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322" r:id="rId5"/>
    <p:sldId id="353" r:id="rId6"/>
    <p:sldId id="354" r:id="rId7"/>
    <p:sldId id="359" r:id="rId8"/>
    <p:sldId id="352" r:id="rId9"/>
    <p:sldId id="342" r:id="rId10"/>
    <p:sldId id="327" r:id="rId11"/>
    <p:sldId id="336" r:id="rId12"/>
    <p:sldId id="334" r:id="rId13"/>
    <p:sldId id="335" r:id="rId14"/>
    <p:sldId id="337" r:id="rId15"/>
    <p:sldId id="338" r:id="rId16"/>
    <p:sldId id="340" r:id="rId17"/>
    <p:sldId id="341" r:id="rId18"/>
    <p:sldId id="339" r:id="rId19"/>
    <p:sldId id="324" r:id="rId20"/>
    <p:sldId id="358" r:id="rId21"/>
    <p:sldId id="360" r:id="rId22"/>
    <p:sldId id="361" r:id="rId23"/>
    <p:sldId id="357" r:id="rId24"/>
    <p:sldId id="362" r:id="rId25"/>
    <p:sldId id="356" r:id="rId26"/>
    <p:sldId id="363" r:id="rId27"/>
    <p:sldId id="355" r:id="rId28"/>
    <p:sldId id="364" r:id="rId29"/>
    <p:sldId id="365" r:id="rId30"/>
    <p:sldId id="366" r:id="rId31"/>
    <p:sldId id="367" r:id="rId32"/>
    <p:sldId id="368" r:id="rId33"/>
    <p:sldId id="369" r:id="rId34"/>
    <p:sldId id="317" r:id="rId35"/>
    <p:sldId id="348" r:id="rId36"/>
    <p:sldId id="349" r:id="rId37"/>
    <p:sldId id="351" r:id="rId38"/>
    <p:sldId id="350" r:id="rId39"/>
    <p:sldId id="319" r:id="rId40"/>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p15="http://schemas.microsoft.com/office/powerpoint/2012/main" userId="S-1-5-21-3493709827-1784827400-203973924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6C0"/>
    <a:srgbClr val="179939"/>
    <a:srgbClr val="197BB4"/>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291" autoAdjust="0"/>
  </p:normalViewPr>
  <p:slideViewPr>
    <p:cSldViewPr snapToGrid="0">
      <p:cViewPr varScale="1">
        <p:scale>
          <a:sx n="86" d="100"/>
          <a:sy n="86" d="100"/>
        </p:scale>
        <p:origin x="1188" y="96"/>
      </p:cViewPr>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file:///D:\escritorio\reporte%20para%20la%20informacion%20publica\INFORMACION%20RENDICION%20DE%20CUENTA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D:\escritorio\reporte%20para%20la%20informacion%20publica\INFORMACION%20RENDICION%20DE%20CUENTA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164021164021163E-2"/>
          <c:y val="0"/>
          <c:w val="0.95343915343915342"/>
          <c:h val="0.46160929883764529"/>
        </c:manualLayout>
      </c:layout>
      <c:bar3DChart>
        <c:barDir val="col"/>
        <c:grouping val="clustered"/>
        <c:varyColors val="0"/>
        <c:ser>
          <c:idx val="0"/>
          <c:order val="0"/>
          <c:tx>
            <c:strRef>
              <c:f>'2- detalle de presupuesto grupo'!$C$9</c:f>
              <c:strCache>
                <c:ptCount val="1"/>
                <c:pt idx="0">
                  <c:v> PRESUPUESTO VIGENTE 2021 </c:v>
                </c:pt>
              </c:strCache>
            </c:strRef>
          </c:tx>
          <c:spPr>
            <a:solidFill>
              <a:srgbClr val="002060"/>
            </a:solidFill>
            <a:ln>
              <a:noFill/>
            </a:ln>
            <a:effectLst/>
            <a:sp3d/>
          </c:spPr>
          <c:invertIfNegative val="0"/>
          <c:dLbls>
            <c:dLbl>
              <c:idx val="0"/>
              <c:layout>
                <c:manualLayout>
                  <c:x val="9.8204261616462261E-4"/>
                  <c:y val="-4.21281381278572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45-401A-A431-FBA0D2DD5FEF}"/>
                </c:ext>
              </c:extLst>
            </c:dLbl>
            <c:dLbl>
              <c:idx val="1"/>
              <c:layout>
                <c:manualLayout>
                  <c:x val="-3.0957400755811951E-2"/>
                  <c:y val="4.2759961127308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45-401A-A431-FBA0D2DD5FEF}"/>
                </c:ext>
              </c:extLst>
            </c:dLbl>
            <c:spPr>
              <a:noFill/>
              <a:ln>
                <a:noFill/>
              </a:ln>
              <a:effectLst/>
            </c:spPr>
            <c:txPr>
              <a:bodyPr rot="-5400000" spcFirstLastPara="1" vertOverflow="ellipsis"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noFill/>
                      <a:round/>
                    </a:ln>
                    <a:effectLst/>
                  </c:spPr>
                </c15:leaderLines>
              </c:ext>
            </c:extLst>
          </c:dLbls>
          <c:cat>
            <c:multiLvlStrRef>
              <c:f>'2- detalle de presupuesto grupo'!$A$10:$B$16</c:f>
              <c:multiLvlStrCache>
                <c:ptCount val="6"/>
                <c:lvl>
                  <c:pt idx="0">
                    <c:v>FUENTE 11</c:v>
                  </c:pt>
                  <c:pt idx="1">
                    <c:v>SERVICIOS PERSONALES</c:v>
                  </c:pt>
                  <c:pt idx="2">
                    <c:v>SERVICIOS NO PERSONALES</c:v>
                  </c:pt>
                  <c:pt idx="3">
                    <c:v>MATERIALES Y SUMINISTROS</c:v>
                  </c:pt>
                  <c:pt idx="4">
                    <c:v>PROPIEDAD, PLANTA, EQUIPO E INTANGIBLES</c:v>
                  </c:pt>
                  <c:pt idx="5">
                    <c:v>ASIGNACIONES GLOBALES</c:v>
                  </c:pt>
                </c:lvl>
                <c:lvl>
                  <c:pt idx="1">
                    <c:v>000</c:v>
                  </c:pt>
                  <c:pt idx="2">
                    <c:v>100</c:v>
                  </c:pt>
                  <c:pt idx="3">
                    <c:v>200</c:v>
                  </c:pt>
                  <c:pt idx="4">
                    <c:v>300</c:v>
                  </c:pt>
                  <c:pt idx="5">
                    <c:v>900</c:v>
                  </c:pt>
                </c:lvl>
              </c:multiLvlStrCache>
            </c:multiLvlStrRef>
          </c:cat>
          <c:val>
            <c:numRef>
              <c:f>'2- detalle de presupuesto grupo'!$C$10:$C$16</c:f>
              <c:numCache>
                <c:formatCode>_("Q"* #,##0.00_);_("Q"* \(#,##0.00\);_("Q"* "-"??_);_(@_)</c:formatCode>
                <c:ptCount val="6"/>
                <c:pt idx="1">
                  <c:v>7758457</c:v>
                </c:pt>
                <c:pt idx="2">
                  <c:v>1072242</c:v>
                </c:pt>
                <c:pt idx="3">
                  <c:v>1342729</c:v>
                </c:pt>
                <c:pt idx="4">
                  <c:v>1398320</c:v>
                </c:pt>
                <c:pt idx="5">
                  <c:v>1273252</c:v>
                </c:pt>
              </c:numCache>
            </c:numRef>
          </c:val>
          <c:extLst>
            <c:ext xmlns:c16="http://schemas.microsoft.com/office/drawing/2014/chart" uri="{C3380CC4-5D6E-409C-BE32-E72D297353CC}">
              <c16:uniqueId val="{00000002-0545-401A-A431-FBA0D2DD5FEF}"/>
            </c:ext>
          </c:extLst>
        </c:ser>
        <c:ser>
          <c:idx val="1"/>
          <c:order val="1"/>
          <c:tx>
            <c:strRef>
              <c:f>'2- detalle de presupuesto grupo'!$D$9</c:f>
              <c:strCache>
                <c:ptCount val="1"/>
                <c:pt idx="0">
                  <c:v>EJECUTADO</c:v>
                </c:pt>
              </c:strCache>
            </c:strRef>
          </c:tx>
          <c:spPr>
            <a:solidFill>
              <a:srgbClr val="0070C0"/>
            </a:solidFill>
            <a:ln>
              <a:noFill/>
            </a:ln>
            <a:effectLst/>
            <a:sp3d/>
          </c:spPr>
          <c:invertIfNegative val="0"/>
          <c:dLbls>
            <c:dLbl>
              <c:idx val="0"/>
              <c:layout>
                <c:manualLayout>
                  <c:x val="1.9640852323292452E-3"/>
                  <c:y val="-2.47743727645770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45-401A-A431-FBA0D2DD5FEF}"/>
                </c:ext>
              </c:extLst>
            </c:dLbl>
            <c:dLbl>
              <c:idx val="1"/>
              <c:layout>
                <c:manualLayout>
                  <c:x val="-1.6922698927121481E-3"/>
                  <c:y val="9.3365166088932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45-401A-A431-FBA0D2DD5FEF}"/>
                </c:ext>
              </c:extLst>
            </c:dLbl>
            <c:dLbl>
              <c:idx val="2"/>
              <c:layout>
                <c:manualLayout>
                  <c:x val="1.9640852323292092E-3"/>
                  <c:y val="-9.08383174314514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45-401A-A431-FBA0D2DD5FEF}"/>
                </c:ext>
              </c:extLst>
            </c:dLbl>
            <c:dLbl>
              <c:idx val="3"/>
              <c:layout>
                <c:manualLayout>
                  <c:x val="3.928170464658418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45-401A-A431-FBA0D2DD5FEF}"/>
                </c:ext>
              </c:extLst>
            </c:dLbl>
            <c:dLbl>
              <c:idx val="4"/>
              <c:layout>
                <c:manualLayout>
                  <c:x val="2.9461278484938674E-3"/>
                  <c:y val="4.9548745529151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45-401A-A431-FBA0D2DD5FEF}"/>
                </c:ext>
              </c:extLst>
            </c:dLbl>
            <c:dLbl>
              <c:idx val="5"/>
              <c:layout>
                <c:manualLayout>
                  <c:x val="2.9461278484938674E-3"/>
                  <c:y val="4.9548745529151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45-401A-A431-FBA0D2DD5FEF}"/>
                </c:ext>
              </c:extLst>
            </c:dLbl>
            <c:dLbl>
              <c:idx val="6"/>
              <c:layout>
                <c:manualLayout>
                  <c:x val="2.9461278484938674E-3"/>
                  <c:y val="2.47743727645752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45-401A-A431-FBA0D2DD5FEF}"/>
                </c:ext>
              </c:extLst>
            </c:dLbl>
            <c:dLbl>
              <c:idx val="8"/>
              <c:layout>
                <c:manualLayout>
                  <c:x val="2.9461278484937234E-3"/>
                  <c:y val="-9.08383174314514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45-401A-A431-FBA0D2DD5FEF}"/>
                </c:ext>
              </c:extLst>
            </c:dLbl>
            <c:dLbl>
              <c:idx val="9"/>
              <c:layout>
                <c:manualLayout>
                  <c:x val="4.9102130808231122E-3"/>
                  <c:y val="2.47743727645752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45-401A-A431-FBA0D2DD5FEF}"/>
                </c:ext>
              </c:extLst>
            </c:dLbl>
            <c:spPr>
              <a:noFill/>
              <a:ln>
                <a:noFill/>
              </a:ln>
              <a:effectLst/>
            </c:spPr>
            <c:txPr>
              <a:bodyPr rot="-5400000" spcFirstLastPara="1" vertOverflow="ellipsis"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noFill/>
                      <a:round/>
                    </a:ln>
                    <a:effectLst/>
                  </c:spPr>
                </c15:leaderLines>
              </c:ext>
            </c:extLst>
          </c:dLbls>
          <c:cat>
            <c:multiLvlStrRef>
              <c:f>'2- detalle de presupuesto grupo'!$A$10:$B$16</c:f>
              <c:multiLvlStrCache>
                <c:ptCount val="6"/>
                <c:lvl>
                  <c:pt idx="0">
                    <c:v>FUENTE 11</c:v>
                  </c:pt>
                  <c:pt idx="1">
                    <c:v>SERVICIOS PERSONALES</c:v>
                  </c:pt>
                  <c:pt idx="2">
                    <c:v>SERVICIOS NO PERSONALES</c:v>
                  </c:pt>
                  <c:pt idx="3">
                    <c:v>MATERIALES Y SUMINISTROS</c:v>
                  </c:pt>
                  <c:pt idx="4">
                    <c:v>PROPIEDAD, PLANTA, EQUIPO E INTANGIBLES</c:v>
                  </c:pt>
                  <c:pt idx="5">
                    <c:v>ASIGNACIONES GLOBALES</c:v>
                  </c:pt>
                </c:lvl>
                <c:lvl>
                  <c:pt idx="1">
                    <c:v>000</c:v>
                  </c:pt>
                  <c:pt idx="2">
                    <c:v>100</c:v>
                  </c:pt>
                  <c:pt idx="3">
                    <c:v>200</c:v>
                  </c:pt>
                  <c:pt idx="4">
                    <c:v>300</c:v>
                  </c:pt>
                  <c:pt idx="5">
                    <c:v>900</c:v>
                  </c:pt>
                </c:lvl>
              </c:multiLvlStrCache>
            </c:multiLvlStrRef>
          </c:cat>
          <c:val>
            <c:numRef>
              <c:f>'2- detalle de presupuesto grupo'!$D$10:$D$16</c:f>
              <c:numCache>
                <c:formatCode>_("Q"* #,##0.00_);_("Q"* \(#,##0.00\);_("Q"* "-"??_);_(@_)</c:formatCode>
                <c:ptCount val="6"/>
                <c:pt idx="1">
                  <c:v>7448751.6799999997</c:v>
                </c:pt>
                <c:pt idx="2">
                  <c:v>1019274.62</c:v>
                </c:pt>
                <c:pt idx="3">
                  <c:v>1193628.69</c:v>
                </c:pt>
                <c:pt idx="4">
                  <c:v>458075.24</c:v>
                </c:pt>
                <c:pt idx="5">
                  <c:v>1273249.74</c:v>
                </c:pt>
              </c:numCache>
            </c:numRef>
          </c:val>
          <c:extLst>
            <c:ext xmlns:c16="http://schemas.microsoft.com/office/drawing/2014/chart" uri="{C3380CC4-5D6E-409C-BE32-E72D297353CC}">
              <c16:uniqueId val="{0000000C-0545-401A-A431-FBA0D2DD5FEF}"/>
            </c:ext>
          </c:extLst>
        </c:ser>
        <c:ser>
          <c:idx val="2"/>
          <c:order val="2"/>
          <c:tx>
            <c:strRef>
              <c:f>'2- detalle de presupuesto grupo'!$E$9</c:f>
              <c:strCache>
                <c:ptCount val="1"/>
                <c:pt idx="0">
                  <c:v>SALDO</c:v>
                </c:pt>
              </c:strCache>
            </c:strRef>
          </c:tx>
          <c:spPr>
            <a:solidFill>
              <a:schemeClr val="accent1">
                <a:lumMod val="40000"/>
                <a:lumOff val="60000"/>
              </a:schemeClr>
            </a:solidFill>
            <a:ln>
              <a:noFill/>
            </a:ln>
            <a:effectLst/>
            <a:sp3d/>
          </c:spPr>
          <c:invertIfNegative val="0"/>
          <c:dLbls>
            <c:dLbl>
              <c:idx val="1"/>
              <c:layout>
                <c:manualLayout>
                  <c:x val="1.904761904761904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545-401A-A431-FBA0D2DD5FEF}"/>
                </c:ext>
              </c:extLst>
            </c:dLbl>
            <c:spPr>
              <a:noFill/>
              <a:ln>
                <a:noFill/>
              </a:ln>
              <a:effectLst/>
            </c:spPr>
            <c:txPr>
              <a:bodyPr rot="-5400000" spcFirstLastPara="1" vertOverflow="ellipsis"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'2- detalle de presupuesto grupo'!$A$10:$B$16</c:f>
              <c:multiLvlStrCache>
                <c:ptCount val="6"/>
                <c:lvl>
                  <c:pt idx="0">
                    <c:v>FUENTE 11</c:v>
                  </c:pt>
                  <c:pt idx="1">
                    <c:v>SERVICIOS PERSONALES</c:v>
                  </c:pt>
                  <c:pt idx="2">
                    <c:v>SERVICIOS NO PERSONALES</c:v>
                  </c:pt>
                  <c:pt idx="3">
                    <c:v>MATERIALES Y SUMINISTROS</c:v>
                  </c:pt>
                  <c:pt idx="4">
                    <c:v>PROPIEDAD, PLANTA, EQUIPO E INTANGIBLES</c:v>
                  </c:pt>
                  <c:pt idx="5">
                    <c:v>ASIGNACIONES GLOBALES</c:v>
                  </c:pt>
                </c:lvl>
                <c:lvl>
                  <c:pt idx="1">
                    <c:v>000</c:v>
                  </c:pt>
                  <c:pt idx="2">
                    <c:v>100</c:v>
                  </c:pt>
                  <c:pt idx="3">
                    <c:v>200</c:v>
                  </c:pt>
                  <c:pt idx="4">
                    <c:v>300</c:v>
                  </c:pt>
                  <c:pt idx="5">
                    <c:v>900</c:v>
                  </c:pt>
                </c:lvl>
              </c:multiLvlStrCache>
            </c:multiLvlStrRef>
          </c:cat>
          <c:val>
            <c:numRef>
              <c:f>'2- detalle de presupuesto grupo'!$E$10:$E$16</c:f>
              <c:numCache>
                <c:formatCode>_(* #,##0.00_);_(* \(#,##0.00\);_(* "-"??_);_(@_)</c:formatCode>
                <c:ptCount val="6"/>
                <c:pt idx="1">
                  <c:v>309705.3200000003</c:v>
                </c:pt>
                <c:pt idx="2">
                  <c:v>52967.380000000005</c:v>
                </c:pt>
                <c:pt idx="3">
                  <c:v>149100.31000000006</c:v>
                </c:pt>
                <c:pt idx="4">
                  <c:v>940244.76</c:v>
                </c:pt>
                <c:pt idx="5">
                  <c:v>2.2600000000093132</c:v>
                </c:pt>
              </c:numCache>
            </c:numRef>
          </c:val>
          <c:extLst>
            <c:ext xmlns:c16="http://schemas.microsoft.com/office/drawing/2014/chart" uri="{C3380CC4-5D6E-409C-BE32-E72D297353CC}">
              <c16:uniqueId val="{0000000E-0545-401A-A431-FBA0D2DD5FEF}"/>
            </c:ext>
          </c:extLst>
        </c:ser>
        <c:dLbls>
          <c:showLegendKey val="0"/>
          <c:showVal val="1"/>
          <c:showCatName val="0"/>
          <c:showSerName val="0"/>
          <c:showPercent val="0"/>
          <c:showBubbleSize val="0"/>
        </c:dLbls>
        <c:gapWidth val="150"/>
        <c:shape val="box"/>
        <c:axId val="422632848"/>
        <c:axId val="422633240"/>
        <c:axId val="0"/>
      </c:bar3DChart>
      <c:catAx>
        <c:axId val="422632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crossAx val="422633240"/>
        <c:crosses val="autoZero"/>
        <c:auto val="1"/>
        <c:lblAlgn val="ctr"/>
        <c:lblOffset val="100"/>
        <c:noMultiLvlLbl val="0"/>
      </c:catAx>
      <c:valAx>
        <c:axId val="422633240"/>
        <c:scaling>
          <c:orientation val="minMax"/>
        </c:scaling>
        <c:delete val="1"/>
        <c:axPos val="l"/>
        <c:numFmt formatCode="_(&quot;Q&quot;* #,##0.00_);_(&quot;Q&quot;* \(#,##0.00\);_(&quot;Q&quot;* &quot;-&quot;??_);_(@_)" sourceLinked="1"/>
        <c:majorTickMark val="none"/>
        <c:minorTickMark val="none"/>
        <c:tickLblPos val="nextTo"/>
        <c:crossAx val="4226328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G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64070961222509E-2"/>
          <c:y val="5.2194543297746143E-2"/>
          <c:w val="0.90963592903877744"/>
          <c:h val="0.89561091340450771"/>
        </c:manualLayout>
      </c:layout>
      <c:barChart>
        <c:barDir val="bar"/>
        <c:grouping val="clustered"/>
        <c:varyColors val="0"/>
        <c:ser>
          <c:idx val="0"/>
          <c:order val="0"/>
          <c:tx>
            <c:strRef>
              <c:f>Hoja10!$C$3</c:f>
              <c:strCache>
                <c:ptCount val="1"/>
                <c:pt idx="0">
                  <c:v> PRESUPUESTO VIGENTE 2021 </c:v>
                </c:pt>
              </c:strCache>
            </c:strRef>
          </c:tx>
          <c:spPr>
            <a:solidFill>
              <a:schemeClr val="accent5">
                <a:lumMod val="60000"/>
                <a:lumOff val="40000"/>
              </a:schemeClr>
            </a:solidFill>
            <a:ln>
              <a:noFill/>
            </a:ln>
            <a:effectLst/>
          </c:spPr>
          <c:invertIfNegative val="0"/>
          <c:dLbls>
            <c:dLbl>
              <c:idx val="0"/>
              <c:layout>
                <c:manualLayout>
                  <c:x val="-0.11477708606045857"/>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47-4FF7-BE79-402915441C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Hoja10!$B$4</c:f>
              <c:strCache>
                <c:ptCount val="1"/>
                <c:pt idx="0">
                  <c:v>Reducción de la Contaminación</c:v>
                </c:pt>
              </c:strCache>
            </c:strRef>
          </c:cat>
          <c:val>
            <c:numRef>
              <c:f>Hoja10!$C$4</c:f>
              <c:numCache>
                <c:formatCode>_(* #,##0.00_);_(* \(#,##0.00\);_(* "-"??_);_(@_)</c:formatCode>
                <c:ptCount val="1"/>
                <c:pt idx="0">
                  <c:v>13000000</c:v>
                </c:pt>
              </c:numCache>
            </c:numRef>
          </c:val>
          <c:extLst>
            <c:ext xmlns:c16="http://schemas.microsoft.com/office/drawing/2014/chart" uri="{C3380CC4-5D6E-409C-BE32-E72D297353CC}">
              <c16:uniqueId val="{00000000-D847-4FF7-BE79-402915441C57}"/>
            </c:ext>
          </c:extLst>
        </c:ser>
        <c:ser>
          <c:idx val="1"/>
          <c:order val="1"/>
          <c:tx>
            <c:strRef>
              <c:f>Hoja10!$D$3</c:f>
              <c:strCache>
                <c:ptCount val="1"/>
                <c:pt idx="0">
                  <c:v>EJECUTADO</c:v>
                </c:pt>
              </c:strCache>
            </c:strRef>
          </c:tx>
          <c:spPr>
            <a:solidFill>
              <a:srgbClr val="0070C0"/>
            </a:solidFill>
            <a:ln>
              <a:noFill/>
            </a:ln>
            <a:effectLst/>
          </c:spPr>
          <c:invertIfNegative val="0"/>
          <c:dLbls>
            <c:dLbl>
              <c:idx val="0"/>
              <c:layout>
                <c:manualLayout>
                  <c:x val="-0.11326686124387349"/>
                  <c:y val="6.18529186298063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47-4FF7-BE79-402915441C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Hoja10!$B$4</c:f>
              <c:strCache>
                <c:ptCount val="1"/>
                <c:pt idx="0">
                  <c:v>Reducción de la Contaminación</c:v>
                </c:pt>
              </c:strCache>
            </c:strRef>
          </c:cat>
          <c:val>
            <c:numRef>
              <c:f>Hoja10!$D$4</c:f>
              <c:numCache>
                <c:formatCode>_(* #,##0.00_);_(* \(#,##0.00\);_(* "-"??_);_(@_)</c:formatCode>
                <c:ptCount val="1"/>
                <c:pt idx="0">
                  <c:v>11521288.99</c:v>
                </c:pt>
              </c:numCache>
            </c:numRef>
          </c:val>
          <c:extLst>
            <c:ext xmlns:c16="http://schemas.microsoft.com/office/drawing/2014/chart" uri="{C3380CC4-5D6E-409C-BE32-E72D297353CC}">
              <c16:uniqueId val="{00000001-D847-4FF7-BE79-402915441C57}"/>
            </c:ext>
          </c:extLst>
        </c:ser>
        <c:ser>
          <c:idx val="2"/>
          <c:order val="2"/>
          <c:tx>
            <c:strRef>
              <c:f>Hoja10!$E$3</c:f>
              <c:strCache>
                <c:ptCount val="1"/>
                <c:pt idx="0">
                  <c:v>SALDO</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Hoja10!$B$4</c:f>
              <c:strCache>
                <c:ptCount val="1"/>
                <c:pt idx="0">
                  <c:v>Reducción de la Contaminación</c:v>
                </c:pt>
              </c:strCache>
            </c:strRef>
          </c:cat>
          <c:val>
            <c:numRef>
              <c:f>Hoja10!$E$4</c:f>
              <c:numCache>
                <c:formatCode>_(* #,##0.00_);_(* \(#,##0.00\);_(* "-"??_);_(@_)</c:formatCode>
                <c:ptCount val="1"/>
                <c:pt idx="0">
                  <c:v>1478711.0099999998</c:v>
                </c:pt>
              </c:numCache>
            </c:numRef>
          </c:val>
          <c:extLst>
            <c:ext xmlns:c16="http://schemas.microsoft.com/office/drawing/2014/chart" uri="{C3380CC4-5D6E-409C-BE32-E72D297353CC}">
              <c16:uniqueId val="{00000002-D847-4FF7-BE79-402915441C57}"/>
            </c:ext>
          </c:extLst>
        </c:ser>
        <c:dLbls>
          <c:dLblPos val="outEnd"/>
          <c:showLegendKey val="0"/>
          <c:showVal val="1"/>
          <c:showCatName val="0"/>
          <c:showSerName val="0"/>
          <c:showPercent val="0"/>
          <c:showBubbleSize val="0"/>
        </c:dLbls>
        <c:gapWidth val="128"/>
        <c:axId val="422634024"/>
        <c:axId val="422634416"/>
      </c:barChart>
      <c:catAx>
        <c:axId val="422634024"/>
        <c:scaling>
          <c:orientation val="minMax"/>
        </c:scaling>
        <c:delete val="1"/>
        <c:axPos val="l"/>
        <c:numFmt formatCode="General" sourceLinked="1"/>
        <c:majorTickMark val="none"/>
        <c:minorTickMark val="none"/>
        <c:tickLblPos val="nextTo"/>
        <c:crossAx val="422634416"/>
        <c:crosses val="autoZero"/>
        <c:auto val="1"/>
        <c:lblAlgn val="ctr"/>
        <c:lblOffset val="100"/>
        <c:noMultiLvlLbl val="0"/>
      </c:catAx>
      <c:valAx>
        <c:axId val="422634416"/>
        <c:scaling>
          <c:orientation val="minMax"/>
        </c:scaling>
        <c:delete val="1"/>
        <c:axPos val="b"/>
        <c:numFmt formatCode="_(* #,##0.00_);_(* \(#,##0.00\);_(* &quot;-&quot;??_);_(@_)" sourceLinked="1"/>
        <c:majorTickMark val="none"/>
        <c:minorTickMark val="none"/>
        <c:tickLblPos val="nextTo"/>
        <c:crossAx val="422634024"/>
        <c:crosses val="autoZero"/>
        <c:crossBetween val="between"/>
      </c:valAx>
      <c:spPr>
        <a:noFill/>
        <a:ln>
          <a:noFill/>
        </a:ln>
        <a:effectLst/>
      </c:spPr>
    </c:plotArea>
    <c:legend>
      <c:legendPos val="b"/>
      <c:layout>
        <c:manualLayout>
          <c:xMode val="edge"/>
          <c:yMode val="edge"/>
          <c:x val="0.78839466043998085"/>
          <c:y val="0.83865306077844859"/>
          <c:w val="0.21160536565582364"/>
          <c:h val="7.791428468701686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a16="http://schemas.microsoft.com/office/drawing/2014/main"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28/12/2021</a:t>
            </a:fld>
            <a:endParaRPr lang="es-GT"/>
          </a:p>
        </p:txBody>
      </p:sp>
      <p:sp>
        <p:nvSpPr>
          <p:cNvPr id="4" name="Marcador de pie de página 3">
            <a:extLst>
              <a:ext uri="{FF2B5EF4-FFF2-40B4-BE49-F238E27FC236}">
                <a16:creationId xmlns:a16="http://schemas.microsoft.com/office/drawing/2014/main"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28/12/2021</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7131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53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796181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72227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9248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788026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782417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686479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107103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763640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326970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718439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495115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2608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14808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50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2344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fld id="{B708A815-C8B2-4F30-9335-A540ED979A65}" type="datetime1">
              <a:rPr lang="es-GT" smtClean="0"/>
              <a:t>28/12/2021</a:t>
            </a:fld>
            <a:endParaRPr lang="es-GT"/>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fld id="{E4B612D7-C7C1-40DF-91F1-E4035ACD5280}" type="datetime1">
              <a:rPr lang="es-GT" smtClean="0"/>
              <a:t>28/12/2021</a:t>
            </a:fld>
            <a:endParaRPr lang="es-GT"/>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fld id="{B2AE0D9E-9211-474E-867D-A3D7FD03901F}" type="datetime1">
              <a:rPr lang="es-GT" smtClean="0"/>
              <a:t>28/12/2021</a:t>
            </a:fld>
            <a:endParaRPr lang="es-GT"/>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fld id="{B538F817-0E65-4E88-96D4-9FA2057239B0}" type="datetime1">
              <a:rPr lang="es-GT" smtClean="0"/>
              <a:t>28/12/2021</a:t>
            </a:fld>
            <a:endParaRPr lang="es-GT"/>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fld id="{0236FBD1-9373-42E6-933C-D2861B1129DE}" type="datetime1">
              <a:rPr lang="es-GT" smtClean="0"/>
              <a:t>28/12/2021</a:t>
            </a:fld>
            <a:endParaRPr lang="es-GT"/>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fld id="{BC1679AE-6D20-40E8-83B9-AFE348460766}" type="datetime1">
              <a:rPr lang="es-GT" smtClean="0"/>
              <a:t>28/12/2021</a:t>
            </a:fld>
            <a:endParaRPr lang="es-GT"/>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fld id="{69B172B5-4A68-4E4F-B447-FC61244663D3}" type="datetime1">
              <a:rPr lang="es-GT" smtClean="0"/>
              <a:t>28/12/2021</a:t>
            </a:fld>
            <a:endParaRPr lang="es-GT"/>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fld id="{31CEE30F-A687-4E64-8B35-3DBF00F44A58}" type="datetime1">
              <a:rPr lang="es-GT" smtClean="0"/>
              <a:t>28/12/2021</a:t>
            </a:fld>
            <a:endParaRPr lang="es-GT"/>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fld id="{5ECFAAE8-BB1F-46DC-B02E-828226DC17C2}" type="datetime1">
              <a:rPr lang="es-GT" smtClean="0"/>
              <a:t>28/12/2021</a:t>
            </a:fld>
            <a:endParaRPr lang="es-GT"/>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28/12/2021</a:t>
            </a:fld>
            <a:endParaRPr lang="es-GT"/>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1523999" y="2400244"/>
            <a:ext cx="9144000" cy="2158645"/>
          </a:xfrm>
          <a:noFill/>
          <a:effectLst>
            <a:outerShdw blurRad="50800" dist="50800" dir="5400000" sx="1000" sy="1000" algn="ctr" rotWithShape="0">
              <a:srgbClr val="000000"/>
            </a:outerShdw>
          </a:effectLst>
        </p:spPr>
        <p:txBody>
          <a:bodyPr anchor="ctr" anchorCtr="0">
            <a:normAutofit fontScale="90000"/>
          </a:bodyPr>
          <a:lstStyle/>
          <a:p>
            <a:r>
              <a:rPr lang="es-GT" sz="4000" b="1" dirty="0">
                <a:solidFill>
                  <a:srgbClr val="002060"/>
                </a:solidFill>
                <a:latin typeface="Arial" panose="020B0604020202020204" pitchFamily="34" charset="0"/>
                <a:cs typeface="Arial" panose="020B0604020202020204" pitchFamily="34" charset="0"/>
              </a:rPr>
              <a:t>RENDICIÓN DE CUENTAS DEL ORGANISMO EJECUTIVO </a:t>
            </a:r>
            <a:br>
              <a:rPr lang="es-GT" sz="4000" b="1" dirty="0">
                <a:solidFill>
                  <a:srgbClr val="197BB4"/>
                </a:solidFill>
                <a:latin typeface="Arial" panose="020B0604020202020204" pitchFamily="34" charset="0"/>
                <a:cs typeface="Arial" panose="020B0604020202020204" pitchFamily="34" charset="0"/>
              </a:rPr>
            </a:br>
            <a:br>
              <a:rPr lang="es-GT" sz="4000" b="1" dirty="0">
                <a:latin typeface="Arial" panose="020B0604020202020204" pitchFamily="34" charset="0"/>
                <a:cs typeface="Arial" panose="020B0604020202020204" pitchFamily="34" charset="0"/>
              </a:rPr>
            </a:br>
            <a:r>
              <a:rPr lang="es-GT" sz="4000" b="1" dirty="0">
                <a:solidFill>
                  <a:srgbClr val="197BB4"/>
                </a:solidFill>
                <a:latin typeface="Arial" panose="020B0604020202020204" pitchFamily="34" charset="0"/>
                <a:cs typeface="Arial" panose="020B0604020202020204" pitchFamily="34" charset="0"/>
              </a:rPr>
              <a:t>AL TERCER CUATRIMESTRE 2021</a:t>
            </a:r>
            <a:br>
              <a:rPr lang="es-GT" sz="4000" b="1" dirty="0">
                <a:solidFill>
                  <a:srgbClr val="197BB4"/>
                </a:solidFill>
                <a:latin typeface="Arial" panose="020B0604020202020204" pitchFamily="34" charset="0"/>
                <a:cs typeface="Arial" panose="020B0604020202020204" pitchFamily="34" charset="0"/>
              </a:rPr>
            </a:br>
            <a:br>
              <a:rPr lang="es-GT" sz="4000" b="1" dirty="0">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a:t>
            </a:r>
            <a:r>
              <a:rPr lang="es-GT" u="sng" dirty="0">
                <a:solidFill>
                  <a:srgbClr val="197BB4"/>
                </a:solidFill>
                <a:latin typeface="Arial" panose="020B0604020202020204" pitchFamily="34" charset="0"/>
                <a:cs typeface="Arial" panose="020B0604020202020204" pitchFamily="34" charset="0"/>
              </a:rPr>
              <a:t>Autoridad para el Manejo Sustentable de la Cuenca del Lago de Atitlán y su Entorno -AMSCLAE-</a:t>
            </a:r>
            <a:r>
              <a:rPr lang="es-GT" dirty="0">
                <a:solidFill>
                  <a:srgbClr val="197BB4"/>
                </a:solidFill>
                <a:latin typeface="Arial" panose="020B0604020202020204" pitchFamily="34" charset="0"/>
                <a:cs typeface="Arial" panose="020B0604020202020204" pitchFamily="34" charset="0"/>
              </a:rPr>
              <a:t>”</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21DD55A9-252A-4EE3-A4A7-FA842204FB20}"/>
              </a:ext>
            </a:extLst>
          </p:cNvPr>
          <p:cNvPicPr>
            <a:picLocks noChangeAspect="1"/>
          </p:cNvPicPr>
          <p:nvPr/>
        </p:nvPicPr>
        <p:blipFill rotWithShape="1">
          <a:blip r:embed="rId4">
            <a:extLst>
              <a:ext uri="{28A0092B-C50C-407E-A947-70E740481C1C}">
                <a14:useLocalDpi xmlns:a14="http://schemas.microsoft.com/office/drawing/2010/main" val="0"/>
              </a:ext>
            </a:extLst>
          </a:blip>
          <a:srcRect t="34999" b="47442"/>
          <a:stretch/>
        </p:blipFill>
        <p:spPr>
          <a:xfrm>
            <a:off x="3584011" y="5480504"/>
            <a:ext cx="5455183" cy="957873"/>
          </a:xfrm>
          <a:prstGeom prst="rect">
            <a:avLst/>
          </a:prstGeom>
        </p:spPr>
      </p:pic>
    </p:spTree>
    <p:extLst>
      <p:ext uri="{BB962C8B-B14F-4D97-AF65-F5344CB8AC3E}">
        <p14:creationId xmlns:p14="http://schemas.microsoft.com/office/powerpoint/2010/main" val="7014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 LA FECHA</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3937675" y="1885678"/>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7,758,457.00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en el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7,448,751.68</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309,705.32</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rgbClr val="FF0000"/>
                </a:solidFill>
                <a:latin typeface="Arial" panose="020B0604020202020204" pitchFamily="34" charset="0"/>
                <a:cs typeface="Arial" panose="020B0604020202020204" pitchFamily="34" charset="0"/>
              </a:rPr>
              <a:t>68.92%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“AMSCLAE”</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9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7930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INVIERTE “</a:t>
            </a:r>
            <a:r>
              <a:rPr lang="es-GT" u="sng" dirty="0">
                <a:latin typeface="Arial" panose="020B0604020202020204" pitchFamily="34" charset="0"/>
                <a:cs typeface="Arial" panose="020B0604020202020204" pitchFamily="34" charset="0"/>
              </a:rPr>
              <a:t>AMSCLAE</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3914702" y="862783"/>
            <a:ext cx="7406641" cy="557906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a:t>
            </a:r>
            <a:r>
              <a:rPr lang="es-GT" sz="1800" b="0" u="sng" dirty="0">
                <a:solidFill>
                  <a:schemeClr val="tx1"/>
                </a:solidFill>
                <a:latin typeface="Arial" panose="020B0604020202020204" pitchFamily="34" charset="0"/>
                <a:cs typeface="Arial" panose="020B0604020202020204" pitchFamily="34" charset="0"/>
              </a:rPr>
              <a:t>La institución</a:t>
            </a:r>
            <a:r>
              <a:rPr lang="es-GT" sz="1800" b="0" dirty="0">
                <a:solidFill>
                  <a:schemeClr val="tx1"/>
                </a:solidFill>
                <a:latin typeface="Arial" panose="020B0604020202020204" pitchFamily="34" charset="0"/>
                <a:cs typeface="Arial" panose="020B0604020202020204" pitchFamily="34" charset="0"/>
              </a:rPr>
              <a:t>” invierte en los siguientes grupos de gasto: Servicios Profesionales (000), Servicios no personales (100), Materiales y suministros (200), Propiedad, Planta, Equipo e Intangibles (300), Asignaciones globales (900). En otras palabras, la inversión que realiza la institución se materializa en la contratación del personal especializado y la dotación en especie de los insumos, equipos, inversiones en proyectos productivos, agrícolas, forestales, de saneamiento, educación ambiental, fomento del turismo y económico, asistencia técnica a los entes generadores y comunidades organizadas, todo en el marco del mandato de la institución Acuerdo Gubernativo 78-2012. </a:t>
            </a:r>
            <a:endParaRPr lang="es-GT" sz="18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40743F2-234A-4544-BBAC-8877FB423F76}"/>
              </a:ext>
            </a:extLst>
          </p:cNvPr>
          <p:cNvSpPr txBox="1">
            <a:spLocks/>
          </p:cNvSpPr>
          <p:nvPr/>
        </p:nvSpPr>
        <p:spPr>
          <a:xfrm>
            <a:off x="190668" y="182142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inversión se divide principalmente en </a:t>
            </a:r>
            <a:r>
              <a:rPr lang="es-GT" sz="2000" dirty="0">
                <a:solidFill>
                  <a:srgbClr val="FF0000"/>
                </a:solidFill>
                <a:latin typeface="Arial" panose="020B0604020202020204" pitchFamily="34" charset="0"/>
                <a:cs typeface="Arial" panose="020B0604020202020204" pitchFamily="34" charset="0"/>
              </a:rPr>
              <a:t>personal, dotación de insumos, inversión en proyectos y dotaciones en especie.</a:t>
            </a:r>
            <a:endParaRPr lang="es-GT" sz="2200" b="0" dirty="0">
              <a:solidFill>
                <a:schemeClr val="tx1"/>
              </a:solidFill>
              <a:latin typeface="Arial" panose="020B0604020202020204" pitchFamily="34" charset="0"/>
              <a:cs typeface="Arial" panose="020B0604020202020204" pitchFamily="34" charset="0"/>
            </a:endParaRPr>
          </a:p>
        </p:txBody>
      </p:sp>
      <p:pic>
        <p:nvPicPr>
          <p:cNvPr id="8" name="Picture 4" descr="Edificio - Iconos gratis de edificio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1,398,320.00</a:t>
            </a: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458,075.24</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940,244.76</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rgbClr val="FF0000"/>
                </a:solidFill>
                <a:latin typeface="Arial" panose="020B0604020202020204" pitchFamily="34" charset="0"/>
                <a:cs typeface="Arial" panose="020B0604020202020204" pitchFamily="34" charset="0"/>
              </a:rPr>
              <a:t>32.76%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“AMSCLAE”</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E40743F2-234A-4544-BBAC-8877FB423F76}"/>
              </a:ext>
            </a:extLst>
          </p:cNvPr>
          <p:cNvSpPr>
            <a:spLocks noGrp="1"/>
          </p:cNvSpPr>
          <p:nvPr>
            <p:ph type="ctrTitle"/>
          </p:nvPr>
        </p:nvSpPr>
        <p:spPr>
          <a:xfrm>
            <a:off x="456542" y="334891"/>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solidFill>
                  <a:schemeClr val="accent1">
                    <a:lumMod val="50000"/>
                  </a:schemeClr>
                </a:solidFill>
                <a:latin typeface="Arial" panose="020B0604020202020204" pitchFamily="34" charset="0"/>
                <a:cs typeface="Arial" panose="020B0604020202020204" pitchFamily="34" charset="0"/>
              </a:rPr>
              <a:t>MONTO UTILIZADO EN INVERSIÓN A LA FECHA</a:t>
            </a: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0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0" y="793024"/>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solidFill>
                  <a:schemeClr val="accent1">
                    <a:lumMod val="50000"/>
                  </a:schemeClr>
                </a:solidFill>
                <a:latin typeface="Arial" panose="020B0604020202020204" pitchFamily="34" charset="0"/>
                <a:cs typeface="Arial" panose="020B0604020202020204" pitchFamily="34" charset="0"/>
              </a:rPr>
              <a:t>¿QUÉ FINALIDADES ATIENDE “LA AMSCLAE”?</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3963713" y="1126384"/>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 “</a:t>
            </a:r>
            <a:r>
              <a:rPr lang="es-GT" sz="2000" b="0" u="sng" dirty="0">
                <a:solidFill>
                  <a:schemeClr val="tx1"/>
                </a:solidFill>
                <a:latin typeface="Arial" panose="020B0604020202020204" pitchFamily="34" charset="0"/>
                <a:cs typeface="Arial" panose="020B0604020202020204" pitchFamily="34" charset="0"/>
              </a:rPr>
              <a:t>la AMSCLAE</a:t>
            </a:r>
            <a:r>
              <a:rPr lang="es-GT" sz="2000" b="0" dirty="0">
                <a:solidFill>
                  <a:schemeClr val="tx1"/>
                </a:solidFill>
                <a:latin typeface="Arial" panose="020B0604020202020204" pitchFamily="34" charset="0"/>
                <a:cs typeface="Arial" panose="020B0604020202020204" pitchFamily="34" charset="0"/>
              </a:rPr>
              <a:t>”, destina su presupuesto a promover buenas prácticas agrícolas y forestales, Manejo integral de desechos y contaminantes y Fomento del desarrollo económico sostenible para la preservación del lago de Atitlán, en coordinación con las entidades públicas y privadas.</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principal finalidad que se atiende es REDUCCIÓN DE LA CONTAMINACIÓN con </a:t>
            </a:r>
            <a:r>
              <a:rPr lang="es-GT" sz="2000" b="0">
                <a:solidFill>
                  <a:schemeClr val="tx1"/>
                </a:solidFill>
                <a:latin typeface="Arial" panose="020B0604020202020204" pitchFamily="34" charset="0"/>
                <a:cs typeface="Arial" panose="020B0604020202020204" pitchFamily="34" charset="0"/>
              </a:rPr>
              <a:t>un </a:t>
            </a:r>
            <a:r>
              <a:rPr lang="es-GT" sz="2000">
                <a:solidFill>
                  <a:srgbClr val="FF0000"/>
                </a:solidFill>
                <a:latin typeface="Arial" panose="020B0604020202020204" pitchFamily="34" charset="0"/>
                <a:cs typeface="Arial" panose="020B0604020202020204" pitchFamily="34" charset="0"/>
              </a:rPr>
              <a:t>100.00</a:t>
            </a:r>
            <a:r>
              <a:rPr lang="es-GT" sz="2000" dirty="0">
                <a:solidFill>
                  <a:srgbClr val="FF0000"/>
                </a:solidFill>
                <a:latin typeface="Arial" panose="020B0604020202020204" pitchFamily="34" charset="0"/>
                <a:cs typeface="Arial" panose="020B0604020202020204" pitchFamily="34" charset="0"/>
              </a:rPr>
              <a:t>%</a:t>
            </a:r>
            <a:r>
              <a:rPr lang="es-GT" sz="2000" b="0" dirty="0">
                <a:solidFill>
                  <a:schemeClr val="tx1"/>
                </a:solidFill>
                <a:latin typeface="Arial" panose="020B0604020202020204" pitchFamily="34" charset="0"/>
                <a:cs typeface="Arial" panose="020B0604020202020204" pitchFamily="34" charset="0"/>
              </a:rPr>
              <a:t> del presupuesto total de “</a:t>
            </a:r>
            <a:r>
              <a:rPr lang="es-GT" sz="2000" b="0" u="sng" dirty="0">
                <a:solidFill>
                  <a:schemeClr val="tx1"/>
                </a:solidFill>
                <a:latin typeface="Arial" panose="020B0604020202020204" pitchFamily="34" charset="0"/>
                <a:cs typeface="Arial" panose="020B0604020202020204" pitchFamily="34" charset="0"/>
              </a:rPr>
              <a:t>LA AMSCLAE</a:t>
            </a:r>
            <a:r>
              <a:rPr lang="es-GT" sz="2000" b="0" dirty="0">
                <a:solidFill>
                  <a:schemeClr val="tx1"/>
                </a:solidFill>
                <a:latin typeface="Arial" panose="020B0604020202020204" pitchFamily="34" charset="0"/>
                <a:cs typeface="Arial" panose="020B0604020202020204" pitchFamily="34" charset="0"/>
              </a:rPr>
              <a:t>”.</a:t>
            </a:r>
            <a:endParaRPr lang="es-GT" sz="2200" b="0" dirty="0">
              <a:solidFill>
                <a:schemeClr val="tx1"/>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7707" y="56535"/>
            <a:ext cx="1477870" cy="14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4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FINALIDAD AL TERCER CUATRIMESTRE 2021</a:t>
            </a:r>
            <a:endParaRPr lang="es-GT" sz="2800" b="1" dirty="0">
              <a:latin typeface="Arial" panose="020B0604020202020204" pitchFamily="34" charset="0"/>
              <a:cs typeface="Arial" panose="020B0604020202020204" pitchFamily="34" charset="0"/>
            </a:endParaRPr>
          </a:p>
        </p:txBody>
      </p:sp>
      <p:graphicFrame>
        <p:nvGraphicFramePr>
          <p:cNvPr id="3" name="Gráfico 2">
            <a:extLst>
              <a:ext uri="{FF2B5EF4-FFF2-40B4-BE49-F238E27FC236}">
                <a16:creationId xmlns:a16="http://schemas.microsoft.com/office/drawing/2014/main" id="{00000000-0008-0000-0800-000003000000}"/>
              </a:ext>
            </a:extLst>
          </p:cNvPr>
          <p:cNvGraphicFramePr/>
          <p:nvPr>
            <p:extLst>
              <p:ext uri="{D42A27DB-BD31-4B8C-83A1-F6EECF244321}">
                <p14:modId xmlns:p14="http://schemas.microsoft.com/office/powerpoint/2010/main" val="1250851243"/>
              </p:ext>
            </p:extLst>
          </p:nvPr>
        </p:nvGraphicFramePr>
        <p:xfrm>
          <a:off x="1637905" y="3678469"/>
          <a:ext cx="8409344" cy="20532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8DB34E50-67AB-4AC5-BC9C-611BDDC10335}"/>
              </a:ext>
            </a:extLst>
          </p:cNvPr>
          <p:cNvGraphicFramePr>
            <a:graphicFrameLocks noGrp="1"/>
          </p:cNvGraphicFramePr>
          <p:nvPr>
            <p:extLst>
              <p:ext uri="{D42A27DB-BD31-4B8C-83A1-F6EECF244321}">
                <p14:modId xmlns:p14="http://schemas.microsoft.com/office/powerpoint/2010/main" val="3694574731"/>
              </p:ext>
            </p:extLst>
          </p:nvPr>
        </p:nvGraphicFramePr>
        <p:xfrm>
          <a:off x="1789610" y="1494263"/>
          <a:ext cx="7722380" cy="1957340"/>
        </p:xfrm>
        <a:graphic>
          <a:graphicData uri="http://schemas.openxmlformats.org/drawingml/2006/table">
            <a:tbl>
              <a:tblPr firstRow="1" firstCol="1" bandRow="1">
                <a:tableStyleId>{5C22544A-7EE6-4342-B048-85BDC9FD1C3A}</a:tableStyleId>
              </a:tblPr>
              <a:tblGrid>
                <a:gridCol w="933038">
                  <a:extLst>
                    <a:ext uri="{9D8B030D-6E8A-4147-A177-3AD203B41FA5}">
                      <a16:colId xmlns:a16="http://schemas.microsoft.com/office/drawing/2014/main" val="3514234507"/>
                    </a:ext>
                  </a:extLst>
                </a:gridCol>
                <a:gridCol w="1627854">
                  <a:extLst>
                    <a:ext uri="{9D8B030D-6E8A-4147-A177-3AD203B41FA5}">
                      <a16:colId xmlns:a16="http://schemas.microsoft.com/office/drawing/2014/main" val="2921661635"/>
                    </a:ext>
                  </a:extLst>
                </a:gridCol>
                <a:gridCol w="1469039">
                  <a:extLst>
                    <a:ext uri="{9D8B030D-6E8A-4147-A177-3AD203B41FA5}">
                      <a16:colId xmlns:a16="http://schemas.microsoft.com/office/drawing/2014/main" val="3636574833"/>
                    </a:ext>
                  </a:extLst>
                </a:gridCol>
                <a:gridCol w="1469039">
                  <a:extLst>
                    <a:ext uri="{9D8B030D-6E8A-4147-A177-3AD203B41FA5}">
                      <a16:colId xmlns:a16="http://schemas.microsoft.com/office/drawing/2014/main" val="3550499045"/>
                    </a:ext>
                  </a:extLst>
                </a:gridCol>
                <a:gridCol w="1369779">
                  <a:extLst>
                    <a:ext uri="{9D8B030D-6E8A-4147-A177-3AD203B41FA5}">
                      <a16:colId xmlns:a16="http://schemas.microsoft.com/office/drawing/2014/main" val="848754313"/>
                    </a:ext>
                  </a:extLst>
                </a:gridCol>
                <a:gridCol w="853631">
                  <a:extLst>
                    <a:ext uri="{9D8B030D-6E8A-4147-A177-3AD203B41FA5}">
                      <a16:colId xmlns:a16="http://schemas.microsoft.com/office/drawing/2014/main" val="3613751362"/>
                    </a:ext>
                  </a:extLst>
                </a:gridCol>
              </a:tblGrid>
              <a:tr h="800876">
                <a:tc>
                  <a:txBody>
                    <a:bodyPr/>
                    <a:lstStyle/>
                    <a:p>
                      <a:pPr algn="ctr">
                        <a:lnSpc>
                          <a:spcPct val="107000"/>
                        </a:lnSpc>
                        <a:spcAft>
                          <a:spcPts val="800"/>
                        </a:spcAft>
                      </a:pPr>
                      <a:r>
                        <a:rPr lang="es-GT" sz="900">
                          <a:effectLst/>
                        </a:rPr>
                        <a:t>COD</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900">
                          <a:effectLst/>
                        </a:rPr>
                        <a:t>FINALIDAD</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900">
                          <a:effectLst/>
                        </a:rPr>
                        <a:t> PRESUPUESTO VIGENTE 2021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GT" sz="900">
                          <a:effectLst/>
                        </a:rPr>
                        <a:t>EJECUTADO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900">
                          <a:effectLst/>
                        </a:rPr>
                        <a:t>SALDO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500">
                          <a:effectLst/>
                        </a:rPr>
                        <a:t>% </a:t>
                      </a:r>
                      <a:br>
                        <a:rPr lang="es-GT" sz="500">
                          <a:effectLst/>
                        </a:rPr>
                      </a:br>
                      <a:r>
                        <a:rPr lang="es-GT" sz="500">
                          <a:effectLst/>
                        </a:rPr>
                        <a:t>EJECUTADO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12276313"/>
                  </a:ext>
                </a:extLst>
              </a:tr>
              <a:tr h="671085">
                <a:tc>
                  <a:txBody>
                    <a:bodyPr/>
                    <a:lstStyle/>
                    <a:p>
                      <a:pPr algn="ctr">
                        <a:lnSpc>
                          <a:spcPct val="107000"/>
                        </a:lnSpc>
                        <a:spcAft>
                          <a:spcPts val="800"/>
                        </a:spcAft>
                      </a:pPr>
                      <a:r>
                        <a:rPr lang="es-GT" sz="900">
                          <a:effectLst/>
                        </a:rPr>
                        <a:t>060301</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900">
                          <a:effectLst/>
                        </a:rPr>
                        <a:t>Reducción de la Contaminación</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900" dirty="0">
                          <a:effectLst/>
                        </a:rPr>
                        <a:t>   </a:t>
                      </a:r>
                    </a:p>
                    <a:p>
                      <a:pPr algn="ctr">
                        <a:lnSpc>
                          <a:spcPct val="107000"/>
                        </a:lnSpc>
                        <a:spcAft>
                          <a:spcPts val="800"/>
                        </a:spcAft>
                      </a:pPr>
                      <a:r>
                        <a:rPr lang="es-GT" sz="900" dirty="0">
                          <a:effectLst/>
                        </a:rPr>
                        <a:t>13,000,000.00 </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s-GT" sz="900" dirty="0">
                          <a:effectLst/>
                        </a:rPr>
                        <a:t>    </a:t>
                      </a:r>
                    </a:p>
                    <a:p>
                      <a:pPr algn="ctr">
                        <a:lnSpc>
                          <a:spcPct val="107000"/>
                        </a:lnSpc>
                        <a:spcAft>
                          <a:spcPts val="800"/>
                        </a:spcAft>
                      </a:pPr>
                      <a:r>
                        <a:rPr lang="es-GT" sz="900" dirty="0">
                          <a:effectLst/>
                        </a:rPr>
                        <a:t>11,521,288.99 </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s-GT" sz="900" dirty="0">
                          <a:effectLst/>
                        </a:rPr>
                        <a:t>    </a:t>
                      </a:r>
                    </a:p>
                    <a:p>
                      <a:pPr algn="ctr">
                        <a:lnSpc>
                          <a:spcPct val="107000"/>
                        </a:lnSpc>
                        <a:spcAft>
                          <a:spcPts val="800"/>
                        </a:spcAft>
                      </a:pPr>
                      <a:r>
                        <a:rPr lang="es-GT" sz="900" dirty="0">
                          <a:effectLst/>
                        </a:rPr>
                        <a:t>1,478,711.01 </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GT" sz="900">
                          <a:effectLst/>
                        </a:rPr>
                        <a:t>88.63%</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4398047"/>
                  </a:ext>
                </a:extLst>
              </a:tr>
              <a:tr h="485379">
                <a:tc>
                  <a:txBody>
                    <a:bodyPr/>
                    <a:lstStyle/>
                    <a:p>
                      <a:pPr>
                        <a:lnSpc>
                          <a:spcPct val="107000"/>
                        </a:lnSpc>
                        <a:spcAft>
                          <a:spcPts val="800"/>
                        </a:spcAft>
                      </a:pPr>
                      <a:r>
                        <a:rPr lang="es-GT" sz="900">
                          <a:effectLst/>
                        </a:rPr>
                        <a:t>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endParaRPr lang="es-GT" sz="900" dirty="0">
                        <a:effectLst/>
                      </a:endParaRPr>
                    </a:p>
                    <a:p>
                      <a:pPr algn="ctr">
                        <a:lnSpc>
                          <a:spcPct val="107000"/>
                        </a:lnSpc>
                        <a:spcAft>
                          <a:spcPts val="800"/>
                        </a:spcAft>
                      </a:pPr>
                      <a:r>
                        <a:rPr lang="es-GT" sz="900" dirty="0">
                          <a:effectLst/>
                        </a:rPr>
                        <a:t>Total </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900" dirty="0">
                          <a:effectLst/>
                        </a:rPr>
                        <a:t> 13,000,000.00 </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GT" sz="900" dirty="0">
                          <a:effectLst/>
                        </a:rPr>
                        <a:t>    11,521,288.99 </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GT" sz="900" dirty="0">
                          <a:effectLst/>
                        </a:rPr>
                        <a:t>    1,478,711.01 </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GT" sz="900" dirty="0">
                          <a:effectLst/>
                        </a:rPr>
                        <a:t>88.63%</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90896704"/>
                  </a:ext>
                </a:extLst>
              </a:tr>
            </a:tbl>
          </a:graphicData>
        </a:graphic>
      </p:graphicFrame>
    </p:spTree>
    <p:extLst>
      <p:ext uri="{BB962C8B-B14F-4D97-AF65-F5344CB8AC3E}">
        <p14:creationId xmlns:p14="http://schemas.microsoft.com/office/powerpoint/2010/main" val="263085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a:solidFill>
                  <a:srgbClr val="00B0F0"/>
                </a:solidFill>
                <a:latin typeface="Arial" panose="020B0604020202020204" pitchFamily="34" charset="0"/>
                <a:cs typeface="Arial" panose="020B0604020202020204" pitchFamily="34" charset="0"/>
              </a:rPr>
              <a:t>DEL TERCER CUATRIMESTRE 2021</a:t>
            </a:r>
          </a:p>
        </p:txBody>
      </p:sp>
    </p:spTree>
    <p:extLst>
      <p:ext uri="{BB962C8B-B14F-4D97-AF65-F5344CB8AC3E}">
        <p14:creationId xmlns:p14="http://schemas.microsoft.com/office/powerpoint/2010/main" val="129706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0" name="CuadroTexto 9">
            <a:extLst>
              <a:ext uri="{FF2B5EF4-FFF2-40B4-BE49-F238E27FC236}">
                <a16:creationId xmlns:a16="http://schemas.microsoft.com/office/drawing/2014/main" id="{FE664267-CD5D-44C1-BA15-B0801E10609E}"/>
              </a:ext>
            </a:extLst>
          </p:cNvPr>
          <p:cNvSpPr txBox="1"/>
          <p:nvPr/>
        </p:nvSpPr>
        <p:spPr>
          <a:xfrm>
            <a:off x="75636" y="1293373"/>
            <a:ext cx="9458657" cy="646331"/>
          </a:xfrm>
          <a:prstGeom prst="rect">
            <a:avLst/>
          </a:prstGeom>
          <a:noFill/>
        </p:spPr>
        <p:txBody>
          <a:bodyPr wrap="square">
            <a:spAutoFit/>
          </a:bodyPr>
          <a:lstStyle/>
          <a:p>
            <a:pPr marL="0" indent="0">
              <a:buNone/>
            </a:pPr>
            <a:r>
              <a:rPr lang="es-GT" sz="1800" b="1" dirty="0">
                <a:effectLst/>
                <a:latin typeface="Arial" panose="020B0604020202020204" pitchFamily="34" charset="0"/>
                <a:ea typeface="Calibri" panose="020F0502020204030204" pitchFamily="34" charset="0"/>
                <a:cs typeface="Arial" panose="020B0604020202020204" pitchFamily="34" charset="0"/>
              </a:rPr>
              <a:t>Educación Ambiental: </a:t>
            </a:r>
            <a:r>
              <a:rPr lang="es-GT" sz="1800" dirty="0">
                <a:effectLst/>
                <a:latin typeface="Arial" panose="020B0604020202020204" pitchFamily="34" charset="0"/>
                <a:ea typeface="Calibri" panose="020F0502020204030204" pitchFamily="34" charset="0"/>
                <a:cs typeface="Arial" panose="020B0604020202020204" pitchFamily="34" charset="0"/>
              </a:rPr>
              <a:t>En las diferentes actividades desarrolladas, se tuvo un total de </a:t>
            </a:r>
            <a:r>
              <a:rPr lang="es-GT" b="1" dirty="0">
                <a:solidFill>
                  <a:srgbClr val="C00000"/>
                </a:solidFill>
                <a:latin typeface="Arial" panose="020B0604020202020204" pitchFamily="34" charset="0"/>
                <a:ea typeface="Calibri" panose="020F0502020204030204" pitchFamily="34" charset="0"/>
                <a:cs typeface="Arial" panose="020B0604020202020204" pitchFamily="34" charset="0"/>
              </a:rPr>
              <a:t>7213</a:t>
            </a:r>
            <a:r>
              <a:rPr lang="es-GT"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s-GT" sz="1800" dirty="0">
                <a:effectLst/>
                <a:latin typeface="Arial" panose="020B0604020202020204" pitchFamily="34" charset="0"/>
                <a:ea typeface="Calibri" panose="020F0502020204030204" pitchFamily="34" charset="0"/>
                <a:cs typeface="Arial" panose="020B0604020202020204" pitchFamily="34" charset="0"/>
              </a:rPr>
              <a:t>personas beneficiarias atendidas directamente.</a:t>
            </a:r>
            <a:endParaRPr lang="es-GT"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C106EFFD-544B-4FBF-B3E3-9CD4FD4E8F7D}"/>
              </a:ext>
            </a:extLst>
          </p:cNvPr>
          <p:cNvSpPr txBox="1"/>
          <p:nvPr/>
        </p:nvSpPr>
        <p:spPr>
          <a:xfrm>
            <a:off x="2989211" y="2130745"/>
            <a:ext cx="5397166" cy="1673215"/>
          </a:xfrm>
          <a:prstGeom prst="rect">
            <a:avLst/>
          </a:prstGeom>
          <a:noFill/>
        </p:spPr>
        <p:txBody>
          <a:bodyPr wrap="square">
            <a:spAutoFit/>
          </a:bodyPr>
          <a:lstStyle/>
          <a:p>
            <a:pPr algn="just">
              <a:lnSpc>
                <a:spcPct val="107000"/>
              </a:lnSpc>
              <a:spcAft>
                <a:spcPts val="800"/>
              </a:spcAft>
            </a:pPr>
            <a:r>
              <a:rPr lang="es-GT" sz="1300" b="1" dirty="0">
                <a:effectLst/>
                <a:latin typeface="Arial" panose="020B0604020202020204" pitchFamily="34" charset="0"/>
                <a:ea typeface="Calibri" panose="020F0502020204030204" pitchFamily="34" charset="0"/>
                <a:cs typeface="Arial" panose="020B0604020202020204" pitchFamily="34" charset="0"/>
              </a:rPr>
              <a:t>30 Centros Educativos</a:t>
            </a:r>
            <a:r>
              <a:rPr lang="es-GT" sz="1300" dirty="0">
                <a:effectLst/>
                <a:latin typeface="Arial" panose="020B0604020202020204" pitchFamily="34" charset="0"/>
                <a:ea typeface="Calibri" panose="020F0502020204030204" pitchFamily="34" charset="0"/>
                <a:cs typeface="Arial" panose="020B0604020202020204" pitchFamily="34" charset="0"/>
              </a:rPr>
              <a:t> del nivel Pre primario </a:t>
            </a:r>
          </a:p>
          <a:p>
            <a:pPr algn="just">
              <a:lnSpc>
                <a:spcPct val="107000"/>
              </a:lnSpc>
              <a:spcAft>
                <a:spcPts val="800"/>
              </a:spcAft>
            </a:pPr>
            <a:r>
              <a:rPr lang="es-GT" sz="1300" dirty="0">
                <a:effectLst/>
                <a:latin typeface="Arial" panose="020B0604020202020204" pitchFamily="34" charset="0"/>
                <a:ea typeface="Calibri" panose="020F0502020204030204" pitchFamily="34" charset="0"/>
                <a:cs typeface="Arial" panose="020B0604020202020204" pitchFamily="34" charset="0"/>
              </a:rPr>
              <a:t>San Lucas Tolimán, Santiago Atitlán, San Antonio </a:t>
            </a:r>
            <a:r>
              <a:rPr lang="es-GT" sz="1300" dirty="0" err="1">
                <a:effectLst/>
                <a:latin typeface="Arial" panose="020B0604020202020204" pitchFamily="34" charset="0"/>
                <a:ea typeface="Calibri" panose="020F0502020204030204" pitchFamily="34" charset="0"/>
                <a:cs typeface="Arial" panose="020B0604020202020204" pitchFamily="34" charset="0"/>
              </a:rPr>
              <a:t>Palopó</a:t>
            </a:r>
            <a:r>
              <a:rPr lang="es-GT" sz="1300" dirty="0">
                <a:effectLst/>
                <a:latin typeface="Arial" panose="020B0604020202020204" pitchFamily="34" charset="0"/>
                <a:ea typeface="Calibri" panose="020F0502020204030204" pitchFamily="34" charset="0"/>
                <a:cs typeface="Arial" panose="020B0604020202020204" pitchFamily="34" charset="0"/>
              </a:rPr>
              <a:t>, Sololá, Panajachel, Aldeas de San Jorge La Laguna, Aguas Escondidas y </a:t>
            </a:r>
            <a:r>
              <a:rPr lang="es-GT" sz="1300" dirty="0" err="1">
                <a:effectLst/>
                <a:latin typeface="Arial" panose="020B0604020202020204" pitchFamily="34" charset="0"/>
                <a:ea typeface="Calibri" panose="020F0502020204030204" pitchFamily="34" charset="0"/>
                <a:cs typeface="Arial" panose="020B0604020202020204" pitchFamily="34" charset="0"/>
              </a:rPr>
              <a:t>Patanatic</a:t>
            </a:r>
            <a:r>
              <a:rPr lang="es-GT" sz="13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s-GT" sz="1300" b="1" dirty="0">
                <a:effectLst/>
                <a:latin typeface="Arial" panose="020B0604020202020204" pitchFamily="34" charset="0"/>
                <a:ea typeface="Calibri" panose="020F0502020204030204" pitchFamily="34" charset="0"/>
                <a:cs typeface="Arial" panose="020B0604020202020204" pitchFamily="34" charset="0"/>
              </a:rPr>
              <a:t>10</a:t>
            </a:r>
            <a:r>
              <a:rPr lang="es-GT" sz="1300" dirty="0">
                <a:effectLst/>
                <a:latin typeface="Arial" panose="020B0604020202020204" pitchFamily="34" charset="0"/>
                <a:ea typeface="Calibri" panose="020F0502020204030204" pitchFamily="34" charset="0"/>
                <a:cs typeface="Arial" panose="020B0604020202020204" pitchFamily="34" charset="0"/>
              </a:rPr>
              <a:t> con actividades presenciales y </a:t>
            </a:r>
            <a:r>
              <a:rPr lang="es-GT" sz="1300" b="1" dirty="0">
                <a:effectLst/>
                <a:latin typeface="Arial" panose="020B0604020202020204" pitchFamily="34" charset="0"/>
                <a:ea typeface="Calibri" panose="020F0502020204030204" pitchFamily="34" charset="0"/>
                <a:cs typeface="Arial" panose="020B0604020202020204" pitchFamily="34" charset="0"/>
              </a:rPr>
              <a:t>20</a:t>
            </a:r>
            <a:r>
              <a:rPr lang="es-GT" sz="1300" dirty="0">
                <a:effectLst/>
                <a:latin typeface="Arial" panose="020B0604020202020204" pitchFamily="34" charset="0"/>
                <a:ea typeface="Calibri" panose="020F0502020204030204" pitchFamily="34" charset="0"/>
                <a:cs typeface="Arial" panose="020B0604020202020204" pitchFamily="34" charset="0"/>
              </a:rPr>
              <a:t> con actividades hibridas, </a:t>
            </a:r>
          </a:p>
          <a:p>
            <a:pPr algn="just">
              <a:lnSpc>
                <a:spcPct val="107000"/>
              </a:lnSpc>
              <a:spcAft>
                <a:spcPts val="800"/>
              </a:spcAft>
            </a:pPr>
            <a:r>
              <a:rPr lang="es-GT" sz="1300" dirty="0">
                <a:latin typeface="Arial" panose="020B0604020202020204" pitchFamily="34" charset="0"/>
                <a:ea typeface="Calibri" panose="020F0502020204030204" pitchFamily="34" charset="0"/>
                <a:cs typeface="Arial" panose="020B0604020202020204" pitchFamily="34" charset="0"/>
              </a:rPr>
              <a:t>L</a:t>
            </a:r>
            <a:r>
              <a:rPr lang="es-GT" sz="1300" dirty="0">
                <a:effectLst/>
                <a:latin typeface="Arial" panose="020B0604020202020204" pitchFamily="34" charset="0"/>
                <a:ea typeface="Calibri" panose="020F0502020204030204" pitchFamily="34" charset="0"/>
                <a:cs typeface="Arial" panose="020B0604020202020204" pitchFamily="34" charset="0"/>
              </a:rPr>
              <a:t>a replica de los conocimientos a más de </a:t>
            </a:r>
            <a:r>
              <a:rPr lang="es-GT" sz="1300" b="1" dirty="0">
                <a:effectLst/>
                <a:latin typeface="Arial" panose="020B0604020202020204" pitchFamily="34" charset="0"/>
                <a:ea typeface="Calibri" panose="020F0502020204030204" pitchFamily="34" charset="0"/>
                <a:cs typeface="Arial" panose="020B0604020202020204" pitchFamily="34" charset="0"/>
              </a:rPr>
              <a:t>1,280 alumnos.  </a:t>
            </a:r>
          </a:p>
        </p:txBody>
      </p:sp>
      <p:sp>
        <p:nvSpPr>
          <p:cNvPr id="13" name="CuadroTexto 12">
            <a:extLst>
              <a:ext uri="{FF2B5EF4-FFF2-40B4-BE49-F238E27FC236}">
                <a16:creationId xmlns:a16="http://schemas.microsoft.com/office/drawing/2014/main" id="{207AB8FB-D97E-4DAE-8C30-6089BDD7A104}"/>
              </a:ext>
            </a:extLst>
          </p:cNvPr>
          <p:cNvSpPr txBox="1"/>
          <p:nvPr/>
        </p:nvSpPr>
        <p:spPr>
          <a:xfrm>
            <a:off x="190740" y="2380287"/>
            <a:ext cx="2645944" cy="573490"/>
          </a:xfrm>
          <a:prstGeom prst="rect">
            <a:avLst/>
          </a:prstGeom>
          <a:noFill/>
        </p:spPr>
        <p:txBody>
          <a:bodyPr wrap="square">
            <a:spAutoFit/>
          </a:bodyPr>
          <a:lstStyle/>
          <a:p>
            <a:pPr algn="ctr">
              <a:lnSpc>
                <a:spcPct val="107000"/>
              </a:lnSpc>
              <a:spcAft>
                <a:spcPts val="800"/>
              </a:spcAft>
            </a:pPr>
            <a:r>
              <a:rPr lang="es-GT" sz="1500" b="1" dirty="0">
                <a:effectLst/>
                <a:latin typeface="Century Gothic" panose="020B0502020202020204" pitchFamily="34" charset="0"/>
                <a:ea typeface="Calibri" panose="020F0502020204030204" pitchFamily="34" charset="0"/>
                <a:cs typeface="Times New Roman" panose="02020603050405020304" pitchFamily="18" charset="0"/>
              </a:rPr>
              <a:t>Plan de Educación Ambiental</a:t>
            </a:r>
            <a:endParaRPr lang="es-GT"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61211D20-AE23-4AAE-A77F-121BE70991C2}"/>
              </a:ext>
            </a:extLst>
          </p:cNvPr>
          <p:cNvSpPr txBox="1"/>
          <p:nvPr/>
        </p:nvSpPr>
        <p:spPr>
          <a:xfrm>
            <a:off x="435314" y="3898084"/>
            <a:ext cx="2353175" cy="820481"/>
          </a:xfrm>
          <a:prstGeom prst="rect">
            <a:avLst/>
          </a:prstGeom>
          <a:noFill/>
        </p:spPr>
        <p:txBody>
          <a:bodyPr wrap="square">
            <a:spAutoFit/>
          </a:bodyPr>
          <a:lstStyle/>
          <a:p>
            <a:pPr algn="ctr">
              <a:lnSpc>
                <a:spcPct val="107000"/>
              </a:lnSpc>
              <a:spcAft>
                <a:spcPts val="800"/>
              </a:spcAft>
            </a:pPr>
            <a:r>
              <a:rPr lang="es-GT" sz="1500" b="1" dirty="0">
                <a:effectLst/>
                <a:latin typeface="Century Gothic" panose="020B0502020202020204" pitchFamily="34" charset="0"/>
                <a:ea typeface="Calibri" panose="020F0502020204030204" pitchFamily="34" charset="0"/>
                <a:cs typeface="Times New Roman" panose="02020603050405020304" pitchFamily="18" charset="0"/>
              </a:rPr>
              <a:t>Fortalecimiento a maestros nivel preprimario </a:t>
            </a:r>
            <a:endParaRPr lang="es-GT"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Texto 17">
            <a:extLst>
              <a:ext uri="{FF2B5EF4-FFF2-40B4-BE49-F238E27FC236}">
                <a16:creationId xmlns:a16="http://schemas.microsoft.com/office/drawing/2014/main" id="{D3A565F0-74A9-49EC-8A40-B643A1DE2F19}"/>
              </a:ext>
            </a:extLst>
          </p:cNvPr>
          <p:cNvSpPr txBox="1"/>
          <p:nvPr/>
        </p:nvSpPr>
        <p:spPr>
          <a:xfrm>
            <a:off x="2989211" y="3951790"/>
            <a:ext cx="3967413" cy="861774"/>
          </a:xfrm>
          <a:prstGeom prst="rect">
            <a:avLst/>
          </a:prstGeom>
          <a:noFill/>
        </p:spPr>
        <p:txBody>
          <a:bodyPr wrap="square">
            <a:spAutoFit/>
          </a:bodyPr>
          <a:lstStyle/>
          <a:p>
            <a:r>
              <a:rPr lang="es-GT" sz="1300" b="1" dirty="0">
                <a:effectLst/>
                <a:latin typeface="Century Gothic" panose="020B0502020202020204" pitchFamily="34" charset="0"/>
                <a:ea typeface="Calibri" panose="020F0502020204030204" pitchFamily="34" charset="0"/>
                <a:cs typeface="Times New Roman" panose="02020603050405020304" pitchFamily="18" charset="0"/>
              </a:rPr>
              <a:t>08</a:t>
            </a:r>
            <a:r>
              <a:rPr lang="es-GT" sz="1300" dirty="0">
                <a:effectLst/>
                <a:latin typeface="Century Gothic" panose="020B0502020202020204" pitchFamily="34" charset="0"/>
                <a:ea typeface="Calibri" panose="020F0502020204030204" pitchFamily="34" charset="0"/>
                <a:cs typeface="Times New Roman" panose="02020603050405020304" pitchFamily="18" charset="0"/>
              </a:rPr>
              <a:t> talleres de fortalecimiento </a:t>
            </a:r>
          </a:p>
          <a:p>
            <a:r>
              <a:rPr lang="es-GT" sz="1300" b="1" dirty="0">
                <a:effectLst/>
                <a:latin typeface="Century Gothic" panose="020B0502020202020204" pitchFamily="34" charset="0"/>
                <a:ea typeface="Calibri" panose="020F0502020204030204" pitchFamily="34" charset="0"/>
                <a:cs typeface="Times New Roman" panose="02020603050405020304" pitchFamily="18" charset="0"/>
              </a:rPr>
              <a:t>1</a:t>
            </a:r>
            <a:r>
              <a:rPr lang="es-GT" sz="1300" dirty="0">
                <a:effectLst/>
                <a:latin typeface="Century Gothic" panose="020B0502020202020204" pitchFamily="34" charset="0"/>
                <a:ea typeface="Calibri" panose="020F0502020204030204" pitchFamily="34" charset="0"/>
                <a:cs typeface="Times New Roman" panose="02020603050405020304" pitchFamily="18" charset="0"/>
              </a:rPr>
              <a:t> </a:t>
            </a:r>
            <a:r>
              <a:rPr lang="es-GT" sz="1300" b="1" dirty="0">
                <a:effectLst/>
                <a:latin typeface="Century Gothic" panose="020B0502020202020204" pitchFamily="34" charset="0"/>
                <a:ea typeface="Calibri" panose="020F0502020204030204" pitchFamily="34" charset="0"/>
                <a:cs typeface="Times New Roman" panose="02020603050405020304" pitchFamily="18" charset="0"/>
              </a:rPr>
              <a:t>congreso educativo</a:t>
            </a:r>
            <a:r>
              <a:rPr lang="es-GT" sz="1300" dirty="0">
                <a:effectLst/>
                <a:latin typeface="Century Gothic" panose="020B0502020202020204" pitchFamily="34" charset="0"/>
                <a:ea typeface="Calibri" panose="020F0502020204030204" pitchFamily="34" charset="0"/>
                <a:cs typeface="Times New Roman" panose="02020603050405020304" pitchFamily="18" charset="0"/>
              </a:rPr>
              <a:t> ambiental virtual, </a:t>
            </a:r>
          </a:p>
          <a:p>
            <a:r>
              <a:rPr lang="es-GT" sz="1300" b="1" dirty="0">
                <a:effectLst/>
                <a:latin typeface="Century Gothic" panose="020B0502020202020204" pitchFamily="34" charset="0"/>
                <a:ea typeface="Calibri" panose="020F0502020204030204" pitchFamily="34" charset="0"/>
                <a:cs typeface="Times New Roman" panose="02020603050405020304" pitchFamily="18" charset="0"/>
              </a:rPr>
              <a:t>124 </a:t>
            </a:r>
            <a:r>
              <a:rPr lang="es-GT" sz="1300" dirty="0">
                <a:effectLst/>
                <a:latin typeface="Century Gothic" panose="020B0502020202020204" pitchFamily="34" charset="0"/>
                <a:ea typeface="Calibri" panose="020F0502020204030204" pitchFamily="34" charset="0"/>
                <a:cs typeface="Times New Roman" panose="02020603050405020304" pitchFamily="18" charset="0"/>
              </a:rPr>
              <a:t>docentes del departamento de Sololá</a:t>
            </a:r>
            <a:endParaRPr lang="es-GT" sz="1300" dirty="0">
              <a:latin typeface="Century Gothic" panose="020B0502020202020204" pitchFamily="34" charset="0"/>
              <a:ea typeface="Calibri" panose="020F0502020204030204" pitchFamily="34" charset="0"/>
              <a:cs typeface="Times New Roman" panose="02020603050405020304" pitchFamily="18" charset="0"/>
            </a:endParaRPr>
          </a:p>
          <a:p>
            <a:endParaRPr lang="es-GT" sz="110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15AE44D9-B7AC-42C8-983A-D10B8EC9CDD7}"/>
              </a:ext>
            </a:extLst>
          </p:cNvPr>
          <p:cNvSpPr txBox="1"/>
          <p:nvPr/>
        </p:nvSpPr>
        <p:spPr>
          <a:xfrm>
            <a:off x="431315" y="5525992"/>
            <a:ext cx="2164794" cy="573490"/>
          </a:xfrm>
          <a:prstGeom prst="rect">
            <a:avLst/>
          </a:prstGeom>
          <a:noFill/>
        </p:spPr>
        <p:txBody>
          <a:bodyPr wrap="square">
            <a:spAutoFit/>
          </a:bodyPr>
          <a:lstStyle/>
          <a:p>
            <a:pPr algn="ctr">
              <a:lnSpc>
                <a:spcPct val="107000"/>
              </a:lnSpc>
              <a:spcAft>
                <a:spcPts val="800"/>
              </a:spcAft>
            </a:pPr>
            <a:r>
              <a:rPr lang="es-GT" sz="1500" b="1" dirty="0">
                <a:effectLst/>
                <a:latin typeface="Century Gothic" panose="020B0502020202020204" pitchFamily="34" charset="0"/>
                <a:ea typeface="Calibri" panose="020F0502020204030204" pitchFamily="34" charset="0"/>
                <a:cs typeface="Times New Roman" panose="02020603050405020304" pitchFamily="18" charset="0"/>
              </a:rPr>
              <a:t>Jornadas ambiental de perifoneo</a:t>
            </a:r>
            <a:endParaRPr lang="es-GT"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D4C1BF75-4401-4CC0-B01C-BED5DC7DF035}"/>
              </a:ext>
            </a:extLst>
          </p:cNvPr>
          <p:cNvSpPr txBox="1"/>
          <p:nvPr/>
        </p:nvSpPr>
        <p:spPr>
          <a:xfrm>
            <a:off x="2989211" y="4913781"/>
            <a:ext cx="5418221" cy="1671676"/>
          </a:xfrm>
          <a:prstGeom prst="rect">
            <a:avLst/>
          </a:prstGeom>
          <a:noFill/>
        </p:spPr>
        <p:txBody>
          <a:bodyPr wrap="square">
            <a:spAutoFit/>
          </a:bodyPr>
          <a:lstStyle/>
          <a:p>
            <a:pPr algn="just">
              <a:lnSpc>
                <a:spcPct val="107000"/>
              </a:lnSpc>
              <a:spcAft>
                <a:spcPts val="800"/>
              </a:spcAft>
            </a:pPr>
            <a:r>
              <a:rPr lang="es-ES" sz="1300" b="1" dirty="0">
                <a:effectLst/>
                <a:latin typeface="Arial" panose="020B0604020202020204" pitchFamily="34" charset="0"/>
                <a:ea typeface="Calibri" panose="020F0502020204030204" pitchFamily="34" charset="0"/>
                <a:cs typeface="Arial" panose="020B0604020202020204" pitchFamily="34" charset="0"/>
              </a:rPr>
              <a:t>54</a:t>
            </a:r>
            <a:r>
              <a:rPr lang="es-ES" sz="1300" dirty="0">
                <a:effectLst/>
                <a:latin typeface="Arial" panose="020B0604020202020204" pitchFamily="34" charset="0"/>
                <a:ea typeface="Calibri" panose="020F0502020204030204" pitchFamily="34" charset="0"/>
                <a:cs typeface="Arial" panose="020B0604020202020204" pitchFamily="34" charset="0"/>
              </a:rPr>
              <a:t> </a:t>
            </a:r>
            <a:r>
              <a:rPr lang="es-ES" sz="1300" b="1" dirty="0">
                <a:effectLst/>
                <a:latin typeface="Arial" panose="020B0604020202020204" pitchFamily="34" charset="0"/>
                <a:ea typeface="Calibri" panose="020F0502020204030204" pitchFamily="34" charset="0"/>
                <a:cs typeface="Arial" panose="020B0604020202020204" pitchFamily="34" charset="0"/>
              </a:rPr>
              <a:t>jornadas ambientales</a:t>
            </a:r>
            <a:r>
              <a:rPr lang="es-ES" sz="1300" dirty="0">
                <a:effectLst/>
                <a:latin typeface="Arial" panose="020B0604020202020204" pitchFamily="34" charset="0"/>
                <a:ea typeface="Calibri" panose="020F0502020204030204" pitchFamily="34" charset="0"/>
                <a:cs typeface="Arial" panose="020B0604020202020204" pitchFamily="34" charset="0"/>
              </a:rPr>
              <a:t> y perifoneo </a:t>
            </a:r>
          </a:p>
          <a:p>
            <a:pPr algn="just">
              <a:lnSpc>
                <a:spcPct val="107000"/>
              </a:lnSpc>
              <a:spcAft>
                <a:spcPts val="800"/>
              </a:spcAft>
            </a:pPr>
            <a:r>
              <a:rPr lang="es-ES" sz="1300" dirty="0">
                <a:effectLst/>
                <a:latin typeface="Arial" panose="020B0604020202020204" pitchFamily="34" charset="0"/>
                <a:ea typeface="Calibri" panose="020F0502020204030204" pitchFamily="34" charset="0"/>
                <a:cs typeface="Arial" panose="020B0604020202020204" pitchFamily="34" charset="0"/>
              </a:rPr>
              <a:t>San Lucas Tolimán, Santiago Atitlán, Santa Cruz La Laguna, San Antonio </a:t>
            </a:r>
            <a:r>
              <a:rPr lang="es-ES" sz="1300" dirty="0" err="1">
                <a:effectLst/>
                <a:latin typeface="Arial" panose="020B0604020202020204" pitchFamily="34" charset="0"/>
                <a:ea typeface="Calibri" panose="020F0502020204030204" pitchFamily="34" charset="0"/>
                <a:cs typeface="Arial" panose="020B0604020202020204" pitchFamily="34" charset="0"/>
              </a:rPr>
              <a:t>Palopó</a:t>
            </a:r>
            <a:r>
              <a:rPr lang="es-ES" sz="1300" dirty="0">
                <a:effectLst/>
                <a:latin typeface="Arial" panose="020B0604020202020204" pitchFamily="34" charset="0"/>
                <a:ea typeface="Calibri" panose="020F0502020204030204" pitchFamily="34" charset="0"/>
                <a:cs typeface="Arial" panose="020B0604020202020204" pitchFamily="34" charset="0"/>
              </a:rPr>
              <a:t>, Sololá, Panajachel y la alcaldía auxiliar de la aldea San Jorge La Laguna.</a:t>
            </a:r>
          </a:p>
          <a:p>
            <a:pPr algn="just">
              <a:lnSpc>
                <a:spcPct val="107000"/>
              </a:lnSpc>
              <a:spcAft>
                <a:spcPts val="800"/>
              </a:spcAft>
            </a:pPr>
            <a:r>
              <a:rPr lang="es-ES" sz="1300" dirty="0">
                <a:effectLst/>
                <a:latin typeface="Arial" panose="020B0604020202020204" pitchFamily="34" charset="0"/>
                <a:ea typeface="Calibri" panose="020F0502020204030204" pitchFamily="34" charset="0"/>
                <a:cs typeface="Arial" panose="020B0604020202020204" pitchFamily="34" charset="0"/>
              </a:rPr>
              <a:t>Se estima que mas de </a:t>
            </a:r>
            <a:r>
              <a:rPr lang="es-ES" sz="1300" b="1" dirty="0">
                <a:effectLst/>
                <a:latin typeface="Arial" panose="020B0604020202020204" pitchFamily="34" charset="0"/>
                <a:ea typeface="Calibri" panose="020F0502020204030204" pitchFamily="34" charset="0"/>
                <a:cs typeface="Arial" panose="020B0604020202020204" pitchFamily="34" charset="0"/>
              </a:rPr>
              <a:t>7,500</a:t>
            </a:r>
            <a:r>
              <a:rPr lang="es-ES" sz="1300" dirty="0">
                <a:effectLst/>
                <a:latin typeface="Arial" panose="020B0604020202020204" pitchFamily="34" charset="0"/>
                <a:ea typeface="Calibri" panose="020F0502020204030204" pitchFamily="34" charset="0"/>
                <a:cs typeface="Arial" panose="020B0604020202020204" pitchFamily="34" charset="0"/>
              </a:rPr>
              <a:t> </a:t>
            </a:r>
            <a:r>
              <a:rPr lang="es-ES" sz="1300" b="1" dirty="0">
                <a:effectLst/>
                <a:latin typeface="Arial" panose="020B0604020202020204" pitchFamily="34" charset="0"/>
                <a:ea typeface="Calibri" panose="020F0502020204030204" pitchFamily="34" charset="0"/>
                <a:cs typeface="Arial" panose="020B0604020202020204" pitchFamily="34" charset="0"/>
              </a:rPr>
              <a:t>personas </a:t>
            </a:r>
            <a:r>
              <a:rPr lang="es-ES" sz="1300" dirty="0">
                <a:effectLst/>
                <a:latin typeface="Arial" panose="020B0604020202020204" pitchFamily="34" charset="0"/>
                <a:ea typeface="Calibri" panose="020F0502020204030204" pitchFamily="34" charset="0"/>
                <a:cs typeface="Arial" panose="020B0604020202020204" pitchFamily="34" charset="0"/>
              </a:rPr>
              <a:t>de manera indirecta</a:t>
            </a:r>
          </a:p>
          <a:p>
            <a:pPr algn="just">
              <a:lnSpc>
                <a:spcPct val="107000"/>
              </a:lnSpc>
              <a:spcAft>
                <a:spcPts val="800"/>
              </a:spcAft>
            </a:pPr>
            <a:r>
              <a:rPr lang="es-GT" sz="1300" b="1" dirty="0">
                <a:latin typeface="Arial" panose="020B0604020202020204" pitchFamily="34" charset="0"/>
                <a:ea typeface="Calibri" panose="020F0502020204030204" pitchFamily="34" charset="0"/>
                <a:cs typeface="Arial" panose="020B0604020202020204" pitchFamily="34" charset="0"/>
              </a:rPr>
              <a:t>E</a:t>
            </a:r>
            <a:r>
              <a:rPr lang="es-GT" sz="1300" b="1" dirty="0">
                <a:effectLst/>
                <a:latin typeface="Arial" panose="020B0604020202020204" pitchFamily="34" charset="0"/>
                <a:ea typeface="Calibri" panose="020F0502020204030204" pitchFamily="34" charset="0"/>
                <a:cs typeface="Arial" panose="020B0604020202020204" pitchFamily="34" charset="0"/>
              </a:rPr>
              <a:t>spañol, </a:t>
            </a:r>
            <a:r>
              <a:rPr lang="es-GT" sz="1300" b="1" dirty="0" err="1">
                <a:effectLst/>
                <a:latin typeface="Arial" panose="020B0604020202020204" pitchFamily="34" charset="0"/>
                <a:ea typeface="Calibri" panose="020F0502020204030204" pitchFamily="34" charset="0"/>
                <a:cs typeface="Arial" panose="020B0604020202020204" pitchFamily="34" charset="0"/>
              </a:rPr>
              <a:t>tz’utujil</a:t>
            </a:r>
            <a:r>
              <a:rPr lang="es-GT" sz="1300" b="1" dirty="0">
                <a:effectLst/>
                <a:latin typeface="Arial" panose="020B0604020202020204" pitchFamily="34" charset="0"/>
                <a:ea typeface="Calibri" panose="020F0502020204030204" pitchFamily="34" charset="0"/>
                <a:cs typeface="Arial" panose="020B0604020202020204" pitchFamily="34" charset="0"/>
              </a:rPr>
              <a:t> y </a:t>
            </a:r>
            <a:r>
              <a:rPr lang="es-GT" sz="1300" b="1" dirty="0" err="1">
                <a:effectLst/>
                <a:latin typeface="Arial" panose="020B0604020202020204" pitchFamily="34" charset="0"/>
                <a:ea typeface="Calibri" panose="020F0502020204030204" pitchFamily="34" charset="0"/>
                <a:cs typeface="Arial" panose="020B0604020202020204" pitchFamily="34" charset="0"/>
              </a:rPr>
              <a:t>kaqchiquel</a:t>
            </a:r>
            <a:endParaRPr lang="es-GT" sz="13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agen 20">
            <a:extLst>
              <a:ext uri="{FF2B5EF4-FFF2-40B4-BE49-F238E27FC236}">
                <a16:creationId xmlns:a16="http://schemas.microsoft.com/office/drawing/2014/main" id="{6FC67D90-7D32-44C6-AC88-9F77DA14B0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6438" y="2493264"/>
            <a:ext cx="2866845" cy="1871472"/>
          </a:xfrm>
          <a:prstGeom prst="rect">
            <a:avLst/>
          </a:prstGeom>
        </p:spPr>
      </p:pic>
      <p:pic>
        <p:nvPicPr>
          <p:cNvPr id="22" name="Imagen 21">
            <a:extLst>
              <a:ext uri="{FF2B5EF4-FFF2-40B4-BE49-F238E27FC236}">
                <a16:creationId xmlns:a16="http://schemas.microsoft.com/office/drawing/2014/main" id="{477F92B7-1DEA-4671-B7C2-353E0BAB077C}"/>
              </a:ext>
            </a:extLst>
          </p:cNvPr>
          <p:cNvPicPr>
            <a:picLocks noChangeAspect="1"/>
          </p:cNvPicPr>
          <p:nvPr/>
        </p:nvPicPr>
        <p:blipFill rotWithShape="1">
          <a:blip r:embed="rId5"/>
          <a:srcRect l="26316" t="15673" r="26820" b="29830"/>
          <a:stretch/>
        </p:blipFill>
        <p:spPr>
          <a:xfrm>
            <a:off x="9157286" y="523784"/>
            <a:ext cx="2875997" cy="1881224"/>
          </a:xfrm>
          <a:prstGeom prst="rect">
            <a:avLst/>
          </a:prstGeom>
        </p:spPr>
      </p:pic>
      <p:pic>
        <p:nvPicPr>
          <p:cNvPr id="23" name="Picture 2" descr="Puede ser una imagen de 14 personas y personas de pie">
            <a:extLst>
              <a:ext uri="{FF2B5EF4-FFF2-40B4-BE49-F238E27FC236}">
                <a16:creationId xmlns:a16="http://schemas.microsoft.com/office/drawing/2014/main" id="{C4DFAD64-601D-44F3-8E67-39CE7B3547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291" r="12609"/>
          <a:stretch/>
        </p:blipFill>
        <p:spPr bwMode="auto">
          <a:xfrm>
            <a:off x="9193637" y="4541248"/>
            <a:ext cx="2875997" cy="204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07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9" name="CuadroTexto 8">
            <a:extLst>
              <a:ext uri="{FF2B5EF4-FFF2-40B4-BE49-F238E27FC236}">
                <a16:creationId xmlns:a16="http://schemas.microsoft.com/office/drawing/2014/main" id="{85A36B02-00CD-482A-B960-7A13C8243392}"/>
              </a:ext>
            </a:extLst>
          </p:cNvPr>
          <p:cNvSpPr txBox="1"/>
          <p:nvPr/>
        </p:nvSpPr>
        <p:spPr>
          <a:xfrm>
            <a:off x="3181763" y="1865063"/>
            <a:ext cx="4728410" cy="1989840"/>
          </a:xfrm>
          <a:prstGeom prst="rect">
            <a:avLst/>
          </a:prstGeom>
          <a:noFill/>
        </p:spPr>
        <p:txBody>
          <a:bodyPr wrap="square">
            <a:spAutoFit/>
          </a:bodyPr>
          <a:lstStyle/>
          <a:p>
            <a:pPr algn="just">
              <a:lnSpc>
                <a:spcPct val="107000"/>
              </a:lnSpc>
              <a:spcAft>
                <a:spcPts val="800"/>
              </a:spcAft>
            </a:pPr>
            <a:r>
              <a:rPr lang="es-GT" sz="1300" b="1" dirty="0">
                <a:effectLst/>
                <a:latin typeface="Arial" panose="020B0604020202020204" pitchFamily="34" charset="0"/>
                <a:ea typeface="Calibri" panose="020F0502020204030204" pitchFamily="34" charset="0"/>
                <a:cs typeface="Arial" panose="020B0604020202020204" pitchFamily="34" charset="0"/>
              </a:rPr>
              <a:t>20</a:t>
            </a:r>
            <a:r>
              <a:rPr lang="es-GT" sz="1300" dirty="0">
                <a:effectLst/>
                <a:latin typeface="Arial" panose="020B0604020202020204" pitchFamily="34" charset="0"/>
                <a:ea typeface="Calibri" panose="020F0502020204030204" pitchFamily="34" charset="0"/>
                <a:cs typeface="Arial" panose="020B0604020202020204" pitchFamily="34" charset="0"/>
              </a:rPr>
              <a:t> </a:t>
            </a:r>
            <a:r>
              <a:rPr lang="es-GT" sz="1300" b="1" dirty="0">
                <a:effectLst/>
                <a:latin typeface="Arial" panose="020B0604020202020204" pitchFamily="34" charset="0"/>
                <a:ea typeface="Calibri" panose="020F0502020204030204" pitchFamily="34" charset="0"/>
                <a:cs typeface="Arial" panose="020B0604020202020204" pitchFamily="34" charset="0"/>
              </a:rPr>
              <a:t>programas radiales</a:t>
            </a:r>
            <a:r>
              <a:rPr lang="es-GT" sz="1300" dirty="0">
                <a:effectLst/>
                <a:latin typeface="Arial" panose="020B0604020202020204" pitchFamily="34" charset="0"/>
                <a:ea typeface="Calibri" panose="020F0502020204030204" pitchFamily="34" charset="0"/>
                <a:cs typeface="Arial" panose="020B0604020202020204" pitchFamily="34" charset="0"/>
              </a:rPr>
              <a:t> "Voces por el lago Atitlán“</a:t>
            </a:r>
          </a:p>
          <a:p>
            <a:pPr algn="just">
              <a:lnSpc>
                <a:spcPct val="107000"/>
              </a:lnSpc>
              <a:spcAft>
                <a:spcPts val="800"/>
              </a:spcAft>
            </a:pPr>
            <a:r>
              <a:rPr lang="es-GT" sz="1300" dirty="0">
                <a:effectLst/>
                <a:latin typeface="Arial" panose="020B0604020202020204" pitchFamily="34" charset="0"/>
                <a:ea typeface="Calibri" panose="020F0502020204030204" pitchFamily="34" charset="0"/>
                <a:cs typeface="Arial" panose="020B0604020202020204" pitchFamily="34" charset="0"/>
              </a:rPr>
              <a:t>Radio Sololá, una las radios con mayor cobertura en la cuenca, </a:t>
            </a:r>
          </a:p>
          <a:p>
            <a:pPr algn="just">
              <a:lnSpc>
                <a:spcPct val="107000"/>
              </a:lnSpc>
              <a:spcAft>
                <a:spcPts val="800"/>
              </a:spcAft>
            </a:pPr>
            <a:r>
              <a:rPr lang="es-GT" sz="1300" dirty="0">
                <a:effectLst/>
                <a:latin typeface="Arial" panose="020B0604020202020204" pitchFamily="34" charset="0"/>
                <a:ea typeface="Calibri" panose="020F0502020204030204" pitchFamily="34" charset="0"/>
                <a:cs typeface="Arial" panose="020B0604020202020204" pitchFamily="34" charset="0"/>
              </a:rPr>
              <a:t>transmisión de </a:t>
            </a:r>
            <a:r>
              <a:rPr lang="es-GT" sz="1300" b="1" dirty="0">
                <a:effectLst/>
                <a:latin typeface="Arial" panose="020B0604020202020204" pitchFamily="34" charset="0"/>
                <a:ea typeface="Calibri" panose="020F0502020204030204" pitchFamily="34" charset="0"/>
                <a:cs typeface="Arial" panose="020B0604020202020204" pitchFamily="34" charset="0"/>
              </a:rPr>
              <a:t>3,600</a:t>
            </a:r>
            <a:r>
              <a:rPr lang="es-GT" sz="1300" dirty="0">
                <a:effectLst/>
                <a:latin typeface="Arial" panose="020B0604020202020204" pitchFamily="34" charset="0"/>
                <a:ea typeface="Calibri" panose="020F0502020204030204" pitchFamily="34" charset="0"/>
                <a:cs typeface="Arial" panose="020B0604020202020204" pitchFamily="34" charset="0"/>
              </a:rPr>
              <a:t>  </a:t>
            </a:r>
            <a:r>
              <a:rPr lang="es-GT" sz="1300" b="1" dirty="0">
                <a:effectLst/>
                <a:latin typeface="Arial" panose="020B0604020202020204" pitchFamily="34" charset="0"/>
                <a:ea typeface="Calibri" panose="020F0502020204030204" pitchFamily="34" charset="0"/>
                <a:cs typeface="Arial" panose="020B0604020202020204" pitchFamily="34" charset="0"/>
              </a:rPr>
              <a:t>spots anuales</a:t>
            </a:r>
            <a:r>
              <a:rPr lang="es-GT" sz="1300" dirty="0">
                <a:effectLst/>
                <a:latin typeface="Arial" panose="020B0604020202020204" pitchFamily="34" charset="0"/>
                <a:ea typeface="Calibri" panose="020F0502020204030204" pitchFamily="34" charset="0"/>
                <a:cs typeface="Arial" panose="020B0604020202020204" pitchFamily="34" charset="0"/>
              </a:rPr>
              <a:t> en los idiomas </a:t>
            </a:r>
          </a:p>
          <a:p>
            <a:pPr algn="just">
              <a:lnSpc>
                <a:spcPct val="107000"/>
              </a:lnSpc>
              <a:spcAft>
                <a:spcPts val="800"/>
              </a:spcAft>
            </a:pPr>
            <a:r>
              <a:rPr lang="es-GT" sz="1300" b="1" dirty="0">
                <a:latin typeface="Arial" panose="020B0604020202020204" pitchFamily="34" charset="0"/>
                <a:ea typeface="Calibri" panose="020F0502020204030204" pitchFamily="34" charset="0"/>
                <a:cs typeface="Arial" panose="020B0604020202020204" pitchFamily="34" charset="0"/>
              </a:rPr>
              <a:t>E</a:t>
            </a:r>
            <a:r>
              <a:rPr lang="es-GT" sz="1300" b="1" dirty="0">
                <a:effectLst/>
                <a:latin typeface="Arial" panose="020B0604020202020204" pitchFamily="34" charset="0"/>
                <a:ea typeface="Calibri" panose="020F0502020204030204" pitchFamily="34" charset="0"/>
                <a:cs typeface="Arial" panose="020B0604020202020204" pitchFamily="34" charset="0"/>
              </a:rPr>
              <a:t>spañol, </a:t>
            </a:r>
            <a:r>
              <a:rPr lang="es-GT" sz="1300" b="1" dirty="0" err="1">
                <a:effectLst/>
                <a:latin typeface="Arial" panose="020B0604020202020204" pitchFamily="34" charset="0"/>
                <a:ea typeface="Calibri" panose="020F0502020204030204" pitchFamily="34" charset="0"/>
                <a:cs typeface="Arial" panose="020B0604020202020204" pitchFamily="34" charset="0"/>
              </a:rPr>
              <a:t>tz’utujil</a:t>
            </a:r>
            <a:r>
              <a:rPr lang="es-GT" sz="1300" b="1" dirty="0">
                <a:effectLst/>
                <a:latin typeface="Arial" panose="020B0604020202020204" pitchFamily="34" charset="0"/>
                <a:ea typeface="Calibri" panose="020F0502020204030204" pitchFamily="34" charset="0"/>
                <a:cs typeface="Arial" panose="020B0604020202020204" pitchFamily="34" charset="0"/>
              </a:rPr>
              <a:t> y </a:t>
            </a:r>
            <a:r>
              <a:rPr lang="es-GT" sz="1300" b="1" dirty="0" err="1">
                <a:effectLst/>
                <a:latin typeface="Arial" panose="020B0604020202020204" pitchFamily="34" charset="0"/>
                <a:ea typeface="Calibri" panose="020F0502020204030204" pitchFamily="34" charset="0"/>
                <a:cs typeface="Arial" panose="020B0604020202020204" pitchFamily="34" charset="0"/>
              </a:rPr>
              <a:t>kaqchiquel</a:t>
            </a:r>
            <a:r>
              <a:rPr lang="es-GT" sz="1300" b="1"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s-GT" sz="1300" dirty="0">
                <a:effectLst/>
                <a:latin typeface="Arial" panose="020B0604020202020204" pitchFamily="34" charset="0"/>
                <a:ea typeface="Calibri" panose="020F0502020204030204" pitchFamily="34" charset="0"/>
                <a:cs typeface="Arial" panose="020B0604020202020204" pitchFamily="34" charset="0"/>
              </a:rPr>
              <a:t>Se estima que de manera indirecta, los mensajes llegaron a más de </a:t>
            </a:r>
            <a:r>
              <a:rPr lang="es-GT" sz="1300" b="1" dirty="0">
                <a:effectLst/>
                <a:latin typeface="Arial" panose="020B0604020202020204" pitchFamily="34" charset="0"/>
                <a:ea typeface="Calibri" panose="020F0502020204030204" pitchFamily="34" charset="0"/>
                <a:cs typeface="Arial" panose="020B0604020202020204" pitchFamily="34" charset="0"/>
              </a:rPr>
              <a:t>20,000 personas por cada programa.</a:t>
            </a:r>
          </a:p>
        </p:txBody>
      </p:sp>
      <p:sp>
        <p:nvSpPr>
          <p:cNvPr id="10" name="CuadroTexto 9">
            <a:extLst>
              <a:ext uri="{FF2B5EF4-FFF2-40B4-BE49-F238E27FC236}">
                <a16:creationId xmlns:a16="http://schemas.microsoft.com/office/drawing/2014/main" id="{2172D4CB-0DAF-4494-8E3D-91DBE58049A1}"/>
              </a:ext>
            </a:extLst>
          </p:cNvPr>
          <p:cNvSpPr txBox="1"/>
          <p:nvPr/>
        </p:nvSpPr>
        <p:spPr>
          <a:xfrm>
            <a:off x="346946" y="1899307"/>
            <a:ext cx="2487583" cy="573490"/>
          </a:xfrm>
          <a:prstGeom prst="rect">
            <a:avLst/>
          </a:prstGeom>
          <a:noFill/>
        </p:spPr>
        <p:txBody>
          <a:bodyPr wrap="square">
            <a:spAutoFit/>
          </a:bodyPr>
          <a:lstStyle/>
          <a:p>
            <a:pPr algn="ctr">
              <a:lnSpc>
                <a:spcPct val="107000"/>
              </a:lnSpc>
              <a:spcAft>
                <a:spcPts val="800"/>
              </a:spcAft>
            </a:pPr>
            <a:r>
              <a:rPr lang="es-ES" sz="1500" b="1" dirty="0">
                <a:effectLst/>
                <a:latin typeface="Arial" panose="020B0604020202020204" pitchFamily="34" charset="0"/>
                <a:ea typeface="Calibri" panose="020F0502020204030204" pitchFamily="34" charset="0"/>
                <a:cs typeface="Arial" panose="020B0604020202020204" pitchFamily="34" charset="0"/>
              </a:rPr>
              <a:t>Programas educativos y spots publicitarios</a:t>
            </a:r>
            <a:endParaRPr lang="es-GT" sz="1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4669F0F-9B5F-4FA9-983D-1EED90184BE1}"/>
              </a:ext>
            </a:extLst>
          </p:cNvPr>
          <p:cNvSpPr txBox="1"/>
          <p:nvPr/>
        </p:nvSpPr>
        <p:spPr>
          <a:xfrm>
            <a:off x="3181763" y="4264224"/>
            <a:ext cx="4903606" cy="1882823"/>
          </a:xfrm>
          <a:prstGeom prst="rect">
            <a:avLst/>
          </a:prstGeom>
          <a:noFill/>
        </p:spPr>
        <p:txBody>
          <a:bodyPr wrap="square">
            <a:spAutoFit/>
          </a:bodyPr>
          <a:lstStyle/>
          <a:p>
            <a:pPr algn="just">
              <a:lnSpc>
                <a:spcPct val="107000"/>
              </a:lnSpc>
              <a:spcAft>
                <a:spcPts val="800"/>
              </a:spcAft>
            </a:pPr>
            <a:r>
              <a:rPr lang="es-GT" sz="1300" b="1" dirty="0">
                <a:effectLst/>
                <a:latin typeface="Arial" panose="020B0604020202020204" pitchFamily="34" charset="0"/>
                <a:ea typeface="Calibri" panose="020F0502020204030204" pitchFamily="34" charset="0"/>
                <a:cs typeface="Arial" panose="020B0604020202020204" pitchFamily="34" charset="0"/>
              </a:rPr>
              <a:t>07</a:t>
            </a:r>
            <a:r>
              <a:rPr lang="es-GT" sz="1300" dirty="0">
                <a:effectLst/>
                <a:latin typeface="Arial" panose="020B0604020202020204" pitchFamily="34" charset="0"/>
                <a:ea typeface="Calibri" panose="020F0502020204030204" pitchFamily="34" charset="0"/>
                <a:cs typeface="Arial" panose="020B0604020202020204" pitchFamily="34" charset="0"/>
              </a:rPr>
              <a:t> </a:t>
            </a:r>
            <a:r>
              <a:rPr lang="es-GT" sz="1300" b="1" dirty="0">
                <a:effectLst/>
                <a:latin typeface="Arial" panose="020B0604020202020204" pitchFamily="34" charset="0"/>
                <a:ea typeface="Calibri" panose="020F0502020204030204" pitchFamily="34" charset="0"/>
                <a:cs typeface="Arial" panose="020B0604020202020204" pitchFamily="34" charset="0"/>
              </a:rPr>
              <a:t>programas de televisión</a:t>
            </a:r>
            <a:r>
              <a:rPr lang="es-GT" sz="1300" dirty="0">
                <a:effectLst/>
                <a:latin typeface="Arial" panose="020B0604020202020204" pitchFamily="34" charset="0"/>
                <a:ea typeface="Calibri" panose="020F0502020204030204" pitchFamily="34" charset="0"/>
                <a:cs typeface="Arial" panose="020B0604020202020204" pitchFamily="34" charset="0"/>
              </a:rPr>
              <a:t> en canales locales y redes sociales </a:t>
            </a:r>
          </a:p>
          <a:p>
            <a:pPr algn="just">
              <a:lnSpc>
                <a:spcPct val="107000"/>
              </a:lnSpc>
              <a:spcAft>
                <a:spcPts val="800"/>
              </a:spcAft>
            </a:pPr>
            <a:r>
              <a:rPr lang="es-GT" sz="1300" dirty="0">
                <a:latin typeface="Arial" panose="020B0604020202020204" pitchFamily="34" charset="0"/>
                <a:ea typeface="Calibri" panose="020F0502020204030204" pitchFamily="34" charset="0"/>
                <a:cs typeface="Arial" panose="020B0604020202020204" pitchFamily="34" charset="0"/>
              </a:rPr>
              <a:t>S</a:t>
            </a:r>
            <a:r>
              <a:rPr lang="es-GT" sz="1300" dirty="0">
                <a:effectLst/>
                <a:latin typeface="Arial" panose="020B0604020202020204" pitchFamily="34" charset="0"/>
                <a:ea typeface="Calibri" panose="020F0502020204030204" pitchFamily="34" charset="0"/>
                <a:cs typeface="Arial" panose="020B0604020202020204" pitchFamily="34" charset="0"/>
              </a:rPr>
              <a:t>e estima que de manera indirecta, los mensajes transmitidos llegaron a mas de </a:t>
            </a:r>
            <a:r>
              <a:rPr lang="es-GT" sz="1300" b="1" dirty="0">
                <a:effectLst/>
                <a:latin typeface="Arial" panose="020B0604020202020204" pitchFamily="34" charset="0"/>
                <a:ea typeface="Calibri" panose="020F0502020204030204" pitchFamily="34" charset="0"/>
                <a:cs typeface="Arial" panose="020B0604020202020204" pitchFamily="34" charset="0"/>
              </a:rPr>
              <a:t>5,000 personas </a:t>
            </a:r>
            <a:r>
              <a:rPr lang="es-GT" sz="1300" dirty="0">
                <a:effectLst/>
                <a:latin typeface="Arial" panose="020B0604020202020204" pitchFamily="34" charset="0"/>
                <a:ea typeface="Calibri" panose="020F0502020204030204" pitchFamily="34" charset="0"/>
                <a:cs typeface="Arial" panose="020B0604020202020204" pitchFamily="34" charset="0"/>
              </a:rPr>
              <a:t>por cada programa. </a:t>
            </a:r>
          </a:p>
          <a:p>
            <a:pPr algn="just">
              <a:lnSpc>
                <a:spcPct val="107000"/>
              </a:lnSpc>
              <a:spcAft>
                <a:spcPts val="800"/>
              </a:spcAft>
            </a:pPr>
            <a:r>
              <a:rPr lang="es-GT" sz="1300" dirty="0">
                <a:effectLst/>
                <a:latin typeface="Arial" panose="020B0604020202020204" pitchFamily="34" charset="0"/>
                <a:ea typeface="Calibri" panose="020F0502020204030204" pitchFamily="34" charset="0"/>
                <a:cs typeface="Arial" panose="020B0604020202020204" pitchFamily="34" charset="0"/>
              </a:rPr>
              <a:t>En televisión se transmitieron en total </a:t>
            </a:r>
            <a:r>
              <a:rPr lang="es-GT" sz="1300" b="1" dirty="0">
                <a:effectLst/>
                <a:latin typeface="Arial" panose="020B0604020202020204" pitchFamily="34" charset="0"/>
                <a:ea typeface="Calibri" panose="020F0502020204030204" pitchFamily="34" charset="0"/>
                <a:cs typeface="Arial" panose="020B0604020202020204" pitchFamily="34" charset="0"/>
              </a:rPr>
              <a:t>3000</a:t>
            </a:r>
            <a:r>
              <a:rPr lang="es-GT" sz="1300" dirty="0">
                <a:effectLst/>
                <a:latin typeface="Arial" panose="020B0604020202020204" pitchFamily="34" charset="0"/>
                <a:ea typeface="Calibri" panose="020F0502020204030204" pitchFamily="34" charset="0"/>
                <a:cs typeface="Arial" panose="020B0604020202020204" pitchFamily="34" charset="0"/>
              </a:rPr>
              <a:t> </a:t>
            </a:r>
            <a:r>
              <a:rPr lang="es-GT" sz="1300" b="1" dirty="0">
                <a:effectLst/>
                <a:latin typeface="Arial" panose="020B0604020202020204" pitchFamily="34" charset="0"/>
                <a:ea typeface="Calibri" panose="020F0502020204030204" pitchFamily="34" charset="0"/>
                <a:cs typeface="Arial" panose="020B0604020202020204" pitchFamily="34" charset="0"/>
              </a:rPr>
              <a:t>pautas</a:t>
            </a:r>
            <a:r>
              <a:rPr lang="es-GT" sz="1300" dirty="0">
                <a:effectLst/>
                <a:latin typeface="Arial" panose="020B0604020202020204" pitchFamily="34" charset="0"/>
                <a:ea typeface="Calibri" panose="020F0502020204030204" pitchFamily="34" charset="0"/>
                <a:cs typeface="Arial" panose="020B0604020202020204" pitchFamily="34" charset="0"/>
              </a:rPr>
              <a:t> informativas educativas, </a:t>
            </a:r>
          </a:p>
          <a:p>
            <a:pPr algn="just">
              <a:lnSpc>
                <a:spcPct val="107000"/>
              </a:lnSpc>
              <a:spcAft>
                <a:spcPts val="800"/>
              </a:spcAft>
            </a:pPr>
            <a:r>
              <a:rPr lang="es-GT" sz="1300" b="1" dirty="0">
                <a:latin typeface="Arial" panose="020B0604020202020204" pitchFamily="34" charset="0"/>
                <a:ea typeface="Calibri" panose="020F0502020204030204" pitchFamily="34" charset="0"/>
                <a:cs typeface="Arial" panose="020B0604020202020204" pitchFamily="34" charset="0"/>
              </a:rPr>
              <a:t>E</a:t>
            </a:r>
            <a:r>
              <a:rPr lang="es-GT" sz="1300" b="1" dirty="0">
                <a:effectLst/>
                <a:latin typeface="Arial" panose="020B0604020202020204" pitchFamily="34" charset="0"/>
                <a:ea typeface="Calibri" panose="020F0502020204030204" pitchFamily="34" charset="0"/>
                <a:cs typeface="Arial" panose="020B0604020202020204" pitchFamily="34" charset="0"/>
              </a:rPr>
              <a:t>spañol, </a:t>
            </a:r>
            <a:r>
              <a:rPr lang="es-GT" sz="1300" b="1" dirty="0" err="1">
                <a:effectLst/>
                <a:latin typeface="Arial" panose="020B0604020202020204" pitchFamily="34" charset="0"/>
                <a:ea typeface="Calibri" panose="020F0502020204030204" pitchFamily="34" charset="0"/>
                <a:cs typeface="Arial" panose="020B0604020202020204" pitchFamily="34" charset="0"/>
              </a:rPr>
              <a:t>tzutuhil</a:t>
            </a:r>
            <a:r>
              <a:rPr lang="es-GT" sz="1300" b="1" dirty="0">
                <a:effectLst/>
                <a:latin typeface="Arial" panose="020B0604020202020204" pitchFamily="34" charset="0"/>
                <a:ea typeface="Calibri" panose="020F0502020204030204" pitchFamily="34" charset="0"/>
                <a:cs typeface="Arial" panose="020B0604020202020204" pitchFamily="34" charset="0"/>
              </a:rPr>
              <a:t> y Kaqchikel, </a:t>
            </a:r>
          </a:p>
        </p:txBody>
      </p:sp>
      <p:sp>
        <p:nvSpPr>
          <p:cNvPr id="12" name="CuadroTexto 11">
            <a:extLst>
              <a:ext uri="{FF2B5EF4-FFF2-40B4-BE49-F238E27FC236}">
                <a16:creationId xmlns:a16="http://schemas.microsoft.com/office/drawing/2014/main" id="{A7D15ED8-37AD-4D70-B3FB-72923BB68C65}"/>
              </a:ext>
            </a:extLst>
          </p:cNvPr>
          <p:cNvSpPr txBox="1"/>
          <p:nvPr/>
        </p:nvSpPr>
        <p:spPr>
          <a:xfrm>
            <a:off x="586102" y="4264224"/>
            <a:ext cx="2009273" cy="573490"/>
          </a:xfrm>
          <a:prstGeom prst="rect">
            <a:avLst/>
          </a:prstGeom>
          <a:noFill/>
        </p:spPr>
        <p:txBody>
          <a:bodyPr wrap="square">
            <a:spAutoFit/>
          </a:bodyPr>
          <a:lstStyle/>
          <a:p>
            <a:pPr algn="ctr">
              <a:lnSpc>
                <a:spcPct val="107000"/>
              </a:lnSpc>
              <a:spcAft>
                <a:spcPts val="800"/>
              </a:spcAft>
            </a:pPr>
            <a:r>
              <a:rPr lang="es-GT" sz="1500" b="1" dirty="0">
                <a:effectLst/>
                <a:latin typeface="Arial" panose="020B0604020202020204" pitchFamily="34" charset="0"/>
                <a:ea typeface="Calibri" panose="020F0502020204030204" pitchFamily="34" charset="0"/>
                <a:cs typeface="Arial" panose="020B0604020202020204" pitchFamily="34" charset="0"/>
              </a:rPr>
              <a:t>Programas televisivos </a:t>
            </a:r>
            <a:endParaRPr lang="es-GT" sz="1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D6F23974-549B-4B4C-9073-E9368E3B36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63344" y="313588"/>
            <a:ext cx="3010752" cy="1885938"/>
          </a:xfrm>
          <a:prstGeom prst="rect">
            <a:avLst/>
          </a:prstGeom>
        </p:spPr>
      </p:pic>
      <p:pic>
        <p:nvPicPr>
          <p:cNvPr id="14" name="Imagen 13">
            <a:extLst>
              <a:ext uri="{FF2B5EF4-FFF2-40B4-BE49-F238E27FC236}">
                <a16:creationId xmlns:a16="http://schemas.microsoft.com/office/drawing/2014/main" id="{EDB22412-775D-4B3F-B3E0-91A178D2BC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63343" y="2285000"/>
            <a:ext cx="3010753" cy="2258065"/>
          </a:xfrm>
          <a:prstGeom prst="rect">
            <a:avLst/>
          </a:prstGeom>
        </p:spPr>
      </p:pic>
      <p:pic>
        <p:nvPicPr>
          <p:cNvPr id="16" name="Picture 2" descr="Puede ser una imagen de 3 personas, personas sentadas, personas de pie e interior">
            <a:extLst>
              <a:ext uri="{FF2B5EF4-FFF2-40B4-BE49-F238E27FC236}">
                <a16:creationId xmlns:a16="http://schemas.microsoft.com/office/drawing/2014/main" id="{FEBD3F59-D8C7-41E0-AEB3-3039B38D13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3343" y="4632058"/>
            <a:ext cx="3010753" cy="200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8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3" name="Marcador de contenido 6">
            <a:extLst>
              <a:ext uri="{FF2B5EF4-FFF2-40B4-BE49-F238E27FC236}">
                <a16:creationId xmlns:a16="http://schemas.microsoft.com/office/drawing/2014/main" id="{EBEAD254-0D50-49A9-9C85-458C5FC1A4CC}"/>
              </a:ext>
            </a:extLst>
          </p:cNvPr>
          <p:cNvSpPr txBox="1">
            <a:spLocks/>
          </p:cNvSpPr>
          <p:nvPr/>
        </p:nvSpPr>
        <p:spPr>
          <a:xfrm>
            <a:off x="121886" y="1250317"/>
            <a:ext cx="8817941" cy="83496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buNone/>
            </a:pPr>
            <a:r>
              <a:rPr lang="es-GT" sz="1800" b="1" dirty="0">
                <a:effectLst/>
                <a:latin typeface="Arial" panose="020B0604020202020204" pitchFamily="34" charset="0"/>
                <a:ea typeface="Calibri" panose="020F0502020204030204" pitchFamily="34" charset="0"/>
                <a:cs typeface="Arial" panose="020B0604020202020204" pitchFamily="34" charset="0"/>
              </a:rPr>
              <a:t>Departamento de Fomento Económico y Desarrollo Sustentable: </a:t>
            </a:r>
            <a:r>
              <a:rPr lang="es-GT" sz="1800" dirty="0">
                <a:effectLst/>
                <a:latin typeface="Arial" panose="020B0604020202020204" pitchFamily="34" charset="0"/>
                <a:ea typeface="Calibri" panose="020F0502020204030204" pitchFamily="34" charset="0"/>
                <a:cs typeface="Arial" panose="020B0604020202020204" pitchFamily="34" charset="0"/>
              </a:rPr>
              <a:t>En las diferentes actividades desarrolladas, se tuvo en un total de </a:t>
            </a:r>
            <a:r>
              <a:rPr lang="es-GT" sz="1800" b="1" dirty="0">
                <a:solidFill>
                  <a:srgbClr val="C00000"/>
                </a:solidFill>
                <a:latin typeface="Arial" panose="020B0604020202020204" pitchFamily="34" charset="0"/>
                <a:ea typeface="Calibri" panose="020F0502020204030204" pitchFamily="34" charset="0"/>
                <a:cs typeface="Arial" panose="020B0604020202020204" pitchFamily="34" charset="0"/>
              </a:rPr>
              <a:t>1785</a:t>
            </a:r>
            <a:r>
              <a:rPr lang="es-GT" sz="1800" dirty="0">
                <a:effectLst/>
                <a:latin typeface="Arial" panose="020B0604020202020204" pitchFamily="34" charset="0"/>
                <a:ea typeface="Calibri" panose="020F0502020204030204" pitchFamily="34" charset="0"/>
                <a:cs typeface="Arial" panose="020B0604020202020204" pitchFamily="34" charset="0"/>
              </a:rPr>
              <a:t> personas beneficiarias atendidas directamente.</a:t>
            </a:r>
          </a:p>
          <a:p>
            <a:pPr indent="0" algn="just">
              <a:lnSpc>
                <a:spcPct val="150000"/>
              </a:lnSpc>
              <a:buNone/>
            </a:pPr>
            <a:endParaRPr lang="es-GT" sz="1800" dirty="0">
              <a:effectLst/>
              <a:latin typeface="Calibri" panose="020F0502020204030204" pitchFamily="34" charset="0"/>
              <a:ea typeface="Calibri" panose="020F0502020204030204" pitchFamily="34" charset="0"/>
            </a:endParaRPr>
          </a:p>
          <a:p>
            <a:pPr marL="0" indent="0">
              <a:buNone/>
            </a:pPr>
            <a:endParaRPr lang="es-GT" sz="19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A96A88A3-FDB6-4D03-932C-EA6776B09130}"/>
              </a:ext>
            </a:extLst>
          </p:cNvPr>
          <p:cNvSpPr txBox="1"/>
          <p:nvPr/>
        </p:nvSpPr>
        <p:spPr>
          <a:xfrm>
            <a:off x="2624453" y="2474030"/>
            <a:ext cx="5263036" cy="1245149"/>
          </a:xfrm>
          <a:prstGeom prst="rect">
            <a:avLst/>
          </a:prstGeom>
          <a:noFill/>
        </p:spPr>
        <p:txBody>
          <a:bodyPr wrap="square">
            <a:spAutoFit/>
          </a:bodyPr>
          <a:lstStyle/>
          <a:p>
            <a:pPr algn="just">
              <a:lnSpc>
                <a:spcPct val="107000"/>
              </a:lnSpc>
              <a:spcAft>
                <a:spcPts val="800"/>
              </a:spcAft>
            </a:pPr>
            <a:r>
              <a:rPr lang="es-GT" sz="1300" b="1" dirty="0">
                <a:effectLst/>
                <a:latin typeface="Century Gothic" panose="020B0502020202020204" pitchFamily="34" charset="0"/>
                <a:ea typeface="Calibri" panose="020F0502020204030204" pitchFamily="34" charset="0"/>
                <a:cs typeface="Arial" panose="020B0604020202020204" pitchFamily="34" charset="0"/>
              </a:rPr>
              <a:t>8 emprendedores</a:t>
            </a:r>
            <a:r>
              <a:rPr lang="es-GT" sz="1300" dirty="0">
                <a:effectLst/>
                <a:latin typeface="Century Gothic" panose="020B0502020202020204" pitchFamily="34" charset="0"/>
                <a:ea typeface="Calibri" panose="020F0502020204030204" pitchFamily="34" charset="0"/>
                <a:cs typeface="Arial" panose="020B0604020202020204" pitchFamily="34" charset="0"/>
              </a:rPr>
              <a:t> de la cuenca </a:t>
            </a:r>
          </a:p>
          <a:p>
            <a:pPr algn="just">
              <a:lnSpc>
                <a:spcPct val="107000"/>
              </a:lnSpc>
              <a:spcAft>
                <a:spcPts val="800"/>
              </a:spcAft>
            </a:pPr>
            <a:r>
              <a:rPr lang="es-GT" sz="1300" b="1" dirty="0">
                <a:effectLst/>
                <a:latin typeface="Century Gothic" panose="020B0502020202020204" pitchFamily="34" charset="0"/>
                <a:ea typeface="Calibri" panose="020F0502020204030204" pitchFamily="34" charset="0"/>
                <a:cs typeface="Arial" panose="020B0604020202020204" pitchFamily="34" charset="0"/>
              </a:rPr>
              <a:t>13 </a:t>
            </a:r>
            <a:r>
              <a:rPr lang="es-GT" sz="1300" dirty="0">
                <a:effectLst/>
                <a:latin typeface="Century Gothic" panose="020B0502020202020204" pitchFamily="34" charset="0"/>
                <a:ea typeface="Calibri" panose="020F0502020204030204" pitchFamily="34" charset="0"/>
                <a:cs typeface="Arial" panose="020B0604020202020204" pitchFamily="34" charset="0"/>
              </a:rPr>
              <a:t>talleres virtuales durante 5 meses </a:t>
            </a:r>
          </a:p>
          <a:p>
            <a:pPr algn="just">
              <a:lnSpc>
                <a:spcPct val="107000"/>
              </a:lnSpc>
              <a:spcAft>
                <a:spcPts val="800"/>
              </a:spcAft>
            </a:pPr>
            <a:r>
              <a:rPr lang="es-GT" sz="1300" b="1" dirty="0">
                <a:effectLst/>
                <a:latin typeface="Century Gothic" panose="020B0502020202020204" pitchFamily="34" charset="0"/>
                <a:ea typeface="Calibri" panose="020F0502020204030204" pitchFamily="34" charset="0"/>
                <a:cs typeface="Arial" panose="020B0604020202020204" pitchFamily="34" charset="0"/>
              </a:rPr>
              <a:t>18 </a:t>
            </a:r>
            <a:r>
              <a:rPr lang="es-GT" sz="1300" dirty="0">
                <a:effectLst/>
                <a:latin typeface="Century Gothic" panose="020B0502020202020204" pitchFamily="34" charset="0"/>
                <a:ea typeface="Calibri" panose="020F0502020204030204" pitchFamily="34" charset="0"/>
                <a:cs typeface="Arial" panose="020B0604020202020204" pitchFamily="34" charset="0"/>
              </a:rPr>
              <a:t>asesorías por profesionales de institucionales </a:t>
            </a:r>
          </a:p>
          <a:p>
            <a:pPr algn="just">
              <a:lnSpc>
                <a:spcPct val="107000"/>
              </a:lnSpc>
              <a:spcAft>
                <a:spcPts val="800"/>
              </a:spcAft>
            </a:pPr>
            <a:r>
              <a:rPr lang="es-GT" sz="1300" b="1" dirty="0">
                <a:effectLst/>
                <a:latin typeface="Century Gothic" panose="020B0502020202020204" pitchFamily="34" charset="0"/>
                <a:ea typeface="Times New Roman" panose="02020603050405020304" pitchFamily="18" charset="0"/>
                <a:cs typeface="Arial" panose="020B0604020202020204" pitchFamily="34" charset="0"/>
              </a:rPr>
              <a:t>3 </a:t>
            </a:r>
            <a:r>
              <a:rPr lang="es-GT" sz="1300" dirty="0">
                <a:effectLst/>
                <a:latin typeface="Century Gothic" panose="020B0502020202020204" pitchFamily="34" charset="0"/>
                <a:ea typeface="Times New Roman" panose="02020603050405020304" pitchFamily="18" charset="0"/>
                <a:cs typeface="Arial" panose="020B0604020202020204" pitchFamily="34" charset="0"/>
              </a:rPr>
              <a:t>conversatorios televisivos</a:t>
            </a:r>
            <a:endParaRPr lang="es-GT" sz="1300" dirty="0"/>
          </a:p>
        </p:txBody>
      </p:sp>
      <p:sp>
        <p:nvSpPr>
          <p:cNvPr id="5" name="CuadroTexto 4">
            <a:extLst>
              <a:ext uri="{FF2B5EF4-FFF2-40B4-BE49-F238E27FC236}">
                <a16:creationId xmlns:a16="http://schemas.microsoft.com/office/drawing/2014/main" id="{EDF353A4-2665-4116-88DE-CA9274662996}"/>
              </a:ext>
            </a:extLst>
          </p:cNvPr>
          <p:cNvSpPr txBox="1"/>
          <p:nvPr/>
        </p:nvSpPr>
        <p:spPr>
          <a:xfrm>
            <a:off x="121886" y="2537522"/>
            <a:ext cx="2502567" cy="784830"/>
          </a:xfrm>
          <a:prstGeom prst="rect">
            <a:avLst/>
          </a:prstGeom>
          <a:noFill/>
        </p:spPr>
        <p:txBody>
          <a:bodyPr wrap="square">
            <a:spAutoFit/>
          </a:bodyPr>
          <a:lstStyle/>
          <a:p>
            <a:pPr algn="ctr"/>
            <a:r>
              <a:rPr lang="es-GT" sz="1500" b="1" dirty="0">
                <a:ln>
                  <a:noFill/>
                </a:ln>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Programa de fortalecimiento de proyectos verdes</a:t>
            </a:r>
            <a:r>
              <a:rPr lang="es-GT" sz="1100" dirty="0">
                <a:effectLst/>
                <a:latin typeface="Arial" panose="020B0604020202020204" pitchFamily="34" charset="0"/>
                <a:ea typeface="Times New Roman" panose="02020603050405020304" pitchFamily="18" charset="0"/>
                <a:cs typeface="Arial" panose="020B0604020202020204" pitchFamily="34" charset="0"/>
              </a:rPr>
              <a:t> </a:t>
            </a:r>
            <a:endParaRPr lang="es-GT" sz="11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0EC3BDED-DF76-4D9B-B8FE-CE218F42096E}"/>
              </a:ext>
            </a:extLst>
          </p:cNvPr>
          <p:cNvSpPr txBox="1"/>
          <p:nvPr/>
        </p:nvSpPr>
        <p:spPr>
          <a:xfrm>
            <a:off x="2533139" y="4312508"/>
            <a:ext cx="5263036" cy="2101409"/>
          </a:xfrm>
          <a:prstGeom prst="rect">
            <a:avLst/>
          </a:prstGeom>
          <a:noFill/>
        </p:spPr>
        <p:txBody>
          <a:bodyPr wrap="square">
            <a:spAutoFit/>
          </a:bodyPr>
          <a:lstStyle/>
          <a:p>
            <a:pPr algn="just">
              <a:lnSpc>
                <a:spcPct val="107000"/>
              </a:lnSpc>
              <a:spcAft>
                <a:spcPts val="800"/>
              </a:spcAft>
            </a:pPr>
            <a:r>
              <a:rPr lang="es-GT" sz="1300" dirty="0">
                <a:latin typeface="Century Gothic" panose="020B0502020202020204" pitchFamily="34" charset="0"/>
                <a:ea typeface="Calibri" panose="020F0502020204030204" pitchFamily="34" charset="0"/>
                <a:cs typeface="Arial" panose="020B0604020202020204" pitchFamily="34" charset="0"/>
              </a:rPr>
              <a:t>P</a:t>
            </a:r>
            <a:r>
              <a:rPr lang="es-GT" sz="1300" dirty="0">
                <a:effectLst/>
                <a:latin typeface="Century Gothic" panose="020B0502020202020204" pitchFamily="34" charset="0"/>
                <a:ea typeface="Calibri" panose="020F0502020204030204" pitchFamily="34" charset="0"/>
                <a:cs typeface="Arial" panose="020B0604020202020204" pitchFamily="34" charset="0"/>
              </a:rPr>
              <a:t>roducido por las PTRS de </a:t>
            </a:r>
            <a:r>
              <a:rPr lang="es-GT" sz="1300" b="1" dirty="0">
                <a:effectLst/>
                <a:latin typeface="Century Gothic" panose="020B0502020202020204" pitchFamily="34" charset="0"/>
                <a:ea typeface="Calibri" panose="020F0502020204030204" pitchFamily="34" charset="0"/>
                <a:cs typeface="Arial" panose="020B0604020202020204" pitchFamily="34" charset="0"/>
              </a:rPr>
              <a:t>Sololá, San Jorge La Laguna, Panajachel, San Antonio </a:t>
            </a:r>
            <a:r>
              <a:rPr lang="es-GT" sz="1300" b="1" dirty="0" err="1">
                <a:effectLst/>
                <a:latin typeface="Century Gothic" panose="020B0502020202020204" pitchFamily="34" charset="0"/>
                <a:ea typeface="Calibri" panose="020F0502020204030204" pitchFamily="34" charset="0"/>
                <a:cs typeface="Arial" panose="020B0604020202020204" pitchFamily="34" charset="0"/>
              </a:rPr>
              <a:t>Palopó</a:t>
            </a:r>
            <a:r>
              <a:rPr lang="es-GT" sz="1300" b="1" dirty="0">
                <a:effectLst/>
                <a:latin typeface="Century Gothic" panose="020B0502020202020204" pitchFamily="34" charset="0"/>
                <a:ea typeface="Calibri" panose="020F0502020204030204" pitchFamily="34" charset="0"/>
                <a:cs typeface="Arial" panose="020B0604020202020204" pitchFamily="34" charset="0"/>
              </a:rPr>
              <a:t> y Santiago Atitlán</a:t>
            </a:r>
            <a:r>
              <a:rPr lang="es-GT" sz="1300" b="1" dirty="0">
                <a:latin typeface="Century Gothic" panose="020B0502020202020204" pitchFamily="34" charset="0"/>
                <a:ea typeface="Calibri" panose="020F0502020204030204" pitchFamily="34" charset="0"/>
                <a:cs typeface="Arial" panose="020B0604020202020204" pitchFamily="34" charset="0"/>
              </a:rPr>
              <a:t>. </a:t>
            </a:r>
            <a:r>
              <a:rPr lang="es-GT" sz="1300" dirty="0">
                <a:effectLst/>
                <a:latin typeface="Century Gothic" panose="020B0502020202020204" pitchFamily="34" charset="0"/>
                <a:ea typeface="Calibri" panose="020F0502020204030204" pitchFamily="34" charset="0"/>
                <a:cs typeface="Arial" panose="020B0604020202020204" pitchFamily="34" charset="0"/>
              </a:rPr>
              <a:t>Asesorías técnicas, parcelas demostrativas y entrega de material promocional</a:t>
            </a:r>
          </a:p>
          <a:p>
            <a:pPr algn="just">
              <a:lnSpc>
                <a:spcPct val="107000"/>
              </a:lnSpc>
              <a:spcAft>
                <a:spcPts val="800"/>
              </a:spcAft>
            </a:pPr>
            <a:r>
              <a:rPr lang="es-GT" sz="1300" dirty="0">
                <a:effectLst/>
                <a:latin typeface="Century Gothic" panose="020B0502020202020204" pitchFamily="34" charset="0"/>
                <a:ea typeface="Calibri" panose="020F0502020204030204" pitchFamily="34" charset="0"/>
                <a:cs typeface="Arial" panose="020B0604020202020204" pitchFamily="34" charset="0"/>
              </a:rPr>
              <a:t>Venta de </a:t>
            </a:r>
            <a:r>
              <a:rPr lang="es-GT" sz="1300" b="1" dirty="0">
                <a:effectLst/>
                <a:latin typeface="Century Gothic" panose="020B0502020202020204" pitchFamily="34" charset="0"/>
                <a:ea typeface="Calibri" panose="020F0502020204030204" pitchFamily="34" charset="0"/>
                <a:cs typeface="Arial" panose="020B0604020202020204" pitchFamily="34" charset="0"/>
              </a:rPr>
              <a:t>201</a:t>
            </a:r>
            <a:r>
              <a:rPr lang="es-GT" sz="1300" dirty="0">
                <a:effectLst/>
                <a:latin typeface="Century Gothic" panose="020B0502020202020204" pitchFamily="34" charset="0"/>
                <a:ea typeface="Calibri" panose="020F0502020204030204" pitchFamily="34" charset="0"/>
                <a:cs typeface="Arial" panose="020B0604020202020204" pitchFamily="34" charset="0"/>
              </a:rPr>
              <a:t> </a:t>
            </a:r>
            <a:r>
              <a:rPr lang="es-GT" sz="1300" b="1" dirty="0">
                <a:effectLst/>
                <a:latin typeface="Century Gothic" panose="020B0502020202020204" pitchFamily="34" charset="0"/>
                <a:ea typeface="Calibri" panose="020F0502020204030204" pitchFamily="34" charset="0"/>
                <a:cs typeface="Arial" panose="020B0604020202020204" pitchFamily="34" charset="0"/>
              </a:rPr>
              <a:t>sacos de compost</a:t>
            </a:r>
          </a:p>
          <a:p>
            <a:pPr algn="just">
              <a:lnSpc>
                <a:spcPct val="107000"/>
              </a:lnSpc>
              <a:spcAft>
                <a:spcPts val="800"/>
              </a:spcAft>
            </a:pPr>
            <a:r>
              <a:rPr lang="es-GT" sz="1300" b="1" dirty="0">
                <a:effectLst/>
                <a:latin typeface="Century Gothic" panose="020B0502020202020204" pitchFamily="34" charset="0"/>
                <a:ea typeface="Calibri" panose="020F0502020204030204" pitchFamily="34" charset="0"/>
                <a:cs typeface="Arial" panose="020B0604020202020204" pitchFamily="34" charset="0"/>
              </a:rPr>
              <a:t>242</a:t>
            </a:r>
            <a:r>
              <a:rPr lang="es-GT" sz="1300" dirty="0">
                <a:effectLst/>
                <a:latin typeface="Century Gothic" panose="020B0502020202020204" pitchFamily="34" charset="0"/>
                <a:ea typeface="Calibri" panose="020F0502020204030204" pitchFamily="34" charset="0"/>
                <a:cs typeface="Arial" panose="020B0604020202020204" pitchFamily="34" charset="0"/>
              </a:rPr>
              <a:t> personas asesoradas sobre aplicación </a:t>
            </a:r>
          </a:p>
          <a:p>
            <a:pPr algn="just">
              <a:lnSpc>
                <a:spcPct val="107000"/>
              </a:lnSpc>
              <a:spcAft>
                <a:spcPts val="800"/>
              </a:spcAft>
            </a:pPr>
            <a:r>
              <a:rPr lang="es-GT" sz="1300" b="1" dirty="0">
                <a:effectLst/>
                <a:latin typeface="Century Gothic" panose="020B0502020202020204" pitchFamily="34" charset="0"/>
                <a:ea typeface="Calibri" panose="020F0502020204030204" pitchFamily="34" charset="0"/>
                <a:cs typeface="Arial" panose="020B0604020202020204" pitchFamily="34" charset="0"/>
              </a:rPr>
              <a:t>3</a:t>
            </a:r>
            <a:r>
              <a:rPr lang="es-GT" sz="1300" dirty="0">
                <a:effectLst/>
                <a:latin typeface="Century Gothic" panose="020B0502020202020204" pitchFamily="34" charset="0"/>
                <a:ea typeface="Calibri" panose="020F0502020204030204" pitchFamily="34" charset="0"/>
                <a:cs typeface="Arial" panose="020B0604020202020204" pitchFamily="34" charset="0"/>
              </a:rPr>
              <a:t> jornadas de </a:t>
            </a:r>
            <a:r>
              <a:rPr lang="es-GT" sz="1300" b="1" dirty="0">
                <a:effectLst/>
                <a:latin typeface="Century Gothic" panose="020B0502020202020204" pitchFamily="34" charset="0"/>
                <a:ea typeface="Calibri" panose="020F0502020204030204" pitchFamily="34" charset="0"/>
                <a:cs typeface="Arial" panose="020B0604020202020204" pitchFamily="34" charset="0"/>
              </a:rPr>
              <a:t>sondeo de mercado</a:t>
            </a:r>
            <a:r>
              <a:rPr lang="es-GT" sz="1300" dirty="0">
                <a:effectLst/>
                <a:latin typeface="Century Gothic" panose="020B0502020202020204" pitchFamily="34" charset="0"/>
                <a:ea typeface="Calibri" panose="020F0502020204030204" pitchFamily="34" charset="0"/>
                <a:cs typeface="Arial" panose="020B0604020202020204" pitchFamily="34" charset="0"/>
              </a:rPr>
              <a:t> para mejorar la aceptación del compost.</a:t>
            </a:r>
            <a:endParaRPr lang="es-GT"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290798D9-4274-48B9-9AA4-35D8109D372B}"/>
              </a:ext>
            </a:extLst>
          </p:cNvPr>
          <p:cNvSpPr txBox="1"/>
          <p:nvPr/>
        </p:nvSpPr>
        <p:spPr>
          <a:xfrm>
            <a:off x="30572" y="4456595"/>
            <a:ext cx="2502567" cy="820481"/>
          </a:xfrm>
          <a:prstGeom prst="rect">
            <a:avLst/>
          </a:prstGeom>
          <a:noFill/>
        </p:spPr>
        <p:txBody>
          <a:bodyPr wrap="square">
            <a:spAutoFit/>
          </a:bodyPr>
          <a:lstStyle/>
          <a:p>
            <a:pPr algn="ctr">
              <a:lnSpc>
                <a:spcPct val="107000"/>
              </a:lnSpc>
              <a:spcAft>
                <a:spcPts val="800"/>
              </a:spcAft>
            </a:pPr>
            <a:r>
              <a:rPr lang="es-GT" sz="1500" b="1" dirty="0">
                <a:effectLst/>
                <a:latin typeface="Arial" panose="020B0604020202020204" pitchFamily="34" charset="0"/>
                <a:ea typeface="Calibri" panose="020F0502020204030204" pitchFamily="34" charset="0"/>
                <a:cs typeface="Arial" panose="020B0604020202020204" pitchFamily="34" charset="0"/>
              </a:rPr>
              <a:t>Promoción y comercialización del abono orgánico</a:t>
            </a:r>
            <a:endParaRPr lang="es-GT" sz="1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Imagen 7">
            <a:extLst>
              <a:ext uri="{FF2B5EF4-FFF2-40B4-BE49-F238E27FC236}">
                <a16:creationId xmlns:a16="http://schemas.microsoft.com/office/drawing/2014/main" id="{C630E75E-727F-4E94-A72D-E4CC8DDB5D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9828" y="175138"/>
            <a:ext cx="2865911" cy="1910141"/>
          </a:xfrm>
          <a:prstGeom prst="rect">
            <a:avLst/>
          </a:prstGeom>
        </p:spPr>
      </p:pic>
      <p:pic>
        <p:nvPicPr>
          <p:cNvPr id="9" name="Picture 2" descr="Puede ser una imagen de una o varias personas, personas de pie y al aire libre">
            <a:extLst>
              <a:ext uri="{FF2B5EF4-FFF2-40B4-BE49-F238E27FC236}">
                <a16:creationId xmlns:a16="http://schemas.microsoft.com/office/drawing/2014/main" id="{1BBA71C0-A6F5-40CB-9CA1-EE7543BBF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9827" y="4616944"/>
            <a:ext cx="2865911" cy="21494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uede ser una imagen de 2 personas, personas de pie, árbol y al aire libre">
            <a:extLst>
              <a:ext uri="{FF2B5EF4-FFF2-40B4-BE49-F238E27FC236}">
                <a16:creationId xmlns:a16="http://schemas.microsoft.com/office/drawing/2014/main" id="{3AB47380-3129-4E52-A52F-A348E16907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9827" y="2307162"/>
            <a:ext cx="2865911" cy="214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04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1" name="CuadroTexto 10">
            <a:extLst>
              <a:ext uri="{FF2B5EF4-FFF2-40B4-BE49-F238E27FC236}">
                <a16:creationId xmlns:a16="http://schemas.microsoft.com/office/drawing/2014/main" id="{DD7E7606-7EC2-4594-A8ED-69267BF29528}"/>
              </a:ext>
            </a:extLst>
          </p:cNvPr>
          <p:cNvSpPr txBox="1"/>
          <p:nvPr/>
        </p:nvSpPr>
        <p:spPr>
          <a:xfrm>
            <a:off x="2698918" y="1468489"/>
            <a:ext cx="6100900" cy="1245277"/>
          </a:xfrm>
          <a:prstGeom prst="rect">
            <a:avLst/>
          </a:prstGeom>
          <a:noFill/>
        </p:spPr>
        <p:txBody>
          <a:bodyPr wrap="square">
            <a:spAutoFit/>
          </a:bodyPr>
          <a:lstStyle/>
          <a:p>
            <a:pPr algn="just">
              <a:lnSpc>
                <a:spcPct val="107000"/>
              </a:lnSpc>
              <a:spcAft>
                <a:spcPts val="800"/>
              </a:spcAft>
            </a:pPr>
            <a:r>
              <a:rPr lang="es-GT" sz="1300" dirty="0">
                <a:effectLst/>
                <a:latin typeface="Arial" panose="020B0604020202020204" pitchFamily="34" charset="0"/>
                <a:ea typeface="Calibri" panose="020F0502020204030204" pitchFamily="34" charset="0"/>
                <a:cs typeface="Arial" panose="020B0604020202020204" pitchFamily="34" charset="0"/>
              </a:rPr>
              <a:t>Lanzamiento oficial del </a:t>
            </a:r>
            <a:r>
              <a:rPr lang="es-GT" sz="1300" b="1" dirty="0">
                <a:effectLst/>
                <a:latin typeface="Arial" panose="020B0604020202020204" pitchFamily="34" charset="0"/>
                <a:ea typeface="Calibri" panose="020F0502020204030204" pitchFamily="34" charset="0"/>
                <a:cs typeface="Arial" panose="020B0604020202020204" pitchFamily="34" charset="0"/>
              </a:rPr>
              <a:t>Tour del Tul Atitlán</a:t>
            </a:r>
          </a:p>
          <a:p>
            <a:pPr algn="just">
              <a:lnSpc>
                <a:spcPct val="107000"/>
              </a:lnSpc>
              <a:spcAft>
                <a:spcPts val="800"/>
              </a:spcAft>
            </a:pPr>
            <a:r>
              <a:rPr lang="es-GT" sz="1300" dirty="0">
                <a:effectLst/>
                <a:latin typeface="Arial" panose="020B0604020202020204" pitchFamily="34" charset="0"/>
                <a:ea typeface="Calibri" panose="020F0502020204030204" pitchFamily="34" charset="0"/>
                <a:cs typeface="Arial" panose="020B0604020202020204" pitchFamily="34" charset="0"/>
              </a:rPr>
              <a:t>Un proyecto de fortalecimiento al Comité de </a:t>
            </a:r>
            <a:r>
              <a:rPr lang="es-GT" sz="1300" dirty="0" err="1">
                <a:effectLst/>
                <a:latin typeface="Arial" panose="020B0604020202020204" pitchFamily="34" charset="0"/>
                <a:ea typeface="Calibri" panose="020F0502020204030204" pitchFamily="34" charset="0"/>
                <a:cs typeface="Arial" panose="020B0604020202020204" pitchFamily="34" charset="0"/>
              </a:rPr>
              <a:t>Tuleros</a:t>
            </a:r>
            <a:r>
              <a:rPr lang="es-GT" sz="1300" dirty="0">
                <a:effectLst/>
                <a:latin typeface="Arial" panose="020B0604020202020204" pitchFamily="34" charset="0"/>
                <a:ea typeface="Calibri" panose="020F0502020204030204" pitchFamily="34" charset="0"/>
                <a:cs typeface="Arial" panose="020B0604020202020204" pitchFamily="34" charset="0"/>
              </a:rPr>
              <a:t> de Santiago Atitlán, </a:t>
            </a:r>
          </a:p>
          <a:p>
            <a:pPr algn="just">
              <a:lnSpc>
                <a:spcPct val="107000"/>
              </a:lnSpc>
              <a:spcAft>
                <a:spcPts val="800"/>
              </a:spcAft>
            </a:pPr>
            <a:r>
              <a:rPr lang="es-GT" sz="1300" dirty="0">
                <a:latin typeface="Arial" panose="020B0604020202020204" pitchFamily="34" charset="0"/>
                <a:ea typeface="Calibri" panose="020F0502020204030204" pitchFamily="34" charset="0"/>
                <a:cs typeface="Arial" panose="020B0604020202020204" pitchFamily="34" charset="0"/>
              </a:rPr>
              <a:t>F</a:t>
            </a:r>
            <a:r>
              <a:rPr lang="es-GT" sz="1300" dirty="0">
                <a:effectLst/>
                <a:latin typeface="Arial" panose="020B0604020202020204" pitchFamily="34" charset="0"/>
                <a:ea typeface="Calibri" panose="020F0502020204030204" pitchFamily="34" charset="0"/>
                <a:cs typeface="Arial" panose="020B0604020202020204" pitchFamily="34" charset="0"/>
              </a:rPr>
              <a:t>ortaleciendo la economía de </a:t>
            </a:r>
            <a:r>
              <a:rPr lang="es-GT" sz="1300" b="1" dirty="0">
                <a:effectLst/>
                <a:latin typeface="Arial" panose="020B0604020202020204" pitchFamily="34" charset="0"/>
                <a:ea typeface="Calibri" panose="020F0502020204030204" pitchFamily="34" charset="0"/>
                <a:cs typeface="Arial" panose="020B0604020202020204" pitchFamily="34" charset="0"/>
              </a:rPr>
              <a:t>60 familias </a:t>
            </a:r>
          </a:p>
          <a:p>
            <a:pPr algn="just">
              <a:lnSpc>
                <a:spcPct val="107000"/>
              </a:lnSpc>
              <a:spcAft>
                <a:spcPts val="800"/>
              </a:spcAft>
            </a:pPr>
            <a:r>
              <a:rPr lang="es-GT" sz="1300" dirty="0">
                <a:latin typeface="Arial" panose="020B0604020202020204" pitchFamily="34" charset="0"/>
                <a:ea typeface="Calibri" panose="020F0502020204030204" pitchFamily="34" charset="0"/>
                <a:cs typeface="Arial" panose="020B0604020202020204" pitchFamily="34" charset="0"/>
              </a:rPr>
              <a:t>Dotación de </a:t>
            </a:r>
            <a:r>
              <a:rPr lang="es-GT" sz="1300" dirty="0">
                <a:effectLst/>
                <a:latin typeface="Arial" panose="020B0604020202020204" pitchFamily="34" charset="0"/>
                <a:ea typeface="Calibri" panose="020F0502020204030204" pitchFamily="34" charset="0"/>
                <a:cs typeface="Arial" panose="020B0604020202020204" pitchFamily="34" charset="0"/>
              </a:rPr>
              <a:t>herramientas de trabajo para la plantación del tul.</a:t>
            </a:r>
          </a:p>
        </p:txBody>
      </p:sp>
      <p:sp>
        <p:nvSpPr>
          <p:cNvPr id="12" name="CuadroTexto 11">
            <a:extLst>
              <a:ext uri="{FF2B5EF4-FFF2-40B4-BE49-F238E27FC236}">
                <a16:creationId xmlns:a16="http://schemas.microsoft.com/office/drawing/2014/main" id="{843942B1-3BF6-4852-BF30-C84DD8E86937}"/>
              </a:ext>
            </a:extLst>
          </p:cNvPr>
          <p:cNvSpPr txBox="1"/>
          <p:nvPr/>
        </p:nvSpPr>
        <p:spPr>
          <a:xfrm>
            <a:off x="427287" y="1468489"/>
            <a:ext cx="1817437" cy="573490"/>
          </a:xfrm>
          <a:prstGeom prst="rect">
            <a:avLst/>
          </a:prstGeom>
          <a:noFill/>
        </p:spPr>
        <p:txBody>
          <a:bodyPr wrap="square">
            <a:spAutoFit/>
          </a:bodyPr>
          <a:lstStyle/>
          <a:p>
            <a:pPr algn="ctr">
              <a:lnSpc>
                <a:spcPct val="107000"/>
              </a:lnSpc>
              <a:spcAft>
                <a:spcPts val="800"/>
              </a:spcAft>
            </a:pPr>
            <a:r>
              <a:rPr lang="es-GT" sz="1500" b="1" dirty="0">
                <a:effectLst/>
                <a:latin typeface="Arial" panose="020B0604020202020204" pitchFamily="34" charset="0"/>
                <a:ea typeface="Calibri" panose="020F0502020204030204" pitchFamily="34" charset="0"/>
                <a:cs typeface="Arial" panose="020B0604020202020204" pitchFamily="34" charset="0"/>
              </a:rPr>
              <a:t>Proyecto Turismo Cultural del Tul</a:t>
            </a:r>
            <a:endParaRPr lang="es-GT" sz="1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0AE718E3-E03C-4B9F-986F-88ED3E1B6B5F}"/>
              </a:ext>
            </a:extLst>
          </p:cNvPr>
          <p:cNvSpPr txBox="1"/>
          <p:nvPr/>
        </p:nvSpPr>
        <p:spPr>
          <a:xfrm>
            <a:off x="2698918" y="3330767"/>
            <a:ext cx="6100900" cy="1162882"/>
          </a:xfrm>
          <a:prstGeom prst="rect">
            <a:avLst/>
          </a:prstGeom>
          <a:noFill/>
        </p:spPr>
        <p:txBody>
          <a:bodyPr wrap="square">
            <a:spAutoFit/>
          </a:bodyPr>
          <a:lstStyle/>
          <a:p>
            <a:pPr>
              <a:lnSpc>
                <a:spcPct val="107000"/>
              </a:lnSpc>
              <a:spcAft>
                <a:spcPts val="800"/>
              </a:spcAft>
            </a:pPr>
            <a:r>
              <a:rPr lang="es-GT" sz="1300" b="1" dirty="0">
                <a:effectLst/>
                <a:latin typeface="Arial" panose="020B0604020202020204" pitchFamily="34" charset="0"/>
                <a:ea typeface="Calibri" panose="020F0502020204030204" pitchFamily="34" charset="0"/>
                <a:cs typeface="Arial" panose="020B0604020202020204" pitchFamily="34" charset="0"/>
              </a:rPr>
              <a:t>Planta de tratamiento de aguas residuales de San Marcos la Laguna</a:t>
            </a:r>
          </a:p>
          <a:p>
            <a:pPr>
              <a:lnSpc>
                <a:spcPct val="107000"/>
              </a:lnSpc>
              <a:spcAft>
                <a:spcPts val="800"/>
              </a:spcAft>
            </a:pPr>
            <a:r>
              <a:rPr lang="es-GT" sz="1300" b="1" dirty="0">
                <a:latin typeface="Arial" panose="020B0604020202020204" pitchFamily="34" charset="0"/>
                <a:ea typeface="Calibri" panose="020F0502020204030204" pitchFamily="34" charset="0"/>
                <a:cs typeface="Arial" panose="020B0604020202020204" pitchFamily="34" charset="0"/>
              </a:rPr>
              <a:t>44</a:t>
            </a:r>
            <a:r>
              <a:rPr lang="es-GT" sz="1300" dirty="0">
                <a:latin typeface="Arial" panose="020B0604020202020204" pitchFamily="34" charset="0"/>
                <a:ea typeface="Calibri" panose="020F0502020204030204" pitchFamily="34" charset="0"/>
                <a:cs typeface="Arial" panose="020B0604020202020204" pitchFamily="34" charset="0"/>
              </a:rPr>
              <a:t> </a:t>
            </a:r>
            <a:r>
              <a:rPr lang="es-GT" sz="1300" b="1" dirty="0">
                <a:latin typeface="Arial" panose="020B0604020202020204" pitchFamily="34" charset="0"/>
                <a:ea typeface="Calibri" panose="020F0502020204030204" pitchFamily="34" charset="0"/>
                <a:cs typeface="Arial" panose="020B0604020202020204" pitchFamily="34" charset="0"/>
              </a:rPr>
              <a:t>Paneles </a:t>
            </a:r>
            <a:r>
              <a:rPr lang="es-GT" sz="1300" b="1" dirty="0">
                <a:effectLst/>
                <a:latin typeface="Arial" panose="020B0604020202020204" pitchFamily="34" charset="0"/>
                <a:ea typeface="Calibri" panose="020F0502020204030204" pitchFamily="34" charset="0"/>
                <a:cs typeface="Arial" panose="020B0604020202020204" pitchFamily="34" charset="0"/>
              </a:rPr>
              <a:t>fotovoltaicos</a:t>
            </a:r>
            <a:r>
              <a:rPr lang="es-GT" sz="1300" dirty="0">
                <a:effectLst/>
                <a:latin typeface="Arial" panose="020B0604020202020204" pitchFamily="34" charset="0"/>
                <a:ea typeface="Calibri" panose="020F0502020204030204" pitchFamily="34" charset="0"/>
                <a:cs typeface="Arial" panose="020B0604020202020204" pitchFamily="34" charset="0"/>
              </a:rPr>
              <a:t> de 14,740 Watts</a:t>
            </a:r>
          </a:p>
          <a:p>
            <a:pPr>
              <a:lnSpc>
                <a:spcPct val="107000"/>
              </a:lnSpc>
              <a:spcAft>
                <a:spcPts val="800"/>
              </a:spcAft>
            </a:pPr>
            <a:r>
              <a:rPr lang="es-GT" sz="1300" dirty="0">
                <a:latin typeface="Arial" panose="020B0604020202020204" pitchFamily="34" charset="0"/>
                <a:ea typeface="Calibri" panose="020F0502020204030204" pitchFamily="34" charset="0"/>
                <a:cs typeface="Arial" panose="020B0604020202020204" pitchFamily="34" charset="0"/>
              </a:rPr>
              <a:t>A</a:t>
            </a:r>
            <a:r>
              <a:rPr lang="es-GT" sz="1300" dirty="0">
                <a:effectLst/>
                <a:latin typeface="Arial" panose="020B0604020202020204" pitchFamily="34" charset="0"/>
                <a:ea typeface="Calibri" panose="020F0502020204030204" pitchFamily="34" charset="0"/>
                <a:cs typeface="Arial" panose="020B0604020202020204" pitchFamily="34" charset="0"/>
              </a:rPr>
              <a:t>porte directo a la reducción del </a:t>
            </a:r>
            <a:r>
              <a:rPr lang="es-GT" sz="1300" b="1" dirty="0">
                <a:effectLst/>
                <a:latin typeface="Arial" panose="020B0604020202020204" pitchFamily="34" charset="0"/>
                <a:ea typeface="Calibri" panose="020F0502020204030204" pitchFamily="34" charset="0"/>
                <a:cs typeface="Arial" panose="020B0604020202020204" pitchFamily="34" charset="0"/>
              </a:rPr>
              <a:t>30% </a:t>
            </a:r>
            <a:r>
              <a:rPr lang="es-GT" sz="1300" dirty="0">
                <a:effectLst/>
                <a:latin typeface="Arial" panose="020B0604020202020204" pitchFamily="34" charset="0"/>
                <a:ea typeface="Calibri" panose="020F0502020204030204" pitchFamily="34" charset="0"/>
                <a:cs typeface="Arial" panose="020B0604020202020204" pitchFamily="34" charset="0"/>
              </a:rPr>
              <a:t>del pago en el servicio de energía eléctrica</a:t>
            </a:r>
          </a:p>
        </p:txBody>
      </p:sp>
      <p:sp>
        <p:nvSpPr>
          <p:cNvPr id="14" name="CuadroTexto 13">
            <a:extLst>
              <a:ext uri="{FF2B5EF4-FFF2-40B4-BE49-F238E27FC236}">
                <a16:creationId xmlns:a16="http://schemas.microsoft.com/office/drawing/2014/main" id="{6082D7F1-F4BE-4D44-A28F-CB37E362BC88}"/>
              </a:ext>
            </a:extLst>
          </p:cNvPr>
          <p:cNvSpPr txBox="1"/>
          <p:nvPr/>
        </p:nvSpPr>
        <p:spPr>
          <a:xfrm>
            <a:off x="48126" y="3338718"/>
            <a:ext cx="2575760" cy="573490"/>
          </a:xfrm>
          <a:prstGeom prst="rect">
            <a:avLst/>
          </a:prstGeom>
          <a:noFill/>
        </p:spPr>
        <p:txBody>
          <a:bodyPr wrap="square">
            <a:spAutoFit/>
          </a:bodyPr>
          <a:lstStyle/>
          <a:p>
            <a:pPr algn="ctr">
              <a:lnSpc>
                <a:spcPct val="107000"/>
              </a:lnSpc>
              <a:spcAft>
                <a:spcPts val="800"/>
              </a:spcAft>
            </a:pPr>
            <a:r>
              <a:rPr lang="es-GT" sz="1500" b="1" dirty="0">
                <a:effectLst/>
                <a:latin typeface="Arial" panose="020B0604020202020204" pitchFamily="34" charset="0"/>
                <a:ea typeface="Calibri" panose="020F0502020204030204" pitchFamily="34" charset="0"/>
                <a:cs typeface="Arial" panose="020B0604020202020204" pitchFamily="34" charset="0"/>
              </a:rPr>
              <a:t>Entrega de Paneles Solares Fotovoltaicos</a:t>
            </a:r>
            <a:endParaRPr lang="es-GT" sz="1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FC70C1B9-5205-4C55-A062-A80BDDA95E48}"/>
              </a:ext>
            </a:extLst>
          </p:cNvPr>
          <p:cNvSpPr txBox="1"/>
          <p:nvPr/>
        </p:nvSpPr>
        <p:spPr>
          <a:xfrm>
            <a:off x="2698918" y="5083110"/>
            <a:ext cx="6006009" cy="1245149"/>
          </a:xfrm>
          <a:prstGeom prst="rect">
            <a:avLst/>
          </a:prstGeom>
          <a:noFill/>
        </p:spPr>
        <p:txBody>
          <a:bodyPr wrap="square">
            <a:spAutoFit/>
          </a:bodyPr>
          <a:lstStyle/>
          <a:p>
            <a:pPr>
              <a:lnSpc>
                <a:spcPct val="107000"/>
              </a:lnSpc>
              <a:spcAft>
                <a:spcPts val="800"/>
              </a:spcAft>
            </a:pPr>
            <a:r>
              <a:rPr lang="es-GT" sz="1300" dirty="0">
                <a:effectLst/>
                <a:latin typeface="Arial" panose="020B0604020202020204" pitchFamily="34" charset="0"/>
                <a:ea typeface="Calibri" panose="020F0502020204030204" pitchFamily="34" charset="0"/>
                <a:cs typeface="Arial" panose="020B0604020202020204" pitchFamily="34" charset="0"/>
              </a:rPr>
              <a:t>Convenio de cooperación interinstitucional, Comité de Agua</a:t>
            </a:r>
          </a:p>
          <a:p>
            <a:pPr>
              <a:lnSpc>
                <a:spcPct val="107000"/>
              </a:lnSpc>
              <a:spcAft>
                <a:spcPts val="800"/>
              </a:spcAft>
            </a:pPr>
            <a:r>
              <a:rPr lang="es-GT" sz="1300" b="1" dirty="0">
                <a:effectLst/>
                <a:latin typeface="Arial" panose="020B0604020202020204" pitchFamily="34" charset="0"/>
                <a:ea typeface="Calibri" panose="020F0502020204030204" pitchFamily="34" charset="0"/>
                <a:cs typeface="Arial" panose="020B0604020202020204" pitchFamily="34" charset="0"/>
              </a:rPr>
              <a:t>16</a:t>
            </a:r>
            <a:r>
              <a:rPr lang="es-GT" sz="1300" dirty="0">
                <a:effectLst/>
                <a:latin typeface="Arial" panose="020B0604020202020204" pitchFamily="34" charset="0"/>
                <a:ea typeface="Calibri" panose="020F0502020204030204" pitchFamily="34" charset="0"/>
                <a:cs typeface="Arial" panose="020B0604020202020204" pitchFamily="34" charset="0"/>
              </a:rPr>
              <a:t> </a:t>
            </a:r>
            <a:r>
              <a:rPr lang="es-GT" sz="1300" b="1" dirty="0">
                <a:effectLst/>
                <a:latin typeface="Arial" panose="020B0604020202020204" pitchFamily="34" charset="0"/>
                <a:ea typeface="Calibri" panose="020F0502020204030204" pitchFamily="34" charset="0"/>
                <a:cs typeface="Arial" panose="020B0604020202020204" pitchFamily="34" charset="0"/>
              </a:rPr>
              <a:t>paneles </a:t>
            </a:r>
            <a:r>
              <a:rPr lang="es-GT" sz="1300" b="1" dirty="0">
                <a:latin typeface="Arial" panose="020B0604020202020204" pitchFamily="34" charset="0"/>
                <a:ea typeface="Calibri" panose="020F0502020204030204" pitchFamily="34" charset="0"/>
                <a:cs typeface="Arial" panose="020B0604020202020204" pitchFamily="34" charset="0"/>
              </a:rPr>
              <a:t>fotovoltaicos</a:t>
            </a:r>
            <a:r>
              <a:rPr lang="es-GT" sz="1300" dirty="0">
                <a:effectLst/>
                <a:latin typeface="Arial" panose="020B0604020202020204" pitchFamily="34" charset="0"/>
                <a:ea typeface="Calibri" panose="020F0502020204030204" pitchFamily="34" charset="0"/>
                <a:cs typeface="Arial" panose="020B0604020202020204" pitchFamily="34" charset="0"/>
              </a:rPr>
              <a:t> y material de construcción </a:t>
            </a:r>
            <a:endParaRPr lang="es-GT" sz="13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GT" sz="1300" dirty="0">
                <a:effectLst/>
                <a:latin typeface="Arial" panose="020B0604020202020204" pitchFamily="34" charset="0"/>
                <a:ea typeface="Calibri" panose="020F0502020204030204" pitchFamily="34" charset="0"/>
                <a:cs typeface="Arial" panose="020B0604020202020204" pitchFamily="34" charset="0"/>
              </a:rPr>
              <a:t> Mejoramiento del </a:t>
            </a:r>
            <a:r>
              <a:rPr lang="es-GT" sz="1300" b="1" dirty="0">
                <a:effectLst/>
                <a:latin typeface="Arial" panose="020B0604020202020204" pitchFamily="34" charset="0"/>
                <a:ea typeface="Calibri" panose="020F0502020204030204" pitchFamily="34" charset="0"/>
                <a:cs typeface="Arial" panose="020B0604020202020204" pitchFamily="34" charset="0"/>
              </a:rPr>
              <a:t>sistema de bombeo de agua potable</a:t>
            </a:r>
            <a:r>
              <a:rPr lang="es-GT" sz="13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s-GT" sz="1300" dirty="0">
                <a:latin typeface="Arial" panose="020B0604020202020204" pitchFamily="34" charset="0"/>
                <a:ea typeface="Calibri" panose="020F0502020204030204" pitchFamily="34" charset="0"/>
                <a:cs typeface="Arial" panose="020B0604020202020204" pitchFamily="34" charset="0"/>
              </a:rPr>
              <a:t>Reducción del </a:t>
            </a:r>
            <a:r>
              <a:rPr lang="es-GT" sz="1300" b="1" dirty="0">
                <a:latin typeface="Arial" panose="020B0604020202020204" pitchFamily="34" charset="0"/>
                <a:ea typeface="Calibri" panose="020F0502020204030204" pitchFamily="34" charset="0"/>
                <a:cs typeface="Arial" panose="020B0604020202020204" pitchFamily="34" charset="0"/>
              </a:rPr>
              <a:t>60% </a:t>
            </a:r>
            <a:r>
              <a:rPr lang="es-GT" sz="1300" dirty="0">
                <a:latin typeface="Arial" panose="020B0604020202020204" pitchFamily="34" charset="0"/>
                <a:ea typeface="Calibri" panose="020F0502020204030204" pitchFamily="34" charset="0"/>
                <a:cs typeface="Arial" panose="020B0604020202020204" pitchFamily="34" charset="0"/>
              </a:rPr>
              <a:t>d</a:t>
            </a:r>
            <a:r>
              <a:rPr lang="es-GT" sz="1300" dirty="0">
                <a:effectLst/>
                <a:latin typeface="Arial" panose="020B0604020202020204" pitchFamily="34" charset="0"/>
                <a:ea typeface="Calibri" panose="020F0502020204030204" pitchFamily="34" charset="0"/>
                <a:cs typeface="Arial" panose="020B0604020202020204" pitchFamily="34" charset="0"/>
              </a:rPr>
              <a:t>el pago de energía eléctrica</a:t>
            </a:r>
          </a:p>
        </p:txBody>
      </p:sp>
      <p:sp>
        <p:nvSpPr>
          <p:cNvPr id="17" name="CuadroTexto 16">
            <a:extLst>
              <a:ext uri="{FF2B5EF4-FFF2-40B4-BE49-F238E27FC236}">
                <a16:creationId xmlns:a16="http://schemas.microsoft.com/office/drawing/2014/main" id="{A265542E-A02D-454C-8A5D-B3EA2E5AB1AF}"/>
              </a:ext>
            </a:extLst>
          </p:cNvPr>
          <p:cNvSpPr txBox="1"/>
          <p:nvPr/>
        </p:nvSpPr>
        <p:spPr>
          <a:xfrm>
            <a:off x="0" y="5083110"/>
            <a:ext cx="2623886" cy="820481"/>
          </a:xfrm>
          <a:prstGeom prst="rect">
            <a:avLst/>
          </a:prstGeom>
          <a:noFill/>
        </p:spPr>
        <p:txBody>
          <a:bodyPr wrap="square">
            <a:spAutoFit/>
          </a:bodyPr>
          <a:lstStyle/>
          <a:p>
            <a:pPr algn="ctr">
              <a:lnSpc>
                <a:spcPct val="107000"/>
              </a:lnSpc>
              <a:spcAft>
                <a:spcPts val="800"/>
              </a:spcAft>
            </a:pPr>
            <a:r>
              <a:rPr lang="es-GT" sz="1500" b="1" dirty="0">
                <a:effectLst/>
                <a:latin typeface="Arial" panose="020B0604020202020204" pitchFamily="34" charset="0"/>
                <a:ea typeface="Calibri" panose="020F0502020204030204" pitchFamily="34" charset="0"/>
                <a:cs typeface="Arial" panose="020B0604020202020204" pitchFamily="34" charset="0"/>
              </a:rPr>
              <a:t>Entrega de Paneles Solares al Caserío </a:t>
            </a:r>
            <a:r>
              <a:rPr lang="es-GT" sz="1500" b="1" dirty="0" err="1">
                <a:effectLst/>
                <a:latin typeface="Arial" panose="020B0604020202020204" pitchFamily="34" charset="0"/>
                <a:ea typeface="Calibri" panose="020F0502020204030204" pitchFamily="34" charset="0"/>
                <a:cs typeface="Arial" panose="020B0604020202020204" pitchFamily="34" charset="0"/>
              </a:rPr>
              <a:t>Xibalbay</a:t>
            </a:r>
            <a:endParaRPr lang="es-GT" sz="15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8" name="Imagen 17">
            <a:extLst>
              <a:ext uri="{FF2B5EF4-FFF2-40B4-BE49-F238E27FC236}">
                <a16:creationId xmlns:a16="http://schemas.microsoft.com/office/drawing/2014/main" id="{A2DC06F4-1007-4070-ACBA-567D1E38C7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4604" y="2264697"/>
            <a:ext cx="3140241" cy="1766385"/>
          </a:xfrm>
          <a:prstGeom prst="rect">
            <a:avLst/>
          </a:prstGeom>
        </p:spPr>
      </p:pic>
      <p:pic>
        <p:nvPicPr>
          <p:cNvPr id="19" name="Imagen 18">
            <a:extLst>
              <a:ext uri="{FF2B5EF4-FFF2-40B4-BE49-F238E27FC236}">
                <a16:creationId xmlns:a16="http://schemas.microsoft.com/office/drawing/2014/main" id="{9925F872-1535-4060-8F3E-2F123DFF61DE}"/>
              </a:ext>
            </a:extLst>
          </p:cNvPr>
          <p:cNvPicPr>
            <a:picLocks noChangeAspect="1"/>
          </p:cNvPicPr>
          <p:nvPr/>
        </p:nvPicPr>
        <p:blipFill rotWithShape="1">
          <a:blip r:embed="rId5"/>
          <a:srcRect l="27632" t="21885" r="27286" b="33033"/>
          <a:stretch/>
        </p:blipFill>
        <p:spPr>
          <a:xfrm>
            <a:off x="8934604" y="410116"/>
            <a:ext cx="3140241" cy="1766385"/>
          </a:xfrm>
          <a:prstGeom prst="rect">
            <a:avLst/>
          </a:prstGeom>
        </p:spPr>
      </p:pic>
      <p:pic>
        <p:nvPicPr>
          <p:cNvPr id="20" name="Picture 6" descr="Puede ser una imagen de 6 personas, personas de pie y al aire libre">
            <a:extLst>
              <a:ext uri="{FF2B5EF4-FFF2-40B4-BE49-F238E27FC236}">
                <a16:creationId xmlns:a16="http://schemas.microsoft.com/office/drawing/2014/main" id="{0E0DF4D6-CFDC-4181-BE97-6C1DF3A5D7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4604" y="4119278"/>
            <a:ext cx="3140242" cy="209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9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FUNCIONES DE “</a:t>
            </a:r>
            <a:r>
              <a:rPr lang="es-GT" sz="2800" u="sng" dirty="0">
                <a:latin typeface="Arial" panose="020B0604020202020204" pitchFamily="34" charset="0"/>
                <a:cs typeface="Arial" panose="020B0604020202020204" pitchFamily="34" charset="0"/>
              </a:rPr>
              <a:t>AMSCLAE</a:t>
            </a:r>
            <a:r>
              <a:rPr lang="es-GT" sz="2800" dirty="0">
                <a:latin typeface="Arial" panose="020B0604020202020204" pitchFamily="34" charset="0"/>
                <a:cs typeface="Arial" panose="020B0604020202020204" pitchFamily="34" charset="0"/>
              </a:rPr>
              <a:t>”</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83323" y="1345721"/>
            <a:ext cx="11276285" cy="4892796"/>
          </a:xfrm>
        </p:spPr>
        <p:txBody>
          <a:bodyPr>
            <a:noAutofit/>
          </a:bodyPr>
          <a:lstStyle/>
          <a:p>
            <a:pPr algn="just">
              <a:lnSpc>
                <a:spcPct val="120000"/>
              </a:lnSpc>
            </a:pPr>
            <a:r>
              <a:rPr lang="es-GT" sz="1100" dirty="0">
                <a:latin typeface="Arial" panose="020B0604020202020204" pitchFamily="34" charset="0"/>
                <a:ea typeface="Arial Unicode MS" panose="020B0604020202020204" pitchFamily="34" charset="-128"/>
                <a:cs typeface="Arial" panose="020B0604020202020204" pitchFamily="34" charset="0"/>
              </a:rPr>
              <a:t>De conformidad con las normas que regulan su funcionamiento, La Autoridad para el Manejo Sustentable de la Cuenca del Lago de Atitlán y su Entorno -AMSCLAE-, es creada por el </a:t>
            </a:r>
            <a:r>
              <a:rPr lang="es-GT" sz="1100" b="1" dirty="0">
                <a:latin typeface="Arial" panose="020B0604020202020204" pitchFamily="34" charset="0"/>
                <a:ea typeface="Arial Unicode MS" panose="020B0604020202020204" pitchFamily="34" charset="-128"/>
                <a:cs typeface="Arial" panose="020B0604020202020204" pitchFamily="34" charset="0"/>
              </a:rPr>
              <a:t>Decreto 133-96 </a:t>
            </a:r>
            <a:r>
              <a:rPr lang="es-GT" sz="1100" dirty="0">
                <a:latin typeface="Arial" panose="020B0604020202020204" pitchFamily="34" charset="0"/>
                <a:ea typeface="Arial Unicode MS" panose="020B0604020202020204" pitchFamily="34" charset="-128"/>
                <a:cs typeface="Arial" panose="020B0604020202020204" pitchFamily="34" charset="0"/>
              </a:rPr>
              <a:t>y regulada por el Acuerdo Gubernativo No. </a:t>
            </a:r>
            <a:r>
              <a:rPr lang="es-GT" sz="1100" b="1" dirty="0">
                <a:latin typeface="Arial" panose="020B0604020202020204" pitchFamily="34" charset="0"/>
                <a:ea typeface="Arial Unicode MS" panose="020B0604020202020204" pitchFamily="34" charset="-128"/>
                <a:cs typeface="Arial" panose="020B0604020202020204" pitchFamily="34" charset="0"/>
              </a:rPr>
              <a:t>78-2012</a:t>
            </a:r>
            <a:r>
              <a:rPr lang="es-GT" sz="1100" dirty="0">
                <a:latin typeface="Arial" panose="020B0604020202020204" pitchFamily="34" charset="0"/>
                <a:ea typeface="Arial Unicode MS" panose="020B0604020202020204" pitchFamily="34" charset="-128"/>
                <a:cs typeface="Arial" panose="020B0604020202020204" pitchFamily="34" charset="0"/>
              </a:rPr>
              <a:t>. La Ley de Creación de la AMSCLAE declara de interés y urgencia nacional</a:t>
            </a:r>
            <a:r>
              <a:rPr lang="es-GT" sz="1100" b="1" dirty="0">
                <a:latin typeface="Arial" panose="020B0604020202020204" pitchFamily="34" charset="0"/>
                <a:ea typeface="Arial Unicode MS" panose="020B0604020202020204" pitchFamily="34" charset="-128"/>
                <a:cs typeface="Arial" panose="020B0604020202020204" pitchFamily="34" charset="0"/>
              </a:rPr>
              <a:t> la conservación, preservación y resguardo del Lago de Atitlán y su entorno natural.</a:t>
            </a:r>
          </a:p>
          <a:p>
            <a:pPr algn="just">
              <a:lnSpc>
                <a:spcPct val="120000"/>
              </a:lnSpc>
            </a:pPr>
            <a:r>
              <a:rPr lang="es-GT" sz="1100" dirty="0">
                <a:latin typeface="Arial" panose="020B0604020202020204" pitchFamily="34" charset="0"/>
                <a:ea typeface="Arial Unicode MS" panose="020B0604020202020204" pitchFamily="34" charset="-128"/>
                <a:cs typeface="Arial" panose="020B0604020202020204" pitchFamily="34" charset="0"/>
              </a:rPr>
              <a:t>El fin específico de la AMSCLAE es </a:t>
            </a:r>
            <a:r>
              <a:rPr lang="es-GT" sz="1100" b="1" dirty="0">
                <a:latin typeface="Arial" panose="020B0604020202020204" pitchFamily="34" charset="0"/>
                <a:ea typeface="Arial Unicode MS" panose="020B0604020202020204" pitchFamily="34" charset="-128"/>
                <a:cs typeface="Arial" panose="020B0604020202020204" pitchFamily="34" charset="0"/>
              </a:rPr>
              <a:t>planificar, coordinar y ejecutar las medidas y acciones del sector público y privado</a:t>
            </a:r>
            <a:r>
              <a:rPr lang="es-GT" sz="1100" dirty="0">
                <a:latin typeface="Arial" panose="020B0604020202020204" pitchFamily="34" charset="0"/>
                <a:ea typeface="Arial Unicode MS" panose="020B0604020202020204" pitchFamily="34" charset="-128"/>
                <a:cs typeface="Arial" panose="020B0604020202020204" pitchFamily="34" charset="0"/>
              </a:rPr>
              <a:t> que sean necesarias para rescatar el amenazado ecosistema del Lago de Atitlán y su Entorno. </a:t>
            </a:r>
          </a:p>
          <a:p>
            <a:pPr algn="just">
              <a:lnSpc>
                <a:spcPct val="120000"/>
              </a:lnSpc>
            </a:pPr>
            <a:r>
              <a:rPr lang="es-GT" sz="1100" dirty="0">
                <a:latin typeface="Arial" panose="020B0604020202020204" pitchFamily="34" charset="0"/>
                <a:ea typeface="Arial Unicode MS" panose="020B0604020202020204" pitchFamily="34" charset="-128"/>
                <a:cs typeface="Arial" panose="020B0604020202020204" pitchFamily="34" charset="0"/>
              </a:rPr>
              <a:t>Velar por el interés y la urgencia nacional para la conservación, preservación y resguardo del lago de Atitlán y su entorno natural;</a:t>
            </a:r>
          </a:p>
          <a:p>
            <a:pPr algn="just">
              <a:lnSpc>
                <a:spcPct val="120000"/>
              </a:lnSpc>
              <a:spcAft>
                <a:spcPts val="1800"/>
              </a:spcAft>
            </a:pPr>
            <a:r>
              <a:rPr lang="es-GT" sz="1100" dirty="0">
                <a:latin typeface="Arial" panose="020B0604020202020204" pitchFamily="34" charset="0"/>
                <a:ea typeface="Arial Unicode MS" panose="020B0604020202020204" pitchFamily="34" charset="-128"/>
                <a:cs typeface="Arial" panose="020B0604020202020204" pitchFamily="34" charset="0"/>
              </a:rPr>
              <a:t>Planificar, coordinar y ejecutar las medidas y acciones del sector público y privado que sean necesarias para conservar, preservar y resguardar el ecosistema del lago de Atitlán y sus áreas circunvecinas.</a:t>
            </a:r>
          </a:p>
          <a:p>
            <a:pPr algn="just">
              <a:lnSpc>
                <a:spcPct val="120000"/>
              </a:lnSpc>
              <a:spcAft>
                <a:spcPts val="1800"/>
              </a:spcAft>
            </a:pPr>
            <a:r>
              <a:rPr lang="es-GT" sz="1100" dirty="0">
                <a:latin typeface="Arial" panose="020B0604020202020204" pitchFamily="34" charset="0"/>
                <a:ea typeface="Arial Unicode MS" panose="020B0604020202020204" pitchFamily="34" charset="-128"/>
                <a:cs typeface="Arial" panose="020B0604020202020204" pitchFamily="34" charset="0"/>
              </a:rPr>
              <a:t>Regular la función de los distintos sectores que intervienen en el uso de los recursos de la cuenca y el lago, y mantener una </a:t>
            </a:r>
            <a:r>
              <a:rPr lang="es-GT" sz="1100" b="1" dirty="0">
                <a:latin typeface="Arial" panose="020B0604020202020204" pitchFamily="34" charset="0"/>
                <a:ea typeface="Arial Unicode MS" panose="020B0604020202020204" pitchFamily="34" charset="-128"/>
                <a:cs typeface="Arial" panose="020B0604020202020204" pitchFamily="34" charset="0"/>
              </a:rPr>
              <a:t>eficiente coordinación interinstitucional </a:t>
            </a:r>
            <a:r>
              <a:rPr lang="es-GT" sz="1100" dirty="0">
                <a:latin typeface="Arial" panose="020B0604020202020204" pitchFamily="34" charset="0"/>
                <a:ea typeface="Arial Unicode MS" panose="020B0604020202020204" pitchFamily="34" charset="-128"/>
                <a:cs typeface="Arial" panose="020B0604020202020204" pitchFamily="34" charset="0"/>
              </a:rPr>
              <a:t>para agilizar las acciones y aplicaciones de normas y reglamentos.</a:t>
            </a:r>
          </a:p>
          <a:p>
            <a:pPr algn="just">
              <a:lnSpc>
                <a:spcPct val="120000"/>
              </a:lnSpc>
              <a:spcAft>
                <a:spcPts val="1800"/>
              </a:spcAft>
            </a:pPr>
            <a:r>
              <a:rPr lang="es-GT" sz="1100" dirty="0">
                <a:latin typeface="Arial" panose="020B0604020202020204" pitchFamily="34" charset="0"/>
                <a:ea typeface="Arial Unicode MS" panose="020B0604020202020204" pitchFamily="34" charset="-128"/>
                <a:cs typeface="Arial" panose="020B0604020202020204" pitchFamily="34" charset="0"/>
              </a:rPr>
              <a:t>Emitir y aplicar las disposiciones, ordenanzas, resoluciones y planes para el </a:t>
            </a:r>
            <a:r>
              <a:rPr lang="es-GT" sz="1100" b="1" dirty="0">
                <a:latin typeface="Arial" panose="020B0604020202020204" pitchFamily="34" charset="0"/>
                <a:ea typeface="Arial Unicode MS" panose="020B0604020202020204" pitchFamily="34" charset="-128"/>
                <a:cs typeface="Arial" panose="020B0604020202020204" pitchFamily="34" charset="0"/>
              </a:rPr>
              <a:t>manejo integrado de la cuenca del lago de Atitlán </a:t>
            </a:r>
            <a:r>
              <a:rPr lang="es-GT" sz="1100" dirty="0">
                <a:latin typeface="Arial" panose="020B0604020202020204" pitchFamily="34" charset="0"/>
                <a:ea typeface="Arial Unicode MS" panose="020B0604020202020204" pitchFamily="34" charset="-128"/>
                <a:cs typeface="Arial" panose="020B0604020202020204" pitchFamily="34" charset="0"/>
              </a:rPr>
              <a:t>y su entorno;</a:t>
            </a:r>
          </a:p>
          <a:p>
            <a:pPr algn="just">
              <a:lnSpc>
                <a:spcPct val="120000"/>
              </a:lnSpc>
              <a:spcAft>
                <a:spcPts val="1800"/>
              </a:spcAft>
            </a:pPr>
            <a:r>
              <a:rPr lang="es-GT" sz="1100" dirty="0">
                <a:latin typeface="Arial" panose="020B0604020202020204" pitchFamily="34" charset="0"/>
                <a:ea typeface="Arial Unicode MS" panose="020B0604020202020204" pitchFamily="34" charset="-128"/>
                <a:cs typeface="Arial" panose="020B0604020202020204" pitchFamily="34" charset="0"/>
              </a:rPr>
              <a:t>Normar y regular los procesos de planificación y de investigación científica que dependencias públicas o privadas, personas individuales o jurídicas realicen dentro de la cuenca del lago de Atitlán en materia de recursos hídricos, cuencas, biodiversidad, clima, ambiente y recursos naturales; y elaborar los instrumentos necesarios para el manejo integrado de la cuenca del lago de Atitlán y su entorno.</a:t>
            </a:r>
          </a:p>
          <a:p>
            <a:pPr algn="just">
              <a:lnSpc>
                <a:spcPct val="120000"/>
              </a:lnSpc>
              <a:spcAft>
                <a:spcPts val="1800"/>
              </a:spcAft>
            </a:pPr>
            <a:r>
              <a:rPr lang="es-GT" sz="1100" b="1" dirty="0">
                <a:latin typeface="Arial" panose="020B0604020202020204" pitchFamily="34" charset="0"/>
                <a:ea typeface="Arial Unicode MS" panose="020B0604020202020204" pitchFamily="34" charset="-128"/>
                <a:cs typeface="Arial" panose="020B0604020202020204" pitchFamily="34" charset="0"/>
              </a:rPr>
              <a:t>Promover la organización y participación permanente de la comunidad </a:t>
            </a:r>
            <a:r>
              <a:rPr lang="es-GT" sz="1100" dirty="0">
                <a:latin typeface="Arial" panose="020B0604020202020204" pitchFamily="34" charset="0"/>
                <a:ea typeface="Arial Unicode MS" panose="020B0604020202020204" pitchFamily="34" charset="-128"/>
                <a:cs typeface="Arial" panose="020B0604020202020204" pitchFamily="34" charset="0"/>
              </a:rPr>
              <a:t>para el manejo integrado de la cuenca del lago de Atitlán.</a:t>
            </a:r>
            <a:endParaRPr lang="es-GT" sz="1100" b="1" dirty="0">
              <a:solidFill>
                <a:srgbClr val="0070C0"/>
              </a:solidFill>
              <a:latin typeface="Arial" panose="020B0604020202020204" pitchFamily="34" charset="0"/>
              <a:cs typeface="Arial" panose="020B0604020202020204" pitchFamily="34" charset="0"/>
            </a:endParaRPr>
          </a:p>
          <a:p>
            <a:pPr lvl="1"/>
            <a:endParaRPr lang="es-GT"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Rectangle 5">
            <a:extLst>
              <a:ext uri="{FF2B5EF4-FFF2-40B4-BE49-F238E27FC236}">
                <a16:creationId xmlns:a16="http://schemas.microsoft.com/office/drawing/2014/main" id="{B50B809B-B9C6-4598-B409-D1E2EEB1B006}"/>
              </a:ext>
            </a:extLst>
          </p:cNvPr>
          <p:cNvSpPr>
            <a:spLocks noChangeArrowheads="1"/>
          </p:cNvSpPr>
          <p:nvPr/>
        </p:nvSpPr>
        <p:spPr bwMode="auto">
          <a:xfrm>
            <a:off x="496141" y="1314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GT"/>
          </a:p>
        </p:txBody>
      </p:sp>
      <p:sp>
        <p:nvSpPr>
          <p:cNvPr id="9" name="Marcador de contenido 6">
            <a:extLst>
              <a:ext uri="{FF2B5EF4-FFF2-40B4-BE49-F238E27FC236}">
                <a16:creationId xmlns:a16="http://schemas.microsoft.com/office/drawing/2014/main" id="{37419538-C98D-4B1D-ADAB-A1CD2756C27F}"/>
              </a:ext>
            </a:extLst>
          </p:cNvPr>
          <p:cNvSpPr txBox="1">
            <a:spLocks/>
          </p:cNvSpPr>
          <p:nvPr/>
        </p:nvSpPr>
        <p:spPr>
          <a:xfrm>
            <a:off x="121885" y="1250316"/>
            <a:ext cx="9546221" cy="901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GT" sz="1400" b="1" dirty="0">
                <a:effectLst/>
                <a:latin typeface="Arial" panose="020B0604020202020204" pitchFamily="34" charset="0"/>
                <a:ea typeface="Calibri" panose="020F0502020204030204" pitchFamily="34" charset="0"/>
                <a:cs typeface="Arial" panose="020B0604020202020204" pitchFamily="34" charset="0"/>
              </a:rPr>
              <a:t>Departamento Agrícola Forestal: </a:t>
            </a:r>
            <a:r>
              <a:rPr lang="es-GT" sz="1400" dirty="0">
                <a:effectLst/>
                <a:latin typeface="Arial" panose="020B0604020202020204" pitchFamily="34" charset="0"/>
                <a:ea typeface="Calibri" panose="020F0502020204030204" pitchFamily="34" charset="0"/>
                <a:cs typeface="Arial" panose="020B0604020202020204" pitchFamily="34" charset="0"/>
              </a:rPr>
              <a:t>En las diferentes actividades desarrolladas, se tuvo total de </a:t>
            </a:r>
            <a:r>
              <a:rPr lang="es-GT" sz="1400" b="1" dirty="0">
                <a:solidFill>
                  <a:srgbClr val="FF0000"/>
                </a:solidFill>
                <a:latin typeface="Arial" panose="020B0604020202020204" pitchFamily="34" charset="0"/>
                <a:ea typeface="Calibri" panose="020F0502020204030204" pitchFamily="34" charset="0"/>
                <a:cs typeface="Arial" panose="020B0604020202020204" pitchFamily="34" charset="0"/>
              </a:rPr>
              <a:t>1307</a:t>
            </a:r>
            <a:r>
              <a:rPr lang="es-GT" sz="1400" dirty="0">
                <a:effectLst/>
                <a:latin typeface="Arial" panose="020B0604020202020204" pitchFamily="34" charset="0"/>
                <a:ea typeface="Calibri" panose="020F0502020204030204" pitchFamily="34" charset="0"/>
                <a:cs typeface="Arial" panose="020B0604020202020204" pitchFamily="34" charset="0"/>
              </a:rPr>
              <a:t> personas beneficiarias atendidas directamente.</a:t>
            </a:r>
          </a:p>
          <a:p>
            <a:endParaRPr lang="es-GT"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5DCA1804-2F89-484B-ADC0-757B618C4F4F}"/>
              </a:ext>
            </a:extLst>
          </p:cNvPr>
          <p:cNvSpPr txBox="1"/>
          <p:nvPr/>
        </p:nvSpPr>
        <p:spPr>
          <a:xfrm>
            <a:off x="202709" y="2327769"/>
            <a:ext cx="2626895" cy="767133"/>
          </a:xfrm>
          <a:prstGeom prst="rect">
            <a:avLst/>
          </a:prstGeom>
          <a:noFill/>
        </p:spPr>
        <p:txBody>
          <a:bodyPr wrap="square">
            <a:spAutoFit/>
          </a:bodyPr>
          <a:lstStyle/>
          <a:p>
            <a:pPr algn="ctr">
              <a:lnSpc>
                <a:spcPct val="107000"/>
              </a:lnSpc>
              <a:spcAft>
                <a:spcPts val="800"/>
              </a:spcAft>
            </a:pPr>
            <a:r>
              <a:rPr lang="es-GT" sz="1400" b="1" dirty="0">
                <a:effectLst/>
                <a:latin typeface="Arial" panose="020B0604020202020204" pitchFamily="34" charset="0"/>
                <a:ea typeface="Calibri" panose="020F0502020204030204" pitchFamily="34" charset="0"/>
                <a:cs typeface="Arial" panose="020B0604020202020204" pitchFamily="34" charset="0"/>
              </a:rPr>
              <a:t> Establecimiento de sistemas agroforestales con agricultores de la cuenca</a:t>
            </a:r>
            <a:endParaRPr lang="es-GT" sz="14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097AA50B-E016-4BF5-ACB1-C543E7B51C71}"/>
              </a:ext>
            </a:extLst>
          </p:cNvPr>
          <p:cNvSpPr txBox="1"/>
          <p:nvPr/>
        </p:nvSpPr>
        <p:spPr>
          <a:xfrm>
            <a:off x="3036149" y="2110924"/>
            <a:ext cx="5589841" cy="1373902"/>
          </a:xfrm>
          <a:prstGeom prst="rect">
            <a:avLst/>
          </a:prstGeom>
          <a:noFill/>
        </p:spPr>
        <p:txBody>
          <a:bodyPr wrap="square">
            <a:spAutoFit/>
          </a:bodyPr>
          <a:lstStyle/>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Dotación de plántulas de aguacate </a:t>
            </a:r>
            <a:r>
              <a:rPr lang="es-GT" sz="1200" dirty="0" err="1">
                <a:effectLst/>
                <a:latin typeface="Arial" panose="020B0604020202020204" pitchFamily="34" charset="0"/>
                <a:ea typeface="Calibri" panose="020F0502020204030204" pitchFamily="34" charset="0"/>
                <a:cs typeface="Arial" panose="020B0604020202020204" pitchFamily="34" charset="0"/>
              </a:rPr>
              <a:t>hass</a:t>
            </a:r>
            <a:r>
              <a:rPr lang="es-GT" sz="1200" dirty="0">
                <a:effectLst/>
                <a:latin typeface="Arial" panose="020B0604020202020204" pitchFamily="34" charset="0"/>
                <a:ea typeface="Calibri" panose="020F0502020204030204" pitchFamily="34" charset="0"/>
                <a:cs typeface="Arial" panose="020B0604020202020204" pitchFamily="34" charset="0"/>
              </a:rPr>
              <a:t>, durazno y ciruela. </a:t>
            </a: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La inclusión de prácticas de conservación de suelos, </a:t>
            </a: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Santa Lucía Utatlán, San Andrés Semetabaj, Panajachel, San Pablo la Laguna y San Pedro la Laguna </a:t>
            </a: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6.9 hectáreas con sistemas agroforestales en la Cuenca. </a:t>
            </a:r>
            <a:endParaRPr lang="es-GT"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FD55024D-48FA-43C1-81AE-9144057AA6B7}"/>
              </a:ext>
            </a:extLst>
          </p:cNvPr>
          <p:cNvSpPr txBox="1"/>
          <p:nvPr/>
        </p:nvSpPr>
        <p:spPr>
          <a:xfrm>
            <a:off x="510694" y="3830899"/>
            <a:ext cx="1977189" cy="536622"/>
          </a:xfrm>
          <a:prstGeom prst="rect">
            <a:avLst/>
          </a:prstGeom>
          <a:noFill/>
        </p:spPr>
        <p:txBody>
          <a:bodyPr wrap="square">
            <a:spAutoFit/>
          </a:bodyPr>
          <a:lstStyle/>
          <a:p>
            <a:pPr algn="ctr">
              <a:lnSpc>
                <a:spcPct val="107000"/>
              </a:lnSpc>
              <a:spcAft>
                <a:spcPts val="800"/>
              </a:spcAft>
            </a:pPr>
            <a:r>
              <a:rPr lang="es-GT" sz="1400" b="1" dirty="0">
                <a:effectLst/>
                <a:latin typeface="Arial" panose="020B0604020202020204" pitchFamily="34" charset="0"/>
                <a:ea typeface="Calibri" panose="020F0502020204030204" pitchFamily="34" charset="0"/>
                <a:cs typeface="Arial" panose="020B0604020202020204" pitchFamily="34" charset="0"/>
              </a:rPr>
              <a:t>Renovación de plantaciones de café</a:t>
            </a:r>
            <a:endParaRPr lang="es-GT"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C776DB35-7C77-4D61-AFFC-6098B11DCA11}"/>
              </a:ext>
            </a:extLst>
          </p:cNvPr>
          <p:cNvSpPr txBox="1"/>
          <p:nvPr/>
        </p:nvSpPr>
        <p:spPr>
          <a:xfrm>
            <a:off x="2980449" y="3677220"/>
            <a:ext cx="5709264" cy="1271310"/>
          </a:xfrm>
          <a:prstGeom prst="rect">
            <a:avLst/>
          </a:prstGeom>
          <a:noFill/>
        </p:spPr>
        <p:txBody>
          <a:bodyPr wrap="square">
            <a:spAutoFit/>
          </a:bodyPr>
          <a:lstStyle/>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Estrategia para la conservación de suelos </a:t>
            </a:r>
          </a:p>
          <a:p>
            <a:pPr algn="just">
              <a:lnSpc>
                <a:spcPct val="107000"/>
              </a:lnSpc>
              <a:spcAft>
                <a:spcPts val="800"/>
              </a:spcAft>
            </a:pPr>
            <a:r>
              <a:rPr lang="es-GT" sz="1200" dirty="0">
                <a:latin typeface="Arial" panose="020B0604020202020204" pitchFamily="34" charset="0"/>
                <a:ea typeface="Calibri" panose="020F0502020204030204" pitchFamily="34" charset="0"/>
                <a:cs typeface="Arial" panose="020B0604020202020204" pitchFamily="34" charset="0"/>
              </a:rPr>
              <a:t>S</a:t>
            </a:r>
            <a:r>
              <a:rPr lang="es-GT" sz="1200" dirty="0">
                <a:effectLst/>
                <a:latin typeface="Arial" panose="020B0604020202020204" pitchFamily="34" charset="0"/>
                <a:ea typeface="Calibri" panose="020F0502020204030204" pitchFamily="34" charset="0"/>
                <a:cs typeface="Arial" panose="020B0604020202020204" pitchFamily="34" charset="0"/>
              </a:rPr>
              <a:t>e apoyó a caficultores dentro de la cuenca con 22000 plantas de café de la variedad </a:t>
            </a:r>
            <a:r>
              <a:rPr lang="es-GT" sz="1200" dirty="0" err="1">
                <a:effectLst/>
                <a:latin typeface="Arial" panose="020B0604020202020204" pitchFamily="34" charset="0"/>
                <a:ea typeface="Calibri" panose="020F0502020204030204" pitchFamily="34" charset="0"/>
                <a:cs typeface="Arial" panose="020B0604020202020204" pitchFamily="34" charset="0"/>
              </a:rPr>
              <a:t>Anacafé</a:t>
            </a:r>
            <a:r>
              <a:rPr lang="es-GT" sz="1200" dirty="0">
                <a:effectLst/>
                <a:latin typeface="Arial" panose="020B0604020202020204" pitchFamily="34" charset="0"/>
                <a:ea typeface="Calibri" panose="020F0502020204030204" pitchFamily="34" charset="0"/>
                <a:cs typeface="Arial" panose="020B0604020202020204" pitchFamily="34" charset="0"/>
              </a:rPr>
              <a:t> 14 .</a:t>
            </a: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6 hectáreas de San Juan la Laguna, San Pablo la Laguna, San Marcos la Laguna, Santa Cruz la Laguna, Panajachel, San Lucas Tolimán. </a:t>
            </a:r>
          </a:p>
        </p:txBody>
      </p:sp>
      <p:sp>
        <p:nvSpPr>
          <p:cNvPr id="14" name="CuadroTexto 13">
            <a:extLst>
              <a:ext uri="{FF2B5EF4-FFF2-40B4-BE49-F238E27FC236}">
                <a16:creationId xmlns:a16="http://schemas.microsoft.com/office/drawing/2014/main" id="{2D9B4E3F-DF0A-47CA-B9F1-4A6B7B4639EB}"/>
              </a:ext>
            </a:extLst>
          </p:cNvPr>
          <p:cNvSpPr txBox="1"/>
          <p:nvPr/>
        </p:nvSpPr>
        <p:spPr>
          <a:xfrm>
            <a:off x="-8454" y="5334955"/>
            <a:ext cx="2745185" cy="767133"/>
          </a:xfrm>
          <a:prstGeom prst="rect">
            <a:avLst/>
          </a:prstGeom>
          <a:noFill/>
        </p:spPr>
        <p:txBody>
          <a:bodyPr wrap="square">
            <a:spAutoFit/>
          </a:bodyPr>
          <a:lstStyle/>
          <a:p>
            <a:pPr marL="457200" algn="ctr">
              <a:lnSpc>
                <a:spcPct val="107000"/>
              </a:lnSpc>
            </a:pPr>
            <a:r>
              <a:rPr lang="es-GT" sz="1400" b="1" dirty="0">
                <a:effectLst/>
                <a:latin typeface="Arial" panose="020B0604020202020204" pitchFamily="34" charset="0"/>
                <a:ea typeface="Times New Roman" panose="02020603050405020304" pitchFamily="18" charset="0"/>
                <a:cs typeface="Arial" panose="020B0604020202020204" pitchFamily="34" charset="0"/>
              </a:rPr>
              <a:t>Establecimiento de prácticas de conservación de suelos</a:t>
            </a:r>
            <a:endParaRPr lang="es-GT"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0D077F08-DE1D-4053-8DAE-AC7F826B9D22}"/>
              </a:ext>
            </a:extLst>
          </p:cNvPr>
          <p:cNvSpPr txBox="1"/>
          <p:nvPr/>
        </p:nvSpPr>
        <p:spPr>
          <a:xfrm>
            <a:off x="2980449" y="5238428"/>
            <a:ext cx="5701243" cy="1373902"/>
          </a:xfrm>
          <a:prstGeom prst="rect">
            <a:avLst/>
          </a:prstGeom>
          <a:noFill/>
        </p:spPr>
        <p:txBody>
          <a:bodyPr wrap="square">
            <a:spAutoFit/>
          </a:bodyPr>
          <a:lstStyle/>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Entrega de kit de herramientas</a:t>
            </a:r>
            <a:r>
              <a:rPr lang="es-GT" sz="1200" dirty="0">
                <a:latin typeface="Arial" panose="020B0604020202020204" pitchFamily="34" charset="0"/>
                <a:ea typeface="Calibri" panose="020F0502020204030204" pitchFamily="34" charset="0"/>
                <a:cs typeface="Arial" panose="020B0604020202020204" pitchFamily="34" charset="0"/>
              </a:rPr>
              <a:t> para implementar </a:t>
            </a:r>
            <a:r>
              <a:rPr lang="es-MX" sz="1200" dirty="0">
                <a:effectLst/>
                <a:latin typeface="Arial" panose="020B0604020202020204" pitchFamily="34" charset="0"/>
                <a:ea typeface="Calibri" panose="020F0502020204030204" pitchFamily="34" charset="0"/>
                <a:cs typeface="Arial" panose="020B0604020202020204" pitchFamily="34" charset="0"/>
              </a:rPr>
              <a:t>prácticas de conservación </a:t>
            </a: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140 agricultores beneficiados</a:t>
            </a: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10.59 hectáreas establecidas con medidas de conservación de suelo </a:t>
            </a:r>
          </a:p>
          <a:p>
            <a:pPr algn="just">
              <a:lnSpc>
                <a:spcPct val="107000"/>
              </a:lnSpc>
              <a:spcAft>
                <a:spcPts val="800"/>
              </a:spcAft>
            </a:pPr>
            <a:r>
              <a:rPr lang="es-GT" sz="1200" dirty="0">
                <a:latin typeface="Arial" panose="020B0604020202020204" pitchFamily="34" charset="0"/>
                <a:ea typeface="Calibri" panose="020F0502020204030204" pitchFamily="34" charset="0"/>
                <a:cs typeface="Arial" panose="020B0604020202020204" pitchFamily="34" charset="0"/>
              </a:rPr>
              <a:t>M</a:t>
            </a:r>
            <a:r>
              <a:rPr lang="es-GT" sz="1200" dirty="0">
                <a:effectLst/>
                <a:latin typeface="Arial" panose="020B0604020202020204" pitchFamily="34" charset="0"/>
                <a:ea typeface="Calibri" panose="020F0502020204030204" pitchFamily="34" charset="0"/>
                <a:cs typeface="Arial" panose="020B0604020202020204" pitchFamily="34" charset="0"/>
              </a:rPr>
              <a:t>unicipios de Santa Lucia Utatlán, Concepción, San José Chacayá, San Marcos la Laguna y San Andrés Semetabaj.</a:t>
            </a:r>
          </a:p>
        </p:txBody>
      </p:sp>
      <p:pic>
        <p:nvPicPr>
          <p:cNvPr id="17" name="Picture 2" descr="Puede ser una imagen de una o varias personas, personas de pie y al aire libre">
            <a:extLst>
              <a:ext uri="{FF2B5EF4-FFF2-40B4-BE49-F238E27FC236}">
                <a16:creationId xmlns:a16="http://schemas.microsoft.com/office/drawing/2014/main" id="{0D2C4FDE-A2C0-44E2-AE96-AD081948A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8836" y="231320"/>
            <a:ext cx="2717322" cy="20379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uede ser una imagen de al aire libre">
            <a:extLst>
              <a:ext uri="{FF2B5EF4-FFF2-40B4-BE49-F238E27FC236}">
                <a16:creationId xmlns:a16="http://schemas.microsoft.com/office/drawing/2014/main" id="{C17832C5-EA38-42A7-9A98-34AE5057CC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971" y="2418959"/>
            <a:ext cx="2717320" cy="1810987"/>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a:extLst>
              <a:ext uri="{FF2B5EF4-FFF2-40B4-BE49-F238E27FC236}">
                <a16:creationId xmlns:a16="http://schemas.microsoft.com/office/drawing/2014/main" id="{837387E8-1E70-4E7C-A2C9-47A3DADB04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6726" y="4514850"/>
            <a:ext cx="2742565" cy="2057400"/>
          </a:xfrm>
          <a:prstGeom prst="rect">
            <a:avLst/>
          </a:prstGeom>
        </p:spPr>
      </p:pic>
    </p:spTree>
    <p:extLst>
      <p:ext uri="{BB962C8B-B14F-4D97-AF65-F5344CB8AC3E}">
        <p14:creationId xmlns:p14="http://schemas.microsoft.com/office/powerpoint/2010/main" val="1013096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Rectangle 5">
            <a:extLst>
              <a:ext uri="{FF2B5EF4-FFF2-40B4-BE49-F238E27FC236}">
                <a16:creationId xmlns:a16="http://schemas.microsoft.com/office/drawing/2014/main" id="{B50B809B-B9C6-4598-B409-D1E2EEB1B006}"/>
              </a:ext>
            </a:extLst>
          </p:cNvPr>
          <p:cNvSpPr>
            <a:spLocks noChangeArrowheads="1"/>
          </p:cNvSpPr>
          <p:nvPr/>
        </p:nvSpPr>
        <p:spPr bwMode="auto">
          <a:xfrm>
            <a:off x="496141" y="1314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GT"/>
          </a:p>
        </p:txBody>
      </p:sp>
      <p:sp>
        <p:nvSpPr>
          <p:cNvPr id="5" name="CuadroTexto 4">
            <a:extLst>
              <a:ext uri="{FF2B5EF4-FFF2-40B4-BE49-F238E27FC236}">
                <a16:creationId xmlns:a16="http://schemas.microsoft.com/office/drawing/2014/main" id="{1D1D4969-9156-4749-9D5F-3A9D1FC84EF7}"/>
              </a:ext>
            </a:extLst>
          </p:cNvPr>
          <p:cNvSpPr txBox="1"/>
          <p:nvPr/>
        </p:nvSpPr>
        <p:spPr>
          <a:xfrm>
            <a:off x="3660422" y="1659546"/>
            <a:ext cx="4260682" cy="1773371"/>
          </a:xfrm>
          <a:prstGeom prst="rect">
            <a:avLst/>
          </a:prstGeom>
          <a:noFill/>
        </p:spPr>
        <p:txBody>
          <a:bodyPr wrap="square">
            <a:spAutoFit/>
          </a:bodyPr>
          <a:lstStyle/>
          <a:p>
            <a:pPr lvl="0">
              <a:lnSpc>
                <a:spcPct val="107000"/>
              </a:lnSpc>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Sistemas de </a:t>
            </a:r>
            <a:r>
              <a:rPr lang="es-GT" sz="1200" b="1" dirty="0">
                <a:effectLst/>
                <a:latin typeface="Arial" panose="020B0604020202020204" pitchFamily="34" charset="0"/>
                <a:ea typeface="Calibri" panose="020F0502020204030204" pitchFamily="34" charset="0"/>
                <a:cs typeface="Arial" panose="020B0604020202020204" pitchFamily="34" charset="0"/>
              </a:rPr>
              <a:t>producción de miel </a:t>
            </a:r>
            <a:r>
              <a:rPr lang="es-GT" sz="1200" dirty="0">
                <a:effectLst/>
                <a:latin typeface="Arial" panose="020B0604020202020204" pitchFamily="34" charset="0"/>
                <a:ea typeface="Calibri" panose="020F0502020204030204" pitchFamily="34" charset="0"/>
                <a:cs typeface="Arial" panose="020B0604020202020204" pitchFamily="34" charset="0"/>
              </a:rPr>
              <a:t>en la parte sur de la cuenca </a:t>
            </a: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San Juan la Laguna, San Pablo la Laguna, Santa Cruz la Laguna y San José Chacayá. </a:t>
            </a:r>
          </a:p>
          <a:p>
            <a:pPr algn="just">
              <a:lnSpc>
                <a:spcPct val="107000"/>
              </a:lnSpc>
              <a:spcAft>
                <a:spcPts val="800"/>
              </a:spcAft>
            </a:pPr>
            <a:r>
              <a:rPr lang="es-GT" sz="1200" b="1" dirty="0">
                <a:effectLst/>
                <a:latin typeface="Arial" panose="020B0604020202020204" pitchFamily="34" charset="0"/>
                <a:ea typeface="Calibri" panose="020F0502020204030204" pitchFamily="34" charset="0"/>
                <a:cs typeface="Arial" panose="020B0604020202020204" pitchFamily="34" charset="0"/>
              </a:rPr>
              <a:t>50</a:t>
            </a:r>
            <a:r>
              <a:rPr lang="es-GT" sz="1200" dirty="0">
                <a:effectLst/>
                <a:latin typeface="Arial" panose="020B0604020202020204" pitchFamily="34" charset="0"/>
                <a:ea typeface="Calibri" panose="020F0502020204030204" pitchFamily="34" charset="0"/>
                <a:cs typeface="Arial" panose="020B0604020202020204" pitchFamily="34" charset="0"/>
              </a:rPr>
              <a:t> apicultores beneficiados </a:t>
            </a: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6" name="CuadroTexto 5">
            <a:extLst>
              <a:ext uri="{FF2B5EF4-FFF2-40B4-BE49-F238E27FC236}">
                <a16:creationId xmlns:a16="http://schemas.microsoft.com/office/drawing/2014/main" id="{B136EFE1-900C-41E6-97BC-2FC4F6B22BB4}"/>
              </a:ext>
            </a:extLst>
          </p:cNvPr>
          <p:cNvSpPr txBox="1"/>
          <p:nvPr/>
        </p:nvSpPr>
        <p:spPr>
          <a:xfrm>
            <a:off x="496141" y="1988262"/>
            <a:ext cx="2756233" cy="473784"/>
          </a:xfrm>
          <a:prstGeom prst="rect">
            <a:avLst/>
          </a:prstGeom>
          <a:noFill/>
        </p:spPr>
        <p:txBody>
          <a:bodyPr wrap="square">
            <a:spAutoFit/>
          </a:bodyPr>
          <a:lstStyle/>
          <a:p>
            <a:pPr lvl="0" algn="ctr">
              <a:lnSpc>
                <a:spcPct val="107000"/>
              </a:lnSpc>
            </a:pPr>
            <a:r>
              <a:rPr lang="es-GT" sz="1200" b="1" dirty="0">
                <a:effectLst/>
                <a:latin typeface="Arial" panose="020B0604020202020204" pitchFamily="34" charset="0"/>
                <a:ea typeface="Times New Roman" panose="02020603050405020304" pitchFamily="18" charset="0"/>
                <a:cs typeface="Arial" panose="020B0604020202020204" pitchFamily="34" charset="0"/>
              </a:rPr>
              <a:t>Sistemas apícolas como medios de vida sostenibles</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Imagen 7">
            <a:extLst>
              <a:ext uri="{FF2B5EF4-FFF2-40B4-BE49-F238E27FC236}">
                <a16:creationId xmlns:a16="http://schemas.microsoft.com/office/drawing/2014/main" id="{E9CB888F-408D-4A16-BEFF-A4A1841389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45" y="154123"/>
            <a:ext cx="2691441" cy="2018581"/>
          </a:xfrm>
          <a:prstGeom prst="rect">
            <a:avLst/>
          </a:prstGeom>
        </p:spPr>
      </p:pic>
      <p:sp>
        <p:nvSpPr>
          <p:cNvPr id="11" name="CuadroTexto 10">
            <a:extLst>
              <a:ext uri="{FF2B5EF4-FFF2-40B4-BE49-F238E27FC236}">
                <a16:creationId xmlns:a16="http://schemas.microsoft.com/office/drawing/2014/main" id="{AB8E13B9-FC3E-435F-A98B-3C536BF632A4}"/>
              </a:ext>
            </a:extLst>
          </p:cNvPr>
          <p:cNvSpPr txBox="1"/>
          <p:nvPr/>
        </p:nvSpPr>
        <p:spPr>
          <a:xfrm>
            <a:off x="724088" y="3672756"/>
            <a:ext cx="2427371" cy="777713"/>
          </a:xfrm>
          <a:prstGeom prst="rect">
            <a:avLst/>
          </a:prstGeom>
          <a:noFill/>
        </p:spPr>
        <p:txBody>
          <a:bodyPr wrap="square">
            <a:spAutoFit/>
          </a:bodyPr>
          <a:lstStyle/>
          <a:p>
            <a:pPr algn="ctr">
              <a:lnSpc>
                <a:spcPct val="107000"/>
              </a:lnSpc>
              <a:spcAft>
                <a:spcPts val="800"/>
              </a:spcAft>
            </a:pPr>
            <a:r>
              <a:rPr lang="es-GT" sz="1200" b="1" dirty="0">
                <a:effectLst/>
                <a:latin typeface="Arial" panose="020B0604020202020204" pitchFamily="34" charset="0"/>
                <a:ea typeface="Calibri" panose="020F0502020204030204" pitchFamily="34" charset="0"/>
                <a:cs typeface="Arial" panose="020B0604020202020204" pitchFamily="34" charset="0"/>
              </a:rPr>
              <a:t>Producción forestal comunitaria y municipal. </a:t>
            </a:r>
            <a:endParaRPr lang="es-GT"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a:t>
            </a:r>
          </a:p>
        </p:txBody>
      </p:sp>
      <p:sp>
        <p:nvSpPr>
          <p:cNvPr id="12" name="CuadroTexto 11">
            <a:extLst>
              <a:ext uri="{FF2B5EF4-FFF2-40B4-BE49-F238E27FC236}">
                <a16:creationId xmlns:a16="http://schemas.microsoft.com/office/drawing/2014/main" id="{3C16FE36-338B-4472-ADF0-3A9DB3783775}"/>
              </a:ext>
            </a:extLst>
          </p:cNvPr>
          <p:cNvSpPr txBox="1"/>
          <p:nvPr/>
        </p:nvSpPr>
        <p:spPr>
          <a:xfrm>
            <a:off x="418229" y="5288835"/>
            <a:ext cx="3087217" cy="669414"/>
          </a:xfrm>
          <a:prstGeom prst="rect">
            <a:avLst/>
          </a:prstGeom>
          <a:noFill/>
        </p:spPr>
        <p:txBody>
          <a:bodyPr wrap="square">
            <a:spAutoFit/>
          </a:bodyPr>
          <a:lstStyle/>
          <a:p>
            <a:pPr marL="171450" algn="ctr">
              <a:lnSpc>
                <a:spcPct val="107000"/>
              </a:lnSpc>
              <a:spcAft>
                <a:spcPts val="800"/>
              </a:spcAft>
            </a:pPr>
            <a:r>
              <a:rPr lang="es-GT" sz="1200" b="1" dirty="0">
                <a:effectLst/>
                <a:latin typeface="Arial" panose="020B0604020202020204" pitchFamily="34" charset="0"/>
                <a:ea typeface="Calibri" panose="020F0502020204030204" pitchFamily="34" charset="0"/>
                <a:cs typeface="Arial" panose="020B0604020202020204" pitchFamily="34" charset="0"/>
              </a:rPr>
              <a:t>Producción forestal institucional y recuperación de áreas sin cubierta forestal </a:t>
            </a:r>
          </a:p>
        </p:txBody>
      </p:sp>
      <p:sp>
        <p:nvSpPr>
          <p:cNvPr id="13" name="CuadroTexto 12">
            <a:extLst>
              <a:ext uri="{FF2B5EF4-FFF2-40B4-BE49-F238E27FC236}">
                <a16:creationId xmlns:a16="http://schemas.microsoft.com/office/drawing/2014/main" id="{25DE3CC6-D68F-4D71-9479-27B95AD3BCFB}"/>
              </a:ext>
            </a:extLst>
          </p:cNvPr>
          <p:cNvSpPr txBox="1"/>
          <p:nvPr/>
        </p:nvSpPr>
        <p:spPr>
          <a:xfrm>
            <a:off x="3660853" y="3672756"/>
            <a:ext cx="4749465" cy="876074"/>
          </a:xfrm>
          <a:prstGeom prst="rect">
            <a:avLst/>
          </a:prstGeom>
          <a:noFill/>
        </p:spPr>
        <p:txBody>
          <a:bodyPr wrap="square">
            <a:spAutoFit/>
          </a:bodyPr>
          <a:lstStyle/>
          <a:p>
            <a:pPr algn="just">
              <a:lnSpc>
                <a:spcPct val="107000"/>
              </a:lnSpc>
              <a:spcAft>
                <a:spcPts val="800"/>
              </a:spcAft>
            </a:pPr>
            <a:r>
              <a:rPr lang="es-GT" sz="1200" dirty="0">
                <a:latin typeface="Arial" panose="020B0604020202020204" pitchFamily="34" charset="0"/>
                <a:ea typeface="Calibri" panose="020F0502020204030204" pitchFamily="34" charset="0"/>
                <a:cs typeface="Arial" panose="020B0604020202020204" pitchFamily="34" charset="0"/>
              </a:rPr>
              <a:t>A</a:t>
            </a:r>
            <a:r>
              <a:rPr lang="es-GT" sz="1200" dirty="0">
                <a:effectLst/>
                <a:latin typeface="Arial" panose="020B0604020202020204" pitchFamily="34" charset="0"/>
                <a:ea typeface="Calibri" panose="020F0502020204030204" pitchFamily="34" charset="0"/>
                <a:cs typeface="Arial" panose="020B0604020202020204" pitchFamily="34" charset="0"/>
              </a:rPr>
              <a:t>sesoría técnica en temas de producción forestal. </a:t>
            </a:r>
          </a:p>
          <a:p>
            <a:pPr algn="just">
              <a:lnSpc>
                <a:spcPct val="107000"/>
              </a:lnSpc>
              <a:spcAft>
                <a:spcPts val="800"/>
              </a:spcAft>
            </a:pPr>
            <a:r>
              <a:rPr lang="es-GT" sz="1200" dirty="0">
                <a:latin typeface="Arial" panose="020B0604020202020204" pitchFamily="34" charset="0"/>
                <a:ea typeface="Calibri" panose="020F0502020204030204" pitchFamily="34" charset="0"/>
                <a:cs typeface="Arial" panose="020B0604020202020204" pitchFamily="34" charset="0"/>
              </a:rPr>
              <a:t>S</a:t>
            </a:r>
            <a:r>
              <a:rPr lang="es-GT" sz="1200" dirty="0">
                <a:effectLst/>
                <a:latin typeface="Arial" panose="020B0604020202020204" pitchFamily="34" charset="0"/>
                <a:ea typeface="Calibri" panose="020F0502020204030204" pitchFamily="34" charset="0"/>
                <a:cs typeface="Arial" panose="020B0604020202020204" pitchFamily="34" charset="0"/>
              </a:rPr>
              <a:t>e establecieron especies forestales en un total de </a:t>
            </a:r>
            <a:r>
              <a:rPr lang="es-GT" sz="1200" b="1" dirty="0">
                <a:effectLst/>
                <a:latin typeface="Arial" panose="020B0604020202020204" pitchFamily="34" charset="0"/>
                <a:ea typeface="Calibri" panose="020F0502020204030204" pitchFamily="34" charset="0"/>
                <a:cs typeface="Arial" panose="020B0604020202020204" pitchFamily="34" charset="0"/>
              </a:rPr>
              <a:t>5 hectáreas</a:t>
            </a:r>
            <a:r>
              <a:rPr lang="es-GT"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Como resultado de esto se establecieron </a:t>
            </a:r>
            <a:r>
              <a:rPr lang="es-GT" sz="1200" b="1" dirty="0">
                <a:effectLst/>
                <a:latin typeface="Arial" panose="020B0604020202020204" pitchFamily="34" charset="0"/>
                <a:ea typeface="Calibri" panose="020F0502020204030204" pitchFamily="34" charset="0"/>
                <a:cs typeface="Arial" panose="020B0604020202020204" pitchFamily="34" charset="0"/>
              </a:rPr>
              <a:t>7 nuevos viveros.</a:t>
            </a:r>
          </a:p>
        </p:txBody>
      </p:sp>
      <p:sp>
        <p:nvSpPr>
          <p:cNvPr id="14" name="CuadroTexto 13">
            <a:extLst>
              <a:ext uri="{FF2B5EF4-FFF2-40B4-BE49-F238E27FC236}">
                <a16:creationId xmlns:a16="http://schemas.microsoft.com/office/drawing/2014/main" id="{7AD0E75D-518D-4243-BA0F-87BD1B54A41B}"/>
              </a:ext>
            </a:extLst>
          </p:cNvPr>
          <p:cNvSpPr txBox="1"/>
          <p:nvPr/>
        </p:nvSpPr>
        <p:spPr>
          <a:xfrm>
            <a:off x="3505446" y="5259742"/>
            <a:ext cx="4904872" cy="1077924"/>
          </a:xfrm>
          <a:prstGeom prst="rect">
            <a:avLst/>
          </a:prstGeom>
          <a:noFill/>
        </p:spPr>
        <p:txBody>
          <a:bodyPr wrap="square">
            <a:spAutoFit/>
          </a:bodyPr>
          <a:lstStyle/>
          <a:p>
            <a:pPr marL="171450">
              <a:lnSpc>
                <a:spcPct val="107000"/>
              </a:lnSpc>
              <a:spcAft>
                <a:spcPts val="800"/>
              </a:spcAft>
            </a:pPr>
            <a:r>
              <a:rPr lang="es-MX" sz="1200" b="1" dirty="0">
                <a:effectLst/>
                <a:latin typeface="Arial" panose="020B0604020202020204" pitchFamily="34" charset="0"/>
                <a:ea typeface="Calibri" panose="020F0502020204030204" pitchFamily="34" charset="0"/>
                <a:cs typeface="Arial" panose="020B0604020202020204" pitchFamily="34" charset="0"/>
              </a:rPr>
              <a:t>50,000</a:t>
            </a: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MX" sz="1200" b="1" dirty="0">
                <a:effectLst/>
                <a:latin typeface="Arial" panose="020B0604020202020204" pitchFamily="34" charset="0"/>
                <a:ea typeface="Calibri" panose="020F0502020204030204" pitchFamily="34" charset="0"/>
                <a:cs typeface="Arial" panose="020B0604020202020204" pitchFamily="34" charset="0"/>
              </a:rPr>
              <a:t>plantas</a:t>
            </a:r>
            <a:r>
              <a:rPr lang="es-MX" sz="1200" dirty="0">
                <a:effectLst/>
                <a:latin typeface="Arial" panose="020B0604020202020204" pitchFamily="34" charset="0"/>
                <a:ea typeface="Calibri" panose="020F0502020204030204" pitchFamily="34" charset="0"/>
                <a:cs typeface="Arial" panose="020B0604020202020204" pitchFamily="34" charset="0"/>
              </a:rPr>
              <a:t> - MAGA y Plantemos. </a:t>
            </a:r>
          </a:p>
          <a:p>
            <a:pPr marL="171450">
              <a:lnSpc>
                <a:spcPct val="107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Entregando  de </a:t>
            </a:r>
            <a:r>
              <a:rPr lang="es-MX" sz="1200" b="1" dirty="0">
                <a:effectLst/>
                <a:latin typeface="Arial" panose="020B0604020202020204" pitchFamily="34" charset="0"/>
                <a:ea typeface="Calibri" panose="020F0502020204030204" pitchFamily="34" charset="0"/>
                <a:cs typeface="Arial" panose="020B0604020202020204" pitchFamily="34" charset="0"/>
              </a:rPr>
              <a:t>30,766 plantas forestales,</a:t>
            </a:r>
          </a:p>
          <a:p>
            <a:pPr marL="171450">
              <a:lnSpc>
                <a:spcPct val="107000"/>
              </a:lnSpc>
              <a:spcAft>
                <a:spcPts val="800"/>
              </a:spcAft>
            </a:pPr>
            <a:r>
              <a:rPr lang="es-GT" sz="1200" b="1" dirty="0">
                <a:effectLst/>
                <a:latin typeface="Arial" panose="020B0604020202020204" pitchFamily="34" charset="0"/>
                <a:ea typeface="Calibri" panose="020F0502020204030204" pitchFamily="34" charset="0"/>
                <a:cs typeface="Arial" panose="020B0604020202020204" pitchFamily="34" charset="0"/>
              </a:rPr>
              <a:t>Sistemas agroforestales</a:t>
            </a:r>
            <a:r>
              <a:rPr lang="es-GT" sz="1200" b="1" dirty="0">
                <a:latin typeface="Arial" panose="020B0604020202020204" pitchFamily="34" charset="0"/>
                <a:ea typeface="Calibri" panose="020F0502020204030204" pitchFamily="34" charset="0"/>
                <a:cs typeface="Arial" panose="020B0604020202020204" pitchFamily="34" charset="0"/>
              </a:rPr>
              <a:t> en</a:t>
            </a:r>
            <a:r>
              <a:rPr lang="es-GT" sz="1200" dirty="0">
                <a:latin typeface="Arial" panose="020B0604020202020204" pitchFamily="34" charset="0"/>
                <a:ea typeface="Calibri" panose="020F0502020204030204" pitchFamily="34" charset="0"/>
                <a:cs typeface="Arial" panose="020B0604020202020204" pitchFamily="34" charset="0"/>
              </a:rPr>
              <a:t> </a:t>
            </a:r>
            <a:r>
              <a:rPr lang="es-GT" sz="1200" b="1" dirty="0">
                <a:effectLst/>
                <a:latin typeface="Arial" panose="020B0604020202020204" pitchFamily="34" charset="0"/>
                <a:ea typeface="Calibri" panose="020F0502020204030204" pitchFamily="34" charset="0"/>
                <a:cs typeface="Arial" panose="020B0604020202020204" pitchFamily="34" charset="0"/>
              </a:rPr>
              <a:t>25.8 hectáreas </a:t>
            </a:r>
            <a:r>
              <a:rPr lang="es-GT" sz="1200" dirty="0">
                <a:effectLst/>
                <a:latin typeface="Arial" panose="020B0604020202020204" pitchFamily="34" charset="0"/>
                <a:ea typeface="Calibri" panose="020F0502020204030204" pitchFamily="34" charset="0"/>
                <a:cs typeface="Arial" panose="020B0604020202020204" pitchFamily="34" charset="0"/>
              </a:rPr>
              <a:t>de recuperación forestal</a:t>
            </a:r>
          </a:p>
        </p:txBody>
      </p:sp>
      <p:pic>
        <p:nvPicPr>
          <p:cNvPr id="16" name="Imagen 15">
            <a:extLst>
              <a:ext uri="{FF2B5EF4-FFF2-40B4-BE49-F238E27FC236}">
                <a16:creationId xmlns:a16="http://schemas.microsoft.com/office/drawing/2014/main" id="{70C7AE42-35D7-44BE-8430-42B66F14CB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4518" y="2262810"/>
            <a:ext cx="2712068" cy="2034051"/>
          </a:xfrm>
          <a:prstGeom prst="rect">
            <a:avLst/>
          </a:prstGeom>
        </p:spPr>
      </p:pic>
      <p:pic>
        <p:nvPicPr>
          <p:cNvPr id="17" name="Picture 4" descr="Puede ser una imagen de naturaleza, árbol y montaña">
            <a:extLst>
              <a:ext uri="{FF2B5EF4-FFF2-40B4-BE49-F238E27FC236}">
                <a16:creationId xmlns:a16="http://schemas.microsoft.com/office/drawing/2014/main" id="{A3EBEF6B-2D23-4D2D-844C-38C2CBC7F7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5145" y="4386967"/>
            <a:ext cx="2691441" cy="201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995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3" name="Marcador de contenido 6">
            <a:extLst>
              <a:ext uri="{FF2B5EF4-FFF2-40B4-BE49-F238E27FC236}">
                <a16:creationId xmlns:a16="http://schemas.microsoft.com/office/drawing/2014/main" id="{32EC5471-494A-41C3-8DA8-A1C2FA88A778}"/>
              </a:ext>
            </a:extLst>
          </p:cNvPr>
          <p:cNvSpPr txBox="1">
            <a:spLocks/>
          </p:cNvSpPr>
          <p:nvPr/>
        </p:nvSpPr>
        <p:spPr>
          <a:xfrm>
            <a:off x="121887" y="1250316"/>
            <a:ext cx="8845350" cy="901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GT" sz="2100" b="1" dirty="0">
                <a:effectLst/>
                <a:latin typeface="Arial" panose="020B0604020202020204" pitchFamily="34" charset="0"/>
                <a:ea typeface="Calibri" panose="020F0502020204030204" pitchFamily="34" charset="0"/>
                <a:cs typeface="Arial" panose="020B0604020202020204" pitchFamily="34" charset="0"/>
              </a:rPr>
              <a:t>Departamento de Saneamiento Ambiental</a:t>
            </a:r>
            <a:r>
              <a:rPr lang="es-GT" sz="1800" b="1" dirty="0">
                <a:effectLst/>
                <a:latin typeface="Arial" panose="020B0604020202020204" pitchFamily="34" charset="0"/>
                <a:ea typeface="Calibri" panose="020F0502020204030204" pitchFamily="34" charset="0"/>
                <a:cs typeface="Arial" panose="020B0604020202020204" pitchFamily="34" charset="0"/>
              </a:rPr>
              <a:t>: </a:t>
            </a:r>
            <a:r>
              <a:rPr lang="es-GT" sz="2400" dirty="0">
                <a:latin typeface="Arial" panose="020B0604020202020204" pitchFamily="34" charset="0"/>
                <a:cs typeface="Arial" panose="020B0604020202020204" pitchFamily="34" charset="0"/>
              </a:rPr>
              <a:t>En las diferentes actividades desarrolladas, se tuvo en el cuatrimestre un total de</a:t>
            </a:r>
            <a:r>
              <a:rPr lang="es-GT" sz="2400" b="1" dirty="0">
                <a:solidFill>
                  <a:srgbClr val="C00000"/>
                </a:solidFill>
                <a:latin typeface="Arial" panose="020B0604020202020204" pitchFamily="34" charset="0"/>
                <a:cs typeface="Arial" panose="020B0604020202020204" pitchFamily="34" charset="0"/>
              </a:rPr>
              <a:t> 2280 </a:t>
            </a:r>
            <a:r>
              <a:rPr lang="es-GT" sz="2400" dirty="0">
                <a:latin typeface="Arial" panose="020B0604020202020204" pitchFamily="34" charset="0"/>
                <a:cs typeface="Arial" panose="020B0604020202020204" pitchFamily="34" charset="0"/>
              </a:rPr>
              <a:t>personas beneficiarias atendidas directamente.</a:t>
            </a:r>
          </a:p>
          <a:p>
            <a:pPr marL="0" indent="0">
              <a:lnSpc>
                <a:spcPct val="150000"/>
              </a:lnSpc>
              <a:buNone/>
            </a:pPr>
            <a:endParaRPr lang="es-GT" sz="1800" dirty="0">
              <a:effectLst/>
              <a:latin typeface="Calibri" panose="020F0502020204030204" pitchFamily="34" charset="0"/>
              <a:ea typeface="Calibri" panose="020F0502020204030204" pitchFamily="34" charset="0"/>
            </a:endParaRPr>
          </a:p>
          <a:p>
            <a:pPr marL="0" indent="0">
              <a:lnSpc>
                <a:spcPct val="150000"/>
              </a:lnSpc>
              <a:buNone/>
            </a:pPr>
            <a:endParaRPr lang="es-GT" sz="1800" dirty="0">
              <a:effectLst/>
              <a:latin typeface="Calibri" panose="020F0502020204030204" pitchFamily="34" charset="0"/>
              <a:ea typeface="Calibri" panose="020F0502020204030204" pitchFamily="34" charset="0"/>
            </a:endParaRPr>
          </a:p>
          <a:p>
            <a:pPr indent="0" algn="just">
              <a:lnSpc>
                <a:spcPct val="150000"/>
              </a:lnSpc>
              <a:buNone/>
            </a:pPr>
            <a:endParaRPr lang="es-GT" sz="1800" dirty="0">
              <a:effectLst/>
              <a:latin typeface="Calibri" panose="020F0502020204030204" pitchFamily="34" charset="0"/>
              <a:ea typeface="Calibri" panose="020F0502020204030204" pitchFamily="34" charset="0"/>
            </a:endParaRPr>
          </a:p>
          <a:p>
            <a:pPr marL="0" indent="0">
              <a:buNone/>
            </a:pPr>
            <a:endParaRPr lang="es-GT" sz="19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9" name="Título 9">
            <a:extLst>
              <a:ext uri="{FF2B5EF4-FFF2-40B4-BE49-F238E27FC236}">
                <a16:creationId xmlns:a16="http://schemas.microsoft.com/office/drawing/2014/main" id="{2C1AAA0B-12A8-420B-AF4E-9E52AA73FC4D}"/>
              </a:ext>
            </a:extLst>
          </p:cNvPr>
          <p:cNvSpPr>
            <a:spLocks noGrp="1"/>
          </p:cNvSpPr>
          <p:nvPr>
            <p:ph type="title"/>
          </p:nvPr>
        </p:nvSpPr>
        <p:spPr>
          <a:xfrm>
            <a:off x="638343" y="1892447"/>
            <a:ext cx="2785945" cy="1809363"/>
          </a:xfrm>
        </p:spPr>
        <p:txBody>
          <a:bodyPr>
            <a:normAutofit/>
          </a:bodyPr>
          <a:lstStyle/>
          <a:p>
            <a:pPr algn="ctr"/>
            <a:r>
              <a:rPr lang="es-GT"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Monitoreo y asistencia técnica a las municipalidades</a:t>
            </a:r>
            <a:endParaRPr lang="es-GT" sz="1200" dirty="0">
              <a:solidFill>
                <a:schemeClr val="tx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455868AC-C53A-4FC8-BB4B-D631B4EC4EBA}"/>
              </a:ext>
            </a:extLst>
          </p:cNvPr>
          <p:cNvSpPr txBox="1">
            <a:spLocks/>
          </p:cNvSpPr>
          <p:nvPr/>
        </p:nvSpPr>
        <p:spPr>
          <a:xfrm>
            <a:off x="3709746" y="2307486"/>
            <a:ext cx="4772506" cy="97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200" b="1" dirty="0">
                <a:latin typeface="Arial" panose="020B0604020202020204" pitchFamily="34" charset="0"/>
                <a:cs typeface="Arial" panose="020B0604020202020204" pitchFamily="34" charset="0"/>
              </a:rPr>
              <a:t>55 – Aguas Residuales </a:t>
            </a:r>
          </a:p>
          <a:p>
            <a:r>
              <a:rPr lang="es-GT" sz="1200" b="1" dirty="0">
                <a:latin typeface="Arial" panose="020B0604020202020204" pitchFamily="34" charset="0"/>
                <a:cs typeface="Arial" panose="020B0604020202020204" pitchFamily="34" charset="0"/>
              </a:rPr>
              <a:t>50 – Desechos Sólidos</a:t>
            </a:r>
          </a:p>
          <a:p>
            <a:r>
              <a:rPr lang="es-GT" sz="1200" b="1" dirty="0">
                <a:latin typeface="Arial" panose="020B0604020202020204" pitchFamily="34" charset="0"/>
                <a:cs typeface="Arial" panose="020B0604020202020204" pitchFamily="34" charset="0"/>
              </a:rPr>
              <a:t>10 – Muestreos / eficiencia</a:t>
            </a:r>
          </a:p>
        </p:txBody>
      </p:sp>
      <p:sp>
        <p:nvSpPr>
          <p:cNvPr id="11" name="Título 9">
            <a:extLst>
              <a:ext uri="{FF2B5EF4-FFF2-40B4-BE49-F238E27FC236}">
                <a16:creationId xmlns:a16="http://schemas.microsoft.com/office/drawing/2014/main" id="{D69B003D-09E4-435F-9DF8-A7D464617439}"/>
              </a:ext>
            </a:extLst>
          </p:cNvPr>
          <p:cNvSpPr txBox="1">
            <a:spLocks/>
          </p:cNvSpPr>
          <p:nvPr/>
        </p:nvSpPr>
        <p:spPr>
          <a:xfrm>
            <a:off x="-231679" y="2979022"/>
            <a:ext cx="4101790" cy="1809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1200" b="1" dirty="0">
                <a:latin typeface="Arial" panose="020B0604020202020204" pitchFamily="34" charset="0"/>
                <a:cs typeface="Arial" panose="020B0604020202020204" pitchFamily="34" charset="0"/>
              </a:rPr>
              <a:t>Ordenanzas Municipales</a:t>
            </a:r>
            <a:endParaRPr lang="es-GT"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6EE70186-39E9-4BE4-B8FB-0061E267A6A3}"/>
              </a:ext>
            </a:extLst>
          </p:cNvPr>
          <p:cNvSpPr txBox="1"/>
          <p:nvPr/>
        </p:nvSpPr>
        <p:spPr>
          <a:xfrm>
            <a:off x="3709746" y="3205894"/>
            <a:ext cx="4772507" cy="1083182"/>
          </a:xfrm>
          <a:prstGeom prst="rect">
            <a:avLst/>
          </a:prstGeom>
          <a:noFill/>
        </p:spPr>
        <p:txBody>
          <a:bodyPr wrap="square">
            <a:spAutoFit/>
          </a:bodyPr>
          <a:lstStyle/>
          <a:p>
            <a:endParaRPr lang="es-GT"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GT" sz="1200" b="1" dirty="0">
                <a:latin typeface="Arial" panose="020B0604020202020204" pitchFamily="34" charset="0"/>
                <a:ea typeface="Calibri" panose="020F0502020204030204" pitchFamily="34" charset="0"/>
                <a:cs typeface="Arial" panose="020B0604020202020204" pitchFamily="34" charset="0"/>
              </a:rPr>
              <a:t>Formulación de 7 ordenanzas municipales </a:t>
            </a:r>
            <a:r>
              <a:rPr lang="es-GT" sz="1200" dirty="0">
                <a:latin typeface="Arial" panose="020B0604020202020204" pitchFamily="34" charset="0"/>
                <a:ea typeface="Calibri" panose="020F0502020204030204" pitchFamily="34" charset="0"/>
                <a:cs typeface="Arial" panose="020B0604020202020204" pitchFamily="34" charset="0"/>
              </a:rPr>
              <a:t>(reducción de productos de un solo uso). P</a:t>
            </a:r>
            <a:r>
              <a:rPr lang="es-GT" sz="1200" dirty="0">
                <a:effectLst/>
                <a:latin typeface="Arial" panose="020B0604020202020204" pitchFamily="34" charset="0"/>
                <a:ea typeface="Calibri" panose="020F0502020204030204" pitchFamily="34" charset="0"/>
                <a:cs typeface="Arial" panose="020B0604020202020204" pitchFamily="34" charset="0"/>
              </a:rPr>
              <a:t>ublicadas en la páginas web y redes sociales institucionales. </a:t>
            </a:r>
            <a:endParaRPr lang="es-GT" sz="12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BF872AD2-D503-4EA5-A425-DCBFB2DEF335}"/>
              </a:ext>
            </a:extLst>
          </p:cNvPr>
          <p:cNvSpPr txBox="1"/>
          <p:nvPr/>
        </p:nvSpPr>
        <p:spPr>
          <a:xfrm>
            <a:off x="477128" y="4715340"/>
            <a:ext cx="2947160" cy="499047"/>
          </a:xfrm>
          <a:prstGeom prst="rect">
            <a:avLst/>
          </a:prstGeom>
          <a:noFill/>
        </p:spPr>
        <p:txBody>
          <a:bodyPr wrap="square">
            <a:spAutoFit/>
          </a:bodyPr>
          <a:lstStyle/>
          <a:p>
            <a:pPr algn="ctr">
              <a:lnSpc>
                <a:spcPct val="115000"/>
              </a:lnSpc>
              <a:spcAft>
                <a:spcPts val="800"/>
              </a:spcAft>
            </a:pPr>
            <a:r>
              <a:rPr lang="es-GT" sz="1200" b="1" dirty="0">
                <a:effectLst/>
                <a:latin typeface="Arial" panose="020B0604020202020204" pitchFamily="34" charset="0"/>
                <a:ea typeface="Calibri" panose="020F0502020204030204" pitchFamily="34" charset="0"/>
                <a:cs typeface="Arial" panose="020B0604020202020204" pitchFamily="34" charset="0"/>
              </a:rPr>
              <a:t>Plan de capacitación a empleados públicos municipales</a:t>
            </a:r>
            <a:endParaRPr lang="es-GT"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9BC136FA-C638-4573-A45B-B9CC8A72F82B}"/>
              </a:ext>
            </a:extLst>
          </p:cNvPr>
          <p:cNvSpPr txBox="1"/>
          <p:nvPr/>
        </p:nvSpPr>
        <p:spPr>
          <a:xfrm>
            <a:off x="3709746" y="4630185"/>
            <a:ext cx="4633996" cy="861774"/>
          </a:xfrm>
          <a:prstGeom prst="rect">
            <a:avLst/>
          </a:prstGeom>
          <a:noFill/>
        </p:spPr>
        <p:txBody>
          <a:bodyPr wrap="square">
            <a:spAutoFit/>
          </a:bodyPr>
          <a:lstStyle/>
          <a:p>
            <a:pPr algn="just">
              <a:lnSpc>
                <a:spcPct val="150000"/>
              </a:lnSpc>
            </a:pPr>
            <a:r>
              <a:rPr lang="es-ES_tradnl" sz="1200" b="1" dirty="0">
                <a:ln>
                  <a:noFill/>
                </a:ln>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34  </a:t>
            </a:r>
            <a:r>
              <a:rPr lang="es-ES_tradnl" sz="1200" dirty="0">
                <a:ln>
                  <a:noFill/>
                </a:ln>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operadores de  las PTAR capacitados y equipados</a:t>
            </a:r>
          </a:p>
          <a:p>
            <a:pPr algn="just">
              <a:lnSpc>
                <a:spcPct val="150000"/>
              </a:lnSpc>
            </a:pPr>
            <a:r>
              <a:rPr lang="es-ES_tradnl" sz="1200" b="1" dirty="0">
                <a:ln>
                  <a:noFill/>
                </a:ln>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101</a:t>
            </a:r>
            <a:r>
              <a:rPr lang="es-ES_tradnl" sz="1200" dirty="0">
                <a:ln>
                  <a:noFill/>
                </a:ln>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operadores de las PTDS capacitados y equipados.</a:t>
            </a:r>
          </a:p>
          <a:p>
            <a:pPr algn="just"/>
            <a:endParaRPr lang="es-ES_tradnl" sz="1200" dirty="0">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p:txBody>
      </p:sp>
      <p:pic>
        <p:nvPicPr>
          <p:cNvPr id="16" name="Imagen 15">
            <a:extLst>
              <a:ext uri="{FF2B5EF4-FFF2-40B4-BE49-F238E27FC236}">
                <a16:creationId xmlns:a16="http://schemas.microsoft.com/office/drawing/2014/main" id="{A474B4A4-A826-4A0E-857E-0AE76B2761D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63280" y="145081"/>
            <a:ext cx="3106833" cy="1747366"/>
          </a:xfrm>
          <a:prstGeom prst="rect">
            <a:avLst/>
          </a:prstGeom>
          <a:noFill/>
          <a:ln>
            <a:noFill/>
          </a:ln>
        </p:spPr>
      </p:pic>
      <p:pic>
        <p:nvPicPr>
          <p:cNvPr id="17" name="Picture 4" descr="Puede ser una imagen de una o varias personas y carretera">
            <a:extLst>
              <a:ext uri="{FF2B5EF4-FFF2-40B4-BE49-F238E27FC236}">
                <a16:creationId xmlns:a16="http://schemas.microsoft.com/office/drawing/2014/main" id="{59A85E2C-542C-4042-B7E8-0580A133F9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3280" y="2012253"/>
            <a:ext cx="3106833" cy="20705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uede ser una imagen de 9 personas, personas sentadas y personas de pie">
            <a:extLst>
              <a:ext uri="{FF2B5EF4-FFF2-40B4-BE49-F238E27FC236}">
                <a16:creationId xmlns:a16="http://schemas.microsoft.com/office/drawing/2014/main" id="{146670EB-80D0-4C0B-8FCD-2089D94884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6315" y="4202643"/>
            <a:ext cx="3093798" cy="221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1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5" name="CuadroTexto 4">
            <a:extLst>
              <a:ext uri="{FF2B5EF4-FFF2-40B4-BE49-F238E27FC236}">
                <a16:creationId xmlns:a16="http://schemas.microsoft.com/office/drawing/2014/main" id="{F439F349-9478-4C39-A29A-C7D52E672411}"/>
              </a:ext>
            </a:extLst>
          </p:cNvPr>
          <p:cNvSpPr txBox="1"/>
          <p:nvPr/>
        </p:nvSpPr>
        <p:spPr>
          <a:xfrm>
            <a:off x="3434575" y="1413866"/>
            <a:ext cx="6021659" cy="889154"/>
          </a:xfrm>
          <a:prstGeom prst="rect">
            <a:avLst/>
          </a:prstGeom>
          <a:noFill/>
        </p:spPr>
        <p:txBody>
          <a:bodyPr wrap="square">
            <a:spAutoFit/>
          </a:bodyPr>
          <a:lstStyle/>
          <a:p>
            <a:pPr algn="just">
              <a:lnSpc>
                <a:spcPct val="150000"/>
              </a:lnSpc>
            </a:pPr>
            <a:r>
              <a:rPr lang="es-GT" sz="1200" dirty="0">
                <a:effectLst/>
                <a:latin typeface="Arial" panose="020B0604020202020204" pitchFamily="34" charset="0"/>
                <a:ea typeface="Calibri" panose="020F0502020204030204" pitchFamily="34" charset="0"/>
                <a:cs typeface="Arial" panose="020B0604020202020204" pitchFamily="34" charset="0"/>
              </a:rPr>
              <a:t>2 intervenciones de rehabilitación de plantas de transferencia de residuos sólidos </a:t>
            </a:r>
          </a:p>
          <a:p>
            <a:pPr algn="just">
              <a:lnSpc>
                <a:spcPct val="150000"/>
              </a:lnSpc>
            </a:pPr>
            <a:r>
              <a:rPr lang="es-GT" sz="1200" dirty="0">
                <a:latin typeface="Arial" panose="020B0604020202020204" pitchFamily="34" charset="0"/>
                <a:ea typeface="Calibri" panose="020F0502020204030204" pitchFamily="34" charset="0"/>
                <a:cs typeface="Arial" panose="020B0604020202020204" pitchFamily="34" charset="0"/>
              </a:rPr>
              <a:t>C</a:t>
            </a:r>
            <a:r>
              <a:rPr lang="es-GT" sz="1200" dirty="0">
                <a:effectLst/>
                <a:latin typeface="Arial" panose="020B0604020202020204" pitchFamily="34" charset="0"/>
                <a:ea typeface="Calibri" panose="020F0502020204030204" pitchFamily="34" charset="0"/>
                <a:cs typeface="Arial" panose="020B0604020202020204" pitchFamily="34" charset="0"/>
              </a:rPr>
              <a:t>ierre técnico del vertedero de Santa Catarina </a:t>
            </a:r>
            <a:r>
              <a:rPr lang="es-GT" sz="1200" dirty="0" err="1">
                <a:effectLst/>
                <a:latin typeface="Arial" panose="020B0604020202020204" pitchFamily="34" charset="0"/>
                <a:ea typeface="Calibri" panose="020F0502020204030204" pitchFamily="34" charset="0"/>
                <a:cs typeface="Arial" panose="020B0604020202020204" pitchFamily="34" charset="0"/>
              </a:rPr>
              <a:t>Palopó</a:t>
            </a:r>
            <a:endParaRPr lang="es-GT"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GT" sz="1200" dirty="0">
                <a:latin typeface="Arial" panose="020B0604020202020204" pitchFamily="34" charset="0"/>
                <a:ea typeface="Calibri" panose="020F0502020204030204" pitchFamily="34" charset="0"/>
                <a:cs typeface="Arial" panose="020B0604020202020204" pitchFamily="34" charset="0"/>
              </a:rPr>
              <a:t>Mantenimiento con maquinaria pesada en el vertedero de </a:t>
            </a:r>
            <a:r>
              <a:rPr lang="es-GT" sz="1200" dirty="0">
                <a:effectLst/>
                <a:latin typeface="Arial" panose="020B0604020202020204" pitchFamily="34" charset="0"/>
                <a:ea typeface="Calibri" panose="020F0502020204030204" pitchFamily="34" charset="0"/>
                <a:cs typeface="Arial" panose="020B0604020202020204" pitchFamily="34" charset="0"/>
              </a:rPr>
              <a:t>San Lucas Tolimán</a:t>
            </a:r>
          </a:p>
        </p:txBody>
      </p:sp>
      <p:sp>
        <p:nvSpPr>
          <p:cNvPr id="6" name="Título 9">
            <a:extLst>
              <a:ext uri="{FF2B5EF4-FFF2-40B4-BE49-F238E27FC236}">
                <a16:creationId xmlns:a16="http://schemas.microsoft.com/office/drawing/2014/main" id="{B428263C-2553-48D1-B24C-75FC8BDA365E}"/>
              </a:ext>
            </a:extLst>
          </p:cNvPr>
          <p:cNvSpPr txBox="1">
            <a:spLocks/>
          </p:cNvSpPr>
          <p:nvPr/>
        </p:nvSpPr>
        <p:spPr>
          <a:xfrm>
            <a:off x="-231679" y="953761"/>
            <a:ext cx="4101790" cy="1809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1200" b="1" dirty="0">
                <a:latin typeface="Arial" panose="020B0604020202020204" pitchFamily="34" charset="0"/>
                <a:cs typeface="Arial" panose="020B0604020202020204" pitchFamily="34" charset="0"/>
              </a:rPr>
              <a:t>Vertederos municipales </a:t>
            </a:r>
            <a:endParaRPr lang="es-GT" sz="12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EC51B5D6-56CA-415F-9DFC-A279EE31CEE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2220" y="592035"/>
            <a:ext cx="2412484" cy="1809363"/>
          </a:xfrm>
          <a:prstGeom prst="rect">
            <a:avLst/>
          </a:prstGeom>
          <a:noFill/>
          <a:ln>
            <a:noFill/>
          </a:ln>
        </p:spPr>
      </p:pic>
      <p:pic>
        <p:nvPicPr>
          <p:cNvPr id="8" name="Imagen 7">
            <a:extLst>
              <a:ext uri="{FF2B5EF4-FFF2-40B4-BE49-F238E27FC236}">
                <a16:creationId xmlns:a16="http://schemas.microsoft.com/office/drawing/2014/main" id="{604FDB92-E9DD-4ACF-A83E-7CA741249B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1894" y="4452564"/>
            <a:ext cx="2392810" cy="1594633"/>
          </a:xfrm>
          <a:prstGeom prst="rect">
            <a:avLst/>
          </a:prstGeom>
          <a:noFill/>
          <a:ln>
            <a:noFill/>
          </a:ln>
        </p:spPr>
      </p:pic>
      <p:sp>
        <p:nvSpPr>
          <p:cNvPr id="10" name="CuadroTexto 9">
            <a:extLst>
              <a:ext uri="{FF2B5EF4-FFF2-40B4-BE49-F238E27FC236}">
                <a16:creationId xmlns:a16="http://schemas.microsoft.com/office/drawing/2014/main" id="{6FD1F2D4-FB3F-4BB2-BB6C-178C74A309D1}"/>
              </a:ext>
            </a:extLst>
          </p:cNvPr>
          <p:cNvSpPr txBox="1"/>
          <p:nvPr/>
        </p:nvSpPr>
        <p:spPr>
          <a:xfrm>
            <a:off x="3434575" y="3176568"/>
            <a:ext cx="6211228" cy="889154"/>
          </a:xfrm>
          <a:prstGeom prst="rect">
            <a:avLst/>
          </a:prstGeom>
          <a:noFill/>
        </p:spPr>
        <p:txBody>
          <a:bodyPr wrap="square">
            <a:spAutoFit/>
          </a:bodyPr>
          <a:lstStyle/>
          <a:p>
            <a:pPr>
              <a:lnSpc>
                <a:spcPct val="150000"/>
              </a:lnSpc>
            </a:pPr>
            <a:r>
              <a:rPr lang="es-GT"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 jornadas de limpieza (terrestres y subacuáticas) </a:t>
            </a:r>
          </a:p>
          <a:p>
            <a:pPr>
              <a:lnSpc>
                <a:spcPct val="150000"/>
              </a:lnSpc>
            </a:pPr>
            <a:r>
              <a:rPr lang="es-GT"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 toneladas de desechos sólidos y 246 llantas que fueron retiradas de las aguas del lago de Atitlán. </a:t>
            </a:r>
            <a:endParaRPr lang="es-GT" sz="1200" dirty="0">
              <a:latin typeface="Arial" panose="020B0604020202020204" pitchFamily="34" charset="0"/>
              <a:cs typeface="Arial" panose="020B0604020202020204" pitchFamily="34" charset="0"/>
            </a:endParaRPr>
          </a:p>
        </p:txBody>
      </p:sp>
      <p:sp>
        <p:nvSpPr>
          <p:cNvPr id="11" name="Título 9">
            <a:extLst>
              <a:ext uri="{FF2B5EF4-FFF2-40B4-BE49-F238E27FC236}">
                <a16:creationId xmlns:a16="http://schemas.microsoft.com/office/drawing/2014/main" id="{1DC75606-45A8-4C2E-B829-DAACAB65F335}"/>
              </a:ext>
            </a:extLst>
          </p:cNvPr>
          <p:cNvSpPr txBox="1">
            <a:spLocks/>
          </p:cNvSpPr>
          <p:nvPr/>
        </p:nvSpPr>
        <p:spPr>
          <a:xfrm>
            <a:off x="-283716" y="2697662"/>
            <a:ext cx="4101790" cy="1809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1200" b="1" dirty="0">
                <a:latin typeface="Arial" panose="020B0604020202020204" pitchFamily="34" charset="0"/>
                <a:cs typeface="Arial" panose="020B0604020202020204" pitchFamily="34" charset="0"/>
              </a:rPr>
              <a:t>Jornadas de Limpieza </a:t>
            </a:r>
          </a:p>
          <a:p>
            <a:pPr algn="ctr"/>
            <a:r>
              <a:rPr lang="es-GT" sz="1200" b="1" dirty="0">
                <a:latin typeface="Arial" panose="020B0604020202020204" pitchFamily="34" charset="0"/>
                <a:cs typeface="Arial" panose="020B0604020202020204" pitchFamily="34" charset="0"/>
              </a:rPr>
              <a:t>en la cuenca del lago Atitlán </a:t>
            </a:r>
            <a:endParaRPr lang="es-GT" sz="12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3C6282B2-4D0C-459E-B808-AB19AE0613E4}"/>
              </a:ext>
            </a:extLst>
          </p:cNvPr>
          <p:cNvSpPr txBox="1"/>
          <p:nvPr/>
        </p:nvSpPr>
        <p:spPr>
          <a:xfrm>
            <a:off x="3434575" y="4948329"/>
            <a:ext cx="6211228" cy="893771"/>
          </a:xfrm>
          <a:prstGeom prst="rect">
            <a:avLst/>
          </a:prstGeom>
          <a:noFill/>
        </p:spPr>
        <p:txBody>
          <a:bodyPr wrap="square">
            <a:spAutoFit/>
          </a:bodyPr>
          <a:lstStyle/>
          <a:p>
            <a:pPr algn="just">
              <a:lnSpc>
                <a:spcPct val="150000"/>
              </a:lnSpc>
            </a:pPr>
            <a:r>
              <a:rPr lang="es-G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Aldea San Jorge la Laguna, Sololá. </a:t>
            </a:r>
          </a:p>
          <a:p>
            <a:pPr algn="just">
              <a:lnSpc>
                <a:spcPct val="150000"/>
              </a:lnSpc>
            </a:pPr>
            <a:r>
              <a:rPr lang="es-GT"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Fortalecimiento al sistema de tratamiento de aguas residuales </a:t>
            </a:r>
            <a:r>
              <a:rPr lang="es-G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s-GT"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s-G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rata las aguas de 2,500 personas que habitan en la </a:t>
            </a:r>
            <a:r>
              <a:rPr lang="es-GT"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s-G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ldea</a:t>
            </a:r>
            <a:endParaRPr lang="es-GT"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Título 9">
            <a:extLst>
              <a:ext uri="{FF2B5EF4-FFF2-40B4-BE49-F238E27FC236}">
                <a16:creationId xmlns:a16="http://schemas.microsoft.com/office/drawing/2014/main" id="{B98BA24C-FD8D-489A-B343-7B249C778D93}"/>
              </a:ext>
            </a:extLst>
          </p:cNvPr>
          <p:cNvSpPr txBox="1">
            <a:spLocks/>
          </p:cNvSpPr>
          <p:nvPr/>
        </p:nvSpPr>
        <p:spPr>
          <a:xfrm>
            <a:off x="-283716" y="4560214"/>
            <a:ext cx="4101790" cy="1809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1200" b="1" dirty="0">
                <a:effectLst/>
                <a:latin typeface="Arial" panose="020B0604020202020204" pitchFamily="34" charset="0"/>
                <a:ea typeface="Times New Roman" panose="02020603050405020304" pitchFamily="18" charset="0"/>
                <a:cs typeface="Arial" panose="020B0604020202020204" pitchFamily="34" charset="0"/>
              </a:rPr>
              <a:t>Proyecto de Mejoramiento del</a:t>
            </a:r>
          </a:p>
          <a:p>
            <a:pPr algn="ctr"/>
            <a:r>
              <a:rPr lang="es-GT" sz="1200" b="1" dirty="0">
                <a:effectLst/>
                <a:latin typeface="Arial" panose="020B0604020202020204" pitchFamily="34" charset="0"/>
                <a:ea typeface="Times New Roman" panose="02020603050405020304" pitchFamily="18" charset="0"/>
                <a:cs typeface="Arial" panose="020B0604020202020204" pitchFamily="34" charset="0"/>
              </a:rPr>
              <a:t> Sistema de Tratamiento de </a:t>
            </a:r>
          </a:p>
          <a:p>
            <a:pPr algn="ctr"/>
            <a:r>
              <a:rPr lang="es-GT" sz="1200" b="1" dirty="0">
                <a:effectLst/>
                <a:latin typeface="Arial" panose="020B0604020202020204" pitchFamily="34" charset="0"/>
                <a:ea typeface="Times New Roman" panose="02020603050405020304" pitchFamily="18" charset="0"/>
                <a:cs typeface="Arial" panose="020B0604020202020204" pitchFamily="34" charset="0"/>
              </a:rPr>
              <a:t>Aguas Residuales</a:t>
            </a:r>
            <a:endParaRPr lang="es-GT" sz="1200" b="1" dirty="0">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439AEC6B-2FC0-4D7B-9B59-1C0C1764E3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2220" y="2508198"/>
            <a:ext cx="2412484" cy="1809363"/>
          </a:xfrm>
          <a:prstGeom prst="rect">
            <a:avLst/>
          </a:prstGeom>
        </p:spPr>
      </p:pic>
    </p:spTree>
    <p:extLst>
      <p:ext uri="{BB962C8B-B14F-4D97-AF65-F5344CB8AC3E}">
        <p14:creationId xmlns:p14="http://schemas.microsoft.com/office/powerpoint/2010/main" val="1709948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3" name="Marcador de contenido 6">
            <a:extLst>
              <a:ext uri="{FF2B5EF4-FFF2-40B4-BE49-F238E27FC236}">
                <a16:creationId xmlns:a16="http://schemas.microsoft.com/office/drawing/2014/main" id="{6F7124CE-6FDA-4DEA-AB8A-AEF4256FCE00}"/>
              </a:ext>
            </a:extLst>
          </p:cNvPr>
          <p:cNvSpPr txBox="1">
            <a:spLocks/>
          </p:cNvSpPr>
          <p:nvPr/>
        </p:nvSpPr>
        <p:spPr>
          <a:xfrm>
            <a:off x="223024" y="1250316"/>
            <a:ext cx="9021337" cy="8126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1000"/>
              </a:spcAft>
              <a:buNone/>
            </a:pPr>
            <a:r>
              <a:rPr lang="es-GT" sz="1200" b="1" dirty="0">
                <a:effectLst/>
                <a:latin typeface="Arial" panose="020B0604020202020204" pitchFamily="34" charset="0"/>
                <a:ea typeface="Calibri" panose="020F0502020204030204" pitchFamily="34" charset="0"/>
                <a:cs typeface="Arial" panose="020B0604020202020204" pitchFamily="34" charset="0"/>
              </a:rPr>
              <a:t>Departamento de Investigación y Calidad Ambiental: </a:t>
            </a:r>
            <a:r>
              <a:rPr lang="es-GT" sz="1200" dirty="0">
                <a:effectLst/>
                <a:latin typeface="Arial" panose="020B0604020202020204" pitchFamily="34" charset="0"/>
                <a:ea typeface="Calibri" panose="020F0502020204030204" pitchFamily="34" charset="0"/>
                <a:cs typeface="Arial" panose="020B0604020202020204" pitchFamily="34" charset="0"/>
              </a:rPr>
              <a:t>Informes actualizados sobre la calidad de los recursos naturales (suelo, agua y bosque), clima, desechos y contaminantes de la cuenca del lago de Atitlán, para informar a la población en general y toma de decisiones.</a:t>
            </a:r>
            <a:endParaRPr lang="es-GT" sz="1200" dirty="0">
              <a:latin typeface="Arial" panose="020B0604020202020204" pitchFamily="34" charset="0"/>
              <a:ea typeface="Calibri" panose="020F050202020403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978C39A8-A954-40F6-AA59-6CCE79A0C6AC}"/>
              </a:ext>
            </a:extLst>
          </p:cNvPr>
          <p:cNvSpPr txBox="1"/>
          <p:nvPr/>
        </p:nvSpPr>
        <p:spPr>
          <a:xfrm>
            <a:off x="2617516" y="2188819"/>
            <a:ext cx="6626846" cy="3816109"/>
          </a:xfrm>
          <a:prstGeom prst="rect">
            <a:avLst/>
          </a:prstGeom>
          <a:noFill/>
        </p:spPr>
        <p:txBody>
          <a:bodyPr wrap="square" numCol="1">
            <a:spAutoFit/>
          </a:bodyPr>
          <a:lstStyle/>
          <a:p>
            <a:pPr marL="285750" indent="-285750">
              <a:lnSpc>
                <a:spcPct val="170000"/>
              </a:lnSpc>
              <a:buFont typeface="Arial" panose="020B0604020202020204" pitchFamily="34" charset="0"/>
              <a:buChar char="•"/>
            </a:pPr>
            <a:r>
              <a:rPr lang="es-GT" sz="1200" dirty="0">
                <a:effectLst/>
                <a:latin typeface="Arial" panose="020B0604020202020204" pitchFamily="34" charset="0"/>
                <a:ea typeface="Calibri" panose="020F0502020204030204" pitchFamily="34" charset="0"/>
                <a:cs typeface="Arial" panose="020B0604020202020204" pitchFamily="34" charset="0"/>
              </a:rPr>
              <a:t>Informe Anual Monitoreo de Caudales 2021</a:t>
            </a:r>
          </a:p>
          <a:p>
            <a:pPr marL="285750" indent="-285750">
              <a:lnSpc>
                <a:spcPct val="170000"/>
              </a:lnSpc>
              <a:buFont typeface="Arial" panose="020B0604020202020204" pitchFamily="34" charset="0"/>
              <a:buChar char="•"/>
            </a:pPr>
            <a:r>
              <a:rPr lang="es-GT" sz="1200" dirty="0">
                <a:effectLst/>
                <a:latin typeface="Arial" panose="020B0604020202020204" pitchFamily="34" charset="0"/>
                <a:ea typeface="Calibri" panose="020F0502020204030204" pitchFamily="34" charset="0"/>
                <a:cs typeface="Arial" panose="020B0604020202020204" pitchFamily="34" charset="0"/>
              </a:rPr>
              <a:t> Informe Anual Monitoreo Climático 2021</a:t>
            </a:r>
          </a:p>
          <a:p>
            <a:pPr marL="285750" indent="-285750">
              <a:lnSpc>
                <a:spcPct val="170000"/>
              </a:lnSpc>
              <a:buFont typeface="Arial" panose="020B0604020202020204" pitchFamily="34" charset="0"/>
              <a:buChar char="•"/>
            </a:pPr>
            <a:r>
              <a:rPr lang="es-GT" sz="1200" dirty="0">
                <a:effectLst/>
                <a:latin typeface="Arial" panose="020B0604020202020204" pitchFamily="34" charset="0"/>
                <a:ea typeface="Calibri" panose="020F0502020204030204" pitchFamily="34" charset="0"/>
                <a:cs typeface="Arial" panose="020B0604020202020204" pitchFamily="34" charset="0"/>
              </a:rPr>
              <a:t>Informe de Monitoreo de Salubridad de fuentes de agua para Consumo Humano 2021</a:t>
            </a:r>
          </a:p>
          <a:p>
            <a:pPr marL="285750" indent="-285750">
              <a:lnSpc>
                <a:spcPct val="170000"/>
              </a:lnSpc>
              <a:buFont typeface="Arial" panose="020B0604020202020204" pitchFamily="34" charset="0"/>
              <a:buChar char="•"/>
            </a:pPr>
            <a:r>
              <a:rPr lang="es-GT" sz="1200" dirty="0">
                <a:effectLst/>
                <a:latin typeface="Arial" panose="020B0604020202020204" pitchFamily="34" charset="0"/>
                <a:ea typeface="Calibri" panose="020F0502020204030204" pitchFamily="34" charset="0"/>
                <a:cs typeface="Arial" panose="020B0604020202020204" pitchFamily="34" charset="0"/>
              </a:rPr>
              <a:t> Informe de Monitoreo de Salubridad del lago Atitlán para uso Recreacional 2021</a:t>
            </a:r>
          </a:p>
          <a:p>
            <a:pPr marL="285750" indent="-285750">
              <a:lnSpc>
                <a:spcPct val="170000"/>
              </a:lnSpc>
              <a:buFont typeface="Arial" panose="020B0604020202020204" pitchFamily="34" charset="0"/>
              <a:buChar char="•"/>
            </a:pPr>
            <a:r>
              <a:rPr lang="es-GT" sz="1200" dirty="0">
                <a:effectLst/>
                <a:latin typeface="Arial" panose="020B0604020202020204" pitchFamily="34" charset="0"/>
                <a:ea typeface="Calibri" panose="020F0502020204030204" pitchFamily="34" charset="0"/>
                <a:cs typeface="Arial" panose="020B0604020202020204" pitchFamily="34" charset="0"/>
              </a:rPr>
              <a:t> Informe de Monitoreo </a:t>
            </a:r>
            <a:r>
              <a:rPr lang="es-GT" sz="1200" dirty="0" err="1">
                <a:effectLst/>
                <a:latin typeface="Arial" panose="020B0604020202020204" pitchFamily="34" charset="0"/>
                <a:ea typeface="Calibri" panose="020F0502020204030204" pitchFamily="34" charset="0"/>
                <a:cs typeface="Arial" panose="020B0604020202020204" pitchFamily="34" charset="0"/>
              </a:rPr>
              <a:t>Limnológico</a:t>
            </a:r>
            <a:r>
              <a:rPr lang="es-GT" sz="1200" dirty="0">
                <a:effectLst/>
                <a:latin typeface="Arial" panose="020B0604020202020204" pitchFamily="34" charset="0"/>
                <a:ea typeface="Calibri" panose="020F0502020204030204" pitchFamily="34" charset="0"/>
                <a:cs typeface="Arial" panose="020B0604020202020204" pitchFamily="34" charset="0"/>
              </a:rPr>
              <a:t> 2021</a:t>
            </a:r>
          </a:p>
          <a:p>
            <a:pPr marL="285750" indent="-285750">
              <a:lnSpc>
                <a:spcPct val="170000"/>
              </a:lnSpc>
              <a:buFont typeface="Arial" panose="020B0604020202020204" pitchFamily="34" charset="0"/>
              <a:buChar char="•"/>
            </a:pPr>
            <a:r>
              <a:rPr lang="es-GT" sz="1200" dirty="0">
                <a:effectLst/>
                <a:latin typeface="Arial" panose="020B0604020202020204" pitchFamily="34" charset="0"/>
                <a:ea typeface="Calibri" panose="020F0502020204030204" pitchFamily="34" charset="0"/>
                <a:cs typeface="Arial" panose="020B0604020202020204" pitchFamily="34" charset="0"/>
              </a:rPr>
              <a:t> Informe Anual Monitoreo de nivel del lago Atitlán</a:t>
            </a:r>
          </a:p>
          <a:p>
            <a:pPr marL="285750" indent="-285750">
              <a:lnSpc>
                <a:spcPct val="170000"/>
              </a:lnSpc>
              <a:buFont typeface="Arial" panose="020B0604020202020204" pitchFamily="34" charset="0"/>
              <a:buChar char="•"/>
            </a:pPr>
            <a:r>
              <a:rPr lang="es-GT" sz="1200" dirty="0">
                <a:effectLst/>
                <a:latin typeface="Arial" panose="020B0604020202020204" pitchFamily="34" charset="0"/>
                <a:ea typeface="Calibri" panose="020F0502020204030204" pitchFamily="34" charset="0"/>
                <a:cs typeface="Arial" panose="020B0604020202020204" pitchFamily="34" charset="0"/>
              </a:rPr>
              <a:t> Informe de muestreo de las Plantas de tratamiento de Aguas Residuales de la Cuenca del Lago Atitlán</a:t>
            </a:r>
          </a:p>
          <a:p>
            <a:pPr marL="285750" indent="-285750">
              <a:lnSpc>
                <a:spcPct val="170000"/>
              </a:lnSpc>
              <a:buFont typeface="Arial" panose="020B0604020202020204" pitchFamily="34" charset="0"/>
              <a:buChar char="•"/>
            </a:pPr>
            <a:r>
              <a:rPr lang="es-GT" sz="1200" dirty="0">
                <a:effectLst/>
                <a:latin typeface="Arial" panose="020B0604020202020204" pitchFamily="34" charset="0"/>
                <a:ea typeface="Calibri" panose="020F0502020204030204" pitchFamily="34" charset="0"/>
                <a:cs typeface="Arial" panose="020B0604020202020204" pitchFamily="34" charset="0"/>
              </a:rPr>
              <a:t> Informe de Inspecciones Oculares de Puntos de Contaminación 2021</a:t>
            </a:r>
          </a:p>
          <a:p>
            <a:pPr marL="285750" indent="-285750">
              <a:lnSpc>
                <a:spcPct val="170000"/>
              </a:lnSpc>
              <a:buFont typeface="Arial" panose="020B0604020202020204" pitchFamily="34" charset="0"/>
              <a:buChar char="•"/>
            </a:pPr>
            <a:r>
              <a:rPr lang="es-GT" sz="1200" dirty="0">
                <a:effectLst/>
                <a:latin typeface="Arial" panose="020B0604020202020204" pitchFamily="34" charset="0"/>
                <a:ea typeface="Calibri" panose="020F0502020204030204" pitchFamily="34" charset="0"/>
                <a:cs typeface="Arial" panose="020B0604020202020204" pitchFamily="34" charset="0"/>
              </a:rPr>
              <a:t>Informe de Calidad de Agua de ríos de la Cuenca del Lago de Atitlán 2021</a:t>
            </a:r>
          </a:p>
          <a:p>
            <a:pPr marL="285750" indent="-285750">
              <a:lnSpc>
                <a:spcPct val="170000"/>
              </a:lnSpc>
              <a:buFont typeface="Arial" panose="020B0604020202020204" pitchFamily="34" charset="0"/>
              <a:buChar char="•"/>
            </a:pPr>
            <a:r>
              <a:rPr lang="es-GT" sz="1200" dirty="0">
                <a:effectLst/>
                <a:latin typeface="Arial" panose="020B0604020202020204" pitchFamily="34" charset="0"/>
                <a:ea typeface="Calibri" panose="020F0502020204030204" pitchFamily="34" charset="0"/>
                <a:cs typeface="Arial" panose="020B0604020202020204" pitchFamily="34" charset="0"/>
              </a:rPr>
              <a:t> Informe anual de Siembras de Tul 2021 e Informe de la Vegetación Acuática en el lago Atitlán</a:t>
            </a:r>
            <a:endParaRPr lang="es-GT" sz="1200" dirty="0">
              <a:latin typeface="Arial" panose="020B0604020202020204" pitchFamily="34" charset="0"/>
              <a:cs typeface="Arial" panose="020B0604020202020204" pitchFamily="34" charset="0"/>
            </a:endParaRPr>
          </a:p>
        </p:txBody>
      </p:sp>
      <p:sp>
        <p:nvSpPr>
          <p:cNvPr id="18" name="Título 9">
            <a:extLst>
              <a:ext uri="{FF2B5EF4-FFF2-40B4-BE49-F238E27FC236}">
                <a16:creationId xmlns:a16="http://schemas.microsoft.com/office/drawing/2014/main" id="{098B12A0-CA2F-4DB6-8672-1DFA693D68B5}"/>
              </a:ext>
            </a:extLst>
          </p:cNvPr>
          <p:cNvSpPr txBox="1">
            <a:spLocks/>
          </p:cNvSpPr>
          <p:nvPr/>
        </p:nvSpPr>
        <p:spPr>
          <a:xfrm>
            <a:off x="-740916" y="2742267"/>
            <a:ext cx="4101790" cy="1809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1200" b="1" dirty="0">
                <a:latin typeface="Arial" panose="020B0604020202020204" pitchFamily="34" charset="0"/>
                <a:cs typeface="Arial" panose="020B0604020202020204" pitchFamily="34" charset="0"/>
              </a:rPr>
              <a:t>Informes del año 2021</a:t>
            </a:r>
            <a:endParaRPr lang="es-GT" sz="1200" dirty="0">
              <a:latin typeface="Arial" panose="020B0604020202020204" pitchFamily="34" charset="0"/>
              <a:cs typeface="Arial" panose="020B0604020202020204" pitchFamily="34" charset="0"/>
            </a:endParaRPr>
          </a:p>
        </p:txBody>
      </p:sp>
      <p:pic>
        <p:nvPicPr>
          <p:cNvPr id="19" name="Imagen 18">
            <a:extLst>
              <a:ext uri="{FF2B5EF4-FFF2-40B4-BE49-F238E27FC236}">
                <a16:creationId xmlns:a16="http://schemas.microsoft.com/office/drawing/2014/main" id="{31BCEEAC-5A03-41D1-A446-AFD050CAD9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2002" y="132925"/>
            <a:ext cx="2757543" cy="2068158"/>
          </a:xfrm>
          <a:prstGeom prst="rect">
            <a:avLst/>
          </a:prstGeom>
        </p:spPr>
      </p:pic>
      <p:pic>
        <p:nvPicPr>
          <p:cNvPr id="20" name="Imagen 19">
            <a:extLst>
              <a:ext uri="{FF2B5EF4-FFF2-40B4-BE49-F238E27FC236}">
                <a16:creationId xmlns:a16="http://schemas.microsoft.com/office/drawing/2014/main" id="{F6CD113B-15BC-43DA-878A-3532A9C93B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2000" y="2282277"/>
            <a:ext cx="2757544" cy="2130662"/>
          </a:xfrm>
          <a:prstGeom prst="rect">
            <a:avLst/>
          </a:prstGeom>
        </p:spPr>
      </p:pic>
      <p:pic>
        <p:nvPicPr>
          <p:cNvPr id="21" name="Imagen 20">
            <a:extLst>
              <a:ext uri="{FF2B5EF4-FFF2-40B4-BE49-F238E27FC236}">
                <a16:creationId xmlns:a16="http://schemas.microsoft.com/office/drawing/2014/main" id="{BC202354-D9E6-4DA4-980C-793049EEE9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92000" y="4506397"/>
            <a:ext cx="2757544" cy="2068158"/>
          </a:xfrm>
          <a:prstGeom prst="rect">
            <a:avLst/>
          </a:prstGeom>
        </p:spPr>
      </p:pic>
    </p:spTree>
    <p:extLst>
      <p:ext uri="{BB962C8B-B14F-4D97-AF65-F5344CB8AC3E}">
        <p14:creationId xmlns:p14="http://schemas.microsoft.com/office/powerpoint/2010/main" val="110839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4" name="CuadroTexto 3">
            <a:extLst>
              <a:ext uri="{FF2B5EF4-FFF2-40B4-BE49-F238E27FC236}">
                <a16:creationId xmlns:a16="http://schemas.microsoft.com/office/drawing/2014/main" id="{8B9EF674-B2FB-46CB-BAF8-DEBBD2A3AA61}"/>
              </a:ext>
            </a:extLst>
          </p:cNvPr>
          <p:cNvSpPr txBox="1"/>
          <p:nvPr/>
        </p:nvSpPr>
        <p:spPr>
          <a:xfrm>
            <a:off x="2879775" y="4036902"/>
            <a:ext cx="5114807" cy="1176284"/>
          </a:xfrm>
          <a:prstGeom prst="rect">
            <a:avLst/>
          </a:prstGeom>
          <a:noFill/>
        </p:spPr>
        <p:txBody>
          <a:bodyPr wrap="square">
            <a:spAutoFit/>
          </a:bodyPr>
          <a:lstStyle/>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Convenio para la investigación del lago CEA de la UVG y AMSCLAE</a:t>
            </a:r>
          </a:p>
          <a:p>
            <a:pPr algn="just">
              <a:lnSpc>
                <a:spcPct val="107000"/>
              </a:lnSpc>
              <a:spcAft>
                <a:spcPts val="800"/>
              </a:spcAft>
            </a:pPr>
            <a:r>
              <a:rPr lang="es-GT" sz="1200" b="1" dirty="0">
                <a:effectLst/>
                <a:latin typeface="Arial" panose="020B0604020202020204" pitchFamily="34" charset="0"/>
                <a:ea typeface="Calibri" panose="020F0502020204030204" pitchFamily="34" charset="0"/>
                <a:cs typeface="Arial" panose="020B0604020202020204" pitchFamily="34" charset="0"/>
              </a:rPr>
              <a:t>2</a:t>
            </a:r>
            <a:r>
              <a:rPr lang="es-GT" sz="1200" dirty="0">
                <a:effectLst/>
                <a:latin typeface="Arial" panose="020B0604020202020204" pitchFamily="34" charset="0"/>
                <a:ea typeface="Calibri" panose="020F0502020204030204" pitchFamily="34" charset="0"/>
                <a:cs typeface="Arial" panose="020B0604020202020204" pitchFamily="34" charset="0"/>
              </a:rPr>
              <a:t> </a:t>
            </a:r>
            <a:r>
              <a:rPr lang="es-GT" sz="1200" b="1" dirty="0">
                <a:effectLst/>
                <a:latin typeface="Arial" panose="020B0604020202020204" pitchFamily="34" charset="0"/>
                <a:ea typeface="Calibri" panose="020F0502020204030204" pitchFamily="34" charset="0"/>
                <a:cs typeface="Arial" panose="020B0604020202020204" pitchFamily="34" charset="0"/>
              </a:rPr>
              <a:t>boletines </a:t>
            </a:r>
          </a:p>
          <a:p>
            <a:pPr marL="228600" indent="-228600" algn="just">
              <a:lnSpc>
                <a:spcPct val="107000"/>
              </a:lnSpc>
              <a:spcAft>
                <a:spcPts val="800"/>
              </a:spcAft>
              <a:buAutoNum type="arabicPeriod"/>
            </a:pPr>
            <a:r>
              <a:rPr lang="es-GT" sz="1200" b="1" dirty="0">
                <a:effectLst/>
                <a:latin typeface="Arial" panose="020B0604020202020204" pitchFamily="34" charset="0"/>
                <a:ea typeface="Calibri" panose="020F0502020204030204" pitchFamily="34" charset="0"/>
                <a:cs typeface="Arial" panose="020B0604020202020204" pitchFamily="34" charset="0"/>
              </a:rPr>
              <a:t>Características de la cuenca y del lago Atitlán y</a:t>
            </a:r>
          </a:p>
          <a:p>
            <a:pPr marL="228600" indent="-228600" algn="just">
              <a:lnSpc>
                <a:spcPct val="107000"/>
              </a:lnSpc>
              <a:spcAft>
                <a:spcPts val="800"/>
              </a:spcAft>
              <a:buAutoNum type="arabicPeriod"/>
            </a:pPr>
            <a:r>
              <a:rPr lang="es-GT" sz="1200" b="1" dirty="0">
                <a:effectLst/>
                <a:latin typeface="Arial" panose="020B0604020202020204" pitchFamily="34" charset="0"/>
                <a:ea typeface="Calibri" panose="020F0502020204030204" pitchFamily="34" charset="0"/>
                <a:cs typeface="Arial" panose="020B0604020202020204" pitchFamily="34" charset="0"/>
              </a:rPr>
              <a:t>Estado ecológico del lago Atitl</a:t>
            </a:r>
            <a:r>
              <a:rPr lang="es-GT" sz="1200" b="1" dirty="0">
                <a:latin typeface="Arial" panose="020B0604020202020204" pitchFamily="34" charset="0"/>
                <a:ea typeface="Calibri" panose="020F0502020204030204" pitchFamily="34" charset="0"/>
                <a:cs typeface="Arial" panose="020B0604020202020204" pitchFamily="34" charset="0"/>
              </a:rPr>
              <a:t>án</a:t>
            </a:r>
            <a:r>
              <a:rPr lang="es-GT" sz="1200" b="1" dirty="0">
                <a:effectLst/>
                <a:latin typeface="Arial" panose="020B0604020202020204" pitchFamily="34" charset="0"/>
                <a:ea typeface="Calibri" panose="020F0502020204030204" pitchFamily="34" charset="0"/>
                <a:cs typeface="Arial" panose="020B0604020202020204" pitchFamily="34" charset="0"/>
              </a:rPr>
              <a:t> </a:t>
            </a:r>
          </a:p>
        </p:txBody>
      </p:sp>
      <p:sp>
        <p:nvSpPr>
          <p:cNvPr id="5" name="CuadroTexto 4">
            <a:extLst>
              <a:ext uri="{FF2B5EF4-FFF2-40B4-BE49-F238E27FC236}">
                <a16:creationId xmlns:a16="http://schemas.microsoft.com/office/drawing/2014/main" id="{A1E8FB4F-6C46-493E-9EA7-0E2F896ADA65}"/>
              </a:ext>
            </a:extLst>
          </p:cNvPr>
          <p:cNvSpPr txBox="1"/>
          <p:nvPr/>
        </p:nvSpPr>
        <p:spPr>
          <a:xfrm>
            <a:off x="2879775" y="2077925"/>
            <a:ext cx="5045796" cy="1073692"/>
          </a:xfrm>
          <a:prstGeom prst="rect">
            <a:avLst/>
          </a:prstGeom>
          <a:noFill/>
        </p:spPr>
        <p:txBody>
          <a:bodyPr wrap="square">
            <a:spAutoFit/>
          </a:bodyPr>
          <a:lstStyle/>
          <a:p>
            <a:pPr algn="just">
              <a:lnSpc>
                <a:spcPct val="107000"/>
              </a:lnSpc>
              <a:spcAft>
                <a:spcPts val="800"/>
              </a:spcAft>
            </a:pPr>
            <a:r>
              <a:rPr lang="es-GT" sz="1200" b="1" dirty="0">
                <a:effectLst/>
                <a:latin typeface="Arial" panose="020B0604020202020204" pitchFamily="34" charset="0"/>
                <a:ea typeface="Calibri" panose="020F0502020204030204" pitchFamily="34" charset="0"/>
                <a:cs typeface="Arial" panose="020B0604020202020204" pitchFamily="34" charset="0"/>
              </a:rPr>
              <a:t>11 </a:t>
            </a:r>
            <a:r>
              <a:rPr lang="es-GT" sz="1200" dirty="0">
                <a:effectLst/>
                <a:latin typeface="Arial" panose="020B0604020202020204" pitchFamily="34" charset="0"/>
                <a:ea typeface="Calibri" panose="020F0502020204030204" pitchFamily="34" charset="0"/>
                <a:cs typeface="Arial" panose="020B0604020202020204" pitchFamily="34" charset="0"/>
              </a:rPr>
              <a:t>siembras de Tul en cuatro municipios</a:t>
            </a:r>
          </a:p>
          <a:p>
            <a:pPr algn="just">
              <a:lnSpc>
                <a:spcPct val="107000"/>
              </a:lnSpc>
              <a:spcAft>
                <a:spcPts val="800"/>
              </a:spcAft>
            </a:pPr>
            <a:r>
              <a:rPr lang="es-GT" sz="1200" dirty="0">
                <a:effectLst/>
                <a:latin typeface="Arial" panose="020B0604020202020204" pitchFamily="34" charset="0"/>
                <a:ea typeface="Calibri" panose="020F0502020204030204" pitchFamily="34" charset="0"/>
                <a:cs typeface="Arial" panose="020B0604020202020204" pitchFamily="34" charset="0"/>
              </a:rPr>
              <a:t> Santa Cruz La Laguna, San Marcos La Laguna, San Pablo la Laguna y San Juan La Laguna.</a:t>
            </a:r>
          </a:p>
          <a:p>
            <a:pPr algn="just">
              <a:lnSpc>
                <a:spcPct val="107000"/>
              </a:lnSpc>
              <a:spcAft>
                <a:spcPts val="800"/>
              </a:spcAft>
            </a:pPr>
            <a:r>
              <a:rPr lang="es-GT" sz="1200" b="1" dirty="0">
                <a:effectLst/>
                <a:latin typeface="Arial" panose="020B0604020202020204" pitchFamily="34" charset="0"/>
                <a:ea typeface="Calibri" panose="020F0502020204030204" pitchFamily="34" charset="0"/>
                <a:cs typeface="Arial" panose="020B0604020202020204" pitchFamily="34" charset="0"/>
              </a:rPr>
              <a:t>659</a:t>
            </a:r>
            <a:r>
              <a:rPr lang="es-GT" sz="1200" dirty="0">
                <a:effectLst/>
                <a:latin typeface="Arial" panose="020B0604020202020204" pitchFamily="34" charset="0"/>
                <a:ea typeface="Calibri" panose="020F0502020204030204" pitchFamily="34" charset="0"/>
                <a:cs typeface="Arial" panose="020B0604020202020204" pitchFamily="34" charset="0"/>
              </a:rPr>
              <a:t> macollas sembradas en aproximadamente </a:t>
            </a:r>
            <a:r>
              <a:rPr lang="es-GT" sz="1200" b="1" dirty="0">
                <a:effectLst/>
                <a:latin typeface="Arial" panose="020B0604020202020204" pitchFamily="34" charset="0"/>
                <a:ea typeface="Calibri" panose="020F0502020204030204" pitchFamily="34" charset="0"/>
                <a:cs typeface="Arial" panose="020B0604020202020204" pitchFamily="34" charset="0"/>
              </a:rPr>
              <a:t>715 metros</a:t>
            </a:r>
            <a:r>
              <a:rPr lang="es-GT" sz="1200" dirty="0">
                <a:effectLst/>
                <a:latin typeface="Arial" panose="020B0604020202020204" pitchFamily="34" charset="0"/>
                <a:ea typeface="Calibri" panose="020F0502020204030204" pitchFamily="34" charset="0"/>
                <a:cs typeface="Arial" panose="020B0604020202020204" pitchFamily="34" charset="0"/>
              </a:rPr>
              <a:t> lineales. </a:t>
            </a:r>
          </a:p>
        </p:txBody>
      </p:sp>
      <p:sp>
        <p:nvSpPr>
          <p:cNvPr id="6" name="CuadroTexto 5">
            <a:extLst>
              <a:ext uri="{FF2B5EF4-FFF2-40B4-BE49-F238E27FC236}">
                <a16:creationId xmlns:a16="http://schemas.microsoft.com/office/drawing/2014/main" id="{6F9BAB87-70B3-4FD7-9D6D-DD9CCDF4C0D7}"/>
              </a:ext>
            </a:extLst>
          </p:cNvPr>
          <p:cNvSpPr txBox="1"/>
          <p:nvPr/>
        </p:nvSpPr>
        <p:spPr>
          <a:xfrm>
            <a:off x="423958" y="2077925"/>
            <a:ext cx="1959429" cy="670889"/>
          </a:xfrm>
          <a:prstGeom prst="rect">
            <a:avLst/>
          </a:prstGeom>
          <a:noFill/>
        </p:spPr>
        <p:txBody>
          <a:bodyPr wrap="square">
            <a:spAutoFit/>
          </a:bodyPr>
          <a:lstStyle/>
          <a:p>
            <a:pPr algn="ctr">
              <a:lnSpc>
                <a:spcPct val="107000"/>
              </a:lnSpc>
              <a:spcAft>
                <a:spcPts val="800"/>
              </a:spcAft>
            </a:pPr>
            <a:r>
              <a:rPr lang="es-GT" sz="1200" b="1" dirty="0">
                <a:effectLst/>
                <a:latin typeface="Arial" panose="020B0604020202020204" pitchFamily="34" charset="0"/>
                <a:ea typeface="Calibri" panose="020F0502020204030204" pitchFamily="34" charset="0"/>
                <a:cs typeface="Arial" panose="020B0604020202020204" pitchFamily="34" charset="0"/>
              </a:rPr>
              <a:t>Siembra de Tul para conservación de ecosistemas</a:t>
            </a:r>
            <a:endParaRPr lang="es-GT"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715B28E8-E7F2-4F9A-BCC6-64D699F27524}"/>
              </a:ext>
            </a:extLst>
          </p:cNvPr>
          <p:cNvSpPr txBox="1"/>
          <p:nvPr/>
        </p:nvSpPr>
        <p:spPr>
          <a:xfrm>
            <a:off x="217128" y="4079342"/>
            <a:ext cx="2373087" cy="575863"/>
          </a:xfrm>
          <a:prstGeom prst="rect">
            <a:avLst/>
          </a:prstGeom>
          <a:noFill/>
        </p:spPr>
        <p:txBody>
          <a:bodyPr wrap="square">
            <a:spAutoFit/>
          </a:bodyPr>
          <a:lstStyle/>
          <a:p>
            <a:pPr algn="ctr">
              <a:lnSpc>
                <a:spcPct val="107000"/>
              </a:lnSpc>
              <a:spcAft>
                <a:spcPts val="800"/>
              </a:spcAft>
            </a:pPr>
            <a:r>
              <a:rPr lang="es-GT" sz="1200" b="1" dirty="0">
                <a:effectLst/>
                <a:latin typeface="Arial" panose="020B0604020202020204" pitchFamily="34" charset="0"/>
                <a:ea typeface="Calibri" panose="020F0502020204030204" pitchFamily="34" charset="0"/>
                <a:cs typeface="Arial" panose="020B0604020202020204" pitchFamily="34" charset="0"/>
              </a:rPr>
              <a:t>Boletines </a:t>
            </a:r>
          </a:p>
          <a:p>
            <a:pPr algn="ctr">
              <a:lnSpc>
                <a:spcPct val="107000"/>
              </a:lnSpc>
              <a:spcAft>
                <a:spcPts val="800"/>
              </a:spcAft>
            </a:pPr>
            <a:r>
              <a:rPr lang="es-GT" sz="1200" b="1" dirty="0">
                <a:effectLst/>
                <a:latin typeface="Arial" panose="020B0604020202020204" pitchFamily="34" charset="0"/>
                <a:ea typeface="Calibri" panose="020F0502020204030204" pitchFamily="34" charset="0"/>
                <a:cs typeface="Arial" panose="020B0604020202020204" pitchFamily="34" charset="0"/>
              </a:rPr>
              <a:t>Tecno-</a:t>
            </a:r>
            <a:r>
              <a:rPr lang="es-GT" sz="1200" b="1" dirty="0" err="1">
                <a:effectLst/>
                <a:latin typeface="Arial" panose="020B0604020202020204" pitchFamily="34" charset="0"/>
                <a:ea typeface="Calibri" panose="020F0502020204030204" pitchFamily="34" charset="0"/>
                <a:cs typeface="Arial" panose="020B0604020202020204" pitchFamily="34" charset="0"/>
              </a:rPr>
              <a:t>Cientificos</a:t>
            </a:r>
            <a:endParaRPr lang="es-GT"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Imagen 7">
            <a:extLst>
              <a:ext uri="{FF2B5EF4-FFF2-40B4-BE49-F238E27FC236}">
                <a16:creationId xmlns:a16="http://schemas.microsoft.com/office/drawing/2014/main" id="{45C20D86-F5AC-44E4-9446-31184A8499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25237" y="3827960"/>
            <a:ext cx="1378132" cy="1842233"/>
          </a:xfrm>
          <a:prstGeom prst="rect">
            <a:avLst/>
          </a:prstGeom>
        </p:spPr>
      </p:pic>
      <p:pic>
        <p:nvPicPr>
          <p:cNvPr id="9" name="Imagen 8">
            <a:extLst>
              <a:ext uri="{FF2B5EF4-FFF2-40B4-BE49-F238E27FC236}">
                <a16:creationId xmlns:a16="http://schemas.microsoft.com/office/drawing/2014/main" id="{9ED28447-910E-48B6-B0C7-DAC82293EA4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60838" y="3827960"/>
            <a:ext cx="1399579" cy="1842234"/>
          </a:xfrm>
          <a:prstGeom prst="rect">
            <a:avLst/>
          </a:prstGeom>
        </p:spPr>
      </p:pic>
      <p:pic>
        <p:nvPicPr>
          <p:cNvPr id="10" name="Imagen 9">
            <a:extLst>
              <a:ext uri="{FF2B5EF4-FFF2-40B4-BE49-F238E27FC236}">
                <a16:creationId xmlns:a16="http://schemas.microsoft.com/office/drawing/2014/main" id="{87D83E4E-CA00-4D27-86E3-2BB151EC29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5237" y="1227472"/>
            <a:ext cx="2942805" cy="2207104"/>
          </a:xfrm>
          <a:prstGeom prst="rect">
            <a:avLst/>
          </a:prstGeom>
        </p:spPr>
      </p:pic>
    </p:spTree>
    <p:extLst>
      <p:ext uri="{BB962C8B-B14F-4D97-AF65-F5344CB8AC3E}">
        <p14:creationId xmlns:p14="http://schemas.microsoft.com/office/powerpoint/2010/main" val="3780884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1333500" y="4972043"/>
            <a:ext cx="10745287"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es-GT" sz="3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RENDICIÓN DE CUENTAS</a:t>
            </a:r>
            <a:br>
              <a:rPr kumimoji="0" lang="es-GT" sz="3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s-GT" sz="3400" b="1"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CONSOLIDADO DE LOGROS INSTITUCIONALES</a:t>
            </a:r>
          </a:p>
        </p:txBody>
      </p:sp>
    </p:spTree>
    <p:extLst>
      <p:ext uri="{BB962C8B-B14F-4D97-AF65-F5344CB8AC3E}">
        <p14:creationId xmlns:p14="http://schemas.microsoft.com/office/powerpoint/2010/main" val="2625487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rPr>
              <a:t>CONSOLIDADO DE LOGROS INSTITUCIONALES</a:t>
            </a:r>
            <a:endParaRPr kumimoji="0" lang="es-GT" sz="28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6433649"/>
              </p:ext>
            </p:extLst>
          </p:nvPr>
        </p:nvGraphicFramePr>
        <p:xfrm>
          <a:off x="218364" y="1400917"/>
          <a:ext cx="11586949" cy="4309234"/>
        </p:xfrm>
        <a:graphic>
          <a:graphicData uri="http://schemas.openxmlformats.org/drawingml/2006/table">
            <a:tbl>
              <a:tblPr firstRow="1" bandRow="1">
                <a:tableStyleId>{FABFCF23-3B69-468F-B69F-88F6DE6A72F2}</a:tableStyleId>
              </a:tblPr>
              <a:tblGrid>
                <a:gridCol w="5718412">
                  <a:extLst>
                    <a:ext uri="{9D8B030D-6E8A-4147-A177-3AD203B41FA5}">
                      <a16:colId xmlns:a16="http://schemas.microsoft.com/office/drawing/2014/main" val="3515177168"/>
                    </a:ext>
                  </a:extLst>
                </a:gridCol>
                <a:gridCol w="2715905">
                  <a:extLst>
                    <a:ext uri="{9D8B030D-6E8A-4147-A177-3AD203B41FA5}">
                      <a16:colId xmlns:a16="http://schemas.microsoft.com/office/drawing/2014/main" val="2321643665"/>
                    </a:ext>
                  </a:extLst>
                </a:gridCol>
                <a:gridCol w="3152632">
                  <a:extLst>
                    <a:ext uri="{9D8B030D-6E8A-4147-A177-3AD203B41FA5}">
                      <a16:colId xmlns:a16="http://schemas.microsoft.com/office/drawing/2014/main" val="3302765956"/>
                    </a:ext>
                  </a:extLst>
                </a:gridCol>
              </a:tblGrid>
              <a:tr h="596325">
                <a:tc>
                  <a:txBody>
                    <a:bodyPr/>
                    <a:lstStyle/>
                    <a:p>
                      <a:pPr algn="ctr"/>
                      <a:r>
                        <a:rPr lang="es-MX" sz="1700" dirty="0">
                          <a:latin typeface="Arial" panose="020B0604020202020204" pitchFamily="34" charset="0"/>
                          <a:cs typeface="Arial" panose="020B0604020202020204" pitchFamily="34" charset="0"/>
                        </a:rPr>
                        <a:t>Logro institucional</a:t>
                      </a:r>
                      <a:endParaRPr lang="es-GT" sz="17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dirty="0">
                          <a:solidFill>
                            <a:schemeClr val="bg1"/>
                          </a:solidFill>
                          <a:latin typeface="Arial" panose="020B0604020202020204" pitchFamily="34" charset="0"/>
                          <a:cs typeface="Arial" panose="020B0604020202020204" pitchFamily="34" charset="0"/>
                        </a:rPr>
                        <a:t>Meta física ejecutada</a:t>
                      </a:r>
                      <a:endParaRPr lang="es-GT" sz="17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dirty="0">
                          <a:solidFill>
                            <a:schemeClr val="bg1"/>
                          </a:solidFill>
                          <a:latin typeface="Arial" panose="020B0604020202020204" pitchFamily="34" charset="0"/>
                          <a:cs typeface="Arial" panose="020B0604020202020204" pitchFamily="34" charset="0"/>
                        </a:rPr>
                        <a:t>Población beneficiada</a:t>
                      </a:r>
                      <a:endParaRPr lang="es-GT" sz="17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16240">
                <a:tc>
                  <a:txBody>
                    <a:bodyPr/>
                    <a:lstStyle/>
                    <a:p>
                      <a:pPr algn="just"/>
                      <a:r>
                        <a:rPr lang="es-MX" sz="1500" b="1" kern="1200" dirty="0">
                          <a:solidFill>
                            <a:srgbClr val="0070C0"/>
                          </a:solidFill>
                          <a:latin typeface="Arial" panose="020B0604020202020204" pitchFamily="34" charset="0"/>
                          <a:ea typeface="+mn-ea"/>
                          <a:cs typeface="Arial" panose="020B0604020202020204" pitchFamily="34" charset="0"/>
                        </a:rPr>
                        <a:t>1. </a:t>
                      </a:r>
                      <a:r>
                        <a:rPr lang="es-GT" sz="1200" kern="1200" dirty="0">
                          <a:solidFill>
                            <a:schemeClr val="dk1"/>
                          </a:solidFill>
                          <a:effectLst/>
                          <a:latin typeface="Arial" panose="020B0604020202020204" pitchFamily="34" charset="0"/>
                          <a:ea typeface="+mn-ea"/>
                          <a:cs typeface="Arial" panose="020B0604020202020204" pitchFamily="34" charset="0"/>
                        </a:rPr>
                        <a:t>Dos intervenciones de rehabilitación de plantas de transferencia de residuos sólidos, la primera con el municipio de Santa Catarina </a:t>
                      </a:r>
                      <a:r>
                        <a:rPr lang="es-GT" sz="1200" kern="1200" dirty="0" err="1">
                          <a:solidFill>
                            <a:schemeClr val="dk1"/>
                          </a:solidFill>
                          <a:effectLst/>
                          <a:latin typeface="Arial" panose="020B0604020202020204" pitchFamily="34" charset="0"/>
                          <a:ea typeface="+mn-ea"/>
                          <a:cs typeface="Arial" panose="020B0604020202020204" pitchFamily="34" charset="0"/>
                        </a:rPr>
                        <a:t>Palopó</a:t>
                      </a:r>
                      <a:r>
                        <a:rPr lang="es-GT" sz="1200" kern="1200" dirty="0">
                          <a:solidFill>
                            <a:schemeClr val="dk1"/>
                          </a:solidFill>
                          <a:effectLst/>
                          <a:latin typeface="Arial" panose="020B0604020202020204" pitchFamily="34" charset="0"/>
                          <a:ea typeface="+mn-ea"/>
                          <a:cs typeface="Arial" panose="020B0604020202020204" pitchFamily="34" charset="0"/>
                        </a:rPr>
                        <a:t> con la que se implementó el cierre técnico de su vertedero y la segunda en el municipio de San Lucas Tolimán mediante la implementación de un mantenimiento con maquinaria pesada.</a:t>
                      </a:r>
                      <a:endParaRPr lang="es-GT"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200" kern="1200" dirty="0">
                          <a:solidFill>
                            <a:schemeClr val="dk1"/>
                          </a:solidFill>
                          <a:effectLst/>
                          <a:latin typeface="Arial" panose="020B0604020202020204" pitchFamily="34" charset="0"/>
                          <a:ea typeface="+mn-ea"/>
                          <a:cs typeface="Arial" panose="020B0604020202020204" pitchFamily="34" charset="0"/>
                        </a:rPr>
                        <a:t> 130 eventos realizados con una ejecución anual del 97.71%</a:t>
                      </a:r>
                      <a:endParaRPr lang="es-GT"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Santa Catarina </a:t>
                      </a:r>
                      <a:r>
                        <a:rPr lang="es-GT" sz="1200" dirty="0" err="1">
                          <a:effectLst/>
                          <a:latin typeface="Arial" panose="020B0604020202020204" pitchFamily="34" charset="0"/>
                          <a:ea typeface="Times New Roman" panose="02020603050405020304" pitchFamily="18" charset="0"/>
                          <a:cs typeface="Arial" panose="020B0604020202020204" pitchFamily="34" charset="0"/>
                        </a:rPr>
                        <a:t>Palopó</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San Lucas Tolimán </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1029749">
                <a:tc>
                  <a:txBody>
                    <a:bodyPr/>
                    <a:lstStyle/>
                    <a:p>
                      <a:pPr algn="just"/>
                      <a:r>
                        <a:rPr lang="es-MX" sz="1500" b="1" kern="1200" dirty="0">
                          <a:solidFill>
                            <a:srgbClr val="0070C0"/>
                          </a:solidFill>
                          <a:latin typeface="Arial" panose="020B0604020202020204" pitchFamily="34" charset="0"/>
                          <a:ea typeface="+mn-ea"/>
                          <a:cs typeface="Arial" panose="020B0604020202020204" pitchFamily="34" charset="0"/>
                        </a:rPr>
                        <a:t>2. </a:t>
                      </a:r>
                      <a:r>
                        <a:rPr lang="es-MX" sz="1200" b="0" kern="1200" dirty="0">
                          <a:solidFill>
                            <a:schemeClr val="tx1"/>
                          </a:solidFill>
                          <a:latin typeface="Arial" panose="020B0604020202020204" pitchFamily="34" charset="0"/>
                          <a:ea typeface="+mn-ea"/>
                          <a:cs typeface="Arial" panose="020B0604020202020204" pitchFamily="34" charset="0"/>
                        </a:rPr>
                        <a:t>D</a:t>
                      </a:r>
                      <a:r>
                        <a:rPr lang="es-GT" sz="1200" b="0" kern="1200" dirty="0" err="1">
                          <a:solidFill>
                            <a:schemeClr val="tx1"/>
                          </a:solidFill>
                          <a:effectLst/>
                          <a:latin typeface="Arial" panose="020B0604020202020204" pitchFamily="34" charset="0"/>
                          <a:ea typeface="+mn-ea"/>
                          <a:cs typeface="Arial" panose="020B0604020202020204" pitchFamily="34" charset="0"/>
                        </a:rPr>
                        <a:t>otación</a:t>
                      </a:r>
                      <a:r>
                        <a:rPr lang="es-GT" sz="1200" b="0" kern="1200" dirty="0">
                          <a:solidFill>
                            <a:schemeClr val="tx1"/>
                          </a:solidFill>
                          <a:effectLst/>
                          <a:latin typeface="Arial" panose="020B0604020202020204" pitchFamily="34" charset="0"/>
                          <a:ea typeface="+mn-ea"/>
                          <a:cs typeface="Arial" panose="020B0604020202020204" pitchFamily="34" charset="0"/>
                        </a:rPr>
                        <a:t> de 44 paneles solares entregados a la Municipalidad de San Marcos la Laguna para implementarlos en el Sistema de Tratamiento de Aguas Residuales, el cual reduce el 30% del pago de servicio de energía eléctrica y la segunda entrega al Comité de Agua Potable del </a:t>
                      </a:r>
                      <a:r>
                        <a:rPr lang="es-GT" sz="1200" b="0" kern="1200" dirty="0" err="1">
                          <a:solidFill>
                            <a:schemeClr val="tx1"/>
                          </a:solidFill>
                          <a:effectLst/>
                          <a:latin typeface="Arial" panose="020B0604020202020204" pitchFamily="34" charset="0"/>
                          <a:ea typeface="+mn-ea"/>
                          <a:cs typeface="Arial" panose="020B0604020202020204" pitchFamily="34" charset="0"/>
                        </a:rPr>
                        <a:t>Caserio</a:t>
                      </a:r>
                      <a:r>
                        <a:rPr lang="es-GT" sz="1200" b="0" kern="1200" dirty="0">
                          <a:solidFill>
                            <a:schemeClr val="tx1"/>
                          </a:solidFill>
                          <a:effectLst/>
                          <a:latin typeface="Arial" panose="020B0604020202020204" pitchFamily="34" charset="0"/>
                          <a:ea typeface="+mn-ea"/>
                          <a:cs typeface="Arial" panose="020B0604020202020204" pitchFamily="34" charset="0"/>
                        </a:rPr>
                        <a:t> </a:t>
                      </a:r>
                      <a:r>
                        <a:rPr lang="es-GT" sz="1200" b="0" kern="1200" dirty="0" err="1">
                          <a:solidFill>
                            <a:schemeClr val="tx1"/>
                          </a:solidFill>
                          <a:effectLst/>
                          <a:latin typeface="Arial" panose="020B0604020202020204" pitchFamily="34" charset="0"/>
                          <a:ea typeface="+mn-ea"/>
                          <a:cs typeface="Arial" panose="020B0604020202020204" pitchFamily="34" charset="0"/>
                        </a:rPr>
                        <a:t>Xibalbay</a:t>
                      </a:r>
                      <a:r>
                        <a:rPr lang="es-GT" sz="1200" b="0" kern="1200" dirty="0">
                          <a:solidFill>
                            <a:schemeClr val="tx1"/>
                          </a:solidFill>
                          <a:effectLst/>
                          <a:latin typeface="Arial" panose="020B0604020202020204" pitchFamily="34" charset="0"/>
                          <a:ea typeface="+mn-ea"/>
                          <a:cs typeface="Arial" panose="020B0604020202020204" pitchFamily="34" charset="0"/>
                        </a:rPr>
                        <a:t>, Aldea </a:t>
                      </a:r>
                      <a:r>
                        <a:rPr lang="es-GT" sz="1200" b="0" kern="1200" dirty="0" err="1">
                          <a:solidFill>
                            <a:schemeClr val="tx1"/>
                          </a:solidFill>
                          <a:effectLst/>
                          <a:latin typeface="Arial" panose="020B0604020202020204" pitchFamily="34" charset="0"/>
                          <a:ea typeface="+mn-ea"/>
                          <a:cs typeface="Arial" panose="020B0604020202020204" pitchFamily="34" charset="0"/>
                        </a:rPr>
                        <a:t>Chaquijya</a:t>
                      </a:r>
                      <a:r>
                        <a:rPr lang="es-GT" sz="1200" b="0" kern="1200" dirty="0">
                          <a:solidFill>
                            <a:schemeClr val="tx1"/>
                          </a:solidFill>
                          <a:effectLst/>
                          <a:latin typeface="Arial" panose="020B0604020202020204" pitchFamily="34" charset="0"/>
                          <a:ea typeface="+mn-ea"/>
                          <a:cs typeface="Arial" panose="020B0604020202020204" pitchFamily="34" charset="0"/>
                        </a:rPr>
                        <a:t> del Municipio de Sololá, a través de la  dotación de 16 Paneles Solares, los cuales serán utilizados en el sistema de bombeo de agua potable, contribuyendo a la reducción del 60% del pago de energía eléctrica.</a:t>
                      </a:r>
                      <a:endParaRPr lang="es-GT"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200" kern="1200" dirty="0">
                          <a:solidFill>
                            <a:schemeClr val="dk1"/>
                          </a:solidFill>
                          <a:effectLst/>
                          <a:latin typeface="Arial" panose="020B0604020202020204" pitchFamily="34" charset="0"/>
                          <a:ea typeface="+mn-ea"/>
                          <a:cs typeface="Arial" panose="020B0604020202020204" pitchFamily="34" charset="0"/>
                        </a:rPr>
                        <a:t> 114 eventos realizados con una ejecución anual del 100%</a:t>
                      </a:r>
                      <a:endParaRPr lang="es-GT"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200" kern="1200" dirty="0">
                          <a:solidFill>
                            <a:schemeClr val="dk1"/>
                          </a:solidFill>
                          <a:effectLst/>
                          <a:latin typeface="Arial" panose="020B0604020202020204" pitchFamily="34" charset="0"/>
                          <a:ea typeface="+mn-ea"/>
                          <a:cs typeface="Arial" panose="020B0604020202020204" pitchFamily="34" charset="0"/>
                        </a:rPr>
                        <a:t>San Marcos la Laguna  </a:t>
                      </a:r>
                      <a:br>
                        <a:rPr lang="es-GT" sz="1200" kern="1200" dirty="0">
                          <a:solidFill>
                            <a:schemeClr val="dk1"/>
                          </a:solidFill>
                          <a:effectLst/>
                          <a:latin typeface="Arial" panose="020B0604020202020204" pitchFamily="34" charset="0"/>
                          <a:ea typeface="+mn-ea"/>
                          <a:cs typeface="Arial" panose="020B0604020202020204" pitchFamily="34" charset="0"/>
                        </a:rPr>
                      </a:br>
                      <a:r>
                        <a:rPr lang="es-GT" sz="1200" kern="1200" dirty="0" err="1">
                          <a:solidFill>
                            <a:schemeClr val="dk1"/>
                          </a:solidFill>
                          <a:effectLst/>
                          <a:latin typeface="Arial" panose="020B0604020202020204" pitchFamily="34" charset="0"/>
                          <a:ea typeface="+mn-ea"/>
                          <a:cs typeface="Arial" panose="020B0604020202020204" pitchFamily="34" charset="0"/>
                        </a:rPr>
                        <a:t>Caserio</a:t>
                      </a:r>
                      <a:r>
                        <a:rPr lang="es-GT" sz="1200" kern="1200" dirty="0">
                          <a:solidFill>
                            <a:schemeClr val="dk1"/>
                          </a:solidFill>
                          <a:effectLst/>
                          <a:latin typeface="Arial" panose="020B0604020202020204" pitchFamily="34" charset="0"/>
                          <a:ea typeface="+mn-ea"/>
                          <a:cs typeface="Arial" panose="020B0604020202020204" pitchFamily="34" charset="0"/>
                        </a:rPr>
                        <a:t> </a:t>
                      </a:r>
                      <a:r>
                        <a:rPr lang="es-GT" sz="1200" kern="1200" dirty="0" err="1">
                          <a:solidFill>
                            <a:schemeClr val="dk1"/>
                          </a:solidFill>
                          <a:effectLst/>
                          <a:latin typeface="Arial" panose="020B0604020202020204" pitchFamily="34" charset="0"/>
                          <a:ea typeface="+mn-ea"/>
                          <a:cs typeface="Arial" panose="020B0604020202020204" pitchFamily="34" charset="0"/>
                        </a:rPr>
                        <a:t>Xibalbay</a:t>
                      </a:r>
                      <a:r>
                        <a:rPr lang="es-GT" sz="1200" kern="1200" dirty="0">
                          <a:solidFill>
                            <a:schemeClr val="dk1"/>
                          </a:solidFill>
                          <a:effectLst/>
                          <a:latin typeface="Arial" panose="020B0604020202020204" pitchFamily="34" charset="0"/>
                          <a:ea typeface="+mn-ea"/>
                          <a:cs typeface="Arial" panose="020B0604020202020204" pitchFamily="34" charset="0"/>
                        </a:rPr>
                        <a:t>, Aldea </a:t>
                      </a:r>
                      <a:r>
                        <a:rPr lang="es-GT" sz="1200" kern="1200" dirty="0" err="1">
                          <a:solidFill>
                            <a:schemeClr val="dk1"/>
                          </a:solidFill>
                          <a:effectLst/>
                          <a:latin typeface="Arial" panose="020B0604020202020204" pitchFamily="34" charset="0"/>
                          <a:ea typeface="+mn-ea"/>
                          <a:cs typeface="Arial" panose="020B0604020202020204" pitchFamily="34" charset="0"/>
                        </a:rPr>
                        <a:t>Chaquijya</a:t>
                      </a:r>
                      <a:r>
                        <a:rPr lang="es-GT" sz="1200" kern="1200" dirty="0">
                          <a:solidFill>
                            <a:schemeClr val="dk1"/>
                          </a:solidFill>
                          <a:effectLst/>
                          <a:latin typeface="Arial" panose="020B0604020202020204" pitchFamily="34" charset="0"/>
                          <a:ea typeface="+mn-ea"/>
                          <a:cs typeface="Arial" panose="020B0604020202020204" pitchFamily="34" charset="0"/>
                        </a:rPr>
                        <a:t> del Municipio de Sololá</a:t>
                      </a:r>
                      <a:endParaRPr lang="es-GT"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2561"/>
                  </a:ext>
                </a:extLst>
              </a:tr>
              <a:tr h="945780">
                <a:tc>
                  <a:txBody>
                    <a:bodyPr/>
                    <a:lstStyle/>
                    <a:p>
                      <a:pPr algn="just">
                        <a:lnSpc>
                          <a:spcPct val="115000"/>
                        </a:lnSpc>
                        <a:spcBef>
                          <a:spcPts val="1200"/>
                        </a:spcBef>
                        <a:spcAft>
                          <a:spcPts val="1200"/>
                        </a:spcAft>
                      </a:pPr>
                      <a:r>
                        <a:rPr lang="es-MX" sz="1200" b="1" kern="1200" dirty="0">
                          <a:solidFill>
                            <a:srgbClr val="0070C0"/>
                          </a:solidFill>
                          <a:latin typeface="Arial" panose="020B0604020202020204" pitchFamily="34" charset="0"/>
                          <a:ea typeface="+mn-ea"/>
                          <a:cs typeface="Arial" panose="020B0604020202020204" pitchFamily="34" charset="0"/>
                        </a:rPr>
                        <a:t>3. </a:t>
                      </a:r>
                      <a:r>
                        <a:rPr lang="es-GT" sz="1200" dirty="0">
                          <a:effectLst/>
                          <a:latin typeface="Arial" panose="020B0604020202020204" pitchFamily="34" charset="0"/>
                          <a:ea typeface="Times New Roman" panose="02020603050405020304" pitchFamily="18" charset="0"/>
                          <a:cs typeface="Arial" panose="020B0604020202020204" pitchFamily="34" charset="0"/>
                        </a:rPr>
                        <a:t>En cumplimiento a las políticas de gobierno en promover el saneamiento ambiental dentro de la cuenca del lago Atitlán, se ejecutó el Proyecto de Mejoramiento del Sistema de Tratamiento de Aguas Residuales de la Aldea San Jorge la Laguna, Sololá. El cual contribuirá al proceso biológico y estabilización de lodos del sistema de tratamiento de las aguas residuales que trata las aguas de 2,500 personas. </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130 eventos realizados con una ejecución anual del 97.71%</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Aldea San Jorge la Laguna, Sololá </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203120"/>
                  </a:ext>
                </a:extLst>
              </a:tr>
            </a:tbl>
          </a:graphicData>
        </a:graphic>
      </p:graphicFrame>
    </p:spTree>
    <p:extLst>
      <p:ext uri="{BB962C8B-B14F-4D97-AF65-F5344CB8AC3E}">
        <p14:creationId xmlns:p14="http://schemas.microsoft.com/office/powerpoint/2010/main" val="323995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rPr>
              <a:t>CONSOLIDADO DE LOGROS INSTITUCIONALES</a:t>
            </a:r>
            <a:endParaRPr kumimoji="0" lang="es-GT" sz="28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286872295"/>
              </p:ext>
            </p:extLst>
          </p:nvPr>
        </p:nvGraphicFramePr>
        <p:xfrm>
          <a:off x="252034" y="1390027"/>
          <a:ext cx="11586948" cy="5012400"/>
        </p:xfrm>
        <a:graphic>
          <a:graphicData uri="http://schemas.openxmlformats.org/drawingml/2006/table">
            <a:tbl>
              <a:tblPr firstRow="1" bandRow="1">
                <a:tableStyleId>{FABFCF23-3B69-468F-B69F-88F6DE6A72F2}</a:tableStyleId>
              </a:tblPr>
              <a:tblGrid>
                <a:gridCol w="5786650">
                  <a:extLst>
                    <a:ext uri="{9D8B030D-6E8A-4147-A177-3AD203B41FA5}">
                      <a16:colId xmlns:a16="http://schemas.microsoft.com/office/drawing/2014/main" val="3515177168"/>
                    </a:ext>
                  </a:extLst>
                </a:gridCol>
                <a:gridCol w="2634018">
                  <a:extLst>
                    <a:ext uri="{9D8B030D-6E8A-4147-A177-3AD203B41FA5}">
                      <a16:colId xmlns:a16="http://schemas.microsoft.com/office/drawing/2014/main" val="2321643665"/>
                    </a:ext>
                  </a:extLst>
                </a:gridCol>
                <a:gridCol w="3166280">
                  <a:extLst>
                    <a:ext uri="{9D8B030D-6E8A-4147-A177-3AD203B41FA5}">
                      <a16:colId xmlns:a16="http://schemas.microsoft.com/office/drawing/2014/main" val="3302765956"/>
                    </a:ext>
                  </a:extLst>
                </a:gridCol>
              </a:tblGrid>
              <a:tr h="439065">
                <a:tc>
                  <a:txBody>
                    <a:bodyPr/>
                    <a:lstStyle/>
                    <a:p>
                      <a:pPr algn="ctr"/>
                      <a:r>
                        <a:rPr lang="es-MX" sz="1700" dirty="0">
                          <a:latin typeface="Arial" panose="020B0604020202020204" pitchFamily="34" charset="0"/>
                          <a:cs typeface="Arial" panose="020B0604020202020204" pitchFamily="34" charset="0"/>
                        </a:rPr>
                        <a:t>Logro institucional</a:t>
                      </a:r>
                      <a:endParaRPr lang="es-GT" sz="17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dirty="0">
                          <a:solidFill>
                            <a:schemeClr val="bg1"/>
                          </a:solidFill>
                          <a:latin typeface="Arial" panose="020B0604020202020204" pitchFamily="34" charset="0"/>
                          <a:cs typeface="Arial" panose="020B0604020202020204" pitchFamily="34" charset="0"/>
                        </a:rPr>
                        <a:t>Meta física ejecutada</a:t>
                      </a:r>
                      <a:endParaRPr lang="es-GT" sz="17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dirty="0">
                          <a:solidFill>
                            <a:schemeClr val="bg1"/>
                          </a:solidFill>
                          <a:latin typeface="Arial" panose="020B0604020202020204" pitchFamily="34" charset="0"/>
                          <a:cs typeface="Arial" panose="020B0604020202020204" pitchFamily="34" charset="0"/>
                        </a:rPr>
                        <a:t>Población beneficiada</a:t>
                      </a:r>
                      <a:endParaRPr lang="es-GT" sz="17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16240">
                <a:tc>
                  <a:txBody>
                    <a:bodyPr/>
                    <a:lstStyle/>
                    <a:p>
                      <a:pPr algn="just">
                        <a:lnSpc>
                          <a:spcPct val="115000"/>
                        </a:lnSpc>
                        <a:spcBef>
                          <a:spcPts val="1200"/>
                        </a:spcBef>
                        <a:spcAft>
                          <a:spcPts val="1200"/>
                        </a:spcAft>
                      </a:pPr>
                      <a:r>
                        <a:rPr lang="es-MX" sz="1200" b="1" kern="1200" dirty="0">
                          <a:solidFill>
                            <a:srgbClr val="0070C0"/>
                          </a:solidFill>
                          <a:latin typeface="Arial" panose="020B0604020202020204" pitchFamily="34" charset="0"/>
                          <a:ea typeface="+mn-ea"/>
                          <a:cs typeface="Arial" panose="020B0604020202020204" pitchFamily="34" charset="0"/>
                        </a:rPr>
                        <a:t>4. </a:t>
                      </a:r>
                      <a:r>
                        <a:rPr lang="es-GT" sz="1200" dirty="0">
                          <a:effectLst/>
                          <a:latin typeface="Arial" panose="020B0604020202020204" pitchFamily="34" charset="0"/>
                          <a:ea typeface="Times New Roman" panose="02020603050405020304" pitchFamily="18" charset="0"/>
                          <a:cs typeface="Arial" panose="020B0604020202020204" pitchFamily="34" charset="0"/>
                        </a:rPr>
                        <a:t>Como parte de la estrategia para la conservación de suelos en la cuenca del Lago de Atitlán, se apoyó a caficultores  de la cuenca con la donación de 22000 plantas de café (con alta resistencia a la roya del  café) para la renovación de  sus plantaciones, estas acciones promueven las prácticas de conservación de suelo, evitando el cambio de uso de suelo y a su vez se dinamiza la economía local.</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186 hectáreas cubiertas con una ejecución anual del 97.71%</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 San Juan la Laguna</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 San Pablo la Laguna</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 San Marcos  la Laguna</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Santa Cruz la Laguna</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Panajachel</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San Lucas Tolimán </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816240">
                <a:tc>
                  <a:txBody>
                    <a:bodyPr/>
                    <a:lstStyle/>
                    <a:p>
                      <a:pPr algn="just">
                        <a:lnSpc>
                          <a:spcPct val="115000"/>
                        </a:lnSpc>
                        <a:spcBef>
                          <a:spcPts val="1200"/>
                        </a:spcBef>
                        <a:spcAft>
                          <a:spcPts val="1200"/>
                        </a:spcAft>
                      </a:pPr>
                      <a:r>
                        <a:rPr lang="es-MX" sz="1200" b="1" kern="1200" dirty="0">
                          <a:solidFill>
                            <a:srgbClr val="0070C0"/>
                          </a:solidFill>
                          <a:latin typeface="Arial" panose="020B0604020202020204" pitchFamily="34" charset="0"/>
                          <a:ea typeface="+mn-ea"/>
                          <a:cs typeface="Arial" panose="020B0604020202020204" pitchFamily="34" charset="0"/>
                        </a:rPr>
                        <a:t>5. </a:t>
                      </a:r>
                      <a:r>
                        <a:rPr lang="es-GT" sz="1200" dirty="0">
                          <a:effectLst/>
                          <a:latin typeface="Arial" panose="020B0604020202020204" pitchFamily="34" charset="0"/>
                          <a:ea typeface="Times New Roman" panose="02020603050405020304" pitchFamily="18" charset="0"/>
                          <a:cs typeface="Arial" panose="020B0604020202020204" pitchFamily="34" charset="0"/>
                        </a:rPr>
                        <a:t>Producción de 40,000 especies forestales nativas en el vivero institucional y la donación de 50,000 plantas de </a:t>
                      </a:r>
                      <a:r>
                        <a:rPr lang="es-GT" sz="1200" dirty="0" err="1">
                          <a:effectLst/>
                          <a:latin typeface="Arial" panose="020B0604020202020204" pitchFamily="34" charset="0"/>
                          <a:ea typeface="Times New Roman" panose="02020603050405020304" pitchFamily="18" charset="0"/>
                          <a:cs typeface="Arial" panose="020B0604020202020204" pitchFamily="34" charset="0"/>
                        </a:rPr>
                        <a:t>Gravillea</a:t>
                      </a:r>
                      <a:r>
                        <a:rPr lang="es-GT" sz="1200" dirty="0">
                          <a:effectLst/>
                          <a:latin typeface="Arial" panose="020B0604020202020204" pitchFamily="34" charset="0"/>
                          <a:ea typeface="Times New Roman" panose="02020603050405020304" pitchFamily="18" charset="0"/>
                          <a:cs typeface="Arial" panose="020B0604020202020204" pitchFamily="34" charset="0"/>
                        </a:rPr>
                        <a:t> por medio de la firma de un plan de trabajo interinstitucional con MAGA y la Asociación Plantemos. Resultado del proceso de producción forestal en el vivero institucional, se desarrollaron procesos de enriquecimiento en áreas de bosques, recuperación de laderas, recuperación de cobertura en áreas de nacimientos de agua, restauración forestal en áreas degradadas, así como establecimiento de sistemas agroforestales, alcanzando un total de 25.8 hectáreas de recuperación forestal.</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GT" sz="1200" dirty="0">
                          <a:effectLst/>
                          <a:latin typeface="Arial" panose="020B0604020202020204" pitchFamily="34" charset="0"/>
                          <a:ea typeface="Times New Roman" panose="02020603050405020304" pitchFamily="18" charset="0"/>
                          <a:cs typeface="Arial" panose="020B0604020202020204" pitchFamily="34" charset="0"/>
                        </a:rPr>
                        <a:t>186 hectáreas cubiertas con una ejecución anual del 97.71%</a:t>
                      </a:r>
                      <a:endParaRPr lang="es-GT" sz="1200" dirty="0">
                        <a:effectLst/>
                        <a:latin typeface="Arial" panose="020B0604020202020204" pitchFamily="34" charset="0"/>
                        <a:ea typeface="Calibri" panose="020F0502020204030204" pitchFamily="34" charset="0"/>
                        <a:cs typeface="Arial" panose="020B0604020202020204" pitchFamily="34" charset="0"/>
                      </a:endParaRPr>
                    </a:p>
                    <a:p>
                      <a:pPr algn="ctr"/>
                      <a:endParaRPr lang="es-GT" sz="12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Comunidades de </a:t>
                      </a:r>
                      <a:r>
                        <a:rPr lang="es-GT" sz="1200" dirty="0" err="1">
                          <a:effectLst/>
                          <a:latin typeface="Arial" panose="020B0604020202020204" pitchFamily="34" charset="0"/>
                          <a:ea typeface="Times New Roman" panose="02020603050405020304" pitchFamily="18" charset="0"/>
                          <a:cs typeface="Arial" panose="020B0604020202020204" pitchFamily="34" charset="0"/>
                        </a:rPr>
                        <a:t>Chuimanza</a:t>
                      </a:r>
                      <a:r>
                        <a:rPr lang="es-GT" sz="1200" dirty="0">
                          <a:effectLst/>
                          <a:latin typeface="Arial" panose="020B0604020202020204" pitchFamily="34" charset="0"/>
                          <a:ea typeface="Times New Roman" panose="02020603050405020304" pitchFamily="18" charset="0"/>
                          <a:cs typeface="Arial" panose="020B0604020202020204" pitchFamily="34" charset="0"/>
                        </a:rPr>
                        <a:t>,</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 Argueta Sololá,</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 Panajachel, </a:t>
                      </a:r>
                      <a:r>
                        <a:rPr lang="es-GT" sz="1200" dirty="0" err="1">
                          <a:effectLst/>
                          <a:latin typeface="Arial" panose="020B0604020202020204" pitchFamily="34" charset="0"/>
                          <a:ea typeface="Times New Roman" panose="02020603050405020304" pitchFamily="18" charset="0"/>
                          <a:cs typeface="Arial" panose="020B0604020202020204" pitchFamily="34" charset="0"/>
                        </a:rPr>
                        <a:t>Chirijcajá</a:t>
                      </a:r>
                      <a:r>
                        <a:rPr lang="es-GT" sz="1200" dirty="0">
                          <a:effectLst/>
                          <a:latin typeface="Arial" panose="020B0604020202020204" pitchFamily="34" charset="0"/>
                          <a:ea typeface="Times New Roman" panose="02020603050405020304" pitchFamily="18" charset="0"/>
                          <a:cs typeface="Arial" panose="020B0604020202020204" pitchFamily="34" charset="0"/>
                        </a:rPr>
                        <a:t>,</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Nahualá, Novillero, </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Los Planes, </a:t>
                      </a:r>
                      <a:r>
                        <a:rPr lang="es-GT" sz="1200" dirty="0" err="1">
                          <a:effectLst/>
                          <a:latin typeface="Arial" panose="020B0604020202020204" pitchFamily="34" charset="0"/>
                          <a:ea typeface="Times New Roman" panose="02020603050405020304" pitchFamily="18" charset="0"/>
                          <a:cs typeface="Arial" panose="020B0604020202020204" pitchFamily="34" charset="0"/>
                        </a:rPr>
                        <a:t>Chichimuch</a:t>
                      </a:r>
                      <a:r>
                        <a:rPr lang="es-GT" sz="1200" dirty="0">
                          <a:effectLst/>
                          <a:latin typeface="Arial" panose="020B0604020202020204" pitchFamily="34" charset="0"/>
                          <a:ea typeface="Times New Roman" panose="02020603050405020304" pitchFamily="18" charset="0"/>
                          <a:cs typeface="Arial" panose="020B0604020202020204" pitchFamily="34" charset="0"/>
                        </a:rPr>
                        <a:t>, </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Santa Lucia Utatlán. </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2561"/>
                  </a:ext>
                </a:extLst>
              </a:tr>
              <a:tr h="816240">
                <a:tc>
                  <a:txBody>
                    <a:bodyPr/>
                    <a:lstStyle/>
                    <a:p>
                      <a:pPr algn="just">
                        <a:lnSpc>
                          <a:spcPct val="115000"/>
                        </a:lnSpc>
                        <a:spcBef>
                          <a:spcPts val="1200"/>
                        </a:spcBef>
                        <a:spcAft>
                          <a:spcPts val="1200"/>
                        </a:spcAft>
                      </a:pPr>
                      <a:r>
                        <a:rPr lang="es-MX" sz="1200" b="1" kern="1200" dirty="0">
                          <a:solidFill>
                            <a:srgbClr val="0070C0"/>
                          </a:solidFill>
                          <a:latin typeface="Arial" panose="020B0604020202020204" pitchFamily="34" charset="0"/>
                          <a:ea typeface="+mn-ea"/>
                          <a:cs typeface="Arial" panose="020B0604020202020204" pitchFamily="34" charset="0"/>
                        </a:rPr>
                        <a:t>6. </a:t>
                      </a:r>
                      <a:r>
                        <a:rPr lang="es-GT" sz="1200" dirty="0">
                          <a:effectLst/>
                          <a:latin typeface="Arial" panose="020B0604020202020204" pitchFamily="34" charset="0"/>
                          <a:ea typeface="Times New Roman" panose="02020603050405020304" pitchFamily="18" charset="0"/>
                          <a:cs typeface="Arial" panose="020B0604020202020204" pitchFamily="34" charset="0"/>
                        </a:rPr>
                        <a:t>La AMSCLAE formuló una serie de 7 ordenanzas enfocadas en la Gestión del Residuo Sólido con énfasis en la Reducción de Productos de un solo uso, las cuales fueron socializadas a las municipalidades de la cuenca, promoviendo su emisión en el ámbito de la autonomía municipal.  Por medio de la página web y redes sociales institucionales, fueron puestas a disposición de la población. El municipio de San Antonio </a:t>
                      </a:r>
                      <a:r>
                        <a:rPr lang="es-GT" sz="1200" dirty="0" err="1">
                          <a:effectLst/>
                          <a:latin typeface="Arial" panose="020B0604020202020204" pitchFamily="34" charset="0"/>
                          <a:ea typeface="Times New Roman" panose="02020603050405020304" pitchFamily="18" charset="0"/>
                          <a:cs typeface="Arial" panose="020B0604020202020204" pitchFamily="34" charset="0"/>
                        </a:rPr>
                        <a:t>Palopó</a:t>
                      </a:r>
                      <a:r>
                        <a:rPr lang="es-GT" sz="1200" dirty="0">
                          <a:effectLst/>
                          <a:latin typeface="Arial" panose="020B0604020202020204" pitchFamily="34" charset="0"/>
                          <a:ea typeface="Times New Roman" panose="02020603050405020304" pitchFamily="18" charset="0"/>
                          <a:cs typeface="Arial" panose="020B0604020202020204" pitchFamily="34" charset="0"/>
                        </a:rPr>
                        <a:t> publicó en el diario oficial su ordenanza para la regulación y manejo integral de residuos sólidos, tras el cierre técnico de su vertedero municipal. </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15000"/>
                        </a:lnSpc>
                        <a:spcBef>
                          <a:spcPts val="1200"/>
                        </a:spcBef>
                        <a:spcAft>
                          <a:spcPts val="1200"/>
                        </a:spcAft>
                      </a:pPr>
                      <a:r>
                        <a:rPr lang="es-GT" sz="1200" kern="1200" dirty="0">
                          <a:solidFill>
                            <a:schemeClr val="dk1"/>
                          </a:solidFill>
                          <a:effectLst/>
                          <a:latin typeface="Arial" panose="020B0604020202020204" pitchFamily="34" charset="0"/>
                          <a:ea typeface="+mn-ea"/>
                          <a:cs typeface="Arial" panose="020B0604020202020204" pitchFamily="34" charset="0"/>
                        </a:rPr>
                        <a:t>130 eventos realizados con una ejecución anual del 97.71%</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Población del departamento de Sololá</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203120"/>
                  </a:ext>
                </a:extLst>
              </a:tr>
            </a:tbl>
          </a:graphicData>
        </a:graphic>
      </p:graphicFrame>
    </p:spTree>
    <p:extLst>
      <p:ext uri="{BB962C8B-B14F-4D97-AF65-F5344CB8AC3E}">
        <p14:creationId xmlns:p14="http://schemas.microsoft.com/office/powerpoint/2010/main" val="1188634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rPr>
              <a:t>CONSOLIDADO DE LOGROS INSTITUCIONALES</a:t>
            </a:r>
            <a:endParaRPr kumimoji="0" lang="es-GT" sz="28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614778903"/>
              </p:ext>
            </p:extLst>
          </p:nvPr>
        </p:nvGraphicFramePr>
        <p:xfrm>
          <a:off x="204537" y="1388367"/>
          <a:ext cx="11562347" cy="4656621"/>
        </p:xfrm>
        <a:graphic>
          <a:graphicData uri="http://schemas.openxmlformats.org/drawingml/2006/table">
            <a:tbl>
              <a:tblPr firstRow="1" bandRow="1">
                <a:tableStyleId>{FABFCF23-3B69-468F-B69F-88F6DE6A72F2}</a:tableStyleId>
              </a:tblPr>
              <a:tblGrid>
                <a:gridCol w="6533147">
                  <a:extLst>
                    <a:ext uri="{9D8B030D-6E8A-4147-A177-3AD203B41FA5}">
                      <a16:colId xmlns:a16="http://schemas.microsoft.com/office/drawing/2014/main" val="3515177168"/>
                    </a:ext>
                  </a:extLst>
                </a:gridCol>
                <a:gridCol w="2622884">
                  <a:extLst>
                    <a:ext uri="{9D8B030D-6E8A-4147-A177-3AD203B41FA5}">
                      <a16:colId xmlns:a16="http://schemas.microsoft.com/office/drawing/2014/main" val="2321643665"/>
                    </a:ext>
                  </a:extLst>
                </a:gridCol>
                <a:gridCol w="2406316">
                  <a:extLst>
                    <a:ext uri="{9D8B030D-6E8A-4147-A177-3AD203B41FA5}">
                      <a16:colId xmlns:a16="http://schemas.microsoft.com/office/drawing/2014/main" val="3302765956"/>
                    </a:ext>
                  </a:extLst>
                </a:gridCol>
              </a:tblGrid>
              <a:tr h="511075">
                <a:tc>
                  <a:txBody>
                    <a:bodyPr/>
                    <a:lstStyle/>
                    <a:p>
                      <a:pPr algn="ctr"/>
                      <a:r>
                        <a:rPr lang="es-MX" sz="1200" dirty="0">
                          <a:latin typeface="Arial" panose="020B0604020202020204" pitchFamily="34" charset="0"/>
                          <a:cs typeface="Arial" panose="020B0604020202020204" pitchFamily="34" charset="0"/>
                        </a:rPr>
                        <a:t>Logro institucional</a:t>
                      </a:r>
                      <a:endParaRPr lang="es-GT"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200" dirty="0">
                          <a:solidFill>
                            <a:schemeClr val="bg1"/>
                          </a:solidFill>
                          <a:latin typeface="Arial" panose="020B0604020202020204" pitchFamily="34" charset="0"/>
                          <a:cs typeface="Arial" panose="020B0604020202020204" pitchFamily="34" charset="0"/>
                        </a:rPr>
                        <a:t>Meta física ejecutada</a:t>
                      </a:r>
                      <a:endParaRPr lang="es-GT" sz="12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200" dirty="0">
                          <a:solidFill>
                            <a:schemeClr val="bg1"/>
                          </a:solidFill>
                          <a:latin typeface="Arial" panose="020B0604020202020204" pitchFamily="34" charset="0"/>
                          <a:cs typeface="Arial" panose="020B0604020202020204" pitchFamily="34" charset="0"/>
                        </a:rPr>
                        <a:t>Población beneficiada</a:t>
                      </a:r>
                      <a:endParaRPr lang="es-GT" sz="12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16240">
                <a:tc>
                  <a:txBody>
                    <a:bodyPr/>
                    <a:lstStyle/>
                    <a:p>
                      <a:pPr algn="just">
                        <a:lnSpc>
                          <a:spcPct val="115000"/>
                        </a:lnSpc>
                        <a:spcBef>
                          <a:spcPts val="1200"/>
                        </a:spcBef>
                        <a:spcAft>
                          <a:spcPts val="1200"/>
                        </a:spcAft>
                      </a:pPr>
                      <a:r>
                        <a:rPr lang="es-MX" sz="1200" b="1" kern="1200" dirty="0">
                          <a:solidFill>
                            <a:srgbClr val="0070C0"/>
                          </a:solidFill>
                          <a:latin typeface="Arial" panose="020B0604020202020204" pitchFamily="34" charset="0"/>
                          <a:ea typeface="+mn-ea"/>
                          <a:cs typeface="Arial" panose="020B0604020202020204" pitchFamily="34" charset="0"/>
                        </a:rPr>
                        <a:t>7. </a:t>
                      </a:r>
                      <a:r>
                        <a:rPr lang="es-GT" sz="1200" dirty="0">
                          <a:effectLst/>
                          <a:latin typeface="Arial" panose="020B0604020202020204" pitchFamily="34" charset="0"/>
                          <a:ea typeface="Times New Roman" panose="02020603050405020304" pitchFamily="18" charset="0"/>
                          <a:cs typeface="Arial" panose="020B0604020202020204" pitchFamily="34" charset="0"/>
                        </a:rPr>
                        <a:t>Resultado de las distintas acciones </a:t>
                      </a:r>
                      <a:r>
                        <a:rPr lang="es-GT" sz="1200" dirty="0" err="1">
                          <a:effectLst/>
                          <a:latin typeface="Arial" panose="020B0604020202020204" pitchFamily="34" charset="0"/>
                          <a:ea typeface="Times New Roman" panose="02020603050405020304" pitchFamily="18" charset="0"/>
                          <a:cs typeface="Arial" panose="020B0604020202020204" pitchFamily="34" charset="0"/>
                        </a:rPr>
                        <a:t>acciones</a:t>
                      </a:r>
                      <a:r>
                        <a:rPr lang="es-GT" sz="1200" dirty="0">
                          <a:effectLst/>
                          <a:latin typeface="Arial" panose="020B0604020202020204" pitchFamily="34" charset="0"/>
                          <a:ea typeface="Times New Roman" panose="02020603050405020304" pitchFamily="18" charset="0"/>
                          <a:cs typeface="Arial" panose="020B0604020202020204" pitchFamily="34" charset="0"/>
                        </a:rPr>
                        <a:t> de investigación científica que se realizan dentro de la cuenca del lago</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 Atitlán, se obtuvo como resultado la obteniendo de distintos informes: Informe Anual Monitoreo de Caudales 2021, Informe Anual Monitoreo Climático 2021, Informe de Monitoreo de Salubridad de fuentes de agua para Consumo Humano 2021, Informe de Monitoreo de Salubridad del lago Atitlán para uso Recreacional 2021, Informe de Monitoreo </a:t>
                      </a:r>
                      <a:r>
                        <a:rPr lang="es-GT" sz="1200" dirty="0" err="1">
                          <a:effectLst/>
                          <a:latin typeface="Arial" panose="020B0604020202020204" pitchFamily="34" charset="0"/>
                          <a:ea typeface="Times New Roman" panose="02020603050405020304" pitchFamily="18" charset="0"/>
                          <a:cs typeface="Arial" panose="020B0604020202020204" pitchFamily="34" charset="0"/>
                        </a:rPr>
                        <a:t>Limnológico</a:t>
                      </a:r>
                      <a:r>
                        <a:rPr lang="es-GT" sz="1200" dirty="0">
                          <a:effectLst/>
                          <a:latin typeface="Arial" panose="020B0604020202020204" pitchFamily="34" charset="0"/>
                          <a:ea typeface="Times New Roman" panose="02020603050405020304" pitchFamily="18" charset="0"/>
                          <a:cs typeface="Arial" panose="020B0604020202020204" pitchFamily="34" charset="0"/>
                        </a:rPr>
                        <a:t> 2021, Informe Anual Monitoreo de nivel del lago Atitlán, Informe de muestreo de las Plantas de tratamiento de Aguas Residuales de la Cuenca del Lago Atitlán, Informe de Inspecciones Oculares de Puntos de  Contaminación 2021, Informe de Calidad de Agua de ríos de la Cuenca del Lago de Atitlán 2021, Informe anual de Siembras de Tul 2021 e Informe de la Vegetación Acuática en el lago Atitlán.</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13 documentos elaborados con una ejecución anual de 100%</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República de Guatemala </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816240">
                <a:tc>
                  <a:txBody>
                    <a:bodyPr/>
                    <a:lstStyle/>
                    <a:p>
                      <a:pPr algn="just">
                        <a:lnSpc>
                          <a:spcPct val="115000"/>
                        </a:lnSpc>
                        <a:spcBef>
                          <a:spcPts val="1200"/>
                        </a:spcBef>
                        <a:spcAft>
                          <a:spcPts val="1200"/>
                        </a:spcAft>
                      </a:pPr>
                      <a:r>
                        <a:rPr lang="es-MX" sz="1200" b="1" kern="1200" dirty="0">
                          <a:solidFill>
                            <a:srgbClr val="0070C0"/>
                          </a:solidFill>
                          <a:latin typeface="Arial" panose="020B0604020202020204" pitchFamily="34" charset="0"/>
                          <a:ea typeface="+mn-ea"/>
                          <a:cs typeface="Arial" panose="020B0604020202020204" pitchFamily="34" charset="0"/>
                        </a:rPr>
                        <a:t>8. </a:t>
                      </a:r>
                      <a:r>
                        <a:rPr lang="es-GT" sz="1200" dirty="0">
                          <a:effectLst/>
                          <a:latin typeface="Arial" panose="020B0604020202020204" pitchFamily="34" charset="0"/>
                          <a:ea typeface="Times New Roman" panose="02020603050405020304" pitchFamily="18" charset="0"/>
                          <a:cs typeface="Arial" panose="020B0604020202020204" pitchFamily="34" charset="0"/>
                        </a:rPr>
                        <a:t>19 jornadas de limpieza (terrestres y subacuáticas) dentro de la cuenca del</a:t>
                      </a:r>
                      <a:br>
                        <a:rPr lang="es-GT" sz="1200" dirty="0">
                          <a:effectLst/>
                          <a:latin typeface="Arial" panose="020B0604020202020204" pitchFamily="34" charset="0"/>
                          <a:ea typeface="Times New Roman" panose="02020603050405020304" pitchFamily="18" charset="0"/>
                          <a:cs typeface="Arial" panose="020B0604020202020204" pitchFamily="34" charset="0"/>
                        </a:rPr>
                      </a:br>
                      <a:r>
                        <a:rPr lang="es-GT" sz="1200" dirty="0">
                          <a:effectLst/>
                          <a:latin typeface="Arial" panose="020B0604020202020204" pitchFamily="34" charset="0"/>
                          <a:ea typeface="Times New Roman" panose="02020603050405020304" pitchFamily="18" charset="0"/>
                          <a:cs typeface="Arial" panose="020B0604020202020204" pitchFamily="34" charset="0"/>
                        </a:rPr>
                        <a:t> lago Atitlán, logrando la recolección de más de 25 toneladas de desechos sólidos y 246 llantas que fueron retiradas de las aguas del lago de Atitlán. </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r>
                        <a:rPr lang="es-GT" sz="1200">
                          <a:effectLst/>
                          <a:latin typeface="Arial" panose="020B0604020202020204" pitchFamily="34" charset="0"/>
                          <a:ea typeface="Times New Roman" panose="02020603050405020304" pitchFamily="18" charset="0"/>
                          <a:cs typeface="Arial" panose="020B0604020202020204" pitchFamily="34" charset="0"/>
                        </a:rPr>
                        <a:t> 130 eventos realizados con una ejecución anual del 97.71%</a:t>
                      </a:r>
                      <a:endParaRPr lang="es-GT"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r>
                        <a:rPr lang="es-GT" sz="1200">
                          <a:effectLst/>
                          <a:latin typeface="Arial" panose="020B0604020202020204" pitchFamily="34" charset="0"/>
                          <a:ea typeface="Times New Roman" panose="02020603050405020304" pitchFamily="18" charset="0"/>
                          <a:cs typeface="Arial" panose="020B0604020202020204" pitchFamily="34" charset="0"/>
                        </a:rPr>
                        <a:t>Población del departamento de Sololá</a:t>
                      </a:r>
                      <a:endParaRPr lang="es-GT"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2561"/>
                  </a:ext>
                </a:extLst>
              </a:tr>
              <a:tr h="816240">
                <a:tc>
                  <a:txBody>
                    <a:bodyPr/>
                    <a:lstStyle/>
                    <a:p>
                      <a:pPr algn="just">
                        <a:lnSpc>
                          <a:spcPct val="115000"/>
                        </a:lnSpc>
                        <a:spcBef>
                          <a:spcPts val="1200"/>
                        </a:spcBef>
                        <a:spcAft>
                          <a:spcPts val="1200"/>
                        </a:spcAft>
                      </a:pPr>
                      <a:r>
                        <a:rPr lang="es-MX" sz="1200" b="1" kern="1200" dirty="0">
                          <a:solidFill>
                            <a:srgbClr val="0070C0"/>
                          </a:solidFill>
                          <a:latin typeface="Arial" panose="020B0604020202020204" pitchFamily="34" charset="0"/>
                          <a:ea typeface="+mn-ea"/>
                          <a:cs typeface="Arial" panose="020B0604020202020204" pitchFamily="34" charset="0"/>
                        </a:rPr>
                        <a:t>9. </a:t>
                      </a:r>
                      <a:r>
                        <a:rPr lang="es-GT" sz="1200" dirty="0">
                          <a:effectLst/>
                          <a:latin typeface="Arial" panose="020B0604020202020204" pitchFamily="34" charset="0"/>
                          <a:ea typeface="Times New Roman" panose="02020603050405020304" pitchFamily="18" charset="0"/>
                          <a:cs typeface="Arial" panose="020B0604020202020204" pitchFamily="34" charset="0"/>
                        </a:rPr>
                        <a:t>Programas educativos radiales y spots publicitarios: Se transmitieron 20 programas radiales en una de las radios con mayor cobertura en la cuenca, así como la transmisión de 3600 spots anuales en los idiomas español, </a:t>
                      </a:r>
                      <a:r>
                        <a:rPr lang="es-GT" sz="1200" dirty="0" err="1">
                          <a:effectLst/>
                          <a:latin typeface="Arial" panose="020B0604020202020204" pitchFamily="34" charset="0"/>
                          <a:ea typeface="Times New Roman" panose="02020603050405020304" pitchFamily="18" charset="0"/>
                          <a:cs typeface="Arial" panose="020B0604020202020204" pitchFamily="34" charset="0"/>
                        </a:rPr>
                        <a:t>tz’utujil</a:t>
                      </a:r>
                      <a:r>
                        <a:rPr lang="es-GT" sz="1200" dirty="0">
                          <a:effectLst/>
                          <a:latin typeface="Arial" panose="020B0604020202020204" pitchFamily="34" charset="0"/>
                          <a:ea typeface="Times New Roman" panose="02020603050405020304" pitchFamily="18" charset="0"/>
                          <a:cs typeface="Arial" panose="020B0604020202020204" pitchFamily="34" charset="0"/>
                        </a:rPr>
                        <a:t> y </a:t>
                      </a:r>
                      <a:r>
                        <a:rPr lang="es-GT" sz="1200" dirty="0" err="1">
                          <a:effectLst/>
                          <a:latin typeface="Arial" panose="020B0604020202020204" pitchFamily="34" charset="0"/>
                          <a:ea typeface="Times New Roman" panose="02020603050405020304" pitchFamily="18" charset="0"/>
                          <a:cs typeface="Arial" panose="020B0604020202020204" pitchFamily="34" charset="0"/>
                        </a:rPr>
                        <a:t>kaqchiquel</a:t>
                      </a:r>
                      <a:r>
                        <a:rPr lang="es-GT" sz="1200" dirty="0">
                          <a:effectLst/>
                          <a:latin typeface="Arial" panose="020B0604020202020204" pitchFamily="34" charset="0"/>
                          <a:ea typeface="Times New Roman" panose="02020603050405020304" pitchFamily="18" charset="0"/>
                          <a:cs typeface="Arial" panose="020B0604020202020204" pitchFamily="34" charset="0"/>
                        </a:rPr>
                        <a:t>. Con datos de la radio, se estima que, de manera indirecta, los mensajes transmitidos llegaron a más de 20,000 personas por cada programa. </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256 eventos realizados con una ejecución anual del 100%</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Población del departamento de Sololá</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203120"/>
                  </a:ext>
                </a:extLst>
              </a:tr>
            </a:tbl>
          </a:graphicData>
        </a:graphic>
      </p:graphicFrame>
    </p:spTree>
    <p:extLst>
      <p:ext uri="{BB962C8B-B14F-4D97-AF65-F5344CB8AC3E}">
        <p14:creationId xmlns:p14="http://schemas.microsoft.com/office/powerpoint/2010/main" val="73282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OBJETIVOS DE “</a:t>
            </a:r>
            <a:r>
              <a:rPr lang="es-GT" sz="2800" u="sng" dirty="0">
                <a:latin typeface="Arial" panose="020B0604020202020204" pitchFamily="34" charset="0"/>
                <a:cs typeface="Arial" panose="020B0604020202020204" pitchFamily="34" charset="0"/>
              </a:rPr>
              <a:t>AMSCLAE</a:t>
            </a:r>
            <a:r>
              <a:rPr lang="es-GT" sz="2800" dirty="0">
                <a:latin typeface="Arial" panose="020B0604020202020204" pitchFamily="34" charset="0"/>
                <a:cs typeface="Arial" panose="020B0604020202020204" pitchFamily="34" charset="0"/>
              </a:rPr>
              <a:t>”</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83324" y="1624347"/>
            <a:ext cx="10646230" cy="4614170"/>
          </a:xfrm>
        </p:spPr>
        <p:txBody>
          <a:bodyPr>
            <a:normAutofit fontScale="55000" lnSpcReduction="20000"/>
          </a:bodyPr>
          <a:lstStyle/>
          <a:p>
            <a:pPr marL="457200" algn="just">
              <a:lnSpc>
                <a:spcPct val="150000"/>
              </a:lnSpc>
            </a:pPr>
            <a:r>
              <a:rPr lang="es-GT" dirty="0">
                <a:latin typeface="Arial Unicode MS" panose="020B0604020202020204" pitchFamily="34" charset="-128"/>
                <a:ea typeface="Arial Unicode MS" panose="020B0604020202020204" pitchFamily="34" charset="-128"/>
                <a:cs typeface="Arial Unicode MS" panose="020B0604020202020204" pitchFamily="34" charset="-128"/>
              </a:rPr>
              <a:t>Para el cumplimiento de sus funciones y satisfacer las necesidades de la población, “</a:t>
            </a:r>
            <a:r>
              <a:rPr lang="es-GT" u="sng" dirty="0">
                <a:latin typeface="Arial Unicode MS" panose="020B0604020202020204" pitchFamily="34" charset="-128"/>
                <a:ea typeface="Arial Unicode MS" panose="020B0604020202020204" pitchFamily="34" charset="-128"/>
                <a:cs typeface="Arial Unicode MS" panose="020B0604020202020204" pitchFamily="34" charset="-128"/>
              </a:rPr>
              <a:t>AMSCLAE</a:t>
            </a:r>
            <a:r>
              <a:rPr lang="es-GT" dirty="0">
                <a:latin typeface="Arial Unicode MS" panose="020B0604020202020204" pitchFamily="34" charset="-128"/>
                <a:ea typeface="Arial Unicode MS" panose="020B0604020202020204" pitchFamily="34" charset="-128"/>
                <a:cs typeface="Arial Unicode MS" panose="020B0604020202020204" pitchFamily="34" charset="-128"/>
              </a:rPr>
              <a:t>”, d</a:t>
            </a:r>
            <a:r>
              <a:rPr lang="es-ES_tradnl" dirty="0">
                <a:effectLst/>
                <a:latin typeface="Arial Unicode MS" panose="020B0604020202020204" pitchFamily="34" charset="-128"/>
                <a:ea typeface="Arial Unicode MS" panose="020B0604020202020204" pitchFamily="34" charset="-128"/>
                <a:cs typeface="Arial Unicode MS" panose="020B0604020202020204" pitchFamily="34" charset="-128"/>
              </a:rPr>
              <a:t>e conformidad con las </a:t>
            </a:r>
            <a:r>
              <a:rPr lang="es-ES_tradnl" b="1" dirty="0">
                <a:effectLst/>
                <a:latin typeface="Arial Unicode MS" panose="020B0604020202020204" pitchFamily="34" charset="-128"/>
                <a:ea typeface="Arial Unicode MS" panose="020B0604020202020204" pitchFamily="34" charset="-128"/>
                <a:cs typeface="Arial Unicode MS" panose="020B0604020202020204" pitchFamily="34" charset="-128"/>
              </a:rPr>
              <a:t>LÍNEAS ESTRATÉGICAS</a:t>
            </a:r>
            <a:r>
              <a:rPr lang="es-ES_tradnl" dirty="0">
                <a:effectLst/>
                <a:latin typeface="Arial Unicode MS" panose="020B0604020202020204" pitchFamily="34" charset="-128"/>
                <a:ea typeface="Arial Unicode MS" panose="020B0604020202020204" pitchFamily="34" charset="-128"/>
                <a:cs typeface="Arial Unicode MS" panose="020B0604020202020204" pitchFamily="34" charset="-128"/>
              </a:rPr>
              <a:t> definidas en el </a:t>
            </a:r>
            <a:r>
              <a:rPr lang="es-ES_tradnl" b="1" dirty="0">
                <a:effectLst/>
                <a:latin typeface="Arial Unicode MS" panose="020B0604020202020204" pitchFamily="34" charset="-128"/>
                <a:ea typeface="Arial Unicode MS" panose="020B0604020202020204" pitchFamily="34" charset="-128"/>
                <a:cs typeface="Arial Unicode MS" panose="020B0604020202020204" pitchFamily="34" charset="-128"/>
              </a:rPr>
              <a:t>Plan Estratégico Institucional -PEI-</a:t>
            </a:r>
            <a:r>
              <a:rPr lang="es-ES_tradnl" dirty="0">
                <a:effectLst/>
                <a:latin typeface="Arial Unicode MS" panose="020B0604020202020204" pitchFamily="34" charset="-128"/>
                <a:ea typeface="Arial Unicode MS" panose="020B0604020202020204" pitchFamily="34" charset="-128"/>
                <a:cs typeface="Arial Unicode MS" panose="020B0604020202020204" pitchFamily="34" charset="-128"/>
              </a:rPr>
              <a:t> de la AMSCLAE para el período 2020-2028, para promover buenas prácticas agrícolas y forestales, Manejo integral de desechos y contaminantes y Fomento del desarrollo económico sostenible, se cumple con los siguientes objetivos estratégicos Institucionales:</a:t>
            </a:r>
          </a:p>
          <a:p>
            <a:pPr indent="0" algn="just">
              <a:lnSpc>
                <a:spcPct val="150000"/>
              </a:lnSpc>
              <a:buNone/>
            </a:pPr>
            <a:r>
              <a:rPr lang="es-ES_tradnl"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s-GT"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indent="-285750" algn="just">
              <a:lnSpc>
                <a:spcPct val="150000"/>
              </a:lnSpc>
              <a:buFont typeface="Wingdings" panose="05000000000000000000" pitchFamily="2" charset="2"/>
              <a:buChar char="q"/>
            </a:pPr>
            <a:r>
              <a:rPr lang="es-ES_tradnl" b="1" dirty="0">
                <a:effectLst/>
                <a:latin typeface="Arial Unicode MS" panose="020B0604020202020204" pitchFamily="34" charset="-128"/>
                <a:ea typeface="Arial Unicode MS" panose="020B0604020202020204" pitchFamily="34" charset="-128"/>
                <a:cs typeface="Arial Unicode MS" panose="020B0604020202020204" pitchFamily="34" charset="-128"/>
              </a:rPr>
              <a:t>OBJETIVO ESTRATÉGICO No. 1:</a:t>
            </a:r>
            <a:r>
              <a:rPr lang="es-ES_tradnl" dirty="0">
                <a:effectLst/>
                <a:latin typeface="Arial Unicode MS" panose="020B0604020202020204" pitchFamily="34" charset="-128"/>
                <a:ea typeface="Arial Unicode MS" panose="020B0604020202020204" pitchFamily="34" charset="-128"/>
                <a:cs typeface="Arial Unicode MS" panose="020B0604020202020204" pitchFamily="34" charset="-128"/>
              </a:rPr>
              <a:t> Promover prácticas agrícolas sostenibles, que incluyan la conservación de suelos, el incremento y conservación de la cobertura forestal en la cuenca del lago de Atitlán.</a:t>
            </a:r>
            <a:endParaRPr lang="es-GT"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indent="-285750" algn="just">
              <a:lnSpc>
                <a:spcPct val="150000"/>
              </a:lnSpc>
              <a:buFont typeface="Wingdings" panose="05000000000000000000" pitchFamily="2" charset="2"/>
              <a:buChar char="q"/>
            </a:pPr>
            <a:r>
              <a:rPr lang="es-ES_tradnl" b="1" dirty="0">
                <a:effectLst/>
                <a:latin typeface="Arial Unicode MS" panose="020B0604020202020204" pitchFamily="34" charset="-128"/>
                <a:ea typeface="Arial Unicode MS" panose="020B0604020202020204" pitchFamily="34" charset="-128"/>
                <a:cs typeface="Arial Unicode MS" panose="020B0604020202020204" pitchFamily="34" charset="-128"/>
              </a:rPr>
              <a:t>OBJETIVO ESTRATÉGICO No. 2:</a:t>
            </a:r>
            <a:r>
              <a:rPr lang="es-ES_tradnl" dirty="0">
                <a:effectLst/>
                <a:latin typeface="Arial Unicode MS" panose="020B0604020202020204" pitchFamily="34" charset="-128"/>
                <a:ea typeface="Arial Unicode MS" panose="020B0604020202020204" pitchFamily="34" charset="-128"/>
                <a:cs typeface="Arial Unicode MS" panose="020B0604020202020204" pitchFamily="34" charset="-128"/>
              </a:rPr>
              <a:t> Fomentar el saneamiento ambiental y el manejo de los desechos y contaminantes dentro de la cuenca del lago de Atitlán.</a:t>
            </a:r>
            <a:endParaRPr lang="es-GT"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indent="-285750" algn="just">
              <a:lnSpc>
                <a:spcPct val="150000"/>
              </a:lnSpc>
              <a:buFont typeface="Wingdings" panose="05000000000000000000" pitchFamily="2" charset="2"/>
              <a:buChar char="q"/>
            </a:pPr>
            <a:r>
              <a:rPr lang="es-ES_tradnl" b="1" dirty="0">
                <a:effectLst/>
                <a:latin typeface="Arial Unicode MS" panose="020B0604020202020204" pitchFamily="34" charset="-128"/>
                <a:ea typeface="Arial Unicode MS" panose="020B0604020202020204" pitchFamily="34" charset="-128"/>
                <a:cs typeface="Arial Unicode MS" panose="020B0604020202020204" pitchFamily="34" charset="-128"/>
              </a:rPr>
              <a:t>OBJETIVO ESTRATÉGICO No. 3:</a:t>
            </a:r>
            <a:r>
              <a:rPr lang="es-ES_tradnl" dirty="0">
                <a:effectLst/>
                <a:latin typeface="Arial Unicode MS" panose="020B0604020202020204" pitchFamily="34" charset="-128"/>
                <a:ea typeface="Arial Unicode MS" panose="020B0604020202020204" pitchFamily="34" charset="-128"/>
                <a:cs typeface="Arial Unicode MS" panose="020B0604020202020204" pitchFamily="34" charset="-128"/>
              </a:rPr>
              <a:t> Promover el desarrollo sostenible y la protección de los recursos naturales de la cuenca a través del fomento de la inversión y la actividad económica.</a:t>
            </a:r>
            <a:endParaRPr lang="es-GT"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79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rPr>
              <a:t>CONSOLIDADO DE LOGROS INSTITUCIONALES</a:t>
            </a:r>
            <a:endParaRPr kumimoji="0" lang="es-GT" sz="28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358044737"/>
              </p:ext>
            </p:extLst>
          </p:nvPr>
        </p:nvGraphicFramePr>
        <p:xfrm>
          <a:off x="204537" y="1388367"/>
          <a:ext cx="11562347" cy="3437600"/>
        </p:xfrm>
        <a:graphic>
          <a:graphicData uri="http://schemas.openxmlformats.org/drawingml/2006/table">
            <a:tbl>
              <a:tblPr firstRow="1" bandRow="1">
                <a:tableStyleId>{FABFCF23-3B69-468F-B69F-88F6DE6A72F2}</a:tableStyleId>
              </a:tblPr>
              <a:tblGrid>
                <a:gridCol w="6533147">
                  <a:extLst>
                    <a:ext uri="{9D8B030D-6E8A-4147-A177-3AD203B41FA5}">
                      <a16:colId xmlns:a16="http://schemas.microsoft.com/office/drawing/2014/main" val="3515177168"/>
                    </a:ext>
                  </a:extLst>
                </a:gridCol>
                <a:gridCol w="2622884">
                  <a:extLst>
                    <a:ext uri="{9D8B030D-6E8A-4147-A177-3AD203B41FA5}">
                      <a16:colId xmlns:a16="http://schemas.microsoft.com/office/drawing/2014/main" val="2321643665"/>
                    </a:ext>
                  </a:extLst>
                </a:gridCol>
                <a:gridCol w="2406316">
                  <a:extLst>
                    <a:ext uri="{9D8B030D-6E8A-4147-A177-3AD203B41FA5}">
                      <a16:colId xmlns:a16="http://schemas.microsoft.com/office/drawing/2014/main" val="3302765956"/>
                    </a:ext>
                  </a:extLst>
                </a:gridCol>
              </a:tblGrid>
              <a:tr h="511075">
                <a:tc>
                  <a:txBody>
                    <a:bodyPr/>
                    <a:lstStyle/>
                    <a:p>
                      <a:pPr algn="ctr"/>
                      <a:r>
                        <a:rPr lang="es-MX" sz="1200" dirty="0">
                          <a:latin typeface="Arial" panose="020B0604020202020204" pitchFamily="34" charset="0"/>
                          <a:cs typeface="Arial" panose="020B0604020202020204" pitchFamily="34" charset="0"/>
                        </a:rPr>
                        <a:t>Logro institucional</a:t>
                      </a:r>
                      <a:endParaRPr lang="es-GT"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200" dirty="0">
                          <a:solidFill>
                            <a:schemeClr val="bg1"/>
                          </a:solidFill>
                          <a:latin typeface="Arial" panose="020B0604020202020204" pitchFamily="34" charset="0"/>
                          <a:cs typeface="Arial" panose="020B0604020202020204" pitchFamily="34" charset="0"/>
                        </a:rPr>
                        <a:t>Meta física ejecutada</a:t>
                      </a:r>
                      <a:endParaRPr lang="es-GT" sz="12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200" dirty="0">
                          <a:solidFill>
                            <a:schemeClr val="bg1"/>
                          </a:solidFill>
                          <a:latin typeface="Arial" panose="020B0604020202020204" pitchFamily="34" charset="0"/>
                          <a:cs typeface="Arial" panose="020B0604020202020204" pitchFamily="34" charset="0"/>
                        </a:rPr>
                        <a:t>Población beneficiada</a:t>
                      </a:r>
                      <a:endParaRPr lang="es-GT" sz="12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16240">
                <a:tc>
                  <a:txBody>
                    <a:bodyPr/>
                    <a:lstStyle/>
                    <a:p>
                      <a:pPr algn="just">
                        <a:lnSpc>
                          <a:spcPct val="115000"/>
                        </a:lnSpc>
                        <a:spcBef>
                          <a:spcPts val="1200"/>
                        </a:spcBef>
                        <a:spcAft>
                          <a:spcPts val="1200"/>
                        </a:spcAft>
                      </a:pPr>
                      <a:r>
                        <a:rPr lang="es-MX" sz="1200" b="1" kern="1200" dirty="0">
                          <a:solidFill>
                            <a:srgbClr val="0070C0"/>
                          </a:solidFill>
                          <a:latin typeface="Arial" panose="020B0604020202020204" pitchFamily="34" charset="0"/>
                          <a:ea typeface="+mn-ea"/>
                          <a:cs typeface="Arial" panose="020B0604020202020204" pitchFamily="34" charset="0"/>
                        </a:rPr>
                        <a:t>10. </a:t>
                      </a:r>
                      <a:r>
                        <a:rPr lang="es-GT" sz="1200" kern="1200" dirty="0">
                          <a:solidFill>
                            <a:schemeClr val="dk1"/>
                          </a:solidFill>
                          <a:effectLst/>
                          <a:latin typeface="Arial" panose="020B0604020202020204" pitchFamily="34" charset="0"/>
                          <a:ea typeface="+mn-ea"/>
                          <a:cs typeface="Arial" panose="020B0604020202020204" pitchFamily="34" charset="0"/>
                        </a:rPr>
                        <a:t>La AMSCLAE en coordinación con las Comisiones Departamentales CODESAL y CODESAN con presencia e incidencia en la cuenca, priorizó, a través del Eje de Agua y Saneamiento, la elaboración de manifiestos y la búsqueda de las acciones de articulación con las autoridades ediles. El tema medular de la sinergia es la dotación de Agua Segura con Enfoque de Nutrición, sin embargo, se realizó la vinculación al ciclo integral del consumo de la misma con enfoque de saneamiento para preservación del lago de Atitlán. En ese sentido, se coordinó la celebración de </a:t>
                      </a:r>
                      <a:r>
                        <a:rPr lang="es-GT" sz="1200" b="1" kern="1200" dirty="0">
                          <a:solidFill>
                            <a:schemeClr val="dk1"/>
                          </a:solidFill>
                          <a:effectLst/>
                          <a:latin typeface="Arial" panose="020B0604020202020204" pitchFamily="34" charset="0"/>
                          <a:ea typeface="+mn-ea"/>
                          <a:cs typeface="Arial" panose="020B0604020202020204" pitchFamily="34" charset="0"/>
                        </a:rPr>
                        <a:t>7 conversatorios con instituciones, alcaldes</a:t>
                      </a:r>
                      <a:r>
                        <a:rPr lang="es-GT" sz="1200" kern="1200" dirty="0">
                          <a:solidFill>
                            <a:schemeClr val="dk1"/>
                          </a:solidFill>
                          <a:effectLst/>
                          <a:latin typeface="Arial" panose="020B0604020202020204" pitchFamily="34" charset="0"/>
                          <a:ea typeface="+mn-ea"/>
                          <a:cs typeface="Arial" panose="020B0604020202020204" pitchFamily="34" charset="0"/>
                        </a:rPr>
                        <a:t>, concejales y personal municipal, en los cuales se discutieron los temas: Manifiestos, índices de salud y nutrición, legislación, plan de manejo integrado de la cuenca, estrategia de cuenca para la gestión de los residuos sólidos; además se analizaron propuestas para la gestión de fondos como la “Política Departamental de Agua y Saneamiento” como plataforma para la promoción del “Fondo Nacional para la Protección del Lago de Atitlán”, estas herramientas fueron analizadas desde lo político, técnico y legal y fruto de esto, en el 2022 se continuará con la base construida desde la mirada de instituciones y municipalidades.</a:t>
                      </a:r>
                      <a:endParaRPr lang="es-G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Dirección y coordinación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200"/>
                        </a:spcBef>
                        <a:spcAft>
                          <a:spcPts val="1200"/>
                        </a:spcAft>
                      </a:pPr>
                      <a:r>
                        <a:rPr lang="es-GT" sz="1200" dirty="0">
                          <a:effectLst/>
                          <a:latin typeface="Arial" panose="020B0604020202020204" pitchFamily="34" charset="0"/>
                          <a:ea typeface="Times New Roman" panose="02020603050405020304" pitchFamily="18" charset="0"/>
                          <a:cs typeface="Arial" panose="020B0604020202020204" pitchFamily="34" charset="0"/>
                        </a:rPr>
                        <a:t>Población del departamento de Sololá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bl>
          </a:graphicData>
        </a:graphic>
      </p:graphicFrame>
    </p:spTree>
    <p:extLst>
      <p:ext uri="{BB962C8B-B14F-4D97-AF65-F5344CB8AC3E}">
        <p14:creationId xmlns:p14="http://schemas.microsoft.com/office/powerpoint/2010/main" val="1432500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1110065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387531" y="1377711"/>
            <a:ext cx="11099404"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datos obtenidos durante el </a:t>
            </a:r>
            <a:r>
              <a:rPr lang="es-GT" sz="2000" dirty="0">
                <a:solidFill>
                  <a:srgbClr val="0070C0"/>
                </a:solidFill>
                <a:latin typeface="Arial" panose="020B0604020202020204" pitchFamily="34" charset="0"/>
                <a:cs typeface="Arial" panose="020B0604020202020204" pitchFamily="34" charset="0"/>
              </a:rPr>
              <a:t>periodo reportado </a:t>
            </a:r>
            <a:r>
              <a:rPr lang="es-GT" sz="2000" b="0" dirty="0">
                <a:solidFill>
                  <a:schemeClr val="tx1"/>
                </a:solidFill>
                <a:latin typeface="Arial" panose="020B0604020202020204" pitchFamily="34" charset="0"/>
                <a:cs typeface="Arial" panose="020B0604020202020204" pitchFamily="34" charset="0"/>
              </a:rPr>
              <a:t>permiten establecer que la ejecución del presupuesto se caracterizó principalmente por las inversiones realizadas como aportes de contrapartida en proyectos agrícolas, forestales, de fomento económico sustentable, saneamiento ambiental e investigación, así como para el pago de personal que brinda asistencia técnica y acompañamiento a las municipalidades y población representada de Atitlán.</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557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RESULTADOS SE OBTUVIERON EN EL MARCO DE LA </a:t>
            </a:r>
            <a:r>
              <a:rPr lang="es-GT" dirty="0" err="1">
                <a:latin typeface="Arial" panose="020B0604020202020204" pitchFamily="34" charset="0"/>
                <a:cs typeface="Arial" panose="020B0604020202020204" pitchFamily="34" charset="0"/>
              </a:rPr>
              <a:t>PGG</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3542222" y="2221918"/>
            <a:ext cx="7663491" cy="359486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2000" b="0" dirty="0">
                <a:solidFill>
                  <a:schemeClr val="tx1"/>
                </a:solidFill>
                <a:latin typeface="Arial" panose="020B0604020202020204" pitchFamily="34" charset="0"/>
                <a:cs typeface="Arial" panose="020B0604020202020204" pitchFamily="34" charset="0"/>
              </a:rPr>
              <a:t>La </a:t>
            </a:r>
            <a:r>
              <a:rPr lang="es-GT" sz="2000" dirty="0">
                <a:solidFill>
                  <a:srgbClr val="0070C0"/>
                </a:solidFill>
                <a:latin typeface="Arial" panose="020B0604020202020204" pitchFamily="34" charset="0"/>
                <a:cs typeface="Arial" panose="020B0604020202020204" pitchFamily="34" charset="0"/>
              </a:rPr>
              <a:t>Política General de Gobierno </a:t>
            </a:r>
            <a:r>
              <a:rPr lang="es-GT" sz="2000" b="0" dirty="0">
                <a:solidFill>
                  <a:schemeClr val="tx1"/>
                </a:solidFill>
                <a:latin typeface="Arial" panose="020B0604020202020204" pitchFamily="34" charset="0"/>
                <a:cs typeface="Arial" panose="020B0604020202020204" pitchFamily="34" charset="0"/>
              </a:rPr>
              <a:t>(</a:t>
            </a:r>
            <a:r>
              <a:rPr lang="es-GT" sz="2000" b="0" dirty="0" err="1">
                <a:solidFill>
                  <a:schemeClr val="tx1"/>
                </a:solidFill>
                <a:latin typeface="Arial" panose="020B0604020202020204" pitchFamily="34" charset="0"/>
                <a:cs typeface="Arial" panose="020B0604020202020204" pitchFamily="34" charset="0"/>
              </a:rPr>
              <a:t>PGG</a:t>
            </a:r>
            <a:r>
              <a:rPr lang="es-GT" sz="2000" b="0" dirty="0">
                <a:solidFill>
                  <a:schemeClr val="tx1"/>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r>
              <a:rPr lang="es-GT" sz="1900" b="0" dirty="0">
                <a:solidFill>
                  <a:schemeClr val="tx1"/>
                </a:solidFill>
                <a:effectLst/>
                <a:latin typeface="Arial" panose="020B0604020202020204" pitchFamily="34" charset="0"/>
                <a:ea typeface="Montserrat"/>
                <a:cs typeface="Arial" panose="020B0604020202020204" pitchFamily="34" charset="0"/>
              </a:rPr>
              <a:t>En el marco de la Política General de Gobierno -PGG-, la AMSCLAE no es un ente rector sectorial, sin embargo, </a:t>
            </a:r>
            <a:r>
              <a:rPr lang="es-GT" sz="1900" dirty="0">
                <a:solidFill>
                  <a:schemeClr val="tx1"/>
                </a:solidFill>
                <a:effectLst/>
                <a:latin typeface="Arial" panose="020B0604020202020204" pitchFamily="34" charset="0"/>
                <a:ea typeface="Montserrat"/>
                <a:cs typeface="Arial" panose="020B0604020202020204" pitchFamily="34" charset="0"/>
              </a:rPr>
              <a:t>sus acciones contribuyen de manera transversal a la gestión sostenible del ambiente y recursos naturales</a:t>
            </a:r>
            <a:r>
              <a:rPr lang="es-GT" sz="1900" b="0" dirty="0">
                <a:solidFill>
                  <a:schemeClr val="tx1"/>
                </a:solidFill>
                <a:effectLst/>
                <a:latin typeface="Arial" panose="020B0604020202020204" pitchFamily="34" charset="0"/>
                <a:ea typeface="Montserrat"/>
                <a:cs typeface="Arial" panose="020B0604020202020204" pitchFamily="34" charset="0"/>
              </a:rPr>
              <a:t> relacionada con el eje “Estado responsable, transparente y efectivo en cumplimiento a la meta estratégica: “</a:t>
            </a:r>
            <a:r>
              <a:rPr lang="es-GT" sz="1900" dirty="0">
                <a:solidFill>
                  <a:schemeClr val="tx1"/>
                </a:solidFill>
                <a:effectLst/>
                <a:latin typeface="Arial" panose="020B0604020202020204" pitchFamily="34" charset="0"/>
                <a:ea typeface="Montserrat"/>
                <a:cs typeface="Arial" panose="020B0604020202020204" pitchFamily="34" charset="0"/>
              </a:rPr>
              <a:t>Para el año 2023 la superficie terrestre cubierta con cobertura forestal se ubica en 33.7%, cuyo indicador para medición es: Porcentaje de la superficie terrestre cubierta con cobertura fore</a:t>
            </a:r>
            <a:r>
              <a:rPr lang="es-GT" sz="1900" b="0" dirty="0">
                <a:solidFill>
                  <a:schemeClr val="tx1"/>
                </a:solidFill>
                <a:effectLst/>
                <a:latin typeface="Arial" panose="020B0604020202020204" pitchFamily="34" charset="0"/>
                <a:ea typeface="Montserrat"/>
                <a:cs typeface="Arial" panose="020B0604020202020204" pitchFamily="34" charset="0"/>
              </a:rPr>
              <a:t>stal, como parte de las intervenciones que realiza el Departamento de Agrícola y Forestal vinculado al subproducto: 001-002-0003 “Conservación de suelo, incremento y conservación de la cobertura forestal y promoción de prácticas agrícolas sostenible en la Cuenca del Lago de Atitlán”.</a:t>
            </a:r>
            <a:endParaRPr lang="es-GT" sz="1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387531" y="2086247"/>
            <a:ext cx="2864627"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contribuyó con los pilares “</a:t>
            </a:r>
            <a:r>
              <a:rPr lang="es-GT" sz="1600" dirty="0">
                <a:effectLst/>
                <a:latin typeface="Arial" panose="020B0604020202020204" pitchFamily="34" charset="0"/>
                <a:ea typeface="Montserrat"/>
                <a:cs typeface="Arial" panose="020B0604020202020204" pitchFamily="34" charset="0"/>
              </a:rPr>
              <a:t>Estado responsable, transparente y efectivo</a:t>
            </a:r>
            <a:r>
              <a:rPr lang="es-GT" sz="1600" b="0" dirty="0">
                <a:effectLst/>
                <a:latin typeface="Arial" panose="020B0604020202020204" pitchFamily="34" charset="0"/>
                <a:ea typeface="Montserrat"/>
                <a:cs typeface="Arial" panose="020B0604020202020204" pitchFamily="34" charset="0"/>
              </a:rPr>
              <a:t>”.</a:t>
            </a:r>
            <a:endParaRPr lang="es-GT" sz="1600" b="0" dirty="0">
              <a:solidFill>
                <a:schemeClr val="tx1"/>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MEDIDAS DE TRANSPARENCIA SE HAN APLICADO?</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560717" y="1083005"/>
            <a:ext cx="10748759"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garantizar el </a:t>
            </a:r>
            <a:r>
              <a:rPr lang="es-GT" sz="2000" dirty="0">
                <a:solidFill>
                  <a:srgbClr val="0070C0"/>
                </a:solidFill>
                <a:latin typeface="Arial" panose="020B0604020202020204" pitchFamily="34" charset="0"/>
                <a:cs typeface="Arial" panose="020B0604020202020204" pitchFamily="34" charset="0"/>
              </a:rPr>
              <a:t>uso adecuado del dinero público </a:t>
            </a:r>
            <a:r>
              <a:rPr lang="es-GT" sz="2000" b="0" dirty="0">
                <a:solidFill>
                  <a:schemeClr val="tx1"/>
                </a:solidFill>
                <a:latin typeface="Arial" panose="020B0604020202020204" pitchFamily="34" charset="0"/>
                <a:cs typeface="Arial" panose="020B0604020202020204" pitchFamily="34" charset="0"/>
              </a:rPr>
              <a:t>y el avance en el cumplimiento de los objetivos de Estado, “</a:t>
            </a:r>
            <a:r>
              <a:rPr lang="es-GT" sz="2000" b="0" u="sng" dirty="0">
                <a:solidFill>
                  <a:schemeClr val="tx1"/>
                </a:solidFill>
                <a:latin typeface="Arial" panose="020B0604020202020204" pitchFamily="34" charset="0"/>
                <a:cs typeface="Arial" panose="020B0604020202020204" pitchFamily="34" charset="0"/>
              </a:rPr>
              <a:t>la AMSCLAE</a:t>
            </a:r>
            <a:r>
              <a:rPr lang="es-GT" sz="2000" b="0" dirty="0">
                <a:solidFill>
                  <a:schemeClr val="tx1"/>
                </a:solidFill>
                <a:latin typeface="Arial" panose="020B0604020202020204" pitchFamily="34" charset="0"/>
                <a:cs typeface="Arial" panose="020B0604020202020204" pitchFamily="34" charset="0"/>
              </a:rPr>
              <a:t>” ha adoptado como medidas de transparencia: el establecimiento de </a:t>
            </a:r>
            <a:r>
              <a:rPr lang="es-GT" sz="2000" dirty="0">
                <a:solidFill>
                  <a:schemeClr val="tx1"/>
                </a:solidFill>
                <a:latin typeface="Arial" panose="020B0604020202020204" pitchFamily="34" charset="0"/>
                <a:cs typeface="Arial" panose="020B0604020202020204" pitchFamily="34" charset="0"/>
              </a:rPr>
              <a:t>medidas internas </a:t>
            </a:r>
            <a:r>
              <a:rPr lang="es-GT" sz="2000" b="0" dirty="0">
                <a:solidFill>
                  <a:schemeClr val="tx1"/>
                </a:solidFill>
                <a:latin typeface="Arial" panose="020B0604020202020204" pitchFamily="34" charset="0"/>
                <a:cs typeface="Arial" panose="020B0604020202020204" pitchFamily="34" charset="0"/>
              </a:rPr>
              <a:t>de administración de los fondos, plazos y normas para </a:t>
            </a:r>
            <a:r>
              <a:rPr lang="es-GT" sz="2000" dirty="0">
                <a:solidFill>
                  <a:schemeClr val="tx1"/>
                </a:solidFill>
                <a:latin typeface="Arial" panose="020B0604020202020204" pitchFamily="34" charset="0"/>
                <a:cs typeface="Arial" panose="020B0604020202020204" pitchFamily="34" charset="0"/>
              </a:rPr>
              <a:t>mejorar la calidad del gasto </a:t>
            </a:r>
            <a:r>
              <a:rPr lang="es-GT" sz="2000" b="0" dirty="0">
                <a:solidFill>
                  <a:schemeClr val="tx1"/>
                </a:solidFill>
                <a:latin typeface="Arial" panose="020B0604020202020204" pitchFamily="34" charset="0"/>
                <a:cs typeface="Arial" panose="020B0604020202020204" pitchFamily="34" charset="0"/>
              </a:rPr>
              <a:t>por medio de una </a:t>
            </a:r>
            <a:r>
              <a:rPr lang="es-GT" sz="2000" dirty="0">
                <a:solidFill>
                  <a:schemeClr val="tx1"/>
                </a:solidFill>
                <a:latin typeface="Arial" panose="020B0604020202020204" pitchFamily="34" charset="0"/>
                <a:cs typeface="Arial" panose="020B0604020202020204" pitchFamily="34" charset="0"/>
              </a:rPr>
              <a:t>estrategia institucional</a:t>
            </a:r>
            <a:r>
              <a:rPr lang="es-GT" sz="2000" b="0" dirty="0">
                <a:solidFill>
                  <a:schemeClr val="tx1"/>
                </a:solidFill>
                <a:latin typeface="Arial" panose="020B0604020202020204" pitchFamily="34" charset="0"/>
                <a:cs typeface="Arial" panose="020B0604020202020204" pitchFamily="34" charset="0"/>
              </a:rPr>
              <a:t>; asimismo la </a:t>
            </a:r>
            <a:r>
              <a:rPr lang="es-GT" sz="2000" dirty="0">
                <a:solidFill>
                  <a:schemeClr val="tx1"/>
                </a:solidFill>
                <a:latin typeface="Arial" panose="020B0604020202020204" pitchFamily="34" charset="0"/>
                <a:cs typeface="Arial" panose="020B0604020202020204" pitchFamily="34" charset="0"/>
              </a:rPr>
              <a:t>publicación de la información</a:t>
            </a:r>
            <a:r>
              <a:rPr lang="es-GT" sz="2000" b="0" dirty="0">
                <a:solidFill>
                  <a:schemeClr val="tx1"/>
                </a:solidFill>
                <a:latin typeface="Arial" panose="020B0604020202020204" pitchFamily="34" charset="0"/>
                <a:cs typeface="Arial" panose="020B0604020202020204" pitchFamily="34" charset="0"/>
              </a:rPr>
              <a:t> en la página web institucional en cumplimiento a lo que establece el artículo 20 de la Ley del Presupuesto General del Estado – Decreto Núm. 25-2018.</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4346"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121" y="200840"/>
            <a:ext cx="1471205" cy="14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1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422036" y="385430"/>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DESAFÍOS INSTITUCIONALES SE ESPERAN DURANTE 2022?</a:t>
            </a: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957695" y="907945"/>
            <a:ext cx="10276609"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Los </a:t>
            </a:r>
            <a:r>
              <a:rPr lang="es-GT" sz="1600" dirty="0">
                <a:solidFill>
                  <a:srgbClr val="0070C0"/>
                </a:solidFill>
                <a:latin typeface="Arial" panose="020B0604020202020204" pitchFamily="34" charset="0"/>
                <a:cs typeface="Arial" panose="020B0604020202020204" pitchFamily="34" charset="0"/>
              </a:rPr>
              <a:t>principales desafíos </a:t>
            </a:r>
            <a:r>
              <a:rPr lang="es-GT" sz="1600" b="0" dirty="0">
                <a:solidFill>
                  <a:schemeClr val="tx1"/>
                </a:solidFill>
                <a:latin typeface="Arial" panose="020B0604020202020204" pitchFamily="34" charset="0"/>
                <a:cs typeface="Arial" panose="020B0604020202020204" pitchFamily="34" charset="0"/>
              </a:rPr>
              <a:t>de “</a:t>
            </a:r>
            <a:r>
              <a:rPr lang="es-GT" sz="1600" b="0" u="sng" dirty="0">
                <a:solidFill>
                  <a:schemeClr val="tx1"/>
                </a:solidFill>
                <a:latin typeface="Arial" panose="020B0604020202020204" pitchFamily="34" charset="0"/>
                <a:cs typeface="Arial" panose="020B0604020202020204" pitchFamily="34" charset="0"/>
              </a:rPr>
              <a:t>la institución</a:t>
            </a:r>
            <a:r>
              <a:rPr lang="es-GT" sz="1600" b="0" dirty="0">
                <a:solidFill>
                  <a:schemeClr val="tx1"/>
                </a:solidFill>
                <a:latin typeface="Arial" panose="020B0604020202020204" pitchFamily="34" charset="0"/>
                <a:cs typeface="Arial" panose="020B0604020202020204" pitchFamily="34" charset="0"/>
              </a:rPr>
              <a:t>” en cuanto al uso de los recursos públicos y el cumplimiento de los planes nacionales son: en general contribuir a la </a:t>
            </a:r>
            <a:r>
              <a:rPr lang="es-GT" sz="1600" dirty="0">
                <a:effectLst/>
                <a:latin typeface="Arial" panose="020B0604020202020204" pitchFamily="34" charset="0"/>
                <a:ea typeface="Montserrat"/>
                <a:cs typeface="Arial" panose="020B0604020202020204" pitchFamily="34" charset="0"/>
              </a:rPr>
              <a:t>gestión sostenible del ambiente y recursos naturales</a:t>
            </a:r>
            <a:r>
              <a:rPr lang="es-GT" sz="1600" b="0" dirty="0">
                <a:solidFill>
                  <a:schemeClr val="tx1"/>
                </a:solidFill>
                <a:latin typeface="Arial" panose="020B0604020202020204" pitchFamily="34" charset="0"/>
                <a:cs typeface="Arial" panose="020B0604020202020204" pitchFamily="34" charset="0"/>
              </a:rPr>
              <a:t>, y en particular promover el </a:t>
            </a:r>
            <a:r>
              <a:rPr lang="es-GT" sz="1600" dirty="0">
                <a:solidFill>
                  <a:schemeClr val="tx1"/>
                </a:solidFill>
                <a:latin typeface="Arial" panose="020B0604020202020204" pitchFamily="34" charset="0"/>
                <a:cs typeface="Arial" panose="020B0604020202020204" pitchFamily="34" charset="0"/>
              </a:rPr>
              <a:t>manejo integrado de la cuenca del lago de Atitlán</a:t>
            </a:r>
            <a:r>
              <a:rPr lang="es-GT" sz="1600" b="0" dirty="0">
                <a:solidFill>
                  <a:schemeClr val="tx1"/>
                </a:solidFill>
                <a:latin typeface="Arial" panose="020B0604020202020204" pitchFamily="34" charset="0"/>
                <a:cs typeface="Arial" panose="020B0604020202020204" pitchFamily="34" charset="0"/>
              </a:rPr>
              <a:t>, alrededor de las siguientes prioridades: 1. Seguimiento y promoción de </a:t>
            </a:r>
            <a:r>
              <a:rPr lang="es-GT" sz="1600" dirty="0">
                <a:solidFill>
                  <a:schemeClr val="tx1"/>
                </a:solidFill>
                <a:latin typeface="Arial" panose="020B0604020202020204" pitchFamily="34" charset="0"/>
                <a:cs typeface="Arial" panose="020B0604020202020204" pitchFamily="34" charset="0"/>
              </a:rPr>
              <a:t>ordenanzas</a:t>
            </a:r>
            <a:r>
              <a:rPr lang="es-GT" sz="1600" b="0" dirty="0">
                <a:solidFill>
                  <a:schemeClr val="tx1"/>
                </a:solidFill>
                <a:latin typeface="Arial" panose="020B0604020202020204" pitchFamily="34" charset="0"/>
                <a:cs typeface="Arial" panose="020B0604020202020204" pitchFamily="34" charset="0"/>
              </a:rPr>
              <a:t> a nivel de cuenca y en el marco de la autonomía municipal, 2. Contribuir y promover el cierre de vertederos municipales y activación de sistemas de tratamiento de </a:t>
            </a:r>
            <a:r>
              <a:rPr lang="es-GT" sz="1600" dirty="0">
                <a:solidFill>
                  <a:schemeClr val="tx1"/>
                </a:solidFill>
                <a:latin typeface="Arial" panose="020B0604020202020204" pitchFamily="34" charset="0"/>
                <a:cs typeface="Arial" panose="020B0604020202020204" pitchFamily="34" charset="0"/>
              </a:rPr>
              <a:t>residuos sólidos</a:t>
            </a:r>
            <a:r>
              <a:rPr lang="es-GT" sz="1600" b="0" dirty="0">
                <a:solidFill>
                  <a:schemeClr val="tx1"/>
                </a:solidFill>
                <a:latin typeface="Arial" panose="020B0604020202020204" pitchFamily="34" charset="0"/>
                <a:cs typeface="Arial" panose="020B0604020202020204" pitchFamily="34" charset="0"/>
              </a:rPr>
              <a:t>. 3. Promover la </a:t>
            </a:r>
            <a:r>
              <a:rPr lang="es-GT" sz="1600" dirty="0">
                <a:solidFill>
                  <a:schemeClr val="tx1"/>
                </a:solidFill>
                <a:latin typeface="Arial" panose="020B0604020202020204" pitchFamily="34" charset="0"/>
                <a:cs typeface="Arial" panose="020B0604020202020204" pitchFamily="34" charset="0"/>
              </a:rPr>
              <a:t>investigación científica </a:t>
            </a:r>
            <a:r>
              <a:rPr lang="es-GT" sz="1600" b="0" dirty="0">
                <a:solidFill>
                  <a:schemeClr val="tx1"/>
                </a:solidFill>
                <a:latin typeface="Arial" panose="020B0604020202020204" pitchFamily="34" charset="0"/>
                <a:cs typeface="Arial" panose="020B0604020202020204" pitchFamily="34" charset="0"/>
              </a:rPr>
              <a:t>para el desarrollo de propuestas de solución a los grandes retos de saneamiento de la cuenca. 4. Fortalecimiento técnico municipal para el tratamiento de las </a:t>
            </a:r>
            <a:r>
              <a:rPr lang="es-GT" sz="1600" dirty="0">
                <a:solidFill>
                  <a:schemeClr val="tx1"/>
                </a:solidFill>
                <a:latin typeface="Arial" panose="020B0604020202020204" pitchFamily="34" charset="0"/>
                <a:cs typeface="Arial" panose="020B0604020202020204" pitchFamily="34" charset="0"/>
              </a:rPr>
              <a:t>aguas residuales</a:t>
            </a:r>
            <a:r>
              <a:rPr lang="es-GT" sz="1600" b="0" dirty="0">
                <a:solidFill>
                  <a:schemeClr val="tx1"/>
                </a:solidFill>
                <a:latin typeface="Arial" panose="020B0604020202020204" pitchFamily="34" charset="0"/>
                <a:cs typeface="Arial" panose="020B0604020202020204" pitchFamily="34" charset="0"/>
              </a:rPr>
              <a:t>, mejora y activación de las plantas de tratamiento existentes. 5. Promover el manejo integrado de la cuenca a través de la coordinación interinstitucional e inversión en los proyectos de agua y saneamiento priorizados por las </a:t>
            </a:r>
            <a:r>
              <a:rPr lang="es-GT" sz="1600" dirty="0">
                <a:solidFill>
                  <a:schemeClr val="tx1"/>
                </a:solidFill>
                <a:latin typeface="Arial" panose="020B0604020202020204" pitchFamily="34" charset="0"/>
                <a:cs typeface="Arial" panose="020B0604020202020204" pitchFamily="34" charset="0"/>
              </a:rPr>
              <a:t>municipalidades de la cuenca</a:t>
            </a:r>
            <a:r>
              <a:rPr lang="es-GT" sz="1600" b="0" dirty="0">
                <a:solidFill>
                  <a:schemeClr val="tx1"/>
                </a:solidFill>
                <a:latin typeface="Arial" panose="020B0604020202020204" pitchFamily="34" charset="0"/>
                <a:cs typeface="Arial" panose="020B0604020202020204" pitchFamily="34" charset="0"/>
              </a:rPr>
              <a:t>. 6. Fomento económico y turismo con </a:t>
            </a:r>
            <a:r>
              <a:rPr lang="es-GT" sz="1600" dirty="0">
                <a:solidFill>
                  <a:schemeClr val="tx1"/>
                </a:solidFill>
                <a:latin typeface="Arial" panose="020B0604020202020204" pitchFamily="34" charset="0"/>
                <a:cs typeface="Arial" panose="020B0604020202020204" pitchFamily="34" charset="0"/>
              </a:rPr>
              <a:t>buenas prácticas ambientales</a:t>
            </a:r>
            <a:r>
              <a:rPr lang="es-GT" sz="1600" b="0" dirty="0">
                <a:solidFill>
                  <a:schemeClr val="tx1"/>
                </a:solidFill>
                <a:latin typeface="Arial" panose="020B0604020202020204" pitchFamily="34" charset="0"/>
                <a:cs typeface="Arial" panose="020B0604020202020204" pitchFamily="34" charset="0"/>
              </a:rPr>
              <a:t>; y contribución </a:t>
            </a:r>
            <a:r>
              <a:rPr lang="es-GT" sz="1600" dirty="0">
                <a:solidFill>
                  <a:schemeClr val="tx1"/>
                </a:solidFill>
                <a:latin typeface="Arial" panose="020B0604020202020204" pitchFamily="34" charset="0"/>
                <a:cs typeface="Arial" panose="020B0604020202020204" pitchFamily="34" charset="0"/>
              </a:rPr>
              <a:t>agrícola forestal </a:t>
            </a:r>
            <a:r>
              <a:rPr lang="es-GT" sz="1600" b="0" dirty="0">
                <a:solidFill>
                  <a:schemeClr val="tx1"/>
                </a:solidFill>
                <a:latin typeface="Arial" panose="020B0604020202020204" pitchFamily="34" charset="0"/>
                <a:cs typeface="Arial" panose="020B0604020202020204" pitchFamily="34" charset="0"/>
              </a:rPr>
              <a:t>en comunidades priorizadas.</a:t>
            </a:r>
            <a:endParaRPr lang="es-GT" sz="1600" b="0" dirty="0">
              <a:solidFill>
                <a:schemeClr val="accent1">
                  <a:lumMod val="50000"/>
                </a:schemeClr>
              </a:solidFill>
              <a:latin typeface="Arial" panose="020B0604020202020204" pitchFamily="34" charset="0"/>
              <a:cs typeface="Arial" panose="020B0604020202020204" pitchFamily="34" charset="0"/>
            </a:endParaRPr>
          </a:p>
        </p:txBody>
      </p:sp>
      <p:pic>
        <p:nvPicPr>
          <p:cNvPr id="12290" name="Picture 2" descr="Icono-Comprensión-Desafio Neurolectura | Desafío Neurolectura"/>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0467783" y="28051"/>
            <a:ext cx="1533042" cy="154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02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GT" sz="37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RENDICIÓN DE CUENTAS</a:t>
            </a:r>
          </a:p>
          <a:p>
            <a:pPr marL="0" marR="0" lvl="0" indent="0" algn="r" defTabSz="914400" rtl="0" eaLnBrk="1" fontAlgn="auto" latinLnBrk="0" hangingPunct="1">
              <a:lnSpc>
                <a:spcPct val="90000"/>
              </a:lnSpc>
              <a:spcBef>
                <a:spcPct val="0"/>
              </a:spcBef>
              <a:spcAft>
                <a:spcPts val="0"/>
              </a:spcAft>
              <a:buClrTx/>
              <a:buSzTx/>
              <a:buFontTx/>
              <a:buNone/>
              <a:tabLst/>
              <a:defRPr/>
            </a:pPr>
            <a:br>
              <a:rPr kumimoji="0" lang="es-GT" sz="3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s-GT" sz="3700" b="1"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PARTE GENERAL</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s-GT" sz="3700" b="1"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AL TERCER CUATRIMESTRE 2021</a:t>
            </a:r>
          </a:p>
        </p:txBody>
      </p:sp>
    </p:spTree>
    <p:extLst>
      <p:ext uri="{BB962C8B-B14F-4D97-AF65-F5344CB8AC3E}">
        <p14:creationId xmlns:p14="http://schemas.microsoft.com/office/powerpoint/2010/main" val="399393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097278" y="1754976"/>
            <a:ext cx="4585065" cy="4614170"/>
          </a:xfrm>
        </p:spPr>
        <p:txBody>
          <a:bodyPr>
            <a:normAutofit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4754880"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13,000,000.00</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10" name="Marcador de contenido 6">
            <a:extLst>
              <a:ext uri="{FF2B5EF4-FFF2-40B4-BE49-F238E27FC236}">
                <a16:creationId xmlns:a16="http://schemas.microsoft.com/office/drawing/2014/main" id="{25B57E48-1481-43FE-A152-BAC029DFD0E7}"/>
              </a:ext>
            </a:extLst>
          </p:cNvPr>
          <p:cNvSpPr txBox="1">
            <a:spLocks/>
          </p:cNvSpPr>
          <p:nvPr/>
        </p:nvSpPr>
        <p:spPr>
          <a:xfrm>
            <a:off x="4754880" y="3036327"/>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11,521,288.99</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11" name="Marcador de contenido 6">
            <a:extLst>
              <a:ext uri="{FF2B5EF4-FFF2-40B4-BE49-F238E27FC236}">
                <a16:creationId xmlns:a16="http://schemas.microsoft.com/office/drawing/2014/main" id="{2D4EA712-FB33-4D47-8D1B-DA255B79BE59}"/>
              </a:ext>
            </a:extLst>
          </p:cNvPr>
          <p:cNvSpPr txBox="1">
            <a:spLocks/>
          </p:cNvSpPr>
          <p:nvPr/>
        </p:nvSpPr>
        <p:spPr>
          <a:xfrm>
            <a:off x="4754880" y="4467497"/>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1,478,711.01</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2132701" y="2803491"/>
            <a:ext cx="4585065" cy="1445424"/>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5857155" y="2534194"/>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a:solidFill>
                  <a:srgbClr val="FF0000"/>
                </a:solidFill>
                <a:latin typeface="Arial" panose="020B0604020202020204" pitchFamily="34" charset="0"/>
                <a:cs typeface="Arial" panose="020B0604020202020204" pitchFamily="34" charset="0"/>
              </a:rPr>
              <a:t>88.63%</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96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34547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UTILIZA EL DINERO “</a:t>
            </a:r>
            <a:r>
              <a:rPr lang="es-GT" u="sng" dirty="0">
                <a:latin typeface="Arial" panose="020B0604020202020204" pitchFamily="34" charset="0"/>
                <a:cs typeface="Arial" panose="020B0604020202020204" pitchFamily="34" charset="0"/>
              </a:rPr>
              <a:t>AMSCLAE</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493623" y="17212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5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El dinero se utiliza en la adquisición de diferentes bienes o servicios y en transferencias que son necesarias para cumplir con las finalidades de la institución.</a:t>
            </a:r>
          </a:p>
          <a:p>
            <a:pPr algn="just">
              <a:lnSpc>
                <a:spcPct val="150000"/>
              </a:lnSpc>
            </a:pPr>
            <a:endParaRPr lang="es-GT" sz="15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50000"/>
              </a:lnSpc>
            </a:pPr>
            <a:r>
              <a:rPr lang="es-GT" sz="15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Para mostrar de forma ordenada a la población en qué se utiliza el dinero, el gasto del sector público se muestra por </a:t>
            </a:r>
            <a:r>
              <a:rPr lang="es-GT" sz="1500" dirty="0">
                <a:solidFill>
                  <a:srgbClr val="197BB4"/>
                </a:solidFill>
                <a:latin typeface="Arial Unicode MS" panose="020B0604020202020204" pitchFamily="34" charset="-128"/>
                <a:ea typeface="Arial Unicode MS" panose="020B0604020202020204" pitchFamily="34" charset="-128"/>
                <a:cs typeface="Arial Unicode MS" panose="020B0604020202020204" pitchFamily="34" charset="-128"/>
              </a:rPr>
              <a:t>grupos de gasto</a:t>
            </a:r>
            <a:r>
              <a:rPr lang="es-GT" sz="15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siendo estos:</a:t>
            </a:r>
          </a:p>
          <a:p>
            <a:pPr algn="just">
              <a:lnSpc>
                <a:spcPct val="150000"/>
              </a:lnSpc>
            </a:pPr>
            <a:endParaRPr lang="es-GT" sz="15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lgn="just">
              <a:lnSpc>
                <a:spcPct val="150000"/>
              </a:lnSpc>
              <a:buFont typeface="Arial" panose="020B0604020202020204" pitchFamily="34" charset="0"/>
              <a:buChar char="•"/>
            </a:pPr>
            <a:r>
              <a:rPr lang="es-GT" sz="15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Servicios Profesionales (000),</a:t>
            </a:r>
          </a:p>
          <a:p>
            <a:pPr marL="457200" indent="-457200" algn="just">
              <a:lnSpc>
                <a:spcPct val="150000"/>
              </a:lnSpc>
              <a:buFont typeface="Arial" panose="020B0604020202020204" pitchFamily="34" charset="0"/>
              <a:buChar char="•"/>
            </a:pPr>
            <a:r>
              <a:rPr lang="es-GT" sz="15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Servicios no personales (100),</a:t>
            </a:r>
          </a:p>
          <a:p>
            <a:pPr marL="457200" indent="-457200" algn="just">
              <a:lnSpc>
                <a:spcPct val="150000"/>
              </a:lnSpc>
              <a:buFont typeface="Arial" panose="020B0604020202020204" pitchFamily="34" charset="0"/>
              <a:buChar char="•"/>
            </a:pPr>
            <a:r>
              <a:rPr lang="es-GT" sz="15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Materiales y suministros (200),</a:t>
            </a:r>
          </a:p>
          <a:p>
            <a:pPr marL="457200" indent="-457200" algn="just">
              <a:lnSpc>
                <a:spcPct val="150000"/>
              </a:lnSpc>
              <a:buFont typeface="Arial" panose="020B0604020202020204" pitchFamily="34" charset="0"/>
              <a:buChar char="•"/>
            </a:pPr>
            <a:r>
              <a:rPr lang="es-GT" sz="15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Propiedad, Planta, Equipo e Intangibles (300)</a:t>
            </a:r>
          </a:p>
          <a:p>
            <a:pPr marL="457200" indent="-457200" algn="just">
              <a:lnSpc>
                <a:spcPct val="150000"/>
              </a:lnSpc>
              <a:buFont typeface="Arial" panose="020B0604020202020204" pitchFamily="34" charset="0"/>
              <a:buChar char="•"/>
            </a:pPr>
            <a:r>
              <a:rPr lang="es-GT" sz="15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Asignaciones globales (900)</a:t>
            </a:r>
          </a:p>
          <a:p>
            <a:pPr marL="342900" indent="-342900">
              <a:buFont typeface="Arial" panose="020B0604020202020204" pitchFamily="34" charset="0"/>
              <a:buChar char="•"/>
            </a:pPr>
            <a:endParaRPr lang="es-GT" sz="1500" b="0" dirty="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br>
              <a:rPr lang="es-GT" sz="1500" b="0" dirty="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es-GT" sz="1500" b="0" dirty="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387531" y="2672987"/>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b="0" dirty="0">
                <a:solidFill>
                  <a:srgbClr val="FF0000"/>
                </a:solidFill>
                <a:latin typeface="Arial" panose="020B0604020202020204" pitchFamily="34" charset="0"/>
                <a:cs typeface="Arial" panose="020B0604020202020204" pitchFamily="34" charset="0"/>
              </a:rPr>
              <a:t>5</a:t>
            </a:r>
            <a:r>
              <a:rPr lang="es-GT" sz="3100" dirty="0">
                <a:solidFill>
                  <a:srgbClr val="FF0000"/>
                </a:solidFill>
                <a:latin typeface="Arial" panose="020B0604020202020204" pitchFamily="34" charset="0"/>
                <a:cs typeface="Arial" panose="020B0604020202020204" pitchFamily="34" charset="0"/>
              </a:rPr>
              <a:t> </a:t>
            </a:r>
            <a:r>
              <a:rPr lang="es-GT" sz="2000" b="0" dirty="0">
                <a:latin typeface="Arial" panose="020B0604020202020204" pitchFamily="34" charset="0"/>
                <a:cs typeface="Arial" panose="020B0604020202020204" pitchFamily="34" charset="0"/>
              </a:rPr>
              <a:t>grupos</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GRUPO DE GASTO AL TERCER CUATRIMESTRE 2021</a:t>
            </a:r>
            <a:endParaRPr lang="es-GT" sz="2800" b="1"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0F90DB75-9B6E-455E-ACFD-F9F8CF75CA7F}"/>
              </a:ext>
            </a:extLst>
          </p:cNvPr>
          <p:cNvGraphicFramePr>
            <a:graphicFrameLocks noGrp="1"/>
          </p:cNvGraphicFramePr>
          <p:nvPr>
            <p:extLst>
              <p:ext uri="{D42A27DB-BD31-4B8C-83A1-F6EECF244321}">
                <p14:modId xmlns:p14="http://schemas.microsoft.com/office/powerpoint/2010/main" val="2988865367"/>
              </p:ext>
            </p:extLst>
          </p:nvPr>
        </p:nvGraphicFramePr>
        <p:xfrm>
          <a:off x="490220" y="2029485"/>
          <a:ext cx="5605780" cy="3289681"/>
        </p:xfrm>
        <a:graphic>
          <a:graphicData uri="http://schemas.openxmlformats.org/drawingml/2006/table">
            <a:tbl>
              <a:tblPr firstRow="1" firstCol="1" bandRow="1">
                <a:tableStyleId>{5C22544A-7EE6-4342-B048-85BDC9FD1C3A}</a:tableStyleId>
              </a:tblPr>
              <a:tblGrid>
                <a:gridCol w="612140">
                  <a:extLst>
                    <a:ext uri="{9D8B030D-6E8A-4147-A177-3AD203B41FA5}">
                      <a16:colId xmlns:a16="http://schemas.microsoft.com/office/drawing/2014/main" val="1645512131"/>
                    </a:ext>
                  </a:extLst>
                </a:gridCol>
                <a:gridCol w="1078230">
                  <a:extLst>
                    <a:ext uri="{9D8B030D-6E8A-4147-A177-3AD203B41FA5}">
                      <a16:colId xmlns:a16="http://schemas.microsoft.com/office/drawing/2014/main" val="980067091"/>
                    </a:ext>
                  </a:extLst>
                </a:gridCol>
                <a:gridCol w="1165225">
                  <a:extLst>
                    <a:ext uri="{9D8B030D-6E8A-4147-A177-3AD203B41FA5}">
                      <a16:colId xmlns:a16="http://schemas.microsoft.com/office/drawing/2014/main" val="170272589"/>
                    </a:ext>
                  </a:extLst>
                </a:gridCol>
                <a:gridCol w="1102360">
                  <a:extLst>
                    <a:ext uri="{9D8B030D-6E8A-4147-A177-3AD203B41FA5}">
                      <a16:colId xmlns:a16="http://schemas.microsoft.com/office/drawing/2014/main" val="4202800929"/>
                    </a:ext>
                  </a:extLst>
                </a:gridCol>
                <a:gridCol w="973455">
                  <a:extLst>
                    <a:ext uri="{9D8B030D-6E8A-4147-A177-3AD203B41FA5}">
                      <a16:colId xmlns:a16="http://schemas.microsoft.com/office/drawing/2014/main" val="2350214849"/>
                    </a:ext>
                  </a:extLst>
                </a:gridCol>
                <a:gridCol w="674370">
                  <a:extLst>
                    <a:ext uri="{9D8B030D-6E8A-4147-A177-3AD203B41FA5}">
                      <a16:colId xmlns:a16="http://schemas.microsoft.com/office/drawing/2014/main" val="1541720226"/>
                    </a:ext>
                  </a:extLst>
                </a:gridCol>
              </a:tblGrid>
              <a:tr h="594360">
                <a:tc>
                  <a:txBody>
                    <a:bodyPr/>
                    <a:lstStyle/>
                    <a:p>
                      <a:pPr algn="ctr">
                        <a:lnSpc>
                          <a:spcPct val="107000"/>
                        </a:lnSpc>
                        <a:spcAft>
                          <a:spcPts val="800"/>
                        </a:spcAft>
                      </a:pPr>
                      <a:r>
                        <a:rPr lang="es-GT" sz="1000">
                          <a:effectLst/>
                        </a:rPr>
                        <a:t>GRUPO DE GASTO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1000">
                          <a:effectLst/>
                        </a:rPr>
                        <a:t>DESCRIPCIÓN</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1000">
                          <a:effectLst/>
                        </a:rPr>
                        <a:t> PRESUPUESTO VIGENTE 2021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1000">
                          <a:effectLst/>
                        </a:rPr>
                        <a:t>EJECUTADO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1000">
                          <a:effectLst/>
                        </a:rPr>
                        <a:t>SALDO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800">
                          <a:effectLst/>
                        </a:rPr>
                        <a:t>% </a:t>
                      </a:r>
                      <a:br>
                        <a:rPr lang="es-GT" sz="800">
                          <a:effectLst/>
                        </a:rPr>
                      </a:br>
                      <a:r>
                        <a:rPr lang="es-GT" sz="700">
                          <a:effectLst/>
                        </a:rPr>
                        <a:t>EJECUTADO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62760850"/>
                  </a:ext>
                </a:extLst>
              </a:tr>
              <a:tr h="170815">
                <a:tc>
                  <a:txBody>
                    <a:bodyPr/>
                    <a:lstStyle/>
                    <a:p>
                      <a:pPr algn="ctr">
                        <a:lnSpc>
                          <a:spcPct val="107000"/>
                        </a:lnSpc>
                        <a:spcAft>
                          <a:spcPts val="800"/>
                        </a:spcAft>
                      </a:pPr>
                      <a:r>
                        <a:rPr lang="es-GT" sz="1200">
                          <a:effectLst/>
                        </a:rPr>
                        <a:t>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GT" sz="1200">
                          <a:effectLst/>
                        </a:rPr>
                        <a:t>FUENTE 11</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1200">
                          <a:effectLst/>
                        </a:rPr>
                        <a:t>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GT" sz="1200">
                          <a:effectLst/>
                        </a:rPr>
                        <a:t>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GT" sz="1200">
                          <a:effectLst/>
                        </a:rPr>
                        <a:t>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900">
                          <a:effectLst/>
                        </a:rPr>
                        <a:t>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19540639"/>
                  </a:ext>
                </a:extLst>
              </a:tr>
              <a:tr h="325755">
                <a:tc>
                  <a:txBody>
                    <a:bodyPr/>
                    <a:lstStyle/>
                    <a:p>
                      <a:pPr algn="ctr">
                        <a:lnSpc>
                          <a:spcPct val="107000"/>
                        </a:lnSpc>
                        <a:spcAft>
                          <a:spcPts val="800"/>
                        </a:spcAft>
                      </a:pPr>
                      <a:r>
                        <a:rPr lang="es-GT" sz="800">
                          <a:effectLst/>
                        </a:rPr>
                        <a:t>000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SERVICIOS PERSONALES</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 Q    7,758,457.00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7,448,751.68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309,705.32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800">
                          <a:effectLst/>
                        </a:rPr>
                        <a:t>96.01%</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39334268"/>
                  </a:ext>
                </a:extLst>
              </a:tr>
              <a:tr h="325755">
                <a:tc>
                  <a:txBody>
                    <a:bodyPr/>
                    <a:lstStyle/>
                    <a:p>
                      <a:pPr algn="ctr">
                        <a:lnSpc>
                          <a:spcPct val="107000"/>
                        </a:lnSpc>
                        <a:spcAft>
                          <a:spcPts val="800"/>
                        </a:spcAft>
                      </a:pPr>
                      <a:r>
                        <a:rPr lang="es-GT" sz="800">
                          <a:effectLst/>
                        </a:rPr>
                        <a:t>100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SERVICIOS NO PERSONALES</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 Q    1,072,242.00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1,019,274.62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52,967.38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800">
                          <a:effectLst/>
                        </a:rPr>
                        <a:t>95.06%</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24313842"/>
                  </a:ext>
                </a:extLst>
              </a:tr>
              <a:tr h="325755">
                <a:tc>
                  <a:txBody>
                    <a:bodyPr/>
                    <a:lstStyle/>
                    <a:p>
                      <a:pPr algn="ctr">
                        <a:lnSpc>
                          <a:spcPct val="107000"/>
                        </a:lnSpc>
                        <a:spcAft>
                          <a:spcPts val="800"/>
                        </a:spcAft>
                      </a:pPr>
                      <a:r>
                        <a:rPr lang="es-GT" sz="800">
                          <a:effectLst/>
                        </a:rPr>
                        <a:t>200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MATERIALES Y SUMINISTROS</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 Q    1,342,729.00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1,193,628.69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149,100.31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800">
                          <a:effectLst/>
                        </a:rPr>
                        <a:t>88.90%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9921049"/>
                  </a:ext>
                </a:extLst>
              </a:tr>
              <a:tr h="537210">
                <a:tc>
                  <a:txBody>
                    <a:bodyPr/>
                    <a:lstStyle/>
                    <a:p>
                      <a:pPr algn="ctr">
                        <a:lnSpc>
                          <a:spcPct val="107000"/>
                        </a:lnSpc>
                        <a:spcAft>
                          <a:spcPts val="800"/>
                        </a:spcAft>
                      </a:pPr>
                      <a:r>
                        <a:rPr lang="es-GT" sz="800">
                          <a:effectLst/>
                        </a:rPr>
                        <a:t>300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PROPIEDAD, PLANTA, EQUIPO E INTANGIBLES</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 Q    1,398,320.00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458,075.24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940,244.76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800">
                          <a:effectLst/>
                        </a:rPr>
                        <a:t>32.76%</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23671732"/>
                  </a:ext>
                </a:extLst>
              </a:tr>
              <a:tr h="325755">
                <a:tc>
                  <a:txBody>
                    <a:bodyPr/>
                    <a:lstStyle/>
                    <a:p>
                      <a:pPr algn="ctr">
                        <a:lnSpc>
                          <a:spcPct val="107000"/>
                        </a:lnSpc>
                        <a:spcAft>
                          <a:spcPts val="800"/>
                        </a:spcAft>
                      </a:pPr>
                      <a:r>
                        <a:rPr lang="es-GT" sz="800">
                          <a:effectLst/>
                        </a:rPr>
                        <a:t>400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TRANSFERENCIAS CORRIENTES</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 Q       155,000.00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128,309.02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26,690.98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800">
                          <a:effectLst/>
                        </a:rPr>
                        <a:t>82.78%</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38451883"/>
                  </a:ext>
                </a:extLst>
              </a:tr>
              <a:tr h="325755">
                <a:tc>
                  <a:txBody>
                    <a:bodyPr/>
                    <a:lstStyle/>
                    <a:p>
                      <a:pPr algn="ctr">
                        <a:lnSpc>
                          <a:spcPct val="107000"/>
                        </a:lnSpc>
                        <a:spcAft>
                          <a:spcPts val="800"/>
                        </a:spcAft>
                      </a:pPr>
                      <a:r>
                        <a:rPr lang="es-GT" sz="800">
                          <a:effectLst/>
                        </a:rPr>
                        <a:t>900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ASIGNACIONES GLOBALES</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 Q    1,273,252.00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GT" sz="800">
                          <a:effectLst/>
                        </a:rPr>
                        <a:t> Q         1,273,249.74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2.26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GT" sz="800">
                          <a:effectLst/>
                        </a:rPr>
                        <a:t>100.00%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19186777"/>
                  </a:ext>
                </a:extLst>
              </a:tr>
              <a:tr h="170815">
                <a:tc>
                  <a:txBody>
                    <a:bodyPr/>
                    <a:lstStyle/>
                    <a:p>
                      <a:pPr>
                        <a:lnSpc>
                          <a:spcPct val="107000"/>
                        </a:lnSpc>
                        <a:spcAft>
                          <a:spcPts val="800"/>
                        </a:spcAft>
                      </a:pPr>
                      <a:r>
                        <a:rPr lang="es-GT" sz="800">
                          <a:effectLst/>
                        </a:rPr>
                        <a:t>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GT" sz="800">
                          <a:effectLst/>
                        </a:rPr>
                        <a:t>Total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GT" sz="800">
                          <a:effectLst/>
                        </a:rPr>
                        <a:t> Q  13,000,000.00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 Q      11,521,288.99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GT" sz="800">
                          <a:effectLst/>
                        </a:rPr>
                        <a:t> Q  1,478,711.01 </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GT" sz="800">
                          <a:effectLst/>
                        </a:rPr>
                        <a:t>88.63%</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21805512"/>
                  </a:ext>
                </a:extLst>
              </a:tr>
              <a:tr h="170815">
                <a:tc>
                  <a:txBody>
                    <a:bodyPr/>
                    <a:lstStyle/>
                    <a:p>
                      <a:pPr>
                        <a:lnSpc>
                          <a:spcPct val="107000"/>
                        </a:lnSpc>
                      </a:pPr>
                      <a:endParaRPr lang="es-GT" sz="1100">
                        <a:effectLst/>
                        <a:latin typeface="Calibri" panose="020F0502020204030204" pitchFamily="34" charset="0"/>
                        <a:cs typeface="Times New Roman" panose="02020603050405020304" pitchFamily="18" charset="0"/>
                      </a:endParaRPr>
                    </a:p>
                  </a:txBody>
                  <a:tcPr marL="44450" marR="44450" marT="0" marB="0" anchor="b"/>
                </a:tc>
                <a:tc gridSpan="2">
                  <a:txBody>
                    <a:bodyPr/>
                    <a:lstStyle/>
                    <a:p>
                      <a:pPr>
                        <a:lnSpc>
                          <a:spcPct val="107000"/>
                        </a:lnSpc>
                        <a:spcAft>
                          <a:spcPts val="800"/>
                        </a:spcAft>
                      </a:pPr>
                      <a:r>
                        <a:rPr lang="es-GT" sz="800">
                          <a:effectLst/>
                        </a:rPr>
                        <a:t>FUENTE: https://sicoin.minfin.gob.gt</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GT"/>
                    </a:p>
                  </a:txBody>
                  <a:tcPr/>
                </a:tc>
                <a:tc>
                  <a:txBody>
                    <a:bodyPr/>
                    <a:lstStyle/>
                    <a:p>
                      <a:pPr>
                        <a:lnSpc>
                          <a:spcPct val="107000"/>
                        </a:lnSpc>
                      </a:pPr>
                      <a:endParaRPr lang="es-GT"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GT"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GT" sz="1100" dirty="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09043504"/>
                  </a:ext>
                </a:extLst>
              </a:tr>
            </a:tbl>
          </a:graphicData>
        </a:graphic>
      </p:graphicFrame>
      <p:graphicFrame>
        <p:nvGraphicFramePr>
          <p:cNvPr id="4" name="Gráfico 3">
            <a:extLst>
              <a:ext uri="{FF2B5EF4-FFF2-40B4-BE49-F238E27FC236}">
                <a16:creationId xmlns:a16="http://schemas.microsoft.com/office/drawing/2014/main" id="{00000000-0008-0000-0300-000008000000}"/>
              </a:ext>
            </a:extLst>
          </p:cNvPr>
          <p:cNvGraphicFramePr/>
          <p:nvPr>
            <p:extLst>
              <p:ext uri="{D42A27DB-BD31-4B8C-83A1-F6EECF244321}">
                <p14:modId xmlns:p14="http://schemas.microsoft.com/office/powerpoint/2010/main" val="2882623324"/>
              </p:ext>
            </p:extLst>
          </p:nvPr>
        </p:nvGraphicFramePr>
        <p:xfrm>
          <a:off x="5700945" y="1884672"/>
          <a:ext cx="6410325" cy="3267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93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216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493624" y="1591234"/>
            <a:ext cx="6649298"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900" b="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En el contexto de mitigación de la contaminación ambiental por parte de AMSCLAE, es necesario resaltar que lo más importante es el recurso humano especializado, multidisciplinario y calificado con el que cuenta actualmente la institución para dinamizar las acciones favorables a la consecución de los objetivos estratégicos institucionales, y cumplimiento del mandato legal.</a:t>
            </a:r>
          </a:p>
          <a:p>
            <a:pPr>
              <a:lnSpc>
                <a:spcPct val="150000"/>
              </a:lnSpc>
            </a:pPr>
            <a:r>
              <a:rPr lang="es-GT" sz="1900" b="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algn="just">
              <a:lnSpc>
                <a:spcPct val="150000"/>
              </a:lnSpc>
            </a:pPr>
            <a:r>
              <a:rPr lang="es-GT" sz="1900" b="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El personal de la AMSCLAE orienta las planificaciones operativas, anuales, multianuales, estratégicas en respuesta a las intervenciones en los componentes de suelo, bosque, agua y gobernabilidad, que son parte de la estrategia de intervención enfocada en el manejo integrado de la cuenca del Lago de Atitlán, así como en la generación de condiciones que permitan a la institución funcionamiento y seguridad en su actuar administrativo, técnico y legal. </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40743F2-234A-4544-BBAC-8877FB423F76}"/>
              </a:ext>
            </a:extLst>
          </p:cNvPr>
          <p:cNvSpPr txBox="1">
            <a:spLocks/>
          </p:cNvSpPr>
          <p:nvPr/>
        </p:nvSpPr>
        <p:spPr>
          <a:xfrm>
            <a:off x="387531" y="1838053"/>
            <a:ext cx="3327219" cy="377774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periodo reportado, </a:t>
            </a:r>
            <a:r>
              <a:rPr lang="es-GT" sz="2000" b="0" u="sng" dirty="0">
                <a:solidFill>
                  <a:schemeClr val="tx1"/>
                </a:solidFill>
                <a:latin typeface="Arial" panose="020B0604020202020204" pitchFamily="34" charset="0"/>
                <a:cs typeface="Arial" panose="020B0604020202020204" pitchFamily="34" charset="0"/>
              </a:rPr>
              <a:t>“AMSCLAE”</a:t>
            </a:r>
            <a:r>
              <a:rPr lang="es-GT" sz="2000" b="0" dirty="0">
                <a:solidFill>
                  <a:schemeClr val="tx1"/>
                </a:solidFill>
                <a:latin typeface="Arial" panose="020B0604020202020204" pitchFamily="34" charset="0"/>
                <a:cs typeface="Arial" panose="020B0604020202020204" pitchFamily="34" charset="0"/>
              </a:rPr>
              <a:t> atendió y dio cobertura a </a:t>
            </a:r>
            <a:r>
              <a:rPr lang="es-GT" sz="2200" dirty="0">
                <a:solidFill>
                  <a:srgbClr val="FF0000"/>
                </a:solidFill>
                <a:latin typeface="Arial" panose="020B0604020202020204" pitchFamily="34" charset="0"/>
                <a:cs typeface="Arial" panose="020B0604020202020204" pitchFamily="34" charset="0"/>
              </a:rPr>
              <a:t>12,585 guatemaltecos de la Cuenca del Lago de Atitlán (Beneficiarios Directos)</a:t>
            </a:r>
          </a:p>
          <a:p>
            <a:pPr>
              <a:lnSpc>
                <a:spcPct val="150000"/>
              </a:lnSpc>
            </a:pPr>
            <a:r>
              <a:rPr lang="es-GT" sz="2200" b="0" dirty="0">
                <a:solidFill>
                  <a:srgbClr val="FF0000"/>
                </a:solidFill>
                <a:latin typeface="Arial" panose="020B0604020202020204" pitchFamily="34" charset="0"/>
                <a:cs typeface="Arial" panose="020B0604020202020204" pitchFamily="34" charset="0"/>
              </a:rPr>
              <a:t>En la cuenca habitan mas de 300,000 personas que se benefician de las intervenciones en el lago de Atitlán.</a:t>
            </a:r>
          </a:p>
        </p:txBody>
      </p:sp>
      <p:pic>
        <p:nvPicPr>
          <p:cNvPr id="1026" name="Picture 2" descr="Desarrollando capacidades de ciencia de datos en Directivos Público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789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F6A2CD-1165-4C44-BCDF-58BB3311353D}">
  <ds:schemaRefs>
    <ds:schemaRef ds:uri="http://schemas.microsoft.com/office/2006/metadata/properties"/>
    <ds:schemaRef ds:uri="http://www.w3.org/XML/1998/namespace"/>
    <ds:schemaRef ds:uri="efcf9931-6988-4c26-989d-90fd7d9d6177"/>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2de3127d-b50e-4c29-b846-9213acea4d89"/>
    <ds:schemaRef ds:uri="http://purl.org/dc/dcmitype/"/>
    <ds:schemaRef ds:uri="http://purl.org/dc/elements/1.1/"/>
  </ds:schemaRefs>
</ds:datastoreItem>
</file>

<file path=customXml/itemProps2.xml><?xml version="1.0" encoding="utf-8"?>
<ds:datastoreItem xmlns:ds="http://schemas.openxmlformats.org/officeDocument/2006/customXml" ds:itemID="{38567AB3-BDA8-4F6A-BF08-04C51A48EB3D}">
  <ds:schemaRefs>
    <ds:schemaRef ds:uri="http://schemas.microsoft.com/sharepoint/v3/contenttype/forms"/>
  </ds:schemaRefs>
</ds:datastoreItem>
</file>

<file path=customXml/itemProps3.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CPCC PPT 001</Template>
  <TotalTime>5841</TotalTime>
  <Words>4587</Words>
  <Application>Microsoft Office PowerPoint</Application>
  <PresentationFormat>Panorámica</PresentationFormat>
  <Paragraphs>404</Paragraphs>
  <Slides>36</Slides>
  <Notes>36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 Unicode MS</vt:lpstr>
      <vt:lpstr>Arial</vt:lpstr>
      <vt:lpstr>Calibri</vt:lpstr>
      <vt:lpstr>Century Gothic</vt:lpstr>
      <vt:lpstr>Montserrat</vt:lpstr>
      <vt:lpstr>Wingdings</vt:lpstr>
      <vt:lpstr>Tema de Office</vt:lpstr>
      <vt:lpstr>RENDICIÓN DE CUENTAS DEL ORGANISMO EJECUTIVO   AL TERCER CUATRIMESTRE 2021  “Autoridad para el Manejo Sustentable de la Cuenca del Lago de Atitlán y su Entorno -AMSCLAE-” </vt:lpstr>
      <vt:lpstr>PRINCIPALES FUNCIONES DE “AMSCLAE”</vt:lpstr>
      <vt:lpstr>PRINCIPALES OBJETIVOS DE “AMSCLAE”</vt:lpstr>
      <vt:lpstr>Presentación de PowerPoint</vt:lpstr>
      <vt:lpstr>CIFRAS GENERALES DEL PRESUPUESTO AL TERCER CUATRIMESTRE 2021</vt:lpstr>
      <vt:lpstr>CIFRAS GENERALES DEL PRESUPUESTO AL TERCER CUATRIMESTRE 2021</vt:lpstr>
      <vt:lpstr>¿EN QUÉ UTILIZA EL DINERO “AMSCLAE”?  </vt:lpstr>
      <vt:lpstr>EJECUCIÓN PRESUPUESTARIA POR GRUPO DE GASTO AL TERCER CUATRIMESTRE 2021</vt:lpstr>
      <vt:lpstr>¿CUÁL ES LA IMPORTANCIA DEL PAGO DE SERVIDORES PÚBLICOS?  </vt:lpstr>
      <vt:lpstr>PAGO DE SALARIOS A SERVIDORES PÚBLICOS A LA FECHA  </vt:lpstr>
      <vt:lpstr>¿EN QUÉ INVIERTE “AMSCLAE”?  </vt:lpstr>
      <vt:lpstr>MONTO UTILIZADO EN INVERSIÓN A LA FECHA</vt:lpstr>
      <vt:lpstr>¿QUÉ FINALIDADES ATIENDE “LA AMSCLAE”?  </vt:lpstr>
      <vt:lpstr>EJECUCIÓN PRESUPUESTARIA POR FINALIDAD AL TERCER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Monitoreo y asistencia técnica a las municipalidades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¿QUÉ RESULTADOS SE OBTUVIERON EN EL MARCO DE LA PGG?  </vt:lpstr>
      <vt:lpstr>¿QUÉ MEDIDAS DE TRANSPARENCIA SE HAN APLICADO?  </vt:lpstr>
      <vt:lpstr>¿QUÉ DESAFÍOS INSTITUCIONALES SE ESPERAN DURANTE 2022?</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Comunicacion Social</cp:lastModifiedBy>
  <cp:revision>325</cp:revision>
  <cp:lastPrinted>2021-08-09T17:23:02Z</cp:lastPrinted>
  <dcterms:created xsi:type="dcterms:W3CDTF">2020-10-26T21:37:44Z</dcterms:created>
  <dcterms:modified xsi:type="dcterms:W3CDTF">2021-12-28T23:18:03Z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