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Montserrat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CWOr+HrghTkvZiO3Gk8tjeDI/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5EB999-C951-45E3-BA97-0F67B1C25447}">
  <a:tblStyle styleId="{AA5EB999-C951-45E3-BA97-0F67B1C2544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DC05DD-CD3D-40FC-8344-DCBB3F97BC0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2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ivos\Escritorio\2021\Rendicion%20de%20Cuentas\Rendision%20de%20Cuentas%20III%20Cuatrimestre\Grupo%20de%20Gast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ivos\Escritorio\2021\Rendicion%20de%20Cuentas\Rendision%20de%20Cuentas%20III%20Cuatrimestre\Copia%20de%20Reporte%20por%20Finalidad%20al%2029%20de%20diciemb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/>
              <a:t> Ejecución por Grupo de Gasto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Mod!$AR$40</c:f>
              <c:strCache>
                <c:ptCount val="1"/>
                <c:pt idx="0">
                  <c:v>ASIGNADO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Mod!$AS$39:$AX$39</c:f>
              <c:strCache>
                <c:ptCount val="6"/>
                <c:pt idx="0">
                  <c:v> 000
SERVICIOS PERSONALES</c:v>
                </c:pt>
                <c:pt idx="1">
                  <c:v>100
SERVICIOS NO PERSONALES</c:v>
                </c:pt>
                <c:pt idx="2">
                  <c:v>200 
MATERIALES Y SUMINISTROS</c:v>
                </c:pt>
                <c:pt idx="3">
                  <c:v>300
PROPIEDAD, PLANTA, EQUIPO  E INTANGIBLES</c:v>
                </c:pt>
                <c:pt idx="4">
                  <c:v>400
TRANSFERENCIAS CORRIENTES</c:v>
                </c:pt>
                <c:pt idx="5">
                  <c:v>900
ASIGNACIONES GLOBALES</c:v>
                </c:pt>
              </c:strCache>
            </c:strRef>
          </c:cat>
          <c:val>
            <c:numRef>
              <c:f>Mod!$AS$40:$AX$40</c:f>
              <c:numCache>
                <c:formatCode>_-"Q"* #,##0.00_-;\-"Q"* #,##0.00_-;_-"Q"* "-"??_-;_-@_-</c:formatCode>
                <c:ptCount val="6"/>
                <c:pt idx="0">
                  <c:v>138090534</c:v>
                </c:pt>
                <c:pt idx="1">
                  <c:v>45573883</c:v>
                </c:pt>
                <c:pt idx="2">
                  <c:v>85853354</c:v>
                </c:pt>
                <c:pt idx="3">
                  <c:v>6656850</c:v>
                </c:pt>
                <c:pt idx="4">
                  <c:v>19075379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Mod!$AR$41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Mod!$AS$39:$AX$39</c:f>
              <c:strCache>
                <c:ptCount val="6"/>
                <c:pt idx="0">
                  <c:v> 000
SERVICIOS PERSONALES</c:v>
                </c:pt>
                <c:pt idx="1">
                  <c:v>100
SERVICIOS NO PERSONALES</c:v>
                </c:pt>
                <c:pt idx="2">
                  <c:v>200 
MATERIALES Y SUMINISTROS</c:v>
                </c:pt>
                <c:pt idx="3">
                  <c:v>300
PROPIEDAD, PLANTA, EQUIPO  E INTANGIBLES</c:v>
                </c:pt>
                <c:pt idx="4">
                  <c:v>400
TRANSFERENCIAS CORRIENTES</c:v>
                </c:pt>
                <c:pt idx="5">
                  <c:v>900
ASIGNACIONES GLOBALES</c:v>
                </c:pt>
              </c:strCache>
            </c:strRef>
          </c:cat>
          <c:val>
            <c:numRef>
              <c:f>Mod!$AS$41:$AX$41</c:f>
              <c:numCache>
                <c:formatCode>_-"Q"* #,##0.00_-;\-"Q"* #,##0.00_-;_-"Q"* "-"??_-;_-@_-</c:formatCode>
                <c:ptCount val="6"/>
                <c:pt idx="0">
                  <c:v>177662910</c:v>
                </c:pt>
                <c:pt idx="1">
                  <c:v>24549167</c:v>
                </c:pt>
                <c:pt idx="2">
                  <c:v>53071247</c:v>
                </c:pt>
                <c:pt idx="3">
                  <c:v>1430573</c:v>
                </c:pt>
                <c:pt idx="4">
                  <c:v>18574333</c:v>
                </c:pt>
                <c:pt idx="5">
                  <c:v>4249781</c:v>
                </c:pt>
              </c:numCache>
            </c:numRef>
          </c:val>
        </c:ser>
        <c:ser>
          <c:idx val="2"/>
          <c:order val="2"/>
          <c:tx>
            <c:strRef>
              <c:f>Mod!$AR$42</c:f>
              <c:strCache>
                <c:ptCount val="1"/>
                <c:pt idx="0">
                  <c:v>EJECUTADO</c:v>
                </c:pt>
              </c:strCache>
            </c:strRef>
          </c:tx>
          <c:invertIfNegative val="0"/>
          <c:cat>
            <c:strRef>
              <c:f>Mod!$AS$39:$AX$39</c:f>
              <c:strCache>
                <c:ptCount val="6"/>
                <c:pt idx="0">
                  <c:v> 000
SERVICIOS PERSONALES</c:v>
                </c:pt>
                <c:pt idx="1">
                  <c:v>100
SERVICIOS NO PERSONALES</c:v>
                </c:pt>
                <c:pt idx="2">
                  <c:v>200 
MATERIALES Y SUMINISTROS</c:v>
                </c:pt>
                <c:pt idx="3">
                  <c:v>300
PROPIEDAD, PLANTA, EQUIPO  E INTANGIBLES</c:v>
                </c:pt>
                <c:pt idx="4">
                  <c:v>400
TRANSFERENCIAS CORRIENTES</c:v>
                </c:pt>
                <c:pt idx="5">
                  <c:v>900
ASIGNACIONES GLOBALES</c:v>
                </c:pt>
              </c:strCache>
            </c:strRef>
          </c:cat>
          <c:val>
            <c:numRef>
              <c:f>Mod!$AS$42:$AX$42</c:f>
              <c:numCache>
                <c:formatCode>_-"Q"* #,##0.00_-;\-"Q"* #,##0.00_-;_-"Q"* "-"??_-;_-@_-</c:formatCode>
                <c:ptCount val="6"/>
                <c:pt idx="0">
                  <c:v>175413569.02000001</c:v>
                </c:pt>
                <c:pt idx="1">
                  <c:v>22955083.98</c:v>
                </c:pt>
                <c:pt idx="2">
                  <c:v>52346885.530000001</c:v>
                </c:pt>
                <c:pt idx="3">
                  <c:v>1399457.28</c:v>
                </c:pt>
                <c:pt idx="4">
                  <c:v>18436873.440000001</c:v>
                </c:pt>
                <c:pt idx="5">
                  <c:v>4249780.57</c:v>
                </c:pt>
              </c:numCache>
            </c:numRef>
          </c:val>
        </c:ser>
        <c:ser>
          <c:idx val="3"/>
          <c:order val="3"/>
          <c:tx>
            <c:strRef>
              <c:f>Mod!$AR$43</c:f>
              <c:strCache>
                <c:ptCount val="1"/>
                <c:pt idx="0">
                  <c:v>SALDO</c:v>
                </c:pt>
              </c:strCache>
            </c:strRef>
          </c:tx>
          <c:invertIfNegative val="0"/>
          <c:cat>
            <c:strRef>
              <c:f>Mod!$AS$39:$AX$39</c:f>
              <c:strCache>
                <c:ptCount val="6"/>
                <c:pt idx="0">
                  <c:v> 000
SERVICIOS PERSONALES</c:v>
                </c:pt>
                <c:pt idx="1">
                  <c:v>100
SERVICIOS NO PERSONALES</c:v>
                </c:pt>
                <c:pt idx="2">
                  <c:v>200 
MATERIALES Y SUMINISTROS</c:v>
                </c:pt>
                <c:pt idx="3">
                  <c:v>300
PROPIEDAD, PLANTA, EQUIPO  E INTANGIBLES</c:v>
                </c:pt>
                <c:pt idx="4">
                  <c:v>400
TRANSFERENCIAS CORRIENTES</c:v>
                </c:pt>
                <c:pt idx="5">
                  <c:v>900
ASIGNACIONES GLOBALES</c:v>
                </c:pt>
              </c:strCache>
            </c:strRef>
          </c:cat>
          <c:val>
            <c:numRef>
              <c:f>Mod!$AS$43:$AX$43</c:f>
              <c:numCache>
                <c:formatCode>_-"Q"* #,##0.00_-;\-"Q"* #,##0.00_-;_-"Q"* "-"??_-;_-@_-</c:formatCode>
                <c:ptCount val="6"/>
                <c:pt idx="0">
                  <c:v>2249340.9799999893</c:v>
                </c:pt>
                <c:pt idx="1">
                  <c:v>1594083.0199999996</c:v>
                </c:pt>
                <c:pt idx="2">
                  <c:v>724361.46999999881</c:v>
                </c:pt>
                <c:pt idx="3">
                  <c:v>31115.719999999972</c:v>
                </c:pt>
                <c:pt idx="4">
                  <c:v>137459.55999999866</c:v>
                </c:pt>
                <c:pt idx="5">
                  <c:v>0.42999999970197678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18624"/>
        <c:axId val="65820160"/>
      </c:barChart>
      <c:catAx>
        <c:axId val="65818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 anchor="ctr" anchorCtr="1"/>
          <a:lstStyle/>
          <a:p>
            <a:pPr>
              <a:defRPr sz="900"/>
            </a:pPr>
            <a:endParaRPr lang="es-GT"/>
          </a:p>
        </c:txPr>
        <c:crossAx val="65820160"/>
        <c:crosses val="autoZero"/>
        <c:auto val="1"/>
        <c:lblAlgn val="ctr"/>
        <c:lblOffset val="100"/>
        <c:noMultiLvlLbl val="0"/>
      </c:catAx>
      <c:valAx>
        <c:axId val="65820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&quot;Q&quot;* #,##0.00_-;\-&quot;Q&quot;* #,##0.00_-;_-&quot;Q&quot;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GT"/>
          </a:p>
        </c:txPr>
        <c:crossAx val="65818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GT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/>
              <a:t>Presupuesto por Finalidad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157088122605363E-2"/>
          <c:y val="0.10842679876283069"/>
          <c:w val="0.96168582375478928"/>
          <c:h val="0.75687232757877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Mod!$AP$34</c:f>
              <c:strCache>
                <c:ptCount val="1"/>
                <c:pt idx="0">
                  <c:v>Vigente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3.755868544600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81690140845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251980826340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251956181533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Mod!$AQ$33:$AT$33</c:f>
              <c:strCache>
                <c:ptCount val="4"/>
                <c:pt idx="0">
                  <c:v> 010000
SERVICIOS PÚBLICOS
GENERALES</c:v>
                </c:pt>
                <c:pt idx="1">
                  <c:v> 100000
EDUCACIÓN</c:v>
                </c:pt>
                <c:pt idx="2">
                  <c:v> 110000
PROTECCIÓN
SOCIAL</c:v>
                </c:pt>
                <c:pt idx="3">
                  <c:v>TOTAL</c:v>
                </c:pt>
              </c:strCache>
            </c:strRef>
          </c:cat>
          <c:val>
            <c:numRef>
              <c:f>Mod!$AQ$34:$AT$34</c:f>
              <c:numCache>
                <c:formatCode>_-"Q"* #,##0.00_-;\-"Q"* #,##0.00_-;_-"Q"* "-"??_-;_-@_-</c:formatCode>
                <c:ptCount val="4"/>
                <c:pt idx="0">
                  <c:v>172648</c:v>
                </c:pt>
                <c:pt idx="1">
                  <c:v>179413</c:v>
                </c:pt>
                <c:pt idx="2">
                  <c:v>279185950</c:v>
                </c:pt>
                <c:pt idx="3">
                  <c:v>279538011</c:v>
                </c:pt>
              </c:numCache>
            </c:numRef>
          </c:val>
        </c:ser>
        <c:ser>
          <c:idx val="1"/>
          <c:order val="1"/>
          <c:tx>
            <c:strRef>
              <c:f>Mod!$AP$35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564945226917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12989045383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49475318294714E-2"/>
                  <c:y val="9.7826789708931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38529409003705E-2"/>
                  <c:y val="4.701582279845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Mod!$AQ$33:$AT$33</c:f>
              <c:strCache>
                <c:ptCount val="4"/>
                <c:pt idx="0">
                  <c:v> 010000
SERVICIOS PÚBLICOS
GENERALES</c:v>
                </c:pt>
                <c:pt idx="1">
                  <c:v> 100000
EDUCACIÓN</c:v>
                </c:pt>
                <c:pt idx="2">
                  <c:v> 110000
PROTECCIÓN
SOCIAL</c:v>
                </c:pt>
                <c:pt idx="3">
                  <c:v>TOTAL</c:v>
                </c:pt>
              </c:strCache>
            </c:strRef>
          </c:cat>
          <c:val>
            <c:numRef>
              <c:f>Mod!$AQ$35:$AT$35</c:f>
              <c:numCache>
                <c:formatCode>_-"Q"* #,##0.00_-;\-"Q"* #,##0.00_-;_-"Q"* "-"??_-;_-@_-</c:formatCode>
                <c:ptCount val="4"/>
                <c:pt idx="0">
                  <c:v>153209.25</c:v>
                </c:pt>
                <c:pt idx="1">
                  <c:v>178978</c:v>
                </c:pt>
                <c:pt idx="2">
                  <c:v>274469462.56999999</c:v>
                </c:pt>
                <c:pt idx="3">
                  <c:v>274801649.81999999</c:v>
                </c:pt>
              </c:numCache>
            </c:numRef>
          </c:val>
        </c:ser>
        <c:ser>
          <c:idx val="2"/>
          <c:order val="2"/>
          <c:tx>
            <c:strRef>
              <c:f>Mod!$AP$36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6.2597809076682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ysClr val="windowText" lastClr="000000"/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Mod!$AQ$33:$AT$33</c:f>
              <c:strCache>
                <c:ptCount val="4"/>
                <c:pt idx="0">
                  <c:v> 010000
SERVICIOS PÚBLICOS
GENERALES</c:v>
                </c:pt>
                <c:pt idx="1">
                  <c:v> 100000
EDUCACIÓN</c:v>
                </c:pt>
                <c:pt idx="2">
                  <c:v> 110000
PROTECCIÓN
SOCIAL</c:v>
                </c:pt>
                <c:pt idx="3">
                  <c:v>TOTAL</c:v>
                </c:pt>
              </c:strCache>
            </c:strRef>
          </c:cat>
          <c:val>
            <c:numRef>
              <c:f>Mod!$AQ$36:$AT$36</c:f>
              <c:numCache>
                <c:formatCode>_-"Q"* #,##0.00_-;\-"Q"* #,##0.00_-;_-"Q"* "-"??_-;_-@_-</c:formatCode>
                <c:ptCount val="4"/>
                <c:pt idx="0">
                  <c:v>19438.75</c:v>
                </c:pt>
                <c:pt idx="1">
                  <c:v>435</c:v>
                </c:pt>
                <c:pt idx="2">
                  <c:v>4716487.4300000072</c:v>
                </c:pt>
                <c:pt idx="3">
                  <c:v>4736361.1800000072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5877888"/>
        <c:axId val="65870080"/>
      </c:barChart>
      <c:catAx>
        <c:axId val="65877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50" b="1"/>
            </a:pPr>
            <a:endParaRPr lang="es-GT"/>
          </a:p>
        </c:txPr>
        <c:crossAx val="65870080"/>
        <c:crosses val="autoZero"/>
        <c:auto val="1"/>
        <c:lblAlgn val="ctr"/>
        <c:lblOffset val="100"/>
        <c:noMultiLvlLbl val="0"/>
      </c:catAx>
      <c:valAx>
        <c:axId val="65870080"/>
        <c:scaling>
          <c:orientation val="minMax"/>
        </c:scaling>
        <c:delete val="1"/>
        <c:axPos val="l"/>
        <c:numFmt formatCode="_-&quot;Q&quot;* #,##0.00_-;\-&quot;Q&quot;* #,##0.00_-;_-&quot;Q&quot;* &quot;-&quot;??_-;_-@_-" sourceLinked="1"/>
        <c:majorTickMark val="out"/>
        <c:minorTickMark val="none"/>
        <c:tickLblPos val="nextTo"/>
        <c:crossAx val="65877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058787714231647"/>
          <c:y val="0.94827868347442479"/>
          <c:w val="0.21199779494647808"/>
          <c:h val="4.9037004177294737E-2"/>
        </c:manualLayout>
      </c:layout>
      <c:overlay val="0"/>
      <c:txPr>
        <a:bodyPr/>
        <a:lstStyle/>
        <a:p>
          <a:pPr>
            <a:defRPr sz="800"/>
          </a:pPr>
          <a:endParaRPr lang="es-GT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4926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a21905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10a2190556e_0_0:notes"/>
          <p:cNvSpPr txBox="1">
            <a:spLocks noGrp="1"/>
          </p:cNvSpPr>
          <p:nvPr>
            <p:ph type="body" idx="1"/>
          </p:nvPr>
        </p:nvSpPr>
        <p:spPr>
          <a:xfrm>
            <a:off x="686423" y="4400247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a2190556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0a2190556e_0_145:notes"/>
          <p:cNvSpPr txBox="1">
            <a:spLocks noGrp="1"/>
          </p:cNvSpPr>
          <p:nvPr>
            <p:ph type="body" idx="1"/>
          </p:nvPr>
        </p:nvSpPr>
        <p:spPr>
          <a:xfrm>
            <a:off x="686423" y="4400247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a2190556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0a2190556e_0_216:notes"/>
          <p:cNvSpPr txBox="1">
            <a:spLocks noGrp="1"/>
          </p:cNvSpPr>
          <p:nvPr>
            <p:ph type="body" idx="1"/>
          </p:nvPr>
        </p:nvSpPr>
        <p:spPr>
          <a:xfrm>
            <a:off x="686423" y="4400247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a2190556e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0a2190556e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a2190556e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0a2190556e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a2190556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10a2190556e_0_287:notes"/>
          <p:cNvSpPr txBox="1">
            <a:spLocks noGrp="1"/>
          </p:cNvSpPr>
          <p:nvPr>
            <p:ph type="body" idx="1"/>
          </p:nvPr>
        </p:nvSpPr>
        <p:spPr>
          <a:xfrm>
            <a:off x="686423" y="4400247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a2190556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10a2190556e_0_74:notes"/>
          <p:cNvSpPr txBox="1">
            <a:spLocks noGrp="1"/>
          </p:cNvSpPr>
          <p:nvPr>
            <p:ph type="body" idx="1"/>
          </p:nvPr>
        </p:nvSpPr>
        <p:spPr>
          <a:xfrm>
            <a:off x="686423" y="4400247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a2190556e_0_0"/>
          <p:cNvSpPr txBox="1">
            <a:spLocks noGrp="1"/>
          </p:cNvSpPr>
          <p:nvPr>
            <p:ph type="ctrTitle"/>
          </p:nvPr>
        </p:nvSpPr>
        <p:spPr>
          <a:xfrm>
            <a:off x="1523999" y="1077686"/>
            <a:ext cx="9144000" cy="34810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GT" sz="4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RENDICIÓN DE CUENTAS DEL ORGANISMO EJECUTIVO </a:t>
            </a:r>
            <a:r>
              <a:rPr lang="es-GT" sz="3200" b="1" dirty="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200" b="1" dirty="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32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s-GT" sz="3200" b="1" dirty="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AL TERCER CUATRIMESTRE 2021</a:t>
            </a:r>
            <a:br>
              <a:rPr lang="es-GT" sz="3200" b="1" dirty="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32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200" b="1" dirty="0">
                <a:latin typeface="Arial"/>
                <a:ea typeface="Arial"/>
                <a:cs typeface="Arial"/>
                <a:sym typeface="Arial"/>
              </a:rPr>
            </a:br>
            <a:r>
              <a:rPr lang="es-GT" sz="32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2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10a2190556e_0_0"/>
          <p:cNvPicPr preferRelativeResize="0"/>
          <p:nvPr/>
        </p:nvPicPr>
        <p:blipFill rotWithShape="1">
          <a:blip r:embed="rId4">
            <a:alphaModFix/>
          </a:blip>
          <a:srcRect l="-1360" t="31790" r="1359" b="-31790"/>
          <a:stretch/>
        </p:blipFill>
        <p:spPr>
          <a:xfrm>
            <a:off x="2418363" y="4085400"/>
            <a:ext cx="7355274" cy="277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408709" y="550623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PAGO DE SALARIOS A SERVIDORES PÚBLICOS A LA FECHA</a:t>
            </a:r>
            <a:endParaRPr sz="2800" b="1">
              <a:solidFill>
                <a:srgbClr val="0033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 total para el pago de servidores públicos</a:t>
            </a:r>
            <a:endParaRPr/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177,662,910.00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utilizado al </a:t>
            </a:r>
            <a:r>
              <a:rPr lang="es-GT" sz="2700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tercer cuatrimestre 2021 </a:t>
            </a: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el pago de servidores públicos</a:t>
            </a:r>
            <a:endParaRPr/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175,413,569.02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pendiente de utilizar para el pago de servidores públicos</a:t>
            </a:r>
            <a:endParaRPr/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 2,249,340.98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0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rubro constituye el 63.56% del total del presupuesto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1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 Institución”</a:t>
            </a:r>
            <a:r>
              <a:rPr lang="es-GT" sz="19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9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408700" y="550625"/>
            <a:ext cx="10157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¿EN QUÉ INVIERTE SECRETARIA DE BIENESTAR SOCIAL </a:t>
            </a:r>
            <a:br>
              <a:rPr lang="es-GT" sz="2800" b="1">
                <a:latin typeface="Arial"/>
                <a:ea typeface="Arial"/>
                <a:cs typeface="Arial"/>
                <a:sym typeface="Arial"/>
              </a:rPr>
            </a:b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  DE LA PRESIDENCIA DE LA REPÚBLICA?</a:t>
            </a:r>
            <a:br>
              <a:rPr lang="es-GT" sz="2800" b="1"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3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4294208" y="1231219"/>
            <a:ext cx="7671369" cy="46653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600"/>
              <a:buFont typeface="Montserrat"/>
              <a:buNone/>
            </a:pP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GT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Secretaría de Bienestar Social de la Presidencia de la República invierte gran parte de su presupuesto de funcionamiento en la adquisición de alimentación servida para los niños, niñas y adolescentes que se atienden en la Institución a través de sus diferentes programas, arrendamiento de inmuebles para uso de diferentes Centros de Atención Integral, Hogares de Protección y Abrigo de tipo Residencial, así como en los Programas de Subsidios Familiares y Familias Sustitutas donde se otorga un subsidio económico a niños, niñas y adolescentes con discapacidad en situación de vulnerabilidad y a aquellas personas que no siendo</a:t>
            </a:r>
            <a:r>
              <a:rPr lang="es-GT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s-GT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familia biológica o ampliada; reciben a una niña, niño y adolescente en su hogar de forma temporal, hasta el momento que se resuelva jurídicamente su situación.</a:t>
            </a: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GT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Asimismo, invierte en reparaciones y remodelaciones de los Inmuebles que ocupan los diferentes programas a nivel nacional que atienden a los NNA </a:t>
            </a: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GT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387531" y="1987349"/>
            <a:ext cx="3494004" cy="27720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inversión se divide principalmente en </a:t>
            </a:r>
            <a:r>
              <a:rPr lang="es-GT" sz="23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Servicio de Alimentación, Compra de Vestuario, Medicamentos para los NNA que atiende la Institución en sus diferentes programas, arrendamientos de inmuebles así como en los Programas de Subsidios Familiares y Familias Sustitutas</a:t>
            </a:r>
            <a:r>
              <a:rPr lang="es-GT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408709" y="550623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MONTO UTILIZADO EN INVERSIÓN A LA FECHA</a:t>
            </a:r>
            <a:endParaRPr sz="2800" b="1">
              <a:solidFill>
                <a:srgbClr val="003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 total para la inversión</a:t>
            </a:r>
            <a:endParaRPr/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1,430,573.00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utilizado al tercer cuatrimestre 2021 para la inversión</a:t>
            </a:r>
            <a:endParaRPr/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1,399,457.28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pendiente de utilizar para la inversión</a:t>
            </a:r>
            <a:endParaRPr/>
          </a:p>
          <a:p>
            <a:pPr marL="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31,115.72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0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rubro constituye el 0.51% del total del presupuesto de 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 institución”</a:t>
            </a:r>
            <a:r>
              <a:rPr lang="es-GT" sz="16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6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227050" y="702025"/>
            <a:ext cx="105810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¿QUÉ FINALIDADES ATIENDE SECRETARÍA DE BIENESTAR SOCIAL DE LA PRESIDENCIA DE LA REPÚBLICA?</a:t>
            </a:r>
            <a:endParaRPr sz="2800" b="1">
              <a:solidFill>
                <a:srgbClr val="003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4558936" y="1324791"/>
            <a:ext cx="7406700" cy="52389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GT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recursos públicos se utilizan con fines específicos para el cumplimiento de los objetivos sociales y económicos del Estado que impactan directamente en la población.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endParaRPr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GT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entidad atiende y prioriza las finalidades que le corresponden de conformidad con la ley. En el caso </a:t>
            </a:r>
            <a:r>
              <a:rPr lang="es-GT" sz="2000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Secretaría de Bienestar Social de la Presidencia de la República, </a:t>
            </a:r>
            <a:r>
              <a:rPr lang="es-GT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destina su presupuesto a </a:t>
            </a:r>
            <a:r>
              <a:rPr lang="es-GT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Protección Social, Educación y Servicios Públicos Generales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endParaRPr sz="2000" b="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s-GT" sz="2000" b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principal finalidad que se atiende es Protección Social con un 99.87%</a:t>
            </a:r>
            <a:r>
              <a:rPr lang="es-GT" sz="1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G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presupuesto total de “</a:t>
            </a:r>
            <a:r>
              <a:rPr lang="es-GT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Institución</a:t>
            </a:r>
            <a:r>
              <a:rPr lang="es-G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408709" y="550623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EJECUCIÓN PRESUPUESTARIA POR FINALIDAD AL TERCER CUATRIMESTRE 2021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391482"/>
              </p:ext>
            </p:extLst>
          </p:nvPr>
        </p:nvGraphicFramePr>
        <p:xfrm>
          <a:off x="597877" y="1400175"/>
          <a:ext cx="10119945" cy="464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a2190556e_0_145"/>
          <p:cNvSpPr txBox="1"/>
          <p:nvPr/>
        </p:nvSpPr>
        <p:spPr>
          <a:xfrm>
            <a:off x="2865120" y="4133850"/>
            <a:ext cx="9144000" cy="24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GT" sz="37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37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RESULTADOS ESPECÍFICOS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es-GT" sz="37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DEL TERCER CUATRIMESTRE 2021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391776" y="703023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s-GT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SUBSECRETARÍA DE PRESERVACIÓN FAMILIAR, FORTALECIMIENTO Y APOYO COMUNITARIO</a:t>
            </a:r>
            <a:br>
              <a:rPr lang="es-GT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24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s-GT" sz="2000" dirty="0"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r>
              <a:rPr lang="es-GT" sz="24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400" dirty="0"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588014" y="1539442"/>
            <a:ext cx="11205782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a </a:t>
            </a:r>
            <a:r>
              <a:rPr lang="es-G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3,932</a:t>
            </a:r>
            <a:r>
              <a:rPr lang="es-G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NNA, </a:t>
            </a:r>
            <a:r>
              <a:rPr lang="es-G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2,561</a:t>
            </a:r>
            <a:r>
              <a:rPr lang="es-G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familias y </a:t>
            </a:r>
            <a:r>
              <a:rPr lang="es-G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r>
            <a:r>
              <a:rPr lang="es-G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entidades; como población atendida en los diferentes programas y servicios dirigidos al fortalecimiento de las familias y la comunidad en el cumplimiento de sus responsabilidades de cuidado, atención, educación y protección de las niñas, niños y/o adolescentes.</a:t>
            </a:r>
            <a:r>
              <a:rPr lang="es-G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GT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(NNA=Niños, niñas y adolescentes)</a:t>
            </a:r>
            <a:endParaRPr dirty="0"/>
          </a:p>
        </p:txBody>
      </p:sp>
      <p:sp>
        <p:nvSpPr>
          <p:cNvPr id="190" name="Google Shape;190;p16"/>
          <p:cNvSpPr txBox="1"/>
          <p:nvPr/>
        </p:nvSpPr>
        <p:spPr>
          <a:xfrm>
            <a:off x="4077479" y="2519228"/>
            <a:ext cx="7744310" cy="25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presupuestarios</a:t>
            </a:r>
            <a:endParaRPr dirty="0"/>
          </a:p>
          <a:p>
            <a:pPr marL="0" marR="0" lvl="1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vigente:     </a:t>
            </a:r>
            <a:r>
              <a:rPr lang="es-GT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45,931,770.00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ejecutado (utilizado):   </a:t>
            </a:r>
            <a:r>
              <a:rPr lang="es-G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16,750,314.60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 de financiamiento:     </a:t>
            </a:r>
            <a:r>
              <a:rPr lang="es-G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de planificación estatal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126" y="2537494"/>
            <a:ext cx="3303270" cy="22021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/>
          <p:nvPr/>
        </p:nvSpPr>
        <p:spPr>
          <a:xfrm>
            <a:off x="460126" y="4757940"/>
            <a:ext cx="9380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G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SBS</a:t>
            </a: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4525" y="4823252"/>
            <a:ext cx="83629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391776" y="703023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s-GT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SUBSECRETARÍA DE REINSERCIÓN Y RESOCIALIZACIÓN DE ADOLESCENTES EN CONFLICTO CON LA LEY PENAL</a:t>
            </a:r>
            <a:br>
              <a:rPr lang="es-GT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800">
                <a:latin typeface="Arial"/>
                <a:ea typeface="Arial"/>
                <a:cs typeface="Arial"/>
                <a:sym typeface="Arial"/>
              </a:rPr>
            </a:br>
            <a:r>
              <a:rPr lang="es-GT" sz="1800"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br>
              <a:rPr lang="es-GT" sz="1800">
                <a:latin typeface="Arial"/>
                <a:ea typeface="Arial"/>
                <a:cs typeface="Arial"/>
                <a:sym typeface="Arial"/>
              </a:rPr>
            </a:br>
            <a:r>
              <a:rPr lang="es-GT" sz="24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400"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588014" y="1436819"/>
            <a:ext cx="11205782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a </a:t>
            </a:r>
            <a:r>
              <a:rPr lang="es-GT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2,272</a:t>
            </a:r>
            <a:r>
              <a:rPr lang="es-G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adolescentes en los programas de orientación y capacitación para reinserción y resocialización de adolescentes que mediante orden judicial, han sido sujetos a una medida de coerción o sanción por la infracción a la ley penal.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460126" y="4757940"/>
            <a:ext cx="9380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G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SBS</a:t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4506686" y="2295326"/>
            <a:ext cx="7231124" cy="25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presupuestarios</a:t>
            </a:r>
            <a:endParaRPr/>
          </a:p>
          <a:p>
            <a:pPr marL="0" marR="0" lvl="1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vigente:     </a:t>
            </a:r>
            <a:r>
              <a:rPr lang="es-GT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88,885,772.00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ejecutado (utilizado):  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32,865,727.08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 de financiamiento:    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de planificación estatal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" y="2368806"/>
            <a:ext cx="3627120" cy="241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1840" y="4833253"/>
            <a:ext cx="88487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391776" y="703023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s-GT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SUBSECRETARÍA DE PROTECCIÓN Y ACOGIMIENTO </a:t>
            </a:r>
            <a:br>
              <a:rPr lang="es-GT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LA NIÑEZ Y ADOLESCENCIA</a:t>
            </a:r>
            <a:br>
              <a:rPr lang="es-GT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800">
                <a:latin typeface="Arial"/>
                <a:ea typeface="Arial"/>
                <a:cs typeface="Arial"/>
                <a:sym typeface="Arial"/>
              </a:rPr>
            </a:br>
            <a:r>
              <a:rPr lang="es-GT" sz="1800"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br>
              <a:rPr lang="es-GT" sz="1800">
                <a:latin typeface="Arial"/>
                <a:ea typeface="Arial"/>
                <a:cs typeface="Arial"/>
                <a:sym typeface="Arial"/>
              </a:rPr>
            </a:br>
            <a:r>
              <a:rPr lang="es-GT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800">
                <a:latin typeface="Arial"/>
                <a:ea typeface="Arial"/>
                <a:cs typeface="Arial"/>
                <a:sym typeface="Arial"/>
              </a:rPr>
            </a:br>
            <a:r>
              <a:rPr lang="es-GT" sz="24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400"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588014" y="1436819"/>
            <a:ext cx="11205782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a </a:t>
            </a:r>
            <a:r>
              <a:rPr lang="es-GT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14,408 </a:t>
            </a:r>
            <a:r>
              <a:rPr lang="es-G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niños, niñas y adolescentes</a:t>
            </a:r>
            <a:r>
              <a:rPr lang="es-GT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G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s-GT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G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programas y acciones que brindan alternativas de acogimiento familiar temporal, protección y abrigo residencial y no residencial que por orden de autoridad judicial competente son separados de su familia o que no cuentan con ella.</a:t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460126" y="4757940"/>
            <a:ext cx="9380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G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SBS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4739961" y="2369974"/>
            <a:ext cx="7231124" cy="235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presupuestarios</a:t>
            </a:r>
            <a:endParaRPr/>
          </a:p>
          <a:p>
            <a:pPr marL="0" marR="0" lvl="1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vigente:     </a:t>
            </a:r>
            <a:r>
              <a:rPr lang="es-GT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82,178,170.00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ejecutado (utilizado):  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29,838,806.64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 de financiamiento:    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Aspectos de planificación estatal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" y="2324695"/>
            <a:ext cx="356616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6529" y="5004161"/>
            <a:ext cx="8343900" cy="120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a2190556e_0_216"/>
          <p:cNvSpPr txBox="1"/>
          <p:nvPr/>
        </p:nvSpPr>
        <p:spPr>
          <a:xfrm>
            <a:off x="1333500" y="4305300"/>
            <a:ext cx="10745400" cy="223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s-GT" sz="3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r>
              <a:rPr lang="es-GT" sz="3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3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CONSOLIDADO DE LOGROS INSTITUCIONALES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351559" y="296623"/>
            <a:ext cx="8515158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 b="1" dirty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     PRINCIPALES FUNCIONES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237250" y="946524"/>
            <a:ext cx="11173700" cy="577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800" b="1" dirty="0" smtClean="0">
                <a:latin typeface="+mn-lt"/>
                <a:ea typeface="Arial"/>
                <a:cs typeface="Arial"/>
                <a:sym typeface="Arial"/>
              </a:rPr>
              <a:t>De </a:t>
            </a:r>
            <a:r>
              <a:rPr lang="es-GT" sz="1800" b="1" dirty="0">
                <a:latin typeface="+mn-lt"/>
                <a:ea typeface="Arial"/>
                <a:cs typeface="Arial"/>
                <a:sym typeface="Arial"/>
              </a:rPr>
              <a:t>conformidad con las normas que regulan su funcionamiento, las </a:t>
            </a:r>
            <a:r>
              <a:rPr lang="es-GT" sz="1800" b="1" dirty="0">
                <a:solidFill>
                  <a:srgbClr val="2786C0"/>
                </a:solidFill>
                <a:latin typeface="+mn-lt"/>
                <a:ea typeface="Arial"/>
                <a:cs typeface="Arial"/>
                <a:sym typeface="Arial"/>
              </a:rPr>
              <a:t>principales funciones </a:t>
            </a:r>
            <a:r>
              <a:rPr lang="es-GT" sz="1800" b="1" dirty="0">
                <a:latin typeface="+mn-lt"/>
                <a:ea typeface="Arial"/>
                <a:cs typeface="Arial"/>
                <a:sym typeface="Arial"/>
              </a:rPr>
              <a:t>de la SBS son:</a:t>
            </a:r>
            <a:endParaRPr sz="1800" b="1" dirty="0">
              <a:latin typeface="+mn-lt"/>
              <a:ea typeface="Montserrat"/>
              <a:cs typeface="Montserrat"/>
              <a:sym typeface="Montserrat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s-GT" sz="1800" dirty="0">
                <a:latin typeface="+mn-lt"/>
                <a:ea typeface="Arial"/>
                <a:cs typeface="Arial"/>
                <a:sym typeface="Arial"/>
              </a:rPr>
              <a:t>Desarrollar programas y servicios dirigidos al fortalecimiento de las familias y la comunidad a través del cuidado, atención, educación y protección de las niñas, niños y/o adolescentes con el objetivo de prevenir y recuperar espacios perdidos para que los padres asuman actitudes responsables en el cuidado de sus hijas e hijos.</a:t>
            </a:r>
            <a:endParaRPr sz="1800" dirty="0">
              <a:latin typeface="+mn-lt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s-GT" sz="1800" dirty="0">
                <a:latin typeface="+mn-lt"/>
                <a:ea typeface="Arial"/>
                <a:cs typeface="Arial"/>
                <a:sym typeface="Arial"/>
              </a:rPr>
              <a:t>Desarrollar los programas y acciones para brindar alternativas de acogimiento familiar temporal, protección y abrigo residencial y no residencial a las niñas, niños o adolescentes que por orden de autoridad judicial competente son separados de su familia o que no cuentan con ella</a:t>
            </a:r>
            <a:endParaRPr sz="1800" dirty="0">
              <a:latin typeface="+mn-lt"/>
              <a:ea typeface="Arial"/>
              <a:cs typeface="Arial"/>
              <a:sym typeface="Arial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s-GT" sz="1800" dirty="0">
                <a:latin typeface="+mn-lt"/>
                <a:ea typeface="Arial"/>
                <a:cs typeface="Arial"/>
                <a:sym typeface="Arial"/>
              </a:rPr>
              <a:t>Promover, a través de la orientación y capacitación, la efectiva reinserción y resocialización de aquellos adolescentes que mediante orden judicial, han sido sujetos a una medida de coerción o sanción por la infracción a la ley penal</a:t>
            </a:r>
            <a:r>
              <a:rPr lang="es-GT" sz="1800" dirty="0" smtClean="0">
                <a:latin typeface="+mn-lt"/>
                <a:ea typeface="Arial"/>
                <a:cs typeface="Arial"/>
                <a:sym typeface="Arial"/>
              </a:rPr>
              <a:t>.</a:t>
            </a:r>
            <a:endParaRPr sz="1800" dirty="0"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/>
        </p:nvSpPr>
        <p:spPr>
          <a:xfrm>
            <a:off x="1638241" y="455573"/>
            <a:ext cx="8452584" cy="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 sz="2800" b="1" dirty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CONSOLIDADO DE LOGROS INSTITUCIONALES</a:t>
            </a:r>
            <a:endParaRPr sz="2800" b="1" dirty="0">
              <a:solidFill>
                <a:srgbClr val="0D1F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0539"/>
              </p:ext>
            </p:extLst>
          </p:nvPr>
        </p:nvGraphicFramePr>
        <p:xfrm>
          <a:off x="565738" y="1448178"/>
          <a:ext cx="11245262" cy="4512584"/>
        </p:xfrm>
        <a:graphic>
          <a:graphicData uri="http://schemas.openxmlformats.org/drawingml/2006/table">
            <a:tbl>
              <a:tblPr firstRow="1" firstCol="1" bandRow="1">
                <a:tableStyleId>{88DC05DD-CD3D-40FC-8344-DCBB3F97BC04}</a:tableStyleId>
              </a:tblPr>
              <a:tblGrid>
                <a:gridCol w="1160394"/>
                <a:gridCol w="1074218"/>
                <a:gridCol w="5006038"/>
                <a:gridCol w="2002306"/>
                <a:gridCol w="2002306"/>
              </a:tblGrid>
              <a:tr h="497296">
                <a:tc>
                  <a:txBody>
                    <a:bodyPr/>
                    <a:lstStyle/>
                    <a:p>
                      <a:pPr marL="457200" indent="234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 smtClean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Logro Institucional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Meta Física Ejecutada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 smtClean="0">
                          <a:solidFill>
                            <a:schemeClr val="bg1"/>
                          </a:solidFill>
                          <a:effectLst/>
                        </a:rPr>
                        <a:t>Población  Beneficiada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4592">
                <a:tc rowSpan="5">
                  <a:txBody>
                    <a:bodyPr/>
                    <a:lstStyle/>
                    <a:p>
                      <a:pPr marL="71755" marR="71755" indent="234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PROTECCIÓN Y ACOGIMIENTO A LA NIÑEZ Y ADOLESCENCIA 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1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marL="457200" indent="7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Protección y abrigo para niñas, niños y adolescentes de 0 a 18 años vulnerados, que reciben atención especial residencial para la </a:t>
                      </a:r>
                      <a:r>
                        <a:rPr lang="es-GT" sz="1400" dirty="0" smtClean="0">
                          <a:effectLst/>
                        </a:rPr>
                        <a:t>restitución de </a:t>
                      </a:r>
                      <a:r>
                        <a:rPr lang="es-GT" sz="1400" dirty="0">
                          <a:effectLst/>
                        </a:rPr>
                        <a:t>sus derechos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1,275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Niñas, Niños y Adolescentes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</a:tr>
              <a:tr h="4972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2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marL="457200" indent="7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Temporal a Niñez y Adolescencia Migrante no Acompañada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7,759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Niñas, Niños y Adolescentes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</a:tr>
              <a:tr h="6216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3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marL="457200" indent="7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a la Prevención de la Delincuencia en Niñez, Adolescencia y Juventud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4,678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Niñas, Niños y Adolescentes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</a:tr>
              <a:tr h="994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4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marL="457200" indent="7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para niñas, niños y adolescentes no institucionalizados beneficiados con actividades psicosociales para la prevención de la violencia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3,698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Niñas, Niños, Adolescentes y Familias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</a:tr>
              <a:tr h="74594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5</a:t>
                      </a:r>
                      <a:endParaRPr lang="es-GT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marL="457200" indent="7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Protección a la niñez y adolescencia víctima de violencia sexual con enfoque de género, explotación y trata de personas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412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Niñas, Niños y Adolescentes</a:t>
                      </a:r>
                      <a:endParaRPr lang="es-GT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6" marR="44226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a2190556e_0_370"/>
          <p:cNvSpPr txBox="1"/>
          <p:nvPr/>
        </p:nvSpPr>
        <p:spPr>
          <a:xfrm>
            <a:off x="1819241" y="108773"/>
            <a:ext cx="8452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 b="1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CONSOLIDADO DE LOGROS INSTITUCIONALES</a:t>
            </a:r>
            <a:endParaRPr sz="2800" b="1">
              <a:solidFill>
                <a:srgbClr val="0D1F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751"/>
              </p:ext>
            </p:extLst>
          </p:nvPr>
        </p:nvGraphicFramePr>
        <p:xfrm>
          <a:off x="651668" y="1167147"/>
          <a:ext cx="10797383" cy="5216325"/>
        </p:xfrm>
        <a:graphic>
          <a:graphicData uri="http://schemas.openxmlformats.org/drawingml/2006/table">
            <a:tbl>
              <a:tblPr firstRow="1" firstCol="1" bandRow="1">
                <a:tableStyleId>{88DC05DD-CD3D-40FC-8344-DCBB3F97BC04}</a:tableStyleId>
              </a:tblPr>
              <a:tblGrid>
                <a:gridCol w="955161"/>
                <a:gridCol w="1003021"/>
                <a:gridCol w="4857750"/>
                <a:gridCol w="2196096"/>
                <a:gridCol w="1785355"/>
              </a:tblGrid>
              <a:tr h="37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Logro Institucional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Meta Física Ejecutada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Población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Beneficiada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74884">
                <a:tc rowSpan="4">
                  <a:txBody>
                    <a:bodyPr/>
                    <a:lstStyle/>
                    <a:p>
                      <a:pPr marL="457200" indent="234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PRESERVACIÓN FAMILIAR, FORTALECIMIENTO Y APOYO COMUNITARIO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 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Integral dirigida a niños y niñas entre 8 meses y 6 años a distancia y de forma híbrida con el programa Centros de Atención Integral.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1,794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Niñas y Niños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</a:tr>
              <a:tr h="180806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7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Apertura un Tercer Centro de Educación Especial en el municipio de San Juan Bautista en el departamento de Suchitepéquez, además de los Centros de Educación Especial Alida España de Arana y San Cristóbal Totonicapán, han brindado atención a niñez con discapacidad física, intelectual y sensorial-auditiva. 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399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Niñas, Niños y Adolescentes con Discapacidad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</a:tr>
              <a:tr h="90403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8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Subsidios Familiares para niñas, niños y adolescentes con necesidades especiales, enfermedades crónicas degenerativas o discapacidad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1,819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Niñas, Niños y Adolescentes con Discapacidad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</a:tr>
              <a:tr h="103317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9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Orientación a madres y padres de familia en desarrollar adecuadamente sus patrones de crianza y sus responsabilidades parentales, apoyando en el desarrollo integral de las familias guatemaltecas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3,933</a:t>
                      </a:r>
                      <a:endParaRPr lang="es-GT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Niñas, Niños, Adolescentes y Familias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44962" marR="4496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a2190556e_0_376"/>
          <p:cNvSpPr txBox="1"/>
          <p:nvPr/>
        </p:nvSpPr>
        <p:spPr>
          <a:xfrm>
            <a:off x="1819241" y="108773"/>
            <a:ext cx="8452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 b="1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CONSOLIDADO DE LOGROS INSTITUCIONALES</a:t>
            </a:r>
            <a:endParaRPr sz="2800" b="1">
              <a:solidFill>
                <a:srgbClr val="0D1F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87163"/>
              </p:ext>
            </p:extLst>
          </p:nvPr>
        </p:nvGraphicFramePr>
        <p:xfrm>
          <a:off x="942078" y="999451"/>
          <a:ext cx="10430772" cy="5192337"/>
        </p:xfrm>
        <a:graphic>
          <a:graphicData uri="http://schemas.openxmlformats.org/drawingml/2006/table">
            <a:tbl>
              <a:tblPr firstRow="1" firstCol="1" bandRow="1">
                <a:tableStyleId>{88DC05DD-CD3D-40FC-8344-DCBB3F97BC04}</a:tableStyleId>
              </a:tblPr>
              <a:tblGrid>
                <a:gridCol w="922728"/>
                <a:gridCol w="1030794"/>
                <a:gridCol w="5027774"/>
                <a:gridCol w="1724738"/>
                <a:gridCol w="1724738"/>
              </a:tblGrid>
              <a:tr h="544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Logro Institucional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Meta Física Ejecutada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Población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chemeClr val="bg1"/>
                          </a:solidFill>
                          <a:effectLst/>
                        </a:rPr>
                        <a:t>Beneficiada</a:t>
                      </a:r>
                      <a:endParaRPr lang="es-GT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138064">
                <a:tc rowSpan="4">
                  <a:txBody>
                    <a:bodyPr/>
                    <a:lstStyle/>
                    <a:p>
                      <a:pPr marL="457200" indent="234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REINSERCIÓN Y RESOCIALIZACIÓN DE ADOLESCENTES EN CONFLICTO CON LA LEY PENAL 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21" marR="2752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10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Integral a Adolescentes de 13 a 17 años en Conflicto con la Ley Penal, en los Centros Especializados de Privación de Libertad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21" marR="2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1,179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Adolescentes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</a:tr>
              <a:tr h="113806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11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en medida socioeducativa a adolescentes en Conflicto con la Ley Penal, para su Reinserción y Resocialización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21" marR="2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1,079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Adolescentes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</a:tr>
              <a:tr h="151742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12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Atención especializada a adolescentes en Prevención Terciaria de Pre y Post sanción por conflicto con la Ley Penal reciben orientación, asistencia educativa para su inserción laboral y económica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21" marR="2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186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Adolescentes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</a:tr>
              <a:tr h="758709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13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Capacitación y formación técnica integral para adolescentes en conflicto con la Ley Penal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21" marR="27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477</a:t>
                      </a:r>
                      <a:endParaRPr lang="es-GT" sz="140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Adolescentes</a:t>
                      </a:r>
                      <a:endParaRPr lang="es-GT" sz="14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27521" marR="27521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a2190556e_0_287"/>
          <p:cNvSpPr txBox="1"/>
          <p:nvPr/>
        </p:nvSpPr>
        <p:spPr>
          <a:xfrm>
            <a:off x="2934787" y="4248150"/>
            <a:ext cx="9144000" cy="229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s-GT" sz="3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r>
              <a:rPr lang="es-GT" sz="3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3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TENDENCIAS Y DESAFÍOS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324659" y="410282"/>
            <a:ext cx="9692024" cy="11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50" b="1" dirty="0">
                <a:latin typeface="Arial"/>
                <a:ea typeface="Arial"/>
                <a:cs typeface="Arial"/>
                <a:sym typeface="Arial"/>
              </a:rPr>
              <a:t>¿QUÉ TENDENCIA MUESTRA EL USO DE LOS RECURSOS PÚBLICOS?</a:t>
            </a:r>
            <a:endParaRPr sz="285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3452327" y="1932057"/>
            <a:ext cx="8526314" cy="332449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GT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datos obtenidos durante el ejercicio fiscal 2021</a:t>
            </a:r>
            <a:r>
              <a:rPr lang="es-GT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GT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permitieron establecer que se alcanzó una alta ejecución del presupuesto en los diferentes grupos de gasto cual contribuye para que la Institución brinde los servicios de protección integral y especial de la niñez y adolescencia, así en la reinserción de adolescentes en conflicto con la ley penal a través de sus programas y servicios.</a:t>
            </a:r>
            <a:endParaRPr sz="18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387530" y="2086247"/>
            <a:ext cx="2732313" cy="27720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GT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</a:t>
            </a:r>
            <a:r>
              <a:rPr lang="es-G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siguiente año </a:t>
            </a:r>
            <a:r>
              <a:rPr lang="es-GT" sz="1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espera mantener una alta ejecución presupuestaria, con transparencia y calidad del gasto</a:t>
            </a: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324659" y="410282"/>
            <a:ext cx="9692024" cy="7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¿QUÉ RESULTADOS SE OBTUVIERON EN EL MARCO DE LA PGG?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1032933" y="1313480"/>
            <a:ext cx="9965452" cy="46482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GT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Política General de Gobierno 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(PGG) es el plan de acción del Gobierno de Guatemala, en donde se plasman los objetivos estratégicos y los lineamientos de las políticas públicas.</a:t>
            </a:r>
            <a:endParaRPr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400"/>
              <a:buFont typeface="Montserrat"/>
              <a:buNone/>
            </a:pP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Secretaría de Bienestar Social de la Presidencia de la República durante el segundo cuatrimestre reportado, destaca los siguientes resultados: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Atención a </a:t>
            </a: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3,932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NNA, </a:t>
            </a: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2,561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familias y </a:t>
            </a: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entidades; como población atendida en los diferentes programas y servicios dirigidos al fortalecimiento de las familias y la comunidad en el cumplimiento de sus responsabilidades de cuidado, atención, educación y protección de las niñas, niños y/o adolescentes. (NNA=Niños, niñas y adolescentes)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Atención a </a:t>
            </a: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14,408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niños, niñas y adolescentes mediante los programas y acciones que brindan alternativas de acogimiento familiar temporal, protección y abrigo residencial y no residencial que por orden de autoridad judicial competente son separados de su familia o que no cuentan con ella.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Atención a </a:t>
            </a: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2,272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adolescentes en los programas de orientación y capacitación para reinserción y resocialización de adolescentes que mediante orden judicial, han sido sujetos a una medida de coerción o sanción por la infracción a la ley penal.</a:t>
            </a:r>
            <a:endParaRPr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400"/>
              <a:buFont typeface="Montserrat"/>
              <a:buNone/>
            </a:pP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Contribuyendo indirectamente en los siguientes pilares de la PGG: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Pilar Desarrollo Social.</a:t>
            </a: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G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Pilar Gobernabilidad y Seguridad en Desarrollo</a:t>
            </a:r>
            <a:r>
              <a:rPr lang="es-GT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400"/>
              <a:buFont typeface="Montserrat"/>
              <a:buNone/>
            </a:pPr>
            <a:endParaRPr sz="14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400"/>
              <a:buFont typeface="Montserrat"/>
              <a:buNone/>
            </a:pPr>
            <a:endParaRPr sz="14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s-GT" sz="1400" b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400" b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324659" y="410282"/>
            <a:ext cx="9692024" cy="107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GT" sz="2800" b="1" dirty="0">
                <a:latin typeface="Arial"/>
                <a:ea typeface="Arial"/>
                <a:cs typeface="Arial"/>
                <a:sym typeface="Arial"/>
              </a:rPr>
              <a:t>¿QUÉ MEDIDAS DE TRANSPARENCIA SE HAN APLICADO?</a:t>
            </a:r>
            <a:endParaRPr sz="2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4329404" y="1856793"/>
            <a:ext cx="7186750" cy="385354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garantizar el </a:t>
            </a:r>
            <a:r>
              <a:rPr lang="es-GT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uso adecuado del dinero público </a:t>
            </a: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el avance en el cumplimiento de los objetivos de Estado, la Secretaría de Bienestar Social de la Presidencia de la República ha adoptado como medidas de transparencia: Implementación  de Normativas Internas (Manuales y Reglamentos) en los cuales se da a conocer la metodología de ejecución de los Recursos Financieros asignados, así como capacitaciones en el manejo y transparencia del presupuesto vigente.</a:t>
            </a:r>
            <a:endParaRPr sz="18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124601" y="2086247"/>
            <a:ext cx="4204803" cy="334735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tiene previsto aplicar nuevas medidas de transparencia como: Trasladar a cada Subsecretaría y Unidades Administrativas y de apoyo, la disponibilidad presupuestaria para el tercer cuatrimestre, con el objetivo de coordinar las actividades y toma de decisiones.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324659" y="266700"/>
            <a:ext cx="9692024" cy="85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GT" sz="2800" b="1" dirty="0">
                <a:latin typeface="Arial"/>
                <a:ea typeface="Arial"/>
                <a:cs typeface="Arial"/>
                <a:sym typeface="Arial"/>
              </a:rPr>
              <a:t>¿QUÉ DESAFÍOS INSTITUCIONALES SE TIENEN DURANTE 2022?</a:t>
            </a:r>
            <a:endParaRPr sz="2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714375" y="1438810"/>
            <a:ext cx="10258500" cy="49989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s-GT" sz="1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principales desafíos </a:t>
            </a: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Secretaría de Bienestar Social en cuanto al uso de los recursos públicos y el cumplimiento de los planes nacionales son:</a:t>
            </a:r>
            <a:endParaRPr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400"/>
              <a:buFont typeface="Montserrat"/>
              <a:buNone/>
            </a:pP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Continuidad de la prestación de los servicios presenciales de atención integral, protección especial, reinserción de los adolescentes en conflicto con la Ley Penal y desconcentración de servicios en el Marco de la  Pandemia COVID-19.</a:t>
            </a:r>
            <a:endParaRPr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200"/>
              <a:buFont typeface="Montserrat"/>
              <a:buNone/>
            </a:pP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Optimización de los recursos institucionales ante el incremento de niñez y adolescencia migrante no acompañada y en tránsito.</a:t>
            </a:r>
            <a:endParaRPr/>
          </a:p>
          <a:p>
            <a:pPr marL="285750" marR="0" lvl="0" indent="-2095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200"/>
              <a:buFont typeface="Arial"/>
              <a:buNone/>
            </a:pP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Apertura y funcionamiento de los Centros de Atencion Integral, Alida España de Arana, Centro de Capacitacion Ocupacional –CCO-.</a:t>
            </a: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400"/>
              <a:buFont typeface="Arial"/>
              <a:buNone/>
            </a:pP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Contribuyendo al Plan Nacional de Desarrollo K’atun: nuestra Guatemala 2032; Ejes: Estado como garante de los Derechos Humanos y conductor del Desarrollo y Bienestar para la Gente.</a:t>
            </a:r>
            <a:endParaRPr/>
          </a:p>
          <a:p>
            <a:pPr marL="285750" marR="0" lvl="0" indent="-1714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1800"/>
              <a:buFont typeface="Arial"/>
              <a:buNone/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668734" y="326898"/>
            <a:ext cx="85152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 dirty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PRINCIPALES </a:t>
            </a:r>
            <a:r>
              <a:rPr lang="es-GT" sz="2800" b="1" dirty="0" smtClean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OBJETIVOS, SBS</a:t>
            </a:r>
            <a:endParaRPr sz="2400" b="1" dirty="0">
              <a:solidFill>
                <a:srgbClr val="0033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668725" y="1371600"/>
            <a:ext cx="10646100" cy="4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s-GT" sz="2400" dirty="0">
                <a:solidFill>
                  <a:schemeClr val="dk1"/>
                </a:solidFill>
                <a:latin typeface="+mn-lt"/>
              </a:rPr>
              <a:t>Para el cumplimiento de sus funciones y satisfacer las necesidades de la población, la SBS debe cumplir con los siguientes </a:t>
            </a:r>
            <a:r>
              <a:rPr lang="es-GT" sz="2400" b="1" dirty="0">
                <a:solidFill>
                  <a:srgbClr val="2786C0"/>
                </a:solidFill>
                <a:latin typeface="+mn-lt"/>
              </a:rPr>
              <a:t>objetivos</a:t>
            </a:r>
            <a:r>
              <a:rPr lang="es-GT" sz="2400" dirty="0">
                <a:solidFill>
                  <a:schemeClr val="dk1"/>
                </a:solidFill>
                <a:latin typeface="+mn-lt"/>
              </a:rPr>
              <a:t>:</a:t>
            </a:r>
            <a:endParaRPr sz="2400" dirty="0">
              <a:solidFill>
                <a:schemeClr val="dk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1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>
              <a:solidFill>
                <a:schemeClr val="dk1"/>
              </a:solidFill>
              <a:latin typeface="+mn-lt"/>
            </a:endParaRPr>
          </a:p>
          <a:p>
            <a:pPr marL="0" marR="0" lvl="1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s-GT" sz="2400" dirty="0">
                <a:solidFill>
                  <a:schemeClr val="dk1"/>
                </a:solidFill>
                <a:latin typeface="+mn-lt"/>
              </a:rPr>
              <a:t>C</a:t>
            </a:r>
            <a:r>
              <a:rPr lang="es-GT" sz="2400" b="0" i="0" u="none" strike="noStrike" cap="none" dirty="0">
                <a:solidFill>
                  <a:schemeClr val="dk1"/>
                </a:solidFill>
                <a:latin typeface="+mn-lt"/>
                <a:sym typeface="Arial"/>
              </a:rPr>
              <a:t>oadyuvar en la protección integral y especial de la niñez y adolescencia en su entorno familiar, mediante la restitución y el goce de sus derechos, asimismo contribuye en la reinserción de los adolescentes en conflicto con la Ley Penal, a través de sus programas y servicios.</a:t>
            </a:r>
            <a:endParaRPr sz="2400" b="0" i="0" u="none" strike="noStrike" cap="none" dirty="0">
              <a:solidFill>
                <a:schemeClr val="dk1"/>
              </a:solidFill>
              <a:latin typeface="+mn-lt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a2190556e_0_74"/>
          <p:cNvSpPr txBox="1"/>
          <p:nvPr/>
        </p:nvSpPr>
        <p:spPr>
          <a:xfrm>
            <a:off x="2865120" y="4019550"/>
            <a:ext cx="91440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GT" sz="37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3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37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PARTE GENERAL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lang="es-GT" sz="37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AL TERCER CUATRIMESTRE 2021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408709" y="296623"/>
            <a:ext cx="8515158" cy="87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400" dirty="0">
                <a:latin typeface="Arial"/>
                <a:ea typeface="Arial"/>
                <a:cs typeface="Arial"/>
                <a:sym typeface="Arial"/>
              </a:rPr>
              <a:t>CIFRAS GENERALES DEL PRESUPUESTO AL TERCER  CUATRIMESTRE 2021</a:t>
            </a:r>
            <a:endParaRPr sz="2400" b="1" dirty="0">
              <a:solidFill>
                <a:srgbClr val="0033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4811" y="1306243"/>
            <a:ext cx="4585065" cy="461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 dirty="0">
                <a:latin typeface="Arial"/>
                <a:ea typeface="Arial"/>
                <a:cs typeface="Arial"/>
                <a:sym typeface="Arial"/>
              </a:rPr>
              <a:t>Presupuesto vigente </a:t>
            </a:r>
            <a:r>
              <a:rPr lang="es-GT" b="1" dirty="0">
                <a:latin typeface="Arial"/>
                <a:ea typeface="Arial"/>
                <a:cs typeface="Arial"/>
                <a:sym typeface="Arial"/>
              </a:rPr>
              <a:t>total: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 dirty="0">
                <a:latin typeface="Arial"/>
                <a:ea typeface="Arial"/>
                <a:cs typeface="Arial"/>
                <a:sym typeface="Arial"/>
              </a:rPr>
              <a:t>Presupuesto </a:t>
            </a:r>
            <a:r>
              <a:rPr lang="es-GT" b="1" dirty="0">
                <a:latin typeface="Arial"/>
                <a:ea typeface="Arial"/>
                <a:cs typeface="Arial"/>
                <a:sym typeface="Arial"/>
              </a:rPr>
              <a:t>ejecutado</a:t>
            </a:r>
            <a:r>
              <a:rPr lang="es-GT" dirty="0">
                <a:latin typeface="Arial"/>
                <a:ea typeface="Arial"/>
                <a:cs typeface="Arial"/>
                <a:sym typeface="Arial"/>
              </a:rPr>
              <a:t> (utilizado):</a:t>
            </a:r>
            <a:br>
              <a:rPr lang="es-GT" dirty="0">
                <a:latin typeface="Arial"/>
                <a:ea typeface="Arial"/>
                <a:cs typeface="Arial"/>
                <a:sym typeface="Arial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lang="es-GT" b="1" dirty="0">
                <a:latin typeface="Arial"/>
                <a:ea typeface="Arial"/>
                <a:cs typeface="Arial"/>
                <a:sym typeface="Arial"/>
              </a:rPr>
              <a:t>Saldo</a:t>
            </a:r>
            <a:r>
              <a:rPr lang="es-GT" dirty="0">
                <a:latin typeface="Arial"/>
                <a:ea typeface="Arial"/>
                <a:cs typeface="Arial"/>
                <a:sym typeface="Arial"/>
              </a:rPr>
              <a:t> por ejecutar </a:t>
            </a:r>
            <a:br>
              <a:rPr lang="es-GT" dirty="0">
                <a:latin typeface="Arial"/>
                <a:ea typeface="Arial"/>
                <a:cs typeface="Arial"/>
                <a:sym typeface="Arial"/>
              </a:rPr>
            </a:br>
            <a:r>
              <a:rPr lang="es-GT" dirty="0">
                <a:latin typeface="Arial"/>
                <a:ea typeface="Arial"/>
                <a:cs typeface="Arial"/>
                <a:sym typeface="Arial"/>
              </a:rPr>
              <a:t>(por utilizar):</a:t>
            </a:r>
            <a:br>
              <a:rPr lang="es-GT" dirty="0">
                <a:latin typeface="Arial"/>
                <a:ea typeface="Arial"/>
                <a:cs typeface="Arial"/>
                <a:sym typeface="Arial"/>
              </a:rPr>
            </a:br>
            <a:endParaRPr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492413" y="1171061"/>
            <a:ext cx="5969726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279,538,011.00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4492413" y="2665972"/>
            <a:ext cx="5969726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274,812,599.82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492413" y="4207389"/>
            <a:ext cx="5969726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s-GT" sz="4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Q.     4,725,411.18</a:t>
            </a:r>
            <a:endParaRPr sz="4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 flipH="1">
            <a:off x="1448789" y="5890166"/>
            <a:ext cx="35863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actualizados al 28/12/2021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08709" y="296623"/>
            <a:ext cx="85152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400">
                <a:latin typeface="Arial"/>
                <a:ea typeface="Arial"/>
                <a:cs typeface="Arial"/>
                <a:sym typeface="Arial"/>
              </a:rPr>
              <a:t>CIFRAS GENERALES DEL PRESUPUESTO AL TERCER CUATRIMESTRE 2021</a:t>
            </a:r>
            <a:endParaRPr sz="2400" b="1">
              <a:solidFill>
                <a:srgbClr val="0033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200149" y="2553788"/>
            <a:ext cx="6238155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chemeClr val="dk1"/>
              </a:solidFill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3600" i="0" u="none" strike="noStrike" cap="none" dirty="0">
                <a:solidFill>
                  <a:schemeClr val="dk1"/>
                </a:solidFill>
                <a:sym typeface="Arial"/>
              </a:rPr>
              <a:t>Porcentaje de ejecución:</a:t>
            </a:r>
            <a:endParaRPr sz="3600"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360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endParaRPr sz="3600" dirty="0"/>
          </a:p>
          <a:p>
            <a:pPr marL="685800" marR="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6600105" y="2552326"/>
            <a:ext cx="2884200" cy="171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GT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98.31</a:t>
            </a:r>
            <a:r>
              <a:rPr lang="es-GT" sz="4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57350" y="5924550"/>
            <a:ext cx="4695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*Actualizado al 29/12/2021</a:t>
            </a:r>
            <a:endParaRPr lang="es-G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08709" y="296623"/>
            <a:ext cx="85152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¿EN QUÉ UTILIZA EL DINERO LA SBS?</a:t>
            </a:r>
            <a:endParaRPr sz="2800" b="1">
              <a:solidFill>
                <a:srgbClr val="003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4493623" y="1264024"/>
            <a:ext cx="7406700" cy="48141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82500"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dinero se utiliza en la adquisición de diferentes bienes y  servicios así como en transferencias directas a personas (Programas de subsidios económicos) necesarios para </a:t>
            </a:r>
            <a:r>
              <a:rPr lang="es-GT" sz="21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coadyuvar en la protección integral y especial de la niñez y adolescencia en su entorno familiar, mediante la restitución y el goce de sus derechos, asimismo contribuir en la reinserción de los adolescentes en conflicto con la Ley Penal, a través de sus programas y servicios</a:t>
            </a:r>
            <a:endParaRPr sz="21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mostrar de forma ordenada a la población en qué se utiliza el dinero, el gasto del sector público se muestra por </a:t>
            </a:r>
            <a:r>
              <a:rPr lang="es-GT" sz="2600" b="1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grupos de gasto</a:t>
            </a:r>
            <a:r>
              <a:rPr lang="es-GT" sz="2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20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387531" y="2215787"/>
            <a:ext cx="3327300" cy="19371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2000" b="1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El gasto se divide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 sz="2000" b="1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s-GT" sz="2300" b="1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r>
              <a:rPr lang="es-GT" sz="3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GT" sz="2000" b="1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r>
              <a:rPr lang="es-GT" sz="2000" b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2000" b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08700" y="550625"/>
            <a:ext cx="98694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EJECUCIÓN PRESUPUESTARIA POR GRUPO DE GASTO AL TERCER CUATRIMESTRE 2021 EN QUETZALES</a:t>
            </a:r>
            <a:br>
              <a:rPr lang="es-GT" sz="2800" b="1"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3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1367790" y="1306830"/>
          <a:ext cx="9456420" cy="424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408700" y="823125"/>
            <a:ext cx="10444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s-GT" sz="2800" b="1">
                <a:latin typeface="Arial"/>
                <a:ea typeface="Arial"/>
                <a:cs typeface="Arial"/>
                <a:sym typeface="Arial"/>
              </a:rPr>
              <a:t>¿CUÁL ES LA IMPORTANCIA DEL PAGO DE SERVIDORES PÚBLICOS?</a:t>
            </a:r>
            <a:br>
              <a:rPr lang="es-GT" sz="2800" b="1">
                <a:latin typeface="Arial"/>
                <a:ea typeface="Arial"/>
                <a:cs typeface="Arial"/>
                <a:sym typeface="Arial"/>
              </a:rPr>
            </a:br>
            <a:endParaRPr sz="2800" b="1">
              <a:solidFill>
                <a:srgbClr val="003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493623" y="1619405"/>
            <a:ext cx="7406641" cy="40351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dinero utilizado en el pago de servidores públicos (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0</a:t>
            </a: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aunque se clasifica como un gasto de funcionamiento, en realidad, constituye el medio para prestar servicios o entregar bienes a la población beneficiaria, y con ello, satisfacer las necesidades sociales; a través de la contratación de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462 Profesionales</a:t>
            </a: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1,598 Operativos y Técnicos</a:t>
            </a: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</a:t>
            </a:r>
            <a:r>
              <a:rPr lang="es-G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 personal administrativo </a:t>
            </a:r>
            <a:r>
              <a:rPr lang="es-GT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brindan los servicios Institucionales, en cumplimiento que el Estado deberá promover y adoptar las medidas necesarias para el cumplimiento efectivo del interés superior del niño, que es una garantía que se aplicará en toda decisión que se adopte por la prevención y protección integral de la niñez y adolescencia, apoyando y fortaleciendo a la familia como núcleo de la sociedad, procurando además la reinserción y resocialización de los adolescentes en conflicto con la Ley Penal”, en atención al Interés Superior del Niño (Artículo 5, Decreto 27-2003 del Congreso de la República), en atención a la niñez y adolescencia.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469431" y="1619403"/>
            <a:ext cx="3503400" cy="2772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 sz="18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GT" sz="1800" b="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cuatrimestre reportado, la Secretaría de Bienestar Social, atendió y dio cobertura a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endParaRPr sz="1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s-GT" sz="2000" b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aphicFrame>
        <p:nvGraphicFramePr>
          <p:cNvPr id="144" name="Google Shape;144;p9"/>
          <p:cNvGraphicFramePr/>
          <p:nvPr/>
        </p:nvGraphicFramePr>
        <p:xfrm>
          <a:off x="83977" y="3715309"/>
          <a:ext cx="4274250" cy="1104925"/>
        </p:xfrm>
        <a:graphic>
          <a:graphicData uri="http://schemas.openxmlformats.org/drawingml/2006/table">
            <a:tbl>
              <a:tblPr>
                <a:noFill/>
                <a:tableStyleId>{AA5EB999-C951-45E3-BA97-0F67B1C25447}</a:tableStyleId>
              </a:tblPr>
              <a:tblGrid>
                <a:gridCol w="1184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9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8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20,612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(Niños Niñas y Adolescentes)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2,561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(Familias)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51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(Entidad)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5,388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T" sz="1400" b="1" u="none" strike="noStrike" cap="none">
                          <a:solidFill>
                            <a:srgbClr val="0070C0"/>
                          </a:solidFill>
                        </a:rPr>
                        <a:t>(Casos)</a:t>
                      </a: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2223</Words>
  <Application>Microsoft Office PowerPoint</Application>
  <PresentationFormat>Personalizado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Calibri</vt:lpstr>
      <vt:lpstr>Montserrat</vt:lpstr>
      <vt:lpstr>Tema de Office</vt:lpstr>
      <vt:lpstr>RENDICIÓN DE CUENTAS DEL ORGANISMO EJECUTIVO   AL TERCER CUATRIMESTRE 2021   </vt:lpstr>
      <vt:lpstr>     PRINCIPALES FUNCIONES</vt:lpstr>
      <vt:lpstr>PRINCIPALES OBJETIVOS, SBS</vt:lpstr>
      <vt:lpstr>Presentación de PowerPoint</vt:lpstr>
      <vt:lpstr>CIFRAS GENERALES DEL PRESUPUESTO AL TERCER  CUATRIMESTRE 2021</vt:lpstr>
      <vt:lpstr>CIFRAS GENERALES DEL PRESUPUESTO AL TERCER CUATRIMESTRE 2021</vt:lpstr>
      <vt:lpstr>¿EN QUÉ UTILIZA EL DINERO LA SBS?</vt:lpstr>
      <vt:lpstr>EJECUCIÓN PRESUPUESTARIA POR GRUPO DE GASTO AL TERCER CUATRIMESTRE 2021 EN QUETZALES </vt:lpstr>
      <vt:lpstr>¿CUÁL ES LA IMPORTANCIA DEL PAGO DE SERVIDORES PÚBLICOS? </vt:lpstr>
      <vt:lpstr>PAGO DE SALARIOS A SERVIDORES PÚBLICOS A LA FECHA</vt:lpstr>
      <vt:lpstr>¿EN QUÉ INVIERTE SECRETARIA DE BIENESTAR SOCIAL    DE LA PRESIDENCIA DE LA REPÚBLICA? </vt:lpstr>
      <vt:lpstr>MONTO UTILIZADO EN INVERSIÓN A LA FECHA</vt:lpstr>
      <vt:lpstr>¿QUÉ FINALIDADES ATIENDE SECRETARÍA DE BIENESTAR SOCIAL DE LA PRESIDENCIA DE LA REPÚBLICA?</vt:lpstr>
      <vt:lpstr>EJECUCIÓN PRESUPUESTARIA POR FINALIDAD AL TERCER CUATRIMESTRE 2021</vt:lpstr>
      <vt:lpstr>Presentación de PowerPoint</vt:lpstr>
      <vt:lpstr>SUBSECRETARÍA DE PRESERVACIÓN FAMILIAR, FORTALECIMIENTO Y APOYO COMUNITARIO  PRINCIPALES RESULTADOS Y AVANCES </vt:lpstr>
      <vt:lpstr>SUBSECRETARÍA DE REINSERCIÓN Y RESOCIALIZACIÓN DE ADOLESCENTES EN CONFLICTO CON LA LEY PENAL  PRINCIPALES RESULTADOS Y AVANCES  </vt:lpstr>
      <vt:lpstr>SUBSECRETARÍA DE PROTECCIÓN Y ACOGIMIENTO  A LA NIÑEZ Y ADOLESCENCIA  PRINCIPALES RESULTADOS Y AVANCES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</vt:lpstr>
      <vt:lpstr>¿QUÉ RESULTADOS SE OBTUVIERON EN EL MARCO DE LA PGG?</vt:lpstr>
      <vt:lpstr>¿QUÉ MEDIDAS DE TRANSPARENCIA SE HAN APLICADO?</vt:lpstr>
      <vt:lpstr>¿QUÉ DESAFÍOS INSTITUCIONALES SE TIENEN DURANTE 2022?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DEL ORGANISMO EJECUTIVO   AL TERCER CUATRIMESTRE 2021</dc:title>
  <dc:creator>Microsoft Office User</dc:creator>
  <cp:lastModifiedBy>Daniel Fuentes</cp:lastModifiedBy>
  <cp:revision>16</cp:revision>
  <dcterms:created xsi:type="dcterms:W3CDTF">2021-05-04T19:30:50Z</dcterms:created>
  <dcterms:modified xsi:type="dcterms:W3CDTF">2021-12-30T00:48:49Z</dcterms:modified>
</cp:coreProperties>
</file>