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22" r:id="rId5"/>
    <p:sldId id="353" r:id="rId6"/>
    <p:sldId id="354" r:id="rId7"/>
    <p:sldId id="309" r:id="rId8"/>
    <p:sldId id="352" r:id="rId9"/>
    <p:sldId id="342" r:id="rId10"/>
    <p:sldId id="327" r:id="rId11"/>
    <p:sldId id="336" r:id="rId12"/>
    <p:sldId id="334" r:id="rId13"/>
    <p:sldId id="335" r:id="rId14"/>
    <p:sldId id="337" r:id="rId15"/>
    <p:sldId id="338" r:id="rId16"/>
    <p:sldId id="340" r:id="rId17"/>
    <p:sldId id="341" r:id="rId18"/>
    <p:sldId id="339" r:id="rId19"/>
    <p:sldId id="324" r:id="rId20"/>
    <p:sldId id="367" r:id="rId21"/>
    <p:sldId id="343" r:id="rId22"/>
    <p:sldId id="366" r:id="rId23"/>
    <p:sldId id="368" r:id="rId24"/>
    <p:sldId id="369" r:id="rId25"/>
    <p:sldId id="370" r:id="rId26"/>
    <p:sldId id="371" r:id="rId27"/>
    <p:sldId id="372" r:id="rId28"/>
    <p:sldId id="344" r:id="rId29"/>
    <p:sldId id="363" r:id="rId30"/>
    <p:sldId id="360" r:id="rId31"/>
    <p:sldId id="317" r:id="rId32"/>
    <p:sldId id="348" r:id="rId33"/>
    <p:sldId id="349" r:id="rId34"/>
    <p:sldId id="358" r:id="rId35"/>
    <p:sldId id="351" r:id="rId36"/>
    <p:sldId id="350" r:id="rId37"/>
    <p:sldId id="319" r:id="rId38"/>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6C0"/>
    <a:srgbClr val="179939"/>
    <a:srgbClr val="197BB4"/>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291" autoAdjust="0"/>
  </p:normalViewPr>
  <p:slideViewPr>
    <p:cSldViewPr snapToGrid="0">
      <p:cViewPr varScale="1">
        <p:scale>
          <a:sx n="115" d="100"/>
          <a:sy n="115" d="100"/>
        </p:scale>
        <p:origin x="138" y="114"/>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ORTIZR\Downloads\Anexo%20del%20informe%20al%20ultimo%20cuatrimest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lvin%20Giron\Downloads\Anexo%20del%20informe%20al%2028%20de%20diciembre%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0704561887105"/>
          <c:y val="4.947656634572134E-2"/>
          <c:w val="0.8347776489441332"/>
          <c:h val="0.85935501726888475"/>
        </c:manualLayout>
      </c:layout>
      <c:barChart>
        <c:barDir val="bar"/>
        <c:grouping val="clustered"/>
        <c:varyColors val="0"/>
        <c:ser>
          <c:idx val="0"/>
          <c:order val="0"/>
          <c:tx>
            <c:strRef>
              <c:f>'5'!$C$23</c:f>
              <c:strCache>
                <c:ptCount val="1"/>
                <c:pt idx="0">
                  <c:v>Asignado </c:v>
                </c:pt>
              </c:strCache>
            </c:strRef>
          </c:tx>
          <c:spPr>
            <a:solidFill>
              <a:schemeClr val="accent1">
                <a:lumMod val="50000"/>
              </a:schemeClr>
            </a:solidFill>
            <a:ln>
              <a:noFill/>
            </a:ln>
            <a:effectLst/>
          </c:spPr>
          <c:invertIfNegative val="0"/>
          <c:dLbls>
            <c:spPr>
              <a:noFill/>
              <a:ln w="25400">
                <a:noFill/>
              </a:ln>
            </c:spPr>
            <c:txPr>
              <a:bodyPr rot="0" vert="horz"/>
              <a:lstStyle/>
              <a:p>
                <a:pPr>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'5'!$B$24:$B$29</c:f>
              <c:strCache>
                <c:ptCount val="6"/>
                <c:pt idx="0">
                  <c:v>Grupo 000</c:v>
                </c:pt>
                <c:pt idx="1">
                  <c:v>Grupo 100</c:v>
                </c:pt>
                <c:pt idx="2">
                  <c:v>Grupo 200</c:v>
                </c:pt>
                <c:pt idx="3">
                  <c:v>Grupo 300</c:v>
                </c:pt>
                <c:pt idx="4">
                  <c:v>Grupo 400</c:v>
                </c:pt>
                <c:pt idx="5">
                  <c:v>Grupo 900</c:v>
                </c:pt>
              </c:strCache>
            </c:strRef>
          </c:cat>
          <c:val>
            <c:numRef>
              <c:f>'5'!$C$24:$C$29</c:f>
              <c:numCache>
                <c:formatCode>#,##0.0</c:formatCode>
                <c:ptCount val="6"/>
                <c:pt idx="0">
                  <c:v>264.7</c:v>
                </c:pt>
                <c:pt idx="1">
                  <c:v>146.6</c:v>
                </c:pt>
                <c:pt idx="2">
                  <c:v>85.4</c:v>
                </c:pt>
                <c:pt idx="3">
                  <c:v>90.8</c:v>
                </c:pt>
                <c:pt idx="4">
                  <c:v>34.5</c:v>
                </c:pt>
                <c:pt idx="5" formatCode="#,##0.00">
                  <c:v>1</c:v>
                </c:pt>
              </c:numCache>
            </c:numRef>
          </c:val>
          <c:extLst>
            <c:ext xmlns:c16="http://schemas.microsoft.com/office/drawing/2014/chart" uri="{C3380CC4-5D6E-409C-BE32-E72D297353CC}">
              <c16:uniqueId val="{00000000-BD60-44CE-BF74-D9BCB8912638}"/>
            </c:ext>
          </c:extLst>
        </c:ser>
        <c:ser>
          <c:idx val="1"/>
          <c:order val="1"/>
          <c:tx>
            <c:strRef>
              <c:f>'5'!$D$23</c:f>
              <c:strCache>
                <c:ptCount val="1"/>
                <c:pt idx="0">
                  <c:v>Vigente </c:v>
                </c:pt>
              </c:strCache>
            </c:strRef>
          </c:tx>
          <c:spPr>
            <a:solidFill>
              <a:schemeClr val="accent1">
                <a:lumMod val="75000"/>
              </a:schemeClr>
            </a:solidFill>
            <a:ln>
              <a:noFill/>
            </a:ln>
            <a:effectLst/>
          </c:spPr>
          <c:invertIfNegative val="0"/>
          <c:dLbls>
            <c:spPr>
              <a:noFill/>
              <a:ln w="25400">
                <a:noFill/>
              </a:ln>
            </c:spPr>
            <c:txPr>
              <a:bodyPr rot="0" vert="horz"/>
              <a:lstStyle/>
              <a:p>
                <a:pPr>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'5'!$B$24:$B$29</c:f>
              <c:strCache>
                <c:ptCount val="6"/>
                <c:pt idx="0">
                  <c:v>Grupo 000</c:v>
                </c:pt>
                <c:pt idx="1">
                  <c:v>Grupo 100</c:v>
                </c:pt>
                <c:pt idx="2">
                  <c:v>Grupo 200</c:v>
                </c:pt>
                <c:pt idx="3">
                  <c:v>Grupo 300</c:v>
                </c:pt>
                <c:pt idx="4">
                  <c:v>Grupo 400</c:v>
                </c:pt>
                <c:pt idx="5">
                  <c:v>Grupo 900</c:v>
                </c:pt>
              </c:strCache>
            </c:strRef>
          </c:cat>
          <c:val>
            <c:numRef>
              <c:f>'5'!$D$24:$D$29</c:f>
              <c:numCache>
                <c:formatCode>#,##0.0</c:formatCode>
                <c:ptCount val="6"/>
                <c:pt idx="0">
                  <c:v>286.10000000000002</c:v>
                </c:pt>
                <c:pt idx="1">
                  <c:v>60.4</c:v>
                </c:pt>
                <c:pt idx="2">
                  <c:v>83.5</c:v>
                </c:pt>
                <c:pt idx="3">
                  <c:v>93.3</c:v>
                </c:pt>
                <c:pt idx="4">
                  <c:v>39</c:v>
                </c:pt>
                <c:pt idx="5">
                  <c:v>10.7</c:v>
                </c:pt>
              </c:numCache>
            </c:numRef>
          </c:val>
          <c:extLst>
            <c:ext xmlns:c16="http://schemas.microsoft.com/office/drawing/2014/chart" uri="{C3380CC4-5D6E-409C-BE32-E72D297353CC}">
              <c16:uniqueId val="{00000001-BD60-44CE-BF74-D9BCB8912638}"/>
            </c:ext>
          </c:extLst>
        </c:ser>
        <c:ser>
          <c:idx val="2"/>
          <c:order val="2"/>
          <c:tx>
            <c:strRef>
              <c:f>'5'!$E$23</c:f>
              <c:strCache>
                <c:ptCount val="1"/>
                <c:pt idx="0">
                  <c:v>Devengado </c:v>
                </c:pt>
              </c:strCache>
            </c:strRef>
          </c:tx>
          <c:spPr>
            <a:solidFill>
              <a:srgbClr val="00B0F0"/>
            </a:solidFill>
            <a:ln w="25400">
              <a:noFill/>
            </a:ln>
          </c:spPr>
          <c:invertIfNegative val="0"/>
          <c:dLbls>
            <c:spPr>
              <a:noFill/>
              <a:ln w="25400">
                <a:noFill/>
              </a:ln>
            </c:spPr>
            <c:txPr>
              <a:bodyPr rot="0" vert="horz"/>
              <a:lstStyle/>
              <a:p>
                <a:pPr>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'5'!$B$24:$B$29</c:f>
              <c:strCache>
                <c:ptCount val="6"/>
                <c:pt idx="0">
                  <c:v>Grupo 000</c:v>
                </c:pt>
                <c:pt idx="1">
                  <c:v>Grupo 100</c:v>
                </c:pt>
                <c:pt idx="2">
                  <c:v>Grupo 200</c:v>
                </c:pt>
                <c:pt idx="3">
                  <c:v>Grupo 300</c:v>
                </c:pt>
                <c:pt idx="4">
                  <c:v>Grupo 400</c:v>
                </c:pt>
                <c:pt idx="5">
                  <c:v>Grupo 900</c:v>
                </c:pt>
              </c:strCache>
            </c:strRef>
          </c:cat>
          <c:val>
            <c:numRef>
              <c:f>'5'!$E$24:$E$29</c:f>
              <c:numCache>
                <c:formatCode>#,##0.0</c:formatCode>
                <c:ptCount val="6"/>
                <c:pt idx="0">
                  <c:v>270.3</c:v>
                </c:pt>
                <c:pt idx="1">
                  <c:v>54.5</c:v>
                </c:pt>
                <c:pt idx="2">
                  <c:v>78</c:v>
                </c:pt>
                <c:pt idx="3">
                  <c:v>41.2</c:v>
                </c:pt>
                <c:pt idx="4">
                  <c:v>35</c:v>
                </c:pt>
                <c:pt idx="5">
                  <c:v>10.5</c:v>
                </c:pt>
              </c:numCache>
            </c:numRef>
          </c:val>
          <c:extLst>
            <c:ext xmlns:c16="http://schemas.microsoft.com/office/drawing/2014/chart" uri="{C3380CC4-5D6E-409C-BE32-E72D297353CC}">
              <c16:uniqueId val="{00000002-BD60-44CE-BF74-D9BCB8912638}"/>
            </c:ext>
          </c:extLst>
        </c:ser>
        <c:ser>
          <c:idx val="3"/>
          <c:order val="3"/>
          <c:tx>
            <c:strRef>
              <c:f>'5'!$F$23</c:f>
              <c:strCache>
                <c:ptCount val="1"/>
                <c:pt idx="0">
                  <c:v>Saldo por devengar </c:v>
                </c:pt>
              </c:strCache>
            </c:strRef>
          </c:tx>
          <c:spPr>
            <a:solidFill>
              <a:schemeClr val="accent3">
                <a:lumMod val="75000"/>
              </a:schemeClr>
            </a:solidFill>
            <a:ln>
              <a:noFill/>
            </a:ln>
            <a:effectLst/>
          </c:spPr>
          <c:invertIfNegative val="0"/>
          <c:dLbls>
            <c:spPr>
              <a:noFill/>
              <a:ln w="25400">
                <a:noFill/>
              </a:ln>
            </c:spPr>
            <c:txPr>
              <a:bodyPr rot="0" vert="horz"/>
              <a:lstStyle/>
              <a:p>
                <a:pPr>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'5'!$B$24:$B$29</c:f>
              <c:strCache>
                <c:ptCount val="6"/>
                <c:pt idx="0">
                  <c:v>Grupo 000</c:v>
                </c:pt>
                <c:pt idx="1">
                  <c:v>Grupo 100</c:v>
                </c:pt>
                <c:pt idx="2">
                  <c:v>Grupo 200</c:v>
                </c:pt>
                <c:pt idx="3">
                  <c:v>Grupo 300</c:v>
                </c:pt>
                <c:pt idx="4">
                  <c:v>Grupo 400</c:v>
                </c:pt>
                <c:pt idx="5">
                  <c:v>Grupo 900</c:v>
                </c:pt>
              </c:strCache>
            </c:strRef>
          </c:cat>
          <c:val>
            <c:numRef>
              <c:f>'5'!$F$24:$F$29</c:f>
              <c:numCache>
                <c:formatCode>#,##0.00</c:formatCode>
                <c:ptCount val="6"/>
                <c:pt idx="0">
                  <c:v>15.75</c:v>
                </c:pt>
                <c:pt idx="1">
                  <c:v>5.53</c:v>
                </c:pt>
                <c:pt idx="2">
                  <c:v>5.86</c:v>
                </c:pt>
                <c:pt idx="3">
                  <c:v>52.2</c:v>
                </c:pt>
                <c:pt idx="4">
                  <c:v>3.83</c:v>
                </c:pt>
                <c:pt idx="5">
                  <c:v>0.1</c:v>
                </c:pt>
              </c:numCache>
            </c:numRef>
          </c:val>
          <c:extLst>
            <c:ext xmlns:c16="http://schemas.microsoft.com/office/drawing/2014/chart" uri="{C3380CC4-5D6E-409C-BE32-E72D297353CC}">
              <c16:uniqueId val="{00000003-BD60-44CE-BF74-D9BCB8912638}"/>
            </c:ext>
          </c:extLst>
        </c:ser>
        <c:dLbls>
          <c:showLegendKey val="0"/>
          <c:showVal val="0"/>
          <c:showCatName val="0"/>
          <c:showSerName val="0"/>
          <c:showPercent val="0"/>
          <c:showBubbleSize val="0"/>
        </c:dLbls>
        <c:gapWidth val="150"/>
        <c:overlap val="-25"/>
        <c:axId val="304530992"/>
        <c:axId val="1"/>
      </c:barChart>
      <c:catAx>
        <c:axId val="304530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GT"/>
          </a:p>
        </c:txPr>
        <c:crossAx val="1"/>
        <c:crosses val="autoZero"/>
        <c:auto val="1"/>
        <c:lblAlgn val="ctr"/>
        <c:lblOffset val="100"/>
        <c:noMultiLvlLbl val="0"/>
      </c:catAx>
      <c:valAx>
        <c:axId val="1"/>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304530992"/>
        <c:crosses val="autoZero"/>
        <c:crossBetween val="between"/>
      </c:valAx>
      <c:spPr>
        <a:noFill/>
        <a:ln w="25400">
          <a:noFill/>
        </a:ln>
      </c:spPr>
    </c:plotArea>
    <c:legend>
      <c:legendPos val="t"/>
      <c:layout>
        <c:manualLayout>
          <c:xMode val="edge"/>
          <c:yMode val="edge"/>
          <c:x val="0.16361690082857291"/>
          <c:y val="0.92875175218482298"/>
          <c:w val="0.68588077470708309"/>
          <c:h val="5.4945516425831342E-2"/>
        </c:manualLayout>
      </c:layout>
      <c:overlay val="0"/>
      <c:spPr>
        <a:noFill/>
        <a:ln w="25400">
          <a:noFill/>
        </a:ln>
      </c:spPr>
      <c:txPr>
        <a:bodyPr rot="0" vert="horz"/>
        <a:lstStyle/>
        <a:p>
          <a:pPr>
            <a:defRPr/>
          </a:pPr>
          <a:endParaRPr lang="es-G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pPr>
      <a:endParaRPr lang="es-G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38402802608111"/>
          <c:y val="9.2688302299681516E-2"/>
          <c:w val="0.54195944339934377"/>
          <c:h val="0.79523521098324246"/>
        </c:manualLayout>
      </c:layout>
      <c:barChart>
        <c:barDir val="bar"/>
        <c:grouping val="clustered"/>
        <c:varyColors val="0"/>
        <c:ser>
          <c:idx val="0"/>
          <c:order val="0"/>
          <c:tx>
            <c:strRef>
              <c:f>'9'!$B$11</c:f>
              <c:strCache>
                <c:ptCount val="1"/>
                <c:pt idx="0">
                  <c:v>Vigente</c:v>
                </c:pt>
              </c:strCache>
            </c:strRef>
          </c:tx>
          <c:spPr>
            <a:solidFill>
              <a:srgbClr val="5B9BD5"/>
            </a:solidFill>
            <a:ln w="25400">
              <a:noFill/>
            </a:ln>
          </c:spPr>
          <c:invertIfNegative val="0"/>
          <c:dLbls>
            <c:spPr>
              <a:noFill/>
              <a:ln w="25400">
                <a:noFill/>
              </a:ln>
            </c:spPr>
            <c:txPr>
              <a:bodyPr rot="0" vert="horz"/>
              <a:lstStyle/>
              <a:p>
                <a:pPr>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'9'!$A$12:$A$15</c:f>
              <c:strCache>
                <c:ptCount val="4"/>
                <c:pt idx="0">
                  <c:v>Servicios Públicos Generales </c:v>
                </c:pt>
                <c:pt idx="1">
                  <c:v>Atención a Desastres  y Gestión de Riesgos</c:v>
                </c:pt>
                <c:pt idx="2">
                  <c:v>Actividades Deportivas, Recreativas, Cultura y Religión </c:v>
                </c:pt>
                <c:pt idx="3">
                  <c:v>Educación </c:v>
                </c:pt>
              </c:strCache>
            </c:strRef>
          </c:cat>
          <c:val>
            <c:numRef>
              <c:f>'9'!$B$12:$B$15</c:f>
              <c:numCache>
                <c:formatCode>#,##0.00</c:formatCode>
                <c:ptCount val="4"/>
                <c:pt idx="0">
                  <c:v>1.42</c:v>
                </c:pt>
                <c:pt idx="1">
                  <c:v>2</c:v>
                </c:pt>
                <c:pt idx="2">
                  <c:v>569.70000000000005</c:v>
                </c:pt>
                <c:pt idx="3">
                  <c:v>1E-3</c:v>
                </c:pt>
              </c:numCache>
            </c:numRef>
          </c:val>
          <c:extLst>
            <c:ext xmlns:c16="http://schemas.microsoft.com/office/drawing/2014/chart" uri="{C3380CC4-5D6E-409C-BE32-E72D297353CC}">
              <c16:uniqueId val="{00000000-3DA5-48E5-803B-7353E9B32544}"/>
            </c:ext>
          </c:extLst>
        </c:ser>
        <c:ser>
          <c:idx val="1"/>
          <c:order val="1"/>
          <c:tx>
            <c:strRef>
              <c:f>'9'!$C$11</c:f>
              <c:strCache>
                <c:ptCount val="1"/>
                <c:pt idx="0">
                  <c:v>Devengado </c:v>
                </c:pt>
              </c:strCache>
            </c:strRef>
          </c:tx>
          <c:spPr>
            <a:solidFill>
              <a:schemeClr val="accent1">
                <a:lumMod val="50000"/>
              </a:schemeClr>
            </a:solidFill>
            <a:ln>
              <a:noFill/>
            </a:ln>
            <a:effectLst/>
          </c:spPr>
          <c:invertIfNegative val="0"/>
          <c:dLbls>
            <c:spPr>
              <a:noFill/>
              <a:ln w="25400">
                <a:noFill/>
              </a:ln>
            </c:spPr>
            <c:txPr>
              <a:bodyPr rot="0" vert="horz"/>
              <a:lstStyle/>
              <a:p>
                <a:pPr>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'9'!$A$12:$A$15</c:f>
              <c:strCache>
                <c:ptCount val="4"/>
                <c:pt idx="0">
                  <c:v>Servicios Públicos Generales </c:v>
                </c:pt>
                <c:pt idx="1">
                  <c:v>Atención a Desastres  y Gestión de Riesgos</c:v>
                </c:pt>
                <c:pt idx="2">
                  <c:v>Actividades Deportivas, Recreativas, Cultura y Religión </c:v>
                </c:pt>
                <c:pt idx="3">
                  <c:v>Educación </c:v>
                </c:pt>
              </c:strCache>
            </c:strRef>
          </c:cat>
          <c:val>
            <c:numRef>
              <c:f>'9'!$C$12:$C$15</c:f>
              <c:numCache>
                <c:formatCode>#,##0.00</c:formatCode>
                <c:ptCount val="4"/>
                <c:pt idx="0">
                  <c:v>1.3</c:v>
                </c:pt>
                <c:pt idx="1">
                  <c:v>1.83</c:v>
                </c:pt>
                <c:pt idx="2">
                  <c:v>486.5</c:v>
                </c:pt>
                <c:pt idx="3">
                  <c:v>0</c:v>
                </c:pt>
              </c:numCache>
            </c:numRef>
          </c:val>
          <c:extLst>
            <c:ext xmlns:c16="http://schemas.microsoft.com/office/drawing/2014/chart" uri="{C3380CC4-5D6E-409C-BE32-E72D297353CC}">
              <c16:uniqueId val="{00000001-3DA5-48E5-803B-7353E9B32544}"/>
            </c:ext>
          </c:extLst>
        </c:ser>
        <c:ser>
          <c:idx val="2"/>
          <c:order val="2"/>
          <c:tx>
            <c:strRef>
              <c:f>'9'!$D$11</c:f>
              <c:strCache>
                <c:ptCount val="1"/>
                <c:pt idx="0">
                  <c:v>Saldo por devengar </c:v>
                </c:pt>
              </c:strCache>
            </c:strRef>
          </c:tx>
          <c:spPr>
            <a:solidFill>
              <a:srgbClr val="A5A5A5"/>
            </a:solidFill>
            <a:ln w="25400">
              <a:noFill/>
            </a:ln>
          </c:spPr>
          <c:invertIfNegative val="0"/>
          <c:dLbls>
            <c:spPr>
              <a:noFill/>
              <a:ln w="25400">
                <a:noFill/>
              </a:ln>
            </c:spPr>
            <c:txPr>
              <a:bodyPr rot="0" vert="horz"/>
              <a:lstStyle/>
              <a:p>
                <a:pPr>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'9'!$A$12:$A$15</c:f>
              <c:strCache>
                <c:ptCount val="4"/>
                <c:pt idx="0">
                  <c:v>Servicios Públicos Generales </c:v>
                </c:pt>
                <c:pt idx="1">
                  <c:v>Atención a Desastres  y Gestión de Riesgos</c:v>
                </c:pt>
                <c:pt idx="2">
                  <c:v>Actividades Deportivas, Recreativas, Cultura y Religión </c:v>
                </c:pt>
                <c:pt idx="3">
                  <c:v>Educación </c:v>
                </c:pt>
              </c:strCache>
            </c:strRef>
          </c:cat>
          <c:val>
            <c:numRef>
              <c:f>'9'!$D$12:$D$15</c:f>
              <c:numCache>
                <c:formatCode>#,##0.00</c:formatCode>
                <c:ptCount val="4"/>
                <c:pt idx="0">
                  <c:v>117.9</c:v>
                </c:pt>
                <c:pt idx="1">
                  <c:v>0</c:v>
                </c:pt>
                <c:pt idx="2">
                  <c:v>83.17</c:v>
                </c:pt>
                <c:pt idx="3">
                  <c:v>0</c:v>
                </c:pt>
              </c:numCache>
            </c:numRef>
          </c:val>
          <c:extLst>
            <c:ext xmlns:c16="http://schemas.microsoft.com/office/drawing/2014/chart" uri="{C3380CC4-5D6E-409C-BE32-E72D297353CC}">
              <c16:uniqueId val="{00000002-3DA5-48E5-803B-7353E9B32544}"/>
            </c:ext>
          </c:extLst>
        </c:ser>
        <c:dLbls>
          <c:showLegendKey val="0"/>
          <c:showVal val="0"/>
          <c:showCatName val="0"/>
          <c:showSerName val="0"/>
          <c:showPercent val="0"/>
          <c:showBubbleSize val="0"/>
        </c:dLbls>
        <c:gapWidth val="150"/>
        <c:axId val="357111536"/>
        <c:axId val="1"/>
      </c:barChart>
      <c:catAx>
        <c:axId val="357111536"/>
        <c:scaling>
          <c:orientation val="minMax"/>
        </c:scaling>
        <c:delete val="0"/>
        <c:axPos val="l"/>
        <c:numFmt formatCode="General" sourceLinked="1"/>
        <c:majorTickMark val="none"/>
        <c:minorTickMark val="none"/>
        <c:tickLblPos val="nextTo"/>
        <c:spPr>
          <a:ln w="6350">
            <a:noFill/>
          </a:ln>
        </c:spPr>
        <c:txPr>
          <a:bodyPr rot="-60000000" vert="horz"/>
          <a:lstStyle/>
          <a:p>
            <a:pPr>
              <a:defRPr/>
            </a:pPr>
            <a:endParaRPr lang="es-GT"/>
          </a:p>
        </c:txPr>
        <c:crossAx val="1"/>
        <c:crosses val="autoZero"/>
        <c:auto val="1"/>
        <c:lblAlgn val="ctr"/>
        <c:lblOffset val="100"/>
        <c:noMultiLvlLbl val="0"/>
      </c:catAx>
      <c:valAx>
        <c:axId val="1"/>
        <c:scaling>
          <c:orientation val="minMax"/>
        </c:scaling>
        <c:delete val="1"/>
        <c:axPos val="b"/>
        <c:numFmt formatCode="#,##0.00" sourceLinked="1"/>
        <c:majorTickMark val="out"/>
        <c:minorTickMark val="none"/>
        <c:tickLblPos val="nextTo"/>
        <c:crossAx val="357111536"/>
        <c:crosses val="autoZero"/>
        <c:crossBetween val="between"/>
      </c:valAx>
      <c:spPr>
        <a:noFill/>
        <a:ln w="25400">
          <a:noFill/>
        </a:ln>
      </c:spPr>
    </c:plotArea>
    <c:legend>
      <c:legendPos val="b"/>
      <c:layout/>
      <c:overlay val="0"/>
      <c:spPr>
        <a:noFill/>
        <a:ln w="25400">
          <a:noFill/>
        </a:ln>
      </c:spPr>
      <c:txPr>
        <a:bodyPr rot="0" vert="horz"/>
        <a:lstStyle/>
        <a:p>
          <a:pPr>
            <a:defRPr/>
          </a:pPr>
          <a:endParaRPr lang="es-G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pPr>
      <a:endParaRPr lang="es-G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3/01/2022</a:t>
            </a:fld>
            <a:endParaRPr lang="es-GT"/>
          </a:p>
        </p:txBody>
      </p:sp>
      <p:sp>
        <p:nvSpPr>
          <p:cNvPr id="4" name="Marcador de pie de página 3">
            <a:extLst>
              <a:ext uri="{FF2B5EF4-FFF2-40B4-BE49-F238E27FC236}">
                <a16:creationId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3/01/2022</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84284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190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47376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17696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56289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79193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457086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429421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97018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96413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t>3/01/2022</a:t>
            </a:fld>
            <a:endParaRPr lang="es-GT"/>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t>3/01/2022</a:t>
            </a:fld>
            <a:endParaRPr lang="es-GT"/>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t>3/01/2022</a:t>
            </a:fld>
            <a:endParaRPr lang="es-GT"/>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t>3/01/2022</a:t>
            </a:fld>
            <a:endParaRPr lang="es-GT"/>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t>3/01/2022</a:t>
            </a:fld>
            <a:endParaRPr lang="es-GT"/>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t>3/01/2022</a:t>
            </a:fld>
            <a:endParaRPr lang="es-GT"/>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t>3/01/2022</a:t>
            </a:fld>
            <a:endParaRPr lang="es-GT"/>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t>3/01/2022</a:t>
            </a:fld>
            <a:endParaRPr lang="es-GT"/>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t>3/01/2022</a:t>
            </a:fld>
            <a:endParaRPr lang="es-GT"/>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3/01/2022</a:t>
            </a:fld>
            <a:endParaRPr lang="es-GT"/>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6.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1536878" y="1923725"/>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r>
              <a:rPr lang="es-GT" sz="4000" b="1" dirty="0">
                <a:solidFill>
                  <a:srgbClr val="197BB4"/>
                </a:solidFill>
                <a:latin typeface="Arial" panose="020B0604020202020204" pitchFamily="34" charset="0"/>
                <a:cs typeface="Arial" panose="020B0604020202020204" pitchFamily="34" charset="0"/>
              </a:rPr>
              <a:t/>
            </a:r>
            <a:br>
              <a:rPr lang="es-GT" sz="4000" b="1"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AL TERCER</a:t>
            </a:r>
            <a:r>
              <a:rPr lang="es-GT" sz="4000" b="1" dirty="0">
                <a:solidFill>
                  <a:srgbClr val="197BB4"/>
                </a:solidFill>
                <a:latin typeface="Arial" panose="020B0604020202020204" pitchFamily="34" charset="0"/>
                <a:cs typeface="Arial" panose="020B0604020202020204" pitchFamily="34" charset="0"/>
              </a:rPr>
              <a:t> CUATRIMESTRE 2021</a:t>
            </a:r>
            <a:br>
              <a:rPr lang="es-GT" sz="4000" b="1"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a:t>
            </a:r>
            <a:r>
              <a:rPr lang="es-GT" u="sng" dirty="0">
                <a:solidFill>
                  <a:srgbClr val="197BB4"/>
                </a:solidFill>
                <a:latin typeface="Arial" panose="020B0604020202020204" pitchFamily="34" charset="0"/>
                <a:cs typeface="Arial" panose="020B0604020202020204" pitchFamily="34" charset="0"/>
              </a:rPr>
              <a:t>MINISTERIO DE CULTURA Y DEPORTES 	</a:t>
            </a:r>
            <a:r>
              <a:rPr lang="es-GT" dirty="0">
                <a:solidFill>
                  <a:srgbClr val="197BB4"/>
                </a:solidFill>
                <a:latin typeface="Arial" panose="020B0604020202020204" pitchFamily="34" charset="0"/>
                <a:cs typeface="Arial" panose="020B0604020202020204" pitchFamily="34" charset="0"/>
              </a:rPr>
              <a:t>”</a:t>
            </a: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4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AL TERCER CUATRIMESTRE</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400" b="1" dirty="0">
                <a:solidFill>
                  <a:srgbClr val="0070C0"/>
                </a:solidFill>
                <a:latin typeface="Arial" panose="020B0604020202020204" pitchFamily="34" charset="0"/>
                <a:cs typeface="Arial" panose="020B0604020202020204" pitchFamily="34" charset="0"/>
              </a:rPr>
              <a:t>196,900,181.00 </a:t>
            </a: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400" b="1" dirty="0">
                <a:solidFill>
                  <a:srgbClr val="0070C0"/>
                </a:solidFill>
                <a:latin typeface="Arial" panose="020B0604020202020204" pitchFamily="34" charset="0"/>
                <a:cs typeface="Arial" panose="020B0604020202020204" pitchFamily="34" charset="0"/>
              </a:rPr>
              <a:t>Q. 186,819,489.57</a:t>
            </a: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por devengar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10,080,691.43 </a:t>
            </a:r>
            <a:endParaRPr lang="es-GT" sz="4400" b="1" dirty="0">
              <a:solidFill>
                <a:srgbClr val="0070C0"/>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406581" y="2222525"/>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b="0" dirty="0">
                <a:solidFill>
                  <a:srgbClr val="0070C0"/>
                </a:solidFill>
                <a:latin typeface="Arial" panose="020B0604020202020204" pitchFamily="34" charset="0"/>
                <a:cs typeface="Arial" panose="020B0604020202020204" pitchFamily="34" charset="0"/>
              </a:rPr>
              <a:t>34.36</a:t>
            </a:r>
            <a:r>
              <a:rPr lang="es-GT" sz="2200" dirty="0">
                <a:solidFill>
                  <a:srgbClr val="0070C0"/>
                </a:solidFill>
                <a:latin typeface="Arial" panose="020B0604020202020204" pitchFamily="34" charset="0"/>
                <a:cs typeface="Arial" panose="020B0604020202020204" pitchFamily="34" charset="0"/>
              </a:rPr>
              <a:t>%</a:t>
            </a:r>
            <a:r>
              <a:rPr lang="es-GT" sz="2200" b="0" dirty="0">
                <a:solidFill>
                  <a:srgbClr val="0070C0"/>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del Ministerio</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086494" y="5968538"/>
            <a:ext cx="8701873" cy="523220"/>
          </a:xfrm>
          <a:prstGeom prst="rect">
            <a:avLst/>
          </a:prstGeom>
          <a:noFill/>
        </p:spPr>
        <p:txBody>
          <a:bodyPr wrap="square" rtlCol="0">
            <a:spAutoFit/>
          </a:bodyPr>
          <a:lstStyle/>
          <a:p>
            <a:r>
              <a:rPr lang="es-ES" sz="1400" b="1" dirty="0"/>
              <a:t>Nota: se excluye de este monto las asignaciones del renglón 029 que corresponde a honorarios por servicios técnicos y profesionales.</a:t>
            </a:r>
            <a:endParaRPr lang="es-GT" sz="1400" b="1" dirty="0"/>
          </a:p>
        </p:txBody>
      </p:sp>
    </p:spTree>
    <p:extLst>
      <p:ext uri="{BB962C8B-B14F-4D97-AF65-F5344CB8AC3E}">
        <p14:creationId xmlns:p14="http://schemas.microsoft.com/office/powerpoint/2010/main" val="104869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INVIERTE EL MICUDE?</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416531" y="1637608"/>
            <a:ext cx="7838902" cy="462187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a:t>
            </a:r>
            <a:r>
              <a:rPr lang="es-GT" sz="1800" b="0" u="sng" dirty="0">
                <a:solidFill>
                  <a:schemeClr val="tx1"/>
                </a:solidFill>
                <a:latin typeface="Arial" panose="020B0604020202020204" pitchFamily="34" charset="0"/>
                <a:cs typeface="Arial" panose="020B0604020202020204" pitchFamily="34" charset="0"/>
              </a:rPr>
              <a:t>La Institución</a:t>
            </a:r>
            <a:r>
              <a:rPr lang="es-GT" sz="1800" b="0" dirty="0">
                <a:solidFill>
                  <a:schemeClr val="tx1"/>
                </a:solidFill>
                <a:latin typeface="Arial" panose="020B0604020202020204" pitchFamily="34" charset="0"/>
                <a:cs typeface="Arial" panose="020B0604020202020204" pitchFamily="34" charset="0"/>
              </a:rPr>
              <a:t>” invierte en la adquisición de inmuebles, construcciones, equipo, licencias y programas para computadoras, entre otros, que sirven para producir bienes y servicios para la población.  Asimismo, invierte en construcción, ampliación y mejoramiento de infraestructura, especialmente de tipo deportivo y recreativo  y en mejoras a los equipos.</a:t>
            </a:r>
          </a:p>
          <a:p>
            <a:pPr algn="just">
              <a:lnSpc>
                <a:spcPct val="150000"/>
              </a:lnSpc>
            </a:pPr>
            <a:endParaRPr lang="es-GT" sz="18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800" b="0" dirty="0">
                <a:solidFill>
                  <a:schemeClr val="tx1"/>
                </a:solidFill>
                <a:latin typeface="Arial" panose="020B0604020202020204" pitchFamily="34" charset="0"/>
                <a:cs typeface="Arial" panose="020B0604020202020204" pitchFamily="34" charset="0"/>
              </a:rPr>
              <a:t>Al mes de diciembre, el MICUDE ejecutó Q. 41.0 millones en el Grupo 3-Propiedad, Planta, Equipo e Intangibles, lo cual representa una ejecución del 44.17 % del presupuesto vigente. En el renglón 324-Equipo educacional y recreativo se ejecutó 24.26 millones de quetzales, resaltando la adquisición de sillas de ruedas adaptadas para promover el acceso al deporte para las personas con discapacidad.</a:t>
            </a: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168920" y="1705049"/>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se divide principalmente en </a:t>
            </a:r>
            <a:r>
              <a:rPr lang="es-GT" sz="2000" dirty="0">
                <a:solidFill>
                  <a:schemeClr val="tx1"/>
                </a:solidFill>
                <a:latin typeface="Arial" panose="020B0604020202020204" pitchFamily="34" charset="0"/>
                <a:cs typeface="Arial" panose="020B0604020202020204" pitchFamily="34" charset="0"/>
              </a:rPr>
              <a:t>construcciones </a:t>
            </a:r>
            <a:r>
              <a:rPr lang="es-GT" sz="2000" b="0" dirty="0">
                <a:solidFill>
                  <a:schemeClr val="tx1"/>
                </a:solidFill>
                <a:latin typeface="Arial" panose="020B0604020202020204" pitchFamily="34" charset="0"/>
                <a:cs typeface="Arial" panose="020B0604020202020204" pitchFamily="34" charset="0"/>
              </a:rPr>
              <a:t>y adquisición de </a:t>
            </a:r>
            <a:r>
              <a:rPr lang="es-GT" sz="2000" dirty="0">
                <a:solidFill>
                  <a:schemeClr val="tx1"/>
                </a:solidFill>
                <a:latin typeface="Arial" panose="020B0604020202020204" pitchFamily="34" charset="0"/>
                <a:cs typeface="Arial" panose="020B0604020202020204" pitchFamily="34" charset="0"/>
              </a:rPr>
              <a:t>equipo</a:t>
            </a:r>
            <a:r>
              <a:rPr lang="es-GT" sz="2000" b="0" dirty="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172990" y="1611085"/>
            <a:ext cx="7901446" cy="473152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a:t>
            </a:r>
            <a:r>
              <a:rPr lang="es-GT" sz="2700" b="0" dirty="0" smtClean="0">
                <a:solidFill>
                  <a:schemeClr val="tx1"/>
                </a:solidFill>
                <a:latin typeface="Arial" panose="020B0604020202020204" pitchFamily="34" charset="0"/>
                <a:cs typeface="Arial" panose="020B0604020202020204" pitchFamily="34" charset="0"/>
              </a:rPr>
              <a:t>vigente</a:t>
            </a:r>
            <a:endParaRPr lang="es-GT" sz="2700" b="0" dirty="0">
              <a:solidFill>
                <a:schemeClr val="tx1"/>
              </a:solidFill>
              <a:latin typeface="Arial" panose="020B0604020202020204" pitchFamily="34" charset="0"/>
              <a:cs typeface="Arial" panose="020B0604020202020204" pitchFamily="34" charset="0"/>
            </a:endParaRP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400" b="1" dirty="0">
                <a:solidFill>
                  <a:srgbClr val="0070C0"/>
                </a:solidFill>
                <a:latin typeface="Arial" panose="020B0604020202020204" pitchFamily="34" charset="0"/>
                <a:cs typeface="Arial" panose="020B0604020202020204" pitchFamily="34" charset="0"/>
              </a:rPr>
              <a:t>93,335,199.00</a:t>
            </a: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ejecutado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endParaRPr lang="es-GT" sz="270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GT" sz="4500" b="1" dirty="0" smtClean="0">
                <a:solidFill>
                  <a:srgbClr val="0070C0"/>
                </a:solidFill>
                <a:latin typeface="Arial" panose="020B0604020202020204" pitchFamily="34" charset="0"/>
                <a:cs typeface="Arial" panose="020B0604020202020204" pitchFamily="34" charset="0"/>
              </a:rPr>
              <a:t>Q</a:t>
            </a:r>
            <a:r>
              <a:rPr lang="es-GT" sz="4500" b="1" dirty="0">
                <a:solidFill>
                  <a:srgbClr val="0070C0"/>
                </a:solidFill>
                <a:latin typeface="Arial" panose="020B0604020202020204" pitchFamily="34" charset="0"/>
                <a:cs typeface="Arial" panose="020B0604020202020204" pitchFamily="34" charset="0"/>
              </a:rPr>
              <a:t>. </a:t>
            </a:r>
            <a:r>
              <a:rPr lang="es-GT" sz="4400" b="1" dirty="0">
                <a:solidFill>
                  <a:srgbClr val="0070C0"/>
                </a:solidFill>
                <a:latin typeface="Arial" panose="020B0604020202020204" pitchFamily="34" charset="0"/>
                <a:cs typeface="Arial" panose="020B0604020202020204" pitchFamily="34" charset="0"/>
              </a:rPr>
              <a:t>41,169,114.69</a:t>
            </a:r>
          </a:p>
          <a:p>
            <a:pPr marL="0" lvl="1" algn="just">
              <a:lnSpc>
                <a:spcPct val="150000"/>
              </a:lnSpc>
              <a:spcBef>
                <a:spcPct val="0"/>
              </a:spcBef>
            </a:pPr>
            <a:r>
              <a:rPr lang="es-GT" sz="2700" b="0" dirty="0">
                <a:solidFill>
                  <a:schemeClr val="tx1"/>
                </a:solidFill>
                <a:latin typeface="Arial" panose="020B0604020202020204" pitchFamily="34" charset="0"/>
                <a:cs typeface="Arial" panose="020B0604020202020204" pitchFamily="34" charset="0"/>
              </a:rPr>
              <a:t>Presupuesto pendiente de utilizar </a:t>
            </a:r>
            <a:endParaRPr lang="es-GT" sz="2700" b="0" dirty="0" smtClean="0">
              <a:solidFill>
                <a:schemeClr val="tx1"/>
              </a:solidFill>
              <a:latin typeface="Arial" panose="020B0604020202020204" pitchFamily="34" charset="0"/>
              <a:cs typeface="Arial" panose="020B0604020202020204" pitchFamily="34" charset="0"/>
            </a:endParaRPr>
          </a:p>
          <a:p>
            <a:pPr marL="0" lvl="1" algn="just">
              <a:lnSpc>
                <a:spcPct val="150000"/>
              </a:lnSpc>
              <a:spcBef>
                <a:spcPct val="0"/>
              </a:spcBef>
            </a:pPr>
            <a:r>
              <a:rPr lang="es-GT" sz="4500" b="1" dirty="0" smtClean="0">
                <a:solidFill>
                  <a:srgbClr val="0070C0"/>
                </a:solidFill>
                <a:latin typeface="Arial" panose="020B0604020202020204" pitchFamily="34" charset="0"/>
                <a:cs typeface="Arial" panose="020B0604020202020204" pitchFamily="34" charset="0"/>
              </a:rPr>
              <a:t>Q</a:t>
            </a:r>
            <a:r>
              <a:rPr lang="es-GT" sz="4500" b="1" dirty="0">
                <a:solidFill>
                  <a:srgbClr val="0070C0"/>
                </a:solidFill>
                <a:latin typeface="Arial" panose="020B0604020202020204" pitchFamily="34" charset="0"/>
                <a:cs typeface="Arial" panose="020B0604020202020204" pitchFamily="34" charset="0"/>
              </a:rPr>
              <a:t>. 52,204,084.31</a:t>
            </a: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16.29%</a:t>
            </a:r>
            <a:r>
              <a:rPr lang="es-GT" sz="2200" b="0" dirty="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del Ministerio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735686"/>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AL TERCER CUATRIMESTRE</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3300" dirty="0">
              <a:solidFill>
                <a:srgbClr val="0070C0"/>
              </a:solidFill>
              <a:latin typeface="Arial" panose="020B0604020202020204" pitchFamily="34" charset="0"/>
              <a:ea typeface="+mn-ea"/>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ATIENDE “EL MINISTERIO DE CULTURA Y DEPORTES”?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558936" y="1324791"/>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del Ministerio de Cultura y Deportes, destina su presupuesto a Implementación Deportiva y Construcción de parques y  Canchas Polideportivas.</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463714"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actividades Deportivas, Recreativas, Cultura y Religión con un  </a:t>
            </a:r>
            <a:r>
              <a:rPr lang="es-GT" sz="2000" b="0" dirty="0">
                <a:solidFill>
                  <a:srgbClr val="0070C0"/>
                </a:solidFill>
                <a:latin typeface="Arial" panose="020B0604020202020204" pitchFamily="34" charset="0"/>
                <a:cs typeface="Arial" panose="020B0604020202020204" pitchFamily="34" charset="0"/>
              </a:rPr>
              <a:t>99.4% </a:t>
            </a:r>
            <a:r>
              <a:rPr lang="es-GT" sz="2000" b="0" dirty="0">
                <a:solidFill>
                  <a:schemeClr val="tx1"/>
                </a:solidFill>
                <a:latin typeface="Arial" panose="020B0604020202020204" pitchFamily="34" charset="0"/>
                <a:cs typeface="Arial" panose="020B0604020202020204" pitchFamily="34" charset="0"/>
              </a:rPr>
              <a:t>del presupuesto total del Ministerio.</a:t>
            </a:r>
            <a:endParaRPr lang="es-GT" sz="22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FINALIDAD AL TERCER CUATRIMESTRE 2021</a:t>
            </a:r>
            <a:endParaRPr lang="es-GT" sz="2800" b="1" dirty="0">
              <a:latin typeface="Arial" panose="020B0604020202020204" pitchFamily="34" charset="0"/>
              <a:cs typeface="Arial" panose="020B0604020202020204" pitchFamily="34" charset="0"/>
            </a:endParaRPr>
          </a:p>
        </p:txBody>
      </p:sp>
      <p:sp>
        <p:nvSpPr>
          <p:cNvPr id="7" name="CuadroTexto 6"/>
          <p:cNvSpPr txBox="1"/>
          <p:nvPr/>
        </p:nvSpPr>
        <p:spPr>
          <a:xfrm>
            <a:off x="10149453" y="6145305"/>
            <a:ext cx="2042547" cy="246221"/>
          </a:xfrm>
          <a:prstGeom prst="rect">
            <a:avLst/>
          </a:prstGeom>
          <a:noFill/>
        </p:spPr>
        <p:txBody>
          <a:bodyPr wrap="none" rtlCol="0">
            <a:spAutoFit/>
          </a:bodyPr>
          <a:lstStyle/>
          <a:p>
            <a:r>
              <a:rPr lang="es-GT" sz="1000" dirty="0">
                <a:latin typeface="Arial" panose="020B0604020202020204" pitchFamily="34" charset="0"/>
                <a:cs typeface="Arial" panose="020B0604020202020204" pitchFamily="34" charset="0"/>
              </a:rPr>
              <a:t>* Cifras en millones de quetzales</a:t>
            </a:r>
          </a:p>
        </p:txBody>
      </p:sp>
      <p:graphicFrame>
        <p:nvGraphicFramePr>
          <p:cNvPr id="5" name="Gráfico 4"/>
          <p:cNvGraphicFramePr>
            <a:graphicFrameLocks/>
          </p:cNvGraphicFramePr>
          <p:nvPr>
            <p:extLst>
              <p:ext uri="{D42A27DB-BD31-4B8C-83A1-F6EECF244321}">
                <p14:modId xmlns:p14="http://schemas.microsoft.com/office/powerpoint/2010/main" val="3534418192"/>
              </p:ext>
            </p:extLst>
          </p:nvPr>
        </p:nvGraphicFramePr>
        <p:xfrm>
          <a:off x="1471353" y="1504604"/>
          <a:ext cx="9434945" cy="44008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0857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AL TERCER CUATRIMESTRE 2021</a:t>
            </a:r>
          </a:p>
        </p:txBody>
      </p:sp>
    </p:spTree>
    <p:extLst>
      <p:ext uri="{BB962C8B-B14F-4D97-AF65-F5344CB8AC3E}">
        <p14:creationId xmlns:p14="http://schemas.microsoft.com/office/powerpoint/2010/main" val="129706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121886" y="1579418"/>
            <a:ext cx="11778761" cy="5076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5470280" y="1859866"/>
            <a:ext cx="5480353" cy="313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2400" b="1" dirty="0">
              <a:latin typeface="Arial" panose="020B0604020202020204" pitchFamily="34" charset="0"/>
              <a:cs typeface="Arial" panose="020B0604020202020204" pitchFamily="34" charset="0"/>
            </a:endParaRPr>
          </a:p>
          <a:p>
            <a:pPr marL="0" indent="0" algn="just">
              <a:buNone/>
            </a:pPr>
            <a:r>
              <a:rPr lang="es-GT" sz="2400" dirty="0">
                <a:latin typeface="Arial" panose="020B0604020202020204" pitchFamily="34" charset="0"/>
                <a:cs typeface="Arial" panose="020B0604020202020204" pitchFamily="34" charset="0"/>
              </a:rPr>
              <a:t>Entrega de aporte económico por un monto total de Q. </a:t>
            </a:r>
            <a:r>
              <a:rPr lang="es-GT" sz="2400" dirty="0" smtClean="0">
                <a:latin typeface="Arial" panose="020B0604020202020204" pitchFamily="34" charset="0"/>
                <a:cs typeface="Arial" panose="020B0604020202020204" pitchFamily="34" charset="0"/>
              </a:rPr>
              <a:t>8.80 </a:t>
            </a:r>
            <a:r>
              <a:rPr lang="es-GT" sz="2400" dirty="0">
                <a:latin typeface="Arial" panose="020B0604020202020204" pitchFamily="34" charset="0"/>
                <a:cs typeface="Arial" panose="020B0604020202020204" pitchFamily="34" charset="0"/>
              </a:rPr>
              <a:t>millones a personas del sector artístico de Guatemala, afectado por restricciones para  realizar eventos artísticos y culturales, establecidas como medida para prevenir propagación del COVID-19.</a:t>
            </a:r>
          </a:p>
          <a:p>
            <a:pPr marL="0" indent="0">
              <a:buNone/>
            </a:pPr>
            <a:endParaRPr lang="es-GT" sz="2400" dirty="0">
              <a:latin typeface="Arial" panose="020B0604020202020204" pitchFamily="34" charset="0"/>
              <a:cs typeface="Arial" panose="020B0604020202020204" pitchFamily="34" charset="0"/>
            </a:endParaRPr>
          </a:p>
          <a:p>
            <a:pPr marL="0" indent="0" algn="just">
              <a:buNone/>
            </a:pPr>
            <a:r>
              <a:rPr lang="es-GT" sz="2400" dirty="0">
                <a:latin typeface="Arial" panose="020B0604020202020204" pitchFamily="34" charset="0"/>
                <a:cs typeface="Arial" panose="020B0604020202020204" pitchFamily="34" charset="0"/>
              </a:rPr>
              <a:t>2,931 personas del sector artístico beneficiadas.</a:t>
            </a:r>
          </a:p>
          <a:p>
            <a:pPr marL="0" indent="0" algn="just">
              <a:buNone/>
            </a:pPr>
            <a:endParaRPr lang="es-ES" sz="2400" dirty="0">
              <a:latin typeface="Arial" panose="020B0604020202020204" pitchFamily="34" charset="0"/>
              <a:cs typeface="Arial" panose="020B0604020202020204" pitchFamily="34" charset="0"/>
            </a:endParaRPr>
          </a:p>
          <a:p>
            <a:pPr marL="0" indent="0">
              <a:buNone/>
            </a:pPr>
            <a:endParaRPr lang="es-GT" sz="2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stretch>
            <a:fillRect/>
          </a:stretch>
        </p:blipFill>
        <p:spPr>
          <a:xfrm>
            <a:off x="377253" y="2412015"/>
            <a:ext cx="4543944" cy="3029296"/>
          </a:xfrm>
          <a:prstGeom prst="rect">
            <a:avLst/>
          </a:prstGeom>
        </p:spPr>
      </p:pic>
      <p:sp>
        <p:nvSpPr>
          <p:cNvPr id="12" name="Rectángulo 11"/>
          <p:cNvSpPr/>
          <p:nvPr/>
        </p:nvSpPr>
        <p:spPr>
          <a:xfrm>
            <a:off x="198845" y="1413885"/>
            <a:ext cx="8358250" cy="611514"/>
          </a:xfrm>
          <a:prstGeom prst="rect">
            <a:avLst/>
          </a:prstGeom>
        </p:spPr>
        <p:txBody>
          <a:bodyPr wrap="none">
            <a:spAutoFit/>
          </a:bodyPr>
          <a:lstStyle/>
          <a:p>
            <a:pPr algn="just">
              <a:lnSpc>
                <a:spcPct val="107000"/>
              </a:lnSpc>
              <a:spcAft>
                <a:spcPts val="800"/>
              </a:spcAft>
            </a:pPr>
            <a:r>
              <a:rPr lang="es-GT" sz="3400" b="1" dirty="0">
                <a:solidFill>
                  <a:schemeClr val="accent1">
                    <a:lumMod val="75000"/>
                  </a:schemeClr>
                </a:solidFill>
                <a:latin typeface="Arial" panose="020B0604020202020204" pitchFamily="34" charset="0"/>
                <a:cs typeface="Arial" panose="020B0604020202020204" pitchFamily="34" charset="0"/>
              </a:rPr>
              <a:t>Implementación del Proyecto Apoyarte.</a:t>
            </a:r>
            <a:endParaRPr lang="es-GT" sz="3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07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121886" y="1579418"/>
            <a:ext cx="11778761" cy="5076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5159939" y="1583829"/>
            <a:ext cx="5480353" cy="313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2000" b="1" dirty="0">
              <a:latin typeface="Arial" panose="020B0604020202020204" pitchFamily="34" charset="0"/>
              <a:cs typeface="Arial" panose="020B0604020202020204" pitchFamily="34" charset="0"/>
            </a:endParaRPr>
          </a:p>
          <a:p>
            <a:pPr marL="0" indent="0" algn="just">
              <a:buNone/>
            </a:pPr>
            <a:r>
              <a:rPr lang="es-GT" sz="2000" dirty="0">
                <a:latin typeface="Arial" panose="020B0604020202020204" pitchFamily="34" charset="0"/>
                <a:cs typeface="Arial" panose="020B0604020202020204" pitchFamily="34" charset="0"/>
              </a:rPr>
              <a:t>Certamen artístico creado para promover la producción y puesta en escena de obras teatrales, estimulando con entrega de reconocimientos económicos a agrupaciones y compañías de teatro guatemalteco premiadas.</a:t>
            </a:r>
          </a:p>
          <a:p>
            <a:pPr marL="0" indent="0">
              <a:buNone/>
            </a:pPr>
            <a:endParaRPr lang="es-GT" sz="2000" dirty="0">
              <a:latin typeface="Arial" panose="020B0604020202020204" pitchFamily="34" charset="0"/>
              <a:cs typeface="Arial" panose="020B0604020202020204" pitchFamily="34" charset="0"/>
            </a:endParaRPr>
          </a:p>
          <a:p>
            <a:pPr marL="0" indent="0">
              <a:buNone/>
            </a:pPr>
            <a:r>
              <a:rPr lang="es-GT" sz="2000" dirty="0">
                <a:latin typeface="Arial" panose="020B0604020202020204" pitchFamily="34" charset="0"/>
                <a:cs typeface="Arial" panose="020B0604020202020204" pitchFamily="34" charset="0"/>
              </a:rPr>
              <a:t>28 aportes económicos entregados por un monto total de Q. 700,000.00</a:t>
            </a:r>
            <a:endParaRPr lang="es-ES" sz="2000" dirty="0">
              <a:latin typeface="Arial" panose="020B0604020202020204" pitchFamily="34" charset="0"/>
              <a:cs typeface="Arial" panose="020B0604020202020204" pitchFamily="34" charset="0"/>
            </a:endParaRPr>
          </a:p>
          <a:p>
            <a:pPr marL="0" indent="0" algn="just">
              <a:lnSpc>
                <a:spcPct val="100000"/>
              </a:lnSpc>
              <a:buNone/>
            </a:pPr>
            <a:endParaRPr lang="es-GT" sz="2000" dirty="0">
              <a:latin typeface="Arial" panose="020B0604020202020204" pitchFamily="34" charset="0"/>
              <a:cs typeface="Arial" panose="020B0604020202020204" pitchFamily="34" charset="0"/>
            </a:endParaRPr>
          </a:p>
          <a:p>
            <a:pPr marL="0" indent="0" algn="just">
              <a:lnSpc>
                <a:spcPct val="100000"/>
              </a:lnSpc>
              <a:buNone/>
            </a:pPr>
            <a:r>
              <a:rPr lang="es-GT" sz="2000" dirty="0">
                <a:latin typeface="Arial" panose="020B0604020202020204" pitchFamily="34" charset="0"/>
                <a:cs typeface="Arial" panose="020B0604020202020204" pitchFamily="34" charset="0"/>
              </a:rPr>
              <a:t>20 agrupaciones y compañías teatrales del departamento de Guatemala y 8 de departamentos del occidente de país</a:t>
            </a:r>
          </a:p>
        </p:txBody>
      </p:sp>
      <p:pic>
        <p:nvPicPr>
          <p:cNvPr id="2" name="Imagen 1"/>
          <p:cNvPicPr>
            <a:picLocks noChangeAspect="1"/>
          </p:cNvPicPr>
          <p:nvPr/>
        </p:nvPicPr>
        <p:blipFill>
          <a:blip r:embed="rId3"/>
          <a:stretch>
            <a:fillRect/>
          </a:stretch>
        </p:blipFill>
        <p:spPr>
          <a:xfrm>
            <a:off x="360232" y="2433296"/>
            <a:ext cx="4377873" cy="2916121"/>
          </a:xfrm>
          <a:prstGeom prst="rect">
            <a:avLst/>
          </a:prstGeom>
        </p:spPr>
      </p:pic>
      <p:sp>
        <p:nvSpPr>
          <p:cNvPr id="20" name="Rectángulo 19"/>
          <p:cNvSpPr/>
          <p:nvPr/>
        </p:nvSpPr>
        <p:spPr>
          <a:xfrm>
            <a:off x="217984" y="1304577"/>
            <a:ext cx="10255283" cy="1940339"/>
          </a:xfrm>
          <a:prstGeom prst="rect">
            <a:avLst/>
          </a:prstGeom>
        </p:spPr>
        <p:txBody>
          <a:bodyPr wrap="square">
            <a:spAutoFit/>
          </a:bodyPr>
          <a:lstStyle/>
          <a:p>
            <a:pPr algn="just">
              <a:lnSpc>
                <a:spcPct val="107000"/>
              </a:lnSpc>
              <a:spcAft>
                <a:spcPts val="800"/>
              </a:spcAft>
            </a:pPr>
            <a:r>
              <a:rPr lang="es-GT" sz="3600" b="1" dirty="0">
                <a:solidFill>
                  <a:schemeClr val="accent1">
                    <a:lumMod val="75000"/>
                  </a:schemeClr>
                </a:solidFill>
              </a:rPr>
              <a:t>Certamen Extraordinario Telón Abierto y Telón Abierto Occidente</a:t>
            </a:r>
            <a:r>
              <a:rPr lang="es-GT" sz="3600" dirty="0"/>
              <a:t>.</a:t>
            </a:r>
          </a:p>
          <a:p>
            <a:pPr algn="just">
              <a:lnSpc>
                <a:spcPct val="107000"/>
              </a:lnSpc>
              <a:spcAft>
                <a:spcPts val="800"/>
              </a:spcAft>
            </a:pPr>
            <a:endParaRPr lang="es-GT" sz="3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15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213326" y="1326180"/>
            <a:ext cx="11778761" cy="55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3400" b="1" dirty="0">
                <a:solidFill>
                  <a:schemeClr val="accent1">
                    <a:lumMod val="75000"/>
                  </a:schemeClr>
                </a:solidFill>
                <a:latin typeface="Arial" panose="020B0604020202020204" pitchFamily="34" charset="0"/>
                <a:cs typeface="Arial" panose="020B0604020202020204" pitchFamily="34" charset="0"/>
              </a:rPr>
              <a:t>Ventanas Artísticas.</a:t>
            </a: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5394018" y="1621476"/>
            <a:ext cx="5369232" cy="36150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2400" b="1" dirty="0">
              <a:latin typeface="Arial" panose="020B0604020202020204" pitchFamily="34" charset="0"/>
              <a:cs typeface="Arial" panose="020B0604020202020204" pitchFamily="34" charset="0"/>
            </a:endParaRPr>
          </a:p>
          <a:p>
            <a:pPr marL="0" indent="0" algn="just">
              <a:buNone/>
            </a:pPr>
            <a:r>
              <a:rPr lang="es-GT" sz="2400" dirty="0">
                <a:latin typeface="Arial" panose="020B0604020202020204" pitchFamily="34" charset="0"/>
                <a:cs typeface="Arial" panose="020B0604020202020204" pitchFamily="34" charset="0"/>
              </a:rPr>
              <a:t>Durante 42 fines de semana (sábado y domingo) se expuso la producción cultural de más de </a:t>
            </a:r>
            <a:r>
              <a:rPr lang="es-GT" sz="2400" dirty="0">
                <a:solidFill>
                  <a:srgbClr val="0070C0"/>
                </a:solidFill>
                <a:latin typeface="Arial" panose="020B0604020202020204" pitchFamily="34" charset="0"/>
                <a:cs typeface="Arial" panose="020B0604020202020204" pitchFamily="34" charset="0"/>
              </a:rPr>
              <a:t>252 </a:t>
            </a:r>
            <a:r>
              <a:rPr lang="es-GT" sz="2400" dirty="0">
                <a:latin typeface="Arial" panose="020B0604020202020204" pitchFamily="34" charset="0"/>
                <a:cs typeface="Arial" panose="020B0604020202020204" pitchFamily="34" charset="0"/>
              </a:rPr>
              <a:t>artistas pertenecientes a las ramas de pintura, dibujo y escultura, aprovechando espacios gestionados en centros comerciales y espacios culturales de Ciudad de Guatemala y Antigua Guatemala.</a:t>
            </a:r>
          </a:p>
          <a:p>
            <a:pPr marL="0" indent="0" algn="just">
              <a:buNone/>
            </a:pPr>
            <a:r>
              <a:rPr lang="es-ES" sz="2400" dirty="0">
                <a:latin typeface="Arial" panose="020B0604020202020204" pitchFamily="34" charset="0"/>
                <a:cs typeface="Arial" panose="020B0604020202020204" pitchFamily="34" charset="0"/>
              </a:rPr>
              <a:t>Ventas de bienes culturales por la cantidad de Q. 217,553.00.</a:t>
            </a:r>
            <a:endParaRPr lang="es-GT" sz="2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stretch>
            <a:fillRect/>
          </a:stretch>
        </p:blipFill>
        <p:spPr>
          <a:xfrm>
            <a:off x="199913" y="4210158"/>
            <a:ext cx="3588215" cy="2394075"/>
          </a:xfrm>
          <a:prstGeom prst="rect">
            <a:avLst/>
          </a:prstGeom>
        </p:spPr>
      </p:pic>
      <p:pic>
        <p:nvPicPr>
          <p:cNvPr id="9" name="Imagen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19216" y="1892376"/>
            <a:ext cx="3313534" cy="2209023"/>
          </a:xfrm>
          <a:prstGeom prst="rect">
            <a:avLst/>
          </a:prstGeom>
        </p:spPr>
      </p:pic>
    </p:spTree>
    <p:extLst>
      <p:ext uri="{BB962C8B-B14F-4D97-AF65-F5344CB8AC3E}">
        <p14:creationId xmlns:p14="http://schemas.microsoft.com/office/powerpoint/2010/main" val="131077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121886" y="143900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b="1" dirty="0">
                <a:solidFill>
                  <a:schemeClr val="accent1">
                    <a:lumMod val="75000"/>
                  </a:schemeClr>
                </a:solidFill>
                <a:latin typeface="Arial" panose="020B0604020202020204" pitchFamily="34" charset="0"/>
                <a:cs typeface="Arial" panose="020B0604020202020204" pitchFamily="34" charset="0"/>
              </a:rPr>
              <a:t>Puesta en escena de Opera Pueblo </a:t>
            </a:r>
            <a:r>
              <a:rPr lang="es-GT" b="1" dirty="0" err="1">
                <a:solidFill>
                  <a:schemeClr val="accent1">
                    <a:lumMod val="75000"/>
                  </a:schemeClr>
                </a:solidFill>
                <a:latin typeface="Arial" panose="020B0604020202020204" pitchFamily="34" charset="0"/>
                <a:cs typeface="Arial" panose="020B0604020202020204" pitchFamily="34" charset="0"/>
              </a:rPr>
              <a:t>K’iche</a:t>
            </a:r>
            <a:r>
              <a:rPr lang="es-GT" b="1" dirty="0">
                <a:solidFill>
                  <a:schemeClr val="accent1">
                    <a:lumMod val="75000"/>
                  </a:schemeClr>
                </a:solidFill>
                <a:latin typeface="Arial" panose="020B0604020202020204" pitchFamily="34" charset="0"/>
                <a:cs typeface="Arial" panose="020B0604020202020204" pitchFamily="34" charset="0"/>
              </a:rPr>
              <a:t>’.</a:t>
            </a:r>
            <a:r>
              <a:rPr lang="es-GT" sz="1800" dirty="0">
                <a:latin typeface="Arial" panose="020B0604020202020204" pitchFamily="34" charset="0"/>
                <a:cs typeface="Arial" panose="020B0604020202020204" pitchFamily="34" charset="0"/>
              </a:rPr>
              <a:t> </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5004631" y="1804737"/>
            <a:ext cx="6520620" cy="46468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1800" b="1" dirty="0">
              <a:latin typeface="Arial" panose="020B0604020202020204" pitchFamily="34" charset="0"/>
              <a:cs typeface="Arial" panose="020B0604020202020204" pitchFamily="34" charset="0"/>
            </a:endParaRPr>
          </a:p>
          <a:p>
            <a:pPr marL="0" indent="0" algn="just">
              <a:buNone/>
            </a:pPr>
            <a:r>
              <a:rPr lang="es-GT" sz="1800" dirty="0">
                <a:latin typeface="Arial" panose="020B0604020202020204" pitchFamily="34" charset="0"/>
                <a:cs typeface="Arial" panose="020B0604020202020204" pitchFamily="34" charset="0"/>
              </a:rPr>
              <a:t>Con el objetivo de contribuir a rescatar y difundir parte de la historia de Guatemala a través del arte, el MICUDE obtuvo los derechos de la Ópera Pueblo </a:t>
            </a:r>
            <a:r>
              <a:rPr lang="es-GT" sz="1800" dirty="0" err="1">
                <a:latin typeface="Arial" panose="020B0604020202020204" pitchFamily="34" charset="0"/>
                <a:cs typeface="Arial" panose="020B0604020202020204" pitchFamily="34" charset="0"/>
              </a:rPr>
              <a:t>K’iche</a:t>
            </a:r>
            <a:r>
              <a:rPr lang="es-GT" sz="1800" dirty="0">
                <a:latin typeface="Arial" panose="020B0604020202020204" pitchFamily="34" charset="0"/>
                <a:cs typeface="Arial" panose="020B0604020202020204" pitchFamily="34" charset="0"/>
              </a:rPr>
              <a:t>’ y puso la obra nuevamente en escena a partir del 25 de octubre en la Gran Sala Efraín Recinos del CCMAA.</a:t>
            </a:r>
          </a:p>
          <a:p>
            <a:r>
              <a:rPr lang="es-GT" sz="1800" dirty="0">
                <a:latin typeface="Arial" panose="020B0604020202020204" pitchFamily="34" charset="0"/>
                <a:cs typeface="Arial" panose="020B0604020202020204" pitchFamily="34" charset="0"/>
              </a:rPr>
              <a:t>15 presentaciones en el año con participación de la Orquesta Sinfónica Libertad. </a:t>
            </a:r>
          </a:p>
          <a:p>
            <a:r>
              <a:rPr lang="es-GT" sz="1800" dirty="0">
                <a:latin typeface="Arial" panose="020B0604020202020204" pitchFamily="34" charset="0"/>
                <a:cs typeface="Arial" panose="020B0604020202020204" pitchFamily="34" charset="0"/>
              </a:rPr>
              <a:t>8 solistas que protagonizaron la obra y las instituciones artísticas del MICUDE.</a:t>
            </a:r>
          </a:p>
          <a:p>
            <a:r>
              <a:rPr lang="es-GT" sz="1800" dirty="0">
                <a:latin typeface="Arial" panose="020B0604020202020204" pitchFamily="34" charset="0"/>
                <a:cs typeface="Arial" panose="020B0604020202020204" pitchFamily="34" charset="0"/>
              </a:rPr>
              <a:t>Asistencia de 8,925 personas.</a:t>
            </a:r>
          </a:p>
          <a:p>
            <a:endParaRPr lang="es-GT" sz="18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Costo Total de puesta en escena: Q. 2,634,068.00</a:t>
            </a:r>
          </a:p>
          <a:p>
            <a:r>
              <a:rPr lang="es-ES" sz="1800" dirty="0">
                <a:latin typeface="Arial" panose="020B0604020202020204" pitchFamily="34" charset="0"/>
                <a:cs typeface="Arial" panose="020B0604020202020204" pitchFamily="34" charset="0"/>
              </a:rPr>
              <a:t>Aporte MICUDE: Q. 1,716,568.00 (65.17 %)</a:t>
            </a:r>
          </a:p>
          <a:p>
            <a:r>
              <a:rPr lang="es-ES" sz="1800" dirty="0">
                <a:latin typeface="Arial" panose="020B0604020202020204" pitchFamily="34" charset="0"/>
                <a:cs typeface="Arial" panose="020B0604020202020204" pitchFamily="34" charset="0"/>
              </a:rPr>
              <a:t>Patrocinio: Q. 917,500.00 (34.83%)</a:t>
            </a:r>
            <a:endParaRPr lang="es-GT" sz="1800" dirty="0">
              <a:latin typeface="Arial" panose="020B0604020202020204" pitchFamily="34" charset="0"/>
              <a:cs typeface="Arial" panose="020B0604020202020204" pitchFamily="34" charset="0"/>
            </a:endParaRPr>
          </a:p>
        </p:txBody>
      </p:sp>
      <p:sp>
        <p:nvSpPr>
          <p:cNvPr id="3" name="AutoShape 2" descr="blob:https://web.whatsapp.com/86787eda-74f4-44c0-9377-6baee17f368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4" name="AutoShape 4" descr="blob:https://web.whatsapp.com/86787eda-74f4-44c0-9377-6baee17f368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6" descr="blob:https://web.whatsapp.com/86787eda-74f4-44c0-9377-6baee17f368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6" name="Imagen 5"/>
          <p:cNvPicPr>
            <a:picLocks noChangeAspect="1"/>
          </p:cNvPicPr>
          <p:nvPr/>
        </p:nvPicPr>
        <p:blipFill>
          <a:blip r:embed="rId3"/>
          <a:stretch>
            <a:fillRect/>
          </a:stretch>
        </p:blipFill>
        <p:spPr>
          <a:xfrm>
            <a:off x="460374" y="2026140"/>
            <a:ext cx="4318971" cy="1378164"/>
          </a:xfrm>
          <a:prstGeom prst="rect">
            <a:avLst/>
          </a:prstGeom>
        </p:spPr>
      </p:pic>
      <p:pic>
        <p:nvPicPr>
          <p:cNvPr id="8" name="Imagen 7"/>
          <p:cNvPicPr>
            <a:picLocks noChangeAspect="1"/>
          </p:cNvPicPr>
          <p:nvPr/>
        </p:nvPicPr>
        <p:blipFill>
          <a:blip r:embed="rId4"/>
          <a:stretch>
            <a:fillRect/>
          </a:stretch>
        </p:blipFill>
        <p:spPr>
          <a:xfrm>
            <a:off x="460374" y="3592072"/>
            <a:ext cx="4306342" cy="2434655"/>
          </a:xfrm>
          <a:prstGeom prst="rect">
            <a:avLst/>
          </a:prstGeom>
        </p:spPr>
      </p:pic>
    </p:spTree>
    <p:extLst>
      <p:ext uri="{BB962C8B-B14F-4D97-AF65-F5344CB8AC3E}">
        <p14:creationId xmlns:p14="http://schemas.microsoft.com/office/powerpoint/2010/main" val="1896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u="sng" dirty="0">
                <a:latin typeface="Arial" panose="020B0604020202020204" pitchFamily="34" charset="0"/>
                <a:cs typeface="Arial" panose="020B0604020202020204" pitchFamily="34" charset="0"/>
              </a:rPr>
              <a:t>MINISTERIO DE CULTURA Y DEPORTES</a:t>
            </a:r>
            <a:r>
              <a:rPr lang="es-GT" sz="2800" dirty="0">
                <a:latin typeface="Arial" panose="020B0604020202020204" pitchFamily="34" charset="0"/>
                <a:cs typeface="Arial" panose="020B0604020202020204" pitchFamily="34" charset="0"/>
              </a:rPr>
              <a:t>”</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01916" y="1258828"/>
            <a:ext cx="11383618" cy="4614170"/>
          </a:xfrm>
        </p:spPr>
        <p:txBody>
          <a:bodyPr>
            <a:normAutofit/>
          </a:bodyPr>
          <a:lstStyle/>
          <a:p>
            <a:pPr marL="457200" lvl="1" indent="0">
              <a:lnSpc>
                <a:spcPct val="150000"/>
              </a:lnSpc>
              <a:buNone/>
            </a:pPr>
            <a:r>
              <a:rPr lang="es-GT" sz="2600" b="1" dirty="0">
                <a:latin typeface="Arial" panose="020B0604020202020204" pitchFamily="34" charset="0"/>
                <a:cs typeface="Arial" panose="020B0604020202020204" pitchFamily="34" charset="0"/>
              </a:rPr>
              <a:t>FUNCIONES:</a:t>
            </a:r>
          </a:p>
          <a:p>
            <a:pPr lvl="1" algn="just">
              <a:lnSpc>
                <a:spcPct val="150000"/>
              </a:lnSpc>
              <a:buClr>
                <a:srgbClr val="0070C0"/>
              </a:buClr>
              <a:buFont typeface="Wingdings" panose="05000000000000000000" pitchFamily="2" charset="2"/>
              <a:buChar char="§"/>
            </a:pPr>
            <a:r>
              <a:rPr lang="es-MX" sz="1800" dirty="0">
                <a:latin typeface="Arial" panose="020B0604020202020204" pitchFamily="34" charset="0"/>
                <a:cs typeface="Arial" panose="020B0604020202020204" pitchFamily="34" charset="0"/>
              </a:rPr>
              <a:t>Formular, ejecutar y administrar en forma descentralizada la política de fomento, promoción y extensión cultural y artística de conformidad con la ley.</a:t>
            </a:r>
            <a:endParaRPr lang="es-GT"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MX" sz="1800" dirty="0">
                <a:latin typeface="Arial" panose="020B0604020202020204" pitchFamily="34" charset="0"/>
                <a:cs typeface="Arial" panose="020B0604020202020204" pitchFamily="34" charset="0"/>
              </a:rPr>
              <a:t>Formular, ejecutar y administrar en forma descentralizada la política de preservación, mantenimiento y administración del patrimonio cultural de la nación de conformidad con la Ley.</a:t>
            </a:r>
          </a:p>
          <a:p>
            <a:pPr lvl="1" algn="just">
              <a:lnSpc>
                <a:spcPct val="150000"/>
              </a:lnSpc>
              <a:buClr>
                <a:srgbClr val="0070C0"/>
              </a:buClr>
              <a:buFont typeface="Wingdings" panose="05000000000000000000" pitchFamily="2" charset="2"/>
              <a:buChar char="§"/>
            </a:pPr>
            <a:r>
              <a:rPr lang="es-MX" sz="1800" dirty="0">
                <a:latin typeface="Arial" panose="020B0604020202020204" pitchFamily="34" charset="0"/>
                <a:cs typeface="Arial" panose="020B0604020202020204" pitchFamily="34" charset="0"/>
              </a:rPr>
              <a:t>Promover y difundir la identidad cultural y los valores cívicos de la nación en el marco del carácter pluriétnico y multicultural que los caracteriza.</a:t>
            </a:r>
            <a:endParaRPr lang="es-GT"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MX" sz="1800" dirty="0">
                <a:latin typeface="Arial" panose="020B0604020202020204" pitchFamily="34" charset="0"/>
                <a:cs typeface="Arial" panose="020B0604020202020204" pitchFamily="34" charset="0"/>
              </a:rPr>
              <a:t>Impulsar de forma descentralizada programas y proyectos relacionados con la recreación y el deporte no federado y no escolar.</a:t>
            </a:r>
            <a:endParaRPr lang="es-G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98349" y="1430687"/>
            <a:ext cx="11597657"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3400" b="1" dirty="0">
                <a:solidFill>
                  <a:schemeClr val="accent1">
                    <a:lumMod val="75000"/>
                  </a:schemeClr>
                </a:solidFill>
                <a:latin typeface="Arial" panose="020B0604020202020204" pitchFamily="34" charset="0"/>
                <a:cs typeface="Arial" panose="020B0604020202020204" pitchFamily="34" charset="0"/>
              </a:rPr>
              <a:t>Premio Nacional por Trayectoria y Aportes al Desarrollo de las Artes Circenses.</a:t>
            </a:r>
            <a:r>
              <a:rPr lang="es-GT" sz="3400" dirty="0">
                <a:latin typeface="Arial" panose="020B0604020202020204" pitchFamily="34" charset="0"/>
                <a:cs typeface="Arial" panose="020B0604020202020204" pitchFamily="34" charset="0"/>
              </a:rPr>
              <a:t> </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4418372" y="3321772"/>
            <a:ext cx="3224463" cy="3049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dirty="0">
                <a:latin typeface="Arial" panose="020B0604020202020204" pitchFamily="34" charset="0"/>
                <a:cs typeface="Arial" panose="020B0604020202020204" pitchFamily="34" charset="0"/>
              </a:rPr>
              <a:t>4 reconocimientos a representantes </a:t>
            </a:r>
            <a:r>
              <a:rPr lang="es-GT" dirty="0" smtClean="0">
                <a:latin typeface="Arial" panose="020B0604020202020204" pitchFamily="34" charset="0"/>
                <a:cs typeface="Arial" panose="020B0604020202020204" pitchFamily="34" charset="0"/>
              </a:rPr>
              <a:t>por </a:t>
            </a:r>
            <a:r>
              <a:rPr lang="es-GT" dirty="0">
                <a:latin typeface="Arial" panose="020B0604020202020204" pitchFamily="34" charset="0"/>
                <a:cs typeface="Arial" panose="020B0604020202020204" pitchFamily="34" charset="0"/>
              </a:rPr>
              <a:t>un monto total de </a:t>
            </a:r>
            <a:r>
              <a:rPr lang="es-GT" dirty="0" smtClean="0">
                <a:latin typeface="Arial" panose="020B0604020202020204" pitchFamily="34" charset="0"/>
                <a:cs typeface="Arial" panose="020B0604020202020204" pitchFamily="34" charset="0"/>
              </a:rPr>
              <a:t>Q</a:t>
            </a:r>
            <a:r>
              <a:rPr lang="es-GT" dirty="0">
                <a:latin typeface="Arial" panose="020B0604020202020204" pitchFamily="34" charset="0"/>
                <a:cs typeface="Arial" panose="020B0604020202020204" pitchFamily="34" charset="0"/>
              </a:rPr>
              <a:t>. 60,000.00.</a:t>
            </a:r>
          </a:p>
          <a:p>
            <a:pPr marL="0" indent="0" algn="ctr">
              <a:buNone/>
            </a:pPr>
            <a:endParaRPr lang="es-ES" dirty="0">
              <a:latin typeface="Arial" panose="020B0604020202020204" pitchFamily="34" charset="0"/>
              <a:cs typeface="Arial" panose="020B0604020202020204" pitchFamily="34" charset="0"/>
            </a:endParaRPr>
          </a:p>
          <a:p>
            <a:pPr marL="0" indent="0" algn="ctr">
              <a:buNone/>
            </a:pPr>
            <a:endParaRPr lang="es-ES" dirty="0">
              <a:latin typeface="Arial" panose="020B0604020202020204" pitchFamily="34" charset="0"/>
              <a:cs typeface="Arial" panose="020B0604020202020204" pitchFamily="34" charset="0"/>
            </a:endParaRPr>
          </a:p>
          <a:p>
            <a:pPr marL="0" indent="0" algn="ctr">
              <a:buNone/>
            </a:pPr>
            <a:endParaRPr lang="es-GT" dirty="0">
              <a:latin typeface="Arial" panose="020B0604020202020204" pitchFamily="34" charset="0"/>
              <a:cs typeface="Arial" panose="020B0604020202020204" pitchFamily="34" charset="0"/>
            </a:endParaRPr>
          </a:p>
        </p:txBody>
      </p:sp>
      <p:sp>
        <p:nvSpPr>
          <p:cNvPr id="3" name="AutoShape 2" descr="blob:https://web.whatsapp.com/86787eda-74f4-44c0-9377-6baee17f368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4" name="AutoShape 4" descr="blob:https://web.whatsapp.com/86787eda-74f4-44c0-9377-6baee17f368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6" descr="blob:https://web.whatsapp.com/86787eda-74f4-44c0-9377-6baee17f368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8" name="Imagen 7"/>
          <p:cNvPicPr>
            <a:picLocks noChangeAspect="1"/>
          </p:cNvPicPr>
          <p:nvPr/>
        </p:nvPicPr>
        <p:blipFill rotWithShape="1">
          <a:blip r:embed="rId3"/>
          <a:srcRect l="6995" t="2792" r="523" b="-2792"/>
          <a:stretch/>
        </p:blipFill>
        <p:spPr>
          <a:xfrm>
            <a:off x="155575" y="2912698"/>
            <a:ext cx="4071520" cy="2903005"/>
          </a:xfrm>
          <a:prstGeom prst="rect">
            <a:avLst/>
          </a:prstGeom>
        </p:spPr>
      </p:pic>
      <p:pic>
        <p:nvPicPr>
          <p:cNvPr id="9" name="Imagen 8"/>
          <p:cNvPicPr>
            <a:picLocks noChangeAspect="1"/>
          </p:cNvPicPr>
          <p:nvPr/>
        </p:nvPicPr>
        <p:blipFill rotWithShape="1">
          <a:blip r:embed="rId4"/>
          <a:srcRect r="6535"/>
          <a:stretch/>
        </p:blipFill>
        <p:spPr>
          <a:xfrm>
            <a:off x="7834112" y="2839642"/>
            <a:ext cx="4071520" cy="2903005"/>
          </a:xfrm>
          <a:prstGeom prst="rect">
            <a:avLst/>
          </a:prstGeom>
        </p:spPr>
      </p:pic>
    </p:spTree>
    <p:extLst>
      <p:ext uri="{BB962C8B-B14F-4D97-AF65-F5344CB8AC3E}">
        <p14:creationId xmlns:p14="http://schemas.microsoft.com/office/powerpoint/2010/main" val="412204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121886" y="143900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3400" b="1" dirty="0">
                <a:solidFill>
                  <a:schemeClr val="accent1">
                    <a:lumMod val="75000"/>
                  </a:schemeClr>
                </a:solidFill>
                <a:latin typeface="Arial" panose="020B0604020202020204" pitchFamily="34" charset="0"/>
                <a:cs typeface="Arial" panose="020B0604020202020204" pitchFamily="34" charset="0"/>
              </a:rPr>
              <a:t>Registro Nacional de Artistas</a:t>
            </a:r>
            <a:r>
              <a:rPr lang="es-GT" sz="3400" dirty="0">
                <a:latin typeface="Arial" panose="020B0604020202020204" pitchFamily="34" charset="0"/>
                <a:cs typeface="Arial" panose="020B0604020202020204" pitchFamily="34" charset="0"/>
              </a:rPr>
              <a:t> </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6011266" y="2250735"/>
            <a:ext cx="5045457"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b="1" dirty="0">
              <a:latin typeface="Arial" panose="020B0604020202020204" pitchFamily="34" charset="0"/>
              <a:cs typeface="Arial" panose="020B0604020202020204" pitchFamily="34" charset="0"/>
            </a:endParaRPr>
          </a:p>
          <a:p>
            <a:pPr marL="0" indent="0" algn="just">
              <a:buNone/>
            </a:pPr>
            <a:r>
              <a:rPr lang="es-GT" dirty="0">
                <a:latin typeface="Arial" panose="020B0604020202020204" pitchFamily="34" charset="0"/>
                <a:cs typeface="Arial" panose="020B0604020202020204" pitchFamily="34" charset="0"/>
              </a:rPr>
              <a:t>Se ingresó información de 3,938 registros  de personas y entidades culturales en el Sistema Nacional de Información Cultural (SIC).</a:t>
            </a:r>
          </a:p>
          <a:p>
            <a:pPr marL="0" indent="0">
              <a:buNone/>
            </a:pPr>
            <a:endParaRPr lang="es-GT"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p:txBody>
      </p:sp>
      <p:sp>
        <p:nvSpPr>
          <p:cNvPr id="3" name="AutoShape 2" descr="blob:https://web.whatsapp.com/86787eda-74f4-44c0-9377-6baee17f368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4" name="AutoShape 4" descr="blob:https://web.whatsapp.com/86787eda-74f4-44c0-9377-6baee17f368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6" descr="blob:https://web.whatsapp.com/86787eda-74f4-44c0-9377-6baee17f368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6" name="Imagen 5"/>
          <p:cNvPicPr>
            <a:picLocks noChangeAspect="1"/>
          </p:cNvPicPr>
          <p:nvPr/>
        </p:nvPicPr>
        <p:blipFill>
          <a:blip r:embed="rId3"/>
          <a:stretch>
            <a:fillRect/>
          </a:stretch>
        </p:blipFill>
        <p:spPr>
          <a:xfrm>
            <a:off x="460374" y="2553542"/>
            <a:ext cx="4832423" cy="3221616"/>
          </a:xfrm>
          <a:prstGeom prst="rect">
            <a:avLst/>
          </a:prstGeom>
        </p:spPr>
      </p:pic>
    </p:spTree>
    <p:extLst>
      <p:ext uri="{BB962C8B-B14F-4D97-AF65-F5344CB8AC3E}">
        <p14:creationId xmlns:p14="http://schemas.microsoft.com/office/powerpoint/2010/main" val="228974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612775" y="1439000"/>
            <a:ext cx="11287872"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b="1" dirty="0">
                <a:solidFill>
                  <a:schemeClr val="accent1">
                    <a:lumMod val="75000"/>
                  </a:schemeClr>
                </a:solidFill>
                <a:latin typeface="Arial" panose="020B0604020202020204" pitchFamily="34" charset="0"/>
                <a:cs typeface="Arial" panose="020B0604020202020204" pitchFamily="34" charset="0"/>
              </a:rPr>
              <a:t>Creación del Museo Nacional de Arte Guatemalteco (MUNAG).	 </a:t>
            </a:r>
          </a:p>
          <a:p>
            <a:endParaRPr lang="es-GT" b="1" dirty="0">
              <a:solidFill>
                <a:schemeClr val="accent1">
                  <a:lumMod val="75000"/>
                </a:schemeClr>
              </a:solidFill>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1270645" y="1763684"/>
            <a:ext cx="9650709" cy="1665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2000" b="1" dirty="0">
              <a:latin typeface="Arial" panose="020B0604020202020204" pitchFamily="34" charset="0"/>
              <a:cs typeface="Arial" panose="020B0604020202020204" pitchFamily="34" charset="0"/>
            </a:endParaRPr>
          </a:p>
          <a:p>
            <a:pPr marL="0" indent="0" algn="just">
              <a:buNone/>
            </a:pPr>
            <a:r>
              <a:rPr lang="es-GT" sz="2000" dirty="0">
                <a:latin typeface="Arial" panose="020B0604020202020204" pitchFamily="34" charset="0"/>
                <a:cs typeface="Arial" panose="020B0604020202020204" pitchFamily="34" charset="0"/>
              </a:rPr>
              <a:t>Creación del MUNAG en el Real Palacio de los Capitanes de Antigua Guatemala. El museo fue aperturado el 11 de septiembre 2021.</a:t>
            </a:r>
          </a:p>
          <a:p>
            <a:pPr marL="0" indent="0">
              <a:buNone/>
            </a:pPr>
            <a:endParaRPr lang="es-GT" sz="1000" dirty="0">
              <a:latin typeface="Arial" panose="020B0604020202020204" pitchFamily="34" charset="0"/>
              <a:cs typeface="Arial" panose="020B0604020202020204" pitchFamily="34" charset="0"/>
            </a:endParaRPr>
          </a:p>
          <a:p>
            <a:pPr marL="0" indent="0" algn="ctr">
              <a:buNone/>
            </a:pPr>
            <a:r>
              <a:rPr lang="es-GT" dirty="0">
                <a:latin typeface="Arial" panose="020B0604020202020204" pitchFamily="34" charset="0"/>
                <a:cs typeface="Arial" panose="020B0604020202020204" pitchFamily="34" charset="0"/>
              </a:rPr>
              <a:t>60,541 visitantes.</a:t>
            </a:r>
            <a:endParaRPr lang="es-ES" dirty="0">
              <a:latin typeface="Arial" panose="020B0604020202020204" pitchFamily="34" charset="0"/>
              <a:cs typeface="Arial" panose="020B0604020202020204" pitchFamily="34" charset="0"/>
            </a:endParaRPr>
          </a:p>
        </p:txBody>
      </p:sp>
      <p:sp>
        <p:nvSpPr>
          <p:cNvPr id="3" name="AutoShape 2" descr="blob:https://web.whatsapp.com/86787eda-74f4-44c0-9377-6baee17f368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4" name="AutoShape 4" descr="blob:https://web.whatsapp.com/86787eda-74f4-44c0-9377-6baee17f368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6" descr="blob:https://web.whatsapp.com/86787eda-74f4-44c0-9377-6baee17f368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2" name="Imagen 1"/>
          <p:cNvPicPr>
            <a:picLocks noChangeAspect="1"/>
          </p:cNvPicPr>
          <p:nvPr/>
        </p:nvPicPr>
        <p:blipFill>
          <a:blip r:embed="rId3"/>
          <a:stretch>
            <a:fillRect/>
          </a:stretch>
        </p:blipFill>
        <p:spPr>
          <a:xfrm>
            <a:off x="6286197" y="3695575"/>
            <a:ext cx="4163086" cy="2778105"/>
          </a:xfrm>
          <a:prstGeom prst="rect">
            <a:avLst/>
          </a:prstGeom>
        </p:spPr>
      </p:pic>
      <p:pic>
        <p:nvPicPr>
          <p:cNvPr id="11" name="Imagen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7713" y="3691919"/>
            <a:ext cx="4178127" cy="2785418"/>
          </a:xfrm>
          <a:prstGeom prst="rect">
            <a:avLst/>
          </a:prstGeom>
        </p:spPr>
      </p:pic>
    </p:spTree>
    <p:extLst>
      <p:ext uri="{BB962C8B-B14F-4D97-AF65-F5344CB8AC3E}">
        <p14:creationId xmlns:p14="http://schemas.microsoft.com/office/powerpoint/2010/main" val="3554402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121886" y="1342748"/>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3400" b="1" dirty="0">
                <a:solidFill>
                  <a:schemeClr val="accent1">
                    <a:lumMod val="75000"/>
                  </a:schemeClr>
                </a:solidFill>
                <a:latin typeface="Arial" panose="020B0604020202020204" pitchFamily="34" charset="0"/>
                <a:cs typeface="Arial" panose="020B0604020202020204" pitchFamily="34" charset="0"/>
              </a:rPr>
              <a:t>Recuperación de 257 piezas arqueológicas.</a:t>
            </a:r>
            <a:r>
              <a:rPr lang="es-GT" sz="3400" dirty="0">
                <a:latin typeface="Arial" panose="020B0604020202020204" pitchFamily="34" charset="0"/>
                <a:cs typeface="Arial" panose="020B0604020202020204" pitchFamily="34" charset="0"/>
              </a:rPr>
              <a:t> </a:t>
            </a:r>
          </a:p>
          <a:p>
            <a:endParaRPr lang="es-GT" sz="3400" dirty="0">
              <a:latin typeface="Arial" panose="020B0604020202020204" pitchFamily="34" charset="0"/>
              <a:cs typeface="Arial" panose="020B0604020202020204" pitchFamily="34" charset="0"/>
            </a:endParaRPr>
          </a:p>
          <a:p>
            <a:endParaRPr lang="es-GT" sz="3400" dirty="0">
              <a:latin typeface="Arial" panose="020B0604020202020204" pitchFamily="34" charset="0"/>
              <a:cs typeface="Arial" panose="020B0604020202020204" pitchFamily="34" charset="0"/>
            </a:endParaRPr>
          </a:p>
          <a:p>
            <a:endParaRPr lang="es-GT" sz="3400" dirty="0">
              <a:latin typeface="Arial" panose="020B0604020202020204" pitchFamily="34" charset="0"/>
              <a:cs typeface="Arial" panose="020B0604020202020204" pitchFamily="34" charset="0"/>
            </a:endParaRPr>
          </a:p>
          <a:p>
            <a:endParaRPr lang="es-GT" sz="3400" dirty="0">
              <a:latin typeface="Arial" panose="020B0604020202020204" pitchFamily="34" charset="0"/>
              <a:cs typeface="Arial" panose="020B0604020202020204" pitchFamily="34" charset="0"/>
            </a:endParaRPr>
          </a:p>
          <a:p>
            <a:endParaRPr lang="es-GT" sz="3400" dirty="0">
              <a:latin typeface="Arial" panose="020B0604020202020204" pitchFamily="34" charset="0"/>
              <a:cs typeface="Arial" panose="020B0604020202020204" pitchFamily="34" charset="0"/>
            </a:endParaRPr>
          </a:p>
          <a:p>
            <a:endParaRPr lang="es-GT" sz="3400" dirty="0">
              <a:latin typeface="Arial" panose="020B0604020202020204" pitchFamily="34" charset="0"/>
              <a:cs typeface="Arial" panose="020B0604020202020204" pitchFamily="34" charset="0"/>
            </a:endParaRPr>
          </a:p>
          <a:p>
            <a:endParaRPr lang="es-GT" sz="34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5004630" y="2162965"/>
            <a:ext cx="6670733"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endParaRPr lang="es-ES" sz="1800" dirty="0">
              <a:latin typeface="Arial" panose="020B0604020202020204" pitchFamily="34" charset="0"/>
              <a:cs typeface="Arial" panose="020B0604020202020204" pitchFamily="34" charset="0"/>
            </a:endParaRPr>
          </a:p>
          <a:p>
            <a:pPr marL="0" indent="0">
              <a:buNone/>
            </a:pPr>
            <a:endParaRPr lang="es-GT" sz="1800" dirty="0">
              <a:latin typeface="Arial" panose="020B0604020202020204" pitchFamily="34" charset="0"/>
              <a:cs typeface="Arial" panose="020B0604020202020204" pitchFamily="34" charset="0"/>
            </a:endParaRPr>
          </a:p>
        </p:txBody>
      </p:sp>
      <p:sp>
        <p:nvSpPr>
          <p:cNvPr id="3" name="AutoShape 2" descr="blob:https://web.whatsapp.com/86787eda-74f4-44c0-9377-6baee17f368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4" name="AutoShape 4" descr="blob:https://web.whatsapp.com/86787eda-74f4-44c0-9377-6baee17f368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6" descr="blob:https://web.whatsapp.com/86787eda-74f4-44c0-9377-6baee17f368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2" name="Imagen 1"/>
          <p:cNvPicPr>
            <a:picLocks noChangeAspect="1"/>
          </p:cNvPicPr>
          <p:nvPr/>
        </p:nvPicPr>
        <p:blipFill>
          <a:blip r:embed="rId3"/>
          <a:stretch>
            <a:fillRect/>
          </a:stretch>
        </p:blipFill>
        <p:spPr>
          <a:xfrm>
            <a:off x="681898" y="2127483"/>
            <a:ext cx="3762721" cy="3635606"/>
          </a:xfrm>
          <a:prstGeom prst="rect">
            <a:avLst/>
          </a:prstGeom>
        </p:spPr>
      </p:pic>
      <p:sp>
        <p:nvSpPr>
          <p:cNvPr id="6" name="Rectángulo 5"/>
          <p:cNvSpPr/>
          <p:nvPr/>
        </p:nvSpPr>
        <p:spPr>
          <a:xfrm>
            <a:off x="5174510" y="1920008"/>
            <a:ext cx="5499032" cy="2246769"/>
          </a:xfrm>
          <a:prstGeom prst="rect">
            <a:avLst/>
          </a:prstGeom>
        </p:spPr>
        <p:txBody>
          <a:bodyPr wrap="square">
            <a:spAutoFit/>
          </a:bodyPr>
          <a:lstStyle/>
          <a:p>
            <a:pPr algn="just"/>
            <a:r>
              <a:rPr lang="es-ES" sz="2000" dirty="0"/>
              <a:t>el MICUDE realizó importantes acciones relacionadas con el control del tráfico ilícito de bienes patrimoniales, logrando en coordinación con el Ministerio de Relaciones Exteriores la recuperación de bienes prehispánicos que se encontraban de manera irregular en Estados Unidos, Canadá, Francia, Italia y Alemania.</a:t>
            </a:r>
            <a:endParaRPr lang="es-GT" sz="2000" dirty="0"/>
          </a:p>
        </p:txBody>
      </p:sp>
      <p:sp>
        <p:nvSpPr>
          <p:cNvPr id="7" name="AutoShape 2" descr="blob:https://web.whatsapp.com/c73e1094-7949-485a-a7cf-599177b136b3"/>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8" name="Imagen 7"/>
          <p:cNvPicPr>
            <a:picLocks noChangeAspect="1"/>
          </p:cNvPicPr>
          <p:nvPr/>
        </p:nvPicPr>
        <p:blipFill>
          <a:blip r:embed="rId4"/>
          <a:stretch>
            <a:fillRect/>
          </a:stretch>
        </p:blipFill>
        <p:spPr>
          <a:xfrm>
            <a:off x="6741281" y="4073023"/>
            <a:ext cx="3932261" cy="2621507"/>
          </a:xfrm>
          <a:prstGeom prst="rect">
            <a:avLst/>
          </a:prstGeom>
        </p:spPr>
      </p:pic>
    </p:spTree>
    <p:extLst>
      <p:ext uri="{BB962C8B-B14F-4D97-AF65-F5344CB8AC3E}">
        <p14:creationId xmlns:p14="http://schemas.microsoft.com/office/powerpoint/2010/main" val="323149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121886" y="143900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b="1" dirty="0">
                <a:solidFill>
                  <a:schemeClr val="accent1">
                    <a:lumMod val="75000"/>
                  </a:schemeClr>
                </a:solidFill>
                <a:latin typeface="Arial" panose="020B0604020202020204" pitchFamily="34" charset="0"/>
                <a:cs typeface="Arial" panose="020B0604020202020204" pitchFamily="34" charset="0"/>
              </a:rPr>
              <a:t>Dotación de implementación deportiva.</a:t>
            </a:r>
            <a:r>
              <a:rPr lang="es-GT" sz="1800" dirty="0">
                <a:latin typeface="Arial" panose="020B0604020202020204" pitchFamily="34" charset="0"/>
                <a:cs typeface="Arial" panose="020B0604020202020204" pitchFamily="34" charset="0"/>
              </a:rPr>
              <a:t> </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5271145" y="2162965"/>
            <a:ext cx="6404218"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GT" sz="500" b="1" dirty="0">
              <a:latin typeface="Arial" panose="020B0604020202020204" pitchFamily="34" charset="0"/>
              <a:cs typeface="Arial" panose="020B0604020202020204" pitchFamily="34" charset="0"/>
            </a:endParaRPr>
          </a:p>
          <a:p>
            <a:pPr marL="0" indent="0" algn="just">
              <a:buNone/>
            </a:pPr>
            <a:r>
              <a:rPr lang="es-GT" sz="1900" dirty="0">
                <a:latin typeface="Arial" panose="020B0604020202020204" pitchFamily="34" charset="0"/>
                <a:cs typeface="Arial" panose="020B0604020202020204" pitchFamily="34" charset="0"/>
              </a:rPr>
              <a:t>Se adquirió y distribuyó implementación deportiva y recreativa a personas y entidades que lo solicitaron en el año 2021, ejecutando en su adquisición un monto de                     Q. 13.74 millones. Adicionalmente se adquirieron sillas de ruedas para deporte adaptado por un monto de Q. 18.4 millones.</a:t>
            </a:r>
          </a:p>
          <a:p>
            <a:pPr marL="0" indent="0" algn="just">
              <a:buNone/>
            </a:pPr>
            <a:r>
              <a:rPr lang="es-GT" sz="1900" dirty="0" smtClean="0">
                <a:latin typeface="Arial" panose="020B0604020202020204" pitchFamily="34" charset="0"/>
                <a:cs typeface="Arial" panose="020B0604020202020204" pitchFamily="34" charset="0"/>
              </a:rPr>
              <a:t>138,074 </a:t>
            </a:r>
            <a:r>
              <a:rPr lang="es-GT" sz="1900" dirty="0">
                <a:latin typeface="Arial" panose="020B0604020202020204" pitchFamily="34" charset="0"/>
                <a:cs typeface="Arial" panose="020B0604020202020204" pitchFamily="34" charset="0"/>
              </a:rPr>
              <a:t>personas beneficiadas con  implementación deportiva</a:t>
            </a:r>
            <a:endParaRPr lang="es-GT" sz="1800" dirty="0">
              <a:latin typeface="Arial" panose="020B0604020202020204" pitchFamily="34" charset="0"/>
              <a:cs typeface="Arial" panose="020B0604020202020204" pitchFamily="34" charset="0"/>
            </a:endParaRPr>
          </a:p>
        </p:txBody>
      </p:sp>
      <p:sp>
        <p:nvSpPr>
          <p:cNvPr id="3" name="AutoShape 2" descr="blob:https://web.whatsapp.com/86787eda-74f4-44c0-9377-6baee17f368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4" name="AutoShape 4" descr="blob:https://web.whatsapp.com/86787eda-74f4-44c0-9377-6baee17f368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6" descr="blob:https://web.whatsapp.com/86787eda-74f4-44c0-9377-6baee17f368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9" name="Picture 6">
            <a:extLst>
              <a:ext uri="{FF2B5EF4-FFF2-40B4-BE49-F238E27FC236}">
                <a16:creationId xmlns:a16="http://schemas.microsoft.com/office/drawing/2014/main" id="{9E0CF2E0-7EF2-49A3-9F11-A20342E9319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7415" y="4523946"/>
            <a:ext cx="2443175" cy="16261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ñana Deportiva y Cultural - Portal MCD">
            <a:extLst>
              <a:ext uri="{FF2B5EF4-FFF2-40B4-BE49-F238E27FC236}">
                <a16:creationId xmlns:a16="http://schemas.microsoft.com/office/drawing/2014/main" id="{DB2D39F4-0032-48D8-BAB0-6C42F5F817F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9071" r="15649"/>
          <a:stretch/>
        </p:blipFill>
        <p:spPr bwMode="auto">
          <a:xfrm>
            <a:off x="850756" y="2121178"/>
            <a:ext cx="1608463" cy="1817262"/>
          </a:xfrm>
          <a:prstGeom prst="parallelogram">
            <a:avLst/>
          </a:prstGeom>
          <a:noFill/>
          <a:extLst>
            <a:ext uri="{909E8E84-426E-40DD-AFC4-6F175D3DCCD1}">
              <a14:hiddenFill xmlns:a14="http://schemas.microsoft.com/office/drawing/2010/main">
                <a:solidFill>
                  <a:srgbClr val="FFFFFF"/>
                </a:solidFill>
              </a14:hiddenFill>
            </a:ext>
          </a:extLst>
        </p:spPr>
      </p:pic>
      <p:pic>
        <p:nvPicPr>
          <p:cNvPr id="12" name="Picture 4" descr="Aprobado protocolo sanitario para la reactivación de actividades deportivas  y recreativas – Presidencia de la República de Costa Rica">
            <a:extLst>
              <a:ext uri="{FF2B5EF4-FFF2-40B4-BE49-F238E27FC236}">
                <a16:creationId xmlns:a16="http://schemas.microsoft.com/office/drawing/2014/main" id="{287134A0-755C-47FF-B066-6CBC1A339C95}"/>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29060" r="12753"/>
          <a:stretch/>
        </p:blipFill>
        <p:spPr bwMode="auto">
          <a:xfrm>
            <a:off x="2219003" y="2094321"/>
            <a:ext cx="1608463" cy="1843263"/>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4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515389" y="1535654"/>
            <a:ext cx="11152502"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3400" b="1" dirty="0">
                <a:solidFill>
                  <a:schemeClr val="accent1">
                    <a:lumMod val="75000"/>
                  </a:schemeClr>
                </a:solidFill>
                <a:latin typeface="Arial" panose="020B0604020202020204" pitchFamily="34" charset="0"/>
                <a:cs typeface="Arial" panose="020B0604020202020204" pitchFamily="34" charset="0"/>
              </a:rPr>
              <a:t>Implementación de 59 Casas de Desarrollo Cultural.</a:t>
            </a:r>
          </a:p>
          <a:p>
            <a:pPr marL="0" indent="0">
              <a:buFont typeface="Arial" panose="020B0604020202020204" pitchFamily="34" charset="0"/>
              <a:buNone/>
            </a:pPr>
            <a:endParaRPr lang="es-GT" sz="3400" dirty="0">
              <a:latin typeface="Arial" panose="020B0604020202020204" pitchFamily="34" charset="0"/>
              <a:cs typeface="Arial" panose="020B0604020202020204" pitchFamily="34" charset="0"/>
            </a:endParaRPr>
          </a:p>
          <a:p>
            <a:endParaRPr lang="es-GT" sz="3400" dirty="0">
              <a:latin typeface="Arial" panose="020B0604020202020204" pitchFamily="34" charset="0"/>
              <a:cs typeface="Arial" panose="020B0604020202020204" pitchFamily="34" charset="0"/>
            </a:endParaRPr>
          </a:p>
          <a:p>
            <a:endParaRPr lang="es-GT" sz="3400" dirty="0">
              <a:latin typeface="Arial" panose="020B0604020202020204" pitchFamily="34" charset="0"/>
              <a:cs typeface="Arial" panose="020B0604020202020204" pitchFamily="34" charset="0"/>
            </a:endParaRPr>
          </a:p>
          <a:p>
            <a:endParaRPr lang="es-GT" sz="3400" dirty="0">
              <a:latin typeface="Arial" panose="020B0604020202020204" pitchFamily="34" charset="0"/>
              <a:cs typeface="Arial" panose="020B0604020202020204" pitchFamily="34" charset="0"/>
            </a:endParaRPr>
          </a:p>
          <a:p>
            <a:pPr marL="0" indent="0">
              <a:buNone/>
            </a:pPr>
            <a:r>
              <a:rPr lang="es-GT" sz="3400" b="1" dirty="0">
                <a:latin typeface="Arial" panose="020B0604020202020204" pitchFamily="34" charset="0"/>
                <a:cs typeface="Arial" panose="020B0604020202020204" pitchFamily="34" charset="0"/>
              </a:rPr>
              <a:t>                            </a:t>
            </a:r>
            <a:endParaRPr lang="es-GT" sz="34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id="{FDEFACA7-B903-4B3E-851C-F8FB7B3942D0}"/>
              </a:ext>
            </a:extLst>
          </p:cNvPr>
          <p:cNvSpPr txBox="1">
            <a:spLocks/>
          </p:cNvSpPr>
          <p:nvPr/>
        </p:nvSpPr>
        <p:spPr>
          <a:xfrm>
            <a:off x="5321058" y="2156840"/>
            <a:ext cx="5996938"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400" dirty="0">
                <a:latin typeface="Arial" panose="020B0604020202020204" pitchFamily="34" charset="0"/>
                <a:cs typeface="Arial" panose="020B0604020202020204" pitchFamily="34" charset="0"/>
              </a:rPr>
              <a:t>Con la finalidad de promover la salvaguardia, fomento  y desarrollo de las culturas guatemaltecas se establecieron casas de desarrollo cultural en 59 municipios de Guatemala.</a:t>
            </a:r>
          </a:p>
          <a:p>
            <a:pPr marL="0" indent="0" algn="just">
              <a:buNone/>
            </a:pPr>
            <a:endParaRPr lang="es-GT" sz="2400" dirty="0">
              <a:latin typeface="Arial" panose="020B0604020202020204" pitchFamily="34" charset="0"/>
              <a:cs typeface="Arial" panose="020B0604020202020204" pitchFamily="34" charset="0"/>
            </a:endParaRPr>
          </a:p>
          <a:p>
            <a:pPr marL="0" indent="0">
              <a:buNone/>
            </a:pPr>
            <a:r>
              <a:rPr lang="es-GT" sz="2400" dirty="0">
                <a:latin typeface="Arial" panose="020B0604020202020204" pitchFamily="34" charset="0"/>
                <a:cs typeface="Arial" panose="020B0604020202020204" pitchFamily="34" charset="0"/>
              </a:rPr>
              <a:t>25,394 personas beneficiadas</a:t>
            </a:r>
          </a:p>
          <a:p>
            <a:pPr marL="0" indent="0">
              <a:buNone/>
            </a:pPr>
            <a:endParaRPr lang="es-GT" sz="2400" dirty="0">
              <a:latin typeface="Arial" panose="020B0604020202020204" pitchFamily="34" charset="0"/>
              <a:cs typeface="Arial" panose="020B0604020202020204" pitchFamily="34" charset="0"/>
            </a:endParaRPr>
          </a:p>
          <a:p>
            <a:pPr marL="0" indent="0">
              <a:buNone/>
            </a:pPr>
            <a:r>
              <a:rPr lang="es-GT" sz="2400" dirty="0">
                <a:latin typeface="Arial" panose="020B0604020202020204" pitchFamily="34" charset="0"/>
                <a:cs typeface="Arial" panose="020B0604020202020204" pitchFamily="34" charset="0"/>
              </a:rPr>
              <a:t>59 localidades beneficiadas donde se </a:t>
            </a:r>
            <a:r>
              <a:rPr lang="es-GT" sz="2400" dirty="0" err="1">
                <a:latin typeface="Arial" panose="020B0604020202020204" pitchFamily="34" charset="0"/>
                <a:cs typeface="Arial" panose="020B0604020202020204" pitchFamily="34" charset="0"/>
              </a:rPr>
              <a:t>aperturaron</a:t>
            </a:r>
            <a:r>
              <a:rPr lang="es-GT" sz="2400" dirty="0">
                <a:latin typeface="Arial" panose="020B0604020202020204" pitchFamily="34" charset="0"/>
                <a:cs typeface="Arial" panose="020B0604020202020204" pitchFamily="34" charset="0"/>
              </a:rPr>
              <a:t> las Casas de Desarrollo Cultural.</a:t>
            </a:r>
          </a:p>
        </p:txBody>
      </p:sp>
      <p:pic>
        <p:nvPicPr>
          <p:cNvPr id="2" name="Imagen 1"/>
          <p:cNvPicPr>
            <a:picLocks noChangeAspect="1"/>
          </p:cNvPicPr>
          <p:nvPr/>
        </p:nvPicPr>
        <p:blipFill>
          <a:blip r:embed="rId4"/>
          <a:stretch>
            <a:fillRect/>
          </a:stretch>
        </p:blipFill>
        <p:spPr>
          <a:xfrm>
            <a:off x="709350" y="2372971"/>
            <a:ext cx="4020592" cy="3015444"/>
          </a:xfrm>
          <a:prstGeom prst="rect">
            <a:avLst/>
          </a:prstGeom>
        </p:spPr>
      </p:pic>
    </p:spTree>
    <p:extLst>
      <p:ext uri="{BB962C8B-B14F-4D97-AF65-F5344CB8AC3E}">
        <p14:creationId xmlns:p14="http://schemas.microsoft.com/office/powerpoint/2010/main" val="375596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CONSOLIDADO DE LOGROS INSTITUCIONALES</a:t>
            </a:r>
          </a:p>
        </p:txBody>
      </p:sp>
    </p:spTree>
    <p:extLst>
      <p:ext uri="{BB962C8B-B14F-4D97-AF65-F5344CB8AC3E}">
        <p14:creationId xmlns:p14="http://schemas.microsoft.com/office/powerpoint/2010/main" val="1277019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800" dirty="0">
                <a:latin typeface="Arial" panose="020B0604020202020204" pitchFamily="34" charset="0"/>
                <a:cs typeface="Arial" panose="020B0604020202020204" pitchFamily="34" charset="0"/>
              </a:rPr>
              <a:t>CONSOLIDADO DE LOGROS INSTITUCIONALES</a:t>
            </a:r>
            <a:endParaRPr lang="es-GT" sz="2800"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4E7A5B4-E790-4BF9-A448-D955F0C12976}"/>
              </a:ext>
            </a:extLst>
          </p:cNvPr>
          <p:cNvGraphicFramePr>
            <a:graphicFrameLocks noGrp="1"/>
          </p:cNvGraphicFramePr>
          <p:nvPr>
            <p:extLst>
              <p:ext uri="{D42A27DB-BD31-4B8C-83A1-F6EECF244321}">
                <p14:modId xmlns:p14="http://schemas.microsoft.com/office/powerpoint/2010/main" val="3594205420"/>
              </p:ext>
            </p:extLst>
          </p:nvPr>
        </p:nvGraphicFramePr>
        <p:xfrm>
          <a:off x="200526" y="1330064"/>
          <a:ext cx="11790948" cy="5325933"/>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436206395"/>
                    </a:ext>
                  </a:extLst>
                </a:gridCol>
                <a:gridCol w="3160295">
                  <a:extLst>
                    <a:ext uri="{9D8B030D-6E8A-4147-A177-3AD203B41FA5}">
                      <a16:colId xmlns:a16="http://schemas.microsoft.com/office/drawing/2014/main" val="206799739"/>
                    </a:ext>
                  </a:extLst>
                </a:gridCol>
                <a:gridCol w="4820653">
                  <a:extLst>
                    <a:ext uri="{9D8B030D-6E8A-4147-A177-3AD203B41FA5}">
                      <a16:colId xmlns:a16="http://schemas.microsoft.com/office/drawing/2014/main" val="2230483464"/>
                    </a:ext>
                  </a:extLst>
                </a:gridCol>
              </a:tblGrid>
              <a:tr h="132958">
                <a:tc>
                  <a:txBody>
                    <a:bodyPr/>
                    <a:lstStyle/>
                    <a:p>
                      <a:pPr algn="ctr">
                        <a:lnSpc>
                          <a:spcPct val="107000"/>
                        </a:lnSpc>
                        <a:spcAft>
                          <a:spcPts val="800"/>
                        </a:spcAft>
                      </a:pPr>
                      <a:r>
                        <a:rPr lang="es-GT" sz="1400" dirty="0">
                          <a:effectLst/>
                        </a:rPr>
                        <a:t>Logro institucional</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ctr">
                        <a:lnSpc>
                          <a:spcPct val="107000"/>
                        </a:lnSpc>
                        <a:spcAft>
                          <a:spcPts val="800"/>
                        </a:spcAft>
                      </a:pPr>
                      <a:r>
                        <a:rPr lang="es-GT" sz="1400">
                          <a:effectLst/>
                        </a:rPr>
                        <a:t>Meta física ejecutada</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ctr">
                        <a:lnSpc>
                          <a:spcPct val="107000"/>
                        </a:lnSpc>
                        <a:spcAft>
                          <a:spcPts val="800"/>
                        </a:spcAft>
                      </a:pPr>
                      <a:r>
                        <a:rPr lang="es-GT" sz="1400">
                          <a:effectLst/>
                        </a:rPr>
                        <a:t>Población beneficiada</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1271878736"/>
                  </a:ext>
                </a:extLst>
              </a:tr>
              <a:tr h="0">
                <a:tc>
                  <a:txBody>
                    <a:bodyPr/>
                    <a:lstStyle/>
                    <a:p>
                      <a:pPr algn="just">
                        <a:lnSpc>
                          <a:spcPct val="107000"/>
                        </a:lnSpc>
                        <a:spcAft>
                          <a:spcPts val="800"/>
                        </a:spcAft>
                      </a:pPr>
                      <a:r>
                        <a:rPr lang="es-GT" sz="1400" dirty="0">
                          <a:effectLst/>
                        </a:rPr>
                        <a:t>Implementación del Proyecto Apoyarte.</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2,931 personas beneficiadas</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Personas del sector artístico de Guatemala.</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4072911070"/>
                  </a:ext>
                </a:extLst>
              </a:tr>
              <a:tr h="139455">
                <a:tc>
                  <a:txBody>
                    <a:bodyPr/>
                    <a:lstStyle/>
                    <a:p>
                      <a:pPr algn="just">
                        <a:lnSpc>
                          <a:spcPct val="107000"/>
                        </a:lnSpc>
                        <a:spcAft>
                          <a:spcPts val="800"/>
                        </a:spcAft>
                      </a:pPr>
                      <a:r>
                        <a:rPr lang="es-GT" sz="1400" dirty="0">
                          <a:effectLst/>
                        </a:rPr>
                        <a:t>Certamen Extraordinario Telón Abierto y Telón Abierto Occidente.</a:t>
                      </a:r>
                    </a:p>
                  </a:txBody>
                  <a:tcPr marL="28667" marR="28667" marT="0" marB="0" anchor="ctr"/>
                </a:tc>
                <a:tc>
                  <a:txBody>
                    <a:bodyPr/>
                    <a:lstStyle/>
                    <a:p>
                      <a:pPr algn="just">
                        <a:lnSpc>
                          <a:spcPct val="107000"/>
                        </a:lnSpc>
                        <a:spcAft>
                          <a:spcPts val="800"/>
                        </a:spcAft>
                      </a:pPr>
                      <a:r>
                        <a:rPr lang="es-GT" sz="1400" dirty="0">
                          <a:effectLst/>
                        </a:rPr>
                        <a:t>28 aportes económicos entregados.</a:t>
                      </a:r>
                    </a:p>
                    <a:p>
                      <a:pPr algn="just">
                        <a:lnSpc>
                          <a:spcPct val="107000"/>
                        </a:lnSpc>
                        <a:spcAft>
                          <a:spcPts val="800"/>
                        </a:spcAft>
                      </a:pPr>
                      <a:r>
                        <a:rPr lang="es-GT" sz="1400" dirty="0">
                          <a:effectLst/>
                        </a:rPr>
                        <a:t>Monto total de Q. 700,000.00.</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20 agrupaciones y compañías teatrales del departamento de Guatemala y 8 de departamentos del occidente de Guatemala.</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1824867943"/>
                  </a:ext>
                </a:extLst>
              </a:tr>
              <a:tr h="263231">
                <a:tc>
                  <a:txBody>
                    <a:bodyPr/>
                    <a:lstStyle/>
                    <a:p>
                      <a:pPr algn="just">
                        <a:lnSpc>
                          <a:spcPct val="107000"/>
                        </a:lnSpc>
                        <a:spcAft>
                          <a:spcPts val="800"/>
                        </a:spcAft>
                      </a:pPr>
                      <a:r>
                        <a:rPr lang="es-GT" sz="1400" dirty="0">
                          <a:effectLst/>
                        </a:rPr>
                        <a:t>Implementación del Proyecto Ventanas Artísticas.</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252 beneficiarios</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Artistas independientes en las ramas de pintura, dibujo y escultura.</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1876406861"/>
                  </a:ext>
                </a:extLst>
              </a:tr>
              <a:tr h="523393">
                <a:tc>
                  <a:txBody>
                    <a:bodyPr/>
                    <a:lstStyle/>
                    <a:p>
                      <a:pPr algn="just">
                        <a:lnSpc>
                          <a:spcPct val="107000"/>
                        </a:lnSpc>
                        <a:spcAft>
                          <a:spcPts val="800"/>
                        </a:spcAft>
                      </a:pPr>
                      <a:r>
                        <a:rPr lang="es-GT" sz="1400" dirty="0">
                          <a:effectLst/>
                        </a:rPr>
                        <a:t>Puesta en escena de Opera Pueblo </a:t>
                      </a:r>
                      <a:r>
                        <a:rPr lang="es-GT" sz="1400" dirty="0" err="1">
                          <a:effectLst/>
                        </a:rPr>
                        <a:t>K´iche</a:t>
                      </a:r>
                      <a:r>
                        <a:rPr lang="es-GT" sz="1400" dirty="0">
                          <a:effectLst/>
                        </a:rPr>
                        <a:t>´</a:t>
                      </a:r>
                    </a:p>
                  </a:txBody>
                  <a:tcPr marL="28667" marR="28667" marT="0" marB="0" anchor="ctr"/>
                </a:tc>
                <a:tc>
                  <a:txBody>
                    <a:bodyPr/>
                    <a:lstStyle/>
                    <a:p>
                      <a:pPr algn="just">
                        <a:lnSpc>
                          <a:spcPct val="107000"/>
                        </a:lnSpc>
                        <a:spcAft>
                          <a:spcPts val="800"/>
                        </a:spcAft>
                      </a:pPr>
                      <a:r>
                        <a:rPr lang="es-GT" sz="1400">
                          <a:effectLst/>
                        </a:rPr>
                        <a:t>8,925 personas y 15 presentaciones realizadas.</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Población guatemalteca en general.</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2625115041"/>
                  </a:ext>
                </a:extLst>
              </a:tr>
              <a:tr h="269286">
                <a:tc>
                  <a:txBody>
                    <a:bodyPr/>
                    <a:lstStyle/>
                    <a:p>
                      <a:pPr algn="just">
                        <a:lnSpc>
                          <a:spcPct val="107000"/>
                        </a:lnSpc>
                        <a:spcAft>
                          <a:spcPts val="800"/>
                        </a:spcAft>
                      </a:pPr>
                      <a:r>
                        <a:rPr lang="es-GT" sz="1400" dirty="0">
                          <a:effectLst/>
                        </a:rPr>
                        <a:t>Premio Nacional por Trayectoria y Aportes al Desarrollo de las Artes Circenses.</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4 reconocimientos entregados por un monto total de Q. 60,000.00</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dirty="0">
                          <a:effectLst/>
                        </a:rPr>
                        <a:t>Representantes de agrupaciones circenses.</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2826193470"/>
                  </a:ext>
                </a:extLst>
              </a:tr>
              <a:tr h="0">
                <a:tc>
                  <a:txBody>
                    <a:bodyPr/>
                    <a:lstStyle/>
                    <a:p>
                      <a:pPr algn="just">
                        <a:lnSpc>
                          <a:spcPct val="107000"/>
                        </a:lnSpc>
                        <a:spcAft>
                          <a:spcPts val="800"/>
                        </a:spcAft>
                      </a:pPr>
                      <a:r>
                        <a:rPr lang="es-GT" sz="1400" dirty="0">
                          <a:effectLst/>
                        </a:rPr>
                        <a:t>Registro Nacional de Artistas.</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3,938 registros realizados</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Personas y entidades culturales vinculadas al sector artístico de Guatemala.</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2745025564"/>
                  </a:ext>
                </a:extLst>
              </a:tr>
              <a:tr h="269286">
                <a:tc>
                  <a:txBody>
                    <a:bodyPr/>
                    <a:lstStyle/>
                    <a:p>
                      <a:pPr algn="just">
                        <a:lnSpc>
                          <a:spcPct val="107000"/>
                        </a:lnSpc>
                        <a:spcAft>
                          <a:spcPts val="800"/>
                        </a:spcAft>
                      </a:pPr>
                      <a:r>
                        <a:rPr lang="es-GT" sz="1400" dirty="0">
                          <a:effectLst/>
                        </a:rPr>
                        <a:t>Creación del Museo Nacional de Arte Guatemalteco (MUNAG).</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60,541 personas beneficiadas</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Turistas nacionales y extranjeros que visitan Antigua Guatemala.</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383653101"/>
                  </a:ext>
                </a:extLst>
              </a:tr>
              <a:tr h="963041">
                <a:tc>
                  <a:txBody>
                    <a:bodyPr/>
                    <a:lstStyle/>
                    <a:p>
                      <a:pPr algn="just">
                        <a:lnSpc>
                          <a:spcPct val="107000"/>
                        </a:lnSpc>
                        <a:spcAft>
                          <a:spcPts val="800"/>
                        </a:spcAft>
                      </a:pPr>
                      <a:r>
                        <a:rPr lang="es-GT" sz="1400" dirty="0">
                          <a:effectLst/>
                        </a:rPr>
                        <a:t>Recuperación de 257 piezas arqueológicas.</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257 bienes recuperados</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Población en general</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574797753"/>
                  </a:ext>
                </a:extLst>
              </a:tr>
              <a:tr h="541943">
                <a:tc>
                  <a:txBody>
                    <a:bodyPr/>
                    <a:lstStyle/>
                    <a:p>
                      <a:pPr algn="just">
                        <a:lnSpc>
                          <a:spcPct val="107000"/>
                        </a:lnSpc>
                        <a:spcAft>
                          <a:spcPts val="800"/>
                        </a:spcAft>
                      </a:pPr>
                      <a:r>
                        <a:rPr lang="es-GT" sz="1400" dirty="0">
                          <a:effectLst/>
                        </a:rPr>
                        <a:t>Dotación de implementación deportiva y recreativa.</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138,074 personas </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a:effectLst/>
                        </a:rPr>
                        <a:t>Población en general interesada en la práctica del deporte y la recreación en el tiempo libre.</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2939261669"/>
                  </a:ext>
                </a:extLst>
              </a:tr>
              <a:tr h="405614">
                <a:tc>
                  <a:txBody>
                    <a:bodyPr/>
                    <a:lstStyle/>
                    <a:p>
                      <a:pPr algn="just">
                        <a:lnSpc>
                          <a:spcPct val="107000"/>
                        </a:lnSpc>
                        <a:spcAft>
                          <a:spcPts val="800"/>
                        </a:spcAft>
                      </a:pPr>
                      <a:r>
                        <a:rPr lang="es-GT" sz="1400" dirty="0">
                          <a:effectLst/>
                        </a:rPr>
                        <a:t>Implementación de 59 casas de desarrollo cultural a nivel municipal.</a:t>
                      </a:r>
                    </a:p>
                  </a:txBody>
                  <a:tcPr marL="28667" marR="28667" marT="0" marB="0" anchor="ctr"/>
                </a:tc>
                <a:tc>
                  <a:txBody>
                    <a:bodyPr/>
                    <a:lstStyle/>
                    <a:p>
                      <a:pPr algn="just">
                        <a:lnSpc>
                          <a:spcPct val="107000"/>
                        </a:lnSpc>
                        <a:spcAft>
                          <a:spcPts val="800"/>
                        </a:spcAft>
                      </a:pPr>
                      <a:r>
                        <a:rPr lang="es-GT" sz="1400">
                          <a:effectLst/>
                        </a:rPr>
                        <a:t>25,394 personas beneficiadas</a:t>
                      </a:r>
                      <a:endParaRPr lang="es-GT" sz="140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tc>
                  <a:txBody>
                    <a:bodyPr/>
                    <a:lstStyle/>
                    <a:p>
                      <a:pPr algn="just">
                        <a:lnSpc>
                          <a:spcPct val="107000"/>
                        </a:lnSpc>
                        <a:spcAft>
                          <a:spcPts val="800"/>
                        </a:spcAft>
                      </a:pPr>
                      <a:r>
                        <a:rPr lang="es-GT" sz="1400" dirty="0">
                          <a:effectLst/>
                        </a:rPr>
                        <a:t>Población en general de las 59 localidades donde se </a:t>
                      </a:r>
                      <a:r>
                        <a:rPr lang="es-GT" sz="1400" dirty="0" err="1">
                          <a:effectLst/>
                        </a:rPr>
                        <a:t>aperturaron</a:t>
                      </a:r>
                      <a:r>
                        <a:rPr lang="es-GT" sz="1400" dirty="0">
                          <a:effectLst/>
                        </a:rPr>
                        <a:t> las Casas de Desarrollo Cultural.</a:t>
                      </a:r>
                      <a:endParaRPr lang="es-G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7" marR="28667" marT="0" marB="0" anchor="ctr"/>
                </a:tc>
                <a:extLst>
                  <a:ext uri="{0D108BD9-81ED-4DB2-BD59-A6C34878D82A}">
                    <a16:rowId xmlns:a16="http://schemas.microsoft.com/office/drawing/2014/main" val="322786035"/>
                  </a:ext>
                </a:extLst>
              </a:tr>
            </a:tbl>
          </a:graphicData>
        </a:graphic>
      </p:graphicFrame>
    </p:spTree>
    <p:extLst>
      <p:ext uri="{BB962C8B-B14F-4D97-AF65-F5344CB8AC3E}">
        <p14:creationId xmlns:p14="http://schemas.microsoft.com/office/powerpoint/2010/main" val="2966652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1110065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978442" y="1563732"/>
            <a:ext cx="7104717"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2000" b="0" dirty="0">
                <a:solidFill>
                  <a:schemeClr val="tx1"/>
                </a:solidFill>
                <a:latin typeface="Arial" panose="020B0604020202020204" pitchFamily="34" charset="0"/>
                <a:cs typeface="Arial" panose="020B0604020202020204" pitchFamily="34" charset="0"/>
              </a:rPr>
              <a:t>Los datos obtenidos al tercer cuatrimestre</a:t>
            </a:r>
            <a:r>
              <a:rPr lang="es-GT" sz="2000" dirty="0">
                <a:solidFill>
                  <a:srgbClr val="0070C0"/>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permiten establecer que la ejecución del presupuesto se caracterizó por el peso que representaron los diferentes grupos de gasto, quedando de la siguiente manera:</a:t>
            </a:r>
          </a:p>
          <a:p>
            <a:pPr algn="just">
              <a:lnSpc>
                <a:spcPct val="150000"/>
              </a:lnSpc>
            </a:pPr>
            <a:endParaRPr lang="es-ES"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ES"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ES"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ES"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ES"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ES"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ES"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16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400" b="0" dirty="0">
                <a:solidFill>
                  <a:schemeClr val="tx1"/>
                </a:solidFill>
                <a:latin typeface="Arial" panose="020B0604020202020204" pitchFamily="34" charset="0"/>
                <a:cs typeface="Arial" panose="020B0604020202020204" pitchFamily="34" charset="0"/>
              </a:rPr>
              <a:t/>
            </a:r>
            <a:br>
              <a:rPr lang="es-GT" sz="2400" b="0" dirty="0">
                <a:solidFill>
                  <a:schemeClr val="tx1"/>
                </a:solidFill>
                <a:latin typeface="Arial" panose="020B0604020202020204" pitchFamily="34" charset="0"/>
                <a:cs typeface="Arial" panose="020B0604020202020204" pitchFamily="34" charset="0"/>
              </a:rPr>
            </a:br>
            <a:r>
              <a:rPr lang="es-GT" sz="2400" dirty="0">
                <a:solidFill>
                  <a:srgbClr val="0070C0"/>
                </a:solidFill>
                <a:latin typeface="Arial" panose="020B0604020202020204" pitchFamily="34" charset="0"/>
                <a:cs typeface="Arial" panose="020B0604020202020204" pitchFamily="34" charset="0"/>
              </a:rPr>
              <a:t>Este Ministerio logro una ejecución del 85.45% del presupuesto vigente durante el 2021. </a:t>
            </a:r>
            <a:endParaRPr lang="es-GT" sz="2400" b="0" dirty="0">
              <a:solidFill>
                <a:schemeClr val="tx1"/>
              </a:solidFill>
              <a:latin typeface="Arial" panose="020B0604020202020204" pitchFamily="34" charset="0"/>
              <a:cs typeface="Arial" panose="020B0604020202020204" pitchFamily="34"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2916533843"/>
              </p:ext>
            </p:extLst>
          </p:nvPr>
        </p:nvGraphicFramePr>
        <p:xfrm>
          <a:off x="4483100" y="3762375"/>
          <a:ext cx="6600825" cy="2192338"/>
        </p:xfrm>
        <a:graphic>
          <a:graphicData uri="http://schemas.openxmlformats.org/presentationml/2006/ole">
            <mc:AlternateContent xmlns:mc="http://schemas.openxmlformats.org/markup-compatibility/2006">
              <mc:Choice xmlns:v="urn:schemas-microsoft-com:vml" Requires="v">
                <p:oleObj spid="_x0000_s1084" name="Hoja de cálculo" r:id="rId6" imgW="4933808" imgH="1638367" progId="Excel.Sheet.12">
                  <p:embed/>
                </p:oleObj>
              </mc:Choice>
              <mc:Fallback>
                <p:oleObj name="Hoja de cálculo" r:id="rId6" imgW="4933808" imgH="1638367" progId="Excel.Sheet.12">
                  <p:embed/>
                  <p:pic>
                    <p:nvPicPr>
                      <p:cNvPr id="0" name=""/>
                      <p:cNvPicPr/>
                      <p:nvPr/>
                    </p:nvPicPr>
                    <p:blipFill>
                      <a:blip r:embed="rId7"/>
                      <a:stretch>
                        <a:fillRect/>
                      </a:stretch>
                    </p:blipFill>
                    <p:spPr>
                      <a:xfrm>
                        <a:off x="4483100" y="3762375"/>
                        <a:ext cx="6600825" cy="2192338"/>
                      </a:xfrm>
                      <a:prstGeom prst="rect">
                        <a:avLst/>
                      </a:prstGeom>
                    </p:spPr>
                  </p:pic>
                </p:oleObj>
              </mc:Fallback>
            </mc:AlternateContent>
          </a:graphicData>
        </a:graphic>
      </p:graphicFrame>
    </p:spTree>
    <p:extLst>
      <p:ext uri="{BB962C8B-B14F-4D97-AF65-F5344CB8AC3E}">
        <p14:creationId xmlns:p14="http://schemas.microsoft.com/office/powerpoint/2010/main" val="404255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OBJETIVOS</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54640" y="1311506"/>
            <a:ext cx="10646230" cy="4634785"/>
          </a:xfrm>
        </p:spPr>
        <p:txBody>
          <a:bodyPr>
            <a:normAutofit fontScale="70000" lnSpcReduction="20000"/>
          </a:bodyPr>
          <a:lstStyle/>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900" dirty="0">
                <a:latin typeface="Arial" panose="020B0604020202020204" pitchFamily="34" charset="0"/>
                <a:cs typeface="Arial" panose="020B0604020202020204" pitchFamily="34" charset="0"/>
              </a:rPr>
              <a:t>Promover el acceso a la formación, fomento y difusión de las expresiones artísticas.</a:t>
            </a:r>
          </a:p>
          <a:p>
            <a:pPr lvl="1" algn="just">
              <a:lnSpc>
                <a:spcPct val="150000"/>
              </a:lnSpc>
              <a:buClr>
                <a:srgbClr val="0070C0"/>
              </a:buClr>
              <a:buFont typeface="Wingdings" panose="05000000000000000000" pitchFamily="2" charset="2"/>
              <a:buChar char="§"/>
            </a:pPr>
            <a:r>
              <a:rPr lang="es-GT" sz="2900" dirty="0">
                <a:latin typeface="Arial" panose="020B0604020202020204" pitchFamily="34" charset="0"/>
                <a:cs typeface="Arial" panose="020B0604020202020204" pitchFamily="34" charset="0"/>
              </a:rPr>
              <a:t>Contribuir al fortalecimiento de la identidad Nacional, el reconocimiento de la diversidad cultural y el desarrollo socioeconómico del país en cuanto a la protección, conservación, difusión y valoración del patrimonio cultural y natural de la nación</a:t>
            </a:r>
          </a:p>
          <a:p>
            <a:pPr lvl="1" algn="just">
              <a:lnSpc>
                <a:spcPct val="150000"/>
              </a:lnSpc>
              <a:buClr>
                <a:srgbClr val="0070C0"/>
              </a:buClr>
              <a:buFont typeface="Wingdings" panose="05000000000000000000" pitchFamily="2" charset="2"/>
              <a:buChar char="§"/>
            </a:pPr>
            <a:r>
              <a:rPr lang="es-GT" sz="2900" dirty="0">
                <a:latin typeface="Arial" panose="020B0604020202020204" pitchFamily="34" charset="0"/>
                <a:cs typeface="Arial" panose="020B0604020202020204" pitchFamily="34" charset="0"/>
              </a:rPr>
              <a:t>Fomentar la práctica de la actividad física, el deporte y la recreación física en el tiempo libre de las personas, en beneficio de la salud física, mental y emocional.</a:t>
            </a:r>
          </a:p>
          <a:p>
            <a:pPr lvl="1" algn="just">
              <a:lnSpc>
                <a:spcPct val="150000"/>
              </a:lnSpc>
              <a:buClr>
                <a:srgbClr val="0070C0"/>
              </a:buClr>
              <a:buFont typeface="Wingdings" panose="05000000000000000000" pitchFamily="2" charset="2"/>
              <a:buChar char="§"/>
            </a:pPr>
            <a:r>
              <a:rPr lang="es-GT" sz="2900" dirty="0">
                <a:latin typeface="Arial" panose="020B0604020202020204" pitchFamily="34" charset="0"/>
                <a:cs typeface="Arial" panose="020B0604020202020204" pitchFamily="34" charset="0"/>
              </a:rPr>
              <a:t>Impulsar el desarrollo de las culturas, la incorporación de la dimensión cultural en las políticas y servicios públicos y la participación social en procesos de desarrollo humano sostenible</a:t>
            </a:r>
            <a:endParaRPr lang="es-GT" sz="2900" b="1" dirty="0">
              <a:latin typeface="Arial" panose="020B0604020202020204" pitchFamily="34" charset="0"/>
              <a:cs typeface="Arial" panose="020B0604020202020204" pitchFamily="34" charset="0"/>
            </a:endParaRPr>
          </a:p>
          <a:p>
            <a:pPr marL="457200" lvl="1" indent="0" algn="just">
              <a:buNone/>
            </a:pPr>
            <a:r>
              <a:rPr lang="es-GT" sz="2200" b="1" dirty="0">
                <a:latin typeface="Arial" panose="020B0604020202020204" pitchFamily="34" charset="0"/>
                <a:cs typeface="Arial" panose="020B0604020202020204" pitchFamily="34" charset="0"/>
              </a:rPr>
              <a:t> </a:t>
            </a:r>
            <a:endParaRPr lang="es-GT"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299284" y="1881784"/>
            <a:ext cx="6375341" cy="497621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500" b="0" dirty="0">
                <a:solidFill>
                  <a:schemeClr val="tx1"/>
                </a:solidFill>
                <a:latin typeface="Arial" panose="020B0604020202020204" pitchFamily="34" charset="0"/>
                <a:cs typeface="Arial" panose="020B0604020202020204" pitchFamily="34" charset="0"/>
              </a:rPr>
              <a:t>“El MICUDE”, al tercer cuatrimestre en cumplimiento de la PGG se realizaron las siguientes acciones:</a:t>
            </a:r>
          </a:p>
          <a:p>
            <a:pPr marL="457200" indent="-457200" algn="just">
              <a:lnSpc>
                <a:spcPct val="150000"/>
              </a:lnSpc>
              <a:buAutoNum type="alphaLcParenR"/>
            </a:pPr>
            <a:r>
              <a:rPr lang="es-GT" sz="1500" b="0" dirty="0">
                <a:solidFill>
                  <a:schemeClr val="tx1"/>
                </a:solidFill>
                <a:latin typeface="Arial" panose="020B0604020202020204" pitchFamily="34" charset="0"/>
                <a:cs typeface="Arial" panose="020B0604020202020204" pitchFamily="34" charset="0"/>
              </a:rPr>
              <a:t>Economía, Competitividad y Prosperidad:</a:t>
            </a:r>
          </a:p>
          <a:p>
            <a:pPr marL="893763" indent="-171450" algn="just">
              <a:lnSpc>
                <a:spcPct val="100000"/>
              </a:lnSpc>
              <a:buFont typeface="Arial" panose="020B0604020202020204" pitchFamily="34" charset="0"/>
              <a:buChar char="•"/>
            </a:pPr>
            <a:r>
              <a:rPr lang="es-GT" sz="1500" b="0" dirty="0">
                <a:solidFill>
                  <a:srgbClr val="000000"/>
                </a:solidFill>
                <a:latin typeface="Arial" panose="020B0604020202020204" pitchFamily="34" charset="0"/>
                <a:ea typeface="Calibri" panose="020F0502020204030204" pitchFamily="34" charset="0"/>
                <a:cs typeface="Arial" panose="020B0604020202020204" pitchFamily="34" charset="0"/>
              </a:rPr>
              <a:t>Conservación, restauración e investigación en sitios y parques arqueológicos; Administración de muesos y centros culturales.</a:t>
            </a:r>
          </a:p>
          <a:p>
            <a:pPr marL="893763" indent="-171450" algn="just">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Revitalización del Parque Arqueológico </a:t>
            </a:r>
            <a:r>
              <a:rPr lang="es-GT" sz="1500" b="0" dirty="0" err="1">
                <a:solidFill>
                  <a:schemeClr val="tx1"/>
                </a:solidFill>
                <a:latin typeface="Arial" panose="020B0604020202020204" pitchFamily="34" charset="0"/>
                <a:cs typeface="Arial" panose="020B0604020202020204" pitchFamily="34" charset="0"/>
              </a:rPr>
              <a:t>Quiriguá</a:t>
            </a:r>
            <a:r>
              <a:rPr lang="es-GT" sz="1500" b="0" dirty="0">
                <a:solidFill>
                  <a:schemeClr val="tx1"/>
                </a:solidFill>
                <a:latin typeface="Arial" panose="020B0604020202020204" pitchFamily="34" charset="0"/>
                <a:cs typeface="Arial" panose="020B0604020202020204" pitchFamily="34" charset="0"/>
              </a:rPr>
              <a:t>. </a:t>
            </a:r>
          </a:p>
          <a:p>
            <a:pPr marL="893763" indent="-171450" algn="just">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G</a:t>
            </a:r>
            <a:r>
              <a:rPr lang="es-CR" sz="1500" b="0" dirty="0" err="1">
                <a:solidFill>
                  <a:srgbClr val="000000"/>
                </a:solidFill>
                <a:latin typeface="Arial" panose="020B0604020202020204" pitchFamily="34" charset="0"/>
                <a:ea typeface="Calibri" panose="020F0502020204030204" pitchFamily="34" charset="0"/>
                <a:cs typeface="Arial" panose="020B0604020202020204" pitchFamily="34" charset="0"/>
              </a:rPr>
              <a:t>estión</a:t>
            </a:r>
            <a:r>
              <a:rPr lang="es-CR" sz="1500" b="0" dirty="0">
                <a:solidFill>
                  <a:srgbClr val="000000"/>
                </a:solidFill>
                <a:latin typeface="Arial" panose="020B0604020202020204" pitchFamily="34" charset="0"/>
                <a:ea typeface="Calibri" panose="020F0502020204030204" pitchFamily="34" charset="0"/>
                <a:cs typeface="Arial" panose="020B0604020202020204" pitchFamily="34" charset="0"/>
              </a:rPr>
              <a:t> ante UNESCO para la nominación del Parque Arqueológico </a:t>
            </a:r>
            <a:r>
              <a:rPr lang="es-CR" sz="1500" b="0" i="1" dirty="0" err="1">
                <a:solidFill>
                  <a:srgbClr val="000000"/>
                </a:solidFill>
                <a:latin typeface="Arial" panose="020B0604020202020204" pitchFamily="34" charset="0"/>
                <a:ea typeface="Calibri" panose="020F0502020204030204" pitchFamily="34" charset="0"/>
                <a:cs typeface="Arial" panose="020B0604020202020204" pitchFamily="34" charset="0"/>
              </a:rPr>
              <a:t>Tak’alik</a:t>
            </a:r>
            <a:r>
              <a:rPr lang="es-CR" sz="1500" b="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R" sz="1500" b="0" i="1" dirty="0" err="1">
                <a:solidFill>
                  <a:srgbClr val="000000"/>
                </a:solidFill>
                <a:latin typeface="Arial" panose="020B0604020202020204" pitchFamily="34" charset="0"/>
                <a:ea typeface="Calibri" panose="020F0502020204030204" pitchFamily="34" charset="0"/>
                <a:cs typeface="Arial" panose="020B0604020202020204" pitchFamily="34" charset="0"/>
              </a:rPr>
              <a:t>Ab’aj</a:t>
            </a:r>
            <a:r>
              <a:rPr lang="es-CR" sz="1500" b="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R" sz="1500" b="0" dirty="0">
                <a:solidFill>
                  <a:srgbClr val="000000"/>
                </a:solidFill>
                <a:latin typeface="Arial" panose="020B0604020202020204" pitchFamily="34" charset="0"/>
                <a:ea typeface="Calibri" panose="020F0502020204030204" pitchFamily="34" charset="0"/>
                <a:cs typeface="Arial" panose="020B0604020202020204" pitchFamily="34" charset="0"/>
              </a:rPr>
              <a:t>como patrimonio mundial.</a:t>
            </a:r>
          </a:p>
          <a:p>
            <a:pPr marL="893763" indent="-171450" algn="just">
              <a:lnSpc>
                <a:spcPct val="100000"/>
              </a:lnSpc>
              <a:buFont typeface="Arial" panose="020B0604020202020204" pitchFamily="34" charset="0"/>
              <a:buChar char="•"/>
            </a:pPr>
            <a:r>
              <a:rPr lang="es-CR" sz="1500" b="0" dirty="0">
                <a:solidFill>
                  <a:srgbClr val="000000"/>
                </a:solidFill>
                <a:latin typeface="Arial" panose="020B0604020202020204" pitchFamily="34" charset="0"/>
                <a:ea typeface="Calibri" panose="020F0502020204030204" pitchFamily="34" charset="0"/>
                <a:cs typeface="Arial" panose="020B0604020202020204" pitchFamily="34" charset="0"/>
              </a:rPr>
              <a:t>Creación del Museo Nacional de Arte Guatemalteco en el Real Palacio de los Capitanes.</a:t>
            </a:r>
            <a:endParaRPr lang="en-US" sz="1500" b="0" dirty="0">
              <a:latin typeface="Arial" panose="020B0604020202020204" pitchFamily="34" charset="0"/>
              <a:ea typeface="Calibri" panose="020F0502020204030204" pitchFamily="34" charset="0"/>
              <a:cs typeface="Arial" panose="020B0604020202020204" pitchFamily="34" charset="0"/>
            </a:endParaRPr>
          </a:p>
          <a:p>
            <a:pPr marL="893763" indent="-171450" algn="just">
              <a:lnSpc>
                <a:spcPct val="150000"/>
              </a:lnSpc>
              <a:buFont typeface="Arial" panose="020B0604020202020204" pitchFamily="34" charset="0"/>
              <a:buChar char="•"/>
            </a:pPr>
            <a:endParaRPr lang="es-GT" sz="15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500" b="0" dirty="0">
                <a:solidFill>
                  <a:schemeClr val="tx1"/>
                </a:solidFill>
                <a:latin typeface="Arial" panose="020B0604020202020204" pitchFamily="34" charset="0"/>
                <a:cs typeface="Arial" panose="020B0604020202020204" pitchFamily="34" charset="0"/>
              </a:rPr>
              <a:t>b)     Gobernabilidad y Seguridad en Desarrollo:</a:t>
            </a:r>
          </a:p>
          <a:p>
            <a:pPr marL="893763" indent="-177800" algn="just">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Promoción del deporte y la recreación como medio para prevención de violencia y delito en áreas de mayor vulnerabilidad social</a:t>
            </a:r>
          </a:p>
          <a:p>
            <a:pPr marL="893763" indent="-177800" algn="just">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Apoyo para realización de procesos de elección de representantes de Pueblos Indígenas y fortalecimiento de capacidades para su participación en Sistema de Consejos de Desarrollo Urbano y Rural.</a:t>
            </a:r>
          </a:p>
          <a:p>
            <a:endParaRPr lang="es-GT" sz="1500" b="0" dirty="0">
              <a:solidFill>
                <a:schemeClr val="accent1">
                  <a:lumMod val="50000"/>
                </a:schemeClr>
              </a:solidFill>
              <a:latin typeface="Arial" panose="020B0604020202020204" pitchFamily="34" charset="0"/>
              <a:cs typeface="Arial" panose="020B0604020202020204" pitchFamily="34" charset="0"/>
            </a:endParaRPr>
          </a:p>
          <a:p>
            <a:r>
              <a:rPr lang="es-GT" sz="1500" b="0" dirty="0">
                <a:solidFill>
                  <a:schemeClr val="accent1">
                    <a:lumMod val="50000"/>
                  </a:schemeClr>
                </a:solidFill>
                <a:latin typeface="Arial" panose="020B0604020202020204" pitchFamily="34" charset="0"/>
                <a:cs typeface="Arial" panose="020B0604020202020204" pitchFamily="34" charset="0"/>
              </a:rPr>
              <a:t/>
            </a:r>
            <a:br>
              <a:rPr lang="es-GT" sz="1500" b="0" dirty="0">
                <a:solidFill>
                  <a:schemeClr val="accent1">
                    <a:lumMod val="50000"/>
                  </a:schemeClr>
                </a:solidFill>
                <a:latin typeface="Arial" panose="020B0604020202020204" pitchFamily="34" charset="0"/>
                <a:cs typeface="Arial" panose="020B0604020202020204" pitchFamily="34" charset="0"/>
              </a:rPr>
            </a:br>
            <a:endParaRPr lang="es-GT" sz="15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243153"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Se contribuyó con los pilares de Economía, Competitividad y Prosperidad, Gobernabilidad y Seguridad en Desarrollo, Desarrollo Social, Estado Responsable, Transparente y Efectivo y Relaciones con el mundo..</a:t>
            </a: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443663" y="1881784"/>
            <a:ext cx="6230962" cy="497621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500" b="0" dirty="0">
                <a:solidFill>
                  <a:schemeClr val="tx1"/>
                </a:solidFill>
                <a:latin typeface="Arial" panose="020B0604020202020204" pitchFamily="34" charset="0"/>
                <a:cs typeface="Arial" panose="020B0604020202020204" pitchFamily="34" charset="0"/>
              </a:rPr>
              <a:t>c)     Desarrollo Social::</a:t>
            </a:r>
          </a:p>
          <a:p>
            <a:pPr marL="715963" indent="-171450" algn="just">
              <a:lnSpc>
                <a:spcPct val="100000"/>
              </a:lnSpc>
              <a:buFont typeface="Arial" panose="020B0604020202020204" pitchFamily="34" charset="0"/>
              <a:buChar char="•"/>
            </a:pPr>
            <a:r>
              <a:rPr lang="es-CR" sz="1500" b="0" dirty="0">
                <a:solidFill>
                  <a:srgbClr val="000000"/>
                </a:solidFill>
                <a:latin typeface="Arial" panose="020B0604020202020204" pitchFamily="34" charset="0"/>
                <a:ea typeface="Calibri" panose="020F0502020204030204" pitchFamily="34" charset="0"/>
                <a:cs typeface="Arial" panose="020B0604020202020204" pitchFamily="34" charset="0"/>
              </a:rPr>
              <a:t>Formación, fomento y difusión del arte y la cultura.</a:t>
            </a:r>
          </a:p>
          <a:p>
            <a:pPr marL="715963" indent="-171450" algn="just">
              <a:lnSpc>
                <a:spcPct val="100000"/>
              </a:lnSpc>
              <a:buFont typeface="Arial" panose="020B0604020202020204" pitchFamily="34" charset="0"/>
              <a:buChar char="•"/>
            </a:pPr>
            <a:r>
              <a:rPr lang="es-CR" sz="1500" b="0" dirty="0">
                <a:solidFill>
                  <a:srgbClr val="000000"/>
                </a:solidFill>
                <a:latin typeface="Arial" panose="020B0604020202020204" pitchFamily="34" charset="0"/>
                <a:ea typeface="Calibri" panose="020F0502020204030204" pitchFamily="34" charset="0"/>
                <a:cs typeface="Arial" panose="020B0604020202020204" pitchFamily="34" charset="0"/>
              </a:rPr>
              <a:t>Promoción del deporte y la recreación en el ámbito del tiempo libre.</a:t>
            </a:r>
          </a:p>
          <a:p>
            <a:pPr marL="715963" indent="-171450" algn="just">
              <a:lnSpc>
                <a:spcPct val="100000"/>
              </a:lnSpc>
              <a:buFont typeface="Arial" panose="020B0604020202020204" pitchFamily="34" charset="0"/>
              <a:buChar char="•"/>
            </a:pPr>
            <a:r>
              <a:rPr lang="es-CR" sz="1500" b="0" dirty="0">
                <a:solidFill>
                  <a:srgbClr val="000000"/>
                </a:solidFill>
                <a:latin typeface="Arial" panose="020B0604020202020204" pitchFamily="34" charset="0"/>
                <a:ea typeface="Calibri" panose="020F0502020204030204" pitchFamily="34" charset="0"/>
                <a:cs typeface="Arial" panose="020B0604020202020204" pitchFamily="34" charset="0"/>
              </a:rPr>
              <a:t>Cumplimiento de Política Chixoy y Sentencia Sepur Zarco.</a:t>
            </a:r>
          </a:p>
          <a:p>
            <a:pPr marL="715963" indent="-171450" algn="just">
              <a:lnSpc>
                <a:spcPct val="100000"/>
              </a:lnSpc>
              <a:buFont typeface="Arial" panose="020B0604020202020204" pitchFamily="34" charset="0"/>
              <a:buChar char="•"/>
            </a:pPr>
            <a:r>
              <a:rPr lang="es-CR" sz="1500" b="0" dirty="0">
                <a:solidFill>
                  <a:srgbClr val="000000"/>
                </a:solidFill>
                <a:latin typeface="Arial" panose="020B0604020202020204" pitchFamily="34" charset="0"/>
                <a:ea typeface="Calibri" panose="020F0502020204030204" pitchFamily="34" charset="0"/>
                <a:cs typeface="Arial" panose="020B0604020202020204" pitchFamily="34" charset="0"/>
              </a:rPr>
              <a:t>Acciones de respuesta a emergencias y desastres para proteger el patrimonio cultural y natural.</a:t>
            </a:r>
          </a:p>
          <a:p>
            <a:pPr marL="715963" indent="-171450" algn="just">
              <a:lnSpc>
                <a:spcPct val="100000"/>
              </a:lnSpc>
              <a:buFont typeface="Arial" panose="020B0604020202020204" pitchFamily="34" charset="0"/>
              <a:buChar char="•"/>
            </a:pPr>
            <a:endParaRPr lang="en-US" sz="1500" b="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GT" sz="1500" b="0" dirty="0">
                <a:solidFill>
                  <a:schemeClr val="tx1"/>
                </a:solidFill>
                <a:latin typeface="Arial" panose="020B0604020202020204" pitchFamily="34" charset="0"/>
                <a:cs typeface="Arial" panose="020B0604020202020204" pitchFamily="34" charset="0"/>
              </a:rPr>
              <a:t>d)     Estado Responsable, Transparente y Efectivo::</a:t>
            </a:r>
          </a:p>
          <a:p>
            <a:pPr marL="715963" indent="-177800" algn="just" defTabSz="715963">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Acciones de modernización institucional.</a:t>
            </a:r>
          </a:p>
          <a:p>
            <a:pPr marL="715963" indent="-177800" algn="just" defTabSz="715963">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Apoyo a cumplimiento de Política de Datos Abiertos</a:t>
            </a:r>
          </a:p>
          <a:p>
            <a:pPr marL="715963" indent="-177800" algn="just" defTabSz="715963">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Avance en procesos de desconcentración y descentralización administrativa</a:t>
            </a:r>
          </a:p>
          <a:p>
            <a:pPr marL="715963" indent="-177800" algn="just" defTabSz="715963">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Asistencia técnica a municipalidades en formulación de políticas culturales.</a:t>
            </a:r>
          </a:p>
          <a:p>
            <a:pPr marL="715963" indent="-177800" algn="just" defTabSz="715963">
              <a:lnSpc>
                <a:spcPct val="100000"/>
              </a:lnSpc>
              <a:buFont typeface="Arial" panose="020B0604020202020204" pitchFamily="34" charset="0"/>
              <a:buChar char="•"/>
            </a:pPr>
            <a:endParaRPr lang="es-GT" sz="1500" b="0" dirty="0">
              <a:solidFill>
                <a:schemeClr val="tx1"/>
              </a:solidFill>
              <a:latin typeface="Arial" panose="020B0604020202020204" pitchFamily="34" charset="0"/>
              <a:cs typeface="Arial" panose="020B0604020202020204" pitchFamily="34" charset="0"/>
            </a:endParaRPr>
          </a:p>
          <a:p>
            <a:pPr marL="342900" indent="-342900" algn="just" defTabSz="715963">
              <a:lnSpc>
                <a:spcPct val="100000"/>
              </a:lnSpc>
              <a:buAutoNum type="alphaLcParenR" startAt="5"/>
            </a:pPr>
            <a:r>
              <a:rPr lang="es-GT" sz="1500" b="0" dirty="0">
                <a:solidFill>
                  <a:schemeClr val="tx1"/>
                </a:solidFill>
                <a:latin typeface="Arial" panose="020B0604020202020204" pitchFamily="34" charset="0"/>
                <a:cs typeface="Arial" panose="020B0604020202020204" pitchFamily="34" charset="0"/>
              </a:rPr>
              <a:t>Relaciones con el Mundo:</a:t>
            </a:r>
          </a:p>
          <a:p>
            <a:pPr marL="715963" indent="-179388" algn="just" defTabSz="715963">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Apoyo a INGUAT para promover la riqueza y diversidad cultural ante el mundo.</a:t>
            </a:r>
          </a:p>
          <a:p>
            <a:pPr marL="715963" indent="-179388" algn="just" defTabSz="715963">
              <a:lnSpc>
                <a:spcPct val="10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Exposición de bienes patrimoniales en el exterior.</a:t>
            </a:r>
            <a:endParaRPr lang="es-GT" sz="1500" b="0" dirty="0">
              <a:solidFill>
                <a:schemeClr val="accent1">
                  <a:lumMod val="50000"/>
                </a:schemeClr>
              </a:solidFill>
              <a:latin typeface="Arial" panose="020B0604020202020204" pitchFamily="34" charset="0"/>
              <a:cs typeface="Arial" panose="020B0604020202020204" pitchFamily="34" charset="0"/>
            </a:endParaRPr>
          </a:p>
          <a:p>
            <a:r>
              <a:rPr lang="es-GT" sz="1500" b="0" dirty="0">
                <a:solidFill>
                  <a:schemeClr val="accent1">
                    <a:lumMod val="50000"/>
                  </a:schemeClr>
                </a:solidFill>
                <a:latin typeface="Arial" panose="020B0604020202020204" pitchFamily="34" charset="0"/>
                <a:cs typeface="Arial" panose="020B0604020202020204" pitchFamily="34" charset="0"/>
              </a:rPr>
              <a:t/>
            </a:r>
            <a:br>
              <a:rPr lang="es-GT" sz="1500" b="0" dirty="0">
                <a:solidFill>
                  <a:schemeClr val="accent1">
                    <a:lumMod val="50000"/>
                  </a:schemeClr>
                </a:solidFill>
                <a:latin typeface="Arial" panose="020B0604020202020204" pitchFamily="34" charset="0"/>
                <a:cs typeface="Arial" panose="020B0604020202020204" pitchFamily="34" charset="0"/>
              </a:rPr>
            </a:br>
            <a:endParaRPr lang="es-GT" sz="15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Se contribuyó con los pilares de Economía, Competitividad y Prosperidad, Gobernabilidad y Seguridad en Desarrollo, Desarrollo Social, Estado Responsable, Transparente y Efectivo y Relaciones con el mundo..</a:t>
            </a: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636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980904" y="1625639"/>
            <a:ext cx="7196819"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Para garantizar el </a:t>
            </a:r>
            <a:r>
              <a:rPr lang="es-GT" sz="1800" dirty="0">
                <a:solidFill>
                  <a:srgbClr val="0070C0"/>
                </a:solidFill>
                <a:latin typeface="Arial" panose="020B0604020202020204" pitchFamily="34" charset="0"/>
                <a:cs typeface="Arial" panose="020B0604020202020204" pitchFamily="34" charset="0"/>
              </a:rPr>
              <a:t>uso adecuado del dinero público </a:t>
            </a:r>
            <a:r>
              <a:rPr lang="es-GT" sz="1800" b="0" dirty="0">
                <a:solidFill>
                  <a:schemeClr val="tx1"/>
                </a:solidFill>
                <a:latin typeface="Arial" panose="020B0604020202020204" pitchFamily="34" charset="0"/>
                <a:cs typeface="Arial" panose="020B0604020202020204" pitchFamily="34" charset="0"/>
              </a:rPr>
              <a:t>y el avance en el cumplimiento de los objetivos de Estado, “</a:t>
            </a:r>
            <a:r>
              <a:rPr lang="es-GT" sz="1800" b="0" u="sng" dirty="0">
                <a:solidFill>
                  <a:schemeClr val="tx1"/>
                </a:solidFill>
                <a:latin typeface="Arial" panose="020B0604020202020204" pitchFamily="34" charset="0"/>
                <a:cs typeface="Arial" panose="020B0604020202020204" pitchFamily="34" charset="0"/>
              </a:rPr>
              <a:t>el MICUDE</a:t>
            </a:r>
            <a:r>
              <a:rPr lang="es-GT" sz="1800" b="0" dirty="0">
                <a:solidFill>
                  <a:schemeClr val="tx1"/>
                </a:solidFill>
                <a:latin typeface="Arial" panose="020B0604020202020204" pitchFamily="34" charset="0"/>
                <a:cs typeface="Arial" panose="020B0604020202020204" pitchFamily="34" charset="0"/>
              </a:rPr>
              <a:t>” ha adoptado como medidas de transparencia:</a:t>
            </a:r>
          </a:p>
          <a:p>
            <a:pPr marL="457200" indent="-457200" algn="just">
              <a:lnSpc>
                <a:spcPct val="150000"/>
              </a:lnSpc>
              <a:buAutoNum type="alphaLcParenR"/>
            </a:pPr>
            <a:r>
              <a:rPr lang="es-GT" sz="1800" b="0" dirty="0">
                <a:solidFill>
                  <a:schemeClr val="tx1"/>
                </a:solidFill>
                <a:latin typeface="Arial" panose="020B0604020202020204" pitchFamily="34" charset="0"/>
                <a:cs typeface="Arial" panose="020B0604020202020204" pitchFamily="34" charset="0"/>
              </a:rPr>
              <a:t>Continuar con alta calificación de desempeño en la prontitud de respuestas a la ciudadanía que requiere información a través de Unidad de Acceso a la información.</a:t>
            </a:r>
          </a:p>
          <a:p>
            <a:pPr marL="457200" indent="-457200" algn="l">
              <a:lnSpc>
                <a:spcPct val="150000"/>
              </a:lnSpc>
              <a:buAutoNum type="alphaLcParenR"/>
            </a:pPr>
            <a:r>
              <a:rPr lang="es-GT" sz="1800" b="0" dirty="0">
                <a:solidFill>
                  <a:schemeClr val="tx1"/>
                </a:solidFill>
                <a:latin typeface="Arial" panose="020B0604020202020204" pitchFamily="34" charset="0"/>
                <a:cs typeface="Arial" panose="020B0604020202020204" pitchFamily="34" charset="0"/>
              </a:rPr>
              <a:t>Publicación de información institucional en formato abierto.</a:t>
            </a:r>
          </a:p>
          <a:p>
            <a:pPr marL="457200" indent="-457200" algn="l">
              <a:lnSpc>
                <a:spcPct val="150000"/>
              </a:lnSpc>
              <a:buAutoNum type="alphaLcParenR"/>
            </a:pPr>
            <a:r>
              <a:rPr lang="es-GT" sz="1800" b="0" dirty="0">
                <a:solidFill>
                  <a:schemeClr val="tx1"/>
                </a:solidFill>
                <a:latin typeface="Arial" panose="020B0604020202020204" pitchFamily="34" charset="0"/>
                <a:cs typeface="Arial" panose="020B0604020202020204" pitchFamily="34" charset="0"/>
              </a:rPr>
              <a:t>Actualización de manuales, reglamentos y guías técnicas institucionales.</a:t>
            </a:r>
          </a:p>
          <a:p>
            <a:pPr marL="457200" indent="-457200" algn="l">
              <a:lnSpc>
                <a:spcPct val="150000"/>
              </a:lnSpc>
              <a:buAutoNum type="alphaLcParenR"/>
            </a:pPr>
            <a:r>
              <a:rPr lang="es-GT" sz="1800" b="0" dirty="0">
                <a:solidFill>
                  <a:schemeClr val="tx1"/>
                </a:solidFill>
                <a:latin typeface="Arial" panose="020B0604020202020204" pitchFamily="34" charset="0"/>
                <a:cs typeface="Arial" panose="020B0604020202020204" pitchFamily="34" charset="0"/>
              </a:rPr>
              <a:t>Registro de beneficiarios de programas sociales en Sistema de Información Social (SNIS).</a:t>
            </a:r>
            <a:endParaRPr lang="es-GT" sz="18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387531" y="1989995"/>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Se tiene previsto aplicar nuevas medidas de transparencia como:</a:t>
            </a:r>
          </a:p>
          <a:p>
            <a:pPr algn="just">
              <a:lnSpc>
                <a:spcPct val="150000"/>
              </a:lnSpc>
            </a:pPr>
            <a:r>
              <a:rPr lang="es-GT" sz="1800" b="0" dirty="0">
                <a:solidFill>
                  <a:schemeClr val="tx1"/>
                </a:solidFill>
                <a:latin typeface="Arial" panose="020B0604020202020204" pitchFamily="34" charset="0"/>
                <a:cs typeface="Arial" panose="020B0604020202020204" pitchFamily="34" charset="0"/>
              </a:rPr>
              <a:t>a) Publicación de información institucional en formato abierto; b) Actualización de manuales administrativos institucionales en función de modificaciones de Ley.</a:t>
            </a: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TIENEN DURANTE 2021?</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443662" y="2086247"/>
            <a:ext cx="6688163" cy="406181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Los </a:t>
            </a:r>
            <a:r>
              <a:rPr lang="es-GT" sz="1800" b="0" dirty="0">
                <a:solidFill>
                  <a:srgbClr val="0070C0"/>
                </a:solidFill>
                <a:latin typeface="Arial" panose="020B0604020202020204" pitchFamily="34" charset="0"/>
                <a:cs typeface="Arial" panose="020B0604020202020204" pitchFamily="34" charset="0"/>
              </a:rPr>
              <a:t>principales desafíos </a:t>
            </a:r>
            <a:r>
              <a:rPr lang="es-GT" sz="1800" b="0" dirty="0">
                <a:solidFill>
                  <a:schemeClr val="tx1"/>
                </a:solidFill>
                <a:latin typeface="Arial" panose="020B0604020202020204" pitchFamily="34" charset="0"/>
                <a:cs typeface="Arial" panose="020B0604020202020204" pitchFamily="34" charset="0"/>
              </a:rPr>
              <a:t>del MICUDE en cuanto al uso de los recursos públicos y el cumplimiento de los planes nacionales son:</a:t>
            </a:r>
          </a:p>
          <a:p>
            <a:pPr marL="636588" lvl="0" indent="-342900" algn="just">
              <a:lnSpc>
                <a:spcPct val="150000"/>
              </a:lnSpc>
              <a:buAutoNum type="alphaLcParenR"/>
            </a:pPr>
            <a:r>
              <a:rPr lang="es-CR" sz="1800" b="0" dirty="0">
                <a:latin typeface="Arial" panose="020B0604020202020204" pitchFamily="34" charset="0"/>
                <a:cs typeface="Arial" panose="020B0604020202020204" pitchFamily="34" charset="0"/>
              </a:rPr>
              <a:t>Alta centralización administrativa del MICUDE</a:t>
            </a:r>
          </a:p>
          <a:p>
            <a:pPr marL="636588" lvl="0" indent="-342900" algn="just">
              <a:lnSpc>
                <a:spcPct val="150000"/>
              </a:lnSpc>
              <a:buAutoNum type="alphaLcParenR"/>
            </a:pPr>
            <a:r>
              <a:rPr lang="es-CR" sz="1800" b="0" dirty="0">
                <a:latin typeface="Arial" panose="020B0604020202020204" pitchFamily="34" charset="0"/>
                <a:cs typeface="Arial" panose="020B0604020202020204" pitchFamily="34" charset="0"/>
              </a:rPr>
              <a:t>La cuota aprobada para prestación de servicios artísticos, culturales, deportivos y recreativos fue insuficiente para ejecutar lo programado en el POA.</a:t>
            </a:r>
          </a:p>
          <a:p>
            <a:pPr marL="636588" lvl="0" indent="-342900" algn="just">
              <a:lnSpc>
                <a:spcPct val="150000"/>
              </a:lnSpc>
              <a:buAutoNum type="alphaLcParenR"/>
            </a:pPr>
            <a:r>
              <a:rPr lang="es-CR" sz="1800" b="0" dirty="0">
                <a:latin typeface="Arial" panose="020B0604020202020204" pitchFamily="34" charset="0"/>
                <a:cs typeface="Arial" panose="020B0604020202020204" pitchFamily="34" charset="0"/>
              </a:rPr>
              <a:t>Continuar con los procesos de contratación de infraestructura física para proyectos de construcción, ampliación y mejoramiento de infraestructura deportiva y recreativa.</a:t>
            </a: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387531" y="1543854"/>
            <a:ext cx="3647756" cy="362449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Las acciones inmediatas a seguir son: </a:t>
            </a:r>
          </a:p>
          <a:p>
            <a:pPr marL="342900" indent="-342900" algn="just">
              <a:lnSpc>
                <a:spcPct val="150000"/>
              </a:lnSpc>
              <a:buAutoNum type="alphaLcParenR"/>
            </a:pPr>
            <a:r>
              <a:rPr lang="es-GT" sz="1800" b="0" dirty="0">
                <a:solidFill>
                  <a:schemeClr val="tx1"/>
                </a:solidFill>
                <a:latin typeface="Arial" panose="020B0604020202020204" pitchFamily="34" charset="0"/>
                <a:cs typeface="Arial" panose="020B0604020202020204" pitchFamily="34" charset="0"/>
              </a:rPr>
              <a:t>Continuar con actualización de PEI y ROI.</a:t>
            </a:r>
          </a:p>
          <a:p>
            <a:pPr marL="342900" indent="-342900" algn="just">
              <a:lnSpc>
                <a:spcPct val="150000"/>
              </a:lnSpc>
              <a:buAutoNum type="alphaLcParenR"/>
            </a:pPr>
            <a:r>
              <a:rPr lang="es-GT" sz="1800" b="0" dirty="0">
                <a:solidFill>
                  <a:schemeClr val="tx1"/>
                </a:solidFill>
                <a:latin typeface="Arial" panose="020B0604020202020204" pitchFamily="34" charset="0"/>
                <a:cs typeface="Arial" panose="020B0604020202020204" pitchFamily="34" charset="0"/>
              </a:rPr>
              <a:t>Agilizar acciones para desconcentrar y descentralizar la prestación de servicios.</a:t>
            </a: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9940090"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AL TERCER CUATRIMESTRE 2021</a:t>
            </a:r>
          </a:p>
        </p:txBody>
      </p:sp>
    </p:spTree>
    <p:extLst>
      <p:ext uri="{BB962C8B-B14F-4D97-AF65-F5344CB8AC3E}">
        <p14:creationId xmlns:p14="http://schemas.microsoft.com/office/powerpoint/2010/main" val="272884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097278" y="1754976"/>
            <a:ext cx="4585065" cy="4614170"/>
          </a:xfrm>
        </p:spPr>
        <p:txBody>
          <a:bodyPr>
            <a:normAutofit/>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por ejecutar:</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572,959,000.00</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4754880"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rgbClr val="FF0000"/>
              </a:solidFill>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489,600,525.42</a:t>
            </a:r>
          </a:p>
          <a:p>
            <a:pPr marL="457200" lvl="1" indent="0" algn="r">
              <a:buNone/>
            </a:pPr>
            <a:endParaRPr lang="es-GT" sz="4000" b="1" dirty="0">
              <a:solidFill>
                <a:srgbClr val="FF0000"/>
              </a:solidFill>
              <a:latin typeface="Arial" panose="020B0604020202020204" pitchFamily="34" charset="0"/>
              <a:cs typeface="Arial" panose="020B0604020202020204" pitchFamily="34" charset="0"/>
            </a:endParaRPr>
          </a:p>
          <a:p>
            <a:pPr marL="457200" lvl="1" indent="0" algn="r">
              <a:buNone/>
            </a:pPr>
            <a:endParaRPr lang="es-GT" sz="4000" b="1" dirty="0">
              <a:solidFill>
                <a:srgbClr val="FF000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4754880"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r">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83,358,474.58</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EJECUCIÓN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132701" y="2803491"/>
            <a:ext cx="4585065" cy="1445424"/>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5381585" y="2534194"/>
            <a:ext cx="3538636"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latin typeface="Arial" panose="020B0604020202020204" pitchFamily="34" charset="0"/>
                <a:cs typeface="Arial" panose="020B0604020202020204" pitchFamily="34" charset="0"/>
              </a:rPr>
              <a:t>	</a:t>
            </a:r>
            <a:r>
              <a:rPr lang="es-GT" sz="5000" b="1" dirty="0">
                <a:solidFill>
                  <a:schemeClr val="accent1">
                    <a:lumMod val="75000"/>
                  </a:schemeClr>
                </a:solidFill>
                <a:latin typeface="Arial" panose="020B0604020202020204" pitchFamily="34" charset="0"/>
                <a:cs typeface="Arial" panose="020B0604020202020204" pitchFamily="34" charset="0"/>
              </a:rPr>
              <a:t>85.45 %</a:t>
            </a:r>
          </a:p>
          <a:p>
            <a:pPr marL="457200" lvl="1" indent="0" algn="r">
              <a:buNone/>
            </a:pPr>
            <a:endParaRPr lang="es-GT"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1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509451" y="676195"/>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UTILIZA EL DINERO “MINISTERIO DE CULTURA Y DEPORTES”?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275908" y="1198709"/>
            <a:ext cx="7406641" cy="53080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La erogación de los  recursos es utilizado para la el pago de personal, la adquisición de diferentes bienes, servicios, suministros, equipamiento, transferencias y el pago de sentencias judiciales, lo anterior para cumplir con los compromisos de la Institución.</a:t>
            </a:r>
          </a:p>
          <a:p>
            <a:pPr algn="just">
              <a:lnSpc>
                <a:spcPct val="150000"/>
              </a:lnSpc>
            </a:pPr>
            <a:r>
              <a:rPr lang="es-GT" sz="2400" b="0" dirty="0">
                <a:solidFill>
                  <a:schemeClr val="tx1"/>
                </a:solidFill>
                <a:latin typeface="Arial" panose="020B0604020202020204" pitchFamily="34" charset="0"/>
                <a:cs typeface="Arial" panose="020B0604020202020204" pitchFamily="34" charset="0"/>
              </a:rPr>
              <a:t>En la siguiente gráfica se presenta la ejecución a nivel de grupo de gasto de esta cartera Ministerial.</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291736" y="2525773"/>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3000" b="0" dirty="0">
                <a:latin typeface="Arial" panose="020B0604020202020204" pitchFamily="34" charset="0"/>
                <a:cs typeface="Arial" panose="020B0604020202020204" pitchFamily="34" charset="0"/>
              </a:rPr>
              <a:t/>
            </a:r>
            <a:br>
              <a:rPr lang="es-GT" sz="3000" b="0" dirty="0">
                <a:latin typeface="Arial" panose="020B0604020202020204" pitchFamily="34" charset="0"/>
                <a:cs typeface="Arial" panose="020B0604020202020204" pitchFamily="34" charset="0"/>
              </a:rPr>
            </a:br>
            <a:r>
              <a:rPr lang="es-GT" sz="3000" b="0" dirty="0">
                <a:latin typeface="Arial" panose="020B0604020202020204" pitchFamily="34" charset="0"/>
                <a:cs typeface="Arial" panose="020B0604020202020204" pitchFamily="34" charset="0"/>
              </a:rPr>
              <a:t>El gasto se divide </a:t>
            </a:r>
          </a:p>
          <a:p>
            <a:pPr>
              <a:lnSpc>
                <a:spcPct val="150000"/>
              </a:lnSpc>
            </a:pPr>
            <a:r>
              <a:rPr lang="es-GT" sz="3000" b="0" dirty="0">
                <a:latin typeface="Arial" panose="020B0604020202020204" pitchFamily="34" charset="0"/>
                <a:cs typeface="Arial" panose="020B0604020202020204" pitchFamily="34" charset="0"/>
              </a:rPr>
              <a:t>en </a:t>
            </a:r>
            <a:r>
              <a:rPr lang="es-GT" sz="3000" dirty="0">
                <a:solidFill>
                  <a:schemeClr val="accent1">
                    <a:lumMod val="75000"/>
                  </a:schemeClr>
                </a:solidFill>
                <a:latin typeface="Arial" panose="020B0604020202020204" pitchFamily="34" charset="0"/>
                <a:cs typeface="Arial" panose="020B0604020202020204" pitchFamily="34" charset="0"/>
              </a:rPr>
              <a:t>06</a:t>
            </a:r>
            <a:r>
              <a:rPr lang="es-GT" sz="3000" dirty="0">
                <a:solidFill>
                  <a:srgbClr val="FF0000"/>
                </a:solidFill>
                <a:latin typeface="Arial" panose="020B0604020202020204" pitchFamily="34" charset="0"/>
                <a:cs typeface="Arial" panose="020B0604020202020204" pitchFamily="34" charset="0"/>
              </a:rPr>
              <a:t> </a:t>
            </a:r>
            <a:r>
              <a:rPr lang="es-GT" sz="3000" b="0" dirty="0">
                <a:latin typeface="Arial" panose="020B0604020202020204" pitchFamily="34" charset="0"/>
                <a:cs typeface="Arial" panose="020B0604020202020204" pitchFamily="34" charset="0"/>
              </a:rPr>
              <a:t>grupos</a:t>
            </a:r>
            <a:r>
              <a:rPr lang="es-GT" sz="3000" b="0" dirty="0">
                <a:solidFill>
                  <a:schemeClr val="accent1">
                    <a:lumMod val="50000"/>
                  </a:schemeClr>
                </a:solidFill>
                <a:latin typeface="Arial" panose="020B0604020202020204" pitchFamily="34" charset="0"/>
                <a:cs typeface="Arial" panose="020B0604020202020204" pitchFamily="34" charset="0"/>
              </a:rPr>
              <a:t/>
            </a:r>
            <a:br>
              <a:rPr lang="es-GT" sz="3000" b="0" dirty="0">
                <a:solidFill>
                  <a:schemeClr val="accent1">
                    <a:lumMod val="50000"/>
                  </a:schemeClr>
                </a:solidFill>
                <a:latin typeface="Arial" panose="020B0604020202020204" pitchFamily="34" charset="0"/>
                <a:cs typeface="Arial" panose="020B0604020202020204" pitchFamily="34" charset="0"/>
              </a:rPr>
            </a:br>
            <a:endParaRPr lang="es-GT" sz="3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GRUPO DE GASTO AL TERCER CUATRIMESTRE 2021</a:t>
            </a:r>
            <a:endParaRPr lang="es-GT" sz="2800" b="1" dirty="0">
              <a:latin typeface="Arial" panose="020B060402020202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1766007884"/>
              </p:ext>
            </p:extLst>
          </p:nvPr>
        </p:nvGraphicFramePr>
        <p:xfrm>
          <a:off x="818146" y="1503679"/>
          <a:ext cx="10659979" cy="4993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933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483485" y="1619250"/>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aunque se clasifica como un gasto de funcionamiento, en realidad, constituye el medio para prestar servicios o entregar bienes a la población beneficiaria, y con ello, satisfacer las necesidades sociales.</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pPr algn="l"/>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cuatrimestre reportado, el Ministerio de Cultura y Deportes atendió y dio cobertura a </a:t>
            </a:r>
            <a:r>
              <a:rPr lang="es-GT" sz="2000" dirty="0">
                <a:solidFill>
                  <a:schemeClr val="accent1"/>
                </a:solidFill>
                <a:latin typeface="Arial" panose="020B0604020202020204" pitchFamily="34" charset="0"/>
                <a:cs typeface="Arial" panose="020B0604020202020204" pitchFamily="34" charset="0"/>
              </a:rPr>
              <a:t>632,327</a:t>
            </a:r>
            <a:r>
              <a:rPr lang="es-GT" sz="2200" dirty="0">
                <a:solidFill>
                  <a:schemeClr val="accent1"/>
                </a:solidFill>
                <a:latin typeface="Arial" panose="020B0604020202020204" pitchFamily="34" charset="0"/>
                <a:cs typeface="Arial" panose="020B0604020202020204" pitchFamily="34" charset="0"/>
              </a:rPr>
              <a:t> </a:t>
            </a:r>
            <a:r>
              <a:rPr lang="es-GT" sz="2200" dirty="0">
                <a:solidFill>
                  <a:schemeClr val="tx1"/>
                </a:solidFill>
                <a:latin typeface="Arial" panose="020B0604020202020204" pitchFamily="34" charset="0"/>
                <a:cs typeface="Arial" panose="020B0604020202020204" pitchFamily="34" charset="0"/>
              </a:rPr>
              <a:t>guatemaltecos</a:t>
            </a:r>
            <a:endParaRPr lang="es-GT" sz="2200" b="0" dirty="0">
              <a:solidFill>
                <a:schemeClr val="tx1"/>
              </a:solidFill>
              <a:latin typeface="Arial" panose="020B0604020202020204" pitchFamily="34" charset="0"/>
              <a:cs typeface="Arial" panose="020B0604020202020204" pitchFamily="34" charset="0"/>
            </a:endParaRP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2.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F6A2CD-1165-4C44-BCDF-58BB3311353D}">
  <ds:schemaRefs>
    <ds:schemaRef ds:uri="http://schemas.microsoft.com/office/infopath/2007/PartnerControls"/>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 ds:uri="2de3127d-b50e-4c29-b846-9213acea4d89"/>
    <ds:schemaRef ds:uri="efcf9931-6988-4c26-989d-90fd7d9d617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CPCC PPT 001</Template>
  <TotalTime>7665</TotalTime>
  <Words>2094</Words>
  <Application>Microsoft Office PowerPoint</Application>
  <PresentationFormat>Panorámica</PresentationFormat>
  <Paragraphs>296</Paragraphs>
  <Slides>34</Slides>
  <Notes>34</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1" baseType="lpstr">
      <vt:lpstr>Arial</vt:lpstr>
      <vt:lpstr>Calibri</vt:lpstr>
      <vt:lpstr>Montserrat</vt:lpstr>
      <vt:lpstr>Times New Roman</vt:lpstr>
      <vt:lpstr>Wingdings</vt:lpstr>
      <vt:lpstr>Tema de Office</vt:lpstr>
      <vt:lpstr>Hoja de cálculo de Microsoft Excel</vt:lpstr>
      <vt:lpstr>RENDICIÓN DE CUENTAS DEL ORGANISMO EJECUTIVO   AL TERCER CUATRIMESTRE 2021  “MINISTERIO DE CULTURA Y DEPORTES  ” </vt:lpstr>
      <vt:lpstr>MINISTERIO DE CULTURA Y DEPORTES”</vt:lpstr>
      <vt:lpstr>OBJETIVOS</vt:lpstr>
      <vt:lpstr>Presentación de PowerPoint</vt:lpstr>
      <vt:lpstr>CIFRAS GENERALES DEL PRESUPUESTO AL TERCER CUATRIMESTRE 2021</vt:lpstr>
      <vt:lpstr>EJECUCIÓN AL TERCER CUATRIMESTRE 2021</vt:lpstr>
      <vt:lpstr>¿EN QUÉ UTILIZA EL DINERO “MINISTERIO DE CULTURA Y DEPORTES”?  </vt:lpstr>
      <vt:lpstr>EJECUCIÓN PRESUPUESTARIA POR GRUPO DE GASTO AL TERCER CUATRIMESTRE 2021</vt:lpstr>
      <vt:lpstr>¿CUÁL ES LA IMPORTANCIA DEL PAGO DE SERVIDORES PÚBLICOS?  </vt:lpstr>
      <vt:lpstr>PAGO DE SALARIOS A SERVIDORES PÚBLICOS AL TERCER CUATRIMESTRE  </vt:lpstr>
      <vt:lpstr>¿EN QUÉ INVIERTE EL MICUDE?  </vt:lpstr>
      <vt:lpstr>MONTO UTILIZADO EN INVERSIÓN AL TERCER CUATRIMESTRE  </vt:lpstr>
      <vt:lpstr>¿QUÉ FINALIDADES ATIENDE “EL MINISTERIO DE CULTURA Y DEPORTES”?  </vt:lpstr>
      <vt:lpstr>EJECUCIÓN PRESUPUESTARIA POR FINALIDAD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RESULTADOS SE OBTUVIERON EN EL MARCO DE LA PGG?  </vt:lpstr>
      <vt:lpstr>¿QUÉ RESULTADOS SE OBTUVIERON EN EL MARCO DE LA PGG?  </vt:lpstr>
      <vt:lpstr>¿QUÉ MEDIDAS DE TRANSPARENCIA SE HAN APLICADO?  </vt:lpstr>
      <vt:lpstr>¿QUÉ DESAFÍOS INSTITUCIONALES SE TIENEN DURANTE 2021?  </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Selvin Giron</cp:lastModifiedBy>
  <cp:revision>426</cp:revision>
  <cp:lastPrinted>2021-08-09T17:23:02Z</cp:lastPrinted>
  <dcterms:created xsi:type="dcterms:W3CDTF">2020-10-26T21:37:44Z</dcterms:created>
  <dcterms:modified xsi:type="dcterms:W3CDTF">2022-01-03T22:27:09Z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