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2" r:id="rId5"/>
    <p:sldId id="309" r:id="rId6"/>
    <p:sldId id="352" r:id="rId7"/>
    <p:sldId id="342" r:id="rId8"/>
    <p:sldId id="327" r:id="rId9"/>
    <p:sldId id="336" r:id="rId10"/>
    <p:sldId id="334" r:id="rId11"/>
    <p:sldId id="335" r:id="rId12"/>
    <p:sldId id="337" r:id="rId13"/>
    <p:sldId id="338" r:id="rId14"/>
    <p:sldId id="340" r:id="rId15"/>
    <p:sldId id="341" r:id="rId16"/>
    <p:sldId id="353" r:id="rId17"/>
  </p:sldIdLst>
  <p:sldSz cx="12192000" cy="6858000"/>
  <p:notesSz cx="9296400" cy="7010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4" autoAdjust="0"/>
    <p:restoredTop sz="50000" autoAdjust="0"/>
  </p:normalViewPr>
  <p:slideViewPr>
    <p:cSldViewPr snapToGrid="0">
      <p:cViewPr>
        <p:scale>
          <a:sx n="110" d="100"/>
          <a:sy n="110" d="100"/>
        </p:scale>
        <p:origin x="768" y="1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5" d="100"/>
          <a:sy n="175" d="100"/>
        </p:scale>
        <p:origin x="16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contreras\AppData\Local\Microsoft\Windows\Temporary%20Internet%20Files\Content.Outlook\5XEKGSH5\DIRECCION%20FINANCIERA%20Graficas%20a%20Nov-30-2021%20(00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contreras\AppData\Local\Microsoft\Windows\Temporary%20Internet%20Files\Content.Outlook\5XEKGSH5\DIRECCION%20FINANCIERA%20Graficas%20a%20Nov-30-2021%20(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GT" sz="1400" dirty="0">
                <a:latin typeface="Calibri" panose="020F0502020204030204" pitchFamily="34" charset="0"/>
                <a:cs typeface="Calibri" panose="020F0502020204030204" pitchFamily="34" charset="0"/>
              </a:rPr>
              <a:t>Ejecución Presupuestaria </a:t>
            </a:r>
          </a:p>
          <a:p>
            <a:pPr>
              <a:defRPr sz="1200"/>
            </a:pPr>
            <a:r>
              <a:rPr lang="es-GT" sz="1400" dirty="0">
                <a:latin typeface="Calibri" panose="020F0502020204030204" pitchFamily="34" charset="0"/>
                <a:cs typeface="Calibri" panose="020F0502020204030204" pitchFamily="34" charset="0"/>
              </a:rPr>
              <a:t>Grupo de Gasto</a:t>
            </a:r>
          </a:p>
          <a:p>
            <a:pPr>
              <a:defRPr sz="1200"/>
            </a:pPr>
            <a:r>
              <a:rPr lang="es-GT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 Al Tercer Cuatrimestre año 2021</a:t>
            </a:r>
            <a:r>
              <a:rPr lang="es-G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 sz="1200"/>
            </a:pPr>
            <a:r>
              <a:rPr lang="es-GT" sz="1400" dirty="0">
                <a:latin typeface="Calibri" panose="020F0502020204030204" pitchFamily="34" charset="0"/>
                <a:cs typeface="Calibri" panose="020F0502020204030204" pitchFamily="34" charset="0"/>
              </a:rPr>
              <a:t>(en millones de Quetzales)</a:t>
            </a:r>
          </a:p>
        </c:rich>
      </c:tx>
      <c:layout>
        <c:manualLayout>
          <c:xMode val="edge"/>
          <c:yMode val="edge"/>
          <c:x val="0.3837150127226463"/>
          <c:y val="3.4074932655054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09093139222353"/>
          <c:y val="0.26488727998848488"/>
          <c:w val="0.7357610494189033"/>
          <c:h val="0.479141974231050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Hoja1!$X$4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A21-1B43-959D-FCF1F061E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Hoja1!$U$5:$U$10</c:f>
              <c:strCache>
                <c:ptCount val="6"/>
                <c:pt idx="0">
                  <c:v>Grupo 000 "SERVICIOS PERSONALES"</c:v>
                </c:pt>
                <c:pt idx="1">
                  <c:v>Grupo 100 "SERVICIOS NO PERSONALES"</c:v>
                </c:pt>
                <c:pt idx="2">
                  <c:v>Grupo 200 "MATERIALES Y SUMINISTROS"</c:v>
                </c:pt>
                <c:pt idx="3">
                  <c:v>Grupo 300 "PROPIEDAD, PLANTA, EQUIPO E INTANGIBLES"</c:v>
                </c:pt>
                <c:pt idx="4">
                  <c:v>Grupo 400 "TRANSFERENCIAS CORRIENTES"</c:v>
                </c:pt>
                <c:pt idx="5">
                  <c:v>Grupo 900 "ASIGNACIONES GLOBALES"</c:v>
                </c:pt>
              </c:strCache>
            </c:strRef>
          </c:cat>
          <c:val>
            <c:numRef>
              <c:f>Hoja1!$X$5:$X$10</c:f>
              <c:numCache>
                <c:formatCode>#,##0.00</c:formatCode>
                <c:ptCount val="6"/>
                <c:pt idx="0">
                  <c:v>247195873</c:v>
                </c:pt>
                <c:pt idx="1">
                  <c:v>43182594</c:v>
                </c:pt>
                <c:pt idx="2">
                  <c:v>9545589</c:v>
                </c:pt>
                <c:pt idx="3">
                  <c:v>15211405</c:v>
                </c:pt>
                <c:pt idx="4">
                  <c:v>22992942</c:v>
                </c:pt>
                <c:pt idx="5">
                  <c:v>1271597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B0-960D-C1674C0A90C9}"/>
            </c:ext>
          </c:extLst>
        </c:ser>
        <c:ser>
          <c:idx val="2"/>
          <c:order val="1"/>
          <c:tx>
            <c:strRef>
              <c:f>Hoja1!$AC$4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Hoja1!$U$5:$U$10</c:f>
              <c:strCache>
                <c:ptCount val="6"/>
                <c:pt idx="0">
                  <c:v>Grupo 000 "SERVICIOS PERSONALES"</c:v>
                </c:pt>
                <c:pt idx="1">
                  <c:v>Grupo 100 "SERVICIOS NO PERSONALES"</c:v>
                </c:pt>
                <c:pt idx="2">
                  <c:v>Grupo 200 "MATERIALES Y SUMINISTROS"</c:v>
                </c:pt>
                <c:pt idx="3">
                  <c:v>Grupo 300 "PROPIEDAD, PLANTA, EQUIPO E INTANGIBLES"</c:v>
                </c:pt>
                <c:pt idx="4">
                  <c:v>Grupo 400 "TRANSFERENCIAS CORRIENTES"</c:v>
                </c:pt>
                <c:pt idx="5">
                  <c:v>Grupo 900 "ASIGNACIONES GLOBALES"</c:v>
                </c:pt>
              </c:strCache>
            </c:strRef>
          </c:cat>
          <c:val>
            <c:numRef>
              <c:f>Hoja1!$AC$5:$AC$10</c:f>
              <c:numCache>
                <c:formatCode>#,##0.00</c:formatCode>
                <c:ptCount val="6"/>
                <c:pt idx="0">
                  <c:v>203107716.50999999</c:v>
                </c:pt>
                <c:pt idx="1">
                  <c:v>25241681.75</c:v>
                </c:pt>
                <c:pt idx="2">
                  <c:v>6358127.6099999994</c:v>
                </c:pt>
                <c:pt idx="3">
                  <c:v>4126228.52</c:v>
                </c:pt>
                <c:pt idx="4">
                  <c:v>19351368.039999999</c:v>
                </c:pt>
                <c:pt idx="5">
                  <c:v>769296.64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B0-960D-C1674C0A90C9}"/>
            </c:ext>
          </c:extLst>
        </c:ser>
        <c:ser>
          <c:idx val="3"/>
          <c:order val="2"/>
          <c:tx>
            <c:strRef>
              <c:f>Hoja1!$AD$4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1-1B43-959D-FCF1F061EA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1-1B43-959D-FCF1F061EAA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21-1B43-959D-FCF1F061EA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21-1B43-959D-FCF1F061EA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21-1B43-959D-FCF1F061EAA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21-1B43-959D-FCF1F061E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Hoja1!$U$5:$U$10</c:f>
              <c:strCache>
                <c:ptCount val="6"/>
                <c:pt idx="0">
                  <c:v>Grupo 000 "SERVICIOS PERSONALES"</c:v>
                </c:pt>
                <c:pt idx="1">
                  <c:v>Grupo 100 "SERVICIOS NO PERSONALES"</c:v>
                </c:pt>
                <c:pt idx="2">
                  <c:v>Grupo 200 "MATERIALES Y SUMINISTROS"</c:v>
                </c:pt>
                <c:pt idx="3">
                  <c:v>Grupo 300 "PROPIEDAD, PLANTA, EQUIPO E INTANGIBLES"</c:v>
                </c:pt>
                <c:pt idx="4">
                  <c:v>Grupo 400 "TRANSFERENCIAS CORRIENTES"</c:v>
                </c:pt>
                <c:pt idx="5">
                  <c:v>Grupo 900 "ASIGNACIONES GLOBALES"</c:v>
                </c:pt>
              </c:strCache>
            </c:strRef>
          </c:cat>
          <c:val>
            <c:numRef>
              <c:f>Hoja1!$AD$5:$AD$10</c:f>
              <c:numCache>
                <c:formatCode>#,##0.00</c:formatCode>
                <c:ptCount val="6"/>
                <c:pt idx="0">
                  <c:v>44088156.49000001</c:v>
                </c:pt>
                <c:pt idx="1">
                  <c:v>17940912.25</c:v>
                </c:pt>
                <c:pt idx="2">
                  <c:v>3187461.3899999997</c:v>
                </c:pt>
                <c:pt idx="3">
                  <c:v>11085176.48</c:v>
                </c:pt>
                <c:pt idx="4">
                  <c:v>3641573.9600000009</c:v>
                </c:pt>
                <c:pt idx="5">
                  <c:v>502300.36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B0-960D-C1674C0A9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10"/>
        <c:axId val="77249152"/>
        <c:axId val="77263232"/>
      </c:barChart>
      <c:catAx>
        <c:axId val="7724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GT"/>
          </a:p>
        </c:txPr>
        <c:crossAx val="77263232"/>
        <c:crosses val="autoZero"/>
        <c:auto val="1"/>
        <c:lblAlgn val="ctr"/>
        <c:lblOffset val="100"/>
        <c:noMultiLvlLbl val="0"/>
      </c:catAx>
      <c:valAx>
        <c:axId val="7726323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7724915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7581971442107498"/>
          <c:y val="0.23970696778421954"/>
          <c:w val="0.16826645901863824"/>
          <c:h val="0.20182930750925679"/>
        </c:manualLayout>
      </c:layout>
      <c:overlay val="0"/>
      <c:txPr>
        <a:bodyPr/>
        <a:lstStyle/>
        <a:p>
          <a:pPr>
            <a:defRPr sz="1000"/>
          </a:pPr>
          <a:endParaRPr lang="en-G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 algn="ctr">
              <a:defRPr>
                <a:latin typeface="Copperplate32bc" pitchFamily="2" charset="0"/>
              </a:defRPr>
            </a:pPr>
            <a:r>
              <a:rPr lang="es-GT" sz="1400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Ejecución presupuestaria</a:t>
            </a:r>
            <a:endParaRPr lang="es-GT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>
                <a:latin typeface="Copperplate32bc" pitchFamily="2" charset="0"/>
              </a:defRPr>
            </a:pPr>
            <a:r>
              <a:rPr lang="es-GT" sz="1400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Servicios Públicos </a:t>
            </a:r>
            <a:endParaRPr lang="es-GT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>
                <a:latin typeface="Copperplate32bc" pitchFamily="2" charset="0"/>
              </a:defRPr>
            </a:pPr>
            <a:r>
              <a:rPr lang="es-GT" sz="1400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 tercer cuatrimestre año 2021</a:t>
            </a:r>
            <a:endParaRPr lang="es-GT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>
                <a:latin typeface="Copperplate32bc" pitchFamily="2" charset="0"/>
              </a:defRPr>
            </a:pPr>
            <a:r>
              <a:rPr lang="es-GT" sz="1400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(en millones de Quetzales)</a:t>
            </a:r>
            <a:endParaRPr lang="es-GT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038683428630099"/>
          <c:y val="1.6214717812679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88440761765245"/>
          <c:y val="0.25888257849481966"/>
          <c:w val="0.75120105106786894"/>
          <c:h val="0.49631858691758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Hoja1!$D$29</c:f>
              <c:strCache>
                <c:ptCount val="1"/>
              </c:strCache>
            </c:strRef>
          </c:tx>
          <c:spPr>
            <a:solidFill>
              <a:srgbClr val="FF99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2E-42AB-87FE-E88D4CD00E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2E-42AB-87FE-E88D4CD00E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62E-42AB-87FE-E88D4CD00E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62E-42AB-87FE-E88D4CD00ED6}"/>
              </c:ext>
            </c:extLst>
          </c:dPt>
          <c:cat>
            <c:strRef>
              <c:f>Hoja1!$E$27:$H$27</c:f>
              <c:strCache>
                <c:ptCount val="3"/>
                <c:pt idx="0">
                  <c:v>Vigente</c:v>
                </c:pt>
                <c:pt idx="1">
                  <c:v>Ejecutado</c:v>
                </c:pt>
                <c:pt idx="2">
                  <c:v>Saldo por ejecutar</c:v>
                </c:pt>
              </c:strCache>
            </c:strRef>
          </c:cat>
          <c:val>
            <c:numRef>
              <c:f>Hoja1!$E$28:$H$28</c:f>
              <c:numCache>
                <c:formatCode>#,##0.00</c:formatCode>
                <c:ptCount val="3"/>
                <c:pt idx="0">
                  <c:v>339400000</c:v>
                </c:pt>
                <c:pt idx="1">
                  <c:v>258954419.06999999</c:v>
                </c:pt>
                <c:pt idx="2">
                  <c:v>80445580.930000007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2E-42AB-87FE-E88D4CD00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62464"/>
        <c:axId val="77668352"/>
      </c:barChart>
      <c:catAx>
        <c:axId val="7766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pperplate32bc" pitchFamily="2" charset="0"/>
              </a:defRPr>
            </a:pPr>
            <a:endParaRPr lang="en-GT"/>
          </a:p>
        </c:txPr>
        <c:crossAx val="77668352"/>
        <c:crosses val="autoZero"/>
        <c:auto val="1"/>
        <c:lblAlgn val="ctr"/>
        <c:lblOffset val="100"/>
        <c:noMultiLvlLbl val="0"/>
      </c:catAx>
      <c:valAx>
        <c:axId val="77668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pperplate32bc" pitchFamily="2" charset="0"/>
              </a:defRPr>
            </a:pPr>
            <a:endParaRPr lang="en-GT"/>
          </a:p>
        </c:txPr>
        <c:crossAx val="77662464"/>
        <c:crosses val="autoZero"/>
        <c:crossBetween val="between"/>
        <c:dispUnits>
          <c:builtInUnit val="millions"/>
        </c:dispUnits>
      </c:valAx>
      <c:dTable>
        <c:showHorzBorder val="1"/>
        <c:showVertBorder val="1"/>
        <c:showOutline val="1"/>
        <c:showKeys val="0"/>
      </c:dTable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0.08681</cdr:x>
      <cdr:y>0.93834</cdr:y>
    </cdr:from>
    <cdr:to>
      <cdr:x>0.84809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17517" y="3063834"/>
          <a:ext cx="5415148" cy="20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800"/>
            <a:t>Fuente:</a:t>
          </a:r>
          <a:r>
            <a:rPr lang="es-GT" sz="800" baseline="0"/>
            <a:t> Sistema de Contabilidad Integrada -Sicoin-  al 30  de noviembre ,Ministerio de Finanzas Públicas 2021 </a:t>
          </a:r>
          <a:endParaRPr lang="es-GT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0.14758</cdr:x>
      <cdr:y>0.89362</cdr:y>
    </cdr:from>
    <cdr:to>
      <cdr:x>0.90681</cdr:x>
      <cdr:y>0.94305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902525" y="2790701"/>
          <a:ext cx="4643252" cy="15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GT" sz="1100"/>
        </a:p>
      </cdr:txBody>
    </cdr:sp>
  </cdr:relSizeAnchor>
  <cdr:relSizeAnchor xmlns:cdr="http://schemas.openxmlformats.org/drawingml/2006/chartDrawing">
    <cdr:from>
      <cdr:x>0.08645</cdr:x>
      <cdr:y>0.93694</cdr:y>
    </cdr:from>
    <cdr:to>
      <cdr:x>0.88581</cdr:x>
      <cdr:y>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528672" y="3237772"/>
          <a:ext cx="4888647" cy="19694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0.11651</cdr:x>
      <cdr:y>0.89742</cdr:y>
    </cdr:from>
    <cdr:to>
      <cdr:x>0.9204</cdr:x>
      <cdr:y>0.94305</cdr:y>
    </cdr:to>
    <cdr:sp macro="" textlink="">
      <cdr:nvSpPr>
        <cdr:cNvPr id="5" name="4 Cuadro de texto"/>
        <cdr:cNvSpPr txBox="1"/>
      </cdr:nvSpPr>
      <cdr:spPr>
        <a:xfrm xmlns:a="http://schemas.openxmlformats.org/drawingml/2006/main">
          <a:off x="712520" y="2802576"/>
          <a:ext cx="4916384" cy="142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800">
              <a:latin typeface="+mn-lt"/>
              <a:cs typeface="Times New Roman" pitchFamily="18" charset="0"/>
            </a:rPr>
            <a:t>Fuente:</a:t>
          </a:r>
          <a:r>
            <a:rPr lang="es-GT" sz="800" baseline="0">
              <a:latin typeface="+mn-lt"/>
              <a:cs typeface="Times New Roman" pitchFamily="18" charset="0"/>
            </a:rPr>
            <a:t> Sistema de Contabilidad Integrada -Sicoin-  al 30  de noviembre, Ministerio de Finanzas Públicas 2021</a:t>
          </a:r>
          <a:endParaRPr lang="es-GT" sz="800">
            <a:latin typeface="+mn-lt"/>
            <a:cs typeface="Times New Roman" pitchFamily="18" charset="0"/>
          </a:endParaRPr>
        </a:p>
        <a:p xmlns:a="http://schemas.openxmlformats.org/drawingml/2006/main">
          <a:endParaRPr lang="es-GT" sz="800">
            <a:latin typeface="+mn-lt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2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pPr/>
              <a:t>20/12/21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014" y="2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pPr/>
              <a:t>20/12/21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3" tIns="45677" rIns="91353" bIns="45677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485" y="3373517"/>
            <a:ext cx="7435436" cy="2760584"/>
          </a:xfrm>
          <a:prstGeom prst="rect">
            <a:avLst/>
          </a:prstGeom>
        </p:spPr>
        <p:txBody>
          <a:bodyPr vert="horz" lIns="91353" tIns="45677" rIns="91353" bIns="45677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6"/>
          </a:xfrm>
          <a:prstGeom prst="rect">
            <a:avLst/>
          </a:prstGeom>
        </p:spPr>
        <p:txBody>
          <a:bodyPr vert="horz" lIns="91353" tIns="45677" rIns="91353" bIns="45677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68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3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pPr/>
              <a:t>20/12/21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ECC3B1-9D7B-0B4F-B153-B59EADE8C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b="10848"/>
          <a:stretch/>
        </p:blipFill>
        <p:spPr>
          <a:xfrm>
            <a:off x="-1" y="-1"/>
            <a:ext cx="6319777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444" y="902826"/>
            <a:ext cx="6396941" cy="4710896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RENDICIÓN DE CUENTAS</a:t>
            </a:r>
            <a:br>
              <a:rPr lang="es-G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ORGANISMO EJECUTIVO </a:t>
            </a:r>
            <a:br>
              <a:rPr lang="es-GT" sz="3600" b="1" dirty="0">
                <a:solidFill>
                  <a:srgbClr val="197B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GT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3300" dirty="0">
                <a:solidFill>
                  <a:srgbClr val="197B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TERCER</a:t>
            </a:r>
            <a:r>
              <a:rPr lang="es-GT" sz="3300" b="1" dirty="0">
                <a:solidFill>
                  <a:srgbClr val="197B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CUATRIMESTRE 2021</a:t>
            </a:r>
            <a:br>
              <a:rPr lang="es-GT" sz="3300" b="1" dirty="0">
                <a:solidFill>
                  <a:srgbClr val="197B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GT" sz="33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3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“Ministerio de Finanzas</a:t>
            </a:r>
            <a:br>
              <a:rPr lang="es-GT" sz="3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3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Públicas”</a:t>
            </a:r>
            <a:endParaRPr lang="es-GT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954D7-9CAD-F944-B4FC-7DAAFB882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51" y="5881225"/>
            <a:ext cx="2649727" cy="6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12BFA7-AB96-0B48-A221-0F652E61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056758" y="2224544"/>
            <a:ext cx="5795720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15,211,405.00 </a:t>
            </a:r>
          </a:p>
          <a:p>
            <a:pPr algn="l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noviembre de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4,126,228.52 </a:t>
            </a:r>
          </a:p>
          <a:p>
            <a:pPr algn="l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11,085,176.48 </a:t>
            </a:r>
          </a:p>
          <a:p>
            <a:pPr algn="l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973262" y="2733278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GT" sz="2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del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“Ministerio de Finanzas Públicas”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170" y="1107471"/>
            <a:ext cx="7309633" cy="478262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t" anchorCtr="0">
            <a:normAutofit fontScale="90000"/>
          </a:bodyPr>
          <a:lstStyle/>
          <a:p>
            <a:pPr algn="l"/>
            <a:r>
              <a:rPr lang="es-GT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MONTO UTILIZADO EN INVERSIÓN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472E-4B8A-504F-9420-E884005C2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20475"/>
          <a:stretch/>
        </p:blipFill>
        <p:spPr>
          <a:xfrm>
            <a:off x="348346" y="0"/>
            <a:ext cx="14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FD92D-047E-4A4B-9A1D-96B942403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55" y="1244437"/>
            <a:ext cx="10978810" cy="49176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t" anchorCtr="0">
            <a:noAutofit/>
          </a:bodyPr>
          <a:lstStyle/>
          <a:p>
            <a:pPr algn="l"/>
            <a:r>
              <a:rPr lang="es-GT" sz="27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FINALIDADES ATIENDE EL “MINISTERIO DE FINANZAS PÚBLICAS”?</a:t>
            </a:r>
            <a:br>
              <a:rPr lang="es-G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G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GT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5261513" y="2006570"/>
            <a:ext cx="6266872" cy="461414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asignados al MINFIN son utilizados mayoritariamente para la administración de asuntos y servicios fiscales, gestión de fondos públicos, de la deuda pública. Así como para brindar servicios de presupuesto, contabilidad, tesorería y demás relativos a su competencia.</a:t>
            </a:r>
          </a:p>
          <a:p>
            <a:pPr algn="l">
              <a:lnSpc>
                <a:spcPct val="150000"/>
              </a:lnSpc>
            </a:pPr>
            <a:endParaRPr lang="es-GT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del “Ministerio de Finanzas Públicas”, </a:t>
            </a:r>
            <a:r>
              <a:rPr lang="es-GT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 su presupuesto para brindar «Servicios Públicos Generales» de conformidad con la Clasificación por Finalidad, Función y División del Manual de Clasificaciones Presupuestarias para el Sector Público de Guatemala.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903816" y="2046398"/>
            <a:ext cx="2922828" cy="298858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atiende la finalidad de Servicios Públicos Generales siendo  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100.0%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presupuesto del “Ministerio de Finanzas Públicas”.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318785-0DCF-6B48-9CA3-DA0E7A7CA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20475"/>
          <a:stretch/>
        </p:blipFill>
        <p:spPr>
          <a:xfrm>
            <a:off x="348346" y="0"/>
            <a:ext cx="14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B7161-6B6D-444C-9EFB-A1CC86DE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910" y="1269606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POR FINALIDAD</a:t>
            </a:r>
            <a:b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30 DE NOVIEMBRE DE 2021</a:t>
            </a:r>
            <a:endParaRPr lang="es-GT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4 Gráfico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862870"/>
              </p:ext>
            </p:extLst>
          </p:nvPr>
        </p:nvGraphicFramePr>
        <p:xfrm>
          <a:off x="1465066" y="2398563"/>
          <a:ext cx="9349740" cy="42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085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DFA7BE-AE68-1243-9B4E-E38E2CCE2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0"/>
          <a:stretch/>
        </p:blipFill>
        <p:spPr>
          <a:xfrm>
            <a:off x="-1" y="-1"/>
            <a:ext cx="7905509" cy="685800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5AD701-1FFC-CA48-B2CC-A5F7FDA3B9AC}"/>
              </a:ext>
            </a:extLst>
          </p:cNvPr>
          <p:cNvSpPr txBox="1">
            <a:spLocks/>
          </p:cNvSpPr>
          <p:nvPr/>
        </p:nvSpPr>
        <p:spPr>
          <a:xfrm>
            <a:off x="4992549" y="2905246"/>
            <a:ext cx="6177022" cy="146998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br>
              <a:rPr lang="es-GT" sz="3800" dirty="0">
                <a:solidFill>
                  <a:srgbClr val="197B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3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</a:t>
            </a:r>
            <a:endParaRPr lang="es-GT" sz="3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AA08F-E9ED-AC44-8746-FA18F41D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60" y="5661306"/>
            <a:ext cx="2649727" cy="6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1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26683-B4AB-4343-BEC9-773C1A943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0"/>
          <a:stretch/>
        </p:blipFill>
        <p:spPr>
          <a:xfrm>
            <a:off x="-1" y="-1"/>
            <a:ext cx="7905509" cy="685800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471581" y="453091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RENDICIÓN DE CUENTAS</a:t>
            </a:r>
          </a:p>
          <a:p>
            <a:pPr algn="r"/>
            <a:br>
              <a:rPr lang="es-GT" sz="3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37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GENERAL</a:t>
            </a:r>
          </a:p>
          <a:p>
            <a:pPr algn="r"/>
            <a:r>
              <a:rPr lang="es-GT" sz="37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TERCER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4EB65B-307A-B14E-8C39-F1AE7045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24" y="1221819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CIFRAS GENERALES DEL PRESUPUESTO</a:t>
            </a:r>
            <a:b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30 DE NOVIEMBRE DE 2021</a:t>
            </a:r>
            <a:endParaRPr lang="es-GT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610" y="2243830"/>
            <a:ext cx="4585065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endParaRPr lang="es-G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ejecutar </a:t>
            </a:r>
            <a:b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(por utilizar):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2085499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339,400,000.00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476237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es-GT" b="1" dirty="0"/>
              <a:t> </a:t>
            </a: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258,954,419.07</a:t>
            </a:r>
            <a:r>
              <a:rPr lang="es-GT" sz="4800" dirty="0"/>
              <a:t> </a:t>
            </a: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5075528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80,445,580.93 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40278C-79C6-E148-BC63-A261F3BCF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" b="23253"/>
          <a:stretch/>
        </p:blipFill>
        <p:spPr>
          <a:xfrm>
            <a:off x="464096" y="115747"/>
            <a:ext cx="1434151" cy="67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D8641-44B7-6746-B2C3-FC27FDA3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0"/>
          <a:stretch/>
        </p:blipFill>
        <p:spPr>
          <a:xfrm>
            <a:off x="-1" y="-1"/>
            <a:ext cx="7905509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35" y="2228815"/>
            <a:ext cx="5416952" cy="1637129"/>
          </a:xfrm>
        </p:spPr>
        <p:txBody>
          <a:bodyPr>
            <a:noAutofit/>
          </a:bodyPr>
          <a:lstStyle/>
          <a:p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CIFRAS GENERALES</a:t>
            </a:r>
            <a:b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PRESUPUESTO AL TERCER CUATRIMESTRE 2021</a:t>
            </a:r>
            <a:endParaRPr lang="es-GT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35" y="4053556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7940598" y="3761110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76.3%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389EE-52BC-4947-9D96-6290E05DA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0A7755C-95D3-AD40-AAFA-BC3BC0E87BDA}"/>
              </a:ext>
            </a:extLst>
          </p:cNvPr>
          <p:cNvSpPr/>
          <p:nvPr/>
        </p:nvSpPr>
        <p:spPr>
          <a:xfrm>
            <a:off x="1354238" y="2938606"/>
            <a:ext cx="2118167" cy="211816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48" y="1378835"/>
            <a:ext cx="11129279" cy="50647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t" anchorCtr="0">
            <a:noAutofit/>
          </a:bodyPr>
          <a:lstStyle/>
          <a:p>
            <a:pPr algn="l"/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¿EN QUÉ UTILIZA EL DINERO EL “MINISTERIO DE FINANZAS PÚBLICAS”?</a:t>
            </a: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90392" y="2043953"/>
            <a:ext cx="6606499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se utiliza principalmente para el pago de servicios personales (salarios y honorarios), adquisición de diferentes bienes o servicios necesarias para cumplir con las finalidades de la institución; además del pago de prestaciones e indemnizaciones al personal según corresponda.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mostrar de forma ordenada a la población en qué se utiliza el dinero, el gasto del sector público se muestra 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857516" y="3597599"/>
            <a:ext cx="1105603" cy="94988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s-GT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GT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DD16F4C-87C2-CA46-A7E3-329784937FC4}"/>
              </a:ext>
            </a:extLst>
          </p:cNvPr>
          <p:cNvSpPr txBox="1">
            <a:spLocks/>
          </p:cNvSpPr>
          <p:nvPr/>
        </p:nvSpPr>
        <p:spPr>
          <a:xfrm>
            <a:off x="730124" y="2234441"/>
            <a:ext cx="3332590" cy="64629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en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B6671-344A-AE4D-99D8-514030E18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53" y="1177008"/>
            <a:ext cx="8002571" cy="547089"/>
          </a:xfrm>
        </p:spPr>
        <p:txBody>
          <a:bodyPr>
            <a:noAutofit/>
          </a:bodyPr>
          <a:lstStyle/>
          <a:p>
            <a:r>
              <a:rPr lang="es-G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PRESUPUESTARIA POR GRUPO DE GASTO AL 30 DE NOVIEMBRE DE 2021</a:t>
            </a:r>
            <a:endParaRPr lang="es-GT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4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123642"/>
              </p:ext>
            </p:extLst>
          </p:nvPr>
        </p:nvGraphicFramePr>
        <p:xfrm>
          <a:off x="935001" y="1973448"/>
          <a:ext cx="10373925" cy="473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701" y="1273214"/>
            <a:ext cx="10087558" cy="38196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t" anchorCtr="0">
            <a:normAutofit fontScale="90000"/>
          </a:bodyPr>
          <a:lstStyle/>
          <a:p>
            <a:pPr algn="l"/>
            <a:r>
              <a:rPr lang="es-GT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5555849" y="2482485"/>
            <a:ext cx="5845215" cy="345532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utilizado en el pago de servidores públicos (</a:t>
            </a:r>
            <a:r>
              <a:rPr lang="es-GT" sz="18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0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aunque se clasifica como un gasto de funcionamiento, en realidad, constituye el medio para prestar servicios o entregar bienes a la población beneficiaria, y con ello, satisfacer las necesidades sociales; a través de la </a:t>
            </a:r>
            <a:r>
              <a:rPr lang="es-GT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de 1,338 personas 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brindan los servicios </a:t>
            </a:r>
            <a:r>
              <a:rPr lang="es-GT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Asistencia financiera a 497 instituciones del Sector Público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019562" y="238206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cuatrimestre reportado, 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Ministerio de Finanzas Públicas”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atendió y dio cobertura a </a:t>
            </a:r>
            <a:r>
              <a:rPr lang="es-G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 instituciones del Sector Público.</a:t>
            </a:r>
            <a:endParaRPr lang="es-GT" sz="2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93A01-5848-D543-946F-9D6A4B8C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CA860C-6066-4C4E-AE08-F481ACDE4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20475"/>
          <a:stretch/>
        </p:blipFill>
        <p:spPr>
          <a:xfrm>
            <a:off x="348346" y="0"/>
            <a:ext cx="14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18D5AA-9395-7943-9A81-5CB5DA09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015" y="1338360"/>
            <a:ext cx="9501348" cy="525163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t" anchorCtr="0">
            <a:normAutofit fontScale="90000"/>
          </a:bodyPr>
          <a:lstStyle/>
          <a:p>
            <a:pPr algn="l"/>
            <a:r>
              <a:rPr lang="es-GT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PAGO DE SALARIOS A SERVIDORES PÚBLICOS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5813690" y="2178244"/>
            <a:ext cx="5899890" cy="416468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247,195,873.00</a:t>
            </a:r>
          </a:p>
          <a:p>
            <a:pPr algn="l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ejecutado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noviembre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203,107,716.51 (82%)</a:t>
            </a:r>
          </a:p>
          <a:p>
            <a:pPr algn="l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44,088,156.49  (18%)</a:t>
            </a:r>
          </a:p>
          <a:p>
            <a:pPr algn="l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007988" y="2895323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s-G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GT" sz="2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del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“Ministerio de Finanzas Públicas”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C86D4-3A86-B647-819E-E86F3D340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20475"/>
          <a:stretch/>
        </p:blipFill>
        <p:spPr>
          <a:xfrm>
            <a:off x="348346" y="0"/>
            <a:ext cx="14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2AB3EA-DE00-2740-A31A-0A770179C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1191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976" y="1128691"/>
            <a:ext cx="9369928" cy="491766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t" anchorCtr="0">
            <a:normAutofit fontScale="90000"/>
          </a:bodyPr>
          <a:lstStyle/>
          <a:p>
            <a:pPr algn="l"/>
            <a:r>
              <a:rPr lang="es-GT" sz="3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¿EN QUÉ INVIERTE EL“MINISTERIO DE FINANZAS PÚBLICAS”?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5474825" y="2187211"/>
            <a:ext cx="5717896" cy="391264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Ministerio de Finanzas Públicas” en el ámbito de su competencia, invierte en la adquisición de maquinaria y equipo, principalmente equipo de computo, equipo para comunicaciones y otras maquinarias que sirven para brindar servicios en atención para las instituciones del sector público.  </a:t>
            </a:r>
          </a:p>
          <a:p>
            <a:pPr algn="just">
              <a:lnSpc>
                <a:spcPct val="150000"/>
              </a:lnSpc>
            </a:pPr>
            <a:endParaRPr lang="es-GT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trimestre reportado destaca la adquisición de equipo de cómputo </a:t>
            </a:r>
            <a:r>
              <a:rPr lang="es-G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3,143,373.42 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193180" y="2463085"/>
            <a:ext cx="2645037" cy="293071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 adquisición de 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maquinaria y equipo</a:t>
            </a:r>
            <a:r>
              <a:rPr lang="es-G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45B3DD-6937-F447-816E-171FECAE2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20475"/>
          <a:stretch/>
        </p:blipFill>
        <p:spPr>
          <a:xfrm>
            <a:off x="348346" y="0"/>
            <a:ext cx="143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F6A2CD-1165-4C44-BCDF-58BB3311353D}">
  <ds:schemaRefs>
    <ds:schemaRef ds:uri="http://purl.org/dc/terms/"/>
    <ds:schemaRef ds:uri="efcf9931-6988-4c26-989d-90fd7d9d6177"/>
    <ds:schemaRef ds:uri="2de3127d-b50e-4c29-b846-9213acea4d8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6577</TotalTime>
  <Words>735</Words>
  <Application>Microsoft Macintosh PowerPoint</Application>
  <PresentationFormat>Widescreen</PresentationFormat>
  <Paragraphs>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Montserrat</vt:lpstr>
      <vt:lpstr>Tema de Office</vt:lpstr>
      <vt:lpstr>RENDICIÓN DE CUENTAS DEL ORGANISMO EJECUTIVO   TERCER CUATRIMESTRE 2021  “Ministerio de Finanzas Públicas”</vt:lpstr>
      <vt:lpstr>PowerPoint Presentation</vt:lpstr>
      <vt:lpstr>CIFRAS GENERALES DEL PRESUPUESTO AL 30 DE NOVIEMBRE DE 2021</vt:lpstr>
      <vt:lpstr>CIFRAS GENERALES DEL PRESUPUESTO AL TERCER CUATRIMESTRE 2021</vt:lpstr>
      <vt:lpstr>¿EN QUÉ UTILIZA EL DINERO EL “MINISTERIO DE FINANZAS PÚBLICAS”?</vt:lpstr>
      <vt:lpstr>EJECUCIÓN PRESUPUESTARIA POR GRUPO DE GASTO AL 30 DE NOVIEMBRE DE 2021</vt:lpstr>
      <vt:lpstr>¿CUÁL ES LA IMPORTANCIA DEL PAGO DE SERVIDORES PÚBLICOS?  </vt:lpstr>
      <vt:lpstr>PAGO DE SALARIOS A SERVIDORES PÚBLICOS A LA FECHA  </vt:lpstr>
      <vt:lpstr>¿EN QUÉ INVIERTE EL“MINISTERIO DE FINANZAS PÚBLICAS”?  </vt:lpstr>
      <vt:lpstr>MONTO UTILIZADO EN INVERSIÓN A LA FECHA  </vt:lpstr>
      <vt:lpstr>¿QUÉ FINALIDADES ATIENDE EL “MINISTERIO DE FINANZAS PÚBLICAS”?  </vt:lpstr>
      <vt:lpstr>EJECUCIÓN PRESUPUESTARIA POR FINALIDAD AL 30 DE NOVIEMBRE DE 2021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creator>CPCC-RMONROY</dc:creator>
  <cp:lastModifiedBy>Microsoft Office User</cp:lastModifiedBy>
  <cp:revision>357</cp:revision>
  <cp:lastPrinted>2021-09-10T14:51:05Z</cp:lastPrinted>
  <dcterms:created xsi:type="dcterms:W3CDTF">2020-10-26T21:37:44Z</dcterms:created>
  <dcterms:modified xsi:type="dcterms:W3CDTF">2021-12-20T17:56:23Z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