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46" r:id="rId2"/>
    <p:sldId id="257" r:id="rId3"/>
    <p:sldId id="318" r:id="rId4"/>
    <p:sldId id="360" r:id="rId5"/>
    <p:sldId id="319" r:id="rId6"/>
    <p:sldId id="349" r:id="rId7"/>
    <p:sldId id="320" r:id="rId8"/>
    <p:sldId id="315" r:id="rId9"/>
    <p:sldId id="314" r:id="rId10"/>
    <p:sldId id="316" r:id="rId11"/>
    <p:sldId id="317" r:id="rId12"/>
    <p:sldId id="321" r:id="rId13"/>
    <p:sldId id="322" r:id="rId14"/>
    <p:sldId id="324" r:id="rId15"/>
    <p:sldId id="323" r:id="rId16"/>
    <p:sldId id="347" r:id="rId17"/>
    <p:sldId id="326" r:id="rId18"/>
    <p:sldId id="327" r:id="rId19"/>
    <p:sldId id="328" r:id="rId20"/>
    <p:sldId id="329" r:id="rId21"/>
    <p:sldId id="330" r:id="rId22"/>
    <p:sldId id="331" r:id="rId23"/>
    <p:sldId id="332" r:id="rId24"/>
    <p:sldId id="350" r:id="rId25"/>
    <p:sldId id="333" r:id="rId26"/>
    <p:sldId id="334" r:id="rId27"/>
    <p:sldId id="335" r:id="rId28"/>
    <p:sldId id="336" r:id="rId29"/>
    <p:sldId id="337" r:id="rId30"/>
    <p:sldId id="338" r:id="rId31"/>
    <p:sldId id="361" r:id="rId32"/>
    <p:sldId id="339" r:id="rId33"/>
    <p:sldId id="340" r:id="rId34"/>
    <p:sldId id="341" r:id="rId35"/>
    <p:sldId id="342" r:id="rId36"/>
    <p:sldId id="344" r:id="rId37"/>
    <p:sldId id="351" r:id="rId38"/>
    <p:sldId id="352" r:id="rId39"/>
    <p:sldId id="353" r:id="rId40"/>
    <p:sldId id="354" r:id="rId41"/>
    <p:sldId id="355" r:id="rId42"/>
    <p:sldId id="356" r:id="rId43"/>
    <p:sldId id="359" r:id="rId44"/>
    <p:sldId id="358" r:id="rId45"/>
    <p:sldId id="343" r:id="rId46"/>
    <p:sldId id="345" r:id="rId47"/>
    <p:sldId id="313" r:id="rId48"/>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8B"/>
    <a:srgbClr val="003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374" autoAdjust="0"/>
  </p:normalViewPr>
  <p:slideViewPr>
    <p:cSldViewPr snapToGrid="0" snapToObjects="1">
      <p:cViewPr varScale="1">
        <p:scale>
          <a:sx n="66" d="100"/>
          <a:sy n="66" d="100"/>
        </p:scale>
        <p:origin x="792" y="60"/>
      </p:cViewPr>
      <p:guideLst/>
    </p:cSldViewPr>
  </p:slideViewPr>
  <p:notesTextViewPr>
    <p:cViewPr>
      <p:scale>
        <a:sx n="1" d="1"/>
        <a:sy n="1" d="1"/>
      </p:scale>
      <p:origin x="0" y="0"/>
    </p:cViewPr>
  </p:notesTextViewPr>
  <p:sorterViewPr>
    <p:cViewPr>
      <p:scale>
        <a:sx n="100" d="100"/>
        <a:sy n="100" d="100"/>
      </p:scale>
      <p:origin x="0" y="-10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macario\Documents\CLAUDIA%20M\2021\INFORME%20DE%20RENDICION%20DE%20CUENTAS\Informe%20de%20Ejecucion%20Presupuestaria%20de%20Enero-Diciemb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macario\Downloads\INFORME%20DE%20RENDICIONE%20DE%20CUENTAS%20SEGUNDO%20CUATRIMESTRE%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cmacario\Documents\CLAUDIA%20M\2021\INFORME%20DE%20RENDICION%20DE%20CUENTAS\Informe%20de%20Ejecucion%20Presupuestaria%20de%20Enero-Diciemb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GT" dirty="0"/>
              <a:t>Ejecución Presupuestaria </a:t>
            </a:r>
          </a:p>
        </c:rich>
      </c:tx>
      <c:layout>
        <c:manualLayout>
          <c:xMode val="edge"/>
          <c:yMode val="edge"/>
          <c:x val="0.2999455755756548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E8C7-4E53-A23E-B4B897BC975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E8C7-4E53-A23E-B4B897BC9758}"/>
              </c:ext>
            </c:extLst>
          </c:dPt>
          <c:dLbls>
            <c:dLbl>
              <c:idx val="0"/>
              <c:layout>
                <c:manualLayout>
                  <c:x val="-2.2332477841170363E-3"/>
                  <c:y val="-1.5436140065053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C7-4E53-A23E-B4B897BC9758}"/>
                </c:ext>
              </c:extLst>
            </c:dLbl>
            <c:dLbl>
              <c:idx val="1"/>
              <c:layout>
                <c:manualLayout>
                  <c:x val="-1.1166238920585263E-2"/>
                  <c:y val="-2.45430073600698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C7-4E53-A23E-B4B897BC975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FUENTE!$F$43:$G$43</c:f>
              <c:strCache>
                <c:ptCount val="2"/>
                <c:pt idx="0">
                  <c:v>VIGENTE</c:v>
                </c:pt>
                <c:pt idx="1">
                  <c:v>DEVENGADO</c:v>
                </c:pt>
              </c:strCache>
            </c:strRef>
          </c:cat>
          <c:val>
            <c:numRef>
              <c:f>FUENTE!$F$44:$G$44</c:f>
              <c:numCache>
                <c:formatCode>#,##0.00</c:formatCode>
                <c:ptCount val="2"/>
                <c:pt idx="0">
                  <c:v>707756525</c:v>
                </c:pt>
                <c:pt idx="1">
                  <c:v>678899084.61000001</c:v>
                </c:pt>
              </c:numCache>
            </c:numRef>
          </c:val>
          <c:extLst>
            <c:ext xmlns:c16="http://schemas.microsoft.com/office/drawing/2014/chart" uri="{C3380CC4-5D6E-409C-BE32-E72D297353CC}">
              <c16:uniqueId val="{00000004-E8C7-4E53-A23E-B4B897BC9758}"/>
            </c:ext>
          </c:extLst>
        </c:ser>
        <c:dLbls>
          <c:dLblPos val="inEnd"/>
          <c:showLegendKey val="0"/>
          <c:showVal val="1"/>
          <c:showCatName val="0"/>
          <c:showSerName val="0"/>
          <c:showPercent val="0"/>
          <c:showBubbleSize val="0"/>
        </c:dLbls>
        <c:gapWidth val="219"/>
        <c:overlap val="-27"/>
        <c:axId val="157606656"/>
        <c:axId val="157608192"/>
      </c:barChart>
      <c:catAx>
        <c:axId val="157606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T"/>
          </a:p>
        </c:txPr>
        <c:crossAx val="157608192"/>
        <c:crosses val="autoZero"/>
        <c:auto val="1"/>
        <c:lblAlgn val="ctr"/>
        <c:lblOffset val="100"/>
        <c:noMultiLvlLbl val="0"/>
      </c:catAx>
      <c:valAx>
        <c:axId val="1576081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T"/>
          </a:p>
        </c:txPr>
        <c:crossAx val="157606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Porcentaje de  Ejecución por  Entidad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barChart>
        <c:barDir val="col"/>
        <c:grouping val="clustered"/>
        <c:varyColors val="0"/>
        <c:ser>
          <c:idx val="0"/>
          <c:order val="0"/>
          <c:tx>
            <c:strRef>
              <c:f>'EJECUCION POR %'!$F$8</c:f>
              <c:strCache>
                <c:ptCount val="1"/>
                <c:pt idx="0">
                  <c:v>VIGENTE</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25CC-4C8F-AF23-C68250A0F629}"/>
              </c:ext>
            </c:extLst>
          </c:dPt>
          <c:dPt>
            <c:idx val="1"/>
            <c:invertIfNegative val="0"/>
            <c:bubble3D val="0"/>
            <c:extLst>
              <c:ext xmlns:c16="http://schemas.microsoft.com/office/drawing/2014/chart" uri="{C3380CC4-5D6E-409C-BE32-E72D297353CC}">
                <c16:uniqueId val="{00000001-25CC-4C8F-AF23-C68250A0F629}"/>
              </c:ext>
            </c:extLst>
          </c:dPt>
          <c:dPt>
            <c:idx val="2"/>
            <c:invertIfNegative val="0"/>
            <c:bubble3D val="0"/>
            <c:extLst>
              <c:ext xmlns:c16="http://schemas.microsoft.com/office/drawing/2014/chart" uri="{C3380CC4-5D6E-409C-BE32-E72D297353CC}">
                <c16:uniqueId val="{00000002-25CC-4C8F-AF23-C68250A0F629}"/>
              </c:ext>
            </c:extLst>
          </c:dPt>
          <c:dPt>
            <c:idx val="3"/>
            <c:invertIfNegative val="0"/>
            <c:bubble3D val="0"/>
            <c:extLst>
              <c:ext xmlns:c16="http://schemas.microsoft.com/office/drawing/2014/chart" uri="{C3380CC4-5D6E-409C-BE32-E72D297353CC}">
                <c16:uniqueId val="{00000003-25CC-4C8F-AF23-C68250A0F629}"/>
              </c:ext>
            </c:extLst>
          </c:dPt>
          <c:dPt>
            <c:idx val="4"/>
            <c:invertIfNegative val="0"/>
            <c:bubble3D val="0"/>
            <c:extLst>
              <c:ext xmlns:c16="http://schemas.microsoft.com/office/drawing/2014/chart" uri="{C3380CC4-5D6E-409C-BE32-E72D297353CC}">
                <c16:uniqueId val="{00000004-25CC-4C8F-AF23-C68250A0F629}"/>
              </c:ext>
            </c:extLst>
          </c:dPt>
          <c:dPt>
            <c:idx val="5"/>
            <c:invertIfNegative val="0"/>
            <c:bubble3D val="0"/>
            <c:extLst>
              <c:ext xmlns:c16="http://schemas.microsoft.com/office/drawing/2014/chart" uri="{C3380CC4-5D6E-409C-BE32-E72D297353CC}">
                <c16:uniqueId val="{00000005-25CC-4C8F-AF23-C68250A0F629}"/>
              </c:ext>
            </c:extLst>
          </c:dPt>
          <c:dLbls>
            <c:dLbl>
              <c:idx val="0"/>
              <c:layout>
                <c:manualLayout>
                  <c:x val="2.4265644955300036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CC-4C8F-AF23-C68250A0F62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'EJECUCION POR %'!$F$12</c:f>
              <c:numCache>
                <c:formatCode>#\ ?/?</c:formatCode>
                <c:ptCount val="1"/>
                <c:pt idx="0">
                  <c:v>100</c:v>
                </c:pt>
              </c:numCache>
            </c:numRef>
          </c:val>
          <c:extLst>
            <c:ext xmlns:c15="http://schemas.microsoft.com/office/drawing/2012/chart" uri="{02D57815-91ED-43cb-92C2-25804820EDAC}">
              <c15:filteredCategoryTitle>
                <c15:cat>
                  <c:multiLvlStrRef>
                    <c:extLst>
                      <c:ext uri="{02D57815-91ED-43cb-92C2-25804820EDAC}">
                        <c15:formulaRef>
                          <c15:sqref>ENTIDAD!#REF!</c15:sqref>
                        </c15:formulaRef>
                      </c:ext>
                    </c:extLst>
                  </c:multiLvlStrRef>
                </c15:cat>
              </c15:filteredCategoryTitle>
            </c:ext>
            <c:ext xmlns:c16="http://schemas.microsoft.com/office/drawing/2014/chart" uri="{C3380CC4-5D6E-409C-BE32-E72D297353CC}">
              <c16:uniqueId val="{00000006-25CC-4C8F-AF23-C68250A0F629}"/>
            </c:ext>
          </c:extLst>
        </c:ser>
        <c:ser>
          <c:idx val="1"/>
          <c:order val="1"/>
          <c:tx>
            <c:strRef>
              <c:f>'EJECUCION POR %'!$G$8</c:f>
              <c:strCache>
                <c:ptCount val="1"/>
                <c:pt idx="0">
                  <c:v>DEVENGADO</c:v>
                </c:pt>
              </c:strCache>
            </c:strRef>
          </c:tx>
          <c:spPr>
            <a:solidFill>
              <a:schemeClr val="accent2"/>
            </a:solidFill>
            <a:ln>
              <a:noFill/>
            </a:ln>
            <a:effectLst/>
          </c:spPr>
          <c:invertIfNegative val="0"/>
          <c:dLbls>
            <c:dLbl>
              <c:idx val="0"/>
              <c:tx>
                <c:rich>
                  <a:bodyPr/>
                  <a:lstStyle/>
                  <a:p>
                    <a:r>
                      <a:rPr lang="en-US" dirty="0"/>
                      <a:t>39.43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CC-4C8F-AF23-C68250A0F62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'EJECUCION POR %'!$G$12</c:f>
              <c:numCache>
                <c:formatCode>_(* #,##0.00_);_(* \(#,##0.00\);_(* "-"??_);_(@_)</c:formatCode>
                <c:ptCount val="1"/>
                <c:pt idx="0">
                  <c:v>29.516572553028571</c:v>
                </c:pt>
              </c:numCache>
            </c:numRef>
          </c:val>
          <c:extLst>
            <c:ext xmlns:c16="http://schemas.microsoft.com/office/drawing/2014/chart" uri="{C3380CC4-5D6E-409C-BE32-E72D297353CC}">
              <c16:uniqueId val="{00000008-25CC-4C8F-AF23-C68250A0F629}"/>
            </c:ext>
          </c:extLst>
        </c:ser>
        <c:dLbls>
          <c:showLegendKey val="0"/>
          <c:showVal val="1"/>
          <c:showCatName val="0"/>
          <c:showSerName val="0"/>
          <c:showPercent val="0"/>
          <c:showBubbleSize val="0"/>
        </c:dLbls>
        <c:gapWidth val="219"/>
        <c:overlap val="-27"/>
        <c:axId val="183154944"/>
        <c:axId val="184680448"/>
      </c:barChart>
      <c:catAx>
        <c:axId val="18315494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T"/>
          </a:p>
        </c:txPr>
        <c:crossAx val="184680448"/>
        <c:crosses val="autoZero"/>
        <c:auto val="1"/>
        <c:lblAlgn val="ctr"/>
        <c:lblOffset val="100"/>
        <c:noMultiLvlLbl val="0"/>
      </c:catAx>
      <c:valAx>
        <c:axId val="184680448"/>
        <c:scaling>
          <c:orientation val="minMax"/>
        </c:scaling>
        <c:delete val="0"/>
        <c:axPos val="l"/>
        <c:majorGridlines>
          <c:spPr>
            <a:ln w="9525" cap="flat" cmpd="sng" algn="ctr">
              <a:solidFill>
                <a:schemeClr val="tx1">
                  <a:lumMod val="15000"/>
                  <a:lumOff val="85000"/>
                </a:schemeClr>
              </a:solidFill>
              <a:round/>
            </a:ln>
            <a:effectLst/>
          </c:spPr>
        </c:majorGridlines>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T"/>
          </a:p>
        </c:txPr>
        <c:crossAx val="183154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Ejecución por Grupo de Gasto</a:t>
            </a: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'GRUPO DE GASTO'!$I$9</c:f>
              <c:strCache>
                <c:ptCount val="1"/>
                <c:pt idx="0">
                  <c:v>%</c:v>
                </c:pt>
              </c:strCache>
            </c:strRef>
          </c:tx>
          <c:invertIfNegative val="0"/>
          <c:dPt>
            <c:idx val="0"/>
            <c:invertIfNegative val="0"/>
            <c:bubble3D val="0"/>
            <c:spPr>
              <a:solidFill>
                <a:srgbClr val="FFC000"/>
              </a:solidFill>
            </c:spPr>
            <c:extLst>
              <c:ext xmlns:c16="http://schemas.microsoft.com/office/drawing/2014/chart" uri="{C3380CC4-5D6E-409C-BE32-E72D297353CC}">
                <c16:uniqueId val="{00000001-1055-49D3-83FB-6B56C41D1F88}"/>
              </c:ext>
            </c:extLst>
          </c:dPt>
          <c:dPt>
            <c:idx val="1"/>
            <c:invertIfNegative val="0"/>
            <c:bubble3D val="0"/>
            <c:spPr>
              <a:solidFill>
                <a:schemeClr val="accent3">
                  <a:lumMod val="60000"/>
                  <a:lumOff val="40000"/>
                </a:schemeClr>
              </a:solidFill>
            </c:spPr>
            <c:extLst>
              <c:ext xmlns:c16="http://schemas.microsoft.com/office/drawing/2014/chart" uri="{C3380CC4-5D6E-409C-BE32-E72D297353CC}">
                <c16:uniqueId val="{00000003-1055-49D3-83FB-6B56C41D1F88}"/>
              </c:ext>
            </c:extLst>
          </c:dPt>
          <c:dPt>
            <c:idx val="2"/>
            <c:invertIfNegative val="0"/>
            <c:bubble3D val="0"/>
            <c:spPr>
              <a:solidFill>
                <a:schemeClr val="accent6">
                  <a:lumMod val="75000"/>
                </a:schemeClr>
              </a:solidFill>
            </c:spPr>
            <c:extLst>
              <c:ext xmlns:c16="http://schemas.microsoft.com/office/drawing/2014/chart" uri="{C3380CC4-5D6E-409C-BE32-E72D297353CC}">
                <c16:uniqueId val="{00000005-1055-49D3-83FB-6B56C41D1F88}"/>
              </c:ext>
            </c:extLst>
          </c:dPt>
          <c:dPt>
            <c:idx val="3"/>
            <c:invertIfNegative val="0"/>
            <c:bubble3D val="0"/>
            <c:spPr>
              <a:solidFill>
                <a:schemeClr val="tx1">
                  <a:lumMod val="65000"/>
                  <a:lumOff val="35000"/>
                </a:schemeClr>
              </a:solidFill>
            </c:spPr>
            <c:extLst>
              <c:ext xmlns:c16="http://schemas.microsoft.com/office/drawing/2014/chart" uri="{C3380CC4-5D6E-409C-BE32-E72D297353CC}">
                <c16:uniqueId val="{00000007-1055-49D3-83FB-6B56C41D1F88}"/>
              </c:ext>
            </c:extLst>
          </c:dPt>
          <c:dPt>
            <c:idx val="4"/>
            <c:invertIfNegative val="0"/>
            <c:bubble3D val="0"/>
            <c:spPr>
              <a:solidFill>
                <a:schemeClr val="bg2">
                  <a:lumMod val="50000"/>
                </a:schemeClr>
              </a:solidFill>
            </c:spPr>
            <c:extLst>
              <c:ext xmlns:c16="http://schemas.microsoft.com/office/drawing/2014/chart" uri="{C3380CC4-5D6E-409C-BE32-E72D297353CC}">
                <c16:uniqueId val="{00000009-1055-49D3-83FB-6B56C41D1F88}"/>
              </c:ext>
            </c:extLst>
          </c:dPt>
          <c:dPt>
            <c:idx val="5"/>
            <c:invertIfNegative val="0"/>
            <c:bubble3D val="0"/>
            <c:spPr>
              <a:solidFill>
                <a:schemeClr val="tx2">
                  <a:lumMod val="75000"/>
                </a:schemeClr>
              </a:solidFill>
            </c:spPr>
            <c:extLst>
              <c:ext xmlns:c16="http://schemas.microsoft.com/office/drawing/2014/chart" uri="{C3380CC4-5D6E-409C-BE32-E72D297353CC}">
                <c16:uniqueId val="{0000000B-1055-49D3-83FB-6B56C41D1F88}"/>
              </c:ext>
            </c:extLst>
          </c:dPt>
          <c:dPt>
            <c:idx val="6"/>
            <c:invertIfNegative val="0"/>
            <c:bubble3D val="0"/>
            <c:spPr>
              <a:solidFill>
                <a:schemeClr val="accent2"/>
              </a:solidFill>
            </c:spPr>
            <c:extLst>
              <c:ext xmlns:c16="http://schemas.microsoft.com/office/drawing/2014/chart" uri="{C3380CC4-5D6E-409C-BE32-E72D297353CC}">
                <c16:uniqueId val="{0000000D-1055-49D3-83FB-6B56C41D1F88}"/>
              </c:ext>
            </c:extLst>
          </c:dPt>
          <c:cat>
            <c:strRef>
              <c:f>'GRUPO DE GASTO'!$B$13:$B$18</c:f>
              <c:strCache>
                <c:ptCount val="6"/>
                <c:pt idx="0">
                  <c:v>000</c:v>
                </c:pt>
                <c:pt idx="1">
                  <c:v>100</c:v>
                </c:pt>
                <c:pt idx="2">
                  <c:v>200</c:v>
                </c:pt>
                <c:pt idx="3">
                  <c:v>300</c:v>
                </c:pt>
                <c:pt idx="4">
                  <c:v>400</c:v>
                </c:pt>
                <c:pt idx="5">
                  <c:v>900</c:v>
                </c:pt>
              </c:strCache>
            </c:strRef>
          </c:cat>
          <c:val>
            <c:numRef>
              <c:f>'GRUPO DE GASTO'!$I$13:$I$18</c:f>
              <c:numCache>
                <c:formatCode>#,##0.00</c:formatCode>
                <c:ptCount val="6"/>
                <c:pt idx="0">
                  <c:v>32.983915388401535</c:v>
                </c:pt>
                <c:pt idx="1">
                  <c:v>32.044451489755915</c:v>
                </c:pt>
                <c:pt idx="2">
                  <c:v>26.317999978002629</c:v>
                </c:pt>
                <c:pt idx="3">
                  <c:v>47.171763663692651</c:v>
                </c:pt>
                <c:pt idx="4">
                  <c:v>40.709342014515876</c:v>
                </c:pt>
                <c:pt idx="5">
                  <c:v>73.726312491358883</c:v>
                </c:pt>
              </c:numCache>
            </c:numRef>
          </c:val>
          <c:extLst>
            <c:ext xmlns:c16="http://schemas.microsoft.com/office/drawing/2014/chart" uri="{C3380CC4-5D6E-409C-BE32-E72D297353CC}">
              <c16:uniqueId val="{0000000E-1055-49D3-83FB-6B56C41D1F88}"/>
            </c:ext>
          </c:extLst>
        </c:ser>
        <c:dLbls>
          <c:showLegendKey val="0"/>
          <c:showVal val="0"/>
          <c:showCatName val="0"/>
          <c:showSerName val="0"/>
          <c:showPercent val="0"/>
          <c:showBubbleSize val="0"/>
        </c:dLbls>
        <c:gapWidth val="150"/>
        <c:shape val="cylinder"/>
        <c:axId val="184704000"/>
        <c:axId val="184705792"/>
        <c:axId val="0"/>
      </c:bar3DChart>
      <c:catAx>
        <c:axId val="184704000"/>
        <c:scaling>
          <c:orientation val="minMax"/>
        </c:scaling>
        <c:delete val="0"/>
        <c:axPos val="b"/>
        <c:numFmt formatCode="General" sourceLinked="0"/>
        <c:majorTickMark val="none"/>
        <c:minorTickMark val="none"/>
        <c:tickLblPos val="nextTo"/>
        <c:crossAx val="184705792"/>
        <c:crosses val="autoZero"/>
        <c:auto val="1"/>
        <c:lblAlgn val="ctr"/>
        <c:lblOffset val="100"/>
        <c:noMultiLvlLbl val="0"/>
      </c:catAx>
      <c:valAx>
        <c:axId val="184705792"/>
        <c:scaling>
          <c:orientation val="minMax"/>
        </c:scaling>
        <c:delete val="0"/>
        <c:axPos val="l"/>
        <c:majorGridlines/>
        <c:numFmt formatCode="#,##0.00" sourceLinked="1"/>
        <c:majorTickMark val="none"/>
        <c:minorTickMark val="none"/>
        <c:tickLblPos val="nextTo"/>
        <c:crossAx val="184704000"/>
        <c:crosses val="autoZero"/>
        <c:crossBetween val="between"/>
      </c:valAx>
      <c:dTable>
        <c:showHorzBorder val="1"/>
        <c:showVertBorder val="1"/>
        <c:showOutline val="1"/>
        <c:showKeys val="1"/>
      </c:dTable>
    </c:plotArea>
    <c:plotVisOnly val="1"/>
    <c:dispBlanksAs val="gap"/>
    <c:showDLblsOverMax val="0"/>
  </c:chart>
  <c:txPr>
    <a:bodyPr/>
    <a:lstStyle/>
    <a:p>
      <a:pPr>
        <a:defRPr sz="1400"/>
      </a:pPr>
      <a:endParaRPr lang="es-G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7CBB2-94D9-48C4-83D8-24CA94892A5B}" type="datetimeFigureOut">
              <a:rPr lang="es-GT" smtClean="0"/>
              <a:t>05/01/2022</a:t>
            </a:fld>
            <a:endParaRPr lang="es-GT"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39838-6944-4585-ABF2-D53A9340E5F3}" type="slidenum">
              <a:rPr lang="es-GT" smtClean="0"/>
              <a:t>‹Nº›</a:t>
            </a:fld>
            <a:endParaRPr lang="es-GT" dirty="0"/>
          </a:p>
        </p:txBody>
      </p:sp>
    </p:spTree>
    <p:extLst>
      <p:ext uri="{BB962C8B-B14F-4D97-AF65-F5344CB8AC3E}">
        <p14:creationId xmlns:p14="http://schemas.microsoft.com/office/powerpoint/2010/main" val="123205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B6441-B249-9247-AE10-1388FD060A6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8FE77E3A-E3BF-3F44-B853-D260F038D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5C0EF935-6F60-AE42-8202-ADFFFD4A61F2}"/>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5" name="Marcador de pie de página 4">
            <a:extLst>
              <a:ext uri="{FF2B5EF4-FFF2-40B4-BE49-F238E27FC236}">
                <a16:creationId xmlns:a16="http://schemas.microsoft.com/office/drawing/2014/main" id="{07F58EF3-C05C-824E-B9A2-F65C2E42CBDE}"/>
              </a:ext>
            </a:extLst>
          </p:cNvPr>
          <p:cNvSpPr>
            <a:spLocks noGrp="1"/>
          </p:cNvSpPr>
          <p:nvPr>
            <p:ph type="ftr" sz="quarter" idx="11"/>
          </p:nvPr>
        </p:nvSpPr>
        <p:spPr/>
        <p:txBody>
          <a:bodyPr/>
          <a:lstStyle/>
          <a:p>
            <a:endParaRPr lang="es-GT" dirty="0"/>
          </a:p>
        </p:txBody>
      </p:sp>
      <p:sp>
        <p:nvSpPr>
          <p:cNvPr id="6" name="Marcador de número de diapositiva 5">
            <a:extLst>
              <a:ext uri="{FF2B5EF4-FFF2-40B4-BE49-F238E27FC236}">
                <a16:creationId xmlns:a16="http://schemas.microsoft.com/office/drawing/2014/main" id="{489687CB-568A-7243-A153-A219D59B7089}"/>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23795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5EDB-6E8B-014B-9E67-05E684E002E9}"/>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0586737-3F28-0C45-8BEE-75B0537CA80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9F961E91-98DD-064C-9FD1-9A0CDA9630CC}"/>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5" name="Marcador de pie de página 4">
            <a:extLst>
              <a:ext uri="{FF2B5EF4-FFF2-40B4-BE49-F238E27FC236}">
                <a16:creationId xmlns:a16="http://schemas.microsoft.com/office/drawing/2014/main" id="{45C860E0-7E67-1340-B11A-CCBCD7EED6FB}"/>
              </a:ext>
            </a:extLst>
          </p:cNvPr>
          <p:cNvSpPr>
            <a:spLocks noGrp="1"/>
          </p:cNvSpPr>
          <p:nvPr>
            <p:ph type="ftr" sz="quarter" idx="11"/>
          </p:nvPr>
        </p:nvSpPr>
        <p:spPr/>
        <p:txBody>
          <a:bodyPr/>
          <a:lstStyle/>
          <a:p>
            <a:endParaRPr lang="es-GT" dirty="0"/>
          </a:p>
        </p:txBody>
      </p:sp>
      <p:sp>
        <p:nvSpPr>
          <p:cNvPr id="6" name="Marcador de número de diapositiva 5">
            <a:extLst>
              <a:ext uri="{FF2B5EF4-FFF2-40B4-BE49-F238E27FC236}">
                <a16:creationId xmlns:a16="http://schemas.microsoft.com/office/drawing/2014/main" id="{AF36C1FF-20AA-1D49-919D-81743C36EA04}"/>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289707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F8BE944-AE88-334A-B7A2-FED1BE2948D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8262D3D4-1425-674C-B0E9-4D3E019B5C9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019DD82D-E448-6B46-8BDF-2763FEF85BF1}"/>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5" name="Marcador de pie de página 4">
            <a:extLst>
              <a:ext uri="{FF2B5EF4-FFF2-40B4-BE49-F238E27FC236}">
                <a16:creationId xmlns:a16="http://schemas.microsoft.com/office/drawing/2014/main" id="{0B209232-B37A-C844-82E3-39B9DEC4D47E}"/>
              </a:ext>
            </a:extLst>
          </p:cNvPr>
          <p:cNvSpPr>
            <a:spLocks noGrp="1"/>
          </p:cNvSpPr>
          <p:nvPr>
            <p:ph type="ftr" sz="quarter" idx="11"/>
          </p:nvPr>
        </p:nvSpPr>
        <p:spPr/>
        <p:txBody>
          <a:bodyPr/>
          <a:lstStyle/>
          <a:p>
            <a:endParaRPr lang="es-GT" dirty="0"/>
          </a:p>
        </p:txBody>
      </p:sp>
      <p:sp>
        <p:nvSpPr>
          <p:cNvPr id="6" name="Marcador de número de diapositiva 5">
            <a:extLst>
              <a:ext uri="{FF2B5EF4-FFF2-40B4-BE49-F238E27FC236}">
                <a16:creationId xmlns:a16="http://schemas.microsoft.com/office/drawing/2014/main" id="{02C12606-0B84-EE4B-9DA5-A47C5FE8B622}"/>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172903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169E00-77AB-B741-9AF9-40B02CD163B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7E3BB3D2-440B-1745-B695-8A4979D3A48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CEBC45A4-C0E0-F740-A4E5-FBAEE182849B}"/>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5" name="Marcador de pie de página 4">
            <a:extLst>
              <a:ext uri="{FF2B5EF4-FFF2-40B4-BE49-F238E27FC236}">
                <a16:creationId xmlns:a16="http://schemas.microsoft.com/office/drawing/2014/main" id="{EDC82089-1EAD-FE47-B722-98DC30A4F928}"/>
              </a:ext>
            </a:extLst>
          </p:cNvPr>
          <p:cNvSpPr>
            <a:spLocks noGrp="1"/>
          </p:cNvSpPr>
          <p:nvPr>
            <p:ph type="ftr" sz="quarter" idx="11"/>
          </p:nvPr>
        </p:nvSpPr>
        <p:spPr/>
        <p:txBody>
          <a:bodyPr/>
          <a:lstStyle/>
          <a:p>
            <a:endParaRPr lang="es-GT" dirty="0"/>
          </a:p>
        </p:txBody>
      </p:sp>
      <p:sp>
        <p:nvSpPr>
          <p:cNvPr id="6" name="Marcador de número de diapositiva 5">
            <a:extLst>
              <a:ext uri="{FF2B5EF4-FFF2-40B4-BE49-F238E27FC236}">
                <a16:creationId xmlns:a16="http://schemas.microsoft.com/office/drawing/2014/main" id="{C9D37CC0-C5FA-9F45-8CAC-88FE795C7EB2}"/>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380461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A2CA6-6171-B24C-B6C8-49140719A37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E389AA0-DCEB-BE42-B937-F94DEA765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9280672-797A-D041-A412-92E73B842E44}"/>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5" name="Marcador de pie de página 4">
            <a:extLst>
              <a:ext uri="{FF2B5EF4-FFF2-40B4-BE49-F238E27FC236}">
                <a16:creationId xmlns:a16="http://schemas.microsoft.com/office/drawing/2014/main" id="{5FA7A7EC-BBB0-CD45-807A-E26D2FDCC291}"/>
              </a:ext>
            </a:extLst>
          </p:cNvPr>
          <p:cNvSpPr>
            <a:spLocks noGrp="1"/>
          </p:cNvSpPr>
          <p:nvPr>
            <p:ph type="ftr" sz="quarter" idx="11"/>
          </p:nvPr>
        </p:nvSpPr>
        <p:spPr/>
        <p:txBody>
          <a:bodyPr/>
          <a:lstStyle/>
          <a:p>
            <a:endParaRPr lang="es-GT" dirty="0"/>
          </a:p>
        </p:txBody>
      </p:sp>
      <p:sp>
        <p:nvSpPr>
          <p:cNvPr id="6" name="Marcador de número de diapositiva 5">
            <a:extLst>
              <a:ext uri="{FF2B5EF4-FFF2-40B4-BE49-F238E27FC236}">
                <a16:creationId xmlns:a16="http://schemas.microsoft.com/office/drawing/2014/main" id="{11AC2D5E-2EF3-F24C-B0D3-72654B84B24D}"/>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299846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2D90-329D-4740-B68C-04C7C945CA7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4336B08B-4935-094A-B33F-D97618EFE6A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9D83ADBF-A853-6940-B33B-DD82F0410CF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93E49A73-9C32-8B40-A486-1CF99257E759}"/>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6" name="Marcador de pie de página 5">
            <a:extLst>
              <a:ext uri="{FF2B5EF4-FFF2-40B4-BE49-F238E27FC236}">
                <a16:creationId xmlns:a16="http://schemas.microsoft.com/office/drawing/2014/main" id="{574B5B25-1056-5F42-BE33-520529E12BE9}"/>
              </a:ext>
            </a:extLst>
          </p:cNvPr>
          <p:cNvSpPr>
            <a:spLocks noGrp="1"/>
          </p:cNvSpPr>
          <p:nvPr>
            <p:ph type="ftr" sz="quarter" idx="11"/>
          </p:nvPr>
        </p:nvSpPr>
        <p:spPr/>
        <p:txBody>
          <a:bodyPr/>
          <a:lstStyle/>
          <a:p>
            <a:endParaRPr lang="es-GT" dirty="0"/>
          </a:p>
        </p:txBody>
      </p:sp>
      <p:sp>
        <p:nvSpPr>
          <p:cNvPr id="7" name="Marcador de número de diapositiva 6">
            <a:extLst>
              <a:ext uri="{FF2B5EF4-FFF2-40B4-BE49-F238E27FC236}">
                <a16:creationId xmlns:a16="http://schemas.microsoft.com/office/drawing/2014/main" id="{2AC08E08-A861-5C43-86DC-44730BB8713D}"/>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272675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2BDFF-7E5D-D146-AF9A-22884A574E8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1572D0B7-6919-2046-AC74-B9B4C71F3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75EF5F6-01E7-7F40-806C-4FBA577FAAE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9BF112B9-6299-1843-9CC7-65375E6D9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96D8782-F004-964D-B750-FB6CEA5E70C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4ADD34C9-A59D-5E48-B67C-93E35889F12D}"/>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8" name="Marcador de pie de página 7">
            <a:extLst>
              <a:ext uri="{FF2B5EF4-FFF2-40B4-BE49-F238E27FC236}">
                <a16:creationId xmlns:a16="http://schemas.microsoft.com/office/drawing/2014/main" id="{6B720579-97C2-BD4F-9153-6FB2546CCD4B}"/>
              </a:ext>
            </a:extLst>
          </p:cNvPr>
          <p:cNvSpPr>
            <a:spLocks noGrp="1"/>
          </p:cNvSpPr>
          <p:nvPr>
            <p:ph type="ftr" sz="quarter" idx="11"/>
          </p:nvPr>
        </p:nvSpPr>
        <p:spPr/>
        <p:txBody>
          <a:bodyPr/>
          <a:lstStyle/>
          <a:p>
            <a:endParaRPr lang="es-GT" dirty="0"/>
          </a:p>
        </p:txBody>
      </p:sp>
      <p:sp>
        <p:nvSpPr>
          <p:cNvPr id="9" name="Marcador de número de diapositiva 8">
            <a:extLst>
              <a:ext uri="{FF2B5EF4-FFF2-40B4-BE49-F238E27FC236}">
                <a16:creationId xmlns:a16="http://schemas.microsoft.com/office/drawing/2014/main" id="{C2C017CD-7E32-BE40-9D67-E4FF13FA63AC}"/>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379195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9BDA8-39BE-1A4F-AB6A-F9F77C91E4D3}"/>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C1926EBD-3C2A-4549-B409-C9FBD07B3004}"/>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4" name="Marcador de pie de página 3">
            <a:extLst>
              <a:ext uri="{FF2B5EF4-FFF2-40B4-BE49-F238E27FC236}">
                <a16:creationId xmlns:a16="http://schemas.microsoft.com/office/drawing/2014/main" id="{E7F35479-7959-7142-AECF-E767E961EA6C}"/>
              </a:ext>
            </a:extLst>
          </p:cNvPr>
          <p:cNvSpPr>
            <a:spLocks noGrp="1"/>
          </p:cNvSpPr>
          <p:nvPr>
            <p:ph type="ftr" sz="quarter" idx="11"/>
          </p:nvPr>
        </p:nvSpPr>
        <p:spPr/>
        <p:txBody>
          <a:bodyPr/>
          <a:lstStyle/>
          <a:p>
            <a:endParaRPr lang="es-GT" dirty="0"/>
          </a:p>
        </p:txBody>
      </p:sp>
      <p:sp>
        <p:nvSpPr>
          <p:cNvPr id="5" name="Marcador de número de diapositiva 4">
            <a:extLst>
              <a:ext uri="{FF2B5EF4-FFF2-40B4-BE49-F238E27FC236}">
                <a16:creationId xmlns:a16="http://schemas.microsoft.com/office/drawing/2014/main" id="{37E51BC6-C4A4-6D43-AC42-354DEE746646}"/>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208253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B6C563-1D34-AC47-801F-7F11D69BA201}"/>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3" name="Marcador de pie de página 2">
            <a:extLst>
              <a:ext uri="{FF2B5EF4-FFF2-40B4-BE49-F238E27FC236}">
                <a16:creationId xmlns:a16="http://schemas.microsoft.com/office/drawing/2014/main" id="{DA39EF87-DB60-474F-A2BF-40C8629F409C}"/>
              </a:ext>
            </a:extLst>
          </p:cNvPr>
          <p:cNvSpPr>
            <a:spLocks noGrp="1"/>
          </p:cNvSpPr>
          <p:nvPr>
            <p:ph type="ftr" sz="quarter" idx="11"/>
          </p:nvPr>
        </p:nvSpPr>
        <p:spPr/>
        <p:txBody>
          <a:bodyPr/>
          <a:lstStyle/>
          <a:p>
            <a:endParaRPr lang="es-GT" dirty="0"/>
          </a:p>
        </p:txBody>
      </p:sp>
      <p:sp>
        <p:nvSpPr>
          <p:cNvPr id="4" name="Marcador de número de diapositiva 3">
            <a:extLst>
              <a:ext uri="{FF2B5EF4-FFF2-40B4-BE49-F238E27FC236}">
                <a16:creationId xmlns:a16="http://schemas.microsoft.com/office/drawing/2014/main" id="{D27D300E-02FB-8645-B6EB-6D60D768F66B}"/>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77470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30F86-4DDF-C54F-8E06-6BE3D43236A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BE17E9C7-EC44-FD48-A592-BDE222EAA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A2D32D36-1BBF-844E-9A8D-49451F0AC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CC88E43-E4AC-D94C-AF2E-1EEB7F4BAF4A}"/>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6" name="Marcador de pie de página 5">
            <a:extLst>
              <a:ext uri="{FF2B5EF4-FFF2-40B4-BE49-F238E27FC236}">
                <a16:creationId xmlns:a16="http://schemas.microsoft.com/office/drawing/2014/main" id="{4DE6F123-133C-604F-80D1-58B4DC1632D7}"/>
              </a:ext>
            </a:extLst>
          </p:cNvPr>
          <p:cNvSpPr>
            <a:spLocks noGrp="1"/>
          </p:cNvSpPr>
          <p:nvPr>
            <p:ph type="ftr" sz="quarter" idx="11"/>
          </p:nvPr>
        </p:nvSpPr>
        <p:spPr/>
        <p:txBody>
          <a:bodyPr/>
          <a:lstStyle/>
          <a:p>
            <a:endParaRPr lang="es-GT" dirty="0"/>
          </a:p>
        </p:txBody>
      </p:sp>
      <p:sp>
        <p:nvSpPr>
          <p:cNvPr id="7" name="Marcador de número de diapositiva 6">
            <a:extLst>
              <a:ext uri="{FF2B5EF4-FFF2-40B4-BE49-F238E27FC236}">
                <a16:creationId xmlns:a16="http://schemas.microsoft.com/office/drawing/2014/main" id="{F9133666-B2BA-B84C-BC64-F50EF213552F}"/>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173609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97CCD-7FE3-CA4C-9F3C-2A5599B8CCA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D73688EB-C5C7-FE4A-9716-B0BA62794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dirty="0"/>
          </a:p>
        </p:txBody>
      </p:sp>
      <p:sp>
        <p:nvSpPr>
          <p:cNvPr id="4" name="Marcador de texto 3">
            <a:extLst>
              <a:ext uri="{FF2B5EF4-FFF2-40B4-BE49-F238E27FC236}">
                <a16:creationId xmlns:a16="http://schemas.microsoft.com/office/drawing/2014/main" id="{21FADA65-7BAA-7649-86A6-CF4679B1A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C81C9E9-584D-C04C-8B68-FEA1402466EE}"/>
              </a:ext>
            </a:extLst>
          </p:cNvPr>
          <p:cNvSpPr>
            <a:spLocks noGrp="1"/>
          </p:cNvSpPr>
          <p:nvPr>
            <p:ph type="dt" sz="half" idx="10"/>
          </p:nvPr>
        </p:nvSpPr>
        <p:spPr/>
        <p:txBody>
          <a:bodyPr/>
          <a:lstStyle/>
          <a:p>
            <a:fld id="{48699454-3534-1D49-A98A-910895A582FE}" type="datetimeFigureOut">
              <a:rPr lang="es-GT" smtClean="0"/>
              <a:t>05/01/2022</a:t>
            </a:fld>
            <a:endParaRPr lang="es-GT" dirty="0"/>
          </a:p>
        </p:txBody>
      </p:sp>
      <p:sp>
        <p:nvSpPr>
          <p:cNvPr id="6" name="Marcador de pie de página 5">
            <a:extLst>
              <a:ext uri="{FF2B5EF4-FFF2-40B4-BE49-F238E27FC236}">
                <a16:creationId xmlns:a16="http://schemas.microsoft.com/office/drawing/2014/main" id="{F319748B-5368-FB49-83C6-78E291E6AD8E}"/>
              </a:ext>
            </a:extLst>
          </p:cNvPr>
          <p:cNvSpPr>
            <a:spLocks noGrp="1"/>
          </p:cNvSpPr>
          <p:nvPr>
            <p:ph type="ftr" sz="quarter" idx="11"/>
          </p:nvPr>
        </p:nvSpPr>
        <p:spPr/>
        <p:txBody>
          <a:bodyPr/>
          <a:lstStyle/>
          <a:p>
            <a:endParaRPr lang="es-GT" dirty="0"/>
          </a:p>
        </p:txBody>
      </p:sp>
      <p:sp>
        <p:nvSpPr>
          <p:cNvPr id="7" name="Marcador de número de diapositiva 6">
            <a:extLst>
              <a:ext uri="{FF2B5EF4-FFF2-40B4-BE49-F238E27FC236}">
                <a16:creationId xmlns:a16="http://schemas.microsoft.com/office/drawing/2014/main" id="{CC533CF9-6B15-F743-83F6-A08FA041501F}"/>
              </a:ext>
            </a:extLst>
          </p:cNvPr>
          <p:cNvSpPr>
            <a:spLocks noGrp="1"/>
          </p:cNvSpPr>
          <p:nvPr>
            <p:ph type="sldNum" sz="quarter" idx="12"/>
          </p:nvPr>
        </p:nvSpPr>
        <p:spPr/>
        <p:txBody>
          <a:bodyPr/>
          <a:lstStyle/>
          <a:p>
            <a:fld id="{87B9D110-6ABA-C143-928A-531D07B07F9C}" type="slidenum">
              <a:rPr lang="es-GT" smtClean="0"/>
              <a:t>‹Nº›</a:t>
            </a:fld>
            <a:endParaRPr lang="es-GT" dirty="0"/>
          </a:p>
        </p:txBody>
      </p:sp>
    </p:spTree>
    <p:extLst>
      <p:ext uri="{BB962C8B-B14F-4D97-AF65-F5344CB8AC3E}">
        <p14:creationId xmlns:p14="http://schemas.microsoft.com/office/powerpoint/2010/main" val="31127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2B3DFA-3FCB-F14E-999C-BAF165F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21494C4-B03E-7649-A1E1-F80D34FE6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81CBEC7F-6696-8E4D-9B90-EC4FCBA2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99454-3534-1D49-A98A-910895A582FE}" type="datetimeFigureOut">
              <a:rPr lang="es-GT" smtClean="0"/>
              <a:t>05/01/2022</a:t>
            </a:fld>
            <a:endParaRPr lang="es-GT" dirty="0"/>
          </a:p>
        </p:txBody>
      </p:sp>
      <p:sp>
        <p:nvSpPr>
          <p:cNvPr id="5" name="Marcador de pie de página 4">
            <a:extLst>
              <a:ext uri="{FF2B5EF4-FFF2-40B4-BE49-F238E27FC236}">
                <a16:creationId xmlns:a16="http://schemas.microsoft.com/office/drawing/2014/main" id="{43F6D007-FA7E-2549-ADC5-7A526F901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dirty="0"/>
          </a:p>
        </p:txBody>
      </p:sp>
      <p:sp>
        <p:nvSpPr>
          <p:cNvPr id="6" name="Marcador de número de diapositiva 5">
            <a:extLst>
              <a:ext uri="{FF2B5EF4-FFF2-40B4-BE49-F238E27FC236}">
                <a16:creationId xmlns:a16="http://schemas.microsoft.com/office/drawing/2014/main" id="{EAD0DB35-4C29-1D49-BB89-C5CF69AD1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9D110-6ABA-C143-928A-531D07B07F9C}" type="slidenum">
              <a:rPr lang="es-GT" smtClean="0"/>
              <a:t>‹Nº›</a:t>
            </a:fld>
            <a:endParaRPr lang="es-GT" dirty="0"/>
          </a:p>
        </p:txBody>
      </p:sp>
    </p:spTree>
    <p:extLst>
      <p:ext uri="{BB962C8B-B14F-4D97-AF65-F5344CB8AC3E}">
        <p14:creationId xmlns:p14="http://schemas.microsoft.com/office/powerpoint/2010/main" val="347702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6.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microsoft.com/office/2007/relationships/hdphoto" Target="../media/hdphoto1.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9.tif"/></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6.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B85C621-E17F-4E41-A143-0D4736F05802}"/>
              </a:ext>
            </a:extLst>
          </p:cNvPr>
          <p:cNvSpPr txBox="1"/>
          <p:nvPr/>
        </p:nvSpPr>
        <p:spPr>
          <a:xfrm>
            <a:off x="6313503" y="290292"/>
            <a:ext cx="16195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000" b="1" i="0" u="none" strike="noStrike" kern="1200" cap="none" spc="0" normalizeH="0" baseline="0" noProof="0" dirty="0" smtClean="0">
                <a:ln>
                  <a:noFill/>
                </a:ln>
                <a:solidFill>
                  <a:srgbClr val="003353"/>
                </a:solidFill>
                <a:effectLst/>
                <a:uLnTx/>
                <a:uFillTx/>
                <a:latin typeface="Montserrat" pitchFamily="2" charset="77"/>
                <a:ea typeface="+mn-ea"/>
                <a:cs typeface="+mn-cs"/>
              </a:rPr>
              <a:t>MINISTERIO</a:t>
            </a:r>
            <a:r>
              <a:rPr kumimoji="0" lang="es-GT" sz="1000" b="1" i="0" u="none" strike="noStrike" kern="1200" cap="none" spc="0" normalizeH="0" noProof="0" dirty="0" smtClean="0">
                <a:ln>
                  <a:noFill/>
                </a:ln>
                <a:solidFill>
                  <a:srgbClr val="003353"/>
                </a:solidFill>
                <a:effectLst/>
                <a:uLnTx/>
                <a:uFillTx/>
                <a:latin typeface="Montserrat" pitchFamily="2" charset="77"/>
                <a:ea typeface="+mn-ea"/>
                <a:cs typeface="+mn-cs"/>
              </a:rPr>
              <a:t> DE TRABAJO 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T" sz="1000" b="1" i="0" u="none" strike="noStrike" kern="1200" cap="none" spc="0" normalizeH="0" noProof="0" dirty="0" smtClean="0">
                <a:ln>
                  <a:noFill/>
                </a:ln>
                <a:solidFill>
                  <a:srgbClr val="003353"/>
                </a:solidFill>
                <a:effectLst/>
                <a:uLnTx/>
                <a:uFillTx/>
                <a:latin typeface="Montserrat" pitchFamily="2" charset="77"/>
                <a:ea typeface="+mn-ea"/>
                <a:cs typeface="+mn-cs"/>
              </a:rPr>
              <a:t>PREVISIÓN SOCIAL</a:t>
            </a:r>
            <a:endParaRPr kumimoji="0" lang="es-GT" sz="1000" b="1" i="0" u="none" strike="noStrike" kern="1200" cap="none" spc="0" normalizeH="0" baseline="0" noProof="0" dirty="0">
              <a:ln>
                <a:noFill/>
              </a:ln>
              <a:solidFill>
                <a:srgbClr val="003353"/>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857377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08709" y="406690"/>
            <a:ext cx="9910948" cy="715530"/>
          </a:xfrm>
        </p:spPr>
        <p:txBody>
          <a:bodyPr>
            <a:normAutofit/>
          </a:bodyPr>
          <a:lstStyle/>
          <a:p>
            <a:r>
              <a:rPr lang="es-GT" sz="2400" b="1" dirty="0">
                <a:solidFill>
                  <a:srgbClr val="003353"/>
                </a:solidFill>
                <a:latin typeface="Montserrat" pitchFamily="2" charset="77"/>
              </a:rPr>
              <a:t>A</a:t>
            </a:r>
            <a:r>
              <a:rPr lang="es-GT" sz="2400" b="1" dirty="0" smtClean="0">
                <a:solidFill>
                  <a:srgbClr val="003353"/>
                </a:solidFill>
                <a:latin typeface="Montserrat" pitchFamily="2" charset="77"/>
              </a:rPr>
              <a:t>vances </a:t>
            </a:r>
            <a:r>
              <a:rPr lang="es-GT" sz="2400" b="1" dirty="0">
                <a:solidFill>
                  <a:srgbClr val="003353"/>
                </a:solidFill>
                <a:latin typeface="Montserrat" pitchFamily="2" charset="77"/>
              </a:rPr>
              <a:t>registrados en los </a:t>
            </a:r>
            <a:r>
              <a:rPr lang="es-GT" sz="2400" b="1" dirty="0" smtClean="0">
                <a:solidFill>
                  <a:srgbClr val="003353"/>
                </a:solidFill>
                <a:latin typeface="Montserrat" pitchFamily="2" charset="77"/>
              </a:rPr>
              <a:t>sistemas electrónicos</a:t>
            </a:r>
            <a:endParaRPr lang="es-GT" sz="2400" b="1" dirty="0">
              <a:solidFill>
                <a:srgbClr val="003353"/>
              </a:solidFill>
              <a:latin typeface="Montserrat" pitchFamily="2" charset="77"/>
            </a:endParaRPr>
          </a:p>
        </p:txBody>
      </p:sp>
      <p:graphicFrame>
        <p:nvGraphicFramePr>
          <p:cNvPr id="4" name="Tabla 3"/>
          <p:cNvGraphicFramePr>
            <a:graphicFrameLocks noGrp="1"/>
          </p:cNvGraphicFramePr>
          <p:nvPr>
            <p:extLst>
              <p:ext uri="{D42A27DB-BD31-4B8C-83A1-F6EECF244321}">
                <p14:modId xmlns:p14="http://schemas.microsoft.com/office/powerpoint/2010/main" val="2606177596"/>
              </p:ext>
            </p:extLst>
          </p:nvPr>
        </p:nvGraphicFramePr>
        <p:xfrm>
          <a:off x="408706" y="1297350"/>
          <a:ext cx="8749809" cy="3890962"/>
        </p:xfrm>
        <a:graphic>
          <a:graphicData uri="http://schemas.openxmlformats.org/drawingml/2006/table">
            <a:tbl>
              <a:tblPr firstRow="1" firstCol="1" bandRow="1">
                <a:tableStyleId>{5C22544A-7EE6-4342-B048-85BDC9FD1C3A}</a:tableStyleId>
              </a:tblPr>
              <a:tblGrid>
                <a:gridCol w="2850051">
                  <a:extLst>
                    <a:ext uri="{9D8B030D-6E8A-4147-A177-3AD203B41FA5}">
                      <a16:colId xmlns:a16="http://schemas.microsoft.com/office/drawing/2014/main" val="3266612797"/>
                    </a:ext>
                  </a:extLst>
                </a:gridCol>
                <a:gridCol w="4181696">
                  <a:extLst>
                    <a:ext uri="{9D8B030D-6E8A-4147-A177-3AD203B41FA5}">
                      <a16:colId xmlns:a16="http://schemas.microsoft.com/office/drawing/2014/main" val="232391704"/>
                    </a:ext>
                  </a:extLst>
                </a:gridCol>
                <a:gridCol w="1718062">
                  <a:extLst>
                    <a:ext uri="{9D8B030D-6E8A-4147-A177-3AD203B41FA5}">
                      <a16:colId xmlns:a16="http://schemas.microsoft.com/office/drawing/2014/main" val="3436739865"/>
                    </a:ext>
                  </a:extLst>
                </a:gridCol>
              </a:tblGrid>
              <a:tr h="681891">
                <a:tc>
                  <a:txBody>
                    <a:bodyPr/>
                    <a:lstStyle/>
                    <a:p>
                      <a:pPr algn="ctr">
                        <a:lnSpc>
                          <a:spcPct val="115000"/>
                        </a:lnSpc>
                        <a:spcAft>
                          <a:spcPts val="0"/>
                        </a:spcAft>
                      </a:pPr>
                      <a:r>
                        <a:rPr lang="es-GT" sz="1400" dirty="0">
                          <a:effectLst/>
                        </a:rPr>
                        <a:t>Nombre del Sistema</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a:effectLst/>
                        </a:rPr>
                        <a:t>Unidad de medida de los Resultados</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a:effectLst/>
                        </a:rPr>
                        <a:t>Acumulado </a:t>
                      </a:r>
                      <a:br>
                        <a:rPr lang="es-GT" sz="1400" dirty="0">
                          <a:effectLst/>
                        </a:rPr>
                      </a:br>
                      <a:r>
                        <a:rPr lang="es-GT" sz="1400" dirty="0" smtClean="0">
                          <a:effectLst/>
                        </a:rPr>
                        <a:t>enero-diciembre</a:t>
                      </a:r>
                      <a:r>
                        <a:rPr lang="es-GT" sz="1400" baseline="0" dirty="0" smtClean="0">
                          <a:effectLst/>
                        </a:rPr>
                        <a:t> 2021</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050179822"/>
                  </a:ext>
                </a:extLst>
              </a:tr>
              <a:tr h="206748">
                <a:tc rowSpan="2">
                  <a:txBody>
                    <a:bodyPr/>
                    <a:lstStyle/>
                    <a:p>
                      <a:pPr algn="l">
                        <a:lnSpc>
                          <a:spcPct val="115000"/>
                        </a:lnSpc>
                        <a:spcAft>
                          <a:spcPts val="0"/>
                        </a:spcAft>
                      </a:pPr>
                      <a:r>
                        <a:rPr lang="es-GT" sz="1400" dirty="0">
                          <a:effectLst/>
                        </a:rPr>
                        <a:t>Libro Electrónico de Salarios</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a:effectLst/>
                        </a:rPr>
                        <a:t>Empresa</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smtClean="0">
                          <a:effectLst/>
                        </a:rPr>
                        <a:t>3,866</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023433627"/>
                  </a:ext>
                </a:extLst>
              </a:tr>
              <a:tr h="206748">
                <a:tc vMerge="1">
                  <a:txBody>
                    <a:bodyPr/>
                    <a:lstStyle/>
                    <a:p>
                      <a:endParaRPr lang="es-GT"/>
                    </a:p>
                  </a:txBody>
                  <a:tcPr/>
                </a:tc>
                <a:tc>
                  <a:txBody>
                    <a:bodyPr/>
                    <a:lstStyle/>
                    <a:p>
                      <a:pPr algn="ctr">
                        <a:lnSpc>
                          <a:spcPct val="115000"/>
                        </a:lnSpc>
                        <a:spcAft>
                          <a:spcPts val="0"/>
                        </a:spcAft>
                      </a:pPr>
                      <a:r>
                        <a:rPr lang="es-GT" sz="1400" dirty="0">
                          <a:effectLst/>
                        </a:rPr>
                        <a:t>Folios</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smtClean="0">
                          <a:effectLst/>
                        </a:rPr>
                        <a:t>3,527,565</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504994088"/>
                  </a:ext>
                </a:extLst>
              </a:tr>
              <a:tr h="413495">
                <a:tc>
                  <a:txBody>
                    <a:bodyPr/>
                    <a:lstStyle/>
                    <a:p>
                      <a:pPr algn="l">
                        <a:lnSpc>
                          <a:spcPct val="115000"/>
                        </a:lnSpc>
                        <a:spcAft>
                          <a:spcPts val="0"/>
                        </a:spcAft>
                      </a:pPr>
                      <a:r>
                        <a:rPr lang="es-GT" sz="1400" dirty="0">
                          <a:effectLst/>
                        </a:rPr>
                        <a:t>Registro Electrónico de Contratos Individuales de Trabajo (RECIT)</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a:effectLst/>
                        </a:rPr>
                        <a:t>Contrato</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smtClean="0">
                          <a:effectLst/>
                          <a:latin typeface="+mn-lt"/>
                          <a:ea typeface="+mn-ea"/>
                          <a:cs typeface="+mn-cs"/>
                        </a:rPr>
                        <a:t>588,367</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64036199"/>
                  </a:ext>
                </a:extLst>
              </a:tr>
              <a:tr h="620243">
                <a:tc>
                  <a:txBody>
                    <a:bodyPr/>
                    <a:lstStyle/>
                    <a:p>
                      <a:pPr algn="l">
                        <a:lnSpc>
                          <a:spcPct val="115000"/>
                        </a:lnSpc>
                        <a:spcAft>
                          <a:spcPts val="0"/>
                        </a:spcAft>
                      </a:pPr>
                      <a:r>
                        <a:rPr lang="es-GT" sz="1400" dirty="0">
                          <a:effectLst/>
                        </a:rPr>
                        <a:t>Registro Electrónico de Reglamentos Interiores de Trabajo (RERIT)</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a:effectLst/>
                        </a:rPr>
                        <a:t>Número Reglamentos firmados</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smtClean="0">
                          <a:effectLst/>
                          <a:latin typeface="+mn-lt"/>
                          <a:ea typeface="+mn-ea"/>
                          <a:cs typeface="+mn-cs"/>
                        </a:rPr>
                        <a:t>820</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213564991"/>
                  </a:ext>
                </a:extLst>
              </a:tr>
              <a:tr h="401843">
                <a:tc rowSpan="4">
                  <a:txBody>
                    <a:bodyPr/>
                    <a:lstStyle/>
                    <a:p>
                      <a:pPr algn="l">
                        <a:lnSpc>
                          <a:spcPct val="115000"/>
                        </a:lnSpc>
                        <a:spcAft>
                          <a:spcPts val="0"/>
                        </a:spcAft>
                      </a:pPr>
                      <a:r>
                        <a:rPr lang="es-GT" sz="1400" dirty="0">
                          <a:effectLst/>
                        </a:rPr>
                        <a:t>Plataforma Salud y Seguridad Ocupacional</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a:effectLst/>
                        </a:rPr>
                        <a:t>Planes de Salud y Seguridad Ocupacional</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smtClean="0">
                          <a:effectLst/>
                        </a:rPr>
                        <a:t>1,609</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65318602"/>
                  </a:ext>
                </a:extLst>
              </a:tr>
              <a:tr h="401843">
                <a:tc vMerge="1">
                  <a:txBody>
                    <a:bodyPr/>
                    <a:lstStyle/>
                    <a:p>
                      <a:endParaRPr lang="es-GT"/>
                    </a:p>
                  </a:txBody>
                  <a:tcPr/>
                </a:tc>
                <a:tc>
                  <a:txBody>
                    <a:bodyPr/>
                    <a:lstStyle/>
                    <a:p>
                      <a:pPr algn="ctr">
                        <a:lnSpc>
                          <a:spcPct val="115000"/>
                        </a:lnSpc>
                        <a:spcAft>
                          <a:spcPts val="0"/>
                        </a:spcAft>
                      </a:pPr>
                      <a:r>
                        <a:rPr lang="es-GT" sz="1400" dirty="0">
                          <a:effectLst/>
                        </a:rPr>
                        <a:t>Planes de Prevención de Riesgos Laborales</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smtClean="0">
                          <a:effectLst/>
                          <a:latin typeface="+mn-lt"/>
                          <a:ea typeface="+mn-ea"/>
                          <a:cs typeface="+mn-cs"/>
                        </a:rPr>
                        <a:t>1,400</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731944294"/>
                  </a:ext>
                </a:extLst>
              </a:tr>
              <a:tr h="401843">
                <a:tc vMerge="1">
                  <a:txBody>
                    <a:bodyPr/>
                    <a:lstStyle/>
                    <a:p>
                      <a:endParaRPr lang="es-GT"/>
                    </a:p>
                  </a:txBody>
                  <a:tcPr/>
                </a:tc>
                <a:tc>
                  <a:txBody>
                    <a:bodyPr/>
                    <a:lstStyle/>
                    <a:p>
                      <a:pPr algn="ctr">
                        <a:lnSpc>
                          <a:spcPct val="115000"/>
                        </a:lnSpc>
                        <a:spcAft>
                          <a:spcPts val="0"/>
                        </a:spcAft>
                      </a:pPr>
                      <a:r>
                        <a:rPr lang="es-GT" sz="1400" dirty="0">
                          <a:effectLst/>
                        </a:rPr>
                        <a:t>Estrategia COVID en el lugar de Trabajo</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smtClean="0">
                          <a:effectLst/>
                        </a:rPr>
                        <a:t>3,009 </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625379190"/>
                  </a:ext>
                </a:extLst>
              </a:tr>
              <a:tr h="401843">
                <a:tc vMerge="1">
                  <a:txBody>
                    <a:bodyPr/>
                    <a:lstStyle/>
                    <a:p>
                      <a:endParaRPr lang="es-GT"/>
                    </a:p>
                  </a:txBody>
                  <a:tcPr/>
                </a:tc>
                <a:tc>
                  <a:txBody>
                    <a:bodyPr/>
                    <a:lstStyle/>
                    <a:p>
                      <a:pPr algn="ctr">
                        <a:lnSpc>
                          <a:spcPct val="115000"/>
                        </a:lnSpc>
                        <a:spcAft>
                          <a:spcPts val="0"/>
                        </a:spcAft>
                      </a:pPr>
                      <a:r>
                        <a:rPr lang="es-GT" sz="1400" dirty="0">
                          <a:effectLst/>
                        </a:rPr>
                        <a:t>Registro de Monitores</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400" dirty="0" smtClean="0">
                          <a:effectLst/>
                        </a:rPr>
                        <a:t>5,000 </a:t>
                      </a:r>
                      <a:endParaRPr lang="es-G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14276685"/>
                  </a:ext>
                </a:extLst>
              </a:tr>
            </a:tbl>
          </a:graphicData>
        </a:graphic>
      </p:graphicFrame>
    </p:spTree>
    <p:extLst>
      <p:ext uri="{BB962C8B-B14F-4D97-AF65-F5344CB8AC3E}">
        <p14:creationId xmlns:p14="http://schemas.microsoft.com/office/powerpoint/2010/main" val="1970425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08708" y="406690"/>
            <a:ext cx="9025577" cy="715530"/>
          </a:xfrm>
        </p:spPr>
        <p:txBody>
          <a:bodyPr>
            <a:noAutofit/>
          </a:bodyPr>
          <a:lstStyle/>
          <a:p>
            <a:r>
              <a:rPr lang="es-GT" sz="2400" b="1" dirty="0" smtClean="0">
                <a:solidFill>
                  <a:srgbClr val="003353"/>
                </a:solidFill>
                <a:latin typeface="Montserrat" pitchFamily="2" charset="77"/>
              </a:rPr>
              <a:t>PREVENCIÓN DE CONTAGIO Y BROTES DE SARS COV-2</a:t>
            </a:r>
            <a:endParaRPr lang="es-GT" sz="2400" b="1" dirty="0">
              <a:solidFill>
                <a:srgbClr val="003353"/>
              </a:solidFill>
              <a:latin typeface="Montserrat" pitchFamily="2" charset="77"/>
            </a:endParaRPr>
          </a:p>
        </p:txBody>
      </p:sp>
      <p:sp>
        <p:nvSpPr>
          <p:cNvPr id="6" name="CuadroTexto 4">
            <a:extLst>
              <a:ext uri="{FF2B5EF4-FFF2-40B4-BE49-F238E27FC236}">
                <a16:creationId xmlns:a16="http://schemas.microsoft.com/office/drawing/2014/main" id="{772394B1-81AB-2D43-86E5-EDE326CA93F8}"/>
              </a:ext>
            </a:extLst>
          </p:cNvPr>
          <p:cNvSpPr txBox="1"/>
          <p:nvPr/>
        </p:nvSpPr>
        <p:spPr>
          <a:xfrm>
            <a:off x="408708" y="1212540"/>
            <a:ext cx="8836892" cy="5016758"/>
          </a:xfrm>
          <a:prstGeom prst="rect">
            <a:avLst/>
          </a:prstGeom>
          <a:noFill/>
        </p:spPr>
        <p:txBody>
          <a:bodyPr wrap="square" rtlCol="0">
            <a:spAutoFit/>
          </a:bodyPr>
          <a:lstStyle/>
          <a:p>
            <a:pPr algn="just"/>
            <a:r>
              <a:rPr lang="es-GT" sz="2000" dirty="0"/>
              <a:t>El Ministerio de Trabajo ha realizado su mejor esfuerzo para controlar y prevenir el contagio y los brotes del </a:t>
            </a:r>
            <a:r>
              <a:rPr lang="es-GT" sz="2000" dirty="0" smtClean="0"/>
              <a:t>SARS-CoV</a:t>
            </a:r>
            <a:r>
              <a:rPr lang="es-GT" sz="2000" dirty="0"/>
              <a:t>-</a:t>
            </a:r>
            <a:r>
              <a:rPr lang="es-GT" sz="2000" dirty="0" smtClean="0"/>
              <a:t>2 </a:t>
            </a:r>
            <a:r>
              <a:rPr lang="es-GT" sz="2000" dirty="0"/>
              <a:t>en los lugares de trabajo, actuando coordinadamente con otras instituciones de gobierno, así </a:t>
            </a:r>
            <a:r>
              <a:rPr lang="es-GT" sz="2000" dirty="0" smtClean="0"/>
              <a:t>como </a:t>
            </a:r>
            <a:r>
              <a:rPr lang="es-GT" sz="2000" dirty="0"/>
              <a:t>con los diferentes sectores organizados de patronos y </a:t>
            </a:r>
            <a:r>
              <a:rPr lang="es-GT" sz="2000" dirty="0" smtClean="0"/>
              <a:t>trabajadores</a:t>
            </a:r>
          </a:p>
          <a:p>
            <a:pPr algn="just"/>
            <a:endParaRPr lang="es-GT" sz="2000" dirty="0" smtClean="0"/>
          </a:p>
          <a:p>
            <a:pPr algn="just"/>
            <a:r>
              <a:rPr lang="es-GT" sz="2000" dirty="0" smtClean="0"/>
              <a:t>En esa línea, la Inspección </a:t>
            </a:r>
            <a:r>
              <a:rPr lang="es-GT" sz="2000" dirty="0"/>
              <a:t>General de Trabajo realizó 512 operativos de inspección mediante el “Plan </a:t>
            </a:r>
            <a:r>
              <a:rPr lang="es-GT" sz="2000" dirty="0" smtClean="0"/>
              <a:t>de Inspecciones </a:t>
            </a:r>
            <a:r>
              <a:rPr lang="es-GT" sz="2000" dirty="0"/>
              <a:t>de oficio focalizada y regionalizadas dirigidas a centros de trabajo para la verificación del </a:t>
            </a:r>
            <a:r>
              <a:rPr lang="es-GT" sz="2000" dirty="0" smtClean="0"/>
              <a:t>cumplimiento a </a:t>
            </a:r>
            <a:r>
              <a:rPr lang="es-GT" sz="2000" dirty="0"/>
              <a:t>las medidas de seguridad y salud ocupacional establecidas en las normas complementarias del reglamento </a:t>
            </a:r>
            <a:r>
              <a:rPr lang="es-GT" sz="2000" dirty="0" smtClean="0"/>
              <a:t>de salud </a:t>
            </a:r>
            <a:r>
              <a:rPr lang="es-GT" sz="2000" dirty="0"/>
              <a:t>y seguridad ocupacional para la prevención y control de brotes de SAR COV-2 en los Centros de Trabajo</a:t>
            </a:r>
            <a:r>
              <a:rPr lang="es-GT" sz="2000" dirty="0" smtClean="0"/>
              <a:t>”.</a:t>
            </a:r>
          </a:p>
          <a:p>
            <a:pPr algn="just"/>
            <a:endParaRPr lang="es-GT" sz="2000" dirty="0" smtClean="0"/>
          </a:p>
          <a:p>
            <a:pPr algn="just"/>
            <a:r>
              <a:rPr lang="es-GT" sz="2000" dirty="0"/>
              <a:t>Además, la Inspección General de Trabajo ha realizado durante el segundo cuatrimestre 2021 104 operativos </a:t>
            </a:r>
            <a:r>
              <a:rPr lang="es-GT" sz="2000" dirty="0" smtClean="0"/>
              <a:t>a Centros </a:t>
            </a:r>
            <a:r>
              <a:rPr lang="es-GT" sz="2000" dirty="0"/>
              <a:t>Nocturnos para la prevención y control de brotes de SAR COV-2 en los departamentos de: El </a:t>
            </a:r>
            <a:r>
              <a:rPr lang="es-GT" sz="2000" dirty="0" smtClean="0"/>
              <a:t>Progreso, Escuintla</a:t>
            </a:r>
            <a:r>
              <a:rPr lang="es-GT" sz="2000" dirty="0"/>
              <a:t>, Guatemala, Quetzaltenango, Sacatepéquez y Santa Rosa.</a:t>
            </a:r>
          </a:p>
        </p:txBody>
      </p:sp>
      <p:pic>
        <p:nvPicPr>
          <p:cNvPr id="3074" name="Picture 2" descr="Grupo Personas Salud - Gráficos vectoriales gratis e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5885" y="1838019"/>
            <a:ext cx="2463800" cy="257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905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73" y="3124449"/>
            <a:ext cx="11564342" cy="1270046"/>
          </a:xfrm>
        </p:spPr>
        <p:txBody>
          <a:bodyPr>
            <a:noAutofit/>
          </a:bodyPr>
          <a:lstStyle/>
          <a:p>
            <a:pPr algn="ctr"/>
            <a:r>
              <a:rPr lang="es-ES_tradnl" sz="6000" b="1" dirty="0" smtClean="0">
                <a:solidFill>
                  <a:schemeClr val="bg1"/>
                </a:solidFill>
                <a:latin typeface="Montserrat" panose="00000500000000000000" pitchFamily="50" charset="0"/>
                <a:cs typeface="Montserrat Bold"/>
              </a:rPr>
              <a:t>VICEMINISTERIO DE PREVISIÓN SOCIAL Y EMPLEO</a:t>
            </a:r>
            <a:endParaRPr lang="es-ES_tradnl" sz="6000" b="1" dirty="0">
              <a:solidFill>
                <a:schemeClr val="bg1"/>
              </a:solidFill>
              <a:latin typeface="Montserrat" panose="00000500000000000000" pitchFamily="50" charset="0"/>
              <a:cs typeface="Montserrat Bold"/>
            </a:endParaRPr>
          </a:p>
        </p:txBody>
      </p:sp>
    </p:spTree>
    <p:extLst>
      <p:ext uri="{BB962C8B-B14F-4D97-AF65-F5344CB8AC3E}">
        <p14:creationId xmlns:p14="http://schemas.microsoft.com/office/powerpoint/2010/main" val="1717243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08708" y="406690"/>
            <a:ext cx="9025577" cy="715530"/>
          </a:xfrm>
        </p:spPr>
        <p:txBody>
          <a:bodyPr>
            <a:noAutofit/>
          </a:bodyPr>
          <a:lstStyle/>
          <a:p>
            <a:r>
              <a:rPr lang="es-GT" sz="2400" b="1" dirty="0" smtClean="0">
                <a:solidFill>
                  <a:srgbClr val="003353"/>
                </a:solidFill>
                <a:latin typeface="Montserrat" pitchFamily="2" charset="77"/>
              </a:rPr>
              <a:t>GENERACIÓN DE EMPLEO FORMAL Y DIGNO</a:t>
            </a:r>
            <a:endParaRPr lang="es-GT" sz="2400" b="1" dirty="0">
              <a:solidFill>
                <a:srgbClr val="003353"/>
              </a:solidFill>
              <a:latin typeface="Montserrat" pitchFamily="2" charset="77"/>
            </a:endParaRPr>
          </a:p>
        </p:txBody>
      </p:sp>
      <p:sp>
        <p:nvSpPr>
          <p:cNvPr id="6" name="CuadroTexto 4">
            <a:extLst>
              <a:ext uri="{FF2B5EF4-FFF2-40B4-BE49-F238E27FC236}">
                <a16:creationId xmlns:a16="http://schemas.microsoft.com/office/drawing/2014/main" id="{772394B1-81AB-2D43-86E5-EDE326CA93F8}"/>
              </a:ext>
            </a:extLst>
          </p:cNvPr>
          <p:cNvSpPr txBox="1"/>
          <p:nvPr/>
        </p:nvSpPr>
        <p:spPr>
          <a:xfrm>
            <a:off x="408708" y="1340614"/>
            <a:ext cx="9025577" cy="4708981"/>
          </a:xfrm>
          <a:prstGeom prst="rect">
            <a:avLst/>
          </a:prstGeom>
          <a:noFill/>
        </p:spPr>
        <p:txBody>
          <a:bodyPr wrap="square" rtlCol="0">
            <a:spAutoFit/>
          </a:bodyPr>
          <a:lstStyle/>
          <a:p>
            <a:pPr algn="just"/>
            <a:r>
              <a:rPr lang="es-GT" sz="2000" dirty="0"/>
              <a:t>Se han desarrollado acciones para la reactivación y recuperación económica y laboral, entre las cuales sobresalen</a:t>
            </a:r>
            <a:r>
              <a:rPr lang="es-GT" sz="2000" dirty="0" smtClean="0"/>
              <a:t>:</a:t>
            </a:r>
          </a:p>
          <a:p>
            <a:pPr algn="just"/>
            <a:endParaRPr lang="es-GT" sz="2000" dirty="0"/>
          </a:p>
          <a:p>
            <a:pPr marL="342900" indent="-342900" algn="just">
              <a:buAutoNum type="alphaLcParenR"/>
            </a:pPr>
            <a:r>
              <a:rPr lang="es-GT" sz="2000" dirty="0" smtClean="0"/>
              <a:t>La </a:t>
            </a:r>
            <a:r>
              <a:rPr lang="es-GT" sz="2000" dirty="0"/>
              <a:t>modernización y ampliación de la cobertura de la Red Nacional de </a:t>
            </a:r>
            <a:r>
              <a:rPr lang="es-GT" sz="2000" dirty="0" smtClean="0"/>
              <a:t>Servicios Públicos </a:t>
            </a:r>
            <a:r>
              <a:rPr lang="es-GT" sz="2000" dirty="0"/>
              <a:t>de Empleo</a:t>
            </a:r>
            <a:r>
              <a:rPr lang="es-GT" sz="2000" dirty="0" smtClean="0"/>
              <a:t>;</a:t>
            </a:r>
            <a:endParaRPr lang="es-GT" sz="2000" dirty="0"/>
          </a:p>
          <a:p>
            <a:pPr algn="just"/>
            <a:r>
              <a:rPr lang="es-GT" sz="2000" dirty="0"/>
              <a:t>b) Establecimiento de alianzas con los gobiernos locales y el sector privado, </a:t>
            </a:r>
            <a:r>
              <a:rPr lang="es-GT" sz="2000" dirty="0" smtClean="0"/>
              <a:t>y</a:t>
            </a:r>
            <a:endParaRPr lang="es-GT" sz="2000" dirty="0"/>
          </a:p>
          <a:p>
            <a:pPr algn="just"/>
            <a:r>
              <a:rPr lang="es-GT" sz="2000" dirty="0"/>
              <a:t>c) Fortalecimiento y rediseño de los programas de formación y capacitación técnico profesional para </a:t>
            </a:r>
            <a:r>
              <a:rPr lang="es-GT" sz="2000" dirty="0" smtClean="0"/>
              <a:t>el empleo </a:t>
            </a:r>
            <a:r>
              <a:rPr lang="es-GT" sz="2000" dirty="0"/>
              <a:t>y el emprendimiento</a:t>
            </a:r>
            <a:r>
              <a:rPr lang="es-GT" sz="2000" dirty="0" smtClean="0"/>
              <a:t>.</a:t>
            </a:r>
          </a:p>
          <a:p>
            <a:pPr algn="just"/>
            <a:endParaRPr lang="es-GT" sz="2000" dirty="0"/>
          </a:p>
          <a:p>
            <a:pPr algn="just"/>
            <a:r>
              <a:rPr lang="es-GT" sz="2000" dirty="0"/>
              <a:t>En lo que respecta a plazas vacantes durante el periodo de mayo a agosto del presente año, se reporta a </a:t>
            </a:r>
            <a:r>
              <a:rPr lang="es-GT" sz="2000" dirty="0" smtClean="0"/>
              <a:t>nivel nacional 8,872 </a:t>
            </a:r>
            <a:r>
              <a:rPr lang="es-GT" sz="2000" dirty="0"/>
              <a:t>plazas, demandadas por diferentes sectores económicos. De mayo a agosto del presente año, </a:t>
            </a:r>
            <a:r>
              <a:rPr lang="es-GT" sz="2000" dirty="0" smtClean="0"/>
              <a:t>en las </a:t>
            </a:r>
            <a:r>
              <a:rPr lang="es-GT" sz="2000" dirty="0"/>
              <a:t>instancias del Servicio Nacional de Empleo se ha brindado el servicio de orientación laboral a </a:t>
            </a:r>
            <a:r>
              <a:rPr lang="es-GT" sz="2000" dirty="0" smtClean="0"/>
              <a:t>5,704 personas en </a:t>
            </a:r>
            <a:r>
              <a:rPr lang="es-GT" sz="2000" dirty="0"/>
              <a:t>búsqueda de un empleo, las cuales fueron inscritas en el portal electrónico “Tu Empleo” y orientadas por </a:t>
            </a:r>
            <a:r>
              <a:rPr lang="es-GT" sz="2000" dirty="0" smtClean="0"/>
              <a:t>los gestores </a:t>
            </a:r>
            <a:r>
              <a:rPr lang="es-GT" sz="2000" dirty="0"/>
              <a:t>que atienden estas instancias.</a:t>
            </a:r>
          </a:p>
        </p:txBody>
      </p:sp>
      <p:pic>
        <p:nvPicPr>
          <p:cNvPr id="1026" name="Picture 2" descr="TU EMPLEO - MINTR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3629" y="1340614"/>
            <a:ext cx="2558371" cy="255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840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804" y="782134"/>
            <a:ext cx="3084797" cy="3081839"/>
          </a:xfrm>
          <a:prstGeom prst="rect">
            <a:avLst/>
          </a:prstGeom>
        </p:spPr>
      </p:pic>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36730" y="374070"/>
            <a:ext cx="8079474" cy="715530"/>
          </a:xfrm>
        </p:spPr>
        <p:txBody>
          <a:bodyPr>
            <a:noAutofit/>
          </a:bodyPr>
          <a:lstStyle/>
          <a:p>
            <a:pPr algn="just"/>
            <a:r>
              <a:rPr lang="es-GT" sz="2400" b="1" dirty="0" smtClean="0">
                <a:solidFill>
                  <a:srgbClr val="003353"/>
                </a:solidFill>
                <a:latin typeface="Montserrat" pitchFamily="2" charset="77"/>
              </a:rPr>
              <a:t>FERIAS DE EMPLEO FOCALIZADAS</a:t>
            </a:r>
            <a:endParaRPr lang="es-GT" sz="2400" b="1" dirty="0">
              <a:solidFill>
                <a:srgbClr val="003353"/>
              </a:solidFill>
              <a:latin typeface="Montserrat" pitchFamily="2" charset="77"/>
            </a:endParaRP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8018" y="3249850"/>
            <a:ext cx="2947232" cy="2327609"/>
          </a:xfrm>
          <a:prstGeom prst="rect">
            <a:avLst/>
          </a:prstGeom>
        </p:spPr>
      </p:pic>
      <p:pic>
        <p:nvPicPr>
          <p:cNvPr id="4" name="Imagen 3"/>
          <p:cNvPicPr>
            <a:picLocks noChangeAspect="1"/>
          </p:cNvPicPr>
          <p:nvPr/>
        </p:nvPicPr>
        <p:blipFill rotWithShape="1">
          <a:blip r:embed="rId6">
            <a:extLst>
              <a:ext uri="{28A0092B-C50C-407E-A947-70E740481C1C}">
                <a14:useLocalDpi xmlns:a14="http://schemas.microsoft.com/office/drawing/2010/main" val="0"/>
              </a:ext>
            </a:extLst>
          </a:blip>
          <a:srcRect l="11623" r="9916" b="28008"/>
          <a:stretch/>
        </p:blipFill>
        <p:spPr>
          <a:xfrm>
            <a:off x="141478" y="3649057"/>
            <a:ext cx="2627716" cy="1793800"/>
          </a:xfrm>
          <a:prstGeom prst="rect">
            <a:avLst/>
          </a:prstGeom>
        </p:spPr>
      </p:pic>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478" y="1089600"/>
            <a:ext cx="2379533" cy="2372562"/>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5175" y="986661"/>
            <a:ext cx="2778510" cy="2778510"/>
          </a:xfrm>
          <a:prstGeom prst="rect">
            <a:avLst/>
          </a:prstGeom>
        </p:spPr>
      </p:pic>
      <p:pic>
        <p:nvPicPr>
          <p:cNvPr id="10" name="Imagen 9"/>
          <p:cNvPicPr>
            <a:picLocks noChangeAspect="1"/>
          </p:cNvPicPr>
          <p:nvPr/>
        </p:nvPicPr>
        <p:blipFill rotWithShape="1">
          <a:blip r:embed="rId9">
            <a:extLst>
              <a:ext uri="{28A0092B-C50C-407E-A947-70E740481C1C}">
                <a14:useLocalDpi xmlns:a14="http://schemas.microsoft.com/office/drawing/2010/main" val="0"/>
              </a:ext>
            </a:extLst>
          </a:blip>
          <a:srcRect l="11423" r="8196"/>
          <a:stretch/>
        </p:blipFill>
        <p:spPr>
          <a:xfrm>
            <a:off x="5227812" y="1203672"/>
            <a:ext cx="2757714" cy="2144418"/>
          </a:xfrm>
          <a:prstGeom prst="rect">
            <a:avLst/>
          </a:prstGeom>
        </p:spPr>
      </p:pic>
      <p:sp>
        <p:nvSpPr>
          <p:cNvPr id="13" name="CuadroTexto 4">
            <a:extLst>
              <a:ext uri="{FF2B5EF4-FFF2-40B4-BE49-F238E27FC236}">
                <a16:creationId xmlns:a16="http://schemas.microsoft.com/office/drawing/2014/main" id="{772394B1-81AB-2D43-86E5-EDE326CA93F8}"/>
              </a:ext>
            </a:extLst>
          </p:cNvPr>
          <p:cNvSpPr txBox="1"/>
          <p:nvPr/>
        </p:nvSpPr>
        <p:spPr>
          <a:xfrm>
            <a:off x="5582464" y="3436019"/>
            <a:ext cx="5442857" cy="2246769"/>
          </a:xfrm>
          <a:prstGeom prst="rect">
            <a:avLst/>
          </a:prstGeom>
          <a:noFill/>
        </p:spPr>
        <p:txBody>
          <a:bodyPr wrap="square" rtlCol="0">
            <a:spAutoFit/>
          </a:bodyPr>
          <a:lstStyle/>
          <a:p>
            <a:pPr algn="just"/>
            <a:r>
              <a:rPr lang="es-GT" sz="2000" dirty="0" smtClean="0"/>
              <a:t>Con </a:t>
            </a:r>
            <a:r>
              <a:rPr lang="es-GT" sz="2000" dirty="0"/>
              <a:t>relación a la promoción de empleo digno, a lo largo del año se han llevado a cabo 6 ferias de empleo focalizadas para grupos vulnerables, en las cuales 559 empresas han participado, a través de la postulación de 10 mil 313 plazas laborales y 7 mil 176 personas han participado para la búsqueda de una oportunidad laboral.</a:t>
            </a:r>
          </a:p>
        </p:txBody>
      </p:sp>
    </p:spTree>
    <p:extLst>
      <p:ext uri="{BB962C8B-B14F-4D97-AF65-F5344CB8AC3E}">
        <p14:creationId xmlns:p14="http://schemas.microsoft.com/office/powerpoint/2010/main" val="32116974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6" y="406690"/>
            <a:ext cx="9025577" cy="715530"/>
          </a:xfrm>
        </p:spPr>
        <p:txBody>
          <a:bodyPr>
            <a:noAutofit/>
          </a:bodyPr>
          <a:lstStyle/>
          <a:p>
            <a:r>
              <a:rPr lang="es-GT" sz="2400" b="1" dirty="0" smtClean="0">
                <a:solidFill>
                  <a:srgbClr val="003353"/>
                </a:solidFill>
                <a:latin typeface="Montserrat" pitchFamily="2" charset="77"/>
              </a:rPr>
              <a:t>MODELO DE ATENCIÓN INTEGRAL PARA LAS MUJERES</a:t>
            </a:r>
            <a:br>
              <a:rPr lang="es-GT" sz="2400" b="1" dirty="0" smtClean="0">
                <a:solidFill>
                  <a:srgbClr val="003353"/>
                </a:solidFill>
                <a:latin typeface="Montserrat" pitchFamily="2" charset="77"/>
              </a:rPr>
            </a:br>
            <a:r>
              <a:rPr lang="es-GT" sz="2400" b="1" dirty="0" smtClean="0">
                <a:solidFill>
                  <a:srgbClr val="003353"/>
                </a:solidFill>
                <a:latin typeface="Montserrat" pitchFamily="2" charset="77"/>
              </a:rPr>
              <a:t>VÍCTIMAS DE VIOLENCIA I´X KEM (MAIMI)</a:t>
            </a:r>
            <a:endParaRPr lang="es-GT" sz="2400" b="1" dirty="0">
              <a:solidFill>
                <a:srgbClr val="003353"/>
              </a:solidFill>
              <a:latin typeface="Montserrat" pitchFamily="2" charset="77"/>
            </a:endParaRPr>
          </a:p>
        </p:txBody>
      </p:sp>
      <p:sp>
        <p:nvSpPr>
          <p:cNvPr id="6" name="CuadroTexto 4">
            <a:extLst>
              <a:ext uri="{FF2B5EF4-FFF2-40B4-BE49-F238E27FC236}">
                <a16:creationId xmlns:a16="http://schemas.microsoft.com/office/drawing/2014/main" id="{772394B1-81AB-2D43-86E5-EDE326CA93F8}"/>
              </a:ext>
            </a:extLst>
          </p:cNvPr>
          <p:cNvSpPr txBox="1"/>
          <p:nvPr/>
        </p:nvSpPr>
        <p:spPr>
          <a:xfrm>
            <a:off x="599776" y="1627217"/>
            <a:ext cx="11069059" cy="1631216"/>
          </a:xfrm>
          <a:prstGeom prst="rect">
            <a:avLst/>
          </a:prstGeom>
          <a:noFill/>
        </p:spPr>
        <p:txBody>
          <a:bodyPr wrap="square" rtlCol="0">
            <a:spAutoFit/>
          </a:bodyPr>
          <a:lstStyle/>
          <a:p>
            <a:pPr algn="just"/>
            <a:r>
              <a:rPr lang="es-GT" sz="2000" dirty="0"/>
              <a:t>La Dirección General de Empleo revisó y estableció una ruta de trabajo de atención, en coordinación con </a:t>
            </a:r>
            <a:r>
              <a:rPr lang="es-GT" sz="2000" dirty="0" smtClean="0"/>
              <a:t>la Dirección </a:t>
            </a:r>
            <a:r>
              <a:rPr lang="es-GT" sz="2000" dirty="0"/>
              <a:t>de Previsión Social, a </a:t>
            </a:r>
            <a:r>
              <a:rPr lang="es-GT" sz="2000" dirty="0" smtClean="0"/>
              <a:t>fin </a:t>
            </a:r>
            <a:r>
              <a:rPr lang="es-GT" sz="2000" dirty="0"/>
              <a:t>de articular acciones para la intermediación de mujeres víctimas </a:t>
            </a:r>
            <a:r>
              <a:rPr lang="es-GT" sz="2000" dirty="0" smtClean="0"/>
              <a:t>de violencia </a:t>
            </a:r>
            <a:r>
              <a:rPr lang="es-GT" sz="2000" dirty="0"/>
              <a:t>a un proceso de inserción laboral o en su caso derivarlas a un proceso de formación o </a:t>
            </a:r>
            <a:r>
              <a:rPr lang="es-GT" sz="2000" dirty="0" smtClean="0"/>
              <a:t>emprendimiento, con </a:t>
            </a:r>
            <a:r>
              <a:rPr lang="es-GT" sz="2000" dirty="0"/>
              <a:t>la asesoría en materia de derechos laborales desde la Sección de la Mujer Trabajadora, el proceso ha </a:t>
            </a:r>
            <a:r>
              <a:rPr lang="es-GT" sz="2000" dirty="0" smtClean="0"/>
              <a:t>dado inicio </a:t>
            </a:r>
            <a:r>
              <a:rPr lang="es-GT" sz="2000" dirty="0"/>
              <a:t>con la atención de 9 mujeres en el rango de edad de 27 a 46 años.</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076" y="3429731"/>
            <a:ext cx="2847833" cy="2847833"/>
          </a:xfrm>
          <a:prstGeom prst="rect">
            <a:avLst/>
          </a:prstGeom>
        </p:spPr>
      </p:pic>
    </p:spTree>
    <p:extLst>
      <p:ext uri="{BB962C8B-B14F-4D97-AF65-F5344CB8AC3E}">
        <p14:creationId xmlns:p14="http://schemas.microsoft.com/office/powerpoint/2010/main" val="532621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740DFA38-C7AF-D745-8889-3FA1AB4861B5}"/>
              </a:ext>
            </a:extLst>
          </p:cNvPr>
          <p:cNvSpPr txBox="1">
            <a:spLocks/>
          </p:cNvSpPr>
          <p:nvPr/>
        </p:nvSpPr>
        <p:spPr>
          <a:xfrm>
            <a:off x="436731" y="529488"/>
            <a:ext cx="8079474" cy="7155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GT" sz="2400" b="1" dirty="0" smtClean="0">
                <a:solidFill>
                  <a:srgbClr val="003353"/>
                </a:solidFill>
                <a:latin typeface="Montserrat" pitchFamily="2" charset="77"/>
              </a:rPr>
              <a:t>VENTANILLA DE ATENCIÓN AL MIGRANTE RETORNADO</a:t>
            </a:r>
            <a:endParaRPr lang="es-GT" sz="2400" b="1" dirty="0">
              <a:solidFill>
                <a:srgbClr val="003353"/>
              </a:solidFill>
              <a:latin typeface="Montserrat" pitchFamily="2" charset="77"/>
            </a:endParaRPr>
          </a:p>
        </p:txBody>
      </p:sp>
      <p:sp>
        <p:nvSpPr>
          <p:cNvPr id="9" name="CuadroTexto 4">
            <a:extLst>
              <a:ext uri="{FF2B5EF4-FFF2-40B4-BE49-F238E27FC236}">
                <a16:creationId xmlns:a16="http://schemas.microsoft.com/office/drawing/2014/main" id="{772394B1-81AB-2D43-86E5-EDE326CA93F8}"/>
              </a:ext>
            </a:extLst>
          </p:cNvPr>
          <p:cNvSpPr txBox="1"/>
          <p:nvPr/>
        </p:nvSpPr>
        <p:spPr>
          <a:xfrm>
            <a:off x="436731" y="1412305"/>
            <a:ext cx="5702812" cy="1631216"/>
          </a:xfrm>
          <a:prstGeom prst="rect">
            <a:avLst/>
          </a:prstGeom>
          <a:noFill/>
        </p:spPr>
        <p:txBody>
          <a:bodyPr wrap="square" rtlCol="0">
            <a:spAutoFit/>
          </a:bodyPr>
          <a:lstStyle/>
          <a:p>
            <a:pPr algn="just"/>
            <a:r>
              <a:rPr lang="es-GT" sz="2000" dirty="0" smtClean="0"/>
              <a:t>Durante 2021</a:t>
            </a:r>
            <a:r>
              <a:rPr lang="es-GT" sz="2000" dirty="0"/>
              <a:t>, se </a:t>
            </a:r>
            <a:r>
              <a:rPr lang="es-GT" sz="2000" dirty="0" smtClean="0"/>
              <a:t>registraron a 804 </a:t>
            </a:r>
            <a:r>
              <a:rPr lang="es-GT" sz="2000" dirty="0"/>
              <a:t>personas migrantes retornadas atendidos en </a:t>
            </a:r>
            <a:r>
              <a:rPr lang="es-GT" sz="2000" dirty="0" smtClean="0"/>
              <a:t>el Centro </a:t>
            </a:r>
            <a:r>
              <a:rPr lang="es-GT" sz="2000" dirty="0"/>
              <a:t>de Recepción de </a:t>
            </a:r>
            <a:r>
              <a:rPr lang="es-GT" sz="2000" dirty="0" smtClean="0"/>
              <a:t>Migrantes Retornados </a:t>
            </a:r>
            <a:r>
              <a:rPr lang="es-GT" sz="2000" dirty="0"/>
              <a:t>de </a:t>
            </a:r>
            <a:r>
              <a:rPr lang="es-GT" sz="2000" dirty="0" smtClean="0"/>
              <a:t>la Fuerza </a:t>
            </a:r>
            <a:r>
              <a:rPr lang="es-GT" sz="2000" dirty="0"/>
              <a:t>Aérea Guatemalteca, </a:t>
            </a:r>
            <a:r>
              <a:rPr lang="es-GT" sz="2000" dirty="0" smtClean="0"/>
              <a:t>del cual octubre </a:t>
            </a:r>
            <a:r>
              <a:rPr lang="es-GT" sz="2000" dirty="0"/>
              <a:t>fue el mes con </a:t>
            </a:r>
            <a:r>
              <a:rPr lang="es-GT" sz="2000" dirty="0" smtClean="0"/>
              <a:t>más registros </a:t>
            </a:r>
            <a:r>
              <a:rPr lang="es-GT" sz="2000" dirty="0"/>
              <a:t>realizados.</a:t>
            </a:r>
          </a:p>
        </p:txBody>
      </p:sp>
      <p:pic>
        <p:nvPicPr>
          <p:cNvPr id="2050" name="Picture 2" descr="Puede ser una imagen de de 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2434" y="1245018"/>
            <a:ext cx="3502024" cy="2334683"/>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740DFA38-C7AF-D745-8889-3FA1AB4861B5}"/>
              </a:ext>
            </a:extLst>
          </p:cNvPr>
          <p:cNvSpPr>
            <a:spLocks noGrp="1"/>
          </p:cNvSpPr>
          <p:nvPr>
            <p:ph type="title"/>
          </p:nvPr>
        </p:nvSpPr>
        <p:spPr>
          <a:xfrm>
            <a:off x="436731" y="4002642"/>
            <a:ext cx="4176213" cy="715530"/>
          </a:xfrm>
        </p:spPr>
        <p:txBody>
          <a:bodyPr>
            <a:noAutofit/>
          </a:bodyPr>
          <a:lstStyle/>
          <a:p>
            <a:pPr algn="just"/>
            <a:r>
              <a:rPr lang="es-GT" sz="2400" b="1" dirty="0" smtClean="0">
                <a:solidFill>
                  <a:srgbClr val="003353"/>
                </a:solidFill>
                <a:latin typeface="Montserrat" pitchFamily="2" charset="77"/>
              </a:rPr>
              <a:t>VENTANILLA EMPLÉATE INCLUSIVO</a:t>
            </a:r>
            <a:endParaRPr lang="es-GT" sz="2400" b="1" dirty="0">
              <a:solidFill>
                <a:srgbClr val="003353"/>
              </a:solidFill>
              <a:latin typeface="Montserrat" pitchFamily="2" charset="77"/>
            </a:endParaRPr>
          </a:p>
        </p:txBody>
      </p:sp>
      <p:sp>
        <p:nvSpPr>
          <p:cNvPr id="11" name="CuadroTexto 4">
            <a:extLst>
              <a:ext uri="{FF2B5EF4-FFF2-40B4-BE49-F238E27FC236}">
                <a16:creationId xmlns:a16="http://schemas.microsoft.com/office/drawing/2014/main" id="{772394B1-81AB-2D43-86E5-EDE326CA93F8}"/>
              </a:ext>
            </a:extLst>
          </p:cNvPr>
          <p:cNvSpPr txBox="1"/>
          <p:nvPr/>
        </p:nvSpPr>
        <p:spPr>
          <a:xfrm>
            <a:off x="436731" y="4969407"/>
            <a:ext cx="4176213" cy="707886"/>
          </a:xfrm>
          <a:prstGeom prst="rect">
            <a:avLst/>
          </a:prstGeom>
          <a:noFill/>
        </p:spPr>
        <p:txBody>
          <a:bodyPr wrap="square" rtlCol="0">
            <a:spAutoFit/>
          </a:bodyPr>
          <a:lstStyle/>
          <a:p>
            <a:pPr algn="just"/>
            <a:r>
              <a:rPr lang="es-GT" sz="2000" dirty="0"/>
              <a:t>Se ha dado orientación laboral a </a:t>
            </a:r>
            <a:r>
              <a:rPr lang="es-GT" sz="2000" dirty="0" smtClean="0"/>
              <a:t>347 </a:t>
            </a:r>
            <a:r>
              <a:rPr lang="es-GT" sz="2000" dirty="0"/>
              <a:t>personas con discapacidad</a:t>
            </a:r>
            <a:r>
              <a:rPr lang="es-GT" sz="2000" dirty="0" smtClean="0"/>
              <a:t>.</a:t>
            </a:r>
            <a:endParaRPr lang="es-GT" sz="2000" dirty="0"/>
          </a:p>
        </p:txBody>
      </p:sp>
      <p:pic>
        <p:nvPicPr>
          <p:cNvPr id="12" name="Imagen 11">
            <a:extLst>
              <a:ext uri="{FF2B5EF4-FFF2-40B4-BE49-F238E27FC236}">
                <a16:creationId xmlns:a16="http://schemas.microsoft.com/office/drawing/2014/main" id="{BEDCD78E-8D7F-4837-8443-7E776524EECC}"/>
              </a:ext>
            </a:extLst>
          </p:cNvPr>
          <p:cNvPicPr>
            <a:picLocks noChangeAspect="1"/>
          </p:cNvPicPr>
          <p:nvPr/>
        </p:nvPicPr>
        <p:blipFill rotWithShape="1">
          <a:blip r:embed="rId5"/>
          <a:srcRect r="1672" b="23761"/>
          <a:stretch/>
        </p:blipFill>
        <p:spPr>
          <a:xfrm>
            <a:off x="5044776" y="3650909"/>
            <a:ext cx="2189533" cy="2196985"/>
          </a:xfrm>
          <a:prstGeom prst="rect">
            <a:avLst/>
          </a:prstGeom>
        </p:spPr>
      </p:pic>
    </p:spTree>
    <p:extLst>
      <p:ext uri="{BB962C8B-B14F-4D97-AF65-F5344CB8AC3E}">
        <p14:creationId xmlns:p14="http://schemas.microsoft.com/office/powerpoint/2010/main" val="39025703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740DFA38-C7AF-D745-8889-3FA1AB4861B5}"/>
              </a:ext>
            </a:extLst>
          </p:cNvPr>
          <p:cNvSpPr txBox="1">
            <a:spLocks/>
          </p:cNvSpPr>
          <p:nvPr/>
        </p:nvSpPr>
        <p:spPr>
          <a:xfrm>
            <a:off x="320617" y="431177"/>
            <a:ext cx="9520070" cy="7155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GT" sz="2400" b="1" dirty="0" smtClean="0">
                <a:solidFill>
                  <a:srgbClr val="003353"/>
                </a:solidFill>
                <a:latin typeface="Montserrat" pitchFamily="2" charset="77"/>
              </a:rPr>
              <a:t>LOGROS DEL PROGRAMA NACIONAL DE ESCUELAS TALLER Y TALLERES DE EMPLEO</a:t>
            </a:r>
            <a:endParaRPr lang="es-GT" sz="2400" b="1" dirty="0">
              <a:solidFill>
                <a:srgbClr val="003353"/>
              </a:solidFill>
              <a:latin typeface="Montserrat" pitchFamily="2" charset="77"/>
            </a:endParaRPr>
          </a:p>
        </p:txBody>
      </p:sp>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49339" t="1" b="3678"/>
          <a:stretch/>
        </p:blipFill>
        <p:spPr>
          <a:xfrm>
            <a:off x="406131" y="1383777"/>
            <a:ext cx="1976650" cy="2173356"/>
          </a:xfrm>
          <a:prstGeom prst="rect">
            <a:avLst/>
          </a:prstGeom>
        </p:spPr>
      </p:pic>
      <p:pic>
        <p:nvPicPr>
          <p:cNvPr id="6" name="Imagen 5"/>
          <p:cNvPicPr>
            <a:picLocks noChangeAspect="1"/>
          </p:cNvPicPr>
          <p:nvPr/>
        </p:nvPicPr>
        <p:blipFill>
          <a:blip r:embed="rId5"/>
          <a:stretch>
            <a:fillRect/>
          </a:stretch>
        </p:blipFill>
        <p:spPr>
          <a:xfrm>
            <a:off x="2435603" y="1220720"/>
            <a:ext cx="5594898" cy="2499470"/>
          </a:xfrm>
          <a:prstGeom prst="rect">
            <a:avLst/>
          </a:prstGeom>
        </p:spPr>
      </p:pic>
      <p:sp>
        <p:nvSpPr>
          <p:cNvPr id="9" name="Título 1">
            <a:extLst>
              <a:ext uri="{FF2B5EF4-FFF2-40B4-BE49-F238E27FC236}">
                <a16:creationId xmlns:a16="http://schemas.microsoft.com/office/drawing/2014/main" id="{740DFA38-C7AF-D745-8889-3FA1AB4861B5}"/>
              </a:ext>
            </a:extLst>
          </p:cNvPr>
          <p:cNvSpPr txBox="1">
            <a:spLocks/>
          </p:cNvSpPr>
          <p:nvPr/>
        </p:nvSpPr>
        <p:spPr>
          <a:xfrm>
            <a:off x="320617" y="3922196"/>
            <a:ext cx="10993269" cy="7155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GT" sz="2400" b="1" dirty="0" smtClean="0">
                <a:solidFill>
                  <a:srgbClr val="003353"/>
                </a:solidFill>
                <a:latin typeface="Montserrat" pitchFamily="2" charset="77"/>
              </a:rPr>
              <a:t>RESULTADOS DE LA SECCIÓN DE FORMACIÓN Y CAPACITACIÓN</a:t>
            </a:r>
            <a:endParaRPr lang="es-GT" sz="2400" b="1" dirty="0">
              <a:solidFill>
                <a:srgbClr val="003353"/>
              </a:solidFill>
              <a:latin typeface="Montserrat" pitchFamily="2" charset="77"/>
            </a:endParaRPr>
          </a:p>
        </p:txBody>
      </p:sp>
      <p:sp>
        <p:nvSpPr>
          <p:cNvPr id="12" name="CuadroTexto 4">
            <a:extLst>
              <a:ext uri="{FF2B5EF4-FFF2-40B4-BE49-F238E27FC236}">
                <a16:creationId xmlns:a16="http://schemas.microsoft.com/office/drawing/2014/main" id="{772394B1-81AB-2D43-86E5-EDE326CA93F8}"/>
              </a:ext>
            </a:extLst>
          </p:cNvPr>
          <p:cNvSpPr txBox="1"/>
          <p:nvPr/>
        </p:nvSpPr>
        <p:spPr>
          <a:xfrm>
            <a:off x="406131" y="4554982"/>
            <a:ext cx="9594212" cy="1631216"/>
          </a:xfrm>
          <a:prstGeom prst="rect">
            <a:avLst/>
          </a:prstGeom>
          <a:noFill/>
        </p:spPr>
        <p:txBody>
          <a:bodyPr wrap="square" rtlCol="0">
            <a:spAutoFit/>
          </a:bodyPr>
          <a:lstStyle/>
          <a:p>
            <a:pPr algn="just"/>
            <a:r>
              <a:rPr lang="es-GT" sz="2000" dirty="0" smtClean="0"/>
              <a:t>Ha </a:t>
            </a:r>
            <a:r>
              <a:rPr lang="es-GT" sz="2000" dirty="0"/>
              <a:t>atendido a 142 grupos para formación con 11 mil 160 horas de capacitación. Entre los temas se puedo mencionar mantenimiento básico del sistema eléctrico de motocicletas, elaboración de lácteos, manualidades de arreglos florales, repostería básica, instalaciones eléctricas domiciliares, repostería entre otros. En este rubro, es importante enfatizar que se brindó el servicio de capacitación a 15 familias de las víctimas del caso de Tamaulipas.</a:t>
            </a:r>
          </a:p>
        </p:txBody>
      </p:sp>
    </p:spTree>
    <p:extLst>
      <p:ext uri="{BB962C8B-B14F-4D97-AF65-F5344CB8AC3E}">
        <p14:creationId xmlns:p14="http://schemas.microsoft.com/office/powerpoint/2010/main" val="10775892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6" y="406690"/>
            <a:ext cx="9025577" cy="715530"/>
          </a:xfrm>
        </p:spPr>
        <p:txBody>
          <a:bodyPr>
            <a:noAutofit/>
          </a:bodyPr>
          <a:lstStyle/>
          <a:p>
            <a:r>
              <a:rPr lang="es-GT" sz="2400" b="1" dirty="0" smtClean="0">
                <a:solidFill>
                  <a:srgbClr val="003353"/>
                </a:solidFill>
                <a:latin typeface="Montserrat" pitchFamily="2" charset="77"/>
              </a:rPr>
              <a:t>PROGRAMA DE TRABAJO TEMPORAL</a:t>
            </a:r>
            <a:endParaRPr lang="es-GT" sz="2400" b="1" dirty="0">
              <a:solidFill>
                <a:srgbClr val="003353"/>
              </a:solidFill>
              <a:latin typeface="Montserrat" pitchFamily="2" charset="77"/>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76" y="1122220"/>
            <a:ext cx="5053345" cy="2406976"/>
          </a:xfrm>
          <a:prstGeom prst="rect">
            <a:avLst/>
          </a:prstGeom>
        </p:spPr>
      </p:pic>
      <p:sp>
        <p:nvSpPr>
          <p:cNvPr id="7" name="CuadroTexto 4">
            <a:extLst>
              <a:ext uri="{FF2B5EF4-FFF2-40B4-BE49-F238E27FC236}">
                <a16:creationId xmlns:a16="http://schemas.microsoft.com/office/drawing/2014/main" id="{772394B1-81AB-2D43-86E5-EDE326CA93F8}"/>
              </a:ext>
            </a:extLst>
          </p:cNvPr>
          <p:cNvSpPr txBox="1"/>
          <p:nvPr/>
        </p:nvSpPr>
        <p:spPr>
          <a:xfrm>
            <a:off x="5841243" y="1710635"/>
            <a:ext cx="5704763" cy="1323439"/>
          </a:xfrm>
          <a:prstGeom prst="rect">
            <a:avLst/>
          </a:prstGeom>
          <a:noFill/>
        </p:spPr>
        <p:txBody>
          <a:bodyPr wrap="square" rtlCol="0">
            <a:spAutoFit/>
          </a:bodyPr>
          <a:lstStyle/>
          <a:p>
            <a:pPr algn="just"/>
            <a:r>
              <a:rPr lang="es-GT" sz="2000" dirty="0" smtClean="0"/>
              <a:t>Durante 2021 se reporta </a:t>
            </a:r>
            <a:r>
              <a:rPr lang="es-GT" sz="2000" dirty="0"/>
              <a:t>un total de </a:t>
            </a:r>
            <a:r>
              <a:rPr lang="es-GT" sz="2000" dirty="0" smtClean="0"/>
              <a:t>916 trabajadores </a:t>
            </a:r>
            <a:r>
              <a:rPr lang="es-GT" sz="2000" dirty="0"/>
              <a:t>migrantes temporales </a:t>
            </a:r>
            <a:r>
              <a:rPr lang="es-GT" sz="2000" dirty="0" smtClean="0"/>
              <a:t>seleccionados de </a:t>
            </a:r>
            <a:r>
              <a:rPr lang="es-GT" sz="2000" dirty="0"/>
              <a:t>los cuales </a:t>
            </a:r>
            <a:r>
              <a:rPr lang="es-GT" sz="2000" dirty="0" smtClean="0"/>
              <a:t>219 </a:t>
            </a:r>
            <a:r>
              <a:rPr lang="es-GT" sz="2000" dirty="0"/>
              <a:t>corresponden a Canadá y </a:t>
            </a:r>
            <a:r>
              <a:rPr lang="es-GT" sz="2000" dirty="0" smtClean="0"/>
              <a:t>697 corresponden </a:t>
            </a:r>
            <a:r>
              <a:rPr lang="es-GT" sz="2000" dirty="0"/>
              <a:t>a Estados </a:t>
            </a:r>
            <a:r>
              <a:rPr lang="es-GT" sz="2000" dirty="0" smtClean="0"/>
              <a:t>Unidos.</a:t>
            </a:r>
          </a:p>
        </p:txBody>
      </p:sp>
      <p:sp>
        <p:nvSpPr>
          <p:cNvPr id="8" name="CuadroTexto 4">
            <a:extLst>
              <a:ext uri="{FF2B5EF4-FFF2-40B4-BE49-F238E27FC236}">
                <a16:creationId xmlns:a16="http://schemas.microsoft.com/office/drawing/2014/main" id="{772394B1-81AB-2D43-86E5-EDE326CA93F8}"/>
              </a:ext>
            </a:extLst>
          </p:cNvPr>
          <p:cNvSpPr txBox="1"/>
          <p:nvPr/>
        </p:nvSpPr>
        <p:spPr>
          <a:xfrm>
            <a:off x="599776" y="3880903"/>
            <a:ext cx="5510738" cy="2246769"/>
          </a:xfrm>
          <a:prstGeom prst="rect">
            <a:avLst/>
          </a:prstGeom>
          <a:noFill/>
        </p:spPr>
        <p:txBody>
          <a:bodyPr wrap="square" rtlCol="0">
            <a:spAutoFit/>
          </a:bodyPr>
          <a:lstStyle/>
          <a:p>
            <a:pPr algn="just"/>
            <a:r>
              <a:rPr lang="es-GT" sz="2000" dirty="0"/>
              <a:t>S</a:t>
            </a:r>
            <a:r>
              <a:rPr lang="es-GT" sz="2000" dirty="0" smtClean="0"/>
              <a:t>e </a:t>
            </a:r>
            <a:r>
              <a:rPr lang="es-GT" sz="2000" dirty="0"/>
              <a:t>realizó la entrega de 50 becas Marinos Mercantes del Bicentenario, con el objetivo de certificar a aspirantes que busquen adquirir una ventaja competitiva para obtener un empleo formal y digno a bordo de una flota mercante internacional; que contribuya a su desarrollo personal, el de su familia y comunidad.</a:t>
            </a:r>
          </a:p>
        </p:txBody>
      </p:sp>
      <p:pic>
        <p:nvPicPr>
          <p:cNvPr id="9" name="Imagen 8" descr="Diagrama&#10;&#10;Descripción generada automáticamente">
            <a:extLst>
              <a:ext uri="{FF2B5EF4-FFF2-40B4-BE49-F238E27FC236}">
                <a16:creationId xmlns:a16="http://schemas.microsoft.com/office/drawing/2014/main" id="{8CD43D31-ABEA-4404-BC05-19950D970B6D}"/>
              </a:ext>
            </a:extLst>
          </p:cNvPr>
          <p:cNvPicPr>
            <a:picLocks noChangeAspect="1"/>
          </p:cNvPicPr>
          <p:nvPr/>
        </p:nvPicPr>
        <p:blipFill>
          <a:blip r:embed="rId5"/>
          <a:stretch>
            <a:fillRect/>
          </a:stretch>
        </p:blipFill>
        <p:spPr>
          <a:xfrm>
            <a:off x="6461459" y="3622489"/>
            <a:ext cx="3646662" cy="2425278"/>
          </a:xfrm>
          <a:prstGeom prst="rect">
            <a:avLst/>
          </a:prstGeom>
        </p:spPr>
      </p:pic>
    </p:spTree>
    <p:extLst>
      <p:ext uri="{BB962C8B-B14F-4D97-AF65-F5344CB8AC3E}">
        <p14:creationId xmlns:p14="http://schemas.microsoft.com/office/powerpoint/2010/main" val="1050854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6" y="406690"/>
            <a:ext cx="9025577" cy="715530"/>
          </a:xfrm>
        </p:spPr>
        <p:txBody>
          <a:bodyPr>
            <a:noAutofit/>
          </a:bodyPr>
          <a:lstStyle/>
          <a:p>
            <a:r>
              <a:rPr lang="es-GT" sz="2400" b="1" dirty="0" smtClean="0">
                <a:solidFill>
                  <a:srgbClr val="003353"/>
                </a:solidFill>
                <a:latin typeface="Montserrat" pitchFamily="2" charset="77"/>
              </a:rPr>
              <a:t>SALUD Y SEGURIDAD OCUPACIONAL</a:t>
            </a:r>
            <a:endParaRPr lang="es-GT" sz="2400" b="1" dirty="0">
              <a:solidFill>
                <a:srgbClr val="003353"/>
              </a:solidFill>
              <a:latin typeface="Montserrat" pitchFamily="2" charset="77"/>
            </a:endParaRPr>
          </a:p>
        </p:txBody>
      </p:sp>
      <p:sp>
        <p:nvSpPr>
          <p:cNvPr id="8" name="CuadroTexto 4">
            <a:extLst>
              <a:ext uri="{FF2B5EF4-FFF2-40B4-BE49-F238E27FC236}">
                <a16:creationId xmlns:a16="http://schemas.microsoft.com/office/drawing/2014/main" id="{772394B1-81AB-2D43-86E5-EDE326CA93F8}"/>
              </a:ext>
            </a:extLst>
          </p:cNvPr>
          <p:cNvSpPr txBox="1"/>
          <p:nvPr/>
        </p:nvSpPr>
        <p:spPr>
          <a:xfrm>
            <a:off x="599776" y="1122220"/>
            <a:ext cx="8845208" cy="400110"/>
          </a:xfrm>
          <a:prstGeom prst="rect">
            <a:avLst/>
          </a:prstGeom>
          <a:noFill/>
        </p:spPr>
        <p:txBody>
          <a:bodyPr wrap="square" rtlCol="0">
            <a:spAutoFit/>
          </a:bodyPr>
          <a:lstStyle/>
          <a:p>
            <a:pPr algn="just"/>
            <a:r>
              <a:rPr lang="es-GT" sz="2000" dirty="0" smtClean="0"/>
              <a:t>Durante el tercer cuatrimestre se reportan los siguientes registros y estadísticas:</a:t>
            </a:r>
            <a:endParaRPr lang="es-GT" sz="2000" dirty="0"/>
          </a:p>
        </p:txBody>
      </p:sp>
      <p:pic>
        <p:nvPicPr>
          <p:cNvPr id="3" name="Imagen 2"/>
          <p:cNvPicPr>
            <a:picLocks noChangeAspect="1"/>
          </p:cNvPicPr>
          <p:nvPr/>
        </p:nvPicPr>
        <p:blipFill>
          <a:blip r:embed="rId4"/>
          <a:stretch>
            <a:fillRect/>
          </a:stretch>
        </p:blipFill>
        <p:spPr>
          <a:xfrm>
            <a:off x="7501250" y="1770435"/>
            <a:ext cx="2124103" cy="2032547"/>
          </a:xfrm>
          <a:prstGeom prst="rect">
            <a:avLst/>
          </a:prstGeom>
        </p:spPr>
      </p:pic>
      <p:sp>
        <p:nvSpPr>
          <p:cNvPr id="9" name="CuadroTexto 4">
            <a:extLst>
              <a:ext uri="{FF2B5EF4-FFF2-40B4-BE49-F238E27FC236}">
                <a16:creationId xmlns:a16="http://schemas.microsoft.com/office/drawing/2014/main" id="{772394B1-81AB-2D43-86E5-EDE326CA93F8}"/>
              </a:ext>
            </a:extLst>
          </p:cNvPr>
          <p:cNvSpPr txBox="1"/>
          <p:nvPr/>
        </p:nvSpPr>
        <p:spPr>
          <a:xfrm>
            <a:off x="599776" y="4473838"/>
            <a:ext cx="9294851" cy="1015663"/>
          </a:xfrm>
          <a:prstGeom prst="rect">
            <a:avLst/>
          </a:prstGeom>
          <a:noFill/>
        </p:spPr>
        <p:txBody>
          <a:bodyPr wrap="square" rtlCol="0">
            <a:spAutoFit/>
          </a:bodyPr>
          <a:lstStyle/>
          <a:p>
            <a:pPr algn="just"/>
            <a:r>
              <a:rPr lang="es-GT" sz="2000" dirty="0"/>
              <a:t>De acuerdo al plan estratégico del Departamento de Salud y Seguridad Ocupacional </a:t>
            </a:r>
            <a:r>
              <a:rPr lang="es-GT" sz="2000" dirty="0" smtClean="0"/>
              <a:t>este año se </a:t>
            </a:r>
            <a:r>
              <a:rPr lang="es-GT" sz="2000" dirty="0"/>
              <a:t>visitaron </a:t>
            </a:r>
            <a:r>
              <a:rPr lang="es-GT" sz="2000" dirty="0" smtClean="0"/>
              <a:t>1,000 </a:t>
            </a:r>
            <a:r>
              <a:rPr lang="es-GT" sz="2000" dirty="0"/>
              <a:t>empresas del s</a:t>
            </a:r>
            <a:r>
              <a:rPr lang="es-GT" sz="2000" dirty="0" smtClean="0"/>
              <a:t>ector </a:t>
            </a:r>
            <a:r>
              <a:rPr lang="es-GT" sz="2000" dirty="0"/>
              <a:t>c</a:t>
            </a:r>
            <a:r>
              <a:rPr lang="es-GT" sz="2000" dirty="0" smtClean="0"/>
              <a:t>omercio</a:t>
            </a:r>
            <a:r>
              <a:rPr lang="es-GT" sz="2000" dirty="0"/>
              <a:t>; </a:t>
            </a:r>
            <a:r>
              <a:rPr lang="es-GT" sz="2000" dirty="0" smtClean="0"/>
              <a:t>992 empresas </a:t>
            </a:r>
            <a:r>
              <a:rPr lang="es-GT" sz="2000" dirty="0"/>
              <a:t>del </a:t>
            </a:r>
            <a:r>
              <a:rPr lang="es-GT" sz="2000" dirty="0" smtClean="0"/>
              <a:t>sector </a:t>
            </a:r>
            <a:r>
              <a:rPr lang="es-GT" sz="2000" dirty="0"/>
              <a:t>m</a:t>
            </a:r>
            <a:r>
              <a:rPr lang="es-GT" sz="2000" dirty="0" smtClean="0"/>
              <a:t>anufacturero </a:t>
            </a:r>
            <a:r>
              <a:rPr lang="es-GT" sz="2000" dirty="0"/>
              <a:t>y </a:t>
            </a:r>
            <a:r>
              <a:rPr lang="es-GT" sz="2000" dirty="0" smtClean="0"/>
              <a:t>551 </a:t>
            </a:r>
            <a:r>
              <a:rPr lang="es-GT" sz="2000" dirty="0"/>
              <a:t>empresas del s</a:t>
            </a:r>
            <a:r>
              <a:rPr lang="es-GT" sz="2000" dirty="0" smtClean="0"/>
              <a:t>ector construcción</a:t>
            </a:r>
            <a:r>
              <a:rPr lang="es-GT" sz="2000" dirty="0"/>
              <a:t>.</a:t>
            </a:r>
          </a:p>
        </p:txBody>
      </p:sp>
      <p:graphicFrame>
        <p:nvGraphicFramePr>
          <p:cNvPr id="10" name="Tabla 9"/>
          <p:cNvGraphicFramePr>
            <a:graphicFrameLocks noGrp="1"/>
          </p:cNvGraphicFramePr>
          <p:nvPr>
            <p:extLst>
              <p:ext uri="{D42A27DB-BD31-4B8C-83A1-F6EECF244321}">
                <p14:modId xmlns:p14="http://schemas.microsoft.com/office/powerpoint/2010/main" val="2922160072"/>
              </p:ext>
            </p:extLst>
          </p:nvPr>
        </p:nvGraphicFramePr>
        <p:xfrm>
          <a:off x="1368877" y="1666174"/>
          <a:ext cx="5597979" cy="2387869"/>
        </p:xfrm>
        <a:graphic>
          <a:graphicData uri="http://schemas.openxmlformats.org/drawingml/2006/table">
            <a:tbl>
              <a:tblPr firstRow="1" firstCol="1" bandRow="1">
                <a:tableStyleId>{5C22544A-7EE6-4342-B048-85BDC9FD1C3A}</a:tableStyleId>
              </a:tblPr>
              <a:tblGrid>
                <a:gridCol w="2994851">
                  <a:extLst>
                    <a:ext uri="{9D8B030D-6E8A-4147-A177-3AD203B41FA5}">
                      <a16:colId xmlns:a16="http://schemas.microsoft.com/office/drawing/2014/main" val="631069980"/>
                    </a:ext>
                  </a:extLst>
                </a:gridCol>
                <a:gridCol w="2603128">
                  <a:extLst>
                    <a:ext uri="{9D8B030D-6E8A-4147-A177-3AD203B41FA5}">
                      <a16:colId xmlns:a16="http://schemas.microsoft.com/office/drawing/2014/main" val="2457237902"/>
                    </a:ext>
                  </a:extLst>
                </a:gridCol>
              </a:tblGrid>
              <a:tr h="237076">
                <a:tc>
                  <a:txBody>
                    <a:bodyPr/>
                    <a:lstStyle/>
                    <a:p>
                      <a:pPr marL="457200" algn="ctr">
                        <a:lnSpc>
                          <a:spcPct val="115000"/>
                        </a:lnSpc>
                        <a:spcAft>
                          <a:spcPts val="0"/>
                        </a:spcAft>
                      </a:pPr>
                      <a:r>
                        <a:rPr lang="es-CR" sz="1400" b="0" dirty="0">
                          <a:effectLst/>
                        </a:rPr>
                        <a:t>Médicos Ocupacionales</a:t>
                      </a:r>
                      <a:endParaRPr lang="es-GT" sz="2000" b="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91490" algn="ctr">
                        <a:spcAft>
                          <a:spcPts val="0"/>
                        </a:spcAft>
                      </a:pPr>
                      <a:r>
                        <a:rPr lang="es-GT" sz="1400" b="0" dirty="0">
                          <a:solidFill>
                            <a:schemeClr val="tx1"/>
                          </a:solidFill>
                          <a:effectLst/>
                        </a:rPr>
                        <a:t>262 registrados</a:t>
                      </a:r>
                      <a:endParaRPr lang="es-GT"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751977772"/>
                  </a:ext>
                </a:extLst>
              </a:tr>
              <a:tr h="237076">
                <a:tc>
                  <a:txBody>
                    <a:bodyPr/>
                    <a:lstStyle/>
                    <a:p>
                      <a:pPr marL="457200" algn="ctr">
                        <a:lnSpc>
                          <a:spcPct val="115000"/>
                        </a:lnSpc>
                        <a:spcAft>
                          <a:spcPts val="0"/>
                        </a:spcAft>
                      </a:pPr>
                      <a:r>
                        <a:rPr lang="es-CR" sz="1400" dirty="0">
                          <a:effectLst/>
                        </a:rPr>
                        <a:t>Profesionales diversos</a:t>
                      </a:r>
                      <a:endParaRPr lang="es-GT" sz="2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91490" algn="ctr">
                        <a:spcAft>
                          <a:spcPts val="0"/>
                        </a:spcAft>
                      </a:pPr>
                      <a:r>
                        <a:rPr lang="es-GT" sz="1400" dirty="0">
                          <a:effectLst/>
                        </a:rPr>
                        <a:t>125 registrados</a:t>
                      </a:r>
                      <a:endParaRPr lang="es-GT" sz="20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967461"/>
                  </a:ext>
                </a:extLst>
              </a:tr>
              <a:tr h="237076">
                <a:tc>
                  <a:txBody>
                    <a:bodyPr/>
                    <a:lstStyle/>
                    <a:p>
                      <a:pPr marL="457200" algn="ctr">
                        <a:lnSpc>
                          <a:spcPct val="115000"/>
                        </a:lnSpc>
                        <a:spcAft>
                          <a:spcPts val="0"/>
                        </a:spcAft>
                      </a:pPr>
                      <a:r>
                        <a:rPr lang="es-CR" sz="1400" dirty="0">
                          <a:effectLst/>
                        </a:rPr>
                        <a:t>Instituciones de capacitación</a:t>
                      </a:r>
                      <a:endParaRPr lang="es-GT" sz="2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91490" algn="ctr">
                        <a:spcAft>
                          <a:spcPts val="0"/>
                        </a:spcAft>
                      </a:pPr>
                      <a:r>
                        <a:rPr lang="es-GT" sz="1400" dirty="0" smtClean="0">
                          <a:effectLst/>
                        </a:rPr>
                        <a:t>19 </a:t>
                      </a:r>
                      <a:r>
                        <a:rPr lang="es-GT" sz="1400" dirty="0">
                          <a:effectLst/>
                        </a:rPr>
                        <a:t>registrados</a:t>
                      </a:r>
                      <a:endParaRPr lang="es-GT" sz="20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8094959"/>
                  </a:ext>
                </a:extLst>
              </a:tr>
              <a:tr h="339730">
                <a:tc>
                  <a:txBody>
                    <a:bodyPr/>
                    <a:lstStyle/>
                    <a:p>
                      <a:pPr marL="457200" algn="ctr">
                        <a:lnSpc>
                          <a:spcPct val="115000"/>
                        </a:lnSpc>
                        <a:spcAft>
                          <a:spcPts val="0"/>
                        </a:spcAft>
                      </a:pPr>
                      <a:r>
                        <a:rPr lang="es-CR" sz="1400" dirty="0">
                          <a:effectLst/>
                        </a:rPr>
                        <a:t>Autorización de comités bipartitos de SSO</a:t>
                      </a:r>
                      <a:endParaRPr lang="es-GT" sz="2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GT" sz="1400" dirty="0" smtClean="0">
                          <a:effectLst/>
                        </a:rPr>
                        <a:t>1,030 </a:t>
                      </a:r>
                      <a:r>
                        <a:rPr lang="es-GT" sz="1400" dirty="0">
                          <a:effectLst/>
                        </a:rPr>
                        <a:t>registrados</a:t>
                      </a:r>
                      <a:endParaRPr lang="es-GT" sz="20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5131379"/>
                  </a:ext>
                </a:extLst>
              </a:tr>
              <a:tr h="490496">
                <a:tc>
                  <a:txBody>
                    <a:bodyPr/>
                    <a:lstStyle/>
                    <a:p>
                      <a:pPr marL="457200" algn="ctr">
                        <a:lnSpc>
                          <a:spcPct val="115000"/>
                        </a:lnSpc>
                        <a:spcAft>
                          <a:spcPts val="0"/>
                        </a:spcAft>
                      </a:pPr>
                      <a:r>
                        <a:rPr lang="es-CR" sz="1400" dirty="0">
                          <a:effectLst/>
                        </a:rPr>
                        <a:t>Denuncias por incumplimiento de normas de SSO</a:t>
                      </a:r>
                      <a:endParaRPr lang="es-GT" sz="2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GT" sz="1400" dirty="0" smtClean="0">
                          <a:effectLst/>
                        </a:rPr>
                        <a:t>212 </a:t>
                      </a:r>
                      <a:r>
                        <a:rPr lang="es-GT" sz="1400" dirty="0">
                          <a:effectLst/>
                        </a:rPr>
                        <a:t>denuncias</a:t>
                      </a:r>
                      <a:endParaRPr lang="es-GT" sz="20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1548448"/>
                  </a:ext>
                </a:extLst>
              </a:tr>
              <a:tr h="237076">
                <a:tc>
                  <a:txBody>
                    <a:bodyPr/>
                    <a:lstStyle/>
                    <a:p>
                      <a:pPr marL="457200" algn="ctr">
                        <a:lnSpc>
                          <a:spcPct val="115000"/>
                        </a:lnSpc>
                        <a:spcAft>
                          <a:spcPts val="0"/>
                        </a:spcAft>
                      </a:pPr>
                      <a:r>
                        <a:rPr lang="es-CR" sz="1400" dirty="0">
                          <a:effectLst/>
                        </a:rPr>
                        <a:t>Monitores de salud</a:t>
                      </a:r>
                      <a:endParaRPr lang="es-GT" sz="2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GT" sz="1400" dirty="0" smtClean="0">
                          <a:effectLst/>
                        </a:rPr>
                        <a:t>2,545 </a:t>
                      </a:r>
                      <a:r>
                        <a:rPr lang="es-GT" sz="1400" dirty="0">
                          <a:effectLst/>
                        </a:rPr>
                        <a:t>monitoreo</a:t>
                      </a:r>
                      <a:endParaRPr lang="es-GT" sz="20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1847311"/>
                  </a:ext>
                </a:extLst>
              </a:tr>
              <a:tr h="237076">
                <a:tc>
                  <a:txBody>
                    <a:bodyPr/>
                    <a:lstStyle/>
                    <a:p>
                      <a:pPr marL="457200" algn="ctr">
                        <a:lnSpc>
                          <a:spcPct val="115000"/>
                        </a:lnSpc>
                        <a:spcAft>
                          <a:spcPts val="0"/>
                        </a:spcAft>
                      </a:pPr>
                      <a:r>
                        <a:rPr lang="es-CR" sz="1400" dirty="0">
                          <a:effectLst/>
                        </a:rPr>
                        <a:t>Personas capacitadas</a:t>
                      </a:r>
                      <a:endParaRPr lang="es-GT" sz="2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GT" sz="1400" dirty="0" smtClean="0">
                          <a:effectLst/>
                        </a:rPr>
                        <a:t>1,200 </a:t>
                      </a:r>
                      <a:r>
                        <a:rPr lang="es-GT" sz="1400" dirty="0">
                          <a:effectLst/>
                        </a:rPr>
                        <a:t>personas</a:t>
                      </a:r>
                      <a:endParaRPr lang="es-GT" sz="20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2063736"/>
                  </a:ext>
                </a:extLst>
              </a:tr>
              <a:tr h="237076">
                <a:tc>
                  <a:txBody>
                    <a:bodyPr/>
                    <a:lstStyle/>
                    <a:p>
                      <a:pPr marL="457200" algn="ctr">
                        <a:lnSpc>
                          <a:spcPct val="115000"/>
                        </a:lnSpc>
                        <a:spcAft>
                          <a:spcPts val="0"/>
                        </a:spcAft>
                      </a:pPr>
                      <a:r>
                        <a:rPr lang="es-CR" sz="1400" dirty="0">
                          <a:effectLst/>
                        </a:rPr>
                        <a:t>Visitas de verificación</a:t>
                      </a:r>
                      <a:endParaRPr lang="es-GT" sz="2000" dirty="0">
                        <a:solidFill>
                          <a:srgbClr val="365F9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GT" sz="1400" dirty="0" smtClean="0">
                          <a:effectLst/>
                        </a:rPr>
                        <a:t>1,413 </a:t>
                      </a:r>
                      <a:r>
                        <a:rPr lang="es-GT" sz="1400" dirty="0">
                          <a:effectLst/>
                        </a:rPr>
                        <a:t>visitas</a:t>
                      </a:r>
                      <a:endParaRPr lang="es-GT" sz="2000" dirty="0">
                        <a:solidFill>
                          <a:srgbClr val="365F9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4426283"/>
                  </a:ext>
                </a:extLst>
              </a:tr>
            </a:tbl>
          </a:graphicData>
        </a:graphic>
      </p:graphicFrame>
    </p:spTree>
    <p:extLst>
      <p:ext uri="{BB962C8B-B14F-4D97-AF65-F5344CB8AC3E}">
        <p14:creationId xmlns:p14="http://schemas.microsoft.com/office/powerpoint/2010/main" val="78370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732941" y="406690"/>
            <a:ext cx="4939146" cy="715530"/>
          </a:xfrm>
        </p:spPr>
        <p:txBody>
          <a:bodyPr>
            <a:normAutofit/>
          </a:bodyPr>
          <a:lstStyle/>
          <a:p>
            <a:r>
              <a:rPr lang="es-GT" sz="2400" b="1" dirty="0" smtClean="0">
                <a:solidFill>
                  <a:srgbClr val="003353"/>
                </a:solidFill>
                <a:latin typeface="Montserrat" pitchFamily="2" charset="77"/>
              </a:rPr>
              <a:t>INTRODUCCIÓN</a:t>
            </a:r>
            <a:endParaRPr lang="es-GT" sz="2400" b="1" dirty="0">
              <a:solidFill>
                <a:srgbClr val="003353"/>
              </a:solidFill>
              <a:latin typeface="Montserrat" pitchFamily="2" charset="77"/>
            </a:endParaRPr>
          </a:p>
        </p:txBody>
      </p:sp>
      <p:sp>
        <p:nvSpPr>
          <p:cNvPr id="6" name="CuadroTexto 4">
            <a:extLst>
              <a:ext uri="{FF2B5EF4-FFF2-40B4-BE49-F238E27FC236}">
                <a16:creationId xmlns:a16="http://schemas.microsoft.com/office/drawing/2014/main" id="{772394B1-81AB-2D43-86E5-EDE326CA93F8}"/>
              </a:ext>
            </a:extLst>
          </p:cNvPr>
          <p:cNvSpPr txBox="1"/>
          <p:nvPr/>
        </p:nvSpPr>
        <p:spPr>
          <a:xfrm>
            <a:off x="732941" y="1305472"/>
            <a:ext cx="7278945" cy="5016758"/>
          </a:xfrm>
          <a:prstGeom prst="rect">
            <a:avLst/>
          </a:prstGeom>
          <a:noFill/>
        </p:spPr>
        <p:txBody>
          <a:bodyPr wrap="square" rtlCol="0">
            <a:spAutoFit/>
          </a:bodyPr>
          <a:lstStyle/>
          <a:p>
            <a:pPr algn="just"/>
            <a:r>
              <a:rPr lang="es-ES_tradnl" sz="2000" dirty="0" smtClean="0"/>
              <a:t>El Ministerio </a:t>
            </a:r>
            <a:r>
              <a:rPr lang="es-ES_tradnl" sz="2000" dirty="0"/>
              <a:t>de Trabajo y Previsión </a:t>
            </a:r>
            <a:r>
              <a:rPr lang="es-ES_tradnl" sz="2000" dirty="0" smtClean="0"/>
              <a:t>Social. por </a:t>
            </a:r>
            <a:r>
              <a:rPr lang="es-ES_tradnl" sz="2000" dirty="0"/>
              <a:t>mandato constitucional, </a:t>
            </a:r>
            <a:r>
              <a:rPr lang="es-ES_tradnl" sz="2000" dirty="0" smtClean="0"/>
              <a:t>es el encargado de hacer </a:t>
            </a:r>
            <a:r>
              <a:rPr lang="es-ES_tradnl" sz="2000" dirty="0"/>
              <a:t>cumplir el régimen jurídico laboral; formular la política laboral, salarial, de previsión social y de salud y seguridad ocupacional; </a:t>
            </a:r>
            <a:r>
              <a:rPr lang="es-ES_tradnl" sz="2000" dirty="0" smtClean="0"/>
              <a:t>así como de </a:t>
            </a:r>
            <a:r>
              <a:rPr lang="es-ES_tradnl" sz="2000" dirty="0"/>
              <a:t>diseñar </a:t>
            </a:r>
            <a:r>
              <a:rPr lang="es-ES_tradnl" sz="2000" dirty="0" smtClean="0"/>
              <a:t>políticas de capacitación </a:t>
            </a:r>
            <a:r>
              <a:rPr lang="es-ES_tradnl" sz="2000" dirty="0"/>
              <a:t>técnica y profesional de los trabajadores. </a:t>
            </a:r>
            <a:endParaRPr lang="es-ES_tradnl" sz="2000" dirty="0" smtClean="0"/>
          </a:p>
          <a:p>
            <a:pPr algn="just"/>
            <a:endParaRPr lang="es-ES_tradnl" sz="2000" dirty="0"/>
          </a:p>
          <a:p>
            <a:pPr algn="just"/>
            <a:r>
              <a:rPr lang="es-ES" sz="2000" dirty="0" smtClean="0"/>
              <a:t>Para </a:t>
            </a:r>
            <a:r>
              <a:rPr lang="es-ES" sz="2000" dirty="0"/>
              <a:t>cumplir con su mandato ha establecido como estrategia central, el impulso de </a:t>
            </a:r>
            <a:r>
              <a:rPr lang="es-ES_tradnl" sz="2000" dirty="0"/>
              <a:t>la Política Nacional de Empleo Digno </a:t>
            </a:r>
            <a:r>
              <a:rPr lang="es-ES_tradnl" sz="2000" dirty="0" smtClean="0"/>
              <a:t>2017-2032, </a:t>
            </a:r>
            <a:r>
              <a:rPr lang="es-ES_tradnl" sz="2000" dirty="0"/>
              <a:t>para lo cual coordina </a:t>
            </a:r>
            <a:r>
              <a:rPr lang="es-ES" sz="2000" dirty="0"/>
              <a:t>esfuerzos interinstitucionales que permitan articular acciones para mejorar la cantidad y calidad de los empleos, así como para fortalecer el capital humano en el </a:t>
            </a:r>
            <a:r>
              <a:rPr lang="es-ES" sz="2000" dirty="0" smtClean="0"/>
              <a:t>país. </a:t>
            </a:r>
          </a:p>
          <a:p>
            <a:pPr algn="just"/>
            <a:endParaRPr lang="es-ES" sz="2000" dirty="0"/>
          </a:p>
          <a:p>
            <a:pPr algn="just"/>
            <a:r>
              <a:rPr lang="es-GT" sz="2000" dirty="0" smtClean="0"/>
              <a:t>Todas sus acciones se alinean al </a:t>
            </a:r>
            <a:r>
              <a:rPr lang="es-ES_tradnl" sz="2000" dirty="0"/>
              <a:t>Plan Nacional de Desarrollo K’atun 2032 </a:t>
            </a:r>
            <a:r>
              <a:rPr lang="es-ES_tradnl" sz="2000" dirty="0" smtClean="0"/>
              <a:t>y la Política General de Gobierno con el fin de contribuir al equilibrio </a:t>
            </a:r>
            <a:r>
              <a:rPr lang="es-ES_tradnl" sz="2000" dirty="0"/>
              <a:t>entre el crecimiento económico y la reducción de brechas y desigualdades sociales de manera </a:t>
            </a:r>
            <a:r>
              <a:rPr lang="es-ES_tradnl" sz="2000" dirty="0" smtClean="0"/>
              <a:t>sostenible.</a:t>
            </a:r>
            <a:endParaRPr lang="es-GT" sz="2000" dirty="0"/>
          </a:p>
        </p:txBody>
      </p:sp>
      <p:pic>
        <p:nvPicPr>
          <p:cNvPr id="7" name="Picture 4" descr="plannacionaldedesarrollokatun2032-140819165932-phpapp01-thumbnail-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2189" y="1884911"/>
            <a:ext cx="2949460" cy="2957141"/>
          </a:xfrm>
          <a:prstGeom prst="rect">
            <a:avLst/>
          </a:prstGeom>
        </p:spPr>
      </p:pic>
    </p:spTree>
    <p:extLst>
      <p:ext uri="{BB962C8B-B14F-4D97-AF65-F5344CB8AC3E}">
        <p14:creationId xmlns:p14="http://schemas.microsoft.com/office/powerpoint/2010/main" val="3453679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6" y="406690"/>
            <a:ext cx="9772523" cy="715530"/>
          </a:xfrm>
        </p:spPr>
        <p:txBody>
          <a:bodyPr>
            <a:noAutofit/>
          </a:bodyPr>
          <a:lstStyle/>
          <a:p>
            <a:r>
              <a:rPr lang="es-GT" sz="2400" b="1" dirty="0" smtClean="0">
                <a:solidFill>
                  <a:srgbClr val="003353"/>
                </a:solidFill>
                <a:latin typeface="Montserrat" pitchFamily="2" charset="77"/>
              </a:rPr>
              <a:t>PROGRAMA DE APORTE ECONÓMICO DEL ADULTO MAYOR (PAM)</a:t>
            </a:r>
            <a:endParaRPr lang="es-GT" sz="2400" b="1" dirty="0">
              <a:solidFill>
                <a:srgbClr val="003353"/>
              </a:solidFill>
              <a:latin typeface="Montserrat" pitchFamily="2" charset="77"/>
            </a:endParaRPr>
          </a:p>
        </p:txBody>
      </p:sp>
      <p:sp>
        <p:nvSpPr>
          <p:cNvPr id="8" name="CuadroTexto 4">
            <a:extLst>
              <a:ext uri="{FF2B5EF4-FFF2-40B4-BE49-F238E27FC236}">
                <a16:creationId xmlns:a16="http://schemas.microsoft.com/office/drawing/2014/main" id="{772394B1-81AB-2D43-86E5-EDE326CA93F8}"/>
              </a:ext>
            </a:extLst>
          </p:cNvPr>
          <p:cNvSpPr txBox="1"/>
          <p:nvPr/>
        </p:nvSpPr>
        <p:spPr>
          <a:xfrm>
            <a:off x="4229723" y="1443941"/>
            <a:ext cx="7165074" cy="1015663"/>
          </a:xfrm>
          <a:prstGeom prst="rect">
            <a:avLst/>
          </a:prstGeom>
          <a:noFill/>
        </p:spPr>
        <p:txBody>
          <a:bodyPr wrap="square" rtlCol="0">
            <a:spAutoFit/>
          </a:bodyPr>
          <a:lstStyle/>
          <a:p>
            <a:pPr algn="just"/>
            <a:r>
              <a:rPr lang="es-GT" sz="2000" dirty="0"/>
              <a:t>De septiembre a diciembre de 2021, se han beneficiado a 111,311 personas, con lo cual se han ejecutado Q172,938,00.00, lo cual representa un 32.34% de ejecución en el tercer cuatrimestre.</a:t>
            </a:r>
          </a:p>
        </p:txBody>
      </p:sp>
      <p:pic>
        <p:nvPicPr>
          <p:cNvPr id="7" name="Imagen 6"/>
          <p:cNvPicPr>
            <a:picLocks noChangeAspect="1"/>
          </p:cNvPicPr>
          <p:nvPr/>
        </p:nvPicPr>
        <p:blipFill rotWithShape="1">
          <a:blip r:embed="rId4"/>
          <a:srcRect r="2306" b="3557"/>
          <a:stretch/>
        </p:blipFill>
        <p:spPr>
          <a:xfrm>
            <a:off x="10194878" y="4926842"/>
            <a:ext cx="1992574" cy="1931158"/>
          </a:xfrm>
          <a:prstGeom prst="rect">
            <a:avLst/>
          </a:prstGeom>
        </p:spPr>
      </p:pic>
      <p:sp>
        <p:nvSpPr>
          <p:cNvPr id="3" name="CuadroTexto 2"/>
          <p:cNvSpPr txBox="1"/>
          <p:nvPr/>
        </p:nvSpPr>
        <p:spPr>
          <a:xfrm>
            <a:off x="10065224" y="3456828"/>
            <a:ext cx="484495" cy="553998"/>
          </a:xfrm>
          <a:prstGeom prst="rect">
            <a:avLst/>
          </a:prstGeom>
          <a:noFill/>
          <a:ln>
            <a:solidFill>
              <a:schemeClr val="tx2"/>
            </a:solidFill>
          </a:ln>
        </p:spPr>
        <p:txBody>
          <a:bodyPr wrap="square" rtlCol="0">
            <a:spAutoFit/>
          </a:bodyPr>
          <a:lstStyle/>
          <a:p>
            <a:r>
              <a:rPr lang="es-GT" sz="500" dirty="0" smtClean="0"/>
              <a:t>Diferendo territorial insular y marítimo pendiente de resolver</a:t>
            </a:r>
            <a:endParaRPr lang="es-GT" sz="500" dirty="0"/>
          </a:p>
        </p:txBody>
      </p:sp>
      <p:graphicFrame>
        <p:nvGraphicFramePr>
          <p:cNvPr id="6" name="Tabla 5"/>
          <p:cNvGraphicFramePr>
            <a:graphicFrameLocks noGrp="1"/>
          </p:cNvGraphicFramePr>
          <p:nvPr>
            <p:extLst>
              <p:ext uri="{D42A27DB-BD31-4B8C-83A1-F6EECF244321}">
                <p14:modId xmlns:p14="http://schemas.microsoft.com/office/powerpoint/2010/main" val="989279650"/>
              </p:ext>
            </p:extLst>
          </p:nvPr>
        </p:nvGraphicFramePr>
        <p:xfrm>
          <a:off x="4341002" y="2522157"/>
          <a:ext cx="3511227" cy="3657023"/>
        </p:xfrm>
        <a:graphic>
          <a:graphicData uri="http://schemas.openxmlformats.org/drawingml/2006/table">
            <a:tbl>
              <a:tblPr firstRow="1" firstCol="1" bandRow="1">
                <a:tableStyleId>{5C22544A-7EE6-4342-B048-85BDC9FD1C3A}</a:tableStyleId>
              </a:tblPr>
              <a:tblGrid>
                <a:gridCol w="1295466">
                  <a:extLst>
                    <a:ext uri="{9D8B030D-6E8A-4147-A177-3AD203B41FA5}">
                      <a16:colId xmlns:a16="http://schemas.microsoft.com/office/drawing/2014/main" val="3592036387"/>
                    </a:ext>
                  </a:extLst>
                </a:gridCol>
                <a:gridCol w="1140877">
                  <a:extLst>
                    <a:ext uri="{9D8B030D-6E8A-4147-A177-3AD203B41FA5}">
                      <a16:colId xmlns:a16="http://schemas.microsoft.com/office/drawing/2014/main" val="2222189831"/>
                    </a:ext>
                  </a:extLst>
                </a:gridCol>
                <a:gridCol w="1074884">
                  <a:extLst>
                    <a:ext uri="{9D8B030D-6E8A-4147-A177-3AD203B41FA5}">
                      <a16:colId xmlns:a16="http://schemas.microsoft.com/office/drawing/2014/main" val="4157364289"/>
                    </a:ext>
                  </a:extLst>
                </a:gridCol>
              </a:tblGrid>
              <a:tr h="984339">
                <a:tc gridSpan="3">
                  <a:txBody>
                    <a:bodyPr/>
                    <a:lstStyle/>
                    <a:p>
                      <a:pPr algn="ctr">
                        <a:lnSpc>
                          <a:spcPct val="115000"/>
                        </a:lnSpc>
                        <a:spcAft>
                          <a:spcPts val="0"/>
                        </a:spcAft>
                      </a:pPr>
                      <a:r>
                        <a:rPr lang="es-GT" sz="1600" dirty="0">
                          <a:effectLst/>
                        </a:rPr>
                        <a:t>Total de Beneficiarios Programa Adulto Mayor Tercer cuatrimestre</a:t>
                      </a:r>
                      <a:endParaRPr lang="es-GT"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GT"/>
                    </a:p>
                  </a:txBody>
                  <a:tcPr/>
                </a:tc>
                <a:tc hMerge="1">
                  <a:txBody>
                    <a:bodyPr/>
                    <a:lstStyle/>
                    <a:p>
                      <a:endParaRPr lang="es-GT"/>
                    </a:p>
                  </a:txBody>
                  <a:tcPr/>
                </a:tc>
                <a:extLst>
                  <a:ext uri="{0D108BD9-81ED-4DB2-BD59-A6C34878D82A}">
                    <a16:rowId xmlns:a16="http://schemas.microsoft.com/office/drawing/2014/main" val="143019302"/>
                  </a:ext>
                </a:extLst>
              </a:tr>
              <a:tr h="577902">
                <a:tc>
                  <a:txBody>
                    <a:bodyPr/>
                    <a:lstStyle/>
                    <a:p>
                      <a:pPr algn="ctr">
                        <a:lnSpc>
                          <a:spcPct val="115000"/>
                        </a:lnSpc>
                        <a:spcAft>
                          <a:spcPts val="0"/>
                        </a:spcAft>
                      </a:pPr>
                      <a:r>
                        <a:rPr lang="es-GT" sz="1200" dirty="0">
                          <a:effectLst/>
                        </a:rPr>
                        <a:t>Mes</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200" dirty="0">
                          <a:effectLst/>
                        </a:rPr>
                        <a:t>Beneficiarios</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200" dirty="0">
                          <a:effectLst/>
                        </a:rPr>
                        <a:t>Monto</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372605495"/>
                  </a:ext>
                </a:extLst>
              </a:tr>
              <a:tr h="254023">
                <a:tc>
                  <a:txBody>
                    <a:bodyPr/>
                    <a:lstStyle/>
                    <a:p>
                      <a:pPr algn="ctr">
                        <a:lnSpc>
                          <a:spcPct val="115000"/>
                        </a:lnSpc>
                        <a:spcAft>
                          <a:spcPts val="0"/>
                        </a:spcAft>
                      </a:pPr>
                      <a:r>
                        <a:rPr lang="es-GT" sz="1200" dirty="0" smtClean="0">
                          <a:effectLst/>
                        </a:rPr>
                        <a:t>septiembre</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GT" sz="1200" dirty="0">
                          <a:effectLst/>
                        </a:rPr>
                        <a:t>107,604</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GT" sz="1200" dirty="0">
                          <a:effectLst/>
                        </a:rPr>
                        <a:t>Q43,041,600</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698821395"/>
                  </a:ext>
                </a:extLst>
              </a:tr>
              <a:tr h="254023">
                <a:tc>
                  <a:txBody>
                    <a:bodyPr/>
                    <a:lstStyle/>
                    <a:p>
                      <a:pPr algn="ctr">
                        <a:lnSpc>
                          <a:spcPct val="115000"/>
                        </a:lnSpc>
                        <a:spcAft>
                          <a:spcPts val="0"/>
                        </a:spcAft>
                      </a:pPr>
                      <a:r>
                        <a:rPr lang="es-GT" sz="1200" dirty="0" smtClean="0">
                          <a:effectLst/>
                        </a:rPr>
                        <a:t>octubre</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GT" sz="1200" dirty="0">
                          <a:effectLst/>
                        </a:rPr>
                        <a:t>107,688</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GT" sz="1200" dirty="0">
                          <a:effectLst/>
                        </a:rPr>
                        <a:t>Q43,075,200</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279432622"/>
                  </a:ext>
                </a:extLst>
              </a:tr>
              <a:tr h="254023">
                <a:tc>
                  <a:txBody>
                    <a:bodyPr/>
                    <a:lstStyle/>
                    <a:p>
                      <a:pPr algn="ctr">
                        <a:lnSpc>
                          <a:spcPct val="115000"/>
                        </a:lnSpc>
                        <a:spcAft>
                          <a:spcPts val="0"/>
                        </a:spcAft>
                      </a:pPr>
                      <a:r>
                        <a:rPr lang="es-GT" sz="1200" dirty="0" smtClean="0">
                          <a:effectLst/>
                        </a:rPr>
                        <a:t>noviembre</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GT" sz="1200" dirty="0">
                          <a:effectLst/>
                        </a:rPr>
                        <a:t>108,096</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GT" sz="1200" dirty="0">
                          <a:effectLst/>
                        </a:rPr>
                        <a:t>Q43,238,400</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242496099"/>
                  </a:ext>
                </a:extLst>
              </a:tr>
              <a:tr h="254023">
                <a:tc>
                  <a:txBody>
                    <a:bodyPr/>
                    <a:lstStyle/>
                    <a:p>
                      <a:pPr algn="ctr">
                        <a:lnSpc>
                          <a:spcPct val="115000"/>
                        </a:lnSpc>
                        <a:spcAft>
                          <a:spcPts val="0"/>
                        </a:spcAft>
                      </a:pPr>
                      <a:r>
                        <a:rPr lang="es-GT" sz="1200" dirty="0" smtClean="0">
                          <a:effectLst/>
                        </a:rPr>
                        <a:t>diciembre </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GT" sz="1200" dirty="0">
                          <a:effectLst/>
                        </a:rPr>
                        <a:t>108,957</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GT" sz="1200" dirty="0">
                          <a:effectLst/>
                        </a:rPr>
                        <a:t>Q43,582,800</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2935784115"/>
                  </a:ext>
                </a:extLst>
              </a:tr>
              <a:tr h="500788">
                <a:tc>
                  <a:txBody>
                    <a:bodyPr/>
                    <a:lstStyle/>
                    <a:p>
                      <a:pPr algn="ctr">
                        <a:lnSpc>
                          <a:spcPct val="115000"/>
                        </a:lnSpc>
                        <a:spcAft>
                          <a:spcPts val="0"/>
                        </a:spcAft>
                      </a:pPr>
                      <a:r>
                        <a:rPr lang="es-GT" sz="1200" dirty="0">
                          <a:effectLst/>
                        </a:rPr>
                        <a:t>Total septiembre -diciembre</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200" dirty="0">
                          <a:effectLst/>
                        </a:rPr>
                        <a:t>111,311</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200" dirty="0">
                          <a:effectLst/>
                        </a:rPr>
                        <a:t>Q172,938,000</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549279324"/>
                  </a:ext>
                </a:extLst>
              </a:tr>
              <a:tr h="577902">
                <a:tc>
                  <a:txBody>
                    <a:bodyPr/>
                    <a:lstStyle/>
                    <a:p>
                      <a:pPr algn="ctr">
                        <a:lnSpc>
                          <a:spcPct val="115000"/>
                        </a:lnSpc>
                        <a:spcAft>
                          <a:spcPts val="0"/>
                        </a:spcAft>
                      </a:pPr>
                      <a:r>
                        <a:rPr lang="es-GT" sz="1200" dirty="0">
                          <a:effectLst/>
                        </a:rPr>
                        <a:t>Total enero-diciembre</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200" dirty="0">
                          <a:effectLst/>
                        </a:rPr>
                        <a:t>119,715</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200" dirty="0">
                          <a:effectLst/>
                        </a:rPr>
                        <a:t>Q519,194,000</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584421516"/>
                  </a:ext>
                </a:extLst>
              </a:tr>
            </a:tbl>
          </a:graphicData>
        </a:graphic>
      </p:graphicFrame>
      <p:pic>
        <p:nvPicPr>
          <p:cNvPr id="9" name="Imagen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8286" y="2652595"/>
            <a:ext cx="3784433" cy="4205405"/>
          </a:xfrm>
          <a:prstGeom prst="rect">
            <a:avLst/>
          </a:prstGeom>
          <a:noFill/>
        </p:spPr>
      </p:pic>
      <p:pic>
        <p:nvPicPr>
          <p:cNvPr id="10" name="Imagen 9"/>
          <p:cNvPicPr>
            <a:picLocks noChangeAspect="1"/>
          </p:cNvPicPr>
          <p:nvPr/>
        </p:nvPicPr>
        <p:blipFill rotWithShape="1">
          <a:blip r:embed="rId6">
            <a:extLst>
              <a:ext uri="{28A0092B-C50C-407E-A947-70E740481C1C}">
                <a14:useLocalDpi xmlns:a14="http://schemas.microsoft.com/office/drawing/2010/main" val="0"/>
              </a:ext>
            </a:extLst>
          </a:blip>
          <a:srcRect l="28579" t="10582" b="28254"/>
          <a:stretch/>
        </p:blipFill>
        <p:spPr>
          <a:xfrm>
            <a:off x="697184" y="1379576"/>
            <a:ext cx="3156177" cy="4799603"/>
          </a:xfrm>
          <a:prstGeom prst="rect">
            <a:avLst/>
          </a:prstGeom>
        </p:spPr>
      </p:pic>
    </p:spTree>
    <p:extLst>
      <p:ext uri="{BB962C8B-B14F-4D97-AF65-F5344CB8AC3E}">
        <p14:creationId xmlns:p14="http://schemas.microsoft.com/office/powerpoint/2010/main" val="39099304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6" y="406690"/>
            <a:ext cx="9772523" cy="715530"/>
          </a:xfrm>
        </p:spPr>
        <p:txBody>
          <a:bodyPr>
            <a:noAutofit/>
          </a:bodyPr>
          <a:lstStyle/>
          <a:p>
            <a:pPr algn="just"/>
            <a:r>
              <a:rPr lang="es-GT" sz="2400" b="1" dirty="0">
                <a:solidFill>
                  <a:srgbClr val="003353"/>
                </a:solidFill>
                <a:latin typeface="Montserrat" pitchFamily="2" charset="77"/>
              </a:rPr>
              <a:t>PROYECTO </a:t>
            </a:r>
            <a:r>
              <a:rPr lang="es-GT" sz="2400" b="1" dirty="0" smtClean="0">
                <a:solidFill>
                  <a:srgbClr val="003353"/>
                </a:solidFill>
                <a:latin typeface="Montserrat" pitchFamily="2" charset="77"/>
              </a:rPr>
              <a:t>DE LOS </a:t>
            </a:r>
            <a:r>
              <a:rPr lang="es-GT" sz="2400" b="1" dirty="0">
                <a:solidFill>
                  <a:srgbClr val="003353"/>
                </a:solidFill>
                <a:latin typeface="Montserrat" pitchFamily="2" charset="77"/>
              </a:rPr>
              <a:t>CENTROS </a:t>
            </a:r>
            <a:r>
              <a:rPr lang="es-GT" sz="2400" b="1" dirty="0" smtClean="0">
                <a:solidFill>
                  <a:srgbClr val="003353"/>
                </a:solidFill>
                <a:latin typeface="Montserrat" pitchFamily="2" charset="77"/>
              </a:rPr>
              <a:t>DE ATENCIÓN INTEGRAL PARA </a:t>
            </a:r>
            <a:r>
              <a:rPr lang="es-GT" sz="2400" b="1" dirty="0">
                <a:solidFill>
                  <a:srgbClr val="003353"/>
                </a:solidFill>
                <a:latin typeface="Montserrat" pitchFamily="2" charset="77"/>
              </a:rPr>
              <a:t>LA PREVENCIÓN </a:t>
            </a:r>
            <a:r>
              <a:rPr lang="es-GT" sz="2400" b="1" dirty="0" smtClean="0">
                <a:solidFill>
                  <a:srgbClr val="003353"/>
                </a:solidFill>
                <a:latin typeface="Montserrat" pitchFamily="2" charset="77"/>
              </a:rPr>
              <a:t>Y ERRADICACIÓN </a:t>
            </a:r>
            <a:r>
              <a:rPr lang="es-GT" sz="2400" b="1" dirty="0">
                <a:solidFill>
                  <a:srgbClr val="003353"/>
                </a:solidFill>
                <a:latin typeface="Montserrat" pitchFamily="2" charset="77"/>
              </a:rPr>
              <a:t>DEL </a:t>
            </a:r>
            <a:r>
              <a:rPr lang="es-GT" sz="2400" b="1" dirty="0" smtClean="0">
                <a:solidFill>
                  <a:srgbClr val="003353"/>
                </a:solidFill>
                <a:latin typeface="Montserrat" pitchFamily="2" charset="77"/>
              </a:rPr>
              <a:t>TRABAJO INFANTIL (CAIPETI)</a:t>
            </a:r>
            <a:endParaRPr lang="es-GT" sz="2400" b="1" dirty="0">
              <a:solidFill>
                <a:srgbClr val="003353"/>
              </a:solidFill>
              <a:latin typeface="Montserrat" pitchFamily="2" charset="77"/>
            </a:endParaRPr>
          </a:p>
        </p:txBody>
      </p:sp>
      <p:sp>
        <p:nvSpPr>
          <p:cNvPr id="8" name="CuadroTexto 4">
            <a:extLst>
              <a:ext uri="{FF2B5EF4-FFF2-40B4-BE49-F238E27FC236}">
                <a16:creationId xmlns:a16="http://schemas.microsoft.com/office/drawing/2014/main" id="{772394B1-81AB-2D43-86E5-EDE326CA93F8}"/>
              </a:ext>
            </a:extLst>
          </p:cNvPr>
          <p:cNvSpPr txBox="1"/>
          <p:nvPr/>
        </p:nvSpPr>
        <p:spPr>
          <a:xfrm>
            <a:off x="599776" y="1379576"/>
            <a:ext cx="10946230" cy="1631216"/>
          </a:xfrm>
          <a:prstGeom prst="rect">
            <a:avLst/>
          </a:prstGeom>
          <a:noFill/>
        </p:spPr>
        <p:txBody>
          <a:bodyPr wrap="square" rtlCol="0">
            <a:spAutoFit/>
          </a:bodyPr>
          <a:lstStyle/>
          <a:p>
            <a:pPr algn="just"/>
            <a:r>
              <a:rPr lang="es-GT" sz="2000" dirty="0"/>
              <a:t>En la actualidad se tienen 3 centros en funcionamiento, el primero está en el mercado la Democracia, departamento de Quetzaltenango; el segundo centro está ubicado en la cabecera departamental de San Marcos y el tercero en el municipio de Antigua Guatemala, departamento de Sacatepéquez. Es importante indicar que se firmó convenio para implementación de CAIPETI, en el municipio de Huité, departamento de Zacapa. </a:t>
            </a:r>
          </a:p>
        </p:txBody>
      </p:sp>
      <p:sp>
        <p:nvSpPr>
          <p:cNvPr id="9" name="Título 1">
            <a:extLst>
              <a:ext uri="{FF2B5EF4-FFF2-40B4-BE49-F238E27FC236}">
                <a16:creationId xmlns:a16="http://schemas.microsoft.com/office/drawing/2014/main" id="{740DFA38-C7AF-D745-8889-3FA1AB4861B5}"/>
              </a:ext>
            </a:extLst>
          </p:cNvPr>
          <p:cNvSpPr txBox="1">
            <a:spLocks/>
          </p:cNvSpPr>
          <p:nvPr/>
        </p:nvSpPr>
        <p:spPr>
          <a:xfrm>
            <a:off x="599775" y="3268148"/>
            <a:ext cx="9772523" cy="7155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GT" sz="2400" b="1" dirty="0">
                <a:solidFill>
                  <a:srgbClr val="003353"/>
                </a:solidFill>
                <a:latin typeface="Montserrat" pitchFamily="2" charset="77"/>
              </a:rPr>
              <a:t>CONSTANCIA Y </a:t>
            </a:r>
            <a:r>
              <a:rPr lang="es-GT" sz="2400" b="1" dirty="0" smtClean="0">
                <a:solidFill>
                  <a:srgbClr val="003353"/>
                </a:solidFill>
                <a:latin typeface="Montserrat" pitchFamily="2" charset="77"/>
              </a:rPr>
              <a:t>CHARLAS SOBRE </a:t>
            </a:r>
            <a:r>
              <a:rPr lang="es-GT" sz="2400" b="1" dirty="0">
                <a:solidFill>
                  <a:srgbClr val="003353"/>
                </a:solidFill>
                <a:latin typeface="Montserrat" pitchFamily="2" charset="77"/>
              </a:rPr>
              <a:t>LOS DERECHOS </a:t>
            </a:r>
            <a:r>
              <a:rPr lang="es-GT" sz="2400" b="1" dirty="0" smtClean="0">
                <a:solidFill>
                  <a:srgbClr val="003353"/>
                </a:solidFill>
                <a:latin typeface="Montserrat" pitchFamily="2" charset="77"/>
              </a:rPr>
              <a:t>Y OBLIGACIONES </a:t>
            </a:r>
            <a:r>
              <a:rPr lang="es-GT" sz="2400" b="1" dirty="0">
                <a:solidFill>
                  <a:srgbClr val="003353"/>
                </a:solidFill>
                <a:latin typeface="Montserrat" pitchFamily="2" charset="77"/>
              </a:rPr>
              <a:t>LABORALES </a:t>
            </a:r>
            <a:r>
              <a:rPr lang="es-GT" sz="2400" b="1" dirty="0" smtClean="0">
                <a:solidFill>
                  <a:srgbClr val="003353"/>
                </a:solidFill>
                <a:latin typeface="Montserrat" pitchFamily="2" charset="77"/>
              </a:rPr>
              <a:t>A LOS </a:t>
            </a:r>
            <a:r>
              <a:rPr lang="es-GT" sz="2400" b="1" dirty="0">
                <a:solidFill>
                  <a:srgbClr val="003353"/>
                </a:solidFill>
                <a:latin typeface="Montserrat" pitchFamily="2" charset="77"/>
              </a:rPr>
              <a:t>ADOLESCENTES EN </a:t>
            </a:r>
            <a:r>
              <a:rPr lang="es-GT" sz="2400" b="1" dirty="0" smtClean="0">
                <a:solidFill>
                  <a:srgbClr val="003353"/>
                </a:solidFill>
                <a:latin typeface="Montserrat" pitchFamily="2" charset="77"/>
              </a:rPr>
              <a:t>LA EDAD </a:t>
            </a:r>
            <a:r>
              <a:rPr lang="es-GT" sz="2400" b="1" dirty="0">
                <a:solidFill>
                  <a:srgbClr val="003353"/>
                </a:solidFill>
                <a:latin typeface="Montserrat" pitchFamily="2" charset="77"/>
              </a:rPr>
              <a:t>MÍNIMA AL TRABAJO</a:t>
            </a:r>
          </a:p>
        </p:txBody>
      </p:sp>
      <p:sp>
        <p:nvSpPr>
          <p:cNvPr id="11" name="CuadroTexto 4">
            <a:extLst>
              <a:ext uri="{FF2B5EF4-FFF2-40B4-BE49-F238E27FC236}">
                <a16:creationId xmlns:a16="http://schemas.microsoft.com/office/drawing/2014/main" id="{772394B1-81AB-2D43-86E5-EDE326CA93F8}"/>
              </a:ext>
            </a:extLst>
          </p:cNvPr>
          <p:cNvSpPr txBox="1"/>
          <p:nvPr/>
        </p:nvSpPr>
        <p:spPr>
          <a:xfrm>
            <a:off x="2060447" y="4498390"/>
            <a:ext cx="8059946" cy="1323439"/>
          </a:xfrm>
          <a:prstGeom prst="rect">
            <a:avLst/>
          </a:prstGeom>
          <a:noFill/>
        </p:spPr>
        <p:txBody>
          <a:bodyPr wrap="square" rtlCol="0">
            <a:spAutoFit/>
          </a:bodyPr>
          <a:lstStyle/>
          <a:p>
            <a:pPr algn="just"/>
            <a:r>
              <a:rPr lang="es-GT" sz="2000" dirty="0"/>
              <a:t>En la </a:t>
            </a:r>
            <a:r>
              <a:rPr lang="es-GT" sz="2000" dirty="0" smtClean="0"/>
              <a:t>oficina </a:t>
            </a:r>
            <a:r>
              <a:rPr lang="es-GT" sz="2000" dirty="0"/>
              <a:t>de la </a:t>
            </a:r>
            <a:r>
              <a:rPr lang="es-GT" sz="2000" dirty="0" smtClean="0"/>
              <a:t>Unidad de </a:t>
            </a:r>
            <a:r>
              <a:rPr lang="es-GT" sz="2000" dirty="0"/>
              <a:t>Protección a la Adolescencia </a:t>
            </a:r>
            <a:r>
              <a:rPr lang="es-GT" sz="2000" dirty="0" smtClean="0"/>
              <a:t>Trabajadora (UPAT) se </a:t>
            </a:r>
            <a:r>
              <a:rPr lang="es-GT" sz="2000" dirty="0"/>
              <a:t>informa y orienta sobre los </a:t>
            </a:r>
            <a:r>
              <a:rPr lang="es-GT" sz="2000" dirty="0" smtClean="0"/>
              <a:t>derechos laborales </a:t>
            </a:r>
            <a:r>
              <a:rPr lang="es-GT" sz="2000" dirty="0"/>
              <a:t>y se extiende la constancia </a:t>
            </a:r>
            <a:r>
              <a:rPr lang="es-GT" sz="2000" dirty="0" smtClean="0"/>
              <a:t>laboral sobre </a:t>
            </a:r>
            <a:r>
              <a:rPr lang="es-GT" sz="2000" dirty="0"/>
              <a:t>la edad mínima para la admisión </a:t>
            </a:r>
            <a:r>
              <a:rPr lang="es-GT" sz="2000" dirty="0" smtClean="0"/>
              <a:t> al empleo</a:t>
            </a:r>
            <a:r>
              <a:rPr lang="es-GT" sz="2000" dirty="0"/>
              <a:t>, al mes de agosto se han extendido </a:t>
            </a:r>
            <a:r>
              <a:rPr lang="es-GT" sz="2000" b="1" dirty="0" smtClean="0"/>
              <a:t>806 constancias</a:t>
            </a:r>
            <a:r>
              <a:rPr lang="es-GT" sz="2000" dirty="0"/>
              <a:t>.</a:t>
            </a:r>
          </a:p>
        </p:txBody>
      </p:sp>
      <p:pic>
        <p:nvPicPr>
          <p:cNvPr id="3" name="Imagen 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8369" y1="58197" x2="28369" y2="58197"/>
                        <a14:foregroundMark x1="29787" y1="42623" x2="29787" y2="42623"/>
                        <a14:foregroundMark x1="15603" y1="55738" x2="15603" y2="55738"/>
                        <a14:foregroundMark x1="4965" y1="40574" x2="4965" y2="40574"/>
                        <a14:foregroundMark x1="10638" y1="28689" x2="33333" y2="24590"/>
                        <a14:foregroundMark x1="21277" y1="13934" x2="21277" y2="13934"/>
                        <a14:foregroundMark x1="21277" y1="23361" x2="24823" y2="5738"/>
                        <a14:foregroundMark x1="28369" y1="31557" x2="23404" y2="40984"/>
                        <a14:foregroundMark x1="39007" y1="38934" x2="39007" y2="38934"/>
                        <a14:foregroundMark x1="11348" y1="93033" x2="11348" y2="93033"/>
                        <a14:foregroundMark x1="31915" y1="92623" x2="31915" y2="92623"/>
                        <a14:foregroundMark x1="29787" y1="86885" x2="28369" y2="51230"/>
                        <a14:foregroundMark x1="14894" y1="87295" x2="15603" y2="55328"/>
                        <a14:foregroundMark x1="10638" y1="47131" x2="10638" y2="47131"/>
                        <a14:foregroundMark x1="40426" y1="42213" x2="40426" y2="42213"/>
                        <a14:foregroundMark x1="32624" y1="50410" x2="43262" y2="37705"/>
                        <a14:foregroundMark x1="8511" y1="45492" x2="15603" y2="34836"/>
                        <a14:foregroundMark x1="34043" y1="35656" x2="34043" y2="35656"/>
                        <a14:backgroundMark x1="36879" y1="40574" x2="36879" y2="40574"/>
                        <a14:backgroundMark x1="35461" y1="36885" x2="35461" y2="36885"/>
                      </a14:backgroundRemoval>
                    </a14:imgEffect>
                  </a14:imgLayer>
                </a14:imgProps>
              </a:ext>
            </a:extLst>
          </a:blip>
          <a:stretch>
            <a:fillRect/>
          </a:stretch>
        </p:blipFill>
        <p:spPr>
          <a:xfrm>
            <a:off x="599776" y="4241034"/>
            <a:ext cx="1153733" cy="1996531"/>
          </a:xfrm>
          <a:prstGeom prst="rect">
            <a:avLst/>
          </a:prstGeom>
        </p:spPr>
      </p:pic>
    </p:spTree>
    <p:extLst>
      <p:ext uri="{BB962C8B-B14F-4D97-AF65-F5344CB8AC3E}">
        <p14:creationId xmlns:p14="http://schemas.microsoft.com/office/powerpoint/2010/main" val="14837258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444029"/>
            <a:ext cx="7846800" cy="715530"/>
          </a:xfrm>
        </p:spPr>
        <p:txBody>
          <a:bodyPr>
            <a:noAutofit/>
          </a:bodyPr>
          <a:lstStyle/>
          <a:p>
            <a:pPr algn="just"/>
            <a:r>
              <a:rPr lang="es-GT" sz="2400" b="1" dirty="0" smtClean="0">
                <a:solidFill>
                  <a:srgbClr val="003353"/>
                </a:solidFill>
                <a:latin typeface="Montserrat" pitchFamily="2" charset="77"/>
              </a:rPr>
              <a:t>CONFERENCIA DE MINISTRAS </a:t>
            </a:r>
            <a:r>
              <a:rPr lang="es-GT" sz="2400" b="1" dirty="0">
                <a:solidFill>
                  <a:srgbClr val="003353"/>
                </a:solidFill>
                <a:latin typeface="Montserrat" pitchFamily="2" charset="77"/>
              </a:rPr>
              <a:t>Y </a:t>
            </a:r>
            <a:r>
              <a:rPr lang="es-GT" sz="2400" b="1" dirty="0" smtClean="0">
                <a:solidFill>
                  <a:srgbClr val="003353"/>
                </a:solidFill>
                <a:latin typeface="Montserrat" pitchFamily="2" charset="77"/>
              </a:rPr>
              <a:t>MINISTROS DE</a:t>
            </a:r>
            <a:r>
              <a:rPr lang="es-GT" sz="2400" b="1" dirty="0">
                <a:solidFill>
                  <a:srgbClr val="003353"/>
                </a:solidFill>
                <a:latin typeface="Montserrat" pitchFamily="2" charset="77"/>
              </a:rPr>
              <a:t/>
            </a:r>
            <a:br>
              <a:rPr lang="es-GT" sz="2400" b="1" dirty="0">
                <a:solidFill>
                  <a:srgbClr val="003353"/>
                </a:solidFill>
                <a:latin typeface="Montserrat" pitchFamily="2" charset="77"/>
              </a:rPr>
            </a:br>
            <a:r>
              <a:rPr lang="es-GT" sz="2400" b="1" dirty="0" smtClean="0">
                <a:solidFill>
                  <a:srgbClr val="003353"/>
                </a:solidFill>
                <a:latin typeface="Montserrat" pitchFamily="2" charset="77"/>
              </a:rPr>
              <a:t>TRABAJO DE CENTROAMÉRICA Y </a:t>
            </a:r>
            <a:r>
              <a:rPr lang="es-GT" sz="2400" b="1" dirty="0">
                <a:solidFill>
                  <a:srgbClr val="003353"/>
                </a:solidFill>
                <a:latin typeface="Montserrat" pitchFamily="2" charset="77"/>
              </a:rPr>
              <a:t>REPÚBLICA DOMINICANA</a:t>
            </a:r>
          </a:p>
        </p:txBody>
      </p:sp>
      <p:sp>
        <p:nvSpPr>
          <p:cNvPr id="8" name="CuadroTexto 4">
            <a:extLst>
              <a:ext uri="{FF2B5EF4-FFF2-40B4-BE49-F238E27FC236}">
                <a16:creationId xmlns:a16="http://schemas.microsoft.com/office/drawing/2014/main" id="{772394B1-81AB-2D43-86E5-EDE326CA93F8}"/>
              </a:ext>
            </a:extLst>
          </p:cNvPr>
          <p:cNvSpPr txBox="1"/>
          <p:nvPr/>
        </p:nvSpPr>
        <p:spPr>
          <a:xfrm>
            <a:off x="599776" y="1379576"/>
            <a:ext cx="10946230" cy="1631216"/>
          </a:xfrm>
          <a:prstGeom prst="rect">
            <a:avLst/>
          </a:prstGeom>
          <a:noFill/>
        </p:spPr>
        <p:txBody>
          <a:bodyPr wrap="square" rtlCol="0">
            <a:spAutoFit/>
          </a:bodyPr>
          <a:lstStyle/>
          <a:p>
            <a:pPr algn="just"/>
            <a:r>
              <a:rPr lang="es-GT" sz="2000" dirty="0" smtClean="0"/>
              <a:t>En el marco del bicentenario de la independencia y en su calidad de presidencia pro tempore del Consejo de Ministros y Ministras de Trabajo de Centroamérica y República Dominicana (CARD), el Ministerio de Trabajo y Previsión de Guatemala llevó a cabo la Conferencia de Ministros de Trabajo del Bicentenario. Esta actividad constó de tres momentos: 1. Sesión extraordinaria del CARD; 2. Diálogo regional sobre la eliminación del trabajo infantil; y 3. Panel foro sobre el futuro del trabajo en la región.</a:t>
            </a:r>
          </a:p>
        </p:txBody>
      </p:sp>
      <p:pic>
        <p:nvPicPr>
          <p:cNvPr id="4" name="Imagen 3"/>
          <p:cNvPicPr>
            <a:picLocks noChangeAspect="1"/>
          </p:cNvPicPr>
          <p:nvPr/>
        </p:nvPicPr>
        <p:blipFill>
          <a:blip r:embed="rId4"/>
          <a:stretch>
            <a:fillRect/>
          </a:stretch>
        </p:blipFill>
        <p:spPr>
          <a:xfrm>
            <a:off x="6169065" y="3107979"/>
            <a:ext cx="3629025" cy="3219450"/>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777" y="3944202"/>
            <a:ext cx="4468625" cy="1700885"/>
          </a:xfrm>
          <a:prstGeom prst="rect">
            <a:avLst/>
          </a:prstGeom>
        </p:spPr>
      </p:pic>
    </p:spTree>
    <p:extLst>
      <p:ext uri="{BB962C8B-B14F-4D97-AF65-F5344CB8AC3E}">
        <p14:creationId xmlns:p14="http://schemas.microsoft.com/office/powerpoint/2010/main" val="40031046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40DFA38-C7AF-D745-8889-3FA1AB4861B5}"/>
              </a:ext>
            </a:extLst>
          </p:cNvPr>
          <p:cNvSpPr txBox="1">
            <a:spLocks/>
          </p:cNvSpPr>
          <p:nvPr/>
        </p:nvSpPr>
        <p:spPr>
          <a:xfrm>
            <a:off x="599776" y="983646"/>
            <a:ext cx="9624878" cy="7155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GT" sz="2400" b="1" dirty="0">
                <a:solidFill>
                  <a:srgbClr val="003353"/>
                </a:solidFill>
                <a:latin typeface="Montserrat" pitchFamily="2" charset="77"/>
              </a:rPr>
              <a:t>INICIATIVA “</a:t>
            </a:r>
            <a:r>
              <a:rPr lang="es-GT" sz="2400" b="1" dirty="0" smtClean="0">
                <a:solidFill>
                  <a:srgbClr val="003353"/>
                </a:solidFill>
                <a:latin typeface="Montserrat" pitchFamily="2" charset="77"/>
              </a:rPr>
              <a:t>ESPACIOS AMIGOS </a:t>
            </a:r>
            <a:r>
              <a:rPr lang="es-GT" sz="2400" b="1" dirty="0">
                <a:solidFill>
                  <a:srgbClr val="003353"/>
                </a:solidFill>
                <a:latin typeface="Montserrat" pitchFamily="2" charset="77"/>
              </a:rPr>
              <a:t>DE LA </a:t>
            </a:r>
            <a:r>
              <a:rPr lang="es-GT" sz="2400" b="1" dirty="0" smtClean="0">
                <a:solidFill>
                  <a:srgbClr val="003353"/>
                </a:solidFill>
                <a:latin typeface="Montserrat" pitchFamily="2" charset="77"/>
              </a:rPr>
              <a:t>LACTANCIA MATERNA </a:t>
            </a:r>
            <a:r>
              <a:rPr lang="es-GT" sz="2400" b="1" dirty="0">
                <a:solidFill>
                  <a:srgbClr val="003353"/>
                </a:solidFill>
                <a:latin typeface="Montserrat" pitchFamily="2" charset="77"/>
              </a:rPr>
              <a:t>EN EL LUGAR </a:t>
            </a:r>
            <a:r>
              <a:rPr lang="es-GT" sz="2400" b="1" dirty="0" smtClean="0">
                <a:solidFill>
                  <a:srgbClr val="003353"/>
                </a:solidFill>
                <a:latin typeface="Montserrat" pitchFamily="2" charset="77"/>
              </a:rPr>
              <a:t>DE TRABAJO</a:t>
            </a:r>
            <a:r>
              <a:rPr lang="es-GT" sz="2400" b="1" dirty="0">
                <a:solidFill>
                  <a:srgbClr val="003353"/>
                </a:solidFill>
                <a:latin typeface="Montserrat" pitchFamily="2" charset="77"/>
              </a:rPr>
              <a:t>”</a:t>
            </a:r>
          </a:p>
        </p:txBody>
      </p:sp>
      <p:sp>
        <p:nvSpPr>
          <p:cNvPr id="6" name="CuadroTexto 4">
            <a:extLst>
              <a:ext uri="{FF2B5EF4-FFF2-40B4-BE49-F238E27FC236}">
                <a16:creationId xmlns:a16="http://schemas.microsoft.com/office/drawing/2014/main" id="{772394B1-81AB-2D43-86E5-EDE326CA93F8}"/>
              </a:ext>
            </a:extLst>
          </p:cNvPr>
          <p:cNvSpPr txBox="1"/>
          <p:nvPr/>
        </p:nvSpPr>
        <p:spPr>
          <a:xfrm>
            <a:off x="599776" y="2100797"/>
            <a:ext cx="6756368" cy="4093428"/>
          </a:xfrm>
          <a:prstGeom prst="rect">
            <a:avLst/>
          </a:prstGeom>
          <a:noFill/>
        </p:spPr>
        <p:txBody>
          <a:bodyPr wrap="square" rtlCol="0">
            <a:spAutoFit/>
          </a:bodyPr>
          <a:lstStyle/>
          <a:p>
            <a:pPr algn="just"/>
            <a:r>
              <a:rPr lang="es-GT" sz="2000" dirty="0"/>
              <a:t>La Sección de la Mujer Trabajadora, preside el Comité Institucional de la Lactancia Materna, con el propósito de coordinar la promoción, el uso y mantenimiento del Espacio Amigo de la Lactancia Materna. A través de la Sección se implementa en conjunto con el Fondo de las Naciones Unidas para la Infancia -UNICEF- con el compromiso de promover la iniciativa en las instituciones del sector público y privado. En este sentido, el Ministerio de Trabajo y Previsión Social otorga el reconocimiento de Entidad Amiga de la Lactancia Materna. En el 2021 se reconocieron a 2 empresas: Bayer de Guatemala y Grupo Financiero G&amp;T Continental, quienes cumplieron con los 10 pasos de la Iniciativa Espacios Amigos de la Lactancia Materna. </a:t>
            </a:r>
          </a:p>
        </p:txBody>
      </p:sp>
      <p:pic>
        <p:nvPicPr>
          <p:cNvPr id="3" name="Imagen 2"/>
          <p:cNvPicPr>
            <a:picLocks noChangeAspect="1"/>
          </p:cNvPicPr>
          <p:nvPr/>
        </p:nvPicPr>
        <p:blipFill>
          <a:blip r:embed="rId4"/>
          <a:stretch>
            <a:fillRect/>
          </a:stretch>
        </p:blipFill>
        <p:spPr>
          <a:xfrm flipH="1">
            <a:off x="7907314" y="1386883"/>
            <a:ext cx="3491993" cy="3621845"/>
          </a:xfrm>
          <a:prstGeom prst="rect">
            <a:avLst/>
          </a:prstGeom>
        </p:spPr>
      </p:pic>
    </p:spTree>
    <p:extLst>
      <p:ext uri="{BB962C8B-B14F-4D97-AF65-F5344CB8AC3E}">
        <p14:creationId xmlns:p14="http://schemas.microsoft.com/office/powerpoint/2010/main" val="1502130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740DFA38-C7AF-D745-8889-3FA1AB4861B5}"/>
              </a:ext>
            </a:extLst>
          </p:cNvPr>
          <p:cNvSpPr txBox="1">
            <a:spLocks/>
          </p:cNvSpPr>
          <p:nvPr/>
        </p:nvSpPr>
        <p:spPr>
          <a:xfrm>
            <a:off x="599776" y="671353"/>
            <a:ext cx="9624878" cy="7155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GT" sz="2400" b="1" dirty="0" smtClean="0">
                <a:solidFill>
                  <a:srgbClr val="003353"/>
                </a:solidFill>
                <a:latin typeface="Montserrat" pitchFamily="2" charset="77"/>
              </a:rPr>
              <a:t>CAMPAÑA DE COMUNICACIÓN “RENACIENDO EN GUATE”</a:t>
            </a:r>
            <a:endParaRPr lang="es-GT" sz="2400" b="1" dirty="0">
              <a:solidFill>
                <a:srgbClr val="003353"/>
              </a:solidFill>
              <a:latin typeface="Montserrat" pitchFamily="2" charset="77"/>
            </a:endParaRPr>
          </a:p>
        </p:txBody>
      </p:sp>
      <p:sp>
        <p:nvSpPr>
          <p:cNvPr id="6" name="CuadroTexto 4">
            <a:extLst>
              <a:ext uri="{FF2B5EF4-FFF2-40B4-BE49-F238E27FC236}">
                <a16:creationId xmlns:a16="http://schemas.microsoft.com/office/drawing/2014/main" id="{772394B1-81AB-2D43-86E5-EDE326CA93F8}"/>
              </a:ext>
            </a:extLst>
          </p:cNvPr>
          <p:cNvSpPr txBox="1"/>
          <p:nvPr/>
        </p:nvSpPr>
        <p:spPr>
          <a:xfrm>
            <a:off x="599776" y="2100797"/>
            <a:ext cx="5684910" cy="3477875"/>
          </a:xfrm>
          <a:prstGeom prst="rect">
            <a:avLst/>
          </a:prstGeom>
          <a:noFill/>
        </p:spPr>
        <p:txBody>
          <a:bodyPr wrap="square" rtlCol="0">
            <a:spAutoFit/>
          </a:bodyPr>
          <a:lstStyle/>
          <a:p>
            <a:pPr algn="just"/>
            <a:r>
              <a:rPr lang="es-GT" sz="2000" dirty="0" smtClean="0"/>
              <a:t>Para </a:t>
            </a:r>
            <a:r>
              <a:rPr lang="es-GT" sz="2000" dirty="0"/>
              <a:t>promover la inclusión laboral de personas refugiadas y solicitantes de la condición de refugiado, en diciembre el Ministerio de Trabajo y Previsión Social y la Agencia de la ONU para los Refugiados (ACNUR), lanzaron la campaña de comunicación Renaciendo en Guate, que comprende la narración del testimonio de tres personas refugiadas para sensibilizar a la población guatemalteca sobre las causas de desplazamiento forzado en el mundo y promover la inserción de estas personas en el mercado laboral guatemalteco.</a:t>
            </a:r>
          </a:p>
        </p:txBody>
      </p:sp>
      <p:pic>
        <p:nvPicPr>
          <p:cNvPr id="7" name="Imagen" descr="Imagen"/>
          <p:cNvPicPr>
            <a:picLocks noChangeAspect="1"/>
          </p:cNvPicPr>
          <p:nvPr/>
        </p:nvPicPr>
        <p:blipFill>
          <a:blip r:embed="rId4"/>
          <a:stretch>
            <a:fillRect/>
          </a:stretch>
        </p:blipFill>
        <p:spPr>
          <a:xfrm>
            <a:off x="7024327" y="1825221"/>
            <a:ext cx="2851795" cy="4029026"/>
          </a:xfrm>
          <a:prstGeom prst="rect">
            <a:avLst/>
          </a:prstGeom>
          <a:ln w="12700">
            <a:miter lim="400000"/>
          </a:ln>
        </p:spPr>
      </p:pic>
    </p:spTree>
    <p:extLst>
      <p:ext uri="{BB962C8B-B14F-4D97-AF65-F5344CB8AC3E}">
        <p14:creationId xmlns:p14="http://schemas.microsoft.com/office/powerpoint/2010/main" val="8248177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73" y="3124449"/>
            <a:ext cx="11564342" cy="1270046"/>
          </a:xfrm>
        </p:spPr>
        <p:txBody>
          <a:bodyPr>
            <a:noAutofit/>
          </a:bodyPr>
          <a:lstStyle/>
          <a:p>
            <a:pPr algn="ctr"/>
            <a:r>
              <a:rPr lang="es-ES_tradnl" sz="6000" b="1" dirty="0" smtClean="0">
                <a:solidFill>
                  <a:schemeClr val="bg1"/>
                </a:solidFill>
                <a:latin typeface="Montserrat" panose="00000500000000000000" pitchFamily="50" charset="0"/>
                <a:cs typeface="Montserrat Bold"/>
              </a:rPr>
              <a:t>VICEMINISTERIO DE ADMINISTRACIÓN DE TRABAJO</a:t>
            </a:r>
            <a:endParaRPr lang="es-ES_tradnl" sz="6000" b="1" dirty="0">
              <a:solidFill>
                <a:schemeClr val="bg1"/>
              </a:solidFill>
              <a:latin typeface="Montserrat" panose="00000500000000000000" pitchFamily="50" charset="0"/>
              <a:cs typeface="Montserrat Bold"/>
            </a:endParaRPr>
          </a:p>
        </p:txBody>
      </p:sp>
    </p:spTree>
    <p:extLst>
      <p:ext uri="{BB962C8B-B14F-4D97-AF65-F5344CB8AC3E}">
        <p14:creationId xmlns:p14="http://schemas.microsoft.com/office/powerpoint/2010/main" val="3501831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444029"/>
            <a:ext cx="9624878" cy="715530"/>
          </a:xfrm>
        </p:spPr>
        <p:txBody>
          <a:bodyPr>
            <a:noAutofit/>
          </a:bodyPr>
          <a:lstStyle/>
          <a:p>
            <a:pPr algn="just"/>
            <a:r>
              <a:rPr lang="es-GT" sz="2400" b="1" dirty="0" smtClean="0">
                <a:solidFill>
                  <a:srgbClr val="003353"/>
                </a:solidFill>
                <a:latin typeface="Montserrat" pitchFamily="2" charset="77"/>
              </a:rPr>
              <a:t>CONSTANCIA DE BUENAS PRÁCTICAS LABORALES (BPL)</a:t>
            </a:r>
            <a:endParaRPr lang="es-GT" sz="2400" b="1" dirty="0">
              <a:solidFill>
                <a:srgbClr val="003353"/>
              </a:solidFill>
              <a:latin typeface="Montserrat" pitchFamily="2" charset="77"/>
            </a:endParaRPr>
          </a:p>
        </p:txBody>
      </p:sp>
      <p:sp>
        <p:nvSpPr>
          <p:cNvPr id="8" name="CuadroTexto 4">
            <a:extLst>
              <a:ext uri="{FF2B5EF4-FFF2-40B4-BE49-F238E27FC236}">
                <a16:creationId xmlns:a16="http://schemas.microsoft.com/office/drawing/2014/main" id="{772394B1-81AB-2D43-86E5-EDE326CA93F8}"/>
              </a:ext>
            </a:extLst>
          </p:cNvPr>
          <p:cNvSpPr txBox="1"/>
          <p:nvPr/>
        </p:nvSpPr>
        <p:spPr>
          <a:xfrm>
            <a:off x="599777" y="989360"/>
            <a:ext cx="10946230" cy="3477875"/>
          </a:xfrm>
          <a:prstGeom prst="rect">
            <a:avLst/>
          </a:prstGeom>
          <a:noFill/>
        </p:spPr>
        <p:txBody>
          <a:bodyPr wrap="square" rtlCol="0">
            <a:spAutoFit/>
          </a:bodyPr>
          <a:lstStyle/>
          <a:p>
            <a:pPr algn="just"/>
            <a:r>
              <a:rPr lang="es-GT" sz="2000" dirty="0"/>
              <a:t>El objetivo de la Constancia BPL es fomentar el cumplimiento de la normativa laboral, la formalidad laboral y la competencia leal entre empresas, ya que avalará que cumplen con los requisitos establecidos por este proceso y la normativa laboral vigente. El </a:t>
            </a:r>
            <a:r>
              <a:rPr lang="es-GT" sz="2000" dirty="0" smtClean="0"/>
              <a:t>empleador </a:t>
            </a:r>
            <a:r>
              <a:rPr lang="es-GT" sz="2000" dirty="0"/>
              <a:t>podrá hacer constar si en su centro de trabajo se encuentran trabajando personas mayores de sesenta </a:t>
            </a:r>
            <a:r>
              <a:rPr lang="es-GT" sz="2000" dirty="0" smtClean="0"/>
              <a:t>años y </a:t>
            </a:r>
            <a:r>
              <a:rPr lang="es-GT" sz="2000" dirty="0"/>
              <a:t>personas con </a:t>
            </a:r>
            <a:r>
              <a:rPr lang="es-GT" sz="2000" dirty="0" smtClean="0"/>
              <a:t>discapacidad, </a:t>
            </a:r>
            <a:r>
              <a:rPr lang="es-GT" sz="2000" dirty="0"/>
              <a:t>con el fin de alcanzar la igualdad de oportunidades y el cumplimiento de los derechos laborales. Por tanto, </a:t>
            </a:r>
            <a:r>
              <a:rPr lang="es-GT" sz="2000" dirty="0" smtClean="0"/>
              <a:t>incluirá </a:t>
            </a:r>
            <a:r>
              <a:rPr lang="es-GT" sz="2000" dirty="0"/>
              <a:t>las insignias especiales </a:t>
            </a:r>
            <a:r>
              <a:rPr lang="es-GT" sz="2000" dirty="0" smtClean="0"/>
              <a:t>cuando </a:t>
            </a:r>
            <a:r>
              <a:rPr lang="es-GT" sz="2000" dirty="0"/>
              <a:t>corresponda. </a:t>
            </a:r>
            <a:endParaRPr lang="es-GT" sz="2000" dirty="0" smtClean="0"/>
          </a:p>
          <a:p>
            <a:pPr algn="just"/>
            <a:endParaRPr lang="es-GT" sz="2000" dirty="0"/>
          </a:p>
          <a:p>
            <a:pPr algn="just"/>
            <a:r>
              <a:rPr lang="es-GT" sz="2000" dirty="0" smtClean="0"/>
              <a:t>Las convocatoria de este año estuvieron comprendida del 15 al 30 de abril y 15 al 31 de agosto. </a:t>
            </a:r>
            <a:r>
              <a:rPr lang="es-GT" sz="2000" dirty="0"/>
              <a:t>En total 38 </a:t>
            </a:r>
            <a:r>
              <a:rPr lang="es-GT" sz="2000" dirty="0" smtClean="0"/>
              <a:t>empresas lograron </a:t>
            </a:r>
            <a:r>
              <a:rPr lang="es-GT" sz="2000" dirty="0"/>
              <a:t>obtener la </a:t>
            </a:r>
            <a:r>
              <a:rPr lang="es-GT" sz="2000" dirty="0" smtClean="0"/>
              <a:t>constancia; 2 de ellas obtuvieron </a:t>
            </a:r>
            <a:r>
              <a:rPr lang="es-GT" sz="2000" dirty="0"/>
              <a:t>insignias especiales por la contratación de personas con </a:t>
            </a:r>
            <a:r>
              <a:rPr lang="es-GT" sz="2000" dirty="0" smtClean="0"/>
              <a:t>discapacidad y 18 por </a:t>
            </a:r>
            <a:r>
              <a:rPr lang="es-GT" sz="2000" dirty="0"/>
              <a:t>la contratación de </a:t>
            </a:r>
            <a:r>
              <a:rPr lang="es-GT" sz="2000" dirty="0" smtClean="0"/>
              <a:t>personas </a:t>
            </a:r>
            <a:r>
              <a:rPr lang="es-GT" sz="2000" dirty="0"/>
              <a:t>mayores de 60 años.</a:t>
            </a:r>
          </a:p>
          <a:p>
            <a:pPr algn="just"/>
            <a:r>
              <a:rPr lang="es-GT" sz="2000" dirty="0" smtClean="0"/>
              <a:t> </a:t>
            </a:r>
            <a:endParaRPr lang="es-GT" sz="2000" dirty="0"/>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6240" y="4175894"/>
            <a:ext cx="1524899" cy="1939638"/>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8224" y="4273997"/>
            <a:ext cx="1445784" cy="1841535"/>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926" y="5194765"/>
            <a:ext cx="2555228" cy="1055356"/>
          </a:xfrm>
          <a:prstGeom prst="rect">
            <a:avLst/>
          </a:prstGeom>
        </p:spPr>
      </p:pic>
    </p:spTree>
    <p:extLst>
      <p:ext uri="{BB962C8B-B14F-4D97-AF65-F5344CB8AC3E}">
        <p14:creationId xmlns:p14="http://schemas.microsoft.com/office/powerpoint/2010/main" val="39076625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444029"/>
            <a:ext cx="9624878" cy="715530"/>
          </a:xfrm>
        </p:spPr>
        <p:txBody>
          <a:bodyPr>
            <a:noAutofit/>
          </a:bodyPr>
          <a:lstStyle/>
          <a:p>
            <a:pPr algn="just"/>
            <a:r>
              <a:rPr lang="es-GT" sz="2400" b="1" dirty="0" smtClean="0">
                <a:solidFill>
                  <a:srgbClr val="003353"/>
                </a:solidFill>
                <a:latin typeface="Montserrat" pitchFamily="2" charset="77"/>
              </a:rPr>
              <a:t>SALARIO MÍNIMO 2022</a:t>
            </a:r>
            <a:endParaRPr lang="es-GT" sz="2400" b="1" dirty="0">
              <a:solidFill>
                <a:srgbClr val="003353"/>
              </a:solidFill>
              <a:latin typeface="Montserrat" pitchFamily="2" charset="77"/>
            </a:endParaRPr>
          </a:p>
        </p:txBody>
      </p:sp>
      <p:sp>
        <p:nvSpPr>
          <p:cNvPr id="8" name="CuadroTexto 4">
            <a:extLst>
              <a:ext uri="{FF2B5EF4-FFF2-40B4-BE49-F238E27FC236}">
                <a16:creationId xmlns:a16="http://schemas.microsoft.com/office/drawing/2014/main" id="{772394B1-81AB-2D43-86E5-EDE326CA93F8}"/>
              </a:ext>
            </a:extLst>
          </p:cNvPr>
          <p:cNvSpPr txBox="1"/>
          <p:nvPr/>
        </p:nvSpPr>
        <p:spPr>
          <a:xfrm>
            <a:off x="599777" y="989360"/>
            <a:ext cx="10946230" cy="1938992"/>
          </a:xfrm>
          <a:prstGeom prst="rect">
            <a:avLst/>
          </a:prstGeom>
          <a:noFill/>
        </p:spPr>
        <p:txBody>
          <a:bodyPr wrap="square" rtlCol="0">
            <a:spAutoFit/>
          </a:bodyPr>
          <a:lstStyle/>
          <a:p>
            <a:pPr algn="just"/>
            <a:r>
              <a:rPr lang="es-GT" sz="2000" dirty="0"/>
              <a:t>Después de realizar un análisis exhaustivo del trabajo de las Comisiones Paritarias de Salario Mínimo, de los informes presentados por la Comisión Nacional del Salario, el Banco de Guatemala y el Instituto Guatemalteco de Seguridad Social, según lo establecido en el Código de Trabajo, se fijó el salario mínimo para el año 2022, según el Acuerdo Gubernativo </a:t>
            </a:r>
            <a:r>
              <a:rPr lang="es-GT" sz="2000" dirty="0" smtClean="0"/>
              <a:t>278-2021, por medio del cual se incrementó el salario mínimo para cada una de las actividades reguladas, en un 4.75 %, después de 3 años de no aumentar.</a:t>
            </a:r>
            <a:endParaRPr lang="es-GT" sz="2000" dirty="0"/>
          </a:p>
        </p:txBody>
      </p:sp>
      <p:sp>
        <p:nvSpPr>
          <p:cNvPr id="4" name="AutoShape 2" descr="blob:https://web.whatsapp.com/716a33fd-386f-41dd-afb3-97384165e29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dirty="0"/>
          </a:p>
        </p:txBody>
      </p:sp>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t="32549" b="14829"/>
          <a:stretch/>
        </p:blipFill>
        <p:spPr>
          <a:xfrm>
            <a:off x="2662909" y="3160365"/>
            <a:ext cx="6819966" cy="3008424"/>
          </a:xfrm>
          <a:prstGeom prst="rect">
            <a:avLst/>
          </a:prstGeom>
        </p:spPr>
      </p:pic>
    </p:spTree>
    <p:extLst>
      <p:ext uri="{BB962C8B-B14F-4D97-AF65-F5344CB8AC3E}">
        <p14:creationId xmlns:p14="http://schemas.microsoft.com/office/powerpoint/2010/main" val="14359475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444029"/>
            <a:ext cx="9624878" cy="715530"/>
          </a:xfrm>
        </p:spPr>
        <p:txBody>
          <a:bodyPr>
            <a:noAutofit/>
          </a:bodyPr>
          <a:lstStyle/>
          <a:p>
            <a:pPr algn="just"/>
            <a:r>
              <a:rPr lang="es-GT" sz="2400" b="1" dirty="0" smtClean="0">
                <a:solidFill>
                  <a:srgbClr val="003353"/>
                </a:solidFill>
                <a:latin typeface="Montserrat" pitchFamily="2" charset="77"/>
              </a:rPr>
              <a:t>INSPECCIÓN GENERAL DE TRABAJO (IGT)</a:t>
            </a:r>
            <a:endParaRPr lang="es-GT" sz="2400" b="1" dirty="0">
              <a:solidFill>
                <a:srgbClr val="003353"/>
              </a:solidFill>
              <a:latin typeface="Montserrat" pitchFamily="2" charset="77"/>
            </a:endParaRPr>
          </a:p>
        </p:txBody>
      </p:sp>
      <p:pic>
        <p:nvPicPr>
          <p:cNvPr id="9" name="Imagen 8"/>
          <p:cNvPicPr>
            <a:picLocks noChangeAspect="1"/>
          </p:cNvPicPr>
          <p:nvPr/>
        </p:nvPicPr>
        <p:blipFill>
          <a:blip r:embed="rId4"/>
          <a:stretch>
            <a:fillRect/>
          </a:stretch>
        </p:blipFill>
        <p:spPr>
          <a:xfrm>
            <a:off x="8953725" y="1901436"/>
            <a:ext cx="2763774" cy="2465338"/>
          </a:xfrm>
          <a:prstGeom prst="rect">
            <a:avLst/>
          </a:prstGeom>
        </p:spPr>
      </p:pic>
      <p:sp>
        <p:nvSpPr>
          <p:cNvPr id="11" name="CuadroTexto 4">
            <a:extLst>
              <a:ext uri="{FF2B5EF4-FFF2-40B4-BE49-F238E27FC236}">
                <a16:creationId xmlns:a16="http://schemas.microsoft.com/office/drawing/2014/main" id="{772394B1-81AB-2D43-86E5-EDE326CA93F8}"/>
              </a:ext>
            </a:extLst>
          </p:cNvPr>
          <p:cNvSpPr txBox="1"/>
          <p:nvPr/>
        </p:nvSpPr>
        <p:spPr>
          <a:xfrm>
            <a:off x="599777" y="1225921"/>
            <a:ext cx="5943600" cy="400110"/>
          </a:xfrm>
          <a:prstGeom prst="rect">
            <a:avLst/>
          </a:prstGeom>
          <a:noFill/>
        </p:spPr>
        <p:txBody>
          <a:bodyPr wrap="square" rtlCol="0">
            <a:spAutoFit/>
          </a:bodyPr>
          <a:lstStyle/>
          <a:p>
            <a:pPr algn="just"/>
            <a:r>
              <a:rPr lang="es-GT" sz="2000" dirty="0" smtClean="0"/>
              <a:t>Resultados durante el tercer cuatrimestre:</a:t>
            </a:r>
            <a:endParaRPr lang="es-GT" sz="2000" dirty="0"/>
          </a:p>
        </p:txBody>
      </p:sp>
      <p:graphicFrame>
        <p:nvGraphicFramePr>
          <p:cNvPr id="3" name="Tabla 2"/>
          <p:cNvGraphicFramePr>
            <a:graphicFrameLocks noGrp="1"/>
          </p:cNvGraphicFramePr>
          <p:nvPr>
            <p:extLst>
              <p:ext uri="{D42A27DB-BD31-4B8C-83A1-F6EECF244321}">
                <p14:modId xmlns:p14="http://schemas.microsoft.com/office/powerpoint/2010/main" val="1399733553"/>
              </p:ext>
            </p:extLst>
          </p:nvPr>
        </p:nvGraphicFramePr>
        <p:xfrm>
          <a:off x="599777" y="1901436"/>
          <a:ext cx="7632272" cy="2468880"/>
        </p:xfrm>
        <a:graphic>
          <a:graphicData uri="http://schemas.openxmlformats.org/drawingml/2006/table">
            <a:tbl>
              <a:tblPr firstRow="1" firstCol="1" bandRow="1">
                <a:tableStyleId>{5C22544A-7EE6-4342-B048-85BDC9FD1C3A}</a:tableStyleId>
              </a:tblPr>
              <a:tblGrid>
                <a:gridCol w="6046027">
                  <a:extLst>
                    <a:ext uri="{9D8B030D-6E8A-4147-A177-3AD203B41FA5}">
                      <a16:colId xmlns:a16="http://schemas.microsoft.com/office/drawing/2014/main" val="1157647276"/>
                    </a:ext>
                  </a:extLst>
                </a:gridCol>
                <a:gridCol w="1586245">
                  <a:extLst>
                    <a:ext uri="{9D8B030D-6E8A-4147-A177-3AD203B41FA5}">
                      <a16:colId xmlns:a16="http://schemas.microsoft.com/office/drawing/2014/main" val="1127690776"/>
                    </a:ext>
                  </a:extLst>
                </a:gridCol>
              </a:tblGrid>
              <a:tr h="78740">
                <a:tc>
                  <a:txBody>
                    <a:bodyPr/>
                    <a:lstStyle/>
                    <a:p>
                      <a:pPr algn="just">
                        <a:spcAft>
                          <a:spcPts val="0"/>
                        </a:spcAft>
                      </a:pPr>
                      <a:r>
                        <a:rPr lang="es-GT" sz="1800" b="0" dirty="0">
                          <a:solidFill>
                            <a:schemeClr val="tx1"/>
                          </a:solidFill>
                          <a:effectLst/>
                        </a:rPr>
                        <a:t>Visitas a centros de trabajo por denuncias presentadas </a:t>
                      </a:r>
                      <a:endParaRPr lang="es-GT"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b="0" dirty="0">
                          <a:solidFill>
                            <a:schemeClr val="tx1"/>
                          </a:solidFill>
                          <a:effectLst/>
                        </a:rPr>
                        <a:t>780</a:t>
                      </a:r>
                      <a:endParaRPr lang="es-GT"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3082739296"/>
                  </a:ext>
                </a:extLst>
              </a:tr>
              <a:tr h="38735">
                <a:tc>
                  <a:txBody>
                    <a:bodyPr/>
                    <a:lstStyle/>
                    <a:p>
                      <a:pPr algn="just">
                        <a:spcAft>
                          <a:spcPts val="0"/>
                        </a:spcAft>
                      </a:pPr>
                      <a:r>
                        <a:rPr lang="es-GT" sz="1800" b="0" dirty="0">
                          <a:solidFill>
                            <a:schemeClr val="tx1"/>
                          </a:solidFill>
                          <a:effectLst/>
                        </a:rPr>
                        <a:t>Conciliaciones de trabajo </a:t>
                      </a:r>
                      <a:endParaRPr lang="es-GT"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3,574</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7199429"/>
                  </a:ext>
                </a:extLst>
              </a:tr>
              <a:tr h="38735">
                <a:tc>
                  <a:txBody>
                    <a:bodyPr/>
                    <a:lstStyle/>
                    <a:p>
                      <a:pPr algn="just">
                        <a:spcAft>
                          <a:spcPts val="0"/>
                        </a:spcAft>
                      </a:pPr>
                      <a:r>
                        <a:rPr lang="es-GT" sz="1800" b="0" dirty="0">
                          <a:solidFill>
                            <a:schemeClr val="tx1"/>
                          </a:solidFill>
                          <a:effectLst/>
                        </a:rPr>
                        <a:t>Trabajadores beneficiados con la restitución de sus derechos laborales</a:t>
                      </a:r>
                      <a:endParaRPr lang="es-GT"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2,376</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3331935"/>
                  </a:ext>
                </a:extLst>
              </a:tr>
              <a:tr h="38735">
                <a:tc>
                  <a:txBody>
                    <a:bodyPr/>
                    <a:lstStyle/>
                    <a:p>
                      <a:pPr algn="just">
                        <a:spcAft>
                          <a:spcPts val="0"/>
                        </a:spcAft>
                      </a:pPr>
                      <a:r>
                        <a:rPr lang="es-GT" sz="1800" b="0" dirty="0">
                          <a:solidFill>
                            <a:schemeClr val="tx1"/>
                          </a:solidFill>
                          <a:effectLst/>
                        </a:rPr>
                        <a:t>Solvencias de Faltas de Trabajo y Previsión Social</a:t>
                      </a:r>
                      <a:endParaRPr lang="es-GT"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2,086</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8903054"/>
                  </a:ext>
                </a:extLst>
              </a:tr>
              <a:tr h="38735">
                <a:tc>
                  <a:txBody>
                    <a:bodyPr/>
                    <a:lstStyle/>
                    <a:p>
                      <a:pPr algn="just">
                        <a:spcAft>
                          <a:spcPts val="0"/>
                        </a:spcAft>
                      </a:pPr>
                      <a:r>
                        <a:rPr lang="es-GT" sz="1800" b="0" dirty="0">
                          <a:solidFill>
                            <a:schemeClr val="tx1"/>
                          </a:solidFill>
                          <a:effectLst/>
                        </a:rPr>
                        <a:t>Aprobación de Reglamentos Interiores de Trabajo</a:t>
                      </a:r>
                      <a:endParaRPr lang="es-GT"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214</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47941653"/>
                  </a:ext>
                </a:extLst>
              </a:tr>
              <a:tr h="38735">
                <a:tc>
                  <a:txBody>
                    <a:bodyPr/>
                    <a:lstStyle/>
                    <a:p>
                      <a:pPr algn="just">
                        <a:spcAft>
                          <a:spcPts val="0"/>
                        </a:spcAft>
                      </a:pPr>
                      <a:r>
                        <a:rPr lang="es-GT" sz="1800" b="0" dirty="0">
                          <a:solidFill>
                            <a:schemeClr val="tx1"/>
                          </a:solidFill>
                          <a:effectLst/>
                        </a:rPr>
                        <a:t>Mesas de diálogo con organizaciones sindicales</a:t>
                      </a:r>
                      <a:endParaRPr lang="es-GT"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24</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3584086"/>
                  </a:ext>
                </a:extLst>
              </a:tr>
              <a:tr h="38735">
                <a:tc>
                  <a:txBody>
                    <a:bodyPr/>
                    <a:lstStyle/>
                    <a:p>
                      <a:pPr algn="just">
                        <a:spcAft>
                          <a:spcPts val="0"/>
                        </a:spcAft>
                      </a:pPr>
                      <a:r>
                        <a:rPr lang="es-GT" sz="1800" b="0" dirty="0">
                          <a:solidFill>
                            <a:schemeClr val="tx1"/>
                          </a:solidFill>
                          <a:effectLst/>
                        </a:rPr>
                        <a:t>Cálculo de prestaciones labores </a:t>
                      </a:r>
                      <a:endParaRPr lang="es-GT"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7,065</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4133635"/>
                  </a:ext>
                </a:extLst>
              </a:tr>
              <a:tr h="38735">
                <a:tc>
                  <a:txBody>
                    <a:bodyPr/>
                    <a:lstStyle/>
                    <a:p>
                      <a:pPr algn="just">
                        <a:spcAft>
                          <a:spcPts val="0"/>
                        </a:spcAft>
                      </a:pPr>
                      <a:r>
                        <a:rPr lang="es-GT" sz="1800" b="0" dirty="0">
                          <a:solidFill>
                            <a:schemeClr val="tx1"/>
                          </a:solidFill>
                          <a:effectLst/>
                        </a:rPr>
                        <a:t>Resoluciones por concepto de sanciones</a:t>
                      </a:r>
                      <a:endParaRPr lang="es-GT"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 1,579</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8988273"/>
                  </a:ext>
                </a:extLst>
              </a:tr>
            </a:tbl>
          </a:graphicData>
        </a:graphic>
      </p:graphicFrame>
    </p:spTree>
    <p:extLst>
      <p:ext uri="{BB962C8B-B14F-4D97-AF65-F5344CB8AC3E}">
        <p14:creationId xmlns:p14="http://schemas.microsoft.com/office/powerpoint/2010/main" val="37428972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123764"/>
            <a:ext cx="9624878" cy="715530"/>
          </a:xfrm>
        </p:spPr>
        <p:txBody>
          <a:bodyPr>
            <a:noAutofit/>
          </a:bodyPr>
          <a:lstStyle/>
          <a:p>
            <a:pPr algn="just"/>
            <a:r>
              <a:rPr lang="es-GT" sz="2400" b="1" dirty="0" smtClean="0">
                <a:solidFill>
                  <a:srgbClr val="003353"/>
                </a:solidFill>
                <a:latin typeface="Montserrat" pitchFamily="2" charset="77"/>
              </a:rPr>
              <a:t>INSPECCIÓN GENERAL DE TRABAJO (IGT)</a:t>
            </a:r>
            <a:endParaRPr lang="es-GT" sz="2400" b="1" dirty="0">
              <a:solidFill>
                <a:srgbClr val="003353"/>
              </a:solidFill>
              <a:latin typeface="Montserrat" pitchFamily="2" charset="77"/>
            </a:endParaRPr>
          </a:p>
        </p:txBody>
      </p:sp>
      <p:sp>
        <p:nvSpPr>
          <p:cNvPr id="7" name="CuadroTexto 4">
            <a:extLst>
              <a:ext uri="{FF2B5EF4-FFF2-40B4-BE49-F238E27FC236}">
                <a16:creationId xmlns:a16="http://schemas.microsoft.com/office/drawing/2014/main" id="{772394B1-81AB-2D43-86E5-EDE326CA93F8}"/>
              </a:ext>
            </a:extLst>
          </p:cNvPr>
          <p:cNvSpPr txBox="1"/>
          <p:nvPr/>
        </p:nvSpPr>
        <p:spPr>
          <a:xfrm>
            <a:off x="599777" y="689227"/>
            <a:ext cx="9557983" cy="1015663"/>
          </a:xfrm>
          <a:prstGeom prst="rect">
            <a:avLst/>
          </a:prstGeom>
          <a:noFill/>
        </p:spPr>
        <p:txBody>
          <a:bodyPr wrap="square" rtlCol="0">
            <a:spAutoFit/>
          </a:bodyPr>
          <a:lstStyle/>
          <a:p>
            <a:pPr algn="just"/>
            <a:r>
              <a:rPr lang="es-GT" sz="2000" dirty="0"/>
              <a:t>La Inspección General de Trabajo realizó 7 operativos de inspección de trabajo en los 22 departamentos del país y tiene 2 planes operativos de inspección de trabajo programados en el mes de diciembre, siendo estos:</a:t>
            </a:r>
          </a:p>
        </p:txBody>
      </p:sp>
      <p:pic>
        <p:nvPicPr>
          <p:cNvPr id="8" name="Imagen 7"/>
          <p:cNvPicPr>
            <a:picLocks noChangeAspect="1"/>
          </p:cNvPicPr>
          <p:nvPr/>
        </p:nvPicPr>
        <p:blipFill>
          <a:blip r:embed="rId4"/>
          <a:stretch>
            <a:fillRect/>
          </a:stretch>
        </p:blipFill>
        <p:spPr>
          <a:xfrm>
            <a:off x="10224655" y="5103090"/>
            <a:ext cx="1967345" cy="175490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99537540"/>
              </p:ext>
            </p:extLst>
          </p:nvPr>
        </p:nvGraphicFramePr>
        <p:xfrm>
          <a:off x="599777" y="1704890"/>
          <a:ext cx="9557983" cy="4785360"/>
        </p:xfrm>
        <a:graphic>
          <a:graphicData uri="http://schemas.openxmlformats.org/drawingml/2006/table">
            <a:tbl>
              <a:tblPr firstRow="1" firstCol="1" bandRow="1">
                <a:tableStyleId>{5C22544A-7EE6-4342-B048-85BDC9FD1C3A}</a:tableStyleId>
              </a:tblPr>
              <a:tblGrid>
                <a:gridCol w="8644239">
                  <a:extLst>
                    <a:ext uri="{9D8B030D-6E8A-4147-A177-3AD203B41FA5}">
                      <a16:colId xmlns:a16="http://schemas.microsoft.com/office/drawing/2014/main" val="2454241837"/>
                    </a:ext>
                  </a:extLst>
                </a:gridCol>
                <a:gridCol w="913744">
                  <a:extLst>
                    <a:ext uri="{9D8B030D-6E8A-4147-A177-3AD203B41FA5}">
                      <a16:colId xmlns:a16="http://schemas.microsoft.com/office/drawing/2014/main" val="1136249429"/>
                    </a:ext>
                  </a:extLst>
                </a:gridCol>
              </a:tblGrid>
              <a:tr h="88900">
                <a:tc>
                  <a:txBody>
                    <a:bodyPr/>
                    <a:lstStyle/>
                    <a:p>
                      <a:pPr algn="just">
                        <a:spcAft>
                          <a:spcPts val="0"/>
                        </a:spcAft>
                      </a:pPr>
                      <a:r>
                        <a:rPr lang="es-GT" sz="1400" b="0" dirty="0">
                          <a:effectLst/>
                        </a:rPr>
                        <a:t>Plan conjunto de inspecciones de oficio focalizado y regionalizado para el sector de fincas y actividades agrícolas.</a:t>
                      </a:r>
                      <a:endParaRPr lang="es-GT" sz="2000" b="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2000" b="0" dirty="0">
                          <a:solidFill>
                            <a:schemeClr val="tx1"/>
                          </a:solidFill>
                          <a:effectLst/>
                        </a:rPr>
                        <a:t>400</a:t>
                      </a:r>
                      <a:endParaRPr lang="es-GT"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8003151"/>
                  </a:ext>
                </a:extLst>
              </a:tr>
              <a:tr h="66675">
                <a:tc>
                  <a:txBody>
                    <a:bodyPr/>
                    <a:lstStyle/>
                    <a:p>
                      <a:pPr algn="just">
                        <a:spcAft>
                          <a:spcPts val="0"/>
                        </a:spcAft>
                      </a:pPr>
                      <a:r>
                        <a:rPr lang="es-GT" sz="1400" b="0" dirty="0">
                          <a:effectLst/>
                        </a:rPr>
                        <a:t>Plan conjunto de inspecciones de oficio focalizado y regionalizado para la verificación de las denuncias escritas recibidas a través del módulo de recepción de denuncias del Ministerio de Trabajo y Previsión Social.</a:t>
                      </a:r>
                      <a:endParaRPr lang="es-GT" sz="2000" b="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2000" dirty="0">
                          <a:effectLst/>
                        </a:rPr>
                        <a:t>567</a:t>
                      </a:r>
                      <a:endParaRPr lang="es-GT" sz="20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92142407"/>
                  </a:ext>
                </a:extLst>
              </a:tr>
              <a:tr h="88900">
                <a:tc>
                  <a:txBody>
                    <a:bodyPr/>
                    <a:lstStyle/>
                    <a:p>
                      <a:pPr algn="just">
                        <a:spcAft>
                          <a:spcPts val="0"/>
                        </a:spcAft>
                      </a:pPr>
                      <a:r>
                        <a:rPr lang="es-GT" sz="1400" b="0" dirty="0">
                          <a:effectLst/>
                        </a:rPr>
                        <a:t>Plan de inspecciones de oficio focalizadas y regionalizadas dirigidas a centros de trabajo para verificación del cumplimiento a las medidas de salud y seguridad ocupacional establecidas en las normas complementarias del Reglamento de Salud y Seguridad Ocupacional para la prevención y control de brotes del sarscov-2 en los centros de trabajo Acuerdo Gubernativo número 79-2020. </a:t>
                      </a:r>
                      <a:endParaRPr lang="es-GT" sz="2000" b="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2000" dirty="0">
                          <a:effectLst/>
                        </a:rPr>
                        <a:t>536</a:t>
                      </a:r>
                      <a:endParaRPr lang="es-GT" sz="20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0682257"/>
                  </a:ext>
                </a:extLst>
              </a:tr>
              <a:tr h="88900">
                <a:tc>
                  <a:txBody>
                    <a:bodyPr/>
                    <a:lstStyle/>
                    <a:p>
                      <a:pPr algn="just">
                        <a:spcAft>
                          <a:spcPts val="0"/>
                        </a:spcAft>
                      </a:pPr>
                      <a:r>
                        <a:rPr lang="es-GT" sz="1400" b="0" dirty="0">
                          <a:effectLst/>
                        </a:rPr>
                        <a:t>Plan conjunto de inspecciones de oficio focalizado para eliminar las peores formas de trabajo infantil, conforme la actividad que realicen las personas menores de dieciocho años en el cultivo de brócoli.</a:t>
                      </a:r>
                      <a:endParaRPr lang="es-GT" sz="2000" b="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2000" dirty="0">
                          <a:effectLst/>
                        </a:rPr>
                        <a:t>7</a:t>
                      </a:r>
                      <a:endParaRPr lang="es-GT" sz="20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3137509"/>
                  </a:ext>
                </a:extLst>
              </a:tr>
              <a:tr h="454660">
                <a:tc>
                  <a:txBody>
                    <a:bodyPr/>
                    <a:lstStyle/>
                    <a:p>
                      <a:pPr algn="just">
                        <a:spcAft>
                          <a:spcPts val="0"/>
                        </a:spcAft>
                      </a:pPr>
                      <a:r>
                        <a:rPr lang="es-GT" sz="1400" b="0" dirty="0">
                          <a:effectLst/>
                        </a:rPr>
                        <a:t>Plan conjunto de inspecciones de oficio focalizado para eliminar las peores formas de trabajo infantil, conforme la actividad que realicen las personas menores de dieciocho años, en las actividades de fabricación de juegos pirotécnicos y actividades en canteras (piedrín).</a:t>
                      </a:r>
                      <a:endParaRPr lang="es-GT" sz="2000" b="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2000" dirty="0">
                          <a:effectLst/>
                        </a:rPr>
                        <a:t>85</a:t>
                      </a:r>
                      <a:endParaRPr lang="es-GT" sz="20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2403215"/>
                  </a:ext>
                </a:extLst>
              </a:tr>
              <a:tr h="221615">
                <a:tc>
                  <a:txBody>
                    <a:bodyPr/>
                    <a:lstStyle/>
                    <a:p>
                      <a:pPr algn="just">
                        <a:spcAft>
                          <a:spcPts val="0"/>
                        </a:spcAft>
                      </a:pPr>
                      <a:r>
                        <a:rPr lang="es-GT" sz="1400" b="0" dirty="0">
                          <a:effectLst/>
                        </a:rPr>
                        <a:t>Plan conjunto de inspecciones de oficio focalizado para eliminar las peores formas de trabajo infantil, conforme la actividad que realicen las personas menores de dieciocho años en las actividades de extracción de basura y marmolerías.</a:t>
                      </a:r>
                      <a:endParaRPr lang="es-GT" sz="2000" b="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2000" dirty="0">
                          <a:effectLst/>
                        </a:rPr>
                        <a:t>50</a:t>
                      </a:r>
                      <a:endParaRPr lang="es-GT" sz="20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7615947"/>
                  </a:ext>
                </a:extLst>
              </a:tr>
              <a:tr h="156210">
                <a:tc>
                  <a:txBody>
                    <a:bodyPr/>
                    <a:lstStyle/>
                    <a:p>
                      <a:pPr algn="just">
                        <a:spcAft>
                          <a:spcPts val="0"/>
                        </a:spcAft>
                      </a:pPr>
                      <a:r>
                        <a:rPr lang="es-GT" sz="1400" b="0" dirty="0">
                          <a:effectLst/>
                        </a:rPr>
                        <a:t>Plan de inspecciones de oficio focalizado y regionalizado de forma institucional dirigido a personas del sector salud en cada departamento de la República de Guatemala (enfermeras y demás personal de salud).</a:t>
                      </a:r>
                      <a:endParaRPr lang="es-GT" sz="2000" b="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2000" dirty="0">
                          <a:effectLst/>
                        </a:rPr>
                        <a:t>358</a:t>
                      </a:r>
                      <a:endParaRPr lang="es-GT" sz="20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2975653"/>
                  </a:ext>
                </a:extLst>
              </a:tr>
              <a:tr h="177165">
                <a:tc>
                  <a:txBody>
                    <a:bodyPr/>
                    <a:lstStyle/>
                    <a:p>
                      <a:pPr algn="just">
                        <a:spcAft>
                          <a:spcPts val="0"/>
                        </a:spcAft>
                      </a:pPr>
                      <a:r>
                        <a:rPr lang="es-GT" sz="1400" b="0" dirty="0">
                          <a:effectLst/>
                        </a:rPr>
                        <a:t>Plan de inspecciones de oficio focalizado y regionalizado para verificar peores formas de trabajo infantil en el sector productor y distribuidor de cohetes y juegos pirotécnicos (en proceso)</a:t>
                      </a:r>
                      <a:endParaRPr lang="es-GT" sz="2000" b="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2000" dirty="0">
                          <a:effectLst/>
                        </a:rPr>
                        <a:t>66</a:t>
                      </a:r>
                      <a:endParaRPr lang="es-GT" sz="20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45397761"/>
                  </a:ext>
                </a:extLst>
              </a:tr>
              <a:tr h="88900">
                <a:tc>
                  <a:txBody>
                    <a:bodyPr/>
                    <a:lstStyle/>
                    <a:p>
                      <a:pPr algn="just">
                        <a:spcAft>
                          <a:spcPts val="0"/>
                        </a:spcAft>
                      </a:pPr>
                      <a:r>
                        <a:rPr lang="es-GT" sz="1400" b="0" dirty="0">
                          <a:effectLst/>
                        </a:rPr>
                        <a:t>Plan de inspecciones de oficio focalizadas y regionalizadas a diferentes sectores económicos del país para verificar el cumplimiento del pago del 50% del aguinaldo, conforme lo establece el Decreto 76-78 del Congreso de la República </a:t>
                      </a:r>
                      <a:endParaRPr lang="es-GT" sz="2000" b="0" dirty="0">
                        <a:effectLst/>
                      </a:endParaRPr>
                    </a:p>
                    <a:p>
                      <a:pPr algn="just">
                        <a:spcAft>
                          <a:spcPts val="0"/>
                        </a:spcAft>
                      </a:pPr>
                      <a:r>
                        <a:rPr lang="es-GT" sz="1400" b="0" dirty="0">
                          <a:effectLst/>
                        </a:rPr>
                        <a:t>de Guatemala, que corresponde del 1 de diciembre del 2020 al  30 de noviembre del 2021 (Programado)</a:t>
                      </a:r>
                      <a:endParaRPr lang="es-GT" sz="2000" b="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2000" dirty="0">
                          <a:effectLst/>
                        </a:rPr>
                        <a:t>2350</a:t>
                      </a:r>
                      <a:br>
                        <a:rPr lang="es-GT" sz="2000" dirty="0">
                          <a:effectLst/>
                        </a:rPr>
                      </a:br>
                      <a:r>
                        <a:rPr lang="es-GT" sz="1000" dirty="0">
                          <a:effectLst/>
                        </a:rPr>
                        <a:t>(meta proyectada)</a:t>
                      </a:r>
                      <a:endParaRPr lang="es-GT" sz="20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5905286"/>
                  </a:ext>
                </a:extLst>
              </a:tr>
            </a:tbl>
          </a:graphicData>
        </a:graphic>
      </p:graphicFrame>
    </p:spTree>
    <p:extLst>
      <p:ext uri="{BB962C8B-B14F-4D97-AF65-F5344CB8AC3E}">
        <p14:creationId xmlns:p14="http://schemas.microsoft.com/office/powerpoint/2010/main" val="21097228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73" y="3124449"/>
            <a:ext cx="11564342" cy="1270046"/>
          </a:xfrm>
        </p:spPr>
        <p:txBody>
          <a:bodyPr>
            <a:noAutofit/>
          </a:bodyPr>
          <a:lstStyle/>
          <a:p>
            <a:pPr algn="ctr"/>
            <a:r>
              <a:rPr lang="es-ES_tradnl" sz="6000" b="1" dirty="0" smtClean="0">
                <a:solidFill>
                  <a:schemeClr val="bg1"/>
                </a:solidFill>
                <a:latin typeface="Montserrat" panose="00000500000000000000" pitchFamily="50" charset="0"/>
                <a:cs typeface="Montserrat Bold"/>
              </a:rPr>
              <a:t>VICEMINISTERIO ADMINISTRATIVO FINANCIERO</a:t>
            </a:r>
            <a:endParaRPr lang="es-ES_tradnl" sz="6000" b="1" dirty="0">
              <a:solidFill>
                <a:schemeClr val="bg1"/>
              </a:solidFill>
              <a:latin typeface="Montserrat" panose="00000500000000000000" pitchFamily="50" charset="0"/>
              <a:cs typeface="Montserrat Bold"/>
            </a:endParaRPr>
          </a:p>
        </p:txBody>
      </p:sp>
    </p:spTree>
    <p:extLst>
      <p:ext uri="{BB962C8B-B14F-4D97-AF65-F5344CB8AC3E}">
        <p14:creationId xmlns:p14="http://schemas.microsoft.com/office/powerpoint/2010/main" val="1930986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444029"/>
            <a:ext cx="9624878" cy="715530"/>
          </a:xfrm>
        </p:spPr>
        <p:txBody>
          <a:bodyPr>
            <a:noAutofit/>
          </a:bodyPr>
          <a:lstStyle/>
          <a:p>
            <a:pPr algn="just"/>
            <a:r>
              <a:rPr lang="es-GT" sz="2400" b="1" dirty="0" smtClean="0">
                <a:solidFill>
                  <a:srgbClr val="003353"/>
                </a:solidFill>
                <a:latin typeface="Montserrat" pitchFamily="2" charset="77"/>
              </a:rPr>
              <a:t>INSPECCIÓN GENERAL DE TRABAJO (IGT)</a:t>
            </a:r>
            <a:endParaRPr lang="es-GT" sz="2400" b="1" dirty="0">
              <a:solidFill>
                <a:srgbClr val="003353"/>
              </a:solidFill>
              <a:latin typeface="Montserrat" pitchFamily="2" charset="77"/>
            </a:endParaRPr>
          </a:p>
        </p:txBody>
      </p:sp>
      <p:sp>
        <p:nvSpPr>
          <p:cNvPr id="7" name="CuadroTexto 4">
            <a:extLst>
              <a:ext uri="{FF2B5EF4-FFF2-40B4-BE49-F238E27FC236}">
                <a16:creationId xmlns:a16="http://schemas.microsoft.com/office/drawing/2014/main" id="{772394B1-81AB-2D43-86E5-EDE326CA93F8}"/>
              </a:ext>
            </a:extLst>
          </p:cNvPr>
          <p:cNvSpPr txBox="1"/>
          <p:nvPr/>
        </p:nvSpPr>
        <p:spPr>
          <a:xfrm>
            <a:off x="599777" y="1174344"/>
            <a:ext cx="11079605" cy="707886"/>
          </a:xfrm>
          <a:prstGeom prst="rect">
            <a:avLst/>
          </a:prstGeom>
          <a:noFill/>
        </p:spPr>
        <p:txBody>
          <a:bodyPr wrap="square" rtlCol="0">
            <a:spAutoFit/>
          </a:bodyPr>
          <a:lstStyle/>
          <a:p>
            <a:pPr algn="just"/>
            <a:r>
              <a:rPr lang="es-GT" sz="2000" dirty="0" smtClean="0"/>
              <a:t>Se han recuperado por concepto de sanciones administrativas en la Inspección General de Trabajo los siguientes montos:</a:t>
            </a:r>
            <a:endParaRPr lang="es-GT" sz="2000" dirty="0"/>
          </a:p>
        </p:txBody>
      </p:sp>
      <p:pic>
        <p:nvPicPr>
          <p:cNvPr id="8" name="Imagen 7"/>
          <p:cNvPicPr>
            <a:picLocks noChangeAspect="1"/>
          </p:cNvPicPr>
          <p:nvPr/>
        </p:nvPicPr>
        <p:blipFill>
          <a:blip r:embed="rId4"/>
          <a:stretch>
            <a:fillRect/>
          </a:stretch>
        </p:blipFill>
        <p:spPr>
          <a:xfrm>
            <a:off x="753773" y="4299118"/>
            <a:ext cx="2212696" cy="1973766"/>
          </a:xfrm>
          <a:prstGeom prst="rect">
            <a:avLst/>
          </a:prstGeom>
        </p:spPr>
      </p:pic>
      <p:pic>
        <p:nvPicPr>
          <p:cNvPr id="5" name="Imagen 4"/>
          <p:cNvPicPr>
            <a:picLocks noChangeAspect="1"/>
          </p:cNvPicPr>
          <p:nvPr/>
        </p:nvPicPr>
        <p:blipFill>
          <a:blip r:embed="rId5"/>
          <a:stretch>
            <a:fillRect/>
          </a:stretch>
        </p:blipFill>
        <p:spPr>
          <a:xfrm>
            <a:off x="7730837" y="1926696"/>
            <a:ext cx="3505200" cy="2372422"/>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053593938"/>
              </p:ext>
            </p:extLst>
          </p:nvPr>
        </p:nvGraphicFramePr>
        <p:xfrm>
          <a:off x="753773" y="2060173"/>
          <a:ext cx="6288472" cy="1979562"/>
        </p:xfrm>
        <a:graphic>
          <a:graphicData uri="http://schemas.openxmlformats.org/drawingml/2006/table">
            <a:tbl>
              <a:tblPr firstRow="1" firstCol="1" bandRow="1">
                <a:tableStyleId>{5C22544A-7EE6-4342-B048-85BDC9FD1C3A}</a:tableStyleId>
              </a:tblPr>
              <a:tblGrid>
                <a:gridCol w="3815281">
                  <a:extLst>
                    <a:ext uri="{9D8B030D-6E8A-4147-A177-3AD203B41FA5}">
                      <a16:colId xmlns:a16="http://schemas.microsoft.com/office/drawing/2014/main" val="57567641"/>
                    </a:ext>
                  </a:extLst>
                </a:gridCol>
                <a:gridCol w="2473191">
                  <a:extLst>
                    <a:ext uri="{9D8B030D-6E8A-4147-A177-3AD203B41FA5}">
                      <a16:colId xmlns:a16="http://schemas.microsoft.com/office/drawing/2014/main" val="3695603992"/>
                    </a:ext>
                  </a:extLst>
                </a:gridCol>
              </a:tblGrid>
              <a:tr h="329927">
                <a:tc>
                  <a:txBody>
                    <a:bodyPr/>
                    <a:lstStyle/>
                    <a:p>
                      <a:pPr algn="ctr">
                        <a:lnSpc>
                          <a:spcPct val="115000"/>
                        </a:lnSpc>
                        <a:spcAft>
                          <a:spcPts val="0"/>
                        </a:spcAft>
                      </a:pPr>
                      <a:r>
                        <a:rPr lang="es-GT" sz="1800" b="1" dirty="0">
                          <a:effectLst/>
                        </a:rPr>
                        <a:t>Mes</a:t>
                      </a:r>
                      <a:endParaRPr lang="es-GT"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800" b="1" dirty="0">
                          <a:effectLst/>
                        </a:rPr>
                        <a:t>Monto</a:t>
                      </a:r>
                      <a:endParaRPr lang="es-GT"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40043784"/>
                  </a:ext>
                </a:extLst>
              </a:tr>
              <a:tr h="329927">
                <a:tc>
                  <a:txBody>
                    <a:bodyPr/>
                    <a:lstStyle/>
                    <a:p>
                      <a:pPr algn="ctr">
                        <a:lnSpc>
                          <a:spcPct val="115000"/>
                        </a:lnSpc>
                        <a:spcAft>
                          <a:spcPts val="0"/>
                        </a:spcAft>
                      </a:pPr>
                      <a:r>
                        <a:rPr lang="es-GT" sz="1800" b="0" dirty="0">
                          <a:effectLst/>
                        </a:rPr>
                        <a:t>Septiembre</a:t>
                      </a:r>
                      <a:endParaRPr lang="es-GT"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800" dirty="0">
                          <a:effectLst/>
                        </a:rPr>
                        <a:t>Q 359,082.30</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1364875291"/>
                  </a:ext>
                </a:extLst>
              </a:tr>
              <a:tr h="329927">
                <a:tc>
                  <a:txBody>
                    <a:bodyPr/>
                    <a:lstStyle/>
                    <a:p>
                      <a:pPr algn="ctr">
                        <a:lnSpc>
                          <a:spcPct val="115000"/>
                        </a:lnSpc>
                        <a:spcAft>
                          <a:spcPts val="0"/>
                        </a:spcAft>
                      </a:pPr>
                      <a:r>
                        <a:rPr lang="es-GT" sz="1800" b="0" dirty="0">
                          <a:effectLst/>
                        </a:rPr>
                        <a:t>Octubre</a:t>
                      </a:r>
                      <a:endParaRPr lang="es-GT"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800" dirty="0">
                          <a:effectLst/>
                        </a:rPr>
                        <a:t>Q 545,444.15</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681784772"/>
                  </a:ext>
                </a:extLst>
              </a:tr>
              <a:tr h="329927">
                <a:tc>
                  <a:txBody>
                    <a:bodyPr/>
                    <a:lstStyle/>
                    <a:p>
                      <a:pPr algn="ctr">
                        <a:lnSpc>
                          <a:spcPct val="115000"/>
                        </a:lnSpc>
                        <a:spcAft>
                          <a:spcPts val="0"/>
                        </a:spcAft>
                      </a:pPr>
                      <a:r>
                        <a:rPr lang="es-GT" sz="1800" b="0" dirty="0">
                          <a:effectLst/>
                        </a:rPr>
                        <a:t>Noviembre</a:t>
                      </a:r>
                      <a:endParaRPr lang="es-GT"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800" dirty="0">
                          <a:effectLst/>
                        </a:rPr>
                        <a:t>Q 424,408.34</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592816409"/>
                  </a:ext>
                </a:extLst>
              </a:tr>
              <a:tr h="329927">
                <a:tc>
                  <a:txBody>
                    <a:bodyPr/>
                    <a:lstStyle/>
                    <a:p>
                      <a:pPr algn="ctr">
                        <a:lnSpc>
                          <a:spcPct val="115000"/>
                        </a:lnSpc>
                        <a:spcAft>
                          <a:spcPts val="0"/>
                        </a:spcAft>
                      </a:pPr>
                      <a:r>
                        <a:rPr lang="es-GT" sz="1800" b="0" dirty="0">
                          <a:effectLst/>
                        </a:rPr>
                        <a:t>Diciembre (al 09/12/2021)*</a:t>
                      </a:r>
                      <a:endParaRPr lang="es-GT"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800" dirty="0">
                          <a:effectLst/>
                        </a:rPr>
                        <a:t>Q 141,267.28</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55710587"/>
                  </a:ext>
                </a:extLst>
              </a:tr>
              <a:tr h="329927">
                <a:tc>
                  <a:txBody>
                    <a:bodyPr/>
                    <a:lstStyle/>
                    <a:p>
                      <a:pPr algn="ctr">
                        <a:lnSpc>
                          <a:spcPct val="115000"/>
                        </a:lnSpc>
                        <a:spcAft>
                          <a:spcPts val="0"/>
                        </a:spcAft>
                      </a:pPr>
                      <a:r>
                        <a:rPr lang="es-GT" sz="1800" b="0" dirty="0">
                          <a:effectLst/>
                        </a:rPr>
                        <a:t>Ingreso </a:t>
                      </a:r>
                      <a:r>
                        <a:rPr lang="es-GT" sz="1800" b="0" dirty="0" smtClean="0">
                          <a:effectLst/>
                        </a:rPr>
                        <a:t>total del</a:t>
                      </a:r>
                      <a:r>
                        <a:rPr lang="es-GT" sz="1800" b="0" baseline="0" dirty="0" smtClean="0">
                          <a:effectLst/>
                        </a:rPr>
                        <a:t> c</a:t>
                      </a:r>
                      <a:r>
                        <a:rPr lang="es-GT" sz="1800" b="0" dirty="0" smtClean="0">
                          <a:effectLst/>
                        </a:rPr>
                        <a:t>uatrimestre</a:t>
                      </a:r>
                      <a:endParaRPr lang="es-GT"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GT" sz="1800" dirty="0">
                          <a:effectLst/>
                        </a:rPr>
                        <a:t>Q 1,470,202.07</a:t>
                      </a:r>
                      <a:endParaRPr lang="es-G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474447756"/>
                  </a:ext>
                </a:extLst>
              </a:tr>
            </a:tbl>
          </a:graphicData>
        </a:graphic>
      </p:graphicFrame>
    </p:spTree>
    <p:extLst>
      <p:ext uri="{BB962C8B-B14F-4D97-AF65-F5344CB8AC3E}">
        <p14:creationId xmlns:p14="http://schemas.microsoft.com/office/powerpoint/2010/main" val="2568764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444029"/>
            <a:ext cx="9624878" cy="715530"/>
          </a:xfrm>
        </p:spPr>
        <p:txBody>
          <a:bodyPr>
            <a:noAutofit/>
          </a:bodyPr>
          <a:lstStyle/>
          <a:p>
            <a:pPr algn="just"/>
            <a:r>
              <a:rPr lang="es-GT" sz="2400" b="1" dirty="0" smtClean="0">
                <a:solidFill>
                  <a:srgbClr val="003353"/>
                </a:solidFill>
                <a:latin typeface="Montserrat" pitchFamily="2" charset="77"/>
              </a:rPr>
              <a:t>INSPECCIÓN GENERAL DE TRABAJO (IGT)</a:t>
            </a:r>
            <a:endParaRPr lang="es-GT" sz="2400" b="1" dirty="0">
              <a:solidFill>
                <a:srgbClr val="003353"/>
              </a:solidFill>
              <a:latin typeface="Montserrat" pitchFamily="2" charset="77"/>
            </a:endParaRPr>
          </a:p>
        </p:txBody>
      </p:sp>
      <p:sp>
        <p:nvSpPr>
          <p:cNvPr id="7" name="CuadroTexto 4">
            <a:extLst>
              <a:ext uri="{FF2B5EF4-FFF2-40B4-BE49-F238E27FC236}">
                <a16:creationId xmlns:a16="http://schemas.microsoft.com/office/drawing/2014/main" id="{772394B1-81AB-2D43-86E5-EDE326CA93F8}"/>
              </a:ext>
            </a:extLst>
          </p:cNvPr>
          <p:cNvSpPr txBox="1"/>
          <p:nvPr/>
        </p:nvSpPr>
        <p:spPr>
          <a:xfrm>
            <a:off x="599777" y="1314424"/>
            <a:ext cx="5554280" cy="3785652"/>
          </a:xfrm>
          <a:prstGeom prst="rect">
            <a:avLst/>
          </a:prstGeom>
          <a:noFill/>
        </p:spPr>
        <p:txBody>
          <a:bodyPr wrap="square" rtlCol="0">
            <a:spAutoFit/>
          </a:bodyPr>
          <a:lstStyle/>
          <a:p>
            <a:pPr algn="just"/>
            <a:r>
              <a:rPr lang="es-GT" sz="2000" dirty="0"/>
              <a:t>Y como parte del Programa de Fortalecimiento de la Inspección General de Trabajo, establecido en la Acción Prioritaria 15 de la Política Nacional de Empleo Digno, se realizó la contratación de 17 nuevos inspectores de trabajo haciendo un total de 178 inspectores a nivel nacional. También se realizó la compra de 75 escritorios y archivos nuevos y 500 chalecos para inspectores y delegados de toda la república. Por último, se llevó a cabo la adquisición de 28 vehículos y 5 motocicletas para las delegaciones departamentales de la Inspección General de Trabajo.</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135" y="1435600"/>
            <a:ext cx="4966607" cy="3311071"/>
          </a:xfrm>
          <a:prstGeom prst="rect">
            <a:avLst/>
          </a:prstGeom>
        </p:spPr>
      </p:pic>
    </p:spTree>
    <p:extLst>
      <p:ext uri="{BB962C8B-B14F-4D97-AF65-F5344CB8AC3E}">
        <p14:creationId xmlns:p14="http://schemas.microsoft.com/office/powerpoint/2010/main" val="12729327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444029"/>
            <a:ext cx="9624878" cy="715530"/>
          </a:xfrm>
        </p:spPr>
        <p:txBody>
          <a:bodyPr>
            <a:noAutofit/>
          </a:bodyPr>
          <a:lstStyle/>
          <a:p>
            <a:pPr algn="just"/>
            <a:r>
              <a:rPr lang="es-GT" sz="2400" b="1" dirty="0" smtClean="0">
                <a:solidFill>
                  <a:srgbClr val="003353"/>
                </a:solidFill>
                <a:latin typeface="Montserrat" pitchFamily="2" charset="77"/>
              </a:rPr>
              <a:t>Dirección General de Trabajo (DGE)</a:t>
            </a:r>
            <a:endParaRPr lang="es-GT" sz="2400" b="1" dirty="0">
              <a:solidFill>
                <a:srgbClr val="003353"/>
              </a:solidFill>
              <a:latin typeface="Montserrat" pitchFamily="2" charset="77"/>
            </a:endParaRPr>
          </a:p>
        </p:txBody>
      </p:sp>
      <p:pic>
        <p:nvPicPr>
          <p:cNvPr id="9" name="Picture 4" descr="Hr Projects &amp;amp; Consulting Services - Diseño Del Trabajo En Equipo Clipart -  Full Size Clipart (#3774601) - Pin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120" y="2305408"/>
            <a:ext cx="2462934" cy="2115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814718131"/>
              </p:ext>
            </p:extLst>
          </p:nvPr>
        </p:nvGraphicFramePr>
        <p:xfrm>
          <a:off x="599777" y="1328567"/>
          <a:ext cx="8243972" cy="2590800"/>
        </p:xfrm>
        <a:graphic>
          <a:graphicData uri="http://schemas.openxmlformats.org/drawingml/2006/table">
            <a:tbl>
              <a:tblPr firstRow="1" firstCol="1" bandRow="1">
                <a:tableStyleId>{5C22544A-7EE6-4342-B048-85BDC9FD1C3A}</a:tableStyleId>
              </a:tblPr>
              <a:tblGrid>
                <a:gridCol w="3529084">
                  <a:extLst>
                    <a:ext uri="{9D8B030D-6E8A-4147-A177-3AD203B41FA5}">
                      <a16:colId xmlns:a16="http://schemas.microsoft.com/office/drawing/2014/main" val="4172148325"/>
                    </a:ext>
                  </a:extLst>
                </a:gridCol>
                <a:gridCol w="1777729">
                  <a:extLst>
                    <a:ext uri="{9D8B030D-6E8A-4147-A177-3AD203B41FA5}">
                      <a16:colId xmlns:a16="http://schemas.microsoft.com/office/drawing/2014/main" val="3007615214"/>
                    </a:ext>
                  </a:extLst>
                </a:gridCol>
                <a:gridCol w="1544280">
                  <a:extLst>
                    <a:ext uri="{9D8B030D-6E8A-4147-A177-3AD203B41FA5}">
                      <a16:colId xmlns:a16="http://schemas.microsoft.com/office/drawing/2014/main" val="1499507280"/>
                    </a:ext>
                  </a:extLst>
                </a:gridCol>
                <a:gridCol w="1392879">
                  <a:extLst>
                    <a:ext uri="{9D8B030D-6E8A-4147-A177-3AD203B41FA5}">
                      <a16:colId xmlns:a16="http://schemas.microsoft.com/office/drawing/2014/main" val="399877449"/>
                    </a:ext>
                  </a:extLst>
                </a:gridCol>
              </a:tblGrid>
              <a:tr h="615950">
                <a:tc>
                  <a:txBody>
                    <a:bodyPr/>
                    <a:lstStyle/>
                    <a:p>
                      <a:pPr algn="ctr">
                        <a:spcAft>
                          <a:spcPts val="0"/>
                        </a:spcAft>
                      </a:pPr>
                      <a:r>
                        <a:rPr lang="es-GT" sz="1800" dirty="0" smtClean="0">
                          <a:effectLst/>
                        </a:rPr>
                        <a:t>Descripción</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spcAft>
                          <a:spcPts val="0"/>
                        </a:spcAft>
                      </a:pPr>
                      <a:r>
                        <a:rPr lang="es-GT" sz="1800" dirty="0">
                          <a:effectLst/>
                        </a:rPr>
                        <a:t>Actividades ejecutadas de septiembre a noviembre</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spcAft>
                          <a:spcPts val="0"/>
                        </a:spcAft>
                      </a:pPr>
                      <a:r>
                        <a:rPr lang="es-GT" sz="1800" dirty="0">
                          <a:effectLst/>
                        </a:rPr>
                        <a:t>Actividades proyectadas en el mes de diciembre</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spcAft>
                          <a:spcPts val="0"/>
                        </a:spcAft>
                      </a:pPr>
                      <a:r>
                        <a:rPr lang="es-GT" sz="1800" dirty="0">
                          <a:effectLst/>
                        </a:rPr>
                        <a:t>Total de actividades</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035961311"/>
                  </a:ext>
                </a:extLst>
              </a:tr>
              <a:tr h="461645">
                <a:tc>
                  <a:txBody>
                    <a:bodyPr/>
                    <a:lstStyle/>
                    <a:p>
                      <a:pPr>
                        <a:spcAft>
                          <a:spcPts val="0"/>
                        </a:spcAft>
                      </a:pPr>
                      <a:r>
                        <a:rPr lang="es-GT" sz="1400" b="0" dirty="0">
                          <a:effectLst/>
                        </a:rPr>
                        <a:t>Resoluciones de Reconocimiento de Personalidad Jurídica de Organizaciones Sindicales</a:t>
                      </a:r>
                      <a:endParaRPr lang="es-GT" sz="2000" b="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09</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03</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12</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88972434"/>
                  </a:ext>
                </a:extLst>
              </a:tr>
              <a:tr h="307340">
                <a:tc>
                  <a:txBody>
                    <a:bodyPr/>
                    <a:lstStyle/>
                    <a:p>
                      <a:pPr>
                        <a:spcAft>
                          <a:spcPts val="0"/>
                        </a:spcAft>
                      </a:pPr>
                      <a:r>
                        <a:rPr lang="es-GT" sz="1400" b="0" dirty="0">
                          <a:effectLst/>
                        </a:rPr>
                        <a:t>Resoluciones de Personerías Jurídicas de sindicatos legalmente constituidos</a:t>
                      </a:r>
                      <a:endParaRPr lang="es-GT" sz="2000" b="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86</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25</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111</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64472501"/>
                  </a:ext>
                </a:extLst>
              </a:tr>
              <a:tr h="314325">
                <a:tc>
                  <a:txBody>
                    <a:bodyPr/>
                    <a:lstStyle/>
                    <a:p>
                      <a:pPr>
                        <a:spcAft>
                          <a:spcPts val="0"/>
                        </a:spcAft>
                      </a:pPr>
                      <a:r>
                        <a:rPr lang="es-GT" sz="1400" b="0" dirty="0">
                          <a:effectLst/>
                        </a:rPr>
                        <a:t>Resoluciones de Aprobación de Revisiones de Cuentas a Sindicatos</a:t>
                      </a:r>
                      <a:endParaRPr lang="es-GT" sz="2000" b="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0</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02</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02</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40400349"/>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326317606"/>
              </p:ext>
            </p:extLst>
          </p:nvPr>
        </p:nvGraphicFramePr>
        <p:xfrm>
          <a:off x="599777" y="4128083"/>
          <a:ext cx="8243972" cy="2138104"/>
        </p:xfrm>
        <a:graphic>
          <a:graphicData uri="http://schemas.openxmlformats.org/drawingml/2006/table">
            <a:tbl>
              <a:tblPr firstRow="1" firstCol="1" bandRow="1">
                <a:tableStyleId>{5C22544A-7EE6-4342-B048-85BDC9FD1C3A}</a:tableStyleId>
              </a:tblPr>
              <a:tblGrid>
                <a:gridCol w="3529247">
                  <a:extLst>
                    <a:ext uri="{9D8B030D-6E8A-4147-A177-3AD203B41FA5}">
                      <a16:colId xmlns:a16="http://schemas.microsoft.com/office/drawing/2014/main" val="2987670827"/>
                    </a:ext>
                  </a:extLst>
                </a:gridCol>
                <a:gridCol w="1778702">
                  <a:extLst>
                    <a:ext uri="{9D8B030D-6E8A-4147-A177-3AD203B41FA5}">
                      <a16:colId xmlns:a16="http://schemas.microsoft.com/office/drawing/2014/main" val="2511625766"/>
                    </a:ext>
                  </a:extLst>
                </a:gridCol>
                <a:gridCol w="1543742">
                  <a:extLst>
                    <a:ext uri="{9D8B030D-6E8A-4147-A177-3AD203B41FA5}">
                      <a16:colId xmlns:a16="http://schemas.microsoft.com/office/drawing/2014/main" val="2454200741"/>
                    </a:ext>
                  </a:extLst>
                </a:gridCol>
                <a:gridCol w="1392281">
                  <a:extLst>
                    <a:ext uri="{9D8B030D-6E8A-4147-A177-3AD203B41FA5}">
                      <a16:colId xmlns:a16="http://schemas.microsoft.com/office/drawing/2014/main" val="514851082"/>
                    </a:ext>
                  </a:extLst>
                </a:gridCol>
              </a:tblGrid>
              <a:tr h="1040823">
                <a:tc>
                  <a:txBody>
                    <a:bodyPr/>
                    <a:lstStyle/>
                    <a:p>
                      <a:pPr algn="ctr">
                        <a:spcAft>
                          <a:spcPts val="0"/>
                        </a:spcAft>
                      </a:pPr>
                      <a:r>
                        <a:rPr lang="es-GT" sz="1800" dirty="0">
                          <a:effectLst/>
                        </a:rPr>
                        <a:t>Descripción</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spcAft>
                          <a:spcPts val="0"/>
                        </a:spcAft>
                      </a:pPr>
                      <a:r>
                        <a:rPr lang="es-GT" sz="1800" dirty="0">
                          <a:effectLst/>
                        </a:rPr>
                        <a:t>Actividades ejecutadas de septiembre a noviembre</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spcAft>
                          <a:spcPts val="0"/>
                        </a:spcAft>
                      </a:pPr>
                      <a:r>
                        <a:rPr lang="es-GT" sz="1800" dirty="0">
                          <a:effectLst/>
                        </a:rPr>
                        <a:t>Actividades proyectadas en el mes de diciembre</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spcAft>
                          <a:spcPts val="0"/>
                        </a:spcAft>
                      </a:pPr>
                      <a:r>
                        <a:rPr lang="es-GT" sz="1800" dirty="0">
                          <a:effectLst/>
                        </a:rPr>
                        <a:t>Total de actividades</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15327580"/>
                  </a:ext>
                </a:extLst>
              </a:tr>
              <a:tr h="520412">
                <a:tc>
                  <a:txBody>
                    <a:bodyPr/>
                    <a:lstStyle/>
                    <a:p>
                      <a:pPr>
                        <a:spcAft>
                          <a:spcPts val="0"/>
                        </a:spcAft>
                      </a:pPr>
                      <a:r>
                        <a:rPr lang="es-GT" sz="1400" b="0" dirty="0">
                          <a:effectLst/>
                        </a:rPr>
                        <a:t>Autorización de libros administrativos de Sindicatos</a:t>
                      </a:r>
                      <a:endParaRPr lang="es-GT" sz="1600" b="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49</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16</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65</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67978808"/>
                  </a:ext>
                </a:extLst>
              </a:tr>
              <a:tr h="520412">
                <a:tc>
                  <a:txBody>
                    <a:bodyPr/>
                    <a:lstStyle/>
                    <a:p>
                      <a:pPr>
                        <a:spcAft>
                          <a:spcPts val="0"/>
                        </a:spcAft>
                      </a:pPr>
                      <a:r>
                        <a:rPr lang="es-GT" sz="1400" b="0" dirty="0">
                          <a:effectLst/>
                        </a:rPr>
                        <a:t>Autorización de talonarios de recibos contables a directivos de sindicatos</a:t>
                      </a:r>
                      <a:endParaRPr lang="es-GT" sz="1600" b="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41</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20</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61</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53692724"/>
                  </a:ext>
                </a:extLst>
              </a:tr>
            </a:tbl>
          </a:graphicData>
        </a:graphic>
      </p:graphicFrame>
    </p:spTree>
    <p:extLst>
      <p:ext uri="{BB962C8B-B14F-4D97-AF65-F5344CB8AC3E}">
        <p14:creationId xmlns:p14="http://schemas.microsoft.com/office/powerpoint/2010/main" val="20901555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444029"/>
            <a:ext cx="9624878" cy="715530"/>
          </a:xfrm>
        </p:spPr>
        <p:txBody>
          <a:bodyPr>
            <a:noAutofit/>
          </a:bodyPr>
          <a:lstStyle/>
          <a:p>
            <a:pPr algn="just"/>
            <a:r>
              <a:rPr lang="es-GT" sz="2400" b="1" dirty="0" smtClean="0">
                <a:solidFill>
                  <a:srgbClr val="003353"/>
                </a:solidFill>
                <a:latin typeface="Montserrat" pitchFamily="2" charset="77"/>
              </a:rPr>
              <a:t>Dirección General de Trabajo (DGE)</a:t>
            </a:r>
            <a:endParaRPr lang="es-GT" sz="2400" b="1" dirty="0">
              <a:solidFill>
                <a:srgbClr val="003353"/>
              </a:solidFill>
              <a:latin typeface="Montserrat" pitchFamily="2" charset="77"/>
            </a:endParaRPr>
          </a:p>
        </p:txBody>
      </p:sp>
      <p:pic>
        <p:nvPicPr>
          <p:cNvPr id="1028" name="Picture 4" descr="Hr Projects &amp;amp; Consulting Services - Diseño Del Trabajo En Equipo Clipart -  Full Size Clipart (#3774601) - Pin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120" y="2305408"/>
            <a:ext cx="2462934" cy="21159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2579372001"/>
              </p:ext>
            </p:extLst>
          </p:nvPr>
        </p:nvGraphicFramePr>
        <p:xfrm>
          <a:off x="599777" y="1359157"/>
          <a:ext cx="8166853" cy="4875948"/>
        </p:xfrm>
        <a:graphic>
          <a:graphicData uri="http://schemas.openxmlformats.org/drawingml/2006/table">
            <a:tbl>
              <a:tblPr firstRow="1" firstCol="1" bandRow="1">
                <a:tableStyleId>{5C22544A-7EE6-4342-B048-85BDC9FD1C3A}</a:tableStyleId>
              </a:tblPr>
              <a:tblGrid>
                <a:gridCol w="3496232">
                  <a:extLst>
                    <a:ext uri="{9D8B030D-6E8A-4147-A177-3AD203B41FA5}">
                      <a16:colId xmlns:a16="http://schemas.microsoft.com/office/drawing/2014/main" val="625158123"/>
                    </a:ext>
                  </a:extLst>
                </a:gridCol>
                <a:gridCol w="1762063">
                  <a:extLst>
                    <a:ext uri="{9D8B030D-6E8A-4147-A177-3AD203B41FA5}">
                      <a16:colId xmlns:a16="http://schemas.microsoft.com/office/drawing/2014/main" val="43543964"/>
                    </a:ext>
                  </a:extLst>
                </a:gridCol>
                <a:gridCol w="1529301">
                  <a:extLst>
                    <a:ext uri="{9D8B030D-6E8A-4147-A177-3AD203B41FA5}">
                      <a16:colId xmlns:a16="http://schemas.microsoft.com/office/drawing/2014/main" val="1990400685"/>
                    </a:ext>
                  </a:extLst>
                </a:gridCol>
                <a:gridCol w="1379257">
                  <a:extLst>
                    <a:ext uri="{9D8B030D-6E8A-4147-A177-3AD203B41FA5}">
                      <a16:colId xmlns:a16="http://schemas.microsoft.com/office/drawing/2014/main" val="585052449"/>
                    </a:ext>
                  </a:extLst>
                </a:gridCol>
              </a:tblGrid>
              <a:tr h="1049498">
                <a:tc>
                  <a:txBody>
                    <a:bodyPr/>
                    <a:lstStyle/>
                    <a:p>
                      <a:pPr algn="ctr">
                        <a:spcAft>
                          <a:spcPts val="0"/>
                        </a:spcAft>
                      </a:pPr>
                      <a:r>
                        <a:rPr lang="es-GT" sz="1800" dirty="0">
                          <a:effectLst/>
                        </a:rPr>
                        <a:t> </a:t>
                      </a:r>
                    </a:p>
                    <a:p>
                      <a:pPr algn="ctr">
                        <a:spcAft>
                          <a:spcPts val="0"/>
                        </a:spcAft>
                      </a:pPr>
                      <a:r>
                        <a:rPr lang="es-GT" sz="1800" dirty="0">
                          <a:effectLst/>
                        </a:rPr>
                        <a:t>Descripción</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spcAft>
                          <a:spcPts val="0"/>
                        </a:spcAft>
                      </a:pPr>
                      <a:r>
                        <a:rPr lang="es-GT" sz="1800" dirty="0">
                          <a:effectLst/>
                        </a:rPr>
                        <a:t>Actividades ejecutadas de septiembre a noviembre</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spcAft>
                          <a:spcPts val="0"/>
                        </a:spcAft>
                      </a:pPr>
                      <a:r>
                        <a:rPr lang="es-GT" sz="1800" dirty="0">
                          <a:effectLst/>
                        </a:rPr>
                        <a:t>Actividades proyectadas en el mes de diciembre</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tc>
                  <a:txBody>
                    <a:bodyPr/>
                    <a:lstStyle/>
                    <a:p>
                      <a:pPr algn="ctr">
                        <a:spcAft>
                          <a:spcPts val="0"/>
                        </a:spcAft>
                      </a:pPr>
                      <a:r>
                        <a:rPr lang="es-GT" sz="1800" dirty="0">
                          <a:effectLst/>
                        </a:rPr>
                        <a:t>Total de actividades</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157354634"/>
                  </a:ext>
                </a:extLst>
              </a:tr>
              <a:tr h="524749">
                <a:tc>
                  <a:txBody>
                    <a:bodyPr/>
                    <a:lstStyle/>
                    <a:p>
                      <a:r>
                        <a:rPr lang="es-GT" sz="1400" b="0" dirty="0">
                          <a:effectLst/>
                        </a:rPr>
                        <a:t>Autorización de libros administrativos de Sindicatos</a:t>
                      </a:r>
                      <a:endParaRPr lang="es-GT" sz="1400" b="0" dirty="0">
                        <a:effectLst/>
                        <a:latin typeface="Calibri" panose="020F0502020204030204" pitchFamily="34" charset="0"/>
                      </a:endParaRPr>
                    </a:p>
                  </a:txBody>
                  <a:tcPr marL="68580" marR="68580" marT="0" marB="0"/>
                </a:tc>
                <a:tc>
                  <a:txBody>
                    <a:bodyPr/>
                    <a:lstStyle/>
                    <a:p>
                      <a:pPr algn="ctr">
                        <a:spcAft>
                          <a:spcPts val="0"/>
                        </a:spcAft>
                      </a:pPr>
                      <a:r>
                        <a:rPr lang="es-GT" sz="1800" dirty="0">
                          <a:effectLst/>
                        </a:rPr>
                        <a:t>49</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16</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65</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70931688"/>
                  </a:ext>
                </a:extLst>
              </a:tr>
              <a:tr h="524749">
                <a:tc>
                  <a:txBody>
                    <a:bodyPr/>
                    <a:lstStyle/>
                    <a:p>
                      <a:r>
                        <a:rPr lang="es-GT" sz="1400" b="0" dirty="0">
                          <a:effectLst/>
                        </a:rPr>
                        <a:t>Autorización de talonarios de recibos contables a directivos de sindicatos</a:t>
                      </a:r>
                      <a:endParaRPr lang="es-GT" sz="1400" b="0" dirty="0">
                        <a:effectLst/>
                        <a:latin typeface="Calibri" panose="020F0502020204030204" pitchFamily="34" charset="0"/>
                      </a:endParaRPr>
                    </a:p>
                  </a:txBody>
                  <a:tcPr marL="68580" marR="68580" marT="0" marB="0"/>
                </a:tc>
                <a:tc>
                  <a:txBody>
                    <a:bodyPr/>
                    <a:lstStyle/>
                    <a:p>
                      <a:pPr algn="ctr">
                        <a:spcAft>
                          <a:spcPts val="0"/>
                        </a:spcAft>
                      </a:pPr>
                      <a:r>
                        <a:rPr lang="es-GT" sz="1800" dirty="0">
                          <a:effectLst/>
                        </a:rPr>
                        <a:t>41</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20</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61</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02092398"/>
                  </a:ext>
                </a:extLst>
              </a:tr>
              <a:tr h="1049498">
                <a:tc>
                  <a:txBody>
                    <a:bodyPr/>
                    <a:lstStyle/>
                    <a:p>
                      <a:pPr marL="0" algn="ctr" defTabSz="914400" rtl="0" eaLnBrk="1" latinLnBrk="0" hangingPunct="1">
                        <a:spcAft>
                          <a:spcPts val="0"/>
                        </a:spcAft>
                      </a:pPr>
                      <a:r>
                        <a:rPr lang="es-GT" sz="1800" b="1" kern="1200" dirty="0">
                          <a:solidFill>
                            <a:schemeClr val="lt1"/>
                          </a:solidFill>
                          <a:effectLst/>
                          <a:latin typeface="+mn-lt"/>
                          <a:ea typeface="+mn-ea"/>
                          <a:cs typeface="+mn-cs"/>
                        </a:rPr>
                        <a:t> </a:t>
                      </a:r>
                    </a:p>
                    <a:p>
                      <a:pPr marL="0" algn="ctr" defTabSz="914400" rtl="0" eaLnBrk="1" latinLnBrk="0" hangingPunct="1">
                        <a:spcAft>
                          <a:spcPts val="0"/>
                        </a:spcAft>
                      </a:pPr>
                      <a:r>
                        <a:rPr lang="es-GT" sz="1800" b="1" kern="1200" dirty="0">
                          <a:solidFill>
                            <a:schemeClr val="lt1"/>
                          </a:solidFill>
                          <a:effectLst/>
                          <a:latin typeface="+mn-lt"/>
                          <a:ea typeface="+mn-ea"/>
                          <a:cs typeface="+mn-cs"/>
                        </a:rPr>
                        <a:t>Descripción</a:t>
                      </a:r>
                    </a:p>
                  </a:txBody>
                  <a:tcPr marL="68580" marR="68580" marT="0" marB="0" anchor="ctr">
                    <a:solidFill>
                      <a:schemeClr val="accent1"/>
                    </a:solidFill>
                  </a:tcPr>
                </a:tc>
                <a:tc>
                  <a:txBody>
                    <a:bodyPr/>
                    <a:lstStyle/>
                    <a:p>
                      <a:pPr marL="0" algn="ctr" defTabSz="914400" rtl="0" eaLnBrk="1" latinLnBrk="0" hangingPunct="1">
                        <a:spcAft>
                          <a:spcPts val="0"/>
                        </a:spcAft>
                      </a:pPr>
                      <a:r>
                        <a:rPr lang="es-GT" sz="1800" b="1" kern="1200" dirty="0">
                          <a:solidFill>
                            <a:schemeClr val="lt1"/>
                          </a:solidFill>
                          <a:effectLst/>
                          <a:latin typeface="+mn-lt"/>
                          <a:ea typeface="+mn-ea"/>
                          <a:cs typeface="+mn-cs"/>
                        </a:rPr>
                        <a:t>Actividades ejecutadas de septiembre a noviembre</a:t>
                      </a:r>
                    </a:p>
                  </a:txBody>
                  <a:tcPr marL="68580" marR="68580" marT="0" marB="0" anchor="ctr">
                    <a:solidFill>
                      <a:schemeClr val="accent1"/>
                    </a:solidFill>
                  </a:tcPr>
                </a:tc>
                <a:tc>
                  <a:txBody>
                    <a:bodyPr/>
                    <a:lstStyle/>
                    <a:p>
                      <a:pPr marL="0" algn="ctr" defTabSz="914400" rtl="0" eaLnBrk="1" latinLnBrk="0" hangingPunct="1">
                        <a:spcAft>
                          <a:spcPts val="0"/>
                        </a:spcAft>
                      </a:pPr>
                      <a:r>
                        <a:rPr lang="es-GT" sz="1800" b="1" kern="1200" dirty="0">
                          <a:solidFill>
                            <a:schemeClr val="lt1"/>
                          </a:solidFill>
                          <a:effectLst/>
                          <a:latin typeface="+mn-lt"/>
                          <a:ea typeface="+mn-ea"/>
                          <a:cs typeface="+mn-cs"/>
                        </a:rPr>
                        <a:t>Actividades proyectadas en el mes de diciembre</a:t>
                      </a:r>
                    </a:p>
                  </a:txBody>
                  <a:tcPr marL="68580" marR="68580" marT="0" marB="0" anchor="ctr">
                    <a:solidFill>
                      <a:schemeClr val="accent1"/>
                    </a:solidFill>
                  </a:tcPr>
                </a:tc>
                <a:tc>
                  <a:txBody>
                    <a:bodyPr/>
                    <a:lstStyle/>
                    <a:p>
                      <a:pPr marL="0" algn="ctr" defTabSz="914400" rtl="0" eaLnBrk="1" latinLnBrk="0" hangingPunct="1">
                        <a:spcAft>
                          <a:spcPts val="0"/>
                        </a:spcAft>
                      </a:pPr>
                      <a:r>
                        <a:rPr lang="es-GT" sz="1800" b="1" kern="1200" dirty="0">
                          <a:solidFill>
                            <a:schemeClr val="lt1"/>
                          </a:solidFill>
                          <a:effectLst/>
                          <a:latin typeface="+mn-lt"/>
                          <a:ea typeface="+mn-ea"/>
                          <a:cs typeface="+mn-cs"/>
                        </a:rPr>
                        <a:t>Total de actividades</a:t>
                      </a:r>
                    </a:p>
                  </a:txBody>
                  <a:tcPr marL="68580" marR="68580" marT="0" marB="0" anchor="ctr">
                    <a:solidFill>
                      <a:schemeClr val="accent1"/>
                    </a:solidFill>
                  </a:tcPr>
                </a:tc>
                <a:extLst>
                  <a:ext uri="{0D108BD9-81ED-4DB2-BD59-A6C34878D82A}">
                    <a16:rowId xmlns:a16="http://schemas.microsoft.com/office/drawing/2014/main" val="3364856490"/>
                  </a:ext>
                </a:extLst>
              </a:tr>
              <a:tr h="1049498">
                <a:tc>
                  <a:txBody>
                    <a:bodyPr/>
                    <a:lstStyle/>
                    <a:p>
                      <a:r>
                        <a:rPr lang="es-GT" sz="1400" b="0" dirty="0">
                          <a:effectLst/>
                        </a:rPr>
                        <a:t>Libros de salarios electrónicos autorizados a entidades del sector privado, patronos o sus representantes</a:t>
                      </a:r>
                      <a:endParaRPr lang="es-GT" sz="1400" b="0" dirty="0">
                        <a:effectLst/>
                        <a:latin typeface="Calibri" panose="020F0502020204030204" pitchFamily="34" charset="0"/>
                      </a:endParaRPr>
                    </a:p>
                  </a:txBody>
                  <a:tcPr marL="68580" marR="68580" marT="0" marB="0"/>
                </a:tc>
                <a:tc>
                  <a:txBody>
                    <a:bodyPr/>
                    <a:lstStyle/>
                    <a:p>
                      <a:pPr algn="ctr">
                        <a:spcAft>
                          <a:spcPts val="0"/>
                        </a:spcAft>
                      </a:pPr>
                      <a:r>
                        <a:rPr lang="es-GT" sz="1800" dirty="0">
                          <a:effectLst/>
                        </a:rPr>
                        <a:t>846</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296</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1,142</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63042924"/>
                  </a:ext>
                </a:extLst>
              </a:tr>
              <a:tr h="582392">
                <a:tc>
                  <a:txBody>
                    <a:bodyPr/>
                    <a:lstStyle/>
                    <a:p>
                      <a:pPr>
                        <a:spcAft>
                          <a:spcPts val="0"/>
                        </a:spcAft>
                      </a:pPr>
                      <a:r>
                        <a:rPr lang="es-GT" sz="1400" b="0" dirty="0">
                          <a:effectLst/>
                        </a:rPr>
                        <a:t>Habilitación electrónica de folios de libros de salarios                                                   </a:t>
                      </a:r>
                      <a:endParaRPr lang="es-GT" sz="1400" b="0"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499,310</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265,487</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tc>
                  <a:txBody>
                    <a:bodyPr/>
                    <a:lstStyle/>
                    <a:p>
                      <a:pPr algn="ctr">
                        <a:spcAft>
                          <a:spcPts val="0"/>
                        </a:spcAft>
                      </a:pPr>
                      <a:r>
                        <a:rPr lang="es-GT" sz="1800" dirty="0">
                          <a:effectLst/>
                        </a:rPr>
                        <a:t>764,797</a:t>
                      </a:r>
                      <a:endParaRPr lang="es-GT" sz="1800" b="1" dirty="0">
                        <a:effectLst/>
                        <a:latin typeface="Times New Roman" panose="02020603050405020304" pitchFamily="18"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75976263"/>
                  </a:ext>
                </a:extLst>
              </a:tr>
            </a:tbl>
          </a:graphicData>
        </a:graphic>
      </p:graphicFrame>
    </p:spTree>
    <p:extLst>
      <p:ext uri="{BB962C8B-B14F-4D97-AF65-F5344CB8AC3E}">
        <p14:creationId xmlns:p14="http://schemas.microsoft.com/office/powerpoint/2010/main" val="15947191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599777" y="444029"/>
            <a:ext cx="9624878" cy="715530"/>
          </a:xfrm>
        </p:spPr>
        <p:txBody>
          <a:bodyPr>
            <a:noAutofit/>
          </a:bodyPr>
          <a:lstStyle/>
          <a:p>
            <a:pPr algn="just"/>
            <a:r>
              <a:rPr lang="es-GT" sz="2400" b="1" dirty="0" smtClean="0">
                <a:solidFill>
                  <a:srgbClr val="003353"/>
                </a:solidFill>
                <a:latin typeface="Montserrat" pitchFamily="2" charset="77"/>
              </a:rPr>
              <a:t>Fomento a la Legalidad Laboral</a:t>
            </a:r>
            <a:endParaRPr lang="es-GT" sz="2400" b="1" dirty="0">
              <a:solidFill>
                <a:srgbClr val="003353"/>
              </a:solidFill>
              <a:latin typeface="Montserrat" pitchFamily="2" charset="77"/>
            </a:endParaRPr>
          </a:p>
        </p:txBody>
      </p:sp>
      <p:pic>
        <p:nvPicPr>
          <p:cNvPr id="2050" name="Picture 2" descr="Contrato - Iconos gratis de negocios y finanz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9685" y="2583151"/>
            <a:ext cx="2365952" cy="236595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4">
            <a:extLst>
              <a:ext uri="{FF2B5EF4-FFF2-40B4-BE49-F238E27FC236}">
                <a16:creationId xmlns:a16="http://schemas.microsoft.com/office/drawing/2014/main" id="{772394B1-81AB-2D43-86E5-EDE326CA93F8}"/>
              </a:ext>
            </a:extLst>
          </p:cNvPr>
          <p:cNvSpPr txBox="1"/>
          <p:nvPr/>
        </p:nvSpPr>
        <p:spPr>
          <a:xfrm>
            <a:off x="599777" y="1174344"/>
            <a:ext cx="11079605" cy="1631216"/>
          </a:xfrm>
          <a:prstGeom prst="rect">
            <a:avLst/>
          </a:prstGeom>
          <a:noFill/>
        </p:spPr>
        <p:txBody>
          <a:bodyPr wrap="square" rtlCol="0">
            <a:spAutoFit/>
          </a:bodyPr>
          <a:lstStyle/>
          <a:p>
            <a:pPr algn="just"/>
            <a:r>
              <a:rPr lang="es-GT" sz="2000" dirty="0" smtClean="0"/>
              <a:t>Obtuvo como </a:t>
            </a:r>
            <a:r>
              <a:rPr lang="es-GT" sz="2000" dirty="0"/>
              <a:t>resultado </a:t>
            </a:r>
            <a:r>
              <a:rPr lang="es-GT" sz="2000" dirty="0" smtClean="0"/>
              <a:t>5,527 </a:t>
            </a:r>
            <a:r>
              <a:rPr lang="es-GT" sz="2000" dirty="0"/>
              <a:t>trabajadores y empleadores capacitados </a:t>
            </a:r>
            <a:r>
              <a:rPr lang="es-GT" sz="2000" dirty="0" smtClean="0"/>
              <a:t>y asesorados </a:t>
            </a:r>
            <a:r>
              <a:rPr lang="es-GT" sz="2000" dirty="0"/>
              <a:t>en derechos y obligaciones laborales, los cuales algunos fueron atendidos vía telefónica </a:t>
            </a:r>
            <a:r>
              <a:rPr lang="es-GT" sz="2000" dirty="0" smtClean="0"/>
              <a:t>y presencial. El </a:t>
            </a:r>
            <a:r>
              <a:rPr lang="es-GT" sz="2000" dirty="0"/>
              <a:t>monto recuperado a favor de los trabajadores de mayo a agosto asciende a Q.539,348.25</a:t>
            </a:r>
            <a:r>
              <a:rPr lang="es-GT" sz="2000" dirty="0" smtClean="0"/>
              <a:t>.</a:t>
            </a:r>
          </a:p>
          <a:p>
            <a:pPr algn="just"/>
            <a:endParaRPr lang="es-GT" sz="2000" dirty="0"/>
          </a:p>
          <a:p>
            <a:pPr algn="just"/>
            <a:r>
              <a:rPr lang="es-GT" sz="2000" dirty="0" smtClean="0"/>
              <a:t>Actividades realizadas durante el segundo cuatrimestre:</a:t>
            </a:r>
          </a:p>
        </p:txBody>
      </p:sp>
      <p:graphicFrame>
        <p:nvGraphicFramePr>
          <p:cNvPr id="4" name="Tabla 3"/>
          <p:cNvGraphicFramePr>
            <a:graphicFrameLocks noGrp="1"/>
          </p:cNvGraphicFramePr>
          <p:nvPr>
            <p:extLst>
              <p:ext uri="{D42A27DB-BD31-4B8C-83A1-F6EECF244321}">
                <p14:modId xmlns:p14="http://schemas.microsoft.com/office/powerpoint/2010/main" val="489722367"/>
              </p:ext>
            </p:extLst>
          </p:nvPr>
        </p:nvGraphicFramePr>
        <p:xfrm>
          <a:off x="433523" y="2805560"/>
          <a:ext cx="8608878" cy="3840480"/>
        </p:xfrm>
        <a:graphic>
          <a:graphicData uri="http://schemas.openxmlformats.org/drawingml/2006/table">
            <a:tbl>
              <a:tblPr firstRow="1" firstCol="1" bandRow="1">
                <a:tableStyleId>{5C22544A-7EE6-4342-B048-85BDC9FD1C3A}</a:tableStyleId>
              </a:tblPr>
              <a:tblGrid>
                <a:gridCol w="820491">
                  <a:extLst>
                    <a:ext uri="{9D8B030D-6E8A-4147-A177-3AD203B41FA5}">
                      <a16:colId xmlns:a16="http://schemas.microsoft.com/office/drawing/2014/main" val="2682064665"/>
                    </a:ext>
                  </a:extLst>
                </a:gridCol>
                <a:gridCol w="5762836">
                  <a:extLst>
                    <a:ext uri="{9D8B030D-6E8A-4147-A177-3AD203B41FA5}">
                      <a16:colId xmlns:a16="http://schemas.microsoft.com/office/drawing/2014/main" val="1379844349"/>
                    </a:ext>
                  </a:extLst>
                </a:gridCol>
                <a:gridCol w="2025551">
                  <a:extLst>
                    <a:ext uri="{9D8B030D-6E8A-4147-A177-3AD203B41FA5}">
                      <a16:colId xmlns:a16="http://schemas.microsoft.com/office/drawing/2014/main" val="2648893164"/>
                    </a:ext>
                  </a:extLst>
                </a:gridCol>
              </a:tblGrid>
              <a:tr h="239305">
                <a:tc>
                  <a:txBody>
                    <a:bodyPr/>
                    <a:lstStyle/>
                    <a:p>
                      <a:pPr algn="ctr">
                        <a:spcAft>
                          <a:spcPts val="0"/>
                        </a:spcAft>
                      </a:pPr>
                      <a:r>
                        <a:rPr lang="es-GT" sz="1800" dirty="0">
                          <a:effectLst/>
                        </a:rPr>
                        <a:t>No.</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Actividades</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Cantidad</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0453696"/>
                  </a:ext>
                </a:extLst>
              </a:tr>
              <a:tr h="239305">
                <a:tc>
                  <a:txBody>
                    <a:bodyPr/>
                    <a:lstStyle/>
                    <a:p>
                      <a:pPr algn="ctr">
                        <a:spcAft>
                          <a:spcPts val="0"/>
                        </a:spcAft>
                      </a:pPr>
                      <a:r>
                        <a:rPr lang="es-GT" sz="1800" dirty="0">
                          <a:effectLst/>
                        </a:rPr>
                        <a:t>1</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GT" sz="1800" dirty="0">
                          <a:effectLst/>
                        </a:rPr>
                        <a:t>Audiencias judiciales cubiertas</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866</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3484733"/>
                  </a:ext>
                </a:extLst>
              </a:tr>
              <a:tr h="443343">
                <a:tc>
                  <a:txBody>
                    <a:bodyPr/>
                    <a:lstStyle/>
                    <a:p>
                      <a:pPr algn="ctr">
                        <a:spcAft>
                          <a:spcPts val="0"/>
                        </a:spcAft>
                      </a:pPr>
                      <a:r>
                        <a:rPr lang="es-GT" sz="1800" dirty="0">
                          <a:effectLst/>
                        </a:rPr>
                        <a:t>2</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GT" sz="1800" dirty="0">
                          <a:effectLst/>
                        </a:rPr>
                        <a:t>Asesorías jurídicas brindadas a usuarios en la Dirección de Fomento a la Legalidad Laboral</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2,073</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7741410"/>
                  </a:ext>
                </a:extLst>
              </a:tr>
              <a:tr h="235106">
                <a:tc>
                  <a:txBody>
                    <a:bodyPr/>
                    <a:lstStyle/>
                    <a:p>
                      <a:pPr algn="ctr">
                        <a:spcAft>
                          <a:spcPts val="0"/>
                        </a:spcAft>
                      </a:pPr>
                      <a:r>
                        <a:rPr lang="es-GT" sz="1800" dirty="0">
                          <a:effectLst/>
                        </a:rPr>
                        <a:t>3</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GT" sz="1800" dirty="0">
                          <a:effectLst/>
                        </a:rPr>
                        <a:t>Asesorías jurídicas brindadas a usuarios vía teléfono</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2,700</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6655036"/>
                  </a:ext>
                </a:extLst>
              </a:tr>
              <a:tr h="443343">
                <a:tc>
                  <a:txBody>
                    <a:bodyPr/>
                    <a:lstStyle/>
                    <a:p>
                      <a:pPr algn="ctr">
                        <a:spcAft>
                          <a:spcPts val="0"/>
                        </a:spcAft>
                      </a:pPr>
                      <a:r>
                        <a:rPr lang="es-GT" sz="1800" dirty="0">
                          <a:effectLst/>
                        </a:rPr>
                        <a:t>4</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GT" sz="1800" dirty="0">
                          <a:effectLst/>
                        </a:rPr>
                        <a:t>Memoriales presentados ante los juzgados de Trabajo y Previsión Social</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1,531</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7556267"/>
                  </a:ext>
                </a:extLst>
              </a:tr>
              <a:tr h="239305">
                <a:tc>
                  <a:txBody>
                    <a:bodyPr/>
                    <a:lstStyle/>
                    <a:p>
                      <a:pPr algn="ctr">
                        <a:spcAft>
                          <a:spcPts val="0"/>
                        </a:spcAft>
                      </a:pPr>
                      <a:r>
                        <a:rPr lang="es-GT" sz="1800" dirty="0">
                          <a:effectLst/>
                        </a:rPr>
                        <a:t>5</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GT" sz="1800" dirty="0">
                          <a:effectLst/>
                        </a:rPr>
                        <a:t>Casos nuevos</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417</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5993267"/>
                  </a:ext>
                </a:extLst>
              </a:tr>
              <a:tr h="239305">
                <a:tc>
                  <a:txBody>
                    <a:bodyPr/>
                    <a:lstStyle/>
                    <a:p>
                      <a:pPr algn="ctr">
                        <a:spcAft>
                          <a:spcPts val="0"/>
                        </a:spcAft>
                      </a:pPr>
                      <a:r>
                        <a:rPr lang="es-GT" sz="1800" dirty="0">
                          <a:effectLst/>
                        </a:rPr>
                        <a:t>6</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GT" sz="1800" dirty="0">
                          <a:effectLst/>
                        </a:rPr>
                        <a:t>Sentencias con lugar</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195</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23048715"/>
                  </a:ext>
                </a:extLst>
              </a:tr>
              <a:tr h="239305">
                <a:tc>
                  <a:txBody>
                    <a:bodyPr/>
                    <a:lstStyle/>
                    <a:p>
                      <a:pPr algn="ctr">
                        <a:spcAft>
                          <a:spcPts val="0"/>
                        </a:spcAft>
                      </a:pPr>
                      <a:r>
                        <a:rPr lang="es-GT" sz="1800" dirty="0">
                          <a:effectLst/>
                        </a:rPr>
                        <a:t>7</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GT" sz="1800" dirty="0">
                          <a:effectLst/>
                        </a:rPr>
                        <a:t>Apelaciones</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s-GT" sz="1800" dirty="0">
                          <a:effectLst/>
                        </a:rPr>
                        <a:t>48</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8378769"/>
                  </a:ext>
                </a:extLst>
              </a:tr>
              <a:tr h="443343">
                <a:tc>
                  <a:txBody>
                    <a:bodyPr/>
                    <a:lstStyle/>
                    <a:p>
                      <a:pPr algn="ctr">
                        <a:spcAft>
                          <a:spcPts val="0"/>
                        </a:spcAft>
                      </a:pPr>
                      <a:r>
                        <a:rPr lang="es-GT" sz="1800" dirty="0">
                          <a:effectLst/>
                        </a:rPr>
                        <a:t>8</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GT" sz="1800" dirty="0">
                          <a:effectLst/>
                        </a:rPr>
                        <a:t>Monto recuperado en desistimientos por conciliación en la dirección</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ctr">
                        <a:spcAft>
                          <a:spcPts val="0"/>
                        </a:spcAft>
                      </a:pPr>
                      <a:r>
                        <a:rPr lang="es-GT" sz="1800" dirty="0">
                          <a:effectLst/>
                        </a:rPr>
                        <a:t>Q.1,531,296.03</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16660778"/>
                  </a:ext>
                </a:extLst>
              </a:tr>
              <a:tr h="443343">
                <a:tc>
                  <a:txBody>
                    <a:bodyPr/>
                    <a:lstStyle/>
                    <a:p>
                      <a:pPr algn="ctr">
                        <a:spcAft>
                          <a:spcPts val="0"/>
                        </a:spcAft>
                      </a:pPr>
                      <a:r>
                        <a:rPr lang="es-GT" sz="1800" dirty="0">
                          <a:effectLst/>
                        </a:rPr>
                        <a:t>9</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spcAft>
                          <a:spcPts val="0"/>
                        </a:spcAft>
                      </a:pPr>
                      <a:r>
                        <a:rPr lang="es-GT" sz="1800" dirty="0">
                          <a:effectLst/>
                        </a:rPr>
                        <a:t>Monto recuperado en audiencia en un solo pago o por medio de convenio</a:t>
                      </a:r>
                      <a:endParaRPr lang="es-G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GT"/>
                    </a:p>
                  </a:txBody>
                  <a:tcPr/>
                </a:tc>
                <a:extLst>
                  <a:ext uri="{0D108BD9-81ED-4DB2-BD59-A6C34878D82A}">
                    <a16:rowId xmlns:a16="http://schemas.microsoft.com/office/drawing/2014/main" val="201807396"/>
                  </a:ext>
                </a:extLst>
              </a:tr>
            </a:tbl>
          </a:graphicData>
        </a:graphic>
      </p:graphicFrame>
    </p:spTree>
    <p:extLst>
      <p:ext uri="{BB962C8B-B14F-4D97-AF65-F5344CB8AC3E}">
        <p14:creationId xmlns:p14="http://schemas.microsoft.com/office/powerpoint/2010/main" val="1565717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4681" y="3124449"/>
            <a:ext cx="9859573" cy="1270046"/>
          </a:xfrm>
        </p:spPr>
        <p:txBody>
          <a:bodyPr>
            <a:noAutofit/>
          </a:bodyPr>
          <a:lstStyle/>
          <a:p>
            <a:pPr algn="ctr"/>
            <a:r>
              <a:rPr lang="es-GT" b="1" dirty="0">
                <a:solidFill>
                  <a:schemeClr val="bg1"/>
                </a:solidFill>
                <a:latin typeface="Montserrat" panose="00000500000000000000" pitchFamily="50" charset="0"/>
                <a:cs typeface="Montserrat Bold"/>
              </a:rPr>
              <a:t>RESULTADOS DE CORTO Y</a:t>
            </a:r>
            <a:br>
              <a:rPr lang="es-GT" b="1" dirty="0">
                <a:solidFill>
                  <a:schemeClr val="bg1"/>
                </a:solidFill>
                <a:latin typeface="Montserrat" panose="00000500000000000000" pitchFamily="50" charset="0"/>
                <a:cs typeface="Montserrat Bold"/>
              </a:rPr>
            </a:br>
            <a:r>
              <a:rPr lang="es-GT" b="1" dirty="0" smtClean="0">
                <a:solidFill>
                  <a:schemeClr val="bg1"/>
                </a:solidFill>
                <a:latin typeface="Montserrat" panose="00000500000000000000" pitchFamily="50" charset="0"/>
                <a:cs typeface="Montserrat Bold"/>
              </a:rPr>
              <a:t>MEDIANO PLAZO ALCANZADOS EN </a:t>
            </a:r>
            <a:r>
              <a:rPr lang="es-GT" b="1" dirty="0">
                <a:solidFill>
                  <a:schemeClr val="bg1"/>
                </a:solidFill>
                <a:latin typeface="Montserrat" panose="00000500000000000000" pitchFamily="50" charset="0"/>
                <a:cs typeface="Montserrat Bold"/>
              </a:rPr>
              <a:t>EL </a:t>
            </a:r>
            <a:r>
              <a:rPr lang="es-GT" b="1" dirty="0" smtClean="0">
                <a:solidFill>
                  <a:schemeClr val="bg1"/>
                </a:solidFill>
                <a:latin typeface="Montserrat" panose="00000500000000000000" pitchFamily="50" charset="0"/>
                <a:cs typeface="Montserrat Bold"/>
              </a:rPr>
              <a:t>MARCO DE LA </a:t>
            </a:r>
            <a:r>
              <a:rPr lang="es-GT" b="1" dirty="0">
                <a:solidFill>
                  <a:schemeClr val="bg1"/>
                </a:solidFill>
                <a:latin typeface="Montserrat" panose="00000500000000000000" pitchFamily="50" charset="0"/>
                <a:cs typeface="Montserrat Bold"/>
              </a:rPr>
              <a:t>POLÍTICA</a:t>
            </a:r>
            <a:br>
              <a:rPr lang="es-GT" b="1" dirty="0">
                <a:solidFill>
                  <a:schemeClr val="bg1"/>
                </a:solidFill>
                <a:latin typeface="Montserrat" panose="00000500000000000000" pitchFamily="50" charset="0"/>
                <a:cs typeface="Montserrat Bold"/>
              </a:rPr>
            </a:br>
            <a:r>
              <a:rPr lang="es-GT" b="1" dirty="0">
                <a:solidFill>
                  <a:schemeClr val="bg1"/>
                </a:solidFill>
                <a:latin typeface="Montserrat" panose="00000500000000000000" pitchFamily="50" charset="0"/>
                <a:cs typeface="Montserrat Bold"/>
              </a:rPr>
              <a:t>GENERAL DE GOBIERNO</a:t>
            </a:r>
            <a:endParaRPr lang="es-ES_tradnl" b="1" dirty="0">
              <a:solidFill>
                <a:schemeClr val="bg1"/>
              </a:solidFill>
              <a:latin typeface="Montserrat" panose="00000500000000000000" pitchFamily="50" charset="0"/>
              <a:cs typeface="Montserrat Bold"/>
            </a:endParaRPr>
          </a:p>
        </p:txBody>
      </p:sp>
    </p:spTree>
    <p:extLst>
      <p:ext uri="{BB962C8B-B14F-4D97-AF65-F5344CB8AC3E}">
        <p14:creationId xmlns:p14="http://schemas.microsoft.com/office/powerpoint/2010/main" val="18695865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4">
            <a:extLst>
              <a:ext uri="{FF2B5EF4-FFF2-40B4-BE49-F238E27FC236}">
                <a16:creationId xmlns:a16="http://schemas.microsoft.com/office/drawing/2014/main" id="{772394B1-81AB-2D43-86E5-EDE326CA93F8}"/>
              </a:ext>
            </a:extLst>
          </p:cNvPr>
          <p:cNvSpPr txBox="1"/>
          <p:nvPr/>
        </p:nvSpPr>
        <p:spPr>
          <a:xfrm>
            <a:off x="294978" y="315362"/>
            <a:ext cx="9638732" cy="1015663"/>
          </a:xfrm>
          <a:prstGeom prst="rect">
            <a:avLst/>
          </a:prstGeom>
          <a:noFill/>
        </p:spPr>
        <p:txBody>
          <a:bodyPr wrap="square" rtlCol="0">
            <a:spAutoFit/>
          </a:bodyPr>
          <a:lstStyle/>
          <a:p>
            <a:pPr algn="just"/>
            <a:r>
              <a:rPr lang="es-GT" sz="2000" dirty="0"/>
              <a:t>A continuación, se presentan los avances físicos </a:t>
            </a:r>
            <a:r>
              <a:rPr lang="es-GT" sz="2000" dirty="0" smtClean="0"/>
              <a:t>y financieros </a:t>
            </a:r>
            <a:r>
              <a:rPr lang="es-GT" sz="2000" dirty="0"/>
              <a:t>obtenidos durante el </a:t>
            </a:r>
            <a:r>
              <a:rPr lang="es-GT" sz="2000" dirty="0" smtClean="0"/>
              <a:t>tercer cuatrimestre de </a:t>
            </a:r>
            <a:r>
              <a:rPr lang="es-GT" sz="2000" dirty="0"/>
              <a:t>las acciones e intervenciones establecidas en </a:t>
            </a:r>
            <a:r>
              <a:rPr lang="es-GT" sz="2000" dirty="0" smtClean="0"/>
              <a:t>la estructura </a:t>
            </a:r>
            <a:r>
              <a:rPr lang="es-GT" sz="2000" dirty="0"/>
              <a:t>programática del Ministerio de Trabajo </a:t>
            </a:r>
            <a:r>
              <a:rPr lang="es-GT" sz="2000" dirty="0" smtClean="0"/>
              <a:t>y Previsión </a:t>
            </a:r>
            <a:r>
              <a:rPr lang="es-GT" sz="2000" dirty="0"/>
              <a:t>Social que dan respuesta las metas y </a:t>
            </a:r>
            <a:r>
              <a:rPr lang="es-GT" sz="2000" dirty="0" smtClean="0"/>
              <a:t>pilares de </a:t>
            </a:r>
            <a:r>
              <a:rPr lang="es-GT" sz="2000" dirty="0"/>
              <a:t>la PGG.</a:t>
            </a:r>
            <a:endParaRPr lang="es-GT" sz="2000" dirty="0" smtClean="0"/>
          </a:p>
        </p:txBody>
      </p:sp>
      <p:pic>
        <p:nvPicPr>
          <p:cNvPr id="7" name="Imagen 6"/>
          <p:cNvPicPr>
            <a:picLocks noChangeAspect="1"/>
          </p:cNvPicPr>
          <p:nvPr/>
        </p:nvPicPr>
        <p:blipFill>
          <a:blip r:embed="rId4"/>
          <a:stretch>
            <a:fillRect/>
          </a:stretch>
        </p:blipFill>
        <p:spPr>
          <a:xfrm>
            <a:off x="9373465" y="3907166"/>
            <a:ext cx="2818535" cy="2950834"/>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4121384426"/>
              </p:ext>
            </p:extLst>
          </p:nvPr>
        </p:nvGraphicFramePr>
        <p:xfrm>
          <a:off x="294978" y="1331025"/>
          <a:ext cx="9078488" cy="4992641"/>
        </p:xfrm>
        <a:graphic>
          <a:graphicData uri="http://schemas.openxmlformats.org/drawingml/2006/table">
            <a:tbl>
              <a:tblPr firstRow="1" firstCol="1" bandRow="1">
                <a:tableStyleId>{5C22544A-7EE6-4342-B048-85BDC9FD1C3A}</a:tableStyleId>
              </a:tblPr>
              <a:tblGrid>
                <a:gridCol w="753322">
                  <a:extLst>
                    <a:ext uri="{9D8B030D-6E8A-4147-A177-3AD203B41FA5}">
                      <a16:colId xmlns:a16="http://schemas.microsoft.com/office/drawing/2014/main" val="1370955117"/>
                    </a:ext>
                  </a:extLst>
                </a:gridCol>
                <a:gridCol w="1840531">
                  <a:extLst>
                    <a:ext uri="{9D8B030D-6E8A-4147-A177-3AD203B41FA5}">
                      <a16:colId xmlns:a16="http://schemas.microsoft.com/office/drawing/2014/main" val="2587815727"/>
                    </a:ext>
                  </a:extLst>
                </a:gridCol>
                <a:gridCol w="1296927">
                  <a:extLst>
                    <a:ext uri="{9D8B030D-6E8A-4147-A177-3AD203B41FA5}">
                      <a16:colId xmlns:a16="http://schemas.microsoft.com/office/drawing/2014/main" val="1759435425"/>
                    </a:ext>
                  </a:extLst>
                </a:gridCol>
                <a:gridCol w="1296927">
                  <a:extLst>
                    <a:ext uri="{9D8B030D-6E8A-4147-A177-3AD203B41FA5}">
                      <a16:colId xmlns:a16="http://schemas.microsoft.com/office/drawing/2014/main" val="4221297411"/>
                    </a:ext>
                  </a:extLst>
                </a:gridCol>
                <a:gridCol w="1296927">
                  <a:extLst>
                    <a:ext uri="{9D8B030D-6E8A-4147-A177-3AD203B41FA5}">
                      <a16:colId xmlns:a16="http://schemas.microsoft.com/office/drawing/2014/main" val="518237542"/>
                    </a:ext>
                  </a:extLst>
                </a:gridCol>
                <a:gridCol w="1296927">
                  <a:extLst>
                    <a:ext uri="{9D8B030D-6E8A-4147-A177-3AD203B41FA5}">
                      <a16:colId xmlns:a16="http://schemas.microsoft.com/office/drawing/2014/main" val="366330289"/>
                    </a:ext>
                  </a:extLst>
                </a:gridCol>
                <a:gridCol w="1296927">
                  <a:extLst>
                    <a:ext uri="{9D8B030D-6E8A-4147-A177-3AD203B41FA5}">
                      <a16:colId xmlns:a16="http://schemas.microsoft.com/office/drawing/2014/main" val="634827566"/>
                    </a:ext>
                  </a:extLst>
                </a:gridCol>
              </a:tblGrid>
              <a:tr h="299793">
                <a:tc>
                  <a:txBody>
                    <a:bodyPr/>
                    <a:lstStyle/>
                    <a:p>
                      <a:pPr algn="ctr">
                        <a:lnSpc>
                          <a:spcPct val="115000"/>
                        </a:lnSpc>
                        <a:spcAft>
                          <a:spcPts val="0"/>
                        </a:spcAft>
                      </a:pPr>
                      <a:r>
                        <a:rPr lang="es-GT" sz="1200" dirty="0">
                          <a:effectLst/>
                        </a:rPr>
                        <a:t>Programa </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Meta PGG</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Actividad</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Presupuesto Vigente</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Presupuesto Ejecutado</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Población Beneficiada</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Ubicación Geográfica</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extLst>
                  <a:ext uri="{0D108BD9-81ED-4DB2-BD59-A6C34878D82A}">
                    <a16:rowId xmlns:a16="http://schemas.microsoft.com/office/drawing/2014/main" val="3656391084"/>
                  </a:ext>
                </a:extLst>
              </a:tr>
              <a:tr h="1050552">
                <a:tc rowSpan="2">
                  <a:txBody>
                    <a:bodyPr/>
                    <a:lstStyle/>
                    <a:p>
                      <a:pPr algn="ctr">
                        <a:lnSpc>
                          <a:spcPct val="115000"/>
                        </a:lnSpc>
                        <a:spcAft>
                          <a:spcPts val="0"/>
                        </a:spcAft>
                      </a:pPr>
                      <a:r>
                        <a:rPr lang="es-GT" sz="1200" dirty="0">
                          <a:effectLst/>
                        </a:rPr>
                        <a:t>17</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rowSpan="3">
                  <a:txBody>
                    <a:bodyPr/>
                    <a:lstStyle/>
                    <a:p>
                      <a:pPr algn="ctr">
                        <a:lnSpc>
                          <a:spcPct val="115000"/>
                        </a:lnSpc>
                        <a:spcAft>
                          <a:spcPts val="0"/>
                        </a:spcAft>
                      </a:pPr>
                      <a:r>
                        <a:rPr lang="es-GT" sz="1200" dirty="0">
                          <a:effectLst/>
                        </a:rPr>
                        <a:t>Para el año 2023 se redujo la tasa de informalidad del empleo en 6 puntos porcentuales</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Servicios de colocación e intermediación laboral</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b"/>
                </a:tc>
                <a:tc>
                  <a:txBody>
                    <a:bodyPr/>
                    <a:lstStyle/>
                    <a:p>
                      <a:pPr algn="ctr">
                        <a:lnSpc>
                          <a:spcPct val="115000"/>
                        </a:lnSpc>
                        <a:spcAft>
                          <a:spcPts val="0"/>
                        </a:spcAft>
                      </a:pPr>
                      <a:r>
                        <a:rPr lang="es-GT" sz="1200" dirty="0">
                          <a:effectLst/>
                        </a:rPr>
                        <a:t>Q.4,880,359.00</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1,324,571.50</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7,517, personas orientadas e insertadas en el mercado laboral  </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rowSpan="4">
                  <a:txBody>
                    <a:bodyPr/>
                    <a:lstStyle/>
                    <a:p>
                      <a:pPr algn="ctr">
                        <a:lnSpc>
                          <a:spcPct val="115000"/>
                        </a:lnSpc>
                        <a:spcAft>
                          <a:spcPts val="0"/>
                        </a:spcAft>
                      </a:pPr>
                      <a:r>
                        <a:rPr lang="es-GT" sz="1200" dirty="0">
                          <a:effectLst/>
                        </a:rPr>
                        <a:t>Nacional</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extLst>
                  <a:ext uri="{0D108BD9-81ED-4DB2-BD59-A6C34878D82A}">
                    <a16:rowId xmlns:a16="http://schemas.microsoft.com/office/drawing/2014/main" val="3538007945"/>
                  </a:ext>
                </a:extLst>
              </a:tr>
              <a:tr h="1050552">
                <a:tc vMerge="1">
                  <a:txBody>
                    <a:bodyPr/>
                    <a:lstStyle/>
                    <a:p>
                      <a:endParaRPr lang="es-GT"/>
                    </a:p>
                  </a:txBody>
                  <a:tcPr/>
                </a:tc>
                <a:tc vMerge="1">
                  <a:txBody>
                    <a:bodyPr/>
                    <a:lstStyle/>
                    <a:p>
                      <a:endParaRPr lang="es-GT"/>
                    </a:p>
                  </a:txBody>
                  <a:tcPr/>
                </a:tc>
                <a:tc>
                  <a:txBody>
                    <a:bodyPr/>
                    <a:lstStyle/>
                    <a:p>
                      <a:pPr algn="ctr">
                        <a:lnSpc>
                          <a:spcPct val="115000"/>
                        </a:lnSpc>
                        <a:spcAft>
                          <a:spcPts val="0"/>
                        </a:spcAft>
                      </a:pPr>
                      <a:r>
                        <a:rPr lang="es-GT" sz="1200" dirty="0">
                          <a:effectLst/>
                        </a:rPr>
                        <a:t>Inspección Laboral</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b"/>
                </a:tc>
                <a:tc>
                  <a:txBody>
                    <a:bodyPr/>
                    <a:lstStyle/>
                    <a:p>
                      <a:pPr algn="ctr">
                        <a:lnSpc>
                          <a:spcPct val="115000"/>
                        </a:lnSpc>
                        <a:spcAft>
                          <a:spcPts val="0"/>
                        </a:spcAft>
                      </a:pPr>
                      <a:r>
                        <a:rPr lang="es-GT" sz="1200" dirty="0">
                          <a:effectLst/>
                        </a:rPr>
                        <a:t>Q.38,331,762.00</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Q14,954,450.06</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1,573 trabajadores beneficiados con la restitución de sus derechos laborales  </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vMerge="1">
                  <a:txBody>
                    <a:bodyPr/>
                    <a:lstStyle/>
                    <a:p>
                      <a:endParaRPr lang="es-GT"/>
                    </a:p>
                  </a:txBody>
                  <a:tcPr/>
                </a:tc>
                <a:extLst>
                  <a:ext uri="{0D108BD9-81ED-4DB2-BD59-A6C34878D82A}">
                    <a16:rowId xmlns:a16="http://schemas.microsoft.com/office/drawing/2014/main" val="1697388644"/>
                  </a:ext>
                </a:extLst>
              </a:tr>
              <a:tr h="900400">
                <a:tc>
                  <a:txBody>
                    <a:bodyPr/>
                    <a:lstStyle/>
                    <a:p>
                      <a:pPr algn="ctr">
                        <a:lnSpc>
                          <a:spcPct val="115000"/>
                        </a:lnSpc>
                        <a:spcAft>
                          <a:spcPts val="0"/>
                        </a:spcAft>
                      </a:pPr>
                      <a:r>
                        <a:rPr lang="es-GT" sz="1200" dirty="0">
                          <a:effectLst/>
                        </a:rPr>
                        <a:t>11</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vMerge="1">
                  <a:txBody>
                    <a:bodyPr/>
                    <a:lstStyle/>
                    <a:p>
                      <a:endParaRPr lang="es-GT"/>
                    </a:p>
                  </a:txBody>
                  <a:tcPr/>
                </a:tc>
                <a:tc>
                  <a:txBody>
                    <a:bodyPr/>
                    <a:lstStyle/>
                    <a:p>
                      <a:pPr algn="ctr">
                        <a:lnSpc>
                          <a:spcPct val="115000"/>
                        </a:lnSpc>
                        <a:spcAft>
                          <a:spcPts val="0"/>
                        </a:spcAft>
                      </a:pPr>
                      <a:r>
                        <a:rPr lang="es-GT" sz="1200" dirty="0">
                          <a:effectLst/>
                        </a:rPr>
                        <a:t>Servicios de autorización de trabajo a extranjeros</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b"/>
                </a:tc>
                <a:tc>
                  <a:txBody>
                    <a:bodyPr/>
                    <a:lstStyle/>
                    <a:p>
                      <a:pPr algn="ctr">
                        <a:lnSpc>
                          <a:spcPct val="115000"/>
                        </a:lnSpc>
                        <a:spcAft>
                          <a:spcPts val="0"/>
                        </a:spcAft>
                      </a:pPr>
                      <a:r>
                        <a:rPr lang="es-GT" sz="1200" dirty="0">
                          <a:effectLst/>
                        </a:rPr>
                        <a:t>Q.1,583,771.00</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Q.519,539.55</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1,072 personas extranjeras autorizadas para laborar en Guatemala</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vMerge="1">
                  <a:txBody>
                    <a:bodyPr/>
                    <a:lstStyle/>
                    <a:p>
                      <a:endParaRPr lang="es-GT"/>
                    </a:p>
                  </a:txBody>
                  <a:tcPr/>
                </a:tc>
                <a:extLst>
                  <a:ext uri="{0D108BD9-81ED-4DB2-BD59-A6C34878D82A}">
                    <a16:rowId xmlns:a16="http://schemas.microsoft.com/office/drawing/2014/main" val="3444247557"/>
                  </a:ext>
                </a:extLst>
              </a:tr>
              <a:tr h="900400">
                <a:tc>
                  <a:txBody>
                    <a:bodyPr/>
                    <a:lstStyle/>
                    <a:p>
                      <a:pPr algn="ctr">
                        <a:lnSpc>
                          <a:spcPct val="115000"/>
                        </a:lnSpc>
                        <a:spcAft>
                          <a:spcPts val="0"/>
                        </a:spcAft>
                      </a:pPr>
                      <a:r>
                        <a:rPr lang="es-GT" sz="1200" dirty="0">
                          <a:effectLst/>
                        </a:rPr>
                        <a:t>16</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Para el año 2023 se ha incrementado en 6,000 el número de adultos mayores atendidos por el programa de aportes para el adulto mayor</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Aporte entregado al adulto mayor</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Q.521,683,779.00</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125,108,800.00</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a:txBody>
                    <a:bodyPr/>
                    <a:lstStyle/>
                    <a:p>
                      <a:pPr algn="ctr">
                        <a:lnSpc>
                          <a:spcPct val="115000"/>
                        </a:lnSpc>
                        <a:spcAft>
                          <a:spcPts val="0"/>
                        </a:spcAft>
                      </a:pPr>
                      <a:r>
                        <a:rPr lang="es-GT" sz="1200" dirty="0">
                          <a:effectLst/>
                        </a:rPr>
                        <a:t>111,311</a:t>
                      </a:r>
                      <a:br>
                        <a:rPr lang="es-GT" sz="1200" dirty="0">
                          <a:effectLst/>
                        </a:rPr>
                      </a:br>
                      <a:r>
                        <a:rPr lang="es-GT" sz="1200" dirty="0">
                          <a:effectLst/>
                        </a:rPr>
                        <a:t> adultos mayores beneficiados con el aporte económico </a:t>
                      </a:r>
                      <a:endParaRPr lang="es-G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vMerge="1">
                  <a:txBody>
                    <a:bodyPr/>
                    <a:lstStyle/>
                    <a:p>
                      <a:endParaRPr lang="es-GT"/>
                    </a:p>
                  </a:txBody>
                  <a:tcPr/>
                </a:tc>
                <a:extLst>
                  <a:ext uri="{0D108BD9-81ED-4DB2-BD59-A6C34878D82A}">
                    <a16:rowId xmlns:a16="http://schemas.microsoft.com/office/drawing/2014/main" val="142051143"/>
                  </a:ext>
                </a:extLst>
              </a:tr>
              <a:tr h="149641">
                <a:tc gridSpan="7">
                  <a:txBody>
                    <a:bodyPr/>
                    <a:lstStyle/>
                    <a:p>
                      <a:pPr>
                        <a:lnSpc>
                          <a:spcPct val="115000"/>
                        </a:lnSpc>
                        <a:spcAft>
                          <a:spcPts val="0"/>
                        </a:spcAft>
                      </a:pPr>
                      <a:r>
                        <a:rPr lang="es-GT" sz="1050" dirty="0">
                          <a:effectLst/>
                        </a:rPr>
                        <a:t>Información Presupuestaria obtenidos de SICOIN septiembre-diciembre 2021</a:t>
                      </a:r>
                      <a:endParaRPr lang="es-G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50" marR="35750" marT="0" marB="0" anchor="ctr"/>
                </a:tc>
                <a:tc hMerge="1">
                  <a:txBody>
                    <a:bodyPr/>
                    <a:lstStyle/>
                    <a:p>
                      <a:endParaRPr lang="es-GT"/>
                    </a:p>
                  </a:txBody>
                  <a:tcPr/>
                </a:tc>
                <a:tc hMerge="1">
                  <a:txBody>
                    <a:bodyPr/>
                    <a:lstStyle/>
                    <a:p>
                      <a:endParaRPr lang="es-GT"/>
                    </a:p>
                  </a:txBody>
                  <a:tcPr/>
                </a:tc>
                <a:tc hMerge="1">
                  <a:txBody>
                    <a:bodyPr/>
                    <a:lstStyle/>
                    <a:p>
                      <a:endParaRPr lang="es-GT"/>
                    </a:p>
                  </a:txBody>
                  <a:tcPr/>
                </a:tc>
                <a:tc hMerge="1">
                  <a:txBody>
                    <a:bodyPr/>
                    <a:lstStyle/>
                    <a:p>
                      <a:endParaRPr lang="es-GT"/>
                    </a:p>
                  </a:txBody>
                  <a:tcPr/>
                </a:tc>
                <a:tc hMerge="1">
                  <a:txBody>
                    <a:bodyPr/>
                    <a:lstStyle/>
                    <a:p>
                      <a:endParaRPr lang="es-GT"/>
                    </a:p>
                  </a:txBody>
                  <a:tcPr/>
                </a:tc>
                <a:tc hMerge="1">
                  <a:txBody>
                    <a:bodyPr/>
                    <a:lstStyle/>
                    <a:p>
                      <a:endParaRPr lang="es-GT"/>
                    </a:p>
                  </a:txBody>
                  <a:tcPr/>
                </a:tc>
                <a:extLst>
                  <a:ext uri="{0D108BD9-81ED-4DB2-BD59-A6C34878D82A}">
                    <a16:rowId xmlns:a16="http://schemas.microsoft.com/office/drawing/2014/main" val="2046203763"/>
                  </a:ext>
                </a:extLst>
              </a:tr>
            </a:tbl>
          </a:graphicData>
        </a:graphic>
      </p:graphicFrame>
    </p:spTree>
    <p:extLst>
      <p:ext uri="{BB962C8B-B14F-4D97-AF65-F5344CB8AC3E}">
        <p14:creationId xmlns:p14="http://schemas.microsoft.com/office/powerpoint/2010/main" val="832241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73" y="3124449"/>
            <a:ext cx="11564342" cy="1270046"/>
          </a:xfrm>
        </p:spPr>
        <p:txBody>
          <a:bodyPr>
            <a:noAutofit/>
          </a:bodyPr>
          <a:lstStyle/>
          <a:p>
            <a:pPr algn="ctr"/>
            <a:r>
              <a:rPr lang="es-ES_tradnl" sz="6000" b="1" dirty="0" smtClean="0">
                <a:solidFill>
                  <a:schemeClr val="bg1"/>
                </a:solidFill>
                <a:latin typeface="Montserrat" panose="00000500000000000000" pitchFamily="50" charset="0"/>
                <a:cs typeface="Montserrat Bold"/>
              </a:rPr>
              <a:t>LOGROS INSTITUCIONALES</a:t>
            </a:r>
            <a:endParaRPr lang="es-ES_tradnl" sz="6000" b="1" dirty="0">
              <a:solidFill>
                <a:schemeClr val="bg1"/>
              </a:solidFill>
              <a:latin typeface="Montserrat" panose="00000500000000000000" pitchFamily="50" charset="0"/>
              <a:cs typeface="Montserrat Bold"/>
            </a:endParaRPr>
          </a:p>
        </p:txBody>
      </p:sp>
    </p:spTree>
    <p:extLst>
      <p:ext uri="{BB962C8B-B14F-4D97-AF65-F5344CB8AC3E}">
        <p14:creationId xmlns:p14="http://schemas.microsoft.com/office/powerpoint/2010/main" val="34907273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2536674426"/>
              </p:ext>
            </p:extLst>
          </p:nvPr>
        </p:nvGraphicFramePr>
        <p:xfrm>
          <a:off x="646194" y="827316"/>
          <a:ext cx="9542834" cy="4645869"/>
        </p:xfrm>
        <a:graphic>
          <a:graphicData uri="http://schemas.openxmlformats.org/drawingml/2006/table">
            <a:tbl>
              <a:tblPr firstRow="1" bandRow="1">
                <a:tableStyleId>{FABFCF23-3B69-468F-B69F-88F6DE6A72F2}</a:tableStyleId>
              </a:tblPr>
              <a:tblGrid>
                <a:gridCol w="2007798">
                  <a:extLst>
                    <a:ext uri="{9D8B030D-6E8A-4147-A177-3AD203B41FA5}">
                      <a16:colId xmlns:a16="http://schemas.microsoft.com/office/drawing/2014/main" val="3515177168"/>
                    </a:ext>
                  </a:extLst>
                </a:gridCol>
                <a:gridCol w="4479574">
                  <a:extLst>
                    <a:ext uri="{9D8B030D-6E8A-4147-A177-3AD203B41FA5}">
                      <a16:colId xmlns:a16="http://schemas.microsoft.com/office/drawing/2014/main" val="2321643665"/>
                    </a:ext>
                  </a:extLst>
                </a:gridCol>
                <a:gridCol w="3055462">
                  <a:extLst>
                    <a:ext uri="{9D8B030D-6E8A-4147-A177-3AD203B41FA5}">
                      <a16:colId xmlns:a16="http://schemas.microsoft.com/office/drawing/2014/main" val="3302765956"/>
                    </a:ext>
                  </a:extLst>
                </a:gridCol>
              </a:tblGrid>
              <a:tr h="902925">
                <a:tc>
                  <a:txBody>
                    <a:bodyPr/>
                    <a:lstStyle/>
                    <a:p>
                      <a:pPr algn="ctr"/>
                      <a:r>
                        <a:rPr lang="es-MX" sz="1700" dirty="0">
                          <a:latin typeface="Arial" panose="020B0604020202020204" pitchFamily="34" charset="0"/>
                          <a:cs typeface="Arial" panose="020B0604020202020204" pitchFamily="34" charset="0"/>
                        </a:rPr>
                        <a:t>Logro institucional</a:t>
                      </a:r>
                      <a:endParaRPr lang="es-GT" sz="17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Meta física ejecutada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Población beneficiada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004642520"/>
                  </a:ext>
                </a:extLst>
              </a:tr>
              <a:tr h="816240">
                <a:tc>
                  <a:txBody>
                    <a:bodyPr/>
                    <a:lstStyle/>
                    <a:p>
                      <a:pPr>
                        <a:spcAft>
                          <a:spcPts val="0"/>
                        </a:spcAft>
                      </a:pPr>
                      <a:r>
                        <a:rPr lang="es-GT" sz="1600" dirty="0" smtClean="0">
                          <a:effectLst/>
                          <a:latin typeface="+mn-lt"/>
                          <a:ea typeface="Times New Roman" panose="02020603050405020304" pitchFamily="18" charset="0"/>
                          <a:cs typeface="Times New Roman" panose="02020603050405020304" pitchFamily="18" charset="0"/>
                        </a:rPr>
                        <a:t>1. Actualización </a:t>
                      </a:r>
                      <a:r>
                        <a:rPr lang="es-GT" sz="1600" dirty="0">
                          <a:effectLst/>
                          <a:latin typeface="+mn-lt"/>
                          <a:ea typeface="Times New Roman" panose="02020603050405020304" pitchFamily="18" charset="0"/>
                          <a:cs typeface="Times New Roman" panose="02020603050405020304" pitchFamily="18" charset="0"/>
                        </a:rPr>
                        <a:t>de la plataforma electrónica de Saludo y Seguridad Ocupacional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1,609 Planes de SSO presentados</a:t>
                      </a:r>
                      <a:endParaRPr lang="es-GT" sz="16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3,009 estrategias COVID en el lugar de </a:t>
                      </a:r>
                      <a:r>
                        <a:rPr lang="es-CR" sz="1600" dirty="0" smtClean="0">
                          <a:effectLst/>
                          <a:latin typeface="+mn-lt"/>
                          <a:ea typeface="Calibri" panose="020F0502020204030204" pitchFamily="34" charset="0"/>
                          <a:cs typeface="Times New Roman" panose="02020603050405020304" pitchFamily="18" charset="0"/>
                        </a:rPr>
                        <a:t>trabajo</a:t>
                      </a:r>
                      <a:endParaRPr lang="es-GT" sz="16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5000 registro de monitores</a:t>
                      </a:r>
                      <a:endParaRPr lang="es-GT" sz="16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1,400  Planes de Prevención de </a:t>
                      </a:r>
                      <a:r>
                        <a:rPr lang="es-CR" sz="1600" dirty="0" smtClean="0">
                          <a:effectLst/>
                          <a:latin typeface="+mn-lt"/>
                          <a:ea typeface="Calibri" panose="020F0502020204030204" pitchFamily="34" charset="0"/>
                          <a:cs typeface="Times New Roman" panose="02020603050405020304" pitchFamily="18" charset="0"/>
                        </a:rPr>
                        <a:t>Riesgos</a:t>
                      </a:r>
                      <a:endParaRPr lang="es-GT"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GT" sz="1600" dirty="0">
                          <a:effectLst/>
                          <a:latin typeface="+mn-lt"/>
                          <a:ea typeface="Times New Roman" panose="02020603050405020304" pitchFamily="18" charset="0"/>
                          <a:cs typeface="Times New Roman" panose="02020603050405020304" pitchFamily="18" charset="0"/>
                        </a:rPr>
                        <a:t>Empleadores ahora pueden enviar al Mintrab los registros y notificaciones referentes a COVID 19 de forma electrónica.</a:t>
                      </a:r>
                    </a:p>
                    <a:p>
                      <a:pPr>
                        <a:spcAft>
                          <a:spcPts val="0"/>
                        </a:spcAft>
                      </a:pPr>
                      <a:endParaRPr lang="es-GT" sz="16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283163"/>
                  </a:ext>
                </a:extLst>
              </a:tr>
              <a:tr h="816240">
                <a:tc>
                  <a:txBody>
                    <a:bodyPr/>
                    <a:lstStyle/>
                    <a:p>
                      <a:pPr>
                        <a:spcAft>
                          <a:spcPts val="0"/>
                        </a:spcAft>
                      </a:pPr>
                      <a:r>
                        <a:rPr lang="es-GT" sz="1600" dirty="0" smtClean="0">
                          <a:effectLst/>
                          <a:latin typeface="+mn-lt"/>
                          <a:ea typeface="Times New Roman" panose="02020603050405020304" pitchFamily="18" charset="0"/>
                          <a:cs typeface="Times New Roman" panose="02020603050405020304" pitchFamily="18" charset="0"/>
                        </a:rPr>
                        <a:t>2. Inclusión </a:t>
                      </a:r>
                      <a:r>
                        <a:rPr lang="es-GT" sz="1600" dirty="0">
                          <a:effectLst/>
                          <a:latin typeface="+mn-lt"/>
                          <a:ea typeface="Times New Roman" panose="02020603050405020304" pitchFamily="18" charset="0"/>
                          <a:cs typeface="Times New Roman" panose="02020603050405020304" pitchFamily="18" charset="0"/>
                        </a:rPr>
                        <a:t>Laboral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lnSpc>
                          <a:spcPct val="115000"/>
                        </a:lnSpc>
                        <a:spcAft>
                          <a:spcPts val="0"/>
                        </a:spcAft>
                        <a:buFont typeface="Arial" panose="020B0604020202020204" pitchFamily="34" charset="0"/>
                        <a:buChar char="•"/>
                      </a:pPr>
                      <a:r>
                        <a:rPr lang="es-CR" sz="1600" dirty="0" smtClean="0">
                          <a:effectLst/>
                          <a:latin typeface="+mn-lt"/>
                          <a:ea typeface="Calibri" panose="020F0502020204030204" pitchFamily="34" charset="0"/>
                          <a:cs typeface="Times New Roman" panose="02020603050405020304" pitchFamily="18" charset="0"/>
                        </a:rPr>
                        <a:t>6 </a:t>
                      </a:r>
                      <a:r>
                        <a:rPr lang="es-CR" sz="1600" dirty="0">
                          <a:effectLst/>
                          <a:latin typeface="+mn-lt"/>
                          <a:ea typeface="Calibri" panose="020F0502020204030204" pitchFamily="34" charset="0"/>
                          <a:cs typeface="Times New Roman" panose="02020603050405020304" pitchFamily="18" charset="0"/>
                        </a:rPr>
                        <a:t>Feria de empleo para grupos vulnerables (Personas con discapacidad, jóvenes, migrantes retornados, 30 a 59 años, adulto mayor y mujeres) en la que participaron 7,176 personas, 10,313 plazas ofertadas por 559 establecimientos. </a:t>
                      </a:r>
                      <a:endParaRPr lang="es-GT" sz="16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Firmas de 12 cartas de entendimiento con el objeto de promover la inclusión laboral de personas con discapacidad</a:t>
                      </a:r>
                      <a:r>
                        <a:rPr lang="es-CR" sz="1600" dirty="0" smtClean="0">
                          <a:effectLst/>
                          <a:latin typeface="+mn-lt"/>
                          <a:ea typeface="Calibri" panose="020F0502020204030204" pitchFamily="34" charset="0"/>
                          <a:cs typeface="Times New Roman" panose="02020603050405020304" pitchFamily="18" charset="0"/>
                        </a:rPr>
                        <a:t>.</a:t>
                      </a:r>
                      <a:endParaRPr lang="es-GT"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GT" sz="1600" dirty="0">
                          <a:effectLst/>
                          <a:latin typeface="+mn-lt"/>
                          <a:ea typeface="Times New Roman" panose="02020603050405020304" pitchFamily="18" charset="0"/>
                          <a:cs typeface="Times New Roman" panose="02020603050405020304" pitchFamily="18" charset="0"/>
                        </a:rPr>
                        <a:t>Personas en búsqueda de un empleo y empleadores en búsqueda de talento humano.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912561"/>
                  </a:ext>
                </a:extLst>
              </a:tr>
            </a:tbl>
          </a:graphicData>
        </a:graphic>
      </p:graphicFrame>
    </p:spTree>
    <p:extLst>
      <p:ext uri="{BB962C8B-B14F-4D97-AF65-F5344CB8AC3E}">
        <p14:creationId xmlns:p14="http://schemas.microsoft.com/office/powerpoint/2010/main" val="32400116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3317284786"/>
              </p:ext>
            </p:extLst>
          </p:nvPr>
        </p:nvGraphicFramePr>
        <p:xfrm>
          <a:off x="501051" y="827318"/>
          <a:ext cx="9876663" cy="4828749"/>
        </p:xfrm>
        <a:graphic>
          <a:graphicData uri="http://schemas.openxmlformats.org/drawingml/2006/table">
            <a:tbl>
              <a:tblPr firstRow="1" bandRow="1">
                <a:tableStyleId>{FABFCF23-3B69-468F-B69F-88F6DE6A72F2}</a:tableStyleId>
              </a:tblPr>
              <a:tblGrid>
                <a:gridCol w="2078035">
                  <a:extLst>
                    <a:ext uri="{9D8B030D-6E8A-4147-A177-3AD203B41FA5}">
                      <a16:colId xmlns:a16="http://schemas.microsoft.com/office/drawing/2014/main" val="3515177168"/>
                    </a:ext>
                  </a:extLst>
                </a:gridCol>
                <a:gridCol w="5917305">
                  <a:extLst>
                    <a:ext uri="{9D8B030D-6E8A-4147-A177-3AD203B41FA5}">
                      <a16:colId xmlns:a16="http://schemas.microsoft.com/office/drawing/2014/main" val="2321643665"/>
                    </a:ext>
                  </a:extLst>
                </a:gridCol>
                <a:gridCol w="1881323">
                  <a:extLst>
                    <a:ext uri="{9D8B030D-6E8A-4147-A177-3AD203B41FA5}">
                      <a16:colId xmlns:a16="http://schemas.microsoft.com/office/drawing/2014/main" val="3302765956"/>
                    </a:ext>
                  </a:extLst>
                </a:gridCol>
              </a:tblGrid>
              <a:tr h="902925">
                <a:tc>
                  <a:txBody>
                    <a:bodyPr/>
                    <a:lstStyle/>
                    <a:p>
                      <a:pPr algn="ctr"/>
                      <a:r>
                        <a:rPr lang="es-MX" sz="1700" dirty="0">
                          <a:latin typeface="Arial" panose="020B0604020202020204" pitchFamily="34" charset="0"/>
                          <a:cs typeface="Arial" panose="020B0604020202020204" pitchFamily="34" charset="0"/>
                        </a:rPr>
                        <a:t>Logro institucional</a:t>
                      </a:r>
                      <a:endParaRPr lang="es-GT" sz="17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Meta física ejecutada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Población beneficiada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004642520"/>
                  </a:ext>
                </a:extLst>
              </a:tr>
              <a:tr h="816240">
                <a:tc>
                  <a:txBody>
                    <a:bodyPr/>
                    <a:lstStyle/>
                    <a:p>
                      <a:pPr algn="ctr">
                        <a:spcAft>
                          <a:spcPts val="0"/>
                        </a:spcAft>
                      </a:pPr>
                      <a:r>
                        <a:rPr lang="es-GT" sz="1600" kern="1200" dirty="0" smtClean="0">
                          <a:solidFill>
                            <a:schemeClr val="dk1"/>
                          </a:solidFill>
                          <a:effectLst/>
                          <a:latin typeface="+mn-lt"/>
                          <a:ea typeface="Calibri" panose="020F0502020204030204" pitchFamily="34" charset="0"/>
                          <a:cs typeface="Times New Roman" panose="02020603050405020304" pitchFamily="18" charset="0"/>
                        </a:rPr>
                        <a:t>3. Atención </a:t>
                      </a:r>
                      <a:r>
                        <a:rPr lang="es-GT" sz="1600" kern="1200" dirty="0">
                          <a:solidFill>
                            <a:schemeClr val="dk1"/>
                          </a:solidFill>
                          <a:effectLst/>
                          <a:latin typeface="+mn-lt"/>
                          <a:ea typeface="Calibri" panose="020F0502020204030204" pitchFamily="34" charset="0"/>
                          <a:cs typeface="Times New Roman" panose="02020603050405020304" pitchFamily="18" charset="0"/>
                        </a:rPr>
                        <a:t>al Migrante Retornado y personas refugiadas o solicitantes de refugio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Apertura de la ventanilla Atención al Migrante Retornado en la Fuerza Aérea Guatemalteca: 1,010 personas atendida</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Firma de convenio entre Mintrab y ACNUR.</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Lanzamiento de la campaña renaciendo en Guate.</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Capacitación a 15 familias de víctimas del caso Tamaulipas</a:t>
                      </a:r>
                      <a:r>
                        <a:rPr lang="es-CR" sz="1600" kern="1200" dirty="0" smtClean="0">
                          <a:solidFill>
                            <a:schemeClr val="dk1"/>
                          </a:solidFill>
                          <a:effectLst/>
                          <a:latin typeface="+mn-lt"/>
                          <a:ea typeface="Calibri" panose="020F0502020204030204" pitchFamily="34" charset="0"/>
                          <a:cs typeface="Times New Roman" panose="02020603050405020304" pitchFamily="18" charset="0"/>
                        </a:rPr>
                        <a:t>.</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Migrantes retornados en busca de un empleo formal y digno.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283163"/>
                  </a:ext>
                </a:extLst>
              </a:tr>
              <a:tr h="816240">
                <a:tc>
                  <a:txBody>
                    <a:bodyPr/>
                    <a:lstStyle/>
                    <a:p>
                      <a:pPr algn="ctr">
                        <a:spcAft>
                          <a:spcPts val="0"/>
                        </a:spcAft>
                      </a:pPr>
                      <a:r>
                        <a:rPr lang="es-GT" sz="1600" kern="1200" dirty="0" smtClean="0">
                          <a:solidFill>
                            <a:schemeClr val="dk1"/>
                          </a:solidFill>
                          <a:effectLst/>
                          <a:latin typeface="+mn-lt"/>
                          <a:ea typeface="Calibri" panose="020F0502020204030204" pitchFamily="34" charset="0"/>
                          <a:cs typeface="Times New Roman" panose="02020603050405020304" pitchFamily="18" charset="0"/>
                        </a:rPr>
                        <a:t>4.</a:t>
                      </a:r>
                      <a:r>
                        <a:rPr lang="es-GT" sz="1600" kern="1200" baseline="0" dirty="0" smtClean="0">
                          <a:solidFill>
                            <a:schemeClr val="dk1"/>
                          </a:solidFill>
                          <a:effectLst/>
                          <a:latin typeface="+mn-lt"/>
                          <a:ea typeface="Calibri" panose="020F0502020204030204" pitchFamily="34" charset="0"/>
                          <a:cs typeface="Times New Roman" panose="02020603050405020304" pitchFamily="18" charset="0"/>
                        </a:rPr>
                        <a:t> </a:t>
                      </a:r>
                      <a:r>
                        <a:rPr lang="es-GT" sz="1600" kern="1200" dirty="0" smtClean="0">
                          <a:solidFill>
                            <a:schemeClr val="dk1"/>
                          </a:solidFill>
                          <a:effectLst/>
                          <a:latin typeface="+mn-lt"/>
                          <a:ea typeface="Calibri" panose="020F0502020204030204" pitchFamily="34" charset="0"/>
                          <a:cs typeface="Times New Roman" panose="02020603050405020304" pitchFamily="18" charset="0"/>
                        </a:rPr>
                        <a:t>Fortalecimiento </a:t>
                      </a:r>
                      <a:r>
                        <a:rPr lang="es-GT" sz="1600" kern="1200" dirty="0">
                          <a:solidFill>
                            <a:schemeClr val="dk1"/>
                          </a:solidFill>
                          <a:effectLst/>
                          <a:latin typeface="+mn-lt"/>
                          <a:ea typeface="Calibri" panose="020F0502020204030204" pitchFamily="34" charset="0"/>
                          <a:cs typeface="Times New Roman" panose="02020603050405020304" pitchFamily="18" charset="0"/>
                        </a:rPr>
                        <a:t>del Programa de Trabajo Temporal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Firma del Acuerdo Ministerial 163-2021 mediante el cual nace a la vida jurídica brindando así certeza al Programa.</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Reducción de tiempo del proceso de selección de 55 a 21 días.</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916 trabajadores han viajado hacia un empleo temporal en Estados Unidos, Canadá y Puerto Rico.</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50 becas marinos mercantes del bicentenario.</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Firma de Acuerdo Bilateral entre Ministerios de Trabajo de Guatemala y España para facilitar la inserción de trabajadores temporales guatemaltecos en España.</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Trabajadores guatemaltecos en busca de una oportunidad de trabajo en el extranjero y migrar de forma regular, ordenada y segura.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912561"/>
                  </a:ext>
                </a:extLst>
              </a:tr>
            </a:tbl>
          </a:graphicData>
        </a:graphic>
      </p:graphicFrame>
    </p:spTree>
    <p:extLst>
      <p:ext uri="{BB962C8B-B14F-4D97-AF65-F5344CB8AC3E}">
        <p14:creationId xmlns:p14="http://schemas.microsoft.com/office/powerpoint/2010/main" val="24597108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73" y="3124449"/>
            <a:ext cx="11564342" cy="1270046"/>
          </a:xfrm>
        </p:spPr>
        <p:txBody>
          <a:bodyPr>
            <a:noAutofit/>
          </a:bodyPr>
          <a:lstStyle/>
          <a:p>
            <a:pPr algn="ctr"/>
            <a:r>
              <a:rPr lang="es-ES_tradnl" sz="6000" b="1" dirty="0" smtClean="0">
                <a:solidFill>
                  <a:schemeClr val="bg1"/>
                </a:solidFill>
                <a:latin typeface="Montserrat" panose="00000500000000000000" pitchFamily="50" charset="0"/>
                <a:cs typeface="Montserrat Bold"/>
              </a:rPr>
              <a:t>EJECUCIÓN PRESUPUESTARIA</a:t>
            </a:r>
            <a:endParaRPr lang="es-ES_tradnl" sz="6000" b="1" dirty="0">
              <a:solidFill>
                <a:schemeClr val="bg1"/>
              </a:solidFill>
              <a:latin typeface="Montserrat" panose="00000500000000000000" pitchFamily="50" charset="0"/>
              <a:cs typeface="Montserrat Bold"/>
            </a:endParaRPr>
          </a:p>
        </p:txBody>
      </p:sp>
    </p:spTree>
    <p:extLst>
      <p:ext uri="{BB962C8B-B14F-4D97-AF65-F5344CB8AC3E}">
        <p14:creationId xmlns:p14="http://schemas.microsoft.com/office/powerpoint/2010/main" val="19148646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2035065725"/>
              </p:ext>
            </p:extLst>
          </p:nvPr>
        </p:nvGraphicFramePr>
        <p:xfrm>
          <a:off x="501051" y="827318"/>
          <a:ext cx="9876663" cy="4556207"/>
        </p:xfrm>
        <a:graphic>
          <a:graphicData uri="http://schemas.openxmlformats.org/drawingml/2006/table">
            <a:tbl>
              <a:tblPr firstRow="1" bandRow="1">
                <a:tableStyleId>{FABFCF23-3B69-468F-B69F-88F6DE6A72F2}</a:tableStyleId>
              </a:tblPr>
              <a:tblGrid>
                <a:gridCol w="2078035">
                  <a:extLst>
                    <a:ext uri="{9D8B030D-6E8A-4147-A177-3AD203B41FA5}">
                      <a16:colId xmlns:a16="http://schemas.microsoft.com/office/drawing/2014/main" val="3515177168"/>
                    </a:ext>
                  </a:extLst>
                </a:gridCol>
                <a:gridCol w="5917305">
                  <a:extLst>
                    <a:ext uri="{9D8B030D-6E8A-4147-A177-3AD203B41FA5}">
                      <a16:colId xmlns:a16="http://schemas.microsoft.com/office/drawing/2014/main" val="2321643665"/>
                    </a:ext>
                  </a:extLst>
                </a:gridCol>
                <a:gridCol w="1881323">
                  <a:extLst>
                    <a:ext uri="{9D8B030D-6E8A-4147-A177-3AD203B41FA5}">
                      <a16:colId xmlns:a16="http://schemas.microsoft.com/office/drawing/2014/main" val="3302765956"/>
                    </a:ext>
                  </a:extLst>
                </a:gridCol>
              </a:tblGrid>
              <a:tr h="902925">
                <a:tc>
                  <a:txBody>
                    <a:bodyPr/>
                    <a:lstStyle/>
                    <a:p>
                      <a:pPr algn="ctr"/>
                      <a:r>
                        <a:rPr lang="es-MX" sz="1700" dirty="0">
                          <a:latin typeface="Arial" panose="020B0604020202020204" pitchFamily="34" charset="0"/>
                          <a:cs typeface="Arial" panose="020B0604020202020204" pitchFamily="34" charset="0"/>
                        </a:rPr>
                        <a:t>Logro institucional</a:t>
                      </a:r>
                      <a:endParaRPr lang="es-GT" sz="17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Meta física ejecutada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Población beneficiada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004642520"/>
                  </a:ext>
                </a:extLst>
              </a:tr>
              <a:tr h="816240">
                <a:tc>
                  <a:txBody>
                    <a:bodyPr/>
                    <a:lstStyle/>
                    <a:p>
                      <a:pPr>
                        <a:spcAft>
                          <a:spcPts val="0"/>
                        </a:spcAft>
                      </a:pPr>
                      <a:r>
                        <a:rPr lang="es-GT" sz="1600" kern="1200" dirty="0" smtClean="0">
                          <a:solidFill>
                            <a:schemeClr val="dk1"/>
                          </a:solidFill>
                          <a:effectLst/>
                          <a:latin typeface="+mn-lt"/>
                          <a:ea typeface="Calibri" panose="020F0502020204030204" pitchFamily="34" charset="0"/>
                          <a:cs typeface="Times New Roman" panose="02020603050405020304" pitchFamily="18" charset="0"/>
                        </a:rPr>
                        <a:t>5. Permisos </a:t>
                      </a:r>
                      <a:r>
                        <a:rPr lang="es-GT" sz="1600" kern="1200" dirty="0">
                          <a:solidFill>
                            <a:schemeClr val="dk1"/>
                          </a:solidFill>
                          <a:effectLst/>
                          <a:latin typeface="+mn-lt"/>
                          <a:ea typeface="Calibri" panose="020F0502020204030204" pitchFamily="34" charset="0"/>
                          <a:cs typeface="Times New Roman" panose="02020603050405020304" pitchFamily="18" charset="0"/>
                        </a:rPr>
                        <a:t>para extranjeros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2,944 permisos emitidos a extranjeros para laborar en Guatemala. </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Reducción del proceso de gestión de permiso de 90 a 45 días.</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Extranjeros que desean trabajar en Guatemala de forma legal, así como empresarios que desean contratar a personal extranjero.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283163"/>
                  </a:ext>
                </a:extLst>
              </a:tr>
              <a:tr h="816240">
                <a:tc>
                  <a:txBody>
                    <a:bodyPr/>
                    <a:lstStyle/>
                    <a:p>
                      <a:pPr>
                        <a:spcAft>
                          <a:spcPts val="0"/>
                        </a:spcAft>
                      </a:pPr>
                      <a:r>
                        <a:rPr lang="es-GT" sz="1600" kern="1200" dirty="0" smtClean="0">
                          <a:solidFill>
                            <a:schemeClr val="dk1"/>
                          </a:solidFill>
                          <a:effectLst/>
                          <a:latin typeface="+mn-lt"/>
                          <a:ea typeface="Calibri" panose="020F0502020204030204" pitchFamily="34" charset="0"/>
                          <a:cs typeface="Times New Roman" panose="02020603050405020304" pitchFamily="18" charset="0"/>
                        </a:rPr>
                        <a:t>6. Programa </a:t>
                      </a:r>
                      <a:r>
                        <a:rPr lang="es-GT" sz="1600" kern="1200" dirty="0">
                          <a:solidFill>
                            <a:schemeClr val="dk1"/>
                          </a:solidFill>
                          <a:effectLst/>
                          <a:latin typeface="+mn-lt"/>
                          <a:ea typeface="Calibri" panose="020F0502020204030204" pitchFamily="34" charset="0"/>
                          <a:cs typeface="Times New Roman" panose="02020603050405020304" pitchFamily="18" charset="0"/>
                        </a:rPr>
                        <a:t>del Aporte Económico del Adulto Mayor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lnSpc>
                          <a:spcPct val="115000"/>
                        </a:lnSpc>
                        <a:spcAft>
                          <a:spcPts val="0"/>
                        </a:spcAft>
                        <a:buFont typeface="Symbol" panose="05050102010706020507" pitchFamily="18" charset="2"/>
                        <a:buNone/>
                      </a:pPr>
                      <a:r>
                        <a:rPr lang="es-GT" sz="1600" kern="1200" dirty="0" smtClean="0">
                          <a:solidFill>
                            <a:schemeClr val="dk1"/>
                          </a:solidFill>
                          <a:effectLst/>
                          <a:latin typeface="+mn-lt"/>
                          <a:ea typeface="Calibri" panose="020F0502020204030204" pitchFamily="34" charset="0"/>
                          <a:cs typeface="Times New Roman" panose="02020603050405020304" pitchFamily="18" charset="0"/>
                        </a:rPr>
                        <a:t>Durante 2021, el PAM ha beneficiado a más de 119 mil adultos mayores de 65 años en situación de pobreza extrema, que no se encuentran trabajando y no reciben ninguna pensión o apoyo del Estado, con un aporte económico de Q400 mensuales; con lo cual se han ejecutado más de 520 millones de quetzales, que representa un 95% de ejecución en el año, a pesar de las restricciones para funcionamiento que tiene el diseño del programa.</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Adultos mayores en extrema pobreza.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912561"/>
                  </a:ext>
                </a:extLst>
              </a:tr>
            </a:tbl>
          </a:graphicData>
        </a:graphic>
      </p:graphicFrame>
    </p:spTree>
    <p:extLst>
      <p:ext uri="{BB962C8B-B14F-4D97-AF65-F5344CB8AC3E}">
        <p14:creationId xmlns:p14="http://schemas.microsoft.com/office/powerpoint/2010/main" val="1614051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570879774"/>
              </p:ext>
            </p:extLst>
          </p:nvPr>
        </p:nvGraphicFramePr>
        <p:xfrm>
          <a:off x="501051" y="827318"/>
          <a:ext cx="9775063" cy="4438605"/>
        </p:xfrm>
        <a:graphic>
          <a:graphicData uri="http://schemas.openxmlformats.org/drawingml/2006/table">
            <a:tbl>
              <a:tblPr firstRow="1" bandRow="1">
                <a:tableStyleId>{FABFCF23-3B69-468F-B69F-88F6DE6A72F2}</a:tableStyleId>
              </a:tblPr>
              <a:tblGrid>
                <a:gridCol w="2056658">
                  <a:extLst>
                    <a:ext uri="{9D8B030D-6E8A-4147-A177-3AD203B41FA5}">
                      <a16:colId xmlns:a16="http://schemas.microsoft.com/office/drawing/2014/main" val="3515177168"/>
                    </a:ext>
                  </a:extLst>
                </a:gridCol>
                <a:gridCol w="3581291">
                  <a:extLst>
                    <a:ext uri="{9D8B030D-6E8A-4147-A177-3AD203B41FA5}">
                      <a16:colId xmlns:a16="http://schemas.microsoft.com/office/drawing/2014/main" val="2321643665"/>
                    </a:ext>
                  </a:extLst>
                </a:gridCol>
                <a:gridCol w="4137114">
                  <a:extLst>
                    <a:ext uri="{9D8B030D-6E8A-4147-A177-3AD203B41FA5}">
                      <a16:colId xmlns:a16="http://schemas.microsoft.com/office/drawing/2014/main" val="3302765956"/>
                    </a:ext>
                  </a:extLst>
                </a:gridCol>
              </a:tblGrid>
              <a:tr h="902925">
                <a:tc>
                  <a:txBody>
                    <a:bodyPr/>
                    <a:lstStyle/>
                    <a:p>
                      <a:pPr algn="ctr"/>
                      <a:r>
                        <a:rPr lang="es-MX" sz="1700" dirty="0">
                          <a:latin typeface="Arial" panose="020B0604020202020204" pitchFamily="34" charset="0"/>
                          <a:cs typeface="Arial" panose="020B0604020202020204" pitchFamily="34" charset="0"/>
                        </a:rPr>
                        <a:t>Logro institucional</a:t>
                      </a:r>
                      <a:endParaRPr lang="es-GT" sz="17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Meta física ejecutada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Población beneficiada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004642520"/>
                  </a:ext>
                </a:extLst>
              </a:tr>
              <a:tr h="816240">
                <a:tc>
                  <a:txBody>
                    <a:bodyPr/>
                    <a:lstStyle/>
                    <a:p>
                      <a:pPr marL="0" algn="l" defTabSz="914400" rtl="0" eaLnBrk="1" latinLnBrk="0" hangingPunct="1">
                        <a:spcAft>
                          <a:spcPts val="0"/>
                        </a:spcAft>
                      </a:pPr>
                      <a:r>
                        <a:rPr lang="es-GT" sz="1600" kern="1200" dirty="0" smtClean="0">
                          <a:solidFill>
                            <a:schemeClr val="dk1"/>
                          </a:solidFill>
                          <a:effectLst/>
                          <a:latin typeface="+mn-lt"/>
                          <a:ea typeface="Calibri" panose="020F0502020204030204" pitchFamily="34" charset="0"/>
                          <a:cs typeface="Times New Roman" panose="02020603050405020304" pitchFamily="18" charset="0"/>
                        </a:rPr>
                        <a:t>7. Fomento </a:t>
                      </a:r>
                      <a:r>
                        <a:rPr lang="es-GT" sz="1600" kern="1200" dirty="0">
                          <a:solidFill>
                            <a:schemeClr val="dk1"/>
                          </a:solidFill>
                          <a:effectLst/>
                          <a:latin typeface="+mn-lt"/>
                          <a:ea typeface="Calibri" panose="020F0502020204030204" pitchFamily="34" charset="0"/>
                          <a:cs typeface="Times New Roman" panose="02020603050405020304" pitchFamily="18" charset="0"/>
                        </a:rPr>
                        <a:t>a la legalidad laboral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Constancia de Buenas Prácticas Laborales -BPL-</a:t>
                      </a:r>
                    </a:p>
                    <a:p>
                      <a:pPr marL="0" algn="l" defTabSz="914400" rtl="0" eaLnBrk="1" latinLnBrk="0" hangingPunct="1">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 </a:t>
                      </a:r>
                    </a:p>
                    <a:p>
                      <a:pPr marL="0" lvl="0" indent="-342900" algn="l" defTabSz="914400" rtl="0" eaLnBrk="1" latinLnBrk="0" hangingPunct="1">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549 empresas enviaron solicitud y 38 lograron obtener la constancia.</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0" lvl="0" indent="-342900" algn="l" defTabSz="914400" rtl="0" eaLnBrk="1" latinLnBrk="0" hangingPunct="1">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 2 insignias especiales por la contratación de personas con discapacidad</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0" lvl="0" indent="-342900" algn="l" defTabSz="914400" rtl="0" eaLnBrk="1" latinLnBrk="0" hangingPunct="1">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18 insignias especiales por la contratación de y personas mayores de 60 años.</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0" lvl="0" indent="-342900" algn="l" defTabSz="914400" rtl="0" eaLnBrk="1" latinLnBrk="0" hangingPunct="1">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Lanzamiento de la Guía de Formalización Laboral</a:t>
                      </a:r>
                      <a:r>
                        <a:rPr lang="es-CR" sz="1600" kern="1200" dirty="0" smtClean="0">
                          <a:solidFill>
                            <a:schemeClr val="dk1"/>
                          </a:solidFill>
                          <a:effectLst/>
                          <a:latin typeface="+mn-lt"/>
                          <a:ea typeface="Calibri" panose="020F0502020204030204" pitchFamily="34" charset="0"/>
                          <a:cs typeface="Times New Roman" panose="02020603050405020304" pitchFamily="18" charset="0"/>
                        </a:rPr>
                        <a:t>.</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Empleadores pueden hacer constar el cumplimiento de normativa laboral vigente y su compromiso con la inclusión laboral de grupos vulnerables. </a:t>
                      </a:r>
                    </a:p>
                    <a:p>
                      <a:pPr marL="0" algn="l" defTabSz="914400" rtl="0" eaLnBrk="1" latinLnBrk="0" hangingPunct="1">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 </a:t>
                      </a:r>
                    </a:p>
                    <a:p>
                      <a:pPr marL="0" algn="l" defTabSz="914400" rtl="0" eaLnBrk="1" latinLnBrk="0" hangingPunct="1">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Los trabajadores son beneficiarios indirectos de este programa pues se garantizan sus derechos laborales y se promueve la generación de oportunidades laborales para personas con discapacidad, mayores de 60 años, migrantes retornados y personas refugiadas.</a:t>
                      </a:r>
                    </a:p>
                    <a:p>
                      <a:pPr marL="0" algn="l" defTabSz="914400" rtl="0" eaLnBrk="1" latinLnBrk="0" hangingPunct="1">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283163"/>
                  </a:ext>
                </a:extLst>
              </a:tr>
            </a:tbl>
          </a:graphicData>
        </a:graphic>
      </p:graphicFrame>
    </p:spTree>
    <p:extLst>
      <p:ext uri="{BB962C8B-B14F-4D97-AF65-F5344CB8AC3E}">
        <p14:creationId xmlns:p14="http://schemas.microsoft.com/office/powerpoint/2010/main" val="23423116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3030584078"/>
              </p:ext>
            </p:extLst>
          </p:nvPr>
        </p:nvGraphicFramePr>
        <p:xfrm>
          <a:off x="602651" y="1117603"/>
          <a:ext cx="9775063" cy="3987501"/>
        </p:xfrm>
        <a:graphic>
          <a:graphicData uri="http://schemas.openxmlformats.org/drawingml/2006/table">
            <a:tbl>
              <a:tblPr firstRow="1" bandRow="1">
                <a:tableStyleId>{FABFCF23-3B69-468F-B69F-88F6DE6A72F2}</a:tableStyleId>
              </a:tblPr>
              <a:tblGrid>
                <a:gridCol w="2056658">
                  <a:extLst>
                    <a:ext uri="{9D8B030D-6E8A-4147-A177-3AD203B41FA5}">
                      <a16:colId xmlns:a16="http://schemas.microsoft.com/office/drawing/2014/main" val="3515177168"/>
                    </a:ext>
                  </a:extLst>
                </a:gridCol>
                <a:gridCol w="5033262">
                  <a:extLst>
                    <a:ext uri="{9D8B030D-6E8A-4147-A177-3AD203B41FA5}">
                      <a16:colId xmlns:a16="http://schemas.microsoft.com/office/drawing/2014/main" val="2321643665"/>
                    </a:ext>
                  </a:extLst>
                </a:gridCol>
                <a:gridCol w="2685143">
                  <a:extLst>
                    <a:ext uri="{9D8B030D-6E8A-4147-A177-3AD203B41FA5}">
                      <a16:colId xmlns:a16="http://schemas.microsoft.com/office/drawing/2014/main" val="3302765956"/>
                    </a:ext>
                  </a:extLst>
                </a:gridCol>
              </a:tblGrid>
              <a:tr h="902925">
                <a:tc>
                  <a:txBody>
                    <a:bodyPr/>
                    <a:lstStyle/>
                    <a:p>
                      <a:pPr algn="ctr"/>
                      <a:r>
                        <a:rPr lang="es-MX" sz="1700" dirty="0">
                          <a:latin typeface="Arial" panose="020B0604020202020204" pitchFamily="34" charset="0"/>
                          <a:cs typeface="Arial" panose="020B0604020202020204" pitchFamily="34" charset="0"/>
                        </a:rPr>
                        <a:t>Logro institucional</a:t>
                      </a:r>
                      <a:endParaRPr lang="es-GT" sz="17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Meta física ejecutada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Población beneficiada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004642520"/>
                  </a:ext>
                </a:extLst>
              </a:tr>
              <a:tr h="816240">
                <a:tc>
                  <a:txBody>
                    <a:bodyPr/>
                    <a:lstStyle/>
                    <a:p>
                      <a:pPr marL="0" algn="l" defTabSz="914400" rtl="0" eaLnBrk="1" latinLnBrk="0" hangingPunct="1">
                        <a:spcAft>
                          <a:spcPts val="0"/>
                        </a:spcAft>
                      </a:pPr>
                      <a:r>
                        <a:rPr lang="es-GT" sz="1600" kern="1200" dirty="0" smtClean="0">
                          <a:solidFill>
                            <a:schemeClr val="dk1"/>
                          </a:solidFill>
                          <a:effectLst/>
                          <a:latin typeface="+mn-lt"/>
                          <a:ea typeface="Calibri" panose="020F0502020204030204" pitchFamily="34" charset="0"/>
                          <a:cs typeface="Times New Roman" panose="02020603050405020304" pitchFamily="18" charset="0"/>
                        </a:rPr>
                        <a:t>8. Inspecciones </a:t>
                      </a:r>
                      <a:r>
                        <a:rPr lang="es-GT" sz="1600" kern="1200" dirty="0">
                          <a:solidFill>
                            <a:schemeClr val="dk1"/>
                          </a:solidFill>
                          <a:effectLst/>
                          <a:latin typeface="+mn-lt"/>
                          <a:ea typeface="Calibri" panose="020F0502020204030204" pitchFamily="34" charset="0"/>
                          <a:cs typeface="Times New Roman" panose="02020603050405020304" pitchFamily="18" charset="0"/>
                        </a:rPr>
                        <a:t>para el cumplimiento de la legislación laboral.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12,161 Planes operativos, </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228600">
                        <a:lnSpc>
                          <a:spcPct val="115000"/>
                        </a:lnSpc>
                        <a:spcAft>
                          <a:spcPts val="0"/>
                        </a:spcAft>
                      </a:pPr>
                      <a:r>
                        <a:rPr lang="es-CR" sz="1600" kern="1200" dirty="0">
                          <a:solidFill>
                            <a:schemeClr val="dk1"/>
                          </a:solidFill>
                          <a:effectLst/>
                          <a:latin typeface="+mn-lt"/>
                          <a:ea typeface="Calibri" panose="020F0502020204030204" pitchFamily="34" charset="0"/>
                          <a:cs typeface="Times New Roman" panose="02020603050405020304" pitchFamily="18" charset="0"/>
                        </a:rPr>
                        <a:t>Por denuncia 15,434, haciendo un total de 27,595, entre las que se verificaron: Pago de salarios mínimo, cumplimiento de disposiciones decreto 29-89 para actividades exportadoras y maquila, derechos laborales de las mujeres, para eliminación de las peores formas de trabajo infantil, cumplimiento de medidas de salud y seguridad ocupaciones para prevención </a:t>
                      </a:r>
                      <a:r>
                        <a:rPr lang="es-CR" sz="1600" kern="1200" dirty="0" smtClean="0">
                          <a:solidFill>
                            <a:schemeClr val="dk1"/>
                          </a:solidFill>
                          <a:effectLst/>
                          <a:latin typeface="+mn-lt"/>
                          <a:ea typeface="Calibri" panose="020F0502020204030204" pitchFamily="34" charset="0"/>
                          <a:cs typeface="Times New Roman" panose="02020603050405020304" pitchFamily="18" charset="0"/>
                        </a:rPr>
                        <a:t>de</a:t>
                      </a:r>
                      <a:r>
                        <a:rPr lang="es-CR" sz="1600" kern="1200" baseline="0" dirty="0" smtClean="0">
                          <a:solidFill>
                            <a:schemeClr val="dk1"/>
                          </a:solidFill>
                          <a:effectLst/>
                          <a:latin typeface="+mn-lt"/>
                          <a:ea typeface="Calibri" panose="020F0502020204030204" pitchFamily="34" charset="0"/>
                          <a:cs typeface="Times New Roman" panose="02020603050405020304" pitchFamily="18" charset="0"/>
                        </a:rPr>
                        <a:t> la COVID-</a:t>
                      </a:r>
                      <a:r>
                        <a:rPr lang="es-CR" sz="1600" kern="1200" dirty="0" smtClean="0">
                          <a:solidFill>
                            <a:schemeClr val="dk1"/>
                          </a:solidFill>
                          <a:effectLst/>
                          <a:latin typeface="+mn-lt"/>
                          <a:ea typeface="Calibri" panose="020F0502020204030204" pitchFamily="34" charset="0"/>
                          <a:cs typeface="Times New Roman" panose="02020603050405020304" pitchFamily="18" charset="0"/>
                        </a:rPr>
                        <a:t>19</a:t>
                      </a:r>
                      <a:r>
                        <a:rPr lang="es-CR" sz="1600" kern="1200" dirty="0">
                          <a:solidFill>
                            <a:schemeClr val="dk1"/>
                          </a:solidFill>
                          <a:effectLst/>
                          <a:latin typeface="+mn-lt"/>
                          <a:ea typeface="Calibri" panose="020F0502020204030204" pitchFamily="34" charset="0"/>
                          <a:cs typeface="Times New Roman" panose="02020603050405020304" pitchFamily="18" charset="0"/>
                        </a:rPr>
                        <a:t>, verificación de pago de aguinaldo entre otros.</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kern="1200" dirty="0">
                          <a:solidFill>
                            <a:schemeClr val="dk1"/>
                          </a:solidFill>
                          <a:effectLst/>
                          <a:latin typeface="+mn-lt"/>
                          <a:ea typeface="Calibri" panose="020F0502020204030204" pitchFamily="34" charset="0"/>
                          <a:cs typeface="Times New Roman" panose="02020603050405020304" pitchFamily="18" charset="0"/>
                        </a:rPr>
                        <a:t>57,993 Personas beneficiadas de las inspecciones realizadas</a:t>
                      </a:r>
                      <a:endParaRPr lang="es-GT" sz="1600"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Trabajadores </a:t>
                      </a:r>
                      <a:r>
                        <a:rPr lang="es-GT" sz="1600" kern="1200" dirty="0" smtClean="0">
                          <a:solidFill>
                            <a:schemeClr val="dk1"/>
                          </a:solidFill>
                          <a:effectLst/>
                          <a:latin typeface="+mn-lt"/>
                          <a:ea typeface="Calibri" panose="020F0502020204030204" pitchFamily="34" charset="0"/>
                          <a:cs typeface="Times New Roman" panose="02020603050405020304" pitchFamily="18" charset="0"/>
                        </a:rPr>
                        <a:t>guatemaltecos </a:t>
                      </a:r>
                      <a:r>
                        <a:rPr lang="es-GT" sz="1600" kern="1200" dirty="0">
                          <a:solidFill>
                            <a:schemeClr val="dk1"/>
                          </a:solidFill>
                          <a:effectLst/>
                          <a:latin typeface="+mn-lt"/>
                          <a:ea typeface="Calibri" panose="020F0502020204030204" pitchFamily="34" charset="0"/>
                          <a:cs typeface="Times New Roman" panose="02020603050405020304" pitchFamily="18" charset="0"/>
                        </a:rPr>
                        <a:t>en general y menores de 15 años de edad.</a:t>
                      </a:r>
                    </a:p>
                    <a:p>
                      <a:pPr>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283163"/>
                  </a:ext>
                </a:extLst>
              </a:tr>
            </a:tbl>
          </a:graphicData>
        </a:graphic>
      </p:graphicFrame>
    </p:spTree>
    <p:extLst>
      <p:ext uri="{BB962C8B-B14F-4D97-AF65-F5344CB8AC3E}">
        <p14:creationId xmlns:p14="http://schemas.microsoft.com/office/powerpoint/2010/main" val="705137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412870495"/>
              </p:ext>
            </p:extLst>
          </p:nvPr>
        </p:nvGraphicFramePr>
        <p:xfrm>
          <a:off x="631681" y="1103086"/>
          <a:ext cx="9673462" cy="3634514"/>
        </p:xfrm>
        <a:graphic>
          <a:graphicData uri="http://schemas.openxmlformats.org/drawingml/2006/table">
            <a:tbl>
              <a:tblPr firstRow="1" bandRow="1">
                <a:tableStyleId>{FABFCF23-3B69-468F-B69F-88F6DE6A72F2}</a:tableStyleId>
              </a:tblPr>
              <a:tblGrid>
                <a:gridCol w="2035281">
                  <a:extLst>
                    <a:ext uri="{9D8B030D-6E8A-4147-A177-3AD203B41FA5}">
                      <a16:colId xmlns:a16="http://schemas.microsoft.com/office/drawing/2014/main" val="3515177168"/>
                    </a:ext>
                  </a:extLst>
                </a:gridCol>
                <a:gridCol w="5499844">
                  <a:extLst>
                    <a:ext uri="{9D8B030D-6E8A-4147-A177-3AD203B41FA5}">
                      <a16:colId xmlns:a16="http://schemas.microsoft.com/office/drawing/2014/main" val="2321643665"/>
                    </a:ext>
                  </a:extLst>
                </a:gridCol>
                <a:gridCol w="2138337">
                  <a:extLst>
                    <a:ext uri="{9D8B030D-6E8A-4147-A177-3AD203B41FA5}">
                      <a16:colId xmlns:a16="http://schemas.microsoft.com/office/drawing/2014/main" val="3302765956"/>
                    </a:ext>
                  </a:extLst>
                </a:gridCol>
              </a:tblGrid>
              <a:tr h="830354">
                <a:tc>
                  <a:txBody>
                    <a:bodyPr/>
                    <a:lstStyle/>
                    <a:p>
                      <a:pPr algn="ctr"/>
                      <a:r>
                        <a:rPr lang="es-MX" sz="1700" dirty="0">
                          <a:latin typeface="Arial" panose="020B0604020202020204" pitchFamily="34" charset="0"/>
                          <a:cs typeface="Arial" panose="020B0604020202020204" pitchFamily="34" charset="0"/>
                        </a:rPr>
                        <a:t>Logro institucional</a:t>
                      </a:r>
                      <a:endParaRPr lang="es-GT" sz="17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Meta física ejecutada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Población beneficiada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004642520"/>
                  </a:ext>
                </a:extLst>
              </a:tr>
              <a:tr h="816240">
                <a:tc>
                  <a:txBody>
                    <a:bodyPr/>
                    <a:lstStyle/>
                    <a:p>
                      <a:pPr>
                        <a:spcAft>
                          <a:spcPts val="0"/>
                        </a:spcAft>
                      </a:pPr>
                      <a:r>
                        <a:rPr lang="es-GT" sz="1600" dirty="0" smtClean="0">
                          <a:effectLst/>
                          <a:latin typeface="+mn-lt"/>
                          <a:ea typeface="Times New Roman" panose="02020603050405020304" pitchFamily="18" charset="0"/>
                          <a:cs typeface="Times New Roman" panose="02020603050405020304" pitchFamily="18" charset="0"/>
                        </a:rPr>
                        <a:t>9. Fortalecimiento </a:t>
                      </a:r>
                      <a:r>
                        <a:rPr lang="es-GT" sz="1600" dirty="0">
                          <a:effectLst/>
                          <a:latin typeface="+mn-lt"/>
                          <a:ea typeface="Times New Roman" panose="02020603050405020304" pitchFamily="18" charset="0"/>
                          <a:cs typeface="Times New Roman" panose="02020603050405020304" pitchFamily="18" charset="0"/>
                        </a:rPr>
                        <a:t>Inspección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La contratación de 17 nuevos inspectores, haciendo un total del 178 cuerpo de inspectores a nivel nacional.</a:t>
                      </a:r>
                      <a:endParaRPr lang="es-GT" sz="1600" dirty="0">
                        <a:effectLst/>
                        <a:latin typeface="+mn-lt"/>
                        <a:ea typeface="Calibri" panose="020F0502020204030204" pitchFamily="34" charset="0"/>
                        <a:cs typeface="Times New Roman" panose="02020603050405020304" pitchFamily="18" charset="0"/>
                      </a:endParaRPr>
                    </a:p>
                    <a:p>
                      <a:pPr marL="228600">
                        <a:lnSpc>
                          <a:spcPct val="115000"/>
                        </a:lnSpc>
                        <a:spcAft>
                          <a:spcPts val="0"/>
                        </a:spcAft>
                      </a:pPr>
                      <a:r>
                        <a:rPr lang="es-CR" sz="1600" dirty="0">
                          <a:effectLst/>
                          <a:latin typeface="+mn-lt"/>
                          <a:ea typeface="Calibri" panose="020F0502020204030204" pitchFamily="34" charset="0"/>
                          <a:cs typeface="Times New Roman" panose="02020603050405020304" pitchFamily="18" charset="0"/>
                        </a:rPr>
                        <a:t> </a:t>
                      </a:r>
                      <a:endParaRPr lang="es-GT" sz="16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Compra de 75 escritorios y archivos nuevos y 500 chalecos para inspectores y delegados de toda la república.</a:t>
                      </a:r>
                      <a:endParaRPr lang="es-GT" sz="1600" dirty="0">
                        <a:effectLst/>
                        <a:latin typeface="+mn-lt"/>
                        <a:ea typeface="Calibri" panose="020F0502020204030204" pitchFamily="34" charset="0"/>
                        <a:cs typeface="Times New Roman" panose="02020603050405020304" pitchFamily="18" charset="0"/>
                      </a:endParaRPr>
                    </a:p>
                    <a:p>
                      <a:pPr marL="228600">
                        <a:lnSpc>
                          <a:spcPct val="115000"/>
                        </a:lnSpc>
                        <a:spcAft>
                          <a:spcPts val="0"/>
                        </a:spcAft>
                      </a:pPr>
                      <a:r>
                        <a:rPr lang="es-CR" sz="1600" dirty="0">
                          <a:effectLst/>
                          <a:latin typeface="+mn-lt"/>
                          <a:ea typeface="Calibri" panose="020F0502020204030204" pitchFamily="34" charset="0"/>
                          <a:cs typeface="Times New Roman" panose="02020603050405020304" pitchFamily="18" charset="0"/>
                        </a:rPr>
                        <a:t> </a:t>
                      </a:r>
                      <a:endParaRPr lang="es-GT" sz="16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Adquisición de 28 vehículos y 5 motocicletas para las delegaciones departamentales de la Inspección General de Trabajo.</a:t>
                      </a:r>
                      <a:endParaRPr lang="es-GT" sz="1600" dirty="0">
                        <a:effectLst/>
                        <a:latin typeface="+mn-lt"/>
                        <a:ea typeface="Calibri" panose="020F0502020204030204" pitchFamily="34" charset="0"/>
                        <a:cs typeface="Times New Roman" panose="02020603050405020304" pitchFamily="18" charset="0"/>
                      </a:endParaRPr>
                    </a:p>
                    <a:p>
                      <a:pPr marL="228600">
                        <a:lnSpc>
                          <a:spcPct val="115000"/>
                        </a:lnSpc>
                        <a:spcAft>
                          <a:spcPts val="0"/>
                        </a:spcAft>
                      </a:pPr>
                      <a:r>
                        <a:rPr lang="es-CR" sz="1600" dirty="0">
                          <a:effectLst/>
                          <a:latin typeface="+mn-lt"/>
                          <a:ea typeface="Calibri" panose="020F0502020204030204" pitchFamily="34" charset="0"/>
                          <a:cs typeface="Times New Roman" panose="02020603050405020304" pitchFamily="18" charset="0"/>
                        </a:rPr>
                        <a:t> </a:t>
                      </a:r>
                      <a:endParaRPr lang="es-G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GT" sz="1600" kern="1200" dirty="0">
                          <a:solidFill>
                            <a:schemeClr val="dk1"/>
                          </a:solidFill>
                          <a:effectLst/>
                          <a:latin typeface="+mn-lt"/>
                          <a:ea typeface="Calibri" panose="020F0502020204030204" pitchFamily="34" charset="0"/>
                          <a:cs typeface="Times New Roman" panose="02020603050405020304" pitchFamily="18" charset="0"/>
                        </a:rPr>
                        <a:t>Extranjeros que desean trabajar en Guatemala de forma legal, así como empresarios que desean contratar a personal extranjero.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283163"/>
                  </a:ext>
                </a:extLst>
              </a:tr>
            </a:tbl>
          </a:graphicData>
        </a:graphic>
      </p:graphicFrame>
    </p:spTree>
    <p:extLst>
      <p:ext uri="{BB962C8B-B14F-4D97-AF65-F5344CB8AC3E}">
        <p14:creationId xmlns:p14="http://schemas.microsoft.com/office/powerpoint/2010/main" val="3802801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888065817"/>
              </p:ext>
            </p:extLst>
          </p:nvPr>
        </p:nvGraphicFramePr>
        <p:xfrm>
          <a:off x="413966" y="885371"/>
          <a:ext cx="9992777" cy="4316685"/>
        </p:xfrm>
        <a:graphic>
          <a:graphicData uri="http://schemas.openxmlformats.org/drawingml/2006/table">
            <a:tbl>
              <a:tblPr firstRow="1" bandRow="1">
                <a:tableStyleId>{FABFCF23-3B69-468F-B69F-88F6DE6A72F2}</a:tableStyleId>
              </a:tblPr>
              <a:tblGrid>
                <a:gridCol w="2102465">
                  <a:extLst>
                    <a:ext uri="{9D8B030D-6E8A-4147-A177-3AD203B41FA5}">
                      <a16:colId xmlns:a16="http://schemas.microsoft.com/office/drawing/2014/main" val="3515177168"/>
                    </a:ext>
                  </a:extLst>
                </a:gridCol>
                <a:gridCol w="3749383">
                  <a:extLst>
                    <a:ext uri="{9D8B030D-6E8A-4147-A177-3AD203B41FA5}">
                      <a16:colId xmlns:a16="http://schemas.microsoft.com/office/drawing/2014/main" val="2321643665"/>
                    </a:ext>
                  </a:extLst>
                </a:gridCol>
                <a:gridCol w="4140929">
                  <a:extLst>
                    <a:ext uri="{9D8B030D-6E8A-4147-A177-3AD203B41FA5}">
                      <a16:colId xmlns:a16="http://schemas.microsoft.com/office/drawing/2014/main" val="3302765956"/>
                    </a:ext>
                  </a:extLst>
                </a:gridCol>
              </a:tblGrid>
              <a:tr h="902925">
                <a:tc>
                  <a:txBody>
                    <a:bodyPr/>
                    <a:lstStyle/>
                    <a:p>
                      <a:pPr algn="ctr"/>
                      <a:r>
                        <a:rPr lang="es-MX" sz="1700" dirty="0">
                          <a:latin typeface="Arial" panose="020B0604020202020204" pitchFamily="34" charset="0"/>
                          <a:cs typeface="Arial" panose="020B0604020202020204" pitchFamily="34" charset="0"/>
                        </a:rPr>
                        <a:t>Logro institucional</a:t>
                      </a:r>
                      <a:endParaRPr lang="es-GT" sz="17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Meta física ejecutada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MX" sz="1700" dirty="0">
                          <a:solidFill>
                            <a:schemeClr val="bg1"/>
                          </a:solidFill>
                          <a:latin typeface="Arial" panose="020B0604020202020204" pitchFamily="34" charset="0"/>
                          <a:cs typeface="Arial" panose="020B0604020202020204" pitchFamily="34" charset="0"/>
                        </a:rPr>
                        <a:t>Población beneficiada</a:t>
                      </a:r>
                      <a:endParaRPr lang="es-GT" sz="17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004642520"/>
                  </a:ext>
                </a:extLst>
              </a:tr>
              <a:tr h="816240">
                <a:tc>
                  <a:txBody>
                    <a:bodyPr/>
                    <a:lstStyle/>
                    <a:p>
                      <a:pPr>
                        <a:spcAft>
                          <a:spcPts val="0"/>
                        </a:spcAft>
                      </a:pPr>
                      <a:r>
                        <a:rPr lang="es-GT" sz="1600" dirty="0" smtClean="0">
                          <a:effectLst/>
                          <a:latin typeface="+mn-lt"/>
                          <a:ea typeface="Times New Roman" panose="02020603050405020304" pitchFamily="18" charset="0"/>
                          <a:cs typeface="Times New Roman" panose="02020603050405020304" pitchFamily="18" charset="0"/>
                        </a:rPr>
                        <a:t>10.Sanciones </a:t>
                      </a:r>
                      <a:r>
                        <a:rPr lang="es-GT" sz="1600" dirty="0">
                          <a:effectLst/>
                          <a:latin typeface="+mn-lt"/>
                          <a:ea typeface="Times New Roman" panose="02020603050405020304" pitchFamily="18" charset="0"/>
                          <a:cs typeface="Times New Roman" panose="02020603050405020304" pitchFamily="18" charset="0"/>
                        </a:rPr>
                        <a:t>administrativas en la Inspección General de Trabajo y restitución de derechos laborales.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a:lnSpc>
                          <a:spcPct val="115000"/>
                        </a:lnSpc>
                        <a:spcAft>
                          <a:spcPts val="0"/>
                        </a:spcAft>
                      </a:pPr>
                      <a:r>
                        <a:rPr lang="es-CR" sz="1600" dirty="0" smtClean="0">
                          <a:effectLst/>
                          <a:latin typeface="+mn-lt"/>
                          <a:ea typeface="Calibri" panose="020F0502020204030204" pitchFamily="34" charset="0"/>
                          <a:cs typeface="Times New Roman" panose="02020603050405020304" pitchFamily="18" charset="0"/>
                        </a:rPr>
                        <a:t> </a:t>
                      </a:r>
                      <a:endParaRPr lang="es-GT" sz="1600" dirty="0" smtClean="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4,278 personas a quienes se les restituyeron derechos (pago de prestaciones y reincorporaciones)</a:t>
                      </a:r>
                      <a:endParaRPr lang="es-GT" sz="1600" dirty="0">
                        <a:effectLst/>
                        <a:latin typeface="+mn-lt"/>
                        <a:ea typeface="Calibri" panose="020F0502020204030204" pitchFamily="34" charset="0"/>
                        <a:cs typeface="Times New Roman" panose="02020603050405020304" pitchFamily="18" charset="0"/>
                      </a:endParaRPr>
                    </a:p>
                    <a:p>
                      <a:pPr marL="228600">
                        <a:lnSpc>
                          <a:spcPct val="115000"/>
                        </a:lnSpc>
                        <a:spcAft>
                          <a:spcPts val="0"/>
                        </a:spcAft>
                      </a:pPr>
                      <a:r>
                        <a:rPr lang="es-CR" sz="1600" dirty="0">
                          <a:effectLst/>
                          <a:latin typeface="+mn-lt"/>
                          <a:ea typeface="Calibri" panose="020F0502020204030204" pitchFamily="34" charset="0"/>
                          <a:cs typeface="Times New Roman" panose="02020603050405020304" pitchFamily="18" charset="0"/>
                        </a:rPr>
                        <a:t> </a:t>
                      </a:r>
                      <a:endParaRPr lang="es-GT" sz="16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Q4,794,639.88 recuperados por concepto de sanciones administrativas de la IGT.</a:t>
                      </a:r>
                      <a:endParaRPr lang="es-GT" sz="1600" dirty="0">
                        <a:effectLst/>
                        <a:latin typeface="+mn-lt"/>
                        <a:ea typeface="Calibri" panose="020F0502020204030204" pitchFamily="34" charset="0"/>
                        <a:cs typeface="Times New Roman" panose="02020603050405020304" pitchFamily="18" charset="0"/>
                      </a:endParaRPr>
                    </a:p>
                    <a:p>
                      <a:pPr marL="228600">
                        <a:lnSpc>
                          <a:spcPct val="115000"/>
                        </a:lnSpc>
                        <a:spcAft>
                          <a:spcPts val="0"/>
                        </a:spcAft>
                      </a:pPr>
                      <a:r>
                        <a:rPr lang="es-CR" sz="1600" dirty="0">
                          <a:effectLst/>
                          <a:latin typeface="+mn-lt"/>
                          <a:ea typeface="Calibri" panose="020F0502020204030204" pitchFamily="34" charset="0"/>
                          <a:cs typeface="Times New Roman" panose="02020603050405020304" pitchFamily="18" charset="0"/>
                        </a:rPr>
                        <a:t> </a:t>
                      </a:r>
                      <a:endParaRPr lang="es-GT" sz="1600" dirty="0">
                        <a:effectLst/>
                        <a:latin typeface="+mn-lt"/>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CR" sz="1600" dirty="0">
                          <a:effectLst/>
                          <a:latin typeface="+mn-lt"/>
                          <a:ea typeface="Calibri" panose="020F0502020204030204" pitchFamily="34" charset="0"/>
                          <a:cs typeface="Times New Roman" panose="02020603050405020304" pitchFamily="18" charset="0"/>
                        </a:rPr>
                        <a:t>Q1,485,574.50 recuperados para trabajadores por la vía judicial.</a:t>
                      </a:r>
                      <a:endParaRPr lang="es-G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GT" sz="1600" dirty="0">
                          <a:effectLst/>
                          <a:latin typeface="+mn-lt"/>
                          <a:ea typeface="Times New Roman" panose="02020603050405020304" pitchFamily="18" charset="0"/>
                          <a:cs typeface="Times New Roman" panose="02020603050405020304" pitchFamily="18" charset="0"/>
                        </a:rPr>
                        <a:t>Trabajadores que recibieron sus prestaciones sin ir a la vía judicial.</a:t>
                      </a:r>
                    </a:p>
                    <a:p>
                      <a:pPr>
                        <a:spcAft>
                          <a:spcPts val="0"/>
                        </a:spcAft>
                      </a:pPr>
                      <a:r>
                        <a:rPr lang="es-GT" sz="1600" dirty="0">
                          <a:effectLst/>
                          <a:latin typeface="+mn-lt"/>
                          <a:ea typeface="Times New Roman" panose="02020603050405020304" pitchFamily="18" charset="0"/>
                          <a:cs typeface="Times New Roman" panose="02020603050405020304" pitchFamily="18" charset="0"/>
                        </a:rPr>
                        <a:t> </a:t>
                      </a:r>
                    </a:p>
                    <a:p>
                      <a:pPr>
                        <a:spcAft>
                          <a:spcPts val="0"/>
                        </a:spcAft>
                      </a:pPr>
                      <a:r>
                        <a:rPr lang="es-GT" sz="1600" dirty="0">
                          <a:effectLst/>
                          <a:latin typeface="+mn-lt"/>
                          <a:ea typeface="Times New Roman" panose="02020603050405020304" pitchFamily="18" charset="0"/>
                          <a:cs typeface="Times New Roman" panose="02020603050405020304" pitchFamily="18" charset="0"/>
                        </a:rPr>
                        <a:t>Inspección General de Trabajo. Con estos fondos se puede continuar el fortalecimiento de la institución a través del mejoramiento de las condiciones de trabajo de los inspectores.</a:t>
                      </a:r>
                    </a:p>
                    <a:p>
                      <a:pPr>
                        <a:spcAft>
                          <a:spcPts val="0"/>
                        </a:spcAft>
                      </a:pPr>
                      <a:r>
                        <a:rPr lang="es-GT" sz="1600" dirty="0">
                          <a:effectLst/>
                          <a:latin typeface="+mn-lt"/>
                          <a:ea typeface="Times New Roman" panose="02020603050405020304" pitchFamily="18" charset="0"/>
                          <a:cs typeface="Times New Roman" panose="02020603050405020304" pitchFamily="18" charset="0"/>
                        </a:rPr>
                        <a:t> </a:t>
                      </a:r>
                    </a:p>
                    <a:p>
                      <a:pPr>
                        <a:spcAft>
                          <a:spcPts val="0"/>
                        </a:spcAft>
                      </a:pPr>
                      <a:r>
                        <a:rPr lang="es-GT" sz="1600" dirty="0">
                          <a:effectLst/>
                          <a:latin typeface="+mn-lt"/>
                          <a:ea typeface="Times New Roman" panose="02020603050405020304" pitchFamily="18" charset="0"/>
                          <a:cs typeface="Times New Roman" panose="02020603050405020304" pitchFamily="18" charset="0"/>
                        </a:rPr>
                        <a:t>1,833 Trabajadores de escasos recursos representados por abogados del Ministerio de Trabajo que prestan asistencia gratuita, en tribunales para reclamar sus derechos laborales. </a:t>
                      </a:r>
                    </a:p>
                    <a:p>
                      <a:pPr>
                        <a:spcAft>
                          <a:spcPts val="0"/>
                        </a:spcAft>
                      </a:pPr>
                      <a:r>
                        <a:rPr lang="es-GT" sz="1600" dirty="0">
                          <a:effectLst/>
                          <a:latin typeface="+mn-lt"/>
                          <a:ea typeface="Times New Roman" panose="02020603050405020304" pitchFamily="18" charset="0"/>
                          <a:cs typeface="Times New Roman" panose="02020603050405020304" pitchFamily="18" charset="0"/>
                        </a:rPr>
                        <a:t> </a:t>
                      </a:r>
                    </a:p>
                    <a:p>
                      <a:pPr>
                        <a:spcAft>
                          <a:spcPts val="0"/>
                        </a:spcAft>
                      </a:pPr>
                      <a:r>
                        <a:rPr lang="es-GT" sz="1600" dirty="0">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912561"/>
                  </a:ext>
                </a:extLst>
              </a:tr>
            </a:tbl>
          </a:graphicData>
        </a:graphic>
      </p:graphicFrame>
    </p:spTree>
    <p:extLst>
      <p:ext uri="{BB962C8B-B14F-4D97-AF65-F5344CB8AC3E}">
        <p14:creationId xmlns:p14="http://schemas.microsoft.com/office/powerpoint/2010/main" val="31460286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7373" y="3124449"/>
            <a:ext cx="11564342" cy="1270046"/>
          </a:xfrm>
        </p:spPr>
        <p:txBody>
          <a:bodyPr>
            <a:noAutofit/>
          </a:bodyPr>
          <a:lstStyle/>
          <a:p>
            <a:pPr algn="ctr"/>
            <a:r>
              <a:rPr lang="es-ES_tradnl" sz="6000" b="1" dirty="0">
                <a:solidFill>
                  <a:schemeClr val="bg1"/>
                </a:solidFill>
                <a:latin typeface="Montserrat" panose="00000500000000000000" pitchFamily="50" charset="0"/>
                <a:cs typeface="Montserrat Bold"/>
              </a:rPr>
              <a:t>DESAFÍOS INSTITUCIONALES</a:t>
            </a:r>
          </a:p>
        </p:txBody>
      </p:sp>
    </p:spTree>
    <p:extLst>
      <p:ext uri="{BB962C8B-B14F-4D97-AF65-F5344CB8AC3E}">
        <p14:creationId xmlns:p14="http://schemas.microsoft.com/office/powerpoint/2010/main" val="10038293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4">
            <a:extLst>
              <a:ext uri="{FF2B5EF4-FFF2-40B4-BE49-F238E27FC236}">
                <a16:creationId xmlns:a16="http://schemas.microsoft.com/office/drawing/2014/main" id="{772394B1-81AB-2D43-86E5-EDE326CA93F8}"/>
              </a:ext>
            </a:extLst>
          </p:cNvPr>
          <p:cNvSpPr txBox="1"/>
          <p:nvPr/>
        </p:nvSpPr>
        <p:spPr>
          <a:xfrm>
            <a:off x="599777" y="1160489"/>
            <a:ext cx="7241896" cy="4708981"/>
          </a:xfrm>
          <a:prstGeom prst="rect">
            <a:avLst/>
          </a:prstGeom>
          <a:noFill/>
        </p:spPr>
        <p:txBody>
          <a:bodyPr wrap="square" rtlCol="0">
            <a:spAutoFit/>
          </a:bodyPr>
          <a:lstStyle/>
          <a:p>
            <a:pPr marL="457200" indent="-457200" algn="just">
              <a:buFont typeface="Arial" panose="020B0604020202020204" pitchFamily="34" charset="0"/>
              <a:buChar char="•"/>
            </a:pPr>
            <a:r>
              <a:rPr lang="es-GT" sz="2000" dirty="0"/>
              <a:t>Fortalecimiento del recurso humano </a:t>
            </a:r>
            <a:r>
              <a:rPr lang="es-GT" sz="2000" dirty="0" smtClean="0"/>
              <a:t>reclasificando </a:t>
            </a:r>
            <a:r>
              <a:rPr lang="es-GT" sz="2000" dirty="0"/>
              <a:t>al personal, ya que la mayor parte del </a:t>
            </a:r>
            <a:r>
              <a:rPr lang="es-GT" sz="2000" dirty="0" smtClean="0"/>
              <a:t>personal está </a:t>
            </a:r>
            <a:r>
              <a:rPr lang="es-GT" sz="2000" dirty="0"/>
              <a:t>contratado bajo el renglón 029, realizando funciones que corresponden a un renglón de </a:t>
            </a:r>
            <a:r>
              <a:rPr lang="es-GT" sz="2000" dirty="0" smtClean="0"/>
              <a:t>personal permanente</a:t>
            </a:r>
            <a:r>
              <a:rPr lang="es-GT" sz="2000" dirty="0"/>
              <a:t>.</a:t>
            </a:r>
          </a:p>
          <a:p>
            <a:pPr marL="457200" indent="-457200" algn="just">
              <a:buFont typeface="Arial" panose="020B0604020202020204" pitchFamily="34" charset="0"/>
              <a:buChar char="•"/>
            </a:pPr>
            <a:endParaRPr lang="es-GT" sz="2000" dirty="0"/>
          </a:p>
          <a:p>
            <a:pPr marL="457200" indent="-457200" algn="just">
              <a:buFont typeface="Arial" panose="020B0604020202020204" pitchFamily="34" charset="0"/>
              <a:buChar char="•"/>
            </a:pPr>
            <a:r>
              <a:rPr lang="es-GT" sz="2000" dirty="0" smtClean="0"/>
              <a:t>Actualización </a:t>
            </a:r>
            <a:r>
              <a:rPr lang="es-GT" sz="2000" dirty="0"/>
              <a:t>y aprobación del Reglamento Orgánico Interno, derivado a que es necesario </a:t>
            </a:r>
            <a:r>
              <a:rPr lang="es-GT" sz="2000" dirty="0" smtClean="0"/>
              <a:t>realizar acciones </a:t>
            </a:r>
            <a:r>
              <a:rPr lang="es-GT" sz="2000" dirty="0"/>
              <a:t>correctivas en cuanto a las funciones de las dependencias del Ministerio de Trabajo </a:t>
            </a:r>
            <a:r>
              <a:rPr lang="es-GT" sz="2000" dirty="0" smtClean="0"/>
              <a:t>y Previsión </a:t>
            </a:r>
            <a:r>
              <a:rPr lang="es-GT" sz="2000" dirty="0"/>
              <a:t>Social.</a:t>
            </a:r>
          </a:p>
          <a:p>
            <a:pPr marL="457200" indent="-457200" algn="just">
              <a:buFont typeface="Arial" panose="020B0604020202020204" pitchFamily="34" charset="0"/>
              <a:buChar char="•"/>
            </a:pPr>
            <a:endParaRPr lang="es-GT" sz="2000" dirty="0"/>
          </a:p>
          <a:p>
            <a:pPr marL="457200" indent="-457200" algn="just">
              <a:buFont typeface="Arial" panose="020B0604020202020204" pitchFamily="34" charset="0"/>
              <a:buChar char="•"/>
            </a:pPr>
            <a:r>
              <a:rPr lang="es-GT" sz="2000" dirty="0" smtClean="0"/>
              <a:t>Elaboración </a:t>
            </a:r>
            <a:r>
              <a:rPr lang="es-GT" sz="2000" dirty="0"/>
              <a:t>de </a:t>
            </a:r>
            <a:r>
              <a:rPr lang="es-GT" sz="2000" dirty="0" smtClean="0"/>
              <a:t>7 manuales </a:t>
            </a:r>
            <a:r>
              <a:rPr lang="es-GT" sz="2000" dirty="0"/>
              <a:t>de funciones, procesos y procedimientos que permitan evidenciar el </a:t>
            </a:r>
            <a:r>
              <a:rPr lang="es-GT" sz="2000" dirty="0" smtClean="0"/>
              <a:t>debido que </a:t>
            </a:r>
            <a:r>
              <a:rPr lang="es-GT" sz="2000" dirty="0"/>
              <a:t>hacer institucional, que coadyuve a ordenar los procesos de forma concisa, además de </a:t>
            </a:r>
            <a:r>
              <a:rPr lang="es-GT" sz="2000" dirty="0" smtClean="0"/>
              <a:t>facilitar la </a:t>
            </a:r>
            <a:r>
              <a:rPr lang="es-GT" sz="2000" dirty="0"/>
              <a:t>comprensión y funcionamiento de los mismos.</a:t>
            </a:r>
            <a:endParaRPr lang="es-GT" sz="2000" dirty="0" smtClean="0"/>
          </a:p>
        </p:txBody>
      </p:sp>
      <p:pic>
        <p:nvPicPr>
          <p:cNvPr id="4" name="Imagen 3"/>
          <p:cNvPicPr>
            <a:picLocks noChangeAspect="1"/>
          </p:cNvPicPr>
          <p:nvPr/>
        </p:nvPicPr>
        <p:blipFill>
          <a:blip r:embed="rId4"/>
          <a:stretch>
            <a:fillRect/>
          </a:stretch>
        </p:blipFill>
        <p:spPr>
          <a:xfrm>
            <a:off x="8138679" y="1944944"/>
            <a:ext cx="3873211" cy="2561677"/>
          </a:xfrm>
          <a:prstGeom prst="rect">
            <a:avLst/>
          </a:prstGeom>
        </p:spPr>
      </p:pic>
    </p:spTree>
    <p:extLst>
      <p:ext uri="{BB962C8B-B14F-4D97-AF65-F5344CB8AC3E}">
        <p14:creationId xmlns:p14="http://schemas.microsoft.com/office/powerpoint/2010/main" val="33639394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BCE1CC5-54D2-A544-84CA-A9D3ACF28E46}"/>
              </a:ext>
            </a:extLst>
          </p:cNvPr>
          <p:cNvSpPr txBox="1"/>
          <p:nvPr/>
        </p:nvSpPr>
        <p:spPr>
          <a:xfrm>
            <a:off x="7643466" y="6161568"/>
            <a:ext cx="2395055" cy="523220"/>
          </a:xfrm>
          <a:prstGeom prst="rect">
            <a:avLst/>
          </a:prstGeom>
          <a:noFill/>
        </p:spPr>
        <p:txBody>
          <a:bodyPr wrap="square" rtlCol="0">
            <a:spAutoFit/>
          </a:bodyPr>
          <a:lstStyle/>
          <a:p>
            <a:r>
              <a:rPr lang="es-GT" sz="1400" b="1" dirty="0" smtClean="0">
                <a:solidFill>
                  <a:schemeClr val="bg1"/>
                </a:solidFill>
                <a:latin typeface="Montserrat Black" pitchFamily="2" charset="77"/>
              </a:rPr>
              <a:t>Ministerio de Trabajo y Previsión Social</a:t>
            </a:r>
            <a:endParaRPr lang="es-GT" sz="1400" b="1" dirty="0">
              <a:solidFill>
                <a:schemeClr val="bg1"/>
              </a:solidFill>
              <a:latin typeface="Montserrat Black" pitchFamily="2" charset="77"/>
            </a:endParaRPr>
          </a:p>
        </p:txBody>
      </p:sp>
      <p:sp>
        <p:nvSpPr>
          <p:cNvPr id="4" name="CuadroTexto 3">
            <a:extLst>
              <a:ext uri="{FF2B5EF4-FFF2-40B4-BE49-F238E27FC236}">
                <a16:creationId xmlns:a16="http://schemas.microsoft.com/office/drawing/2014/main" id="{5B85C621-E17F-4E41-A143-0D4736F05802}"/>
              </a:ext>
            </a:extLst>
          </p:cNvPr>
          <p:cNvSpPr txBox="1"/>
          <p:nvPr/>
        </p:nvSpPr>
        <p:spPr>
          <a:xfrm>
            <a:off x="6520985" y="334264"/>
            <a:ext cx="1722261" cy="646331"/>
          </a:xfrm>
          <a:prstGeom prst="rect">
            <a:avLst/>
          </a:prstGeom>
          <a:noFill/>
        </p:spPr>
        <p:txBody>
          <a:bodyPr wrap="square" rtlCol="0">
            <a:spAutoFit/>
          </a:bodyPr>
          <a:lstStyle/>
          <a:p>
            <a:r>
              <a:rPr lang="es-GT" sz="1200" b="1" dirty="0" smtClean="0">
                <a:solidFill>
                  <a:srgbClr val="003353"/>
                </a:solidFill>
                <a:latin typeface="Montserrat" pitchFamily="2" charset="77"/>
              </a:rPr>
              <a:t>MINISTERIO DE TRABAJO Y </a:t>
            </a:r>
          </a:p>
          <a:p>
            <a:r>
              <a:rPr lang="es-GT" sz="1200" b="1" dirty="0" smtClean="0">
                <a:solidFill>
                  <a:srgbClr val="003353"/>
                </a:solidFill>
                <a:latin typeface="Montserrat" pitchFamily="2" charset="77"/>
              </a:rPr>
              <a:t>PREVISIÓN SOCIAL</a:t>
            </a:r>
            <a:endParaRPr lang="es-GT" sz="1200" b="1" dirty="0">
              <a:solidFill>
                <a:srgbClr val="003353"/>
              </a:solidFill>
              <a:latin typeface="Montserrat" pitchFamily="2" charset="77"/>
            </a:endParaRPr>
          </a:p>
        </p:txBody>
      </p:sp>
    </p:spTree>
    <p:extLst>
      <p:ext uri="{BB962C8B-B14F-4D97-AF65-F5344CB8AC3E}">
        <p14:creationId xmlns:p14="http://schemas.microsoft.com/office/powerpoint/2010/main" val="150266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Marcador de contenido 6">
            <a:extLst>
              <a:ext uri="{FF2B5EF4-FFF2-40B4-BE49-F238E27FC236}">
                <a16:creationId xmlns:a16="http://schemas.microsoft.com/office/drawing/2014/main" id="{0246042C-1ABA-4355-A47C-701F270E798C}"/>
              </a:ext>
            </a:extLst>
          </p:cNvPr>
          <p:cNvSpPr>
            <a:spLocks noGrp="1"/>
          </p:cNvSpPr>
          <p:nvPr>
            <p:ph idx="1"/>
          </p:nvPr>
        </p:nvSpPr>
        <p:spPr>
          <a:xfrm>
            <a:off x="574764" y="1494828"/>
            <a:ext cx="4585065" cy="4614170"/>
          </a:xfrm>
        </p:spPr>
        <p:txBody>
          <a:bodyPr>
            <a:normAutofit/>
          </a:bodyPr>
          <a:lstStyle/>
          <a:p>
            <a:pPr marL="0" indent="0">
              <a:buNone/>
            </a:pPr>
            <a:endParaRPr lang="es-GT" b="1" dirty="0">
              <a:cs typeface="Arial" panose="020B0604020202020204" pitchFamily="34" charset="0"/>
            </a:endParaRPr>
          </a:p>
          <a:p>
            <a:pPr marL="457200" lvl="1" indent="0">
              <a:buNone/>
            </a:pPr>
            <a:r>
              <a:rPr lang="es-GT" dirty="0">
                <a:cs typeface="Arial" panose="020B0604020202020204" pitchFamily="34" charset="0"/>
              </a:rPr>
              <a:t>Presupuesto vigente </a:t>
            </a:r>
            <a:r>
              <a:rPr lang="es-GT" b="1" dirty="0">
                <a:cs typeface="Arial" panose="020B0604020202020204" pitchFamily="34" charset="0"/>
              </a:rPr>
              <a:t>total:</a:t>
            </a:r>
          </a:p>
          <a:p>
            <a:pPr marL="457200" lvl="1" indent="0">
              <a:buNone/>
            </a:pPr>
            <a:endParaRPr lang="es-GT" b="1" dirty="0">
              <a:cs typeface="Arial" panose="020B0604020202020204" pitchFamily="34" charset="0"/>
            </a:endParaRPr>
          </a:p>
          <a:p>
            <a:pPr marL="457200" lvl="1" indent="0">
              <a:buNone/>
            </a:pPr>
            <a:endParaRPr lang="es-GT" dirty="0">
              <a:cs typeface="Arial" panose="020B0604020202020204" pitchFamily="34" charset="0"/>
            </a:endParaRPr>
          </a:p>
          <a:p>
            <a:pPr marL="457200" lvl="1" indent="0">
              <a:buNone/>
            </a:pPr>
            <a:r>
              <a:rPr lang="es-GT" dirty="0">
                <a:cs typeface="Arial" panose="020B0604020202020204" pitchFamily="34" charset="0"/>
              </a:rPr>
              <a:t>Presupuesto </a:t>
            </a:r>
            <a:r>
              <a:rPr lang="es-GT" b="1" dirty="0">
                <a:cs typeface="Arial" panose="020B0604020202020204" pitchFamily="34" charset="0"/>
              </a:rPr>
              <a:t>ejecutado</a:t>
            </a:r>
            <a:r>
              <a:rPr lang="es-GT" dirty="0">
                <a:cs typeface="Arial" panose="020B0604020202020204" pitchFamily="34" charset="0"/>
              </a:rPr>
              <a:t> (utilizado):</a:t>
            </a:r>
            <a:br>
              <a:rPr lang="es-GT" dirty="0">
                <a:cs typeface="Arial" panose="020B0604020202020204" pitchFamily="34" charset="0"/>
              </a:rPr>
            </a:br>
            <a:endParaRPr lang="es-GT" dirty="0">
              <a:cs typeface="Arial" panose="020B0604020202020204" pitchFamily="34" charset="0"/>
            </a:endParaRPr>
          </a:p>
          <a:p>
            <a:pPr marL="457200" lvl="1" indent="0">
              <a:buNone/>
            </a:pPr>
            <a:endParaRPr lang="es-GT" dirty="0">
              <a:cs typeface="Arial" panose="020B0604020202020204" pitchFamily="34" charset="0"/>
            </a:endParaRPr>
          </a:p>
          <a:p>
            <a:pPr marL="457200" lvl="1" indent="0">
              <a:buNone/>
            </a:pPr>
            <a:r>
              <a:rPr lang="es-GT" b="1" dirty="0">
                <a:cs typeface="Arial" panose="020B0604020202020204" pitchFamily="34" charset="0"/>
              </a:rPr>
              <a:t>Saldo</a:t>
            </a:r>
            <a:r>
              <a:rPr lang="es-GT" b="1" dirty="0" smtClean="0">
                <a:cs typeface="Arial" panose="020B0604020202020204" pitchFamily="34" charset="0"/>
              </a:rPr>
              <a:t>:</a:t>
            </a:r>
          </a:p>
          <a:p>
            <a:pPr marL="457200" lvl="1" indent="0">
              <a:buNone/>
            </a:pPr>
            <a:r>
              <a:rPr lang="es-GT" dirty="0">
                <a:cs typeface="Arial" panose="020B0604020202020204" pitchFamily="34" charset="0"/>
              </a:rPr>
              <a:t/>
            </a:r>
            <a:br>
              <a:rPr lang="es-GT" dirty="0">
                <a:cs typeface="Arial" panose="020B0604020202020204" pitchFamily="34" charset="0"/>
              </a:rPr>
            </a:br>
            <a:endParaRPr lang="es-GT" dirty="0" smtClean="0">
              <a:cs typeface="Arial" panose="020B0604020202020204" pitchFamily="34" charset="0"/>
            </a:endParaRPr>
          </a:p>
          <a:p>
            <a:pPr marL="457200" lvl="1" indent="0">
              <a:buNone/>
            </a:pPr>
            <a:r>
              <a:rPr lang="es-GT" b="1" dirty="0" smtClean="0">
                <a:cs typeface="Arial" panose="020B0604020202020204" pitchFamily="34" charset="0"/>
              </a:rPr>
              <a:t>Porcentaje de ejecución:</a:t>
            </a:r>
            <a:endParaRPr lang="es-GT" b="1" dirty="0">
              <a:cs typeface="Arial" panose="020B0604020202020204" pitchFamily="34" charset="0"/>
            </a:endParaRPr>
          </a:p>
          <a:p>
            <a:pPr lvl="1"/>
            <a:endParaRPr lang="es-GT" dirty="0">
              <a:cs typeface="Arial" panose="020B0604020202020204" pitchFamily="34" charset="0"/>
            </a:endParaRPr>
          </a:p>
        </p:txBody>
      </p:sp>
      <p:sp>
        <p:nvSpPr>
          <p:cNvPr id="10" name="Marcador de contenido 6">
            <a:extLst>
              <a:ext uri="{FF2B5EF4-FFF2-40B4-BE49-F238E27FC236}">
                <a16:creationId xmlns:a16="http://schemas.microsoft.com/office/drawing/2014/main" id="{0246042C-1ABA-4355-A47C-701F270E798C}"/>
              </a:ext>
            </a:extLst>
          </p:cNvPr>
          <p:cNvSpPr txBox="1">
            <a:spLocks/>
          </p:cNvSpPr>
          <p:nvPr/>
        </p:nvSpPr>
        <p:spPr>
          <a:xfrm>
            <a:off x="4754880" y="1452401"/>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s-GT" sz="4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707</a:t>
            </a:r>
            <a:r>
              <a:rPr kumimoji="0" lang="es-GT" sz="45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,756,525.00</a:t>
            </a:r>
            <a:endParaRPr kumimoji="0" lang="es-GT" sz="4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s-GT"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s-GT"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1" name="Marcador de contenido 6">
            <a:extLst>
              <a:ext uri="{FF2B5EF4-FFF2-40B4-BE49-F238E27FC236}">
                <a16:creationId xmlns:a16="http://schemas.microsoft.com/office/drawing/2014/main" id="{0246042C-1ABA-4355-A47C-701F270E798C}"/>
              </a:ext>
            </a:extLst>
          </p:cNvPr>
          <p:cNvSpPr txBox="1">
            <a:spLocks/>
          </p:cNvSpPr>
          <p:nvPr/>
        </p:nvSpPr>
        <p:spPr>
          <a:xfrm>
            <a:off x="4754880" y="2583563"/>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s-GT" sz="4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678</a:t>
            </a:r>
            <a:r>
              <a:rPr kumimoji="0" lang="es-GT" sz="45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,899,084.61</a:t>
            </a:r>
            <a:endParaRPr kumimoji="0" lang="es-GT" sz="4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s-GT"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s-GT"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2" name="Marcador de contenido 6">
            <a:extLst>
              <a:ext uri="{FF2B5EF4-FFF2-40B4-BE49-F238E27FC236}">
                <a16:creationId xmlns:a16="http://schemas.microsoft.com/office/drawing/2014/main" id="{0246042C-1ABA-4355-A47C-701F270E798C}"/>
              </a:ext>
            </a:extLst>
          </p:cNvPr>
          <p:cNvSpPr txBox="1">
            <a:spLocks/>
          </p:cNvSpPr>
          <p:nvPr/>
        </p:nvSpPr>
        <p:spPr>
          <a:xfrm>
            <a:off x="4421051" y="3801913"/>
            <a:ext cx="5969726" cy="1541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GT"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s-GT" sz="4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Q. </a:t>
            </a:r>
            <a:r>
              <a:rPr lang="es-GT" sz="4500" b="1" dirty="0" smtClean="0">
                <a:solidFill>
                  <a:srgbClr val="0070C0"/>
                </a:solidFill>
                <a:latin typeface="Arial" panose="020B0604020202020204" pitchFamily="34" charset="0"/>
                <a:cs typeface="Arial" panose="020B0604020202020204" pitchFamily="34" charset="0"/>
              </a:rPr>
              <a:t>28</a:t>
            </a:r>
            <a:r>
              <a:rPr kumimoji="0" lang="es-GT" sz="45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,857,440.39</a:t>
            </a:r>
            <a:endParaRPr kumimoji="0" lang="es-GT" sz="45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s-GT"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457200" marR="0" lvl="1" indent="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s-GT"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6" name="Título 1">
            <a:extLst>
              <a:ext uri="{FF2B5EF4-FFF2-40B4-BE49-F238E27FC236}">
                <a16:creationId xmlns:a16="http://schemas.microsoft.com/office/drawing/2014/main" id="{67D0DB10-AE31-47D2-A485-453D2186D26D}"/>
              </a:ext>
            </a:extLst>
          </p:cNvPr>
          <p:cNvSpPr>
            <a:spLocks noGrp="1"/>
          </p:cNvSpPr>
          <p:nvPr>
            <p:ph type="title"/>
          </p:nvPr>
        </p:nvSpPr>
        <p:spPr>
          <a:xfrm>
            <a:off x="1345474" y="772351"/>
            <a:ext cx="8673737" cy="547089"/>
          </a:xfrm>
        </p:spPr>
        <p:txBody>
          <a:bodyPr vert="horz" lIns="91440" tIns="45720" rIns="91440" bIns="45720" rtlCol="0" anchor="ctr">
            <a:noAutofit/>
          </a:bodyPr>
          <a:lstStyle/>
          <a:p>
            <a:pPr algn="ctr"/>
            <a:r>
              <a:rPr lang="es-GT" sz="2400" b="1" dirty="0">
                <a:solidFill>
                  <a:srgbClr val="003353"/>
                </a:solidFill>
                <a:latin typeface="Montserrat" pitchFamily="2" charset="77"/>
              </a:rPr>
              <a:t>CIFRAS GENERALES DEL PRESUPUESTO AL TERCER CUATRIMESTRE 2021</a:t>
            </a:r>
          </a:p>
        </p:txBody>
      </p:sp>
      <p:sp>
        <p:nvSpPr>
          <p:cNvPr id="18" name="Marcador de contenido 6">
            <a:extLst>
              <a:ext uri="{FF2B5EF4-FFF2-40B4-BE49-F238E27FC236}">
                <a16:creationId xmlns:a16="http://schemas.microsoft.com/office/drawing/2014/main" id="{0246042C-1ABA-4355-A47C-701F270E798C}"/>
              </a:ext>
            </a:extLst>
          </p:cNvPr>
          <p:cNvSpPr txBox="1">
            <a:spLocks/>
          </p:cNvSpPr>
          <p:nvPr/>
        </p:nvSpPr>
        <p:spPr>
          <a:xfrm>
            <a:off x="4421051" y="4717859"/>
            <a:ext cx="2884203" cy="198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4500" b="1" dirty="0">
              <a:latin typeface="Arial" panose="020B0604020202020204" pitchFamily="34" charset="0"/>
              <a:cs typeface="Arial" panose="020B0604020202020204" pitchFamily="34" charset="0"/>
            </a:endParaRPr>
          </a:p>
          <a:p>
            <a:pPr marL="457200" lvl="1" indent="0" algn="r">
              <a:buNone/>
            </a:pPr>
            <a:r>
              <a:rPr lang="es-GT" sz="4500" b="1" dirty="0" smtClean="0">
                <a:solidFill>
                  <a:srgbClr val="FF0000"/>
                </a:solidFill>
                <a:latin typeface="Arial" panose="020B0604020202020204" pitchFamily="34" charset="0"/>
                <a:cs typeface="Arial" panose="020B0604020202020204" pitchFamily="34" charset="0"/>
              </a:rPr>
              <a:t>95 %</a:t>
            </a:r>
            <a:endParaRPr lang="es-GT" sz="4500" b="1" dirty="0">
              <a:solidFill>
                <a:srgbClr val="FF0000"/>
              </a:solidFill>
              <a:latin typeface="Arial" panose="020B0604020202020204" pitchFamily="34" charset="0"/>
              <a:cs typeface="Arial" panose="020B0604020202020204" pitchFamily="34" charset="0"/>
            </a:endParaRPr>
          </a:p>
          <a:p>
            <a:pPr marL="457200" lvl="1" indent="0" algn="r">
              <a:buNone/>
            </a:pPr>
            <a:endParaRPr lang="es-GT" sz="45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804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08708" y="406690"/>
            <a:ext cx="9025577" cy="715530"/>
          </a:xfrm>
        </p:spPr>
        <p:txBody>
          <a:bodyPr>
            <a:noAutofit/>
          </a:bodyPr>
          <a:lstStyle/>
          <a:p>
            <a:r>
              <a:rPr lang="es-GT" sz="2400" b="1" dirty="0" smtClean="0">
                <a:solidFill>
                  <a:srgbClr val="003353"/>
                </a:solidFill>
                <a:latin typeface="Montserrat" pitchFamily="2" charset="77"/>
              </a:rPr>
              <a:t>EJECUCIÓN PRESUPUESTARIA</a:t>
            </a:r>
            <a:endParaRPr lang="es-GT" sz="2400" b="1" dirty="0">
              <a:solidFill>
                <a:srgbClr val="003353"/>
              </a:solidFill>
              <a:latin typeface="Montserrat" pitchFamily="2" charset="77"/>
            </a:endParaRPr>
          </a:p>
        </p:txBody>
      </p:sp>
      <p:sp>
        <p:nvSpPr>
          <p:cNvPr id="13" name="CuadroTexto 4">
            <a:extLst>
              <a:ext uri="{FF2B5EF4-FFF2-40B4-BE49-F238E27FC236}">
                <a16:creationId xmlns:a16="http://schemas.microsoft.com/office/drawing/2014/main" id="{772394B1-81AB-2D43-86E5-EDE326CA93F8}"/>
              </a:ext>
            </a:extLst>
          </p:cNvPr>
          <p:cNvSpPr txBox="1"/>
          <p:nvPr/>
        </p:nvSpPr>
        <p:spPr>
          <a:xfrm>
            <a:off x="6945386" y="4061502"/>
            <a:ext cx="4977798" cy="1015663"/>
          </a:xfrm>
          <a:prstGeom prst="rect">
            <a:avLst/>
          </a:prstGeom>
          <a:noFill/>
        </p:spPr>
        <p:txBody>
          <a:bodyPr wrap="square" rtlCol="0">
            <a:spAutoFit/>
          </a:bodyPr>
          <a:lstStyle/>
          <a:p>
            <a:pPr algn="just"/>
            <a:r>
              <a:rPr lang="es-GT" sz="2000" dirty="0"/>
              <a:t>Durante el periodo de septiembre a diciembre o se tuvo una ejecución presupuestaria de Q. 279,084,959.94, lo que representa un 39.43%. </a:t>
            </a:r>
          </a:p>
        </p:txBody>
      </p:sp>
      <p:graphicFrame>
        <p:nvGraphicFramePr>
          <p:cNvPr id="5" name="Gráfico 4">
            <a:extLst>
              <a:ext uri="{FF2B5EF4-FFF2-40B4-BE49-F238E27FC236}">
                <a16:creationId xmlns:a16="http://schemas.microsoft.com/office/drawing/2014/main" id="{003471CE-30EB-4B30-BEA6-4A07AE9604E1}"/>
              </a:ext>
            </a:extLst>
          </p:cNvPr>
          <p:cNvGraphicFramePr/>
          <p:nvPr>
            <p:extLst>
              <p:ext uri="{D42A27DB-BD31-4B8C-83A1-F6EECF244321}">
                <p14:modId xmlns:p14="http://schemas.microsoft.com/office/powerpoint/2010/main" val="1493824170"/>
              </p:ext>
            </p:extLst>
          </p:nvPr>
        </p:nvGraphicFramePr>
        <p:xfrm>
          <a:off x="772072" y="1308595"/>
          <a:ext cx="5686785" cy="3074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00000000-0008-0000-0100-000002000000}"/>
              </a:ext>
            </a:extLst>
          </p:cNvPr>
          <p:cNvGraphicFramePr/>
          <p:nvPr>
            <p:extLst>
              <p:ext uri="{D42A27DB-BD31-4B8C-83A1-F6EECF244321}">
                <p14:modId xmlns:p14="http://schemas.microsoft.com/office/powerpoint/2010/main" val="3397436613"/>
              </p:ext>
            </p:extLst>
          </p:nvPr>
        </p:nvGraphicFramePr>
        <p:xfrm>
          <a:off x="7577407" y="1122220"/>
          <a:ext cx="3713756" cy="2800490"/>
        </p:xfrm>
        <a:graphic>
          <a:graphicData uri="http://schemas.openxmlformats.org/drawingml/2006/chart">
            <c:chart xmlns:c="http://schemas.openxmlformats.org/drawingml/2006/chart" xmlns:r="http://schemas.openxmlformats.org/officeDocument/2006/relationships" r:id="rId4"/>
          </a:graphicData>
        </a:graphic>
      </p:graphicFrame>
      <p:sp>
        <p:nvSpPr>
          <p:cNvPr id="7" name="CuadroTexto 4">
            <a:extLst>
              <a:ext uri="{FF2B5EF4-FFF2-40B4-BE49-F238E27FC236}">
                <a16:creationId xmlns:a16="http://schemas.microsoft.com/office/drawing/2014/main" id="{772394B1-81AB-2D43-86E5-EDE326CA93F8}"/>
              </a:ext>
            </a:extLst>
          </p:cNvPr>
          <p:cNvSpPr txBox="1"/>
          <p:nvPr/>
        </p:nvSpPr>
        <p:spPr>
          <a:xfrm>
            <a:off x="772072" y="4569334"/>
            <a:ext cx="5567088" cy="707886"/>
          </a:xfrm>
          <a:prstGeom prst="rect">
            <a:avLst/>
          </a:prstGeom>
          <a:noFill/>
        </p:spPr>
        <p:txBody>
          <a:bodyPr wrap="square" rtlCol="0">
            <a:spAutoFit/>
          </a:bodyPr>
          <a:lstStyle/>
          <a:p>
            <a:pPr algn="just"/>
            <a:r>
              <a:rPr lang="es-GT" sz="2000" dirty="0" smtClean="0"/>
              <a:t>Durante 2021 se tuvo una ejecución presupuestaria equivalente al 95 %.</a:t>
            </a:r>
            <a:endParaRPr lang="es-GT" sz="2000" dirty="0"/>
          </a:p>
        </p:txBody>
      </p:sp>
    </p:spTree>
    <p:extLst>
      <p:ext uri="{BB962C8B-B14F-4D97-AF65-F5344CB8AC3E}">
        <p14:creationId xmlns:p14="http://schemas.microsoft.com/office/powerpoint/2010/main" val="31444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08708" y="406690"/>
            <a:ext cx="9025577" cy="715530"/>
          </a:xfrm>
        </p:spPr>
        <p:txBody>
          <a:bodyPr>
            <a:noAutofit/>
          </a:bodyPr>
          <a:lstStyle/>
          <a:p>
            <a:r>
              <a:rPr lang="es-GT" sz="2400" b="1" dirty="0" smtClean="0">
                <a:solidFill>
                  <a:srgbClr val="003353"/>
                </a:solidFill>
                <a:latin typeface="Montserrat" pitchFamily="2" charset="77"/>
              </a:rPr>
              <a:t>EJECUCIÓN PRESUPUESTARIA</a:t>
            </a:r>
            <a:endParaRPr lang="es-GT" sz="2400" b="1" dirty="0">
              <a:solidFill>
                <a:srgbClr val="003353"/>
              </a:solidFill>
              <a:latin typeface="Montserrat" pitchFamily="2" charset="77"/>
            </a:endParaRPr>
          </a:p>
        </p:txBody>
      </p:sp>
      <p:sp>
        <p:nvSpPr>
          <p:cNvPr id="6" name="CuadroTexto 4">
            <a:extLst>
              <a:ext uri="{FF2B5EF4-FFF2-40B4-BE49-F238E27FC236}">
                <a16:creationId xmlns:a16="http://schemas.microsoft.com/office/drawing/2014/main" id="{772394B1-81AB-2D43-86E5-EDE326CA93F8}"/>
              </a:ext>
            </a:extLst>
          </p:cNvPr>
          <p:cNvSpPr txBox="1"/>
          <p:nvPr/>
        </p:nvSpPr>
        <p:spPr>
          <a:xfrm>
            <a:off x="275771" y="1585230"/>
            <a:ext cx="5296782" cy="4093428"/>
          </a:xfrm>
          <a:prstGeom prst="rect">
            <a:avLst/>
          </a:prstGeom>
          <a:noFill/>
        </p:spPr>
        <p:txBody>
          <a:bodyPr wrap="square" rtlCol="0">
            <a:spAutoFit/>
          </a:bodyPr>
          <a:lstStyle/>
          <a:p>
            <a:pPr algn="just"/>
            <a:r>
              <a:rPr lang="es-GT" sz="2000" dirty="0"/>
              <a:t>Dentro de los grupos de gasto más significativos por su porcentaje de ejecución se encuentra el grupo de gasto 400 “Transferencias Corrientes”, el cual contempla principalmente las erogaciones realizadas por medio del Programa de Aporte Económico al Adulto Mayor que representa un 31.66% de ejecución cuatrimestral; le sigue el grupo 000 “Servicios Personales” con un 28.49% por medio del cual se realiza el pago de nómina Institucional, así mismo el grupo 900 “Asignaciones Globales”, con un 19.29% de ejecución por medio del que se realizan pagos de sentencias judiciales. </a:t>
            </a:r>
          </a:p>
        </p:txBody>
      </p:sp>
      <p:graphicFrame>
        <p:nvGraphicFramePr>
          <p:cNvPr id="7" name="Gráfico 6">
            <a:extLst>
              <a:ext uri="{FF2B5EF4-FFF2-40B4-BE49-F238E27FC236}">
                <a16:creationId xmlns:a16="http://schemas.microsoft.com/office/drawing/2014/main" id="{00000000-0008-0000-0200-000002000000}"/>
              </a:ext>
            </a:extLst>
          </p:cNvPr>
          <p:cNvGraphicFramePr/>
          <p:nvPr>
            <p:extLst>
              <p:ext uri="{D42A27DB-BD31-4B8C-83A1-F6EECF244321}">
                <p14:modId xmlns:p14="http://schemas.microsoft.com/office/powerpoint/2010/main" val="2967661871"/>
              </p:ext>
            </p:extLst>
          </p:nvPr>
        </p:nvGraphicFramePr>
        <p:xfrm>
          <a:off x="6076677" y="1320800"/>
          <a:ext cx="5723437" cy="3355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93921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7337" y="2962974"/>
            <a:ext cx="10956258" cy="1270046"/>
          </a:xfrm>
        </p:spPr>
        <p:txBody>
          <a:bodyPr>
            <a:noAutofit/>
          </a:bodyPr>
          <a:lstStyle/>
          <a:p>
            <a:pPr algn="ctr"/>
            <a:r>
              <a:rPr lang="es-GT" sz="6000" b="1" dirty="0" smtClean="0">
                <a:solidFill>
                  <a:schemeClr val="bg1"/>
                </a:solidFill>
                <a:latin typeface="Montserrat" panose="00000500000000000000" pitchFamily="50" charset="0"/>
                <a:cs typeface="Montserrat Bold"/>
              </a:rPr>
              <a:t>PRODUCTOS, PROYECTOS Y SERVICIOS RELEVANTES</a:t>
            </a:r>
            <a:endParaRPr lang="es-ES_tradnl" sz="6000" b="1" dirty="0">
              <a:solidFill>
                <a:schemeClr val="bg1"/>
              </a:solidFill>
              <a:latin typeface="Montserrat" panose="00000500000000000000" pitchFamily="50" charset="0"/>
              <a:cs typeface="Montserrat Bold"/>
            </a:endParaRPr>
          </a:p>
        </p:txBody>
      </p:sp>
    </p:spTree>
    <p:extLst>
      <p:ext uri="{BB962C8B-B14F-4D97-AF65-F5344CB8AC3E}">
        <p14:creationId xmlns:p14="http://schemas.microsoft.com/office/powerpoint/2010/main" val="1155154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FA38-C7AF-D745-8889-3FA1AB4861B5}"/>
              </a:ext>
            </a:extLst>
          </p:cNvPr>
          <p:cNvSpPr>
            <a:spLocks noGrp="1"/>
          </p:cNvSpPr>
          <p:nvPr>
            <p:ph type="title"/>
          </p:nvPr>
        </p:nvSpPr>
        <p:spPr>
          <a:xfrm>
            <a:off x="408709" y="406690"/>
            <a:ext cx="8680700" cy="715530"/>
          </a:xfrm>
        </p:spPr>
        <p:txBody>
          <a:bodyPr>
            <a:normAutofit/>
          </a:bodyPr>
          <a:lstStyle/>
          <a:p>
            <a:r>
              <a:rPr lang="es-GT" sz="2400" b="1" dirty="0" smtClean="0">
                <a:solidFill>
                  <a:srgbClr val="003353"/>
                </a:solidFill>
                <a:latin typeface="Montserrat" pitchFamily="2" charset="77"/>
              </a:rPr>
              <a:t>SERVICIOS ELECTRÓNICOS MINTRAB</a:t>
            </a:r>
            <a:endParaRPr lang="es-GT" sz="2400" b="1" dirty="0">
              <a:solidFill>
                <a:srgbClr val="003353"/>
              </a:solidFill>
              <a:latin typeface="Montserrat" pitchFamily="2" charset="77"/>
            </a:endParaRPr>
          </a:p>
        </p:txBody>
      </p:sp>
      <p:sp>
        <p:nvSpPr>
          <p:cNvPr id="6" name="CuadroTexto 4">
            <a:extLst>
              <a:ext uri="{FF2B5EF4-FFF2-40B4-BE49-F238E27FC236}">
                <a16:creationId xmlns:a16="http://schemas.microsoft.com/office/drawing/2014/main" id="{772394B1-81AB-2D43-86E5-EDE326CA93F8}"/>
              </a:ext>
            </a:extLst>
          </p:cNvPr>
          <p:cNvSpPr txBox="1"/>
          <p:nvPr/>
        </p:nvSpPr>
        <p:spPr>
          <a:xfrm>
            <a:off x="408709" y="1474817"/>
            <a:ext cx="7501577" cy="4708981"/>
          </a:xfrm>
          <a:prstGeom prst="rect">
            <a:avLst/>
          </a:prstGeom>
          <a:noFill/>
        </p:spPr>
        <p:txBody>
          <a:bodyPr wrap="square" rtlCol="0">
            <a:spAutoFit/>
          </a:bodyPr>
          <a:lstStyle/>
          <a:p>
            <a:pPr algn="just"/>
            <a:r>
              <a:rPr lang="es-GT" sz="2000" dirty="0" smtClean="0"/>
              <a:t>Se </a:t>
            </a:r>
            <a:r>
              <a:rPr lang="es-GT" sz="2000" dirty="0"/>
              <a:t>encuentran a disposición de trabajadores, empleadores y </a:t>
            </a:r>
            <a:r>
              <a:rPr lang="es-GT" sz="2000" dirty="0" smtClean="0"/>
              <a:t>de </a:t>
            </a:r>
            <a:r>
              <a:rPr lang="es-GT" sz="2000" dirty="0"/>
              <a:t>la población en </a:t>
            </a:r>
            <a:r>
              <a:rPr lang="es-GT" sz="2000" dirty="0" smtClean="0"/>
              <a:t>general, a </a:t>
            </a:r>
            <a:r>
              <a:rPr lang="es-GT" sz="2000" dirty="0"/>
              <a:t>través del portal </a:t>
            </a:r>
            <a:r>
              <a:rPr lang="es-GT" sz="2000" dirty="0" smtClean="0"/>
              <a:t>institucional:</a:t>
            </a:r>
          </a:p>
          <a:p>
            <a:pPr algn="just"/>
            <a:endParaRPr lang="es-GT" sz="2000" dirty="0"/>
          </a:p>
          <a:p>
            <a:pPr marL="285750" indent="-285750" algn="just">
              <a:buFont typeface="Arial" panose="020B0604020202020204" pitchFamily="34" charset="0"/>
              <a:buChar char="•"/>
            </a:pPr>
            <a:r>
              <a:rPr lang="es-GT" sz="2000" dirty="0"/>
              <a:t>Constancia de Buenas Prácticas Laborales “BPL</a:t>
            </a:r>
            <a:r>
              <a:rPr lang="es-GT" sz="2000" dirty="0" smtClean="0"/>
              <a:t>”</a:t>
            </a:r>
          </a:p>
          <a:p>
            <a:pPr marL="285750" indent="-285750" algn="just">
              <a:buFont typeface="Arial" panose="020B0604020202020204" pitchFamily="34" charset="0"/>
              <a:buChar char="•"/>
            </a:pPr>
            <a:endParaRPr lang="es-GT" sz="2000" dirty="0" smtClean="0"/>
          </a:p>
          <a:p>
            <a:pPr marL="285750" indent="-285750" algn="just">
              <a:buFont typeface="Arial" panose="020B0604020202020204" pitchFamily="34" charset="0"/>
              <a:buChar char="•"/>
            </a:pPr>
            <a:r>
              <a:rPr lang="es-GT" sz="2000" dirty="0"/>
              <a:t>Portal Electrónico “Tu </a:t>
            </a:r>
            <a:r>
              <a:rPr lang="es-GT" sz="2000" dirty="0" smtClean="0"/>
              <a:t>Empleo”</a:t>
            </a:r>
          </a:p>
          <a:p>
            <a:pPr marL="285750" indent="-285750" algn="just">
              <a:buFont typeface="Arial" panose="020B0604020202020204" pitchFamily="34" charset="0"/>
              <a:buChar char="•"/>
            </a:pPr>
            <a:endParaRPr lang="es-GT" sz="2000" dirty="0" smtClean="0"/>
          </a:p>
          <a:p>
            <a:pPr marL="285750" indent="-285750" algn="just">
              <a:buFont typeface="Arial" panose="020B0604020202020204" pitchFamily="34" charset="0"/>
              <a:buChar char="•"/>
            </a:pPr>
            <a:r>
              <a:rPr lang="es-GT" sz="2000" dirty="0" smtClean="0"/>
              <a:t>Plataforma </a:t>
            </a:r>
            <a:r>
              <a:rPr lang="es-GT" sz="2000" dirty="0"/>
              <a:t>Salud y Seguridad </a:t>
            </a:r>
            <a:r>
              <a:rPr lang="es-GT" sz="2000" dirty="0" smtClean="0"/>
              <a:t>Ocupacional</a:t>
            </a:r>
          </a:p>
          <a:p>
            <a:pPr marL="285750" indent="-285750" algn="just">
              <a:buFont typeface="Arial" panose="020B0604020202020204" pitchFamily="34" charset="0"/>
              <a:buChar char="•"/>
            </a:pPr>
            <a:endParaRPr lang="es-GT" sz="2000" dirty="0" smtClean="0"/>
          </a:p>
          <a:p>
            <a:pPr marL="285750" indent="-285750" algn="just">
              <a:buFont typeface="Arial" panose="020B0604020202020204" pitchFamily="34" charset="0"/>
              <a:buChar char="•"/>
            </a:pPr>
            <a:r>
              <a:rPr lang="es-GT" sz="2000" dirty="0"/>
              <a:t>Libro Electrónico de </a:t>
            </a:r>
            <a:r>
              <a:rPr lang="es-GT" sz="2000" dirty="0" smtClean="0"/>
              <a:t>Salarios</a:t>
            </a:r>
          </a:p>
          <a:p>
            <a:pPr marL="285750" indent="-285750" algn="just">
              <a:buFont typeface="Arial" panose="020B0604020202020204" pitchFamily="34" charset="0"/>
              <a:buChar char="•"/>
            </a:pPr>
            <a:endParaRPr lang="es-GT" sz="2000" dirty="0" smtClean="0"/>
          </a:p>
          <a:p>
            <a:pPr marL="285750" indent="-285750" algn="just">
              <a:buFont typeface="Arial" panose="020B0604020202020204" pitchFamily="34" charset="0"/>
              <a:buChar char="•"/>
            </a:pPr>
            <a:r>
              <a:rPr lang="es-GT" sz="2000" dirty="0"/>
              <a:t>Registro Electrónico de Contratos Individuales de Trabajo (RECIT</a:t>
            </a:r>
            <a:r>
              <a:rPr lang="es-GT" sz="2000" dirty="0" smtClean="0"/>
              <a:t>)</a:t>
            </a:r>
          </a:p>
          <a:p>
            <a:pPr algn="just"/>
            <a:endParaRPr lang="es-GT" sz="2000" dirty="0" smtClean="0"/>
          </a:p>
          <a:p>
            <a:pPr marL="285750" indent="-285750" algn="just">
              <a:buFont typeface="Arial" panose="020B0604020202020204" pitchFamily="34" charset="0"/>
              <a:buChar char="•"/>
            </a:pPr>
            <a:r>
              <a:rPr lang="es-GT" sz="2000" dirty="0" smtClean="0"/>
              <a:t>Informe del Empleador y Nómina 29-89 y Zonas Francas</a:t>
            </a:r>
          </a:p>
          <a:p>
            <a:pPr marL="285750" indent="-285750" algn="just">
              <a:buFont typeface="Arial" panose="020B0604020202020204" pitchFamily="34" charset="0"/>
              <a:buChar char="•"/>
            </a:pPr>
            <a:endParaRPr lang="es-GT" sz="2000" dirty="0"/>
          </a:p>
        </p:txBody>
      </p:sp>
      <p:pic>
        <p:nvPicPr>
          <p:cNvPr id="1026" name="Picture 2" descr="Download Computer Keyboard Desktop Computers Euclidean Vector - Teclado De  Computadora Vector PNG Image with No Background - PNGkey.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132376" y="1594591"/>
            <a:ext cx="2696045" cy="334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751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1804</TotalTime>
  <Words>4101</Words>
  <Application>Microsoft Office PowerPoint</Application>
  <PresentationFormat>Panorámica</PresentationFormat>
  <Paragraphs>444</Paragraphs>
  <Slides>47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47</vt:i4>
      </vt:variant>
    </vt:vector>
  </HeadingPairs>
  <TitlesOfParts>
    <vt:vector size="56" baseType="lpstr">
      <vt:lpstr>Arial</vt:lpstr>
      <vt:lpstr>Calibri</vt:lpstr>
      <vt:lpstr>Calibri Light</vt:lpstr>
      <vt:lpstr>Montserrat</vt:lpstr>
      <vt:lpstr>Montserrat Black</vt:lpstr>
      <vt:lpstr>Montserrat Bold</vt:lpstr>
      <vt:lpstr>Symbol</vt:lpstr>
      <vt:lpstr>Times New Roman</vt:lpstr>
      <vt:lpstr>Tema de Office</vt:lpstr>
      <vt:lpstr>Presentación de PowerPoint</vt:lpstr>
      <vt:lpstr>INTRODUCCIÓN</vt:lpstr>
      <vt:lpstr>VICEMINISTERIO ADMINISTRATIVO FINANCIERO</vt:lpstr>
      <vt:lpstr>EJECUCIÓN PRESUPUESTARIA</vt:lpstr>
      <vt:lpstr>CIFRAS GENERALES DEL PRESUPUESTO AL TERCER CUATRIMESTRE 2021</vt:lpstr>
      <vt:lpstr>EJECUCIÓN PRESUPUESTARIA</vt:lpstr>
      <vt:lpstr>EJECUCIÓN PRESUPUESTARIA</vt:lpstr>
      <vt:lpstr>PRODUCTOS, PROYECTOS Y SERVICIOS RELEVANTES</vt:lpstr>
      <vt:lpstr>SERVICIOS ELECTRÓNICOS MINTRAB</vt:lpstr>
      <vt:lpstr>Avances registrados en los sistemas electrónicos</vt:lpstr>
      <vt:lpstr>PREVENCIÓN DE CONTAGIO Y BROTES DE SARS COV-2</vt:lpstr>
      <vt:lpstr>VICEMINISTERIO DE PREVISIÓN SOCIAL Y EMPLEO</vt:lpstr>
      <vt:lpstr>GENERACIÓN DE EMPLEO FORMAL Y DIGNO</vt:lpstr>
      <vt:lpstr>FERIAS DE EMPLEO FOCALIZADAS</vt:lpstr>
      <vt:lpstr>MODELO DE ATENCIÓN INTEGRAL PARA LAS MUJERES VÍCTIMAS DE VIOLENCIA I´X KEM (MAIMI)</vt:lpstr>
      <vt:lpstr>VENTANILLA EMPLÉATE INCLUSIVO</vt:lpstr>
      <vt:lpstr>Presentación de PowerPoint</vt:lpstr>
      <vt:lpstr>PROGRAMA DE TRABAJO TEMPORAL</vt:lpstr>
      <vt:lpstr>SALUD Y SEGURIDAD OCUPACIONAL</vt:lpstr>
      <vt:lpstr>PROGRAMA DE APORTE ECONÓMICO DEL ADULTO MAYOR (PAM)</vt:lpstr>
      <vt:lpstr>PROYECTO DE LOS CENTROS DE ATENCIÓN INTEGRAL PARA LA PREVENCIÓN Y ERRADICACIÓN DEL TRABAJO INFANTIL (CAIPETI)</vt:lpstr>
      <vt:lpstr>CONFERENCIA DE MINISTRAS Y MINISTROS DE TRABAJO DE CENTROAMÉRICA Y REPÚBLICA DOMINICANA</vt:lpstr>
      <vt:lpstr>Presentación de PowerPoint</vt:lpstr>
      <vt:lpstr>Presentación de PowerPoint</vt:lpstr>
      <vt:lpstr>VICEMINISTERIO DE ADMINISTRACIÓN DE TRABAJO</vt:lpstr>
      <vt:lpstr>CONSTANCIA DE BUENAS PRÁCTICAS LABORALES (BPL)</vt:lpstr>
      <vt:lpstr>SALARIO MÍNIMO 2022</vt:lpstr>
      <vt:lpstr>INSPECCIÓN GENERAL DE TRABAJO (IGT)</vt:lpstr>
      <vt:lpstr>INSPECCIÓN GENERAL DE TRABAJO (IGT)</vt:lpstr>
      <vt:lpstr>INSPECCIÓN GENERAL DE TRABAJO (IGT)</vt:lpstr>
      <vt:lpstr>INSPECCIÓN GENERAL DE TRABAJO (IGT)</vt:lpstr>
      <vt:lpstr>Dirección General de Trabajo (DGE)</vt:lpstr>
      <vt:lpstr>Dirección General de Trabajo (DGE)</vt:lpstr>
      <vt:lpstr>Fomento a la Legalidad Laboral</vt:lpstr>
      <vt:lpstr>RESULTADOS DE CORTO Y MEDIANO PLAZO ALCANZADOS EN EL MARCO DE LA POLÍTICA GENERAL DE GOBIERNO</vt:lpstr>
      <vt:lpstr>Presentación de PowerPoint</vt:lpstr>
      <vt:lpstr>LOGROS INSTITUCIONALES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DESAFÍOS INSTITUCIONALES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Andrés Erazo</cp:lastModifiedBy>
  <cp:revision>163</cp:revision>
  <dcterms:created xsi:type="dcterms:W3CDTF">2021-05-04T19:30:50Z</dcterms:created>
  <dcterms:modified xsi:type="dcterms:W3CDTF">2022-01-05T15:53:03Z</dcterms:modified>
</cp:coreProperties>
</file>