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7"/>
  </p:notesMasterIdLst>
  <p:handoutMasterIdLst>
    <p:handoutMasterId r:id="rId38"/>
  </p:handoutMasterIdLst>
  <p:sldIdLst>
    <p:sldId id="375" r:id="rId6"/>
    <p:sldId id="353" r:id="rId7"/>
    <p:sldId id="354" r:id="rId8"/>
    <p:sldId id="357" r:id="rId9"/>
    <p:sldId id="309" r:id="rId10"/>
    <p:sldId id="352" r:id="rId11"/>
    <p:sldId id="342" r:id="rId12"/>
    <p:sldId id="327" r:id="rId13"/>
    <p:sldId id="374" r:id="rId14"/>
    <p:sldId id="334" r:id="rId15"/>
    <p:sldId id="335" r:id="rId16"/>
    <p:sldId id="337" r:id="rId17"/>
    <p:sldId id="338" r:id="rId18"/>
    <p:sldId id="340" r:id="rId19"/>
    <p:sldId id="356" r:id="rId20"/>
    <p:sldId id="339" r:id="rId21"/>
    <p:sldId id="380" r:id="rId22"/>
    <p:sldId id="358" r:id="rId23"/>
    <p:sldId id="362" r:id="rId24"/>
    <p:sldId id="363" r:id="rId25"/>
    <p:sldId id="365" r:id="rId26"/>
    <p:sldId id="366" r:id="rId27"/>
    <p:sldId id="379" r:id="rId28"/>
    <p:sldId id="368" r:id="rId29"/>
    <p:sldId id="369" r:id="rId30"/>
    <p:sldId id="317" r:id="rId31"/>
    <p:sldId id="348" r:id="rId32"/>
    <p:sldId id="349" r:id="rId33"/>
    <p:sldId id="372" r:id="rId34"/>
    <p:sldId id="351" r:id="rId35"/>
    <p:sldId id="376" r:id="rId36"/>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F3C"/>
    <a:srgbClr val="FFFFFF"/>
    <a:srgbClr val="2786C0"/>
    <a:srgbClr val="179939"/>
    <a:srgbClr val="197BB4"/>
    <a:srgbClr val="BDD7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3" autoAdjust="0"/>
    <p:restoredTop sz="94291" autoAdjust="0"/>
  </p:normalViewPr>
  <p:slideViewPr>
    <p:cSldViewPr snapToGrid="0">
      <p:cViewPr varScale="1">
        <p:scale>
          <a:sx n="70" d="100"/>
          <a:sy n="70" d="100"/>
        </p:scale>
        <p:origin x="540" y="54"/>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72.31.23.58\Users\aseplani47\Desktop\CAEE\INFORMES%202021\CUATRIMESTRAL%20CPCC\III%20Informe%20Cuatrimestral%20CPCC\Gr&#225;ficas%20Mingob%20III%20Cuatrimestre%202021%20CPCC%20v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172.31.23.58\Users\aseplani47\Desktop\CAEE\INFORMES%202021\CUATRIMESTRAL%20CPCC\III%20Informe%20Cuatrimestral%20CPCC\Gr&#225;ficas%20Mingob%20III%20Cuatrimestre%202021%20CPCC%20v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72.31.23.58\Users\aseplani47\Desktop\CAEE\INFORMES%202021\MEMORIA%20DE%20LABORES\Gr&#225;ficas%20Eje%20Seguridad%20ML%202021%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ediplan26\Documents\Gr&#225;ficas%20Eje%20Seguridad%20ML%202021%20v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GT"/>
              <a:t>Ejecución presupuestaria</a:t>
            </a:r>
            <a:br>
              <a:rPr lang="es-GT"/>
            </a:br>
            <a:r>
              <a:rPr lang="es-GT"/>
              <a:t>Grupo de gasto</a:t>
            </a:r>
            <a:br>
              <a:rPr lang="es-GT"/>
            </a:br>
            <a:r>
              <a:rPr lang="es-GT"/>
              <a:t>(En Millones de Quetzales)</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'[Gráficas Mingob III Cuatrimestre 2021 CPCC v3.xlsx]Por Grupo'!$C$4:$C$5</c:f>
              <c:strCache>
                <c:ptCount val="2"/>
                <c:pt idx="0">
                  <c:v>Asignado</c:v>
                </c:pt>
              </c:strCache>
            </c:strRef>
          </c:tx>
          <c:spPr>
            <a:solidFill>
              <a:srgbClr val="255F93"/>
            </a:solidFill>
            <a:ln>
              <a:solidFill>
                <a:sysClr val="windowText" lastClr="000000"/>
              </a:solidFill>
            </a:ln>
            <a:effectLst/>
            <a:sp3d>
              <a:contourClr>
                <a:sysClr val="windowText" lastClr="00000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 Mingob III Cuatrimestre 2021 CPCC v3.xlsx]Por Grupo'!$A$6:$A$13</c:f>
              <c:strCache>
                <c:ptCount val="7"/>
                <c:pt idx="0">
                  <c:v>Grupo 0</c:v>
                </c:pt>
                <c:pt idx="1">
                  <c:v>Grupo 1</c:v>
                </c:pt>
                <c:pt idx="2">
                  <c:v>Grupo 2</c:v>
                </c:pt>
                <c:pt idx="3">
                  <c:v>Grupo 3</c:v>
                </c:pt>
                <c:pt idx="4">
                  <c:v>Grupo 4</c:v>
                </c:pt>
                <c:pt idx="5">
                  <c:v>Grupo 5</c:v>
                </c:pt>
                <c:pt idx="6">
                  <c:v>Grupo 9</c:v>
                </c:pt>
              </c:strCache>
              <c:extLst/>
            </c:strRef>
          </c:cat>
          <c:val>
            <c:numRef>
              <c:f>'[Gráficas Mingob III Cuatrimestre 2021 CPCC v3.xlsx]Por Grupo'!$C$6:$C$13</c:f>
              <c:numCache>
                <c:formatCode>#,##0.00</c:formatCode>
                <c:ptCount val="7"/>
                <c:pt idx="0">
                  <c:v>4259.0181130000001</c:v>
                </c:pt>
                <c:pt idx="1">
                  <c:v>674.72443899999996</c:v>
                </c:pt>
                <c:pt idx="2">
                  <c:v>673.83721800000001</c:v>
                </c:pt>
                <c:pt idx="3">
                  <c:v>224.018021</c:v>
                </c:pt>
                <c:pt idx="4">
                  <c:v>93.344593000000003</c:v>
                </c:pt>
                <c:pt idx="5">
                  <c:v>0</c:v>
                </c:pt>
                <c:pt idx="6">
                  <c:v>19.866716</c:v>
                </c:pt>
              </c:numCache>
              <c:extLst/>
            </c:numRef>
          </c:val>
          <c:extLst>
            <c:ext xmlns:c16="http://schemas.microsoft.com/office/drawing/2014/chart" uri="{C3380CC4-5D6E-409C-BE32-E72D297353CC}">
              <c16:uniqueId val="{00000000-94DD-4ED2-95C3-7F4457BE968D}"/>
            </c:ext>
          </c:extLst>
        </c:ser>
        <c:ser>
          <c:idx val="1"/>
          <c:order val="1"/>
          <c:tx>
            <c:strRef>
              <c:f>'[Gráficas Mingob III Cuatrimestre 2021 CPCC v3.xlsx]Por Grupo'!$D$4:$D$5</c:f>
              <c:strCache>
                <c:ptCount val="2"/>
                <c:pt idx="0">
                  <c:v>Vigente</c:v>
                </c:pt>
              </c:strCache>
            </c:strRef>
          </c:tx>
          <c:spPr>
            <a:solidFill>
              <a:srgbClr val="ED7D31"/>
            </a:solidFill>
            <a:ln>
              <a:solidFill>
                <a:sysClr val="windowText" lastClr="000000"/>
              </a:solidFill>
            </a:ln>
            <a:effectLst/>
            <a:sp3d>
              <a:contourClr>
                <a:sysClr val="windowText" lastClr="000000"/>
              </a:contourClr>
            </a:sp3d>
          </c:spPr>
          <c:invertIfNegative val="0"/>
          <c:dLbls>
            <c:dLbl>
              <c:idx val="1"/>
              <c:layout>
                <c:manualLayout>
                  <c:x val="2.8853160699041655E-3"/>
                  <c:y val="-1.4014390019812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DD-4ED2-95C3-7F4457BE968D}"/>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 Mingob III Cuatrimestre 2021 CPCC v3.xlsx]Por Grupo'!$A$6:$A$13</c:f>
              <c:strCache>
                <c:ptCount val="7"/>
                <c:pt idx="0">
                  <c:v>Grupo 0</c:v>
                </c:pt>
                <c:pt idx="1">
                  <c:v>Grupo 1</c:v>
                </c:pt>
                <c:pt idx="2">
                  <c:v>Grupo 2</c:v>
                </c:pt>
                <c:pt idx="3">
                  <c:v>Grupo 3</c:v>
                </c:pt>
                <c:pt idx="4">
                  <c:v>Grupo 4</c:v>
                </c:pt>
                <c:pt idx="5">
                  <c:v>Grupo 5</c:v>
                </c:pt>
                <c:pt idx="6">
                  <c:v>Grupo 9</c:v>
                </c:pt>
              </c:strCache>
              <c:extLst/>
            </c:strRef>
          </c:cat>
          <c:val>
            <c:numRef>
              <c:f>'[Gráficas Mingob III Cuatrimestre 2021 CPCC v3.xlsx]Por Grupo'!$D$6:$D$13</c:f>
              <c:numCache>
                <c:formatCode>#,##0.00</c:formatCode>
                <c:ptCount val="7"/>
                <c:pt idx="0">
                  <c:v>4301.2177380000003</c:v>
                </c:pt>
                <c:pt idx="1">
                  <c:v>546.13174300000003</c:v>
                </c:pt>
                <c:pt idx="2">
                  <c:v>571.73503600000004</c:v>
                </c:pt>
                <c:pt idx="3">
                  <c:v>217.36786000000001</c:v>
                </c:pt>
                <c:pt idx="4">
                  <c:v>367.74568399999998</c:v>
                </c:pt>
                <c:pt idx="5">
                  <c:v>13.253520999999999</c:v>
                </c:pt>
                <c:pt idx="6">
                  <c:v>38.674363999999997</c:v>
                </c:pt>
              </c:numCache>
              <c:extLst/>
            </c:numRef>
          </c:val>
          <c:extLst>
            <c:ext xmlns:c16="http://schemas.microsoft.com/office/drawing/2014/chart" uri="{C3380CC4-5D6E-409C-BE32-E72D297353CC}">
              <c16:uniqueId val="{00000001-94DD-4ED2-95C3-7F4457BE968D}"/>
            </c:ext>
          </c:extLst>
        </c:ser>
        <c:ser>
          <c:idx val="2"/>
          <c:order val="2"/>
          <c:tx>
            <c:strRef>
              <c:f>'[Gráficas Mingob III Cuatrimestre 2021 CPCC v3.xlsx]Por Grupo'!$E$4:$E$5</c:f>
              <c:strCache>
                <c:ptCount val="2"/>
                <c:pt idx="0">
                  <c:v>Ejecutado </c:v>
                </c:pt>
              </c:strCache>
            </c:strRef>
          </c:tx>
          <c:spPr>
            <a:solidFill>
              <a:srgbClr val="A5A5A5"/>
            </a:solidFill>
            <a:ln>
              <a:solidFill>
                <a:sysClr val="windowText" lastClr="000000"/>
              </a:solidFill>
            </a:ln>
            <a:effectLst/>
            <a:sp3d>
              <a:contourClr>
                <a:sysClr val="windowText" lastClr="000000"/>
              </a:contourClr>
            </a:sp3d>
          </c:spPr>
          <c:invertIfNegative val="0"/>
          <c:dLbls>
            <c:dLbl>
              <c:idx val="3"/>
              <c:layout>
                <c:manualLayout>
                  <c:x val="4.3279741048562479E-3"/>
                  <c:y val="-5.6057560079248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DD-4ED2-95C3-7F4457BE968D}"/>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 Mingob III Cuatrimestre 2021 CPCC v3.xlsx]Por Grupo'!$A$6:$A$13</c:f>
              <c:strCache>
                <c:ptCount val="7"/>
                <c:pt idx="0">
                  <c:v>Grupo 0</c:v>
                </c:pt>
                <c:pt idx="1">
                  <c:v>Grupo 1</c:v>
                </c:pt>
                <c:pt idx="2">
                  <c:v>Grupo 2</c:v>
                </c:pt>
                <c:pt idx="3">
                  <c:v>Grupo 3</c:v>
                </c:pt>
                <c:pt idx="4">
                  <c:v>Grupo 4</c:v>
                </c:pt>
                <c:pt idx="5">
                  <c:v>Grupo 5</c:v>
                </c:pt>
                <c:pt idx="6">
                  <c:v>Grupo 9</c:v>
                </c:pt>
              </c:strCache>
              <c:extLst/>
            </c:strRef>
          </c:cat>
          <c:val>
            <c:numRef>
              <c:f>'[Gráficas Mingob III Cuatrimestre 2021 CPCC v3.xlsx]Por Grupo'!$E$6:$E$13</c:f>
              <c:numCache>
                <c:formatCode>#,##0.00</c:formatCode>
                <c:ptCount val="7"/>
                <c:pt idx="0">
                  <c:v>4261.9171054400003</c:v>
                </c:pt>
                <c:pt idx="1">
                  <c:v>495.74742981999998</c:v>
                </c:pt>
                <c:pt idx="2">
                  <c:v>499.60059244999997</c:v>
                </c:pt>
                <c:pt idx="3">
                  <c:v>31.036510420000003</c:v>
                </c:pt>
                <c:pt idx="4">
                  <c:v>361.86789083999997</c:v>
                </c:pt>
                <c:pt idx="5">
                  <c:v>13.253520999999999</c:v>
                </c:pt>
                <c:pt idx="6">
                  <c:v>36.540754560000003</c:v>
                </c:pt>
              </c:numCache>
              <c:extLst/>
            </c:numRef>
          </c:val>
          <c:extLst>
            <c:ext xmlns:c16="http://schemas.microsoft.com/office/drawing/2014/chart" uri="{C3380CC4-5D6E-409C-BE32-E72D297353CC}">
              <c16:uniqueId val="{00000002-94DD-4ED2-95C3-7F4457BE968D}"/>
            </c:ext>
          </c:extLst>
        </c:ser>
        <c:ser>
          <c:idx val="3"/>
          <c:order val="3"/>
          <c:tx>
            <c:strRef>
              <c:f>'[Gráficas Mingob III Cuatrimestre 2021 CPCC v3.xlsx]Por Grupo'!$F$4:$F$5</c:f>
              <c:strCache>
                <c:ptCount val="2"/>
                <c:pt idx="0">
                  <c:v>Saldo</c:v>
                </c:pt>
              </c:strCache>
            </c:strRef>
          </c:tx>
          <c:spPr>
            <a:solidFill>
              <a:schemeClr val="accent4"/>
            </a:solidFill>
            <a:ln>
              <a:solidFill>
                <a:sysClr val="windowText" lastClr="000000"/>
              </a:solidFill>
            </a:ln>
            <a:effectLst/>
            <a:sp3d>
              <a:contourClr>
                <a:sysClr val="windowText" lastClr="000000"/>
              </a:contourClr>
            </a:sp3d>
          </c:spPr>
          <c:invertIfNegative val="0"/>
          <c:dLbls>
            <c:dLbl>
              <c:idx val="0"/>
              <c:layout>
                <c:manualLayout>
                  <c:x val="1.0098606244664606E-2"/>
                  <c:y val="-2.802878003962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DD-4ED2-95C3-7F4457BE968D}"/>
                </c:ext>
              </c:extLst>
            </c:dLbl>
            <c:dLbl>
              <c:idx val="1"/>
              <c:layout>
                <c:manualLayout>
                  <c:x val="2.8853160699041126E-3"/>
                  <c:y val="-1.027710062591883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DD-4ED2-95C3-7F4457BE968D}"/>
                </c:ext>
              </c:extLst>
            </c:dLbl>
            <c:dLbl>
              <c:idx val="2"/>
              <c:layout>
                <c:manualLayout>
                  <c:x val="8.6559482097124957E-3"/>
                  <c:y val="2.802878003962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DD-4ED2-95C3-7F4457BE968D}"/>
                </c:ext>
              </c:extLst>
            </c:dLbl>
            <c:dLbl>
              <c:idx val="4"/>
              <c:layout>
                <c:manualLayout>
                  <c:x val="7.2132901747604134E-3"/>
                  <c:y val="-5.6057560079248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DD-4ED2-95C3-7F4457BE968D}"/>
                </c:ext>
              </c:extLst>
            </c:dLbl>
            <c:dLbl>
              <c:idx val="6"/>
              <c:layout>
                <c:manualLayout>
                  <c:x val="5.7706321398083311E-3"/>
                  <c:y val="-2.802878003962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DD-4ED2-95C3-7F4457BE968D}"/>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 Mingob III Cuatrimestre 2021 CPCC v3.xlsx]Por Grupo'!$A$6:$A$13</c:f>
              <c:strCache>
                <c:ptCount val="7"/>
                <c:pt idx="0">
                  <c:v>Grupo 0</c:v>
                </c:pt>
                <c:pt idx="1">
                  <c:v>Grupo 1</c:v>
                </c:pt>
                <c:pt idx="2">
                  <c:v>Grupo 2</c:v>
                </c:pt>
                <c:pt idx="3">
                  <c:v>Grupo 3</c:v>
                </c:pt>
                <c:pt idx="4">
                  <c:v>Grupo 4</c:v>
                </c:pt>
                <c:pt idx="5">
                  <c:v>Grupo 5</c:v>
                </c:pt>
                <c:pt idx="6">
                  <c:v>Grupo 9</c:v>
                </c:pt>
              </c:strCache>
              <c:extLst/>
            </c:strRef>
          </c:cat>
          <c:val>
            <c:numRef>
              <c:f>'[Gráficas Mingob III Cuatrimestre 2021 CPCC v3.xlsx]Por Grupo'!$F$6:$F$13</c:f>
              <c:numCache>
                <c:formatCode>#,##0.00</c:formatCode>
                <c:ptCount val="7"/>
                <c:pt idx="0">
                  <c:v>39.30063255999994</c:v>
                </c:pt>
                <c:pt idx="1">
                  <c:v>50.384313180000049</c:v>
                </c:pt>
                <c:pt idx="2">
                  <c:v>72.134443550000071</c:v>
                </c:pt>
                <c:pt idx="3">
                  <c:v>186.33134957999999</c:v>
                </c:pt>
                <c:pt idx="4">
                  <c:v>5.8777931600000102</c:v>
                </c:pt>
                <c:pt idx="5">
                  <c:v>0</c:v>
                </c:pt>
                <c:pt idx="6">
                  <c:v>2.1336094399999936</c:v>
                </c:pt>
              </c:numCache>
              <c:extLst/>
            </c:numRef>
          </c:val>
          <c:extLst>
            <c:ext xmlns:c16="http://schemas.microsoft.com/office/drawing/2014/chart" uri="{C3380CC4-5D6E-409C-BE32-E72D297353CC}">
              <c16:uniqueId val="{00000003-94DD-4ED2-95C3-7F4457BE968D}"/>
            </c:ext>
          </c:extLst>
        </c:ser>
        <c:dLbls>
          <c:showLegendKey val="0"/>
          <c:showVal val="0"/>
          <c:showCatName val="0"/>
          <c:showSerName val="0"/>
          <c:showPercent val="0"/>
          <c:showBubbleSize val="0"/>
        </c:dLbls>
        <c:gapWidth val="150"/>
        <c:shape val="box"/>
        <c:axId val="-1192775232"/>
        <c:axId val="-1192771968"/>
        <c:axId val="0"/>
      </c:bar3DChart>
      <c:catAx>
        <c:axId val="-1192775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crossAx val="-1192771968"/>
        <c:crosses val="autoZero"/>
        <c:auto val="1"/>
        <c:lblAlgn val="ctr"/>
        <c:lblOffset val="100"/>
        <c:noMultiLvlLbl val="0"/>
      </c:catAx>
      <c:valAx>
        <c:axId val="-1192771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GT"/>
                  <a:t>Cifras en Quetzales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crossAx val="-119277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G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Ejecución presupuestaria por finalidad
(En Millones de Quetzales)</a:t>
            </a:r>
          </a:p>
        </c:rich>
      </c:tx>
      <c:layout>
        <c:manualLayout>
          <c:xMode val="edge"/>
          <c:yMode val="edge"/>
          <c:x val="0.32651259963983703"/>
          <c:y val="4.160755881572438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title>
    <c:autoTitleDeleted val="0"/>
    <c:plotArea>
      <c:layout/>
      <c:barChart>
        <c:barDir val="col"/>
        <c:grouping val="clustered"/>
        <c:varyColors val="0"/>
        <c:ser>
          <c:idx val="0"/>
          <c:order val="0"/>
          <c:tx>
            <c:strRef>
              <c:f>'[Gráficas Mingob III Cuatrimestre 2021 CPCC v3.xlsx]Finalidad'!$C$4</c:f>
              <c:strCache>
                <c:ptCount val="1"/>
                <c:pt idx="0">
                  <c:v>Vigente</c:v>
                </c:pt>
              </c:strCache>
            </c:strRef>
          </c:tx>
          <c:spPr>
            <a:solidFill>
              <a:srgbClr val="ED7D31"/>
            </a:solidFill>
            <a:ln>
              <a:solidFill>
                <a:sysClr val="windowText" lastClr="000000"/>
              </a:solidFill>
            </a:ln>
            <a:effectLst/>
          </c:spPr>
          <c:invertIfNegative val="0"/>
          <c:dPt>
            <c:idx val="0"/>
            <c:invertIfNegative val="0"/>
            <c:bubble3D val="0"/>
            <c:spPr>
              <a:solidFill>
                <a:srgbClr val="ED7D31"/>
              </a:solidFill>
              <a:ln>
                <a:solidFill>
                  <a:sysClr val="windowText" lastClr="000000"/>
                </a:solidFill>
              </a:ln>
              <a:effectLst/>
            </c:spPr>
            <c:extLst>
              <c:ext xmlns:c16="http://schemas.microsoft.com/office/drawing/2014/chart" uri="{C3380CC4-5D6E-409C-BE32-E72D297353CC}">
                <c16:uniqueId val="{00000001-0033-40CC-968B-6134B5C42E3B}"/>
              </c:ext>
            </c:extLst>
          </c:dPt>
          <c:dLbls>
            <c:dLbl>
              <c:idx val="0"/>
              <c:layout>
                <c:manualLayout>
                  <c:x val="-9.7323615889590136E-3"/>
                  <c:y val="-1.284843729120558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33-40CC-968B-6134B5C42E3B}"/>
                </c:ext>
              </c:extLst>
            </c:dLbl>
            <c:dLbl>
              <c:idx val="2"/>
              <c:layout>
                <c:manualLayout>
                  <c:x val="-1.1678833906750724E-2"/>
                  <c:y val="-3.5041597411227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33-40CC-968B-6134B5C42E3B}"/>
                </c:ext>
              </c:extLst>
            </c:dLbl>
            <c:dLbl>
              <c:idx val="3"/>
              <c:layout>
                <c:manualLayout>
                  <c:x val="-9.73236158895899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33-40CC-968B-6134B5C42E3B}"/>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 Mingob III Cuatrimestre 2021 CPCC v3.xlsx]Finalidad'!$A$5:$A$9</c:f>
              <c:strCache>
                <c:ptCount val="4"/>
                <c:pt idx="0">
                  <c:v>Servicios Públicos Generales</c:v>
                </c:pt>
                <c:pt idx="1">
                  <c:v>Orden Público y Seguridad Ciudadana</c:v>
                </c:pt>
                <c:pt idx="2">
                  <c:v>Salud</c:v>
                </c:pt>
                <c:pt idx="3">
                  <c:v>Educación </c:v>
                </c:pt>
              </c:strCache>
              <c:extLst/>
            </c:strRef>
          </c:cat>
          <c:val>
            <c:numRef>
              <c:f>'[Gráficas Mingob III Cuatrimestre 2021 CPCC v3.xlsx]Finalidad'!$C$5:$C$9</c:f>
              <c:numCache>
                <c:formatCode>#,##0.00</c:formatCode>
                <c:ptCount val="4"/>
                <c:pt idx="0">
                  <c:v>143.529967</c:v>
                </c:pt>
                <c:pt idx="1">
                  <c:v>5798.0856599999997</c:v>
                </c:pt>
                <c:pt idx="2">
                  <c:v>34.697045000000003</c:v>
                </c:pt>
                <c:pt idx="3">
                  <c:v>79.813275000000004</c:v>
                </c:pt>
              </c:numCache>
              <c:extLst/>
            </c:numRef>
          </c:val>
          <c:extLst xmlns:c15="http://schemas.microsoft.com/office/drawing/2012/chart">
            <c:ext xmlns:c16="http://schemas.microsoft.com/office/drawing/2014/chart" uri="{C3380CC4-5D6E-409C-BE32-E72D297353CC}">
              <c16:uniqueId val="{00000004-0033-40CC-968B-6134B5C42E3B}"/>
            </c:ext>
          </c:extLst>
        </c:ser>
        <c:ser>
          <c:idx val="1"/>
          <c:order val="1"/>
          <c:tx>
            <c:strRef>
              <c:f>'[Gráficas Mingob III Cuatrimestre 2021 CPCC v3.xlsx]Finalidad'!$D$4</c:f>
              <c:strCache>
                <c:ptCount val="1"/>
                <c:pt idx="0">
                  <c:v>Ejecutado </c:v>
                </c:pt>
              </c:strCache>
            </c:strRef>
          </c:tx>
          <c:spPr>
            <a:solidFill>
              <a:srgbClr val="A5A5A5"/>
            </a:solidFill>
            <a:ln>
              <a:solidFill>
                <a:sysClr val="windowText" lastClr="000000"/>
              </a:solidFill>
            </a:ln>
            <a:effectLst/>
          </c:spPr>
          <c:invertIfNegative val="0"/>
          <c:dPt>
            <c:idx val="0"/>
            <c:invertIfNegative val="0"/>
            <c:bubble3D val="0"/>
            <c:spPr>
              <a:solidFill>
                <a:srgbClr val="A5A5A5"/>
              </a:solidFill>
              <a:ln>
                <a:solidFill>
                  <a:sysClr val="windowText" lastClr="000000"/>
                </a:solidFill>
              </a:ln>
              <a:effectLst/>
            </c:spPr>
            <c:extLst>
              <c:ext xmlns:c16="http://schemas.microsoft.com/office/drawing/2014/chart" uri="{C3380CC4-5D6E-409C-BE32-E72D297353CC}">
                <c16:uniqueId val="{00000006-0033-40CC-968B-6134B5C42E3B}"/>
              </c:ext>
            </c:extLst>
          </c:dPt>
          <c:dLbls>
            <c:dLbl>
              <c:idx val="1"/>
              <c:layout>
                <c:manualLayout>
                  <c:x val="7.785889271167197E-3"/>
                  <c:y val="7.00831948224522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33-40CC-968B-6134B5C42E3B}"/>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 Mingob III Cuatrimestre 2021 CPCC v3.xlsx]Finalidad'!$A$5:$A$9</c:f>
              <c:strCache>
                <c:ptCount val="4"/>
                <c:pt idx="0">
                  <c:v>Servicios Públicos Generales</c:v>
                </c:pt>
                <c:pt idx="1">
                  <c:v>Orden Público y Seguridad Ciudadana</c:v>
                </c:pt>
                <c:pt idx="2">
                  <c:v>Salud</c:v>
                </c:pt>
                <c:pt idx="3">
                  <c:v>Educación </c:v>
                </c:pt>
              </c:strCache>
              <c:extLst/>
            </c:strRef>
          </c:cat>
          <c:val>
            <c:numRef>
              <c:f>'[Gráficas Mingob III Cuatrimestre 2021 CPCC v3.xlsx]Finalidad'!$D$5:$D$9</c:f>
              <c:numCache>
                <c:formatCode>#,##0.00</c:formatCode>
                <c:ptCount val="4"/>
                <c:pt idx="0">
                  <c:v>122.52430871</c:v>
                </c:pt>
                <c:pt idx="1">
                  <c:v>5490.0149866199999</c:v>
                </c:pt>
                <c:pt idx="2">
                  <c:v>31.788132469999997</c:v>
                </c:pt>
                <c:pt idx="3">
                  <c:v>55.636376729999995</c:v>
                </c:pt>
              </c:numCache>
              <c:extLst/>
            </c:numRef>
          </c:val>
          <c:extLst>
            <c:ext xmlns:c16="http://schemas.microsoft.com/office/drawing/2014/chart" uri="{C3380CC4-5D6E-409C-BE32-E72D297353CC}">
              <c16:uniqueId val="{00000008-0033-40CC-968B-6134B5C42E3B}"/>
            </c:ext>
          </c:extLst>
        </c:ser>
        <c:ser>
          <c:idx val="2"/>
          <c:order val="2"/>
          <c:tx>
            <c:strRef>
              <c:f>'[Gráficas Mingob III Cuatrimestre 2021 CPCC v3.xlsx]Finalidad'!$E$4</c:f>
              <c:strCache>
                <c:ptCount val="1"/>
                <c:pt idx="0">
                  <c:v>Saldo por Ejecutar</c:v>
                </c:pt>
              </c:strCache>
            </c:strRef>
          </c:tx>
          <c:spPr>
            <a:solidFill>
              <a:srgbClr val="FFC000"/>
            </a:solidFill>
            <a:ln>
              <a:solidFill>
                <a:sysClr val="windowText" lastClr="000000"/>
              </a:solidFill>
            </a:ln>
            <a:effectLst/>
          </c:spPr>
          <c:invertIfNegative val="0"/>
          <c:dPt>
            <c:idx val="0"/>
            <c:invertIfNegative val="0"/>
            <c:bubble3D val="0"/>
            <c:spPr>
              <a:solidFill>
                <a:srgbClr val="FFC000"/>
              </a:solidFill>
              <a:ln>
                <a:solidFill>
                  <a:sysClr val="windowText" lastClr="000000"/>
                </a:solidFill>
              </a:ln>
              <a:effectLst/>
            </c:spPr>
            <c:extLst>
              <c:ext xmlns:c16="http://schemas.microsoft.com/office/drawing/2014/chart" uri="{C3380CC4-5D6E-409C-BE32-E72D297353CC}">
                <c16:uniqueId val="{0000000A-0033-40CC-968B-6134B5C42E3B}"/>
              </c:ext>
            </c:extLst>
          </c:dPt>
          <c:dLbls>
            <c:dLbl>
              <c:idx val="0"/>
              <c:layout>
                <c:manualLayout>
                  <c:x val="1.16788339067507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33-40CC-968B-6134B5C42E3B}"/>
                </c:ext>
              </c:extLst>
            </c:dLbl>
            <c:dLbl>
              <c:idx val="1"/>
              <c:layout>
                <c:manualLayout>
                  <c:x val="1.5571778542334323E-2"/>
                  <c:y val="-6.42421864560279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33-40CC-968B-6134B5C42E3B}"/>
                </c:ext>
              </c:extLst>
            </c:dLbl>
            <c:dLbl>
              <c:idx val="2"/>
              <c:layout>
                <c:manualLayout>
                  <c:x val="5.8394169533753978E-3"/>
                  <c:y val="-1.284843729120558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33-40CC-968B-6134B5C42E3B}"/>
                </c:ext>
              </c:extLst>
            </c:dLbl>
            <c:dLbl>
              <c:idx val="3"/>
              <c:layout>
                <c:manualLayout>
                  <c:x val="9.73236158895899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33-40CC-968B-6134B5C42E3B}"/>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 Mingob III Cuatrimestre 2021 CPCC v3.xlsx]Finalidad'!$A$5:$A$9</c:f>
              <c:strCache>
                <c:ptCount val="4"/>
                <c:pt idx="0">
                  <c:v>Servicios Públicos Generales</c:v>
                </c:pt>
                <c:pt idx="1">
                  <c:v>Orden Público y Seguridad Ciudadana</c:v>
                </c:pt>
                <c:pt idx="2">
                  <c:v>Salud</c:v>
                </c:pt>
                <c:pt idx="3">
                  <c:v>Educación </c:v>
                </c:pt>
              </c:strCache>
              <c:extLst/>
            </c:strRef>
          </c:cat>
          <c:val>
            <c:numRef>
              <c:f>'[Gráficas Mingob III Cuatrimestre 2021 CPCC v3.xlsx]Finalidad'!$E$5:$E$9</c:f>
              <c:numCache>
                <c:formatCode>#,##0.00</c:formatCode>
                <c:ptCount val="4"/>
                <c:pt idx="0">
                  <c:v>21.00565829</c:v>
                </c:pt>
                <c:pt idx="1">
                  <c:v>308.07067337999979</c:v>
                </c:pt>
                <c:pt idx="2">
                  <c:v>2.9089125300000056</c:v>
                </c:pt>
                <c:pt idx="3">
                  <c:v>24.176898270000009</c:v>
                </c:pt>
              </c:numCache>
              <c:extLst/>
            </c:numRef>
          </c:val>
          <c:extLst>
            <c:ext xmlns:c16="http://schemas.microsoft.com/office/drawing/2014/chart" uri="{C3380CC4-5D6E-409C-BE32-E72D297353CC}">
              <c16:uniqueId val="{0000000E-0033-40CC-968B-6134B5C42E3B}"/>
            </c:ext>
          </c:extLst>
        </c:ser>
        <c:dLbls>
          <c:showLegendKey val="0"/>
          <c:showVal val="0"/>
          <c:showCatName val="0"/>
          <c:showSerName val="0"/>
          <c:showPercent val="0"/>
          <c:showBubbleSize val="0"/>
        </c:dLbls>
        <c:gapWidth val="219"/>
        <c:overlap val="-27"/>
        <c:axId val="-1192764896"/>
        <c:axId val="-1192771424"/>
        <c:extLst/>
      </c:barChart>
      <c:catAx>
        <c:axId val="-11927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crossAx val="-1192771424"/>
        <c:crosses val="autoZero"/>
        <c:auto val="1"/>
        <c:lblAlgn val="ctr"/>
        <c:lblOffset val="100"/>
        <c:noMultiLvlLbl val="0"/>
      </c:catAx>
      <c:valAx>
        <c:axId val="-1192771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GT"/>
                  <a:t>Cifras en Quetzales</a:t>
                </a:r>
              </a:p>
            </c:rich>
          </c:tx>
          <c:layout>
            <c:manualLayout>
              <c:xMode val="edge"/>
              <c:yMode val="edge"/>
              <c:x val="7.0268660474107677E-3"/>
              <c:y val="0.3240235453200366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crossAx val="-119276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GT" sz="1920" b="0" i="0" u="none" strike="noStrike" kern="1200" spc="0" baseline="0" noProof="0">
                <a:solidFill>
                  <a:srgbClr val="0D1F3C"/>
                </a:solidFill>
                <a:latin typeface="Arial" panose="020B0604020202020204" pitchFamily="34" charset="0"/>
                <a:ea typeface="+mn-ea"/>
                <a:cs typeface="Arial" panose="020B0604020202020204" pitchFamily="34" charset="0"/>
              </a:defRPr>
            </a:pPr>
            <a:r>
              <a:rPr lang="es-GT" noProof="0" dirty="0" smtClean="0"/>
              <a:t>Tasa de Incidencia </a:t>
            </a:r>
            <a:r>
              <a:rPr lang="en-US" dirty="0" smtClean="0"/>
              <a:t>Criminal </a:t>
            </a:r>
            <a:r>
              <a:rPr lang="en-US" dirty="0"/>
              <a:t>2018 </a:t>
            </a:r>
            <a:r>
              <a:rPr lang="en-US" dirty="0" smtClean="0"/>
              <a:t>– 2021</a:t>
            </a:r>
          </a:p>
          <a:p>
            <a:pPr>
              <a:defRPr/>
            </a:pPr>
            <a:endParaRPr lang="en-US" dirty="0"/>
          </a:p>
        </c:rich>
      </c:tx>
      <c:layout/>
      <c:overlay val="0"/>
      <c:spPr>
        <a:noFill/>
        <a:ln>
          <a:noFill/>
        </a:ln>
        <a:effectLst/>
      </c:spPr>
      <c:txPr>
        <a:bodyPr rot="0" spcFirstLastPara="1" vertOverflow="ellipsis" vert="horz" wrap="square" anchor="ctr" anchorCtr="1"/>
        <a:lstStyle/>
        <a:p>
          <a:pPr>
            <a:defRPr lang="es-GT" sz="1920" b="0" i="0" u="none" strike="noStrike" kern="1200" spc="0" baseline="0" noProof="0">
              <a:solidFill>
                <a:srgbClr val="0D1F3C"/>
              </a:solidFill>
              <a:latin typeface="Arial" panose="020B0604020202020204" pitchFamily="34" charset="0"/>
              <a:ea typeface="+mn-ea"/>
              <a:cs typeface="Arial" panose="020B0604020202020204" pitchFamily="34" charset="0"/>
            </a:defRPr>
          </a:pPr>
          <a:endParaRPr lang="es-GT"/>
        </a:p>
      </c:txPr>
    </c:title>
    <c:autoTitleDeleted val="0"/>
    <c:plotArea>
      <c:layout/>
      <c:barChart>
        <c:barDir val="col"/>
        <c:grouping val="clustered"/>
        <c:varyColors val="0"/>
        <c:ser>
          <c:idx val="0"/>
          <c:order val="0"/>
          <c:tx>
            <c:v>Incidencia criminal</c:v>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lang="es-GT" sz="1600" b="0" i="0" u="none" strike="noStrike" kern="1200" baseline="0" noProof="0">
                    <a:solidFill>
                      <a:srgbClr val="0D1F3C"/>
                    </a:solidFill>
                    <a:latin typeface="Arial" panose="020B0604020202020204" pitchFamily="34" charset="0"/>
                    <a:ea typeface="+mn-ea"/>
                    <a:cs typeface="Arial" panose="020B0604020202020204" pitchFamily="34" charset="0"/>
                  </a:defRPr>
                </a:pPr>
                <a:endParaRPr lang="es-G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'Incidencia Criminal'!$E$5:$M$5</c:f>
              <c:numCache>
                <c:formatCode>General</c:formatCode>
                <c:ptCount val="6"/>
                <c:pt idx="0">
                  <c:v>2018</c:v>
                </c:pt>
                <c:pt idx="1">
                  <c:v>2019</c:v>
                </c:pt>
                <c:pt idx="2">
                  <c:v>2020</c:v>
                </c:pt>
                <c:pt idx="3">
                  <c:v>2021</c:v>
                </c:pt>
                <c:pt idx="4">
                  <c:v>2022</c:v>
                </c:pt>
                <c:pt idx="5">
                  <c:v>2023</c:v>
                </c:pt>
              </c:numCache>
            </c:numRef>
          </c:cat>
          <c:val>
            <c:numRef>
              <c:f>'Incidencia Criminal'!$E$6:$K$6</c:f>
              <c:numCache>
                <c:formatCode>#,##0</c:formatCode>
                <c:ptCount val="4"/>
                <c:pt idx="0">
                  <c:v>20697</c:v>
                </c:pt>
                <c:pt idx="1">
                  <c:v>16709</c:v>
                </c:pt>
                <c:pt idx="2">
                  <c:v>13953</c:v>
                </c:pt>
                <c:pt idx="3">
                  <c:v>15252</c:v>
                </c:pt>
              </c:numCache>
            </c:numRef>
          </c:val>
          <c:extLst>
            <c:ext xmlns:c16="http://schemas.microsoft.com/office/drawing/2014/chart" uri="{C3380CC4-5D6E-409C-BE32-E72D297353CC}">
              <c16:uniqueId val="{00000000-317A-4991-9EB8-748286192DF1}"/>
            </c:ext>
          </c:extLst>
        </c:ser>
        <c:dLbls>
          <c:showLegendKey val="0"/>
          <c:showVal val="0"/>
          <c:showCatName val="0"/>
          <c:showSerName val="0"/>
          <c:showPercent val="0"/>
          <c:showBubbleSize val="0"/>
        </c:dLbls>
        <c:gapWidth val="50"/>
        <c:axId val="529629792"/>
        <c:axId val="529630336"/>
      </c:barChart>
      <c:lineChart>
        <c:grouping val="standard"/>
        <c:varyColors val="0"/>
        <c:ser>
          <c:idx val="1"/>
          <c:order val="1"/>
          <c:tx>
            <c:v>Tasa de incidencia criminal</c:v>
          </c:tx>
          <c:spPr>
            <a:ln w="25400" cap="rnd">
              <a:solidFill>
                <a:srgbClr val="FF0000"/>
              </a:solidFill>
              <a:round/>
            </a:ln>
            <a:effectLst/>
          </c:spPr>
          <c:marker>
            <c:symbol val="circle"/>
            <c:size val="5"/>
            <c:spPr>
              <a:solidFill>
                <a:srgbClr val="FF0000">
                  <a:alpha val="86000"/>
                </a:srgbClr>
              </a:solidFill>
              <a:ln w="28575" cap="sq">
                <a:solidFill>
                  <a:srgbClr val="FF0000"/>
                </a:solidFill>
                <a:miter lim="800000"/>
              </a:ln>
              <a:effectLst/>
            </c:spPr>
          </c:marker>
          <c:dLbls>
            <c:dLbl>
              <c:idx val="0"/>
              <c:layout>
                <c:manualLayout>
                  <c:x val="-4.6348581675912034E-2"/>
                  <c:y val="-6.829286914816169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17A-4991-9EB8-748286192DF1}"/>
                </c:ext>
              </c:extLst>
            </c:dLbl>
            <c:dLbl>
              <c:idx val="1"/>
              <c:layout>
                <c:manualLayout>
                  <c:x val="-4.775425470662497E-2"/>
                  <c:y val="-7.08994672072518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17A-4991-9EB8-748286192DF1}"/>
                </c:ext>
              </c:extLst>
            </c:dLbl>
            <c:dLbl>
              <c:idx val="2"/>
              <c:layout>
                <c:manualLayout>
                  <c:x val="-5.269657894602852E-2"/>
                  <c:y val="-4.937758748471702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17A-4991-9EB8-748286192DF1}"/>
                </c:ext>
              </c:extLst>
            </c:dLbl>
            <c:dLbl>
              <c:idx val="3"/>
              <c:layout>
                <c:manualLayout>
                  <c:x val="-7.1055000775887348E-2"/>
                  <c:y val="-4.83205811851646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17A-4991-9EB8-748286192DF1}"/>
                </c:ext>
              </c:extLst>
            </c:dLbl>
            <c:spPr>
              <a:noFill/>
              <a:ln>
                <a:noFill/>
              </a:ln>
              <a:effectLst/>
            </c:spPr>
            <c:txPr>
              <a:bodyPr rot="0" spcFirstLastPara="1" vertOverflow="ellipsis" vert="horz" wrap="square" anchor="ctr" anchorCtr="1"/>
              <a:lstStyle/>
              <a:p>
                <a:pPr>
                  <a:defRPr lang="es-GT" sz="1600" b="0" i="0" u="none" strike="noStrike" kern="1200" baseline="0" noProof="0">
                    <a:solidFill>
                      <a:srgbClr val="0D1F3C"/>
                    </a:solidFill>
                    <a:latin typeface="Arial" panose="020B0604020202020204" pitchFamily="34" charset="0"/>
                    <a:ea typeface="+mn-ea"/>
                    <a:cs typeface="Arial" panose="020B0604020202020204" pitchFamily="34" charset="0"/>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'Incidencia Criminal'!$E$5:$M$5</c:f>
              <c:numCache>
                <c:formatCode>General</c:formatCode>
                <c:ptCount val="6"/>
                <c:pt idx="0">
                  <c:v>2018</c:v>
                </c:pt>
                <c:pt idx="1">
                  <c:v>2019</c:v>
                </c:pt>
                <c:pt idx="2">
                  <c:v>2020</c:v>
                </c:pt>
                <c:pt idx="3">
                  <c:v>2021</c:v>
                </c:pt>
                <c:pt idx="4">
                  <c:v>2022</c:v>
                </c:pt>
                <c:pt idx="5">
                  <c:v>2023</c:v>
                </c:pt>
              </c:numCache>
            </c:numRef>
          </c:cat>
          <c:val>
            <c:numRef>
              <c:f>'Incidencia Criminal'!$E$7:$K$7</c:f>
              <c:numCache>
                <c:formatCode>0.00</c:formatCode>
                <c:ptCount val="4"/>
                <c:pt idx="0">
                  <c:v>126.61077448698381</c:v>
                </c:pt>
                <c:pt idx="1">
                  <c:v>100.63222016154394</c:v>
                </c:pt>
                <c:pt idx="2">
                  <c:v>82.766190464976589</c:v>
                </c:pt>
                <c:pt idx="3">
                  <c:v>89.142176628454919</c:v>
                </c:pt>
              </c:numCache>
            </c:numRef>
          </c:val>
          <c:smooth val="0"/>
          <c:extLst>
            <c:ext xmlns:c16="http://schemas.microsoft.com/office/drawing/2014/chart" uri="{C3380CC4-5D6E-409C-BE32-E72D297353CC}">
              <c16:uniqueId val="{00000003-317A-4991-9EB8-748286192DF1}"/>
            </c:ext>
          </c:extLst>
        </c:ser>
        <c:ser>
          <c:idx val="2"/>
          <c:order val="2"/>
          <c:tx>
            <c:strRef>
              <c:f>'Incidencia Criminal'!$D$8</c:f>
              <c:strCache>
                <c:ptCount val="1"/>
                <c:pt idx="0">
                  <c:v>Meta PGG 2020-2024</c:v>
                </c:pt>
              </c:strCache>
            </c:strRef>
          </c:tx>
          <c:spPr>
            <a:ln w="28575" cap="rnd">
              <a:solidFill>
                <a:srgbClr val="FFC000"/>
              </a:solidFill>
              <a:prstDash val="dash"/>
              <a:round/>
            </a:ln>
            <a:effectLst/>
          </c:spPr>
          <c:marker>
            <c:symbol val="none"/>
          </c:marker>
          <c:dLbls>
            <c:dLbl>
              <c:idx val="2"/>
              <c:layout>
                <c:manualLayout>
                  <c:x val="-6.0606060606061343E-3"/>
                  <c:y val="-5.9880239520958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17A-4991-9EB8-748286192DF1}"/>
                </c:ext>
              </c:extLst>
            </c:dLbl>
            <c:dLbl>
              <c:idx val="3"/>
              <c:layout>
                <c:manualLayout>
                  <c:x val="4.0404040404040404E-3"/>
                  <c:y val="-7.98403193612774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17A-4991-9EB8-748286192DF1}"/>
                </c:ext>
              </c:extLst>
            </c:dLbl>
            <c:dLbl>
              <c:idx val="4"/>
              <c:layout>
                <c:manualLayout>
                  <c:x val="-2.0202020202020204E-2"/>
                  <c:y val="-7.18562874251497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17A-4991-9EB8-748286192DF1}"/>
                </c:ext>
              </c:extLst>
            </c:dLbl>
            <c:dLbl>
              <c:idx val="5"/>
              <c:layout>
                <c:manualLayout>
                  <c:x val="-8.0808080808080808E-3"/>
                  <c:y val="-5.5888223552894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17A-4991-9EB8-748286192DF1}"/>
                </c:ext>
              </c:extLst>
            </c:dLbl>
            <c:spPr>
              <a:solidFill>
                <a:schemeClr val="accent3">
                  <a:lumMod val="40000"/>
                  <a:lumOff val="60000"/>
                </a:schemeClr>
              </a:solidFill>
              <a:ln>
                <a:noFill/>
              </a:ln>
              <a:effectLst/>
            </c:spPr>
            <c:txPr>
              <a:bodyPr rot="0" spcFirstLastPara="1" vertOverflow="ellipsis" vert="horz" wrap="square" anchor="ctr" anchorCtr="1"/>
              <a:lstStyle/>
              <a:p>
                <a:pPr>
                  <a:defRPr lang="es-GT" sz="1600" b="1" i="0" u="none" strike="noStrike" kern="1200" baseline="0" noProof="0">
                    <a:solidFill>
                      <a:srgbClr val="0D1F3C"/>
                    </a:solidFill>
                    <a:latin typeface="Arial" panose="020B0604020202020204" pitchFamily="34" charset="0"/>
                    <a:ea typeface="+mn-ea"/>
                    <a:cs typeface="Arial" panose="020B0604020202020204" pitchFamily="34"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'Incidencia Criminal'!$E$5:$M$5</c:f>
              <c:numCache>
                <c:formatCode>General</c:formatCode>
                <c:ptCount val="6"/>
                <c:pt idx="0">
                  <c:v>2018</c:v>
                </c:pt>
                <c:pt idx="1">
                  <c:v>2019</c:v>
                </c:pt>
                <c:pt idx="2">
                  <c:v>2020</c:v>
                </c:pt>
                <c:pt idx="3">
                  <c:v>2021</c:v>
                </c:pt>
                <c:pt idx="4">
                  <c:v>2022</c:v>
                </c:pt>
                <c:pt idx="5">
                  <c:v>2023</c:v>
                </c:pt>
              </c:numCache>
            </c:numRef>
          </c:cat>
          <c:val>
            <c:numRef>
              <c:f>'Incidencia Criminal'!$E$8:$M$8</c:f>
              <c:numCache>
                <c:formatCode>0.00</c:formatCode>
                <c:ptCount val="6"/>
                <c:pt idx="1">
                  <c:v>100.63</c:v>
                </c:pt>
                <c:pt idx="2">
                  <c:v>95.63</c:v>
                </c:pt>
                <c:pt idx="3">
                  <c:v>90.63</c:v>
                </c:pt>
                <c:pt idx="4">
                  <c:v>85.63</c:v>
                </c:pt>
                <c:pt idx="5">
                  <c:v>80.63</c:v>
                </c:pt>
              </c:numCache>
            </c:numRef>
          </c:val>
          <c:smooth val="0"/>
          <c:extLst>
            <c:ext xmlns:c16="http://schemas.microsoft.com/office/drawing/2014/chart" uri="{C3380CC4-5D6E-409C-BE32-E72D297353CC}">
              <c16:uniqueId val="{00000008-317A-4991-9EB8-748286192DF1}"/>
            </c:ext>
          </c:extLst>
        </c:ser>
        <c:dLbls>
          <c:showLegendKey val="0"/>
          <c:showVal val="0"/>
          <c:showCatName val="0"/>
          <c:showSerName val="0"/>
          <c:showPercent val="0"/>
          <c:showBubbleSize val="0"/>
        </c:dLbls>
        <c:marker val="1"/>
        <c:smooth val="0"/>
        <c:axId val="529630880"/>
        <c:axId val="529635232"/>
      </c:lineChart>
      <c:catAx>
        <c:axId val="5296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GT" sz="1600" b="0" i="0" u="none" strike="noStrike" kern="1200" baseline="0" noProof="0">
                <a:solidFill>
                  <a:srgbClr val="0D1F3C"/>
                </a:solidFill>
                <a:latin typeface="Arial" panose="020B0604020202020204" pitchFamily="34" charset="0"/>
                <a:ea typeface="+mn-ea"/>
                <a:cs typeface="Arial" panose="020B0604020202020204" pitchFamily="34" charset="0"/>
              </a:defRPr>
            </a:pPr>
            <a:endParaRPr lang="es-GT"/>
          </a:p>
        </c:txPr>
        <c:crossAx val="529630336"/>
        <c:crosses val="autoZero"/>
        <c:auto val="1"/>
        <c:lblAlgn val="ctr"/>
        <c:lblOffset val="100"/>
        <c:noMultiLvlLbl val="0"/>
      </c:catAx>
      <c:valAx>
        <c:axId val="529630336"/>
        <c:scaling>
          <c:orientation val="minMax"/>
          <c:max val="30000"/>
          <c:min val="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GT" sz="1600" b="0" i="0" u="none" strike="noStrike" kern="1200" baseline="0" noProof="0">
                <a:solidFill>
                  <a:srgbClr val="0D1F3C"/>
                </a:solidFill>
                <a:latin typeface="Arial" panose="020B0604020202020204" pitchFamily="34" charset="0"/>
                <a:ea typeface="+mn-ea"/>
                <a:cs typeface="Arial" panose="020B0604020202020204" pitchFamily="34" charset="0"/>
              </a:defRPr>
            </a:pPr>
            <a:endParaRPr lang="es-GT"/>
          </a:p>
        </c:txPr>
        <c:crossAx val="529629792"/>
        <c:crosses val="autoZero"/>
        <c:crossBetween val="between"/>
      </c:valAx>
      <c:valAx>
        <c:axId val="529635232"/>
        <c:scaling>
          <c:orientation val="minMax"/>
          <c:max val="190"/>
          <c:min val="0"/>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s-GT" sz="1600" b="0" i="0" u="none" strike="noStrike" kern="1200" baseline="0" noProof="0">
                <a:solidFill>
                  <a:srgbClr val="0D1F3C"/>
                </a:solidFill>
                <a:latin typeface="Arial" panose="020B0604020202020204" pitchFamily="34" charset="0"/>
                <a:ea typeface="+mn-ea"/>
                <a:cs typeface="Arial" panose="020B0604020202020204" pitchFamily="34" charset="0"/>
              </a:defRPr>
            </a:pPr>
            <a:endParaRPr lang="es-GT"/>
          </a:p>
        </c:txPr>
        <c:crossAx val="529630880"/>
        <c:crosses val="max"/>
        <c:crossBetween val="between"/>
        <c:majorUnit val="30"/>
      </c:valAx>
      <c:catAx>
        <c:axId val="529630880"/>
        <c:scaling>
          <c:orientation val="minMax"/>
        </c:scaling>
        <c:delete val="1"/>
        <c:axPos val="b"/>
        <c:numFmt formatCode="General" sourceLinked="1"/>
        <c:majorTickMark val="none"/>
        <c:minorTickMark val="none"/>
        <c:tickLblPos val="nextTo"/>
        <c:crossAx val="5296352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GT" sz="1600" b="0" i="0" u="none" strike="noStrike" kern="1200" baseline="0" noProof="0">
              <a:solidFill>
                <a:srgbClr val="0D1F3C"/>
              </a:solidFill>
              <a:latin typeface="Arial" panose="020B0604020202020204" pitchFamily="34" charset="0"/>
              <a:ea typeface="+mn-ea"/>
              <a:cs typeface="Arial" panose="020B0604020202020204" pitchFamily="34" charset="0"/>
            </a:defRPr>
          </a:pPr>
          <a:endParaRPr lang="es-GT"/>
        </a:p>
      </c:txPr>
    </c:legend>
    <c:plotVisOnly val="1"/>
    <c:dispBlanksAs val="gap"/>
    <c:showDLblsOverMax val="0"/>
  </c:chart>
  <c:spPr>
    <a:solidFill>
      <a:schemeClr val="bg1"/>
    </a:solidFill>
    <a:ln w="19050" cap="flat" cmpd="sng" algn="ctr">
      <a:noFill/>
      <a:round/>
    </a:ln>
    <a:effectLst/>
  </c:spPr>
  <c:txPr>
    <a:bodyPr/>
    <a:lstStyle/>
    <a:p>
      <a:pPr>
        <a:defRPr lang="es-GT" sz="1600" noProof="0">
          <a:solidFill>
            <a:srgbClr val="0D1F3C"/>
          </a:solidFill>
          <a:latin typeface="Arial" panose="020B0604020202020204" pitchFamily="34" charset="0"/>
          <a:cs typeface="Arial" panose="020B0604020202020204" pitchFamily="34" charset="0"/>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GT" sz="1920" b="0" i="0" u="none" strike="noStrike" kern="1200" spc="0" baseline="0" noProof="0">
                <a:solidFill>
                  <a:schemeClr val="tx1"/>
                </a:solidFill>
                <a:latin typeface="Arial" panose="020B0604020202020204" pitchFamily="34" charset="0"/>
                <a:ea typeface="+mn-ea"/>
                <a:cs typeface="Arial" panose="020B0604020202020204" pitchFamily="34" charset="0"/>
              </a:defRPr>
            </a:pPr>
            <a:r>
              <a:rPr lang="es-GT"/>
              <a:t>Tasa</a:t>
            </a:r>
            <a:r>
              <a:rPr lang="en-US"/>
              <a:t> de </a:t>
            </a:r>
            <a:r>
              <a:rPr lang="es-GT"/>
              <a:t>Homicidios</a:t>
            </a:r>
            <a:r>
              <a:rPr lang="en-US"/>
              <a:t> 2018 – 2021</a:t>
            </a:r>
          </a:p>
          <a:p>
            <a:pPr>
              <a:defRPr/>
            </a:pPr>
            <a:endParaRPr lang="en-US"/>
          </a:p>
        </c:rich>
      </c:tx>
      <c:layout/>
      <c:overlay val="0"/>
      <c:spPr>
        <a:noFill/>
        <a:ln>
          <a:noFill/>
        </a:ln>
        <a:effectLst/>
      </c:spPr>
      <c:txPr>
        <a:bodyPr rot="0" spcFirstLastPara="1" vertOverflow="ellipsis" vert="horz" wrap="square" anchor="ctr" anchorCtr="1"/>
        <a:lstStyle/>
        <a:p>
          <a:pPr>
            <a:defRPr lang="es-GT" sz="1920" b="0" i="0" u="none" strike="noStrike" kern="1200" spc="0" baseline="0" noProof="0">
              <a:solidFill>
                <a:schemeClr val="tx1"/>
              </a:solidFill>
              <a:latin typeface="Arial" panose="020B0604020202020204" pitchFamily="34" charset="0"/>
              <a:ea typeface="+mn-ea"/>
              <a:cs typeface="Arial" panose="020B0604020202020204" pitchFamily="34" charset="0"/>
            </a:defRPr>
          </a:pPr>
          <a:endParaRPr lang="es-GT"/>
        </a:p>
      </c:txPr>
    </c:title>
    <c:autoTitleDeleted val="0"/>
    <c:plotArea>
      <c:layout/>
      <c:barChart>
        <c:barDir val="col"/>
        <c:grouping val="clustered"/>
        <c:varyColors val="0"/>
        <c:ser>
          <c:idx val="0"/>
          <c:order val="0"/>
          <c:tx>
            <c:v>Homicidios</c:v>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s-G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'Numeral 1'!$E$5:$M$5</c:f>
              <c:numCache>
                <c:formatCode>General</c:formatCode>
                <c:ptCount val="6"/>
                <c:pt idx="0">
                  <c:v>2018</c:v>
                </c:pt>
                <c:pt idx="1">
                  <c:v>2019</c:v>
                </c:pt>
                <c:pt idx="2">
                  <c:v>2020</c:v>
                </c:pt>
                <c:pt idx="3">
                  <c:v>2021</c:v>
                </c:pt>
                <c:pt idx="4">
                  <c:v>2022</c:v>
                </c:pt>
                <c:pt idx="5">
                  <c:v>2023</c:v>
                </c:pt>
              </c:numCache>
            </c:numRef>
          </c:cat>
          <c:val>
            <c:numRef>
              <c:f>'Numeral 1'!$E$6:$K$6</c:f>
              <c:numCache>
                <c:formatCode>#,##0</c:formatCode>
                <c:ptCount val="4"/>
                <c:pt idx="0">
                  <c:v>3885</c:v>
                </c:pt>
                <c:pt idx="1">
                  <c:v>3572</c:v>
                </c:pt>
                <c:pt idx="2">
                  <c:v>2577</c:v>
                </c:pt>
                <c:pt idx="3">
                  <c:v>2839</c:v>
                </c:pt>
              </c:numCache>
            </c:numRef>
          </c:val>
          <c:extLst>
            <c:ext xmlns:c16="http://schemas.microsoft.com/office/drawing/2014/chart" uri="{C3380CC4-5D6E-409C-BE32-E72D297353CC}">
              <c16:uniqueId val="{00000000-642E-4E08-B639-6C28C06AF0B8}"/>
            </c:ext>
          </c:extLst>
        </c:ser>
        <c:dLbls>
          <c:showLegendKey val="0"/>
          <c:showVal val="0"/>
          <c:showCatName val="0"/>
          <c:showSerName val="0"/>
          <c:showPercent val="0"/>
          <c:showBubbleSize val="0"/>
        </c:dLbls>
        <c:gapWidth val="50"/>
        <c:axId val="-1118824768"/>
        <c:axId val="-1118820416"/>
      </c:barChart>
      <c:lineChart>
        <c:grouping val="standard"/>
        <c:varyColors val="0"/>
        <c:ser>
          <c:idx val="1"/>
          <c:order val="1"/>
          <c:tx>
            <c:v>Tasa de homicidios</c:v>
          </c:tx>
          <c:spPr>
            <a:ln w="31750" cap="rnd">
              <a:solidFill>
                <a:srgbClr val="FF0000"/>
              </a:solidFill>
              <a:round/>
            </a:ln>
            <a:effectLst/>
          </c:spPr>
          <c:marker>
            <c:symbol val="circle"/>
            <c:size val="5"/>
            <c:spPr>
              <a:solidFill>
                <a:srgbClr val="FF0000"/>
              </a:solidFill>
              <a:ln w="12700" cap="rnd">
                <a:solidFill>
                  <a:srgbClr val="FF0000"/>
                </a:solidFill>
              </a:ln>
              <a:effectLst/>
            </c:spPr>
          </c:marker>
          <c:dLbls>
            <c:dLbl>
              <c:idx val="0"/>
              <c:layout>
                <c:manualLayout>
                  <c:x val="-3.4589822169865475E-2"/>
                  <c:y val="-5.70167032850676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42E-4E08-B639-6C28C06AF0B8}"/>
                </c:ext>
              </c:extLst>
            </c:dLbl>
            <c:dLbl>
              <c:idx val="1"/>
              <c:layout>
                <c:manualLayout>
                  <c:x val="-3.0609790022487704E-2"/>
                  <c:y val="-5.97061704211557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42E-4E08-B639-6C28C06AF0B8}"/>
                </c:ext>
              </c:extLst>
            </c:dLbl>
            <c:dLbl>
              <c:idx val="2"/>
              <c:layout>
                <c:manualLayout>
                  <c:x val="-2.9950838768270982E-2"/>
                  <c:y val="-5.95075310374037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42E-4E08-B639-6C28C06AF0B8}"/>
                </c:ext>
              </c:extLst>
            </c:dLbl>
            <c:dLbl>
              <c:idx val="3"/>
              <c:layout>
                <c:manualLayout>
                  <c:x val="-5.515770903499681E-2"/>
                  <c:y val="-5.91998305847473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42E-4E08-B639-6C28C06AF0B8}"/>
                </c:ext>
              </c:extLst>
            </c:dLbl>
            <c:spPr>
              <a:noFill/>
              <a:ln>
                <a:noFill/>
              </a:ln>
              <a:effectLst/>
            </c:spPr>
            <c:txPr>
              <a:bodyPr rot="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'Numeral 1'!$E$5:$M$5</c:f>
              <c:numCache>
                <c:formatCode>General</c:formatCode>
                <c:ptCount val="6"/>
                <c:pt idx="0">
                  <c:v>2018</c:v>
                </c:pt>
                <c:pt idx="1">
                  <c:v>2019</c:v>
                </c:pt>
                <c:pt idx="2">
                  <c:v>2020</c:v>
                </c:pt>
                <c:pt idx="3">
                  <c:v>2021</c:v>
                </c:pt>
                <c:pt idx="4">
                  <c:v>2022</c:v>
                </c:pt>
                <c:pt idx="5">
                  <c:v>2023</c:v>
                </c:pt>
              </c:numCache>
            </c:numRef>
          </c:cat>
          <c:val>
            <c:numRef>
              <c:f>'Numeral 1'!$E$7:$K$7</c:f>
              <c:numCache>
                <c:formatCode>0.0</c:formatCode>
                <c:ptCount val="4"/>
                <c:pt idx="0">
                  <c:v>23.765901284337446</c:v>
                </c:pt>
                <c:pt idx="1">
                  <c:v>21.512854773896404</c:v>
                </c:pt>
                <c:pt idx="2">
                  <c:v>15.286208903335815</c:v>
                </c:pt>
                <c:pt idx="3">
                  <c:v>16.592882208771538</c:v>
                </c:pt>
              </c:numCache>
            </c:numRef>
          </c:val>
          <c:smooth val="0"/>
          <c:extLst>
            <c:ext xmlns:c16="http://schemas.microsoft.com/office/drawing/2014/chart" uri="{C3380CC4-5D6E-409C-BE32-E72D297353CC}">
              <c16:uniqueId val="{00000003-642E-4E08-B639-6C28C06AF0B8}"/>
            </c:ext>
          </c:extLst>
        </c:ser>
        <c:ser>
          <c:idx val="2"/>
          <c:order val="2"/>
          <c:tx>
            <c:strRef>
              <c:f>'Numeral 1'!$D$8</c:f>
              <c:strCache>
                <c:ptCount val="1"/>
                <c:pt idx="0">
                  <c:v>Meta PGG 2020-2024</c:v>
                </c:pt>
              </c:strCache>
            </c:strRef>
          </c:tx>
          <c:spPr>
            <a:ln w="28575" cap="rnd">
              <a:solidFill>
                <a:srgbClr val="FFC000"/>
              </a:solidFill>
              <a:prstDash val="dash"/>
              <a:round/>
            </a:ln>
            <a:effectLst/>
          </c:spPr>
          <c:marker>
            <c:symbol val="none"/>
          </c:marker>
          <c:dLbls>
            <c:dLbl>
              <c:idx val="2"/>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42E-4E08-B639-6C28C06AF0B8}"/>
                </c:ext>
              </c:extLst>
            </c:dLbl>
            <c:dLbl>
              <c:idx val="3"/>
              <c:layout>
                <c:manualLayout>
                  <c:x val="1.2500002050525271E-2"/>
                  <c:y val="-5.55555555555556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2E-4E08-B639-6C28C06AF0B8}"/>
                </c:ext>
              </c:extLst>
            </c:dLbl>
            <c:dLbl>
              <c:idx val="4"/>
              <c:layout>
                <c:manualLayout>
                  <c:x val="6.2500010252626356E-3"/>
                  <c:y val="-4.62962962962963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42E-4E08-B639-6C28C06AF0B8}"/>
                </c:ext>
              </c:extLst>
            </c:dLbl>
            <c:dLbl>
              <c:idx val="5"/>
              <c:layout>
                <c:manualLayout>
                  <c:x val="-8.3333347003503328E-3"/>
                  <c:y val="-6.48148148148148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2E-4E08-B639-6C28C06AF0B8}"/>
                </c:ext>
              </c:extLst>
            </c:dLbl>
            <c:spPr>
              <a:solidFill>
                <a:schemeClr val="accent3">
                  <a:lumMod val="40000"/>
                  <a:lumOff val="60000"/>
                </a:schemeClr>
              </a:solidFill>
              <a:ln>
                <a:noFill/>
              </a:ln>
              <a:effectLst/>
            </c:spPr>
            <c:txPr>
              <a:bodyPr rot="0" spcFirstLastPara="1" vertOverflow="ellipsis" vert="horz" wrap="square" anchor="ctr" anchorCtr="1"/>
              <a:lstStyle/>
              <a:p>
                <a:pPr>
                  <a:defRPr lang="es-GT" sz="1600" b="1" i="0" u="none" strike="noStrike" kern="1200" baseline="0" noProof="0">
                    <a:solidFill>
                      <a:schemeClr val="tx1"/>
                    </a:solidFill>
                    <a:latin typeface="Arial" panose="020B0604020202020204" pitchFamily="34" charset="0"/>
                    <a:ea typeface="+mn-ea"/>
                    <a:cs typeface="Arial" panose="020B0604020202020204" pitchFamily="34"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'Numeral 1'!$E$5:$M$5</c:f>
              <c:numCache>
                <c:formatCode>General</c:formatCode>
                <c:ptCount val="6"/>
                <c:pt idx="0">
                  <c:v>2018</c:v>
                </c:pt>
                <c:pt idx="1">
                  <c:v>2019</c:v>
                </c:pt>
                <c:pt idx="2">
                  <c:v>2020</c:v>
                </c:pt>
                <c:pt idx="3">
                  <c:v>2021</c:v>
                </c:pt>
                <c:pt idx="4">
                  <c:v>2022</c:v>
                </c:pt>
                <c:pt idx="5">
                  <c:v>2023</c:v>
                </c:pt>
              </c:numCache>
            </c:numRef>
          </c:cat>
          <c:val>
            <c:numRef>
              <c:f>'Numeral 1'!$E$8:$M$8</c:f>
              <c:numCache>
                <c:formatCode>0.0</c:formatCode>
                <c:ptCount val="6"/>
                <c:pt idx="1">
                  <c:v>21.5</c:v>
                </c:pt>
                <c:pt idx="2">
                  <c:v>19.3</c:v>
                </c:pt>
                <c:pt idx="3">
                  <c:v>17.100000000000001</c:v>
                </c:pt>
                <c:pt idx="4">
                  <c:v>14.900000000000002</c:v>
                </c:pt>
                <c:pt idx="5">
                  <c:v>12.700000000000003</c:v>
                </c:pt>
              </c:numCache>
            </c:numRef>
          </c:val>
          <c:smooth val="0"/>
          <c:extLst>
            <c:ext xmlns:c16="http://schemas.microsoft.com/office/drawing/2014/chart" uri="{C3380CC4-5D6E-409C-BE32-E72D297353CC}">
              <c16:uniqueId val="{00000008-642E-4E08-B639-6C28C06AF0B8}"/>
            </c:ext>
          </c:extLst>
        </c:ser>
        <c:dLbls>
          <c:showLegendKey val="0"/>
          <c:showVal val="0"/>
          <c:showCatName val="0"/>
          <c:showSerName val="0"/>
          <c:showPercent val="0"/>
          <c:showBubbleSize val="0"/>
        </c:dLbls>
        <c:marker val="1"/>
        <c:smooth val="0"/>
        <c:axId val="-1118826400"/>
        <c:axId val="-1118820960"/>
      </c:lineChart>
      <c:catAx>
        <c:axId val="-111882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s-GT"/>
          </a:p>
        </c:txPr>
        <c:crossAx val="-1118820416"/>
        <c:crosses val="autoZero"/>
        <c:auto val="1"/>
        <c:lblAlgn val="ctr"/>
        <c:lblOffset val="100"/>
        <c:noMultiLvlLbl val="0"/>
      </c:catAx>
      <c:valAx>
        <c:axId val="-1118820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r>
                  <a:rPr lang="en-US"/>
                  <a:t>Cantidad de Homicidios</a:t>
                </a:r>
              </a:p>
            </c:rich>
          </c:tx>
          <c:layout>
            <c:manualLayout>
              <c:xMode val="edge"/>
              <c:yMode val="edge"/>
              <c:x val="0"/>
              <c:y val="0.27189877438653148"/>
            </c:manualLayout>
          </c:layout>
          <c:overlay val="0"/>
          <c:spPr>
            <a:noFill/>
            <a:ln>
              <a:noFill/>
            </a:ln>
            <a:effectLst/>
          </c:spPr>
          <c:txPr>
            <a:bodyPr rot="-540000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s-GT"/>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s-GT"/>
          </a:p>
        </c:txPr>
        <c:crossAx val="-1118824768"/>
        <c:crosses val="autoZero"/>
        <c:crossBetween val="between"/>
      </c:valAx>
      <c:valAx>
        <c:axId val="-1118820960"/>
        <c:scaling>
          <c:orientation val="minMax"/>
        </c:scaling>
        <c:delete val="0"/>
        <c:axPos val="r"/>
        <c:title>
          <c:tx>
            <c:rich>
              <a:bodyPr rot="-540000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r>
                  <a:rPr lang="es-GT"/>
                  <a:t>Tasa de homicidios</a:t>
                </a:r>
              </a:p>
            </c:rich>
          </c:tx>
          <c:layout>
            <c:manualLayout>
              <c:xMode val="edge"/>
              <c:yMode val="edge"/>
              <c:x val="0.96232236233815716"/>
              <c:y val="0.31346459485930595"/>
            </c:manualLayout>
          </c:layout>
          <c:overlay val="0"/>
          <c:spPr>
            <a:noFill/>
            <a:ln>
              <a:noFill/>
            </a:ln>
            <a:effectLst/>
          </c:spPr>
          <c:txPr>
            <a:bodyPr rot="-540000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s-GT"/>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s-GT"/>
          </a:p>
        </c:txPr>
        <c:crossAx val="-1118826400"/>
        <c:crosses val="max"/>
        <c:crossBetween val="between"/>
      </c:valAx>
      <c:catAx>
        <c:axId val="-1118826400"/>
        <c:scaling>
          <c:orientation val="minMax"/>
        </c:scaling>
        <c:delete val="1"/>
        <c:axPos val="b"/>
        <c:numFmt formatCode="General" sourceLinked="1"/>
        <c:majorTickMark val="out"/>
        <c:minorTickMark val="none"/>
        <c:tickLblPos val="nextTo"/>
        <c:crossAx val="-11188209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GT" sz="16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s-GT"/>
        </a:p>
      </c:txPr>
    </c:legend>
    <c:plotVisOnly val="1"/>
    <c:dispBlanksAs val="gap"/>
    <c:showDLblsOverMax val="0"/>
  </c:chart>
  <c:spPr>
    <a:solidFill>
      <a:schemeClr val="bg1"/>
    </a:solidFill>
    <a:ln w="19050" cap="flat" cmpd="sng" algn="ctr">
      <a:noFill/>
      <a:round/>
    </a:ln>
    <a:effectLst/>
  </c:spPr>
  <c:txPr>
    <a:bodyPr/>
    <a:lstStyle/>
    <a:p>
      <a:pPr>
        <a:defRPr lang="es-GT" sz="1600" noProof="0">
          <a:solidFill>
            <a:schemeClr val="tx1"/>
          </a:solidFill>
          <a:latin typeface="Arial" panose="020B0604020202020204" pitchFamily="34" charset="0"/>
          <a:cs typeface="Arial" panose="020B0604020202020204" pitchFamily="34" charset="0"/>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4/01/2022</a:t>
            </a:fld>
            <a:endParaRPr lang="es-GT"/>
          </a:p>
        </p:txBody>
      </p:sp>
      <p:sp>
        <p:nvSpPr>
          <p:cNvPr id="4" name="Marcador de pie de página 3">
            <a:extLst>
              <a:ext uri="{FF2B5EF4-FFF2-40B4-BE49-F238E27FC236}">
                <a16:creationId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4/01/2022</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0154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589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713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24168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31754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7213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17197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09730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26546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3172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16274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12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t>4/01/2022</a:t>
            </a:fld>
            <a:endParaRPr lang="es-GT"/>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B6441-B249-9247-AE10-1388FD060A6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8FE77E3A-E3BF-3F44-B853-D260F038D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5C0EF935-6F60-AE42-8202-ADFFFD4A61F2}"/>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5" name="Marcador de pie de página 4">
            <a:extLst>
              <a:ext uri="{FF2B5EF4-FFF2-40B4-BE49-F238E27FC236}">
                <a16:creationId xmlns:a16="http://schemas.microsoft.com/office/drawing/2014/main" id="{07F58EF3-C05C-824E-B9A2-F65C2E42CBDE}"/>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a16="http://schemas.microsoft.com/office/drawing/2014/main" id="{489687CB-568A-7243-A153-A219D59B7089}"/>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95390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69E00-77AB-B741-9AF9-40B02CD163B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7E3BB3D2-440B-1745-B695-8A4979D3A4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CEBC45A4-C0E0-F740-A4E5-FBAEE182849B}"/>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5" name="Marcador de pie de página 4">
            <a:extLst>
              <a:ext uri="{FF2B5EF4-FFF2-40B4-BE49-F238E27FC236}">
                <a16:creationId xmlns:a16="http://schemas.microsoft.com/office/drawing/2014/main" id="{EDC82089-1EAD-FE47-B722-98DC30A4F928}"/>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a16="http://schemas.microsoft.com/office/drawing/2014/main" id="{C9D37CC0-C5FA-9F45-8CAC-88FE795C7EB2}"/>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640616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A2CA6-6171-B24C-B6C8-49140719A37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E389AA0-DCEB-BE42-B937-F94DEA765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280672-797A-D041-A412-92E73B842E44}"/>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5" name="Marcador de pie de página 4">
            <a:extLst>
              <a:ext uri="{FF2B5EF4-FFF2-40B4-BE49-F238E27FC236}">
                <a16:creationId xmlns:a16="http://schemas.microsoft.com/office/drawing/2014/main" id="{5FA7A7EC-BBB0-CD45-807A-E26D2FDCC291}"/>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a16="http://schemas.microsoft.com/office/drawing/2014/main" id="{11AC2D5E-2EF3-F24C-B0D3-72654B84B24D}"/>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114321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E2D90-329D-4740-B68C-04C7C945CA7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4336B08B-4935-094A-B33F-D97618EFE6A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9D83ADBF-A853-6940-B33B-DD82F0410CF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93E49A73-9C32-8B40-A486-1CF99257E759}"/>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6" name="Marcador de pie de página 5">
            <a:extLst>
              <a:ext uri="{FF2B5EF4-FFF2-40B4-BE49-F238E27FC236}">
                <a16:creationId xmlns:a16="http://schemas.microsoft.com/office/drawing/2014/main" id="{574B5B25-1056-5F42-BE33-520529E12BE9}"/>
              </a:ext>
            </a:extLst>
          </p:cNvPr>
          <p:cNvSpPr>
            <a:spLocks noGrp="1"/>
          </p:cNvSpPr>
          <p:nvPr>
            <p:ph type="ftr" sz="quarter" idx="11"/>
          </p:nvPr>
        </p:nvSpPr>
        <p:spPr/>
        <p:txBody>
          <a:bodyPr/>
          <a:lstStyle/>
          <a:p>
            <a:endParaRPr lang="es-GT">
              <a:solidFill>
                <a:prstClr val="black">
                  <a:tint val="75000"/>
                </a:prstClr>
              </a:solidFill>
            </a:endParaRPr>
          </a:p>
        </p:txBody>
      </p:sp>
      <p:sp>
        <p:nvSpPr>
          <p:cNvPr id="7" name="Marcador de número de diapositiva 6">
            <a:extLst>
              <a:ext uri="{FF2B5EF4-FFF2-40B4-BE49-F238E27FC236}">
                <a16:creationId xmlns:a16="http://schemas.microsoft.com/office/drawing/2014/main" id="{2AC08E08-A861-5C43-86DC-44730BB8713D}"/>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052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2BDFF-7E5D-D146-AF9A-22884A574E8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1572D0B7-6919-2046-AC74-B9B4C71F3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75EF5F6-01E7-7F40-806C-4FBA577FAAE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9BF112B9-6299-1843-9CC7-65375E6D9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96D8782-F004-964D-B750-FB6CEA5E70C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4ADD34C9-A59D-5E48-B67C-93E35889F12D}"/>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8" name="Marcador de pie de página 7">
            <a:extLst>
              <a:ext uri="{FF2B5EF4-FFF2-40B4-BE49-F238E27FC236}">
                <a16:creationId xmlns:a16="http://schemas.microsoft.com/office/drawing/2014/main" id="{6B720579-97C2-BD4F-9153-6FB2546CCD4B}"/>
              </a:ext>
            </a:extLst>
          </p:cNvPr>
          <p:cNvSpPr>
            <a:spLocks noGrp="1"/>
          </p:cNvSpPr>
          <p:nvPr>
            <p:ph type="ftr" sz="quarter" idx="11"/>
          </p:nvPr>
        </p:nvSpPr>
        <p:spPr/>
        <p:txBody>
          <a:bodyPr/>
          <a:lstStyle/>
          <a:p>
            <a:endParaRPr lang="es-GT">
              <a:solidFill>
                <a:prstClr val="black">
                  <a:tint val="75000"/>
                </a:prstClr>
              </a:solidFill>
            </a:endParaRPr>
          </a:p>
        </p:txBody>
      </p:sp>
      <p:sp>
        <p:nvSpPr>
          <p:cNvPr id="9" name="Marcador de número de diapositiva 8">
            <a:extLst>
              <a:ext uri="{FF2B5EF4-FFF2-40B4-BE49-F238E27FC236}">
                <a16:creationId xmlns:a16="http://schemas.microsoft.com/office/drawing/2014/main" id="{C2C017CD-7E32-BE40-9D67-E4FF13FA63AC}"/>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55435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9BDA8-39BE-1A4F-AB6A-F9F77C91E4D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C1926EBD-3C2A-4549-B409-C9FBD07B3004}"/>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4" name="Marcador de pie de página 3">
            <a:extLst>
              <a:ext uri="{FF2B5EF4-FFF2-40B4-BE49-F238E27FC236}">
                <a16:creationId xmlns:a16="http://schemas.microsoft.com/office/drawing/2014/main" id="{E7F35479-7959-7142-AECF-E767E961EA6C}"/>
              </a:ext>
            </a:extLst>
          </p:cNvPr>
          <p:cNvSpPr>
            <a:spLocks noGrp="1"/>
          </p:cNvSpPr>
          <p:nvPr>
            <p:ph type="ftr" sz="quarter" idx="11"/>
          </p:nvPr>
        </p:nvSpPr>
        <p:spPr/>
        <p:txBody>
          <a:bodyPr/>
          <a:lstStyle/>
          <a:p>
            <a:endParaRPr lang="es-GT">
              <a:solidFill>
                <a:prstClr val="black">
                  <a:tint val="75000"/>
                </a:prstClr>
              </a:solidFill>
            </a:endParaRPr>
          </a:p>
        </p:txBody>
      </p:sp>
      <p:sp>
        <p:nvSpPr>
          <p:cNvPr id="5" name="Marcador de número de diapositiva 4">
            <a:extLst>
              <a:ext uri="{FF2B5EF4-FFF2-40B4-BE49-F238E27FC236}">
                <a16:creationId xmlns:a16="http://schemas.microsoft.com/office/drawing/2014/main" id="{37E51BC6-C4A4-6D43-AC42-354DEE746646}"/>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782410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B6C563-1D34-AC47-801F-7F11D69BA201}"/>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3" name="Marcador de pie de página 2">
            <a:extLst>
              <a:ext uri="{FF2B5EF4-FFF2-40B4-BE49-F238E27FC236}">
                <a16:creationId xmlns:a16="http://schemas.microsoft.com/office/drawing/2014/main" id="{DA39EF87-DB60-474F-A2BF-40C8629F409C}"/>
              </a:ext>
            </a:extLst>
          </p:cNvPr>
          <p:cNvSpPr>
            <a:spLocks noGrp="1"/>
          </p:cNvSpPr>
          <p:nvPr>
            <p:ph type="ftr" sz="quarter" idx="11"/>
          </p:nvPr>
        </p:nvSpPr>
        <p:spPr/>
        <p:txBody>
          <a:bodyPr/>
          <a:lstStyle/>
          <a:p>
            <a:endParaRPr lang="es-GT">
              <a:solidFill>
                <a:prstClr val="black">
                  <a:tint val="75000"/>
                </a:prstClr>
              </a:solidFill>
            </a:endParaRPr>
          </a:p>
        </p:txBody>
      </p:sp>
      <p:sp>
        <p:nvSpPr>
          <p:cNvPr id="4" name="Marcador de número de diapositiva 3">
            <a:extLst>
              <a:ext uri="{FF2B5EF4-FFF2-40B4-BE49-F238E27FC236}">
                <a16:creationId xmlns:a16="http://schemas.microsoft.com/office/drawing/2014/main" id="{D27D300E-02FB-8645-B6EB-6D60D768F66B}"/>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08159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30F86-4DDF-C54F-8E06-6BE3D43236A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BE17E9C7-EC44-FD48-A592-BDE222EA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A2D32D36-1BBF-844E-9A8D-49451F0AC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CC88E43-E4AC-D94C-AF2E-1EEB7F4BAF4A}"/>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6" name="Marcador de pie de página 5">
            <a:extLst>
              <a:ext uri="{FF2B5EF4-FFF2-40B4-BE49-F238E27FC236}">
                <a16:creationId xmlns:a16="http://schemas.microsoft.com/office/drawing/2014/main" id="{4DE6F123-133C-604F-80D1-58B4DC1632D7}"/>
              </a:ext>
            </a:extLst>
          </p:cNvPr>
          <p:cNvSpPr>
            <a:spLocks noGrp="1"/>
          </p:cNvSpPr>
          <p:nvPr>
            <p:ph type="ftr" sz="quarter" idx="11"/>
          </p:nvPr>
        </p:nvSpPr>
        <p:spPr/>
        <p:txBody>
          <a:bodyPr/>
          <a:lstStyle/>
          <a:p>
            <a:endParaRPr lang="es-GT">
              <a:solidFill>
                <a:prstClr val="black">
                  <a:tint val="75000"/>
                </a:prstClr>
              </a:solidFill>
            </a:endParaRPr>
          </a:p>
        </p:txBody>
      </p:sp>
      <p:sp>
        <p:nvSpPr>
          <p:cNvPr id="7" name="Marcador de número de diapositiva 6">
            <a:extLst>
              <a:ext uri="{FF2B5EF4-FFF2-40B4-BE49-F238E27FC236}">
                <a16:creationId xmlns:a16="http://schemas.microsoft.com/office/drawing/2014/main" id="{F9133666-B2BA-B84C-BC64-F50EF213552F}"/>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511725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97CCD-7FE3-CA4C-9F3C-2A5599B8CCA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D73688EB-C5C7-FE4A-9716-B0BA62794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21FADA65-7BAA-7649-86A6-CF4679B1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C81C9E9-584D-C04C-8B68-FEA1402466EE}"/>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6" name="Marcador de pie de página 5">
            <a:extLst>
              <a:ext uri="{FF2B5EF4-FFF2-40B4-BE49-F238E27FC236}">
                <a16:creationId xmlns:a16="http://schemas.microsoft.com/office/drawing/2014/main" id="{F319748B-5368-FB49-83C6-78E291E6AD8E}"/>
              </a:ext>
            </a:extLst>
          </p:cNvPr>
          <p:cNvSpPr>
            <a:spLocks noGrp="1"/>
          </p:cNvSpPr>
          <p:nvPr>
            <p:ph type="ftr" sz="quarter" idx="11"/>
          </p:nvPr>
        </p:nvSpPr>
        <p:spPr/>
        <p:txBody>
          <a:bodyPr/>
          <a:lstStyle/>
          <a:p>
            <a:endParaRPr lang="es-GT">
              <a:solidFill>
                <a:prstClr val="black">
                  <a:tint val="75000"/>
                </a:prstClr>
              </a:solidFill>
            </a:endParaRPr>
          </a:p>
        </p:txBody>
      </p:sp>
      <p:sp>
        <p:nvSpPr>
          <p:cNvPr id="7" name="Marcador de número de diapositiva 6">
            <a:extLst>
              <a:ext uri="{FF2B5EF4-FFF2-40B4-BE49-F238E27FC236}">
                <a16:creationId xmlns:a16="http://schemas.microsoft.com/office/drawing/2014/main" id="{CC533CF9-6B15-F743-83F6-A08FA041501F}"/>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49196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C5EDB-6E8B-014B-9E67-05E684E002E9}"/>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0586737-3F28-0C45-8BEE-75B0537CA80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9F961E91-98DD-064C-9FD1-9A0CDA9630CC}"/>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5" name="Marcador de pie de página 4">
            <a:extLst>
              <a:ext uri="{FF2B5EF4-FFF2-40B4-BE49-F238E27FC236}">
                <a16:creationId xmlns:a16="http://schemas.microsoft.com/office/drawing/2014/main" id="{45C860E0-7E67-1340-B11A-CCBCD7EED6FB}"/>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a16="http://schemas.microsoft.com/office/drawing/2014/main" id="{AF36C1FF-20AA-1D49-919D-81743C36EA04}"/>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499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t>4/01/2022</a:t>
            </a:fld>
            <a:endParaRPr lang="es-GT"/>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8BE944-AE88-334A-B7A2-FED1BE2948D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8262D3D4-1425-674C-B0E9-4D3E019B5C9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019DD82D-E448-6B46-8BDF-2763FEF85BF1}"/>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5" name="Marcador de pie de página 4">
            <a:extLst>
              <a:ext uri="{FF2B5EF4-FFF2-40B4-BE49-F238E27FC236}">
                <a16:creationId xmlns:a16="http://schemas.microsoft.com/office/drawing/2014/main" id="{0B209232-B37A-C844-82E3-39B9DEC4D47E}"/>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a16="http://schemas.microsoft.com/office/drawing/2014/main" id="{02C12606-0B84-EE4B-9DA5-A47C5FE8B622}"/>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168258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33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t>4/01/2022</a:t>
            </a:fld>
            <a:endParaRPr lang="es-GT"/>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t>4/01/2022</a:t>
            </a:fld>
            <a:endParaRPr lang="es-GT"/>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t>4/01/2022</a:t>
            </a:fld>
            <a:endParaRPr lang="es-GT"/>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t>4/01/2022</a:t>
            </a:fld>
            <a:endParaRPr lang="es-GT"/>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t>4/01/2022</a:t>
            </a:fld>
            <a:endParaRPr lang="es-GT"/>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t>4/01/2022</a:t>
            </a:fld>
            <a:endParaRPr lang="es-GT"/>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t>4/01/2022</a:t>
            </a:fld>
            <a:endParaRPr lang="es-GT"/>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4/01/2022</a:t>
            </a:fld>
            <a:endParaRPr lang="es-GT"/>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2B3DFA-3FCB-F14E-999C-BAF165F97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21494C4-B03E-7649-A1E1-F80D34FE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81CBEC7F-6696-8E4D-9B90-EC4FCBA2C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99454-3534-1D49-A98A-910895A582FE}" type="datetimeFigureOut">
              <a:rPr lang="es-GT" smtClean="0">
                <a:solidFill>
                  <a:prstClr val="black">
                    <a:tint val="75000"/>
                  </a:prstClr>
                </a:solidFill>
              </a:rPr>
              <a:pPr/>
              <a:t>4/01/2022</a:t>
            </a:fld>
            <a:endParaRPr lang="es-GT">
              <a:solidFill>
                <a:prstClr val="black">
                  <a:tint val="75000"/>
                </a:prstClr>
              </a:solidFill>
            </a:endParaRPr>
          </a:p>
        </p:txBody>
      </p:sp>
      <p:sp>
        <p:nvSpPr>
          <p:cNvPr id="5" name="Marcador de pie de página 4">
            <a:extLst>
              <a:ext uri="{FF2B5EF4-FFF2-40B4-BE49-F238E27FC236}">
                <a16:creationId xmlns:a16="http://schemas.microsoft.com/office/drawing/2014/main" id="{43F6D007-FA7E-2549-ADC5-7A526F901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solidFill>
                <a:prstClr val="black">
                  <a:tint val="75000"/>
                </a:prstClr>
              </a:solidFill>
            </a:endParaRPr>
          </a:p>
        </p:txBody>
      </p:sp>
      <p:sp>
        <p:nvSpPr>
          <p:cNvPr id="6" name="Marcador de número de diapositiva 5">
            <a:extLst>
              <a:ext uri="{FF2B5EF4-FFF2-40B4-BE49-F238E27FC236}">
                <a16:creationId xmlns:a16="http://schemas.microsoft.com/office/drawing/2014/main" id="{EAD0DB35-4C29-1D49-BB89-C5CF69AD1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79729359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85C621-E17F-4E41-A143-0D4736F05802}"/>
              </a:ext>
            </a:extLst>
          </p:cNvPr>
          <p:cNvSpPr txBox="1"/>
          <p:nvPr/>
        </p:nvSpPr>
        <p:spPr>
          <a:xfrm>
            <a:off x="6273814" y="232474"/>
            <a:ext cx="1772390" cy="553998"/>
          </a:xfrm>
          <a:prstGeom prst="rect">
            <a:avLst/>
          </a:prstGeom>
          <a:noFill/>
        </p:spPr>
        <p:txBody>
          <a:bodyPr wrap="square" rtlCol="0">
            <a:spAutoFit/>
          </a:bodyPr>
          <a:lstStyle/>
          <a:p>
            <a:r>
              <a:rPr lang="es-GT" sz="1500" b="1" dirty="0">
                <a:solidFill>
                  <a:srgbClr val="003353"/>
                </a:solidFill>
                <a:latin typeface="Montserrat" pitchFamily="2" charset="77"/>
              </a:rPr>
              <a:t>MINISTERIO DE GOBERNACIÓN</a:t>
            </a:r>
          </a:p>
        </p:txBody>
      </p:sp>
    </p:spTree>
    <p:extLst>
      <p:ext uri="{BB962C8B-B14F-4D97-AF65-F5344CB8AC3E}">
        <p14:creationId xmlns:p14="http://schemas.microsoft.com/office/powerpoint/2010/main" val="146362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941259" y="1846155"/>
            <a:ext cx="5040000" cy="3708000"/>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El dinero utilizado en el pago de servidores públicos (</a:t>
            </a:r>
            <a:r>
              <a:rPr lang="es-GT" sz="1800" dirty="0">
                <a:solidFill>
                  <a:srgbClr val="197BB4"/>
                </a:solidFill>
                <a:latin typeface="Arial" panose="020B0604020202020204" pitchFamily="34" charset="0"/>
                <a:cs typeface="Arial" panose="020B0604020202020204" pitchFamily="34" charset="0"/>
              </a:rPr>
              <a:t>grupo 0</a:t>
            </a:r>
            <a:r>
              <a:rPr lang="es-GT" sz="18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personal en cargos fijos, personal temporal y personal por jornal y a destajo, que brinda atención a la población.</a:t>
            </a: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6121" y="4987688"/>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E40743F2-234A-4544-BBAC-8877FB423F76}"/>
              </a:ext>
            </a:extLst>
          </p:cNvPr>
          <p:cNvSpPr txBox="1">
            <a:spLocks/>
          </p:cNvSpPr>
          <p:nvPr/>
        </p:nvSpPr>
        <p:spPr>
          <a:xfrm>
            <a:off x="6289217" y="1846155"/>
            <a:ext cx="5040000" cy="3708000"/>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El Ministerio de Gobernación le ha brindado atención integral a la población mediante Seguridad Ciudadana, Prevención de la Violencia y el Delito y Atención a la Población Privada de Libertad.</a:t>
            </a:r>
          </a:p>
        </p:txBody>
      </p:sp>
    </p:spTree>
    <p:extLst>
      <p:ext uri="{BB962C8B-B14F-4D97-AF65-F5344CB8AC3E}">
        <p14:creationId xmlns:p14="http://schemas.microsoft.com/office/powerpoint/2010/main" val="361437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4,301,217,738.00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4,261,917,105.44</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39,300,632.56</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00B050"/>
                </a:solidFill>
                <a:latin typeface="Arial" panose="020B0604020202020204" pitchFamily="34" charset="0"/>
                <a:cs typeface="Arial" panose="020B0604020202020204" pitchFamily="34" charset="0"/>
              </a:rPr>
              <a:t>99.09%</a:t>
            </a:r>
            <a:r>
              <a:rPr lang="es-GT" sz="2200" b="0" dirty="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del Ministerio de Gobernación</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428" y="4775200"/>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INVIERTE EL MINISTERIO DE GOBERNACIÓN?</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558937" y="1767996"/>
            <a:ext cx="6505304" cy="539999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Ministerio de Gobernación invierte en la adquisición de inmuebles, construcciones, equipo, licencias y programas para computadoras, entre otros, que sirven para producir bienes y servicios para la población.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Asimismo, invierte en reparaciones y ampliaciones de construcciones y en mejoras a los equipos. Se encuentra en proceso de ejecución construcciones por contrato y la adquisición de equipo de defensa y de seguridad.</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ejecutada se concentra únicamente en maquinaria y equipo.</a:t>
            </a:r>
          </a:p>
        </p:txBody>
      </p:sp>
      <p:pic>
        <p:nvPicPr>
          <p:cNvPr id="8"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6283" y="4610100"/>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222,827,981.00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37,374,331.42</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185,453,649.58</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587556" y="1990453"/>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00B050"/>
                </a:solidFill>
                <a:latin typeface="Arial" panose="020B0604020202020204" pitchFamily="34" charset="0"/>
                <a:cs typeface="Arial" panose="020B0604020202020204" pitchFamily="34" charset="0"/>
              </a:rPr>
              <a:t>16.77%</a:t>
            </a:r>
            <a:r>
              <a:rPr lang="es-GT" sz="2200" b="0" dirty="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del Ministerio de Gobernación</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6308" y="4815134"/>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ATIENDE EL MINISTERIO DE GOBERNACIÓN?</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558937" y="1534405"/>
            <a:ext cx="6479178"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del Ministerio de Gobernación, destina su presupuesto a Servicios Públicos Generales, Orden Público y Seguridad Ciudadana, Salud y Educación.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387531" y="1838054"/>
            <a:ext cx="3327219" cy="247677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La principal finalidad que se atiende es Orden Público y Seguridad Ciudadana con un </a:t>
            </a:r>
            <a:r>
              <a:rPr lang="es-GT" sz="2000" dirty="0">
                <a:solidFill>
                  <a:srgbClr val="00B050"/>
                </a:solidFill>
                <a:latin typeface="Arial" panose="020B0604020202020204" pitchFamily="34" charset="0"/>
                <a:cs typeface="Arial" panose="020B0604020202020204" pitchFamily="34" charset="0"/>
              </a:rPr>
              <a:t>95.74%</a:t>
            </a:r>
            <a:r>
              <a:rPr lang="es-GT" sz="2000" b="0" dirty="0">
                <a:solidFill>
                  <a:schemeClr val="tx1"/>
                </a:solidFill>
                <a:latin typeface="Arial" panose="020B0604020202020204" pitchFamily="34" charset="0"/>
                <a:cs typeface="Arial" panose="020B0604020202020204" pitchFamily="34" charset="0"/>
              </a:rPr>
              <a:t> del presupuesto total vigente del Ministerio de Gobernación.</a:t>
            </a:r>
            <a:endParaRPr lang="es-GT" sz="22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2205" y="4528523"/>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FINALIDAD AL TERCER CUATRIMESTRE 2021</a:t>
            </a:r>
          </a:p>
        </p:txBody>
      </p:sp>
      <p:graphicFrame>
        <p:nvGraphicFramePr>
          <p:cNvPr id="4" name="Gráfico 3">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513127974"/>
              </p:ext>
            </p:extLst>
          </p:nvPr>
        </p:nvGraphicFramePr>
        <p:xfrm>
          <a:off x="873457" y="1433015"/>
          <a:ext cx="9707457" cy="4804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740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a:solidFill>
                  <a:srgbClr val="00B0F0"/>
                </a:solidFill>
                <a:latin typeface="Arial" panose="020B0604020202020204" pitchFamily="34" charset="0"/>
                <a:cs typeface="Arial" panose="020B0604020202020204" pitchFamily="34" charset="0"/>
              </a:rPr>
              <a:t>TERCER CUATRIMESTRE 2021</a:t>
            </a:r>
          </a:p>
        </p:txBody>
      </p:sp>
    </p:spTree>
    <p:extLst>
      <p:ext uri="{BB962C8B-B14F-4D97-AF65-F5344CB8AC3E}">
        <p14:creationId xmlns:p14="http://schemas.microsoft.com/office/powerpoint/2010/main" val="129706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GT" sz="2700" dirty="0">
                <a:latin typeface="Arial" panose="020B0604020202020204" pitchFamily="34" charset="0"/>
                <a:cs typeface="Arial" panose="020B0604020202020204" pitchFamily="34" charset="0"/>
              </a:rPr>
              <a:t>PRINCIPALES RESULTADOS Y AVANCES</a:t>
            </a:r>
            <a:endParaRPr lang="es-GT" sz="2700" dirty="0"/>
          </a:p>
        </p:txBody>
      </p:sp>
      <p:graphicFrame>
        <p:nvGraphicFramePr>
          <p:cNvPr id="5" name="Gráfico 4"/>
          <p:cNvGraphicFramePr>
            <a:graphicFrameLocks/>
          </p:cNvGraphicFramePr>
          <p:nvPr>
            <p:extLst>
              <p:ext uri="{D42A27DB-BD31-4B8C-83A1-F6EECF244321}">
                <p14:modId xmlns:p14="http://schemas.microsoft.com/office/powerpoint/2010/main" val="1628963698"/>
              </p:ext>
            </p:extLst>
          </p:nvPr>
        </p:nvGraphicFramePr>
        <p:xfrm>
          <a:off x="1050878" y="1473958"/>
          <a:ext cx="9034818" cy="4749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948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GT" sz="2700" dirty="0">
                <a:latin typeface="Arial" panose="020B0604020202020204" pitchFamily="34" charset="0"/>
                <a:cs typeface="Arial" panose="020B0604020202020204" pitchFamily="34" charset="0"/>
              </a:rPr>
              <a:t>PRINCIPALES RESULTADOS Y AVANCES</a:t>
            </a:r>
            <a:endParaRPr lang="es-GT" sz="2700" dirty="0"/>
          </a:p>
        </p:txBody>
      </p:sp>
      <p:graphicFrame>
        <p:nvGraphicFramePr>
          <p:cNvPr id="3" name="Gráfico 2"/>
          <p:cNvGraphicFramePr>
            <a:graphicFrameLocks/>
          </p:cNvGraphicFramePr>
          <p:nvPr>
            <p:extLst>
              <p:ext uri="{D42A27DB-BD31-4B8C-83A1-F6EECF244321}">
                <p14:modId xmlns:p14="http://schemas.microsoft.com/office/powerpoint/2010/main" val="61797773"/>
              </p:ext>
            </p:extLst>
          </p:nvPr>
        </p:nvGraphicFramePr>
        <p:xfrm>
          <a:off x="1050878" y="1542197"/>
          <a:ext cx="9572787" cy="4722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5825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GT" sz="2700" dirty="0">
                <a:latin typeface="Arial" panose="020B0604020202020204" pitchFamily="34" charset="0"/>
                <a:cs typeface="Arial" panose="020B0604020202020204" pitchFamily="34" charset="0"/>
              </a:rPr>
              <a:t>PRINCIPALES RESULTADOS Y AVANCES</a:t>
            </a:r>
            <a:endParaRPr lang="es-GT" sz="2700" dirty="0"/>
          </a:p>
        </p:txBody>
      </p:sp>
      <p:graphicFrame>
        <p:nvGraphicFramePr>
          <p:cNvPr id="4" name="Tabla 3">
            <a:extLst>
              <a:ext uri="{FF2B5EF4-FFF2-40B4-BE49-F238E27FC236}">
                <a16:creationId xmlns:a16="http://schemas.microsoft.com/office/drawing/2014/main" id="{8826AADA-C9EB-439D-AAE0-C3C6DFF6C39D}"/>
              </a:ext>
            </a:extLst>
          </p:cNvPr>
          <p:cNvGraphicFramePr>
            <a:graphicFrameLocks noGrp="1"/>
          </p:cNvGraphicFramePr>
          <p:nvPr>
            <p:extLst>
              <p:ext uri="{D42A27DB-BD31-4B8C-83A1-F6EECF244321}">
                <p14:modId xmlns:p14="http://schemas.microsoft.com/office/powerpoint/2010/main" val="1518902283"/>
              </p:ext>
            </p:extLst>
          </p:nvPr>
        </p:nvGraphicFramePr>
        <p:xfrm>
          <a:off x="2282845" y="1419588"/>
          <a:ext cx="7592251" cy="624840"/>
        </p:xfrm>
        <a:graphic>
          <a:graphicData uri="http://schemas.openxmlformats.org/drawingml/2006/table">
            <a:tbl>
              <a:tblPr firstRow="1" bandRow="1">
                <a:effectLst/>
                <a:tableStyleId>{5C22544A-7EE6-4342-B048-85BDC9FD1C3A}</a:tableStyleId>
              </a:tblPr>
              <a:tblGrid>
                <a:gridCol w="1175385">
                  <a:extLst>
                    <a:ext uri="{9D8B030D-6E8A-4147-A177-3AD203B41FA5}">
                      <a16:colId xmlns:a16="http://schemas.microsoft.com/office/drawing/2014/main" val="20001"/>
                    </a:ext>
                  </a:extLst>
                </a:gridCol>
                <a:gridCol w="1943735">
                  <a:extLst>
                    <a:ext uri="{9D8B030D-6E8A-4147-A177-3AD203B41FA5}">
                      <a16:colId xmlns:a16="http://schemas.microsoft.com/office/drawing/2014/main" val="20002"/>
                    </a:ext>
                  </a:extLst>
                </a:gridCol>
                <a:gridCol w="2056448">
                  <a:extLst>
                    <a:ext uri="{9D8B030D-6E8A-4147-A177-3AD203B41FA5}">
                      <a16:colId xmlns:a16="http://schemas.microsoft.com/office/drawing/2014/main" val="20003"/>
                    </a:ext>
                  </a:extLst>
                </a:gridCol>
                <a:gridCol w="2416683">
                  <a:extLst>
                    <a:ext uri="{9D8B030D-6E8A-4147-A177-3AD203B41FA5}">
                      <a16:colId xmlns:a16="http://schemas.microsoft.com/office/drawing/2014/main" val="2492184425"/>
                    </a:ext>
                  </a:extLst>
                </a:gridCol>
              </a:tblGrid>
              <a:tr h="307942">
                <a:tc>
                  <a:txBody>
                    <a:bodyPr/>
                    <a:lstStyle/>
                    <a:p>
                      <a:pPr algn="ctr"/>
                      <a:r>
                        <a:rPr lang="es-GT"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Detenidos</a:t>
                      </a:r>
                    </a:p>
                  </a:txBody>
                  <a:tcPr marL="68580" marR="68580" marT="34290" marB="34290" anchor="ctr">
                    <a:solidFill>
                      <a:srgbClr val="002060"/>
                    </a:solidFill>
                  </a:tcPr>
                </a:tc>
                <a:tc>
                  <a:txBody>
                    <a:bodyPr/>
                    <a:lstStyle/>
                    <a:p>
                      <a:pPr algn="ctr"/>
                      <a:r>
                        <a:rPr lang="es-GT"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Armas incautadas</a:t>
                      </a:r>
                    </a:p>
                  </a:txBody>
                  <a:tcPr marL="68580" marR="68580" marT="34290" marB="34290" anchor="ctr">
                    <a:solidFill>
                      <a:srgbClr val="002060"/>
                    </a:solidFill>
                  </a:tcPr>
                </a:tc>
                <a:tc>
                  <a:txBody>
                    <a:bodyPr/>
                    <a:lstStyle/>
                    <a:p>
                      <a:pPr algn="ctr"/>
                      <a:r>
                        <a:rPr lang="es-GT"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Motos recuperadas</a:t>
                      </a:r>
                    </a:p>
                  </a:txBody>
                  <a:tcPr marL="68580" marR="68580" marT="34290" marB="34290" anchor="ctr">
                    <a:solidFill>
                      <a:srgbClr val="002060"/>
                    </a:solidFill>
                  </a:tcPr>
                </a:tc>
                <a:tc>
                  <a:txBody>
                    <a:bodyPr/>
                    <a:lstStyle/>
                    <a:p>
                      <a:pPr algn="ctr"/>
                      <a:r>
                        <a:rPr lang="es-GT"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Vehículos recuperados</a:t>
                      </a:r>
                    </a:p>
                  </a:txBody>
                  <a:tcPr marL="68580" marR="68580" marT="34290" marB="34290" anchor="ctr">
                    <a:solidFill>
                      <a:srgbClr val="002060"/>
                    </a:solidFill>
                  </a:tcPr>
                </a:tc>
                <a:extLst>
                  <a:ext uri="{0D108BD9-81ED-4DB2-BD59-A6C34878D82A}">
                    <a16:rowId xmlns:a16="http://schemas.microsoft.com/office/drawing/2014/main" val="10000"/>
                  </a:ext>
                </a:extLst>
              </a:tr>
              <a:tr h="282125">
                <a:tc>
                  <a:txBody>
                    <a:bodyPr/>
                    <a:lstStyle/>
                    <a:p>
                      <a:pPr algn="ctr"/>
                      <a:r>
                        <a:rPr lang="es-GT" sz="1600" b="1" dirty="0">
                          <a:solidFill>
                            <a:schemeClr val="tx1"/>
                          </a:solidFill>
                          <a:latin typeface="Arial" panose="020B0604020202020204" pitchFamily="34" charset="0"/>
                          <a:cs typeface="Arial" panose="020B0604020202020204" pitchFamily="34" charset="0"/>
                        </a:rPr>
                        <a:t>19,235</a:t>
                      </a:r>
                    </a:p>
                  </a:txBody>
                  <a:tcPr marL="68580" marR="68580" marT="34290" marB="34290" anchor="ctr"/>
                </a:tc>
                <a:tc>
                  <a:txBody>
                    <a:bodyPr/>
                    <a:lstStyle/>
                    <a:p>
                      <a:pPr algn="ctr"/>
                      <a:r>
                        <a:rPr lang="es-GT" sz="1600" b="1" dirty="0">
                          <a:solidFill>
                            <a:schemeClr val="tx1"/>
                          </a:solidFill>
                          <a:latin typeface="Arial" panose="020B0604020202020204" pitchFamily="34" charset="0"/>
                          <a:cs typeface="Arial" panose="020B0604020202020204" pitchFamily="34" charset="0"/>
                        </a:rPr>
                        <a:t>1,085</a:t>
                      </a:r>
                    </a:p>
                  </a:txBody>
                  <a:tcPr marL="68580" marR="68580" marT="34290" marB="34290" anchor="ctr"/>
                </a:tc>
                <a:tc>
                  <a:txBody>
                    <a:bodyPr/>
                    <a:lstStyle/>
                    <a:p>
                      <a:pPr algn="ctr"/>
                      <a:r>
                        <a:rPr lang="es-GT" sz="1600" b="1" dirty="0">
                          <a:solidFill>
                            <a:schemeClr val="tx1"/>
                          </a:solidFill>
                          <a:latin typeface="Arial" panose="020B0604020202020204" pitchFamily="34" charset="0"/>
                          <a:cs typeface="Arial" panose="020B0604020202020204" pitchFamily="34" charset="0"/>
                        </a:rPr>
                        <a:t>384</a:t>
                      </a:r>
                    </a:p>
                  </a:txBody>
                  <a:tcPr marL="68580" marR="68580" marT="34290" marB="34290" anchor="ctr"/>
                </a:tc>
                <a:tc>
                  <a:txBody>
                    <a:bodyPr/>
                    <a:lstStyle/>
                    <a:p>
                      <a:pPr algn="ctr"/>
                      <a:r>
                        <a:rPr lang="es-GT" sz="1600" b="1" dirty="0">
                          <a:solidFill>
                            <a:schemeClr val="tx1"/>
                          </a:solidFill>
                          <a:latin typeface="Arial" panose="020B0604020202020204" pitchFamily="34" charset="0"/>
                          <a:cs typeface="Arial" panose="020B0604020202020204" pitchFamily="34" charset="0"/>
                        </a:rPr>
                        <a:t>308</a:t>
                      </a:r>
                    </a:p>
                  </a:txBody>
                  <a:tcPr marL="68580" marR="68580" marT="34290" marB="34290" anchor="ctr"/>
                </a:tc>
                <a:extLst>
                  <a:ext uri="{0D108BD9-81ED-4DB2-BD59-A6C34878D82A}">
                    <a16:rowId xmlns:a16="http://schemas.microsoft.com/office/drawing/2014/main"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840645056"/>
              </p:ext>
            </p:extLst>
          </p:nvPr>
        </p:nvGraphicFramePr>
        <p:xfrm>
          <a:off x="4522367" y="2258670"/>
          <a:ext cx="5454145" cy="4337376"/>
        </p:xfrm>
        <a:graphic>
          <a:graphicData uri="http://schemas.openxmlformats.org/drawingml/2006/table">
            <a:tbl>
              <a:tblPr firstRow="1" firstCol="1" bandRow="1">
                <a:tableStyleId>{3B4B98B0-60AC-42C2-AFA5-B58CD77FA1E5}</a:tableStyleId>
              </a:tblPr>
              <a:tblGrid>
                <a:gridCol w="3024845">
                  <a:extLst>
                    <a:ext uri="{9D8B030D-6E8A-4147-A177-3AD203B41FA5}">
                      <a16:colId xmlns:a16="http://schemas.microsoft.com/office/drawing/2014/main" val="1704930941"/>
                    </a:ext>
                  </a:extLst>
                </a:gridCol>
                <a:gridCol w="1187355">
                  <a:extLst>
                    <a:ext uri="{9D8B030D-6E8A-4147-A177-3AD203B41FA5}">
                      <a16:colId xmlns:a16="http://schemas.microsoft.com/office/drawing/2014/main" val="748736788"/>
                    </a:ext>
                  </a:extLst>
                </a:gridCol>
                <a:gridCol w="1241945">
                  <a:extLst>
                    <a:ext uri="{9D8B030D-6E8A-4147-A177-3AD203B41FA5}">
                      <a16:colId xmlns:a16="http://schemas.microsoft.com/office/drawing/2014/main" val="572756471"/>
                    </a:ext>
                  </a:extLst>
                </a:gridCol>
              </a:tblGrid>
              <a:tr h="178656">
                <a:tc>
                  <a:txBody>
                    <a:bodyPr/>
                    <a:lstStyle/>
                    <a:p>
                      <a:pPr>
                        <a:lnSpc>
                          <a:spcPct val="107000"/>
                        </a:lnSpc>
                        <a:spcAft>
                          <a:spcPts val="0"/>
                        </a:spcAft>
                      </a:pPr>
                      <a:r>
                        <a:rPr lang="es-GT" sz="1400" dirty="0">
                          <a:solidFill>
                            <a:schemeClr val="bg1"/>
                          </a:solidFill>
                          <a:effectLst/>
                          <a:latin typeface="Arial" panose="020B0604020202020204" pitchFamily="34" charset="0"/>
                          <a:cs typeface="Arial" panose="020B0604020202020204" pitchFamily="34" charset="0"/>
                        </a:rPr>
                        <a:t>Tipos de estructuras</a:t>
                      </a:r>
                      <a:endParaRPr lang="es-GT"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rgbClr val="002060"/>
                    </a:solidFill>
                  </a:tcPr>
                </a:tc>
                <a:tc>
                  <a:txBody>
                    <a:bodyPr/>
                    <a:lstStyle/>
                    <a:p>
                      <a:pPr algn="ctr">
                        <a:lnSpc>
                          <a:spcPct val="107000"/>
                        </a:lnSpc>
                        <a:spcAft>
                          <a:spcPts val="0"/>
                        </a:spcAft>
                      </a:pPr>
                      <a:r>
                        <a:rPr lang="es-GT" sz="1400" dirty="0">
                          <a:solidFill>
                            <a:schemeClr val="bg1"/>
                          </a:solidFill>
                          <a:effectLst/>
                          <a:latin typeface="Arial" panose="020B0604020202020204" pitchFamily="34" charset="0"/>
                          <a:cs typeface="Arial" panose="020B0604020202020204" pitchFamily="34" charset="0"/>
                        </a:rPr>
                        <a:t>Estructuras</a:t>
                      </a:r>
                      <a:endParaRPr lang="es-GT"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rgbClr val="00206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GT" sz="1400" dirty="0">
                          <a:solidFill>
                            <a:schemeClr val="bg1"/>
                          </a:solidFill>
                          <a:effectLst/>
                          <a:latin typeface="Arial" panose="020B0604020202020204" pitchFamily="34" charset="0"/>
                          <a:cs typeface="Arial" panose="020B0604020202020204" pitchFamily="34" charset="0"/>
                        </a:rPr>
                        <a:t>Integrantes</a:t>
                      </a:r>
                      <a:endParaRPr lang="es-GT"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rgbClr val="002060"/>
                    </a:solidFill>
                  </a:tcPr>
                </a:tc>
                <a:extLst>
                  <a:ext uri="{0D108BD9-81ED-4DB2-BD59-A6C34878D82A}">
                    <a16:rowId xmlns:a16="http://schemas.microsoft.com/office/drawing/2014/main" val="1503626299"/>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Asesinato</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9</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71</a:t>
                      </a:r>
                    </a:p>
                  </a:txBody>
                  <a:tcPr marL="44450" marR="44450" marT="0" marB="0" anchor="ctr"/>
                </a:tc>
                <a:extLst>
                  <a:ext uri="{0D108BD9-81ED-4DB2-BD59-A6C34878D82A}">
                    <a16:rowId xmlns:a16="http://schemas.microsoft.com/office/drawing/2014/main" val="83811416"/>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Contrabando aduanero</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1</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22</a:t>
                      </a:r>
                    </a:p>
                  </a:txBody>
                  <a:tcPr marL="44450" marR="44450" marT="0" marB="0" anchor="ctr"/>
                </a:tc>
                <a:extLst>
                  <a:ext uri="{0D108BD9-81ED-4DB2-BD59-A6C34878D82A}">
                    <a16:rowId xmlns:a16="http://schemas.microsoft.com/office/drawing/2014/main" val="1686966300"/>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Corrupción</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3</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21</a:t>
                      </a:r>
                    </a:p>
                  </a:txBody>
                  <a:tcPr marL="44450" marR="44450" marT="0" marB="0" anchor="ctr"/>
                </a:tc>
                <a:extLst>
                  <a:ext uri="{0D108BD9-81ED-4DB2-BD59-A6C34878D82A}">
                    <a16:rowId xmlns:a16="http://schemas.microsoft.com/office/drawing/2014/main" val="1802936462"/>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Estafa</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20</a:t>
                      </a:r>
                    </a:p>
                  </a:txBody>
                  <a:tcPr marL="44450" marR="44450" marT="0" marB="0" anchor="ctr"/>
                </a:tc>
                <a:extLst>
                  <a:ext uri="{0D108BD9-81ED-4DB2-BD59-A6C34878D82A}">
                    <a16:rowId xmlns:a16="http://schemas.microsoft.com/office/drawing/2014/main" val="249758107"/>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Extorsión</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19</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271</a:t>
                      </a:r>
                    </a:p>
                  </a:txBody>
                  <a:tcPr marL="44450" marR="44450" marT="0" marB="0" anchor="ctr"/>
                </a:tc>
                <a:extLst>
                  <a:ext uri="{0D108BD9-81ED-4DB2-BD59-A6C34878D82A}">
                    <a16:rowId xmlns:a16="http://schemas.microsoft.com/office/drawing/2014/main" val="1304058642"/>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Homicidio</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7</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33</a:t>
                      </a:r>
                    </a:p>
                  </a:txBody>
                  <a:tcPr marL="44450" marR="44450" marT="0" marB="0" anchor="ctr"/>
                </a:tc>
                <a:extLst>
                  <a:ext uri="{0D108BD9-81ED-4DB2-BD59-A6C34878D82A}">
                    <a16:rowId xmlns:a16="http://schemas.microsoft.com/office/drawing/2014/main" val="894657194"/>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Homicidio y extorsión</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3</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25</a:t>
                      </a:r>
                    </a:p>
                  </a:txBody>
                  <a:tcPr marL="44450" marR="44450" marT="0" marB="0" anchor="ctr"/>
                </a:tc>
                <a:extLst>
                  <a:ext uri="{0D108BD9-81ED-4DB2-BD59-A6C34878D82A}">
                    <a16:rowId xmlns:a16="http://schemas.microsoft.com/office/drawing/2014/main" val="1829632194"/>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Lavado de dinero</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1</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4</a:t>
                      </a:r>
                    </a:p>
                  </a:txBody>
                  <a:tcPr marL="44450" marR="44450" marT="0" marB="0" anchor="ctr"/>
                </a:tc>
                <a:extLst>
                  <a:ext uri="{0D108BD9-81ED-4DB2-BD59-A6C34878D82A}">
                    <a16:rowId xmlns:a16="http://schemas.microsoft.com/office/drawing/2014/main" val="1293482747"/>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Narcotráfico</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1</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3</a:t>
                      </a:r>
                    </a:p>
                  </a:txBody>
                  <a:tcPr marL="44450" marR="44450" marT="0" marB="0" anchor="ctr"/>
                </a:tc>
                <a:extLst>
                  <a:ext uri="{0D108BD9-81ED-4DB2-BD59-A6C34878D82A}">
                    <a16:rowId xmlns:a16="http://schemas.microsoft.com/office/drawing/2014/main" val="3029528560"/>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Robo y homicidios</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1</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18</a:t>
                      </a:r>
                    </a:p>
                  </a:txBody>
                  <a:tcPr marL="44450" marR="44450" marT="0" marB="0" anchor="ctr"/>
                </a:tc>
                <a:extLst>
                  <a:ext uri="{0D108BD9-81ED-4DB2-BD59-A6C34878D82A}">
                    <a16:rowId xmlns:a16="http://schemas.microsoft.com/office/drawing/2014/main" val="1498064128"/>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Robo/hurto agravado</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9</a:t>
                      </a:r>
                    </a:p>
                  </a:txBody>
                  <a:tcPr marL="44450" marR="44450" marT="0" marB="0" anchor="ctr"/>
                </a:tc>
                <a:extLst>
                  <a:ext uri="{0D108BD9-81ED-4DB2-BD59-A6C34878D82A}">
                    <a16:rowId xmlns:a16="http://schemas.microsoft.com/office/drawing/2014/main" val="1061941369"/>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Robo/hurto de vehículos-motocicletas</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26</a:t>
                      </a:r>
                    </a:p>
                  </a:txBody>
                  <a:tcPr marL="44450" marR="44450" marT="0" marB="0" anchor="ctr"/>
                </a:tc>
                <a:extLst>
                  <a:ext uri="{0D108BD9-81ED-4DB2-BD59-A6C34878D82A}">
                    <a16:rowId xmlns:a16="http://schemas.microsoft.com/office/drawing/2014/main" val="1702457299"/>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Secuestro</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4</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17</a:t>
                      </a:r>
                    </a:p>
                  </a:txBody>
                  <a:tcPr marL="44450" marR="44450" marT="0" marB="0" anchor="ctr"/>
                </a:tc>
                <a:extLst>
                  <a:ext uri="{0D108BD9-81ED-4DB2-BD59-A6C34878D82A}">
                    <a16:rowId xmlns:a16="http://schemas.microsoft.com/office/drawing/2014/main" val="1746354566"/>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Tráfico ilícito de migrantes</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3</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25</a:t>
                      </a:r>
                    </a:p>
                  </a:txBody>
                  <a:tcPr marL="44450" marR="44450" marT="0" marB="0" anchor="ctr"/>
                </a:tc>
                <a:extLst>
                  <a:ext uri="{0D108BD9-81ED-4DB2-BD59-A6C34878D82A}">
                    <a16:rowId xmlns:a16="http://schemas.microsoft.com/office/drawing/2014/main" val="3884962684"/>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Trata de personas</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3</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13</a:t>
                      </a:r>
                    </a:p>
                  </a:txBody>
                  <a:tcPr marL="44450" marR="44450" marT="0" marB="0" anchor="ctr"/>
                </a:tc>
                <a:extLst>
                  <a:ext uri="{0D108BD9-81ED-4DB2-BD59-A6C34878D82A}">
                    <a16:rowId xmlns:a16="http://schemas.microsoft.com/office/drawing/2014/main" val="1958533927"/>
                  </a:ext>
                </a:extLst>
              </a:tr>
              <a:tr h="195707">
                <a:tc>
                  <a:txBody>
                    <a:bodyPr/>
                    <a:lstStyle/>
                    <a:p>
                      <a:pPr marL="0" algn="l"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Violación</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1</a:t>
                      </a:r>
                    </a:p>
                  </a:txBody>
                  <a:tcPr marL="44450" marR="44450" marT="0" marB="0" anchor="ctr"/>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4</a:t>
                      </a:r>
                    </a:p>
                  </a:txBody>
                  <a:tcPr marL="44450" marR="44450" marT="0" marB="0" anchor="ctr"/>
                </a:tc>
                <a:extLst>
                  <a:ext uri="{0D108BD9-81ED-4DB2-BD59-A6C34878D82A}">
                    <a16:rowId xmlns:a16="http://schemas.microsoft.com/office/drawing/2014/main" val="254044443"/>
                  </a:ext>
                </a:extLst>
              </a:tr>
              <a:tr h="195707">
                <a:tc>
                  <a:txBody>
                    <a:bodyPr/>
                    <a:lstStyle/>
                    <a:p>
                      <a:pPr>
                        <a:lnSpc>
                          <a:spcPct val="107000"/>
                        </a:lnSpc>
                        <a:spcAft>
                          <a:spcPts val="0"/>
                        </a:spcAft>
                      </a:pPr>
                      <a:r>
                        <a:rPr lang="es-GT" sz="1400" b="1" dirty="0">
                          <a:effectLst/>
                          <a:latin typeface="Arial" panose="020B0604020202020204" pitchFamily="34" charset="0"/>
                          <a:ea typeface="Calibri" panose="020F0502020204030204" pitchFamily="34" charset="0"/>
                          <a:cs typeface="Arial" panose="020B0604020202020204" pitchFamily="34" charset="0"/>
                        </a:rPr>
                        <a:t>TOTAL</a:t>
                      </a:r>
                    </a:p>
                  </a:txBody>
                  <a:tcPr marL="44450" marR="44450" marT="0" marB="0" anchor="b"/>
                </a:tc>
                <a:tc>
                  <a:txBody>
                    <a:bodyPr/>
                    <a:lstStyle/>
                    <a:p>
                      <a:pPr marL="0" algn="ctr" defTabSz="914400" rtl="0" eaLnBrk="1" latinLnBrk="0" hangingPunct="1">
                        <a:lnSpc>
                          <a:spcPct val="107000"/>
                        </a:lnSpc>
                        <a:spcAft>
                          <a:spcPts val="0"/>
                        </a:spcAft>
                      </a:pPr>
                      <a:r>
                        <a:rPr lang="es-GT" sz="1400" b="1" kern="1200" dirty="0">
                          <a:solidFill>
                            <a:schemeClr val="tx1"/>
                          </a:solidFill>
                          <a:effectLst/>
                          <a:latin typeface="Arial" panose="020B0604020202020204" pitchFamily="34" charset="0"/>
                          <a:ea typeface="+mn-ea"/>
                          <a:cs typeface="Arial" panose="020B0604020202020204" pitchFamily="34" charset="0"/>
                        </a:rPr>
                        <a:t>62</a:t>
                      </a:r>
                    </a:p>
                  </a:txBody>
                  <a:tcPr marL="44450" marR="44450" marT="0" marB="0" anchor="b"/>
                </a:tc>
                <a:tc>
                  <a:txBody>
                    <a:bodyPr/>
                    <a:lstStyle/>
                    <a:p>
                      <a:pPr algn="ctr">
                        <a:lnSpc>
                          <a:spcPct val="107000"/>
                        </a:lnSpc>
                        <a:spcAft>
                          <a:spcPts val="0"/>
                        </a:spcAft>
                      </a:pPr>
                      <a:r>
                        <a:rPr lang="es-GT" sz="1400" b="1" dirty="0">
                          <a:effectLst/>
                          <a:latin typeface="Arial" panose="020B0604020202020204" pitchFamily="34" charset="0"/>
                          <a:ea typeface="Calibri" panose="020F0502020204030204" pitchFamily="34" charset="0"/>
                          <a:cs typeface="Arial" panose="020B0604020202020204" pitchFamily="34" charset="0"/>
                        </a:rPr>
                        <a:t>582</a:t>
                      </a:r>
                    </a:p>
                  </a:txBody>
                  <a:tcPr marL="44450" marR="44450" marT="0" marB="0" anchor="b"/>
                </a:tc>
                <a:extLst>
                  <a:ext uri="{0D108BD9-81ED-4DB2-BD59-A6C34878D82A}">
                    <a16:rowId xmlns:a16="http://schemas.microsoft.com/office/drawing/2014/main" val="4244917693"/>
                  </a:ext>
                </a:extLst>
              </a:tr>
            </a:tbl>
          </a:graphicData>
        </a:graphic>
      </p:graphicFrame>
      <p:sp>
        <p:nvSpPr>
          <p:cNvPr id="7" name="Título 1">
            <a:extLst>
              <a:ext uri="{FF2B5EF4-FFF2-40B4-BE49-F238E27FC236}">
                <a16:creationId xmlns:a16="http://schemas.microsoft.com/office/drawing/2014/main" id="{E40743F2-234A-4544-BBAC-8877FB423F76}"/>
              </a:ext>
            </a:extLst>
          </p:cNvPr>
          <p:cNvSpPr txBox="1">
            <a:spLocks/>
          </p:cNvSpPr>
          <p:nvPr/>
        </p:nvSpPr>
        <p:spPr>
          <a:xfrm>
            <a:off x="414826" y="2651157"/>
            <a:ext cx="3327219" cy="325407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200" b="0" dirty="0">
                <a:solidFill>
                  <a:schemeClr val="tx1"/>
                </a:solidFill>
                <a:latin typeface="Arial" panose="020B0604020202020204" pitchFamily="34" charset="0"/>
                <a:cs typeface="Arial" panose="020B0604020202020204" pitchFamily="34" charset="0"/>
              </a:rPr>
              <a:t>En el transcurso del año 2021 se ha logrado impactar </a:t>
            </a:r>
            <a:r>
              <a:rPr lang="es-GT" sz="2200" b="0" dirty="0">
                <a:solidFill>
                  <a:srgbClr val="00B050"/>
                </a:solidFill>
                <a:latin typeface="Arial" panose="020B0604020202020204" pitchFamily="34" charset="0"/>
                <a:cs typeface="Arial" panose="020B0604020202020204" pitchFamily="34" charset="0"/>
              </a:rPr>
              <a:t>62</a:t>
            </a:r>
            <a:r>
              <a:rPr lang="es-GT" sz="2200" b="0" dirty="0">
                <a:solidFill>
                  <a:schemeClr val="tx1"/>
                </a:solidFill>
                <a:latin typeface="Arial" panose="020B0604020202020204" pitchFamily="34" charset="0"/>
                <a:cs typeface="Arial" panose="020B0604020202020204" pitchFamily="34" charset="0"/>
              </a:rPr>
              <a:t> estructuras criminales, con </a:t>
            </a:r>
            <a:r>
              <a:rPr lang="es-GT" sz="2200" b="0" dirty="0">
                <a:solidFill>
                  <a:srgbClr val="00B050"/>
                </a:solidFill>
                <a:latin typeface="Arial" panose="020B0604020202020204" pitchFamily="34" charset="0"/>
                <a:cs typeface="Arial" panose="020B0604020202020204" pitchFamily="34" charset="0"/>
              </a:rPr>
              <a:t>582</a:t>
            </a:r>
            <a:r>
              <a:rPr lang="es-GT" sz="2200" b="0" dirty="0">
                <a:solidFill>
                  <a:schemeClr val="tx1"/>
                </a:solidFill>
                <a:latin typeface="Arial" panose="020B0604020202020204" pitchFamily="34" charset="0"/>
                <a:cs typeface="Arial" panose="020B0604020202020204" pitchFamily="34" charset="0"/>
              </a:rPr>
              <a:t> personas aprehendidas quienes eran integrantes de dichas estructuras. De las cuales </a:t>
            </a:r>
            <a:r>
              <a:rPr lang="es-GT" sz="2300" b="0" dirty="0">
                <a:solidFill>
                  <a:srgbClr val="00B050"/>
                </a:solidFill>
                <a:latin typeface="Arial" panose="020B0604020202020204" pitchFamily="34" charset="0"/>
                <a:cs typeface="Arial" panose="020B0604020202020204" pitchFamily="34" charset="0"/>
              </a:rPr>
              <a:t>16</a:t>
            </a:r>
            <a:r>
              <a:rPr lang="es-GT" sz="2200" b="0" dirty="0">
                <a:solidFill>
                  <a:schemeClr val="tx1"/>
                </a:solidFill>
                <a:latin typeface="Arial" panose="020B0604020202020204" pitchFamily="34" charset="0"/>
                <a:cs typeface="Arial" panose="020B0604020202020204" pitchFamily="34" charset="0"/>
              </a:rPr>
              <a:t> fueron desarticuladas en el tercer cuatrimestre, registrando </a:t>
            </a:r>
            <a:r>
              <a:rPr lang="es-GT" sz="2300" b="0" dirty="0">
                <a:solidFill>
                  <a:srgbClr val="00B050"/>
                </a:solidFill>
                <a:latin typeface="Arial" panose="020B0604020202020204" pitchFamily="34" charset="0"/>
                <a:cs typeface="Arial" panose="020B0604020202020204" pitchFamily="34" charset="0"/>
              </a:rPr>
              <a:t>169</a:t>
            </a:r>
            <a:r>
              <a:rPr lang="es-GT" sz="2200" b="0" dirty="0">
                <a:solidFill>
                  <a:schemeClr val="tx1"/>
                </a:solidFill>
                <a:latin typeface="Arial" panose="020B0604020202020204" pitchFamily="34" charset="0"/>
                <a:cs typeface="Arial" panose="020B0604020202020204" pitchFamily="34" charset="0"/>
              </a:rPr>
              <a:t> personas aprehendidas.</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70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a:noFill/>
        </p:spPr>
        <p:txBody>
          <a:bodyPr>
            <a:noAutofit/>
          </a:bodyPr>
          <a:lstStyle/>
          <a:p>
            <a:r>
              <a:rPr lang="es-GT" dirty="0"/>
              <a:t>PRINCIPALES FUNCIONES DEL MINISTERIO DE GOBERNACIÓN</a:t>
            </a: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624347"/>
            <a:ext cx="10646230" cy="4614170"/>
          </a:xfrm>
        </p:spPr>
        <p:txBody>
          <a:bodyPr>
            <a:normAutofit fontScale="85000" lnSpcReduction="20000"/>
          </a:bodyPr>
          <a:lstStyle/>
          <a:p>
            <a:pPr marL="457200" lvl="1" indent="0">
              <a:lnSpc>
                <a:spcPct val="150000"/>
              </a:lnSpc>
              <a:buNone/>
            </a:pPr>
            <a:r>
              <a:rPr lang="es-GT" sz="2600" dirty="0">
                <a:latin typeface="Arial" panose="020B0604020202020204" pitchFamily="34" charset="0"/>
                <a:cs typeface="Arial" panose="020B0604020202020204" pitchFamily="34" charset="0"/>
              </a:rPr>
              <a:t>De conformidad  al artículo 36 del Decreto Número 114-97 y el artículo 239 del Decreto Número 44-2016 del 17/12/2016, ambos del Congreso de la República de Guatemala, se indica lo siguiente:</a:t>
            </a:r>
          </a:p>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Al Ministerio de Gobernación le corresponde formular las políticas, cumplir y hacer cumplir el régimen jurídico relativo al mantenimiento de la paz y el orden público, la seguridad de las personas y de sus bienes, la garantía de sus derechos, la ejecución de las órdenes y resoluciones judiciales y refrendar los nombramientos de los Ministros de Estado, incluyendo el de quien lo suceda en el cargo.</a:t>
            </a:r>
          </a:p>
        </p:txBody>
      </p:sp>
    </p:spTree>
    <p:extLst>
      <p:ext uri="{BB962C8B-B14F-4D97-AF65-F5344CB8AC3E}">
        <p14:creationId xmlns:p14="http://schemas.microsoft.com/office/powerpoint/2010/main" val="23821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GT" sz="2700" dirty="0">
                <a:latin typeface="Arial" panose="020B0604020202020204" pitchFamily="34" charset="0"/>
                <a:cs typeface="Arial" panose="020B0604020202020204" pitchFamily="34" charset="0"/>
              </a:rPr>
              <a:t>PRINCIPALES RESULTADOS Y AVANCES</a:t>
            </a:r>
            <a:endParaRPr lang="es-GT" sz="2700" dirty="0"/>
          </a:p>
        </p:txBody>
      </p:sp>
      <p:grpSp>
        <p:nvGrpSpPr>
          <p:cNvPr id="4" name="Grupo 3">
            <a:extLst>
              <a:ext uri="{FF2B5EF4-FFF2-40B4-BE49-F238E27FC236}">
                <a16:creationId xmlns:a16="http://schemas.microsoft.com/office/drawing/2014/main" id="{64930032-4F4A-4D24-9DE1-B6F9E3C9563F}"/>
              </a:ext>
            </a:extLst>
          </p:cNvPr>
          <p:cNvGrpSpPr/>
          <p:nvPr/>
        </p:nvGrpSpPr>
        <p:grpSpPr>
          <a:xfrm>
            <a:off x="1044236" y="2205942"/>
            <a:ext cx="9579429" cy="973235"/>
            <a:chOff x="504371" y="1619382"/>
            <a:chExt cx="9579429" cy="973235"/>
          </a:xfrm>
        </p:grpSpPr>
        <p:grpSp>
          <p:nvGrpSpPr>
            <p:cNvPr id="5" name="Grupo 4">
              <a:extLst>
                <a:ext uri="{FF2B5EF4-FFF2-40B4-BE49-F238E27FC236}">
                  <a16:creationId xmlns:a16="http://schemas.microsoft.com/office/drawing/2014/main" id="{FE7FA584-27F0-443F-AFD3-B4A3A5633ACA}"/>
                </a:ext>
              </a:extLst>
            </p:cNvPr>
            <p:cNvGrpSpPr/>
            <p:nvPr/>
          </p:nvGrpSpPr>
          <p:grpSpPr>
            <a:xfrm>
              <a:off x="504371" y="1761620"/>
              <a:ext cx="9579428" cy="812287"/>
              <a:chOff x="0" y="7061156"/>
              <a:chExt cx="9579428" cy="812287"/>
            </a:xfrm>
          </p:grpSpPr>
          <p:sp>
            <p:nvSpPr>
              <p:cNvPr id="8" name="Rectángulo: esquinas redondeadas 24">
                <a:extLst>
                  <a:ext uri="{FF2B5EF4-FFF2-40B4-BE49-F238E27FC236}">
                    <a16:creationId xmlns:a16="http://schemas.microsoft.com/office/drawing/2014/main" id="{2E66ACB1-EEF5-4A7A-99E7-583FEAFBF737}"/>
                  </a:ext>
                </a:extLst>
              </p:cNvPr>
              <p:cNvSpPr/>
              <p:nvPr/>
            </p:nvSpPr>
            <p:spPr>
              <a:xfrm>
                <a:off x="0" y="7061156"/>
                <a:ext cx="9579428" cy="812287"/>
              </a:xfrm>
              <a:prstGeom prst="roundRect">
                <a:avLst/>
              </a:prstGeom>
              <a:gradFill rotWithShape="1">
                <a:gsLst>
                  <a:gs pos="0">
                    <a:srgbClr val="16254E">
                      <a:satMod val="103000"/>
                      <a:lumMod val="102000"/>
                      <a:tint val="94000"/>
                    </a:srgbClr>
                  </a:gs>
                  <a:gs pos="50000">
                    <a:srgbClr val="16254E">
                      <a:satMod val="110000"/>
                      <a:lumMod val="100000"/>
                      <a:shade val="100000"/>
                    </a:srgbClr>
                  </a:gs>
                  <a:gs pos="100000">
                    <a:srgbClr val="16254E">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ángulo: esquinas redondeadas 25">
                <a:extLst>
                  <a:ext uri="{FF2B5EF4-FFF2-40B4-BE49-F238E27FC236}">
                    <a16:creationId xmlns:a16="http://schemas.microsoft.com/office/drawing/2014/main" id="{66DFC21A-82CC-4A7F-9761-AF7A73E33EA9}"/>
                  </a:ext>
                </a:extLst>
              </p:cNvPr>
              <p:cNvSpPr/>
              <p:nvPr/>
            </p:nvSpPr>
            <p:spPr>
              <a:xfrm>
                <a:off x="97640" y="7131028"/>
                <a:ext cx="6197931" cy="666750"/>
              </a:xfrm>
              <a:prstGeom prst="roundRect">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black"/>
                    </a:solidFill>
                    <a:effectLst/>
                    <a:uLnTx/>
                    <a:uFillTx/>
                    <a:latin typeface="Calibri" panose="020F0502020204030204"/>
                    <a:ea typeface="+mn-ea"/>
                    <a:cs typeface="+mn-cs"/>
                  </a:rPr>
                  <a:t>Emisión y renovación de licencias de operación y funcionamiento</a:t>
                </a:r>
              </a:p>
            </p:txBody>
          </p:sp>
        </p:grpSp>
        <p:sp>
          <p:nvSpPr>
            <p:cNvPr id="6" name="Rectángulo 5">
              <a:extLst>
                <a:ext uri="{FF2B5EF4-FFF2-40B4-BE49-F238E27FC236}">
                  <a16:creationId xmlns:a16="http://schemas.microsoft.com/office/drawing/2014/main" id="{31B47994-E157-4751-A826-FD38067AD09F}"/>
                </a:ext>
              </a:extLst>
            </p:cNvPr>
            <p:cNvSpPr/>
            <p:nvPr/>
          </p:nvSpPr>
          <p:spPr>
            <a:xfrm>
              <a:off x="6799941" y="1619382"/>
              <a:ext cx="3283858" cy="83099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rPr>
                <a:t>53</a:t>
              </a:r>
            </a:p>
          </p:txBody>
        </p:sp>
        <p:sp>
          <p:nvSpPr>
            <p:cNvPr id="7" name="CuadroTexto 6">
              <a:extLst>
                <a:ext uri="{FF2B5EF4-FFF2-40B4-BE49-F238E27FC236}">
                  <a16:creationId xmlns:a16="http://schemas.microsoft.com/office/drawing/2014/main" id="{CBB8365D-CB62-4EC5-8485-07CFD7150299}"/>
                </a:ext>
              </a:extLst>
            </p:cNvPr>
            <p:cNvSpPr txBox="1"/>
            <p:nvPr/>
          </p:nvSpPr>
          <p:spPr>
            <a:xfrm>
              <a:off x="6799942" y="2223285"/>
              <a:ext cx="328385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w="0"/>
                  <a:solidFill>
                    <a:srgbClr val="00B0F0"/>
                  </a:solidFill>
                  <a:effectLst>
                    <a:outerShdw blurRad="38100" dist="19050" dir="2700000" algn="tl" rotWithShape="0">
                      <a:prstClr val="black">
                        <a:alpha val="40000"/>
                      </a:prstClr>
                    </a:outerShdw>
                  </a:effectLst>
                  <a:uLnTx/>
                  <a:uFillTx/>
                </a:rPr>
                <a:t>LICENCIAS </a:t>
              </a:r>
            </a:p>
          </p:txBody>
        </p:sp>
      </p:grpSp>
      <p:grpSp>
        <p:nvGrpSpPr>
          <p:cNvPr id="10" name="Grupo 9">
            <a:extLst>
              <a:ext uri="{FF2B5EF4-FFF2-40B4-BE49-F238E27FC236}">
                <a16:creationId xmlns:a16="http://schemas.microsoft.com/office/drawing/2014/main" id="{18B73977-1417-42E7-9396-ECE999C1A35B}"/>
              </a:ext>
            </a:extLst>
          </p:cNvPr>
          <p:cNvGrpSpPr/>
          <p:nvPr/>
        </p:nvGrpSpPr>
        <p:grpSpPr>
          <a:xfrm>
            <a:off x="1044235" y="3511531"/>
            <a:ext cx="9579429" cy="973235"/>
            <a:chOff x="504371" y="1619382"/>
            <a:chExt cx="9579429" cy="973235"/>
          </a:xfrm>
        </p:grpSpPr>
        <p:grpSp>
          <p:nvGrpSpPr>
            <p:cNvPr id="11" name="Grupo 10">
              <a:extLst>
                <a:ext uri="{FF2B5EF4-FFF2-40B4-BE49-F238E27FC236}">
                  <a16:creationId xmlns:a16="http://schemas.microsoft.com/office/drawing/2014/main" id="{9DAEC7C4-6F42-4E10-B3BF-028BD3B2B19F}"/>
                </a:ext>
              </a:extLst>
            </p:cNvPr>
            <p:cNvGrpSpPr/>
            <p:nvPr/>
          </p:nvGrpSpPr>
          <p:grpSpPr>
            <a:xfrm>
              <a:off x="504371" y="1761620"/>
              <a:ext cx="9579428" cy="812287"/>
              <a:chOff x="0" y="7061156"/>
              <a:chExt cx="9579428" cy="812287"/>
            </a:xfrm>
          </p:grpSpPr>
          <p:sp>
            <p:nvSpPr>
              <p:cNvPr id="14" name="Rectángulo: esquinas redondeadas 30">
                <a:extLst>
                  <a:ext uri="{FF2B5EF4-FFF2-40B4-BE49-F238E27FC236}">
                    <a16:creationId xmlns:a16="http://schemas.microsoft.com/office/drawing/2014/main" id="{6B5C980B-DC90-4AA5-A1A5-526F04969B6E}"/>
                  </a:ext>
                </a:extLst>
              </p:cNvPr>
              <p:cNvSpPr/>
              <p:nvPr/>
            </p:nvSpPr>
            <p:spPr>
              <a:xfrm>
                <a:off x="0" y="7061156"/>
                <a:ext cx="9579428" cy="812287"/>
              </a:xfrm>
              <a:prstGeom prst="roundRect">
                <a:avLst/>
              </a:prstGeom>
              <a:gradFill rotWithShape="1">
                <a:gsLst>
                  <a:gs pos="0">
                    <a:srgbClr val="16254E">
                      <a:satMod val="103000"/>
                      <a:lumMod val="102000"/>
                      <a:tint val="94000"/>
                    </a:srgbClr>
                  </a:gs>
                  <a:gs pos="50000">
                    <a:srgbClr val="16254E">
                      <a:satMod val="110000"/>
                      <a:lumMod val="100000"/>
                      <a:shade val="100000"/>
                    </a:srgbClr>
                  </a:gs>
                  <a:gs pos="100000">
                    <a:srgbClr val="16254E">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esquinas redondeadas 31">
                <a:extLst>
                  <a:ext uri="{FF2B5EF4-FFF2-40B4-BE49-F238E27FC236}">
                    <a16:creationId xmlns:a16="http://schemas.microsoft.com/office/drawing/2014/main" id="{D7446A22-7772-40F1-B748-D86D50139D2F}"/>
                  </a:ext>
                </a:extLst>
              </p:cNvPr>
              <p:cNvSpPr/>
              <p:nvPr/>
            </p:nvSpPr>
            <p:spPr>
              <a:xfrm>
                <a:off x="97640" y="7131028"/>
                <a:ext cx="6197931" cy="666750"/>
              </a:xfrm>
              <a:prstGeom prst="roundRect">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black"/>
                    </a:solidFill>
                    <a:effectLst/>
                    <a:uLnTx/>
                    <a:uFillTx/>
                    <a:latin typeface="Calibri" panose="020F0502020204030204"/>
                    <a:ea typeface="+mn-ea"/>
                    <a:cs typeface="+mn-cs"/>
                  </a:rPr>
                  <a:t>Certificación a prestadores de servicios de seguridad privada</a:t>
                </a:r>
              </a:p>
            </p:txBody>
          </p:sp>
        </p:grpSp>
        <p:sp>
          <p:nvSpPr>
            <p:cNvPr id="12" name="Rectángulo 11">
              <a:extLst>
                <a:ext uri="{FF2B5EF4-FFF2-40B4-BE49-F238E27FC236}">
                  <a16:creationId xmlns:a16="http://schemas.microsoft.com/office/drawing/2014/main" id="{A850EBD5-C1EE-42B2-B1F9-9BC8E283C59B}"/>
                </a:ext>
              </a:extLst>
            </p:cNvPr>
            <p:cNvSpPr/>
            <p:nvPr/>
          </p:nvSpPr>
          <p:spPr>
            <a:xfrm>
              <a:off x="6799941" y="1619382"/>
              <a:ext cx="3283858" cy="83099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rPr>
                <a:t>2,328</a:t>
              </a:r>
            </a:p>
          </p:txBody>
        </p:sp>
        <p:sp>
          <p:nvSpPr>
            <p:cNvPr id="13" name="CuadroTexto 12">
              <a:extLst>
                <a:ext uri="{FF2B5EF4-FFF2-40B4-BE49-F238E27FC236}">
                  <a16:creationId xmlns:a16="http://schemas.microsoft.com/office/drawing/2014/main" id="{BB110CA0-7238-45C5-8D3B-8FDA44A228FA}"/>
                </a:ext>
              </a:extLst>
            </p:cNvPr>
            <p:cNvSpPr txBox="1"/>
            <p:nvPr/>
          </p:nvSpPr>
          <p:spPr>
            <a:xfrm>
              <a:off x="6799942" y="2223285"/>
              <a:ext cx="328385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w="0"/>
                  <a:solidFill>
                    <a:srgbClr val="00B0F0"/>
                  </a:solidFill>
                  <a:effectLst>
                    <a:outerShdw blurRad="38100" dist="19050" dir="2700000" algn="tl" rotWithShape="0">
                      <a:prstClr val="black">
                        <a:alpha val="40000"/>
                      </a:prstClr>
                    </a:outerShdw>
                  </a:effectLst>
                  <a:uLnTx/>
                  <a:uFillTx/>
                </a:rPr>
                <a:t>CERTIFICACIONES </a:t>
              </a:r>
            </a:p>
          </p:txBody>
        </p:sp>
      </p:grpSp>
      <p:grpSp>
        <p:nvGrpSpPr>
          <p:cNvPr id="16" name="Grupo 15">
            <a:extLst>
              <a:ext uri="{FF2B5EF4-FFF2-40B4-BE49-F238E27FC236}">
                <a16:creationId xmlns:a16="http://schemas.microsoft.com/office/drawing/2014/main" id="{11CF0EA7-63E7-481A-B81F-DE6F033A19DD}"/>
              </a:ext>
            </a:extLst>
          </p:cNvPr>
          <p:cNvGrpSpPr/>
          <p:nvPr/>
        </p:nvGrpSpPr>
        <p:grpSpPr>
          <a:xfrm>
            <a:off x="1044236" y="4817120"/>
            <a:ext cx="9579429" cy="973235"/>
            <a:chOff x="504371" y="1619382"/>
            <a:chExt cx="9579429" cy="973235"/>
          </a:xfrm>
        </p:grpSpPr>
        <p:grpSp>
          <p:nvGrpSpPr>
            <p:cNvPr id="17" name="Grupo 16">
              <a:extLst>
                <a:ext uri="{FF2B5EF4-FFF2-40B4-BE49-F238E27FC236}">
                  <a16:creationId xmlns:a16="http://schemas.microsoft.com/office/drawing/2014/main" id="{C0CAC6D8-5640-487A-97FC-1198B92C63B1}"/>
                </a:ext>
              </a:extLst>
            </p:cNvPr>
            <p:cNvGrpSpPr/>
            <p:nvPr/>
          </p:nvGrpSpPr>
          <p:grpSpPr>
            <a:xfrm>
              <a:off x="504371" y="1761620"/>
              <a:ext cx="9579428" cy="812287"/>
              <a:chOff x="0" y="7061156"/>
              <a:chExt cx="9579428" cy="812287"/>
            </a:xfrm>
          </p:grpSpPr>
          <p:sp>
            <p:nvSpPr>
              <p:cNvPr id="20" name="Rectángulo: esquinas redondeadas 36">
                <a:extLst>
                  <a:ext uri="{FF2B5EF4-FFF2-40B4-BE49-F238E27FC236}">
                    <a16:creationId xmlns:a16="http://schemas.microsoft.com/office/drawing/2014/main" id="{50A1F9E5-171C-428A-9D5B-138238482238}"/>
                  </a:ext>
                </a:extLst>
              </p:cNvPr>
              <p:cNvSpPr/>
              <p:nvPr/>
            </p:nvSpPr>
            <p:spPr>
              <a:xfrm>
                <a:off x="0" y="7061156"/>
                <a:ext cx="9579428" cy="812287"/>
              </a:xfrm>
              <a:prstGeom prst="roundRect">
                <a:avLst/>
              </a:prstGeom>
              <a:gradFill rotWithShape="1">
                <a:gsLst>
                  <a:gs pos="0">
                    <a:srgbClr val="16254E">
                      <a:satMod val="103000"/>
                      <a:lumMod val="102000"/>
                      <a:tint val="94000"/>
                    </a:srgbClr>
                  </a:gs>
                  <a:gs pos="50000">
                    <a:srgbClr val="16254E">
                      <a:satMod val="110000"/>
                      <a:lumMod val="100000"/>
                      <a:shade val="100000"/>
                    </a:srgbClr>
                  </a:gs>
                  <a:gs pos="100000">
                    <a:srgbClr val="16254E">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ángulo: esquinas redondeadas 37">
                <a:extLst>
                  <a:ext uri="{FF2B5EF4-FFF2-40B4-BE49-F238E27FC236}">
                    <a16:creationId xmlns:a16="http://schemas.microsoft.com/office/drawing/2014/main" id="{6770F517-CF03-4D14-B4FB-26E6CE29286F}"/>
                  </a:ext>
                </a:extLst>
              </p:cNvPr>
              <p:cNvSpPr/>
              <p:nvPr/>
            </p:nvSpPr>
            <p:spPr>
              <a:xfrm>
                <a:off x="97640" y="7131028"/>
                <a:ext cx="6197931" cy="666750"/>
              </a:xfrm>
              <a:prstGeom prst="roundRect">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prstClr val="black"/>
                    </a:solidFill>
                    <a:effectLst/>
                    <a:uLnTx/>
                    <a:uFillTx/>
                    <a:latin typeface="Calibri" panose="020F0502020204030204"/>
                    <a:ea typeface="+mn-ea"/>
                    <a:cs typeface="+mn-cs"/>
                  </a:rPr>
                  <a:t>Supervisiones, fiscalizaciones, verificaciones y controles a prestadores de servicios de seguridad privada</a:t>
                </a:r>
                <a:endParaRPr kumimoji="0" lang="es-E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18" name="Rectángulo 17">
              <a:extLst>
                <a:ext uri="{FF2B5EF4-FFF2-40B4-BE49-F238E27FC236}">
                  <a16:creationId xmlns:a16="http://schemas.microsoft.com/office/drawing/2014/main" id="{67DB779B-899E-4D19-9C46-10E0CAED0361}"/>
                </a:ext>
              </a:extLst>
            </p:cNvPr>
            <p:cNvSpPr/>
            <p:nvPr/>
          </p:nvSpPr>
          <p:spPr>
            <a:xfrm>
              <a:off x="6799941" y="1619382"/>
              <a:ext cx="3283858" cy="83099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rPr>
                <a:t>173</a:t>
              </a:r>
            </a:p>
          </p:txBody>
        </p:sp>
        <p:sp>
          <p:nvSpPr>
            <p:cNvPr id="19" name="CuadroTexto 18">
              <a:extLst>
                <a:ext uri="{FF2B5EF4-FFF2-40B4-BE49-F238E27FC236}">
                  <a16:creationId xmlns:a16="http://schemas.microsoft.com/office/drawing/2014/main" id="{5B5FAFD3-24C8-4027-ACF9-88B1F4B983BD}"/>
                </a:ext>
              </a:extLst>
            </p:cNvPr>
            <p:cNvSpPr txBox="1"/>
            <p:nvPr/>
          </p:nvSpPr>
          <p:spPr>
            <a:xfrm>
              <a:off x="6799942" y="2223285"/>
              <a:ext cx="328385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w="0"/>
                  <a:solidFill>
                    <a:srgbClr val="00B0F0"/>
                  </a:solidFill>
                  <a:effectLst>
                    <a:outerShdw blurRad="38100" dist="19050" dir="2700000" algn="tl" rotWithShape="0">
                      <a:prstClr val="black">
                        <a:alpha val="40000"/>
                      </a:prstClr>
                    </a:outerShdw>
                  </a:effectLst>
                  <a:uLnTx/>
                  <a:uFillTx/>
                </a:rPr>
                <a:t>SUPERVISIONES</a:t>
              </a:r>
            </a:p>
          </p:txBody>
        </p:sp>
      </p:grpSp>
      <p:sp>
        <p:nvSpPr>
          <p:cNvPr id="22" name="Título 1">
            <a:extLst>
              <a:ext uri="{FF2B5EF4-FFF2-40B4-BE49-F238E27FC236}">
                <a16:creationId xmlns:a16="http://schemas.microsoft.com/office/drawing/2014/main" id="{E40743F2-234A-4544-BBAC-8877FB423F76}"/>
              </a:ext>
            </a:extLst>
          </p:cNvPr>
          <p:cNvSpPr txBox="1">
            <a:spLocks/>
          </p:cNvSpPr>
          <p:nvPr/>
        </p:nvSpPr>
        <p:spPr>
          <a:xfrm>
            <a:off x="1044234" y="1159448"/>
            <a:ext cx="9579429" cy="106679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400" dirty="0">
                <a:solidFill>
                  <a:schemeClr val="tx1"/>
                </a:solidFill>
                <a:latin typeface="Arial" panose="020B0604020202020204" pitchFamily="34" charset="0"/>
                <a:cs typeface="Arial" panose="020B0604020202020204" pitchFamily="34" charset="0"/>
              </a:rPr>
              <a:t>Dirección General de Servicios de Seguridad Privada (DIGESSP)</a:t>
            </a:r>
          </a:p>
          <a:p>
            <a:pPr>
              <a:lnSpc>
                <a:spcPct val="150000"/>
              </a:lnSpc>
            </a:pPr>
            <a:r>
              <a:rPr lang="es-GT" sz="2400" dirty="0">
                <a:solidFill>
                  <a:schemeClr val="tx1"/>
                </a:solidFill>
                <a:latin typeface="Arial" panose="020B0604020202020204" pitchFamily="34" charset="0"/>
                <a:cs typeface="Arial" panose="020B0604020202020204" pitchFamily="34" charset="0"/>
              </a:rPr>
              <a:t>Tercer Cuatrimestre 2021</a:t>
            </a:r>
          </a:p>
        </p:txBody>
      </p:sp>
    </p:spTree>
    <p:extLst>
      <p:ext uri="{BB962C8B-B14F-4D97-AF65-F5344CB8AC3E}">
        <p14:creationId xmlns:p14="http://schemas.microsoft.com/office/powerpoint/2010/main" val="9461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Título 1">
            <a:extLst>
              <a:ext uri="{FF2B5EF4-FFF2-40B4-BE49-F238E27FC236}">
                <a16:creationId xmlns:a16="http://schemas.microsoft.com/office/drawing/2014/main" id="{7FA31E16-6ACD-487C-974E-40B7F22212D9}"/>
              </a:ext>
            </a:extLst>
          </p:cNvPr>
          <p:cNvSpPr txBox="1">
            <a:spLocks/>
          </p:cNvSpPr>
          <p:nvPr/>
        </p:nvSpPr>
        <p:spPr>
          <a:xfrm>
            <a:off x="144127" y="95497"/>
            <a:ext cx="9182844" cy="550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s-GT" sz="2400" b="1" dirty="0">
              <a:solidFill>
                <a:prstClr val="white"/>
              </a:solidFill>
              <a:latin typeface="Verdana" pitchFamily="34" charset="0"/>
              <a:ea typeface="Verdana" pitchFamily="34" charset="0"/>
              <a:cs typeface="Verdana" pitchFamily="34" charset="0"/>
            </a:endParaRPr>
          </a:p>
        </p:txBody>
      </p:sp>
      <p:sp>
        <p:nvSpPr>
          <p:cNvPr id="45" name="Rectángulo 44">
            <a:extLst>
              <a:ext uri="{FF2B5EF4-FFF2-40B4-BE49-F238E27FC236}">
                <a16:creationId xmlns:a16="http://schemas.microsoft.com/office/drawing/2014/main" id="{15226A79-EF98-422B-A608-F449FE248097}"/>
              </a:ext>
            </a:extLst>
          </p:cNvPr>
          <p:cNvSpPr/>
          <p:nvPr/>
        </p:nvSpPr>
        <p:spPr>
          <a:xfrm>
            <a:off x="4772365" y="6522624"/>
            <a:ext cx="5874448" cy="271360"/>
          </a:xfrm>
          <a:prstGeom prst="rect">
            <a:avLst/>
          </a:prstGeom>
          <a:no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Verdana" pitchFamily="34" charset="0"/>
                <a:ea typeface="Verdana" pitchFamily="34" charset="0"/>
                <a:cs typeface="+mn-cs"/>
              </a:rPr>
              <a:t>* Información al 31 de </a:t>
            </a:r>
            <a:r>
              <a:rPr kumimoji="0" lang="es-MX" sz="12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mn-cs"/>
              </a:rPr>
              <a:t>diciembre de </a:t>
            </a:r>
            <a:r>
              <a:rPr kumimoji="0" lang="es-MX" sz="1200" b="0" i="0" u="none" strike="noStrike" kern="0" cap="none" spc="0" normalizeH="0" baseline="0" noProof="0" dirty="0">
                <a:ln>
                  <a:noFill/>
                </a:ln>
                <a:solidFill>
                  <a:sysClr val="windowText" lastClr="000000"/>
                </a:solidFill>
                <a:effectLst/>
                <a:uLnTx/>
                <a:uFillTx/>
                <a:latin typeface="Verdana" pitchFamily="34" charset="0"/>
                <a:ea typeface="Verdana" pitchFamily="34" charset="0"/>
                <a:cs typeface="+mn-cs"/>
              </a:rPr>
              <a:t>2021</a:t>
            </a:r>
          </a:p>
        </p:txBody>
      </p:sp>
      <p:grpSp>
        <p:nvGrpSpPr>
          <p:cNvPr id="46" name="Grupo 45">
            <a:extLst>
              <a:ext uri="{FF2B5EF4-FFF2-40B4-BE49-F238E27FC236}">
                <a16:creationId xmlns:a16="http://schemas.microsoft.com/office/drawing/2014/main" id="{A6796C90-B024-439A-8F2B-F264B127C7B4}"/>
              </a:ext>
            </a:extLst>
          </p:cNvPr>
          <p:cNvGrpSpPr/>
          <p:nvPr/>
        </p:nvGrpSpPr>
        <p:grpSpPr>
          <a:xfrm>
            <a:off x="1057737" y="1898802"/>
            <a:ext cx="9579429" cy="690883"/>
            <a:chOff x="504371" y="1619382"/>
            <a:chExt cx="9579429" cy="973235"/>
          </a:xfrm>
        </p:grpSpPr>
        <p:grpSp>
          <p:nvGrpSpPr>
            <p:cNvPr id="47" name="Grupo 46">
              <a:extLst>
                <a:ext uri="{FF2B5EF4-FFF2-40B4-BE49-F238E27FC236}">
                  <a16:creationId xmlns:a16="http://schemas.microsoft.com/office/drawing/2014/main" id="{C320F138-8565-4502-A11E-FCB048BABEB6}"/>
                </a:ext>
              </a:extLst>
            </p:cNvPr>
            <p:cNvGrpSpPr/>
            <p:nvPr/>
          </p:nvGrpSpPr>
          <p:grpSpPr>
            <a:xfrm>
              <a:off x="504371" y="1761620"/>
              <a:ext cx="9579428" cy="812287"/>
              <a:chOff x="0" y="7061156"/>
              <a:chExt cx="9579428" cy="812287"/>
            </a:xfrm>
          </p:grpSpPr>
          <p:sp>
            <p:nvSpPr>
              <p:cNvPr id="50" name="Rectángulo: esquinas redondeadas 6">
                <a:extLst>
                  <a:ext uri="{FF2B5EF4-FFF2-40B4-BE49-F238E27FC236}">
                    <a16:creationId xmlns:a16="http://schemas.microsoft.com/office/drawing/2014/main" id="{E17AFF3A-3464-47D6-9FCA-DBF579A88AE8}"/>
                  </a:ext>
                </a:extLst>
              </p:cNvPr>
              <p:cNvSpPr/>
              <p:nvPr/>
            </p:nvSpPr>
            <p:spPr>
              <a:xfrm>
                <a:off x="0" y="7061156"/>
                <a:ext cx="9579428" cy="812287"/>
              </a:xfrm>
              <a:prstGeom prst="roundRect">
                <a:avLst/>
              </a:prstGeom>
              <a:gradFill rotWithShape="1">
                <a:gsLst>
                  <a:gs pos="0">
                    <a:srgbClr val="16254E">
                      <a:satMod val="103000"/>
                      <a:lumMod val="102000"/>
                      <a:tint val="94000"/>
                    </a:srgbClr>
                  </a:gs>
                  <a:gs pos="50000">
                    <a:srgbClr val="16254E">
                      <a:satMod val="110000"/>
                      <a:lumMod val="100000"/>
                      <a:shade val="100000"/>
                    </a:srgbClr>
                  </a:gs>
                  <a:gs pos="100000">
                    <a:srgbClr val="16254E">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ángulo: esquinas redondeadas 2">
                <a:extLst>
                  <a:ext uri="{FF2B5EF4-FFF2-40B4-BE49-F238E27FC236}">
                    <a16:creationId xmlns:a16="http://schemas.microsoft.com/office/drawing/2014/main" id="{DD5C5782-074A-4D8E-AC41-EB80E7053309}"/>
                  </a:ext>
                </a:extLst>
              </p:cNvPr>
              <p:cNvSpPr/>
              <p:nvPr/>
            </p:nvSpPr>
            <p:spPr>
              <a:xfrm>
                <a:off x="97640" y="7131028"/>
                <a:ext cx="6197931" cy="666750"/>
              </a:xfrm>
              <a:prstGeom prst="roundRect">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black"/>
                    </a:solidFill>
                    <a:effectLst/>
                    <a:uLnTx/>
                    <a:uFillTx/>
                    <a:latin typeface="Calibri" panose="020F0502020204030204"/>
                    <a:ea typeface="+mn-ea"/>
                    <a:cs typeface="+mn-cs"/>
                  </a:rPr>
                  <a:t>Comisiones Comunitarias de Prevención del Delito (</a:t>
                </a:r>
                <a:r>
                  <a:rPr kumimoji="0" lang="es-ES" sz="1800" b="0" i="0" u="none" strike="noStrike" kern="0" cap="none" spc="0" normalizeH="0" baseline="0" noProof="0" dirty="0" err="1">
                    <a:ln>
                      <a:noFill/>
                    </a:ln>
                    <a:solidFill>
                      <a:prstClr val="black"/>
                    </a:solidFill>
                    <a:effectLst/>
                    <a:uLnTx/>
                    <a:uFillTx/>
                    <a:latin typeface="Calibri" panose="020F0502020204030204"/>
                    <a:ea typeface="+mn-ea"/>
                    <a:cs typeface="+mn-cs"/>
                  </a:rPr>
                  <a:t>COCOPRES</a:t>
                </a:r>
                <a:r>
                  <a:rPr kumimoji="0" lang="es-ES" sz="18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grpSp>
        <p:sp>
          <p:nvSpPr>
            <p:cNvPr id="48" name="Rectángulo 47">
              <a:extLst>
                <a:ext uri="{FF2B5EF4-FFF2-40B4-BE49-F238E27FC236}">
                  <a16:creationId xmlns:a16="http://schemas.microsoft.com/office/drawing/2014/main" id="{E1FAD93B-72B5-40BB-AAFA-D278A8D08A2A}"/>
                </a:ext>
              </a:extLst>
            </p:cNvPr>
            <p:cNvSpPr/>
            <p:nvPr/>
          </p:nvSpPr>
          <p:spPr>
            <a:xfrm>
              <a:off x="6799941" y="1619382"/>
              <a:ext cx="3283858" cy="910476"/>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518</a:t>
              </a:r>
              <a:endParaRPr kumimoji="0" lang="es-ES" sz="3600" b="1"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endParaRPr>
            </a:p>
          </p:txBody>
        </p:sp>
        <p:sp>
          <p:nvSpPr>
            <p:cNvPr id="49" name="CuadroTexto 48">
              <a:extLst>
                <a:ext uri="{FF2B5EF4-FFF2-40B4-BE49-F238E27FC236}">
                  <a16:creationId xmlns:a16="http://schemas.microsoft.com/office/drawing/2014/main" id="{5A0FD547-E553-4F08-9186-5897B9FCA4D7}"/>
                </a:ext>
              </a:extLst>
            </p:cNvPr>
            <p:cNvSpPr txBox="1"/>
            <p:nvPr/>
          </p:nvSpPr>
          <p:spPr>
            <a:xfrm>
              <a:off x="6799942" y="2223285"/>
              <a:ext cx="328385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w="0"/>
                  <a:solidFill>
                    <a:srgbClr val="00B0F0"/>
                  </a:solidFill>
                  <a:effectLst>
                    <a:outerShdw blurRad="38100" dist="19050" dir="2700000" algn="tl" rotWithShape="0">
                      <a:prstClr val="black">
                        <a:alpha val="40000"/>
                      </a:prstClr>
                    </a:outerShdw>
                  </a:effectLst>
                  <a:uLnTx/>
                  <a:uFillTx/>
                </a:rPr>
                <a:t>COMISIONES </a:t>
              </a:r>
            </a:p>
          </p:txBody>
        </p:sp>
      </p:grpSp>
      <p:grpSp>
        <p:nvGrpSpPr>
          <p:cNvPr id="52" name="Grupo 51">
            <a:extLst>
              <a:ext uri="{FF2B5EF4-FFF2-40B4-BE49-F238E27FC236}">
                <a16:creationId xmlns:a16="http://schemas.microsoft.com/office/drawing/2014/main" id="{A97BA9D2-CA18-4BD3-AE58-B767D83CBE1D}"/>
              </a:ext>
            </a:extLst>
          </p:cNvPr>
          <p:cNvGrpSpPr/>
          <p:nvPr/>
        </p:nvGrpSpPr>
        <p:grpSpPr>
          <a:xfrm>
            <a:off x="1062561" y="2643239"/>
            <a:ext cx="9579429" cy="798032"/>
            <a:chOff x="504371" y="1619382"/>
            <a:chExt cx="9579429" cy="1124174"/>
          </a:xfrm>
        </p:grpSpPr>
        <p:grpSp>
          <p:nvGrpSpPr>
            <p:cNvPr id="53" name="Grupo 52">
              <a:extLst>
                <a:ext uri="{FF2B5EF4-FFF2-40B4-BE49-F238E27FC236}">
                  <a16:creationId xmlns:a16="http://schemas.microsoft.com/office/drawing/2014/main" id="{C4A802FB-24D7-46E5-BAE0-CA01608086D9}"/>
                </a:ext>
              </a:extLst>
            </p:cNvPr>
            <p:cNvGrpSpPr/>
            <p:nvPr/>
          </p:nvGrpSpPr>
          <p:grpSpPr>
            <a:xfrm>
              <a:off x="504371" y="1761620"/>
              <a:ext cx="9579428" cy="812287"/>
              <a:chOff x="0" y="7061156"/>
              <a:chExt cx="9579428" cy="812287"/>
            </a:xfrm>
          </p:grpSpPr>
          <p:sp>
            <p:nvSpPr>
              <p:cNvPr id="56" name="Rectángulo: esquinas redondeadas 19">
                <a:extLst>
                  <a:ext uri="{FF2B5EF4-FFF2-40B4-BE49-F238E27FC236}">
                    <a16:creationId xmlns:a16="http://schemas.microsoft.com/office/drawing/2014/main" id="{219E0116-1970-4838-AE56-B01330E89DB8}"/>
                  </a:ext>
                </a:extLst>
              </p:cNvPr>
              <p:cNvSpPr/>
              <p:nvPr/>
            </p:nvSpPr>
            <p:spPr>
              <a:xfrm>
                <a:off x="0" y="7061156"/>
                <a:ext cx="9579428" cy="812287"/>
              </a:xfrm>
              <a:prstGeom prst="roundRect">
                <a:avLst/>
              </a:prstGeom>
              <a:gradFill rotWithShape="1">
                <a:gsLst>
                  <a:gs pos="0">
                    <a:srgbClr val="16254E">
                      <a:satMod val="103000"/>
                      <a:lumMod val="102000"/>
                      <a:tint val="94000"/>
                    </a:srgbClr>
                  </a:gs>
                  <a:gs pos="50000">
                    <a:srgbClr val="16254E">
                      <a:satMod val="110000"/>
                      <a:lumMod val="100000"/>
                      <a:shade val="100000"/>
                    </a:srgbClr>
                  </a:gs>
                  <a:gs pos="100000">
                    <a:srgbClr val="16254E">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ángulo: esquinas redondeadas 20">
                <a:extLst>
                  <a:ext uri="{FF2B5EF4-FFF2-40B4-BE49-F238E27FC236}">
                    <a16:creationId xmlns:a16="http://schemas.microsoft.com/office/drawing/2014/main" id="{1B7C4D97-C728-49A0-9E6D-DF9DAFB594AB}"/>
                  </a:ext>
                </a:extLst>
              </p:cNvPr>
              <p:cNvSpPr/>
              <p:nvPr/>
            </p:nvSpPr>
            <p:spPr>
              <a:xfrm>
                <a:off x="97640" y="7131028"/>
                <a:ext cx="6197931" cy="666750"/>
              </a:xfrm>
              <a:prstGeom prst="roundRect">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lvl="0" algn="ctr">
                  <a:defRPr/>
                </a:pPr>
                <a:r>
                  <a:rPr lang="es-ES" kern="0" dirty="0">
                    <a:solidFill>
                      <a:prstClr val="black"/>
                    </a:solidFill>
                  </a:rPr>
                  <a:t>Comisiones </a:t>
                </a:r>
                <a:r>
                  <a:rPr lang="es-ES" kern="0" dirty="0" smtClean="0">
                    <a:solidFill>
                      <a:prstClr val="black"/>
                    </a:solidFill>
                  </a:rPr>
                  <a:t>Municipales de </a:t>
                </a:r>
                <a:r>
                  <a:rPr lang="es-ES" kern="0" dirty="0">
                    <a:solidFill>
                      <a:prstClr val="black"/>
                    </a:solidFill>
                  </a:rPr>
                  <a:t>Prevención del Delito </a:t>
                </a:r>
                <a:r>
                  <a:rPr lang="es-ES" kern="0" dirty="0" smtClean="0">
                    <a:solidFill>
                      <a:prstClr val="black"/>
                    </a:solidFill>
                  </a:rPr>
                  <a:t>(COMUPRES)</a:t>
                </a:r>
                <a:endParaRPr lang="es-ES" kern="0" dirty="0">
                  <a:solidFill>
                    <a:prstClr val="black"/>
                  </a:solidFill>
                </a:endParaRPr>
              </a:p>
            </p:txBody>
          </p:sp>
        </p:grpSp>
        <p:sp>
          <p:nvSpPr>
            <p:cNvPr id="54" name="Rectángulo 53">
              <a:extLst>
                <a:ext uri="{FF2B5EF4-FFF2-40B4-BE49-F238E27FC236}">
                  <a16:creationId xmlns:a16="http://schemas.microsoft.com/office/drawing/2014/main" id="{182A24FD-BF78-4C60-8084-339F7B63BD0F}"/>
                </a:ext>
              </a:extLst>
            </p:cNvPr>
            <p:cNvSpPr/>
            <p:nvPr/>
          </p:nvSpPr>
          <p:spPr>
            <a:xfrm>
              <a:off x="6799941" y="1619382"/>
              <a:ext cx="3283858" cy="910476"/>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316</a:t>
              </a:r>
              <a:endParaRPr kumimoji="0" lang="es-ES" sz="3600" b="1"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endParaRPr>
            </a:p>
          </p:txBody>
        </p:sp>
        <p:sp>
          <p:nvSpPr>
            <p:cNvPr id="55" name="CuadroTexto 54">
              <a:extLst>
                <a:ext uri="{FF2B5EF4-FFF2-40B4-BE49-F238E27FC236}">
                  <a16:creationId xmlns:a16="http://schemas.microsoft.com/office/drawing/2014/main" id="{AEC607F6-7BCC-4FDD-89F9-D72D80912E39}"/>
                </a:ext>
              </a:extLst>
            </p:cNvPr>
            <p:cNvSpPr txBox="1"/>
            <p:nvPr/>
          </p:nvSpPr>
          <p:spPr>
            <a:xfrm>
              <a:off x="6799942" y="2223284"/>
              <a:ext cx="3283858" cy="52027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w="0"/>
                  <a:solidFill>
                    <a:srgbClr val="00B0F0"/>
                  </a:solidFill>
                  <a:effectLst>
                    <a:outerShdw blurRad="38100" dist="19050" dir="2700000" algn="tl" rotWithShape="0">
                      <a:prstClr val="black">
                        <a:alpha val="40000"/>
                      </a:prstClr>
                    </a:outerShdw>
                  </a:effectLst>
                  <a:uLnTx/>
                  <a:uFillTx/>
                </a:rPr>
                <a:t>COMISIONES</a:t>
              </a:r>
              <a:endParaRPr kumimoji="0" lang="es-ES" sz="1800" b="1" i="0" u="none" strike="noStrike" kern="0" cap="none" spc="0" normalizeH="0" baseline="0" noProof="0" dirty="0">
                <a:ln w="0"/>
                <a:solidFill>
                  <a:srgbClr val="00B0F0"/>
                </a:solidFill>
                <a:effectLst>
                  <a:outerShdw blurRad="38100" dist="19050" dir="2700000" algn="tl" rotWithShape="0">
                    <a:prstClr val="black">
                      <a:alpha val="40000"/>
                    </a:prstClr>
                  </a:outerShdw>
                </a:effectLst>
                <a:uLnTx/>
                <a:uFillTx/>
              </a:endParaRPr>
            </a:p>
          </p:txBody>
        </p:sp>
      </p:grpSp>
      <p:grpSp>
        <p:nvGrpSpPr>
          <p:cNvPr id="58" name="Grupo 57">
            <a:extLst>
              <a:ext uri="{FF2B5EF4-FFF2-40B4-BE49-F238E27FC236}">
                <a16:creationId xmlns:a16="http://schemas.microsoft.com/office/drawing/2014/main" id="{D319A0E9-886C-4FB0-8363-F9AC76245829}"/>
              </a:ext>
            </a:extLst>
          </p:cNvPr>
          <p:cNvGrpSpPr/>
          <p:nvPr/>
        </p:nvGrpSpPr>
        <p:grpSpPr>
          <a:xfrm>
            <a:off x="1067385" y="3387676"/>
            <a:ext cx="9579429" cy="798032"/>
            <a:chOff x="504371" y="1619382"/>
            <a:chExt cx="9579429" cy="1124174"/>
          </a:xfrm>
        </p:grpSpPr>
        <p:grpSp>
          <p:nvGrpSpPr>
            <p:cNvPr id="59" name="Grupo 58">
              <a:extLst>
                <a:ext uri="{FF2B5EF4-FFF2-40B4-BE49-F238E27FC236}">
                  <a16:creationId xmlns:a16="http://schemas.microsoft.com/office/drawing/2014/main" id="{2BAB484E-0644-4C13-A6F7-524A32EB9210}"/>
                </a:ext>
              </a:extLst>
            </p:cNvPr>
            <p:cNvGrpSpPr/>
            <p:nvPr/>
          </p:nvGrpSpPr>
          <p:grpSpPr>
            <a:xfrm>
              <a:off x="504371" y="1761619"/>
              <a:ext cx="9579428" cy="812287"/>
              <a:chOff x="0" y="7061155"/>
              <a:chExt cx="9579428" cy="812287"/>
            </a:xfrm>
          </p:grpSpPr>
          <p:sp>
            <p:nvSpPr>
              <p:cNvPr id="62" name="Rectángulo: esquinas redondeadas 25">
                <a:extLst>
                  <a:ext uri="{FF2B5EF4-FFF2-40B4-BE49-F238E27FC236}">
                    <a16:creationId xmlns:a16="http://schemas.microsoft.com/office/drawing/2014/main" id="{5442A154-7C84-4319-9123-29E415520A1B}"/>
                  </a:ext>
                </a:extLst>
              </p:cNvPr>
              <p:cNvSpPr/>
              <p:nvPr/>
            </p:nvSpPr>
            <p:spPr>
              <a:xfrm>
                <a:off x="0" y="7061155"/>
                <a:ext cx="9579428" cy="812287"/>
              </a:xfrm>
              <a:prstGeom prst="roundRect">
                <a:avLst/>
              </a:prstGeom>
              <a:gradFill rotWithShape="1">
                <a:gsLst>
                  <a:gs pos="0">
                    <a:srgbClr val="16254E">
                      <a:satMod val="103000"/>
                      <a:lumMod val="102000"/>
                      <a:tint val="94000"/>
                    </a:srgbClr>
                  </a:gs>
                  <a:gs pos="50000">
                    <a:srgbClr val="16254E">
                      <a:satMod val="110000"/>
                      <a:lumMod val="100000"/>
                      <a:shade val="100000"/>
                    </a:srgbClr>
                  </a:gs>
                  <a:gs pos="100000">
                    <a:srgbClr val="16254E">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ángulo: esquinas redondeadas 26">
                <a:extLst>
                  <a:ext uri="{FF2B5EF4-FFF2-40B4-BE49-F238E27FC236}">
                    <a16:creationId xmlns:a16="http://schemas.microsoft.com/office/drawing/2014/main" id="{BB0F6D2C-C6F0-44FD-B3EB-C1C76FC116E6}"/>
                  </a:ext>
                </a:extLst>
              </p:cNvPr>
              <p:cNvSpPr/>
              <p:nvPr/>
            </p:nvSpPr>
            <p:spPr>
              <a:xfrm>
                <a:off x="97640" y="7131028"/>
                <a:ext cx="6197931" cy="666750"/>
              </a:xfrm>
              <a:prstGeom prst="roundRect">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lvl="0" fontAlgn="ctr">
                  <a:defRPr/>
                </a:pPr>
                <a:r>
                  <a:rPr lang="es-MX" kern="0" dirty="0">
                    <a:solidFill>
                      <a:prstClr val="black"/>
                    </a:solidFill>
                  </a:rPr>
                  <a:t>Juntas de Participación Juvenil</a:t>
                </a:r>
                <a:endParaRPr kumimoji="0" lang="es-MX"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60" name="Rectángulo 59">
              <a:extLst>
                <a:ext uri="{FF2B5EF4-FFF2-40B4-BE49-F238E27FC236}">
                  <a16:creationId xmlns:a16="http://schemas.microsoft.com/office/drawing/2014/main" id="{24EA4E51-FA13-4655-A046-70EAB1DF2E45}"/>
                </a:ext>
              </a:extLst>
            </p:cNvPr>
            <p:cNvSpPr/>
            <p:nvPr/>
          </p:nvSpPr>
          <p:spPr>
            <a:xfrm>
              <a:off x="6799941" y="1619382"/>
              <a:ext cx="3283858" cy="910476"/>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149</a:t>
              </a:r>
              <a:endParaRPr kumimoji="0" lang="es-ES" sz="3600" b="1"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endParaRPr>
            </a:p>
          </p:txBody>
        </p:sp>
        <p:sp>
          <p:nvSpPr>
            <p:cNvPr id="61" name="CuadroTexto 60">
              <a:extLst>
                <a:ext uri="{FF2B5EF4-FFF2-40B4-BE49-F238E27FC236}">
                  <a16:creationId xmlns:a16="http://schemas.microsoft.com/office/drawing/2014/main" id="{BB22D7A3-B368-44FF-AA3E-500D6A743E03}"/>
                </a:ext>
              </a:extLst>
            </p:cNvPr>
            <p:cNvSpPr txBox="1"/>
            <p:nvPr/>
          </p:nvSpPr>
          <p:spPr>
            <a:xfrm>
              <a:off x="6799942" y="2223284"/>
              <a:ext cx="3283858" cy="52027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w="0"/>
                  <a:solidFill>
                    <a:srgbClr val="00B0F0"/>
                  </a:solidFill>
                  <a:effectLst>
                    <a:outerShdw blurRad="38100" dist="19050" dir="2700000" algn="tl" rotWithShape="0">
                      <a:prstClr val="black">
                        <a:alpha val="40000"/>
                      </a:prstClr>
                    </a:outerShdw>
                  </a:effectLst>
                  <a:uLnTx/>
                  <a:uFillTx/>
                </a:rPr>
                <a:t>JUNTAS</a:t>
              </a:r>
              <a:endParaRPr kumimoji="0" lang="es-ES" sz="1800" b="1" i="0" u="none" strike="noStrike" kern="0" cap="none" spc="0" normalizeH="0" baseline="0" noProof="0" dirty="0">
                <a:ln w="0"/>
                <a:solidFill>
                  <a:srgbClr val="00B0F0"/>
                </a:solidFill>
                <a:effectLst>
                  <a:outerShdw blurRad="38100" dist="19050" dir="2700000" algn="tl" rotWithShape="0">
                    <a:prstClr val="black">
                      <a:alpha val="40000"/>
                    </a:prstClr>
                  </a:outerShdw>
                </a:effectLst>
                <a:uLnTx/>
                <a:uFillTx/>
              </a:endParaRPr>
            </a:p>
          </p:txBody>
        </p:sp>
      </p:grpSp>
      <p:grpSp>
        <p:nvGrpSpPr>
          <p:cNvPr id="64" name="Grupo 63">
            <a:extLst>
              <a:ext uri="{FF2B5EF4-FFF2-40B4-BE49-F238E27FC236}">
                <a16:creationId xmlns:a16="http://schemas.microsoft.com/office/drawing/2014/main" id="{8A555DAE-2AD9-4A1B-B914-35779100928F}"/>
              </a:ext>
            </a:extLst>
          </p:cNvPr>
          <p:cNvGrpSpPr/>
          <p:nvPr/>
        </p:nvGrpSpPr>
        <p:grpSpPr>
          <a:xfrm>
            <a:off x="1072209" y="4132113"/>
            <a:ext cx="9579429" cy="690883"/>
            <a:chOff x="504371" y="1619382"/>
            <a:chExt cx="9579429" cy="973235"/>
          </a:xfrm>
        </p:grpSpPr>
        <p:grpSp>
          <p:nvGrpSpPr>
            <p:cNvPr id="65" name="Grupo 64">
              <a:extLst>
                <a:ext uri="{FF2B5EF4-FFF2-40B4-BE49-F238E27FC236}">
                  <a16:creationId xmlns:a16="http://schemas.microsoft.com/office/drawing/2014/main" id="{1F44507C-9190-4DB5-8853-4D47ED803434}"/>
                </a:ext>
              </a:extLst>
            </p:cNvPr>
            <p:cNvGrpSpPr/>
            <p:nvPr/>
          </p:nvGrpSpPr>
          <p:grpSpPr>
            <a:xfrm>
              <a:off x="504371" y="1761620"/>
              <a:ext cx="9579428" cy="812287"/>
              <a:chOff x="0" y="7061156"/>
              <a:chExt cx="9579428" cy="812287"/>
            </a:xfrm>
          </p:grpSpPr>
          <p:sp>
            <p:nvSpPr>
              <p:cNvPr id="68" name="Rectángulo: esquinas redondeadas 31">
                <a:extLst>
                  <a:ext uri="{FF2B5EF4-FFF2-40B4-BE49-F238E27FC236}">
                    <a16:creationId xmlns:a16="http://schemas.microsoft.com/office/drawing/2014/main" id="{59052656-4A74-4C21-902C-9622639AA5EB}"/>
                  </a:ext>
                </a:extLst>
              </p:cNvPr>
              <p:cNvSpPr/>
              <p:nvPr/>
            </p:nvSpPr>
            <p:spPr>
              <a:xfrm>
                <a:off x="0" y="7061156"/>
                <a:ext cx="9579428" cy="812287"/>
              </a:xfrm>
              <a:prstGeom prst="roundRect">
                <a:avLst/>
              </a:prstGeom>
              <a:gradFill rotWithShape="1">
                <a:gsLst>
                  <a:gs pos="0">
                    <a:srgbClr val="16254E">
                      <a:satMod val="103000"/>
                      <a:lumMod val="102000"/>
                      <a:tint val="94000"/>
                    </a:srgbClr>
                  </a:gs>
                  <a:gs pos="50000">
                    <a:srgbClr val="16254E">
                      <a:satMod val="110000"/>
                      <a:lumMod val="100000"/>
                      <a:shade val="100000"/>
                    </a:srgbClr>
                  </a:gs>
                  <a:gs pos="100000">
                    <a:srgbClr val="16254E">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Rectángulo: esquinas redondeadas 32">
                <a:extLst>
                  <a:ext uri="{FF2B5EF4-FFF2-40B4-BE49-F238E27FC236}">
                    <a16:creationId xmlns:a16="http://schemas.microsoft.com/office/drawing/2014/main" id="{E61C21E8-3861-476D-B911-392F25E02C6A}"/>
                  </a:ext>
                </a:extLst>
              </p:cNvPr>
              <p:cNvSpPr/>
              <p:nvPr/>
            </p:nvSpPr>
            <p:spPr>
              <a:xfrm>
                <a:off x="97640" y="7131028"/>
                <a:ext cx="6197931" cy="666750"/>
              </a:xfrm>
              <a:prstGeom prst="roundRect">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lvl="0" algn="just" fontAlgn="ctr">
                  <a:defRPr/>
                </a:pPr>
                <a:r>
                  <a:rPr lang="es-GT" kern="0" dirty="0" smtClean="0">
                    <a:solidFill>
                      <a:prstClr val="black"/>
                    </a:solidFill>
                  </a:rPr>
                  <a:t>Acciones </a:t>
                </a:r>
                <a:r>
                  <a:rPr lang="es-GT" kern="0" dirty="0">
                    <a:solidFill>
                      <a:prstClr val="black"/>
                    </a:solidFill>
                  </a:rPr>
                  <a:t>de convivencia y acercamiento comunitario </a:t>
                </a:r>
                <a:endParaRPr kumimoji="0" lang="es-E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66" name="Rectángulo 65">
              <a:extLst>
                <a:ext uri="{FF2B5EF4-FFF2-40B4-BE49-F238E27FC236}">
                  <a16:creationId xmlns:a16="http://schemas.microsoft.com/office/drawing/2014/main" id="{B4A66B19-0B29-4374-8299-42FAAE09F97A}"/>
                </a:ext>
              </a:extLst>
            </p:cNvPr>
            <p:cNvSpPr/>
            <p:nvPr/>
          </p:nvSpPr>
          <p:spPr>
            <a:xfrm>
              <a:off x="6799941" y="1619382"/>
              <a:ext cx="3283858" cy="910476"/>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178,772</a:t>
              </a:r>
              <a:endParaRPr kumimoji="0" lang="es-ES" sz="3600" b="1"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endParaRPr>
            </a:p>
          </p:txBody>
        </p:sp>
        <p:sp>
          <p:nvSpPr>
            <p:cNvPr id="67" name="CuadroTexto 66">
              <a:extLst>
                <a:ext uri="{FF2B5EF4-FFF2-40B4-BE49-F238E27FC236}">
                  <a16:creationId xmlns:a16="http://schemas.microsoft.com/office/drawing/2014/main" id="{9AD529AB-37F2-402F-8AC2-A0B7CC21D882}"/>
                </a:ext>
              </a:extLst>
            </p:cNvPr>
            <p:cNvSpPr txBox="1"/>
            <p:nvPr/>
          </p:nvSpPr>
          <p:spPr>
            <a:xfrm>
              <a:off x="6799942" y="2223285"/>
              <a:ext cx="328385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w="0"/>
                  <a:solidFill>
                    <a:srgbClr val="00B0F0"/>
                  </a:solidFill>
                  <a:effectLst>
                    <a:outerShdw blurRad="38100" dist="19050" dir="2700000" algn="tl" rotWithShape="0">
                      <a:prstClr val="black">
                        <a:alpha val="40000"/>
                      </a:prstClr>
                    </a:outerShdw>
                  </a:effectLst>
                  <a:uLnTx/>
                  <a:uFillTx/>
                </a:rPr>
                <a:t>PERSONAS </a:t>
              </a:r>
            </a:p>
          </p:txBody>
        </p:sp>
      </p:grpSp>
      <p:grpSp>
        <p:nvGrpSpPr>
          <p:cNvPr id="70" name="Grupo 69">
            <a:extLst>
              <a:ext uri="{FF2B5EF4-FFF2-40B4-BE49-F238E27FC236}">
                <a16:creationId xmlns:a16="http://schemas.microsoft.com/office/drawing/2014/main" id="{BD116BBD-AFA3-44D8-8D12-E0E77B0CB002}"/>
              </a:ext>
            </a:extLst>
          </p:cNvPr>
          <p:cNvGrpSpPr/>
          <p:nvPr/>
        </p:nvGrpSpPr>
        <p:grpSpPr>
          <a:xfrm>
            <a:off x="1077033" y="4876550"/>
            <a:ext cx="9579429" cy="798032"/>
            <a:chOff x="504371" y="1619382"/>
            <a:chExt cx="9579429" cy="1124174"/>
          </a:xfrm>
        </p:grpSpPr>
        <p:grpSp>
          <p:nvGrpSpPr>
            <p:cNvPr id="71" name="Grupo 70">
              <a:extLst>
                <a:ext uri="{FF2B5EF4-FFF2-40B4-BE49-F238E27FC236}">
                  <a16:creationId xmlns:a16="http://schemas.microsoft.com/office/drawing/2014/main" id="{9A03BF5B-3995-4548-9718-52B21062670E}"/>
                </a:ext>
              </a:extLst>
            </p:cNvPr>
            <p:cNvGrpSpPr/>
            <p:nvPr/>
          </p:nvGrpSpPr>
          <p:grpSpPr>
            <a:xfrm>
              <a:off x="504371" y="1761620"/>
              <a:ext cx="9579428" cy="812287"/>
              <a:chOff x="0" y="7061156"/>
              <a:chExt cx="9579428" cy="812287"/>
            </a:xfrm>
          </p:grpSpPr>
          <p:sp>
            <p:nvSpPr>
              <p:cNvPr id="74" name="Rectángulo: esquinas redondeadas 37">
                <a:extLst>
                  <a:ext uri="{FF2B5EF4-FFF2-40B4-BE49-F238E27FC236}">
                    <a16:creationId xmlns:a16="http://schemas.microsoft.com/office/drawing/2014/main" id="{C10F44AC-FA65-4693-B746-A5994E7EFB69}"/>
                  </a:ext>
                </a:extLst>
              </p:cNvPr>
              <p:cNvSpPr/>
              <p:nvPr/>
            </p:nvSpPr>
            <p:spPr>
              <a:xfrm>
                <a:off x="0" y="7061156"/>
                <a:ext cx="9579428" cy="812287"/>
              </a:xfrm>
              <a:prstGeom prst="roundRect">
                <a:avLst/>
              </a:prstGeom>
              <a:gradFill rotWithShape="1">
                <a:gsLst>
                  <a:gs pos="0">
                    <a:srgbClr val="16254E">
                      <a:satMod val="103000"/>
                      <a:lumMod val="102000"/>
                      <a:tint val="94000"/>
                    </a:srgbClr>
                  </a:gs>
                  <a:gs pos="50000">
                    <a:srgbClr val="16254E">
                      <a:satMod val="110000"/>
                      <a:lumMod val="100000"/>
                      <a:shade val="100000"/>
                    </a:srgbClr>
                  </a:gs>
                  <a:gs pos="100000">
                    <a:srgbClr val="16254E">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ángulo: esquinas redondeadas 38">
                <a:extLst>
                  <a:ext uri="{FF2B5EF4-FFF2-40B4-BE49-F238E27FC236}">
                    <a16:creationId xmlns:a16="http://schemas.microsoft.com/office/drawing/2014/main" id="{8D23F36B-D1B8-479A-A8F1-DCDB37DC2E52}"/>
                  </a:ext>
                </a:extLst>
              </p:cNvPr>
              <p:cNvSpPr/>
              <p:nvPr/>
            </p:nvSpPr>
            <p:spPr>
              <a:xfrm>
                <a:off x="97640" y="7131028"/>
                <a:ext cx="6197931" cy="666750"/>
              </a:xfrm>
              <a:prstGeom prst="roundRect">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lvl="0" fontAlgn="ctr">
                  <a:defRPr/>
                </a:pPr>
                <a:r>
                  <a:rPr lang="es-GT" kern="0" dirty="0">
                    <a:solidFill>
                      <a:prstClr val="black"/>
                    </a:solidFill>
                  </a:rPr>
                  <a:t>Oficinas Municipales de Prevención de la Violencia y el Delito</a:t>
                </a:r>
                <a:endParaRPr kumimoji="0" lang="es-MX"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72" name="Rectángulo 71">
              <a:extLst>
                <a:ext uri="{FF2B5EF4-FFF2-40B4-BE49-F238E27FC236}">
                  <a16:creationId xmlns:a16="http://schemas.microsoft.com/office/drawing/2014/main" id="{9B9EE168-57AD-40E4-B2FB-0256F65B130E}"/>
                </a:ext>
              </a:extLst>
            </p:cNvPr>
            <p:cNvSpPr/>
            <p:nvPr/>
          </p:nvSpPr>
          <p:spPr>
            <a:xfrm>
              <a:off x="6799941" y="1619382"/>
              <a:ext cx="3283858" cy="910476"/>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22</a:t>
              </a:r>
              <a:endParaRPr kumimoji="0" lang="es-ES" sz="3600" b="1"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endParaRPr>
            </a:p>
          </p:txBody>
        </p:sp>
        <p:sp>
          <p:nvSpPr>
            <p:cNvPr id="73" name="CuadroTexto 72">
              <a:extLst>
                <a:ext uri="{FF2B5EF4-FFF2-40B4-BE49-F238E27FC236}">
                  <a16:creationId xmlns:a16="http://schemas.microsoft.com/office/drawing/2014/main" id="{D6AAE7D5-9E27-49F0-A7AB-526E542BA4A7}"/>
                </a:ext>
              </a:extLst>
            </p:cNvPr>
            <p:cNvSpPr txBox="1"/>
            <p:nvPr/>
          </p:nvSpPr>
          <p:spPr>
            <a:xfrm>
              <a:off x="6799942" y="2223284"/>
              <a:ext cx="3283858" cy="52027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w="0"/>
                  <a:solidFill>
                    <a:srgbClr val="00B0F0"/>
                  </a:solidFill>
                  <a:effectLst>
                    <a:outerShdw blurRad="38100" dist="19050" dir="2700000" algn="tl" rotWithShape="0">
                      <a:prstClr val="black">
                        <a:alpha val="40000"/>
                      </a:prstClr>
                    </a:outerShdw>
                  </a:effectLst>
                  <a:uLnTx/>
                  <a:uFillTx/>
                </a:rPr>
                <a:t>OFICINAS</a:t>
              </a:r>
              <a:endParaRPr kumimoji="0" lang="es-ES" sz="1800" b="1" i="0" u="none" strike="noStrike" kern="0" cap="none" spc="0" normalizeH="0" baseline="0" noProof="0" dirty="0">
                <a:ln w="0"/>
                <a:solidFill>
                  <a:srgbClr val="00B0F0"/>
                </a:solidFill>
                <a:effectLst>
                  <a:outerShdw blurRad="38100" dist="19050" dir="2700000" algn="tl" rotWithShape="0">
                    <a:prstClr val="black">
                      <a:alpha val="40000"/>
                    </a:prstClr>
                  </a:outerShdw>
                </a:effectLst>
                <a:uLnTx/>
                <a:uFillTx/>
              </a:endParaRPr>
            </a:p>
          </p:txBody>
        </p:sp>
      </p:grpSp>
      <p:grpSp>
        <p:nvGrpSpPr>
          <p:cNvPr id="76" name="Grupo 75">
            <a:extLst>
              <a:ext uri="{FF2B5EF4-FFF2-40B4-BE49-F238E27FC236}">
                <a16:creationId xmlns:a16="http://schemas.microsoft.com/office/drawing/2014/main" id="{F0A526FE-84F8-43A1-919F-D79DAA92E9DC}"/>
              </a:ext>
            </a:extLst>
          </p:cNvPr>
          <p:cNvGrpSpPr/>
          <p:nvPr/>
        </p:nvGrpSpPr>
        <p:grpSpPr>
          <a:xfrm>
            <a:off x="1081855" y="5620985"/>
            <a:ext cx="9579429" cy="798032"/>
            <a:chOff x="504371" y="1619382"/>
            <a:chExt cx="9579429" cy="1124174"/>
          </a:xfrm>
        </p:grpSpPr>
        <p:grpSp>
          <p:nvGrpSpPr>
            <p:cNvPr id="77" name="Grupo 76">
              <a:extLst>
                <a:ext uri="{FF2B5EF4-FFF2-40B4-BE49-F238E27FC236}">
                  <a16:creationId xmlns:a16="http://schemas.microsoft.com/office/drawing/2014/main" id="{1C0D6DE4-57A4-4653-B330-59C40C5AB58F}"/>
                </a:ext>
              </a:extLst>
            </p:cNvPr>
            <p:cNvGrpSpPr/>
            <p:nvPr/>
          </p:nvGrpSpPr>
          <p:grpSpPr>
            <a:xfrm>
              <a:off x="504371" y="1761620"/>
              <a:ext cx="9579428" cy="812287"/>
              <a:chOff x="0" y="7061156"/>
              <a:chExt cx="9579428" cy="812287"/>
            </a:xfrm>
          </p:grpSpPr>
          <p:sp>
            <p:nvSpPr>
              <p:cNvPr id="80" name="Rectángulo: esquinas redondeadas 43">
                <a:extLst>
                  <a:ext uri="{FF2B5EF4-FFF2-40B4-BE49-F238E27FC236}">
                    <a16:creationId xmlns:a16="http://schemas.microsoft.com/office/drawing/2014/main" id="{9621487D-05A4-4062-B263-642DDA9A8463}"/>
                  </a:ext>
                </a:extLst>
              </p:cNvPr>
              <p:cNvSpPr/>
              <p:nvPr/>
            </p:nvSpPr>
            <p:spPr>
              <a:xfrm>
                <a:off x="0" y="7061156"/>
                <a:ext cx="9579428" cy="812287"/>
              </a:xfrm>
              <a:prstGeom prst="roundRect">
                <a:avLst/>
              </a:prstGeom>
              <a:gradFill rotWithShape="1">
                <a:gsLst>
                  <a:gs pos="0">
                    <a:srgbClr val="16254E">
                      <a:satMod val="103000"/>
                      <a:lumMod val="102000"/>
                      <a:tint val="94000"/>
                    </a:srgbClr>
                  </a:gs>
                  <a:gs pos="50000">
                    <a:srgbClr val="16254E">
                      <a:satMod val="110000"/>
                      <a:lumMod val="100000"/>
                      <a:shade val="100000"/>
                    </a:srgbClr>
                  </a:gs>
                  <a:gs pos="100000">
                    <a:srgbClr val="16254E">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ángulo: esquinas redondeadas 44">
                <a:extLst>
                  <a:ext uri="{FF2B5EF4-FFF2-40B4-BE49-F238E27FC236}">
                    <a16:creationId xmlns:a16="http://schemas.microsoft.com/office/drawing/2014/main" id="{D56B034C-897E-4235-A487-8A3E303C75E0}"/>
                  </a:ext>
                </a:extLst>
              </p:cNvPr>
              <p:cNvSpPr/>
              <p:nvPr/>
            </p:nvSpPr>
            <p:spPr>
              <a:xfrm>
                <a:off x="97640" y="7131028"/>
                <a:ext cx="6197931" cy="666750"/>
              </a:xfrm>
              <a:prstGeom prst="roundRect">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lvl="0" fontAlgn="ctr">
                  <a:defRPr/>
                </a:pPr>
                <a:r>
                  <a:rPr lang="es-ES" kern="0" dirty="0" smtClean="0">
                    <a:solidFill>
                      <a:prstClr val="black"/>
                    </a:solidFill>
                  </a:rPr>
                  <a:t>Participación </a:t>
                </a:r>
                <a:r>
                  <a:rPr lang="es-ES" kern="0" dirty="0">
                    <a:solidFill>
                      <a:prstClr val="black"/>
                    </a:solidFill>
                  </a:rPr>
                  <a:t>y organización </a:t>
                </a:r>
                <a:r>
                  <a:rPr lang="es-ES" kern="0" dirty="0" smtClean="0">
                    <a:solidFill>
                      <a:prstClr val="black"/>
                    </a:solidFill>
                  </a:rPr>
                  <a:t>juvenil</a:t>
                </a:r>
                <a:endParaRPr kumimoji="0" lang="es-E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78" name="Rectángulo 77">
              <a:extLst>
                <a:ext uri="{FF2B5EF4-FFF2-40B4-BE49-F238E27FC236}">
                  <a16:creationId xmlns:a16="http://schemas.microsoft.com/office/drawing/2014/main" id="{625F0BC6-5108-4DC1-9892-049A9DB65CF1}"/>
                </a:ext>
              </a:extLst>
            </p:cNvPr>
            <p:cNvSpPr/>
            <p:nvPr/>
          </p:nvSpPr>
          <p:spPr>
            <a:xfrm>
              <a:off x="6799941" y="1619382"/>
              <a:ext cx="3283858" cy="910476"/>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2,000</a:t>
              </a:r>
              <a:endParaRPr kumimoji="0" lang="es-ES" sz="3600" b="1"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endParaRPr>
            </a:p>
          </p:txBody>
        </p:sp>
        <p:sp>
          <p:nvSpPr>
            <p:cNvPr id="79" name="CuadroTexto 78">
              <a:extLst>
                <a:ext uri="{FF2B5EF4-FFF2-40B4-BE49-F238E27FC236}">
                  <a16:creationId xmlns:a16="http://schemas.microsoft.com/office/drawing/2014/main" id="{9D9D9B60-DF7D-4D4F-9B49-3E30A5A8FEC5}"/>
                </a:ext>
              </a:extLst>
            </p:cNvPr>
            <p:cNvSpPr txBox="1"/>
            <p:nvPr/>
          </p:nvSpPr>
          <p:spPr>
            <a:xfrm>
              <a:off x="6799942" y="2223284"/>
              <a:ext cx="3283858" cy="52027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w="0"/>
                  <a:solidFill>
                    <a:srgbClr val="00B0F0"/>
                  </a:solidFill>
                  <a:effectLst>
                    <a:outerShdw blurRad="38100" dist="19050" dir="2700000" algn="tl" rotWithShape="0">
                      <a:prstClr val="black">
                        <a:alpha val="40000"/>
                      </a:prstClr>
                    </a:outerShdw>
                  </a:effectLst>
                  <a:uLnTx/>
                  <a:uFillTx/>
                </a:rPr>
                <a:t>JOVENES</a:t>
              </a:r>
              <a:endParaRPr kumimoji="0" lang="es-ES" sz="1800" b="1" i="0" u="none" strike="noStrike" kern="0" cap="none" spc="0" normalizeH="0" baseline="0" noProof="0" dirty="0">
                <a:ln w="0"/>
                <a:solidFill>
                  <a:srgbClr val="00B0F0"/>
                </a:solidFill>
                <a:effectLst>
                  <a:outerShdw blurRad="38100" dist="19050" dir="2700000" algn="tl" rotWithShape="0">
                    <a:prstClr val="black">
                      <a:alpha val="40000"/>
                    </a:prstClr>
                  </a:outerShdw>
                </a:effectLst>
                <a:uLnTx/>
                <a:uFillTx/>
              </a:endParaRPr>
            </a:p>
          </p:txBody>
        </p:sp>
      </p:grpSp>
      <p:sp>
        <p:nvSpPr>
          <p:cNvPr id="82" name="Título 1"/>
          <p:cNvSpPr>
            <a:spLocks noGrp="1"/>
          </p:cNvSpPr>
          <p:nvPr>
            <p:ph type="title"/>
          </p:nvPr>
        </p:nvSpPr>
        <p:spPr>
          <a:xfrm>
            <a:off x="1737360" y="365126"/>
            <a:ext cx="8886305" cy="840220"/>
          </a:xfrm>
        </p:spPr>
        <p:txBody>
          <a:bodyPr/>
          <a:lstStyle/>
          <a:p>
            <a:pPr algn="l"/>
            <a:r>
              <a:rPr lang="es-GT" sz="2700" dirty="0">
                <a:latin typeface="Arial" panose="020B0604020202020204" pitchFamily="34" charset="0"/>
                <a:cs typeface="Arial" panose="020B0604020202020204" pitchFamily="34" charset="0"/>
              </a:rPr>
              <a:t>PRINCIPALES RESULTADOS Y AVANCES</a:t>
            </a:r>
            <a:endParaRPr lang="es-GT" sz="2700" dirty="0"/>
          </a:p>
        </p:txBody>
      </p:sp>
      <p:sp>
        <p:nvSpPr>
          <p:cNvPr id="83" name="Título 1">
            <a:extLst>
              <a:ext uri="{FF2B5EF4-FFF2-40B4-BE49-F238E27FC236}">
                <a16:creationId xmlns:a16="http://schemas.microsoft.com/office/drawing/2014/main" id="{E40743F2-234A-4544-BBAC-8877FB423F76}"/>
              </a:ext>
            </a:extLst>
          </p:cNvPr>
          <p:cNvSpPr txBox="1">
            <a:spLocks/>
          </p:cNvSpPr>
          <p:nvPr/>
        </p:nvSpPr>
        <p:spPr>
          <a:xfrm>
            <a:off x="1057736" y="1081048"/>
            <a:ext cx="9579429" cy="106679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400" dirty="0">
                <a:solidFill>
                  <a:schemeClr val="tx1"/>
                </a:solidFill>
                <a:latin typeface="Arial" panose="020B0604020202020204" pitchFamily="34" charset="0"/>
                <a:cs typeface="Arial" panose="020B0604020202020204" pitchFamily="34" charset="0"/>
              </a:rPr>
              <a:t>Prevención de la Violencia y el Delito</a:t>
            </a:r>
          </a:p>
        </p:txBody>
      </p:sp>
    </p:spTree>
    <p:extLst>
      <p:ext uri="{BB962C8B-B14F-4D97-AF65-F5344CB8AC3E}">
        <p14:creationId xmlns:p14="http://schemas.microsoft.com/office/powerpoint/2010/main" val="21773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EF0199B6-E14F-4C22-A19F-940513BE5475}"/>
              </a:ext>
            </a:extLst>
          </p:cNvPr>
          <p:cNvGrpSpPr/>
          <p:nvPr/>
        </p:nvGrpSpPr>
        <p:grpSpPr>
          <a:xfrm>
            <a:off x="1161108" y="1994199"/>
            <a:ext cx="5187440" cy="4499228"/>
            <a:chOff x="680222" y="1382751"/>
            <a:chExt cx="2642841" cy="4742528"/>
          </a:xfrm>
        </p:grpSpPr>
        <p:sp>
          <p:nvSpPr>
            <p:cNvPr id="27" name="Rectángulo: esquinas redondeadas 5">
              <a:extLst>
                <a:ext uri="{FF2B5EF4-FFF2-40B4-BE49-F238E27FC236}">
                  <a16:creationId xmlns:a16="http://schemas.microsoft.com/office/drawing/2014/main" id="{68D5D43F-5FE7-4E79-B74A-D2229AC70903}"/>
                </a:ext>
              </a:extLst>
            </p:cNvPr>
            <p:cNvSpPr/>
            <p:nvPr/>
          </p:nvSpPr>
          <p:spPr>
            <a:xfrm>
              <a:off x="680224" y="1650380"/>
              <a:ext cx="2642839" cy="4385678"/>
            </a:xfrm>
            <a:prstGeom prst="roundRect">
              <a:avLst>
                <a:gd name="adj" fmla="val 3706"/>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solidFill>
                <a:sysClr val="window" lastClr="FFFFFF">
                  <a:lumMod val="6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Rectángulo: esquinas superiores redondeadas 6">
              <a:extLst>
                <a:ext uri="{FF2B5EF4-FFF2-40B4-BE49-F238E27FC236}">
                  <a16:creationId xmlns:a16="http://schemas.microsoft.com/office/drawing/2014/main" id="{A7FBBD26-27B5-446C-911E-9B1268E151F4}"/>
                </a:ext>
              </a:extLst>
            </p:cNvPr>
            <p:cNvSpPr/>
            <p:nvPr/>
          </p:nvSpPr>
          <p:spPr>
            <a:xfrm>
              <a:off x="680223" y="1467056"/>
              <a:ext cx="2642839" cy="412595"/>
            </a:xfrm>
            <a:prstGeom prst="round2SameRect">
              <a:avLst/>
            </a:prstGeom>
            <a:gradFill flip="none" rotWithShape="1">
              <a:gsLst>
                <a:gs pos="0">
                  <a:srgbClr val="D4A445">
                    <a:shade val="30000"/>
                    <a:satMod val="115000"/>
                  </a:srgbClr>
                </a:gs>
                <a:gs pos="50000">
                  <a:srgbClr val="D4A445">
                    <a:shade val="67500"/>
                    <a:satMod val="115000"/>
                  </a:srgbClr>
                </a:gs>
                <a:gs pos="100000">
                  <a:srgbClr val="D4A445">
                    <a:shade val="100000"/>
                    <a:satMod val="115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Rectángulo: esquinas superiores redondeadas 7">
              <a:extLst>
                <a:ext uri="{FF2B5EF4-FFF2-40B4-BE49-F238E27FC236}">
                  <a16:creationId xmlns:a16="http://schemas.microsoft.com/office/drawing/2014/main" id="{C3B14C8A-E36A-4029-8385-A07546220FBC}"/>
                </a:ext>
              </a:extLst>
            </p:cNvPr>
            <p:cNvSpPr/>
            <p:nvPr/>
          </p:nvSpPr>
          <p:spPr>
            <a:xfrm>
              <a:off x="680225" y="1382751"/>
              <a:ext cx="2642838" cy="412595"/>
            </a:xfrm>
            <a:prstGeom prst="round2SameRect">
              <a:avLst/>
            </a:prstGeom>
            <a:solidFill>
              <a:srgbClr val="16254E"/>
            </a:solidFill>
            <a:ln w="12700" cap="flat" cmpd="sng" algn="ctr">
              <a:solidFill>
                <a:srgbClr val="16254E">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GT" sz="3200" b="0" i="0" u="none" strike="noStrike" kern="0" cap="none" spc="0" normalizeH="0" baseline="0" noProof="0" dirty="0">
                  <a:ln>
                    <a:noFill/>
                  </a:ln>
                  <a:solidFill>
                    <a:prstClr val="white"/>
                  </a:solidFill>
                  <a:effectLst/>
                  <a:uLnTx/>
                  <a:uFillTx/>
                  <a:latin typeface="Arial Black" panose="020B0A04020102020204" pitchFamily="34" charset="0"/>
                  <a:ea typeface="+mn-ea"/>
                  <a:cs typeface="+mn-cs"/>
                </a:rPr>
                <a:t>1</a:t>
              </a:r>
              <a:r>
                <a:rPr kumimoji="0" lang="es-GT" sz="3600" b="0" i="0" u="none" strike="noStrike" kern="0" cap="none" spc="0" normalizeH="0" baseline="0" noProof="0" dirty="0">
                  <a:ln>
                    <a:noFill/>
                  </a:ln>
                  <a:solidFill>
                    <a:prstClr val="white"/>
                  </a:solidFill>
                  <a:effectLst/>
                  <a:uLnTx/>
                  <a:uFillTx/>
                  <a:latin typeface="Arial Black" panose="020B0A04020102020204" pitchFamily="34" charset="0"/>
                  <a:ea typeface="+mn-ea"/>
                  <a:cs typeface="+mn-cs"/>
                </a:rPr>
                <a:t> </a:t>
              </a:r>
              <a:r>
                <a:rPr kumimoji="0" lang="es-GT" sz="1800" b="0" i="0" u="none" strike="noStrike" kern="0" cap="none" spc="0" normalizeH="0" baseline="0" noProof="0" dirty="0">
                  <a:ln>
                    <a:noFill/>
                  </a:ln>
                  <a:solidFill>
                    <a:prstClr val="white"/>
                  </a:solidFill>
                  <a:effectLst/>
                  <a:uLnTx/>
                  <a:uFillTx/>
                  <a:latin typeface="Arial Black" panose="020B0A04020102020204" pitchFamily="34" charset="0"/>
                  <a:ea typeface="+mn-ea"/>
                  <a:cs typeface="+mn-cs"/>
                </a:rPr>
                <a:t>Plan de Transformación Digital</a:t>
              </a:r>
            </a:p>
          </p:txBody>
        </p:sp>
        <p:sp>
          <p:nvSpPr>
            <p:cNvPr id="30" name="Rectángulo 29">
              <a:extLst>
                <a:ext uri="{FF2B5EF4-FFF2-40B4-BE49-F238E27FC236}">
                  <a16:creationId xmlns:a16="http://schemas.microsoft.com/office/drawing/2014/main" id="{A5578A3F-2B66-4BEF-A2F8-A1F147681B20}"/>
                </a:ext>
              </a:extLst>
            </p:cNvPr>
            <p:cNvSpPr/>
            <p:nvPr/>
          </p:nvSpPr>
          <p:spPr>
            <a:xfrm>
              <a:off x="680222" y="1879651"/>
              <a:ext cx="2496833" cy="4245628"/>
            </a:xfrm>
            <a:prstGeom prst="rect">
              <a:avLst/>
            </a:prstGeom>
            <a:noFill/>
          </p:spPr>
          <p:txBody>
            <a:bodyPr wrap="square" lIns="91440" tIns="45720" rIns="91440" bIns="4572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6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Firma Electrónica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Antecedentes Policiales en línea</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Sistema de gestión y control DIGESSP</a:t>
              </a:r>
            </a:p>
            <a:p>
              <a:pPr marL="285750" marR="0" lvl="0" indent="-285750" algn="just" defTabSz="3556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Plataforma digital de emisiones de certificaciones</a:t>
              </a:r>
              <a:r>
                <a:rPr kumimoji="0" lang="es-MX" sz="1800" b="0" i="0" u="none" strike="noStrike" kern="0" cap="none" spc="0" normalizeH="0" noProof="0" dirty="0">
                  <a:ln w="0"/>
                  <a:solidFill>
                    <a:prstClr val="black"/>
                  </a:solidFill>
                  <a:effectLst>
                    <a:outerShdw blurRad="38100" dist="19050" dir="2700000" algn="tl" rotWithShape="0">
                      <a:prstClr val="black">
                        <a:alpha val="40000"/>
                      </a:prstClr>
                    </a:outerShdw>
                  </a:effectLst>
                  <a:uLnTx/>
                  <a:uFillTx/>
                </a:rPr>
                <a:t> </a:t>
              </a: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en línea -Sistema Gestor Documental  REPEJU</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Decreto 5-2021, Ley de Simplificación de Trámites y Requisitos Administrativos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Proyecto de Servicio de Migración del Centro de Datos a la Nube</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Implementación nuevos sistemas para</a:t>
              </a:r>
              <a:r>
                <a:rPr kumimoji="0" lang="es-MX" sz="1800" b="0" i="0" u="none" strike="noStrike" kern="0" cap="none" spc="0" normalizeH="0" noProof="0" dirty="0">
                  <a:ln w="0"/>
                  <a:solidFill>
                    <a:prstClr val="black"/>
                  </a:solidFill>
                  <a:effectLst>
                    <a:outerShdw blurRad="38100" dist="19050" dir="2700000" algn="tl" rotWithShape="0">
                      <a:prstClr val="black">
                        <a:alpha val="40000"/>
                      </a:prstClr>
                    </a:outerShdw>
                  </a:effectLst>
                  <a:uLnTx/>
                  <a:uFillTx/>
                </a:rPr>
                <a:t> </a:t>
              </a: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sistematizar y automatizar la información</a:t>
              </a:r>
              <a:r>
                <a:rPr kumimoji="0" lang="es-MX" sz="1800" b="0" i="0" u="none" strike="noStrike" kern="0" cap="none" spc="0" normalizeH="0" noProof="0" dirty="0">
                  <a:ln w="0"/>
                  <a:solidFill>
                    <a:prstClr val="black"/>
                  </a:solidFill>
                  <a:effectLst>
                    <a:outerShdw blurRad="38100" dist="19050" dir="2700000" algn="tl" rotWithShape="0">
                      <a:prstClr val="black">
                        <a:alpha val="40000"/>
                      </a:prstClr>
                    </a:outerShdw>
                  </a:effectLst>
                  <a:uLnTx/>
                  <a:uFillTx/>
                </a:rPr>
                <a:t> </a:t>
              </a:r>
              <a:r>
                <a:rPr kumimoji="0" lang="es-MX"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institucional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grpSp>
      <p:grpSp>
        <p:nvGrpSpPr>
          <p:cNvPr id="31" name="Grupo 30">
            <a:extLst>
              <a:ext uri="{FF2B5EF4-FFF2-40B4-BE49-F238E27FC236}">
                <a16:creationId xmlns:a16="http://schemas.microsoft.com/office/drawing/2014/main" id="{12BD3B8B-71C2-4A92-BD03-EE68634F5AE8}"/>
              </a:ext>
            </a:extLst>
          </p:cNvPr>
          <p:cNvGrpSpPr/>
          <p:nvPr/>
        </p:nvGrpSpPr>
        <p:grpSpPr>
          <a:xfrm>
            <a:off x="7341736" y="2065407"/>
            <a:ext cx="3030163" cy="1115988"/>
            <a:chOff x="680222" y="1382751"/>
            <a:chExt cx="2642841" cy="1458223"/>
          </a:xfrm>
        </p:grpSpPr>
        <p:sp>
          <p:nvSpPr>
            <p:cNvPr id="32" name="Rectángulo: esquinas redondeadas 14">
              <a:extLst>
                <a:ext uri="{FF2B5EF4-FFF2-40B4-BE49-F238E27FC236}">
                  <a16:creationId xmlns:a16="http://schemas.microsoft.com/office/drawing/2014/main" id="{F826604E-FA6F-4DFC-B489-9E923A248DFF}"/>
                </a:ext>
              </a:extLst>
            </p:cNvPr>
            <p:cNvSpPr/>
            <p:nvPr/>
          </p:nvSpPr>
          <p:spPr>
            <a:xfrm>
              <a:off x="680224" y="1650380"/>
              <a:ext cx="2642839" cy="1190593"/>
            </a:xfrm>
            <a:prstGeom prst="roundRect">
              <a:avLst>
                <a:gd name="adj" fmla="val 3706"/>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solidFill>
                <a:sysClr val="window" lastClr="FFFFFF">
                  <a:lumMod val="6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 name="Rectángulo: esquinas superiores redondeadas 15">
              <a:extLst>
                <a:ext uri="{FF2B5EF4-FFF2-40B4-BE49-F238E27FC236}">
                  <a16:creationId xmlns:a16="http://schemas.microsoft.com/office/drawing/2014/main" id="{2186CFE3-6B7D-4E20-8843-DFBD90BBD371}"/>
                </a:ext>
              </a:extLst>
            </p:cNvPr>
            <p:cNvSpPr/>
            <p:nvPr/>
          </p:nvSpPr>
          <p:spPr>
            <a:xfrm>
              <a:off x="680223" y="1467056"/>
              <a:ext cx="2642839" cy="412595"/>
            </a:xfrm>
            <a:prstGeom prst="round2SameRect">
              <a:avLst/>
            </a:prstGeom>
            <a:gradFill flip="none" rotWithShape="1">
              <a:gsLst>
                <a:gs pos="0">
                  <a:srgbClr val="D4A445">
                    <a:shade val="30000"/>
                    <a:satMod val="115000"/>
                  </a:srgbClr>
                </a:gs>
                <a:gs pos="50000">
                  <a:srgbClr val="D4A445">
                    <a:shade val="67500"/>
                    <a:satMod val="115000"/>
                  </a:srgbClr>
                </a:gs>
                <a:gs pos="100000">
                  <a:srgbClr val="D4A445">
                    <a:shade val="100000"/>
                    <a:satMod val="115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Rectángulo: esquinas superiores redondeadas 16">
              <a:extLst>
                <a:ext uri="{FF2B5EF4-FFF2-40B4-BE49-F238E27FC236}">
                  <a16:creationId xmlns:a16="http://schemas.microsoft.com/office/drawing/2014/main" id="{690643E5-ED9D-4898-B70A-BF5B0C1A216C}"/>
                </a:ext>
              </a:extLst>
            </p:cNvPr>
            <p:cNvSpPr/>
            <p:nvPr/>
          </p:nvSpPr>
          <p:spPr>
            <a:xfrm>
              <a:off x="680225" y="1382751"/>
              <a:ext cx="2642838" cy="412595"/>
            </a:xfrm>
            <a:prstGeom prst="round2SameRect">
              <a:avLst/>
            </a:prstGeom>
            <a:solidFill>
              <a:srgbClr val="16254E"/>
            </a:solidFill>
            <a:ln w="12700" cap="flat" cmpd="sng" algn="ctr">
              <a:solidFill>
                <a:srgbClr val="16254E">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GT" sz="3200" b="0" i="0" u="none" strike="noStrike" kern="0" cap="none" spc="0" normalizeH="0" baseline="0" noProof="0" dirty="0">
                  <a:ln>
                    <a:noFill/>
                  </a:ln>
                  <a:solidFill>
                    <a:prstClr val="white"/>
                  </a:solidFill>
                  <a:effectLst/>
                  <a:uLnTx/>
                  <a:uFillTx/>
                  <a:latin typeface="Arial Black" panose="020B0A04020102020204" pitchFamily="34" charset="0"/>
                  <a:ea typeface="+mn-ea"/>
                  <a:cs typeface="+mn-cs"/>
                </a:rPr>
                <a:t>2</a:t>
              </a: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ángulo 34">
              <a:extLst>
                <a:ext uri="{FF2B5EF4-FFF2-40B4-BE49-F238E27FC236}">
                  <a16:creationId xmlns:a16="http://schemas.microsoft.com/office/drawing/2014/main" id="{31BEB5AC-1096-4E63-B5CF-C2F8C859F0E5}"/>
                </a:ext>
              </a:extLst>
            </p:cNvPr>
            <p:cNvSpPr/>
            <p:nvPr/>
          </p:nvSpPr>
          <p:spPr>
            <a:xfrm>
              <a:off x="680222" y="1879652"/>
              <a:ext cx="2642838" cy="961322"/>
            </a:xfrm>
            <a:prstGeom prst="rect">
              <a:avLst/>
            </a:prstGeom>
            <a:noFill/>
          </p:spPr>
          <p:txBody>
            <a:bodyPr wrap="square" lIns="91440" tIns="45720" rIns="91440" bIns="4572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Estrategia Nacional de Ciberseguridad</a:t>
              </a:r>
            </a:p>
          </p:txBody>
        </p:sp>
      </p:grpSp>
      <p:grpSp>
        <p:nvGrpSpPr>
          <p:cNvPr id="36" name="Grupo 35">
            <a:extLst>
              <a:ext uri="{FF2B5EF4-FFF2-40B4-BE49-F238E27FC236}">
                <a16:creationId xmlns:a16="http://schemas.microsoft.com/office/drawing/2014/main" id="{32FFB88F-F1E6-44BE-A50D-DADE5FFD15CA}"/>
              </a:ext>
            </a:extLst>
          </p:cNvPr>
          <p:cNvGrpSpPr/>
          <p:nvPr/>
        </p:nvGrpSpPr>
        <p:grpSpPr>
          <a:xfrm>
            <a:off x="7341743" y="3586921"/>
            <a:ext cx="3030153" cy="1214845"/>
            <a:chOff x="680222" y="1382751"/>
            <a:chExt cx="2642841" cy="1458223"/>
          </a:xfrm>
        </p:grpSpPr>
        <p:sp>
          <p:nvSpPr>
            <p:cNvPr id="37" name="Rectángulo: esquinas redondeadas 29">
              <a:extLst>
                <a:ext uri="{FF2B5EF4-FFF2-40B4-BE49-F238E27FC236}">
                  <a16:creationId xmlns:a16="http://schemas.microsoft.com/office/drawing/2014/main" id="{E08DB64B-4533-4660-B036-80F75273E459}"/>
                </a:ext>
              </a:extLst>
            </p:cNvPr>
            <p:cNvSpPr/>
            <p:nvPr/>
          </p:nvSpPr>
          <p:spPr>
            <a:xfrm>
              <a:off x="680224" y="1650380"/>
              <a:ext cx="2642839" cy="1190593"/>
            </a:xfrm>
            <a:prstGeom prst="roundRect">
              <a:avLst>
                <a:gd name="adj" fmla="val 3706"/>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solidFill>
                <a:sysClr val="window" lastClr="FFFFFF">
                  <a:lumMod val="6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 name="Rectángulo: esquinas superiores redondeadas 30">
              <a:extLst>
                <a:ext uri="{FF2B5EF4-FFF2-40B4-BE49-F238E27FC236}">
                  <a16:creationId xmlns:a16="http://schemas.microsoft.com/office/drawing/2014/main" id="{88964F6F-12B7-4502-B250-56ED5F5DD809}"/>
                </a:ext>
              </a:extLst>
            </p:cNvPr>
            <p:cNvSpPr/>
            <p:nvPr/>
          </p:nvSpPr>
          <p:spPr>
            <a:xfrm>
              <a:off x="680223" y="1467056"/>
              <a:ext cx="2642839" cy="412595"/>
            </a:xfrm>
            <a:prstGeom prst="round2SameRect">
              <a:avLst/>
            </a:prstGeom>
            <a:gradFill flip="none" rotWithShape="1">
              <a:gsLst>
                <a:gs pos="0">
                  <a:srgbClr val="D4A445">
                    <a:shade val="30000"/>
                    <a:satMod val="115000"/>
                  </a:srgbClr>
                </a:gs>
                <a:gs pos="50000">
                  <a:srgbClr val="D4A445">
                    <a:shade val="67500"/>
                    <a:satMod val="115000"/>
                  </a:srgbClr>
                </a:gs>
                <a:gs pos="100000">
                  <a:srgbClr val="D4A445">
                    <a:shade val="100000"/>
                    <a:satMod val="115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 name="Rectángulo: esquinas superiores redondeadas 31">
              <a:extLst>
                <a:ext uri="{FF2B5EF4-FFF2-40B4-BE49-F238E27FC236}">
                  <a16:creationId xmlns:a16="http://schemas.microsoft.com/office/drawing/2014/main" id="{28DFA55D-95B2-4FE5-BF58-06917C0535BC}"/>
                </a:ext>
              </a:extLst>
            </p:cNvPr>
            <p:cNvSpPr/>
            <p:nvPr/>
          </p:nvSpPr>
          <p:spPr>
            <a:xfrm>
              <a:off x="680225" y="1382751"/>
              <a:ext cx="2642838" cy="412595"/>
            </a:xfrm>
            <a:prstGeom prst="round2SameRect">
              <a:avLst/>
            </a:prstGeom>
            <a:solidFill>
              <a:srgbClr val="16254E"/>
            </a:solidFill>
            <a:ln w="12700" cap="flat" cmpd="sng" algn="ctr">
              <a:solidFill>
                <a:srgbClr val="16254E">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GT" sz="3200" b="0" i="0" u="none" strike="noStrike" kern="0" cap="none" spc="0" normalizeH="0" baseline="0" noProof="0" dirty="0">
                  <a:ln>
                    <a:noFill/>
                  </a:ln>
                  <a:solidFill>
                    <a:prstClr val="white"/>
                  </a:solidFill>
                  <a:effectLst/>
                  <a:uLnTx/>
                  <a:uFillTx/>
                  <a:latin typeface="Arial Black" panose="020B0A04020102020204" pitchFamily="34" charset="0"/>
                  <a:ea typeface="+mn-ea"/>
                  <a:cs typeface="+mn-cs"/>
                </a:rPr>
                <a:t>3</a:t>
              </a: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Rectángulo 39">
              <a:extLst>
                <a:ext uri="{FF2B5EF4-FFF2-40B4-BE49-F238E27FC236}">
                  <a16:creationId xmlns:a16="http://schemas.microsoft.com/office/drawing/2014/main" id="{591AB32D-DB2A-4110-B8F2-414D1990535C}"/>
                </a:ext>
              </a:extLst>
            </p:cNvPr>
            <p:cNvSpPr/>
            <p:nvPr/>
          </p:nvSpPr>
          <p:spPr>
            <a:xfrm>
              <a:off x="680222" y="1879652"/>
              <a:ext cx="2642838" cy="961322"/>
            </a:xfrm>
            <a:prstGeom prst="rect">
              <a:avLst/>
            </a:prstGeom>
            <a:noFill/>
          </p:spPr>
          <p:txBody>
            <a:bodyPr wrap="square" lIns="91440" tIns="45720" rIns="91440" bIns="4572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Política nacional de datos abiertos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  </a:t>
              </a:r>
            </a:p>
          </p:txBody>
        </p:sp>
      </p:grpSp>
      <p:grpSp>
        <p:nvGrpSpPr>
          <p:cNvPr id="41" name="Grupo 40">
            <a:extLst>
              <a:ext uri="{FF2B5EF4-FFF2-40B4-BE49-F238E27FC236}">
                <a16:creationId xmlns:a16="http://schemas.microsoft.com/office/drawing/2014/main" id="{08DE0DB7-E934-411A-B351-EC3CCCD7D41A}"/>
              </a:ext>
            </a:extLst>
          </p:cNvPr>
          <p:cNvGrpSpPr/>
          <p:nvPr/>
        </p:nvGrpSpPr>
        <p:grpSpPr>
          <a:xfrm>
            <a:off x="7341753" y="5207291"/>
            <a:ext cx="3030150" cy="1201492"/>
            <a:chOff x="680222" y="1382751"/>
            <a:chExt cx="2642841" cy="1458223"/>
          </a:xfrm>
        </p:grpSpPr>
        <p:sp>
          <p:nvSpPr>
            <p:cNvPr id="42" name="Rectángulo: esquinas redondeadas 34">
              <a:extLst>
                <a:ext uri="{FF2B5EF4-FFF2-40B4-BE49-F238E27FC236}">
                  <a16:creationId xmlns:a16="http://schemas.microsoft.com/office/drawing/2014/main" id="{EED496A5-FCA3-4677-86C9-378A4A290FE3}"/>
                </a:ext>
              </a:extLst>
            </p:cNvPr>
            <p:cNvSpPr/>
            <p:nvPr/>
          </p:nvSpPr>
          <p:spPr>
            <a:xfrm>
              <a:off x="680224" y="1650380"/>
              <a:ext cx="2642839" cy="1190593"/>
            </a:xfrm>
            <a:prstGeom prst="roundRect">
              <a:avLst>
                <a:gd name="adj" fmla="val 3706"/>
              </a:avLst>
            </a:prstGeom>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solidFill>
                <a:sysClr val="window" lastClr="FFFFFF">
                  <a:lumMod val="6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Rectángulo: esquinas superiores redondeadas 35">
              <a:extLst>
                <a:ext uri="{FF2B5EF4-FFF2-40B4-BE49-F238E27FC236}">
                  <a16:creationId xmlns:a16="http://schemas.microsoft.com/office/drawing/2014/main" id="{75DD2F7D-F69F-4461-8505-75DB2F396239}"/>
                </a:ext>
              </a:extLst>
            </p:cNvPr>
            <p:cNvSpPr/>
            <p:nvPr/>
          </p:nvSpPr>
          <p:spPr>
            <a:xfrm>
              <a:off x="680223" y="1467056"/>
              <a:ext cx="2642839" cy="412595"/>
            </a:xfrm>
            <a:prstGeom prst="round2SameRect">
              <a:avLst/>
            </a:prstGeom>
            <a:gradFill flip="none" rotWithShape="1">
              <a:gsLst>
                <a:gs pos="0">
                  <a:srgbClr val="D4A445">
                    <a:shade val="30000"/>
                    <a:satMod val="115000"/>
                  </a:srgbClr>
                </a:gs>
                <a:gs pos="50000">
                  <a:srgbClr val="D4A445">
                    <a:shade val="67500"/>
                    <a:satMod val="115000"/>
                  </a:srgbClr>
                </a:gs>
                <a:gs pos="100000">
                  <a:srgbClr val="D4A445">
                    <a:shade val="100000"/>
                    <a:satMod val="115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Rectángulo: esquinas superiores redondeadas 36">
              <a:extLst>
                <a:ext uri="{FF2B5EF4-FFF2-40B4-BE49-F238E27FC236}">
                  <a16:creationId xmlns:a16="http://schemas.microsoft.com/office/drawing/2014/main" id="{A4DD1155-6571-42C6-BD6C-4863C1EA092B}"/>
                </a:ext>
              </a:extLst>
            </p:cNvPr>
            <p:cNvSpPr/>
            <p:nvPr/>
          </p:nvSpPr>
          <p:spPr>
            <a:xfrm>
              <a:off x="680225" y="1382751"/>
              <a:ext cx="2642838" cy="412595"/>
            </a:xfrm>
            <a:prstGeom prst="round2SameRect">
              <a:avLst/>
            </a:prstGeom>
            <a:solidFill>
              <a:srgbClr val="16254E"/>
            </a:solidFill>
            <a:ln w="12700" cap="flat" cmpd="sng" algn="ctr">
              <a:solidFill>
                <a:srgbClr val="16254E">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GT" sz="3200" b="0" i="0" u="none" strike="noStrike" kern="0" cap="none" spc="0" normalizeH="0" baseline="0" noProof="0" dirty="0">
                  <a:ln>
                    <a:noFill/>
                  </a:ln>
                  <a:solidFill>
                    <a:prstClr val="white"/>
                  </a:solidFill>
                  <a:effectLst/>
                  <a:uLnTx/>
                  <a:uFillTx/>
                  <a:latin typeface="Arial Black" panose="020B0A04020102020204" pitchFamily="34" charset="0"/>
                  <a:ea typeface="+mn-ea"/>
                  <a:cs typeface="+mn-cs"/>
                </a:rPr>
                <a:t>4</a:t>
              </a:r>
              <a:endParaRPr kumimoji="0" lang="es-G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Rectángulo 44">
              <a:extLst>
                <a:ext uri="{FF2B5EF4-FFF2-40B4-BE49-F238E27FC236}">
                  <a16:creationId xmlns:a16="http://schemas.microsoft.com/office/drawing/2014/main" id="{1D770C12-48C9-4E97-809E-547A3E3D1A73}"/>
                </a:ext>
              </a:extLst>
            </p:cNvPr>
            <p:cNvSpPr/>
            <p:nvPr/>
          </p:nvSpPr>
          <p:spPr>
            <a:xfrm>
              <a:off x="680222" y="1879652"/>
              <a:ext cx="2642838" cy="961322"/>
            </a:xfrm>
            <a:prstGeom prst="rect">
              <a:avLst/>
            </a:prstGeom>
            <a:noFill/>
          </p:spPr>
          <p:txBody>
            <a:bodyPr wrap="square" lIns="91440" tIns="45720" rIns="91440" bIns="4572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Control Telemático </a:t>
              </a:r>
            </a:p>
          </p:txBody>
        </p:sp>
      </p:grpSp>
      <p:sp>
        <p:nvSpPr>
          <p:cNvPr id="46" name="Título 1"/>
          <p:cNvSpPr>
            <a:spLocks noGrp="1"/>
          </p:cNvSpPr>
          <p:nvPr>
            <p:ph type="title"/>
          </p:nvPr>
        </p:nvSpPr>
        <p:spPr>
          <a:xfrm>
            <a:off x="1737360" y="365126"/>
            <a:ext cx="8886305" cy="840220"/>
          </a:xfrm>
        </p:spPr>
        <p:txBody>
          <a:bodyPr/>
          <a:lstStyle/>
          <a:p>
            <a:pPr algn="l"/>
            <a:r>
              <a:rPr lang="es-GT" sz="2700" dirty="0">
                <a:latin typeface="Arial" panose="020B0604020202020204" pitchFamily="34" charset="0"/>
                <a:cs typeface="Arial" panose="020B0604020202020204" pitchFamily="34" charset="0"/>
              </a:rPr>
              <a:t>PRINCIPALES RESULTADOS Y AVANCES</a:t>
            </a:r>
            <a:endParaRPr lang="es-GT" sz="2700" dirty="0"/>
          </a:p>
        </p:txBody>
      </p:sp>
      <p:sp>
        <p:nvSpPr>
          <p:cNvPr id="47" name="Título 1">
            <a:extLst>
              <a:ext uri="{FF2B5EF4-FFF2-40B4-BE49-F238E27FC236}">
                <a16:creationId xmlns:a16="http://schemas.microsoft.com/office/drawing/2014/main" id="{E40743F2-234A-4544-BBAC-8877FB423F76}"/>
              </a:ext>
            </a:extLst>
          </p:cNvPr>
          <p:cNvSpPr txBox="1">
            <a:spLocks/>
          </p:cNvSpPr>
          <p:nvPr/>
        </p:nvSpPr>
        <p:spPr>
          <a:xfrm>
            <a:off x="1057736" y="1081048"/>
            <a:ext cx="9579429" cy="106679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400" dirty="0">
                <a:solidFill>
                  <a:schemeClr val="tx1"/>
                </a:solidFill>
                <a:latin typeface="Arial" panose="020B0604020202020204" pitchFamily="34" charset="0"/>
                <a:cs typeface="Arial" panose="020B0604020202020204" pitchFamily="34" charset="0"/>
              </a:rPr>
              <a:t>Fortalecimiento Tecnológico Institucional </a:t>
            </a:r>
          </a:p>
        </p:txBody>
      </p:sp>
    </p:spTree>
    <p:extLst>
      <p:ext uri="{BB962C8B-B14F-4D97-AF65-F5344CB8AC3E}">
        <p14:creationId xmlns:p14="http://schemas.microsoft.com/office/powerpoint/2010/main" val="6381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8CC1729-5B07-4AA8-B0C5-6B1C51F99205}"/>
              </a:ext>
            </a:extLst>
          </p:cNvPr>
          <p:cNvSpPr txBox="1">
            <a:spLocks noChangeArrowheads="1"/>
          </p:cNvSpPr>
          <p:nvPr/>
        </p:nvSpPr>
        <p:spPr bwMode="auto">
          <a:xfrm>
            <a:off x="2382763" y="1252469"/>
            <a:ext cx="7426475" cy="47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spcBef>
                <a:spcPct val="0"/>
              </a:spcBef>
              <a:spcAft>
                <a:spcPct val="0"/>
              </a:spcAft>
              <a:buFontTx/>
              <a:buNone/>
              <a:defRPr/>
            </a:pPr>
            <a:r>
              <a:rPr lang="es-MX" altLang="es-GT" sz="2300" b="1" dirty="0">
                <a:latin typeface="Verdana" panose="020B0604030504040204" pitchFamily="34" charset="0"/>
                <a:ea typeface="Verdana" panose="020B0604030504040204" pitchFamily="34" charset="0"/>
                <a:cs typeface="Verdana" panose="020B0604030504040204" pitchFamily="34" charset="0"/>
              </a:rPr>
              <a:t>Centro de Operaciones </a:t>
            </a:r>
            <a:r>
              <a:rPr lang="es-MX" altLang="es-GT" sz="2300" b="1" dirty="0" smtClean="0">
                <a:latin typeface="Verdana" panose="020B0604030504040204" pitchFamily="34" charset="0"/>
                <a:ea typeface="Verdana" panose="020B0604030504040204" pitchFamily="34" charset="0"/>
                <a:cs typeface="Verdana" panose="020B0604030504040204" pitchFamily="34" charset="0"/>
              </a:rPr>
              <a:t>Policiales</a:t>
            </a:r>
            <a:endParaRPr lang="es-MX" altLang="es-GT" sz="23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Rectángulo redondeado 5">
            <a:extLst>
              <a:ext uri="{FF2B5EF4-FFF2-40B4-BE49-F238E27FC236}">
                <a16:creationId xmlns:a16="http://schemas.microsoft.com/office/drawing/2014/main" id="{3127EE4D-D743-45FF-A4FE-E40BA72BCA4D}"/>
              </a:ext>
            </a:extLst>
          </p:cNvPr>
          <p:cNvSpPr/>
          <p:nvPr/>
        </p:nvSpPr>
        <p:spPr>
          <a:xfrm>
            <a:off x="1098387" y="1785084"/>
            <a:ext cx="4467350" cy="1454173"/>
          </a:xfrm>
          <a:prstGeom prst="roundRect">
            <a:avLst>
              <a:gd name="adj" fmla="val 4696"/>
            </a:avLst>
          </a:prstGeom>
          <a:solidFill>
            <a:srgbClr val="16254E"/>
          </a:solidFill>
          <a:ln w="12700" cap="flat" cmpd="sng" algn="ctr">
            <a:solidFill>
              <a:srgbClr val="16254E">
                <a:shade val="50000"/>
              </a:srgbClr>
            </a:solidFill>
            <a:prstDash val="solid"/>
            <a:miter lim="800000"/>
          </a:ln>
          <a:effectLst/>
        </p:spPr>
        <p:txBody>
          <a:bodyPr anchor="ctr"/>
          <a:lstStyle/>
          <a:p>
            <a:pPr lvl="0" algn="ctr">
              <a:defRPr/>
            </a:pPr>
            <a:r>
              <a:rPr lang="es-GT" sz="1600" kern="0" dirty="0">
                <a:solidFill>
                  <a:prstClr val="white"/>
                </a:solidFill>
              </a:rPr>
              <a:t>Como parte del fortalecimiento de la seguridad </a:t>
            </a:r>
            <a:r>
              <a:rPr lang="es-GT" sz="1600" kern="0" dirty="0" smtClean="0">
                <a:solidFill>
                  <a:prstClr val="white"/>
                </a:solidFill>
              </a:rPr>
              <a:t>ciudadana </a:t>
            </a:r>
            <a:r>
              <a:rPr lang="es-GT" sz="1600" kern="0" dirty="0">
                <a:solidFill>
                  <a:prstClr val="white"/>
                </a:solidFill>
              </a:rPr>
              <a:t>se inauguró el Centro de Operaciones Policiales (COP) en el municipio de Coatepeque, Quetzaltenango</a:t>
            </a:r>
            <a:endParaRPr kumimoji="0" lang="es-GT"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redondeado 7">
            <a:extLst>
              <a:ext uri="{FF2B5EF4-FFF2-40B4-BE49-F238E27FC236}">
                <a16:creationId xmlns:a16="http://schemas.microsoft.com/office/drawing/2014/main" id="{DB93D0B4-31F1-4618-B7F4-32A69E446E41}"/>
              </a:ext>
            </a:extLst>
          </p:cNvPr>
          <p:cNvSpPr/>
          <p:nvPr/>
        </p:nvSpPr>
        <p:spPr>
          <a:xfrm>
            <a:off x="9173807" y="4680340"/>
            <a:ext cx="2230436" cy="1430746"/>
          </a:xfrm>
          <a:prstGeom prst="roundRect">
            <a:avLst>
              <a:gd name="adj" fmla="val 5369"/>
            </a:avLst>
          </a:prstGeom>
          <a:gradFill>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w="12700" cap="flat" cmpd="sng" algn="ctr">
            <a:solidFill>
              <a:srgbClr val="16254E">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sng" strike="noStrike" kern="0" cap="none" spc="0" normalizeH="0" baseline="0" noProof="0" dirty="0" smtClean="0">
                <a:ln>
                  <a:noFill/>
                </a:ln>
                <a:solidFill>
                  <a:prstClr val="black"/>
                </a:solidFill>
                <a:effectLst/>
                <a:uLnTx/>
                <a:uFillTx/>
                <a:latin typeface="Calibri" panose="020F0502020204030204"/>
                <a:ea typeface="+mn-ea"/>
                <a:cs typeface="+mn-cs"/>
              </a:rPr>
              <a:t>BENEFICIARIOS</a:t>
            </a:r>
            <a:endParaRPr kumimoji="0" lang="es-MX" sz="1800" b="1" i="0" u="sng"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i="0" u="none" strike="noStrike" kern="0" cap="none" spc="0" normalizeH="0" baseline="0" noProof="0" dirty="0" smtClean="0">
                <a:ln>
                  <a:noFill/>
                </a:ln>
                <a:solidFill>
                  <a:prstClr val="black"/>
                </a:solidFill>
                <a:effectLst/>
                <a:uLnTx/>
                <a:uFillTx/>
                <a:latin typeface="Calibri" panose="020F0502020204030204"/>
                <a:ea typeface="+mn-ea"/>
                <a:cs typeface="+mn-cs"/>
              </a:rPr>
              <a:t>2,475,551</a:t>
            </a:r>
            <a:r>
              <a:rPr kumimoji="0" lang="es-MX" sz="1800" i="0" u="none" strike="noStrike" kern="0" cap="none" spc="0" normalizeH="0" noProof="0" dirty="0" smtClean="0">
                <a:ln>
                  <a:noFill/>
                </a:ln>
                <a:solidFill>
                  <a:prstClr val="black"/>
                </a:solidFill>
                <a:effectLst/>
                <a:uLnTx/>
                <a:uFillTx/>
                <a:latin typeface="Calibri" panose="020F0502020204030204"/>
                <a:ea typeface="+mn-ea"/>
                <a:cs typeface="+mn-cs"/>
              </a:rPr>
              <a:t> Personas</a:t>
            </a:r>
            <a:endParaRPr kumimoji="0" lang="es-GT" sz="180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Rectángulo redondeado 8">
            <a:extLst>
              <a:ext uri="{FF2B5EF4-FFF2-40B4-BE49-F238E27FC236}">
                <a16:creationId xmlns:a16="http://schemas.microsoft.com/office/drawing/2014/main" id="{9F2AE33C-344D-476C-9143-07E6DA2132F0}"/>
              </a:ext>
            </a:extLst>
          </p:cNvPr>
          <p:cNvSpPr/>
          <p:nvPr/>
        </p:nvSpPr>
        <p:spPr>
          <a:xfrm>
            <a:off x="6180512" y="4514461"/>
            <a:ext cx="2721668" cy="1762503"/>
          </a:xfrm>
          <a:prstGeom prst="roundRect">
            <a:avLst>
              <a:gd name="adj" fmla="val 5369"/>
            </a:avLst>
          </a:prstGeom>
          <a:solidFill>
            <a:srgbClr val="3D65AF">
              <a:lumMod val="60000"/>
              <a:lumOff val="40000"/>
            </a:srgbClr>
          </a:solidFill>
          <a:ln w="12700" cap="flat" cmpd="sng" algn="ctr">
            <a:solidFill>
              <a:srgbClr val="16254E">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GT" sz="1600" kern="0" dirty="0" smtClean="0">
                <a:solidFill>
                  <a:prstClr val="black"/>
                </a:solidFill>
                <a:latin typeface="Calibri" panose="020F0502020204030204"/>
              </a:rPr>
              <a:t>El Centro de Operaciones Policiales ayudará a desarticular y contrarrestar los grupos criminales que operan en Quetzaltenango, San Marcos y Retalhuleu</a:t>
            </a:r>
            <a:endParaRPr kumimoji="0" lang="es-GT" sz="160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Título 1"/>
          <p:cNvSpPr>
            <a:spLocks noGrp="1"/>
          </p:cNvSpPr>
          <p:nvPr>
            <p:ph type="title"/>
          </p:nvPr>
        </p:nvSpPr>
        <p:spPr>
          <a:xfrm>
            <a:off x="1737360" y="365126"/>
            <a:ext cx="8886305" cy="840220"/>
          </a:xfrm>
        </p:spPr>
        <p:txBody>
          <a:bodyPr/>
          <a:lstStyle/>
          <a:p>
            <a:pPr algn="l"/>
            <a:r>
              <a:rPr lang="es-GT" sz="2700" dirty="0">
                <a:latin typeface="Arial" panose="020B0604020202020204" pitchFamily="34" charset="0"/>
                <a:cs typeface="Arial" panose="020B0604020202020204" pitchFamily="34" charset="0"/>
              </a:rPr>
              <a:t>PRINCIPALES RESULTADOS Y AVANCES</a:t>
            </a:r>
            <a:endParaRPr lang="es-GT" sz="2700" dirty="0"/>
          </a:p>
        </p:txBody>
      </p:sp>
      <p:pic>
        <p:nvPicPr>
          <p:cNvPr id="11" name="Imagen 10" descr="C:\Users\aseplani47\Download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344" y="1879068"/>
            <a:ext cx="4389120" cy="2469515"/>
          </a:xfrm>
          <a:prstGeom prst="rect">
            <a:avLst/>
          </a:prstGeom>
          <a:noFill/>
          <a:ln>
            <a:noFill/>
          </a:ln>
        </p:spPr>
      </p:pic>
      <p:pic>
        <p:nvPicPr>
          <p:cNvPr id="12" name="Imagen 11" descr="C:\Users\aseplani47\Downloads\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387" y="3786278"/>
            <a:ext cx="4398010" cy="2472055"/>
          </a:xfrm>
          <a:prstGeom prst="rect">
            <a:avLst/>
          </a:prstGeom>
          <a:noFill/>
          <a:ln>
            <a:noFill/>
          </a:ln>
        </p:spPr>
      </p:pic>
    </p:spTree>
    <p:extLst>
      <p:ext uri="{BB962C8B-B14F-4D97-AF65-F5344CB8AC3E}">
        <p14:creationId xmlns:p14="http://schemas.microsoft.com/office/powerpoint/2010/main" val="85357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9456DB2-740B-4FF3-9F4A-58C87EAC1C40}"/>
              </a:ext>
            </a:extLst>
          </p:cNvPr>
          <p:cNvGraphicFramePr>
            <a:graphicFrameLocks noGrp="1"/>
          </p:cNvGraphicFramePr>
          <p:nvPr>
            <p:extLst>
              <p:ext uri="{D42A27DB-BD31-4B8C-83A1-F6EECF244321}">
                <p14:modId xmlns:p14="http://schemas.microsoft.com/office/powerpoint/2010/main" val="2332040652"/>
              </p:ext>
            </p:extLst>
          </p:nvPr>
        </p:nvGraphicFramePr>
        <p:xfrm>
          <a:off x="960896" y="1844380"/>
          <a:ext cx="6633273" cy="4566997"/>
        </p:xfrm>
        <a:graphic>
          <a:graphicData uri="http://schemas.openxmlformats.org/drawingml/2006/table">
            <a:tbl>
              <a:tblPr/>
              <a:tblGrid>
                <a:gridCol w="1207693">
                  <a:extLst>
                    <a:ext uri="{9D8B030D-6E8A-4147-A177-3AD203B41FA5}">
                      <a16:colId xmlns:a16="http://schemas.microsoft.com/office/drawing/2014/main" val="20000"/>
                    </a:ext>
                  </a:extLst>
                </a:gridCol>
                <a:gridCol w="1118828">
                  <a:extLst>
                    <a:ext uri="{9D8B030D-6E8A-4147-A177-3AD203B41FA5}">
                      <a16:colId xmlns:a16="http://schemas.microsoft.com/office/drawing/2014/main" val="20001"/>
                    </a:ext>
                  </a:extLst>
                </a:gridCol>
                <a:gridCol w="898732">
                  <a:extLst>
                    <a:ext uri="{9D8B030D-6E8A-4147-A177-3AD203B41FA5}">
                      <a16:colId xmlns:a16="http://schemas.microsoft.com/office/drawing/2014/main" val="20006"/>
                    </a:ext>
                  </a:extLst>
                </a:gridCol>
                <a:gridCol w="893642">
                  <a:extLst>
                    <a:ext uri="{9D8B030D-6E8A-4147-A177-3AD203B41FA5}">
                      <a16:colId xmlns:a16="http://schemas.microsoft.com/office/drawing/2014/main" val="20007"/>
                    </a:ext>
                  </a:extLst>
                </a:gridCol>
                <a:gridCol w="871558">
                  <a:extLst>
                    <a:ext uri="{9D8B030D-6E8A-4147-A177-3AD203B41FA5}">
                      <a16:colId xmlns:a16="http://schemas.microsoft.com/office/drawing/2014/main" val="4235983896"/>
                    </a:ext>
                  </a:extLst>
                </a:gridCol>
                <a:gridCol w="781010">
                  <a:extLst>
                    <a:ext uri="{9D8B030D-6E8A-4147-A177-3AD203B41FA5}">
                      <a16:colId xmlns:a16="http://schemas.microsoft.com/office/drawing/2014/main" val="20005"/>
                    </a:ext>
                  </a:extLst>
                </a:gridCol>
                <a:gridCol w="861810">
                  <a:extLst>
                    <a:ext uri="{9D8B030D-6E8A-4147-A177-3AD203B41FA5}">
                      <a16:colId xmlns:a16="http://schemas.microsoft.com/office/drawing/2014/main" val="3664392481"/>
                    </a:ext>
                  </a:extLst>
                </a:gridCol>
              </a:tblGrid>
              <a:tr h="4735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300" b="1" u="none" strike="noStrike" dirty="0">
                          <a:solidFill>
                            <a:schemeClr val="bg1"/>
                          </a:solidFill>
                          <a:effectLst/>
                        </a:rPr>
                        <a:t>Acción</a:t>
                      </a:r>
                      <a:endParaRPr lang="es-GT" sz="1300" b="1" i="0" u="none" strike="noStrike" dirty="0">
                        <a:solidFill>
                          <a:schemeClr val="bg1"/>
                        </a:solidFill>
                        <a:effectLst/>
                        <a:latin typeface="Arial" panose="020B0604020202020204" pitchFamily="34" charset="0"/>
                      </a:endParaRPr>
                    </a:p>
                  </a:txBody>
                  <a:tcPr marL="7476" marR="7476" marT="7477" marB="0" anchor="ctr">
                    <a:lnL w="28575" cap="flat" cmpd="sng" algn="ctr">
                      <a:solidFill>
                        <a:srgbClr val="16254E"/>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16254E"/>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16254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300" b="1" u="none" strike="noStrike" dirty="0">
                          <a:solidFill>
                            <a:schemeClr val="bg1"/>
                          </a:solidFill>
                          <a:effectLst/>
                        </a:rPr>
                        <a:t>Unidad de Medida</a:t>
                      </a:r>
                      <a:endParaRPr lang="es-GT" sz="1300" b="1" i="0" u="none" strike="noStrike" dirty="0">
                        <a:solidFill>
                          <a:schemeClr val="bg1"/>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16254E"/>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16254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300" b="1" u="none" strike="noStrike" dirty="0" smtClean="0">
                          <a:solidFill>
                            <a:schemeClr val="bg1"/>
                          </a:solidFill>
                          <a:effectLst/>
                        </a:rPr>
                        <a:t>Septiembre</a:t>
                      </a:r>
                      <a:endParaRPr lang="es-GT" sz="1300" b="1" i="0" u="none" strike="noStrike" dirty="0">
                        <a:solidFill>
                          <a:schemeClr val="bg1"/>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16254E"/>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16254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300" b="1" u="none" strike="noStrike" dirty="0" smtClean="0">
                          <a:solidFill>
                            <a:schemeClr val="bg1"/>
                          </a:solidFill>
                          <a:effectLst/>
                        </a:rPr>
                        <a:t>Octubre</a:t>
                      </a:r>
                      <a:endParaRPr lang="es-GT" sz="1300" b="1" i="0" u="none" strike="noStrike" dirty="0">
                        <a:solidFill>
                          <a:schemeClr val="bg1"/>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16254E"/>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16254E"/>
                    </a:solidFill>
                  </a:tcPr>
                </a:tc>
                <a:tc>
                  <a:txBody>
                    <a:bodyPr/>
                    <a:lstStyle/>
                    <a:p>
                      <a:pPr algn="ctr" fontAlgn="ctr"/>
                      <a:r>
                        <a:rPr lang="es-GT" sz="1300" b="1" u="none" strike="noStrike" dirty="0" smtClean="0">
                          <a:solidFill>
                            <a:schemeClr val="bg1"/>
                          </a:solidFill>
                          <a:effectLst/>
                        </a:rPr>
                        <a:t>Noviembre</a:t>
                      </a:r>
                      <a:endParaRPr lang="es-GT" sz="1300" b="1" i="0" u="none" strike="noStrike" dirty="0">
                        <a:solidFill>
                          <a:schemeClr val="bg1"/>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16254E"/>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16254E"/>
                    </a:solidFill>
                  </a:tcPr>
                </a:tc>
                <a:tc>
                  <a:txBody>
                    <a:bodyPr/>
                    <a:lstStyle/>
                    <a:p>
                      <a:pPr algn="ctr" fontAlgn="ctr"/>
                      <a:r>
                        <a:rPr lang="es-GT" sz="1300" b="1" u="none" strike="noStrike" dirty="0" smtClean="0">
                          <a:solidFill>
                            <a:schemeClr val="bg1"/>
                          </a:solidFill>
                          <a:effectLst/>
                        </a:rPr>
                        <a:t>Diciembre</a:t>
                      </a:r>
                      <a:endParaRPr lang="es-GT" sz="1300" b="1" i="0" u="none" strike="noStrike" dirty="0">
                        <a:solidFill>
                          <a:schemeClr val="bg1"/>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16254E"/>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16254E"/>
                    </a:solidFill>
                  </a:tcPr>
                </a:tc>
                <a:tc>
                  <a:txBody>
                    <a:bodyPr/>
                    <a:lstStyle/>
                    <a:p>
                      <a:pPr algn="ctr" fontAlgn="ctr"/>
                      <a:r>
                        <a:rPr lang="es-GT" sz="1300" b="1" u="none" strike="noStrike" dirty="0">
                          <a:solidFill>
                            <a:schemeClr val="bg1"/>
                          </a:solidFill>
                          <a:effectLst/>
                        </a:rPr>
                        <a:t>TOTAL</a:t>
                      </a:r>
                      <a:endParaRPr lang="es-GT" sz="1300" b="1" i="0" u="none" strike="noStrike" dirty="0">
                        <a:solidFill>
                          <a:schemeClr val="bg1"/>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16254E"/>
                      </a:solidFill>
                      <a:prstDash val="solid"/>
                      <a:round/>
                      <a:headEnd type="none" w="med" len="med"/>
                      <a:tailEnd type="none" w="med" len="med"/>
                    </a:lnR>
                    <a:lnT w="28575" cap="flat" cmpd="sng" algn="ctr">
                      <a:solidFill>
                        <a:srgbClr val="16254E"/>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16254E"/>
                    </a:solidFill>
                  </a:tcPr>
                </a:tc>
                <a:extLst>
                  <a:ext uri="{0D108BD9-81ED-4DB2-BD59-A6C34878D82A}">
                    <a16:rowId xmlns:a16="http://schemas.microsoft.com/office/drawing/2014/main" val="10000"/>
                  </a:ext>
                </a:extLst>
              </a:tr>
              <a:tr h="59245">
                <a:tc gridSpan="7">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s-GT" sz="500" b="1" i="0" u="none" strike="noStrike" dirty="0">
                        <a:solidFill>
                          <a:schemeClr val="bg1"/>
                        </a:solidFill>
                        <a:effectLst/>
                        <a:latin typeface="Arial" panose="020B0604020202020204" pitchFamily="34" charset="0"/>
                      </a:endParaRPr>
                    </a:p>
                  </a:txBody>
                  <a:tcPr marL="7476" marR="7476" marT="7477" marB="0" anchor="ctr">
                    <a:lnL w="28575" cap="flat" cmpd="sng" algn="ctr">
                      <a:solidFill>
                        <a:srgbClr val="16254E"/>
                      </a:solidFill>
                      <a:prstDash val="solid"/>
                      <a:round/>
                      <a:headEnd type="none" w="med" len="med"/>
                      <a:tailEnd type="none" w="med" len="med"/>
                    </a:lnL>
                    <a:lnR w="28575" cap="flat" cmpd="sng" algn="ctr">
                      <a:solidFill>
                        <a:srgbClr val="16254E"/>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D4A445"/>
                    </a:solidFill>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10001"/>
                  </a:ext>
                </a:extLst>
              </a:tr>
              <a:tr h="710328">
                <a:tc rowSpan="5">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200" b="1" u="none" strike="noStrike" dirty="0">
                          <a:effectLst/>
                        </a:rPr>
                        <a:t>Destrucción de precursores y sustancias químicas ilícitas.</a:t>
                      </a:r>
                      <a:endParaRPr lang="es-ES" sz="1200" b="1" i="0" u="none" strike="noStrike" dirty="0">
                        <a:solidFill>
                          <a:srgbClr val="000000"/>
                        </a:solidFill>
                        <a:effectLst/>
                        <a:latin typeface="Arial" panose="020B0604020202020204" pitchFamily="34" charset="0"/>
                      </a:endParaRPr>
                    </a:p>
                  </a:txBody>
                  <a:tcPr marL="7476" marR="7476" marT="7477" marB="0" anchor="ctr">
                    <a:lnL w="28575" cap="flat" cmpd="sng" algn="ctr">
                      <a:solidFill>
                        <a:srgbClr val="16254E"/>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16254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200" b="1" u="none" strike="noStrike" dirty="0">
                          <a:effectLst/>
                        </a:rPr>
                        <a:t>Toneladas métricas incineradas</a:t>
                      </a:r>
                      <a:endParaRPr lang="es-GT" sz="1200" b="1" i="0" u="none" strike="noStrike" dirty="0">
                        <a:solidFill>
                          <a:srgbClr val="000000"/>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67.6</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80.301</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3.12</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84.296</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smtClean="0">
                          <a:solidFill>
                            <a:schemeClr val="tx1"/>
                          </a:solidFill>
                          <a:effectLst/>
                          <a:latin typeface="+mn-lt"/>
                          <a:ea typeface="+mn-ea"/>
                          <a:cs typeface="+mn-cs"/>
                        </a:rPr>
                        <a:t>235.317</a:t>
                      </a:r>
                      <a:endParaRPr lang="es-GT" sz="1400" b="1" u="none" strike="noStrike" kern="1200" dirty="0">
                        <a:solidFill>
                          <a:schemeClr val="tx1"/>
                        </a:solidFill>
                        <a:effectLst/>
                        <a:latin typeface="+mn-lt"/>
                        <a:ea typeface="+mn-ea"/>
                        <a:cs typeface="+mn-cs"/>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16254E"/>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6657">
                <a:tc vMerge="1">
                  <a:txBody>
                    <a:bodyPr/>
                    <a:lstStyle/>
                    <a:p>
                      <a:endParaRPr lang="es-GT"/>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200" b="1" u="none" strike="noStrike" dirty="0">
                          <a:effectLst/>
                        </a:rPr>
                        <a:t>Toneladas métricas </a:t>
                      </a:r>
                      <a:r>
                        <a:rPr lang="es-GT" sz="1000" b="1" u="none" strike="noStrike" dirty="0">
                          <a:effectLst/>
                        </a:rPr>
                        <a:t>encapsuladas</a:t>
                      </a:r>
                      <a:endParaRPr lang="es-GT" sz="1000" b="1" i="0" u="none" strike="noStrike" dirty="0">
                        <a:solidFill>
                          <a:srgbClr val="000000"/>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2.925</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0.45</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3.375</a:t>
                      </a:r>
                    </a:p>
                  </a:txBody>
                  <a:tcPr marL="44450" marR="44450" marT="0"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16254E"/>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0447">
                <a:tc vMerge="1">
                  <a:txBody>
                    <a:bodyPr/>
                    <a:lstStyle/>
                    <a:p>
                      <a:endParaRPr lang="es-GT"/>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200" b="1" u="none" strike="noStrike" dirty="0">
                          <a:effectLst/>
                        </a:rPr>
                        <a:t>Toneladas métricas evaporadas</a:t>
                      </a:r>
                      <a:endParaRPr lang="es-GT" sz="1200" b="1" i="0" u="none" strike="noStrike" dirty="0">
                        <a:solidFill>
                          <a:srgbClr val="000000"/>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1.248</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1.248</a:t>
                      </a:r>
                    </a:p>
                  </a:txBody>
                  <a:tcPr marL="44450" marR="44450" marT="0"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16254E"/>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0243">
                <a:tc vMerge="1">
                  <a:txBody>
                    <a:bodyPr/>
                    <a:lstStyle/>
                    <a:p>
                      <a:endParaRPr lang="es-GT"/>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200" b="1" u="none" strike="noStrike" dirty="0">
                          <a:effectLst/>
                        </a:rPr>
                        <a:t>Toneladas métricas </a:t>
                      </a:r>
                      <a:r>
                        <a:rPr lang="es-GT" sz="1000" b="1" u="none" strike="noStrike" dirty="0">
                          <a:effectLst/>
                        </a:rPr>
                        <a:t>neutralizadas</a:t>
                      </a:r>
                      <a:endParaRPr lang="es-GT" sz="1000" b="1" i="0" u="none" strike="noStrike" dirty="0">
                        <a:solidFill>
                          <a:srgbClr val="000000"/>
                        </a:solidFill>
                        <a:effectLst/>
                        <a:latin typeface="Arial" panose="020B0604020202020204" pitchFamily="34" charset="0"/>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1.002</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0.922</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1.11</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2.747</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5.782</a:t>
                      </a:r>
                    </a:p>
                  </a:txBody>
                  <a:tcPr marL="44450" marR="44450" marT="0"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16254E"/>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97383">
                <a:tc vMerge="1">
                  <a:txBody>
                    <a:bodyPr/>
                    <a:lstStyle/>
                    <a:p>
                      <a:pPr algn="ctr" fontAlgn="ctr"/>
                      <a:endParaRPr lang="es-ES" sz="1200" b="1" i="0" u="none" strike="noStrike" dirty="0">
                        <a:solidFill>
                          <a:srgbClr val="000000"/>
                        </a:solidFill>
                        <a:effectLst/>
                        <a:latin typeface="Arial" panose="020B0604020202020204" pitchFamily="34" charset="0"/>
                      </a:endParaRPr>
                    </a:p>
                  </a:txBody>
                  <a:tcPr marL="7476" marR="7476" marT="7477" marB="0" anchor="ctr">
                    <a:lnL w="28575" cap="flat" cmpd="sng" algn="ctr">
                      <a:solidFill>
                        <a:srgbClr val="16254E"/>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28575" cap="flat" cmpd="sng" algn="ctr">
                      <a:solidFill>
                        <a:srgbClr val="16254E"/>
                      </a:solidFill>
                      <a:prstDash val="solid"/>
                      <a:round/>
                      <a:headEnd type="none" w="med" len="med"/>
                      <a:tailEnd type="none" w="med" len="med"/>
                    </a:lnT>
                    <a:lnB w="28575" cap="flat" cmpd="sng" algn="ctr">
                      <a:solidFill>
                        <a:srgbClr val="1625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GT" sz="1200" b="1" u="none" strike="noStrike" kern="1200" dirty="0" smtClean="0">
                          <a:solidFill>
                            <a:schemeClr val="tx1"/>
                          </a:solidFill>
                          <a:effectLst/>
                          <a:latin typeface="Calibri" panose="020F0502020204030204"/>
                          <a:ea typeface="+mn-ea"/>
                          <a:cs typeface="+mn-cs"/>
                        </a:rPr>
                        <a:t>Toneladas métricas </a:t>
                      </a:r>
                      <a:r>
                        <a:rPr lang="es-GT" sz="1050" b="1" u="none" strike="noStrike" kern="1200" dirty="0" err="1" smtClean="0">
                          <a:solidFill>
                            <a:schemeClr val="tx1"/>
                          </a:solidFill>
                          <a:effectLst/>
                          <a:latin typeface="Calibri" panose="020F0502020204030204"/>
                          <a:ea typeface="+mn-ea"/>
                          <a:cs typeface="+mn-cs"/>
                        </a:rPr>
                        <a:t>coprocesamiento</a:t>
                      </a:r>
                      <a:endParaRPr lang="es-GT" sz="1200" b="1" u="none" strike="noStrike" kern="1200" dirty="0" smtClean="0">
                        <a:solidFill>
                          <a:schemeClr val="tx1"/>
                        </a:solidFill>
                        <a:effectLst/>
                        <a:latin typeface="Calibri" panose="020F0502020204030204"/>
                        <a:ea typeface="+mn-ea"/>
                        <a:cs typeface="+mn-cs"/>
                      </a:endParaRPr>
                    </a:p>
                  </a:txBody>
                  <a:tcPr marL="7476" marR="7476" marT="7477"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28575" cap="flat" cmpd="sng" algn="ctr">
                      <a:solidFill>
                        <a:srgbClr val="1625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28575" cap="flat" cmpd="sng" algn="ctr">
                      <a:solidFill>
                        <a:srgbClr val="1625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62.78</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28575" cap="flat" cmpd="sng" algn="ctr">
                      <a:solidFill>
                        <a:srgbClr val="1625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28575" cap="flat" cmpd="sng" algn="ctr">
                      <a:solidFill>
                        <a:srgbClr val="1625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0</a:t>
                      </a:r>
                    </a:p>
                  </a:txBody>
                  <a:tcPr marL="44450" marR="4445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28575" cap="flat" cmpd="sng" algn="ctr">
                      <a:solidFill>
                        <a:srgbClr val="1625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50000"/>
                        </a:lnSpc>
                        <a:spcAft>
                          <a:spcPts val="0"/>
                        </a:spcAft>
                      </a:pPr>
                      <a:r>
                        <a:rPr lang="es-GT" sz="1400" b="1" u="none" strike="noStrike" kern="1200" dirty="0">
                          <a:solidFill>
                            <a:schemeClr val="tx1"/>
                          </a:solidFill>
                          <a:effectLst/>
                          <a:latin typeface="+mn-lt"/>
                          <a:ea typeface="+mn-ea"/>
                          <a:cs typeface="+mn-cs"/>
                        </a:rPr>
                        <a:t>62.78</a:t>
                      </a:r>
                    </a:p>
                  </a:txBody>
                  <a:tcPr marL="44450" marR="44450" marT="0" marB="0" anchor="ctr">
                    <a:lnL w="12700" cap="flat" cmpd="sng" algn="ctr">
                      <a:solidFill>
                        <a:sysClr val="window" lastClr="FFFFFF">
                          <a:lumMod val="75000"/>
                        </a:sysClr>
                      </a:solidFill>
                      <a:prstDash val="solid"/>
                      <a:round/>
                      <a:headEnd type="none" w="med" len="med"/>
                      <a:tailEnd type="none" w="med" len="med"/>
                    </a:lnL>
                    <a:lnR w="28575" cap="flat" cmpd="sng" algn="ctr">
                      <a:solidFill>
                        <a:srgbClr val="16254E"/>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28575" cap="flat" cmpd="sng" algn="ctr">
                      <a:solidFill>
                        <a:srgbClr val="16254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719098">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u="none" strike="noStrike" dirty="0">
                          <a:effectLst/>
                        </a:rPr>
                        <a:t>Total de toneladas métricas</a:t>
                      </a:r>
                      <a:r>
                        <a:rPr lang="es-ES" sz="1600" b="1" u="none" strike="noStrike" baseline="0" dirty="0">
                          <a:effectLst/>
                        </a:rPr>
                        <a:t> destruidas con precursores y sustancias químicas</a:t>
                      </a:r>
                      <a:endParaRPr lang="es-ES" sz="1600" b="1" i="0" u="none" strike="noStrike" dirty="0">
                        <a:solidFill>
                          <a:srgbClr val="000000"/>
                        </a:solidFill>
                        <a:effectLst/>
                        <a:latin typeface="Arial" panose="020B0604020202020204" pitchFamily="34" charset="0"/>
                      </a:endParaRPr>
                    </a:p>
                  </a:txBody>
                  <a:tcPr marL="7476" marR="7476" marT="74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16254E"/>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a:txBody>
                    <a:bodyPr/>
                    <a:lstStyle/>
                    <a:p>
                      <a:pPr algn="ctr" fontAlgn="ctr"/>
                      <a:r>
                        <a:rPr lang="es-GT" sz="1600" b="1" u="none" strike="noStrike" dirty="0" smtClean="0">
                          <a:solidFill>
                            <a:srgbClr val="FF0000"/>
                          </a:solidFill>
                          <a:effectLst/>
                        </a:rPr>
                        <a:t>308.502</a:t>
                      </a:r>
                      <a:endParaRPr lang="es-GT" sz="1600" b="1" u="none" strike="noStrike" dirty="0">
                        <a:solidFill>
                          <a:srgbClr val="FF0000"/>
                        </a:solidFill>
                        <a:effectLst/>
                      </a:endParaRPr>
                    </a:p>
                    <a:p>
                      <a:pPr algn="ctr" fontAlgn="ctr"/>
                      <a:r>
                        <a:rPr lang="es-GT" sz="1600" b="1" u="none" strike="noStrike" kern="1200" dirty="0">
                          <a:solidFill>
                            <a:srgbClr val="FF0000"/>
                          </a:solidFill>
                          <a:effectLst/>
                          <a:latin typeface="Calibri" panose="020F0502020204030204"/>
                          <a:ea typeface="+mn-ea"/>
                          <a:cs typeface="+mn-cs"/>
                        </a:rPr>
                        <a:t>Toneladas métricas</a:t>
                      </a:r>
                    </a:p>
                  </a:txBody>
                  <a:tcPr marL="7476" marR="7476" marT="74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16254E"/>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Título 1"/>
          <p:cNvSpPr>
            <a:spLocks noGrp="1"/>
          </p:cNvSpPr>
          <p:nvPr>
            <p:ph type="title"/>
          </p:nvPr>
        </p:nvSpPr>
        <p:spPr>
          <a:xfrm>
            <a:off x="1737360" y="365126"/>
            <a:ext cx="8886305" cy="840220"/>
          </a:xfrm>
        </p:spPr>
        <p:txBody>
          <a:bodyPr/>
          <a:lstStyle/>
          <a:p>
            <a:pPr algn="l"/>
            <a:r>
              <a:rPr lang="es-GT" sz="2700" dirty="0">
                <a:latin typeface="Arial" panose="020B0604020202020204" pitchFamily="34" charset="0"/>
                <a:cs typeface="Arial" panose="020B0604020202020204" pitchFamily="34" charset="0"/>
              </a:rPr>
              <a:t>PRINCIPALES RESULTADOS Y AVANCES</a:t>
            </a:r>
            <a:endParaRPr lang="es-GT" sz="2700" dirty="0"/>
          </a:p>
        </p:txBody>
      </p:sp>
      <p:sp>
        <p:nvSpPr>
          <p:cNvPr id="6" name="Título 1">
            <a:extLst>
              <a:ext uri="{FF2B5EF4-FFF2-40B4-BE49-F238E27FC236}">
                <a16:creationId xmlns:a16="http://schemas.microsoft.com/office/drawing/2014/main" id="{D8CC1729-5B07-4AA8-B0C5-6B1C51F99205}"/>
              </a:ext>
            </a:extLst>
          </p:cNvPr>
          <p:cNvSpPr txBox="1">
            <a:spLocks noChangeArrowheads="1"/>
          </p:cNvSpPr>
          <p:nvPr/>
        </p:nvSpPr>
        <p:spPr bwMode="auto">
          <a:xfrm>
            <a:off x="1223555" y="1304377"/>
            <a:ext cx="9744890" cy="47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spcBef>
                <a:spcPct val="0"/>
              </a:spcBef>
              <a:spcAft>
                <a:spcPct val="0"/>
              </a:spcAft>
              <a:buFontTx/>
              <a:buNone/>
              <a:defRPr/>
            </a:pPr>
            <a:r>
              <a:rPr lang="es-GT" altLang="es-GT" sz="2300" b="1" dirty="0">
                <a:latin typeface="Verdana" panose="020B0604030504040204" pitchFamily="34" charset="0"/>
                <a:ea typeface="Verdana" panose="020B0604030504040204" pitchFamily="34" charset="0"/>
                <a:cs typeface="Verdana" panose="020B0604030504040204" pitchFamily="34" charset="0"/>
              </a:rPr>
              <a:t>Precursores y Sustancias Químicas </a:t>
            </a:r>
            <a:r>
              <a:rPr lang="es-GT" altLang="es-GT" sz="2300" b="1" dirty="0" smtClean="0">
                <a:latin typeface="Verdana" panose="020B0604030504040204" pitchFamily="34" charset="0"/>
                <a:ea typeface="Verdana" panose="020B0604030504040204" pitchFamily="34" charset="0"/>
                <a:cs typeface="Verdana" panose="020B0604030504040204" pitchFamily="34" charset="0"/>
              </a:rPr>
              <a:t>Tercer Cuatrimestre</a:t>
            </a:r>
            <a:endParaRPr lang="es-GT" altLang="es-GT" sz="2300"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https://i2.wp.com/mingob.gob.gt/wp-content/uploads/2021/06/049A5390-6477-4B5F-9248-229B8D05CF4F.jpeg?resize=696%2C464&amp;ssl=1"/>
          <p:cNvPicPr>
            <a:picLocks noChangeAspect="1" noChangeArrowheads="1"/>
          </p:cNvPicPr>
          <p:nvPr/>
        </p:nvPicPr>
        <p:blipFill rotWithShape="1">
          <a:blip r:embed="rId3">
            <a:extLst>
              <a:ext uri="{28A0092B-C50C-407E-A947-70E740481C1C}">
                <a14:useLocalDpi xmlns:a14="http://schemas.microsoft.com/office/drawing/2010/main" val="0"/>
              </a:ext>
            </a:extLst>
          </a:blip>
          <a:srcRect t="14038"/>
          <a:stretch/>
        </p:blipFill>
        <p:spPr bwMode="auto">
          <a:xfrm>
            <a:off x="7851913" y="1875336"/>
            <a:ext cx="3969328" cy="22747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2.wp.com/mingob.gob.gt/wp-content/uploads/2021/06/50369C71-236D-453A-87CB-F800F6A56F8C.jpeg?resize=696%2C464&amp;ssl=1"/>
          <p:cNvPicPr>
            <a:picLocks noChangeAspect="1" noChangeArrowheads="1"/>
          </p:cNvPicPr>
          <p:nvPr/>
        </p:nvPicPr>
        <p:blipFill rotWithShape="1">
          <a:blip r:embed="rId4">
            <a:extLst>
              <a:ext uri="{28A0092B-C50C-407E-A947-70E740481C1C}">
                <a14:useLocalDpi xmlns:a14="http://schemas.microsoft.com/office/drawing/2010/main" val="0"/>
              </a:ext>
            </a:extLst>
          </a:blip>
          <a:srcRect t="9808" b="7259"/>
          <a:stretch/>
        </p:blipFill>
        <p:spPr bwMode="auto">
          <a:xfrm>
            <a:off x="7851913" y="4271553"/>
            <a:ext cx="3969328" cy="219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65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580A5C7-32D8-4ACA-B246-04E7FCC316E4}"/>
              </a:ext>
            </a:extLst>
          </p:cNvPr>
          <p:cNvGraphicFramePr>
            <a:graphicFrameLocks noGrp="1"/>
          </p:cNvGraphicFramePr>
          <p:nvPr>
            <p:extLst>
              <p:ext uri="{D42A27DB-BD31-4B8C-83A1-F6EECF244321}">
                <p14:modId xmlns:p14="http://schemas.microsoft.com/office/powerpoint/2010/main" val="1154514710"/>
              </p:ext>
            </p:extLst>
          </p:nvPr>
        </p:nvGraphicFramePr>
        <p:xfrm>
          <a:off x="4376057" y="1749317"/>
          <a:ext cx="7217908" cy="2119732"/>
        </p:xfrm>
        <a:graphic>
          <a:graphicData uri="http://schemas.openxmlformats.org/drawingml/2006/table">
            <a:tbl>
              <a:tblPr/>
              <a:tblGrid>
                <a:gridCol w="359641">
                  <a:extLst>
                    <a:ext uri="{9D8B030D-6E8A-4147-A177-3AD203B41FA5}">
                      <a16:colId xmlns:a16="http://schemas.microsoft.com/office/drawing/2014/main" val="20000"/>
                    </a:ext>
                  </a:extLst>
                </a:gridCol>
                <a:gridCol w="2841478">
                  <a:extLst>
                    <a:ext uri="{9D8B030D-6E8A-4147-A177-3AD203B41FA5}">
                      <a16:colId xmlns:a16="http://schemas.microsoft.com/office/drawing/2014/main" val="20001"/>
                    </a:ext>
                  </a:extLst>
                </a:gridCol>
                <a:gridCol w="1646729">
                  <a:extLst>
                    <a:ext uri="{9D8B030D-6E8A-4147-A177-3AD203B41FA5}">
                      <a16:colId xmlns:a16="http://schemas.microsoft.com/office/drawing/2014/main" val="20002"/>
                    </a:ext>
                  </a:extLst>
                </a:gridCol>
                <a:gridCol w="2370060">
                  <a:extLst>
                    <a:ext uri="{9D8B030D-6E8A-4147-A177-3AD203B41FA5}">
                      <a16:colId xmlns:a16="http://schemas.microsoft.com/office/drawing/2014/main" val="20003"/>
                    </a:ext>
                  </a:extLst>
                </a:gridCol>
              </a:tblGrid>
              <a:tr h="253337">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600" b="1" i="0" u="none" strike="noStrike" dirty="0">
                          <a:solidFill>
                            <a:srgbClr val="000000"/>
                          </a:solidFill>
                          <a:effectLst/>
                          <a:latin typeface="Calibri" panose="020F0502020204030204" pitchFamily="34" charset="0"/>
                        </a:rPr>
                        <a:t>Incautaciones de drogas a nivel nacional</a:t>
                      </a:r>
                    </a:p>
                  </a:txBody>
                  <a:tcPr marL="9526" marR="9526" marT="9518"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10000"/>
                  </a:ext>
                </a:extLst>
              </a:tr>
              <a:tr h="253337">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600" b="1" i="0" u="none" strike="noStrike" dirty="0">
                          <a:solidFill>
                            <a:srgbClr val="000000"/>
                          </a:solidFill>
                          <a:effectLst/>
                          <a:latin typeface="Calibri" panose="020F0502020204030204" pitchFamily="34" charset="0"/>
                        </a:rPr>
                        <a:t>del 1 de septiembre al 31 de diciembre de 2021</a:t>
                      </a:r>
                    </a:p>
                  </a:txBody>
                  <a:tcPr marL="9526" marR="9526" marT="9518"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10001"/>
                  </a:ext>
                </a:extLst>
              </a:tr>
              <a:tr h="2228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400" b="1" i="0" u="none" strike="noStrike" dirty="0">
                          <a:solidFill>
                            <a:srgbClr val="FFFFFF"/>
                          </a:solidFill>
                          <a:effectLst/>
                          <a:latin typeface="Calibri" panose="020F0502020204030204" pitchFamily="34" charset="0"/>
                        </a:rPr>
                        <a:t>No. </a:t>
                      </a:r>
                    </a:p>
                  </a:txBody>
                  <a:tcPr marL="9526" marR="9526" marT="951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400" b="1" i="0" u="none" strike="noStrike" dirty="0">
                          <a:solidFill>
                            <a:srgbClr val="FFFFFF"/>
                          </a:solidFill>
                          <a:effectLst/>
                          <a:latin typeface="Calibri" panose="020F0502020204030204" pitchFamily="34" charset="0"/>
                        </a:rPr>
                        <a:t>Tipo de actividad</a:t>
                      </a:r>
                    </a:p>
                  </a:txBody>
                  <a:tcPr marL="9526" marR="9526" marT="951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400" b="1" i="0" u="none" strike="noStrike" dirty="0">
                          <a:solidFill>
                            <a:srgbClr val="FFFFFF"/>
                          </a:solidFill>
                          <a:effectLst/>
                          <a:latin typeface="Calibri" panose="020F0502020204030204" pitchFamily="34" charset="0"/>
                        </a:rPr>
                        <a:t>Cantidades</a:t>
                      </a:r>
                    </a:p>
                  </a:txBody>
                  <a:tcPr marL="9526" marR="9526" marT="951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400" b="1" i="0" u="none" strike="noStrike" dirty="0">
                          <a:solidFill>
                            <a:srgbClr val="FFFFFF"/>
                          </a:solidFill>
                          <a:effectLst/>
                          <a:latin typeface="Calibri" panose="020F0502020204030204" pitchFamily="34" charset="0"/>
                        </a:rPr>
                        <a:t>Valoración</a:t>
                      </a:r>
                    </a:p>
                  </a:txBody>
                  <a:tcPr marL="9526" marR="9526" marT="951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764"/>
                    </a:solidFill>
                  </a:tcPr>
                </a:tc>
                <a:extLst>
                  <a:ext uri="{0D108BD9-81ED-4DB2-BD59-A6C34878D82A}">
                    <a16:rowId xmlns:a16="http://schemas.microsoft.com/office/drawing/2014/main" val="10002"/>
                  </a:ext>
                </a:extLst>
              </a:tr>
              <a:tr h="2918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1</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Cocaína kilos</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es-GT" sz="1400" b="0" i="0" u="none" strike="noStrike" dirty="0">
                          <a:solidFill>
                            <a:srgbClr val="000000"/>
                          </a:solidFill>
                          <a:effectLst/>
                          <a:latin typeface="Calibri" panose="020F0502020204030204" pitchFamily="34" charset="0"/>
                        </a:rPr>
                        <a:t>5,149.19</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Q529,036,863.60</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18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2</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Marihuana procesada lb.</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es-GT" sz="1400" b="0" i="0" u="none" strike="noStrike" dirty="0">
                          <a:solidFill>
                            <a:srgbClr val="000000"/>
                          </a:solidFill>
                          <a:effectLst/>
                          <a:latin typeface="Calibri" panose="020F0502020204030204" pitchFamily="34" charset="0"/>
                        </a:rPr>
                        <a:t>1,314.76</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Q493,038.18</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18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3</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Marihuana semillas oz.</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es-MX" sz="1400" b="0" i="0" u="none" strike="noStrike" dirty="0">
                          <a:solidFill>
                            <a:srgbClr val="000000"/>
                          </a:solidFill>
                          <a:effectLst/>
                          <a:latin typeface="Calibri" panose="020F0502020204030204" pitchFamily="34" charset="0"/>
                        </a:rPr>
                        <a:t>2</a:t>
                      </a:r>
                      <a:endParaRPr lang="es-GT" sz="1400" b="0" i="0" u="none" strike="noStrike" dirty="0">
                        <a:solidFill>
                          <a:srgbClr val="000000"/>
                        </a:solidFill>
                        <a:effectLst/>
                        <a:latin typeface="Calibri" panose="020F0502020204030204" pitchFamily="34" charset="0"/>
                      </a:endParaRP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Q170.00</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18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4</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Crack kilos</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es-MX" sz="1400" b="0" i="0" u="none" strike="noStrike" dirty="0">
                          <a:solidFill>
                            <a:srgbClr val="000000"/>
                          </a:solidFill>
                          <a:effectLst/>
                          <a:latin typeface="Calibri" panose="020F0502020204030204" pitchFamily="34" charset="0"/>
                        </a:rPr>
                        <a:t>3.83</a:t>
                      </a:r>
                      <a:endParaRPr lang="es-GT" sz="1400" b="0" i="0" u="none" strike="noStrike" dirty="0">
                        <a:solidFill>
                          <a:srgbClr val="000000"/>
                        </a:solidFill>
                        <a:effectLst/>
                        <a:latin typeface="Calibri" panose="020F0502020204030204" pitchFamily="34" charset="0"/>
                      </a:endParaRP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Q273,319.00</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286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1" i="0" u="none" strike="noStrike" dirty="0">
                          <a:solidFill>
                            <a:schemeClr val="tx1"/>
                          </a:solidFill>
                          <a:effectLst/>
                          <a:latin typeface="Calibri" panose="020F0502020204030204" pitchFamily="34" charset="0"/>
                        </a:rPr>
                        <a:t>TOTAL VALORACIÓN</a:t>
                      </a:r>
                    </a:p>
                  </a:txBody>
                  <a:tcPr marL="9526" marR="9526"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s-GT"/>
                    </a:p>
                  </a:txBody>
                  <a:tcPr/>
                </a:tc>
                <a:tc hMerge="1">
                  <a:txBody>
                    <a:bodyPr/>
                    <a:lstStyle/>
                    <a:p>
                      <a:endParaRPr lang="es-GT"/>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1" i="0" u="none" strike="noStrike" dirty="0">
                          <a:solidFill>
                            <a:schemeClr val="tx1"/>
                          </a:solidFill>
                          <a:effectLst/>
                          <a:latin typeface="Calibri" panose="020F0502020204030204" pitchFamily="34" charset="0"/>
                        </a:rPr>
                        <a:t>Q529,803,390.78</a:t>
                      </a:r>
                    </a:p>
                  </a:txBody>
                  <a:tcPr marL="9526" marR="9526"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bl>
          </a:graphicData>
        </a:graphic>
      </p:graphicFrame>
      <p:graphicFrame>
        <p:nvGraphicFramePr>
          <p:cNvPr id="5" name="Tabla 4">
            <a:extLst>
              <a:ext uri="{FF2B5EF4-FFF2-40B4-BE49-F238E27FC236}">
                <a16:creationId xmlns:a16="http://schemas.microsoft.com/office/drawing/2014/main" id="{97BB503D-1BD2-4322-9C16-DF94230932B5}"/>
              </a:ext>
            </a:extLst>
          </p:cNvPr>
          <p:cNvGraphicFramePr>
            <a:graphicFrameLocks noGrp="1"/>
          </p:cNvGraphicFramePr>
          <p:nvPr>
            <p:extLst>
              <p:ext uri="{D42A27DB-BD31-4B8C-83A1-F6EECF244321}">
                <p14:modId xmlns:p14="http://schemas.microsoft.com/office/powerpoint/2010/main" val="1183407070"/>
              </p:ext>
            </p:extLst>
          </p:nvPr>
        </p:nvGraphicFramePr>
        <p:xfrm>
          <a:off x="4376057" y="4413020"/>
          <a:ext cx="7217909" cy="1844040"/>
        </p:xfrm>
        <a:graphic>
          <a:graphicData uri="http://schemas.openxmlformats.org/drawingml/2006/table">
            <a:tbl>
              <a:tblPr/>
              <a:tblGrid>
                <a:gridCol w="461140">
                  <a:extLst>
                    <a:ext uri="{9D8B030D-6E8A-4147-A177-3AD203B41FA5}">
                      <a16:colId xmlns:a16="http://schemas.microsoft.com/office/drawing/2014/main" val="1064804410"/>
                    </a:ext>
                  </a:extLst>
                </a:gridCol>
                <a:gridCol w="2667519">
                  <a:extLst>
                    <a:ext uri="{9D8B030D-6E8A-4147-A177-3AD203B41FA5}">
                      <a16:colId xmlns:a16="http://schemas.microsoft.com/office/drawing/2014/main" val="20000"/>
                    </a:ext>
                  </a:extLst>
                </a:gridCol>
                <a:gridCol w="1589160">
                  <a:extLst>
                    <a:ext uri="{9D8B030D-6E8A-4147-A177-3AD203B41FA5}">
                      <a16:colId xmlns:a16="http://schemas.microsoft.com/office/drawing/2014/main" val="20001"/>
                    </a:ext>
                  </a:extLst>
                </a:gridCol>
                <a:gridCol w="2500090">
                  <a:extLst>
                    <a:ext uri="{9D8B030D-6E8A-4147-A177-3AD203B41FA5}">
                      <a16:colId xmlns:a16="http://schemas.microsoft.com/office/drawing/2014/main" val="20002"/>
                    </a:ext>
                  </a:extLst>
                </a:gridCol>
              </a:tblGrid>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600" b="1" i="0" u="none" strike="noStrike" dirty="0">
                          <a:solidFill>
                            <a:srgbClr val="000000"/>
                          </a:solidFill>
                          <a:effectLst/>
                          <a:latin typeface="Calibri" panose="020F0502020204030204" pitchFamily="34" charset="0"/>
                        </a:rPr>
                        <a:t>Incautaciones de dinero a nivel nacional</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10000"/>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600" b="1" i="0" u="none" strike="noStrike" dirty="0">
                          <a:solidFill>
                            <a:srgbClr val="000000"/>
                          </a:solidFill>
                          <a:effectLst/>
                          <a:latin typeface="Calibri" panose="020F0502020204030204" pitchFamily="34" charset="0"/>
                        </a:rPr>
                        <a:t>del 1 de septiembre al 31 de diciembre de 2021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10001"/>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GT" sz="1400" b="1" i="0" u="none" strike="noStrike" dirty="0">
                          <a:solidFill>
                            <a:srgbClr val="FFFFFF"/>
                          </a:solidFill>
                          <a:effectLst/>
                          <a:latin typeface="Calibri" panose="020F0502020204030204" pitchFamily="34" charset="0"/>
                        </a:rPr>
                        <a:t>No. </a:t>
                      </a:r>
                    </a:p>
                  </a:txBody>
                  <a:tcPr marL="9526" marR="9526" marT="9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1" i="0" u="none" strike="noStrike" dirty="0">
                          <a:solidFill>
                            <a:srgbClr val="FFFFFF"/>
                          </a:solidFill>
                          <a:effectLst/>
                          <a:latin typeface="Calibri" panose="020F0502020204030204" pitchFamily="34" charset="0"/>
                        </a:rPr>
                        <a:t>Moneda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1" i="0" u="none" strike="noStrike" dirty="0">
                          <a:solidFill>
                            <a:srgbClr val="FFFFFF"/>
                          </a:solidFill>
                          <a:effectLst/>
                          <a:latin typeface="Calibri" panose="020F0502020204030204" pitchFamily="34"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1" i="0" u="none" strike="noStrike" dirty="0">
                          <a:solidFill>
                            <a:srgbClr val="FFFFFF"/>
                          </a:solidFill>
                          <a:effectLst/>
                          <a:latin typeface="Calibri" panose="020F0502020204030204" pitchFamily="34" charset="0"/>
                        </a:rPr>
                        <a:t>Valoración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764"/>
                    </a:solidFill>
                  </a:tcPr>
                </a:tc>
                <a:extLst>
                  <a:ext uri="{0D108BD9-81ED-4DB2-BD59-A6C34878D82A}">
                    <a16:rowId xmlns:a16="http://schemas.microsoft.com/office/drawing/2014/main" val="10002"/>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1</a:t>
                      </a:r>
                    </a:p>
                  </a:txBody>
                  <a:tcPr marL="9526" marR="9526"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Quetzales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Q1,204,670.65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Q1,204,670.65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2</a:t>
                      </a:r>
                    </a:p>
                  </a:txBody>
                  <a:tcPr marL="9526" marR="9526"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Dólares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$ 38,615.85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Q308,926.80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3</a:t>
                      </a:r>
                    </a:p>
                  </a:txBody>
                  <a:tcPr marL="9526" marR="9526"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Pesos mexicanos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$ 1,990.00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Q1,592.00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4</a:t>
                      </a:r>
                    </a:p>
                  </a:txBody>
                  <a:tcPr marL="9526" marR="9526"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Lempiras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L.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0" i="0" u="none" strike="noStrike" dirty="0">
                          <a:solidFill>
                            <a:srgbClr val="000000"/>
                          </a:solidFill>
                          <a:effectLst/>
                          <a:latin typeface="Calibri" panose="020F0502020204030204" pitchFamily="34" charset="0"/>
                        </a:rPr>
                        <a:t>Q0.00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91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GT" sz="14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1" i="0" u="none" strike="noStrike" dirty="0">
                          <a:solidFill>
                            <a:schemeClr val="tx1"/>
                          </a:solidFill>
                          <a:effectLst/>
                          <a:latin typeface="Calibri" panose="020F0502020204030204" pitchFamily="34" charset="0"/>
                        </a:rPr>
                        <a:t>TOTAL VALORACIÓN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s-GT"/>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GT" sz="1400" b="1" i="0" u="none" strike="noStrike" dirty="0">
                          <a:solidFill>
                            <a:schemeClr val="tx1"/>
                          </a:solidFill>
                          <a:effectLst/>
                          <a:latin typeface="Calibri" panose="020F0502020204030204" pitchFamily="34" charset="0"/>
                        </a:rPr>
                        <a:t>Q1,515,189.45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bl>
          </a:graphicData>
        </a:graphic>
      </p:graphicFrame>
      <p:pic>
        <p:nvPicPr>
          <p:cNvPr id="6" name="Imagen 4">
            <a:extLst>
              <a:ext uri="{FF2B5EF4-FFF2-40B4-BE49-F238E27FC236}">
                <a16:creationId xmlns:a16="http://schemas.microsoft.com/office/drawing/2014/main" id="{E127AB41-1E29-4516-9FFD-B87B1D3F69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72" y="1749317"/>
            <a:ext cx="2948145" cy="2212079"/>
          </a:xfrm>
          <a:prstGeom prst="roundRect">
            <a:avLst>
              <a:gd name="adj" fmla="val 4001"/>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E9A7825D-B7D6-45FF-850D-BD428484A6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431" y="4071978"/>
            <a:ext cx="1801829" cy="2402438"/>
          </a:xfrm>
          <a:prstGeom prst="roundRect">
            <a:avLst>
              <a:gd name="adj" fmla="val 8594"/>
            </a:avLst>
          </a:prstGeom>
          <a:solidFill>
            <a:srgbClr val="FFFFFF">
              <a:shade val="85000"/>
            </a:srgbClr>
          </a:solidFill>
          <a:ln>
            <a:noFill/>
          </a:ln>
          <a:effectLst/>
        </p:spPr>
      </p:pic>
      <p:sp>
        <p:nvSpPr>
          <p:cNvPr id="8" name="Título 1"/>
          <p:cNvSpPr txBox="1">
            <a:spLocks/>
          </p:cNvSpPr>
          <p:nvPr/>
        </p:nvSpPr>
        <p:spPr>
          <a:xfrm>
            <a:off x="1876697" y="365126"/>
            <a:ext cx="8886305" cy="8402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700" dirty="0">
                <a:latin typeface="Arial" panose="020B0604020202020204" pitchFamily="34" charset="0"/>
                <a:cs typeface="Arial" panose="020B0604020202020204" pitchFamily="34" charset="0"/>
              </a:rPr>
              <a:t>PRINCIPALES RESULTADOS Y AVANCES</a:t>
            </a:r>
            <a:endParaRPr lang="es-GT" sz="2700" dirty="0"/>
          </a:p>
        </p:txBody>
      </p:sp>
    </p:spTree>
    <p:extLst>
      <p:ext uri="{BB962C8B-B14F-4D97-AF65-F5344CB8AC3E}">
        <p14:creationId xmlns:p14="http://schemas.microsoft.com/office/powerpoint/2010/main" val="1778965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1110065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rotWithShape="1">
          <a:blip r:embed="rId4">
            <a:extLst>
              <a:ext uri="{28A0092B-C50C-407E-A947-70E740481C1C}">
                <a14:useLocalDpi xmlns:a14="http://schemas.microsoft.com/office/drawing/2010/main" val="0"/>
              </a:ext>
            </a:extLst>
          </a:blip>
          <a:srcRect l="14015" r="12356"/>
          <a:stretch/>
        </p:blipFill>
        <p:spPr bwMode="auto">
          <a:xfrm>
            <a:off x="442914" y="2910680"/>
            <a:ext cx="1771650" cy="192774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390231" y="3393349"/>
            <a:ext cx="7789817" cy="2862322"/>
          </a:xfrm>
          <a:prstGeom prst="rect">
            <a:avLst/>
          </a:prstGeom>
          <a:noFill/>
        </p:spPr>
        <p:txBody>
          <a:bodyPr wrap="square" rtlCol="0">
            <a:spAutoFit/>
          </a:bodyPr>
          <a:lstStyle/>
          <a:p>
            <a:pPr algn="just"/>
            <a:r>
              <a:rPr lang="es-GT" dirty="0"/>
              <a:t>Como puede observarse en el cuadro anterior la variación inter cuatrimestral muestra una tendencia al alza, derivado que en el tercer cuatrimestre su ejecución fue de 533.30 millones de quetzales más que el segundo cuatrimestre. Sin embargo, la ejecución se encuentra acorde a lo ideal por cuatrimestre, siendo lo uniforme el 33.3%, compensando los cuatrimestres que estuvieron por debajo de ese porcentaje. La ejecución acumulada del Ministerio de Gobernación es de 94.12%, teniendo un saldo por ejecutar de 356.16 millones equivalente al 5.88% del presupuesto vigente. Dicho nivel de ejecución presupuestaria ha permitido alcanzar el cumplimiento de metas y objetivos institucionales establecidos en los instrumentos de planificación de este Ministerio.</a:t>
            </a:r>
          </a:p>
        </p:txBody>
      </p:sp>
      <p:graphicFrame>
        <p:nvGraphicFramePr>
          <p:cNvPr id="5" name="Tabla 4"/>
          <p:cNvGraphicFramePr>
            <a:graphicFrameLocks noGrp="1"/>
          </p:cNvGraphicFramePr>
          <p:nvPr>
            <p:extLst>
              <p:ext uri="{D42A27DB-BD31-4B8C-83A1-F6EECF244321}">
                <p14:modId xmlns:p14="http://schemas.microsoft.com/office/powerpoint/2010/main" val="2519730610"/>
              </p:ext>
            </p:extLst>
          </p:nvPr>
        </p:nvGraphicFramePr>
        <p:xfrm>
          <a:off x="2390231" y="1685329"/>
          <a:ext cx="7640874" cy="1659163"/>
        </p:xfrm>
        <a:graphic>
          <a:graphicData uri="http://schemas.openxmlformats.org/drawingml/2006/table">
            <a:tbl>
              <a:tblPr firstRow="1" firstCol="1" bandRow="1"/>
              <a:tblGrid>
                <a:gridCol w="1485523">
                  <a:extLst>
                    <a:ext uri="{9D8B030D-6E8A-4147-A177-3AD203B41FA5}">
                      <a16:colId xmlns:a16="http://schemas.microsoft.com/office/drawing/2014/main" val="597606461"/>
                    </a:ext>
                  </a:extLst>
                </a:gridCol>
                <a:gridCol w="706737">
                  <a:extLst>
                    <a:ext uri="{9D8B030D-6E8A-4147-A177-3AD203B41FA5}">
                      <a16:colId xmlns:a16="http://schemas.microsoft.com/office/drawing/2014/main" val="43458204"/>
                    </a:ext>
                  </a:extLst>
                </a:gridCol>
                <a:gridCol w="981376">
                  <a:extLst>
                    <a:ext uri="{9D8B030D-6E8A-4147-A177-3AD203B41FA5}">
                      <a16:colId xmlns:a16="http://schemas.microsoft.com/office/drawing/2014/main" val="4168469677"/>
                    </a:ext>
                  </a:extLst>
                </a:gridCol>
                <a:gridCol w="706737">
                  <a:extLst>
                    <a:ext uri="{9D8B030D-6E8A-4147-A177-3AD203B41FA5}">
                      <a16:colId xmlns:a16="http://schemas.microsoft.com/office/drawing/2014/main" val="3252497064"/>
                    </a:ext>
                  </a:extLst>
                </a:gridCol>
                <a:gridCol w="1008840">
                  <a:extLst>
                    <a:ext uri="{9D8B030D-6E8A-4147-A177-3AD203B41FA5}">
                      <a16:colId xmlns:a16="http://schemas.microsoft.com/office/drawing/2014/main" val="1073179975"/>
                    </a:ext>
                  </a:extLst>
                </a:gridCol>
                <a:gridCol w="706737">
                  <a:extLst>
                    <a:ext uri="{9D8B030D-6E8A-4147-A177-3AD203B41FA5}">
                      <a16:colId xmlns:a16="http://schemas.microsoft.com/office/drawing/2014/main" val="3990976255"/>
                    </a:ext>
                  </a:extLst>
                </a:gridCol>
                <a:gridCol w="981376">
                  <a:extLst>
                    <a:ext uri="{9D8B030D-6E8A-4147-A177-3AD203B41FA5}">
                      <a16:colId xmlns:a16="http://schemas.microsoft.com/office/drawing/2014/main" val="3800319442"/>
                    </a:ext>
                  </a:extLst>
                </a:gridCol>
                <a:gridCol w="1063548">
                  <a:extLst>
                    <a:ext uri="{9D8B030D-6E8A-4147-A177-3AD203B41FA5}">
                      <a16:colId xmlns:a16="http://schemas.microsoft.com/office/drawing/2014/main" val="4027166058"/>
                    </a:ext>
                  </a:extLst>
                </a:gridCol>
              </a:tblGrid>
              <a:tr h="287563">
                <a:tc rowSpan="2">
                  <a:txBody>
                    <a:bodyPr/>
                    <a:lstStyle/>
                    <a:p>
                      <a:pPr algn="ctr">
                        <a:lnSpc>
                          <a:spcPct val="150000"/>
                        </a:lnSpc>
                        <a:spcAft>
                          <a:spcPts val="0"/>
                        </a:spcAft>
                      </a:pP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Presupuesto Financiero</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algn="ctr">
                        <a:lnSpc>
                          <a:spcPct val="150000"/>
                        </a:lnSpc>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1er Cuatrimestre 2021</a:t>
                      </a:r>
                      <a:endParaRPr lang="es-G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s-GT"/>
                    </a:p>
                  </a:txBody>
                  <a:tcPr/>
                </a:tc>
                <a:tc gridSpan="2">
                  <a:txBody>
                    <a:bodyPr/>
                    <a:lstStyle/>
                    <a:p>
                      <a:pPr algn="ctr">
                        <a:lnSpc>
                          <a:spcPct val="150000"/>
                        </a:lnSpc>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2do Cuatrimestre 2021</a:t>
                      </a:r>
                      <a:endParaRPr lang="es-G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s-GT"/>
                    </a:p>
                  </a:txBody>
                  <a:tcPr/>
                </a:tc>
                <a:tc gridSpan="2">
                  <a:txBody>
                    <a:bodyPr/>
                    <a:lstStyle/>
                    <a:p>
                      <a:pPr algn="ctr">
                        <a:lnSpc>
                          <a:spcPct val="150000"/>
                        </a:lnSpc>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3er Cuatrimestre 2021</a:t>
                      </a:r>
                      <a:endParaRPr lang="es-G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s-GT"/>
                    </a:p>
                  </a:txBody>
                  <a:tcPr/>
                </a:tc>
                <a:tc rowSpan="2">
                  <a:txBody>
                    <a:bodyPr/>
                    <a:lstStyle/>
                    <a:p>
                      <a:pPr algn="ctr">
                        <a:lnSpc>
                          <a:spcPct val="150000"/>
                        </a:lnSpc>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Diferencia % de ejecución </a:t>
                      </a:r>
                      <a:b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2do – 3er cuatrimestre 2021</a:t>
                      </a:r>
                      <a:endParaRPr lang="es-G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121918384"/>
                  </a:ext>
                </a:extLst>
              </a:tr>
              <a:tr h="1028383">
                <a:tc vMerge="1">
                  <a:txBody>
                    <a:bodyPr/>
                    <a:lstStyle/>
                    <a:p>
                      <a:endParaRPr lang="es-GT"/>
                    </a:p>
                  </a:txBody>
                  <a:tcPr/>
                </a:tc>
                <a:tc>
                  <a:txBody>
                    <a:bodyPr/>
                    <a:lstStyle/>
                    <a:p>
                      <a:pPr algn="ctr">
                        <a:lnSpc>
                          <a:spcPct val="150000"/>
                        </a:lnSpc>
                        <a:spcAft>
                          <a:spcPts val="0"/>
                        </a:spcAft>
                      </a:pP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50000"/>
                        </a:lnSpc>
                        <a:spcAft>
                          <a:spcPts val="0"/>
                        </a:spcAft>
                      </a:pP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50000"/>
                        </a:lnSpc>
                        <a:spcAft>
                          <a:spcPts val="0"/>
                        </a:spcAft>
                      </a:pP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50000"/>
                        </a:lnSpc>
                        <a:spcAft>
                          <a:spcPts val="0"/>
                        </a:spcAft>
                      </a:pP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50000"/>
                        </a:lnSpc>
                        <a:spcAft>
                          <a:spcPts val="0"/>
                        </a:spcAft>
                      </a:pP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50000"/>
                        </a:lnSpc>
                        <a:spcAft>
                          <a:spcPts val="0"/>
                        </a:spcAft>
                      </a:pP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es-GT"/>
                    </a:p>
                  </a:txBody>
                  <a:tcPr/>
                </a:tc>
                <a:extLst>
                  <a:ext uri="{0D108BD9-81ED-4DB2-BD59-A6C34878D82A}">
                    <a16:rowId xmlns:a16="http://schemas.microsoft.com/office/drawing/2014/main" val="996467311"/>
                  </a:ext>
                </a:extLst>
              </a:tr>
              <a:tr h="287563">
                <a:tc>
                  <a:txBody>
                    <a:bodyPr/>
                    <a:lstStyle/>
                    <a:p>
                      <a:pPr algn="ctr">
                        <a:lnSpc>
                          <a:spcPct val="150000"/>
                        </a:lnSpc>
                        <a:spcAft>
                          <a:spcPts val="0"/>
                        </a:spcAft>
                      </a:pPr>
                      <a:r>
                        <a:rPr lang="es-G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Ejecutado</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G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1,784.60</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G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29.47%</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G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1,691.03</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G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27.92%</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G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2,224.33</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G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36.73%</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G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8.81%</a:t>
                      </a:r>
                      <a:endParaRPr lang="es-G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42054"/>
                  </a:ext>
                </a:extLst>
              </a:tr>
            </a:tbl>
          </a:graphicData>
        </a:graphic>
      </p:graphicFrame>
    </p:spTree>
    <p:extLst>
      <p:ext uri="{BB962C8B-B14F-4D97-AF65-F5344CB8AC3E}">
        <p14:creationId xmlns:p14="http://schemas.microsoft.com/office/powerpoint/2010/main" val="404255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RESULTADOS QUE SE OBTUVIERON EN EL MARCO DE LA PGG</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4632" y="2616890"/>
            <a:ext cx="1482929" cy="14758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336381851"/>
              </p:ext>
            </p:extLst>
          </p:nvPr>
        </p:nvGraphicFramePr>
        <p:xfrm>
          <a:off x="1908885" y="1821863"/>
          <a:ext cx="8330689" cy="4366840"/>
        </p:xfrm>
        <a:graphic>
          <a:graphicData uri="http://schemas.openxmlformats.org/drawingml/2006/table">
            <a:tbl>
              <a:tblPr firstRow="1" firstCol="1" bandRow="1">
                <a:tableStyleId>{3B4B98B0-60AC-42C2-AFA5-B58CD77FA1E5}</a:tableStyleId>
              </a:tblPr>
              <a:tblGrid>
                <a:gridCol w="483714">
                  <a:extLst>
                    <a:ext uri="{9D8B030D-6E8A-4147-A177-3AD203B41FA5}">
                      <a16:colId xmlns:a16="http://schemas.microsoft.com/office/drawing/2014/main" val="3406043067"/>
                    </a:ext>
                  </a:extLst>
                </a:gridCol>
                <a:gridCol w="5051333">
                  <a:extLst>
                    <a:ext uri="{9D8B030D-6E8A-4147-A177-3AD203B41FA5}">
                      <a16:colId xmlns:a16="http://schemas.microsoft.com/office/drawing/2014/main" val="1718118454"/>
                    </a:ext>
                  </a:extLst>
                </a:gridCol>
                <a:gridCol w="2795642">
                  <a:extLst>
                    <a:ext uri="{9D8B030D-6E8A-4147-A177-3AD203B41FA5}">
                      <a16:colId xmlns:a16="http://schemas.microsoft.com/office/drawing/2014/main" val="3067032162"/>
                    </a:ext>
                  </a:extLst>
                </a:gridCol>
              </a:tblGrid>
              <a:tr h="885960">
                <a:tc>
                  <a:txBody>
                    <a:bodyPr/>
                    <a:lstStyle/>
                    <a:p>
                      <a:pPr algn="ctr">
                        <a:lnSpc>
                          <a:spcPct val="150000"/>
                        </a:lnSpc>
                        <a:spcAft>
                          <a:spcPts val="0"/>
                        </a:spcAft>
                      </a:pPr>
                      <a:r>
                        <a:rPr lang="es-GT" sz="1400" dirty="0">
                          <a:solidFill>
                            <a:schemeClr val="bg1"/>
                          </a:solidFill>
                          <a:effectLst/>
                          <a:latin typeface="Arial" panose="020B0604020202020204" pitchFamily="34" charset="0"/>
                          <a:cs typeface="Arial" panose="020B0604020202020204" pitchFamily="34" charset="0"/>
                        </a:rPr>
                        <a:t>No.</a:t>
                      </a:r>
                      <a:endParaRPr lang="es-GT"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solidFill>
                      <a:srgbClr val="0D1F3C"/>
                    </a:solidFill>
                  </a:tcPr>
                </a:tc>
                <a:tc>
                  <a:txBody>
                    <a:bodyPr/>
                    <a:lstStyle/>
                    <a:p>
                      <a:pPr algn="ctr">
                        <a:lnSpc>
                          <a:spcPct val="150000"/>
                        </a:lnSpc>
                        <a:spcAft>
                          <a:spcPts val="0"/>
                        </a:spcAft>
                      </a:pPr>
                      <a:r>
                        <a:rPr lang="es-GT" sz="1400" dirty="0">
                          <a:solidFill>
                            <a:schemeClr val="bg1"/>
                          </a:solidFill>
                          <a:effectLst/>
                          <a:latin typeface="Arial" panose="020B0604020202020204" pitchFamily="34" charset="0"/>
                          <a:cs typeface="Arial" panose="020B0604020202020204" pitchFamily="34" charset="0"/>
                        </a:rPr>
                        <a:t>Resultado</a:t>
                      </a:r>
                      <a:endParaRPr lang="es-GT"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solidFill>
                      <a:srgbClr val="0D1F3C"/>
                    </a:solidFill>
                  </a:tcPr>
                </a:tc>
                <a:tc>
                  <a:txBody>
                    <a:bodyPr/>
                    <a:lstStyle/>
                    <a:p>
                      <a:pPr algn="ctr">
                        <a:lnSpc>
                          <a:spcPct val="150000"/>
                        </a:lnSpc>
                        <a:spcAft>
                          <a:spcPts val="0"/>
                        </a:spcAft>
                      </a:pPr>
                      <a:r>
                        <a:rPr lang="es-GT" sz="1400" dirty="0">
                          <a:solidFill>
                            <a:schemeClr val="bg1"/>
                          </a:solidFill>
                          <a:effectLst/>
                          <a:latin typeface="Arial" panose="020B0604020202020204" pitchFamily="34" charset="0"/>
                          <a:cs typeface="Arial" panose="020B0604020202020204" pitchFamily="34" charset="0"/>
                        </a:rPr>
                        <a:t>Avance al cierre del </a:t>
                      </a:r>
                      <a:r>
                        <a:rPr lang="es-GT" sz="1400" dirty="0" smtClean="0">
                          <a:solidFill>
                            <a:schemeClr val="bg1"/>
                          </a:solidFill>
                          <a:effectLst/>
                          <a:latin typeface="Arial" panose="020B0604020202020204" pitchFamily="34" charset="0"/>
                          <a:cs typeface="Arial" panose="020B0604020202020204" pitchFamily="34" charset="0"/>
                        </a:rPr>
                        <a:t>tercer cuatrimestre </a:t>
                      </a:r>
                      <a:r>
                        <a:rPr lang="es-GT" sz="1400" dirty="0">
                          <a:solidFill>
                            <a:schemeClr val="bg1"/>
                          </a:solidFill>
                          <a:effectLst/>
                          <a:latin typeface="Arial" panose="020B0604020202020204" pitchFamily="34" charset="0"/>
                          <a:cs typeface="Arial" panose="020B0604020202020204" pitchFamily="34" charset="0"/>
                        </a:rPr>
                        <a:t>del año 2021</a:t>
                      </a:r>
                      <a:endParaRPr lang="es-GT"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solidFill>
                      <a:srgbClr val="0D1F3C"/>
                    </a:solidFill>
                  </a:tcPr>
                </a:tc>
                <a:extLst>
                  <a:ext uri="{0D108BD9-81ED-4DB2-BD59-A6C34878D82A}">
                    <a16:rowId xmlns:a16="http://schemas.microsoft.com/office/drawing/2014/main" val="1200418099"/>
                  </a:ext>
                </a:extLst>
              </a:tr>
              <a:tr h="426808">
                <a:tc>
                  <a:txBody>
                    <a:bodyPr/>
                    <a:lstStyle/>
                    <a:p>
                      <a:pPr algn="ctr">
                        <a:lnSpc>
                          <a:spcPct val="150000"/>
                        </a:lnSpc>
                        <a:spcAft>
                          <a:spcPts val="0"/>
                        </a:spcAft>
                      </a:pPr>
                      <a:r>
                        <a:rPr lang="es-GT" sz="1400">
                          <a:effectLst/>
                          <a:latin typeface="Arial" panose="020B0604020202020204" pitchFamily="34" charset="0"/>
                          <a:cs typeface="Arial" panose="020B0604020202020204" pitchFamily="34" charset="0"/>
                        </a:rPr>
                        <a:t>1</a:t>
                      </a:r>
                      <a:endParaRPr lang="es-GT" sz="200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tc>
                  <a:txBody>
                    <a:bodyPr/>
                    <a:lstStyle/>
                    <a:p>
                      <a:pPr algn="l">
                        <a:lnSpc>
                          <a:spcPct val="150000"/>
                        </a:lnSpc>
                        <a:spcAft>
                          <a:spcPts val="0"/>
                        </a:spcAft>
                      </a:pPr>
                      <a:r>
                        <a:rPr lang="es-GT" sz="1400" dirty="0">
                          <a:effectLst/>
                          <a:latin typeface="Arial" panose="020B0604020202020204" pitchFamily="34" charset="0"/>
                          <a:cs typeface="Arial" panose="020B0604020202020204" pitchFamily="34" charset="0"/>
                        </a:rPr>
                        <a:t>Para el 2023, se ha reducido el índice de criminalidad en 20 puntos de tasa (de 100.63 en el 2019 a 80.63 en el 2023)</a:t>
                      </a:r>
                      <a:endParaRPr lang="es-GT" sz="2000" dirty="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tc>
                  <a:txBody>
                    <a:bodyPr/>
                    <a:lstStyle/>
                    <a:p>
                      <a:pPr algn="ctr">
                        <a:lnSpc>
                          <a:spcPct val="150000"/>
                        </a:lnSpc>
                        <a:spcAft>
                          <a:spcPts val="0"/>
                        </a:spcAft>
                      </a:pPr>
                      <a:r>
                        <a:rPr lang="es-GT" sz="1400" dirty="0">
                          <a:effectLst/>
                          <a:latin typeface="Arial" panose="020B0604020202020204" pitchFamily="34" charset="0"/>
                          <a:cs typeface="Arial" panose="020B0604020202020204" pitchFamily="34" charset="0"/>
                        </a:rPr>
                        <a:t>89.14</a:t>
                      </a:r>
                      <a:endParaRPr lang="es-GT" sz="2000" dirty="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extLst>
                  <a:ext uri="{0D108BD9-81ED-4DB2-BD59-A6C34878D82A}">
                    <a16:rowId xmlns:a16="http://schemas.microsoft.com/office/drawing/2014/main" val="1318320653"/>
                  </a:ext>
                </a:extLst>
              </a:tr>
              <a:tr h="426808">
                <a:tc>
                  <a:txBody>
                    <a:bodyPr/>
                    <a:lstStyle/>
                    <a:p>
                      <a:pPr algn="ctr">
                        <a:lnSpc>
                          <a:spcPct val="150000"/>
                        </a:lnSpc>
                        <a:spcAft>
                          <a:spcPts val="0"/>
                        </a:spcAft>
                      </a:pPr>
                      <a:r>
                        <a:rPr lang="es-GT" sz="1400">
                          <a:effectLst/>
                          <a:latin typeface="Arial" panose="020B0604020202020204" pitchFamily="34" charset="0"/>
                          <a:cs typeface="Arial" panose="020B0604020202020204" pitchFamily="34" charset="0"/>
                        </a:rPr>
                        <a:t>2</a:t>
                      </a:r>
                      <a:endParaRPr lang="es-GT" sz="200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tc>
                  <a:txBody>
                    <a:bodyPr/>
                    <a:lstStyle/>
                    <a:p>
                      <a:pPr algn="l">
                        <a:lnSpc>
                          <a:spcPct val="150000"/>
                        </a:lnSpc>
                        <a:spcAft>
                          <a:spcPts val="0"/>
                        </a:spcAft>
                      </a:pPr>
                      <a:r>
                        <a:rPr lang="es-GT" sz="1400" dirty="0">
                          <a:effectLst/>
                          <a:latin typeface="Arial" panose="020B0604020202020204" pitchFamily="34" charset="0"/>
                          <a:cs typeface="Arial" panose="020B0604020202020204" pitchFamily="34" charset="0"/>
                        </a:rPr>
                        <a:t>Para el 2023, se ha disminuido la tasa de homicidios en 8.8 puntos (De </a:t>
                      </a:r>
                      <a:r>
                        <a:rPr lang="es-GT" sz="1400" dirty="0" smtClean="0">
                          <a:effectLst/>
                          <a:latin typeface="Arial" panose="020B0604020202020204" pitchFamily="34" charset="0"/>
                          <a:cs typeface="Arial" panose="020B0604020202020204" pitchFamily="34" charset="0"/>
                        </a:rPr>
                        <a:t>21.5 </a:t>
                      </a:r>
                      <a:r>
                        <a:rPr lang="es-GT" sz="1400" dirty="0">
                          <a:effectLst/>
                          <a:latin typeface="Arial" panose="020B0604020202020204" pitchFamily="34" charset="0"/>
                          <a:cs typeface="Arial" panose="020B0604020202020204" pitchFamily="34" charset="0"/>
                        </a:rPr>
                        <a:t>en 2019 a 11.8 por cada cien mil habitantes en 2023).</a:t>
                      </a:r>
                      <a:endParaRPr lang="es-GT" sz="2000" dirty="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tc>
                  <a:txBody>
                    <a:bodyPr/>
                    <a:lstStyle/>
                    <a:p>
                      <a:pPr algn="ctr">
                        <a:lnSpc>
                          <a:spcPct val="150000"/>
                        </a:lnSpc>
                        <a:spcAft>
                          <a:spcPts val="0"/>
                        </a:spcAft>
                      </a:pPr>
                      <a:r>
                        <a:rPr lang="es-GT" sz="1400" dirty="0">
                          <a:effectLst/>
                          <a:latin typeface="Arial" panose="020B0604020202020204" pitchFamily="34" charset="0"/>
                          <a:cs typeface="Arial" panose="020B0604020202020204" pitchFamily="34" charset="0"/>
                        </a:rPr>
                        <a:t>16.6</a:t>
                      </a:r>
                      <a:endParaRPr lang="es-GT" sz="2000" dirty="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extLst>
                  <a:ext uri="{0D108BD9-81ED-4DB2-BD59-A6C34878D82A}">
                    <a16:rowId xmlns:a16="http://schemas.microsoft.com/office/drawing/2014/main" val="875565664"/>
                  </a:ext>
                </a:extLst>
              </a:tr>
              <a:tr h="640212">
                <a:tc>
                  <a:txBody>
                    <a:bodyPr/>
                    <a:lstStyle/>
                    <a:p>
                      <a:pPr algn="ctr">
                        <a:lnSpc>
                          <a:spcPct val="150000"/>
                        </a:lnSpc>
                        <a:spcAft>
                          <a:spcPts val="0"/>
                        </a:spcAft>
                      </a:pPr>
                      <a:r>
                        <a:rPr lang="es-GT" sz="1400">
                          <a:effectLst/>
                          <a:latin typeface="Arial" panose="020B0604020202020204" pitchFamily="34" charset="0"/>
                          <a:cs typeface="Arial" panose="020B0604020202020204" pitchFamily="34" charset="0"/>
                        </a:rPr>
                        <a:t>3</a:t>
                      </a:r>
                      <a:endParaRPr lang="es-GT" sz="200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tc>
                  <a:txBody>
                    <a:bodyPr/>
                    <a:lstStyle/>
                    <a:p>
                      <a:pPr algn="l">
                        <a:lnSpc>
                          <a:spcPct val="150000"/>
                        </a:lnSpc>
                        <a:spcAft>
                          <a:spcPts val="0"/>
                        </a:spcAft>
                      </a:pPr>
                      <a:r>
                        <a:rPr lang="es-GT" sz="1400" dirty="0">
                          <a:effectLst/>
                          <a:latin typeface="Arial" panose="020B0604020202020204" pitchFamily="34" charset="0"/>
                          <a:cs typeface="Arial" panose="020B0604020202020204" pitchFamily="34" charset="0"/>
                        </a:rPr>
                        <a:t>Para el 2023, se ha disminuido en 10.48 puntos la tasa de delitos cometidos contra el patrimonio de las personas (De 51.01 en 2019 a 40.53 por cada cien mil habitantes en 2023).</a:t>
                      </a:r>
                      <a:endParaRPr lang="es-GT" sz="2000" dirty="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tc>
                  <a:txBody>
                    <a:bodyPr/>
                    <a:lstStyle/>
                    <a:p>
                      <a:pPr algn="ctr">
                        <a:lnSpc>
                          <a:spcPct val="150000"/>
                        </a:lnSpc>
                        <a:spcAft>
                          <a:spcPts val="0"/>
                        </a:spcAft>
                      </a:pPr>
                      <a:r>
                        <a:rPr lang="es-GT" sz="1400" dirty="0">
                          <a:effectLst/>
                          <a:latin typeface="Arial" panose="020B0604020202020204" pitchFamily="34" charset="0"/>
                          <a:cs typeface="Arial" panose="020B0604020202020204" pitchFamily="34" charset="0"/>
                        </a:rPr>
                        <a:t>49.8</a:t>
                      </a:r>
                      <a:endParaRPr lang="es-GT" sz="2000" dirty="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extLst>
                  <a:ext uri="{0D108BD9-81ED-4DB2-BD59-A6C34878D82A}">
                    <a16:rowId xmlns:a16="http://schemas.microsoft.com/office/drawing/2014/main" val="3019651196"/>
                  </a:ext>
                </a:extLst>
              </a:tr>
              <a:tr h="640212">
                <a:tc>
                  <a:txBody>
                    <a:bodyPr/>
                    <a:lstStyle/>
                    <a:p>
                      <a:pPr algn="ctr">
                        <a:lnSpc>
                          <a:spcPct val="150000"/>
                        </a:lnSpc>
                        <a:spcAft>
                          <a:spcPts val="0"/>
                        </a:spcAft>
                      </a:pPr>
                      <a:r>
                        <a:rPr lang="es-GT" sz="1400">
                          <a:effectLst/>
                          <a:latin typeface="Arial" panose="020B0604020202020204" pitchFamily="34" charset="0"/>
                          <a:cs typeface="Arial" panose="020B0604020202020204" pitchFamily="34" charset="0"/>
                        </a:rPr>
                        <a:t>4</a:t>
                      </a:r>
                      <a:endParaRPr lang="es-GT" sz="200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tc>
                  <a:txBody>
                    <a:bodyPr/>
                    <a:lstStyle/>
                    <a:p>
                      <a:pPr algn="l">
                        <a:lnSpc>
                          <a:spcPct val="150000"/>
                        </a:lnSpc>
                        <a:spcAft>
                          <a:spcPts val="0"/>
                        </a:spcAft>
                      </a:pPr>
                      <a:r>
                        <a:rPr lang="es-GT" sz="1400" dirty="0">
                          <a:effectLst/>
                          <a:latin typeface="Arial" panose="020B0604020202020204" pitchFamily="34" charset="0"/>
                          <a:cs typeface="Arial" panose="020B0604020202020204" pitchFamily="34" charset="0"/>
                        </a:rPr>
                        <a:t>Para el 2024, se ha incrementado la tasa de atención integral de denuncias por extorsión en 27.5 puntos (De 88.6 en 2019 a 116.1 por cada 100 mil habitantes en 2024)</a:t>
                      </a:r>
                      <a:endParaRPr lang="es-GT" sz="2000" dirty="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tc>
                  <a:txBody>
                    <a:bodyPr/>
                    <a:lstStyle/>
                    <a:p>
                      <a:pPr algn="ctr">
                        <a:lnSpc>
                          <a:spcPct val="150000"/>
                        </a:lnSpc>
                        <a:spcAft>
                          <a:spcPts val="0"/>
                        </a:spcAft>
                      </a:pPr>
                      <a:r>
                        <a:rPr lang="es-GT" sz="1400" dirty="0" smtClean="0">
                          <a:effectLst/>
                          <a:latin typeface="Arial" panose="020B0604020202020204" pitchFamily="34" charset="0"/>
                          <a:cs typeface="Arial" panose="020B0604020202020204" pitchFamily="34" charset="0"/>
                        </a:rPr>
                        <a:t>77.7</a:t>
                      </a:r>
                      <a:endParaRPr lang="es-GT" sz="2000" dirty="0">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tc>
                <a:extLst>
                  <a:ext uri="{0D108BD9-81ED-4DB2-BD59-A6C34878D82A}">
                    <a16:rowId xmlns:a16="http://schemas.microsoft.com/office/drawing/2014/main" val="1126678582"/>
                  </a:ext>
                </a:extLst>
              </a:tr>
            </a:tbl>
          </a:graphicData>
        </a:graphic>
      </p:graphicFrame>
    </p:spTree>
    <p:extLst>
      <p:ext uri="{BB962C8B-B14F-4D97-AF65-F5344CB8AC3E}">
        <p14:creationId xmlns:p14="http://schemas.microsoft.com/office/powerpoint/2010/main" val="127260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7495" y="2659753"/>
            <a:ext cx="1482929" cy="14758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1658749036"/>
              </p:ext>
            </p:extLst>
          </p:nvPr>
        </p:nvGraphicFramePr>
        <p:xfrm>
          <a:off x="1946366" y="2086247"/>
          <a:ext cx="8229601" cy="3831785"/>
        </p:xfrm>
        <a:graphic>
          <a:graphicData uri="http://schemas.openxmlformats.org/drawingml/2006/table">
            <a:tbl>
              <a:tblPr firstRow="1" firstCol="1" bandRow="1">
                <a:tableStyleId>{3B4B98B0-60AC-42C2-AFA5-B58CD77FA1E5}</a:tableStyleId>
              </a:tblPr>
              <a:tblGrid>
                <a:gridCol w="477843">
                  <a:extLst>
                    <a:ext uri="{9D8B030D-6E8A-4147-A177-3AD203B41FA5}">
                      <a16:colId xmlns:a16="http://schemas.microsoft.com/office/drawing/2014/main" val="3406043067"/>
                    </a:ext>
                  </a:extLst>
                </a:gridCol>
                <a:gridCol w="4990039">
                  <a:extLst>
                    <a:ext uri="{9D8B030D-6E8A-4147-A177-3AD203B41FA5}">
                      <a16:colId xmlns:a16="http://schemas.microsoft.com/office/drawing/2014/main" val="1718118454"/>
                    </a:ext>
                  </a:extLst>
                </a:gridCol>
                <a:gridCol w="2761719">
                  <a:extLst>
                    <a:ext uri="{9D8B030D-6E8A-4147-A177-3AD203B41FA5}">
                      <a16:colId xmlns:a16="http://schemas.microsoft.com/office/drawing/2014/main" val="3067032162"/>
                    </a:ext>
                  </a:extLst>
                </a:gridCol>
              </a:tblGrid>
              <a:tr h="814245">
                <a:tc>
                  <a:txBody>
                    <a:bodyPr/>
                    <a:lstStyle/>
                    <a:p>
                      <a:pPr algn="ctr">
                        <a:lnSpc>
                          <a:spcPct val="150000"/>
                        </a:lnSpc>
                        <a:spcAft>
                          <a:spcPts val="0"/>
                        </a:spcAft>
                      </a:pPr>
                      <a:r>
                        <a:rPr lang="es-GT" sz="1400" dirty="0">
                          <a:solidFill>
                            <a:schemeClr val="bg1"/>
                          </a:solidFill>
                          <a:effectLst/>
                          <a:latin typeface="Arial" panose="020B0604020202020204" pitchFamily="34" charset="0"/>
                          <a:cs typeface="Arial" panose="020B0604020202020204" pitchFamily="34" charset="0"/>
                        </a:rPr>
                        <a:t>No.</a:t>
                      </a:r>
                      <a:endParaRPr lang="es-GT"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solidFill>
                      <a:srgbClr val="0D1F3C"/>
                    </a:solidFill>
                  </a:tcPr>
                </a:tc>
                <a:tc>
                  <a:txBody>
                    <a:bodyPr/>
                    <a:lstStyle/>
                    <a:p>
                      <a:pPr algn="ctr">
                        <a:lnSpc>
                          <a:spcPct val="150000"/>
                        </a:lnSpc>
                        <a:spcAft>
                          <a:spcPts val="0"/>
                        </a:spcAft>
                      </a:pPr>
                      <a:r>
                        <a:rPr lang="es-GT" sz="1400" dirty="0">
                          <a:solidFill>
                            <a:schemeClr val="bg1"/>
                          </a:solidFill>
                          <a:effectLst/>
                          <a:latin typeface="Arial" panose="020B0604020202020204" pitchFamily="34" charset="0"/>
                          <a:cs typeface="Arial" panose="020B0604020202020204" pitchFamily="34" charset="0"/>
                        </a:rPr>
                        <a:t>Resultado</a:t>
                      </a:r>
                      <a:endParaRPr lang="es-GT"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solidFill>
                      <a:srgbClr val="0D1F3C"/>
                    </a:solidFill>
                  </a:tcPr>
                </a:tc>
                <a:tc>
                  <a:txBody>
                    <a:bodyPr/>
                    <a:lstStyle/>
                    <a:p>
                      <a:pPr algn="ctr">
                        <a:lnSpc>
                          <a:spcPct val="150000"/>
                        </a:lnSpc>
                        <a:spcAft>
                          <a:spcPts val="0"/>
                        </a:spcAft>
                      </a:pPr>
                      <a:r>
                        <a:rPr lang="es-GT" sz="1400" dirty="0">
                          <a:solidFill>
                            <a:schemeClr val="bg1"/>
                          </a:solidFill>
                          <a:effectLst/>
                          <a:latin typeface="Arial" panose="020B0604020202020204" pitchFamily="34" charset="0"/>
                          <a:cs typeface="Arial" panose="020B0604020202020204" pitchFamily="34" charset="0"/>
                        </a:rPr>
                        <a:t>Avance al cierre del </a:t>
                      </a:r>
                      <a:r>
                        <a:rPr lang="es-GT" sz="1400" dirty="0" smtClean="0">
                          <a:solidFill>
                            <a:schemeClr val="bg1"/>
                          </a:solidFill>
                          <a:effectLst/>
                          <a:latin typeface="Arial" panose="020B0604020202020204" pitchFamily="34" charset="0"/>
                          <a:cs typeface="Arial" panose="020B0604020202020204" pitchFamily="34" charset="0"/>
                        </a:rPr>
                        <a:t>tercer</a:t>
                      </a:r>
                      <a:r>
                        <a:rPr lang="es-GT" sz="1400" baseline="0" dirty="0" smtClean="0">
                          <a:solidFill>
                            <a:schemeClr val="bg1"/>
                          </a:solidFill>
                          <a:effectLst/>
                          <a:latin typeface="Arial" panose="020B0604020202020204" pitchFamily="34" charset="0"/>
                          <a:cs typeface="Arial" panose="020B0604020202020204" pitchFamily="34" charset="0"/>
                        </a:rPr>
                        <a:t> </a:t>
                      </a:r>
                      <a:r>
                        <a:rPr lang="es-GT" sz="1400" dirty="0" smtClean="0">
                          <a:solidFill>
                            <a:schemeClr val="bg1"/>
                          </a:solidFill>
                          <a:effectLst/>
                          <a:latin typeface="Arial" panose="020B0604020202020204" pitchFamily="34" charset="0"/>
                          <a:cs typeface="Arial" panose="020B0604020202020204" pitchFamily="34" charset="0"/>
                        </a:rPr>
                        <a:t>cuatrimestre </a:t>
                      </a:r>
                      <a:r>
                        <a:rPr lang="es-GT" sz="1400" dirty="0">
                          <a:solidFill>
                            <a:schemeClr val="bg1"/>
                          </a:solidFill>
                          <a:effectLst/>
                          <a:latin typeface="Arial" panose="020B0604020202020204" pitchFamily="34" charset="0"/>
                          <a:cs typeface="Arial" panose="020B0604020202020204" pitchFamily="34" charset="0"/>
                        </a:rPr>
                        <a:t>del año 2021</a:t>
                      </a:r>
                      <a:endParaRPr lang="es-GT"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495" marR="41495" marT="0" marB="0" anchor="ctr">
                    <a:solidFill>
                      <a:srgbClr val="0D1F3C"/>
                    </a:solidFill>
                  </a:tcPr>
                </a:tc>
                <a:extLst>
                  <a:ext uri="{0D108BD9-81ED-4DB2-BD59-A6C34878D82A}">
                    <a16:rowId xmlns:a16="http://schemas.microsoft.com/office/drawing/2014/main" val="1200418099"/>
                  </a:ext>
                </a:extLst>
              </a:tr>
              <a:tr h="1097300">
                <a:tc>
                  <a:txBody>
                    <a:bodyPr/>
                    <a:lstStyle/>
                    <a:p>
                      <a:pPr marL="0" algn="ctr" defTabSz="914400" rtl="0" eaLnBrk="1" latinLnBrk="0" hangingPunct="1">
                        <a:lnSpc>
                          <a:spcPct val="150000"/>
                        </a:lnSpc>
                        <a:spcAft>
                          <a:spcPts val="0"/>
                        </a:spcAft>
                      </a:pPr>
                      <a:r>
                        <a:rPr lang="es-GT" sz="1400" kern="1200" dirty="0">
                          <a:effectLst/>
                          <a:latin typeface="Arial" panose="020B0604020202020204" pitchFamily="34" charset="0"/>
                          <a:cs typeface="Arial" panose="020B0604020202020204" pitchFamily="34" charset="0"/>
                        </a:rPr>
                        <a:t>5</a:t>
                      </a:r>
                      <a:endParaRPr lang="es-GT" sz="1400" b="1"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tc>
                <a:tc>
                  <a:txBody>
                    <a:bodyPr/>
                    <a:lstStyle/>
                    <a:p>
                      <a:pPr marL="0" algn="l" defTabSz="914400" rtl="0" eaLnBrk="1" latinLnBrk="0" hangingPunct="1">
                        <a:lnSpc>
                          <a:spcPct val="150000"/>
                        </a:lnSpc>
                        <a:spcAft>
                          <a:spcPts val="0"/>
                        </a:spcAft>
                      </a:pPr>
                      <a:r>
                        <a:rPr lang="es-GT" sz="1400" kern="1200" dirty="0">
                          <a:effectLst/>
                          <a:latin typeface="Arial" panose="020B0604020202020204" pitchFamily="34" charset="0"/>
                          <a:cs typeface="Arial" panose="020B0604020202020204" pitchFamily="34" charset="0"/>
                        </a:rPr>
                        <a:t>Para el 2023, se ha disminuido la tasa de hechos delictivos de violencia intrafamiliar puntos por cada cien mil habitantes (De 5.6 en el 2019 a 4.0 en el 2024).</a:t>
                      </a:r>
                      <a:endParaRPr lang="es-GT" sz="140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tc>
                <a:tc>
                  <a:txBody>
                    <a:bodyPr/>
                    <a:lstStyle/>
                    <a:p>
                      <a:pPr marL="0" algn="ctr" defTabSz="914400" rtl="0" eaLnBrk="1" latinLnBrk="0" hangingPunct="1">
                        <a:lnSpc>
                          <a:spcPct val="150000"/>
                        </a:lnSpc>
                        <a:spcAft>
                          <a:spcPts val="0"/>
                        </a:spcAft>
                      </a:pPr>
                      <a:r>
                        <a:rPr lang="es-GT" sz="1400" kern="1200" dirty="0">
                          <a:effectLst/>
                          <a:latin typeface="Arial" panose="020B0604020202020204" pitchFamily="34" charset="0"/>
                          <a:cs typeface="Arial" panose="020B0604020202020204" pitchFamily="34" charset="0"/>
                        </a:rPr>
                        <a:t>6.2</a:t>
                      </a:r>
                      <a:endParaRPr lang="es-GT" sz="140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tc>
                <a:extLst>
                  <a:ext uri="{0D108BD9-81ED-4DB2-BD59-A6C34878D82A}">
                    <a16:rowId xmlns:a16="http://schemas.microsoft.com/office/drawing/2014/main" val="1318320653"/>
                  </a:ext>
                </a:extLst>
              </a:tr>
              <a:tr h="814245">
                <a:tc>
                  <a:txBody>
                    <a:bodyPr/>
                    <a:lstStyle/>
                    <a:p>
                      <a:pPr marL="0" algn="ctr" defTabSz="914400" rtl="0" eaLnBrk="1" latinLnBrk="0" hangingPunct="1">
                        <a:lnSpc>
                          <a:spcPct val="150000"/>
                        </a:lnSpc>
                        <a:spcAft>
                          <a:spcPts val="0"/>
                        </a:spcAft>
                      </a:pPr>
                      <a:r>
                        <a:rPr lang="es-GT" sz="1400" kern="1200" dirty="0">
                          <a:effectLst/>
                          <a:latin typeface="Arial" panose="020B0604020202020204" pitchFamily="34" charset="0"/>
                          <a:cs typeface="Arial" panose="020B0604020202020204" pitchFamily="34" charset="0"/>
                        </a:rPr>
                        <a:t>6</a:t>
                      </a:r>
                      <a:endParaRPr lang="es-GT" sz="1400" b="1"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tc>
                <a:tc>
                  <a:txBody>
                    <a:bodyPr/>
                    <a:lstStyle/>
                    <a:p>
                      <a:pPr marL="0" algn="l" defTabSz="914400" rtl="0" eaLnBrk="1" latinLnBrk="0" hangingPunct="1">
                        <a:lnSpc>
                          <a:spcPct val="150000"/>
                        </a:lnSpc>
                        <a:spcAft>
                          <a:spcPts val="0"/>
                        </a:spcAft>
                      </a:pPr>
                      <a:r>
                        <a:rPr lang="es-GT" sz="1400" kern="1200" dirty="0">
                          <a:effectLst/>
                          <a:latin typeface="Arial" panose="020B0604020202020204" pitchFamily="34" charset="0"/>
                          <a:cs typeface="Arial" panose="020B0604020202020204" pitchFamily="34" charset="0"/>
                        </a:rPr>
                        <a:t>Para el año 2023 se ha incrementado en 5,000 el número de Agentes de la Policía Nacional Civil (De 41,597 en el año 2019 a 46,597)</a:t>
                      </a:r>
                      <a:endParaRPr lang="es-GT" sz="140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tc>
                <a:tc>
                  <a:txBody>
                    <a:bodyPr/>
                    <a:lstStyle/>
                    <a:p>
                      <a:pPr marL="0" algn="ctr" defTabSz="914400" rtl="0" eaLnBrk="1" latinLnBrk="0" hangingPunct="1">
                        <a:lnSpc>
                          <a:spcPct val="150000"/>
                        </a:lnSpc>
                        <a:spcAft>
                          <a:spcPts val="0"/>
                        </a:spcAft>
                      </a:pPr>
                      <a:r>
                        <a:rPr lang="es-GT" sz="1400" kern="1200" dirty="0">
                          <a:effectLst/>
                          <a:latin typeface="Arial" panose="020B0604020202020204" pitchFamily="34" charset="0"/>
                          <a:cs typeface="Arial" panose="020B0604020202020204" pitchFamily="34" charset="0"/>
                        </a:rPr>
                        <a:t>41,880</a:t>
                      </a:r>
                      <a:endParaRPr lang="es-GT" sz="140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tc>
                <a:extLst>
                  <a:ext uri="{0D108BD9-81ED-4DB2-BD59-A6C34878D82A}">
                    <a16:rowId xmlns:a16="http://schemas.microsoft.com/office/drawing/2014/main" val="875565664"/>
                  </a:ext>
                </a:extLst>
              </a:tr>
              <a:tr h="814245">
                <a:tc>
                  <a:txBody>
                    <a:bodyPr/>
                    <a:lstStyle/>
                    <a:p>
                      <a:pPr marL="0" algn="ctr" defTabSz="914400" rtl="0" eaLnBrk="1" latinLnBrk="0" hangingPunct="1">
                        <a:lnSpc>
                          <a:spcPct val="150000"/>
                        </a:lnSpc>
                        <a:spcAft>
                          <a:spcPts val="0"/>
                        </a:spcAft>
                      </a:pPr>
                      <a:r>
                        <a:rPr lang="es-GT" sz="1400" kern="1200" dirty="0">
                          <a:effectLst/>
                          <a:latin typeface="Arial" panose="020B0604020202020204" pitchFamily="34" charset="0"/>
                          <a:cs typeface="Arial" panose="020B0604020202020204" pitchFamily="34" charset="0"/>
                        </a:rPr>
                        <a:t>7</a:t>
                      </a:r>
                      <a:endParaRPr lang="es-GT" sz="1400" b="1"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tc>
                <a:tc>
                  <a:txBody>
                    <a:bodyPr/>
                    <a:lstStyle/>
                    <a:p>
                      <a:pPr marL="0" algn="l" defTabSz="914400" rtl="0" eaLnBrk="1" latinLnBrk="0" hangingPunct="1">
                        <a:lnSpc>
                          <a:spcPct val="150000"/>
                        </a:lnSpc>
                        <a:spcAft>
                          <a:spcPts val="0"/>
                        </a:spcAft>
                      </a:pPr>
                      <a:r>
                        <a:rPr lang="es-GT" sz="1400" kern="1200" dirty="0">
                          <a:effectLst/>
                          <a:latin typeface="Arial" panose="020B0604020202020204" pitchFamily="34" charset="0"/>
                          <a:cs typeface="Arial" panose="020B0604020202020204" pitchFamily="34" charset="0"/>
                        </a:rPr>
                        <a:t>Para el 2021 se ha incrementado en 243 las requisas, para lograr el control de los centros de detención, siendo la meta para el presente año de 500 requisas.</a:t>
                      </a:r>
                      <a:endParaRPr lang="es-GT" sz="140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tc>
                <a:tc>
                  <a:txBody>
                    <a:bodyPr/>
                    <a:lstStyle/>
                    <a:p>
                      <a:pPr marL="0" algn="ctr" defTabSz="914400" rtl="0" eaLnBrk="1" latinLnBrk="0" hangingPunct="1">
                        <a:lnSpc>
                          <a:spcPct val="150000"/>
                        </a:lnSpc>
                        <a:spcAft>
                          <a:spcPts val="0"/>
                        </a:spcAft>
                      </a:pPr>
                      <a:r>
                        <a:rPr lang="es-GT" sz="1400" kern="1200" dirty="0">
                          <a:effectLst/>
                          <a:latin typeface="Arial" panose="020B0604020202020204" pitchFamily="34" charset="0"/>
                          <a:cs typeface="Arial" panose="020B0604020202020204" pitchFamily="34" charset="0"/>
                        </a:rPr>
                        <a:t>130</a:t>
                      </a:r>
                      <a:endParaRPr lang="es-GT" sz="140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tc>
                <a:extLst>
                  <a:ext uri="{0D108BD9-81ED-4DB2-BD59-A6C34878D82A}">
                    <a16:rowId xmlns:a16="http://schemas.microsoft.com/office/drawing/2014/main" val="3019651196"/>
                  </a:ext>
                </a:extLst>
              </a:tr>
            </a:tbl>
          </a:graphicData>
        </a:graphic>
      </p:graphicFrame>
      <p:sp>
        <p:nvSpPr>
          <p:cNvPr id="8"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RESULTADOS QUE SE OBTUVIERON EN EL MARCO DE LA PGG</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959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dirty="0"/>
              <a:t>PRINCIPALES OBJETIVO DEL MINISTERIO DE GOBERNACIÓN</a:t>
            </a: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624347"/>
            <a:ext cx="10646230" cy="4880956"/>
          </a:xfrm>
        </p:spPr>
        <p:txBody>
          <a:bodyPr>
            <a:normAutofit fontScale="70000" lnSpcReduction="20000"/>
          </a:bodyPr>
          <a:lstStyle/>
          <a:p>
            <a:pPr marL="457200" lvl="1" indent="0">
              <a:lnSpc>
                <a:spcPct val="150000"/>
              </a:lnSpc>
              <a:buNone/>
            </a:pPr>
            <a:r>
              <a:rPr lang="es-GT" sz="2600" dirty="0">
                <a:latin typeface="Arial" panose="020B0604020202020204" pitchFamily="34" charset="0"/>
                <a:cs typeface="Arial" panose="020B0604020202020204" pitchFamily="34" charset="0"/>
              </a:rPr>
              <a:t>Para el cumplimiento de sus funciones y satisfacer las necesidades de la población, el Ministerio de Gobernación debe cumplir con los siguientes </a:t>
            </a:r>
            <a:r>
              <a:rPr lang="es-GT" sz="2600" b="1" dirty="0">
                <a:solidFill>
                  <a:srgbClr val="2786C0"/>
                </a:solidFill>
                <a:latin typeface="Arial" panose="020B0604020202020204" pitchFamily="34" charset="0"/>
                <a:cs typeface="Arial" panose="020B0604020202020204" pitchFamily="34" charset="0"/>
              </a:rPr>
              <a:t>objetivos estratégicos </a:t>
            </a:r>
            <a:r>
              <a:rPr lang="es-GT" sz="2600" dirty="0">
                <a:latin typeface="Arial" panose="020B0604020202020204" pitchFamily="34" charset="0"/>
                <a:cs typeface="Arial" panose="020B0604020202020204" pitchFamily="34" charset="0"/>
              </a:rPr>
              <a:t>plasmado En el Plan Estratégico Institucional 2021-2028:</a:t>
            </a:r>
          </a:p>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Para el 2028, se ha disminuido la incidencia criminal en 25.13 puntos de tasa (de 100.63 en el 2019 a 75.50 en el 2028, por cada cien mil habitantes).</a:t>
            </a: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Para el 2025, se han disminuido los homicidios en 10.38 puntos de tasa (De 20.6 en 2019 a 10.22 en 2025, por cada cien mil habitantes).</a:t>
            </a: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Para el 2025, se ha disminuido en 21.14 puntos la tasa de delitos cometidos contra el patrimonio de las personas (De 51.01 en 2019 a 29.87 en 2025, por cada cien mil habitantes).</a:t>
            </a: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Para el 2024, se ha disminuido la violencia intrafamiliar en 1.6 puntos de Tasa (de 5.6 de tasa en 2019 a 4.0 en 2024 por cada 100 mil habitantes).</a:t>
            </a:r>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1082312" y="2086247"/>
            <a:ext cx="9366069" cy="341920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garantizar el </a:t>
            </a:r>
            <a:r>
              <a:rPr lang="es-GT" sz="2000" dirty="0">
                <a:solidFill>
                  <a:srgbClr val="0070C0"/>
                </a:solidFill>
                <a:latin typeface="Arial" panose="020B0604020202020204" pitchFamily="34" charset="0"/>
                <a:cs typeface="Arial" panose="020B0604020202020204" pitchFamily="34" charset="0"/>
              </a:rPr>
              <a:t>uso adecuado del dinero público </a:t>
            </a:r>
            <a:r>
              <a:rPr lang="es-GT" sz="2000" b="0" dirty="0">
                <a:solidFill>
                  <a:schemeClr val="tx1"/>
                </a:solidFill>
                <a:latin typeface="Arial" panose="020B0604020202020204" pitchFamily="34" charset="0"/>
                <a:cs typeface="Arial" panose="020B0604020202020204" pitchFamily="34" charset="0"/>
              </a:rPr>
              <a:t>y el avance en el cumplimiento de los objetivos de Estado, el Ministerio de Gobernación ha adoptado como medidas de transparencia: </a:t>
            </a:r>
          </a:p>
          <a:p>
            <a:pPr marL="342900" indent="-342900" algn="just">
              <a:lnSpc>
                <a:spcPct val="150000"/>
              </a:lnSpc>
              <a:buFont typeface="Arial" panose="020B0604020202020204" pitchFamily="34" charset="0"/>
              <a:buChar char="•"/>
            </a:pPr>
            <a:r>
              <a:rPr lang="es-GT" sz="2000" b="0" dirty="0">
                <a:solidFill>
                  <a:schemeClr val="tx1"/>
                </a:solidFill>
                <a:latin typeface="Arial" panose="020B0604020202020204" pitchFamily="34" charset="0"/>
                <a:cs typeface="Arial" panose="020B0604020202020204" pitchFamily="34" charset="0"/>
              </a:rPr>
              <a:t>Socialización de la “Guía para Instituciones del Estado sobre los Informes de Transparencia Presupuestaria” correspondiente al Acuerdo Gubernativo 50-2021.</a:t>
            </a:r>
          </a:p>
          <a:p>
            <a:pPr marL="342900" indent="-342900" algn="just">
              <a:lnSpc>
                <a:spcPct val="150000"/>
              </a:lnSpc>
              <a:buFont typeface="Arial" panose="020B0604020202020204" pitchFamily="34" charset="0"/>
              <a:buChar char="•"/>
            </a:pPr>
            <a:r>
              <a:rPr lang="es-GT" sz="2000" b="0" dirty="0">
                <a:solidFill>
                  <a:schemeClr val="tx1"/>
                </a:solidFill>
                <a:latin typeface="Arial" panose="020B0604020202020204" pitchFamily="34" charset="0"/>
                <a:cs typeface="Arial" panose="020B0604020202020204" pitchFamily="34" charset="0"/>
              </a:rPr>
              <a:t>Habilitación de la opción “Transparencia” en la página web del Ministerio de Gobernación (https://mingob.gob.gt/).</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2221" y="2698567"/>
            <a:ext cx="1258116" cy="125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85C621-E17F-4E41-A143-0D4736F05802}"/>
              </a:ext>
            </a:extLst>
          </p:cNvPr>
          <p:cNvSpPr txBox="1"/>
          <p:nvPr/>
        </p:nvSpPr>
        <p:spPr>
          <a:xfrm>
            <a:off x="6259053" y="271958"/>
            <a:ext cx="1758591" cy="553998"/>
          </a:xfrm>
          <a:prstGeom prst="rect">
            <a:avLst/>
          </a:prstGeom>
          <a:noFill/>
        </p:spPr>
        <p:txBody>
          <a:bodyPr wrap="square" rtlCol="0">
            <a:spAutoFit/>
          </a:bodyPr>
          <a:lstStyle/>
          <a:p>
            <a:r>
              <a:rPr lang="es-GT" sz="1500" b="1" dirty="0">
                <a:solidFill>
                  <a:srgbClr val="003353"/>
                </a:solidFill>
                <a:latin typeface="Montserrat" pitchFamily="2" charset="77"/>
              </a:rPr>
              <a:t>MINISTERIO DE GOBERNACIÓN</a:t>
            </a:r>
          </a:p>
        </p:txBody>
      </p:sp>
    </p:spTree>
    <p:extLst>
      <p:ext uri="{BB962C8B-B14F-4D97-AF65-F5344CB8AC3E}">
        <p14:creationId xmlns:p14="http://schemas.microsoft.com/office/powerpoint/2010/main" val="262625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dirty="0"/>
              <a:t>PRINCIPALES OBJETIVO DEL MINISTERIO DE GOBERNACIÓN</a:t>
            </a: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436914"/>
            <a:ext cx="10646230" cy="4801603"/>
          </a:xfrm>
        </p:spPr>
        <p:txBody>
          <a:bodyPr>
            <a:noAutofit/>
          </a:bodyPr>
          <a:lstStyle/>
          <a:p>
            <a:pPr lvl="1" algn="just">
              <a:lnSpc>
                <a:spcPct val="150000"/>
              </a:lnSpc>
              <a:buClr>
                <a:srgbClr val="0070C0"/>
              </a:buClr>
              <a:buFont typeface="Wingdings" panose="05000000000000000000" pitchFamily="2" charset="2"/>
              <a:buChar char="§"/>
            </a:pPr>
            <a:r>
              <a:rPr lang="es-GT" sz="1700" dirty="0">
                <a:latin typeface="Arial" panose="020B0604020202020204" pitchFamily="34" charset="0"/>
                <a:cs typeface="Arial" panose="020B0604020202020204" pitchFamily="34" charset="0"/>
              </a:rPr>
              <a:t>Para el 2028, se ha disminuido en 4.53 puntos de tasa los hechos de tránsito (De 18.87 en el 2019 a 14.34 en el 2028).</a:t>
            </a:r>
          </a:p>
          <a:p>
            <a:pPr lvl="1" algn="just">
              <a:lnSpc>
                <a:spcPct val="150000"/>
              </a:lnSpc>
              <a:buClr>
                <a:srgbClr val="0070C0"/>
              </a:buClr>
              <a:buFont typeface="Wingdings" panose="05000000000000000000" pitchFamily="2" charset="2"/>
              <a:buChar char="§"/>
            </a:pPr>
            <a:r>
              <a:rPr lang="es-GT" sz="1700" dirty="0">
                <a:latin typeface="Arial" panose="020B0604020202020204" pitchFamily="34" charset="0"/>
                <a:cs typeface="Arial" panose="020B0604020202020204" pitchFamily="34" charset="0"/>
              </a:rPr>
              <a:t>Para el 2028, se ha disminuido en 16.66 puntos la tasa de denuncias por extorsión (De 88.6 en 2019 a 71.94 en el 2028, por cada cien mil habitantes).</a:t>
            </a:r>
          </a:p>
          <a:p>
            <a:pPr lvl="1" algn="just">
              <a:lnSpc>
                <a:spcPct val="150000"/>
              </a:lnSpc>
              <a:buClr>
                <a:srgbClr val="0070C0"/>
              </a:buClr>
              <a:buFont typeface="Wingdings" panose="05000000000000000000" pitchFamily="2" charset="2"/>
              <a:buChar char="§"/>
            </a:pPr>
            <a:r>
              <a:rPr lang="es-GT" sz="1700" dirty="0">
                <a:latin typeface="Arial" panose="020B0604020202020204" pitchFamily="34" charset="0"/>
                <a:cs typeface="Arial" panose="020B0604020202020204" pitchFamily="34" charset="0"/>
              </a:rPr>
              <a:t>Para el 2028, se ha incrementado en 174,473 los servicios de rehabilitación de las personas privadas de libertad. (De 216,713 en el 2019 a 391,186 en el 2028).</a:t>
            </a:r>
          </a:p>
          <a:p>
            <a:pPr lvl="1" algn="just">
              <a:lnSpc>
                <a:spcPct val="150000"/>
              </a:lnSpc>
              <a:buClr>
                <a:srgbClr val="0070C0"/>
              </a:buClr>
              <a:buFont typeface="Wingdings" panose="05000000000000000000" pitchFamily="2" charset="2"/>
              <a:buChar char="§"/>
            </a:pPr>
            <a:r>
              <a:rPr lang="es-GT" sz="1700" dirty="0">
                <a:latin typeface="Arial" panose="020B0604020202020204" pitchFamily="34" charset="0"/>
                <a:cs typeface="Arial" panose="020B0604020202020204" pitchFamily="34" charset="0"/>
              </a:rPr>
              <a:t>Para el 2028, se ha incrementado en 348 las requisas, para lograr el control de los centros de detención. (De 257 en 2019 a 605 en 2028).</a:t>
            </a:r>
          </a:p>
          <a:p>
            <a:pPr lvl="1" algn="just">
              <a:lnSpc>
                <a:spcPct val="150000"/>
              </a:lnSpc>
              <a:buClr>
                <a:srgbClr val="0070C0"/>
              </a:buClr>
              <a:buFont typeface="Wingdings" panose="05000000000000000000" pitchFamily="2" charset="2"/>
              <a:buChar char="§"/>
            </a:pPr>
            <a:r>
              <a:rPr lang="es-GT" sz="1700" dirty="0">
                <a:latin typeface="Arial" panose="020B0604020202020204" pitchFamily="34" charset="0"/>
                <a:cs typeface="Arial" panose="020B0604020202020204" pitchFamily="34" charset="0"/>
              </a:rPr>
              <a:t>Para el 2024, se han incrementado en 150 municipios a nivel nacional con estrategias, políticas, planes, programas y proyectos de prevención de la violencia que afecta a la población en general especialmente a niñez, adolescentes, jóvenes, mujeres (de 173 municipios en 2019 a 323 municipios en 2024).</a:t>
            </a:r>
          </a:p>
        </p:txBody>
      </p:sp>
    </p:spTree>
    <p:extLst>
      <p:ext uri="{BB962C8B-B14F-4D97-AF65-F5344CB8AC3E}">
        <p14:creationId xmlns:p14="http://schemas.microsoft.com/office/powerpoint/2010/main" val="404023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TERCER CUATRIMESTRE 2021</a:t>
            </a:r>
          </a:p>
        </p:txBody>
      </p:sp>
    </p:spTree>
    <p:extLst>
      <p:ext uri="{BB962C8B-B14F-4D97-AF65-F5344CB8AC3E}">
        <p14:creationId xmlns:p14="http://schemas.microsoft.com/office/powerpoint/2010/main" val="272884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097278" y="1754976"/>
            <a:ext cx="4585065" cy="4614170"/>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por ejecutar </a:t>
            </a:r>
            <a:br>
              <a:rPr lang="es-GT" dirty="0">
                <a:latin typeface="Arial" panose="020B0604020202020204" pitchFamily="34" charset="0"/>
                <a:cs typeface="Arial" panose="020B0604020202020204" pitchFamily="34" charset="0"/>
              </a:rPr>
            </a:br>
            <a:r>
              <a:rPr lang="es-GT" dirty="0">
                <a:latin typeface="Arial" panose="020B0604020202020204" pitchFamily="34" charset="0"/>
                <a:cs typeface="Arial" panose="020B0604020202020204" pitchFamily="34" charset="0"/>
              </a:rPr>
              <a:t>(por utilizar):</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6,056,125,947.00</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4754880"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5,699,963,804.53</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4754880"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356,162,142.47</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70745" y="578840"/>
            <a:ext cx="8673737" cy="547089"/>
          </a:xfrm>
          <a:noFill/>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132701" y="2803491"/>
            <a:ext cx="4585065" cy="1445424"/>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5857155" y="2534194"/>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solidFill>
                  <a:srgbClr val="00B050"/>
                </a:solidFill>
                <a:latin typeface="Arial" panose="020B0604020202020204" pitchFamily="34" charset="0"/>
                <a:cs typeface="Arial" panose="020B0604020202020204" pitchFamily="34" charset="0"/>
              </a:rPr>
              <a:t>94.12%</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1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34547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UTILIZA EL DINERO EL MINISTERIO DE GOBERNACIÓN?</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493623"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387531" y="26729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a:solidFill>
                  <a:srgbClr val="00B050"/>
                </a:solidFill>
                <a:latin typeface="Arial" panose="020B0604020202020204" pitchFamily="34" charset="0"/>
                <a:cs typeface="Arial" panose="020B0604020202020204" pitchFamily="34" charset="0"/>
              </a:rPr>
              <a:t>7</a:t>
            </a:r>
            <a:r>
              <a:rPr lang="es-GT" sz="2000" dirty="0">
                <a:solidFill>
                  <a:srgbClr val="00B050"/>
                </a:solidFill>
                <a:latin typeface="Arial" panose="020B0604020202020204" pitchFamily="34" charset="0"/>
                <a:cs typeface="Arial" panose="020B0604020202020204" pitchFamily="34" charset="0"/>
              </a:rPr>
              <a:t>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GRUPO DE GASTO AL TERCER CUATRIMESTRE 2021</a:t>
            </a:r>
          </a:p>
        </p:txBody>
      </p:sp>
      <p:sp>
        <p:nvSpPr>
          <p:cNvPr id="3" name="CuadroTexto 2"/>
          <p:cNvSpPr txBox="1"/>
          <p:nvPr/>
        </p:nvSpPr>
        <p:spPr>
          <a:xfrm>
            <a:off x="9744892" y="2743200"/>
            <a:ext cx="2050869" cy="3323987"/>
          </a:xfrm>
          <a:prstGeom prst="rect">
            <a:avLst/>
          </a:prstGeom>
          <a:noFill/>
        </p:spPr>
        <p:txBody>
          <a:bodyPr wrap="square" rtlCol="0">
            <a:spAutoFit/>
          </a:bodyPr>
          <a:lstStyle/>
          <a:p>
            <a:r>
              <a:rPr lang="es-GT" sz="1400" b="1" dirty="0">
                <a:latin typeface="Times New Roman" panose="02020603050405020304" pitchFamily="18" charset="0"/>
                <a:cs typeface="Times New Roman" panose="02020603050405020304" pitchFamily="18" charset="0"/>
              </a:rPr>
              <a:t>Grupo 0: </a:t>
            </a:r>
            <a:r>
              <a:rPr lang="es-GT" sz="1400" dirty="0">
                <a:latin typeface="Times New Roman" panose="02020603050405020304" pitchFamily="18" charset="0"/>
                <a:cs typeface="Times New Roman" panose="02020603050405020304" pitchFamily="18" charset="0"/>
              </a:rPr>
              <a:t>Servicios Personales</a:t>
            </a:r>
          </a:p>
          <a:p>
            <a:r>
              <a:rPr lang="es-GT" sz="1400" b="1" dirty="0">
                <a:latin typeface="Times New Roman" panose="02020603050405020304" pitchFamily="18" charset="0"/>
                <a:cs typeface="Times New Roman" panose="02020603050405020304" pitchFamily="18" charset="0"/>
              </a:rPr>
              <a:t>Grupo 1: </a:t>
            </a:r>
            <a:r>
              <a:rPr lang="es-GT" sz="1400" dirty="0">
                <a:latin typeface="Times New Roman" panose="02020603050405020304" pitchFamily="18" charset="0"/>
                <a:cs typeface="Times New Roman" panose="02020603050405020304" pitchFamily="18" charset="0"/>
              </a:rPr>
              <a:t>Servicios no Personales</a:t>
            </a:r>
          </a:p>
          <a:p>
            <a:r>
              <a:rPr lang="es-GT" sz="1400" b="1" dirty="0">
                <a:latin typeface="Times New Roman" panose="02020603050405020304" pitchFamily="18" charset="0"/>
                <a:cs typeface="Times New Roman" panose="02020603050405020304" pitchFamily="18" charset="0"/>
              </a:rPr>
              <a:t>Grupo 2:</a:t>
            </a:r>
            <a:r>
              <a:rPr lang="es-GT" sz="1400" dirty="0">
                <a:latin typeface="Times New Roman" panose="02020603050405020304" pitchFamily="18" charset="0"/>
                <a:cs typeface="Times New Roman" panose="02020603050405020304" pitchFamily="18" charset="0"/>
              </a:rPr>
              <a:t> Materiales y Suministros</a:t>
            </a:r>
          </a:p>
          <a:p>
            <a:r>
              <a:rPr lang="es-GT" sz="1400" b="1" dirty="0">
                <a:latin typeface="Times New Roman" panose="02020603050405020304" pitchFamily="18" charset="0"/>
                <a:cs typeface="Times New Roman" panose="02020603050405020304" pitchFamily="18" charset="0"/>
              </a:rPr>
              <a:t>Grupo 3:</a:t>
            </a:r>
            <a:r>
              <a:rPr lang="es-GT" sz="1400" dirty="0">
                <a:latin typeface="Times New Roman" panose="02020603050405020304" pitchFamily="18" charset="0"/>
                <a:cs typeface="Times New Roman" panose="02020603050405020304" pitchFamily="18" charset="0"/>
              </a:rPr>
              <a:t> Propiedad, Planta, Equipo e Intangibles</a:t>
            </a:r>
          </a:p>
          <a:p>
            <a:r>
              <a:rPr lang="es-GT" sz="1400" b="1" dirty="0">
                <a:latin typeface="Times New Roman" panose="02020603050405020304" pitchFamily="18" charset="0"/>
                <a:cs typeface="Times New Roman" panose="02020603050405020304" pitchFamily="18" charset="0"/>
              </a:rPr>
              <a:t>Grupo 4:</a:t>
            </a:r>
            <a:r>
              <a:rPr lang="es-GT" sz="1400" dirty="0">
                <a:latin typeface="Times New Roman" panose="02020603050405020304" pitchFamily="18" charset="0"/>
                <a:cs typeface="Times New Roman" panose="02020603050405020304" pitchFamily="18" charset="0"/>
              </a:rPr>
              <a:t> Transferencias Corrientes</a:t>
            </a:r>
          </a:p>
          <a:p>
            <a:r>
              <a:rPr lang="es-GT" sz="1400" b="1" dirty="0">
                <a:latin typeface="Times New Roman" panose="02020603050405020304" pitchFamily="18" charset="0"/>
                <a:cs typeface="Times New Roman" panose="02020603050405020304" pitchFamily="18" charset="0"/>
              </a:rPr>
              <a:t>Grupo 5:</a:t>
            </a:r>
            <a:r>
              <a:rPr lang="es-GT" sz="1400" dirty="0">
                <a:latin typeface="Times New Roman" panose="02020603050405020304" pitchFamily="18" charset="0"/>
                <a:cs typeface="Times New Roman" panose="02020603050405020304" pitchFamily="18" charset="0"/>
              </a:rPr>
              <a:t> Transferencias de Capital</a:t>
            </a:r>
          </a:p>
          <a:p>
            <a:r>
              <a:rPr lang="es-GT" sz="1400" b="1" dirty="0">
                <a:latin typeface="Times New Roman" panose="02020603050405020304" pitchFamily="18" charset="0"/>
                <a:cs typeface="Times New Roman" panose="02020603050405020304" pitchFamily="18" charset="0"/>
              </a:rPr>
              <a:t>Grupo 9:</a:t>
            </a:r>
            <a:r>
              <a:rPr lang="es-GT" sz="1400" dirty="0">
                <a:latin typeface="Times New Roman" panose="02020603050405020304" pitchFamily="18" charset="0"/>
                <a:cs typeface="Times New Roman" panose="02020603050405020304" pitchFamily="18" charset="0"/>
              </a:rPr>
              <a:t> Asignaciones Globales</a:t>
            </a:r>
          </a:p>
        </p:txBody>
      </p:sp>
      <p:graphicFrame>
        <p:nvGraphicFramePr>
          <p:cNvPr id="5" name="Gráfico 4">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4160751973"/>
              </p:ext>
            </p:extLst>
          </p:nvPr>
        </p:nvGraphicFramePr>
        <p:xfrm>
          <a:off x="941696" y="1705969"/>
          <a:ext cx="8803195" cy="45310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0200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F6A2CD-1165-4C44-BCDF-58BB3311353D}">
  <ds:schemaRefs>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2de3127d-b50e-4c29-b846-9213acea4d89"/>
    <ds:schemaRef ds:uri="efcf9931-6988-4c26-989d-90fd7d9d6177"/>
  </ds:schemaRefs>
</ds:datastoreItem>
</file>

<file path=customXml/itemProps2.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567AB3-BDA8-4F6A-BF08-04C51A48E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CPCC PPT 001</Template>
  <TotalTime>6777</TotalTime>
  <Words>2210</Words>
  <Application>Microsoft Office PowerPoint</Application>
  <PresentationFormat>Panorámica</PresentationFormat>
  <Paragraphs>397</Paragraphs>
  <Slides>31</Slides>
  <Notes>20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31</vt:i4>
      </vt:variant>
    </vt:vector>
  </HeadingPairs>
  <TitlesOfParts>
    <vt:vector size="41" baseType="lpstr">
      <vt:lpstr>Arial</vt:lpstr>
      <vt:lpstr>Arial Black</vt:lpstr>
      <vt:lpstr>Calibri</vt:lpstr>
      <vt:lpstr>Calibri Light</vt:lpstr>
      <vt:lpstr>Montserrat</vt:lpstr>
      <vt:lpstr>Times New Roman</vt:lpstr>
      <vt:lpstr>Verdana</vt:lpstr>
      <vt:lpstr>Wingdings</vt:lpstr>
      <vt:lpstr>Tema de Office</vt:lpstr>
      <vt:lpstr>1_Tema de Office</vt:lpstr>
      <vt:lpstr>Presentación de PowerPoint</vt:lpstr>
      <vt:lpstr>PRINCIPALES FUNCIONES DEL MINISTERIO DE GOBERNACIÓN</vt:lpstr>
      <vt:lpstr>PRINCIPALES OBJETIVO DEL MINISTERIO DE GOBERNACIÓN</vt:lpstr>
      <vt:lpstr>PRINCIPALES OBJETIVO DEL MINISTERIO DE GOBERNACIÓN</vt:lpstr>
      <vt:lpstr>Presentación de PowerPoint</vt:lpstr>
      <vt:lpstr>CIFRAS GENERALES DEL PRESUPUESTO AL TERCER CUATRIMESTRE 2021</vt:lpstr>
      <vt:lpstr>CIFRAS GENERALES DEL PRESUPUESTO AL TERCER CUATRIMESTRE 2021</vt:lpstr>
      <vt:lpstr>¿EN QUÉ UTILIZA EL DINERO EL MINISTERIO DE GOBERNACIÓN?  </vt:lpstr>
      <vt:lpstr>EJECUCIÓN PRESUPUESTARIA POR GRUPO DE GASTO AL TERCER CUATRIMESTRE 2021</vt:lpstr>
      <vt:lpstr>¿CUÁL ES LA IMPORTANCIA DEL PAGO DE SERVIDORES PÚBLICOS?  </vt:lpstr>
      <vt:lpstr>PAGO DE SALARIOS A SERVIDORES PÚBLICOS A LA FECHA  </vt:lpstr>
      <vt:lpstr>¿EN QUÉ INVIERTE EL MINISTERIO DE GOBERNACIÓN?  </vt:lpstr>
      <vt:lpstr>MONTO UTILIZADO EN INVERSIÓN A LA FECHA  </vt:lpstr>
      <vt:lpstr>¿QUÉ FINALIDADES ATIENDE EL MINISTERIO DE GOBERNACIÓN?  </vt:lpstr>
      <vt:lpstr>EJECUCIÓN PRESUPUESTARIA POR FINALIDAD AL TERCER CUATRIMESTRE 2021</vt:lpstr>
      <vt:lpstr>Presentación de PowerPoint</vt:lpstr>
      <vt:lpstr>PRINCIPALES RESULTADOS Y AVANCES</vt:lpstr>
      <vt:lpstr>PRINCIPALES RESULTADOS Y AVANCES</vt:lpstr>
      <vt:lpstr>PRINCIPALES RESULTADOS Y AVANCES</vt:lpstr>
      <vt:lpstr>PRINCIPALES RESULTADOS Y AVANCES</vt:lpstr>
      <vt:lpstr>PRINCIPALES RESULTADOS Y AVANCES</vt:lpstr>
      <vt:lpstr>PRINCIPALES RESULTADOS Y AVANCES</vt:lpstr>
      <vt:lpstr>PRINCIPALES RESULTADOS Y AVANCES</vt:lpstr>
      <vt:lpstr>PRINCIPALES RESULTADOS Y AVANCES</vt:lpstr>
      <vt:lpstr>Presentación de PowerPoint</vt:lpstr>
      <vt:lpstr>Presentación de PowerPoint</vt:lpstr>
      <vt:lpstr>¿QUÉ TENDENCIA MUESTRA EL USO DE LOS RECURSOS PÚBLICOS?  </vt:lpstr>
      <vt:lpstr>RESULTADOS QUE SE OBTUVIERON EN EL MARCO DE LA PGG  </vt:lpstr>
      <vt:lpstr>RESULTADOS QUE SE OBTUVIERON EN EL MARCO DE LA PGG  </vt:lpstr>
      <vt:lpstr>¿QUÉ MEDIDAS DE TRANSPARENCIA SE HAN APLICADO?  </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Guillermo Jose Pimentel Lemus</cp:lastModifiedBy>
  <cp:revision>514</cp:revision>
  <cp:lastPrinted>2021-08-09T17:23:02Z</cp:lastPrinted>
  <dcterms:created xsi:type="dcterms:W3CDTF">2020-10-26T21:37:44Z</dcterms:created>
  <dcterms:modified xsi:type="dcterms:W3CDTF">2022-01-05T00:47:27Z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