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22" r:id="rId5"/>
    <p:sldId id="353" r:id="rId6"/>
    <p:sldId id="354" r:id="rId7"/>
    <p:sldId id="309" r:id="rId8"/>
    <p:sldId id="352" r:id="rId9"/>
    <p:sldId id="342" r:id="rId10"/>
    <p:sldId id="364" r:id="rId11"/>
    <p:sldId id="336" r:id="rId12"/>
    <p:sldId id="334" r:id="rId13"/>
    <p:sldId id="335" r:id="rId14"/>
    <p:sldId id="337" r:id="rId15"/>
    <p:sldId id="338" r:id="rId16"/>
    <p:sldId id="340" r:id="rId17"/>
    <p:sldId id="341" r:id="rId18"/>
    <p:sldId id="339" r:id="rId19"/>
    <p:sldId id="344" r:id="rId20"/>
    <p:sldId id="355" r:id="rId21"/>
    <p:sldId id="367" r:id="rId22"/>
    <p:sldId id="368" r:id="rId23"/>
    <p:sldId id="343" r:id="rId24"/>
    <p:sldId id="356" r:id="rId25"/>
    <p:sldId id="357" r:id="rId26"/>
    <p:sldId id="358" r:id="rId27"/>
    <p:sldId id="359" r:id="rId28"/>
    <p:sldId id="360" r:id="rId29"/>
    <p:sldId id="361" r:id="rId30"/>
    <p:sldId id="362" r:id="rId31"/>
    <p:sldId id="363" r:id="rId32"/>
    <p:sldId id="345" r:id="rId33"/>
    <p:sldId id="346" r:id="rId34"/>
    <p:sldId id="317" r:id="rId35"/>
    <p:sldId id="366" r:id="rId36"/>
    <p:sldId id="365" r:id="rId37"/>
    <p:sldId id="348" r:id="rId38"/>
    <p:sldId id="349" r:id="rId39"/>
    <p:sldId id="351" r:id="rId40"/>
    <p:sldId id="350" r:id="rId41"/>
    <p:sldId id="319" r:id="rId42"/>
  </p:sldIdLst>
  <p:sldSz cx="12192000" cy="6858000"/>
  <p:notesSz cx="9236075" cy="6964363"/>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6C0"/>
    <a:srgbClr val="179939"/>
    <a:srgbClr val="197BB4"/>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2" autoAdjust="0"/>
    <p:restoredTop sz="96405" autoAdjust="0"/>
  </p:normalViewPr>
  <p:slideViewPr>
    <p:cSldViewPr snapToGrid="0">
      <p:cViewPr>
        <p:scale>
          <a:sx n="80" d="100"/>
          <a:sy n="80" d="100"/>
        </p:scale>
        <p:origin x="-666" y="-270"/>
      </p:cViewPr>
      <p:guideLst>
        <p:guide orient="horz" pos="2160"/>
        <p:guide pos="3840"/>
      </p:guideLst>
    </p:cSldViewPr>
  </p:slideViewPr>
  <p:outlineViewPr>
    <p:cViewPr>
      <p:scale>
        <a:sx n="33" d="100"/>
        <a:sy n="33" d="100"/>
      </p:scale>
      <p:origin x="0" y="-4632"/>
    </p:cViewPr>
  </p:outlineViewPr>
  <p:notesTextViewPr>
    <p:cViewPr>
      <p:scale>
        <a:sx n="1" d="1"/>
        <a:sy n="1" d="1"/>
      </p:scale>
      <p:origin x="0" y="0"/>
    </p:cViewPr>
  </p:notesTextViewPr>
  <p:notesViewPr>
    <p:cSldViewPr snapToGrid="0">
      <p:cViewPr varScale="1">
        <p:scale>
          <a:sx n="86" d="100"/>
          <a:sy n="86"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turcios\Desktop\PROGRAMAS%20DEL%20MIDES\2021\Rendici&#243;n%20de%20Cuentas\Comisi&#243;n%20Contra%20la%20Corrupci&#243;n\3ER%20cuatrimestre\Formatos%20MRC%20MID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dturcios\Desktop\PROGRAMAS%20DEL%20MIDES\2021\Rendici&#243;n%20de%20Cuentas\Comisi&#243;n%20Contra%20la%20Corrupci&#243;n\3ER%20cuatrimestre\Formatos%20MRC%20MID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50" b="0"/>
            </a:pPr>
            <a:r>
              <a:rPr lang="es-GT" sz="1050" b="0" i="0" baseline="0"/>
              <a:t>*Cifras en millones de quetzales</a:t>
            </a:r>
            <a:endParaRPr lang="es-GT" sz="1050" b="0"/>
          </a:p>
        </c:rich>
      </c:tx>
      <c:layout>
        <c:manualLayout>
          <c:xMode val="edge"/>
          <c:yMode val="edge"/>
          <c:x val="0.80912688347950856"/>
          <c:y val="0.44628089493050155"/>
        </c:manualLayout>
      </c:layout>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'Grupo Gasto'!$C$2:$C$3</c:f>
              <c:strCache>
                <c:ptCount val="1"/>
                <c:pt idx="0">
                  <c:v>Presupuesto Vigente Total</c:v>
                </c:pt>
              </c:strCache>
            </c:strRef>
          </c:tx>
          <c:spPr>
            <a:solidFill>
              <a:schemeClr val="accent1">
                <a:lumMod val="50000"/>
              </a:schemeClr>
            </a:solidFill>
          </c:spPr>
          <c:invertIfNegative val="0"/>
          <c:dLbls>
            <c:dLbl>
              <c:idx val="0"/>
              <c:layout>
                <c:manualLayout>
                  <c:x val="1.2001198985927034E-3"/>
                  <c:y val="-8.2644610172315103E-3"/>
                </c:manualLayout>
              </c:layout>
              <c:showLegendKey val="0"/>
              <c:showVal val="1"/>
              <c:showCatName val="0"/>
              <c:showSerName val="0"/>
              <c:showPercent val="0"/>
              <c:showBubbleSize val="0"/>
            </c:dLbl>
            <c:dLbl>
              <c:idx val="4"/>
              <c:layout>
                <c:manualLayout>
                  <c:x val="0"/>
                  <c:y val="-8.2644610172315103E-3"/>
                </c:manualLayout>
              </c:layout>
              <c:showLegendKey val="0"/>
              <c:showVal val="1"/>
              <c:showCatName val="0"/>
              <c:showSerName val="0"/>
              <c:showPercent val="0"/>
              <c:showBubbleSize val="0"/>
            </c:dLbl>
            <c:numFmt formatCode="#,##0.00" sourceLinked="0"/>
            <c:txPr>
              <a:bodyPr rot="-5400000" vert="horz"/>
              <a:lstStyle/>
              <a:p>
                <a:pPr>
                  <a:defRPr/>
                </a:pPr>
                <a:endParaRPr lang="es-GT"/>
              </a:p>
            </c:txPr>
            <c:showLegendKey val="0"/>
            <c:showVal val="1"/>
            <c:showCatName val="0"/>
            <c:showSerName val="0"/>
            <c:showPercent val="0"/>
            <c:showBubbleSize val="0"/>
            <c:showLeaderLines val="0"/>
          </c:dLbls>
          <c:cat>
            <c:strRef>
              <c:f>'Grupo Gasto'!$A$4:$A$10</c:f>
              <c:strCache>
                <c:ptCount val="7"/>
                <c:pt idx="0">
                  <c:v>0. SERVICIOS PERSONALES</c:v>
                </c:pt>
                <c:pt idx="1">
                  <c:v>1. SERVICIOS NO PERSONALES</c:v>
                </c:pt>
                <c:pt idx="2">
                  <c:v>2. MATERIALES Y SUMINISTROS</c:v>
                </c:pt>
                <c:pt idx="3">
                  <c:v>3. PROPIEDAD, PLANTA, EQUIPO E INTANGIBLES</c:v>
                </c:pt>
                <c:pt idx="4">
                  <c:v>4. TRANSFERENCIAS CORRIENTES</c:v>
                </c:pt>
                <c:pt idx="5">
                  <c:v>5. TRANSFERENCIAS DE CAPITAL</c:v>
                </c:pt>
                <c:pt idx="6">
                  <c:v>9. ASIGNACIONES GLOBALES</c:v>
                </c:pt>
              </c:strCache>
            </c:strRef>
          </c:cat>
          <c:val>
            <c:numRef>
              <c:f>'Grupo Gasto'!$C$4:$C$10</c:f>
              <c:numCache>
                <c:formatCode>_("Q"* #.##000_);_("Q"* \(#.##000\);_("Q"* "-"??_);_(@_)</c:formatCode>
                <c:ptCount val="7"/>
                <c:pt idx="0">
                  <c:v>186863814</c:v>
                </c:pt>
                <c:pt idx="1">
                  <c:v>36752168</c:v>
                </c:pt>
                <c:pt idx="2">
                  <c:v>246787156</c:v>
                </c:pt>
                <c:pt idx="3">
                  <c:v>180976762</c:v>
                </c:pt>
                <c:pt idx="4">
                  <c:v>429078294</c:v>
                </c:pt>
                <c:pt idx="5">
                  <c:v>3000000</c:v>
                </c:pt>
                <c:pt idx="6">
                  <c:v>25391844</c:v>
                </c:pt>
              </c:numCache>
            </c:numRef>
          </c:val>
        </c:ser>
        <c:ser>
          <c:idx val="1"/>
          <c:order val="1"/>
          <c:tx>
            <c:strRef>
              <c:f>'Grupo Gasto'!$D$2:$D$3</c:f>
              <c:strCache>
                <c:ptCount val="1"/>
                <c:pt idx="0">
                  <c:v>Presupuesto Ejecutado (utilizado)</c:v>
                </c:pt>
              </c:strCache>
            </c:strRef>
          </c:tx>
          <c:spPr>
            <a:solidFill>
              <a:srgbClr val="00B0F0"/>
            </a:solidFill>
          </c:spPr>
          <c:invertIfNegative val="0"/>
          <c:dLbls>
            <c:numFmt formatCode="#,##0.00" sourceLinked="0"/>
            <c:txPr>
              <a:bodyPr rot="-5400000" vert="horz"/>
              <a:lstStyle/>
              <a:p>
                <a:pPr>
                  <a:defRPr/>
                </a:pPr>
                <a:endParaRPr lang="es-GT"/>
              </a:p>
            </c:txPr>
            <c:showLegendKey val="0"/>
            <c:showVal val="1"/>
            <c:showCatName val="0"/>
            <c:showSerName val="0"/>
            <c:showPercent val="0"/>
            <c:showBubbleSize val="0"/>
            <c:showLeaderLines val="0"/>
          </c:dLbls>
          <c:cat>
            <c:strRef>
              <c:f>'Grupo Gasto'!$A$4:$A$10</c:f>
              <c:strCache>
                <c:ptCount val="7"/>
                <c:pt idx="0">
                  <c:v>0. SERVICIOS PERSONALES</c:v>
                </c:pt>
                <c:pt idx="1">
                  <c:v>1. SERVICIOS NO PERSONALES</c:v>
                </c:pt>
                <c:pt idx="2">
                  <c:v>2. MATERIALES Y SUMINISTROS</c:v>
                </c:pt>
                <c:pt idx="3">
                  <c:v>3. PROPIEDAD, PLANTA, EQUIPO E INTANGIBLES</c:v>
                </c:pt>
                <c:pt idx="4">
                  <c:v>4. TRANSFERENCIAS CORRIENTES</c:v>
                </c:pt>
                <c:pt idx="5">
                  <c:v>5. TRANSFERENCIAS DE CAPITAL</c:v>
                </c:pt>
                <c:pt idx="6">
                  <c:v>9. ASIGNACIONES GLOBALES</c:v>
                </c:pt>
              </c:strCache>
            </c:strRef>
          </c:cat>
          <c:val>
            <c:numRef>
              <c:f>'Grupo Gasto'!$D$4:$D$10</c:f>
              <c:numCache>
                <c:formatCode>_("Q"* #.##000_);_("Q"* \(#.##000\);_("Q"* "-"??_);_(@_)</c:formatCode>
                <c:ptCount val="7"/>
                <c:pt idx="0">
                  <c:v>183476455.88999999</c:v>
                </c:pt>
                <c:pt idx="1">
                  <c:v>32346778.640000001</c:v>
                </c:pt>
                <c:pt idx="2">
                  <c:v>241571998.81</c:v>
                </c:pt>
                <c:pt idx="3">
                  <c:v>143437946.55000001</c:v>
                </c:pt>
                <c:pt idx="4">
                  <c:v>428455655.23000002</c:v>
                </c:pt>
                <c:pt idx="5">
                  <c:v>3000000</c:v>
                </c:pt>
                <c:pt idx="6">
                  <c:v>24991977.670000002</c:v>
                </c:pt>
              </c:numCache>
            </c:numRef>
          </c:val>
        </c:ser>
        <c:ser>
          <c:idx val="2"/>
          <c:order val="2"/>
          <c:tx>
            <c:strRef>
              <c:f>'Grupo Gasto'!$F$2:$F$3</c:f>
              <c:strCache>
                <c:ptCount val="1"/>
                <c:pt idx="0">
                  <c:v>Saldo por Ejecutar (por utilizar)</c:v>
                </c:pt>
              </c:strCache>
            </c:strRef>
          </c:tx>
          <c:spPr>
            <a:solidFill>
              <a:schemeClr val="accent1">
                <a:lumMod val="40000"/>
                <a:lumOff val="60000"/>
              </a:schemeClr>
            </a:solidFill>
          </c:spPr>
          <c:invertIfNegative val="0"/>
          <c:dLbls>
            <c:numFmt formatCode="#,##0.00" sourceLinked="0"/>
            <c:txPr>
              <a:bodyPr rot="-5400000" vert="horz"/>
              <a:lstStyle/>
              <a:p>
                <a:pPr>
                  <a:defRPr/>
                </a:pPr>
                <a:endParaRPr lang="es-GT"/>
              </a:p>
            </c:txPr>
            <c:showLegendKey val="0"/>
            <c:showVal val="1"/>
            <c:showCatName val="0"/>
            <c:showSerName val="0"/>
            <c:showPercent val="0"/>
            <c:showBubbleSize val="0"/>
            <c:showLeaderLines val="0"/>
          </c:dLbls>
          <c:cat>
            <c:strRef>
              <c:f>'Grupo Gasto'!$A$4:$A$10</c:f>
              <c:strCache>
                <c:ptCount val="7"/>
                <c:pt idx="0">
                  <c:v>0. SERVICIOS PERSONALES</c:v>
                </c:pt>
                <c:pt idx="1">
                  <c:v>1. SERVICIOS NO PERSONALES</c:v>
                </c:pt>
                <c:pt idx="2">
                  <c:v>2. MATERIALES Y SUMINISTROS</c:v>
                </c:pt>
                <c:pt idx="3">
                  <c:v>3. PROPIEDAD, PLANTA, EQUIPO E INTANGIBLES</c:v>
                </c:pt>
                <c:pt idx="4">
                  <c:v>4. TRANSFERENCIAS CORRIENTES</c:v>
                </c:pt>
                <c:pt idx="5">
                  <c:v>5. TRANSFERENCIAS DE CAPITAL</c:v>
                </c:pt>
                <c:pt idx="6">
                  <c:v>9. ASIGNACIONES GLOBALES</c:v>
                </c:pt>
              </c:strCache>
            </c:strRef>
          </c:cat>
          <c:val>
            <c:numRef>
              <c:f>'Grupo Gasto'!$F$4:$F$10</c:f>
              <c:numCache>
                <c:formatCode>_("Q"* #.##000_);_("Q"* \(#.##000\);_("Q"* "-"??_);_(@_)</c:formatCode>
                <c:ptCount val="7"/>
                <c:pt idx="0">
                  <c:v>3387358.1100000143</c:v>
                </c:pt>
                <c:pt idx="1">
                  <c:v>4405389.3599999994</c:v>
                </c:pt>
                <c:pt idx="2">
                  <c:v>5215157.1899999976</c:v>
                </c:pt>
                <c:pt idx="3">
                  <c:v>37538815.449999988</c:v>
                </c:pt>
                <c:pt idx="4">
                  <c:v>622638.76999998093</c:v>
                </c:pt>
                <c:pt idx="5">
                  <c:v>0</c:v>
                </c:pt>
                <c:pt idx="6">
                  <c:v>399866.32999999821</c:v>
                </c:pt>
              </c:numCache>
            </c:numRef>
          </c:val>
        </c:ser>
        <c:dLbls>
          <c:showLegendKey val="0"/>
          <c:showVal val="1"/>
          <c:showCatName val="0"/>
          <c:showSerName val="0"/>
          <c:showPercent val="0"/>
          <c:showBubbleSize val="0"/>
        </c:dLbls>
        <c:gapWidth val="75"/>
        <c:shape val="box"/>
        <c:axId val="131785088"/>
        <c:axId val="131786624"/>
        <c:axId val="0"/>
      </c:bar3DChart>
      <c:catAx>
        <c:axId val="131785088"/>
        <c:scaling>
          <c:orientation val="minMax"/>
        </c:scaling>
        <c:delete val="0"/>
        <c:axPos val="b"/>
        <c:majorTickMark val="none"/>
        <c:minorTickMark val="none"/>
        <c:tickLblPos val="nextTo"/>
        <c:crossAx val="131786624"/>
        <c:crosses val="autoZero"/>
        <c:auto val="1"/>
        <c:lblAlgn val="ctr"/>
        <c:lblOffset val="100"/>
        <c:noMultiLvlLbl val="0"/>
      </c:catAx>
      <c:valAx>
        <c:axId val="131786624"/>
        <c:scaling>
          <c:orientation val="minMax"/>
        </c:scaling>
        <c:delete val="1"/>
        <c:axPos val="l"/>
        <c:numFmt formatCode="#,##0" sourceLinked="0"/>
        <c:majorTickMark val="none"/>
        <c:minorTickMark val="none"/>
        <c:tickLblPos val="nextTo"/>
        <c:crossAx val="131785088"/>
        <c:crosses val="autoZero"/>
        <c:crossBetween val="between"/>
        <c:dispUnits>
          <c:builtInUnit val="millions"/>
          <c:dispUnitsLbl>
            <c:layout>
              <c:manualLayout>
                <c:xMode val="edge"/>
                <c:yMode val="edge"/>
                <c:x val="4.4531460594452718E-2"/>
                <c:y val="0.49999748701625063"/>
              </c:manualLayout>
            </c:layout>
          </c:dispUnitsLbl>
        </c:dispUnits>
      </c:valAx>
    </c:plotArea>
    <c:legend>
      <c:legendPos val="r"/>
      <c:layout>
        <c:manualLayout>
          <c:xMode val="edge"/>
          <c:yMode val="edge"/>
          <c:x val="0.80548437784083504"/>
          <c:y val="0.29319508328785632"/>
          <c:w val="0.18427274057112097"/>
          <c:h val="0.1494455327551391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GT"/>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000"/>
            </a:pPr>
            <a:r>
              <a:rPr lang="es-GT" sz="1000" b="0" i="0" baseline="0">
                <a:effectLst/>
              </a:rPr>
              <a:t>*Cifras en millones de quetzales</a:t>
            </a:r>
            <a:endParaRPr lang="es-GT" sz="1000">
              <a:effectLst/>
            </a:endParaRPr>
          </a:p>
        </c:rich>
      </c:tx>
      <c:layout>
        <c:manualLayout>
          <c:xMode val="edge"/>
          <c:yMode val="edge"/>
          <c:x val="0.82875154482473468"/>
          <c:y val="0.3705241004928635"/>
        </c:manualLayout>
      </c:layout>
      <c:overlay val="0"/>
    </c:title>
    <c:autoTitleDeleted val="0"/>
    <c:plotArea>
      <c:layout/>
      <c:barChart>
        <c:barDir val="bar"/>
        <c:grouping val="clustered"/>
        <c:varyColors val="0"/>
        <c:ser>
          <c:idx val="2"/>
          <c:order val="0"/>
          <c:tx>
            <c:strRef>
              <c:f>Finalidad!$F$3</c:f>
              <c:strCache>
                <c:ptCount val="1"/>
                <c:pt idx="0">
                  <c:v>Saldo por Ejecutar (por utilizar)</c:v>
                </c:pt>
              </c:strCache>
            </c:strRef>
          </c:tx>
          <c:invertIfNegative val="0"/>
          <c:dLbls>
            <c:dLbl>
              <c:idx val="1"/>
              <c:layout>
                <c:manualLayout>
                  <c:x val="2.5991588232012175E-3"/>
                  <c:y val="3.113647903301374E-3"/>
                </c:manualLayout>
              </c:layout>
              <c:showLegendKey val="0"/>
              <c:showVal val="1"/>
              <c:showCatName val="0"/>
              <c:showSerName val="0"/>
              <c:showPercent val="0"/>
              <c:showBubbleSize val="0"/>
            </c:dLbl>
            <c:dLbl>
              <c:idx val="7"/>
              <c:layout>
                <c:manualLayout>
                  <c:x val="-1.2030072908872577E-3"/>
                  <c:y val="1.2454591613205496E-2"/>
                </c:manualLayout>
              </c:layout>
              <c:showLegendKey val="0"/>
              <c:showVal val="1"/>
              <c:showCatName val="0"/>
              <c:showSerName val="0"/>
              <c:showPercent val="0"/>
              <c:showBubbleSize val="0"/>
            </c:dLbl>
            <c:dLbl>
              <c:idx val="8"/>
              <c:layout>
                <c:manualLayout>
                  <c:x val="6.1759742014612842E-3"/>
                  <c:y val="1.8681887419808245E-2"/>
                </c:manualLayout>
              </c:layout>
              <c:showLegendKey val="0"/>
              <c:showVal val="1"/>
              <c:showCatName val="0"/>
              <c:showSerName val="0"/>
              <c:showPercent val="0"/>
              <c:showBubbleSize val="0"/>
            </c:dLbl>
            <c:numFmt formatCode="#,##0.00" sourceLinked="0"/>
            <c:txPr>
              <a:bodyPr rot="0" vert="horz"/>
              <a:lstStyle/>
              <a:p>
                <a:pPr>
                  <a:defRPr/>
                </a:pPr>
                <a:endParaRPr lang="es-GT"/>
              </a:p>
            </c:txPr>
            <c:showLegendKey val="0"/>
            <c:showVal val="1"/>
            <c:showCatName val="0"/>
            <c:showSerName val="0"/>
            <c:showPercent val="0"/>
            <c:showBubbleSize val="0"/>
            <c:showLeaderLines val="0"/>
          </c:dLbls>
          <c:cat>
            <c:strRef>
              <c:f>Finalidad!$B$5:$B$13</c:f>
              <c:strCache>
                <c:ptCount val="9"/>
                <c:pt idx="0">
                  <c:v>01. Servicios Públicos Generales</c:v>
                </c:pt>
                <c:pt idx="1">
                  <c:v>04. Atención a Desastres y Gestión de Riesgos</c:v>
                </c:pt>
                <c:pt idx="2">
                  <c:v>05. Asuntos Económicos</c:v>
                </c:pt>
                <c:pt idx="3">
                  <c:v>06. Protección Ambiental</c:v>
                </c:pt>
                <c:pt idx="4">
                  <c:v>07. Urbanización y Servicios Comunitarios</c:v>
                </c:pt>
                <c:pt idx="5">
                  <c:v>08. Salud</c:v>
                </c:pt>
                <c:pt idx="6">
                  <c:v>09. Actividades deportivas, recreativas, cultura y religión</c:v>
                </c:pt>
                <c:pt idx="7">
                  <c:v>10. Educación</c:v>
                </c:pt>
                <c:pt idx="8">
                  <c:v>11. Protección Social</c:v>
                </c:pt>
              </c:strCache>
            </c:strRef>
          </c:cat>
          <c:val>
            <c:numRef>
              <c:f>Finalidad!$F$5:$F$13</c:f>
              <c:numCache>
                <c:formatCode>_("Q"* #.##000_);_("Q"* \(#.##000\);_("Q"* "-"??_);_(@_)</c:formatCode>
                <c:ptCount val="9"/>
                <c:pt idx="0">
                  <c:v>2640210</c:v>
                </c:pt>
                <c:pt idx="1">
                  <c:v>3993516.3299999982</c:v>
                </c:pt>
                <c:pt idx="2">
                  <c:v>13947214.939999998</c:v>
                </c:pt>
                <c:pt idx="3">
                  <c:v>9525287.9900000002</c:v>
                </c:pt>
                <c:pt idx="4">
                  <c:v>5368344.8500000015</c:v>
                </c:pt>
                <c:pt idx="5">
                  <c:v>897524.33</c:v>
                </c:pt>
                <c:pt idx="6">
                  <c:v>1100000</c:v>
                </c:pt>
                <c:pt idx="7">
                  <c:v>8131835</c:v>
                </c:pt>
                <c:pt idx="8">
                  <c:v>5965291.7699999809</c:v>
                </c:pt>
              </c:numCache>
            </c:numRef>
          </c:val>
        </c:ser>
        <c:ser>
          <c:idx val="1"/>
          <c:order val="1"/>
          <c:tx>
            <c:strRef>
              <c:f>Finalidad!$D$3</c:f>
              <c:strCache>
                <c:ptCount val="1"/>
                <c:pt idx="0">
                  <c:v>Presupuesto Ejecutado (utilizado)</c:v>
                </c:pt>
              </c:strCache>
            </c:strRef>
          </c:tx>
          <c:spPr>
            <a:solidFill>
              <a:srgbClr val="00B0F0"/>
            </a:solidFill>
          </c:spPr>
          <c:invertIfNegative val="0"/>
          <c:dLbls>
            <c:dLbl>
              <c:idx val="0"/>
              <c:layout>
                <c:manualLayout>
                  <c:x val="4.9408128551391602E-3"/>
                  <c:y val="0"/>
                </c:manualLayout>
              </c:layout>
              <c:showLegendKey val="0"/>
              <c:showVal val="1"/>
              <c:showCatName val="0"/>
              <c:showSerName val="0"/>
              <c:showPercent val="0"/>
              <c:showBubbleSize val="0"/>
            </c:dLbl>
            <c:dLbl>
              <c:idx val="2"/>
              <c:layout>
                <c:manualLayout>
                  <c:x val="7.4112192827087402E-3"/>
                  <c:y val="0"/>
                </c:manualLayout>
              </c:layout>
              <c:showLegendKey val="0"/>
              <c:showVal val="1"/>
              <c:showCatName val="0"/>
              <c:showSerName val="0"/>
              <c:showPercent val="0"/>
              <c:showBubbleSize val="0"/>
            </c:dLbl>
            <c:dLbl>
              <c:idx val="3"/>
              <c:layout>
                <c:manualLayout>
                  <c:x val="-2.3416015929711032E-3"/>
                  <c:y val="3.113647903301374E-3"/>
                </c:manualLayout>
              </c:layout>
              <c:showLegendKey val="0"/>
              <c:showVal val="1"/>
              <c:showCatName val="0"/>
              <c:showSerName val="0"/>
              <c:showPercent val="0"/>
              <c:showBubbleSize val="0"/>
            </c:dLbl>
            <c:dLbl>
              <c:idx val="4"/>
              <c:layout>
                <c:manualLayout>
                  <c:x val="6.1760160689239502E-3"/>
                  <c:y val="0"/>
                </c:manualLayout>
              </c:layout>
              <c:showLegendKey val="0"/>
              <c:showVal val="1"/>
              <c:showCatName val="0"/>
              <c:showSerName val="0"/>
              <c:showPercent val="0"/>
              <c:showBubbleSize val="0"/>
            </c:dLbl>
            <c:dLbl>
              <c:idx val="5"/>
              <c:layout>
                <c:manualLayout>
                  <c:x val="4.9729669105740264E-3"/>
                  <c:y val="3.1134027341750727E-3"/>
                </c:manualLayout>
              </c:layout>
              <c:showLegendKey val="0"/>
              <c:showVal val="1"/>
              <c:showCatName val="0"/>
              <c:showSerName val="0"/>
              <c:showPercent val="0"/>
              <c:showBubbleSize val="0"/>
            </c:dLbl>
            <c:dLbl>
              <c:idx val="7"/>
              <c:layout>
                <c:manualLayout>
                  <c:x val="4.9729669105740264E-3"/>
                  <c:y val="6.227295806602748E-3"/>
                </c:manualLayout>
              </c:layout>
              <c:showLegendKey val="0"/>
              <c:showVal val="1"/>
              <c:showCatName val="0"/>
              <c:showSerName val="0"/>
              <c:showPercent val="0"/>
              <c:showBubbleSize val="0"/>
            </c:dLbl>
            <c:dLbl>
              <c:idx val="8"/>
              <c:layout>
                <c:manualLayout>
                  <c:x val="9.8172025685247643E-3"/>
                  <c:y val="6.227295806602748E-3"/>
                </c:manualLayout>
              </c:layout>
              <c:showLegendKey val="0"/>
              <c:showVal val="1"/>
              <c:showCatName val="0"/>
              <c:showSerName val="0"/>
              <c:showPercent val="0"/>
              <c:showBubbleSize val="0"/>
            </c:dLbl>
            <c:numFmt formatCode="#,##0.00" sourceLinked="0"/>
            <c:txPr>
              <a:bodyPr rot="0" vert="horz"/>
              <a:lstStyle/>
              <a:p>
                <a:pPr>
                  <a:defRPr/>
                </a:pPr>
                <a:endParaRPr lang="es-GT"/>
              </a:p>
            </c:txPr>
            <c:showLegendKey val="0"/>
            <c:showVal val="1"/>
            <c:showCatName val="0"/>
            <c:showSerName val="0"/>
            <c:showPercent val="0"/>
            <c:showBubbleSize val="0"/>
            <c:showLeaderLines val="0"/>
          </c:dLbls>
          <c:cat>
            <c:strRef>
              <c:f>Finalidad!$B$5:$B$13</c:f>
              <c:strCache>
                <c:ptCount val="9"/>
                <c:pt idx="0">
                  <c:v>01. Servicios Públicos Generales</c:v>
                </c:pt>
                <c:pt idx="1">
                  <c:v>04. Atención a Desastres y Gestión de Riesgos</c:v>
                </c:pt>
                <c:pt idx="2">
                  <c:v>05. Asuntos Económicos</c:v>
                </c:pt>
                <c:pt idx="3">
                  <c:v>06. Protección Ambiental</c:v>
                </c:pt>
                <c:pt idx="4">
                  <c:v>07. Urbanización y Servicios Comunitarios</c:v>
                </c:pt>
                <c:pt idx="5">
                  <c:v>08. Salud</c:v>
                </c:pt>
                <c:pt idx="6">
                  <c:v>09. Actividades deportivas, recreativas, cultura y religión</c:v>
                </c:pt>
                <c:pt idx="7">
                  <c:v>10. Educación</c:v>
                </c:pt>
                <c:pt idx="8">
                  <c:v>11. Protección Social</c:v>
                </c:pt>
              </c:strCache>
            </c:strRef>
          </c:cat>
          <c:val>
            <c:numRef>
              <c:f>Finalidad!$D$5:$D$13</c:f>
              <c:numCache>
                <c:formatCode>_("Q"* #.##000_);_("Q"* \(#.##000\);_("Q"* "-"??_);_(@_)</c:formatCode>
                <c:ptCount val="9"/>
                <c:pt idx="0">
                  <c:v>53966291</c:v>
                </c:pt>
                <c:pt idx="1">
                  <c:v>104706863.67</c:v>
                </c:pt>
                <c:pt idx="2">
                  <c:v>110819852.06</c:v>
                </c:pt>
                <c:pt idx="3">
                  <c:v>10625312.01</c:v>
                </c:pt>
                <c:pt idx="4">
                  <c:v>56308287.149999999</c:v>
                </c:pt>
                <c:pt idx="5">
                  <c:v>208483.67</c:v>
                </c:pt>
                <c:pt idx="6">
                  <c:v>0</c:v>
                </c:pt>
                <c:pt idx="7">
                  <c:v>47534411</c:v>
                </c:pt>
                <c:pt idx="8">
                  <c:v>673111312.23000002</c:v>
                </c:pt>
              </c:numCache>
            </c:numRef>
          </c:val>
        </c:ser>
        <c:ser>
          <c:idx val="0"/>
          <c:order val="2"/>
          <c:tx>
            <c:strRef>
              <c:f>Finalidad!$C$3</c:f>
              <c:strCache>
                <c:ptCount val="1"/>
                <c:pt idx="0">
                  <c:v>Presupuesto Vigente Total</c:v>
                </c:pt>
              </c:strCache>
            </c:strRef>
          </c:tx>
          <c:spPr>
            <a:solidFill>
              <a:schemeClr val="accent1">
                <a:lumMod val="50000"/>
              </a:schemeClr>
            </a:solidFill>
          </c:spPr>
          <c:invertIfNegative val="0"/>
          <c:dLbls>
            <c:numFmt formatCode="#,##0.00" sourceLinked="0"/>
            <c:txPr>
              <a:bodyPr rot="0" vert="horz"/>
              <a:lstStyle/>
              <a:p>
                <a:pPr>
                  <a:defRPr/>
                </a:pPr>
                <a:endParaRPr lang="es-GT"/>
              </a:p>
            </c:txPr>
            <c:showLegendKey val="0"/>
            <c:showVal val="1"/>
            <c:showCatName val="0"/>
            <c:showSerName val="0"/>
            <c:showPercent val="0"/>
            <c:showBubbleSize val="0"/>
            <c:showLeaderLines val="0"/>
          </c:dLbls>
          <c:cat>
            <c:strRef>
              <c:f>Finalidad!$B$5:$B$13</c:f>
              <c:strCache>
                <c:ptCount val="9"/>
                <c:pt idx="0">
                  <c:v>01. Servicios Públicos Generales</c:v>
                </c:pt>
                <c:pt idx="1">
                  <c:v>04. Atención a Desastres y Gestión de Riesgos</c:v>
                </c:pt>
                <c:pt idx="2">
                  <c:v>05. Asuntos Económicos</c:v>
                </c:pt>
                <c:pt idx="3">
                  <c:v>06. Protección Ambiental</c:v>
                </c:pt>
                <c:pt idx="4">
                  <c:v>07. Urbanización y Servicios Comunitarios</c:v>
                </c:pt>
                <c:pt idx="5">
                  <c:v>08. Salud</c:v>
                </c:pt>
                <c:pt idx="6">
                  <c:v>09. Actividades deportivas, recreativas, cultura y religión</c:v>
                </c:pt>
                <c:pt idx="7">
                  <c:v>10. Educación</c:v>
                </c:pt>
                <c:pt idx="8">
                  <c:v>11. Protección Social</c:v>
                </c:pt>
              </c:strCache>
            </c:strRef>
          </c:cat>
          <c:val>
            <c:numRef>
              <c:f>Finalidad!$C$5:$C$13</c:f>
              <c:numCache>
                <c:formatCode>_("Q"* #.##000_);_("Q"* \(#.##000\);_("Q"* "-"??_);_(@_)</c:formatCode>
                <c:ptCount val="9"/>
                <c:pt idx="0">
                  <c:v>56606501</c:v>
                </c:pt>
                <c:pt idx="1">
                  <c:v>108700380</c:v>
                </c:pt>
                <c:pt idx="2">
                  <c:v>124767067</c:v>
                </c:pt>
                <c:pt idx="3">
                  <c:v>20150600</c:v>
                </c:pt>
                <c:pt idx="4">
                  <c:v>61676632</c:v>
                </c:pt>
                <c:pt idx="5">
                  <c:v>1106008</c:v>
                </c:pt>
                <c:pt idx="6">
                  <c:v>1100000</c:v>
                </c:pt>
                <c:pt idx="7">
                  <c:v>55666246</c:v>
                </c:pt>
                <c:pt idx="8">
                  <c:v>679076604</c:v>
                </c:pt>
              </c:numCache>
            </c:numRef>
          </c:val>
        </c:ser>
        <c:dLbls>
          <c:showLegendKey val="0"/>
          <c:showVal val="1"/>
          <c:showCatName val="0"/>
          <c:showSerName val="0"/>
          <c:showPercent val="0"/>
          <c:showBubbleSize val="0"/>
        </c:dLbls>
        <c:gapWidth val="75"/>
        <c:axId val="132520960"/>
        <c:axId val="132539136"/>
      </c:barChart>
      <c:catAx>
        <c:axId val="132520960"/>
        <c:scaling>
          <c:orientation val="minMax"/>
        </c:scaling>
        <c:delete val="0"/>
        <c:axPos val="l"/>
        <c:majorTickMark val="none"/>
        <c:minorTickMark val="none"/>
        <c:tickLblPos val="nextTo"/>
        <c:txPr>
          <a:bodyPr/>
          <a:lstStyle/>
          <a:p>
            <a:pPr>
              <a:defRPr b="1"/>
            </a:pPr>
            <a:endParaRPr lang="es-GT"/>
          </a:p>
        </c:txPr>
        <c:crossAx val="132539136"/>
        <c:crosses val="autoZero"/>
        <c:auto val="1"/>
        <c:lblAlgn val="ctr"/>
        <c:lblOffset val="100"/>
        <c:noMultiLvlLbl val="0"/>
      </c:catAx>
      <c:valAx>
        <c:axId val="132539136"/>
        <c:scaling>
          <c:orientation val="minMax"/>
        </c:scaling>
        <c:delete val="1"/>
        <c:axPos val="b"/>
        <c:numFmt formatCode="_(&quot;Q&quot;* #.##000_);_(&quot;Q&quot;* \(#.##000\);_(&quot;Q&quot;* &quot;-&quot;??_);_(@_)" sourceLinked="0"/>
        <c:majorTickMark val="none"/>
        <c:minorTickMark val="none"/>
        <c:tickLblPos val="nextTo"/>
        <c:crossAx val="132520960"/>
        <c:crosses val="autoZero"/>
        <c:crossBetween val="between"/>
        <c:dispUnits>
          <c:builtInUnit val="millions"/>
          <c:dispUnitsLbl>
            <c:layout>
              <c:manualLayout>
                <c:xMode val="edge"/>
                <c:yMode val="edge"/>
                <c:x val="3.2329936589335487E-2"/>
                <c:y val="0.4296169698223774"/>
              </c:manualLayout>
            </c:layout>
          </c:dispUnitsLbl>
        </c:dispUnits>
      </c:valAx>
      <c:spPr>
        <a:noFill/>
        <a:ln w="25400">
          <a:noFill/>
        </a:ln>
      </c:spPr>
    </c:plotArea>
    <c:legend>
      <c:legendPos val="r"/>
      <c:layout>
        <c:manualLayout>
          <c:xMode val="edge"/>
          <c:yMode val="edge"/>
          <c:x val="0.84035715163917635"/>
          <c:y val="0.19906776891436903"/>
          <c:w val="0.15964287930426135"/>
          <c:h val="0.16891147604807963"/>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2AB811F-186B-4725-A7F7-35C2BE0D5134}"/>
              </a:ext>
            </a:extLst>
          </p:cNvPr>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 xmlns:a16="http://schemas.microsoft.com/office/drawing/2014/main" id="{28E64013-480C-4439-BC5E-022BA71C28F1}"/>
              </a:ext>
            </a:extLst>
          </p:cNvPr>
          <p:cNvSpPr>
            <a:spLocks noGrp="1"/>
          </p:cNvSpPr>
          <p:nvPr>
            <p:ph type="dt" sz="quarter" idx="1"/>
          </p:nvPr>
        </p:nvSpPr>
        <p:spPr>
          <a:xfrm>
            <a:off x="5230849" y="1"/>
            <a:ext cx="4003136" cy="349645"/>
          </a:xfrm>
          <a:prstGeom prst="rect">
            <a:avLst/>
          </a:prstGeom>
        </p:spPr>
        <p:txBody>
          <a:bodyPr vert="horz" lIns="90763" tIns="45382" rIns="90763" bIns="45382" rtlCol="0"/>
          <a:lstStyle>
            <a:lvl1pPr algn="r">
              <a:defRPr sz="1200"/>
            </a:lvl1pPr>
          </a:lstStyle>
          <a:p>
            <a:fld id="{70781529-3644-42FB-BDB8-7BCF6AB8D8F0}" type="datetimeFigureOut">
              <a:rPr lang="es-GT" smtClean="0"/>
              <a:t>4/01/2022</a:t>
            </a:fld>
            <a:endParaRPr lang="es-GT"/>
          </a:p>
        </p:txBody>
      </p:sp>
      <p:sp>
        <p:nvSpPr>
          <p:cNvPr id="4" name="Marcador de pie de página 3">
            <a:extLst>
              <a:ext uri="{FF2B5EF4-FFF2-40B4-BE49-F238E27FC236}">
                <a16:creationId xmlns="" xmlns:a16="http://schemas.microsoft.com/office/drawing/2014/main" id="{0F6170D5-344D-4ECF-A7BB-2563D18D79A4}"/>
              </a:ext>
            </a:extLst>
          </p:cNvPr>
          <p:cNvSpPr>
            <a:spLocks noGrp="1"/>
          </p:cNvSpPr>
          <p:nvPr>
            <p:ph type="ftr" sz="quarter" idx="2"/>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 xmlns:a16="http://schemas.microsoft.com/office/drawing/2014/main" id="{50EBB728-8F58-4BB2-8C0F-D983E5A77DC2}"/>
              </a:ext>
            </a:extLst>
          </p:cNvPr>
          <p:cNvSpPr>
            <a:spLocks noGrp="1"/>
          </p:cNvSpPr>
          <p:nvPr>
            <p:ph type="sldNum" sz="quarter" idx="3"/>
          </p:nvPr>
        </p:nvSpPr>
        <p:spPr>
          <a:xfrm>
            <a:off x="5230849" y="6614718"/>
            <a:ext cx="4003136" cy="349645"/>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03136" cy="349645"/>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5230849" y="1"/>
            <a:ext cx="4003136" cy="349645"/>
          </a:xfrm>
          <a:prstGeom prst="rect">
            <a:avLst/>
          </a:prstGeom>
        </p:spPr>
        <p:txBody>
          <a:bodyPr vert="horz" lIns="90763" tIns="45382" rIns="90763" bIns="45382" rtlCol="0"/>
          <a:lstStyle>
            <a:lvl1pPr algn="r">
              <a:defRPr sz="1200"/>
            </a:lvl1pPr>
          </a:lstStyle>
          <a:p>
            <a:fld id="{2F889F5E-1FF3-4626-856E-81C394864066}" type="datetimeFigureOut">
              <a:rPr lang="es-GT" smtClean="0"/>
              <a:t>4/01/2022</a:t>
            </a:fld>
            <a:endParaRPr lang="es-GT"/>
          </a:p>
        </p:txBody>
      </p:sp>
      <p:sp>
        <p:nvSpPr>
          <p:cNvPr id="4" name="Marcador de imagen de diapositiva 3"/>
          <p:cNvSpPr>
            <a:spLocks noGrp="1" noRot="1" noChangeAspect="1"/>
          </p:cNvSpPr>
          <p:nvPr>
            <p:ph type="sldImg" idx="2"/>
          </p:nvPr>
        </p:nvSpPr>
        <p:spPr>
          <a:xfrm>
            <a:off x="2530475" y="869950"/>
            <a:ext cx="4175125" cy="2349500"/>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924446" y="3351363"/>
            <a:ext cx="7387187" cy="2742455"/>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6614718"/>
            <a:ext cx="4003136" cy="349645"/>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5230849" y="6614718"/>
            <a:ext cx="4003136" cy="349645"/>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71317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24168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17540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53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89880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8451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20154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85144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730523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04451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97302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71843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59908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435004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404523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091290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40258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19719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550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12344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5121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5589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 xmlns:a16="http://schemas.microsoft.com/office/drawing/2014/main" id="{980F5FD4-74A1-4C0A-8923-49068F8CEC8B}"/>
              </a:ext>
            </a:extLst>
          </p:cNvPr>
          <p:cNvSpPr>
            <a:spLocks noGrp="1"/>
          </p:cNvSpPr>
          <p:nvPr>
            <p:ph type="dt" sz="half" idx="10"/>
          </p:nvPr>
        </p:nvSpPr>
        <p:spPr/>
        <p:txBody>
          <a:bodyPr/>
          <a:lstStyle/>
          <a:p>
            <a:fld id="{B708A815-C8B2-4F30-9335-A540ED979A65}" type="datetime1">
              <a:rPr lang="es-GT" smtClean="0"/>
              <a:t>4/01/2022</a:t>
            </a:fld>
            <a:endParaRPr lang="es-GT"/>
          </a:p>
        </p:txBody>
      </p:sp>
      <p:sp>
        <p:nvSpPr>
          <p:cNvPr id="5" name="Marcador de pie de página 4">
            <a:extLst>
              <a:ext uri="{FF2B5EF4-FFF2-40B4-BE49-F238E27FC236}">
                <a16:creationId xmlns=""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36788F09-FFB8-47A4-83A1-FFB352EF22C9}"/>
              </a:ext>
            </a:extLst>
          </p:cNvPr>
          <p:cNvSpPr>
            <a:spLocks noGrp="1"/>
          </p:cNvSpPr>
          <p:nvPr>
            <p:ph type="dt" sz="half" idx="10"/>
          </p:nvPr>
        </p:nvSpPr>
        <p:spPr/>
        <p:txBody>
          <a:bodyPr/>
          <a:lstStyle/>
          <a:p>
            <a:fld id="{E4B612D7-C7C1-40DF-91F1-E4035ACD5280}" type="datetime1">
              <a:rPr lang="es-GT" smtClean="0"/>
              <a:t>4/01/2022</a:t>
            </a:fld>
            <a:endParaRPr lang="es-GT"/>
          </a:p>
        </p:txBody>
      </p:sp>
      <p:sp>
        <p:nvSpPr>
          <p:cNvPr id="5" name="Marcador de pie de página 4">
            <a:extLst>
              <a:ext uri="{FF2B5EF4-FFF2-40B4-BE49-F238E27FC236}">
                <a16:creationId xmlns=""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 xmlns:a16="http://schemas.microsoft.com/office/drawing/2014/main" id="{BAD124C8-1552-464D-8D15-02CF0EA9ADF0}"/>
              </a:ext>
            </a:extLst>
          </p:cNvPr>
          <p:cNvSpPr>
            <a:spLocks noGrp="1"/>
          </p:cNvSpPr>
          <p:nvPr>
            <p:ph type="dt" sz="half" idx="10"/>
          </p:nvPr>
        </p:nvSpPr>
        <p:spPr/>
        <p:txBody>
          <a:bodyPr/>
          <a:lstStyle/>
          <a:p>
            <a:fld id="{B2AE0D9E-9211-474E-867D-A3D7FD03901F}" type="datetime1">
              <a:rPr lang="es-GT" smtClean="0"/>
              <a:t>4/01/2022</a:t>
            </a:fld>
            <a:endParaRPr lang="es-GT"/>
          </a:p>
        </p:txBody>
      </p:sp>
      <p:sp>
        <p:nvSpPr>
          <p:cNvPr id="5" name="Marcador de pie de página 4">
            <a:extLst>
              <a:ext uri="{FF2B5EF4-FFF2-40B4-BE49-F238E27FC236}">
                <a16:creationId xmlns=""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 xmlns:a16="http://schemas.microsoft.com/office/drawing/2014/main" id="{47D89AFC-ABD0-40BC-AC54-3A38F80E877B}"/>
              </a:ext>
            </a:extLst>
          </p:cNvPr>
          <p:cNvSpPr>
            <a:spLocks noGrp="1"/>
          </p:cNvSpPr>
          <p:nvPr>
            <p:ph type="dt" sz="half" idx="10"/>
          </p:nvPr>
        </p:nvSpPr>
        <p:spPr/>
        <p:txBody>
          <a:bodyPr/>
          <a:lstStyle/>
          <a:p>
            <a:fld id="{B538F817-0E65-4E88-96D4-9FA2057239B0}" type="datetime1">
              <a:rPr lang="es-GT" smtClean="0"/>
              <a:t>4/01/2022</a:t>
            </a:fld>
            <a:endParaRPr lang="es-GT"/>
          </a:p>
        </p:txBody>
      </p:sp>
      <p:sp>
        <p:nvSpPr>
          <p:cNvPr id="6" name="Marcador de pie de página 5">
            <a:extLst>
              <a:ext uri="{FF2B5EF4-FFF2-40B4-BE49-F238E27FC236}">
                <a16:creationId xmlns=""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 xmlns:a16="http://schemas.microsoft.com/office/drawing/2014/main" id="{BB949558-7597-4FEE-979C-DF702AC77D59}"/>
              </a:ext>
            </a:extLst>
          </p:cNvPr>
          <p:cNvSpPr>
            <a:spLocks noGrp="1"/>
          </p:cNvSpPr>
          <p:nvPr>
            <p:ph type="dt" sz="half" idx="10"/>
          </p:nvPr>
        </p:nvSpPr>
        <p:spPr/>
        <p:txBody>
          <a:bodyPr/>
          <a:lstStyle/>
          <a:p>
            <a:fld id="{0236FBD1-9373-42E6-933C-D2861B1129DE}" type="datetime1">
              <a:rPr lang="es-GT" smtClean="0"/>
              <a:t>4/01/2022</a:t>
            </a:fld>
            <a:endParaRPr lang="es-GT"/>
          </a:p>
        </p:txBody>
      </p:sp>
      <p:sp>
        <p:nvSpPr>
          <p:cNvPr id="8" name="Marcador de pie de página 7">
            <a:extLst>
              <a:ext uri="{FF2B5EF4-FFF2-40B4-BE49-F238E27FC236}">
                <a16:creationId xmlns=""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 xmlns:a16="http://schemas.microsoft.com/office/drawing/2014/main" id="{75C57BED-D6DF-44F6-9853-7EFDD2F3E7F7}"/>
              </a:ext>
            </a:extLst>
          </p:cNvPr>
          <p:cNvSpPr>
            <a:spLocks noGrp="1"/>
          </p:cNvSpPr>
          <p:nvPr>
            <p:ph type="dt" sz="half" idx="10"/>
          </p:nvPr>
        </p:nvSpPr>
        <p:spPr/>
        <p:txBody>
          <a:bodyPr/>
          <a:lstStyle/>
          <a:p>
            <a:fld id="{BC1679AE-6D20-40E8-83B9-AFE348460766}" type="datetime1">
              <a:rPr lang="es-GT" smtClean="0"/>
              <a:t>4/01/2022</a:t>
            </a:fld>
            <a:endParaRPr lang="es-GT"/>
          </a:p>
        </p:txBody>
      </p:sp>
      <p:sp>
        <p:nvSpPr>
          <p:cNvPr id="4" name="Marcador de pie de página 3">
            <a:extLst>
              <a:ext uri="{FF2B5EF4-FFF2-40B4-BE49-F238E27FC236}">
                <a16:creationId xmlns=""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54552EFF-1F48-4A1B-89BB-7FAB56D4A284}"/>
              </a:ext>
            </a:extLst>
          </p:cNvPr>
          <p:cNvSpPr>
            <a:spLocks noGrp="1"/>
          </p:cNvSpPr>
          <p:nvPr>
            <p:ph type="dt" sz="half" idx="10"/>
          </p:nvPr>
        </p:nvSpPr>
        <p:spPr/>
        <p:txBody>
          <a:bodyPr/>
          <a:lstStyle/>
          <a:p>
            <a:fld id="{69B172B5-4A68-4E4F-B447-FC61244663D3}" type="datetime1">
              <a:rPr lang="es-GT" smtClean="0"/>
              <a:t>4/01/2022</a:t>
            </a:fld>
            <a:endParaRPr lang="es-GT"/>
          </a:p>
        </p:txBody>
      </p:sp>
      <p:sp>
        <p:nvSpPr>
          <p:cNvPr id="3" name="Marcador de pie de página 2">
            <a:extLst>
              <a:ext uri="{FF2B5EF4-FFF2-40B4-BE49-F238E27FC236}">
                <a16:creationId xmlns=""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4D0E3C1-285A-495C-96A3-33F7D65E314E}"/>
              </a:ext>
            </a:extLst>
          </p:cNvPr>
          <p:cNvSpPr>
            <a:spLocks noGrp="1"/>
          </p:cNvSpPr>
          <p:nvPr>
            <p:ph type="dt" sz="half" idx="10"/>
          </p:nvPr>
        </p:nvSpPr>
        <p:spPr/>
        <p:txBody>
          <a:bodyPr/>
          <a:lstStyle/>
          <a:p>
            <a:fld id="{31CEE30F-A687-4E64-8B35-3DBF00F44A58}" type="datetime1">
              <a:rPr lang="es-GT" smtClean="0"/>
              <a:t>4/01/2022</a:t>
            </a:fld>
            <a:endParaRPr lang="es-GT"/>
          </a:p>
        </p:txBody>
      </p:sp>
      <p:sp>
        <p:nvSpPr>
          <p:cNvPr id="6" name="Marcador de pie de página 5">
            <a:extLst>
              <a:ext uri="{FF2B5EF4-FFF2-40B4-BE49-F238E27FC236}">
                <a16:creationId xmlns=""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 xmlns:a16="http://schemas.microsoft.com/office/drawing/2014/main" id="{91AF83E3-EDF5-459F-9A25-88140AF675DB}"/>
              </a:ext>
            </a:extLst>
          </p:cNvPr>
          <p:cNvSpPr>
            <a:spLocks noGrp="1"/>
          </p:cNvSpPr>
          <p:nvPr>
            <p:ph type="dt" sz="half" idx="10"/>
          </p:nvPr>
        </p:nvSpPr>
        <p:spPr/>
        <p:txBody>
          <a:bodyPr/>
          <a:lstStyle/>
          <a:p>
            <a:fld id="{5ECFAAE8-BB1F-46DC-B02E-828226DC17C2}" type="datetime1">
              <a:rPr lang="es-GT" smtClean="0"/>
              <a:t>4/01/2022</a:t>
            </a:fld>
            <a:endParaRPr lang="es-GT"/>
          </a:p>
        </p:txBody>
      </p:sp>
      <p:sp>
        <p:nvSpPr>
          <p:cNvPr id="6" name="Marcador de pie de página 5">
            <a:extLst>
              <a:ext uri="{FF2B5EF4-FFF2-40B4-BE49-F238E27FC236}">
                <a16:creationId xmlns=""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17F50F-492E-4C5A-B836-C79014F93E1E}" type="datetime1">
              <a:rPr lang="es-GT" smtClean="0"/>
              <a:t>4/01/2022</a:t>
            </a:fld>
            <a:endParaRPr lang="es-GT"/>
          </a:p>
        </p:txBody>
      </p:sp>
      <p:sp>
        <p:nvSpPr>
          <p:cNvPr id="5" name="Marcador de pie de página 4">
            <a:extLst>
              <a:ext uri="{FF2B5EF4-FFF2-40B4-BE49-F238E27FC236}">
                <a16:creationId xmlns=""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7.em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1523999" y="2400244"/>
            <a:ext cx="9144000" cy="2158645"/>
          </a:xfrm>
          <a:noFill/>
          <a:effectLst>
            <a:outerShdw blurRad="50800" dist="50800" dir="5400000" sx="1000" sy="1000" algn="ctr" rotWithShape="0">
              <a:srgbClr val="000000"/>
            </a:outerShdw>
          </a:effectLst>
        </p:spPr>
        <p:txBody>
          <a:bodyPr anchor="ctr" anchorCtr="0">
            <a:normAutofit fontScale="90000"/>
          </a:bodyPr>
          <a:lstStyle/>
          <a:p>
            <a:r>
              <a:rPr lang="es-GT" sz="4000" b="1" dirty="0">
                <a:solidFill>
                  <a:srgbClr val="002060"/>
                </a:solidFill>
                <a:latin typeface="Arial" panose="020B0604020202020204" pitchFamily="34" charset="0"/>
                <a:cs typeface="Arial" panose="020B0604020202020204" pitchFamily="34" charset="0"/>
              </a:rPr>
              <a:t>RENDICIÓN DE CUENTAS DEL ORGANISMO EJECUTIVO </a:t>
            </a:r>
            <a:r>
              <a:rPr lang="es-GT" sz="4000" b="1" dirty="0">
                <a:solidFill>
                  <a:srgbClr val="197BB4"/>
                </a:solidFill>
                <a:latin typeface="Arial" panose="020B0604020202020204" pitchFamily="34" charset="0"/>
                <a:cs typeface="Arial" panose="020B0604020202020204" pitchFamily="34" charset="0"/>
              </a:rPr>
              <a:t/>
            </a:r>
            <a:br>
              <a:rPr lang="es-GT" sz="4000" b="1"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dirty="0" smtClean="0">
                <a:solidFill>
                  <a:srgbClr val="197BB4"/>
                </a:solidFill>
                <a:latin typeface="Arial" panose="020B0604020202020204" pitchFamily="34" charset="0"/>
                <a:cs typeface="Arial" panose="020B0604020202020204" pitchFamily="34" charset="0"/>
              </a:rPr>
              <a:t>TERCER</a:t>
            </a:r>
            <a:r>
              <a:rPr lang="es-GT" sz="4000" b="1" dirty="0" smtClean="0">
                <a:solidFill>
                  <a:srgbClr val="197BB4"/>
                </a:solidFill>
                <a:latin typeface="Arial" panose="020B0604020202020204" pitchFamily="34" charset="0"/>
                <a:cs typeface="Arial" panose="020B0604020202020204" pitchFamily="34" charset="0"/>
              </a:rPr>
              <a:t> </a:t>
            </a:r>
            <a:r>
              <a:rPr lang="es-GT" sz="4000" b="1" dirty="0">
                <a:solidFill>
                  <a:srgbClr val="197BB4"/>
                </a:solidFill>
                <a:latin typeface="Arial" panose="020B0604020202020204" pitchFamily="34" charset="0"/>
                <a:cs typeface="Arial" panose="020B0604020202020204" pitchFamily="34" charset="0"/>
              </a:rPr>
              <a:t>CUATRIMESTRE 2021</a:t>
            </a:r>
            <a:br>
              <a:rPr lang="es-GT" sz="4000" b="1" dirty="0">
                <a:solidFill>
                  <a:srgbClr val="197BB4"/>
                </a:solidFill>
                <a:latin typeface="Arial" panose="020B0604020202020204" pitchFamily="34" charset="0"/>
                <a:cs typeface="Arial" panose="020B0604020202020204" pitchFamily="34" charset="0"/>
              </a:rPr>
            </a:br>
            <a:r>
              <a:rPr lang="es-GT" dirty="0">
                <a:solidFill>
                  <a:srgbClr val="197BB4"/>
                </a:solidFill>
                <a:latin typeface="Arial" panose="020B0604020202020204" pitchFamily="34" charset="0"/>
                <a:cs typeface="Arial" panose="020B0604020202020204" pitchFamily="34" charset="0"/>
              </a:rPr>
              <a:t/>
            </a:r>
            <a:br>
              <a:rPr lang="es-GT" dirty="0">
                <a:solidFill>
                  <a:srgbClr val="197BB4"/>
                </a:solidFill>
                <a:latin typeface="Arial" panose="020B0604020202020204" pitchFamily="34" charset="0"/>
                <a:cs typeface="Arial" panose="020B0604020202020204" pitchFamily="34" charset="0"/>
              </a:rPr>
            </a:br>
            <a:r>
              <a:rPr lang="es-GT" sz="4000" b="1" dirty="0">
                <a:latin typeface="Arial" panose="020B0604020202020204" pitchFamily="34" charset="0"/>
                <a:cs typeface="Arial" panose="020B0604020202020204" pitchFamily="34" charset="0"/>
              </a:rPr>
              <a:t/>
            </a:r>
            <a:br>
              <a:rPr lang="es-GT" sz="4000" b="1" dirty="0">
                <a:latin typeface="Arial" panose="020B0604020202020204" pitchFamily="34" charset="0"/>
                <a:cs typeface="Arial" panose="020B0604020202020204" pitchFamily="34" charset="0"/>
              </a:rPr>
            </a:br>
            <a:r>
              <a:rPr lang="es-GT" sz="3600" dirty="0">
                <a:solidFill>
                  <a:srgbClr val="197BB4"/>
                </a:solidFill>
                <a:latin typeface="Arial" panose="020B0604020202020204" pitchFamily="34" charset="0"/>
                <a:cs typeface="Arial" panose="020B0604020202020204" pitchFamily="34" charset="0"/>
              </a:rPr>
              <a:t>MINISTERIO DE DESARROLLO SOCIAL</a:t>
            </a:r>
            <a:r>
              <a:rPr lang="es-GT" sz="3600" dirty="0">
                <a:solidFill>
                  <a:schemeClr val="accent1">
                    <a:lumMod val="50000"/>
                  </a:schemeClr>
                </a:solidFill>
                <a:latin typeface="Arial" panose="020B0604020202020204" pitchFamily="34" charset="0"/>
                <a:cs typeface="Arial" panose="020B0604020202020204" pitchFamily="34" charset="0"/>
              </a:rPr>
              <a:t/>
            </a:r>
            <a:br>
              <a:rPr lang="es-GT" sz="3600"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 xmlns:a16="http://schemas.microsoft.com/office/drawing/2014/main" id="{AEE4849C-B27B-6A43-AC7C-82C362A6E2FA}"/>
              </a:ext>
            </a:extLst>
          </p:cNvPr>
          <p:cNvPicPr>
            <a:picLocks noChangeAspect="1"/>
          </p:cNvPicPr>
          <p:nvPr/>
        </p:nvPicPr>
        <p:blipFill>
          <a:blip r:embed="rId4"/>
          <a:stretch>
            <a:fillRect/>
          </a:stretch>
        </p:blipFill>
        <p:spPr>
          <a:xfrm>
            <a:off x="4683664" y="5005710"/>
            <a:ext cx="2824669" cy="887753"/>
          </a:xfrm>
          <a:prstGeom prst="rect">
            <a:avLst/>
          </a:prstGeom>
        </p:spPr>
      </p:pic>
    </p:spTree>
    <p:extLst>
      <p:ext uri="{BB962C8B-B14F-4D97-AF65-F5344CB8AC3E}">
        <p14:creationId xmlns:p14="http://schemas.microsoft.com/office/powerpoint/2010/main" val="70149253"/>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406581" y="840649"/>
            <a:ext cx="1056621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PAGO DE SALARIOS A SERVIDORES PÚBLICOS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186,863,814.00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smtClean="0">
                <a:solidFill>
                  <a:schemeClr val="tx1"/>
                </a:solidFill>
                <a:latin typeface="Arial" panose="020B0604020202020204" pitchFamily="34" charset="0"/>
                <a:cs typeface="Arial" panose="020B0604020202020204" pitchFamily="34" charset="0"/>
              </a:rPr>
              <a:t>tercer </a:t>
            </a:r>
            <a:r>
              <a:rPr lang="es-GT" sz="2700" u="sng" dirty="0">
                <a:solidFill>
                  <a:schemeClr val="tx1"/>
                </a:solidFill>
                <a:latin typeface="Arial" panose="020B0604020202020204" pitchFamily="34" charset="0"/>
                <a:cs typeface="Arial" panose="020B0604020202020204" pitchFamily="34" charset="0"/>
              </a:rPr>
              <a:t>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183,476,455.89</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3,387,358.11</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387531" y="2351314"/>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82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700" dirty="0" smtClean="0">
                <a:solidFill>
                  <a:srgbClr val="2786C0"/>
                </a:solidFill>
                <a:latin typeface="Arial" panose="020B0604020202020204" pitchFamily="34" charset="0"/>
                <a:cs typeface="Arial" panose="020B0604020202020204" pitchFamily="34" charset="0"/>
              </a:rPr>
              <a:t>16.85%</a:t>
            </a:r>
            <a:r>
              <a:rPr lang="es-GT" sz="2700" b="0" dirty="0" smtClean="0">
                <a:solidFill>
                  <a:srgbClr val="2786C0"/>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 de Desarrollo Social</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a:extLst>
              <a:ext uri="{FF2B5EF4-FFF2-40B4-BE49-F238E27FC236}">
                <a16:creationId xmlns="" xmlns:a16="http://schemas.microsoft.com/office/drawing/2014/main" id="{5049E38C-2BE3-A545-BD55-81B1467CA339}"/>
              </a:ext>
            </a:extLst>
          </p:cNvPr>
          <p:cNvSpPr/>
          <p:nvPr/>
        </p:nvSpPr>
        <p:spPr>
          <a:xfrm>
            <a:off x="855023" y="3197431"/>
            <a:ext cx="1081058" cy="4631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04869293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793024"/>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¿EN QUÉ INVIERTE MINISTERIO DE DESARROLLO SOCIAL?</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3946566" y="1600509"/>
            <a:ext cx="7857903" cy="557906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Ministerio de Desarrollo Social invierte en la adquisición de inmuebles, construcciones, equipo, licencias y programas para computadoras, entre otros, que sirven para producir bienes y servicios para la población.  </a:t>
            </a:r>
          </a:p>
          <a:p>
            <a:pPr algn="just">
              <a:lnSpc>
                <a:spcPct val="150000"/>
              </a:lnSpc>
            </a:pPr>
            <a:endParaRPr lang="es-GT" sz="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Asimismo, invierte en reparaciones y ampliaciones de construcciones y en mejoras a los equipos.</a:t>
            </a: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Durante el cuatrimestre reportado destaca </a:t>
            </a:r>
            <a:r>
              <a:rPr lang="es-GT" sz="2000" b="0" dirty="0" smtClean="0">
                <a:solidFill>
                  <a:schemeClr val="tx1"/>
                </a:solidFill>
                <a:latin typeface="Arial" panose="020B0604020202020204" pitchFamily="34" charset="0"/>
                <a:cs typeface="Arial" panose="020B0604020202020204" pitchFamily="34" charset="0"/>
              </a:rPr>
              <a:t>el </a:t>
            </a:r>
            <a:r>
              <a:rPr lang="es-GT" sz="2000" b="0" dirty="0">
                <a:solidFill>
                  <a:schemeClr val="tx1"/>
                </a:solidFill>
                <a:latin typeface="Arial" panose="020B0604020202020204" pitchFamily="34" charset="0"/>
                <a:cs typeface="Arial" panose="020B0604020202020204" pitchFamily="34" charset="0"/>
              </a:rPr>
              <a:t>m</a:t>
            </a:r>
            <a:r>
              <a:rPr lang="es-GT" sz="2000" b="0" dirty="0" smtClean="0">
                <a:solidFill>
                  <a:schemeClr val="tx1"/>
                </a:solidFill>
                <a:latin typeface="Arial" panose="020B0604020202020204" pitchFamily="34" charset="0"/>
                <a:cs typeface="Arial" panose="020B0604020202020204" pitchFamily="34" charset="0"/>
              </a:rPr>
              <a:t>ejoramiento de la calle </a:t>
            </a:r>
            <a:r>
              <a:rPr lang="es-GT" sz="2000" b="0" dirty="0">
                <a:solidFill>
                  <a:schemeClr val="tx1"/>
                </a:solidFill>
                <a:latin typeface="Arial" panose="020B0604020202020204" pitchFamily="34" charset="0"/>
                <a:cs typeface="Arial" panose="020B0604020202020204" pitchFamily="34" charset="0"/>
              </a:rPr>
              <a:t>Calzada </a:t>
            </a:r>
            <a:r>
              <a:rPr lang="es-GT" sz="2000" b="0" dirty="0" err="1">
                <a:solidFill>
                  <a:schemeClr val="tx1"/>
                </a:solidFill>
                <a:latin typeface="Arial" panose="020B0604020202020204" pitchFamily="34" charset="0"/>
                <a:cs typeface="Arial" panose="020B0604020202020204" pitchFamily="34" charset="0"/>
              </a:rPr>
              <a:t>Edin</a:t>
            </a:r>
            <a:r>
              <a:rPr lang="es-GT" sz="2000" b="0" dirty="0">
                <a:solidFill>
                  <a:schemeClr val="tx1"/>
                </a:solidFill>
                <a:latin typeface="Arial" panose="020B0604020202020204" pitchFamily="34" charset="0"/>
                <a:cs typeface="Arial" panose="020B0604020202020204" pitchFamily="34" charset="0"/>
              </a:rPr>
              <a:t> Roberto Nova Salida Al Progreso Jutiapa Monjas Jalapa y </a:t>
            </a:r>
            <a:r>
              <a:rPr lang="es-GT" sz="2000" b="0" dirty="0" smtClean="0">
                <a:solidFill>
                  <a:schemeClr val="tx1"/>
                </a:solidFill>
                <a:latin typeface="Arial" panose="020B0604020202020204" pitchFamily="34" charset="0"/>
                <a:cs typeface="Arial" panose="020B0604020202020204" pitchFamily="34" charset="0"/>
              </a:rPr>
              <a:t>el mejoramiento </a:t>
            </a:r>
            <a:r>
              <a:rPr lang="es-GT" sz="2000" b="0" dirty="0">
                <a:solidFill>
                  <a:schemeClr val="tx1"/>
                </a:solidFill>
                <a:latin typeface="Arial" panose="020B0604020202020204" pitchFamily="34" charset="0"/>
                <a:cs typeface="Arial" panose="020B0604020202020204" pitchFamily="34" charset="0"/>
              </a:rPr>
              <a:t>Camino Rural Hacia Aldea </a:t>
            </a:r>
            <a:endParaRPr lang="es-GT" sz="20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smtClean="0">
                <a:solidFill>
                  <a:schemeClr val="tx1"/>
                </a:solidFill>
                <a:latin typeface="Arial" panose="020B0604020202020204" pitchFamily="34" charset="0"/>
                <a:cs typeface="Arial" panose="020B0604020202020204" pitchFamily="34" charset="0"/>
              </a:rPr>
              <a:t>Los </a:t>
            </a:r>
            <a:r>
              <a:rPr lang="es-GT" sz="2000" b="0" dirty="0">
                <a:solidFill>
                  <a:schemeClr val="tx1"/>
                </a:solidFill>
                <a:latin typeface="Arial" panose="020B0604020202020204" pitchFamily="34" charset="0"/>
                <a:cs typeface="Arial" panose="020B0604020202020204" pitchFamily="34" charset="0"/>
              </a:rPr>
              <a:t>Achiotes </a:t>
            </a:r>
            <a:r>
              <a:rPr lang="es-GT" sz="2000" b="0" dirty="0" err="1">
                <a:solidFill>
                  <a:schemeClr val="tx1"/>
                </a:solidFill>
                <a:latin typeface="Arial" panose="020B0604020202020204" pitchFamily="34" charset="0"/>
                <a:cs typeface="Arial" panose="020B0604020202020204" pitchFamily="34" charset="0"/>
              </a:rPr>
              <a:t>Moyuta</a:t>
            </a:r>
            <a:r>
              <a:rPr lang="es-GT" sz="2000" b="0" dirty="0">
                <a:solidFill>
                  <a:schemeClr val="tx1"/>
                </a:solidFill>
                <a:latin typeface="Arial" panose="020B0604020202020204" pitchFamily="34" charset="0"/>
                <a:cs typeface="Arial" panose="020B0604020202020204" pitchFamily="34" charset="0"/>
              </a:rPr>
              <a:t> Jutiapa.</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387531" y="1838053"/>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inversión se divide principalmente en </a:t>
            </a:r>
            <a:r>
              <a:rPr lang="es-GT" sz="2000" dirty="0">
                <a:solidFill>
                  <a:srgbClr val="2786C0"/>
                </a:solidFill>
                <a:latin typeface="Arial" panose="020B0604020202020204" pitchFamily="34" charset="0"/>
                <a:cs typeface="Arial" panose="020B0604020202020204" pitchFamily="34" charset="0"/>
              </a:rPr>
              <a:t>construcciones</a:t>
            </a:r>
            <a:r>
              <a:rPr lang="es-GT" sz="2000" dirty="0">
                <a:solidFill>
                  <a:srgbClr val="FF0000"/>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y adquisición de </a:t>
            </a:r>
            <a:r>
              <a:rPr lang="es-GT" sz="2000" dirty="0">
                <a:solidFill>
                  <a:srgbClr val="2786C0"/>
                </a:solidFill>
                <a:latin typeface="Arial" panose="020B0604020202020204" pitchFamily="34" charset="0"/>
                <a:cs typeface="Arial" panose="020B0604020202020204" pitchFamily="34" charset="0"/>
              </a:rPr>
              <a:t>equipo</a:t>
            </a:r>
            <a:r>
              <a:rPr lang="es-GT" sz="2000" b="0" dirty="0">
                <a:solidFill>
                  <a:schemeClr val="tx1"/>
                </a:solidFill>
                <a:latin typeface="Arial" panose="020B0604020202020204" pitchFamily="34" charset="0"/>
                <a:cs typeface="Arial" panose="020B0604020202020204" pitchFamily="34" charset="0"/>
              </a:rPr>
              <a:t>.</a:t>
            </a:r>
            <a:endParaRPr lang="es-GT" sz="2200" b="0" dirty="0">
              <a:solidFill>
                <a:schemeClr val="tx1"/>
              </a:solidFill>
              <a:latin typeface="Arial" panose="020B0604020202020204" pitchFamily="34" charset="0"/>
              <a:cs typeface="Arial" panose="020B0604020202020204" pitchFamily="34" charset="0"/>
            </a:endParaRPr>
          </a:p>
        </p:txBody>
      </p:sp>
      <p:pic>
        <p:nvPicPr>
          <p:cNvPr id="8"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82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667794" y="1611085"/>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180,976,762.00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 </a:t>
            </a:r>
            <a:r>
              <a:rPr lang="es-GT" sz="2700" u="sng" dirty="0" smtClean="0">
                <a:solidFill>
                  <a:schemeClr val="tx1"/>
                </a:solidFill>
                <a:latin typeface="Arial" panose="020B0604020202020204" pitchFamily="34" charset="0"/>
                <a:cs typeface="Arial" panose="020B0604020202020204" pitchFamily="34" charset="0"/>
              </a:rPr>
              <a:t>tercer </a:t>
            </a:r>
            <a:r>
              <a:rPr lang="es-GT" sz="2700" u="sng" dirty="0">
                <a:solidFill>
                  <a:schemeClr val="tx1"/>
                </a:solidFill>
                <a:latin typeface="Arial" panose="020B0604020202020204" pitchFamily="34" charset="0"/>
                <a:cs typeface="Arial" panose="020B0604020202020204" pitchFamily="34" charset="0"/>
              </a:rPr>
              <a:t>cuatrimestre 2021</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143,437,946.55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37,538,815.45</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E40743F2-234A-4544-BBAC-8877FB423F76}"/>
              </a:ext>
            </a:extLst>
          </p:cNvPr>
          <p:cNvSpPr txBox="1">
            <a:spLocks/>
          </p:cNvSpPr>
          <p:nvPr/>
        </p:nvSpPr>
        <p:spPr>
          <a:xfrm>
            <a:off x="642850" y="2345376"/>
            <a:ext cx="3327219" cy="242388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200" b="0" dirty="0">
                <a:solidFill>
                  <a:schemeClr val="tx1"/>
                </a:solidFill>
                <a:latin typeface="Arial" panose="020B0604020202020204" pitchFamily="34" charset="0"/>
                <a:cs typeface="Arial" panose="020B0604020202020204" pitchFamily="34" charset="0"/>
              </a:rPr>
              <a:t>Este rubro constituye el </a:t>
            </a:r>
            <a:r>
              <a:rPr lang="es-GT" sz="2200" dirty="0" smtClean="0">
                <a:solidFill>
                  <a:srgbClr val="2786C0"/>
                </a:solidFill>
                <a:latin typeface="Arial" panose="020B0604020202020204" pitchFamily="34" charset="0"/>
                <a:cs typeface="Arial" panose="020B0604020202020204" pitchFamily="34" charset="0"/>
              </a:rPr>
              <a:t>16.32%</a:t>
            </a:r>
            <a:r>
              <a:rPr lang="es-GT" sz="2200" b="0" dirty="0" smtClean="0">
                <a:solidFill>
                  <a:srgbClr val="2786C0"/>
                </a:solidFill>
                <a:latin typeface="Arial" panose="020B0604020202020204" pitchFamily="34" charset="0"/>
                <a:cs typeface="Arial" panose="020B0604020202020204" pitchFamily="34" charset="0"/>
              </a:rPr>
              <a:t> </a:t>
            </a:r>
            <a:r>
              <a:rPr lang="es-GT" sz="2200" b="0" dirty="0">
                <a:solidFill>
                  <a:schemeClr val="tx1"/>
                </a:solidFill>
                <a:latin typeface="Arial" panose="020B0604020202020204" pitchFamily="34" charset="0"/>
                <a:cs typeface="Arial" panose="020B0604020202020204" pitchFamily="34" charset="0"/>
              </a:rPr>
              <a:t>del total del presupuesto del Ministerio de Desarrollo Social.</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9"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945424"/>
            <a:ext cx="10470969"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MONTO UTILIZADO EN INVERSIÓN A LA FECHA</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pic>
        <p:nvPicPr>
          <p:cNvPr id="10" name="Picture 4" descr="Edificio - Iconos gratis de edificio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677110" y="91453"/>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a:extLst>
              <a:ext uri="{FF2B5EF4-FFF2-40B4-BE49-F238E27FC236}">
                <a16:creationId xmlns="" xmlns:a16="http://schemas.microsoft.com/office/drawing/2014/main" id="{CE07C87B-FA95-8148-B3C0-E1EC0EDB40ED}"/>
              </a:ext>
            </a:extLst>
          </p:cNvPr>
          <p:cNvSpPr/>
          <p:nvPr/>
        </p:nvSpPr>
        <p:spPr>
          <a:xfrm>
            <a:off x="1104405" y="3138055"/>
            <a:ext cx="997930" cy="44235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146810394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793024"/>
            <a:ext cx="9146435"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FINALIDADES ATIENDE EL MINISTERIO DE DESARROLLO SOCIAL?</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58936" y="1324791"/>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recursos públicos se utilizan con fines específicos para el cumplimiento de los objetivos sociales y económicos del Estado que impactan directamente en la población. </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Cada entidad atiende y prioriza las finalidades que le corresponden de conformidad con la ley. En el caso del Ministerio de Desarrollo Social, destina su presupuesto a Transferencias Monetarias Condicionadas y Raciones de Alimentos.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452844" y="1968681"/>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
            </a:r>
            <a:br>
              <a:rPr lang="es-GT" sz="2000" b="0" dirty="0">
                <a:solidFill>
                  <a:schemeClr val="tx1"/>
                </a:solidFill>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La principal finalidad que se atiende es Protección Social con un </a:t>
            </a:r>
            <a:r>
              <a:rPr lang="es-GT" sz="2000" dirty="0" smtClean="0">
                <a:solidFill>
                  <a:srgbClr val="2786C0"/>
                </a:solidFill>
                <a:latin typeface="Arial" panose="020B0604020202020204" pitchFamily="34" charset="0"/>
                <a:cs typeface="Arial" panose="020B0604020202020204" pitchFamily="34" charset="0"/>
              </a:rPr>
              <a:t>61.24%</a:t>
            </a:r>
            <a:r>
              <a:rPr lang="es-GT" sz="2000" b="0" dirty="0" smtClean="0">
                <a:solidFill>
                  <a:schemeClr val="tx1"/>
                </a:solidFill>
                <a:latin typeface="Arial" panose="020B0604020202020204" pitchFamily="34" charset="0"/>
                <a:cs typeface="Arial" panose="020B0604020202020204" pitchFamily="34" charset="0"/>
              </a:rPr>
              <a:t> </a:t>
            </a:r>
            <a:r>
              <a:rPr lang="es-GT" sz="2000" b="0" dirty="0">
                <a:solidFill>
                  <a:schemeClr val="tx1"/>
                </a:solidFill>
                <a:latin typeface="Arial" panose="020B0604020202020204" pitchFamily="34" charset="0"/>
                <a:cs typeface="Arial" panose="020B0604020202020204" pitchFamily="34" charset="0"/>
              </a:rPr>
              <a:t>del presupuesto total del Ministerio de Desarrollo Social.</a:t>
            </a:r>
            <a:endParaRPr lang="es-GT" sz="2200" b="0" dirty="0">
              <a:solidFill>
                <a:schemeClr val="tx1"/>
              </a:solidFill>
              <a:latin typeface="Arial" panose="020B0604020202020204" pitchFamily="34" charset="0"/>
              <a:cs typeface="Arial" panose="020B0604020202020204" pitchFamily="34" charset="0"/>
            </a:endParaRPr>
          </a:p>
        </p:txBody>
      </p:sp>
      <p:pic>
        <p:nvPicPr>
          <p:cNvPr id="7" name="Picture 2" descr="Target arm | Icono Grati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487707" y="56535"/>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a:extLst>
              <a:ext uri="{FF2B5EF4-FFF2-40B4-BE49-F238E27FC236}">
                <a16:creationId xmlns="" xmlns:a16="http://schemas.microsoft.com/office/drawing/2014/main" id="{167CBFB6-E615-8E47-9CBB-555C8A895129}"/>
              </a:ext>
            </a:extLst>
          </p:cNvPr>
          <p:cNvSpPr/>
          <p:nvPr/>
        </p:nvSpPr>
        <p:spPr>
          <a:xfrm>
            <a:off x="1941617" y="3173681"/>
            <a:ext cx="1081058" cy="40673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754024380"/>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FINALIDAD AL </a:t>
            </a:r>
            <a:r>
              <a:rPr lang="es-GT" sz="2800" dirty="0" smtClean="0">
                <a:latin typeface="Arial" panose="020B0604020202020204" pitchFamily="34" charset="0"/>
                <a:cs typeface="Arial" panose="020B0604020202020204" pitchFamily="34" charset="0"/>
              </a:rPr>
              <a:t>TERCER </a:t>
            </a:r>
            <a:r>
              <a:rPr lang="es-GT" sz="2800" dirty="0">
                <a:latin typeface="Arial" panose="020B0604020202020204" pitchFamily="34" charset="0"/>
                <a:cs typeface="Arial" panose="020B0604020202020204" pitchFamily="34" charset="0"/>
              </a:rPr>
              <a:t>CUATRIMESTRE 2021</a:t>
            </a:r>
            <a:endParaRPr lang="es-GT" sz="2800" b="1" dirty="0">
              <a:latin typeface="Arial" panose="020B0604020202020204" pitchFamily="34" charset="0"/>
              <a:cs typeface="Arial" panose="020B0604020202020204" pitchFamily="34" charset="0"/>
            </a:endParaRPr>
          </a:p>
        </p:txBody>
      </p:sp>
      <p:grpSp>
        <p:nvGrpSpPr>
          <p:cNvPr id="4" name="Grupo 3">
            <a:extLst>
              <a:ext uri="{FF2B5EF4-FFF2-40B4-BE49-F238E27FC236}">
                <a16:creationId xmlns="" xmlns:a16="http://schemas.microsoft.com/office/drawing/2014/main" id="{50F801E1-68A9-7A4D-B59C-B8015F4F1E94}"/>
              </a:ext>
            </a:extLst>
          </p:cNvPr>
          <p:cNvGrpSpPr/>
          <p:nvPr/>
        </p:nvGrpSpPr>
        <p:grpSpPr>
          <a:xfrm>
            <a:off x="10626634" y="71846"/>
            <a:ext cx="1482419" cy="1201783"/>
            <a:chOff x="10626634" y="71846"/>
            <a:chExt cx="1482419" cy="1201783"/>
          </a:xfrm>
        </p:grpSpPr>
        <p:sp>
          <p:nvSpPr>
            <p:cNvPr id="5" name="Rectángulo 4">
              <a:extLst>
                <a:ext uri="{FF2B5EF4-FFF2-40B4-BE49-F238E27FC236}">
                  <a16:creationId xmlns="" xmlns:a16="http://schemas.microsoft.com/office/drawing/2014/main" id="{C076A225-F6F6-3044-B1C7-7844C61D4804}"/>
                </a:ext>
              </a:extLst>
            </p:cNvPr>
            <p:cNvSpPr/>
            <p:nvPr/>
          </p:nvSpPr>
          <p:spPr>
            <a:xfrm>
              <a:off x="10626634" y="71846"/>
              <a:ext cx="1482419" cy="120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6" name="Imagen 5">
              <a:extLst>
                <a:ext uri="{FF2B5EF4-FFF2-40B4-BE49-F238E27FC236}">
                  <a16:creationId xmlns="" xmlns:a16="http://schemas.microsoft.com/office/drawing/2014/main" id="{FD4A2E8B-11B1-7847-9886-21BEAD4D0867}"/>
                </a:ext>
              </a:extLst>
            </p:cNvPr>
            <p:cNvPicPr>
              <a:picLocks noChangeAspect="1"/>
            </p:cNvPicPr>
            <p:nvPr/>
          </p:nvPicPr>
          <p:blipFill>
            <a:blip r:embed="rId4"/>
            <a:stretch>
              <a:fillRect/>
            </a:stretch>
          </p:blipFill>
          <p:spPr>
            <a:xfrm>
              <a:off x="10626634" y="446443"/>
              <a:ext cx="1405822" cy="441830"/>
            </a:xfrm>
            <a:prstGeom prst="rect">
              <a:avLst/>
            </a:prstGeom>
          </p:spPr>
        </p:pic>
      </p:grpSp>
      <p:graphicFrame>
        <p:nvGraphicFramePr>
          <p:cNvPr id="8" name="1 Gráfico"/>
          <p:cNvGraphicFramePr>
            <a:graphicFrameLocks/>
          </p:cNvGraphicFramePr>
          <p:nvPr>
            <p:extLst>
              <p:ext uri="{D42A27DB-BD31-4B8C-83A1-F6EECF244321}">
                <p14:modId xmlns:p14="http://schemas.microsoft.com/office/powerpoint/2010/main" val="1375705406"/>
              </p:ext>
            </p:extLst>
          </p:nvPr>
        </p:nvGraphicFramePr>
        <p:xfrm>
          <a:off x="0" y="1757548"/>
          <a:ext cx="12143958" cy="4536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30857274"/>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RESULTADOS ESPECÍFICOS</a:t>
            </a:r>
          </a:p>
          <a:p>
            <a:pPr algn="r"/>
            <a:r>
              <a:rPr lang="es-GT" sz="3700" b="1" dirty="0" smtClean="0">
                <a:solidFill>
                  <a:srgbClr val="00B0F0"/>
                </a:solidFill>
                <a:latin typeface="Arial" panose="020B0604020202020204" pitchFamily="34" charset="0"/>
                <a:cs typeface="Arial" panose="020B0604020202020204" pitchFamily="34" charset="0"/>
              </a:rPr>
              <a:t>TERCER </a:t>
            </a:r>
            <a:r>
              <a:rPr lang="es-GT" sz="3700" b="1" dirty="0">
                <a:solidFill>
                  <a:srgbClr val="00B0F0"/>
                </a:solidFill>
                <a:latin typeface="Arial" panose="020B0604020202020204" pitchFamily="34" charset="0"/>
                <a:cs typeface="Arial" panose="020B0604020202020204" pitchFamily="34" charset="0"/>
              </a:rPr>
              <a:t>CUATRIMESTRE 2021</a:t>
            </a:r>
          </a:p>
        </p:txBody>
      </p:sp>
    </p:spTree>
    <p:extLst>
      <p:ext uri="{BB962C8B-B14F-4D97-AF65-F5344CB8AC3E}">
        <p14:creationId xmlns:p14="http://schemas.microsoft.com/office/powerpoint/2010/main" val="1297065089"/>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4,869,785</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raciones de alimentos </a:t>
            </a:r>
            <a:r>
              <a:rPr lang="es-GT" sz="1900" dirty="0">
                <a:latin typeface="Arial" panose="020B0604020202020204" pitchFamily="34" charset="0"/>
                <a:cs typeface="Arial" panose="020B0604020202020204" pitchFamily="34" charset="0"/>
              </a:rPr>
              <a:t>entregadas a personas en condiciones de vulnerabilidad</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120,159,242.00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118,000,724.65</a:t>
            </a:r>
          </a:p>
          <a:p>
            <a:pPr marL="342900" indent="-342900">
              <a:buAutoNum type="alphaLcPeriod"/>
            </a:pPr>
            <a:r>
              <a:rPr lang="es-GT" sz="1800" dirty="0" smtClean="0">
                <a:latin typeface="Arial" panose="020B0604020202020204" pitchFamily="34" charset="0"/>
                <a:cs typeface="Arial" panose="020B0604020202020204" pitchFamily="34" charset="0"/>
              </a:rPr>
              <a:t>Fuente de financiamiento: 11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COMEDOR SOCIAL</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4,987,605 </a:t>
            </a:r>
            <a:r>
              <a:rPr lang="es-GT" sz="1800" dirty="0">
                <a:latin typeface="Arial" panose="020B0604020202020204" pitchFamily="34" charset="0"/>
                <a:cs typeface="Arial" panose="020B0604020202020204" pitchFamily="34" charset="0"/>
              </a:rPr>
              <a:t>raciones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11,068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a:t>
            </a:r>
            <a:r>
              <a:rPr lang="es-GT" sz="1800" dirty="0" smtClean="0">
                <a:latin typeface="Arial" panose="020B0604020202020204" pitchFamily="34" charset="0"/>
                <a:cs typeface="Arial" panose="020B0604020202020204" pitchFamily="34" charset="0"/>
              </a:rPr>
              <a:t>15 </a:t>
            </a:r>
            <a:r>
              <a:rPr lang="es-GT" sz="1800" dirty="0">
                <a:latin typeface="Arial" panose="020B0604020202020204" pitchFamily="34" charset="0"/>
                <a:cs typeface="Arial" panose="020B0604020202020204" pitchFamily="34" charset="0"/>
              </a:rPr>
              <a:t>departamentos </a:t>
            </a:r>
            <a:r>
              <a:rPr lang="es-GT" sz="1800" dirty="0" smtClean="0">
                <a:latin typeface="Arial" panose="020B0604020202020204" pitchFamily="34" charset="0"/>
                <a:cs typeface="Arial" panose="020B0604020202020204" pitchFamily="34" charset="0"/>
              </a:rPr>
              <a:t>(58 </a:t>
            </a:r>
            <a:r>
              <a:rPr lang="es-GT" sz="1800" dirty="0">
                <a:latin typeface="Arial" panose="020B0604020202020204" pitchFamily="34" charset="0"/>
                <a:cs typeface="Arial" panose="020B0604020202020204" pitchFamily="34" charset="0"/>
              </a:rPr>
              <a:t>comedores)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2" name="Rectángulo redondeado 1">
            <a:extLst>
              <a:ext uri="{FF2B5EF4-FFF2-40B4-BE49-F238E27FC236}">
                <a16:creationId xmlns="" xmlns:a16="http://schemas.microsoft.com/office/drawing/2014/main" id="{C6E40502-B5ED-EF46-BE87-2D2A666DBC3C}"/>
              </a:ext>
            </a:extLst>
          </p:cNvPr>
          <p:cNvSpPr/>
          <p:nvPr/>
        </p:nvSpPr>
        <p:spPr>
          <a:xfrm>
            <a:off x="121886" y="1585356"/>
            <a:ext cx="1202213" cy="4631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Rectángulo 4">
            <a:extLst>
              <a:ext uri="{FF2B5EF4-FFF2-40B4-BE49-F238E27FC236}">
                <a16:creationId xmlns="" xmlns:a16="http://schemas.microsoft.com/office/drawing/2014/main" id="{8C915DDA-FD67-C64D-BE4D-2855BAC27EF6}"/>
              </a:ext>
            </a:extLst>
          </p:cNvPr>
          <p:cNvSpPr/>
          <p:nvPr/>
        </p:nvSpPr>
        <p:spPr>
          <a:xfrm>
            <a:off x="199075" y="5858926"/>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8" name="7 Imagen" descr="https://www.mides.gob.gt/wp-content/uploads/2021/11/WhatsApp-Image-2021-11-15-at-12.40.17-PM-1-scaled-1024x512.jpeg"/>
          <p:cNvPicPr/>
          <p:nvPr/>
        </p:nvPicPr>
        <p:blipFill>
          <a:blip r:embed="rId4">
            <a:extLst>
              <a:ext uri="{28A0092B-C50C-407E-A947-70E740481C1C}">
                <a14:useLocalDpi xmlns:a14="http://schemas.microsoft.com/office/drawing/2010/main" val="0"/>
              </a:ext>
            </a:extLst>
          </a:blip>
          <a:srcRect/>
          <a:stretch>
            <a:fillRect/>
          </a:stretch>
        </p:blipFill>
        <p:spPr bwMode="auto">
          <a:xfrm>
            <a:off x="121886" y="2987317"/>
            <a:ext cx="4224483" cy="2325378"/>
          </a:xfrm>
          <a:prstGeom prst="rect">
            <a:avLst/>
          </a:prstGeom>
          <a:noFill/>
          <a:ln>
            <a:noFill/>
          </a:ln>
        </p:spPr>
      </p:pic>
    </p:spTree>
    <p:extLst>
      <p:ext uri="{BB962C8B-B14F-4D97-AF65-F5344CB8AC3E}">
        <p14:creationId xmlns:p14="http://schemas.microsoft.com/office/powerpoint/2010/main" val="3755961904"/>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181,198</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transferencias monetarias condicionadas para alimentos </a:t>
            </a:r>
            <a:r>
              <a:rPr lang="es-GT" sz="1900" dirty="0">
                <a:latin typeface="Arial" panose="020B0604020202020204" pitchFamily="34" charset="0"/>
                <a:cs typeface="Arial" panose="020B0604020202020204" pitchFamily="34" charset="0"/>
              </a:rPr>
              <a:t>entregadas a familias que viven en pobreza y pobreza extrema</a:t>
            </a:r>
          </a:p>
          <a:p>
            <a:pPr marL="0" indent="0">
              <a:buFont typeface="Arial" panose="020B0604020202020204" pitchFamily="34" charset="0"/>
              <a:buNone/>
            </a:pP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55,143,851.00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54,784,919.07</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12</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BOLSA SOCIAL</a:t>
            </a:r>
          </a:p>
          <a:p>
            <a:pPr marL="457200" indent="-457200">
              <a:buAutoNum type="alphaLcPeriod"/>
            </a:pPr>
            <a:r>
              <a:rPr lang="es-GT" sz="1800" dirty="0">
                <a:latin typeface="Arial" panose="020B0604020202020204" pitchFamily="34" charset="0"/>
                <a:cs typeface="Arial" panose="020B0604020202020204" pitchFamily="34" charset="0"/>
              </a:rPr>
              <a:t>Meta: 181,201 TMCA</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21,295 </a:t>
            </a:r>
            <a:r>
              <a:rPr lang="es-GT" sz="1800" dirty="0">
                <a:latin typeface="Arial" panose="020B0604020202020204" pitchFamily="34" charset="0"/>
                <a:cs typeface="Arial" panose="020B0604020202020204" pitchFamily="34" charset="0"/>
              </a:rPr>
              <a:t>familias</a:t>
            </a:r>
          </a:p>
          <a:p>
            <a:pPr marL="457200" indent="-457200">
              <a:buAutoNum type="alphaLcPeriod"/>
            </a:pPr>
            <a:r>
              <a:rPr lang="es-GT" sz="1800" dirty="0">
                <a:latin typeface="Arial" panose="020B0604020202020204" pitchFamily="34" charset="0"/>
                <a:cs typeface="Arial" panose="020B0604020202020204" pitchFamily="34" charset="0"/>
              </a:rPr>
              <a:t>Ubicación geográfica: 17 municipios del depto. De Guatemala</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AB009F12-1884-994C-8A58-FC9569546F2F}"/>
              </a:ext>
            </a:extLst>
          </p:cNvPr>
          <p:cNvSpPr/>
          <p:nvPr/>
        </p:nvSpPr>
        <p:spPr>
          <a:xfrm>
            <a:off x="121887" y="1643720"/>
            <a:ext cx="1000332"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C02D4A99-FCA0-2C45-B2BB-D79FB2DA86A4}"/>
              </a:ext>
            </a:extLst>
          </p:cNvPr>
          <p:cNvSpPr/>
          <p:nvPr/>
        </p:nvSpPr>
        <p:spPr>
          <a:xfrm>
            <a:off x="207818" y="5841556"/>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a:t>
            </a:r>
            <a:r>
              <a:rPr lang="es-GT" sz="1050" b="1" dirty="0" smtClean="0">
                <a:latin typeface="Arial" panose="020B0604020202020204" pitchFamily="34" charset="0"/>
                <a:cs typeface="Arial" panose="020B0604020202020204" pitchFamily="34" charset="0"/>
              </a:rPr>
              <a:t>: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8 Imagen" descr="https://www.mides.gob.gt/wp-content/uploads/2021/08/IMG_1892.00_00_07_14.Imagen-fija003-scaled-1024x512.jpg"/>
          <p:cNvPicPr/>
          <p:nvPr/>
        </p:nvPicPr>
        <p:blipFill>
          <a:blip r:embed="rId4">
            <a:extLst>
              <a:ext uri="{28A0092B-C50C-407E-A947-70E740481C1C}">
                <a14:useLocalDpi xmlns:a14="http://schemas.microsoft.com/office/drawing/2010/main" val="0"/>
              </a:ext>
            </a:extLst>
          </a:blip>
          <a:srcRect/>
          <a:stretch>
            <a:fillRect/>
          </a:stretch>
        </p:blipFill>
        <p:spPr bwMode="auto">
          <a:xfrm>
            <a:off x="203422" y="3017005"/>
            <a:ext cx="4368577" cy="2266001"/>
          </a:xfrm>
          <a:prstGeom prst="rect">
            <a:avLst/>
          </a:prstGeom>
          <a:noFill/>
          <a:ln>
            <a:noFill/>
          </a:ln>
        </p:spPr>
      </p:pic>
    </p:spTree>
    <p:extLst>
      <p:ext uri="{BB962C8B-B14F-4D97-AF65-F5344CB8AC3E}">
        <p14:creationId xmlns:p14="http://schemas.microsoft.com/office/powerpoint/2010/main" val="278290109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2786C0"/>
                </a:solidFill>
                <a:latin typeface="Arial" panose="020B0604020202020204" pitchFamily="34" charset="0"/>
                <a:cs typeface="Arial" panose="020B0604020202020204" pitchFamily="34" charset="0"/>
              </a:rPr>
              <a:t>353,333 </a:t>
            </a:r>
            <a:r>
              <a:rPr lang="es-GT" sz="1900" b="1" dirty="0" smtClean="0">
                <a:solidFill>
                  <a:srgbClr val="2786C0"/>
                </a:solidFill>
                <a:latin typeface="Arial" panose="020B0604020202020204" pitchFamily="34" charset="0"/>
                <a:cs typeface="Arial" panose="020B0604020202020204" pitchFamily="34" charset="0"/>
              </a:rPr>
              <a:t>dotaciones </a:t>
            </a:r>
            <a:r>
              <a:rPr lang="es-GT" sz="1900" b="1" dirty="0">
                <a:solidFill>
                  <a:srgbClr val="2786C0"/>
                </a:solidFill>
                <a:latin typeface="Arial" panose="020B0604020202020204" pitchFamily="34" charset="0"/>
                <a:cs typeface="Arial" panose="020B0604020202020204" pitchFamily="34" charset="0"/>
              </a:rPr>
              <a:t>de alimento complementario </a:t>
            </a:r>
            <a:r>
              <a:rPr lang="es-GT" sz="1900" b="1" dirty="0" smtClean="0">
                <a:solidFill>
                  <a:srgbClr val="2786C0"/>
                </a:solidFill>
                <a:latin typeface="Arial" panose="020B0604020202020204" pitchFamily="34" charset="0"/>
                <a:cs typeface="Arial" panose="020B0604020202020204" pitchFamily="34" charset="0"/>
              </a:rPr>
              <a:t>fortificado</a:t>
            </a:r>
            <a:r>
              <a:rPr lang="es-GT" sz="1900" b="1" dirty="0" smtClean="0">
                <a:solidFill>
                  <a:srgbClr val="0070C0"/>
                </a:solidFill>
                <a:latin typeface="Arial" panose="020B0604020202020204" pitchFamily="34" charset="0"/>
                <a:cs typeface="Arial" panose="020B0604020202020204" pitchFamily="34" charset="0"/>
              </a:rPr>
              <a:t> </a:t>
            </a:r>
            <a:r>
              <a:rPr lang="es-GT" sz="1900" dirty="0">
                <a:latin typeface="Arial" panose="020B0604020202020204" pitchFamily="34" charset="0"/>
                <a:cs typeface="Arial" panose="020B0604020202020204" pitchFamily="34" charset="0"/>
              </a:rPr>
              <a:t>entregadas a niños </a:t>
            </a:r>
            <a:r>
              <a:rPr lang="es-GT" sz="1900" dirty="0" smtClean="0">
                <a:latin typeface="Arial" panose="020B0604020202020204" pitchFamily="34" charset="0"/>
                <a:cs typeface="Arial" panose="020B0604020202020204" pitchFamily="34" charset="0"/>
              </a:rPr>
              <a:t>y niñas </a:t>
            </a:r>
            <a:r>
              <a:rPr lang="es-GT" sz="1900" dirty="0">
                <a:latin typeface="Arial" panose="020B0604020202020204" pitchFamily="34" charset="0"/>
                <a:cs typeface="Arial" panose="020B0604020202020204" pitchFamily="34" charset="0"/>
              </a:rPr>
              <a:t>de 6 a 59 meses de edad, con vulnerabilidad nutricional</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8,300,530.00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7,328,126.42</a:t>
            </a:r>
          </a:p>
          <a:p>
            <a:pPr marL="342900" indent="-342900">
              <a:buAutoNum type="alphaLcPeriod"/>
            </a:pPr>
            <a:r>
              <a:rPr lang="es-GT" sz="1800" dirty="0" smtClean="0">
                <a:latin typeface="Arial" panose="020B0604020202020204" pitchFamily="34" charset="0"/>
                <a:cs typeface="Arial" panose="020B0604020202020204" pitchFamily="34" charset="0"/>
              </a:rPr>
              <a:t>Fuente de financiamiento: 11 y 12</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t>
            </a:r>
            <a:r>
              <a:rPr lang="es-GT" sz="1800" dirty="0" smtClean="0">
                <a:latin typeface="Arial" panose="020B0604020202020204" pitchFamily="34" charset="0"/>
                <a:cs typeface="Arial" panose="020B0604020202020204" pitchFamily="34" charset="0"/>
              </a:rPr>
              <a:t>ALIMENTO COMPLEMENTARIO FORTIFICADO </a:t>
            </a:r>
          </a:p>
          <a:p>
            <a:pPr marL="457200" indent="-457200">
              <a:buAutoNum type="alphaLcPeriod"/>
            </a:pPr>
            <a:r>
              <a:rPr lang="es-GT" sz="1800" dirty="0" smtClean="0">
                <a:latin typeface="Arial" panose="020B0604020202020204" pitchFamily="34" charset="0"/>
                <a:cs typeface="Arial" panose="020B0604020202020204" pitchFamily="34" charset="0"/>
              </a:rPr>
              <a:t>Meta</a:t>
            </a:r>
            <a:r>
              <a:rPr lang="es-GT" sz="1800" dirty="0">
                <a:latin typeface="Arial" panose="020B0604020202020204" pitchFamily="34" charset="0"/>
                <a:cs typeface="Arial" panose="020B0604020202020204" pitchFamily="34" charset="0"/>
              </a:rPr>
              <a:t>: </a:t>
            </a:r>
            <a:r>
              <a:rPr lang="es-GT" sz="1800" dirty="0" smtClean="0">
                <a:latin typeface="Arial" panose="020B0604020202020204" pitchFamily="34" charset="0"/>
                <a:cs typeface="Arial" panose="020B0604020202020204" pitchFamily="34" charset="0"/>
              </a:rPr>
              <a:t>428,083 raciones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353,333</a:t>
            </a:r>
            <a:r>
              <a:rPr lang="es-GT" sz="1800" dirty="0" smtClean="0">
                <a:latin typeface="Arial" panose="020B0604020202020204" pitchFamily="34" charset="0"/>
                <a:cs typeface="Arial" panose="020B0604020202020204" pitchFamily="34" charset="0"/>
              </a:rPr>
              <a:t> </a:t>
            </a:r>
            <a:r>
              <a:rPr lang="es-GT" sz="1800" dirty="0">
                <a:latin typeface="Arial" panose="020B0604020202020204" pitchFamily="34" charset="0"/>
                <a:cs typeface="Arial" panose="020B0604020202020204" pitchFamily="34" charset="0"/>
              </a:rPr>
              <a:t>raciones</a:t>
            </a:r>
          </a:p>
          <a:p>
            <a:pPr marL="457200" indent="-457200">
              <a:buAutoNum type="alphaLcPeriod"/>
            </a:pPr>
            <a:r>
              <a:rPr lang="es-GT" sz="1800" dirty="0" smtClean="0">
                <a:latin typeface="Arial" panose="020B0604020202020204" pitchFamily="34" charset="0"/>
                <a:cs typeface="Arial" panose="020B0604020202020204" pitchFamily="34" charset="0"/>
              </a:rPr>
              <a:t>Ubicación </a:t>
            </a:r>
            <a:r>
              <a:rPr lang="es-GT" sz="1800" dirty="0">
                <a:latin typeface="Arial" panose="020B0604020202020204" pitchFamily="34" charset="0"/>
                <a:cs typeface="Arial" panose="020B0604020202020204" pitchFamily="34" charset="0"/>
              </a:rPr>
              <a:t>geográfica: </a:t>
            </a:r>
            <a:r>
              <a:rPr lang="es-GT" sz="1800" dirty="0" smtClean="0">
                <a:latin typeface="Arial" panose="020B0604020202020204" pitchFamily="34" charset="0"/>
                <a:cs typeface="Arial" panose="020B0604020202020204" pitchFamily="34" charset="0"/>
              </a:rPr>
              <a:t>18 departamentos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AB009F12-1884-994C-8A58-FC9569546F2F}"/>
              </a:ext>
            </a:extLst>
          </p:cNvPr>
          <p:cNvSpPr/>
          <p:nvPr/>
        </p:nvSpPr>
        <p:spPr>
          <a:xfrm>
            <a:off x="121887" y="1643720"/>
            <a:ext cx="1000332"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C02D4A99-FCA0-2C45-B2BB-D79FB2DA86A4}"/>
              </a:ext>
            </a:extLst>
          </p:cNvPr>
          <p:cNvSpPr/>
          <p:nvPr/>
        </p:nvSpPr>
        <p:spPr>
          <a:xfrm>
            <a:off x="207818" y="5841556"/>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a:t>
            </a:r>
            <a:r>
              <a:rPr lang="es-GT" sz="1050" b="1" dirty="0" smtClean="0">
                <a:latin typeface="Arial" panose="020B0604020202020204" pitchFamily="34" charset="0"/>
                <a:cs typeface="Arial" panose="020B0604020202020204" pitchFamily="34" charset="0"/>
              </a:rPr>
              <a:t>: </a:t>
            </a:r>
            <a:r>
              <a:rPr lang="es-GT" sz="1050" dirty="0" smtClean="0">
                <a:latin typeface="Arial" panose="020B0604020202020204" pitchFamily="34" charset="0"/>
                <a:cs typeface="Arial" panose="020B0604020202020204" pitchFamily="34" charset="0"/>
              </a:rPr>
              <a:t>SICOIN</a:t>
            </a:r>
            <a:endParaRPr lang="es-GT" sz="1050" dirty="0"/>
          </a:p>
        </p:txBody>
      </p:sp>
      <p:pic>
        <p:nvPicPr>
          <p:cNvPr id="11" name="10 Imagen" descr="https://www.mides.gob.gt/wp-content/uploads/2021/12/Nutri-788x394.jpg"/>
          <p:cNvPicPr/>
          <p:nvPr/>
        </p:nvPicPr>
        <p:blipFill>
          <a:blip r:embed="rId4">
            <a:extLst>
              <a:ext uri="{28A0092B-C50C-407E-A947-70E740481C1C}">
                <a14:useLocalDpi xmlns:a14="http://schemas.microsoft.com/office/drawing/2010/main" val="0"/>
              </a:ext>
            </a:extLst>
          </a:blip>
          <a:srcRect/>
          <a:stretch>
            <a:fillRect/>
          </a:stretch>
        </p:blipFill>
        <p:spPr bwMode="auto">
          <a:xfrm>
            <a:off x="121887" y="3013715"/>
            <a:ext cx="4233553" cy="2344153"/>
          </a:xfrm>
          <a:prstGeom prst="rect">
            <a:avLst/>
          </a:prstGeom>
          <a:noFill/>
          <a:ln>
            <a:noFill/>
          </a:ln>
        </p:spPr>
      </p:pic>
    </p:spTree>
    <p:extLst>
      <p:ext uri="{BB962C8B-B14F-4D97-AF65-F5344CB8AC3E}">
        <p14:creationId xmlns:p14="http://schemas.microsoft.com/office/powerpoint/2010/main" val="29456380"/>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232,973 bolsas de alimentos </a:t>
            </a:r>
            <a:r>
              <a:rPr lang="es-GT" sz="1900" dirty="0" smtClean="0">
                <a:latin typeface="Arial" panose="020B0604020202020204" pitchFamily="34" charset="0"/>
                <a:cs typeface="Arial" panose="020B0604020202020204" pitchFamily="34" charset="0"/>
              </a:rPr>
              <a:t>entregadas </a:t>
            </a:r>
            <a:r>
              <a:rPr lang="es-GT" sz="1900" dirty="0">
                <a:latin typeface="Arial" panose="020B0604020202020204" pitchFamily="34" charset="0"/>
                <a:cs typeface="Arial" panose="020B0604020202020204" pitchFamily="34" charset="0"/>
              </a:rPr>
              <a:t>a familias en atención a </a:t>
            </a:r>
            <a:r>
              <a:rPr lang="es-GT" sz="1900" dirty="0" smtClean="0">
                <a:latin typeface="Arial" panose="020B0604020202020204" pitchFamily="34" charset="0"/>
                <a:cs typeface="Arial" panose="020B0604020202020204" pitchFamily="34" charset="0"/>
              </a:rPr>
              <a:t>la emergencia COVID-19</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107,018,384.00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103,024,867.72</a:t>
            </a:r>
          </a:p>
          <a:p>
            <a:pPr marL="342900" indent="-342900">
              <a:buAutoNum type="alphaLcPeriod"/>
            </a:pPr>
            <a:r>
              <a:rPr lang="es-GT" sz="1800" dirty="0" smtClean="0">
                <a:latin typeface="Arial" panose="020B0604020202020204" pitchFamily="34" charset="0"/>
                <a:cs typeface="Arial" panose="020B0604020202020204" pitchFamily="34" charset="0"/>
              </a:rPr>
              <a:t>Fuente de financiamiento: 11 y 12</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a:t>
            </a:r>
            <a:r>
              <a:rPr lang="es-GT" sz="1700" dirty="0">
                <a:latin typeface="Arial" panose="020B0604020202020204" pitchFamily="34" charset="0"/>
                <a:cs typeface="Arial" panose="020B0604020202020204" pitchFamily="34" charset="0"/>
              </a:rPr>
              <a:t>APOYO ALIMENTARIO Y PREVENCIÓN DEL COVID-19</a:t>
            </a:r>
            <a:endParaRPr lang="es-GT" sz="1700" dirty="0" smtClean="0">
              <a:latin typeface="Arial" panose="020B0604020202020204" pitchFamily="34" charset="0"/>
              <a:cs typeface="Arial" panose="020B0604020202020204" pitchFamily="34" charset="0"/>
            </a:endParaRPr>
          </a:p>
          <a:p>
            <a:pPr marL="457200" indent="-457200">
              <a:buAutoNum type="alphaLcPeriod"/>
            </a:pPr>
            <a:r>
              <a:rPr lang="es-GT" sz="1800" dirty="0" smtClean="0">
                <a:latin typeface="Arial" panose="020B0604020202020204" pitchFamily="34" charset="0"/>
                <a:cs typeface="Arial" panose="020B0604020202020204" pitchFamily="34" charset="0"/>
              </a:rPr>
              <a:t>Meta</a:t>
            </a:r>
            <a:r>
              <a:rPr lang="es-GT" sz="1800">
                <a:latin typeface="Arial" panose="020B0604020202020204" pitchFamily="34" charset="0"/>
                <a:cs typeface="Arial" panose="020B0604020202020204" pitchFamily="34" charset="0"/>
              </a:rPr>
              <a:t>: </a:t>
            </a:r>
            <a:r>
              <a:rPr lang="es-GT" sz="1800" smtClean="0">
                <a:latin typeface="Arial" panose="020B0604020202020204" pitchFamily="34" charset="0"/>
                <a:cs typeface="Arial" panose="020B0604020202020204" pitchFamily="34" charset="0"/>
              </a:rPr>
              <a:t>232,973 </a:t>
            </a:r>
            <a:r>
              <a:rPr lang="es-GT" sz="1800" dirty="0" smtClean="0">
                <a:latin typeface="Arial" panose="020B0604020202020204" pitchFamily="34" charset="0"/>
                <a:cs typeface="Arial" panose="020B0604020202020204" pitchFamily="34" charset="0"/>
              </a:rPr>
              <a:t>personas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232,973 personas</a:t>
            </a:r>
          </a:p>
          <a:p>
            <a:pPr marL="457200" indent="-457200">
              <a:buAutoNum type="alphaLcPeriod"/>
            </a:pPr>
            <a:r>
              <a:rPr lang="es-GT" sz="1800" dirty="0" smtClean="0">
                <a:latin typeface="Arial" panose="020B0604020202020204" pitchFamily="34" charset="0"/>
                <a:cs typeface="Arial" panose="020B0604020202020204" pitchFamily="34" charset="0"/>
              </a:rPr>
              <a:t>Ubicación </a:t>
            </a:r>
            <a:r>
              <a:rPr lang="es-GT" sz="1800" dirty="0">
                <a:latin typeface="Arial" panose="020B0604020202020204" pitchFamily="34" charset="0"/>
                <a:cs typeface="Arial" panose="020B0604020202020204" pitchFamily="34" charset="0"/>
              </a:rPr>
              <a:t>geográfica: </a:t>
            </a:r>
            <a:r>
              <a:rPr lang="es-GT" sz="1800" dirty="0" smtClean="0">
                <a:latin typeface="Arial" panose="020B0604020202020204" pitchFamily="34" charset="0"/>
                <a:cs typeface="Arial" panose="020B0604020202020204" pitchFamily="34" charset="0"/>
              </a:rPr>
              <a:t>22 departamentos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AB009F12-1884-994C-8A58-FC9569546F2F}"/>
              </a:ext>
            </a:extLst>
          </p:cNvPr>
          <p:cNvSpPr/>
          <p:nvPr/>
        </p:nvSpPr>
        <p:spPr>
          <a:xfrm>
            <a:off x="121887" y="1643720"/>
            <a:ext cx="1000332"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C02D4A99-FCA0-2C45-B2BB-D79FB2DA86A4}"/>
              </a:ext>
            </a:extLst>
          </p:cNvPr>
          <p:cNvSpPr/>
          <p:nvPr/>
        </p:nvSpPr>
        <p:spPr>
          <a:xfrm>
            <a:off x="207818" y="5841556"/>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a:t>
            </a:r>
            <a:r>
              <a:rPr lang="es-GT" sz="1050" b="1" dirty="0" smtClean="0">
                <a:latin typeface="Arial" panose="020B0604020202020204" pitchFamily="34" charset="0"/>
                <a:cs typeface="Arial" panose="020B0604020202020204" pitchFamily="34" charset="0"/>
              </a:rPr>
              <a:t>: </a:t>
            </a:r>
            <a:r>
              <a:rPr lang="es-GT" sz="1050" dirty="0" smtClean="0">
                <a:latin typeface="Arial" panose="020B0604020202020204" pitchFamily="34" charset="0"/>
                <a:cs typeface="Arial" panose="020B0604020202020204" pitchFamily="34" charset="0"/>
              </a:rPr>
              <a:t>SICOIN</a:t>
            </a:r>
            <a:endParaRPr lang="es-GT" sz="1050" dirty="0"/>
          </a:p>
        </p:txBody>
      </p:sp>
      <p:pic>
        <p:nvPicPr>
          <p:cNvPr id="1026" name="Picture 2" descr="https://www.mides.gob.gt/wp-content/uploads/2021/04/WhatsApp-Image-2021-04-30-at-9.49.30-AM-960x48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16" y="3106461"/>
            <a:ext cx="4174177" cy="2087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5061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FUNCIONES DEL </a:t>
            </a:r>
            <a:br>
              <a:rPr lang="es-GT" sz="2800" dirty="0">
                <a:latin typeface="Arial" panose="020B0604020202020204" pitchFamily="34" charset="0"/>
                <a:cs typeface="Arial" panose="020B0604020202020204" pitchFamily="34" charset="0"/>
              </a:rPr>
            </a:br>
            <a:r>
              <a:rPr lang="es-GT" sz="2800" dirty="0">
                <a:latin typeface="Arial" panose="020B0604020202020204" pitchFamily="34" charset="0"/>
                <a:cs typeface="Arial" panose="020B0604020202020204" pitchFamily="34" charset="0"/>
              </a:rPr>
              <a:t>MINISTERIO DE DESARROLLO SOCIAL </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269568" y="1689662"/>
            <a:ext cx="11350438" cy="4657700"/>
          </a:xfrm>
        </p:spPr>
        <p:txBody>
          <a:bodyPr>
            <a:normAutofit fontScale="77500" lnSpcReduction="20000"/>
          </a:bodyPr>
          <a:lstStyle/>
          <a:p>
            <a:pPr marL="457200" lvl="1" indent="0" algn="just">
              <a:lnSpc>
                <a:spcPct val="150000"/>
              </a:lnSpc>
              <a:buNone/>
            </a:pPr>
            <a:r>
              <a:rPr lang="es-GT" sz="2600" dirty="0">
                <a:latin typeface="Arial" panose="020B0604020202020204" pitchFamily="34" charset="0"/>
                <a:cs typeface="Arial" panose="020B0604020202020204" pitchFamily="34" charset="0"/>
              </a:rPr>
              <a:t>De conformidad con las normas que regulan su funcionamiento, las </a:t>
            </a:r>
            <a:r>
              <a:rPr lang="es-GT" sz="2600" b="1" dirty="0">
                <a:solidFill>
                  <a:srgbClr val="2786C0"/>
                </a:solidFill>
                <a:latin typeface="Arial" panose="020B0604020202020204" pitchFamily="34" charset="0"/>
                <a:cs typeface="Arial" panose="020B0604020202020204" pitchFamily="34" charset="0"/>
              </a:rPr>
              <a:t>principales funciones </a:t>
            </a:r>
            <a:r>
              <a:rPr lang="es-GT" sz="2600" dirty="0">
                <a:latin typeface="Arial" panose="020B0604020202020204" pitchFamily="34" charset="0"/>
                <a:cs typeface="Arial" panose="020B0604020202020204" pitchFamily="34" charset="0"/>
              </a:rPr>
              <a:t>del Ministerio de Desarrollo Social son:</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Ejercer la rectoría sectorial en materia de desarrollo social.</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Promover el acceso equitativo a la población vulnerable a los programas sociales.</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Aprobar y publicar las normas y procedimientos para la prestación y el acceso a los programas sociales del MIDES.</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Manejar en forma estratégica la asignación de los recursos públicos destinados a planes, programas y proyectos que buscan reducir la pobreza, inequidad, exclusión, y vulnerabilidad social.</a:t>
            </a:r>
            <a:endParaRPr lang="es-GT" b="1" dirty="0">
              <a:latin typeface="Arial" panose="020B0604020202020204" pitchFamily="34" charset="0"/>
              <a:cs typeface="Arial" panose="020B0604020202020204" pitchFamily="34" charset="0"/>
            </a:endParaRPr>
          </a:p>
          <a:p>
            <a:pPr marL="457200" lvl="1" indent="0" algn="just">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lgn="just"/>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19827"/>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5,493</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Becas de educación media </a:t>
            </a:r>
            <a:r>
              <a:rPr lang="es-GT" sz="1900" dirty="0">
                <a:latin typeface="Arial" panose="020B0604020202020204" pitchFamily="34" charset="0"/>
                <a:cs typeface="Arial" panose="020B0604020202020204" pitchFamily="34" charset="0"/>
              </a:rPr>
              <a:t>entregadas a adolescentes y jóvenes en situación de riesgo y vulnerabilidad social</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14,351,336.00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a:t>
            </a:r>
            <a:r>
              <a:rPr lang="es-GT" sz="1800" dirty="0" smtClean="0">
                <a:latin typeface="Arial" panose="020B0604020202020204" pitchFamily="34" charset="0"/>
                <a:cs typeface="Arial" panose="020B0604020202020204" pitchFamily="34" charset="0"/>
              </a:rPr>
              <a:t>14,205,733.39</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BECA SOCIAL EDUCACIÓN MEDIA</a:t>
            </a:r>
          </a:p>
          <a:p>
            <a:pPr marL="457200" indent="-457200">
              <a:buAutoNum type="alphaLcPeriod"/>
            </a:pPr>
            <a:r>
              <a:rPr lang="es-GT" sz="1800" dirty="0">
                <a:latin typeface="Arial" panose="020B0604020202020204" pitchFamily="34" charset="0"/>
                <a:cs typeface="Arial" panose="020B0604020202020204" pitchFamily="34" charset="0"/>
              </a:rPr>
              <a:t>Meta: 5,500 becas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5,916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22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4CB56569-492F-5E43-A149-B31E7FB8F5CC}"/>
              </a:ext>
            </a:extLst>
          </p:cNvPr>
          <p:cNvSpPr/>
          <p:nvPr/>
        </p:nvSpPr>
        <p:spPr>
          <a:xfrm>
            <a:off x="121887" y="1643720"/>
            <a:ext cx="750949"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 xmlns:a16="http://schemas.microsoft.com/office/drawing/2014/main" id="{E1E383B9-8F31-C24D-93C3-AB200F4A7D54}"/>
              </a:ext>
            </a:extLst>
          </p:cNvPr>
          <p:cNvSpPr/>
          <p:nvPr/>
        </p:nvSpPr>
        <p:spPr>
          <a:xfrm>
            <a:off x="207816" y="5957651"/>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a:t>
            </a:r>
            <a:r>
              <a:rPr lang="es-GT" sz="1050" b="1" dirty="0" smtClean="0">
                <a:latin typeface="Arial" panose="020B0604020202020204" pitchFamily="34" charset="0"/>
                <a:cs typeface="Arial" panose="020B0604020202020204" pitchFamily="34" charset="0"/>
              </a:rPr>
              <a:t>: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Imagen 8">
            <a:extLst>
              <a:ext uri="{FF2B5EF4-FFF2-40B4-BE49-F238E27FC236}">
                <a16:creationId xmlns="" xmlns:a16="http://schemas.microsoft.com/office/drawing/2014/main" id="{159E27F9-2386-EC40-B815-1CC943C296CF}"/>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descr="https://www.mides.gob.gt/wp-content/uploads/2021/06/WhatsApp-Image-2021-06-01-at-12.11.43-PM-scaled-1024x512.jpeg"/>
          <p:cNvPicPr/>
          <p:nvPr/>
        </p:nvPicPr>
        <p:blipFill>
          <a:blip r:embed="rId5">
            <a:extLst>
              <a:ext uri="{28A0092B-C50C-407E-A947-70E740481C1C}">
                <a14:useLocalDpi xmlns:a14="http://schemas.microsoft.com/office/drawing/2010/main" val="0"/>
              </a:ext>
            </a:extLst>
          </a:blip>
          <a:srcRect/>
          <a:stretch>
            <a:fillRect/>
          </a:stretch>
        </p:blipFill>
        <p:spPr bwMode="auto">
          <a:xfrm>
            <a:off x="207816" y="3046694"/>
            <a:ext cx="4179611" cy="2206624"/>
          </a:xfrm>
          <a:prstGeom prst="rect">
            <a:avLst/>
          </a:prstGeom>
          <a:noFill/>
          <a:ln>
            <a:noFill/>
          </a:ln>
        </p:spPr>
      </p:pic>
    </p:spTree>
    <p:extLst>
      <p:ext uri="{BB962C8B-B14F-4D97-AF65-F5344CB8AC3E}">
        <p14:creationId xmlns:p14="http://schemas.microsoft.com/office/powerpoint/2010/main" val="1310776365"/>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0070C0"/>
                </a:solidFill>
                <a:latin typeface="Arial" panose="020B0604020202020204" pitchFamily="34" charset="0"/>
                <a:cs typeface="Arial" panose="020B0604020202020204" pitchFamily="34" charset="0"/>
              </a:rPr>
              <a:t>1,000 </a:t>
            </a:r>
            <a:r>
              <a:rPr lang="es-GT" sz="1900" b="1" dirty="0">
                <a:solidFill>
                  <a:srgbClr val="0070C0"/>
                </a:solidFill>
                <a:latin typeface="Arial" panose="020B0604020202020204" pitchFamily="34" charset="0"/>
                <a:cs typeface="Arial" panose="020B0604020202020204" pitchFamily="34" charset="0"/>
              </a:rPr>
              <a:t>Becas de educación superior </a:t>
            </a:r>
            <a:r>
              <a:rPr lang="es-GT" sz="1900" dirty="0">
                <a:latin typeface="Arial" panose="020B0604020202020204" pitchFamily="34" charset="0"/>
                <a:cs typeface="Arial" panose="020B0604020202020204" pitchFamily="34" charset="0"/>
              </a:rPr>
              <a:t>entregadas a adolescentes y jóvenes</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3,137,500.00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3,109,957.23</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BECA SOCIAL EDUCACIÓN SUPERIOR</a:t>
            </a:r>
          </a:p>
          <a:p>
            <a:pPr marL="457200" indent="-457200">
              <a:buAutoNum type="alphaLcPeriod"/>
            </a:pPr>
            <a:r>
              <a:rPr lang="es-GT" sz="1800" dirty="0">
                <a:latin typeface="Arial" panose="020B0604020202020204" pitchFamily="34" charset="0"/>
                <a:cs typeface="Arial" panose="020B0604020202020204" pitchFamily="34" charset="0"/>
              </a:rPr>
              <a:t>Meta: 1,000 becas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1,202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22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D586FC27-3254-C948-97A5-3E82718C0842}"/>
              </a:ext>
            </a:extLst>
          </p:cNvPr>
          <p:cNvSpPr/>
          <p:nvPr/>
        </p:nvSpPr>
        <p:spPr>
          <a:xfrm>
            <a:off x="121887" y="1643720"/>
            <a:ext cx="756887"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 xmlns:a16="http://schemas.microsoft.com/office/drawing/2014/main" id="{BEC4A28C-E00A-854E-9204-EE2725ABDD33}"/>
              </a:ext>
            </a:extLst>
          </p:cNvPr>
          <p:cNvSpPr/>
          <p:nvPr/>
        </p:nvSpPr>
        <p:spPr>
          <a:xfrm>
            <a:off x="207816" y="5957651"/>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a:t>
            </a:r>
            <a:r>
              <a:rPr lang="es-GT" sz="1050" b="1" dirty="0" smtClean="0">
                <a:latin typeface="Arial" panose="020B0604020202020204" pitchFamily="34" charset="0"/>
                <a:cs typeface="Arial" panose="020B0604020202020204" pitchFamily="34" charset="0"/>
              </a:rPr>
              <a:t>: </a:t>
            </a:r>
            <a:r>
              <a:rPr lang="es-GT" sz="1050" dirty="0" smtClean="0">
                <a:latin typeface="Arial" panose="020B0604020202020204" pitchFamily="34" charset="0"/>
                <a:cs typeface="Arial" panose="020B0604020202020204" pitchFamily="34" charset="0"/>
              </a:rPr>
              <a:t>SICOIN</a:t>
            </a:r>
            <a:endParaRPr lang="es-GT" sz="1050" dirty="0"/>
          </a:p>
        </p:txBody>
      </p:sp>
      <p:pic>
        <p:nvPicPr>
          <p:cNvPr id="3" name="Imagen 2">
            <a:extLst>
              <a:ext uri="{FF2B5EF4-FFF2-40B4-BE49-F238E27FC236}">
                <a16:creationId xmlns="" xmlns:a16="http://schemas.microsoft.com/office/drawing/2014/main" id="{EC209510-C4B3-AB44-A317-D180CC4D2AF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7816" y="2261238"/>
            <a:ext cx="4720734" cy="3696413"/>
          </a:xfrm>
          <a:prstGeom prst="rect">
            <a:avLst/>
          </a:prstGeom>
        </p:spPr>
      </p:pic>
      <p:pic>
        <p:nvPicPr>
          <p:cNvPr id="9" name="Imagen 8">
            <a:extLst>
              <a:ext uri="{FF2B5EF4-FFF2-40B4-BE49-F238E27FC236}">
                <a16:creationId xmlns="" xmlns:a16="http://schemas.microsoft.com/office/drawing/2014/main" id="{17C14759-ADEC-0F48-A427-D79A45382D1D}"/>
              </a:ext>
            </a:extLst>
          </p:cNvPr>
          <p:cNvPicPr>
            <a:picLocks noChangeAspect="1"/>
          </p:cNvPicPr>
          <p:nvPr/>
        </p:nvPicPr>
        <p:blipFill>
          <a:blip r:embed="rId5"/>
          <a:stretch>
            <a:fillRect/>
          </a:stretch>
        </p:blipFill>
        <p:spPr>
          <a:xfrm>
            <a:off x="10626634" y="446443"/>
            <a:ext cx="1405822" cy="441830"/>
          </a:xfrm>
          <a:prstGeom prst="rect">
            <a:avLst/>
          </a:prstGeom>
        </p:spPr>
      </p:pic>
    </p:spTree>
    <p:extLst>
      <p:ext uri="{BB962C8B-B14F-4D97-AF65-F5344CB8AC3E}">
        <p14:creationId xmlns:p14="http://schemas.microsoft.com/office/powerpoint/2010/main" val="7901212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513 </a:t>
            </a:r>
            <a:r>
              <a:rPr lang="es-GT" sz="1900" b="1" dirty="0">
                <a:solidFill>
                  <a:srgbClr val="0070C0"/>
                </a:solidFill>
                <a:latin typeface="Arial" panose="020B0604020202020204" pitchFamily="34" charset="0"/>
                <a:cs typeface="Arial" panose="020B0604020202020204" pitchFamily="34" charset="0"/>
              </a:rPr>
              <a:t>Becas de empleo </a:t>
            </a:r>
            <a:r>
              <a:rPr lang="es-GT" sz="1900" dirty="0">
                <a:latin typeface="Arial" panose="020B0604020202020204" pitchFamily="34" charset="0"/>
                <a:cs typeface="Arial" panose="020B0604020202020204" pitchFamily="34" charset="0"/>
              </a:rPr>
              <a:t>entregadas a adolescentes y jóvenes</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6,310,197.00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5,954,627.39</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BECA SOCIAL EMPLEO</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542 </a:t>
            </a:r>
            <a:r>
              <a:rPr lang="es-GT" sz="1800" dirty="0">
                <a:latin typeface="Arial" panose="020B0604020202020204" pitchFamily="34" charset="0"/>
                <a:cs typeface="Arial" panose="020B0604020202020204" pitchFamily="34" charset="0"/>
              </a:rPr>
              <a:t>becas</a:t>
            </a:r>
          </a:p>
          <a:p>
            <a:pPr marL="457200" indent="-457200">
              <a:buAutoNum type="alphaLcPeriod"/>
            </a:pPr>
            <a:r>
              <a:rPr lang="es-GT" sz="1800" dirty="0">
                <a:latin typeface="Arial" panose="020B0604020202020204" pitchFamily="34" charset="0"/>
                <a:cs typeface="Arial" panose="020B0604020202020204" pitchFamily="34" charset="0"/>
              </a:rPr>
              <a:t>Población beneficiada: 528 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13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CB1BACFE-3CE0-7843-AAF0-DDEC0079BD06}"/>
              </a:ext>
            </a:extLst>
          </p:cNvPr>
          <p:cNvSpPr/>
          <p:nvPr/>
        </p:nvSpPr>
        <p:spPr>
          <a:xfrm>
            <a:off x="121887" y="1643720"/>
            <a:ext cx="549069"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 xmlns:a16="http://schemas.microsoft.com/office/drawing/2014/main" id="{1C855C3F-4703-E240-8A26-E389C863705F}"/>
              </a:ext>
            </a:extLst>
          </p:cNvPr>
          <p:cNvSpPr/>
          <p:nvPr/>
        </p:nvSpPr>
        <p:spPr>
          <a:xfrm>
            <a:off x="207816" y="5957651"/>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Imagen 8">
            <a:extLst>
              <a:ext uri="{FF2B5EF4-FFF2-40B4-BE49-F238E27FC236}">
                <a16:creationId xmlns="" xmlns:a16="http://schemas.microsoft.com/office/drawing/2014/main" id="{C417723D-4B2E-0C4E-8FBA-86B27567B602}"/>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descr="https://www.mides.gob.gt/wp-content/uploads/2021/04/WhatsApp-Image-2021-04-06-at-12.31.21-PM-1024x512.jpeg"/>
          <p:cNvPicPr/>
          <p:nvPr/>
        </p:nvPicPr>
        <p:blipFill rotWithShape="1">
          <a:blip r:embed="rId5">
            <a:extLst>
              <a:ext uri="{28A0092B-C50C-407E-A947-70E740481C1C}">
                <a14:useLocalDpi xmlns:a14="http://schemas.microsoft.com/office/drawing/2010/main" val="0"/>
              </a:ext>
            </a:extLst>
          </a:blip>
          <a:srcRect b="-241"/>
          <a:stretch/>
        </p:blipFill>
        <p:spPr bwMode="auto">
          <a:xfrm>
            <a:off x="207816" y="2970262"/>
            <a:ext cx="4316683" cy="24310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124526"/>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4,028</a:t>
            </a:r>
            <a:r>
              <a:rPr lang="es-GT" sz="1900" b="1" dirty="0" smtClean="0">
                <a:solidFill>
                  <a:srgbClr val="0070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Becas para artesano </a:t>
            </a:r>
            <a:r>
              <a:rPr lang="es-GT" sz="1900" dirty="0">
                <a:latin typeface="Arial" panose="020B0604020202020204" pitchFamily="34" charset="0"/>
                <a:cs typeface="Arial" panose="020B0604020202020204" pitchFamily="34" charset="0"/>
              </a:rPr>
              <a:t>entregadas a adolescentes y jóvenes</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5,184,473.00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a:t>
            </a:r>
            <a:r>
              <a:rPr lang="es-GT" sz="1800" dirty="0" smtClean="0">
                <a:latin typeface="Arial" panose="020B0604020202020204" pitchFamily="34" charset="0"/>
                <a:cs typeface="Arial" panose="020B0604020202020204" pitchFamily="34" charset="0"/>
              </a:rPr>
              <a:t>5,159,441.69</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BECA SOCIAL </a:t>
            </a:r>
            <a:r>
              <a:rPr lang="es-GT" sz="1800" dirty="0" smtClean="0">
                <a:latin typeface="Arial" panose="020B0604020202020204" pitchFamily="34" charset="0"/>
                <a:cs typeface="Arial" panose="020B0604020202020204" pitchFamily="34" charset="0"/>
              </a:rPr>
              <a:t> ARTESANO</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4,035 </a:t>
            </a:r>
            <a:r>
              <a:rPr lang="es-GT" sz="1800" dirty="0">
                <a:latin typeface="Arial" panose="020B0604020202020204" pitchFamily="34" charset="0"/>
                <a:cs typeface="Arial" panose="020B0604020202020204" pitchFamily="34" charset="0"/>
              </a:rPr>
              <a:t>becas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4,093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22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E5DC525E-F48C-694D-A894-1E155AE20FA3}"/>
              </a:ext>
            </a:extLst>
          </p:cNvPr>
          <p:cNvSpPr/>
          <p:nvPr/>
        </p:nvSpPr>
        <p:spPr>
          <a:xfrm>
            <a:off x="121887" y="1643720"/>
            <a:ext cx="739074"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 xmlns:a16="http://schemas.microsoft.com/office/drawing/2014/main" id="{BBDFF25F-8D74-724B-90C4-9725CF90ED3D}"/>
              </a:ext>
            </a:extLst>
          </p:cNvPr>
          <p:cNvSpPr/>
          <p:nvPr/>
        </p:nvSpPr>
        <p:spPr>
          <a:xfrm>
            <a:off x="207816" y="5957651"/>
            <a:ext cx="1207382"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Imagen 8">
            <a:extLst>
              <a:ext uri="{FF2B5EF4-FFF2-40B4-BE49-F238E27FC236}">
                <a16:creationId xmlns="" xmlns:a16="http://schemas.microsoft.com/office/drawing/2014/main" id="{7E3D8471-F70F-AE4C-A403-4715A3B9E60B}"/>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p:cNvPicPr/>
          <p:nvPr/>
        </p:nvPicPr>
        <p:blipFill rotWithShape="1">
          <a:blip r:embed="rId5">
            <a:extLst>
              <a:ext uri="{28A0092B-C50C-407E-A947-70E740481C1C}">
                <a14:useLocalDpi xmlns:a14="http://schemas.microsoft.com/office/drawing/2010/main" val="0"/>
              </a:ext>
            </a:extLst>
          </a:blip>
          <a:srcRect t="-238" b="-196"/>
          <a:stretch/>
        </p:blipFill>
        <p:spPr bwMode="auto">
          <a:xfrm>
            <a:off x="207816" y="2630510"/>
            <a:ext cx="4506688" cy="31105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4977805"/>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209,811</a:t>
            </a:r>
            <a:r>
              <a:rPr lang="es-GT" sz="1900" b="1" dirty="0" smtClean="0">
                <a:solidFill>
                  <a:srgbClr val="FF000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Transferencias monetarias condicionadas </a:t>
            </a:r>
            <a:r>
              <a:rPr lang="es-GT" sz="1900" dirty="0">
                <a:latin typeface="Arial" panose="020B0604020202020204" pitchFamily="34" charset="0"/>
                <a:cs typeface="Arial" panose="020B0604020202020204" pitchFamily="34" charset="0"/>
              </a:rPr>
              <a:t>entregadas a familias con niños y niñas entre 3 y 5 años y mujeres embarazadas o en periodo de lactancia que cumplen con sus controles de salud</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97,861,080.00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97,835,100.00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BONO SOCIAL PARA SALUD (3 a 5 años)</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209,811 </a:t>
            </a:r>
            <a:r>
              <a:rPr lang="es-GT" sz="1800" dirty="0">
                <a:latin typeface="Arial" panose="020B0604020202020204" pitchFamily="34" charset="0"/>
                <a:cs typeface="Arial" panose="020B0604020202020204" pitchFamily="34" charset="0"/>
              </a:rPr>
              <a:t>aportes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35,521 familias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 21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7" name="Rectángulo redondeado 6">
            <a:extLst>
              <a:ext uri="{FF2B5EF4-FFF2-40B4-BE49-F238E27FC236}">
                <a16:creationId xmlns="" xmlns:a16="http://schemas.microsoft.com/office/drawing/2014/main" id="{591D382D-5644-DF4B-88DD-8157F74CEA91}"/>
              </a:ext>
            </a:extLst>
          </p:cNvPr>
          <p:cNvSpPr/>
          <p:nvPr/>
        </p:nvSpPr>
        <p:spPr>
          <a:xfrm>
            <a:off x="121886" y="1643721"/>
            <a:ext cx="1012207" cy="33664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28E7A609-7B44-3245-A890-F1E1B26A67CE}"/>
              </a:ext>
            </a:extLst>
          </p:cNvPr>
          <p:cNvSpPr/>
          <p:nvPr/>
        </p:nvSpPr>
        <p:spPr>
          <a:xfrm>
            <a:off x="121886" y="5976427"/>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11" name="Imagen 10">
            <a:extLst>
              <a:ext uri="{FF2B5EF4-FFF2-40B4-BE49-F238E27FC236}">
                <a16:creationId xmlns="" xmlns:a16="http://schemas.microsoft.com/office/drawing/2014/main" id="{38383D65-6A28-B249-8E0B-51345A3B222F}"/>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2" name="11 Imagen" descr="https://www.mides.gob.gt/wp-content/uploads/2021/09/WhatsApp-Image-2021-09-14-at-10.07.02-AM-scaled-e1631898992587-768x384.jpeg"/>
          <p:cNvPicPr/>
          <p:nvPr/>
        </p:nvPicPr>
        <p:blipFill>
          <a:blip r:embed="rId5">
            <a:extLst>
              <a:ext uri="{28A0092B-C50C-407E-A947-70E740481C1C}">
                <a14:useLocalDpi xmlns:a14="http://schemas.microsoft.com/office/drawing/2010/main" val="0"/>
              </a:ext>
            </a:extLst>
          </a:blip>
          <a:srcRect/>
          <a:stretch>
            <a:fillRect/>
          </a:stretch>
        </p:blipFill>
        <p:spPr bwMode="auto">
          <a:xfrm>
            <a:off x="121886" y="3089051"/>
            <a:ext cx="4260109" cy="2121910"/>
          </a:xfrm>
          <a:prstGeom prst="rect">
            <a:avLst/>
          </a:prstGeom>
          <a:noFill/>
          <a:ln>
            <a:noFill/>
          </a:ln>
        </p:spPr>
      </p:pic>
    </p:spTree>
    <p:extLst>
      <p:ext uri="{BB962C8B-B14F-4D97-AF65-F5344CB8AC3E}">
        <p14:creationId xmlns:p14="http://schemas.microsoft.com/office/powerpoint/2010/main" val="351043338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34,307 </a:t>
            </a:r>
            <a:r>
              <a:rPr lang="es-GT" sz="1900" b="1" dirty="0">
                <a:solidFill>
                  <a:srgbClr val="0070C0"/>
                </a:solidFill>
                <a:latin typeface="Arial" panose="020B0604020202020204" pitchFamily="34" charset="0"/>
                <a:cs typeface="Arial" panose="020B0604020202020204" pitchFamily="34" charset="0"/>
              </a:rPr>
              <a:t>Transferencias monetarias condicionadas </a:t>
            </a:r>
            <a:r>
              <a:rPr lang="es-GT" sz="1900" dirty="0">
                <a:latin typeface="Arial" panose="020B0604020202020204" pitchFamily="34" charset="0"/>
                <a:cs typeface="Arial" panose="020B0604020202020204" pitchFamily="34" charset="0"/>
              </a:rPr>
              <a:t>entregadas a familias con niños y niñas entre 0 y 2 años y mujeres embarazadas o en periodo de lactancia que cumplen con sus controles de salud</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20,371,100.00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15,432,100.00</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BONO SOCIAL PARA SALUD (0 a 2 años)</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34,307 </a:t>
            </a:r>
            <a:r>
              <a:rPr lang="es-GT" sz="1800" dirty="0">
                <a:latin typeface="Arial" panose="020B0604020202020204" pitchFamily="34" charset="0"/>
                <a:cs typeface="Arial" panose="020B0604020202020204" pitchFamily="34" charset="0"/>
              </a:rPr>
              <a:t>aportes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4,038 familias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 21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7" name="Rectángulo redondeado 6">
            <a:extLst>
              <a:ext uri="{FF2B5EF4-FFF2-40B4-BE49-F238E27FC236}">
                <a16:creationId xmlns="" xmlns:a16="http://schemas.microsoft.com/office/drawing/2014/main" id="{65B5A65B-BFF0-0D4C-AB7D-77C4E05EBC8F}"/>
              </a:ext>
            </a:extLst>
          </p:cNvPr>
          <p:cNvSpPr/>
          <p:nvPr/>
        </p:nvSpPr>
        <p:spPr>
          <a:xfrm>
            <a:off x="121886" y="1643720"/>
            <a:ext cx="875641" cy="3097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7F67C068-6BE5-274F-92E9-91CE8A4EC433}"/>
              </a:ext>
            </a:extLst>
          </p:cNvPr>
          <p:cNvSpPr/>
          <p:nvPr/>
        </p:nvSpPr>
        <p:spPr>
          <a:xfrm>
            <a:off x="178128" y="5985179"/>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3074" name="Picture 2" descr="https://www.mides.gob.gt/wp-content/uploads/2021/09/WhatsApp-Image-2021-09-17-at-11.00.45-AM-scaled.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28" y="2556192"/>
            <a:ext cx="4250171" cy="318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28571"/>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894 </a:t>
            </a:r>
            <a:r>
              <a:rPr lang="es-GT" sz="1900" b="1" dirty="0">
                <a:solidFill>
                  <a:srgbClr val="0070C0"/>
                </a:solidFill>
                <a:latin typeface="Arial" panose="020B0604020202020204" pitchFamily="34" charset="0"/>
                <a:cs typeface="Arial" panose="020B0604020202020204" pitchFamily="34" charset="0"/>
              </a:rPr>
              <a:t>Transferencias monetarias condicionadas </a:t>
            </a:r>
            <a:r>
              <a:rPr lang="es-GT" sz="1900" dirty="0">
                <a:latin typeface="Arial" panose="020B0604020202020204" pitchFamily="34" charset="0"/>
                <a:cs typeface="Arial" panose="020B0604020202020204" pitchFamily="34" charset="0"/>
              </a:rPr>
              <a:t>entregadas a niñas y adolescentes embarazadas o madres de 14 o menos años de edad, victimas de violencia sexual judicializadas que cumplen con sus controles de salud</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1,341,000.00</a:t>
            </a:r>
          </a:p>
          <a:p>
            <a:pPr marL="342900" indent="-342900">
              <a:buAutoNum type="alphaLcPeriod"/>
            </a:pPr>
            <a:r>
              <a:rPr lang="es-GT" sz="1800" dirty="0" smtClean="0">
                <a:latin typeface="Arial" panose="020B0604020202020204" pitchFamily="34" charset="0"/>
                <a:cs typeface="Arial" panose="020B0604020202020204" pitchFamily="34" charset="0"/>
              </a:rPr>
              <a:t>Presupuesto ejecutado (utilizado): </a:t>
            </a:r>
            <a:r>
              <a:rPr lang="es-GT" sz="1800" dirty="0">
                <a:latin typeface="Arial" panose="020B0604020202020204" pitchFamily="34" charset="0"/>
                <a:cs typeface="Arial" panose="020B0604020202020204" pitchFamily="34" charset="0"/>
              </a:rPr>
              <a:t>Q 1,341,000.00</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VIDA</a:t>
            </a:r>
          </a:p>
          <a:p>
            <a:pPr marL="457200" indent="-457200">
              <a:buAutoNum type="alphaLcPeriod"/>
            </a:pPr>
            <a:r>
              <a:rPr lang="es-GT" sz="1800" dirty="0">
                <a:latin typeface="Arial" panose="020B0604020202020204" pitchFamily="34" charset="0"/>
                <a:cs typeface="Arial" panose="020B0604020202020204" pitchFamily="34" charset="0"/>
              </a:rPr>
              <a:t>Meta: 894 aportes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179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20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5" name="Rectángulo redondeado 4">
            <a:extLst>
              <a:ext uri="{FF2B5EF4-FFF2-40B4-BE49-F238E27FC236}">
                <a16:creationId xmlns="" xmlns:a16="http://schemas.microsoft.com/office/drawing/2014/main" id="{E33E1AC5-8132-0F42-A997-0CF2975B0FF1}"/>
              </a:ext>
            </a:extLst>
          </p:cNvPr>
          <p:cNvSpPr/>
          <p:nvPr/>
        </p:nvSpPr>
        <p:spPr>
          <a:xfrm>
            <a:off x="121887" y="1643720"/>
            <a:ext cx="555008" cy="3097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Rectángulo 5">
            <a:extLst>
              <a:ext uri="{FF2B5EF4-FFF2-40B4-BE49-F238E27FC236}">
                <a16:creationId xmlns="" xmlns:a16="http://schemas.microsoft.com/office/drawing/2014/main" id="{99E73086-CD77-D44D-9197-3F85D8336FA7}"/>
              </a:ext>
            </a:extLst>
          </p:cNvPr>
          <p:cNvSpPr/>
          <p:nvPr/>
        </p:nvSpPr>
        <p:spPr>
          <a:xfrm>
            <a:off x="201474" y="6121421"/>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Imagen 8">
            <a:extLst>
              <a:ext uri="{FF2B5EF4-FFF2-40B4-BE49-F238E27FC236}">
                <a16:creationId xmlns="" xmlns:a16="http://schemas.microsoft.com/office/drawing/2014/main" id="{BF13EA1F-30DC-894F-839E-60C20D30C5F6}"/>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descr="https://www.mides.gob.gt/wp-content/uploads/2021/05/WhatsApp-Image-2021-05-18-at-9.54.02-AM-scaled-1024x512.jpeg"/>
          <p:cNvPicPr/>
          <p:nvPr/>
        </p:nvPicPr>
        <p:blipFill>
          <a:blip r:embed="rId5">
            <a:extLst>
              <a:ext uri="{28A0092B-C50C-407E-A947-70E740481C1C}">
                <a14:useLocalDpi xmlns:a14="http://schemas.microsoft.com/office/drawing/2010/main" val="0"/>
              </a:ext>
            </a:extLst>
          </a:blip>
          <a:srcRect/>
          <a:stretch>
            <a:fillRect/>
          </a:stretch>
        </p:blipFill>
        <p:spPr bwMode="auto">
          <a:xfrm>
            <a:off x="201473" y="2906402"/>
            <a:ext cx="4239897" cy="2487208"/>
          </a:xfrm>
          <a:prstGeom prst="rect">
            <a:avLst/>
          </a:prstGeom>
          <a:noFill/>
          <a:ln>
            <a:noFill/>
          </a:ln>
        </p:spPr>
      </p:pic>
    </p:spTree>
    <p:extLst>
      <p:ext uri="{BB962C8B-B14F-4D97-AF65-F5344CB8AC3E}">
        <p14:creationId xmlns:p14="http://schemas.microsoft.com/office/powerpoint/2010/main" val="2443661237"/>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215,827</a:t>
            </a:r>
            <a:r>
              <a:rPr lang="es-GT" sz="1900" b="1" dirty="0" smtClean="0">
                <a:solidFill>
                  <a:srgbClr val="FF000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Transferencias monetarias condicionadas </a:t>
            </a:r>
            <a:r>
              <a:rPr lang="es-GT" sz="1900" dirty="0">
                <a:latin typeface="Arial" panose="020B0604020202020204" pitchFamily="34" charset="0"/>
                <a:cs typeface="Arial" panose="020B0604020202020204" pitchFamily="34" charset="0"/>
              </a:rPr>
              <a:t>entregadas a familias con niños y niñas entre 6 y 15 años, que asisten a la escuela</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109,779,089.00</a:t>
            </a:r>
          </a:p>
          <a:p>
            <a:pPr marL="342900" indent="-342900">
              <a:buAutoNum type="alphaLcPeriod"/>
            </a:pPr>
            <a:r>
              <a:rPr lang="es-GT" sz="1800" dirty="0" smtClean="0">
                <a:latin typeface="Arial" panose="020B0604020202020204" pitchFamily="34" charset="0"/>
                <a:cs typeface="Arial" panose="020B0604020202020204" pitchFamily="34" charset="0"/>
              </a:rPr>
              <a:t>Presupuesto </a:t>
            </a:r>
            <a:r>
              <a:rPr lang="es-GT" sz="1800" dirty="0">
                <a:latin typeface="Arial" panose="020B0604020202020204" pitchFamily="34" charset="0"/>
                <a:cs typeface="Arial" panose="020B0604020202020204" pitchFamily="34" charset="0"/>
              </a:rPr>
              <a:t>ejecutado (utilizado): Q </a:t>
            </a:r>
            <a:r>
              <a:rPr lang="es-GT" sz="1800" dirty="0" smtClean="0">
                <a:latin typeface="Arial" panose="020B0604020202020204" pitchFamily="34" charset="0"/>
                <a:cs typeface="Arial" panose="020B0604020202020204" pitchFamily="34" charset="0"/>
              </a:rPr>
              <a:t>109,485,497.75</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BONO SOCIAL PARA EDUCACIÓN</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215,827 </a:t>
            </a:r>
            <a:r>
              <a:rPr lang="es-GT" sz="1800" dirty="0">
                <a:latin typeface="Arial" panose="020B0604020202020204" pitchFamily="34" charset="0"/>
                <a:cs typeface="Arial" panose="020B0604020202020204" pitchFamily="34" charset="0"/>
              </a:rPr>
              <a:t>aportes</a:t>
            </a:r>
          </a:p>
          <a:p>
            <a:pPr marL="457200" indent="-457200">
              <a:buAutoNum type="alphaLcPeriod"/>
            </a:pPr>
            <a:r>
              <a:rPr lang="es-GT" sz="1800" dirty="0">
                <a:latin typeface="Arial" panose="020B0604020202020204" pitchFamily="34" charset="0"/>
                <a:cs typeface="Arial" panose="020B0604020202020204" pitchFamily="34" charset="0"/>
              </a:rPr>
              <a:t>Población beneficiada: 30,190 </a:t>
            </a:r>
            <a:r>
              <a:rPr lang="es-GT" sz="1800" dirty="0" smtClean="0">
                <a:latin typeface="Arial" panose="020B0604020202020204" pitchFamily="34" charset="0"/>
                <a:cs typeface="Arial" panose="020B0604020202020204" pitchFamily="34" charset="0"/>
              </a:rPr>
              <a:t>familias</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Ubicación geográfica: 21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7" name="Rectángulo redondeado 6">
            <a:extLst>
              <a:ext uri="{FF2B5EF4-FFF2-40B4-BE49-F238E27FC236}">
                <a16:creationId xmlns="" xmlns:a16="http://schemas.microsoft.com/office/drawing/2014/main" id="{07B77327-54F8-D841-81DE-5371ECA3D8EA}"/>
              </a:ext>
            </a:extLst>
          </p:cNvPr>
          <p:cNvSpPr/>
          <p:nvPr/>
        </p:nvSpPr>
        <p:spPr>
          <a:xfrm>
            <a:off x="121886" y="1643720"/>
            <a:ext cx="1012207" cy="3097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 xmlns:a16="http://schemas.microsoft.com/office/drawing/2014/main" id="{682F749C-97F8-FD47-AE22-0EDF91C2C0A5}"/>
              </a:ext>
            </a:extLst>
          </p:cNvPr>
          <p:cNvSpPr/>
          <p:nvPr/>
        </p:nvSpPr>
        <p:spPr>
          <a:xfrm>
            <a:off x="190003" y="5856727"/>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9" name="Imagen 8">
            <a:extLst>
              <a:ext uri="{FF2B5EF4-FFF2-40B4-BE49-F238E27FC236}">
                <a16:creationId xmlns="" xmlns:a16="http://schemas.microsoft.com/office/drawing/2014/main" id="{2BFF601C-4CA6-D04C-BD5A-E8E0867A0CDE}"/>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descr="https://www.mides.gob.gt/wp-content/uploads/2021/08/WhatsApp-Image-2021-08-11-at-11.31.52-AM-1024x512.jpeg"/>
          <p:cNvPicPr/>
          <p:nvPr/>
        </p:nvPicPr>
        <p:blipFill>
          <a:blip r:embed="rId5">
            <a:extLst>
              <a:ext uri="{28A0092B-C50C-407E-A947-70E740481C1C}">
                <a14:useLocalDpi xmlns:a14="http://schemas.microsoft.com/office/drawing/2010/main" val="0"/>
              </a:ext>
            </a:extLst>
          </a:blip>
          <a:srcRect/>
          <a:stretch>
            <a:fillRect/>
          </a:stretch>
        </p:blipFill>
        <p:spPr bwMode="auto">
          <a:xfrm>
            <a:off x="190003" y="3017005"/>
            <a:ext cx="4275119" cy="2266001"/>
          </a:xfrm>
          <a:prstGeom prst="rect">
            <a:avLst/>
          </a:prstGeom>
          <a:noFill/>
          <a:ln>
            <a:noFill/>
          </a:ln>
        </p:spPr>
      </p:pic>
    </p:spTree>
    <p:extLst>
      <p:ext uri="{BB962C8B-B14F-4D97-AF65-F5344CB8AC3E}">
        <p14:creationId xmlns:p14="http://schemas.microsoft.com/office/powerpoint/2010/main" val="2036513875"/>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224,932</a:t>
            </a:r>
            <a:r>
              <a:rPr lang="es-GT" sz="1900" b="1" dirty="0" smtClean="0">
                <a:solidFill>
                  <a:srgbClr val="FF000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Transferencias monetarias condicionadas </a:t>
            </a:r>
            <a:r>
              <a:rPr lang="es-GT" sz="1900" dirty="0">
                <a:latin typeface="Arial" panose="020B0604020202020204" pitchFamily="34" charset="0"/>
                <a:cs typeface="Arial" panose="020B0604020202020204" pitchFamily="34" charset="0"/>
              </a:rPr>
              <a:t>entregadas a familias con niñas y adolescentes de 10 a 14 años, para la finalización del ciclo escolar</a:t>
            </a:r>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109,426,200.00</a:t>
            </a:r>
          </a:p>
          <a:p>
            <a:pPr marL="342900" indent="-342900">
              <a:buAutoNum type="alphaLcPeriod"/>
            </a:pPr>
            <a:r>
              <a:rPr lang="es-GT" sz="1800" dirty="0" smtClean="0">
                <a:latin typeface="Arial" panose="020B0604020202020204" pitchFamily="34" charset="0"/>
                <a:cs typeface="Arial" panose="020B0604020202020204" pitchFamily="34" charset="0"/>
              </a:rPr>
              <a:t>Presupuesto ejecutado (utilizado): Q 109,426,200.00</a:t>
            </a: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11 y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Programa: BONO SOCIAL PARA EDUCACIÓN NIÑAS</a:t>
            </a:r>
          </a:p>
          <a:p>
            <a:pPr marL="457200" indent="-457200">
              <a:buAutoNum type="alphaLcPeriod"/>
            </a:pPr>
            <a:r>
              <a:rPr lang="es-GT" sz="1800" dirty="0">
                <a:latin typeface="Arial" panose="020B0604020202020204" pitchFamily="34" charset="0"/>
                <a:cs typeface="Arial" panose="020B0604020202020204" pitchFamily="34" charset="0"/>
              </a:rPr>
              <a:t>Meta: </a:t>
            </a:r>
            <a:r>
              <a:rPr lang="es-GT" sz="1800" dirty="0" smtClean="0">
                <a:latin typeface="Arial" panose="020B0604020202020204" pitchFamily="34" charset="0"/>
                <a:cs typeface="Arial" panose="020B0604020202020204" pitchFamily="34" charset="0"/>
              </a:rPr>
              <a:t>224,932 </a:t>
            </a:r>
            <a:r>
              <a:rPr lang="es-GT" sz="1800" dirty="0">
                <a:latin typeface="Arial" panose="020B0604020202020204" pitchFamily="34" charset="0"/>
                <a:cs typeface="Arial" panose="020B0604020202020204" pitchFamily="34" charset="0"/>
              </a:rPr>
              <a:t>aportes</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30,317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21 departamentos</a:t>
            </a:r>
          </a:p>
          <a:p>
            <a:pPr marL="457200" indent="-457200">
              <a:buAutoNum type="alphaLcPeriod"/>
            </a:pPr>
            <a:r>
              <a:rPr lang="es-GT" sz="1800" dirty="0">
                <a:latin typeface="Arial" panose="020B0604020202020204" pitchFamily="34" charset="0"/>
                <a:cs typeface="Arial" panose="020B0604020202020204" pitchFamily="34" charset="0"/>
              </a:rPr>
              <a:t>Plazo de ejecución: Enero-Diciembre</a:t>
            </a:r>
          </a:p>
        </p:txBody>
      </p:sp>
      <p:sp>
        <p:nvSpPr>
          <p:cNvPr id="6" name="Rectángulo redondeado 5">
            <a:extLst>
              <a:ext uri="{FF2B5EF4-FFF2-40B4-BE49-F238E27FC236}">
                <a16:creationId xmlns="" xmlns:a16="http://schemas.microsoft.com/office/drawing/2014/main" id="{5571C44D-DBC6-A34B-9F94-ADE3AB07AFA0}"/>
              </a:ext>
            </a:extLst>
          </p:cNvPr>
          <p:cNvSpPr/>
          <p:nvPr/>
        </p:nvSpPr>
        <p:spPr>
          <a:xfrm>
            <a:off x="121886" y="1643720"/>
            <a:ext cx="1012207"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Rectángulo 6">
            <a:extLst>
              <a:ext uri="{FF2B5EF4-FFF2-40B4-BE49-F238E27FC236}">
                <a16:creationId xmlns="" xmlns:a16="http://schemas.microsoft.com/office/drawing/2014/main" id="{43EABD7D-36CD-2A4F-AD77-6E9162470722}"/>
              </a:ext>
            </a:extLst>
          </p:cNvPr>
          <p:cNvSpPr/>
          <p:nvPr/>
        </p:nvSpPr>
        <p:spPr>
          <a:xfrm>
            <a:off x="184065" y="5954702"/>
            <a:ext cx="1170513"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smtClean="0">
                <a:latin typeface="Arial" panose="020B0604020202020204" pitchFamily="34" charset="0"/>
                <a:cs typeface="Arial" panose="020B0604020202020204" pitchFamily="34" charset="0"/>
              </a:rPr>
              <a:t>SICOIN</a:t>
            </a:r>
            <a:endParaRPr lang="es-GT" sz="1050" dirty="0"/>
          </a:p>
        </p:txBody>
      </p:sp>
      <p:pic>
        <p:nvPicPr>
          <p:cNvPr id="8" name="Imagen 7">
            <a:extLst>
              <a:ext uri="{FF2B5EF4-FFF2-40B4-BE49-F238E27FC236}">
                <a16:creationId xmlns="" xmlns:a16="http://schemas.microsoft.com/office/drawing/2014/main" id="{DA574054-22CC-6740-BFEA-0E28BD3F5CF8}"/>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4098" name="Picture 2" descr="https://www.mides.gob.gt/wp-content/uploads/2021/08/WhatsApp-Image-2021-08-11-at-11.31.41-AM-2-scaled-1024x51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065" y="3040713"/>
            <a:ext cx="4580313" cy="22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35621"/>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89065"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a:solidFill>
                  <a:srgbClr val="0070C0"/>
                </a:solidFill>
                <a:latin typeface="Arial" panose="020B0604020202020204" pitchFamily="34" charset="0"/>
                <a:cs typeface="Arial" panose="020B0604020202020204" pitchFamily="34" charset="0"/>
              </a:rPr>
              <a:t>Mejoramiento </a:t>
            </a:r>
            <a:r>
              <a:rPr lang="es-GT" sz="1900" b="1" dirty="0" smtClean="0">
                <a:solidFill>
                  <a:srgbClr val="0070C0"/>
                </a:solidFill>
                <a:latin typeface="Arial" panose="020B0604020202020204" pitchFamily="34" charset="0"/>
                <a:cs typeface="Arial" panose="020B0604020202020204" pitchFamily="34" charset="0"/>
              </a:rPr>
              <a:t>Calle </a:t>
            </a:r>
            <a:r>
              <a:rPr lang="es-GT" sz="1900" dirty="0" smtClean="0">
                <a:latin typeface="Arial" panose="020B0604020202020204" pitchFamily="34" charset="0"/>
                <a:cs typeface="Arial" panose="020B0604020202020204" pitchFamily="34" charset="0"/>
              </a:rPr>
              <a:t>en </a:t>
            </a:r>
            <a:r>
              <a:rPr lang="pt-BR" sz="1900" dirty="0" err="1">
                <a:latin typeface="Arial" panose="020B0604020202020204" pitchFamily="34" charset="0"/>
                <a:cs typeface="Arial" panose="020B0604020202020204" pitchFamily="34" charset="0"/>
              </a:rPr>
              <a:t>Calzada</a:t>
            </a:r>
            <a:r>
              <a:rPr lang="pt-BR" sz="1900" dirty="0">
                <a:latin typeface="Arial" panose="020B0604020202020204" pitchFamily="34" charset="0"/>
                <a:cs typeface="Arial" panose="020B0604020202020204" pitchFamily="34" charset="0"/>
              </a:rPr>
              <a:t> </a:t>
            </a:r>
            <a:r>
              <a:rPr lang="pt-BR" sz="1900" dirty="0" err="1">
                <a:latin typeface="Arial" panose="020B0604020202020204" pitchFamily="34" charset="0"/>
                <a:cs typeface="Arial" panose="020B0604020202020204" pitchFamily="34" charset="0"/>
              </a:rPr>
              <a:t>Edin</a:t>
            </a:r>
            <a:r>
              <a:rPr lang="pt-BR" sz="1900" dirty="0">
                <a:latin typeface="Arial" panose="020B0604020202020204" pitchFamily="34" charset="0"/>
                <a:cs typeface="Arial" panose="020B0604020202020204" pitchFamily="34" charset="0"/>
              </a:rPr>
              <a:t> Roberto Nova </a:t>
            </a:r>
            <a:r>
              <a:rPr lang="pt-BR" sz="1900" dirty="0" err="1">
                <a:latin typeface="Arial" panose="020B0604020202020204" pitchFamily="34" charset="0"/>
                <a:cs typeface="Arial" panose="020B0604020202020204" pitchFamily="34" charset="0"/>
              </a:rPr>
              <a:t>Salida</a:t>
            </a:r>
            <a:r>
              <a:rPr lang="pt-BR" sz="1900" dirty="0">
                <a:latin typeface="Arial" panose="020B0604020202020204" pitchFamily="34" charset="0"/>
                <a:cs typeface="Arial" panose="020B0604020202020204" pitchFamily="34" charset="0"/>
              </a:rPr>
              <a:t> Al Progreso </a:t>
            </a:r>
            <a:r>
              <a:rPr lang="pt-BR" sz="1900" dirty="0" err="1">
                <a:latin typeface="Arial" panose="020B0604020202020204" pitchFamily="34" charset="0"/>
                <a:cs typeface="Arial" panose="020B0604020202020204" pitchFamily="34" charset="0"/>
              </a:rPr>
              <a:t>Jutiapa</a:t>
            </a:r>
            <a:r>
              <a:rPr lang="pt-BR" sz="1900" dirty="0">
                <a:latin typeface="Arial" panose="020B0604020202020204" pitchFamily="34" charset="0"/>
                <a:cs typeface="Arial" panose="020B0604020202020204" pitchFamily="34" charset="0"/>
              </a:rPr>
              <a:t> Monjas </a:t>
            </a:r>
            <a:r>
              <a:rPr lang="pt-BR" sz="1900" dirty="0" smtClean="0">
                <a:latin typeface="Arial" panose="020B0604020202020204" pitchFamily="34" charset="0"/>
                <a:cs typeface="Arial" panose="020B0604020202020204" pitchFamily="34" charset="0"/>
              </a:rPr>
              <a:t>Jalapa</a:t>
            </a:r>
            <a:r>
              <a:rPr lang="es-GT" sz="1900" dirty="0" smtClean="0">
                <a:latin typeface="Arial" panose="020B0604020202020204" pitchFamily="34" charset="0"/>
                <a:cs typeface="Arial" panose="020B0604020202020204" pitchFamily="34" charset="0"/>
              </a:rPr>
              <a:t> </a:t>
            </a:r>
            <a:r>
              <a:rPr lang="es-GT" sz="1900" dirty="0">
                <a:latin typeface="Arial" panose="020B0604020202020204" pitchFamily="34" charset="0"/>
                <a:cs typeface="Arial" panose="020B0604020202020204" pitchFamily="34" charset="0"/>
              </a:rPr>
              <a:t>de </a:t>
            </a:r>
            <a:r>
              <a:rPr lang="es-GT" sz="1900" b="1" dirty="0" smtClean="0">
                <a:solidFill>
                  <a:srgbClr val="2786C0"/>
                </a:solidFill>
                <a:latin typeface="Arial" panose="020B0604020202020204" pitchFamily="34" charset="0"/>
                <a:cs typeface="Arial" panose="020B0604020202020204" pitchFamily="34" charset="0"/>
              </a:rPr>
              <a:t>1,863 </a:t>
            </a:r>
            <a:r>
              <a:rPr lang="es-GT" sz="1900" b="1" dirty="0">
                <a:solidFill>
                  <a:srgbClr val="2786C0"/>
                </a:solidFill>
                <a:latin typeface="Arial" panose="020B0604020202020204" pitchFamily="34" charset="0"/>
                <a:cs typeface="Arial" panose="020B0604020202020204" pitchFamily="34" charset="0"/>
              </a:rPr>
              <a:t>m</a:t>
            </a:r>
            <a:r>
              <a:rPr lang="es-GT" sz="1900" b="1" baseline="30000" dirty="0">
                <a:solidFill>
                  <a:srgbClr val="2786C0"/>
                </a:solidFill>
                <a:latin typeface="Arial" panose="020B0604020202020204" pitchFamily="34" charset="0"/>
                <a:cs typeface="Arial" panose="020B0604020202020204" pitchFamily="34" charset="0"/>
              </a:rPr>
              <a:t>2</a:t>
            </a:r>
            <a:r>
              <a:rPr lang="es-GT" sz="1900" b="1" dirty="0">
                <a:solidFill>
                  <a:srgbClr val="2786C0"/>
                </a:solidFill>
                <a:latin typeface="Arial" panose="020B0604020202020204" pitchFamily="34" charset="0"/>
                <a:cs typeface="Arial" panose="020B0604020202020204" pitchFamily="34" charset="0"/>
              </a:rPr>
              <a:t> </a:t>
            </a:r>
            <a:r>
              <a:rPr lang="es-GT" sz="1900" dirty="0">
                <a:latin typeface="Arial" panose="020B0604020202020204" pitchFamily="34" charset="0"/>
                <a:cs typeface="Arial" panose="020B0604020202020204" pitchFamily="34" charset="0"/>
              </a:rPr>
              <a:t>de construcción.</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r>
              <a:rPr lang="es-GT" sz="1000" b="1" dirty="0">
                <a:latin typeface="Arial" panose="020B0604020202020204" pitchFamily="34" charset="0"/>
                <a:cs typeface="Arial" panose="020B0604020202020204" pitchFamily="34" charset="0"/>
              </a:rPr>
              <a:t>                      </a:t>
            </a:r>
            <a:endParaRPr lang="es-GT" sz="1000" dirty="0">
              <a:latin typeface="Arial" panose="020B0604020202020204" pitchFamily="34" charset="0"/>
              <a:cs typeface="Arial" panose="020B0604020202020204" pitchFamily="34" charset="0"/>
            </a:endParaRPr>
          </a:p>
          <a:p>
            <a:pPr marL="0" indent="0">
              <a:buNone/>
            </a:pPr>
            <a:endParaRPr lang="es-GT" sz="1400" dirty="0">
              <a:latin typeface="Arial" panose="020B0604020202020204" pitchFamily="34" charset="0"/>
              <a:cs typeface="Arial" panose="020B0604020202020204" pitchFamily="34" charset="0"/>
            </a:endParaRPr>
          </a:p>
          <a:p>
            <a:pPr marL="0" indent="0">
              <a:buNone/>
            </a:pPr>
            <a:r>
              <a:rPr lang="es-GT" sz="1400" dirty="0">
                <a:latin typeface="Arial" panose="020B0604020202020204" pitchFamily="34" charset="0"/>
                <a:cs typeface="Arial" panose="020B0604020202020204" pitchFamily="34" charset="0"/>
              </a:rPr>
              <a:t>NOG Guatecompras: </a:t>
            </a:r>
            <a:r>
              <a:rPr lang="es-GT" sz="1400" dirty="0" smtClean="0">
                <a:latin typeface="Arial" panose="020B0604020202020204" pitchFamily="34" charset="0"/>
                <a:cs typeface="Arial" panose="020B0604020202020204" pitchFamily="34" charset="0"/>
              </a:rPr>
              <a:t>12148288</a:t>
            </a:r>
          </a:p>
          <a:p>
            <a:pPr marL="0" indent="0">
              <a:buNone/>
            </a:pPr>
            <a:r>
              <a:rPr lang="es-GT" sz="1400" dirty="0" smtClean="0">
                <a:latin typeface="Arial" panose="020B0604020202020204" pitchFamily="34" charset="0"/>
                <a:cs typeface="Arial" panose="020B0604020202020204" pitchFamily="34" charset="0"/>
              </a:rPr>
              <a:t>Número </a:t>
            </a:r>
            <a:r>
              <a:rPr lang="es-GT" sz="1400" dirty="0">
                <a:latin typeface="Arial" panose="020B0604020202020204" pitchFamily="34" charset="0"/>
                <a:cs typeface="Arial" panose="020B0604020202020204" pitchFamily="34" charset="0"/>
              </a:rPr>
              <a:t>SNIP: 224693 </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2,750,274.00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a:t>
            </a:r>
            <a:r>
              <a:rPr lang="es-GT" sz="1800" dirty="0" smtClean="0">
                <a:latin typeface="Arial" panose="020B0604020202020204" pitchFamily="34" charset="0"/>
                <a:cs typeface="Arial" panose="020B0604020202020204" pitchFamily="34" charset="0"/>
              </a:rPr>
              <a:t>2,750,273.38</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smtClean="0">
                <a:latin typeface="Arial" panose="020B0604020202020204" pitchFamily="34" charset="0"/>
                <a:cs typeface="Arial" panose="020B0604020202020204" pitchFamily="34" charset="0"/>
              </a:rPr>
              <a:t>Fuente </a:t>
            </a:r>
            <a:r>
              <a:rPr lang="es-GT" sz="1800" dirty="0">
                <a:latin typeface="Arial" panose="020B0604020202020204" pitchFamily="34" charset="0"/>
                <a:cs typeface="Arial" panose="020B0604020202020204" pitchFamily="34" charset="0"/>
              </a:rPr>
              <a:t>de financiamiento: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Porcentaje de avance físico: </a:t>
            </a:r>
            <a:r>
              <a:rPr lang="es-GT" sz="1800" dirty="0" smtClean="0">
                <a:latin typeface="Arial" panose="020B0604020202020204" pitchFamily="34" charset="0"/>
                <a:cs typeface="Arial" panose="020B0604020202020204" pitchFamily="34" charset="0"/>
              </a:rPr>
              <a:t>100 </a:t>
            </a:r>
            <a:r>
              <a:rPr lang="es-GT" sz="1800" dirty="0">
                <a:latin typeface="Arial" panose="020B0604020202020204" pitchFamily="34" charset="0"/>
                <a:cs typeface="Arial" panose="020B0604020202020204" pitchFamily="34" charset="0"/>
              </a:rPr>
              <a:t>%</a:t>
            </a: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10,000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a:t>
            </a:r>
            <a:r>
              <a:rPr lang="pt-BR" sz="1800" dirty="0" err="1">
                <a:latin typeface="Arial" panose="020B0604020202020204" pitchFamily="34" charset="0"/>
                <a:cs typeface="Arial" panose="020B0604020202020204" pitchFamily="34" charset="0"/>
              </a:rPr>
              <a:t>Salida</a:t>
            </a:r>
            <a:r>
              <a:rPr lang="pt-BR" sz="1800" dirty="0">
                <a:latin typeface="Arial" panose="020B0604020202020204" pitchFamily="34" charset="0"/>
                <a:cs typeface="Arial" panose="020B0604020202020204" pitchFamily="34" charset="0"/>
              </a:rPr>
              <a:t> Al Progreso </a:t>
            </a:r>
            <a:r>
              <a:rPr lang="pt-BR" sz="1800" dirty="0" err="1">
                <a:latin typeface="Arial" panose="020B0604020202020204" pitchFamily="34" charset="0"/>
                <a:cs typeface="Arial" panose="020B0604020202020204" pitchFamily="34" charset="0"/>
              </a:rPr>
              <a:t>Jutiapa</a:t>
            </a:r>
            <a:r>
              <a:rPr lang="pt-BR" sz="1800" dirty="0">
                <a:latin typeface="Arial" panose="020B0604020202020204" pitchFamily="34" charset="0"/>
                <a:cs typeface="Arial" panose="020B0604020202020204" pitchFamily="34" charset="0"/>
              </a:rPr>
              <a:t> Monjas Jalapa </a:t>
            </a:r>
            <a:endParaRPr lang="pt-BR" sz="1800" dirty="0" smtClean="0">
              <a:latin typeface="Arial" panose="020B0604020202020204" pitchFamily="34" charset="0"/>
              <a:cs typeface="Arial" panose="020B0604020202020204" pitchFamily="34" charset="0"/>
            </a:endParaRPr>
          </a:p>
          <a:p>
            <a:pPr marL="457200" indent="-457200">
              <a:buAutoNum type="alphaLcPeriod"/>
            </a:pPr>
            <a:r>
              <a:rPr lang="es-GT" sz="1800" dirty="0" smtClean="0">
                <a:latin typeface="Arial" panose="020B0604020202020204" pitchFamily="34" charset="0"/>
                <a:cs typeface="Arial" panose="020B0604020202020204" pitchFamily="34" charset="0"/>
              </a:rPr>
              <a:t>Plazo </a:t>
            </a:r>
            <a:r>
              <a:rPr lang="es-GT" sz="1800" dirty="0">
                <a:latin typeface="Arial" panose="020B0604020202020204" pitchFamily="34" charset="0"/>
                <a:cs typeface="Arial" panose="020B0604020202020204" pitchFamily="34" charset="0"/>
              </a:rPr>
              <a:t>de construcción: 2021</a:t>
            </a:r>
          </a:p>
        </p:txBody>
      </p:sp>
      <p:sp>
        <p:nvSpPr>
          <p:cNvPr id="2" name="Rectángulo 1">
            <a:extLst>
              <a:ext uri="{FF2B5EF4-FFF2-40B4-BE49-F238E27FC236}">
                <a16:creationId xmlns="" xmlns:a16="http://schemas.microsoft.com/office/drawing/2014/main" id="{492704F1-3464-244D-AC6B-A72A445913A8}"/>
              </a:ext>
            </a:extLst>
          </p:cNvPr>
          <p:cNvSpPr/>
          <p:nvPr/>
        </p:nvSpPr>
        <p:spPr>
          <a:xfrm>
            <a:off x="210950" y="5444010"/>
            <a:ext cx="3102131"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a:latin typeface="Arial" panose="020B0604020202020204" pitchFamily="34" charset="0"/>
                <a:cs typeface="Arial" panose="020B0604020202020204" pitchFamily="34" charset="0"/>
              </a:rPr>
              <a:t>(Sistema Nacional de Inversión Pública)</a:t>
            </a:r>
          </a:p>
        </p:txBody>
      </p:sp>
      <p:sp>
        <p:nvSpPr>
          <p:cNvPr id="7" name="Rectángulo redondeado 6">
            <a:extLst>
              <a:ext uri="{FF2B5EF4-FFF2-40B4-BE49-F238E27FC236}">
                <a16:creationId xmlns="" xmlns:a16="http://schemas.microsoft.com/office/drawing/2014/main" id="{0AD0BA8A-A0FD-5845-9635-B95D9BD5B538}"/>
              </a:ext>
            </a:extLst>
          </p:cNvPr>
          <p:cNvSpPr/>
          <p:nvPr/>
        </p:nvSpPr>
        <p:spPr>
          <a:xfrm>
            <a:off x="10735297" y="1643720"/>
            <a:ext cx="1190284"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9" name="Imagen 8">
            <a:extLst>
              <a:ext uri="{FF2B5EF4-FFF2-40B4-BE49-F238E27FC236}">
                <a16:creationId xmlns="" xmlns:a16="http://schemas.microsoft.com/office/drawing/2014/main" id="{AD7E8144-3A98-C449-B8A5-D897A74A9457}"/>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p:cNvPicPr/>
          <p:nvPr/>
        </p:nvPicPr>
        <p:blipFill rotWithShape="1">
          <a:blip r:embed="rId5">
            <a:extLst>
              <a:ext uri="{28A0092B-C50C-407E-A947-70E740481C1C}">
                <a14:useLocalDpi xmlns:a14="http://schemas.microsoft.com/office/drawing/2010/main" val="0"/>
              </a:ext>
            </a:extLst>
          </a:blip>
          <a:srcRect l="4141" t="4662" r="3631" b="4402"/>
          <a:stretch/>
        </p:blipFill>
        <p:spPr bwMode="auto">
          <a:xfrm>
            <a:off x="210950" y="2898902"/>
            <a:ext cx="3977679" cy="2502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2844101"/>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PRINCIPALES OBJETIVO DEL </a:t>
            </a:r>
            <a:br>
              <a:rPr lang="es-GT" sz="2800" dirty="0">
                <a:latin typeface="Arial" panose="020B0604020202020204" pitchFamily="34" charset="0"/>
                <a:cs typeface="Arial" panose="020B0604020202020204" pitchFamily="34" charset="0"/>
              </a:rPr>
            </a:br>
            <a:r>
              <a:rPr lang="es-GT" sz="2800" dirty="0">
                <a:latin typeface="Arial" panose="020B0604020202020204" pitchFamily="34" charset="0"/>
                <a:cs typeface="Arial" panose="020B0604020202020204" pitchFamily="34" charset="0"/>
              </a:rPr>
              <a:t>MINISTERIO DE DESARROLLO SOCIAL </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465314" y="1808415"/>
            <a:ext cx="11261372" cy="4614170"/>
          </a:xfrm>
        </p:spPr>
        <p:txBody>
          <a:bodyPr>
            <a:normAutofit fontScale="77500" lnSpcReduction="20000"/>
          </a:bodyPr>
          <a:lstStyle/>
          <a:p>
            <a:pPr marL="457200" lvl="1" indent="0" algn="just">
              <a:lnSpc>
                <a:spcPct val="150000"/>
              </a:lnSpc>
              <a:buNone/>
            </a:pPr>
            <a:r>
              <a:rPr lang="es-GT" sz="2600" dirty="0">
                <a:latin typeface="Arial" panose="020B0604020202020204" pitchFamily="34" charset="0"/>
                <a:cs typeface="Arial" panose="020B0604020202020204" pitchFamily="34" charset="0"/>
              </a:rPr>
              <a:t>Para el cumplimiento de sus funciones y satisfacer las necesidades de la población, Ministerio de Desarrollo Social debe cumplir con los siguientes </a:t>
            </a:r>
            <a:r>
              <a:rPr lang="es-GT" sz="2600" b="1" dirty="0">
                <a:solidFill>
                  <a:srgbClr val="2786C0"/>
                </a:solidFill>
                <a:latin typeface="Arial" panose="020B0604020202020204" pitchFamily="34" charset="0"/>
                <a:cs typeface="Arial" panose="020B0604020202020204" pitchFamily="34" charset="0"/>
              </a:rPr>
              <a:t>objetivos</a:t>
            </a:r>
            <a:r>
              <a:rPr lang="es-GT" sz="2600" dirty="0">
                <a:latin typeface="Arial" panose="020B0604020202020204" pitchFamily="34" charset="0"/>
                <a:cs typeface="Arial" panose="020B0604020202020204" pitchFamily="34" charset="0"/>
              </a:rPr>
              <a:t>:</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Mejorar el nivel de bienestar de las personas y grupos sociales vulnerables, que sufren de exclusión y viven en situación de pobreza y pobreza extrema.</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Generar oportunidades y capacidades que le permita a la </a:t>
            </a:r>
            <a:r>
              <a:rPr lang="es-GT" sz="2600" dirty="0" smtClean="0">
                <a:latin typeface="Arial" panose="020B0604020202020204" pitchFamily="34" charset="0"/>
                <a:cs typeface="Arial" panose="020B0604020202020204" pitchFamily="34" charset="0"/>
              </a:rPr>
              <a:t>población </a:t>
            </a:r>
            <a:r>
              <a:rPr lang="es-GT" sz="2600" dirty="0">
                <a:latin typeface="Arial" panose="020B0604020202020204" pitchFamily="34" charset="0"/>
                <a:cs typeface="Arial" panose="020B0604020202020204" pitchFamily="34" charset="0"/>
              </a:rPr>
              <a:t>mejorar sus vidas en forma positiva y duradera.</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Coordinar, articular y trabajar en alianza con otras instituciones públicas, privadas y de la sociedad civil. </a:t>
            </a:r>
          </a:p>
          <a:p>
            <a:pPr lvl="1" algn="just">
              <a:lnSpc>
                <a:spcPct val="150000"/>
              </a:lnSpc>
              <a:buClr>
                <a:srgbClr val="0070C0"/>
              </a:buClr>
              <a:buFont typeface="Wingdings" panose="05000000000000000000" pitchFamily="2" charset="2"/>
              <a:buChar char="§"/>
            </a:pPr>
            <a:r>
              <a:rPr lang="es-GT" sz="2600" dirty="0">
                <a:latin typeface="Arial" panose="020B0604020202020204" pitchFamily="34" charset="0"/>
                <a:cs typeface="Arial" panose="020B0604020202020204" pitchFamily="34" charset="0"/>
              </a:rPr>
              <a:t>Proteger y promover a las personas y grupos más rezagados y vulnerables.</a:t>
            </a:r>
            <a:endParaRPr lang="es-GT" b="1" dirty="0">
              <a:latin typeface="Arial" panose="020B0604020202020204" pitchFamily="34" charset="0"/>
              <a:cs typeface="Arial" panose="020B0604020202020204" pitchFamily="34" charset="0"/>
            </a:endParaRPr>
          </a:p>
          <a:p>
            <a:pPr marL="457200" lvl="1" indent="0" algn="just">
              <a:buNone/>
            </a:pPr>
            <a:r>
              <a:rPr lang="es-GT" b="1" dirty="0">
                <a:latin typeface="Arial" panose="020B0604020202020204" pitchFamily="34" charset="0"/>
                <a:cs typeface="Arial" panose="020B0604020202020204" pitchFamily="34" charset="0"/>
              </a:rPr>
              <a:t> </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lgn="just"/>
            <a:endParaRPr lang="es-G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79952"/>
      </p:ext>
    </p:extLst>
  </p:cSld>
  <p:clrMapOvr>
    <a:masterClrMapping/>
  </p:clrMapOvr>
  <p:transition>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Marcador de contenido 6">
            <a:extLst>
              <a:ext uri="{FF2B5EF4-FFF2-40B4-BE49-F238E27FC236}">
                <a16:creationId xmlns="" xmlns:a16="http://schemas.microsoft.com/office/drawing/2014/main" id="{FDEFACA7-B903-4B3E-851C-F8FB7B3942D0}"/>
              </a:ext>
            </a:extLst>
          </p:cNvPr>
          <p:cNvSpPr txBox="1">
            <a:spLocks/>
          </p:cNvSpPr>
          <p:nvPr/>
        </p:nvSpPr>
        <p:spPr>
          <a:xfrm>
            <a:off x="121886" y="1643720"/>
            <a:ext cx="11778761" cy="501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1900" b="1" dirty="0" smtClean="0">
                <a:solidFill>
                  <a:srgbClr val="2786C0"/>
                </a:solidFill>
                <a:latin typeface="Arial" panose="020B0604020202020204" pitchFamily="34" charset="0"/>
                <a:cs typeface="Arial" panose="020B0604020202020204" pitchFamily="34" charset="0"/>
              </a:rPr>
              <a:t>2</a:t>
            </a:r>
            <a:r>
              <a:rPr lang="es-GT" sz="1900" b="1" dirty="0">
                <a:solidFill>
                  <a:srgbClr val="2786C0"/>
                </a:solidFill>
                <a:latin typeface="Arial" panose="020B0604020202020204" pitchFamily="34" charset="0"/>
                <a:cs typeface="Arial" panose="020B0604020202020204" pitchFamily="34" charset="0"/>
              </a:rPr>
              <a:t>,840 m</a:t>
            </a:r>
            <a:r>
              <a:rPr lang="es-GT" sz="1900" b="1" baseline="30000" dirty="0">
                <a:solidFill>
                  <a:srgbClr val="2786C0"/>
                </a:solidFill>
                <a:latin typeface="Arial" panose="020B0604020202020204" pitchFamily="34" charset="0"/>
                <a:cs typeface="Arial" panose="020B0604020202020204" pitchFamily="34" charset="0"/>
              </a:rPr>
              <a:t>2</a:t>
            </a:r>
            <a:r>
              <a:rPr lang="es-GT" sz="1900" b="1" dirty="0" smtClean="0">
                <a:solidFill>
                  <a:srgbClr val="2786C0"/>
                </a:solidFill>
                <a:latin typeface="Arial" panose="020B0604020202020204" pitchFamily="34" charset="0"/>
                <a:cs typeface="Arial" panose="020B0604020202020204" pitchFamily="34" charset="0"/>
              </a:rPr>
              <a:t> </a:t>
            </a:r>
            <a:r>
              <a:rPr lang="es-GT" sz="1900" b="1" dirty="0">
                <a:solidFill>
                  <a:srgbClr val="0070C0"/>
                </a:solidFill>
                <a:latin typeface="Arial" panose="020B0604020202020204" pitchFamily="34" charset="0"/>
                <a:cs typeface="Arial" panose="020B0604020202020204" pitchFamily="34" charset="0"/>
              </a:rPr>
              <a:t>de </a:t>
            </a:r>
            <a:r>
              <a:rPr lang="es-GT" sz="1900" b="1" dirty="0" smtClean="0">
                <a:solidFill>
                  <a:srgbClr val="0070C0"/>
                </a:solidFill>
                <a:latin typeface="Arial" panose="020B0604020202020204" pitchFamily="34" charset="0"/>
                <a:cs typeface="Arial" panose="020B0604020202020204" pitchFamily="34" charset="0"/>
              </a:rPr>
              <a:t>mejoramiento </a:t>
            </a:r>
            <a:r>
              <a:rPr lang="es-GT" sz="1900" dirty="0">
                <a:latin typeface="Arial" panose="020B0604020202020204" pitchFamily="34" charset="0"/>
                <a:cs typeface="Arial" panose="020B0604020202020204" pitchFamily="34" charset="0"/>
              </a:rPr>
              <a:t>en c</a:t>
            </a:r>
            <a:r>
              <a:rPr lang="es-GT" sz="1900" dirty="0" smtClean="0">
                <a:latin typeface="Arial" panose="020B0604020202020204" pitchFamily="34" charset="0"/>
                <a:cs typeface="Arial" panose="020B0604020202020204" pitchFamily="34" charset="0"/>
              </a:rPr>
              <a:t>amino rural hacia </a:t>
            </a:r>
            <a:r>
              <a:rPr lang="es-GT" sz="1900" dirty="0">
                <a:latin typeface="Arial" panose="020B0604020202020204" pitchFamily="34" charset="0"/>
                <a:cs typeface="Arial" panose="020B0604020202020204" pitchFamily="34" charset="0"/>
              </a:rPr>
              <a:t>Aldea Los Achiotes </a:t>
            </a:r>
            <a:r>
              <a:rPr lang="es-GT" sz="1900" dirty="0" err="1">
                <a:latin typeface="Arial" panose="020B0604020202020204" pitchFamily="34" charset="0"/>
                <a:cs typeface="Arial" panose="020B0604020202020204" pitchFamily="34" charset="0"/>
              </a:rPr>
              <a:t>Moyuta</a:t>
            </a:r>
            <a:r>
              <a:rPr lang="es-GT" sz="1900" dirty="0">
                <a:latin typeface="Arial" panose="020B0604020202020204" pitchFamily="34" charset="0"/>
                <a:cs typeface="Arial" panose="020B0604020202020204" pitchFamily="34" charset="0"/>
              </a:rPr>
              <a:t> Jutiapa</a:t>
            </a: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endParaRPr lang="es-GT"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endParaRPr lang="es-GT" sz="1000" dirty="0">
              <a:latin typeface="Arial" panose="020B0604020202020204" pitchFamily="34" charset="0"/>
              <a:cs typeface="Arial" panose="020B0604020202020204" pitchFamily="34" charset="0"/>
            </a:endParaRPr>
          </a:p>
          <a:p>
            <a:pPr marL="0" indent="0">
              <a:buNone/>
            </a:pPr>
            <a:r>
              <a:rPr lang="es-GT" sz="1400" dirty="0">
                <a:latin typeface="Arial" panose="020B0604020202020204" pitchFamily="34" charset="0"/>
                <a:cs typeface="Arial" panose="020B0604020202020204" pitchFamily="34" charset="0"/>
              </a:rPr>
              <a:t>NOG </a:t>
            </a:r>
            <a:r>
              <a:rPr lang="es-GT" sz="1400" dirty="0" err="1">
                <a:latin typeface="Arial" panose="020B0604020202020204" pitchFamily="34" charset="0"/>
                <a:cs typeface="Arial" panose="020B0604020202020204" pitchFamily="34" charset="0"/>
              </a:rPr>
              <a:t>Guatecompras</a:t>
            </a:r>
            <a:r>
              <a:rPr lang="es-GT" sz="1400" dirty="0">
                <a:latin typeface="Arial" panose="020B0604020202020204" pitchFamily="34" charset="0"/>
                <a:cs typeface="Arial" panose="020B0604020202020204" pitchFamily="34" charset="0"/>
              </a:rPr>
              <a:t>: </a:t>
            </a:r>
            <a:r>
              <a:rPr lang="es-GT" sz="1400" dirty="0" smtClean="0">
                <a:latin typeface="Arial" panose="020B0604020202020204" pitchFamily="34" charset="0"/>
                <a:cs typeface="Arial" panose="020B0604020202020204" pitchFamily="34" charset="0"/>
              </a:rPr>
              <a:t>13355708</a:t>
            </a:r>
          </a:p>
          <a:p>
            <a:pPr marL="0" indent="0">
              <a:buNone/>
            </a:pPr>
            <a:r>
              <a:rPr lang="es-GT" sz="1400" dirty="0" smtClean="0">
                <a:latin typeface="Arial" panose="020B0604020202020204" pitchFamily="34" charset="0"/>
                <a:cs typeface="Arial" panose="020B0604020202020204" pitchFamily="34" charset="0"/>
              </a:rPr>
              <a:t>Número SNIP</a:t>
            </a:r>
            <a:r>
              <a:rPr lang="es-GT" sz="1400" dirty="0">
                <a:latin typeface="Arial" panose="020B0604020202020204" pitchFamily="34" charset="0"/>
                <a:cs typeface="Arial" panose="020B0604020202020204" pitchFamily="34" charset="0"/>
              </a:rPr>
              <a:t>: 203542</a:t>
            </a:r>
          </a:p>
        </p:txBody>
      </p:sp>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latin typeface="Arial" panose="020B0604020202020204" pitchFamily="34" charset="0"/>
                <a:cs typeface="Arial" panose="020B0604020202020204" pitchFamily="34" charset="0"/>
              </a:rPr>
              <a:t>PRINCIPALES RESULTADOS Y AVANCES</a:t>
            </a:r>
          </a:p>
        </p:txBody>
      </p:sp>
      <p:sp>
        <p:nvSpPr>
          <p:cNvPr id="16" name="Marcador de contenido 6">
            <a:extLst>
              <a:ext uri="{FF2B5EF4-FFF2-40B4-BE49-F238E27FC236}">
                <a16:creationId xmlns="" xmlns:a16="http://schemas.microsoft.com/office/drawing/2014/main" id="{FDEFACA7-B903-4B3E-851C-F8FB7B3942D0}"/>
              </a:ext>
            </a:extLst>
          </p:cNvPr>
          <p:cNvSpPr txBox="1">
            <a:spLocks/>
          </p:cNvSpPr>
          <p:nvPr/>
        </p:nvSpPr>
        <p:spPr>
          <a:xfrm>
            <a:off x="5079989" y="2162967"/>
            <a:ext cx="7112011" cy="40456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GT" sz="500" b="1"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presupuestarios</a:t>
            </a:r>
          </a:p>
          <a:p>
            <a:pPr marL="342900" indent="-342900">
              <a:buAutoNum type="alphaLcPeriod"/>
            </a:pPr>
            <a:r>
              <a:rPr lang="es-GT" sz="1800" dirty="0">
                <a:latin typeface="Arial" panose="020B0604020202020204" pitchFamily="34" charset="0"/>
                <a:cs typeface="Arial" panose="020B0604020202020204" pitchFamily="34" charset="0"/>
              </a:rPr>
              <a:t>Presupuesto vigente: Q </a:t>
            </a:r>
            <a:r>
              <a:rPr lang="es-GT" sz="1800" dirty="0" smtClean="0">
                <a:latin typeface="Arial" panose="020B0604020202020204" pitchFamily="34" charset="0"/>
                <a:cs typeface="Arial" panose="020B0604020202020204" pitchFamily="34" charset="0"/>
              </a:rPr>
              <a:t>1,210,327.00 </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Presupuesto ejecutado (utilizado): Q </a:t>
            </a:r>
            <a:r>
              <a:rPr lang="es-GT" sz="1800" dirty="0" smtClean="0">
                <a:latin typeface="Arial" panose="020B0604020202020204" pitchFamily="34" charset="0"/>
                <a:cs typeface="Arial" panose="020B0604020202020204" pitchFamily="34" charset="0"/>
              </a:rPr>
              <a:t>1,210,324.70</a:t>
            </a:r>
            <a:endParaRPr lang="es-GT" sz="1800" dirty="0">
              <a:latin typeface="Arial" panose="020B0604020202020204" pitchFamily="34" charset="0"/>
              <a:cs typeface="Arial" panose="020B0604020202020204" pitchFamily="34" charset="0"/>
            </a:endParaRPr>
          </a:p>
          <a:p>
            <a:pPr marL="342900" indent="-342900">
              <a:buAutoNum type="alphaLcPeriod"/>
            </a:pPr>
            <a:r>
              <a:rPr lang="es-GT" sz="1800" dirty="0">
                <a:latin typeface="Arial" panose="020B0604020202020204" pitchFamily="34" charset="0"/>
                <a:cs typeface="Arial" panose="020B0604020202020204" pitchFamily="34" charset="0"/>
              </a:rPr>
              <a:t>Fuente de financiamiento: 21</a:t>
            </a:r>
          </a:p>
          <a:p>
            <a:pPr marL="342900" indent="-342900">
              <a:buAutoNum type="alphaLcPeriod"/>
            </a:pPr>
            <a:endParaRPr lang="es-GT" sz="1800" dirty="0">
              <a:latin typeface="Arial" panose="020B0604020202020204" pitchFamily="34" charset="0"/>
              <a:cs typeface="Arial" panose="020B0604020202020204" pitchFamily="34" charset="0"/>
            </a:endParaRPr>
          </a:p>
          <a:p>
            <a:pPr marL="0" indent="0">
              <a:buNone/>
            </a:pPr>
            <a:r>
              <a:rPr lang="es-GT" sz="1800" b="1" dirty="0">
                <a:latin typeface="Arial" panose="020B0604020202020204" pitchFamily="34" charset="0"/>
                <a:cs typeface="Arial" panose="020B0604020202020204" pitchFamily="34" charset="0"/>
              </a:rPr>
              <a:t>Aspectos de planificación estatal</a:t>
            </a:r>
          </a:p>
          <a:p>
            <a:pPr marL="457200" indent="-457200">
              <a:buAutoNum type="alphaLcPeriod"/>
            </a:pPr>
            <a:r>
              <a:rPr lang="es-GT" sz="1800" dirty="0">
                <a:latin typeface="Arial" panose="020B0604020202020204" pitchFamily="34" charset="0"/>
                <a:cs typeface="Arial" panose="020B0604020202020204" pitchFamily="34" charset="0"/>
              </a:rPr>
              <a:t>Porcentaje de avance físico: </a:t>
            </a:r>
            <a:r>
              <a:rPr lang="es-GT" sz="1800" dirty="0" smtClean="0">
                <a:latin typeface="Arial" panose="020B0604020202020204" pitchFamily="34" charset="0"/>
                <a:cs typeface="Arial" panose="020B0604020202020204" pitchFamily="34" charset="0"/>
              </a:rPr>
              <a:t>98.44%</a:t>
            </a:r>
            <a:endParaRPr lang="es-GT" sz="1800" dirty="0">
              <a:latin typeface="Arial" panose="020B0604020202020204" pitchFamily="34" charset="0"/>
              <a:cs typeface="Arial" panose="020B0604020202020204" pitchFamily="34" charset="0"/>
            </a:endParaRPr>
          </a:p>
          <a:p>
            <a:pPr marL="457200" indent="-457200">
              <a:buAutoNum type="alphaLcPeriod"/>
            </a:pPr>
            <a:r>
              <a:rPr lang="es-GT" sz="1800" dirty="0">
                <a:latin typeface="Arial" panose="020B0604020202020204" pitchFamily="34" charset="0"/>
                <a:cs typeface="Arial" panose="020B0604020202020204" pitchFamily="34" charset="0"/>
              </a:rPr>
              <a:t>Población beneficiada: </a:t>
            </a:r>
            <a:r>
              <a:rPr lang="es-GT" sz="1800" dirty="0" smtClean="0">
                <a:latin typeface="Arial" panose="020B0604020202020204" pitchFamily="34" charset="0"/>
                <a:cs typeface="Arial" panose="020B0604020202020204" pitchFamily="34" charset="0"/>
              </a:rPr>
              <a:t>1,154 </a:t>
            </a:r>
            <a:r>
              <a:rPr lang="es-GT" sz="1800" dirty="0">
                <a:latin typeface="Arial" panose="020B0604020202020204" pitchFamily="34" charset="0"/>
                <a:cs typeface="Arial" panose="020B0604020202020204" pitchFamily="34" charset="0"/>
              </a:rPr>
              <a:t>personas</a:t>
            </a:r>
          </a:p>
          <a:p>
            <a:pPr marL="457200" indent="-457200">
              <a:buAutoNum type="alphaLcPeriod"/>
            </a:pPr>
            <a:r>
              <a:rPr lang="es-GT" sz="1800" dirty="0">
                <a:latin typeface="Arial" panose="020B0604020202020204" pitchFamily="34" charset="0"/>
                <a:cs typeface="Arial" panose="020B0604020202020204" pitchFamily="34" charset="0"/>
              </a:rPr>
              <a:t>Ubicación geográfica: Aldea Los Achiotes </a:t>
            </a:r>
            <a:r>
              <a:rPr lang="es-GT" sz="1800" dirty="0" err="1">
                <a:latin typeface="Arial" panose="020B0604020202020204" pitchFamily="34" charset="0"/>
                <a:cs typeface="Arial" panose="020B0604020202020204" pitchFamily="34" charset="0"/>
              </a:rPr>
              <a:t>Moyuta</a:t>
            </a:r>
            <a:r>
              <a:rPr lang="es-GT" sz="1800" dirty="0">
                <a:latin typeface="Arial" panose="020B0604020202020204" pitchFamily="34" charset="0"/>
                <a:cs typeface="Arial" panose="020B0604020202020204" pitchFamily="34" charset="0"/>
              </a:rPr>
              <a:t> Jutiapa </a:t>
            </a:r>
            <a:endParaRPr lang="es-GT" sz="1800" dirty="0" smtClean="0">
              <a:latin typeface="Arial" panose="020B0604020202020204" pitchFamily="34" charset="0"/>
              <a:cs typeface="Arial" panose="020B0604020202020204" pitchFamily="34" charset="0"/>
            </a:endParaRPr>
          </a:p>
          <a:p>
            <a:pPr marL="457200" indent="-457200">
              <a:buAutoNum type="alphaLcPeriod"/>
            </a:pPr>
            <a:r>
              <a:rPr lang="es-GT" sz="1800" dirty="0" smtClean="0">
                <a:latin typeface="Arial" panose="020B0604020202020204" pitchFamily="34" charset="0"/>
                <a:cs typeface="Arial" panose="020B0604020202020204" pitchFamily="34" charset="0"/>
              </a:rPr>
              <a:t>Plazo </a:t>
            </a:r>
            <a:r>
              <a:rPr lang="es-GT" sz="1800" dirty="0">
                <a:latin typeface="Arial" panose="020B0604020202020204" pitchFamily="34" charset="0"/>
                <a:cs typeface="Arial" panose="020B0604020202020204" pitchFamily="34" charset="0"/>
              </a:rPr>
              <a:t>de construcción: 2021</a:t>
            </a:r>
          </a:p>
        </p:txBody>
      </p:sp>
      <p:sp>
        <p:nvSpPr>
          <p:cNvPr id="6" name="Rectángulo 5">
            <a:extLst>
              <a:ext uri="{FF2B5EF4-FFF2-40B4-BE49-F238E27FC236}">
                <a16:creationId xmlns="" xmlns:a16="http://schemas.microsoft.com/office/drawing/2014/main" id="{F7C78825-178E-4344-B881-2024F3E98E53}"/>
              </a:ext>
            </a:extLst>
          </p:cNvPr>
          <p:cNvSpPr/>
          <p:nvPr/>
        </p:nvSpPr>
        <p:spPr>
          <a:xfrm>
            <a:off x="210950" y="5338775"/>
            <a:ext cx="3102131" cy="253916"/>
          </a:xfrm>
          <a:prstGeom prst="rect">
            <a:avLst/>
          </a:prstGeom>
        </p:spPr>
        <p:txBody>
          <a:bodyPr wrap="none">
            <a:spAutoFit/>
          </a:bodyPr>
          <a:lstStyle/>
          <a:p>
            <a:r>
              <a:rPr lang="es-GT" sz="1050" b="1" dirty="0">
                <a:latin typeface="Arial" panose="020B0604020202020204" pitchFamily="34" charset="0"/>
                <a:cs typeface="Arial" panose="020B0604020202020204" pitchFamily="34" charset="0"/>
              </a:rPr>
              <a:t>Fuente: </a:t>
            </a:r>
            <a:r>
              <a:rPr lang="es-GT" sz="1050" dirty="0">
                <a:latin typeface="Arial" panose="020B0604020202020204" pitchFamily="34" charset="0"/>
                <a:cs typeface="Arial" panose="020B0604020202020204" pitchFamily="34" charset="0"/>
              </a:rPr>
              <a:t>(Sistema Nacional de Inversión Pública)</a:t>
            </a:r>
          </a:p>
        </p:txBody>
      </p:sp>
      <p:sp>
        <p:nvSpPr>
          <p:cNvPr id="8" name="Rectángulo redondeado 7">
            <a:extLst>
              <a:ext uri="{FF2B5EF4-FFF2-40B4-BE49-F238E27FC236}">
                <a16:creationId xmlns="" xmlns:a16="http://schemas.microsoft.com/office/drawing/2014/main" id="{1EC1F593-7013-4A41-816C-9BE35F7C553C}"/>
              </a:ext>
            </a:extLst>
          </p:cNvPr>
          <p:cNvSpPr/>
          <p:nvPr/>
        </p:nvSpPr>
        <p:spPr>
          <a:xfrm>
            <a:off x="121886" y="1643720"/>
            <a:ext cx="1113148" cy="33945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9" name="Imagen 8">
            <a:extLst>
              <a:ext uri="{FF2B5EF4-FFF2-40B4-BE49-F238E27FC236}">
                <a16:creationId xmlns="" xmlns:a16="http://schemas.microsoft.com/office/drawing/2014/main" id="{2195D7C3-1917-3640-9EBC-EEDD14DB4E57}"/>
              </a:ext>
            </a:extLst>
          </p:cNvPr>
          <p:cNvPicPr>
            <a:picLocks noChangeAspect="1"/>
          </p:cNvPicPr>
          <p:nvPr/>
        </p:nvPicPr>
        <p:blipFill>
          <a:blip r:embed="rId4"/>
          <a:stretch>
            <a:fillRect/>
          </a:stretch>
        </p:blipFill>
        <p:spPr>
          <a:xfrm>
            <a:off x="10626634" y="446443"/>
            <a:ext cx="1405822" cy="441830"/>
          </a:xfrm>
          <a:prstGeom prst="rect">
            <a:avLst/>
          </a:prstGeom>
        </p:spPr>
      </p:pic>
      <p:pic>
        <p:nvPicPr>
          <p:cNvPr id="11" name="10 Imagen"/>
          <p:cNvPicPr/>
          <p:nvPr/>
        </p:nvPicPr>
        <p:blipFill rotWithShape="1">
          <a:blip r:embed="rId5">
            <a:extLst>
              <a:ext uri="{28A0092B-C50C-407E-A947-70E740481C1C}">
                <a14:useLocalDpi xmlns:a14="http://schemas.microsoft.com/office/drawing/2010/main" val="0"/>
              </a:ext>
            </a:extLst>
          </a:blip>
          <a:srcRect l="24433" t="29805" r="37248" b="50874"/>
          <a:stretch/>
        </p:blipFill>
        <p:spPr bwMode="auto">
          <a:xfrm>
            <a:off x="210950" y="2952885"/>
            <a:ext cx="4325424" cy="24658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775978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CONSOLIDADO DE LOGROS INSTITUCIONALES</a:t>
            </a:r>
          </a:p>
        </p:txBody>
      </p:sp>
    </p:spTree>
    <p:extLst>
      <p:ext uri="{BB962C8B-B14F-4D97-AF65-F5344CB8AC3E}">
        <p14:creationId xmlns:p14="http://schemas.microsoft.com/office/powerpoint/2010/main" val="1110065034"/>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 xmlns:a16="http://schemas.microsoft.com/office/drawing/2014/main" id="{1E4339DE-E389-44FD-9430-E98D48BA7BA0}"/>
              </a:ext>
            </a:extLst>
          </p:cNvPr>
          <p:cNvSpPr txBox="1">
            <a:spLocks/>
          </p:cNvSpPr>
          <p:nvPr/>
        </p:nvSpPr>
        <p:spPr>
          <a:xfrm>
            <a:off x="1819216" y="455573"/>
            <a:ext cx="845258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MX" sz="2800" dirty="0">
                <a:latin typeface="Arial" panose="020B0604020202020204" pitchFamily="34" charset="0"/>
                <a:cs typeface="Arial" panose="020B0604020202020204" pitchFamily="34" charset="0"/>
              </a:rPr>
              <a:t>CONSOLIDADO DE LOGROS INSTITUCIONALES</a:t>
            </a:r>
            <a:endParaRPr lang="es-GT" sz="2800" dirty="0">
              <a:latin typeface="Arial" panose="020B0604020202020204" pitchFamily="34" charset="0"/>
              <a:cs typeface="Arial" panose="020B0604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561683036"/>
              </p:ext>
            </p:extLst>
          </p:nvPr>
        </p:nvGraphicFramePr>
        <p:xfrm>
          <a:off x="407215" y="1347069"/>
          <a:ext cx="11281558" cy="4600517"/>
        </p:xfrm>
        <a:graphic>
          <a:graphicData uri="http://schemas.openxmlformats.org/drawingml/2006/table">
            <a:tbl>
              <a:tblPr bandRow="1">
                <a:tableStyleId>{125E5076-3810-47DD-B79F-674D7AD40C01}</a:tableStyleId>
              </a:tblPr>
              <a:tblGrid>
                <a:gridCol w="334360"/>
                <a:gridCol w="8485552"/>
                <a:gridCol w="1223159"/>
                <a:gridCol w="1238487"/>
              </a:tblGrid>
              <a:tr h="435596">
                <a:tc>
                  <a:txBody>
                    <a:bodyPr/>
                    <a:lstStyle/>
                    <a:p>
                      <a:pPr algn="ctr">
                        <a:lnSpc>
                          <a:spcPct val="115000"/>
                        </a:lnSpc>
                        <a:spcAft>
                          <a:spcPts val="0"/>
                        </a:spcAft>
                      </a:pPr>
                      <a:r>
                        <a:rPr lang="es-ES" sz="1200" b="1" dirty="0">
                          <a:effectLst/>
                        </a:rPr>
                        <a:t>No.</a:t>
                      </a:r>
                      <a:endParaRPr lang="es-GT" sz="1800" b="1"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b="1" dirty="0">
                          <a:effectLst/>
                        </a:rPr>
                        <a:t>Logros Institucionales</a:t>
                      </a:r>
                      <a:endParaRPr lang="es-GT" sz="1800" b="1"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b="1" dirty="0">
                          <a:effectLst/>
                        </a:rPr>
                        <a:t>Metas físicas ejecutadas</a:t>
                      </a:r>
                      <a:endParaRPr lang="es-GT" sz="1800" b="1"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s-ES" sz="1200" b="1" dirty="0">
                          <a:effectLst/>
                        </a:rPr>
                        <a:t>Población beneficiada</a:t>
                      </a:r>
                      <a:endParaRPr lang="es-GT" sz="1800" b="1"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2260">
                <a:tc>
                  <a:txBody>
                    <a:bodyPr/>
                    <a:lstStyle/>
                    <a:p>
                      <a:pPr algn="ctr">
                        <a:lnSpc>
                          <a:spcPct val="115000"/>
                        </a:lnSpc>
                        <a:spcAft>
                          <a:spcPts val="1000"/>
                        </a:spcAft>
                      </a:pPr>
                      <a:r>
                        <a:rPr lang="es-ES" sz="1100" dirty="0">
                          <a:solidFill>
                            <a:schemeClr val="tx1"/>
                          </a:solidFill>
                          <a:effectLst/>
                        </a:rPr>
                        <a:t>1</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Plan piloto del Registro Social de Hogares Sensible a Género, ejecutado en los municipios San Gaspar </a:t>
                      </a:r>
                      <a:r>
                        <a:rPr lang="es-ES" sz="1100" dirty="0" err="1">
                          <a:solidFill>
                            <a:schemeClr val="tx1"/>
                          </a:solidFill>
                          <a:effectLst/>
                        </a:rPr>
                        <a:t>Ixíl</a:t>
                      </a:r>
                      <a:r>
                        <a:rPr lang="es-ES" sz="1100" dirty="0">
                          <a:solidFill>
                            <a:schemeClr val="tx1"/>
                          </a:solidFill>
                          <a:effectLst/>
                        </a:rPr>
                        <a:t>, Huehuetenango; San Bartolomé </a:t>
                      </a:r>
                      <a:r>
                        <a:rPr lang="es-ES" sz="1100" dirty="0" err="1">
                          <a:solidFill>
                            <a:schemeClr val="tx1"/>
                          </a:solidFill>
                          <a:effectLst/>
                        </a:rPr>
                        <a:t>Jocotenango</a:t>
                      </a:r>
                      <a:r>
                        <a:rPr lang="es-ES" sz="1100" dirty="0">
                          <a:solidFill>
                            <a:schemeClr val="tx1"/>
                          </a:solidFill>
                          <a:effectLst/>
                        </a:rPr>
                        <a:t>, Quiché; Santa Cruz la Laguna, Sololá; El proyecto logró la evaluación socioeconómica del 100% de cada uno de los hogares a través de la implementación tecnológica FECS digital para luego diseñar nuevos programas sociales.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3 municipios evaluados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a:solidFill>
                            <a:schemeClr val="tx1"/>
                          </a:solidFill>
                          <a:effectLst/>
                        </a:rPr>
                        <a:t>8,691 hogares evaluados al 100%</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2260">
                <a:tc>
                  <a:txBody>
                    <a:bodyPr/>
                    <a:lstStyle/>
                    <a:p>
                      <a:pPr algn="ctr">
                        <a:lnSpc>
                          <a:spcPct val="115000"/>
                        </a:lnSpc>
                        <a:spcAft>
                          <a:spcPts val="1000"/>
                        </a:spcAft>
                      </a:pPr>
                      <a:r>
                        <a:rPr lang="es-ES" sz="1100">
                          <a:solidFill>
                            <a:schemeClr val="tx1"/>
                          </a:solidFill>
                          <a:effectLst/>
                        </a:rPr>
                        <a:t>2</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Como parte de las acciones implementadas por el programa en materia de seguridad alimentaria y nutricional, durante 2021 se han servido raciones de alimentos en 58 Comedores Sociales, en los departamentos de Alta Verapaz, Chimaltenango, El Progreso, Escuintla, Guatemala, Huehuetenango, Izabal, Jalapa, Jutiapa, Quetzaltenango, San Marcos, Santa Rosa, Suchitepéquez Totonicapán y Zacapa.</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4,869,785 raciones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a:solidFill>
                            <a:schemeClr val="tx1"/>
                          </a:solidFill>
                          <a:effectLst/>
                        </a:rPr>
                        <a:t>11,068 personas*</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2260">
                <a:tc>
                  <a:txBody>
                    <a:bodyPr/>
                    <a:lstStyle/>
                    <a:p>
                      <a:pPr algn="ctr">
                        <a:lnSpc>
                          <a:spcPct val="115000"/>
                        </a:lnSpc>
                        <a:spcAft>
                          <a:spcPts val="1000"/>
                        </a:spcAft>
                      </a:pPr>
                      <a:r>
                        <a:rPr lang="es-ES" sz="1100">
                          <a:solidFill>
                            <a:schemeClr val="tx1"/>
                          </a:solidFill>
                          <a:effectLst/>
                        </a:rPr>
                        <a:t>3</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A pesar de las limitaciones de movilidad a consecuencia de la pandemia COVID19, se pudieron realizar los procesos de Medición de Corresponsabilidades 2021, del programa Bono Social; realizando las acciones de coordinación interinstitucional con el Ministerio de Salud Pública y Asistencia Social </a:t>
                      </a:r>
                      <a:r>
                        <a:rPr lang="es-ES" sz="1100" dirty="0" smtClean="0">
                          <a:solidFill>
                            <a:schemeClr val="tx1"/>
                          </a:solidFill>
                          <a:effectLst/>
                        </a:rPr>
                        <a:t>–MSPAS- </a:t>
                      </a:r>
                      <a:r>
                        <a:rPr lang="es-ES" sz="1100" dirty="0">
                          <a:solidFill>
                            <a:schemeClr val="tx1"/>
                          </a:solidFill>
                          <a:effectLst/>
                        </a:rPr>
                        <a:t>y el Ministerio de Educación </a:t>
                      </a:r>
                      <a:r>
                        <a:rPr lang="es-ES" sz="1100" dirty="0" smtClean="0">
                          <a:solidFill>
                            <a:schemeClr val="tx1"/>
                          </a:solidFill>
                          <a:effectLst/>
                        </a:rPr>
                        <a:t>–MINEDUC- </a:t>
                      </a:r>
                      <a:r>
                        <a:rPr lang="es-ES" sz="1100" dirty="0">
                          <a:solidFill>
                            <a:schemeClr val="tx1"/>
                          </a:solidFill>
                          <a:effectLst/>
                        </a:rPr>
                        <a:t>para los procesos de verificación de cumplimiento de corresponsabilidades.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660,825</a:t>
                      </a:r>
                      <a:endParaRPr lang="es-GT" sz="1600" dirty="0">
                        <a:solidFill>
                          <a:schemeClr val="tx1"/>
                        </a:solidFill>
                        <a:effectLst/>
                      </a:endParaRPr>
                    </a:p>
                    <a:p>
                      <a:pPr algn="ctr">
                        <a:lnSpc>
                          <a:spcPct val="115000"/>
                        </a:lnSpc>
                        <a:spcAft>
                          <a:spcPts val="1000"/>
                        </a:spcAft>
                      </a:pPr>
                      <a:r>
                        <a:rPr lang="es-ES" sz="1100" dirty="0">
                          <a:solidFill>
                            <a:schemeClr val="tx1"/>
                          </a:solidFill>
                          <a:effectLst/>
                        </a:rPr>
                        <a:t>aportes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100,245</a:t>
                      </a:r>
                      <a:endParaRPr lang="es-GT" sz="1600" dirty="0">
                        <a:solidFill>
                          <a:schemeClr val="tx1"/>
                        </a:solidFill>
                        <a:effectLst/>
                      </a:endParaRPr>
                    </a:p>
                    <a:p>
                      <a:pPr algn="ctr">
                        <a:lnSpc>
                          <a:spcPct val="115000"/>
                        </a:lnSpc>
                        <a:spcAft>
                          <a:spcPts val="1000"/>
                        </a:spcAft>
                      </a:pPr>
                      <a:r>
                        <a:rPr lang="es-ES" sz="1100" dirty="0">
                          <a:solidFill>
                            <a:schemeClr val="tx1"/>
                          </a:solidFill>
                          <a:effectLst/>
                        </a:rPr>
                        <a:t>Familias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7061">
                <a:tc>
                  <a:txBody>
                    <a:bodyPr/>
                    <a:lstStyle/>
                    <a:p>
                      <a:pPr algn="ctr">
                        <a:lnSpc>
                          <a:spcPct val="115000"/>
                        </a:lnSpc>
                        <a:spcAft>
                          <a:spcPts val="1000"/>
                        </a:spcAft>
                      </a:pPr>
                      <a:r>
                        <a:rPr lang="es-ES" sz="1100">
                          <a:solidFill>
                            <a:schemeClr val="tx1"/>
                          </a:solidFill>
                          <a:effectLst/>
                        </a:rPr>
                        <a:t>4</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El Ministerio de Desarrollo Social actualmente cuenta con la Presidencia Pro Tempore del Consejo de la Integración Social Interamericana </a:t>
                      </a:r>
                      <a:r>
                        <a:rPr lang="es-ES" sz="1100" dirty="0" smtClean="0">
                          <a:solidFill>
                            <a:schemeClr val="tx1"/>
                          </a:solidFill>
                          <a:effectLst/>
                        </a:rPr>
                        <a:t>–CIS-; </a:t>
                      </a:r>
                      <a:r>
                        <a:rPr lang="es-ES" sz="1100" dirty="0">
                          <a:solidFill>
                            <a:schemeClr val="tx1"/>
                          </a:solidFill>
                          <a:effectLst/>
                        </a:rPr>
                        <a:t>buscando superar la crisis generada por el COVID19 y de diferentes fenómenos naturales adversos que afectaron la región en el año 2020 y 2021</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N/A</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N/A</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7061">
                <a:tc>
                  <a:txBody>
                    <a:bodyPr/>
                    <a:lstStyle/>
                    <a:p>
                      <a:pPr algn="ctr">
                        <a:lnSpc>
                          <a:spcPct val="115000"/>
                        </a:lnSpc>
                        <a:spcAft>
                          <a:spcPts val="1000"/>
                        </a:spcAft>
                      </a:pPr>
                      <a:r>
                        <a:rPr lang="es-ES" sz="1100">
                          <a:solidFill>
                            <a:schemeClr val="tx1"/>
                          </a:solidFill>
                          <a:effectLst/>
                        </a:rPr>
                        <a:t>5</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El programa Beca Social en sus diferentes modalidades, ha logrado un avance significativo en la ejecución y logro de sus metas planificadas, manteniendo el estricto control de las medidas de bioseguridad al momento de interacción con sus usuarios.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10,434 becas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12,061 personas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9009">
                <a:tc>
                  <a:txBody>
                    <a:bodyPr/>
                    <a:lstStyle/>
                    <a:p>
                      <a:pPr algn="ctr">
                        <a:lnSpc>
                          <a:spcPct val="115000"/>
                        </a:lnSpc>
                        <a:spcAft>
                          <a:spcPts val="1000"/>
                        </a:spcAft>
                      </a:pPr>
                      <a:r>
                        <a:rPr lang="es-ES" sz="1100">
                          <a:solidFill>
                            <a:schemeClr val="tx1"/>
                          </a:solidFill>
                          <a:effectLst/>
                        </a:rPr>
                        <a:t>6</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El programa Bolsa Social por medio de su intervención de Transferencia Monetaria Condicionada para Alimentos entregada a familias que viven en pobreza y pobreza extrema, ha alcanzado el 99.06% de logro de sus metas.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181,198 aportes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20,845 familias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7061">
                <a:tc>
                  <a:txBody>
                    <a:bodyPr/>
                    <a:lstStyle/>
                    <a:p>
                      <a:pPr algn="ctr">
                        <a:lnSpc>
                          <a:spcPct val="115000"/>
                        </a:lnSpc>
                        <a:spcAft>
                          <a:spcPts val="1000"/>
                        </a:spcAft>
                      </a:pPr>
                      <a:r>
                        <a:rPr lang="es-ES" sz="1100">
                          <a:solidFill>
                            <a:schemeClr val="tx1"/>
                          </a:solidFill>
                          <a:effectLst/>
                        </a:rPr>
                        <a:t>7</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El Fondo de Desarrollo Social -FODES- a través de las Dotaciones y Servicios para el Desarrollo Social, a la fecha ha logrado el 93.42% de ejecución financiera, mientras que en Infraestructura para el Desarrollo Social, ha logrado la ejecución de 82.34%, beneficiando a los habitantes de 20 departamentos.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N/A</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13,484 personas</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8678">
                <a:tc>
                  <a:txBody>
                    <a:bodyPr/>
                    <a:lstStyle/>
                    <a:p>
                      <a:pPr algn="ctr">
                        <a:lnSpc>
                          <a:spcPct val="115000"/>
                        </a:lnSpc>
                        <a:spcAft>
                          <a:spcPts val="1000"/>
                        </a:spcAft>
                      </a:pPr>
                      <a:r>
                        <a:rPr lang="es-ES" sz="1100">
                          <a:solidFill>
                            <a:schemeClr val="tx1"/>
                          </a:solidFill>
                          <a:effectLst/>
                        </a:rPr>
                        <a:t>8</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1000"/>
                        </a:spcAft>
                      </a:pPr>
                      <a:r>
                        <a:rPr lang="es-ES" sz="1100" dirty="0">
                          <a:solidFill>
                            <a:schemeClr val="tx1"/>
                          </a:solidFill>
                          <a:effectLst/>
                        </a:rPr>
                        <a:t>El Ministerio de Desarrollo Social logró el diseño e implementación de la Ficha de Evaluación Socioeconómica –FECS- digital, que permitió en tiempo real conocer carencias y necesidades de los hogares al ser comparados los datos con las distintas dimensiones del Índice de Pobreza Multidimensional IMP-</a:t>
                      </a:r>
                      <a:r>
                        <a:rPr lang="es-ES" sz="1100" dirty="0" err="1">
                          <a:solidFill>
                            <a:schemeClr val="tx1"/>
                          </a:solidFill>
                          <a:effectLst/>
                        </a:rPr>
                        <a:t>Gt</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a:solidFill>
                            <a:schemeClr val="tx1"/>
                          </a:solidFill>
                          <a:effectLst/>
                        </a:rPr>
                        <a:t>3 municipios evaluados</a:t>
                      </a:r>
                      <a:endParaRPr lang="es-GT" sz="160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s-ES" sz="1100" dirty="0">
                          <a:solidFill>
                            <a:schemeClr val="tx1"/>
                          </a:solidFill>
                          <a:effectLst/>
                        </a:rPr>
                        <a:t>8,691 hogares evaluados al 100%</a:t>
                      </a:r>
                      <a:endParaRPr lang="es-GT" sz="1600" dirty="0">
                        <a:solidFill>
                          <a:schemeClr val="tx1"/>
                        </a:solidFill>
                        <a:effectLst/>
                        <a:latin typeface="Calibri"/>
                        <a:ea typeface="Calibri"/>
                        <a:cs typeface="Times New Roman"/>
                      </a:endParaRPr>
                    </a:p>
                  </a:txBody>
                  <a:tcPr marL="65968" marR="6596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4 Rectángulo"/>
          <p:cNvSpPr/>
          <p:nvPr/>
        </p:nvSpPr>
        <p:spPr>
          <a:xfrm>
            <a:off x="470044" y="6044942"/>
            <a:ext cx="9659608" cy="215444"/>
          </a:xfrm>
          <a:prstGeom prst="rect">
            <a:avLst/>
          </a:prstGeom>
        </p:spPr>
        <p:txBody>
          <a:bodyPr wrap="square">
            <a:spAutoFit/>
          </a:bodyPr>
          <a:lstStyle/>
          <a:p>
            <a:pPr lvl="0" eaLnBrk="0" fontAlgn="base" hangingPunct="0">
              <a:spcBef>
                <a:spcPct val="0"/>
              </a:spcBef>
              <a:spcAft>
                <a:spcPct val="0"/>
              </a:spcAft>
              <a:tabLst>
                <a:tab pos="842963" algn="l"/>
              </a:tabLst>
            </a:pPr>
            <a:r>
              <a:rPr lang="es-GT" sz="800" dirty="0">
                <a:latin typeface="Arial" pitchFamily="34" charset="0"/>
                <a:ea typeface="Calibri" pitchFamily="34" charset="0"/>
                <a:cs typeface="Times New Roman" pitchFamily="18" charset="0"/>
              </a:rPr>
              <a:t>Fuente: Elaboración </a:t>
            </a:r>
            <a:r>
              <a:rPr lang="es-GT" sz="800" dirty="0" smtClean="0">
                <a:latin typeface="Arial" pitchFamily="34" charset="0"/>
                <a:ea typeface="Calibri" pitchFamily="34" charset="0"/>
                <a:cs typeface="Times New Roman" pitchFamily="18" charset="0"/>
              </a:rPr>
              <a:t>con </a:t>
            </a:r>
            <a:r>
              <a:rPr lang="es-GT" sz="800" dirty="0">
                <a:latin typeface="Arial" pitchFamily="34" charset="0"/>
                <a:ea typeface="Calibri" pitchFamily="34" charset="0"/>
                <a:cs typeface="Times New Roman" pitchFamily="18" charset="0"/>
              </a:rPr>
              <a:t>información del SICOIN y los Programas Sociales del </a:t>
            </a:r>
            <a:r>
              <a:rPr lang="es-GT" sz="800" dirty="0" smtClean="0">
                <a:latin typeface="Arial" pitchFamily="34" charset="0"/>
                <a:ea typeface="Calibri" pitchFamily="34" charset="0"/>
                <a:cs typeface="Times New Roman" pitchFamily="18" charset="0"/>
              </a:rPr>
              <a:t>MIDES</a:t>
            </a:r>
            <a:endParaRPr lang="es-GT" sz="800" dirty="0">
              <a:latin typeface="Arial" pitchFamily="34" charset="0"/>
              <a:cs typeface="Arial" pitchFamily="34" charset="0"/>
            </a:endParaRPr>
          </a:p>
        </p:txBody>
      </p:sp>
    </p:spTree>
    <p:extLst>
      <p:ext uri="{BB962C8B-B14F-4D97-AF65-F5344CB8AC3E}">
        <p14:creationId xmlns:p14="http://schemas.microsoft.com/office/powerpoint/2010/main" val="1571817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934787" y="4972043"/>
            <a:ext cx="9144000" cy="1572448"/>
          </a:xfrm>
          <a:prstGeom prst="rect">
            <a:avLst/>
          </a:prstGeom>
        </p:spPr>
        <p:txBody>
          <a:bodyPr vert="horz" lIns="91440" tIns="45720" rIns="91440" bIns="45720" rtlCol="0" anchor="ctr"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50000"/>
              </a:lnSpc>
            </a:pPr>
            <a:r>
              <a:rPr lang="es-GT" sz="3400" b="1" dirty="0">
                <a:solidFill>
                  <a:schemeClr val="bg1"/>
                </a:solidFill>
                <a:latin typeface="Arial" panose="020B0604020202020204" pitchFamily="34" charset="0"/>
                <a:cs typeface="Arial" panose="020B0604020202020204" pitchFamily="34" charset="0"/>
              </a:rPr>
              <a:t>RENDICIÓN DE CUENTAS</a:t>
            </a:r>
            <a:r>
              <a:rPr lang="es-GT" sz="3400" b="1" dirty="0">
                <a:latin typeface="Arial" panose="020B0604020202020204" pitchFamily="34" charset="0"/>
                <a:cs typeface="Arial" panose="020B0604020202020204" pitchFamily="34" charset="0"/>
              </a:rPr>
              <a:t/>
            </a:r>
            <a:br>
              <a:rPr lang="es-GT" sz="3400" b="1" dirty="0">
                <a:latin typeface="Arial" panose="020B0604020202020204" pitchFamily="34" charset="0"/>
                <a:cs typeface="Arial" panose="020B0604020202020204" pitchFamily="34" charset="0"/>
              </a:rPr>
            </a:br>
            <a:r>
              <a:rPr lang="es-GT" sz="3400" b="1" dirty="0">
                <a:solidFill>
                  <a:srgbClr val="00B0F0"/>
                </a:solidFill>
                <a:latin typeface="Arial" panose="020B0604020202020204" pitchFamily="34" charset="0"/>
                <a:cs typeface="Arial" panose="020B0604020202020204" pitchFamily="34" charset="0"/>
              </a:rPr>
              <a:t>TENDENCIAS Y DESAFÍOS</a:t>
            </a:r>
          </a:p>
        </p:txBody>
      </p:sp>
    </p:spTree>
    <p:extLst>
      <p:ext uri="{BB962C8B-B14F-4D97-AF65-F5344CB8AC3E}">
        <p14:creationId xmlns:p14="http://schemas.microsoft.com/office/powerpoint/2010/main" val="3606349881"/>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0" y="1041218"/>
            <a:ext cx="10049693"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TENDENCIA MUESTRA EL USO DE LOS RECURSOS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71999" y="1946208"/>
            <a:ext cx="7406641" cy="43557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Los datos obtenidos durante el </a:t>
            </a:r>
            <a:r>
              <a:rPr lang="es-GT" sz="1800" dirty="0">
                <a:solidFill>
                  <a:srgbClr val="0070C0"/>
                </a:solidFill>
                <a:latin typeface="Arial" panose="020B0604020202020204" pitchFamily="34" charset="0"/>
                <a:cs typeface="Arial" panose="020B0604020202020204" pitchFamily="34" charset="0"/>
              </a:rPr>
              <a:t>cuatrimestre reportado </a:t>
            </a:r>
            <a:r>
              <a:rPr lang="es-GT" sz="1800" b="0" dirty="0">
                <a:solidFill>
                  <a:schemeClr val="tx1"/>
                </a:solidFill>
                <a:latin typeface="Arial" panose="020B0604020202020204" pitchFamily="34" charset="0"/>
                <a:cs typeface="Arial" panose="020B0604020202020204" pitchFamily="34" charset="0"/>
              </a:rPr>
              <a:t>permiten establecer que la ejecución del presupuesto se caracterizó principalmente por la apertura de 18 nuevos Comedores Sociales, operando </a:t>
            </a:r>
            <a:r>
              <a:rPr lang="es-GT" sz="1800" b="0" dirty="0" smtClean="0">
                <a:solidFill>
                  <a:schemeClr val="tx1"/>
                </a:solidFill>
                <a:latin typeface="Arial" panose="020B0604020202020204" pitchFamily="34" charset="0"/>
                <a:cs typeface="Arial" panose="020B0604020202020204" pitchFamily="34" charset="0"/>
              </a:rPr>
              <a:t>58 </a:t>
            </a:r>
            <a:r>
              <a:rPr lang="es-GT" sz="1800" b="0" dirty="0">
                <a:solidFill>
                  <a:schemeClr val="tx1"/>
                </a:solidFill>
                <a:latin typeface="Arial" panose="020B0604020202020204" pitchFamily="34" charset="0"/>
                <a:cs typeface="Arial" panose="020B0604020202020204" pitchFamily="34" charset="0"/>
              </a:rPr>
              <a:t>actualmente; al igual que se pagó a tiempo un total de 28 proyectos, adquiriendo con ello el inicio o culminación de los mismos;  del mismo modo se benefició a más de </a:t>
            </a:r>
            <a:r>
              <a:rPr lang="es-GT" sz="1800" b="0" dirty="0" smtClean="0">
                <a:solidFill>
                  <a:schemeClr val="tx1"/>
                </a:solidFill>
                <a:latin typeface="Arial" panose="020B0604020202020204" pitchFamily="34" charset="0"/>
                <a:cs typeface="Arial" panose="020B0604020202020204" pitchFamily="34" charset="0"/>
              </a:rPr>
              <a:t>121 </a:t>
            </a:r>
            <a:r>
              <a:rPr lang="es-GT" sz="1800" b="0" dirty="0">
                <a:solidFill>
                  <a:schemeClr val="tx1"/>
                </a:solidFill>
                <a:latin typeface="Arial" panose="020B0604020202020204" pitchFamily="34" charset="0"/>
                <a:cs typeface="Arial" panose="020B0604020202020204" pitchFamily="34" charset="0"/>
              </a:rPr>
              <a:t>mil familias con Transferencias Monetarias Condicionadas en Salud, Educación y para Alimentos. En el Programa Beca Social Mi Primer Empleo, se atendieron a 46 personas con discapacidad. Un logro histórico, desde que el Programa inició operaciones.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pic>
        <p:nvPicPr>
          <p:cNvPr id="7170" name="Picture 2" descr="7 TENDENCIAS TECNOLÓGICAS PARA EL EL 2021 | MQ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85785" y="-89694"/>
            <a:ext cx="2406215" cy="192774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espera que en el </a:t>
            </a:r>
            <a:r>
              <a:rPr lang="es-GT" sz="1600" dirty="0">
                <a:solidFill>
                  <a:srgbClr val="0070C0"/>
                </a:solidFill>
                <a:latin typeface="Arial" panose="020B0604020202020204" pitchFamily="34" charset="0"/>
                <a:cs typeface="Arial" panose="020B0604020202020204" pitchFamily="34" charset="0"/>
              </a:rPr>
              <a:t>siguiente </a:t>
            </a:r>
            <a:r>
              <a:rPr lang="es-GT" sz="1600" dirty="0" smtClean="0">
                <a:solidFill>
                  <a:srgbClr val="0070C0"/>
                </a:solidFill>
                <a:latin typeface="Arial" panose="020B0604020202020204" pitchFamily="34" charset="0"/>
                <a:cs typeface="Arial" panose="020B0604020202020204" pitchFamily="34" charset="0"/>
              </a:rPr>
              <a:t>año </a:t>
            </a:r>
            <a:r>
              <a:rPr lang="es-GT" sz="1600" b="0" dirty="0" smtClean="0">
                <a:solidFill>
                  <a:schemeClr val="tx1"/>
                </a:solidFill>
                <a:latin typeface="Arial" panose="020B0604020202020204" pitchFamily="34" charset="0"/>
                <a:cs typeface="Arial" panose="020B0604020202020204" pitchFamily="34" charset="0"/>
              </a:rPr>
              <a:t>continuar </a:t>
            </a:r>
            <a:r>
              <a:rPr lang="es-GT" sz="1600" b="0" dirty="0">
                <a:solidFill>
                  <a:schemeClr val="tx1"/>
                </a:solidFill>
                <a:latin typeface="Arial" panose="020B0604020202020204" pitchFamily="34" charset="0"/>
                <a:cs typeface="Arial" panose="020B0604020202020204" pitchFamily="34" charset="0"/>
              </a:rPr>
              <a:t>con las operaciones en </a:t>
            </a:r>
            <a:r>
              <a:rPr lang="es-GT" sz="1600" b="0" dirty="0" smtClean="0">
                <a:solidFill>
                  <a:schemeClr val="tx1"/>
                </a:solidFill>
                <a:latin typeface="Arial" panose="020B0604020202020204" pitchFamily="34" charset="0"/>
                <a:cs typeface="Arial" panose="020B0604020202020204" pitchFamily="34" charset="0"/>
              </a:rPr>
              <a:t>los </a:t>
            </a:r>
            <a:r>
              <a:rPr lang="es-GT" sz="1600" b="0" dirty="0">
                <a:solidFill>
                  <a:schemeClr val="tx1"/>
                </a:solidFill>
                <a:latin typeface="Arial" panose="020B0604020202020204" pitchFamily="34" charset="0"/>
                <a:cs typeface="Arial" panose="020B0604020202020204" pitchFamily="34" charset="0"/>
              </a:rPr>
              <a:t>de </a:t>
            </a:r>
            <a:r>
              <a:rPr lang="es-GT" sz="1600" b="0" dirty="0" smtClean="0">
                <a:solidFill>
                  <a:schemeClr val="tx1"/>
                </a:solidFill>
                <a:latin typeface="Arial" panose="020B0604020202020204" pitchFamily="34" charset="0"/>
                <a:cs typeface="Arial" panose="020B0604020202020204" pitchFamily="34" charset="0"/>
              </a:rPr>
              <a:t>58 </a:t>
            </a:r>
            <a:r>
              <a:rPr lang="es-GT" sz="1600" b="0" dirty="0">
                <a:solidFill>
                  <a:schemeClr val="tx1"/>
                </a:solidFill>
                <a:latin typeface="Arial" panose="020B0604020202020204" pitchFamily="34" charset="0"/>
                <a:cs typeface="Arial" panose="020B0604020202020204" pitchFamily="34" charset="0"/>
              </a:rPr>
              <a:t>Comedores </a:t>
            </a:r>
            <a:r>
              <a:rPr lang="es-GT" sz="1600" b="0" dirty="0" smtClean="0">
                <a:solidFill>
                  <a:schemeClr val="tx1"/>
                </a:solidFill>
                <a:latin typeface="Arial" panose="020B0604020202020204" pitchFamily="34" charset="0"/>
                <a:cs typeface="Arial" panose="020B0604020202020204" pitchFamily="34" charset="0"/>
              </a:rPr>
              <a:t>Sociales, así como seguir atendiendo a nuestros más de 121 mil familias que reciben transferencias monetarias condicionadas.</a:t>
            </a:r>
            <a:endParaRPr lang="es-GT" sz="16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57950"/>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RESULTADOS SE OBTUVIERON EN EL MARCO DE LA </a:t>
            </a:r>
            <a:r>
              <a:rPr lang="es-GT" dirty="0" err="1">
                <a:latin typeface="Arial" panose="020B0604020202020204" pitchFamily="34" charset="0"/>
                <a:cs typeface="Arial" panose="020B0604020202020204" pitchFamily="34" charset="0"/>
              </a:rPr>
              <a:t>PGG</a:t>
            </a:r>
            <a:r>
              <a:rPr lang="es-GT" dirty="0">
                <a:latin typeface="Arial" panose="020B0604020202020204" pitchFamily="34" charset="0"/>
                <a:cs typeface="Arial" panose="020B0604020202020204" pitchFamily="34" charset="0"/>
              </a:rPr>
              <a:t>?</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La </a:t>
            </a:r>
            <a:r>
              <a:rPr lang="es-GT" sz="1600" dirty="0">
                <a:solidFill>
                  <a:srgbClr val="0070C0"/>
                </a:solidFill>
                <a:latin typeface="Arial" panose="020B0604020202020204" pitchFamily="34" charset="0"/>
                <a:cs typeface="Arial" panose="020B0604020202020204" pitchFamily="34" charset="0"/>
              </a:rPr>
              <a:t>Política General de Gobierno </a:t>
            </a:r>
            <a:r>
              <a:rPr lang="es-GT" sz="1600" b="0" dirty="0">
                <a:solidFill>
                  <a:schemeClr val="tx1"/>
                </a:solidFill>
                <a:latin typeface="Arial" panose="020B0604020202020204" pitchFamily="34" charset="0"/>
                <a:cs typeface="Arial" panose="020B0604020202020204" pitchFamily="34" charset="0"/>
              </a:rPr>
              <a:t>(</a:t>
            </a:r>
            <a:r>
              <a:rPr lang="es-GT" sz="1600" b="0" dirty="0" err="1">
                <a:solidFill>
                  <a:schemeClr val="tx1"/>
                </a:solidFill>
                <a:latin typeface="Arial" panose="020B0604020202020204" pitchFamily="34" charset="0"/>
                <a:cs typeface="Arial" panose="020B0604020202020204" pitchFamily="34" charset="0"/>
              </a:rPr>
              <a:t>PGG</a:t>
            </a:r>
            <a:r>
              <a:rPr lang="es-GT" sz="1600" b="0" dirty="0">
                <a:solidFill>
                  <a:schemeClr val="tx1"/>
                </a:solidFill>
                <a:latin typeface="Arial" panose="020B0604020202020204" pitchFamily="34" charset="0"/>
                <a:cs typeface="Arial" panose="020B0604020202020204" pitchFamily="34" charset="0"/>
              </a:rPr>
              <a:t>) es el plan de acción del Gobierno de Guatemala, en donde se plasman los objetivos estratégicos y los lineamientos de las políticas públicas.</a:t>
            </a:r>
          </a:p>
          <a:p>
            <a:pPr algn="just">
              <a:lnSpc>
                <a:spcPct val="150000"/>
              </a:lnSpc>
            </a:pPr>
            <a:endParaRPr lang="es-GT" sz="16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1600" b="0" dirty="0">
                <a:solidFill>
                  <a:schemeClr val="tx1"/>
                </a:solidFill>
                <a:latin typeface="Arial" panose="020B0604020202020204" pitchFamily="34" charset="0"/>
                <a:cs typeface="Arial" panose="020B0604020202020204" pitchFamily="34" charset="0"/>
              </a:rPr>
              <a:t>El Ministerio de Desarrollo Social, durante el cuatrimestre reportado colaboró con el cumplimiento de la PGG mediante </a:t>
            </a:r>
          </a:p>
          <a:p>
            <a:pPr marL="342900" indent="-342900" algn="just">
              <a:lnSpc>
                <a:spcPct val="150000"/>
              </a:lnSpc>
              <a:buFont typeface="Arial" pitchFamily="34" charset="0"/>
              <a:buChar char="•"/>
            </a:pPr>
            <a:r>
              <a:rPr lang="es-GT" sz="1600" b="0" dirty="0">
                <a:solidFill>
                  <a:schemeClr val="tx1"/>
                </a:solidFill>
                <a:latin typeface="Arial" panose="020B0604020202020204" pitchFamily="34" charset="0"/>
                <a:cs typeface="Arial" panose="020B0604020202020204" pitchFamily="34" charset="0"/>
              </a:rPr>
              <a:t>Entrega de Transferencias Monetarias Condicionadas en Salud, Educación y para Alimentos a familias en situación de pobreza y vulnerabilidad;</a:t>
            </a:r>
          </a:p>
          <a:p>
            <a:pPr marL="342900" indent="-342900" algn="just">
              <a:lnSpc>
                <a:spcPct val="150000"/>
              </a:lnSpc>
              <a:buFont typeface="Arial" pitchFamily="34" charset="0"/>
              <a:buChar char="•"/>
            </a:pPr>
            <a:r>
              <a:rPr lang="es-GT" sz="1600" b="0" dirty="0">
                <a:solidFill>
                  <a:schemeClr val="tx1"/>
                </a:solidFill>
                <a:latin typeface="Arial" panose="020B0604020202020204" pitchFamily="34" charset="0"/>
                <a:cs typeface="Arial" panose="020B0604020202020204" pitchFamily="34" charset="0"/>
              </a:rPr>
              <a:t>Acreditación de Becas de Educación y Empleo a adolescentes y jóvenes; y</a:t>
            </a:r>
          </a:p>
          <a:p>
            <a:pPr marL="342900" indent="-342900" algn="just">
              <a:lnSpc>
                <a:spcPct val="150000"/>
              </a:lnSpc>
              <a:buFont typeface="Arial" pitchFamily="34" charset="0"/>
              <a:buChar char="•"/>
            </a:pPr>
            <a:r>
              <a:rPr lang="es-GT" sz="1600" b="0" dirty="0">
                <a:solidFill>
                  <a:schemeClr val="tx1"/>
                </a:solidFill>
                <a:latin typeface="Arial" panose="020B0604020202020204" pitchFamily="34" charset="0"/>
                <a:cs typeface="Arial" panose="020B0604020202020204" pitchFamily="34" charset="0"/>
              </a:rPr>
              <a:t>Servicio de raciones de alimentos preparados a población en situación de crisis.</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l">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contribuyó con los pilares de: Desarrollo Social;</a:t>
            </a:r>
          </a:p>
          <a:p>
            <a:pPr algn="l">
              <a:lnSpc>
                <a:spcPct val="150000"/>
              </a:lnSpc>
            </a:pPr>
            <a:r>
              <a:rPr lang="es-GT" sz="1600" b="0" dirty="0">
                <a:solidFill>
                  <a:schemeClr val="tx1"/>
                </a:solidFill>
                <a:latin typeface="Arial" panose="020B0604020202020204" pitchFamily="34" charset="0"/>
                <a:cs typeface="Arial" panose="020B0604020202020204" pitchFamily="34" charset="0"/>
              </a:rPr>
              <a:t>Economía, Competitividad y Prosperidad.</a:t>
            </a:r>
          </a:p>
        </p:txBody>
      </p:sp>
      <p:pic>
        <p:nvPicPr>
          <p:cNvPr id="13318" name="Picture 6" descr="Noticias de Canción de Abril - TuneCo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03182"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03918"/>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MEDIDAS DE TRANSPARENCIA SE HAN APLICADO?</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5" y="1475244"/>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Para garantizar el </a:t>
            </a:r>
            <a:r>
              <a:rPr lang="es-GT" sz="1800" dirty="0">
                <a:solidFill>
                  <a:srgbClr val="0070C0"/>
                </a:solidFill>
                <a:latin typeface="Arial" panose="020B0604020202020204" pitchFamily="34" charset="0"/>
                <a:cs typeface="Arial" panose="020B0604020202020204" pitchFamily="34" charset="0"/>
              </a:rPr>
              <a:t>uso adecuado del dinero público </a:t>
            </a:r>
            <a:r>
              <a:rPr lang="es-GT" sz="1800" b="0" dirty="0">
                <a:solidFill>
                  <a:schemeClr val="tx1"/>
                </a:solidFill>
                <a:latin typeface="Arial" panose="020B0604020202020204" pitchFamily="34" charset="0"/>
                <a:cs typeface="Arial" panose="020B0604020202020204" pitchFamily="34" charset="0"/>
              </a:rPr>
              <a:t>y </a:t>
            </a:r>
            <a:endParaRPr lang="es-GT" sz="18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smtClean="0">
                <a:solidFill>
                  <a:schemeClr val="tx1"/>
                </a:solidFill>
                <a:latin typeface="Arial" panose="020B0604020202020204" pitchFamily="34" charset="0"/>
                <a:cs typeface="Arial" panose="020B0604020202020204" pitchFamily="34" charset="0"/>
              </a:rPr>
              <a:t>el </a:t>
            </a:r>
            <a:r>
              <a:rPr lang="es-GT" sz="1800" b="0" dirty="0">
                <a:solidFill>
                  <a:schemeClr val="tx1"/>
                </a:solidFill>
                <a:latin typeface="Arial" panose="020B0604020202020204" pitchFamily="34" charset="0"/>
                <a:cs typeface="Arial" panose="020B0604020202020204" pitchFamily="34" charset="0"/>
              </a:rPr>
              <a:t>avance en el cumplimiento de los objetivos de Estado, el Ministerio de Desarrollo Social ha adoptado como medidas de transparencia:</a:t>
            </a:r>
          </a:p>
          <a:p>
            <a:pPr marL="342900" indent="-342900" algn="just">
              <a:lnSpc>
                <a:spcPct val="150000"/>
              </a:lnSpc>
              <a:buFont typeface="Arial" pitchFamily="34" charset="0"/>
              <a:buChar char="•"/>
            </a:pPr>
            <a:r>
              <a:rPr lang="es-GT" sz="1800" b="0" dirty="0" smtClean="0">
                <a:solidFill>
                  <a:schemeClr val="tx1"/>
                </a:solidFill>
                <a:latin typeface="Arial" panose="020B0604020202020204" pitchFamily="34" charset="0"/>
                <a:cs typeface="Arial" panose="020B0604020202020204" pitchFamily="34" charset="0"/>
              </a:rPr>
              <a:t>Se </a:t>
            </a:r>
            <a:r>
              <a:rPr lang="es-GT" sz="1800" b="0" dirty="0">
                <a:solidFill>
                  <a:schemeClr val="tx1"/>
                </a:solidFill>
                <a:latin typeface="Arial" panose="020B0604020202020204" pitchFamily="34" charset="0"/>
                <a:cs typeface="Arial" panose="020B0604020202020204" pitchFamily="34" charset="0"/>
              </a:rPr>
              <a:t>está desarrollando  un sistema de información basado en Administración de Procesos de Negocio -BPM- (por sus siglas en ingles), con lo que se logrará eficientar los procesos  identificando cuellos de botella, reduciendo el uso de papel a su mínima expresión, ahorrando costos en ese </a:t>
            </a:r>
            <a:r>
              <a:rPr lang="es-GT" sz="1800" b="0" dirty="0" smtClean="0">
                <a:solidFill>
                  <a:schemeClr val="tx1"/>
                </a:solidFill>
                <a:latin typeface="Arial" panose="020B0604020202020204" pitchFamily="34" charset="0"/>
                <a:cs typeface="Arial" panose="020B0604020202020204" pitchFamily="34" charset="0"/>
              </a:rPr>
              <a:t>rubro</a:t>
            </a:r>
          </a:p>
          <a:p>
            <a:pPr marL="342900" indent="-342900" algn="just">
              <a:lnSpc>
                <a:spcPct val="150000"/>
              </a:lnSpc>
              <a:buFont typeface="Arial" pitchFamily="34" charset="0"/>
              <a:buChar char="•"/>
            </a:pPr>
            <a:r>
              <a:rPr lang="es-GT" sz="1800" b="0" dirty="0" smtClean="0">
                <a:solidFill>
                  <a:schemeClr val="tx1"/>
                </a:solidFill>
                <a:latin typeface="Arial" panose="020B0604020202020204" pitchFamily="34" charset="0"/>
                <a:cs typeface="Arial" panose="020B0604020202020204" pitchFamily="34" charset="0"/>
              </a:rPr>
              <a:t>Actualización </a:t>
            </a:r>
            <a:r>
              <a:rPr lang="es-GT" sz="1800" b="0" dirty="0">
                <a:solidFill>
                  <a:schemeClr val="tx1"/>
                </a:solidFill>
                <a:latin typeface="Arial" panose="020B0604020202020204" pitchFamily="34" charset="0"/>
                <a:cs typeface="Arial" panose="020B0604020202020204" pitchFamily="34" charset="0"/>
              </a:rPr>
              <a:t>de la información de oficio hasta el mes de </a:t>
            </a:r>
            <a:r>
              <a:rPr lang="es-GT" sz="1800" b="0" dirty="0" smtClean="0">
                <a:solidFill>
                  <a:schemeClr val="tx1"/>
                </a:solidFill>
                <a:latin typeface="Arial" panose="020B0604020202020204" pitchFamily="34" charset="0"/>
                <a:cs typeface="Arial" panose="020B0604020202020204" pitchFamily="34" charset="0"/>
              </a:rPr>
              <a:t>noviembre </a:t>
            </a:r>
            <a:r>
              <a:rPr lang="es-GT" sz="1800" b="0" dirty="0">
                <a:solidFill>
                  <a:schemeClr val="tx1"/>
                </a:solidFill>
                <a:latin typeface="Arial" panose="020B0604020202020204" pitchFamily="34" charset="0"/>
                <a:cs typeface="Arial" panose="020B0604020202020204" pitchFamily="34" charset="0"/>
              </a:rPr>
              <a:t>de 2021, en la página de la institución; y</a:t>
            </a:r>
          </a:p>
          <a:p>
            <a:pPr marL="342900" indent="-342900" algn="just">
              <a:lnSpc>
                <a:spcPct val="150000"/>
              </a:lnSpc>
              <a:buFont typeface="Arial" pitchFamily="34" charset="0"/>
              <a:buChar char="•"/>
            </a:pPr>
            <a:r>
              <a:rPr lang="es-GT" sz="1800" b="0" dirty="0">
                <a:solidFill>
                  <a:schemeClr val="tx1"/>
                </a:solidFill>
                <a:latin typeface="Arial" panose="020B0604020202020204" pitchFamily="34" charset="0"/>
                <a:cs typeface="Arial" panose="020B0604020202020204" pitchFamily="34" charset="0"/>
              </a:rPr>
              <a:t>Publicación en la página institucional y redes sociales del </a:t>
            </a:r>
            <a:endParaRPr lang="es-GT" sz="1800" b="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GT" sz="1800" b="0" dirty="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     MIDES</a:t>
            </a:r>
            <a:r>
              <a:rPr lang="es-GT" sz="1800" b="0" dirty="0">
                <a:solidFill>
                  <a:schemeClr val="tx1"/>
                </a:solidFill>
                <a:latin typeface="Arial" panose="020B0604020202020204" pitchFamily="34" charset="0"/>
                <a:cs typeface="Arial" panose="020B0604020202020204" pitchFamily="34" charset="0"/>
              </a:rPr>
              <a:t>, el Informe de Rendición de Cuentas del </a:t>
            </a:r>
            <a:r>
              <a:rPr lang="es-GT" sz="1800" b="0" dirty="0" smtClean="0">
                <a:solidFill>
                  <a:schemeClr val="tx1"/>
                </a:solidFill>
                <a:latin typeface="Arial" panose="020B0604020202020204" pitchFamily="34" charset="0"/>
                <a:cs typeface="Arial" panose="020B0604020202020204" pitchFamily="34" charset="0"/>
              </a:rPr>
              <a:t>1er. Y 2do. </a:t>
            </a:r>
          </a:p>
          <a:p>
            <a:pPr algn="just">
              <a:lnSpc>
                <a:spcPct val="150000"/>
              </a:lnSpc>
            </a:pPr>
            <a:r>
              <a:rPr lang="es-GT" sz="1800" b="0" dirty="0">
                <a:solidFill>
                  <a:schemeClr val="tx1"/>
                </a:solidFill>
                <a:latin typeface="Arial" panose="020B0604020202020204" pitchFamily="34" charset="0"/>
                <a:cs typeface="Arial" panose="020B0604020202020204" pitchFamily="34" charset="0"/>
              </a:rPr>
              <a:t> </a:t>
            </a:r>
            <a:r>
              <a:rPr lang="es-GT" sz="1800" b="0" dirty="0" smtClean="0">
                <a:solidFill>
                  <a:schemeClr val="tx1"/>
                </a:solidFill>
                <a:latin typeface="Arial" panose="020B0604020202020204" pitchFamily="34" charset="0"/>
                <a:cs typeface="Arial" panose="020B0604020202020204" pitchFamily="34" charset="0"/>
              </a:rPr>
              <a:t>    Cuatrimestre</a:t>
            </a:r>
            <a:r>
              <a:rPr lang="es-GT" sz="1800" b="0" dirty="0">
                <a:solidFill>
                  <a:schemeClr val="tx1"/>
                </a:solidFill>
                <a:latin typeface="Arial" panose="020B0604020202020204" pitchFamily="34" charset="0"/>
                <a:cs typeface="Arial" panose="020B0604020202020204" pitchFamily="34" charset="0"/>
              </a:rPr>
              <a:t>.</a:t>
            </a:r>
          </a:p>
          <a:p>
            <a:pPr marL="342900" indent="-342900" algn="just">
              <a:lnSpc>
                <a:spcPct val="150000"/>
              </a:lnSpc>
              <a:buFont typeface="Arial" pitchFamily="34" charset="0"/>
              <a:buChar char="•"/>
            </a:pPr>
            <a:endParaRPr lang="es-GT" sz="2000" b="0" dirty="0">
              <a:solidFill>
                <a:schemeClr val="tx1"/>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600" b="0" dirty="0">
                <a:solidFill>
                  <a:schemeClr val="tx1"/>
                </a:solidFill>
                <a:latin typeface="Arial" panose="020B0604020202020204" pitchFamily="34" charset="0"/>
                <a:cs typeface="Arial" panose="020B0604020202020204" pitchFamily="34" charset="0"/>
              </a:rPr>
              <a:t/>
            </a:r>
            <a:br>
              <a:rPr lang="es-GT" sz="1600" b="0" dirty="0">
                <a:solidFill>
                  <a:schemeClr val="tx1"/>
                </a:solidFill>
                <a:latin typeface="Arial" panose="020B0604020202020204" pitchFamily="34" charset="0"/>
                <a:cs typeface="Arial" panose="020B0604020202020204" pitchFamily="34" charset="0"/>
              </a:rPr>
            </a:br>
            <a:r>
              <a:rPr lang="es-GT" sz="1600" b="0" dirty="0">
                <a:solidFill>
                  <a:schemeClr val="tx1"/>
                </a:solidFill>
                <a:latin typeface="Arial" panose="020B0604020202020204" pitchFamily="34" charset="0"/>
                <a:cs typeface="Arial" panose="020B0604020202020204" pitchFamily="34" charset="0"/>
              </a:rPr>
              <a:t>Se tiene previsto aplicar nuevas medidas de transparencia como la definición de ejes y compromisos por parte del Ministerio de Desarrollo Social en la </a:t>
            </a:r>
            <a:r>
              <a:rPr lang="es-GT" sz="1600" b="0" dirty="0" err="1">
                <a:solidFill>
                  <a:schemeClr val="tx1"/>
                </a:solidFill>
                <a:latin typeface="Arial" panose="020B0604020202020204" pitchFamily="34" charset="0"/>
                <a:cs typeface="Arial" panose="020B0604020202020204" pitchFamily="34" charset="0"/>
              </a:rPr>
              <a:t>co</a:t>
            </a:r>
            <a:r>
              <a:rPr lang="es-GT" sz="1600" b="0" dirty="0">
                <a:solidFill>
                  <a:schemeClr val="tx1"/>
                </a:solidFill>
                <a:latin typeface="Arial" panose="020B0604020202020204" pitchFamily="34" charset="0"/>
                <a:cs typeface="Arial" panose="020B0604020202020204" pitchFamily="34" charset="0"/>
              </a:rPr>
              <a:t>-creación del 5to Plan de </a:t>
            </a:r>
            <a:r>
              <a:rPr lang="es-GT" sz="1600" b="0" dirty="0" smtClean="0">
                <a:solidFill>
                  <a:schemeClr val="tx1"/>
                </a:solidFill>
                <a:latin typeface="Arial" panose="020B0604020202020204" pitchFamily="34" charset="0"/>
                <a:cs typeface="Arial" panose="020B0604020202020204" pitchFamily="34" charset="0"/>
              </a:rPr>
              <a:t>Acción </a:t>
            </a:r>
            <a:r>
              <a:rPr lang="es-GT" sz="1600" b="0" dirty="0">
                <a:solidFill>
                  <a:schemeClr val="tx1"/>
                </a:solidFill>
                <a:latin typeface="Arial" panose="020B0604020202020204" pitchFamily="34" charset="0"/>
                <a:cs typeface="Arial" panose="020B0604020202020204" pitchFamily="34" charset="0"/>
              </a:rPr>
              <a:t>Nacional de Gobierno Abierto 2021-2023.</a:t>
            </a:r>
          </a:p>
        </p:txBody>
      </p:sp>
      <p:pic>
        <p:nvPicPr>
          <p:cNvPr id="14346" name="Picture 10" descr="Iconos de Transparencia - 450 iconos vectoriales grat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442121" y="200840"/>
            <a:ext cx="1471205" cy="147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1379"/>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87531" y="1041218"/>
            <a:ext cx="9788436"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¿QUÉ DESAFÍOS INSTITUCIONALES SE TIENEN DURANTE 2021?</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506685" y="1563732"/>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Los </a:t>
            </a:r>
            <a:r>
              <a:rPr lang="es-GT" sz="2000" dirty="0">
                <a:solidFill>
                  <a:srgbClr val="0070C0"/>
                </a:solidFill>
                <a:latin typeface="Arial" panose="020B0604020202020204" pitchFamily="34" charset="0"/>
                <a:cs typeface="Arial" panose="020B0604020202020204" pitchFamily="34" charset="0"/>
              </a:rPr>
              <a:t>principales desafíos </a:t>
            </a:r>
            <a:r>
              <a:rPr lang="es-GT" sz="2000" b="0" dirty="0">
                <a:solidFill>
                  <a:schemeClr val="tx1"/>
                </a:solidFill>
                <a:latin typeface="Arial" panose="020B0604020202020204" pitchFamily="34" charset="0"/>
                <a:cs typeface="Arial" panose="020B0604020202020204" pitchFamily="34" charset="0"/>
              </a:rPr>
              <a:t>del Ministerio de Desarrollo Social en cuanto al uso de los recursos públicos y el cumplimiento de los planes nacionales son:</a:t>
            </a:r>
          </a:p>
          <a:p>
            <a:pPr marL="342900" indent="-342900" algn="just">
              <a:lnSpc>
                <a:spcPct val="150000"/>
              </a:lnSpc>
              <a:buFont typeface="Arial" pitchFamily="34" charset="0"/>
              <a:buChar char="•"/>
            </a:pPr>
            <a:r>
              <a:rPr lang="es-GT" sz="2000" b="0" dirty="0" smtClean="0">
                <a:solidFill>
                  <a:schemeClr val="tx1"/>
                </a:solidFill>
                <a:latin typeface="Arial" panose="020B0604020202020204" pitchFamily="34" charset="0"/>
                <a:cs typeface="Arial" panose="020B0604020202020204" pitchFamily="34" charset="0"/>
              </a:rPr>
              <a:t>Consolidar </a:t>
            </a:r>
            <a:r>
              <a:rPr lang="es-GT" sz="2000" b="0" dirty="0">
                <a:solidFill>
                  <a:schemeClr val="tx1"/>
                </a:solidFill>
                <a:latin typeface="Arial" panose="020B0604020202020204" pitchFamily="34" charset="0"/>
                <a:cs typeface="Arial" panose="020B0604020202020204" pitchFamily="34" charset="0"/>
              </a:rPr>
              <a:t>la credibilidad en Programas que no tuvieron ejecución durante 2020 debido a la Pandemia; y</a:t>
            </a:r>
          </a:p>
          <a:p>
            <a:pPr marL="342900" indent="-342900" algn="just">
              <a:lnSpc>
                <a:spcPct val="150000"/>
              </a:lnSpc>
              <a:buFont typeface="Arial" pitchFamily="34" charset="0"/>
              <a:buChar char="•"/>
            </a:pPr>
            <a:r>
              <a:rPr lang="es-GT" sz="2000" b="0" dirty="0">
                <a:solidFill>
                  <a:schemeClr val="tx1"/>
                </a:solidFill>
                <a:latin typeface="Arial" panose="020B0604020202020204" pitchFamily="34" charset="0"/>
                <a:cs typeface="Arial" panose="020B0604020202020204" pitchFamily="34" charset="0"/>
              </a:rPr>
              <a:t>Contar con el presupuesto suficiente para el año 2022 para que continúe el funcionamiento de los 52 comedores sociales que están instalados a la fecha, debido a que para su operación en 2021 fue necesaria una ampliación presupuestaria del 300%.</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 xmlns:a16="http://schemas.microsoft.com/office/drawing/2014/main" id="{E40743F2-234A-4544-BBAC-8877FB423F76}"/>
              </a:ext>
            </a:extLst>
          </p:cNvPr>
          <p:cNvSpPr txBox="1">
            <a:spLocks/>
          </p:cNvSpPr>
          <p:nvPr/>
        </p:nvSpPr>
        <p:spPr>
          <a:xfrm>
            <a:off x="387531" y="2086247"/>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800" b="0" dirty="0">
                <a:solidFill>
                  <a:schemeClr val="tx1"/>
                </a:solidFill>
                <a:latin typeface="Arial" panose="020B0604020202020204" pitchFamily="34" charset="0"/>
                <a:cs typeface="Arial" panose="020B0604020202020204" pitchFamily="34" charset="0"/>
              </a:rPr>
              <a:t/>
            </a:r>
            <a:br>
              <a:rPr lang="es-GT" sz="1800" b="0" dirty="0">
                <a:solidFill>
                  <a:schemeClr val="tx1"/>
                </a:solidFill>
                <a:latin typeface="Arial" panose="020B0604020202020204" pitchFamily="34" charset="0"/>
                <a:cs typeface="Arial" panose="020B0604020202020204" pitchFamily="34" charset="0"/>
              </a:rPr>
            </a:br>
            <a:r>
              <a:rPr lang="es-GT" sz="1800" b="0" dirty="0">
                <a:solidFill>
                  <a:schemeClr val="tx1"/>
                </a:solidFill>
                <a:latin typeface="Arial" panose="020B0604020202020204" pitchFamily="34" charset="0"/>
                <a:cs typeface="Arial" panose="020B0604020202020204" pitchFamily="34" charset="0"/>
              </a:rPr>
              <a:t>Las acciones inmediatas a seguir son las gestiones necesarias para la aprobación de cuota financiera de forma oportuna para que los Programas Sociales puedan operar con normalidad </a:t>
            </a:r>
            <a:r>
              <a:rPr lang="es-GT" sz="1800" b="0" dirty="0" smtClean="0">
                <a:solidFill>
                  <a:schemeClr val="tx1"/>
                </a:solidFill>
                <a:latin typeface="Arial" panose="020B0604020202020204" pitchFamily="34" charset="0"/>
                <a:cs typeface="Arial" panose="020B0604020202020204" pitchFamily="34" charset="0"/>
              </a:rPr>
              <a:t>desde el inicio del ciclo en 2022.</a:t>
            </a:r>
            <a:endParaRPr lang="es-GT" sz="1800" b="0" dirty="0">
              <a:solidFill>
                <a:schemeClr val="tx1"/>
              </a:solidFill>
              <a:latin typeface="Arial" panose="020B0604020202020204" pitchFamily="34" charset="0"/>
              <a:cs typeface="Arial" panose="020B0604020202020204" pitchFamily="34" charset="0"/>
            </a:endParaRPr>
          </a:p>
        </p:txBody>
      </p:sp>
      <p:pic>
        <p:nvPicPr>
          <p:cNvPr id="12290" name="Picture 2" descr="Icono-Comprensión-Desafio Neurolectura | Desafío Neurolectura"/>
          <p:cNvPicPr>
            <a:picLocks noChangeAspect="1" noChangeArrowheads="1"/>
          </p:cNvPicPr>
          <p:nvPr/>
        </p:nvPicPr>
        <p:blipFill>
          <a:blip r:embed="rId4">
            <a:biLevel thresh="75000"/>
            <a:extLst>
              <a:ext uri="{28A0092B-C50C-407E-A947-70E740481C1C}">
                <a14:useLocalDpi xmlns:a14="http://schemas.microsoft.com/office/drawing/2010/main"/>
              </a:ext>
            </a:extLst>
          </a:blip>
          <a:srcRect/>
          <a:stretch>
            <a:fillRect/>
          </a:stretch>
        </p:blipFill>
        <p:spPr bwMode="auto">
          <a:xfrm>
            <a:off x="9940090" y="35477"/>
            <a:ext cx="1796960" cy="1814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02362"/>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946233"/>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ítulo 1">
            <a:extLst>
              <a:ext uri="{FF2B5EF4-FFF2-40B4-BE49-F238E27FC236}">
                <a16:creationId xmlns="" xmlns:a16="http://schemas.microsoft.com/office/drawing/2014/main" id="{A2162693-C48A-1D46-A173-005AE60ACA54}"/>
              </a:ext>
            </a:extLst>
          </p:cNvPr>
          <p:cNvSpPr txBox="1">
            <a:spLocks/>
          </p:cNvSpPr>
          <p:nvPr/>
        </p:nvSpPr>
        <p:spPr>
          <a:xfrm>
            <a:off x="2865120" y="5017050"/>
            <a:ext cx="9144000" cy="1572448"/>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3700" b="1" dirty="0">
                <a:solidFill>
                  <a:schemeClr val="bg1"/>
                </a:solidFill>
                <a:latin typeface="Arial" panose="020B0604020202020204" pitchFamily="34" charset="0"/>
                <a:cs typeface="Arial" panose="020B0604020202020204" pitchFamily="34" charset="0"/>
              </a:rPr>
              <a:t>RENDICIÓN DE CUENTAS</a:t>
            </a:r>
          </a:p>
          <a:p>
            <a:pPr algn="r"/>
            <a:r>
              <a:rPr lang="es-GT" sz="3700" b="1" dirty="0">
                <a:latin typeface="Arial" panose="020B0604020202020204" pitchFamily="34" charset="0"/>
                <a:cs typeface="Arial" panose="020B0604020202020204" pitchFamily="34" charset="0"/>
              </a:rPr>
              <a:t/>
            </a:r>
            <a:br>
              <a:rPr lang="es-GT" sz="3700" b="1" dirty="0">
                <a:latin typeface="Arial" panose="020B0604020202020204" pitchFamily="34" charset="0"/>
                <a:cs typeface="Arial" panose="020B0604020202020204" pitchFamily="34" charset="0"/>
              </a:rPr>
            </a:br>
            <a:r>
              <a:rPr lang="es-GT" sz="3700" b="1" dirty="0">
                <a:solidFill>
                  <a:srgbClr val="00B0F0"/>
                </a:solidFill>
                <a:latin typeface="Arial" panose="020B0604020202020204" pitchFamily="34" charset="0"/>
                <a:cs typeface="Arial" panose="020B0604020202020204" pitchFamily="34" charset="0"/>
              </a:rPr>
              <a:t>PARTE GENERAL</a:t>
            </a:r>
          </a:p>
          <a:p>
            <a:pPr algn="r"/>
            <a:r>
              <a:rPr lang="es-GT" sz="3700" b="1" dirty="0" smtClean="0">
                <a:solidFill>
                  <a:srgbClr val="00B0F0"/>
                </a:solidFill>
                <a:latin typeface="Arial" panose="020B0604020202020204" pitchFamily="34" charset="0"/>
                <a:cs typeface="Arial" panose="020B0604020202020204" pitchFamily="34" charset="0"/>
              </a:rPr>
              <a:t>TERCER </a:t>
            </a:r>
            <a:r>
              <a:rPr lang="es-GT" sz="3700" b="1" dirty="0">
                <a:solidFill>
                  <a:srgbClr val="00B0F0"/>
                </a:solidFill>
                <a:latin typeface="Arial" panose="020B0604020202020204" pitchFamily="34" charset="0"/>
                <a:cs typeface="Arial" panose="020B0604020202020204" pitchFamily="34" charset="0"/>
              </a:rPr>
              <a:t>CUATRIMESTRE 2021</a:t>
            </a:r>
          </a:p>
        </p:txBody>
      </p:sp>
    </p:spTree>
    <p:extLst>
      <p:ext uri="{BB962C8B-B14F-4D97-AF65-F5344CB8AC3E}">
        <p14:creationId xmlns:p14="http://schemas.microsoft.com/office/powerpoint/2010/main" val="2728840599"/>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82239" y="52802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a:t>
            </a:r>
            <a:r>
              <a:rPr lang="es-GT" sz="2800" dirty="0" smtClean="0">
                <a:latin typeface="Arial" panose="020B0604020202020204" pitchFamily="34" charset="0"/>
                <a:cs typeface="Arial" panose="020B0604020202020204" pitchFamily="34" charset="0"/>
              </a:rPr>
              <a:t>TERCER </a:t>
            </a:r>
            <a:r>
              <a:rPr lang="es-GT" sz="2800" dirty="0">
                <a:latin typeface="Arial" panose="020B0604020202020204" pitchFamily="34" charset="0"/>
                <a:cs typeface="Arial" panose="020B0604020202020204" pitchFamily="34" charset="0"/>
              </a:rPr>
              <a:t>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752893" y="1715808"/>
            <a:ext cx="4585065" cy="4614170"/>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endParaRPr lang="es-GT"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por ejecutar </a:t>
            </a:r>
            <a:br>
              <a:rPr lang="es-GT" dirty="0">
                <a:latin typeface="Arial" panose="020B0604020202020204" pitchFamily="34" charset="0"/>
                <a:cs typeface="Arial" panose="020B0604020202020204" pitchFamily="34" charset="0"/>
              </a:rPr>
            </a:br>
            <a:r>
              <a:rPr lang="es-GT" dirty="0">
                <a:latin typeface="Arial" panose="020B0604020202020204" pitchFamily="34" charset="0"/>
                <a:cs typeface="Arial" panose="020B0604020202020204" pitchFamily="34" charset="0"/>
              </a:rPr>
              <a:t>(por utilizar):</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1619794"/>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2786C0"/>
              </a:solidFill>
              <a:latin typeface="Arial" panose="020B0604020202020204" pitchFamily="34" charset="0"/>
              <a:cs typeface="Arial" panose="020B0604020202020204" pitchFamily="34" charset="0"/>
            </a:endParaRPr>
          </a:p>
          <a:p>
            <a:pPr marL="457200" lvl="1" indent="0" algn="r">
              <a:buNone/>
            </a:pPr>
            <a:r>
              <a:rPr lang="es-GT" sz="4500" b="1" dirty="0">
                <a:solidFill>
                  <a:srgbClr val="2786C0"/>
                </a:solidFill>
                <a:latin typeface="Arial" panose="020B0604020202020204" pitchFamily="34" charset="0"/>
                <a:cs typeface="Arial" panose="020B0604020202020204" pitchFamily="34" charset="0"/>
              </a:rPr>
              <a:t>Q. 1,108,850,038.00</a:t>
            </a:r>
            <a:endParaRPr lang="es-GT" sz="4000" b="1" dirty="0">
              <a:solidFill>
                <a:srgbClr val="2786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3114705"/>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2786C0"/>
              </a:solidFill>
              <a:latin typeface="Arial" panose="020B0604020202020204" pitchFamily="34" charset="0"/>
              <a:cs typeface="Arial" panose="020B0604020202020204" pitchFamily="34" charset="0"/>
            </a:endParaRPr>
          </a:p>
          <a:p>
            <a:pPr marL="457200" lvl="1" indent="0" algn="r">
              <a:buNone/>
            </a:pPr>
            <a:r>
              <a:rPr lang="es-GT" sz="4500" b="1" dirty="0">
                <a:solidFill>
                  <a:srgbClr val="2786C0"/>
                </a:solidFill>
                <a:latin typeface="Arial" panose="020B0604020202020204" pitchFamily="34" charset="0"/>
                <a:cs typeface="Arial" panose="020B0604020202020204" pitchFamily="34" charset="0"/>
              </a:rPr>
              <a:t>Q. 1,057,280,812.79</a:t>
            </a:r>
            <a:endParaRPr lang="es-GT" sz="4000" b="1" dirty="0">
              <a:solidFill>
                <a:srgbClr val="2786C0"/>
              </a:solidFill>
              <a:latin typeface="Arial" panose="020B0604020202020204" pitchFamily="34" charset="0"/>
              <a:cs typeface="Arial" panose="020B0604020202020204" pitchFamily="34" charset="0"/>
            </a:endParaRPr>
          </a:p>
        </p:txBody>
      </p:sp>
      <p:sp>
        <p:nvSpPr>
          <p:cNvPr id="9" name="Marcador de contenido 6">
            <a:extLst>
              <a:ext uri="{FF2B5EF4-FFF2-40B4-BE49-F238E27FC236}">
                <a16:creationId xmlns="" xmlns:a16="http://schemas.microsoft.com/office/drawing/2014/main" id="{0246042C-1ABA-4355-A47C-701F270E798C}"/>
              </a:ext>
            </a:extLst>
          </p:cNvPr>
          <p:cNvSpPr txBox="1">
            <a:spLocks/>
          </p:cNvSpPr>
          <p:nvPr/>
        </p:nvSpPr>
        <p:spPr>
          <a:xfrm>
            <a:off x="4754880" y="4656122"/>
            <a:ext cx="5969726" cy="1541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2786C0"/>
              </a:solidFill>
              <a:latin typeface="Arial" panose="020B0604020202020204" pitchFamily="34" charset="0"/>
              <a:cs typeface="Arial" panose="020B0604020202020204" pitchFamily="34" charset="0"/>
            </a:endParaRPr>
          </a:p>
          <a:p>
            <a:pPr marL="457200" lvl="1" indent="0" algn="r">
              <a:buNone/>
            </a:pPr>
            <a:r>
              <a:rPr lang="es-GT" sz="4500" b="1" dirty="0">
                <a:solidFill>
                  <a:srgbClr val="2786C0"/>
                </a:solidFill>
                <a:latin typeface="Arial" panose="020B0604020202020204" pitchFamily="34" charset="0"/>
                <a:cs typeface="Arial" panose="020B0604020202020204" pitchFamily="34" charset="0"/>
              </a:rPr>
              <a:t>Q. 51,569,225.21</a:t>
            </a:r>
            <a:endParaRPr lang="es-GT" sz="4000" b="1" dirty="0">
              <a:solidFill>
                <a:srgbClr val="2786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472088"/>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828800" y="562062"/>
            <a:ext cx="8673737" cy="547089"/>
          </a:xfrm>
        </p:spPr>
        <p:txBody>
          <a:bodyPr>
            <a:noAutofit/>
          </a:bodyPr>
          <a:lstStyle/>
          <a:p>
            <a:r>
              <a:rPr lang="es-GT" sz="2800" dirty="0">
                <a:latin typeface="Arial" panose="020B0604020202020204" pitchFamily="34" charset="0"/>
                <a:cs typeface="Arial" panose="020B0604020202020204" pitchFamily="34" charset="0"/>
              </a:rPr>
              <a:t>CIFRAS GENERALES DEL PRESUPUESTO AL </a:t>
            </a:r>
            <a:r>
              <a:rPr lang="es-GT" sz="2800" dirty="0" smtClean="0">
                <a:latin typeface="Arial" panose="020B0604020202020204" pitchFamily="34" charset="0"/>
                <a:cs typeface="Arial" panose="020B0604020202020204" pitchFamily="34" charset="0"/>
              </a:rPr>
              <a:t>TERCER </a:t>
            </a:r>
            <a:r>
              <a:rPr lang="es-GT" sz="2800" dirty="0">
                <a:latin typeface="Arial" panose="020B0604020202020204" pitchFamily="34" charset="0"/>
                <a:cs typeface="Arial" panose="020B0604020202020204" pitchFamily="34" charset="0"/>
              </a:rPr>
              <a:t>CUATRIMESTRE 2021</a:t>
            </a:r>
            <a:endParaRPr lang="es-GT" sz="28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 xmlns:a16="http://schemas.microsoft.com/office/drawing/2014/main" id="{0246042C-1ABA-4355-A47C-701F270E798C}"/>
              </a:ext>
            </a:extLst>
          </p:cNvPr>
          <p:cNvSpPr>
            <a:spLocks noGrp="1"/>
          </p:cNvSpPr>
          <p:nvPr>
            <p:ph idx="1"/>
          </p:nvPr>
        </p:nvSpPr>
        <p:spPr>
          <a:xfrm>
            <a:off x="2209890" y="3094436"/>
            <a:ext cx="4585065" cy="1445424"/>
          </a:xfrm>
        </p:spPr>
        <p:txBody>
          <a:bodyPr>
            <a:normAutofit fontScale="92500" lnSpcReduction="10000"/>
          </a:bodyPr>
          <a:lstStyle/>
          <a:p>
            <a:pPr marL="0" indent="0">
              <a:buNone/>
            </a:pPr>
            <a:endParaRPr lang="es-GT" b="1" dirty="0">
              <a:latin typeface="Arial" panose="020B0604020202020204" pitchFamily="34" charset="0"/>
              <a:cs typeface="Arial" panose="020B0604020202020204" pitchFamily="34" charset="0"/>
            </a:endParaRPr>
          </a:p>
          <a:p>
            <a:pPr marL="457200" lvl="1" indent="0">
              <a:buNone/>
            </a:pPr>
            <a:r>
              <a:rPr lang="es-GT" sz="2600" b="1" dirty="0">
                <a:latin typeface="Arial" panose="020B0604020202020204" pitchFamily="34" charset="0"/>
                <a:cs typeface="Arial" panose="020B0604020202020204" pitchFamily="34" charset="0"/>
              </a:rPr>
              <a:t>Porcentaje de </a:t>
            </a:r>
            <a:r>
              <a:rPr lang="es-GT" sz="2600" b="1" dirty="0" smtClean="0">
                <a:latin typeface="Arial" panose="020B0604020202020204" pitchFamily="34" charset="0"/>
                <a:cs typeface="Arial" panose="020B0604020202020204" pitchFamily="34" charset="0"/>
              </a:rPr>
              <a:t>ejecución</a:t>
            </a:r>
            <a:r>
              <a:rPr lang="es-GT" b="1" dirty="0" smtClean="0">
                <a:latin typeface="Arial" panose="020B0604020202020204" pitchFamily="34" charset="0"/>
                <a:cs typeface="Arial" panose="020B0604020202020204" pitchFamily="34" charset="0"/>
              </a:rPr>
              <a:t>:</a:t>
            </a:r>
            <a:endParaRPr lang="es-GT" b="1" dirty="0">
              <a:latin typeface="Arial" panose="020B0604020202020204" pitchFamily="34" charset="0"/>
              <a:cs typeface="Arial" panose="020B0604020202020204" pitchFamily="34" charset="0"/>
            </a:endParaRPr>
          </a:p>
          <a:p>
            <a:pPr marL="457200" lvl="1" indent="0">
              <a:buNone/>
            </a:pPr>
            <a:endParaRPr lang="es-GT" b="1" dirty="0">
              <a:latin typeface="Arial" panose="020B0604020202020204" pitchFamily="34" charset="0"/>
              <a:cs typeface="Arial" panose="020B0604020202020204" pitchFamily="34" charset="0"/>
            </a:endParaRPr>
          </a:p>
          <a:p>
            <a:pPr marL="457200" lvl="1" indent="0">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6" name="Marcador de contenido 6">
            <a:extLst>
              <a:ext uri="{FF2B5EF4-FFF2-40B4-BE49-F238E27FC236}">
                <a16:creationId xmlns="" xmlns:a16="http://schemas.microsoft.com/office/drawing/2014/main" id="{0246042C-1ABA-4355-A47C-701F270E798C}"/>
              </a:ext>
            </a:extLst>
          </p:cNvPr>
          <p:cNvSpPr txBox="1">
            <a:spLocks/>
          </p:cNvSpPr>
          <p:nvPr/>
        </p:nvSpPr>
        <p:spPr>
          <a:xfrm>
            <a:off x="5667150" y="2670760"/>
            <a:ext cx="4202144" cy="1996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3600" b="1" dirty="0">
              <a:solidFill>
                <a:srgbClr val="2786C0"/>
              </a:solidFill>
              <a:latin typeface="Arial" panose="020B0604020202020204" pitchFamily="34" charset="0"/>
              <a:cs typeface="Arial" panose="020B0604020202020204" pitchFamily="34" charset="0"/>
            </a:endParaRPr>
          </a:p>
          <a:p>
            <a:pPr marL="457200" lvl="1" indent="0" algn="r">
              <a:buNone/>
            </a:pPr>
            <a:r>
              <a:rPr lang="es-GT" sz="6000" b="1" dirty="0" smtClean="0">
                <a:solidFill>
                  <a:srgbClr val="2786C0"/>
                </a:solidFill>
                <a:latin typeface="Arial" panose="020B0604020202020204" pitchFamily="34" charset="0"/>
                <a:cs typeface="Arial" panose="020B0604020202020204" pitchFamily="34" charset="0"/>
              </a:rPr>
              <a:t>95.35%</a:t>
            </a:r>
            <a:endParaRPr lang="es-GT" sz="6000" b="1" dirty="0">
              <a:solidFill>
                <a:srgbClr val="2786C0"/>
              </a:solidFill>
              <a:latin typeface="Arial" panose="020B0604020202020204" pitchFamily="34" charset="0"/>
              <a:cs typeface="Arial" panose="020B0604020202020204" pitchFamily="34" charset="0"/>
            </a:endParaRPr>
          </a:p>
          <a:p>
            <a:pPr marL="457200" lvl="1" indent="0" algn="r">
              <a:buNone/>
            </a:pPr>
            <a:endParaRPr lang="es-GT" sz="4800" b="1" dirty="0">
              <a:solidFill>
                <a:srgbClr val="2786C0"/>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 xmlns:a16="http://schemas.microsoft.com/office/drawing/2014/main" id="{4E9A5ECB-813D-214A-8A54-B2D7C9D5FBBE}"/>
              </a:ext>
            </a:extLst>
          </p:cNvPr>
          <p:cNvPicPr>
            <a:picLocks noChangeAspect="1"/>
          </p:cNvPicPr>
          <p:nvPr/>
        </p:nvPicPr>
        <p:blipFill>
          <a:blip r:embed="rId4"/>
          <a:stretch>
            <a:fillRect/>
          </a:stretch>
        </p:blipFill>
        <p:spPr>
          <a:xfrm>
            <a:off x="10678884" y="510638"/>
            <a:ext cx="1430169" cy="449482"/>
          </a:xfrm>
          <a:prstGeom prst="rect">
            <a:avLst/>
          </a:prstGeom>
        </p:spPr>
      </p:pic>
    </p:spTree>
    <p:extLst>
      <p:ext uri="{BB962C8B-B14F-4D97-AF65-F5344CB8AC3E}">
        <p14:creationId xmlns:p14="http://schemas.microsoft.com/office/powerpoint/2010/main" val="2834961639"/>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2EF229-CB6B-EF40-8CE9-2BBE29B30262}"/>
              </a:ext>
            </a:extLst>
          </p:cNvPr>
          <p:cNvSpPr txBox="1">
            <a:spLocks/>
          </p:cNvSpPr>
          <p:nvPr/>
        </p:nvSpPr>
        <p:spPr>
          <a:xfrm>
            <a:off x="1293224" y="393073"/>
            <a:ext cx="9163594" cy="1154875"/>
          </a:xfrm>
          <a:prstGeom prst="rect">
            <a:avLst/>
          </a:prstGeom>
          <a:noFill/>
          <a:effectLst>
            <a:outerShdw blurRad="50800" dist="50800" dir="5400000" sx="1000" sy="1000" algn="ctr" rotWithShape="0">
              <a:srgbClr val="000000"/>
            </a:outerShdw>
          </a:effectLst>
        </p:spPr>
        <p:txBody>
          <a:bodyPr anchor="ctr" anchorCtr="0">
            <a:normAutofit fontScale="45000" lnSpcReduction="200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6200" dirty="0">
                <a:latin typeface="Arial" panose="020B0604020202020204" pitchFamily="34" charset="0"/>
                <a:cs typeface="Arial" panose="020B0604020202020204" pitchFamily="34" charset="0"/>
              </a:rPr>
              <a:t>¿EN QUÉ UTILIZA EL DINERO MINISTERIO</a:t>
            </a:r>
          </a:p>
          <a:p>
            <a:r>
              <a:rPr lang="es-GT" sz="6200" dirty="0">
                <a:latin typeface="Arial" panose="020B0604020202020204" pitchFamily="34" charset="0"/>
                <a:cs typeface="Arial" panose="020B0604020202020204" pitchFamily="34" charset="0"/>
              </a:rPr>
              <a:t>DE DESARROLLO SOCIAL?</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dirty="0">
              <a:solidFill>
                <a:schemeClr val="accent1">
                  <a:lumMod val="50000"/>
                </a:schemeClr>
              </a:solidFill>
              <a:latin typeface="Arial" panose="020B0604020202020204" pitchFamily="34" charset="0"/>
              <a:cs typeface="Arial" panose="020B0604020202020204" pitchFamily="34" charset="0"/>
            </a:endParaRPr>
          </a:p>
        </p:txBody>
      </p:sp>
      <p:sp>
        <p:nvSpPr>
          <p:cNvPr id="3" name="Título 1">
            <a:extLst>
              <a:ext uri="{FF2B5EF4-FFF2-40B4-BE49-F238E27FC236}">
                <a16:creationId xmlns="" xmlns:a16="http://schemas.microsoft.com/office/drawing/2014/main" id="{BD0CA414-5305-0942-B1C6-C0051083625E}"/>
              </a:ext>
            </a:extLst>
          </p:cNvPr>
          <p:cNvSpPr txBox="1">
            <a:spLocks/>
          </p:cNvSpPr>
          <p:nvPr/>
        </p:nvSpPr>
        <p:spPr>
          <a:xfrm>
            <a:off x="4160519" y="2101145"/>
            <a:ext cx="7406641" cy="381592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000" b="0" dirty="0">
                <a:solidFill>
                  <a:schemeClr val="tx1"/>
                </a:solidFill>
                <a:latin typeface="Arial" panose="020B0604020202020204" pitchFamily="34" charset="0"/>
                <a:cs typeface="Arial" panose="020B0604020202020204" pitchFamily="34" charset="0"/>
              </a:rPr>
              <a:t>El dinero se utiliza en la adquisición de diferentes bienes o servicios y en transferencias que son necesarias para cumplir con las finalidades de la institución.</a:t>
            </a:r>
          </a:p>
          <a:p>
            <a:pPr algn="just">
              <a:lnSpc>
                <a:spcPct val="150000"/>
              </a:lnSpc>
            </a:pPr>
            <a:endParaRPr lang="es-GT" sz="20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000" b="0" dirty="0">
                <a:solidFill>
                  <a:schemeClr val="tx1"/>
                </a:solidFill>
                <a:latin typeface="Arial" panose="020B0604020202020204" pitchFamily="34" charset="0"/>
                <a:cs typeface="Arial" panose="020B0604020202020204" pitchFamily="34" charset="0"/>
              </a:rPr>
              <a:t>Para mostrar de forma ordenada a la población en qué se utiliza el dinero, el gasto del sector público se muestra por </a:t>
            </a:r>
            <a:r>
              <a:rPr lang="es-GT" sz="2600" dirty="0">
                <a:solidFill>
                  <a:srgbClr val="197BB4"/>
                </a:solidFill>
                <a:latin typeface="Arial" panose="020B0604020202020204" pitchFamily="34" charset="0"/>
                <a:cs typeface="Arial" panose="020B0604020202020204" pitchFamily="34" charset="0"/>
              </a:rPr>
              <a:t>grupos de gasto</a:t>
            </a:r>
            <a:r>
              <a:rPr lang="es-GT" sz="2600" b="0" dirty="0">
                <a:solidFill>
                  <a:schemeClr val="tx1"/>
                </a:solidFill>
                <a:latin typeface="Arial" panose="020B0604020202020204" pitchFamily="34" charset="0"/>
                <a:cs typeface="Arial" panose="020B0604020202020204" pitchFamily="34" charset="0"/>
              </a:rPr>
              <a:t>.</a:t>
            </a: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 xmlns:a16="http://schemas.microsoft.com/office/drawing/2014/main" id="{603900B8-C88F-3248-90D2-17021D979886}"/>
              </a:ext>
            </a:extLst>
          </p:cNvPr>
          <p:cNvSpPr txBox="1">
            <a:spLocks/>
          </p:cNvSpPr>
          <p:nvPr/>
        </p:nvSpPr>
        <p:spPr>
          <a:xfrm>
            <a:off x="374468" y="2551264"/>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dirty="0">
                <a:solidFill>
                  <a:srgbClr val="2786C0"/>
                </a:solidFill>
                <a:latin typeface="Arial" panose="020B0604020202020204" pitchFamily="34" charset="0"/>
                <a:cs typeface="Arial" panose="020B0604020202020204" pitchFamily="34" charset="0"/>
              </a:rPr>
              <a:t>7</a:t>
            </a:r>
            <a:r>
              <a:rPr lang="es-GT" sz="3100" dirty="0" smtClean="0">
                <a:solidFill>
                  <a:srgbClr val="FF0000"/>
                </a:solidFill>
                <a:latin typeface="Arial" panose="020B0604020202020204" pitchFamily="34" charset="0"/>
                <a:cs typeface="Arial" panose="020B0604020202020204" pitchFamily="34" charset="0"/>
              </a:rPr>
              <a:t>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grpSp>
        <p:nvGrpSpPr>
          <p:cNvPr id="7" name="Grupo 6">
            <a:extLst>
              <a:ext uri="{FF2B5EF4-FFF2-40B4-BE49-F238E27FC236}">
                <a16:creationId xmlns="" xmlns:a16="http://schemas.microsoft.com/office/drawing/2014/main" id="{C324C103-39B3-4B47-990F-5F25E3AA7350}"/>
              </a:ext>
            </a:extLst>
          </p:cNvPr>
          <p:cNvGrpSpPr/>
          <p:nvPr/>
        </p:nvGrpSpPr>
        <p:grpSpPr>
          <a:xfrm>
            <a:off x="10456818" y="71846"/>
            <a:ext cx="1652235" cy="1201783"/>
            <a:chOff x="10456818" y="71846"/>
            <a:chExt cx="1652235" cy="1201783"/>
          </a:xfrm>
        </p:grpSpPr>
        <p:sp>
          <p:nvSpPr>
            <p:cNvPr id="6" name="Rectángulo 5">
              <a:extLst>
                <a:ext uri="{FF2B5EF4-FFF2-40B4-BE49-F238E27FC236}">
                  <a16:creationId xmlns="" xmlns:a16="http://schemas.microsoft.com/office/drawing/2014/main" id="{D8E9A641-2D6C-824E-836D-4BB7B01D495E}"/>
                </a:ext>
              </a:extLst>
            </p:cNvPr>
            <p:cNvSpPr/>
            <p:nvPr/>
          </p:nvSpPr>
          <p:spPr>
            <a:xfrm>
              <a:off x="10626634" y="71846"/>
              <a:ext cx="1482419" cy="120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5" name="Imagen 4">
              <a:extLst>
                <a:ext uri="{FF2B5EF4-FFF2-40B4-BE49-F238E27FC236}">
                  <a16:creationId xmlns="" xmlns:a16="http://schemas.microsoft.com/office/drawing/2014/main" id="{05BD9337-9A9C-E54C-AED4-98FBE781D881}"/>
                </a:ext>
              </a:extLst>
            </p:cNvPr>
            <p:cNvPicPr>
              <a:picLocks noChangeAspect="1"/>
            </p:cNvPicPr>
            <p:nvPr/>
          </p:nvPicPr>
          <p:blipFill>
            <a:blip r:embed="rId2"/>
            <a:stretch>
              <a:fillRect/>
            </a:stretch>
          </p:blipFill>
          <p:spPr>
            <a:xfrm>
              <a:off x="10456818" y="393072"/>
              <a:ext cx="1575638" cy="495201"/>
            </a:xfrm>
            <a:prstGeom prst="rect">
              <a:avLst/>
            </a:prstGeom>
          </p:spPr>
        </p:pic>
      </p:grpSp>
    </p:spTree>
    <p:extLst>
      <p:ext uri="{BB962C8B-B14F-4D97-AF65-F5344CB8AC3E}">
        <p14:creationId xmlns:p14="http://schemas.microsoft.com/office/powerpoint/2010/main" val="31651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7D0DB10-AE31-47D2-A485-453D2186D26D}"/>
              </a:ext>
            </a:extLst>
          </p:cNvPr>
          <p:cNvSpPr>
            <a:spLocks noGrp="1"/>
          </p:cNvSpPr>
          <p:nvPr>
            <p:ph type="title"/>
          </p:nvPr>
        </p:nvSpPr>
        <p:spPr>
          <a:xfrm>
            <a:off x="1789611" y="575125"/>
            <a:ext cx="8791303" cy="547089"/>
          </a:xfrm>
        </p:spPr>
        <p:txBody>
          <a:bodyPr>
            <a:noAutofit/>
          </a:bodyPr>
          <a:lstStyle/>
          <a:p>
            <a:r>
              <a:rPr lang="es-GT" sz="2800" dirty="0">
                <a:latin typeface="Arial" panose="020B0604020202020204" pitchFamily="34" charset="0"/>
                <a:cs typeface="Arial" panose="020B0604020202020204" pitchFamily="34" charset="0"/>
              </a:rPr>
              <a:t>EJECUCIÓN PRESUPUESTARIA POR GRUPO DE GASTO AL </a:t>
            </a:r>
            <a:r>
              <a:rPr lang="es-GT" sz="2800" dirty="0" smtClean="0">
                <a:latin typeface="Arial" panose="020B0604020202020204" pitchFamily="34" charset="0"/>
                <a:cs typeface="Arial" panose="020B0604020202020204" pitchFamily="34" charset="0"/>
              </a:rPr>
              <a:t>TERCER </a:t>
            </a:r>
            <a:r>
              <a:rPr lang="es-GT" sz="2800" dirty="0">
                <a:latin typeface="Arial" panose="020B0604020202020204" pitchFamily="34" charset="0"/>
                <a:cs typeface="Arial" panose="020B0604020202020204" pitchFamily="34" charset="0"/>
              </a:rPr>
              <a:t>CUATRIMESTRE 2021</a:t>
            </a:r>
            <a:endParaRPr lang="es-GT" sz="2800" b="1" dirty="0">
              <a:latin typeface="Arial" panose="020B0604020202020204" pitchFamily="34" charset="0"/>
              <a:cs typeface="Arial" panose="020B0604020202020204" pitchFamily="34" charset="0"/>
            </a:endParaRPr>
          </a:p>
        </p:txBody>
      </p:sp>
      <p:grpSp>
        <p:nvGrpSpPr>
          <p:cNvPr id="4" name="Grupo 3">
            <a:extLst>
              <a:ext uri="{FF2B5EF4-FFF2-40B4-BE49-F238E27FC236}">
                <a16:creationId xmlns="" xmlns:a16="http://schemas.microsoft.com/office/drawing/2014/main" id="{A8A4BCB0-37E2-6D46-875E-55CD996F8BF4}"/>
              </a:ext>
            </a:extLst>
          </p:cNvPr>
          <p:cNvGrpSpPr/>
          <p:nvPr/>
        </p:nvGrpSpPr>
        <p:grpSpPr>
          <a:xfrm>
            <a:off x="10626634" y="71846"/>
            <a:ext cx="1482419" cy="1201783"/>
            <a:chOff x="10626634" y="71846"/>
            <a:chExt cx="1482419" cy="1201783"/>
          </a:xfrm>
        </p:grpSpPr>
        <p:sp>
          <p:nvSpPr>
            <p:cNvPr id="5" name="Rectángulo 4">
              <a:extLst>
                <a:ext uri="{FF2B5EF4-FFF2-40B4-BE49-F238E27FC236}">
                  <a16:creationId xmlns="" xmlns:a16="http://schemas.microsoft.com/office/drawing/2014/main" id="{F78A6CB4-A9EC-5C46-BA41-3BA927158639}"/>
                </a:ext>
              </a:extLst>
            </p:cNvPr>
            <p:cNvSpPr/>
            <p:nvPr/>
          </p:nvSpPr>
          <p:spPr>
            <a:xfrm>
              <a:off x="10626634" y="71846"/>
              <a:ext cx="1482419" cy="1201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7" name="Imagen 6">
              <a:extLst>
                <a:ext uri="{FF2B5EF4-FFF2-40B4-BE49-F238E27FC236}">
                  <a16:creationId xmlns="" xmlns:a16="http://schemas.microsoft.com/office/drawing/2014/main" id="{1638C8D0-FB5C-4346-8F91-6235008AC506}"/>
                </a:ext>
              </a:extLst>
            </p:cNvPr>
            <p:cNvPicPr>
              <a:picLocks noChangeAspect="1"/>
            </p:cNvPicPr>
            <p:nvPr/>
          </p:nvPicPr>
          <p:blipFill>
            <a:blip r:embed="rId4"/>
            <a:stretch>
              <a:fillRect/>
            </a:stretch>
          </p:blipFill>
          <p:spPr>
            <a:xfrm>
              <a:off x="10626634" y="498332"/>
              <a:ext cx="1405822" cy="441830"/>
            </a:xfrm>
            <a:prstGeom prst="rect">
              <a:avLst/>
            </a:prstGeom>
          </p:spPr>
        </p:pic>
      </p:grpSp>
      <p:graphicFrame>
        <p:nvGraphicFramePr>
          <p:cNvPr id="9" name="1 Gráfico"/>
          <p:cNvGraphicFramePr>
            <a:graphicFrameLocks/>
          </p:cNvGraphicFramePr>
          <p:nvPr>
            <p:extLst>
              <p:ext uri="{D42A27DB-BD31-4B8C-83A1-F6EECF244321}">
                <p14:modId xmlns:p14="http://schemas.microsoft.com/office/powerpoint/2010/main" val="1999597314"/>
              </p:ext>
            </p:extLst>
          </p:nvPr>
        </p:nvGraphicFramePr>
        <p:xfrm>
          <a:off x="1173987" y="1072860"/>
          <a:ext cx="9820275" cy="55435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64933292"/>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40743F2-234A-4544-BBAC-8877FB423F76}"/>
              </a:ext>
            </a:extLst>
          </p:cNvPr>
          <p:cNvSpPr>
            <a:spLocks noGrp="1"/>
          </p:cNvSpPr>
          <p:nvPr>
            <p:ph type="ctrTitle"/>
          </p:nvPr>
        </p:nvSpPr>
        <p:spPr>
          <a:xfrm>
            <a:off x="345967" y="879120"/>
            <a:ext cx="11173098" cy="1045029"/>
          </a:xfrm>
          <a:noFill/>
          <a:effectLst>
            <a:outerShdw blurRad="50800" dist="50800" dir="5400000" sx="1000" sy="1000" algn="ctr" rotWithShape="0">
              <a:srgbClr val="000000"/>
            </a:outerShdw>
          </a:effectLst>
        </p:spPr>
        <p:txBody>
          <a:bodyPr anchor="ctr" anchorCtr="0">
            <a:normAutofit fontScale="90000"/>
          </a:bodyPr>
          <a:lstStyle/>
          <a:p>
            <a:pPr algn="l"/>
            <a:r>
              <a:rPr lang="es-GT" dirty="0">
                <a:latin typeface="Arial" panose="020B0604020202020204" pitchFamily="34" charset="0"/>
                <a:cs typeface="Arial" panose="020B0604020202020204" pitchFamily="34" charset="0"/>
              </a:rPr>
              <a:t>¿CUÁL ES LA IMPORTANCIA DEL PAGO DE SERVIDORES PÚBLICOS?</a:t>
            </a:r>
            <a:br>
              <a:rPr lang="es-GT" dirty="0">
                <a:latin typeface="Arial" panose="020B0604020202020204" pitchFamily="34" charset="0"/>
                <a:cs typeface="Arial" panose="020B0604020202020204" pitchFamily="34" charset="0"/>
              </a:rPr>
            </a:br>
            <a:r>
              <a:rPr lang="es-GT" dirty="0">
                <a:solidFill>
                  <a:schemeClr val="accent1">
                    <a:lumMod val="50000"/>
                  </a:schemeClr>
                </a:solidFill>
                <a:latin typeface="Arial" panose="020B0604020202020204" pitchFamily="34" charset="0"/>
                <a:cs typeface="Arial" panose="020B0604020202020204" pitchFamily="34" charset="0"/>
              </a:rPr>
              <a:t/>
            </a:r>
            <a:br>
              <a:rPr lang="es-GT" dirty="0">
                <a:solidFill>
                  <a:schemeClr val="accent1">
                    <a:lumMod val="50000"/>
                  </a:schemeClr>
                </a:solidFill>
                <a:latin typeface="Arial" panose="020B0604020202020204" pitchFamily="34" charset="0"/>
                <a:cs typeface="Arial" panose="020B0604020202020204" pitchFamily="34" charset="0"/>
              </a:rPr>
            </a:br>
            <a:endParaRPr lang="es-GT" sz="4000" b="1" dirty="0">
              <a:solidFill>
                <a:schemeClr val="accent1">
                  <a:lumMod val="50000"/>
                </a:schemeClr>
              </a:solidFill>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E40743F2-234A-4544-BBAC-8877FB423F76}"/>
              </a:ext>
            </a:extLst>
          </p:cNvPr>
          <p:cNvSpPr txBox="1">
            <a:spLocks/>
          </p:cNvSpPr>
          <p:nvPr/>
        </p:nvSpPr>
        <p:spPr>
          <a:xfrm>
            <a:off x="4357057" y="1561546"/>
            <a:ext cx="7406641"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400" b="0" dirty="0">
                <a:solidFill>
                  <a:schemeClr val="tx1"/>
                </a:solidFill>
                <a:latin typeface="Arial" panose="020B0604020202020204" pitchFamily="34" charset="0"/>
                <a:cs typeface="Arial" panose="020B0604020202020204" pitchFamily="34" charset="0"/>
              </a:rPr>
              <a:t>El dinero utilizado en el pago de servidores públicos (</a:t>
            </a:r>
            <a:r>
              <a:rPr lang="es-GT" sz="2400" dirty="0">
                <a:solidFill>
                  <a:srgbClr val="197BB4"/>
                </a:solidFill>
                <a:latin typeface="Arial" panose="020B0604020202020204" pitchFamily="34" charset="0"/>
                <a:cs typeface="Arial" panose="020B0604020202020204" pitchFamily="34" charset="0"/>
              </a:rPr>
              <a:t>grupo 0</a:t>
            </a:r>
            <a:r>
              <a:rPr lang="es-GT" sz="2400" b="0" dirty="0">
                <a:solidFill>
                  <a:schemeClr val="tx1"/>
                </a:solidFill>
                <a:latin typeface="Arial" panose="020B0604020202020204" pitchFamily="34" charset="0"/>
                <a:cs typeface="Arial" panose="020B0604020202020204" pitchFamily="34" charset="0"/>
              </a:rPr>
              <a:t>), aunque se clasifica como un gasto de funcionamiento, en realidad, constituye el medio para prestar servicios o entregar bienes a la población beneficiaria, y con ello, satisfacer las necesidades sociales; a través de la contratación de facilitadores sociales, técnicos, y personal administrativo que brinda los servicios de medición de corresponsabilidades, supervisión de servicios, y atención a la población.</a:t>
            </a: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E40743F2-234A-4544-BBAC-8877FB423F76}"/>
              </a:ext>
            </a:extLst>
          </p:cNvPr>
          <p:cNvSpPr txBox="1">
            <a:spLocks/>
          </p:cNvSpPr>
          <p:nvPr/>
        </p:nvSpPr>
        <p:spPr>
          <a:xfrm>
            <a:off x="291736" y="1849928"/>
            <a:ext cx="3327219"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solidFill>
                  <a:schemeClr val="tx1"/>
                </a:solidFill>
                <a:latin typeface="Arial" panose="020B0604020202020204" pitchFamily="34" charset="0"/>
                <a:cs typeface="Arial" panose="020B0604020202020204" pitchFamily="34" charset="0"/>
              </a:rPr>
              <a:t>Durante el cuatrimestre reportado, el Ministerio de Desarrollo Social atendió y dio cobertura a </a:t>
            </a:r>
            <a:r>
              <a:rPr lang="es-GT" sz="2200" dirty="0" smtClean="0">
                <a:solidFill>
                  <a:srgbClr val="2786C0"/>
                </a:solidFill>
                <a:latin typeface="Arial" panose="020B0604020202020204" pitchFamily="34" charset="0"/>
                <a:cs typeface="Arial" panose="020B0604020202020204" pitchFamily="34" charset="0"/>
              </a:rPr>
              <a:t>298,176 </a:t>
            </a:r>
            <a:r>
              <a:rPr lang="es-GT" sz="2200" dirty="0">
                <a:solidFill>
                  <a:srgbClr val="2786C0"/>
                </a:solidFill>
                <a:latin typeface="Arial" panose="020B0604020202020204" pitchFamily="34" charset="0"/>
                <a:cs typeface="Arial" panose="020B0604020202020204" pitchFamily="34" charset="0"/>
              </a:rPr>
              <a:t>guatemaltecos</a:t>
            </a:r>
            <a:endParaRPr lang="es-GT" sz="2200" b="0" dirty="0">
              <a:solidFill>
                <a:srgbClr val="2786C0"/>
              </a:solidFill>
              <a:latin typeface="Arial" panose="020B0604020202020204" pitchFamily="34" charset="0"/>
              <a:cs typeface="Arial" panose="020B0604020202020204" pitchFamily="34" charset="0"/>
            </a:endParaRPr>
          </a:p>
        </p:txBody>
      </p:sp>
      <p:pic>
        <p:nvPicPr>
          <p:cNvPr id="1026" name="Picture 2" descr="Desarrollando capacidades de ciencia de datos en Directivos Público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788368" y="237076"/>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redondeado 6">
            <a:extLst>
              <a:ext uri="{FF2B5EF4-FFF2-40B4-BE49-F238E27FC236}">
                <a16:creationId xmlns="" xmlns:a16="http://schemas.microsoft.com/office/drawing/2014/main" id="{84627844-58E7-E64E-B6C5-F4EFA12530A4}"/>
              </a:ext>
            </a:extLst>
          </p:cNvPr>
          <p:cNvSpPr/>
          <p:nvPr/>
        </p:nvSpPr>
        <p:spPr>
          <a:xfrm>
            <a:off x="2306946" y="3682098"/>
            <a:ext cx="1119086" cy="463138"/>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val="3614378962"/>
      </p:ext>
    </p:extLst>
  </p:cSld>
  <p:clrMapOvr>
    <a:masterClrMapping/>
  </p:clrMapOvr>
  <p:transition>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ACC9B7-7504-42A6-9CA1-27F36E1A7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567AB3-BDA8-4F6A-BF08-04C51A48EB3D}">
  <ds:schemaRefs>
    <ds:schemaRef ds:uri="http://schemas.microsoft.com/sharepoint/v3/contenttype/forms"/>
  </ds:schemaRefs>
</ds:datastoreItem>
</file>

<file path=customXml/itemProps3.xml><?xml version="1.0" encoding="utf-8"?>
<ds:datastoreItem xmlns:ds="http://schemas.openxmlformats.org/officeDocument/2006/customXml" ds:itemID="{93F6A2CD-1165-4C44-BCDF-58BB3311353D}">
  <ds:schemaRefs>
    <ds:schemaRef ds:uri="http://schemas.microsoft.com/office/2006/metadata/properties"/>
    <ds:schemaRef ds:uri="http://www.w3.org/XML/1998/namespace"/>
    <ds:schemaRef ds:uri="efcf9931-6988-4c26-989d-90fd7d9d6177"/>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de3127d-b50e-4c29-b846-9213acea4d89"/>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CPCC PPT 001</Template>
  <TotalTime>7298</TotalTime>
  <Words>2852</Words>
  <Application>Microsoft Office PowerPoint</Application>
  <PresentationFormat>Personalizado</PresentationFormat>
  <Paragraphs>486</Paragraphs>
  <Slides>38</Slides>
  <Notes>37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Tema de Office</vt:lpstr>
      <vt:lpstr>RENDICIÓN DE CUENTAS DEL ORGANISMO EJECUTIVO   TERCER CUATRIMESTRE 2021   MINISTERIO DE DESARROLLO SOCIAL </vt:lpstr>
      <vt:lpstr>PRINCIPALES FUNCIONES DEL  MINISTERIO DE DESARROLLO SOCIAL </vt:lpstr>
      <vt:lpstr>PRINCIPALES OBJETIVO DEL  MINISTERIO DE DESARROLLO SOCIAL </vt:lpstr>
      <vt:lpstr>Presentación de PowerPoint</vt:lpstr>
      <vt:lpstr>CIFRAS GENERALES DEL PRESUPUESTO AL TERCER CUATRIMESTRE 2021</vt:lpstr>
      <vt:lpstr>CIFRAS GENERALES DEL PRESUPUESTO AL TERCER CUATRIMESTRE 2021</vt:lpstr>
      <vt:lpstr>Presentación de PowerPoint</vt:lpstr>
      <vt:lpstr>EJECUCIÓN PRESUPUESTARIA POR GRUPO DE GASTO AL TERCER CUATRIMESTRE 2021</vt:lpstr>
      <vt:lpstr>¿CUÁL ES LA IMPORTANCIA DEL PAGO DE SERVIDORES PÚBLICOS?  </vt:lpstr>
      <vt:lpstr>PAGO DE SALARIOS A SERVIDORES PÚBLICOS A LA FECHA  </vt:lpstr>
      <vt:lpstr>¿EN QUÉ INVIERTE MINISTERIO DE DESARROLLO SOCIAL?  </vt:lpstr>
      <vt:lpstr>MONTO UTILIZADO EN INVERSIÓN A LA FECHA  </vt:lpstr>
      <vt:lpstr>¿QUÉ FINALIDADES ATIENDE EL MINISTERIO DE DESARROLLO SOCIAL?  </vt:lpstr>
      <vt:lpstr>EJECUCIÓN PRESUPUESTARIA POR FINALIDAD AL TERCER CUATRIMESTRE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TENDENCIA MUESTRA EL USO DE LOS RECURSOS PÚBLICOS?  </vt:lpstr>
      <vt:lpstr>¿QUÉ RESULTADOS SE OBTUVIERON EN EL MARCO DE LA PGG?  </vt:lpstr>
      <vt:lpstr>¿QUÉ MEDIDAS DE TRANSPARENCIA SE HAN APLICADO?  </vt:lpstr>
      <vt:lpstr>¿QUÉ DESAFÍOS INSTITUCIONALES SE TIENEN DURANTE 2021?  </vt:lpstr>
      <vt:lpstr>Presentación de PowerPoint</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Edwin David Turcios Hernández</cp:lastModifiedBy>
  <cp:revision>541</cp:revision>
  <cp:lastPrinted>2021-08-09T17:23:02Z</cp:lastPrinted>
  <dcterms:created xsi:type="dcterms:W3CDTF">2020-10-26T21:37:44Z</dcterms:created>
  <dcterms:modified xsi:type="dcterms:W3CDTF">2022-01-04T15:57:36Z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