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322" r:id="rId2"/>
    <p:sldId id="309" r:id="rId3"/>
    <p:sldId id="327" r:id="rId4"/>
    <p:sldId id="326" r:id="rId5"/>
    <p:sldId id="323" r:id="rId6"/>
    <p:sldId id="328" r:id="rId7"/>
    <p:sldId id="329" r:id="rId8"/>
    <p:sldId id="310" r:id="rId9"/>
    <p:sldId id="330" r:id="rId10"/>
    <p:sldId id="311" r:id="rId11"/>
    <p:sldId id="331" r:id="rId12"/>
    <p:sldId id="332" r:id="rId13"/>
    <p:sldId id="312" r:id="rId14"/>
    <p:sldId id="314" r:id="rId15"/>
    <p:sldId id="316" r:id="rId16"/>
    <p:sldId id="324" r:id="rId17"/>
    <p:sldId id="317" r:id="rId18"/>
    <p:sldId id="318" r:id="rId19"/>
    <p:sldId id="333" r:id="rId20"/>
    <p:sldId id="334" r:id="rId21"/>
    <p:sldId id="319" r:id="rId22"/>
  </p:sldIdLst>
  <p:sldSz cx="12192000" cy="6858000"/>
  <p:notesSz cx="7010400" cy="92964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ía Enamorado" initials="ME" lastIdx="2" clrIdx="0">
    <p:extLst>
      <p:ext uri="{19B8F6BF-5375-455C-9EA6-DF929625EA0E}">
        <p15:presenceInfo xmlns:p15="http://schemas.microsoft.com/office/powerpoint/2012/main" userId="S-1-5-21-3493709827-1784827400-2039739247-1001" providerId="AD"/>
      </p:ext>
    </p:extLst>
  </p:cmAuthor>
  <p:cmAuthor id="2" name="Asesora" initials="A" lastIdx="21" clrIdx="1">
    <p:extLst>
      <p:ext uri="{19B8F6BF-5375-455C-9EA6-DF929625EA0E}">
        <p15:presenceInfo xmlns:p15="http://schemas.microsoft.com/office/powerpoint/2012/main" userId="Aseso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7BB4"/>
    <a:srgbClr val="203864"/>
    <a:srgbClr val="0099CC"/>
    <a:srgbClr val="11284B"/>
    <a:srgbClr val="0D1F3C"/>
    <a:srgbClr val="2786C0"/>
    <a:srgbClr val="BDD7EE"/>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49C79F-F02F-0000-A134-0E54BDF30CC3}" v="2" dt="2021-05-12T21:03:05.412"/>
    <p1510:client id="{1C6FBE43-AA5B-57DD-A29F-83A5A1EA762A}" v="152" dt="2021-04-29T16:52:00.282"/>
    <p1510:client id="{1FF7E667-097D-465D-DE62-680E4E37443A}" v="2" dt="2021-08-30T05:35:43.876"/>
    <p1510:client id="{23EC9674-DAB6-1F61-E003-D58874A775D0}" v="8" dt="2021-04-26T19:05:16.610"/>
    <p1510:client id="{3C8417FA-FDDE-A0A4-5B4D-0FAF054A2039}" v="18" dt="2021-05-12T20:09:05.841"/>
    <p1510:client id="{9B904C1E-0BF2-5D5C-3A5B-CA2FB2B8B343}" v="1" dt="2021-05-03T17:59:31.500"/>
    <p1510:client id="{BC06EE29-9CBD-DA22-3A09-B2F2FECC94DA}" v="1" dt="2021-05-06T17:33:00.516"/>
    <p1510:client id="{C59BC49F-20E9-0000-C1E6-918F08B006B4}" v="1" dt="2021-05-04T13:32:25.245"/>
    <p1510:client id="{EE2F5B62-3AE4-E847-F14E-33F0506D8D15}" v="160" dt="2021-05-12T20:04:03.728"/>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727" autoAdjust="0"/>
  </p:normalViewPr>
  <p:slideViewPr>
    <p:cSldViewPr snapToGrid="0">
      <p:cViewPr varScale="1">
        <p:scale>
          <a:sx n="101" d="100"/>
          <a:sy n="101" d="100"/>
        </p:scale>
        <p:origin x="876" y="10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DATASTORE.sie.local\Planificacion\INFORMES\2021\Mecanismos%20de%20Rendici&#243;n%20de%20Cuentas\3.%20Datos%20Editables%20Tercer%20Cuatrimestre%20-%20MRC%20202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658644782078297"/>
          <c:y val="1.8832391713747645E-2"/>
          <c:w val="0.89341355217921703"/>
          <c:h val="0.87641561753933306"/>
        </c:manualLayout>
      </c:layout>
      <c:barChart>
        <c:barDir val="col"/>
        <c:grouping val="clustered"/>
        <c:varyColors val="0"/>
        <c:ser>
          <c:idx val="0"/>
          <c:order val="0"/>
          <c:tx>
            <c:strRef>
              <c:f>'Finalidad y Función'!$B$8</c:f>
              <c:strCache>
                <c:ptCount val="1"/>
                <c:pt idx="0">
                  <c:v>Orden público y seguridad ciudadana </c:v>
                </c:pt>
              </c:strCache>
            </c:strRef>
          </c:tx>
          <c:spPr>
            <a:solidFill>
              <a:schemeClr val="accent1"/>
            </a:solidFill>
            <a:ln>
              <a:noFill/>
            </a:ln>
            <a:effectLst/>
          </c:spPr>
          <c:invertIfNegative val="0"/>
          <c:dPt>
            <c:idx val="0"/>
            <c:invertIfNegative val="0"/>
            <c:bubble3D val="0"/>
            <c:spPr>
              <a:solidFill>
                <a:srgbClr val="0099CC"/>
              </a:solidFill>
              <a:ln>
                <a:solidFill>
                  <a:srgbClr val="0099CC"/>
                </a:solidFill>
              </a:ln>
              <a:effectLst/>
            </c:spPr>
            <c:extLst>
              <c:ext xmlns:c16="http://schemas.microsoft.com/office/drawing/2014/chart" uri="{C3380CC4-5D6E-409C-BE32-E72D297353CC}">
                <c16:uniqueId val="{00000001-14FB-4E2A-9CFA-C0BE1A25BE5F}"/>
              </c:ext>
            </c:extLst>
          </c:dPt>
          <c:dPt>
            <c:idx val="1"/>
            <c:invertIfNegative val="0"/>
            <c:bubble3D val="0"/>
            <c:spPr>
              <a:solidFill>
                <a:schemeClr val="accent5">
                  <a:lumMod val="75000"/>
                </a:schemeClr>
              </a:solidFill>
              <a:ln>
                <a:solidFill>
                  <a:schemeClr val="accent5">
                    <a:lumMod val="75000"/>
                  </a:schemeClr>
                </a:solidFill>
              </a:ln>
              <a:effectLst/>
            </c:spPr>
            <c:extLst>
              <c:ext xmlns:c16="http://schemas.microsoft.com/office/drawing/2014/chart" uri="{C3380CC4-5D6E-409C-BE32-E72D297353CC}">
                <c16:uniqueId val="{00000003-14FB-4E2A-9CFA-C0BE1A25BE5F}"/>
              </c:ext>
            </c:extLst>
          </c:dPt>
          <c:dPt>
            <c:idx val="2"/>
            <c:invertIfNegative val="0"/>
            <c:bubble3D val="0"/>
            <c:spPr>
              <a:solidFill>
                <a:schemeClr val="bg1">
                  <a:lumMod val="50000"/>
                </a:schemeClr>
              </a:solidFill>
              <a:ln>
                <a:solidFill>
                  <a:schemeClr val="bg1">
                    <a:lumMod val="50000"/>
                  </a:schemeClr>
                </a:solidFill>
              </a:ln>
              <a:effectLst/>
            </c:spPr>
            <c:extLst>
              <c:ext xmlns:c16="http://schemas.microsoft.com/office/drawing/2014/chart" uri="{C3380CC4-5D6E-409C-BE32-E72D297353CC}">
                <c16:uniqueId val="{00000005-14FB-4E2A-9CFA-C0BE1A25BE5F}"/>
              </c:ext>
            </c:extLst>
          </c:dPt>
          <c:cat>
            <c:strRef>
              <c:f>'Finalidad y Función'!$C$7:$F$7</c:f>
              <c:strCache>
                <c:ptCount val="4"/>
                <c:pt idx="0">
                  <c:v>Asignado</c:v>
                </c:pt>
                <c:pt idx="1">
                  <c:v>Vigente</c:v>
                </c:pt>
                <c:pt idx="2">
                  <c:v>Ejecutado</c:v>
                </c:pt>
                <c:pt idx="3">
                  <c:v>Saldo</c:v>
                </c:pt>
              </c:strCache>
            </c:strRef>
          </c:cat>
          <c:val>
            <c:numRef>
              <c:f>'Finalidad y Función'!$C$8:$F$8</c:f>
              <c:numCache>
                <c:formatCode>00.00,,</c:formatCode>
                <c:ptCount val="4"/>
                <c:pt idx="0">
                  <c:v>35000000</c:v>
                </c:pt>
                <c:pt idx="1">
                  <c:v>30470089</c:v>
                </c:pt>
                <c:pt idx="2">
                  <c:v>29126465.620000001</c:v>
                </c:pt>
                <c:pt idx="3">
                  <c:v>1343623.379999999</c:v>
                </c:pt>
              </c:numCache>
            </c:numRef>
          </c:val>
          <c:extLst>
            <c:ext xmlns:c16="http://schemas.microsoft.com/office/drawing/2014/chart" uri="{C3380CC4-5D6E-409C-BE32-E72D297353CC}">
              <c16:uniqueId val="{00000006-14FB-4E2A-9CFA-C0BE1A25BE5F}"/>
            </c:ext>
          </c:extLst>
        </c:ser>
        <c:dLbls>
          <c:showLegendKey val="0"/>
          <c:showVal val="0"/>
          <c:showCatName val="0"/>
          <c:showSerName val="0"/>
          <c:showPercent val="0"/>
          <c:showBubbleSize val="0"/>
        </c:dLbls>
        <c:gapWidth val="219"/>
        <c:overlap val="-27"/>
        <c:axId val="1526457392"/>
        <c:axId val="1526459888"/>
      </c:barChart>
      <c:catAx>
        <c:axId val="1526457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s-GT"/>
          </a:p>
        </c:txPr>
        <c:crossAx val="1526459888"/>
        <c:crosses val="autoZero"/>
        <c:auto val="1"/>
        <c:lblAlgn val="ctr"/>
        <c:lblOffset val="100"/>
        <c:noMultiLvlLbl val="0"/>
      </c:catAx>
      <c:valAx>
        <c:axId val="1526459888"/>
        <c:scaling>
          <c:orientation val="minMax"/>
        </c:scaling>
        <c:delete val="0"/>
        <c:axPos val="l"/>
        <c:majorGridlines>
          <c:spPr>
            <a:ln w="9525" cap="flat" cmpd="sng" algn="ctr">
              <a:solidFill>
                <a:schemeClr val="tx1">
                  <a:lumMod val="15000"/>
                  <a:lumOff val="85000"/>
                </a:schemeClr>
              </a:solidFill>
              <a:round/>
            </a:ln>
            <a:effectLst/>
          </c:spPr>
        </c:majorGridlines>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s-GT"/>
          </a:p>
        </c:txPr>
        <c:crossAx val="15264573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GT"/>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1AF4F7-C654-49CB-A574-F106A8CACD4E}" type="doc">
      <dgm:prSet loTypeId="urn:microsoft.com/office/officeart/2005/8/layout/default" loCatId="list" qsTypeId="urn:microsoft.com/office/officeart/2005/8/quickstyle/simple3" qsCatId="simple" csTypeId="urn:microsoft.com/office/officeart/2005/8/colors/accent0_1" csCatId="mainScheme" phldr="1"/>
      <dgm:spPr/>
      <dgm:t>
        <a:bodyPr/>
        <a:lstStyle/>
        <a:p>
          <a:endParaRPr lang="es-ES"/>
        </a:p>
      </dgm:t>
    </dgm:pt>
    <dgm:pt modelId="{8BD12CBC-3C8B-47B3-909E-9C895FEC1843}">
      <dgm:prSet phldrT="[Texto]" custT="1"/>
      <dgm:spPr/>
      <dgm:t>
        <a:bodyPr/>
        <a:lstStyle/>
        <a:p>
          <a:r>
            <a:rPr lang="es-GT" sz="1400" dirty="0" smtClean="0">
              <a:solidFill>
                <a:srgbClr val="062A46"/>
              </a:solidFill>
              <a:latin typeface="DINPro-Light" panose="02000504040000020003" pitchFamily="2" charset="0"/>
            </a:rPr>
            <a:t>Coordinar el Sistema Nacional de Inteligencia del Estado;</a:t>
          </a:r>
          <a:endParaRPr lang="es-ES" sz="1400" dirty="0">
            <a:solidFill>
              <a:srgbClr val="062A46"/>
            </a:solidFill>
            <a:latin typeface="DINPro-Light" panose="02000504040000020003" pitchFamily="2" charset="0"/>
          </a:endParaRPr>
        </a:p>
      </dgm:t>
    </dgm:pt>
    <dgm:pt modelId="{BCF2A842-D9D1-4B8B-BC24-5E00475DEB18}" type="parTrans" cxnId="{E8DA1729-5A87-40CB-BFBF-C6FE3C555624}">
      <dgm:prSet/>
      <dgm:spPr/>
      <dgm:t>
        <a:bodyPr/>
        <a:lstStyle/>
        <a:p>
          <a:endParaRPr lang="es-ES" sz="3200"/>
        </a:p>
      </dgm:t>
    </dgm:pt>
    <dgm:pt modelId="{863B19F3-5346-4111-8486-A23E98E247E9}" type="sibTrans" cxnId="{E8DA1729-5A87-40CB-BFBF-C6FE3C555624}">
      <dgm:prSet/>
      <dgm:spPr/>
      <dgm:t>
        <a:bodyPr/>
        <a:lstStyle/>
        <a:p>
          <a:endParaRPr lang="es-ES" sz="3200"/>
        </a:p>
      </dgm:t>
    </dgm:pt>
    <dgm:pt modelId="{ABA5FF0C-3230-4F38-B854-764BBC34FDD2}">
      <dgm:prSet custT="1"/>
      <dgm:spPr/>
      <dgm:t>
        <a:bodyPr/>
        <a:lstStyle/>
        <a:p>
          <a:r>
            <a:rPr lang="es-GT" sz="1400" dirty="0" smtClean="0">
              <a:solidFill>
                <a:srgbClr val="062A46"/>
              </a:solidFill>
              <a:latin typeface="DINPro-Light" panose="02000504040000020003" pitchFamily="2" charset="0"/>
            </a:rPr>
            <a:t>Asesorar y proporcionar al Presidente de la República y al CNS la Inteligencia Estratégica del Estado, integrada mediante la coordinación del SNI;</a:t>
          </a:r>
          <a:endParaRPr lang="es-GT" sz="1400" dirty="0">
            <a:solidFill>
              <a:srgbClr val="062A46"/>
            </a:solidFill>
            <a:latin typeface="DINPro-Light" panose="02000504040000020003" pitchFamily="2" charset="0"/>
          </a:endParaRPr>
        </a:p>
      </dgm:t>
    </dgm:pt>
    <dgm:pt modelId="{C33DC31B-5EE7-4FE9-AA99-CDF8CF7F3C12}" type="parTrans" cxnId="{AC39B277-0B8F-4560-B9CC-D626F7978D0E}">
      <dgm:prSet/>
      <dgm:spPr/>
      <dgm:t>
        <a:bodyPr/>
        <a:lstStyle/>
        <a:p>
          <a:endParaRPr lang="es-ES" sz="3200"/>
        </a:p>
      </dgm:t>
    </dgm:pt>
    <dgm:pt modelId="{B409B1C8-651F-423A-90AE-D81CBB5753C7}" type="sibTrans" cxnId="{AC39B277-0B8F-4560-B9CC-D626F7978D0E}">
      <dgm:prSet/>
      <dgm:spPr/>
      <dgm:t>
        <a:bodyPr/>
        <a:lstStyle/>
        <a:p>
          <a:endParaRPr lang="es-ES" sz="3200"/>
        </a:p>
      </dgm:t>
    </dgm:pt>
    <dgm:pt modelId="{E8A0B16F-A291-497D-A72E-222BA3C7ABE1}">
      <dgm:prSet custT="1"/>
      <dgm:spPr/>
      <dgm:t>
        <a:bodyPr/>
        <a:lstStyle/>
        <a:p>
          <a:r>
            <a:rPr lang="es-GT" sz="1400" dirty="0" smtClean="0">
              <a:solidFill>
                <a:srgbClr val="062A46"/>
              </a:solidFill>
              <a:latin typeface="DINPro-Light" panose="02000504040000020003" pitchFamily="2" charset="0"/>
            </a:rPr>
            <a:t>Proporcionar la información estratégica nacional e internacional en su campo de acción, a las instituciones que conforman el SNS, para posibilitar el desarrollo de formulación y planificación de la PNS y de la AESN;</a:t>
          </a:r>
          <a:endParaRPr lang="es-GT" sz="1400" dirty="0">
            <a:solidFill>
              <a:srgbClr val="062A46"/>
            </a:solidFill>
            <a:latin typeface="DINPro-Light" panose="02000504040000020003" pitchFamily="2" charset="0"/>
          </a:endParaRPr>
        </a:p>
      </dgm:t>
    </dgm:pt>
    <dgm:pt modelId="{23FE6BB7-B025-4CD5-A6BE-ED29DF2F028D}" type="parTrans" cxnId="{9A865D09-3FC1-40A0-8844-9EA4B1D5FCCA}">
      <dgm:prSet/>
      <dgm:spPr/>
      <dgm:t>
        <a:bodyPr/>
        <a:lstStyle/>
        <a:p>
          <a:endParaRPr lang="es-ES" sz="3200"/>
        </a:p>
      </dgm:t>
    </dgm:pt>
    <dgm:pt modelId="{80FC25AE-DAC4-4A8F-9F32-493ABE11CE8A}" type="sibTrans" cxnId="{9A865D09-3FC1-40A0-8844-9EA4B1D5FCCA}">
      <dgm:prSet/>
      <dgm:spPr/>
      <dgm:t>
        <a:bodyPr/>
        <a:lstStyle/>
        <a:p>
          <a:endParaRPr lang="es-ES" sz="3200"/>
        </a:p>
      </dgm:t>
    </dgm:pt>
    <dgm:pt modelId="{6B16DB25-5C38-48CF-A3B2-85B92B2DA931}">
      <dgm:prSet custT="1"/>
      <dgm:spPr/>
      <dgm:t>
        <a:bodyPr/>
        <a:lstStyle/>
        <a:p>
          <a:r>
            <a:rPr lang="es-GT" sz="1400" dirty="0" smtClean="0">
              <a:solidFill>
                <a:srgbClr val="062A46"/>
              </a:solidFill>
              <a:latin typeface="DINPro-Light" panose="02000504040000020003" pitchFamily="2" charset="0"/>
            </a:rPr>
            <a:t>Dar seguimiento a la Agenda de Riesgos y Amenazas a la Seguridad de la Nación; </a:t>
          </a:r>
          <a:endParaRPr lang="es-GT" sz="1400" dirty="0">
            <a:solidFill>
              <a:srgbClr val="062A46"/>
            </a:solidFill>
            <a:latin typeface="DINPro-Light" panose="02000504040000020003" pitchFamily="2" charset="0"/>
          </a:endParaRPr>
        </a:p>
      </dgm:t>
    </dgm:pt>
    <dgm:pt modelId="{C4DD1FEE-3F6F-43D4-A0CA-982DED807676}" type="parTrans" cxnId="{FA5C9136-0112-42ED-9845-08D19FA48C79}">
      <dgm:prSet/>
      <dgm:spPr/>
      <dgm:t>
        <a:bodyPr/>
        <a:lstStyle/>
        <a:p>
          <a:endParaRPr lang="es-ES" sz="3200"/>
        </a:p>
      </dgm:t>
    </dgm:pt>
    <dgm:pt modelId="{FF763164-0041-47C2-87FE-CD4DD1E4A6F8}" type="sibTrans" cxnId="{FA5C9136-0112-42ED-9845-08D19FA48C79}">
      <dgm:prSet/>
      <dgm:spPr/>
      <dgm:t>
        <a:bodyPr/>
        <a:lstStyle/>
        <a:p>
          <a:endParaRPr lang="es-ES" sz="3200"/>
        </a:p>
      </dgm:t>
    </dgm:pt>
    <dgm:pt modelId="{739051BA-E6C0-4A0B-839E-8D7F63FEEF7A}">
      <dgm:prSet custT="1"/>
      <dgm:spPr/>
      <dgm:t>
        <a:bodyPr/>
        <a:lstStyle/>
        <a:p>
          <a:r>
            <a:rPr lang="es-GT" sz="1400" dirty="0" smtClean="0">
              <a:solidFill>
                <a:srgbClr val="062A46"/>
              </a:solidFill>
              <a:latin typeface="DINPro-Light" panose="02000504040000020003" pitchFamily="2" charset="0"/>
            </a:rPr>
            <a:t>Mantener permanentemente actualizada la información estratégica nacional e internacional en su campo de acción;</a:t>
          </a:r>
          <a:endParaRPr lang="es-GT" sz="1400" dirty="0">
            <a:solidFill>
              <a:srgbClr val="062A46"/>
            </a:solidFill>
            <a:latin typeface="DINPro-Light" panose="02000504040000020003" pitchFamily="2" charset="0"/>
          </a:endParaRPr>
        </a:p>
      </dgm:t>
    </dgm:pt>
    <dgm:pt modelId="{5CCAE1D4-2D9B-4176-A550-6B4AB3B34CC0}" type="parTrans" cxnId="{7CA379A6-E681-4305-9C7B-F866E285A063}">
      <dgm:prSet/>
      <dgm:spPr/>
      <dgm:t>
        <a:bodyPr/>
        <a:lstStyle/>
        <a:p>
          <a:endParaRPr lang="es-ES" sz="3200"/>
        </a:p>
      </dgm:t>
    </dgm:pt>
    <dgm:pt modelId="{7105DC5C-5839-44B1-970F-4754E7844E81}" type="sibTrans" cxnId="{7CA379A6-E681-4305-9C7B-F866E285A063}">
      <dgm:prSet/>
      <dgm:spPr/>
      <dgm:t>
        <a:bodyPr/>
        <a:lstStyle/>
        <a:p>
          <a:endParaRPr lang="es-ES" sz="3200"/>
        </a:p>
      </dgm:t>
    </dgm:pt>
    <dgm:pt modelId="{F6AEF1CE-E13B-413D-8445-3AE0E6E22F3B}">
      <dgm:prSet custT="1"/>
      <dgm:spPr/>
      <dgm:t>
        <a:bodyPr/>
        <a:lstStyle/>
        <a:p>
          <a:r>
            <a:rPr lang="es-GT" sz="1400" dirty="0" smtClean="0">
              <a:solidFill>
                <a:srgbClr val="062A46"/>
              </a:solidFill>
              <a:latin typeface="DINPro-Light" panose="02000504040000020003" pitchFamily="2" charset="0"/>
            </a:rPr>
            <a:t>Realizar los análisis estratégicos y formular los escenarios que permitan identificar las amenazas y los riesgos al Estado, sus instituciones y habitantes;</a:t>
          </a:r>
          <a:endParaRPr lang="es-GT" sz="1400" dirty="0">
            <a:solidFill>
              <a:srgbClr val="062A46"/>
            </a:solidFill>
            <a:latin typeface="DINPro-Light" panose="02000504040000020003" pitchFamily="2" charset="0"/>
          </a:endParaRPr>
        </a:p>
      </dgm:t>
    </dgm:pt>
    <dgm:pt modelId="{1D8D7AAC-98D2-4067-9C47-1FCA0FCA9288}" type="parTrans" cxnId="{D45D9DEE-5A16-469B-9B38-3EA095113929}">
      <dgm:prSet/>
      <dgm:spPr/>
      <dgm:t>
        <a:bodyPr/>
        <a:lstStyle/>
        <a:p>
          <a:endParaRPr lang="es-ES" sz="3200"/>
        </a:p>
      </dgm:t>
    </dgm:pt>
    <dgm:pt modelId="{EA10AEFF-061E-4FF6-AE83-CBCA22F5B709}" type="sibTrans" cxnId="{D45D9DEE-5A16-469B-9B38-3EA095113929}">
      <dgm:prSet/>
      <dgm:spPr/>
      <dgm:t>
        <a:bodyPr/>
        <a:lstStyle/>
        <a:p>
          <a:endParaRPr lang="es-ES" sz="3200"/>
        </a:p>
      </dgm:t>
    </dgm:pt>
    <dgm:pt modelId="{B372470E-482E-429C-8763-15E2B83661D5}">
      <dgm:prSet custT="1"/>
      <dgm:spPr/>
      <dgm:t>
        <a:bodyPr/>
        <a:lstStyle/>
        <a:p>
          <a:r>
            <a:rPr lang="es-GT" sz="1400" dirty="0" smtClean="0">
              <a:solidFill>
                <a:srgbClr val="062A46"/>
              </a:solidFill>
              <a:latin typeface="DINPro-Light" panose="02000504040000020003" pitchFamily="2" charset="0"/>
            </a:rPr>
            <a:t>Dirigir la actividad de contrainteligencia que consiste en prevenir y detectar actividades de inteligencia de actores que representan amenazas o riesgos;</a:t>
          </a:r>
          <a:endParaRPr lang="es-GT" sz="1400" dirty="0">
            <a:solidFill>
              <a:srgbClr val="062A46"/>
            </a:solidFill>
            <a:latin typeface="DINPro-Light" panose="02000504040000020003" pitchFamily="2" charset="0"/>
          </a:endParaRPr>
        </a:p>
      </dgm:t>
    </dgm:pt>
    <dgm:pt modelId="{AA3E84AD-4E73-4BCF-88F5-5D641C5436E6}" type="parTrans" cxnId="{7D665F8E-CACB-4669-BDEA-9D11D722D497}">
      <dgm:prSet/>
      <dgm:spPr/>
      <dgm:t>
        <a:bodyPr/>
        <a:lstStyle/>
        <a:p>
          <a:endParaRPr lang="es-ES" sz="3200"/>
        </a:p>
      </dgm:t>
    </dgm:pt>
    <dgm:pt modelId="{DB5237F0-058B-463D-B9EF-94538C163AEF}" type="sibTrans" cxnId="{7D665F8E-CACB-4669-BDEA-9D11D722D497}">
      <dgm:prSet/>
      <dgm:spPr/>
      <dgm:t>
        <a:bodyPr/>
        <a:lstStyle/>
        <a:p>
          <a:endParaRPr lang="es-ES" sz="3200"/>
        </a:p>
      </dgm:t>
    </dgm:pt>
    <dgm:pt modelId="{90EB7F18-868F-4FA4-B6C7-430AFDCF3B86}">
      <dgm:prSet custT="1"/>
      <dgm:spPr/>
      <dgm:t>
        <a:bodyPr/>
        <a:lstStyle/>
        <a:p>
          <a:r>
            <a:rPr lang="es-GT" sz="1400" dirty="0" smtClean="0">
              <a:solidFill>
                <a:srgbClr val="062A46"/>
              </a:solidFill>
              <a:latin typeface="DINPro-Light" panose="02000504040000020003" pitchFamily="2" charset="0"/>
            </a:rPr>
            <a:t>Promover las relaciones de cooperación y colaboración con otros servicios de inteligencia nacionales e internacionales en su condición de ente coordinador del SNI</a:t>
          </a:r>
          <a:endParaRPr lang="es-GT" sz="1400" dirty="0">
            <a:solidFill>
              <a:srgbClr val="062A46"/>
            </a:solidFill>
            <a:latin typeface="DINPro-Light" panose="02000504040000020003" pitchFamily="2" charset="0"/>
          </a:endParaRPr>
        </a:p>
      </dgm:t>
    </dgm:pt>
    <dgm:pt modelId="{B3053ED7-8592-42BD-9EC7-0ED85B29EFCB}" type="parTrans" cxnId="{E023F656-B8AB-4158-82F6-D256339EB27E}">
      <dgm:prSet/>
      <dgm:spPr/>
      <dgm:t>
        <a:bodyPr/>
        <a:lstStyle/>
        <a:p>
          <a:endParaRPr lang="es-ES" sz="3200"/>
        </a:p>
      </dgm:t>
    </dgm:pt>
    <dgm:pt modelId="{4A799FC9-28A4-4844-87D9-813342FAD150}" type="sibTrans" cxnId="{E023F656-B8AB-4158-82F6-D256339EB27E}">
      <dgm:prSet/>
      <dgm:spPr/>
      <dgm:t>
        <a:bodyPr/>
        <a:lstStyle/>
        <a:p>
          <a:endParaRPr lang="es-ES" sz="3200"/>
        </a:p>
      </dgm:t>
    </dgm:pt>
    <dgm:pt modelId="{3811087B-6224-4A9B-88BE-7721215820BE}">
      <dgm:prSet custT="1"/>
      <dgm:spPr/>
      <dgm:t>
        <a:bodyPr/>
        <a:lstStyle/>
        <a:p>
          <a:r>
            <a:rPr lang="es-GT" sz="1400" dirty="0" smtClean="0">
              <a:solidFill>
                <a:srgbClr val="062A46"/>
              </a:solidFill>
              <a:latin typeface="DINPro-Light" panose="02000504040000020003" pitchFamily="2" charset="0"/>
            </a:rPr>
            <a:t>Desarrollar y aplicar los oportunos procedimientos de reclutamiento, selección evaluación y promoción del personal de la SIE, y;</a:t>
          </a:r>
          <a:endParaRPr lang="es-GT" sz="1400" dirty="0">
            <a:solidFill>
              <a:srgbClr val="062A46"/>
            </a:solidFill>
            <a:latin typeface="DINPro-Light" panose="02000504040000020003" pitchFamily="2" charset="0"/>
          </a:endParaRPr>
        </a:p>
      </dgm:t>
    </dgm:pt>
    <dgm:pt modelId="{5C54B15C-E7F4-4635-B25C-BBAF8356C5F5}" type="parTrans" cxnId="{FC48D215-8EB7-45A6-9F76-780241B2EF6F}">
      <dgm:prSet/>
      <dgm:spPr/>
      <dgm:t>
        <a:bodyPr/>
        <a:lstStyle/>
        <a:p>
          <a:endParaRPr lang="es-ES" sz="3200"/>
        </a:p>
      </dgm:t>
    </dgm:pt>
    <dgm:pt modelId="{7156B31E-CA12-4E5D-AB91-4FE46AE56C82}" type="sibTrans" cxnId="{FC48D215-8EB7-45A6-9F76-780241B2EF6F}">
      <dgm:prSet/>
      <dgm:spPr/>
      <dgm:t>
        <a:bodyPr/>
        <a:lstStyle/>
        <a:p>
          <a:endParaRPr lang="es-ES" sz="3200"/>
        </a:p>
      </dgm:t>
    </dgm:pt>
    <dgm:pt modelId="{E81603CA-3CF7-4F94-B775-069DC30052DF}">
      <dgm:prSet custT="1"/>
      <dgm:spPr/>
      <dgm:t>
        <a:bodyPr/>
        <a:lstStyle/>
        <a:p>
          <a:r>
            <a:rPr lang="es-GT" sz="1400" dirty="0" smtClean="0">
              <a:solidFill>
                <a:srgbClr val="062A46"/>
              </a:solidFill>
              <a:latin typeface="DINPro-Light" panose="02000504040000020003" pitchFamily="2" charset="0"/>
            </a:rPr>
            <a:t>Establecer la carrera profesional y administrativa y promover la capacitación permanente de su personal, así como las causas de baja en el servicio.</a:t>
          </a:r>
          <a:endParaRPr lang="es-GT" sz="1400" dirty="0">
            <a:solidFill>
              <a:srgbClr val="062A46"/>
            </a:solidFill>
            <a:latin typeface="DINPro-Light" panose="02000504040000020003" pitchFamily="2" charset="0"/>
          </a:endParaRPr>
        </a:p>
      </dgm:t>
    </dgm:pt>
    <dgm:pt modelId="{E31B4F5B-DDB7-4DF0-9792-5227B137A784}" type="parTrans" cxnId="{1212FD1E-985A-4370-96D9-592A3C616D65}">
      <dgm:prSet/>
      <dgm:spPr/>
      <dgm:t>
        <a:bodyPr/>
        <a:lstStyle/>
        <a:p>
          <a:endParaRPr lang="es-ES" sz="3200"/>
        </a:p>
      </dgm:t>
    </dgm:pt>
    <dgm:pt modelId="{0B5F4E6C-E30B-464E-B51C-F9DF81BCE76A}" type="sibTrans" cxnId="{1212FD1E-985A-4370-96D9-592A3C616D65}">
      <dgm:prSet/>
      <dgm:spPr/>
      <dgm:t>
        <a:bodyPr/>
        <a:lstStyle/>
        <a:p>
          <a:endParaRPr lang="es-ES" sz="3200"/>
        </a:p>
      </dgm:t>
    </dgm:pt>
    <dgm:pt modelId="{23EF3A51-409D-484E-897E-B8BB830C1B6C}" type="pres">
      <dgm:prSet presAssocID="{4F1AF4F7-C654-49CB-A574-F106A8CACD4E}" presName="diagram" presStyleCnt="0">
        <dgm:presLayoutVars>
          <dgm:dir/>
          <dgm:resizeHandles val="exact"/>
        </dgm:presLayoutVars>
      </dgm:prSet>
      <dgm:spPr/>
      <dgm:t>
        <a:bodyPr/>
        <a:lstStyle/>
        <a:p>
          <a:endParaRPr lang="es-ES"/>
        </a:p>
      </dgm:t>
    </dgm:pt>
    <dgm:pt modelId="{A39CA420-960F-45D4-ABBE-A414FC638E90}" type="pres">
      <dgm:prSet presAssocID="{8BD12CBC-3C8B-47B3-909E-9C895FEC1843}" presName="node" presStyleLbl="node1" presStyleIdx="0" presStyleCnt="10">
        <dgm:presLayoutVars>
          <dgm:bulletEnabled val="1"/>
        </dgm:presLayoutVars>
      </dgm:prSet>
      <dgm:spPr/>
      <dgm:t>
        <a:bodyPr/>
        <a:lstStyle/>
        <a:p>
          <a:endParaRPr lang="es-ES"/>
        </a:p>
      </dgm:t>
    </dgm:pt>
    <dgm:pt modelId="{DFE22725-F4F4-43E3-B50E-7E08CD7AF553}" type="pres">
      <dgm:prSet presAssocID="{863B19F3-5346-4111-8486-A23E98E247E9}" presName="sibTrans" presStyleCnt="0"/>
      <dgm:spPr/>
      <dgm:t>
        <a:bodyPr/>
        <a:lstStyle/>
        <a:p>
          <a:endParaRPr lang="es-ES"/>
        </a:p>
      </dgm:t>
    </dgm:pt>
    <dgm:pt modelId="{2105BAAB-0D65-4A77-8CC1-9B0CB8622293}" type="pres">
      <dgm:prSet presAssocID="{ABA5FF0C-3230-4F38-B854-764BBC34FDD2}" presName="node" presStyleLbl="node1" presStyleIdx="1" presStyleCnt="10">
        <dgm:presLayoutVars>
          <dgm:bulletEnabled val="1"/>
        </dgm:presLayoutVars>
      </dgm:prSet>
      <dgm:spPr/>
      <dgm:t>
        <a:bodyPr/>
        <a:lstStyle/>
        <a:p>
          <a:endParaRPr lang="es-ES"/>
        </a:p>
      </dgm:t>
    </dgm:pt>
    <dgm:pt modelId="{89302032-B527-4BBF-B03A-3A7941EAAA12}" type="pres">
      <dgm:prSet presAssocID="{B409B1C8-651F-423A-90AE-D81CBB5753C7}" presName="sibTrans" presStyleCnt="0"/>
      <dgm:spPr/>
      <dgm:t>
        <a:bodyPr/>
        <a:lstStyle/>
        <a:p>
          <a:endParaRPr lang="es-ES"/>
        </a:p>
      </dgm:t>
    </dgm:pt>
    <dgm:pt modelId="{F46A9362-02DD-427F-AEB1-CA0B2754005A}" type="pres">
      <dgm:prSet presAssocID="{E8A0B16F-A291-497D-A72E-222BA3C7ABE1}" presName="node" presStyleLbl="node1" presStyleIdx="2" presStyleCnt="10">
        <dgm:presLayoutVars>
          <dgm:bulletEnabled val="1"/>
        </dgm:presLayoutVars>
      </dgm:prSet>
      <dgm:spPr/>
      <dgm:t>
        <a:bodyPr/>
        <a:lstStyle/>
        <a:p>
          <a:endParaRPr lang="es-ES"/>
        </a:p>
      </dgm:t>
    </dgm:pt>
    <dgm:pt modelId="{058AD502-50E3-4075-A29A-FAB469107FDC}" type="pres">
      <dgm:prSet presAssocID="{80FC25AE-DAC4-4A8F-9F32-493ABE11CE8A}" presName="sibTrans" presStyleCnt="0"/>
      <dgm:spPr/>
      <dgm:t>
        <a:bodyPr/>
        <a:lstStyle/>
        <a:p>
          <a:endParaRPr lang="es-ES"/>
        </a:p>
      </dgm:t>
    </dgm:pt>
    <dgm:pt modelId="{043C25C8-9D5A-44B8-B4D1-04250B1EF74F}" type="pres">
      <dgm:prSet presAssocID="{6B16DB25-5C38-48CF-A3B2-85B92B2DA931}" presName="node" presStyleLbl="node1" presStyleIdx="3" presStyleCnt="10">
        <dgm:presLayoutVars>
          <dgm:bulletEnabled val="1"/>
        </dgm:presLayoutVars>
      </dgm:prSet>
      <dgm:spPr/>
      <dgm:t>
        <a:bodyPr/>
        <a:lstStyle/>
        <a:p>
          <a:endParaRPr lang="es-ES"/>
        </a:p>
      </dgm:t>
    </dgm:pt>
    <dgm:pt modelId="{97791051-378E-45A8-8FF5-10368D585681}" type="pres">
      <dgm:prSet presAssocID="{FF763164-0041-47C2-87FE-CD4DD1E4A6F8}" presName="sibTrans" presStyleCnt="0"/>
      <dgm:spPr/>
      <dgm:t>
        <a:bodyPr/>
        <a:lstStyle/>
        <a:p>
          <a:endParaRPr lang="es-ES"/>
        </a:p>
      </dgm:t>
    </dgm:pt>
    <dgm:pt modelId="{2EE1DE4C-9B54-4CE3-9A49-2414F3E40159}" type="pres">
      <dgm:prSet presAssocID="{739051BA-E6C0-4A0B-839E-8D7F63FEEF7A}" presName="node" presStyleLbl="node1" presStyleIdx="4" presStyleCnt="10">
        <dgm:presLayoutVars>
          <dgm:bulletEnabled val="1"/>
        </dgm:presLayoutVars>
      </dgm:prSet>
      <dgm:spPr/>
      <dgm:t>
        <a:bodyPr/>
        <a:lstStyle/>
        <a:p>
          <a:endParaRPr lang="es-ES"/>
        </a:p>
      </dgm:t>
    </dgm:pt>
    <dgm:pt modelId="{920792E3-BADD-4EB4-A883-087400C38257}" type="pres">
      <dgm:prSet presAssocID="{7105DC5C-5839-44B1-970F-4754E7844E81}" presName="sibTrans" presStyleCnt="0"/>
      <dgm:spPr/>
      <dgm:t>
        <a:bodyPr/>
        <a:lstStyle/>
        <a:p>
          <a:endParaRPr lang="es-ES"/>
        </a:p>
      </dgm:t>
    </dgm:pt>
    <dgm:pt modelId="{BA9AEE52-3BC2-46D4-B921-536EE6DC5C4C}" type="pres">
      <dgm:prSet presAssocID="{F6AEF1CE-E13B-413D-8445-3AE0E6E22F3B}" presName="node" presStyleLbl="node1" presStyleIdx="5" presStyleCnt="10">
        <dgm:presLayoutVars>
          <dgm:bulletEnabled val="1"/>
        </dgm:presLayoutVars>
      </dgm:prSet>
      <dgm:spPr/>
      <dgm:t>
        <a:bodyPr/>
        <a:lstStyle/>
        <a:p>
          <a:endParaRPr lang="es-ES"/>
        </a:p>
      </dgm:t>
    </dgm:pt>
    <dgm:pt modelId="{B77C728D-C074-4772-AA40-F9D4BC5699CF}" type="pres">
      <dgm:prSet presAssocID="{EA10AEFF-061E-4FF6-AE83-CBCA22F5B709}" presName="sibTrans" presStyleCnt="0"/>
      <dgm:spPr/>
      <dgm:t>
        <a:bodyPr/>
        <a:lstStyle/>
        <a:p>
          <a:endParaRPr lang="es-ES"/>
        </a:p>
      </dgm:t>
    </dgm:pt>
    <dgm:pt modelId="{628181BD-90F0-4988-A232-CC1BF49C3DD4}" type="pres">
      <dgm:prSet presAssocID="{B372470E-482E-429C-8763-15E2B83661D5}" presName="node" presStyleLbl="node1" presStyleIdx="6" presStyleCnt="10">
        <dgm:presLayoutVars>
          <dgm:bulletEnabled val="1"/>
        </dgm:presLayoutVars>
      </dgm:prSet>
      <dgm:spPr/>
      <dgm:t>
        <a:bodyPr/>
        <a:lstStyle/>
        <a:p>
          <a:endParaRPr lang="es-ES"/>
        </a:p>
      </dgm:t>
    </dgm:pt>
    <dgm:pt modelId="{21BB5B2B-4C7F-406F-89ED-9B2A6194A0E8}" type="pres">
      <dgm:prSet presAssocID="{DB5237F0-058B-463D-B9EF-94538C163AEF}" presName="sibTrans" presStyleCnt="0"/>
      <dgm:spPr/>
      <dgm:t>
        <a:bodyPr/>
        <a:lstStyle/>
        <a:p>
          <a:endParaRPr lang="es-ES"/>
        </a:p>
      </dgm:t>
    </dgm:pt>
    <dgm:pt modelId="{78741853-0C80-4780-8970-51D95F913637}" type="pres">
      <dgm:prSet presAssocID="{90EB7F18-868F-4FA4-B6C7-430AFDCF3B86}" presName="node" presStyleLbl="node1" presStyleIdx="7" presStyleCnt="10">
        <dgm:presLayoutVars>
          <dgm:bulletEnabled val="1"/>
        </dgm:presLayoutVars>
      </dgm:prSet>
      <dgm:spPr/>
      <dgm:t>
        <a:bodyPr/>
        <a:lstStyle/>
        <a:p>
          <a:endParaRPr lang="es-ES"/>
        </a:p>
      </dgm:t>
    </dgm:pt>
    <dgm:pt modelId="{FECAE9A8-0FCC-4DE7-8799-421EB37193F3}" type="pres">
      <dgm:prSet presAssocID="{4A799FC9-28A4-4844-87D9-813342FAD150}" presName="sibTrans" presStyleCnt="0"/>
      <dgm:spPr/>
      <dgm:t>
        <a:bodyPr/>
        <a:lstStyle/>
        <a:p>
          <a:endParaRPr lang="es-ES"/>
        </a:p>
      </dgm:t>
    </dgm:pt>
    <dgm:pt modelId="{9468C98E-5BDC-4E02-AD9B-92AD5D191918}" type="pres">
      <dgm:prSet presAssocID="{3811087B-6224-4A9B-88BE-7721215820BE}" presName="node" presStyleLbl="node1" presStyleIdx="8" presStyleCnt="10" custLinFactX="-10126" custLinFactNeighborX="-100000" custLinFactNeighborY="-1923">
        <dgm:presLayoutVars>
          <dgm:bulletEnabled val="1"/>
        </dgm:presLayoutVars>
      </dgm:prSet>
      <dgm:spPr/>
      <dgm:t>
        <a:bodyPr/>
        <a:lstStyle/>
        <a:p>
          <a:endParaRPr lang="es-ES"/>
        </a:p>
      </dgm:t>
    </dgm:pt>
    <dgm:pt modelId="{F86E3E0D-2A6C-4095-8929-DC736CC6429E}" type="pres">
      <dgm:prSet presAssocID="{7156B31E-CA12-4E5D-AB91-4FE46AE56C82}" presName="sibTrans" presStyleCnt="0"/>
      <dgm:spPr/>
      <dgm:t>
        <a:bodyPr/>
        <a:lstStyle/>
        <a:p>
          <a:endParaRPr lang="es-ES"/>
        </a:p>
      </dgm:t>
    </dgm:pt>
    <dgm:pt modelId="{8E0AE0FF-1D32-417A-83B5-22494349A8B7}" type="pres">
      <dgm:prSet presAssocID="{E81603CA-3CF7-4F94-B775-069DC30052DF}" presName="node" presStyleLbl="node1" presStyleIdx="9" presStyleCnt="10" custLinFactX="-10357" custLinFactNeighborX="-100000" custLinFactNeighborY="-2563">
        <dgm:presLayoutVars>
          <dgm:bulletEnabled val="1"/>
        </dgm:presLayoutVars>
      </dgm:prSet>
      <dgm:spPr/>
      <dgm:t>
        <a:bodyPr/>
        <a:lstStyle/>
        <a:p>
          <a:endParaRPr lang="es-ES"/>
        </a:p>
      </dgm:t>
    </dgm:pt>
  </dgm:ptLst>
  <dgm:cxnLst>
    <dgm:cxn modelId="{E8DA1729-5A87-40CB-BFBF-C6FE3C555624}" srcId="{4F1AF4F7-C654-49CB-A574-F106A8CACD4E}" destId="{8BD12CBC-3C8B-47B3-909E-9C895FEC1843}" srcOrd="0" destOrd="0" parTransId="{BCF2A842-D9D1-4B8B-BC24-5E00475DEB18}" sibTransId="{863B19F3-5346-4111-8486-A23E98E247E9}"/>
    <dgm:cxn modelId="{9C6108E7-1ACA-4E30-9F82-8F7A033A4E4D}" type="presOf" srcId="{3811087B-6224-4A9B-88BE-7721215820BE}" destId="{9468C98E-5BDC-4E02-AD9B-92AD5D191918}" srcOrd="0" destOrd="0" presId="urn:microsoft.com/office/officeart/2005/8/layout/default"/>
    <dgm:cxn modelId="{8E3F798A-928D-41AB-8920-19E6BC9972C4}" type="presOf" srcId="{B372470E-482E-429C-8763-15E2B83661D5}" destId="{628181BD-90F0-4988-A232-CC1BF49C3DD4}" srcOrd="0" destOrd="0" presId="urn:microsoft.com/office/officeart/2005/8/layout/default"/>
    <dgm:cxn modelId="{7D665F8E-CACB-4669-BDEA-9D11D722D497}" srcId="{4F1AF4F7-C654-49CB-A574-F106A8CACD4E}" destId="{B372470E-482E-429C-8763-15E2B83661D5}" srcOrd="6" destOrd="0" parTransId="{AA3E84AD-4E73-4BCF-88F5-5D641C5436E6}" sibTransId="{DB5237F0-058B-463D-B9EF-94538C163AEF}"/>
    <dgm:cxn modelId="{E023F656-B8AB-4158-82F6-D256339EB27E}" srcId="{4F1AF4F7-C654-49CB-A574-F106A8CACD4E}" destId="{90EB7F18-868F-4FA4-B6C7-430AFDCF3B86}" srcOrd="7" destOrd="0" parTransId="{B3053ED7-8592-42BD-9EC7-0ED85B29EFCB}" sibTransId="{4A799FC9-28A4-4844-87D9-813342FAD150}"/>
    <dgm:cxn modelId="{78279522-3D0A-43A1-9BFB-AE6BDE1327D0}" type="presOf" srcId="{ABA5FF0C-3230-4F38-B854-764BBC34FDD2}" destId="{2105BAAB-0D65-4A77-8CC1-9B0CB8622293}" srcOrd="0" destOrd="0" presId="urn:microsoft.com/office/officeart/2005/8/layout/default"/>
    <dgm:cxn modelId="{0DF3F8ED-8312-472A-9C5D-75B34AD0B4FE}" type="presOf" srcId="{E8A0B16F-A291-497D-A72E-222BA3C7ABE1}" destId="{F46A9362-02DD-427F-AEB1-CA0B2754005A}" srcOrd="0" destOrd="0" presId="urn:microsoft.com/office/officeart/2005/8/layout/default"/>
    <dgm:cxn modelId="{0FA781BF-3BF8-449D-839B-705CE758E20F}" type="presOf" srcId="{90EB7F18-868F-4FA4-B6C7-430AFDCF3B86}" destId="{78741853-0C80-4780-8970-51D95F913637}" srcOrd="0" destOrd="0" presId="urn:microsoft.com/office/officeart/2005/8/layout/default"/>
    <dgm:cxn modelId="{1212FD1E-985A-4370-96D9-592A3C616D65}" srcId="{4F1AF4F7-C654-49CB-A574-F106A8CACD4E}" destId="{E81603CA-3CF7-4F94-B775-069DC30052DF}" srcOrd="9" destOrd="0" parTransId="{E31B4F5B-DDB7-4DF0-9792-5227B137A784}" sibTransId="{0B5F4E6C-E30B-464E-B51C-F9DF81BCE76A}"/>
    <dgm:cxn modelId="{7CA379A6-E681-4305-9C7B-F866E285A063}" srcId="{4F1AF4F7-C654-49CB-A574-F106A8CACD4E}" destId="{739051BA-E6C0-4A0B-839E-8D7F63FEEF7A}" srcOrd="4" destOrd="0" parTransId="{5CCAE1D4-2D9B-4176-A550-6B4AB3B34CC0}" sibTransId="{7105DC5C-5839-44B1-970F-4754E7844E81}"/>
    <dgm:cxn modelId="{8C6424FA-7EB5-43CD-AAA3-E5B967650F8E}" type="presOf" srcId="{E81603CA-3CF7-4F94-B775-069DC30052DF}" destId="{8E0AE0FF-1D32-417A-83B5-22494349A8B7}" srcOrd="0" destOrd="0" presId="urn:microsoft.com/office/officeart/2005/8/layout/default"/>
    <dgm:cxn modelId="{D45D9DEE-5A16-469B-9B38-3EA095113929}" srcId="{4F1AF4F7-C654-49CB-A574-F106A8CACD4E}" destId="{F6AEF1CE-E13B-413D-8445-3AE0E6E22F3B}" srcOrd="5" destOrd="0" parTransId="{1D8D7AAC-98D2-4067-9C47-1FCA0FCA9288}" sibTransId="{EA10AEFF-061E-4FF6-AE83-CBCA22F5B709}"/>
    <dgm:cxn modelId="{3E14DAE4-888A-4F1E-A646-AFA9DF95DE4F}" type="presOf" srcId="{8BD12CBC-3C8B-47B3-909E-9C895FEC1843}" destId="{A39CA420-960F-45D4-ABBE-A414FC638E90}" srcOrd="0" destOrd="0" presId="urn:microsoft.com/office/officeart/2005/8/layout/default"/>
    <dgm:cxn modelId="{FC48D215-8EB7-45A6-9F76-780241B2EF6F}" srcId="{4F1AF4F7-C654-49CB-A574-F106A8CACD4E}" destId="{3811087B-6224-4A9B-88BE-7721215820BE}" srcOrd="8" destOrd="0" parTransId="{5C54B15C-E7F4-4635-B25C-BBAF8356C5F5}" sibTransId="{7156B31E-CA12-4E5D-AB91-4FE46AE56C82}"/>
    <dgm:cxn modelId="{FA5C9136-0112-42ED-9845-08D19FA48C79}" srcId="{4F1AF4F7-C654-49CB-A574-F106A8CACD4E}" destId="{6B16DB25-5C38-48CF-A3B2-85B92B2DA931}" srcOrd="3" destOrd="0" parTransId="{C4DD1FEE-3F6F-43D4-A0CA-982DED807676}" sibTransId="{FF763164-0041-47C2-87FE-CD4DD1E4A6F8}"/>
    <dgm:cxn modelId="{543C4F10-8117-40E3-AF62-AAC1062B3DC9}" type="presOf" srcId="{6B16DB25-5C38-48CF-A3B2-85B92B2DA931}" destId="{043C25C8-9D5A-44B8-B4D1-04250B1EF74F}" srcOrd="0" destOrd="0" presId="urn:microsoft.com/office/officeart/2005/8/layout/default"/>
    <dgm:cxn modelId="{9A865D09-3FC1-40A0-8844-9EA4B1D5FCCA}" srcId="{4F1AF4F7-C654-49CB-A574-F106A8CACD4E}" destId="{E8A0B16F-A291-497D-A72E-222BA3C7ABE1}" srcOrd="2" destOrd="0" parTransId="{23FE6BB7-B025-4CD5-A6BE-ED29DF2F028D}" sibTransId="{80FC25AE-DAC4-4A8F-9F32-493ABE11CE8A}"/>
    <dgm:cxn modelId="{CEB1EB99-534A-4ACC-8EEA-9C2584BC57F9}" type="presOf" srcId="{4F1AF4F7-C654-49CB-A574-F106A8CACD4E}" destId="{23EF3A51-409D-484E-897E-B8BB830C1B6C}" srcOrd="0" destOrd="0" presId="urn:microsoft.com/office/officeart/2005/8/layout/default"/>
    <dgm:cxn modelId="{AC39B277-0B8F-4560-B9CC-D626F7978D0E}" srcId="{4F1AF4F7-C654-49CB-A574-F106A8CACD4E}" destId="{ABA5FF0C-3230-4F38-B854-764BBC34FDD2}" srcOrd="1" destOrd="0" parTransId="{C33DC31B-5EE7-4FE9-AA99-CDF8CF7F3C12}" sibTransId="{B409B1C8-651F-423A-90AE-D81CBB5753C7}"/>
    <dgm:cxn modelId="{DCB71016-0C30-4C3B-B146-4665143CD2D9}" type="presOf" srcId="{739051BA-E6C0-4A0B-839E-8D7F63FEEF7A}" destId="{2EE1DE4C-9B54-4CE3-9A49-2414F3E40159}" srcOrd="0" destOrd="0" presId="urn:microsoft.com/office/officeart/2005/8/layout/default"/>
    <dgm:cxn modelId="{C54A2919-8129-4560-BE24-68A554A74D36}" type="presOf" srcId="{F6AEF1CE-E13B-413D-8445-3AE0E6E22F3B}" destId="{BA9AEE52-3BC2-46D4-B921-536EE6DC5C4C}" srcOrd="0" destOrd="0" presId="urn:microsoft.com/office/officeart/2005/8/layout/default"/>
    <dgm:cxn modelId="{575EF8CD-A7DE-4FEC-BF7C-E15CB9E2EAC8}" type="presParOf" srcId="{23EF3A51-409D-484E-897E-B8BB830C1B6C}" destId="{A39CA420-960F-45D4-ABBE-A414FC638E90}" srcOrd="0" destOrd="0" presId="urn:microsoft.com/office/officeart/2005/8/layout/default"/>
    <dgm:cxn modelId="{595186DB-8F15-4750-9244-CC32E0686DF1}" type="presParOf" srcId="{23EF3A51-409D-484E-897E-B8BB830C1B6C}" destId="{DFE22725-F4F4-43E3-B50E-7E08CD7AF553}" srcOrd="1" destOrd="0" presId="urn:microsoft.com/office/officeart/2005/8/layout/default"/>
    <dgm:cxn modelId="{0DA04F6B-5E9F-4E13-BB8D-283904DEA4CB}" type="presParOf" srcId="{23EF3A51-409D-484E-897E-B8BB830C1B6C}" destId="{2105BAAB-0D65-4A77-8CC1-9B0CB8622293}" srcOrd="2" destOrd="0" presId="urn:microsoft.com/office/officeart/2005/8/layout/default"/>
    <dgm:cxn modelId="{84CDA148-BE93-4395-B1F1-99FDD0F14238}" type="presParOf" srcId="{23EF3A51-409D-484E-897E-B8BB830C1B6C}" destId="{89302032-B527-4BBF-B03A-3A7941EAAA12}" srcOrd="3" destOrd="0" presId="urn:microsoft.com/office/officeart/2005/8/layout/default"/>
    <dgm:cxn modelId="{2F898C30-8C1E-4270-93AA-7795712B09EA}" type="presParOf" srcId="{23EF3A51-409D-484E-897E-B8BB830C1B6C}" destId="{F46A9362-02DD-427F-AEB1-CA0B2754005A}" srcOrd="4" destOrd="0" presId="urn:microsoft.com/office/officeart/2005/8/layout/default"/>
    <dgm:cxn modelId="{2CC301FA-5F92-4901-8DBB-BBC52FE29FAC}" type="presParOf" srcId="{23EF3A51-409D-484E-897E-B8BB830C1B6C}" destId="{058AD502-50E3-4075-A29A-FAB469107FDC}" srcOrd="5" destOrd="0" presId="urn:microsoft.com/office/officeart/2005/8/layout/default"/>
    <dgm:cxn modelId="{6B191C7A-4706-44ED-A7AA-634E70A15BA1}" type="presParOf" srcId="{23EF3A51-409D-484E-897E-B8BB830C1B6C}" destId="{043C25C8-9D5A-44B8-B4D1-04250B1EF74F}" srcOrd="6" destOrd="0" presId="urn:microsoft.com/office/officeart/2005/8/layout/default"/>
    <dgm:cxn modelId="{61C3F657-291B-4C6C-AC72-85324BC27A42}" type="presParOf" srcId="{23EF3A51-409D-484E-897E-B8BB830C1B6C}" destId="{97791051-378E-45A8-8FF5-10368D585681}" srcOrd="7" destOrd="0" presId="urn:microsoft.com/office/officeart/2005/8/layout/default"/>
    <dgm:cxn modelId="{5AAD6174-4024-4950-BACA-BF1A4FB6EA13}" type="presParOf" srcId="{23EF3A51-409D-484E-897E-B8BB830C1B6C}" destId="{2EE1DE4C-9B54-4CE3-9A49-2414F3E40159}" srcOrd="8" destOrd="0" presId="urn:microsoft.com/office/officeart/2005/8/layout/default"/>
    <dgm:cxn modelId="{FA6104C8-4E03-4734-A527-4C058BC51BE7}" type="presParOf" srcId="{23EF3A51-409D-484E-897E-B8BB830C1B6C}" destId="{920792E3-BADD-4EB4-A883-087400C38257}" srcOrd="9" destOrd="0" presId="urn:microsoft.com/office/officeart/2005/8/layout/default"/>
    <dgm:cxn modelId="{BA212FB4-CE5F-445D-AD2A-AECCAAD15466}" type="presParOf" srcId="{23EF3A51-409D-484E-897E-B8BB830C1B6C}" destId="{BA9AEE52-3BC2-46D4-B921-536EE6DC5C4C}" srcOrd="10" destOrd="0" presId="urn:microsoft.com/office/officeart/2005/8/layout/default"/>
    <dgm:cxn modelId="{2C0FFEE2-2FFE-4E1D-A88B-CD4CE0F172E8}" type="presParOf" srcId="{23EF3A51-409D-484E-897E-B8BB830C1B6C}" destId="{B77C728D-C074-4772-AA40-F9D4BC5699CF}" srcOrd="11" destOrd="0" presId="urn:microsoft.com/office/officeart/2005/8/layout/default"/>
    <dgm:cxn modelId="{76497F80-109B-4BB5-9AAA-7E328CB9AED7}" type="presParOf" srcId="{23EF3A51-409D-484E-897E-B8BB830C1B6C}" destId="{628181BD-90F0-4988-A232-CC1BF49C3DD4}" srcOrd="12" destOrd="0" presId="urn:microsoft.com/office/officeart/2005/8/layout/default"/>
    <dgm:cxn modelId="{0547C2E2-5EC4-454D-9106-9CAD9FA719B7}" type="presParOf" srcId="{23EF3A51-409D-484E-897E-B8BB830C1B6C}" destId="{21BB5B2B-4C7F-406F-89ED-9B2A6194A0E8}" srcOrd="13" destOrd="0" presId="urn:microsoft.com/office/officeart/2005/8/layout/default"/>
    <dgm:cxn modelId="{28B64B92-6E26-4C8B-A73F-72B2E1E1E7F7}" type="presParOf" srcId="{23EF3A51-409D-484E-897E-B8BB830C1B6C}" destId="{78741853-0C80-4780-8970-51D95F913637}" srcOrd="14" destOrd="0" presId="urn:microsoft.com/office/officeart/2005/8/layout/default"/>
    <dgm:cxn modelId="{DAB94682-D290-4FF4-A923-FEA379E3EA56}" type="presParOf" srcId="{23EF3A51-409D-484E-897E-B8BB830C1B6C}" destId="{FECAE9A8-0FCC-4DE7-8799-421EB37193F3}" srcOrd="15" destOrd="0" presId="urn:microsoft.com/office/officeart/2005/8/layout/default"/>
    <dgm:cxn modelId="{125FA590-BCFF-434C-B48A-C88BFD618977}" type="presParOf" srcId="{23EF3A51-409D-484E-897E-B8BB830C1B6C}" destId="{9468C98E-5BDC-4E02-AD9B-92AD5D191918}" srcOrd="16" destOrd="0" presId="urn:microsoft.com/office/officeart/2005/8/layout/default"/>
    <dgm:cxn modelId="{B9973A40-A9D6-469E-8423-09828BF8E958}" type="presParOf" srcId="{23EF3A51-409D-484E-897E-B8BB830C1B6C}" destId="{F86E3E0D-2A6C-4095-8929-DC736CC6429E}" srcOrd="17" destOrd="0" presId="urn:microsoft.com/office/officeart/2005/8/layout/default"/>
    <dgm:cxn modelId="{6702E2AE-3072-43D7-B88C-E89FAC25A2A8}" type="presParOf" srcId="{23EF3A51-409D-484E-897E-B8BB830C1B6C}" destId="{8E0AE0FF-1D32-417A-83B5-22494349A8B7}"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CA420-960F-45D4-ABBE-A414FC638E90}">
      <dsp:nvSpPr>
        <dsp:cNvPr id="0" name=""/>
        <dsp:cNvSpPr/>
      </dsp:nvSpPr>
      <dsp:spPr>
        <a:xfrm>
          <a:off x="3367" y="81430"/>
          <a:ext cx="2671938" cy="1603163"/>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GT" sz="1400" kern="1200" dirty="0" smtClean="0">
              <a:solidFill>
                <a:srgbClr val="062A46"/>
              </a:solidFill>
              <a:latin typeface="DINPro-Light" panose="02000504040000020003" pitchFamily="2" charset="0"/>
            </a:rPr>
            <a:t>Coordinar el Sistema Nacional de Inteligencia del Estado;</a:t>
          </a:r>
          <a:endParaRPr lang="es-ES" sz="1400" kern="1200" dirty="0">
            <a:solidFill>
              <a:srgbClr val="062A46"/>
            </a:solidFill>
            <a:latin typeface="DINPro-Light" panose="02000504040000020003" pitchFamily="2" charset="0"/>
          </a:endParaRPr>
        </a:p>
      </dsp:txBody>
      <dsp:txXfrm>
        <a:off x="3367" y="81430"/>
        <a:ext cx="2671938" cy="1603163"/>
      </dsp:txXfrm>
    </dsp:sp>
    <dsp:sp modelId="{2105BAAB-0D65-4A77-8CC1-9B0CB8622293}">
      <dsp:nvSpPr>
        <dsp:cNvPr id="0" name=""/>
        <dsp:cNvSpPr/>
      </dsp:nvSpPr>
      <dsp:spPr>
        <a:xfrm>
          <a:off x="2942500" y="81430"/>
          <a:ext cx="2671938" cy="1603163"/>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GT" sz="1400" kern="1200" dirty="0" smtClean="0">
              <a:solidFill>
                <a:srgbClr val="062A46"/>
              </a:solidFill>
              <a:latin typeface="DINPro-Light" panose="02000504040000020003" pitchFamily="2" charset="0"/>
            </a:rPr>
            <a:t>Asesorar y proporcionar al Presidente de la República y al CNS la Inteligencia Estratégica del Estado, integrada mediante la coordinación del SNI;</a:t>
          </a:r>
          <a:endParaRPr lang="es-GT" sz="1400" kern="1200" dirty="0">
            <a:solidFill>
              <a:srgbClr val="062A46"/>
            </a:solidFill>
            <a:latin typeface="DINPro-Light" panose="02000504040000020003" pitchFamily="2" charset="0"/>
          </a:endParaRPr>
        </a:p>
      </dsp:txBody>
      <dsp:txXfrm>
        <a:off x="2942500" y="81430"/>
        <a:ext cx="2671938" cy="1603163"/>
      </dsp:txXfrm>
    </dsp:sp>
    <dsp:sp modelId="{F46A9362-02DD-427F-AEB1-CA0B2754005A}">
      <dsp:nvSpPr>
        <dsp:cNvPr id="0" name=""/>
        <dsp:cNvSpPr/>
      </dsp:nvSpPr>
      <dsp:spPr>
        <a:xfrm>
          <a:off x="5881633" y="81430"/>
          <a:ext cx="2671938" cy="1603163"/>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GT" sz="1400" kern="1200" dirty="0" smtClean="0">
              <a:solidFill>
                <a:srgbClr val="062A46"/>
              </a:solidFill>
              <a:latin typeface="DINPro-Light" panose="02000504040000020003" pitchFamily="2" charset="0"/>
            </a:rPr>
            <a:t>Proporcionar la información estratégica nacional e internacional en su campo de acción, a las instituciones que conforman el SNS, para posibilitar el desarrollo de formulación y planificación de la PNS y de la AESN;</a:t>
          </a:r>
          <a:endParaRPr lang="es-GT" sz="1400" kern="1200" dirty="0">
            <a:solidFill>
              <a:srgbClr val="062A46"/>
            </a:solidFill>
            <a:latin typeface="DINPro-Light" panose="02000504040000020003" pitchFamily="2" charset="0"/>
          </a:endParaRPr>
        </a:p>
      </dsp:txBody>
      <dsp:txXfrm>
        <a:off x="5881633" y="81430"/>
        <a:ext cx="2671938" cy="1603163"/>
      </dsp:txXfrm>
    </dsp:sp>
    <dsp:sp modelId="{043C25C8-9D5A-44B8-B4D1-04250B1EF74F}">
      <dsp:nvSpPr>
        <dsp:cNvPr id="0" name=""/>
        <dsp:cNvSpPr/>
      </dsp:nvSpPr>
      <dsp:spPr>
        <a:xfrm>
          <a:off x="8820766" y="81430"/>
          <a:ext cx="2671938" cy="1603163"/>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GT" sz="1400" kern="1200" dirty="0" smtClean="0">
              <a:solidFill>
                <a:srgbClr val="062A46"/>
              </a:solidFill>
              <a:latin typeface="DINPro-Light" panose="02000504040000020003" pitchFamily="2" charset="0"/>
            </a:rPr>
            <a:t>Dar seguimiento a la Agenda de Riesgos y Amenazas a la Seguridad de la Nación; </a:t>
          </a:r>
          <a:endParaRPr lang="es-GT" sz="1400" kern="1200" dirty="0">
            <a:solidFill>
              <a:srgbClr val="062A46"/>
            </a:solidFill>
            <a:latin typeface="DINPro-Light" panose="02000504040000020003" pitchFamily="2" charset="0"/>
          </a:endParaRPr>
        </a:p>
      </dsp:txBody>
      <dsp:txXfrm>
        <a:off x="8820766" y="81430"/>
        <a:ext cx="2671938" cy="1603163"/>
      </dsp:txXfrm>
    </dsp:sp>
    <dsp:sp modelId="{2EE1DE4C-9B54-4CE3-9A49-2414F3E40159}">
      <dsp:nvSpPr>
        <dsp:cNvPr id="0" name=""/>
        <dsp:cNvSpPr/>
      </dsp:nvSpPr>
      <dsp:spPr>
        <a:xfrm>
          <a:off x="3367" y="1951787"/>
          <a:ext cx="2671938" cy="1603163"/>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GT" sz="1400" kern="1200" dirty="0" smtClean="0">
              <a:solidFill>
                <a:srgbClr val="062A46"/>
              </a:solidFill>
              <a:latin typeface="DINPro-Light" panose="02000504040000020003" pitchFamily="2" charset="0"/>
            </a:rPr>
            <a:t>Mantener permanentemente actualizada la información estratégica nacional e internacional en su campo de acción;</a:t>
          </a:r>
          <a:endParaRPr lang="es-GT" sz="1400" kern="1200" dirty="0">
            <a:solidFill>
              <a:srgbClr val="062A46"/>
            </a:solidFill>
            <a:latin typeface="DINPro-Light" panose="02000504040000020003" pitchFamily="2" charset="0"/>
          </a:endParaRPr>
        </a:p>
      </dsp:txBody>
      <dsp:txXfrm>
        <a:off x="3367" y="1951787"/>
        <a:ext cx="2671938" cy="1603163"/>
      </dsp:txXfrm>
    </dsp:sp>
    <dsp:sp modelId="{BA9AEE52-3BC2-46D4-B921-536EE6DC5C4C}">
      <dsp:nvSpPr>
        <dsp:cNvPr id="0" name=""/>
        <dsp:cNvSpPr/>
      </dsp:nvSpPr>
      <dsp:spPr>
        <a:xfrm>
          <a:off x="2942500" y="1951787"/>
          <a:ext cx="2671938" cy="1603163"/>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GT" sz="1400" kern="1200" dirty="0" smtClean="0">
              <a:solidFill>
                <a:srgbClr val="062A46"/>
              </a:solidFill>
              <a:latin typeface="DINPro-Light" panose="02000504040000020003" pitchFamily="2" charset="0"/>
            </a:rPr>
            <a:t>Realizar los análisis estratégicos y formular los escenarios que permitan identificar las amenazas y los riesgos al Estado, sus instituciones y habitantes;</a:t>
          </a:r>
          <a:endParaRPr lang="es-GT" sz="1400" kern="1200" dirty="0">
            <a:solidFill>
              <a:srgbClr val="062A46"/>
            </a:solidFill>
            <a:latin typeface="DINPro-Light" panose="02000504040000020003" pitchFamily="2" charset="0"/>
          </a:endParaRPr>
        </a:p>
      </dsp:txBody>
      <dsp:txXfrm>
        <a:off x="2942500" y="1951787"/>
        <a:ext cx="2671938" cy="1603163"/>
      </dsp:txXfrm>
    </dsp:sp>
    <dsp:sp modelId="{628181BD-90F0-4988-A232-CC1BF49C3DD4}">
      <dsp:nvSpPr>
        <dsp:cNvPr id="0" name=""/>
        <dsp:cNvSpPr/>
      </dsp:nvSpPr>
      <dsp:spPr>
        <a:xfrm>
          <a:off x="5881633" y="1951787"/>
          <a:ext cx="2671938" cy="1603163"/>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GT" sz="1400" kern="1200" dirty="0" smtClean="0">
              <a:solidFill>
                <a:srgbClr val="062A46"/>
              </a:solidFill>
              <a:latin typeface="DINPro-Light" panose="02000504040000020003" pitchFamily="2" charset="0"/>
            </a:rPr>
            <a:t>Dirigir la actividad de contrainteligencia que consiste en prevenir y detectar actividades de inteligencia de actores que representan amenazas o riesgos;</a:t>
          </a:r>
          <a:endParaRPr lang="es-GT" sz="1400" kern="1200" dirty="0">
            <a:solidFill>
              <a:srgbClr val="062A46"/>
            </a:solidFill>
            <a:latin typeface="DINPro-Light" panose="02000504040000020003" pitchFamily="2" charset="0"/>
          </a:endParaRPr>
        </a:p>
      </dsp:txBody>
      <dsp:txXfrm>
        <a:off x="5881633" y="1951787"/>
        <a:ext cx="2671938" cy="1603163"/>
      </dsp:txXfrm>
    </dsp:sp>
    <dsp:sp modelId="{78741853-0C80-4780-8970-51D95F913637}">
      <dsp:nvSpPr>
        <dsp:cNvPr id="0" name=""/>
        <dsp:cNvSpPr/>
      </dsp:nvSpPr>
      <dsp:spPr>
        <a:xfrm>
          <a:off x="8820766" y="1951787"/>
          <a:ext cx="2671938" cy="1603163"/>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GT" sz="1400" kern="1200" dirty="0" smtClean="0">
              <a:solidFill>
                <a:srgbClr val="062A46"/>
              </a:solidFill>
              <a:latin typeface="DINPro-Light" panose="02000504040000020003" pitchFamily="2" charset="0"/>
            </a:rPr>
            <a:t>Promover las relaciones de cooperación y colaboración con otros servicios de inteligencia nacionales e internacionales en su condición de ente coordinador del SNI</a:t>
          </a:r>
          <a:endParaRPr lang="es-GT" sz="1400" kern="1200" dirty="0">
            <a:solidFill>
              <a:srgbClr val="062A46"/>
            </a:solidFill>
            <a:latin typeface="DINPro-Light" panose="02000504040000020003" pitchFamily="2" charset="0"/>
          </a:endParaRPr>
        </a:p>
      </dsp:txBody>
      <dsp:txXfrm>
        <a:off x="8820766" y="1951787"/>
        <a:ext cx="2671938" cy="1603163"/>
      </dsp:txXfrm>
    </dsp:sp>
    <dsp:sp modelId="{9468C98E-5BDC-4E02-AD9B-92AD5D191918}">
      <dsp:nvSpPr>
        <dsp:cNvPr id="0" name=""/>
        <dsp:cNvSpPr/>
      </dsp:nvSpPr>
      <dsp:spPr>
        <a:xfrm>
          <a:off x="1" y="3791315"/>
          <a:ext cx="2671938" cy="1603163"/>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GT" sz="1400" kern="1200" dirty="0" smtClean="0">
              <a:solidFill>
                <a:srgbClr val="062A46"/>
              </a:solidFill>
              <a:latin typeface="DINPro-Light" panose="02000504040000020003" pitchFamily="2" charset="0"/>
            </a:rPr>
            <a:t>Desarrollar y aplicar los oportunos procedimientos de reclutamiento, selección evaluación y promoción del personal de la SIE, y;</a:t>
          </a:r>
          <a:endParaRPr lang="es-GT" sz="1400" kern="1200" dirty="0">
            <a:solidFill>
              <a:srgbClr val="062A46"/>
            </a:solidFill>
            <a:latin typeface="DINPro-Light" panose="02000504040000020003" pitchFamily="2" charset="0"/>
          </a:endParaRPr>
        </a:p>
      </dsp:txBody>
      <dsp:txXfrm>
        <a:off x="1" y="3791315"/>
        <a:ext cx="2671938" cy="1603163"/>
      </dsp:txXfrm>
    </dsp:sp>
    <dsp:sp modelId="{8E0AE0FF-1D32-417A-83B5-22494349A8B7}">
      <dsp:nvSpPr>
        <dsp:cNvPr id="0" name=""/>
        <dsp:cNvSpPr/>
      </dsp:nvSpPr>
      <dsp:spPr>
        <a:xfrm>
          <a:off x="2932961" y="3781055"/>
          <a:ext cx="2671938" cy="1603163"/>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GT" sz="1400" kern="1200" dirty="0" smtClean="0">
              <a:solidFill>
                <a:srgbClr val="062A46"/>
              </a:solidFill>
              <a:latin typeface="DINPro-Light" panose="02000504040000020003" pitchFamily="2" charset="0"/>
            </a:rPr>
            <a:t>Establecer la carrera profesional y administrativa y promover la capacitación permanente de su personal, así como las causas de baja en el servicio.</a:t>
          </a:r>
          <a:endParaRPr lang="es-GT" sz="1400" kern="1200" dirty="0">
            <a:solidFill>
              <a:srgbClr val="062A46"/>
            </a:solidFill>
            <a:latin typeface="DINPro-Light" panose="02000504040000020003" pitchFamily="2" charset="0"/>
          </a:endParaRPr>
        </a:p>
      </dsp:txBody>
      <dsp:txXfrm>
        <a:off x="2932961" y="3781055"/>
        <a:ext cx="2671938" cy="160316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62AB811F-186B-4725-A7F7-35C2BE0D5134}"/>
              </a:ext>
            </a:extLst>
          </p:cNvPr>
          <p:cNvSpPr>
            <a:spLocks noGrp="1"/>
          </p:cNvSpPr>
          <p:nvPr>
            <p:ph type="hdr" sz="quarter"/>
          </p:nvPr>
        </p:nvSpPr>
        <p:spPr>
          <a:xfrm>
            <a:off x="1" y="1"/>
            <a:ext cx="3038475" cy="466725"/>
          </a:xfrm>
          <a:prstGeom prst="rect">
            <a:avLst/>
          </a:prstGeom>
        </p:spPr>
        <p:txBody>
          <a:bodyPr vert="horz" lIns="91435" tIns="45718" rIns="91435" bIns="45718" rtlCol="0"/>
          <a:lstStyle>
            <a:lvl1pPr algn="l">
              <a:defRPr sz="1200"/>
            </a:lvl1pPr>
          </a:lstStyle>
          <a:p>
            <a:endParaRPr lang="es-GT"/>
          </a:p>
        </p:txBody>
      </p:sp>
      <p:sp>
        <p:nvSpPr>
          <p:cNvPr id="3" name="Marcador de fecha 2">
            <a:extLst>
              <a:ext uri="{FF2B5EF4-FFF2-40B4-BE49-F238E27FC236}">
                <a16:creationId xmlns:a16="http://schemas.microsoft.com/office/drawing/2014/main" id="{28E64013-480C-4439-BC5E-022BA71C28F1}"/>
              </a:ext>
            </a:extLst>
          </p:cNvPr>
          <p:cNvSpPr>
            <a:spLocks noGrp="1"/>
          </p:cNvSpPr>
          <p:nvPr>
            <p:ph type="dt" sz="quarter" idx="1"/>
          </p:nvPr>
        </p:nvSpPr>
        <p:spPr>
          <a:xfrm>
            <a:off x="3970339" y="1"/>
            <a:ext cx="3038475" cy="466725"/>
          </a:xfrm>
          <a:prstGeom prst="rect">
            <a:avLst/>
          </a:prstGeom>
        </p:spPr>
        <p:txBody>
          <a:bodyPr vert="horz" lIns="91435" tIns="45718" rIns="91435" bIns="45718" rtlCol="0"/>
          <a:lstStyle>
            <a:lvl1pPr algn="r">
              <a:defRPr sz="1200"/>
            </a:lvl1pPr>
          </a:lstStyle>
          <a:p>
            <a:fld id="{70781529-3644-42FB-BDB8-7BCF6AB8D8F0}" type="datetimeFigureOut">
              <a:rPr lang="es-GT" smtClean="0"/>
              <a:t>29/12/2021</a:t>
            </a:fld>
            <a:endParaRPr lang="es-GT"/>
          </a:p>
        </p:txBody>
      </p:sp>
      <p:sp>
        <p:nvSpPr>
          <p:cNvPr id="4" name="Marcador de pie de página 3">
            <a:extLst>
              <a:ext uri="{FF2B5EF4-FFF2-40B4-BE49-F238E27FC236}">
                <a16:creationId xmlns:a16="http://schemas.microsoft.com/office/drawing/2014/main" id="{0F6170D5-344D-4ECF-A7BB-2563D18D79A4}"/>
              </a:ext>
            </a:extLst>
          </p:cNvPr>
          <p:cNvSpPr>
            <a:spLocks noGrp="1"/>
          </p:cNvSpPr>
          <p:nvPr>
            <p:ph type="ftr" sz="quarter" idx="2"/>
          </p:nvPr>
        </p:nvSpPr>
        <p:spPr>
          <a:xfrm>
            <a:off x="1" y="8829675"/>
            <a:ext cx="3038475" cy="466725"/>
          </a:xfrm>
          <a:prstGeom prst="rect">
            <a:avLst/>
          </a:prstGeom>
        </p:spPr>
        <p:txBody>
          <a:bodyPr vert="horz" lIns="91435" tIns="45718" rIns="91435" bIns="45718" rtlCol="0" anchor="b"/>
          <a:lstStyle>
            <a:lvl1pPr algn="l">
              <a:defRPr sz="1200"/>
            </a:lvl1pPr>
          </a:lstStyle>
          <a:p>
            <a:endParaRPr lang="es-GT"/>
          </a:p>
        </p:txBody>
      </p:sp>
      <p:sp>
        <p:nvSpPr>
          <p:cNvPr id="5" name="Marcador de número de diapositiva 4">
            <a:extLst>
              <a:ext uri="{FF2B5EF4-FFF2-40B4-BE49-F238E27FC236}">
                <a16:creationId xmlns:a16="http://schemas.microsoft.com/office/drawing/2014/main" id="{50EBB728-8F58-4BB2-8C0F-D983E5A77DC2}"/>
              </a:ext>
            </a:extLst>
          </p:cNvPr>
          <p:cNvSpPr>
            <a:spLocks noGrp="1"/>
          </p:cNvSpPr>
          <p:nvPr>
            <p:ph type="sldNum" sz="quarter" idx="3"/>
          </p:nvPr>
        </p:nvSpPr>
        <p:spPr>
          <a:xfrm>
            <a:off x="3970339" y="8829675"/>
            <a:ext cx="3038475" cy="466725"/>
          </a:xfrm>
          <a:prstGeom prst="rect">
            <a:avLst/>
          </a:prstGeom>
        </p:spPr>
        <p:txBody>
          <a:bodyPr vert="horz" lIns="91435" tIns="45718" rIns="91435" bIns="45718" rtlCol="0" anchor="b"/>
          <a:lstStyle>
            <a:lvl1pPr algn="r">
              <a:defRPr sz="1200"/>
            </a:lvl1pPr>
          </a:lstStyle>
          <a:p>
            <a:fld id="{223D6B16-8452-4088-B7E7-5F9F0FEA3A90}" type="slidenum">
              <a:rPr lang="es-GT" smtClean="0"/>
              <a:t>‹Nº›</a:t>
            </a:fld>
            <a:endParaRPr lang="es-GT"/>
          </a:p>
        </p:txBody>
      </p:sp>
    </p:spTree>
    <p:extLst>
      <p:ext uri="{BB962C8B-B14F-4D97-AF65-F5344CB8AC3E}">
        <p14:creationId xmlns:p14="http://schemas.microsoft.com/office/powerpoint/2010/main" val="156757772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1"/>
            <a:ext cx="3038475" cy="466725"/>
          </a:xfrm>
          <a:prstGeom prst="rect">
            <a:avLst/>
          </a:prstGeom>
        </p:spPr>
        <p:txBody>
          <a:bodyPr vert="horz" lIns="91435" tIns="45718" rIns="91435" bIns="45718" rtlCol="0"/>
          <a:lstStyle>
            <a:lvl1pPr algn="l">
              <a:defRPr sz="1200"/>
            </a:lvl1pPr>
          </a:lstStyle>
          <a:p>
            <a:endParaRPr lang="es-GT"/>
          </a:p>
        </p:txBody>
      </p:sp>
      <p:sp>
        <p:nvSpPr>
          <p:cNvPr id="3" name="Marcador de fecha 2"/>
          <p:cNvSpPr>
            <a:spLocks noGrp="1"/>
          </p:cNvSpPr>
          <p:nvPr>
            <p:ph type="dt" idx="1"/>
          </p:nvPr>
        </p:nvSpPr>
        <p:spPr>
          <a:xfrm>
            <a:off x="3970339" y="1"/>
            <a:ext cx="3038475" cy="466725"/>
          </a:xfrm>
          <a:prstGeom prst="rect">
            <a:avLst/>
          </a:prstGeom>
        </p:spPr>
        <p:txBody>
          <a:bodyPr vert="horz" lIns="91435" tIns="45718" rIns="91435" bIns="45718" rtlCol="0"/>
          <a:lstStyle>
            <a:lvl1pPr algn="r">
              <a:defRPr sz="1200"/>
            </a:lvl1pPr>
          </a:lstStyle>
          <a:p>
            <a:fld id="{2F889F5E-1FF3-4626-856E-81C394864066}" type="datetimeFigureOut">
              <a:rPr lang="es-GT" smtClean="0"/>
              <a:t>29/12/2021</a:t>
            </a:fld>
            <a:endParaRPr lang="es-GT"/>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35" tIns="45718" rIns="91435" bIns="45718" rtlCol="0" anchor="ctr"/>
          <a:lstStyle/>
          <a:p>
            <a:endParaRPr lang="es-GT"/>
          </a:p>
        </p:txBody>
      </p:sp>
      <p:sp>
        <p:nvSpPr>
          <p:cNvPr id="5" name="Marcador de notas 4"/>
          <p:cNvSpPr>
            <a:spLocks noGrp="1"/>
          </p:cNvSpPr>
          <p:nvPr>
            <p:ph type="body" sz="quarter" idx="3"/>
          </p:nvPr>
        </p:nvSpPr>
        <p:spPr>
          <a:xfrm>
            <a:off x="701676" y="4473575"/>
            <a:ext cx="5607050" cy="3660775"/>
          </a:xfrm>
          <a:prstGeom prst="rect">
            <a:avLst/>
          </a:prstGeom>
        </p:spPr>
        <p:txBody>
          <a:bodyPr vert="horz" lIns="91435" tIns="45718" rIns="91435" bIns="45718"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6" name="Marcador de pie de página 5"/>
          <p:cNvSpPr>
            <a:spLocks noGrp="1"/>
          </p:cNvSpPr>
          <p:nvPr>
            <p:ph type="ftr" sz="quarter" idx="4"/>
          </p:nvPr>
        </p:nvSpPr>
        <p:spPr>
          <a:xfrm>
            <a:off x="1" y="8829675"/>
            <a:ext cx="3038475" cy="466725"/>
          </a:xfrm>
          <a:prstGeom prst="rect">
            <a:avLst/>
          </a:prstGeom>
        </p:spPr>
        <p:txBody>
          <a:bodyPr vert="horz" lIns="91435" tIns="45718" rIns="91435" bIns="45718" rtlCol="0" anchor="b"/>
          <a:lstStyle>
            <a:lvl1pPr algn="l">
              <a:defRPr sz="1200"/>
            </a:lvl1pPr>
          </a:lstStyle>
          <a:p>
            <a:endParaRPr lang="es-GT"/>
          </a:p>
        </p:txBody>
      </p:sp>
      <p:sp>
        <p:nvSpPr>
          <p:cNvPr id="7" name="Marcador de número de diapositiva 6"/>
          <p:cNvSpPr>
            <a:spLocks noGrp="1"/>
          </p:cNvSpPr>
          <p:nvPr>
            <p:ph type="sldNum" sz="quarter" idx="5"/>
          </p:nvPr>
        </p:nvSpPr>
        <p:spPr>
          <a:xfrm>
            <a:off x="3970339" y="8829675"/>
            <a:ext cx="3038475" cy="466725"/>
          </a:xfrm>
          <a:prstGeom prst="rect">
            <a:avLst/>
          </a:prstGeom>
        </p:spPr>
        <p:txBody>
          <a:bodyPr vert="horz" lIns="91435" tIns="45718" rIns="91435" bIns="45718" rtlCol="0" anchor="b"/>
          <a:lstStyle>
            <a:lvl1pPr algn="r">
              <a:defRPr sz="1200"/>
            </a:lvl1pPr>
          </a:lstStyle>
          <a:p>
            <a:fld id="{8A115BA9-5F40-4A42-9873-4A856A2BCB21}" type="slidenum">
              <a:rPr lang="es-GT" smtClean="0"/>
              <a:t>‹Nº›</a:t>
            </a:fld>
            <a:endParaRPr lang="es-GT"/>
          </a:p>
        </p:txBody>
      </p:sp>
    </p:spTree>
    <p:extLst>
      <p:ext uri="{BB962C8B-B14F-4D97-AF65-F5344CB8AC3E}">
        <p14:creationId xmlns:p14="http://schemas.microsoft.com/office/powerpoint/2010/main" val="39283410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dirty="0"/>
          </a:p>
        </p:txBody>
      </p:sp>
    </p:spTree>
    <p:extLst>
      <p:ext uri="{BB962C8B-B14F-4D97-AF65-F5344CB8AC3E}">
        <p14:creationId xmlns:p14="http://schemas.microsoft.com/office/powerpoint/2010/main" val="3854176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19210630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2440233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7937602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15213935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5599085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20365132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2007751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2348830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2037748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968229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dirty="0"/>
          </a:p>
        </p:txBody>
      </p:sp>
    </p:spTree>
    <p:extLst>
      <p:ext uri="{BB962C8B-B14F-4D97-AF65-F5344CB8AC3E}">
        <p14:creationId xmlns:p14="http://schemas.microsoft.com/office/powerpoint/2010/main" val="1769768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1213108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1994376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551582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835643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2984575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GT"/>
          </a:p>
        </p:txBody>
      </p:sp>
    </p:spTree>
    <p:extLst>
      <p:ext uri="{BB962C8B-B14F-4D97-AF65-F5344CB8AC3E}">
        <p14:creationId xmlns:p14="http://schemas.microsoft.com/office/powerpoint/2010/main" val="3359708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4CB6E6-1275-4A54-B4F3-1FDFC8980757}"/>
              </a:ext>
            </a:extLst>
          </p:cNvPr>
          <p:cNvSpPr>
            <a:spLocks noGrp="1"/>
          </p:cNvSpPr>
          <p:nvPr>
            <p:ph type="ctrTitle" hasCustomPrompt="1"/>
          </p:nvPr>
        </p:nvSpPr>
        <p:spPr>
          <a:xfrm>
            <a:off x="1524000" y="1596188"/>
            <a:ext cx="9144000" cy="2387600"/>
          </a:xfrm>
        </p:spPr>
        <p:txBody>
          <a:bodyPr anchor="b">
            <a:normAutofit/>
          </a:bodyPr>
          <a:lstStyle>
            <a:lvl1pPr algn="ctr">
              <a:defRPr sz="4000" b="1">
                <a:solidFill>
                  <a:srgbClr val="0D1F3C"/>
                </a:solidFill>
                <a:latin typeface="Montserrat" panose="00000500000000000000" pitchFamily="50" charset="0"/>
              </a:defRPr>
            </a:lvl1pPr>
          </a:lstStyle>
          <a:p>
            <a:r>
              <a:rPr lang="es-ES"/>
              <a:t>HAGA CLIC PARA MODIFICAR EL ESTILO DE TÍTULO DEL PATRÓN</a:t>
            </a:r>
            <a:endParaRPr lang="es-GT"/>
          </a:p>
        </p:txBody>
      </p:sp>
      <p:sp>
        <p:nvSpPr>
          <p:cNvPr id="3" name="Subtítulo 2">
            <a:extLst>
              <a:ext uri="{FF2B5EF4-FFF2-40B4-BE49-F238E27FC236}">
                <a16:creationId xmlns:a16="http://schemas.microsoft.com/office/drawing/2014/main" id="{7A40FC4E-DF3E-4DB4-AED5-B01B15BD4776}"/>
              </a:ext>
            </a:extLst>
          </p:cNvPr>
          <p:cNvSpPr>
            <a:spLocks noGrp="1"/>
          </p:cNvSpPr>
          <p:nvPr>
            <p:ph type="subTitle" idx="1"/>
          </p:nvPr>
        </p:nvSpPr>
        <p:spPr>
          <a:xfrm>
            <a:off x="1524000" y="4075863"/>
            <a:ext cx="9144000" cy="1655762"/>
          </a:xfrm>
        </p:spPr>
        <p:txBody>
          <a:bodyPr/>
          <a:lstStyle>
            <a:lvl1pPr marL="0" indent="0" algn="ctr">
              <a:buNone/>
              <a:defRPr sz="2400">
                <a:solidFill>
                  <a:srgbClr val="197BB4"/>
                </a:solidFill>
                <a:latin typeface="Montserrat"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GT"/>
          </a:p>
        </p:txBody>
      </p:sp>
      <p:sp>
        <p:nvSpPr>
          <p:cNvPr id="4" name="Marcador de fecha 3">
            <a:extLst>
              <a:ext uri="{FF2B5EF4-FFF2-40B4-BE49-F238E27FC236}">
                <a16:creationId xmlns:a16="http://schemas.microsoft.com/office/drawing/2014/main" id="{980F5FD4-74A1-4C0A-8923-49068F8CEC8B}"/>
              </a:ext>
            </a:extLst>
          </p:cNvPr>
          <p:cNvSpPr>
            <a:spLocks noGrp="1"/>
          </p:cNvSpPr>
          <p:nvPr>
            <p:ph type="dt" sz="half" idx="10"/>
          </p:nvPr>
        </p:nvSpPr>
        <p:spPr/>
        <p:txBody>
          <a:bodyPr/>
          <a:lstStyle/>
          <a:p>
            <a:fld id="{41C6F97D-6BD1-466C-A06E-03962CFE66CA}" type="datetime1">
              <a:rPr lang="es-GT" smtClean="0"/>
              <a:t>29/12/2021</a:t>
            </a:fld>
            <a:endParaRPr lang="es-GT"/>
          </a:p>
        </p:txBody>
      </p:sp>
      <p:sp>
        <p:nvSpPr>
          <p:cNvPr id="5" name="Marcador de pie de página 4">
            <a:extLst>
              <a:ext uri="{FF2B5EF4-FFF2-40B4-BE49-F238E27FC236}">
                <a16:creationId xmlns:a16="http://schemas.microsoft.com/office/drawing/2014/main" id="{D6BE2AE7-3AC6-4190-A4FE-1D321727D751}"/>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E3F07A74-9836-4943-B7A0-5E8FB7721BA9}"/>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345690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43B128BC-8CE4-44FE-ABE0-2ADEC50E0719}"/>
              </a:ext>
            </a:extLst>
          </p:cNvPr>
          <p:cNvSpPr/>
          <p:nvPr userDrawn="1"/>
        </p:nvSpPr>
        <p:spPr>
          <a:xfrm>
            <a:off x="1737360" y="294571"/>
            <a:ext cx="8900719" cy="98133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sp>
        <p:nvSpPr>
          <p:cNvPr id="2" name="Título 1">
            <a:extLst>
              <a:ext uri="{FF2B5EF4-FFF2-40B4-BE49-F238E27FC236}">
                <a16:creationId xmlns:a16="http://schemas.microsoft.com/office/drawing/2014/main" id="{86306812-D2D4-4A6A-A9D7-CA4F86A0409C}"/>
              </a:ext>
            </a:extLst>
          </p:cNvPr>
          <p:cNvSpPr>
            <a:spLocks noGrp="1"/>
          </p:cNvSpPr>
          <p:nvPr>
            <p:ph type="title" hasCustomPrompt="1"/>
          </p:nvPr>
        </p:nvSpPr>
        <p:spPr>
          <a:xfrm>
            <a:off x="1737360" y="365126"/>
            <a:ext cx="8886305" cy="840220"/>
          </a:xfrm>
        </p:spPr>
        <p:txBody>
          <a:bodyPr>
            <a:noAutofit/>
          </a:bodyPr>
          <a:lstStyle>
            <a:lvl1pPr algn="ctr">
              <a:defRPr sz="3600" b="1">
                <a:solidFill>
                  <a:srgbClr val="0D1F3C"/>
                </a:solidFill>
                <a:latin typeface="Montserrat" panose="00000500000000000000" pitchFamily="50" charset="0"/>
              </a:defRPr>
            </a:lvl1p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146A8AB6-1C67-49AF-B1F6-2C1D959884C4}"/>
              </a:ext>
            </a:extLst>
          </p:cNvPr>
          <p:cNvSpPr>
            <a:spLocks noGrp="1"/>
          </p:cNvSpPr>
          <p:nvPr>
            <p:ph idx="1"/>
          </p:nvPr>
        </p:nvSpPr>
        <p:spPr/>
        <p:txBody>
          <a:bodyPr/>
          <a:lstStyle>
            <a:lvl1pPr>
              <a:defRPr>
                <a:latin typeface="Montserrat" panose="00000500000000000000" pitchFamily="50" charset="0"/>
              </a:defRPr>
            </a:lvl1pPr>
            <a:lvl2pPr>
              <a:defRPr>
                <a:latin typeface="Montserrat" panose="00000500000000000000" pitchFamily="50" charset="0"/>
              </a:defRPr>
            </a:lvl2pPr>
            <a:lvl3pPr>
              <a:defRPr>
                <a:latin typeface="Montserrat" panose="00000500000000000000" pitchFamily="50" charset="0"/>
              </a:defRPr>
            </a:lvl3pPr>
            <a:lvl4pPr>
              <a:defRPr>
                <a:latin typeface="Montserrat" panose="00000500000000000000" pitchFamily="50" charset="0"/>
              </a:defRPr>
            </a:lvl4pPr>
            <a:lvl5pPr>
              <a:defRPr>
                <a:latin typeface="Montserrat" panose="00000500000000000000" pitchFamily="50"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36788F09-FFB8-47A4-83A1-FFB352EF22C9}"/>
              </a:ext>
            </a:extLst>
          </p:cNvPr>
          <p:cNvSpPr>
            <a:spLocks noGrp="1"/>
          </p:cNvSpPr>
          <p:nvPr>
            <p:ph type="dt" sz="half" idx="10"/>
          </p:nvPr>
        </p:nvSpPr>
        <p:spPr/>
        <p:txBody>
          <a:bodyPr/>
          <a:lstStyle/>
          <a:p>
            <a:fld id="{2323C214-BF31-4BD3-AE6C-C05EBA1ECFDF}" type="datetime1">
              <a:rPr lang="es-GT" smtClean="0"/>
              <a:t>29/12/2021</a:t>
            </a:fld>
            <a:endParaRPr lang="es-GT"/>
          </a:p>
        </p:txBody>
      </p:sp>
      <p:sp>
        <p:nvSpPr>
          <p:cNvPr id="5" name="Marcador de pie de página 4">
            <a:extLst>
              <a:ext uri="{FF2B5EF4-FFF2-40B4-BE49-F238E27FC236}">
                <a16:creationId xmlns:a16="http://schemas.microsoft.com/office/drawing/2014/main" id="{169DA829-DECC-4D81-BB89-F7AF43401F2B}"/>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F3315B1D-184D-423F-AE37-A16F1D9CF722}"/>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2499419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E7F6C1-9961-4E83-AC75-6EE35CC30791}"/>
              </a:ext>
            </a:extLst>
          </p:cNvPr>
          <p:cNvSpPr>
            <a:spLocks noGrp="1"/>
          </p:cNvSpPr>
          <p:nvPr>
            <p:ph type="title" hasCustomPrompt="1"/>
          </p:nvPr>
        </p:nvSpPr>
        <p:spPr>
          <a:xfrm>
            <a:off x="831850" y="1709738"/>
            <a:ext cx="10515600" cy="2852737"/>
          </a:xfrm>
        </p:spPr>
        <p:txBody>
          <a:bodyPr anchor="b">
            <a:normAutofit/>
          </a:bodyPr>
          <a:lstStyle>
            <a:lvl1pPr>
              <a:defRPr sz="4400" b="1">
                <a:latin typeface="Montserrat" panose="00000500000000000000" pitchFamily="50" charset="0"/>
              </a:defRPr>
            </a:lvl1p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EE54C6EA-948A-4DA3-B798-D9F5CD294D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Montserrat" panose="00000500000000000000" pitchFamily="5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AD124C8-1552-464D-8D15-02CF0EA9ADF0}"/>
              </a:ext>
            </a:extLst>
          </p:cNvPr>
          <p:cNvSpPr>
            <a:spLocks noGrp="1"/>
          </p:cNvSpPr>
          <p:nvPr>
            <p:ph type="dt" sz="half" idx="10"/>
          </p:nvPr>
        </p:nvSpPr>
        <p:spPr/>
        <p:txBody>
          <a:bodyPr/>
          <a:lstStyle/>
          <a:p>
            <a:fld id="{B0509AEE-1AA2-4060-B4B7-300817EA1879}" type="datetime1">
              <a:rPr lang="es-GT" smtClean="0"/>
              <a:t>29/12/2021</a:t>
            </a:fld>
            <a:endParaRPr lang="es-GT"/>
          </a:p>
        </p:txBody>
      </p:sp>
      <p:sp>
        <p:nvSpPr>
          <p:cNvPr id="5" name="Marcador de pie de página 4">
            <a:extLst>
              <a:ext uri="{FF2B5EF4-FFF2-40B4-BE49-F238E27FC236}">
                <a16:creationId xmlns:a16="http://schemas.microsoft.com/office/drawing/2014/main" id="{42A29C28-A3FD-46A7-A594-7566F0522C18}"/>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F419F7CD-D6CB-4397-86C0-972D7E8A2013}"/>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1774413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16E1A9F3-6D03-4C47-B91C-E2AA71DE8885}"/>
              </a:ext>
            </a:extLst>
          </p:cNvPr>
          <p:cNvSpPr/>
          <p:nvPr userDrawn="1"/>
        </p:nvSpPr>
        <p:spPr>
          <a:xfrm>
            <a:off x="1655059" y="190372"/>
            <a:ext cx="8900719" cy="98133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sp>
        <p:nvSpPr>
          <p:cNvPr id="2" name="Título 1">
            <a:extLst>
              <a:ext uri="{FF2B5EF4-FFF2-40B4-BE49-F238E27FC236}">
                <a16:creationId xmlns:a16="http://schemas.microsoft.com/office/drawing/2014/main" id="{EBACE8EB-23E3-468D-B8DF-8F6F8180ABDA}"/>
              </a:ext>
            </a:extLst>
          </p:cNvPr>
          <p:cNvSpPr>
            <a:spLocks noGrp="1"/>
          </p:cNvSpPr>
          <p:nvPr>
            <p:ph type="title" hasCustomPrompt="1"/>
          </p:nvPr>
        </p:nvSpPr>
        <p:spPr>
          <a:xfrm>
            <a:off x="1636221" y="136525"/>
            <a:ext cx="8919557" cy="1072977"/>
          </a:xfrm>
        </p:spPr>
        <p:txBody>
          <a:bodyPr>
            <a:noAutofit/>
          </a:bodyPr>
          <a:lstStyle>
            <a:lvl1pPr algn="ctr">
              <a:defRPr sz="3600" b="1">
                <a:solidFill>
                  <a:srgbClr val="0D1F3C"/>
                </a:solidFill>
                <a:latin typeface="Montserrat" panose="00000500000000000000" pitchFamily="50" charset="0"/>
              </a:defRPr>
            </a:lvl1p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01741142-687E-4D6E-816F-0ADEEEF33D97}"/>
              </a:ext>
            </a:extLst>
          </p:cNvPr>
          <p:cNvSpPr>
            <a:spLocks noGrp="1"/>
          </p:cNvSpPr>
          <p:nvPr>
            <p:ph sz="half" idx="1"/>
          </p:nvPr>
        </p:nvSpPr>
        <p:spPr>
          <a:xfrm>
            <a:off x="838200" y="1504604"/>
            <a:ext cx="5181600" cy="4672359"/>
          </a:xfrm>
        </p:spPr>
        <p:txBody>
          <a:bodyPr/>
          <a:lstStyle>
            <a:lvl1pPr>
              <a:defRPr>
                <a:latin typeface="Montserrat" panose="00000500000000000000" pitchFamily="50" charset="0"/>
              </a:defRPr>
            </a:lvl1pPr>
            <a:lvl2pPr>
              <a:defRPr>
                <a:latin typeface="Montserrat" panose="00000500000000000000" pitchFamily="50" charset="0"/>
              </a:defRPr>
            </a:lvl2pPr>
            <a:lvl3pPr>
              <a:defRPr>
                <a:latin typeface="Montserrat" panose="00000500000000000000" pitchFamily="50" charset="0"/>
              </a:defRPr>
            </a:lvl3pPr>
            <a:lvl4pPr>
              <a:defRPr>
                <a:latin typeface="Montserrat" panose="00000500000000000000" pitchFamily="50" charset="0"/>
              </a:defRPr>
            </a:lvl4pPr>
            <a:lvl5pPr>
              <a:defRPr>
                <a:latin typeface="Montserrat" panose="00000500000000000000" pitchFamily="50"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a:extLst>
              <a:ext uri="{FF2B5EF4-FFF2-40B4-BE49-F238E27FC236}">
                <a16:creationId xmlns:a16="http://schemas.microsoft.com/office/drawing/2014/main" id="{6DFFE13E-8A03-436A-9288-33FC9675262D}"/>
              </a:ext>
            </a:extLst>
          </p:cNvPr>
          <p:cNvSpPr>
            <a:spLocks noGrp="1"/>
          </p:cNvSpPr>
          <p:nvPr>
            <p:ph sz="half" idx="2"/>
          </p:nvPr>
        </p:nvSpPr>
        <p:spPr>
          <a:xfrm>
            <a:off x="6172200" y="1504604"/>
            <a:ext cx="5181600" cy="4672359"/>
          </a:xfrm>
        </p:spPr>
        <p:txBody>
          <a:bodyPr/>
          <a:lstStyle>
            <a:lvl1pPr>
              <a:defRPr>
                <a:latin typeface="Montserrat" panose="00000500000000000000" pitchFamily="50" charset="0"/>
              </a:defRPr>
            </a:lvl1pPr>
            <a:lvl2pPr>
              <a:defRPr>
                <a:latin typeface="Montserrat" panose="00000500000000000000" pitchFamily="50" charset="0"/>
              </a:defRPr>
            </a:lvl2pPr>
            <a:lvl3pPr>
              <a:defRPr>
                <a:latin typeface="Montserrat" panose="00000500000000000000" pitchFamily="50" charset="0"/>
              </a:defRPr>
            </a:lvl3pPr>
            <a:lvl4pPr>
              <a:defRPr>
                <a:latin typeface="Montserrat" panose="00000500000000000000" pitchFamily="50" charset="0"/>
              </a:defRPr>
            </a:lvl4pPr>
            <a:lvl5pPr>
              <a:defRPr>
                <a:latin typeface="Montserrat" panose="00000500000000000000" pitchFamily="50"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a:extLst>
              <a:ext uri="{FF2B5EF4-FFF2-40B4-BE49-F238E27FC236}">
                <a16:creationId xmlns:a16="http://schemas.microsoft.com/office/drawing/2014/main" id="{47D89AFC-ABD0-40BC-AC54-3A38F80E877B}"/>
              </a:ext>
            </a:extLst>
          </p:cNvPr>
          <p:cNvSpPr>
            <a:spLocks noGrp="1"/>
          </p:cNvSpPr>
          <p:nvPr>
            <p:ph type="dt" sz="half" idx="10"/>
          </p:nvPr>
        </p:nvSpPr>
        <p:spPr/>
        <p:txBody>
          <a:bodyPr/>
          <a:lstStyle/>
          <a:p>
            <a:fld id="{E2726020-9A21-49CD-8ED8-17BD1BECDB02}" type="datetime1">
              <a:rPr lang="es-GT" smtClean="0"/>
              <a:t>29/12/2021</a:t>
            </a:fld>
            <a:endParaRPr lang="es-GT"/>
          </a:p>
        </p:txBody>
      </p:sp>
      <p:sp>
        <p:nvSpPr>
          <p:cNvPr id="6" name="Marcador de pie de página 5">
            <a:extLst>
              <a:ext uri="{FF2B5EF4-FFF2-40B4-BE49-F238E27FC236}">
                <a16:creationId xmlns:a16="http://schemas.microsoft.com/office/drawing/2014/main" id="{6BE2BE64-E0E5-41C6-B062-B215B384B622}"/>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38B3788F-E72A-4C3A-89B7-18D56D09718D}"/>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1299308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652DB460-91BF-40E4-A0AA-0651BD241B34}"/>
              </a:ext>
            </a:extLst>
          </p:cNvPr>
          <p:cNvSpPr/>
          <p:nvPr userDrawn="1"/>
        </p:nvSpPr>
        <p:spPr>
          <a:xfrm>
            <a:off x="1645639" y="239584"/>
            <a:ext cx="8900719" cy="98133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sp>
        <p:nvSpPr>
          <p:cNvPr id="2" name="Título 1">
            <a:extLst>
              <a:ext uri="{FF2B5EF4-FFF2-40B4-BE49-F238E27FC236}">
                <a16:creationId xmlns:a16="http://schemas.microsoft.com/office/drawing/2014/main" id="{8E4DDACD-DC1D-40EC-B008-0C6C6E4609A8}"/>
              </a:ext>
            </a:extLst>
          </p:cNvPr>
          <p:cNvSpPr>
            <a:spLocks noGrp="1"/>
          </p:cNvSpPr>
          <p:nvPr>
            <p:ph type="title" hasCustomPrompt="1"/>
          </p:nvPr>
        </p:nvSpPr>
        <p:spPr>
          <a:xfrm>
            <a:off x="1594657" y="193761"/>
            <a:ext cx="9002685" cy="1072977"/>
          </a:xfrm>
        </p:spPr>
        <p:txBody>
          <a:bodyPr>
            <a:normAutofit/>
          </a:bodyPr>
          <a:lstStyle>
            <a:lvl1pPr algn="ctr">
              <a:defRPr sz="3600" b="1">
                <a:solidFill>
                  <a:srgbClr val="0D1F3C"/>
                </a:solidFill>
                <a:latin typeface="Montserrat" panose="00000500000000000000" pitchFamily="50" charset="0"/>
              </a:defRPr>
            </a:lvl1p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924C65F4-D5FD-46C8-9703-77A81401D28D}"/>
              </a:ext>
            </a:extLst>
          </p:cNvPr>
          <p:cNvSpPr>
            <a:spLocks noGrp="1"/>
          </p:cNvSpPr>
          <p:nvPr>
            <p:ph type="body" idx="1"/>
          </p:nvPr>
        </p:nvSpPr>
        <p:spPr>
          <a:xfrm>
            <a:off x="839788" y="1681163"/>
            <a:ext cx="5157787" cy="823912"/>
          </a:xfrm>
        </p:spPr>
        <p:txBody>
          <a:bodyPr anchor="b"/>
          <a:lstStyle>
            <a:lvl1pPr marL="0" indent="0">
              <a:buNone/>
              <a:defRPr sz="2400" b="1">
                <a:solidFill>
                  <a:srgbClr val="0D1F3C"/>
                </a:solidFill>
                <a:latin typeface="Montserrat" panose="00000500000000000000"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1A1675D-6C06-452F-95D3-D65F6CFEF25E}"/>
              </a:ext>
            </a:extLst>
          </p:cNvPr>
          <p:cNvSpPr>
            <a:spLocks noGrp="1"/>
          </p:cNvSpPr>
          <p:nvPr>
            <p:ph sz="half" idx="2"/>
          </p:nvPr>
        </p:nvSpPr>
        <p:spPr>
          <a:xfrm>
            <a:off x="839788" y="2505075"/>
            <a:ext cx="5157787" cy="3684588"/>
          </a:xfrm>
        </p:spPr>
        <p:txBody>
          <a:bodyPr/>
          <a:lstStyle>
            <a:lvl1pPr>
              <a:defRPr>
                <a:solidFill>
                  <a:srgbClr val="2786C0"/>
                </a:solidFill>
              </a:defRPr>
            </a:lvl1pPr>
            <a:lvl2pPr>
              <a:defRPr>
                <a:solidFill>
                  <a:srgbClr val="2786C0"/>
                </a:solidFill>
              </a:defRPr>
            </a:lvl2pPr>
            <a:lvl3pPr>
              <a:defRPr>
                <a:solidFill>
                  <a:srgbClr val="2786C0"/>
                </a:solidFill>
              </a:defRPr>
            </a:lvl3pPr>
            <a:lvl4pPr>
              <a:defRPr>
                <a:solidFill>
                  <a:srgbClr val="2786C0"/>
                </a:solidFill>
              </a:defRPr>
            </a:lvl4pPr>
            <a:lvl5pPr>
              <a:defRPr>
                <a:solidFill>
                  <a:srgbClr val="2786C0"/>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a:extLst>
              <a:ext uri="{FF2B5EF4-FFF2-40B4-BE49-F238E27FC236}">
                <a16:creationId xmlns:a16="http://schemas.microsoft.com/office/drawing/2014/main" id="{EBAF319F-5A1F-4AFD-B317-078D77EEA379}"/>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0D1F3C"/>
                </a:solidFill>
                <a:latin typeface="Montserrat" panose="00000500000000000000"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7312336-CD22-4874-AC1F-69CEB2E90A82}"/>
              </a:ext>
            </a:extLst>
          </p:cNvPr>
          <p:cNvSpPr>
            <a:spLocks noGrp="1"/>
          </p:cNvSpPr>
          <p:nvPr>
            <p:ph sz="quarter" idx="4"/>
          </p:nvPr>
        </p:nvSpPr>
        <p:spPr>
          <a:xfrm>
            <a:off x="6172200" y="2505075"/>
            <a:ext cx="5183188" cy="3684588"/>
          </a:xfrm>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a:extLst>
              <a:ext uri="{FF2B5EF4-FFF2-40B4-BE49-F238E27FC236}">
                <a16:creationId xmlns:a16="http://schemas.microsoft.com/office/drawing/2014/main" id="{BB949558-7597-4FEE-979C-DF702AC77D59}"/>
              </a:ext>
            </a:extLst>
          </p:cNvPr>
          <p:cNvSpPr>
            <a:spLocks noGrp="1"/>
          </p:cNvSpPr>
          <p:nvPr>
            <p:ph type="dt" sz="half" idx="10"/>
          </p:nvPr>
        </p:nvSpPr>
        <p:spPr/>
        <p:txBody>
          <a:bodyPr/>
          <a:lstStyle/>
          <a:p>
            <a:fld id="{B1C429DD-23BC-4893-88C1-CED6ACE02A8B}" type="datetime1">
              <a:rPr lang="es-GT" smtClean="0"/>
              <a:t>29/12/2021</a:t>
            </a:fld>
            <a:endParaRPr lang="es-GT"/>
          </a:p>
        </p:txBody>
      </p:sp>
      <p:sp>
        <p:nvSpPr>
          <p:cNvPr id="8" name="Marcador de pie de página 7">
            <a:extLst>
              <a:ext uri="{FF2B5EF4-FFF2-40B4-BE49-F238E27FC236}">
                <a16:creationId xmlns:a16="http://schemas.microsoft.com/office/drawing/2014/main" id="{8CFA7AA0-5007-4667-A160-C1E297AE8AAC}"/>
              </a:ext>
            </a:extLst>
          </p:cNvPr>
          <p:cNvSpPr>
            <a:spLocks noGrp="1"/>
          </p:cNvSpPr>
          <p:nvPr>
            <p:ph type="ftr" sz="quarter" idx="11"/>
          </p:nvPr>
        </p:nvSpPr>
        <p:spPr/>
        <p:txBody>
          <a:bodyPr/>
          <a:lstStyle/>
          <a:p>
            <a:endParaRPr lang="es-GT"/>
          </a:p>
        </p:txBody>
      </p:sp>
      <p:sp>
        <p:nvSpPr>
          <p:cNvPr id="9" name="Marcador de número de diapositiva 8">
            <a:extLst>
              <a:ext uri="{FF2B5EF4-FFF2-40B4-BE49-F238E27FC236}">
                <a16:creationId xmlns:a16="http://schemas.microsoft.com/office/drawing/2014/main" id="{D339C2D9-749C-4887-B363-FDF969BBB02A}"/>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3977637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F63A0B61-F4E4-4E19-A8B4-CE98D5FE76EB}"/>
              </a:ext>
            </a:extLst>
          </p:cNvPr>
          <p:cNvSpPr/>
          <p:nvPr userDrawn="1"/>
        </p:nvSpPr>
        <p:spPr>
          <a:xfrm>
            <a:off x="1645640" y="120105"/>
            <a:ext cx="8900719" cy="98133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p>
        </p:txBody>
      </p:sp>
      <p:sp>
        <p:nvSpPr>
          <p:cNvPr id="2" name="Título 1">
            <a:extLst>
              <a:ext uri="{FF2B5EF4-FFF2-40B4-BE49-F238E27FC236}">
                <a16:creationId xmlns:a16="http://schemas.microsoft.com/office/drawing/2014/main" id="{2AE606A6-0C7D-4197-928F-3C235A39C8DB}"/>
              </a:ext>
            </a:extLst>
          </p:cNvPr>
          <p:cNvSpPr>
            <a:spLocks noGrp="1"/>
          </p:cNvSpPr>
          <p:nvPr>
            <p:ph type="title" hasCustomPrompt="1"/>
          </p:nvPr>
        </p:nvSpPr>
        <p:spPr>
          <a:xfrm>
            <a:off x="1770611" y="136525"/>
            <a:ext cx="8620298" cy="998162"/>
          </a:xfrm>
        </p:spPr>
        <p:txBody>
          <a:bodyPr>
            <a:noAutofit/>
          </a:bodyPr>
          <a:lstStyle>
            <a:lvl1pPr algn="ctr">
              <a:defRPr sz="3600" b="1">
                <a:solidFill>
                  <a:srgbClr val="0D1F3C"/>
                </a:solidFill>
                <a:latin typeface="Montserrat" panose="00000500000000000000" pitchFamily="50" charset="0"/>
              </a:defRPr>
            </a:lvl1pPr>
          </a:lstStyle>
          <a:p>
            <a:r>
              <a:rPr lang="es-ES"/>
              <a:t>HAGA CLIC PARA MODIFICAR EL ESTILO DE TÍTULO DEL PATRÓN</a:t>
            </a:r>
            <a:endParaRPr lang="es-GT"/>
          </a:p>
        </p:txBody>
      </p:sp>
      <p:sp>
        <p:nvSpPr>
          <p:cNvPr id="3" name="Marcador de fecha 2">
            <a:extLst>
              <a:ext uri="{FF2B5EF4-FFF2-40B4-BE49-F238E27FC236}">
                <a16:creationId xmlns:a16="http://schemas.microsoft.com/office/drawing/2014/main" id="{75C57BED-D6DF-44F6-9853-7EFDD2F3E7F7}"/>
              </a:ext>
            </a:extLst>
          </p:cNvPr>
          <p:cNvSpPr>
            <a:spLocks noGrp="1"/>
          </p:cNvSpPr>
          <p:nvPr>
            <p:ph type="dt" sz="half" idx="10"/>
          </p:nvPr>
        </p:nvSpPr>
        <p:spPr/>
        <p:txBody>
          <a:bodyPr/>
          <a:lstStyle/>
          <a:p>
            <a:fld id="{DA2F4E75-C655-4437-AA53-EAF27F311E57}" type="datetime1">
              <a:rPr lang="es-GT" smtClean="0"/>
              <a:t>29/12/2021</a:t>
            </a:fld>
            <a:endParaRPr lang="es-GT"/>
          </a:p>
        </p:txBody>
      </p:sp>
      <p:sp>
        <p:nvSpPr>
          <p:cNvPr id="4" name="Marcador de pie de página 3">
            <a:extLst>
              <a:ext uri="{FF2B5EF4-FFF2-40B4-BE49-F238E27FC236}">
                <a16:creationId xmlns:a16="http://schemas.microsoft.com/office/drawing/2014/main" id="{0146AB7B-43B6-4733-8D28-C0066CA761D0}"/>
              </a:ext>
            </a:extLst>
          </p:cNvPr>
          <p:cNvSpPr>
            <a:spLocks noGrp="1"/>
          </p:cNvSpPr>
          <p:nvPr>
            <p:ph type="ftr" sz="quarter" idx="11"/>
          </p:nvPr>
        </p:nvSpPr>
        <p:spPr/>
        <p:txBody>
          <a:bodyPr/>
          <a:lstStyle/>
          <a:p>
            <a:endParaRPr lang="es-GT"/>
          </a:p>
        </p:txBody>
      </p:sp>
      <p:sp>
        <p:nvSpPr>
          <p:cNvPr id="5" name="Marcador de número de diapositiva 4">
            <a:extLst>
              <a:ext uri="{FF2B5EF4-FFF2-40B4-BE49-F238E27FC236}">
                <a16:creationId xmlns:a16="http://schemas.microsoft.com/office/drawing/2014/main" id="{998F1706-5A68-44DD-B37E-14665B3D3774}"/>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3133169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4552EFF-1F48-4A1B-89BB-7FAB56D4A284}"/>
              </a:ext>
            </a:extLst>
          </p:cNvPr>
          <p:cNvSpPr>
            <a:spLocks noGrp="1"/>
          </p:cNvSpPr>
          <p:nvPr>
            <p:ph type="dt" sz="half" idx="10"/>
          </p:nvPr>
        </p:nvSpPr>
        <p:spPr/>
        <p:txBody>
          <a:bodyPr/>
          <a:lstStyle/>
          <a:p>
            <a:fld id="{9A830C0D-90FB-47C8-AC3B-A7BAF291BC5B}" type="datetime1">
              <a:rPr lang="es-GT" smtClean="0"/>
              <a:t>29/12/2021</a:t>
            </a:fld>
            <a:endParaRPr lang="es-GT"/>
          </a:p>
        </p:txBody>
      </p:sp>
      <p:sp>
        <p:nvSpPr>
          <p:cNvPr id="3" name="Marcador de pie de página 2">
            <a:extLst>
              <a:ext uri="{FF2B5EF4-FFF2-40B4-BE49-F238E27FC236}">
                <a16:creationId xmlns:a16="http://schemas.microsoft.com/office/drawing/2014/main" id="{A862CED3-F354-4189-B03B-51CD8EA4057A}"/>
              </a:ext>
            </a:extLst>
          </p:cNvPr>
          <p:cNvSpPr>
            <a:spLocks noGrp="1"/>
          </p:cNvSpPr>
          <p:nvPr>
            <p:ph type="ftr" sz="quarter" idx="11"/>
          </p:nvPr>
        </p:nvSpPr>
        <p:spPr/>
        <p:txBody>
          <a:bodyPr/>
          <a:lstStyle/>
          <a:p>
            <a:endParaRPr lang="es-GT"/>
          </a:p>
        </p:txBody>
      </p:sp>
      <p:sp>
        <p:nvSpPr>
          <p:cNvPr id="4" name="Marcador de número de diapositiva 3">
            <a:extLst>
              <a:ext uri="{FF2B5EF4-FFF2-40B4-BE49-F238E27FC236}">
                <a16:creationId xmlns:a16="http://schemas.microsoft.com/office/drawing/2014/main" id="{4F0B8D55-B61D-4D96-8511-53BB2F5B21F9}"/>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2632273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C32846-A75C-44A9-9F1C-FBB8758540C1}"/>
              </a:ext>
            </a:extLst>
          </p:cNvPr>
          <p:cNvSpPr>
            <a:spLocks noGrp="1"/>
          </p:cNvSpPr>
          <p:nvPr>
            <p:ph type="title"/>
          </p:nvPr>
        </p:nvSpPr>
        <p:spPr>
          <a:xfrm>
            <a:off x="839788" y="1404850"/>
            <a:ext cx="3932237" cy="652549"/>
          </a:xfrm>
        </p:spPr>
        <p:txBody>
          <a:bodyPr anchor="b">
            <a:noAutofit/>
          </a:bodyPr>
          <a:lstStyle>
            <a:lvl1pPr>
              <a:defRPr sz="2000" b="1">
                <a:solidFill>
                  <a:srgbClr val="0D1F3C"/>
                </a:solidFill>
                <a:latin typeface="Montserrat" panose="00000500000000000000" pitchFamily="50" charset="0"/>
              </a:defRPr>
            </a:lvl1p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5E931F63-922A-415B-BB5F-7D41CA2241A2}"/>
              </a:ext>
            </a:extLst>
          </p:cNvPr>
          <p:cNvSpPr>
            <a:spLocks noGrp="1"/>
          </p:cNvSpPr>
          <p:nvPr>
            <p:ph idx="1"/>
          </p:nvPr>
        </p:nvSpPr>
        <p:spPr>
          <a:xfrm>
            <a:off x="5183188" y="987425"/>
            <a:ext cx="6172200" cy="4873625"/>
          </a:xfrm>
        </p:spPr>
        <p:txBody>
          <a:bodyPr/>
          <a:lstStyle>
            <a:lvl1pPr>
              <a:defRPr sz="2800" b="1">
                <a:solidFill>
                  <a:srgbClr val="0D1F3C"/>
                </a:solidFill>
                <a:latin typeface="Montserrat" panose="00000500000000000000" pitchFamily="50" charset="0"/>
              </a:defRPr>
            </a:lvl1pPr>
            <a:lvl2pPr>
              <a:defRPr sz="2800">
                <a:latin typeface="Montserrat" panose="00000500000000000000" pitchFamily="50" charset="0"/>
              </a:defRPr>
            </a:lvl2pPr>
            <a:lvl3pPr>
              <a:defRPr sz="2400">
                <a:latin typeface="Montserrat" panose="00000500000000000000" pitchFamily="50" charset="0"/>
              </a:defRPr>
            </a:lvl3pPr>
            <a:lvl4pPr>
              <a:defRPr sz="2000">
                <a:latin typeface="Montserrat" panose="00000500000000000000" pitchFamily="50" charset="0"/>
              </a:defRPr>
            </a:lvl4pPr>
            <a:lvl5pPr>
              <a:defRPr sz="2000">
                <a:latin typeface="Montserrat" panose="00000500000000000000" pitchFamily="50" charset="0"/>
              </a:defRPr>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a:extLst>
              <a:ext uri="{FF2B5EF4-FFF2-40B4-BE49-F238E27FC236}">
                <a16:creationId xmlns:a16="http://schemas.microsoft.com/office/drawing/2014/main" id="{CF220F18-37FF-47B0-AB64-623062892CCA}"/>
              </a:ext>
            </a:extLst>
          </p:cNvPr>
          <p:cNvSpPr>
            <a:spLocks noGrp="1"/>
          </p:cNvSpPr>
          <p:nvPr>
            <p:ph type="body" sz="half" idx="2"/>
          </p:nvPr>
        </p:nvSpPr>
        <p:spPr>
          <a:xfrm>
            <a:off x="839788" y="2057400"/>
            <a:ext cx="3932237" cy="4110644"/>
          </a:xfrm>
        </p:spPr>
        <p:txBody>
          <a:bodyPr/>
          <a:lstStyle>
            <a:lvl1pPr marL="0" indent="0">
              <a:buNone/>
              <a:defRPr sz="1600">
                <a:solidFill>
                  <a:srgbClr val="197BB4"/>
                </a:solidFill>
                <a:latin typeface="Montserrat" panose="00000500000000000000" pitchFamily="5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4D0E3C1-285A-495C-96A3-33F7D65E314E}"/>
              </a:ext>
            </a:extLst>
          </p:cNvPr>
          <p:cNvSpPr>
            <a:spLocks noGrp="1"/>
          </p:cNvSpPr>
          <p:nvPr>
            <p:ph type="dt" sz="half" idx="10"/>
          </p:nvPr>
        </p:nvSpPr>
        <p:spPr/>
        <p:txBody>
          <a:bodyPr/>
          <a:lstStyle/>
          <a:p>
            <a:fld id="{F8CF3DD3-C74F-4BE5-8E40-BA3FB83016D0}" type="datetime1">
              <a:rPr lang="es-GT" smtClean="0"/>
              <a:t>29/12/2021</a:t>
            </a:fld>
            <a:endParaRPr lang="es-GT"/>
          </a:p>
        </p:txBody>
      </p:sp>
      <p:sp>
        <p:nvSpPr>
          <p:cNvPr id="6" name="Marcador de pie de página 5">
            <a:extLst>
              <a:ext uri="{FF2B5EF4-FFF2-40B4-BE49-F238E27FC236}">
                <a16:creationId xmlns:a16="http://schemas.microsoft.com/office/drawing/2014/main" id="{0034785C-E43F-4595-B07D-6E417DD1F80D}"/>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BB244D92-DDFF-46A2-AB5B-51C2229EC249}"/>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1365897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F5B584-4CB1-4D6F-89AE-431534AA9666}"/>
              </a:ext>
            </a:extLst>
          </p:cNvPr>
          <p:cNvSpPr>
            <a:spLocks noGrp="1"/>
          </p:cNvSpPr>
          <p:nvPr>
            <p:ph type="title"/>
          </p:nvPr>
        </p:nvSpPr>
        <p:spPr>
          <a:xfrm>
            <a:off x="836612" y="1313410"/>
            <a:ext cx="3935413" cy="743989"/>
          </a:xfrm>
        </p:spPr>
        <p:txBody>
          <a:bodyPr anchor="b">
            <a:noAutofit/>
          </a:bodyPr>
          <a:lstStyle>
            <a:lvl1pPr>
              <a:defRPr sz="2000" b="1">
                <a:solidFill>
                  <a:srgbClr val="197BB4"/>
                </a:solidFill>
                <a:latin typeface="Montserrat" panose="00000500000000000000" pitchFamily="50" charset="0"/>
              </a:defRPr>
            </a:lvl1pPr>
          </a:lstStyle>
          <a:p>
            <a:r>
              <a:rPr lang="es-ES"/>
              <a:t>Haga clic para modificar el estilo de título del patrón</a:t>
            </a:r>
            <a:endParaRPr lang="es-GT"/>
          </a:p>
        </p:txBody>
      </p:sp>
      <p:sp>
        <p:nvSpPr>
          <p:cNvPr id="3" name="Marcador de posición de imagen 2">
            <a:extLst>
              <a:ext uri="{FF2B5EF4-FFF2-40B4-BE49-F238E27FC236}">
                <a16:creationId xmlns:a16="http://schemas.microsoft.com/office/drawing/2014/main" id="{EDBEDE39-5EC8-4D3F-A632-F6711B701598}"/>
              </a:ext>
            </a:extLst>
          </p:cNvPr>
          <p:cNvSpPr>
            <a:spLocks noGrp="1"/>
          </p:cNvSpPr>
          <p:nvPr>
            <p:ph type="pic" idx="1"/>
          </p:nvPr>
        </p:nvSpPr>
        <p:spPr>
          <a:xfrm>
            <a:off x="5183188" y="1313410"/>
            <a:ext cx="6172200" cy="4547640"/>
          </a:xfrm>
        </p:spPr>
        <p:txBody>
          <a:bodyPr/>
          <a:lstStyle>
            <a:lvl1pPr marL="0" indent="0">
              <a:buNone/>
              <a:defRPr sz="3200">
                <a:latin typeface="Montserrat" panose="00000500000000000000" pitchFamily="5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GT"/>
          </a:p>
        </p:txBody>
      </p:sp>
      <p:sp>
        <p:nvSpPr>
          <p:cNvPr id="4" name="Marcador de texto 3">
            <a:extLst>
              <a:ext uri="{FF2B5EF4-FFF2-40B4-BE49-F238E27FC236}">
                <a16:creationId xmlns:a16="http://schemas.microsoft.com/office/drawing/2014/main" id="{00C32553-3871-4822-8759-F079B3A434A9}"/>
              </a:ext>
            </a:extLst>
          </p:cNvPr>
          <p:cNvSpPr>
            <a:spLocks noGrp="1"/>
          </p:cNvSpPr>
          <p:nvPr>
            <p:ph type="body" sz="half" idx="2"/>
          </p:nvPr>
        </p:nvSpPr>
        <p:spPr>
          <a:xfrm>
            <a:off x="839788" y="2057400"/>
            <a:ext cx="3932237" cy="3811588"/>
          </a:xfrm>
        </p:spPr>
        <p:txBody>
          <a:bodyPr/>
          <a:lstStyle>
            <a:lvl1pPr marL="0" indent="0">
              <a:buNone/>
              <a:defRPr sz="1600">
                <a:latin typeface="Montserrat" panose="00000500000000000000" pitchFamily="5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1AF83E3-EDF5-459F-9A25-88140AF675DB}"/>
              </a:ext>
            </a:extLst>
          </p:cNvPr>
          <p:cNvSpPr>
            <a:spLocks noGrp="1"/>
          </p:cNvSpPr>
          <p:nvPr>
            <p:ph type="dt" sz="half" idx="10"/>
          </p:nvPr>
        </p:nvSpPr>
        <p:spPr/>
        <p:txBody>
          <a:bodyPr/>
          <a:lstStyle/>
          <a:p>
            <a:fld id="{BFEA76C4-387C-4A82-86F6-90801EDC84E0}" type="datetime1">
              <a:rPr lang="es-GT" smtClean="0"/>
              <a:t>29/12/2021</a:t>
            </a:fld>
            <a:endParaRPr lang="es-GT"/>
          </a:p>
        </p:txBody>
      </p:sp>
      <p:sp>
        <p:nvSpPr>
          <p:cNvPr id="6" name="Marcador de pie de página 5">
            <a:extLst>
              <a:ext uri="{FF2B5EF4-FFF2-40B4-BE49-F238E27FC236}">
                <a16:creationId xmlns:a16="http://schemas.microsoft.com/office/drawing/2014/main" id="{53D80533-4066-4EB8-ACD1-3BA4D7250397}"/>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90609986-8A8B-4DF7-A038-5BA4E8D74FD4}"/>
              </a:ext>
            </a:extLst>
          </p:cNvPr>
          <p:cNvSpPr>
            <a:spLocks noGrp="1"/>
          </p:cNvSpPr>
          <p:nvPr>
            <p:ph type="sldNum" sz="quarter" idx="12"/>
          </p:nvPr>
        </p:nvSpPr>
        <p:spPr/>
        <p:txBody>
          <a:bodyPr/>
          <a:lstStyle/>
          <a:p>
            <a:fld id="{8EF94ECC-E985-4DCB-BC79-BB238F702D18}" type="slidenum">
              <a:rPr lang="es-GT" smtClean="0"/>
              <a:t>‹Nº›</a:t>
            </a:fld>
            <a:endParaRPr lang="es-GT"/>
          </a:p>
        </p:txBody>
      </p:sp>
    </p:spTree>
    <p:extLst>
      <p:ext uri="{BB962C8B-B14F-4D97-AF65-F5344CB8AC3E}">
        <p14:creationId xmlns:p14="http://schemas.microsoft.com/office/powerpoint/2010/main" val="2739477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B7E8E04-EF2E-4F63-9D4D-BE724953BDBD}"/>
              </a:ext>
            </a:extLst>
          </p:cNvPr>
          <p:cNvSpPr>
            <a:spLocks noGrp="1"/>
          </p:cNvSpPr>
          <p:nvPr>
            <p:ph type="title"/>
          </p:nvPr>
        </p:nvSpPr>
        <p:spPr>
          <a:xfrm>
            <a:off x="1654233" y="136525"/>
            <a:ext cx="9002684" cy="1052195"/>
          </a:xfrm>
          <a:prstGeom prst="rect">
            <a:avLst/>
          </a:prstGeom>
        </p:spPr>
        <p:txBody>
          <a:bodyPr vert="horz" lIns="91440" tIns="45720" rIns="91440" bIns="45720" rtlCol="0" anchor="ctr">
            <a:noAutofit/>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AFAFA078-C0C9-4771-8193-FFB214DF70C0}"/>
              </a:ext>
            </a:extLst>
          </p:cNvPr>
          <p:cNvSpPr>
            <a:spLocks noGrp="1"/>
          </p:cNvSpPr>
          <p:nvPr>
            <p:ph type="body" idx="1"/>
          </p:nvPr>
        </p:nvSpPr>
        <p:spPr>
          <a:xfrm>
            <a:off x="838200" y="1562793"/>
            <a:ext cx="10515600" cy="461417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1D26AF5A-4F9D-4BDC-86B4-1B7993E1A5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731470-FF6E-4EC2-BD0C-ABC200F378B3}" type="datetime1">
              <a:rPr lang="es-GT" smtClean="0"/>
              <a:t>29/12/2021</a:t>
            </a:fld>
            <a:endParaRPr lang="es-GT"/>
          </a:p>
        </p:txBody>
      </p:sp>
      <p:sp>
        <p:nvSpPr>
          <p:cNvPr id="5" name="Marcador de pie de página 4">
            <a:extLst>
              <a:ext uri="{FF2B5EF4-FFF2-40B4-BE49-F238E27FC236}">
                <a16:creationId xmlns:a16="http://schemas.microsoft.com/office/drawing/2014/main" id="{9F9B547E-DC76-4B85-B30F-5FFB7C4893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a:extLst>
              <a:ext uri="{FF2B5EF4-FFF2-40B4-BE49-F238E27FC236}">
                <a16:creationId xmlns:a16="http://schemas.microsoft.com/office/drawing/2014/main" id="{94C9F76D-DAC4-4BE5-9B37-2B889D24F1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94ECC-E985-4DCB-BC79-BB238F702D18}" type="slidenum">
              <a:rPr lang="es-GT" smtClean="0"/>
              <a:t>‹Nº›</a:t>
            </a:fld>
            <a:endParaRPr lang="es-GT"/>
          </a:p>
        </p:txBody>
      </p:sp>
    </p:spTree>
    <p:extLst>
      <p:ext uri="{BB962C8B-B14F-4D97-AF65-F5344CB8AC3E}">
        <p14:creationId xmlns:p14="http://schemas.microsoft.com/office/powerpoint/2010/main" val="4132767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lvl1pPr algn="ctr" defTabSz="914400" rtl="0" eaLnBrk="1" latinLnBrk="0" hangingPunct="1">
        <a:lnSpc>
          <a:spcPct val="90000"/>
        </a:lnSpc>
        <a:spcBef>
          <a:spcPct val="0"/>
        </a:spcBef>
        <a:buNone/>
        <a:defRPr sz="3600" b="1" kern="1200">
          <a:solidFill>
            <a:srgbClr val="0D1F3C"/>
          </a:solidFill>
          <a:latin typeface="Montserrat" panose="000005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743F2-234A-4544-BBAC-8877FB423F76}"/>
              </a:ext>
            </a:extLst>
          </p:cNvPr>
          <p:cNvSpPr>
            <a:spLocks noGrp="1"/>
          </p:cNvSpPr>
          <p:nvPr>
            <p:ph type="ctrTitle"/>
          </p:nvPr>
        </p:nvSpPr>
        <p:spPr>
          <a:xfrm>
            <a:off x="1277814" y="3516351"/>
            <a:ext cx="9976338" cy="1959354"/>
          </a:xfrm>
          <a:solidFill>
            <a:schemeClr val="bg1">
              <a:alpha val="72000"/>
            </a:schemeClr>
          </a:solidFill>
          <a:effectLst>
            <a:outerShdw blurRad="50800" dist="50800" dir="5400000" sx="1000" sy="1000" algn="ctr" rotWithShape="0">
              <a:srgbClr val="000000"/>
            </a:outerShdw>
          </a:effectLst>
        </p:spPr>
        <p:txBody>
          <a:bodyPr anchor="ctr" anchorCtr="0">
            <a:normAutofit fontScale="90000"/>
          </a:bodyPr>
          <a:lstStyle/>
          <a:p>
            <a:r>
              <a:rPr lang="es-GT" sz="3200" b="0" dirty="0">
                <a:solidFill>
                  <a:srgbClr val="197BB4"/>
                </a:solidFill>
                <a:latin typeface="Montserrat"/>
              </a:rPr>
              <a:t>RENDICIÓN DE CUENTAS</a:t>
            </a:r>
            <a:r>
              <a:rPr lang="es-GT" sz="3200" b="0" dirty="0"/>
              <a:t/>
            </a:r>
            <a:br>
              <a:rPr lang="es-GT" sz="3200" b="0" dirty="0"/>
            </a:br>
            <a:r>
              <a:rPr lang="es-GT" sz="3200" b="0" dirty="0" smtClean="0">
                <a:solidFill>
                  <a:srgbClr val="197BB4"/>
                </a:solidFill>
                <a:latin typeface="Montserrat"/>
              </a:rPr>
              <a:t>AL TERCER CUATRIMESTRE 2021</a:t>
            </a:r>
            <a:br>
              <a:rPr lang="es-GT" sz="3200" b="0" dirty="0" smtClean="0">
                <a:solidFill>
                  <a:srgbClr val="197BB4"/>
                </a:solidFill>
                <a:latin typeface="Montserrat"/>
              </a:rPr>
            </a:br>
            <a:r>
              <a:rPr lang="es-GT" sz="3200" b="1" dirty="0">
                <a:latin typeface="Montserrat" panose="00000500000000000000" pitchFamily="50" charset="0"/>
              </a:rPr>
              <a:t/>
            </a:r>
            <a:br>
              <a:rPr lang="es-GT" sz="3200" b="1" dirty="0">
                <a:latin typeface="Montserrat" panose="00000500000000000000" pitchFamily="50" charset="0"/>
              </a:rPr>
            </a:br>
            <a:r>
              <a:rPr lang="es-GT" sz="3200" dirty="0" smtClean="0">
                <a:solidFill>
                  <a:srgbClr val="197BB4"/>
                </a:solidFill>
                <a:latin typeface="Montserrat"/>
              </a:rPr>
              <a:t>SECRETARÍA DE INTELIGENCIA ESTRATÉGICA DEL ESTADO</a:t>
            </a:r>
            <a:r>
              <a:rPr lang="es-GT" sz="3200" dirty="0">
                <a:latin typeface="Montserrat"/>
              </a:rPr>
              <a:t/>
            </a:r>
            <a:br>
              <a:rPr lang="es-GT" sz="3200" dirty="0">
                <a:latin typeface="Montserrat"/>
              </a:rPr>
            </a:br>
            <a:endParaRPr lang="es-GT" sz="3200" b="1" dirty="0">
              <a:solidFill>
                <a:schemeClr val="accent1">
                  <a:lumMod val="50000"/>
                </a:schemeClr>
              </a:solidFill>
              <a:latin typeface="Montserrat"/>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9401" y="100584"/>
            <a:ext cx="6097180" cy="1538757"/>
          </a:xfrm>
          <a:prstGeom prst="rect">
            <a:avLst/>
          </a:prstGeom>
        </p:spPr>
      </p:pic>
      <p:pic>
        <p:nvPicPr>
          <p:cNvPr id="5" name="Imagen 4"/>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28016" y="100584"/>
            <a:ext cx="1755648" cy="1755648"/>
          </a:xfrm>
          <a:prstGeom prst="rect">
            <a:avLst/>
          </a:prstGeom>
        </p:spPr>
      </p:pic>
      <p:pic>
        <p:nvPicPr>
          <p:cNvPr id="6" name="Imagen 5"/>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3077401" y="178912"/>
            <a:ext cx="1728878" cy="1460429"/>
          </a:xfrm>
          <a:prstGeom prst="rect">
            <a:avLst/>
          </a:prstGeom>
        </p:spPr>
      </p:pic>
    </p:spTree>
    <p:extLst>
      <p:ext uri="{BB962C8B-B14F-4D97-AF65-F5344CB8AC3E}">
        <p14:creationId xmlns:p14="http://schemas.microsoft.com/office/powerpoint/2010/main" val="70149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845042" y="171298"/>
            <a:ext cx="8816829" cy="855677"/>
          </a:xfrm>
        </p:spPr>
        <p:txBody>
          <a:bodyPr>
            <a:normAutofit fontScale="90000"/>
          </a:bodyPr>
          <a:lstStyle/>
          <a:p>
            <a:pPr algn="l"/>
            <a:r>
              <a:rPr lang="es-GT" sz="3100" dirty="0"/>
              <a:t/>
            </a:r>
            <a:br>
              <a:rPr lang="es-GT" sz="3100" dirty="0"/>
            </a:br>
            <a:r>
              <a:rPr lang="es-GT" sz="3100" dirty="0"/>
              <a:t/>
            </a:r>
            <a:br>
              <a:rPr lang="es-GT" sz="3100" dirty="0"/>
            </a:br>
            <a:r>
              <a:rPr lang="es-GT" sz="3100" dirty="0"/>
              <a:t/>
            </a:r>
            <a:br>
              <a:rPr lang="es-GT" sz="3100" dirty="0"/>
            </a:br>
            <a:r>
              <a:rPr lang="es-GT" sz="3100" dirty="0" smtClean="0"/>
              <a:t>¿En qué invierte la institución?</a:t>
            </a:r>
            <a:r>
              <a:rPr lang="es-GT" sz="2700" dirty="0"/>
              <a:t/>
            </a:r>
            <a:br>
              <a:rPr lang="es-GT" sz="2700" dirty="0"/>
            </a:br>
            <a:r>
              <a:rPr lang="es-GT" dirty="0"/>
              <a:t/>
            </a:r>
            <a:br>
              <a:rPr lang="es-GT" dirty="0"/>
            </a:br>
            <a:endParaRPr lang="es-GT" sz="2200" b="1" dirty="0">
              <a:latin typeface="Montserrat" panose="00000500000000000000" pitchFamily="50" charset="0"/>
            </a:endParaRPr>
          </a:p>
        </p:txBody>
      </p:sp>
      <p:sp>
        <p:nvSpPr>
          <p:cNvPr id="4" name="Rectángulo 3"/>
          <p:cNvSpPr/>
          <p:nvPr/>
        </p:nvSpPr>
        <p:spPr>
          <a:xfrm>
            <a:off x="1725105" y="1932495"/>
            <a:ext cx="8936766" cy="1446550"/>
          </a:xfrm>
          <a:prstGeom prst="rect">
            <a:avLst/>
          </a:prstGeom>
        </p:spPr>
        <p:txBody>
          <a:bodyPr wrap="square">
            <a:spAutoFit/>
          </a:bodyPr>
          <a:lstStyle/>
          <a:p>
            <a:r>
              <a:rPr lang="es-GT" sz="2200" dirty="0">
                <a:latin typeface="DINPro-Light" panose="02000504040000020003" pitchFamily="2" charset="0"/>
                <a:ea typeface="Times New Roman" panose="02020603050405020304" pitchFamily="18" charset="0"/>
                <a:cs typeface="Times New Roman" panose="02020603050405020304" pitchFamily="18" charset="0"/>
              </a:rPr>
              <a:t>La Secretaría no ejecuta programas ni proyectos de inversión pública, sin embargo, se realizan erogaciones en </a:t>
            </a:r>
            <a:r>
              <a:rPr lang="es-GT" sz="2200" dirty="0" smtClean="0">
                <a:latin typeface="DINPro-Light" panose="02000504040000020003" pitchFamily="2" charset="0"/>
                <a:ea typeface="Times New Roman" panose="02020603050405020304" pitchFamily="18" charset="0"/>
                <a:cs typeface="Times New Roman" panose="02020603050405020304" pitchFamily="18" charset="0"/>
              </a:rPr>
              <a:t>mobiliario, equipo o tecnología que </a:t>
            </a:r>
            <a:r>
              <a:rPr lang="es-GT" sz="2200" dirty="0">
                <a:latin typeface="DINPro-Light" panose="02000504040000020003" pitchFamily="2" charset="0"/>
                <a:ea typeface="Times New Roman" panose="02020603050405020304" pitchFamily="18" charset="0"/>
                <a:cs typeface="Times New Roman" panose="02020603050405020304" pitchFamily="18" charset="0"/>
              </a:rPr>
              <a:t>se constituyen en herramientas útiles para producir inteligencia y fortalecer la institución. </a:t>
            </a:r>
            <a:endParaRPr lang="es-GT" sz="2200" dirty="0"/>
          </a:p>
        </p:txBody>
      </p:sp>
    </p:spTree>
    <p:extLst>
      <p:ext uri="{BB962C8B-B14F-4D97-AF65-F5344CB8AC3E}">
        <p14:creationId xmlns:p14="http://schemas.microsoft.com/office/powerpoint/2010/main" val="260812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854469" y="342814"/>
            <a:ext cx="8816829" cy="855677"/>
          </a:xfrm>
        </p:spPr>
        <p:txBody>
          <a:bodyPr>
            <a:normAutofit fontScale="90000"/>
          </a:bodyPr>
          <a:lstStyle/>
          <a:p>
            <a:pPr algn="l"/>
            <a:r>
              <a:rPr lang="es-GT" sz="3100" dirty="0" smtClean="0"/>
              <a:t>Monto utilizado en inversión a diciembre de 2021</a:t>
            </a:r>
            <a:endParaRPr lang="es-GT" sz="2200" b="1" dirty="0">
              <a:latin typeface="Montserrat" panose="00000500000000000000" pitchFamily="50" charset="0"/>
            </a:endParaRPr>
          </a:p>
        </p:txBody>
      </p:sp>
      <p:sp>
        <p:nvSpPr>
          <p:cNvPr id="8" name="Marcador de contenido 6">
            <a:extLst>
              <a:ext uri="{FF2B5EF4-FFF2-40B4-BE49-F238E27FC236}">
                <a16:creationId xmlns:a16="http://schemas.microsoft.com/office/drawing/2014/main" id="{EF4A319E-161E-438C-9354-438E7CBA8189}"/>
              </a:ext>
            </a:extLst>
          </p:cNvPr>
          <p:cNvSpPr txBox="1">
            <a:spLocks/>
          </p:cNvSpPr>
          <p:nvPr/>
        </p:nvSpPr>
        <p:spPr>
          <a:xfrm>
            <a:off x="1854469" y="1664904"/>
            <a:ext cx="8816829" cy="28505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s-GT" sz="2000" b="1" dirty="0"/>
          </a:p>
          <a:p>
            <a:pPr lvl="1"/>
            <a:r>
              <a:rPr lang="es-GT" dirty="0"/>
              <a:t>Presupuesto </a:t>
            </a:r>
            <a:r>
              <a:rPr lang="es-GT" b="1" dirty="0"/>
              <a:t>vigente</a:t>
            </a:r>
            <a:r>
              <a:rPr lang="es-GT" dirty="0"/>
              <a:t> </a:t>
            </a:r>
            <a:r>
              <a:rPr lang="es-GT" sz="2000" dirty="0" smtClean="0"/>
              <a:t>		</a:t>
            </a:r>
            <a:r>
              <a:rPr lang="es-GT" sz="3200" b="1" dirty="0" smtClean="0">
                <a:solidFill>
                  <a:srgbClr val="0099CC"/>
                </a:solidFill>
              </a:rPr>
              <a:t>(</a:t>
            </a:r>
            <a:r>
              <a:rPr lang="es-GT" sz="3200" b="1" dirty="0">
                <a:solidFill>
                  <a:srgbClr val="0099CC"/>
                </a:solidFill>
              </a:rPr>
              <a:t>Q.) </a:t>
            </a:r>
            <a:r>
              <a:rPr lang="es-GT" sz="3200" b="1" dirty="0" smtClean="0">
                <a:solidFill>
                  <a:srgbClr val="0099CC"/>
                </a:solidFill>
              </a:rPr>
              <a:t>0,24</a:t>
            </a:r>
            <a:endParaRPr lang="es-GT" sz="3200" b="1" dirty="0" smtClean="0">
              <a:solidFill>
                <a:srgbClr val="0099CC"/>
              </a:solidFill>
            </a:endParaRPr>
          </a:p>
          <a:p>
            <a:pPr marL="457200" lvl="1" indent="0">
              <a:buNone/>
            </a:pPr>
            <a:endParaRPr lang="es-GT" sz="2000" dirty="0"/>
          </a:p>
          <a:p>
            <a:pPr lvl="1"/>
            <a:r>
              <a:rPr lang="es-GT" dirty="0" smtClean="0"/>
              <a:t>Presupuesto </a:t>
            </a:r>
            <a:r>
              <a:rPr lang="es-GT" b="1" dirty="0"/>
              <a:t>ejecutado</a:t>
            </a:r>
            <a:r>
              <a:rPr lang="es-GT" dirty="0"/>
              <a:t> </a:t>
            </a:r>
            <a:r>
              <a:rPr lang="es-GT" sz="2000" dirty="0" smtClean="0"/>
              <a:t>	 	</a:t>
            </a:r>
            <a:r>
              <a:rPr lang="es-GT" sz="3200" b="1" dirty="0" smtClean="0">
                <a:solidFill>
                  <a:srgbClr val="0099CC"/>
                </a:solidFill>
              </a:rPr>
              <a:t>(</a:t>
            </a:r>
            <a:r>
              <a:rPr lang="es-GT" sz="3200" b="1" dirty="0">
                <a:solidFill>
                  <a:srgbClr val="0099CC"/>
                </a:solidFill>
              </a:rPr>
              <a:t>Q</a:t>
            </a:r>
            <a:r>
              <a:rPr lang="es-GT" sz="3200" b="1" dirty="0" smtClean="0">
                <a:solidFill>
                  <a:srgbClr val="0099CC"/>
                </a:solidFill>
              </a:rPr>
              <a:t>.)</a:t>
            </a:r>
            <a:r>
              <a:rPr lang="es-GT" sz="3200" b="1" dirty="0">
                <a:solidFill>
                  <a:srgbClr val="0099CC"/>
                </a:solidFill>
              </a:rPr>
              <a:t> </a:t>
            </a:r>
            <a:r>
              <a:rPr lang="es-GT" sz="3200" b="1" dirty="0" smtClean="0">
                <a:solidFill>
                  <a:srgbClr val="0099CC"/>
                </a:solidFill>
              </a:rPr>
              <a:t>0,09</a:t>
            </a:r>
          </a:p>
          <a:p>
            <a:pPr marL="457200" lvl="1" indent="0">
              <a:buNone/>
            </a:pPr>
            <a:r>
              <a:rPr lang="es-GT" sz="2000" dirty="0" smtClean="0"/>
              <a:t> </a:t>
            </a:r>
            <a:endParaRPr lang="es-GT" sz="2000" dirty="0"/>
          </a:p>
          <a:p>
            <a:pPr lvl="1"/>
            <a:r>
              <a:rPr lang="es-GT" b="1" dirty="0"/>
              <a:t>Saldo</a:t>
            </a:r>
            <a:r>
              <a:rPr lang="es-GT" dirty="0"/>
              <a:t> por ejecutar </a:t>
            </a:r>
            <a:r>
              <a:rPr lang="es-GT" sz="2000" dirty="0" smtClean="0"/>
              <a:t>			</a:t>
            </a:r>
            <a:r>
              <a:rPr lang="es-GT" sz="3200" b="1" dirty="0" smtClean="0">
                <a:solidFill>
                  <a:srgbClr val="0099CC"/>
                </a:solidFill>
              </a:rPr>
              <a:t>(</a:t>
            </a:r>
            <a:r>
              <a:rPr lang="es-GT" sz="3200" b="1" dirty="0">
                <a:solidFill>
                  <a:srgbClr val="0099CC"/>
                </a:solidFill>
              </a:rPr>
              <a:t>Q</a:t>
            </a:r>
            <a:r>
              <a:rPr lang="es-GT" sz="3200" b="1" dirty="0" smtClean="0">
                <a:solidFill>
                  <a:srgbClr val="0099CC"/>
                </a:solidFill>
              </a:rPr>
              <a:t>.)</a:t>
            </a:r>
            <a:r>
              <a:rPr lang="es-GT" sz="3200" b="1" dirty="0">
                <a:solidFill>
                  <a:srgbClr val="0099CC"/>
                </a:solidFill>
              </a:rPr>
              <a:t> </a:t>
            </a:r>
            <a:r>
              <a:rPr lang="es-GT" sz="3200" b="1" dirty="0" smtClean="0">
                <a:solidFill>
                  <a:srgbClr val="0099CC"/>
                </a:solidFill>
              </a:rPr>
              <a:t>0,14 </a:t>
            </a:r>
            <a:endParaRPr lang="es-GT" sz="3200" b="1" dirty="0">
              <a:solidFill>
                <a:srgbClr val="0099CC"/>
              </a:solidFill>
            </a:endParaRPr>
          </a:p>
        </p:txBody>
      </p:sp>
      <p:sp>
        <p:nvSpPr>
          <p:cNvPr id="4" name="CuadroTexto 3"/>
          <p:cNvSpPr txBox="1"/>
          <p:nvPr/>
        </p:nvSpPr>
        <p:spPr>
          <a:xfrm>
            <a:off x="1489329" y="6353175"/>
            <a:ext cx="2973891" cy="246221"/>
          </a:xfrm>
          <a:prstGeom prst="rect">
            <a:avLst/>
          </a:prstGeom>
          <a:noFill/>
        </p:spPr>
        <p:txBody>
          <a:bodyPr wrap="none" rtlCol="0">
            <a:spAutoFit/>
          </a:bodyPr>
          <a:lstStyle/>
          <a:p>
            <a:r>
              <a:rPr lang="es-GT" sz="1000" i="1" dirty="0" smtClean="0">
                <a:latin typeface="Montserrat" panose="00000500000000000000" pitchFamily="50" charset="0"/>
              </a:rPr>
              <a:t>Cifras expresadas en millones de quetzales</a:t>
            </a:r>
            <a:endParaRPr lang="es-GT" sz="1000" i="1" dirty="0">
              <a:latin typeface="Montserrat" panose="00000500000000000000" pitchFamily="50" charset="0"/>
            </a:endParaRPr>
          </a:p>
        </p:txBody>
      </p:sp>
    </p:spTree>
    <p:extLst>
      <p:ext uri="{BB962C8B-B14F-4D97-AF65-F5344CB8AC3E}">
        <p14:creationId xmlns:p14="http://schemas.microsoft.com/office/powerpoint/2010/main" val="2661958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853967" y="490756"/>
            <a:ext cx="8749717" cy="618395"/>
          </a:xfrm>
        </p:spPr>
        <p:txBody>
          <a:bodyPr>
            <a:noAutofit/>
          </a:bodyPr>
          <a:lstStyle/>
          <a:p>
            <a:pPr algn="l"/>
            <a:r>
              <a:rPr lang="es-GT" sz="2800" b="1" dirty="0">
                <a:solidFill>
                  <a:srgbClr val="0D1F3C"/>
                </a:solidFill>
                <a:latin typeface="Montserrat" panose="00000500000000000000" pitchFamily="50" charset="0"/>
              </a:rPr>
              <a:t/>
            </a:r>
            <a:br>
              <a:rPr lang="es-GT" sz="2800" b="1" dirty="0">
                <a:solidFill>
                  <a:srgbClr val="0D1F3C"/>
                </a:solidFill>
                <a:latin typeface="Montserrat" panose="00000500000000000000" pitchFamily="50" charset="0"/>
              </a:rPr>
            </a:br>
            <a:r>
              <a:rPr lang="es-GT" sz="2800" dirty="0" smtClean="0"/>
              <a:t>Gasto por </a:t>
            </a:r>
            <a:r>
              <a:rPr lang="es-GT" sz="2800" b="1" dirty="0" smtClean="0">
                <a:solidFill>
                  <a:srgbClr val="0D1F3C"/>
                </a:solidFill>
                <a:latin typeface="Montserrat" panose="00000500000000000000" pitchFamily="50" charset="0"/>
              </a:rPr>
              <a:t>finalidad acumulado a diciembre de 2021</a:t>
            </a:r>
            <a:endParaRPr lang="es-GT" sz="2800" b="1" dirty="0">
              <a:highlight>
                <a:srgbClr val="FFFF00"/>
              </a:highlight>
              <a:latin typeface="Montserrat" panose="00000500000000000000" pitchFamily="50" charset="0"/>
            </a:endParaRPr>
          </a:p>
        </p:txBody>
      </p:sp>
      <p:sp>
        <p:nvSpPr>
          <p:cNvPr id="6" name="Marcador de contenido 6">
            <a:extLst>
              <a:ext uri="{FF2B5EF4-FFF2-40B4-BE49-F238E27FC236}">
                <a16:creationId xmlns:a16="http://schemas.microsoft.com/office/drawing/2014/main" id="{BDAC9255-D948-4BF6-B426-0D02996C1793}"/>
              </a:ext>
            </a:extLst>
          </p:cNvPr>
          <p:cNvSpPr txBox="1">
            <a:spLocks/>
          </p:cNvSpPr>
          <p:nvPr/>
        </p:nvSpPr>
        <p:spPr>
          <a:xfrm>
            <a:off x="1853966" y="4828820"/>
            <a:ext cx="8749717" cy="15243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s-GT" sz="1800" b="1" dirty="0"/>
          </a:p>
          <a:p>
            <a:pPr lvl="1"/>
            <a:r>
              <a:rPr lang="es-GT" sz="1800" dirty="0"/>
              <a:t>Presupuesto </a:t>
            </a:r>
            <a:r>
              <a:rPr lang="es-GT" sz="1800" b="1" dirty="0"/>
              <a:t>vigente</a:t>
            </a:r>
            <a:r>
              <a:rPr lang="es-GT" sz="1800" dirty="0"/>
              <a:t> </a:t>
            </a:r>
            <a:r>
              <a:rPr lang="es-GT" sz="1800" dirty="0" smtClean="0"/>
              <a:t>		</a:t>
            </a:r>
            <a:r>
              <a:rPr lang="es-GT" sz="2000" b="1" dirty="0" smtClean="0">
                <a:solidFill>
                  <a:srgbClr val="0099CC"/>
                </a:solidFill>
              </a:rPr>
              <a:t>(</a:t>
            </a:r>
            <a:r>
              <a:rPr lang="es-GT" sz="2000" b="1" dirty="0">
                <a:solidFill>
                  <a:srgbClr val="0099CC"/>
                </a:solidFill>
              </a:rPr>
              <a:t>Q</a:t>
            </a:r>
            <a:r>
              <a:rPr lang="es-GT" sz="2000" b="1" dirty="0" smtClean="0">
                <a:solidFill>
                  <a:srgbClr val="0099CC"/>
                </a:solidFill>
              </a:rPr>
              <a:t>.)</a:t>
            </a:r>
            <a:r>
              <a:rPr lang="es-GT" sz="2000" b="1" dirty="0">
                <a:solidFill>
                  <a:srgbClr val="0099CC"/>
                </a:solidFill>
              </a:rPr>
              <a:t> </a:t>
            </a:r>
            <a:r>
              <a:rPr lang="es-GT" sz="2000" b="1" dirty="0" smtClean="0">
                <a:solidFill>
                  <a:srgbClr val="0099CC"/>
                </a:solidFill>
              </a:rPr>
              <a:t>30.47</a:t>
            </a:r>
            <a:endParaRPr lang="es-GT" sz="1800" b="1" dirty="0">
              <a:solidFill>
                <a:srgbClr val="0099CC"/>
              </a:solidFill>
            </a:endParaRPr>
          </a:p>
          <a:p>
            <a:pPr lvl="1"/>
            <a:r>
              <a:rPr lang="es-GT" sz="1800" dirty="0"/>
              <a:t>Presupuesto </a:t>
            </a:r>
            <a:r>
              <a:rPr lang="es-GT" sz="1800" b="1" dirty="0"/>
              <a:t>ejecutado</a:t>
            </a:r>
            <a:r>
              <a:rPr lang="es-GT" sz="1800" dirty="0"/>
              <a:t> </a:t>
            </a:r>
            <a:r>
              <a:rPr lang="es-GT" sz="1800" dirty="0" smtClean="0"/>
              <a:t>		</a:t>
            </a:r>
            <a:r>
              <a:rPr lang="es-GT" sz="2000" b="1" dirty="0" smtClean="0">
                <a:solidFill>
                  <a:srgbClr val="0099CC"/>
                </a:solidFill>
              </a:rPr>
              <a:t>(</a:t>
            </a:r>
            <a:r>
              <a:rPr lang="es-GT" sz="2000" b="1" dirty="0">
                <a:solidFill>
                  <a:srgbClr val="0099CC"/>
                </a:solidFill>
              </a:rPr>
              <a:t>Q</a:t>
            </a:r>
            <a:r>
              <a:rPr lang="es-GT" sz="2000" b="1" dirty="0" smtClean="0">
                <a:solidFill>
                  <a:srgbClr val="0099CC"/>
                </a:solidFill>
              </a:rPr>
              <a:t>.)</a:t>
            </a:r>
            <a:r>
              <a:rPr lang="es-GT" sz="2000" b="1" dirty="0">
                <a:solidFill>
                  <a:srgbClr val="0099CC"/>
                </a:solidFill>
              </a:rPr>
              <a:t> </a:t>
            </a:r>
            <a:r>
              <a:rPr lang="es-GT" sz="2000" b="1" dirty="0" smtClean="0">
                <a:solidFill>
                  <a:srgbClr val="0099CC"/>
                </a:solidFill>
              </a:rPr>
              <a:t>29.13</a:t>
            </a:r>
            <a:endParaRPr lang="es-GT" sz="1800" b="1" dirty="0">
              <a:solidFill>
                <a:srgbClr val="0099CC"/>
              </a:solidFill>
            </a:endParaRPr>
          </a:p>
          <a:p>
            <a:pPr lvl="1"/>
            <a:r>
              <a:rPr lang="es-GT" sz="1800" b="1" dirty="0"/>
              <a:t>Saldo</a:t>
            </a:r>
            <a:r>
              <a:rPr lang="es-GT" sz="1800" dirty="0"/>
              <a:t> por </a:t>
            </a:r>
            <a:r>
              <a:rPr lang="es-GT" sz="1800" dirty="0" smtClean="0"/>
              <a:t>ejecutar		</a:t>
            </a:r>
            <a:r>
              <a:rPr lang="es-GT" sz="2000" b="1" dirty="0" smtClean="0">
                <a:solidFill>
                  <a:srgbClr val="0099CC"/>
                </a:solidFill>
              </a:rPr>
              <a:t>(</a:t>
            </a:r>
            <a:r>
              <a:rPr lang="es-GT" sz="2000" b="1" dirty="0">
                <a:solidFill>
                  <a:srgbClr val="0099CC"/>
                </a:solidFill>
              </a:rPr>
              <a:t>Q</a:t>
            </a:r>
            <a:r>
              <a:rPr lang="es-GT" sz="2000" b="1" dirty="0" smtClean="0">
                <a:solidFill>
                  <a:srgbClr val="0099CC"/>
                </a:solidFill>
              </a:rPr>
              <a:t>.)</a:t>
            </a:r>
            <a:r>
              <a:rPr lang="es-GT" sz="2000" b="1" dirty="0">
                <a:solidFill>
                  <a:srgbClr val="0099CC"/>
                </a:solidFill>
              </a:rPr>
              <a:t> </a:t>
            </a:r>
            <a:r>
              <a:rPr lang="es-GT" sz="2000" b="1" dirty="0" smtClean="0">
                <a:solidFill>
                  <a:srgbClr val="0099CC"/>
                </a:solidFill>
              </a:rPr>
              <a:t>   1.34</a:t>
            </a:r>
            <a:endParaRPr lang="es-GT" sz="2000" b="1" dirty="0">
              <a:solidFill>
                <a:srgbClr val="0099CC"/>
              </a:solidFill>
            </a:endParaRPr>
          </a:p>
        </p:txBody>
      </p:sp>
      <p:sp>
        <p:nvSpPr>
          <p:cNvPr id="8" name="CuadroTexto 7"/>
          <p:cNvSpPr txBox="1"/>
          <p:nvPr/>
        </p:nvSpPr>
        <p:spPr>
          <a:xfrm>
            <a:off x="1489329" y="6353175"/>
            <a:ext cx="2973891" cy="246221"/>
          </a:xfrm>
          <a:prstGeom prst="rect">
            <a:avLst/>
          </a:prstGeom>
          <a:noFill/>
        </p:spPr>
        <p:txBody>
          <a:bodyPr wrap="none" rtlCol="0">
            <a:spAutoFit/>
          </a:bodyPr>
          <a:lstStyle/>
          <a:p>
            <a:r>
              <a:rPr lang="es-GT" sz="1000" i="1" dirty="0" smtClean="0">
                <a:latin typeface="Montserrat" panose="00000500000000000000" pitchFamily="50" charset="0"/>
              </a:rPr>
              <a:t>Cifras expresadas en millones de quetzales</a:t>
            </a:r>
            <a:endParaRPr lang="es-GT" sz="1000" i="1" dirty="0">
              <a:latin typeface="Montserrat" panose="00000500000000000000" pitchFamily="50" charset="0"/>
            </a:endParaRPr>
          </a:p>
        </p:txBody>
      </p:sp>
      <p:graphicFrame>
        <p:nvGraphicFramePr>
          <p:cNvPr id="7" name="Gráfico 6"/>
          <p:cNvGraphicFramePr>
            <a:graphicFrameLocks/>
          </p:cNvGraphicFramePr>
          <p:nvPr>
            <p:extLst>
              <p:ext uri="{D42A27DB-BD31-4B8C-83A1-F6EECF244321}">
                <p14:modId xmlns:p14="http://schemas.microsoft.com/office/powerpoint/2010/main" val="1994996662"/>
              </p:ext>
            </p:extLst>
          </p:nvPr>
        </p:nvGraphicFramePr>
        <p:xfrm>
          <a:off x="2971800" y="1428750"/>
          <a:ext cx="5410200" cy="33718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12010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853967" y="490756"/>
            <a:ext cx="8749717" cy="618395"/>
          </a:xfrm>
        </p:spPr>
        <p:txBody>
          <a:bodyPr>
            <a:noAutofit/>
          </a:bodyPr>
          <a:lstStyle/>
          <a:p>
            <a:pPr algn="l"/>
            <a:r>
              <a:rPr lang="es-GT" sz="2800" b="1" dirty="0">
                <a:solidFill>
                  <a:srgbClr val="0D1F3C"/>
                </a:solidFill>
                <a:latin typeface="Montserrat" panose="00000500000000000000" pitchFamily="50" charset="0"/>
              </a:rPr>
              <a:t/>
            </a:r>
            <a:br>
              <a:rPr lang="es-GT" sz="2800" b="1" dirty="0">
                <a:solidFill>
                  <a:srgbClr val="0D1F3C"/>
                </a:solidFill>
                <a:latin typeface="Montserrat" panose="00000500000000000000" pitchFamily="50" charset="0"/>
              </a:rPr>
            </a:br>
            <a:r>
              <a:rPr lang="es-GT" sz="2800" b="1" dirty="0" smtClean="0">
                <a:solidFill>
                  <a:srgbClr val="0D1F3C"/>
                </a:solidFill>
                <a:latin typeface="Montserrat" panose="00000500000000000000" pitchFamily="50" charset="0"/>
              </a:rPr>
              <a:t>Qué finalidad tiene la institución? </a:t>
            </a:r>
            <a:r>
              <a:rPr lang="es-GT" sz="2800" b="1" dirty="0">
                <a:solidFill>
                  <a:srgbClr val="0D1F3C"/>
                </a:solidFill>
                <a:latin typeface="Montserrat" panose="00000500000000000000" pitchFamily="50" charset="0"/>
              </a:rPr>
              <a:t/>
            </a:r>
            <a:br>
              <a:rPr lang="es-GT" sz="2800" b="1" dirty="0">
                <a:solidFill>
                  <a:srgbClr val="0D1F3C"/>
                </a:solidFill>
                <a:latin typeface="Montserrat" panose="00000500000000000000" pitchFamily="50" charset="0"/>
              </a:rPr>
            </a:br>
            <a:endParaRPr lang="es-GT" sz="2800" b="1" dirty="0">
              <a:highlight>
                <a:srgbClr val="FFFF00"/>
              </a:highlight>
              <a:latin typeface="Montserrat" panose="00000500000000000000" pitchFamily="50" charset="0"/>
            </a:endParaRPr>
          </a:p>
        </p:txBody>
      </p:sp>
      <p:sp>
        <p:nvSpPr>
          <p:cNvPr id="3" name="Rectángulo 2"/>
          <p:cNvSpPr/>
          <p:nvPr/>
        </p:nvSpPr>
        <p:spPr>
          <a:xfrm>
            <a:off x="1520219" y="1555953"/>
            <a:ext cx="8869152" cy="2462213"/>
          </a:xfrm>
          <a:prstGeom prst="rect">
            <a:avLst/>
          </a:prstGeom>
        </p:spPr>
        <p:txBody>
          <a:bodyPr wrap="square">
            <a:spAutoFit/>
          </a:bodyPr>
          <a:lstStyle/>
          <a:p>
            <a:pPr algn="just">
              <a:spcAft>
                <a:spcPts val="600"/>
              </a:spcAft>
            </a:pPr>
            <a:r>
              <a:rPr lang="es-GT" sz="2200" dirty="0" smtClean="0">
                <a:latin typeface="DINPro-Light" panose="02000504040000020003" pitchFamily="2" charset="0"/>
                <a:ea typeface="Times New Roman" panose="02020603050405020304" pitchFamily="18" charset="0"/>
                <a:cs typeface="Times New Roman" panose="02020603050405020304" pitchFamily="18" charset="0"/>
              </a:rPr>
              <a:t>La SIE destina su presupuesto a la finalidad de «orden </a:t>
            </a:r>
            <a:r>
              <a:rPr lang="es-GT" sz="2200" dirty="0">
                <a:latin typeface="DINPro-Light" panose="02000504040000020003" pitchFamily="2" charset="0"/>
                <a:ea typeface="Times New Roman" panose="02020603050405020304" pitchFamily="18" charset="0"/>
                <a:cs typeface="Times New Roman" panose="02020603050405020304" pitchFamily="18" charset="0"/>
              </a:rPr>
              <a:t>público y seguridad ciudadana». El destino del presupuesto, por la naturaleza de la institución es para dar resultados en seguridad, como parte del Sistema Nacional de Seguridad, no obstante, la inteligencia de estado es un ámbito de funcionamiento de más amplia categoría que «orden público y seguridad ciudadana», es la única categoría disponible en el clasificador, por lo cual fue vinculado a la misma. </a:t>
            </a:r>
            <a:endParaRPr lang="es-GT" sz="2200" dirty="0">
              <a:latin typeface="DINPro-Light" panose="02000504040000020003"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4961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F58090F7-B011-46B2-ABEA-88BE12AEF2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11" name="Título 1">
            <a:extLst>
              <a:ext uri="{FF2B5EF4-FFF2-40B4-BE49-F238E27FC236}">
                <a16:creationId xmlns:a16="http://schemas.microsoft.com/office/drawing/2014/main" id="{A2162693-C48A-1D46-A173-005AE60ACA54}"/>
              </a:ext>
            </a:extLst>
          </p:cNvPr>
          <p:cNvSpPr txBox="1">
            <a:spLocks/>
          </p:cNvSpPr>
          <p:nvPr/>
        </p:nvSpPr>
        <p:spPr>
          <a:xfrm>
            <a:off x="1524000" y="1819275"/>
            <a:ext cx="9144000" cy="2257425"/>
          </a:xfrm>
          <a:prstGeom prst="rect">
            <a:avLst/>
          </a:prstGeom>
        </p:spPr>
        <p:txBody>
          <a:bodyPr vert="horz" lIns="91440" tIns="45720" rIns="91440" bIns="45720" rtlCol="0" anchor="ctr" anchorCtr="0">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GT" sz="4000" b="1" dirty="0">
                <a:solidFill>
                  <a:schemeClr val="bg1"/>
                </a:solidFill>
                <a:latin typeface="Montserrat" panose="00000500000000000000" pitchFamily="50" charset="0"/>
              </a:rPr>
              <a:t>RENDICIÓN DE CUENTAS</a:t>
            </a:r>
            <a:r>
              <a:rPr lang="es-GT" sz="4000" b="1" dirty="0">
                <a:latin typeface="Montserrat" panose="00000500000000000000" pitchFamily="50" charset="0"/>
              </a:rPr>
              <a:t/>
            </a:r>
            <a:br>
              <a:rPr lang="es-GT" sz="4000" b="1" dirty="0">
                <a:latin typeface="Montserrat" panose="00000500000000000000" pitchFamily="50" charset="0"/>
              </a:rPr>
            </a:br>
            <a:endParaRPr lang="es-GT" sz="4000" b="1" dirty="0">
              <a:solidFill>
                <a:srgbClr val="00B0F0"/>
              </a:solidFill>
              <a:latin typeface="Montserrat" panose="00000500000000000000" pitchFamily="50" charset="0"/>
            </a:endParaRPr>
          </a:p>
          <a:p>
            <a:pPr algn="ctr"/>
            <a:r>
              <a:rPr lang="es-GT" sz="4000" b="1" dirty="0">
                <a:solidFill>
                  <a:srgbClr val="00B0F0"/>
                </a:solidFill>
                <a:latin typeface="Montserrat" panose="00000500000000000000" pitchFamily="50" charset="0"/>
              </a:rPr>
              <a:t>PARTE ESPECÍFICA</a:t>
            </a:r>
          </a:p>
          <a:p>
            <a:pPr algn="ctr"/>
            <a:r>
              <a:rPr lang="es-GT" sz="4000" b="1" dirty="0">
                <a:solidFill>
                  <a:srgbClr val="00B0F0"/>
                </a:solidFill>
                <a:latin typeface="Montserrat" panose="00000500000000000000" pitchFamily="50" charset="0"/>
              </a:rPr>
              <a:t>RESULTADOS Y AVANCES </a:t>
            </a:r>
            <a:br>
              <a:rPr lang="es-GT" sz="4000" b="1" dirty="0">
                <a:solidFill>
                  <a:srgbClr val="00B0F0"/>
                </a:solidFill>
                <a:latin typeface="Montserrat" panose="00000500000000000000" pitchFamily="50" charset="0"/>
              </a:rPr>
            </a:br>
            <a:r>
              <a:rPr lang="es-GT" sz="4000" b="1" dirty="0" smtClean="0">
                <a:solidFill>
                  <a:srgbClr val="00B0F0"/>
                </a:solidFill>
                <a:latin typeface="Montserrat" panose="00000500000000000000" pitchFamily="50" charset="0"/>
              </a:rPr>
              <a:t>TERCER </a:t>
            </a:r>
            <a:r>
              <a:rPr lang="es-GT" sz="4000" b="1" dirty="0">
                <a:solidFill>
                  <a:srgbClr val="00B0F0"/>
                </a:solidFill>
                <a:latin typeface="Montserrat" panose="00000500000000000000" pitchFamily="50" charset="0"/>
              </a:rPr>
              <a:t>CUATRIMESTRE 2021</a:t>
            </a:r>
          </a:p>
        </p:txBody>
      </p:sp>
    </p:spTree>
    <p:extLst>
      <p:ext uri="{BB962C8B-B14F-4D97-AF65-F5344CB8AC3E}">
        <p14:creationId xmlns:p14="http://schemas.microsoft.com/office/powerpoint/2010/main" val="2167024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ítulo 1">
            <a:extLst>
              <a:ext uri="{FF2B5EF4-FFF2-40B4-BE49-F238E27FC236}">
                <a16:creationId xmlns:a16="http://schemas.microsoft.com/office/drawing/2014/main" id="{647C9A9A-0F92-4439-BD39-B4A96FFA126D}"/>
              </a:ext>
            </a:extLst>
          </p:cNvPr>
          <p:cNvSpPr txBox="1">
            <a:spLocks/>
          </p:cNvSpPr>
          <p:nvPr/>
        </p:nvSpPr>
        <p:spPr>
          <a:xfrm>
            <a:off x="1743871" y="0"/>
            <a:ext cx="8170877" cy="1145538"/>
          </a:xfrm>
          <a:prstGeom prst="rect">
            <a:avLst/>
          </a:prstGeom>
        </p:spPr>
        <p:txBody>
          <a:bodyPr vert="horz" lIns="91440" tIns="45720" rIns="91440" bIns="45720" rtlCol="0" anchor="ctr">
            <a:normAutofit fontScale="97500"/>
          </a:bodyPr>
          <a:lstStyle>
            <a:lvl1pPr algn="ctr" defTabSz="914400" rtl="0" eaLnBrk="1" latinLnBrk="0" hangingPunct="1">
              <a:lnSpc>
                <a:spcPct val="90000"/>
              </a:lnSpc>
              <a:spcBef>
                <a:spcPct val="0"/>
              </a:spcBef>
              <a:buNone/>
              <a:defRPr sz="3600" b="1" kern="1200">
                <a:solidFill>
                  <a:srgbClr val="0D1F3C"/>
                </a:solidFill>
                <a:latin typeface="Montserrat" panose="00000500000000000000" pitchFamily="50" charset="0"/>
                <a:ea typeface="+mj-ea"/>
                <a:cs typeface="+mj-cs"/>
              </a:defRPr>
            </a:lvl1pPr>
          </a:lstStyle>
          <a:p>
            <a:pPr algn="l"/>
            <a:r>
              <a:rPr lang="es-GT" sz="2800" dirty="0"/>
              <a:t>Principales resultados y avances en materia de inversión</a:t>
            </a:r>
          </a:p>
        </p:txBody>
      </p:sp>
      <p:sp>
        <p:nvSpPr>
          <p:cNvPr id="22" name="Marcador de contenido 6">
            <a:extLst>
              <a:ext uri="{FF2B5EF4-FFF2-40B4-BE49-F238E27FC236}">
                <a16:creationId xmlns:a16="http://schemas.microsoft.com/office/drawing/2014/main" id="{FDEFACA7-B903-4B3E-851C-F8FB7B3942D0}"/>
              </a:ext>
            </a:extLst>
          </p:cNvPr>
          <p:cNvSpPr txBox="1">
            <a:spLocks/>
          </p:cNvSpPr>
          <p:nvPr/>
        </p:nvSpPr>
        <p:spPr>
          <a:xfrm>
            <a:off x="1819216" y="944380"/>
            <a:ext cx="4854961" cy="3659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GT" sz="2000" dirty="0"/>
              <a:t>1. </a:t>
            </a:r>
            <a:r>
              <a:rPr lang="es-GT" sz="1800" dirty="0" smtClean="0"/>
              <a:t>Dirección y Coordinación</a:t>
            </a:r>
            <a:endParaRPr lang="es-GT" sz="1800" dirty="0"/>
          </a:p>
          <a:p>
            <a:pPr marL="0" indent="0">
              <a:buFont typeface="Arial" panose="020B0604020202020204" pitchFamily="34" charset="0"/>
              <a:buNone/>
            </a:pPr>
            <a:endParaRPr lang="es-GT" dirty="0"/>
          </a:p>
          <a:p>
            <a:endParaRPr lang="es-GT" dirty="0"/>
          </a:p>
          <a:p>
            <a:endParaRPr lang="es-GT" dirty="0"/>
          </a:p>
          <a:p>
            <a:endParaRPr lang="es-GT" dirty="0"/>
          </a:p>
          <a:p>
            <a:endParaRPr lang="es-GT" dirty="0"/>
          </a:p>
          <a:p>
            <a:endParaRPr lang="es-GT" dirty="0"/>
          </a:p>
          <a:p>
            <a:pPr marL="0" indent="0">
              <a:buNone/>
            </a:pPr>
            <a:endParaRPr lang="es-GT" sz="1000" dirty="0"/>
          </a:p>
        </p:txBody>
      </p:sp>
      <p:sp>
        <p:nvSpPr>
          <p:cNvPr id="23" name="CuadroTexto 22">
            <a:extLst>
              <a:ext uri="{FF2B5EF4-FFF2-40B4-BE49-F238E27FC236}">
                <a16:creationId xmlns:a16="http://schemas.microsoft.com/office/drawing/2014/main" id="{56FC3AAA-D9F8-4C19-8763-053DF5B17F56}"/>
              </a:ext>
            </a:extLst>
          </p:cNvPr>
          <p:cNvSpPr txBox="1"/>
          <p:nvPr/>
        </p:nvSpPr>
        <p:spPr>
          <a:xfrm>
            <a:off x="518946" y="1626366"/>
            <a:ext cx="4100679" cy="483209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es-GT" sz="1400" dirty="0">
                <a:latin typeface="DINPro-Light" panose="02000504040000020003" pitchFamily="2" charset="0"/>
              </a:rPr>
              <a:t>Se da inicio al proceso de simplificación de requisitos y trámites administrativos, para implementar el Decreto 5-2021</a:t>
            </a:r>
            <a:r>
              <a:rPr lang="es-GT" sz="1400" dirty="0" smtClean="0">
                <a:latin typeface="DINPro-Light" panose="02000504040000020003" pitchFamily="2" charset="0"/>
              </a:rPr>
              <a:t> </a:t>
            </a:r>
          </a:p>
          <a:p>
            <a:pPr marL="285750" indent="-285750">
              <a:buFont typeface="Arial" panose="020B0604020202020204" pitchFamily="34" charset="0"/>
              <a:buChar char="•"/>
            </a:pPr>
            <a:r>
              <a:rPr lang="es-GT" sz="1400" dirty="0">
                <a:latin typeface="DINPro-Light" panose="02000504040000020003" pitchFamily="2" charset="0"/>
              </a:rPr>
              <a:t>Se alcanza un 95% de avance global en la actualización de 30 Manuales de Normas y Procedimientos, lo cual tendrá un impacto positivo en la gestión para el fortalecimiento institucional. </a:t>
            </a:r>
          </a:p>
          <a:p>
            <a:pPr marL="285750" indent="-285750">
              <a:buFont typeface="Arial" panose="020B0604020202020204" pitchFamily="34" charset="0"/>
              <a:buChar char="•"/>
            </a:pPr>
            <a:r>
              <a:rPr lang="es-GT" sz="1400" dirty="0">
                <a:latin typeface="DINPro-Light" panose="02000504040000020003" pitchFamily="2" charset="0"/>
              </a:rPr>
              <a:t>S</a:t>
            </a:r>
            <a:r>
              <a:rPr lang="es-GT" sz="1400" dirty="0" smtClean="0">
                <a:latin typeface="DINPro-Light" panose="02000504040000020003" pitchFamily="2" charset="0"/>
              </a:rPr>
              <a:t>e </a:t>
            </a:r>
            <a:r>
              <a:rPr lang="es-GT" sz="1400" dirty="0">
                <a:latin typeface="DINPro-Light" panose="02000504040000020003" pitchFamily="2" charset="0"/>
              </a:rPr>
              <a:t>realizó un trabajo técnico integral para la actualización del Manual de Organización y Funciones, a fin de estandarizar los descriptores de puestos y replantear las estructuras organizacionales, para mantener actualizado el servicio. </a:t>
            </a:r>
            <a:endParaRPr lang="es-GT" sz="1400" dirty="0" smtClean="0">
              <a:latin typeface="DINPro-Light" panose="02000504040000020003" pitchFamily="2" charset="0"/>
            </a:endParaRPr>
          </a:p>
          <a:p>
            <a:pPr marL="285750" indent="-285750">
              <a:buFont typeface="Arial" panose="020B0604020202020204" pitchFamily="34" charset="0"/>
              <a:buChar char="•"/>
            </a:pPr>
            <a:r>
              <a:rPr lang="es-GT" sz="1400" dirty="0" smtClean="0">
                <a:latin typeface="DINPro-Light" panose="02000504040000020003" pitchFamily="2" charset="0"/>
              </a:rPr>
              <a:t>Se conforma comisión para actualizar el Reglamento Interno de Trabajo</a:t>
            </a:r>
          </a:p>
          <a:p>
            <a:pPr marL="285750" indent="-285750">
              <a:buFont typeface="Arial" panose="020B0604020202020204" pitchFamily="34" charset="0"/>
              <a:buChar char="•"/>
            </a:pPr>
            <a:r>
              <a:rPr lang="es-GT" sz="1400" dirty="0" smtClean="0">
                <a:latin typeface="DINPro-Light" panose="02000504040000020003" pitchFamily="2" charset="0"/>
              </a:rPr>
              <a:t>Durante </a:t>
            </a:r>
            <a:r>
              <a:rPr lang="es-GT" sz="1400" dirty="0">
                <a:latin typeface="DINPro-Light" panose="02000504040000020003" pitchFamily="2" charset="0"/>
              </a:rPr>
              <a:t>el período se continuó con la transición de procesos manuales a la implementación de plataformas digitales que puedan facilitar las gestiones, mejorar el control interno y contar a mediano plazo con diferentes indicadores de desempeño.</a:t>
            </a:r>
            <a:endParaRPr lang="es-GT" sz="1400" dirty="0" smtClean="0">
              <a:latin typeface="DINPro-Light" panose="02000504040000020003" pitchFamily="2" charset="0"/>
            </a:endParaRPr>
          </a:p>
        </p:txBody>
      </p:sp>
      <p:sp>
        <p:nvSpPr>
          <p:cNvPr id="11" name="Rectángulo 10"/>
          <p:cNvSpPr/>
          <p:nvPr/>
        </p:nvSpPr>
        <p:spPr>
          <a:xfrm>
            <a:off x="5006482" y="1626366"/>
            <a:ext cx="5599522" cy="4562573"/>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GT" sz="2000" b="1" dirty="0" smtClean="0">
                <a:latin typeface="Montserrat" panose="00000500000000000000" pitchFamily="50" charset="0"/>
              </a:rPr>
              <a:t>Aspectos presupuestarios: </a:t>
            </a:r>
          </a:p>
          <a:p>
            <a:r>
              <a:rPr lang="es-GT" sz="2000" dirty="0" smtClean="0">
                <a:latin typeface="DINPro-Light" panose="02000504040000020003" pitchFamily="2" charset="0"/>
              </a:rPr>
              <a:t>a. Presupuesto vigente: </a:t>
            </a:r>
            <a:r>
              <a:rPr lang="es-GT" sz="2000" b="1" dirty="0" smtClean="0">
                <a:latin typeface="DINPro-Light" panose="02000504040000020003" pitchFamily="2" charset="0"/>
              </a:rPr>
              <a:t>16.88* </a:t>
            </a:r>
            <a:r>
              <a:rPr lang="es-GT" sz="2000" b="1" dirty="0" smtClean="0">
                <a:latin typeface="DINPro-Light" panose="02000504040000020003" pitchFamily="2" charset="0"/>
              </a:rPr>
              <a:t>millones</a:t>
            </a:r>
          </a:p>
          <a:p>
            <a:r>
              <a:rPr lang="es-GT" sz="2000" dirty="0" smtClean="0">
                <a:latin typeface="DINPro-Light" panose="02000504040000020003" pitchFamily="2" charset="0"/>
              </a:rPr>
              <a:t>b. Presupuesto utilizado:15.83 </a:t>
            </a:r>
            <a:r>
              <a:rPr lang="es-GT" sz="2000" b="1" dirty="0" smtClean="0">
                <a:latin typeface="DINPro-Light" panose="02000504040000020003" pitchFamily="2" charset="0"/>
              </a:rPr>
              <a:t>millones</a:t>
            </a:r>
          </a:p>
          <a:p>
            <a:r>
              <a:rPr lang="es-GT" sz="2000" dirty="0" smtClean="0">
                <a:latin typeface="DINPro-Light" panose="02000504040000020003" pitchFamily="2" charset="0"/>
              </a:rPr>
              <a:t>c. Fuente de financiamiento: </a:t>
            </a:r>
            <a:r>
              <a:rPr lang="es-GT" sz="2000" b="1" dirty="0" smtClean="0">
                <a:latin typeface="DINPro-Light" panose="02000504040000020003" pitchFamily="2" charset="0"/>
              </a:rPr>
              <a:t>ingresos corrientes </a:t>
            </a:r>
          </a:p>
          <a:p>
            <a:endParaRPr lang="es-GT" sz="2000" dirty="0" smtClean="0">
              <a:latin typeface="DINPro-Light" panose="02000504040000020003" pitchFamily="2" charset="0"/>
            </a:endParaRPr>
          </a:p>
          <a:p>
            <a:endParaRPr lang="es-GT" sz="2000" dirty="0">
              <a:latin typeface="DINPro-Light" panose="02000504040000020003" pitchFamily="2" charset="0"/>
            </a:endParaRPr>
          </a:p>
          <a:p>
            <a:r>
              <a:rPr lang="es-GT" sz="2000" b="1" dirty="0" smtClean="0">
                <a:solidFill>
                  <a:schemeClr val="bg1"/>
                </a:solidFill>
                <a:latin typeface="Montserrat" panose="00000500000000000000" pitchFamily="50" charset="0"/>
              </a:rPr>
              <a:t>Aspectos de planificación estatal: </a:t>
            </a:r>
          </a:p>
          <a:p>
            <a:r>
              <a:rPr lang="es-GT" sz="2000" dirty="0" smtClean="0">
                <a:latin typeface="DINPro-Light" panose="02000504040000020003" pitchFamily="2" charset="0"/>
              </a:rPr>
              <a:t>a. Programa: </a:t>
            </a:r>
            <a:r>
              <a:rPr lang="es-GT" sz="2000" b="1" dirty="0" smtClean="0">
                <a:latin typeface="DINPro-Light" panose="02000504040000020003" pitchFamily="2" charset="0"/>
              </a:rPr>
              <a:t>Acciones de Inteligencia </a:t>
            </a:r>
          </a:p>
          <a:p>
            <a:r>
              <a:rPr lang="es-GT" sz="2000" dirty="0" smtClean="0">
                <a:latin typeface="DINPro-Light" panose="02000504040000020003" pitchFamily="2" charset="0"/>
              </a:rPr>
              <a:t>b. Meta</a:t>
            </a:r>
            <a:r>
              <a:rPr lang="es-GT" sz="2000" b="1" dirty="0" smtClean="0">
                <a:latin typeface="DINPro-Light" panose="02000504040000020003" pitchFamily="2" charset="0"/>
              </a:rPr>
              <a:t>: 12 documentos</a:t>
            </a:r>
          </a:p>
          <a:p>
            <a:pPr marL="263525" indent="-263525"/>
            <a:r>
              <a:rPr lang="es-GT" sz="2000" dirty="0" smtClean="0">
                <a:latin typeface="DINPro-Light" panose="02000504040000020003" pitchFamily="2" charset="0"/>
              </a:rPr>
              <a:t>c. Población beneficiada: </a:t>
            </a:r>
            <a:r>
              <a:rPr lang="es-GT" sz="2000" b="1" dirty="0" smtClean="0">
                <a:latin typeface="DINPro-Light" panose="02000504040000020003" pitchFamily="2" charset="0"/>
              </a:rPr>
              <a:t>Sistema Nacional de Seguridad</a:t>
            </a:r>
          </a:p>
          <a:p>
            <a:r>
              <a:rPr lang="es-GT" sz="2000" dirty="0" smtClean="0">
                <a:latin typeface="DINPro-Light" panose="02000504040000020003" pitchFamily="2" charset="0"/>
              </a:rPr>
              <a:t>d. Ubicación geográfica: </a:t>
            </a:r>
            <a:r>
              <a:rPr lang="es-GT" sz="2000" b="1" dirty="0">
                <a:latin typeface="DINPro-Light" panose="02000504040000020003" pitchFamily="2" charset="0"/>
              </a:rPr>
              <a:t>N</a:t>
            </a:r>
            <a:r>
              <a:rPr lang="es-GT" sz="2000" b="1" dirty="0" smtClean="0">
                <a:latin typeface="DINPro-Light" panose="02000504040000020003" pitchFamily="2" charset="0"/>
              </a:rPr>
              <a:t>ivel nacional </a:t>
            </a:r>
          </a:p>
          <a:p>
            <a:r>
              <a:rPr lang="es-GT" sz="2000" dirty="0" smtClean="0">
                <a:latin typeface="DINPro-Light" panose="02000504040000020003" pitchFamily="2" charset="0"/>
              </a:rPr>
              <a:t>e. Plazo de ejecución: </a:t>
            </a:r>
            <a:r>
              <a:rPr lang="es-GT" sz="2000" b="1" dirty="0" smtClean="0">
                <a:latin typeface="DINPro-Light" panose="02000504040000020003" pitchFamily="2" charset="0"/>
              </a:rPr>
              <a:t>Anual </a:t>
            </a:r>
          </a:p>
          <a:p>
            <a:endParaRPr lang="es-GT" sz="2000" dirty="0">
              <a:latin typeface="DINPro-Light" panose="02000504040000020003" pitchFamily="2" charset="0"/>
            </a:endParaRPr>
          </a:p>
        </p:txBody>
      </p:sp>
    </p:spTree>
    <p:extLst>
      <p:ext uri="{BB962C8B-B14F-4D97-AF65-F5344CB8AC3E}">
        <p14:creationId xmlns:p14="http://schemas.microsoft.com/office/powerpoint/2010/main" val="4145272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contenido 6">
            <a:extLst>
              <a:ext uri="{FF2B5EF4-FFF2-40B4-BE49-F238E27FC236}">
                <a16:creationId xmlns:a16="http://schemas.microsoft.com/office/drawing/2014/main" id="{FDEFACA7-B903-4B3E-851C-F8FB7B3942D0}"/>
              </a:ext>
            </a:extLst>
          </p:cNvPr>
          <p:cNvSpPr txBox="1">
            <a:spLocks/>
          </p:cNvSpPr>
          <p:nvPr/>
        </p:nvSpPr>
        <p:spPr>
          <a:xfrm>
            <a:off x="1819216" y="944380"/>
            <a:ext cx="4854961" cy="3659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GT" sz="2000" dirty="0"/>
              <a:t>2</a:t>
            </a:r>
            <a:r>
              <a:rPr lang="es-GT" sz="2000" dirty="0" smtClean="0"/>
              <a:t>. </a:t>
            </a:r>
            <a:r>
              <a:rPr lang="es-GT" sz="1800" dirty="0" smtClean="0"/>
              <a:t>Productos de Inteligencia </a:t>
            </a:r>
            <a:endParaRPr lang="es-GT" sz="1800" dirty="0"/>
          </a:p>
          <a:p>
            <a:pPr marL="0" indent="0">
              <a:buFont typeface="Arial" panose="020B0604020202020204" pitchFamily="34" charset="0"/>
              <a:buNone/>
            </a:pPr>
            <a:endParaRPr lang="es-GT" dirty="0"/>
          </a:p>
          <a:p>
            <a:endParaRPr lang="es-GT" dirty="0"/>
          </a:p>
          <a:p>
            <a:endParaRPr lang="es-GT" dirty="0"/>
          </a:p>
          <a:p>
            <a:endParaRPr lang="es-GT" dirty="0"/>
          </a:p>
          <a:p>
            <a:endParaRPr lang="es-GT" dirty="0"/>
          </a:p>
          <a:p>
            <a:endParaRPr lang="es-GT" dirty="0"/>
          </a:p>
          <a:p>
            <a:pPr marL="0" indent="0">
              <a:buNone/>
            </a:pPr>
            <a:endParaRPr lang="es-GT" sz="1000" dirty="0"/>
          </a:p>
        </p:txBody>
      </p:sp>
      <p:sp>
        <p:nvSpPr>
          <p:cNvPr id="15" name="Título 1">
            <a:extLst>
              <a:ext uri="{FF2B5EF4-FFF2-40B4-BE49-F238E27FC236}">
                <a16:creationId xmlns:a16="http://schemas.microsoft.com/office/drawing/2014/main" id="{1E4339DE-E389-44FD-9430-E98D48BA7BA0}"/>
              </a:ext>
            </a:extLst>
          </p:cNvPr>
          <p:cNvSpPr txBox="1">
            <a:spLocks/>
          </p:cNvSpPr>
          <p:nvPr/>
        </p:nvSpPr>
        <p:spPr>
          <a:xfrm>
            <a:off x="1819216" y="455573"/>
            <a:ext cx="7943094" cy="668900"/>
          </a:xfrm>
          <a:prstGeom prst="rect">
            <a:avLst/>
          </a:prstGeom>
        </p:spPr>
        <p:txBody>
          <a:bodyPr vert="horz" lIns="91440" tIns="45720" rIns="91440" bIns="45720" rtlCol="0" anchor="ctr">
            <a:normAutofit fontScale="97500"/>
          </a:bodyPr>
          <a:lstStyle>
            <a:lvl1pPr algn="ctr" defTabSz="914400" rtl="0" eaLnBrk="1" latinLnBrk="0" hangingPunct="1">
              <a:lnSpc>
                <a:spcPct val="90000"/>
              </a:lnSpc>
              <a:spcBef>
                <a:spcPct val="0"/>
              </a:spcBef>
              <a:buNone/>
              <a:defRPr sz="3600" b="1" kern="1200">
                <a:solidFill>
                  <a:srgbClr val="0D1F3C"/>
                </a:solidFill>
                <a:latin typeface="Montserrat" panose="00000500000000000000" pitchFamily="50" charset="0"/>
                <a:ea typeface="+mj-ea"/>
                <a:cs typeface="+mj-cs"/>
              </a:defRPr>
            </a:lvl1pPr>
          </a:lstStyle>
          <a:p>
            <a:pPr algn="l"/>
            <a:r>
              <a:rPr lang="es-GT" sz="2800"/>
              <a:t>Principales resultados y avances</a:t>
            </a:r>
          </a:p>
        </p:txBody>
      </p:sp>
      <p:sp>
        <p:nvSpPr>
          <p:cNvPr id="3" name="Rectángulo 2"/>
          <p:cNvSpPr/>
          <p:nvPr/>
        </p:nvSpPr>
        <p:spPr>
          <a:xfrm>
            <a:off x="703867" y="1613280"/>
            <a:ext cx="3657600" cy="4832092"/>
          </a:xfrm>
          <a:prstGeom prst="rect">
            <a:avLst/>
          </a:prstGeom>
        </p:spPr>
        <p:txBody>
          <a:bodyPr wrap="square">
            <a:spAutoFit/>
          </a:bodyPr>
          <a:lstStyle/>
          <a:p>
            <a:pPr algn="ctr"/>
            <a:r>
              <a:rPr lang="es-GT" sz="2800" b="1" dirty="0" smtClean="0">
                <a:solidFill>
                  <a:srgbClr val="0099CC"/>
                </a:solidFill>
                <a:latin typeface="Montserrat" panose="00000500000000000000" pitchFamily="50" charset="0"/>
                <a:ea typeface="Times New Roman" panose="02020603050405020304" pitchFamily="18" charset="0"/>
                <a:cs typeface="Times New Roman" panose="02020603050405020304" pitchFamily="18" charset="0"/>
              </a:rPr>
              <a:t>449 </a:t>
            </a:r>
          </a:p>
          <a:p>
            <a:pPr algn="ctr"/>
            <a:r>
              <a:rPr lang="es-GT" sz="2800" b="1" dirty="0" smtClean="0">
                <a:solidFill>
                  <a:srgbClr val="0099CC"/>
                </a:solidFill>
                <a:latin typeface="Montserrat" panose="00000500000000000000" pitchFamily="50" charset="0"/>
                <a:ea typeface="Times New Roman" panose="02020603050405020304" pitchFamily="18" charset="0"/>
                <a:cs typeface="Times New Roman" panose="02020603050405020304" pitchFamily="18" charset="0"/>
              </a:rPr>
              <a:t>Informes</a:t>
            </a:r>
          </a:p>
          <a:p>
            <a:pPr algn="ctr"/>
            <a:r>
              <a:rPr lang="es-GT" sz="2800" dirty="0" smtClean="0">
                <a:latin typeface="Montserrat" panose="00000500000000000000"/>
              </a:rPr>
              <a:t>__________</a:t>
            </a:r>
            <a:endParaRPr lang="es-GT" sz="2800" dirty="0">
              <a:latin typeface="Montserrat" panose="00000500000000000000"/>
            </a:endParaRPr>
          </a:p>
          <a:p>
            <a:pPr algn="ctr"/>
            <a:r>
              <a:rPr lang="es-GT" sz="2800" b="1" dirty="0" smtClean="0">
                <a:solidFill>
                  <a:srgbClr val="0099CC"/>
                </a:solidFill>
                <a:latin typeface="Montserrat" panose="00000500000000000000" pitchFamily="50" charset="0"/>
              </a:rPr>
              <a:t>1</a:t>
            </a:r>
          </a:p>
          <a:p>
            <a:pPr algn="ctr"/>
            <a:r>
              <a:rPr lang="es-GT" sz="2800" b="1" dirty="0" smtClean="0">
                <a:solidFill>
                  <a:srgbClr val="0099CC"/>
                </a:solidFill>
                <a:latin typeface="Montserrat" panose="00000500000000000000" pitchFamily="50" charset="0"/>
              </a:rPr>
              <a:t>Agenda Nacional de Riesgos y Amenazas</a:t>
            </a:r>
          </a:p>
          <a:p>
            <a:pPr algn="ctr"/>
            <a:r>
              <a:rPr lang="es-GT" sz="2800" dirty="0" smtClean="0">
                <a:latin typeface="Montserrat" panose="00000500000000000000"/>
              </a:rPr>
              <a:t>__________</a:t>
            </a:r>
            <a:endParaRPr lang="es-GT" sz="2800" dirty="0">
              <a:latin typeface="Montserrat" panose="00000500000000000000"/>
            </a:endParaRPr>
          </a:p>
          <a:p>
            <a:pPr algn="ctr"/>
            <a:r>
              <a:rPr lang="es-GT" sz="2800" b="1" dirty="0">
                <a:solidFill>
                  <a:srgbClr val="0099CC"/>
                </a:solidFill>
                <a:latin typeface="Montserrat" panose="00000500000000000000" pitchFamily="50" charset="0"/>
              </a:rPr>
              <a:t>1</a:t>
            </a:r>
            <a:endParaRPr lang="es-GT" sz="2800" b="1" dirty="0" smtClean="0">
              <a:solidFill>
                <a:srgbClr val="0099CC"/>
              </a:solidFill>
              <a:latin typeface="Montserrat" panose="00000500000000000000" pitchFamily="50" charset="0"/>
            </a:endParaRPr>
          </a:p>
          <a:p>
            <a:pPr algn="ctr"/>
            <a:r>
              <a:rPr lang="es-GT" sz="2800" b="1" dirty="0" smtClean="0">
                <a:solidFill>
                  <a:srgbClr val="0099CC"/>
                </a:solidFill>
                <a:latin typeface="Montserrat" panose="00000500000000000000" pitchFamily="50" charset="0"/>
              </a:rPr>
              <a:t>Plan Nacional de Inteligencia</a:t>
            </a:r>
            <a:endParaRPr lang="es-GT" sz="2800" b="1" dirty="0">
              <a:solidFill>
                <a:srgbClr val="0099CC"/>
              </a:solidFill>
              <a:latin typeface="Montserrat" panose="00000500000000000000" pitchFamily="50" charset="0"/>
            </a:endParaRPr>
          </a:p>
        </p:txBody>
      </p:sp>
      <p:sp>
        <p:nvSpPr>
          <p:cNvPr id="4" name="Rectángulo 3"/>
          <p:cNvSpPr/>
          <p:nvPr/>
        </p:nvSpPr>
        <p:spPr>
          <a:xfrm>
            <a:off x="5033914" y="1613280"/>
            <a:ext cx="5599522" cy="4562573"/>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GT" sz="2000" b="1" dirty="0" smtClean="0">
                <a:latin typeface="Montserrat" panose="00000500000000000000" pitchFamily="50" charset="0"/>
              </a:rPr>
              <a:t>Aspectos presupuestarios: </a:t>
            </a:r>
          </a:p>
          <a:p>
            <a:r>
              <a:rPr lang="es-GT" sz="2000" dirty="0" smtClean="0">
                <a:latin typeface="DINPro-Light" panose="02000504040000020003" pitchFamily="2" charset="0"/>
              </a:rPr>
              <a:t>a. Presupuesto vigente: </a:t>
            </a:r>
            <a:r>
              <a:rPr lang="es-GT" sz="2000" b="1" dirty="0" smtClean="0">
                <a:latin typeface="DINPro-Light" panose="02000504040000020003" pitchFamily="2" charset="0"/>
              </a:rPr>
              <a:t>13.59 millones </a:t>
            </a:r>
            <a:endParaRPr lang="es-GT" sz="2000" b="1" dirty="0" smtClean="0">
              <a:latin typeface="DINPro-Light" panose="02000504040000020003" pitchFamily="2" charset="0"/>
            </a:endParaRPr>
          </a:p>
          <a:p>
            <a:r>
              <a:rPr lang="es-GT" sz="2000" dirty="0" smtClean="0">
                <a:latin typeface="DINPro-Light" panose="02000504040000020003" pitchFamily="2" charset="0"/>
              </a:rPr>
              <a:t>b. Presupuesto utilizado: </a:t>
            </a:r>
            <a:r>
              <a:rPr lang="es-GT" sz="2000" b="1" dirty="0" smtClean="0">
                <a:latin typeface="DINPro-Light" panose="02000504040000020003" pitchFamily="2" charset="0"/>
              </a:rPr>
              <a:t>13.30 millones</a:t>
            </a:r>
            <a:endParaRPr lang="es-GT" sz="2000" b="1" dirty="0">
              <a:latin typeface="DINPro-Light" panose="02000504040000020003" pitchFamily="2" charset="0"/>
            </a:endParaRPr>
          </a:p>
          <a:p>
            <a:pPr marL="263525" indent="-263525"/>
            <a:r>
              <a:rPr lang="es-GT" sz="2000" dirty="0" smtClean="0">
                <a:latin typeface="DINPro-Light" panose="02000504040000020003" pitchFamily="2" charset="0"/>
              </a:rPr>
              <a:t>c. Fuente de financiamiento: </a:t>
            </a:r>
            <a:r>
              <a:rPr lang="es-GT" sz="2000" b="1" dirty="0" smtClean="0">
                <a:latin typeface="DINPro-Light" panose="02000504040000020003" pitchFamily="2" charset="0"/>
              </a:rPr>
              <a:t>ingresos corrientes </a:t>
            </a:r>
          </a:p>
          <a:p>
            <a:endParaRPr lang="es-GT" sz="2000" dirty="0" smtClean="0">
              <a:latin typeface="DINPro-Light" panose="02000504040000020003" pitchFamily="2" charset="0"/>
            </a:endParaRPr>
          </a:p>
          <a:p>
            <a:endParaRPr lang="es-GT" sz="2000" dirty="0">
              <a:latin typeface="DINPro-Light" panose="02000504040000020003" pitchFamily="2" charset="0"/>
            </a:endParaRPr>
          </a:p>
          <a:p>
            <a:r>
              <a:rPr lang="es-GT" sz="2000" b="1" dirty="0" smtClean="0">
                <a:solidFill>
                  <a:schemeClr val="bg1"/>
                </a:solidFill>
                <a:latin typeface="Montserrat" panose="00000500000000000000" pitchFamily="50" charset="0"/>
              </a:rPr>
              <a:t>Aspectos de planificación estatal: </a:t>
            </a:r>
          </a:p>
          <a:p>
            <a:r>
              <a:rPr lang="es-GT" sz="2000" dirty="0" smtClean="0">
                <a:latin typeface="DINPro-Light" panose="02000504040000020003" pitchFamily="2" charset="0"/>
              </a:rPr>
              <a:t>a. Programa: </a:t>
            </a:r>
            <a:r>
              <a:rPr lang="es-GT" sz="2000" b="1" dirty="0" smtClean="0">
                <a:latin typeface="DINPro-Light" panose="02000504040000020003" pitchFamily="2" charset="0"/>
              </a:rPr>
              <a:t>Acciones de Inteligencia </a:t>
            </a:r>
          </a:p>
          <a:p>
            <a:r>
              <a:rPr lang="es-GT" sz="2000" dirty="0" smtClean="0">
                <a:latin typeface="DINPro-Light" panose="02000504040000020003" pitchFamily="2" charset="0"/>
              </a:rPr>
              <a:t>b. Meta</a:t>
            </a:r>
            <a:r>
              <a:rPr lang="es-GT" sz="2000" b="1" dirty="0" smtClean="0">
                <a:latin typeface="DINPro-Light" panose="02000504040000020003" pitchFamily="2" charset="0"/>
              </a:rPr>
              <a:t>: </a:t>
            </a:r>
            <a:r>
              <a:rPr lang="es-GT" sz="2000" b="1" dirty="0" smtClean="0">
                <a:solidFill>
                  <a:schemeClr val="bg1"/>
                </a:solidFill>
                <a:latin typeface="DINPro-Light" panose="02000504040000020003" pitchFamily="2" charset="0"/>
              </a:rPr>
              <a:t>451 documentos</a:t>
            </a:r>
          </a:p>
          <a:p>
            <a:pPr marL="263525" indent="-263525"/>
            <a:r>
              <a:rPr lang="es-GT" sz="2000" dirty="0" smtClean="0">
                <a:latin typeface="DINPro-Light" panose="02000504040000020003" pitchFamily="2" charset="0"/>
              </a:rPr>
              <a:t>c. Población beneficiada: </a:t>
            </a:r>
            <a:r>
              <a:rPr lang="es-GT" sz="2000" b="1" dirty="0" smtClean="0">
                <a:latin typeface="DINPro-Light" panose="02000504040000020003" pitchFamily="2" charset="0"/>
              </a:rPr>
              <a:t>Presidente y Consejo Nacional de Seguridad </a:t>
            </a:r>
          </a:p>
          <a:p>
            <a:r>
              <a:rPr lang="es-GT" sz="2000" dirty="0" smtClean="0">
                <a:latin typeface="DINPro-Light" panose="02000504040000020003" pitchFamily="2" charset="0"/>
              </a:rPr>
              <a:t>d. Ubicación geográfica: </a:t>
            </a:r>
            <a:r>
              <a:rPr lang="es-GT" sz="2000" b="1" dirty="0" smtClean="0">
                <a:latin typeface="DINPro-Light" panose="02000504040000020003" pitchFamily="2" charset="0"/>
              </a:rPr>
              <a:t>nivel nacional </a:t>
            </a:r>
          </a:p>
          <a:p>
            <a:r>
              <a:rPr lang="es-GT" sz="2000" dirty="0" smtClean="0">
                <a:latin typeface="DINPro-Light" panose="02000504040000020003" pitchFamily="2" charset="0"/>
              </a:rPr>
              <a:t>e. Plazo de ejecución: </a:t>
            </a:r>
            <a:r>
              <a:rPr lang="es-GT" sz="2000" b="1" dirty="0" smtClean="0">
                <a:latin typeface="DINPro-Light" panose="02000504040000020003" pitchFamily="2" charset="0"/>
              </a:rPr>
              <a:t>anual </a:t>
            </a:r>
          </a:p>
          <a:p>
            <a:endParaRPr lang="es-GT" sz="2000" dirty="0">
              <a:latin typeface="DINPro-Light" panose="02000504040000020003" pitchFamily="2" charset="0"/>
            </a:endParaRPr>
          </a:p>
        </p:txBody>
      </p:sp>
    </p:spTree>
    <p:extLst>
      <p:ext uri="{BB962C8B-B14F-4D97-AF65-F5344CB8AC3E}">
        <p14:creationId xmlns:p14="http://schemas.microsoft.com/office/powerpoint/2010/main" val="2917073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F58090F7-B011-46B2-ABEA-88BE12AEF2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11" name="Título 1">
            <a:extLst>
              <a:ext uri="{FF2B5EF4-FFF2-40B4-BE49-F238E27FC236}">
                <a16:creationId xmlns:a16="http://schemas.microsoft.com/office/drawing/2014/main" id="{A2162693-C48A-1D46-A173-005AE60ACA54}"/>
              </a:ext>
            </a:extLst>
          </p:cNvPr>
          <p:cNvSpPr txBox="1">
            <a:spLocks/>
          </p:cNvSpPr>
          <p:nvPr/>
        </p:nvSpPr>
        <p:spPr>
          <a:xfrm>
            <a:off x="1524000" y="1976095"/>
            <a:ext cx="9144000" cy="1572448"/>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GT" sz="3700" b="1">
                <a:solidFill>
                  <a:schemeClr val="bg1"/>
                </a:solidFill>
                <a:latin typeface="Montserrat" panose="00000500000000000000" pitchFamily="50" charset="0"/>
              </a:rPr>
              <a:t>RENDICIÓN DE CUENTAS</a:t>
            </a:r>
            <a:r>
              <a:rPr lang="es-GT" sz="3700" b="1">
                <a:latin typeface="Montserrat" panose="00000500000000000000" pitchFamily="50" charset="0"/>
              </a:rPr>
              <a:t/>
            </a:r>
            <a:br>
              <a:rPr lang="es-GT" sz="3700" b="1">
                <a:latin typeface="Montserrat" panose="00000500000000000000" pitchFamily="50" charset="0"/>
              </a:rPr>
            </a:br>
            <a:r>
              <a:rPr lang="es-GT" sz="3700" b="1">
                <a:solidFill>
                  <a:srgbClr val="00B0F0"/>
                </a:solidFill>
                <a:latin typeface="Montserrat" panose="00000500000000000000" pitchFamily="50" charset="0"/>
              </a:rPr>
              <a:t>LOGROS Y TENDENCIAS</a:t>
            </a:r>
          </a:p>
        </p:txBody>
      </p:sp>
    </p:spTree>
    <p:extLst>
      <p:ext uri="{BB962C8B-B14F-4D97-AF65-F5344CB8AC3E}">
        <p14:creationId xmlns:p14="http://schemas.microsoft.com/office/powerpoint/2010/main" val="1110065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732910" y="440413"/>
            <a:ext cx="8892418" cy="618395"/>
          </a:xfrm>
        </p:spPr>
        <p:txBody>
          <a:bodyPr>
            <a:normAutofit fontScale="90000"/>
          </a:bodyPr>
          <a:lstStyle/>
          <a:p>
            <a:pPr algn="l"/>
            <a:r>
              <a:rPr lang="es-GT" sz="2800" dirty="0" smtClean="0"/>
              <a:t>Qué tendencias muestra el uso de nuestros recursos? </a:t>
            </a:r>
            <a:endParaRPr lang="es-GT" sz="1800" b="1" dirty="0">
              <a:latin typeface="Montserrat" panose="00000500000000000000" pitchFamily="50" charset="0"/>
            </a:endParaRPr>
          </a:p>
        </p:txBody>
      </p:sp>
      <p:sp>
        <p:nvSpPr>
          <p:cNvPr id="7" name="Marcador de contenido 6">
            <a:extLst>
              <a:ext uri="{FF2B5EF4-FFF2-40B4-BE49-F238E27FC236}">
                <a16:creationId xmlns:a16="http://schemas.microsoft.com/office/drawing/2014/main" id="{0246042C-1ABA-4355-A47C-701F270E798C}"/>
              </a:ext>
            </a:extLst>
          </p:cNvPr>
          <p:cNvSpPr>
            <a:spLocks noGrp="1"/>
          </p:cNvSpPr>
          <p:nvPr>
            <p:ph idx="1"/>
          </p:nvPr>
        </p:nvSpPr>
        <p:spPr>
          <a:xfrm>
            <a:off x="838200" y="1562793"/>
            <a:ext cx="9787128" cy="4614170"/>
          </a:xfrm>
        </p:spPr>
        <p:txBody>
          <a:bodyPr>
            <a:noAutofit/>
          </a:bodyPr>
          <a:lstStyle/>
          <a:p>
            <a:pPr marL="0" indent="0">
              <a:buNone/>
            </a:pPr>
            <a:endParaRPr lang="es-GT" sz="500" b="1" dirty="0"/>
          </a:p>
          <a:p>
            <a:pPr marL="0" indent="0">
              <a:buNone/>
            </a:pPr>
            <a:endParaRPr lang="es-GT" sz="500" b="1" dirty="0"/>
          </a:p>
        </p:txBody>
      </p:sp>
      <p:sp>
        <p:nvSpPr>
          <p:cNvPr id="3" name="Rectángulo 2"/>
          <p:cNvSpPr/>
          <p:nvPr/>
        </p:nvSpPr>
        <p:spPr>
          <a:xfrm>
            <a:off x="1276350" y="1859593"/>
            <a:ext cx="9667875" cy="2585323"/>
          </a:xfrm>
          <a:prstGeom prst="rect">
            <a:avLst/>
          </a:prstGeom>
        </p:spPr>
        <p:txBody>
          <a:bodyPr wrap="square">
            <a:spAutoFit/>
          </a:bodyPr>
          <a:lstStyle/>
          <a:p>
            <a:pPr marL="342900" lvl="0" indent="-342900" algn="just">
              <a:spcAft>
                <a:spcPts val="0"/>
              </a:spcAft>
              <a:buClr>
                <a:srgbClr val="0099CC"/>
              </a:buClr>
              <a:buSzPts val="1400"/>
              <a:buFont typeface="Wingdings" panose="05000000000000000000" pitchFamily="2" charset="2"/>
              <a:buChar char=""/>
            </a:pPr>
            <a:r>
              <a:rPr lang="es-GT" dirty="0">
                <a:latin typeface="DINPro-Light" panose="02000504040000020003" pitchFamily="2" charset="0"/>
                <a:ea typeface="Calibri" panose="020F0502020204030204" pitchFamily="34" charset="0"/>
                <a:cs typeface="Times New Roman" panose="02020603050405020304" pitchFamily="18" charset="0"/>
              </a:rPr>
              <a:t>Las readecuaciones presupuestarias realizadas, responden a distintos factores tales como el desarrollo de la pandemia, las economías en sueldos derivado de movimientos de personal, lineamientos de austeridad vertidos por la actual administración. </a:t>
            </a:r>
            <a:endParaRPr lang="es-GT" dirty="0" smtClean="0">
              <a:latin typeface="DINPro-Light" panose="02000504040000020003" pitchFamily="2" charset="0"/>
              <a:ea typeface="Calibri" panose="020F0502020204030204" pitchFamily="34" charset="0"/>
              <a:cs typeface="Times New Roman" panose="02020603050405020304" pitchFamily="18" charset="0"/>
            </a:endParaRPr>
          </a:p>
          <a:p>
            <a:pPr marL="342900" lvl="0" indent="-342900" algn="just">
              <a:spcAft>
                <a:spcPts val="0"/>
              </a:spcAft>
              <a:buClr>
                <a:srgbClr val="0099CC"/>
              </a:buClr>
              <a:buSzPts val="1400"/>
              <a:buFont typeface="Wingdings" panose="05000000000000000000" pitchFamily="2" charset="2"/>
              <a:buChar char=""/>
            </a:pPr>
            <a:endParaRPr lang="es-GT" dirty="0">
              <a:latin typeface="DINPro-Light" panose="02000504040000020003" pitchFamily="2" charset="0"/>
              <a:ea typeface="Calibri" panose="020F0502020204030204" pitchFamily="34" charset="0"/>
              <a:cs typeface="Times New Roman" panose="02020603050405020304" pitchFamily="18" charset="0"/>
            </a:endParaRPr>
          </a:p>
          <a:p>
            <a:pPr marL="342900" lvl="0" indent="-342900" algn="just">
              <a:spcAft>
                <a:spcPts val="0"/>
              </a:spcAft>
              <a:buClr>
                <a:srgbClr val="0099CC"/>
              </a:buClr>
              <a:buSzPts val="1400"/>
              <a:buFont typeface="Wingdings" panose="05000000000000000000" pitchFamily="2" charset="2"/>
              <a:buChar char=""/>
            </a:pPr>
            <a:r>
              <a:rPr lang="es-GT" dirty="0">
                <a:latin typeface="DINPro-Light" panose="02000504040000020003" pitchFamily="2" charset="0"/>
                <a:ea typeface="Calibri" panose="020F0502020204030204" pitchFamily="34" charset="0"/>
                <a:cs typeface="Times New Roman" panose="02020603050405020304" pitchFamily="18" charset="0"/>
              </a:rPr>
              <a:t>La institución continúa en proceso de la mejora continua, realizando una serie de actividades de actualización en búsqueda de la eficiencia administrativa. </a:t>
            </a:r>
            <a:endParaRPr lang="es-GT" dirty="0" smtClean="0">
              <a:latin typeface="DINPro-Light" panose="02000504040000020003" pitchFamily="2" charset="0"/>
              <a:ea typeface="Calibri" panose="020F0502020204030204" pitchFamily="34" charset="0"/>
              <a:cs typeface="Times New Roman" panose="02020603050405020304" pitchFamily="18" charset="0"/>
            </a:endParaRPr>
          </a:p>
          <a:p>
            <a:pPr marL="342900" lvl="0" indent="-342900" algn="just">
              <a:spcAft>
                <a:spcPts val="0"/>
              </a:spcAft>
              <a:buClr>
                <a:srgbClr val="0099CC"/>
              </a:buClr>
              <a:buSzPts val="1400"/>
              <a:buFont typeface="Wingdings" panose="05000000000000000000" pitchFamily="2" charset="2"/>
              <a:buChar char=""/>
            </a:pPr>
            <a:endParaRPr lang="es-GT" dirty="0">
              <a:latin typeface="DINPro-Light" panose="02000504040000020003" pitchFamily="2" charset="0"/>
              <a:ea typeface="Calibri" panose="020F0502020204030204" pitchFamily="34" charset="0"/>
              <a:cs typeface="Times New Roman" panose="02020603050405020304" pitchFamily="18" charset="0"/>
            </a:endParaRPr>
          </a:p>
          <a:p>
            <a:pPr marL="342900" lvl="0" indent="-342900" algn="just">
              <a:spcAft>
                <a:spcPts val="0"/>
              </a:spcAft>
              <a:buClr>
                <a:srgbClr val="0099CC"/>
              </a:buClr>
              <a:buSzPts val="1400"/>
              <a:buFont typeface="Wingdings" panose="05000000000000000000" pitchFamily="2" charset="2"/>
              <a:buChar char=""/>
            </a:pPr>
            <a:r>
              <a:rPr lang="es-GT" dirty="0">
                <a:latin typeface="DINPro-Light" panose="02000504040000020003" pitchFamily="2" charset="0"/>
                <a:ea typeface="Calibri" panose="020F0502020204030204" pitchFamily="34" charset="0"/>
                <a:cs typeface="Times New Roman" panose="02020603050405020304" pitchFamily="18" charset="0"/>
              </a:rPr>
              <a:t>El trabajo coordinado con el Sistema Nacional de Inteligencia se mantiene, lo que permite contar con una buena sinergia y mejores productos de inteligencia. </a:t>
            </a:r>
          </a:p>
        </p:txBody>
      </p:sp>
    </p:spTree>
    <p:extLst>
      <p:ext uri="{BB962C8B-B14F-4D97-AF65-F5344CB8AC3E}">
        <p14:creationId xmlns:p14="http://schemas.microsoft.com/office/powerpoint/2010/main" val="2438772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732910" y="440413"/>
            <a:ext cx="8892418" cy="618395"/>
          </a:xfrm>
        </p:spPr>
        <p:txBody>
          <a:bodyPr>
            <a:normAutofit fontScale="90000"/>
          </a:bodyPr>
          <a:lstStyle/>
          <a:p>
            <a:pPr algn="l"/>
            <a:r>
              <a:rPr lang="es-GT" sz="2800" dirty="0" smtClean="0"/>
              <a:t>Qué resultados se obtuvieron en el marco de la PGG? </a:t>
            </a:r>
            <a:endParaRPr lang="es-GT" sz="1800" b="1" dirty="0">
              <a:latin typeface="Montserrat" panose="00000500000000000000" pitchFamily="50" charset="0"/>
            </a:endParaRPr>
          </a:p>
        </p:txBody>
      </p:sp>
      <p:sp>
        <p:nvSpPr>
          <p:cNvPr id="5" name="Rectángulo 4"/>
          <p:cNvSpPr/>
          <p:nvPr/>
        </p:nvSpPr>
        <p:spPr>
          <a:xfrm>
            <a:off x="647058" y="1428750"/>
            <a:ext cx="5153665" cy="1600438"/>
          </a:xfrm>
          <a:prstGeom prst="rect">
            <a:avLst/>
          </a:prstGeom>
        </p:spPr>
        <p:txBody>
          <a:bodyPr wrap="square">
            <a:spAutoFit/>
          </a:bodyPr>
          <a:lstStyle/>
          <a:p>
            <a:pPr algn="just"/>
            <a:r>
              <a:rPr lang="es-GT" sz="1400" dirty="0">
                <a:latin typeface="DINPro-Light" panose="02000504040000020003" pitchFamily="2" charset="0"/>
              </a:rPr>
              <a:t>La Política General de Gobierno (PGG) es el plan de acción del Gobierno de Guatemala, en donde se plasman los objetivos estratégicos y los lineamientos de las políticas públicas</a:t>
            </a:r>
            <a:r>
              <a:rPr lang="es-GT" sz="1400" dirty="0" smtClean="0">
                <a:latin typeface="DINPro-Light" panose="02000504040000020003" pitchFamily="2" charset="0"/>
              </a:rPr>
              <a:t>.  La SIE durante </a:t>
            </a:r>
            <a:r>
              <a:rPr lang="es-GT" sz="1400" dirty="0">
                <a:latin typeface="DINPro-Light" panose="02000504040000020003" pitchFamily="2" charset="0"/>
              </a:rPr>
              <a:t>el cuatrimestre reportado colaboró con el cumplimiento de la PGG mediante </a:t>
            </a:r>
            <a:r>
              <a:rPr lang="es-GT" sz="1400" dirty="0" smtClean="0">
                <a:latin typeface="DINPro-Light" panose="02000504040000020003" pitchFamily="2" charset="0"/>
              </a:rPr>
              <a:t>la meta «Sistema de Inteligencia Reformado»  que alcanza un 84.86 de avance, con las siguientes acciones: </a:t>
            </a:r>
            <a:endParaRPr lang="es-GT" sz="1400" dirty="0">
              <a:latin typeface="DINPro-Light" panose="02000504040000020003" pitchFamily="2" charset="0"/>
            </a:endParaRPr>
          </a:p>
        </p:txBody>
      </p:sp>
      <p:pic>
        <p:nvPicPr>
          <p:cNvPr id="3" name="Imagen 2"/>
          <p:cNvPicPr>
            <a:picLocks noChangeAspect="1"/>
          </p:cNvPicPr>
          <p:nvPr/>
        </p:nvPicPr>
        <p:blipFill>
          <a:blip r:embed="rId3"/>
          <a:stretch>
            <a:fillRect/>
          </a:stretch>
        </p:blipFill>
        <p:spPr>
          <a:xfrm>
            <a:off x="718496" y="3727445"/>
            <a:ext cx="5010790" cy="2167720"/>
          </a:xfrm>
          <a:prstGeom prst="rect">
            <a:avLst/>
          </a:prstGeom>
        </p:spPr>
      </p:pic>
      <p:sp>
        <p:nvSpPr>
          <p:cNvPr id="6" name="Rectángulo 5"/>
          <p:cNvSpPr/>
          <p:nvPr/>
        </p:nvSpPr>
        <p:spPr>
          <a:xfrm>
            <a:off x="6179119" y="1362075"/>
            <a:ext cx="5172075" cy="5238293"/>
          </a:xfrm>
          <a:prstGeom prst="rect">
            <a:avLst/>
          </a:prstGeom>
        </p:spPr>
        <p:txBody>
          <a:bodyPr wrap="square">
            <a:spAutoFit/>
          </a:bodyPr>
          <a:lstStyle/>
          <a:p>
            <a:pPr marL="171450" indent="-171450">
              <a:lnSpc>
                <a:spcPct val="120000"/>
              </a:lnSpc>
              <a:buFont typeface="Arial" panose="020B0604020202020204" pitchFamily="34" charset="0"/>
              <a:buChar char="•"/>
            </a:pPr>
            <a:r>
              <a:rPr lang="es-GT" sz="1400" dirty="0">
                <a:latin typeface="DINPro-Light" panose="02000504040000020003" pitchFamily="2" charset="0"/>
              </a:rPr>
              <a:t>Se realizó una integración de planes de capacitación con el Sistema Nacional de Inteligencia, con lo que se logró tener una mejor comunicación, coordinación y colaboración para esta actividad, con la ejecución de 20 cursos, capacitando a 767 servidores del SNI. </a:t>
            </a:r>
            <a:endParaRPr lang="es-GT" sz="1400" dirty="0" smtClean="0">
              <a:latin typeface="DINPro-Light" panose="02000504040000020003" pitchFamily="2" charset="0"/>
            </a:endParaRPr>
          </a:p>
          <a:p>
            <a:pPr marL="171450" indent="-171450">
              <a:lnSpc>
                <a:spcPct val="120000"/>
              </a:lnSpc>
              <a:buFont typeface="Arial" panose="020B0604020202020204" pitchFamily="34" charset="0"/>
              <a:buChar char="•"/>
            </a:pPr>
            <a:endParaRPr lang="es-GT" sz="1400" dirty="0">
              <a:latin typeface="DINPro-Light" panose="02000504040000020003" pitchFamily="2" charset="0"/>
            </a:endParaRPr>
          </a:p>
          <a:p>
            <a:pPr marL="171450" indent="-171450">
              <a:lnSpc>
                <a:spcPct val="120000"/>
              </a:lnSpc>
              <a:buFont typeface="Arial" panose="020B0604020202020204" pitchFamily="34" charset="0"/>
              <a:buChar char="•"/>
            </a:pPr>
            <a:r>
              <a:rPr lang="es-GT" sz="1400" dirty="0">
                <a:latin typeface="DINPro-Light" panose="02000504040000020003" pitchFamily="2" charset="0"/>
              </a:rPr>
              <a:t>Se elaboró un diagnóstico interinstitucional en el SNI para determinar árbol de problemas e intervenciones relacionado con el Plan Estratégico de Seguridad de la Nación. </a:t>
            </a:r>
          </a:p>
          <a:p>
            <a:pPr marL="171450" indent="-171450">
              <a:lnSpc>
                <a:spcPct val="120000"/>
              </a:lnSpc>
              <a:buFont typeface="Arial" panose="020B0604020202020204" pitchFamily="34" charset="0"/>
              <a:buChar char="•"/>
            </a:pPr>
            <a:endParaRPr lang="es-GT" sz="1400" dirty="0" smtClean="0">
              <a:latin typeface="DINPro-Light" panose="02000504040000020003" pitchFamily="2" charset="0"/>
            </a:endParaRPr>
          </a:p>
          <a:p>
            <a:pPr marL="171450" indent="-171450">
              <a:lnSpc>
                <a:spcPct val="120000"/>
              </a:lnSpc>
              <a:buFont typeface="Arial" panose="020B0604020202020204" pitchFamily="34" charset="0"/>
              <a:buChar char="•"/>
            </a:pPr>
            <a:r>
              <a:rPr lang="es-GT" sz="1400" dirty="0" smtClean="0">
                <a:latin typeface="DINPro-Light" panose="02000504040000020003" pitchFamily="2" charset="0"/>
              </a:rPr>
              <a:t>En </a:t>
            </a:r>
            <a:r>
              <a:rPr lang="es-GT" sz="1400" dirty="0">
                <a:latin typeface="DINPro-Light" panose="02000504040000020003" pitchFamily="2" charset="0"/>
              </a:rPr>
              <a:t>cuanto al protocolo de actuación del SNI, se logró elaborar el dictamen jurídico y financiero de cada una de las instituciones involucradas y el mismo se encuentra en proceso para ser firmado por las autoridades correspondientes. </a:t>
            </a:r>
          </a:p>
          <a:p>
            <a:pPr marL="171450" indent="-171450">
              <a:lnSpc>
                <a:spcPct val="120000"/>
              </a:lnSpc>
              <a:buFont typeface="Arial" panose="020B0604020202020204" pitchFamily="34" charset="0"/>
              <a:buChar char="•"/>
            </a:pPr>
            <a:endParaRPr lang="es-GT" sz="1400" dirty="0" smtClean="0">
              <a:latin typeface="DINPro-Light" panose="02000504040000020003" pitchFamily="2" charset="0"/>
            </a:endParaRPr>
          </a:p>
          <a:p>
            <a:pPr marL="171450" indent="-171450">
              <a:lnSpc>
                <a:spcPct val="120000"/>
              </a:lnSpc>
              <a:buFont typeface="Arial" panose="020B0604020202020204" pitchFamily="34" charset="0"/>
              <a:buChar char="•"/>
            </a:pPr>
            <a:r>
              <a:rPr lang="es-GT" sz="1400" dirty="0" smtClean="0">
                <a:latin typeface="DINPro-Light" panose="02000504040000020003" pitchFamily="2" charset="0"/>
              </a:rPr>
              <a:t>Se </a:t>
            </a:r>
            <a:r>
              <a:rPr lang="es-GT" sz="1400" dirty="0">
                <a:latin typeface="DINPro-Light" panose="02000504040000020003" pitchFamily="2" charset="0"/>
              </a:rPr>
              <a:t>nombró a un responsable para el diseño del proyecto de implementación de Centro Nacional de Inteligencia, lo que permitirá un mejor avance en la consecución de este objetivo. </a:t>
            </a:r>
          </a:p>
        </p:txBody>
      </p:sp>
    </p:spTree>
    <p:extLst>
      <p:ext uri="{BB962C8B-B14F-4D97-AF65-F5344CB8AC3E}">
        <p14:creationId xmlns:p14="http://schemas.microsoft.com/office/powerpoint/2010/main" val="2013465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F58090F7-B011-46B2-ABEA-88BE12AEF2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11" name="Título 1">
            <a:extLst>
              <a:ext uri="{FF2B5EF4-FFF2-40B4-BE49-F238E27FC236}">
                <a16:creationId xmlns:a16="http://schemas.microsoft.com/office/drawing/2014/main" id="{A2162693-C48A-1D46-A173-005AE60ACA54}"/>
              </a:ext>
            </a:extLst>
          </p:cNvPr>
          <p:cNvSpPr txBox="1">
            <a:spLocks/>
          </p:cNvSpPr>
          <p:nvPr/>
        </p:nvSpPr>
        <p:spPr>
          <a:xfrm>
            <a:off x="1524000" y="1976095"/>
            <a:ext cx="9144000" cy="1572448"/>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GT" sz="3700" b="1">
                <a:solidFill>
                  <a:schemeClr val="bg1"/>
                </a:solidFill>
                <a:latin typeface="Montserrat" panose="00000500000000000000" pitchFamily="50" charset="0"/>
              </a:rPr>
              <a:t>RENDICIÓN DE CUENTAS</a:t>
            </a:r>
            <a:r>
              <a:rPr lang="es-GT" sz="3700" b="1">
                <a:latin typeface="Montserrat" panose="00000500000000000000" pitchFamily="50" charset="0"/>
              </a:rPr>
              <a:t/>
            </a:r>
            <a:br>
              <a:rPr lang="es-GT" sz="3700" b="1">
                <a:latin typeface="Montserrat" panose="00000500000000000000" pitchFamily="50" charset="0"/>
              </a:rPr>
            </a:br>
            <a:r>
              <a:rPr lang="es-GT" sz="3700" b="1">
                <a:solidFill>
                  <a:srgbClr val="00B0F0"/>
                </a:solidFill>
                <a:latin typeface="Montserrat" panose="00000500000000000000" pitchFamily="50" charset="0"/>
              </a:rPr>
              <a:t>PARTE GENERAL</a:t>
            </a:r>
          </a:p>
        </p:txBody>
      </p:sp>
    </p:spTree>
    <p:extLst>
      <p:ext uri="{BB962C8B-B14F-4D97-AF65-F5344CB8AC3E}">
        <p14:creationId xmlns:p14="http://schemas.microsoft.com/office/powerpoint/2010/main" val="27288405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732910" y="440413"/>
            <a:ext cx="8892418" cy="618395"/>
          </a:xfrm>
        </p:spPr>
        <p:txBody>
          <a:bodyPr>
            <a:normAutofit fontScale="90000"/>
          </a:bodyPr>
          <a:lstStyle/>
          <a:p>
            <a:pPr algn="l"/>
            <a:r>
              <a:rPr lang="es-GT" sz="2800" dirty="0" smtClean="0"/>
              <a:t>Qué medidas de transparencia se han aplicado? </a:t>
            </a:r>
            <a:endParaRPr lang="es-GT" sz="1800" b="1" dirty="0">
              <a:latin typeface="Montserrat" panose="00000500000000000000" pitchFamily="50" charset="0"/>
            </a:endParaRPr>
          </a:p>
        </p:txBody>
      </p:sp>
      <p:sp>
        <p:nvSpPr>
          <p:cNvPr id="7" name="Marcador de contenido 6">
            <a:extLst>
              <a:ext uri="{FF2B5EF4-FFF2-40B4-BE49-F238E27FC236}">
                <a16:creationId xmlns:a16="http://schemas.microsoft.com/office/drawing/2014/main" id="{0246042C-1ABA-4355-A47C-701F270E798C}"/>
              </a:ext>
            </a:extLst>
          </p:cNvPr>
          <p:cNvSpPr>
            <a:spLocks noGrp="1"/>
          </p:cNvSpPr>
          <p:nvPr>
            <p:ph idx="1"/>
          </p:nvPr>
        </p:nvSpPr>
        <p:spPr>
          <a:xfrm>
            <a:off x="1732910" y="1562793"/>
            <a:ext cx="8892418" cy="4614170"/>
          </a:xfrm>
        </p:spPr>
        <p:txBody>
          <a:bodyPr>
            <a:normAutofit/>
          </a:bodyPr>
          <a:lstStyle/>
          <a:p>
            <a:pPr marL="0" indent="0">
              <a:buNone/>
            </a:pPr>
            <a:endParaRPr lang="es-GT" sz="1400" b="1" dirty="0" smtClean="0"/>
          </a:p>
          <a:p>
            <a:pPr lvl="0">
              <a:lnSpc>
                <a:spcPct val="120000"/>
              </a:lnSpc>
            </a:pPr>
            <a:r>
              <a:rPr lang="es-GT" sz="1400" dirty="0" smtClean="0">
                <a:latin typeface="DINPro-Light" panose="02000504040000020003" pitchFamily="2" charset="0"/>
              </a:rPr>
              <a:t>Por parte de la administración actual, se han vertido lineamientos de racionalidad del gasto.}</a:t>
            </a:r>
          </a:p>
          <a:p>
            <a:pPr marL="0" lvl="0" indent="0">
              <a:lnSpc>
                <a:spcPct val="120000"/>
              </a:lnSpc>
              <a:buNone/>
            </a:pPr>
            <a:endParaRPr lang="es-GT" sz="1400" dirty="0">
              <a:latin typeface="DINPro-Light" panose="02000504040000020003" pitchFamily="2" charset="0"/>
            </a:endParaRPr>
          </a:p>
          <a:p>
            <a:pPr lvl="0">
              <a:lnSpc>
                <a:spcPct val="120000"/>
              </a:lnSpc>
            </a:pPr>
            <a:r>
              <a:rPr lang="es-GT" sz="1400" dirty="0" smtClean="0">
                <a:latin typeface="DINPro-Light" panose="02000504040000020003" pitchFamily="2" charset="0"/>
              </a:rPr>
              <a:t>Se </a:t>
            </a:r>
            <a:r>
              <a:rPr lang="es-GT" sz="1400" dirty="0">
                <a:latin typeface="DINPro-Light" panose="02000504040000020003" pitchFamily="2" charset="0"/>
              </a:rPr>
              <a:t>continúan en la adopción de un modelo de gestión más automatizado que permitirá a mediano y largo plazo una gestión más eficiente. </a:t>
            </a:r>
            <a:endParaRPr lang="es-GT" sz="1400" dirty="0" smtClean="0">
              <a:latin typeface="DINPro-Light" panose="02000504040000020003" pitchFamily="2" charset="0"/>
            </a:endParaRPr>
          </a:p>
          <a:p>
            <a:pPr lvl="0">
              <a:lnSpc>
                <a:spcPct val="120000"/>
              </a:lnSpc>
            </a:pPr>
            <a:endParaRPr lang="es-GT" sz="1400" dirty="0">
              <a:latin typeface="DINPro-Light" panose="02000504040000020003" pitchFamily="2" charset="0"/>
            </a:endParaRPr>
          </a:p>
          <a:p>
            <a:pPr lvl="0">
              <a:lnSpc>
                <a:spcPct val="120000"/>
              </a:lnSpc>
            </a:pPr>
            <a:r>
              <a:rPr lang="es-GT" sz="1400" dirty="0" smtClean="0">
                <a:latin typeface="DINPro-Light" panose="02000504040000020003" pitchFamily="2" charset="0"/>
              </a:rPr>
              <a:t>Se </a:t>
            </a:r>
            <a:r>
              <a:rPr lang="es-GT" sz="1400" dirty="0">
                <a:latin typeface="DINPro-Light" panose="02000504040000020003" pitchFamily="2" charset="0"/>
              </a:rPr>
              <a:t>realizan talleres para promover la transparencia, normas de ética y probidad, con el apoyo de la Comisión Presidencial Contra la Corrupción y la Contraloría General de Cuentas</a:t>
            </a:r>
            <a:r>
              <a:rPr lang="es-GT" sz="1400" dirty="0" smtClean="0">
                <a:latin typeface="DINPro-Light" panose="02000504040000020003" pitchFamily="2" charset="0"/>
              </a:rPr>
              <a:t>.</a:t>
            </a:r>
          </a:p>
          <a:p>
            <a:pPr marL="0" indent="0">
              <a:buNone/>
            </a:pPr>
            <a:endParaRPr lang="es-GT" b="1" dirty="0"/>
          </a:p>
          <a:p>
            <a:pPr marL="0" indent="0">
              <a:buNone/>
            </a:pPr>
            <a:endParaRPr lang="es-GT" b="1" dirty="0">
              <a:solidFill>
                <a:srgbClr val="FF0000"/>
              </a:solidFill>
            </a:endParaRPr>
          </a:p>
        </p:txBody>
      </p:sp>
    </p:spTree>
    <p:extLst>
      <p:ext uri="{BB962C8B-B14F-4D97-AF65-F5344CB8AC3E}">
        <p14:creationId xmlns:p14="http://schemas.microsoft.com/office/powerpoint/2010/main" val="3676910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E9227F0-880C-4A7D-A156-FC27140B03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191999" cy="6858000"/>
          </a:xfrm>
          <a:prstGeom prst="rect">
            <a:avLst/>
          </a:prstGeom>
          <a:solidFill>
            <a:srgbClr val="11284B"/>
          </a:solidFill>
        </p:spPr>
      </p:pic>
      <p:sp>
        <p:nvSpPr>
          <p:cNvPr id="2" name="Rectángulo 1"/>
          <p:cNvSpPr/>
          <p:nvPr/>
        </p:nvSpPr>
        <p:spPr>
          <a:xfrm>
            <a:off x="1527142" y="5288437"/>
            <a:ext cx="3035431" cy="433632"/>
          </a:xfrm>
          <a:prstGeom prst="rect">
            <a:avLst/>
          </a:prstGeom>
          <a:solidFill>
            <a:srgbClr val="1128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GT" dirty="0" smtClean="0">
                <a:latin typeface="Montserrat" panose="00000500000000000000" pitchFamily="50" charset="0"/>
              </a:rPr>
              <a:t>www.sie.gob.gt</a:t>
            </a:r>
            <a:endParaRPr lang="es-GT" dirty="0">
              <a:latin typeface="Montserrat" panose="00000500000000000000" pitchFamily="50" charset="0"/>
            </a:endParaRPr>
          </a:p>
        </p:txBody>
      </p:sp>
      <p:sp>
        <p:nvSpPr>
          <p:cNvPr id="4" name="Rectángulo 3"/>
          <p:cNvSpPr/>
          <p:nvPr/>
        </p:nvSpPr>
        <p:spPr>
          <a:xfrm>
            <a:off x="1527141" y="5722069"/>
            <a:ext cx="3035431" cy="433632"/>
          </a:xfrm>
          <a:prstGeom prst="rect">
            <a:avLst/>
          </a:prstGeom>
          <a:solidFill>
            <a:srgbClr val="1128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GT" dirty="0" smtClean="0">
                <a:latin typeface="Montserrat" panose="00000500000000000000" pitchFamily="50" charset="0"/>
              </a:rPr>
              <a:t>@</a:t>
            </a:r>
            <a:r>
              <a:rPr lang="es-GT" dirty="0" err="1" smtClean="0">
                <a:latin typeface="Montserrat" panose="00000500000000000000" pitchFamily="50" charset="0"/>
              </a:rPr>
              <a:t>sie_gt</a:t>
            </a:r>
            <a:endParaRPr lang="es-GT" dirty="0">
              <a:latin typeface="Montserrat" panose="00000500000000000000" pitchFamily="50" charset="0"/>
            </a:endParaRPr>
          </a:p>
        </p:txBody>
      </p:sp>
      <p:sp>
        <p:nvSpPr>
          <p:cNvPr id="6" name="Rectángulo 5"/>
          <p:cNvSpPr/>
          <p:nvPr/>
        </p:nvSpPr>
        <p:spPr>
          <a:xfrm>
            <a:off x="1527141" y="6290034"/>
            <a:ext cx="3035431" cy="433632"/>
          </a:xfrm>
          <a:prstGeom prst="rect">
            <a:avLst/>
          </a:prstGeom>
          <a:solidFill>
            <a:srgbClr val="1128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GT" dirty="0" smtClean="0">
                <a:latin typeface="Montserrat" panose="00000500000000000000" pitchFamily="50" charset="0"/>
              </a:rPr>
              <a:t>/sie.gob.gt</a:t>
            </a:r>
            <a:endParaRPr lang="es-GT" dirty="0">
              <a:latin typeface="Montserrat" panose="00000500000000000000" pitchFamily="50" charset="0"/>
            </a:endParaRPr>
          </a:p>
        </p:txBody>
      </p:sp>
      <p:sp>
        <p:nvSpPr>
          <p:cNvPr id="7" name="Rectángulo 6"/>
          <p:cNvSpPr/>
          <p:nvPr/>
        </p:nvSpPr>
        <p:spPr>
          <a:xfrm>
            <a:off x="7788110" y="5288437"/>
            <a:ext cx="3035431" cy="433632"/>
          </a:xfrm>
          <a:prstGeom prst="rect">
            <a:avLst/>
          </a:prstGeom>
          <a:solidFill>
            <a:srgbClr val="1128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GT" dirty="0" smtClean="0">
                <a:latin typeface="Montserrat" panose="00000500000000000000" pitchFamily="50" charset="0"/>
              </a:rPr>
              <a:t>2222-7500</a:t>
            </a:r>
            <a:endParaRPr lang="es-GT" dirty="0">
              <a:latin typeface="Montserrat" panose="00000500000000000000" pitchFamily="50" charset="0"/>
            </a:endParaRPr>
          </a:p>
        </p:txBody>
      </p:sp>
      <p:sp>
        <p:nvSpPr>
          <p:cNvPr id="8" name="Rectángulo 7"/>
          <p:cNvSpPr/>
          <p:nvPr/>
        </p:nvSpPr>
        <p:spPr>
          <a:xfrm>
            <a:off x="7788109" y="5771558"/>
            <a:ext cx="3514629" cy="433632"/>
          </a:xfrm>
          <a:prstGeom prst="rect">
            <a:avLst/>
          </a:prstGeom>
          <a:solidFill>
            <a:srgbClr val="1128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GT" dirty="0" smtClean="0">
                <a:latin typeface="Montserrat" panose="00000500000000000000" pitchFamily="50" charset="0"/>
              </a:rPr>
              <a:t>info@sie.gob.gt</a:t>
            </a:r>
            <a:endParaRPr lang="es-GT" dirty="0">
              <a:latin typeface="Montserrat" panose="00000500000000000000" pitchFamily="50" charset="0"/>
            </a:endParaRPr>
          </a:p>
        </p:txBody>
      </p:sp>
    </p:spTree>
    <p:extLst>
      <p:ext uri="{BB962C8B-B14F-4D97-AF65-F5344CB8AC3E}">
        <p14:creationId xmlns:p14="http://schemas.microsoft.com/office/powerpoint/2010/main" val="1205946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p:cNvGraphicFramePr/>
          <p:nvPr>
            <p:extLst>
              <p:ext uri="{D42A27DB-BD31-4B8C-83A1-F6EECF244321}">
                <p14:modId xmlns:p14="http://schemas.microsoft.com/office/powerpoint/2010/main" val="1291152759"/>
              </p:ext>
            </p:extLst>
          </p:nvPr>
        </p:nvGraphicFramePr>
        <p:xfrm>
          <a:off x="319208" y="1032894"/>
          <a:ext cx="11496073" cy="5506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ángulo 3"/>
          <p:cNvSpPr/>
          <p:nvPr/>
        </p:nvSpPr>
        <p:spPr>
          <a:xfrm>
            <a:off x="1535360" y="308777"/>
            <a:ext cx="9711760" cy="584775"/>
          </a:xfrm>
          <a:prstGeom prst="rect">
            <a:avLst/>
          </a:prstGeom>
        </p:spPr>
        <p:txBody>
          <a:bodyPr wrap="square">
            <a:spAutoFit/>
          </a:bodyPr>
          <a:lstStyle/>
          <a:p>
            <a:r>
              <a:rPr lang="es-GT" sz="3200" b="1" dirty="0">
                <a:solidFill>
                  <a:schemeClr val="accent1">
                    <a:lumMod val="50000"/>
                  </a:schemeClr>
                </a:solidFill>
                <a:latin typeface="Montserrat" pitchFamily="2" charset="77"/>
              </a:rPr>
              <a:t>Principales funciones de la Institución</a:t>
            </a:r>
            <a:endParaRPr lang="es-GT" sz="3200" dirty="0">
              <a:solidFill>
                <a:schemeClr val="accent1">
                  <a:lumMod val="50000"/>
                </a:schemeClr>
              </a:solidFill>
            </a:endParaRPr>
          </a:p>
        </p:txBody>
      </p:sp>
      <p:sp>
        <p:nvSpPr>
          <p:cNvPr id="6" name="Título 1">
            <a:extLst>
              <a:ext uri="{FF2B5EF4-FFF2-40B4-BE49-F238E27FC236}">
                <a16:creationId xmlns:a16="http://schemas.microsoft.com/office/drawing/2014/main" id="{88F17262-D254-45B8-98E9-FB1EE914340A}"/>
              </a:ext>
            </a:extLst>
          </p:cNvPr>
          <p:cNvSpPr txBox="1">
            <a:spLocks/>
          </p:cNvSpPr>
          <p:nvPr/>
        </p:nvSpPr>
        <p:spPr>
          <a:xfrm>
            <a:off x="10186716" y="5882552"/>
            <a:ext cx="1854877" cy="550332"/>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s-GT" sz="1000" b="1" i="0" u="none" strike="noStrike" kern="1200" cap="none" spc="0" normalizeH="0" baseline="0" noProof="0" dirty="0">
                <a:ln>
                  <a:noFill/>
                </a:ln>
                <a:solidFill>
                  <a:prstClr val="white"/>
                </a:solidFill>
                <a:effectLst/>
                <a:uLnTx/>
                <a:uFillTx/>
                <a:latin typeface="Montserrat SemiBold" pitchFamily="2" charset="77"/>
                <a:ea typeface="+mj-ea"/>
                <a:cs typeface="+mj-cs"/>
              </a:rPr>
              <a:t>SECRETARÍA DE INTELIGENCIA ESTRATÉGICA DEL ESTADO</a:t>
            </a:r>
          </a:p>
        </p:txBody>
      </p:sp>
      <p:cxnSp>
        <p:nvCxnSpPr>
          <p:cNvPr id="8" name="Conector recto 7"/>
          <p:cNvCxnSpPr/>
          <p:nvPr/>
        </p:nvCxnSpPr>
        <p:spPr>
          <a:xfrm>
            <a:off x="10161139" y="5917916"/>
            <a:ext cx="0" cy="48237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9075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828800" y="562062"/>
            <a:ext cx="6870583" cy="547089"/>
          </a:xfrm>
        </p:spPr>
        <p:txBody>
          <a:bodyPr>
            <a:normAutofit/>
          </a:bodyPr>
          <a:lstStyle/>
          <a:p>
            <a:pPr algn="l"/>
            <a:r>
              <a:rPr lang="es-GT" sz="2800" dirty="0" smtClean="0">
                <a:latin typeface="Montserrat"/>
              </a:rPr>
              <a:t>Objetivos</a:t>
            </a:r>
            <a:endParaRPr lang="es-GT" sz="1800" b="1" dirty="0">
              <a:latin typeface="Montserrat"/>
            </a:endParaRPr>
          </a:p>
        </p:txBody>
      </p:sp>
      <p:grpSp>
        <p:nvGrpSpPr>
          <p:cNvPr id="6" name="Grupo 5"/>
          <p:cNvGrpSpPr/>
          <p:nvPr/>
        </p:nvGrpSpPr>
        <p:grpSpPr>
          <a:xfrm>
            <a:off x="1559959" y="1808251"/>
            <a:ext cx="493160" cy="1407560"/>
            <a:chOff x="852755" y="1715784"/>
            <a:chExt cx="493160" cy="1407560"/>
          </a:xfrm>
        </p:grpSpPr>
        <p:sp>
          <p:nvSpPr>
            <p:cNvPr id="7" name="Elipse 6"/>
            <p:cNvSpPr/>
            <p:nvPr/>
          </p:nvSpPr>
          <p:spPr>
            <a:xfrm>
              <a:off x="852755" y="1715784"/>
              <a:ext cx="493160" cy="493160"/>
            </a:xfrm>
            <a:prstGeom prst="ellipse">
              <a:avLst/>
            </a:prstGeom>
            <a:solidFill>
              <a:srgbClr val="062A46"/>
            </a:solidFill>
            <a:ln>
              <a:solidFill>
                <a:srgbClr val="062A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GT"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 name="Conector recto 7"/>
            <p:cNvCxnSpPr>
              <a:stCxn id="7" idx="4"/>
            </p:cNvCxnSpPr>
            <p:nvPr/>
          </p:nvCxnSpPr>
          <p:spPr>
            <a:xfrm>
              <a:off x="1099335" y="2208944"/>
              <a:ext cx="0" cy="914400"/>
            </a:xfrm>
            <a:prstGeom prst="line">
              <a:avLst/>
            </a:prstGeom>
            <a:ln w="57150">
              <a:solidFill>
                <a:srgbClr val="062A46"/>
              </a:solidFill>
            </a:ln>
          </p:spPr>
          <p:style>
            <a:lnRef idx="1">
              <a:schemeClr val="accent1"/>
            </a:lnRef>
            <a:fillRef idx="0">
              <a:schemeClr val="accent1"/>
            </a:fillRef>
            <a:effectRef idx="0">
              <a:schemeClr val="accent1"/>
            </a:effectRef>
            <a:fontRef idx="minor">
              <a:schemeClr val="tx1"/>
            </a:fontRef>
          </p:style>
        </p:cxnSp>
      </p:grpSp>
      <p:sp>
        <p:nvSpPr>
          <p:cNvPr id="9" name="Rectángulo 8"/>
          <p:cNvSpPr/>
          <p:nvPr/>
        </p:nvSpPr>
        <p:spPr>
          <a:xfrm>
            <a:off x="291101" y="3337186"/>
            <a:ext cx="3030876" cy="230832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GT" sz="1800" i="0" u="none" strike="noStrike" kern="1200" cap="none" spc="0" normalizeH="0" baseline="0" noProof="0" dirty="0">
                <a:ln>
                  <a:noFill/>
                </a:ln>
                <a:effectLst/>
                <a:uLnTx/>
                <a:uFillTx/>
                <a:latin typeface="DINPro-Light" panose="02000504040000020003" pitchFamily="2" charset="0"/>
                <a:ea typeface="Times New Roman" panose="02020603050405020304" pitchFamily="18" charset="0"/>
                <a:cs typeface="+mn-cs"/>
              </a:rPr>
              <a:t>Producir y suministrar inteligencia estratégica al Presidente de la República y al Consejo Nacional de Seguridad, que contribuya a la toma de decisiones en función de los objetivos nacionales.</a:t>
            </a:r>
            <a:endParaRPr kumimoji="0" lang="es-GT" sz="2000" i="0" u="none" strike="noStrike" kern="1200" cap="none" spc="0" normalizeH="0" baseline="0" noProof="0" dirty="0">
              <a:ln>
                <a:noFill/>
              </a:ln>
              <a:effectLst/>
              <a:uLnTx/>
              <a:uFillTx/>
              <a:latin typeface="DINPro-Light" panose="02000504040000020003" pitchFamily="2" charset="0"/>
              <a:ea typeface="Times New Roman" panose="02020603050405020304" pitchFamily="18" charset="0"/>
              <a:cs typeface="+mn-cs"/>
            </a:endParaRPr>
          </a:p>
        </p:txBody>
      </p:sp>
      <p:grpSp>
        <p:nvGrpSpPr>
          <p:cNvPr id="11" name="Grupo 10"/>
          <p:cNvGrpSpPr/>
          <p:nvPr/>
        </p:nvGrpSpPr>
        <p:grpSpPr>
          <a:xfrm>
            <a:off x="5560740" y="1750031"/>
            <a:ext cx="493160" cy="1407560"/>
            <a:chOff x="852755" y="1715784"/>
            <a:chExt cx="493160" cy="1407560"/>
          </a:xfrm>
        </p:grpSpPr>
        <p:sp>
          <p:nvSpPr>
            <p:cNvPr id="12" name="Elipse 11"/>
            <p:cNvSpPr/>
            <p:nvPr/>
          </p:nvSpPr>
          <p:spPr>
            <a:xfrm>
              <a:off x="852755" y="1715784"/>
              <a:ext cx="493160" cy="493160"/>
            </a:xfrm>
            <a:prstGeom prst="ellipse">
              <a:avLst/>
            </a:prstGeom>
            <a:solidFill>
              <a:srgbClr val="062A46"/>
            </a:solidFill>
            <a:ln>
              <a:solidFill>
                <a:srgbClr val="062A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GT"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3" name="Conector recto 12"/>
            <p:cNvCxnSpPr>
              <a:stCxn id="12" idx="4"/>
            </p:cNvCxnSpPr>
            <p:nvPr/>
          </p:nvCxnSpPr>
          <p:spPr>
            <a:xfrm>
              <a:off x="1099335" y="2208944"/>
              <a:ext cx="0" cy="914400"/>
            </a:xfrm>
            <a:prstGeom prst="line">
              <a:avLst/>
            </a:prstGeom>
            <a:ln w="57150">
              <a:solidFill>
                <a:srgbClr val="062A46"/>
              </a:solidFill>
            </a:ln>
          </p:spPr>
          <p:style>
            <a:lnRef idx="1">
              <a:schemeClr val="accent1"/>
            </a:lnRef>
            <a:fillRef idx="0">
              <a:schemeClr val="accent1"/>
            </a:fillRef>
            <a:effectRef idx="0">
              <a:schemeClr val="accent1"/>
            </a:effectRef>
            <a:fontRef idx="minor">
              <a:schemeClr val="tx1"/>
            </a:fontRef>
          </p:style>
        </p:cxnSp>
      </p:grpSp>
      <p:sp>
        <p:nvSpPr>
          <p:cNvPr id="14" name="Rectángulo 13"/>
          <p:cNvSpPr/>
          <p:nvPr/>
        </p:nvSpPr>
        <p:spPr>
          <a:xfrm>
            <a:off x="3980586" y="3337186"/>
            <a:ext cx="3653467" cy="313932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GT" sz="1800" i="0" u="none" strike="noStrike" kern="1200" cap="none" spc="0" normalizeH="0" baseline="0" noProof="0" dirty="0">
                <a:ln>
                  <a:noFill/>
                </a:ln>
                <a:effectLst/>
                <a:uLnTx/>
                <a:uFillTx/>
                <a:latin typeface="DINPro-Light" panose="02000504040000020003" pitchFamily="2" charset="0"/>
                <a:ea typeface="Times New Roman" panose="02020603050405020304" pitchFamily="18" charset="0"/>
                <a:cs typeface="+mn-cs"/>
              </a:rPr>
              <a:t>Gestionar el conocimiento, el desarrollo de competencias humanas, profesionales y organizacionales, que aseguren la producción de inteligencia, sobre la dinámica compleja de los problemas de seguridad; para contribuir con la generación de alternativas innovadoras para alcanzar los resultados planteados. </a:t>
            </a:r>
          </a:p>
        </p:txBody>
      </p:sp>
      <p:grpSp>
        <p:nvGrpSpPr>
          <p:cNvPr id="15" name="Grupo 14"/>
          <p:cNvGrpSpPr/>
          <p:nvPr/>
        </p:nvGrpSpPr>
        <p:grpSpPr>
          <a:xfrm>
            <a:off x="9747165" y="1808251"/>
            <a:ext cx="493160" cy="1407560"/>
            <a:chOff x="852755" y="1715784"/>
            <a:chExt cx="493160" cy="1407560"/>
          </a:xfrm>
        </p:grpSpPr>
        <p:sp>
          <p:nvSpPr>
            <p:cNvPr id="16" name="Elipse 15"/>
            <p:cNvSpPr/>
            <p:nvPr/>
          </p:nvSpPr>
          <p:spPr>
            <a:xfrm>
              <a:off x="852755" y="1715784"/>
              <a:ext cx="493160" cy="493160"/>
            </a:xfrm>
            <a:prstGeom prst="ellipse">
              <a:avLst/>
            </a:prstGeom>
            <a:solidFill>
              <a:srgbClr val="062A46"/>
            </a:solidFill>
            <a:ln>
              <a:solidFill>
                <a:srgbClr val="062A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GT"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7" name="Conector recto 16"/>
            <p:cNvCxnSpPr>
              <a:stCxn id="16" idx="4"/>
            </p:cNvCxnSpPr>
            <p:nvPr/>
          </p:nvCxnSpPr>
          <p:spPr>
            <a:xfrm>
              <a:off x="1099335" y="2208944"/>
              <a:ext cx="0" cy="914400"/>
            </a:xfrm>
            <a:prstGeom prst="line">
              <a:avLst/>
            </a:prstGeom>
            <a:ln w="57150">
              <a:solidFill>
                <a:srgbClr val="062A46"/>
              </a:solidFill>
            </a:ln>
          </p:spPr>
          <p:style>
            <a:lnRef idx="1">
              <a:schemeClr val="accent1"/>
            </a:lnRef>
            <a:fillRef idx="0">
              <a:schemeClr val="accent1"/>
            </a:fillRef>
            <a:effectRef idx="0">
              <a:schemeClr val="accent1"/>
            </a:effectRef>
            <a:fontRef idx="minor">
              <a:schemeClr val="tx1"/>
            </a:fontRef>
          </p:style>
        </p:cxnSp>
      </p:grpSp>
      <p:sp>
        <p:nvSpPr>
          <p:cNvPr id="18" name="Rectángulo 17"/>
          <p:cNvSpPr/>
          <p:nvPr/>
        </p:nvSpPr>
        <p:spPr>
          <a:xfrm>
            <a:off x="8380702" y="3354310"/>
            <a:ext cx="3226085" cy="286232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GT" sz="1800" i="0" u="none" strike="noStrike" kern="1200" cap="none" spc="0" normalizeH="0" baseline="0" noProof="0" dirty="0">
                <a:ln>
                  <a:noFill/>
                </a:ln>
                <a:effectLst/>
                <a:uLnTx/>
                <a:uFillTx/>
                <a:latin typeface="DINPro-Light" panose="02000504040000020003" pitchFamily="2" charset="0"/>
                <a:ea typeface="Times New Roman" panose="02020603050405020304" pitchFamily="18" charset="0"/>
                <a:cs typeface="+mn-cs"/>
              </a:rPr>
              <a:t>Mantener las buenas relaciones de cooperación y colaboración con la comunidad de inteligencia nacional y regional, que permita el intercambio de conocimientos y capacidades, en el esfuerzo conjunto contra los riesgos y amenazas regionales.</a:t>
            </a:r>
          </a:p>
        </p:txBody>
      </p:sp>
      <p:sp>
        <p:nvSpPr>
          <p:cNvPr id="5" name="CuadroTexto 4"/>
          <p:cNvSpPr txBox="1"/>
          <p:nvPr/>
        </p:nvSpPr>
        <p:spPr>
          <a:xfrm>
            <a:off x="1673352" y="1883664"/>
            <a:ext cx="301752" cy="369332"/>
          </a:xfrm>
          <a:prstGeom prst="rect">
            <a:avLst/>
          </a:prstGeom>
          <a:noFill/>
        </p:spPr>
        <p:txBody>
          <a:bodyPr wrap="square" rtlCol="0">
            <a:spAutoFit/>
          </a:bodyPr>
          <a:lstStyle/>
          <a:p>
            <a:r>
              <a:rPr lang="es-GT" b="1" dirty="0" smtClean="0">
                <a:solidFill>
                  <a:schemeClr val="bg1"/>
                </a:solidFill>
              </a:rPr>
              <a:t>1</a:t>
            </a:r>
            <a:endParaRPr lang="es-GT" b="1" dirty="0">
              <a:solidFill>
                <a:schemeClr val="bg1"/>
              </a:solidFill>
            </a:endParaRPr>
          </a:p>
        </p:txBody>
      </p:sp>
      <p:sp>
        <p:nvSpPr>
          <p:cNvPr id="19" name="CuadroTexto 18"/>
          <p:cNvSpPr txBox="1"/>
          <p:nvPr/>
        </p:nvSpPr>
        <p:spPr>
          <a:xfrm>
            <a:off x="5668369" y="1811945"/>
            <a:ext cx="301752" cy="369332"/>
          </a:xfrm>
          <a:prstGeom prst="rect">
            <a:avLst/>
          </a:prstGeom>
          <a:noFill/>
        </p:spPr>
        <p:txBody>
          <a:bodyPr wrap="square" rtlCol="0">
            <a:spAutoFit/>
          </a:bodyPr>
          <a:lstStyle/>
          <a:p>
            <a:r>
              <a:rPr lang="es-GT" b="1" dirty="0" smtClean="0">
                <a:solidFill>
                  <a:schemeClr val="bg1"/>
                </a:solidFill>
              </a:rPr>
              <a:t>2</a:t>
            </a:r>
            <a:endParaRPr lang="es-GT" b="1" dirty="0">
              <a:solidFill>
                <a:schemeClr val="bg1"/>
              </a:solidFill>
            </a:endParaRPr>
          </a:p>
        </p:txBody>
      </p:sp>
      <p:sp>
        <p:nvSpPr>
          <p:cNvPr id="20" name="CuadroTexto 19"/>
          <p:cNvSpPr txBox="1"/>
          <p:nvPr/>
        </p:nvSpPr>
        <p:spPr>
          <a:xfrm>
            <a:off x="9842868" y="1883664"/>
            <a:ext cx="301752" cy="369332"/>
          </a:xfrm>
          <a:prstGeom prst="rect">
            <a:avLst/>
          </a:prstGeom>
          <a:noFill/>
        </p:spPr>
        <p:txBody>
          <a:bodyPr wrap="square" rtlCol="0">
            <a:spAutoFit/>
          </a:bodyPr>
          <a:lstStyle/>
          <a:p>
            <a:r>
              <a:rPr lang="es-GT" b="1" dirty="0">
                <a:solidFill>
                  <a:schemeClr val="bg1"/>
                </a:solidFill>
              </a:rPr>
              <a:t>3</a:t>
            </a:r>
          </a:p>
        </p:txBody>
      </p:sp>
    </p:spTree>
    <p:extLst>
      <p:ext uri="{BB962C8B-B14F-4D97-AF65-F5344CB8AC3E}">
        <p14:creationId xmlns:p14="http://schemas.microsoft.com/office/powerpoint/2010/main" val="2286540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917954" y="301752"/>
            <a:ext cx="8851392" cy="960120"/>
          </a:xfrm>
        </p:spPr>
        <p:txBody>
          <a:bodyPr>
            <a:normAutofit/>
          </a:bodyPr>
          <a:lstStyle/>
          <a:p>
            <a:pPr algn="l"/>
            <a:r>
              <a:rPr lang="es-GT" sz="2800" dirty="0" smtClean="0">
                <a:latin typeface="Montserrat"/>
              </a:rPr>
              <a:t>Cifras generales del presupuesto acumulado </a:t>
            </a:r>
            <a:br>
              <a:rPr lang="es-GT" sz="2800" dirty="0" smtClean="0">
                <a:latin typeface="Montserrat"/>
              </a:rPr>
            </a:br>
            <a:r>
              <a:rPr lang="es-GT" sz="2800" dirty="0" smtClean="0">
                <a:latin typeface="Montserrat"/>
              </a:rPr>
              <a:t>3o. </a:t>
            </a:r>
            <a:r>
              <a:rPr lang="es-GT" sz="2800" dirty="0">
                <a:latin typeface="Montserrat"/>
              </a:rPr>
              <a:t>Cuatrimestre </a:t>
            </a:r>
            <a:r>
              <a:rPr lang="es-GT" sz="2800" dirty="0" smtClean="0">
                <a:latin typeface="Montserrat"/>
              </a:rPr>
              <a:t>2021</a:t>
            </a:r>
            <a:r>
              <a:rPr lang="es-GT" sz="2800" dirty="0">
                <a:latin typeface="Montserrat"/>
              </a:rPr>
              <a:t> </a:t>
            </a:r>
            <a:endParaRPr lang="es-GT" sz="1800" b="1" dirty="0">
              <a:latin typeface="Montserrat"/>
            </a:endParaRPr>
          </a:p>
        </p:txBody>
      </p:sp>
      <p:sp>
        <p:nvSpPr>
          <p:cNvPr id="7" name="Marcador de contenido 6">
            <a:extLst>
              <a:ext uri="{FF2B5EF4-FFF2-40B4-BE49-F238E27FC236}">
                <a16:creationId xmlns:a16="http://schemas.microsoft.com/office/drawing/2014/main" id="{0246042C-1ABA-4355-A47C-701F270E798C}"/>
              </a:ext>
            </a:extLst>
          </p:cNvPr>
          <p:cNvSpPr>
            <a:spLocks noGrp="1"/>
          </p:cNvSpPr>
          <p:nvPr>
            <p:ph idx="1"/>
          </p:nvPr>
        </p:nvSpPr>
        <p:spPr>
          <a:xfrm>
            <a:off x="1489329" y="2266545"/>
            <a:ext cx="8851392" cy="3781323"/>
          </a:xfrm>
        </p:spPr>
        <p:txBody>
          <a:bodyPr vert="horz" lIns="91440" tIns="45720" rIns="91440" bIns="45720" rtlCol="0" anchor="t">
            <a:normAutofit/>
          </a:bodyPr>
          <a:lstStyle/>
          <a:p>
            <a:pPr lvl="1"/>
            <a:r>
              <a:rPr lang="es-GT" dirty="0" smtClean="0">
                <a:latin typeface="Montserrat"/>
              </a:rPr>
              <a:t>Presupuesto </a:t>
            </a:r>
            <a:r>
              <a:rPr lang="es-GT" b="1" dirty="0">
                <a:latin typeface="Montserrat"/>
              </a:rPr>
              <a:t>vigente</a:t>
            </a:r>
            <a:r>
              <a:rPr lang="es-GT" dirty="0">
                <a:latin typeface="Montserrat"/>
              </a:rPr>
              <a:t> </a:t>
            </a:r>
            <a:r>
              <a:rPr lang="es-GT" dirty="0" smtClean="0">
                <a:latin typeface="Montserrat"/>
              </a:rPr>
              <a:t>	</a:t>
            </a:r>
            <a:r>
              <a:rPr lang="es-GT" sz="3200" b="1" dirty="0" smtClean="0">
                <a:solidFill>
                  <a:srgbClr val="0099CC"/>
                </a:solidFill>
                <a:latin typeface="Montserrat"/>
              </a:rPr>
              <a:t>(</a:t>
            </a:r>
            <a:r>
              <a:rPr lang="es-GT" sz="3200" b="1" dirty="0">
                <a:solidFill>
                  <a:srgbClr val="0099CC"/>
                </a:solidFill>
                <a:latin typeface="Montserrat"/>
              </a:rPr>
              <a:t>Q.) </a:t>
            </a:r>
            <a:r>
              <a:rPr lang="es-GT" sz="3200" b="1" dirty="0" smtClean="0">
                <a:solidFill>
                  <a:srgbClr val="0099CC"/>
                </a:solidFill>
                <a:latin typeface="Montserrat"/>
              </a:rPr>
              <a:t>30.47</a:t>
            </a:r>
            <a:endParaRPr lang="es-GT" sz="3200" b="1" dirty="0">
              <a:solidFill>
                <a:srgbClr val="0099CC"/>
              </a:solidFill>
              <a:latin typeface="Montserrat"/>
            </a:endParaRPr>
          </a:p>
          <a:p>
            <a:pPr lvl="1"/>
            <a:endParaRPr lang="es-GT" dirty="0"/>
          </a:p>
          <a:p>
            <a:pPr lvl="1"/>
            <a:r>
              <a:rPr lang="es-GT" dirty="0">
                <a:latin typeface="Montserrat"/>
              </a:rPr>
              <a:t>Presupuesto </a:t>
            </a:r>
            <a:r>
              <a:rPr lang="es-GT" b="1" dirty="0">
                <a:latin typeface="Montserrat"/>
              </a:rPr>
              <a:t>ejecutado</a:t>
            </a:r>
            <a:r>
              <a:rPr lang="es-GT" dirty="0">
                <a:latin typeface="Montserrat"/>
              </a:rPr>
              <a:t> </a:t>
            </a:r>
            <a:r>
              <a:rPr lang="es-GT" dirty="0" smtClean="0">
                <a:latin typeface="Montserrat"/>
              </a:rPr>
              <a:t>	</a:t>
            </a:r>
            <a:r>
              <a:rPr lang="es-GT" sz="3200" b="1" dirty="0" smtClean="0">
                <a:solidFill>
                  <a:srgbClr val="0099CC"/>
                </a:solidFill>
                <a:latin typeface="Montserrat"/>
              </a:rPr>
              <a:t>(</a:t>
            </a:r>
            <a:r>
              <a:rPr lang="es-GT" sz="3200" b="1" dirty="0">
                <a:solidFill>
                  <a:srgbClr val="0099CC"/>
                </a:solidFill>
                <a:latin typeface="Montserrat"/>
              </a:rPr>
              <a:t>Q.) 29.13</a:t>
            </a:r>
          </a:p>
          <a:p>
            <a:pPr lvl="1"/>
            <a:endParaRPr lang="es-GT" dirty="0"/>
          </a:p>
          <a:p>
            <a:pPr lvl="1"/>
            <a:r>
              <a:rPr lang="es-GT" b="1" dirty="0">
                <a:latin typeface="Montserrat"/>
              </a:rPr>
              <a:t>Saldo</a:t>
            </a:r>
            <a:r>
              <a:rPr lang="es-GT" dirty="0">
                <a:latin typeface="Montserrat"/>
              </a:rPr>
              <a:t> por </a:t>
            </a:r>
            <a:r>
              <a:rPr lang="es-GT" dirty="0" smtClean="0">
                <a:latin typeface="Montserrat"/>
              </a:rPr>
              <a:t>ejecutar		</a:t>
            </a:r>
            <a:r>
              <a:rPr lang="es-GT" sz="3200" b="1" dirty="0" smtClean="0">
                <a:solidFill>
                  <a:srgbClr val="0099CC"/>
                </a:solidFill>
                <a:latin typeface="Montserrat"/>
              </a:rPr>
              <a:t>(Q</a:t>
            </a:r>
            <a:r>
              <a:rPr lang="es-GT" sz="3200" b="1" dirty="0">
                <a:solidFill>
                  <a:srgbClr val="0099CC"/>
                </a:solidFill>
                <a:latin typeface="Montserrat"/>
              </a:rPr>
              <a:t>.) </a:t>
            </a:r>
            <a:r>
              <a:rPr lang="es-GT" sz="3200" b="1" dirty="0" smtClean="0">
                <a:solidFill>
                  <a:srgbClr val="0099CC"/>
                </a:solidFill>
                <a:latin typeface="Montserrat"/>
              </a:rPr>
              <a:t>1.34</a:t>
            </a:r>
            <a:endParaRPr lang="es-GT" sz="3200" b="1" dirty="0">
              <a:solidFill>
                <a:srgbClr val="0099CC"/>
              </a:solidFill>
              <a:latin typeface="Montserrat"/>
            </a:endParaRPr>
          </a:p>
          <a:p>
            <a:pPr marL="457200" lvl="1" indent="0">
              <a:buNone/>
            </a:pPr>
            <a:endParaRPr lang="es-GT" sz="3200" b="1" dirty="0">
              <a:solidFill>
                <a:srgbClr val="0099CC"/>
              </a:solidFill>
            </a:endParaRPr>
          </a:p>
        </p:txBody>
      </p:sp>
      <p:sp>
        <p:nvSpPr>
          <p:cNvPr id="3" name="CuadroTexto 2"/>
          <p:cNvSpPr txBox="1"/>
          <p:nvPr/>
        </p:nvSpPr>
        <p:spPr>
          <a:xfrm>
            <a:off x="1489329" y="6353175"/>
            <a:ext cx="2973891" cy="246221"/>
          </a:xfrm>
          <a:prstGeom prst="rect">
            <a:avLst/>
          </a:prstGeom>
          <a:noFill/>
        </p:spPr>
        <p:txBody>
          <a:bodyPr wrap="none" rtlCol="0">
            <a:spAutoFit/>
          </a:bodyPr>
          <a:lstStyle/>
          <a:p>
            <a:r>
              <a:rPr lang="es-GT" sz="1000" i="1" dirty="0" smtClean="0">
                <a:latin typeface="Montserrat" panose="00000500000000000000" pitchFamily="50" charset="0"/>
              </a:rPr>
              <a:t>Cifras expresadas en millones de quetzales</a:t>
            </a:r>
            <a:endParaRPr lang="es-GT" sz="1000" i="1" dirty="0">
              <a:latin typeface="Montserrat" panose="00000500000000000000" pitchFamily="50" charset="0"/>
            </a:endParaRPr>
          </a:p>
        </p:txBody>
      </p:sp>
    </p:spTree>
    <p:extLst>
      <p:ext uri="{BB962C8B-B14F-4D97-AF65-F5344CB8AC3E}">
        <p14:creationId xmlns:p14="http://schemas.microsoft.com/office/powerpoint/2010/main" val="3307927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746504" y="301752"/>
            <a:ext cx="8851392" cy="960120"/>
          </a:xfrm>
        </p:spPr>
        <p:txBody>
          <a:bodyPr>
            <a:normAutofit/>
          </a:bodyPr>
          <a:lstStyle/>
          <a:p>
            <a:pPr algn="l"/>
            <a:r>
              <a:rPr lang="es-GT" sz="2800" dirty="0" smtClean="0">
                <a:latin typeface="Montserrat"/>
              </a:rPr>
              <a:t>Cifras generales del presupuesto acumulado </a:t>
            </a:r>
            <a:br>
              <a:rPr lang="es-GT" sz="2800" dirty="0" smtClean="0">
                <a:latin typeface="Montserrat"/>
              </a:rPr>
            </a:br>
            <a:r>
              <a:rPr lang="es-GT" sz="2800" dirty="0" smtClean="0">
                <a:latin typeface="Montserrat"/>
              </a:rPr>
              <a:t>3o. </a:t>
            </a:r>
            <a:r>
              <a:rPr lang="es-GT" sz="2800" dirty="0">
                <a:latin typeface="Montserrat"/>
              </a:rPr>
              <a:t>Cuatrimestre </a:t>
            </a:r>
            <a:r>
              <a:rPr lang="es-GT" sz="2800" dirty="0" smtClean="0">
                <a:latin typeface="Montserrat"/>
              </a:rPr>
              <a:t>2021</a:t>
            </a:r>
            <a:r>
              <a:rPr lang="es-GT" sz="2800" dirty="0">
                <a:latin typeface="Montserrat"/>
              </a:rPr>
              <a:t> </a:t>
            </a:r>
            <a:endParaRPr lang="es-GT" sz="1800" b="1" dirty="0">
              <a:latin typeface="Montserrat"/>
            </a:endParaRPr>
          </a:p>
        </p:txBody>
      </p:sp>
      <p:sp>
        <p:nvSpPr>
          <p:cNvPr id="3" name="Marcador de contenido 2"/>
          <p:cNvSpPr>
            <a:spLocks noGrp="1"/>
          </p:cNvSpPr>
          <p:nvPr>
            <p:ph idx="1"/>
          </p:nvPr>
        </p:nvSpPr>
        <p:spPr>
          <a:xfrm>
            <a:off x="1746504" y="1562793"/>
            <a:ext cx="8851392" cy="4614170"/>
          </a:xfrm>
        </p:spPr>
        <p:txBody>
          <a:bodyPr/>
          <a:lstStyle/>
          <a:p>
            <a:endParaRPr lang="es-GT" dirty="0" smtClean="0"/>
          </a:p>
          <a:p>
            <a:endParaRPr lang="es-GT" dirty="0"/>
          </a:p>
          <a:p>
            <a:endParaRPr lang="es-GT" dirty="0" smtClean="0"/>
          </a:p>
          <a:p>
            <a:pPr marL="0" indent="0">
              <a:buNone/>
            </a:pPr>
            <a:r>
              <a:rPr lang="es-GT" sz="2400" dirty="0" smtClean="0"/>
              <a:t>Porcentaje de ejecución </a:t>
            </a:r>
            <a:r>
              <a:rPr lang="es-GT" sz="2400" dirty="0"/>
              <a:t> </a:t>
            </a:r>
            <a:r>
              <a:rPr lang="es-GT" dirty="0" smtClean="0"/>
              <a:t>		</a:t>
            </a:r>
            <a:r>
              <a:rPr lang="es-GT" sz="5400" b="1" dirty="0" smtClean="0">
                <a:solidFill>
                  <a:srgbClr val="0099CC"/>
                </a:solidFill>
              </a:rPr>
              <a:t>96% </a:t>
            </a:r>
            <a:endParaRPr lang="es-GT" sz="5400" b="1" dirty="0">
              <a:solidFill>
                <a:srgbClr val="0099CC"/>
              </a:solidFill>
            </a:endParaRPr>
          </a:p>
        </p:txBody>
      </p:sp>
    </p:spTree>
    <p:extLst>
      <p:ext uri="{BB962C8B-B14F-4D97-AF65-F5344CB8AC3E}">
        <p14:creationId xmlns:p14="http://schemas.microsoft.com/office/powerpoint/2010/main" val="786154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746504" y="301752"/>
            <a:ext cx="8851392" cy="960120"/>
          </a:xfrm>
        </p:spPr>
        <p:txBody>
          <a:bodyPr>
            <a:normAutofit/>
          </a:bodyPr>
          <a:lstStyle/>
          <a:p>
            <a:pPr algn="l"/>
            <a:r>
              <a:rPr lang="es-GT" sz="2800" dirty="0" smtClean="0">
                <a:latin typeface="Montserrat"/>
              </a:rPr>
              <a:t>En qué utiliza el dinero la SIE? </a:t>
            </a:r>
            <a:endParaRPr lang="es-GT" sz="1800" b="1" dirty="0">
              <a:latin typeface="Montserrat"/>
            </a:endParaRPr>
          </a:p>
        </p:txBody>
      </p:sp>
      <p:sp>
        <p:nvSpPr>
          <p:cNvPr id="3" name="Marcador de contenido 2"/>
          <p:cNvSpPr>
            <a:spLocks noGrp="1"/>
          </p:cNvSpPr>
          <p:nvPr>
            <p:ph idx="1"/>
          </p:nvPr>
        </p:nvSpPr>
        <p:spPr>
          <a:xfrm>
            <a:off x="298704" y="2697480"/>
            <a:ext cx="3148584" cy="1929384"/>
          </a:xfrm>
        </p:spPr>
        <p:txBody>
          <a:bodyPr>
            <a:normAutofit fontScale="47500" lnSpcReduction="20000"/>
          </a:bodyPr>
          <a:lstStyle/>
          <a:p>
            <a:pPr marL="0" indent="0">
              <a:lnSpc>
                <a:spcPct val="120000"/>
              </a:lnSpc>
              <a:spcBef>
                <a:spcPts val="0"/>
              </a:spcBef>
              <a:buNone/>
            </a:pPr>
            <a:r>
              <a:rPr lang="es-GT" sz="3400" dirty="0">
                <a:latin typeface="DINPro-Light" panose="02000504040000020003" pitchFamily="2" charset="0"/>
              </a:rPr>
              <a:t>El dinero se utiliza </a:t>
            </a:r>
            <a:r>
              <a:rPr lang="es-GT" sz="3400" dirty="0" smtClean="0">
                <a:latin typeface="DINPro-Light" panose="02000504040000020003" pitchFamily="2" charset="0"/>
              </a:rPr>
              <a:t>para el pago de salarios, honorarios, bienes y servicios que son necesarios para cumplir con las finalidades de la Institución. </a:t>
            </a:r>
            <a:endParaRPr lang="es-GT" sz="3400" dirty="0">
              <a:latin typeface="DINPro-Light" panose="02000504040000020003" pitchFamily="2" charset="0"/>
            </a:endParaRPr>
          </a:p>
          <a:p>
            <a:endParaRPr lang="es-GT" dirty="0"/>
          </a:p>
          <a:p>
            <a:pPr marL="0" indent="0">
              <a:buNone/>
            </a:pPr>
            <a:endParaRPr lang="es-GT" dirty="0"/>
          </a:p>
        </p:txBody>
      </p:sp>
      <p:pic>
        <p:nvPicPr>
          <p:cNvPr id="5" name="Imagen 4"/>
          <p:cNvPicPr>
            <a:picLocks noChangeAspect="1"/>
          </p:cNvPicPr>
          <p:nvPr/>
        </p:nvPicPr>
        <p:blipFill>
          <a:blip r:embed="rId3"/>
          <a:stretch>
            <a:fillRect/>
          </a:stretch>
        </p:blipFill>
        <p:spPr>
          <a:xfrm>
            <a:off x="4279496" y="1515457"/>
            <a:ext cx="6395258" cy="3712786"/>
          </a:xfrm>
          <a:prstGeom prst="rect">
            <a:avLst/>
          </a:prstGeom>
        </p:spPr>
      </p:pic>
    </p:spTree>
    <p:extLst>
      <p:ext uri="{BB962C8B-B14F-4D97-AF65-F5344CB8AC3E}">
        <p14:creationId xmlns:p14="http://schemas.microsoft.com/office/powerpoint/2010/main" val="2103040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828800" y="562062"/>
            <a:ext cx="8766495" cy="547089"/>
          </a:xfrm>
        </p:spPr>
        <p:txBody>
          <a:bodyPr>
            <a:normAutofit fontScale="90000"/>
          </a:bodyPr>
          <a:lstStyle/>
          <a:p>
            <a:pPr algn="l"/>
            <a:r>
              <a:rPr lang="es-GT" sz="2800" dirty="0" smtClean="0"/>
              <a:t>¿Cuál es la importancia del pago de servidores públicos?</a:t>
            </a:r>
            <a:endParaRPr lang="es-GT" sz="1800" b="1" dirty="0">
              <a:latin typeface="Montserrat" panose="00000500000000000000" pitchFamily="50" charset="0"/>
            </a:endParaRPr>
          </a:p>
        </p:txBody>
      </p:sp>
      <p:sp>
        <p:nvSpPr>
          <p:cNvPr id="7" name="Marcador de contenido 6">
            <a:extLst>
              <a:ext uri="{FF2B5EF4-FFF2-40B4-BE49-F238E27FC236}">
                <a16:creationId xmlns:a16="http://schemas.microsoft.com/office/drawing/2014/main" id="{0246042C-1ABA-4355-A47C-701F270E798C}"/>
              </a:ext>
            </a:extLst>
          </p:cNvPr>
          <p:cNvSpPr>
            <a:spLocks noGrp="1"/>
          </p:cNvSpPr>
          <p:nvPr>
            <p:ph idx="1"/>
          </p:nvPr>
        </p:nvSpPr>
        <p:spPr>
          <a:xfrm>
            <a:off x="1696825" y="1562793"/>
            <a:ext cx="8898469" cy="4614170"/>
          </a:xfrm>
        </p:spPr>
        <p:txBody>
          <a:bodyPr>
            <a:normAutofit/>
          </a:bodyPr>
          <a:lstStyle/>
          <a:p>
            <a:pPr marL="434975" lvl="1" indent="-342900"/>
            <a:r>
              <a:rPr lang="es-MX" sz="2200" dirty="0" smtClean="0">
                <a:latin typeface="DINPro-Light" panose="02000504040000020003" pitchFamily="2" charset="0"/>
              </a:rPr>
              <a:t>El 77% del presupuesto total, es para pagar sueldos y salarios. </a:t>
            </a:r>
          </a:p>
          <a:p>
            <a:pPr marL="434975" lvl="1" indent="-342900"/>
            <a:endParaRPr lang="es-MX" sz="2200" dirty="0" smtClean="0">
              <a:latin typeface="DINPro-Light" panose="02000504040000020003" pitchFamily="2" charset="0"/>
            </a:endParaRPr>
          </a:p>
          <a:p>
            <a:pPr marL="434975" lvl="1" indent="-342900"/>
            <a:r>
              <a:rPr lang="es-MX" sz="2200" dirty="0" smtClean="0">
                <a:latin typeface="DINPro-Light" panose="02000504040000020003" pitchFamily="2" charset="0"/>
              </a:rPr>
              <a:t>Rubro relevante por ser la capacidad profesional de que se dispone </a:t>
            </a:r>
            <a:r>
              <a:rPr lang="es-GT" sz="2200" dirty="0" smtClean="0">
                <a:latin typeface="DINPro-Light" panose="02000504040000020003" pitchFamily="2" charset="0"/>
              </a:rPr>
              <a:t>para </a:t>
            </a:r>
            <a:r>
              <a:rPr lang="es-GT" sz="2200" dirty="0">
                <a:latin typeface="DINPro-Light" panose="02000504040000020003" pitchFamily="2" charset="0"/>
              </a:rPr>
              <a:t>analizar y generar los productos de inteligencia que son presentados a los usuarios finales. </a:t>
            </a:r>
            <a:endParaRPr lang="es-GT" sz="2200" dirty="0" smtClean="0">
              <a:latin typeface="DINPro-Light" panose="02000504040000020003" pitchFamily="2" charset="0"/>
            </a:endParaRPr>
          </a:p>
          <a:p>
            <a:pPr marL="434975" lvl="1" indent="-342900"/>
            <a:endParaRPr lang="es-GT" sz="2200" dirty="0">
              <a:latin typeface="DINPro-Light" panose="02000504040000020003" pitchFamily="2" charset="0"/>
            </a:endParaRPr>
          </a:p>
          <a:p>
            <a:pPr marL="434975" lvl="1" indent="-342900"/>
            <a:r>
              <a:rPr lang="es-GT" sz="2200" dirty="0" smtClean="0">
                <a:latin typeface="DINPro-Light" panose="02000504040000020003" pitchFamily="2" charset="0"/>
              </a:rPr>
              <a:t>Aunque el servicio se realiza empleando herramientas tecnológicas, el talento humano no puede ser sustituido por esto, en el desarrollo del ciclo de inteligencia. </a:t>
            </a:r>
          </a:p>
          <a:p>
            <a:pPr marL="434975" lvl="1" indent="-342900"/>
            <a:endParaRPr lang="es-MX" sz="2200" dirty="0">
              <a:latin typeface="DINPro-Light" panose="02000504040000020003" pitchFamily="2" charset="0"/>
            </a:endParaRPr>
          </a:p>
        </p:txBody>
      </p:sp>
    </p:spTree>
    <p:extLst>
      <p:ext uri="{BB962C8B-B14F-4D97-AF65-F5344CB8AC3E}">
        <p14:creationId xmlns:p14="http://schemas.microsoft.com/office/powerpoint/2010/main" val="80868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0DB10-AE31-47D2-A485-453D2186D26D}"/>
              </a:ext>
            </a:extLst>
          </p:cNvPr>
          <p:cNvSpPr>
            <a:spLocks noGrp="1"/>
          </p:cNvSpPr>
          <p:nvPr>
            <p:ph type="title"/>
          </p:nvPr>
        </p:nvSpPr>
        <p:spPr>
          <a:xfrm>
            <a:off x="1828800" y="273377"/>
            <a:ext cx="8766495" cy="966249"/>
          </a:xfrm>
        </p:spPr>
        <p:txBody>
          <a:bodyPr>
            <a:normAutofit/>
          </a:bodyPr>
          <a:lstStyle/>
          <a:p>
            <a:pPr algn="l"/>
            <a:r>
              <a:rPr lang="es-GT" sz="2800" dirty="0" smtClean="0"/>
              <a:t>Pago de salarios a servidores públicos a diciembre de 2021</a:t>
            </a:r>
            <a:endParaRPr lang="es-GT" sz="1800" b="1" dirty="0">
              <a:latin typeface="Montserrat" panose="00000500000000000000" pitchFamily="50" charset="0"/>
            </a:endParaRPr>
          </a:p>
        </p:txBody>
      </p:sp>
      <p:sp>
        <p:nvSpPr>
          <p:cNvPr id="3" name="Rectángulo 2">
            <a:extLst>
              <a:ext uri="{FF2B5EF4-FFF2-40B4-BE49-F238E27FC236}">
                <a16:creationId xmlns:a16="http://schemas.microsoft.com/office/drawing/2014/main" id="{6CDEE441-1197-4D00-9237-A15981688EB5}"/>
              </a:ext>
            </a:extLst>
          </p:cNvPr>
          <p:cNvSpPr/>
          <p:nvPr/>
        </p:nvSpPr>
        <p:spPr>
          <a:xfrm>
            <a:off x="1753385" y="2103056"/>
            <a:ext cx="8841909" cy="2185214"/>
          </a:xfrm>
          <a:prstGeom prst="rect">
            <a:avLst/>
          </a:prstGeom>
        </p:spPr>
        <p:txBody>
          <a:bodyPr wrap="square">
            <a:spAutoFit/>
          </a:bodyPr>
          <a:lstStyle/>
          <a:p>
            <a:pPr marL="800100" lvl="1" indent="-342900">
              <a:buFont typeface="Arial" panose="020B0604020202020204" pitchFamily="34" charset="0"/>
              <a:buChar char="•"/>
            </a:pPr>
            <a:r>
              <a:rPr lang="es-GT" sz="2400" dirty="0" smtClean="0">
                <a:latin typeface="Montserrat" panose="00000500000000000000" pitchFamily="50" charset="0"/>
              </a:rPr>
              <a:t>Presupuesto </a:t>
            </a:r>
            <a:r>
              <a:rPr lang="es-GT" sz="2400" b="1" dirty="0">
                <a:latin typeface="Montserrat" panose="00000500000000000000" pitchFamily="50" charset="0"/>
              </a:rPr>
              <a:t>vigente</a:t>
            </a:r>
            <a:r>
              <a:rPr lang="es-GT" sz="2400" dirty="0">
                <a:latin typeface="Montserrat" panose="00000500000000000000" pitchFamily="50" charset="0"/>
              </a:rPr>
              <a:t> </a:t>
            </a:r>
            <a:r>
              <a:rPr lang="es-GT" sz="2400" dirty="0" smtClean="0">
                <a:latin typeface="Montserrat" panose="00000500000000000000" pitchFamily="50" charset="0"/>
              </a:rPr>
              <a:t>	           </a:t>
            </a:r>
            <a:r>
              <a:rPr lang="es-GT" sz="3200" b="1" dirty="0" smtClean="0">
                <a:solidFill>
                  <a:srgbClr val="0099CC"/>
                </a:solidFill>
                <a:latin typeface="Montserrat" panose="00000500000000000000" pitchFamily="50" charset="0"/>
              </a:rPr>
              <a:t>(</a:t>
            </a:r>
            <a:r>
              <a:rPr lang="es-GT" sz="3200" b="1" dirty="0">
                <a:solidFill>
                  <a:srgbClr val="0099CC"/>
                </a:solidFill>
                <a:latin typeface="Montserrat" panose="00000500000000000000" pitchFamily="50" charset="0"/>
              </a:rPr>
              <a:t>Q</a:t>
            </a:r>
            <a:r>
              <a:rPr lang="es-GT" sz="3200" b="1" dirty="0" smtClean="0">
                <a:solidFill>
                  <a:srgbClr val="0099CC"/>
                </a:solidFill>
                <a:latin typeface="Montserrat" panose="00000500000000000000" pitchFamily="50" charset="0"/>
              </a:rPr>
              <a:t>.) </a:t>
            </a:r>
            <a:r>
              <a:rPr lang="es-GT" sz="3200" b="1" dirty="0">
                <a:solidFill>
                  <a:srgbClr val="0099CC"/>
                </a:solidFill>
                <a:latin typeface="Montserrat" panose="00000500000000000000" pitchFamily="50" charset="0"/>
              </a:rPr>
              <a:t>25.82</a:t>
            </a:r>
          </a:p>
          <a:p>
            <a:pPr marL="800100" lvl="1" indent="-342900">
              <a:buFont typeface="Arial" panose="020B0604020202020204" pitchFamily="34" charset="0"/>
              <a:buChar char="•"/>
            </a:pPr>
            <a:endParaRPr lang="es-GT" sz="2000" dirty="0" smtClean="0">
              <a:latin typeface="Montserrat" panose="00000500000000000000" pitchFamily="50" charset="0"/>
            </a:endParaRPr>
          </a:p>
          <a:p>
            <a:pPr marL="800100" lvl="1" indent="-342900">
              <a:buFont typeface="Arial" panose="020B0604020202020204" pitchFamily="34" charset="0"/>
              <a:buChar char="•"/>
            </a:pPr>
            <a:r>
              <a:rPr lang="es-GT" sz="2400" dirty="0" smtClean="0">
                <a:latin typeface="Montserrat" panose="00000500000000000000" pitchFamily="50" charset="0"/>
              </a:rPr>
              <a:t>Presupuesto </a:t>
            </a:r>
            <a:r>
              <a:rPr lang="es-GT" sz="2400" b="1" dirty="0" smtClean="0">
                <a:latin typeface="Montserrat" panose="00000500000000000000" pitchFamily="50" charset="0"/>
              </a:rPr>
              <a:t>ejecutado</a:t>
            </a:r>
            <a:r>
              <a:rPr lang="es-GT" sz="2000" b="1" dirty="0" smtClean="0">
                <a:latin typeface="Montserrat" panose="00000500000000000000" pitchFamily="50" charset="0"/>
              </a:rPr>
              <a:t>		</a:t>
            </a:r>
            <a:r>
              <a:rPr lang="es-GT" sz="3200" b="1" dirty="0" smtClean="0">
                <a:solidFill>
                  <a:srgbClr val="0099CC"/>
                </a:solidFill>
                <a:latin typeface="Montserrat" panose="00000500000000000000" pitchFamily="50" charset="0"/>
              </a:rPr>
              <a:t>(</a:t>
            </a:r>
            <a:r>
              <a:rPr lang="es-GT" sz="3200" b="1" dirty="0">
                <a:solidFill>
                  <a:srgbClr val="0099CC"/>
                </a:solidFill>
                <a:latin typeface="Montserrat" panose="00000500000000000000" pitchFamily="50" charset="0"/>
              </a:rPr>
              <a:t>Q.) 25.15</a:t>
            </a:r>
          </a:p>
          <a:p>
            <a:pPr lvl="1"/>
            <a:endParaRPr lang="es-GT" sz="2000" dirty="0">
              <a:latin typeface="Montserrat" panose="00000500000000000000" pitchFamily="50" charset="0"/>
            </a:endParaRPr>
          </a:p>
          <a:p>
            <a:pPr marL="800100" lvl="1" indent="-342900">
              <a:buFont typeface="Arial" panose="020B0604020202020204" pitchFamily="34" charset="0"/>
              <a:buChar char="•"/>
            </a:pPr>
            <a:r>
              <a:rPr lang="es-GT" sz="2400" b="1" dirty="0" smtClean="0">
                <a:latin typeface="Montserrat" panose="00000500000000000000" pitchFamily="50" charset="0"/>
              </a:rPr>
              <a:t>Saldo</a:t>
            </a:r>
            <a:r>
              <a:rPr lang="es-GT" sz="2400" dirty="0" smtClean="0">
                <a:latin typeface="Montserrat" panose="00000500000000000000" pitchFamily="50" charset="0"/>
              </a:rPr>
              <a:t> </a:t>
            </a:r>
            <a:r>
              <a:rPr lang="es-GT" sz="2400" dirty="0">
                <a:latin typeface="Montserrat" panose="00000500000000000000" pitchFamily="50" charset="0"/>
              </a:rPr>
              <a:t>por ejecutar </a:t>
            </a:r>
            <a:r>
              <a:rPr lang="es-GT" sz="2000" dirty="0" smtClean="0">
                <a:latin typeface="Montserrat" panose="00000500000000000000" pitchFamily="50" charset="0"/>
              </a:rPr>
              <a:t>		</a:t>
            </a:r>
            <a:r>
              <a:rPr lang="es-GT" sz="3200" b="1" dirty="0" smtClean="0">
                <a:solidFill>
                  <a:srgbClr val="0099CC"/>
                </a:solidFill>
                <a:latin typeface="Montserrat" panose="00000500000000000000" pitchFamily="50" charset="0"/>
              </a:rPr>
              <a:t>(</a:t>
            </a:r>
            <a:r>
              <a:rPr lang="es-GT" sz="3200" b="1" dirty="0">
                <a:solidFill>
                  <a:srgbClr val="0099CC"/>
                </a:solidFill>
                <a:latin typeface="Montserrat" panose="00000500000000000000" pitchFamily="50" charset="0"/>
              </a:rPr>
              <a:t>Q.) </a:t>
            </a:r>
            <a:r>
              <a:rPr lang="es-GT" sz="3200" b="1" dirty="0" smtClean="0">
                <a:solidFill>
                  <a:srgbClr val="0099CC"/>
                </a:solidFill>
                <a:latin typeface="Montserrat" panose="00000500000000000000" pitchFamily="50" charset="0"/>
              </a:rPr>
              <a:t>0.68</a:t>
            </a:r>
            <a:endParaRPr lang="es-GT" sz="3200" b="1" dirty="0">
              <a:solidFill>
                <a:srgbClr val="0099CC"/>
              </a:solidFill>
              <a:latin typeface="Montserrat" panose="00000500000000000000" pitchFamily="50" charset="0"/>
            </a:endParaRPr>
          </a:p>
        </p:txBody>
      </p:sp>
      <p:sp>
        <p:nvSpPr>
          <p:cNvPr id="4" name="CuadroTexto 3"/>
          <p:cNvSpPr txBox="1"/>
          <p:nvPr/>
        </p:nvSpPr>
        <p:spPr>
          <a:xfrm>
            <a:off x="1489329" y="6353175"/>
            <a:ext cx="2973891" cy="246221"/>
          </a:xfrm>
          <a:prstGeom prst="rect">
            <a:avLst/>
          </a:prstGeom>
          <a:noFill/>
        </p:spPr>
        <p:txBody>
          <a:bodyPr wrap="none" rtlCol="0">
            <a:spAutoFit/>
          </a:bodyPr>
          <a:lstStyle/>
          <a:p>
            <a:r>
              <a:rPr lang="es-GT" sz="1000" i="1" dirty="0" smtClean="0">
                <a:latin typeface="Montserrat" panose="00000500000000000000" pitchFamily="50" charset="0"/>
              </a:rPr>
              <a:t>Cifras expresadas en millones de quetzales</a:t>
            </a:r>
            <a:endParaRPr lang="es-GT" sz="1000" i="1" dirty="0">
              <a:latin typeface="Montserrat" panose="00000500000000000000" pitchFamily="50" charset="0"/>
            </a:endParaRPr>
          </a:p>
        </p:txBody>
      </p:sp>
    </p:spTree>
    <p:extLst>
      <p:ext uri="{BB962C8B-B14F-4D97-AF65-F5344CB8AC3E}">
        <p14:creationId xmlns:p14="http://schemas.microsoft.com/office/powerpoint/2010/main" val="17829129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PCC PPT" id="{10F4F059-A0B9-1049-A250-F7623F8A7F99}" vid="{AC174B93-5168-7E41-BD8C-27F9E39DFEA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CPCC PPT 001</Template>
  <TotalTime>561</TotalTime>
  <Words>1361</Words>
  <Application>Microsoft Office PowerPoint</Application>
  <PresentationFormat>Panorámica</PresentationFormat>
  <Paragraphs>148</Paragraphs>
  <Slides>21</Slides>
  <Notes>18</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21</vt:i4>
      </vt:variant>
    </vt:vector>
  </HeadingPairs>
  <TitlesOfParts>
    <vt:vector size="29" baseType="lpstr">
      <vt:lpstr>Arial</vt:lpstr>
      <vt:lpstr>Calibri</vt:lpstr>
      <vt:lpstr>DINPro-Light</vt:lpstr>
      <vt:lpstr>Montserrat</vt:lpstr>
      <vt:lpstr>Montserrat SemiBold</vt:lpstr>
      <vt:lpstr>Times New Roman</vt:lpstr>
      <vt:lpstr>Wingdings</vt:lpstr>
      <vt:lpstr>Tema de Office</vt:lpstr>
      <vt:lpstr>RENDICIÓN DE CUENTAS AL TERCER CUATRIMESTRE 2021  SECRETARÍA DE INTELIGENCIA ESTRATÉGICA DEL ESTADO </vt:lpstr>
      <vt:lpstr>Presentación de PowerPoint</vt:lpstr>
      <vt:lpstr>Presentación de PowerPoint</vt:lpstr>
      <vt:lpstr>Objetivos</vt:lpstr>
      <vt:lpstr>Cifras generales del presupuesto acumulado  3o. Cuatrimestre 2021 </vt:lpstr>
      <vt:lpstr>Cifras generales del presupuesto acumulado  3o. Cuatrimestre 2021 </vt:lpstr>
      <vt:lpstr>En qué utiliza el dinero la SIE? </vt:lpstr>
      <vt:lpstr>¿Cuál es la importancia del pago de servidores públicos?</vt:lpstr>
      <vt:lpstr>Pago de salarios a servidores públicos a diciembre de 2021</vt:lpstr>
      <vt:lpstr>   ¿En qué invierte la institución?  </vt:lpstr>
      <vt:lpstr>Monto utilizado en inversión a diciembre de 2021</vt:lpstr>
      <vt:lpstr> Gasto por finalidad acumulado a diciembre de 2021</vt:lpstr>
      <vt:lpstr> Qué finalidad tiene la institución?  </vt:lpstr>
      <vt:lpstr>Presentación de PowerPoint</vt:lpstr>
      <vt:lpstr>Presentación de PowerPoint</vt:lpstr>
      <vt:lpstr>Presentación de PowerPoint</vt:lpstr>
      <vt:lpstr>Presentación de PowerPoint</vt:lpstr>
      <vt:lpstr>Qué tendencias muestra el uso de nuestros recursos? </vt:lpstr>
      <vt:lpstr>Qué resultados se obtuvieron en el marco de la PGG? </vt:lpstr>
      <vt:lpstr>Qué medidas de transparencia se han aplicado? </vt:lpstr>
      <vt:lpstr>Presentación de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TITULAR Subtitular</dc:title>
  <dc:subject/>
  <dc:creator>CPCC-RMONROY</dc:creator>
  <cp:keywords/>
  <dc:description/>
  <cp:lastModifiedBy>Andrea Flores</cp:lastModifiedBy>
  <cp:revision>69</cp:revision>
  <cp:lastPrinted>2021-12-23T17:01:05Z</cp:lastPrinted>
  <dcterms:created xsi:type="dcterms:W3CDTF">2020-10-26T21:37:44Z</dcterms:created>
  <dcterms:modified xsi:type="dcterms:W3CDTF">2021-12-29T14:46:51Z</dcterms:modified>
  <cp:category/>
</cp:coreProperties>
</file>