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322" r:id="rId5"/>
    <p:sldId id="353" r:id="rId6"/>
    <p:sldId id="357" r:id="rId7"/>
    <p:sldId id="309" r:id="rId8"/>
    <p:sldId id="352" r:id="rId9"/>
    <p:sldId id="342" r:id="rId10"/>
    <p:sldId id="327" r:id="rId11"/>
    <p:sldId id="336" r:id="rId12"/>
    <p:sldId id="334" r:id="rId13"/>
    <p:sldId id="338" r:id="rId14"/>
    <p:sldId id="340" r:id="rId15"/>
    <p:sldId id="335" r:id="rId16"/>
    <p:sldId id="341" r:id="rId17"/>
    <p:sldId id="339" r:id="rId18"/>
    <p:sldId id="324" r:id="rId19"/>
    <p:sldId id="358" r:id="rId20"/>
    <p:sldId id="359" r:id="rId21"/>
    <p:sldId id="360" r:id="rId22"/>
    <p:sldId id="361" r:id="rId23"/>
    <p:sldId id="362" r:id="rId24"/>
    <p:sldId id="364" r:id="rId25"/>
    <p:sldId id="367" r:id="rId26"/>
    <p:sldId id="366" r:id="rId27"/>
    <p:sldId id="368" r:id="rId28"/>
    <p:sldId id="369" r:id="rId29"/>
    <p:sldId id="370" r:id="rId30"/>
    <p:sldId id="371" r:id="rId31"/>
    <p:sldId id="372" r:id="rId32"/>
    <p:sldId id="373" r:id="rId33"/>
    <p:sldId id="374" r:id="rId34"/>
    <p:sldId id="317" r:id="rId35"/>
    <p:sldId id="363" r:id="rId36"/>
    <p:sldId id="355" r:id="rId37"/>
    <p:sldId id="348" r:id="rId38"/>
    <p:sldId id="349" r:id="rId39"/>
    <p:sldId id="351" r:id="rId40"/>
    <p:sldId id="350" r:id="rId41"/>
    <p:sldId id="319" r:id="rId42"/>
  </p:sldIdLst>
  <p:sldSz cx="12192000" cy="6858000"/>
  <p:notesSz cx="9236075" cy="6964363"/>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Enamorado" initials="ME"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6C0"/>
    <a:srgbClr val="179939"/>
    <a:srgbClr val="197BB4"/>
    <a:srgbClr val="BDD7EE"/>
    <a:srgbClr val="0D1F3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4C932B-9CE8-1801-B0F5-0AD2EB659962}" v="22" dt="2022-01-04T18:46:26.01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4570" autoAdjust="0"/>
    <p:restoredTop sz="86451" autoAdjust="0"/>
  </p:normalViewPr>
  <p:slideViewPr>
    <p:cSldViewPr snapToGrid="0">
      <p:cViewPr>
        <p:scale>
          <a:sx n="129" d="100"/>
          <a:sy n="129" d="100"/>
        </p:scale>
        <p:origin x="3696" y="1400"/>
      </p:cViewPr>
      <p:guideLst/>
    </p:cSldViewPr>
  </p:slideViewPr>
  <p:outlineViewPr>
    <p:cViewPr>
      <p:scale>
        <a:sx n="33" d="100"/>
        <a:sy n="33" d="100"/>
      </p:scale>
      <p:origin x="0" y="-58048"/>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6" d="100"/>
          <a:sy n="86"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microsoft.com/office/2015/10/relationships/revisionInfo" Target="revisionInfo.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E:\Informes%20Cuatrimestrales%202021\Rendicion%20de%20Cuenta%20Contra%20Corrupcion\INFORMES%203\GRAFICAS.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E:\Informes%20Cuatrimestrales%202021\Rendicion%20de%20Cuenta%20Contra%20Corrupcion\INFORMES%203\GRAF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254054594150662"/>
          <c:y val="0.167181586459708"/>
          <c:w val="0.963651383725733"/>
          <c:h val="0.751780477453514"/>
        </c:manualLayout>
      </c:layout>
      <c:barChart>
        <c:barDir val="col"/>
        <c:grouping val="clustered"/>
        <c:varyColors val="0"/>
        <c:ser>
          <c:idx val="0"/>
          <c:order val="0"/>
          <c:tx>
            <c:strRef>
              <c:f>Hoja1!$D$10</c:f>
              <c:strCache>
                <c:ptCount val="1"/>
                <c:pt idx="0">
                  <c:v>VIGENTE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Hoja1!$C$11:$C$16</c:f>
              <c:strCache>
                <c:ptCount val="6"/>
                <c:pt idx="0">
                  <c:v>SERVICIOS PERSONALES                                      (grupo 00)</c:v>
                </c:pt>
                <c:pt idx="1">
                  <c:v>SERVICIOS NO PERSONALES                                (grupo 100)</c:v>
                </c:pt>
                <c:pt idx="2">
                  <c:v>MATERIALES Y SUMINISTROS (grupo 200 )</c:v>
                </c:pt>
                <c:pt idx="3">
                  <c:v>PROPIEDAD, PLANTA Y EQUIPO                                     (grupo 300 )</c:v>
                </c:pt>
                <c:pt idx="4">
                  <c:v>TRANSFERENCIAS CORRIENTES                              (grupo 400)</c:v>
                </c:pt>
                <c:pt idx="5">
                  <c:v>ASIGNACIONES GLOBALES                                         (grupo 900)</c:v>
                </c:pt>
              </c:strCache>
            </c:strRef>
          </c:cat>
          <c:val>
            <c:numRef>
              <c:f>Hoja1!$D$11:$D$16</c:f>
              <c:numCache>
                <c:formatCode>#,##0.00</c:formatCode>
                <c:ptCount val="6"/>
                <c:pt idx="0">
                  <c:v>9.794619E6</c:v>
                </c:pt>
                <c:pt idx="1">
                  <c:v>3.949316E6</c:v>
                </c:pt>
                <c:pt idx="2">
                  <c:v>1.0920862E7</c:v>
                </c:pt>
                <c:pt idx="3">
                  <c:v>4.78778E6</c:v>
                </c:pt>
                <c:pt idx="4">
                  <c:v>1.44E6</c:v>
                </c:pt>
                <c:pt idx="5">
                  <c:v>1.2442E6</c:v>
                </c:pt>
              </c:numCache>
            </c:numRef>
          </c:val>
          <c:extLst xmlns:c16r2="http://schemas.microsoft.com/office/drawing/2015/06/chart">
            <c:ext xmlns:c16="http://schemas.microsoft.com/office/drawing/2014/chart" uri="{C3380CC4-5D6E-409C-BE32-E72D297353CC}">
              <c16:uniqueId val="{00000000-9DB5-4AF5-B3D1-2DB1F62F4B54}"/>
            </c:ext>
          </c:extLst>
        </c:ser>
        <c:ser>
          <c:idx val="1"/>
          <c:order val="1"/>
          <c:tx>
            <c:strRef>
              <c:f>Hoja1!$E$10</c:f>
              <c:strCache>
                <c:ptCount val="1"/>
                <c:pt idx="0">
                  <c:v>EJECUTADO </c:v>
                </c:pt>
              </c:strCache>
            </c:strRef>
          </c:tx>
          <c:spPr>
            <a:solidFill>
              <a:schemeClr val="accent2"/>
            </a:solidFill>
            <a:ln>
              <a:noFill/>
            </a:ln>
            <a:effectLst/>
          </c:spPr>
          <c:invertIfNegative val="0"/>
          <c:dLbls>
            <c:dLbl>
              <c:idx val="4"/>
              <c:layout>
                <c:manualLayout>
                  <c:x val="0.0115240564678766"/>
                  <c:y val="0.0026965080221113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DB5-4AF5-B3D1-2DB1F62F4B54}"/>
                </c:ext>
                <c:ext xmlns:c15="http://schemas.microsoft.com/office/drawing/2012/chart" uri="{CE6537A1-D6FC-4f65-9D91-7224C49458BB}">
                  <c15:layout/>
                </c:ext>
              </c:extLst>
            </c:dLbl>
            <c:dLbl>
              <c:idx val="5"/>
              <c:layout>
                <c:manualLayout>
                  <c:x val="0.0172860847018149"/>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DB5-4AF5-B3D1-2DB1F62F4B54}"/>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Hoja1!$C$11:$C$16</c:f>
              <c:strCache>
                <c:ptCount val="6"/>
                <c:pt idx="0">
                  <c:v>SERVICIOS PERSONALES                                      (grupo 00)</c:v>
                </c:pt>
                <c:pt idx="1">
                  <c:v>SERVICIOS NO PERSONALES                                (grupo 100)</c:v>
                </c:pt>
                <c:pt idx="2">
                  <c:v>MATERIALES Y SUMINISTROS (grupo 200 )</c:v>
                </c:pt>
                <c:pt idx="3">
                  <c:v>PROPIEDAD, PLANTA Y EQUIPO                                     (grupo 300 )</c:v>
                </c:pt>
                <c:pt idx="4">
                  <c:v>TRANSFERENCIAS CORRIENTES                              (grupo 400)</c:v>
                </c:pt>
                <c:pt idx="5">
                  <c:v>ASIGNACIONES GLOBALES                                         (grupo 900)</c:v>
                </c:pt>
              </c:strCache>
            </c:strRef>
          </c:cat>
          <c:val>
            <c:numRef>
              <c:f>Hoja1!$E$11:$E$16</c:f>
              <c:numCache>
                <c:formatCode>#,##0.00</c:formatCode>
                <c:ptCount val="6"/>
                <c:pt idx="0">
                  <c:v>8.41241491E6</c:v>
                </c:pt>
                <c:pt idx="1">
                  <c:v>2.71640623E6</c:v>
                </c:pt>
                <c:pt idx="2">
                  <c:v>4.69238373E6</c:v>
                </c:pt>
                <c:pt idx="3">
                  <c:v>136199.0</c:v>
                </c:pt>
                <c:pt idx="4">
                  <c:v>1.17554416E6</c:v>
                </c:pt>
                <c:pt idx="5">
                  <c:v>1.24415193E6</c:v>
                </c:pt>
              </c:numCache>
            </c:numRef>
          </c:val>
          <c:extLst xmlns:c16r2="http://schemas.microsoft.com/office/drawing/2015/06/chart">
            <c:ext xmlns:c16="http://schemas.microsoft.com/office/drawing/2014/chart" uri="{C3380CC4-5D6E-409C-BE32-E72D297353CC}">
              <c16:uniqueId val="{00000001-9DB5-4AF5-B3D1-2DB1F62F4B54}"/>
            </c:ext>
          </c:extLst>
        </c:ser>
        <c:ser>
          <c:idx val="2"/>
          <c:order val="2"/>
          <c:tx>
            <c:strRef>
              <c:f>Hoja1!$F$10</c:f>
              <c:strCache>
                <c:ptCount val="1"/>
                <c:pt idx="0">
                  <c:v>POR EJECUTAR </c:v>
                </c:pt>
              </c:strCache>
            </c:strRef>
          </c:tx>
          <c:spPr>
            <a:solidFill>
              <a:schemeClr val="accent3"/>
            </a:solidFill>
            <a:ln>
              <a:noFill/>
            </a:ln>
            <a:effectLst/>
          </c:spPr>
          <c:invertIfNegative val="0"/>
          <c:dLbls>
            <c:dLbl>
              <c:idx val="2"/>
              <c:layout>
                <c:manualLayout>
                  <c:x val="0.00264550236996392"/>
                  <c:y val="0.0026963259692495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DB5-4AF5-B3D1-2DB1F62F4B54}"/>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Hoja1!$C$11:$C$16</c:f>
              <c:strCache>
                <c:ptCount val="6"/>
                <c:pt idx="0">
                  <c:v>SERVICIOS PERSONALES                                      (grupo 00)</c:v>
                </c:pt>
                <c:pt idx="1">
                  <c:v>SERVICIOS NO PERSONALES                                (grupo 100)</c:v>
                </c:pt>
                <c:pt idx="2">
                  <c:v>MATERIALES Y SUMINISTROS (grupo 200 )</c:v>
                </c:pt>
                <c:pt idx="3">
                  <c:v>PROPIEDAD, PLANTA Y EQUIPO                                     (grupo 300 )</c:v>
                </c:pt>
                <c:pt idx="4">
                  <c:v>TRANSFERENCIAS CORRIENTES                              (grupo 400)</c:v>
                </c:pt>
                <c:pt idx="5">
                  <c:v>ASIGNACIONES GLOBALES                                         (grupo 900)</c:v>
                </c:pt>
              </c:strCache>
            </c:strRef>
          </c:cat>
          <c:val>
            <c:numRef>
              <c:f>Hoja1!$F$11:$F$16</c:f>
              <c:numCache>
                <c:formatCode>#,##0.00</c:formatCode>
                <c:ptCount val="6"/>
                <c:pt idx="0">
                  <c:v>1.38220409E6</c:v>
                </c:pt>
                <c:pt idx="1">
                  <c:v>1.23290977E6</c:v>
                </c:pt>
                <c:pt idx="2">
                  <c:v>6.22847827E6</c:v>
                </c:pt>
                <c:pt idx="3">
                  <c:v>4.651581E6</c:v>
                </c:pt>
                <c:pt idx="4">
                  <c:v>264455.84</c:v>
                </c:pt>
                <c:pt idx="5">
                  <c:v>48.0700000000652</c:v>
                </c:pt>
              </c:numCache>
            </c:numRef>
          </c:val>
          <c:extLst xmlns:c16r2="http://schemas.microsoft.com/office/drawing/2015/06/chart">
            <c:ext xmlns:c16="http://schemas.microsoft.com/office/drawing/2014/chart" uri="{C3380CC4-5D6E-409C-BE32-E72D297353CC}">
              <c16:uniqueId val="{00000003-9DB5-4AF5-B3D1-2DB1F62F4B54}"/>
            </c:ext>
          </c:extLst>
        </c:ser>
        <c:dLbls>
          <c:showLegendKey val="0"/>
          <c:showVal val="0"/>
          <c:showCatName val="0"/>
          <c:showSerName val="0"/>
          <c:showPercent val="0"/>
          <c:showBubbleSize val="0"/>
        </c:dLbls>
        <c:gapWidth val="219"/>
        <c:overlap val="-100"/>
        <c:axId val="-2069871360"/>
        <c:axId val="-2120553824"/>
      </c:barChart>
      <c:catAx>
        <c:axId val="-206987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20553824"/>
        <c:crosses val="autoZero"/>
        <c:auto val="1"/>
        <c:lblAlgn val="ctr"/>
        <c:lblOffset val="100"/>
        <c:noMultiLvlLbl val="0"/>
      </c:catAx>
      <c:valAx>
        <c:axId val="-2120553824"/>
        <c:scaling>
          <c:orientation val="minMax"/>
        </c:scaling>
        <c:delete val="1"/>
        <c:axPos val="l"/>
        <c:numFmt formatCode="#,##0.00" sourceLinked="1"/>
        <c:majorTickMark val="none"/>
        <c:minorTickMark val="none"/>
        <c:tickLblPos val="nextTo"/>
        <c:crossAx val="-2069871360"/>
        <c:crosses val="autoZero"/>
        <c:crossBetween val="between"/>
      </c:valAx>
      <c:spPr>
        <a:noFill/>
        <a:ln>
          <a:noFill/>
        </a:ln>
        <a:effectLst/>
      </c:spPr>
    </c:plotArea>
    <c:legend>
      <c:legendPos val="b"/>
      <c:layout>
        <c:manualLayout>
          <c:xMode val="edge"/>
          <c:yMode val="edge"/>
          <c:x val="0.646674537430033"/>
          <c:y val="0.146561188995767"/>
          <c:w val="0.316663558801044"/>
          <c:h val="0.045500819194783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_tradnl"/>
        </a:p>
      </c:txPr>
    </c:legend>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643839747952"/>
          <c:y val="0.0259128386336867"/>
          <c:w val="0.613820281011882"/>
          <c:h val="0.865551505708429"/>
        </c:manualLayout>
      </c:layout>
      <c:barChart>
        <c:barDir val="bar"/>
        <c:grouping val="clustered"/>
        <c:varyColors val="0"/>
        <c:ser>
          <c:idx val="0"/>
          <c:order val="0"/>
          <c:tx>
            <c:strRef>
              <c:f>Hoja2!$D$3</c:f>
              <c:strCache>
                <c:ptCount val="1"/>
                <c:pt idx="0">
                  <c:v>VIGENTE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Hoja2!$C$4:$C$7</c:f>
              <c:strCache>
                <c:ptCount val="4"/>
                <c:pt idx="0">
                  <c:v>DIRECCIÓN Y COORDINACIÓN</c:v>
                </c:pt>
                <c:pt idx="1">
                  <c:v>ESCUELAS DOTADAS CON EQUIPO TECNOLÓGICO</c:v>
                </c:pt>
                <c:pt idx="2">
                  <c:v>FORMACIÓN POLÍTICA EN LOS DERECHOS DE LOS PUEBLOS INDÍGENAS</c:v>
                </c:pt>
                <c:pt idx="3">
                  <c:v>GESTIÓN DEL DESARROLLO INDÍGENA</c:v>
                </c:pt>
              </c:strCache>
            </c:strRef>
          </c:cat>
          <c:val>
            <c:numRef>
              <c:f>Hoja2!$D$4:$D$7</c:f>
              <c:numCache>
                <c:formatCode>#,##0.00</c:formatCode>
                <c:ptCount val="4"/>
                <c:pt idx="0" formatCode="#,##0">
                  <c:v>1.9503997E7</c:v>
                </c:pt>
                <c:pt idx="1">
                  <c:v>2.464262E6</c:v>
                </c:pt>
                <c:pt idx="2">
                  <c:v>529550.0</c:v>
                </c:pt>
                <c:pt idx="3">
                  <c:v>9.638968E6</c:v>
                </c:pt>
              </c:numCache>
            </c:numRef>
          </c:val>
          <c:extLst xmlns:c16r2="http://schemas.microsoft.com/office/drawing/2015/06/chart">
            <c:ext xmlns:c16="http://schemas.microsoft.com/office/drawing/2014/chart" uri="{C3380CC4-5D6E-409C-BE32-E72D297353CC}">
              <c16:uniqueId val="{00000000-04F1-4F98-92FB-E5D84BCBEBB4}"/>
            </c:ext>
          </c:extLst>
        </c:ser>
        <c:ser>
          <c:idx val="1"/>
          <c:order val="1"/>
          <c:tx>
            <c:strRef>
              <c:f>Hoja2!$E$3</c:f>
              <c:strCache>
                <c:ptCount val="1"/>
                <c:pt idx="0">
                  <c:v>EJECUTADO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Hoja2!$C$4:$C$7</c:f>
              <c:strCache>
                <c:ptCount val="4"/>
                <c:pt idx="0">
                  <c:v>DIRECCIÓN Y COORDINACIÓN</c:v>
                </c:pt>
                <c:pt idx="1">
                  <c:v>ESCUELAS DOTADAS CON EQUIPO TECNOLÓGICO</c:v>
                </c:pt>
                <c:pt idx="2">
                  <c:v>FORMACIÓN POLÍTICA EN LOS DERECHOS DE LOS PUEBLOS INDÍGENAS</c:v>
                </c:pt>
                <c:pt idx="3">
                  <c:v>GESTIÓN DEL DESARROLLO INDÍGENA</c:v>
                </c:pt>
              </c:strCache>
            </c:strRef>
          </c:cat>
          <c:val>
            <c:numRef>
              <c:f>Hoja2!$E$4:$E$7</c:f>
              <c:numCache>
                <c:formatCode>General</c:formatCode>
                <c:ptCount val="4"/>
                <c:pt idx="0" formatCode="#,##0.00">
                  <c:v>1.456497954E7</c:v>
                </c:pt>
                <c:pt idx="1">
                  <c:v>0.0</c:v>
                </c:pt>
                <c:pt idx="2" formatCode="#,##0.00">
                  <c:v>178943.8</c:v>
                </c:pt>
                <c:pt idx="3" formatCode="#,##0.00">
                  <c:v>3.63317662E6</c:v>
                </c:pt>
              </c:numCache>
            </c:numRef>
          </c:val>
          <c:extLst xmlns:c16r2="http://schemas.microsoft.com/office/drawing/2015/06/chart">
            <c:ext xmlns:c16="http://schemas.microsoft.com/office/drawing/2014/chart" uri="{C3380CC4-5D6E-409C-BE32-E72D297353CC}">
              <c16:uniqueId val="{00000001-04F1-4F98-92FB-E5D84BCBEBB4}"/>
            </c:ext>
          </c:extLst>
        </c:ser>
        <c:ser>
          <c:idx val="2"/>
          <c:order val="2"/>
          <c:tx>
            <c:strRef>
              <c:f>Hoja2!$F$3</c:f>
              <c:strCache>
                <c:ptCount val="1"/>
                <c:pt idx="0">
                  <c:v>PENDIENTE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Hoja2!$C$4:$C$7</c:f>
              <c:strCache>
                <c:ptCount val="4"/>
                <c:pt idx="0">
                  <c:v>DIRECCIÓN Y COORDINACIÓN</c:v>
                </c:pt>
                <c:pt idx="1">
                  <c:v>ESCUELAS DOTADAS CON EQUIPO TECNOLÓGICO</c:v>
                </c:pt>
                <c:pt idx="2">
                  <c:v>FORMACIÓN POLÍTICA EN LOS DERECHOS DE LOS PUEBLOS INDÍGENAS</c:v>
                </c:pt>
                <c:pt idx="3">
                  <c:v>GESTIÓN DEL DESARROLLO INDÍGENA</c:v>
                </c:pt>
              </c:strCache>
            </c:strRef>
          </c:cat>
          <c:val>
            <c:numRef>
              <c:f>Hoja2!$F$4:$F$7</c:f>
              <c:numCache>
                <c:formatCode>#,##0.00</c:formatCode>
                <c:ptCount val="4"/>
                <c:pt idx="0">
                  <c:v>4.93901746E6</c:v>
                </c:pt>
                <c:pt idx="1">
                  <c:v>2.464262E6</c:v>
                </c:pt>
                <c:pt idx="2">
                  <c:v>350606.2</c:v>
                </c:pt>
                <c:pt idx="3">
                  <c:v>6.00579138E6</c:v>
                </c:pt>
              </c:numCache>
            </c:numRef>
          </c:val>
          <c:extLst xmlns:c16r2="http://schemas.microsoft.com/office/drawing/2015/06/chart">
            <c:ext xmlns:c16="http://schemas.microsoft.com/office/drawing/2014/chart" uri="{C3380CC4-5D6E-409C-BE32-E72D297353CC}">
              <c16:uniqueId val="{00000002-04F1-4F98-92FB-E5D84BCBEBB4}"/>
            </c:ext>
          </c:extLst>
        </c:ser>
        <c:dLbls>
          <c:showLegendKey val="0"/>
          <c:showVal val="0"/>
          <c:showCatName val="0"/>
          <c:showSerName val="0"/>
          <c:showPercent val="0"/>
          <c:showBubbleSize val="0"/>
        </c:dLbls>
        <c:gapWidth val="170"/>
        <c:overlap val="-18"/>
        <c:axId val="-2036162912"/>
        <c:axId val="-2079835216"/>
      </c:barChart>
      <c:catAx>
        <c:axId val="-2036162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079835216"/>
        <c:crosses val="autoZero"/>
        <c:auto val="1"/>
        <c:lblAlgn val="ctr"/>
        <c:lblOffset val="100"/>
        <c:noMultiLvlLbl val="0"/>
      </c:catAx>
      <c:valAx>
        <c:axId val="-20798352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036162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gradFill>
      <a:gsLst>
        <a:gs pos="0">
          <a:schemeClr val="accent6">
            <a:lumMod val="20000"/>
            <a:lumOff val="80000"/>
          </a:schemeClr>
        </a:gs>
        <a:gs pos="100000">
          <a:schemeClr val="accent6">
            <a:lumMod val="20000"/>
            <a:lumOff val="80000"/>
          </a:schemeClr>
        </a:gs>
        <a:gs pos="83000">
          <a:schemeClr val="accent6">
            <a:lumMod val="40000"/>
            <a:lumOff val="60000"/>
          </a:schemeClr>
        </a:gs>
        <a:gs pos="100000">
          <a:schemeClr val="accent6">
            <a:lumMod val="40000"/>
            <a:lumOff val="60000"/>
          </a:schemeClr>
        </a:gs>
      </a:gsLst>
      <a:lin ang="5400000" scaled="1"/>
    </a:gradFill>
    <a:ln w="9525" cap="flat" cmpd="sng" algn="ctr">
      <a:solidFill>
        <a:schemeClr val="tx1">
          <a:lumMod val="15000"/>
          <a:lumOff val="85000"/>
        </a:schemeClr>
      </a:solidFill>
      <a:round/>
    </a:ln>
    <a:effectLst/>
  </c:spPr>
  <c:txPr>
    <a:bodyPr/>
    <a:lstStyle/>
    <a:p>
      <a:pPr>
        <a:defRPr/>
      </a:pPr>
      <a:endParaRPr lang="es-ES_trad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62AB811F-186B-4725-A7F7-35C2BE0D5134}"/>
              </a:ext>
            </a:extLst>
          </p:cNvPr>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a:extLst>
              <a:ext uri="{FF2B5EF4-FFF2-40B4-BE49-F238E27FC236}">
                <a16:creationId xmlns:a16="http://schemas.microsoft.com/office/drawing/2014/main" xmlns="" id="{28E64013-480C-4439-BC5E-022BA71C28F1}"/>
              </a:ext>
            </a:extLst>
          </p:cNvPr>
          <p:cNvSpPr>
            <a:spLocks noGrp="1"/>
          </p:cNvSpPr>
          <p:nvPr>
            <p:ph type="dt" sz="quarter" idx="1"/>
          </p:nvPr>
        </p:nvSpPr>
        <p:spPr>
          <a:xfrm>
            <a:off x="5230849" y="1"/>
            <a:ext cx="4003136" cy="349645"/>
          </a:xfrm>
          <a:prstGeom prst="rect">
            <a:avLst/>
          </a:prstGeom>
        </p:spPr>
        <p:txBody>
          <a:bodyPr vert="horz" lIns="90763" tIns="45382" rIns="90763" bIns="45382" rtlCol="0"/>
          <a:lstStyle>
            <a:lvl1pPr algn="r">
              <a:defRPr sz="1200"/>
            </a:lvl1pPr>
          </a:lstStyle>
          <a:p>
            <a:fld id="{70781529-3644-42FB-BDB8-7BCF6AB8D8F0}" type="datetimeFigureOut">
              <a:rPr lang="es-GT" smtClean="0"/>
              <a:t>4/01/22</a:t>
            </a:fld>
            <a:endParaRPr lang="es-GT"/>
          </a:p>
        </p:txBody>
      </p:sp>
      <p:sp>
        <p:nvSpPr>
          <p:cNvPr id="4" name="Marcador de pie de página 3">
            <a:extLst>
              <a:ext uri="{FF2B5EF4-FFF2-40B4-BE49-F238E27FC236}">
                <a16:creationId xmlns:a16="http://schemas.microsoft.com/office/drawing/2014/main" xmlns="" id="{0F6170D5-344D-4ECF-A7BB-2563D18D79A4}"/>
              </a:ext>
            </a:extLst>
          </p:cNvPr>
          <p:cNvSpPr>
            <a:spLocks noGrp="1"/>
          </p:cNvSpPr>
          <p:nvPr>
            <p:ph type="ftr" sz="quarter" idx="2"/>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5" name="Marcador de número de diapositiva 4">
            <a:extLst>
              <a:ext uri="{FF2B5EF4-FFF2-40B4-BE49-F238E27FC236}">
                <a16:creationId xmlns:a16="http://schemas.microsoft.com/office/drawing/2014/main" xmlns="" id="{50EBB728-8F58-4BB2-8C0F-D983E5A77DC2}"/>
              </a:ext>
            </a:extLst>
          </p:cNvPr>
          <p:cNvSpPr>
            <a:spLocks noGrp="1"/>
          </p:cNvSpPr>
          <p:nvPr>
            <p:ph type="sldNum" sz="quarter" idx="3"/>
          </p:nvPr>
        </p:nvSpPr>
        <p:spPr>
          <a:xfrm>
            <a:off x="5230849" y="6614718"/>
            <a:ext cx="4003136" cy="349645"/>
          </a:xfrm>
          <a:prstGeom prst="rect">
            <a:avLst/>
          </a:prstGeom>
        </p:spPr>
        <p:txBody>
          <a:bodyPr vert="horz" lIns="90763" tIns="45382" rIns="90763" bIns="45382" rtlCol="0" anchor="b"/>
          <a:lstStyle>
            <a:lvl1pPr algn="r">
              <a:defRPr sz="1200"/>
            </a:lvl1pPr>
          </a:lstStyle>
          <a:p>
            <a:fld id="{223D6B16-8452-4088-B7E7-5F9F0FEA3A90}" type="slidenum">
              <a:rPr lang="es-GT" smtClean="0"/>
              <a:t>‹Nr.›</a:t>
            </a:fld>
            <a:endParaRPr lang="es-GT"/>
          </a:p>
        </p:txBody>
      </p:sp>
    </p:spTree>
    <p:extLst>
      <p:ext uri="{BB962C8B-B14F-4D97-AF65-F5344CB8AC3E}">
        <p14:creationId xmlns:p14="http://schemas.microsoft.com/office/powerpoint/2010/main" val="156757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p:cNvSpPr>
            <a:spLocks noGrp="1"/>
          </p:cNvSpPr>
          <p:nvPr>
            <p:ph type="dt" idx="1"/>
          </p:nvPr>
        </p:nvSpPr>
        <p:spPr>
          <a:xfrm>
            <a:off x="5230849" y="1"/>
            <a:ext cx="4003136" cy="349645"/>
          </a:xfrm>
          <a:prstGeom prst="rect">
            <a:avLst/>
          </a:prstGeom>
        </p:spPr>
        <p:txBody>
          <a:bodyPr vert="horz" lIns="90763" tIns="45382" rIns="90763" bIns="45382" rtlCol="0"/>
          <a:lstStyle>
            <a:lvl1pPr algn="r">
              <a:defRPr sz="1200"/>
            </a:lvl1pPr>
          </a:lstStyle>
          <a:p>
            <a:fld id="{2F889F5E-1FF3-4626-856E-81C394864066}" type="datetimeFigureOut">
              <a:rPr lang="es-GT" smtClean="0"/>
              <a:t>4/01/22</a:t>
            </a:fld>
            <a:endParaRPr lang="es-GT"/>
          </a:p>
        </p:txBody>
      </p:sp>
      <p:sp>
        <p:nvSpPr>
          <p:cNvPr id="4" name="Marcador de imagen de diapositiva 3"/>
          <p:cNvSpPr>
            <a:spLocks noGrp="1" noRot="1" noChangeAspect="1"/>
          </p:cNvSpPr>
          <p:nvPr>
            <p:ph type="sldImg" idx="2"/>
          </p:nvPr>
        </p:nvSpPr>
        <p:spPr>
          <a:xfrm>
            <a:off x="2530475" y="869950"/>
            <a:ext cx="4175125" cy="2349500"/>
          </a:xfrm>
          <a:prstGeom prst="rect">
            <a:avLst/>
          </a:prstGeom>
          <a:noFill/>
          <a:ln w="12700">
            <a:solidFill>
              <a:prstClr val="black"/>
            </a:solidFill>
          </a:ln>
        </p:spPr>
        <p:txBody>
          <a:bodyPr vert="horz" lIns="90763" tIns="45382" rIns="90763" bIns="45382" rtlCol="0" anchor="ctr"/>
          <a:lstStyle/>
          <a:p>
            <a:endParaRPr lang="es-GT"/>
          </a:p>
        </p:txBody>
      </p:sp>
      <p:sp>
        <p:nvSpPr>
          <p:cNvPr id="5" name="Marcador de notas 4"/>
          <p:cNvSpPr>
            <a:spLocks noGrp="1"/>
          </p:cNvSpPr>
          <p:nvPr>
            <p:ph type="body" sz="quarter" idx="3"/>
          </p:nvPr>
        </p:nvSpPr>
        <p:spPr>
          <a:xfrm>
            <a:off x="924446" y="3351363"/>
            <a:ext cx="7387187" cy="2742455"/>
          </a:xfrm>
          <a:prstGeom prst="rect">
            <a:avLst/>
          </a:prstGeom>
        </p:spPr>
        <p:txBody>
          <a:bodyPr vert="horz" lIns="90763" tIns="45382" rIns="90763" bIns="45382"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5230849" y="6614718"/>
            <a:ext cx="4003136" cy="349645"/>
          </a:xfrm>
          <a:prstGeom prst="rect">
            <a:avLst/>
          </a:prstGeom>
        </p:spPr>
        <p:txBody>
          <a:bodyPr vert="horz" lIns="90763" tIns="45382" rIns="90763" bIns="45382" rtlCol="0" anchor="b"/>
          <a:lstStyle>
            <a:lvl1pPr algn="r">
              <a:defRPr sz="1200"/>
            </a:lvl1pPr>
          </a:lstStyle>
          <a:p>
            <a:fld id="{8A115BA9-5F40-4A42-9873-4A856A2BCB21}" type="slidenum">
              <a:rPr lang="es-GT" smtClean="0"/>
              <a:t>‹Nr.›</a:t>
            </a:fld>
            <a:endParaRPr lang="es-GT"/>
          </a:p>
        </p:txBody>
      </p:sp>
    </p:spTree>
    <p:extLst>
      <p:ext uri="{BB962C8B-B14F-4D97-AF65-F5344CB8AC3E}">
        <p14:creationId xmlns:p14="http://schemas.microsoft.com/office/powerpoint/2010/main" val="3928341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85417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241688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31754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5898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530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98803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21393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425329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680345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15337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26398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01544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80737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502028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203794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28695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498198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240278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766159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84468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892875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59908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002929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79523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108248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35004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045237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091290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40258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03774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6822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19719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550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31728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12344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5121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Subtítulo 2">
            <a:extLst>
              <a:ext uri="{FF2B5EF4-FFF2-40B4-BE49-F238E27FC236}">
                <a16:creationId xmlns:a16="http://schemas.microsoft.com/office/drawing/2014/main" xmlns=""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
        <p:nvSpPr>
          <p:cNvPr id="4" name="Marcador de fecha 3">
            <a:extLst>
              <a:ext uri="{FF2B5EF4-FFF2-40B4-BE49-F238E27FC236}">
                <a16:creationId xmlns:a16="http://schemas.microsoft.com/office/drawing/2014/main" xmlns="" id="{980F5FD4-74A1-4C0A-8923-49068F8CEC8B}"/>
              </a:ext>
            </a:extLst>
          </p:cNvPr>
          <p:cNvSpPr>
            <a:spLocks noGrp="1"/>
          </p:cNvSpPr>
          <p:nvPr>
            <p:ph type="dt" sz="half" idx="10"/>
          </p:nvPr>
        </p:nvSpPr>
        <p:spPr/>
        <p:txBody>
          <a:bodyPr/>
          <a:lstStyle/>
          <a:p>
            <a:fld id="{B708A815-C8B2-4F30-9335-A540ED979A65}" type="datetime1">
              <a:rPr lang="es-GT" smtClean="0"/>
              <a:t>4/01/22</a:t>
            </a:fld>
            <a:endParaRPr lang="es-GT"/>
          </a:p>
        </p:txBody>
      </p:sp>
      <p:sp>
        <p:nvSpPr>
          <p:cNvPr id="5" name="Marcador de pie de página 4">
            <a:extLst>
              <a:ext uri="{FF2B5EF4-FFF2-40B4-BE49-F238E27FC236}">
                <a16:creationId xmlns:a16="http://schemas.microsoft.com/office/drawing/2014/main" xmlns="" id="{D6BE2AE7-3AC6-4190-A4FE-1D321727D75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xmlns="" id="{E3F07A74-9836-4943-B7A0-5E8FB7721BA9}"/>
              </a:ext>
            </a:extLst>
          </p:cNvPr>
          <p:cNvSpPr>
            <a:spLocks noGrp="1"/>
          </p:cNvSpPr>
          <p:nvPr>
            <p:ph type="sldNum" sz="quarter" idx="12"/>
          </p:nvPr>
        </p:nvSpPr>
        <p:spPr/>
        <p:txBody>
          <a:bodyPr/>
          <a:lstStyle/>
          <a:p>
            <a:fld id="{8EF94ECC-E985-4DCB-BC79-BB238F702D18}" type="slidenum">
              <a:rPr lang="es-GT" smtClean="0"/>
              <a:t>‹Nr.›</a:t>
            </a:fld>
            <a:endParaRPr lang="es-GT"/>
          </a:p>
        </p:txBody>
      </p:sp>
    </p:spTree>
    <p:extLst>
      <p:ext uri="{BB962C8B-B14F-4D97-AF65-F5344CB8AC3E}">
        <p14:creationId xmlns:p14="http://schemas.microsoft.com/office/powerpoint/2010/main" val="34569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43B128BC-8CE4-44FE-ABE0-2ADEC50E0719}"/>
              </a:ext>
            </a:extLst>
          </p:cNvPr>
          <p:cNvSpPr/>
          <p:nvPr userDrawn="1"/>
        </p:nvSpPr>
        <p:spPr>
          <a:xfrm>
            <a:off x="1737360" y="294571"/>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xmlns="" id="{86306812-D2D4-4A6A-A9D7-CA4F86A0409C}"/>
              </a:ext>
            </a:extLst>
          </p:cNvPr>
          <p:cNvSpPr>
            <a:spLocks noGrp="1"/>
          </p:cNvSpPr>
          <p:nvPr>
            <p:ph type="title" hasCustomPrompt="1"/>
          </p:nvPr>
        </p:nvSpPr>
        <p:spPr>
          <a:xfrm>
            <a:off x="1737360" y="365126"/>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xmlns=""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xmlns="" id="{36788F09-FFB8-47A4-83A1-FFB352EF22C9}"/>
              </a:ext>
            </a:extLst>
          </p:cNvPr>
          <p:cNvSpPr>
            <a:spLocks noGrp="1"/>
          </p:cNvSpPr>
          <p:nvPr>
            <p:ph type="dt" sz="half" idx="10"/>
          </p:nvPr>
        </p:nvSpPr>
        <p:spPr/>
        <p:txBody>
          <a:bodyPr/>
          <a:lstStyle/>
          <a:p>
            <a:fld id="{E4B612D7-C7C1-40DF-91F1-E4035ACD5280}" type="datetime1">
              <a:rPr lang="es-GT" smtClean="0"/>
              <a:t>4/01/22</a:t>
            </a:fld>
            <a:endParaRPr lang="es-GT"/>
          </a:p>
        </p:txBody>
      </p:sp>
      <p:sp>
        <p:nvSpPr>
          <p:cNvPr id="5" name="Marcador de pie de página 4">
            <a:extLst>
              <a:ext uri="{FF2B5EF4-FFF2-40B4-BE49-F238E27FC236}">
                <a16:creationId xmlns:a16="http://schemas.microsoft.com/office/drawing/2014/main" xmlns="" id="{169DA829-DECC-4D81-BB89-F7AF43401F2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xmlns="" id="{F3315B1D-184D-423F-AE37-A16F1D9CF722}"/>
              </a:ext>
            </a:extLst>
          </p:cNvPr>
          <p:cNvSpPr>
            <a:spLocks noGrp="1"/>
          </p:cNvSpPr>
          <p:nvPr>
            <p:ph type="sldNum" sz="quarter" idx="12"/>
          </p:nvPr>
        </p:nvSpPr>
        <p:spPr/>
        <p:txBody>
          <a:bodyPr/>
          <a:lstStyle/>
          <a:p>
            <a:fld id="{8EF94ECC-E985-4DCB-BC79-BB238F702D18}" type="slidenum">
              <a:rPr lang="es-GT" smtClean="0"/>
              <a:t>‹Nr.›</a:t>
            </a:fld>
            <a:endParaRPr lang="es-GT"/>
          </a:p>
        </p:txBody>
      </p:sp>
    </p:spTree>
    <p:extLst>
      <p:ext uri="{BB962C8B-B14F-4D97-AF65-F5344CB8AC3E}">
        <p14:creationId xmlns:p14="http://schemas.microsoft.com/office/powerpoint/2010/main" val="249941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xmlns=""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xmlns="" id="{BAD124C8-1552-464D-8D15-02CF0EA9ADF0}"/>
              </a:ext>
            </a:extLst>
          </p:cNvPr>
          <p:cNvSpPr>
            <a:spLocks noGrp="1"/>
          </p:cNvSpPr>
          <p:nvPr>
            <p:ph type="dt" sz="half" idx="10"/>
          </p:nvPr>
        </p:nvSpPr>
        <p:spPr/>
        <p:txBody>
          <a:bodyPr/>
          <a:lstStyle/>
          <a:p>
            <a:fld id="{B2AE0D9E-9211-474E-867D-A3D7FD03901F}" type="datetime1">
              <a:rPr lang="es-GT" smtClean="0"/>
              <a:t>4/01/22</a:t>
            </a:fld>
            <a:endParaRPr lang="es-GT"/>
          </a:p>
        </p:txBody>
      </p:sp>
      <p:sp>
        <p:nvSpPr>
          <p:cNvPr id="5" name="Marcador de pie de página 4">
            <a:extLst>
              <a:ext uri="{FF2B5EF4-FFF2-40B4-BE49-F238E27FC236}">
                <a16:creationId xmlns:a16="http://schemas.microsoft.com/office/drawing/2014/main" xmlns="" id="{42A29C28-A3FD-46A7-A594-7566F0522C1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xmlns="" id="{F419F7CD-D6CB-4397-86C0-972D7E8A2013}"/>
              </a:ext>
            </a:extLst>
          </p:cNvPr>
          <p:cNvSpPr>
            <a:spLocks noGrp="1"/>
          </p:cNvSpPr>
          <p:nvPr>
            <p:ph type="sldNum" sz="quarter" idx="12"/>
          </p:nvPr>
        </p:nvSpPr>
        <p:spPr/>
        <p:txBody>
          <a:bodyPr/>
          <a:lstStyle/>
          <a:p>
            <a:fld id="{8EF94ECC-E985-4DCB-BC79-BB238F702D18}" type="slidenum">
              <a:rPr lang="es-GT" smtClean="0"/>
              <a:t>‹Nr.›</a:t>
            </a:fld>
            <a:endParaRPr lang="es-GT"/>
          </a:p>
        </p:txBody>
      </p:sp>
    </p:spTree>
    <p:extLst>
      <p:ext uri="{BB962C8B-B14F-4D97-AF65-F5344CB8AC3E}">
        <p14:creationId xmlns:p14="http://schemas.microsoft.com/office/powerpoint/2010/main" val="177441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xmlns=""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xmlns=""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contenido 3">
            <a:extLst>
              <a:ext uri="{FF2B5EF4-FFF2-40B4-BE49-F238E27FC236}">
                <a16:creationId xmlns:a16="http://schemas.microsoft.com/office/drawing/2014/main" xmlns=""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a:extLst>
              <a:ext uri="{FF2B5EF4-FFF2-40B4-BE49-F238E27FC236}">
                <a16:creationId xmlns:a16="http://schemas.microsoft.com/office/drawing/2014/main" xmlns="" id="{47D89AFC-ABD0-40BC-AC54-3A38F80E877B}"/>
              </a:ext>
            </a:extLst>
          </p:cNvPr>
          <p:cNvSpPr>
            <a:spLocks noGrp="1"/>
          </p:cNvSpPr>
          <p:nvPr>
            <p:ph type="dt" sz="half" idx="10"/>
          </p:nvPr>
        </p:nvSpPr>
        <p:spPr/>
        <p:txBody>
          <a:bodyPr/>
          <a:lstStyle/>
          <a:p>
            <a:fld id="{B538F817-0E65-4E88-96D4-9FA2057239B0}" type="datetime1">
              <a:rPr lang="es-GT" smtClean="0"/>
              <a:t>4/01/22</a:t>
            </a:fld>
            <a:endParaRPr lang="es-GT"/>
          </a:p>
        </p:txBody>
      </p:sp>
      <p:sp>
        <p:nvSpPr>
          <p:cNvPr id="6" name="Marcador de pie de página 5">
            <a:extLst>
              <a:ext uri="{FF2B5EF4-FFF2-40B4-BE49-F238E27FC236}">
                <a16:creationId xmlns:a16="http://schemas.microsoft.com/office/drawing/2014/main" xmlns="" id="{6BE2BE64-E0E5-41C6-B062-B215B384B62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xmlns="" id="{38B3788F-E72A-4C3A-89B7-18D56D09718D}"/>
              </a:ext>
            </a:extLst>
          </p:cNvPr>
          <p:cNvSpPr>
            <a:spLocks noGrp="1"/>
          </p:cNvSpPr>
          <p:nvPr>
            <p:ph type="sldNum" sz="quarter" idx="12"/>
          </p:nvPr>
        </p:nvSpPr>
        <p:spPr/>
        <p:txBody>
          <a:bodyPr/>
          <a:lstStyle/>
          <a:p>
            <a:fld id="{8EF94ECC-E985-4DCB-BC79-BB238F702D18}" type="slidenum">
              <a:rPr lang="es-GT" smtClean="0"/>
              <a:t>‹Nr.›</a:t>
            </a:fld>
            <a:endParaRPr lang="es-GT"/>
          </a:p>
        </p:txBody>
      </p:sp>
    </p:spTree>
    <p:extLst>
      <p:ext uri="{BB962C8B-B14F-4D97-AF65-F5344CB8AC3E}">
        <p14:creationId xmlns:p14="http://schemas.microsoft.com/office/powerpoint/2010/main" val="129930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xmlns=""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xmlns=""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xmlns=""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a:extLst>
              <a:ext uri="{FF2B5EF4-FFF2-40B4-BE49-F238E27FC236}">
                <a16:creationId xmlns:a16="http://schemas.microsoft.com/office/drawing/2014/main" xmlns=""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xmlns=""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a:extLst>
              <a:ext uri="{FF2B5EF4-FFF2-40B4-BE49-F238E27FC236}">
                <a16:creationId xmlns:a16="http://schemas.microsoft.com/office/drawing/2014/main" xmlns="" id="{BB949558-7597-4FEE-979C-DF702AC77D59}"/>
              </a:ext>
            </a:extLst>
          </p:cNvPr>
          <p:cNvSpPr>
            <a:spLocks noGrp="1"/>
          </p:cNvSpPr>
          <p:nvPr>
            <p:ph type="dt" sz="half" idx="10"/>
          </p:nvPr>
        </p:nvSpPr>
        <p:spPr/>
        <p:txBody>
          <a:bodyPr/>
          <a:lstStyle/>
          <a:p>
            <a:fld id="{0236FBD1-9373-42E6-933C-D2861B1129DE}" type="datetime1">
              <a:rPr lang="es-GT" smtClean="0"/>
              <a:t>4/01/22</a:t>
            </a:fld>
            <a:endParaRPr lang="es-GT"/>
          </a:p>
        </p:txBody>
      </p:sp>
      <p:sp>
        <p:nvSpPr>
          <p:cNvPr id="8" name="Marcador de pie de página 7">
            <a:extLst>
              <a:ext uri="{FF2B5EF4-FFF2-40B4-BE49-F238E27FC236}">
                <a16:creationId xmlns:a16="http://schemas.microsoft.com/office/drawing/2014/main" xmlns="" id="{8CFA7AA0-5007-4667-A160-C1E297AE8AA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xmlns="" id="{D339C2D9-749C-4887-B363-FDF969BBB02A}"/>
              </a:ext>
            </a:extLst>
          </p:cNvPr>
          <p:cNvSpPr>
            <a:spLocks noGrp="1"/>
          </p:cNvSpPr>
          <p:nvPr>
            <p:ph type="sldNum" sz="quarter" idx="12"/>
          </p:nvPr>
        </p:nvSpPr>
        <p:spPr/>
        <p:txBody>
          <a:bodyPr/>
          <a:lstStyle/>
          <a:p>
            <a:fld id="{8EF94ECC-E985-4DCB-BC79-BB238F702D18}" type="slidenum">
              <a:rPr lang="es-GT" smtClean="0"/>
              <a:t>‹Nr.›</a:t>
            </a:fld>
            <a:endParaRPr lang="es-GT"/>
          </a:p>
        </p:txBody>
      </p:sp>
    </p:spTree>
    <p:extLst>
      <p:ext uri="{BB962C8B-B14F-4D97-AF65-F5344CB8AC3E}">
        <p14:creationId xmlns:p14="http://schemas.microsoft.com/office/powerpoint/2010/main" val="397763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xmlns=""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fecha 2">
            <a:extLst>
              <a:ext uri="{FF2B5EF4-FFF2-40B4-BE49-F238E27FC236}">
                <a16:creationId xmlns:a16="http://schemas.microsoft.com/office/drawing/2014/main" xmlns="" id="{75C57BED-D6DF-44F6-9853-7EFDD2F3E7F7}"/>
              </a:ext>
            </a:extLst>
          </p:cNvPr>
          <p:cNvSpPr>
            <a:spLocks noGrp="1"/>
          </p:cNvSpPr>
          <p:nvPr>
            <p:ph type="dt" sz="half" idx="10"/>
          </p:nvPr>
        </p:nvSpPr>
        <p:spPr/>
        <p:txBody>
          <a:bodyPr/>
          <a:lstStyle/>
          <a:p>
            <a:fld id="{BC1679AE-6D20-40E8-83B9-AFE348460766}" type="datetime1">
              <a:rPr lang="es-GT" smtClean="0"/>
              <a:t>4/01/22</a:t>
            </a:fld>
            <a:endParaRPr lang="es-GT"/>
          </a:p>
        </p:txBody>
      </p:sp>
      <p:sp>
        <p:nvSpPr>
          <p:cNvPr id="4" name="Marcador de pie de página 3">
            <a:extLst>
              <a:ext uri="{FF2B5EF4-FFF2-40B4-BE49-F238E27FC236}">
                <a16:creationId xmlns:a16="http://schemas.microsoft.com/office/drawing/2014/main" xmlns="" id="{0146AB7B-43B6-4733-8D28-C0066CA761D0}"/>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xmlns="" id="{998F1706-5A68-44DD-B37E-14665B3D3774}"/>
              </a:ext>
            </a:extLst>
          </p:cNvPr>
          <p:cNvSpPr>
            <a:spLocks noGrp="1"/>
          </p:cNvSpPr>
          <p:nvPr>
            <p:ph type="sldNum" sz="quarter" idx="12"/>
          </p:nvPr>
        </p:nvSpPr>
        <p:spPr/>
        <p:txBody>
          <a:bodyPr/>
          <a:lstStyle/>
          <a:p>
            <a:fld id="{8EF94ECC-E985-4DCB-BC79-BB238F702D18}" type="slidenum">
              <a:rPr lang="es-GT" smtClean="0"/>
              <a:t>‹Nr.›</a:t>
            </a:fld>
            <a:endParaRPr lang="es-GT"/>
          </a:p>
        </p:txBody>
      </p:sp>
    </p:spTree>
    <p:extLst>
      <p:ext uri="{BB962C8B-B14F-4D97-AF65-F5344CB8AC3E}">
        <p14:creationId xmlns:p14="http://schemas.microsoft.com/office/powerpoint/2010/main" val="31331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4552EFF-1F48-4A1B-89BB-7FAB56D4A284}"/>
              </a:ext>
            </a:extLst>
          </p:cNvPr>
          <p:cNvSpPr>
            <a:spLocks noGrp="1"/>
          </p:cNvSpPr>
          <p:nvPr>
            <p:ph type="dt" sz="half" idx="10"/>
          </p:nvPr>
        </p:nvSpPr>
        <p:spPr/>
        <p:txBody>
          <a:bodyPr/>
          <a:lstStyle/>
          <a:p>
            <a:fld id="{69B172B5-4A68-4E4F-B447-FC61244663D3}" type="datetime1">
              <a:rPr lang="es-GT" smtClean="0"/>
              <a:t>4/01/22</a:t>
            </a:fld>
            <a:endParaRPr lang="es-GT"/>
          </a:p>
        </p:txBody>
      </p:sp>
      <p:sp>
        <p:nvSpPr>
          <p:cNvPr id="3" name="Marcador de pie de página 2">
            <a:extLst>
              <a:ext uri="{FF2B5EF4-FFF2-40B4-BE49-F238E27FC236}">
                <a16:creationId xmlns:a16="http://schemas.microsoft.com/office/drawing/2014/main" xmlns="" id="{A862CED3-F354-4189-B03B-51CD8EA4057A}"/>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xmlns="" id="{4F0B8D55-B61D-4D96-8511-53BB2F5B21F9}"/>
              </a:ext>
            </a:extLst>
          </p:cNvPr>
          <p:cNvSpPr>
            <a:spLocks noGrp="1"/>
          </p:cNvSpPr>
          <p:nvPr>
            <p:ph type="sldNum" sz="quarter" idx="12"/>
          </p:nvPr>
        </p:nvSpPr>
        <p:spPr/>
        <p:txBody>
          <a:bodyPr/>
          <a:lstStyle/>
          <a:p>
            <a:fld id="{8EF94ECC-E985-4DCB-BC79-BB238F702D18}" type="slidenum">
              <a:rPr lang="es-GT" smtClean="0"/>
              <a:t>‹Nr.›</a:t>
            </a:fld>
            <a:endParaRPr lang="es-GT"/>
          </a:p>
        </p:txBody>
      </p:sp>
    </p:spTree>
    <p:extLst>
      <p:ext uri="{BB962C8B-B14F-4D97-AF65-F5344CB8AC3E}">
        <p14:creationId xmlns:p14="http://schemas.microsoft.com/office/powerpoint/2010/main" val="263227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xmlns=""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a16="http://schemas.microsoft.com/office/drawing/2014/main" xmlns=""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xmlns="" id="{94D0E3C1-285A-495C-96A3-33F7D65E314E}"/>
              </a:ext>
            </a:extLst>
          </p:cNvPr>
          <p:cNvSpPr>
            <a:spLocks noGrp="1"/>
          </p:cNvSpPr>
          <p:nvPr>
            <p:ph type="dt" sz="half" idx="10"/>
          </p:nvPr>
        </p:nvSpPr>
        <p:spPr/>
        <p:txBody>
          <a:bodyPr/>
          <a:lstStyle/>
          <a:p>
            <a:fld id="{31CEE30F-A687-4E64-8B35-3DBF00F44A58}" type="datetime1">
              <a:rPr lang="es-GT" smtClean="0"/>
              <a:t>4/01/22</a:t>
            </a:fld>
            <a:endParaRPr lang="es-GT"/>
          </a:p>
        </p:txBody>
      </p:sp>
      <p:sp>
        <p:nvSpPr>
          <p:cNvPr id="6" name="Marcador de pie de página 5">
            <a:extLst>
              <a:ext uri="{FF2B5EF4-FFF2-40B4-BE49-F238E27FC236}">
                <a16:creationId xmlns:a16="http://schemas.microsoft.com/office/drawing/2014/main" xmlns="" id="{0034785C-E43F-4595-B07D-6E417DD1F80D}"/>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xmlns="" id="{BB244D92-DDFF-46A2-AB5B-51C2229EC249}"/>
              </a:ext>
            </a:extLst>
          </p:cNvPr>
          <p:cNvSpPr>
            <a:spLocks noGrp="1"/>
          </p:cNvSpPr>
          <p:nvPr>
            <p:ph type="sldNum" sz="quarter" idx="12"/>
          </p:nvPr>
        </p:nvSpPr>
        <p:spPr/>
        <p:txBody>
          <a:bodyPr/>
          <a:lstStyle/>
          <a:p>
            <a:fld id="{8EF94ECC-E985-4DCB-BC79-BB238F702D18}" type="slidenum">
              <a:rPr lang="es-GT" smtClean="0"/>
              <a:t>‹Nr.›</a:t>
            </a:fld>
            <a:endParaRPr lang="es-GT"/>
          </a:p>
        </p:txBody>
      </p:sp>
    </p:spTree>
    <p:extLst>
      <p:ext uri="{BB962C8B-B14F-4D97-AF65-F5344CB8AC3E}">
        <p14:creationId xmlns:p14="http://schemas.microsoft.com/office/powerpoint/2010/main" val="136589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a16="http://schemas.microsoft.com/office/drawing/2014/main" xmlns=""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GT" dirty="0"/>
          </a:p>
        </p:txBody>
      </p:sp>
      <p:sp>
        <p:nvSpPr>
          <p:cNvPr id="4" name="Marcador de texto 3">
            <a:extLst>
              <a:ext uri="{FF2B5EF4-FFF2-40B4-BE49-F238E27FC236}">
                <a16:creationId xmlns:a16="http://schemas.microsoft.com/office/drawing/2014/main" xmlns=""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xmlns="" id="{91AF83E3-EDF5-459F-9A25-88140AF675DB}"/>
              </a:ext>
            </a:extLst>
          </p:cNvPr>
          <p:cNvSpPr>
            <a:spLocks noGrp="1"/>
          </p:cNvSpPr>
          <p:nvPr>
            <p:ph type="dt" sz="half" idx="10"/>
          </p:nvPr>
        </p:nvSpPr>
        <p:spPr/>
        <p:txBody>
          <a:bodyPr/>
          <a:lstStyle/>
          <a:p>
            <a:fld id="{5ECFAAE8-BB1F-46DC-B02E-828226DC17C2}" type="datetime1">
              <a:rPr lang="es-GT" smtClean="0"/>
              <a:t>4/01/22</a:t>
            </a:fld>
            <a:endParaRPr lang="es-GT"/>
          </a:p>
        </p:txBody>
      </p:sp>
      <p:sp>
        <p:nvSpPr>
          <p:cNvPr id="6" name="Marcador de pie de página 5">
            <a:extLst>
              <a:ext uri="{FF2B5EF4-FFF2-40B4-BE49-F238E27FC236}">
                <a16:creationId xmlns:a16="http://schemas.microsoft.com/office/drawing/2014/main" xmlns="" id="{53D80533-4066-4EB8-ACD1-3BA4D725039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xmlns="" id="{90609986-8A8B-4DF7-A038-5BA4E8D74FD4}"/>
              </a:ext>
            </a:extLst>
          </p:cNvPr>
          <p:cNvSpPr>
            <a:spLocks noGrp="1"/>
          </p:cNvSpPr>
          <p:nvPr>
            <p:ph type="sldNum" sz="quarter" idx="12"/>
          </p:nvPr>
        </p:nvSpPr>
        <p:spPr/>
        <p:txBody>
          <a:bodyPr/>
          <a:lstStyle/>
          <a:p>
            <a:fld id="{8EF94ECC-E985-4DCB-BC79-BB238F702D18}" type="slidenum">
              <a:rPr lang="es-GT" smtClean="0"/>
              <a:t>‹Nr.›</a:t>
            </a:fld>
            <a:endParaRPr lang="es-GT"/>
          </a:p>
        </p:txBody>
      </p:sp>
    </p:spTree>
    <p:extLst>
      <p:ext uri="{BB962C8B-B14F-4D97-AF65-F5344CB8AC3E}">
        <p14:creationId xmlns:p14="http://schemas.microsoft.com/office/powerpoint/2010/main" val="27394779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xmlns=""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xmlns=""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7F50F-492E-4C5A-B836-C79014F93E1E}" type="datetime1">
              <a:rPr lang="es-GT" smtClean="0"/>
              <a:t>4/01/22</a:t>
            </a:fld>
            <a:endParaRPr lang="es-GT"/>
          </a:p>
        </p:txBody>
      </p:sp>
      <p:sp>
        <p:nvSpPr>
          <p:cNvPr id="5" name="Marcador de pie de página 4">
            <a:extLst>
              <a:ext uri="{FF2B5EF4-FFF2-40B4-BE49-F238E27FC236}">
                <a16:creationId xmlns:a16="http://schemas.microsoft.com/office/drawing/2014/main" xmlns=""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xmlns=""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4ECC-E985-4DCB-BC79-BB238F702D18}" type="slidenum">
              <a:rPr lang="es-GT" smtClean="0"/>
              <a:t>‹Nr.›</a:t>
            </a:fld>
            <a:endParaRPr lang="es-GT"/>
          </a:p>
        </p:txBody>
      </p:sp>
    </p:spTree>
    <p:extLst>
      <p:ext uri="{BB962C8B-B14F-4D97-AF65-F5344CB8AC3E}">
        <p14:creationId xmlns:p14="http://schemas.microsoft.com/office/powerpoint/2010/main" val="413276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2.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1615281" y="1886428"/>
            <a:ext cx="9144000" cy="2158645"/>
          </a:xfrm>
          <a:noFill/>
          <a:effectLst>
            <a:outerShdw blurRad="50800" dist="50800" dir="5400000" sx="1000" sy="1000" algn="ctr" rotWithShape="0">
              <a:srgbClr val="000000"/>
            </a:outerShdw>
          </a:effectLst>
        </p:spPr>
        <p:txBody>
          <a:bodyPr anchor="ctr" anchorCtr="0">
            <a:normAutofit fontScale="90000"/>
          </a:bodyPr>
          <a:lstStyle/>
          <a:p>
            <a:r>
              <a:rPr lang="es-GT" sz="4000" b="1" dirty="0">
                <a:solidFill>
                  <a:srgbClr val="002060"/>
                </a:solidFill>
                <a:latin typeface="Arial" panose="020B0604020202020204" pitchFamily="34" charset="0"/>
                <a:cs typeface="Arial" panose="020B0604020202020204" pitchFamily="34" charset="0"/>
              </a:rPr>
              <a:t>RENDICIÓN DE CUENTAS DEL ORGANISMO EJECUTIVO </a:t>
            </a:r>
            <a:r>
              <a:rPr lang="es-GT" sz="4000" b="1" dirty="0">
                <a:solidFill>
                  <a:srgbClr val="197BB4"/>
                </a:solidFill>
                <a:latin typeface="Arial" panose="020B0604020202020204" pitchFamily="34" charset="0"/>
                <a:cs typeface="Arial" panose="020B0604020202020204" pitchFamily="34" charset="0"/>
              </a:rPr>
              <a:t/>
            </a:r>
            <a:br>
              <a:rPr lang="es-GT" sz="4000" b="1" dirty="0">
                <a:solidFill>
                  <a:srgbClr val="197BB4"/>
                </a:solidFill>
                <a:latin typeface="Arial" panose="020B0604020202020204" pitchFamily="34" charset="0"/>
                <a:cs typeface="Arial" panose="020B0604020202020204" pitchFamily="34" charset="0"/>
              </a:rPr>
            </a:br>
            <a:r>
              <a:rPr lang="es-GT" sz="4000" b="1" dirty="0">
                <a:latin typeface="Arial" panose="020B0604020202020204" pitchFamily="34" charset="0"/>
                <a:cs typeface="Arial" panose="020B0604020202020204" pitchFamily="34" charset="0"/>
              </a:rPr>
              <a:t/>
            </a:r>
            <a:br>
              <a:rPr lang="es-GT" sz="4000" b="1" dirty="0">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AL TERCER </a:t>
            </a:r>
            <a:r>
              <a:rPr lang="es-GT" sz="4000" b="1" dirty="0">
                <a:solidFill>
                  <a:srgbClr val="197BB4"/>
                </a:solidFill>
                <a:latin typeface="Arial" panose="020B0604020202020204" pitchFamily="34" charset="0"/>
                <a:cs typeface="Arial" panose="020B0604020202020204" pitchFamily="34" charset="0"/>
              </a:rPr>
              <a:t>CUATRIMESTRE 2021</a:t>
            </a:r>
            <a:br>
              <a:rPr lang="es-GT" sz="4000" b="1" dirty="0">
                <a:solidFill>
                  <a:srgbClr val="197BB4"/>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2050" name="Image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4506" y="5338708"/>
            <a:ext cx="1666875" cy="13954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GT"/>
          </a:p>
        </p:txBody>
      </p:sp>
      <p:sp>
        <p:nvSpPr>
          <p:cNvPr id="5" name="Rectangle 4"/>
          <p:cNvSpPr>
            <a:spLocks noChangeArrowheads="1"/>
          </p:cNvSpPr>
          <p:nvPr/>
        </p:nvSpPr>
        <p:spPr bwMode="auto">
          <a:xfrm>
            <a:off x="91281" y="44528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09800" algn="l"/>
              </a:tabLst>
              <a:defRPr>
                <a:solidFill>
                  <a:schemeClr val="tx1"/>
                </a:solidFill>
                <a:latin typeface="Arial" panose="020B0604020202020204" pitchFamily="34" charset="0"/>
              </a:defRPr>
            </a:lvl1pPr>
            <a:lvl2pPr eaLnBrk="0" fontAlgn="base" hangingPunct="0">
              <a:spcBef>
                <a:spcPct val="0"/>
              </a:spcBef>
              <a:spcAft>
                <a:spcPct val="0"/>
              </a:spcAft>
              <a:tabLst>
                <a:tab pos="2209800" algn="l"/>
              </a:tabLst>
              <a:defRPr>
                <a:solidFill>
                  <a:schemeClr val="tx1"/>
                </a:solidFill>
                <a:latin typeface="Arial" panose="020B0604020202020204" pitchFamily="34" charset="0"/>
              </a:defRPr>
            </a:lvl2pPr>
            <a:lvl3pPr eaLnBrk="0" fontAlgn="base" hangingPunct="0">
              <a:spcBef>
                <a:spcPct val="0"/>
              </a:spcBef>
              <a:spcAft>
                <a:spcPct val="0"/>
              </a:spcAft>
              <a:tabLst>
                <a:tab pos="2209800" algn="l"/>
              </a:tabLst>
              <a:defRPr>
                <a:solidFill>
                  <a:schemeClr val="tx1"/>
                </a:solidFill>
                <a:latin typeface="Arial" panose="020B0604020202020204" pitchFamily="34" charset="0"/>
              </a:defRPr>
            </a:lvl3pPr>
            <a:lvl4pPr eaLnBrk="0" fontAlgn="base" hangingPunct="0">
              <a:spcBef>
                <a:spcPct val="0"/>
              </a:spcBef>
              <a:spcAft>
                <a:spcPct val="0"/>
              </a:spcAft>
              <a:tabLst>
                <a:tab pos="2209800" algn="l"/>
              </a:tabLst>
              <a:defRPr>
                <a:solidFill>
                  <a:schemeClr val="tx1"/>
                </a:solidFill>
                <a:latin typeface="Arial" panose="020B0604020202020204" pitchFamily="34" charset="0"/>
              </a:defRPr>
            </a:lvl4pPr>
            <a:lvl5pPr eaLnBrk="0" fontAlgn="base" hangingPunct="0">
              <a:spcBef>
                <a:spcPct val="0"/>
              </a:spcBef>
              <a:spcAft>
                <a:spcPct val="0"/>
              </a:spcAft>
              <a:tabLst>
                <a:tab pos="2209800" algn="l"/>
              </a:tabLst>
              <a:defRPr>
                <a:solidFill>
                  <a:schemeClr val="tx1"/>
                </a:solidFill>
                <a:latin typeface="Arial" panose="020B0604020202020204" pitchFamily="34" charset="0"/>
              </a:defRPr>
            </a:lvl5pPr>
            <a:lvl6pPr eaLnBrk="0" fontAlgn="base" hangingPunct="0">
              <a:spcBef>
                <a:spcPct val="0"/>
              </a:spcBef>
              <a:spcAft>
                <a:spcPct val="0"/>
              </a:spcAft>
              <a:tabLst>
                <a:tab pos="2209800" algn="l"/>
              </a:tabLst>
              <a:defRPr>
                <a:solidFill>
                  <a:schemeClr val="tx1"/>
                </a:solidFill>
                <a:latin typeface="Arial" panose="020B0604020202020204" pitchFamily="34" charset="0"/>
              </a:defRPr>
            </a:lvl6pPr>
            <a:lvl7pPr eaLnBrk="0" fontAlgn="base" hangingPunct="0">
              <a:spcBef>
                <a:spcPct val="0"/>
              </a:spcBef>
              <a:spcAft>
                <a:spcPct val="0"/>
              </a:spcAft>
              <a:tabLst>
                <a:tab pos="2209800" algn="l"/>
              </a:tabLst>
              <a:defRPr>
                <a:solidFill>
                  <a:schemeClr val="tx1"/>
                </a:solidFill>
                <a:latin typeface="Arial" panose="020B0604020202020204" pitchFamily="34" charset="0"/>
              </a:defRPr>
            </a:lvl7pPr>
            <a:lvl8pPr eaLnBrk="0" fontAlgn="base" hangingPunct="0">
              <a:spcBef>
                <a:spcPct val="0"/>
              </a:spcBef>
              <a:spcAft>
                <a:spcPct val="0"/>
              </a:spcAft>
              <a:tabLst>
                <a:tab pos="2209800" algn="l"/>
              </a:tabLst>
              <a:defRPr>
                <a:solidFill>
                  <a:schemeClr val="tx1"/>
                </a:solidFill>
                <a:latin typeface="Arial" panose="020B0604020202020204" pitchFamily="34" charset="0"/>
              </a:defRPr>
            </a:lvl8pPr>
            <a:lvl9pPr eaLnBrk="0" fontAlgn="base" hangingPunct="0">
              <a:spcBef>
                <a:spcPct val="0"/>
              </a:spcBef>
              <a:spcAft>
                <a:spcPct val="0"/>
              </a:spcAft>
              <a:tabLst>
                <a:tab pos="22098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09800" algn="l"/>
              </a:tabLst>
            </a:pPr>
            <a:r>
              <a:rPr kumimoji="0" lang="es-ES" sz="3600" b="1" i="0" u="none" strike="noStrike" cap="none" normalizeH="0" baseline="0" dirty="0">
                <a:ln>
                  <a:noFill/>
                </a:ln>
                <a:solidFill>
                  <a:srgbClr val="187AB4"/>
                </a:solidFill>
                <a:effectLst/>
                <a:latin typeface="Arial" panose="020B0604020202020204" pitchFamily="34" charset="0"/>
                <a:ea typeface="Arial" panose="020B0604020202020204" pitchFamily="34" charset="0"/>
              </a:rPr>
              <a:t>“</a:t>
            </a:r>
            <a:r>
              <a:rPr kumimoji="0" lang="es-ES" sz="3600" b="1" i="0" u="sng" strike="noStrike" cap="none" normalizeH="0" baseline="0" dirty="0">
                <a:ln>
                  <a:noFill/>
                </a:ln>
                <a:solidFill>
                  <a:srgbClr val="187AB4"/>
                </a:solidFill>
                <a:effectLst/>
                <a:latin typeface="Arial" panose="020B0604020202020204" pitchFamily="34" charset="0"/>
                <a:ea typeface="Arial" panose="020B0604020202020204" pitchFamily="34" charset="0"/>
              </a:rPr>
              <a:t>Fondo de Desarrollo Indígena Guatemalteco</a:t>
            </a:r>
            <a:r>
              <a:rPr kumimoji="0" lang="es-ES" sz="3600" b="1" i="0" u="none" strike="noStrike" cap="none" normalizeH="0" baseline="0" dirty="0">
                <a:ln>
                  <a:noFill/>
                </a:ln>
                <a:solidFill>
                  <a:srgbClr val="187AB4"/>
                </a:solidFill>
                <a:effectLst/>
                <a:latin typeface="Arial" panose="020B0604020202020204" pitchFamily="34" charset="0"/>
                <a:ea typeface="Arial" panose="020B0604020202020204" pitchFamily="34" charset="0"/>
              </a:rPr>
              <a:t>”</a:t>
            </a:r>
            <a:endParaRPr kumimoji="0" 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14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12,632,780.00</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a:t>
            </a:r>
            <a:r>
              <a:rPr lang="es-GT" sz="2700" u="sng" dirty="0">
                <a:solidFill>
                  <a:schemeClr val="tx1"/>
                </a:solidFill>
                <a:latin typeface="Arial" panose="020B0604020202020204" pitchFamily="34" charset="0"/>
                <a:cs typeface="Arial" panose="020B0604020202020204" pitchFamily="34" charset="0"/>
              </a:rPr>
              <a:t> tercer 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3,812,120.42</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pendiente de utilizar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8</a:t>
            </a:r>
            <a:r>
              <a:rPr lang="es-GT" sz="4500" b="1" dirty="0" smtClean="0">
                <a:solidFill>
                  <a:srgbClr val="0070C0"/>
                </a:solidFill>
                <a:latin typeface="Arial" panose="020B0604020202020204" pitchFamily="34" charset="0"/>
                <a:cs typeface="Arial" panose="020B0604020202020204" pitchFamily="34" charset="0"/>
              </a:rPr>
              <a:t>,820,659.58</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a:t>
            </a:r>
            <a:r>
              <a:rPr lang="es-GT" sz="2200" b="0" dirty="0" smtClean="0">
                <a:solidFill>
                  <a:schemeClr val="tx1"/>
                </a:solidFill>
                <a:latin typeface="Arial" panose="020B0604020202020204" pitchFamily="34" charset="0"/>
                <a:cs typeface="Arial" panose="020B0604020202020204" pitchFamily="34" charset="0"/>
              </a:rPr>
              <a:t>el </a:t>
            </a:r>
            <a:r>
              <a:rPr lang="es-GT" sz="2200" dirty="0" smtClean="0">
                <a:solidFill>
                  <a:srgbClr val="FF0000"/>
                </a:solidFill>
                <a:latin typeface="Arial" panose="020B0604020202020204" pitchFamily="34" charset="0"/>
                <a:cs typeface="Arial" panose="020B0604020202020204" pitchFamily="34" charset="0"/>
              </a:rPr>
              <a:t>30</a:t>
            </a:r>
            <a:r>
              <a:rPr lang="es-GT" sz="2200" dirty="0" smtClean="0">
                <a:solidFill>
                  <a:srgbClr val="FF0000"/>
                </a:solidFill>
                <a:latin typeface="Arial" panose="020B0604020202020204" pitchFamily="34" charset="0"/>
                <a:cs typeface="Arial" panose="020B0604020202020204" pitchFamily="34" charset="0"/>
              </a:rPr>
              <a:t>.18%</a:t>
            </a:r>
            <a:r>
              <a:rPr lang="es-GT" sz="2200" b="0" dirty="0" smtClean="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 FODIGUA </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1" y="945424"/>
            <a:ext cx="1047096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MONTO UTILIZADO EN INVERSIÓN A LA FECHA</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10"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10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0" y="793024"/>
            <a:ext cx="9146435"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FINALIDADES ATIENDE “LA INSTITUCIÓN”?</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043781" y="1221760"/>
            <a:ext cx="7766146"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1800" b="0" dirty="0">
                <a:solidFill>
                  <a:schemeClr val="tx1"/>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directamente en la población. </a:t>
            </a:r>
          </a:p>
          <a:p>
            <a:pPr algn="just">
              <a:lnSpc>
                <a:spcPct val="100000"/>
              </a:lnSpc>
            </a:pPr>
            <a:endParaRPr lang="es-GT" sz="1800" b="0" dirty="0">
              <a:solidFill>
                <a:schemeClr val="tx1"/>
              </a:solidFill>
              <a:latin typeface="Arial" panose="020B0604020202020204" pitchFamily="34" charset="0"/>
              <a:cs typeface="Arial" panose="020B0604020202020204" pitchFamily="34" charset="0"/>
            </a:endParaRPr>
          </a:p>
          <a:p>
            <a:pPr algn="just">
              <a:lnSpc>
                <a:spcPct val="100000"/>
              </a:lnSpc>
            </a:pPr>
            <a:r>
              <a:rPr lang="es-GT" sz="1800" b="0" dirty="0">
                <a:solidFill>
                  <a:schemeClr val="tx1"/>
                </a:solidFill>
                <a:latin typeface="Arial" panose="020B0604020202020204" pitchFamily="34" charset="0"/>
                <a:cs typeface="Arial" panose="020B0604020202020204" pitchFamily="34" charset="0"/>
              </a:rPr>
              <a:t>Cada entidad atiende y prioriza las finalidades que le corresponden de conformidad con la ley. En el caso de “</a:t>
            </a:r>
            <a:r>
              <a:rPr lang="es-GT" sz="1800" b="0" u="sng" dirty="0">
                <a:solidFill>
                  <a:schemeClr val="tx1"/>
                </a:solidFill>
                <a:latin typeface="Arial" panose="020B0604020202020204" pitchFamily="34" charset="0"/>
                <a:cs typeface="Arial" panose="020B0604020202020204" pitchFamily="34" charset="0"/>
              </a:rPr>
              <a:t>la institución</a:t>
            </a:r>
            <a:r>
              <a:rPr lang="es-GT" sz="1800" b="0" dirty="0">
                <a:solidFill>
                  <a:schemeClr val="tx1"/>
                </a:solidFill>
                <a:latin typeface="Arial" panose="020B0604020202020204" pitchFamily="34" charset="0"/>
                <a:cs typeface="Arial" panose="020B0604020202020204" pitchFamily="34" charset="0"/>
              </a:rPr>
              <a:t>”, destina su presupuesto a _______________ y __________________.</a:t>
            </a:r>
          </a:p>
          <a:p>
            <a:endParaRPr lang="es-GT" sz="1800" b="0" dirty="0">
              <a:solidFill>
                <a:schemeClr val="accent1">
                  <a:lumMod val="50000"/>
                </a:schemeClr>
              </a:solidFill>
              <a:latin typeface="Arial" panose="020B0604020202020204" pitchFamily="34" charset="0"/>
              <a:cs typeface="Arial" panose="020B0604020202020204" pitchFamily="34" charset="0"/>
            </a:endParaRPr>
          </a:p>
          <a:p>
            <a:pPr algn="l"/>
            <a:r>
              <a:rPr lang="es-ES" sz="1800" b="0" dirty="0">
                <a:solidFill>
                  <a:schemeClr val="tx1"/>
                </a:solidFill>
                <a:latin typeface="Arial" panose="020B0604020202020204" pitchFamily="34" charset="0"/>
                <a:cs typeface="Arial" panose="020B0604020202020204" pitchFamily="34" charset="0"/>
              </a:rPr>
              <a:t>En el caso de FODIGUA destina su presupuesto a 4 actividades presupuestarias. </a:t>
            </a:r>
          </a:p>
          <a:p>
            <a:endParaRPr lang="es-GT" sz="1800" dirty="0">
              <a:latin typeface="Arial" panose="020B0604020202020204" pitchFamily="34" charset="0"/>
              <a:cs typeface="Arial" panose="020B0604020202020204" pitchFamily="34" charset="0"/>
            </a:endParaRPr>
          </a:p>
          <a:p>
            <a:pPr marL="342900" lvl="0" indent="-342900" algn="l">
              <a:buFont typeface="Arial" panose="020B0604020202020204" pitchFamily="34" charset="0"/>
              <a:buChar char="•"/>
            </a:pPr>
            <a:r>
              <a:rPr lang="es-ES" sz="1800" dirty="0">
                <a:latin typeface="Arial" panose="020B0604020202020204" pitchFamily="34" charset="0"/>
                <a:cs typeface="Arial" panose="020B0604020202020204" pitchFamily="34" charset="0"/>
              </a:rPr>
              <a:t>Dirección y Coordinación</a:t>
            </a:r>
            <a:endParaRPr lang="es-GT" sz="1800" dirty="0">
              <a:latin typeface="Arial" panose="020B0604020202020204" pitchFamily="34" charset="0"/>
              <a:cs typeface="Arial" panose="020B0604020202020204" pitchFamily="34" charset="0"/>
            </a:endParaRPr>
          </a:p>
          <a:p>
            <a:pPr marL="342900" lvl="0" indent="-342900" algn="l">
              <a:buFont typeface="Arial" panose="020B0604020202020204" pitchFamily="34" charset="0"/>
              <a:buChar char="•"/>
            </a:pPr>
            <a:r>
              <a:rPr lang="es-ES" sz="1800" dirty="0">
                <a:latin typeface="Arial" panose="020B0604020202020204" pitchFamily="34" charset="0"/>
                <a:cs typeface="Arial" panose="020B0604020202020204" pitchFamily="34" charset="0"/>
              </a:rPr>
              <a:t>Escuelas dotadas con  equipo T</a:t>
            </a:r>
            <a:r>
              <a:rPr lang="es-GT" sz="1800" dirty="0" err="1">
                <a:latin typeface="Arial" panose="020B0604020202020204" pitchFamily="34" charset="0"/>
                <a:cs typeface="Arial" panose="020B0604020202020204" pitchFamily="34" charset="0"/>
              </a:rPr>
              <a:t>ecnológico</a:t>
            </a:r>
            <a:endParaRPr lang="es-GT" sz="1800" dirty="0">
              <a:latin typeface="Arial" panose="020B0604020202020204" pitchFamily="34" charset="0"/>
              <a:cs typeface="Arial" panose="020B0604020202020204" pitchFamily="34" charset="0"/>
            </a:endParaRPr>
          </a:p>
          <a:p>
            <a:pPr marL="342900" lvl="0" indent="-342900" algn="l">
              <a:buFont typeface="Arial" panose="020B0604020202020204" pitchFamily="34" charset="0"/>
              <a:buChar char="•"/>
            </a:pPr>
            <a:r>
              <a:rPr lang="es-ES" sz="1800" dirty="0">
                <a:latin typeface="Arial" panose="020B0604020202020204" pitchFamily="34" charset="0"/>
                <a:cs typeface="Arial" panose="020B0604020202020204" pitchFamily="34" charset="0"/>
              </a:rPr>
              <a:t>Formación Política en los Derechos de los Pueblos Indígenas  </a:t>
            </a:r>
            <a:endParaRPr lang="es-GT" sz="1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s-ES" sz="1800" dirty="0">
                <a:latin typeface="Arial" panose="020B0604020202020204" pitchFamily="34" charset="0"/>
                <a:cs typeface="Arial" panose="020B0604020202020204" pitchFamily="34" charset="0"/>
              </a:rPr>
              <a:t>Gestión para el Desarrollo Indígena  </a:t>
            </a:r>
            <a:endParaRPr lang="es-GT" sz="18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xmlns="" id="{E40743F2-234A-4544-BBAC-8877FB423F76}"/>
              </a:ext>
            </a:extLst>
          </p:cNvPr>
          <p:cNvSpPr txBox="1">
            <a:spLocks/>
          </p:cNvSpPr>
          <p:nvPr/>
        </p:nvSpPr>
        <p:spPr>
          <a:xfrm>
            <a:off x="552046" y="1838054"/>
            <a:ext cx="3327219" cy="301674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ES" sz="1600" dirty="0">
                <a:latin typeface="Arial" panose="020B0604020202020204" pitchFamily="34" charset="0"/>
                <a:ea typeface="Arial" panose="020B0604020202020204" pitchFamily="34" charset="0"/>
              </a:rPr>
              <a:t>La principal finalidad que se</a:t>
            </a:r>
            <a:r>
              <a:rPr lang="es-ES" sz="1600" spc="-10" dirty="0">
                <a:latin typeface="Arial" panose="020B0604020202020204" pitchFamily="34" charset="0"/>
                <a:ea typeface="Arial" panose="020B0604020202020204" pitchFamily="34" charset="0"/>
              </a:rPr>
              <a:t> </a:t>
            </a:r>
            <a:r>
              <a:rPr lang="es-ES" sz="1600" dirty="0">
                <a:latin typeface="Arial" panose="020B0604020202020204" pitchFamily="34" charset="0"/>
                <a:ea typeface="Arial" panose="020B0604020202020204" pitchFamily="34" charset="0"/>
              </a:rPr>
              <a:t>atiende</a:t>
            </a:r>
            <a:r>
              <a:rPr lang="es-ES" sz="1600" spc="-5" dirty="0">
                <a:latin typeface="Arial" panose="020B0604020202020204" pitchFamily="34" charset="0"/>
                <a:ea typeface="Arial" panose="020B0604020202020204" pitchFamily="34" charset="0"/>
              </a:rPr>
              <a:t> </a:t>
            </a:r>
            <a:r>
              <a:rPr lang="es-ES" sz="1600" dirty="0">
                <a:latin typeface="Arial" panose="020B0604020202020204" pitchFamily="34" charset="0"/>
                <a:ea typeface="Arial" panose="020B0604020202020204" pitchFamily="34" charset="0"/>
              </a:rPr>
              <a:t>es</a:t>
            </a:r>
            <a:r>
              <a:rPr lang="es-ES" sz="1600" spc="-25" dirty="0">
                <a:latin typeface="Arial" panose="020B0604020202020204" pitchFamily="34" charset="0"/>
                <a:ea typeface="Arial" panose="020B0604020202020204" pitchFamily="34" charset="0"/>
              </a:rPr>
              <a:t> </a:t>
            </a:r>
            <a:r>
              <a:rPr lang="es-ES" sz="1600" u="sng" dirty="0">
                <a:latin typeface="Arial" panose="020B0604020202020204" pitchFamily="34" charset="0"/>
                <a:ea typeface="Arial" panose="020B0604020202020204" pitchFamily="34" charset="0"/>
              </a:rPr>
              <a:t>apoyar el proceso de desarrollo humano del pueblo indígena de ascendencia maya.</a:t>
            </a:r>
            <a:r>
              <a:rPr lang="es-ES" sz="1600" u="heavy" dirty="0">
                <a:latin typeface="Arial" panose="020B0604020202020204" pitchFamily="34" charset="0"/>
                <a:ea typeface="Arial" panose="020B0604020202020204" pitchFamily="34" charset="0"/>
              </a:rPr>
              <a:t> </a:t>
            </a:r>
            <a:r>
              <a:rPr lang="es-ES" sz="1600" dirty="0">
                <a:latin typeface="Arial" panose="020B0604020202020204" pitchFamily="34" charset="0"/>
                <a:ea typeface="Arial" panose="020B0604020202020204" pitchFamily="34" charset="0"/>
              </a:rPr>
              <a:t>con un </a:t>
            </a:r>
            <a:r>
              <a:rPr lang="es-ES" sz="1600" dirty="0" smtClean="0">
                <a:solidFill>
                  <a:srgbClr val="FF0000"/>
                </a:solidFill>
                <a:latin typeface="Arial" panose="020B0604020202020204" pitchFamily="34" charset="0"/>
                <a:ea typeface="Arial" panose="020B0604020202020204" pitchFamily="34" charset="0"/>
              </a:rPr>
              <a:t>11</a:t>
            </a:r>
            <a:r>
              <a:rPr lang="es-ES" sz="1600" dirty="0" smtClean="0">
                <a:solidFill>
                  <a:srgbClr val="FF0000"/>
                </a:solidFill>
                <a:latin typeface="Arial" panose="020B0604020202020204" pitchFamily="34" charset="0"/>
                <a:ea typeface="Arial" panose="020B0604020202020204" pitchFamily="34" charset="0"/>
              </a:rPr>
              <a:t>.86% </a:t>
            </a:r>
            <a:r>
              <a:rPr lang="es-ES" sz="1600" dirty="0">
                <a:latin typeface="Arial" panose="020B0604020202020204" pitchFamily="34" charset="0"/>
                <a:ea typeface="Arial" panose="020B0604020202020204" pitchFamily="34" charset="0"/>
              </a:rPr>
              <a:t>del presupuesto total de FODIGUA.</a:t>
            </a:r>
            <a:endParaRPr lang="es-GT" sz="1800" b="0" dirty="0">
              <a:solidFill>
                <a:schemeClr val="tx1"/>
              </a:solidFill>
              <a:latin typeface="Arial" panose="020B0604020202020204" pitchFamily="34" charset="0"/>
              <a:cs typeface="Arial" panose="020B0604020202020204" pitchFamily="34" charset="0"/>
            </a:endParaRPr>
          </a:p>
        </p:txBody>
      </p:sp>
      <p:pic>
        <p:nvPicPr>
          <p:cNvPr id="7" name="Picture 2" descr="Target arm | Icono Grat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7707" y="56535"/>
            <a:ext cx="1477870" cy="147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02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406581" y="840649"/>
            <a:ext cx="1056621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PAGO DE SALARIOS A SERVIDORES PÚBLICOS A LA FECHA</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ES" sz="4100" b="1" dirty="0">
                <a:solidFill>
                  <a:srgbClr val="006FC0"/>
                </a:solidFill>
                <a:latin typeface="Arial" panose="020B0604020202020204" pitchFamily="34" charset="0"/>
                <a:ea typeface="Arial" panose="020B0604020202020204" pitchFamily="34" charset="0"/>
              </a:rPr>
              <a:t>Q. 9,794,619.00</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a:solidFill>
                  <a:schemeClr val="tx1"/>
                </a:solidFill>
                <a:latin typeface="Arial" panose="020B0604020202020204" pitchFamily="34" charset="0"/>
                <a:cs typeface="Arial" panose="020B0604020202020204" pitchFamily="34" charset="0"/>
              </a:rPr>
              <a:t>tercer 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el pago de servidores públicos</a:t>
            </a:r>
          </a:p>
          <a:p>
            <a:pPr algn="just">
              <a:lnSpc>
                <a:spcPct val="150000"/>
              </a:lnSpc>
            </a:pPr>
            <a:r>
              <a:rPr lang="es-ES" dirty="0">
                <a:solidFill>
                  <a:srgbClr val="006FC0"/>
                </a:solidFill>
                <a:latin typeface="Arial" panose="020B0604020202020204" pitchFamily="34" charset="0"/>
                <a:ea typeface="Arial" panose="020B0604020202020204" pitchFamily="34" charset="0"/>
              </a:rPr>
              <a:t>Q. 8,412,414.91</a:t>
            </a:r>
            <a:endParaRPr lang="es-GT" dirty="0">
              <a:latin typeface="Arial" panose="020B0604020202020204" pitchFamily="34" charset="0"/>
              <a:ea typeface="Arial" panose="020B0604020202020204" pitchFamily="34" charset="0"/>
            </a:endParaRPr>
          </a:p>
          <a:p>
            <a:pPr algn="l">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el pago de servidores públicos</a:t>
            </a:r>
          </a:p>
          <a:p>
            <a:pPr algn="just">
              <a:lnSpc>
                <a:spcPct val="150000"/>
              </a:lnSpc>
            </a:pPr>
            <a:r>
              <a:rPr lang="es-ES" dirty="0">
                <a:solidFill>
                  <a:srgbClr val="006FC0"/>
                </a:solidFill>
                <a:latin typeface="Arial" panose="020B0604020202020204" pitchFamily="34" charset="0"/>
                <a:ea typeface="Arial" panose="020B0604020202020204" pitchFamily="34" charset="0"/>
              </a:rPr>
              <a:t>Q. 1,382,204.09</a:t>
            </a:r>
            <a:endParaRPr lang="es-GT" dirty="0">
              <a:latin typeface="Arial" panose="020B0604020202020204" pitchFamily="34" charset="0"/>
              <a:ea typeface="Arial" panose="020B0604020202020204" pitchFamily="34" charset="0"/>
            </a:endParaRPr>
          </a:p>
          <a:p>
            <a:pPr marL="0" lvl="1" algn="just">
              <a:lnSpc>
                <a:spcPct val="150000"/>
              </a:lnSpc>
              <a:spcBef>
                <a:spcPct val="0"/>
              </a:spcBef>
            </a:pP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ES" sz="2400" dirty="0" smtClean="0">
                <a:solidFill>
                  <a:srgbClr val="FF0000"/>
                </a:solidFill>
                <a:latin typeface="Arial" panose="020B0604020202020204" pitchFamily="34" charset="0"/>
                <a:ea typeface="Arial" panose="020B0604020202020204" pitchFamily="34" charset="0"/>
              </a:rPr>
              <a:t>26.17% </a:t>
            </a:r>
            <a:r>
              <a:rPr lang="es-GT" sz="2200" b="0" dirty="0">
                <a:solidFill>
                  <a:schemeClr val="tx1"/>
                </a:solidFill>
                <a:latin typeface="Arial" panose="020B0604020202020204" pitchFamily="34" charset="0"/>
                <a:cs typeface="Arial" panose="020B0604020202020204" pitchFamily="34" charset="0"/>
              </a:rPr>
              <a:t>del total del presupuesto de </a:t>
            </a:r>
            <a:r>
              <a:rPr lang="es-GT" sz="2200" b="0" u="sng" dirty="0">
                <a:solidFill>
                  <a:schemeClr val="tx1"/>
                </a:solidFill>
                <a:latin typeface="Arial" panose="020B0604020202020204" pitchFamily="34" charset="0"/>
                <a:cs typeface="Arial" panose="020B0604020202020204" pitchFamily="34" charset="0"/>
              </a:rPr>
              <a:t>“FODIGUA”</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6"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92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D0DB10-AE31-47D2-A485-453D2186D26D}"/>
              </a:ext>
            </a:extLst>
          </p:cNvPr>
          <p:cNvSpPr>
            <a:spLocks noGrp="1"/>
          </p:cNvSpPr>
          <p:nvPr>
            <p:ph type="title"/>
          </p:nvPr>
        </p:nvSpPr>
        <p:spPr>
          <a:xfrm>
            <a:off x="1789611" y="575125"/>
            <a:ext cx="8791303" cy="547089"/>
          </a:xfrm>
        </p:spPr>
        <p:txBody>
          <a:bodyPr>
            <a:noAutofit/>
          </a:bodyPr>
          <a:lstStyle/>
          <a:p>
            <a:r>
              <a:rPr lang="es-GT" sz="2800" dirty="0">
                <a:latin typeface="Arial" panose="020B0604020202020204" pitchFamily="34" charset="0"/>
                <a:cs typeface="Arial" panose="020B0604020202020204" pitchFamily="34" charset="0"/>
              </a:rPr>
              <a:t>EJECUCIÓN PRESUPUESTARIA POR FINALIDAD AL TERCER CUATRIMESTRE 2021</a:t>
            </a:r>
            <a:endParaRPr lang="es-GT" sz="2800" b="1" dirty="0">
              <a:latin typeface="Arial" panose="020B0604020202020204" pitchFamily="34" charset="0"/>
              <a:cs typeface="Arial" panose="020B0604020202020204" pitchFamily="34" charset="0"/>
            </a:endParaRPr>
          </a:p>
        </p:txBody>
      </p:sp>
      <p:sp>
        <p:nvSpPr>
          <p:cNvPr id="7" name="CuadroTexto 6"/>
          <p:cNvSpPr txBox="1"/>
          <p:nvPr/>
        </p:nvSpPr>
        <p:spPr>
          <a:xfrm>
            <a:off x="10149453" y="6351367"/>
            <a:ext cx="2042547" cy="246221"/>
          </a:xfrm>
          <a:prstGeom prst="rect">
            <a:avLst/>
          </a:prstGeom>
          <a:noFill/>
        </p:spPr>
        <p:txBody>
          <a:bodyPr wrap="none" rtlCol="0">
            <a:spAutoFit/>
          </a:bodyPr>
          <a:lstStyle/>
          <a:p>
            <a:r>
              <a:rPr lang="es-GT" sz="1000" dirty="0">
                <a:latin typeface="Arial" panose="020B0604020202020204" pitchFamily="34" charset="0"/>
                <a:cs typeface="Arial" panose="020B0604020202020204" pitchFamily="34" charset="0"/>
              </a:rPr>
              <a:t>* Cifras en millones de quetzales</a:t>
            </a:r>
          </a:p>
        </p:txBody>
      </p:sp>
      <p:graphicFrame>
        <p:nvGraphicFramePr>
          <p:cNvPr id="5" name="Gráfico 4">
            <a:extLst>
              <a:ext uri="{FF2B5EF4-FFF2-40B4-BE49-F238E27FC236}">
                <a16:creationId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E60D6530-469A-4515-B01E-BDC6221FD53B}"/>
              </a:ext>
            </a:extLst>
          </p:cNvPr>
          <p:cNvGraphicFramePr/>
          <p:nvPr>
            <p:extLst>
              <p:ext uri="{D42A27DB-BD31-4B8C-83A1-F6EECF244321}">
                <p14:modId xmlns:p14="http://schemas.microsoft.com/office/powerpoint/2010/main" val="291568459"/>
              </p:ext>
            </p:extLst>
          </p:nvPr>
        </p:nvGraphicFramePr>
        <p:xfrm>
          <a:off x="1289809" y="1206438"/>
          <a:ext cx="10029825" cy="51449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0857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xmlns=""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RESULTADOS ESPECÍFICOS</a:t>
            </a:r>
          </a:p>
          <a:p>
            <a:pPr algn="r"/>
            <a:r>
              <a:rPr lang="es-GT" sz="3700" b="1" dirty="0">
                <a:solidFill>
                  <a:srgbClr val="00B0F0"/>
                </a:solidFill>
                <a:latin typeface="Arial" panose="020B0604020202020204" pitchFamily="34" charset="0"/>
                <a:cs typeface="Arial" panose="020B0604020202020204" pitchFamily="34" charset="0"/>
              </a:rPr>
              <a:t>DEL TERCER CUATRIMESTRE 2021</a:t>
            </a:r>
          </a:p>
        </p:txBody>
      </p:sp>
    </p:spTree>
    <p:extLst>
      <p:ext uri="{BB962C8B-B14F-4D97-AF65-F5344CB8AC3E}">
        <p14:creationId xmlns:p14="http://schemas.microsoft.com/office/powerpoint/2010/main" val="1297065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44699" y="1659486"/>
            <a:ext cx="11655948"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GT" sz="1600" b="1" dirty="0">
                <a:latin typeface="Arial" panose="020B0604020202020204" pitchFamily="34" charset="0"/>
                <a:cs typeface="Arial" panose="020B0604020202020204" pitchFamily="34" charset="0"/>
              </a:rPr>
              <a:t>Programa de Avicultura</a:t>
            </a:r>
            <a:endParaRPr lang="es-GT" sz="2000" dirty="0">
              <a:latin typeface="Arial" panose="020B0604020202020204" pitchFamily="34" charset="0"/>
              <a:cs typeface="Arial" panose="020B0604020202020204" pitchFamily="34" charset="0"/>
            </a:endParaRPr>
          </a:p>
          <a:p>
            <a:pPr marL="0" indent="0">
              <a:buNone/>
            </a:pPr>
            <a:r>
              <a:rPr lang="es-ES" sz="1400" dirty="0">
                <a:latin typeface="Arial" panose="020B0604020202020204" pitchFamily="34" charset="0"/>
                <a:cs typeface="Arial" panose="020B0604020202020204" pitchFamily="34" charset="0"/>
              </a:rPr>
              <a:t>Brindar los recursos y medios para facilitar el desarrollo de actividades productivas avícola y explotación productiva avícola generadora de ingresos que coadyuven a minimizar la migración y sus efectos en la población, con énfasis en mujeres y niños, como grupos más vulnerables a la explotación laboral y sexual y violencia.</a:t>
            </a:r>
            <a:endParaRPr lang="es-GT" sz="1400"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a:latin typeface="Arial" panose="020B0604020202020204" pitchFamily="34" charset="0"/>
                <a:cs typeface="Arial" panose="020B0604020202020204" pitchFamily="34" charset="0"/>
              </a:rPr>
              <a:t>(Dirección de Comunicación Social)</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xmlns="" id="{FDEFACA7-B903-4B3E-851C-F8FB7B3942D0}"/>
              </a:ext>
            </a:extLst>
          </p:cNvPr>
          <p:cNvSpPr txBox="1">
            <a:spLocks/>
          </p:cNvSpPr>
          <p:nvPr/>
        </p:nvSpPr>
        <p:spPr>
          <a:xfrm>
            <a:off x="4788636" y="2812349"/>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lphaLcPeriod"/>
            </a:pPr>
            <a:r>
              <a:rPr lang="es-ES" sz="1400" b="1" dirty="0">
                <a:latin typeface="Arial" panose="020B0604020202020204" pitchFamily="34" charset="0"/>
                <a:cs typeface="Arial" panose="020B0604020202020204" pitchFamily="34" charset="0"/>
              </a:rPr>
              <a:t>Resultado esperado: </a:t>
            </a:r>
            <a:r>
              <a:rPr lang="es-ES" sz="1400" dirty="0">
                <a:latin typeface="Arial" panose="020B0604020202020204" pitchFamily="34" charset="0"/>
                <a:cs typeface="Arial" panose="020B0604020202020204" pitchFamily="34" charset="0"/>
              </a:rPr>
              <a:t>Brindando a personas indígenas de escasos recursos (a través de organizaciones civiles), el equipo, los materiales e insumos para el desarrollo de actividades avícolas (aves ponedoras o para engorde, concentrado, bebederos, comederos, etc.), tanto para la crianza de traspatio como para granjas de manejo comunal, se busca reducir la migración y sus efectos, causado por la búsqueda de mejores oportunidades económicas.</a:t>
            </a:r>
          </a:p>
          <a:p>
            <a:pPr marL="457200" indent="-457200">
              <a:buAutoNum type="alphaLcPeriod"/>
            </a:pPr>
            <a:r>
              <a:rPr lang="es-GT" sz="1400" dirty="0">
                <a:latin typeface="Arial" panose="020B0604020202020204" pitchFamily="34" charset="0"/>
                <a:cs typeface="Arial" panose="020B0604020202020204" pitchFamily="34" charset="0"/>
              </a:rPr>
              <a:t>Meta: </a:t>
            </a:r>
            <a:r>
              <a:rPr lang="es-ES" sz="1400" dirty="0">
                <a:latin typeface="Arial" panose="020B0604020202020204" pitchFamily="34" charset="0"/>
                <a:cs typeface="Arial" panose="020B0604020202020204" pitchFamily="34" charset="0"/>
              </a:rPr>
              <a:t>57 Mujeres y 2 Hombres un total de 59 personas beneficiadas </a:t>
            </a:r>
            <a:endParaRPr lang="es-GT" sz="1400" dirty="0">
              <a:latin typeface="Arial" panose="020B0604020202020204" pitchFamily="34" charset="0"/>
              <a:cs typeface="Arial" panose="020B0604020202020204" pitchFamily="34" charset="0"/>
            </a:endParaRPr>
          </a:p>
          <a:p>
            <a:pPr marL="457200" lvl="0" indent="-457200">
              <a:buFont typeface="Arial" panose="020B0604020202020204" pitchFamily="34" charset="0"/>
              <a:buAutoNum type="alphaLcPeriod"/>
            </a:pPr>
            <a:r>
              <a:rPr lang="es-GT" sz="1400" dirty="0">
                <a:latin typeface="Arial" panose="020B0604020202020204" pitchFamily="34" charset="0"/>
                <a:cs typeface="Arial" panose="020B0604020202020204" pitchFamily="34" charset="0"/>
              </a:rPr>
              <a:t>Comunidad Lingüística: </a:t>
            </a:r>
            <a:r>
              <a:rPr lang="es-ES" sz="1400" dirty="0" err="1">
                <a:latin typeface="Arial" panose="020B0604020202020204" pitchFamily="34" charset="0"/>
                <a:cs typeface="Arial" panose="020B0604020202020204" pitchFamily="34" charset="0"/>
              </a:rPr>
              <a:t>Sipakapense</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Ubicación geográfica: </a:t>
            </a:r>
            <a:r>
              <a:rPr lang="es-ES" sz="1400" dirty="0">
                <a:latin typeface="Arial" panose="020B0604020202020204" pitchFamily="34" charset="0"/>
                <a:cs typeface="Arial" panose="020B0604020202020204" pitchFamily="34" charset="0"/>
              </a:rPr>
              <a:t>Caserío el Rincón, Aldea Píe de la Cuesta, del municipio de </a:t>
            </a:r>
            <a:r>
              <a:rPr lang="es-ES" sz="1400" dirty="0" err="1">
                <a:latin typeface="Arial" panose="020B0604020202020204" pitchFamily="34" charset="0"/>
                <a:cs typeface="Arial" panose="020B0604020202020204" pitchFamily="34" charset="0"/>
              </a:rPr>
              <a:t>Sipacapa</a:t>
            </a:r>
            <a:r>
              <a:rPr lang="es-ES" sz="1400" dirty="0">
                <a:latin typeface="Arial" panose="020B0604020202020204" pitchFamily="34" charset="0"/>
                <a:cs typeface="Arial" panose="020B0604020202020204" pitchFamily="34" charset="0"/>
              </a:rPr>
              <a:t>, Departamento de San Marcos. </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Presupuesto de ejecución:  Q87,851.00</a:t>
            </a:r>
          </a:p>
        </p:txBody>
      </p:sp>
      <p:pic>
        <p:nvPicPr>
          <p:cNvPr id="4" name="Imagen 3"/>
          <p:cNvPicPr>
            <a:picLocks noChangeAspect="1"/>
          </p:cNvPicPr>
          <p:nvPr/>
        </p:nvPicPr>
        <p:blipFill rotWithShape="1">
          <a:blip r:embed="rId4" cstate="print">
            <a:extLst>
              <a:ext uri="{28A0092B-C50C-407E-A947-70E740481C1C}">
                <a14:useLocalDpi xmlns:a14="http://schemas.microsoft.com/office/drawing/2010/main" val="0"/>
              </a:ext>
            </a:extLst>
          </a:blip>
          <a:srcRect l="10410" t="4513" r="4975" b="21231"/>
          <a:stretch/>
        </p:blipFill>
        <p:spPr>
          <a:xfrm>
            <a:off x="607662" y="2812349"/>
            <a:ext cx="3964338" cy="2432113"/>
          </a:xfrm>
          <a:prstGeom prst="rect">
            <a:avLst/>
          </a:prstGeom>
        </p:spPr>
      </p:pic>
    </p:spTree>
    <p:extLst>
      <p:ext uri="{BB962C8B-B14F-4D97-AF65-F5344CB8AC3E}">
        <p14:creationId xmlns:p14="http://schemas.microsoft.com/office/powerpoint/2010/main" val="2917073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b="1" dirty="0">
                <a:latin typeface="Arial" panose="020B0604020202020204" pitchFamily="34" charset="0"/>
                <a:cs typeface="Arial" panose="020B0604020202020204" pitchFamily="34" charset="0"/>
              </a:rPr>
              <a:t>Programa </a:t>
            </a:r>
            <a:r>
              <a:rPr lang="es-ES" sz="1600" b="1" dirty="0">
                <a:latin typeface="Arial" panose="020B0604020202020204" pitchFamily="34" charset="0"/>
                <a:cs typeface="Arial" panose="020B0604020202020204" pitchFamily="34" charset="0"/>
              </a:rPr>
              <a:t>Conjunto estufa mejorada, tinaco y filtro purificador de agua</a:t>
            </a:r>
          </a:p>
          <a:p>
            <a:pPr marL="0" indent="0" algn="just">
              <a:buNone/>
            </a:pPr>
            <a:r>
              <a:rPr lang="es-ES" sz="1400" dirty="0">
                <a:latin typeface="Arial" panose="020B0604020202020204" pitchFamily="34" charset="0"/>
                <a:cs typeface="Arial" panose="020B0604020202020204" pitchFamily="34" charset="0"/>
              </a:rPr>
              <a:t>Responder a la demanda de atención al Estado de Guatemala, de las familias indígenas para mejorar sus condiciones y calidad de vida, a través de la dotación de equipo para la mejora de las practicas salubres e higiénicas, contribuyendo a proteger y garantizar la salud de mujeres y niños al reducir el riesgo de contraer enfermedades respiratorias y enfermedades estomacales, mejorar la higiene del hogar, facilitar la disponibilidad de agua y reducir la emisión de gases de efecto invernadero y mejorar la economía familiar al reducir los gastos de adquisición de leña.</a:t>
            </a:r>
            <a:r>
              <a:rPr lang="es-ES" sz="1400" dirty="0"/>
              <a:t> </a:t>
            </a:r>
            <a:endParaRPr lang="es-GT" sz="1400" dirty="0"/>
          </a:p>
          <a:p>
            <a:pPr algn="just"/>
            <a:endParaRPr lang="es-GT" sz="1400" dirty="0">
              <a:latin typeface="Arial" panose="020B0604020202020204" pitchFamily="34" charset="0"/>
              <a:cs typeface="Arial" panose="020B0604020202020204" pitchFamily="34" charset="0"/>
            </a:endParaRPr>
          </a:p>
          <a:p>
            <a:pPr marL="0" indent="0" algn="just">
              <a:buNone/>
            </a:pPr>
            <a:endParaRPr lang="es-GT" dirty="0">
              <a:latin typeface="Arial" panose="020B0604020202020204" pitchFamily="34" charset="0"/>
              <a:cs typeface="Arial" panose="020B0604020202020204" pitchFamily="34" charset="0"/>
            </a:endParaRPr>
          </a:p>
          <a:p>
            <a:pPr algn="just"/>
            <a:endParaRPr lang="es-GT" dirty="0">
              <a:latin typeface="Arial" panose="020B0604020202020204" pitchFamily="34" charset="0"/>
              <a:cs typeface="Arial" panose="020B0604020202020204" pitchFamily="34" charset="0"/>
            </a:endParaRPr>
          </a:p>
          <a:p>
            <a:pPr algn="just"/>
            <a:endParaRPr lang="es-GT" dirty="0">
              <a:latin typeface="Arial" panose="020B0604020202020204" pitchFamily="34" charset="0"/>
              <a:cs typeface="Arial" panose="020B0604020202020204" pitchFamily="34" charset="0"/>
            </a:endParaRPr>
          </a:p>
          <a:p>
            <a:pPr algn="just"/>
            <a:endParaRPr lang="es-GT" dirty="0">
              <a:latin typeface="Arial" panose="020B0604020202020204" pitchFamily="34" charset="0"/>
              <a:cs typeface="Arial" panose="020B0604020202020204" pitchFamily="34" charset="0"/>
            </a:endParaRPr>
          </a:p>
          <a:p>
            <a:pPr algn="just"/>
            <a:endParaRPr lang="es-GT" dirty="0">
              <a:latin typeface="Arial" panose="020B0604020202020204" pitchFamily="34" charset="0"/>
              <a:cs typeface="Arial" panose="020B0604020202020204" pitchFamily="34" charset="0"/>
            </a:endParaRPr>
          </a:p>
          <a:p>
            <a:pPr marL="0" indent="0" algn="just">
              <a:buNone/>
            </a:pPr>
            <a:r>
              <a:rPr lang="es-GT" sz="1000" b="1" dirty="0">
                <a:latin typeface="Arial" panose="020B0604020202020204" pitchFamily="34" charset="0"/>
                <a:cs typeface="Arial" panose="020B0604020202020204" pitchFamily="34" charset="0"/>
              </a:rPr>
              <a:t>                            Fuente: </a:t>
            </a:r>
            <a:r>
              <a:rPr lang="es-GT" sz="1000" dirty="0">
                <a:latin typeface="Arial" panose="020B0604020202020204" pitchFamily="34" charset="0"/>
                <a:cs typeface="Arial" panose="020B0604020202020204" pitchFamily="34" charset="0"/>
              </a:rPr>
              <a:t>(Dirección de Comunicación Social)</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xmlns="" id="{FDEFACA7-B903-4B3E-851C-F8FB7B3942D0}"/>
              </a:ext>
            </a:extLst>
          </p:cNvPr>
          <p:cNvSpPr txBox="1">
            <a:spLocks/>
          </p:cNvSpPr>
          <p:nvPr/>
        </p:nvSpPr>
        <p:spPr>
          <a:xfrm>
            <a:off x="4682311" y="3129889"/>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AutoNum type="alphaLcPeriod"/>
            </a:pPr>
            <a:r>
              <a:rPr lang="es-ES" sz="1400" b="1" dirty="0">
                <a:latin typeface="Arial" panose="020B0604020202020204" pitchFamily="34" charset="0"/>
                <a:cs typeface="Arial" panose="020B0604020202020204" pitchFamily="34" charset="0"/>
              </a:rPr>
              <a:t>Resultado esperado: </a:t>
            </a:r>
            <a:r>
              <a:rPr lang="es-ES" sz="1400" dirty="0">
                <a:latin typeface="Arial" panose="020B0604020202020204" pitchFamily="34" charset="0"/>
                <a:cs typeface="Arial" panose="020B0604020202020204" pitchFamily="34" charset="0"/>
              </a:rPr>
              <a:t>Mediante la dotación de equipo, consistente en una estufa mejorada ahorradora de leña (instalada de manera fija en la vivienda designada), un depósito para almacenamiento de agua y un purificador de agua, por vivienda, con prioridad en viviendas precarias y en condiciones de pobreza o pobreza extrema, se buscó coadyuvar el mejoramiento de las condiciones de vida, al reducirse los gases de combustión (la estufa cuenta con chimenea fuera de la vivienda), la compra y uso de leña, la disponibilidad de agua almacenada correctamente y acceso a agua apta para el consumo humano</a:t>
            </a:r>
          </a:p>
          <a:p>
            <a:pPr marL="457200" indent="-457200">
              <a:buAutoNum type="alphaLcPeriod"/>
            </a:pPr>
            <a:r>
              <a:rPr lang="es-GT" sz="1400" dirty="0">
                <a:latin typeface="Arial" panose="020B0604020202020204" pitchFamily="34" charset="0"/>
                <a:cs typeface="Arial" panose="020B0604020202020204" pitchFamily="34" charset="0"/>
              </a:rPr>
              <a:t>Meta: </a:t>
            </a:r>
            <a:r>
              <a:rPr lang="es-ES" sz="1400" dirty="0">
                <a:latin typeface="Arial" panose="020B0604020202020204" pitchFamily="34" charset="0"/>
                <a:cs typeface="Arial" panose="020B0604020202020204" pitchFamily="34" charset="0"/>
              </a:rPr>
              <a:t>50 Mujeres  </a:t>
            </a:r>
            <a:endParaRPr lang="es-GT" sz="1400" dirty="0">
              <a:latin typeface="Arial" panose="020B0604020202020204" pitchFamily="34" charset="0"/>
              <a:cs typeface="Arial" panose="020B0604020202020204" pitchFamily="34" charset="0"/>
            </a:endParaRPr>
          </a:p>
          <a:p>
            <a:pPr marL="457200" indent="-457200">
              <a:buFont typeface="Arial" panose="020B0604020202020204" pitchFamily="34" charset="0"/>
              <a:buAutoNum type="alphaLcPeriod"/>
            </a:pPr>
            <a:r>
              <a:rPr lang="es-GT" sz="1400" dirty="0">
                <a:latin typeface="Arial" panose="020B0604020202020204" pitchFamily="34" charset="0"/>
                <a:cs typeface="Arial" panose="020B0604020202020204" pitchFamily="34" charset="0"/>
              </a:rPr>
              <a:t>Comunidad Lingüística: </a:t>
            </a:r>
            <a:r>
              <a:rPr lang="es-ES" sz="1400" dirty="0" err="1">
                <a:latin typeface="Arial" panose="020B0604020202020204" pitchFamily="34" charset="0"/>
                <a:cs typeface="Arial" panose="020B0604020202020204" pitchFamily="34" charset="0"/>
              </a:rPr>
              <a:t>Kaqchikel</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Ubicación geográfica: </a:t>
            </a:r>
            <a:r>
              <a:rPr lang="es-ES" sz="1400" dirty="0">
                <a:latin typeface="Arial" panose="020B0604020202020204" pitchFamily="34" charset="0"/>
                <a:cs typeface="Arial" panose="020B0604020202020204" pitchFamily="34" charset="0"/>
              </a:rPr>
              <a:t>Sector Rastro Viejo, del municipio del tejar del Departamento de Chimaltenango</a:t>
            </a:r>
            <a:r>
              <a:rPr lang="es-ES" sz="1400" dirty="0"/>
              <a:t> </a:t>
            </a:r>
            <a:r>
              <a:rPr lang="es-ES" sz="1400" dirty="0">
                <a:latin typeface="Arial" panose="020B0604020202020204" pitchFamily="34" charset="0"/>
                <a:cs typeface="Arial" panose="020B0604020202020204" pitchFamily="34" charset="0"/>
              </a:rPr>
              <a:t>. </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Presupuesto de ejecución:  Q86,200.00</a:t>
            </a:r>
          </a:p>
        </p:txBody>
      </p:sp>
      <p:pic>
        <p:nvPicPr>
          <p:cNvPr id="6" name="Imagen 5"/>
          <p:cNvPicPr/>
          <p:nvPr/>
        </p:nvPicPr>
        <p:blipFill rotWithShape="1">
          <a:blip r:embed="rId4" cstate="print">
            <a:extLst>
              <a:ext uri="{28A0092B-C50C-407E-A947-70E740481C1C}">
                <a14:useLocalDpi xmlns:a14="http://schemas.microsoft.com/office/drawing/2010/main" val="0"/>
              </a:ext>
            </a:extLst>
          </a:blip>
          <a:srcRect b="6330"/>
          <a:stretch/>
        </p:blipFill>
        <p:spPr>
          <a:xfrm>
            <a:off x="513012" y="3001675"/>
            <a:ext cx="4062974" cy="2769733"/>
          </a:xfrm>
          <a:prstGeom prst="rect">
            <a:avLst/>
          </a:prstGeom>
        </p:spPr>
      </p:pic>
    </p:spTree>
    <p:extLst>
      <p:ext uri="{BB962C8B-B14F-4D97-AF65-F5344CB8AC3E}">
        <p14:creationId xmlns:p14="http://schemas.microsoft.com/office/powerpoint/2010/main" val="3452749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413240" y="1494547"/>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b="1" dirty="0">
                <a:latin typeface="Arial" panose="020B0604020202020204" pitchFamily="34" charset="0"/>
                <a:cs typeface="Arial" panose="020B0604020202020204" pitchFamily="34" charset="0"/>
              </a:rPr>
              <a:t>Actividad: Dialogo de mujeres por una autonomía económica</a:t>
            </a:r>
          </a:p>
          <a:p>
            <a:pPr marL="0" indent="0">
              <a:buNone/>
            </a:pPr>
            <a:r>
              <a:rPr lang="es-ES" sz="1400" b="1" dirty="0">
                <a:latin typeface="Arial" panose="020B0604020202020204" pitchFamily="34" charset="0"/>
                <a:cs typeface="Arial" panose="020B0604020202020204" pitchFamily="34" charset="0"/>
              </a:rPr>
              <a:t>Diálogo de las mujeres por una autonomía económica, en el marco del 25 de noviembre Día de la Eliminación de la </a:t>
            </a:r>
          </a:p>
          <a:p>
            <a:pPr marL="0" indent="0">
              <a:buNone/>
            </a:pPr>
            <a:r>
              <a:rPr lang="es-ES" sz="1400" b="1" dirty="0">
                <a:latin typeface="Arial" panose="020B0604020202020204" pitchFamily="34" charset="0"/>
                <a:cs typeface="Arial" panose="020B0604020202020204" pitchFamily="34" charset="0"/>
              </a:rPr>
              <a:t>Violencia Contra la Mujer</a:t>
            </a:r>
            <a:endParaRPr lang="es-GT" sz="1400" dirty="0">
              <a:latin typeface="Arial" panose="020B0604020202020204" pitchFamily="34" charset="0"/>
              <a:cs typeface="Arial" panose="020B0604020202020204" pitchFamily="34" charset="0"/>
            </a:endParaRPr>
          </a:p>
          <a:p>
            <a:pPr marL="0" indent="0">
              <a:buNone/>
            </a:pPr>
            <a:r>
              <a:rPr lang="es-ES" sz="1400" b="1" dirty="0"/>
              <a:t> </a:t>
            </a:r>
            <a:endParaRPr lang="es-GT" sz="1400" dirty="0"/>
          </a:p>
          <a:p>
            <a:pPr marL="0" indent="0" algn="ctr">
              <a:buNone/>
            </a:pPr>
            <a:endParaRPr lang="es-GT" sz="1400"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a:latin typeface="Arial" panose="020B0604020202020204" pitchFamily="34" charset="0"/>
                <a:cs typeface="Arial" panose="020B0604020202020204" pitchFamily="34" charset="0"/>
              </a:rPr>
              <a:t>(Dirección de Comunicación Social)</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xmlns="" id="{FDEFACA7-B903-4B3E-851C-F8FB7B3942D0}"/>
              </a:ext>
            </a:extLst>
          </p:cNvPr>
          <p:cNvSpPr txBox="1">
            <a:spLocks/>
          </p:cNvSpPr>
          <p:nvPr/>
        </p:nvSpPr>
        <p:spPr>
          <a:xfrm>
            <a:off x="4788636" y="2812349"/>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400" b="1" dirty="0">
                <a:latin typeface="Arial" panose="020B0604020202020204" pitchFamily="34" charset="0"/>
                <a:cs typeface="Arial" panose="020B0604020202020204" pitchFamily="34" charset="0"/>
              </a:rPr>
              <a:t>Resultado esperado: </a:t>
            </a:r>
            <a:r>
              <a:rPr lang="es-ES" sz="1400" dirty="0">
                <a:latin typeface="Arial" panose="020B0604020202020204" pitchFamily="34" charset="0"/>
                <a:cs typeface="Arial" panose="020B0604020202020204" pitchFamily="34" charset="0"/>
              </a:rPr>
              <a:t>articulación con la Dirección Municipal de la  Mujer en </a:t>
            </a:r>
            <a:r>
              <a:rPr lang="es-ES" sz="1400" dirty="0" err="1">
                <a:latin typeface="Arial" panose="020B0604020202020204" pitchFamily="34" charset="0"/>
                <a:cs typeface="Arial" panose="020B0604020202020204" pitchFamily="34" charset="0"/>
              </a:rPr>
              <a:t>Livigston</a:t>
            </a:r>
            <a:r>
              <a:rPr lang="es-ES" sz="1400" dirty="0">
                <a:latin typeface="Arial" panose="020B0604020202020204" pitchFamily="34" charset="0"/>
                <a:cs typeface="Arial" panose="020B0604020202020204" pitchFamily="34" charset="0"/>
              </a:rPr>
              <a:t>, mujeres sensibilizadas en el tema de violencia, </a:t>
            </a:r>
          </a:p>
          <a:p>
            <a:r>
              <a:rPr lang="es-ES" sz="1400" dirty="0">
                <a:latin typeface="Arial" panose="020B0604020202020204" pitchFamily="34" charset="0"/>
                <a:cs typeface="Arial" panose="020B0604020202020204" pitchFamily="34" charset="0"/>
              </a:rPr>
              <a:t>En el departamento de Chimaltenango también se realizó este ejercicio.</a:t>
            </a:r>
            <a:endParaRPr lang="es-GT" sz="1400" dirty="0"/>
          </a:p>
          <a:p>
            <a:pPr marL="457200" indent="-457200">
              <a:buAutoNum type="alphaLcPeriod"/>
            </a:pPr>
            <a:r>
              <a:rPr lang="es-GT" sz="1400" dirty="0">
                <a:latin typeface="Arial" panose="020B0604020202020204" pitchFamily="34" charset="0"/>
                <a:cs typeface="Arial" panose="020B0604020202020204" pitchFamily="34" charset="0"/>
              </a:rPr>
              <a:t>Meta: </a:t>
            </a:r>
            <a:r>
              <a:rPr lang="es-ES" sz="1400" dirty="0">
                <a:latin typeface="Arial" panose="020B0604020202020204" pitchFamily="34" charset="0"/>
                <a:cs typeface="Arial" panose="020B0604020202020204" pitchFamily="34" charset="0"/>
              </a:rPr>
              <a:t>45 Mujeres   </a:t>
            </a:r>
            <a:endParaRPr lang="es-GT" sz="1400" dirty="0">
              <a:latin typeface="Arial" panose="020B0604020202020204" pitchFamily="34" charset="0"/>
              <a:cs typeface="Arial" panose="020B0604020202020204" pitchFamily="34" charset="0"/>
            </a:endParaRPr>
          </a:p>
          <a:p>
            <a:pPr marL="457200" lvl="0" indent="-457200">
              <a:buFont typeface="Arial" panose="020B0604020202020204" pitchFamily="34" charset="0"/>
              <a:buAutoNum type="alphaLcPeriod"/>
            </a:pPr>
            <a:r>
              <a:rPr lang="es-GT" sz="1400" dirty="0">
                <a:latin typeface="Arial" panose="020B0604020202020204" pitchFamily="34" charset="0"/>
                <a:cs typeface="Arial" panose="020B0604020202020204" pitchFamily="34" charset="0"/>
              </a:rPr>
              <a:t>Comunidad Lingüística: 25 Garífuna y 20 </a:t>
            </a:r>
            <a:r>
              <a:rPr lang="es-GT" sz="1400" dirty="0" err="1">
                <a:latin typeface="Arial" panose="020B0604020202020204" pitchFamily="34" charset="0"/>
                <a:cs typeface="Arial" panose="020B0604020202020204" pitchFamily="34" charset="0"/>
              </a:rPr>
              <a:t>Kaqchikel</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Ubicación geográfica: </a:t>
            </a:r>
            <a:r>
              <a:rPr lang="es-GT" sz="1400" dirty="0" err="1">
                <a:latin typeface="Arial" panose="020B0604020202020204" pitchFamily="34" charset="0"/>
                <a:cs typeface="Arial" panose="020B0604020202020204" pitchFamily="34" charset="0"/>
              </a:rPr>
              <a:t>Livigston</a:t>
            </a:r>
            <a:r>
              <a:rPr lang="es-GT" sz="1400" dirty="0">
                <a:latin typeface="Arial" panose="020B0604020202020204" pitchFamily="34" charset="0"/>
                <a:cs typeface="Arial" panose="020B0604020202020204" pitchFamily="34" charset="0"/>
              </a:rPr>
              <a:t>, Puerto Barrios, </a:t>
            </a:r>
            <a:r>
              <a:rPr lang="es-GT" sz="1400" dirty="0" err="1">
                <a:latin typeface="Arial" panose="020B0604020202020204" pitchFamily="34" charset="0"/>
                <a:cs typeface="Arial" panose="020B0604020202020204" pitchFamily="34" charset="0"/>
              </a:rPr>
              <a:t>Chimaltenangol</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Presupuesto de ejecución:  Q3,700.00</a:t>
            </a:r>
          </a:p>
        </p:txBody>
      </p:sp>
      <p:pic>
        <p:nvPicPr>
          <p:cNvPr id="6" name="Imagen 5" descr="H:\METAS FÍSICAS 2021\26 Dialogo de las mujeres por una autonomia economica en el marco del 25 de noviembre dia de la eliminacion de la violencia contra la mujer\26.jpeg"/>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3240" y="2688688"/>
            <a:ext cx="4084044" cy="2876540"/>
          </a:xfrm>
          <a:prstGeom prst="rect">
            <a:avLst/>
          </a:prstGeom>
          <a:noFill/>
          <a:ln>
            <a:noFill/>
          </a:ln>
        </p:spPr>
      </p:pic>
    </p:spTree>
    <p:extLst>
      <p:ext uri="{BB962C8B-B14F-4D97-AF65-F5344CB8AC3E}">
        <p14:creationId xmlns:p14="http://schemas.microsoft.com/office/powerpoint/2010/main" val="3143698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413240" y="1494547"/>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b="1" dirty="0">
                <a:latin typeface="Arial" panose="020B0604020202020204" pitchFamily="34" charset="0"/>
                <a:cs typeface="Arial" panose="020B0604020202020204" pitchFamily="34" charset="0"/>
              </a:rPr>
              <a:t>Actividad:  </a:t>
            </a:r>
            <a:r>
              <a:rPr lang="es-ES" sz="1600" b="1" dirty="0">
                <a:latin typeface="Arial" panose="020B0604020202020204" pitchFamily="34" charset="0"/>
                <a:cs typeface="Arial" panose="020B0604020202020204" pitchFamily="34" charset="0"/>
              </a:rPr>
              <a:t>Encuentro de autoridades indígenas y ancestrales de los pueblos Maya, Garífuna y Xinka.</a:t>
            </a:r>
            <a:endParaRPr lang="es-GT" sz="1600" dirty="0">
              <a:latin typeface="Arial" panose="020B0604020202020204" pitchFamily="34" charset="0"/>
              <a:cs typeface="Arial" panose="020B0604020202020204" pitchFamily="34" charset="0"/>
            </a:endParaRPr>
          </a:p>
          <a:p>
            <a:pPr marL="0" indent="0">
              <a:buNone/>
            </a:pPr>
            <a:r>
              <a:rPr lang="es-ES" sz="1400" b="1" dirty="0">
                <a:latin typeface="Arial" panose="020B0604020202020204" pitchFamily="34" charset="0"/>
                <a:cs typeface="Arial" panose="020B0604020202020204" pitchFamily="34" charset="0"/>
              </a:rPr>
              <a:t>Se Realizaron 17 encuentro de Autoridades Indígenas y Ancestrales de los Pueblos Mayas, Garífunas y </a:t>
            </a:r>
            <a:r>
              <a:rPr lang="es-ES" sz="1400" b="1" dirty="0" err="1">
                <a:latin typeface="Arial" panose="020B0604020202020204" pitchFamily="34" charset="0"/>
                <a:cs typeface="Arial" panose="020B0604020202020204" pitchFamily="34" charset="0"/>
              </a:rPr>
              <a:t>Xincas</a:t>
            </a:r>
            <a:r>
              <a:rPr lang="es-ES" sz="1400" b="1" dirty="0">
                <a:latin typeface="Arial" panose="020B0604020202020204" pitchFamily="34" charset="0"/>
                <a:cs typeface="Arial" panose="020B0604020202020204" pitchFamily="34" charset="0"/>
              </a:rPr>
              <a:t>, para identificar sus necesidades y poder definir el plan estratégico que posee el FODIGUA. </a:t>
            </a:r>
            <a:endParaRPr lang="es-GT" sz="1400" dirty="0">
              <a:latin typeface="Arial" panose="020B0604020202020204" pitchFamily="34" charset="0"/>
              <a:cs typeface="Arial" panose="020B0604020202020204" pitchFamily="34" charset="0"/>
            </a:endParaRPr>
          </a:p>
          <a:p>
            <a:pPr marL="0" indent="0">
              <a:buNone/>
            </a:pPr>
            <a:r>
              <a:rPr lang="es-ES" sz="1400" b="1" dirty="0"/>
              <a:t> </a:t>
            </a:r>
            <a:endParaRPr lang="es-GT" sz="1400" dirty="0"/>
          </a:p>
          <a:p>
            <a:pPr marL="0" indent="0" algn="ctr">
              <a:buNone/>
            </a:pPr>
            <a:endParaRPr lang="es-GT" sz="1400"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a:latin typeface="Arial" panose="020B0604020202020204" pitchFamily="34" charset="0"/>
                <a:cs typeface="Arial" panose="020B0604020202020204" pitchFamily="34" charset="0"/>
              </a:rPr>
              <a:t>(Dirección de Comunicación Social)</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xmlns="" id="{FDEFACA7-B903-4B3E-851C-F8FB7B3942D0}"/>
              </a:ext>
            </a:extLst>
          </p:cNvPr>
          <p:cNvSpPr txBox="1">
            <a:spLocks/>
          </p:cNvSpPr>
          <p:nvPr/>
        </p:nvSpPr>
        <p:spPr>
          <a:xfrm>
            <a:off x="4788636" y="2812349"/>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400" b="1" dirty="0">
                <a:latin typeface="Arial" panose="020B0604020202020204" pitchFamily="34" charset="0"/>
                <a:cs typeface="Arial" panose="020B0604020202020204" pitchFamily="34" charset="0"/>
              </a:rPr>
              <a:t>Resultado esperado: </a:t>
            </a:r>
            <a:r>
              <a:rPr lang="es-GT" sz="1400" b="1" dirty="0"/>
              <a:t> </a:t>
            </a:r>
            <a:r>
              <a:rPr lang="es-ES" sz="1400" dirty="0">
                <a:latin typeface="Arial" panose="020B0604020202020204" pitchFamily="34" charset="0"/>
                <a:cs typeface="Arial" panose="020B0604020202020204" pitchFamily="34" charset="0"/>
              </a:rPr>
              <a:t>se realizaron 17 encuentros a nivel nacional con diferentes autoridades para poder identificar las necesidades a priorizar por cada pueblo  </a:t>
            </a:r>
          </a:p>
          <a:p>
            <a:pPr marL="342900" indent="-342900">
              <a:buFont typeface="+mj-lt"/>
              <a:buAutoNum type="alphaLcPeriod"/>
            </a:pPr>
            <a:r>
              <a:rPr lang="es-GT" sz="1400" dirty="0">
                <a:latin typeface="Arial" panose="020B0604020202020204" pitchFamily="34" charset="0"/>
                <a:cs typeface="Arial" panose="020B0604020202020204" pitchFamily="34" charset="0"/>
              </a:rPr>
              <a:t>  Meta: </a:t>
            </a:r>
            <a:r>
              <a:rPr lang="es-ES" sz="1400" dirty="0">
                <a:latin typeface="Arial" panose="020B0604020202020204" pitchFamily="34" charset="0"/>
                <a:cs typeface="Arial" panose="020B0604020202020204" pitchFamily="34" charset="0"/>
              </a:rPr>
              <a:t>1,474 personas beneficiadas Hombres:862 y Mujeres:612.</a:t>
            </a:r>
            <a:endParaRPr lang="es-GT" sz="1400" dirty="0">
              <a:latin typeface="Arial" panose="020B0604020202020204" pitchFamily="34" charset="0"/>
              <a:cs typeface="Arial" panose="020B0604020202020204" pitchFamily="34" charset="0"/>
            </a:endParaRPr>
          </a:p>
          <a:p>
            <a:pPr marL="457200" lvl="0" indent="-457200">
              <a:buFont typeface="+mj-lt"/>
              <a:buAutoNum type="alphaLcPeriod"/>
            </a:pPr>
            <a:r>
              <a:rPr lang="es-GT" sz="1400" dirty="0">
                <a:latin typeface="Arial" panose="020B0604020202020204" pitchFamily="34" charset="0"/>
                <a:cs typeface="Arial" panose="020B0604020202020204" pitchFamily="34" charset="0"/>
              </a:rPr>
              <a:t>Comunidad Lingüística: </a:t>
            </a:r>
            <a:r>
              <a:rPr lang="es-ES" sz="1400" dirty="0">
                <a:latin typeface="Arial" panose="020B0604020202020204" pitchFamily="34" charset="0"/>
                <a:cs typeface="Arial" panose="020B0604020202020204" pitchFamily="34" charset="0"/>
              </a:rPr>
              <a:t>Multilingüe (</a:t>
            </a:r>
            <a:r>
              <a:rPr lang="es-ES" sz="1400" dirty="0" err="1">
                <a:latin typeface="Arial" panose="020B0604020202020204" pitchFamily="34" charset="0"/>
                <a:cs typeface="Arial" panose="020B0604020202020204" pitchFamily="34" charset="0"/>
              </a:rPr>
              <a:t>Mam</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Kiche</a:t>
            </a:r>
            <a:r>
              <a:rPr lang="es-ES" sz="1400" dirty="0">
                <a:latin typeface="Arial" panose="020B0604020202020204" pitchFamily="34" charset="0"/>
                <a:cs typeface="Arial" panose="020B0604020202020204" pitchFamily="34" charset="0"/>
              </a:rPr>
              <a:t>, </a:t>
            </a:r>
            <a:r>
              <a:rPr lang="es-GT" sz="1400" dirty="0" err="1">
                <a:latin typeface="Arial" panose="020B0604020202020204" pitchFamily="34" charset="0"/>
                <a:cs typeface="Arial" panose="020B0604020202020204" pitchFamily="34" charset="0"/>
              </a:rPr>
              <a:t>Sakapulteka</a:t>
            </a:r>
            <a:r>
              <a:rPr lang="es-GT" sz="1400" dirty="0">
                <a:latin typeface="Arial" panose="020B0604020202020204" pitchFamily="34" charset="0"/>
                <a:cs typeface="Arial" panose="020B0604020202020204" pitchFamily="34" charset="0"/>
              </a:rPr>
              <a:t>, </a:t>
            </a:r>
            <a:r>
              <a:rPr lang="es-GT" sz="1400" dirty="0" err="1">
                <a:latin typeface="Arial" panose="020B0604020202020204" pitchFamily="34" charset="0"/>
                <a:cs typeface="Arial" panose="020B0604020202020204" pitchFamily="34" charset="0"/>
              </a:rPr>
              <a:t>Kaqchikel</a:t>
            </a:r>
            <a:r>
              <a:rPr lang="es-GT" sz="1400" dirty="0">
                <a:latin typeface="Arial" panose="020B0604020202020204" pitchFamily="34" charset="0"/>
                <a:cs typeface="Arial" panose="020B0604020202020204" pitchFamily="34" charset="0"/>
              </a:rPr>
              <a:t>, </a:t>
            </a:r>
            <a:r>
              <a:rPr lang="es-GT" sz="1400" dirty="0" err="1">
                <a:latin typeface="Arial" panose="020B0604020202020204" pitchFamily="34" charset="0"/>
                <a:cs typeface="Arial" panose="020B0604020202020204" pitchFamily="34" charset="0"/>
              </a:rPr>
              <a:t>Xinca</a:t>
            </a:r>
            <a:r>
              <a:rPr lang="es-GT" sz="1400" dirty="0">
                <a:latin typeface="Arial" panose="020B0604020202020204" pitchFamily="34" charset="0"/>
                <a:cs typeface="Arial" panose="020B0604020202020204" pitchFamily="34" charset="0"/>
              </a:rPr>
              <a:t> y Garífuna)</a:t>
            </a:r>
          </a:p>
          <a:p>
            <a:pPr marL="457200" lvl="0" indent="-457200">
              <a:buFont typeface="+mj-lt"/>
              <a:buAutoNum type="alphaLcPeriod"/>
            </a:pPr>
            <a:r>
              <a:rPr lang="es-GT" sz="1400" dirty="0">
                <a:latin typeface="Arial" panose="020B0604020202020204" pitchFamily="34" charset="0"/>
                <a:cs typeface="Arial" panose="020B0604020202020204" pitchFamily="34" charset="0"/>
              </a:rPr>
              <a:t>Ubicación geográfica: </a:t>
            </a:r>
            <a:r>
              <a:rPr lang="es-ES" sz="1400" dirty="0">
                <a:latin typeface="Arial" panose="020B0604020202020204" pitchFamily="34" charset="0"/>
                <a:cs typeface="Arial" panose="020B0604020202020204" pitchFamily="34" charset="0"/>
              </a:rPr>
              <a:t>Departamentos de Guatemala, Alta Verapaz, Huehuetenango, El Quiché, Sololá, Santa Rosa, Sacatepéquez e Izabal</a:t>
            </a:r>
            <a:r>
              <a:rPr lang="es-ES" sz="1400" dirty="0"/>
              <a:t> </a:t>
            </a:r>
            <a:endParaRPr lang="es-GT" sz="1400" dirty="0">
              <a:latin typeface="Arial" panose="020B0604020202020204" pitchFamily="34" charset="0"/>
              <a:cs typeface="Arial" panose="020B0604020202020204" pitchFamily="34" charset="0"/>
            </a:endParaRPr>
          </a:p>
          <a:p>
            <a:pPr marL="457200" indent="-457200">
              <a:buFont typeface="+mj-lt"/>
              <a:buAutoNum type="alphaLcPeriod"/>
            </a:pPr>
            <a:r>
              <a:rPr lang="es-GT" sz="1400" dirty="0">
                <a:latin typeface="Arial" panose="020B0604020202020204" pitchFamily="34" charset="0"/>
                <a:cs typeface="Arial" panose="020B0604020202020204" pitchFamily="34" charset="0"/>
              </a:rPr>
              <a:t>Presupuesto de ejecución:  Q 211,643.20</a:t>
            </a:r>
          </a:p>
        </p:txBody>
      </p:sp>
      <p:pic>
        <p:nvPicPr>
          <p:cNvPr id="7" name="Imagen 6"/>
          <p:cNvPicPr/>
          <p:nvPr/>
        </p:nvPicPr>
        <p:blipFill rotWithShape="1">
          <a:blip r:embed="rId4" cstate="print">
            <a:extLst>
              <a:ext uri="{28A0092B-C50C-407E-A947-70E740481C1C}">
                <a14:useLocalDpi xmlns:a14="http://schemas.microsoft.com/office/drawing/2010/main" val="0"/>
              </a:ext>
            </a:extLst>
          </a:blip>
          <a:srcRect t="17559" r="9715" b="5209"/>
          <a:stretch/>
        </p:blipFill>
        <p:spPr bwMode="auto">
          <a:xfrm>
            <a:off x="413240" y="2812349"/>
            <a:ext cx="4375396" cy="2677685"/>
          </a:xfrm>
          <a:prstGeom prst="rect">
            <a:avLst/>
          </a:prstGeom>
          <a:noFill/>
          <a:ln>
            <a:noFill/>
          </a:ln>
        </p:spPr>
      </p:pic>
    </p:spTree>
    <p:extLst>
      <p:ext uri="{BB962C8B-B14F-4D97-AF65-F5344CB8AC3E}">
        <p14:creationId xmlns:p14="http://schemas.microsoft.com/office/powerpoint/2010/main" val="3731240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413240" y="1494547"/>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b="1" dirty="0">
                <a:latin typeface="Arial" panose="020B0604020202020204" pitchFamily="34" charset="0"/>
                <a:cs typeface="Arial" panose="020B0604020202020204" pitchFamily="34" charset="0"/>
              </a:rPr>
              <a:t>Programa  de Herramientas Agrícolas</a:t>
            </a:r>
          </a:p>
          <a:p>
            <a:pPr marL="0" indent="0">
              <a:buNone/>
            </a:pPr>
            <a:r>
              <a:rPr lang="es-GT" sz="1400" b="1" dirty="0">
                <a:latin typeface="Arial" panose="020B0604020202020204" pitchFamily="34" charset="0"/>
                <a:cs typeface="Arial" panose="020B0604020202020204" pitchFamily="34" charset="0"/>
              </a:rPr>
              <a:t>Responder a la demanda de atención al Estado de Guatemala de las familias indígenas, para mejorar sus condiciones y calidad de vida, a través de la dotación de herramientas agrícolas para fortalecer y diversificar las actividades productivas, así mismo facilitar la realización de mantenimiento en los caminos y vías de acceso comunales.</a:t>
            </a:r>
            <a:endParaRPr lang="es-GT" sz="1400" dirty="0">
              <a:latin typeface="Arial" panose="020B0604020202020204" pitchFamily="34" charset="0"/>
              <a:cs typeface="Arial" panose="020B0604020202020204" pitchFamily="34" charset="0"/>
            </a:endParaRPr>
          </a:p>
          <a:p>
            <a:pPr marL="0" indent="0">
              <a:buNone/>
            </a:pPr>
            <a:r>
              <a:rPr lang="es-ES" sz="1400" b="1" dirty="0"/>
              <a:t> </a:t>
            </a:r>
            <a:endParaRPr lang="es-GT" sz="1400" dirty="0"/>
          </a:p>
          <a:p>
            <a:pPr marL="0" indent="0" algn="ctr">
              <a:buNone/>
            </a:pPr>
            <a:endParaRPr lang="es-GT" sz="1400"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a:latin typeface="Arial" panose="020B0604020202020204" pitchFamily="34" charset="0"/>
                <a:cs typeface="Arial" panose="020B0604020202020204" pitchFamily="34" charset="0"/>
              </a:rPr>
              <a:t>(Dirección de Comunicación Social)</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xmlns="" id="{FDEFACA7-B903-4B3E-851C-F8FB7B3942D0}"/>
              </a:ext>
            </a:extLst>
          </p:cNvPr>
          <p:cNvSpPr txBox="1">
            <a:spLocks/>
          </p:cNvSpPr>
          <p:nvPr/>
        </p:nvSpPr>
        <p:spPr>
          <a:xfrm>
            <a:off x="4788636" y="2812349"/>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400" b="1" dirty="0">
                <a:latin typeface="Arial" panose="020B0604020202020204" pitchFamily="34" charset="0"/>
                <a:cs typeface="Arial" panose="020B0604020202020204" pitchFamily="34" charset="0"/>
              </a:rPr>
              <a:t>Resultado esperado: </a:t>
            </a:r>
            <a:r>
              <a:rPr lang="es-ES" sz="1400" dirty="0">
                <a:latin typeface="Arial" panose="020B0604020202020204" pitchFamily="34" charset="0"/>
                <a:cs typeface="Arial" panose="020B0604020202020204" pitchFamily="34" charset="0"/>
              </a:rPr>
              <a:t>Brindando herramientas agrícolas (pala, carreta, machete, azadón, etc.), a igual número de agricultores de escasos recursos, se contribuyó a la tecnificación de las actividades agrícolas, mejorando la eficiencia en las actividades de limpieza de la zona a cultivar, la realización del cultivo y de la cosecha, pudiendo cubrir más zonas; además de la agricultura, las herramientas pueden ser empleadas para el mantenimiento de carreteras de tierra, terracería o adoquinada o cualquier otra vía de acceso. </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Meta: 12</a:t>
            </a:r>
            <a:r>
              <a:rPr lang="es-ES" sz="1400" dirty="0">
                <a:latin typeface="Arial" panose="020B0604020202020204" pitchFamily="34" charset="0"/>
                <a:cs typeface="Arial" panose="020B0604020202020204" pitchFamily="34" charset="0"/>
              </a:rPr>
              <a:t>4 hombres  y 85 Mujeres, un total de 209 personas beneficiadas ejecutando2 proyectos   </a:t>
            </a:r>
            <a:endParaRPr lang="es-GT" sz="1400" dirty="0">
              <a:latin typeface="Arial" panose="020B0604020202020204" pitchFamily="34" charset="0"/>
              <a:cs typeface="Arial" panose="020B0604020202020204" pitchFamily="34" charset="0"/>
            </a:endParaRPr>
          </a:p>
          <a:p>
            <a:pPr marL="457200" lvl="0" indent="-457200">
              <a:buFont typeface="Arial" panose="020B0604020202020204" pitchFamily="34" charset="0"/>
              <a:buAutoNum type="alphaLcPeriod"/>
            </a:pPr>
            <a:r>
              <a:rPr lang="es-GT" sz="1400" dirty="0">
                <a:latin typeface="Arial" panose="020B0604020202020204" pitchFamily="34" charset="0"/>
                <a:cs typeface="Arial" panose="020B0604020202020204" pitchFamily="34" charset="0"/>
              </a:rPr>
              <a:t>Comunidad Lingüística: </a:t>
            </a:r>
            <a:r>
              <a:rPr lang="es-GT" sz="1400" dirty="0" err="1">
                <a:latin typeface="Arial" panose="020B0604020202020204" pitchFamily="34" charset="0"/>
                <a:cs typeface="Arial" panose="020B0604020202020204" pitchFamily="34" charset="0"/>
              </a:rPr>
              <a:t>Mam</a:t>
            </a:r>
            <a:r>
              <a:rPr lang="es-GT" sz="1400" dirty="0">
                <a:latin typeface="Arial" panose="020B0604020202020204" pitchFamily="34" charset="0"/>
                <a:cs typeface="Arial" panose="020B0604020202020204" pitchFamily="34" charset="0"/>
              </a:rPr>
              <a:t> y </a:t>
            </a:r>
            <a:r>
              <a:rPr lang="es-GT" sz="1400" dirty="0" err="1">
                <a:latin typeface="Arial" panose="020B0604020202020204" pitchFamily="34" charset="0"/>
                <a:cs typeface="Arial" panose="020B0604020202020204" pitchFamily="34" charset="0"/>
              </a:rPr>
              <a:t>Xinca</a:t>
            </a:r>
            <a:endParaRPr lang="es-GT" sz="1400" dirty="0">
              <a:latin typeface="Arial" panose="020B0604020202020204" pitchFamily="34" charset="0"/>
              <a:cs typeface="Arial" panose="020B0604020202020204" pitchFamily="34" charset="0"/>
            </a:endParaRPr>
          </a:p>
          <a:p>
            <a:pPr marL="457200" indent="-457200" algn="just">
              <a:buAutoNum type="alphaLcPeriod"/>
            </a:pPr>
            <a:r>
              <a:rPr lang="es-GT" sz="1400" dirty="0">
                <a:latin typeface="Arial" panose="020B0604020202020204" pitchFamily="34" charset="0"/>
                <a:cs typeface="Arial" panose="020B0604020202020204" pitchFamily="34" charset="0"/>
              </a:rPr>
              <a:t>Ubicación geográfica: Cantón La Nueva </a:t>
            </a:r>
            <a:r>
              <a:rPr lang="es-GT" sz="1400" dirty="0" err="1">
                <a:latin typeface="Arial" panose="020B0604020202020204" pitchFamily="34" charset="0"/>
                <a:cs typeface="Arial" panose="020B0604020202020204" pitchFamily="34" charset="0"/>
              </a:rPr>
              <a:t>Jerusalem,Tacana</a:t>
            </a:r>
            <a:r>
              <a:rPr lang="es-GT" sz="1400" dirty="0">
                <a:latin typeface="Arial" panose="020B0604020202020204" pitchFamily="34" charset="0"/>
                <a:cs typeface="Arial" panose="020B0604020202020204" pitchFamily="34" charset="0"/>
              </a:rPr>
              <a:t>, San Marcos y Las Lomas, </a:t>
            </a:r>
            <a:r>
              <a:rPr lang="es-GT" sz="1400" dirty="0" err="1">
                <a:latin typeface="Arial" panose="020B0604020202020204" pitchFamily="34" charset="0"/>
                <a:cs typeface="Arial" panose="020B0604020202020204" pitchFamily="34" charset="0"/>
              </a:rPr>
              <a:t>Chiquimulilla</a:t>
            </a:r>
            <a:r>
              <a:rPr lang="es-GT" sz="1400" dirty="0">
                <a:latin typeface="Arial" panose="020B0604020202020204" pitchFamily="34" charset="0"/>
                <a:cs typeface="Arial" panose="020B0604020202020204" pitchFamily="34" charset="0"/>
              </a:rPr>
              <a:t>, Santa Rosa.</a:t>
            </a:r>
          </a:p>
          <a:p>
            <a:pPr marL="457200" indent="-457200">
              <a:buAutoNum type="alphaLcPeriod"/>
            </a:pPr>
            <a:r>
              <a:rPr lang="es-GT" sz="1400" dirty="0">
                <a:latin typeface="Arial" panose="020B0604020202020204" pitchFamily="34" charset="0"/>
                <a:cs typeface="Arial" panose="020B0604020202020204" pitchFamily="34" charset="0"/>
              </a:rPr>
              <a:t>Presupuesto de ejecución:  Q 200,692.00</a:t>
            </a:r>
          </a:p>
        </p:txBody>
      </p:sp>
      <p:pic>
        <p:nvPicPr>
          <p:cNvPr id="7" name="Imagen 6"/>
          <p:cNvPicPr/>
          <p:nvPr/>
        </p:nvPicPr>
        <p:blipFill rotWithShape="1">
          <a:blip r:embed="rId4">
            <a:extLst>
              <a:ext uri="{28A0092B-C50C-407E-A947-70E740481C1C}">
                <a14:useLocalDpi xmlns:a14="http://schemas.microsoft.com/office/drawing/2010/main" val="0"/>
              </a:ext>
            </a:extLst>
          </a:blip>
          <a:srcRect b="7294"/>
          <a:stretch/>
        </p:blipFill>
        <p:spPr bwMode="auto">
          <a:xfrm>
            <a:off x="600688" y="2646801"/>
            <a:ext cx="4000500" cy="3028785"/>
          </a:xfrm>
          <a:prstGeom prst="rect">
            <a:avLst/>
          </a:prstGeom>
          <a:noFill/>
          <a:ln>
            <a:noFill/>
          </a:ln>
        </p:spPr>
      </p:pic>
    </p:spTree>
    <p:extLst>
      <p:ext uri="{BB962C8B-B14F-4D97-AF65-F5344CB8AC3E}">
        <p14:creationId xmlns:p14="http://schemas.microsoft.com/office/powerpoint/2010/main" val="116506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PRINCIPALES FUNCIONES DEL </a:t>
            </a:r>
            <a:br>
              <a:rPr lang="es-GT" sz="2800" dirty="0">
                <a:latin typeface="Arial" panose="020B0604020202020204" pitchFamily="34" charset="0"/>
                <a:cs typeface="Arial" panose="020B0604020202020204" pitchFamily="34" charset="0"/>
              </a:rPr>
            </a:br>
            <a:r>
              <a:rPr lang="es-GT" sz="2800" dirty="0">
                <a:latin typeface="Arial" panose="020B0604020202020204" pitchFamily="34" charset="0"/>
                <a:cs typeface="Arial" panose="020B0604020202020204" pitchFamily="34" charset="0"/>
              </a:rPr>
              <a:t>Fondo de Desarrollo Indígena Guatemalteco</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xmlns="" id="{0246042C-1ABA-4355-A47C-701F270E798C}"/>
              </a:ext>
            </a:extLst>
          </p:cNvPr>
          <p:cNvSpPr>
            <a:spLocks noGrp="1"/>
          </p:cNvSpPr>
          <p:nvPr>
            <p:ph idx="1"/>
          </p:nvPr>
        </p:nvSpPr>
        <p:spPr>
          <a:xfrm>
            <a:off x="1725768" y="1688744"/>
            <a:ext cx="9970455" cy="4614170"/>
          </a:xfrm>
        </p:spPr>
        <p:txBody>
          <a:bodyPr>
            <a:normAutofit/>
          </a:bodyPr>
          <a:lstStyle/>
          <a:p>
            <a:pPr marL="457200" lvl="1" indent="0">
              <a:lnSpc>
                <a:spcPct val="150000"/>
              </a:lnSpc>
              <a:buNone/>
            </a:pPr>
            <a:r>
              <a:rPr lang="es-GT" sz="1900" dirty="0">
                <a:latin typeface="Arial" panose="020B0604020202020204" pitchFamily="34" charset="0"/>
                <a:cs typeface="Arial" panose="020B0604020202020204" pitchFamily="34" charset="0"/>
              </a:rPr>
              <a:t>De conformidad con las normas que regulan su funcionamiento, las </a:t>
            </a:r>
            <a:r>
              <a:rPr lang="es-GT" sz="1900" b="1" dirty="0">
                <a:solidFill>
                  <a:srgbClr val="2786C0"/>
                </a:solidFill>
                <a:latin typeface="Arial" panose="020B0604020202020204" pitchFamily="34" charset="0"/>
                <a:cs typeface="Arial" panose="020B0604020202020204" pitchFamily="34" charset="0"/>
              </a:rPr>
              <a:t>principales funciones </a:t>
            </a:r>
            <a:r>
              <a:rPr lang="es-GT" sz="1900" dirty="0">
                <a:latin typeface="Arial" panose="020B0604020202020204" pitchFamily="34" charset="0"/>
                <a:cs typeface="Arial" panose="020B0604020202020204" pitchFamily="34" charset="0"/>
              </a:rPr>
              <a:t>de </a:t>
            </a:r>
            <a:r>
              <a:rPr lang="es-GT" sz="1900" u="sng" dirty="0">
                <a:latin typeface="Arial" panose="020B0604020202020204" pitchFamily="34" charset="0"/>
                <a:cs typeface="Arial" panose="020B0604020202020204" pitchFamily="34" charset="0"/>
              </a:rPr>
              <a:t>FODIGUA</a:t>
            </a:r>
            <a:r>
              <a:rPr lang="es-GT" sz="1900" dirty="0">
                <a:latin typeface="Arial" panose="020B0604020202020204" pitchFamily="34" charset="0"/>
                <a:cs typeface="Arial" panose="020B0604020202020204" pitchFamily="34" charset="0"/>
              </a:rPr>
              <a:t> son:</a:t>
            </a:r>
            <a:endParaRPr lang="es-GT" sz="2600" dirty="0">
              <a:latin typeface="Arial" panose="020B0604020202020204" pitchFamily="34" charset="0"/>
              <a:cs typeface="Arial" panose="020B0604020202020204" pitchFamily="34" charset="0"/>
            </a:endParaRPr>
          </a:p>
          <a:p>
            <a:pPr marL="457200" lvl="1" indent="0">
              <a:buNone/>
            </a:pPr>
            <a:endParaRPr lang="es-GT" b="1" dirty="0">
              <a:latin typeface="Arial" panose="020B0604020202020204" pitchFamily="34" charset="0"/>
              <a:cs typeface="Arial" panose="020B0604020202020204" pitchFamily="34" charset="0"/>
            </a:endParaRPr>
          </a:p>
          <a:p>
            <a:pPr lvl="0"/>
            <a:r>
              <a:rPr lang="es-ES" sz="1600" dirty="0">
                <a:latin typeface="Arial" panose="020B0604020202020204" pitchFamily="34" charset="0"/>
                <a:cs typeface="Arial" panose="020B0604020202020204" pitchFamily="34" charset="0"/>
              </a:rPr>
              <a:t>Fortalecer y/o crear capacidades productivas para fomentar actividades productivas en las comunidades indígenas.</a:t>
            </a:r>
            <a:endParaRPr lang="es-GT" sz="1600" dirty="0">
              <a:latin typeface="Arial" panose="020B0604020202020204" pitchFamily="34" charset="0"/>
              <a:cs typeface="Arial" panose="020B0604020202020204" pitchFamily="34" charset="0"/>
            </a:endParaRPr>
          </a:p>
          <a:p>
            <a:pPr lvl="0" algn="just"/>
            <a:r>
              <a:rPr lang="es-ES" sz="1600" dirty="0">
                <a:latin typeface="Arial" panose="020B0604020202020204" pitchFamily="34" charset="0"/>
                <a:cs typeface="Arial" panose="020B0604020202020204" pitchFamily="34" charset="0"/>
              </a:rPr>
              <a:t>Dar a conocer y apoyar el cumplimiento de los derechos humanos individuales y colectivos como base para el establecimiento y posicionamiento político de hombres y mujeres indígenas.</a:t>
            </a:r>
            <a:endParaRPr lang="es-GT" sz="1600" dirty="0">
              <a:latin typeface="Arial" panose="020B0604020202020204" pitchFamily="34" charset="0"/>
              <a:cs typeface="Arial" panose="020B0604020202020204" pitchFamily="34" charset="0"/>
            </a:endParaRPr>
          </a:p>
          <a:p>
            <a:pPr lvl="0" algn="just"/>
            <a:r>
              <a:rPr lang="es-ES" sz="1600" dirty="0">
                <a:latin typeface="Arial" panose="020B0604020202020204" pitchFamily="34" charset="0"/>
                <a:cs typeface="Arial" panose="020B0604020202020204" pitchFamily="34" charset="0"/>
              </a:rPr>
              <a:t>Fortalecer las organizaciones de autoridades indígenas y ancestrales para su consolidación a nivel local y nacional.</a:t>
            </a:r>
            <a:endParaRPr lang="es-GT" sz="1600" dirty="0">
              <a:latin typeface="Arial" panose="020B0604020202020204" pitchFamily="34" charset="0"/>
              <a:cs typeface="Arial" panose="020B0604020202020204" pitchFamily="34" charset="0"/>
            </a:endParaRPr>
          </a:p>
          <a:p>
            <a:pPr lvl="0" algn="just"/>
            <a:r>
              <a:rPr lang="es-ES" sz="1600" dirty="0">
                <a:latin typeface="Arial" panose="020B0604020202020204" pitchFamily="34" charset="0"/>
                <a:cs typeface="Arial" panose="020B0604020202020204" pitchFamily="34" charset="0"/>
              </a:rPr>
              <a:t>Facilitar el acceso a las tecnologías de la información y comunicaciones a comunidades indígenas del país.</a:t>
            </a:r>
            <a:endParaRPr lang="es-GT" sz="1400"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1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413240" y="1447249"/>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b="1" dirty="0">
                <a:latin typeface="Arial" panose="020B0604020202020204" pitchFamily="34" charset="0"/>
                <a:cs typeface="Arial" panose="020B0604020202020204" pitchFamily="34" charset="0"/>
              </a:rPr>
              <a:t>Programa de Tejeduría</a:t>
            </a:r>
          </a:p>
          <a:p>
            <a:pPr marL="0" indent="0">
              <a:buNone/>
            </a:pPr>
            <a:r>
              <a:rPr lang="es-ES" sz="1400" b="1" dirty="0">
                <a:latin typeface="Arial" panose="020B0604020202020204" pitchFamily="34" charset="0"/>
                <a:cs typeface="Arial" panose="020B0604020202020204" pitchFamily="34" charset="0"/>
              </a:rPr>
              <a:t>Coadyuvar en la reducción de la precariedad laboral con enfoque de género, contribuyendo al desarrollo rural integral por medio del apoyo en la preservación y gestión del patrimonio cultural como fuente de ingresos.</a:t>
            </a:r>
            <a:endParaRPr lang="es-GT" sz="1400" b="1" dirty="0">
              <a:latin typeface="Arial" panose="020B0604020202020204" pitchFamily="34" charset="0"/>
              <a:cs typeface="Arial" panose="020B0604020202020204" pitchFamily="34" charset="0"/>
            </a:endParaRPr>
          </a:p>
          <a:p>
            <a:pPr marL="0" indent="0">
              <a:buNone/>
            </a:pPr>
            <a:r>
              <a:rPr lang="es-ES" sz="1400" b="1" dirty="0"/>
              <a:t> </a:t>
            </a:r>
            <a:endParaRPr lang="es-GT" sz="1400"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a:latin typeface="Arial" panose="020B0604020202020204" pitchFamily="34" charset="0"/>
                <a:cs typeface="Arial" panose="020B0604020202020204" pitchFamily="34" charset="0"/>
              </a:rPr>
              <a:t>(Dirección de Comunicación Social)</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xmlns="" id="{FDEFACA7-B903-4B3E-851C-F8FB7B3942D0}"/>
              </a:ext>
            </a:extLst>
          </p:cNvPr>
          <p:cNvSpPr txBox="1">
            <a:spLocks/>
          </p:cNvSpPr>
          <p:nvPr/>
        </p:nvSpPr>
        <p:spPr>
          <a:xfrm>
            <a:off x="4788636" y="2812349"/>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400" b="1" dirty="0">
                <a:latin typeface="Arial" panose="020B0604020202020204" pitchFamily="34" charset="0"/>
                <a:cs typeface="Arial" panose="020B0604020202020204" pitchFamily="34" charset="0"/>
              </a:rPr>
              <a:t>Resultado esperado: </a:t>
            </a:r>
            <a:r>
              <a:rPr lang="es-ES" sz="1400" dirty="0">
                <a:latin typeface="Arial" panose="020B0604020202020204" pitchFamily="34" charset="0"/>
                <a:cs typeface="Arial" panose="020B0604020202020204" pitchFamily="34" charset="0"/>
              </a:rPr>
              <a:t>Mediante la dotación de insumos para la tejeduría (hilo de distintas variedades y colores) en calidad de capital semilla a mujeres tejedoras indígenas (por medio de organizaciones civiles), se coadyuvó la iniciativa en actividades productivas, tanto para la generación de ingresos como para la recuperación y preservación de la indumentaria de la mujer indígena.</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Meta: 165, se ejecutaron 3 proyectos </a:t>
            </a:r>
            <a:r>
              <a:rPr lang="es-ES" sz="1400" dirty="0">
                <a:latin typeface="Arial" panose="020B0604020202020204" pitchFamily="34" charset="0"/>
                <a:cs typeface="Arial" panose="020B0604020202020204" pitchFamily="34" charset="0"/>
              </a:rPr>
              <a:t>  </a:t>
            </a:r>
            <a:endParaRPr lang="es-GT" sz="1400" dirty="0">
              <a:latin typeface="Arial" panose="020B0604020202020204" pitchFamily="34" charset="0"/>
              <a:cs typeface="Arial" panose="020B0604020202020204" pitchFamily="34" charset="0"/>
            </a:endParaRPr>
          </a:p>
          <a:p>
            <a:pPr marL="457200" lvl="0" indent="-457200">
              <a:buFont typeface="Arial" panose="020B0604020202020204" pitchFamily="34" charset="0"/>
              <a:buAutoNum type="alphaLcPeriod"/>
            </a:pPr>
            <a:r>
              <a:rPr lang="es-GT" sz="1400" dirty="0">
                <a:latin typeface="Arial" panose="020B0604020202020204" pitchFamily="34" charset="0"/>
                <a:cs typeface="Arial" panose="020B0604020202020204" pitchFamily="34" charset="0"/>
              </a:rPr>
              <a:t>Comunidad Lingüística: </a:t>
            </a:r>
            <a:r>
              <a:rPr lang="es-ES" sz="1400" dirty="0" err="1">
                <a:latin typeface="Arial" panose="020B0604020202020204" pitchFamily="34" charset="0"/>
                <a:cs typeface="Arial" panose="020B0604020202020204" pitchFamily="34" charset="0"/>
              </a:rPr>
              <a:t>K'iche</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Kaqchikel</a:t>
            </a:r>
            <a:r>
              <a:rPr lang="es-ES" sz="1400" dirty="0">
                <a:latin typeface="Arial" panose="020B0604020202020204" pitchFamily="34" charset="0"/>
                <a:cs typeface="Arial" panose="020B0604020202020204" pitchFamily="34" charset="0"/>
              </a:rPr>
              <a:t> y </a:t>
            </a:r>
            <a:r>
              <a:rPr lang="es-ES" sz="1400" dirty="0" err="1">
                <a:latin typeface="Arial" panose="020B0604020202020204" pitchFamily="34" charset="0"/>
                <a:cs typeface="Arial" panose="020B0604020202020204" pitchFamily="34" charset="0"/>
              </a:rPr>
              <a:t>Mam</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Ubicación geográfica: </a:t>
            </a:r>
            <a:r>
              <a:rPr lang="es-ES" sz="1400" dirty="0">
                <a:latin typeface="Arial" panose="020B0604020202020204" pitchFamily="34" charset="0"/>
                <a:cs typeface="Arial" panose="020B0604020202020204" pitchFamily="34" charset="0"/>
              </a:rPr>
              <a:t>Huehuetenango, Sacatepéquez y Quiche</a:t>
            </a:r>
            <a:r>
              <a:rPr lang="es-ES" sz="1400" dirty="0"/>
              <a:t> </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Presupuesto de ejecución:  Q148,876.00</a:t>
            </a:r>
          </a:p>
        </p:txBody>
      </p:sp>
      <p:pic>
        <p:nvPicPr>
          <p:cNvPr id="7" name="Imagen 6"/>
          <p:cNvPicPr/>
          <p:nvPr/>
        </p:nvPicPr>
        <p:blipFill rotWithShape="1">
          <a:blip r:embed="rId4">
            <a:extLst>
              <a:ext uri="{28A0092B-C50C-407E-A947-70E740481C1C}">
                <a14:useLocalDpi xmlns:a14="http://schemas.microsoft.com/office/drawing/2010/main" val="0"/>
              </a:ext>
            </a:extLst>
          </a:blip>
          <a:srcRect l="1224" t="3448" r="-1224" b="7768"/>
          <a:stretch/>
        </p:blipFill>
        <p:spPr bwMode="auto">
          <a:xfrm>
            <a:off x="536028" y="2459420"/>
            <a:ext cx="4224509" cy="2733463"/>
          </a:xfrm>
          <a:prstGeom prst="rect">
            <a:avLst/>
          </a:prstGeom>
          <a:noFill/>
          <a:ln>
            <a:noFill/>
          </a:ln>
        </p:spPr>
      </p:pic>
    </p:spTree>
    <p:extLst>
      <p:ext uri="{BB962C8B-B14F-4D97-AF65-F5344CB8AC3E}">
        <p14:creationId xmlns:p14="http://schemas.microsoft.com/office/powerpoint/2010/main" val="2706930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413240" y="1447249"/>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b="1" dirty="0">
                <a:latin typeface="Arial" panose="020B0604020202020204" pitchFamily="34" charset="0"/>
                <a:cs typeface="Arial" panose="020B0604020202020204" pitchFamily="34" charset="0"/>
              </a:rPr>
              <a:t>Programa Materiales de Construcción para Carretera</a:t>
            </a:r>
          </a:p>
          <a:p>
            <a:pPr marL="0" indent="0">
              <a:buNone/>
            </a:pPr>
            <a:r>
              <a:rPr lang="es-ES" sz="1400" b="1" dirty="0">
                <a:latin typeface="Arial" panose="020B0604020202020204" pitchFamily="34" charset="0"/>
                <a:cs typeface="Arial" panose="020B0604020202020204" pitchFamily="34" charset="0"/>
              </a:rPr>
              <a:t>Coadyuvar en la construcción o mejoramiento de la infraestructura vial de carácter fiable, sostenible, </a:t>
            </a:r>
            <a:r>
              <a:rPr lang="es-ES" sz="1400" b="1" dirty="0" err="1">
                <a:latin typeface="Arial" panose="020B0604020202020204" pitchFamily="34" charset="0"/>
                <a:cs typeface="Arial" panose="020B0604020202020204" pitchFamily="34" charset="0"/>
              </a:rPr>
              <a:t>resiliente</a:t>
            </a:r>
            <a:r>
              <a:rPr lang="es-ES" sz="1400" b="1" dirty="0">
                <a:latin typeface="Arial" panose="020B0604020202020204" pitchFamily="34" charset="0"/>
                <a:cs typeface="Arial" panose="020B0604020202020204" pitchFamily="34" charset="0"/>
              </a:rPr>
              <a:t>, de calidad y transitables durante todo el año, para el desarrollo económico y el bienestar humano, con enfoque al acceso equitativo y asequible de servicios y productos de necesidad humana.</a:t>
            </a:r>
            <a:endParaRPr lang="es-GT" sz="1400" b="1" dirty="0">
              <a:latin typeface="Arial" panose="020B0604020202020204" pitchFamily="34" charset="0"/>
              <a:cs typeface="Arial" panose="020B0604020202020204" pitchFamily="34" charset="0"/>
            </a:endParaRPr>
          </a:p>
          <a:p>
            <a:pPr marL="0" indent="0">
              <a:buNone/>
            </a:pPr>
            <a:endParaRPr lang="es-GT" sz="1400" dirty="0">
              <a:latin typeface="Arial" panose="020B0604020202020204" pitchFamily="34" charset="0"/>
              <a:cs typeface="Arial" panose="020B0604020202020204" pitchFamily="34" charset="0"/>
            </a:endParaRPr>
          </a:p>
          <a:p>
            <a:pPr marL="0" indent="0">
              <a:buNone/>
            </a:pPr>
            <a:r>
              <a:rPr lang="es-ES" sz="1400" b="1" dirty="0"/>
              <a:t> </a:t>
            </a:r>
            <a:endParaRPr lang="es-GT" sz="1400"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a:latin typeface="Arial" panose="020B0604020202020204" pitchFamily="34" charset="0"/>
                <a:cs typeface="Arial" panose="020B0604020202020204" pitchFamily="34" charset="0"/>
              </a:rPr>
              <a:t>(Dirección de Comunicación Social)</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xmlns="" id="{FDEFACA7-B903-4B3E-851C-F8FB7B3942D0}"/>
              </a:ext>
            </a:extLst>
          </p:cNvPr>
          <p:cNvSpPr txBox="1">
            <a:spLocks/>
          </p:cNvSpPr>
          <p:nvPr/>
        </p:nvSpPr>
        <p:spPr>
          <a:xfrm>
            <a:off x="4788636" y="2812349"/>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400" b="1" dirty="0">
                <a:latin typeface="Arial" panose="020B0604020202020204" pitchFamily="34" charset="0"/>
                <a:cs typeface="Arial" panose="020B0604020202020204" pitchFamily="34" charset="0"/>
              </a:rPr>
              <a:t>Resultado esperado: </a:t>
            </a:r>
            <a:r>
              <a:rPr lang="es-ES" sz="1400" dirty="0">
                <a:latin typeface="Arial" panose="020B0604020202020204" pitchFamily="34" charset="0"/>
                <a:cs typeface="Arial" panose="020B0604020202020204" pitchFamily="34" charset="0"/>
              </a:rPr>
              <a:t>Mediante la dotación de materiales de construcción para la carretera o caminos comunales (cemento, arena, hierro, piedrín, etc.), a organizaciones civiles (como ejecutores de la construcción), se buscó mejorar la infraestructura vial de comunidades rurales sin carreteras o caminos apropiados para la circulación y vulnerables al clima, en tramos que requieran una superficie de rozadura continua para una circulación a velocidad considerable.</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Meta: </a:t>
            </a:r>
            <a:r>
              <a:rPr lang="es-ES" sz="1400" dirty="0">
                <a:latin typeface="Arial" panose="020B0604020202020204" pitchFamily="34" charset="0"/>
                <a:cs typeface="Arial" panose="020B0604020202020204" pitchFamily="34" charset="0"/>
              </a:rPr>
              <a:t>622 Personas Beneficiarias, se ejecutaron 2 proyectos comunitarios </a:t>
            </a:r>
            <a:endParaRPr lang="es-GT" sz="1400" dirty="0">
              <a:latin typeface="Arial" panose="020B0604020202020204" pitchFamily="34" charset="0"/>
              <a:cs typeface="Arial" panose="020B0604020202020204" pitchFamily="34" charset="0"/>
            </a:endParaRPr>
          </a:p>
          <a:p>
            <a:pPr marL="457200" lvl="0" indent="-457200">
              <a:buFont typeface="Arial" panose="020B0604020202020204" pitchFamily="34" charset="0"/>
              <a:buAutoNum type="alphaLcPeriod"/>
            </a:pPr>
            <a:r>
              <a:rPr lang="es-GT" sz="1400" dirty="0">
                <a:latin typeface="Arial" panose="020B0604020202020204" pitchFamily="34" charset="0"/>
                <a:cs typeface="Arial" panose="020B0604020202020204" pitchFamily="34" charset="0"/>
              </a:rPr>
              <a:t>Comunidad Lingüística: </a:t>
            </a:r>
            <a:r>
              <a:rPr lang="es-ES" sz="1400" dirty="0" err="1">
                <a:latin typeface="Arial" panose="020B0604020202020204" pitchFamily="34" charset="0"/>
                <a:cs typeface="Arial" panose="020B0604020202020204" pitchFamily="34" charset="0"/>
              </a:rPr>
              <a:t>K'iche</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Ch`orti</a:t>
            </a:r>
            <a:r>
              <a:rPr lang="es-ES" sz="1400" dirty="0">
                <a:latin typeface="Arial" panose="020B0604020202020204" pitchFamily="34" charset="0"/>
                <a:cs typeface="Arial" panose="020B0604020202020204" pitchFamily="34" charset="0"/>
              </a:rPr>
              <a:t>`</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Ubicación geográfica: </a:t>
            </a:r>
            <a:r>
              <a:rPr lang="es-ES" sz="1400" dirty="0" err="1">
                <a:latin typeface="Arial" panose="020B0604020202020204" pitchFamily="34" charset="0"/>
                <a:cs typeface="Arial" panose="020B0604020202020204" pitchFamily="34" charset="0"/>
              </a:rPr>
              <a:t>Camotán</a:t>
            </a:r>
            <a:r>
              <a:rPr lang="es-ES" sz="1400" dirty="0">
                <a:latin typeface="Arial" panose="020B0604020202020204" pitchFamily="34" charset="0"/>
                <a:cs typeface="Arial" panose="020B0604020202020204" pitchFamily="34" charset="0"/>
              </a:rPr>
              <a:t>, Chiquimula y Totonicapán </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Presupuesto de ejecución:  Q140,611.19</a:t>
            </a:r>
          </a:p>
        </p:txBody>
      </p:sp>
      <p:pic>
        <p:nvPicPr>
          <p:cNvPr id="6" name="Imagen 5"/>
          <p:cNvPicPr/>
          <p:nvPr/>
        </p:nvPicPr>
        <p:blipFill rotWithShape="1">
          <a:blip r:embed="rId4">
            <a:extLst>
              <a:ext uri="{28A0092B-C50C-407E-A947-70E740481C1C}">
                <a14:useLocalDpi xmlns:a14="http://schemas.microsoft.com/office/drawing/2010/main" val="0"/>
              </a:ext>
            </a:extLst>
          </a:blip>
          <a:srcRect b="7795"/>
          <a:stretch/>
        </p:blipFill>
        <p:spPr bwMode="auto">
          <a:xfrm>
            <a:off x="558917" y="2640232"/>
            <a:ext cx="4084042" cy="3082651"/>
          </a:xfrm>
          <a:prstGeom prst="rect">
            <a:avLst/>
          </a:prstGeom>
          <a:noFill/>
          <a:ln>
            <a:noFill/>
          </a:ln>
        </p:spPr>
      </p:pic>
    </p:spTree>
    <p:extLst>
      <p:ext uri="{BB962C8B-B14F-4D97-AF65-F5344CB8AC3E}">
        <p14:creationId xmlns:p14="http://schemas.microsoft.com/office/powerpoint/2010/main" val="1566590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413240" y="1447249"/>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b="1" dirty="0">
                <a:latin typeface="Arial" panose="020B0604020202020204" pitchFamily="34" charset="0"/>
                <a:cs typeface="Arial" panose="020B0604020202020204" pitchFamily="34" charset="0"/>
              </a:rPr>
              <a:t>Programa Materiales de construcción para infraestructura de servicios</a:t>
            </a:r>
          </a:p>
          <a:p>
            <a:pPr marL="0" indent="0">
              <a:buNone/>
            </a:pPr>
            <a:r>
              <a:rPr lang="es-ES" sz="1400" b="1" dirty="0">
                <a:latin typeface="Arial" panose="020B0604020202020204" pitchFamily="34" charset="0"/>
                <a:cs typeface="Arial" panose="020B0604020202020204" pitchFamily="34" charset="0"/>
              </a:rPr>
              <a:t>Coadyuvar en la construcción o mejoramiento de la infraestructura vial de carácter fiable, sostenible, resistente, de calidad y transitables durante todo el año, para el desarrollo económico y el bienestar humano, con enfoque al acceso equitativo y asequible de servicios y productos de necesidad humana.</a:t>
            </a:r>
            <a:endParaRPr lang="es-GT" sz="1400" b="1" dirty="0">
              <a:latin typeface="Arial" panose="020B0604020202020204" pitchFamily="34" charset="0"/>
              <a:cs typeface="Arial" panose="020B0604020202020204" pitchFamily="34" charset="0"/>
            </a:endParaRPr>
          </a:p>
          <a:p>
            <a:pPr marL="0" indent="0">
              <a:buNone/>
            </a:pPr>
            <a:endParaRPr lang="es-GT" sz="1400" dirty="0">
              <a:latin typeface="Arial" panose="020B0604020202020204" pitchFamily="34" charset="0"/>
              <a:cs typeface="Arial" panose="020B0604020202020204" pitchFamily="34" charset="0"/>
            </a:endParaRPr>
          </a:p>
          <a:p>
            <a:pPr marL="0" indent="0">
              <a:buNone/>
            </a:pPr>
            <a:r>
              <a:rPr lang="es-ES" sz="1400" b="1" dirty="0"/>
              <a:t> </a:t>
            </a:r>
            <a:endParaRPr lang="es-GT" sz="1400"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a:latin typeface="Arial" panose="020B0604020202020204" pitchFamily="34" charset="0"/>
                <a:cs typeface="Arial" panose="020B0604020202020204" pitchFamily="34" charset="0"/>
              </a:rPr>
              <a:t>(Dirección de Comunicación Social)</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xmlns="" id="{FDEFACA7-B903-4B3E-851C-F8FB7B3942D0}"/>
              </a:ext>
            </a:extLst>
          </p:cNvPr>
          <p:cNvSpPr txBox="1">
            <a:spLocks/>
          </p:cNvSpPr>
          <p:nvPr/>
        </p:nvSpPr>
        <p:spPr>
          <a:xfrm>
            <a:off x="4788636" y="2812349"/>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400" b="1" dirty="0">
                <a:latin typeface="Arial" panose="020B0604020202020204" pitchFamily="34" charset="0"/>
                <a:cs typeface="Arial" panose="020B0604020202020204" pitchFamily="34" charset="0"/>
              </a:rPr>
              <a:t>Resultado esperado: </a:t>
            </a:r>
            <a:r>
              <a:rPr lang="es-ES" sz="1400" dirty="0">
                <a:latin typeface="Arial" panose="020B0604020202020204" pitchFamily="34" charset="0"/>
                <a:cs typeface="Arial" panose="020B0604020202020204" pitchFamily="34" charset="0"/>
              </a:rPr>
              <a:t>Mediante la dotación de materiales de construcción para la carretera o caminos comunales (cemento, arena, hierro, piedrín, etc.), a organizaciones civiles (como ejecutores de la construcción), se buscó mejorar la infraestructura vial de comunidades rurales sin carreteras o caminos apropiados para la circulación y vulnerables al clima, en tramos que requieran una superficie de rozadura continua para una circulación a velocidad considerable.</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Meta: 1,170 </a:t>
            </a:r>
            <a:r>
              <a:rPr lang="es-ES" sz="1400" dirty="0">
                <a:latin typeface="Arial" panose="020B0604020202020204" pitchFamily="34" charset="0"/>
                <a:cs typeface="Arial" panose="020B0604020202020204" pitchFamily="34" charset="0"/>
              </a:rPr>
              <a:t>Personas Beneficiarias, se ejecutaron 4 proyectos comunitarios </a:t>
            </a:r>
            <a:endParaRPr lang="es-GT" sz="1400" dirty="0">
              <a:latin typeface="Arial" panose="020B0604020202020204" pitchFamily="34" charset="0"/>
              <a:cs typeface="Arial" panose="020B0604020202020204" pitchFamily="34" charset="0"/>
            </a:endParaRPr>
          </a:p>
          <a:p>
            <a:pPr marL="457200" lvl="0" indent="-457200">
              <a:buFont typeface="Arial" panose="020B0604020202020204" pitchFamily="34" charset="0"/>
              <a:buAutoNum type="alphaLcPeriod"/>
            </a:pPr>
            <a:r>
              <a:rPr lang="es-GT" sz="1400" dirty="0">
                <a:latin typeface="Arial" panose="020B0604020202020204" pitchFamily="34" charset="0"/>
                <a:cs typeface="Arial" panose="020B0604020202020204" pitchFamily="34" charset="0"/>
              </a:rPr>
              <a:t>Comunidad Lingüística: </a:t>
            </a:r>
            <a:r>
              <a:rPr lang="es-ES" sz="1400" dirty="0" err="1">
                <a:latin typeface="Arial" panose="020B0604020202020204" pitchFamily="34" charset="0"/>
                <a:cs typeface="Arial" panose="020B0604020202020204" pitchFamily="34" charset="0"/>
              </a:rPr>
              <a:t>K'iche</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Q`eqchi</a:t>
            </a:r>
            <a:r>
              <a:rPr lang="es-ES" sz="1400" dirty="0">
                <a:latin typeface="Arial" panose="020B0604020202020204" pitchFamily="34" charset="0"/>
                <a:cs typeface="Arial" panose="020B0604020202020204" pitchFamily="34" charset="0"/>
              </a:rPr>
              <a:t> y </a:t>
            </a:r>
            <a:r>
              <a:rPr lang="es-ES" sz="1400" dirty="0" err="1">
                <a:latin typeface="Arial" panose="020B0604020202020204" pitchFamily="34" charset="0"/>
                <a:cs typeface="Arial" panose="020B0604020202020204" pitchFamily="34" charset="0"/>
              </a:rPr>
              <a:t>Kakqchikel</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Ubicación geográfica: </a:t>
            </a:r>
            <a:r>
              <a:rPr lang="es-ES" sz="1400" dirty="0">
                <a:latin typeface="Arial" panose="020B0604020202020204" pitchFamily="34" charset="0"/>
                <a:cs typeface="Arial" panose="020B0604020202020204" pitchFamily="34" charset="0"/>
              </a:rPr>
              <a:t> Chimaltenango, Alta Verapaz y Totonicapán </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Presupuesto de ejecución:  Q295,246.03</a:t>
            </a:r>
          </a:p>
        </p:txBody>
      </p:sp>
      <p:pic>
        <p:nvPicPr>
          <p:cNvPr id="7" name="Imagen 6"/>
          <p:cNvPicPr/>
          <p:nvPr/>
        </p:nvPicPr>
        <p:blipFill rotWithShape="1">
          <a:blip r:embed="rId4">
            <a:extLst>
              <a:ext uri="{28A0092B-C50C-407E-A947-70E740481C1C}">
                <a14:useLocalDpi xmlns:a14="http://schemas.microsoft.com/office/drawing/2010/main" val="0"/>
              </a:ext>
            </a:extLst>
          </a:blip>
          <a:srcRect b="8383"/>
          <a:stretch/>
        </p:blipFill>
        <p:spPr bwMode="auto">
          <a:xfrm>
            <a:off x="556720" y="2489574"/>
            <a:ext cx="4231916" cy="3233310"/>
          </a:xfrm>
          <a:prstGeom prst="rect">
            <a:avLst/>
          </a:prstGeom>
          <a:noFill/>
          <a:ln>
            <a:noFill/>
          </a:ln>
        </p:spPr>
      </p:pic>
    </p:spTree>
    <p:extLst>
      <p:ext uri="{BB962C8B-B14F-4D97-AF65-F5344CB8AC3E}">
        <p14:creationId xmlns:p14="http://schemas.microsoft.com/office/powerpoint/2010/main" val="680908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413240" y="1447249"/>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b="1" dirty="0">
                <a:latin typeface="Arial" panose="020B0604020202020204" pitchFamily="34" charset="0"/>
                <a:cs typeface="Arial" panose="020B0604020202020204" pitchFamily="34" charset="0"/>
              </a:rPr>
              <a:t>Programa Materiales de construcción para sistema de agua</a:t>
            </a:r>
          </a:p>
          <a:p>
            <a:pPr marL="0" indent="0">
              <a:buNone/>
            </a:pPr>
            <a:r>
              <a:rPr lang="es-ES" sz="1400" b="1" dirty="0">
                <a:latin typeface="Arial" panose="020B0604020202020204" pitchFamily="34" charset="0"/>
                <a:cs typeface="Arial" panose="020B0604020202020204" pitchFamily="34" charset="0"/>
              </a:rPr>
              <a:t>Responder a la demanda de atención al Estado de Guatemala, de las familias indígenas para mejorar sus condiciones y calidad de vida, a través de la dotación de materiales para el sistema comunitario de conducción de agua, para que ellas realicen el mejoramiento del servicio de abastecimiento de agua para que las familias realicen sus labores básicas de higiene del hogar, y creen las condiciones adecuadas de salubridad para sus miembros. </a:t>
            </a:r>
          </a:p>
          <a:p>
            <a:pPr marL="0" indent="0">
              <a:buNone/>
            </a:pPr>
            <a:endParaRPr lang="es-GT" sz="1400" dirty="0">
              <a:latin typeface="Arial" panose="020B0604020202020204" pitchFamily="34" charset="0"/>
              <a:cs typeface="Arial" panose="020B0604020202020204" pitchFamily="34" charset="0"/>
            </a:endParaRPr>
          </a:p>
          <a:p>
            <a:pPr marL="0" indent="0">
              <a:buNone/>
            </a:pPr>
            <a:r>
              <a:rPr lang="es-ES" sz="1400" b="1" dirty="0"/>
              <a:t> </a:t>
            </a:r>
            <a:endParaRPr lang="es-GT" sz="1400"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a:latin typeface="Arial" panose="020B0604020202020204" pitchFamily="34" charset="0"/>
                <a:cs typeface="Arial" panose="020B0604020202020204" pitchFamily="34" charset="0"/>
              </a:rPr>
              <a:t>(Dirección de Comunicación Social)</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xmlns="" id="{FDEFACA7-B903-4B3E-851C-F8FB7B3942D0}"/>
              </a:ext>
            </a:extLst>
          </p:cNvPr>
          <p:cNvSpPr txBox="1">
            <a:spLocks/>
          </p:cNvSpPr>
          <p:nvPr/>
        </p:nvSpPr>
        <p:spPr>
          <a:xfrm>
            <a:off x="4788636" y="2812349"/>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400" b="1" dirty="0">
                <a:latin typeface="Arial" panose="020B0604020202020204" pitchFamily="34" charset="0"/>
                <a:cs typeface="Arial" panose="020B0604020202020204" pitchFamily="34" charset="0"/>
              </a:rPr>
              <a:t>Resultado esperado: </a:t>
            </a:r>
            <a:r>
              <a:rPr lang="es-ES" sz="1400" dirty="0">
                <a:latin typeface="Arial" panose="020B0604020202020204" pitchFamily="34" charset="0"/>
                <a:cs typeface="Arial" panose="020B0604020202020204" pitchFamily="34" charset="0"/>
              </a:rPr>
              <a:t>Se brindó a organizaciones civiles de comunidades con carencias en el servicio de distribución de agua, materiales (tubos </a:t>
            </a:r>
            <a:r>
              <a:rPr lang="es-ES" sz="1400" dirty="0" err="1">
                <a:latin typeface="Arial" panose="020B0604020202020204" pitchFamily="34" charset="0"/>
                <a:cs typeface="Arial" panose="020B0604020202020204" pitchFamily="34" charset="0"/>
              </a:rPr>
              <a:t>pvc</a:t>
            </a:r>
            <a:r>
              <a:rPr lang="es-ES" sz="1400" dirty="0">
                <a:latin typeface="Arial" panose="020B0604020202020204" pitchFamily="34" charset="0"/>
                <a:cs typeface="Arial" panose="020B0604020202020204" pitchFamily="34" charset="0"/>
              </a:rPr>
              <a:t>, tubos hg, codos, uniones, válvulas, etc.) para la implementación del sistema de agua entubada (distribución o conducción)</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Meta: 220 </a:t>
            </a:r>
            <a:r>
              <a:rPr lang="es-ES" sz="1400" dirty="0">
                <a:latin typeface="Arial" panose="020B0604020202020204" pitchFamily="34" charset="0"/>
                <a:cs typeface="Arial" panose="020B0604020202020204" pitchFamily="34" charset="0"/>
              </a:rPr>
              <a:t>Personas Beneficiarias, proyectos comunitario</a:t>
            </a:r>
            <a:endParaRPr lang="es-GT" sz="1400" dirty="0">
              <a:latin typeface="Arial" panose="020B0604020202020204" pitchFamily="34" charset="0"/>
              <a:cs typeface="Arial" panose="020B0604020202020204" pitchFamily="34" charset="0"/>
            </a:endParaRPr>
          </a:p>
          <a:p>
            <a:pPr marL="457200" lvl="0" indent="-457200">
              <a:buFont typeface="Arial" panose="020B0604020202020204" pitchFamily="34" charset="0"/>
              <a:buAutoNum type="alphaLcPeriod"/>
            </a:pPr>
            <a:r>
              <a:rPr lang="es-GT" sz="1400" dirty="0">
                <a:latin typeface="Arial" panose="020B0604020202020204" pitchFamily="34" charset="0"/>
                <a:cs typeface="Arial" panose="020B0604020202020204" pitchFamily="34" charset="0"/>
              </a:rPr>
              <a:t>Comunidad Lingüística: </a:t>
            </a:r>
            <a:r>
              <a:rPr lang="es-ES" sz="1400" dirty="0" err="1">
                <a:latin typeface="Arial" panose="020B0604020202020204" pitchFamily="34" charset="0"/>
                <a:cs typeface="Arial" panose="020B0604020202020204" pitchFamily="34" charset="0"/>
              </a:rPr>
              <a:t>Q`anjob`al</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Ubicación geográfica: </a:t>
            </a:r>
            <a:r>
              <a:rPr lang="es-ES" sz="1400" dirty="0">
                <a:latin typeface="Arial" panose="020B0604020202020204" pitchFamily="34" charset="0"/>
                <a:cs typeface="Arial" panose="020B0604020202020204" pitchFamily="34" charset="0"/>
              </a:rPr>
              <a:t> </a:t>
            </a:r>
            <a:r>
              <a:rPr lang="es-GT" sz="1400" dirty="0">
                <a:latin typeface="Arial" panose="020B0604020202020204" pitchFamily="34" charset="0"/>
                <a:cs typeface="Arial" panose="020B0604020202020204" pitchFamily="34" charset="0"/>
              </a:rPr>
              <a:t>Aldea Magaly, Santa Bárbara, </a:t>
            </a:r>
            <a:r>
              <a:rPr lang="es-GT" sz="1400" dirty="0" err="1">
                <a:latin typeface="Arial" panose="020B0604020202020204" pitchFamily="34" charset="0"/>
                <a:cs typeface="Arial" panose="020B0604020202020204" pitchFamily="34" charset="0"/>
              </a:rPr>
              <a:t>Suchitepequez</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Presupuesto de ejecución:  Q 89,924</a:t>
            </a:r>
          </a:p>
        </p:txBody>
      </p:sp>
      <p:pic>
        <p:nvPicPr>
          <p:cNvPr id="6" name="Imagen 5"/>
          <p:cNvPicPr/>
          <p:nvPr/>
        </p:nvPicPr>
        <p:blipFill rotWithShape="1">
          <a:blip r:embed="rId4">
            <a:extLst>
              <a:ext uri="{28A0092B-C50C-407E-A947-70E740481C1C}">
                <a14:useLocalDpi xmlns:a14="http://schemas.microsoft.com/office/drawing/2010/main" val="0"/>
              </a:ext>
            </a:extLst>
          </a:blip>
          <a:srcRect b="7706"/>
          <a:stretch/>
        </p:blipFill>
        <p:spPr bwMode="auto">
          <a:xfrm>
            <a:off x="487257" y="2812349"/>
            <a:ext cx="4010025" cy="3182335"/>
          </a:xfrm>
          <a:prstGeom prst="rect">
            <a:avLst/>
          </a:prstGeom>
          <a:noFill/>
          <a:ln>
            <a:noFill/>
          </a:ln>
        </p:spPr>
      </p:pic>
    </p:spTree>
    <p:extLst>
      <p:ext uri="{BB962C8B-B14F-4D97-AF65-F5344CB8AC3E}">
        <p14:creationId xmlns:p14="http://schemas.microsoft.com/office/powerpoint/2010/main" val="1363130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413240" y="1447249"/>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b="1" dirty="0">
                <a:latin typeface="Arial" panose="020B0604020202020204" pitchFamily="34" charset="0"/>
                <a:cs typeface="Arial" panose="020B0604020202020204" pitchFamily="34" charset="0"/>
              </a:rPr>
              <a:t>Programa Mobiliario Escolar</a:t>
            </a:r>
          </a:p>
          <a:p>
            <a:pPr marL="0" indent="0">
              <a:buNone/>
            </a:pPr>
            <a:r>
              <a:rPr lang="es-ES" sz="1400" b="1" dirty="0">
                <a:latin typeface="Arial" panose="020B0604020202020204" pitchFamily="34" charset="0"/>
                <a:cs typeface="Arial" panose="020B0604020202020204" pitchFamily="34" charset="0"/>
              </a:rPr>
              <a:t>Fortalecer el sistema de educación nacional, coadyuvando a mejorar las condiciones de infraestructura, equipamiento, y tecnología suficiente y pertinente, a fin de garantizar su accesibilidad y cobertura en comunidades rurales con altos índices de pobreza.</a:t>
            </a:r>
            <a:endParaRPr lang="es-GT" sz="1400" b="1" dirty="0">
              <a:latin typeface="Arial" panose="020B0604020202020204" pitchFamily="34" charset="0"/>
              <a:cs typeface="Arial" panose="020B0604020202020204" pitchFamily="34" charset="0"/>
            </a:endParaRPr>
          </a:p>
          <a:p>
            <a:pPr marL="0" indent="0">
              <a:buNone/>
            </a:pPr>
            <a:endParaRPr lang="es-GT" sz="1400" dirty="0">
              <a:latin typeface="Arial" panose="020B0604020202020204" pitchFamily="34" charset="0"/>
              <a:cs typeface="Arial" panose="020B0604020202020204" pitchFamily="34" charset="0"/>
            </a:endParaRPr>
          </a:p>
          <a:p>
            <a:pPr marL="0" indent="0">
              <a:buNone/>
            </a:pPr>
            <a:r>
              <a:rPr lang="es-ES" sz="1400" b="1" dirty="0"/>
              <a:t> </a:t>
            </a:r>
            <a:endParaRPr lang="es-GT" sz="1400"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a:latin typeface="Arial" panose="020B0604020202020204" pitchFamily="34" charset="0"/>
                <a:cs typeface="Arial" panose="020B0604020202020204" pitchFamily="34" charset="0"/>
              </a:rPr>
              <a:t>(Dirección de Comunicación Social)</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xmlns="" id="{FDEFACA7-B903-4B3E-851C-F8FB7B3942D0}"/>
              </a:ext>
            </a:extLst>
          </p:cNvPr>
          <p:cNvSpPr txBox="1">
            <a:spLocks/>
          </p:cNvSpPr>
          <p:nvPr/>
        </p:nvSpPr>
        <p:spPr>
          <a:xfrm>
            <a:off x="4788636" y="2812349"/>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400" b="1" dirty="0">
                <a:latin typeface="Arial" panose="020B0604020202020204" pitchFamily="34" charset="0"/>
                <a:cs typeface="Arial" panose="020B0604020202020204" pitchFamily="34" charset="0"/>
              </a:rPr>
              <a:t>Resultado esperado: </a:t>
            </a:r>
            <a:r>
              <a:rPr lang="es-ES" sz="1400" dirty="0">
                <a:latin typeface="Arial" panose="020B0604020202020204" pitchFamily="34" charset="0"/>
                <a:cs typeface="Arial" panose="020B0604020202020204" pitchFamily="34" charset="0"/>
              </a:rPr>
              <a:t>Se brindó a escuelas (mediante organizaciones civiles encargadas del mejoramiento de la escuela) la dotación de 450 escritorios para mejorar las condiciones dentro del establecimiento, fomentar la asistencia escolar y la capacidad de recepción de estudiantes.</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Meta: 450 niños b</a:t>
            </a:r>
            <a:r>
              <a:rPr lang="es-ES" sz="1400" dirty="0" err="1">
                <a:latin typeface="Arial" panose="020B0604020202020204" pitchFamily="34" charset="0"/>
                <a:cs typeface="Arial" panose="020B0604020202020204" pitchFamily="34" charset="0"/>
              </a:rPr>
              <a:t>eneficiarios</a:t>
            </a:r>
            <a:r>
              <a:rPr lang="es-ES" sz="1400" dirty="0">
                <a:latin typeface="Arial" panose="020B0604020202020204" pitchFamily="34" charset="0"/>
                <a:cs typeface="Arial" panose="020B0604020202020204" pitchFamily="34" charset="0"/>
              </a:rPr>
              <a:t>, proyecto comunitario</a:t>
            </a:r>
            <a:endParaRPr lang="es-GT" sz="1400" dirty="0">
              <a:latin typeface="Arial" panose="020B0604020202020204" pitchFamily="34" charset="0"/>
              <a:cs typeface="Arial" panose="020B0604020202020204" pitchFamily="34" charset="0"/>
            </a:endParaRPr>
          </a:p>
          <a:p>
            <a:pPr marL="457200" lvl="0" indent="-457200">
              <a:buFont typeface="Arial" panose="020B0604020202020204" pitchFamily="34" charset="0"/>
              <a:buAutoNum type="alphaLcPeriod"/>
            </a:pPr>
            <a:r>
              <a:rPr lang="es-GT" sz="1400" dirty="0">
                <a:latin typeface="Arial" panose="020B0604020202020204" pitchFamily="34" charset="0"/>
                <a:cs typeface="Arial" panose="020B0604020202020204" pitchFamily="34" charset="0"/>
              </a:rPr>
              <a:t>Comunidad Lingüística: </a:t>
            </a:r>
            <a:r>
              <a:rPr lang="es-ES" sz="1400" dirty="0" err="1">
                <a:latin typeface="Arial" panose="020B0604020202020204" pitchFamily="34" charset="0"/>
                <a:cs typeface="Arial" panose="020B0604020202020204" pitchFamily="34" charset="0"/>
              </a:rPr>
              <a:t>Kakqchikel</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Ubicación geográfica: </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Patzicia</a:t>
            </a:r>
            <a:r>
              <a:rPr lang="es-ES" sz="1400" dirty="0">
                <a:latin typeface="Arial" panose="020B0604020202020204" pitchFamily="34" charset="0"/>
                <a:cs typeface="Arial" panose="020B0604020202020204" pitchFamily="34" charset="0"/>
              </a:rPr>
              <a:t>, Chimaltenango </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Presupuesto de ejecución:  Q65,250.00 </a:t>
            </a:r>
          </a:p>
        </p:txBody>
      </p:sp>
      <p:pic>
        <p:nvPicPr>
          <p:cNvPr id="6" name="Imagen 5"/>
          <p:cNvPicPr/>
          <p:nvPr/>
        </p:nvPicPr>
        <p:blipFill rotWithShape="1">
          <a:blip r:embed="rId4" cstate="print">
            <a:extLst>
              <a:ext uri="{28A0092B-C50C-407E-A947-70E740481C1C}">
                <a14:useLocalDpi xmlns:a14="http://schemas.microsoft.com/office/drawing/2010/main" val="0"/>
              </a:ext>
            </a:extLst>
          </a:blip>
          <a:srcRect b="6355"/>
          <a:stretch/>
        </p:blipFill>
        <p:spPr bwMode="auto">
          <a:xfrm>
            <a:off x="413240" y="2405969"/>
            <a:ext cx="4229719" cy="3095132"/>
          </a:xfrm>
          <a:prstGeom prst="rect">
            <a:avLst/>
          </a:prstGeom>
          <a:noFill/>
          <a:ln>
            <a:noFill/>
          </a:ln>
        </p:spPr>
      </p:pic>
    </p:spTree>
    <p:extLst>
      <p:ext uri="{BB962C8B-B14F-4D97-AF65-F5344CB8AC3E}">
        <p14:creationId xmlns:p14="http://schemas.microsoft.com/office/powerpoint/2010/main" val="317423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413240" y="1447249"/>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b="1" dirty="0">
                <a:latin typeface="Arial" panose="020B0604020202020204" pitchFamily="34" charset="0"/>
                <a:cs typeface="Arial" panose="020B0604020202020204" pitchFamily="34" charset="0"/>
              </a:rPr>
              <a:t>Programa Preservación y Conservación</a:t>
            </a:r>
          </a:p>
          <a:p>
            <a:pPr marL="0" indent="0">
              <a:buNone/>
            </a:pPr>
            <a:r>
              <a:rPr lang="es-GT" sz="1400" b="1" dirty="0">
                <a:latin typeface="Arial" panose="020B0604020202020204" pitchFamily="34" charset="0"/>
                <a:cs typeface="Arial" panose="020B0604020202020204" pitchFamily="34" charset="0"/>
              </a:rPr>
              <a:t>Dotación de Equipo para Limpieza de la Laguna </a:t>
            </a:r>
            <a:r>
              <a:rPr lang="es-GT" sz="1400" b="1" dirty="0" err="1">
                <a:latin typeface="Arial" panose="020B0604020202020204" pitchFamily="34" charset="0"/>
                <a:cs typeface="Arial" panose="020B0604020202020204" pitchFamily="34" charset="0"/>
              </a:rPr>
              <a:t>Chichoj</a:t>
            </a:r>
            <a:r>
              <a:rPr lang="es-GT" sz="1400" b="1" dirty="0">
                <a:latin typeface="Arial" panose="020B0604020202020204" pitchFamily="34" charset="0"/>
                <a:cs typeface="Arial" panose="020B0604020202020204" pitchFamily="34" charset="0"/>
              </a:rPr>
              <a:t>, del municipio de San Cristóbal Verapaz, Alta Verapaz</a:t>
            </a:r>
          </a:p>
          <a:p>
            <a:pPr marL="0" indent="0">
              <a:buNone/>
            </a:pPr>
            <a:endParaRPr lang="es-GT" sz="1400" dirty="0">
              <a:latin typeface="Arial" panose="020B0604020202020204" pitchFamily="34" charset="0"/>
              <a:cs typeface="Arial" panose="020B0604020202020204" pitchFamily="34" charset="0"/>
            </a:endParaRPr>
          </a:p>
          <a:p>
            <a:pPr marL="0" indent="0">
              <a:buNone/>
            </a:pPr>
            <a:r>
              <a:rPr lang="es-ES" sz="1400" b="1" dirty="0"/>
              <a:t> </a:t>
            </a:r>
            <a:endParaRPr lang="es-GT" sz="1400"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a:latin typeface="Arial" panose="020B0604020202020204" pitchFamily="34" charset="0"/>
                <a:cs typeface="Arial" panose="020B0604020202020204" pitchFamily="34" charset="0"/>
              </a:rPr>
              <a:t>(Dirección de Comunicación Social)</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xmlns="" id="{FDEFACA7-B903-4B3E-851C-F8FB7B3942D0}"/>
              </a:ext>
            </a:extLst>
          </p:cNvPr>
          <p:cNvSpPr txBox="1">
            <a:spLocks/>
          </p:cNvSpPr>
          <p:nvPr/>
        </p:nvSpPr>
        <p:spPr>
          <a:xfrm>
            <a:off x="4788637" y="2593409"/>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400" b="1" dirty="0">
                <a:latin typeface="Arial" panose="020B0604020202020204" pitchFamily="34" charset="0"/>
                <a:cs typeface="Arial" panose="020B0604020202020204" pitchFamily="34" charset="0"/>
              </a:rPr>
              <a:t>Resultado esperado: </a:t>
            </a:r>
            <a:r>
              <a:rPr lang="es-GT" sz="1400" dirty="0">
                <a:latin typeface="Arial" panose="020B0604020202020204" pitchFamily="34" charset="0"/>
                <a:cs typeface="Arial" panose="020B0604020202020204" pitchFamily="34" charset="0"/>
              </a:rPr>
              <a:t>Se brindó a la comunidad equipo y herramienta para la limpieza de la Laguna </a:t>
            </a:r>
            <a:r>
              <a:rPr lang="es-GT" sz="1400" dirty="0" err="1">
                <a:latin typeface="Arial" panose="020B0604020202020204" pitchFamily="34" charset="0"/>
                <a:cs typeface="Arial" panose="020B0604020202020204" pitchFamily="34" charset="0"/>
              </a:rPr>
              <a:t>Chichoj</a:t>
            </a:r>
            <a:r>
              <a:rPr lang="es-GT" sz="1400" dirty="0">
                <a:latin typeface="Arial" panose="020B0604020202020204" pitchFamily="34" charset="0"/>
                <a:cs typeface="Arial" panose="020B0604020202020204" pitchFamily="34" charset="0"/>
              </a:rPr>
              <a:t>, de esa manera poder atraer el turismo y la inversión a la comunidad.</a:t>
            </a:r>
          </a:p>
          <a:p>
            <a:pPr marL="457200" indent="-457200">
              <a:buAutoNum type="alphaLcPeriod"/>
            </a:pPr>
            <a:r>
              <a:rPr lang="es-GT" sz="1400" dirty="0">
                <a:latin typeface="Arial" panose="020B0604020202020204" pitchFamily="34" charset="0"/>
                <a:cs typeface="Arial" panose="020B0604020202020204" pitchFamily="34" charset="0"/>
              </a:rPr>
              <a:t>Meta: 375 personas b</a:t>
            </a:r>
            <a:r>
              <a:rPr lang="es-ES" sz="1400" dirty="0" err="1">
                <a:latin typeface="Arial" panose="020B0604020202020204" pitchFamily="34" charset="0"/>
                <a:cs typeface="Arial" panose="020B0604020202020204" pitchFamily="34" charset="0"/>
              </a:rPr>
              <a:t>eneficiarias</a:t>
            </a:r>
            <a:r>
              <a:rPr lang="es-ES" sz="1400" dirty="0">
                <a:latin typeface="Arial" panose="020B0604020202020204" pitchFamily="34" charset="0"/>
                <a:cs typeface="Arial" panose="020B0604020202020204" pitchFamily="34" charset="0"/>
              </a:rPr>
              <a:t>, proyecto comunitario</a:t>
            </a:r>
            <a:endParaRPr lang="es-GT" sz="1400" dirty="0">
              <a:latin typeface="Arial" panose="020B0604020202020204" pitchFamily="34" charset="0"/>
              <a:cs typeface="Arial" panose="020B0604020202020204" pitchFamily="34" charset="0"/>
            </a:endParaRPr>
          </a:p>
          <a:p>
            <a:pPr marL="457200" lvl="0" indent="-457200">
              <a:buFont typeface="Arial" panose="020B0604020202020204" pitchFamily="34" charset="0"/>
              <a:buAutoNum type="alphaLcPeriod"/>
            </a:pPr>
            <a:r>
              <a:rPr lang="es-GT" sz="1400" dirty="0">
                <a:latin typeface="Arial" panose="020B0604020202020204" pitchFamily="34" charset="0"/>
                <a:cs typeface="Arial" panose="020B0604020202020204" pitchFamily="34" charset="0"/>
              </a:rPr>
              <a:t>Comunidad Lingüística: </a:t>
            </a:r>
            <a:r>
              <a:rPr lang="es-GT" sz="1400" dirty="0" err="1">
                <a:latin typeface="Arial" panose="020B0604020202020204" pitchFamily="34" charset="0"/>
                <a:cs typeface="Arial" panose="020B0604020202020204" pitchFamily="34" charset="0"/>
              </a:rPr>
              <a:t>Poqomchi</a:t>
            </a:r>
            <a:r>
              <a:rPr lang="es-GT" sz="1400" dirty="0">
                <a:latin typeface="Arial" panose="020B0604020202020204" pitchFamily="34" charset="0"/>
                <a:cs typeface="Arial" panose="020B0604020202020204" pitchFamily="34" charset="0"/>
              </a:rPr>
              <a:t>`</a:t>
            </a:r>
          </a:p>
          <a:p>
            <a:pPr marL="457200" indent="-457200">
              <a:buAutoNum type="alphaLcPeriod"/>
            </a:pPr>
            <a:r>
              <a:rPr lang="es-GT" sz="1400" dirty="0">
                <a:latin typeface="Arial" panose="020B0604020202020204" pitchFamily="34" charset="0"/>
                <a:cs typeface="Arial" panose="020B0604020202020204" pitchFamily="34" charset="0"/>
              </a:rPr>
              <a:t>Ubicación geográfica: </a:t>
            </a:r>
            <a:r>
              <a:rPr lang="es-ES" sz="1400" dirty="0">
                <a:latin typeface="Arial" panose="020B0604020202020204" pitchFamily="34" charset="0"/>
                <a:cs typeface="Arial" panose="020B0604020202020204" pitchFamily="34" charset="0"/>
              </a:rPr>
              <a:t> </a:t>
            </a:r>
            <a:r>
              <a:rPr lang="es-GT" sz="1400" dirty="0">
                <a:latin typeface="Arial" panose="020B0604020202020204" pitchFamily="34" charset="0"/>
                <a:cs typeface="Arial" panose="020B0604020202020204" pitchFamily="34" charset="0"/>
              </a:rPr>
              <a:t>Cantón Agua Bendita, San Cristóbal Verapaz, Alta Verapaz</a:t>
            </a:r>
          </a:p>
          <a:p>
            <a:pPr marL="457200" indent="-457200">
              <a:buAutoNum type="alphaLcPeriod"/>
            </a:pPr>
            <a:r>
              <a:rPr lang="es-GT" sz="1400" dirty="0">
                <a:latin typeface="Arial" panose="020B0604020202020204" pitchFamily="34" charset="0"/>
                <a:cs typeface="Arial" panose="020B0604020202020204" pitchFamily="34" charset="0"/>
              </a:rPr>
              <a:t>Presupuesto de ejecución:  Q78,425.00 </a:t>
            </a:r>
          </a:p>
        </p:txBody>
      </p:sp>
      <p:pic>
        <p:nvPicPr>
          <p:cNvPr id="7" name="Imagen 6"/>
          <p:cNvPicPr/>
          <p:nvPr/>
        </p:nvPicPr>
        <p:blipFill rotWithShape="1">
          <a:blip r:embed="rId4">
            <a:extLst>
              <a:ext uri="{28A0092B-C50C-407E-A947-70E740481C1C}">
                <a14:useLocalDpi xmlns:a14="http://schemas.microsoft.com/office/drawing/2010/main" val="0"/>
              </a:ext>
            </a:extLst>
          </a:blip>
          <a:srcRect t="21494" b="7558"/>
          <a:stretch/>
        </p:blipFill>
        <p:spPr bwMode="auto">
          <a:xfrm>
            <a:off x="639106" y="2686001"/>
            <a:ext cx="3923665" cy="2648607"/>
          </a:xfrm>
          <a:prstGeom prst="rect">
            <a:avLst/>
          </a:prstGeom>
          <a:noFill/>
          <a:ln>
            <a:noFill/>
          </a:ln>
        </p:spPr>
      </p:pic>
    </p:spTree>
    <p:extLst>
      <p:ext uri="{BB962C8B-B14F-4D97-AF65-F5344CB8AC3E}">
        <p14:creationId xmlns:p14="http://schemas.microsoft.com/office/powerpoint/2010/main" val="805578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413240" y="1447249"/>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b="1" dirty="0">
                <a:latin typeface="Arial" panose="020B0604020202020204" pitchFamily="34" charset="0"/>
                <a:cs typeface="Arial" panose="020B0604020202020204" pitchFamily="34" charset="0"/>
              </a:rPr>
              <a:t>Programa Tinacos</a:t>
            </a:r>
          </a:p>
          <a:p>
            <a:pPr marL="0" indent="0">
              <a:buNone/>
            </a:pPr>
            <a:r>
              <a:rPr lang="es-ES" sz="1400" dirty="0">
                <a:latin typeface="Arial" panose="020B0604020202020204" pitchFamily="34" charset="0"/>
                <a:cs typeface="Arial" panose="020B0604020202020204" pitchFamily="34" charset="0"/>
              </a:rPr>
              <a:t>Apoyar y facilitar la función de una vida sustentable para las familias de escasos recursos, limitadas por la escasez del agua, mediante el fortalecimiento del acceso, abastecimiento y disponibilidad de agua en mejores condiciones, coadyuvando la salud y nutrición de los pobladores con énfasis en la niñez.</a:t>
            </a:r>
            <a:endParaRPr lang="es-GT" sz="1400" dirty="0">
              <a:latin typeface="Arial" panose="020B0604020202020204" pitchFamily="34" charset="0"/>
              <a:cs typeface="Arial" panose="020B0604020202020204" pitchFamily="34" charset="0"/>
            </a:endParaRPr>
          </a:p>
          <a:p>
            <a:pPr marL="0" indent="0">
              <a:buNone/>
            </a:pPr>
            <a:endParaRPr lang="es-GT" sz="1400" dirty="0">
              <a:latin typeface="Arial" panose="020B0604020202020204" pitchFamily="34" charset="0"/>
              <a:cs typeface="Arial" panose="020B0604020202020204" pitchFamily="34" charset="0"/>
            </a:endParaRPr>
          </a:p>
          <a:p>
            <a:pPr marL="0" indent="0">
              <a:buNone/>
            </a:pPr>
            <a:r>
              <a:rPr lang="es-ES" sz="1400" b="1" dirty="0"/>
              <a:t> </a:t>
            </a:r>
            <a:endParaRPr lang="es-GT" sz="1400"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a:latin typeface="Arial" panose="020B0604020202020204" pitchFamily="34" charset="0"/>
                <a:cs typeface="Arial" panose="020B0604020202020204" pitchFamily="34" charset="0"/>
              </a:rPr>
              <a:t>(Dirección de Comunicación Social)</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xmlns="" id="{FDEFACA7-B903-4B3E-851C-F8FB7B3942D0}"/>
              </a:ext>
            </a:extLst>
          </p:cNvPr>
          <p:cNvSpPr txBox="1">
            <a:spLocks/>
          </p:cNvSpPr>
          <p:nvPr/>
        </p:nvSpPr>
        <p:spPr>
          <a:xfrm>
            <a:off x="4788636" y="2812349"/>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400" b="1" dirty="0">
                <a:latin typeface="Arial" panose="020B0604020202020204" pitchFamily="34" charset="0"/>
                <a:cs typeface="Arial" panose="020B0604020202020204" pitchFamily="34" charset="0"/>
              </a:rPr>
              <a:t>Resultado esperado: </a:t>
            </a:r>
            <a:r>
              <a:rPr lang="es-ES" sz="1400" dirty="0">
                <a:latin typeface="Arial" panose="020B0604020202020204" pitchFamily="34" charset="0"/>
                <a:cs typeface="Arial" panose="020B0604020202020204" pitchFamily="34" charset="0"/>
              </a:rPr>
              <a:t>Mediante la dotación de depósitos de agua (mediante la organización solicitante) a familias de escasos recursos (un tinaco por familia), se contribuyó a facilitar el medio para almacenar agua por un lapso más prolongado, especialmente en épocas secas (en verano) y el aprovechamiento de agua de lluvia (en invierno), sin el riesgo de contaminación por vectores de enfermedades o mala manipulación, para facilitar la disponibilidad de agua.</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b="1" dirty="0">
                <a:latin typeface="Arial" panose="020B0604020202020204" pitchFamily="34" charset="0"/>
                <a:cs typeface="Arial" panose="020B0604020202020204" pitchFamily="34" charset="0"/>
              </a:rPr>
              <a:t>Meta:</a:t>
            </a:r>
            <a:r>
              <a:rPr lang="es-GT" sz="1400" dirty="0">
                <a:latin typeface="Arial" panose="020B0604020202020204" pitchFamily="34" charset="0"/>
                <a:cs typeface="Arial" panose="020B0604020202020204" pitchFamily="34" charset="0"/>
              </a:rPr>
              <a:t> 40 personas b</a:t>
            </a:r>
            <a:r>
              <a:rPr lang="es-ES" sz="1400" dirty="0" err="1">
                <a:latin typeface="Arial" panose="020B0604020202020204" pitchFamily="34" charset="0"/>
                <a:cs typeface="Arial" panose="020B0604020202020204" pitchFamily="34" charset="0"/>
              </a:rPr>
              <a:t>eneficiarias</a:t>
            </a:r>
            <a:r>
              <a:rPr lang="es-ES" sz="1400" dirty="0">
                <a:latin typeface="Arial" panose="020B0604020202020204" pitchFamily="34" charset="0"/>
                <a:cs typeface="Arial" panose="020B0604020202020204" pitchFamily="34" charset="0"/>
              </a:rPr>
              <a:t>, </a:t>
            </a:r>
            <a:endParaRPr lang="es-GT" sz="1400" dirty="0">
              <a:latin typeface="Arial" panose="020B0604020202020204" pitchFamily="34" charset="0"/>
              <a:cs typeface="Arial" panose="020B0604020202020204" pitchFamily="34" charset="0"/>
            </a:endParaRPr>
          </a:p>
          <a:p>
            <a:pPr marL="457200" lvl="0" indent="-457200">
              <a:buFont typeface="Arial" panose="020B0604020202020204" pitchFamily="34" charset="0"/>
              <a:buAutoNum type="alphaLcPeriod"/>
            </a:pPr>
            <a:r>
              <a:rPr lang="es-GT" sz="1400" b="1" dirty="0">
                <a:latin typeface="Arial" panose="020B0604020202020204" pitchFamily="34" charset="0"/>
                <a:cs typeface="Arial" panose="020B0604020202020204" pitchFamily="34" charset="0"/>
              </a:rPr>
              <a:t>Comunidad Lingüística</a:t>
            </a:r>
            <a:r>
              <a:rPr lang="es-GT" sz="1400" dirty="0">
                <a:latin typeface="Arial" panose="020B0604020202020204" pitchFamily="34" charset="0"/>
                <a:cs typeface="Arial" panose="020B0604020202020204" pitchFamily="34" charset="0"/>
              </a:rPr>
              <a:t>: </a:t>
            </a:r>
            <a:r>
              <a:rPr lang="es-GT" sz="1400" dirty="0" err="1">
                <a:latin typeface="Arial" panose="020B0604020202020204" pitchFamily="34" charset="0"/>
                <a:cs typeface="Arial" panose="020B0604020202020204" pitchFamily="34" charset="0"/>
              </a:rPr>
              <a:t>Achi</a:t>
            </a:r>
            <a:r>
              <a:rPr lang="es-GT" sz="1400" dirty="0">
                <a:latin typeface="Arial" panose="020B0604020202020204" pitchFamily="34" charset="0"/>
                <a:cs typeface="Arial" panose="020B0604020202020204" pitchFamily="34" charset="0"/>
              </a:rPr>
              <a:t>`</a:t>
            </a:r>
          </a:p>
          <a:p>
            <a:pPr marL="457200" indent="-457200">
              <a:buAutoNum type="alphaLcPeriod"/>
            </a:pPr>
            <a:r>
              <a:rPr lang="es-GT" sz="1400" b="1" dirty="0">
                <a:latin typeface="Arial" panose="020B0604020202020204" pitchFamily="34" charset="0"/>
                <a:cs typeface="Arial" panose="020B0604020202020204" pitchFamily="34" charset="0"/>
              </a:rPr>
              <a:t>Ubicación geográfica</a:t>
            </a:r>
            <a:r>
              <a:rPr lang="es-GT" sz="1400" dirty="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 </a:t>
            </a:r>
            <a:r>
              <a:rPr lang="es-GT" sz="1400" dirty="0">
                <a:latin typeface="Arial" panose="020B0604020202020204" pitchFamily="34" charset="0"/>
                <a:cs typeface="Arial" panose="020B0604020202020204" pitchFamily="34" charset="0"/>
              </a:rPr>
              <a:t>Aldea San Gabriel </a:t>
            </a:r>
            <a:r>
              <a:rPr lang="es-GT" sz="1400" dirty="0" err="1">
                <a:latin typeface="Arial" panose="020B0604020202020204" pitchFamily="34" charset="0"/>
                <a:cs typeface="Arial" panose="020B0604020202020204" pitchFamily="34" charset="0"/>
              </a:rPr>
              <a:t>Pantzuj</a:t>
            </a:r>
            <a:r>
              <a:rPr lang="es-GT" sz="1400" dirty="0">
                <a:latin typeface="Arial" panose="020B0604020202020204" pitchFamily="34" charset="0"/>
                <a:cs typeface="Arial" panose="020B0604020202020204" pitchFamily="34" charset="0"/>
              </a:rPr>
              <a:t>, San Miguel </a:t>
            </a:r>
            <a:r>
              <a:rPr lang="es-GT" sz="1400" dirty="0" err="1">
                <a:latin typeface="Arial" panose="020B0604020202020204" pitchFamily="34" charset="0"/>
                <a:cs typeface="Arial" panose="020B0604020202020204" pitchFamily="34" charset="0"/>
              </a:rPr>
              <a:t>Chicaj</a:t>
            </a:r>
            <a:r>
              <a:rPr lang="es-GT" sz="1400" dirty="0">
                <a:latin typeface="Arial" panose="020B0604020202020204" pitchFamily="34" charset="0"/>
                <a:cs typeface="Arial" panose="020B0604020202020204" pitchFamily="34" charset="0"/>
              </a:rPr>
              <a:t>, Baja Verapaz</a:t>
            </a:r>
          </a:p>
          <a:p>
            <a:pPr marL="457200" indent="-457200">
              <a:buAutoNum type="alphaLcPeriod"/>
            </a:pPr>
            <a:r>
              <a:rPr lang="es-GT" sz="1400" b="1" dirty="0">
                <a:latin typeface="Arial" panose="020B0604020202020204" pitchFamily="34" charset="0"/>
                <a:cs typeface="Arial" panose="020B0604020202020204" pitchFamily="34" charset="0"/>
              </a:rPr>
              <a:t>Presupuesto de ejecución:</a:t>
            </a:r>
            <a:r>
              <a:rPr lang="es-GT" sz="1400" dirty="0">
                <a:latin typeface="Arial" panose="020B0604020202020204" pitchFamily="34" charset="0"/>
                <a:cs typeface="Arial" panose="020B0604020202020204" pitchFamily="34" charset="0"/>
              </a:rPr>
              <a:t>  Q41,584.00 </a:t>
            </a:r>
          </a:p>
        </p:txBody>
      </p:sp>
      <p:pic>
        <p:nvPicPr>
          <p:cNvPr id="6" name="Imagen 5"/>
          <p:cNvPicPr/>
          <p:nvPr/>
        </p:nvPicPr>
        <p:blipFill rotWithShape="1">
          <a:blip r:embed="rId4">
            <a:extLst>
              <a:ext uri="{28A0092B-C50C-407E-A947-70E740481C1C}">
                <a14:useLocalDpi xmlns:a14="http://schemas.microsoft.com/office/drawing/2010/main" val="0"/>
              </a:ext>
            </a:extLst>
          </a:blip>
          <a:srcRect b="8183"/>
          <a:stretch/>
        </p:blipFill>
        <p:spPr bwMode="auto">
          <a:xfrm>
            <a:off x="566949" y="2464347"/>
            <a:ext cx="3930333" cy="3305832"/>
          </a:xfrm>
          <a:prstGeom prst="rect">
            <a:avLst/>
          </a:prstGeom>
          <a:noFill/>
          <a:ln>
            <a:noFill/>
          </a:ln>
        </p:spPr>
      </p:pic>
    </p:spTree>
    <p:extLst>
      <p:ext uri="{BB962C8B-B14F-4D97-AF65-F5344CB8AC3E}">
        <p14:creationId xmlns:p14="http://schemas.microsoft.com/office/powerpoint/2010/main" val="2862943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413240" y="1447249"/>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b="1" dirty="0">
                <a:latin typeface="Arial" panose="020B0604020202020204" pitchFamily="34" charset="0"/>
                <a:cs typeface="Arial" panose="020B0604020202020204" pitchFamily="34" charset="0"/>
              </a:rPr>
              <a:t>Encuentros con Comadronas de diferentes regiones</a:t>
            </a:r>
          </a:p>
          <a:p>
            <a:pPr marL="0" indent="0">
              <a:buNone/>
            </a:pPr>
            <a:r>
              <a:rPr lang="es-ES" sz="1400" dirty="0">
                <a:latin typeface="Arial" panose="020B0604020202020204" pitchFamily="34" charset="0"/>
                <a:cs typeface="Arial" panose="020B0604020202020204" pitchFamily="34" charset="0"/>
              </a:rPr>
              <a:t>Promover y aportar para llevar a cabo el encuentro de comadronas para el acercamiento e interlocución de comadronas las cuales se realizaron 4 encuentros a nivel nacional.</a:t>
            </a:r>
            <a:endParaRPr lang="es-GT" sz="1400" dirty="0">
              <a:latin typeface="Arial" panose="020B0604020202020204" pitchFamily="34" charset="0"/>
              <a:cs typeface="Arial" panose="020B0604020202020204" pitchFamily="34" charset="0"/>
            </a:endParaRPr>
          </a:p>
          <a:p>
            <a:pPr marL="0" indent="0">
              <a:buNone/>
            </a:pPr>
            <a:r>
              <a:rPr lang="es-ES" sz="1400" b="1" dirty="0"/>
              <a:t> </a:t>
            </a:r>
            <a:endParaRPr lang="es-GT" sz="1400"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endParaRPr lang="es-GT" sz="1000" b="1"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a:latin typeface="Arial" panose="020B0604020202020204" pitchFamily="34" charset="0"/>
                <a:cs typeface="Arial" panose="020B0604020202020204" pitchFamily="34" charset="0"/>
              </a:rPr>
              <a:t>(Dirección de Comunicación Social)</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xmlns="" id="{FDEFACA7-B903-4B3E-851C-F8FB7B3942D0}"/>
              </a:ext>
            </a:extLst>
          </p:cNvPr>
          <p:cNvSpPr txBox="1">
            <a:spLocks/>
          </p:cNvSpPr>
          <p:nvPr/>
        </p:nvSpPr>
        <p:spPr>
          <a:xfrm>
            <a:off x="4650991" y="2464347"/>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400" b="1" dirty="0">
                <a:latin typeface="Arial" panose="020B0604020202020204" pitchFamily="34" charset="0"/>
                <a:cs typeface="Arial" panose="020B0604020202020204" pitchFamily="34" charset="0"/>
              </a:rPr>
              <a:t>Resultado esperado: </a:t>
            </a:r>
            <a:r>
              <a:rPr lang="es-ES" sz="1400" dirty="0">
                <a:latin typeface="Arial" panose="020B0604020202020204" pitchFamily="34" charset="0"/>
                <a:cs typeface="Arial" panose="020B0604020202020204" pitchFamily="34" charset="0"/>
              </a:rPr>
              <a:t>Promover el acercamiento e interlocución de comadronas de las esquinas geográficas de Guatemala e identificar las necesidades de las comadronas para realizar su trabajo. </a:t>
            </a:r>
            <a:endParaRPr lang="es-GT" sz="1400" dirty="0">
              <a:latin typeface="Arial" panose="020B0604020202020204" pitchFamily="34" charset="0"/>
              <a:cs typeface="Arial" panose="020B0604020202020204" pitchFamily="34" charset="0"/>
            </a:endParaRPr>
          </a:p>
          <a:p>
            <a:pPr algn="just"/>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Meta: 204 Mujeres</a:t>
            </a:r>
          </a:p>
          <a:p>
            <a:pPr marL="457200" lvl="0" indent="-457200">
              <a:buFont typeface="Arial" panose="020B0604020202020204" pitchFamily="34" charset="0"/>
              <a:buAutoNum type="alphaLcPeriod"/>
            </a:pPr>
            <a:r>
              <a:rPr lang="es-GT" sz="1400" dirty="0">
                <a:latin typeface="Arial" panose="020B0604020202020204" pitchFamily="34" charset="0"/>
                <a:cs typeface="Arial" panose="020B0604020202020204" pitchFamily="34" charset="0"/>
              </a:rPr>
              <a:t>Comunidad Lingüística: </a:t>
            </a:r>
            <a:r>
              <a:rPr lang="es-GT" sz="1400" dirty="0" err="1">
                <a:latin typeface="Arial" panose="020B0604020202020204" pitchFamily="34" charset="0"/>
                <a:cs typeface="Arial" panose="020B0604020202020204" pitchFamily="34" charset="0"/>
              </a:rPr>
              <a:t>Multilingue</a:t>
            </a:r>
            <a:r>
              <a:rPr lang="es-GT" sz="1400" dirty="0">
                <a:latin typeface="Arial" panose="020B0604020202020204" pitchFamily="34" charset="0"/>
                <a:cs typeface="Arial" panose="020B0604020202020204" pitchFamily="34" charset="0"/>
              </a:rPr>
              <a:t> </a:t>
            </a:r>
          </a:p>
          <a:p>
            <a:pPr marL="457200" indent="-457200">
              <a:buAutoNum type="alphaLcPeriod"/>
            </a:pPr>
            <a:r>
              <a:rPr lang="es-GT" sz="1400" dirty="0">
                <a:latin typeface="Arial" panose="020B0604020202020204" pitchFamily="34" charset="0"/>
                <a:cs typeface="Arial" panose="020B0604020202020204" pitchFamily="34" charset="0"/>
              </a:rPr>
              <a:t>Ubicación geográfica: </a:t>
            </a:r>
            <a:r>
              <a:rPr lang="es-ES" sz="1400" dirty="0">
                <a:latin typeface="Arial" panose="020B0604020202020204" pitchFamily="34" charset="0"/>
                <a:cs typeface="Arial" panose="020B0604020202020204" pitchFamily="34" charset="0"/>
              </a:rPr>
              <a:t> </a:t>
            </a:r>
            <a:r>
              <a:rPr lang="es-GT" sz="1400" dirty="0">
                <a:latin typeface="Arial" panose="020B0604020202020204" pitchFamily="34" charset="0"/>
                <a:cs typeface="Arial" panose="020B0604020202020204" pitchFamily="34" charset="0"/>
              </a:rPr>
              <a:t>Chimaltenango, Alta Verapaz, Totonicapán, </a:t>
            </a:r>
            <a:r>
              <a:rPr lang="es-GT" sz="1400" dirty="0" err="1">
                <a:latin typeface="Arial" panose="020B0604020202020204" pitchFamily="34" charset="0"/>
                <a:cs typeface="Arial" panose="020B0604020202020204" pitchFamily="34" charset="0"/>
              </a:rPr>
              <a:t>Chichicastenango</a:t>
            </a:r>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Presupuesto de ejecución:  Q16,310.00 </a:t>
            </a:r>
          </a:p>
        </p:txBody>
      </p:sp>
      <p:pic>
        <p:nvPicPr>
          <p:cNvPr id="7" name="Imagen 6"/>
          <p:cNvPicPr/>
          <p:nvPr/>
        </p:nvPicPr>
        <p:blipFill rotWithShape="1">
          <a:blip r:embed="rId4">
            <a:extLst>
              <a:ext uri="{28A0092B-C50C-407E-A947-70E740481C1C}">
                <a14:useLocalDpi xmlns:a14="http://schemas.microsoft.com/office/drawing/2010/main" val="0"/>
              </a:ext>
            </a:extLst>
          </a:blip>
          <a:srcRect t="15063" b="8438"/>
          <a:stretch/>
        </p:blipFill>
        <p:spPr bwMode="auto">
          <a:xfrm>
            <a:off x="413240" y="2593550"/>
            <a:ext cx="4135544" cy="2719969"/>
          </a:xfrm>
          <a:prstGeom prst="rect">
            <a:avLst/>
          </a:prstGeom>
          <a:noFill/>
          <a:ln>
            <a:noFill/>
          </a:ln>
        </p:spPr>
      </p:pic>
    </p:spTree>
    <p:extLst>
      <p:ext uri="{BB962C8B-B14F-4D97-AF65-F5344CB8AC3E}">
        <p14:creationId xmlns:p14="http://schemas.microsoft.com/office/powerpoint/2010/main" val="1695876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413240" y="1447249"/>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b="1" dirty="0">
                <a:latin typeface="Arial" panose="020B0604020202020204" pitchFamily="34" charset="0"/>
                <a:cs typeface="Arial" panose="020B0604020202020204" pitchFamily="34" charset="0"/>
              </a:rPr>
              <a:t>Actividad Encuentros con Jóvenes “Abriendo Caminos”</a:t>
            </a:r>
          </a:p>
          <a:p>
            <a:pPr marL="0" indent="0">
              <a:buNone/>
            </a:pPr>
            <a:r>
              <a:rPr lang="es-GT" sz="1400" dirty="0">
                <a:latin typeface="Arial" panose="020B0604020202020204" pitchFamily="34" charset="0"/>
                <a:cs typeface="Arial" panose="020B0604020202020204" pitchFamily="34" charset="0"/>
              </a:rPr>
              <a:t>Coadyuvar a jóvenes indígenas para la formulación y </a:t>
            </a:r>
            <a:r>
              <a:rPr lang="es-GT" sz="1400" dirty="0" err="1">
                <a:latin typeface="Arial" panose="020B0604020202020204" pitchFamily="34" charset="0"/>
                <a:cs typeface="Arial" panose="020B0604020202020204" pitchFamily="34" charset="0"/>
              </a:rPr>
              <a:t>perfilación</a:t>
            </a:r>
            <a:r>
              <a:rPr lang="es-GT" sz="1400" dirty="0">
                <a:latin typeface="Arial" panose="020B0604020202020204" pitchFamily="34" charset="0"/>
                <a:cs typeface="Arial" panose="020B0604020202020204" pitchFamily="34" charset="0"/>
              </a:rPr>
              <a:t> de proyectos para potenciar los liderazgos comunitarios.</a:t>
            </a:r>
          </a:p>
          <a:p>
            <a:pPr marL="0" indent="0">
              <a:buNone/>
            </a:pPr>
            <a:r>
              <a:rPr lang="es-ES" sz="1400" b="1" dirty="0"/>
              <a:t> </a:t>
            </a:r>
            <a:endParaRPr lang="es-GT" sz="1400"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p>
          <a:p>
            <a:pPr marL="0" indent="0">
              <a:buNone/>
            </a:pPr>
            <a:r>
              <a:rPr lang="es-GT" sz="1000" b="1" dirty="0">
                <a:latin typeface="Arial" panose="020B0604020202020204" pitchFamily="34" charset="0"/>
                <a:cs typeface="Arial" panose="020B0604020202020204" pitchFamily="34" charset="0"/>
              </a:rPr>
              <a:t> Fuente: </a:t>
            </a:r>
            <a:r>
              <a:rPr lang="es-GT" sz="1000" dirty="0">
                <a:latin typeface="Arial" panose="020B0604020202020204" pitchFamily="34" charset="0"/>
                <a:cs typeface="Arial" panose="020B0604020202020204" pitchFamily="34" charset="0"/>
              </a:rPr>
              <a:t>(Dirección de Comunicación Social)</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xmlns="" id="{FDEFACA7-B903-4B3E-851C-F8FB7B3942D0}"/>
              </a:ext>
            </a:extLst>
          </p:cNvPr>
          <p:cNvSpPr txBox="1">
            <a:spLocks/>
          </p:cNvSpPr>
          <p:nvPr/>
        </p:nvSpPr>
        <p:spPr>
          <a:xfrm>
            <a:off x="4650991" y="2464347"/>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400" b="1" dirty="0">
                <a:latin typeface="Arial" panose="020B0604020202020204" pitchFamily="34" charset="0"/>
                <a:cs typeface="Arial" panose="020B0604020202020204" pitchFamily="34" charset="0"/>
              </a:rPr>
              <a:t>Resultado esperado: </a:t>
            </a:r>
            <a:r>
              <a:rPr lang="es-ES" sz="1400" dirty="0">
                <a:latin typeface="Arial" panose="020B0604020202020204" pitchFamily="34" charset="0"/>
                <a:cs typeface="Arial" panose="020B0604020202020204" pitchFamily="34" charset="0"/>
              </a:rPr>
              <a:t>Identificar liderazgos de jóvenes indígenas, promover la participación de jóvenes provenientes de las diferentes comunidades lingüísticas del país, sistematizar las necesidades planteadas por los jóvenes.</a:t>
            </a:r>
            <a:r>
              <a:rPr lang="es-ES" sz="1400" dirty="0"/>
              <a:t> </a:t>
            </a:r>
            <a:endParaRPr lang="es-GT" sz="1400" dirty="0">
              <a:latin typeface="Arial" panose="020B0604020202020204" pitchFamily="34" charset="0"/>
              <a:cs typeface="Arial" panose="020B0604020202020204" pitchFamily="34" charset="0"/>
            </a:endParaRPr>
          </a:p>
          <a:p>
            <a:pPr algn="just"/>
            <a:endParaRPr lang="es-GT" sz="1400" dirty="0">
              <a:latin typeface="Arial" panose="020B0604020202020204" pitchFamily="34" charset="0"/>
              <a:cs typeface="Arial" panose="020B0604020202020204" pitchFamily="34" charset="0"/>
            </a:endParaRPr>
          </a:p>
          <a:p>
            <a:pPr marL="457200" indent="-457200">
              <a:buAutoNum type="alphaLcPeriod"/>
            </a:pPr>
            <a:r>
              <a:rPr lang="es-GT" sz="1400" dirty="0">
                <a:latin typeface="Arial" panose="020B0604020202020204" pitchFamily="34" charset="0"/>
                <a:cs typeface="Arial" panose="020B0604020202020204" pitchFamily="34" charset="0"/>
              </a:rPr>
              <a:t>Meta: 75 jóvenes indígenas</a:t>
            </a:r>
          </a:p>
          <a:p>
            <a:pPr marL="457200" lvl="0" indent="-457200">
              <a:buFont typeface="Arial" panose="020B0604020202020204" pitchFamily="34" charset="0"/>
              <a:buAutoNum type="alphaLcPeriod"/>
            </a:pPr>
            <a:r>
              <a:rPr lang="es-GT" sz="1400" dirty="0">
                <a:latin typeface="Arial" panose="020B0604020202020204" pitchFamily="34" charset="0"/>
                <a:cs typeface="Arial" panose="020B0604020202020204" pitchFamily="34" charset="0"/>
              </a:rPr>
              <a:t>Comunidad Lingüística: Multilingüe </a:t>
            </a:r>
          </a:p>
          <a:p>
            <a:pPr marL="457200" indent="-457200">
              <a:buAutoNum type="alphaLcPeriod"/>
            </a:pPr>
            <a:r>
              <a:rPr lang="es-GT" sz="1400" dirty="0">
                <a:latin typeface="Arial" panose="020B0604020202020204" pitchFamily="34" charset="0"/>
                <a:cs typeface="Arial" panose="020B0604020202020204" pitchFamily="34" charset="0"/>
              </a:rPr>
              <a:t>Ubicación geográfica: </a:t>
            </a:r>
            <a:r>
              <a:rPr lang="es-ES" sz="1400" dirty="0">
                <a:latin typeface="Arial" panose="020B0604020202020204" pitchFamily="34" charset="0"/>
                <a:cs typeface="Arial" panose="020B0604020202020204" pitchFamily="34" charset="0"/>
              </a:rPr>
              <a:t> </a:t>
            </a:r>
            <a:r>
              <a:rPr lang="es-GT" sz="1400" dirty="0">
                <a:latin typeface="Arial" panose="020B0604020202020204" pitchFamily="34" charset="0"/>
                <a:cs typeface="Arial" panose="020B0604020202020204" pitchFamily="34" charset="0"/>
              </a:rPr>
              <a:t>Chimaltenango, Baja Verapaz, Quetzaltenango </a:t>
            </a:r>
          </a:p>
          <a:p>
            <a:pPr marL="457200" indent="-457200">
              <a:buAutoNum type="alphaLcPeriod"/>
            </a:pPr>
            <a:r>
              <a:rPr lang="es-GT" sz="1400" dirty="0">
                <a:latin typeface="Arial" panose="020B0604020202020204" pitchFamily="34" charset="0"/>
                <a:cs typeface="Arial" panose="020B0604020202020204" pitchFamily="34" charset="0"/>
              </a:rPr>
              <a:t>Presupuesto de ejecución:  Q11,825.00 </a:t>
            </a:r>
          </a:p>
        </p:txBody>
      </p:sp>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141" y="2260862"/>
            <a:ext cx="3880499" cy="3064281"/>
          </a:xfrm>
          <a:prstGeom prst="rect">
            <a:avLst/>
          </a:prstGeom>
          <a:noFill/>
          <a:ln>
            <a:noFill/>
          </a:ln>
        </p:spPr>
      </p:pic>
    </p:spTree>
    <p:extLst>
      <p:ext uri="{BB962C8B-B14F-4D97-AF65-F5344CB8AC3E}">
        <p14:creationId xmlns:p14="http://schemas.microsoft.com/office/powerpoint/2010/main" val="706107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PRINCIPALES RESULTADOS Y AVANCES</a:t>
            </a:r>
            <a:endParaRPr lang="es-ES_tradnl" dirty="0"/>
          </a:p>
        </p:txBody>
      </p:sp>
      <p:graphicFrame>
        <p:nvGraphicFramePr>
          <p:cNvPr id="5" name="Marcador de contenido 4"/>
          <p:cNvGraphicFramePr>
            <a:graphicFrameLocks noGrp="1"/>
          </p:cNvGraphicFramePr>
          <p:nvPr>
            <p:ph idx="1"/>
          </p:nvPr>
        </p:nvGraphicFramePr>
        <p:xfrm>
          <a:off x="3596005" y="1714024"/>
          <a:ext cx="4999990" cy="4311015"/>
        </p:xfrm>
        <a:graphic>
          <a:graphicData uri="http://schemas.openxmlformats.org/drawingml/2006/table">
            <a:tbl>
              <a:tblPr firstRow="1" firstCol="1" bandRow="1"/>
              <a:tblGrid>
                <a:gridCol w="1244600"/>
                <a:gridCol w="825500"/>
                <a:gridCol w="762000"/>
                <a:gridCol w="1083945"/>
                <a:gridCol w="1083945"/>
              </a:tblGrid>
              <a:tr h="262890">
                <a:tc gridSpan="5">
                  <a:txBody>
                    <a:bodyPr/>
                    <a:lstStyle/>
                    <a:p>
                      <a:pPr algn="ctr">
                        <a:spcAft>
                          <a:spcPts val="0"/>
                        </a:spcAft>
                      </a:pPr>
                      <a:r>
                        <a:rPr lang="es-GT" sz="1000" b="1">
                          <a:solidFill>
                            <a:srgbClr val="FFFFFF"/>
                          </a:solidFill>
                          <a:effectLst/>
                          <a:latin typeface="Arial" charset="0"/>
                          <a:ea typeface="Times New Roman" charset="0"/>
                        </a:rPr>
                        <a:t>Beneficiarios por Departamento </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809625">
                <a:tc>
                  <a:txBody>
                    <a:bodyPr/>
                    <a:lstStyle/>
                    <a:p>
                      <a:pPr algn="ctr">
                        <a:spcAft>
                          <a:spcPts val="0"/>
                        </a:spcAft>
                      </a:pPr>
                      <a:r>
                        <a:rPr lang="es-GT" sz="1000" b="1">
                          <a:solidFill>
                            <a:srgbClr val="FFFFFF"/>
                          </a:solidFill>
                          <a:effectLst/>
                          <a:latin typeface="Arial" charset="0"/>
                          <a:ea typeface="Times New Roman" charset="0"/>
                        </a:rPr>
                        <a:t>DEPARTAMENTO </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spcAft>
                          <a:spcPts val="0"/>
                        </a:spcAft>
                      </a:pPr>
                      <a:r>
                        <a:rPr lang="es-GT" sz="1000" b="1">
                          <a:solidFill>
                            <a:srgbClr val="FFFFFF"/>
                          </a:solidFill>
                          <a:effectLst/>
                          <a:latin typeface="Arial" charset="0"/>
                          <a:ea typeface="Times New Roman" charset="0"/>
                        </a:rPr>
                        <a:t>HOMBRES</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spcAft>
                          <a:spcPts val="0"/>
                        </a:spcAft>
                      </a:pPr>
                      <a:r>
                        <a:rPr lang="es-GT" sz="1000" b="1">
                          <a:solidFill>
                            <a:srgbClr val="FFFFFF"/>
                          </a:solidFill>
                          <a:effectLst/>
                          <a:latin typeface="Arial" charset="0"/>
                          <a:ea typeface="Times New Roman" charset="0"/>
                        </a:rPr>
                        <a:t>MUJERES </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spcAft>
                          <a:spcPts val="0"/>
                        </a:spcAft>
                      </a:pPr>
                      <a:r>
                        <a:rPr lang="es-GT" sz="1000" b="1">
                          <a:solidFill>
                            <a:srgbClr val="FFFFFF"/>
                          </a:solidFill>
                          <a:effectLst/>
                          <a:latin typeface="Arial" charset="0"/>
                          <a:ea typeface="Times New Roman" charset="0"/>
                        </a:rPr>
                        <a:t>TOTAL, BENEFICIARIOS DIRECTOS </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spcAft>
                          <a:spcPts val="0"/>
                        </a:spcAft>
                      </a:pPr>
                      <a:r>
                        <a:rPr lang="es-GT" sz="1000" b="1">
                          <a:solidFill>
                            <a:srgbClr val="FFFFFF"/>
                          </a:solidFill>
                          <a:effectLst/>
                          <a:latin typeface="Arial" charset="0"/>
                          <a:ea typeface="Times New Roman" charset="0"/>
                        </a:rPr>
                        <a:t>TOTAL, BENEFICIARIOS INDIRECTOS </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Alta Verapaz</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45</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132</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177</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525</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Baja Verapaz</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43</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42</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85</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40</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Chimaltenango</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319</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487</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806</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1621</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Chiquimula</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9</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3</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12</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529</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Guatemala </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38</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7</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45</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0</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Huehuetenango</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42</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99</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141</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0</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Izabal</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9</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66</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75</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0</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Petén</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39</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11</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50</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0</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Quetzaltenango</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17</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19</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36</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0</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Quiché</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129</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709</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838</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83</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Sacatepéquez</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210</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142</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352</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52</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San Marcos</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72</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127</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199</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612</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Santa Rosa</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109</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49</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158</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86</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Sololá</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104</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145</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249</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0</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Suchitepéquez</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5</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4</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9</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220</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Totonicapán</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194</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663</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857</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613</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b="1">
                          <a:solidFill>
                            <a:srgbClr val="000000"/>
                          </a:solidFill>
                          <a:effectLst/>
                          <a:latin typeface="Calibri" charset="0"/>
                          <a:ea typeface="Times New Roman" charset="0"/>
                          <a:cs typeface="Calibri" charset="0"/>
                        </a:rPr>
                        <a:t>TOTAL</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spcAft>
                          <a:spcPts val="0"/>
                        </a:spcAft>
                      </a:pPr>
                      <a:r>
                        <a:rPr lang="es-GT" sz="1100" b="1">
                          <a:solidFill>
                            <a:srgbClr val="000000"/>
                          </a:solidFill>
                          <a:effectLst/>
                          <a:latin typeface="Calibri" charset="0"/>
                          <a:ea typeface="Times New Roman" charset="0"/>
                          <a:cs typeface="Calibri" charset="0"/>
                        </a:rPr>
                        <a:t>1384</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spcAft>
                          <a:spcPts val="0"/>
                        </a:spcAft>
                      </a:pPr>
                      <a:r>
                        <a:rPr lang="es-GT" sz="1100" b="1">
                          <a:solidFill>
                            <a:srgbClr val="000000"/>
                          </a:solidFill>
                          <a:effectLst/>
                          <a:latin typeface="Calibri" charset="0"/>
                          <a:ea typeface="Times New Roman" charset="0"/>
                          <a:cs typeface="Calibri" charset="0"/>
                        </a:rPr>
                        <a:t>2705</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spcAft>
                          <a:spcPts val="0"/>
                        </a:spcAft>
                      </a:pPr>
                      <a:r>
                        <a:rPr lang="es-GT" sz="1100" b="1">
                          <a:solidFill>
                            <a:srgbClr val="000000"/>
                          </a:solidFill>
                          <a:effectLst/>
                          <a:latin typeface="Calibri" charset="0"/>
                          <a:ea typeface="Times New Roman" charset="0"/>
                          <a:cs typeface="Calibri" charset="0"/>
                        </a:rPr>
                        <a:t>4089</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spcAft>
                          <a:spcPts val="0"/>
                        </a:spcAft>
                      </a:pPr>
                      <a:r>
                        <a:rPr lang="es-GT" sz="1100" b="1" dirty="0">
                          <a:solidFill>
                            <a:srgbClr val="000000"/>
                          </a:solidFill>
                          <a:effectLst/>
                          <a:latin typeface="Calibri" charset="0"/>
                          <a:ea typeface="Times New Roman" charset="0"/>
                          <a:cs typeface="Calibri" charset="0"/>
                        </a:rPr>
                        <a:t>4381</a:t>
                      </a:r>
                      <a:endParaRPr lang="es-ES_tradnl" sz="1100" dirty="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bl>
          </a:graphicData>
        </a:graphic>
      </p:graphicFrame>
      <p:sp>
        <p:nvSpPr>
          <p:cNvPr id="6" name="Rectángulo 5"/>
          <p:cNvSpPr/>
          <p:nvPr/>
        </p:nvSpPr>
        <p:spPr>
          <a:xfrm>
            <a:off x="4323720" y="1275019"/>
            <a:ext cx="3544560" cy="369332"/>
          </a:xfrm>
          <a:prstGeom prst="rect">
            <a:avLst/>
          </a:prstGeom>
        </p:spPr>
        <p:txBody>
          <a:bodyPr wrap="none">
            <a:spAutoFit/>
          </a:bodyPr>
          <a:lstStyle/>
          <a:p>
            <a:r>
              <a:rPr lang="es-ES">
                <a:latin typeface="Times New Roman" charset="0"/>
                <a:ea typeface="Arial" charset="0"/>
              </a:rPr>
              <a:t> RESUMEN DE EJECUCION 2021</a:t>
            </a:r>
            <a:endParaRPr lang="es-ES_tradnl" dirty="0"/>
          </a:p>
        </p:txBody>
      </p:sp>
    </p:spTree>
    <p:extLst>
      <p:ext uri="{BB962C8B-B14F-4D97-AF65-F5344CB8AC3E}">
        <p14:creationId xmlns:p14="http://schemas.microsoft.com/office/powerpoint/2010/main" val="143069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PRINCIPALES FUNCIONES DEL </a:t>
            </a:r>
            <a:br>
              <a:rPr lang="es-GT" sz="2800" dirty="0">
                <a:latin typeface="Arial" panose="020B0604020202020204" pitchFamily="34" charset="0"/>
                <a:cs typeface="Arial" panose="020B0604020202020204" pitchFamily="34" charset="0"/>
              </a:rPr>
            </a:br>
            <a:r>
              <a:rPr lang="es-GT" sz="2800" dirty="0">
                <a:latin typeface="Arial" panose="020B0604020202020204" pitchFamily="34" charset="0"/>
                <a:cs typeface="Arial" panose="020B0604020202020204" pitchFamily="34" charset="0"/>
              </a:rPr>
              <a:t>Fondo de Desarrollo Indígena Guatemalteco</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xmlns="" id="{0246042C-1ABA-4355-A47C-701F270E798C}"/>
              </a:ext>
            </a:extLst>
          </p:cNvPr>
          <p:cNvSpPr>
            <a:spLocks noGrp="1"/>
          </p:cNvSpPr>
          <p:nvPr>
            <p:ph idx="1"/>
          </p:nvPr>
        </p:nvSpPr>
        <p:spPr>
          <a:xfrm>
            <a:off x="1352281" y="1482682"/>
            <a:ext cx="10135673" cy="4614170"/>
          </a:xfrm>
        </p:spPr>
        <p:txBody>
          <a:bodyPr>
            <a:noAutofit/>
          </a:bodyPr>
          <a:lstStyle/>
          <a:p>
            <a:pPr marL="457200" lvl="1" indent="0">
              <a:lnSpc>
                <a:spcPct val="150000"/>
              </a:lnSpc>
              <a:buNone/>
            </a:pPr>
            <a:r>
              <a:rPr lang="es-GT" sz="1800" dirty="0">
                <a:latin typeface="Arial" panose="020B0604020202020204" pitchFamily="34" charset="0"/>
                <a:cs typeface="Arial" panose="020B0604020202020204" pitchFamily="34" charset="0"/>
              </a:rPr>
              <a:t>Para el cumplimiento de sus funciones y satisfacer las necesidades de la población, FODIGUA debe cumplir con los siguientes </a:t>
            </a:r>
            <a:r>
              <a:rPr lang="es-GT" sz="1800" b="1" dirty="0">
                <a:solidFill>
                  <a:srgbClr val="2786C0"/>
                </a:solidFill>
                <a:latin typeface="Arial" panose="020B0604020202020204" pitchFamily="34" charset="0"/>
                <a:cs typeface="Arial" panose="020B0604020202020204" pitchFamily="34" charset="0"/>
              </a:rPr>
              <a:t>objetivos</a:t>
            </a:r>
            <a:r>
              <a:rPr lang="es-GT" sz="1800" dirty="0">
                <a:latin typeface="Arial" panose="020B0604020202020204" pitchFamily="34" charset="0"/>
                <a:cs typeface="Arial" panose="020B0604020202020204" pitchFamily="34" charset="0"/>
              </a:rPr>
              <a:t>:</a:t>
            </a:r>
            <a:endParaRPr lang="es-GT" sz="1400" dirty="0">
              <a:latin typeface="Arial" panose="020B0604020202020204" pitchFamily="34" charset="0"/>
              <a:cs typeface="Arial" panose="020B0604020202020204" pitchFamily="34" charset="0"/>
            </a:endParaRPr>
          </a:p>
          <a:p>
            <a:pPr marL="457200" lvl="1" indent="0">
              <a:buNone/>
            </a:pPr>
            <a:endParaRPr lang="es-GT" sz="1400" b="1" dirty="0">
              <a:latin typeface="Arial" panose="020B0604020202020204" pitchFamily="34" charset="0"/>
              <a:cs typeface="Arial" panose="020B0604020202020204" pitchFamily="34" charset="0"/>
            </a:endParaRPr>
          </a:p>
          <a:p>
            <a:pPr lvl="0" algn="just">
              <a:lnSpc>
                <a:spcPct val="170000"/>
              </a:lnSpc>
            </a:pPr>
            <a:r>
              <a:rPr lang="es-GT" sz="1400" dirty="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Aumentar el índice de desarrollo humano, eliminando las brechas de inequidad en la Población Indígena a nivel nacional.</a:t>
            </a:r>
            <a:endParaRPr lang="es-GT" sz="1400" dirty="0">
              <a:latin typeface="Arial" panose="020B0604020202020204" pitchFamily="34" charset="0"/>
              <a:cs typeface="Arial" panose="020B0604020202020204" pitchFamily="34" charset="0"/>
            </a:endParaRPr>
          </a:p>
          <a:p>
            <a:pPr lvl="0" algn="just">
              <a:lnSpc>
                <a:spcPct val="170000"/>
              </a:lnSpc>
            </a:pPr>
            <a:r>
              <a:rPr lang="es-ES" sz="1400" dirty="0">
                <a:latin typeface="Arial" panose="020B0604020202020204" pitchFamily="34" charset="0"/>
                <a:cs typeface="Arial" panose="020B0604020202020204" pitchFamily="34" charset="0"/>
              </a:rPr>
              <a:t>Fortalecer las de los pueblos indígenas para su empoderamiento de la población indígena, y el ejercicio pleno de sus derechos, el diálogo y la incidencia política para la construcción del estado plural e incluyente. </a:t>
            </a:r>
            <a:endParaRPr lang="es-GT" sz="1400" dirty="0">
              <a:latin typeface="Arial" panose="020B0604020202020204" pitchFamily="34" charset="0"/>
              <a:cs typeface="Arial" panose="020B0604020202020204" pitchFamily="34" charset="0"/>
            </a:endParaRPr>
          </a:p>
          <a:p>
            <a:pPr lvl="0" algn="just">
              <a:lnSpc>
                <a:spcPct val="170000"/>
              </a:lnSpc>
            </a:pPr>
            <a:r>
              <a:rPr lang="es-ES" sz="1400" dirty="0">
                <a:latin typeface="Arial" panose="020B0604020202020204" pitchFamily="34" charset="0"/>
                <a:cs typeface="Arial" panose="020B0604020202020204" pitchFamily="34" charset="0"/>
              </a:rPr>
              <a:t>Contribuir a la revitalización de la cosmovisión de la población maya, garífuna y xinka, y a su vez asignar recursos que contribuyan a la mejora de la gobernabilidad, justicia, salud e infraestructura en beneficio de autoridades indígenas y ancestrales de la población.  </a:t>
            </a:r>
            <a:endParaRPr lang="es-GT" sz="1400" dirty="0">
              <a:latin typeface="Arial" panose="020B0604020202020204" pitchFamily="34" charset="0"/>
              <a:cs typeface="Arial" panose="020B0604020202020204" pitchFamily="34" charset="0"/>
            </a:endParaRPr>
          </a:p>
          <a:p>
            <a:pPr>
              <a:lnSpc>
                <a:spcPct val="170000"/>
              </a:lnSpc>
            </a:pPr>
            <a:r>
              <a:rPr lang="es-ES" sz="1400" dirty="0">
                <a:latin typeface="Arial" panose="020B0604020202020204" pitchFamily="34" charset="0"/>
                <a:cs typeface="Arial" panose="020B0604020202020204" pitchFamily="34" charset="0"/>
              </a:rPr>
              <a:t>Valoración y reconocimiento de la importancia que posee el Sistema de Autoridades Indígenas para el desarrollo del país empoderamiento y ejercicio de una ciudadanía activa con pertinencia cultural.</a:t>
            </a:r>
            <a:endParaRPr lang="es-GT" sz="1400" dirty="0">
              <a:latin typeface="Arial" panose="020B0604020202020204" pitchFamily="34" charset="0"/>
              <a:cs typeface="Arial" panose="020B0604020202020204" pitchFamily="34" charset="0"/>
            </a:endParaRPr>
          </a:p>
          <a:p>
            <a:pPr marL="457200" lvl="1" indent="0">
              <a:buNone/>
            </a:pPr>
            <a:r>
              <a:rPr lang="es-GT" sz="1400" dirty="0">
                <a:latin typeface="Arial" panose="020B0604020202020204" pitchFamily="34" charset="0"/>
                <a:cs typeface="Arial" panose="020B0604020202020204" pitchFamily="34" charset="0"/>
              </a:rPr>
              <a:t/>
            </a:r>
            <a:br>
              <a:rPr lang="es-GT" sz="1400" dirty="0">
                <a:latin typeface="Arial" panose="020B0604020202020204" pitchFamily="34" charset="0"/>
                <a:cs typeface="Arial" panose="020B0604020202020204" pitchFamily="34" charset="0"/>
              </a:rPr>
            </a:br>
            <a:endParaRPr lang="es-GT" sz="1400" b="1" dirty="0">
              <a:solidFill>
                <a:srgbClr val="0070C0"/>
              </a:solidFill>
              <a:latin typeface="Arial" panose="020B0604020202020204" pitchFamily="34" charset="0"/>
              <a:cs typeface="Arial" panose="020B0604020202020204" pitchFamily="34" charset="0"/>
            </a:endParaRPr>
          </a:p>
          <a:p>
            <a:pPr lvl="1"/>
            <a:endParaRPr lang="es-G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4438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PRINCIPALES RESULTADOS Y AVANCES</a:t>
            </a:r>
            <a:endParaRPr lang="es-ES_tradnl" dirty="0"/>
          </a:p>
        </p:txBody>
      </p:sp>
      <p:sp>
        <p:nvSpPr>
          <p:cNvPr id="3" name="Marcador de contenido 2"/>
          <p:cNvSpPr>
            <a:spLocks noGrp="1"/>
          </p:cNvSpPr>
          <p:nvPr>
            <p:ph idx="1"/>
          </p:nvPr>
        </p:nvSpPr>
        <p:spPr>
          <a:xfrm>
            <a:off x="838200" y="1562793"/>
            <a:ext cx="10515600" cy="812659"/>
          </a:xfrm>
        </p:spPr>
        <p:txBody>
          <a:bodyPr>
            <a:normAutofit/>
          </a:bodyPr>
          <a:lstStyle/>
          <a:p>
            <a:pPr marL="0" indent="0" algn="ctr">
              <a:buNone/>
            </a:pPr>
            <a:r>
              <a:rPr lang="es-ES" sz="1400" dirty="0"/>
              <a:t>RESUMEN DE EJECUCION </a:t>
            </a:r>
            <a:r>
              <a:rPr lang="es-ES" sz="1400" dirty="0" smtClean="0"/>
              <a:t>2021</a:t>
            </a:r>
          </a:p>
          <a:p>
            <a:pPr marL="0" indent="0" algn="just">
              <a:buNone/>
            </a:pPr>
            <a:r>
              <a:rPr lang="es-ES" sz="1400" dirty="0" smtClean="0"/>
              <a:t>Durante </a:t>
            </a:r>
            <a:r>
              <a:rPr lang="es-ES" sz="1400" dirty="0"/>
              <a:t>la ejecución 2021, se realizaron 20 actividades de varias temáticas y se ejecutaron 46 proyectos, beneficiando a 11 comunidades lingüísticas del pueblo Maya, al pueblo </a:t>
            </a:r>
            <a:r>
              <a:rPr lang="es-ES" sz="1400" dirty="0" err="1"/>
              <a:t>Xinka</a:t>
            </a:r>
            <a:r>
              <a:rPr lang="es-ES" sz="1400" dirty="0"/>
              <a:t> y </a:t>
            </a:r>
            <a:r>
              <a:rPr lang="es-ES" sz="1400" dirty="0" smtClean="0"/>
              <a:t>Garífuna. </a:t>
            </a:r>
            <a:endParaRPr lang="es-ES_tradnl" sz="1400" dirty="0"/>
          </a:p>
        </p:txBody>
      </p:sp>
      <p:graphicFrame>
        <p:nvGraphicFramePr>
          <p:cNvPr id="5" name="Tabla 4"/>
          <p:cNvGraphicFramePr>
            <a:graphicFrameLocks noGrp="1"/>
          </p:cNvGraphicFramePr>
          <p:nvPr>
            <p:extLst>
              <p:ext uri="{D42A27DB-BD31-4B8C-83A1-F6EECF244321}">
                <p14:modId xmlns:p14="http://schemas.microsoft.com/office/powerpoint/2010/main" val="69103684"/>
              </p:ext>
            </p:extLst>
          </p:nvPr>
        </p:nvGraphicFramePr>
        <p:xfrm>
          <a:off x="2212009" y="2732899"/>
          <a:ext cx="2997200" cy="1657350"/>
        </p:xfrm>
        <a:graphic>
          <a:graphicData uri="http://schemas.openxmlformats.org/drawingml/2006/table">
            <a:tbl>
              <a:tblPr firstRow="1" firstCol="1" bandRow="1"/>
              <a:tblGrid>
                <a:gridCol w="1943100"/>
                <a:gridCol w="1054100"/>
              </a:tblGrid>
              <a:tr h="323850">
                <a:tc>
                  <a:txBody>
                    <a:bodyPr/>
                    <a:lstStyle/>
                    <a:p>
                      <a:pPr algn="ctr">
                        <a:spcAft>
                          <a:spcPts val="0"/>
                        </a:spcAft>
                      </a:pPr>
                      <a:r>
                        <a:rPr lang="es-GT" sz="1000" b="1">
                          <a:solidFill>
                            <a:srgbClr val="FFFFFF"/>
                          </a:solidFill>
                          <a:effectLst/>
                          <a:latin typeface="Arial" charset="0"/>
                          <a:ea typeface="Times New Roman" charset="0"/>
                        </a:rPr>
                        <a:t>Distribución de ejecución por Regional </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spcAft>
                          <a:spcPts val="0"/>
                        </a:spcAft>
                      </a:pPr>
                      <a:r>
                        <a:rPr lang="es-GT" sz="1000" b="1">
                          <a:solidFill>
                            <a:srgbClr val="FFFFFF"/>
                          </a:solidFill>
                          <a:effectLst/>
                          <a:latin typeface="Arial" charset="0"/>
                          <a:ea typeface="Times New Roman" charset="0"/>
                        </a:rPr>
                        <a:t>Proyecto / Actividad</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Regional I Huehuetenango </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9</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Regional II Alta Verapaz</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11</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Regional III Quetzaltenango</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22</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Regional IV Chimaltenango </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17</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Auxiliatura de jalapa</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4</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a:spcAft>
                          <a:spcPts val="0"/>
                        </a:spcAft>
                      </a:pPr>
                      <a:r>
                        <a:rPr lang="es-GT" sz="1100">
                          <a:solidFill>
                            <a:srgbClr val="000000"/>
                          </a:solidFill>
                          <a:effectLst/>
                          <a:latin typeface="Calibri" charset="0"/>
                          <a:ea typeface="Times New Roman" charset="0"/>
                          <a:cs typeface="Calibri" charset="0"/>
                        </a:rPr>
                        <a:t>Auxiliatura de Barrios </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a:solidFill>
                            <a:srgbClr val="000000"/>
                          </a:solidFill>
                          <a:effectLst/>
                          <a:latin typeface="Calibri" charset="0"/>
                          <a:ea typeface="Times New Roman" charset="0"/>
                          <a:cs typeface="Calibri" charset="0"/>
                        </a:rPr>
                        <a:t>3</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ctr">
                        <a:spcAft>
                          <a:spcPts val="0"/>
                        </a:spcAft>
                      </a:pPr>
                      <a:r>
                        <a:rPr lang="es-GT" sz="1100">
                          <a:solidFill>
                            <a:srgbClr val="000000"/>
                          </a:solidFill>
                          <a:effectLst/>
                          <a:latin typeface="Calibri" charset="0"/>
                          <a:ea typeface="Times New Roman" charset="0"/>
                          <a:cs typeface="Calibri" charset="0"/>
                        </a:rPr>
                        <a:t>total</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dirty="0">
                          <a:solidFill>
                            <a:srgbClr val="000000"/>
                          </a:solidFill>
                          <a:effectLst/>
                          <a:latin typeface="Calibri" charset="0"/>
                          <a:ea typeface="Times New Roman" charset="0"/>
                          <a:cs typeface="Calibri" charset="0"/>
                        </a:rPr>
                        <a:t>66</a:t>
                      </a:r>
                      <a:endParaRPr lang="es-ES_tradnl" sz="1100" dirty="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903904806"/>
              </p:ext>
            </p:extLst>
          </p:nvPr>
        </p:nvGraphicFramePr>
        <p:xfrm>
          <a:off x="7431157" y="2471758"/>
          <a:ext cx="1981200" cy="3550920"/>
        </p:xfrm>
        <a:graphic>
          <a:graphicData uri="http://schemas.openxmlformats.org/drawingml/2006/table">
            <a:tbl>
              <a:tblPr firstRow="1" firstCol="1" bandRow="1"/>
              <a:tblGrid>
                <a:gridCol w="1143000"/>
                <a:gridCol w="838200"/>
              </a:tblGrid>
              <a:tr h="381000">
                <a:tc gridSpan="2">
                  <a:txBody>
                    <a:bodyPr/>
                    <a:lstStyle/>
                    <a:p>
                      <a:pPr algn="ctr">
                        <a:spcAft>
                          <a:spcPts val="0"/>
                        </a:spcAft>
                      </a:pPr>
                      <a:r>
                        <a:rPr lang="es-GT" sz="1100" b="1">
                          <a:solidFill>
                            <a:srgbClr val="000000"/>
                          </a:solidFill>
                          <a:effectLst/>
                          <a:latin typeface="Calibri" charset="0"/>
                          <a:ea typeface="Times New Roman" charset="0"/>
                          <a:cs typeface="Calibri" charset="0"/>
                        </a:rPr>
                        <a:t>Beneficiarios por Comunidad Lingüística </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s-ES_tradnl"/>
                    </a:p>
                  </a:txBody>
                  <a:tcPr/>
                </a:tc>
              </a:tr>
              <a:tr h="381000">
                <a:tc>
                  <a:txBody>
                    <a:bodyPr/>
                    <a:lstStyle/>
                    <a:p>
                      <a:pPr algn="ctr">
                        <a:spcAft>
                          <a:spcPts val="0"/>
                        </a:spcAft>
                      </a:pPr>
                      <a:r>
                        <a:rPr lang="es-GT" sz="1100" b="1">
                          <a:solidFill>
                            <a:srgbClr val="000000"/>
                          </a:solidFill>
                          <a:effectLst/>
                          <a:latin typeface="Calibri" charset="0"/>
                          <a:ea typeface="Times New Roman" charset="0"/>
                          <a:cs typeface="Calibri" charset="0"/>
                        </a:rPr>
                        <a:t>Comunidad lingüística / Pueblo</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s-GT" sz="1100" b="1">
                          <a:solidFill>
                            <a:srgbClr val="000000"/>
                          </a:solidFill>
                          <a:effectLst/>
                          <a:latin typeface="Calibri" charset="0"/>
                          <a:ea typeface="Times New Roman" charset="0"/>
                          <a:cs typeface="Calibri" charset="0"/>
                        </a:rPr>
                        <a:t>Beneficiarios</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190500">
                <a:tc>
                  <a:txBody>
                    <a:bodyPr/>
                    <a:lstStyle/>
                    <a:p>
                      <a:pPr algn="ctr">
                        <a:spcAft>
                          <a:spcPts val="0"/>
                        </a:spcAft>
                      </a:pPr>
                      <a:r>
                        <a:rPr lang="es-ES" sz="1100">
                          <a:solidFill>
                            <a:srgbClr val="000000"/>
                          </a:solidFill>
                          <a:effectLst/>
                          <a:latin typeface="Calibri" charset="0"/>
                          <a:ea typeface="Arial" charset="0"/>
                          <a:cs typeface="Calibri" charset="0"/>
                        </a:rPr>
                        <a:t>Kaqchikel</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solidFill>
                            <a:srgbClr val="000000"/>
                          </a:solidFill>
                          <a:effectLst/>
                          <a:latin typeface="Calibri" charset="0"/>
                          <a:ea typeface="Arial" charset="0"/>
                          <a:cs typeface="Calibri" charset="0"/>
                        </a:rPr>
                        <a:t>1353</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ctr">
                        <a:spcAft>
                          <a:spcPts val="0"/>
                        </a:spcAft>
                      </a:pPr>
                      <a:r>
                        <a:rPr lang="es-ES" sz="1100">
                          <a:solidFill>
                            <a:srgbClr val="000000"/>
                          </a:solidFill>
                          <a:effectLst/>
                          <a:latin typeface="Calibri" charset="0"/>
                          <a:ea typeface="Arial" charset="0"/>
                          <a:cs typeface="Calibri" charset="0"/>
                        </a:rPr>
                        <a:t>K'iche'</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solidFill>
                            <a:srgbClr val="000000"/>
                          </a:solidFill>
                          <a:effectLst/>
                          <a:latin typeface="Calibri" charset="0"/>
                          <a:ea typeface="Arial" charset="0"/>
                          <a:cs typeface="Calibri" charset="0"/>
                        </a:rPr>
                        <a:t>1190</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ctr">
                        <a:spcAft>
                          <a:spcPts val="0"/>
                        </a:spcAft>
                      </a:pPr>
                      <a:r>
                        <a:rPr lang="es-ES" sz="1100">
                          <a:solidFill>
                            <a:srgbClr val="000000"/>
                          </a:solidFill>
                          <a:effectLst/>
                          <a:latin typeface="Calibri" charset="0"/>
                          <a:ea typeface="Arial" charset="0"/>
                          <a:cs typeface="Calibri" charset="0"/>
                        </a:rPr>
                        <a:t>Ixil</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solidFill>
                            <a:srgbClr val="000000"/>
                          </a:solidFill>
                          <a:effectLst/>
                          <a:latin typeface="Calibri" charset="0"/>
                          <a:ea typeface="Arial" charset="0"/>
                          <a:cs typeface="Calibri" charset="0"/>
                        </a:rPr>
                        <a:t>474</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ctr">
                        <a:spcAft>
                          <a:spcPts val="0"/>
                        </a:spcAft>
                      </a:pPr>
                      <a:r>
                        <a:rPr lang="es-ES" sz="1100">
                          <a:solidFill>
                            <a:srgbClr val="000000"/>
                          </a:solidFill>
                          <a:effectLst/>
                          <a:latin typeface="Calibri" charset="0"/>
                          <a:ea typeface="Arial" charset="0"/>
                          <a:cs typeface="Calibri" charset="0"/>
                        </a:rPr>
                        <a:t>Mam</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solidFill>
                            <a:srgbClr val="000000"/>
                          </a:solidFill>
                          <a:effectLst/>
                          <a:latin typeface="Calibri" charset="0"/>
                          <a:ea typeface="Arial" charset="0"/>
                          <a:cs typeface="Calibri" charset="0"/>
                        </a:rPr>
                        <a:t>327</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ctr">
                        <a:spcAft>
                          <a:spcPts val="0"/>
                        </a:spcAft>
                      </a:pPr>
                      <a:r>
                        <a:rPr lang="es-ES" sz="1100">
                          <a:solidFill>
                            <a:srgbClr val="000000"/>
                          </a:solidFill>
                          <a:effectLst/>
                          <a:latin typeface="Calibri" charset="0"/>
                          <a:ea typeface="Arial" charset="0"/>
                          <a:cs typeface="Calibri" charset="0"/>
                        </a:rPr>
                        <a:t>sakapulteka</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solidFill>
                            <a:srgbClr val="000000"/>
                          </a:solidFill>
                          <a:effectLst/>
                          <a:latin typeface="Calibri" charset="0"/>
                          <a:ea typeface="Arial" charset="0"/>
                          <a:cs typeface="Calibri" charset="0"/>
                        </a:rPr>
                        <a:t>195</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ctr">
                        <a:spcAft>
                          <a:spcPts val="0"/>
                        </a:spcAft>
                      </a:pPr>
                      <a:r>
                        <a:rPr lang="es-ES" sz="1100">
                          <a:solidFill>
                            <a:srgbClr val="000000"/>
                          </a:solidFill>
                          <a:effectLst/>
                          <a:latin typeface="Calibri" charset="0"/>
                          <a:ea typeface="Arial" charset="0"/>
                          <a:cs typeface="Calibri" charset="0"/>
                        </a:rPr>
                        <a:t>xinka</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solidFill>
                            <a:srgbClr val="000000"/>
                          </a:solidFill>
                          <a:effectLst/>
                          <a:latin typeface="Calibri" charset="0"/>
                          <a:ea typeface="Arial" charset="0"/>
                          <a:cs typeface="Calibri" charset="0"/>
                        </a:rPr>
                        <a:t>160</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ctr">
                        <a:spcAft>
                          <a:spcPts val="0"/>
                        </a:spcAft>
                      </a:pPr>
                      <a:r>
                        <a:rPr lang="es-ES" sz="1100">
                          <a:solidFill>
                            <a:srgbClr val="000000"/>
                          </a:solidFill>
                          <a:effectLst/>
                          <a:latin typeface="Calibri" charset="0"/>
                          <a:ea typeface="Arial" charset="0"/>
                          <a:cs typeface="Calibri" charset="0"/>
                        </a:rPr>
                        <a:t>Achi'</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solidFill>
                            <a:srgbClr val="000000"/>
                          </a:solidFill>
                          <a:effectLst/>
                          <a:latin typeface="Calibri" charset="0"/>
                          <a:ea typeface="Arial" charset="0"/>
                          <a:cs typeface="Calibri" charset="0"/>
                        </a:rPr>
                        <a:t>85</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ctr">
                        <a:spcAft>
                          <a:spcPts val="0"/>
                        </a:spcAft>
                      </a:pPr>
                      <a:r>
                        <a:rPr lang="es-ES" sz="1100">
                          <a:solidFill>
                            <a:srgbClr val="000000"/>
                          </a:solidFill>
                          <a:effectLst/>
                          <a:latin typeface="Calibri" charset="0"/>
                          <a:ea typeface="Arial" charset="0"/>
                          <a:cs typeface="Calibri" charset="0"/>
                        </a:rPr>
                        <a:t>Q'eqchi'</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solidFill>
                            <a:srgbClr val="000000"/>
                          </a:solidFill>
                          <a:effectLst/>
                          <a:latin typeface="Calibri" charset="0"/>
                          <a:ea typeface="Arial" charset="0"/>
                          <a:cs typeface="Calibri" charset="0"/>
                        </a:rPr>
                        <a:t>83</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ctr">
                        <a:spcAft>
                          <a:spcPts val="0"/>
                        </a:spcAft>
                      </a:pPr>
                      <a:r>
                        <a:rPr lang="es-ES" sz="1100">
                          <a:solidFill>
                            <a:srgbClr val="000000"/>
                          </a:solidFill>
                          <a:effectLst/>
                          <a:latin typeface="Calibri" charset="0"/>
                          <a:ea typeface="Arial" charset="0"/>
                          <a:cs typeface="Calibri" charset="0"/>
                        </a:rPr>
                        <a:t>Garifuna</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solidFill>
                            <a:srgbClr val="000000"/>
                          </a:solidFill>
                          <a:effectLst/>
                          <a:latin typeface="Calibri" charset="0"/>
                          <a:ea typeface="Arial" charset="0"/>
                          <a:cs typeface="Calibri" charset="0"/>
                        </a:rPr>
                        <a:t>75</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ctr">
                        <a:spcAft>
                          <a:spcPts val="0"/>
                        </a:spcAft>
                      </a:pPr>
                      <a:r>
                        <a:rPr lang="es-ES" sz="1100">
                          <a:solidFill>
                            <a:srgbClr val="000000"/>
                          </a:solidFill>
                          <a:effectLst/>
                          <a:latin typeface="Calibri" charset="0"/>
                          <a:ea typeface="Arial" charset="0"/>
                          <a:cs typeface="Calibri" charset="0"/>
                        </a:rPr>
                        <a:t>Poqomchi’</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solidFill>
                            <a:srgbClr val="000000"/>
                          </a:solidFill>
                          <a:effectLst/>
                          <a:latin typeface="Calibri" charset="0"/>
                          <a:ea typeface="Arial" charset="0"/>
                          <a:cs typeface="Calibri" charset="0"/>
                        </a:rPr>
                        <a:t>59</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ctr">
                        <a:spcAft>
                          <a:spcPts val="0"/>
                        </a:spcAft>
                      </a:pPr>
                      <a:r>
                        <a:rPr lang="es-ES" sz="1100">
                          <a:solidFill>
                            <a:srgbClr val="000000"/>
                          </a:solidFill>
                          <a:effectLst/>
                          <a:latin typeface="Calibri" charset="0"/>
                          <a:ea typeface="Arial" charset="0"/>
                          <a:cs typeface="Calibri" charset="0"/>
                        </a:rPr>
                        <a:t>Sipakapense</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solidFill>
                            <a:srgbClr val="000000"/>
                          </a:solidFill>
                          <a:effectLst/>
                          <a:latin typeface="Calibri" charset="0"/>
                          <a:ea typeface="Arial" charset="0"/>
                          <a:cs typeface="Calibri" charset="0"/>
                        </a:rPr>
                        <a:t>59</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ctr">
                        <a:spcAft>
                          <a:spcPts val="0"/>
                        </a:spcAft>
                      </a:pPr>
                      <a:r>
                        <a:rPr lang="es-ES" sz="1100">
                          <a:solidFill>
                            <a:srgbClr val="000000"/>
                          </a:solidFill>
                          <a:effectLst/>
                          <a:latin typeface="Calibri" charset="0"/>
                          <a:ea typeface="Arial" charset="0"/>
                          <a:cs typeface="Calibri" charset="0"/>
                        </a:rPr>
                        <a:t>Chorti'</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solidFill>
                            <a:srgbClr val="000000"/>
                          </a:solidFill>
                          <a:effectLst/>
                          <a:latin typeface="Calibri" charset="0"/>
                          <a:ea typeface="Arial" charset="0"/>
                          <a:cs typeface="Calibri" charset="0"/>
                        </a:rPr>
                        <a:t>20</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ctr">
                        <a:spcAft>
                          <a:spcPts val="0"/>
                        </a:spcAft>
                      </a:pPr>
                      <a:r>
                        <a:rPr lang="es-ES" sz="1100">
                          <a:solidFill>
                            <a:srgbClr val="000000"/>
                          </a:solidFill>
                          <a:effectLst/>
                          <a:latin typeface="Calibri" charset="0"/>
                          <a:ea typeface="Arial" charset="0"/>
                          <a:cs typeface="Calibri" charset="0"/>
                        </a:rPr>
                        <a:t>Q'anjob'al</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solidFill>
                            <a:srgbClr val="000000"/>
                          </a:solidFill>
                          <a:effectLst/>
                          <a:latin typeface="Calibri" charset="0"/>
                          <a:ea typeface="Arial" charset="0"/>
                          <a:cs typeface="Calibri" charset="0"/>
                        </a:rPr>
                        <a:t>9</a:t>
                      </a:r>
                      <a:endParaRPr lang="es-ES_tradnl" sz="1100">
                        <a:effectLst/>
                        <a:latin typeface="Arial" charset="0"/>
                        <a:ea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ctr">
                        <a:spcAft>
                          <a:spcPts val="0"/>
                        </a:spcAft>
                      </a:pPr>
                      <a:r>
                        <a:rPr lang="es-GT" sz="1100">
                          <a:solidFill>
                            <a:srgbClr val="000000"/>
                          </a:solidFill>
                          <a:effectLst/>
                          <a:latin typeface="Calibri" charset="0"/>
                          <a:ea typeface="Times New Roman" charset="0"/>
                          <a:cs typeface="Calibri" charset="0"/>
                        </a:rPr>
                        <a:t>TOTAL</a:t>
                      </a:r>
                      <a:endParaRPr lang="es-ES_tradnl" sz="110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GT" sz="1100" dirty="0">
                          <a:solidFill>
                            <a:srgbClr val="000000"/>
                          </a:solidFill>
                          <a:effectLst/>
                          <a:latin typeface="Calibri" charset="0"/>
                          <a:ea typeface="Times New Roman" charset="0"/>
                          <a:cs typeface="Calibri" charset="0"/>
                        </a:rPr>
                        <a:t>4089</a:t>
                      </a:r>
                      <a:endParaRPr lang="es-ES_tradnl" sz="1100" dirty="0">
                        <a:effectLst/>
                        <a:latin typeface="Arial" charset="0"/>
                        <a:ea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875255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xmlns="" id="{A2162693-C48A-1D46-A173-005AE60ACA54}"/>
              </a:ext>
            </a:extLst>
          </p:cNvPr>
          <p:cNvSpPr txBox="1">
            <a:spLocks/>
          </p:cNvSpPr>
          <p:nvPr/>
        </p:nvSpPr>
        <p:spPr>
          <a:xfrm>
            <a:off x="1333500" y="4972043"/>
            <a:ext cx="10745287" cy="1572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r>
              <a:rPr lang="es-GT" sz="3400" b="1" dirty="0">
                <a:latin typeface="Arial" panose="020B0604020202020204" pitchFamily="34" charset="0"/>
                <a:cs typeface="Arial" panose="020B0604020202020204" pitchFamily="34" charset="0"/>
              </a:rPr>
              <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CONSOLIDADO DE LOGROS INSTITUCIONALES</a:t>
            </a:r>
          </a:p>
        </p:txBody>
      </p:sp>
    </p:spTree>
    <p:extLst>
      <p:ext uri="{BB962C8B-B14F-4D97-AF65-F5344CB8AC3E}">
        <p14:creationId xmlns:p14="http://schemas.microsoft.com/office/powerpoint/2010/main" val="1110065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xmlns="" id="{A2162693-C48A-1D46-A173-005AE60ACA54}"/>
              </a:ext>
            </a:extLst>
          </p:cNvPr>
          <p:cNvSpPr txBox="1">
            <a:spLocks/>
          </p:cNvSpPr>
          <p:nvPr/>
        </p:nvSpPr>
        <p:spPr>
          <a:xfrm>
            <a:off x="1333500" y="4972043"/>
            <a:ext cx="10745287" cy="1572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r>
              <a:rPr lang="es-GT" sz="3400" b="1" dirty="0">
                <a:latin typeface="Arial" panose="020B0604020202020204" pitchFamily="34" charset="0"/>
                <a:cs typeface="Arial" panose="020B0604020202020204" pitchFamily="34" charset="0"/>
              </a:rPr>
              <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CONSOLIDADO DE LOGROS INSTITUCIONALES</a:t>
            </a:r>
          </a:p>
        </p:txBody>
      </p:sp>
    </p:spTree>
    <p:extLst>
      <p:ext uri="{BB962C8B-B14F-4D97-AF65-F5344CB8AC3E}">
        <p14:creationId xmlns:p14="http://schemas.microsoft.com/office/powerpoint/2010/main" val="1281045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xmlns="" id="{A2162693-C48A-1D46-A173-005AE60ACA54}"/>
              </a:ext>
            </a:extLst>
          </p:cNvPr>
          <p:cNvSpPr txBox="1">
            <a:spLocks/>
          </p:cNvSpPr>
          <p:nvPr/>
        </p:nvSpPr>
        <p:spPr>
          <a:xfrm>
            <a:off x="2934787" y="4972043"/>
            <a:ext cx="9144000" cy="1572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r>
              <a:rPr lang="es-GT" sz="3400" b="1" dirty="0">
                <a:latin typeface="Arial" panose="020B0604020202020204" pitchFamily="34" charset="0"/>
                <a:cs typeface="Arial" panose="020B0604020202020204" pitchFamily="34" charset="0"/>
              </a:rPr>
              <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TENDENCIAS Y DESAFÍOS</a:t>
            </a:r>
          </a:p>
        </p:txBody>
      </p:sp>
    </p:spTree>
    <p:extLst>
      <p:ext uri="{BB962C8B-B14F-4D97-AF65-F5344CB8AC3E}">
        <p14:creationId xmlns:p14="http://schemas.microsoft.com/office/powerpoint/2010/main" val="2816221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0" y="1041218"/>
            <a:ext cx="10049693"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TENDENCIA MUESTRA EL USO DE LOS RECURSOS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468967" y="851216"/>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datos obtenidos durante el periodo reportado permiten establecer que la ejecución del presupuesto se caracterizó principalmente por priorizar proyectos que coadyuvan al desarrollo de los Pueblos Indígenas Maya, Garífuna y </a:t>
            </a:r>
            <a:r>
              <a:rPr lang="es-GT" sz="2000" b="0" dirty="0" err="1">
                <a:solidFill>
                  <a:schemeClr val="tx1"/>
                </a:solidFill>
                <a:latin typeface="Arial" panose="020B0604020202020204" pitchFamily="34" charset="0"/>
                <a:cs typeface="Arial" panose="020B0604020202020204" pitchFamily="34" charset="0"/>
              </a:rPr>
              <a:t>Xinca</a:t>
            </a:r>
            <a:r>
              <a:rPr lang="es-GT" sz="2000" b="0" dirty="0">
                <a:solidFill>
                  <a:schemeClr val="tx1"/>
                </a:solidFill>
                <a:latin typeface="Arial" panose="020B0604020202020204" pitchFamily="34" charset="0"/>
                <a:cs typeface="Arial" panose="020B0604020202020204" pitchFamily="34" charset="0"/>
              </a:rPr>
              <a:t> implementado todos los instrumentos legales en el ámbito de transparencia y calidad del gasto</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7170" name="Picture 2" descr="7 TENDENCIAS TECNOLÓGICAS PARA EL EL 2021 | MQ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5785" y="-89694"/>
            <a:ext cx="2406215" cy="192774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xmlns="" id="{E40743F2-234A-4544-BBAC-8877FB423F76}"/>
              </a:ext>
            </a:extLst>
          </p:cNvPr>
          <p:cNvSpPr txBox="1">
            <a:spLocks/>
          </p:cNvSpPr>
          <p:nvPr/>
        </p:nvSpPr>
        <p:spPr>
          <a:xfrm>
            <a:off x="387531"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En el </a:t>
            </a:r>
            <a:r>
              <a:rPr lang="es-GT" sz="1600" dirty="0">
                <a:solidFill>
                  <a:srgbClr val="0070C0"/>
                </a:solidFill>
                <a:latin typeface="Arial" panose="020B0604020202020204" pitchFamily="34" charset="0"/>
                <a:cs typeface="Arial" panose="020B0604020202020204" pitchFamily="34" charset="0"/>
              </a:rPr>
              <a:t>siguiente año </a:t>
            </a:r>
            <a:r>
              <a:rPr lang="es-GT" sz="1600" b="0" dirty="0">
                <a:solidFill>
                  <a:schemeClr val="tx1"/>
                </a:solidFill>
                <a:latin typeface="Arial" panose="020B0604020202020204" pitchFamily="34" charset="0"/>
                <a:cs typeface="Arial" panose="020B0604020202020204" pitchFamily="34" charset="0"/>
              </a:rPr>
              <a:t>se espera que la ejecución se logre al 100% y que eso pueda reflejarse en los indicadores de desarrollo relacionado a pueblos indígenas del país. </a:t>
            </a:r>
          </a:p>
        </p:txBody>
      </p:sp>
    </p:spTree>
    <p:extLst>
      <p:ext uri="{BB962C8B-B14F-4D97-AF65-F5344CB8AC3E}">
        <p14:creationId xmlns:p14="http://schemas.microsoft.com/office/powerpoint/2010/main" val="4042557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RESULTADOS SE OBTUVIERON EN EL MARCO DE LA </a:t>
            </a:r>
            <a:r>
              <a:rPr lang="es-GT" dirty="0" err="1">
                <a:latin typeface="Arial" panose="020B0604020202020204" pitchFamily="34" charset="0"/>
                <a:cs typeface="Arial" panose="020B0604020202020204" pitchFamily="34" charset="0"/>
              </a:rPr>
              <a:t>PGG</a:t>
            </a:r>
            <a:r>
              <a:rPr lang="es-GT" dirty="0">
                <a:latin typeface="Arial" panose="020B0604020202020204" pitchFamily="34" charset="0"/>
                <a:cs typeface="Arial" panose="020B0604020202020204" pitchFamily="34" charset="0"/>
              </a:rPr>
              <a:t>?</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3421117" y="1563732"/>
            <a:ext cx="8492210" cy="494742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La </a:t>
            </a:r>
            <a:r>
              <a:rPr lang="es-GT" sz="2000" dirty="0">
                <a:solidFill>
                  <a:srgbClr val="0070C0"/>
                </a:solidFill>
                <a:latin typeface="Arial" panose="020B0604020202020204" pitchFamily="34" charset="0"/>
                <a:cs typeface="Arial" panose="020B0604020202020204" pitchFamily="34" charset="0"/>
              </a:rPr>
              <a:t>Política General de Gobierno </a:t>
            </a:r>
            <a:r>
              <a:rPr lang="es-GT" sz="2000" b="0" dirty="0">
                <a:solidFill>
                  <a:schemeClr val="tx1"/>
                </a:solidFill>
                <a:latin typeface="Arial" panose="020B0604020202020204" pitchFamily="34" charset="0"/>
                <a:cs typeface="Arial" panose="020B0604020202020204" pitchFamily="34" charset="0"/>
              </a:rPr>
              <a:t>(</a:t>
            </a:r>
            <a:r>
              <a:rPr lang="es-GT" sz="2000" b="0" dirty="0" err="1">
                <a:solidFill>
                  <a:schemeClr val="tx1"/>
                </a:solidFill>
                <a:latin typeface="Arial" panose="020B0604020202020204" pitchFamily="34" charset="0"/>
                <a:cs typeface="Arial" panose="020B0604020202020204" pitchFamily="34" charset="0"/>
              </a:rPr>
              <a:t>PGG</a:t>
            </a:r>
            <a:r>
              <a:rPr lang="es-GT" sz="2000" b="0" dirty="0">
                <a:solidFill>
                  <a:schemeClr val="tx1"/>
                </a:solidFill>
                <a:latin typeface="Arial" panose="020B0604020202020204" pitchFamily="34" charset="0"/>
                <a:cs typeface="Arial" panose="020B0604020202020204" pitchFamily="34" charset="0"/>
              </a:rPr>
              <a:t>) es el plan de acción del Gobierno de Guatemala, en donde se plasman los objetivos estratégicos y los lineamientos de las políticas públicas.</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FODIGUA durante el cuatrimestre reportado colaboró con la PGG mediante el cumplimiento del mandato de </a:t>
            </a:r>
            <a:r>
              <a:rPr lang="es-ES" sz="2000" b="0" dirty="0">
                <a:latin typeface="Arial" panose="020B0604020202020204" pitchFamily="34" charset="0"/>
                <a:cs typeface="Arial" panose="020B0604020202020204" pitchFamily="34" charset="0"/>
              </a:rPr>
              <a:t> elevar la calidad de vida de los Pueblos Indígenas y proyectarse hacia el fortalecimiento y promoción del desarrollo humano integral, sin olvidar la multiculturalidad e identidad cultural.</a:t>
            </a: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xmlns="" id="{E40743F2-234A-4544-BBAC-8877FB423F76}"/>
              </a:ext>
            </a:extLst>
          </p:cNvPr>
          <p:cNvSpPr txBox="1">
            <a:spLocks/>
          </p:cNvSpPr>
          <p:nvPr/>
        </p:nvSpPr>
        <p:spPr>
          <a:xfrm>
            <a:off x="166813" y="184975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1400" b="0" dirty="0">
                <a:solidFill>
                  <a:schemeClr val="tx1"/>
                </a:solidFill>
                <a:latin typeface="Arial" panose="020B0604020202020204" pitchFamily="34" charset="0"/>
                <a:cs typeface="Arial" panose="020B0604020202020204" pitchFamily="34" charset="0"/>
              </a:rPr>
              <a:t/>
            </a:r>
            <a:br>
              <a:rPr lang="es-GT" sz="1400" b="0" dirty="0">
                <a:solidFill>
                  <a:schemeClr val="tx1"/>
                </a:solidFill>
                <a:latin typeface="Arial" panose="020B0604020202020204" pitchFamily="34" charset="0"/>
                <a:cs typeface="Arial" panose="020B0604020202020204" pitchFamily="34" charset="0"/>
              </a:rPr>
            </a:br>
            <a:r>
              <a:rPr lang="es-GT" sz="1400" b="0" dirty="0">
                <a:solidFill>
                  <a:schemeClr val="tx1"/>
                </a:solidFill>
                <a:latin typeface="Arial" panose="020B0604020202020204" pitchFamily="34" charset="0"/>
                <a:cs typeface="Arial" panose="020B0604020202020204" pitchFamily="34" charset="0"/>
              </a:rPr>
              <a:t>Se contribuyó con los pilares Economía, Competitividad, Prosperidad, Desarrollo Social, Gobernabilidad y Seguridad en el Desarrollo, Estado Responsable Transparente y Efectivo.</a:t>
            </a: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03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MEDIDAS DE TRANSPARENCIA SE HAN APLICADO?</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1671145" y="1619250"/>
            <a:ext cx="1024218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Para garantizar el </a:t>
            </a:r>
            <a:r>
              <a:rPr lang="es-GT" sz="2000" dirty="0">
                <a:solidFill>
                  <a:srgbClr val="0070C0"/>
                </a:solidFill>
                <a:latin typeface="Arial" panose="020B0604020202020204" pitchFamily="34" charset="0"/>
                <a:cs typeface="Arial" panose="020B0604020202020204" pitchFamily="34" charset="0"/>
              </a:rPr>
              <a:t>uso adecuado del dinero público </a:t>
            </a:r>
            <a:r>
              <a:rPr lang="es-GT" sz="2000" b="0" dirty="0">
                <a:solidFill>
                  <a:schemeClr val="tx1"/>
                </a:solidFill>
                <a:latin typeface="Arial" panose="020B0604020202020204" pitchFamily="34" charset="0"/>
                <a:cs typeface="Arial" panose="020B0604020202020204" pitchFamily="34" charset="0"/>
              </a:rPr>
              <a:t>y el avance en el cumplimiento de los objetivos de Estado, FODIGUA ha adoptado como medidas de transparencia:</a:t>
            </a:r>
          </a:p>
          <a:p>
            <a:pPr algn="just">
              <a:lnSpc>
                <a:spcPct val="150000"/>
              </a:lnSpc>
            </a:pPr>
            <a:r>
              <a:rPr lang="es-GT" sz="2000" b="0" dirty="0">
                <a:solidFill>
                  <a:schemeClr val="tx1"/>
                </a:solidFill>
                <a:latin typeface="Arial" panose="020B0604020202020204" pitchFamily="34" charset="0"/>
                <a:cs typeface="Arial" panose="020B0604020202020204" pitchFamily="34" charset="0"/>
              </a:rPr>
              <a:t>Ha implementado todos los instrumentos legales en el ámbito de transparencia y calidad del gasto, todo enfocado a coadyuvar a erradicar los actos de corrupción, como por ejemplo: SINACIG como las normas de control interno emitidas por el ente rector del control gubernamental;  y los </a:t>
            </a:r>
            <a:r>
              <a:rPr lang="es-GT" sz="2000" b="0" dirty="0" err="1">
                <a:solidFill>
                  <a:schemeClr val="tx1"/>
                </a:solidFill>
                <a:latin typeface="Arial" panose="020B0604020202020204" pitchFamily="34" charset="0"/>
                <a:cs typeface="Arial" panose="020B0604020202020204" pitchFamily="34" charset="0"/>
              </a:rPr>
              <a:t>mecanismjos</a:t>
            </a:r>
            <a:r>
              <a:rPr lang="es-GT" sz="2000" b="0" dirty="0">
                <a:solidFill>
                  <a:schemeClr val="tx1"/>
                </a:solidFill>
                <a:latin typeface="Arial" panose="020B0604020202020204" pitchFamily="34" charset="0"/>
                <a:cs typeface="Arial" panose="020B0604020202020204" pitchFamily="34" charset="0"/>
              </a:rPr>
              <a:t> en materia de </a:t>
            </a:r>
            <a:r>
              <a:rPr lang="es-GT" sz="2000" dirty="0">
                <a:solidFill>
                  <a:schemeClr val="tx1"/>
                </a:solidFill>
                <a:latin typeface="Arial" panose="020B0604020202020204" pitchFamily="34" charset="0"/>
                <a:cs typeface="Arial" panose="020B0604020202020204" pitchFamily="34" charset="0"/>
              </a:rPr>
              <a:t>Gobierno Abierto y Electrónico (GAE)</a:t>
            </a:r>
            <a:r>
              <a:rPr lang="es-GT" sz="2000" b="0" dirty="0">
                <a:solidFill>
                  <a:schemeClr val="tx1"/>
                </a:solidFill>
                <a:latin typeface="Arial" panose="020B0604020202020204" pitchFamily="34" charset="0"/>
                <a:cs typeface="Arial" panose="020B0604020202020204" pitchFamily="34" charset="0"/>
              </a:rPr>
              <a:t>, para coadyuvar a la transformación de la gestión pública.</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r>
              <a:rPr lang="es-GT" sz="2000" b="0" dirty="0">
                <a:solidFill>
                  <a:schemeClr val="accent1">
                    <a:lumMod val="50000"/>
                  </a:schemeClr>
                </a:solidFill>
                <a:latin typeface="Arial" panose="020B0604020202020204" pitchFamily="34" charset="0"/>
                <a:cs typeface="Arial" panose="020B0604020202020204" pitchFamily="34" charset="0"/>
              </a:rPr>
              <a:t>, </a:t>
            </a:r>
          </a:p>
        </p:txBody>
      </p:sp>
      <p:pic>
        <p:nvPicPr>
          <p:cNvPr id="14346" name="Picture 10" descr="Iconos de Transparencia - 450 iconos vectoriales gra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2121" y="200840"/>
            <a:ext cx="1471205" cy="147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11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1" y="91242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DESAFÍOS INSTITUCIONALES SE ESPERAN DURANTE 2022?</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1725767" y="1138725"/>
            <a:ext cx="9942859"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Los </a:t>
            </a:r>
            <a:r>
              <a:rPr lang="es-GT" sz="1800" dirty="0">
                <a:solidFill>
                  <a:srgbClr val="0070C0"/>
                </a:solidFill>
                <a:latin typeface="Arial" panose="020B0604020202020204" pitchFamily="34" charset="0"/>
                <a:cs typeface="Arial" panose="020B0604020202020204" pitchFamily="34" charset="0"/>
              </a:rPr>
              <a:t>principales desafíos </a:t>
            </a:r>
            <a:r>
              <a:rPr lang="es-GT" sz="1800" b="0" dirty="0">
                <a:solidFill>
                  <a:schemeClr val="tx1"/>
                </a:solidFill>
                <a:latin typeface="Arial" panose="020B0604020202020204" pitchFamily="34" charset="0"/>
                <a:cs typeface="Arial" panose="020B0604020202020204" pitchFamily="34" charset="0"/>
              </a:rPr>
              <a:t>de FODIGUA en cuanto al uso de los recursos públicos y el cumplimiento de los planes nacionales son:</a:t>
            </a:r>
          </a:p>
          <a:p>
            <a:pPr marL="342900" indent="-342900" algn="just">
              <a:lnSpc>
                <a:spcPct val="150000"/>
              </a:lnSpc>
              <a:buFont typeface="Arial" panose="020B0604020202020204" pitchFamily="34" charset="0"/>
              <a:buChar char="•"/>
            </a:pPr>
            <a:r>
              <a:rPr lang="es-GT" sz="1800" b="0" dirty="0">
                <a:solidFill>
                  <a:schemeClr val="tx1"/>
                </a:solidFill>
                <a:latin typeface="Arial" panose="020B0604020202020204" pitchFamily="34" charset="0"/>
                <a:cs typeface="Arial" panose="020B0604020202020204" pitchFamily="34" charset="0"/>
              </a:rPr>
              <a:t>Fortalecer las acciones para seguir cumpliendo con el mandato institucional y por ende al espíritu para el cual fue creado el Fondo de Desarrollo Indígena Guatemalteco, con la debida observancia de la normativa legal que contribuye a  transparentar el gasto publico.  </a:t>
            </a:r>
          </a:p>
          <a:p>
            <a:pPr marL="342900" indent="-342900" algn="just">
              <a:lnSpc>
                <a:spcPct val="150000"/>
              </a:lnSpc>
              <a:buFont typeface="Arial" panose="020B0604020202020204" pitchFamily="34" charset="0"/>
              <a:buChar char="•"/>
            </a:pPr>
            <a:r>
              <a:rPr lang="es-GT" sz="1800" b="0" dirty="0">
                <a:solidFill>
                  <a:schemeClr val="tx1"/>
                </a:solidFill>
                <a:latin typeface="Arial" panose="020B0604020202020204" pitchFamily="34" charset="0"/>
                <a:cs typeface="Arial" panose="020B0604020202020204" pitchFamily="34" charset="0"/>
              </a:rPr>
              <a:t>Seguir contribuyendo para la contención de la pandemia a causa del </a:t>
            </a:r>
            <a:r>
              <a:rPr lang="es-GT" sz="1800" b="0" dirty="0" err="1">
                <a:solidFill>
                  <a:schemeClr val="tx1"/>
                </a:solidFill>
                <a:latin typeface="Arial" panose="020B0604020202020204" pitchFamily="34" charset="0"/>
                <a:cs typeface="Arial" panose="020B0604020202020204" pitchFamily="34" charset="0"/>
              </a:rPr>
              <a:t>Covid</a:t>
            </a:r>
            <a:r>
              <a:rPr lang="es-GT" sz="1800" b="0" dirty="0">
                <a:solidFill>
                  <a:schemeClr val="tx1"/>
                </a:solidFill>
                <a:latin typeface="Arial" panose="020B0604020202020204" pitchFamily="34" charset="0"/>
                <a:cs typeface="Arial" panose="020B0604020202020204" pitchFamily="34" charset="0"/>
              </a:rPr>
              <a:t> 19, mediante medidas de bioseguridad y con ello contribuir a la reactivación económica de nuestros pueblos.</a:t>
            </a:r>
          </a:p>
          <a:p>
            <a:pPr marL="342900" indent="-342900" algn="just">
              <a:lnSpc>
                <a:spcPct val="150000"/>
              </a:lnSpc>
              <a:buFont typeface="Arial" panose="020B0604020202020204" pitchFamily="34" charset="0"/>
              <a:buChar char="•"/>
            </a:pPr>
            <a:r>
              <a:rPr lang="es-GT" sz="1800" b="0" dirty="0">
                <a:solidFill>
                  <a:schemeClr val="tx1"/>
                </a:solidFill>
                <a:latin typeface="Arial" panose="020B0604020202020204" pitchFamily="34" charset="0"/>
                <a:cs typeface="Arial" panose="020B0604020202020204" pitchFamily="34" charset="0"/>
              </a:rPr>
              <a:t>Continuar con el Empoderamiento de Pueblos Indígenas y Autoridades Ancestrales para cumplir con lo establecido en la CPRG y el ordenamiento jurídico interno.  </a:t>
            </a:r>
          </a:p>
        </p:txBody>
      </p:sp>
      <p:pic>
        <p:nvPicPr>
          <p:cNvPr id="12290" name="Picture 2" descr="Icono-Comprensión-Desafio Neurolectura | Desafío Neurolectura"/>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10522038" y="95161"/>
            <a:ext cx="1215011" cy="122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902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94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xmlns=""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PARTE GENERAL</a:t>
            </a:r>
          </a:p>
          <a:p>
            <a:pPr algn="r"/>
            <a:r>
              <a:rPr lang="es-GT" sz="3700" b="1" dirty="0">
                <a:solidFill>
                  <a:srgbClr val="00B0F0"/>
                </a:solidFill>
                <a:latin typeface="Arial" panose="020B0604020202020204" pitchFamily="34" charset="0"/>
                <a:cs typeface="Arial" panose="020B0604020202020204" pitchFamily="34" charset="0"/>
              </a:rPr>
              <a:t>AL TERCER CUATRIMESTRE 2021</a:t>
            </a:r>
          </a:p>
        </p:txBody>
      </p:sp>
    </p:spTree>
    <p:extLst>
      <p:ext uri="{BB962C8B-B14F-4D97-AF65-F5344CB8AC3E}">
        <p14:creationId xmlns:p14="http://schemas.microsoft.com/office/powerpoint/2010/main" val="2728840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CIFRAS GENERALES DEL PRESUPUESTO AL TERCER CUATRIMESTRE 2021</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xmlns="" id="{0246042C-1ABA-4355-A47C-701F270E798C}"/>
              </a:ext>
            </a:extLst>
          </p:cNvPr>
          <p:cNvSpPr>
            <a:spLocks noGrp="1"/>
          </p:cNvSpPr>
          <p:nvPr>
            <p:ph idx="1"/>
          </p:nvPr>
        </p:nvSpPr>
        <p:spPr>
          <a:xfrm>
            <a:off x="1097278" y="1754976"/>
            <a:ext cx="4585065" cy="4614170"/>
          </a:xfrm>
        </p:spPr>
        <p:txBody>
          <a:bodyPr>
            <a:normAutofit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Saldo:</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xmlns="" id="{0246042C-1ABA-4355-A47C-701F270E798C}"/>
              </a:ext>
            </a:extLst>
          </p:cNvPr>
          <p:cNvSpPr txBox="1">
            <a:spLocks/>
          </p:cNvSpPr>
          <p:nvPr/>
        </p:nvSpPr>
        <p:spPr>
          <a:xfrm>
            <a:off x="4754880" y="1619794"/>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 </a:t>
            </a:r>
            <a:r>
              <a:rPr lang="es-ES" sz="4500" b="1" dirty="0">
                <a:solidFill>
                  <a:srgbClr val="006FC0"/>
                </a:solidFill>
                <a:latin typeface="Arial" panose="020B0604020202020204" pitchFamily="34" charset="0"/>
                <a:ea typeface="Arial" panose="020B0604020202020204" pitchFamily="34" charset="0"/>
              </a:rPr>
              <a:t>Q.</a:t>
            </a:r>
            <a:r>
              <a:rPr lang="es-ES" sz="4500" b="1" spc="10" dirty="0">
                <a:solidFill>
                  <a:srgbClr val="006FC0"/>
                </a:solidFill>
                <a:latin typeface="Arial" panose="020B0604020202020204" pitchFamily="34" charset="0"/>
                <a:ea typeface="Arial" panose="020B0604020202020204" pitchFamily="34" charset="0"/>
              </a:rPr>
              <a:t> 32</a:t>
            </a:r>
            <a:r>
              <a:rPr lang="es-ES" sz="4500" b="1" dirty="0">
                <a:solidFill>
                  <a:srgbClr val="006FC0"/>
                </a:solidFill>
                <a:latin typeface="Arial" panose="020B0604020202020204" pitchFamily="34" charset="0"/>
                <a:ea typeface="Arial" panose="020B0604020202020204" pitchFamily="34" charset="0"/>
              </a:rPr>
              <a:t>,136,777.00</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a16="http://schemas.microsoft.com/office/drawing/2014/main" xmlns="" id="{0246042C-1ABA-4355-A47C-701F270E798C}"/>
              </a:ext>
            </a:extLst>
          </p:cNvPr>
          <p:cNvSpPr txBox="1">
            <a:spLocks/>
          </p:cNvSpPr>
          <p:nvPr/>
        </p:nvSpPr>
        <p:spPr>
          <a:xfrm>
            <a:off x="4754880" y="3114705"/>
            <a:ext cx="5969726" cy="15414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a:cs typeface="Arial"/>
              </a:rPr>
              <a:t> </a:t>
            </a:r>
            <a:r>
              <a:rPr lang="es-ES" sz="4500" b="1" dirty="0">
                <a:solidFill>
                  <a:srgbClr val="006FC0"/>
                </a:solidFill>
                <a:latin typeface="Arial"/>
                <a:ea typeface="Arial" panose="020B0604020202020204" pitchFamily="34" charset="0"/>
                <a:cs typeface="Arial"/>
              </a:rPr>
              <a:t>Q.</a:t>
            </a:r>
            <a:r>
              <a:rPr lang="es-ES" sz="4500" b="1" spc="5" dirty="0">
                <a:solidFill>
                  <a:srgbClr val="006FC0"/>
                </a:solidFill>
                <a:latin typeface="Arial"/>
                <a:ea typeface="Arial" panose="020B0604020202020204" pitchFamily="34" charset="0"/>
                <a:cs typeface="Arial"/>
              </a:rPr>
              <a:t> </a:t>
            </a:r>
            <a:r>
              <a:rPr lang="es" sz="4500" b="1" spc="5" dirty="0">
                <a:solidFill>
                  <a:srgbClr val="0070C0"/>
                </a:solidFill>
                <a:latin typeface="Montserrat"/>
                <a:ea typeface="Arial" panose="020B0604020202020204" pitchFamily="34" charset="0"/>
              </a:rPr>
              <a:t>18,377,099.96</a:t>
            </a: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9" name="Marcador de contenido 6">
            <a:extLst>
              <a:ext uri="{FF2B5EF4-FFF2-40B4-BE49-F238E27FC236}">
                <a16:creationId xmlns:a16="http://schemas.microsoft.com/office/drawing/2014/main" xmlns="" id="{0246042C-1ABA-4355-A47C-701F270E798C}"/>
              </a:ext>
            </a:extLst>
          </p:cNvPr>
          <p:cNvSpPr txBox="1">
            <a:spLocks/>
          </p:cNvSpPr>
          <p:nvPr/>
        </p:nvSpPr>
        <p:spPr>
          <a:xfrm>
            <a:off x="4754880" y="4656122"/>
            <a:ext cx="5969726" cy="15414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a:cs typeface="Arial"/>
              </a:rPr>
              <a:t>Q. </a:t>
            </a:r>
            <a:r>
              <a:rPr lang="es" sz="4500" b="1" dirty="0">
                <a:solidFill>
                  <a:srgbClr val="0070C0"/>
                </a:solidFill>
                <a:latin typeface="Montserrat"/>
              </a:rPr>
              <a:t>13,759,677.04</a:t>
            </a: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472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CIFRAS GENERALES DEL PRESUPUESTO AL TERCER CUATRIMESTRE 2021</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xmlns="" id="{0246042C-1ABA-4355-A47C-701F270E798C}"/>
              </a:ext>
            </a:extLst>
          </p:cNvPr>
          <p:cNvSpPr>
            <a:spLocks noGrp="1"/>
          </p:cNvSpPr>
          <p:nvPr>
            <p:ph idx="1"/>
          </p:nvPr>
        </p:nvSpPr>
        <p:spPr>
          <a:xfrm>
            <a:off x="2132701" y="2803491"/>
            <a:ext cx="4585065" cy="1445424"/>
          </a:xfrm>
        </p:spPr>
        <p:txBody>
          <a:bodyPr>
            <a:normAutofit fontScale="92500"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sz="2600" b="1" dirty="0">
                <a:latin typeface="Arial" panose="020B0604020202020204" pitchFamily="34" charset="0"/>
                <a:cs typeface="Arial" panose="020B0604020202020204" pitchFamily="34" charset="0"/>
              </a:rPr>
              <a:t>Porcentaje de ejecución</a:t>
            </a:r>
            <a:r>
              <a:rPr lang="es-GT" b="1" dirty="0">
                <a:latin typeface="Arial" panose="020B0604020202020204" pitchFamily="34" charset="0"/>
                <a:cs typeface="Arial" panose="020B0604020202020204" pitchFamily="34" charset="0"/>
              </a:rPr>
              <a:t>:</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xmlns="" id="{0246042C-1ABA-4355-A47C-701F270E798C}"/>
              </a:ext>
            </a:extLst>
          </p:cNvPr>
          <p:cNvSpPr txBox="1">
            <a:spLocks/>
          </p:cNvSpPr>
          <p:nvPr/>
        </p:nvSpPr>
        <p:spPr>
          <a:xfrm>
            <a:off x="5857155" y="2534194"/>
            <a:ext cx="2884203" cy="19840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a:solidFill>
                  <a:srgbClr val="FF0000"/>
                </a:solidFill>
                <a:latin typeface="Arial"/>
                <a:cs typeface="Arial"/>
              </a:rPr>
              <a:t>57.18%</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961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1" y="134547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¿EN QUÉ UTILIZA EL DINERO FODIGUA?</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153988" y="1746982"/>
            <a:ext cx="7406641" cy="4814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El dinero se utiliza en la adquisición de diferentes bienes o servicios y en transferencias que son necesarias para cumplir con las finalidades de la institución.</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Para mostrar de forma ordenada a la población en qué se utiliza el dinero, el gasto del sector público se muestra por </a:t>
            </a:r>
            <a:r>
              <a:rPr lang="es-GT" sz="2600" b="0" dirty="0">
                <a:solidFill>
                  <a:schemeClr val="tx1"/>
                </a:solidFill>
                <a:latin typeface="Arial" panose="020B0604020202020204" pitchFamily="34" charset="0"/>
                <a:cs typeface="Arial" panose="020B0604020202020204" pitchFamily="34" charset="0"/>
              </a:rPr>
              <a:t>grupos de gasto.</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E40743F2-234A-4544-BBAC-8877FB423F76}"/>
              </a:ext>
            </a:extLst>
          </p:cNvPr>
          <p:cNvSpPr txBox="1">
            <a:spLocks/>
          </p:cNvSpPr>
          <p:nvPr/>
        </p:nvSpPr>
        <p:spPr>
          <a:xfrm>
            <a:off x="387531" y="2672987"/>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latin typeface="Arial" panose="020B0604020202020204" pitchFamily="34" charset="0"/>
                <a:cs typeface="Arial" panose="020B0604020202020204" pitchFamily="34" charset="0"/>
              </a:rPr>
              <a:t>El gasto se divide </a:t>
            </a:r>
          </a:p>
          <a:p>
            <a:pPr>
              <a:lnSpc>
                <a:spcPct val="150000"/>
              </a:lnSpc>
            </a:pPr>
            <a:r>
              <a:rPr lang="es-GT" sz="2000" b="0" dirty="0">
                <a:latin typeface="Arial" panose="020B0604020202020204" pitchFamily="34" charset="0"/>
                <a:cs typeface="Arial" panose="020B0604020202020204" pitchFamily="34" charset="0"/>
              </a:rPr>
              <a:t>en </a:t>
            </a:r>
            <a:r>
              <a:rPr lang="es-GT" sz="3100" dirty="0">
                <a:solidFill>
                  <a:srgbClr val="FF0000"/>
                </a:solidFill>
                <a:latin typeface="Arial" panose="020B0604020202020204" pitchFamily="34" charset="0"/>
                <a:cs typeface="Arial" panose="020B0604020202020204" pitchFamily="34" charset="0"/>
              </a:rPr>
              <a:t>6 </a:t>
            </a:r>
            <a:r>
              <a:rPr lang="es-GT" sz="2000" b="0" dirty="0">
                <a:latin typeface="Arial" panose="020B0604020202020204" pitchFamily="34" charset="0"/>
                <a:cs typeface="Arial" panose="020B0604020202020204" pitchFamily="34" charset="0"/>
              </a:rPr>
              <a:t>grupos</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08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D0DB10-AE31-47D2-A485-453D2186D26D}"/>
              </a:ext>
            </a:extLst>
          </p:cNvPr>
          <p:cNvSpPr>
            <a:spLocks noGrp="1"/>
          </p:cNvSpPr>
          <p:nvPr>
            <p:ph type="title"/>
          </p:nvPr>
        </p:nvSpPr>
        <p:spPr>
          <a:xfrm>
            <a:off x="1789611" y="575125"/>
            <a:ext cx="8791303" cy="547089"/>
          </a:xfrm>
        </p:spPr>
        <p:txBody>
          <a:bodyPr>
            <a:noAutofit/>
          </a:bodyPr>
          <a:lstStyle/>
          <a:p>
            <a:r>
              <a:rPr lang="es-GT" sz="2800" dirty="0">
                <a:latin typeface="Arial" panose="020B0604020202020204" pitchFamily="34" charset="0"/>
                <a:cs typeface="Arial" panose="020B0604020202020204" pitchFamily="34" charset="0"/>
              </a:rPr>
              <a:t>EJECUCIÓN PRESUPUESTARIA POR GRUPO DE GASTO AL TERCER CUATRIMESTRE 2021</a:t>
            </a:r>
            <a:endParaRPr lang="es-GT" sz="2800" b="1" dirty="0">
              <a:latin typeface="Arial" panose="020B0604020202020204" pitchFamily="34" charset="0"/>
              <a:cs typeface="Arial" panose="020B0604020202020204" pitchFamily="34" charset="0"/>
            </a:endParaRPr>
          </a:p>
        </p:txBody>
      </p:sp>
      <p:graphicFrame>
        <p:nvGraphicFramePr>
          <p:cNvPr id="5" name="Gráfico 4">
            <a:extLst>
              <a:ext uri="{FF2B5EF4-FFF2-40B4-BE49-F238E27FC236}">
                <a16:creationId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A3CBB2C8-18B0-4026-8C89-ABFD4EB3C7C3}"/>
              </a:ext>
            </a:extLst>
          </p:cNvPr>
          <p:cNvGraphicFramePr/>
          <p:nvPr>
            <p:extLst>
              <p:ext uri="{D42A27DB-BD31-4B8C-83A1-F6EECF244321}">
                <p14:modId xmlns:p14="http://schemas.microsoft.com/office/powerpoint/2010/main" val="956781633"/>
              </p:ext>
            </p:extLst>
          </p:nvPr>
        </p:nvGraphicFramePr>
        <p:xfrm>
          <a:off x="675049" y="1266607"/>
          <a:ext cx="11020425" cy="47097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4933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1" y="10216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¿CUÁL ES LA IMPORTANCIA DEL PAGO DE SERVIDORES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493623" y="1591234"/>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dirty="0">
                <a:solidFill>
                  <a:schemeClr val="tx1"/>
                </a:solidFill>
                <a:latin typeface="Arial" panose="020B0604020202020204" pitchFamily="34" charset="0"/>
                <a:cs typeface="Arial" panose="020B0604020202020204" pitchFamily="34" charset="0"/>
              </a:rPr>
              <a:t>El dinero utilizado en el pago de servidores públicos (</a:t>
            </a:r>
            <a:r>
              <a:rPr lang="es-GT" sz="2400" dirty="0">
                <a:solidFill>
                  <a:schemeClr val="tx1"/>
                </a:solidFill>
                <a:latin typeface="Arial" panose="020B0604020202020204" pitchFamily="34" charset="0"/>
                <a:cs typeface="Arial" panose="020B0604020202020204" pitchFamily="34" charset="0"/>
              </a:rPr>
              <a:t>grupo 0</a:t>
            </a:r>
            <a:r>
              <a:rPr lang="es-GT" sz="2400" b="0" dirty="0">
                <a:solidFill>
                  <a:schemeClr val="tx1"/>
                </a:solidFill>
                <a:latin typeface="Arial" panose="020B0604020202020204" pitchFamily="34" charset="0"/>
                <a:cs typeface="Arial" panose="020B0604020202020204" pitchFamily="34" charset="0"/>
              </a:rPr>
              <a:t>), aunque se clasifica como un gasto de funcionamiento, en realidad, constituye el medio para prestar servicios o entregar bienes a la población beneficiaria, y con ello, satisfacer las necesidades sociales; a través de la contratación de 38 en renglón 011, 4 en renglón 022 y 45 en renglón 021, en personal administrativo que brinda los servicios técnicos, profesionales.  </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1026"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3789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CC PPT" id="{10F4F059-A0B9-1049-A250-F7623F8A7F99}" vid="{AC174B93-5168-7E41-BD8C-27F9E39DFE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2" ma:contentTypeDescription="Crear nuevo documento." ma:contentTypeScope="" ma:versionID="82063a6b178adbe3c79d37e693bc162e">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3d9afdd1b157cbc26b4623f5f3ce62be"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F6A2CD-1165-4C44-BCDF-58BB3311353D}">
  <ds:schemaRefs>
    <ds:schemaRef ds:uri="http://purl.org/dc/elements/1.1/"/>
    <ds:schemaRef ds:uri="efcf9931-6988-4c26-989d-90fd7d9d6177"/>
    <ds:schemaRef ds:uri="http://www.w3.org/XML/1998/namespace"/>
    <ds:schemaRef ds:uri="http://schemas.microsoft.com/office/2006/documentManagement/types"/>
    <ds:schemaRef ds:uri="http://purl.org/dc/terms/"/>
    <ds:schemaRef ds:uri="http://schemas.microsoft.com/office/2006/metadata/properties"/>
    <ds:schemaRef ds:uri="2de3127d-b50e-4c29-b846-9213acea4d89"/>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38567AB3-BDA8-4F6A-BF08-04C51A48EB3D}">
  <ds:schemaRefs>
    <ds:schemaRef ds:uri="http://schemas.microsoft.com/sharepoint/v3/contenttype/forms"/>
  </ds:schemaRefs>
</ds:datastoreItem>
</file>

<file path=customXml/itemProps3.xml><?xml version="1.0" encoding="utf-8"?>
<ds:datastoreItem xmlns:ds="http://schemas.openxmlformats.org/officeDocument/2006/customXml" ds:itemID="{7BACC9B7-7504-42A6-9CA1-27F36E1A7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CPCC PPT 001</Template>
  <TotalTime>6720</TotalTime>
  <Words>3351</Words>
  <Application>Microsoft Macintosh PowerPoint</Application>
  <PresentationFormat>Panorámica</PresentationFormat>
  <Paragraphs>488</Paragraphs>
  <Slides>38</Slides>
  <Notes>36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38</vt:i4>
      </vt:variant>
    </vt:vector>
  </HeadingPairs>
  <TitlesOfParts>
    <vt:vector size="43" baseType="lpstr">
      <vt:lpstr>Calibri</vt:lpstr>
      <vt:lpstr>Montserrat</vt:lpstr>
      <vt:lpstr>Times New Roman</vt:lpstr>
      <vt:lpstr>Arial</vt:lpstr>
      <vt:lpstr>Tema de Office</vt:lpstr>
      <vt:lpstr>RENDICIÓN DE CUENTAS DEL ORGANISMO EJECUTIVO   AL TERCER CUATRIMESTRE 2021 </vt:lpstr>
      <vt:lpstr>PRINCIPALES FUNCIONES DEL  Fondo de Desarrollo Indígena Guatemalteco</vt:lpstr>
      <vt:lpstr>PRINCIPALES FUNCIONES DEL  Fondo de Desarrollo Indígena Guatemalteco</vt:lpstr>
      <vt:lpstr>Presentación de PowerPoint</vt:lpstr>
      <vt:lpstr>CIFRAS GENERALES DEL PRESUPUESTO AL TERCER CUATRIMESTRE 2021</vt:lpstr>
      <vt:lpstr>CIFRAS GENERALES DEL PRESUPUESTO AL TERCER CUATRIMESTRE 2021</vt:lpstr>
      <vt:lpstr>¿EN QUÉ UTILIZA EL DINERO FODIGUA?  </vt:lpstr>
      <vt:lpstr>EJECUCIÓN PRESUPUESTARIA POR GRUPO DE GASTO AL TERCER CUATRIMESTRE 2021</vt:lpstr>
      <vt:lpstr>¿CUÁL ES LA IMPORTANCIA DEL PAGO DE SERVIDORES PÚBLICOS?  </vt:lpstr>
      <vt:lpstr>MONTO UTILIZADO EN INVERSIÓN A LA FECHA  </vt:lpstr>
      <vt:lpstr>¿QUÉ FINALIDADES ATIENDE “LA INSTITUCIÓN”?  </vt:lpstr>
      <vt:lpstr>PAGO DE SALARIOS A SERVIDORES PÚBLICOS A LA FECHA  </vt:lpstr>
      <vt:lpstr>EJECUCIÓN PRESUPUESTARIA POR FINALIDAD AL TERCER CUATRIMESTRE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PRINCIPALES RESULTADOS Y AVANCES</vt:lpstr>
      <vt:lpstr>PRINCIPALES RESULTADOS Y AVANCES</vt:lpstr>
      <vt:lpstr>Presentación de PowerPoint</vt:lpstr>
      <vt:lpstr>Presentación de PowerPoint</vt:lpstr>
      <vt:lpstr>Presentación de PowerPoint</vt:lpstr>
      <vt:lpstr>¿QUÉ TENDENCIA MUESTRA EL USO DE LOS RECURSOS PÚBLICOS?  </vt:lpstr>
      <vt:lpstr>¿QUÉ RESULTADOS SE OBTUVIERON EN EL MARCO DE LA PGG?  </vt:lpstr>
      <vt:lpstr>¿QUÉ MEDIDAS DE TRANSPARENCIA SE HAN APLICADO?  </vt:lpstr>
      <vt:lpstr>¿QUÉ DESAFÍOS INSTITUCIONALES SE ESPERAN DURANTE 2022?  </vt:lpstr>
      <vt:lpstr>Presentación de PowerPoint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TITULAR Subtitular</dc:title>
  <dc:subject/>
  <dc:creator>CPCC-RMONROY</dc:creator>
  <cp:keywords/>
  <dc:description/>
  <cp:lastModifiedBy>Usuario de Microsoft Office</cp:lastModifiedBy>
  <cp:revision>388</cp:revision>
  <cp:lastPrinted>2021-08-09T17:23:02Z</cp:lastPrinted>
  <dcterms:created xsi:type="dcterms:W3CDTF">2020-10-26T21:37:44Z</dcterms:created>
  <dcterms:modified xsi:type="dcterms:W3CDTF">2022-01-04T20:55:22Z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