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 id="2147483690" r:id="rId5"/>
  </p:sldMasterIdLst>
  <p:notesMasterIdLst>
    <p:notesMasterId r:id="rId41"/>
  </p:notesMasterIdLst>
  <p:sldIdLst>
    <p:sldId id="290" r:id="rId6"/>
    <p:sldId id="286" r:id="rId7"/>
    <p:sldId id="257" r:id="rId8"/>
    <p:sldId id="258" r:id="rId9"/>
    <p:sldId id="260" r:id="rId10"/>
    <p:sldId id="261" r:id="rId11"/>
    <p:sldId id="262" r:id="rId12"/>
    <p:sldId id="263" r:id="rId13"/>
    <p:sldId id="264" r:id="rId14"/>
    <p:sldId id="265" r:id="rId15"/>
    <p:sldId id="266" r:id="rId16"/>
    <p:sldId id="267" r:id="rId17"/>
    <p:sldId id="285"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8" r:id="rId32"/>
    <p:sldId id="289" r:id="rId33"/>
    <p:sldId id="292" r:id="rId34"/>
    <p:sldId id="291" r:id="rId35"/>
    <p:sldId id="294" r:id="rId36"/>
    <p:sldId id="287" r:id="rId37"/>
    <p:sldId id="282" r:id="rId38"/>
    <p:sldId id="283" r:id="rId39"/>
    <p:sldId id="284" r:id="rId40"/>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147"/>
    <a:srgbClr val="192753"/>
    <a:srgbClr val="1B2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ndy.juarez\AppData\Local\Microsoft\Windows\Temporary%20Internet%20Files\Content.Outlook\9RI30YVD\CUADROS%20FINANCIERO%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uadalupe.lopez\AppData\Local\Temp\Rar$DIa0.517\CUADROS%20FINANCIERO.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'[CUADROS FINANCIERO final.xlsx]Grafica 3 Grupo de Gasto'!$B$10</c:f>
              <c:strCache>
                <c:ptCount val="1"/>
                <c:pt idx="0">
                  <c:v>Presupuesto Asignado</c:v>
                </c:pt>
              </c:strCache>
            </c:strRef>
          </c:tx>
          <c:spPr>
            <a:solidFill>
              <a:schemeClr val="accent1">
                <a:shade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'[CUADROS FINANCIERO final.xlsx]Grafica 3 Grupo de Gasto'!$C$9:$G$9</c:f>
              <c:strCache>
                <c:ptCount val="5"/>
                <c:pt idx="0">
                  <c:v>0. Salarios y honorarios</c:v>
                </c:pt>
                <c:pt idx="1">
                  <c:v>1. Servicios básicos, mantenimiento, etc.</c:v>
                </c:pt>
                <c:pt idx="2">
                  <c:v>2: Materiales y Suministros</c:v>
                </c:pt>
                <c:pt idx="3">
                  <c:v>3. Equipo</c:v>
                </c:pt>
                <c:pt idx="4">
                  <c:v>4. Pago de prestaciones laborales</c:v>
                </c:pt>
              </c:strCache>
            </c:strRef>
          </c:cat>
          <c:val>
            <c:numRef>
              <c:f>'[CUADROS FINANCIERO final.xlsx]Grafica 3 Grupo de Gasto'!$C$10:$G$10</c:f>
              <c:numCache>
                <c:formatCode>#,##0.00</c:formatCode>
                <c:ptCount val="5"/>
                <c:pt idx="0">
                  <c:v>40926883</c:v>
                </c:pt>
                <c:pt idx="1">
                  <c:v>7101733</c:v>
                </c:pt>
                <c:pt idx="2">
                  <c:v>1352119</c:v>
                </c:pt>
                <c:pt idx="3">
                  <c:v>97000</c:v>
                </c:pt>
                <c:pt idx="4">
                  <c:v>2619265</c:v>
                </c:pt>
              </c:numCache>
            </c:numRef>
          </c:val>
          <c:extLst>
            <c:ext xmlns:c16="http://schemas.microsoft.com/office/drawing/2014/chart" uri="{C3380CC4-5D6E-409C-BE32-E72D297353CC}">
              <c16:uniqueId val="{00000000-2DAD-4BE5-9E33-384CB42F7226}"/>
            </c:ext>
          </c:extLst>
        </c:ser>
        <c:ser>
          <c:idx val="1"/>
          <c:order val="1"/>
          <c:tx>
            <c:strRef>
              <c:f>'[CUADROS FINANCIERO final.xlsx]Grafica 3 Grupo de Gasto'!$B$11</c:f>
              <c:strCache>
                <c:ptCount val="1"/>
                <c:pt idx="0">
                  <c:v>Presupuesto Vigente</c:v>
                </c:pt>
              </c:strCache>
            </c:strRef>
          </c:tx>
          <c:spPr>
            <a:solidFill>
              <a:schemeClr val="accent1">
                <a:shade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'[CUADROS FINANCIERO final.xlsx]Grafica 3 Grupo de Gasto'!$C$9:$G$9</c:f>
              <c:strCache>
                <c:ptCount val="5"/>
                <c:pt idx="0">
                  <c:v>0. Salarios y honorarios</c:v>
                </c:pt>
                <c:pt idx="1">
                  <c:v>1. Servicios básicos, mantenimiento, etc.</c:v>
                </c:pt>
                <c:pt idx="2">
                  <c:v>2: Materiales y Suministros</c:v>
                </c:pt>
                <c:pt idx="3">
                  <c:v>3. Equipo</c:v>
                </c:pt>
                <c:pt idx="4">
                  <c:v>4. Pago de prestaciones laborales</c:v>
                </c:pt>
              </c:strCache>
            </c:strRef>
          </c:cat>
          <c:val>
            <c:numRef>
              <c:f>'[CUADROS FINANCIERO final.xlsx]Grafica 3 Grupo de Gasto'!$C$11:$G$11</c:f>
              <c:numCache>
                <c:formatCode>#,##0.00</c:formatCode>
                <c:ptCount val="5"/>
                <c:pt idx="0">
                  <c:v>41016339</c:v>
                </c:pt>
                <c:pt idx="1">
                  <c:v>4315828</c:v>
                </c:pt>
                <c:pt idx="2">
                  <c:v>782639</c:v>
                </c:pt>
                <c:pt idx="3">
                  <c:v>1245724</c:v>
                </c:pt>
                <c:pt idx="4">
                  <c:v>5736470</c:v>
                </c:pt>
              </c:numCache>
            </c:numRef>
          </c:val>
          <c:extLst>
            <c:ext xmlns:c16="http://schemas.microsoft.com/office/drawing/2014/chart" uri="{C3380CC4-5D6E-409C-BE32-E72D297353CC}">
              <c16:uniqueId val="{00000001-2DAD-4BE5-9E33-384CB42F7226}"/>
            </c:ext>
          </c:extLst>
        </c:ser>
        <c:ser>
          <c:idx val="2"/>
          <c:order val="2"/>
          <c:tx>
            <c:strRef>
              <c:f>'[CUADROS FINANCIERO final.xlsx]Grafica 3 Grupo de Gasto'!$B$12</c:f>
              <c:strCache>
                <c:ptCount val="1"/>
                <c:pt idx="0">
                  <c:v>Presupuesto Ejecutado</c:v>
                </c:pt>
              </c:strCache>
            </c:strRef>
          </c:tx>
          <c:spPr>
            <a:solidFill>
              <a:schemeClr val="accent1">
                <a:tint val="86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'[CUADROS FINANCIERO final.xlsx]Grafica 3 Grupo de Gasto'!$C$9:$G$9</c:f>
              <c:strCache>
                <c:ptCount val="5"/>
                <c:pt idx="0">
                  <c:v>0. Salarios y honorarios</c:v>
                </c:pt>
                <c:pt idx="1">
                  <c:v>1. Servicios básicos, mantenimiento, etc.</c:v>
                </c:pt>
                <c:pt idx="2">
                  <c:v>2: Materiales y Suministros</c:v>
                </c:pt>
                <c:pt idx="3">
                  <c:v>3. Equipo</c:v>
                </c:pt>
                <c:pt idx="4">
                  <c:v>4. Pago de prestaciones laborales</c:v>
                </c:pt>
              </c:strCache>
            </c:strRef>
          </c:cat>
          <c:val>
            <c:numRef>
              <c:f>'[CUADROS FINANCIERO final.xlsx]Grafica 3 Grupo de Gasto'!$C$12:$G$12</c:f>
              <c:numCache>
                <c:formatCode>#,##0.00</c:formatCode>
                <c:ptCount val="5"/>
                <c:pt idx="0">
                  <c:v>40217163.329999998</c:v>
                </c:pt>
                <c:pt idx="1">
                  <c:v>4154553.26</c:v>
                </c:pt>
                <c:pt idx="2">
                  <c:v>654619.27</c:v>
                </c:pt>
                <c:pt idx="3">
                  <c:v>831623.12</c:v>
                </c:pt>
                <c:pt idx="4">
                  <c:v>5353625.8899999997</c:v>
                </c:pt>
              </c:numCache>
            </c:numRef>
          </c:val>
          <c:extLst>
            <c:ext xmlns:c16="http://schemas.microsoft.com/office/drawing/2014/chart" uri="{C3380CC4-5D6E-409C-BE32-E72D297353CC}">
              <c16:uniqueId val="{00000002-2DAD-4BE5-9E33-384CB42F7226}"/>
            </c:ext>
          </c:extLst>
        </c:ser>
        <c:ser>
          <c:idx val="3"/>
          <c:order val="3"/>
          <c:tx>
            <c:strRef>
              <c:f>'[CUADROS FINANCIERO final.xlsx]Grafica 3 Grupo de Gasto'!$B$13</c:f>
              <c:strCache>
                <c:ptCount val="1"/>
                <c:pt idx="0">
                  <c:v>Saldo por Ejecutar</c:v>
                </c:pt>
              </c:strCache>
            </c:strRef>
          </c:tx>
          <c:spPr>
            <a:solidFill>
              <a:schemeClr val="accent1">
                <a:tint val="58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'[CUADROS FINANCIERO final.xlsx]Grafica 3 Grupo de Gasto'!$C$9:$G$9</c:f>
              <c:strCache>
                <c:ptCount val="5"/>
                <c:pt idx="0">
                  <c:v>0. Salarios y honorarios</c:v>
                </c:pt>
                <c:pt idx="1">
                  <c:v>1. Servicios básicos, mantenimiento, etc.</c:v>
                </c:pt>
                <c:pt idx="2">
                  <c:v>2: Materiales y Suministros</c:v>
                </c:pt>
                <c:pt idx="3">
                  <c:v>3. Equipo</c:v>
                </c:pt>
                <c:pt idx="4">
                  <c:v>4. Pago de prestaciones laborales</c:v>
                </c:pt>
              </c:strCache>
            </c:strRef>
          </c:cat>
          <c:val>
            <c:numRef>
              <c:f>'[CUADROS FINANCIERO final.xlsx]Grafica 3 Grupo de Gasto'!$C$13:$G$13</c:f>
              <c:numCache>
                <c:formatCode>#,##0.00</c:formatCode>
                <c:ptCount val="5"/>
                <c:pt idx="0">
                  <c:v>799175.67</c:v>
                </c:pt>
                <c:pt idx="1">
                  <c:v>161274.74</c:v>
                </c:pt>
                <c:pt idx="2">
                  <c:v>128019.73</c:v>
                </c:pt>
                <c:pt idx="3">
                  <c:v>414100.88</c:v>
                </c:pt>
                <c:pt idx="4">
                  <c:v>382844.11</c:v>
                </c:pt>
              </c:numCache>
            </c:numRef>
          </c:val>
          <c:extLst>
            <c:ext xmlns:c16="http://schemas.microsoft.com/office/drawing/2014/chart" uri="{C3380CC4-5D6E-409C-BE32-E72D297353CC}">
              <c16:uniqueId val="{00000003-2DAD-4BE5-9E33-384CB42F7226}"/>
            </c:ext>
          </c:extLst>
        </c:ser>
        <c:dLbls>
          <c:dLblPos val="outEnd"/>
          <c:showLegendKey val="0"/>
          <c:showVal val="1"/>
          <c:showCatName val="0"/>
          <c:showSerName val="0"/>
          <c:showPercent val="0"/>
          <c:showBubbleSize val="0"/>
        </c:dLbls>
        <c:gapWidth val="444"/>
        <c:overlap val="-90"/>
        <c:axId val="442365032"/>
        <c:axId val="442374232"/>
      </c:barChart>
      <c:catAx>
        <c:axId val="442365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442374232"/>
        <c:crosses val="autoZero"/>
        <c:auto val="1"/>
        <c:lblAlgn val="ctr"/>
        <c:lblOffset val="100"/>
        <c:noMultiLvlLbl val="0"/>
      </c:catAx>
      <c:valAx>
        <c:axId val="442374232"/>
        <c:scaling>
          <c:orientation val="minMax"/>
        </c:scaling>
        <c:delete val="1"/>
        <c:axPos val="l"/>
        <c:numFmt formatCode="#,##0.00" sourceLinked="1"/>
        <c:majorTickMark val="none"/>
        <c:minorTickMark val="none"/>
        <c:tickLblPos val="nextTo"/>
        <c:crossAx val="4423650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legend>
    <c:plotVisOnly val="1"/>
    <c:dispBlanksAs val="gap"/>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04364429896299E-2"/>
          <c:y val="4.9880088388362498E-2"/>
          <c:w val="0.95199127114020698"/>
          <c:h val="0.86756821426866604"/>
        </c:manualLayout>
      </c:layout>
      <c:barChart>
        <c:barDir val="col"/>
        <c:grouping val="clustered"/>
        <c:varyColors val="0"/>
        <c:ser>
          <c:idx val="0"/>
          <c:order val="0"/>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90B7-4C4B-B3C2-7BC4C002A13C}"/>
              </c:ext>
            </c:extLst>
          </c:dPt>
          <c:dPt>
            <c:idx val="2"/>
            <c:invertIfNegative val="0"/>
            <c:bubble3D val="0"/>
            <c:extLst>
              <c:ext xmlns:c16="http://schemas.microsoft.com/office/drawing/2014/chart" uri="{C3380CC4-5D6E-409C-BE32-E72D297353CC}">
                <c16:uniqueId val="{00000001-90B7-4C4B-B3C2-7BC4C002A13C}"/>
              </c:ext>
            </c:extLst>
          </c:dPt>
          <c:dPt>
            <c:idx val="3"/>
            <c:invertIfNegative val="0"/>
            <c:bubble3D val="0"/>
            <c:extLst>
              <c:ext xmlns:c16="http://schemas.microsoft.com/office/drawing/2014/chart" uri="{C3380CC4-5D6E-409C-BE32-E72D297353CC}">
                <c16:uniqueId val="{00000002-90B7-4C4B-B3C2-7BC4C002A13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6 Finalidad'!$B$5:$B$8</c:f>
              <c:strCache>
                <c:ptCount val="4"/>
                <c:pt idx="0">
                  <c:v>Presupuesto Asignado </c:v>
                </c:pt>
                <c:pt idx="1">
                  <c:v>Presupuesto Vigente</c:v>
                </c:pt>
                <c:pt idx="2">
                  <c:v>Presupuesto Ejecutado</c:v>
                </c:pt>
                <c:pt idx="3">
                  <c:v>Saldo por Ejecutar</c:v>
                </c:pt>
              </c:strCache>
            </c:strRef>
          </c:cat>
          <c:val>
            <c:numRef>
              <c:f>'Gráfica 6 Finalidad'!$C$5:$C$8</c:f>
              <c:numCache>
                <c:formatCode>#,##0.00</c:formatCode>
                <c:ptCount val="4"/>
                <c:pt idx="0">
                  <c:v>52097000</c:v>
                </c:pt>
                <c:pt idx="1">
                  <c:v>53097000</c:v>
                </c:pt>
                <c:pt idx="2">
                  <c:v>51211584.869999997</c:v>
                </c:pt>
                <c:pt idx="3">
                  <c:v>1885415.13</c:v>
                </c:pt>
              </c:numCache>
            </c:numRef>
          </c:val>
          <c:extLst>
            <c:ext xmlns:c16="http://schemas.microsoft.com/office/drawing/2014/chart" uri="{C3380CC4-5D6E-409C-BE32-E72D297353CC}">
              <c16:uniqueId val="{00000003-90B7-4C4B-B3C2-7BC4C002A13C}"/>
            </c:ext>
          </c:extLst>
        </c:ser>
        <c:dLbls>
          <c:dLblPos val="outEnd"/>
          <c:showLegendKey val="0"/>
          <c:showVal val="1"/>
          <c:showCatName val="0"/>
          <c:showSerName val="0"/>
          <c:showPercent val="0"/>
          <c:showBubbleSize val="0"/>
        </c:dLbls>
        <c:gapWidth val="219"/>
        <c:overlap val="-27"/>
        <c:axId val="2065257736"/>
        <c:axId val="2065270184"/>
      </c:barChart>
      <c:catAx>
        <c:axId val="206525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GT"/>
          </a:p>
        </c:txPr>
        <c:crossAx val="2065270184"/>
        <c:crosses val="autoZero"/>
        <c:auto val="1"/>
        <c:lblAlgn val="ctr"/>
        <c:lblOffset val="100"/>
        <c:noMultiLvlLbl val="0"/>
      </c:catAx>
      <c:valAx>
        <c:axId val="206527018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065257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92AB6-A0F9-441A-A0AA-F315315DCB5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3C001910-B49C-4C9D-A288-A28ED8760A20}">
      <dgm:prSet phldrT="[Texto]"/>
      <dgm:spPr/>
      <dgm:t>
        <a:bodyPr/>
        <a:lstStyle/>
        <a:p>
          <a:r>
            <a:rPr lang="es-GT" b="1" dirty="0">
              <a:latin typeface="Montserrat" panose="00000500000000000000" pitchFamily="50" charset="0"/>
            </a:rPr>
            <a:t>Implementación de Política de Datos Abiertos</a:t>
          </a:r>
          <a:endParaRPr lang="es-ES" b="1" dirty="0">
            <a:latin typeface="Montserrat" panose="00000500000000000000" pitchFamily="50" charset="0"/>
          </a:endParaRPr>
        </a:p>
      </dgm:t>
    </dgm:pt>
    <dgm:pt modelId="{6FC50D58-FEC8-4A7D-8D3C-7F7143E600EC}" type="parTrans" cxnId="{74BA9394-7C51-4C62-9100-0697460D8428}">
      <dgm:prSet/>
      <dgm:spPr/>
      <dgm:t>
        <a:bodyPr/>
        <a:lstStyle/>
        <a:p>
          <a:endParaRPr lang="es-ES"/>
        </a:p>
      </dgm:t>
    </dgm:pt>
    <dgm:pt modelId="{60B976D8-74DA-4691-8756-A336D73F2FE9}" type="sibTrans" cxnId="{74BA9394-7C51-4C62-9100-0697460D8428}">
      <dgm:prSet/>
      <dgm:spPr/>
      <dgm:t>
        <a:bodyPr/>
        <a:lstStyle/>
        <a:p>
          <a:endParaRPr lang="es-ES"/>
        </a:p>
      </dgm:t>
    </dgm:pt>
    <dgm:pt modelId="{A9F09B9F-1702-45AF-8AEB-58FE13824DBD}">
      <dgm:prSet phldrT="[Texto]" custT="1"/>
      <dgm:spPr/>
      <dgm:t>
        <a:bodyPr/>
        <a:lstStyle/>
        <a:p>
          <a:pPr algn="just"/>
          <a:r>
            <a:rPr lang="es-GT" sz="1100" dirty="0">
              <a:solidFill>
                <a:srgbClr val="002060"/>
              </a:solidFill>
              <a:latin typeface="Montserrat" panose="00000500000000000000" pitchFamily="50" charset="0"/>
            </a:rPr>
            <a:t>Mediante Acuerdos de Dirección D-2021-041 y D-2021-122 se conformó el Comité de Datos Abiertos y se puso a disposición de la población guatemalteca la información de la gestión en formato abierto,  con las características técnicas y jurídicas necesarias para ser reutilizada y distribuida libremente por cualquier persona, en cualquier momento y lugar. La información pública de oficio en formato abierto se encuentra disponible y actualizada en el sitio web institucional </a:t>
          </a:r>
          <a:r>
            <a:rPr lang="es-GT" sz="1100" b="1" dirty="0">
              <a:solidFill>
                <a:srgbClr val="002060"/>
              </a:solidFill>
              <a:latin typeface="Montserrat" panose="00000500000000000000" pitchFamily="50" charset="0"/>
            </a:rPr>
            <a:t>www.onsec.gob.gt </a:t>
          </a:r>
          <a:endParaRPr lang="es-ES" sz="1100" b="1" dirty="0">
            <a:solidFill>
              <a:srgbClr val="002060"/>
            </a:solidFill>
            <a:latin typeface="Montserrat" panose="00000500000000000000" pitchFamily="50" charset="0"/>
          </a:endParaRPr>
        </a:p>
      </dgm:t>
    </dgm:pt>
    <dgm:pt modelId="{406E8BF6-A62F-4B9F-BB2C-5645E7136E94}" type="parTrans" cxnId="{90AE51D8-2E76-4B9F-817A-2D4EBFBE3A6A}">
      <dgm:prSet/>
      <dgm:spPr/>
      <dgm:t>
        <a:bodyPr/>
        <a:lstStyle/>
        <a:p>
          <a:endParaRPr lang="es-ES"/>
        </a:p>
      </dgm:t>
    </dgm:pt>
    <dgm:pt modelId="{02684F32-EF7B-461A-BFC3-DFDB6675724E}" type="sibTrans" cxnId="{90AE51D8-2E76-4B9F-817A-2D4EBFBE3A6A}">
      <dgm:prSet/>
      <dgm:spPr/>
      <dgm:t>
        <a:bodyPr/>
        <a:lstStyle/>
        <a:p>
          <a:endParaRPr lang="es-ES"/>
        </a:p>
      </dgm:t>
    </dgm:pt>
    <dgm:pt modelId="{9C9618D7-5188-49B2-A625-E9237EFA033E}">
      <dgm:prSet phldrT="[Texto]"/>
      <dgm:spPr/>
      <dgm:t>
        <a:bodyPr/>
        <a:lstStyle/>
        <a:p>
          <a:r>
            <a:rPr lang="es-GT" b="1" dirty="0">
              <a:latin typeface="Montserrat" panose="00000500000000000000" pitchFamily="50" charset="0"/>
            </a:rPr>
            <a:t>Comité de Simplificación de Trámites </a:t>
          </a:r>
          <a:endParaRPr lang="es-ES" b="1" dirty="0">
            <a:latin typeface="Montserrat" panose="00000500000000000000" pitchFamily="50" charset="0"/>
          </a:endParaRPr>
        </a:p>
      </dgm:t>
    </dgm:pt>
    <dgm:pt modelId="{F66030D6-BB16-49EC-BAAE-57632A081F2E}" type="parTrans" cxnId="{2002EFD7-A7DB-4D67-BB1B-B2E06060A2A2}">
      <dgm:prSet/>
      <dgm:spPr/>
      <dgm:t>
        <a:bodyPr/>
        <a:lstStyle/>
        <a:p>
          <a:endParaRPr lang="es-ES"/>
        </a:p>
      </dgm:t>
    </dgm:pt>
    <dgm:pt modelId="{EB57A5B6-FFC4-4BA4-BE54-3B2AC6FDA27C}" type="sibTrans" cxnId="{2002EFD7-A7DB-4D67-BB1B-B2E06060A2A2}">
      <dgm:prSet/>
      <dgm:spPr/>
      <dgm:t>
        <a:bodyPr/>
        <a:lstStyle/>
        <a:p>
          <a:endParaRPr lang="es-ES"/>
        </a:p>
      </dgm:t>
    </dgm:pt>
    <dgm:pt modelId="{747E7A54-93CD-4D04-B701-A294C0132922}">
      <dgm:prSet phldrT="[Texto]" custT="1"/>
      <dgm:spPr/>
      <dgm:t>
        <a:bodyPr/>
        <a:lstStyle/>
        <a:p>
          <a:pPr algn="just"/>
          <a:r>
            <a:rPr lang="es-GT" sz="1100" dirty="0">
              <a:solidFill>
                <a:srgbClr val="002060"/>
              </a:solidFill>
              <a:latin typeface="Montserrat" panose="00000500000000000000" pitchFamily="50" charset="0"/>
            </a:rPr>
            <a:t>En agosto 2021 se conformó el Comité de Simplificación de Trámites mediante Acuerdo de Dirección D-2021-108, para realizar todas las actividades y funciones establecidas en el Decreto 5-2021 Ley para la Simplificación de Requisitos y Trámites Administrativos encaminada a optimizar tiempo y recursos en los trámites que los usuarios realizan en la Onsec. </a:t>
          </a:r>
          <a:endParaRPr lang="es-ES" sz="1100" dirty="0">
            <a:solidFill>
              <a:srgbClr val="002060"/>
            </a:solidFill>
            <a:latin typeface="Montserrat" panose="00000500000000000000" pitchFamily="50" charset="0"/>
          </a:endParaRPr>
        </a:p>
      </dgm:t>
    </dgm:pt>
    <dgm:pt modelId="{1CADA2FA-3756-45E0-BE67-96CC529CF886}" type="parTrans" cxnId="{67BBC24A-10C0-4A72-8994-41908443EDAA}">
      <dgm:prSet/>
      <dgm:spPr/>
      <dgm:t>
        <a:bodyPr/>
        <a:lstStyle/>
        <a:p>
          <a:endParaRPr lang="es-ES"/>
        </a:p>
      </dgm:t>
    </dgm:pt>
    <dgm:pt modelId="{21852A4B-DD64-42CD-A4C6-EAC3893C533F}" type="sibTrans" cxnId="{67BBC24A-10C0-4A72-8994-41908443EDAA}">
      <dgm:prSet/>
      <dgm:spPr/>
      <dgm:t>
        <a:bodyPr/>
        <a:lstStyle/>
        <a:p>
          <a:endParaRPr lang="es-ES"/>
        </a:p>
      </dgm:t>
    </dgm:pt>
    <dgm:pt modelId="{5EEA27FC-FB54-446A-A183-74CE98724ABB}">
      <dgm:prSet phldrT="[Texto]"/>
      <dgm:spPr/>
      <dgm:t>
        <a:bodyPr/>
        <a:lstStyle/>
        <a:p>
          <a:pPr defTabSz="1111250">
            <a:lnSpc>
              <a:spcPct val="90000"/>
            </a:lnSpc>
            <a:spcBef>
              <a:spcPct val="0"/>
            </a:spcBef>
            <a:spcAft>
              <a:spcPct val="35000"/>
            </a:spcAft>
          </a:pPr>
          <a:endParaRPr lang="es-ES" b="1" dirty="0">
            <a:latin typeface="Montserrat" panose="00000500000000000000" pitchFamily="50" charset="0"/>
          </a:endParaRPr>
        </a:p>
        <a:p>
          <a:pPr marL="0" marR="0" indent="0" defTabSz="914400" eaLnBrk="1" fontAlgn="auto" latinLnBrk="0" hangingPunct="1">
            <a:lnSpc>
              <a:spcPct val="100000"/>
            </a:lnSpc>
            <a:spcBef>
              <a:spcPts val="0"/>
            </a:spcBef>
            <a:spcAft>
              <a:spcPts val="0"/>
            </a:spcAft>
            <a:buClrTx/>
            <a:buSzTx/>
            <a:buFontTx/>
            <a:buNone/>
            <a:tabLst/>
            <a:defRPr/>
          </a:pPr>
          <a:r>
            <a:rPr lang="es-GT" b="1" dirty="0">
              <a:latin typeface="Montserrat" panose="00000500000000000000" pitchFamily="50" charset="0"/>
            </a:rPr>
            <a:t>Mesa Técnica de Certificación de Tiempos de Servicio</a:t>
          </a:r>
        </a:p>
        <a:p>
          <a:pPr defTabSz="1111250">
            <a:lnSpc>
              <a:spcPct val="90000"/>
            </a:lnSpc>
            <a:spcBef>
              <a:spcPct val="0"/>
            </a:spcBef>
            <a:spcAft>
              <a:spcPct val="35000"/>
            </a:spcAft>
          </a:pPr>
          <a:endParaRPr lang="es-ES" b="1" dirty="0">
            <a:latin typeface="Montserrat" panose="00000500000000000000" pitchFamily="50" charset="0"/>
          </a:endParaRPr>
        </a:p>
      </dgm:t>
    </dgm:pt>
    <dgm:pt modelId="{01278E90-2ED3-49BA-9239-D18D7ACDD353}" type="parTrans" cxnId="{772C6426-D2BC-4273-9DDA-2AD3EC245066}">
      <dgm:prSet/>
      <dgm:spPr/>
      <dgm:t>
        <a:bodyPr/>
        <a:lstStyle/>
        <a:p>
          <a:endParaRPr lang="es-ES"/>
        </a:p>
      </dgm:t>
    </dgm:pt>
    <dgm:pt modelId="{580B34BA-0972-4E05-88CD-F558EE90A798}" type="sibTrans" cxnId="{772C6426-D2BC-4273-9DDA-2AD3EC245066}">
      <dgm:prSet/>
      <dgm:spPr/>
      <dgm:t>
        <a:bodyPr/>
        <a:lstStyle/>
        <a:p>
          <a:endParaRPr lang="es-ES"/>
        </a:p>
      </dgm:t>
    </dgm:pt>
    <dgm:pt modelId="{DB3D8211-35B6-4963-9C8C-5E03EEEDB595}">
      <dgm:prSet phldrT="[Texto]" custT="1"/>
      <dgm:spPr/>
      <dgm:t>
        <a:bodyPr/>
        <a:lstStyle/>
        <a:p>
          <a:pPr algn="just"/>
          <a:r>
            <a:rPr lang="es-GT" sz="1100" dirty="0">
              <a:solidFill>
                <a:srgbClr val="002060"/>
              </a:solidFill>
              <a:latin typeface="Montserrat" panose="00000500000000000000" pitchFamily="50" charset="0"/>
            </a:rPr>
            <a:t>En virtud de la necesidad de dar cumplimiento a la normativa aplicable a la emisión de certificaciones de servicios de los servidores y ex servidores públicos, se procedió con la creación de la Mesa Técnica de Certificación de Tiempos de Servicios impulsada por el Despacho Superior la cual tiene como objetivo analizar propuestas de fortalecimiento de la gestión de Certificaciones de Tiempo de Servicio, buscando el traslado de las capacidades, procedimientos y sistemas involucrados en la emisión de certificaciones a la Onsec.  </a:t>
          </a:r>
          <a:endParaRPr lang="es-ES" sz="1100" dirty="0">
            <a:solidFill>
              <a:srgbClr val="002060"/>
            </a:solidFill>
            <a:latin typeface="Montserrat" panose="00000500000000000000" pitchFamily="50" charset="0"/>
          </a:endParaRPr>
        </a:p>
      </dgm:t>
    </dgm:pt>
    <dgm:pt modelId="{0BAE06DE-F29B-41E7-B9E4-2042219075D6}" type="parTrans" cxnId="{FED15AA3-DE8E-4685-8BDB-F15C115A9522}">
      <dgm:prSet/>
      <dgm:spPr/>
      <dgm:t>
        <a:bodyPr/>
        <a:lstStyle/>
        <a:p>
          <a:endParaRPr lang="es-ES"/>
        </a:p>
      </dgm:t>
    </dgm:pt>
    <dgm:pt modelId="{8F6AB5BC-063D-4B27-BEAB-923385EB7A94}" type="sibTrans" cxnId="{FED15AA3-DE8E-4685-8BDB-F15C115A9522}">
      <dgm:prSet/>
      <dgm:spPr/>
      <dgm:t>
        <a:bodyPr/>
        <a:lstStyle/>
        <a:p>
          <a:endParaRPr lang="es-ES"/>
        </a:p>
      </dgm:t>
    </dgm:pt>
    <dgm:pt modelId="{B115FC44-979C-4150-A61D-DF9B98FF8D95}" type="pres">
      <dgm:prSet presAssocID="{FC692AB6-A0F9-441A-A0AA-F315315DCB50}" presName="Name0" presStyleCnt="0">
        <dgm:presLayoutVars>
          <dgm:dir/>
          <dgm:animLvl val="lvl"/>
          <dgm:resizeHandles val="exact"/>
        </dgm:presLayoutVars>
      </dgm:prSet>
      <dgm:spPr/>
      <dgm:t>
        <a:bodyPr/>
        <a:lstStyle/>
        <a:p>
          <a:endParaRPr lang="es-ES"/>
        </a:p>
      </dgm:t>
    </dgm:pt>
    <dgm:pt modelId="{BC4A82AB-C781-419F-A5F3-63F5B0B45E74}" type="pres">
      <dgm:prSet presAssocID="{3C001910-B49C-4C9D-A288-A28ED8760A20}" presName="linNode" presStyleCnt="0"/>
      <dgm:spPr/>
    </dgm:pt>
    <dgm:pt modelId="{5B42E4D0-D75F-4396-94A0-7C1A0F26EEA5}" type="pres">
      <dgm:prSet presAssocID="{3C001910-B49C-4C9D-A288-A28ED8760A20}" presName="parentText" presStyleLbl="node1" presStyleIdx="0" presStyleCnt="3" custLinFactNeighborX="-3972" custLinFactNeighborY="-2859">
        <dgm:presLayoutVars>
          <dgm:chMax val="1"/>
          <dgm:bulletEnabled val="1"/>
        </dgm:presLayoutVars>
      </dgm:prSet>
      <dgm:spPr/>
      <dgm:t>
        <a:bodyPr/>
        <a:lstStyle/>
        <a:p>
          <a:endParaRPr lang="es-ES"/>
        </a:p>
      </dgm:t>
    </dgm:pt>
    <dgm:pt modelId="{FC38B65A-79EC-47E3-8187-F171BE688365}" type="pres">
      <dgm:prSet presAssocID="{3C001910-B49C-4C9D-A288-A28ED8760A20}" presName="descendantText" presStyleLbl="alignAccFollowNode1" presStyleIdx="0" presStyleCnt="3">
        <dgm:presLayoutVars>
          <dgm:bulletEnabled val="1"/>
        </dgm:presLayoutVars>
      </dgm:prSet>
      <dgm:spPr/>
      <dgm:t>
        <a:bodyPr/>
        <a:lstStyle/>
        <a:p>
          <a:endParaRPr lang="es-ES"/>
        </a:p>
      </dgm:t>
    </dgm:pt>
    <dgm:pt modelId="{B776774A-D499-43D7-BF16-71FF933AF09F}" type="pres">
      <dgm:prSet presAssocID="{60B976D8-74DA-4691-8756-A336D73F2FE9}" presName="sp" presStyleCnt="0"/>
      <dgm:spPr/>
    </dgm:pt>
    <dgm:pt modelId="{A8DF3369-BE69-4C77-B4C9-4B3B91BBD865}" type="pres">
      <dgm:prSet presAssocID="{9C9618D7-5188-49B2-A625-E9237EFA033E}" presName="linNode" presStyleCnt="0"/>
      <dgm:spPr/>
    </dgm:pt>
    <dgm:pt modelId="{A0A7E704-8FB3-4626-A8B5-6150047586A4}" type="pres">
      <dgm:prSet presAssocID="{9C9618D7-5188-49B2-A625-E9237EFA033E}" presName="parentText" presStyleLbl="node1" presStyleIdx="1" presStyleCnt="3">
        <dgm:presLayoutVars>
          <dgm:chMax val="1"/>
          <dgm:bulletEnabled val="1"/>
        </dgm:presLayoutVars>
      </dgm:prSet>
      <dgm:spPr/>
      <dgm:t>
        <a:bodyPr/>
        <a:lstStyle/>
        <a:p>
          <a:endParaRPr lang="es-ES"/>
        </a:p>
      </dgm:t>
    </dgm:pt>
    <dgm:pt modelId="{F5068384-4F34-4706-A2B0-57F0934A462C}" type="pres">
      <dgm:prSet presAssocID="{9C9618D7-5188-49B2-A625-E9237EFA033E}" presName="descendantText" presStyleLbl="alignAccFollowNode1" presStyleIdx="1" presStyleCnt="3">
        <dgm:presLayoutVars>
          <dgm:bulletEnabled val="1"/>
        </dgm:presLayoutVars>
      </dgm:prSet>
      <dgm:spPr/>
      <dgm:t>
        <a:bodyPr/>
        <a:lstStyle/>
        <a:p>
          <a:endParaRPr lang="es-ES"/>
        </a:p>
      </dgm:t>
    </dgm:pt>
    <dgm:pt modelId="{CB2EC1A4-4F61-4041-9892-529C237272D8}" type="pres">
      <dgm:prSet presAssocID="{EB57A5B6-FFC4-4BA4-BE54-3B2AC6FDA27C}" presName="sp" presStyleCnt="0"/>
      <dgm:spPr/>
    </dgm:pt>
    <dgm:pt modelId="{1B124BC3-6E3E-47DD-88CE-DB08653DF545}" type="pres">
      <dgm:prSet presAssocID="{5EEA27FC-FB54-446A-A183-74CE98724ABB}" presName="linNode" presStyleCnt="0"/>
      <dgm:spPr/>
    </dgm:pt>
    <dgm:pt modelId="{B90A70A6-B618-4D6E-A0A4-CCED485DCA17}" type="pres">
      <dgm:prSet presAssocID="{5EEA27FC-FB54-446A-A183-74CE98724ABB}" presName="parentText" presStyleLbl="node1" presStyleIdx="2" presStyleCnt="3">
        <dgm:presLayoutVars>
          <dgm:chMax val="1"/>
          <dgm:bulletEnabled val="1"/>
        </dgm:presLayoutVars>
      </dgm:prSet>
      <dgm:spPr/>
      <dgm:t>
        <a:bodyPr/>
        <a:lstStyle/>
        <a:p>
          <a:endParaRPr lang="es-ES"/>
        </a:p>
      </dgm:t>
    </dgm:pt>
    <dgm:pt modelId="{88D32C50-CE39-4098-B1A9-C8D15D8F91FB}" type="pres">
      <dgm:prSet presAssocID="{5EEA27FC-FB54-446A-A183-74CE98724ABB}" presName="descendantText" presStyleLbl="alignAccFollowNode1" presStyleIdx="2" presStyleCnt="3">
        <dgm:presLayoutVars>
          <dgm:bulletEnabled val="1"/>
        </dgm:presLayoutVars>
      </dgm:prSet>
      <dgm:spPr/>
      <dgm:t>
        <a:bodyPr/>
        <a:lstStyle/>
        <a:p>
          <a:endParaRPr lang="es-ES"/>
        </a:p>
      </dgm:t>
    </dgm:pt>
  </dgm:ptLst>
  <dgm:cxnLst>
    <dgm:cxn modelId="{DBBE3D55-B808-4098-A977-96378388BEDD}" type="presOf" srcId="{5EEA27FC-FB54-446A-A183-74CE98724ABB}" destId="{B90A70A6-B618-4D6E-A0A4-CCED485DCA17}" srcOrd="0" destOrd="0" presId="urn:microsoft.com/office/officeart/2005/8/layout/vList5"/>
    <dgm:cxn modelId="{2002EFD7-A7DB-4D67-BB1B-B2E06060A2A2}" srcId="{FC692AB6-A0F9-441A-A0AA-F315315DCB50}" destId="{9C9618D7-5188-49B2-A625-E9237EFA033E}" srcOrd="1" destOrd="0" parTransId="{F66030D6-BB16-49EC-BAAE-57632A081F2E}" sibTransId="{EB57A5B6-FFC4-4BA4-BE54-3B2AC6FDA27C}"/>
    <dgm:cxn modelId="{772C6426-D2BC-4273-9DDA-2AD3EC245066}" srcId="{FC692AB6-A0F9-441A-A0AA-F315315DCB50}" destId="{5EEA27FC-FB54-446A-A183-74CE98724ABB}" srcOrd="2" destOrd="0" parTransId="{01278E90-2ED3-49BA-9239-D18D7ACDD353}" sibTransId="{580B34BA-0972-4E05-88CD-F558EE90A798}"/>
    <dgm:cxn modelId="{75792640-23E7-48BC-90D5-2FE5BC069A2E}" type="presOf" srcId="{A9F09B9F-1702-45AF-8AEB-58FE13824DBD}" destId="{FC38B65A-79EC-47E3-8187-F171BE688365}" srcOrd="0" destOrd="0" presId="urn:microsoft.com/office/officeart/2005/8/layout/vList5"/>
    <dgm:cxn modelId="{FA6DBD6A-7263-4A7B-BE7A-3C211DD0AADE}" type="presOf" srcId="{DB3D8211-35B6-4963-9C8C-5E03EEEDB595}" destId="{88D32C50-CE39-4098-B1A9-C8D15D8F91FB}" srcOrd="0" destOrd="0" presId="urn:microsoft.com/office/officeart/2005/8/layout/vList5"/>
    <dgm:cxn modelId="{74BA9394-7C51-4C62-9100-0697460D8428}" srcId="{FC692AB6-A0F9-441A-A0AA-F315315DCB50}" destId="{3C001910-B49C-4C9D-A288-A28ED8760A20}" srcOrd="0" destOrd="0" parTransId="{6FC50D58-FEC8-4A7D-8D3C-7F7143E600EC}" sibTransId="{60B976D8-74DA-4691-8756-A336D73F2FE9}"/>
    <dgm:cxn modelId="{13BBD2BD-676C-4463-A20B-0739038D3CA2}" type="presOf" srcId="{9C9618D7-5188-49B2-A625-E9237EFA033E}" destId="{A0A7E704-8FB3-4626-A8B5-6150047586A4}" srcOrd="0" destOrd="0" presId="urn:microsoft.com/office/officeart/2005/8/layout/vList5"/>
    <dgm:cxn modelId="{6DD1377D-D464-4E52-97C3-0631163E5436}" type="presOf" srcId="{FC692AB6-A0F9-441A-A0AA-F315315DCB50}" destId="{B115FC44-979C-4150-A61D-DF9B98FF8D95}" srcOrd="0" destOrd="0" presId="urn:microsoft.com/office/officeart/2005/8/layout/vList5"/>
    <dgm:cxn modelId="{90AE51D8-2E76-4B9F-817A-2D4EBFBE3A6A}" srcId="{3C001910-B49C-4C9D-A288-A28ED8760A20}" destId="{A9F09B9F-1702-45AF-8AEB-58FE13824DBD}" srcOrd="0" destOrd="0" parTransId="{406E8BF6-A62F-4B9F-BB2C-5645E7136E94}" sibTransId="{02684F32-EF7B-461A-BFC3-DFDB6675724E}"/>
    <dgm:cxn modelId="{94D6377F-F320-43D3-A279-34F9CA27F296}" type="presOf" srcId="{3C001910-B49C-4C9D-A288-A28ED8760A20}" destId="{5B42E4D0-D75F-4396-94A0-7C1A0F26EEA5}" srcOrd="0" destOrd="0" presId="urn:microsoft.com/office/officeart/2005/8/layout/vList5"/>
    <dgm:cxn modelId="{FED15AA3-DE8E-4685-8BDB-F15C115A9522}" srcId="{5EEA27FC-FB54-446A-A183-74CE98724ABB}" destId="{DB3D8211-35B6-4963-9C8C-5E03EEEDB595}" srcOrd="0" destOrd="0" parTransId="{0BAE06DE-F29B-41E7-B9E4-2042219075D6}" sibTransId="{8F6AB5BC-063D-4B27-BEAB-923385EB7A94}"/>
    <dgm:cxn modelId="{810C27F2-2464-4B40-8FAA-BCE3EC085D3A}" type="presOf" srcId="{747E7A54-93CD-4D04-B701-A294C0132922}" destId="{F5068384-4F34-4706-A2B0-57F0934A462C}" srcOrd="0" destOrd="0" presId="urn:microsoft.com/office/officeart/2005/8/layout/vList5"/>
    <dgm:cxn modelId="{67BBC24A-10C0-4A72-8994-41908443EDAA}" srcId="{9C9618D7-5188-49B2-A625-E9237EFA033E}" destId="{747E7A54-93CD-4D04-B701-A294C0132922}" srcOrd="0" destOrd="0" parTransId="{1CADA2FA-3756-45E0-BE67-96CC529CF886}" sibTransId="{21852A4B-DD64-42CD-A4C6-EAC3893C533F}"/>
    <dgm:cxn modelId="{E7FA034A-700E-487A-8946-6481FBB4F3C2}" type="presParOf" srcId="{B115FC44-979C-4150-A61D-DF9B98FF8D95}" destId="{BC4A82AB-C781-419F-A5F3-63F5B0B45E74}" srcOrd="0" destOrd="0" presId="urn:microsoft.com/office/officeart/2005/8/layout/vList5"/>
    <dgm:cxn modelId="{B018C1FA-5476-482B-9D5A-524E19BAD59B}" type="presParOf" srcId="{BC4A82AB-C781-419F-A5F3-63F5B0B45E74}" destId="{5B42E4D0-D75F-4396-94A0-7C1A0F26EEA5}" srcOrd="0" destOrd="0" presId="urn:microsoft.com/office/officeart/2005/8/layout/vList5"/>
    <dgm:cxn modelId="{F188FD26-C930-43FD-8C59-70DE84868ABB}" type="presParOf" srcId="{BC4A82AB-C781-419F-A5F3-63F5B0B45E74}" destId="{FC38B65A-79EC-47E3-8187-F171BE688365}" srcOrd="1" destOrd="0" presId="urn:microsoft.com/office/officeart/2005/8/layout/vList5"/>
    <dgm:cxn modelId="{6B2D7268-4835-44AF-BC81-4B89BF5EB1C0}" type="presParOf" srcId="{B115FC44-979C-4150-A61D-DF9B98FF8D95}" destId="{B776774A-D499-43D7-BF16-71FF933AF09F}" srcOrd="1" destOrd="0" presId="urn:microsoft.com/office/officeart/2005/8/layout/vList5"/>
    <dgm:cxn modelId="{D31436CC-D7FE-46F3-9C06-D437996B032A}" type="presParOf" srcId="{B115FC44-979C-4150-A61D-DF9B98FF8D95}" destId="{A8DF3369-BE69-4C77-B4C9-4B3B91BBD865}" srcOrd="2" destOrd="0" presId="urn:microsoft.com/office/officeart/2005/8/layout/vList5"/>
    <dgm:cxn modelId="{87122194-A6E7-4D82-ACBA-01BFCD4E6EB0}" type="presParOf" srcId="{A8DF3369-BE69-4C77-B4C9-4B3B91BBD865}" destId="{A0A7E704-8FB3-4626-A8B5-6150047586A4}" srcOrd="0" destOrd="0" presId="urn:microsoft.com/office/officeart/2005/8/layout/vList5"/>
    <dgm:cxn modelId="{A4266968-6516-400F-96A8-FB942EF6A7C6}" type="presParOf" srcId="{A8DF3369-BE69-4C77-B4C9-4B3B91BBD865}" destId="{F5068384-4F34-4706-A2B0-57F0934A462C}" srcOrd="1" destOrd="0" presId="urn:microsoft.com/office/officeart/2005/8/layout/vList5"/>
    <dgm:cxn modelId="{98F1A3D9-9426-4D09-80B4-0B3E3A774423}" type="presParOf" srcId="{B115FC44-979C-4150-A61D-DF9B98FF8D95}" destId="{CB2EC1A4-4F61-4041-9892-529C237272D8}" srcOrd="3" destOrd="0" presId="urn:microsoft.com/office/officeart/2005/8/layout/vList5"/>
    <dgm:cxn modelId="{2DE209A5-B965-4329-9E91-1C222654381B}" type="presParOf" srcId="{B115FC44-979C-4150-A61D-DF9B98FF8D95}" destId="{1B124BC3-6E3E-47DD-88CE-DB08653DF545}" srcOrd="4" destOrd="0" presId="urn:microsoft.com/office/officeart/2005/8/layout/vList5"/>
    <dgm:cxn modelId="{F416561F-CC87-4663-8E72-B89F3DBFDF22}" type="presParOf" srcId="{1B124BC3-6E3E-47DD-88CE-DB08653DF545}" destId="{B90A70A6-B618-4D6E-A0A4-CCED485DCA17}" srcOrd="0" destOrd="0" presId="urn:microsoft.com/office/officeart/2005/8/layout/vList5"/>
    <dgm:cxn modelId="{D9197847-D4F7-4B62-8965-2DBBDD434943}" type="presParOf" srcId="{1B124BC3-6E3E-47DD-88CE-DB08653DF545}" destId="{88D32C50-CE39-4098-B1A9-C8D15D8F91F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92AB6-A0F9-441A-A0AA-F315315DCB5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9C9618D7-5188-49B2-A625-E9237EFA033E}">
      <dgm:prSet phldrT="[Texto]" custT="1"/>
      <dgm:spPr/>
      <dgm:t>
        <a:bodyPr/>
        <a:lstStyle/>
        <a:p>
          <a:r>
            <a:rPr lang="es-GT" sz="1800" b="1" dirty="0">
              <a:latin typeface="Montserrat" panose="00000500000000000000" pitchFamily="50" charset="0"/>
            </a:rPr>
            <a:t>Elaboración de Estudio Actuarial</a:t>
          </a:r>
          <a:endParaRPr lang="es-ES" sz="1800" b="1" dirty="0">
            <a:latin typeface="Montserrat" panose="00000500000000000000" pitchFamily="50" charset="0"/>
          </a:endParaRPr>
        </a:p>
      </dgm:t>
    </dgm:pt>
    <dgm:pt modelId="{F66030D6-BB16-49EC-BAAE-57632A081F2E}" type="parTrans" cxnId="{2002EFD7-A7DB-4D67-BB1B-B2E06060A2A2}">
      <dgm:prSet/>
      <dgm:spPr/>
      <dgm:t>
        <a:bodyPr/>
        <a:lstStyle/>
        <a:p>
          <a:endParaRPr lang="es-ES"/>
        </a:p>
      </dgm:t>
    </dgm:pt>
    <dgm:pt modelId="{EB57A5B6-FFC4-4BA4-BE54-3B2AC6FDA27C}" type="sibTrans" cxnId="{2002EFD7-A7DB-4D67-BB1B-B2E06060A2A2}">
      <dgm:prSet/>
      <dgm:spPr/>
      <dgm:t>
        <a:bodyPr/>
        <a:lstStyle/>
        <a:p>
          <a:endParaRPr lang="es-ES"/>
        </a:p>
      </dgm:t>
    </dgm:pt>
    <dgm:pt modelId="{747E7A54-93CD-4D04-B701-A294C0132922}">
      <dgm:prSet phldrT="[Texto]" custT="1"/>
      <dgm:spPr/>
      <dgm:t>
        <a:bodyPr/>
        <a:lstStyle/>
        <a:p>
          <a:pPr algn="just"/>
          <a:r>
            <a:rPr lang="es-GT" sz="1100" dirty="0">
              <a:solidFill>
                <a:srgbClr val="002060"/>
              </a:solidFill>
              <a:latin typeface="Montserrat" panose="00000500000000000000" pitchFamily="50" charset="0"/>
            </a:rPr>
            <a:t>En estricta observancia a lo citado en el artículo 62 del Decreto Número 63-88 del Congreso de la República de Guatemala Ley de Clases Pasivas Civiles del Estado que indica que con el objeto de mantener la estabilidad financiera del Régimen de Clases Pasivas Civiles del Estado, es necesario realizar revisiones técnicas y actuariales del referido régimen, que permitan establecer el alcance actual del mismo, a fin de garantizar el cumplimiento de las obligaciones dinerarias a los actuales y futuros pensionados, a la fecha cuenta con la contratación de un actuario que tiene como objetivo la elaboración del estudio actuarial que da cumplimiento a la norma citada.</a:t>
          </a:r>
          <a:endParaRPr lang="es-ES" sz="1100" dirty="0">
            <a:solidFill>
              <a:srgbClr val="002060"/>
            </a:solidFill>
            <a:latin typeface="Montserrat" panose="00000500000000000000" pitchFamily="50" charset="0"/>
          </a:endParaRPr>
        </a:p>
      </dgm:t>
    </dgm:pt>
    <dgm:pt modelId="{1CADA2FA-3756-45E0-BE67-96CC529CF886}" type="parTrans" cxnId="{67BBC24A-10C0-4A72-8994-41908443EDAA}">
      <dgm:prSet/>
      <dgm:spPr/>
      <dgm:t>
        <a:bodyPr/>
        <a:lstStyle/>
        <a:p>
          <a:endParaRPr lang="es-ES"/>
        </a:p>
      </dgm:t>
    </dgm:pt>
    <dgm:pt modelId="{21852A4B-DD64-42CD-A4C6-EAC3893C533F}" type="sibTrans" cxnId="{67BBC24A-10C0-4A72-8994-41908443EDAA}">
      <dgm:prSet/>
      <dgm:spPr/>
      <dgm:t>
        <a:bodyPr/>
        <a:lstStyle/>
        <a:p>
          <a:endParaRPr lang="es-ES"/>
        </a:p>
      </dgm:t>
    </dgm:pt>
    <dgm:pt modelId="{5EEA27FC-FB54-446A-A183-74CE98724ABB}">
      <dgm:prSet phldrT="[Texto]" custT="1"/>
      <dgm:spPr/>
      <dgm:t>
        <a:bodyPr/>
        <a:lstStyle/>
        <a:p>
          <a:pPr defTabSz="1111250">
            <a:lnSpc>
              <a:spcPct val="90000"/>
            </a:lnSpc>
            <a:spcBef>
              <a:spcPct val="0"/>
            </a:spcBef>
            <a:spcAft>
              <a:spcPct val="35000"/>
            </a:spcAft>
          </a:pPr>
          <a:endParaRPr lang="es-ES" sz="1800" b="1" dirty="0">
            <a:latin typeface="Montserrat" panose="00000500000000000000" pitchFamily="50" charset="0"/>
          </a:endParaRPr>
        </a:p>
        <a:p>
          <a:pPr defTabSz="1111250">
            <a:lnSpc>
              <a:spcPct val="90000"/>
            </a:lnSpc>
            <a:spcBef>
              <a:spcPct val="0"/>
            </a:spcBef>
            <a:spcAft>
              <a:spcPct val="35000"/>
            </a:spcAft>
          </a:pPr>
          <a:r>
            <a:rPr lang="es-GT" sz="1800" b="1" dirty="0">
              <a:latin typeface="Montserrat" panose="00000500000000000000" pitchFamily="50" charset="0"/>
            </a:rPr>
            <a:t>Remodelación Área de Atención al Público Sede Central</a:t>
          </a:r>
          <a:endParaRPr lang="es-ES" sz="1800" b="1" dirty="0">
            <a:latin typeface="Montserrat" panose="00000500000000000000" pitchFamily="50" charset="0"/>
          </a:endParaRPr>
        </a:p>
      </dgm:t>
    </dgm:pt>
    <dgm:pt modelId="{01278E90-2ED3-49BA-9239-D18D7ACDD353}" type="parTrans" cxnId="{772C6426-D2BC-4273-9DDA-2AD3EC245066}">
      <dgm:prSet/>
      <dgm:spPr/>
      <dgm:t>
        <a:bodyPr/>
        <a:lstStyle/>
        <a:p>
          <a:endParaRPr lang="es-ES"/>
        </a:p>
      </dgm:t>
    </dgm:pt>
    <dgm:pt modelId="{580B34BA-0972-4E05-88CD-F558EE90A798}" type="sibTrans" cxnId="{772C6426-D2BC-4273-9DDA-2AD3EC245066}">
      <dgm:prSet/>
      <dgm:spPr/>
      <dgm:t>
        <a:bodyPr/>
        <a:lstStyle/>
        <a:p>
          <a:endParaRPr lang="es-ES"/>
        </a:p>
      </dgm:t>
    </dgm:pt>
    <dgm:pt modelId="{DB3D8211-35B6-4963-9C8C-5E03EEEDB595}">
      <dgm:prSet phldrT="[Texto]" custT="1"/>
      <dgm:spPr/>
      <dgm:t>
        <a:bodyPr/>
        <a:lstStyle/>
        <a:p>
          <a:pPr algn="just"/>
          <a:r>
            <a:rPr lang="es-GT" sz="1100" dirty="0">
              <a:solidFill>
                <a:srgbClr val="002060"/>
              </a:solidFill>
              <a:latin typeface="Montserrat" panose="00000500000000000000" pitchFamily="50" charset="0"/>
            </a:rPr>
            <a:t>Como parte de las acciones en función de proveer servicios de calidad a los usuarios que se acercan a realizar gestiones a la Onsec, se amplió la sala de espera en la sede central, en la cual se recibe a personas que realizan trámites relacionados con el Régimen de Clases Pasivas Civiles del Estado. Esta acción consta de un nuevo espacio que cuenta con una rampa para el ingreso de personas con dificultades para caminar,  servicios sanitarios, pantallas y sonido para que los usuarios estén informados en tiempo real del avance de su espera y sean atendidos en condiciones adecuadas.</a:t>
          </a:r>
          <a:endParaRPr lang="es-ES" sz="1100" dirty="0">
            <a:solidFill>
              <a:srgbClr val="002060"/>
            </a:solidFill>
            <a:latin typeface="Montserrat" panose="00000500000000000000" pitchFamily="50" charset="0"/>
          </a:endParaRPr>
        </a:p>
      </dgm:t>
    </dgm:pt>
    <dgm:pt modelId="{0BAE06DE-F29B-41E7-B9E4-2042219075D6}" type="parTrans" cxnId="{FED15AA3-DE8E-4685-8BDB-F15C115A9522}">
      <dgm:prSet/>
      <dgm:spPr/>
      <dgm:t>
        <a:bodyPr/>
        <a:lstStyle/>
        <a:p>
          <a:endParaRPr lang="es-ES"/>
        </a:p>
      </dgm:t>
    </dgm:pt>
    <dgm:pt modelId="{8F6AB5BC-063D-4B27-BEAB-923385EB7A94}" type="sibTrans" cxnId="{FED15AA3-DE8E-4685-8BDB-F15C115A9522}">
      <dgm:prSet/>
      <dgm:spPr/>
      <dgm:t>
        <a:bodyPr/>
        <a:lstStyle/>
        <a:p>
          <a:endParaRPr lang="es-ES"/>
        </a:p>
      </dgm:t>
    </dgm:pt>
    <dgm:pt modelId="{B115FC44-979C-4150-A61D-DF9B98FF8D95}" type="pres">
      <dgm:prSet presAssocID="{FC692AB6-A0F9-441A-A0AA-F315315DCB50}" presName="Name0" presStyleCnt="0">
        <dgm:presLayoutVars>
          <dgm:dir/>
          <dgm:animLvl val="lvl"/>
          <dgm:resizeHandles val="exact"/>
        </dgm:presLayoutVars>
      </dgm:prSet>
      <dgm:spPr/>
      <dgm:t>
        <a:bodyPr/>
        <a:lstStyle/>
        <a:p>
          <a:endParaRPr lang="es-ES"/>
        </a:p>
      </dgm:t>
    </dgm:pt>
    <dgm:pt modelId="{A8DF3369-BE69-4C77-B4C9-4B3B91BBD865}" type="pres">
      <dgm:prSet presAssocID="{9C9618D7-5188-49B2-A625-E9237EFA033E}" presName="linNode" presStyleCnt="0"/>
      <dgm:spPr/>
    </dgm:pt>
    <dgm:pt modelId="{A0A7E704-8FB3-4626-A8B5-6150047586A4}" type="pres">
      <dgm:prSet presAssocID="{9C9618D7-5188-49B2-A625-E9237EFA033E}" presName="parentText" presStyleLbl="node1" presStyleIdx="0" presStyleCnt="2" custScaleY="35220">
        <dgm:presLayoutVars>
          <dgm:chMax val="1"/>
          <dgm:bulletEnabled val="1"/>
        </dgm:presLayoutVars>
      </dgm:prSet>
      <dgm:spPr/>
      <dgm:t>
        <a:bodyPr/>
        <a:lstStyle/>
        <a:p>
          <a:endParaRPr lang="es-ES"/>
        </a:p>
      </dgm:t>
    </dgm:pt>
    <dgm:pt modelId="{F5068384-4F34-4706-A2B0-57F0934A462C}" type="pres">
      <dgm:prSet presAssocID="{9C9618D7-5188-49B2-A625-E9237EFA033E}" presName="descendantText" presStyleLbl="alignAccFollowNode1" presStyleIdx="0" presStyleCnt="2" custScaleY="35220">
        <dgm:presLayoutVars>
          <dgm:bulletEnabled val="1"/>
        </dgm:presLayoutVars>
      </dgm:prSet>
      <dgm:spPr/>
      <dgm:t>
        <a:bodyPr/>
        <a:lstStyle/>
        <a:p>
          <a:endParaRPr lang="es-ES"/>
        </a:p>
      </dgm:t>
    </dgm:pt>
    <dgm:pt modelId="{CB2EC1A4-4F61-4041-9892-529C237272D8}" type="pres">
      <dgm:prSet presAssocID="{EB57A5B6-FFC4-4BA4-BE54-3B2AC6FDA27C}" presName="sp" presStyleCnt="0"/>
      <dgm:spPr/>
    </dgm:pt>
    <dgm:pt modelId="{1B124BC3-6E3E-47DD-88CE-DB08653DF545}" type="pres">
      <dgm:prSet presAssocID="{5EEA27FC-FB54-446A-A183-74CE98724ABB}" presName="linNode" presStyleCnt="0"/>
      <dgm:spPr/>
    </dgm:pt>
    <dgm:pt modelId="{B90A70A6-B618-4D6E-A0A4-CCED485DCA17}" type="pres">
      <dgm:prSet presAssocID="{5EEA27FC-FB54-446A-A183-74CE98724ABB}" presName="parentText" presStyleLbl="node1" presStyleIdx="1" presStyleCnt="2" custScaleY="34284">
        <dgm:presLayoutVars>
          <dgm:chMax val="1"/>
          <dgm:bulletEnabled val="1"/>
        </dgm:presLayoutVars>
      </dgm:prSet>
      <dgm:spPr/>
      <dgm:t>
        <a:bodyPr/>
        <a:lstStyle/>
        <a:p>
          <a:endParaRPr lang="es-ES"/>
        </a:p>
      </dgm:t>
    </dgm:pt>
    <dgm:pt modelId="{88D32C50-CE39-4098-B1A9-C8D15D8F91FB}" type="pres">
      <dgm:prSet presAssocID="{5EEA27FC-FB54-446A-A183-74CE98724ABB}" presName="descendantText" presStyleLbl="alignAccFollowNode1" presStyleIdx="1" presStyleCnt="2" custScaleY="34284">
        <dgm:presLayoutVars>
          <dgm:bulletEnabled val="1"/>
        </dgm:presLayoutVars>
      </dgm:prSet>
      <dgm:spPr/>
      <dgm:t>
        <a:bodyPr/>
        <a:lstStyle/>
        <a:p>
          <a:endParaRPr lang="es-ES"/>
        </a:p>
      </dgm:t>
    </dgm:pt>
  </dgm:ptLst>
  <dgm:cxnLst>
    <dgm:cxn modelId="{DBBE3D55-B808-4098-A977-96378388BEDD}" type="presOf" srcId="{5EEA27FC-FB54-446A-A183-74CE98724ABB}" destId="{B90A70A6-B618-4D6E-A0A4-CCED485DCA17}" srcOrd="0" destOrd="0" presId="urn:microsoft.com/office/officeart/2005/8/layout/vList5"/>
    <dgm:cxn modelId="{2002EFD7-A7DB-4D67-BB1B-B2E06060A2A2}" srcId="{FC692AB6-A0F9-441A-A0AA-F315315DCB50}" destId="{9C9618D7-5188-49B2-A625-E9237EFA033E}" srcOrd="0" destOrd="0" parTransId="{F66030D6-BB16-49EC-BAAE-57632A081F2E}" sibTransId="{EB57A5B6-FFC4-4BA4-BE54-3B2AC6FDA27C}"/>
    <dgm:cxn modelId="{772C6426-D2BC-4273-9DDA-2AD3EC245066}" srcId="{FC692AB6-A0F9-441A-A0AA-F315315DCB50}" destId="{5EEA27FC-FB54-446A-A183-74CE98724ABB}" srcOrd="1" destOrd="0" parTransId="{01278E90-2ED3-49BA-9239-D18D7ACDD353}" sibTransId="{580B34BA-0972-4E05-88CD-F558EE90A798}"/>
    <dgm:cxn modelId="{FA6DBD6A-7263-4A7B-BE7A-3C211DD0AADE}" type="presOf" srcId="{DB3D8211-35B6-4963-9C8C-5E03EEEDB595}" destId="{88D32C50-CE39-4098-B1A9-C8D15D8F91FB}" srcOrd="0" destOrd="0" presId="urn:microsoft.com/office/officeart/2005/8/layout/vList5"/>
    <dgm:cxn modelId="{13BBD2BD-676C-4463-A20B-0739038D3CA2}" type="presOf" srcId="{9C9618D7-5188-49B2-A625-E9237EFA033E}" destId="{A0A7E704-8FB3-4626-A8B5-6150047586A4}" srcOrd="0" destOrd="0" presId="urn:microsoft.com/office/officeart/2005/8/layout/vList5"/>
    <dgm:cxn modelId="{6DD1377D-D464-4E52-97C3-0631163E5436}" type="presOf" srcId="{FC692AB6-A0F9-441A-A0AA-F315315DCB50}" destId="{B115FC44-979C-4150-A61D-DF9B98FF8D95}" srcOrd="0" destOrd="0" presId="urn:microsoft.com/office/officeart/2005/8/layout/vList5"/>
    <dgm:cxn modelId="{FED15AA3-DE8E-4685-8BDB-F15C115A9522}" srcId="{5EEA27FC-FB54-446A-A183-74CE98724ABB}" destId="{DB3D8211-35B6-4963-9C8C-5E03EEEDB595}" srcOrd="0" destOrd="0" parTransId="{0BAE06DE-F29B-41E7-B9E4-2042219075D6}" sibTransId="{8F6AB5BC-063D-4B27-BEAB-923385EB7A94}"/>
    <dgm:cxn modelId="{67BBC24A-10C0-4A72-8994-41908443EDAA}" srcId="{9C9618D7-5188-49B2-A625-E9237EFA033E}" destId="{747E7A54-93CD-4D04-B701-A294C0132922}" srcOrd="0" destOrd="0" parTransId="{1CADA2FA-3756-45E0-BE67-96CC529CF886}" sibTransId="{21852A4B-DD64-42CD-A4C6-EAC3893C533F}"/>
    <dgm:cxn modelId="{810C27F2-2464-4B40-8FAA-BCE3EC085D3A}" type="presOf" srcId="{747E7A54-93CD-4D04-B701-A294C0132922}" destId="{F5068384-4F34-4706-A2B0-57F0934A462C}" srcOrd="0" destOrd="0" presId="urn:microsoft.com/office/officeart/2005/8/layout/vList5"/>
    <dgm:cxn modelId="{D31436CC-D7FE-46F3-9C06-D437996B032A}" type="presParOf" srcId="{B115FC44-979C-4150-A61D-DF9B98FF8D95}" destId="{A8DF3369-BE69-4C77-B4C9-4B3B91BBD865}" srcOrd="0" destOrd="0" presId="urn:microsoft.com/office/officeart/2005/8/layout/vList5"/>
    <dgm:cxn modelId="{87122194-A6E7-4D82-ACBA-01BFCD4E6EB0}" type="presParOf" srcId="{A8DF3369-BE69-4C77-B4C9-4B3B91BBD865}" destId="{A0A7E704-8FB3-4626-A8B5-6150047586A4}" srcOrd="0" destOrd="0" presId="urn:microsoft.com/office/officeart/2005/8/layout/vList5"/>
    <dgm:cxn modelId="{A4266968-6516-400F-96A8-FB942EF6A7C6}" type="presParOf" srcId="{A8DF3369-BE69-4C77-B4C9-4B3B91BBD865}" destId="{F5068384-4F34-4706-A2B0-57F0934A462C}" srcOrd="1" destOrd="0" presId="urn:microsoft.com/office/officeart/2005/8/layout/vList5"/>
    <dgm:cxn modelId="{98F1A3D9-9426-4D09-80B4-0B3E3A774423}" type="presParOf" srcId="{B115FC44-979C-4150-A61D-DF9B98FF8D95}" destId="{CB2EC1A4-4F61-4041-9892-529C237272D8}" srcOrd="1" destOrd="0" presId="urn:microsoft.com/office/officeart/2005/8/layout/vList5"/>
    <dgm:cxn modelId="{2DE209A5-B965-4329-9E91-1C222654381B}" type="presParOf" srcId="{B115FC44-979C-4150-A61D-DF9B98FF8D95}" destId="{1B124BC3-6E3E-47DD-88CE-DB08653DF545}" srcOrd="2" destOrd="0" presId="urn:microsoft.com/office/officeart/2005/8/layout/vList5"/>
    <dgm:cxn modelId="{F416561F-CC87-4663-8E72-B89F3DBFDF22}" type="presParOf" srcId="{1B124BC3-6E3E-47DD-88CE-DB08653DF545}" destId="{B90A70A6-B618-4D6E-A0A4-CCED485DCA17}" srcOrd="0" destOrd="0" presId="urn:microsoft.com/office/officeart/2005/8/layout/vList5"/>
    <dgm:cxn modelId="{D9197847-D4F7-4B62-8965-2DBBDD434943}" type="presParOf" srcId="{1B124BC3-6E3E-47DD-88CE-DB08653DF545}" destId="{88D32C50-CE39-4098-B1A9-C8D15D8F91F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92AB6-A0F9-441A-A0AA-F315315DCB5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3C001910-B49C-4C9D-A288-A28ED8760A20}">
      <dgm:prSet phldrT="[Texto]" custT="1"/>
      <dgm:spPr/>
      <dgm:t>
        <a:bodyPr/>
        <a:lstStyle/>
        <a:p>
          <a:r>
            <a:rPr lang="es-GT" sz="1800" b="1" dirty="0">
              <a:latin typeface="Montserrat" panose="00000500000000000000" pitchFamily="50" charset="0"/>
            </a:rPr>
            <a:t>Normativo para Elaboración del Reglamento Orgánico Interno</a:t>
          </a:r>
          <a:endParaRPr lang="es-ES" sz="1800" b="1" dirty="0">
            <a:latin typeface="Montserrat" panose="00000500000000000000" pitchFamily="50" charset="0"/>
          </a:endParaRPr>
        </a:p>
      </dgm:t>
    </dgm:pt>
    <dgm:pt modelId="{6FC50D58-FEC8-4A7D-8D3C-7F7143E600EC}" type="parTrans" cxnId="{74BA9394-7C51-4C62-9100-0697460D8428}">
      <dgm:prSet/>
      <dgm:spPr/>
      <dgm:t>
        <a:bodyPr/>
        <a:lstStyle/>
        <a:p>
          <a:endParaRPr lang="es-ES"/>
        </a:p>
      </dgm:t>
    </dgm:pt>
    <dgm:pt modelId="{60B976D8-74DA-4691-8756-A336D73F2FE9}" type="sibTrans" cxnId="{74BA9394-7C51-4C62-9100-0697460D8428}">
      <dgm:prSet/>
      <dgm:spPr/>
      <dgm:t>
        <a:bodyPr/>
        <a:lstStyle/>
        <a:p>
          <a:endParaRPr lang="es-ES"/>
        </a:p>
      </dgm:t>
    </dgm:pt>
    <dgm:pt modelId="{A9F09B9F-1702-45AF-8AEB-58FE13824DBD}">
      <dgm:prSet phldrT="[Texto]" custT="1"/>
      <dgm:spPr/>
      <dgm:t>
        <a:bodyPr/>
        <a:lstStyle/>
        <a:p>
          <a:pPr algn="just"/>
          <a:r>
            <a:rPr lang="es-GT" sz="1100" dirty="0">
              <a:solidFill>
                <a:srgbClr val="002060"/>
              </a:solidFill>
              <a:latin typeface="Montserrat" panose="00000500000000000000" pitchFamily="50" charset="0"/>
            </a:rPr>
            <a:t>En diciembre 2021 mediante Acuerdo de Dirección D-2021-176 se aprobó la Normativa Básica para la elaboración del Reglamento Orgánico Interno que contiene la estructura y organización de las entidades del Organismo Ejecutivo propiciando la mejora continua de la Administración Pública y coadyuvando al establecimiento de un sistema técnico, armónico, dinámico y eficiente de la administración de personal en las  entidades que se rigen por la Ley de Servicio Civil. </a:t>
          </a:r>
          <a:endParaRPr lang="es-ES" sz="1100" b="1" dirty="0">
            <a:solidFill>
              <a:srgbClr val="002060"/>
            </a:solidFill>
            <a:latin typeface="Montserrat" panose="00000500000000000000" pitchFamily="50" charset="0"/>
          </a:endParaRPr>
        </a:p>
      </dgm:t>
    </dgm:pt>
    <dgm:pt modelId="{406E8BF6-A62F-4B9F-BB2C-5645E7136E94}" type="parTrans" cxnId="{90AE51D8-2E76-4B9F-817A-2D4EBFBE3A6A}">
      <dgm:prSet/>
      <dgm:spPr/>
      <dgm:t>
        <a:bodyPr/>
        <a:lstStyle/>
        <a:p>
          <a:endParaRPr lang="es-ES"/>
        </a:p>
      </dgm:t>
    </dgm:pt>
    <dgm:pt modelId="{02684F32-EF7B-461A-BFC3-DFDB6675724E}" type="sibTrans" cxnId="{90AE51D8-2E76-4B9F-817A-2D4EBFBE3A6A}">
      <dgm:prSet/>
      <dgm:spPr/>
      <dgm:t>
        <a:bodyPr/>
        <a:lstStyle/>
        <a:p>
          <a:endParaRPr lang="es-ES"/>
        </a:p>
      </dgm:t>
    </dgm:pt>
    <dgm:pt modelId="{9C9618D7-5188-49B2-A625-E9237EFA033E}">
      <dgm:prSet phldrT="[Texto]" custT="1"/>
      <dgm:spPr/>
      <dgm:t>
        <a:bodyPr/>
        <a:lstStyle/>
        <a:p>
          <a:r>
            <a:rPr lang="es-GT" sz="1800" b="1" dirty="0">
              <a:latin typeface="Montserrat" panose="00000500000000000000" pitchFamily="50" charset="0"/>
            </a:rPr>
            <a:t>Manual de Gestión del Empleo</a:t>
          </a:r>
          <a:endParaRPr lang="es-ES" sz="1800" b="1" dirty="0">
            <a:latin typeface="Montserrat" panose="00000500000000000000" pitchFamily="50" charset="0"/>
          </a:endParaRPr>
        </a:p>
      </dgm:t>
    </dgm:pt>
    <dgm:pt modelId="{F66030D6-BB16-49EC-BAAE-57632A081F2E}" type="parTrans" cxnId="{2002EFD7-A7DB-4D67-BB1B-B2E06060A2A2}">
      <dgm:prSet/>
      <dgm:spPr/>
      <dgm:t>
        <a:bodyPr/>
        <a:lstStyle/>
        <a:p>
          <a:endParaRPr lang="es-ES"/>
        </a:p>
      </dgm:t>
    </dgm:pt>
    <dgm:pt modelId="{EB57A5B6-FFC4-4BA4-BE54-3B2AC6FDA27C}" type="sibTrans" cxnId="{2002EFD7-A7DB-4D67-BB1B-B2E06060A2A2}">
      <dgm:prSet/>
      <dgm:spPr/>
      <dgm:t>
        <a:bodyPr/>
        <a:lstStyle/>
        <a:p>
          <a:endParaRPr lang="es-ES"/>
        </a:p>
      </dgm:t>
    </dgm:pt>
    <dgm:pt modelId="{5EEA27FC-FB54-446A-A183-74CE98724ABB}">
      <dgm:prSet phldrT="[Texto]" custT="1"/>
      <dgm:spPr/>
      <dgm:t>
        <a:bodyPr/>
        <a:lstStyle/>
        <a:p>
          <a:pPr defTabSz="1111250">
            <a:lnSpc>
              <a:spcPct val="90000"/>
            </a:lnSpc>
            <a:spcBef>
              <a:spcPct val="0"/>
            </a:spcBef>
            <a:spcAft>
              <a:spcPct val="35000"/>
            </a:spcAft>
          </a:pPr>
          <a:r>
            <a:rPr lang="es-GT" sz="1800" b="1" dirty="0" smtClean="0">
              <a:latin typeface="Montserrat" panose="00000500000000000000" pitchFamily="50" charset="0"/>
            </a:rPr>
            <a:t>Reglamento de Evaluación del Desempeño</a:t>
          </a:r>
          <a:endParaRPr lang="es-ES" sz="1800" b="1" dirty="0">
            <a:latin typeface="Montserrat" panose="00000500000000000000" pitchFamily="50" charset="0"/>
          </a:endParaRPr>
        </a:p>
      </dgm:t>
    </dgm:pt>
    <dgm:pt modelId="{01278E90-2ED3-49BA-9239-D18D7ACDD353}" type="parTrans" cxnId="{772C6426-D2BC-4273-9DDA-2AD3EC245066}">
      <dgm:prSet/>
      <dgm:spPr/>
      <dgm:t>
        <a:bodyPr/>
        <a:lstStyle/>
        <a:p>
          <a:endParaRPr lang="es-ES"/>
        </a:p>
      </dgm:t>
    </dgm:pt>
    <dgm:pt modelId="{580B34BA-0972-4E05-88CD-F558EE90A798}" type="sibTrans" cxnId="{772C6426-D2BC-4273-9DDA-2AD3EC245066}">
      <dgm:prSet/>
      <dgm:spPr/>
      <dgm:t>
        <a:bodyPr/>
        <a:lstStyle/>
        <a:p>
          <a:endParaRPr lang="es-ES"/>
        </a:p>
      </dgm:t>
    </dgm:pt>
    <dgm:pt modelId="{DB3D8211-35B6-4963-9C8C-5E03EEEDB595}">
      <dgm:prSet phldrT="[Texto]" custT="1"/>
      <dgm:spPr/>
      <dgm:t>
        <a:bodyPr/>
        <a:lstStyle/>
        <a:p>
          <a:pPr algn="just"/>
          <a:r>
            <a:rPr lang="es-GT" sz="1100" dirty="0" smtClean="0">
              <a:solidFill>
                <a:srgbClr val="002060"/>
              </a:solidFill>
              <a:latin typeface="Montserrat" panose="00000500000000000000" pitchFamily="50" charset="0"/>
            </a:rPr>
            <a:t>La aprobación de este reglamento tiene como objetivo establecer una normativa y lineamientos de aplicación al proceso de evaluación del desempeño y rendimiento laboral para </a:t>
          </a:r>
          <a:r>
            <a:rPr lang="es-GT" sz="1100" dirty="0" err="1" smtClean="0">
              <a:solidFill>
                <a:srgbClr val="002060"/>
              </a:solidFill>
              <a:latin typeface="Montserrat" panose="00000500000000000000" pitchFamily="50" charset="0"/>
            </a:rPr>
            <a:t>quel</a:t>
          </a:r>
          <a:r>
            <a:rPr lang="es-GT" sz="1100" dirty="0" smtClean="0">
              <a:solidFill>
                <a:srgbClr val="002060"/>
              </a:solidFill>
              <a:latin typeface="Montserrat" panose="00000500000000000000" pitchFamily="50" charset="0"/>
            </a:rPr>
            <a:t> as instituciones puedan elaborar, de acuerdo a sus características, sus propios instrumentos de evaluación.</a:t>
          </a:r>
          <a:endParaRPr lang="es-ES" sz="1100" dirty="0">
            <a:solidFill>
              <a:srgbClr val="002060"/>
            </a:solidFill>
            <a:latin typeface="Montserrat" panose="00000500000000000000" pitchFamily="50" charset="0"/>
          </a:endParaRPr>
        </a:p>
      </dgm:t>
    </dgm:pt>
    <dgm:pt modelId="{0BAE06DE-F29B-41E7-B9E4-2042219075D6}" type="parTrans" cxnId="{FED15AA3-DE8E-4685-8BDB-F15C115A9522}">
      <dgm:prSet/>
      <dgm:spPr/>
      <dgm:t>
        <a:bodyPr/>
        <a:lstStyle/>
        <a:p>
          <a:endParaRPr lang="es-ES"/>
        </a:p>
      </dgm:t>
    </dgm:pt>
    <dgm:pt modelId="{8F6AB5BC-063D-4B27-BEAB-923385EB7A94}" type="sibTrans" cxnId="{FED15AA3-DE8E-4685-8BDB-F15C115A9522}">
      <dgm:prSet/>
      <dgm:spPr/>
      <dgm:t>
        <a:bodyPr/>
        <a:lstStyle/>
        <a:p>
          <a:endParaRPr lang="es-ES"/>
        </a:p>
      </dgm:t>
    </dgm:pt>
    <dgm:pt modelId="{FAE39763-45F5-4886-91DF-197199D656F8}">
      <dgm:prSet phldrT="[Texto]" custT="1"/>
      <dgm:spPr/>
      <dgm:t>
        <a:bodyPr/>
        <a:lstStyle/>
        <a:p>
          <a:pPr algn="just"/>
          <a:r>
            <a:rPr lang="es-ES" sz="1100" dirty="0">
              <a:solidFill>
                <a:srgbClr val="002060"/>
              </a:solidFill>
              <a:latin typeface="Montserrat" panose="00000500000000000000" pitchFamily="50" charset="0"/>
            </a:rPr>
            <a:t>Mediante Acuerdo de Dirección </a:t>
          </a:r>
          <a:r>
            <a:rPr lang="es-GT" sz="1100" dirty="0">
              <a:solidFill>
                <a:srgbClr val="002060"/>
              </a:solidFill>
              <a:latin typeface="Montserrat" panose="00000500000000000000" pitchFamily="50" charset="0"/>
            </a:rPr>
            <a:t>D-2021-193 se aprobó la tercera edición del Manual de Gestión del Empleo. Estas disposiciones son de cumplimiento obligatorio para las instituciones que se rigen por la Ley de Servicio Civil y para aquellas que no cuentan con instrumentos propios para la dotación del recurso humano en cumplimiento a lo establecido en el artículo 108 de la Constitución Política de la República de Guatemala. El objetivo de esta herramienta es evitar la discrecionalidad en la contratación de personal en el Organismo Ejecutivo.</a:t>
          </a:r>
          <a:endParaRPr lang="es-ES" sz="1100" dirty="0">
            <a:solidFill>
              <a:srgbClr val="002060"/>
            </a:solidFill>
            <a:latin typeface="Montserrat" panose="00000500000000000000" pitchFamily="50" charset="0"/>
          </a:endParaRPr>
        </a:p>
      </dgm:t>
    </dgm:pt>
    <dgm:pt modelId="{191BFDBC-9BB0-4CAB-9FAE-A2144E911F63}" type="parTrans" cxnId="{6CE0AF74-4E5D-47CA-9B99-E01938389484}">
      <dgm:prSet/>
      <dgm:spPr/>
    </dgm:pt>
    <dgm:pt modelId="{162F5BC1-3CDF-4B6D-82D8-CC871FCC5378}" type="sibTrans" cxnId="{6CE0AF74-4E5D-47CA-9B99-E01938389484}">
      <dgm:prSet/>
      <dgm:spPr/>
    </dgm:pt>
    <dgm:pt modelId="{B115FC44-979C-4150-A61D-DF9B98FF8D95}" type="pres">
      <dgm:prSet presAssocID="{FC692AB6-A0F9-441A-A0AA-F315315DCB50}" presName="Name0" presStyleCnt="0">
        <dgm:presLayoutVars>
          <dgm:dir/>
          <dgm:animLvl val="lvl"/>
          <dgm:resizeHandles val="exact"/>
        </dgm:presLayoutVars>
      </dgm:prSet>
      <dgm:spPr/>
      <dgm:t>
        <a:bodyPr/>
        <a:lstStyle/>
        <a:p>
          <a:endParaRPr lang="es-ES"/>
        </a:p>
      </dgm:t>
    </dgm:pt>
    <dgm:pt modelId="{BC4A82AB-C781-419F-A5F3-63F5B0B45E74}" type="pres">
      <dgm:prSet presAssocID="{3C001910-B49C-4C9D-A288-A28ED8760A20}" presName="linNode" presStyleCnt="0"/>
      <dgm:spPr/>
    </dgm:pt>
    <dgm:pt modelId="{5B42E4D0-D75F-4396-94A0-7C1A0F26EEA5}" type="pres">
      <dgm:prSet presAssocID="{3C001910-B49C-4C9D-A288-A28ED8760A20}" presName="parentText" presStyleLbl="node1" presStyleIdx="0" presStyleCnt="3" custLinFactNeighborX="-3972" custLinFactNeighborY="-2859">
        <dgm:presLayoutVars>
          <dgm:chMax val="1"/>
          <dgm:bulletEnabled val="1"/>
        </dgm:presLayoutVars>
      </dgm:prSet>
      <dgm:spPr/>
      <dgm:t>
        <a:bodyPr/>
        <a:lstStyle/>
        <a:p>
          <a:endParaRPr lang="es-ES"/>
        </a:p>
      </dgm:t>
    </dgm:pt>
    <dgm:pt modelId="{FC38B65A-79EC-47E3-8187-F171BE688365}" type="pres">
      <dgm:prSet presAssocID="{3C001910-B49C-4C9D-A288-A28ED8760A20}" presName="descendantText" presStyleLbl="alignAccFollowNode1" presStyleIdx="0" presStyleCnt="3">
        <dgm:presLayoutVars>
          <dgm:bulletEnabled val="1"/>
        </dgm:presLayoutVars>
      </dgm:prSet>
      <dgm:spPr/>
      <dgm:t>
        <a:bodyPr/>
        <a:lstStyle/>
        <a:p>
          <a:endParaRPr lang="es-ES"/>
        </a:p>
      </dgm:t>
    </dgm:pt>
    <dgm:pt modelId="{B776774A-D499-43D7-BF16-71FF933AF09F}" type="pres">
      <dgm:prSet presAssocID="{60B976D8-74DA-4691-8756-A336D73F2FE9}" presName="sp" presStyleCnt="0"/>
      <dgm:spPr/>
    </dgm:pt>
    <dgm:pt modelId="{A8DF3369-BE69-4C77-B4C9-4B3B91BBD865}" type="pres">
      <dgm:prSet presAssocID="{9C9618D7-5188-49B2-A625-E9237EFA033E}" presName="linNode" presStyleCnt="0"/>
      <dgm:spPr/>
    </dgm:pt>
    <dgm:pt modelId="{A0A7E704-8FB3-4626-A8B5-6150047586A4}" type="pres">
      <dgm:prSet presAssocID="{9C9618D7-5188-49B2-A625-E9237EFA033E}" presName="parentText" presStyleLbl="node1" presStyleIdx="1" presStyleCnt="3">
        <dgm:presLayoutVars>
          <dgm:chMax val="1"/>
          <dgm:bulletEnabled val="1"/>
        </dgm:presLayoutVars>
      </dgm:prSet>
      <dgm:spPr/>
      <dgm:t>
        <a:bodyPr/>
        <a:lstStyle/>
        <a:p>
          <a:endParaRPr lang="es-ES"/>
        </a:p>
      </dgm:t>
    </dgm:pt>
    <dgm:pt modelId="{F5068384-4F34-4706-A2B0-57F0934A462C}" type="pres">
      <dgm:prSet presAssocID="{9C9618D7-5188-49B2-A625-E9237EFA033E}" presName="descendantText" presStyleLbl="alignAccFollowNode1" presStyleIdx="1" presStyleCnt="3">
        <dgm:presLayoutVars>
          <dgm:bulletEnabled val="1"/>
        </dgm:presLayoutVars>
      </dgm:prSet>
      <dgm:spPr/>
      <dgm:t>
        <a:bodyPr/>
        <a:lstStyle/>
        <a:p>
          <a:endParaRPr lang="es-ES"/>
        </a:p>
      </dgm:t>
    </dgm:pt>
    <dgm:pt modelId="{CB2EC1A4-4F61-4041-9892-529C237272D8}" type="pres">
      <dgm:prSet presAssocID="{EB57A5B6-FFC4-4BA4-BE54-3B2AC6FDA27C}" presName="sp" presStyleCnt="0"/>
      <dgm:spPr/>
    </dgm:pt>
    <dgm:pt modelId="{1B124BC3-6E3E-47DD-88CE-DB08653DF545}" type="pres">
      <dgm:prSet presAssocID="{5EEA27FC-FB54-446A-A183-74CE98724ABB}" presName="linNode" presStyleCnt="0"/>
      <dgm:spPr/>
    </dgm:pt>
    <dgm:pt modelId="{B90A70A6-B618-4D6E-A0A4-CCED485DCA17}" type="pres">
      <dgm:prSet presAssocID="{5EEA27FC-FB54-446A-A183-74CE98724ABB}" presName="parentText" presStyleLbl="node1" presStyleIdx="2" presStyleCnt="3">
        <dgm:presLayoutVars>
          <dgm:chMax val="1"/>
          <dgm:bulletEnabled val="1"/>
        </dgm:presLayoutVars>
      </dgm:prSet>
      <dgm:spPr/>
      <dgm:t>
        <a:bodyPr/>
        <a:lstStyle/>
        <a:p>
          <a:endParaRPr lang="es-ES"/>
        </a:p>
      </dgm:t>
    </dgm:pt>
    <dgm:pt modelId="{88D32C50-CE39-4098-B1A9-C8D15D8F91FB}" type="pres">
      <dgm:prSet presAssocID="{5EEA27FC-FB54-446A-A183-74CE98724ABB}" presName="descendantText" presStyleLbl="alignAccFollowNode1" presStyleIdx="2" presStyleCnt="3">
        <dgm:presLayoutVars>
          <dgm:bulletEnabled val="1"/>
        </dgm:presLayoutVars>
      </dgm:prSet>
      <dgm:spPr/>
      <dgm:t>
        <a:bodyPr/>
        <a:lstStyle/>
        <a:p>
          <a:endParaRPr lang="es-ES"/>
        </a:p>
      </dgm:t>
    </dgm:pt>
  </dgm:ptLst>
  <dgm:cxnLst>
    <dgm:cxn modelId="{DBBE3D55-B808-4098-A977-96378388BEDD}" type="presOf" srcId="{5EEA27FC-FB54-446A-A183-74CE98724ABB}" destId="{B90A70A6-B618-4D6E-A0A4-CCED485DCA17}" srcOrd="0" destOrd="0" presId="urn:microsoft.com/office/officeart/2005/8/layout/vList5"/>
    <dgm:cxn modelId="{2002EFD7-A7DB-4D67-BB1B-B2E06060A2A2}" srcId="{FC692AB6-A0F9-441A-A0AA-F315315DCB50}" destId="{9C9618D7-5188-49B2-A625-E9237EFA033E}" srcOrd="1" destOrd="0" parTransId="{F66030D6-BB16-49EC-BAAE-57632A081F2E}" sibTransId="{EB57A5B6-FFC4-4BA4-BE54-3B2AC6FDA27C}"/>
    <dgm:cxn modelId="{772C6426-D2BC-4273-9DDA-2AD3EC245066}" srcId="{FC692AB6-A0F9-441A-A0AA-F315315DCB50}" destId="{5EEA27FC-FB54-446A-A183-74CE98724ABB}" srcOrd="2" destOrd="0" parTransId="{01278E90-2ED3-49BA-9239-D18D7ACDD353}" sibTransId="{580B34BA-0972-4E05-88CD-F558EE90A798}"/>
    <dgm:cxn modelId="{75792640-23E7-48BC-90D5-2FE5BC069A2E}" type="presOf" srcId="{A9F09B9F-1702-45AF-8AEB-58FE13824DBD}" destId="{FC38B65A-79EC-47E3-8187-F171BE688365}" srcOrd="0" destOrd="0" presId="urn:microsoft.com/office/officeart/2005/8/layout/vList5"/>
    <dgm:cxn modelId="{6CE0AF74-4E5D-47CA-9B99-E01938389484}" srcId="{9C9618D7-5188-49B2-A625-E9237EFA033E}" destId="{FAE39763-45F5-4886-91DF-197199D656F8}" srcOrd="0" destOrd="0" parTransId="{191BFDBC-9BB0-4CAB-9FAE-A2144E911F63}" sibTransId="{162F5BC1-3CDF-4B6D-82D8-CC871FCC5378}"/>
    <dgm:cxn modelId="{FA6DBD6A-7263-4A7B-BE7A-3C211DD0AADE}" type="presOf" srcId="{DB3D8211-35B6-4963-9C8C-5E03EEEDB595}" destId="{88D32C50-CE39-4098-B1A9-C8D15D8F91FB}" srcOrd="0" destOrd="0" presId="urn:microsoft.com/office/officeart/2005/8/layout/vList5"/>
    <dgm:cxn modelId="{74BA9394-7C51-4C62-9100-0697460D8428}" srcId="{FC692AB6-A0F9-441A-A0AA-F315315DCB50}" destId="{3C001910-B49C-4C9D-A288-A28ED8760A20}" srcOrd="0" destOrd="0" parTransId="{6FC50D58-FEC8-4A7D-8D3C-7F7143E600EC}" sibTransId="{60B976D8-74DA-4691-8756-A336D73F2FE9}"/>
    <dgm:cxn modelId="{7CA94888-1A3E-4A75-AF5F-C87590F5E740}" type="presOf" srcId="{FAE39763-45F5-4886-91DF-197199D656F8}" destId="{F5068384-4F34-4706-A2B0-57F0934A462C}" srcOrd="0" destOrd="0" presId="urn:microsoft.com/office/officeart/2005/8/layout/vList5"/>
    <dgm:cxn modelId="{13BBD2BD-676C-4463-A20B-0739038D3CA2}" type="presOf" srcId="{9C9618D7-5188-49B2-A625-E9237EFA033E}" destId="{A0A7E704-8FB3-4626-A8B5-6150047586A4}" srcOrd="0" destOrd="0" presId="urn:microsoft.com/office/officeart/2005/8/layout/vList5"/>
    <dgm:cxn modelId="{6DD1377D-D464-4E52-97C3-0631163E5436}" type="presOf" srcId="{FC692AB6-A0F9-441A-A0AA-F315315DCB50}" destId="{B115FC44-979C-4150-A61D-DF9B98FF8D95}" srcOrd="0" destOrd="0" presId="urn:microsoft.com/office/officeart/2005/8/layout/vList5"/>
    <dgm:cxn modelId="{90AE51D8-2E76-4B9F-817A-2D4EBFBE3A6A}" srcId="{3C001910-B49C-4C9D-A288-A28ED8760A20}" destId="{A9F09B9F-1702-45AF-8AEB-58FE13824DBD}" srcOrd="0" destOrd="0" parTransId="{406E8BF6-A62F-4B9F-BB2C-5645E7136E94}" sibTransId="{02684F32-EF7B-461A-BFC3-DFDB6675724E}"/>
    <dgm:cxn modelId="{94D6377F-F320-43D3-A279-34F9CA27F296}" type="presOf" srcId="{3C001910-B49C-4C9D-A288-A28ED8760A20}" destId="{5B42E4D0-D75F-4396-94A0-7C1A0F26EEA5}" srcOrd="0" destOrd="0" presId="urn:microsoft.com/office/officeart/2005/8/layout/vList5"/>
    <dgm:cxn modelId="{FED15AA3-DE8E-4685-8BDB-F15C115A9522}" srcId="{5EEA27FC-FB54-446A-A183-74CE98724ABB}" destId="{DB3D8211-35B6-4963-9C8C-5E03EEEDB595}" srcOrd="0" destOrd="0" parTransId="{0BAE06DE-F29B-41E7-B9E4-2042219075D6}" sibTransId="{8F6AB5BC-063D-4B27-BEAB-923385EB7A94}"/>
    <dgm:cxn modelId="{E7FA034A-700E-487A-8946-6481FBB4F3C2}" type="presParOf" srcId="{B115FC44-979C-4150-A61D-DF9B98FF8D95}" destId="{BC4A82AB-C781-419F-A5F3-63F5B0B45E74}" srcOrd="0" destOrd="0" presId="urn:microsoft.com/office/officeart/2005/8/layout/vList5"/>
    <dgm:cxn modelId="{B018C1FA-5476-482B-9D5A-524E19BAD59B}" type="presParOf" srcId="{BC4A82AB-C781-419F-A5F3-63F5B0B45E74}" destId="{5B42E4D0-D75F-4396-94A0-7C1A0F26EEA5}" srcOrd="0" destOrd="0" presId="urn:microsoft.com/office/officeart/2005/8/layout/vList5"/>
    <dgm:cxn modelId="{F188FD26-C930-43FD-8C59-70DE84868ABB}" type="presParOf" srcId="{BC4A82AB-C781-419F-A5F3-63F5B0B45E74}" destId="{FC38B65A-79EC-47E3-8187-F171BE688365}" srcOrd="1" destOrd="0" presId="urn:microsoft.com/office/officeart/2005/8/layout/vList5"/>
    <dgm:cxn modelId="{6B2D7268-4835-44AF-BC81-4B89BF5EB1C0}" type="presParOf" srcId="{B115FC44-979C-4150-A61D-DF9B98FF8D95}" destId="{B776774A-D499-43D7-BF16-71FF933AF09F}" srcOrd="1" destOrd="0" presId="urn:microsoft.com/office/officeart/2005/8/layout/vList5"/>
    <dgm:cxn modelId="{D31436CC-D7FE-46F3-9C06-D437996B032A}" type="presParOf" srcId="{B115FC44-979C-4150-A61D-DF9B98FF8D95}" destId="{A8DF3369-BE69-4C77-B4C9-4B3B91BBD865}" srcOrd="2" destOrd="0" presId="urn:microsoft.com/office/officeart/2005/8/layout/vList5"/>
    <dgm:cxn modelId="{87122194-A6E7-4D82-ACBA-01BFCD4E6EB0}" type="presParOf" srcId="{A8DF3369-BE69-4C77-B4C9-4B3B91BBD865}" destId="{A0A7E704-8FB3-4626-A8B5-6150047586A4}" srcOrd="0" destOrd="0" presId="urn:microsoft.com/office/officeart/2005/8/layout/vList5"/>
    <dgm:cxn modelId="{A4266968-6516-400F-96A8-FB942EF6A7C6}" type="presParOf" srcId="{A8DF3369-BE69-4C77-B4C9-4B3B91BBD865}" destId="{F5068384-4F34-4706-A2B0-57F0934A462C}" srcOrd="1" destOrd="0" presId="urn:microsoft.com/office/officeart/2005/8/layout/vList5"/>
    <dgm:cxn modelId="{98F1A3D9-9426-4D09-80B4-0B3E3A774423}" type="presParOf" srcId="{B115FC44-979C-4150-A61D-DF9B98FF8D95}" destId="{CB2EC1A4-4F61-4041-9892-529C237272D8}" srcOrd="3" destOrd="0" presId="urn:microsoft.com/office/officeart/2005/8/layout/vList5"/>
    <dgm:cxn modelId="{2DE209A5-B965-4329-9E91-1C222654381B}" type="presParOf" srcId="{B115FC44-979C-4150-A61D-DF9B98FF8D95}" destId="{1B124BC3-6E3E-47DD-88CE-DB08653DF545}" srcOrd="4" destOrd="0" presId="urn:microsoft.com/office/officeart/2005/8/layout/vList5"/>
    <dgm:cxn modelId="{F416561F-CC87-4663-8E72-B89F3DBFDF22}" type="presParOf" srcId="{1B124BC3-6E3E-47DD-88CE-DB08653DF545}" destId="{B90A70A6-B618-4D6E-A0A4-CCED485DCA17}" srcOrd="0" destOrd="0" presId="urn:microsoft.com/office/officeart/2005/8/layout/vList5"/>
    <dgm:cxn modelId="{D9197847-D4F7-4B62-8965-2DBBDD434943}" type="presParOf" srcId="{1B124BC3-6E3E-47DD-88CE-DB08653DF545}" destId="{88D32C50-CE39-4098-B1A9-C8D15D8F91F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92AB6-A0F9-441A-A0AA-F315315DCB5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3C001910-B49C-4C9D-A288-A28ED8760A20}">
      <dgm:prSet phldrT="[Texto]" custT="1"/>
      <dgm:spPr/>
      <dgm:t>
        <a:bodyPr/>
        <a:lstStyle/>
        <a:p>
          <a:r>
            <a:rPr lang="es-GT" sz="1800" b="1" dirty="0">
              <a:latin typeface="Montserrat" panose="00000500000000000000" pitchFamily="50" charset="0"/>
            </a:rPr>
            <a:t>Implementación de Banco </a:t>
          </a:r>
          <a:r>
            <a:rPr lang="es-GT" sz="1800" b="1" dirty="0" smtClean="0">
              <a:latin typeface="Montserrat" panose="00000500000000000000" pitchFamily="50" charset="0"/>
            </a:rPr>
            <a:t>Elegibles en SIARH</a:t>
          </a:r>
          <a:endParaRPr lang="es-ES" sz="1800" b="1" dirty="0">
            <a:latin typeface="Montserrat" panose="00000500000000000000" pitchFamily="50" charset="0"/>
          </a:endParaRPr>
        </a:p>
      </dgm:t>
    </dgm:pt>
    <dgm:pt modelId="{6FC50D58-FEC8-4A7D-8D3C-7F7143E600EC}" type="parTrans" cxnId="{74BA9394-7C51-4C62-9100-0697460D8428}">
      <dgm:prSet/>
      <dgm:spPr/>
      <dgm:t>
        <a:bodyPr/>
        <a:lstStyle/>
        <a:p>
          <a:endParaRPr lang="es-ES"/>
        </a:p>
      </dgm:t>
    </dgm:pt>
    <dgm:pt modelId="{60B976D8-74DA-4691-8756-A336D73F2FE9}" type="sibTrans" cxnId="{74BA9394-7C51-4C62-9100-0697460D8428}">
      <dgm:prSet/>
      <dgm:spPr/>
      <dgm:t>
        <a:bodyPr/>
        <a:lstStyle/>
        <a:p>
          <a:endParaRPr lang="es-ES"/>
        </a:p>
      </dgm:t>
    </dgm:pt>
    <dgm:pt modelId="{A9F09B9F-1702-45AF-8AEB-58FE13824DBD}">
      <dgm:prSet phldrT="[Texto]" custT="1"/>
      <dgm:spPr/>
      <dgm:t>
        <a:bodyPr/>
        <a:lstStyle/>
        <a:p>
          <a:pPr algn="just"/>
          <a:r>
            <a:rPr lang="es-GT" sz="1100" dirty="0">
              <a:solidFill>
                <a:srgbClr val="002060"/>
              </a:solidFill>
              <a:latin typeface="Montserrat" panose="00000500000000000000" pitchFamily="50" charset="0"/>
            </a:rPr>
            <a:t>El 6 de octubre de 2021 se implementó la aplicación de Banco de Candidatos Elegibles en el Sistema de Administración de Recursos Humanos -SIARH- con el propósito de disminuir el tiempo para ocupar puestos vacantes del servicio por oposición y de optimizar el tiempo en los procesos de contratación. Analistas de recursos humanos de las instituciones que se rigen por la Ley de Servicio Civil tendrán acceso para visualizar el nombre del candidato, correo electrónico y la cantidad de meses que han transcurrido desde la emisión de la constancia de elegibilidad, asimismo, podrá descargar la oferta de servicios de cada uno de los candidatos. </a:t>
          </a:r>
          <a:endParaRPr lang="es-ES" sz="1100" b="1" dirty="0">
            <a:solidFill>
              <a:srgbClr val="002060"/>
            </a:solidFill>
            <a:latin typeface="Montserrat" panose="00000500000000000000" pitchFamily="50" charset="0"/>
          </a:endParaRPr>
        </a:p>
      </dgm:t>
    </dgm:pt>
    <dgm:pt modelId="{406E8BF6-A62F-4B9F-BB2C-5645E7136E94}" type="parTrans" cxnId="{90AE51D8-2E76-4B9F-817A-2D4EBFBE3A6A}">
      <dgm:prSet/>
      <dgm:spPr/>
      <dgm:t>
        <a:bodyPr/>
        <a:lstStyle/>
        <a:p>
          <a:endParaRPr lang="es-ES"/>
        </a:p>
      </dgm:t>
    </dgm:pt>
    <dgm:pt modelId="{02684F32-EF7B-461A-BFC3-DFDB6675724E}" type="sibTrans" cxnId="{90AE51D8-2E76-4B9F-817A-2D4EBFBE3A6A}">
      <dgm:prSet/>
      <dgm:spPr/>
      <dgm:t>
        <a:bodyPr/>
        <a:lstStyle/>
        <a:p>
          <a:endParaRPr lang="es-ES"/>
        </a:p>
      </dgm:t>
    </dgm:pt>
    <dgm:pt modelId="{9C9618D7-5188-49B2-A625-E9237EFA033E}">
      <dgm:prSet phldrT="[Texto]" custT="1"/>
      <dgm:spPr/>
      <dgm:t>
        <a:bodyPr/>
        <a:lstStyle/>
        <a:p>
          <a:r>
            <a:rPr lang="es-GT" sz="1800" b="1" dirty="0" smtClean="0">
              <a:latin typeface="Montserrat" panose="00000500000000000000" pitchFamily="50" charset="0"/>
            </a:rPr>
            <a:t>Implementación de la INTRANET</a:t>
          </a:r>
          <a:endParaRPr lang="es-ES" sz="1800" b="1" dirty="0">
            <a:latin typeface="Montserrat" panose="00000500000000000000" pitchFamily="50" charset="0"/>
          </a:endParaRPr>
        </a:p>
      </dgm:t>
    </dgm:pt>
    <dgm:pt modelId="{F66030D6-BB16-49EC-BAAE-57632A081F2E}" type="parTrans" cxnId="{2002EFD7-A7DB-4D67-BB1B-B2E06060A2A2}">
      <dgm:prSet/>
      <dgm:spPr/>
      <dgm:t>
        <a:bodyPr/>
        <a:lstStyle/>
        <a:p>
          <a:endParaRPr lang="es-ES"/>
        </a:p>
      </dgm:t>
    </dgm:pt>
    <dgm:pt modelId="{EB57A5B6-FFC4-4BA4-BE54-3B2AC6FDA27C}" type="sibTrans" cxnId="{2002EFD7-A7DB-4D67-BB1B-B2E06060A2A2}">
      <dgm:prSet/>
      <dgm:spPr/>
      <dgm:t>
        <a:bodyPr/>
        <a:lstStyle/>
        <a:p>
          <a:endParaRPr lang="es-ES"/>
        </a:p>
      </dgm:t>
    </dgm:pt>
    <dgm:pt modelId="{747E7A54-93CD-4D04-B701-A294C0132922}">
      <dgm:prSet phldrT="[Texto]" custT="1"/>
      <dgm:spPr/>
      <dgm:t>
        <a:bodyPr/>
        <a:lstStyle/>
        <a:p>
          <a:pPr algn="just"/>
          <a:r>
            <a:rPr lang="es-GT" sz="1100" dirty="0" smtClean="0">
              <a:solidFill>
                <a:srgbClr val="002060"/>
              </a:solidFill>
              <a:latin typeface="Montserrat" panose="00000500000000000000" pitchFamily="50" charset="0"/>
            </a:rPr>
            <a:t>Se implementó el uso de la intranet en la Onsec en función de fortalecer la comunicación interna en la institución, como una herramienta digital interna, exclusiva para uso de los trabajadores de la institución, con el objetivo de poner a disposición de información actualizada, documentos de interés y de uso común, para agilizar algunos procesos internos.</a:t>
          </a:r>
          <a:endParaRPr lang="es-ES" sz="1100" dirty="0">
            <a:solidFill>
              <a:srgbClr val="002060"/>
            </a:solidFill>
            <a:latin typeface="Montserrat" panose="00000500000000000000" pitchFamily="50" charset="0"/>
          </a:endParaRPr>
        </a:p>
      </dgm:t>
    </dgm:pt>
    <dgm:pt modelId="{1CADA2FA-3756-45E0-BE67-96CC529CF886}" type="parTrans" cxnId="{67BBC24A-10C0-4A72-8994-41908443EDAA}">
      <dgm:prSet/>
      <dgm:spPr/>
      <dgm:t>
        <a:bodyPr/>
        <a:lstStyle/>
        <a:p>
          <a:endParaRPr lang="es-ES"/>
        </a:p>
      </dgm:t>
    </dgm:pt>
    <dgm:pt modelId="{21852A4B-DD64-42CD-A4C6-EAC3893C533F}" type="sibTrans" cxnId="{67BBC24A-10C0-4A72-8994-41908443EDAA}">
      <dgm:prSet/>
      <dgm:spPr/>
      <dgm:t>
        <a:bodyPr/>
        <a:lstStyle/>
        <a:p>
          <a:endParaRPr lang="es-ES"/>
        </a:p>
      </dgm:t>
    </dgm:pt>
    <dgm:pt modelId="{5EEA27FC-FB54-446A-A183-74CE98724ABB}">
      <dgm:prSet phldrT="[Texto]" custT="1"/>
      <dgm:spPr/>
      <dgm:t>
        <a:bodyPr/>
        <a:lstStyle/>
        <a:p>
          <a:pPr defTabSz="1111250">
            <a:lnSpc>
              <a:spcPct val="90000"/>
            </a:lnSpc>
            <a:spcBef>
              <a:spcPct val="0"/>
            </a:spcBef>
            <a:spcAft>
              <a:spcPct val="35000"/>
            </a:spcAft>
          </a:pPr>
          <a:r>
            <a:rPr lang="es-GT" sz="1800" b="1" dirty="0" smtClean="0">
              <a:latin typeface="Montserrat" panose="00000500000000000000" pitchFamily="50" charset="0"/>
            </a:rPr>
            <a:t>Protocolo para la promoción de ambientes libres de violencia</a:t>
          </a:r>
          <a:endParaRPr lang="es-ES" sz="1800" b="1" dirty="0">
            <a:latin typeface="Montserrat" panose="00000500000000000000" pitchFamily="50" charset="0"/>
          </a:endParaRPr>
        </a:p>
      </dgm:t>
    </dgm:pt>
    <dgm:pt modelId="{01278E90-2ED3-49BA-9239-D18D7ACDD353}" type="parTrans" cxnId="{772C6426-D2BC-4273-9DDA-2AD3EC245066}">
      <dgm:prSet/>
      <dgm:spPr/>
      <dgm:t>
        <a:bodyPr/>
        <a:lstStyle/>
        <a:p>
          <a:endParaRPr lang="es-ES"/>
        </a:p>
      </dgm:t>
    </dgm:pt>
    <dgm:pt modelId="{580B34BA-0972-4E05-88CD-F558EE90A798}" type="sibTrans" cxnId="{772C6426-D2BC-4273-9DDA-2AD3EC245066}">
      <dgm:prSet/>
      <dgm:spPr/>
      <dgm:t>
        <a:bodyPr/>
        <a:lstStyle/>
        <a:p>
          <a:endParaRPr lang="es-ES"/>
        </a:p>
      </dgm:t>
    </dgm:pt>
    <dgm:pt modelId="{DB3D8211-35B6-4963-9C8C-5E03EEEDB595}">
      <dgm:prSet phldrT="[Texto]" custT="1"/>
      <dgm:spPr/>
      <dgm:t>
        <a:bodyPr/>
        <a:lstStyle/>
        <a:p>
          <a:pPr algn="just"/>
          <a:r>
            <a:rPr lang="es-GT" sz="1100" dirty="0" smtClean="0">
              <a:solidFill>
                <a:srgbClr val="002060"/>
              </a:solidFill>
              <a:latin typeface="Montserrat" panose="00000500000000000000" pitchFamily="50" charset="0"/>
            </a:rPr>
            <a:t>Este es un beneficio para los trabajadores en reconocimiento al esfuerzo y dinamismo, en función de honrar la labor del personal que integra la Onsec. En este figuran las disposiciones para planificar, ejecutar y gestionar el pago de las mismas y aplica los servidores públicos de la institución siempre que exista justificación plena y comprobable, exceptuando a los servidores públicos catalogados como de confianza en el Pacto Colectivo de Condiciones de Trabajo, los cuales no están sujetos a las limitaciones de la jornada de trabajo según lo establecido en el Código de Trabajo.</a:t>
          </a:r>
          <a:endParaRPr lang="es-ES" sz="1100" dirty="0">
            <a:solidFill>
              <a:srgbClr val="002060"/>
            </a:solidFill>
            <a:latin typeface="Montserrat" panose="00000500000000000000" pitchFamily="50" charset="0"/>
          </a:endParaRPr>
        </a:p>
      </dgm:t>
    </dgm:pt>
    <dgm:pt modelId="{0BAE06DE-F29B-41E7-B9E4-2042219075D6}" type="parTrans" cxnId="{FED15AA3-DE8E-4685-8BDB-F15C115A9522}">
      <dgm:prSet/>
      <dgm:spPr/>
      <dgm:t>
        <a:bodyPr/>
        <a:lstStyle/>
        <a:p>
          <a:endParaRPr lang="es-ES"/>
        </a:p>
      </dgm:t>
    </dgm:pt>
    <dgm:pt modelId="{8F6AB5BC-063D-4B27-BEAB-923385EB7A94}" type="sibTrans" cxnId="{FED15AA3-DE8E-4685-8BDB-F15C115A9522}">
      <dgm:prSet/>
      <dgm:spPr/>
      <dgm:t>
        <a:bodyPr/>
        <a:lstStyle/>
        <a:p>
          <a:endParaRPr lang="es-ES"/>
        </a:p>
      </dgm:t>
    </dgm:pt>
    <dgm:pt modelId="{B115FC44-979C-4150-A61D-DF9B98FF8D95}" type="pres">
      <dgm:prSet presAssocID="{FC692AB6-A0F9-441A-A0AA-F315315DCB50}" presName="Name0" presStyleCnt="0">
        <dgm:presLayoutVars>
          <dgm:dir/>
          <dgm:animLvl val="lvl"/>
          <dgm:resizeHandles val="exact"/>
        </dgm:presLayoutVars>
      </dgm:prSet>
      <dgm:spPr/>
      <dgm:t>
        <a:bodyPr/>
        <a:lstStyle/>
        <a:p>
          <a:endParaRPr lang="es-ES"/>
        </a:p>
      </dgm:t>
    </dgm:pt>
    <dgm:pt modelId="{BC4A82AB-C781-419F-A5F3-63F5B0B45E74}" type="pres">
      <dgm:prSet presAssocID="{3C001910-B49C-4C9D-A288-A28ED8760A20}" presName="linNode" presStyleCnt="0"/>
      <dgm:spPr/>
    </dgm:pt>
    <dgm:pt modelId="{5B42E4D0-D75F-4396-94A0-7C1A0F26EEA5}" type="pres">
      <dgm:prSet presAssocID="{3C001910-B49C-4C9D-A288-A28ED8760A20}" presName="parentText" presStyleLbl="node1" presStyleIdx="0" presStyleCnt="3" custLinFactNeighborX="-3972" custLinFactNeighborY="-2859">
        <dgm:presLayoutVars>
          <dgm:chMax val="1"/>
          <dgm:bulletEnabled val="1"/>
        </dgm:presLayoutVars>
      </dgm:prSet>
      <dgm:spPr/>
      <dgm:t>
        <a:bodyPr/>
        <a:lstStyle/>
        <a:p>
          <a:endParaRPr lang="es-ES"/>
        </a:p>
      </dgm:t>
    </dgm:pt>
    <dgm:pt modelId="{FC38B65A-79EC-47E3-8187-F171BE688365}" type="pres">
      <dgm:prSet presAssocID="{3C001910-B49C-4C9D-A288-A28ED8760A20}" presName="descendantText" presStyleLbl="alignAccFollowNode1" presStyleIdx="0" presStyleCnt="3">
        <dgm:presLayoutVars>
          <dgm:bulletEnabled val="1"/>
        </dgm:presLayoutVars>
      </dgm:prSet>
      <dgm:spPr/>
      <dgm:t>
        <a:bodyPr/>
        <a:lstStyle/>
        <a:p>
          <a:endParaRPr lang="es-ES"/>
        </a:p>
      </dgm:t>
    </dgm:pt>
    <dgm:pt modelId="{B776774A-D499-43D7-BF16-71FF933AF09F}" type="pres">
      <dgm:prSet presAssocID="{60B976D8-74DA-4691-8756-A336D73F2FE9}" presName="sp" presStyleCnt="0"/>
      <dgm:spPr/>
    </dgm:pt>
    <dgm:pt modelId="{A8DF3369-BE69-4C77-B4C9-4B3B91BBD865}" type="pres">
      <dgm:prSet presAssocID="{9C9618D7-5188-49B2-A625-E9237EFA033E}" presName="linNode" presStyleCnt="0"/>
      <dgm:spPr/>
    </dgm:pt>
    <dgm:pt modelId="{A0A7E704-8FB3-4626-A8B5-6150047586A4}" type="pres">
      <dgm:prSet presAssocID="{9C9618D7-5188-49B2-A625-E9237EFA033E}" presName="parentText" presStyleLbl="node1" presStyleIdx="1" presStyleCnt="3">
        <dgm:presLayoutVars>
          <dgm:chMax val="1"/>
          <dgm:bulletEnabled val="1"/>
        </dgm:presLayoutVars>
      </dgm:prSet>
      <dgm:spPr/>
      <dgm:t>
        <a:bodyPr/>
        <a:lstStyle/>
        <a:p>
          <a:endParaRPr lang="es-ES"/>
        </a:p>
      </dgm:t>
    </dgm:pt>
    <dgm:pt modelId="{F5068384-4F34-4706-A2B0-57F0934A462C}" type="pres">
      <dgm:prSet presAssocID="{9C9618D7-5188-49B2-A625-E9237EFA033E}" presName="descendantText" presStyleLbl="alignAccFollowNode1" presStyleIdx="1" presStyleCnt="3">
        <dgm:presLayoutVars>
          <dgm:bulletEnabled val="1"/>
        </dgm:presLayoutVars>
      </dgm:prSet>
      <dgm:spPr/>
      <dgm:t>
        <a:bodyPr/>
        <a:lstStyle/>
        <a:p>
          <a:endParaRPr lang="es-ES"/>
        </a:p>
      </dgm:t>
    </dgm:pt>
    <dgm:pt modelId="{CB2EC1A4-4F61-4041-9892-529C237272D8}" type="pres">
      <dgm:prSet presAssocID="{EB57A5B6-FFC4-4BA4-BE54-3B2AC6FDA27C}" presName="sp" presStyleCnt="0"/>
      <dgm:spPr/>
    </dgm:pt>
    <dgm:pt modelId="{1B124BC3-6E3E-47DD-88CE-DB08653DF545}" type="pres">
      <dgm:prSet presAssocID="{5EEA27FC-FB54-446A-A183-74CE98724ABB}" presName="linNode" presStyleCnt="0"/>
      <dgm:spPr/>
    </dgm:pt>
    <dgm:pt modelId="{B90A70A6-B618-4D6E-A0A4-CCED485DCA17}" type="pres">
      <dgm:prSet presAssocID="{5EEA27FC-FB54-446A-A183-74CE98724ABB}" presName="parentText" presStyleLbl="node1" presStyleIdx="2" presStyleCnt="3">
        <dgm:presLayoutVars>
          <dgm:chMax val="1"/>
          <dgm:bulletEnabled val="1"/>
        </dgm:presLayoutVars>
      </dgm:prSet>
      <dgm:spPr/>
      <dgm:t>
        <a:bodyPr/>
        <a:lstStyle/>
        <a:p>
          <a:endParaRPr lang="es-ES"/>
        </a:p>
      </dgm:t>
    </dgm:pt>
    <dgm:pt modelId="{88D32C50-CE39-4098-B1A9-C8D15D8F91FB}" type="pres">
      <dgm:prSet presAssocID="{5EEA27FC-FB54-446A-A183-74CE98724ABB}" presName="descendantText" presStyleLbl="alignAccFollowNode1" presStyleIdx="2" presStyleCnt="3">
        <dgm:presLayoutVars>
          <dgm:bulletEnabled val="1"/>
        </dgm:presLayoutVars>
      </dgm:prSet>
      <dgm:spPr/>
      <dgm:t>
        <a:bodyPr/>
        <a:lstStyle/>
        <a:p>
          <a:endParaRPr lang="es-ES"/>
        </a:p>
      </dgm:t>
    </dgm:pt>
  </dgm:ptLst>
  <dgm:cxnLst>
    <dgm:cxn modelId="{DBBE3D55-B808-4098-A977-96378388BEDD}" type="presOf" srcId="{5EEA27FC-FB54-446A-A183-74CE98724ABB}" destId="{B90A70A6-B618-4D6E-A0A4-CCED485DCA17}" srcOrd="0" destOrd="0" presId="urn:microsoft.com/office/officeart/2005/8/layout/vList5"/>
    <dgm:cxn modelId="{2002EFD7-A7DB-4D67-BB1B-B2E06060A2A2}" srcId="{FC692AB6-A0F9-441A-A0AA-F315315DCB50}" destId="{9C9618D7-5188-49B2-A625-E9237EFA033E}" srcOrd="1" destOrd="0" parTransId="{F66030D6-BB16-49EC-BAAE-57632A081F2E}" sibTransId="{EB57A5B6-FFC4-4BA4-BE54-3B2AC6FDA27C}"/>
    <dgm:cxn modelId="{772C6426-D2BC-4273-9DDA-2AD3EC245066}" srcId="{FC692AB6-A0F9-441A-A0AA-F315315DCB50}" destId="{5EEA27FC-FB54-446A-A183-74CE98724ABB}" srcOrd="2" destOrd="0" parTransId="{01278E90-2ED3-49BA-9239-D18D7ACDD353}" sibTransId="{580B34BA-0972-4E05-88CD-F558EE90A798}"/>
    <dgm:cxn modelId="{75792640-23E7-48BC-90D5-2FE5BC069A2E}" type="presOf" srcId="{A9F09B9F-1702-45AF-8AEB-58FE13824DBD}" destId="{FC38B65A-79EC-47E3-8187-F171BE688365}" srcOrd="0" destOrd="0" presId="urn:microsoft.com/office/officeart/2005/8/layout/vList5"/>
    <dgm:cxn modelId="{FA6DBD6A-7263-4A7B-BE7A-3C211DD0AADE}" type="presOf" srcId="{DB3D8211-35B6-4963-9C8C-5E03EEEDB595}" destId="{88D32C50-CE39-4098-B1A9-C8D15D8F91FB}" srcOrd="0" destOrd="0" presId="urn:microsoft.com/office/officeart/2005/8/layout/vList5"/>
    <dgm:cxn modelId="{74BA9394-7C51-4C62-9100-0697460D8428}" srcId="{FC692AB6-A0F9-441A-A0AA-F315315DCB50}" destId="{3C001910-B49C-4C9D-A288-A28ED8760A20}" srcOrd="0" destOrd="0" parTransId="{6FC50D58-FEC8-4A7D-8D3C-7F7143E600EC}" sibTransId="{60B976D8-74DA-4691-8756-A336D73F2FE9}"/>
    <dgm:cxn modelId="{13BBD2BD-676C-4463-A20B-0739038D3CA2}" type="presOf" srcId="{9C9618D7-5188-49B2-A625-E9237EFA033E}" destId="{A0A7E704-8FB3-4626-A8B5-6150047586A4}" srcOrd="0" destOrd="0" presId="urn:microsoft.com/office/officeart/2005/8/layout/vList5"/>
    <dgm:cxn modelId="{6DD1377D-D464-4E52-97C3-0631163E5436}" type="presOf" srcId="{FC692AB6-A0F9-441A-A0AA-F315315DCB50}" destId="{B115FC44-979C-4150-A61D-DF9B98FF8D95}" srcOrd="0" destOrd="0" presId="urn:microsoft.com/office/officeart/2005/8/layout/vList5"/>
    <dgm:cxn modelId="{90AE51D8-2E76-4B9F-817A-2D4EBFBE3A6A}" srcId="{3C001910-B49C-4C9D-A288-A28ED8760A20}" destId="{A9F09B9F-1702-45AF-8AEB-58FE13824DBD}" srcOrd="0" destOrd="0" parTransId="{406E8BF6-A62F-4B9F-BB2C-5645E7136E94}" sibTransId="{02684F32-EF7B-461A-BFC3-DFDB6675724E}"/>
    <dgm:cxn modelId="{94D6377F-F320-43D3-A279-34F9CA27F296}" type="presOf" srcId="{3C001910-B49C-4C9D-A288-A28ED8760A20}" destId="{5B42E4D0-D75F-4396-94A0-7C1A0F26EEA5}" srcOrd="0" destOrd="0" presId="urn:microsoft.com/office/officeart/2005/8/layout/vList5"/>
    <dgm:cxn modelId="{FED15AA3-DE8E-4685-8BDB-F15C115A9522}" srcId="{5EEA27FC-FB54-446A-A183-74CE98724ABB}" destId="{DB3D8211-35B6-4963-9C8C-5E03EEEDB595}" srcOrd="0" destOrd="0" parTransId="{0BAE06DE-F29B-41E7-B9E4-2042219075D6}" sibTransId="{8F6AB5BC-063D-4B27-BEAB-923385EB7A94}"/>
    <dgm:cxn modelId="{810C27F2-2464-4B40-8FAA-BCE3EC085D3A}" type="presOf" srcId="{747E7A54-93CD-4D04-B701-A294C0132922}" destId="{F5068384-4F34-4706-A2B0-57F0934A462C}" srcOrd="0" destOrd="0" presId="urn:microsoft.com/office/officeart/2005/8/layout/vList5"/>
    <dgm:cxn modelId="{67BBC24A-10C0-4A72-8994-41908443EDAA}" srcId="{9C9618D7-5188-49B2-A625-E9237EFA033E}" destId="{747E7A54-93CD-4D04-B701-A294C0132922}" srcOrd="0" destOrd="0" parTransId="{1CADA2FA-3756-45E0-BE67-96CC529CF886}" sibTransId="{21852A4B-DD64-42CD-A4C6-EAC3893C533F}"/>
    <dgm:cxn modelId="{E7FA034A-700E-487A-8946-6481FBB4F3C2}" type="presParOf" srcId="{B115FC44-979C-4150-A61D-DF9B98FF8D95}" destId="{BC4A82AB-C781-419F-A5F3-63F5B0B45E74}" srcOrd="0" destOrd="0" presId="urn:microsoft.com/office/officeart/2005/8/layout/vList5"/>
    <dgm:cxn modelId="{B018C1FA-5476-482B-9D5A-524E19BAD59B}" type="presParOf" srcId="{BC4A82AB-C781-419F-A5F3-63F5B0B45E74}" destId="{5B42E4D0-D75F-4396-94A0-7C1A0F26EEA5}" srcOrd="0" destOrd="0" presId="urn:microsoft.com/office/officeart/2005/8/layout/vList5"/>
    <dgm:cxn modelId="{F188FD26-C930-43FD-8C59-70DE84868ABB}" type="presParOf" srcId="{BC4A82AB-C781-419F-A5F3-63F5B0B45E74}" destId="{FC38B65A-79EC-47E3-8187-F171BE688365}" srcOrd="1" destOrd="0" presId="urn:microsoft.com/office/officeart/2005/8/layout/vList5"/>
    <dgm:cxn modelId="{6B2D7268-4835-44AF-BC81-4B89BF5EB1C0}" type="presParOf" srcId="{B115FC44-979C-4150-A61D-DF9B98FF8D95}" destId="{B776774A-D499-43D7-BF16-71FF933AF09F}" srcOrd="1" destOrd="0" presId="urn:microsoft.com/office/officeart/2005/8/layout/vList5"/>
    <dgm:cxn modelId="{D31436CC-D7FE-46F3-9C06-D437996B032A}" type="presParOf" srcId="{B115FC44-979C-4150-A61D-DF9B98FF8D95}" destId="{A8DF3369-BE69-4C77-B4C9-4B3B91BBD865}" srcOrd="2" destOrd="0" presId="urn:microsoft.com/office/officeart/2005/8/layout/vList5"/>
    <dgm:cxn modelId="{87122194-A6E7-4D82-ACBA-01BFCD4E6EB0}" type="presParOf" srcId="{A8DF3369-BE69-4C77-B4C9-4B3B91BBD865}" destId="{A0A7E704-8FB3-4626-A8B5-6150047586A4}" srcOrd="0" destOrd="0" presId="urn:microsoft.com/office/officeart/2005/8/layout/vList5"/>
    <dgm:cxn modelId="{A4266968-6516-400F-96A8-FB942EF6A7C6}" type="presParOf" srcId="{A8DF3369-BE69-4C77-B4C9-4B3B91BBD865}" destId="{F5068384-4F34-4706-A2B0-57F0934A462C}" srcOrd="1" destOrd="0" presId="urn:microsoft.com/office/officeart/2005/8/layout/vList5"/>
    <dgm:cxn modelId="{98F1A3D9-9426-4D09-80B4-0B3E3A774423}" type="presParOf" srcId="{B115FC44-979C-4150-A61D-DF9B98FF8D95}" destId="{CB2EC1A4-4F61-4041-9892-529C237272D8}" srcOrd="3" destOrd="0" presId="urn:microsoft.com/office/officeart/2005/8/layout/vList5"/>
    <dgm:cxn modelId="{2DE209A5-B965-4329-9E91-1C222654381B}" type="presParOf" srcId="{B115FC44-979C-4150-A61D-DF9B98FF8D95}" destId="{1B124BC3-6E3E-47DD-88CE-DB08653DF545}" srcOrd="4" destOrd="0" presId="urn:microsoft.com/office/officeart/2005/8/layout/vList5"/>
    <dgm:cxn modelId="{F416561F-CC87-4663-8E72-B89F3DBFDF22}" type="presParOf" srcId="{1B124BC3-6E3E-47DD-88CE-DB08653DF545}" destId="{B90A70A6-B618-4D6E-A0A4-CCED485DCA17}" srcOrd="0" destOrd="0" presId="urn:microsoft.com/office/officeart/2005/8/layout/vList5"/>
    <dgm:cxn modelId="{D9197847-D4F7-4B62-8965-2DBBDD434943}" type="presParOf" srcId="{1B124BC3-6E3E-47DD-88CE-DB08653DF545}" destId="{88D32C50-CE39-4098-B1A9-C8D15D8F91F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92AB6-A0F9-441A-A0AA-F315315DCB50}"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s-ES"/>
        </a:p>
      </dgm:t>
    </dgm:pt>
    <dgm:pt modelId="{5EEA27FC-FB54-446A-A183-74CE98724ABB}">
      <dgm:prSet phldrT="[Texto]" custT="1"/>
      <dgm:spPr/>
      <dgm:t>
        <a:bodyPr/>
        <a:lstStyle/>
        <a:p>
          <a:pPr defTabSz="1111250">
            <a:lnSpc>
              <a:spcPct val="90000"/>
            </a:lnSpc>
            <a:spcBef>
              <a:spcPct val="0"/>
            </a:spcBef>
            <a:spcAft>
              <a:spcPct val="35000"/>
            </a:spcAft>
          </a:pPr>
          <a:r>
            <a:rPr lang="es-GT" sz="1800" b="1" dirty="0">
              <a:latin typeface="Montserrat" panose="00000500000000000000" pitchFamily="50" charset="0"/>
            </a:rPr>
            <a:t>Reglamento </a:t>
          </a:r>
          <a:r>
            <a:rPr lang="es-GT" sz="1800" b="1" dirty="0" smtClean="0">
              <a:latin typeface="Montserrat" panose="00000500000000000000" pitchFamily="50" charset="0"/>
            </a:rPr>
            <a:t>de Pago de </a:t>
          </a:r>
          <a:r>
            <a:rPr lang="es-GT" sz="1800" b="1" dirty="0">
              <a:latin typeface="Montserrat" panose="00000500000000000000" pitchFamily="50" charset="0"/>
            </a:rPr>
            <a:t>Horas </a:t>
          </a:r>
          <a:r>
            <a:rPr lang="es-GT" sz="1800" b="1" dirty="0" smtClean="0">
              <a:latin typeface="Montserrat" panose="00000500000000000000" pitchFamily="50" charset="0"/>
            </a:rPr>
            <a:t>Extraordinarias</a:t>
          </a:r>
          <a:endParaRPr lang="es-ES" sz="1800" b="1" dirty="0">
            <a:latin typeface="Montserrat" panose="00000500000000000000" pitchFamily="50" charset="0"/>
          </a:endParaRPr>
        </a:p>
      </dgm:t>
    </dgm:pt>
    <dgm:pt modelId="{01278E90-2ED3-49BA-9239-D18D7ACDD353}" type="parTrans" cxnId="{772C6426-D2BC-4273-9DDA-2AD3EC245066}">
      <dgm:prSet/>
      <dgm:spPr/>
      <dgm:t>
        <a:bodyPr/>
        <a:lstStyle/>
        <a:p>
          <a:endParaRPr lang="es-ES"/>
        </a:p>
      </dgm:t>
    </dgm:pt>
    <dgm:pt modelId="{580B34BA-0972-4E05-88CD-F558EE90A798}" type="sibTrans" cxnId="{772C6426-D2BC-4273-9DDA-2AD3EC245066}">
      <dgm:prSet/>
      <dgm:spPr/>
      <dgm:t>
        <a:bodyPr/>
        <a:lstStyle/>
        <a:p>
          <a:endParaRPr lang="es-ES"/>
        </a:p>
      </dgm:t>
    </dgm:pt>
    <dgm:pt modelId="{DB3D8211-35B6-4963-9C8C-5E03EEEDB595}">
      <dgm:prSet phldrT="[Texto]" custT="1"/>
      <dgm:spPr/>
      <dgm:t>
        <a:bodyPr/>
        <a:lstStyle/>
        <a:p>
          <a:pPr algn="just"/>
          <a:r>
            <a:rPr lang="es-GT" sz="1100" dirty="0">
              <a:solidFill>
                <a:srgbClr val="002060"/>
              </a:solidFill>
              <a:latin typeface="Montserrat" panose="00000500000000000000" pitchFamily="50" charset="0"/>
            </a:rPr>
            <a:t>Este es un beneficio para los trabajadores en reconocimiento al esfuerzo y dinamismo, en función de honrar la labor del personal que integra la Onsec. En este figuran las disposiciones para planificar, ejecutar y gestionar el pago de las mismas y aplica los servidores públicos de la institución siempre que exista justificación plena y comprobable, exceptuando a los servidores públicos catalogados como de confianza en el Pacto Colectivo de Condiciones de Trabajo, los cuales no están sujetos a las limitaciones de la jornada de trabajo según lo establecido en el Código de Trabajo.</a:t>
          </a:r>
          <a:endParaRPr lang="es-ES" sz="1100" dirty="0">
            <a:solidFill>
              <a:srgbClr val="002060"/>
            </a:solidFill>
            <a:latin typeface="Montserrat" panose="00000500000000000000" pitchFamily="50" charset="0"/>
          </a:endParaRPr>
        </a:p>
      </dgm:t>
    </dgm:pt>
    <dgm:pt modelId="{0BAE06DE-F29B-41E7-B9E4-2042219075D6}" type="parTrans" cxnId="{FED15AA3-DE8E-4685-8BDB-F15C115A9522}">
      <dgm:prSet/>
      <dgm:spPr/>
      <dgm:t>
        <a:bodyPr/>
        <a:lstStyle/>
        <a:p>
          <a:endParaRPr lang="es-ES"/>
        </a:p>
      </dgm:t>
    </dgm:pt>
    <dgm:pt modelId="{8F6AB5BC-063D-4B27-BEAB-923385EB7A94}" type="sibTrans" cxnId="{FED15AA3-DE8E-4685-8BDB-F15C115A9522}">
      <dgm:prSet/>
      <dgm:spPr/>
      <dgm:t>
        <a:bodyPr/>
        <a:lstStyle/>
        <a:p>
          <a:endParaRPr lang="es-ES"/>
        </a:p>
      </dgm:t>
    </dgm:pt>
    <dgm:pt modelId="{B115FC44-979C-4150-A61D-DF9B98FF8D95}" type="pres">
      <dgm:prSet presAssocID="{FC692AB6-A0F9-441A-A0AA-F315315DCB50}" presName="Name0" presStyleCnt="0">
        <dgm:presLayoutVars>
          <dgm:dir/>
          <dgm:animLvl val="lvl"/>
          <dgm:resizeHandles val="exact"/>
        </dgm:presLayoutVars>
      </dgm:prSet>
      <dgm:spPr/>
      <dgm:t>
        <a:bodyPr/>
        <a:lstStyle/>
        <a:p>
          <a:endParaRPr lang="es-ES"/>
        </a:p>
      </dgm:t>
    </dgm:pt>
    <dgm:pt modelId="{1B124BC3-6E3E-47DD-88CE-DB08653DF545}" type="pres">
      <dgm:prSet presAssocID="{5EEA27FC-FB54-446A-A183-74CE98724ABB}" presName="linNode" presStyleCnt="0"/>
      <dgm:spPr/>
    </dgm:pt>
    <dgm:pt modelId="{B90A70A6-B618-4D6E-A0A4-CCED485DCA17}" type="pres">
      <dgm:prSet presAssocID="{5EEA27FC-FB54-446A-A183-74CE98724ABB}" presName="parentText" presStyleLbl="node1" presStyleIdx="0" presStyleCnt="1">
        <dgm:presLayoutVars>
          <dgm:chMax val="1"/>
          <dgm:bulletEnabled val="1"/>
        </dgm:presLayoutVars>
      </dgm:prSet>
      <dgm:spPr/>
      <dgm:t>
        <a:bodyPr/>
        <a:lstStyle/>
        <a:p>
          <a:endParaRPr lang="es-ES"/>
        </a:p>
      </dgm:t>
    </dgm:pt>
    <dgm:pt modelId="{88D32C50-CE39-4098-B1A9-C8D15D8F91FB}" type="pres">
      <dgm:prSet presAssocID="{5EEA27FC-FB54-446A-A183-74CE98724ABB}" presName="descendantText" presStyleLbl="alignAccFollowNode1" presStyleIdx="0" presStyleCnt="1">
        <dgm:presLayoutVars>
          <dgm:bulletEnabled val="1"/>
        </dgm:presLayoutVars>
      </dgm:prSet>
      <dgm:spPr/>
      <dgm:t>
        <a:bodyPr/>
        <a:lstStyle/>
        <a:p>
          <a:endParaRPr lang="es-ES"/>
        </a:p>
      </dgm:t>
    </dgm:pt>
  </dgm:ptLst>
  <dgm:cxnLst>
    <dgm:cxn modelId="{FA6DBD6A-7263-4A7B-BE7A-3C211DD0AADE}" type="presOf" srcId="{DB3D8211-35B6-4963-9C8C-5E03EEEDB595}" destId="{88D32C50-CE39-4098-B1A9-C8D15D8F91FB}" srcOrd="0" destOrd="0" presId="urn:microsoft.com/office/officeart/2005/8/layout/vList5"/>
    <dgm:cxn modelId="{772C6426-D2BC-4273-9DDA-2AD3EC245066}" srcId="{FC692AB6-A0F9-441A-A0AA-F315315DCB50}" destId="{5EEA27FC-FB54-446A-A183-74CE98724ABB}" srcOrd="0" destOrd="0" parTransId="{01278E90-2ED3-49BA-9239-D18D7ACDD353}" sibTransId="{580B34BA-0972-4E05-88CD-F558EE90A798}"/>
    <dgm:cxn modelId="{DBBE3D55-B808-4098-A977-96378388BEDD}" type="presOf" srcId="{5EEA27FC-FB54-446A-A183-74CE98724ABB}" destId="{B90A70A6-B618-4D6E-A0A4-CCED485DCA17}" srcOrd="0" destOrd="0" presId="urn:microsoft.com/office/officeart/2005/8/layout/vList5"/>
    <dgm:cxn modelId="{6DD1377D-D464-4E52-97C3-0631163E5436}" type="presOf" srcId="{FC692AB6-A0F9-441A-A0AA-F315315DCB50}" destId="{B115FC44-979C-4150-A61D-DF9B98FF8D95}" srcOrd="0" destOrd="0" presId="urn:microsoft.com/office/officeart/2005/8/layout/vList5"/>
    <dgm:cxn modelId="{FED15AA3-DE8E-4685-8BDB-F15C115A9522}" srcId="{5EEA27FC-FB54-446A-A183-74CE98724ABB}" destId="{DB3D8211-35B6-4963-9C8C-5E03EEEDB595}" srcOrd="0" destOrd="0" parTransId="{0BAE06DE-F29B-41E7-B9E4-2042219075D6}" sibTransId="{8F6AB5BC-063D-4B27-BEAB-923385EB7A94}"/>
    <dgm:cxn modelId="{2DE209A5-B965-4329-9E91-1C222654381B}" type="presParOf" srcId="{B115FC44-979C-4150-A61D-DF9B98FF8D95}" destId="{1B124BC3-6E3E-47DD-88CE-DB08653DF545}" srcOrd="0" destOrd="0" presId="urn:microsoft.com/office/officeart/2005/8/layout/vList5"/>
    <dgm:cxn modelId="{F416561F-CC87-4663-8E72-B89F3DBFDF22}" type="presParOf" srcId="{1B124BC3-6E3E-47DD-88CE-DB08653DF545}" destId="{B90A70A6-B618-4D6E-A0A4-CCED485DCA17}" srcOrd="0" destOrd="0" presId="urn:microsoft.com/office/officeart/2005/8/layout/vList5"/>
    <dgm:cxn modelId="{D9197847-D4F7-4B62-8965-2DBBDD434943}" type="presParOf" srcId="{1B124BC3-6E3E-47DD-88CE-DB08653DF545}" destId="{88D32C50-CE39-4098-B1A9-C8D15D8F91F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8B65A-79EC-47E3-8187-F171BE688365}">
      <dsp:nvSpPr>
        <dsp:cNvPr id="0" name=""/>
        <dsp:cNvSpPr/>
      </dsp:nvSpPr>
      <dsp:spPr>
        <a:xfrm rot="5400000">
          <a:off x="6988487" y="-2741634"/>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Mediante Acuerdos de Dirección D-2021-041 y D-2021-122 se conformó el Comité de Datos Abiertos y se puso a disposición de la población guatemalteca la información de la gestión en formato abierto,  con las características técnicas y jurídicas necesarias para ser reutilizada y distribuida libremente por cualquier persona, en cualquier momento y lugar. La información pública de oficio en formato abierto se encuentra disponible y actualizada en el sitio web institucional </a:t>
          </a:r>
          <a:r>
            <a:rPr lang="es-GT" sz="1100" b="1" kern="1200" dirty="0">
              <a:solidFill>
                <a:srgbClr val="002060"/>
              </a:solidFill>
              <a:latin typeface="Montserrat" panose="00000500000000000000" pitchFamily="50" charset="0"/>
            </a:rPr>
            <a:t>www.onsec.gob.gt </a:t>
          </a:r>
          <a:endParaRPr lang="es-ES" sz="1100" b="1" kern="1200" dirty="0">
            <a:solidFill>
              <a:srgbClr val="002060"/>
            </a:solidFill>
            <a:latin typeface="Montserrat" panose="00000500000000000000" pitchFamily="50" charset="0"/>
          </a:endParaRPr>
        </a:p>
      </dsp:txBody>
      <dsp:txXfrm rot="-5400000">
        <a:off x="4069582" y="245467"/>
        <a:ext cx="7166615" cy="1260608"/>
      </dsp:txXfrm>
    </dsp:sp>
    <dsp:sp modelId="{5B42E4D0-D75F-4396-94A0-7C1A0F26EEA5}">
      <dsp:nvSpPr>
        <dsp:cNvPr id="0" name=""/>
        <dsp:cNvSpPr/>
      </dsp:nvSpPr>
      <dsp:spPr>
        <a:xfrm>
          <a:off x="0" y="0"/>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GT" sz="2000" b="1" kern="1200" dirty="0">
              <a:latin typeface="Montserrat" panose="00000500000000000000" pitchFamily="50" charset="0"/>
            </a:rPr>
            <a:t>Implementación de Política de Datos Abiertos</a:t>
          </a:r>
          <a:endParaRPr lang="es-ES" sz="2000" b="1" kern="1200" dirty="0">
            <a:latin typeface="Montserrat" panose="00000500000000000000" pitchFamily="50" charset="0"/>
          </a:endParaRPr>
        </a:p>
      </dsp:txBody>
      <dsp:txXfrm>
        <a:off x="85245" y="85245"/>
        <a:ext cx="3899091" cy="1575760"/>
      </dsp:txXfrm>
    </dsp:sp>
    <dsp:sp modelId="{F5068384-4F34-4706-A2B0-57F0934A462C}">
      <dsp:nvSpPr>
        <dsp:cNvPr id="0" name=""/>
        <dsp:cNvSpPr/>
      </dsp:nvSpPr>
      <dsp:spPr>
        <a:xfrm rot="5400000">
          <a:off x="6988487" y="-908072"/>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En agosto 2021 se conformó el Comité de Simplificación de Trámites mediante Acuerdo de Dirección D-2021-108, para realizar todas las actividades y funciones establecidas en el Decreto 5-2021 Ley para la Simplificación de Requisitos y Trámites Administrativos encaminada a optimizar tiempo y recursos en los trámites que los usuarios realizan en la Onsec. </a:t>
          </a:r>
          <a:endParaRPr lang="es-ES" sz="1100" kern="1200" dirty="0">
            <a:solidFill>
              <a:srgbClr val="002060"/>
            </a:solidFill>
            <a:latin typeface="Montserrat" panose="00000500000000000000" pitchFamily="50" charset="0"/>
          </a:endParaRPr>
        </a:p>
      </dsp:txBody>
      <dsp:txXfrm rot="-5400000">
        <a:off x="4069582" y="2079029"/>
        <a:ext cx="7166615" cy="1260608"/>
      </dsp:txXfrm>
    </dsp:sp>
    <dsp:sp modelId="{A0A7E704-8FB3-4626-A8B5-6150047586A4}">
      <dsp:nvSpPr>
        <dsp:cNvPr id="0" name=""/>
        <dsp:cNvSpPr/>
      </dsp:nvSpPr>
      <dsp:spPr>
        <a:xfrm>
          <a:off x="0" y="1836208"/>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GT" sz="2000" b="1" kern="1200" dirty="0">
              <a:latin typeface="Montserrat" panose="00000500000000000000" pitchFamily="50" charset="0"/>
            </a:rPr>
            <a:t>Comité de Simplificación de Trámites </a:t>
          </a:r>
          <a:endParaRPr lang="es-ES" sz="2000" b="1" kern="1200" dirty="0">
            <a:latin typeface="Montserrat" panose="00000500000000000000" pitchFamily="50" charset="0"/>
          </a:endParaRPr>
        </a:p>
      </dsp:txBody>
      <dsp:txXfrm>
        <a:off x="85245" y="1921453"/>
        <a:ext cx="3899091" cy="1575760"/>
      </dsp:txXfrm>
    </dsp:sp>
    <dsp:sp modelId="{88D32C50-CE39-4098-B1A9-C8D15D8F91FB}">
      <dsp:nvSpPr>
        <dsp:cNvPr id="0" name=""/>
        <dsp:cNvSpPr/>
      </dsp:nvSpPr>
      <dsp:spPr>
        <a:xfrm rot="5400000">
          <a:off x="6988487" y="925490"/>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En virtud de la necesidad de dar cumplimiento a la normativa aplicable a la emisión de certificaciones de servicios de los servidores y ex servidores públicos, se procedió con la creación de la Mesa Técnica de Certificación de Tiempos de Servicios impulsada por el Despacho Superior la cual tiene como objetivo analizar propuestas de fortalecimiento de la gestión de Certificaciones de Tiempo de Servicio, buscando el traslado de las capacidades, procedimientos y sistemas involucrados en la emisión de certificaciones a la Onsec.  </a:t>
          </a:r>
          <a:endParaRPr lang="es-ES" sz="1100" kern="1200" dirty="0">
            <a:solidFill>
              <a:srgbClr val="002060"/>
            </a:solidFill>
            <a:latin typeface="Montserrat" panose="00000500000000000000" pitchFamily="50" charset="0"/>
          </a:endParaRPr>
        </a:p>
      </dsp:txBody>
      <dsp:txXfrm rot="-5400000">
        <a:off x="4069582" y="3912591"/>
        <a:ext cx="7166615" cy="1260608"/>
      </dsp:txXfrm>
    </dsp:sp>
    <dsp:sp modelId="{B90A70A6-B618-4D6E-A0A4-CCED485DCA17}">
      <dsp:nvSpPr>
        <dsp:cNvPr id="0" name=""/>
        <dsp:cNvSpPr/>
      </dsp:nvSpPr>
      <dsp:spPr>
        <a:xfrm>
          <a:off x="0" y="3669771"/>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lvl="0" algn="ctr" defTabSz="1111250">
            <a:lnSpc>
              <a:spcPct val="90000"/>
            </a:lnSpc>
            <a:spcBef>
              <a:spcPct val="0"/>
            </a:spcBef>
            <a:spcAft>
              <a:spcPct val="35000"/>
            </a:spcAft>
          </a:pPr>
          <a:endParaRPr lang="es-ES" sz="2000" b="1" kern="1200" dirty="0">
            <a:latin typeface="Montserrat" panose="00000500000000000000" pitchFamily="50"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GT" sz="2000" b="1" kern="1200" dirty="0">
              <a:latin typeface="Montserrat" panose="00000500000000000000" pitchFamily="50" charset="0"/>
            </a:rPr>
            <a:t>Mesa Técnica de Certificación de Tiempos de Servicio</a:t>
          </a:r>
        </a:p>
        <a:p>
          <a:pPr lvl="0" algn="ctr" defTabSz="1111250">
            <a:lnSpc>
              <a:spcPct val="90000"/>
            </a:lnSpc>
            <a:spcBef>
              <a:spcPct val="0"/>
            </a:spcBef>
            <a:spcAft>
              <a:spcPct val="35000"/>
            </a:spcAft>
          </a:pPr>
          <a:endParaRPr lang="es-ES" sz="2000" b="1" kern="1200" dirty="0">
            <a:latin typeface="Montserrat" panose="00000500000000000000" pitchFamily="50" charset="0"/>
          </a:endParaRPr>
        </a:p>
      </dsp:txBody>
      <dsp:txXfrm>
        <a:off x="85245" y="3755016"/>
        <a:ext cx="3899091" cy="157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68384-4F34-4706-A2B0-57F0934A462C}">
      <dsp:nvSpPr>
        <dsp:cNvPr id="0" name=""/>
        <dsp:cNvSpPr/>
      </dsp:nvSpPr>
      <dsp:spPr>
        <a:xfrm rot="5400000">
          <a:off x="6924350" y="-1971367"/>
          <a:ext cx="1525272"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En estricta observancia a lo citado en el artículo 62 del Decreto Número 63-88 del Congreso de la República de Guatemala Ley de Clases Pasivas Civiles del Estado que indica que con el objeto de mantener la estabilidad financiera del Régimen de Clases Pasivas Civiles del Estado, es necesario realizar revisiones técnicas y actuariales del referido régimen, que permitan establecer el alcance actual del mismo, a fin de garantizar el cumplimiento de las obligaciones dinerarias a los actuales y futuros pensionados, a la fecha cuenta con la contratación de un actuario que tiene como objetivo la elaboración del estudio actuarial que da cumplimiento a la norma citada.</a:t>
          </a:r>
          <a:endParaRPr lang="es-ES" sz="1100" kern="1200" dirty="0">
            <a:solidFill>
              <a:srgbClr val="002060"/>
            </a:solidFill>
            <a:latin typeface="Montserrat" panose="00000500000000000000" pitchFamily="50" charset="0"/>
          </a:endParaRPr>
        </a:p>
      </dsp:txBody>
      <dsp:txXfrm rot="-5400000">
        <a:off x="4069581" y="957860"/>
        <a:ext cx="7160353" cy="1376356"/>
      </dsp:txXfrm>
    </dsp:sp>
    <dsp:sp modelId="{A0A7E704-8FB3-4626-A8B5-6150047586A4}">
      <dsp:nvSpPr>
        <dsp:cNvPr id="0" name=""/>
        <dsp:cNvSpPr/>
      </dsp:nvSpPr>
      <dsp:spPr>
        <a:xfrm>
          <a:off x="0" y="692742"/>
          <a:ext cx="4069581" cy="1906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GT" sz="1800" b="1" kern="1200" dirty="0">
              <a:latin typeface="Montserrat" panose="00000500000000000000" pitchFamily="50" charset="0"/>
            </a:rPr>
            <a:t>Elaboración de Estudio Actuarial</a:t>
          </a:r>
          <a:endParaRPr lang="es-ES" sz="1800" b="1" kern="1200" dirty="0">
            <a:latin typeface="Montserrat" panose="00000500000000000000" pitchFamily="50" charset="0"/>
          </a:endParaRPr>
        </a:p>
      </dsp:txBody>
      <dsp:txXfrm>
        <a:off x="93072" y="785814"/>
        <a:ext cx="3883437" cy="1720446"/>
      </dsp:txXfrm>
    </dsp:sp>
    <dsp:sp modelId="{88D32C50-CE39-4098-B1A9-C8D15D8F91FB}">
      <dsp:nvSpPr>
        <dsp:cNvPr id="0" name=""/>
        <dsp:cNvSpPr/>
      </dsp:nvSpPr>
      <dsp:spPr>
        <a:xfrm rot="5400000">
          <a:off x="6944618" y="180557"/>
          <a:ext cx="1484737"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Como parte de las acciones en función de proveer servicios de calidad a los usuarios que se acercan a realizar gestiones a la Onsec, se amplió la sala de espera en la sede central, en la cual se recibe a personas que realizan trámites relacionados con el Régimen de Clases Pasivas Civiles del Estado. Esta acción consta de un nuevo espacio que cuenta con una rampa para el ingreso de personas con dificultades para caminar,  servicios sanitarios, pantallas y sonido para que los usuarios estén informados en tiempo real del avance de su espera y sean atendidos en condiciones adecuadas.</a:t>
          </a:r>
          <a:endParaRPr lang="es-ES" sz="1100" kern="1200" dirty="0">
            <a:solidFill>
              <a:srgbClr val="002060"/>
            </a:solidFill>
            <a:latin typeface="Montserrat" panose="00000500000000000000" pitchFamily="50" charset="0"/>
          </a:endParaRPr>
        </a:p>
      </dsp:txBody>
      <dsp:txXfrm rot="-5400000">
        <a:off x="4069582" y="3128073"/>
        <a:ext cx="7162332" cy="1339779"/>
      </dsp:txXfrm>
    </dsp:sp>
    <dsp:sp modelId="{B90A70A6-B618-4D6E-A0A4-CCED485DCA17}">
      <dsp:nvSpPr>
        <dsp:cNvPr id="0" name=""/>
        <dsp:cNvSpPr/>
      </dsp:nvSpPr>
      <dsp:spPr>
        <a:xfrm>
          <a:off x="0" y="2870002"/>
          <a:ext cx="4069581" cy="18559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1111250">
            <a:lnSpc>
              <a:spcPct val="90000"/>
            </a:lnSpc>
            <a:spcBef>
              <a:spcPct val="0"/>
            </a:spcBef>
            <a:spcAft>
              <a:spcPct val="35000"/>
            </a:spcAft>
          </a:pPr>
          <a:endParaRPr lang="es-ES" sz="1800" b="1" kern="1200" dirty="0">
            <a:latin typeface="Montserrat" panose="00000500000000000000" pitchFamily="50" charset="0"/>
          </a:endParaRPr>
        </a:p>
        <a:p>
          <a:pPr lvl="0" algn="ctr" defTabSz="1111250">
            <a:lnSpc>
              <a:spcPct val="90000"/>
            </a:lnSpc>
            <a:spcBef>
              <a:spcPct val="0"/>
            </a:spcBef>
            <a:spcAft>
              <a:spcPct val="35000"/>
            </a:spcAft>
          </a:pPr>
          <a:r>
            <a:rPr lang="es-GT" sz="1800" b="1" kern="1200" dirty="0">
              <a:latin typeface="Montserrat" panose="00000500000000000000" pitchFamily="50" charset="0"/>
            </a:rPr>
            <a:t>Remodelación Área de Atención al Público Sede Central</a:t>
          </a:r>
          <a:endParaRPr lang="es-ES" sz="1800" b="1" kern="1200" dirty="0">
            <a:latin typeface="Montserrat" panose="00000500000000000000" pitchFamily="50" charset="0"/>
          </a:endParaRPr>
        </a:p>
      </dsp:txBody>
      <dsp:txXfrm>
        <a:off x="90599" y="2960601"/>
        <a:ext cx="3888383" cy="1674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8B65A-79EC-47E3-8187-F171BE688365}">
      <dsp:nvSpPr>
        <dsp:cNvPr id="0" name=""/>
        <dsp:cNvSpPr/>
      </dsp:nvSpPr>
      <dsp:spPr>
        <a:xfrm rot="5400000">
          <a:off x="6988487" y="-2741634"/>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En diciembre 2021 mediante Acuerdo de Dirección D-2021-176 se aprobó la Normativa Básica para la elaboración del Reglamento Orgánico Interno que contiene la estructura y organización de las entidades del Organismo Ejecutivo propiciando la mejora continua de la Administración Pública y coadyuvando al establecimiento de un sistema técnico, armónico, dinámico y eficiente de la administración de personal en las  entidades que se rigen por la Ley de Servicio Civil. </a:t>
          </a:r>
          <a:endParaRPr lang="es-ES" sz="1100" b="1" kern="1200" dirty="0">
            <a:solidFill>
              <a:srgbClr val="002060"/>
            </a:solidFill>
            <a:latin typeface="Montserrat" panose="00000500000000000000" pitchFamily="50" charset="0"/>
          </a:endParaRPr>
        </a:p>
      </dsp:txBody>
      <dsp:txXfrm rot="-5400000">
        <a:off x="4069582" y="245467"/>
        <a:ext cx="7166615" cy="1260608"/>
      </dsp:txXfrm>
    </dsp:sp>
    <dsp:sp modelId="{5B42E4D0-D75F-4396-94A0-7C1A0F26EEA5}">
      <dsp:nvSpPr>
        <dsp:cNvPr id="0" name=""/>
        <dsp:cNvSpPr/>
      </dsp:nvSpPr>
      <dsp:spPr>
        <a:xfrm>
          <a:off x="0" y="0"/>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GT" sz="1800" b="1" kern="1200" dirty="0">
              <a:latin typeface="Montserrat" panose="00000500000000000000" pitchFamily="50" charset="0"/>
            </a:rPr>
            <a:t>Normativo para Elaboración del Reglamento Orgánico Interno</a:t>
          </a:r>
          <a:endParaRPr lang="es-ES" sz="1800" b="1" kern="1200" dirty="0">
            <a:latin typeface="Montserrat" panose="00000500000000000000" pitchFamily="50" charset="0"/>
          </a:endParaRPr>
        </a:p>
      </dsp:txBody>
      <dsp:txXfrm>
        <a:off x="85245" y="85245"/>
        <a:ext cx="3899091" cy="1575760"/>
      </dsp:txXfrm>
    </dsp:sp>
    <dsp:sp modelId="{F5068384-4F34-4706-A2B0-57F0934A462C}">
      <dsp:nvSpPr>
        <dsp:cNvPr id="0" name=""/>
        <dsp:cNvSpPr/>
      </dsp:nvSpPr>
      <dsp:spPr>
        <a:xfrm rot="5400000">
          <a:off x="6988487" y="-908072"/>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ES" sz="1100" kern="1200" dirty="0">
              <a:solidFill>
                <a:srgbClr val="002060"/>
              </a:solidFill>
              <a:latin typeface="Montserrat" panose="00000500000000000000" pitchFamily="50" charset="0"/>
            </a:rPr>
            <a:t>Mediante Acuerdo de Dirección </a:t>
          </a:r>
          <a:r>
            <a:rPr lang="es-GT" sz="1100" kern="1200" dirty="0">
              <a:solidFill>
                <a:srgbClr val="002060"/>
              </a:solidFill>
              <a:latin typeface="Montserrat" panose="00000500000000000000" pitchFamily="50" charset="0"/>
            </a:rPr>
            <a:t>D-2021-193 se aprobó la tercera edición del Manual de Gestión del Empleo. Estas disposiciones son de cumplimiento obligatorio para las instituciones que se rigen por la Ley de Servicio Civil y para aquellas que no cuentan con instrumentos propios para la dotación del recurso humano en cumplimiento a lo establecido en el artículo 108 de la Constitución Política de la República de Guatemala. El objetivo de esta herramienta es evitar la discrecionalidad en la contratación de personal en el Organismo Ejecutivo.</a:t>
          </a:r>
          <a:endParaRPr lang="es-ES" sz="1100" kern="1200" dirty="0">
            <a:solidFill>
              <a:srgbClr val="002060"/>
            </a:solidFill>
            <a:latin typeface="Montserrat" panose="00000500000000000000" pitchFamily="50" charset="0"/>
          </a:endParaRPr>
        </a:p>
      </dsp:txBody>
      <dsp:txXfrm rot="-5400000">
        <a:off x="4069582" y="2079029"/>
        <a:ext cx="7166615" cy="1260608"/>
      </dsp:txXfrm>
    </dsp:sp>
    <dsp:sp modelId="{A0A7E704-8FB3-4626-A8B5-6150047586A4}">
      <dsp:nvSpPr>
        <dsp:cNvPr id="0" name=""/>
        <dsp:cNvSpPr/>
      </dsp:nvSpPr>
      <dsp:spPr>
        <a:xfrm>
          <a:off x="0" y="1836208"/>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GT" sz="1800" b="1" kern="1200" dirty="0">
              <a:latin typeface="Montserrat" panose="00000500000000000000" pitchFamily="50" charset="0"/>
            </a:rPr>
            <a:t>Manual de Gestión del Empleo</a:t>
          </a:r>
          <a:endParaRPr lang="es-ES" sz="1800" b="1" kern="1200" dirty="0">
            <a:latin typeface="Montserrat" panose="00000500000000000000" pitchFamily="50" charset="0"/>
          </a:endParaRPr>
        </a:p>
      </dsp:txBody>
      <dsp:txXfrm>
        <a:off x="85245" y="1921453"/>
        <a:ext cx="3899091" cy="1575760"/>
      </dsp:txXfrm>
    </dsp:sp>
    <dsp:sp modelId="{88D32C50-CE39-4098-B1A9-C8D15D8F91FB}">
      <dsp:nvSpPr>
        <dsp:cNvPr id="0" name=""/>
        <dsp:cNvSpPr/>
      </dsp:nvSpPr>
      <dsp:spPr>
        <a:xfrm rot="5400000">
          <a:off x="6988487" y="925490"/>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smtClean="0">
              <a:solidFill>
                <a:srgbClr val="002060"/>
              </a:solidFill>
              <a:latin typeface="Montserrat" panose="00000500000000000000" pitchFamily="50" charset="0"/>
            </a:rPr>
            <a:t>La aprobación de este reglamento tiene como objetivo establecer una normativa y lineamientos de aplicación al proceso de evaluación del desempeño y rendimiento laboral para </a:t>
          </a:r>
          <a:r>
            <a:rPr lang="es-GT" sz="1100" kern="1200" dirty="0" err="1" smtClean="0">
              <a:solidFill>
                <a:srgbClr val="002060"/>
              </a:solidFill>
              <a:latin typeface="Montserrat" panose="00000500000000000000" pitchFamily="50" charset="0"/>
            </a:rPr>
            <a:t>quel</a:t>
          </a:r>
          <a:r>
            <a:rPr lang="es-GT" sz="1100" kern="1200" dirty="0" smtClean="0">
              <a:solidFill>
                <a:srgbClr val="002060"/>
              </a:solidFill>
              <a:latin typeface="Montserrat" panose="00000500000000000000" pitchFamily="50" charset="0"/>
            </a:rPr>
            <a:t> as instituciones puedan elaborar, de acuerdo a sus características, sus propios instrumentos de evaluación.</a:t>
          </a:r>
          <a:endParaRPr lang="es-ES" sz="1100" kern="1200" dirty="0">
            <a:solidFill>
              <a:srgbClr val="002060"/>
            </a:solidFill>
            <a:latin typeface="Montserrat" panose="00000500000000000000" pitchFamily="50" charset="0"/>
          </a:endParaRPr>
        </a:p>
      </dsp:txBody>
      <dsp:txXfrm rot="-5400000">
        <a:off x="4069582" y="3912591"/>
        <a:ext cx="7166615" cy="1260608"/>
      </dsp:txXfrm>
    </dsp:sp>
    <dsp:sp modelId="{B90A70A6-B618-4D6E-A0A4-CCED485DCA17}">
      <dsp:nvSpPr>
        <dsp:cNvPr id="0" name=""/>
        <dsp:cNvSpPr/>
      </dsp:nvSpPr>
      <dsp:spPr>
        <a:xfrm>
          <a:off x="0" y="3669771"/>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1111250">
            <a:lnSpc>
              <a:spcPct val="90000"/>
            </a:lnSpc>
            <a:spcBef>
              <a:spcPct val="0"/>
            </a:spcBef>
            <a:spcAft>
              <a:spcPct val="35000"/>
            </a:spcAft>
          </a:pPr>
          <a:r>
            <a:rPr lang="es-GT" sz="1800" b="1" kern="1200" dirty="0" smtClean="0">
              <a:latin typeface="Montserrat" panose="00000500000000000000" pitchFamily="50" charset="0"/>
            </a:rPr>
            <a:t>Reglamento de Evaluación del Desempeño</a:t>
          </a:r>
          <a:endParaRPr lang="es-ES" sz="1800" b="1" kern="1200" dirty="0">
            <a:latin typeface="Montserrat" panose="00000500000000000000" pitchFamily="50" charset="0"/>
          </a:endParaRPr>
        </a:p>
      </dsp:txBody>
      <dsp:txXfrm>
        <a:off x="85245" y="3755016"/>
        <a:ext cx="3899091" cy="1575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8B65A-79EC-47E3-8187-F171BE688365}">
      <dsp:nvSpPr>
        <dsp:cNvPr id="0" name=""/>
        <dsp:cNvSpPr/>
      </dsp:nvSpPr>
      <dsp:spPr>
        <a:xfrm rot="5400000">
          <a:off x="6988487" y="-2741634"/>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El 6 de octubre de 2021 se implementó la aplicación de Banco de Candidatos Elegibles en el Sistema de Administración de Recursos Humanos -SIARH- con el propósito de disminuir el tiempo para ocupar puestos vacantes del servicio por oposición y de optimizar el tiempo en los procesos de contratación. Analistas de recursos humanos de las instituciones que se rigen por la Ley de Servicio Civil tendrán acceso para visualizar el nombre del candidato, correo electrónico y la cantidad de meses que han transcurrido desde la emisión de la constancia de elegibilidad, asimismo, podrá descargar la oferta de servicios de cada uno de los candidatos. </a:t>
          </a:r>
          <a:endParaRPr lang="es-ES" sz="1100" b="1" kern="1200" dirty="0">
            <a:solidFill>
              <a:srgbClr val="002060"/>
            </a:solidFill>
            <a:latin typeface="Montserrat" panose="00000500000000000000" pitchFamily="50" charset="0"/>
          </a:endParaRPr>
        </a:p>
      </dsp:txBody>
      <dsp:txXfrm rot="-5400000">
        <a:off x="4069582" y="245467"/>
        <a:ext cx="7166615" cy="1260608"/>
      </dsp:txXfrm>
    </dsp:sp>
    <dsp:sp modelId="{5B42E4D0-D75F-4396-94A0-7C1A0F26EEA5}">
      <dsp:nvSpPr>
        <dsp:cNvPr id="0" name=""/>
        <dsp:cNvSpPr/>
      </dsp:nvSpPr>
      <dsp:spPr>
        <a:xfrm>
          <a:off x="0" y="0"/>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GT" sz="1800" b="1" kern="1200" dirty="0">
              <a:latin typeface="Montserrat" panose="00000500000000000000" pitchFamily="50" charset="0"/>
            </a:rPr>
            <a:t>Implementación de Banco </a:t>
          </a:r>
          <a:r>
            <a:rPr lang="es-GT" sz="1800" b="1" kern="1200" dirty="0" smtClean="0">
              <a:latin typeface="Montserrat" panose="00000500000000000000" pitchFamily="50" charset="0"/>
            </a:rPr>
            <a:t>Elegibles en SIARH</a:t>
          </a:r>
          <a:endParaRPr lang="es-ES" sz="1800" b="1" kern="1200" dirty="0">
            <a:latin typeface="Montserrat" panose="00000500000000000000" pitchFamily="50" charset="0"/>
          </a:endParaRPr>
        </a:p>
      </dsp:txBody>
      <dsp:txXfrm>
        <a:off x="85245" y="85245"/>
        <a:ext cx="3899091" cy="1575760"/>
      </dsp:txXfrm>
    </dsp:sp>
    <dsp:sp modelId="{F5068384-4F34-4706-A2B0-57F0934A462C}">
      <dsp:nvSpPr>
        <dsp:cNvPr id="0" name=""/>
        <dsp:cNvSpPr/>
      </dsp:nvSpPr>
      <dsp:spPr>
        <a:xfrm rot="5400000">
          <a:off x="6988487" y="-908072"/>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smtClean="0">
              <a:solidFill>
                <a:srgbClr val="002060"/>
              </a:solidFill>
              <a:latin typeface="Montserrat" panose="00000500000000000000" pitchFamily="50" charset="0"/>
            </a:rPr>
            <a:t>Se implementó el uso de la intranet en la Onsec en función de fortalecer la comunicación interna en la institución, como una herramienta digital interna, exclusiva para uso de los trabajadores de la institución, con el objetivo de poner a disposición de información actualizada, documentos de interés y de uso común, para agilizar algunos procesos internos.</a:t>
          </a:r>
          <a:endParaRPr lang="es-ES" sz="1100" kern="1200" dirty="0">
            <a:solidFill>
              <a:srgbClr val="002060"/>
            </a:solidFill>
            <a:latin typeface="Montserrat" panose="00000500000000000000" pitchFamily="50" charset="0"/>
          </a:endParaRPr>
        </a:p>
      </dsp:txBody>
      <dsp:txXfrm rot="-5400000">
        <a:off x="4069582" y="2079029"/>
        <a:ext cx="7166615" cy="1260608"/>
      </dsp:txXfrm>
    </dsp:sp>
    <dsp:sp modelId="{A0A7E704-8FB3-4626-A8B5-6150047586A4}">
      <dsp:nvSpPr>
        <dsp:cNvPr id="0" name=""/>
        <dsp:cNvSpPr/>
      </dsp:nvSpPr>
      <dsp:spPr>
        <a:xfrm>
          <a:off x="0" y="1836208"/>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GT" sz="1800" b="1" kern="1200" dirty="0" smtClean="0">
              <a:latin typeface="Montserrat" panose="00000500000000000000" pitchFamily="50" charset="0"/>
            </a:rPr>
            <a:t>Implementación de la INTRANET</a:t>
          </a:r>
          <a:endParaRPr lang="es-ES" sz="1800" b="1" kern="1200" dirty="0">
            <a:latin typeface="Montserrat" panose="00000500000000000000" pitchFamily="50" charset="0"/>
          </a:endParaRPr>
        </a:p>
      </dsp:txBody>
      <dsp:txXfrm>
        <a:off x="85245" y="1921453"/>
        <a:ext cx="3899091" cy="1575760"/>
      </dsp:txXfrm>
    </dsp:sp>
    <dsp:sp modelId="{88D32C50-CE39-4098-B1A9-C8D15D8F91FB}">
      <dsp:nvSpPr>
        <dsp:cNvPr id="0" name=""/>
        <dsp:cNvSpPr/>
      </dsp:nvSpPr>
      <dsp:spPr>
        <a:xfrm rot="5400000">
          <a:off x="6988487" y="925490"/>
          <a:ext cx="1397000"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smtClean="0">
              <a:solidFill>
                <a:srgbClr val="002060"/>
              </a:solidFill>
              <a:latin typeface="Montserrat" panose="00000500000000000000" pitchFamily="50" charset="0"/>
            </a:rPr>
            <a:t>Este es un beneficio para los trabajadores en reconocimiento al esfuerzo y dinamismo, en función de honrar la labor del personal que integra la Onsec. En este figuran las disposiciones para planificar, ejecutar y gestionar el pago de las mismas y aplica los servidores públicos de la institución siempre que exista justificación plena y comprobable, exceptuando a los servidores públicos catalogados como de confianza en el Pacto Colectivo de Condiciones de Trabajo, los cuales no están sujetos a las limitaciones de la jornada de trabajo según lo establecido en el Código de Trabajo.</a:t>
          </a:r>
          <a:endParaRPr lang="es-ES" sz="1100" kern="1200" dirty="0">
            <a:solidFill>
              <a:srgbClr val="002060"/>
            </a:solidFill>
            <a:latin typeface="Montserrat" panose="00000500000000000000" pitchFamily="50" charset="0"/>
          </a:endParaRPr>
        </a:p>
      </dsp:txBody>
      <dsp:txXfrm rot="-5400000">
        <a:off x="4069582" y="3912591"/>
        <a:ext cx="7166615" cy="1260608"/>
      </dsp:txXfrm>
    </dsp:sp>
    <dsp:sp modelId="{B90A70A6-B618-4D6E-A0A4-CCED485DCA17}">
      <dsp:nvSpPr>
        <dsp:cNvPr id="0" name=""/>
        <dsp:cNvSpPr/>
      </dsp:nvSpPr>
      <dsp:spPr>
        <a:xfrm>
          <a:off x="0" y="3669771"/>
          <a:ext cx="4069581" cy="1746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1111250">
            <a:lnSpc>
              <a:spcPct val="90000"/>
            </a:lnSpc>
            <a:spcBef>
              <a:spcPct val="0"/>
            </a:spcBef>
            <a:spcAft>
              <a:spcPct val="35000"/>
            </a:spcAft>
          </a:pPr>
          <a:r>
            <a:rPr lang="es-GT" sz="1800" b="1" kern="1200" dirty="0" smtClean="0">
              <a:latin typeface="Montserrat" panose="00000500000000000000" pitchFamily="50" charset="0"/>
            </a:rPr>
            <a:t>Protocolo para la promoción de ambientes libres de violencia</a:t>
          </a:r>
          <a:endParaRPr lang="es-ES" sz="1800" b="1" kern="1200" dirty="0">
            <a:latin typeface="Montserrat" panose="00000500000000000000" pitchFamily="50" charset="0"/>
          </a:endParaRPr>
        </a:p>
      </dsp:txBody>
      <dsp:txXfrm>
        <a:off x="85245" y="3755016"/>
        <a:ext cx="3899091" cy="1575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32C50-CE39-4098-B1A9-C8D15D8F91FB}">
      <dsp:nvSpPr>
        <dsp:cNvPr id="0" name=""/>
        <dsp:cNvSpPr/>
      </dsp:nvSpPr>
      <dsp:spPr>
        <a:xfrm rot="5400000">
          <a:off x="6851255" y="-2572740"/>
          <a:ext cx="1671464" cy="72348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GT" sz="1100" kern="1200" dirty="0">
              <a:solidFill>
                <a:srgbClr val="002060"/>
              </a:solidFill>
              <a:latin typeface="Montserrat" panose="00000500000000000000" pitchFamily="50" charset="0"/>
            </a:rPr>
            <a:t>Este es un beneficio para los trabajadores en reconocimiento al esfuerzo y dinamismo, en función de honrar la labor del personal que integra la Onsec. En este figuran las disposiciones para planificar, ejecutar y gestionar el pago de las mismas y aplica los servidores públicos de la institución siempre que exista justificación plena y comprobable, exceptuando a los servidores públicos catalogados como de confianza en el Pacto Colectivo de Condiciones de Trabajo, los cuales no están sujetos a las limitaciones de la jornada de trabajo según lo establecido en el Código de Trabajo.</a:t>
          </a:r>
          <a:endParaRPr lang="es-ES" sz="1100" kern="1200" dirty="0">
            <a:solidFill>
              <a:srgbClr val="002060"/>
            </a:solidFill>
            <a:latin typeface="Montserrat" panose="00000500000000000000" pitchFamily="50" charset="0"/>
          </a:endParaRPr>
        </a:p>
      </dsp:txBody>
      <dsp:txXfrm rot="-5400000">
        <a:off x="4069582" y="290527"/>
        <a:ext cx="7153217" cy="1508276"/>
      </dsp:txXfrm>
    </dsp:sp>
    <dsp:sp modelId="{B90A70A6-B618-4D6E-A0A4-CCED485DCA17}">
      <dsp:nvSpPr>
        <dsp:cNvPr id="0" name=""/>
        <dsp:cNvSpPr/>
      </dsp:nvSpPr>
      <dsp:spPr>
        <a:xfrm>
          <a:off x="0" y="0"/>
          <a:ext cx="4069581" cy="20893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1111250">
            <a:lnSpc>
              <a:spcPct val="90000"/>
            </a:lnSpc>
            <a:spcBef>
              <a:spcPct val="0"/>
            </a:spcBef>
            <a:spcAft>
              <a:spcPct val="35000"/>
            </a:spcAft>
          </a:pPr>
          <a:r>
            <a:rPr lang="es-GT" sz="1800" b="1" kern="1200" dirty="0">
              <a:latin typeface="Montserrat" panose="00000500000000000000" pitchFamily="50" charset="0"/>
            </a:rPr>
            <a:t>Reglamento </a:t>
          </a:r>
          <a:r>
            <a:rPr lang="es-GT" sz="1800" b="1" kern="1200" dirty="0" smtClean="0">
              <a:latin typeface="Montserrat" panose="00000500000000000000" pitchFamily="50" charset="0"/>
            </a:rPr>
            <a:t>de Pago de </a:t>
          </a:r>
          <a:r>
            <a:rPr lang="es-GT" sz="1800" b="1" kern="1200" dirty="0">
              <a:latin typeface="Montserrat" panose="00000500000000000000" pitchFamily="50" charset="0"/>
            </a:rPr>
            <a:t>Horas </a:t>
          </a:r>
          <a:r>
            <a:rPr lang="es-GT" sz="1800" b="1" kern="1200" dirty="0" smtClean="0">
              <a:latin typeface="Montserrat" panose="00000500000000000000" pitchFamily="50" charset="0"/>
            </a:rPr>
            <a:t>Extraordinarias</a:t>
          </a:r>
          <a:endParaRPr lang="es-ES" sz="1800" b="1" kern="1200" dirty="0">
            <a:latin typeface="Montserrat" panose="00000500000000000000" pitchFamily="50" charset="0"/>
          </a:endParaRPr>
        </a:p>
      </dsp:txBody>
      <dsp:txXfrm>
        <a:off x="101993" y="101993"/>
        <a:ext cx="3865595" cy="18853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E892D-871B-4101-845C-A4BD8A70F989}" type="datetimeFigureOut">
              <a:rPr lang="es-GT" smtClean="0"/>
              <a:t>29/12/2021</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421AB-4943-4136-9C8B-8C12A35012F5}" type="slidenum">
              <a:rPr lang="es-GT" smtClean="0"/>
              <a:t>‹Nº›</a:t>
            </a:fld>
            <a:endParaRPr lang="es-GT"/>
          </a:p>
        </p:txBody>
      </p:sp>
    </p:spTree>
    <p:extLst>
      <p:ext uri="{BB962C8B-B14F-4D97-AF65-F5344CB8AC3E}">
        <p14:creationId xmlns:p14="http://schemas.microsoft.com/office/powerpoint/2010/main" val="18730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3360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5903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4059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25784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FDF01F09-060F-40BB-A53C-25D242AA5ED2}" type="datetimeFigureOut">
              <a:rPr lang="es-GT" smtClean="0"/>
              <a:t>29/12/2021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355174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FDF01F09-060F-40BB-A53C-25D242AA5ED2}" type="datetimeFigureOut">
              <a:rPr lang="es-GT" smtClean="0"/>
              <a:t>29/12/2021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73828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FDF01F09-060F-40BB-A53C-25D242AA5ED2}" type="datetimeFigureOut">
              <a:rPr lang="es-GT" smtClean="0"/>
              <a:t>29/12/2021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98820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08A815-C8B2-4F30-9335-A540ED979A65}"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19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B612D7-C7C1-40DF-91F1-E4035ACD528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1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AE0D9E-9211-474E-867D-A3D7FD03901F}"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53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8F817-0E65-4E88-96D4-9FA2057239B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22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6FBD1-9373-42E6-933C-D2861B1129D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97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1679AE-6D20-40E8-83B9-AFE348460766}"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8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B172B5-4A68-4E4F-B447-FC61244663D3}"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916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CEE30F-A687-4E64-8B35-3DBF00F44A58}"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09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FDF01F09-060F-40BB-A53C-25D242AA5ED2}" type="datetimeFigureOut">
              <a:rPr lang="es-GT" smtClean="0"/>
              <a:t>29/12/2021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196909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AAE8-BB1F-46DC-B02E-828226DC17C2}"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61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08A815-C8B2-4F30-9335-A540ED979A65}"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12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B612D7-C7C1-40DF-91F1-E4035ACD528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699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AE0D9E-9211-474E-867D-A3D7FD03901F}"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61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8F817-0E65-4E88-96D4-9FA2057239B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80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6FBD1-9373-42E6-933C-D2861B1129D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487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1679AE-6D20-40E8-83B9-AFE348460766}"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327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B172B5-4A68-4E4F-B447-FC61244663D3}"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26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CEE30F-A687-4E64-8B35-3DBF00F44A58}"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922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AAE8-BB1F-46DC-B02E-828226DC17C2}"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46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DF01F09-060F-40BB-A53C-25D242AA5ED2}" type="datetimeFigureOut">
              <a:rPr lang="es-GT" smtClean="0"/>
              <a:t>29/12/2021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3392072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08A815-C8B2-4F30-9335-A540ED979A65}"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716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B612D7-C7C1-40DF-91F1-E4035ACD528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833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AE0D9E-9211-474E-867D-A3D7FD03901F}"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4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8F817-0E65-4E88-96D4-9FA2057239B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554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6FBD1-9373-42E6-933C-D2861B1129D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482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1679AE-6D20-40E8-83B9-AFE348460766}"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456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B172B5-4A68-4E4F-B447-FC61244663D3}"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103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CEE30F-A687-4E64-8B35-3DBF00F44A58}"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528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AAE8-BB1F-46DC-B02E-828226DC17C2}"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190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08A815-C8B2-4F30-9335-A540ED979A65}"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18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FDF01F09-060F-40BB-A53C-25D242AA5ED2}" type="datetimeFigureOut">
              <a:rPr lang="es-GT" smtClean="0"/>
              <a:t>29/12/2021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4224385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B612D7-C7C1-40DF-91F1-E4035ACD528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709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AE0D9E-9211-474E-867D-A3D7FD03901F}"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040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8F817-0E65-4E88-96D4-9FA2057239B0}"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375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36FBD1-9373-42E6-933C-D2861B1129D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736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1679AE-6D20-40E8-83B9-AFE348460766}"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359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9B172B5-4A68-4E4F-B447-FC61244663D3}"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401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CEE30F-A687-4E64-8B35-3DBF00F44A58}"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579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CFAAE8-BB1F-46DC-B02E-828226DC17C2}"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54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FDF01F09-060F-40BB-A53C-25D242AA5ED2}" type="datetimeFigureOut">
              <a:rPr lang="es-GT" smtClean="0"/>
              <a:t>29/12/2021</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216975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FDF01F09-060F-40BB-A53C-25D242AA5ED2}" type="datetimeFigureOut">
              <a:rPr lang="es-GT" smtClean="0"/>
              <a:t>29/12/2021</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60280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F01F09-060F-40BB-A53C-25D242AA5ED2}" type="datetimeFigureOut">
              <a:rPr lang="es-GT" smtClean="0"/>
              <a:t>29/12/2021</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121475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DF01F09-060F-40BB-A53C-25D242AA5ED2}" type="datetimeFigureOut">
              <a:rPr lang="es-GT" smtClean="0"/>
              <a:t>29/12/2021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5356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DF01F09-060F-40BB-A53C-25D242AA5ED2}" type="datetimeFigureOut">
              <a:rPr lang="es-GT" smtClean="0"/>
              <a:t>29/12/2021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296E72B6-70C0-4B0A-9FEE-43F8FCC5DE60}" type="slidenum">
              <a:rPr lang="es-GT" smtClean="0"/>
              <a:t>‹Nº›</a:t>
            </a:fld>
            <a:endParaRPr lang="es-GT"/>
          </a:p>
        </p:txBody>
      </p:sp>
    </p:spTree>
    <p:extLst>
      <p:ext uri="{BB962C8B-B14F-4D97-AF65-F5344CB8AC3E}">
        <p14:creationId xmlns:p14="http://schemas.microsoft.com/office/powerpoint/2010/main" val="337158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01F09-060F-40BB-A53C-25D242AA5ED2}" type="datetimeFigureOut">
              <a:rPr lang="es-GT" smtClean="0"/>
              <a:t>29/12/2021</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E72B6-70C0-4B0A-9FEE-43F8FCC5DE60}" type="slidenum">
              <a:rPr lang="es-GT" smtClean="0"/>
              <a:t>‹Nº›</a:t>
            </a:fld>
            <a:endParaRPr lang="es-GT"/>
          </a:p>
        </p:txBody>
      </p:sp>
    </p:spTree>
    <p:extLst>
      <p:ext uri="{BB962C8B-B14F-4D97-AF65-F5344CB8AC3E}">
        <p14:creationId xmlns:p14="http://schemas.microsoft.com/office/powerpoint/2010/main" val="174146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7F50F-492E-4C5A-B836-C79014F93E1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89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7F50F-492E-4C5A-B836-C79014F93E1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718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7F50F-492E-4C5A-B836-C79014F93E1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06588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7F50F-492E-4C5A-B836-C79014F93E1E}" type="datetime1">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29/12/2021</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F94ECC-E985-4DCB-BC79-BB238F702D18}" type="slidenum">
              <a:rPr kumimoji="0" lang="es-G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G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9326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11307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904820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400594" y="549723"/>
            <a:ext cx="8215213"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¿CUÁL ES LA IMPORTANCIA DEL PAGO DE SERVIDORES PÚBLICOS?</a:t>
            </a:r>
            <a:endParaRPr lang="es-GT" sz="2800" b="1" dirty="0">
              <a:solidFill>
                <a:srgbClr val="002060"/>
              </a:solidFill>
              <a:latin typeface="Montserrat" panose="00000500000000000000" pitchFamily="50" charset="0"/>
              <a:cs typeface="Arial" panose="020B0604020202020204" pitchFamily="34" charset="0"/>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4966171" y="1839085"/>
            <a:ext cx="6208641" cy="38678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600" b="0" dirty="0"/>
              <a:t>La Oficina Nacional de Servicio Civil enfoca sus esfuerzos </a:t>
            </a:r>
            <a:r>
              <a:rPr lang="es-GT" sz="1600" dirty="0"/>
              <a:t>en la atención de las acciones de recursos humanos de las entidades nominadoras</a:t>
            </a:r>
            <a:r>
              <a:rPr lang="es-GT" sz="1600" b="0" dirty="0"/>
              <a:t> regidas por la Ley de Servicio Civil y su Reglamento, en función de promover la carrera administrativa y la administración del régimen de Clases Pasivas Civiles del Estado, por lo que </a:t>
            </a:r>
            <a:r>
              <a:rPr lang="es-GT" sz="1600" dirty="0"/>
              <a:t>la erogación del gasto en servicios personales es de fundamental importancia derivado del impacto positivo que tiene en la prestación de los servicios que se ofrecen</a:t>
            </a:r>
            <a:r>
              <a:rPr lang="es-GT" sz="1600" b="0" dirty="0"/>
              <a:t>. Por lo anterior, el pago de servidores públicos (grupo 0) aunque se clasifica como un gasto de funcionamiento, en realidad, constituye el medio para proporcionar servicios a la población beneficiaria. </a:t>
            </a:r>
          </a:p>
          <a:p>
            <a:pPr algn="just">
              <a:lnSpc>
                <a:spcPct val="150000"/>
              </a:lnSpc>
            </a:pPr>
            <a:endParaRPr lang="es-GT" sz="1600" b="0" dirty="0">
              <a:solidFill>
                <a:schemeClr val="tx1"/>
              </a:solidFill>
              <a:cs typeface="Arial" panose="020B0604020202020204" pitchFamily="34" charset="0"/>
            </a:endParaRPr>
          </a:p>
          <a:p>
            <a:endParaRPr lang="es-GT" sz="1400" b="0" dirty="0">
              <a:solidFill>
                <a:schemeClr val="accent1">
                  <a:lumMod val="50000"/>
                </a:schemeClr>
              </a:solidFill>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833941" y="2182468"/>
            <a:ext cx="3496335"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r>
              <a:rPr lang="es-GT" sz="2000" b="0" dirty="0">
                <a:solidFill>
                  <a:srgbClr val="002060"/>
                </a:solidFill>
                <a:latin typeface="Montserrat Medium" panose="00000600000000000000" pitchFamily="50" charset="0"/>
                <a:cs typeface="Arial" panose="020B0604020202020204" pitchFamily="34" charset="0"/>
              </a:rPr>
              <a:t>Durante el cuatrimestre reportado, la Onsec atendió y dio cobertura a </a:t>
            </a:r>
            <a:r>
              <a:rPr lang="es-GT" sz="2300" dirty="0">
                <a:solidFill>
                  <a:srgbClr val="00B0F0"/>
                </a:solidFill>
                <a:latin typeface="Montserrat Medium" panose="00000600000000000000" pitchFamily="50" charset="0"/>
                <a:cs typeface="Arial" panose="020B0604020202020204" pitchFamily="34" charset="0"/>
              </a:rPr>
              <a:t>23,431 guatemaltecos</a:t>
            </a:r>
            <a:endParaRPr lang="es-GT" sz="2300" b="0" dirty="0">
              <a:solidFill>
                <a:srgbClr val="00B0F0"/>
              </a:solidFill>
              <a:latin typeface="Montserrat Medium" panose="00000600000000000000" pitchFamily="50" charset="0"/>
              <a:cs typeface="Arial" panose="020B0604020202020204" pitchFamily="34" charset="0"/>
            </a:endParaRPr>
          </a:p>
        </p:txBody>
      </p:sp>
      <p:cxnSp>
        <p:nvCxnSpPr>
          <p:cNvPr id="4" name="Conector recto 3"/>
          <p:cNvCxnSpPr/>
          <p:nvPr/>
        </p:nvCxnSpPr>
        <p:spPr>
          <a:xfrm>
            <a:off x="4643869" y="1531749"/>
            <a:ext cx="8709" cy="4502332"/>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pic>
        <p:nvPicPr>
          <p:cNvPr id="15"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0949" y="264651"/>
            <a:ext cx="1267098" cy="126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8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904820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400594" y="549723"/>
            <a:ext cx="8215213"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PAGO DE SALARIOS A SERVIDORES PÚBLICOS </a:t>
            </a:r>
            <a:br>
              <a:rPr lang="es-GT" sz="2400" b="1" dirty="0">
                <a:solidFill>
                  <a:srgbClr val="002060"/>
                </a:solidFill>
                <a:latin typeface="Montserrat" panose="00000500000000000000" pitchFamily="50" charset="0"/>
                <a:cs typeface="Arial" panose="020B0604020202020204" pitchFamily="34" charset="0"/>
              </a:rPr>
            </a:br>
            <a:r>
              <a:rPr lang="es-GT" sz="2400" b="1" dirty="0">
                <a:solidFill>
                  <a:srgbClr val="002060"/>
                </a:solidFill>
                <a:latin typeface="Montserrat" panose="00000500000000000000" pitchFamily="50" charset="0"/>
                <a:cs typeface="Arial" panose="020B0604020202020204" pitchFamily="34" charset="0"/>
              </a:rPr>
              <a:t>A LA FECHA</a:t>
            </a:r>
            <a:endParaRPr lang="es-GT" sz="2800" b="1" dirty="0">
              <a:solidFill>
                <a:srgbClr val="002060"/>
              </a:solidFill>
              <a:latin typeface="Montserrat" panose="00000500000000000000" pitchFamily="50" charset="0"/>
              <a:cs typeface="Arial" panose="020B0604020202020204" pitchFamily="34" charset="0"/>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4284617" y="1811721"/>
            <a:ext cx="7293430" cy="38678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2200" b="0" dirty="0">
                <a:solidFill>
                  <a:srgbClr val="002060"/>
                </a:solidFill>
                <a:latin typeface="Montserrat Medium" panose="00000600000000000000" pitchFamily="50" charset="0"/>
                <a:cs typeface="Arial" panose="020B0604020202020204" pitchFamily="34" charset="0"/>
              </a:rPr>
              <a:t>Presupuesto vigente total para el pago de servidores públicos: </a:t>
            </a:r>
            <a:r>
              <a:rPr lang="es-GT" sz="2800" b="1" dirty="0">
                <a:solidFill>
                  <a:srgbClr val="00B0F0"/>
                </a:solidFill>
                <a:latin typeface="Montserrat Medium" panose="00000600000000000000" pitchFamily="50" charset="0"/>
              </a:rPr>
              <a:t>Q. 41,016,339.00</a:t>
            </a:r>
            <a:endParaRPr lang="es-GT" sz="2200" b="1" dirty="0">
              <a:solidFill>
                <a:srgbClr val="00B0F0"/>
              </a:solidFill>
              <a:latin typeface="Montserrat Medium" panose="00000600000000000000" pitchFamily="50" charset="0"/>
            </a:endParaRPr>
          </a:p>
          <a:p>
            <a:pPr marL="0" lvl="1" algn="just">
              <a:spcBef>
                <a:spcPct val="0"/>
              </a:spcBef>
            </a:pPr>
            <a:endParaRPr lang="es-GT" sz="2200" b="0" dirty="0">
              <a:solidFill>
                <a:srgbClr val="00B0F0"/>
              </a:solidFill>
              <a:latin typeface="Montserrat Medium" panose="00000600000000000000" pitchFamily="50" charset="0"/>
              <a:cs typeface="Arial" panose="020B0604020202020204" pitchFamily="34" charset="0"/>
            </a:endParaRPr>
          </a:p>
          <a:p>
            <a:pPr algn="just">
              <a:lnSpc>
                <a:spcPct val="100000"/>
              </a:lnSpc>
            </a:pPr>
            <a:r>
              <a:rPr lang="es-GT" sz="2200" b="0" dirty="0">
                <a:solidFill>
                  <a:srgbClr val="002060"/>
                </a:solidFill>
                <a:latin typeface="Montserrat Medium" panose="00000600000000000000" pitchFamily="50" charset="0"/>
                <a:cs typeface="Arial" panose="020B0604020202020204" pitchFamily="34" charset="0"/>
              </a:rPr>
              <a:t>Presupuesto utilizado al </a:t>
            </a:r>
            <a:r>
              <a:rPr lang="es-GT" sz="2200" u="sng" dirty="0">
                <a:solidFill>
                  <a:srgbClr val="002060"/>
                </a:solidFill>
                <a:latin typeface="Montserrat Medium" panose="00000600000000000000" pitchFamily="50" charset="0"/>
                <a:cs typeface="Arial" panose="020B0604020202020204" pitchFamily="34" charset="0"/>
              </a:rPr>
              <a:t>tercer cuatrimestre 2021</a:t>
            </a:r>
            <a:r>
              <a:rPr lang="es-GT" sz="2200" dirty="0">
                <a:solidFill>
                  <a:srgbClr val="002060"/>
                </a:solidFill>
                <a:latin typeface="Montserrat Medium" panose="00000600000000000000" pitchFamily="50" charset="0"/>
                <a:cs typeface="Arial" panose="020B0604020202020204" pitchFamily="34" charset="0"/>
              </a:rPr>
              <a:t> </a:t>
            </a:r>
            <a:r>
              <a:rPr lang="es-GT" sz="2200" b="0" dirty="0">
                <a:solidFill>
                  <a:srgbClr val="002060"/>
                </a:solidFill>
                <a:latin typeface="Montserrat Medium" panose="00000600000000000000" pitchFamily="50" charset="0"/>
                <a:cs typeface="Arial" panose="020B0604020202020204" pitchFamily="34" charset="0"/>
              </a:rPr>
              <a:t>para el pago de servidores públicos: </a:t>
            </a:r>
          </a:p>
          <a:p>
            <a:pPr algn="just">
              <a:lnSpc>
                <a:spcPct val="100000"/>
              </a:lnSpc>
            </a:pPr>
            <a:r>
              <a:rPr lang="es-GT" sz="2800" b="1" dirty="0">
                <a:solidFill>
                  <a:srgbClr val="00B0F0"/>
                </a:solidFill>
                <a:latin typeface="Montserrat Medium" panose="00000600000000000000" pitchFamily="50" charset="0"/>
              </a:rPr>
              <a:t>Q. 40,217,163.33</a:t>
            </a:r>
          </a:p>
          <a:p>
            <a:pPr algn="just">
              <a:lnSpc>
                <a:spcPct val="100000"/>
              </a:lnSpc>
            </a:pPr>
            <a:endParaRPr lang="es-GT" sz="2200" b="1" dirty="0">
              <a:solidFill>
                <a:srgbClr val="00B0F0"/>
              </a:solidFill>
              <a:latin typeface="Montserrat Medium" panose="00000600000000000000" pitchFamily="50" charset="0"/>
            </a:endParaRPr>
          </a:p>
          <a:p>
            <a:pPr algn="just">
              <a:lnSpc>
                <a:spcPct val="100000"/>
              </a:lnSpc>
            </a:pPr>
            <a:r>
              <a:rPr lang="es-GT" sz="2200" b="0" dirty="0">
                <a:solidFill>
                  <a:srgbClr val="002060"/>
                </a:solidFill>
                <a:latin typeface="Montserrat Medium" panose="00000600000000000000" pitchFamily="50" charset="0"/>
                <a:cs typeface="Arial" panose="020B0604020202020204" pitchFamily="34" charset="0"/>
              </a:rPr>
              <a:t>Presupuesto pendiente de utilizar para el pago de servidores públicos</a:t>
            </a:r>
            <a:r>
              <a:rPr lang="es-GT" sz="2800" b="0" dirty="0">
                <a:solidFill>
                  <a:srgbClr val="002060"/>
                </a:solidFill>
                <a:latin typeface="Montserrat Medium" panose="00000600000000000000" pitchFamily="50" charset="0"/>
                <a:cs typeface="Arial" panose="020B0604020202020204" pitchFamily="34" charset="0"/>
              </a:rPr>
              <a:t>: </a:t>
            </a:r>
            <a:r>
              <a:rPr lang="es-GT" sz="2800" b="1" dirty="0">
                <a:solidFill>
                  <a:srgbClr val="00B0F0"/>
                </a:solidFill>
                <a:latin typeface="Montserrat Medium" panose="00000600000000000000" pitchFamily="50" charset="0"/>
              </a:rPr>
              <a:t>Q. 799,175.67</a:t>
            </a:r>
            <a:endParaRPr lang="es-GT" sz="2800" b="1" dirty="0">
              <a:solidFill>
                <a:srgbClr val="00B0F0"/>
              </a:solidFill>
              <a:latin typeface="Montserrat Medium" panose="00000600000000000000" pitchFamily="50"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621451" y="2182468"/>
            <a:ext cx="3056843"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r>
              <a:rPr lang="es-GT" sz="2000" b="0" dirty="0">
                <a:solidFill>
                  <a:srgbClr val="002060"/>
                </a:solidFill>
                <a:latin typeface="Montserrat Medium" panose="00000600000000000000" pitchFamily="50" charset="0"/>
                <a:cs typeface="Arial" panose="020B0604020202020204" pitchFamily="34" charset="0"/>
              </a:rPr>
              <a:t>Este rubro constituye </a:t>
            </a:r>
          </a:p>
          <a:p>
            <a:pPr algn="l">
              <a:lnSpc>
                <a:spcPct val="100000"/>
              </a:lnSpc>
            </a:pPr>
            <a:r>
              <a:rPr lang="es-GT" sz="2000" b="0" dirty="0">
                <a:solidFill>
                  <a:srgbClr val="002060"/>
                </a:solidFill>
                <a:latin typeface="Montserrat Medium" panose="00000600000000000000" pitchFamily="50" charset="0"/>
                <a:cs typeface="Arial" panose="020B0604020202020204" pitchFamily="34" charset="0"/>
              </a:rPr>
              <a:t>el </a:t>
            </a:r>
            <a:r>
              <a:rPr lang="es-GT" sz="2000" dirty="0">
                <a:solidFill>
                  <a:srgbClr val="002060"/>
                </a:solidFill>
                <a:latin typeface="Montserrat Medium" panose="00000600000000000000" pitchFamily="50" charset="0"/>
                <a:cs typeface="Arial" panose="020B0604020202020204" pitchFamily="34" charset="0"/>
              </a:rPr>
              <a:t>77.25% </a:t>
            </a:r>
            <a:r>
              <a:rPr lang="es-GT" sz="2000" b="0" dirty="0">
                <a:solidFill>
                  <a:srgbClr val="002060"/>
                </a:solidFill>
                <a:latin typeface="Montserrat Medium" panose="00000600000000000000" pitchFamily="50" charset="0"/>
                <a:cs typeface="Arial" panose="020B0604020202020204" pitchFamily="34" charset="0"/>
              </a:rPr>
              <a:t>del total </a:t>
            </a:r>
          </a:p>
          <a:p>
            <a:pPr algn="l">
              <a:lnSpc>
                <a:spcPct val="100000"/>
              </a:lnSpc>
            </a:pPr>
            <a:r>
              <a:rPr lang="es-GT" sz="2000" b="0" dirty="0">
                <a:solidFill>
                  <a:srgbClr val="002060"/>
                </a:solidFill>
                <a:latin typeface="Montserrat Medium" panose="00000600000000000000" pitchFamily="50" charset="0"/>
                <a:cs typeface="Arial" panose="020B0604020202020204" pitchFamily="34" charset="0"/>
              </a:rPr>
              <a:t>del presupuesto de la </a:t>
            </a:r>
          </a:p>
          <a:p>
            <a:pPr algn="l">
              <a:lnSpc>
                <a:spcPct val="100000"/>
              </a:lnSpc>
            </a:pPr>
            <a:r>
              <a:rPr lang="es-GT" sz="2000" b="0" dirty="0" err="1">
                <a:solidFill>
                  <a:srgbClr val="002060"/>
                </a:solidFill>
                <a:latin typeface="Montserrat Medium" panose="00000600000000000000" pitchFamily="50" charset="0"/>
                <a:cs typeface="Arial" panose="020B0604020202020204" pitchFamily="34" charset="0"/>
              </a:rPr>
              <a:t>Onsec</a:t>
            </a:r>
            <a:endParaRPr lang="es-GT" sz="2200" b="0" dirty="0">
              <a:solidFill>
                <a:srgbClr val="002060"/>
              </a:solidFill>
              <a:latin typeface="Montserrat Medium" panose="00000600000000000000" pitchFamily="50" charset="0"/>
              <a:cs typeface="Arial" panose="020B0604020202020204" pitchFamily="34" charset="0"/>
            </a:endParaRPr>
          </a:p>
        </p:txBody>
      </p:sp>
      <p:cxnSp>
        <p:nvCxnSpPr>
          <p:cNvPr id="4" name="Conector recto 3"/>
          <p:cNvCxnSpPr/>
          <p:nvPr/>
        </p:nvCxnSpPr>
        <p:spPr>
          <a:xfrm>
            <a:off x="3862267" y="1668653"/>
            <a:ext cx="8709" cy="4188824"/>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pic>
        <p:nvPicPr>
          <p:cNvPr id="15"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0949" y="264651"/>
            <a:ext cx="1267098" cy="126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55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904820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4152665" y="1778669"/>
            <a:ext cx="7425382" cy="38678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rgbClr val="002060"/>
                </a:solidFill>
                <a:cs typeface="Arial" panose="020B0604020202020204" pitchFamily="34" charset="0"/>
              </a:rPr>
              <a:t>La Oficina Nacional de Servicio Civil invirtió durante el ejercicio fiscal 2021 en la adquisición de equipo de cómputo, de oficina, de </a:t>
            </a:r>
            <a:r>
              <a:rPr lang="es-GT" sz="1600" b="0" dirty="0" smtClean="0">
                <a:solidFill>
                  <a:srgbClr val="002060"/>
                </a:solidFill>
                <a:cs typeface="Arial" panose="020B0604020202020204" pitchFamily="34" charset="0"/>
              </a:rPr>
              <a:t>comunicaciones</a:t>
            </a:r>
            <a:r>
              <a:rPr lang="es-GT" sz="1600" b="0" dirty="0">
                <a:solidFill>
                  <a:srgbClr val="002060"/>
                </a:solidFill>
                <a:cs typeface="Arial" panose="020B0604020202020204" pitchFamily="34" charset="0"/>
              </a:rPr>
              <a:t> </a:t>
            </a:r>
            <a:r>
              <a:rPr lang="es-GT" sz="1600" b="0" dirty="0" smtClean="0">
                <a:solidFill>
                  <a:srgbClr val="002060"/>
                </a:solidFill>
                <a:cs typeface="Arial" panose="020B0604020202020204" pitchFamily="34" charset="0"/>
              </a:rPr>
              <a:t>(micrófonos</a:t>
            </a:r>
            <a:r>
              <a:rPr lang="es-GT" sz="1600" b="0" dirty="0">
                <a:solidFill>
                  <a:srgbClr val="002060"/>
                </a:solidFill>
                <a:cs typeface="Arial" panose="020B0604020202020204" pitchFamily="34" charset="0"/>
              </a:rPr>
              <a:t>, radios, televisores colocados en el área de servicio al usuario) y  equipos diversos (</a:t>
            </a:r>
            <a:r>
              <a:rPr lang="es-GT" sz="1600" b="0" dirty="0" err="1">
                <a:solidFill>
                  <a:srgbClr val="002060"/>
                </a:solidFill>
                <a:cs typeface="Arial" panose="020B0604020202020204" pitchFamily="34" charset="0"/>
              </a:rPr>
              <a:t>rotomartillo</a:t>
            </a:r>
            <a:r>
              <a:rPr lang="es-GT" sz="1600" b="0" dirty="0">
                <a:solidFill>
                  <a:srgbClr val="002060"/>
                </a:solidFill>
                <a:cs typeface="Arial" panose="020B0604020202020204" pitchFamily="34" charset="0"/>
              </a:rPr>
              <a:t>, extintores, horno microondas y equipo de aire acondicionado). Asimismo, se realizó la adquisición de equipo </a:t>
            </a:r>
            <a:r>
              <a:rPr lang="es-GT" sz="1600" b="0" dirty="0" smtClean="0">
                <a:solidFill>
                  <a:srgbClr val="002060"/>
                </a:solidFill>
                <a:cs typeface="Arial" panose="020B0604020202020204" pitchFamily="34" charset="0"/>
              </a:rPr>
              <a:t>médico-sanitario</a:t>
            </a:r>
            <a:r>
              <a:rPr lang="es-GT" sz="1600" dirty="0" smtClean="0">
                <a:solidFill>
                  <a:srgbClr val="FF0000"/>
                </a:solidFill>
                <a:cs typeface="Arial" panose="020B0604020202020204" pitchFamily="34" charset="0"/>
              </a:rPr>
              <a:t> </a:t>
            </a:r>
            <a:r>
              <a:rPr lang="es-GT" sz="1600" b="0" dirty="0" smtClean="0">
                <a:solidFill>
                  <a:srgbClr val="002060"/>
                </a:solidFill>
                <a:cs typeface="Arial" panose="020B0604020202020204" pitchFamily="34" charset="0"/>
              </a:rPr>
              <a:t>con </a:t>
            </a:r>
            <a:r>
              <a:rPr lang="es-GT" sz="1600" b="0" dirty="0">
                <a:solidFill>
                  <a:srgbClr val="002060"/>
                </a:solidFill>
                <a:cs typeface="Arial" panose="020B0604020202020204" pitchFamily="34" charset="0"/>
              </a:rPr>
              <a:t>el fin de fortalecer los servicios que la clínica </a:t>
            </a:r>
            <a:r>
              <a:rPr lang="es-GT" sz="1600" b="0" dirty="0" smtClean="0">
                <a:solidFill>
                  <a:srgbClr val="002060"/>
                </a:solidFill>
                <a:cs typeface="Arial" panose="020B0604020202020204" pitchFamily="34" charset="0"/>
              </a:rPr>
              <a:t>médica </a:t>
            </a:r>
            <a:r>
              <a:rPr lang="es-GT" sz="1600" b="0" dirty="0">
                <a:solidFill>
                  <a:srgbClr val="002060"/>
                </a:solidFill>
                <a:cs typeface="Arial" panose="020B0604020202020204" pitchFamily="34" charset="0"/>
              </a:rPr>
              <a:t>brinda al personal de la institución.  </a:t>
            </a:r>
            <a:endParaRPr lang="es-GT" sz="200" b="0" dirty="0">
              <a:solidFill>
                <a:srgbClr val="002060"/>
              </a:solidFill>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756419" y="2063388"/>
            <a:ext cx="282280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r>
              <a:rPr lang="es-GT" sz="1600" b="0" dirty="0">
                <a:solidFill>
                  <a:srgbClr val="002060"/>
                </a:solidFill>
                <a:latin typeface="Montserrat Medium" panose="00000600000000000000" pitchFamily="50" charset="0"/>
                <a:cs typeface="Arial" panose="020B0604020202020204" pitchFamily="34" charset="0"/>
              </a:rPr>
              <a:t/>
            </a:r>
            <a:br>
              <a:rPr lang="es-GT" sz="1600" b="0" dirty="0">
                <a:solidFill>
                  <a:srgbClr val="002060"/>
                </a:solidFill>
                <a:latin typeface="Montserrat Medium" panose="00000600000000000000" pitchFamily="50" charset="0"/>
                <a:cs typeface="Arial" panose="020B0604020202020204" pitchFamily="34" charset="0"/>
              </a:rPr>
            </a:br>
            <a:r>
              <a:rPr lang="es-GT" sz="1600" b="0" dirty="0">
                <a:solidFill>
                  <a:srgbClr val="002060"/>
                </a:solidFill>
                <a:latin typeface="Montserrat Medium" panose="00000600000000000000" pitchFamily="50" charset="0"/>
                <a:cs typeface="Arial" panose="020B0604020202020204" pitchFamily="34" charset="0"/>
              </a:rPr>
              <a:t>La inversión se dividió principalmente en la </a:t>
            </a:r>
            <a:r>
              <a:rPr lang="es-GT" sz="1600" dirty="0">
                <a:solidFill>
                  <a:srgbClr val="002060"/>
                </a:solidFill>
                <a:latin typeface="Montserrat Medium" panose="00000600000000000000" pitchFamily="50" charset="0"/>
              </a:rPr>
              <a:t>adquisición de equipo de </a:t>
            </a:r>
            <a:r>
              <a:rPr lang="es-GT" sz="1600" dirty="0" smtClean="0">
                <a:solidFill>
                  <a:srgbClr val="002060"/>
                </a:solidFill>
                <a:latin typeface="Montserrat Medium" panose="00000600000000000000" pitchFamily="50" charset="0"/>
              </a:rPr>
              <a:t>cómputo,  </a:t>
            </a:r>
            <a:r>
              <a:rPr lang="es-GT" sz="1600" dirty="0">
                <a:solidFill>
                  <a:srgbClr val="002060"/>
                </a:solidFill>
                <a:latin typeface="Montserrat Medium" panose="00000600000000000000" pitchFamily="50" charset="0"/>
              </a:rPr>
              <a:t>equipo para </a:t>
            </a:r>
            <a:r>
              <a:rPr lang="es-GT" sz="1600" dirty="0" smtClean="0">
                <a:solidFill>
                  <a:srgbClr val="002060"/>
                </a:solidFill>
                <a:latin typeface="Montserrat Medium" panose="00000600000000000000" pitchFamily="50" charset="0"/>
              </a:rPr>
              <a:t>comunicaciones</a:t>
            </a:r>
            <a:r>
              <a:rPr lang="es-GT" sz="1600" dirty="0">
                <a:solidFill>
                  <a:srgbClr val="002060"/>
                </a:solidFill>
                <a:latin typeface="Montserrat Medium" panose="00000600000000000000" pitchFamily="50" charset="0"/>
              </a:rPr>
              <a:t> </a:t>
            </a:r>
            <a:r>
              <a:rPr lang="es-GT" sz="1600" dirty="0" smtClean="0">
                <a:solidFill>
                  <a:srgbClr val="002060"/>
                </a:solidFill>
                <a:latin typeface="Montserrat Medium" panose="00000600000000000000" pitchFamily="50" charset="0"/>
              </a:rPr>
              <a:t>y equipo médico sanitario.</a:t>
            </a:r>
            <a:endParaRPr lang="es-GT" sz="1800" b="0" dirty="0">
              <a:solidFill>
                <a:srgbClr val="002060"/>
              </a:solidFill>
              <a:latin typeface="Montserrat Medium" panose="00000600000000000000" pitchFamily="50" charset="0"/>
              <a:cs typeface="Arial" panose="020B0604020202020204" pitchFamily="34" charset="0"/>
            </a:endParaRPr>
          </a:p>
        </p:txBody>
      </p:sp>
      <p:cxnSp>
        <p:nvCxnSpPr>
          <p:cNvPr id="4" name="Conector recto 3"/>
          <p:cNvCxnSpPr/>
          <p:nvPr/>
        </p:nvCxnSpPr>
        <p:spPr>
          <a:xfrm>
            <a:off x="3955877" y="1668317"/>
            <a:ext cx="8709" cy="4188824"/>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pic>
        <p:nvPicPr>
          <p:cNvPr id="11"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2903" y="260826"/>
            <a:ext cx="1255525" cy="12555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35134" y="567191"/>
            <a:ext cx="6087292" cy="523220"/>
          </a:xfrm>
          <a:prstGeom prst="rect">
            <a:avLst/>
          </a:prstGeom>
          <a:noFill/>
        </p:spPr>
        <p:txBody>
          <a:bodyPr wrap="square" rtlCol="0">
            <a:spAutoFit/>
          </a:bodyPr>
          <a:lstStyle/>
          <a:p>
            <a:r>
              <a:rPr lang="es-GT" sz="2800" b="1" dirty="0">
                <a:solidFill>
                  <a:srgbClr val="002060"/>
                </a:solidFill>
                <a:latin typeface="Montserrat" panose="00000500000000000000" pitchFamily="50" charset="0"/>
                <a:cs typeface="Arial" panose="020B0604020202020204" pitchFamily="34" charset="0"/>
              </a:rPr>
              <a:t>¿EN QUÉ INVIERTE LA ONSEC?</a:t>
            </a:r>
            <a:endParaRPr lang="es-GT" sz="2800" dirty="0">
              <a:latin typeface="Montserrat" panose="00000500000000000000" pitchFamily="50" charset="0"/>
            </a:endParaRPr>
          </a:p>
        </p:txBody>
      </p:sp>
    </p:spTree>
    <p:extLst>
      <p:ext uri="{BB962C8B-B14F-4D97-AF65-F5344CB8AC3E}">
        <p14:creationId xmlns:p14="http://schemas.microsoft.com/office/powerpoint/2010/main" val="217025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3"/>
            <a:ext cx="9048206" cy="112918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4152665" y="1778669"/>
            <a:ext cx="7425382" cy="38678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2200" b="0" dirty="0">
                <a:solidFill>
                  <a:srgbClr val="002060"/>
                </a:solidFill>
                <a:latin typeface="Montserrat Medium" panose="00000600000000000000" pitchFamily="50" charset="0"/>
                <a:cs typeface="Arial" panose="020B0604020202020204" pitchFamily="34" charset="0"/>
              </a:rPr>
              <a:t>Presupuesto vigente total para la inversión:</a:t>
            </a:r>
          </a:p>
          <a:p>
            <a:pPr marL="0" lvl="1" algn="just">
              <a:spcBef>
                <a:spcPct val="0"/>
              </a:spcBef>
            </a:pPr>
            <a:r>
              <a:rPr lang="es-GT" sz="2800" b="1" dirty="0">
                <a:solidFill>
                  <a:srgbClr val="00B0F0"/>
                </a:solidFill>
                <a:latin typeface="Montserrat Medium" panose="00000600000000000000" pitchFamily="50" charset="0"/>
                <a:cs typeface="Arial" panose="020B0604020202020204" pitchFamily="34" charset="0"/>
              </a:rPr>
              <a:t>Q. </a:t>
            </a:r>
            <a:r>
              <a:rPr lang="es-GT" sz="2800" b="1" dirty="0">
                <a:solidFill>
                  <a:srgbClr val="00B0F0"/>
                </a:solidFill>
                <a:latin typeface="Montserrat Medium" panose="00000600000000000000" pitchFamily="50" charset="0"/>
              </a:rPr>
              <a:t>1,245,724.00</a:t>
            </a:r>
          </a:p>
          <a:p>
            <a:pPr marL="0" lvl="1" algn="just">
              <a:spcBef>
                <a:spcPct val="0"/>
              </a:spcBef>
            </a:pPr>
            <a:r>
              <a:rPr lang="es-GT" sz="2800" b="1" dirty="0">
                <a:solidFill>
                  <a:srgbClr val="00B0F0"/>
                </a:solidFill>
                <a:latin typeface="Montserrat Medium" panose="00000600000000000000" pitchFamily="50" charset="0"/>
              </a:rPr>
              <a:t> </a:t>
            </a:r>
            <a:endParaRPr lang="es-GT" sz="2800" b="1" dirty="0">
              <a:solidFill>
                <a:srgbClr val="00B0F0"/>
              </a:solidFill>
              <a:latin typeface="Montserrat Medium" panose="00000600000000000000" pitchFamily="50" charset="0"/>
              <a:cs typeface="Arial" panose="020B0604020202020204" pitchFamily="34" charset="0"/>
            </a:endParaRPr>
          </a:p>
          <a:p>
            <a:pPr algn="just">
              <a:lnSpc>
                <a:spcPct val="100000"/>
              </a:lnSpc>
            </a:pPr>
            <a:r>
              <a:rPr lang="es-GT" sz="2200" b="0" dirty="0">
                <a:solidFill>
                  <a:srgbClr val="002060"/>
                </a:solidFill>
                <a:latin typeface="Montserrat Medium" panose="00000600000000000000" pitchFamily="50" charset="0"/>
                <a:cs typeface="Arial" panose="020B0604020202020204" pitchFamily="34" charset="0"/>
              </a:rPr>
              <a:t>Presupuesto utilizado al </a:t>
            </a:r>
            <a:r>
              <a:rPr lang="es-GT" sz="2200" u="sng" dirty="0">
                <a:solidFill>
                  <a:srgbClr val="002060"/>
                </a:solidFill>
                <a:latin typeface="Montserrat Medium" panose="00000600000000000000" pitchFamily="50" charset="0"/>
                <a:cs typeface="Arial" panose="020B0604020202020204" pitchFamily="34" charset="0"/>
              </a:rPr>
              <a:t>tercer cuatrimestre 2021</a:t>
            </a:r>
            <a:r>
              <a:rPr lang="es-GT" sz="2200" dirty="0">
                <a:solidFill>
                  <a:srgbClr val="002060"/>
                </a:solidFill>
                <a:latin typeface="Montserrat Medium" panose="00000600000000000000" pitchFamily="50" charset="0"/>
                <a:cs typeface="Arial" panose="020B0604020202020204" pitchFamily="34" charset="0"/>
              </a:rPr>
              <a:t> </a:t>
            </a:r>
            <a:r>
              <a:rPr lang="es-GT" sz="2200" b="0" dirty="0">
                <a:solidFill>
                  <a:srgbClr val="002060"/>
                </a:solidFill>
                <a:latin typeface="Montserrat Medium" panose="00000600000000000000" pitchFamily="50" charset="0"/>
                <a:cs typeface="Arial" panose="020B0604020202020204" pitchFamily="34" charset="0"/>
              </a:rPr>
              <a:t>para la inversión: </a:t>
            </a:r>
            <a:r>
              <a:rPr lang="es-GT" sz="2800" b="1" dirty="0">
                <a:solidFill>
                  <a:srgbClr val="00B0F0"/>
                </a:solidFill>
                <a:latin typeface="Montserrat Medium" panose="00000600000000000000" pitchFamily="50" charset="0"/>
                <a:cs typeface="Arial" panose="020B0604020202020204" pitchFamily="34" charset="0"/>
              </a:rPr>
              <a:t>Q. 831,623.12</a:t>
            </a:r>
          </a:p>
          <a:p>
            <a:pPr algn="just">
              <a:lnSpc>
                <a:spcPct val="100000"/>
              </a:lnSpc>
            </a:pPr>
            <a:endParaRPr lang="es-GT" sz="2400" b="0" dirty="0">
              <a:solidFill>
                <a:srgbClr val="002060"/>
              </a:solidFill>
              <a:latin typeface="Montserrat Medium" panose="00000600000000000000" pitchFamily="50" charset="0"/>
              <a:cs typeface="Arial" panose="020B0604020202020204" pitchFamily="34" charset="0"/>
            </a:endParaRPr>
          </a:p>
          <a:p>
            <a:pPr algn="just">
              <a:lnSpc>
                <a:spcPct val="100000"/>
              </a:lnSpc>
            </a:pPr>
            <a:r>
              <a:rPr lang="es-GT" sz="2200" b="0" dirty="0">
                <a:solidFill>
                  <a:srgbClr val="002060"/>
                </a:solidFill>
                <a:latin typeface="Montserrat Medium" panose="00000600000000000000" pitchFamily="50" charset="0"/>
                <a:cs typeface="Arial" panose="020B0604020202020204" pitchFamily="34" charset="0"/>
              </a:rPr>
              <a:t>Saldo para la inversión: </a:t>
            </a:r>
            <a:r>
              <a:rPr lang="es-GT" sz="2800" b="1" dirty="0">
                <a:solidFill>
                  <a:srgbClr val="00B0F0"/>
                </a:solidFill>
                <a:latin typeface="Montserrat Medium" panose="00000600000000000000" pitchFamily="50" charset="0"/>
                <a:cs typeface="Arial" panose="020B0604020202020204" pitchFamily="34" charset="0"/>
              </a:rPr>
              <a:t>Q. </a:t>
            </a:r>
            <a:r>
              <a:rPr lang="es-GT" sz="2800" b="1" dirty="0">
                <a:solidFill>
                  <a:srgbClr val="00B0F0"/>
                </a:solidFill>
                <a:latin typeface="Montserrat Medium" panose="00000600000000000000" pitchFamily="50" charset="0"/>
              </a:rPr>
              <a:t>414,100.88 </a:t>
            </a:r>
            <a:endParaRPr lang="es-GT" sz="2200" b="1" dirty="0">
              <a:solidFill>
                <a:srgbClr val="00B0F0"/>
              </a:solidFill>
              <a:latin typeface="Montserrat Medium" panose="00000600000000000000" pitchFamily="50" charset="0"/>
              <a:cs typeface="Arial" panose="020B0604020202020204" pitchFamily="34" charset="0"/>
            </a:endParaRPr>
          </a:p>
        </p:txBody>
      </p:sp>
      <p:cxnSp>
        <p:nvCxnSpPr>
          <p:cNvPr id="4" name="Conector recto 3"/>
          <p:cNvCxnSpPr/>
          <p:nvPr/>
        </p:nvCxnSpPr>
        <p:spPr>
          <a:xfrm>
            <a:off x="3955877" y="1668317"/>
            <a:ext cx="8709" cy="4188824"/>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pic>
        <p:nvPicPr>
          <p:cNvPr id="11"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2903" y="260826"/>
            <a:ext cx="1255525" cy="12555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61559" y="578985"/>
            <a:ext cx="7802877" cy="830997"/>
          </a:xfrm>
          <a:prstGeom prst="rect">
            <a:avLst/>
          </a:prstGeom>
          <a:noFill/>
        </p:spPr>
        <p:txBody>
          <a:bodyPr wrap="square" rtlCol="0">
            <a:spAutoFit/>
          </a:bodyPr>
          <a:lstStyle/>
          <a:p>
            <a:r>
              <a:rPr lang="es-GT" sz="2400" b="1" dirty="0">
                <a:solidFill>
                  <a:srgbClr val="002060"/>
                </a:solidFill>
                <a:latin typeface="Montserrat" panose="00000500000000000000" pitchFamily="50" charset="0"/>
                <a:cs typeface="Arial" panose="020B0604020202020204" pitchFamily="34" charset="0"/>
              </a:rPr>
              <a:t>MONTO UTILIZADO EN INVERSIÓN AL TERCER CUATRIMESTRE</a:t>
            </a:r>
            <a:endParaRPr lang="es-GT" sz="2400" dirty="0">
              <a:latin typeface="Montserrat" panose="00000500000000000000" pitchFamily="50" charset="0"/>
            </a:endParaRPr>
          </a:p>
        </p:txBody>
      </p:sp>
      <p:sp>
        <p:nvSpPr>
          <p:cNvPr id="15" name="Título 1">
            <a:extLst>
              <a:ext uri="{FF2B5EF4-FFF2-40B4-BE49-F238E27FC236}">
                <a16:creationId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r>
              <a:rPr lang="es-GT" sz="2200" b="0" dirty="0">
                <a:solidFill>
                  <a:srgbClr val="002060"/>
                </a:solidFill>
                <a:latin typeface="Montserrat Medium" panose="00000600000000000000" pitchFamily="50" charset="0"/>
                <a:cs typeface="Arial" panose="020B0604020202020204" pitchFamily="34" charset="0"/>
              </a:rPr>
              <a:t>Este rubro constituye el </a:t>
            </a:r>
            <a:r>
              <a:rPr lang="es-GT" sz="2200" dirty="0">
                <a:solidFill>
                  <a:srgbClr val="002060"/>
                </a:solidFill>
                <a:latin typeface="Montserrat Medium" panose="00000600000000000000" pitchFamily="50" charset="0"/>
                <a:cs typeface="Arial" panose="020B0604020202020204" pitchFamily="34" charset="0"/>
              </a:rPr>
              <a:t>2.35%</a:t>
            </a:r>
            <a:r>
              <a:rPr lang="es-GT" sz="2200" b="0" dirty="0">
                <a:solidFill>
                  <a:srgbClr val="002060"/>
                </a:solidFill>
                <a:latin typeface="Montserrat Medium" panose="00000600000000000000" pitchFamily="50" charset="0"/>
                <a:cs typeface="Arial" panose="020B0604020202020204" pitchFamily="34" charset="0"/>
              </a:rPr>
              <a:t> del total del presupuesto de la Onsec. </a:t>
            </a:r>
            <a:endParaRPr lang="es-GT" sz="2000" b="0" dirty="0">
              <a:solidFill>
                <a:srgbClr val="002060"/>
              </a:solidFill>
              <a:latin typeface="Montserrat Medium" panose="00000600000000000000" pitchFamily="50" charset="0"/>
              <a:cs typeface="Arial" panose="020B0604020202020204" pitchFamily="34" charset="0"/>
            </a:endParaRPr>
          </a:p>
        </p:txBody>
      </p:sp>
    </p:spTree>
    <p:extLst>
      <p:ext uri="{BB962C8B-B14F-4D97-AF65-F5344CB8AC3E}">
        <p14:creationId xmlns:p14="http://schemas.microsoft.com/office/powerpoint/2010/main" val="269699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904820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4459229" y="1855570"/>
            <a:ext cx="7062681" cy="3888561"/>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600" b="0" dirty="0">
                <a:solidFill>
                  <a:srgbClr val="002060"/>
                </a:solidFill>
                <a:latin typeface="Montserrat Medium" panose="00000600000000000000" pitchFamily="50" charset="0"/>
              </a:rPr>
              <a:t>Según lo establecido en el Manual de Clasificación Presupuestaria para el Sector Público, la finalidad constituye los objetivos generales que el sector público busca realizar a través de la ejecución del presupuesto, en el caso de la Oficina Nacional de Servicio Civil le corresponde </a:t>
            </a:r>
            <a:r>
              <a:rPr lang="es-GT" sz="1600" dirty="0">
                <a:solidFill>
                  <a:srgbClr val="002060"/>
                </a:solidFill>
                <a:latin typeface="Montserrat Medium" panose="00000600000000000000" pitchFamily="50" charset="0"/>
              </a:rPr>
              <a:t>la finalidad de Servicios Públicos Generales con la Función y División de Administración General del Recurso Humano </a:t>
            </a:r>
            <a:r>
              <a:rPr lang="es-GT" sz="1600" b="0" dirty="0">
                <a:solidFill>
                  <a:srgbClr val="002060"/>
                </a:solidFill>
                <a:latin typeface="Montserrat Medium" panose="00000600000000000000" pitchFamily="50" charset="0"/>
              </a:rPr>
              <a:t>por ser el ente rector de la Administración de Recursos Humanos de las instituciones que se rigen por la Ley de Servicio Civil y Administrador del Régimen de Clases Pasivas Civiles del Estado, por lo que al tercer cuatrimestre se ha ejecutado </a:t>
            </a:r>
            <a:r>
              <a:rPr lang="es-GT" sz="1600" dirty="0">
                <a:solidFill>
                  <a:srgbClr val="002060"/>
                </a:solidFill>
                <a:latin typeface="Montserrat Medium" panose="00000600000000000000" pitchFamily="50" charset="0"/>
              </a:rPr>
              <a:t>Q. 51,211,584.87 </a:t>
            </a:r>
            <a:r>
              <a:rPr lang="es-GT" sz="1600" b="0" dirty="0">
                <a:solidFill>
                  <a:srgbClr val="002060"/>
                </a:solidFill>
                <a:latin typeface="Montserrat Medium" panose="00000600000000000000" pitchFamily="50" charset="0"/>
              </a:rPr>
              <a:t>lo que representa un </a:t>
            </a:r>
            <a:r>
              <a:rPr lang="es-GT" sz="1600" dirty="0">
                <a:solidFill>
                  <a:srgbClr val="002060"/>
                </a:solidFill>
                <a:latin typeface="Montserrat Medium" panose="00000600000000000000" pitchFamily="50" charset="0"/>
              </a:rPr>
              <a:t>96.45% </a:t>
            </a:r>
            <a:r>
              <a:rPr lang="es-GT" sz="1600" b="0" dirty="0">
                <a:solidFill>
                  <a:srgbClr val="002060"/>
                </a:solidFill>
                <a:latin typeface="Montserrat Medium" panose="00000600000000000000" pitchFamily="50" charset="0"/>
              </a:rPr>
              <a:t>de ejecución.</a:t>
            </a:r>
          </a:p>
        </p:txBody>
      </p:sp>
      <p:cxnSp>
        <p:nvCxnSpPr>
          <p:cNvPr id="4" name="Conector recto 3"/>
          <p:cNvCxnSpPr/>
          <p:nvPr/>
        </p:nvCxnSpPr>
        <p:spPr>
          <a:xfrm>
            <a:off x="3990713" y="1641097"/>
            <a:ext cx="8709" cy="4188824"/>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sp>
        <p:nvSpPr>
          <p:cNvPr id="3" name="CuadroTexto 2"/>
          <p:cNvSpPr txBox="1"/>
          <p:nvPr/>
        </p:nvSpPr>
        <p:spPr>
          <a:xfrm>
            <a:off x="272153" y="558989"/>
            <a:ext cx="7977050" cy="523220"/>
          </a:xfrm>
          <a:prstGeom prst="rect">
            <a:avLst/>
          </a:prstGeom>
          <a:noFill/>
        </p:spPr>
        <p:txBody>
          <a:bodyPr wrap="square" rtlCol="0">
            <a:spAutoFit/>
          </a:bodyPr>
          <a:lstStyle/>
          <a:p>
            <a:r>
              <a:rPr lang="es-GT" sz="2800" b="1" dirty="0">
                <a:solidFill>
                  <a:srgbClr val="002060"/>
                </a:solidFill>
                <a:latin typeface="Montserrat" panose="00000500000000000000" pitchFamily="50" charset="0"/>
                <a:cs typeface="Arial" panose="020B0604020202020204" pitchFamily="34" charset="0"/>
              </a:rPr>
              <a:t>¿QUÉ FINALIDADES ATIENDE LA ONSEC?</a:t>
            </a:r>
            <a:endParaRPr lang="es-GT" sz="2800" b="1" dirty="0">
              <a:solidFill>
                <a:srgbClr val="002060"/>
              </a:solidFill>
              <a:latin typeface="Montserrat" panose="00000500000000000000" pitchFamily="50" charset="0"/>
            </a:endParaRPr>
          </a:p>
        </p:txBody>
      </p:sp>
      <p:sp>
        <p:nvSpPr>
          <p:cNvPr id="15" name="Título 1">
            <a:extLst>
              <a:ext uri="{FF2B5EF4-FFF2-40B4-BE49-F238E27FC236}">
                <a16:creationId xmlns:a16="http://schemas.microsoft.com/office/drawing/2014/main" id="{E40743F2-234A-4544-BBAC-8877FB423F76}"/>
              </a:ext>
            </a:extLst>
          </p:cNvPr>
          <p:cNvSpPr txBox="1">
            <a:spLocks/>
          </p:cNvSpPr>
          <p:nvPr/>
        </p:nvSpPr>
        <p:spPr>
          <a:xfrm>
            <a:off x="604560" y="2523566"/>
            <a:ext cx="3051558"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400" b="0" dirty="0">
                <a:solidFill>
                  <a:srgbClr val="002060"/>
                </a:solidFill>
                <a:cs typeface="Arial" panose="020B0604020202020204" pitchFamily="34" charset="0"/>
              </a:rPr>
              <a:t>La principal finalidad que se atiende es </a:t>
            </a:r>
            <a:r>
              <a:rPr lang="es-GT" sz="1400" dirty="0">
                <a:solidFill>
                  <a:srgbClr val="002060"/>
                </a:solidFill>
              </a:rPr>
              <a:t>Servicios Públicos Generales con la Función y División de Administración General del Recurso Humano </a:t>
            </a:r>
            <a:r>
              <a:rPr lang="es-GT" sz="1400" b="0" dirty="0">
                <a:solidFill>
                  <a:srgbClr val="002060"/>
                </a:solidFill>
                <a:cs typeface="Arial" panose="020B0604020202020204" pitchFamily="34" charset="0"/>
              </a:rPr>
              <a:t>con un </a:t>
            </a:r>
            <a:r>
              <a:rPr lang="es-GT" sz="1400" dirty="0">
                <a:solidFill>
                  <a:srgbClr val="002060"/>
                </a:solidFill>
                <a:cs typeface="Arial" panose="020B0604020202020204" pitchFamily="34" charset="0"/>
              </a:rPr>
              <a:t>96.45%</a:t>
            </a:r>
            <a:r>
              <a:rPr lang="es-GT" sz="1400" b="0" dirty="0">
                <a:solidFill>
                  <a:srgbClr val="002060"/>
                </a:solidFill>
                <a:cs typeface="Arial" panose="020B0604020202020204" pitchFamily="34" charset="0"/>
              </a:rPr>
              <a:t> del presupuesto total de la Onsec.</a:t>
            </a:r>
            <a:endParaRPr lang="es-GT" sz="1600" b="0" dirty="0">
              <a:solidFill>
                <a:srgbClr val="002060"/>
              </a:solidFill>
              <a:cs typeface="Arial" panose="020B0604020202020204" pitchFamily="34" charset="0"/>
            </a:endParaRPr>
          </a:p>
        </p:txBody>
      </p:sp>
      <p:pic>
        <p:nvPicPr>
          <p:cNvPr id="16"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5982" y="186762"/>
            <a:ext cx="1303699" cy="130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5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400594" y="549723"/>
            <a:ext cx="6862355" cy="547089"/>
          </a:xfrm>
        </p:spPr>
        <p:txBody>
          <a:bodyPr>
            <a:noAutofit/>
          </a:bodyPr>
          <a:lstStyle/>
          <a:p>
            <a:r>
              <a:rPr lang="es-GT" sz="2000" b="1" dirty="0">
                <a:solidFill>
                  <a:srgbClr val="002060"/>
                </a:solidFill>
                <a:latin typeface="Montserrat" panose="00000500000000000000" pitchFamily="50" charset="0"/>
                <a:cs typeface="Arial" panose="020B0604020202020204" pitchFamily="34" charset="0"/>
              </a:rPr>
              <a:t>EJECUCIÓN PRESUPUESTARIA POR FINALIDAD AL TERCER CUATRIMESTRE 2021</a:t>
            </a:r>
            <a:endParaRPr lang="es-GT" sz="2400" b="1" dirty="0">
              <a:solidFill>
                <a:srgbClr val="002060"/>
              </a:solidFill>
              <a:latin typeface="Montserrat" panose="00000500000000000000" pitchFamily="50" charset="0"/>
              <a:cs typeface="Arial" panose="020B0604020202020204" pitchFamily="34" charset="0"/>
            </a:endParaRPr>
          </a:p>
        </p:txBody>
      </p:sp>
      <p:sp>
        <p:nvSpPr>
          <p:cNvPr id="12" name="CuadroTexto 11"/>
          <p:cNvSpPr txBox="1"/>
          <p:nvPr/>
        </p:nvSpPr>
        <p:spPr>
          <a:xfrm>
            <a:off x="9184538" y="1689426"/>
            <a:ext cx="2792752" cy="307777"/>
          </a:xfrm>
          <a:prstGeom prst="rect">
            <a:avLst/>
          </a:prstGeom>
          <a:noFill/>
        </p:spPr>
        <p:txBody>
          <a:bodyPr wrap="none" rtlCol="0">
            <a:spAutoFit/>
          </a:bodyPr>
          <a:lstStyle/>
          <a:p>
            <a:r>
              <a:rPr lang="es-GT" sz="1400" dirty="0">
                <a:latin typeface="Arial" panose="020B0604020202020204" pitchFamily="34" charset="0"/>
                <a:cs typeface="Arial" panose="020B0604020202020204" pitchFamily="34" charset="0"/>
              </a:rPr>
              <a:t>* Cifras en millones de quetzales</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graphicFrame>
        <p:nvGraphicFramePr>
          <p:cNvPr id="9" name="Gráfico 8"/>
          <p:cNvGraphicFramePr/>
          <p:nvPr>
            <p:extLst>
              <p:ext uri="{D42A27DB-BD31-4B8C-83A1-F6EECF244321}">
                <p14:modId xmlns:p14="http://schemas.microsoft.com/office/powerpoint/2010/main" val="4100221407"/>
              </p:ext>
            </p:extLst>
          </p:nvPr>
        </p:nvGraphicFramePr>
        <p:xfrm>
          <a:off x="400594" y="1689425"/>
          <a:ext cx="11576695" cy="48953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946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592430" y="0"/>
            <a:ext cx="12784429" cy="6858000"/>
          </a:xfrm>
          <a:prstGeom prst="rect">
            <a:avLst/>
          </a:prstGeom>
          <a:solidFill>
            <a:srgbClr val="152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Título 1">
            <a:extLst>
              <a:ext uri="{FF2B5EF4-FFF2-40B4-BE49-F238E27FC236}">
                <a16:creationId xmlns:a16="http://schemas.microsoft.com/office/drawing/2014/main" id="{A2162693-C48A-1D46-A173-005AE60ACA54}"/>
              </a:ext>
            </a:extLst>
          </p:cNvPr>
          <p:cNvSpPr txBox="1">
            <a:spLocks/>
          </p:cNvSpPr>
          <p:nvPr/>
        </p:nvSpPr>
        <p:spPr>
          <a:xfrm>
            <a:off x="2603863" y="4938672"/>
            <a:ext cx="9144000" cy="157244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GT" sz="2600" b="1" i="0" u="none" strike="noStrike" kern="1200" cap="none" spc="0" normalizeH="0" baseline="0" noProof="0" dirty="0">
                <a:ln>
                  <a:noFill/>
                </a:ln>
                <a:solidFill>
                  <a:prstClr val="white"/>
                </a:solidFill>
                <a:effectLst/>
                <a:uLnTx/>
                <a:uFillTx/>
                <a:latin typeface="Montserrat Medium" panose="00000600000000000000" pitchFamily="50" charset="0"/>
                <a:cs typeface="Arial" panose="020B0604020202020204" pitchFamily="34" charset="0"/>
              </a:rPr>
              <a:t>RENDICIÓN DE CUENTAS</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s-GT" sz="2600" b="1" i="0" u="none" strike="noStrike" kern="1200" cap="none" spc="0" normalizeH="0" baseline="0" noProof="0" dirty="0">
                <a:ln>
                  <a:noFill/>
                </a:ln>
                <a:solidFill>
                  <a:prstClr val="black"/>
                </a:solidFill>
                <a:effectLst/>
                <a:uLnTx/>
                <a:uFillTx/>
                <a:latin typeface="Montserrat Medium" panose="00000600000000000000" pitchFamily="50" charset="0"/>
                <a:cs typeface="Arial" panose="020B0604020202020204" pitchFamily="34" charset="0"/>
              </a:rPr>
              <a:t/>
            </a:r>
            <a:br>
              <a:rPr kumimoji="0" lang="es-GT" sz="2600" b="1" i="0" u="none" strike="noStrike" kern="1200" cap="none" spc="0" normalizeH="0" baseline="0" noProof="0" dirty="0">
                <a:ln>
                  <a:noFill/>
                </a:ln>
                <a:solidFill>
                  <a:prstClr val="black"/>
                </a:solidFill>
                <a:effectLst/>
                <a:uLnTx/>
                <a:uFillTx/>
                <a:latin typeface="Montserrat Medium" panose="00000600000000000000" pitchFamily="50" charset="0"/>
                <a:cs typeface="Arial" panose="020B0604020202020204" pitchFamily="34" charset="0"/>
              </a:rPr>
            </a:br>
            <a:r>
              <a:rPr kumimoji="0" lang="es-GT" sz="2600" b="1" i="0" u="none" strike="noStrike" kern="1200" cap="none" spc="0" normalizeH="0" baseline="0" noProof="0" dirty="0">
                <a:ln>
                  <a:noFill/>
                </a:ln>
                <a:solidFill>
                  <a:srgbClr val="00B0F0"/>
                </a:solidFill>
                <a:effectLst/>
                <a:uLnTx/>
                <a:uFillTx/>
                <a:latin typeface="Montserrat Medium" panose="00000600000000000000" pitchFamily="50" charset="0"/>
                <a:cs typeface="Arial" panose="020B0604020202020204" pitchFamily="34" charset="0"/>
              </a:rPr>
              <a:t>RESULTADOS ESPECÍFICOS</a:t>
            </a:r>
          </a:p>
          <a:p>
            <a:pPr marL="0" marR="0" lvl="0" indent="0" algn="r" defTabSz="914400" rtl="0" eaLnBrk="1" fontAlgn="auto" latinLnBrk="0" hangingPunct="1">
              <a:lnSpc>
                <a:spcPct val="90000"/>
              </a:lnSpc>
              <a:spcBef>
                <a:spcPct val="0"/>
              </a:spcBef>
              <a:spcAft>
                <a:spcPts val="0"/>
              </a:spcAft>
              <a:buClrTx/>
              <a:buSzTx/>
              <a:buFontTx/>
              <a:buNone/>
              <a:tabLst/>
              <a:defRPr/>
            </a:pPr>
            <a:r>
              <a:rPr lang="es-GT" sz="2600" b="1" dirty="0">
                <a:solidFill>
                  <a:srgbClr val="00B0F0"/>
                </a:solidFill>
                <a:latin typeface="Montserrat Medium" panose="00000600000000000000" pitchFamily="50" charset="0"/>
                <a:cs typeface="Arial" panose="020B0604020202020204" pitchFamily="34" charset="0"/>
              </a:rPr>
              <a:t>TERCER</a:t>
            </a:r>
            <a:r>
              <a:rPr kumimoji="0" lang="es-GT" sz="2600" b="1" i="0" u="none" strike="noStrike" kern="1200" cap="none" spc="0" normalizeH="0" baseline="0" noProof="0" dirty="0">
                <a:ln>
                  <a:noFill/>
                </a:ln>
                <a:solidFill>
                  <a:srgbClr val="00B0F0"/>
                </a:solidFill>
                <a:effectLst/>
                <a:uLnTx/>
                <a:uFillTx/>
                <a:latin typeface="Montserrat Medium" panose="00000600000000000000" pitchFamily="50" charset="0"/>
                <a:cs typeface="Arial" panose="020B0604020202020204" pitchFamily="34" charset="0"/>
              </a:rPr>
              <a:t> CUATRIMESTRE 2021</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535" y="297801"/>
            <a:ext cx="4029464" cy="1085090"/>
          </a:xfrm>
          <a:prstGeom prst="rect">
            <a:avLst/>
          </a:prstGeom>
        </p:spPr>
      </p:pic>
    </p:spTree>
    <p:extLst>
      <p:ext uri="{BB962C8B-B14F-4D97-AF65-F5344CB8AC3E}">
        <p14:creationId xmlns:p14="http://schemas.microsoft.com/office/powerpoint/2010/main" val="151989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236745" y="1413924"/>
            <a:ext cx="6714850" cy="452590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GT" sz="500" b="1" dirty="0">
              <a:solidFill>
                <a:srgbClr val="002060"/>
              </a:solidFill>
              <a:latin typeface="Montserrat Medium" panose="00000600000000000000" pitchFamily="50" charset="0"/>
              <a:cs typeface="Arial" panose="020B0604020202020204" pitchFamily="34" charset="0"/>
            </a:endParaRPr>
          </a:p>
          <a:p>
            <a:pPr marL="0" indent="0" algn="just">
              <a:lnSpc>
                <a:spcPct val="110000"/>
              </a:lnSpc>
              <a:buNone/>
            </a:pPr>
            <a:r>
              <a:rPr lang="es-GT" sz="18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10000"/>
              </a:lnSpc>
              <a:buAutoNum type="alphaLcPeriod"/>
            </a:pPr>
            <a:r>
              <a:rPr lang="es-GT" sz="1800" dirty="0">
                <a:solidFill>
                  <a:srgbClr val="002060"/>
                </a:solidFill>
                <a:latin typeface="Montserrat Medium" panose="00000600000000000000" pitchFamily="50" charset="0"/>
                <a:cs typeface="Arial" panose="020B0604020202020204" pitchFamily="34" charset="0"/>
              </a:rPr>
              <a:t>Presupuesto vigente: </a:t>
            </a:r>
            <a:r>
              <a:rPr lang="es-GT" sz="1900" b="1" dirty="0">
                <a:solidFill>
                  <a:srgbClr val="00B0F0"/>
                </a:solidFill>
                <a:latin typeface="Montserrat Medium" panose="00000600000000000000" pitchFamily="50" charset="0"/>
                <a:cs typeface="Arial" panose="020B0604020202020204" pitchFamily="34" charset="0"/>
              </a:rPr>
              <a:t>Q. </a:t>
            </a:r>
            <a:r>
              <a:rPr lang="es-GT" sz="1900" b="1" dirty="0">
                <a:solidFill>
                  <a:srgbClr val="00B0F0"/>
                </a:solidFill>
                <a:latin typeface="Montserrat Medium" panose="00000600000000000000" pitchFamily="50" charset="0"/>
              </a:rPr>
              <a:t>29,959,139.00</a:t>
            </a:r>
            <a:endParaRPr lang="es-GT" sz="1900" b="1" dirty="0">
              <a:solidFill>
                <a:srgbClr val="00B0F0"/>
              </a:solidFill>
              <a:latin typeface="Montserrat Medium" panose="00000600000000000000" pitchFamily="50" charset="0"/>
              <a:cs typeface="Arial" panose="020B0604020202020204" pitchFamily="34" charset="0"/>
            </a:endParaRPr>
          </a:p>
          <a:p>
            <a:pPr marL="342900" indent="-342900" algn="just">
              <a:lnSpc>
                <a:spcPct val="110000"/>
              </a:lnSpc>
              <a:buAutoNum type="alphaLcPeriod"/>
            </a:pPr>
            <a:r>
              <a:rPr lang="es-GT" sz="1800" dirty="0">
                <a:solidFill>
                  <a:srgbClr val="002060"/>
                </a:solidFill>
                <a:latin typeface="Montserrat Medium" panose="00000600000000000000" pitchFamily="50" charset="0"/>
                <a:cs typeface="Arial" panose="020B0604020202020204" pitchFamily="34" charset="0"/>
              </a:rPr>
              <a:t>Presupuesto ejecutado: </a:t>
            </a:r>
            <a:r>
              <a:rPr lang="es-GT" sz="1900" b="1" dirty="0">
                <a:solidFill>
                  <a:srgbClr val="00B0F0"/>
                </a:solidFill>
                <a:latin typeface="Montserrat Medium" panose="00000600000000000000" pitchFamily="50" charset="0"/>
                <a:cs typeface="Arial" panose="020B0604020202020204" pitchFamily="34" charset="0"/>
              </a:rPr>
              <a:t>Q. </a:t>
            </a:r>
            <a:r>
              <a:rPr lang="es-GT" sz="1900" b="1" dirty="0">
                <a:solidFill>
                  <a:srgbClr val="00B0F0"/>
                </a:solidFill>
                <a:latin typeface="Montserrat Medium" panose="00000600000000000000" pitchFamily="50" charset="0"/>
              </a:rPr>
              <a:t>28,472,916.13</a:t>
            </a:r>
            <a:endParaRPr lang="es-GT" sz="1900" b="1" dirty="0">
              <a:solidFill>
                <a:srgbClr val="00B0F0"/>
              </a:solidFill>
              <a:latin typeface="Montserrat Medium" panose="00000600000000000000" pitchFamily="50" charset="0"/>
              <a:cs typeface="Arial" panose="020B0604020202020204" pitchFamily="34" charset="0"/>
            </a:endParaRPr>
          </a:p>
          <a:p>
            <a:pPr marL="342900" indent="-342900" algn="just">
              <a:lnSpc>
                <a:spcPct val="110000"/>
              </a:lnSpc>
              <a:buAutoNum type="alphaLcPeriod"/>
            </a:pPr>
            <a:r>
              <a:rPr lang="es-GT" sz="1800" dirty="0">
                <a:solidFill>
                  <a:srgbClr val="002060"/>
                </a:solidFill>
                <a:latin typeface="Montserrat Medium" panose="00000600000000000000" pitchFamily="50" charset="0"/>
                <a:cs typeface="Arial" panose="020B0604020202020204" pitchFamily="34" charset="0"/>
              </a:rPr>
              <a:t>Fuente de financiamiento: </a:t>
            </a:r>
            <a:r>
              <a:rPr lang="es-GT" sz="1900" b="1" dirty="0">
                <a:solidFill>
                  <a:srgbClr val="00B0F0"/>
                </a:solidFill>
                <a:latin typeface="Montserrat Medium" panose="00000600000000000000" pitchFamily="50" charset="0"/>
                <a:cs typeface="Arial" panose="020B0604020202020204" pitchFamily="34" charset="0"/>
              </a:rPr>
              <a:t>11</a:t>
            </a:r>
          </a:p>
          <a:p>
            <a:pPr marL="342900" indent="-342900" algn="just">
              <a:lnSpc>
                <a:spcPct val="110000"/>
              </a:lnSpc>
              <a:buAutoNum type="alphaLcPeriod"/>
            </a:pPr>
            <a:endParaRPr lang="es-GT" sz="1800" dirty="0">
              <a:solidFill>
                <a:srgbClr val="002060"/>
              </a:solidFill>
              <a:latin typeface="Montserrat Medium" panose="00000600000000000000" pitchFamily="50" charset="0"/>
              <a:cs typeface="Arial" panose="020B0604020202020204" pitchFamily="34" charset="0"/>
            </a:endParaRPr>
          </a:p>
          <a:p>
            <a:pPr marL="0" indent="0" algn="just">
              <a:lnSpc>
                <a:spcPct val="110000"/>
              </a:lnSpc>
              <a:buNone/>
            </a:pPr>
            <a:r>
              <a:rPr lang="es-GT" sz="18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10000"/>
              </a:lnSpc>
              <a:buAutoNum type="alphaLcPeriod"/>
            </a:pPr>
            <a:r>
              <a:rPr lang="es-GT" sz="1600" dirty="0">
                <a:solidFill>
                  <a:srgbClr val="002060"/>
                </a:solidFill>
                <a:latin typeface="Montserrat Medium" panose="00000600000000000000" pitchFamily="50" charset="0"/>
                <a:cs typeface="Arial" panose="020B0604020202020204" pitchFamily="34" charset="0"/>
              </a:rPr>
              <a:t>Programa: </a:t>
            </a:r>
            <a:r>
              <a:rPr lang="es-GT" sz="1500" dirty="0">
                <a:solidFill>
                  <a:srgbClr val="002060"/>
                </a:solidFill>
                <a:latin typeface="Montserrat Medium" panose="00000600000000000000" pitchFamily="50" charset="0"/>
                <a:cs typeface="Arial" panose="020B0604020202020204" pitchFamily="34" charset="0"/>
              </a:rPr>
              <a:t>ADMINISTRACIÓN DE RECURSOS HUMANOS DE LA ADMINISTRACIÓN PÚBLICA Y DEL RÉGIMEN DE CLASES PASIVAS</a:t>
            </a:r>
          </a:p>
          <a:p>
            <a:pPr marL="457200" indent="-457200" algn="just">
              <a:lnSpc>
                <a:spcPct val="110000"/>
              </a:lnSpc>
              <a:buAutoNum type="alphaLcPeriod"/>
            </a:pPr>
            <a:r>
              <a:rPr lang="es-GT" sz="1700" dirty="0">
                <a:solidFill>
                  <a:srgbClr val="002060"/>
                </a:solidFill>
                <a:latin typeface="Montserrat Medium" panose="00000600000000000000" pitchFamily="50" charset="0"/>
                <a:cs typeface="Arial" panose="020B0604020202020204" pitchFamily="34" charset="0"/>
              </a:rPr>
              <a:t>Meta: 53 documentos</a:t>
            </a:r>
          </a:p>
          <a:p>
            <a:pPr marL="457200" indent="-457200" algn="just">
              <a:lnSpc>
                <a:spcPct val="110000"/>
              </a:lnSpc>
              <a:buAutoNum type="alphaLcPeriod"/>
            </a:pPr>
            <a:r>
              <a:rPr lang="es-GT" sz="1800" dirty="0">
                <a:solidFill>
                  <a:srgbClr val="002060"/>
                </a:solidFill>
                <a:latin typeface="Montserrat Medium" panose="00000600000000000000" pitchFamily="50" charset="0"/>
                <a:cs typeface="Arial" panose="020B0604020202020204" pitchFamily="34" charset="0"/>
              </a:rPr>
              <a:t>Población beneficiada: </a:t>
            </a:r>
            <a:r>
              <a:rPr lang="es-GT" sz="1400" dirty="0">
                <a:solidFill>
                  <a:schemeClr val="accent5">
                    <a:lumMod val="50000"/>
                  </a:schemeClr>
                </a:solidFill>
                <a:cs typeface="Arial" panose="020B0604020202020204" pitchFamily="34" charset="0"/>
              </a:rPr>
              <a:t>este producto se genera a través de las unidades administrativas de la Oficina y su resultado es con base a las funciones que por mandato legal se ejecutan y permiten el funcionamiento administrativo de la institución. </a:t>
            </a:r>
          </a:p>
          <a:p>
            <a:pPr marL="457200" indent="-457200" algn="just">
              <a:lnSpc>
                <a:spcPct val="110000"/>
              </a:lnSpc>
              <a:buAutoNum type="alphaLcPeriod"/>
            </a:pPr>
            <a:r>
              <a:rPr lang="es-GT" sz="18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10000"/>
              </a:lnSpc>
              <a:buAutoNum type="alphaLcPeriod"/>
            </a:pPr>
            <a:r>
              <a:rPr lang="es-GT" sz="18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278674" y="1413924"/>
            <a:ext cx="3657600" cy="369332"/>
          </a:xfrm>
          <a:prstGeom prst="rect">
            <a:avLst/>
          </a:prstGeom>
          <a:noFill/>
        </p:spPr>
        <p:txBody>
          <a:bodyPr wrap="square" rtlCol="0">
            <a:spAutoFit/>
          </a:bodyPr>
          <a:lstStyle/>
          <a:p>
            <a:pPr marL="342900" indent="-342900">
              <a:buFont typeface="+mj-lt"/>
              <a:buAutoNum type="arabicPeriod"/>
            </a:pPr>
            <a:r>
              <a:rPr lang="es-GT" dirty="0">
                <a:solidFill>
                  <a:srgbClr val="002060"/>
                </a:solidFill>
                <a:latin typeface="Montserrat" panose="00000500000000000000" pitchFamily="50" charset="0"/>
              </a:rPr>
              <a:t>Dirección y coordinación:</a:t>
            </a:r>
          </a:p>
        </p:txBody>
      </p:sp>
      <p:sp>
        <p:nvSpPr>
          <p:cNvPr id="11" name="CuadroTexto 10"/>
          <p:cNvSpPr txBox="1"/>
          <p:nvPr/>
        </p:nvSpPr>
        <p:spPr>
          <a:xfrm>
            <a:off x="278674" y="6287383"/>
            <a:ext cx="4270772" cy="261610"/>
          </a:xfrm>
          <a:prstGeom prst="rect">
            <a:avLst/>
          </a:prstGeom>
          <a:noFill/>
        </p:spPr>
        <p:txBody>
          <a:bodyPr wrap="square" rtlCol="0">
            <a:spAutoFit/>
          </a:bodyPr>
          <a:lstStyle/>
          <a:p>
            <a:r>
              <a:rPr lang="es-GT" sz="1100" b="1" dirty="0">
                <a:solidFill>
                  <a:srgbClr val="002060"/>
                </a:solidFill>
                <a:latin typeface="Montserrat" panose="00000500000000000000" pitchFamily="50" charset="0"/>
                <a:cs typeface="Arial" panose="020B0604020202020204" pitchFamily="34" charset="0"/>
              </a:rPr>
              <a:t> Fuente: </a:t>
            </a:r>
            <a:r>
              <a:rPr lang="es-GT" sz="1100" dirty="0">
                <a:solidFill>
                  <a:srgbClr val="002060"/>
                </a:solidFill>
                <a:latin typeface="Montserrat Medium" panose="00000600000000000000" pitchFamily="50" charset="0"/>
                <a:cs typeface="Arial" panose="020B0604020202020204" pitchFamily="34" charset="0"/>
              </a:rPr>
              <a:t>Oficina Nacional de Servicio Civil (</a:t>
            </a:r>
            <a:r>
              <a:rPr lang="es-GT" sz="1100" dirty="0" err="1">
                <a:solidFill>
                  <a:srgbClr val="002060"/>
                </a:solidFill>
                <a:latin typeface="Montserrat Medium" panose="00000600000000000000" pitchFamily="50" charset="0"/>
                <a:cs typeface="Arial" panose="020B0604020202020204" pitchFamily="34" charset="0"/>
              </a:rPr>
              <a:t>Onsec</a:t>
            </a:r>
            <a:r>
              <a:rPr lang="es-GT" sz="1100" dirty="0">
                <a:solidFill>
                  <a:srgbClr val="002060"/>
                </a:solidFill>
                <a:latin typeface="Montserrat Medium" panose="00000600000000000000" pitchFamily="50" charset="0"/>
                <a:cs typeface="Arial" panose="020B0604020202020204" pitchFamily="34" charset="0"/>
              </a:rPr>
              <a:t>).</a:t>
            </a:r>
            <a:endParaRPr lang="es-GT" sz="1100" dirty="0">
              <a:solidFill>
                <a:srgbClr val="002060"/>
              </a:solidFill>
              <a:latin typeface="Montserrat Medium" panose="00000600000000000000" pitchFamily="50"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pic>
        <p:nvPicPr>
          <p:cNvPr id="14" name="Imagen 13"/>
          <p:cNvPicPr>
            <a:picLocks noChangeAspect="1"/>
          </p:cNvPicPr>
          <p:nvPr/>
        </p:nvPicPr>
        <p:blipFill rotWithShape="1">
          <a:blip r:embed="rId4" cstate="print">
            <a:extLst>
              <a:ext uri="{28A0092B-C50C-407E-A947-70E740481C1C}">
                <a14:useLocalDpi xmlns:a14="http://schemas.microsoft.com/office/drawing/2010/main" val="0"/>
              </a:ext>
            </a:extLst>
          </a:blip>
          <a:srcRect l="25657" t="5100" b="12351"/>
          <a:stretch/>
        </p:blipFill>
        <p:spPr>
          <a:xfrm>
            <a:off x="2776745" y="3946358"/>
            <a:ext cx="2243848" cy="1661012"/>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15" y="2132300"/>
            <a:ext cx="2232000" cy="1674000"/>
          </a:xfrm>
          <a:prstGeom prst="rect">
            <a:avLst/>
          </a:prstGeom>
          <a:ln>
            <a:noFill/>
          </a:ln>
          <a:effectLst>
            <a:outerShdw blurRad="292100" dist="139700" dir="2700000" algn="tl" rotWithShape="0">
              <a:srgbClr val="333333">
                <a:alpha val="65000"/>
              </a:srgbClr>
            </a:outerShdw>
          </a:effectLst>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416" y="3923938"/>
            <a:ext cx="2232456" cy="1674342"/>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6745" y="2132300"/>
            <a:ext cx="2243848" cy="1682886"/>
          </a:xfrm>
          <a:prstGeom prst="rect">
            <a:avLst/>
          </a:prstGeom>
        </p:spPr>
      </p:pic>
    </p:spTree>
    <p:extLst>
      <p:ext uri="{BB962C8B-B14F-4D97-AF65-F5344CB8AC3E}">
        <p14:creationId xmlns:p14="http://schemas.microsoft.com/office/powerpoint/2010/main" val="321651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245451" y="2158589"/>
            <a:ext cx="6746251"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vigente: </a:t>
            </a:r>
            <a:r>
              <a:rPr lang="es-GT" sz="1600" b="1" dirty="0">
                <a:solidFill>
                  <a:srgbClr val="00B0F0"/>
                </a:solidFill>
                <a:latin typeface="Montserrat Medium" panose="00000600000000000000" pitchFamily="50" charset="0"/>
              </a:rPr>
              <a:t>Q. 11,383,587.00</a:t>
            </a:r>
            <a:endParaRPr lang="es-GT" sz="1400"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ejecutado: </a:t>
            </a:r>
            <a:r>
              <a:rPr lang="es-GT" sz="1600" b="1" dirty="0">
                <a:solidFill>
                  <a:srgbClr val="00B0F0"/>
                </a:solidFill>
                <a:latin typeface="Montserrat Medium" panose="00000600000000000000" pitchFamily="50" charset="0"/>
              </a:rPr>
              <a:t>Q. 11,166,931.26</a:t>
            </a:r>
            <a:endParaRPr lang="es-GT" sz="1400"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Fuente de financiamiento: </a:t>
            </a:r>
            <a:r>
              <a:rPr lang="es-GT" sz="1600" b="1" dirty="0">
                <a:solidFill>
                  <a:srgbClr val="00B0F0"/>
                </a:solidFill>
                <a:latin typeface="Montserrat Medium" panose="00000600000000000000" pitchFamily="50" charset="0"/>
                <a:cs typeface="Arial" panose="020B0604020202020204" pitchFamily="34" charset="0"/>
              </a:rPr>
              <a:t>11</a:t>
            </a:r>
          </a:p>
          <a:p>
            <a:pPr marL="0" indent="0" algn="just">
              <a:lnSpc>
                <a:spcPct val="100000"/>
              </a:lnSpc>
              <a:buNone/>
            </a:pPr>
            <a:endParaRPr lang="es-GT" sz="1400" dirty="0">
              <a:solidFill>
                <a:srgbClr val="002060"/>
              </a:solidFill>
              <a:latin typeface="Montserrat Medium" panose="00000600000000000000" pitchFamily="50" charset="0"/>
              <a:cs typeface="Arial" panose="020B0604020202020204" pitchFamily="34" charset="0"/>
            </a:endParaRPr>
          </a:p>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Programa: ADMINISTRACIÓN DE RECURSOS HUMANOS DE LA ADMINISTRACIÓN PÚBLICA Y DEL RÉGIMEN DE CLASES PASIVAS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Meta: </a:t>
            </a:r>
            <a:r>
              <a:rPr lang="es-GT" sz="1400" b="1" dirty="0">
                <a:solidFill>
                  <a:srgbClr val="002060"/>
                </a:solidFill>
                <a:latin typeface="Montserrat Medium" panose="00000600000000000000" pitchFamily="50" charset="0"/>
              </a:rPr>
              <a:t>50,772</a:t>
            </a:r>
            <a:r>
              <a:rPr lang="es-GT" sz="1400" dirty="0">
                <a:solidFill>
                  <a:srgbClr val="002060"/>
                </a:solidFill>
                <a:latin typeface="Montserrat Medium" panose="00000600000000000000" pitchFamily="50" charset="0"/>
              </a:rPr>
              <a:t> </a:t>
            </a:r>
            <a:endParaRPr lang="es-GT" sz="1400" dirty="0">
              <a:solidFill>
                <a:srgbClr val="002060"/>
              </a:solidFill>
              <a:latin typeface="Montserrat Medium" panose="00000600000000000000" pitchFamily="50" charset="0"/>
              <a:cs typeface="Arial" panose="020B0604020202020204" pitchFamily="34" charset="0"/>
            </a:endParaRP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Población beneficiada: </a:t>
            </a:r>
            <a:r>
              <a:rPr lang="es-GT" sz="1400" b="1" dirty="0">
                <a:solidFill>
                  <a:srgbClr val="002060"/>
                </a:solidFill>
                <a:latin typeface="Montserrat Medium" panose="00000600000000000000" pitchFamily="50" charset="0"/>
              </a:rPr>
              <a:t>20,889</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397022" y="1413924"/>
            <a:ext cx="10842172" cy="584775"/>
          </a:xfrm>
          <a:prstGeom prst="rect">
            <a:avLst/>
          </a:prstGeom>
          <a:noFill/>
        </p:spPr>
        <p:txBody>
          <a:bodyPr wrap="square" rtlCol="0">
            <a:spAutoFit/>
          </a:bodyPr>
          <a:lstStyle/>
          <a:p>
            <a:pPr algn="just"/>
            <a:r>
              <a:rPr lang="es-GT" sz="1600" dirty="0">
                <a:solidFill>
                  <a:srgbClr val="002060"/>
                </a:solidFill>
                <a:latin typeface="Montserrat Medium" panose="00000600000000000000" pitchFamily="50" charset="0"/>
                <a:cs typeface="Arial" panose="020B0604020202020204" pitchFamily="34" charset="0"/>
              </a:rPr>
              <a:t>2.</a:t>
            </a:r>
            <a:r>
              <a:rPr lang="es-GT" sz="1600" dirty="0">
                <a:solidFill>
                  <a:srgbClr val="002060"/>
                </a:solidFill>
                <a:latin typeface="Montserrat Medium" panose="00000600000000000000" pitchFamily="50" charset="0"/>
              </a:rPr>
              <a:t>	</a:t>
            </a:r>
            <a:r>
              <a:rPr lang="es-GT" sz="1600" dirty="0">
                <a:solidFill>
                  <a:srgbClr val="002060"/>
                </a:solidFill>
                <a:latin typeface="Montserrat Medium" panose="00000600000000000000" pitchFamily="50" charset="0"/>
                <a:cs typeface="Arial" panose="020B0604020202020204" pitchFamily="34" charset="0"/>
              </a:rPr>
              <a:t>Acciones de recursos humanos aprobadas a servidores y </a:t>
            </a:r>
            <a:r>
              <a:rPr lang="es-GT" sz="1600" dirty="0" err="1">
                <a:solidFill>
                  <a:srgbClr val="002060"/>
                </a:solidFill>
                <a:latin typeface="Montserrat Medium" panose="00000600000000000000" pitchFamily="50" charset="0"/>
                <a:cs typeface="Arial" panose="020B0604020202020204" pitchFamily="34" charset="0"/>
              </a:rPr>
              <a:t>exservidores</a:t>
            </a:r>
            <a:r>
              <a:rPr lang="es-GT" sz="1600" dirty="0">
                <a:solidFill>
                  <a:srgbClr val="002060"/>
                </a:solidFill>
                <a:latin typeface="Montserrat Medium" panose="00000600000000000000" pitchFamily="50" charset="0"/>
                <a:cs typeface="Arial" panose="020B0604020202020204" pitchFamily="34" charset="0"/>
              </a:rPr>
              <a:t> públicos del 	Organismo Ejecutivo y sus beneficiarios.</a:t>
            </a:r>
          </a:p>
        </p:txBody>
      </p:sp>
      <p:sp>
        <p:nvSpPr>
          <p:cNvPr id="11" name="CuadroTexto 10"/>
          <p:cNvSpPr txBox="1"/>
          <p:nvPr/>
        </p:nvSpPr>
        <p:spPr>
          <a:xfrm>
            <a:off x="1638054" y="6041505"/>
            <a:ext cx="4270772" cy="215444"/>
          </a:xfrm>
          <a:prstGeom prst="rect">
            <a:avLst/>
          </a:prstGeom>
          <a:noFill/>
        </p:spPr>
        <p:txBody>
          <a:bodyPr wrap="square" rtlCol="0">
            <a:spAutoFit/>
          </a:bodyPr>
          <a:lstStyle/>
          <a:p>
            <a:r>
              <a:rPr lang="es-GT" sz="800" b="1" dirty="0">
                <a:solidFill>
                  <a:srgbClr val="002060"/>
                </a:solidFill>
                <a:latin typeface="Montserrat" panose="00000500000000000000" pitchFamily="50" charset="0"/>
                <a:cs typeface="Arial" panose="020B0604020202020204" pitchFamily="34" charset="0"/>
              </a:rPr>
              <a:t> Fuente: </a:t>
            </a:r>
            <a:r>
              <a:rPr lang="es-GT" sz="800" dirty="0">
                <a:solidFill>
                  <a:srgbClr val="002060"/>
                </a:solidFill>
                <a:latin typeface="Montserrat Medium" panose="00000600000000000000" pitchFamily="50" charset="0"/>
                <a:cs typeface="Arial" panose="020B0604020202020204" pitchFamily="34" charset="0"/>
              </a:rPr>
              <a:t>Oficina Nacional de Servicio Civil (</a:t>
            </a:r>
            <a:r>
              <a:rPr lang="es-GT" sz="800" dirty="0" err="1">
                <a:solidFill>
                  <a:srgbClr val="002060"/>
                </a:solidFill>
                <a:latin typeface="Montserrat Medium" panose="00000600000000000000" pitchFamily="50" charset="0"/>
                <a:cs typeface="Arial" panose="020B0604020202020204" pitchFamily="34" charset="0"/>
              </a:rPr>
              <a:t>Onsec</a:t>
            </a:r>
            <a:r>
              <a:rPr lang="es-GT" sz="800" dirty="0">
                <a:solidFill>
                  <a:srgbClr val="002060"/>
                </a:solidFill>
                <a:latin typeface="Montserrat Medium" panose="00000600000000000000" pitchFamily="50" charset="0"/>
                <a:cs typeface="Arial" panose="020B0604020202020204" pitchFamily="34" charset="0"/>
              </a:rPr>
              <a:t>).</a:t>
            </a:r>
            <a:endParaRPr lang="es-GT" sz="800" dirty="0">
              <a:solidFill>
                <a:srgbClr val="002060"/>
              </a:solidFill>
              <a:latin typeface="Montserrat Medium" panose="00000600000000000000" pitchFamily="50"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22" y="2783177"/>
            <a:ext cx="4607574" cy="2796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575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280286" y="1873706"/>
            <a:ext cx="6746251"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vigente: </a:t>
            </a:r>
            <a:r>
              <a:rPr lang="es-GT" sz="1600" b="1" dirty="0">
                <a:solidFill>
                  <a:srgbClr val="00B0F0"/>
                </a:solidFill>
                <a:latin typeface="Montserrat Medium" panose="00000600000000000000" pitchFamily="50" charset="0"/>
              </a:rPr>
              <a:t>Q. 3,807,366.00</a:t>
            </a:r>
            <a:r>
              <a:rPr lang="es-GT" sz="1600" b="1" dirty="0">
                <a:solidFill>
                  <a:srgbClr val="002060"/>
                </a:solidFill>
                <a:latin typeface="Montserrat Medium" panose="00000600000000000000" pitchFamily="50" charset="0"/>
              </a:rPr>
              <a:t> </a:t>
            </a:r>
            <a:endParaRPr lang="es-GT" sz="1600" b="1"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ejecutado: </a:t>
            </a:r>
            <a:r>
              <a:rPr lang="es-GT" sz="1600" b="1" dirty="0">
                <a:solidFill>
                  <a:srgbClr val="00B0F0"/>
                </a:solidFill>
                <a:latin typeface="Montserrat Medium" panose="00000600000000000000" pitchFamily="50" charset="0"/>
              </a:rPr>
              <a:t>Q. 3,735,799.32</a:t>
            </a:r>
            <a:endParaRPr lang="es-GT" sz="1600" b="1" dirty="0">
              <a:solidFill>
                <a:srgbClr val="00B0F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Fuente de financiamiento: </a:t>
            </a:r>
            <a:r>
              <a:rPr lang="es-GT" sz="1600" b="1" dirty="0">
                <a:solidFill>
                  <a:srgbClr val="00B0F0"/>
                </a:solidFill>
                <a:latin typeface="Montserrat Medium" panose="00000600000000000000" pitchFamily="50" charset="0"/>
                <a:cs typeface="Arial" panose="020B0604020202020204" pitchFamily="34" charset="0"/>
              </a:rPr>
              <a:t>11</a:t>
            </a:r>
          </a:p>
          <a:p>
            <a:pPr marL="342900" indent="-342900" algn="just">
              <a:lnSpc>
                <a:spcPct val="100000"/>
              </a:lnSpc>
              <a:buAutoNum type="alphaLcPeriod"/>
            </a:pPr>
            <a:endParaRPr lang="es-GT" sz="1400" dirty="0">
              <a:solidFill>
                <a:srgbClr val="002060"/>
              </a:solidFill>
              <a:latin typeface="Montserrat Medium" panose="00000600000000000000" pitchFamily="50" charset="0"/>
              <a:cs typeface="Arial" panose="020B0604020202020204" pitchFamily="34" charset="0"/>
            </a:endParaRPr>
          </a:p>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Programa: ADMINISTRACIÓN DE RECURSOS HUMANOS DE LA ADMINISTRACIÓN PÚBLICA Y DEL RÉGIMEN DE CLASES PASIVAS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Meta: </a:t>
            </a:r>
            <a:r>
              <a:rPr lang="es-GT" sz="1400" dirty="0">
                <a:solidFill>
                  <a:srgbClr val="002060"/>
                </a:solidFill>
                <a:latin typeface="Montserrat Medium" panose="00000600000000000000" pitchFamily="50" charset="0"/>
              </a:rPr>
              <a:t>43,984 </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Población beneficiada: </a:t>
            </a:r>
            <a:r>
              <a:rPr lang="es-GT" sz="1400" dirty="0">
                <a:solidFill>
                  <a:srgbClr val="002060"/>
                </a:solidFill>
                <a:latin typeface="Montserrat Medium" panose="00000600000000000000" pitchFamily="50" charset="0"/>
              </a:rPr>
              <a:t>17,689</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397022" y="1413924"/>
            <a:ext cx="10842172" cy="584775"/>
          </a:xfrm>
          <a:prstGeom prst="rect">
            <a:avLst/>
          </a:prstGeom>
          <a:noFill/>
        </p:spPr>
        <p:txBody>
          <a:bodyPr wrap="square" rtlCol="0">
            <a:spAutoFit/>
          </a:bodyPr>
          <a:lstStyle/>
          <a:p>
            <a:pPr algn="just"/>
            <a:r>
              <a:rPr lang="es-GT" sz="1600" dirty="0">
                <a:solidFill>
                  <a:srgbClr val="002060"/>
                </a:solidFill>
                <a:latin typeface="Montserrat Medium" panose="00000600000000000000" pitchFamily="50" charset="0"/>
              </a:rPr>
              <a:t>2.1 	Acciones de personal registradas y aprobadas (nombramientos, prórrogas, tomas de posesión 	y entregas de puestos).</a:t>
            </a:r>
          </a:p>
        </p:txBody>
      </p:sp>
      <p:sp>
        <p:nvSpPr>
          <p:cNvPr id="11" name="CuadroTexto 10"/>
          <p:cNvSpPr txBox="1"/>
          <p:nvPr/>
        </p:nvSpPr>
        <p:spPr>
          <a:xfrm>
            <a:off x="1222422" y="5919357"/>
            <a:ext cx="4270772" cy="215444"/>
          </a:xfrm>
          <a:prstGeom prst="rect">
            <a:avLst/>
          </a:prstGeom>
          <a:noFill/>
        </p:spPr>
        <p:txBody>
          <a:bodyPr wrap="square" rtlCol="0">
            <a:spAutoFit/>
          </a:bodyPr>
          <a:lstStyle/>
          <a:p>
            <a:r>
              <a:rPr lang="es-GT" sz="800" b="1" dirty="0">
                <a:solidFill>
                  <a:srgbClr val="002060"/>
                </a:solidFill>
                <a:latin typeface="Montserrat" panose="00000500000000000000" pitchFamily="50" charset="0"/>
                <a:cs typeface="Arial" panose="020B0604020202020204" pitchFamily="34" charset="0"/>
              </a:rPr>
              <a:t> Fuente: </a:t>
            </a:r>
            <a:r>
              <a:rPr lang="es-GT" sz="800" dirty="0">
                <a:solidFill>
                  <a:srgbClr val="002060"/>
                </a:solidFill>
                <a:latin typeface="Montserrat Medium" panose="00000600000000000000" pitchFamily="50" charset="0"/>
                <a:cs typeface="Arial" panose="020B0604020202020204" pitchFamily="34" charset="0"/>
              </a:rPr>
              <a:t>Oficina Nacional de Servicio Civil (</a:t>
            </a:r>
            <a:r>
              <a:rPr lang="es-GT" sz="800" dirty="0" err="1">
                <a:solidFill>
                  <a:srgbClr val="002060"/>
                </a:solidFill>
                <a:latin typeface="Montserrat Medium" panose="00000600000000000000" pitchFamily="50" charset="0"/>
                <a:cs typeface="Arial" panose="020B0604020202020204" pitchFamily="34" charset="0"/>
              </a:rPr>
              <a:t>Onsec</a:t>
            </a:r>
            <a:r>
              <a:rPr lang="es-GT" sz="800" dirty="0">
                <a:solidFill>
                  <a:srgbClr val="002060"/>
                </a:solidFill>
                <a:latin typeface="Montserrat Medium" panose="00000600000000000000" pitchFamily="50" charset="0"/>
                <a:cs typeface="Arial" panose="020B0604020202020204" pitchFamily="34" charset="0"/>
              </a:rPr>
              <a:t>).</a:t>
            </a:r>
            <a:endParaRPr lang="es-GT" sz="800" dirty="0">
              <a:solidFill>
                <a:srgbClr val="002060"/>
              </a:solidFill>
              <a:latin typeface="Montserrat Medium" panose="00000600000000000000" pitchFamily="50"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116" y="2620880"/>
            <a:ext cx="4667556" cy="3111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928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201" y="5742752"/>
            <a:ext cx="3549679" cy="885982"/>
          </a:xfrm>
          <a:prstGeom prst="rect">
            <a:avLst/>
          </a:prstGeom>
        </p:spPr>
      </p:pic>
      <p:sp>
        <p:nvSpPr>
          <p:cNvPr id="7" name="Título 1">
            <a:extLst>
              <a:ext uri="{FF2B5EF4-FFF2-40B4-BE49-F238E27FC236}">
                <a16:creationId xmlns:a16="http://schemas.microsoft.com/office/drawing/2014/main"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Autofit/>
          </a:bodyPr>
          <a:lstStyle/>
          <a:p>
            <a:r>
              <a:rPr lang="es-GT" sz="3600" b="1" dirty="0">
                <a:solidFill>
                  <a:srgbClr val="002060"/>
                </a:solidFill>
                <a:latin typeface="Montserrat" panose="00000500000000000000" pitchFamily="50" charset="0"/>
                <a:cs typeface="Arial" panose="020B0604020202020204" pitchFamily="34" charset="0"/>
              </a:rPr>
              <a:t>RENDICIÓN DE CUENTAS DEL ORGANISMO EJECUTIVO </a:t>
            </a:r>
            <a:r>
              <a:rPr lang="es-GT" sz="3600" b="1" dirty="0">
                <a:solidFill>
                  <a:srgbClr val="197BB4"/>
                </a:solidFill>
                <a:latin typeface="Montserrat" panose="00000500000000000000" pitchFamily="50" charset="0"/>
                <a:cs typeface="Arial" panose="020B0604020202020204" pitchFamily="34" charset="0"/>
              </a:rPr>
              <a:t/>
            </a:r>
            <a:br>
              <a:rPr lang="es-GT" sz="3600" b="1" dirty="0">
                <a:solidFill>
                  <a:srgbClr val="197BB4"/>
                </a:solidFill>
                <a:latin typeface="Montserrat" panose="00000500000000000000" pitchFamily="50" charset="0"/>
                <a:cs typeface="Arial" panose="020B0604020202020204" pitchFamily="34" charset="0"/>
              </a:rPr>
            </a:br>
            <a:r>
              <a:rPr lang="es-GT" sz="3600" b="1" dirty="0">
                <a:latin typeface="Montserrat" panose="00000500000000000000" pitchFamily="50" charset="0"/>
                <a:cs typeface="Arial" panose="020B0604020202020204" pitchFamily="34" charset="0"/>
              </a:rPr>
              <a:t/>
            </a:r>
            <a:br>
              <a:rPr lang="es-GT" sz="3600" b="1" dirty="0">
                <a:latin typeface="Montserrat" panose="00000500000000000000" pitchFamily="50" charset="0"/>
                <a:cs typeface="Arial" panose="020B0604020202020204" pitchFamily="34" charset="0"/>
              </a:rPr>
            </a:br>
            <a:r>
              <a:rPr lang="es-GT" sz="3600" b="1" dirty="0">
                <a:solidFill>
                  <a:srgbClr val="197BB4"/>
                </a:solidFill>
                <a:latin typeface="Montserrat" panose="00000500000000000000" pitchFamily="50" charset="0"/>
                <a:cs typeface="Arial" panose="020B0604020202020204" pitchFamily="34" charset="0"/>
              </a:rPr>
              <a:t>TERCER CUATRIMESTRE 2021</a:t>
            </a:r>
            <a:br>
              <a:rPr lang="es-GT" sz="3600" b="1" dirty="0">
                <a:solidFill>
                  <a:srgbClr val="197BB4"/>
                </a:solidFill>
                <a:latin typeface="Montserrat" panose="00000500000000000000" pitchFamily="50" charset="0"/>
                <a:cs typeface="Arial" panose="020B0604020202020204" pitchFamily="34" charset="0"/>
              </a:rPr>
            </a:br>
            <a:r>
              <a:rPr lang="es-GT" sz="3600" dirty="0">
                <a:solidFill>
                  <a:srgbClr val="197BB4"/>
                </a:solidFill>
                <a:latin typeface="Montserrat" panose="00000500000000000000" pitchFamily="50" charset="0"/>
                <a:cs typeface="Arial" panose="020B0604020202020204" pitchFamily="34" charset="0"/>
              </a:rPr>
              <a:t/>
            </a:r>
            <a:br>
              <a:rPr lang="es-GT" sz="3600" dirty="0">
                <a:solidFill>
                  <a:srgbClr val="197BB4"/>
                </a:solidFill>
                <a:latin typeface="Montserrat" panose="00000500000000000000" pitchFamily="50" charset="0"/>
                <a:cs typeface="Arial" panose="020B0604020202020204" pitchFamily="34" charset="0"/>
              </a:rPr>
            </a:br>
            <a:r>
              <a:rPr lang="es-GT" sz="3600" b="1" dirty="0">
                <a:latin typeface="Montserrat" panose="00000500000000000000" pitchFamily="50" charset="0"/>
                <a:cs typeface="Arial" panose="020B0604020202020204" pitchFamily="34" charset="0"/>
              </a:rPr>
              <a:t/>
            </a:r>
            <a:br>
              <a:rPr lang="es-GT" sz="3600" b="1" dirty="0">
                <a:latin typeface="Montserrat" panose="00000500000000000000" pitchFamily="50" charset="0"/>
                <a:cs typeface="Arial" panose="020B0604020202020204" pitchFamily="34" charset="0"/>
              </a:rPr>
            </a:br>
            <a:r>
              <a:rPr lang="es-GT" sz="3600" dirty="0">
                <a:solidFill>
                  <a:srgbClr val="197BB4"/>
                </a:solidFill>
                <a:latin typeface="Montserrat" panose="00000500000000000000" pitchFamily="50" charset="0"/>
                <a:cs typeface="Arial" panose="020B0604020202020204" pitchFamily="34" charset="0"/>
              </a:rPr>
              <a:t>Oficina Nacional de Servicio Civil</a:t>
            </a:r>
            <a:br>
              <a:rPr lang="es-GT" sz="3600" dirty="0">
                <a:solidFill>
                  <a:srgbClr val="197BB4"/>
                </a:solidFill>
                <a:latin typeface="Montserrat" panose="00000500000000000000" pitchFamily="50" charset="0"/>
                <a:cs typeface="Arial" panose="020B0604020202020204" pitchFamily="34" charset="0"/>
              </a:rPr>
            </a:br>
            <a:r>
              <a:rPr lang="es-GT" sz="3600" dirty="0">
                <a:solidFill>
                  <a:srgbClr val="197BB4"/>
                </a:solidFill>
                <a:latin typeface="Montserrat" panose="00000500000000000000" pitchFamily="50" charset="0"/>
                <a:cs typeface="Arial" panose="020B0604020202020204" pitchFamily="34" charset="0"/>
              </a:rPr>
              <a:t>(ONSEC)</a:t>
            </a:r>
            <a:r>
              <a:rPr lang="es-GT" sz="3600" dirty="0">
                <a:solidFill>
                  <a:schemeClr val="accent1">
                    <a:lumMod val="50000"/>
                  </a:schemeClr>
                </a:solidFill>
                <a:latin typeface="Montserrat" panose="00000500000000000000" pitchFamily="50" charset="0"/>
                <a:cs typeface="Arial" panose="020B0604020202020204" pitchFamily="34" charset="0"/>
              </a:rPr>
              <a:t/>
            </a:r>
            <a:br>
              <a:rPr lang="es-GT" sz="3600" dirty="0">
                <a:solidFill>
                  <a:schemeClr val="accent1">
                    <a:lumMod val="50000"/>
                  </a:schemeClr>
                </a:solidFill>
                <a:latin typeface="Montserrat" panose="00000500000000000000" pitchFamily="50" charset="0"/>
                <a:cs typeface="Arial" panose="020B0604020202020204" pitchFamily="34" charset="0"/>
              </a:rPr>
            </a:br>
            <a:endParaRPr lang="es-GT" sz="3600" b="1" dirty="0">
              <a:solidFill>
                <a:schemeClr val="accent1">
                  <a:lumMod val="50000"/>
                </a:schemeClr>
              </a:solidFill>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272254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548745" y="2158589"/>
            <a:ext cx="6469083"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vigente: </a:t>
            </a:r>
            <a:r>
              <a:rPr lang="es-GT" sz="1600" b="1" dirty="0">
                <a:solidFill>
                  <a:srgbClr val="00B0F0"/>
                </a:solidFill>
                <a:latin typeface="Montserrat Medium" panose="00000600000000000000" pitchFamily="50" charset="0"/>
              </a:rPr>
              <a:t>Q. 1,968,372.00 </a:t>
            </a:r>
            <a:endParaRPr lang="es-GT" sz="1600" b="1" dirty="0">
              <a:solidFill>
                <a:srgbClr val="00B0F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ejecutado: </a:t>
            </a:r>
            <a:r>
              <a:rPr lang="es-GT" sz="1600" b="1" dirty="0">
                <a:solidFill>
                  <a:srgbClr val="00B0F0"/>
                </a:solidFill>
                <a:latin typeface="Montserrat Medium" panose="00000600000000000000" pitchFamily="50" charset="0"/>
              </a:rPr>
              <a:t>Q. 1,917,085.77 </a:t>
            </a:r>
            <a:endParaRPr lang="es-GT" sz="1600" b="1" dirty="0">
              <a:solidFill>
                <a:srgbClr val="00B0F0"/>
              </a:solidFill>
              <a:latin typeface="Montserrat Medium" panose="00000600000000000000" pitchFamily="50" charset="0"/>
              <a:cs typeface="Arial" panose="020B0604020202020204" pitchFamily="34" charset="0"/>
            </a:endParaRPr>
          </a:p>
          <a:p>
            <a:pPr marL="342900" indent="-342900" algn="just">
              <a:lnSpc>
                <a:spcPct val="100000"/>
              </a:lnSpc>
              <a:buFont typeface="Arial" panose="020B0604020202020204" pitchFamily="34" charset="0"/>
              <a:buAutoNum type="alphaLcPeriod"/>
            </a:pPr>
            <a:r>
              <a:rPr lang="es-GT" sz="1400" dirty="0">
                <a:solidFill>
                  <a:srgbClr val="002060"/>
                </a:solidFill>
                <a:latin typeface="Montserrat Medium" panose="00000600000000000000" pitchFamily="50" charset="0"/>
                <a:cs typeface="Arial" panose="020B0604020202020204" pitchFamily="34" charset="0"/>
              </a:rPr>
              <a:t>Fuente de financiamiento: </a:t>
            </a:r>
            <a:r>
              <a:rPr lang="es-GT" sz="1600" b="1" dirty="0">
                <a:solidFill>
                  <a:srgbClr val="00B0F0"/>
                </a:solidFill>
                <a:latin typeface="Montserrat Medium" panose="00000600000000000000" pitchFamily="50" charset="0"/>
                <a:cs typeface="Arial" panose="020B0604020202020204" pitchFamily="34" charset="0"/>
              </a:rPr>
              <a:t>11</a:t>
            </a:r>
            <a:endParaRPr lang="es-GT" sz="1600"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endParaRPr lang="es-GT" sz="1400" dirty="0">
              <a:solidFill>
                <a:srgbClr val="002060"/>
              </a:solidFill>
              <a:latin typeface="Montserrat Medium" panose="00000600000000000000" pitchFamily="50" charset="0"/>
              <a:cs typeface="Arial" panose="020B0604020202020204" pitchFamily="34" charset="0"/>
            </a:endParaRPr>
          </a:p>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Programa: ADMINISTRACIÓN DE RECURSOS HUMANOS DE LA ADMINISTRACIÓN PÚBLICA Y DEL RÉGIMEN DE CLASES PASIVAS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Meta: 2,238</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Población beneficiada: </a:t>
            </a:r>
            <a:r>
              <a:rPr lang="es-GT" sz="1400" dirty="0">
                <a:solidFill>
                  <a:srgbClr val="002060"/>
                </a:solidFill>
                <a:latin typeface="Montserrat Medium" panose="00000600000000000000" pitchFamily="50" charset="0"/>
              </a:rPr>
              <a:t>1,611</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397022" y="1413924"/>
            <a:ext cx="10842172" cy="584775"/>
          </a:xfrm>
          <a:prstGeom prst="rect">
            <a:avLst/>
          </a:prstGeom>
          <a:noFill/>
        </p:spPr>
        <p:txBody>
          <a:bodyPr wrap="square" rtlCol="0">
            <a:spAutoFit/>
          </a:bodyPr>
          <a:lstStyle/>
          <a:p>
            <a:r>
              <a:rPr lang="es-GT" sz="1600" dirty="0">
                <a:solidFill>
                  <a:srgbClr val="002060"/>
                </a:solidFill>
                <a:latin typeface="Montserrat Medium" panose="00000600000000000000" pitchFamily="50" charset="0"/>
              </a:rPr>
              <a:t>2.2 	Candidatos certificados como elegibles para optar a cargos públicos en las instituciones del 	Organismo Ejecutivo y otras regidas por la Ley de Servicio Civil.</a:t>
            </a:r>
          </a:p>
        </p:txBody>
      </p:sp>
      <p:sp>
        <p:nvSpPr>
          <p:cNvPr id="11" name="CuadroTexto 10"/>
          <p:cNvSpPr txBox="1"/>
          <p:nvPr/>
        </p:nvSpPr>
        <p:spPr>
          <a:xfrm>
            <a:off x="1547336" y="6096067"/>
            <a:ext cx="4270772" cy="215444"/>
          </a:xfrm>
          <a:prstGeom prst="rect">
            <a:avLst/>
          </a:prstGeom>
          <a:noFill/>
        </p:spPr>
        <p:txBody>
          <a:bodyPr wrap="square" rtlCol="0">
            <a:spAutoFit/>
          </a:bodyPr>
          <a:lstStyle/>
          <a:p>
            <a:r>
              <a:rPr lang="es-GT" sz="800" b="1" dirty="0">
                <a:solidFill>
                  <a:srgbClr val="002060"/>
                </a:solidFill>
                <a:latin typeface="Montserrat" panose="00000500000000000000" pitchFamily="50" charset="0"/>
                <a:cs typeface="Arial" panose="020B0604020202020204" pitchFamily="34" charset="0"/>
              </a:rPr>
              <a:t> Fuente: </a:t>
            </a:r>
            <a:r>
              <a:rPr lang="es-GT" sz="800" dirty="0">
                <a:solidFill>
                  <a:srgbClr val="002060"/>
                </a:solidFill>
                <a:latin typeface="Montserrat Medium" panose="00000600000000000000" pitchFamily="50" charset="0"/>
                <a:cs typeface="Arial" panose="020B0604020202020204" pitchFamily="34" charset="0"/>
              </a:rPr>
              <a:t>Oficina Nacional de Servicio Civil (</a:t>
            </a:r>
            <a:r>
              <a:rPr lang="es-GT" sz="800" dirty="0" err="1">
                <a:solidFill>
                  <a:srgbClr val="002060"/>
                </a:solidFill>
                <a:latin typeface="Montserrat Medium" panose="00000600000000000000" pitchFamily="50" charset="0"/>
                <a:cs typeface="Arial" panose="020B0604020202020204" pitchFamily="34" charset="0"/>
              </a:rPr>
              <a:t>Onsec</a:t>
            </a:r>
            <a:r>
              <a:rPr lang="es-GT" sz="800" dirty="0">
                <a:solidFill>
                  <a:srgbClr val="002060"/>
                </a:solidFill>
                <a:latin typeface="Montserrat Medium" panose="00000600000000000000" pitchFamily="50" charset="0"/>
                <a:cs typeface="Arial" panose="020B0604020202020204" pitchFamily="34" charset="0"/>
              </a:rPr>
              <a:t>).</a:t>
            </a:r>
            <a:endParaRPr lang="es-GT" sz="800" dirty="0">
              <a:solidFill>
                <a:srgbClr val="002060"/>
              </a:solidFill>
              <a:latin typeface="Montserrat Medium" panose="00000600000000000000" pitchFamily="50"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l="2707" t="21282" r="9772" b="13077"/>
          <a:stretch/>
        </p:blipFill>
        <p:spPr>
          <a:xfrm>
            <a:off x="278674" y="2366780"/>
            <a:ext cx="4852148" cy="2426075"/>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674" y="4979623"/>
            <a:ext cx="1362381" cy="908254"/>
          </a:xfrm>
          <a:prstGeom prst="rect">
            <a:avLst/>
          </a:prstGeom>
          <a:ln>
            <a:noFill/>
          </a:ln>
          <a:effectLst>
            <a:outerShdw blurRad="292100" dist="139700" dir="2700000" algn="tl" rotWithShape="0">
              <a:srgbClr val="333333">
                <a:alpha val="65000"/>
              </a:srgbClr>
            </a:outerShdw>
          </a:effectLst>
        </p:spPr>
      </p:pic>
      <p:pic>
        <p:nvPicPr>
          <p:cNvPr id="15" name="Imagen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60" y="5007395"/>
            <a:ext cx="1320723" cy="880482"/>
          </a:xfrm>
          <a:prstGeom prst="rect">
            <a:avLst/>
          </a:prstGeom>
          <a:ln>
            <a:noFill/>
          </a:ln>
          <a:effectLst>
            <a:outerShdw blurRad="292100" dist="139700" dir="2700000" algn="tl" rotWithShape="0">
              <a:srgbClr val="333333">
                <a:alpha val="65000"/>
              </a:srgbClr>
            </a:outerShdw>
          </a:effectLst>
        </p:spPr>
      </p:pic>
      <p:pic>
        <p:nvPicPr>
          <p:cNvPr id="17" name="Imagen 16"/>
          <p:cNvPicPr>
            <a:picLocks noChangeAspect="1"/>
          </p:cNvPicPr>
          <p:nvPr/>
        </p:nvPicPr>
        <p:blipFill rotWithShape="1">
          <a:blip r:embed="rId7" cstate="print">
            <a:extLst>
              <a:ext uri="{28A0092B-C50C-407E-A947-70E740481C1C}">
                <a14:useLocalDpi xmlns:a14="http://schemas.microsoft.com/office/drawing/2010/main" val="0"/>
              </a:ext>
            </a:extLst>
          </a:blip>
          <a:srcRect t="28757" r="22058" b="11868"/>
          <a:stretch/>
        </p:blipFill>
        <p:spPr>
          <a:xfrm>
            <a:off x="3332689" y="4974687"/>
            <a:ext cx="1798133" cy="913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6526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271577" y="2158589"/>
            <a:ext cx="6746251"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vigente: </a:t>
            </a:r>
            <a:r>
              <a:rPr lang="es-GT" sz="1600" b="1" dirty="0">
                <a:solidFill>
                  <a:srgbClr val="00B0F0"/>
                </a:solidFill>
                <a:latin typeface="Montserrat Medium" panose="00000600000000000000" pitchFamily="50" charset="0"/>
              </a:rPr>
              <a:t>Q. 2,993,335.00</a:t>
            </a:r>
            <a:r>
              <a:rPr lang="es-GT" sz="1400" dirty="0">
                <a:solidFill>
                  <a:srgbClr val="002060"/>
                </a:solidFill>
                <a:latin typeface="Montserrat Medium" panose="00000600000000000000" pitchFamily="50" charset="0"/>
              </a:rPr>
              <a:t> </a:t>
            </a:r>
            <a:endParaRPr lang="es-GT" sz="1400"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ejecutado: </a:t>
            </a:r>
            <a:r>
              <a:rPr lang="es-GT" sz="1600" b="1" dirty="0">
                <a:solidFill>
                  <a:srgbClr val="00B0F0"/>
                </a:solidFill>
                <a:latin typeface="Montserrat Medium" panose="00000600000000000000" pitchFamily="50" charset="0"/>
              </a:rPr>
              <a:t>Q. 1,837,264.96</a:t>
            </a:r>
            <a:endParaRPr lang="es-GT" sz="1400"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Font typeface="Arial" panose="020B0604020202020204" pitchFamily="34" charset="0"/>
              <a:buAutoNum type="alphaLcPeriod"/>
            </a:pPr>
            <a:r>
              <a:rPr lang="es-GT" sz="1400" dirty="0">
                <a:solidFill>
                  <a:srgbClr val="002060"/>
                </a:solidFill>
                <a:latin typeface="Montserrat Medium" panose="00000600000000000000" pitchFamily="50" charset="0"/>
                <a:cs typeface="Arial" panose="020B0604020202020204" pitchFamily="34" charset="0"/>
              </a:rPr>
              <a:t>Fuente de financiamiento: </a:t>
            </a:r>
            <a:r>
              <a:rPr lang="es-GT" sz="1600" b="1" dirty="0">
                <a:solidFill>
                  <a:srgbClr val="00B0F0"/>
                </a:solidFill>
                <a:latin typeface="Montserrat Medium" panose="00000600000000000000" pitchFamily="50" charset="0"/>
                <a:cs typeface="Arial" panose="020B0604020202020204" pitchFamily="34" charset="0"/>
              </a:rPr>
              <a:t>11</a:t>
            </a:r>
          </a:p>
          <a:p>
            <a:pPr marL="0" indent="0" algn="just">
              <a:lnSpc>
                <a:spcPct val="100000"/>
              </a:lnSpc>
              <a:buNone/>
            </a:pPr>
            <a:endParaRPr lang="es-GT" sz="1400" dirty="0">
              <a:solidFill>
                <a:srgbClr val="002060"/>
              </a:solidFill>
              <a:latin typeface="Montserrat Medium" panose="00000600000000000000" pitchFamily="50" charset="0"/>
              <a:cs typeface="Arial" panose="020B0604020202020204" pitchFamily="34" charset="0"/>
            </a:endParaRPr>
          </a:p>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Programa: ADMINISTRACIÓN DE RECURSOS HUMANOS DE LA ADMINISTRACIÓN PÚBLICA Y DEL RÉGIMEN DE CLASES PASIVAS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Meta: </a:t>
            </a:r>
            <a:r>
              <a:rPr lang="es-GT" sz="1400" dirty="0">
                <a:solidFill>
                  <a:srgbClr val="002060"/>
                </a:solidFill>
                <a:latin typeface="Montserrat Medium" panose="00000600000000000000" pitchFamily="50" charset="0"/>
              </a:rPr>
              <a:t>2,961 </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Población beneficiada: </a:t>
            </a:r>
            <a:r>
              <a:rPr lang="es-GT" sz="1400" dirty="0">
                <a:solidFill>
                  <a:srgbClr val="002060"/>
                </a:solidFill>
                <a:latin typeface="Montserrat Medium" panose="00000600000000000000" pitchFamily="50" charset="0"/>
              </a:rPr>
              <a:t>1,589</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397022" y="1413924"/>
            <a:ext cx="10842172" cy="584775"/>
          </a:xfrm>
          <a:prstGeom prst="rect">
            <a:avLst/>
          </a:prstGeom>
          <a:noFill/>
        </p:spPr>
        <p:txBody>
          <a:bodyPr wrap="square" rtlCol="0">
            <a:spAutoFit/>
          </a:bodyPr>
          <a:lstStyle/>
          <a:p>
            <a:r>
              <a:rPr lang="es-GT" sz="1600" dirty="0">
                <a:solidFill>
                  <a:srgbClr val="002060"/>
                </a:solidFill>
                <a:latin typeface="Montserrat Medium" panose="00000600000000000000" pitchFamily="50" charset="0"/>
              </a:rPr>
              <a:t>2.3 	Servidores, </a:t>
            </a:r>
            <a:r>
              <a:rPr lang="es-GT" sz="1600" dirty="0" err="1">
                <a:solidFill>
                  <a:srgbClr val="002060"/>
                </a:solidFill>
                <a:latin typeface="Montserrat Medium" panose="00000600000000000000" pitchFamily="50" charset="0"/>
              </a:rPr>
              <a:t>exservidores</a:t>
            </a:r>
            <a:r>
              <a:rPr lang="es-GT" sz="1600" dirty="0">
                <a:solidFill>
                  <a:srgbClr val="002060"/>
                </a:solidFill>
                <a:latin typeface="Montserrat Medium" panose="00000600000000000000" pitchFamily="50" charset="0"/>
              </a:rPr>
              <a:t> públicos o sus beneficiarios con peticiones jurídico laborales resueltas 	presentadas ante la </a:t>
            </a:r>
            <a:r>
              <a:rPr lang="es-GT" sz="1600" b="1" dirty="0" err="1">
                <a:solidFill>
                  <a:srgbClr val="002060"/>
                </a:solidFill>
                <a:latin typeface="Montserrat Medium" panose="00000600000000000000" pitchFamily="50" charset="0"/>
              </a:rPr>
              <a:t>Onsec</a:t>
            </a:r>
            <a:r>
              <a:rPr lang="es-GT" sz="1600" b="1" dirty="0">
                <a:solidFill>
                  <a:srgbClr val="002060"/>
                </a:solidFill>
                <a:latin typeface="Montserrat Medium" panose="00000600000000000000" pitchFamily="50" charset="0"/>
              </a:rPr>
              <a:t>.</a:t>
            </a:r>
          </a:p>
        </p:txBody>
      </p:sp>
      <p:sp>
        <p:nvSpPr>
          <p:cNvPr id="11" name="CuadroTexto 10"/>
          <p:cNvSpPr txBox="1"/>
          <p:nvPr/>
        </p:nvSpPr>
        <p:spPr>
          <a:xfrm>
            <a:off x="1577091" y="5923880"/>
            <a:ext cx="4270772" cy="215444"/>
          </a:xfrm>
          <a:prstGeom prst="rect">
            <a:avLst/>
          </a:prstGeom>
          <a:noFill/>
        </p:spPr>
        <p:txBody>
          <a:bodyPr wrap="square" rtlCol="0">
            <a:spAutoFit/>
          </a:bodyPr>
          <a:lstStyle/>
          <a:p>
            <a:r>
              <a:rPr lang="es-GT" sz="800" b="1" dirty="0">
                <a:solidFill>
                  <a:srgbClr val="002060"/>
                </a:solidFill>
                <a:latin typeface="Montserrat" panose="00000500000000000000" pitchFamily="50" charset="0"/>
                <a:cs typeface="Arial" panose="020B0604020202020204" pitchFamily="34" charset="0"/>
              </a:rPr>
              <a:t> Fuente: </a:t>
            </a:r>
            <a:r>
              <a:rPr lang="es-GT" sz="800" dirty="0">
                <a:solidFill>
                  <a:srgbClr val="002060"/>
                </a:solidFill>
                <a:latin typeface="Montserrat Medium" panose="00000600000000000000" pitchFamily="50" charset="0"/>
                <a:cs typeface="Arial" panose="020B0604020202020204" pitchFamily="34" charset="0"/>
              </a:rPr>
              <a:t>Oficina Nacional de Servicio Civil (</a:t>
            </a:r>
            <a:r>
              <a:rPr lang="es-GT" sz="800" dirty="0" err="1">
                <a:solidFill>
                  <a:srgbClr val="002060"/>
                </a:solidFill>
                <a:latin typeface="Montserrat Medium" panose="00000600000000000000" pitchFamily="50" charset="0"/>
                <a:cs typeface="Arial" panose="020B0604020202020204" pitchFamily="34" charset="0"/>
              </a:rPr>
              <a:t>Onsec</a:t>
            </a:r>
            <a:r>
              <a:rPr lang="es-GT" sz="800" dirty="0">
                <a:solidFill>
                  <a:srgbClr val="002060"/>
                </a:solidFill>
                <a:latin typeface="Montserrat Medium" panose="00000600000000000000" pitchFamily="50" charset="0"/>
                <a:cs typeface="Arial" panose="020B0604020202020204" pitchFamily="34" charset="0"/>
              </a:rPr>
              <a:t>).</a:t>
            </a:r>
            <a:endParaRPr lang="es-GT" sz="800" dirty="0">
              <a:solidFill>
                <a:srgbClr val="002060"/>
              </a:solidFill>
              <a:latin typeface="Montserrat Medium" panose="00000600000000000000" pitchFamily="50"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22" y="2697681"/>
            <a:ext cx="4599464" cy="30663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805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271577" y="2158589"/>
            <a:ext cx="6746251"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vigente: </a:t>
            </a:r>
            <a:r>
              <a:rPr lang="es-GT" sz="1600" b="1" dirty="0">
                <a:solidFill>
                  <a:srgbClr val="00B0F0"/>
                </a:solidFill>
                <a:latin typeface="Montserrat Medium" panose="00000600000000000000" pitchFamily="50" charset="0"/>
              </a:rPr>
              <a:t> Q. 2,747,879.00</a:t>
            </a:r>
            <a:endParaRPr lang="es-GT" sz="1400" b="1"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ejecutado: </a:t>
            </a:r>
            <a:r>
              <a:rPr lang="es-GT" sz="1600" b="1" dirty="0">
                <a:solidFill>
                  <a:srgbClr val="00B0F0"/>
                </a:solidFill>
                <a:latin typeface="Montserrat Medium" panose="00000600000000000000" pitchFamily="50" charset="0"/>
              </a:rPr>
              <a:t>Q. 2,671,721.39</a:t>
            </a:r>
            <a:endParaRPr lang="es-GT" sz="1400" dirty="0">
              <a:solidFill>
                <a:srgbClr val="002060"/>
              </a:solidFill>
              <a:latin typeface="Montserrat Medium" panose="00000600000000000000" pitchFamily="50" charset="0"/>
              <a:cs typeface="Arial" panose="020B0604020202020204" pitchFamily="34"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Fuente de financiamiento: </a:t>
            </a:r>
            <a:r>
              <a:rPr lang="es-GT" sz="1600" b="1" dirty="0">
                <a:solidFill>
                  <a:srgbClr val="00B0F0"/>
                </a:solidFill>
                <a:latin typeface="Montserrat Medium" panose="00000600000000000000" pitchFamily="50" charset="0"/>
                <a:cs typeface="Arial" panose="020B0604020202020204" pitchFamily="34" charset="0"/>
              </a:rPr>
              <a:t>11</a:t>
            </a:r>
          </a:p>
          <a:p>
            <a:pPr marL="0" indent="0" algn="just">
              <a:lnSpc>
                <a:spcPct val="100000"/>
              </a:lnSpc>
              <a:buNone/>
            </a:pPr>
            <a:endParaRPr lang="es-GT" sz="1400" dirty="0">
              <a:solidFill>
                <a:srgbClr val="002060"/>
              </a:solidFill>
              <a:latin typeface="Montserrat Medium" panose="00000600000000000000" pitchFamily="50" charset="0"/>
              <a:cs typeface="Arial" panose="020B0604020202020204" pitchFamily="34" charset="0"/>
            </a:endParaRPr>
          </a:p>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Programa: ADMINISTRACIÓN DE RECURSOS HUMANOS DE LA ADMINISTRACIÓN PÚBLICA Y DEL RÉGIMEN DE CLASES PASIVAS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Meta: </a:t>
            </a:r>
            <a:r>
              <a:rPr lang="es-GT" sz="1400" dirty="0">
                <a:solidFill>
                  <a:srgbClr val="002060"/>
                </a:solidFill>
                <a:latin typeface="Montserrat Medium" panose="00000600000000000000" pitchFamily="50" charset="0"/>
              </a:rPr>
              <a:t>202,579 registros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Población beneficiada:</a:t>
            </a:r>
            <a:r>
              <a:rPr lang="es-GT" sz="1200" dirty="0">
                <a:solidFill>
                  <a:srgbClr val="002060"/>
                </a:solidFill>
                <a:latin typeface="Montserrat Medium" panose="00000600000000000000" pitchFamily="50" charset="0"/>
                <a:cs typeface="Arial" panose="020B0604020202020204" pitchFamily="34" charset="0"/>
              </a:rPr>
              <a:t> </a:t>
            </a:r>
            <a:r>
              <a:rPr lang="es-GT" sz="1200" dirty="0">
                <a:solidFill>
                  <a:schemeClr val="accent5">
                    <a:lumMod val="50000"/>
                  </a:schemeClr>
                </a:solidFill>
                <a:cs typeface="Arial" panose="020B0604020202020204" pitchFamily="34" charset="0"/>
              </a:rPr>
              <a:t>derivado de que el producto se genera a través de registros que es su unidad de medida los beneficiarios no se determinan como persona.</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397022" y="1413924"/>
            <a:ext cx="10842172" cy="584775"/>
          </a:xfrm>
          <a:prstGeom prst="rect">
            <a:avLst/>
          </a:prstGeom>
          <a:noFill/>
        </p:spPr>
        <p:txBody>
          <a:bodyPr wrap="square" rtlCol="0">
            <a:spAutoFit/>
          </a:bodyPr>
          <a:lstStyle/>
          <a:p>
            <a:r>
              <a:rPr lang="es-GT" sz="1600" dirty="0">
                <a:solidFill>
                  <a:srgbClr val="002060"/>
                </a:solidFill>
                <a:latin typeface="Montserrat Medium" panose="00000600000000000000" pitchFamily="50" charset="0"/>
              </a:rPr>
              <a:t>2.4 	Acciones de puestos aprobadas a las instituciones del Organismo Ejecutivo y otras que se 	rigen por la Ley de Servicio Civil.</a:t>
            </a:r>
            <a:endParaRPr lang="es-GT" sz="1600" b="1" dirty="0">
              <a:solidFill>
                <a:srgbClr val="002060"/>
              </a:solidFill>
              <a:latin typeface="Montserrat Medium" panose="00000600000000000000" pitchFamily="50" charset="0"/>
            </a:endParaRPr>
          </a:p>
        </p:txBody>
      </p:sp>
      <p:sp>
        <p:nvSpPr>
          <p:cNvPr id="11" name="CuadroTexto 10"/>
          <p:cNvSpPr txBox="1"/>
          <p:nvPr/>
        </p:nvSpPr>
        <p:spPr>
          <a:xfrm>
            <a:off x="0" y="6361325"/>
            <a:ext cx="4270772" cy="215444"/>
          </a:xfrm>
          <a:prstGeom prst="rect">
            <a:avLst/>
          </a:prstGeom>
          <a:noFill/>
        </p:spPr>
        <p:txBody>
          <a:bodyPr wrap="square" rtlCol="0">
            <a:spAutoFit/>
          </a:bodyPr>
          <a:lstStyle/>
          <a:p>
            <a:r>
              <a:rPr lang="es-GT" sz="800" b="1" dirty="0">
                <a:solidFill>
                  <a:srgbClr val="002060"/>
                </a:solidFill>
                <a:latin typeface="Montserrat" panose="00000500000000000000" pitchFamily="50" charset="0"/>
                <a:cs typeface="Arial" panose="020B0604020202020204" pitchFamily="34" charset="0"/>
              </a:rPr>
              <a:t> Fuente: </a:t>
            </a:r>
            <a:r>
              <a:rPr lang="es-GT" sz="800" dirty="0">
                <a:solidFill>
                  <a:srgbClr val="002060"/>
                </a:solidFill>
                <a:latin typeface="Montserrat Medium" panose="00000600000000000000" pitchFamily="50" charset="0"/>
                <a:cs typeface="Arial" panose="020B0604020202020204" pitchFamily="34" charset="0"/>
              </a:rPr>
              <a:t>Oficina Nacional de Servicio Civil (</a:t>
            </a:r>
            <a:r>
              <a:rPr lang="es-GT" sz="800" dirty="0" err="1">
                <a:solidFill>
                  <a:srgbClr val="002060"/>
                </a:solidFill>
                <a:latin typeface="Montserrat Medium" panose="00000600000000000000" pitchFamily="50" charset="0"/>
                <a:cs typeface="Arial" panose="020B0604020202020204" pitchFamily="34" charset="0"/>
              </a:rPr>
              <a:t>Onsec</a:t>
            </a:r>
            <a:r>
              <a:rPr lang="es-GT" sz="800" dirty="0">
                <a:solidFill>
                  <a:srgbClr val="002060"/>
                </a:solidFill>
                <a:latin typeface="Montserrat Medium" panose="00000600000000000000" pitchFamily="50" charset="0"/>
                <a:cs typeface="Arial" panose="020B0604020202020204" pitchFamily="34" charset="0"/>
              </a:rPr>
              <a:t>).</a:t>
            </a:r>
            <a:endParaRPr lang="es-GT" sz="800" dirty="0">
              <a:solidFill>
                <a:srgbClr val="002060"/>
              </a:solidFill>
              <a:latin typeface="Montserrat Medium" panose="00000600000000000000" pitchFamily="50"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0819" y="2158589"/>
            <a:ext cx="3339981" cy="2226654"/>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rotWithShape="1">
          <a:blip r:embed="rId5" cstate="print">
            <a:extLst>
              <a:ext uri="{28A0092B-C50C-407E-A947-70E740481C1C}">
                <a14:useLocalDpi xmlns:a14="http://schemas.microsoft.com/office/drawing/2010/main" val="0"/>
              </a:ext>
            </a:extLst>
          </a:blip>
          <a:srcRect l="29373" t="9744" b="36923"/>
          <a:stretch/>
        </p:blipFill>
        <p:spPr>
          <a:xfrm>
            <a:off x="1170819" y="4519993"/>
            <a:ext cx="3339981" cy="16814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973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271577" y="2158589"/>
            <a:ext cx="6746251"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vigente:</a:t>
            </a:r>
            <a:r>
              <a:rPr lang="es-GT" sz="1600" b="1" dirty="0">
                <a:solidFill>
                  <a:srgbClr val="00B0F0"/>
                </a:solidFill>
                <a:latin typeface="Montserrat Medium" panose="00000600000000000000" pitchFamily="50" charset="0"/>
                <a:cs typeface="Arial" panose="020B0604020202020204" pitchFamily="34" charset="0"/>
              </a:rPr>
              <a:t> </a:t>
            </a:r>
            <a:r>
              <a:rPr lang="es-GT" sz="1600" b="1" dirty="0">
                <a:solidFill>
                  <a:srgbClr val="00B0F0"/>
                </a:solidFill>
                <a:latin typeface="Montserrat Medium" panose="00000600000000000000" pitchFamily="50" charset="0"/>
              </a:rPr>
              <a:t>Q. 1,834,014.00</a:t>
            </a:r>
            <a:endParaRPr lang="es-GT" sz="1400" b="1" dirty="0">
              <a:solidFill>
                <a:srgbClr val="00B0F0"/>
              </a:solidFill>
              <a:latin typeface="Montserrat Medium" panose="00000600000000000000" pitchFamily="50" charset="0"/>
            </a:endParaRP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ejecutado: </a:t>
            </a:r>
            <a:r>
              <a:rPr lang="es-GT" sz="1600" b="1" dirty="0">
                <a:solidFill>
                  <a:srgbClr val="00B0F0"/>
                </a:solidFill>
                <a:latin typeface="Montserrat Medium" panose="00000600000000000000" pitchFamily="50" charset="0"/>
              </a:rPr>
              <a:t>Q. 1,826,650.93</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Fuente de financiamiento: </a:t>
            </a:r>
            <a:r>
              <a:rPr lang="es-GT" sz="1600" b="1" dirty="0">
                <a:solidFill>
                  <a:srgbClr val="00B0F0"/>
                </a:solidFill>
                <a:latin typeface="Montserrat Medium" panose="00000600000000000000" pitchFamily="50" charset="0"/>
                <a:cs typeface="Arial" panose="020B0604020202020204" pitchFamily="34" charset="0"/>
              </a:rPr>
              <a:t>11</a:t>
            </a:r>
          </a:p>
          <a:p>
            <a:pPr marL="0" indent="0" algn="just">
              <a:lnSpc>
                <a:spcPct val="100000"/>
              </a:lnSpc>
              <a:buNone/>
            </a:pPr>
            <a:endParaRPr lang="es-GT" sz="1400" dirty="0">
              <a:solidFill>
                <a:srgbClr val="002060"/>
              </a:solidFill>
              <a:latin typeface="Montserrat Medium" panose="00000600000000000000" pitchFamily="50" charset="0"/>
              <a:cs typeface="Arial" panose="020B0604020202020204" pitchFamily="34" charset="0"/>
            </a:endParaRPr>
          </a:p>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Programa: ADMINISTRACIÓN DE RECURSOS HUMANOS DE LA ADMINISTRACIÓN PÚBLICA Y DEL RÉGIMEN DE CLASES PASIVAS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Meta: </a:t>
            </a:r>
            <a:r>
              <a:rPr lang="es-GT" sz="1400" dirty="0">
                <a:solidFill>
                  <a:srgbClr val="002060"/>
                </a:solidFill>
                <a:latin typeface="Montserrat Medium" panose="00000600000000000000" pitchFamily="50" charset="0"/>
              </a:rPr>
              <a:t>297</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Población beneficiada: </a:t>
            </a:r>
            <a:r>
              <a:rPr lang="es-GT" sz="1400" dirty="0">
                <a:solidFill>
                  <a:srgbClr val="002060"/>
                </a:solidFill>
                <a:latin typeface="Montserrat Medium" panose="00000600000000000000" pitchFamily="50" charset="0"/>
              </a:rPr>
              <a:t>94</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397022" y="1413924"/>
            <a:ext cx="10842172" cy="584775"/>
          </a:xfrm>
          <a:prstGeom prst="rect">
            <a:avLst/>
          </a:prstGeom>
          <a:noFill/>
        </p:spPr>
        <p:txBody>
          <a:bodyPr wrap="square" rtlCol="0">
            <a:spAutoFit/>
          </a:bodyPr>
          <a:lstStyle/>
          <a:p>
            <a:r>
              <a:rPr lang="es-GT" sz="1600" dirty="0">
                <a:solidFill>
                  <a:srgbClr val="002060"/>
                </a:solidFill>
                <a:latin typeface="Montserrat Medium" panose="00000600000000000000" pitchFamily="50" charset="0"/>
              </a:rPr>
              <a:t>3. 	Servidores, </a:t>
            </a:r>
            <a:r>
              <a:rPr lang="es-GT" sz="1600" dirty="0" err="1">
                <a:solidFill>
                  <a:srgbClr val="002060"/>
                </a:solidFill>
                <a:latin typeface="Montserrat Medium" panose="00000600000000000000" pitchFamily="50" charset="0"/>
              </a:rPr>
              <a:t>exservidores</a:t>
            </a:r>
            <a:r>
              <a:rPr lang="es-GT" sz="1600" dirty="0">
                <a:solidFill>
                  <a:srgbClr val="002060"/>
                </a:solidFill>
                <a:latin typeface="Montserrat Medium" panose="00000600000000000000" pitchFamily="50" charset="0"/>
              </a:rPr>
              <a:t> públicos o sus beneficiarios con peticiones jurídico laborales por 	apelación resueltas, presentadas ante la </a:t>
            </a:r>
            <a:r>
              <a:rPr lang="es-GT" sz="1600" b="1" dirty="0">
                <a:solidFill>
                  <a:srgbClr val="002060"/>
                </a:solidFill>
                <a:latin typeface="Montserrat Medium" panose="00000600000000000000" pitchFamily="50" charset="0"/>
              </a:rPr>
              <a:t>Junta Nacional de Servicio Civil.</a:t>
            </a:r>
          </a:p>
        </p:txBody>
      </p:sp>
      <p:sp>
        <p:nvSpPr>
          <p:cNvPr id="10" name="CuadroTexto 9"/>
          <p:cNvSpPr txBox="1"/>
          <p:nvPr/>
        </p:nvSpPr>
        <p:spPr>
          <a:xfrm>
            <a:off x="1000805" y="5386647"/>
            <a:ext cx="4270772" cy="261610"/>
          </a:xfrm>
          <a:prstGeom prst="rect">
            <a:avLst/>
          </a:prstGeom>
          <a:noFill/>
        </p:spPr>
        <p:txBody>
          <a:bodyPr wrap="square" rtlCol="0">
            <a:spAutoFit/>
          </a:bodyPr>
          <a:lstStyle/>
          <a:p>
            <a:r>
              <a:rPr lang="es-GT" sz="1050" b="1" dirty="0">
                <a:solidFill>
                  <a:srgbClr val="002060"/>
                </a:solidFill>
                <a:latin typeface="Montserrat" panose="00000500000000000000" pitchFamily="50" charset="0"/>
                <a:cs typeface="Arial" panose="020B0604020202020204" pitchFamily="34" charset="0"/>
              </a:rPr>
              <a:t> Fuente: </a:t>
            </a:r>
            <a:r>
              <a:rPr lang="es-GT" sz="1050" dirty="0">
                <a:solidFill>
                  <a:srgbClr val="002060"/>
                </a:solidFill>
                <a:latin typeface="Montserrat Medium" panose="00000600000000000000" pitchFamily="50" charset="0"/>
                <a:cs typeface="Arial" panose="020B0604020202020204" pitchFamily="34" charset="0"/>
              </a:rPr>
              <a:t>Oficina Nacional de Servicio Civil (</a:t>
            </a:r>
            <a:r>
              <a:rPr lang="es-GT" sz="1050" dirty="0" err="1">
                <a:solidFill>
                  <a:srgbClr val="002060"/>
                </a:solidFill>
                <a:latin typeface="Montserrat Medium" panose="00000600000000000000" pitchFamily="50" charset="0"/>
                <a:cs typeface="Arial" panose="020B0604020202020204" pitchFamily="34" charset="0"/>
              </a:rPr>
              <a:t>Onsec</a:t>
            </a:r>
            <a:r>
              <a:rPr lang="es-GT" sz="1050" dirty="0">
                <a:solidFill>
                  <a:srgbClr val="002060"/>
                </a:solidFill>
                <a:latin typeface="Montserrat Medium" panose="00000600000000000000" pitchFamily="50" charset="0"/>
                <a:cs typeface="Arial" panose="020B0604020202020204" pitchFamily="34" charset="0"/>
              </a:rPr>
              <a:t>).</a:t>
            </a:r>
            <a:endParaRPr lang="es-GT" sz="1050" dirty="0">
              <a:solidFill>
                <a:srgbClr val="002060"/>
              </a:solidFill>
              <a:latin typeface="Montserrat Medium" panose="00000600000000000000" pitchFamily="50" charset="0"/>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r="21577"/>
          <a:stretch/>
        </p:blipFill>
        <p:spPr>
          <a:xfrm>
            <a:off x="1130485" y="2692406"/>
            <a:ext cx="3605061" cy="2585778"/>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spTree>
    <p:extLst>
      <p:ext uri="{BB962C8B-B14F-4D97-AF65-F5344CB8AC3E}">
        <p14:creationId xmlns:p14="http://schemas.microsoft.com/office/powerpoint/2010/main" val="93131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278674" y="547054"/>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PRINCIPALES RESULTADOS Y AVANCES</a:t>
            </a:r>
            <a:endParaRPr lang="es-GT" sz="2800" b="1" dirty="0">
              <a:solidFill>
                <a:srgbClr val="002060"/>
              </a:solidFill>
              <a:latin typeface="Montserrat" panose="000005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FDEFACA7-B903-4B3E-851C-F8FB7B3942D0}"/>
              </a:ext>
            </a:extLst>
          </p:cNvPr>
          <p:cNvSpPr txBox="1">
            <a:spLocks/>
          </p:cNvSpPr>
          <p:nvPr/>
        </p:nvSpPr>
        <p:spPr>
          <a:xfrm>
            <a:off x="5590309" y="2108074"/>
            <a:ext cx="6427519" cy="40456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presupuestarios</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vigente: </a:t>
            </a:r>
            <a:r>
              <a:rPr lang="es-GT" sz="1600" b="1" dirty="0">
                <a:solidFill>
                  <a:srgbClr val="00B0F0"/>
                </a:solidFill>
                <a:latin typeface="Montserrat Medium" panose="00000600000000000000" pitchFamily="50" charset="0"/>
              </a:rPr>
              <a:t>Q.9,920,260.00</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Presupuesto ejecutado (utilizado): </a:t>
            </a:r>
            <a:r>
              <a:rPr lang="es-GT" sz="1600" b="1" dirty="0">
                <a:solidFill>
                  <a:srgbClr val="00B0F0"/>
                </a:solidFill>
                <a:latin typeface="Montserrat Medium" panose="00000600000000000000" pitchFamily="50" charset="0"/>
              </a:rPr>
              <a:t>Q. 9,745,086.55</a:t>
            </a:r>
          </a:p>
          <a:p>
            <a:pPr marL="342900" indent="-3429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Fuente de financiamiento: </a:t>
            </a:r>
            <a:r>
              <a:rPr lang="es-GT" sz="1600" b="1" dirty="0">
                <a:solidFill>
                  <a:srgbClr val="00B0F0"/>
                </a:solidFill>
                <a:latin typeface="Montserrat Medium" panose="00000600000000000000" pitchFamily="50" charset="0"/>
                <a:cs typeface="Arial" panose="020B0604020202020204" pitchFamily="34" charset="0"/>
              </a:rPr>
              <a:t>11</a:t>
            </a:r>
          </a:p>
          <a:p>
            <a:pPr marL="0" indent="0" algn="just">
              <a:lnSpc>
                <a:spcPct val="100000"/>
              </a:lnSpc>
              <a:buNone/>
            </a:pPr>
            <a:endParaRPr lang="es-GT" sz="1400" dirty="0">
              <a:solidFill>
                <a:srgbClr val="002060"/>
              </a:solidFill>
              <a:latin typeface="Montserrat Medium" panose="00000600000000000000" pitchFamily="50" charset="0"/>
              <a:cs typeface="Arial" panose="020B0604020202020204" pitchFamily="34" charset="0"/>
            </a:endParaRPr>
          </a:p>
          <a:p>
            <a:pPr marL="0" indent="0" algn="just">
              <a:lnSpc>
                <a:spcPct val="100000"/>
              </a:lnSpc>
              <a:buNone/>
            </a:pPr>
            <a:r>
              <a:rPr lang="es-GT" sz="1400" b="1" dirty="0">
                <a:solidFill>
                  <a:srgbClr val="002060"/>
                </a:solidFill>
                <a:latin typeface="Montserrat Medium" panose="00000600000000000000" pitchFamily="50" charset="0"/>
                <a:cs typeface="Arial" panose="020B0604020202020204" pitchFamily="34" charset="0"/>
              </a:rPr>
              <a:t>Aspectos de planificación estatal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Programa: ADMINISTRACIÓN DE RECURSOS HUMANOS DE LA ADMINISTRACIÓN PÚBLICA Y DEL RÉGIMEN DE CLASES PASIVAS</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Meta: </a:t>
            </a:r>
            <a:r>
              <a:rPr lang="es-GT" sz="1400" dirty="0">
                <a:solidFill>
                  <a:srgbClr val="002060"/>
                </a:solidFill>
                <a:latin typeface="Montserrat Medium" panose="00000600000000000000" pitchFamily="50" charset="0"/>
              </a:rPr>
              <a:t>8,197</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Población beneficiada: </a:t>
            </a:r>
            <a:r>
              <a:rPr lang="es-GT" sz="1400" dirty="0">
                <a:solidFill>
                  <a:srgbClr val="002060"/>
                </a:solidFill>
                <a:latin typeface="Montserrat Medium" panose="00000600000000000000" pitchFamily="50" charset="0"/>
              </a:rPr>
              <a:t>2,448</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Ubicación geográfica: Guatemala a nivel nacional</a:t>
            </a:r>
          </a:p>
          <a:p>
            <a:pPr marL="457200" indent="-457200" algn="just">
              <a:lnSpc>
                <a:spcPct val="100000"/>
              </a:lnSpc>
              <a:buAutoNum type="alphaLcPeriod"/>
            </a:pPr>
            <a:r>
              <a:rPr lang="es-GT" sz="1400" dirty="0">
                <a:solidFill>
                  <a:srgbClr val="002060"/>
                </a:solidFill>
                <a:latin typeface="Montserrat Medium" panose="00000600000000000000" pitchFamily="50" charset="0"/>
                <a:cs typeface="Arial" panose="020B0604020202020204" pitchFamily="34" charset="0"/>
              </a:rPr>
              <a:t>Plazo de ejecución: Ejercicio fiscal 2021</a:t>
            </a:r>
          </a:p>
        </p:txBody>
      </p:sp>
      <p:sp>
        <p:nvSpPr>
          <p:cNvPr id="2" name="CuadroTexto 1"/>
          <p:cNvSpPr txBox="1"/>
          <p:nvPr/>
        </p:nvSpPr>
        <p:spPr>
          <a:xfrm>
            <a:off x="397022" y="1413924"/>
            <a:ext cx="10842172" cy="338554"/>
          </a:xfrm>
          <a:prstGeom prst="rect">
            <a:avLst/>
          </a:prstGeom>
          <a:noFill/>
        </p:spPr>
        <p:txBody>
          <a:bodyPr wrap="square" rtlCol="0">
            <a:spAutoFit/>
          </a:bodyPr>
          <a:lstStyle/>
          <a:p>
            <a:r>
              <a:rPr lang="es-GT" sz="1600" b="1" dirty="0">
                <a:solidFill>
                  <a:srgbClr val="002060"/>
                </a:solidFill>
                <a:latin typeface="Montserrat Medium" panose="00000600000000000000" pitchFamily="50" charset="0"/>
                <a:cs typeface="Arial" panose="020B0604020202020204" pitchFamily="34" charset="0"/>
              </a:rPr>
              <a:t>4.	Servidores, ex servidores públicos del Estado y sus beneficios con pensiones</a:t>
            </a:r>
          </a:p>
        </p:txBody>
      </p:sp>
      <p:sp>
        <p:nvSpPr>
          <p:cNvPr id="12" name="CuadroTexto 11"/>
          <p:cNvSpPr txBox="1"/>
          <p:nvPr/>
        </p:nvSpPr>
        <p:spPr>
          <a:xfrm>
            <a:off x="-1" y="6361325"/>
            <a:ext cx="4270772" cy="215444"/>
          </a:xfrm>
          <a:prstGeom prst="rect">
            <a:avLst/>
          </a:prstGeom>
          <a:noFill/>
        </p:spPr>
        <p:txBody>
          <a:bodyPr wrap="square" rtlCol="0">
            <a:spAutoFit/>
          </a:bodyPr>
          <a:lstStyle/>
          <a:p>
            <a:r>
              <a:rPr lang="es-GT" sz="800" b="1" dirty="0">
                <a:solidFill>
                  <a:srgbClr val="002060"/>
                </a:solidFill>
                <a:latin typeface="Montserrat" panose="00000500000000000000" pitchFamily="50" charset="0"/>
                <a:cs typeface="Arial" panose="020B0604020202020204" pitchFamily="34" charset="0"/>
              </a:rPr>
              <a:t> Fuente: </a:t>
            </a:r>
            <a:r>
              <a:rPr lang="es-GT" sz="800" dirty="0">
                <a:solidFill>
                  <a:srgbClr val="002060"/>
                </a:solidFill>
                <a:latin typeface="Montserrat Medium" panose="00000600000000000000" pitchFamily="50" charset="0"/>
                <a:cs typeface="Arial" panose="020B0604020202020204" pitchFamily="34" charset="0"/>
              </a:rPr>
              <a:t>Oficina Nacional de Servicio Civil (</a:t>
            </a:r>
            <a:r>
              <a:rPr lang="es-GT" sz="800" dirty="0" err="1">
                <a:solidFill>
                  <a:srgbClr val="002060"/>
                </a:solidFill>
                <a:latin typeface="Montserrat Medium" panose="00000600000000000000" pitchFamily="50" charset="0"/>
                <a:cs typeface="Arial" panose="020B0604020202020204" pitchFamily="34" charset="0"/>
              </a:rPr>
              <a:t>Onsec</a:t>
            </a:r>
            <a:r>
              <a:rPr lang="es-GT" sz="800" dirty="0">
                <a:solidFill>
                  <a:srgbClr val="002060"/>
                </a:solidFill>
                <a:latin typeface="Montserrat Medium" panose="00000600000000000000" pitchFamily="50" charset="0"/>
                <a:cs typeface="Arial" panose="020B0604020202020204" pitchFamily="34" charset="0"/>
              </a:rPr>
              <a:t>).</a:t>
            </a:r>
            <a:endParaRPr lang="es-GT" sz="800" dirty="0">
              <a:solidFill>
                <a:srgbClr val="002060"/>
              </a:solidFill>
              <a:latin typeface="Montserrat Medium" panose="00000600000000000000" pitchFamily="50" charset="0"/>
            </a:endParaRPr>
          </a:p>
        </p:txBody>
      </p:sp>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227" y="1868213"/>
            <a:ext cx="4304712" cy="2604942"/>
          </a:xfrm>
          <a:prstGeom prst="rect">
            <a:avLst/>
          </a:prstGeom>
          <a:ln>
            <a:noFill/>
          </a:ln>
          <a:effectLst>
            <a:outerShdw blurRad="292100" dist="139700" dir="2700000" algn="tl" rotWithShape="0">
              <a:srgbClr val="333333">
                <a:alpha val="65000"/>
              </a:srgbClr>
            </a:outerShdw>
          </a:effectLst>
        </p:spPr>
      </p:pic>
      <p:pic>
        <p:nvPicPr>
          <p:cNvPr id="23" name="Imagen 22"/>
          <p:cNvPicPr>
            <a:picLocks noChangeAspect="1"/>
          </p:cNvPicPr>
          <p:nvPr/>
        </p:nvPicPr>
        <p:blipFill rotWithShape="1">
          <a:blip r:embed="rId5" cstate="print">
            <a:extLst>
              <a:ext uri="{28A0092B-C50C-407E-A947-70E740481C1C}">
                <a14:useLocalDpi xmlns:a14="http://schemas.microsoft.com/office/drawing/2010/main" val="0"/>
              </a:ext>
            </a:extLst>
          </a:blip>
          <a:srcRect l="38630" t="26139"/>
          <a:stretch/>
        </p:blipFill>
        <p:spPr>
          <a:xfrm>
            <a:off x="2607744" y="4588890"/>
            <a:ext cx="2205195" cy="1381713"/>
          </a:xfrm>
          <a:prstGeom prst="rect">
            <a:avLst/>
          </a:prstGeom>
          <a:ln>
            <a:noFill/>
          </a:ln>
          <a:effectLst>
            <a:outerShdw blurRad="292100" dist="139700" dir="2700000" algn="tl" rotWithShape="0">
              <a:srgbClr val="333333">
                <a:alpha val="65000"/>
              </a:srgbClr>
            </a:outerShdw>
          </a:effectLst>
        </p:spPr>
      </p:pic>
      <p:pic>
        <p:nvPicPr>
          <p:cNvPr id="24" name="Imagen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227" y="4588890"/>
            <a:ext cx="2023691" cy="13491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499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592430" y="0"/>
            <a:ext cx="12784429" cy="6858000"/>
          </a:xfrm>
          <a:prstGeom prst="rect">
            <a:avLst/>
          </a:prstGeom>
          <a:solidFill>
            <a:srgbClr val="152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Título 1">
            <a:extLst>
              <a:ext uri="{FF2B5EF4-FFF2-40B4-BE49-F238E27FC236}">
                <a16:creationId xmlns:a16="http://schemas.microsoft.com/office/drawing/2014/main" id="{A2162693-C48A-1D46-A173-005AE60ACA54}"/>
              </a:ext>
            </a:extLst>
          </p:cNvPr>
          <p:cNvSpPr txBox="1">
            <a:spLocks/>
          </p:cNvSpPr>
          <p:nvPr/>
        </p:nvSpPr>
        <p:spPr>
          <a:xfrm>
            <a:off x="2586444" y="491108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s-GT" sz="3400" b="1" i="0" u="none" strike="noStrike" kern="1200" cap="none" spc="0" normalizeH="0" baseline="0" noProof="0" dirty="0">
                <a:ln>
                  <a:noFill/>
                </a:ln>
                <a:solidFill>
                  <a:prstClr val="white"/>
                </a:solidFill>
                <a:effectLst/>
                <a:uLnTx/>
                <a:uFillTx/>
                <a:latin typeface="Montserrat Medium" panose="00000600000000000000" pitchFamily="50" charset="0"/>
                <a:cs typeface="Arial" panose="020B0604020202020204" pitchFamily="34" charset="0"/>
              </a:rPr>
              <a:t>RENDICIÓN DE CUENTAS</a:t>
            </a:r>
            <a:r>
              <a:rPr kumimoji="0" lang="es-GT" sz="3400" b="1" i="0" u="none" strike="noStrike" kern="1200" cap="none" spc="0" normalizeH="0" baseline="0" noProof="0" dirty="0">
                <a:ln>
                  <a:noFill/>
                </a:ln>
                <a:solidFill>
                  <a:prstClr val="black"/>
                </a:solidFill>
                <a:effectLst/>
                <a:uLnTx/>
                <a:uFillTx/>
                <a:latin typeface="Montserrat Medium" panose="00000600000000000000" pitchFamily="50" charset="0"/>
                <a:cs typeface="Arial" panose="020B0604020202020204" pitchFamily="34" charset="0"/>
              </a:rPr>
              <a:t/>
            </a:r>
            <a:br>
              <a:rPr kumimoji="0" lang="es-GT" sz="3400" b="1" i="0" u="none" strike="noStrike" kern="1200" cap="none" spc="0" normalizeH="0" baseline="0" noProof="0" dirty="0">
                <a:ln>
                  <a:noFill/>
                </a:ln>
                <a:solidFill>
                  <a:prstClr val="black"/>
                </a:solidFill>
                <a:effectLst/>
                <a:uLnTx/>
                <a:uFillTx/>
                <a:latin typeface="Montserrat Medium" panose="00000600000000000000" pitchFamily="50" charset="0"/>
                <a:cs typeface="Arial" panose="020B0604020202020204" pitchFamily="34" charset="0"/>
              </a:rPr>
            </a:br>
            <a:r>
              <a:rPr kumimoji="0" lang="es-GT" sz="3400" b="1" i="0" u="none" strike="noStrike" kern="1200" cap="none" spc="0" normalizeH="0" baseline="0" noProof="0" dirty="0">
                <a:ln>
                  <a:noFill/>
                </a:ln>
                <a:solidFill>
                  <a:srgbClr val="00B0F0"/>
                </a:solidFill>
                <a:effectLst/>
                <a:uLnTx/>
                <a:uFillTx/>
                <a:latin typeface="Montserrat Medium" panose="00000600000000000000" pitchFamily="50" charset="0"/>
                <a:cs typeface="Arial" panose="020B0604020202020204" pitchFamily="34" charset="0"/>
              </a:rPr>
              <a:t>TENDENCIAS Y DESAFÍOS</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535" y="297801"/>
            <a:ext cx="4029464" cy="1085090"/>
          </a:xfrm>
          <a:prstGeom prst="rect">
            <a:avLst/>
          </a:prstGeom>
        </p:spPr>
      </p:pic>
    </p:spTree>
    <p:extLst>
      <p:ext uri="{BB962C8B-B14F-4D97-AF65-F5344CB8AC3E}">
        <p14:creationId xmlns:p14="http://schemas.microsoft.com/office/powerpoint/2010/main" val="73857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3818" y="434451"/>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831668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287385" y="452283"/>
            <a:ext cx="8029301" cy="430887"/>
          </a:xfrm>
          <a:prstGeom prst="rect">
            <a:avLst/>
          </a:prstGeom>
          <a:noFill/>
        </p:spPr>
        <p:txBody>
          <a:bodyPr wrap="square" rtlCol="0">
            <a:spAutoFit/>
          </a:bodyPr>
          <a:lstStyle/>
          <a:p>
            <a:pPr lvl="0">
              <a:defRPr/>
            </a:pPr>
            <a:r>
              <a:rPr lang="es-GT" sz="2200" b="1" dirty="0">
                <a:solidFill>
                  <a:srgbClr val="002060"/>
                </a:solidFill>
                <a:latin typeface="Montserrat" panose="00000500000000000000" pitchFamily="50" charset="0"/>
                <a:cs typeface="Arial" panose="020B0604020202020204" pitchFamily="34" charset="0"/>
              </a:rPr>
              <a:t>CONSOLIDADO DE LOGROS INSTITUCIONALES</a:t>
            </a:r>
            <a:endParaRPr lang="es-GT" sz="2200" b="1" dirty="0">
              <a:solidFill>
                <a:srgbClr val="002060"/>
              </a:solidFill>
              <a:latin typeface="Montserrat" panose="00000500000000000000" pitchFamily="50"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1179180593"/>
              </p:ext>
            </p:extLst>
          </p:nvPr>
        </p:nvGraphicFramePr>
        <p:xfrm>
          <a:off x="771158" y="1443172"/>
          <a:ext cx="11076851" cy="4774747"/>
        </p:xfrm>
        <a:graphic>
          <a:graphicData uri="http://schemas.openxmlformats.org/presentationml/2006/ole">
            <mc:AlternateContent xmlns:mc="http://schemas.openxmlformats.org/markup-compatibility/2006">
              <mc:Choice xmlns:v="urn:schemas-microsoft-com:vml" Requires="v">
                <p:oleObj spid="_x0000_s1102" name="Hoja de cálculo" r:id="rId5" imgW="17350634" imgH="6660006" progId="Excel.Sheet.12">
                  <p:embed/>
                </p:oleObj>
              </mc:Choice>
              <mc:Fallback>
                <p:oleObj name="Hoja de cálculo" r:id="rId5" imgW="17350634" imgH="6660006" progId="Excel.Sheet.12">
                  <p:embed/>
                  <p:pic>
                    <p:nvPicPr>
                      <p:cNvPr id="6" name="Objeto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58" y="1443172"/>
                        <a:ext cx="11076851" cy="4774747"/>
                      </a:xfrm>
                      <a:prstGeom prst="rect">
                        <a:avLst/>
                      </a:prstGeom>
                      <a:noFill/>
                      <a:ln>
                        <a:solidFill>
                          <a:schemeClr val="accent1"/>
                        </a:solidFill>
                      </a:ln>
                    </p:spPr>
                  </p:pic>
                </p:oleObj>
              </mc:Fallback>
            </mc:AlternateContent>
          </a:graphicData>
        </a:graphic>
      </p:graphicFrame>
      <p:sp>
        <p:nvSpPr>
          <p:cNvPr id="7" name="CuadroTexto 6"/>
          <p:cNvSpPr txBox="1"/>
          <p:nvPr/>
        </p:nvSpPr>
        <p:spPr>
          <a:xfrm>
            <a:off x="-1" y="6361325"/>
            <a:ext cx="4270772" cy="215444"/>
          </a:xfrm>
          <a:prstGeom prst="rect">
            <a:avLst/>
          </a:prstGeom>
          <a:noFill/>
        </p:spPr>
        <p:txBody>
          <a:bodyPr wrap="square" rtlCol="0">
            <a:spAutoFit/>
          </a:bodyPr>
          <a:lstStyle/>
          <a:p>
            <a:r>
              <a:rPr lang="es-GT" sz="800" b="1" dirty="0">
                <a:solidFill>
                  <a:srgbClr val="002060"/>
                </a:solidFill>
                <a:latin typeface="Montserrat" panose="00000500000000000000" pitchFamily="50" charset="0"/>
                <a:cs typeface="Arial" panose="020B0604020202020204" pitchFamily="34" charset="0"/>
              </a:rPr>
              <a:t> Fuente: </a:t>
            </a:r>
            <a:r>
              <a:rPr lang="es-GT" sz="800" dirty="0">
                <a:solidFill>
                  <a:srgbClr val="002060"/>
                </a:solidFill>
                <a:latin typeface="Montserrat Medium" panose="00000600000000000000" pitchFamily="50" charset="0"/>
                <a:cs typeface="Arial" panose="020B0604020202020204" pitchFamily="34" charset="0"/>
              </a:rPr>
              <a:t>SICOIN</a:t>
            </a:r>
            <a:endParaRPr lang="es-GT" sz="800" dirty="0">
              <a:solidFill>
                <a:srgbClr val="002060"/>
              </a:solidFill>
              <a:latin typeface="Montserrat Medium" panose="00000600000000000000" pitchFamily="50" charset="0"/>
            </a:endParaRPr>
          </a:p>
        </p:txBody>
      </p:sp>
    </p:spTree>
    <p:extLst>
      <p:ext uri="{BB962C8B-B14F-4D97-AF65-F5344CB8AC3E}">
        <p14:creationId xmlns:p14="http://schemas.microsoft.com/office/powerpoint/2010/main" val="110226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8123"/>
            <a:ext cx="7486193" cy="5169877"/>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818" y="434451"/>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831668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287385" y="452283"/>
            <a:ext cx="8029301" cy="430887"/>
          </a:xfrm>
          <a:prstGeom prst="rect">
            <a:avLst/>
          </a:prstGeom>
          <a:noFill/>
        </p:spPr>
        <p:txBody>
          <a:bodyPr wrap="square" rtlCol="0">
            <a:spAutoFit/>
          </a:bodyPr>
          <a:lstStyle/>
          <a:p>
            <a:pPr lvl="0">
              <a:defRPr/>
            </a:pPr>
            <a:r>
              <a:rPr lang="es-GT" sz="2200" b="1" dirty="0">
                <a:solidFill>
                  <a:srgbClr val="002060"/>
                </a:solidFill>
                <a:latin typeface="Montserrat" panose="00000500000000000000" pitchFamily="50" charset="0"/>
                <a:cs typeface="Arial" panose="020B0604020202020204" pitchFamily="34" charset="0"/>
              </a:rPr>
              <a:t>CONSOLIDADO DE LOGROS INSTITUCIONALES</a:t>
            </a:r>
            <a:endParaRPr lang="es-GT" sz="2200" b="1" dirty="0">
              <a:solidFill>
                <a:srgbClr val="002060"/>
              </a:solidFill>
              <a:latin typeface="Montserrat" panose="00000500000000000000" pitchFamily="50" charset="0"/>
            </a:endParaRPr>
          </a:p>
        </p:txBody>
      </p:sp>
      <p:graphicFrame>
        <p:nvGraphicFramePr>
          <p:cNvPr id="6" name="Diagrama 5"/>
          <p:cNvGraphicFramePr/>
          <p:nvPr>
            <p:extLst>
              <p:ext uri="{D42A27DB-BD31-4B8C-83A1-F6EECF244321}">
                <p14:modId xmlns:p14="http://schemas.microsoft.com/office/powerpoint/2010/main" val="1099669709"/>
              </p:ext>
            </p:extLst>
          </p:nvPr>
        </p:nvGraphicFramePr>
        <p:xfrm>
          <a:off x="287384" y="1254034"/>
          <a:ext cx="1130439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373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818" y="434451"/>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831668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287385" y="452283"/>
            <a:ext cx="8029301" cy="430887"/>
          </a:xfrm>
          <a:prstGeom prst="rect">
            <a:avLst/>
          </a:prstGeom>
          <a:noFill/>
        </p:spPr>
        <p:txBody>
          <a:bodyPr wrap="square" rtlCol="0">
            <a:spAutoFit/>
          </a:bodyPr>
          <a:lstStyle/>
          <a:p>
            <a:pPr lvl="0">
              <a:defRPr/>
            </a:pPr>
            <a:r>
              <a:rPr lang="es-GT" sz="2200" b="1" dirty="0">
                <a:solidFill>
                  <a:srgbClr val="002060"/>
                </a:solidFill>
                <a:latin typeface="Montserrat" panose="00000500000000000000" pitchFamily="50" charset="0"/>
                <a:cs typeface="Arial" panose="020B0604020202020204" pitchFamily="34" charset="0"/>
              </a:rPr>
              <a:t>CONSOLIDADO DE LOGROS INSTITUCIONALES</a:t>
            </a:r>
            <a:endParaRPr lang="es-GT" sz="2200" b="1" dirty="0">
              <a:solidFill>
                <a:srgbClr val="002060"/>
              </a:solidFill>
              <a:latin typeface="Montserrat" panose="00000500000000000000" pitchFamily="50" charset="0"/>
            </a:endParaRPr>
          </a:p>
        </p:txBody>
      </p:sp>
      <p:graphicFrame>
        <p:nvGraphicFramePr>
          <p:cNvPr id="7" name="Diagrama 6"/>
          <p:cNvGraphicFramePr/>
          <p:nvPr>
            <p:extLst>
              <p:ext uri="{D42A27DB-BD31-4B8C-83A1-F6EECF244321}">
                <p14:modId xmlns:p14="http://schemas.microsoft.com/office/powerpoint/2010/main" val="4194840048"/>
              </p:ext>
            </p:extLst>
          </p:nvPr>
        </p:nvGraphicFramePr>
        <p:xfrm>
          <a:off x="287384" y="1254034"/>
          <a:ext cx="1130439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6367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818" y="434451"/>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831668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287385" y="452283"/>
            <a:ext cx="8029301" cy="430887"/>
          </a:xfrm>
          <a:prstGeom prst="rect">
            <a:avLst/>
          </a:prstGeom>
          <a:noFill/>
        </p:spPr>
        <p:txBody>
          <a:bodyPr wrap="square" rtlCol="0">
            <a:spAutoFit/>
          </a:bodyPr>
          <a:lstStyle/>
          <a:p>
            <a:pPr lvl="0">
              <a:defRPr/>
            </a:pPr>
            <a:r>
              <a:rPr lang="es-GT" sz="2200" b="1" dirty="0">
                <a:solidFill>
                  <a:srgbClr val="002060"/>
                </a:solidFill>
                <a:latin typeface="Montserrat" panose="00000500000000000000" pitchFamily="50" charset="0"/>
                <a:cs typeface="Arial" panose="020B0604020202020204" pitchFamily="34" charset="0"/>
              </a:rPr>
              <a:t>CONSOLIDADO DE LOGROS INSTITUCIONALES</a:t>
            </a:r>
            <a:endParaRPr lang="es-GT" sz="2200" b="1" dirty="0">
              <a:solidFill>
                <a:srgbClr val="002060"/>
              </a:solidFill>
              <a:latin typeface="Montserrat" panose="00000500000000000000" pitchFamily="50" charset="0"/>
            </a:endParaRPr>
          </a:p>
        </p:txBody>
      </p:sp>
      <p:graphicFrame>
        <p:nvGraphicFramePr>
          <p:cNvPr id="8" name="Diagrama 7"/>
          <p:cNvGraphicFramePr/>
          <p:nvPr>
            <p:extLst>
              <p:ext uri="{D42A27DB-BD31-4B8C-83A1-F6EECF244321}">
                <p14:modId xmlns:p14="http://schemas.microsoft.com/office/powerpoint/2010/main" val="461713699"/>
              </p:ext>
            </p:extLst>
          </p:nvPr>
        </p:nvGraphicFramePr>
        <p:xfrm>
          <a:off x="287384" y="1254034"/>
          <a:ext cx="1130439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906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391885" y="539946"/>
            <a:ext cx="8673737" cy="547089"/>
          </a:xfrm>
        </p:spPr>
        <p:txBody>
          <a:bodyPr>
            <a:noAutofit/>
          </a:bodyPr>
          <a:lstStyle/>
          <a:p>
            <a:r>
              <a:rPr lang="es-GT" sz="2600" b="1" dirty="0">
                <a:solidFill>
                  <a:schemeClr val="accent5">
                    <a:lumMod val="50000"/>
                  </a:schemeClr>
                </a:solidFill>
                <a:latin typeface="Montserrat" panose="00000500000000000000" pitchFamily="50" charset="0"/>
                <a:cs typeface="Arial" panose="020B0604020202020204" pitchFamily="34" charset="0"/>
              </a:rPr>
              <a:t>PRINCIPALES FUNCIONES DE LA ONSEC</a:t>
            </a:r>
          </a:p>
        </p:txBody>
      </p:sp>
      <p:sp>
        <p:nvSpPr>
          <p:cNvPr id="22"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436914" y="2024941"/>
            <a:ext cx="10162902" cy="3835927"/>
          </a:xfrm>
        </p:spPr>
        <p:txBody>
          <a:bodyPr>
            <a:normAutofit/>
          </a:bodyPr>
          <a:lstStyle/>
          <a:p>
            <a:pPr marL="457200" lvl="1" indent="0" algn="just">
              <a:lnSpc>
                <a:spcPct val="100000"/>
              </a:lnSpc>
              <a:buNone/>
            </a:pPr>
            <a:r>
              <a:rPr lang="es-GT" sz="1800" dirty="0">
                <a:solidFill>
                  <a:schemeClr val="accent5">
                    <a:lumMod val="50000"/>
                  </a:schemeClr>
                </a:solidFill>
                <a:latin typeface="Montserrat Medium" panose="00000600000000000000" pitchFamily="50" charset="0"/>
                <a:cs typeface="Arial" panose="020B0604020202020204" pitchFamily="34" charset="0"/>
              </a:rPr>
              <a:t>De conformidad con las normas que regulan su funcionamiento, las </a:t>
            </a:r>
            <a:r>
              <a:rPr lang="es-GT" sz="1800" b="1" dirty="0">
                <a:solidFill>
                  <a:srgbClr val="2786C0"/>
                </a:solidFill>
                <a:latin typeface="Montserrat Medium" panose="00000600000000000000" pitchFamily="50" charset="0"/>
                <a:cs typeface="Arial" panose="020B0604020202020204" pitchFamily="34" charset="0"/>
              </a:rPr>
              <a:t>principales funciones </a:t>
            </a:r>
            <a:r>
              <a:rPr lang="es-GT" sz="1800" dirty="0">
                <a:solidFill>
                  <a:schemeClr val="accent5">
                    <a:lumMod val="50000"/>
                  </a:schemeClr>
                </a:solidFill>
                <a:latin typeface="Montserrat Medium" panose="00000600000000000000" pitchFamily="50" charset="0"/>
                <a:cs typeface="Arial" panose="020B0604020202020204" pitchFamily="34" charset="0"/>
              </a:rPr>
              <a:t>de la Oficina Nacional de Servicio Civil son:</a:t>
            </a:r>
          </a:p>
          <a:p>
            <a:pPr marL="457200" lvl="1" indent="0">
              <a:lnSpc>
                <a:spcPct val="100000"/>
              </a:lnSpc>
              <a:buNone/>
            </a:pPr>
            <a:endParaRPr lang="es-GT" sz="1800" dirty="0">
              <a:latin typeface="Montserrat Medium" panose="00000600000000000000" pitchFamily="50" charset="0"/>
              <a:cs typeface="Arial" panose="020B0604020202020204" pitchFamily="34" charset="0"/>
            </a:endParaRPr>
          </a:p>
          <a:p>
            <a:pPr algn="just">
              <a:lnSpc>
                <a:spcPct val="100000"/>
              </a:lnSpc>
              <a:buFont typeface="Wingdings" panose="05000000000000000000" pitchFamily="2" charset="2"/>
              <a:buChar char="§"/>
            </a:pPr>
            <a:r>
              <a:rPr lang="es-GT" sz="1800" dirty="0">
                <a:solidFill>
                  <a:schemeClr val="accent5">
                    <a:lumMod val="50000"/>
                  </a:schemeClr>
                </a:solidFill>
                <a:latin typeface="Montserrat Medium" panose="00000600000000000000" pitchFamily="50" charset="0"/>
              </a:rPr>
              <a:t>Ejercer la rectoría en materia de administración de recursos humanos de la Administración Pública.</a:t>
            </a:r>
          </a:p>
          <a:p>
            <a:pPr algn="just">
              <a:lnSpc>
                <a:spcPct val="100000"/>
              </a:lnSpc>
              <a:buFont typeface="Wingdings" panose="05000000000000000000" pitchFamily="2" charset="2"/>
              <a:buChar char="§"/>
            </a:pPr>
            <a:endParaRPr lang="es-GT" sz="1800" dirty="0">
              <a:solidFill>
                <a:schemeClr val="accent5">
                  <a:lumMod val="50000"/>
                </a:schemeClr>
              </a:solidFill>
              <a:latin typeface="Montserrat Medium" panose="00000600000000000000" pitchFamily="50" charset="0"/>
            </a:endParaRPr>
          </a:p>
          <a:p>
            <a:pPr algn="just">
              <a:lnSpc>
                <a:spcPct val="100000"/>
              </a:lnSpc>
              <a:buFont typeface="Wingdings" panose="05000000000000000000" pitchFamily="2" charset="2"/>
              <a:buChar char="§"/>
            </a:pPr>
            <a:r>
              <a:rPr lang="es-GT" sz="1800" dirty="0">
                <a:solidFill>
                  <a:schemeClr val="accent5">
                    <a:lumMod val="50000"/>
                  </a:schemeClr>
                </a:solidFill>
                <a:latin typeface="Montserrat Medium" panose="00000600000000000000" pitchFamily="50" charset="0"/>
              </a:rPr>
              <a:t>Asesorar en materia de recursos humanos a las instituciones del Organismo Ejecutivo y las que se rigen por la Ley de Servicio Civil.</a:t>
            </a:r>
          </a:p>
          <a:p>
            <a:pPr algn="just">
              <a:lnSpc>
                <a:spcPct val="100000"/>
              </a:lnSpc>
              <a:buFont typeface="Wingdings" panose="05000000000000000000" pitchFamily="2" charset="2"/>
              <a:buChar char="§"/>
            </a:pPr>
            <a:endParaRPr lang="es-GT" sz="1800" dirty="0">
              <a:solidFill>
                <a:schemeClr val="accent5">
                  <a:lumMod val="50000"/>
                </a:schemeClr>
              </a:solidFill>
              <a:latin typeface="Montserrat Medium" panose="00000600000000000000" pitchFamily="50" charset="0"/>
            </a:endParaRPr>
          </a:p>
          <a:p>
            <a:pPr algn="just">
              <a:lnSpc>
                <a:spcPct val="100000"/>
              </a:lnSpc>
              <a:buFont typeface="Wingdings" panose="05000000000000000000" pitchFamily="2" charset="2"/>
              <a:buChar char="§"/>
            </a:pPr>
            <a:r>
              <a:rPr lang="es-GT" sz="1800" dirty="0">
                <a:solidFill>
                  <a:schemeClr val="accent5">
                    <a:lumMod val="50000"/>
                  </a:schemeClr>
                </a:solidFill>
                <a:latin typeface="Montserrat Medium" panose="00000600000000000000" pitchFamily="50" charset="0"/>
              </a:rPr>
              <a:t>Asesorar y administrar el Régimen de Clases Pasivas Civiles del Estado.</a:t>
            </a:r>
          </a:p>
          <a:p>
            <a:pPr lvl="1">
              <a:lnSpc>
                <a:spcPct val="170000"/>
              </a:lnSpc>
              <a:buClr>
                <a:srgbClr val="0070C0"/>
              </a:buClr>
              <a:buFont typeface="Wingdings" panose="05000000000000000000" pitchFamily="2" charset="2"/>
              <a:buChar char="§"/>
            </a:pPr>
            <a:endParaRPr lang="es-GT" sz="1600" dirty="0">
              <a:latin typeface="Montserrat" panose="00000500000000000000" pitchFamily="50" charset="0"/>
              <a:cs typeface="Arial" panose="020B0604020202020204" pitchFamily="34" charset="0"/>
            </a:endParaRPr>
          </a:p>
          <a:p>
            <a:pPr lvl="1">
              <a:lnSpc>
                <a:spcPct val="150000"/>
              </a:lnSpc>
              <a:buClr>
                <a:srgbClr val="0070C0"/>
              </a:buClr>
              <a:buFont typeface="Wingdings" panose="05000000000000000000" pitchFamily="2" charset="2"/>
              <a:buChar char="§"/>
            </a:pPr>
            <a:endParaRPr lang="es-GT" sz="1600" b="1" dirty="0">
              <a:solidFill>
                <a:srgbClr val="0070C0"/>
              </a:solidFill>
              <a:latin typeface="Montserrat" panose="00000500000000000000" pitchFamily="50" charset="0"/>
              <a:cs typeface="Arial" panose="020B0604020202020204" pitchFamily="34" charset="0"/>
            </a:endParaRPr>
          </a:p>
          <a:p>
            <a:pPr lvl="1"/>
            <a:endParaRPr lang="es-GT" sz="1600" dirty="0">
              <a:latin typeface="Montserrat" panose="00000500000000000000" pitchFamily="50" charset="0"/>
              <a:cs typeface="Arial" panose="020B060402020202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spTree>
    <p:extLst>
      <p:ext uri="{BB962C8B-B14F-4D97-AF65-F5344CB8AC3E}">
        <p14:creationId xmlns:p14="http://schemas.microsoft.com/office/powerpoint/2010/main" val="300978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5" y="1206746"/>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818" y="434451"/>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831668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287385" y="452283"/>
            <a:ext cx="8029301" cy="430887"/>
          </a:xfrm>
          <a:prstGeom prst="rect">
            <a:avLst/>
          </a:prstGeom>
          <a:noFill/>
        </p:spPr>
        <p:txBody>
          <a:bodyPr wrap="square" rtlCol="0">
            <a:spAutoFit/>
          </a:bodyPr>
          <a:lstStyle/>
          <a:p>
            <a:pPr lvl="0">
              <a:defRPr/>
            </a:pPr>
            <a:r>
              <a:rPr lang="es-GT" sz="2200" b="1" dirty="0">
                <a:solidFill>
                  <a:srgbClr val="002060"/>
                </a:solidFill>
                <a:latin typeface="Montserrat" panose="00000500000000000000" pitchFamily="50" charset="0"/>
                <a:cs typeface="Arial" panose="020B0604020202020204" pitchFamily="34" charset="0"/>
              </a:rPr>
              <a:t>CONSOLIDADO DE LOGROS INSTITUCIONALES</a:t>
            </a:r>
            <a:endParaRPr lang="es-GT" sz="2200" b="1" dirty="0">
              <a:solidFill>
                <a:srgbClr val="002060"/>
              </a:solidFill>
              <a:latin typeface="Montserrat" panose="00000500000000000000" pitchFamily="50" charset="0"/>
            </a:endParaRPr>
          </a:p>
        </p:txBody>
      </p:sp>
      <p:graphicFrame>
        <p:nvGraphicFramePr>
          <p:cNvPr id="8" name="Diagrama 7"/>
          <p:cNvGraphicFramePr/>
          <p:nvPr>
            <p:extLst>
              <p:ext uri="{D42A27DB-BD31-4B8C-83A1-F6EECF244321}">
                <p14:modId xmlns:p14="http://schemas.microsoft.com/office/powerpoint/2010/main" val="37401785"/>
              </p:ext>
            </p:extLst>
          </p:nvPr>
        </p:nvGraphicFramePr>
        <p:xfrm>
          <a:off x="287384" y="1254034"/>
          <a:ext cx="1130439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963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5" y="1206746"/>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3818" y="434451"/>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831668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287385" y="452283"/>
            <a:ext cx="8029301" cy="430887"/>
          </a:xfrm>
          <a:prstGeom prst="rect">
            <a:avLst/>
          </a:prstGeom>
          <a:noFill/>
        </p:spPr>
        <p:txBody>
          <a:bodyPr wrap="square" rtlCol="0">
            <a:spAutoFit/>
          </a:bodyPr>
          <a:lstStyle/>
          <a:p>
            <a:pPr lvl="0">
              <a:defRPr/>
            </a:pPr>
            <a:r>
              <a:rPr lang="es-GT" sz="2200" b="1" dirty="0">
                <a:solidFill>
                  <a:srgbClr val="002060"/>
                </a:solidFill>
                <a:latin typeface="Montserrat" panose="00000500000000000000" pitchFamily="50" charset="0"/>
                <a:cs typeface="Arial" panose="020B0604020202020204" pitchFamily="34" charset="0"/>
              </a:rPr>
              <a:t>CONSOLIDADO DE LOGROS INSTITUCIONALES</a:t>
            </a:r>
            <a:endParaRPr lang="es-GT" sz="2200" b="1" dirty="0">
              <a:solidFill>
                <a:srgbClr val="002060"/>
              </a:solidFill>
              <a:latin typeface="Montserrat" panose="00000500000000000000" pitchFamily="50" charset="0"/>
            </a:endParaRPr>
          </a:p>
        </p:txBody>
      </p:sp>
      <p:graphicFrame>
        <p:nvGraphicFramePr>
          <p:cNvPr id="8" name="Diagrama 7"/>
          <p:cNvGraphicFramePr/>
          <p:nvPr>
            <p:extLst>
              <p:ext uri="{D42A27DB-BD31-4B8C-83A1-F6EECF244321}">
                <p14:modId xmlns:p14="http://schemas.microsoft.com/office/powerpoint/2010/main" val="1453022660"/>
              </p:ext>
            </p:extLst>
          </p:nvPr>
        </p:nvGraphicFramePr>
        <p:xfrm>
          <a:off x="287385" y="2688733"/>
          <a:ext cx="11304393" cy="2089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9184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904820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4759035" y="1778669"/>
            <a:ext cx="6819011" cy="38678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spcAft>
                <a:spcPts val="0"/>
              </a:spcAft>
              <a:tabLst>
                <a:tab pos="457200" algn="l"/>
                <a:tab pos="685800" algn="l"/>
                <a:tab pos="800100" algn="l"/>
                <a:tab pos="914400" algn="l"/>
              </a:tabLst>
            </a:pPr>
            <a:r>
              <a:rPr lang="es-ES_tradnl" sz="1800" b="0" dirty="0">
                <a:solidFill>
                  <a:srgbClr val="002060"/>
                </a:solidFill>
                <a:ea typeface="Calibri" panose="020F0502020204030204" pitchFamily="34" charset="0"/>
                <a:cs typeface="Arial" panose="020B0604020202020204" pitchFamily="34" charset="0"/>
              </a:rPr>
              <a:t>Dentro de la ejecución presupuestaria al tercer cuatrimestre, se analizó el comportamiento por grupo de gasto presupuestario y en el caso del grupo de gasto 0 “Servicios personales” se pudo observar que se tuvo una ejecución del </a:t>
            </a:r>
            <a:r>
              <a:rPr lang="es-ES_tradnl" sz="1800" dirty="0">
                <a:solidFill>
                  <a:srgbClr val="002060"/>
                </a:solidFill>
                <a:ea typeface="Calibri" panose="020F0502020204030204" pitchFamily="34" charset="0"/>
                <a:cs typeface="Arial" panose="020B0604020202020204" pitchFamily="34" charset="0"/>
              </a:rPr>
              <a:t>98.05%</a:t>
            </a:r>
            <a:r>
              <a:rPr lang="es-ES_tradnl" sz="1800" b="0" dirty="0">
                <a:solidFill>
                  <a:srgbClr val="002060"/>
                </a:solidFill>
                <a:ea typeface="Calibri" panose="020F0502020204030204" pitchFamily="34" charset="0"/>
                <a:cs typeface="Arial" panose="020B0604020202020204" pitchFamily="34" charset="0"/>
              </a:rPr>
              <a:t> derivado del tipo de servicio que la Oficina presta y el siguiente grupo con mayor ejecución es el grupo 4 “Transferencias corrientes” en donde se tuvo una ejecución del </a:t>
            </a:r>
            <a:r>
              <a:rPr lang="es-ES_tradnl" sz="1800" dirty="0">
                <a:solidFill>
                  <a:srgbClr val="002060"/>
                </a:solidFill>
                <a:ea typeface="Calibri" panose="020F0502020204030204" pitchFamily="34" charset="0"/>
                <a:cs typeface="Arial" panose="020B0604020202020204" pitchFamily="34" charset="0"/>
              </a:rPr>
              <a:t>93.33% </a:t>
            </a:r>
            <a:r>
              <a:rPr lang="es-ES_tradnl" sz="1800" b="0" dirty="0">
                <a:solidFill>
                  <a:srgbClr val="002060"/>
                </a:solidFill>
                <a:ea typeface="Calibri" panose="020F0502020204030204" pitchFamily="34" charset="0"/>
                <a:cs typeface="Arial" panose="020B0604020202020204" pitchFamily="34" charset="0"/>
              </a:rPr>
              <a:t>del presupuesto ejecutado a la presente fecha, derivado de la renuncia de personal que ha cumplido su tiempo de servicio.</a:t>
            </a:r>
            <a:endParaRPr lang="es-GT" sz="1600" b="0" dirty="0">
              <a:solidFill>
                <a:srgbClr val="002060"/>
              </a:solidFill>
              <a:ea typeface="Calibri" panose="020F0502020204030204" pitchFamily="34" charset="0"/>
              <a:cs typeface="Arial" panose="020B0604020202020204" pitchFamily="34" charset="0"/>
            </a:endParaRPr>
          </a:p>
        </p:txBody>
      </p:sp>
      <p:cxnSp>
        <p:nvCxnSpPr>
          <p:cNvPr id="4" name="Conector recto 3"/>
          <p:cNvCxnSpPr/>
          <p:nvPr/>
        </p:nvCxnSpPr>
        <p:spPr>
          <a:xfrm>
            <a:off x="4371712" y="1791734"/>
            <a:ext cx="8709" cy="4188824"/>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sp>
        <p:nvSpPr>
          <p:cNvPr id="3" name="CuadroTexto 2"/>
          <p:cNvSpPr txBox="1"/>
          <p:nvPr/>
        </p:nvSpPr>
        <p:spPr>
          <a:xfrm>
            <a:off x="287385" y="452283"/>
            <a:ext cx="8029301" cy="769441"/>
          </a:xfrm>
          <a:prstGeom prst="rect">
            <a:avLst/>
          </a:prstGeom>
          <a:noFill/>
        </p:spPr>
        <p:txBody>
          <a:bodyPr wrap="square" rtlCol="0">
            <a:spAutoFit/>
          </a:bodyPr>
          <a:lstStyle/>
          <a:p>
            <a:pPr lvl="0">
              <a:defRPr/>
            </a:pPr>
            <a:r>
              <a:rPr lang="es-GT" sz="2200" b="1" dirty="0">
                <a:solidFill>
                  <a:srgbClr val="002060"/>
                </a:solidFill>
                <a:latin typeface="Montserrat" panose="00000500000000000000" pitchFamily="50" charset="0"/>
                <a:cs typeface="Arial" panose="020B0604020202020204" pitchFamily="34" charset="0"/>
              </a:rPr>
              <a:t>¿QUÉ TENDENCIA MUESTRA EL USO DE LOS RECURSOS PÚBLICOS?</a:t>
            </a:r>
            <a:endParaRPr lang="es-GT" sz="2200" b="1" dirty="0">
              <a:solidFill>
                <a:srgbClr val="002060"/>
              </a:solidFill>
              <a:latin typeface="Montserrat" panose="00000500000000000000" pitchFamily="50" charset="0"/>
            </a:endParaRPr>
          </a:p>
        </p:txBody>
      </p:sp>
      <p:pic>
        <p:nvPicPr>
          <p:cNvPr id="15"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8036" y="5692"/>
            <a:ext cx="2075289" cy="1662625"/>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
            <a:extLst>
              <a:ext uri="{FF2B5EF4-FFF2-40B4-BE49-F238E27FC236}">
                <a16:creationId xmlns:a16="http://schemas.microsoft.com/office/drawing/2014/main" id="{E40743F2-234A-4544-BBAC-8877FB423F76}"/>
              </a:ext>
            </a:extLst>
          </p:cNvPr>
          <p:cNvSpPr txBox="1">
            <a:spLocks/>
          </p:cNvSpPr>
          <p:nvPr/>
        </p:nvSpPr>
        <p:spPr>
          <a:xfrm>
            <a:off x="486994" y="2598104"/>
            <a:ext cx="350610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20000"/>
              </a:lnSpc>
            </a:pPr>
            <a:r>
              <a:rPr lang="es-GT" sz="1050" b="0" dirty="0">
                <a:solidFill>
                  <a:srgbClr val="002060"/>
                </a:solidFill>
                <a:cs typeface="Arial" panose="020B0604020202020204" pitchFamily="34" charset="0"/>
              </a:rPr>
              <a:t/>
            </a:r>
            <a:br>
              <a:rPr lang="es-GT" sz="1050" b="0" dirty="0">
                <a:solidFill>
                  <a:srgbClr val="002060"/>
                </a:solidFill>
                <a:cs typeface="Arial" panose="020B0604020202020204" pitchFamily="34" charset="0"/>
              </a:rPr>
            </a:br>
            <a:r>
              <a:rPr lang="es-GT" sz="1400" b="0" dirty="0">
                <a:solidFill>
                  <a:srgbClr val="002060"/>
                </a:solidFill>
                <a:cs typeface="Arial" panose="020B0604020202020204" pitchFamily="34" charset="0"/>
              </a:rPr>
              <a:t>Derivado de la naturaleza de los servicios que presta a la población guatemalteca la ejecución del presupuesto de la Oficina Nacional de Servicio Civil evidencia la utilización de los mismos en el grupo de gasto de “Servicios Personales” en su mayoría. Además es importante señalar que como resultado de la partida de la institución de personal durante el presente ejercicio fiscal el grupo de gasto “Transferencias corrientes” tendió a incrementarse.</a:t>
            </a:r>
          </a:p>
          <a:p>
            <a:pPr algn="just">
              <a:lnSpc>
                <a:spcPct val="120000"/>
              </a:lnSpc>
            </a:pPr>
            <a:r>
              <a:rPr lang="es-GT" sz="1400" b="0" dirty="0">
                <a:solidFill>
                  <a:srgbClr val="002060"/>
                </a:solidFill>
                <a:cs typeface="Arial" panose="020B0604020202020204" pitchFamily="34" charset="0"/>
              </a:rPr>
              <a:t>.</a:t>
            </a:r>
          </a:p>
        </p:txBody>
      </p:sp>
    </p:spTree>
    <p:extLst>
      <p:ext uri="{BB962C8B-B14F-4D97-AF65-F5344CB8AC3E}">
        <p14:creationId xmlns:p14="http://schemas.microsoft.com/office/powerpoint/2010/main" val="379587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904820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4152665" y="1778669"/>
            <a:ext cx="7425382" cy="38678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600" b="0" dirty="0">
                <a:solidFill>
                  <a:srgbClr val="002060"/>
                </a:solidFill>
                <a:latin typeface="Montserrat Medium" panose="00000600000000000000" pitchFamily="50" charset="0"/>
                <a:cs typeface="Arial" panose="020B0604020202020204" pitchFamily="34" charset="0"/>
              </a:rPr>
              <a:t>Para garantizar el </a:t>
            </a:r>
            <a:r>
              <a:rPr lang="es-GT" sz="1600" dirty="0">
                <a:solidFill>
                  <a:srgbClr val="0070C0"/>
                </a:solidFill>
                <a:latin typeface="Montserrat Medium" panose="00000600000000000000" pitchFamily="50" charset="0"/>
                <a:cs typeface="Arial" panose="020B0604020202020204" pitchFamily="34" charset="0"/>
              </a:rPr>
              <a:t>uso adecuado del dinero público </a:t>
            </a:r>
            <a:r>
              <a:rPr lang="es-GT" sz="1600" b="0" dirty="0">
                <a:solidFill>
                  <a:srgbClr val="002060"/>
                </a:solidFill>
                <a:latin typeface="Montserrat Medium" panose="00000600000000000000" pitchFamily="50" charset="0"/>
                <a:cs typeface="Arial" panose="020B0604020202020204" pitchFamily="34" charset="0"/>
              </a:rPr>
              <a:t>y el avance en el cumplimiento de los objetivos de Estado, la </a:t>
            </a:r>
            <a:r>
              <a:rPr lang="es-GT" sz="1600" b="0" dirty="0" err="1">
                <a:solidFill>
                  <a:srgbClr val="002060"/>
                </a:solidFill>
                <a:latin typeface="Montserrat Medium" panose="00000600000000000000" pitchFamily="50" charset="0"/>
                <a:cs typeface="Arial" panose="020B0604020202020204" pitchFamily="34" charset="0"/>
              </a:rPr>
              <a:t>Onsec</a:t>
            </a:r>
            <a:r>
              <a:rPr lang="es-GT" sz="1600" b="0" dirty="0">
                <a:solidFill>
                  <a:srgbClr val="002060"/>
                </a:solidFill>
                <a:latin typeface="Montserrat Medium" panose="00000600000000000000" pitchFamily="50" charset="0"/>
                <a:cs typeface="Arial" panose="020B0604020202020204" pitchFamily="34" charset="0"/>
              </a:rPr>
              <a:t> ha adoptado como medidas de transparencia: </a:t>
            </a:r>
          </a:p>
          <a:p>
            <a:pPr algn="just">
              <a:lnSpc>
                <a:spcPct val="100000"/>
              </a:lnSpc>
            </a:pPr>
            <a:endParaRPr lang="es-GT" sz="1600" b="0" dirty="0">
              <a:solidFill>
                <a:srgbClr val="002060"/>
              </a:solidFill>
              <a:latin typeface="Montserrat Medium" panose="00000600000000000000" pitchFamily="50" charset="0"/>
              <a:cs typeface="Arial" panose="020B0604020202020204" pitchFamily="34" charset="0"/>
            </a:endParaRPr>
          </a:p>
          <a:p>
            <a:pPr algn="just">
              <a:lnSpc>
                <a:spcPct val="100000"/>
              </a:lnSpc>
            </a:pPr>
            <a:r>
              <a:rPr lang="es-GT" sz="1600" b="0" dirty="0">
                <a:solidFill>
                  <a:srgbClr val="002060"/>
                </a:solidFill>
                <a:latin typeface="Montserrat Medium" panose="00000600000000000000" pitchFamily="50" charset="0"/>
                <a:cs typeface="Arial" panose="020B0604020202020204" pitchFamily="34" charset="0"/>
              </a:rPr>
              <a:t>Se conformó el Comité Nacional de Datos Abiertos para implementar la Política Nacional de Datos Abiertos. En agosto 2021 la publicación de información pública de oficio ya se efectúa también en formatos abiertos.</a:t>
            </a:r>
          </a:p>
          <a:p>
            <a:pPr algn="just">
              <a:lnSpc>
                <a:spcPct val="100000"/>
              </a:lnSpc>
            </a:pPr>
            <a:endParaRPr lang="es-GT" sz="1600" b="0" dirty="0">
              <a:solidFill>
                <a:srgbClr val="002060"/>
              </a:solidFill>
              <a:latin typeface="Montserrat Medium" panose="00000600000000000000" pitchFamily="50" charset="0"/>
              <a:cs typeface="Arial" panose="020B0604020202020204" pitchFamily="34" charset="0"/>
            </a:endParaRPr>
          </a:p>
          <a:p>
            <a:pPr algn="just">
              <a:lnSpc>
                <a:spcPct val="100000"/>
              </a:lnSpc>
            </a:pPr>
            <a:r>
              <a:rPr lang="es-GT" sz="1600" b="0" dirty="0">
                <a:solidFill>
                  <a:srgbClr val="002060"/>
                </a:solidFill>
                <a:latin typeface="Montserrat Medium" panose="00000600000000000000" pitchFamily="50" charset="0"/>
                <a:cs typeface="Arial" panose="020B0604020202020204" pitchFamily="34" charset="0"/>
              </a:rPr>
              <a:t>Se lleva el control del Plan Anual de Compras para el ejercicio fiscal 2021 en cumplimiento a las normativas legales vigentes al momento de ejecutar el gasto público, priorizando la calidad del mismo.</a:t>
            </a:r>
          </a:p>
          <a:p>
            <a:pPr algn="just">
              <a:lnSpc>
                <a:spcPct val="100000"/>
              </a:lnSpc>
            </a:pPr>
            <a:endParaRPr lang="es-GT" sz="1600" b="0" dirty="0">
              <a:solidFill>
                <a:srgbClr val="002060"/>
              </a:solidFill>
              <a:latin typeface="Montserrat Medium" panose="00000600000000000000" pitchFamily="50" charset="0"/>
              <a:cs typeface="Arial" panose="020B0604020202020204" pitchFamily="34" charset="0"/>
            </a:endParaRPr>
          </a:p>
          <a:p>
            <a:pPr algn="just">
              <a:lnSpc>
                <a:spcPct val="100000"/>
              </a:lnSpc>
            </a:pPr>
            <a:r>
              <a:rPr lang="es-GT" sz="1600" b="0" dirty="0">
                <a:solidFill>
                  <a:srgbClr val="002060"/>
                </a:solidFill>
                <a:latin typeface="Montserrat Medium" panose="00000600000000000000" pitchFamily="50" charset="0"/>
                <a:cs typeface="Arial" panose="020B0604020202020204" pitchFamily="34" charset="0"/>
              </a:rPr>
              <a:t> </a:t>
            </a:r>
          </a:p>
        </p:txBody>
      </p:sp>
      <p:cxnSp>
        <p:nvCxnSpPr>
          <p:cNvPr id="4" name="Conector recto 3"/>
          <p:cNvCxnSpPr/>
          <p:nvPr/>
        </p:nvCxnSpPr>
        <p:spPr>
          <a:xfrm>
            <a:off x="3955877" y="1668317"/>
            <a:ext cx="8709" cy="4188824"/>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sp>
        <p:nvSpPr>
          <p:cNvPr id="3" name="CuadroTexto 2"/>
          <p:cNvSpPr txBox="1"/>
          <p:nvPr/>
        </p:nvSpPr>
        <p:spPr>
          <a:xfrm>
            <a:off x="509452" y="423037"/>
            <a:ext cx="8029301" cy="830997"/>
          </a:xfrm>
          <a:prstGeom prst="rect">
            <a:avLst/>
          </a:prstGeom>
          <a:noFill/>
        </p:spPr>
        <p:txBody>
          <a:bodyPr wrap="square" rtlCol="0">
            <a:spAutoFit/>
          </a:bodyPr>
          <a:lstStyle/>
          <a:p>
            <a:pPr lvl="0">
              <a:defRPr/>
            </a:pPr>
            <a:r>
              <a:rPr lang="es-GT" sz="2400" b="1" dirty="0">
                <a:solidFill>
                  <a:srgbClr val="002060"/>
                </a:solidFill>
                <a:latin typeface="Montserrat" panose="00000500000000000000" pitchFamily="50" charset="0"/>
                <a:cs typeface="Arial" panose="020B0604020202020204" pitchFamily="34" charset="0"/>
              </a:rPr>
              <a:t>¿QUÉ MEDIDAS DE TRANSPARENCIA SE HAN APLICADO?</a:t>
            </a:r>
            <a:endParaRPr lang="es-GT" sz="2400" b="1" dirty="0">
              <a:solidFill>
                <a:srgbClr val="002060"/>
              </a:solidFill>
              <a:latin typeface="Montserrat" panose="00000500000000000000" pitchFamily="50" charset="0"/>
            </a:endParaRPr>
          </a:p>
        </p:txBody>
      </p:sp>
      <p:pic>
        <p:nvPicPr>
          <p:cNvPr id="15"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48472"/>
            <a:ext cx="1267878" cy="1267879"/>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1">
            <a:extLst>
              <a:ext uri="{FF2B5EF4-FFF2-40B4-BE49-F238E27FC236}">
                <a16:creationId xmlns:a16="http://schemas.microsoft.com/office/drawing/2014/main" id="{E40743F2-234A-4544-BBAC-8877FB423F76}"/>
              </a:ext>
            </a:extLst>
          </p:cNvPr>
          <p:cNvSpPr txBox="1">
            <a:spLocks/>
          </p:cNvSpPr>
          <p:nvPr/>
        </p:nvSpPr>
        <p:spPr>
          <a:xfrm>
            <a:off x="440579" y="2376705"/>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400" b="0" dirty="0">
                <a:solidFill>
                  <a:srgbClr val="002060"/>
                </a:solidFill>
                <a:latin typeface="Montserrat Medium" panose="00000600000000000000" pitchFamily="50" charset="0"/>
                <a:cs typeface="Arial" panose="020B0604020202020204" pitchFamily="34" charset="0"/>
              </a:rPr>
              <a:t>Se tiene previsto aplicar nuevas medidas de transparencia con la continuidad en los procesos de  implementación de la Política de Datos Abiertos y el cumplimiento de lo establecido en la Ley para la Simplificación de Trámites y Requisitos en la Administración Pública.</a:t>
            </a:r>
          </a:p>
        </p:txBody>
      </p:sp>
    </p:spTree>
    <p:extLst>
      <p:ext uri="{BB962C8B-B14F-4D97-AF65-F5344CB8AC3E}">
        <p14:creationId xmlns:p14="http://schemas.microsoft.com/office/powerpoint/2010/main" val="4185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5807" y="5980558"/>
            <a:ext cx="3094192" cy="772295"/>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9048206"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E40743F2-234A-4544-BBAC-8877FB423F76}"/>
              </a:ext>
            </a:extLst>
          </p:cNvPr>
          <p:cNvSpPr txBox="1">
            <a:spLocks/>
          </p:cNvSpPr>
          <p:nvPr/>
        </p:nvSpPr>
        <p:spPr>
          <a:xfrm>
            <a:off x="3831838" y="2022209"/>
            <a:ext cx="7746209" cy="407847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400" b="0" dirty="0">
                <a:solidFill>
                  <a:srgbClr val="002060"/>
                </a:solidFill>
                <a:latin typeface="Montserrat Medium" panose="00000600000000000000" pitchFamily="50" charset="0"/>
                <a:cs typeface="Arial" panose="020B0604020202020204" pitchFamily="34" charset="0"/>
              </a:rPr>
              <a:t>Los</a:t>
            </a:r>
            <a:r>
              <a:rPr lang="es-GT" sz="1400" b="0" dirty="0">
                <a:solidFill>
                  <a:schemeClr val="tx1"/>
                </a:solidFill>
                <a:latin typeface="Montserrat Medium" panose="00000600000000000000" pitchFamily="50" charset="0"/>
                <a:cs typeface="Arial" panose="020B0604020202020204" pitchFamily="34" charset="0"/>
              </a:rPr>
              <a:t> </a:t>
            </a:r>
            <a:r>
              <a:rPr lang="es-GT" sz="1400" dirty="0">
                <a:solidFill>
                  <a:srgbClr val="0070C0"/>
                </a:solidFill>
                <a:latin typeface="Montserrat Medium" panose="00000600000000000000" pitchFamily="50" charset="0"/>
                <a:cs typeface="Arial" panose="020B0604020202020204" pitchFamily="34" charset="0"/>
              </a:rPr>
              <a:t>principales desafíos </a:t>
            </a:r>
            <a:r>
              <a:rPr lang="es-GT" sz="1400" b="0" dirty="0">
                <a:solidFill>
                  <a:srgbClr val="002060"/>
                </a:solidFill>
                <a:latin typeface="Montserrat Medium" panose="00000600000000000000" pitchFamily="50" charset="0"/>
                <a:cs typeface="Arial" panose="020B0604020202020204" pitchFamily="34" charset="0"/>
              </a:rPr>
              <a:t>de la Onsec en cuanto al uso de los recursos públicos y el cumplimiento de los planes nacionales son:</a:t>
            </a:r>
          </a:p>
          <a:p>
            <a:pPr algn="just">
              <a:lnSpc>
                <a:spcPct val="100000"/>
              </a:lnSpc>
            </a:pPr>
            <a:endParaRPr lang="es-GT" sz="1400" b="0" dirty="0">
              <a:solidFill>
                <a:srgbClr val="002060"/>
              </a:solidFill>
              <a:latin typeface="Montserrat Medium" panose="00000600000000000000" pitchFamily="50" charset="0"/>
              <a:cs typeface="Arial" panose="020B0604020202020204" pitchFamily="34" charset="0"/>
            </a:endParaRPr>
          </a:p>
          <a:p>
            <a:pPr algn="just">
              <a:lnSpc>
                <a:spcPct val="100000"/>
              </a:lnSpc>
            </a:pPr>
            <a:r>
              <a:rPr lang="es-GT" sz="1400" b="0" dirty="0">
                <a:solidFill>
                  <a:srgbClr val="002060"/>
                </a:solidFill>
                <a:cs typeface="Arial" panose="020B0604020202020204" pitchFamily="34" charset="0"/>
              </a:rPr>
              <a:t>Implementar acciones para fortalecer la gestión en acciones de puestos y de personal de las instituciones que se rigen por la Ley de Servicio Civil y su Reglamento, como: actualización de manuales y normas.</a:t>
            </a:r>
          </a:p>
          <a:p>
            <a:pPr algn="just">
              <a:lnSpc>
                <a:spcPct val="100000"/>
              </a:lnSpc>
            </a:pPr>
            <a:endParaRPr lang="es-GT" sz="1400" b="0" dirty="0">
              <a:solidFill>
                <a:srgbClr val="002060"/>
              </a:solidFill>
              <a:cs typeface="Arial" panose="020B0604020202020204" pitchFamily="34" charset="0"/>
            </a:endParaRPr>
          </a:p>
          <a:p>
            <a:pPr algn="just">
              <a:lnSpc>
                <a:spcPct val="100000"/>
              </a:lnSpc>
            </a:pPr>
            <a:r>
              <a:rPr lang="es-GT" sz="1400" b="0" dirty="0">
                <a:solidFill>
                  <a:srgbClr val="002060"/>
                </a:solidFill>
                <a:cs typeface="Arial" panose="020B0604020202020204" pitchFamily="34" charset="0"/>
              </a:rPr>
              <a:t>Fortalecer la capacidad para la gestión de recursos humanos a través del Sistema Informático de Administración de Recursos Humanos SIARH.</a:t>
            </a:r>
          </a:p>
          <a:p>
            <a:pPr algn="just">
              <a:lnSpc>
                <a:spcPct val="100000"/>
              </a:lnSpc>
            </a:pPr>
            <a:endParaRPr lang="es-GT" sz="1400" b="0" dirty="0">
              <a:solidFill>
                <a:srgbClr val="002060"/>
              </a:solidFill>
              <a:cs typeface="Arial" panose="020B0604020202020204" pitchFamily="34" charset="0"/>
            </a:endParaRPr>
          </a:p>
          <a:p>
            <a:pPr algn="just">
              <a:lnSpc>
                <a:spcPct val="100000"/>
              </a:lnSpc>
            </a:pPr>
            <a:r>
              <a:rPr lang="es-GT" sz="1400" b="0" dirty="0">
                <a:solidFill>
                  <a:srgbClr val="002060"/>
                </a:solidFill>
                <a:cs typeface="Arial" panose="020B0604020202020204" pitchFamily="34" charset="0"/>
              </a:rPr>
              <a:t>Implementar la simplificación de trámites y requisitos, y verificar que se cumpla con las normativas vigentes. </a:t>
            </a:r>
          </a:p>
          <a:p>
            <a:pPr algn="just">
              <a:lnSpc>
                <a:spcPct val="100000"/>
              </a:lnSpc>
            </a:pPr>
            <a:r>
              <a:rPr lang="es-GT" sz="1600" b="0" dirty="0">
                <a:solidFill>
                  <a:srgbClr val="002060"/>
                </a:solidFill>
                <a:cs typeface="Arial" panose="020B0604020202020204" pitchFamily="34" charset="0"/>
              </a:rPr>
              <a:t> </a:t>
            </a:r>
          </a:p>
        </p:txBody>
      </p:sp>
      <p:cxnSp>
        <p:nvCxnSpPr>
          <p:cNvPr id="4" name="Conector recto 3"/>
          <p:cNvCxnSpPr/>
          <p:nvPr/>
        </p:nvCxnSpPr>
        <p:spPr>
          <a:xfrm>
            <a:off x="3698014" y="1618182"/>
            <a:ext cx="8709" cy="4188824"/>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sp>
        <p:nvSpPr>
          <p:cNvPr id="3" name="CuadroTexto 2"/>
          <p:cNvSpPr txBox="1"/>
          <p:nvPr/>
        </p:nvSpPr>
        <p:spPr>
          <a:xfrm>
            <a:off x="509452" y="423037"/>
            <a:ext cx="8029301" cy="830997"/>
          </a:xfrm>
          <a:prstGeom prst="rect">
            <a:avLst/>
          </a:prstGeom>
          <a:noFill/>
        </p:spPr>
        <p:txBody>
          <a:bodyPr wrap="square" rtlCol="0">
            <a:spAutoFit/>
          </a:bodyPr>
          <a:lstStyle/>
          <a:p>
            <a:pPr lvl="0">
              <a:defRPr/>
            </a:pPr>
            <a:r>
              <a:rPr lang="es-GT" sz="2400" b="1" dirty="0">
                <a:solidFill>
                  <a:srgbClr val="002060"/>
                </a:solidFill>
                <a:latin typeface="Montserrat" panose="00000500000000000000" pitchFamily="50" charset="0"/>
                <a:cs typeface="Arial" panose="020B0604020202020204" pitchFamily="34" charset="0"/>
              </a:rPr>
              <a:t>¿QUÉ DESAFÍOS INSTITUCIONALES SE TIENEN DURANTE 2021?</a:t>
            </a:r>
            <a:endParaRPr lang="es-GT" sz="2400" b="1" dirty="0">
              <a:solidFill>
                <a:srgbClr val="002060"/>
              </a:solidFill>
              <a:latin typeface="Montserrat" panose="00000500000000000000" pitchFamily="50" charset="0"/>
            </a:endParaRPr>
          </a:p>
        </p:txBody>
      </p:sp>
      <p:pic>
        <p:nvPicPr>
          <p:cNvPr id="11"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0995501" y="94600"/>
            <a:ext cx="977498" cy="987225"/>
          </a:xfrm>
          <a:prstGeom prst="rect">
            <a:avLst/>
          </a:prstGeom>
          <a:noFill/>
          <a:extLst>
            <a:ext uri="{909E8E84-426E-40DD-AFC4-6F175D3DCCD1}">
              <a14:hiddenFill xmlns:a14="http://schemas.microsoft.com/office/drawing/2010/main">
                <a:solidFill>
                  <a:srgbClr val="FFFFFF"/>
                </a:solidFill>
              </a14:hiddenFill>
            </a:ext>
          </a:extLst>
        </p:spPr>
      </p:pic>
      <p:sp>
        <p:nvSpPr>
          <p:cNvPr id="17" name="Título 1">
            <a:extLst>
              <a:ext uri="{FF2B5EF4-FFF2-40B4-BE49-F238E27FC236}">
                <a16:creationId xmlns:a16="http://schemas.microsoft.com/office/drawing/2014/main" id="{E40743F2-234A-4544-BBAC-8877FB423F76}"/>
              </a:ext>
            </a:extLst>
          </p:cNvPr>
          <p:cNvSpPr txBox="1">
            <a:spLocks/>
          </p:cNvSpPr>
          <p:nvPr/>
        </p:nvSpPr>
        <p:spPr>
          <a:xfrm>
            <a:off x="196948" y="2326571"/>
            <a:ext cx="3375951"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200" b="0" dirty="0">
                <a:solidFill>
                  <a:srgbClr val="002060"/>
                </a:solidFill>
                <a:cs typeface="Arial" panose="020B0604020202020204" pitchFamily="34" charset="0"/>
              </a:rPr>
              <a:t>Las acciones inmediatas a seguir son: </a:t>
            </a:r>
          </a:p>
          <a:p>
            <a:pPr algn="just">
              <a:lnSpc>
                <a:spcPct val="150000"/>
              </a:lnSpc>
            </a:pPr>
            <a:endParaRPr lang="es-GT" sz="1200" b="0" dirty="0">
              <a:solidFill>
                <a:srgbClr val="002060"/>
              </a:solidFill>
              <a:cs typeface="Arial" panose="020B0604020202020204" pitchFamily="34" charset="0"/>
            </a:endParaRPr>
          </a:p>
          <a:p>
            <a:pPr marL="285750" indent="-285750" algn="just">
              <a:lnSpc>
                <a:spcPct val="150000"/>
              </a:lnSpc>
              <a:buFont typeface="Arial" panose="020B0604020202020204" pitchFamily="34" charset="0"/>
              <a:buChar char="•"/>
            </a:pPr>
            <a:r>
              <a:rPr lang="es-GT" sz="1200" b="0" dirty="0">
                <a:solidFill>
                  <a:srgbClr val="002060"/>
                </a:solidFill>
                <a:cs typeface="Arial" panose="020B0604020202020204" pitchFamily="34" charset="0"/>
              </a:rPr>
              <a:t>Acciones para fortalecer la gestión en acciones de puestos y de personal de las instituciones que se rigen por la Ley de Servicio Civil y su Reglamento.</a:t>
            </a:r>
          </a:p>
          <a:p>
            <a:pPr marL="285750" indent="-285750" algn="just">
              <a:lnSpc>
                <a:spcPct val="150000"/>
              </a:lnSpc>
              <a:buFont typeface="Arial" panose="020B0604020202020204" pitchFamily="34" charset="0"/>
              <a:buChar char="•"/>
            </a:pPr>
            <a:endParaRPr lang="es-GT" sz="1200" b="0" dirty="0">
              <a:solidFill>
                <a:srgbClr val="002060"/>
              </a:solidFill>
              <a:cs typeface="Arial" panose="020B0604020202020204" pitchFamily="34" charset="0"/>
            </a:endParaRPr>
          </a:p>
          <a:p>
            <a:pPr marL="285750" indent="-285750" algn="just">
              <a:lnSpc>
                <a:spcPct val="150000"/>
              </a:lnSpc>
              <a:buFont typeface="Arial" panose="020B0604020202020204" pitchFamily="34" charset="0"/>
              <a:buChar char="•"/>
            </a:pPr>
            <a:r>
              <a:rPr lang="es-GT" sz="1200" b="0" dirty="0">
                <a:solidFill>
                  <a:srgbClr val="002060"/>
                </a:solidFill>
                <a:cs typeface="Arial" panose="020B0604020202020204" pitchFamily="34" charset="0"/>
              </a:rPr>
              <a:t>Desarrollo de herramientas informáticas que permitan el fortalecimiento de capacidades para la gestión de recursos humanos.</a:t>
            </a:r>
          </a:p>
          <a:p>
            <a:pPr marL="285750" indent="-285750" algn="just">
              <a:lnSpc>
                <a:spcPct val="150000"/>
              </a:lnSpc>
              <a:buFont typeface="Arial" panose="020B0604020202020204" pitchFamily="34" charset="0"/>
              <a:buChar char="•"/>
            </a:pPr>
            <a:endParaRPr lang="es-GT" sz="1200" b="0" dirty="0">
              <a:solidFill>
                <a:srgbClr val="002060"/>
              </a:solidFill>
              <a:cs typeface="Arial" panose="020B0604020202020204" pitchFamily="34" charset="0"/>
            </a:endParaRPr>
          </a:p>
          <a:p>
            <a:pPr marL="285750" indent="-285750" algn="just">
              <a:lnSpc>
                <a:spcPct val="150000"/>
              </a:lnSpc>
              <a:buFont typeface="Arial" panose="020B0604020202020204" pitchFamily="34" charset="0"/>
              <a:buChar char="•"/>
            </a:pPr>
            <a:r>
              <a:rPr lang="es-GT" sz="1200" b="0" dirty="0">
                <a:solidFill>
                  <a:srgbClr val="002060"/>
                </a:solidFill>
                <a:cs typeface="Arial" panose="020B0604020202020204" pitchFamily="34" charset="0"/>
              </a:rPr>
              <a:t>Cumplimiento a normativas vigentes.</a:t>
            </a:r>
          </a:p>
        </p:txBody>
      </p:sp>
    </p:spTree>
    <p:extLst>
      <p:ext uri="{BB962C8B-B14F-4D97-AF65-F5344CB8AC3E}">
        <p14:creationId xmlns:p14="http://schemas.microsoft.com/office/powerpoint/2010/main" val="3753939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B85C621-E17F-4E41-A143-0D4736F05802}"/>
              </a:ext>
            </a:extLst>
          </p:cNvPr>
          <p:cNvSpPr txBox="1"/>
          <p:nvPr/>
        </p:nvSpPr>
        <p:spPr>
          <a:xfrm>
            <a:off x="6481780" y="358755"/>
            <a:ext cx="1619534" cy="415498"/>
          </a:xfrm>
          <a:prstGeom prst="rect">
            <a:avLst/>
          </a:prstGeom>
          <a:noFill/>
        </p:spPr>
        <p:txBody>
          <a:bodyPr wrap="square" rtlCol="0">
            <a:spAutoFit/>
          </a:bodyPr>
          <a:lstStyle/>
          <a:p>
            <a:r>
              <a:rPr lang="es-GT" sz="1050" b="1" dirty="0">
                <a:solidFill>
                  <a:srgbClr val="003353"/>
                </a:solidFill>
                <a:latin typeface="Montserrat" pitchFamily="2" charset="77"/>
              </a:rPr>
              <a:t>OFICINA NACIONAL</a:t>
            </a:r>
          </a:p>
          <a:p>
            <a:r>
              <a:rPr lang="es-GT" sz="1050" b="1" dirty="0">
                <a:solidFill>
                  <a:srgbClr val="003353"/>
                </a:solidFill>
                <a:latin typeface="Montserrat" pitchFamily="2" charset="77"/>
              </a:rPr>
              <a:t>DE SERVICIO CIVIL</a:t>
            </a:r>
          </a:p>
        </p:txBody>
      </p:sp>
      <p:sp>
        <p:nvSpPr>
          <p:cNvPr id="4" name="CuadroTexto 3">
            <a:extLst>
              <a:ext uri="{FF2B5EF4-FFF2-40B4-BE49-F238E27FC236}">
                <a16:creationId xmlns:a16="http://schemas.microsoft.com/office/drawing/2014/main" id="{4BCE1CC5-54D2-A544-84CA-A9D3ACF28E46}"/>
              </a:ext>
            </a:extLst>
          </p:cNvPr>
          <p:cNvSpPr txBox="1"/>
          <p:nvPr/>
        </p:nvSpPr>
        <p:spPr>
          <a:xfrm>
            <a:off x="7601902" y="6120003"/>
            <a:ext cx="2395055" cy="338554"/>
          </a:xfrm>
          <a:prstGeom prst="rect">
            <a:avLst/>
          </a:prstGeom>
          <a:noFill/>
        </p:spPr>
        <p:txBody>
          <a:bodyPr wrap="square" rtlCol="0">
            <a:spAutoFit/>
          </a:bodyPr>
          <a:lstStyle/>
          <a:p>
            <a:r>
              <a:rPr lang="es-GT" sz="1600" b="1" dirty="0" err="1">
                <a:solidFill>
                  <a:schemeClr val="bg1"/>
                </a:solidFill>
                <a:latin typeface="Montserrat" panose="00000500000000000000" pitchFamily="50" charset="0"/>
              </a:rPr>
              <a:t>Onsec</a:t>
            </a:r>
            <a:r>
              <a:rPr lang="es-GT" sz="1600" b="1" dirty="0">
                <a:solidFill>
                  <a:schemeClr val="bg1"/>
                </a:solidFill>
                <a:latin typeface="Montserrat" panose="00000500000000000000" pitchFamily="50" charset="0"/>
              </a:rPr>
              <a:t> Guate</a:t>
            </a:r>
          </a:p>
        </p:txBody>
      </p:sp>
    </p:spTree>
    <p:extLst>
      <p:ext uri="{BB962C8B-B14F-4D97-AF65-F5344CB8AC3E}">
        <p14:creationId xmlns:p14="http://schemas.microsoft.com/office/powerpoint/2010/main" val="2430925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391885" y="539946"/>
            <a:ext cx="8673737" cy="547089"/>
          </a:xfrm>
        </p:spPr>
        <p:txBody>
          <a:bodyPr>
            <a:noAutofit/>
          </a:bodyPr>
          <a:lstStyle/>
          <a:p>
            <a:r>
              <a:rPr lang="es-GT" sz="2600" b="1" dirty="0">
                <a:solidFill>
                  <a:schemeClr val="accent5">
                    <a:lumMod val="50000"/>
                  </a:schemeClr>
                </a:solidFill>
                <a:latin typeface="Montserrat" panose="00000500000000000000" pitchFamily="50" charset="0"/>
                <a:cs typeface="Arial" panose="020B0604020202020204" pitchFamily="34" charset="0"/>
              </a:rPr>
              <a:t>PRINCIPALES OBJETIVOS DE LA ONSEC</a:t>
            </a:r>
          </a:p>
        </p:txBody>
      </p:sp>
      <p:sp>
        <p:nvSpPr>
          <p:cNvPr id="22"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572803" y="1876896"/>
            <a:ext cx="11046393" cy="3835927"/>
          </a:xfrm>
        </p:spPr>
        <p:txBody>
          <a:bodyPr>
            <a:normAutofit fontScale="25000" lnSpcReduction="20000"/>
          </a:bodyPr>
          <a:lstStyle/>
          <a:p>
            <a:pPr marL="457200" lvl="1" indent="0" algn="just">
              <a:lnSpc>
                <a:spcPct val="120000"/>
              </a:lnSpc>
              <a:buNone/>
            </a:pPr>
            <a:r>
              <a:rPr lang="es-GT" sz="6400" dirty="0">
                <a:solidFill>
                  <a:schemeClr val="accent5">
                    <a:lumMod val="50000"/>
                  </a:schemeClr>
                </a:solidFill>
                <a:latin typeface="Montserrat Medium" panose="00000600000000000000" pitchFamily="50" charset="0"/>
                <a:cs typeface="Arial" panose="020B0604020202020204" pitchFamily="34" charset="0"/>
              </a:rPr>
              <a:t>Para el cumplimiento de sus funciones y satisfacer las necesidades de la población, la </a:t>
            </a:r>
            <a:r>
              <a:rPr lang="es-GT" sz="6400" dirty="0" err="1">
                <a:solidFill>
                  <a:schemeClr val="accent5">
                    <a:lumMod val="50000"/>
                  </a:schemeClr>
                </a:solidFill>
                <a:latin typeface="Montserrat Medium" panose="00000600000000000000" pitchFamily="50" charset="0"/>
                <a:cs typeface="Arial" panose="020B0604020202020204" pitchFamily="34" charset="0"/>
              </a:rPr>
              <a:t>Onsec</a:t>
            </a:r>
            <a:r>
              <a:rPr lang="es-GT" sz="6400" dirty="0">
                <a:solidFill>
                  <a:schemeClr val="accent5">
                    <a:lumMod val="50000"/>
                  </a:schemeClr>
                </a:solidFill>
                <a:latin typeface="Montserrat Medium" panose="00000600000000000000" pitchFamily="50" charset="0"/>
                <a:cs typeface="Arial" panose="020B0604020202020204" pitchFamily="34" charset="0"/>
              </a:rPr>
              <a:t> debe cumplir con los siguientes </a:t>
            </a:r>
            <a:r>
              <a:rPr lang="es-GT" sz="6400" b="1" dirty="0">
                <a:solidFill>
                  <a:srgbClr val="2786C0"/>
                </a:solidFill>
                <a:latin typeface="Montserrat Medium" panose="00000600000000000000" pitchFamily="50" charset="0"/>
                <a:cs typeface="Arial" panose="020B0604020202020204" pitchFamily="34" charset="0"/>
              </a:rPr>
              <a:t>objetivos</a:t>
            </a:r>
            <a:r>
              <a:rPr lang="es-GT" sz="6400" dirty="0">
                <a:latin typeface="Montserrat Medium" panose="00000600000000000000" pitchFamily="50" charset="0"/>
                <a:cs typeface="Arial" panose="020B0604020202020204" pitchFamily="34" charset="0"/>
              </a:rPr>
              <a:t>:</a:t>
            </a:r>
          </a:p>
          <a:p>
            <a:pPr marL="457200" lvl="1" indent="0" algn="just">
              <a:lnSpc>
                <a:spcPct val="120000"/>
              </a:lnSpc>
              <a:buNone/>
            </a:pPr>
            <a:endParaRPr lang="es-GT" sz="6400" dirty="0">
              <a:latin typeface="Montserrat Medium" panose="00000600000000000000" pitchFamily="50" charset="0"/>
              <a:cs typeface="Arial" panose="020B0604020202020204" pitchFamily="34" charset="0"/>
            </a:endParaRPr>
          </a:p>
          <a:p>
            <a:pPr lvl="1" algn="just">
              <a:lnSpc>
                <a:spcPct val="120000"/>
              </a:lnSpc>
              <a:buFont typeface="Wingdings" panose="05000000000000000000" pitchFamily="2" charset="2"/>
              <a:buChar char="§"/>
            </a:pPr>
            <a:r>
              <a:rPr lang="es-GT" sz="6400" dirty="0">
                <a:solidFill>
                  <a:schemeClr val="accent5">
                    <a:lumMod val="50000"/>
                  </a:schemeClr>
                </a:solidFill>
                <a:latin typeface="Montserrat Medium" panose="00000600000000000000" pitchFamily="50" charset="0"/>
                <a:cs typeface="Arial" panose="020B0604020202020204" pitchFamily="34" charset="0"/>
              </a:rPr>
              <a:t>Garantizar a la nación la eficiencia en la operación de la </a:t>
            </a:r>
            <a:r>
              <a:rPr lang="es-GT" sz="6400" dirty="0">
                <a:solidFill>
                  <a:schemeClr val="accent5">
                    <a:lumMod val="50000"/>
                  </a:schemeClr>
                </a:solidFill>
                <a:latin typeface="Montserrat Medium" panose="00000600000000000000" pitchFamily="50" charset="0"/>
              </a:rPr>
              <a:t>función pública por medio de la aplicación de la Ley de Servicio Civil y otras leyes relacionadas, que fortalezcan el desarrollo de un Estado moderno y eficiente.</a:t>
            </a:r>
          </a:p>
          <a:p>
            <a:pPr marL="457200" lvl="1" indent="0" algn="just">
              <a:lnSpc>
                <a:spcPct val="120000"/>
              </a:lnSpc>
              <a:buNone/>
            </a:pPr>
            <a:endParaRPr lang="es-GT" sz="6400" dirty="0">
              <a:solidFill>
                <a:schemeClr val="accent5">
                  <a:lumMod val="50000"/>
                </a:schemeClr>
              </a:solidFill>
              <a:latin typeface="Montserrat Medium" panose="00000600000000000000" pitchFamily="50" charset="0"/>
            </a:endParaRPr>
          </a:p>
          <a:p>
            <a:pPr lvl="1" algn="just">
              <a:lnSpc>
                <a:spcPct val="120000"/>
              </a:lnSpc>
              <a:buFont typeface="Wingdings" panose="05000000000000000000" pitchFamily="2" charset="2"/>
              <a:buChar char="§"/>
            </a:pPr>
            <a:r>
              <a:rPr lang="es-GT" sz="6400" dirty="0">
                <a:solidFill>
                  <a:schemeClr val="accent5">
                    <a:lumMod val="50000"/>
                  </a:schemeClr>
                </a:solidFill>
                <a:latin typeface="Montserrat Medium" panose="00000600000000000000" pitchFamily="50" charset="0"/>
              </a:rPr>
              <a:t>Regular las relaciones entre el Estado y sus trabajadores, como medio eficaz para el fortalecimiento y progreso de la administración pública, además de garantizar con transparencia a los servidores públicos el pleno ejercicio de sus derechos y obligaciones.</a:t>
            </a:r>
          </a:p>
          <a:p>
            <a:pPr lvl="1" algn="just">
              <a:lnSpc>
                <a:spcPct val="120000"/>
              </a:lnSpc>
              <a:buFont typeface="Wingdings" panose="05000000000000000000" pitchFamily="2" charset="2"/>
              <a:buChar char="§"/>
            </a:pPr>
            <a:endParaRPr lang="es-GT" sz="6400" dirty="0">
              <a:solidFill>
                <a:schemeClr val="accent5">
                  <a:lumMod val="50000"/>
                </a:schemeClr>
              </a:solidFill>
              <a:latin typeface="Montserrat Medium" panose="00000600000000000000" pitchFamily="50" charset="0"/>
            </a:endParaRPr>
          </a:p>
          <a:p>
            <a:pPr lvl="1" algn="just">
              <a:lnSpc>
                <a:spcPct val="120000"/>
              </a:lnSpc>
              <a:buFont typeface="Wingdings" panose="05000000000000000000" pitchFamily="2" charset="2"/>
              <a:buChar char="§"/>
            </a:pPr>
            <a:r>
              <a:rPr lang="es-GT" sz="6400" dirty="0">
                <a:solidFill>
                  <a:schemeClr val="accent5">
                    <a:lumMod val="50000"/>
                  </a:schemeClr>
                </a:solidFill>
                <a:latin typeface="Montserrat Medium" panose="00000600000000000000" pitchFamily="50" charset="0"/>
              </a:rPr>
              <a:t>Proporcionar a la población civil trabajadora del Estado y sus familiares los beneficios económicos que les corresponde, conforme lo establece la Ley de Clases Pasivas Civiles del Estado y su Reglamento.</a:t>
            </a:r>
          </a:p>
          <a:p>
            <a:pPr lvl="1">
              <a:lnSpc>
                <a:spcPct val="170000"/>
              </a:lnSpc>
              <a:buClr>
                <a:srgbClr val="0070C0"/>
              </a:buClr>
              <a:buFont typeface="Wingdings" panose="05000000000000000000" pitchFamily="2" charset="2"/>
              <a:buChar char="§"/>
            </a:pPr>
            <a:endParaRPr lang="es-GT" sz="1600" dirty="0">
              <a:latin typeface="Montserrat" panose="00000500000000000000" pitchFamily="50" charset="0"/>
              <a:cs typeface="Arial" panose="020B0604020202020204" pitchFamily="34" charset="0"/>
            </a:endParaRPr>
          </a:p>
          <a:p>
            <a:pPr lvl="1">
              <a:lnSpc>
                <a:spcPct val="150000"/>
              </a:lnSpc>
              <a:buClr>
                <a:srgbClr val="0070C0"/>
              </a:buClr>
              <a:buFont typeface="Wingdings" panose="05000000000000000000" pitchFamily="2" charset="2"/>
              <a:buChar char="§"/>
            </a:pPr>
            <a:endParaRPr lang="es-GT" sz="1600" b="1" dirty="0">
              <a:solidFill>
                <a:srgbClr val="0070C0"/>
              </a:solidFill>
              <a:latin typeface="Montserrat" panose="00000500000000000000" pitchFamily="50" charset="0"/>
              <a:cs typeface="Arial" panose="020B0604020202020204" pitchFamily="34" charset="0"/>
            </a:endParaRPr>
          </a:p>
          <a:p>
            <a:pPr lvl="1"/>
            <a:endParaRPr lang="es-GT" sz="1600" dirty="0">
              <a:latin typeface="Montserrat" panose="00000500000000000000" pitchFamily="50" charset="0"/>
              <a:cs typeface="Arial" panose="020B0604020202020204" pitchFamily="34"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spTree>
    <p:extLst>
      <p:ext uri="{BB962C8B-B14F-4D97-AF65-F5344CB8AC3E}">
        <p14:creationId xmlns:p14="http://schemas.microsoft.com/office/powerpoint/2010/main" val="58454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92430" y="0"/>
            <a:ext cx="12784429" cy="6858000"/>
          </a:xfrm>
          <a:prstGeom prst="rect">
            <a:avLst/>
          </a:prstGeom>
          <a:solidFill>
            <a:srgbClr val="152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Título 1">
            <a:extLst>
              <a:ext uri="{FF2B5EF4-FFF2-40B4-BE49-F238E27FC236}">
                <a16:creationId xmlns:a16="http://schemas.microsoft.com/office/drawing/2014/main" id="{A2162693-C48A-1D46-A173-005AE60ACA54}"/>
              </a:ext>
            </a:extLst>
          </p:cNvPr>
          <p:cNvSpPr txBox="1">
            <a:spLocks/>
          </p:cNvSpPr>
          <p:nvPr/>
        </p:nvSpPr>
        <p:spPr>
          <a:xfrm>
            <a:off x="2586445" y="4842879"/>
            <a:ext cx="9144000" cy="1572448"/>
          </a:xfrm>
          <a:prstGeom prst="rect">
            <a:avLst/>
          </a:prstGeom>
        </p:spPr>
        <p:txBody>
          <a:bodyPr vert="horz" lIns="91440" tIns="45720" rIns="91440" bIns="45720" rtlCol="0" anchor="ctr" anchorCtr="0">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GT" sz="3700" b="1" i="0" u="none" strike="noStrike" kern="1200" cap="none" spc="0" normalizeH="0" baseline="0" noProof="0" dirty="0">
                <a:ln>
                  <a:noFill/>
                </a:ln>
                <a:solidFill>
                  <a:prstClr val="white"/>
                </a:solidFill>
                <a:effectLst/>
                <a:uLnTx/>
                <a:uFillTx/>
                <a:latin typeface="Montserrat Medium" panose="00000600000000000000" pitchFamily="50" charset="0"/>
                <a:cs typeface="Arial" panose="020B0604020202020204" pitchFamily="34" charset="0"/>
              </a:rPr>
              <a:t>RENDICIÓN DE CUENTAS</a:t>
            </a: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s-GT" sz="3700" b="1" i="0" u="none" strike="noStrike" kern="1200" cap="none" spc="0" normalizeH="0" baseline="0" noProof="0" dirty="0">
                <a:ln>
                  <a:noFill/>
                </a:ln>
                <a:solidFill>
                  <a:prstClr val="black"/>
                </a:solidFill>
                <a:effectLst/>
                <a:uLnTx/>
                <a:uFillTx/>
                <a:latin typeface="Montserrat Medium" panose="00000600000000000000" pitchFamily="50" charset="0"/>
                <a:cs typeface="Arial" panose="020B0604020202020204" pitchFamily="34" charset="0"/>
              </a:rPr>
              <a:t/>
            </a:r>
            <a:br>
              <a:rPr kumimoji="0" lang="es-GT" sz="3700" b="1" i="0" u="none" strike="noStrike" kern="1200" cap="none" spc="0" normalizeH="0" baseline="0" noProof="0" dirty="0">
                <a:ln>
                  <a:noFill/>
                </a:ln>
                <a:solidFill>
                  <a:prstClr val="black"/>
                </a:solidFill>
                <a:effectLst/>
                <a:uLnTx/>
                <a:uFillTx/>
                <a:latin typeface="Montserrat Medium" panose="00000600000000000000" pitchFamily="50" charset="0"/>
                <a:cs typeface="Arial" panose="020B0604020202020204" pitchFamily="34" charset="0"/>
              </a:rPr>
            </a:br>
            <a:r>
              <a:rPr kumimoji="0" lang="es-GT" sz="3700" b="1" i="0" u="none" strike="noStrike" kern="1200" cap="none" spc="0" normalizeH="0" baseline="0" noProof="0" dirty="0">
                <a:ln>
                  <a:noFill/>
                </a:ln>
                <a:solidFill>
                  <a:srgbClr val="00B0F0"/>
                </a:solidFill>
                <a:effectLst/>
                <a:uLnTx/>
                <a:uFillTx/>
                <a:latin typeface="Montserrat Medium" panose="00000600000000000000" pitchFamily="50" charset="0"/>
                <a:cs typeface="Arial" panose="020B0604020202020204" pitchFamily="34" charset="0"/>
              </a:rPr>
              <a:t>PARTE GENERAL</a:t>
            </a:r>
          </a:p>
          <a:p>
            <a:pPr marL="0" marR="0" lvl="0" indent="0" algn="r" defTabSz="914400" rtl="0" eaLnBrk="1" fontAlgn="auto" latinLnBrk="0" hangingPunct="1">
              <a:lnSpc>
                <a:spcPct val="120000"/>
              </a:lnSpc>
              <a:spcBef>
                <a:spcPct val="0"/>
              </a:spcBef>
              <a:spcAft>
                <a:spcPts val="0"/>
              </a:spcAft>
              <a:buClrTx/>
              <a:buSzTx/>
              <a:buFontTx/>
              <a:buNone/>
              <a:tabLst/>
              <a:defRPr/>
            </a:pPr>
            <a:r>
              <a:rPr lang="es-GT" sz="3700" b="1" dirty="0">
                <a:solidFill>
                  <a:srgbClr val="00B0F0"/>
                </a:solidFill>
                <a:latin typeface="Montserrat Medium" panose="00000600000000000000" pitchFamily="50" charset="0"/>
                <a:cs typeface="Arial" panose="020B0604020202020204" pitchFamily="34" charset="0"/>
              </a:rPr>
              <a:t>TERCER</a:t>
            </a:r>
            <a:r>
              <a:rPr kumimoji="0" lang="es-GT" sz="3700" b="1" i="0" u="none" strike="noStrike" kern="1200" cap="none" spc="0" normalizeH="0" baseline="0" noProof="0" dirty="0">
                <a:ln>
                  <a:noFill/>
                </a:ln>
                <a:solidFill>
                  <a:srgbClr val="00B0F0"/>
                </a:solidFill>
                <a:effectLst/>
                <a:uLnTx/>
                <a:uFillTx/>
                <a:latin typeface="Montserrat Medium" panose="00000600000000000000" pitchFamily="50" charset="0"/>
                <a:cs typeface="Arial" panose="020B0604020202020204" pitchFamily="34" charset="0"/>
              </a:rPr>
              <a:t> CUATRIMESTRE 2021</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535" y="297801"/>
            <a:ext cx="4029464" cy="1085090"/>
          </a:xfrm>
          <a:prstGeom prst="rect">
            <a:avLst/>
          </a:prstGeom>
        </p:spPr>
      </p:pic>
    </p:spTree>
    <p:extLst>
      <p:ext uri="{BB962C8B-B14F-4D97-AF65-F5344CB8AC3E}">
        <p14:creationId xmlns:p14="http://schemas.microsoft.com/office/powerpoint/2010/main" val="171484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400594" y="549723"/>
            <a:ext cx="6862355" cy="547089"/>
          </a:xfrm>
        </p:spPr>
        <p:txBody>
          <a:bodyPr>
            <a:noAutofit/>
          </a:bodyPr>
          <a:lstStyle/>
          <a:p>
            <a:pPr algn="just"/>
            <a:r>
              <a:rPr lang="es-GT" sz="2400" b="1" dirty="0">
                <a:solidFill>
                  <a:schemeClr val="accent5">
                    <a:lumMod val="50000"/>
                  </a:schemeClr>
                </a:solidFill>
                <a:latin typeface="Montserrat" panose="00000500000000000000" pitchFamily="50" charset="0"/>
                <a:cs typeface="Arial" panose="020B0604020202020204" pitchFamily="34" charset="0"/>
              </a:rPr>
              <a:t>CIFRAS GENERALES DEL PRESUPUESTO </a:t>
            </a:r>
            <a:br>
              <a:rPr lang="es-GT" sz="2400" b="1" dirty="0">
                <a:solidFill>
                  <a:schemeClr val="accent5">
                    <a:lumMod val="50000"/>
                  </a:schemeClr>
                </a:solidFill>
                <a:latin typeface="Montserrat" panose="00000500000000000000" pitchFamily="50" charset="0"/>
                <a:cs typeface="Arial" panose="020B0604020202020204" pitchFamily="34" charset="0"/>
              </a:rPr>
            </a:br>
            <a:r>
              <a:rPr lang="es-GT" sz="2400" b="1" dirty="0">
                <a:solidFill>
                  <a:schemeClr val="accent5">
                    <a:lumMod val="50000"/>
                  </a:schemeClr>
                </a:solidFill>
                <a:latin typeface="Montserrat" panose="00000500000000000000" pitchFamily="50" charset="0"/>
                <a:cs typeface="Arial" panose="020B0604020202020204" pitchFamily="34" charset="0"/>
              </a:rPr>
              <a:t>AL TERCER CUATRIMESTRE 2021</a:t>
            </a:r>
            <a:endParaRPr lang="es-GT" sz="2800" b="1" dirty="0">
              <a:solidFill>
                <a:schemeClr val="accent5">
                  <a:lumMod val="50000"/>
                </a:schemeClr>
              </a:solidFill>
              <a:latin typeface="Montserrat" panose="00000500000000000000" pitchFamily="50"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801182" y="1824831"/>
            <a:ext cx="4920345" cy="4614170"/>
          </a:xfrm>
        </p:spPr>
        <p:txBody>
          <a:bodyPr>
            <a:noAutofit/>
          </a:bodyPr>
          <a:lstStyle/>
          <a:p>
            <a:pPr marL="457200" lvl="1" indent="0">
              <a:buNone/>
            </a:pPr>
            <a:endParaRPr lang="es-GT" dirty="0">
              <a:solidFill>
                <a:schemeClr val="accent5">
                  <a:lumMod val="50000"/>
                </a:schemeClr>
              </a:solidFill>
              <a:latin typeface="Montserrat Medium" panose="00000600000000000000" pitchFamily="50" charset="0"/>
              <a:cs typeface="Arial" panose="020B0604020202020204" pitchFamily="34" charset="0"/>
            </a:endParaRPr>
          </a:p>
          <a:p>
            <a:pPr marL="457200" lvl="1" indent="0">
              <a:buNone/>
            </a:pPr>
            <a:r>
              <a:rPr lang="es-GT" dirty="0">
                <a:solidFill>
                  <a:schemeClr val="accent5">
                    <a:lumMod val="50000"/>
                  </a:schemeClr>
                </a:solidFill>
                <a:latin typeface="Montserrat Medium" panose="00000600000000000000" pitchFamily="50" charset="0"/>
                <a:cs typeface="Arial" panose="020B0604020202020204" pitchFamily="34" charset="0"/>
              </a:rPr>
              <a:t>Presupuesto vigente </a:t>
            </a:r>
            <a:r>
              <a:rPr lang="es-GT" b="1" dirty="0">
                <a:solidFill>
                  <a:schemeClr val="accent5">
                    <a:lumMod val="50000"/>
                  </a:schemeClr>
                </a:solidFill>
                <a:latin typeface="Montserrat Medium" panose="00000600000000000000" pitchFamily="50" charset="0"/>
                <a:cs typeface="Arial" panose="020B0604020202020204" pitchFamily="34" charset="0"/>
              </a:rPr>
              <a:t>total:</a:t>
            </a:r>
          </a:p>
          <a:p>
            <a:pPr marL="457200" lvl="1" indent="0">
              <a:buNone/>
            </a:pPr>
            <a:endParaRPr lang="es-GT" b="1" dirty="0">
              <a:solidFill>
                <a:schemeClr val="accent5">
                  <a:lumMod val="50000"/>
                </a:schemeClr>
              </a:solidFill>
              <a:latin typeface="Montserrat Medium" panose="00000600000000000000" pitchFamily="50" charset="0"/>
              <a:cs typeface="Arial" panose="020B0604020202020204" pitchFamily="34" charset="0"/>
            </a:endParaRPr>
          </a:p>
          <a:p>
            <a:pPr marL="457200" lvl="1" indent="0">
              <a:buNone/>
            </a:pPr>
            <a:r>
              <a:rPr lang="es-GT" b="1" dirty="0">
                <a:solidFill>
                  <a:schemeClr val="accent5">
                    <a:lumMod val="50000"/>
                  </a:schemeClr>
                </a:solidFill>
                <a:latin typeface="Montserrat Medium" panose="00000600000000000000" pitchFamily="50" charset="0"/>
                <a:cs typeface="Arial" panose="020B0604020202020204" pitchFamily="34" charset="0"/>
              </a:rPr>
              <a:t> </a:t>
            </a:r>
          </a:p>
          <a:p>
            <a:pPr marL="457200" lvl="1" indent="0">
              <a:buNone/>
            </a:pPr>
            <a:r>
              <a:rPr lang="es-GT" dirty="0">
                <a:solidFill>
                  <a:schemeClr val="accent5">
                    <a:lumMod val="50000"/>
                  </a:schemeClr>
                </a:solidFill>
                <a:latin typeface="Montserrat Medium" panose="00000600000000000000" pitchFamily="50" charset="0"/>
                <a:cs typeface="Arial" panose="020B0604020202020204" pitchFamily="34" charset="0"/>
              </a:rPr>
              <a:t>Presupuesto </a:t>
            </a:r>
            <a:r>
              <a:rPr lang="es-GT" b="1" dirty="0">
                <a:solidFill>
                  <a:schemeClr val="accent5">
                    <a:lumMod val="50000"/>
                  </a:schemeClr>
                </a:solidFill>
                <a:latin typeface="Montserrat Medium" panose="00000600000000000000" pitchFamily="50" charset="0"/>
                <a:cs typeface="Arial" panose="020B0604020202020204" pitchFamily="34" charset="0"/>
              </a:rPr>
              <a:t>ejecutado</a:t>
            </a:r>
            <a:r>
              <a:rPr lang="es-GT" dirty="0">
                <a:solidFill>
                  <a:schemeClr val="accent5">
                    <a:lumMod val="50000"/>
                  </a:schemeClr>
                </a:solidFill>
                <a:latin typeface="Montserrat Medium" panose="00000600000000000000" pitchFamily="50" charset="0"/>
                <a:cs typeface="Arial" panose="020B0604020202020204" pitchFamily="34" charset="0"/>
              </a:rPr>
              <a:t>:</a:t>
            </a:r>
            <a:br>
              <a:rPr lang="es-GT" dirty="0">
                <a:solidFill>
                  <a:schemeClr val="accent5">
                    <a:lumMod val="50000"/>
                  </a:schemeClr>
                </a:solidFill>
                <a:latin typeface="Montserrat Medium" panose="00000600000000000000" pitchFamily="50" charset="0"/>
                <a:cs typeface="Arial" panose="020B0604020202020204" pitchFamily="34" charset="0"/>
              </a:rPr>
            </a:br>
            <a:endParaRPr lang="es-GT" dirty="0">
              <a:solidFill>
                <a:schemeClr val="accent5">
                  <a:lumMod val="50000"/>
                </a:schemeClr>
              </a:solidFill>
              <a:latin typeface="Montserrat Medium" panose="00000600000000000000" pitchFamily="50" charset="0"/>
              <a:cs typeface="Arial" panose="020B0604020202020204" pitchFamily="34" charset="0"/>
            </a:endParaRPr>
          </a:p>
          <a:p>
            <a:pPr marL="457200" lvl="1" indent="0">
              <a:buNone/>
            </a:pPr>
            <a:endParaRPr lang="es-GT" dirty="0">
              <a:solidFill>
                <a:schemeClr val="accent5">
                  <a:lumMod val="50000"/>
                </a:schemeClr>
              </a:solidFill>
              <a:latin typeface="Montserrat Medium" panose="00000600000000000000" pitchFamily="50" charset="0"/>
              <a:cs typeface="Arial" panose="020B0604020202020204" pitchFamily="34" charset="0"/>
            </a:endParaRPr>
          </a:p>
          <a:p>
            <a:pPr marL="457200" lvl="1" indent="0">
              <a:buNone/>
            </a:pPr>
            <a:r>
              <a:rPr lang="es-GT" b="1" dirty="0">
                <a:solidFill>
                  <a:schemeClr val="accent5">
                    <a:lumMod val="50000"/>
                  </a:schemeClr>
                </a:solidFill>
                <a:latin typeface="Montserrat Medium" panose="00000600000000000000" pitchFamily="50" charset="0"/>
                <a:cs typeface="Arial" panose="020B0604020202020204" pitchFamily="34" charset="0"/>
              </a:rPr>
              <a:t>Saldo</a:t>
            </a:r>
            <a:r>
              <a:rPr lang="es-GT" dirty="0">
                <a:solidFill>
                  <a:schemeClr val="accent5">
                    <a:lumMod val="50000"/>
                  </a:schemeClr>
                </a:solidFill>
                <a:latin typeface="Montserrat Medium" panose="00000600000000000000" pitchFamily="50" charset="0"/>
                <a:cs typeface="Arial" panose="020B0604020202020204" pitchFamily="34" charset="0"/>
              </a:rPr>
              <a:t> por ejecutar:</a:t>
            </a:r>
            <a:br>
              <a:rPr lang="es-GT" dirty="0">
                <a:solidFill>
                  <a:schemeClr val="accent5">
                    <a:lumMod val="50000"/>
                  </a:schemeClr>
                </a:solidFill>
                <a:latin typeface="Montserrat Medium" panose="00000600000000000000" pitchFamily="50" charset="0"/>
                <a:cs typeface="Arial" panose="020B0604020202020204" pitchFamily="34" charset="0"/>
              </a:rPr>
            </a:br>
            <a:endParaRPr lang="es-GT" b="1" dirty="0">
              <a:solidFill>
                <a:schemeClr val="accent5">
                  <a:lumMod val="50000"/>
                </a:schemeClr>
              </a:solidFill>
              <a:latin typeface="Montserrat Medium" panose="00000600000000000000" pitchFamily="50" charset="0"/>
              <a:cs typeface="Arial" panose="020B0604020202020204" pitchFamily="34" charset="0"/>
            </a:endParaRPr>
          </a:p>
          <a:p>
            <a:pPr lvl="1"/>
            <a:endParaRPr lang="es-GT" dirty="0">
              <a:solidFill>
                <a:schemeClr val="accent5">
                  <a:lumMod val="50000"/>
                </a:schemeClr>
              </a:solidFill>
              <a:latin typeface="Montserrat Medium" panose="00000600000000000000" pitchFamily="50"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5103218" y="1444367"/>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4400" b="1" dirty="0">
              <a:latin typeface="Montserrat Medium" panose="00000600000000000000" pitchFamily="50" charset="0"/>
              <a:cs typeface="Arial" panose="020B0604020202020204" pitchFamily="34" charset="0"/>
            </a:endParaRPr>
          </a:p>
          <a:p>
            <a:pPr marL="457200" lvl="1" indent="0" algn="r">
              <a:buNone/>
            </a:pPr>
            <a:r>
              <a:rPr lang="es-GT" sz="4000" b="1" dirty="0" smtClean="0">
                <a:solidFill>
                  <a:srgbClr val="00B0F0"/>
                </a:solidFill>
                <a:latin typeface="Montserrat Medium" panose="00000600000000000000" pitchFamily="50" charset="0"/>
                <a:cs typeface="Arial" panose="020B0604020202020204" pitchFamily="34" charset="0"/>
              </a:rPr>
              <a:t>Q. </a:t>
            </a:r>
            <a:r>
              <a:rPr lang="es-GT" sz="4000" b="1" dirty="0" smtClean="0">
                <a:solidFill>
                  <a:schemeClr val="accent5">
                    <a:lumMod val="50000"/>
                  </a:schemeClr>
                </a:solidFill>
                <a:latin typeface="Montserrat Medium" panose="00000600000000000000" pitchFamily="50" charset="0"/>
              </a:rPr>
              <a:t>53,097,000.00 </a:t>
            </a:r>
            <a:endParaRPr lang="es-GT" sz="4000" b="1" dirty="0">
              <a:solidFill>
                <a:schemeClr val="accent5">
                  <a:lumMod val="50000"/>
                </a:schemeClr>
              </a:solidFill>
              <a:latin typeface="Montserrat Medium" panose="00000600000000000000" pitchFamily="50" charset="0"/>
              <a:cs typeface="Arial" panose="020B0604020202020204" pitchFamily="34" charset="0"/>
            </a:endParaRPr>
          </a:p>
          <a:p>
            <a:pPr marL="457200" lvl="1" indent="0" algn="r">
              <a:buNone/>
            </a:pPr>
            <a:endParaRPr lang="es-GT" sz="4400" b="1" dirty="0">
              <a:solidFill>
                <a:srgbClr val="0070C0"/>
              </a:solidFill>
              <a:latin typeface="Montserrat Medium" panose="00000600000000000000" pitchFamily="50" charset="0"/>
              <a:cs typeface="Arial" panose="020B0604020202020204" pitchFamily="34" charset="0"/>
            </a:endParaRPr>
          </a:p>
        </p:txBody>
      </p:sp>
      <p:sp>
        <p:nvSpPr>
          <p:cNvPr id="10" name="Marcador de contenido 6">
            <a:extLst>
              <a:ext uri="{FF2B5EF4-FFF2-40B4-BE49-F238E27FC236}">
                <a16:creationId xmlns:a16="http://schemas.microsoft.com/office/drawing/2014/main" id="{0246042C-1ABA-4355-A47C-701F270E798C}"/>
              </a:ext>
            </a:extLst>
          </p:cNvPr>
          <p:cNvSpPr txBox="1">
            <a:spLocks/>
          </p:cNvSpPr>
          <p:nvPr/>
        </p:nvSpPr>
        <p:spPr>
          <a:xfrm>
            <a:off x="5103218" y="2733618"/>
            <a:ext cx="5969726" cy="15414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4400" b="1" dirty="0">
              <a:latin typeface="Montserrat Medium" panose="00000600000000000000" pitchFamily="50" charset="0"/>
              <a:cs typeface="Arial" panose="020B0604020202020204" pitchFamily="34" charset="0"/>
            </a:endParaRPr>
          </a:p>
          <a:p>
            <a:pPr marL="457200" lvl="1" indent="0" algn="r">
              <a:buNone/>
            </a:pPr>
            <a:r>
              <a:rPr lang="es-GT" sz="4000" b="1" dirty="0" smtClean="0">
                <a:solidFill>
                  <a:srgbClr val="00B0F0"/>
                </a:solidFill>
                <a:latin typeface="Montserrat Medium" panose="00000600000000000000" pitchFamily="50" charset="0"/>
                <a:cs typeface="Arial" panose="020B0604020202020204" pitchFamily="34" charset="0"/>
              </a:rPr>
              <a:t>Q.    </a:t>
            </a:r>
            <a:r>
              <a:rPr lang="es-GT" sz="4000" b="1" dirty="0" smtClean="0">
                <a:solidFill>
                  <a:schemeClr val="accent5">
                    <a:lumMod val="50000"/>
                  </a:schemeClr>
                </a:solidFill>
                <a:latin typeface="Montserrat Medium" panose="00000600000000000000" pitchFamily="50" charset="0"/>
              </a:rPr>
              <a:t>51,211,584.87 </a:t>
            </a:r>
            <a:endParaRPr lang="es-GT" sz="4000" b="1" dirty="0">
              <a:solidFill>
                <a:schemeClr val="accent5">
                  <a:lumMod val="50000"/>
                </a:schemeClr>
              </a:solidFill>
              <a:latin typeface="Montserrat Medium" panose="00000600000000000000" pitchFamily="50" charset="0"/>
              <a:cs typeface="Arial" panose="020B0604020202020204" pitchFamily="34" charset="0"/>
            </a:endParaRPr>
          </a:p>
          <a:p>
            <a:pPr marL="457200" lvl="1" indent="0" algn="r">
              <a:buNone/>
            </a:pPr>
            <a:endParaRPr lang="es-GT" sz="4400" b="1" dirty="0">
              <a:solidFill>
                <a:srgbClr val="0070C0"/>
              </a:solidFill>
              <a:latin typeface="Montserrat Medium" panose="00000600000000000000" pitchFamily="50" charset="0"/>
              <a:cs typeface="Arial" panose="020B0604020202020204" pitchFamily="34" charset="0"/>
            </a:endParaRPr>
          </a:p>
        </p:txBody>
      </p:sp>
      <p:sp>
        <p:nvSpPr>
          <p:cNvPr id="11" name="Marcador de contenido 6">
            <a:extLst>
              <a:ext uri="{FF2B5EF4-FFF2-40B4-BE49-F238E27FC236}">
                <a16:creationId xmlns:a16="http://schemas.microsoft.com/office/drawing/2014/main" id="{0246042C-1ABA-4355-A47C-701F270E798C}"/>
              </a:ext>
            </a:extLst>
          </p:cNvPr>
          <p:cNvSpPr txBox="1">
            <a:spLocks/>
          </p:cNvSpPr>
          <p:nvPr/>
        </p:nvSpPr>
        <p:spPr>
          <a:xfrm>
            <a:off x="5103218" y="4275035"/>
            <a:ext cx="5969726" cy="15414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4400" b="1" dirty="0">
              <a:latin typeface="Montserrat Medium" panose="00000600000000000000" pitchFamily="50" charset="0"/>
              <a:cs typeface="Arial" panose="020B0604020202020204" pitchFamily="34" charset="0"/>
            </a:endParaRPr>
          </a:p>
          <a:p>
            <a:pPr marL="457200" lvl="1" indent="0" algn="r">
              <a:buNone/>
            </a:pPr>
            <a:r>
              <a:rPr lang="es-GT" sz="4000" b="1" dirty="0" smtClean="0">
                <a:solidFill>
                  <a:srgbClr val="00B0F0"/>
                </a:solidFill>
                <a:latin typeface="Montserrat Medium" panose="00000600000000000000" pitchFamily="50" charset="0"/>
                <a:cs typeface="Arial" panose="020B0604020202020204" pitchFamily="34" charset="0"/>
              </a:rPr>
              <a:t>Q.      </a:t>
            </a:r>
            <a:r>
              <a:rPr lang="es-GT" sz="4000" b="1" dirty="0" smtClean="0">
                <a:solidFill>
                  <a:schemeClr val="accent5">
                    <a:lumMod val="50000"/>
                  </a:schemeClr>
                </a:solidFill>
                <a:latin typeface="Montserrat Medium" panose="00000600000000000000" pitchFamily="50" charset="0"/>
              </a:rPr>
              <a:t>1,885,415.13</a:t>
            </a:r>
            <a:endParaRPr lang="es-GT" sz="4000" b="1" dirty="0">
              <a:solidFill>
                <a:schemeClr val="accent5">
                  <a:lumMod val="50000"/>
                </a:schemeClr>
              </a:solidFill>
              <a:latin typeface="Montserrat Medium" panose="00000600000000000000" pitchFamily="50" charset="0"/>
              <a:cs typeface="Arial" panose="020B0604020202020204" pitchFamily="34" charset="0"/>
            </a:endParaRPr>
          </a:p>
          <a:p>
            <a:pPr marL="457200" lvl="1" indent="0" algn="r">
              <a:buNone/>
            </a:pPr>
            <a:endParaRPr lang="es-GT" sz="4400" b="1" dirty="0">
              <a:solidFill>
                <a:srgbClr val="0070C0"/>
              </a:solidFill>
              <a:latin typeface="Montserrat Medium" panose="00000600000000000000" pitchFamily="50" charset="0"/>
              <a:cs typeface="Arial" panose="020B0604020202020204" pitchFamily="34"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525894"/>
            <a:ext cx="3094192" cy="772295"/>
          </a:xfrm>
          <a:prstGeom prst="rect">
            <a:avLst/>
          </a:prstGeom>
        </p:spPr>
      </p:pic>
      <p:sp>
        <p:nvSpPr>
          <p:cNvPr id="2" name="CuadroTexto 1"/>
          <p:cNvSpPr txBox="1"/>
          <p:nvPr/>
        </p:nvSpPr>
        <p:spPr>
          <a:xfrm>
            <a:off x="201811" y="5960967"/>
            <a:ext cx="11788377" cy="646331"/>
          </a:xfrm>
          <a:prstGeom prst="rect">
            <a:avLst/>
          </a:prstGeom>
          <a:noFill/>
        </p:spPr>
        <p:txBody>
          <a:bodyPr wrap="square" rtlCol="0">
            <a:spAutoFit/>
          </a:bodyPr>
          <a:lstStyle/>
          <a:p>
            <a:pPr algn="ctr"/>
            <a:r>
              <a:rPr lang="es-GT" sz="1200" dirty="0">
                <a:latin typeface="Montserrat" panose="00000500000000000000" pitchFamily="50" charset="0"/>
              </a:rPr>
              <a:t>En junio de 2021 se aprobó un incremento al presupuesto de Q.1,000,000.00 destinado</a:t>
            </a:r>
          </a:p>
          <a:p>
            <a:pPr algn="ctr"/>
            <a:r>
              <a:rPr lang="es-GT" sz="1200" dirty="0">
                <a:latin typeface="Montserrat" panose="00000500000000000000" pitchFamily="50" charset="0"/>
              </a:rPr>
              <a:t> para la adquisición de equipo de computo y comunicaciones a fin de fortalecer las direcciones sustantivas de la Oficina.</a:t>
            </a:r>
            <a:r>
              <a:rPr lang="es-ES" sz="1200" dirty="0">
                <a:latin typeface="Montserrat" panose="00000500000000000000" pitchFamily="50" charset="0"/>
              </a:rPr>
              <a:t>  </a:t>
            </a:r>
            <a:endParaRPr lang="es-GT" sz="1200" dirty="0">
              <a:latin typeface="Montserrat" panose="00000500000000000000" pitchFamily="50" charset="0"/>
            </a:endParaRPr>
          </a:p>
          <a:p>
            <a:pPr algn="ctr"/>
            <a:endParaRPr lang="es-GT" sz="1200" dirty="0">
              <a:latin typeface="Montserrat" panose="00000500000000000000" pitchFamily="50" charset="0"/>
            </a:endParaRPr>
          </a:p>
        </p:txBody>
      </p:sp>
    </p:spTree>
    <p:extLst>
      <p:ext uri="{BB962C8B-B14F-4D97-AF65-F5344CB8AC3E}">
        <p14:creationId xmlns:p14="http://schemas.microsoft.com/office/powerpoint/2010/main" val="285146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400594" y="549723"/>
            <a:ext cx="6862355" cy="547089"/>
          </a:xfrm>
        </p:spPr>
        <p:txBody>
          <a:bodyPr>
            <a:noAutofit/>
          </a:bodyPr>
          <a:lstStyle/>
          <a:p>
            <a:r>
              <a:rPr lang="es-GT" sz="2400" b="1" dirty="0">
                <a:solidFill>
                  <a:srgbClr val="002060"/>
                </a:solidFill>
                <a:latin typeface="Montserrat" panose="00000500000000000000" pitchFamily="50" charset="0"/>
                <a:cs typeface="Arial" panose="020B0604020202020204" pitchFamily="34" charset="0"/>
              </a:rPr>
              <a:t>CIFRAS GENERALES DEL PRESUPUESTO AL TERCER CUATRIMESTRE 2021</a:t>
            </a:r>
            <a:endParaRPr lang="es-GT" sz="2800" b="1" dirty="0">
              <a:solidFill>
                <a:srgbClr val="002060"/>
              </a:solidFill>
              <a:latin typeface="Montserrat" panose="00000500000000000000" pitchFamily="50" charset="0"/>
              <a:cs typeface="Arial" panose="020B0604020202020204" pitchFamily="34" charset="0"/>
            </a:endParaRPr>
          </a:p>
        </p:txBody>
      </p:sp>
      <p:sp>
        <p:nvSpPr>
          <p:cNvPr id="12"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961847" y="2826832"/>
            <a:ext cx="6841033" cy="1445424"/>
          </a:xfrm>
        </p:spPr>
        <p:txBody>
          <a:bodyPr>
            <a:noAutofit/>
          </a:bodyPr>
          <a:lstStyle/>
          <a:p>
            <a:pPr marL="0" indent="0">
              <a:buNone/>
            </a:pPr>
            <a:endParaRPr lang="es-GT" sz="3200" b="1" dirty="0">
              <a:solidFill>
                <a:srgbClr val="002060"/>
              </a:solidFill>
              <a:latin typeface="Montserrat Medium" panose="00000600000000000000" pitchFamily="50" charset="0"/>
              <a:cs typeface="Arial" panose="020B0604020202020204" pitchFamily="34" charset="0"/>
            </a:endParaRPr>
          </a:p>
          <a:p>
            <a:pPr marL="457200" lvl="1" indent="0">
              <a:buNone/>
            </a:pPr>
            <a:r>
              <a:rPr lang="es-GT" sz="3200" b="1" dirty="0">
                <a:solidFill>
                  <a:srgbClr val="002060"/>
                </a:solidFill>
                <a:latin typeface="Montserrat Medium" panose="00000600000000000000" pitchFamily="50" charset="0"/>
                <a:cs typeface="Arial" panose="020B0604020202020204" pitchFamily="34" charset="0"/>
              </a:rPr>
              <a:t>Porcentaje de ejecución:</a:t>
            </a:r>
          </a:p>
          <a:p>
            <a:pPr marL="457200" lvl="1" indent="0">
              <a:buNone/>
            </a:pPr>
            <a:endParaRPr lang="es-GT" sz="3200" b="1" dirty="0">
              <a:solidFill>
                <a:srgbClr val="002060"/>
              </a:solidFill>
              <a:latin typeface="Montserrat Medium" panose="00000600000000000000" pitchFamily="50" charset="0"/>
              <a:cs typeface="Arial" panose="020B0604020202020204" pitchFamily="34" charset="0"/>
            </a:endParaRPr>
          </a:p>
          <a:p>
            <a:pPr marL="457200" lvl="1" indent="0">
              <a:buNone/>
            </a:pPr>
            <a:r>
              <a:rPr lang="es-GT" sz="3200" b="1" dirty="0">
                <a:solidFill>
                  <a:srgbClr val="002060"/>
                </a:solidFill>
                <a:latin typeface="Montserrat Medium" panose="00000600000000000000" pitchFamily="50" charset="0"/>
                <a:cs typeface="Arial" panose="020B0604020202020204" pitchFamily="34" charset="0"/>
              </a:rPr>
              <a:t> </a:t>
            </a:r>
          </a:p>
          <a:p>
            <a:pPr lvl="1"/>
            <a:endParaRPr lang="es-GT" sz="3200" dirty="0">
              <a:solidFill>
                <a:srgbClr val="002060"/>
              </a:solidFill>
              <a:latin typeface="Montserrat Medium" panose="00000600000000000000" pitchFamily="50" charset="0"/>
              <a:cs typeface="Arial" panose="020B0604020202020204" pitchFamily="34" charset="0"/>
            </a:endParaRPr>
          </a:p>
        </p:txBody>
      </p:sp>
      <p:sp>
        <p:nvSpPr>
          <p:cNvPr id="13" name="Marcador de contenido 6">
            <a:extLst>
              <a:ext uri="{FF2B5EF4-FFF2-40B4-BE49-F238E27FC236}">
                <a16:creationId xmlns:a16="http://schemas.microsoft.com/office/drawing/2014/main" id="{0246042C-1ABA-4355-A47C-701F270E798C}"/>
              </a:ext>
            </a:extLst>
          </p:cNvPr>
          <p:cNvSpPr txBox="1">
            <a:spLocks/>
          </p:cNvSpPr>
          <p:nvPr/>
        </p:nvSpPr>
        <p:spPr>
          <a:xfrm>
            <a:off x="6385144" y="2557535"/>
            <a:ext cx="3096730"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4400" b="1" dirty="0">
              <a:latin typeface="Montserrat Medium" panose="00000600000000000000" pitchFamily="50" charset="0"/>
              <a:cs typeface="Arial" panose="020B0604020202020204" pitchFamily="34" charset="0"/>
            </a:endParaRPr>
          </a:p>
          <a:p>
            <a:pPr marL="457200" lvl="1" indent="0" algn="r">
              <a:buNone/>
            </a:pPr>
            <a:r>
              <a:rPr lang="es-GT" sz="4800" b="1" dirty="0">
                <a:solidFill>
                  <a:srgbClr val="00B0F0"/>
                </a:solidFill>
                <a:latin typeface="Montserrat Medium" panose="00000600000000000000" pitchFamily="50" charset="0"/>
                <a:cs typeface="Arial" panose="020B0604020202020204" pitchFamily="34" charset="0"/>
              </a:rPr>
              <a:t>96.45%</a:t>
            </a:r>
          </a:p>
          <a:p>
            <a:pPr marL="457200" lvl="1" indent="0" algn="r">
              <a:buNone/>
            </a:pPr>
            <a:endParaRPr lang="es-GT" sz="4400" b="1" dirty="0">
              <a:solidFill>
                <a:srgbClr val="0070C0"/>
              </a:solidFill>
              <a:latin typeface="Montserrat Medium" panose="00000600000000000000" pitchFamily="50"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184" y="470150"/>
            <a:ext cx="3094192" cy="772295"/>
          </a:xfrm>
          <a:prstGeom prst="rect">
            <a:avLst/>
          </a:prstGeom>
        </p:spPr>
      </p:pic>
    </p:spTree>
    <p:extLst>
      <p:ext uri="{BB962C8B-B14F-4D97-AF65-F5344CB8AC3E}">
        <p14:creationId xmlns:p14="http://schemas.microsoft.com/office/powerpoint/2010/main" val="1539259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0461"/>
            <a:ext cx="7772416" cy="5367539"/>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201" y="5742752"/>
            <a:ext cx="3549679" cy="885982"/>
          </a:xfrm>
          <a:prstGeom prst="rect">
            <a:avLst/>
          </a:prstGeom>
        </p:spPr>
      </p:pic>
      <p:sp>
        <p:nvSpPr>
          <p:cNvPr id="2" name="Título 1"/>
          <p:cNvSpPr>
            <a:spLocks noGrp="1"/>
          </p:cNvSpPr>
          <p:nvPr>
            <p:ph type="ctrTitle"/>
          </p:nvPr>
        </p:nvSpPr>
        <p:spPr>
          <a:xfrm>
            <a:off x="470262" y="576060"/>
            <a:ext cx="10659292" cy="695799"/>
          </a:xfrm>
        </p:spPr>
        <p:txBody>
          <a:bodyPr>
            <a:normAutofit/>
          </a:bodyPr>
          <a:lstStyle/>
          <a:p>
            <a:pPr algn="l"/>
            <a:r>
              <a:rPr lang="es-GT" sz="3600" b="1" dirty="0">
                <a:solidFill>
                  <a:srgbClr val="002060"/>
                </a:solidFill>
                <a:latin typeface="Montserrat" panose="00000500000000000000" pitchFamily="50" charset="0"/>
                <a:cs typeface="Arial" panose="020B0604020202020204" pitchFamily="34" charset="0"/>
              </a:rPr>
              <a:t>¿EN QUÉ UTILIZA EL DINERO LA ONSEC?</a:t>
            </a:r>
            <a:endParaRPr lang="es-GT" sz="3600" dirty="0"/>
          </a:p>
        </p:txBody>
      </p:sp>
      <p:sp>
        <p:nvSpPr>
          <p:cNvPr id="9" name="Título 1">
            <a:extLst>
              <a:ext uri="{FF2B5EF4-FFF2-40B4-BE49-F238E27FC236}">
                <a16:creationId xmlns:a16="http://schemas.microsoft.com/office/drawing/2014/main" id="{E40743F2-234A-4544-BBAC-8877FB423F76}"/>
              </a:ext>
            </a:extLst>
          </p:cNvPr>
          <p:cNvSpPr txBox="1">
            <a:spLocks/>
          </p:cNvSpPr>
          <p:nvPr/>
        </p:nvSpPr>
        <p:spPr>
          <a:xfrm>
            <a:off x="761046" y="2470762"/>
            <a:ext cx="2800699" cy="1937113"/>
          </a:xfrm>
          <a:prstGeom prst="rect">
            <a:avLst/>
          </a:prstGeom>
          <a:noFill/>
          <a:ln>
            <a:noFill/>
          </a:ln>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0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500" b="0" dirty="0">
                <a:solidFill>
                  <a:srgbClr val="002060"/>
                </a:solidFill>
                <a:latin typeface="Montserrat Medium" panose="00000600000000000000" pitchFamily="50" charset="0"/>
                <a:cs typeface="Arial" panose="020B0604020202020204" pitchFamily="34" charset="0"/>
              </a:rPr>
              <a:t>El gasto se divide </a:t>
            </a:r>
          </a:p>
          <a:p>
            <a:pPr algn="l">
              <a:lnSpc>
                <a:spcPct val="100000"/>
              </a:lnSpc>
            </a:pPr>
            <a:r>
              <a:rPr lang="es-GT" sz="2500" b="0" dirty="0">
                <a:solidFill>
                  <a:srgbClr val="002060"/>
                </a:solidFill>
                <a:latin typeface="Montserrat Medium" panose="00000600000000000000" pitchFamily="50" charset="0"/>
                <a:cs typeface="Arial" panose="020B0604020202020204" pitchFamily="34" charset="0"/>
              </a:rPr>
              <a:t>en </a:t>
            </a:r>
            <a:r>
              <a:rPr lang="es-GT" sz="2500" dirty="0">
                <a:solidFill>
                  <a:srgbClr val="00B0F0"/>
                </a:solidFill>
                <a:latin typeface="Montserrat Medium" panose="00000600000000000000" pitchFamily="50" charset="0"/>
                <a:cs typeface="Arial" panose="020B0604020202020204" pitchFamily="34" charset="0"/>
              </a:rPr>
              <a:t>5</a:t>
            </a:r>
            <a:r>
              <a:rPr lang="es-GT" sz="2500" dirty="0">
                <a:solidFill>
                  <a:srgbClr val="002060"/>
                </a:solidFill>
                <a:latin typeface="Montserrat Medium" panose="00000600000000000000" pitchFamily="50" charset="0"/>
                <a:cs typeface="Arial" panose="020B0604020202020204" pitchFamily="34" charset="0"/>
              </a:rPr>
              <a:t> </a:t>
            </a:r>
            <a:r>
              <a:rPr lang="es-GT" sz="2500" b="0" dirty="0">
                <a:solidFill>
                  <a:srgbClr val="002060"/>
                </a:solidFill>
                <a:latin typeface="Montserrat Medium" panose="00000600000000000000" pitchFamily="50"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cxnSp>
        <p:nvCxnSpPr>
          <p:cNvPr id="10" name="Conector recto 9"/>
          <p:cNvCxnSpPr/>
          <p:nvPr/>
        </p:nvCxnSpPr>
        <p:spPr>
          <a:xfrm>
            <a:off x="3561745" y="1758043"/>
            <a:ext cx="8709" cy="4502332"/>
          </a:xfrm>
          <a:prstGeom prst="line">
            <a:avLst/>
          </a:prstGeom>
          <a:ln w="19050">
            <a:solidFill>
              <a:srgbClr val="002060"/>
            </a:solidFill>
          </a:ln>
        </p:spPr>
        <p:style>
          <a:lnRef idx="3">
            <a:schemeClr val="accent6"/>
          </a:lnRef>
          <a:fillRef idx="0">
            <a:schemeClr val="accent6"/>
          </a:fillRef>
          <a:effectRef idx="2">
            <a:schemeClr val="accent6"/>
          </a:effectRef>
          <a:fontRef idx="minor">
            <a:schemeClr val="tx1"/>
          </a:fontRef>
        </p:style>
      </p:cxnSp>
      <p:sp>
        <p:nvSpPr>
          <p:cNvPr id="12" name="Título 1">
            <a:extLst>
              <a:ext uri="{FF2B5EF4-FFF2-40B4-BE49-F238E27FC236}">
                <a16:creationId xmlns:a16="http://schemas.microsoft.com/office/drawing/2014/main" id="{E40743F2-234A-4544-BBAC-8877FB423F76}"/>
              </a:ext>
            </a:extLst>
          </p:cNvPr>
          <p:cNvSpPr txBox="1">
            <a:spLocks/>
          </p:cNvSpPr>
          <p:nvPr/>
        </p:nvSpPr>
        <p:spPr>
          <a:xfrm>
            <a:off x="3720246" y="1659358"/>
            <a:ext cx="8166954" cy="4198620"/>
          </a:xfrm>
          <a:prstGeom prst="rect">
            <a:avLst/>
          </a:prstGeom>
          <a:solidFill>
            <a:schemeClr val="bg1"/>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300" b="0" dirty="0">
                <a:solidFill>
                  <a:srgbClr val="002060"/>
                </a:solidFill>
                <a:cs typeface="Arial" panose="020B0604020202020204" pitchFamily="34" charset="0"/>
              </a:rPr>
              <a:t>La Oficina Nacional de Servicio Civil, tomando en consideración que su que hacer es brindar distintos tipos de gestiones a las instituciones que se rigen por la Ley de Servicio Civil y su Reglamento, a partir de la asignación presupuestaria para el presente ejercicio fiscal, ha destinado sus recursos para proveer de distintas acciones en materia de Gestión de Recursos Humanos con el fin de fortalecer las capacidades institucionales de las entidades gestoras. Asimismo, en cumplimiento a la Ley de Clases Pasivas Civiles del Estado, provee de servicios a exservidores públicos y sus beneficiarios de pensiones y contribuciones voluntarias. Es importante señalar, que la necesidad de fortalecer la institución es una de las acciones a llevar a cabo derivado de las necesidades que a la fecha se tienen identificadas en materia de inversión en equipo, software, mobiliario y  recurso humano para impulsar la calidad en los servicios y con ello reducir el tiempo de las gestiones que se solicitan. Para mostrar de forma ordenada a la población en qué se utiliza el dinero, el gasto del sector público se muestra por grupos de gasto.</a:t>
            </a:r>
            <a:br>
              <a:rPr lang="es-GT" sz="1300" b="0" dirty="0">
                <a:solidFill>
                  <a:srgbClr val="002060"/>
                </a:solidFill>
                <a:cs typeface="Arial" panose="020B0604020202020204" pitchFamily="34" charset="0"/>
              </a:rPr>
            </a:br>
            <a:endParaRPr lang="es-GT" sz="1300" b="0" dirty="0">
              <a:solidFill>
                <a:srgbClr val="002060"/>
              </a:solidFill>
              <a:cs typeface="Arial" panose="020B0604020202020204" pitchFamily="34" charset="0"/>
            </a:endParaRPr>
          </a:p>
        </p:txBody>
      </p:sp>
    </p:spTree>
    <p:extLst>
      <p:ext uri="{BB962C8B-B14F-4D97-AF65-F5344CB8AC3E}">
        <p14:creationId xmlns:p14="http://schemas.microsoft.com/office/powerpoint/2010/main" val="60438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628938"/>
            <a:ext cx="12192002" cy="229062"/>
          </a:xfrm>
          <a:prstGeom prst="rect">
            <a:avLst/>
          </a:prstGeom>
        </p:spPr>
      </p:pic>
      <p:sp>
        <p:nvSpPr>
          <p:cNvPr id="19" name="Rectángulo 18">
            <a:extLst>
              <a:ext uri="{FF2B5EF4-FFF2-40B4-BE49-F238E27FC236}">
                <a16:creationId xmlns:a16="http://schemas.microsoft.com/office/drawing/2014/main" id="{43B128BC-8CE4-44FE-ABE0-2ADEC50E0719}"/>
              </a:ext>
            </a:extLst>
          </p:cNvPr>
          <p:cNvSpPr/>
          <p:nvPr/>
        </p:nvSpPr>
        <p:spPr>
          <a:xfrm>
            <a:off x="0" y="387164"/>
            <a:ext cx="7933509" cy="8668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1" name="Título 1">
            <a:extLst>
              <a:ext uri="{FF2B5EF4-FFF2-40B4-BE49-F238E27FC236}">
                <a16:creationId xmlns:a16="http://schemas.microsoft.com/office/drawing/2014/main" id="{67D0DB10-AE31-47D2-A485-453D2186D26D}"/>
              </a:ext>
            </a:extLst>
          </p:cNvPr>
          <p:cNvSpPr>
            <a:spLocks noGrp="1"/>
          </p:cNvSpPr>
          <p:nvPr>
            <p:ph type="title"/>
          </p:nvPr>
        </p:nvSpPr>
        <p:spPr>
          <a:xfrm>
            <a:off x="400594" y="549723"/>
            <a:ext cx="6862355" cy="547089"/>
          </a:xfrm>
        </p:spPr>
        <p:txBody>
          <a:bodyPr>
            <a:noAutofit/>
          </a:bodyPr>
          <a:lstStyle/>
          <a:p>
            <a:r>
              <a:rPr lang="es-GT" sz="2000" b="1" dirty="0">
                <a:solidFill>
                  <a:srgbClr val="002060"/>
                </a:solidFill>
                <a:latin typeface="Montserrat" panose="00000500000000000000" pitchFamily="50" charset="0"/>
                <a:cs typeface="Arial" panose="020B0604020202020204" pitchFamily="34" charset="0"/>
              </a:rPr>
              <a:t>EJECUCIÓN PRESUPUESTARIA POR GRUPO </a:t>
            </a:r>
            <a:br>
              <a:rPr lang="es-GT" sz="2000" b="1" dirty="0">
                <a:solidFill>
                  <a:srgbClr val="002060"/>
                </a:solidFill>
                <a:latin typeface="Montserrat" panose="00000500000000000000" pitchFamily="50" charset="0"/>
                <a:cs typeface="Arial" panose="020B0604020202020204" pitchFamily="34" charset="0"/>
              </a:rPr>
            </a:br>
            <a:r>
              <a:rPr lang="es-GT" sz="2000" b="1" dirty="0">
                <a:solidFill>
                  <a:srgbClr val="002060"/>
                </a:solidFill>
                <a:latin typeface="Montserrat" panose="00000500000000000000" pitchFamily="50" charset="0"/>
                <a:cs typeface="Arial" panose="020B0604020202020204" pitchFamily="34" charset="0"/>
              </a:rPr>
              <a:t>DE GASTO AL TERCER CUATRIMESTRE 2021</a:t>
            </a:r>
            <a:endParaRPr lang="es-GT" sz="2400" b="1" dirty="0">
              <a:solidFill>
                <a:srgbClr val="002060"/>
              </a:solidFill>
              <a:latin typeface="Montserrat" panose="00000500000000000000" pitchFamily="50"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098" y="326194"/>
            <a:ext cx="3094192" cy="772295"/>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3482965412"/>
              </p:ext>
            </p:extLst>
          </p:nvPr>
        </p:nvGraphicFramePr>
        <p:xfrm>
          <a:off x="400594" y="1346739"/>
          <a:ext cx="11666910" cy="5280522"/>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9648177" y="1758305"/>
            <a:ext cx="2238113" cy="261610"/>
          </a:xfrm>
          <a:prstGeom prst="rect">
            <a:avLst/>
          </a:prstGeom>
          <a:noFill/>
        </p:spPr>
        <p:txBody>
          <a:bodyPr wrap="none" rtlCol="0">
            <a:spAutoFit/>
          </a:bodyPr>
          <a:lstStyle/>
          <a:p>
            <a:r>
              <a:rPr lang="es-GT" sz="1100" dirty="0">
                <a:latin typeface="Arial" panose="020B0604020202020204" pitchFamily="34" charset="0"/>
                <a:cs typeface="Arial" panose="020B0604020202020204" pitchFamily="34" charset="0"/>
              </a:rPr>
              <a:t>* Cifras en millones de quetzales</a:t>
            </a:r>
          </a:p>
        </p:txBody>
      </p:sp>
    </p:spTree>
    <p:extLst>
      <p:ext uri="{BB962C8B-B14F-4D97-AF65-F5344CB8AC3E}">
        <p14:creationId xmlns:p14="http://schemas.microsoft.com/office/powerpoint/2010/main" val="42423373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3256</Words>
  <Application>Microsoft Office PowerPoint</Application>
  <PresentationFormat>Panorámica</PresentationFormat>
  <Paragraphs>263</Paragraphs>
  <Slides>35</Slides>
  <Notes>4</Notes>
  <HiddenSlides>0</HiddenSlides>
  <MMClips>0</MMClips>
  <ScaleCrop>false</ScaleCrop>
  <HeadingPairs>
    <vt:vector size="8" baseType="variant">
      <vt:variant>
        <vt:lpstr>Fuentes usadas</vt:lpstr>
      </vt:variant>
      <vt:variant>
        <vt:i4>6</vt:i4>
      </vt:variant>
      <vt:variant>
        <vt:lpstr>Tema</vt:lpstr>
      </vt:variant>
      <vt:variant>
        <vt:i4>5</vt:i4>
      </vt:variant>
      <vt:variant>
        <vt:lpstr>Servidores OLE incrustados</vt:lpstr>
      </vt:variant>
      <vt:variant>
        <vt:i4>1</vt:i4>
      </vt:variant>
      <vt:variant>
        <vt:lpstr>Títulos de diapositiva</vt:lpstr>
      </vt:variant>
      <vt:variant>
        <vt:i4>35</vt:i4>
      </vt:variant>
    </vt:vector>
  </HeadingPairs>
  <TitlesOfParts>
    <vt:vector size="47" baseType="lpstr">
      <vt:lpstr>Arial</vt:lpstr>
      <vt:lpstr>Calibri</vt:lpstr>
      <vt:lpstr>Calibri Light</vt:lpstr>
      <vt:lpstr>Montserrat</vt:lpstr>
      <vt:lpstr>Montserrat Medium</vt:lpstr>
      <vt:lpstr>Wingdings</vt:lpstr>
      <vt:lpstr>Tema de Office</vt:lpstr>
      <vt:lpstr>1_Tema de Office</vt:lpstr>
      <vt:lpstr>2_Tema de Office</vt:lpstr>
      <vt:lpstr>3_Tema de Office</vt:lpstr>
      <vt:lpstr>4_Tema de Office</vt:lpstr>
      <vt:lpstr>Hoja de cálculo</vt:lpstr>
      <vt:lpstr>Presentación de PowerPoint</vt:lpstr>
      <vt:lpstr>RENDICIÓN DE CUENTAS DEL ORGANISMO EJECUTIVO   TERCER CUATRIMESTRE 2021   Oficina Nacional de Servicio Civil (ONSEC) </vt:lpstr>
      <vt:lpstr>PRINCIPALES FUNCIONES DE LA ONSEC</vt:lpstr>
      <vt:lpstr>PRINCIPALES OBJETIVOS DE LA ONSEC</vt:lpstr>
      <vt:lpstr>Presentación de PowerPoint</vt:lpstr>
      <vt:lpstr>CIFRAS GENERALES DEL PRESUPUESTO  AL TERCER CUATRIMESTRE 2021</vt:lpstr>
      <vt:lpstr>CIFRAS GENERALES DEL PRESUPUESTO AL TERCER CUATRIMESTRE 2021</vt:lpstr>
      <vt:lpstr>¿EN QUÉ UTILIZA EL DINERO LA ONSEC?</vt:lpstr>
      <vt:lpstr>EJECUCIÓN PRESUPUESTARIA POR GRUPO  DE GASTO AL TERCER CUATRIMESTRE 2021</vt:lpstr>
      <vt:lpstr>¿CUÁL ES LA IMPORTANCIA DEL PAGO DE SERVIDORES PÚBLICOS?</vt:lpstr>
      <vt:lpstr>PAGO DE SALARIOS A SERVIDORES PÚBLICOS  A LA FECHA</vt:lpstr>
      <vt:lpstr>Presentación de PowerPoint</vt:lpstr>
      <vt:lpstr>Presentación de PowerPoint</vt:lpstr>
      <vt:lpstr>Presentación de PowerPoint</vt:lpstr>
      <vt:lpstr>EJECUCIÓN PRESUPUESTARIA POR FINALIDAD AL TERCER CUATRIMESTRE 2021</vt:lpstr>
      <vt:lpstr>Presentación de PowerPoint</vt:lpstr>
      <vt:lpstr>PRINCIPALES RESULTADOS Y AVANCES</vt:lpstr>
      <vt:lpstr>PRINCIPALES RESULTADOS Y AVANCES</vt:lpstr>
      <vt:lpstr>PRINCIPALES RESULTADOS Y AVANCES</vt:lpstr>
      <vt:lpstr>PRINCIPALES RESULTADOS Y AVANCES</vt:lpstr>
      <vt:lpstr>PRINCIPALES RESULTADOS Y AVANCES</vt:lpstr>
      <vt:lpstr>PRINCIPALES RESULTADOS Y AVANCES</vt:lpstr>
      <vt:lpstr>PRINCIPALES RESULTADOS Y AVANCES</vt:lpstr>
      <vt:lpstr>PRINCIPALES RESULTADOS Y AVANCES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DEL ORGANISMO EJECUTIVO   SEGUNDO CUATRIMESTRE 2021   Oficina Nacional de Servicio Civil (Onsec)</dc:title>
  <dc:creator>Karyn Odilia KOOR. Ochoa Ruano</dc:creator>
  <cp:lastModifiedBy>Jenyfer Lorena JLGN. Garcia Natareno</cp:lastModifiedBy>
  <cp:revision>110</cp:revision>
  <dcterms:created xsi:type="dcterms:W3CDTF">2021-09-13T17:15:20Z</dcterms:created>
  <dcterms:modified xsi:type="dcterms:W3CDTF">2021-12-29T22:52:56Z</dcterms:modified>
</cp:coreProperties>
</file>