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 id="2147483680" r:id="rId3"/>
    <p:sldMasterId id="2147483690" r:id="rId4"/>
  </p:sldMasterIdLst>
  <p:notesMasterIdLst>
    <p:notesMasterId r:id="rId36"/>
  </p:notesMasterIdLst>
  <p:sldIdLst>
    <p:sldId id="256" r:id="rId5"/>
    <p:sldId id="257" r:id="rId6"/>
    <p:sldId id="314" r:id="rId7"/>
    <p:sldId id="343" r:id="rId8"/>
    <p:sldId id="317" r:id="rId9"/>
    <p:sldId id="258" r:id="rId10"/>
    <p:sldId id="318" r:id="rId11"/>
    <p:sldId id="319" r:id="rId12"/>
    <p:sldId id="320" r:id="rId13"/>
    <p:sldId id="321" r:id="rId14"/>
    <p:sldId id="322" r:id="rId15"/>
    <p:sldId id="323" r:id="rId16"/>
    <p:sldId id="324" r:id="rId17"/>
    <p:sldId id="325" r:id="rId18"/>
    <p:sldId id="326" r:id="rId19"/>
    <p:sldId id="327" r:id="rId20"/>
    <p:sldId id="328" r:id="rId21"/>
    <p:sldId id="329" r:id="rId22"/>
    <p:sldId id="330" r:id="rId23"/>
    <p:sldId id="331" r:id="rId24"/>
    <p:sldId id="332" r:id="rId25"/>
    <p:sldId id="333" r:id="rId26"/>
    <p:sldId id="334" r:id="rId27"/>
    <p:sldId id="335" r:id="rId28"/>
    <p:sldId id="336" r:id="rId29"/>
    <p:sldId id="337" r:id="rId30"/>
    <p:sldId id="339" r:id="rId31"/>
    <p:sldId id="340" r:id="rId32"/>
    <p:sldId id="341" r:id="rId33"/>
    <p:sldId id="342" r:id="rId34"/>
    <p:sldId id="313" r:id="rId35"/>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A60"/>
    <a:srgbClr val="00568B"/>
    <a:srgbClr val="003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405"/>
  </p:normalViewPr>
  <p:slideViewPr>
    <p:cSldViewPr snapToGrid="0" snapToObjects="1">
      <p:cViewPr varScale="1">
        <p:scale>
          <a:sx n="110" d="100"/>
          <a:sy n="110" d="100"/>
        </p:scale>
        <p:origin x="51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7b20cd88b548aa84/Laboral/Amsa/Graficas/Grafic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7b20cd88b548aa84/Laboral/Amsa/Graficas/Grafica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277538437709239E-2"/>
          <c:y val="9.1788121110502038E-2"/>
          <c:w val="0.88974452895139045"/>
          <c:h val="0.86389064411547378"/>
        </c:manualLayout>
      </c:layout>
      <c:barChart>
        <c:barDir val="col"/>
        <c:grouping val="clustered"/>
        <c:varyColors val="0"/>
        <c:ser>
          <c:idx val="1"/>
          <c:order val="1"/>
          <c:tx>
            <c:strRef>
              <c:f>Hoja1!$F$5</c:f>
              <c:strCache>
                <c:ptCount val="1"/>
                <c:pt idx="0">
                  <c:v> VIGENTE </c:v>
                </c:pt>
              </c:strCache>
            </c:strRef>
          </c:tx>
          <c:spPr>
            <a:solidFill>
              <a:schemeClr val="accent3"/>
            </a:solidFill>
            <a:ln>
              <a:noFill/>
            </a:ln>
            <a:effectLst/>
          </c:spPr>
          <c:invertIfNegative val="0"/>
          <c:dLbls>
            <c:dLbl>
              <c:idx val="0"/>
              <c:layout>
                <c:manualLayout>
                  <c:x val="2.701138450642922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CC-4782-8573-9FC166E600D1}"/>
                </c:ext>
              </c:extLst>
            </c:dLbl>
            <c:spPr>
              <a:noFill/>
              <a:ln>
                <a:noFill/>
              </a:ln>
              <a:effectLst/>
            </c:spPr>
            <c:txPr>
              <a:bodyPr rot="-5400000" spcFirstLastPara="1" vertOverflow="ellipsis" wrap="square" anchor="ctr" anchorCtr="1"/>
              <a:lstStyle/>
              <a:p>
                <a:pPr>
                  <a:defRPr sz="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Hoja1!$E$6:$E$11</c:f>
              <c:strCache>
                <c:ptCount val="6"/>
                <c:pt idx="0">
                  <c:v>000</c:v>
                </c:pt>
                <c:pt idx="1">
                  <c:v>100</c:v>
                </c:pt>
                <c:pt idx="2">
                  <c:v>200</c:v>
                </c:pt>
                <c:pt idx="3">
                  <c:v>300</c:v>
                </c:pt>
                <c:pt idx="4">
                  <c:v>400</c:v>
                </c:pt>
                <c:pt idx="5">
                  <c:v>900</c:v>
                </c:pt>
              </c:strCache>
            </c:strRef>
          </c:cat>
          <c:val>
            <c:numRef>
              <c:f>Hoja1!$F$6:$F$11</c:f>
              <c:numCache>
                <c:formatCode>_("Q"* #,##0.00_);_("Q"* \(#,##0.00\);_("Q"* "-"??_);_(@_)</c:formatCode>
                <c:ptCount val="6"/>
                <c:pt idx="0">
                  <c:v>15105731</c:v>
                </c:pt>
                <c:pt idx="1">
                  <c:v>7908315</c:v>
                </c:pt>
                <c:pt idx="2">
                  <c:v>4463979</c:v>
                </c:pt>
                <c:pt idx="3">
                  <c:v>841802</c:v>
                </c:pt>
                <c:pt idx="4">
                  <c:v>503898</c:v>
                </c:pt>
                <c:pt idx="5">
                  <c:v>476275</c:v>
                </c:pt>
              </c:numCache>
            </c:numRef>
          </c:val>
          <c:extLst>
            <c:ext xmlns:c16="http://schemas.microsoft.com/office/drawing/2014/chart" uri="{C3380CC4-5D6E-409C-BE32-E72D297353CC}">
              <c16:uniqueId val="{00000001-6ACC-4782-8573-9FC166E600D1}"/>
            </c:ext>
          </c:extLst>
        </c:ser>
        <c:ser>
          <c:idx val="2"/>
          <c:order val="2"/>
          <c:tx>
            <c:strRef>
              <c:f>Hoja1!$G$5</c:f>
              <c:strCache>
                <c:ptCount val="1"/>
                <c:pt idx="0">
                  <c:v> EJECUTADO </c:v>
                </c:pt>
              </c:strCache>
            </c:strRef>
          </c:tx>
          <c:spPr>
            <a:solidFill>
              <a:schemeClr val="accent5"/>
            </a:solidFill>
            <a:ln>
              <a:noFill/>
            </a:ln>
            <a:effectLst/>
          </c:spPr>
          <c:invertIfNegative val="0"/>
          <c:dLbls>
            <c:spPr>
              <a:noFill/>
              <a:ln>
                <a:noFill/>
              </a:ln>
              <a:effectLst/>
            </c:spPr>
            <c:txPr>
              <a:bodyPr rot="-5400000" spcFirstLastPara="1" vertOverflow="ellipsis" wrap="square" anchor="ctr" anchorCtr="1"/>
              <a:lstStyle/>
              <a:p>
                <a:pPr>
                  <a:defRPr sz="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Hoja1!$E$6:$E$11</c:f>
              <c:strCache>
                <c:ptCount val="6"/>
                <c:pt idx="0">
                  <c:v>000</c:v>
                </c:pt>
                <c:pt idx="1">
                  <c:v>100</c:v>
                </c:pt>
                <c:pt idx="2">
                  <c:v>200</c:v>
                </c:pt>
                <c:pt idx="3">
                  <c:v>300</c:v>
                </c:pt>
                <c:pt idx="4">
                  <c:v>400</c:v>
                </c:pt>
                <c:pt idx="5">
                  <c:v>900</c:v>
                </c:pt>
              </c:strCache>
            </c:strRef>
          </c:cat>
          <c:val>
            <c:numRef>
              <c:f>Hoja1!$G$6:$G$11</c:f>
              <c:numCache>
                <c:formatCode>_("Q"* #,##0.00_);_("Q"* \(#,##0.00\);_("Q"* "-"??_);_(@_)</c:formatCode>
                <c:ptCount val="6"/>
                <c:pt idx="0">
                  <c:v>11895803.699999999</c:v>
                </c:pt>
                <c:pt idx="1">
                  <c:v>7610976.5899999999</c:v>
                </c:pt>
                <c:pt idx="2">
                  <c:v>4387765.47</c:v>
                </c:pt>
                <c:pt idx="3">
                  <c:v>695064.73</c:v>
                </c:pt>
                <c:pt idx="4">
                  <c:v>495343.95</c:v>
                </c:pt>
                <c:pt idx="5">
                  <c:v>476274.45</c:v>
                </c:pt>
              </c:numCache>
            </c:numRef>
          </c:val>
          <c:extLst>
            <c:ext xmlns:c16="http://schemas.microsoft.com/office/drawing/2014/chart" uri="{C3380CC4-5D6E-409C-BE32-E72D297353CC}">
              <c16:uniqueId val="{00000002-6ACC-4782-8573-9FC166E600D1}"/>
            </c:ext>
          </c:extLst>
        </c:ser>
        <c:ser>
          <c:idx val="3"/>
          <c:order val="3"/>
          <c:tx>
            <c:strRef>
              <c:f>Hoja1!$H$5</c:f>
              <c:strCache>
                <c:ptCount val="1"/>
                <c:pt idx="0">
                  <c:v> SALDO POR EJECUTAR </c:v>
                </c:pt>
              </c:strCache>
            </c:strRef>
          </c:tx>
          <c:spPr>
            <a:solidFill>
              <a:schemeClr val="accent1">
                <a:lumMod val="60000"/>
              </a:schemeClr>
            </a:solidFill>
            <a:ln>
              <a:noFill/>
            </a:ln>
            <a:effectLst/>
          </c:spPr>
          <c:invertIfNegative val="0"/>
          <c:dLbls>
            <c:dLbl>
              <c:idx val="0"/>
              <c:layout>
                <c:manualLayout>
                  <c:x val="-1.7813400839109363E-3"/>
                  <c:y val="-5.08892644719798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CC-4782-8573-9FC166E600D1}"/>
                </c:ext>
              </c:extLst>
            </c:dLbl>
            <c:dLbl>
              <c:idx val="1"/>
              <c:layout>
                <c:manualLayout>
                  <c:x val="0"/>
                  <c:y val="-9.330677111175205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ACC-4782-8573-9FC166E600D1}"/>
                </c:ext>
              </c:extLst>
            </c:dLbl>
            <c:dLbl>
              <c:idx val="2"/>
              <c:layout>
                <c:manualLayout>
                  <c:x val="0"/>
                  <c:y val="-1.07452986089130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ACC-4782-8573-9FC166E600D1}"/>
                </c:ext>
              </c:extLst>
            </c:dLbl>
            <c:dLbl>
              <c:idx val="3"/>
              <c:layout>
                <c:manualLayout>
                  <c:x val="1.7813400839109363E-3"/>
                  <c:y val="2.670001193139167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ACC-4782-8573-9FC166E600D1}"/>
                </c:ext>
              </c:extLst>
            </c:dLbl>
            <c:spPr>
              <a:noFill/>
              <a:ln>
                <a:noFill/>
              </a:ln>
              <a:effectLst/>
            </c:spPr>
            <c:txPr>
              <a:bodyPr rot="-5400000" spcFirstLastPara="1" vertOverflow="ellipsis" wrap="square" anchor="ctr" anchorCtr="1"/>
              <a:lstStyle/>
              <a:p>
                <a:pPr>
                  <a:defRPr sz="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G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Hoja1!$E$6:$E$11</c:f>
              <c:strCache>
                <c:ptCount val="6"/>
                <c:pt idx="0">
                  <c:v>000</c:v>
                </c:pt>
                <c:pt idx="1">
                  <c:v>100</c:v>
                </c:pt>
                <c:pt idx="2">
                  <c:v>200</c:v>
                </c:pt>
                <c:pt idx="3">
                  <c:v>300</c:v>
                </c:pt>
                <c:pt idx="4">
                  <c:v>400</c:v>
                </c:pt>
                <c:pt idx="5">
                  <c:v>900</c:v>
                </c:pt>
              </c:strCache>
            </c:strRef>
          </c:cat>
          <c:val>
            <c:numRef>
              <c:f>Hoja1!$H$6:$H$11</c:f>
              <c:numCache>
                <c:formatCode>_("Q"* #,##0.00_);_("Q"* \(#,##0.00\);_("Q"* "-"??_);_(@_)</c:formatCode>
                <c:ptCount val="6"/>
                <c:pt idx="0">
                  <c:v>3209927.3000000007</c:v>
                </c:pt>
                <c:pt idx="1">
                  <c:v>297338.41000000015</c:v>
                </c:pt>
                <c:pt idx="2">
                  <c:v>76213.530000000261</c:v>
                </c:pt>
                <c:pt idx="3">
                  <c:v>146737.27000000002</c:v>
                </c:pt>
                <c:pt idx="4">
                  <c:v>8554.0499999999884</c:v>
                </c:pt>
                <c:pt idx="5">
                  <c:v>0.54999999998835847</c:v>
                </c:pt>
              </c:numCache>
            </c:numRef>
          </c:val>
          <c:extLst>
            <c:ext xmlns:c16="http://schemas.microsoft.com/office/drawing/2014/chart" uri="{C3380CC4-5D6E-409C-BE32-E72D297353CC}">
              <c16:uniqueId val="{00000007-6ACC-4782-8573-9FC166E600D1}"/>
            </c:ext>
          </c:extLst>
        </c:ser>
        <c:dLbls>
          <c:showLegendKey val="0"/>
          <c:showVal val="1"/>
          <c:showCatName val="0"/>
          <c:showSerName val="0"/>
          <c:showPercent val="0"/>
          <c:showBubbleSize val="0"/>
        </c:dLbls>
        <c:gapWidth val="75"/>
        <c:axId val="1350602512"/>
        <c:axId val="1350603760"/>
        <c:extLst>
          <c:ext xmlns:c15="http://schemas.microsoft.com/office/drawing/2012/chart" uri="{02D57815-91ED-43cb-92C2-25804820EDAC}">
            <c15:filteredBarSeries>
              <c15:ser>
                <c:idx val="0"/>
                <c:order val="0"/>
                <c:tx>
                  <c:strRef>
                    <c:extLst>
                      <c:ext uri="{02D57815-91ED-43cb-92C2-25804820EDAC}">
                        <c15:formulaRef>
                          <c15:sqref>Hoja1!$E$5</c15:sqref>
                        </c15:formulaRef>
                      </c:ext>
                    </c:extLst>
                    <c:strCache>
                      <c:ptCount val="1"/>
                      <c:pt idx="0">
                        <c:v>GRUPO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GT"/>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Hoja1!$E$6:$E$11</c15:sqref>
                        </c15:formulaRef>
                      </c:ext>
                    </c:extLst>
                    <c:strCache>
                      <c:ptCount val="6"/>
                      <c:pt idx="0">
                        <c:v>000</c:v>
                      </c:pt>
                      <c:pt idx="1">
                        <c:v>100</c:v>
                      </c:pt>
                      <c:pt idx="2">
                        <c:v>200</c:v>
                      </c:pt>
                      <c:pt idx="3">
                        <c:v>300</c:v>
                      </c:pt>
                      <c:pt idx="4">
                        <c:v>400</c:v>
                      </c:pt>
                      <c:pt idx="5">
                        <c:v>900</c:v>
                      </c:pt>
                    </c:strCache>
                  </c:strRef>
                </c:cat>
                <c:val>
                  <c:numRef>
                    <c:extLst>
                      <c:ext uri="{02D57815-91ED-43cb-92C2-25804820EDAC}">
                        <c15:formulaRef>
                          <c15:sqref>Hoja1!$E$6:$E$11</c15:sqref>
                        </c15:formulaRef>
                      </c:ext>
                    </c:extLst>
                    <c:numCache>
                      <c:formatCode>General</c:formatCode>
                      <c:ptCount val="6"/>
                      <c:pt idx="0" formatCode="@">
                        <c:v>0</c:v>
                      </c:pt>
                      <c:pt idx="1">
                        <c:v>100</c:v>
                      </c:pt>
                      <c:pt idx="2">
                        <c:v>200</c:v>
                      </c:pt>
                      <c:pt idx="3">
                        <c:v>300</c:v>
                      </c:pt>
                      <c:pt idx="4">
                        <c:v>400</c:v>
                      </c:pt>
                      <c:pt idx="5">
                        <c:v>900</c:v>
                      </c:pt>
                    </c:numCache>
                  </c:numRef>
                </c:val>
                <c:extLst>
                  <c:ext xmlns:c16="http://schemas.microsoft.com/office/drawing/2014/chart" uri="{C3380CC4-5D6E-409C-BE32-E72D297353CC}">
                    <c16:uniqueId val="{00000008-6ACC-4782-8573-9FC166E600D1}"/>
                  </c:ext>
                </c:extLst>
              </c15:ser>
            </c15:filteredBarSeries>
          </c:ext>
        </c:extLst>
      </c:barChart>
      <c:catAx>
        <c:axId val="135060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GT"/>
          </a:p>
        </c:txPr>
        <c:crossAx val="1350603760"/>
        <c:crosses val="autoZero"/>
        <c:auto val="1"/>
        <c:lblAlgn val="ctr"/>
        <c:lblOffset val="100"/>
        <c:noMultiLvlLbl val="0"/>
      </c:catAx>
      <c:valAx>
        <c:axId val="1350603760"/>
        <c:scaling>
          <c:orientation val="minMax"/>
        </c:scaling>
        <c:delete val="0"/>
        <c:axPos val="l"/>
        <c:numFmt formatCode="_(&quot;Q&quot;* #,##0.00_);_(&quot;Q&quot;* \(#,##0.00\);_(&quot;Q&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GT"/>
          </a:p>
        </c:txPr>
        <c:crossAx val="1350602512"/>
        <c:crosses val="autoZero"/>
        <c:crossBetween val="between"/>
      </c:valAx>
      <c:spPr>
        <a:noFill/>
        <a:ln>
          <a:noFill/>
        </a:ln>
        <a:effectLst/>
      </c:spPr>
    </c:plotArea>
    <c:legend>
      <c:legendPos val="b"/>
      <c:layout>
        <c:manualLayout>
          <c:xMode val="edge"/>
          <c:yMode val="edge"/>
          <c:x val="0.248917434200562"/>
          <c:y val="0.109323093735831"/>
          <c:w val="0.73352399178208627"/>
          <c:h val="3.926395968845908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GT"/>
        </a:p>
      </c:txPr>
    </c:legend>
    <c:plotVisOnly val="1"/>
    <c:dispBlanksAs val="gap"/>
    <c:showDLblsOverMax val="0"/>
  </c:chart>
  <c:spPr>
    <a:noFill/>
    <a:ln>
      <a:noFill/>
    </a:ln>
    <a:effectLst/>
  </c:spPr>
  <c:txPr>
    <a:bodyPr/>
    <a:lstStyle/>
    <a:p>
      <a:pPr>
        <a:defRPr sz="800">
          <a:latin typeface="Times New Roman" panose="02020603050405020304" pitchFamily="18" charset="0"/>
          <a:cs typeface="Times New Roman" panose="02020603050405020304" pitchFamily="18" charset="0"/>
        </a:defRPr>
      </a:pPr>
      <a:endParaRPr lang="es-G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9.2847211259779378E-2"/>
          <c:y val="9.5776227140548648E-2"/>
          <c:w val="0.9055500339923428"/>
          <c:h val="0.58875160770300705"/>
        </c:manualLayout>
      </c:layout>
      <c:barChart>
        <c:barDir val="col"/>
        <c:grouping val="clustered"/>
        <c:varyColors val="0"/>
        <c:ser>
          <c:idx val="1"/>
          <c:order val="1"/>
          <c:tx>
            <c:strRef>
              <c:f>'Hoja1 (2)'!$D$5</c:f>
              <c:strCache>
                <c:ptCount val="1"/>
                <c:pt idx="0">
                  <c:v> VIGENTE </c:v>
                </c:pt>
              </c:strCache>
            </c:strRef>
          </c:tx>
          <c:spPr>
            <a:solidFill>
              <a:schemeClr val="accent1">
                <a:shade val="86000"/>
              </a:schemeClr>
            </a:solidFill>
            <a:ln>
              <a:noFill/>
            </a:ln>
            <a:effectLst/>
          </c:spPr>
          <c:invertIfNegative val="0"/>
          <c:dLbls>
            <c:dLbl>
              <c:idx val="0"/>
              <c:layout>
                <c:manualLayout>
                  <c:x val="4.022572958469325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875-4FE5-8422-6140374BA542}"/>
                </c:ext>
              </c:extLst>
            </c:dLbl>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 (2)'!$C$6:$C$16</c:f>
              <c:strCache>
                <c:ptCount val="11"/>
                <c:pt idx="0">
                  <c:v>Dirección y Coordinación</c:v>
                </c:pt>
                <c:pt idx="1">
                  <c:v>Tratamiento de las aguas residuales a través de las plantas de tratamiento a cargo de la Institución</c:v>
                </c:pt>
                <c:pt idx="2">
                  <c:v>Entidades asesoradas en temas de control y manejo de aguas residuales generadas, sistemas de producción agroindustrial y el uso del agua de pozos en la Cuenca del Lago de Amatitlán </c:v>
                </c:pt>
                <c:pt idx="3">
                  <c:v>Control y manejo de los desechos sólidos en la cuenca del lago de Amatitlán </c:v>
                </c:pt>
                <c:pt idx="4">
                  <c:v>Volumen de desechos sólidos flotantes y plantas acuáticas extraídos del Lago de Amatitlán </c:v>
                </c:pt>
                <c:pt idx="5">
                  <c:v>Personas capacitadas y sensibilizadas en temas ambientales dirigido al sector formal / no formal </c:v>
                </c:pt>
                <c:pt idx="6">
                  <c:v>Informes de control y monitoreo de la calidad del agua de los principales cuerpos de agua superficiales, residuales y del lago de Amatitlán </c:v>
                </c:pt>
                <c:pt idx="7">
                  <c:v>Retención de sedimentos a través de la conformación de diques y otros mecanismos de control</c:v>
                </c:pt>
                <c:pt idx="8">
                  <c:v>Estabilización del cauce del río Villalobos y tributarios al Lago de Amatitlán</c:v>
                </c:pt>
                <c:pt idx="9">
                  <c:v>Conservación de suelos y agua en la cuenca del lago de Amatitlán</c:v>
                </c:pt>
                <c:pt idx="10">
                  <c:v>Reforestación y mantenimiento de áreas en la cuenca del lago de Amatitlán</c:v>
                </c:pt>
              </c:strCache>
            </c:strRef>
          </c:cat>
          <c:val>
            <c:numRef>
              <c:f>'Hoja1 (2)'!$D$6:$D$16</c:f>
              <c:numCache>
                <c:formatCode>_("Q"* #,##0.00_);_("Q"* \(#,##0.00\);_("Q"* "-"??_);_(@_)</c:formatCode>
                <c:ptCount val="11"/>
                <c:pt idx="0">
                  <c:v>16049121</c:v>
                </c:pt>
                <c:pt idx="1">
                  <c:v>3322626</c:v>
                </c:pt>
                <c:pt idx="2">
                  <c:v>499092</c:v>
                </c:pt>
                <c:pt idx="3">
                  <c:v>1934718</c:v>
                </c:pt>
                <c:pt idx="4">
                  <c:v>1840226</c:v>
                </c:pt>
                <c:pt idx="5">
                  <c:v>449960</c:v>
                </c:pt>
                <c:pt idx="6">
                  <c:v>1429361</c:v>
                </c:pt>
                <c:pt idx="7">
                  <c:v>479800</c:v>
                </c:pt>
                <c:pt idx="8">
                  <c:v>0</c:v>
                </c:pt>
                <c:pt idx="9">
                  <c:v>2580817.6</c:v>
                </c:pt>
                <c:pt idx="10">
                  <c:v>714278.40000000002</c:v>
                </c:pt>
              </c:numCache>
            </c:numRef>
          </c:val>
          <c:extLst>
            <c:ext xmlns:c16="http://schemas.microsoft.com/office/drawing/2014/chart" uri="{C3380CC4-5D6E-409C-BE32-E72D297353CC}">
              <c16:uniqueId val="{00000001-6875-4FE5-8422-6140374BA542}"/>
            </c:ext>
          </c:extLst>
        </c:ser>
        <c:ser>
          <c:idx val="2"/>
          <c:order val="2"/>
          <c:tx>
            <c:strRef>
              <c:f>'Hoja1 (2)'!$E$5</c:f>
              <c:strCache>
                <c:ptCount val="1"/>
                <c:pt idx="0">
                  <c:v> EJECUTADO </c:v>
                </c:pt>
              </c:strCache>
            </c:strRef>
          </c:tx>
          <c:spPr>
            <a:solidFill>
              <a:schemeClr val="accent1">
                <a:tint val="86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 (2)'!$C$6:$C$16</c:f>
              <c:strCache>
                <c:ptCount val="11"/>
                <c:pt idx="0">
                  <c:v>Dirección y Coordinación</c:v>
                </c:pt>
                <c:pt idx="1">
                  <c:v>Tratamiento de las aguas residuales a través de las plantas de tratamiento a cargo de la Institución</c:v>
                </c:pt>
                <c:pt idx="2">
                  <c:v>Entidades asesoradas en temas de control y manejo de aguas residuales generadas, sistemas de producción agroindustrial y el uso del agua de pozos en la Cuenca del Lago de Amatitlán </c:v>
                </c:pt>
                <c:pt idx="3">
                  <c:v>Control y manejo de los desechos sólidos en la cuenca del lago de Amatitlán </c:v>
                </c:pt>
                <c:pt idx="4">
                  <c:v>Volumen de desechos sólidos flotantes y plantas acuáticas extraídos del Lago de Amatitlán </c:v>
                </c:pt>
                <c:pt idx="5">
                  <c:v>Personas capacitadas y sensibilizadas en temas ambientales dirigido al sector formal / no formal </c:v>
                </c:pt>
                <c:pt idx="6">
                  <c:v>Informes de control y monitoreo de la calidad del agua de los principales cuerpos de agua superficiales, residuales y del lago de Amatitlán </c:v>
                </c:pt>
                <c:pt idx="7">
                  <c:v>Retención de sedimentos a través de la conformación de diques y otros mecanismos de control</c:v>
                </c:pt>
                <c:pt idx="8">
                  <c:v>Estabilización del cauce del río Villalobos y tributarios al Lago de Amatitlán</c:v>
                </c:pt>
                <c:pt idx="9">
                  <c:v>Conservación de suelos y agua en la cuenca del lago de Amatitlán</c:v>
                </c:pt>
                <c:pt idx="10">
                  <c:v>Reforestación y mantenimiento de áreas en la cuenca del lago de Amatitlán</c:v>
                </c:pt>
              </c:strCache>
            </c:strRef>
          </c:cat>
          <c:val>
            <c:numRef>
              <c:f>'Hoja1 (2)'!$E$6:$E$16</c:f>
              <c:numCache>
                <c:formatCode>_("Q"* #,##0.00_);_("Q"* \(#,##0.00\);_("Q"* "-"??_);_(@_)</c:formatCode>
                <c:ptCount val="11"/>
                <c:pt idx="0">
                  <c:v>14076072.919999998</c:v>
                </c:pt>
                <c:pt idx="1">
                  <c:v>2671750.71</c:v>
                </c:pt>
                <c:pt idx="2">
                  <c:v>499091.87</c:v>
                </c:pt>
                <c:pt idx="3">
                  <c:v>1669273.27</c:v>
                </c:pt>
                <c:pt idx="4">
                  <c:v>1840225.29</c:v>
                </c:pt>
                <c:pt idx="5">
                  <c:v>255225.11</c:v>
                </c:pt>
                <c:pt idx="6">
                  <c:v>1231277.7000000002</c:v>
                </c:pt>
                <c:pt idx="7">
                  <c:v>236764.51</c:v>
                </c:pt>
                <c:pt idx="8">
                  <c:v>0</c:v>
                </c:pt>
                <c:pt idx="9">
                  <c:v>2580817.6</c:v>
                </c:pt>
                <c:pt idx="10">
                  <c:v>500729.91000000003</c:v>
                </c:pt>
              </c:numCache>
            </c:numRef>
          </c:val>
          <c:extLst>
            <c:ext xmlns:c16="http://schemas.microsoft.com/office/drawing/2014/chart" uri="{C3380CC4-5D6E-409C-BE32-E72D297353CC}">
              <c16:uniqueId val="{00000002-6875-4FE5-8422-6140374BA542}"/>
            </c:ext>
          </c:extLst>
        </c:ser>
        <c:ser>
          <c:idx val="3"/>
          <c:order val="3"/>
          <c:tx>
            <c:strRef>
              <c:f>'Hoja1 (2)'!$F$5</c:f>
              <c:strCache>
                <c:ptCount val="1"/>
                <c:pt idx="0">
                  <c:v> SALDO POR EJECUTAR </c:v>
                </c:pt>
              </c:strCache>
            </c:strRef>
          </c:tx>
          <c:spPr>
            <a:solidFill>
              <a:schemeClr val="accent1">
                <a:tint val="58000"/>
              </a:schemeClr>
            </a:solidFill>
            <a:ln>
              <a:noFill/>
            </a:ln>
            <a:effectLst/>
          </c:spPr>
          <c:invertIfNegative val="0"/>
          <c:dLbls>
            <c:dLbl>
              <c:idx val="0"/>
              <c:layout>
                <c:manualLayout>
                  <c:x val="-1.7813400839109363E-3"/>
                  <c:y val="-5.08892644719798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875-4FE5-8422-6140374BA542}"/>
                </c:ext>
              </c:extLst>
            </c:dLbl>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 (2)'!$C$6:$C$16</c:f>
              <c:strCache>
                <c:ptCount val="11"/>
                <c:pt idx="0">
                  <c:v>Dirección y Coordinación</c:v>
                </c:pt>
                <c:pt idx="1">
                  <c:v>Tratamiento de las aguas residuales a través de las plantas de tratamiento a cargo de la Institución</c:v>
                </c:pt>
                <c:pt idx="2">
                  <c:v>Entidades asesoradas en temas de control y manejo de aguas residuales generadas, sistemas de producción agroindustrial y el uso del agua de pozos en la Cuenca del Lago de Amatitlán </c:v>
                </c:pt>
                <c:pt idx="3">
                  <c:v>Control y manejo de los desechos sólidos en la cuenca del lago de Amatitlán </c:v>
                </c:pt>
                <c:pt idx="4">
                  <c:v>Volumen de desechos sólidos flotantes y plantas acuáticas extraídos del Lago de Amatitlán </c:v>
                </c:pt>
                <c:pt idx="5">
                  <c:v>Personas capacitadas y sensibilizadas en temas ambientales dirigido al sector formal / no formal </c:v>
                </c:pt>
                <c:pt idx="6">
                  <c:v>Informes de control y monitoreo de la calidad del agua de los principales cuerpos de agua superficiales, residuales y del lago de Amatitlán </c:v>
                </c:pt>
                <c:pt idx="7">
                  <c:v>Retención de sedimentos a través de la conformación de diques y otros mecanismos de control</c:v>
                </c:pt>
                <c:pt idx="8">
                  <c:v>Estabilización del cauce del río Villalobos y tributarios al Lago de Amatitlán</c:v>
                </c:pt>
                <c:pt idx="9">
                  <c:v>Conservación de suelos y agua en la cuenca del lago de Amatitlán</c:v>
                </c:pt>
                <c:pt idx="10">
                  <c:v>Reforestación y mantenimiento de áreas en la cuenca del lago de Amatitlán</c:v>
                </c:pt>
              </c:strCache>
            </c:strRef>
          </c:cat>
          <c:val>
            <c:numRef>
              <c:f>'Hoja1 (2)'!$F$6:$F$16</c:f>
              <c:numCache>
                <c:formatCode>_("Q"* #,##0.00_);_("Q"* \(#,##0.00\);_("Q"* "-"??_);_(@_)</c:formatCode>
                <c:ptCount val="11"/>
                <c:pt idx="0">
                  <c:v>1973048.0800000019</c:v>
                </c:pt>
                <c:pt idx="1">
                  <c:v>650875.29</c:v>
                </c:pt>
                <c:pt idx="2">
                  <c:v>0.13000000000465661</c:v>
                </c:pt>
                <c:pt idx="3">
                  <c:v>265444.73</c:v>
                </c:pt>
                <c:pt idx="4">
                  <c:v>0.7099999999627471</c:v>
                </c:pt>
                <c:pt idx="5">
                  <c:v>194734.89</c:v>
                </c:pt>
                <c:pt idx="6">
                  <c:v>198083.29999999981</c:v>
                </c:pt>
                <c:pt idx="7">
                  <c:v>243035.49</c:v>
                </c:pt>
                <c:pt idx="8">
                  <c:v>0</c:v>
                </c:pt>
                <c:pt idx="9">
                  <c:v>0</c:v>
                </c:pt>
                <c:pt idx="10">
                  <c:v>213548.49</c:v>
                </c:pt>
              </c:numCache>
            </c:numRef>
          </c:val>
          <c:extLst>
            <c:ext xmlns:c16="http://schemas.microsoft.com/office/drawing/2014/chart" uri="{C3380CC4-5D6E-409C-BE32-E72D297353CC}">
              <c16:uniqueId val="{00000004-6875-4FE5-8422-6140374BA542}"/>
            </c:ext>
          </c:extLst>
        </c:ser>
        <c:dLbls>
          <c:showLegendKey val="0"/>
          <c:showVal val="1"/>
          <c:showCatName val="0"/>
          <c:showSerName val="0"/>
          <c:showPercent val="0"/>
          <c:showBubbleSize val="0"/>
        </c:dLbls>
        <c:gapWidth val="75"/>
        <c:axId val="1350602512"/>
        <c:axId val="1350603760"/>
        <c:extLst>
          <c:ext xmlns:c15="http://schemas.microsoft.com/office/drawing/2012/chart" uri="{02D57815-91ED-43cb-92C2-25804820EDAC}">
            <c15:filteredBarSeries>
              <c15:ser>
                <c:idx val="0"/>
                <c:order val="0"/>
                <c:tx>
                  <c:strRef>
                    <c:extLst>
                      <c:ext uri="{02D57815-91ED-43cb-92C2-25804820EDAC}">
                        <c15:formulaRef>
                          <c15:sqref>'Hoja1 (2)'!$C$5</c15:sqref>
                        </c15:formulaRef>
                      </c:ext>
                    </c:extLst>
                    <c:strCache>
                      <c:ptCount val="1"/>
                      <c:pt idx="0">
                        <c:v>GRUPO</c:v>
                      </c:pt>
                    </c:strCache>
                  </c:strRef>
                </c:tx>
                <c:spPr>
                  <a:solidFill>
                    <a:schemeClr val="accent1">
                      <a:shade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'Hoja1 (2)'!$C$6:$C$16</c15:sqref>
                        </c15:formulaRef>
                      </c:ext>
                    </c:extLst>
                    <c:strCache>
                      <c:ptCount val="11"/>
                      <c:pt idx="0">
                        <c:v>Dirección y Coordinación</c:v>
                      </c:pt>
                      <c:pt idx="1">
                        <c:v>Tratamiento de las aguas residuales a través de las plantas de tratamiento a cargo de la Institución</c:v>
                      </c:pt>
                      <c:pt idx="2">
                        <c:v>Entidades asesoradas en temas de control y manejo de aguas residuales generadas, sistemas de producción agroindustrial y el uso del agua de pozos en la Cuenca del Lago de Amatitlán </c:v>
                      </c:pt>
                      <c:pt idx="3">
                        <c:v>Control y manejo de los desechos sólidos en la cuenca del lago de Amatitlán </c:v>
                      </c:pt>
                      <c:pt idx="4">
                        <c:v>Volumen de desechos sólidos flotantes y plantas acuáticas extraídos del Lago de Amatitlán </c:v>
                      </c:pt>
                      <c:pt idx="5">
                        <c:v>Personas capacitadas y sensibilizadas en temas ambientales dirigido al sector formal / no formal </c:v>
                      </c:pt>
                      <c:pt idx="6">
                        <c:v>Informes de control y monitoreo de la calidad del agua de los principales cuerpos de agua superficiales, residuales y del lago de Amatitlán </c:v>
                      </c:pt>
                      <c:pt idx="7">
                        <c:v>Retención de sedimentos a través de la conformación de diques y otros mecanismos de control</c:v>
                      </c:pt>
                      <c:pt idx="8">
                        <c:v>Estabilización del cauce del río Villalobos y tributarios al Lago de Amatitlán</c:v>
                      </c:pt>
                      <c:pt idx="9">
                        <c:v>Conservación de suelos y agua en la cuenca del lago de Amatitlán</c:v>
                      </c:pt>
                      <c:pt idx="10">
                        <c:v>Reforestación y mantenimiento de áreas en la cuenca del lago de Amatitlán</c:v>
                      </c:pt>
                    </c:strCache>
                  </c:strRef>
                </c:cat>
                <c:val>
                  <c:numRef>
                    <c:extLst>
                      <c:ext uri="{02D57815-91ED-43cb-92C2-25804820EDAC}">
                        <c15:formulaRef>
                          <c15:sqref>'Hoja1 (2)'!$C$6:$C$16</c15:sqref>
                        </c15:formulaRef>
                      </c:ext>
                    </c:extLst>
                    <c:numCache>
                      <c:formatCode>@</c:formatCode>
                      <c:ptCount val="11"/>
                      <c:pt idx="0">
                        <c:v>0</c:v>
                      </c:pt>
                      <c:pt idx="1">
                        <c:v>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5-6875-4FE5-8422-6140374BA542}"/>
                  </c:ext>
                </c:extLst>
              </c15:ser>
            </c15:filteredBarSeries>
          </c:ext>
        </c:extLst>
      </c:barChart>
      <c:catAx>
        <c:axId val="135060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900" b="0" i="0" u="none" strike="noStrike" kern="1200" baseline="0">
                <a:solidFill>
                  <a:schemeClr val="tx1">
                    <a:lumMod val="65000"/>
                    <a:lumOff val="35000"/>
                  </a:schemeClr>
                </a:solidFill>
                <a:latin typeface="+mn-lt"/>
                <a:ea typeface="+mn-ea"/>
                <a:cs typeface="+mn-cs"/>
              </a:defRPr>
            </a:pPr>
            <a:endParaRPr lang="es-GT"/>
          </a:p>
        </c:txPr>
        <c:crossAx val="1350603760"/>
        <c:crosses val="autoZero"/>
        <c:auto val="1"/>
        <c:lblAlgn val="ctr"/>
        <c:lblOffset val="100"/>
        <c:noMultiLvlLbl val="0"/>
      </c:catAx>
      <c:valAx>
        <c:axId val="1350603760"/>
        <c:scaling>
          <c:orientation val="minMax"/>
        </c:scaling>
        <c:delete val="0"/>
        <c:axPos val="l"/>
        <c:numFmt formatCode="_(&quot;Q&quot;* #,##0.00_);_(&quot;Q&quot;* \(#,##0.00\);_(&quot;Q&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350602512"/>
        <c:crosses val="autoZero"/>
        <c:crossBetween val="between"/>
      </c:valAx>
      <c:spPr>
        <a:noFill/>
        <a:ln>
          <a:noFill/>
        </a:ln>
        <a:effectLst/>
      </c:spPr>
    </c:plotArea>
    <c:legend>
      <c:legendPos val="b"/>
      <c:layout>
        <c:manualLayout>
          <c:xMode val="edge"/>
          <c:yMode val="edge"/>
          <c:x val="0.36896845770059528"/>
          <c:y val="3.4541317239814004E-2"/>
          <c:w val="0.25148616176212535"/>
          <c:h val="4.15750542690698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GT"/>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FD8CE-A9D2-4AF6-828F-87B100B5C5FE}" type="datetimeFigureOut">
              <a:rPr lang="es-GT" smtClean="0"/>
              <a:t>28/12/2021</a:t>
            </a:fld>
            <a:endParaRPr lang="es-GT"/>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GT"/>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GT"/>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4CE11E-BEB8-437A-B596-3AED56020AE1}" type="slidenum">
              <a:rPr lang="es-GT" smtClean="0"/>
              <a:t>‹Nº›</a:t>
            </a:fld>
            <a:endParaRPr lang="es-GT"/>
          </a:p>
        </p:txBody>
      </p:sp>
    </p:spTree>
    <p:extLst>
      <p:ext uri="{BB962C8B-B14F-4D97-AF65-F5344CB8AC3E}">
        <p14:creationId xmlns:p14="http://schemas.microsoft.com/office/powerpoint/2010/main" val="1508236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103379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56090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824587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B6441-B249-9247-AE10-1388FD060A6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GT"/>
          </a:p>
        </p:txBody>
      </p:sp>
      <p:sp>
        <p:nvSpPr>
          <p:cNvPr id="3" name="Subtítulo 2">
            <a:extLst>
              <a:ext uri="{FF2B5EF4-FFF2-40B4-BE49-F238E27FC236}">
                <a16:creationId xmlns:a16="http://schemas.microsoft.com/office/drawing/2014/main" id="{8FE77E3A-E3BF-3F44-B853-D260F038D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GT"/>
          </a:p>
        </p:txBody>
      </p:sp>
      <p:sp>
        <p:nvSpPr>
          <p:cNvPr id="4" name="Marcador de fecha 3">
            <a:extLst>
              <a:ext uri="{FF2B5EF4-FFF2-40B4-BE49-F238E27FC236}">
                <a16:creationId xmlns:a16="http://schemas.microsoft.com/office/drawing/2014/main" id="{5C0EF935-6F60-AE42-8202-ADFFFD4A61F2}"/>
              </a:ext>
            </a:extLst>
          </p:cNvPr>
          <p:cNvSpPr>
            <a:spLocks noGrp="1"/>
          </p:cNvSpPr>
          <p:nvPr>
            <p:ph type="dt" sz="half" idx="10"/>
          </p:nvPr>
        </p:nvSpPr>
        <p:spPr/>
        <p:txBody>
          <a:bodyPr/>
          <a:lstStyle/>
          <a:p>
            <a:fld id="{48699454-3534-1D49-A98A-910895A582FE}" type="datetimeFigureOut">
              <a:rPr lang="es-GT" smtClean="0"/>
              <a:t>28/12/2021</a:t>
            </a:fld>
            <a:endParaRPr lang="es-GT"/>
          </a:p>
        </p:txBody>
      </p:sp>
      <p:sp>
        <p:nvSpPr>
          <p:cNvPr id="5" name="Marcador de pie de página 4">
            <a:extLst>
              <a:ext uri="{FF2B5EF4-FFF2-40B4-BE49-F238E27FC236}">
                <a16:creationId xmlns:a16="http://schemas.microsoft.com/office/drawing/2014/main" id="{07F58EF3-C05C-824E-B9A2-F65C2E42CBDE}"/>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489687CB-568A-7243-A153-A219D59B7089}"/>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37957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C5EDB-6E8B-014B-9E67-05E684E002E9}"/>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B0586737-3F28-0C45-8BEE-75B0537CA80F}"/>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9F961E91-98DD-064C-9FD1-9A0CDA9630CC}"/>
              </a:ext>
            </a:extLst>
          </p:cNvPr>
          <p:cNvSpPr>
            <a:spLocks noGrp="1"/>
          </p:cNvSpPr>
          <p:nvPr>
            <p:ph type="dt" sz="half" idx="10"/>
          </p:nvPr>
        </p:nvSpPr>
        <p:spPr/>
        <p:txBody>
          <a:bodyPr/>
          <a:lstStyle/>
          <a:p>
            <a:fld id="{48699454-3534-1D49-A98A-910895A582FE}" type="datetimeFigureOut">
              <a:rPr lang="es-GT" smtClean="0"/>
              <a:t>28/12/2021</a:t>
            </a:fld>
            <a:endParaRPr lang="es-GT"/>
          </a:p>
        </p:txBody>
      </p:sp>
      <p:sp>
        <p:nvSpPr>
          <p:cNvPr id="5" name="Marcador de pie de página 4">
            <a:extLst>
              <a:ext uri="{FF2B5EF4-FFF2-40B4-BE49-F238E27FC236}">
                <a16:creationId xmlns:a16="http://schemas.microsoft.com/office/drawing/2014/main" id="{45C860E0-7E67-1340-B11A-CCBCD7EED6FB}"/>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AF36C1FF-20AA-1D49-919D-81743C36EA04}"/>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897076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F8BE944-AE88-334A-B7A2-FED1BE2948D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8262D3D4-1425-674C-B0E9-4D3E019B5C99}"/>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019DD82D-E448-6B46-8BDF-2763FEF85BF1}"/>
              </a:ext>
            </a:extLst>
          </p:cNvPr>
          <p:cNvSpPr>
            <a:spLocks noGrp="1"/>
          </p:cNvSpPr>
          <p:nvPr>
            <p:ph type="dt" sz="half" idx="10"/>
          </p:nvPr>
        </p:nvSpPr>
        <p:spPr/>
        <p:txBody>
          <a:bodyPr/>
          <a:lstStyle/>
          <a:p>
            <a:fld id="{48699454-3534-1D49-A98A-910895A582FE}" type="datetimeFigureOut">
              <a:rPr lang="es-GT" smtClean="0"/>
              <a:t>28/12/2021</a:t>
            </a:fld>
            <a:endParaRPr lang="es-GT"/>
          </a:p>
        </p:txBody>
      </p:sp>
      <p:sp>
        <p:nvSpPr>
          <p:cNvPr id="5" name="Marcador de pie de página 4">
            <a:extLst>
              <a:ext uri="{FF2B5EF4-FFF2-40B4-BE49-F238E27FC236}">
                <a16:creationId xmlns:a16="http://schemas.microsoft.com/office/drawing/2014/main" id="{0B209232-B37A-C844-82E3-39B9DEC4D47E}"/>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02C12606-0B84-EE4B-9DA5-A47C5FE8B622}"/>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1729035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4CB6E6-1275-4A54-B4F3-1FDFC8980757}"/>
              </a:ext>
            </a:extLst>
          </p:cNvPr>
          <p:cNvSpPr>
            <a:spLocks noGrp="1"/>
          </p:cNvSpPr>
          <p:nvPr>
            <p:ph type="ctrTitle" hasCustomPrompt="1"/>
          </p:nvPr>
        </p:nvSpPr>
        <p:spPr>
          <a:xfrm>
            <a:off x="1524000" y="1596188"/>
            <a:ext cx="9144000" cy="2387600"/>
          </a:xfrm>
        </p:spPr>
        <p:txBody>
          <a:bodyPr anchor="b">
            <a:normAutofit/>
          </a:bodyPr>
          <a:lstStyle>
            <a:lvl1pPr algn="ctr">
              <a:defRPr sz="40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Subtítulo 2">
            <a:extLst>
              <a:ext uri="{FF2B5EF4-FFF2-40B4-BE49-F238E27FC236}">
                <a16:creationId xmlns:a16="http://schemas.microsoft.com/office/drawing/2014/main" id="{7A40FC4E-DF3E-4DB4-AED5-B01B15BD4776}"/>
              </a:ext>
            </a:extLst>
          </p:cNvPr>
          <p:cNvSpPr>
            <a:spLocks noGrp="1"/>
          </p:cNvSpPr>
          <p:nvPr>
            <p:ph type="subTitle" idx="1"/>
          </p:nvPr>
        </p:nvSpPr>
        <p:spPr>
          <a:xfrm>
            <a:off x="1524000" y="4075863"/>
            <a:ext cx="9144000" cy="1655762"/>
          </a:xfrm>
        </p:spPr>
        <p:txBody>
          <a:bodyPr/>
          <a:lstStyle>
            <a:lvl1pPr marL="0" indent="0" algn="ctr">
              <a:buNone/>
              <a:defRPr sz="2400">
                <a:solidFill>
                  <a:srgbClr val="197BB4"/>
                </a:solidFill>
                <a:latin typeface="Montserrat"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GT" dirty="0"/>
          </a:p>
        </p:txBody>
      </p:sp>
      <p:sp>
        <p:nvSpPr>
          <p:cNvPr id="4" name="Marcador de fecha 3">
            <a:extLst>
              <a:ext uri="{FF2B5EF4-FFF2-40B4-BE49-F238E27FC236}">
                <a16:creationId xmlns:a16="http://schemas.microsoft.com/office/drawing/2014/main" id="{980F5FD4-74A1-4C0A-8923-49068F8CEC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08A815-C8B2-4F30-9335-A540ED979A65}"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D6BE2AE7-3AC6-4190-A4FE-1D321727D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E3F07A74-9836-4943-B7A0-5E8FB7721B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815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3B128BC-8CE4-44FE-ABE0-2ADEC50E0719}"/>
              </a:ext>
            </a:extLst>
          </p:cNvPr>
          <p:cNvSpPr/>
          <p:nvPr userDrawn="1"/>
        </p:nvSpPr>
        <p:spPr>
          <a:xfrm>
            <a:off x="1737360" y="294571"/>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6306812-D2D4-4A6A-A9D7-CA4F86A0409C}"/>
              </a:ext>
            </a:extLst>
          </p:cNvPr>
          <p:cNvSpPr>
            <a:spLocks noGrp="1"/>
          </p:cNvSpPr>
          <p:nvPr>
            <p:ph type="title" hasCustomPrompt="1"/>
          </p:nvPr>
        </p:nvSpPr>
        <p:spPr>
          <a:xfrm>
            <a:off x="1737360" y="365126"/>
            <a:ext cx="8886305" cy="840220"/>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146A8AB6-1C67-49AF-B1F6-2C1D959884C4}"/>
              </a:ext>
            </a:extLst>
          </p:cNvPr>
          <p:cNvSpPr>
            <a:spLocks noGrp="1"/>
          </p:cNvSpPr>
          <p:nvPr>
            <p:ph idx="1"/>
          </p:nvPr>
        </p:nvSpPr>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fecha 3">
            <a:extLst>
              <a:ext uri="{FF2B5EF4-FFF2-40B4-BE49-F238E27FC236}">
                <a16:creationId xmlns:a16="http://schemas.microsoft.com/office/drawing/2014/main" id="{36788F09-FFB8-47A4-83A1-FFB352EF2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B612D7-C7C1-40DF-91F1-E4035ACD5280}"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169DA829-DECC-4D81-BB89-F7AF43401F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3315B1D-184D-423F-AE37-A16F1D9CF7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807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7F6C1-9961-4E83-AC75-6EE35CC30791}"/>
              </a:ext>
            </a:extLst>
          </p:cNvPr>
          <p:cNvSpPr>
            <a:spLocks noGrp="1"/>
          </p:cNvSpPr>
          <p:nvPr>
            <p:ph type="title" hasCustomPrompt="1"/>
          </p:nvPr>
        </p:nvSpPr>
        <p:spPr>
          <a:xfrm>
            <a:off x="831850" y="1709738"/>
            <a:ext cx="10515600" cy="2852737"/>
          </a:xfrm>
        </p:spPr>
        <p:txBody>
          <a:bodyPr anchor="b">
            <a:normAutofit/>
          </a:bodyPr>
          <a:lstStyle>
            <a:lvl1pPr>
              <a:defRPr sz="4400" b="1">
                <a:latin typeface="Montserrat" panose="00000500000000000000" pitchFamily="50" charset="0"/>
              </a:defRPr>
            </a:lvl1p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EE54C6EA-948A-4DA3-B798-D9F5CD294D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ontserrat" panose="000005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BAD124C8-1552-464D-8D15-02CF0EA9AD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AE0D9E-9211-474E-867D-A3D7FD03901F}"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42A29C28-A3FD-46A7-A594-7566F0522C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419F7CD-D6CB-4397-86C0-972D7E8A20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17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16E1A9F3-6D03-4C47-B91C-E2AA71DE8885}"/>
              </a:ext>
            </a:extLst>
          </p:cNvPr>
          <p:cNvSpPr/>
          <p:nvPr userDrawn="1"/>
        </p:nvSpPr>
        <p:spPr>
          <a:xfrm>
            <a:off x="1655059" y="190372"/>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EBACE8EB-23E3-468D-B8DF-8F6F8180ABDA}"/>
              </a:ext>
            </a:extLst>
          </p:cNvPr>
          <p:cNvSpPr>
            <a:spLocks noGrp="1"/>
          </p:cNvSpPr>
          <p:nvPr>
            <p:ph type="title" hasCustomPrompt="1"/>
          </p:nvPr>
        </p:nvSpPr>
        <p:spPr>
          <a:xfrm>
            <a:off x="1636221" y="136525"/>
            <a:ext cx="8919557" cy="1072977"/>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01741142-687E-4D6E-816F-0ADEEEF33D97}"/>
              </a:ext>
            </a:extLst>
          </p:cNvPr>
          <p:cNvSpPr>
            <a:spLocks noGrp="1"/>
          </p:cNvSpPr>
          <p:nvPr>
            <p:ph sz="half" idx="1"/>
          </p:nvPr>
        </p:nvSpPr>
        <p:spPr>
          <a:xfrm>
            <a:off x="838200" y="1504604"/>
            <a:ext cx="5181600" cy="4672359"/>
          </a:xfrm>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contenido 3">
            <a:extLst>
              <a:ext uri="{FF2B5EF4-FFF2-40B4-BE49-F238E27FC236}">
                <a16:creationId xmlns:a16="http://schemas.microsoft.com/office/drawing/2014/main" id="{6DFFE13E-8A03-436A-9288-33FC9675262D}"/>
              </a:ext>
            </a:extLst>
          </p:cNvPr>
          <p:cNvSpPr>
            <a:spLocks noGrp="1"/>
          </p:cNvSpPr>
          <p:nvPr>
            <p:ph sz="half" idx="2"/>
          </p:nvPr>
        </p:nvSpPr>
        <p:spPr>
          <a:xfrm>
            <a:off x="6172200" y="1504604"/>
            <a:ext cx="5181600" cy="4672359"/>
          </a:xfrm>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5" name="Marcador de fecha 4">
            <a:extLst>
              <a:ext uri="{FF2B5EF4-FFF2-40B4-BE49-F238E27FC236}">
                <a16:creationId xmlns:a16="http://schemas.microsoft.com/office/drawing/2014/main" id="{47D89AFC-ABD0-40BC-AC54-3A38F80E87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38F817-0E65-4E88-96D4-9FA2057239B0}"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6BE2BE64-E0E5-41C6-B062-B215B384B6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38B3788F-E72A-4C3A-89B7-18D56D0971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425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652DB460-91BF-40E4-A0AA-0651BD241B34}"/>
              </a:ext>
            </a:extLst>
          </p:cNvPr>
          <p:cNvSpPr/>
          <p:nvPr userDrawn="1"/>
        </p:nvSpPr>
        <p:spPr>
          <a:xfrm>
            <a:off x="1645639" y="239584"/>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E4DDACD-DC1D-40EC-B008-0C6C6E4609A8}"/>
              </a:ext>
            </a:extLst>
          </p:cNvPr>
          <p:cNvSpPr>
            <a:spLocks noGrp="1"/>
          </p:cNvSpPr>
          <p:nvPr>
            <p:ph type="title" hasCustomPrompt="1"/>
          </p:nvPr>
        </p:nvSpPr>
        <p:spPr>
          <a:xfrm>
            <a:off x="1594657" y="193761"/>
            <a:ext cx="9002685" cy="1072977"/>
          </a:xfrm>
        </p:spPr>
        <p:txBody>
          <a:bodyPr>
            <a:norm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924C65F4-D5FD-46C8-9703-77A81401D28D}"/>
              </a:ext>
            </a:extLst>
          </p:cNvPr>
          <p:cNvSpPr>
            <a:spLocks noGrp="1"/>
          </p:cNvSpPr>
          <p:nvPr>
            <p:ph type="body" idx="1"/>
          </p:nvPr>
        </p:nvSpPr>
        <p:spPr>
          <a:xfrm>
            <a:off x="839788" y="1681163"/>
            <a:ext cx="5157787" cy="823912"/>
          </a:xfrm>
        </p:spPr>
        <p:txBody>
          <a:bodyPr anchor="b"/>
          <a:lstStyle>
            <a:lvl1pPr marL="0" indent="0">
              <a:buNone/>
              <a:defRPr sz="2400" b="1">
                <a:solidFill>
                  <a:srgbClr val="0D1F3C"/>
                </a:solidFill>
                <a:latin typeface="Montserrat"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61A1675D-6C06-452F-95D3-D65F6CFEF25E}"/>
              </a:ext>
            </a:extLst>
          </p:cNvPr>
          <p:cNvSpPr>
            <a:spLocks noGrp="1"/>
          </p:cNvSpPr>
          <p:nvPr>
            <p:ph sz="half" idx="2"/>
          </p:nvPr>
        </p:nvSpPr>
        <p:spPr>
          <a:xfrm>
            <a:off x="839788" y="2505075"/>
            <a:ext cx="5157787" cy="3684588"/>
          </a:xfrm>
        </p:spPr>
        <p:txBody>
          <a:bodyPr/>
          <a:lstStyle>
            <a:lvl1pPr>
              <a:defRPr>
                <a:solidFill>
                  <a:srgbClr val="2786C0"/>
                </a:solidFill>
              </a:defRPr>
            </a:lvl1pPr>
            <a:lvl2pPr>
              <a:defRPr>
                <a:solidFill>
                  <a:srgbClr val="2786C0"/>
                </a:solidFill>
              </a:defRPr>
            </a:lvl2pPr>
            <a:lvl3pPr>
              <a:defRPr>
                <a:solidFill>
                  <a:srgbClr val="2786C0"/>
                </a:solidFill>
              </a:defRPr>
            </a:lvl3pPr>
            <a:lvl4pPr>
              <a:defRPr>
                <a:solidFill>
                  <a:srgbClr val="2786C0"/>
                </a:solidFill>
              </a:defRPr>
            </a:lvl4pPr>
            <a:lvl5pPr>
              <a:defRPr>
                <a:solidFill>
                  <a:srgbClr val="2786C0"/>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5" name="Marcador de texto 4">
            <a:extLst>
              <a:ext uri="{FF2B5EF4-FFF2-40B4-BE49-F238E27FC236}">
                <a16:creationId xmlns:a16="http://schemas.microsoft.com/office/drawing/2014/main" id="{EBAF319F-5A1F-4AFD-B317-078D77EEA379}"/>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D1F3C"/>
                </a:solidFill>
                <a:latin typeface="Montserrat"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17312336-CD22-4874-AC1F-69CEB2E90A82}"/>
              </a:ext>
            </a:extLst>
          </p:cNvPr>
          <p:cNvSpPr>
            <a:spLocks noGrp="1"/>
          </p:cNvSpPr>
          <p:nvPr>
            <p:ph sz="quarter" idx="4"/>
          </p:nvPr>
        </p:nvSpPr>
        <p:spPr>
          <a:xfrm>
            <a:off x="6172200" y="2505075"/>
            <a:ext cx="5183188" cy="3684588"/>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7" name="Marcador de fecha 6">
            <a:extLst>
              <a:ext uri="{FF2B5EF4-FFF2-40B4-BE49-F238E27FC236}">
                <a16:creationId xmlns:a16="http://schemas.microsoft.com/office/drawing/2014/main" id="{BB949558-7597-4FEE-979C-DF702AC77D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36FBD1-9373-42E6-933C-D2861B1129DE}"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8CFA7AA0-5007-4667-A160-C1E297AE8A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D339C2D9-749C-4887-B363-FDF969BBB0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126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F63A0B61-F4E4-4E19-A8B4-CE98D5FE76EB}"/>
              </a:ext>
            </a:extLst>
          </p:cNvPr>
          <p:cNvSpPr/>
          <p:nvPr userDrawn="1"/>
        </p:nvSpPr>
        <p:spPr>
          <a:xfrm>
            <a:off x="1645640" y="120105"/>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2AE606A6-0C7D-4197-928F-3C235A39C8DB}"/>
              </a:ext>
            </a:extLst>
          </p:cNvPr>
          <p:cNvSpPr>
            <a:spLocks noGrp="1"/>
          </p:cNvSpPr>
          <p:nvPr>
            <p:ph type="title" hasCustomPrompt="1"/>
          </p:nvPr>
        </p:nvSpPr>
        <p:spPr>
          <a:xfrm>
            <a:off x="1770611" y="136525"/>
            <a:ext cx="8620298" cy="998162"/>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fecha 2">
            <a:extLst>
              <a:ext uri="{FF2B5EF4-FFF2-40B4-BE49-F238E27FC236}">
                <a16:creationId xmlns:a16="http://schemas.microsoft.com/office/drawing/2014/main" id="{75C57BED-D6DF-44F6-9853-7EFDD2F3E7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1679AE-6D20-40E8-83B9-AFE348460766}"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0146AB7B-43B6-4733-8D28-C0066CA761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998F1706-5A68-44DD-B37E-14665B3D37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369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4552EFF-1F48-4A1B-89BB-7FAB56D4A2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B172B5-4A68-4E4F-B447-FC61244663D3}"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A862CED3-F354-4189-B03B-51CD8EA405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4F0B8D55-B61D-4D96-8511-53BB2F5B2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928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32846-A75C-44A9-9F1C-FBB8758540C1}"/>
              </a:ext>
            </a:extLst>
          </p:cNvPr>
          <p:cNvSpPr>
            <a:spLocks noGrp="1"/>
          </p:cNvSpPr>
          <p:nvPr>
            <p:ph type="title"/>
          </p:nvPr>
        </p:nvSpPr>
        <p:spPr>
          <a:xfrm>
            <a:off x="839788" y="1404850"/>
            <a:ext cx="3932237" cy="652549"/>
          </a:xfrm>
        </p:spPr>
        <p:txBody>
          <a:bodyPr anchor="b">
            <a:noAutofit/>
          </a:bodyPr>
          <a:lstStyle>
            <a:lvl1pPr>
              <a:defRPr sz="20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5E931F63-922A-415B-BB5F-7D41CA2241A2}"/>
              </a:ext>
            </a:extLst>
          </p:cNvPr>
          <p:cNvSpPr>
            <a:spLocks noGrp="1"/>
          </p:cNvSpPr>
          <p:nvPr>
            <p:ph idx="1"/>
          </p:nvPr>
        </p:nvSpPr>
        <p:spPr>
          <a:xfrm>
            <a:off x="5183188" y="987425"/>
            <a:ext cx="6172200" cy="4873625"/>
          </a:xfrm>
        </p:spPr>
        <p:txBody>
          <a:bodyPr/>
          <a:lstStyle>
            <a:lvl1pPr>
              <a:defRPr sz="2800" b="1">
                <a:solidFill>
                  <a:srgbClr val="0D1F3C"/>
                </a:solidFill>
                <a:latin typeface="Montserrat" panose="00000500000000000000" pitchFamily="50" charset="0"/>
              </a:defRPr>
            </a:lvl1pPr>
            <a:lvl2pPr>
              <a:defRPr sz="2800">
                <a:latin typeface="Montserrat" panose="00000500000000000000" pitchFamily="50" charset="0"/>
              </a:defRPr>
            </a:lvl2pPr>
            <a:lvl3pPr>
              <a:defRPr sz="2400">
                <a:latin typeface="Montserrat" panose="00000500000000000000" pitchFamily="50" charset="0"/>
              </a:defRPr>
            </a:lvl3pPr>
            <a:lvl4pPr>
              <a:defRPr sz="2000">
                <a:latin typeface="Montserrat" panose="00000500000000000000" pitchFamily="50" charset="0"/>
              </a:defRPr>
            </a:lvl4pPr>
            <a:lvl5pPr>
              <a:defRPr sz="2000">
                <a:latin typeface="Montserrat" panose="00000500000000000000" pitchFamily="50"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texto 3">
            <a:extLst>
              <a:ext uri="{FF2B5EF4-FFF2-40B4-BE49-F238E27FC236}">
                <a16:creationId xmlns:a16="http://schemas.microsoft.com/office/drawing/2014/main" id="{CF220F18-37FF-47B0-AB64-623062892CCA}"/>
              </a:ext>
            </a:extLst>
          </p:cNvPr>
          <p:cNvSpPr>
            <a:spLocks noGrp="1"/>
          </p:cNvSpPr>
          <p:nvPr>
            <p:ph type="body" sz="half" idx="2"/>
          </p:nvPr>
        </p:nvSpPr>
        <p:spPr>
          <a:xfrm>
            <a:off x="839788" y="2057400"/>
            <a:ext cx="3932237" cy="4110644"/>
          </a:xfrm>
        </p:spPr>
        <p:txBody>
          <a:bodyPr/>
          <a:lstStyle>
            <a:lvl1pPr marL="0" indent="0">
              <a:buNone/>
              <a:defRPr sz="1600">
                <a:solidFill>
                  <a:srgbClr val="197BB4"/>
                </a:solidFill>
                <a:latin typeface="Montserrat" panose="000005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94D0E3C1-285A-495C-96A3-33F7D65E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CEE30F-A687-4E64-8B35-3DBF00F44A58}"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0034785C-E43F-4595-B07D-6E417DD1F8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BB244D92-DDFF-46A2-AB5B-51C2229EC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50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169E00-77AB-B741-9AF9-40B02CD163B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7E3BB3D2-440B-1745-B695-8A4979D3A48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CEBC45A4-C0E0-F740-A4E5-FBAEE182849B}"/>
              </a:ext>
            </a:extLst>
          </p:cNvPr>
          <p:cNvSpPr>
            <a:spLocks noGrp="1"/>
          </p:cNvSpPr>
          <p:nvPr>
            <p:ph type="dt" sz="half" idx="10"/>
          </p:nvPr>
        </p:nvSpPr>
        <p:spPr/>
        <p:txBody>
          <a:bodyPr/>
          <a:lstStyle/>
          <a:p>
            <a:fld id="{48699454-3534-1D49-A98A-910895A582FE}" type="datetimeFigureOut">
              <a:rPr lang="es-GT" smtClean="0"/>
              <a:t>28/12/2021</a:t>
            </a:fld>
            <a:endParaRPr lang="es-GT"/>
          </a:p>
        </p:txBody>
      </p:sp>
      <p:sp>
        <p:nvSpPr>
          <p:cNvPr id="5" name="Marcador de pie de página 4">
            <a:extLst>
              <a:ext uri="{FF2B5EF4-FFF2-40B4-BE49-F238E27FC236}">
                <a16:creationId xmlns:a16="http://schemas.microsoft.com/office/drawing/2014/main" id="{EDC82089-1EAD-FE47-B722-98DC30A4F928}"/>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C9D37CC0-C5FA-9F45-8CAC-88FE795C7EB2}"/>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804611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5B584-4CB1-4D6F-89AE-431534AA9666}"/>
              </a:ext>
            </a:extLst>
          </p:cNvPr>
          <p:cNvSpPr>
            <a:spLocks noGrp="1"/>
          </p:cNvSpPr>
          <p:nvPr>
            <p:ph type="title"/>
          </p:nvPr>
        </p:nvSpPr>
        <p:spPr>
          <a:xfrm>
            <a:off x="836612" y="1313410"/>
            <a:ext cx="3935413" cy="743989"/>
          </a:xfrm>
        </p:spPr>
        <p:txBody>
          <a:bodyPr anchor="b">
            <a:noAutofit/>
          </a:bodyPr>
          <a:lstStyle>
            <a:lvl1pPr>
              <a:defRPr sz="2000" b="1">
                <a:solidFill>
                  <a:srgbClr val="197BB4"/>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posición de imagen 2">
            <a:extLst>
              <a:ext uri="{FF2B5EF4-FFF2-40B4-BE49-F238E27FC236}">
                <a16:creationId xmlns:a16="http://schemas.microsoft.com/office/drawing/2014/main" id="{EDBEDE39-5EC8-4D3F-A632-F6711B701598}"/>
              </a:ext>
            </a:extLst>
          </p:cNvPr>
          <p:cNvSpPr>
            <a:spLocks noGrp="1"/>
          </p:cNvSpPr>
          <p:nvPr>
            <p:ph type="pic" idx="1"/>
          </p:nvPr>
        </p:nvSpPr>
        <p:spPr>
          <a:xfrm>
            <a:off x="5183188" y="1313410"/>
            <a:ext cx="6172200" cy="4547640"/>
          </a:xfrm>
        </p:spPr>
        <p:txBody>
          <a:bodyPr/>
          <a:lstStyle>
            <a:lvl1pPr marL="0" indent="0">
              <a:buNone/>
              <a:defRPr sz="3200">
                <a:latin typeface="Montserrat" panose="00000500000000000000" pitchFamily="5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s-GT" dirty="0"/>
          </a:p>
        </p:txBody>
      </p:sp>
      <p:sp>
        <p:nvSpPr>
          <p:cNvPr id="4" name="Marcador de texto 3">
            <a:extLst>
              <a:ext uri="{FF2B5EF4-FFF2-40B4-BE49-F238E27FC236}">
                <a16:creationId xmlns:a16="http://schemas.microsoft.com/office/drawing/2014/main" id="{00C32553-3871-4822-8759-F079B3A434A9}"/>
              </a:ext>
            </a:extLst>
          </p:cNvPr>
          <p:cNvSpPr>
            <a:spLocks noGrp="1"/>
          </p:cNvSpPr>
          <p:nvPr>
            <p:ph type="body" sz="half" idx="2"/>
          </p:nvPr>
        </p:nvSpPr>
        <p:spPr>
          <a:xfrm>
            <a:off x="839788" y="2057400"/>
            <a:ext cx="3932237" cy="3811588"/>
          </a:xfrm>
        </p:spPr>
        <p:txBody>
          <a:bodyPr/>
          <a:lstStyle>
            <a:lvl1pPr marL="0" indent="0">
              <a:buNone/>
              <a:defRPr sz="1600">
                <a:latin typeface="Montserrat" panose="000005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91AF83E3-EDF5-459F-9A25-88140AF67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CFAAE8-BB1F-46DC-B02E-828226DC17C2}"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53D80533-4066-4EB8-ACD1-3BA4D7250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90609986-8A8B-4DF7-A038-5BA4E8D74F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966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4CB6E6-1275-4A54-B4F3-1FDFC8980757}"/>
              </a:ext>
            </a:extLst>
          </p:cNvPr>
          <p:cNvSpPr>
            <a:spLocks noGrp="1"/>
          </p:cNvSpPr>
          <p:nvPr>
            <p:ph type="ctrTitle" hasCustomPrompt="1"/>
          </p:nvPr>
        </p:nvSpPr>
        <p:spPr>
          <a:xfrm>
            <a:off x="1524000" y="1596188"/>
            <a:ext cx="9144000" cy="2387600"/>
          </a:xfrm>
        </p:spPr>
        <p:txBody>
          <a:bodyPr anchor="b">
            <a:normAutofit/>
          </a:bodyPr>
          <a:lstStyle>
            <a:lvl1pPr algn="ctr">
              <a:defRPr sz="40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Subtítulo 2">
            <a:extLst>
              <a:ext uri="{FF2B5EF4-FFF2-40B4-BE49-F238E27FC236}">
                <a16:creationId xmlns:a16="http://schemas.microsoft.com/office/drawing/2014/main" id="{7A40FC4E-DF3E-4DB4-AED5-B01B15BD4776}"/>
              </a:ext>
            </a:extLst>
          </p:cNvPr>
          <p:cNvSpPr>
            <a:spLocks noGrp="1"/>
          </p:cNvSpPr>
          <p:nvPr>
            <p:ph type="subTitle" idx="1"/>
          </p:nvPr>
        </p:nvSpPr>
        <p:spPr>
          <a:xfrm>
            <a:off x="1524000" y="4075863"/>
            <a:ext cx="9144000" cy="1655762"/>
          </a:xfrm>
        </p:spPr>
        <p:txBody>
          <a:bodyPr/>
          <a:lstStyle>
            <a:lvl1pPr marL="0" indent="0" algn="ctr">
              <a:buNone/>
              <a:defRPr sz="2400">
                <a:solidFill>
                  <a:srgbClr val="197BB4"/>
                </a:solidFill>
                <a:latin typeface="Montserrat"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GT" dirty="0"/>
          </a:p>
        </p:txBody>
      </p:sp>
      <p:sp>
        <p:nvSpPr>
          <p:cNvPr id="4" name="Marcador de fecha 3">
            <a:extLst>
              <a:ext uri="{FF2B5EF4-FFF2-40B4-BE49-F238E27FC236}">
                <a16:creationId xmlns:a16="http://schemas.microsoft.com/office/drawing/2014/main" id="{980F5FD4-74A1-4C0A-8923-49068F8CEC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08A815-C8B2-4F30-9335-A540ED979A65}"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D6BE2AE7-3AC6-4190-A4FE-1D321727D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E3F07A74-9836-4943-B7A0-5E8FB7721B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834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3B128BC-8CE4-44FE-ABE0-2ADEC50E0719}"/>
              </a:ext>
            </a:extLst>
          </p:cNvPr>
          <p:cNvSpPr/>
          <p:nvPr userDrawn="1"/>
        </p:nvSpPr>
        <p:spPr>
          <a:xfrm>
            <a:off x="1737360" y="294571"/>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6306812-D2D4-4A6A-A9D7-CA4F86A0409C}"/>
              </a:ext>
            </a:extLst>
          </p:cNvPr>
          <p:cNvSpPr>
            <a:spLocks noGrp="1"/>
          </p:cNvSpPr>
          <p:nvPr>
            <p:ph type="title" hasCustomPrompt="1"/>
          </p:nvPr>
        </p:nvSpPr>
        <p:spPr>
          <a:xfrm>
            <a:off x="1737360" y="365126"/>
            <a:ext cx="8886305" cy="840220"/>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146A8AB6-1C67-49AF-B1F6-2C1D959884C4}"/>
              </a:ext>
            </a:extLst>
          </p:cNvPr>
          <p:cNvSpPr>
            <a:spLocks noGrp="1"/>
          </p:cNvSpPr>
          <p:nvPr>
            <p:ph idx="1"/>
          </p:nvPr>
        </p:nvSpPr>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fecha 3">
            <a:extLst>
              <a:ext uri="{FF2B5EF4-FFF2-40B4-BE49-F238E27FC236}">
                <a16:creationId xmlns:a16="http://schemas.microsoft.com/office/drawing/2014/main" id="{36788F09-FFB8-47A4-83A1-FFB352EF2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B612D7-C7C1-40DF-91F1-E4035ACD5280}"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169DA829-DECC-4D81-BB89-F7AF43401F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3315B1D-184D-423F-AE37-A16F1D9CF7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668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7F6C1-9961-4E83-AC75-6EE35CC30791}"/>
              </a:ext>
            </a:extLst>
          </p:cNvPr>
          <p:cNvSpPr>
            <a:spLocks noGrp="1"/>
          </p:cNvSpPr>
          <p:nvPr>
            <p:ph type="title" hasCustomPrompt="1"/>
          </p:nvPr>
        </p:nvSpPr>
        <p:spPr>
          <a:xfrm>
            <a:off x="831850" y="1709738"/>
            <a:ext cx="10515600" cy="2852737"/>
          </a:xfrm>
        </p:spPr>
        <p:txBody>
          <a:bodyPr anchor="b">
            <a:normAutofit/>
          </a:bodyPr>
          <a:lstStyle>
            <a:lvl1pPr>
              <a:defRPr sz="4400" b="1">
                <a:latin typeface="Montserrat" panose="00000500000000000000" pitchFamily="50" charset="0"/>
              </a:defRPr>
            </a:lvl1p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EE54C6EA-948A-4DA3-B798-D9F5CD294D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ontserrat" panose="000005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BAD124C8-1552-464D-8D15-02CF0EA9AD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AE0D9E-9211-474E-867D-A3D7FD03901F}"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42A29C28-A3FD-46A7-A594-7566F0522C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419F7CD-D6CB-4397-86C0-972D7E8A20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721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16E1A9F3-6D03-4C47-B91C-E2AA71DE8885}"/>
              </a:ext>
            </a:extLst>
          </p:cNvPr>
          <p:cNvSpPr/>
          <p:nvPr userDrawn="1"/>
        </p:nvSpPr>
        <p:spPr>
          <a:xfrm>
            <a:off x="1655059" y="190372"/>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EBACE8EB-23E3-468D-B8DF-8F6F8180ABDA}"/>
              </a:ext>
            </a:extLst>
          </p:cNvPr>
          <p:cNvSpPr>
            <a:spLocks noGrp="1"/>
          </p:cNvSpPr>
          <p:nvPr>
            <p:ph type="title" hasCustomPrompt="1"/>
          </p:nvPr>
        </p:nvSpPr>
        <p:spPr>
          <a:xfrm>
            <a:off x="1636221" y="136525"/>
            <a:ext cx="8919557" cy="1072977"/>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01741142-687E-4D6E-816F-0ADEEEF33D97}"/>
              </a:ext>
            </a:extLst>
          </p:cNvPr>
          <p:cNvSpPr>
            <a:spLocks noGrp="1"/>
          </p:cNvSpPr>
          <p:nvPr>
            <p:ph sz="half" idx="1"/>
          </p:nvPr>
        </p:nvSpPr>
        <p:spPr>
          <a:xfrm>
            <a:off x="838200" y="1504604"/>
            <a:ext cx="5181600" cy="4672359"/>
          </a:xfrm>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contenido 3">
            <a:extLst>
              <a:ext uri="{FF2B5EF4-FFF2-40B4-BE49-F238E27FC236}">
                <a16:creationId xmlns:a16="http://schemas.microsoft.com/office/drawing/2014/main" id="{6DFFE13E-8A03-436A-9288-33FC9675262D}"/>
              </a:ext>
            </a:extLst>
          </p:cNvPr>
          <p:cNvSpPr>
            <a:spLocks noGrp="1"/>
          </p:cNvSpPr>
          <p:nvPr>
            <p:ph sz="half" idx="2"/>
          </p:nvPr>
        </p:nvSpPr>
        <p:spPr>
          <a:xfrm>
            <a:off x="6172200" y="1504604"/>
            <a:ext cx="5181600" cy="4672359"/>
          </a:xfrm>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5" name="Marcador de fecha 4">
            <a:extLst>
              <a:ext uri="{FF2B5EF4-FFF2-40B4-BE49-F238E27FC236}">
                <a16:creationId xmlns:a16="http://schemas.microsoft.com/office/drawing/2014/main" id="{47D89AFC-ABD0-40BC-AC54-3A38F80E87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38F817-0E65-4E88-96D4-9FA2057239B0}"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6BE2BE64-E0E5-41C6-B062-B215B384B6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38B3788F-E72A-4C3A-89B7-18D56D0971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889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652DB460-91BF-40E4-A0AA-0651BD241B34}"/>
              </a:ext>
            </a:extLst>
          </p:cNvPr>
          <p:cNvSpPr/>
          <p:nvPr userDrawn="1"/>
        </p:nvSpPr>
        <p:spPr>
          <a:xfrm>
            <a:off x="1645639" y="239584"/>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E4DDACD-DC1D-40EC-B008-0C6C6E4609A8}"/>
              </a:ext>
            </a:extLst>
          </p:cNvPr>
          <p:cNvSpPr>
            <a:spLocks noGrp="1"/>
          </p:cNvSpPr>
          <p:nvPr>
            <p:ph type="title" hasCustomPrompt="1"/>
          </p:nvPr>
        </p:nvSpPr>
        <p:spPr>
          <a:xfrm>
            <a:off x="1594657" y="193761"/>
            <a:ext cx="9002685" cy="1072977"/>
          </a:xfrm>
        </p:spPr>
        <p:txBody>
          <a:bodyPr>
            <a:norm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924C65F4-D5FD-46C8-9703-77A81401D28D}"/>
              </a:ext>
            </a:extLst>
          </p:cNvPr>
          <p:cNvSpPr>
            <a:spLocks noGrp="1"/>
          </p:cNvSpPr>
          <p:nvPr>
            <p:ph type="body" idx="1"/>
          </p:nvPr>
        </p:nvSpPr>
        <p:spPr>
          <a:xfrm>
            <a:off x="839788" y="1681163"/>
            <a:ext cx="5157787" cy="823912"/>
          </a:xfrm>
        </p:spPr>
        <p:txBody>
          <a:bodyPr anchor="b"/>
          <a:lstStyle>
            <a:lvl1pPr marL="0" indent="0">
              <a:buNone/>
              <a:defRPr sz="2400" b="1">
                <a:solidFill>
                  <a:srgbClr val="0D1F3C"/>
                </a:solidFill>
                <a:latin typeface="Montserrat"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61A1675D-6C06-452F-95D3-D65F6CFEF25E}"/>
              </a:ext>
            </a:extLst>
          </p:cNvPr>
          <p:cNvSpPr>
            <a:spLocks noGrp="1"/>
          </p:cNvSpPr>
          <p:nvPr>
            <p:ph sz="half" idx="2"/>
          </p:nvPr>
        </p:nvSpPr>
        <p:spPr>
          <a:xfrm>
            <a:off x="839788" y="2505075"/>
            <a:ext cx="5157787" cy="3684588"/>
          </a:xfrm>
        </p:spPr>
        <p:txBody>
          <a:bodyPr/>
          <a:lstStyle>
            <a:lvl1pPr>
              <a:defRPr>
                <a:solidFill>
                  <a:srgbClr val="2786C0"/>
                </a:solidFill>
              </a:defRPr>
            </a:lvl1pPr>
            <a:lvl2pPr>
              <a:defRPr>
                <a:solidFill>
                  <a:srgbClr val="2786C0"/>
                </a:solidFill>
              </a:defRPr>
            </a:lvl2pPr>
            <a:lvl3pPr>
              <a:defRPr>
                <a:solidFill>
                  <a:srgbClr val="2786C0"/>
                </a:solidFill>
              </a:defRPr>
            </a:lvl3pPr>
            <a:lvl4pPr>
              <a:defRPr>
                <a:solidFill>
                  <a:srgbClr val="2786C0"/>
                </a:solidFill>
              </a:defRPr>
            </a:lvl4pPr>
            <a:lvl5pPr>
              <a:defRPr>
                <a:solidFill>
                  <a:srgbClr val="2786C0"/>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5" name="Marcador de texto 4">
            <a:extLst>
              <a:ext uri="{FF2B5EF4-FFF2-40B4-BE49-F238E27FC236}">
                <a16:creationId xmlns:a16="http://schemas.microsoft.com/office/drawing/2014/main" id="{EBAF319F-5A1F-4AFD-B317-078D77EEA379}"/>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D1F3C"/>
                </a:solidFill>
                <a:latin typeface="Montserrat"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17312336-CD22-4874-AC1F-69CEB2E90A82}"/>
              </a:ext>
            </a:extLst>
          </p:cNvPr>
          <p:cNvSpPr>
            <a:spLocks noGrp="1"/>
          </p:cNvSpPr>
          <p:nvPr>
            <p:ph sz="quarter" idx="4"/>
          </p:nvPr>
        </p:nvSpPr>
        <p:spPr>
          <a:xfrm>
            <a:off x="6172200" y="2505075"/>
            <a:ext cx="5183188" cy="3684588"/>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7" name="Marcador de fecha 6">
            <a:extLst>
              <a:ext uri="{FF2B5EF4-FFF2-40B4-BE49-F238E27FC236}">
                <a16:creationId xmlns:a16="http://schemas.microsoft.com/office/drawing/2014/main" id="{BB949558-7597-4FEE-979C-DF702AC77D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36FBD1-9373-42E6-933C-D2861B1129DE}"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8CFA7AA0-5007-4667-A160-C1E297AE8A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D339C2D9-749C-4887-B363-FDF969BBB0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163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F63A0B61-F4E4-4E19-A8B4-CE98D5FE76EB}"/>
              </a:ext>
            </a:extLst>
          </p:cNvPr>
          <p:cNvSpPr/>
          <p:nvPr userDrawn="1"/>
        </p:nvSpPr>
        <p:spPr>
          <a:xfrm>
            <a:off x="1645640" y="120105"/>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2AE606A6-0C7D-4197-928F-3C235A39C8DB}"/>
              </a:ext>
            </a:extLst>
          </p:cNvPr>
          <p:cNvSpPr>
            <a:spLocks noGrp="1"/>
          </p:cNvSpPr>
          <p:nvPr>
            <p:ph type="title" hasCustomPrompt="1"/>
          </p:nvPr>
        </p:nvSpPr>
        <p:spPr>
          <a:xfrm>
            <a:off x="1770611" y="136525"/>
            <a:ext cx="8620298" cy="998162"/>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fecha 2">
            <a:extLst>
              <a:ext uri="{FF2B5EF4-FFF2-40B4-BE49-F238E27FC236}">
                <a16:creationId xmlns:a16="http://schemas.microsoft.com/office/drawing/2014/main" id="{75C57BED-D6DF-44F6-9853-7EFDD2F3E7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1679AE-6D20-40E8-83B9-AFE348460766}"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0146AB7B-43B6-4733-8D28-C0066CA761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998F1706-5A68-44DD-B37E-14665B3D37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823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4552EFF-1F48-4A1B-89BB-7FAB56D4A2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B172B5-4A68-4E4F-B447-FC61244663D3}"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A862CED3-F354-4189-B03B-51CD8EA405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4F0B8D55-B61D-4D96-8511-53BB2F5B2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510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32846-A75C-44A9-9F1C-FBB8758540C1}"/>
              </a:ext>
            </a:extLst>
          </p:cNvPr>
          <p:cNvSpPr>
            <a:spLocks noGrp="1"/>
          </p:cNvSpPr>
          <p:nvPr>
            <p:ph type="title"/>
          </p:nvPr>
        </p:nvSpPr>
        <p:spPr>
          <a:xfrm>
            <a:off x="839788" y="1404850"/>
            <a:ext cx="3932237" cy="652549"/>
          </a:xfrm>
        </p:spPr>
        <p:txBody>
          <a:bodyPr anchor="b">
            <a:noAutofit/>
          </a:bodyPr>
          <a:lstStyle>
            <a:lvl1pPr>
              <a:defRPr sz="20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5E931F63-922A-415B-BB5F-7D41CA2241A2}"/>
              </a:ext>
            </a:extLst>
          </p:cNvPr>
          <p:cNvSpPr>
            <a:spLocks noGrp="1"/>
          </p:cNvSpPr>
          <p:nvPr>
            <p:ph idx="1"/>
          </p:nvPr>
        </p:nvSpPr>
        <p:spPr>
          <a:xfrm>
            <a:off x="5183188" y="987425"/>
            <a:ext cx="6172200" cy="4873625"/>
          </a:xfrm>
        </p:spPr>
        <p:txBody>
          <a:bodyPr/>
          <a:lstStyle>
            <a:lvl1pPr>
              <a:defRPr sz="2800" b="1">
                <a:solidFill>
                  <a:srgbClr val="0D1F3C"/>
                </a:solidFill>
                <a:latin typeface="Montserrat" panose="00000500000000000000" pitchFamily="50" charset="0"/>
              </a:defRPr>
            </a:lvl1pPr>
            <a:lvl2pPr>
              <a:defRPr sz="2800">
                <a:latin typeface="Montserrat" panose="00000500000000000000" pitchFamily="50" charset="0"/>
              </a:defRPr>
            </a:lvl2pPr>
            <a:lvl3pPr>
              <a:defRPr sz="2400">
                <a:latin typeface="Montserrat" panose="00000500000000000000" pitchFamily="50" charset="0"/>
              </a:defRPr>
            </a:lvl3pPr>
            <a:lvl4pPr>
              <a:defRPr sz="2000">
                <a:latin typeface="Montserrat" panose="00000500000000000000" pitchFamily="50" charset="0"/>
              </a:defRPr>
            </a:lvl4pPr>
            <a:lvl5pPr>
              <a:defRPr sz="2000">
                <a:latin typeface="Montserrat" panose="00000500000000000000" pitchFamily="50"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texto 3">
            <a:extLst>
              <a:ext uri="{FF2B5EF4-FFF2-40B4-BE49-F238E27FC236}">
                <a16:creationId xmlns:a16="http://schemas.microsoft.com/office/drawing/2014/main" id="{CF220F18-37FF-47B0-AB64-623062892CCA}"/>
              </a:ext>
            </a:extLst>
          </p:cNvPr>
          <p:cNvSpPr>
            <a:spLocks noGrp="1"/>
          </p:cNvSpPr>
          <p:nvPr>
            <p:ph type="body" sz="half" idx="2"/>
          </p:nvPr>
        </p:nvSpPr>
        <p:spPr>
          <a:xfrm>
            <a:off x="839788" y="2057400"/>
            <a:ext cx="3932237" cy="4110644"/>
          </a:xfrm>
        </p:spPr>
        <p:txBody>
          <a:bodyPr/>
          <a:lstStyle>
            <a:lvl1pPr marL="0" indent="0">
              <a:buNone/>
              <a:defRPr sz="1600">
                <a:solidFill>
                  <a:srgbClr val="197BB4"/>
                </a:solidFill>
                <a:latin typeface="Montserrat" panose="000005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94D0E3C1-285A-495C-96A3-33F7D65E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CEE30F-A687-4E64-8B35-3DBF00F44A58}"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0034785C-E43F-4595-B07D-6E417DD1F8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BB244D92-DDFF-46A2-AB5B-51C2229EC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214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5B584-4CB1-4D6F-89AE-431534AA9666}"/>
              </a:ext>
            </a:extLst>
          </p:cNvPr>
          <p:cNvSpPr>
            <a:spLocks noGrp="1"/>
          </p:cNvSpPr>
          <p:nvPr>
            <p:ph type="title"/>
          </p:nvPr>
        </p:nvSpPr>
        <p:spPr>
          <a:xfrm>
            <a:off x="836612" y="1313410"/>
            <a:ext cx="3935413" cy="743989"/>
          </a:xfrm>
        </p:spPr>
        <p:txBody>
          <a:bodyPr anchor="b">
            <a:noAutofit/>
          </a:bodyPr>
          <a:lstStyle>
            <a:lvl1pPr>
              <a:defRPr sz="2000" b="1">
                <a:solidFill>
                  <a:srgbClr val="197BB4"/>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posición de imagen 2">
            <a:extLst>
              <a:ext uri="{FF2B5EF4-FFF2-40B4-BE49-F238E27FC236}">
                <a16:creationId xmlns:a16="http://schemas.microsoft.com/office/drawing/2014/main" id="{EDBEDE39-5EC8-4D3F-A632-F6711B701598}"/>
              </a:ext>
            </a:extLst>
          </p:cNvPr>
          <p:cNvSpPr>
            <a:spLocks noGrp="1"/>
          </p:cNvSpPr>
          <p:nvPr>
            <p:ph type="pic" idx="1"/>
          </p:nvPr>
        </p:nvSpPr>
        <p:spPr>
          <a:xfrm>
            <a:off x="5183188" y="1313410"/>
            <a:ext cx="6172200" cy="4547640"/>
          </a:xfrm>
        </p:spPr>
        <p:txBody>
          <a:bodyPr/>
          <a:lstStyle>
            <a:lvl1pPr marL="0" indent="0">
              <a:buNone/>
              <a:defRPr sz="3200">
                <a:latin typeface="Montserrat" panose="00000500000000000000" pitchFamily="5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s-GT" dirty="0"/>
          </a:p>
        </p:txBody>
      </p:sp>
      <p:sp>
        <p:nvSpPr>
          <p:cNvPr id="4" name="Marcador de texto 3">
            <a:extLst>
              <a:ext uri="{FF2B5EF4-FFF2-40B4-BE49-F238E27FC236}">
                <a16:creationId xmlns:a16="http://schemas.microsoft.com/office/drawing/2014/main" id="{00C32553-3871-4822-8759-F079B3A434A9}"/>
              </a:ext>
            </a:extLst>
          </p:cNvPr>
          <p:cNvSpPr>
            <a:spLocks noGrp="1"/>
          </p:cNvSpPr>
          <p:nvPr>
            <p:ph type="body" sz="half" idx="2"/>
          </p:nvPr>
        </p:nvSpPr>
        <p:spPr>
          <a:xfrm>
            <a:off x="839788" y="2057400"/>
            <a:ext cx="3932237" cy="3811588"/>
          </a:xfrm>
        </p:spPr>
        <p:txBody>
          <a:bodyPr/>
          <a:lstStyle>
            <a:lvl1pPr marL="0" indent="0">
              <a:buNone/>
              <a:defRPr sz="1600">
                <a:latin typeface="Montserrat" panose="000005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91AF83E3-EDF5-459F-9A25-88140AF67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CFAAE8-BB1F-46DC-B02E-828226DC17C2}"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53D80533-4066-4EB8-ACD1-3BA4D7250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90609986-8A8B-4DF7-A038-5BA4E8D74F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132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CA2CA6-6171-B24C-B6C8-49140719A37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E389AA0-DCEB-BE42-B937-F94DEA765E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9280672-797A-D041-A412-92E73B842E44}"/>
              </a:ext>
            </a:extLst>
          </p:cNvPr>
          <p:cNvSpPr>
            <a:spLocks noGrp="1"/>
          </p:cNvSpPr>
          <p:nvPr>
            <p:ph type="dt" sz="half" idx="10"/>
          </p:nvPr>
        </p:nvSpPr>
        <p:spPr/>
        <p:txBody>
          <a:bodyPr/>
          <a:lstStyle/>
          <a:p>
            <a:fld id="{48699454-3534-1D49-A98A-910895A582FE}" type="datetimeFigureOut">
              <a:rPr lang="es-GT" smtClean="0"/>
              <a:t>28/12/2021</a:t>
            </a:fld>
            <a:endParaRPr lang="es-GT"/>
          </a:p>
        </p:txBody>
      </p:sp>
      <p:sp>
        <p:nvSpPr>
          <p:cNvPr id="5" name="Marcador de pie de página 4">
            <a:extLst>
              <a:ext uri="{FF2B5EF4-FFF2-40B4-BE49-F238E27FC236}">
                <a16:creationId xmlns:a16="http://schemas.microsoft.com/office/drawing/2014/main" id="{5FA7A7EC-BBB0-CD45-807A-E26D2FDCC291}"/>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11AC2D5E-2EF3-F24C-B0D3-72654B84B24D}"/>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998466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4CB6E6-1275-4A54-B4F3-1FDFC8980757}"/>
              </a:ext>
            </a:extLst>
          </p:cNvPr>
          <p:cNvSpPr>
            <a:spLocks noGrp="1"/>
          </p:cNvSpPr>
          <p:nvPr>
            <p:ph type="ctrTitle" hasCustomPrompt="1"/>
          </p:nvPr>
        </p:nvSpPr>
        <p:spPr>
          <a:xfrm>
            <a:off x="1524000" y="1596188"/>
            <a:ext cx="9144000" cy="2387600"/>
          </a:xfrm>
        </p:spPr>
        <p:txBody>
          <a:bodyPr anchor="b">
            <a:normAutofit/>
          </a:bodyPr>
          <a:lstStyle>
            <a:lvl1pPr algn="ctr">
              <a:defRPr sz="40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Subtítulo 2">
            <a:extLst>
              <a:ext uri="{FF2B5EF4-FFF2-40B4-BE49-F238E27FC236}">
                <a16:creationId xmlns:a16="http://schemas.microsoft.com/office/drawing/2014/main" id="{7A40FC4E-DF3E-4DB4-AED5-B01B15BD4776}"/>
              </a:ext>
            </a:extLst>
          </p:cNvPr>
          <p:cNvSpPr>
            <a:spLocks noGrp="1"/>
          </p:cNvSpPr>
          <p:nvPr>
            <p:ph type="subTitle" idx="1"/>
          </p:nvPr>
        </p:nvSpPr>
        <p:spPr>
          <a:xfrm>
            <a:off x="1524000" y="4075863"/>
            <a:ext cx="9144000" cy="1655762"/>
          </a:xfrm>
        </p:spPr>
        <p:txBody>
          <a:bodyPr/>
          <a:lstStyle>
            <a:lvl1pPr marL="0" indent="0" algn="ctr">
              <a:buNone/>
              <a:defRPr sz="2400">
                <a:solidFill>
                  <a:srgbClr val="197BB4"/>
                </a:solidFill>
                <a:latin typeface="Montserrat"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GT" dirty="0"/>
          </a:p>
        </p:txBody>
      </p:sp>
      <p:sp>
        <p:nvSpPr>
          <p:cNvPr id="4" name="Marcador de fecha 3">
            <a:extLst>
              <a:ext uri="{FF2B5EF4-FFF2-40B4-BE49-F238E27FC236}">
                <a16:creationId xmlns:a16="http://schemas.microsoft.com/office/drawing/2014/main" id="{980F5FD4-74A1-4C0A-8923-49068F8CEC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08A815-C8B2-4F30-9335-A540ED979A65}"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D6BE2AE7-3AC6-4190-A4FE-1D321727D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E3F07A74-9836-4943-B7A0-5E8FB7721B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724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3B128BC-8CE4-44FE-ABE0-2ADEC50E0719}"/>
              </a:ext>
            </a:extLst>
          </p:cNvPr>
          <p:cNvSpPr/>
          <p:nvPr userDrawn="1"/>
        </p:nvSpPr>
        <p:spPr>
          <a:xfrm>
            <a:off x="1737360" y="294571"/>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6306812-D2D4-4A6A-A9D7-CA4F86A0409C}"/>
              </a:ext>
            </a:extLst>
          </p:cNvPr>
          <p:cNvSpPr>
            <a:spLocks noGrp="1"/>
          </p:cNvSpPr>
          <p:nvPr>
            <p:ph type="title" hasCustomPrompt="1"/>
          </p:nvPr>
        </p:nvSpPr>
        <p:spPr>
          <a:xfrm>
            <a:off x="1737360" y="365126"/>
            <a:ext cx="8886305" cy="840220"/>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146A8AB6-1C67-49AF-B1F6-2C1D959884C4}"/>
              </a:ext>
            </a:extLst>
          </p:cNvPr>
          <p:cNvSpPr>
            <a:spLocks noGrp="1"/>
          </p:cNvSpPr>
          <p:nvPr>
            <p:ph idx="1"/>
          </p:nvPr>
        </p:nvSpPr>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fecha 3">
            <a:extLst>
              <a:ext uri="{FF2B5EF4-FFF2-40B4-BE49-F238E27FC236}">
                <a16:creationId xmlns:a16="http://schemas.microsoft.com/office/drawing/2014/main" id="{36788F09-FFB8-47A4-83A1-FFB352EF2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B612D7-C7C1-40DF-91F1-E4035ACD5280}"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169DA829-DECC-4D81-BB89-F7AF43401F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3315B1D-184D-423F-AE37-A16F1D9CF7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480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7F6C1-9961-4E83-AC75-6EE35CC30791}"/>
              </a:ext>
            </a:extLst>
          </p:cNvPr>
          <p:cNvSpPr>
            <a:spLocks noGrp="1"/>
          </p:cNvSpPr>
          <p:nvPr>
            <p:ph type="title" hasCustomPrompt="1"/>
          </p:nvPr>
        </p:nvSpPr>
        <p:spPr>
          <a:xfrm>
            <a:off x="831850" y="1709738"/>
            <a:ext cx="10515600" cy="2852737"/>
          </a:xfrm>
        </p:spPr>
        <p:txBody>
          <a:bodyPr anchor="b">
            <a:normAutofit/>
          </a:bodyPr>
          <a:lstStyle>
            <a:lvl1pPr>
              <a:defRPr sz="4400" b="1">
                <a:latin typeface="Montserrat" panose="00000500000000000000" pitchFamily="50" charset="0"/>
              </a:defRPr>
            </a:lvl1p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EE54C6EA-948A-4DA3-B798-D9F5CD294D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ontserrat" panose="000005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BAD124C8-1552-464D-8D15-02CF0EA9AD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AE0D9E-9211-474E-867D-A3D7FD03901F}"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42A29C28-A3FD-46A7-A594-7566F0522C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419F7CD-D6CB-4397-86C0-972D7E8A20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636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16E1A9F3-6D03-4C47-B91C-E2AA71DE8885}"/>
              </a:ext>
            </a:extLst>
          </p:cNvPr>
          <p:cNvSpPr/>
          <p:nvPr userDrawn="1"/>
        </p:nvSpPr>
        <p:spPr>
          <a:xfrm>
            <a:off x="1655059" y="190372"/>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EBACE8EB-23E3-468D-B8DF-8F6F8180ABDA}"/>
              </a:ext>
            </a:extLst>
          </p:cNvPr>
          <p:cNvSpPr>
            <a:spLocks noGrp="1"/>
          </p:cNvSpPr>
          <p:nvPr>
            <p:ph type="title" hasCustomPrompt="1"/>
          </p:nvPr>
        </p:nvSpPr>
        <p:spPr>
          <a:xfrm>
            <a:off x="1636221" y="136525"/>
            <a:ext cx="8919557" cy="1072977"/>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01741142-687E-4D6E-816F-0ADEEEF33D97}"/>
              </a:ext>
            </a:extLst>
          </p:cNvPr>
          <p:cNvSpPr>
            <a:spLocks noGrp="1"/>
          </p:cNvSpPr>
          <p:nvPr>
            <p:ph sz="half" idx="1"/>
          </p:nvPr>
        </p:nvSpPr>
        <p:spPr>
          <a:xfrm>
            <a:off x="838200" y="1504604"/>
            <a:ext cx="5181600" cy="4672359"/>
          </a:xfrm>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contenido 3">
            <a:extLst>
              <a:ext uri="{FF2B5EF4-FFF2-40B4-BE49-F238E27FC236}">
                <a16:creationId xmlns:a16="http://schemas.microsoft.com/office/drawing/2014/main" id="{6DFFE13E-8A03-436A-9288-33FC9675262D}"/>
              </a:ext>
            </a:extLst>
          </p:cNvPr>
          <p:cNvSpPr>
            <a:spLocks noGrp="1"/>
          </p:cNvSpPr>
          <p:nvPr>
            <p:ph sz="half" idx="2"/>
          </p:nvPr>
        </p:nvSpPr>
        <p:spPr>
          <a:xfrm>
            <a:off x="6172200" y="1504604"/>
            <a:ext cx="5181600" cy="4672359"/>
          </a:xfrm>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5" name="Marcador de fecha 4">
            <a:extLst>
              <a:ext uri="{FF2B5EF4-FFF2-40B4-BE49-F238E27FC236}">
                <a16:creationId xmlns:a16="http://schemas.microsoft.com/office/drawing/2014/main" id="{47D89AFC-ABD0-40BC-AC54-3A38F80E87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38F817-0E65-4E88-96D4-9FA2057239B0}"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6BE2BE64-E0E5-41C6-B062-B215B384B6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38B3788F-E72A-4C3A-89B7-18D56D0971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36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652DB460-91BF-40E4-A0AA-0651BD241B34}"/>
              </a:ext>
            </a:extLst>
          </p:cNvPr>
          <p:cNvSpPr/>
          <p:nvPr userDrawn="1"/>
        </p:nvSpPr>
        <p:spPr>
          <a:xfrm>
            <a:off x="1645639" y="239584"/>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E4DDACD-DC1D-40EC-B008-0C6C6E4609A8}"/>
              </a:ext>
            </a:extLst>
          </p:cNvPr>
          <p:cNvSpPr>
            <a:spLocks noGrp="1"/>
          </p:cNvSpPr>
          <p:nvPr>
            <p:ph type="title" hasCustomPrompt="1"/>
          </p:nvPr>
        </p:nvSpPr>
        <p:spPr>
          <a:xfrm>
            <a:off x="1594657" y="193761"/>
            <a:ext cx="9002685" cy="1072977"/>
          </a:xfrm>
        </p:spPr>
        <p:txBody>
          <a:bodyPr>
            <a:norm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924C65F4-D5FD-46C8-9703-77A81401D28D}"/>
              </a:ext>
            </a:extLst>
          </p:cNvPr>
          <p:cNvSpPr>
            <a:spLocks noGrp="1"/>
          </p:cNvSpPr>
          <p:nvPr>
            <p:ph type="body" idx="1"/>
          </p:nvPr>
        </p:nvSpPr>
        <p:spPr>
          <a:xfrm>
            <a:off x="839788" y="1681163"/>
            <a:ext cx="5157787" cy="823912"/>
          </a:xfrm>
        </p:spPr>
        <p:txBody>
          <a:bodyPr anchor="b"/>
          <a:lstStyle>
            <a:lvl1pPr marL="0" indent="0">
              <a:buNone/>
              <a:defRPr sz="2400" b="1">
                <a:solidFill>
                  <a:srgbClr val="0D1F3C"/>
                </a:solidFill>
                <a:latin typeface="Montserrat"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61A1675D-6C06-452F-95D3-D65F6CFEF25E}"/>
              </a:ext>
            </a:extLst>
          </p:cNvPr>
          <p:cNvSpPr>
            <a:spLocks noGrp="1"/>
          </p:cNvSpPr>
          <p:nvPr>
            <p:ph sz="half" idx="2"/>
          </p:nvPr>
        </p:nvSpPr>
        <p:spPr>
          <a:xfrm>
            <a:off x="839788" y="2505075"/>
            <a:ext cx="5157787" cy="3684588"/>
          </a:xfrm>
        </p:spPr>
        <p:txBody>
          <a:bodyPr/>
          <a:lstStyle>
            <a:lvl1pPr>
              <a:defRPr>
                <a:solidFill>
                  <a:srgbClr val="2786C0"/>
                </a:solidFill>
              </a:defRPr>
            </a:lvl1pPr>
            <a:lvl2pPr>
              <a:defRPr>
                <a:solidFill>
                  <a:srgbClr val="2786C0"/>
                </a:solidFill>
              </a:defRPr>
            </a:lvl2pPr>
            <a:lvl3pPr>
              <a:defRPr>
                <a:solidFill>
                  <a:srgbClr val="2786C0"/>
                </a:solidFill>
              </a:defRPr>
            </a:lvl3pPr>
            <a:lvl4pPr>
              <a:defRPr>
                <a:solidFill>
                  <a:srgbClr val="2786C0"/>
                </a:solidFill>
              </a:defRPr>
            </a:lvl4pPr>
            <a:lvl5pPr>
              <a:defRPr>
                <a:solidFill>
                  <a:srgbClr val="2786C0"/>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5" name="Marcador de texto 4">
            <a:extLst>
              <a:ext uri="{FF2B5EF4-FFF2-40B4-BE49-F238E27FC236}">
                <a16:creationId xmlns:a16="http://schemas.microsoft.com/office/drawing/2014/main" id="{EBAF319F-5A1F-4AFD-B317-078D77EEA379}"/>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D1F3C"/>
                </a:solidFill>
                <a:latin typeface="Montserrat"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17312336-CD22-4874-AC1F-69CEB2E90A82}"/>
              </a:ext>
            </a:extLst>
          </p:cNvPr>
          <p:cNvSpPr>
            <a:spLocks noGrp="1"/>
          </p:cNvSpPr>
          <p:nvPr>
            <p:ph sz="quarter" idx="4"/>
          </p:nvPr>
        </p:nvSpPr>
        <p:spPr>
          <a:xfrm>
            <a:off x="6172200" y="2505075"/>
            <a:ext cx="5183188" cy="3684588"/>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7" name="Marcador de fecha 6">
            <a:extLst>
              <a:ext uri="{FF2B5EF4-FFF2-40B4-BE49-F238E27FC236}">
                <a16:creationId xmlns:a16="http://schemas.microsoft.com/office/drawing/2014/main" id="{BB949558-7597-4FEE-979C-DF702AC77D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36FBD1-9373-42E6-933C-D2861B1129DE}"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8CFA7AA0-5007-4667-A160-C1E297AE8A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D339C2D9-749C-4887-B363-FDF969BBB0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827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F63A0B61-F4E4-4E19-A8B4-CE98D5FE76EB}"/>
              </a:ext>
            </a:extLst>
          </p:cNvPr>
          <p:cNvSpPr/>
          <p:nvPr userDrawn="1"/>
        </p:nvSpPr>
        <p:spPr>
          <a:xfrm>
            <a:off x="1645640" y="120105"/>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2AE606A6-0C7D-4197-928F-3C235A39C8DB}"/>
              </a:ext>
            </a:extLst>
          </p:cNvPr>
          <p:cNvSpPr>
            <a:spLocks noGrp="1"/>
          </p:cNvSpPr>
          <p:nvPr>
            <p:ph type="title" hasCustomPrompt="1"/>
          </p:nvPr>
        </p:nvSpPr>
        <p:spPr>
          <a:xfrm>
            <a:off x="1770611" y="136525"/>
            <a:ext cx="8620298" cy="998162"/>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fecha 2">
            <a:extLst>
              <a:ext uri="{FF2B5EF4-FFF2-40B4-BE49-F238E27FC236}">
                <a16:creationId xmlns:a16="http://schemas.microsoft.com/office/drawing/2014/main" id="{75C57BED-D6DF-44F6-9853-7EFDD2F3E7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1679AE-6D20-40E8-83B9-AFE348460766}"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0146AB7B-43B6-4733-8D28-C0066CA761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998F1706-5A68-44DD-B37E-14665B3D37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3330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4552EFF-1F48-4A1B-89BB-7FAB56D4A2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B172B5-4A68-4E4F-B447-FC61244663D3}"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A862CED3-F354-4189-B03B-51CD8EA405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4F0B8D55-B61D-4D96-8511-53BB2F5B2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552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32846-A75C-44A9-9F1C-FBB8758540C1}"/>
              </a:ext>
            </a:extLst>
          </p:cNvPr>
          <p:cNvSpPr>
            <a:spLocks noGrp="1"/>
          </p:cNvSpPr>
          <p:nvPr>
            <p:ph type="title"/>
          </p:nvPr>
        </p:nvSpPr>
        <p:spPr>
          <a:xfrm>
            <a:off x="839788" y="1404850"/>
            <a:ext cx="3932237" cy="652549"/>
          </a:xfrm>
        </p:spPr>
        <p:txBody>
          <a:bodyPr anchor="b">
            <a:noAutofit/>
          </a:bodyPr>
          <a:lstStyle>
            <a:lvl1pPr>
              <a:defRPr sz="20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5E931F63-922A-415B-BB5F-7D41CA2241A2}"/>
              </a:ext>
            </a:extLst>
          </p:cNvPr>
          <p:cNvSpPr>
            <a:spLocks noGrp="1"/>
          </p:cNvSpPr>
          <p:nvPr>
            <p:ph idx="1"/>
          </p:nvPr>
        </p:nvSpPr>
        <p:spPr>
          <a:xfrm>
            <a:off x="5183188" y="987425"/>
            <a:ext cx="6172200" cy="4873625"/>
          </a:xfrm>
        </p:spPr>
        <p:txBody>
          <a:bodyPr/>
          <a:lstStyle>
            <a:lvl1pPr>
              <a:defRPr sz="2800" b="1">
                <a:solidFill>
                  <a:srgbClr val="0D1F3C"/>
                </a:solidFill>
                <a:latin typeface="Montserrat" panose="00000500000000000000" pitchFamily="50" charset="0"/>
              </a:defRPr>
            </a:lvl1pPr>
            <a:lvl2pPr>
              <a:defRPr sz="2800">
                <a:latin typeface="Montserrat" panose="00000500000000000000" pitchFamily="50" charset="0"/>
              </a:defRPr>
            </a:lvl2pPr>
            <a:lvl3pPr>
              <a:defRPr sz="2400">
                <a:latin typeface="Montserrat" panose="00000500000000000000" pitchFamily="50" charset="0"/>
              </a:defRPr>
            </a:lvl3pPr>
            <a:lvl4pPr>
              <a:defRPr sz="2000">
                <a:latin typeface="Montserrat" panose="00000500000000000000" pitchFamily="50" charset="0"/>
              </a:defRPr>
            </a:lvl4pPr>
            <a:lvl5pPr>
              <a:defRPr sz="2000">
                <a:latin typeface="Montserrat" panose="00000500000000000000" pitchFamily="50"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texto 3">
            <a:extLst>
              <a:ext uri="{FF2B5EF4-FFF2-40B4-BE49-F238E27FC236}">
                <a16:creationId xmlns:a16="http://schemas.microsoft.com/office/drawing/2014/main" id="{CF220F18-37FF-47B0-AB64-623062892CCA}"/>
              </a:ext>
            </a:extLst>
          </p:cNvPr>
          <p:cNvSpPr>
            <a:spLocks noGrp="1"/>
          </p:cNvSpPr>
          <p:nvPr>
            <p:ph type="body" sz="half" idx="2"/>
          </p:nvPr>
        </p:nvSpPr>
        <p:spPr>
          <a:xfrm>
            <a:off x="839788" y="2057400"/>
            <a:ext cx="3932237" cy="4110644"/>
          </a:xfrm>
        </p:spPr>
        <p:txBody>
          <a:bodyPr/>
          <a:lstStyle>
            <a:lvl1pPr marL="0" indent="0">
              <a:buNone/>
              <a:defRPr sz="1600">
                <a:solidFill>
                  <a:srgbClr val="197BB4"/>
                </a:solidFill>
                <a:latin typeface="Montserrat" panose="000005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94D0E3C1-285A-495C-96A3-33F7D65E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CEE30F-A687-4E64-8B35-3DBF00F44A58}"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0034785C-E43F-4595-B07D-6E417DD1F8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BB244D92-DDFF-46A2-AB5B-51C2229EC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429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5B584-4CB1-4D6F-89AE-431534AA9666}"/>
              </a:ext>
            </a:extLst>
          </p:cNvPr>
          <p:cNvSpPr>
            <a:spLocks noGrp="1"/>
          </p:cNvSpPr>
          <p:nvPr>
            <p:ph type="title"/>
          </p:nvPr>
        </p:nvSpPr>
        <p:spPr>
          <a:xfrm>
            <a:off x="836612" y="1313410"/>
            <a:ext cx="3935413" cy="743989"/>
          </a:xfrm>
        </p:spPr>
        <p:txBody>
          <a:bodyPr anchor="b">
            <a:noAutofit/>
          </a:bodyPr>
          <a:lstStyle>
            <a:lvl1pPr>
              <a:defRPr sz="2000" b="1">
                <a:solidFill>
                  <a:srgbClr val="197BB4"/>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posición de imagen 2">
            <a:extLst>
              <a:ext uri="{FF2B5EF4-FFF2-40B4-BE49-F238E27FC236}">
                <a16:creationId xmlns:a16="http://schemas.microsoft.com/office/drawing/2014/main" id="{EDBEDE39-5EC8-4D3F-A632-F6711B701598}"/>
              </a:ext>
            </a:extLst>
          </p:cNvPr>
          <p:cNvSpPr>
            <a:spLocks noGrp="1"/>
          </p:cNvSpPr>
          <p:nvPr>
            <p:ph type="pic" idx="1"/>
          </p:nvPr>
        </p:nvSpPr>
        <p:spPr>
          <a:xfrm>
            <a:off x="5183188" y="1313410"/>
            <a:ext cx="6172200" cy="4547640"/>
          </a:xfrm>
        </p:spPr>
        <p:txBody>
          <a:bodyPr/>
          <a:lstStyle>
            <a:lvl1pPr marL="0" indent="0">
              <a:buNone/>
              <a:defRPr sz="3200">
                <a:latin typeface="Montserrat" panose="00000500000000000000" pitchFamily="5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s-GT" dirty="0"/>
          </a:p>
        </p:txBody>
      </p:sp>
      <p:sp>
        <p:nvSpPr>
          <p:cNvPr id="4" name="Marcador de texto 3">
            <a:extLst>
              <a:ext uri="{FF2B5EF4-FFF2-40B4-BE49-F238E27FC236}">
                <a16:creationId xmlns:a16="http://schemas.microsoft.com/office/drawing/2014/main" id="{00C32553-3871-4822-8759-F079B3A434A9}"/>
              </a:ext>
            </a:extLst>
          </p:cNvPr>
          <p:cNvSpPr>
            <a:spLocks noGrp="1"/>
          </p:cNvSpPr>
          <p:nvPr>
            <p:ph type="body" sz="half" idx="2"/>
          </p:nvPr>
        </p:nvSpPr>
        <p:spPr>
          <a:xfrm>
            <a:off x="839788" y="2057400"/>
            <a:ext cx="3932237" cy="3811588"/>
          </a:xfrm>
        </p:spPr>
        <p:txBody>
          <a:bodyPr/>
          <a:lstStyle>
            <a:lvl1pPr marL="0" indent="0">
              <a:buNone/>
              <a:defRPr sz="1600">
                <a:latin typeface="Montserrat" panose="000005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91AF83E3-EDF5-459F-9A25-88140AF67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CFAAE8-BB1F-46DC-B02E-828226DC17C2}"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53D80533-4066-4EB8-ACD1-3BA4D7250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90609986-8A8B-4DF7-A038-5BA4E8D74F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954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4E2D90-329D-4740-B68C-04C7C945CA7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4336B08B-4935-094A-B33F-D97618EFE6AF}"/>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contenido 3">
            <a:extLst>
              <a:ext uri="{FF2B5EF4-FFF2-40B4-BE49-F238E27FC236}">
                <a16:creationId xmlns:a16="http://schemas.microsoft.com/office/drawing/2014/main" id="{9D83ADBF-A853-6940-B33B-DD82F0410CF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fecha 4">
            <a:extLst>
              <a:ext uri="{FF2B5EF4-FFF2-40B4-BE49-F238E27FC236}">
                <a16:creationId xmlns:a16="http://schemas.microsoft.com/office/drawing/2014/main" id="{93E49A73-9C32-8B40-A486-1CF99257E759}"/>
              </a:ext>
            </a:extLst>
          </p:cNvPr>
          <p:cNvSpPr>
            <a:spLocks noGrp="1"/>
          </p:cNvSpPr>
          <p:nvPr>
            <p:ph type="dt" sz="half" idx="10"/>
          </p:nvPr>
        </p:nvSpPr>
        <p:spPr/>
        <p:txBody>
          <a:bodyPr/>
          <a:lstStyle/>
          <a:p>
            <a:fld id="{48699454-3534-1D49-A98A-910895A582FE}" type="datetimeFigureOut">
              <a:rPr lang="es-GT" smtClean="0"/>
              <a:t>28/12/2021</a:t>
            </a:fld>
            <a:endParaRPr lang="es-GT"/>
          </a:p>
        </p:txBody>
      </p:sp>
      <p:sp>
        <p:nvSpPr>
          <p:cNvPr id="6" name="Marcador de pie de página 5">
            <a:extLst>
              <a:ext uri="{FF2B5EF4-FFF2-40B4-BE49-F238E27FC236}">
                <a16:creationId xmlns:a16="http://schemas.microsoft.com/office/drawing/2014/main" id="{574B5B25-1056-5F42-BE33-520529E12BE9}"/>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2AC08E08-A861-5C43-86DC-44730BB8713D}"/>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72675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2BDFF-7E5D-D146-AF9A-22884A574E8F}"/>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1572D0B7-6919-2046-AC74-B9B4C71F3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A75EF5F6-01E7-7F40-806C-4FBA577FAAE7}"/>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texto 4">
            <a:extLst>
              <a:ext uri="{FF2B5EF4-FFF2-40B4-BE49-F238E27FC236}">
                <a16:creationId xmlns:a16="http://schemas.microsoft.com/office/drawing/2014/main" id="{9BF112B9-6299-1843-9CC7-65375E6D98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B96D8782-F004-964D-B750-FB6CEA5E70CA}"/>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7" name="Marcador de fecha 6">
            <a:extLst>
              <a:ext uri="{FF2B5EF4-FFF2-40B4-BE49-F238E27FC236}">
                <a16:creationId xmlns:a16="http://schemas.microsoft.com/office/drawing/2014/main" id="{4ADD34C9-A59D-5E48-B67C-93E35889F12D}"/>
              </a:ext>
            </a:extLst>
          </p:cNvPr>
          <p:cNvSpPr>
            <a:spLocks noGrp="1"/>
          </p:cNvSpPr>
          <p:nvPr>
            <p:ph type="dt" sz="half" idx="10"/>
          </p:nvPr>
        </p:nvSpPr>
        <p:spPr/>
        <p:txBody>
          <a:bodyPr/>
          <a:lstStyle/>
          <a:p>
            <a:fld id="{48699454-3534-1D49-A98A-910895A582FE}" type="datetimeFigureOut">
              <a:rPr lang="es-GT" smtClean="0"/>
              <a:t>28/12/2021</a:t>
            </a:fld>
            <a:endParaRPr lang="es-GT"/>
          </a:p>
        </p:txBody>
      </p:sp>
      <p:sp>
        <p:nvSpPr>
          <p:cNvPr id="8" name="Marcador de pie de página 7">
            <a:extLst>
              <a:ext uri="{FF2B5EF4-FFF2-40B4-BE49-F238E27FC236}">
                <a16:creationId xmlns:a16="http://schemas.microsoft.com/office/drawing/2014/main" id="{6B720579-97C2-BD4F-9153-6FB2546CCD4B}"/>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C2C017CD-7E32-BE40-9D67-E4FF13FA63AC}"/>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791953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D9BDA8-39BE-1A4F-AB6A-F9F77C91E4D3}"/>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fecha 2">
            <a:extLst>
              <a:ext uri="{FF2B5EF4-FFF2-40B4-BE49-F238E27FC236}">
                <a16:creationId xmlns:a16="http://schemas.microsoft.com/office/drawing/2014/main" id="{C1926EBD-3C2A-4549-B409-C9FBD07B3004}"/>
              </a:ext>
            </a:extLst>
          </p:cNvPr>
          <p:cNvSpPr>
            <a:spLocks noGrp="1"/>
          </p:cNvSpPr>
          <p:nvPr>
            <p:ph type="dt" sz="half" idx="10"/>
          </p:nvPr>
        </p:nvSpPr>
        <p:spPr/>
        <p:txBody>
          <a:bodyPr/>
          <a:lstStyle/>
          <a:p>
            <a:fld id="{48699454-3534-1D49-A98A-910895A582FE}" type="datetimeFigureOut">
              <a:rPr lang="es-GT" smtClean="0"/>
              <a:t>28/12/2021</a:t>
            </a:fld>
            <a:endParaRPr lang="es-GT"/>
          </a:p>
        </p:txBody>
      </p:sp>
      <p:sp>
        <p:nvSpPr>
          <p:cNvPr id="4" name="Marcador de pie de página 3">
            <a:extLst>
              <a:ext uri="{FF2B5EF4-FFF2-40B4-BE49-F238E27FC236}">
                <a16:creationId xmlns:a16="http://schemas.microsoft.com/office/drawing/2014/main" id="{E7F35479-7959-7142-AECF-E767E961EA6C}"/>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37E51BC6-C4A4-6D43-AC42-354DEE746646}"/>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082537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B6C563-1D34-AC47-801F-7F11D69BA201}"/>
              </a:ext>
            </a:extLst>
          </p:cNvPr>
          <p:cNvSpPr>
            <a:spLocks noGrp="1"/>
          </p:cNvSpPr>
          <p:nvPr>
            <p:ph type="dt" sz="half" idx="10"/>
          </p:nvPr>
        </p:nvSpPr>
        <p:spPr/>
        <p:txBody>
          <a:bodyPr/>
          <a:lstStyle/>
          <a:p>
            <a:fld id="{48699454-3534-1D49-A98A-910895A582FE}" type="datetimeFigureOut">
              <a:rPr lang="es-GT" smtClean="0"/>
              <a:t>28/12/2021</a:t>
            </a:fld>
            <a:endParaRPr lang="es-GT"/>
          </a:p>
        </p:txBody>
      </p:sp>
      <p:sp>
        <p:nvSpPr>
          <p:cNvPr id="3" name="Marcador de pie de página 2">
            <a:extLst>
              <a:ext uri="{FF2B5EF4-FFF2-40B4-BE49-F238E27FC236}">
                <a16:creationId xmlns:a16="http://schemas.microsoft.com/office/drawing/2014/main" id="{DA39EF87-DB60-474F-A2BF-40C8629F409C}"/>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D27D300E-02FB-8645-B6EB-6D60D768F66B}"/>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774709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30F86-4DDF-C54F-8E06-6BE3D43236A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BE17E9C7-EC44-FD48-A592-BDE222EAA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texto 3">
            <a:extLst>
              <a:ext uri="{FF2B5EF4-FFF2-40B4-BE49-F238E27FC236}">
                <a16:creationId xmlns:a16="http://schemas.microsoft.com/office/drawing/2014/main" id="{A2D32D36-1BBF-844E-9A8D-49451F0AC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ECC88E43-E4AC-D94C-AF2E-1EEB7F4BAF4A}"/>
              </a:ext>
            </a:extLst>
          </p:cNvPr>
          <p:cNvSpPr>
            <a:spLocks noGrp="1"/>
          </p:cNvSpPr>
          <p:nvPr>
            <p:ph type="dt" sz="half" idx="10"/>
          </p:nvPr>
        </p:nvSpPr>
        <p:spPr/>
        <p:txBody>
          <a:bodyPr/>
          <a:lstStyle/>
          <a:p>
            <a:fld id="{48699454-3534-1D49-A98A-910895A582FE}" type="datetimeFigureOut">
              <a:rPr lang="es-GT" smtClean="0"/>
              <a:t>28/12/2021</a:t>
            </a:fld>
            <a:endParaRPr lang="es-GT"/>
          </a:p>
        </p:txBody>
      </p:sp>
      <p:sp>
        <p:nvSpPr>
          <p:cNvPr id="6" name="Marcador de pie de página 5">
            <a:extLst>
              <a:ext uri="{FF2B5EF4-FFF2-40B4-BE49-F238E27FC236}">
                <a16:creationId xmlns:a16="http://schemas.microsoft.com/office/drawing/2014/main" id="{4DE6F123-133C-604F-80D1-58B4DC1632D7}"/>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F9133666-B2BA-B84C-BC64-F50EF213552F}"/>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1736090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97CCD-7FE3-CA4C-9F3C-2A5599B8CCA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posición de imagen 2">
            <a:extLst>
              <a:ext uri="{FF2B5EF4-FFF2-40B4-BE49-F238E27FC236}">
                <a16:creationId xmlns:a16="http://schemas.microsoft.com/office/drawing/2014/main" id="{D73688EB-C5C7-FE4A-9716-B0BA627944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a:extLst>
              <a:ext uri="{FF2B5EF4-FFF2-40B4-BE49-F238E27FC236}">
                <a16:creationId xmlns:a16="http://schemas.microsoft.com/office/drawing/2014/main" id="{21FADA65-7BAA-7649-86A6-CF4679B1A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C81C9E9-584D-C04C-8B68-FEA1402466EE}"/>
              </a:ext>
            </a:extLst>
          </p:cNvPr>
          <p:cNvSpPr>
            <a:spLocks noGrp="1"/>
          </p:cNvSpPr>
          <p:nvPr>
            <p:ph type="dt" sz="half" idx="10"/>
          </p:nvPr>
        </p:nvSpPr>
        <p:spPr/>
        <p:txBody>
          <a:bodyPr/>
          <a:lstStyle/>
          <a:p>
            <a:fld id="{48699454-3534-1D49-A98A-910895A582FE}" type="datetimeFigureOut">
              <a:rPr lang="es-GT" smtClean="0"/>
              <a:t>28/12/2021</a:t>
            </a:fld>
            <a:endParaRPr lang="es-GT"/>
          </a:p>
        </p:txBody>
      </p:sp>
      <p:sp>
        <p:nvSpPr>
          <p:cNvPr id="6" name="Marcador de pie de página 5">
            <a:extLst>
              <a:ext uri="{FF2B5EF4-FFF2-40B4-BE49-F238E27FC236}">
                <a16:creationId xmlns:a16="http://schemas.microsoft.com/office/drawing/2014/main" id="{F319748B-5368-FB49-83C6-78E291E6AD8E}"/>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CC533CF9-6B15-F743-83F6-A08FA041501F}"/>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11274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pn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A2B3DFA-3FCB-F14E-999C-BAF165F973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21494C4-B03E-7649-A1E1-F80D34FE6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81CBEC7F-6696-8E4D-9B90-EC4FCBA2C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99454-3534-1D49-A98A-910895A582FE}" type="datetimeFigureOut">
              <a:rPr lang="es-GT" smtClean="0"/>
              <a:t>28/12/2021</a:t>
            </a:fld>
            <a:endParaRPr lang="es-GT"/>
          </a:p>
        </p:txBody>
      </p:sp>
      <p:sp>
        <p:nvSpPr>
          <p:cNvPr id="5" name="Marcador de pie de página 4">
            <a:extLst>
              <a:ext uri="{FF2B5EF4-FFF2-40B4-BE49-F238E27FC236}">
                <a16:creationId xmlns:a16="http://schemas.microsoft.com/office/drawing/2014/main" id="{43F6D007-FA7E-2549-ADC5-7A526F901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EAD0DB35-4C29-1D49-BB89-C5CF69AD10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9D110-6ABA-C143-928A-531D07B07F9C}" type="slidenum">
              <a:rPr lang="es-GT" smtClean="0"/>
              <a:t>‹Nº›</a:t>
            </a:fld>
            <a:endParaRPr lang="es-GT"/>
          </a:p>
        </p:txBody>
      </p:sp>
    </p:spTree>
    <p:extLst>
      <p:ext uri="{BB962C8B-B14F-4D97-AF65-F5344CB8AC3E}">
        <p14:creationId xmlns:p14="http://schemas.microsoft.com/office/powerpoint/2010/main" val="3477022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7E8E04-EF2E-4F63-9D4D-BE724953BDBD}"/>
              </a:ext>
            </a:extLst>
          </p:cNvPr>
          <p:cNvSpPr>
            <a:spLocks noGrp="1"/>
          </p:cNvSpPr>
          <p:nvPr>
            <p:ph type="title"/>
          </p:nvPr>
        </p:nvSpPr>
        <p:spPr>
          <a:xfrm>
            <a:off x="1654233" y="136525"/>
            <a:ext cx="9002684" cy="1052195"/>
          </a:xfrm>
          <a:prstGeom prst="rect">
            <a:avLst/>
          </a:prstGeom>
        </p:spPr>
        <p:txBody>
          <a:bodyPr vert="horz" lIns="91440" tIns="45720" rIns="91440" bIns="45720" rtlCol="0" anchor="ctr">
            <a:noAutofit/>
          </a:body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AFAFA078-C0C9-4771-8193-FFB214DF70C0}"/>
              </a:ext>
            </a:extLst>
          </p:cNvPr>
          <p:cNvSpPr>
            <a:spLocks noGrp="1"/>
          </p:cNvSpPr>
          <p:nvPr>
            <p:ph type="body" idx="1"/>
          </p:nvPr>
        </p:nvSpPr>
        <p:spPr>
          <a:xfrm>
            <a:off x="838200" y="1562793"/>
            <a:ext cx="10515600" cy="4614170"/>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fecha 3">
            <a:extLst>
              <a:ext uri="{FF2B5EF4-FFF2-40B4-BE49-F238E27FC236}">
                <a16:creationId xmlns:a16="http://schemas.microsoft.com/office/drawing/2014/main" id="{1D26AF5A-4F9D-4BDC-86B4-1B7993E1A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17F50F-492E-4C5A-B836-C79014F93E1E}"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F9B547E-DC76-4B85-B30F-5FFB7C489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94C9F76D-DAC4-4BE5-9B37-2B889D24F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06530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sldNum="0" hdr="0" ftr="0" dt="0"/>
  <p:txStyles>
    <p:title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7E8E04-EF2E-4F63-9D4D-BE724953BDBD}"/>
              </a:ext>
            </a:extLst>
          </p:cNvPr>
          <p:cNvSpPr>
            <a:spLocks noGrp="1"/>
          </p:cNvSpPr>
          <p:nvPr>
            <p:ph type="title"/>
          </p:nvPr>
        </p:nvSpPr>
        <p:spPr>
          <a:xfrm>
            <a:off x="1654233" y="136525"/>
            <a:ext cx="9002684" cy="1052195"/>
          </a:xfrm>
          <a:prstGeom prst="rect">
            <a:avLst/>
          </a:prstGeom>
        </p:spPr>
        <p:txBody>
          <a:bodyPr vert="horz" lIns="91440" tIns="45720" rIns="91440" bIns="45720" rtlCol="0" anchor="ctr">
            <a:noAutofit/>
          </a:body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AFAFA078-C0C9-4771-8193-FFB214DF70C0}"/>
              </a:ext>
            </a:extLst>
          </p:cNvPr>
          <p:cNvSpPr>
            <a:spLocks noGrp="1"/>
          </p:cNvSpPr>
          <p:nvPr>
            <p:ph type="body" idx="1"/>
          </p:nvPr>
        </p:nvSpPr>
        <p:spPr>
          <a:xfrm>
            <a:off x="838200" y="1562793"/>
            <a:ext cx="10515600" cy="4614170"/>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fecha 3">
            <a:extLst>
              <a:ext uri="{FF2B5EF4-FFF2-40B4-BE49-F238E27FC236}">
                <a16:creationId xmlns:a16="http://schemas.microsoft.com/office/drawing/2014/main" id="{1D26AF5A-4F9D-4BDC-86B4-1B7993E1A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17F50F-492E-4C5A-B836-C79014F93E1E}"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F9B547E-DC76-4B85-B30F-5FFB7C489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94C9F76D-DAC4-4BE5-9B37-2B889D24F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87899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hf sldNum="0" hdr="0" ftr="0" dt="0"/>
  <p:txStyles>
    <p:title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7E8E04-EF2E-4F63-9D4D-BE724953BDBD}"/>
              </a:ext>
            </a:extLst>
          </p:cNvPr>
          <p:cNvSpPr>
            <a:spLocks noGrp="1"/>
          </p:cNvSpPr>
          <p:nvPr>
            <p:ph type="title"/>
          </p:nvPr>
        </p:nvSpPr>
        <p:spPr>
          <a:xfrm>
            <a:off x="1654233" y="136525"/>
            <a:ext cx="9002684" cy="1052195"/>
          </a:xfrm>
          <a:prstGeom prst="rect">
            <a:avLst/>
          </a:prstGeom>
        </p:spPr>
        <p:txBody>
          <a:bodyPr vert="horz" lIns="91440" tIns="45720" rIns="91440" bIns="45720" rtlCol="0" anchor="ctr">
            <a:noAutofit/>
          </a:body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AFAFA078-C0C9-4771-8193-FFB214DF70C0}"/>
              </a:ext>
            </a:extLst>
          </p:cNvPr>
          <p:cNvSpPr>
            <a:spLocks noGrp="1"/>
          </p:cNvSpPr>
          <p:nvPr>
            <p:ph type="body" idx="1"/>
          </p:nvPr>
        </p:nvSpPr>
        <p:spPr>
          <a:xfrm>
            <a:off x="838200" y="1562793"/>
            <a:ext cx="10515600" cy="4614170"/>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fecha 3">
            <a:extLst>
              <a:ext uri="{FF2B5EF4-FFF2-40B4-BE49-F238E27FC236}">
                <a16:creationId xmlns:a16="http://schemas.microsoft.com/office/drawing/2014/main" id="{1D26AF5A-4F9D-4BDC-86B4-1B7993E1A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17F50F-492E-4C5A-B836-C79014F93E1E}"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F9B547E-DC76-4B85-B30F-5FFB7C489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94C9F76D-DAC4-4BE5-9B37-2B889D24F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03770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sldNum="0" hdr="0" ftr="0" dt="0"/>
  <p:txStyles>
    <p:title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85C621-E17F-4E41-A143-0D4736F05802}"/>
              </a:ext>
            </a:extLst>
          </p:cNvPr>
          <p:cNvSpPr txBox="1"/>
          <p:nvPr/>
        </p:nvSpPr>
        <p:spPr>
          <a:xfrm>
            <a:off x="6548282" y="375208"/>
            <a:ext cx="1619534" cy="646331"/>
          </a:xfrm>
          <a:prstGeom prst="rect">
            <a:avLst/>
          </a:prstGeom>
          <a:noFill/>
        </p:spPr>
        <p:txBody>
          <a:bodyPr wrap="square" rtlCol="0">
            <a:spAutoFit/>
          </a:bodyPr>
          <a:lstStyle/>
          <a:p>
            <a:r>
              <a:rPr lang="es-ES" sz="900" b="1" dirty="0">
                <a:solidFill>
                  <a:srgbClr val="003353"/>
                </a:solidFill>
                <a:latin typeface="Montserrat" pitchFamily="2" charset="77"/>
              </a:rPr>
              <a:t>Autoridad para el Manejo Sustentable de la Cuenca y del Lago de Amatitlán -AMSA- </a:t>
            </a:r>
          </a:p>
        </p:txBody>
      </p:sp>
      <p:pic>
        <p:nvPicPr>
          <p:cNvPr id="3" name="Imagen 2" descr="Interfaz de usuario gráfica, Texto&#10;&#10;Descripción generada automáticamente">
            <a:extLst>
              <a:ext uri="{FF2B5EF4-FFF2-40B4-BE49-F238E27FC236}">
                <a16:creationId xmlns:a16="http://schemas.microsoft.com/office/drawing/2014/main" id="{547BAFFA-A258-4A99-B39C-B84EE2F5491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741295" y="2325189"/>
            <a:ext cx="6716214" cy="2560320"/>
          </a:xfrm>
          <a:prstGeom prst="rect">
            <a:avLst/>
          </a:prstGeom>
        </p:spPr>
      </p:pic>
    </p:spTree>
    <p:extLst>
      <p:ext uri="{BB962C8B-B14F-4D97-AF65-F5344CB8AC3E}">
        <p14:creationId xmlns:p14="http://schemas.microsoft.com/office/powerpoint/2010/main" val="1323831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fontScale="90000"/>
          </a:bodyPr>
          <a:lstStyle/>
          <a:p>
            <a:r>
              <a:rPr lang="es-ES" sz="2800" b="1" dirty="0">
                <a:solidFill>
                  <a:srgbClr val="003353"/>
                </a:solidFill>
                <a:latin typeface="Montserrat" pitchFamily="2" charset="77"/>
              </a:rPr>
              <a:t>PAGO DE SALARIOS A SERVIDORES PÚBLICOS A LA FECHA</a:t>
            </a:r>
            <a:endParaRPr lang="es-GT" sz="2800" b="1" dirty="0">
              <a:solidFill>
                <a:srgbClr val="003353"/>
              </a:solidFill>
              <a:latin typeface="Montserrat" pitchFamily="2" charset="77"/>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979875" y="2091732"/>
            <a:ext cx="3243436" cy="238644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br>
              <a:rPr lang="es-ES" sz="1800" b="0" dirty="0">
                <a:solidFill>
                  <a:schemeClr val="tx1"/>
                </a:solidFill>
                <a:latin typeface="Times New Roman" panose="02020603050405020304" pitchFamily="18" charset="0"/>
                <a:cs typeface="Times New Roman" panose="02020603050405020304" pitchFamily="18" charset="0"/>
              </a:rPr>
            </a:br>
            <a:r>
              <a:rPr lang="es-ES" sz="1800" b="0" dirty="0">
                <a:solidFill>
                  <a:schemeClr val="tx1"/>
                </a:solidFill>
                <a:latin typeface="Times New Roman" panose="02020603050405020304" pitchFamily="18" charset="0"/>
                <a:cs typeface="Times New Roman" panose="02020603050405020304" pitchFamily="18" charset="0"/>
              </a:rPr>
              <a:t>Este rubro constituye el 52% del total del presupuesto de AMSA</a:t>
            </a:r>
          </a:p>
        </p:txBody>
      </p:sp>
      <p:sp>
        <p:nvSpPr>
          <p:cNvPr id="6" name="Título 1">
            <a:extLst>
              <a:ext uri="{FF2B5EF4-FFF2-40B4-BE49-F238E27FC236}">
                <a16:creationId xmlns:a16="http://schemas.microsoft.com/office/drawing/2014/main" id="{E40743F2-234A-4544-BBAC-8877FB423F76}"/>
              </a:ext>
            </a:extLst>
          </p:cNvPr>
          <p:cNvSpPr txBox="1">
            <a:spLocks/>
          </p:cNvSpPr>
          <p:nvPr/>
        </p:nvSpPr>
        <p:spPr>
          <a:xfrm>
            <a:off x="4601689" y="2091732"/>
            <a:ext cx="7406641" cy="4269664"/>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solidFill>
                  <a:schemeClr val="tx1"/>
                </a:solidFill>
                <a:latin typeface="Times New Roman" panose="02020603050405020304" pitchFamily="18" charset="0"/>
                <a:cs typeface="Times New Roman" panose="02020603050405020304" pitchFamily="18" charset="0"/>
              </a:rPr>
              <a:t>Presupuesto vigente total para el pago de servidores públicos</a:t>
            </a:r>
          </a:p>
          <a:p>
            <a:pPr marL="0" lvl="1" algn="just">
              <a:lnSpc>
                <a:spcPct val="150000"/>
              </a:lnSpc>
              <a:spcBef>
                <a:spcPct val="0"/>
              </a:spcBef>
            </a:pPr>
            <a:r>
              <a:rPr lang="es-GT" sz="2800" b="1" dirty="0">
                <a:solidFill>
                  <a:srgbClr val="0070C0"/>
                </a:solidFill>
                <a:latin typeface="Times New Roman" panose="02020603050405020304" pitchFamily="18" charset="0"/>
                <a:cs typeface="Times New Roman" panose="02020603050405020304" pitchFamily="18" charset="0"/>
              </a:rPr>
              <a:t>Q 15,105,731.00</a:t>
            </a:r>
          </a:p>
          <a:p>
            <a:pPr marL="0" lvl="1" algn="just">
              <a:lnSpc>
                <a:spcPct val="150000"/>
              </a:lnSpc>
              <a:spcBef>
                <a:spcPct val="0"/>
              </a:spcBef>
            </a:pPr>
            <a:endParaRPr lang="es-GT" sz="20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2000" b="0" dirty="0">
                <a:solidFill>
                  <a:schemeClr val="tx1"/>
                </a:solidFill>
                <a:latin typeface="Times New Roman" panose="02020603050405020304" pitchFamily="18" charset="0"/>
                <a:cs typeface="Times New Roman" panose="02020603050405020304" pitchFamily="18" charset="0"/>
              </a:rPr>
              <a:t>Presupuesto utilizado al </a:t>
            </a:r>
            <a:r>
              <a:rPr lang="es-GT" sz="2000" u="sng" dirty="0">
                <a:solidFill>
                  <a:schemeClr val="tx1"/>
                </a:solidFill>
                <a:latin typeface="Times New Roman" panose="02020603050405020304" pitchFamily="18" charset="0"/>
                <a:cs typeface="Times New Roman" panose="02020603050405020304" pitchFamily="18" charset="0"/>
              </a:rPr>
              <a:t>tercer cuatrimestre 2021</a:t>
            </a:r>
            <a:r>
              <a:rPr lang="es-GT" sz="2000" dirty="0">
                <a:solidFill>
                  <a:schemeClr val="tx1"/>
                </a:solidFill>
                <a:latin typeface="Times New Roman" panose="02020603050405020304" pitchFamily="18" charset="0"/>
                <a:cs typeface="Times New Roman" panose="02020603050405020304" pitchFamily="18" charset="0"/>
              </a:rPr>
              <a:t> </a:t>
            </a:r>
            <a:r>
              <a:rPr lang="es-GT" sz="2000" b="0" dirty="0">
                <a:solidFill>
                  <a:schemeClr val="tx1"/>
                </a:solidFill>
                <a:latin typeface="Times New Roman" panose="02020603050405020304" pitchFamily="18" charset="0"/>
                <a:cs typeface="Times New Roman" panose="02020603050405020304" pitchFamily="18" charset="0"/>
              </a:rPr>
              <a:t>para el pago de servidores públicos</a:t>
            </a:r>
          </a:p>
          <a:p>
            <a:pPr marL="0" lvl="1" algn="just">
              <a:lnSpc>
                <a:spcPct val="150000"/>
              </a:lnSpc>
              <a:spcBef>
                <a:spcPct val="0"/>
              </a:spcBef>
            </a:pPr>
            <a:r>
              <a:rPr lang="es-GT" sz="2800" b="1" dirty="0">
                <a:solidFill>
                  <a:srgbClr val="0070C0"/>
                </a:solidFill>
                <a:latin typeface="Times New Roman" panose="02020603050405020304" pitchFamily="18" charset="0"/>
                <a:cs typeface="Times New Roman" panose="02020603050405020304" pitchFamily="18" charset="0"/>
              </a:rPr>
              <a:t>Q 11,895,803.70</a:t>
            </a:r>
          </a:p>
          <a:p>
            <a:pPr algn="just">
              <a:lnSpc>
                <a:spcPct val="150000"/>
              </a:lnSpc>
            </a:pPr>
            <a:endParaRPr lang="es-GT" sz="20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2000" b="0" dirty="0">
                <a:solidFill>
                  <a:schemeClr val="tx1"/>
                </a:solidFill>
                <a:latin typeface="Times New Roman" panose="02020603050405020304" pitchFamily="18" charset="0"/>
                <a:cs typeface="Times New Roman" panose="02020603050405020304" pitchFamily="18" charset="0"/>
              </a:rPr>
              <a:t>Presupuesto pendiente de utilizar para el pago de servidores públicos</a:t>
            </a:r>
          </a:p>
          <a:p>
            <a:pPr marL="0" lvl="1" algn="just">
              <a:lnSpc>
                <a:spcPct val="150000"/>
              </a:lnSpc>
              <a:spcBef>
                <a:spcPct val="0"/>
              </a:spcBef>
            </a:pPr>
            <a:r>
              <a:rPr lang="es-GT" sz="2800" b="1" dirty="0">
                <a:solidFill>
                  <a:srgbClr val="0070C0"/>
                </a:solidFill>
                <a:latin typeface="Times New Roman" panose="02020603050405020304" pitchFamily="18" charset="0"/>
                <a:cs typeface="Times New Roman" panose="02020603050405020304" pitchFamily="18" charset="0"/>
              </a:rPr>
              <a:t>Q 3,209,927.30</a:t>
            </a:r>
          </a:p>
          <a:p>
            <a:pPr algn="just">
              <a:lnSpc>
                <a:spcPct val="150000"/>
              </a:lnSpc>
            </a:pPr>
            <a:endParaRPr lang="es-GT" sz="2000" b="0" dirty="0">
              <a:solidFill>
                <a:schemeClr val="tx1"/>
              </a:solidFill>
              <a:latin typeface="Times New Roman" panose="02020603050405020304" pitchFamily="18" charset="0"/>
              <a:cs typeface="Times New Roman" panose="02020603050405020304" pitchFamily="18" charset="0"/>
            </a:endParaRPr>
          </a:p>
          <a:p>
            <a:pPr algn="just"/>
            <a:endParaRPr lang="es-GT" sz="2000" b="0" dirty="0">
              <a:solidFill>
                <a:schemeClr val="accent1">
                  <a:lumMod val="50000"/>
                </a:schemeClr>
              </a:solidFill>
              <a:latin typeface="Times New Roman" panose="02020603050405020304" pitchFamily="18" charset="0"/>
              <a:cs typeface="Times New Roman" panose="02020603050405020304" pitchFamily="18" charset="0"/>
            </a:endParaRPr>
          </a:p>
          <a:p>
            <a:pPr algn="just"/>
            <a:br>
              <a:rPr lang="es-GT" sz="2000" b="0" dirty="0">
                <a:solidFill>
                  <a:schemeClr val="accent1">
                    <a:lumMod val="50000"/>
                  </a:schemeClr>
                </a:solidFill>
                <a:latin typeface="Times New Roman" panose="02020603050405020304" pitchFamily="18" charset="0"/>
                <a:cs typeface="Times New Roman" panose="02020603050405020304" pitchFamily="18" charset="0"/>
              </a:rPr>
            </a:br>
            <a:endParaRPr lang="es-GT" sz="2000" b="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6775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¿EN QUÉ INVIERTE AMSA?</a:t>
            </a:r>
            <a:endParaRPr lang="es-GT" sz="2800" b="1" dirty="0">
              <a:solidFill>
                <a:srgbClr val="003353"/>
              </a:solidFill>
              <a:latin typeface="Montserrat" pitchFamily="2" charset="77"/>
            </a:endParaRPr>
          </a:p>
        </p:txBody>
      </p:sp>
      <p:sp>
        <p:nvSpPr>
          <p:cNvPr id="7" name="Título 1">
            <a:extLst>
              <a:ext uri="{FF2B5EF4-FFF2-40B4-BE49-F238E27FC236}">
                <a16:creationId xmlns:a16="http://schemas.microsoft.com/office/drawing/2014/main" id="{E40743F2-234A-4544-BBAC-8877FB423F76}"/>
              </a:ext>
            </a:extLst>
          </p:cNvPr>
          <p:cNvSpPr txBox="1">
            <a:spLocks/>
          </p:cNvSpPr>
          <p:nvPr/>
        </p:nvSpPr>
        <p:spPr>
          <a:xfrm>
            <a:off x="490454" y="2026063"/>
            <a:ext cx="3491345"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600" b="0" dirty="0">
                <a:solidFill>
                  <a:schemeClr val="tx1"/>
                </a:solidFill>
                <a:latin typeface="Times New Roman" panose="02020603050405020304" pitchFamily="18" charset="0"/>
                <a:cs typeface="Times New Roman" panose="02020603050405020304" pitchFamily="18" charset="0"/>
              </a:rPr>
              <a:t>La inversión se divide principalmente en </a:t>
            </a:r>
            <a:r>
              <a:rPr lang="es-ES" sz="1600" b="0" dirty="0">
                <a:solidFill>
                  <a:schemeClr val="tx1"/>
                </a:solidFill>
                <a:latin typeface="Times New Roman" panose="02020603050405020304" pitchFamily="18" charset="0"/>
                <a:cs typeface="Times New Roman" panose="02020603050405020304" pitchFamily="18" charset="0"/>
              </a:rPr>
              <a:t>el mantenimiento de las plantas de tratamiento de aguas residuales,  manejo del vertedero controlado, limpieza del lago, reforestaciones</a:t>
            </a:r>
            <a:r>
              <a:rPr lang="es-GT" sz="1600" b="0" dirty="0">
                <a:solidFill>
                  <a:schemeClr val="tx1"/>
                </a:solidFill>
                <a:latin typeface="Times New Roman" panose="02020603050405020304" pitchFamily="18" charset="0"/>
                <a:cs typeface="Times New Roman" panose="02020603050405020304" pitchFamily="18" charset="0"/>
              </a:rPr>
              <a:t> y adquisición de equipo e insumos.</a:t>
            </a:r>
            <a:endParaRPr lang="es-GT" sz="1800" b="0" dirty="0">
              <a:solidFill>
                <a:schemeClr val="tx1"/>
              </a:solidFill>
              <a:latin typeface="Times New Roman" panose="02020603050405020304" pitchFamily="18" charset="0"/>
              <a:cs typeface="Times New Roman" panose="02020603050405020304" pitchFamily="18" charset="0"/>
            </a:endParaRPr>
          </a:p>
        </p:txBody>
      </p:sp>
      <p:sp>
        <p:nvSpPr>
          <p:cNvPr id="8" name="Título 1">
            <a:extLst>
              <a:ext uri="{FF2B5EF4-FFF2-40B4-BE49-F238E27FC236}">
                <a16:creationId xmlns:a16="http://schemas.microsoft.com/office/drawing/2014/main" id="{E40743F2-234A-4544-BBAC-8877FB423F76}"/>
              </a:ext>
            </a:extLst>
          </p:cNvPr>
          <p:cNvSpPr txBox="1">
            <a:spLocks/>
          </p:cNvSpPr>
          <p:nvPr/>
        </p:nvSpPr>
        <p:spPr>
          <a:xfrm>
            <a:off x="4182224" y="1282856"/>
            <a:ext cx="7547957" cy="4258459"/>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700" b="0" dirty="0">
                <a:solidFill>
                  <a:schemeClr val="tx1"/>
                </a:solidFill>
                <a:latin typeface="Times New Roman" panose="02020603050405020304" pitchFamily="18" charset="0"/>
                <a:cs typeface="Times New Roman" panose="02020603050405020304" pitchFamily="18" charset="0"/>
              </a:rPr>
              <a:t>AMSA invierte en la adquisición de equipo, licencias y programas para computadoras, arrendamiento de maquinaria pesada, estudios, entre otros, que sirven para producir bienes y servicios para la población. </a:t>
            </a:r>
            <a:r>
              <a:rPr lang="es-ES" sz="1700" b="0" dirty="0">
                <a:solidFill>
                  <a:schemeClr val="tx1"/>
                </a:solidFill>
                <a:latin typeface="Times New Roman" panose="02020603050405020304" pitchFamily="18" charset="0"/>
                <a:cs typeface="Times New Roman" panose="02020603050405020304" pitchFamily="18" charset="0"/>
              </a:rPr>
              <a:t>Asimismo, invierte en reparaciones y ampliaciones de construcciones y en mejoras a los equipos.</a:t>
            </a:r>
          </a:p>
          <a:p>
            <a:pPr algn="just">
              <a:lnSpc>
                <a:spcPct val="150000"/>
              </a:lnSpc>
            </a:pPr>
            <a:endParaRPr lang="es-ES" sz="17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ES" sz="1700" b="0" dirty="0">
                <a:solidFill>
                  <a:schemeClr val="tx1"/>
                </a:solidFill>
                <a:latin typeface="Times New Roman" panose="02020603050405020304" pitchFamily="18" charset="0"/>
                <a:cs typeface="Times New Roman" panose="02020603050405020304" pitchFamily="18" charset="0"/>
              </a:rPr>
              <a:t>Durante el tercer cuatrimestre destacan: las acciones del levantamiento hidrográfico lago de Amatitlán, mantenimiento de las plantas de tratamiento de aguas residuales, limpieza del lago, reforestaciones, arrendamiento de maquinaria pesada e insumos para el manejo del vertedero controlado, adquisición de equipo de cómputo,</a:t>
            </a:r>
            <a:br>
              <a:rPr lang="es-ES" sz="1700" b="0" dirty="0">
                <a:solidFill>
                  <a:schemeClr val="tx1"/>
                </a:solidFill>
                <a:latin typeface="Times New Roman" panose="02020603050405020304" pitchFamily="18" charset="0"/>
                <a:cs typeface="Times New Roman" panose="02020603050405020304" pitchFamily="18" charset="0"/>
              </a:rPr>
            </a:br>
            <a:r>
              <a:rPr lang="es-ES" sz="1700" b="0" dirty="0">
                <a:solidFill>
                  <a:schemeClr val="tx1"/>
                </a:solidFill>
                <a:latin typeface="Times New Roman" panose="02020603050405020304" pitchFamily="18" charset="0"/>
                <a:cs typeface="Times New Roman" panose="02020603050405020304" pitchFamily="18" charset="0"/>
              </a:rPr>
              <a:t>entre otros.</a:t>
            </a:r>
          </a:p>
        </p:txBody>
      </p:sp>
    </p:spTree>
    <p:extLst>
      <p:ext uri="{BB962C8B-B14F-4D97-AF65-F5344CB8AC3E}">
        <p14:creationId xmlns:p14="http://schemas.microsoft.com/office/powerpoint/2010/main" val="3700854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fontScale="90000"/>
          </a:bodyPr>
          <a:lstStyle/>
          <a:p>
            <a:r>
              <a:rPr lang="es-ES" sz="2800" b="1" dirty="0">
                <a:solidFill>
                  <a:srgbClr val="003353"/>
                </a:solidFill>
                <a:latin typeface="Montserrat" pitchFamily="2" charset="77"/>
              </a:rPr>
              <a:t>MONTO UTILIZADO EN INVERSIÓN A LA FECHA</a:t>
            </a:r>
            <a:endParaRPr lang="es-GT" sz="2800" b="1" dirty="0">
              <a:solidFill>
                <a:srgbClr val="003353"/>
              </a:solidFill>
              <a:latin typeface="Montserrat" pitchFamily="2" charset="77"/>
            </a:endParaRPr>
          </a:p>
        </p:txBody>
      </p:sp>
      <p:sp>
        <p:nvSpPr>
          <p:cNvPr id="7" name="Título 1">
            <a:extLst>
              <a:ext uri="{FF2B5EF4-FFF2-40B4-BE49-F238E27FC236}">
                <a16:creationId xmlns:a16="http://schemas.microsoft.com/office/drawing/2014/main" id="{E40743F2-234A-4544-BBAC-8877FB423F76}"/>
              </a:ext>
            </a:extLst>
          </p:cNvPr>
          <p:cNvSpPr txBox="1">
            <a:spLocks/>
          </p:cNvSpPr>
          <p:nvPr/>
        </p:nvSpPr>
        <p:spPr>
          <a:xfrm>
            <a:off x="490454" y="2026063"/>
            <a:ext cx="3491345"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br>
              <a:rPr lang="es-ES" sz="1800" b="0" dirty="0">
                <a:solidFill>
                  <a:schemeClr val="tx1"/>
                </a:solidFill>
                <a:latin typeface="Times New Roman" panose="02020603050405020304" pitchFamily="18" charset="0"/>
                <a:cs typeface="Times New Roman" panose="02020603050405020304" pitchFamily="18" charset="0"/>
              </a:rPr>
            </a:br>
            <a:r>
              <a:rPr lang="es-ES" sz="1800" b="0" dirty="0">
                <a:solidFill>
                  <a:schemeClr val="tx1"/>
                </a:solidFill>
                <a:latin typeface="Times New Roman" panose="02020603050405020304" pitchFamily="18" charset="0"/>
                <a:cs typeface="Times New Roman" panose="02020603050405020304" pitchFamily="18" charset="0"/>
              </a:rPr>
              <a:t>Este rubro constituye el 3% del total del presupuesto de AMSA</a:t>
            </a:r>
            <a:br>
              <a:rPr lang="es-ES" sz="1800" b="0" dirty="0">
                <a:solidFill>
                  <a:schemeClr val="tx1"/>
                </a:solidFill>
                <a:latin typeface="Times New Roman" panose="02020603050405020304" pitchFamily="18" charset="0"/>
                <a:cs typeface="Times New Roman" panose="02020603050405020304" pitchFamily="18" charset="0"/>
              </a:rPr>
            </a:br>
            <a:endParaRPr lang="es-ES" sz="1800" b="0" dirty="0">
              <a:solidFill>
                <a:schemeClr val="tx1"/>
              </a:solidFill>
              <a:latin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4717671" y="1615257"/>
            <a:ext cx="7406641"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75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chemeClr val="tx1"/>
                </a:solidFill>
                <a:latin typeface="Times New Roman" panose="02020603050405020304" pitchFamily="18" charset="0"/>
                <a:cs typeface="Times New Roman" panose="02020603050405020304" pitchFamily="18" charset="0"/>
              </a:rPr>
              <a:t>Presupuesto vigente total para la inversión</a:t>
            </a:r>
          </a:p>
          <a:p>
            <a:pPr marL="0" lvl="1" algn="just">
              <a:lnSpc>
                <a:spcPct val="150000"/>
              </a:lnSpc>
              <a:spcBef>
                <a:spcPct val="0"/>
              </a:spcBef>
            </a:pPr>
            <a:r>
              <a:rPr lang="es-GT" sz="4500" b="1" dirty="0">
                <a:solidFill>
                  <a:srgbClr val="0070C0"/>
                </a:solidFill>
                <a:latin typeface="Times New Roman" panose="02020603050405020304" pitchFamily="18" charset="0"/>
                <a:cs typeface="Times New Roman" panose="02020603050405020304" pitchFamily="18" charset="0"/>
              </a:rPr>
              <a:t>Q 841,802.00</a:t>
            </a:r>
          </a:p>
          <a:p>
            <a:pPr marL="0" lvl="1" algn="just">
              <a:lnSpc>
                <a:spcPct val="150000"/>
              </a:lnSpc>
              <a:spcBef>
                <a:spcPct val="0"/>
              </a:spcBef>
            </a:pPr>
            <a:endParaRPr lang="es-GT" sz="24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2700" b="0" dirty="0">
                <a:solidFill>
                  <a:schemeClr val="tx1"/>
                </a:solidFill>
                <a:latin typeface="Times New Roman" panose="02020603050405020304" pitchFamily="18" charset="0"/>
                <a:cs typeface="Times New Roman" panose="02020603050405020304" pitchFamily="18" charset="0"/>
              </a:rPr>
              <a:t>Presupuesto utilizado al </a:t>
            </a:r>
            <a:r>
              <a:rPr lang="es-GT" sz="2700" u="sng" dirty="0">
                <a:solidFill>
                  <a:schemeClr val="tx1"/>
                </a:solidFill>
                <a:latin typeface="Times New Roman" panose="02020603050405020304" pitchFamily="18" charset="0"/>
                <a:cs typeface="Times New Roman" panose="02020603050405020304" pitchFamily="18" charset="0"/>
              </a:rPr>
              <a:t> tercer cuatrimestre 2021</a:t>
            </a:r>
            <a:r>
              <a:rPr lang="es-GT" sz="2700" dirty="0">
                <a:solidFill>
                  <a:schemeClr val="tx1"/>
                </a:solidFill>
                <a:latin typeface="Times New Roman" panose="02020603050405020304" pitchFamily="18" charset="0"/>
                <a:cs typeface="Times New Roman" panose="02020603050405020304" pitchFamily="18" charset="0"/>
              </a:rPr>
              <a:t> </a:t>
            </a:r>
            <a:r>
              <a:rPr lang="es-GT" sz="2700" b="0" dirty="0">
                <a:solidFill>
                  <a:schemeClr val="tx1"/>
                </a:solidFill>
                <a:latin typeface="Times New Roman" panose="02020603050405020304" pitchFamily="18" charset="0"/>
                <a:cs typeface="Times New Roman" panose="02020603050405020304" pitchFamily="18" charset="0"/>
              </a:rPr>
              <a:t>para la inversión</a:t>
            </a:r>
          </a:p>
          <a:p>
            <a:pPr marL="0" lvl="1" algn="just">
              <a:lnSpc>
                <a:spcPct val="150000"/>
              </a:lnSpc>
              <a:spcBef>
                <a:spcPct val="0"/>
              </a:spcBef>
            </a:pPr>
            <a:r>
              <a:rPr lang="es-GT" sz="4500" b="1" dirty="0">
                <a:solidFill>
                  <a:srgbClr val="0070C0"/>
                </a:solidFill>
                <a:latin typeface="Times New Roman" panose="02020603050405020304" pitchFamily="18" charset="0"/>
                <a:cs typeface="Times New Roman" panose="02020603050405020304" pitchFamily="18" charset="0"/>
              </a:rPr>
              <a:t>Q 695,064.73</a:t>
            </a:r>
          </a:p>
          <a:p>
            <a:pPr marL="0" lvl="1" algn="just">
              <a:lnSpc>
                <a:spcPct val="150000"/>
              </a:lnSpc>
              <a:spcBef>
                <a:spcPct val="0"/>
              </a:spcBef>
            </a:pPr>
            <a:endParaRPr lang="es-GT" sz="24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2700" b="0" dirty="0">
                <a:solidFill>
                  <a:schemeClr val="tx1"/>
                </a:solidFill>
                <a:latin typeface="Times New Roman" panose="02020603050405020304" pitchFamily="18" charset="0"/>
                <a:cs typeface="Times New Roman" panose="02020603050405020304" pitchFamily="18" charset="0"/>
              </a:rPr>
              <a:t>Presupuesto pendiente de utilizar para la inversión</a:t>
            </a:r>
          </a:p>
          <a:p>
            <a:pPr marL="0" lvl="1" algn="just">
              <a:lnSpc>
                <a:spcPct val="150000"/>
              </a:lnSpc>
              <a:spcBef>
                <a:spcPct val="0"/>
              </a:spcBef>
            </a:pPr>
            <a:r>
              <a:rPr lang="es-GT" sz="4500" b="1" dirty="0">
                <a:solidFill>
                  <a:srgbClr val="0070C0"/>
                </a:solidFill>
                <a:latin typeface="Times New Roman" panose="02020603050405020304" pitchFamily="18" charset="0"/>
                <a:cs typeface="Times New Roman" panose="02020603050405020304" pitchFamily="18" charset="0"/>
              </a:rPr>
              <a:t>Q 146,737.27</a:t>
            </a:r>
            <a:endParaRPr lang="es-GT" sz="2000" b="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150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¿QUÉ FINALIDADES ATIENDE AMSA?</a:t>
            </a:r>
            <a:endParaRPr lang="es-GT" sz="2800" b="1" dirty="0">
              <a:solidFill>
                <a:srgbClr val="003353"/>
              </a:solidFill>
              <a:latin typeface="Montserrat" pitchFamily="2" charset="77"/>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4717671" y="1523817"/>
            <a:ext cx="7119653"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825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ES" sz="2800" b="0" dirty="0">
                <a:solidFill>
                  <a:schemeClr val="tx1"/>
                </a:solidFill>
                <a:latin typeface="Times New Roman" panose="02020603050405020304" pitchFamily="18" charset="0"/>
                <a:cs typeface="Times New Roman" panose="02020603050405020304" pitchFamily="18" charset="0"/>
              </a:rPr>
              <a:t>Los recursos públicos se utilizan con fines específicos para el cumplimiento de los objetivos sociales y económicos del Estado que impactan directamente en la población. </a:t>
            </a:r>
          </a:p>
          <a:p>
            <a:pPr algn="just">
              <a:lnSpc>
                <a:spcPct val="150000"/>
              </a:lnSpc>
            </a:pPr>
            <a:endParaRPr lang="es-ES" sz="28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ES" sz="2800" b="0" dirty="0">
                <a:solidFill>
                  <a:schemeClr val="tx1"/>
                </a:solidFill>
                <a:latin typeface="Times New Roman" panose="02020603050405020304" pitchFamily="18" charset="0"/>
                <a:cs typeface="Times New Roman" panose="02020603050405020304" pitchFamily="18" charset="0"/>
              </a:rPr>
              <a:t>Cada entidad atiende y prioriza las finalidades que le corresponden de conformidad con la ley. En el caso de AMSA, destina su presupuesto a la recuperación del lago de Amatitlán y su cuenca. </a:t>
            </a:r>
          </a:p>
        </p:txBody>
      </p:sp>
      <p:sp>
        <p:nvSpPr>
          <p:cNvPr id="6" name="Título 1">
            <a:extLst>
              <a:ext uri="{FF2B5EF4-FFF2-40B4-BE49-F238E27FC236}">
                <a16:creationId xmlns:a16="http://schemas.microsoft.com/office/drawing/2014/main" id="{E40743F2-234A-4544-BBAC-8877FB423F76}"/>
              </a:ext>
            </a:extLst>
          </p:cNvPr>
          <p:cNvSpPr txBox="1">
            <a:spLocks/>
          </p:cNvSpPr>
          <p:nvPr/>
        </p:nvSpPr>
        <p:spPr>
          <a:xfrm>
            <a:off x="819792" y="2054184"/>
            <a:ext cx="332721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br>
              <a:rPr lang="es-ES" sz="2000" b="0" dirty="0">
                <a:solidFill>
                  <a:schemeClr val="tx1"/>
                </a:solidFill>
                <a:latin typeface="Times New Roman" panose="02020603050405020304" pitchFamily="18" charset="0"/>
                <a:cs typeface="Times New Roman" panose="02020603050405020304" pitchFamily="18" charset="0"/>
              </a:rPr>
            </a:br>
            <a:r>
              <a:rPr lang="es-ES" sz="2000" b="0" dirty="0">
                <a:solidFill>
                  <a:schemeClr val="tx1"/>
                </a:solidFill>
                <a:latin typeface="Times New Roman" panose="02020603050405020304" pitchFamily="18" charset="0"/>
                <a:cs typeface="Times New Roman" panose="02020603050405020304" pitchFamily="18" charset="0"/>
              </a:rPr>
              <a:t>La principal finalidad que se atiende es la recuperación del algo de Amatitlán y su cuenca con un 46% del presupuesto total de AMSA.</a:t>
            </a:r>
          </a:p>
        </p:txBody>
      </p:sp>
    </p:spTree>
    <p:extLst>
      <p:ext uri="{BB962C8B-B14F-4D97-AF65-F5344CB8AC3E}">
        <p14:creationId xmlns:p14="http://schemas.microsoft.com/office/powerpoint/2010/main" val="1592400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642547" y="464880"/>
            <a:ext cx="8754001" cy="715530"/>
          </a:xfrm>
        </p:spPr>
        <p:txBody>
          <a:bodyPr>
            <a:noAutofit/>
          </a:bodyPr>
          <a:lstStyle/>
          <a:p>
            <a:r>
              <a:rPr lang="es-ES" sz="2400" b="1" dirty="0">
                <a:solidFill>
                  <a:srgbClr val="003353"/>
                </a:solidFill>
                <a:latin typeface="Montserrat" pitchFamily="2" charset="77"/>
              </a:rPr>
              <a:t>EJECUCIÓN PRESUPUESTARIA POR FINALIDAD AL TERCER CUATRIMESTRE 2021</a:t>
            </a:r>
            <a:endParaRPr lang="es-GT" sz="2400" b="1" dirty="0">
              <a:solidFill>
                <a:srgbClr val="003353"/>
              </a:solidFill>
              <a:latin typeface="Montserrat" pitchFamily="2" charset="77"/>
            </a:endParaRPr>
          </a:p>
        </p:txBody>
      </p:sp>
      <p:graphicFrame>
        <p:nvGraphicFramePr>
          <p:cNvPr id="7" name="Gráfico 6">
            <a:extLst>
              <a:ext uri="{FF2B5EF4-FFF2-40B4-BE49-F238E27FC236}">
                <a16:creationId xmlns:a16="http://schemas.microsoft.com/office/drawing/2014/main" id="{7F251172-7B0A-41FB-A1EE-D034F94F8209}"/>
              </a:ext>
            </a:extLst>
          </p:cNvPr>
          <p:cNvGraphicFramePr>
            <a:graphicFrameLocks/>
          </p:cNvGraphicFramePr>
          <p:nvPr>
            <p:extLst>
              <p:ext uri="{D42A27DB-BD31-4B8C-83A1-F6EECF244321}">
                <p14:modId xmlns:p14="http://schemas.microsoft.com/office/powerpoint/2010/main" val="2892349719"/>
              </p:ext>
            </p:extLst>
          </p:nvPr>
        </p:nvGraphicFramePr>
        <p:xfrm>
          <a:off x="92363" y="1942011"/>
          <a:ext cx="12007273" cy="50868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7061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A2162693-C48A-1D46-A173-005AE60ACA54}"/>
              </a:ext>
            </a:extLst>
          </p:cNvPr>
          <p:cNvSpPr txBox="1">
            <a:spLocks/>
          </p:cNvSpPr>
          <p:nvPr/>
        </p:nvSpPr>
        <p:spPr>
          <a:xfrm>
            <a:off x="2865120" y="5017050"/>
            <a:ext cx="9144000" cy="1572448"/>
          </a:xfrm>
          <a:prstGeom prst="rect">
            <a:avLst/>
          </a:prstGeom>
        </p:spPr>
        <p:txBody>
          <a:bodyPr vert="horz" lIns="91440" tIns="45720" rIns="91440" bIns="45720" rtlCol="0" anchor="ctr"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GT" sz="37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RENDICIÓN DE CUENTAS</a:t>
            </a:r>
          </a:p>
          <a:p>
            <a:pPr marL="0" marR="0" lvl="0" indent="0" algn="r" defTabSz="914400" rtl="0" eaLnBrk="1" fontAlgn="auto" latinLnBrk="0" hangingPunct="1">
              <a:lnSpc>
                <a:spcPct val="90000"/>
              </a:lnSpc>
              <a:spcBef>
                <a:spcPct val="0"/>
              </a:spcBef>
              <a:spcAft>
                <a:spcPts val="0"/>
              </a:spcAft>
              <a:buClrTx/>
              <a:buSzTx/>
              <a:buFontTx/>
              <a:buNone/>
              <a:tabLst/>
              <a:defRPr/>
            </a:pPr>
            <a:br>
              <a:rPr kumimoji="0" lang="es-GT" sz="37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s-GT" sz="3700" b="1"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RESULTADOS ESPECÍFICOS</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s-GT" sz="3700" b="1"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TERCER CUATRIMESTRE 2021</a:t>
            </a:r>
          </a:p>
        </p:txBody>
      </p:sp>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08239" y="922957"/>
            <a:ext cx="3989783" cy="2992337"/>
          </a:xfrm>
          <a:prstGeom prst="rect">
            <a:avLst/>
          </a:prstGeom>
        </p:spPr>
      </p:pic>
    </p:spTree>
    <p:extLst>
      <p:ext uri="{BB962C8B-B14F-4D97-AF65-F5344CB8AC3E}">
        <p14:creationId xmlns:p14="http://schemas.microsoft.com/office/powerpoint/2010/main" val="914608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2000" b="1" dirty="0">
                <a:latin typeface="Times New Roman" panose="02020603050405020304" pitchFamily="18" charset="0"/>
                <a:cs typeface="Times New Roman" panose="02020603050405020304" pitchFamily="18" charset="0"/>
              </a:rPr>
              <a:t>18,402 metros cúbicos </a:t>
            </a:r>
            <a:r>
              <a:rPr lang="es-GT" sz="2000" dirty="0">
                <a:latin typeface="Times New Roman" panose="02020603050405020304" pitchFamily="18" charset="0"/>
                <a:cs typeface="Times New Roman" panose="02020603050405020304" pitchFamily="18" charset="0"/>
              </a:rPr>
              <a:t>en volumen de desechos sólidos flotantes y plantas acuáticas extraídos del lago de Amatitlán durante el tercer cuatrimestre. Como total anual se extrajo 53 mil metros cúbicos.</a:t>
            </a: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r>
              <a:rPr lang="es-GT" sz="2000" dirty="0">
                <a:latin typeface="Times New Roman" panose="02020603050405020304" pitchFamily="18" charset="0"/>
                <a:cs typeface="Times New Roman" panose="02020603050405020304" pitchFamily="18" charset="0"/>
              </a:rPr>
              <a:t>           </a:t>
            </a:r>
          </a:p>
          <a:p>
            <a:pPr marL="0" indent="0">
              <a:buNone/>
            </a:pPr>
            <a:r>
              <a:rPr lang="es-GT" sz="2000" b="1" dirty="0">
                <a:latin typeface="Times New Roman" panose="02020603050405020304" pitchFamily="18" charset="0"/>
                <a:ea typeface="Tahoma" panose="020B0604030504040204" pitchFamily="34" charset="0"/>
                <a:cs typeface="Times New Roman" panose="02020603050405020304" pitchFamily="18" charset="0"/>
              </a:rPr>
              <a:t>           </a:t>
            </a:r>
            <a:r>
              <a:rPr lang="es-GT" sz="1000" b="1" dirty="0">
                <a:latin typeface="Times New Roman" panose="02020603050405020304" pitchFamily="18" charset="0"/>
                <a:ea typeface="Tahoma" panose="020B0604030504040204" pitchFamily="34" charset="0"/>
                <a:cs typeface="Times New Roman" panose="02020603050405020304" pitchFamily="18" charset="0"/>
              </a:rPr>
              <a:t>Fuente: </a:t>
            </a:r>
            <a:r>
              <a:rPr lang="es-GT" sz="1000" dirty="0">
                <a:latin typeface="Times New Roman" panose="02020603050405020304" pitchFamily="18" charset="0"/>
                <a:ea typeface="Tahoma" panose="020B0604030504040204" pitchFamily="34" charset="0"/>
                <a:cs typeface="Times New Roman" panose="02020603050405020304" pitchFamily="18" charset="0"/>
              </a:rPr>
              <a:t>Unidad de Mantenimiento y Limpieza del Lago, AMSA 2021.</a:t>
            </a:r>
            <a:endParaRPr lang="es-GT" sz="1000" dirty="0">
              <a:latin typeface="Times New Roman" panose="02020603050405020304" pitchFamily="18" charset="0"/>
              <a:cs typeface="Times New Roman" panose="02020603050405020304" pitchFamily="18" charset="0"/>
            </a:endParaRPr>
          </a:p>
        </p:txBody>
      </p:sp>
      <p:sp>
        <p:nvSpPr>
          <p:cNvPr id="8" name="Marcador de contenido 6">
            <a:extLst>
              <a:ext uri="{FF2B5EF4-FFF2-40B4-BE49-F238E27FC236}">
                <a16:creationId xmlns:a16="http://schemas.microsoft.com/office/drawing/2014/main" id="{FDEFACA7-B903-4B3E-851C-F8FB7B3942D0}"/>
              </a:ext>
            </a:extLst>
          </p:cNvPr>
          <p:cNvSpPr txBox="1">
            <a:spLocks/>
          </p:cNvSpPr>
          <p:nvPr/>
        </p:nvSpPr>
        <p:spPr>
          <a:xfrm>
            <a:off x="5473108" y="2027023"/>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Q 1,840,226.00</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ejecutado (utilizado): Q 1,840,225.29</a:t>
            </a:r>
          </a:p>
          <a:p>
            <a:pPr marL="342900" indent="-342900">
              <a:buAutoNum type="alphaLcPeriod"/>
            </a:pPr>
            <a:r>
              <a:rPr lang="es-GT" sz="1600" dirty="0">
                <a:latin typeface="Times New Roman" panose="02020603050405020304" pitchFamily="18" charset="0"/>
                <a:cs typeface="Times New Roman" panose="02020603050405020304" pitchFamily="18" charset="0"/>
              </a:rPr>
              <a:t>Fuente de financiamiento: 11, ingresos corrientes.</a:t>
            </a:r>
          </a:p>
          <a:p>
            <a:pPr marL="0" indent="0">
              <a:buNone/>
            </a:pPr>
            <a:br>
              <a:rPr lang="es-GT" sz="1600" b="1" dirty="0">
                <a:latin typeface="Times New Roman" panose="02020603050405020304" pitchFamily="18" charset="0"/>
                <a:cs typeface="Times New Roman" panose="02020603050405020304" pitchFamily="18" charset="0"/>
              </a:rPr>
            </a:br>
            <a:r>
              <a:rPr lang="es-GT" sz="1600" b="1" dirty="0">
                <a:latin typeface="Times New Roman" panose="02020603050405020304" pitchFamily="18" charset="0"/>
                <a:cs typeface="Times New Roman" panose="02020603050405020304" pitchFamily="18" charset="0"/>
              </a:rPr>
              <a:t>Aspectos 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 033</a:t>
            </a:r>
          </a:p>
          <a:p>
            <a:pPr marL="457200" indent="-457200">
              <a:buAutoNum type="alphaLcPeriod"/>
            </a:pPr>
            <a:r>
              <a:rPr lang="es-GT" sz="1600" dirty="0">
                <a:latin typeface="Times New Roman" panose="02020603050405020304" pitchFamily="18" charset="0"/>
                <a:cs typeface="Times New Roman" panose="02020603050405020304" pitchFamily="18" charset="0"/>
              </a:rPr>
              <a:t>Meta anual: 53,000 metros cúbicos </a:t>
            </a:r>
          </a:p>
          <a:p>
            <a:pPr marL="457200" indent="-457200">
              <a:buAutoNum type="alphaLcPeriod"/>
            </a:pPr>
            <a:r>
              <a:rPr lang="es-GT" sz="1600" dirty="0">
                <a:latin typeface="Times New Roman" panose="02020603050405020304" pitchFamily="18" charset="0"/>
                <a:cs typeface="Times New Roman" panose="02020603050405020304" pitchFamily="18" charset="0"/>
              </a:rPr>
              <a:t>Población beneficiada: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a:latin typeface="Times New Roman" panose="02020603050405020304" pitchFamily="18" charset="0"/>
                <a:cs typeface="Times New Roman" panose="02020603050405020304" pitchFamily="18" charset="0"/>
              </a:rPr>
              <a:t>Ubicación geográfica: Desembocadura del río Villalobos</a:t>
            </a: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III</a:t>
            </a:r>
          </a:p>
          <a:p>
            <a:pPr marL="0" indent="0">
              <a:buNone/>
            </a:pPr>
            <a:endParaRPr lang="es-GT" sz="1600" dirty="0">
              <a:latin typeface="Times New Roman" panose="02020603050405020304" pitchFamily="18" charset="0"/>
              <a:cs typeface="Times New Roman" panose="02020603050405020304" pitchFamily="18" charset="0"/>
            </a:endParaRPr>
          </a:p>
        </p:txBody>
      </p:sp>
      <p:pic>
        <p:nvPicPr>
          <p:cNvPr id="12" name="Imagen 11" descr="Imagen que contiene agua, exterior, montaña, barco&#10;&#10;Descripción generada automáticamente">
            <a:extLst>
              <a:ext uri="{FF2B5EF4-FFF2-40B4-BE49-F238E27FC236}">
                <a16:creationId xmlns:a16="http://schemas.microsoft.com/office/drawing/2014/main" id="{A9B48540-B42D-47F0-B93E-C941B5ED968F}"/>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62995" y="2585094"/>
            <a:ext cx="3474720" cy="2367079"/>
          </a:xfrm>
          <a:prstGeom prst="rect">
            <a:avLst/>
          </a:prstGeom>
          <a:ln w="12700">
            <a:solidFill>
              <a:schemeClr val="tx1"/>
            </a:solidFill>
          </a:ln>
        </p:spPr>
      </p:pic>
    </p:spTree>
    <p:extLst>
      <p:ext uri="{BB962C8B-B14F-4D97-AF65-F5344CB8AC3E}">
        <p14:creationId xmlns:p14="http://schemas.microsoft.com/office/powerpoint/2010/main" val="1927352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000" dirty="0">
                <a:latin typeface="Times New Roman" panose="02020603050405020304" pitchFamily="18" charset="0"/>
                <a:cs typeface="Times New Roman" panose="02020603050405020304" pitchFamily="18" charset="0"/>
              </a:rPr>
              <a:t>Se trató </a:t>
            </a:r>
            <a:r>
              <a:rPr lang="es-ES" sz="2000" b="1" dirty="0">
                <a:latin typeface="Times New Roman" panose="02020603050405020304" pitchFamily="18" charset="0"/>
                <a:cs typeface="Times New Roman" panose="02020603050405020304" pitchFamily="18" charset="0"/>
              </a:rPr>
              <a:t>727, 459 metros cúbicos </a:t>
            </a:r>
            <a:r>
              <a:rPr lang="es-ES" sz="2000" dirty="0">
                <a:latin typeface="Times New Roman" panose="02020603050405020304" pitchFamily="18" charset="0"/>
                <a:cs typeface="Times New Roman" panose="02020603050405020304" pitchFamily="18" charset="0"/>
              </a:rPr>
              <a:t>durante el tercer cuatrimestre, a través de las cinco plantas de tratamiento de aguas residuales a cargo de la institución. Durante el año 2021 se trató un total de 4,656,930 metros cúbicos de aguas residuales.</a:t>
            </a: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br>
              <a:rPr lang="es-GT" sz="2000" dirty="0">
                <a:latin typeface="Times New Roman" panose="02020603050405020304" pitchFamily="18" charset="0"/>
                <a:cs typeface="Times New Roman" panose="02020603050405020304" pitchFamily="18" charset="0"/>
              </a:rPr>
            </a:br>
            <a:r>
              <a:rPr lang="es-GT" sz="1000" dirty="0">
                <a:latin typeface="Times New Roman" panose="02020603050405020304" pitchFamily="18" charset="0"/>
                <a:cs typeface="Times New Roman" panose="02020603050405020304" pitchFamily="18" charset="0"/>
              </a:rPr>
              <a:t>       </a:t>
            </a:r>
            <a:r>
              <a:rPr lang="es-ES" sz="1000" b="1" dirty="0">
                <a:latin typeface="Times New Roman" panose="02020603050405020304" pitchFamily="18" charset="0"/>
                <a:ea typeface="Tahoma" panose="020B0604030504040204" pitchFamily="34" charset="0"/>
                <a:cs typeface="Times New Roman" panose="02020603050405020304" pitchFamily="18" charset="0"/>
              </a:rPr>
              <a:t> </a:t>
            </a:r>
            <a:br>
              <a:rPr lang="es-ES" sz="1000" b="1" dirty="0">
                <a:latin typeface="Times New Roman" panose="02020603050405020304" pitchFamily="18" charset="0"/>
                <a:ea typeface="Tahoma" panose="020B0604030504040204" pitchFamily="34" charset="0"/>
                <a:cs typeface="Times New Roman" panose="02020603050405020304" pitchFamily="18" charset="0"/>
              </a:rPr>
            </a:br>
            <a:r>
              <a:rPr lang="es-ES" sz="1000" b="1" dirty="0">
                <a:latin typeface="Times New Roman" panose="02020603050405020304" pitchFamily="18" charset="0"/>
                <a:ea typeface="Tahoma" panose="020B0604030504040204" pitchFamily="34" charset="0"/>
                <a:cs typeface="Times New Roman" panose="02020603050405020304" pitchFamily="18" charset="0"/>
              </a:rPr>
              <a:t>                        </a:t>
            </a:r>
          </a:p>
          <a:p>
            <a:pPr marL="0" indent="0">
              <a:buNone/>
            </a:pPr>
            <a:r>
              <a:rPr lang="es-ES" sz="1000" b="1" dirty="0">
                <a:latin typeface="Times New Roman" panose="02020603050405020304" pitchFamily="18" charset="0"/>
                <a:ea typeface="Tahoma" panose="020B0604030504040204" pitchFamily="34" charset="0"/>
                <a:cs typeface="Times New Roman" panose="02020603050405020304" pitchFamily="18" charset="0"/>
              </a:rPr>
              <a:t>    	</a:t>
            </a:r>
          </a:p>
          <a:p>
            <a:pPr marL="0" indent="0">
              <a:buNone/>
            </a:pPr>
            <a:r>
              <a:rPr lang="es-ES" sz="1000" b="1" dirty="0">
                <a:latin typeface="Times New Roman" panose="02020603050405020304" pitchFamily="18" charset="0"/>
                <a:ea typeface="Tahoma" panose="020B0604030504040204" pitchFamily="34" charset="0"/>
                <a:cs typeface="Times New Roman" panose="02020603050405020304" pitchFamily="18" charset="0"/>
              </a:rPr>
              <a:t>	Fuente: </a:t>
            </a:r>
            <a:r>
              <a:rPr lang="es-ES" sz="1000" dirty="0">
                <a:latin typeface="Times New Roman" panose="02020603050405020304" pitchFamily="18" charset="0"/>
                <a:ea typeface="Tahoma" panose="020B0604030504040204" pitchFamily="34" charset="0"/>
                <a:cs typeface="Times New Roman" panose="02020603050405020304" pitchFamily="18" charset="0"/>
              </a:rPr>
              <a:t>División de Desechos Líquidos y Sólidos, AMSA 2021.</a:t>
            </a:r>
          </a:p>
        </p:txBody>
      </p:sp>
      <p:sp>
        <p:nvSpPr>
          <p:cNvPr id="8" name="Marcador de contenido 6">
            <a:extLst>
              <a:ext uri="{FF2B5EF4-FFF2-40B4-BE49-F238E27FC236}">
                <a16:creationId xmlns:a16="http://schemas.microsoft.com/office/drawing/2014/main" id="{FDEFACA7-B903-4B3E-851C-F8FB7B3942D0}"/>
              </a:ext>
            </a:extLst>
          </p:cNvPr>
          <p:cNvSpPr txBox="1">
            <a:spLocks/>
          </p:cNvSpPr>
          <p:nvPr/>
        </p:nvSpPr>
        <p:spPr>
          <a:xfrm>
            <a:off x="5614424" y="1885707"/>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Q 3,322,626.00</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ejecutado (utilizado): Q 2,671,750.71</a:t>
            </a:r>
          </a:p>
          <a:p>
            <a:pPr marL="342900" indent="-342900">
              <a:buAutoNum type="alphaLcPeriod"/>
            </a:pPr>
            <a:r>
              <a:rPr lang="es-GT" sz="1600" dirty="0">
                <a:latin typeface="Times New Roman" panose="02020603050405020304" pitchFamily="18" charset="0"/>
                <a:cs typeface="Times New Roman" panose="02020603050405020304" pitchFamily="18" charset="0"/>
              </a:rPr>
              <a:t>Fuente de financiamiento: 11, ingresos corrientes.</a:t>
            </a:r>
          </a:p>
          <a:p>
            <a:pPr marL="0" indent="0">
              <a:buNone/>
            </a:pPr>
            <a:br>
              <a:rPr lang="es-GT" sz="1600" b="1" dirty="0">
                <a:latin typeface="Times New Roman" panose="02020603050405020304" pitchFamily="18" charset="0"/>
                <a:cs typeface="Times New Roman" panose="02020603050405020304" pitchFamily="18" charset="0"/>
              </a:rPr>
            </a:br>
            <a:r>
              <a:rPr lang="es-GT" sz="1600" b="1" dirty="0">
                <a:latin typeface="Times New Roman" panose="02020603050405020304" pitchFamily="18" charset="0"/>
                <a:cs typeface="Times New Roman" panose="02020603050405020304" pitchFamily="18" charset="0"/>
              </a:rPr>
              <a:t>Aspectos de planificación estatal</a:t>
            </a:r>
          </a:p>
          <a:p>
            <a:pPr marL="457200" indent="-457200">
              <a:buAutoNum type="alphaLcPeriod"/>
            </a:pPr>
            <a:r>
              <a:rPr lang="es-ES" sz="1600" dirty="0">
                <a:latin typeface="Times New Roman" panose="02020603050405020304" pitchFamily="18" charset="0"/>
                <a:cs typeface="Times New Roman" panose="02020603050405020304" pitchFamily="18" charset="0"/>
              </a:rPr>
              <a:t>Programa: 033</a:t>
            </a:r>
          </a:p>
          <a:p>
            <a:pPr marL="457200" indent="-457200">
              <a:buAutoNum type="alphaLcPeriod"/>
            </a:pPr>
            <a:r>
              <a:rPr lang="es-ES" sz="1600" dirty="0">
                <a:latin typeface="Times New Roman" panose="02020603050405020304" pitchFamily="18" charset="0"/>
                <a:cs typeface="Times New Roman" panose="02020603050405020304" pitchFamily="18" charset="0"/>
              </a:rPr>
              <a:t>Meta anual: 4,656,930 metros cúbicos </a:t>
            </a:r>
          </a:p>
          <a:p>
            <a:pPr marL="457200" indent="-457200">
              <a:buAutoNum type="alphaLcPeriod"/>
            </a:pPr>
            <a:r>
              <a:rPr lang="es-ES" sz="1600" dirty="0">
                <a:latin typeface="Times New Roman" panose="02020603050405020304" pitchFamily="18" charset="0"/>
                <a:cs typeface="Times New Roman" panose="02020603050405020304" pitchFamily="18" charset="0"/>
              </a:rPr>
              <a:t>Población beneficiada: 14 municipios de la cuenca </a:t>
            </a:r>
          </a:p>
          <a:p>
            <a:pPr marL="457200" indent="-457200">
              <a:buAutoNum type="alphaLcPeriod"/>
            </a:pPr>
            <a:r>
              <a:rPr lang="es-ES" sz="1600" dirty="0">
                <a:latin typeface="Times New Roman" panose="02020603050405020304" pitchFamily="18" charset="0"/>
                <a:cs typeface="Times New Roman" panose="02020603050405020304" pitchFamily="18" charset="0"/>
              </a:rPr>
              <a:t>Ubicación geográfica: Municipios de la cuenca</a:t>
            </a:r>
          </a:p>
          <a:p>
            <a:pPr marL="457200" indent="-457200">
              <a:buAutoNum type="alphaLcPeriod"/>
            </a:pPr>
            <a:r>
              <a:rPr lang="es-ES" sz="1600" dirty="0">
                <a:latin typeface="Times New Roman" panose="02020603050405020304" pitchFamily="18" charset="0"/>
                <a:cs typeface="Times New Roman" panose="02020603050405020304" pitchFamily="18" charset="0"/>
              </a:rPr>
              <a:t>Plazo de ejecución: Cuatrimestre III</a:t>
            </a:r>
          </a:p>
          <a:p>
            <a:pPr marL="0" indent="0">
              <a:buNone/>
            </a:pPr>
            <a:endParaRPr lang="es-GT" sz="1600" dirty="0">
              <a:latin typeface="Times New Roman" panose="02020603050405020304" pitchFamily="18" charset="0"/>
              <a:cs typeface="Times New Roman" panose="02020603050405020304" pitchFamily="18" charset="0"/>
            </a:endParaRPr>
          </a:p>
        </p:txBody>
      </p:sp>
      <p:pic>
        <p:nvPicPr>
          <p:cNvPr id="9" name="Imagen 8" descr="Un grupo de personas caminando en el agua&#10;&#10;Descripción generada automáticamente">
            <a:extLst>
              <a:ext uri="{FF2B5EF4-FFF2-40B4-BE49-F238E27FC236}">
                <a16:creationId xmlns:a16="http://schemas.microsoft.com/office/drawing/2014/main" id="{764A650B-290A-42E5-9A2A-B4D7F846D95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r="7175"/>
          <a:stretch/>
        </p:blipFill>
        <p:spPr bwMode="auto">
          <a:xfrm>
            <a:off x="1463135" y="2675755"/>
            <a:ext cx="2865023" cy="2465554"/>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7834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000" b="1" dirty="0">
                <a:latin typeface="Times New Roman" panose="02020603050405020304" pitchFamily="18" charset="0"/>
                <a:cs typeface="Times New Roman" panose="02020603050405020304" pitchFamily="18" charset="0"/>
              </a:rPr>
              <a:t>29 eventos </a:t>
            </a:r>
            <a:r>
              <a:rPr lang="es-ES" sz="2000" dirty="0">
                <a:latin typeface="Times New Roman" panose="02020603050405020304" pitchFamily="18" charset="0"/>
                <a:cs typeface="Times New Roman" panose="02020603050405020304" pitchFamily="18" charset="0"/>
              </a:rPr>
              <a:t>realizados en el control y manejo de los desechos sólidos. En la operación del vertedero controlado se recibió un aproximado de </a:t>
            </a:r>
            <a:r>
              <a:rPr lang="es-ES" sz="2000" b="1" dirty="0">
                <a:latin typeface="Times New Roman" panose="02020603050405020304" pitchFamily="18" charset="0"/>
                <a:cs typeface="Times New Roman" panose="02020603050405020304" pitchFamily="18" charset="0"/>
              </a:rPr>
              <a:t>191,291 toneladas de desechos sólidos </a:t>
            </a:r>
            <a:r>
              <a:rPr lang="es-ES" sz="2000" dirty="0">
                <a:latin typeface="Times New Roman" panose="02020603050405020304" pitchFamily="18" charset="0"/>
                <a:cs typeface="Times New Roman" panose="02020603050405020304" pitchFamily="18" charset="0"/>
              </a:rPr>
              <a:t>durante el tercer cuatrimestre. Anual se reportan 65 eventos y 567,856 toneladas de desechos sólidos. </a:t>
            </a: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br>
              <a:rPr lang="es-GT" sz="2000" dirty="0">
                <a:latin typeface="Times New Roman" panose="02020603050405020304" pitchFamily="18" charset="0"/>
                <a:cs typeface="Times New Roman" panose="02020603050405020304" pitchFamily="18" charset="0"/>
              </a:rPr>
            </a:br>
            <a:r>
              <a:rPr lang="es-GT" sz="2000" dirty="0">
                <a:latin typeface="Times New Roman" panose="02020603050405020304" pitchFamily="18" charset="0"/>
                <a:cs typeface="Times New Roman" panose="02020603050405020304" pitchFamily="18" charset="0"/>
              </a:rPr>
              <a:t>       </a:t>
            </a:r>
            <a:r>
              <a:rPr lang="es-ES" sz="2000" b="1" dirty="0">
                <a:latin typeface="Times New Roman" panose="02020603050405020304" pitchFamily="18" charset="0"/>
                <a:ea typeface="Tahoma" panose="020B0604030504040204" pitchFamily="34" charset="0"/>
                <a:cs typeface="Times New Roman" panose="02020603050405020304" pitchFamily="18" charset="0"/>
              </a:rPr>
              <a:t> </a:t>
            </a:r>
            <a:br>
              <a:rPr lang="es-ES" sz="2000" b="1" dirty="0">
                <a:latin typeface="Times New Roman" panose="02020603050405020304" pitchFamily="18" charset="0"/>
                <a:ea typeface="Tahoma" panose="020B0604030504040204" pitchFamily="34" charset="0"/>
                <a:cs typeface="Times New Roman" panose="02020603050405020304" pitchFamily="18" charset="0"/>
              </a:rPr>
            </a:br>
            <a:r>
              <a:rPr lang="es-ES" sz="2000" b="1" dirty="0">
                <a:latin typeface="Times New Roman" panose="02020603050405020304" pitchFamily="18" charset="0"/>
                <a:ea typeface="Tahoma" panose="020B0604030504040204" pitchFamily="34" charset="0"/>
                <a:cs typeface="Times New Roman" panose="02020603050405020304" pitchFamily="18" charset="0"/>
              </a:rPr>
              <a:t>    </a:t>
            </a:r>
          </a:p>
          <a:p>
            <a:pPr marL="0" indent="0">
              <a:buNone/>
            </a:pPr>
            <a:r>
              <a:rPr lang="es-ES" sz="2000" b="1" dirty="0">
                <a:latin typeface="Times New Roman" panose="02020603050405020304" pitchFamily="18" charset="0"/>
                <a:ea typeface="Tahoma" panose="020B0604030504040204" pitchFamily="34" charset="0"/>
                <a:cs typeface="Times New Roman" panose="02020603050405020304" pitchFamily="18" charset="0"/>
              </a:rPr>
              <a:t>             </a:t>
            </a:r>
          </a:p>
          <a:p>
            <a:pPr marL="0" indent="0">
              <a:buNone/>
            </a:pPr>
            <a:r>
              <a:rPr lang="es-ES" sz="2000" b="1" dirty="0">
                <a:latin typeface="Times New Roman" panose="02020603050405020304" pitchFamily="18" charset="0"/>
                <a:ea typeface="Tahoma" panose="020B0604030504040204" pitchFamily="34" charset="0"/>
                <a:cs typeface="Times New Roman" panose="02020603050405020304" pitchFamily="18" charset="0"/>
              </a:rPr>
              <a:t>	</a:t>
            </a:r>
          </a:p>
          <a:p>
            <a:pPr marL="0" indent="0">
              <a:buNone/>
            </a:pPr>
            <a:r>
              <a:rPr lang="es-ES" sz="2000" b="1" dirty="0">
                <a:latin typeface="Times New Roman" panose="02020603050405020304" pitchFamily="18" charset="0"/>
                <a:ea typeface="Tahoma" panose="020B0604030504040204" pitchFamily="34" charset="0"/>
                <a:cs typeface="Times New Roman" panose="02020603050405020304" pitchFamily="18" charset="0"/>
              </a:rPr>
              <a:t>	</a:t>
            </a:r>
            <a:r>
              <a:rPr lang="es-ES" sz="1000" b="1" dirty="0">
                <a:latin typeface="Times New Roman" panose="02020603050405020304" pitchFamily="18" charset="0"/>
                <a:ea typeface="Tahoma" panose="020B0604030504040204" pitchFamily="34" charset="0"/>
                <a:cs typeface="Times New Roman" panose="02020603050405020304" pitchFamily="18" charset="0"/>
              </a:rPr>
              <a:t>Fuente: </a:t>
            </a:r>
            <a:r>
              <a:rPr lang="es-ES" sz="1000" dirty="0">
                <a:latin typeface="Times New Roman" panose="02020603050405020304" pitchFamily="18" charset="0"/>
                <a:ea typeface="Tahoma" panose="020B0604030504040204" pitchFamily="34" charset="0"/>
                <a:cs typeface="Times New Roman" panose="02020603050405020304" pitchFamily="18" charset="0"/>
              </a:rPr>
              <a:t>División de Desechos Líquidos y Sólidos, AMSA 2021.</a:t>
            </a:r>
          </a:p>
        </p:txBody>
      </p:sp>
      <p:sp>
        <p:nvSpPr>
          <p:cNvPr id="15" name="Marcador de contenido 6">
            <a:extLst>
              <a:ext uri="{FF2B5EF4-FFF2-40B4-BE49-F238E27FC236}">
                <a16:creationId xmlns:a16="http://schemas.microsoft.com/office/drawing/2014/main" id="{FDEFACA7-B903-4B3E-851C-F8FB7B3942D0}"/>
              </a:ext>
            </a:extLst>
          </p:cNvPr>
          <p:cNvSpPr txBox="1">
            <a:spLocks/>
          </p:cNvSpPr>
          <p:nvPr/>
        </p:nvSpPr>
        <p:spPr>
          <a:xfrm>
            <a:off x="5553811" y="2185369"/>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Q 1,934,718.00</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ejecutado (utilizado): Q 1,669,273.27</a:t>
            </a:r>
          </a:p>
          <a:p>
            <a:pPr marL="342900" indent="-342900">
              <a:buAutoNum type="alphaLcPeriod"/>
            </a:pPr>
            <a:r>
              <a:rPr lang="es-GT" sz="1600" dirty="0">
                <a:latin typeface="Times New Roman" panose="02020603050405020304" pitchFamily="18" charset="0"/>
                <a:cs typeface="Times New Roman" panose="02020603050405020304" pitchFamily="18" charset="0"/>
              </a:rPr>
              <a:t>Fuente de financiamiento: 11, ingresos corrientes.</a:t>
            </a:r>
          </a:p>
          <a:p>
            <a:pPr marL="0" indent="0">
              <a:buNone/>
            </a:pPr>
            <a:br>
              <a:rPr lang="es-GT" sz="1600" b="1" dirty="0">
                <a:latin typeface="Times New Roman" panose="02020603050405020304" pitchFamily="18" charset="0"/>
                <a:cs typeface="Times New Roman" panose="02020603050405020304" pitchFamily="18" charset="0"/>
              </a:rPr>
            </a:br>
            <a:r>
              <a:rPr lang="es-GT" sz="1600" b="1" dirty="0">
                <a:latin typeface="Times New Roman" panose="02020603050405020304" pitchFamily="18" charset="0"/>
                <a:cs typeface="Times New Roman" panose="02020603050405020304" pitchFamily="18" charset="0"/>
              </a:rPr>
              <a:t>Aspectos 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 033</a:t>
            </a:r>
          </a:p>
          <a:p>
            <a:pPr marL="457200" indent="-457200">
              <a:buFont typeface="Arial" panose="020B0604020202020204" pitchFamily="34" charset="0"/>
              <a:buAutoNum type="alphaLcPeriod"/>
            </a:pPr>
            <a:r>
              <a:rPr lang="es-GT" sz="1600" dirty="0">
                <a:latin typeface="Times New Roman" panose="02020603050405020304" pitchFamily="18" charset="0"/>
                <a:cs typeface="Times New Roman" panose="02020603050405020304" pitchFamily="18" charset="0"/>
              </a:rPr>
              <a:t>Meta anual: 65 eventos </a:t>
            </a:r>
          </a:p>
          <a:p>
            <a:pPr marL="457200" indent="-457200">
              <a:buFont typeface="Arial" panose="020B0604020202020204" pitchFamily="34" charset="0"/>
              <a:buAutoNum type="alphaLcPeriod"/>
            </a:pPr>
            <a:r>
              <a:rPr lang="es-GT" sz="1600" dirty="0">
                <a:latin typeface="Times New Roman" panose="02020603050405020304" pitchFamily="18" charset="0"/>
                <a:cs typeface="Times New Roman" panose="02020603050405020304" pitchFamily="18" charset="0"/>
              </a:rPr>
              <a:t>Población beneficiada: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a:latin typeface="Times New Roman" panose="02020603050405020304" pitchFamily="18" charset="0"/>
                <a:cs typeface="Times New Roman" panose="02020603050405020304" pitchFamily="18" charset="0"/>
              </a:rPr>
              <a:t>Ubicación geográfica: Municipios de la cuenca</a:t>
            </a: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III</a:t>
            </a:r>
          </a:p>
          <a:p>
            <a:pPr marL="0" indent="0">
              <a:buNone/>
            </a:pPr>
            <a:endParaRPr lang="es-GT" sz="1600" dirty="0">
              <a:latin typeface="Times New Roman" panose="02020603050405020304" pitchFamily="18" charset="0"/>
              <a:cs typeface="Times New Roman" panose="02020603050405020304" pitchFamily="18" charset="0"/>
            </a:endParaRPr>
          </a:p>
        </p:txBody>
      </p:sp>
      <p:pic>
        <p:nvPicPr>
          <p:cNvPr id="8" name="Imagen 7" descr="Un grupo de personas en medio de campo&#10;&#10;Descripción generada automáticamente con confianza media">
            <a:extLst>
              <a:ext uri="{FF2B5EF4-FFF2-40B4-BE49-F238E27FC236}">
                <a16:creationId xmlns:a16="http://schemas.microsoft.com/office/drawing/2014/main" id="{F6DE1ABB-844F-44A3-ADD3-2449DBB03D3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t="2182" b="13237"/>
          <a:stretch/>
        </p:blipFill>
        <p:spPr bwMode="auto">
          <a:xfrm>
            <a:off x="1418207" y="2997250"/>
            <a:ext cx="3124420" cy="2421888"/>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9687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2000" b="1" dirty="0">
                <a:latin typeface="Times New Roman" panose="02020603050405020304" pitchFamily="18" charset="0"/>
                <a:cs typeface="Times New Roman" panose="02020603050405020304" pitchFamily="18" charset="0"/>
              </a:rPr>
              <a:t>6 documentos </a:t>
            </a:r>
            <a:r>
              <a:rPr lang="es-ES" sz="2000" dirty="0">
                <a:latin typeface="Times New Roman" panose="02020603050405020304" pitchFamily="18" charset="0"/>
                <a:cs typeface="Times New Roman" panose="02020603050405020304" pitchFamily="18" charset="0"/>
              </a:rPr>
              <a:t>de</a:t>
            </a:r>
            <a:r>
              <a:rPr lang="es-ES" sz="2000" b="1" dirty="0">
                <a:latin typeface="Times New Roman" panose="02020603050405020304" pitchFamily="18" charset="0"/>
                <a:cs typeface="Times New Roman" panose="02020603050405020304" pitchFamily="18" charset="0"/>
              </a:rPr>
              <a:t> informes de control y monitoreo de la calidad del agua </a:t>
            </a:r>
            <a:r>
              <a:rPr lang="es-ES" sz="2000" dirty="0">
                <a:latin typeface="Times New Roman" panose="02020603050405020304" pitchFamily="18" charset="0"/>
                <a:ea typeface="Tahoma" panose="020B0604030504040204" pitchFamily="34" charset="0"/>
                <a:cs typeface="Times New Roman" panose="02020603050405020304" pitchFamily="18" charset="0"/>
              </a:rPr>
              <a:t>de los principales cuerpos de agua superficiales, residuales y del lago de Amatitlán </a:t>
            </a:r>
            <a:r>
              <a:rPr lang="es-GT" sz="2000" dirty="0">
                <a:latin typeface="Times New Roman" panose="02020603050405020304" pitchFamily="18" charset="0"/>
                <a:ea typeface="Tahoma" panose="020B0604030504040204" pitchFamily="34" charset="0"/>
                <a:cs typeface="Times New Roman" panose="02020603050405020304" pitchFamily="18" charset="0"/>
              </a:rPr>
              <a:t>de avance en el tercer cuatrimestre. Durante el año 2021, se reportan 12 documentos en cumplimiento de la meta física. </a:t>
            </a: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br>
              <a:rPr lang="es-GT" sz="2000" dirty="0">
                <a:latin typeface="Times New Roman" panose="02020603050405020304" pitchFamily="18" charset="0"/>
                <a:cs typeface="Times New Roman" panose="02020603050405020304" pitchFamily="18" charset="0"/>
              </a:rPr>
            </a:br>
            <a:r>
              <a:rPr lang="es-GT" sz="2000" dirty="0">
                <a:latin typeface="Times New Roman" panose="02020603050405020304" pitchFamily="18" charset="0"/>
                <a:cs typeface="Times New Roman" panose="02020603050405020304" pitchFamily="18" charset="0"/>
              </a:rPr>
              <a:t>       </a:t>
            </a:r>
            <a:r>
              <a:rPr lang="es-ES" sz="2000" b="1" dirty="0">
                <a:latin typeface="Times New Roman" panose="02020603050405020304" pitchFamily="18" charset="0"/>
                <a:ea typeface="Tahoma" panose="020B0604030504040204" pitchFamily="34" charset="0"/>
                <a:cs typeface="Times New Roman" panose="02020603050405020304" pitchFamily="18" charset="0"/>
              </a:rPr>
              <a:t> </a:t>
            </a:r>
            <a:br>
              <a:rPr lang="es-ES" sz="2000" b="1" dirty="0">
                <a:latin typeface="Times New Roman" panose="02020603050405020304" pitchFamily="18" charset="0"/>
                <a:ea typeface="Tahoma" panose="020B0604030504040204" pitchFamily="34" charset="0"/>
                <a:cs typeface="Times New Roman" panose="02020603050405020304" pitchFamily="18" charset="0"/>
              </a:rPr>
            </a:br>
            <a:r>
              <a:rPr lang="es-ES" sz="2000" b="1" dirty="0">
                <a:latin typeface="Times New Roman" panose="02020603050405020304" pitchFamily="18" charset="0"/>
                <a:ea typeface="Tahoma" panose="020B0604030504040204" pitchFamily="34" charset="0"/>
                <a:cs typeface="Times New Roman" panose="02020603050405020304" pitchFamily="18" charset="0"/>
              </a:rPr>
              <a:t>    </a:t>
            </a:r>
          </a:p>
          <a:p>
            <a:pPr marL="0" indent="0">
              <a:buNone/>
            </a:pPr>
            <a:r>
              <a:rPr lang="es-ES" sz="2000" b="1" dirty="0">
                <a:latin typeface="Times New Roman" panose="02020603050405020304" pitchFamily="18" charset="0"/>
                <a:ea typeface="Tahoma" panose="020B0604030504040204" pitchFamily="34" charset="0"/>
                <a:cs typeface="Times New Roman" panose="02020603050405020304" pitchFamily="18" charset="0"/>
              </a:rPr>
              <a:t>             </a:t>
            </a:r>
          </a:p>
          <a:p>
            <a:pPr marL="0" indent="0">
              <a:buNone/>
            </a:pPr>
            <a:r>
              <a:rPr lang="es-GT" sz="1000" b="1" dirty="0">
                <a:latin typeface="Arial" panose="020B0604020202020204" pitchFamily="34" charset="0"/>
                <a:ea typeface="Tahoma" panose="020B0604030504040204" pitchFamily="34" charset="0"/>
                <a:cs typeface="Arial" panose="020B0604020202020204" pitchFamily="34" charset="0"/>
              </a:rPr>
              <a:t>               </a:t>
            </a:r>
            <a:r>
              <a:rPr lang="es-GT" sz="1000" b="1" dirty="0">
                <a:latin typeface="Times New Roman" panose="02020603050405020304" pitchFamily="18" charset="0"/>
                <a:ea typeface="Tahoma" panose="020B0604030504040204" pitchFamily="34" charset="0"/>
                <a:cs typeface="Times New Roman" panose="02020603050405020304" pitchFamily="18" charset="0"/>
              </a:rPr>
              <a:t>Fuente: </a:t>
            </a:r>
            <a:r>
              <a:rPr lang="es-ES" sz="1000" dirty="0">
                <a:latin typeface="Times New Roman" panose="02020603050405020304" pitchFamily="18" charset="0"/>
                <a:ea typeface="Tahoma" panose="020B0604030504040204" pitchFamily="34" charset="0"/>
                <a:cs typeface="Times New Roman" panose="02020603050405020304" pitchFamily="18" charset="0"/>
              </a:rPr>
              <a:t>División de Control, Calidad Ambiental y Manejo de Lagos, AMSA 2021</a:t>
            </a:r>
            <a:r>
              <a:rPr lang="es-GT" sz="1000" dirty="0">
                <a:latin typeface="Times New Roman" panose="02020603050405020304" pitchFamily="18" charset="0"/>
                <a:ea typeface="Tahoma" panose="020B0604030504040204" pitchFamily="34" charset="0"/>
                <a:cs typeface="Times New Roman" panose="02020603050405020304" pitchFamily="18" charset="0"/>
              </a:rPr>
              <a:t>.</a:t>
            </a:r>
            <a:endParaRPr lang="es-GT" sz="1000" dirty="0">
              <a:latin typeface="Times New Roman" panose="02020603050405020304" pitchFamily="18" charset="0"/>
              <a:cs typeface="Times New Roman" panose="02020603050405020304" pitchFamily="18" charset="0"/>
            </a:endParaRPr>
          </a:p>
          <a:p>
            <a:pPr marL="0" indent="0">
              <a:buNone/>
            </a:pPr>
            <a:endParaRPr lang="es-ES" sz="1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Marcador de contenido 6">
            <a:extLst>
              <a:ext uri="{FF2B5EF4-FFF2-40B4-BE49-F238E27FC236}">
                <a16:creationId xmlns:a16="http://schemas.microsoft.com/office/drawing/2014/main" id="{FDEFACA7-B903-4B3E-851C-F8FB7B3942D0}"/>
              </a:ext>
            </a:extLst>
          </p:cNvPr>
          <p:cNvSpPr txBox="1">
            <a:spLocks/>
          </p:cNvSpPr>
          <p:nvPr/>
        </p:nvSpPr>
        <p:spPr>
          <a:xfrm>
            <a:off x="5589648" y="2101030"/>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Q 1,429,361.00</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ejecutado (utilizado): Q 1,231,277.70</a:t>
            </a:r>
          </a:p>
          <a:p>
            <a:pPr marL="342900" indent="-342900">
              <a:buAutoNum type="alphaLcPeriod"/>
            </a:pPr>
            <a:r>
              <a:rPr lang="es-GT" sz="1600" dirty="0">
                <a:latin typeface="Times New Roman" panose="02020603050405020304" pitchFamily="18" charset="0"/>
                <a:cs typeface="Times New Roman" panose="02020603050405020304" pitchFamily="18" charset="0"/>
              </a:rPr>
              <a:t>Fuente de financiamiento: 11, ingresos corrientes.</a:t>
            </a:r>
          </a:p>
          <a:p>
            <a:pPr marL="0" indent="0">
              <a:buNone/>
            </a:pPr>
            <a:br>
              <a:rPr lang="es-GT" sz="1600" b="1" dirty="0">
                <a:latin typeface="Times New Roman" panose="02020603050405020304" pitchFamily="18" charset="0"/>
                <a:cs typeface="Times New Roman" panose="02020603050405020304" pitchFamily="18" charset="0"/>
              </a:rPr>
            </a:br>
            <a:r>
              <a:rPr lang="es-GT" sz="1600" b="1" dirty="0">
                <a:latin typeface="Times New Roman" panose="02020603050405020304" pitchFamily="18" charset="0"/>
                <a:cs typeface="Times New Roman" panose="02020603050405020304" pitchFamily="18" charset="0"/>
              </a:rPr>
              <a:t>Aspectos 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 033</a:t>
            </a:r>
          </a:p>
          <a:p>
            <a:pPr marL="457200" indent="-457200">
              <a:buAutoNum type="alphaLcPeriod"/>
            </a:pPr>
            <a:r>
              <a:rPr lang="es-GT" sz="1600" dirty="0">
                <a:latin typeface="Times New Roman" panose="02020603050405020304" pitchFamily="18" charset="0"/>
                <a:cs typeface="Times New Roman" panose="02020603050405020304" pitchFamily="18" charset="0"/>
              </a:rPr>
              <a:t>Meta anual: 12 documentos</a:t>
            </a:r>
          </a:p>
          <a:p>
            <a:pPr marL="457200" indent="-457200">
              <a:buAutoNum type="alphaLcPeriod"/>
            </a:pPr>
            <a:r>
              <a:rPr lang="es-GT" sz="1600" dirty="0">
                <a:latin typeface="Times New Roman" panose="02020603050405020304" pitchFamily="18" charset="0"/>
                <a:cs typeface="Times New Roman" panose="02020603050405020304" pitchFamily="18" charset="0"/>
              </a:rPr>
              <a:t>Población beneficiada: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a:latin typeface="Times New Roman" panose="02020603050405020304" pitchFamily="18" charset="0"/>
                <a:cs typeface="Times New Roman" panose="02020603050405020304" pitchFamily="18" charset="0"/>
              </a:rPr>
              <a:t>Ubicación geográfica: Municipios de la cuenca</a:t>
            </a: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III</a:t>
            </a:r>
          </a:p>
          <a:p>
            <a:pPr marL="0" indent="0">
              <a:buNone/>
            </a:pPr>
            <a:endParaRPr lang="es-GT" sz="1600" dirty="0">
              <a:latin typeface="Times New Roman" panose="02020603050405020304" pitchFamily="18" charset="0"/>
              <a:cs typeface="Times New Roman" panose="02020603050405020304" pitchFamily="18" charset="0"/>
            </a:endParaRPr>
          </a:p>
        </p:txBody>
      </p:sp>
      <p:pic>
        <p:nvPicPr>
          <p:cNvPr id="1027" name="Picture 3">
            <a:extLst>
              <a:ext uri="{FF2B5EF4-FFF2-40B4-BE49-F238E27FC236}">
                <a16:creationId xmlns:a16="http://schemas.microsoft.com/office/drawing/2014/main" id="{43E5253E-AD10-482A-A01E-815BC1EA22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14660" y="2983094"/>
            <a:ext cx="4429713" cy="2172380"/>
          </a:xfrm>
          <a:prstGeom prst="rect">
            <a:avLst/>
          </a:prstGeom>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208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484218" y="431630"/>
            <a:ext cx="4939146" cy="715530"/>
          </a:xfrm>
        </p:spPr>
        <p:txBody>
          <a:bodyPr>
            <a:normAutofit fontScale="90000"/>
          </a:bodyPr>
          <a:lstStyle/>
          <a:p>
            <a:r>
              <a:rPr lang="es-GT" sz="2400" b="1" dirty="0">
                <a:solidFill>
                  <a:srgbClr val="003353"/>
                </a:solidFill>
                <a:latin typeface="Montserrat" pitchFamily="2" charset="77"/>
              </a:rPr>
              <a:t>PRINCIPALES FUNCIONES DE AMSA</a:t>
            </a:r>
          </a:p>
        </p:txBody>
      </p:sp>
      <p:sp>
        <p:nvSpPr>
          <p:cNvPr id="5" name="CuadroTexto 4">
            <a:extLst>
              <a:ext uri="{FF2B5EF4-FFF2-40B4-BE49-F238E27FC236}">
                <a16:creationId xmlns:a16="http://schemas.microsoft.com/office/drawing/2014/main" id="{772394B1-81AB-2D43-86E5-EDE326CA93F8}"/>
              </a:ext>
            </a:extLst>
          </p:cNvPr>
          <p:cNvSpPr txBox="1"/>
          <p:nvPr/>
        </p:nvSpPr>
        <p:spPr>
          <a:xfrm>
            <a:off x="484218" y="1306234"/>
            <a:ext cx="11303230" cy="4093428"/>
          </a:xfrm>
          <a:prstGeom prst="rect">
            <a:avLst/>
          </a:prstGeom>
          <a:noFill/>
        </p:spPr>
        <p:txBody>
          <a:bodyPr wrap="square" rtlCol="0">
            <a:spAutoFit/>
          </a:bodyPr>
          <a:lstStyle/>
          <a:p>
            <a:pPr algn="just"/>
            <a:r>
              <a:rPr lang="es-ES" sz="2000" dirty="0">
                <a:latin typeface="Times New Roman" panose="02020603050405020304" pitchFamily="18" charset="0"/>
                <a:cs typeface="Times New Roman" panose="02020603050405020304" pitchFamily="18" charset="0"/>
              </a:rPr>
              <a:t>De conformidad con las normas que regulan su funcionamiento, las principales funciones de AMSA son: planificar, coordinar y ejecutar todas las medidas y acciones del sector público y privado que sean necesarias para recuperar el ecosistema del lago de Amatitlán y todas sus cuencas tributarias, entre las cuales destacan las siguientes: </a:t>
            </a:r>
          </a:p>
          <a:p>
            <a:pPr algn="just"/>
            <a:endParaRPr lang="es-ES"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s-ES" sz="2000" dirty="0">
                <a:latin typeface="Times New Roman" panose="02020603050405020304" pitchFamily="18" charset="0"/>
                <a:cs typeface="Times New Roman" panose="02020603050405020304" pitchFamily="18" charset="0"/>
              </a:rPr>
              <a:t>Planificar y ejecutar en coordinación con las instituciones que corresponda, todos los trabajos que permitan la prevención, promoción, recuperación y rehabilitación del ecosistema de la cuenca y del Lago de Amatitlán.</a:t>
            </a:r>
          </a:p>
          <a:p>
            <a:pPr marL="342900" indent="-342900" algn="just">
              <a:buFont typeface="Wingdings" panose="05000000000000000000" pitchFamily="2" charset="2"/>
              <a:buChar char="§"/>
            </a:pPr>
            <a:r>
              <a:rPr lang="es-ES" sz="2000" dirty="0">
                <a:latin typeface="Times New Roman" panose="02020603050405020304" pitchFamily="18" charset="0"/>
                <a:cs typeface="Times New Roman" panose="02020603050405020304" pitchFamily="18" charset="0"/>
              </a:rPr>
              <a:t>Promover el mejoramiento de los procesos industriales y agroindustriales, a través de Reingeniería Industrial y Agroindustrial, estimulando el uso de tecnologías compatibles con el medio ambiente.</a:t>
            </a:r>
          </a:p>
          <a:p>
            <a:pPr marL="342900" indent="-342900" algn="just">
              <a:buFont typeface="Wingdings" panose="05000000000000000000" pitchFamily="2" charset="2"/>
              <a:buChar char="§"/>
            </a:pPr>
            <a:r>
              <a:rPr lang="es-ES" sz="2000" dirty="0">
                <a:latin typeface="Times New Roman" panose="02020603050405020304" pitchFamily="18" charset="0"/>
                <a:cs typeface="Times New Roman" panose="02020603050405020304" pitchFamily="18" charset="0"/>
              </a:rPr>
              <a:t>Aplicar el plan de ordenamiento territorial elaborado, estableciendo en forma conjunta con las municipalidades, así como la aplicación del plan de uso del suelo, en la cuenca del Lago de Amatitlán.</a:t>
            </a:r>
          </a:p>
          <a:p>
            <a:pPr marL="342900" indent="-342900" algn="just">
              <a:buFont typeface="Wingdings" panose="05000000000000000000" pitchFamily="2" charset="2"/>
              <a:buChar char="§"/>
            </a:pPr>
            <a:r>
              <a:rPr lang="es-ES" sz="2000" dirty="0">
                <a:latin typeface="Times New Roman" panose="02020603050405020304" pitchFamily="18" charset="0"/>
                <a:cs typeface="Times New Roman" panose="02020603050405020304" pitchFamily="18" charset="0"/>
              </a:rPr>
              <a:t>Entre otras no menos importantes. </a:t>
            </a:r>
          </a:p>
        </p:txBody>
      </p:sp>
    </p:spTree>
    <p:extLst>
      <p:ext uri="{BB962C8B-B14F-4D97-AF65-F5344CB8AC3E}">
        <p14:creationId xmlns:p14="http://schemas.microsoft.com/office/powerpoint/2010/main" val="3453679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000" b="1" dirty="0">
                <a:latin typeface="Times New Roman" panose="02020603050405020304" pitchFamily="18" charset="0"/>
                <a:cs typeface="Times New Roman" panose="02020603050405020304" pitchFamily="18" charset="0"/>
              </a:rPr>
              <a:t>48 hectáreas</a:t>
            </a:r>
            <a:r>
              <a:rPr lang="es-ES" sz="2000" dirty="0">
                <a:latin typeface="Times New Roman" panose="02020603050405020304" pitchFamily="18" charset="0"/>
                <a:cs typeface="Times New Roman" panose="02020603050405020304" pitchFamily="18" charset="0"/>
              </a:rPr>
              <a:t> de </a:t>
            </a:r>
            <a:r>
              <a:rPr lang="es-ES" sz="2000" b="1" dirty="0">
                <a:latin typeface="Times New Roman" panose="02020603050405020304" pitchFamily="18" charset="0"/>
                <a:cs typeface="Times New Roman" panose="02020603050405020304" pitchFamily="18" charset="0"/>
              </a:rPr>
              <a:t>reforestación, mantenimiento, conservación de suelos</a:t>
            </a:r>
            <a:r>
              <a:rPr lang="es-ES" sz="2000" dirty="0">
                <a:latin typeface="Times New Roman" panose="02020603050405020304" pitchFamily="18" charset="0"/>
                <a:cs typeface="Times New Roman" panose="02020603050405020304" pitchFamily="18" charset="0"/>
              </a:rPr>
              <a:t> y agua en la cuenca del lago de Amatitlán. En cumplimiento a la meta física se reportan 110 hectáreas, durante el año 2021. </a:t>
            </a: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br>
              <a:rPr lang="es-GT" sz="2000" dirty="0">
                <a:latin typeface="Times New Roman" panose="02020603050405020304" pitchFamily="18" charset="0"/>
                <a:cs typeface="Times New Roman" panose="02020603050405020304" pitchFamily="18" charset="0"/>
              </a:rPr>
            </a:br>
            <a:r>
              <a:rPr lang="es-GT" sz="2000" dirty="0">
                <a:latin typeface="Times New Roman" panose="02020603050405020304" pitchFamily="18" charset="0"/>
                <a:cs typeface="Times New Roman" panose="02020603050405020304" pitchFamily="18" charset="0"/>
              </a:rPr>
              <a:t>       </a:t>
            </a:r>
            <a:r>
              <a:rPr lang="es-ES" sz="2000" b="1" dirty="0">
                <a:latin typeface="Times New Roman" panose="02020603050405020304" pitchFamily="18" charset="0"/>
                <a:ea typeface="Tahoma" panose="020B0604030504040204" pitchFamily="34" charset="0"/>
                <a:cs typeface="Times New Roman" panose="02020603050405020304" pitchFamily="18" charset="0"/>
              </a:rPr>
              <a:t> </a:t>
            </a:r>
            <a:br>
              <a:rPr lang="es-ES" sz="2000" b="1" dirty="0">
                <a:latin typeface="Times New Roman" panose="02020603050405020304" pitchFamily="18" charset="0"/>
                <a:ea typeface="Tahoma" panose="020B0604030504040204" pitchFamily="34" charset="0"/>
                <a:cs typeface="Times New Roman" panose="02020603050405020304" pitchFamily="18" charset="0"/>
              </a:rPr>
            </a:br>
            <a:r>
              <a:rPr lang="es-ES" sz="2000" b="1" dirty="0">
                <a:latin typeface="Times New Roman" panose="02020603050405020304" pitchFamily="18" charset="0"/>
                <a:ea typeface="Tahoma" panose="020B0604030504040204" pitchFamily="34" charset="0"/>
                <a:cs typeface="Times New Roman" panose="02020603050405020304" pitchFamily="18" charset="0"/>
              </a:rPr>
              <a:t>    </a:t>
            </a:r>
          </a:p>
          <a:p>
            <a:pPr marL="0" indent="0">
              <a:buNone/>
            </a:pPr>
            <a:r>
              <a:rPr lang="es-ES" sz="2000" b="1" dirty="0">
                <a:latin typeface="Times New Roman" panose="02020603050405020304" pitchFamily="18" charset="0"/>
                <a:ea typeface="Tahoma" panose="020B0604030504040204" pitchFamily="34" charset="0"/>
                <a:cs typeface="Times New Roman" panose="02020603050405020304" pitchFamily="18" charset="0"/>
              </a:rPr>
              <a:t>         </a:t>
            </a:r>
            <a:r>
              <a:rPr lang="es-GT" sz="1800" dirty="0">
                <a:latin typeface="Times New Roman" panose="02020603050405020304" pitchFamily="18" charset="0"/>
                <a:cs typeface="Times New Roman" panose="02020603050405020304" pitchFamily="18" charset="0"/>
              </a:rPr>
              <a:t>          </a:t>
            </a:r>
          </a:p>
          <a:p>
            <a:pPr marL="0" indent="0">
              <a:buNone/>
            </a:pPr>
            <a:r>
              <a:rPr lang="es-GT" sz="1800" dirty="0">
                <a:latin typeface="Times New Roman" panose="02020603050405020304" pitchFamily="18" charset="0"/>
                <a:cs typeface="Times New Roman" panose="02020603050405020304" pitchFamily="18" charset="0"/>
              </a:rPr>
              <a:t>	       </a:t>
            </a:r>
          </a:p>
          <a:p>
            <a:pPr marL="0" indent="0">
              <a:buNone/>
            </a:pPr>
            <a:endParaRPr lang="es-GT" sz="1800" dirty="0">
              <a:latin typeface="Times New Roman" panose="02020603050405020304" pitchFamily="18" charset="0"/>
              <a:cs typeface="Times New Roman" panose="02020603050405020304" pitchFamily="18" charset="0"/>
            </a:endParaRPr>
          </a:p>
          <a:p>
            <a:pPr marL="0" indent="0">
              <a:buNone/>
            </a:pPr>
            <a:r>
              <a:rPr lang="es-GT" sz="1800" dirty="0">
                <a:latin typeface="Times New Roman" panose="02020603050405020304" pitchFamily="18" charset="0"/>
                <a:cs typeface="Times New Roman" panose="02020603050405020304" pitchFamily="18" charset="0"/>
              </a:rPr>
              <a:t>  	           </a:t>
            </a:r>
            <a:r>
              <a:rPr lang="es-GT" sz="1000" b="1" dirty="0">
                <a:latin typeface="Times New Roman" panose="02020603050405020304" pitchFamily="18" charset="0"/>
                <a:ea typeface="Tahoma" panose="020B0604030504040204" pitchFamily="34" charset="0"/>
                <a:cs typeface="Times New Roman" panose="02020603050405020304" pitchFamily="18" charset="0"/>
              </a:rPr>
              <a:t>Fuente: </a:t>
            </a:r>
            <a:r>
              <a:rPr lang="es-GT" sz="1000" dirty="0">
                <a:latin typeface="Times New Roman" panose="02020603050405020304" pitchFamily="18" charset="0"/>
                <a:ea typeface="Tahoma" panose="020B0604030504040204" pitchFamily="34" charset="0"/>
                <a:cs typeface="Times New Roman" panose="02020603050405020304" pitchFamily="18" charset="0"/>
              </a:rPr>
              <a:t>División Forestal, AMSA 2021.</a:t>
            </a:r>
          </a:p>
          <a:p>
            <a:pPr marL="0" indent="0">
              <a:buNone/>
            </a:pPr>
            <a:endParaRPr lang="es-ES" sz="1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Marcador de contenido 6">
            <a:extLst>
              <a:ext uri="{FF2B5EF4-FFF2-40B4-BE49-F238E27FC236}">
                <a16:creationId xmlns:a16="http://schemas.microsoft.com/office/drawing/2014/main" id="{FDEFACA7-B903-4B3E-851C-F8FB7B3942D0}"/>
              </a:ext>
            </a:extLst>
          </p:cNvPr>
          <p:cNvSpPr txBox="1">
            <a:spLocks/>
          </p:cNvSpPr>
          <p:nvPr/>
        </p:nvSpPr>
        <p:spPr>
          <a:xfrm>
            <a:off x="5589648" y="2101030"/>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Q3,601,448.00</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ejecutado (utilizado): Q 1,550,482.48</a:t>
            </a:r>
          </a:p>
          <a:p>
            <a:pPr marL="342900" indent="-342900">
              <a:buAutoNum type="alphaLcPeriod"/>
            </a:pPr>
            <a:r>
              <a:rPr lang="es-GT" sz="1600" dirty="0">
                <a:latin typeface="Times New Roman" panose="02020603050405020304" pitchFamily="18" charset="0"/>
                <a:cs typeface="Times New Roman" panose="02020603050405020304" pitchFamily="18" charset="0"/>
              </a:rPr>
              <a:t>Fuente de financiamiento: 11, ingresos corrientes.</a:t>
            </a:r>
          </a:p>
          <a:p>
            <a:pPr marL="0" indent="0">
              <a:buNone/>
            </a:pPr>
            <a:br>
              <a:rPr lang="es-GT" sz="1600" b="1" dirty="0">
                <a:latin typeface="Times New Roman" panose="02020603050405020304" pitchFamily="18" charset="0"/>
                <a:cs typeface="Times New Roman" panose="02020603050405020304" pitchFamily="18" charset="0"/>
              </a:rPr>
            </a:br>
            <a:r>
              <a:rPr lang="es-GT" sz="1600" b="1" dirty="0">
                <a:latin typeface="Times New Roman" panose="02020603050405020304" pitchFamily="18" charset="0"/>
                <a:cs typeface="Times New Roman" panose="02020603050405020304" pitchFamily="18" charset="0"/>
              </a:rPr>
              <a:t>Aspectos 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 033</a:t>
            </a:r>
          </a:p>
          <a:p>
            <a:pPr marL="457200" indent="-457200">
              <a:buAutoNum type="alphaLcPeriod"/>
            </a:pPr>
            <a:r>
              <a:rPr lang="es-GT" sz="1600" dirty="0">
                <a:latin typeface="Times New Roman" panose="02020603050405020304" pitchFamily="18" charset="0"/>
                <a:cs typeface="Times New Roman" panose="02020603050405020304" pitchFamily="18" charset="0"/>
              </a:rPr>
              <a:t>Meta anual: 110 hectáreas </a:t>
            </a:r>
          </a:p>
          <a:p>
            <a:pPr marL="457200" indent="-457200">
              <a:buAutoNum type="alphaLcPeriod"/>
            </a:pPr>
            <a:r>
              <a:rPr lang="es-GT" sz="1600" dirty="0">
                <a:latin typeface="Times New Roman" panose="02020603050405020304" pitchFamily="18" charset="0"/>
                <a:cs typeface="Times New Roman" panose="02020603050405020304" pitchFamily="18" charset="0"/>
              </a:rPr>
              <a:t>Población beneficiada: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a:latin typeface="Times New Roman" panose="02020603050405020304" pitchFamily="18" charset="0"/>
                <a:cs typeface="Times New Roman" panose="02020603050405020304" pitchFamily="18" charset="0"/>
              </a:rPr>
              <a:t>Ubicación geográfica: Municipios de la cuenca</a:t>
            </a: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III</a:t>
            </a:r>
          </a:p>
          <a:p>
            <a:pPr marL="0" indent="0">
              <a:buNone/>
            </a:pPr>
            <a:endParaRPr lang="es-GT" sz="1600" dirty="0">
              <a:latin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id="{3ED4653A-AD39-49FB-A83A-AA477C786D1A}"/>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00971" y="2758638"/>
            <a:ext cx="2846977" cy="2561045"/>
          </a:xfrm>
          <a:prstGeom prst="rect">
            <a:avLst/>
          </a:prstGeom>
          <a:ln w="12700">
            <a:solidFill>
              <a:schemeClr val="tx1"/>
            </a:solidFill>
          </a:ln>
        </p:spPr>
      </p:pic>
    </p:spTree>
    <p:extLst>
      <p:ext uri="{BB962C8B-B14F-4D97-AF65-F5344CB8AC3E}">
        <p14:creationId xmlns:p14="http://schemas.microsoft.com/office/powerpoint/2010/main" val="2170760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000" b="1" dirty="0">
                <a:latin typeface="Times New Roman" panose="02020603050405020304" pitchFamily="18" charset="0"/>
                <a:cs typeface="Times New Roman" panose="02020603050405020304" pitchFamily="18" charset="0"/>
              </a:rPr>
              <a:t>4,765 personas capacitadas y sensibilizadas </a:t>
            </a:r>
            <a:r>
              <a:rPr lang="es-ES" sz="2000" dirty="0">
                <a:latin typeface="Times New Roman" panose="02020603050405020304" pitchFamily="18" charset="0"/>
                <a:cs typeface="Times New Roman" panose="02020603050405020304" pitchFamily="18" charset="0"/>
              </a:rPr>
              <a:t>en temas ambientales, dirigido al sector formal / no formal. Durante el año 2021 se reportan 11,316 personas </a:t>
            </a:r>
            <a:r>
              <a:rPr lang="es-GT" sz="2000" dirty="0">
                <a:latin typeface="Times New Roman" panose="02020603050405020304" pitchFamily="18" charset="0"/>
                <a:cs typeface="Times New Roman" panose="02020603050405020304" pitchFamily="18" charset="0"/>
              </a:rPr>
              <a:t>atendidas. </a:t>
            </a: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endParaRPr lang="es-GT" sz="2000" dirty="0">
              <a:latin typeface="Times New Roman" panose="02020603050405020304" pitchFamily="18" charset="0"/>
              <a:cs typeface="Times New Roman" panose="02020603050405020304" pitchFamily="18" charset="0"/>
            </a:endParaRPr>
          </a:p>
          <a:p>
            <a:pPr marL="0" indent="0">
              <a:buNone/>
            </a:pPr>
            <a:endParaRPr lang="es-GT" sz="2000" dirty="0">
              <a:latin typeface="Times New Roman" panose="02020603050405020304" pitchFamily="18" charset="0"/>
              <a:cs typeface="Times New Roman" panose="02020603050405020304" pitchFamily="18" charset="0"/>
            </a:endParaRPr>
          </a:p>
          <a:p>
            <a:pPr marL="0" indent="0">
              <a:buNone/>
            </a:pPr>
            <a:br>
              <a:rPr lang="es-GT" sz="2000" dirty="0">
                <a:latin typeface="Times New Roman" panose="02020603050405020304" pitchFamily="18" charset="0"/>
                <a:cs typeface="Times New Roman" panose="02020603050405020304" pitchFamily="18" charset="0"/>
              </a:rPr>
            </a:br>
            <a:r>
              <a:rPr lang="es-GT" sz="2000" dirty="0">
                <a:latin typeface="Times New Roman" panose="02020603050405020304" pitchFamily="18" charset="0"/>
                <a:cs typeface="Times New Roman" panose="02020603050405020304" pitchFamily="18" charset="0"/>
              </a:rPr>
              <a:t>       </a:t>
            </a:r>
            <a:r>
              <a:rPr lang="es-ES" sz="2000" b="1" dirty="0">
                <a:latin typeface="Times New Roman" panose="02020603050405020304" pitchFamily="18" charset="0"/>
                <a:ea typeface="Tahoma" panose="020B0604030504040204" pitchFamily="34" charset="0"/>
                <a:cs typeface="Times New Roman" panose="02020603050405020304" pitchFamily="18" charset="0"/>
              </a:rPr>
              <a:t> </a:t>
            </a:r>
            <a:br>
              <a:rPr lang="es-ES" sz="2000" b="1" dirty="0">
                <a:latin typeface="Times New Roman" panose="02020603050405020304" pitchFamily="18" charset="0"/>
                <a:ea typeface="Tahoma" panose="020B0604030504040204" pitchFamily="34" charset="0"/>
                <a:cs typeface="Times New Roman" panose="02020603050405020304" pitchFamily="18" charset="0"/>
              </a:rPr>
            </a:br>
            <a:r>
              <a:rPr lang="es-ES" sz="2000" b="1" dirty="0">
                <a:latin typeface="Times New Roman" panose="02020603050405020304" pitchFamily="18" charset="0"/>
                <a:ea typeface="Tahoma" panose="020B0604030504040204" pitchFamily="34" charset="0"/>
                <a:cs typeface="Times New Roman" panose="02020603050405020304" pitchFamily="18" charset="0"/>
              </a:rPr>
              <a:t>    </a:t>
            </a:r>
          </a:p>
          <a:p>
            <a:pPr marL="0" indent="0">
              <a:buNone/>
            </a:pPr>
            <a:r>
              <a:rPr lang="es-GT" sz="1000" dirty="0">
                <a:latin typeface="Times New Roman" panose="02020603050405020304" pitchFamily="18" charset="0"/>
                <a:cs typeface="Times New Roman" panose="02020603050405020304" pitchFamily="18" charset="0"/>
              </a:rPr>
              <a:t>                            </a:t>
            </a:r>
            <a:r>
              <a:rPr lang="es-GT" sz="1000" b="1" dirty="0">
                <a:latin typeface="Times New Roman" panose="02020603050405020304" pitchFamily="18" charset="0"/>
                <a:ea typeface="Tahoma" panose="020B0604030504040204" pitchFamily="34" charset="0"/>
                <a:cs typeface="Times New Roman" panose="02020603050405020304" pitchFamily="18" charset="0"/>
              </a:rPr>
              <a:t>Fuente: </a:t>
            </a:r>
            <a:r>
              <a:rPr lang="es-ES" sz="1000" dirty="0">
                <a:latin typeface="Times New Roman" panose="02020603050405020304" pitchFamily="18" charset="0"/>
                <a:ea typeface="Tahoma" panose="020B0604030504040204" pitchFamily="34" charset="0"/>
                <a:cs typeface="Times New Roman" panose="02020603050405020304" pitchFamily="18" charset="0"/>
              </a:rPr>
              <a:t>División de Educación Ambiental, AMSA 2021</a:t>
            </a:r>
            <a:endParaRPr lang="es-GT" sz="1000" dirty="0">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endParaRPr lang="es-ES" sz="1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Marcador de contenido 6">
            <a:extLst>
              <a:ext uri="{FF2B5EF4-FFF2-40B4-BE49-F238E27FC236}">
                <a16:creationId xmlns:a16="http://schemas.microsoft.com/office/drawing/2014/main" id="{FDEFACA7-B903-4B3E-851C-F8FB7B3942D0}"/>
              </a:ext>
            </a:extLst>
          </p:cNvPr>
          <p:cNvSpPr txBox="1">
            <a:spLocks/>
          </p:cNvSpPr>
          <p:nvPr/>
        </p:nvSpPr>
        <p:spPr>
          <a:xfrm>
            <a:off x="5514833" y="1951401"/>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Q 449,960.00</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ejecutado (utilizado): Q 255,225.11</a:t>
            </a:r>
          </a:p>
          <a:p>
            <a:pPr marL="342900" indent="-342900">
              <a:buAutoNum type="alphaLcPeriod"/>
            </a:pPr>
            <a:r>
              <a:rPr lang="es-GT" sz="1600" dirty="0">
                <a:latin typeface="Times New Roman" panose="02020603050405020304" pitchFamily="18" charset="0"/>
                <a:cs typeface="Times New Roman" panose="02020603050405020304" pitchFamily="18" charset="0"/>
              </a:rPr>
              <a:t>Fuente de financiamiento: 11, ingresos corrientes.</a:t>
            </a:r>
          </a:p>
          <a:p>
            <a:pPr marL="0" indent="0">
              <a:buNone/>
            </a:pPr>
            <a:br>
              <a:rPr lang="es-GT" sz="1600" b="1" dirty="0">
                <a:latin typeface="Times New Roman" panose="02020603050405020304" pitchFamily="18" charset="0"/>
                <a:cs typeface="Times New Roman" panose="02020603050405020304" pitchFamily="18" charset="0"/>
              </a:rPr>
            </a:br>
            <a:r>
              <a:rPr lang="es-GT" sz="1600" b="1" dirty="0">
                <a:latin typeface="Times New Roman" panose="02020603050405020304" pitchFamily="18" charset="0"/>
                <a:cs typeface="Times New Roman" panose="02020603050405020304" pitchFamily="18" charset="0"/>
              </a:rPr>
              <a:t>Aspectos 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 033</a:t>
            </a:r>
          </a:p>
          <a:p>
            <a:pPr marL="457200" indent="-457200">
              <a:buAutoNum type="alphaLcPeriod"/>
            </a:pPr>
            <a:r>
              <a:rPr lang="es-GT" sz="1600" dirty="0">
                <a:latin typeface="Times New Roman" panose="02020603050405020304" pitchFamily="18" charset="0"/>
                <a:cs typeface="Times New Roman" panose="02020603050405020304" pitchFamily="18" charset="0"/>
              </a:rPr>
              <a:t>Meta anual: 30 mil  personas</a:t>
            </a:r>
          </a:p>
          <a:p>
            <a:pPr marL="457200" indent="-457200">
              <a:buAutoNum type="alphaLcPeriod"/>
            </a:pPr>
            <a:r>
              <a:rPr lang="es-GT" sz="1600" dirty="0">
                <a:latin typeface="Times New Roman" panose="02020603050405020304" pitchFamily="18" charset="0"/>
                <a:cs typeface="Times New Roman" panose="02020603050405020304" pitchFamily="18" charset="0"/>
              </a:rPr>
              <a:t>Población beneficiada: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a:latin typeface="Times New Roman" panose="02020603050405020304" pitchFamily="18" charset="0"/>
                <a:cs typeface="Times New Roman" panose="02020603050405020304" pitchFamily="18" charset="0"/>
              </a:rPr>
              <a:t>Ubicación geográfica: Municipios de la cuenca</a:t>
            </a: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III</a:t>
            </a:r>
          </a:p>
          <a:p>
            <a:pPr marL="0" indent="0">
              <a:buNone/>
            </a:pPr>
            <a:endParaRPr lang="es-GT" sz="1600" dirty="0">
              <a:latin typeface="Times New Roman" panose="02020603050405020304" pitchFamily="18" charset="0"/>
              <a:cs typeface="Times New Roman" panose="02020603050405020304" pitchFamily="18" charset="0"/>
            </a:endParaRPr>
          </a:p>
          <a:p>
            <a:pPr marL="0" indent="0">
              <a:buNone/>
            </a:pPr>
            <a:endParaRPr lang="es-GT" sz="1600" dirty="0">
              <a:latin typeface="Times New Roman" panose="02020603050405020304" pitchFamily="18" charset="0"/>
              <a:cs typeface="Times New Roman" panose="02020603050405020304" pitchFamily="18" charset="0"/>
            </a:endParaRPr>
          </a:p>
        </p:txBody>
      </p:sp>
      <p:pic>
        <p:nvPicPr>
          <p:cNvPr id="9" name="Imagen 8">
            <a:extLst>
              <a:ext uri="{FF2B5EF4-FFF2-40B4-BE49-F238E27FC236}">
                <a16:creationId xmlns:a16="http://schemas.microsoft.com/office/drawing/2014/main" id="{C42A9779-30A2-4716-AF9D-04BEA6ABD43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10601" y="2514451"/>
            <a:ext cx="3909993" cy="2751226"/>
          </a:xfrm>
          <a:prstGeom prst="rect">
            <a:avLst/>
          </a:prstGeom>
          <a:ln w="12700">
            <a:solidFill>
              <a:schemeClr val="tx1"/>
            </a:solidFill>
          </a:ln>
        </p:spPr>
      </p:pic>
    </p:spTree>
    <p:extLst>
      <p:ext uri="{BB962C8B-B14F-4D97-AF65-F5344CB8AC3E}">
        <p14:creationId xmlns:p14="http://schemas.microsoft.com/office/powerpoint/2010/main" val="2021001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000" b="1" dirty="0">
                <a:latin typeface="Times New Roman" panose="02020603050405020304" pitchFamily="18" charset="0"/>
                <a:cs typeface="Times New Roman" panose="02020603050405020304" pitchFamily="18" charset="0"/>
              </a:rPr>
              <a:t>198 entidades asesoradas</a:t>
            </a:r>
            <a:r>
              <a:rPr lang="es-ES" sz="2000" dirty="0">
                <a:latin typeface="Times New Roman" panose="02020603050405020304" pitchFamily="18" charset="0"/>
                <a:cs typeface="Times New Roman" panose="02020603050405020304" pitchFamily="18" charset="0"/>
              </a:rPr>
              <a:t> en temas de </a:t>
            </a:r>
            <a:r>
              <a:rPr lang="es-ES" sz="2000" b="1" dirty="0">
                <a:latin typeface="Times New Roman" panose="02020603050405020304" pitchFamily="18" charset="0"/>
                <a:cs typeface="Times New Roman" panose="02020603050405020304" pitchFamily="18" charset="0"/>
              </a:rPr>
              <a:t>control y manejo de aguas residuales </a:t>
            </a:r>
            <a:r>
              <a:rPr lang="es-ES" sz="2000" dirty="0">
                <a:latin typeface="Times New Roman" panose="02020603050405020304" pitchFamily="18" charset="0"/>
                <a:cs typeface="Times New Roman" panose="02020603050405020304" pitchFamily="18" charset="0"/>
              </a:rPr>
              <a:t>generadas y sistemas de producción agroindustrial, durante el tercer cuatrimestre. En cumplimiento a la meta física, en el año 2021 se reportan 350 entidades asesoradas. </a:t>
            </a: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br>
              <a:rPr lang="es-GT" sz="2000" dirty="0">
                <a:latin typeface="Times New Roman" panose="02020603050405020304" pitchFamily="18" charset="0"/>
                <a:cs typeface="Times New Roman" panose="02020603050405020304" pitchFamily="18" charset="0"/>
              </a:rPr>
            </a:br>
            <a:r>
              <a:rPr lang="es-GT" sz="2000" dirty="0">
                <a:latin typeface="Times New Roman" panose="02020603050405020304" pitchFamily="18" charset="0"/>
                <a:cs typeface="Times New Roman" panose="02020603050405020304" pitchFamily="18" charset="0"/>
              </a:rPr>
              <a:t>       </a:t>
            </a:r>
            <a:r>
              <a:rPr lang="es-ES" sz="2000" b="1" dirty="0">
                <a:latin typeface="Times New Roman" panose="02020603050405020304" pitchFamily="18" charset="0"/>
                <a:ea typeface="Tahoma" panose="020B0604030504040204" pitchFamily="34" charset="0"/>
                <a:cs typeface="Times New Roman" panose="02020603050405020304" pitchFamily="18" charset="0"/>
              </a:rPr>
              <a:t> </a:t>
            </a:r>
            <a:br>
              <a:rPr lang="es-ES" sz="2000" b="1" dirty="0">
                <a:latin typeface="Times New Roman" panose="02020603050405020304" pitchFamily="18" charset="0"/>
                <a:ea typeface="Tahoma" panose="020B0604030504040204" pitchFamily="34" charset="0"/>
                <a:cs typeface="Times New Roman" panose="02020603050405020304" pitchFamily="18" charset="0"/>
              </a:rPr>
            </a:br>
            <a:r>
              <a:rPr lang="es-ES" sz="2000" b="1" dirty="0">
                <a:latin typeface="Times New Roman" panose="02020603050405020304" pitchFamily="18" charset="0"/>
                <a:ea typeface="Tahoma" panose="020B0604030504040204" pitchFamily="34" charset="0"/>
                <a:cs typeface="Times New Roman" panose="02020603050405020304" pitchFamily="18" charset="0"/>
              </a:rPr>
              <a:t>    </a:t>
            </a:r>
          </a:p>
          <a:p>
            <a:pPr marL="0" indent="0">
              <a:buNone/>
            </a:pPr>
            <a:endParaRPr lang="es-GT" sz="1000" b="1" dirty="0">
              <a:latin typeface="Arial" panose="020B0604020202020204" pitchFamily="34" charset="0"/>
              <a:ea typeface="Tahoma" panose="020B0604030504040204" pitchFamily="34" charset="0"/>
              <a:cs typeface="Arial" panose="020B0604020202020204" pitchFamily="34" charset="0"/>
            </a:endParaRPr>
          </a:p>
          <a:p>
            <a:pPr marL="0" indent="0">
              <a:buNone/>
            </a:pPr>
            <a:r>
              <a:rPr lang="es-GT" sz="1000" b="1" dirty="0">
                <a:latin typeface="Arial" panose="020B0604020202020204" pitchFamily="34" charset="0"/>
                <a:ea typeface="Tahoma" panose="020B0604030504040204" pitchFamily="34" charset="0"/>
                <a:cs typeface="Arial" panose="020B0604020202020204" pitchFamily="34" charset="0"/>
              </a:rPr>
              <a:t>                            Fuente: </a:t>
            </a:r>
            <a:r>
              <a:rPr lang="es-ES" sz="1000" dirty="0">
                <a:latin typeface="Arial" panose="020B0604020202020204" pitchFamily="34" charset="0"/>
                <a:ea typeface="Tahoma" panose="020B0604030504040204" pitchFamily="34" charset="0"/>
                <a:cs typeface="Arial" panose="020B0604020202020204" pitchFamily="34" charset="0"/>
              </a:rPr>
              <a:t>División de Reingeniería, AMSA 2021.</a:t>
            </a:r>
          </a:p>
          <a:p>
            <a:pPr marL="0" indent="0">
              <a:buNone/>
            </a:pPr>
            <a:endParaRPr lang="es-ES" sz="1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Marcador de contenido 6">
            <a:extLst>
              <a:ext uri="{FF2B5EF4-FFF2-40B4-BE49-F238E27FC236}">
                <a16:creationId xmlns:a16="http://schemas.microsoft.com/office/drawing/2014/main" id="{FDEFACA7-B903-4B3E-851C-F8FB7B3942D0}"/>
              </a:ext>
            </a:extLst>
          </p:cNvPr>
          <p:cNvSpPr txBox="1">
            <a:spLocks/>
          </p:cNvSpPr>
          <p:nvPr/>
        </p:nvSpPr>
        <p:spPr>
          <a:xfrm>
            <a:off x="5400153" y="2000552"/>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499,092.00</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ejecutado (utilizado): Q 499,091.87</a:t>
            </a:r>
          </a:p>
          <a:p>
            <a:pPr marL="342900" indent="-342900">
              <a:buAutoNum type="alphaLcPeriod"/>
            </a:pPr>
            <a:r>
              <a:rPr lang="es-GT" sz="1600" dirty="0">
                <a:latin typeface="Times New Roman" panose="02020603050405020304" pitchFamily="18" charset="0"/>
                <a:cs typeface="Times New Roman" panose="02020603050405020304" pitchFamily="18" charset="0"/>
              </a:rPr>
              <a:t>Fuente de financiamiento: 11, ingresos corrientes.</a:t>
            </a:r>
          </a:p>
          <a:p>
            <a:pPr marL="0" indent="0">
              <a:buNone/>
            </a:pPr>
            <a:br>
              <a:rPr lang="es-GT" sz="1600" b="1" dirty="0">
                <a:latin typeface="Times New Roman" panose="02020603050405020304" pitchFamily="18" charset="0"/>
                <a:cs typeface="Times New Roman" panose="02020603050405020304" pitchFamily="18" charset="0"/>
              </a:rPr>
            </a:br>
            <a:r>
              <a:rPr lang="es-GT" sz="1600" b="1" dirty="0">
                <a:latin typeface="Times New Roman" panose="02020603050405020304" pitchFamily="18" charset="0"/>
                <a:cs typeface="Times New Roman" panose="02020603050405020304" pitchFamily="18" charset="0"/>
              </a:rPr>
              <a:t>Aspectos 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 033</a:t>
            </a:r>
          </a:p>
          <a:p>
            <a:pPr marL="457200" indent="-457200">
              <a:buAutoNum type="alphaLcPeriod"/>
            </a:pPr>
            <a:r>
              <a:rPr lang="es-GT" sz="1600" dirty="0">
                <a:latin typeface="Times New Roman" panose="02020603050405020304" pitchFamily="18" charset="0"/>
                <a:cs typeface="Times New Roman" panose="02020603050405020304" pitchFamily="18" charset="0"/>
              </a:rPr>
              <a:t>Meta: 350 entidades anuales</a:t>
            </a:r>
          </a:p>
          <a:p>
            <a:pPr marL="457200" indent="-457200">
              <a:buAutoNum type="alphaLcPeriod"/>
            </a:pPr>
            <a:r>
              <a:rPr lang="es-GT" sz="1600" dirty="0">
                <a:latin typeface="Times New Roman" panose="02020603050405020304" pitchFamily="18" charset="0"/>
                <a:cs typeface="Times New Roman" panose="02020603050405020304" pitchFamily="18" charset="0"/>
              </a:rPr>
              <a:t>Población beneficiada: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a:latin typeface="Times New Roman" panose="02020603050405020304" pitchFamily="18" charset="0"/>
                <a:cs typeface="Times New Roman" panose="02020603050405020304" pitchFamily="18" charset="0"/>
              </a:rPr>
              <a:t>Ubicación geográfica: Municipios de la cuenca</a:t>
            </a: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III</a:t>
            </a:r>
          </a:p>
          <a:p>
            <a:pPr marL="0" indent="0">
              <a:buNone/>
            </a:pPr>
            <a:endParaRPr lang="es-GT" sz="1600" dirty="0">
              <a:latin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id="{CB7204E8-E30E-421B-9899-4B8022A56469}"/>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06305" y="2727523"/>
            <a:ext cx="3199843" cy="2362020"/>
          </a:xfrm>
          <a:prstGeom prst="rect">
            <a:avLst/>
          </a:prstGeom>
          <a:ln w="12700">
            <a:solidFill>
              <a:schemeClr val="tx1"/>
            </a:solidFill>
          </a:ln>
        </p:spPr>
      </p:pic>
    </p:spTree>
    <p:extLst>
      <p:ext uri="{BB962C8B-B14F-4D97-AF65-F5344CB8AC3E}">
        <p14:creationId xmlns:p14="http://schemas.microsoft.com/office/powerpoint/2010/main" val="961374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000" b="1" dirty="0">
                <a:latin typeface="Times New Roman" panose="02020603050405020304" pitchFamily="18" charset="0"/>
                <a:cs typeface="Times New Roman" panose="02020603050405020304" pitchFamily="18" charset="0"/>
              </a:rPr>
              <a:t>41,184 metros cúbicos de retención de sólidos, sedimentos </a:t>
            </a:r>
            <a:r>
              <a:rPr lang="es-ES" sz="2000" dirty="0">
                <a:latin typeface="Times New Roman" panose="02020603050405020304" pitchFamily="18" charset="0"/>
                <a:cs typeface="Times New Roman" panose="02020603050405020304" pitchFamily="18" charset="0"/>
              </a:rPr>
              <a:t>y estabilización de los ríos tributarios del lago de Amatitlán en avance del tercer cuatrimestre. Durante el año 2021 se reportan 121,184 metros cúbicos. </a:t>
            </a: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br>
              <a:rPr lang="es-GT" sz="2000" dirty="0">
                <a:latin typeface="Times New Roman" panose="02020603050405020304" pitchFamily="18" charset="0"/>
                <a:cs typeface="Times New Roman" panose="02020603050405020304" pitchFamily="18" charset="0"/>
              </a:rPr>
            </a:br>
            <a:r>
              <a:rPr lang="es-GT" sz="2000" dirty="0">
                <a:latin typeface="Times New Roman" panose="02020603050405020304" pitchFamily="18" charset="0"/>
                <a:cs typeface="Times New Roman" panose="02020603050405020304" pitchFamily="18" charset="0"/>
              </a:rPr>
              <a:t>       </a:t>
            </a:r>
            <a:r>
              <a:rPr lang="es-ES" sz="2000" b="1" dirty="0">
                <a:latin typeface="Times New Roman" panose="02020603050405020304" pitchFamily="18" charset="0"/>
                <a:ea typeface="Tahoma" panose="020B0604030504040204" pitchFamily="34" charset="0"/>
                <a:cs typeface="Times New Roman" panose="02020603050405020304" pitchFamily="18" charset="0"/>
              </a:rPr>
              <a:t> </a:t>
            </a:r>
            <a:br>
              <a:rPr lang="es-ES" sz="2000" b="1" dirty="0">
                <a:latin typeface="Times New Roman" panose="02020603050405020304" pitchFamily="18" charset="0"/>
                <a:ea typeface="Tahoma" panose="020B0604030504040204" pitchFamily="34" charset="0"/>
                <a:cs typeface="Times New Roman" panose="02020603050405020304" pitchFamily="18" charset="0"/>
              </a:rPr>
            </a:br>
            <a:r>
              <a:rPr lang="es-ES" sz="2000" b="1" dirty="0">
                <a:latin typeface="Times New Roman" panose="02020603050405020304" pitchFamily="18" charset="0"/>
                <a:ea typeface="Tahoma" panose="020B0604030504040204" pitchFamily="34" charset="0"/>
                <a:cs typeface="Times New Roman" panose="02020603050405020304" pitchFamily="18" charset="0"/>
              </a:rPr>
              <a:t>    </a:t>
            </a:r>
          </a:p>
          <a:p>
            <a:pPr marL="0" indent="0">
              <a:buNone/>
            </a:pPr>
            <a:r>
              <a:rPr lang="es-GT" sz="1000" dirty="0">
                <a:latin typeface="Times New Roman" panose="02020603050405020304" pitchFamily="18" charset="0"/>
                <a:cs typeface="Times New Roman" panose="02020603050405020304" pitchFamily="18" charset="0"/>
              </a:rPr>
              <a:t>                                    </a:t>
            </a:r>
          </a:p>
          <a:p>
            <a:pPr marL="0" indent="0">
              <a:buNone/>
            </a:pPr>
            <a:r>
              <a:rPr lang="es-GT" sz="1000" b="1" dirty="0">
                <a:latin typeface="Times New Roman" panose="02020603050405020304" pitchFamily="18" charset="0"/>
                <a:ea typeface="Tahoma" panose="020B0604030504040204" pitchFamily="34" charset="0"/>
                <a:cs typeface="Times New Roman" panose="02020603050405020304" pitchFamily="18" charset="0"/>
              </a:rPr>
              <a:t>	            Fuente: </a:t>
            </a:r>
            <a:r>
              <a:rPr lang="es-ES" sz="1000" dirty="0">
                <a:latin typeface="Times New Roman" panose="02020603050405020304" pitchFamily="18" charset="0"/>
                <a:ea typeface="Tahoma" panose="020B0604030504040204" pitchFamily="34" charset="0"/>
                <a:cs typeface="Times New Roman" panose="02020603050405020304" pitchFamily="18" charset="0"/>
              </a:rPr>
              <a:t>División Forestal, AMSA 2021.</a:t>
            </a:r>
          </a:p>
        </p:txBody>
      </p:sp>
      <p:sp>
        <p:nvSpPr>
          <p:cNvPr id="12" name="Marcador de contenido 6">
            <a:extLst>
              <a:ext uri="{FF2B5EF4-FFF2-40B4-BE49-F238E27FC236}">
                <a16:creationId xmlns:a16="http://schemas.microsoft.com/office/drawing/2014/main" id="{FDEFACA7-B903-4B3E-851C-F8FB7B3942D0}"/>
              </a:ext>
            </a:extLst>
          </p:cNvPr>
          <p:cNvSpPr txBox="1">
            <a:spLocks/>
          </p:cNvSpPr>
          <p:nvPr/>
        </p:nvSpPr>
        <p:spPr>
          <a:xfrm>
            <a:off x="5437436" y="2108868"/>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Q 479,800.00</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ejecutado (utilizado): Q 236,764.51</a:t>
            </a:r>
          </a:p>
          <a:p>
            <a:pPr marL="342900" indent="-342900">
              <a:buAutoNum type="alphaLcPeriod"/>
            </a:pPr>
            <a:r>
              <a:rPr lang="es-GT" sz="1600" dirty="0">
                <a:latin typeface="Times New Roman" panose="02020603050405020304" pitchFamily="18" charset="0"/>
                <a:cs typeface="Times New Roman" panose="02020603050405020304" pitchFamily="18" charset="0"/>
              </a:rPr>
              <a:t>Fuente de financiamiento: 11, ingresos corrientes.</a:t>
            </a:r>
          </a:p>
          <a:p>
            <a:pPr marL="0" indent="0">
              <a:buNone/>
            </a:pPr>
            <a:br>
              <a:rPr lang="es-GT" sz="1600" b="1" dirty="0">
                <a:latin typeface="Times New Roman" panose="02020603050405020304" pitchFamily="18" charset="0"/>
                <a:cs typeface="Times New Roman" panose="02020603050405020304" pitchFamily="18" charset="0"/>
              </a:rPr>
            </a:br>
            <a:r>
              <a:rPr lang="es-GT" sz="1600" b="1" dirty="0">
                <a:latin typeface="Times New Roman" panose="02020603050405020304" pitchFamily="18" charset="0"/>
                <a:cs typeface="Times New Roman" panose="02020603050405020304" pitchFamily="18" charset="0"/>
              </a:rPr>
              <a:t>Aspectos 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 033</a:t>
            </a:r>
          </a:p>
          <a:p>
            <a:pPr marL="457200" indent="-457200">
              <a:buAutoNum type="alphaLcPeriod"/>
            </a:pPr>
            <a:r>
              <a:rPr lang="es-GT" sz="1600" dirty="0">
                <a:latin typeface="Times New Roman" panose="02020603050405020304" pitchFamily="18" charset="0"/>
                <a:cs typeface="Times New Roman" panose="02020603050405020304" pitchFamily="18" charset="0"/>
              </a:rPr>
              <a:t>Meta: 124,608 metros cúbicos anuales</a:t>
            </a:r>
          </a:p>
          <a:p>
            <a:pPr marL="457200" indent="-457200">
              <a:buAutoNum type="alphaLcPeriod"/>
            </a:pPr>
            <a:r>
              <a:rPr lang="es-GT" sz="1600" dirty="0">
                <a:latin typeface="Times New Roman" panose="02020603050405020304" pitchFamily="18" charset="0"/>
                <a:cs typeface="Times New Roman" panose="02020603050405020304" pitchFamily="18" charset="0"/>
              </a:rPr>
              <a:t>Población beneficiada: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a:latin typeface="Times New Roman" panose="02020603050405020304" pitchFamily="18" charset="0"/>
                <a:cs typeface="Times New Roman" panose="02020603050405020304" pitchFamily="18" charset="0"/>
              </a:rPr>
              <a:t>Ubicación geográfica: Municipios de la cuenca</a:t>
            </a: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III</a:t>
            </a:r>
          </a:p>
          <a:p>
            <a:pPr marL="0" indent="0">
              <a:buNone/>
            </a:pPr>
            <a:endParaRPr lang="es-GT" sz="1600" dirty="0">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a16="http://schemas.microsoft.com/office/drawing/2014/main" id="{04905F91-76AA-4C1B-87EF-C0038C45BC2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4927" r="26910"/>
          <a:stretch/>
        </p:blipFill>
        <p:spPr bwMode="auto">
          <a:xfrm>
            <a:off x="1254986" y="2577101"/>
            <a:ext cx="3020923" cy="2662864"/>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1269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000" b="1" dirty="0">
                <a:latin typeface="Times New Roman" panose="02020603050405020304" pitchFamily="18" charset="0"/>
                <a:cs typeface="Times New Roman" panose="02020603050405020304" pitchFamily="18" charset="0"/>
              </a:rPr>
              <a:t>6 documentos </a:t>
            </a:r>
            <a:r>
              <a:rPr lang="es-ES" sz="2000" dirty="0">
                <a:latin typeface="Times New Roman" panose="02020603050405020304" pitchFamily="18" charset="0"/>
                <a:cs typeface="Times New Roman" panose="02020603050405020304" pitchFamily="18" charset="0"/>
              </a:rPr>
              <a:t>como avance de la meta física, dentro de los cuales destaca el “Levantamiento Hidrográfico Lago de Amatitlán, Guatemala 2021, entregado por la División de Planeamiento Urbano y Ordenamiento Territorial. Durante el año 2021 se presentaron 12 documentos.</a:t>
            </a: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endParaRPr lang="es-GT" sz="1000" b="1" dirty="0">
              <a:latin typeface="Times New Roman" panose="02020603050405020304" pitchFamily="18" charset="0"/>
              <a:cs typeface="Times New Roman" panose="02020603050405020304" pitchFamily="18" charset="0"/>
            </a:endParaRPr>
          </a:p>
          <a:p>
            <a:pPr marL="0" indent="0">
              <a:buNone/>
            </a:pPr>
            <a:endParaRPr lang="es-GT" sz="1000" b="1" dirty="0">
              <a:latin typeface="Times New Roman" panose="02020603050405020304" pitchFamily="18" charset="0"/>
              <a:cs typeface="Times New Roman" panose="02020603050405020304" pitchFamily="18" charset="0"/>
            </a:endParaRPr>
          </a:p>
          <a:p>
            <a:pPr marL="0" indent="0">
              <a:buNone/>
            </a:pPr>
            <a:endParaRPr lang="es-GT" sz="1000" b="1" dirty="0">
              <a:latin typeface="Times New Roman" panose="02020603050405020304" pitchFamily="18" charset="0"/>
              <a:cs typeface="Times New Roman" panose="02020603050405020304" pitchFamily="18" charset="0"/>
            </a:endParaRPr>
          </a:p>
          <a:p>
            <a:pPr marL="0" indent="0">
              <a:buNone/>
            </a:pPr>
            <a:endParaRPr lang="es-GT" sz="1000" b="1" dirty="0">
              <a:latin typeface="Times New Roman" panose="02020603050405020304" pitchFamily="18" charset="0"/>
              <a:cs typeface="Times New Roman" panose="02020603050405020304" pitchFamily="18" charset="0"/>
            </a:endParaRPr>
          </a:p>
          <a:p>
            <a:pPr marL="0" indent="0">
              <a:buNone/>
            </a:pPr>
            <a:br>
              <a:rPr lang="es-GT" sz="1000" b="1" dirty="0">
                <a:latin typeface="Times New Roman" panose="02020603050405020304" pitchFamily="18" charset="0"/>
                <a:cs typeface="Times New Roman" panose="02020603050405020304" pitchFamily="18" charset="0"/>
              </a:rPr>
            </a:br>
            <a:r>
              <a:rPr lang="es-GT" sz="1000" b="1" dirty="0">
                <a:latin typeface="Times New Roman" panose="02020603050405020304" pitchFamily="18" charset="0"/>
                <a:cs typeface="Times New Roman" panose="02020603050405020304" pitchFamily="18" charset="0"/>
              </a:rPr>
              <a:t>       </a:t>
            </a:r>
            <a:r>
              <a:rPr lang="es-ES" sz="1000" b="1" dirty="0">
                <a:latin typeface="Times New Roman" panose="02020603050405020304" pitchFamily="18" charset="0"/>
                <a:ea typeface="Tahoma" panose="020B0604030504040204" pitchFamily="34" charset="0"/>
                <a:cs typeface="Times New Roman" panose="02020603050405020304" pitchFamily="18" charset="0"/>
              </a:rPr>
              <a:t> </a:t>
            </a:r>
            <a:br>
              <a:rPr lang="es-ES" sz="1000" b="1" dirty="0">
                <a:latin typeface="Times New Roman" panose="02020603050405020304" pitchFamily="18" charset="0"/>
                <a:ea typeface="Tahoma" panose="020B0604030504040204" pitchFamily="34" charset="0"/>
                <a:cs typeface="Times New Roman" panose="02020603050405020304" pitchFamily="18" charset="0"/>
              </a:rPr>
            </a:br>
            <a:r>
              <a:rPr lang="es-ES" sz="1000" b="1" dirty="0">
                <a:latin typeface="Times New Roman" panose="02020603050405020304" pitchFamily="18" charset="0"/>
                <a:ea typeface="Tahoma" panose="020B0604030504040204" pitchFamily="34" charset="0"/>
                <a:cs typeface="Times New Roman" panose="02020603050405020304" pitchFamily="18" charset="0"/>
              </a:rPr>
              <a:t>                               Fuente: </a:t>
            </a:r>
            <a:r>
              <a:rPr lang="es-ES" sz="1000" dirty="0">
                <a:latin typeface="Times New Roman" panose="02020603050405020304" pitchFamily="18" charset="0"/>
                <a:ea typeface="Tahoma" panose="020B0604030504040204" pitchFamily="34" charset="0"/>
                <a:cs typeface="Times New Roman" panose="02020603050405020304" pitchFamily="18" charset="0"/>
              </a:rPr>
              <a:t>División de Ordenamiento Territorial, AMSA 2021.</a:t>
            </a:r>
          </a:p>
        </p:txBody>
      </p:sp>
      <p:sp>
        <p:nvSpPr>
          <p:cNvPr id="11" name="Marcador de contenido 6">
            <a:extLst>
              <a:ext uri="{FF2B5EF4-FFF2-40B4-BE49-F238E27FC236}">
                <a16:creationId xmlns:a16="http://schemas.microsoft.com/office/drawing/2014/main" id="{FDEFACA7-B903-4B3E-851C-F8FB7B3942D0}"/>
              </a:ext>
            </a:extLst>
          </p:cNvPr>
          <p:cNvSpPr txBox="1">
            <a:spLocks/>
          </p:cNvSpPr>
          <p:nvPr/>
        </p:nvSpPr>
        <p:spPr>
          <a:xfrm>
            <a:off x="5563983" y="2138640"/>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Q 16,049,121.00</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ejecutado (utilizado): Q 14,076,072.92</a:t>
            </a:r>
          </a:p>
          <a:p>
            <a:pPr marL="342900" indent="-342900">
              <a:buAutoNum type="alphaLcPeriod"/>
            </a:pPr>
            <a:r>
              <a:rPr lang="es-GT" sz="1600" dirty="0">
                <a:latin typeface="Times New Roman" panose="02020603050405020304" pitchFamily="18" charset="0"/>
                <a:cs typeface="Times New Roman" panose="02020603050405020304" pitchFamily="18" charset="0"/>
              </a:rPr>
              <a:t>Fuente de financiamiento: 11, ingresos corrientes.</a:t>
            </a:r>
          </a:p>
          <a:p>
            <a:pPr marL="0" indent="0">
              <a:buNone/>
            </a:pPr>
            <a:br>
              <a:rPr lang="es-GT" sz="1600" b="1" dirty="0">
                <a:latin typeface="Times New Roman" panose="02020603050405020304" pitchFamily="18" charset="0"/>
                <a:cs typeface="Times New Roman" panose="02020603050405020304" pitchFamily="18" charset="0"/>
              </a:rPr>
            </a:br>
            <a:r>
              <a:rPr lang="es-GT" sz="1600" b="1" dirty="0">
                <a:latin typeface="Times New Roman" panose="02020603050405020304" pitchFamily="18" charset="0"/>
                <a:cs typeface="Times New Roman" panose="02020603050405020304" pitchFamily="18" charset="0"/>
              </a:rPr>
              <a:t>Aspectos 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 033</a:t>
            </a:r>
          </a:p>
          <a:p>
            <a:pPr marL="457200" indent="-457200">
              <a:buAutoNum type="alphaLcPeriod"/>
            </a:pPr>
            <a:r>
              <a:rPr lang="es-GT" sz="1600" dirty="0">
                <a:latin typeface="Times New Roman" panose="02020603050405020304" pitchFamily="18" charset="0"/>
                <a:cs typeface="Times New Roman" panose="02020603050405020304" pitchFamily="18" charset="0"/>
              </a:rPr>
              <a:t>Meta: 12 documentos anuales </a:t>
            </a:r>
          </a:p>
          <a:p>
            <a:pPr marL="457200" indent="-457200">
              <a:buAutoNum type="alphaLcPeriod"/>
            </a:pPr>
            <a:r>
              <a:rPr lang="es-GT" sz="1600" dirty="0">
                <a:latin typeface="Times New Roman" panose="02020603050405020304" pitchFamily="18" charset="0"/>
                <a:cs typeface="Times New Roman" panose="02020603050405020304" pitchFamily="18" charset="0"/>
              </a:rPr>
              <a:t>Población beneficiada: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a:latin typeface="Times New Roman" panose="02020603050405020304" pitchFamily="18" charset="0"/>
                <a:cs typeface="Times New Roman" panose="02020603050405020304" pitchFamily="18" charset="0"/>
              </a:rPr>
              <a:t>Ubicación geográfica: Municipios de la cuenca</a:t>
            </a: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III</a:t>
            </a:r>
          </a:p>
          <a:p>
            <a:pPr marL="0" indent="0">
              <a:buNone/>
            </a:pPr>
            <a:endParaRPr lang="es-GT" sz="1600" dirty="0">
              <a:latin typeface="Times New Roman" panose="02020603050405020304" pitchFamily="18" charset="0"/>
              <a:cs typeface="Times New Roman" panose="02020603050405020304" pitchFamily="18" charset="0"/>
            </a:endParaRPr>
          </a:p>
        </p:txBody>
      </p:sp>
      <p:pic>
        <p:nvPicPr>
          <p:cNvPr id="8" name="Imagen 7" descr="Un grupo de personas de pie&#10;&#10;Descripción generada automáticamente con confianza media">
            <a:extLst>
              <a:ext uri="{FF2B5EF4-FFF2-40B4-BE49-F238E27FC236}">
                <a16:creationId xmlns:a16="http://schemas.microsoft.com/office/drawing/2014/main" id="{ABC5A363-B8B1-449F-98BD-ED433D18C7E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37810" y="2736034"/>
            <a:ext cx="3225482" cy="2494888"/>
          </a:xfrm>
          <a:prstGeom prst="rect">
            <a:avLst/>
          </a:prstGeom>
          <a:ln w="19050">
            <a:solidFill>
              <a:schemeClr val="tx1"/>
            </a:solidFill>
          </a:ln>
        </p:spPr>
      </p:pic>
    </p:spTree>
    <p:extLst>
      <p:ext uri="{BB962C8B-B14F-4D97-AF65-F5344CB8AC3E}">
        <p14:creationId xmlns:p14="http://schemas.microsoft.com/office/powerpoint/2010/main" val="1504079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000" b="1" dirty="0">
                <a:latin typeface="Times New Roman" panose="02020603050405020304" pitchFamily="18" charset="0"/>
                <a:cs typeface="Times New Roman" panose="02020603050405020304" pitchFamily="18" charset="0"/>
              </a:rPr>
              <a:t>Siete reuniones de la junta de representantes </a:t>
            </a:r>
            <a:r>
              <a:rPr lang="es-ES" sz="2000" dirty="0">
                <a:latin typeface="Times New Roman" panose="02020603050405020304" pitchFamily="18" charset="0"/>
                <a:cs typeface="Times New Roman" panose="02020603050405020304" pitchFamily="18" charset="0"/>
              </a:rPr>
              <a:t>de los sectores que intervienen en el control del uso de los recursos de la cuenca y del lago de Amatitlán, abordando temas como: proyectos por implementar en el manejo de la cuenca, manejo de desechos, limpieza del lago, monitoreo y análisis de la calidad de agua, cierre técnico del vertedero habiéndose concluido el estudio de impacto ambiental, coordinación interinstitucional en actividades con participación de otras instancias.</a:t>
            </a: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endParaRPr lang="es-GT" sz="1000" b="1" dirty="0">
              <a:latin typeface="Times New Roman" panose="02020603050405020304" pitchFamily="18" charset="0"/>
              <a:cs typeface="Times New Roman" panose="02020603050405020304" pitchFamily="18" charset="0"/>
            </a:endParaRPr>
          </a:p>
          <a:p>
            <a:pPr marL="0" indent="0">
              <a:buNone/>
            </a:pPr>
            <a:endParaRPr lang="es-GT" sz="1000" b="1" dirty="0">
              <a:latin typeface="Times New Roman" panose="02020603050405020304" pitchFamily="18" charset="0"/>
              <a:cs typeface="Times New Roman" panose="02020603050405020304" pitchFamily="18" charset="0"/>
            </a:endParaRPr>
          </a:p>
          <a:p>
            <a:pPr marL="0" indent="0">
              <a:buNone/>
            </a:pPr>
            <a:br>
              <a:rPr lang="es-GT" sz="1000" b="1" dirty="0">
                <a:latin typeface="Times New Roman" panose="02020603050405020304" pitchFamily="18" charset="0"/>
                <a:cs typeface="Times New Roman" panose="02020603050405020304" pitchFamily="18" charset="0"/>
              </a:rPr>
            </a:br>
            <a:r>
              <a:rPr lang="es-GT" sz="1000" b="1" dirty="0">
                <a:latin typeface="Times New Roman" panose="02020603050405020304" pitchFamily="18" charset="0"/>
                <a:cs typeface="Times New Roman" panose="02020603050405020304" pitchFamily="18" charset="0"/>
              </a:rPr>
              <a:t>       </a:t>
            </a:r>
            <a:r>
              <a:rPr lang="es-ES" sz="1000" b="1" dirty="0">
                <a:latin typeface="Times New Roman" panose="02020603050405020304" pitchFamily="18" charset="0"/>
                <a:ea typeface="Tahoma" panose="020B0604030504040204" pitchFamily="34" charset="0"/>
                <a:cs typeface="Times New Roman" panose="02020603050405020304" pitchFamily="18" charset="0"/>
              </a:rPr>
              <a:t> </a:t>
            </a:r>
            <a:br>
              <a:rPr lang="es-ES" sz="1000" b="1" dirty="0">
                <a:latin typeface="Times New Roman" panose="02020603050405020304" pitchFamily="18" charset="0"/>
                <a:ea typeface="Tahoma" panose="020B0604030504040204" pitchFamily="34" charset="0"/>
                <a:cs typeface="Times New Roman" panose="02020603050405020304" pitchFamily="18" charset="0"/>
              </a:rPr>
            </a:br>
            <a:r>
              <a:rPr lang="es-ES" sz="1000" b="1" dirty="0">
                <a:latin typeface="Times New Roman" panose="02020603050405020304" pitchFamily="18" charset="0"/>
                <a:ea typeface="Tahoma" panose="020B0604030504040204" pitchFamily="34" charset="0"/>
                <a:cs typeface="Times New Roman" panose="02020603050405020304" pitchFamily="18" charset="0"/>
              </a:rPr>
              <a:t>                                              Fuente: </a:t>
            </a:r>
            <a:r>
              <a:rPr lang="es-ES" sz="1000" dirty="0">
                <a:latin typeface="Times New Roman" panose="02020603050405020304" pitchFamily="18" charset="0"/>
                <a:ea typeface="Tahoma" panose="020B0604030504040204" pitchFamily="34" charset="0"/>
                <a:cs typeface="Times New Roman" panose="02020603050405020304" pitchFamily="18" charset="0"/>
              </a:rPr>
              <a:t>Unidad de Comunicación Social, AMSA 2021.</a:t>
            </a:r>
          </a:p>
        </p:txBody>
      </p:sp>
      <p:sp>
        <p:nvSpPr>
          <p:cNvPr id="14" name="Marcador de contenido 6">
            <a:extLst>
              <a:ext uri="{FF2B5EF4-FFF2-40B4-BE49-F238E27FC236}">
                <a16:creationId xmlns:a16="http://schemas.microsoft.com/office/drawing/2014/main" id="{FDEFACA7-B903-4B3E-851C-F8FB7B3942D0}"/>
              </a:ext>
            </a:extLst>
          </p:cNvPr>
          <p:cNvSpPr txBox="1">
            <a:spLocks/>
          </p:cNvSpPr>
          <p:nvPr/>
        </p:nvSpPr>
        <p:spPr>
          <a:xfrm>
            <a:off x="5883356" y="2907478"/>
            <a:ext cx="5263615" cy="2002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Arial" panose="020B0604020202020204" pitchFamily="34" charset="0"/>
              <a:cs typeface="Arial" panose="020B0604020202020204" pitchFamily="34" charset="0"/>
            </a:endParaRPr>
          </a:p>
          <a:p>
            <a:pPr marL="0" indent="0">
              <a:buNone/>
            </a:pPr>
            <a:br>
              <a:rPr lang="es-GT" sz="1600" b="1" dirty="0">
                <a:latin typeface="Arial" panose="020B0604020202020204" pitchFamily="34" charset="0"/>
                <a:cs typeface="Arial" panose="020B0604020202020204" pitchFamily="34" charset="0"/>
              </a:rPr>
            </a:br>
            <a:r>
              <a:rPr lang="es-GT" sz="1600" b="1" dirty="0">
                <a:latin typeface="Arial" panose="020B0604020202020204" pitchFamily="34" charset="0"/>
                <a:cs typeface="Arial" panose="020B0604020202020204" pitchFamily="34" charset="0"/>
              </a:rPr>
              <a:t>Aspectos de planificación estatal</a:t>
            </a:r>
          </a:p>
          <a:p>
            <a:pPr marL="457200" indent="-457200">
              <a:buAutoNum type="alphaLcPeriod"/>
            </a:pPr>
            <a:r>
              <a:rPr lang="es-GT" sz="1600" dirty="0">
                <a:latin typeface="Arial" panose="020B0604020202020204" pitchFamily="34" charset="0"/>
                <a:cs typeface="Arial" panose="020B0604020202020204" pitchFamily="34" charset="0"/>
              </a:rPr>
              <a:t>Población beneficiada: </a:t>
            </a:r>
            <a:r>
              <a:rPr lang="es-ES" sz="1600" dirty="0">
                <a:latin typeface="Arial" panose="020B0604020202020204" pitchFamily="34" charset="0"/>
                <a:cs typeface="Arial" panose="020B0604020202020204" pitchFamily="34" charset="0"/>
              </a:rPr>
              <a:t>14 municipios de la cuenca </a:t>
            </a:r>
          </a:p>
          <a:p>
            <a:pPr marL="457200" indent="-457200">
              <a:buAutoNum type="alphaLcPeriod"/>
            </a:pPr>
            <a:r>
              <a:rPr lang="es-GT" sz="1600" dirty="0">
                <a:latin typeface="Arial" panose="020B0604020202020204" pitchFamily="34" charset="0"/>
                <a:cs typeface="Arial" panose="020B0604020202020204" pitchFamily="34" charset="0"/>
              </a:rPr>
              <a:t>Ubicación geográfica: Municipios de la cuenca</a:t>
            </a:r>
          </a:p>
          <a:p>
            <a:pPr marL="457200" indent="-457200">
              <a:buAutoNum type="alphaLcPeriod"/>
            </a:pPr>
            <a:r>
              <a:rPr lang="es-GT" sz="1600" dirty="0">
                <a:latin typeface="Arial" panose="020B0604020202020204" pitchFamily="34" charset="0"/>
                <a:cs typeface="Arial" panose="020B0604020202020204" pitchFamily="34" charset="0"/>
              </a:rPr>
              <a:t>Plazo de ejecución: Cuatrimestre III</a:t>
            </a:r>
          </a:p>
          <a:p>
            <a:pPr marL="0" indent="0">
              <a:buNone/>
            </a:pPr>
            <a:endParaRPr lang="es-GT" sz="1600" dirty="0">
              <a:latin typeface="Arial" panose="020B0604020202020204" pitchFamily="34" charset="0"/>
              <a:cs typeface="Arial" panose="020B0604020202020204" pitchFamily="34" charset="0"/>
            </a:endParaRPr>
          </a:p>
        </p:txBody>
      </p:sp>
      <p:pic>
        <p:nvPicPr>
          <p:cNvPr id="9" name="Imagen 8" descr="May be an image of 5 people, people sitting and people standing">
            <a:extLst>
              <a:ext uri="{FF2B5EF4-FFF2-40B4-BE49-F238E27FC236}">
                <a16:creationId xmlns:a16="http://schemas.microsoft.com/office/drawing/2014/main" id="{37376028-0E99-411A-9A91-A9217323877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27598" y="3274446"/>
            <a:ext cx="3275328" cy="2181307"/>
          </a:xfrm>
          <a:prstGeom prst="rect">
            <a:avLst/>
          </a:prstGeom>
          <a:ln w="19050">
            <a:solidFill>
              <a:schemeClr val="tx1"/>
            </a:solidFill>
          </a:ln>
        </p:spPr>
      </p:pic>
    </p:spTree>
    <p:extLst>
      <p:ext uri="{BB962C8B-B14F-4D97-AF65-F5344CB8AC3E}">
        <p14:creationId xmlns:p14="http://schemas.microsoft.com/office/powerpoint/2010/main" val="1731703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A2162693-C48A-1D46-A173-005AE60ACA54}"/>
              </a:ext>
            </a:extLst>
          </p:cNvPr>
          <p:cNvSpPr txBox="1">
            <a:spLocks/>
          </p:cNvSpPr>
          <p:nvPr/>
        </p:nvSpPr>
        <p:spPr>
          <a:xfrm>
            <a:off x="2934787" y="4972043"/>
            <a:ext cx="9144000" cy="1572448"/>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es-GT" sz="3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RENDICIÓN DE CUENTAS</a:t>
            </a:r>
            <a:br>
              <a:rPr kumimoji="0" lang="es-GT" sz="3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s-GT" sz="3400" b="1"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TENDENCIAS Y DESAFÍOS</a:t>
            </a:r>
          </a:p>
        </p:txBody>
      </p:sp>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08239" y="922957"/>
            <a:ext cx="3989783" cy="2992337"/>
          </a:xfrm>
          <a:prstGeom prst="rect">
            <a:avLst/>
          </a:prstGeom>
        </p:spPr>
      </p:pic>
    </p:spTree>
    <p:extLst>
      <p:ext uri="{BB962C8B-B14F-4D97-AF65-F5344CB8AC3E}">
        <p14:creationId xmlns:p14="http://schemas.microsoft.com/office/powerpoint/2010/main" val="4204466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667096" y="755827"/>
            <a:ext cx="8942415" cy="715530"/>
          </a:xfrm>
        </p:spPr>
        <p:txBody>
          <a:bodyPr>
            <a:normAutofit fontScale="90000"/>
          </a:bodyPr>
          <a:lstStyle/>
          <a:p>
            <a:r>
              <a:rPr lang="es-ES" sz="2800" b="1" dirty="0">
                <a:solidFill>
                  <a:srgbClr val="003353"/>
                </a:solidFill>
                <a:latin typeface="Montserrat" pitchFamily="2" charset="77"/>
              </a:rPr>
              <a:t>¿QUÉ TENDENCIA MUESTRA EL USO DE LOS RECURSOS PÚBLICOS?</a:t>
            </a:r>
            <a:endParaRPr lang="es-GT" sz="2800" b="1" dirty="0">
              <a:solidFill>
                <a:srgbClr val="003353"/>
              </a:solidFill>
              <a:latin typeface="Montserrat" pitchFamily="2" charset="77"/>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5020887" y="1543030"/>
            <a:ext cx="6749935"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endParaRPr lang="es-ES" sz="20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ES" sz="2000" b="0" dirty="0">
                <a:solidFill>
                  <a:schemeClr val="tx1"/>
                </a:solidFill>
                <a:latin typeface="Times New Roman" panose="02020603050405020304" pitchFamily="18" charset="0"/>
                <a:cs typeface="Times New Roman" panose="02020603050405020304" pitchFamily="18" charset="0"/>
              </a:rPr>
              <a:t>Los datos obtenidos durante el cuatrimestre reportado permiten establecer que la ejecución del presupuesto se caracterizó por el desarrollo de las principales actividades de la institución, de acuerdo con lo planificado, entre las cuales destacan el manejo del vertedero controlado, mantenimiento de las plantas de tratamiento de aguas residuales, limpieza del lago, reforestaciones y adquisición de equipo e insumos, así como el pago de nómina.</a:t>
            </a:r>
          </a:p>
        </p:txBody>
      </p:sp>
      <p:sp>
        <p:nvSpPr>
          <p:cNvPr id="6" name="Título 1">
            <a:extLst>
              <a:ext uri="{FF2B5EF4-FFF2-40B4-BE49-F238E27FC236}">
                <a16:creationId xmlns:a16="http://schemas.microsoft.com/office/drawing/2014/main" id="{E40743F2-234A-4544-BBAC-8877FB423F76}"/>
              </a:ext>
            </a:extLst>
          </p:cNvPr>
          <p:cNvSpPr txBox="1">
            <a:spLocks/>
          </p:cNvSpPr>
          <p:nvPr/>
        </p:nvSpPr>
        <p:spPr>
          <a:xfrm>
            <a:off x="296090" y="2056755"/>
            <a:ext cx="4508666"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br>
              <a:rPr lang="es-ES" sz="2000" b="0" dirty="0">
                <a:solidFill>
                  <a:schemeClr val="tx1"/>
                </a:solidFill>
                <a:latin typeface="Times New Roman" panose="02020603050405020304" pitchFamily="18" charset="0"/>
                <a:cs typeface="Times New Roman" panose="02020603050405020304" pitchFamily="18" charset="0"/>
              </a:rPr>
            </a:br>
            <a:r>
              <a:rPr lang="es-ES" sz="2000" b="0" dirty="0">
                <a:solidFill>
                  <a:schemeClr val="tx1"/>
                </a:solidFill>
                <a:latin typeface="Times New Roman" panose="02020603050405020304" pitchFamily="18" charset="0"/>
                <a:cs typeface="Times New Roman" panose="02020603050405020304" pitchFamily="18" charset="0"/>
              </a:rPr>
              <a:t>En el tercer cuatrimestre se llevaron a cabo procesos que permitieron que la ejecución presupuestaria se mantuviera en aumento y de conformidad se diera cumplimiento a las metas físicas programadas.</a:t>
            </a:r>
          </a:p>
        </p:txBody>
      </p:sp>
    </p:spTree>
    <p:extLst>
      <p:ext uri="{BB962C8B-B14F-4D97-AF65-F5344CB8AC3E}">
        <p14:creationId xmlns:p14="http://schemas.microsoft.com/office/powerpoint/2010/main" val="4268537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667096" y="755827"/>
            <a:ext cx="8942415" cy="715530"/>
          </a:xfrm>
        </p:spPr>
        <p:txBody>
          <a:bodyPr>
            <a:normAutofit fontScale="90000"/>
          </a:bodyPr>
          <a:lstStyle/>
          <a:p>
            <a:r>
              <a:rPr lang="es-ES" sz="2800" b="1" dirty="0">
                <a:solidFill>
                  <a:srgbClr val="003353"/>
                </a:solidFill>
                <a:latin typeface="Montserrat" pitchFamily="2" charset="77"/>
              </a:rPr>
              <a:t>¿QUÉ RESULTADOS SE OBTUVIERON EN EL MARCO DE LA PGG?</a:t>
            </a:r>
            <a:endParaRPr lang="es-GT" sz="2800" b="1" dirty="0">
              <a:solidFill>
                <a:srgbClr val="003353"/>
              </a:solidFill>
              <a:latin typeface="Montserrat" pitchFamily="2" charset="77"/>
            </a:endParaRPr>
          </a:p>
        </p:txBody>
      </p:sp>
      <p:sp>
        <p:nvSpPr>
          <p:cNvPr id="6" name="Título 1">
            <a:extLst>
              <a:ext uri="{FF2B5EF4-FFF2-40B4-BE49-F238E27FC236}">
                <a16:creationId xmlns:a16="http://schemas.microsoft.com/office/drawing/2014/main" id="{E40743F2-234A-4544-BBAC-8877FB423F76}"/>
              </a:ext>
            </a:extLst>
          </p:cNvPr>
          <p:cNvSpPr txBox="1">
            <a:spLocks/>
          </p:cNvSpPr>
          <p:nvPr/>
        </p:nvSpPr>
        <p:spPr>
          <a:xfrm>
            <a:off x="296090" y="2056755"/>
            <a:ext cx="4508666"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br>
              <a:rPr lang="es-ES" sz="2000" b="0" dirty="0">
                <a:solidFill>
                  <a:schemeClr val="tx1"/>
                </a:solidFill>
                <a:latin typeface="Times New Roman" panose="02020603050405020304" pitchFamily="18" charset="0"/>
                <a:cs typeface="Times New Roman" panose="02020603050405020304" pitchFamily="18" charset="0"/>
              </a:rPr>
            </a:br>
            <a:r>
              <a:rPr lang="es-ES" sz="2000" b="0" dirty="0">
                <a:solidFill>
                  <a:schemeClr val="tx1"/>
                </a:solidFill>
                <a:latin typeface="Times New Roman" panose="02020603050405020304" pitchFamily="18" charset="0"/>
                <a:cs typeface="Times New Roman" panose="02020603050405020304" pitchFamily="18" charset="0"/>
              </a:rPr>
              <a:t>Se contribuyó con los pilares de estado responsable, transparente y efectivo y con el aspecto ambiental.</a:t>
            </a:r>
          </a:p>
        </p:txBody>
      </p:sp>
      <p:sp>
        <p:nvSpPr>
          <p:cNvPr id="7" name="Título 1">
            <a:extLst>
              <a:ext uri="{FF2B5EF4-FFF2-40B4-BE49-F238E27FC236}">
                <a16:creationId xmlns:a16="http://schemas.microsoft.com/office/drawing/2014/main" id="{E40743F2-234A-4544-BBAC-8877FB423F76}"/>
              </a:ext>
            </a:extLst>
          </p:cNvPr>
          <p:cNvSpPr txBox="1">
            <a:spLocks/>
          </p:cNvSpPr>
          <p:nvPr/>
        </p:nvSpPr>
        <p:spPr>
          <a:xfrm>
            <a:off x="4887885" y="2056755"/>
            <a:ext cx="7015942" cy="354859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800" b="0" dirty="0">
                <a:solidFill>
                  <a:schemeClr val="tx1"/>
                </a:solidFill>
                <a:latin typeface="Times New Roman" panose="02020603050405020304" pitchFamily="18" charset="0"/>
                <a:cs typeface="Times New Roman" panose="02020603050405020304" pitchFamily="18" charset="0"/>
              </a:rPr>
              <a:t>La </a:t>
            </a:r>
            <a:r>
              <a:rPr lang="es-GT" sz="1800" dirty="0">
                <a:solidFill>
                  <a:srgbClr val="0070C0"/>
                </a:solidFill>
                <a:latin typeface="Times New Roman" panose="02020603050405020304" pitchFamily="18" charset="0"/>
                <a:cs typeface="Times New Roman" panose="02020603050405020304" pitchFamily="18" charset="0"/>
              </a:rPr>
              <a:t>Política General de Gobierno </a:t>
            </a:r>
            <a:r>
              <a:rPr lang="es-GT" sz="1800" b="0" dirty="0">
                <a:solidFill>
                  <a:schemeClr val="tx1"/>
                </a:solidFill>
                <a:latin typeface="Times New Roman" panose="02020603050405020304" pitchFamily="18" charset="0"/>
                <a:cs typeface="Times New Roman" panose="02020603050405020304" pitchFamily="18" charset="0"/>
              </a:rPr>
              <a:t>(</a:t>
            </a:r>
            <a:r>
              <a:rPr lang="es-GT" sz="1800" b="0" dirty="0" err="1">
                <a:solidFill>
                  <a:schemeClr val="tx1"/>
                </a:solidFill>
                <a:latin typeface="Times New Roman" panose="02020603050405020304" pitchFamily="18" charset="0"/>
                <a:cs typeface="Times New Roman" panose="02020603050405020304" pitchFamily="18" charset="0"/>
              </a:rPr>
              <a:t>PGG</a:t>
            </a:r>
            <a:r>
              <a:rPr lang="es-GT" sz="1800" b="0" dirty="0">
                <a:solidFill>
                  <a:schemeClr val="tx1"/>
                </a:solidFill>
                <a:latin typeface="Times New Roman" panose="02020603050405020304" pitchFamily="18" charset="0"/>
                <a:cs typeface="Times New Roman" panose="02020603050405020304" pitchFamily="18" charset="0"/>
              </a:rPr>
              <a:t>) es el plan de acción del Gobierno de Guatemala, en donde se plasman los objetivos estratégicos y los lineamientos de las políticas públicas.</a:t>
            </a:r>
          </a:p>
          <a:p>
            <a:pPr algn="just">
              <a:lnSpc>
                <a:spcPct val="150000"/>
              </a:lnSpc>
            </a:pPr>
            <a:endParaRPr lang="es-GT" sz="18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1800" b="0" dirty="0">
                <a:solidFill>
                  <a:schemeClr val="tx1"/>
                </a:solidFill>
                <a:latin typeface="Times New Roman" panose="02020603050405020304" pitchFamily="18" charset="0"/>
                <a:cs typeface="Times New Roman" panose="02020603050405020304" pitchFamily="18" charset="0"/>
              </a:rPr>
              <a:t>AMSA, durante el cuatrimestre reportado colaboró con el cumplimiento de la PGG mediante el cumplimiento de lo establecido en la ley de compras y adquisiciones del estado y cumpliendo las directrices de los entes rectores. </a:t>
            </a:r>
          </a:p>
          <a:p>
            <a:pPr algn="just">
              <a:lnSpc>
                <a:spcPct val="150000"/>
              </a:lnSpc>
            </a:pPr>
            <a:endParaRPr lang="es-GT" sz="18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1800" b="0" dirty="0">
                <a:solidFill>
                  <a:schemeClr val="tx1"/>
                </a:solidFill>
                <a:latin typeface="Times New Roman" panose="02020603050405020304" pitchFamily="18" charset="0"/>
                <a:cs typeface="Times New Roman" panose="02020603050405020304" pitchFamily="18" charset="0"/>
              </a:rPr>
              <a:t>Las acciones técnicas de AMSA dan cumplimiento al eje transversal de la PGG (aspecto ambiental). </a:t>
            </a:r>
            <a:endParaRPr lang="es-GT" sz="1800" b="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1932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667096" y="755827"/>
            <a:ext cx="8942415" cy="715530"/>
          </a:xfrm>
        </p:spPr>
        <p:txBody>
          <a:bodyPr>
            <a:normAutofit fontScale="90000"/>
          </a:bodyPr>
          <a:lstStyle/>
          <a:p>
            <a:r>
              <a:rPr lang="es-ES" sz="2800" b="1" dirty="0">
                <a:solidFill>
                  <a:srgbClr val="003353"/>
                </a:solidFill>
                <a:latin typeface="Montserrat" pitchFamily="2" charset="77"/>
              </a:rPr>
              <a:t>¿QUÉ MEDIDAS DE TRANSPARENCIA SE HAN APLICADO?</a:t>
            </a:r>
            <a:endParaRPr lang="es-GT" sz="2800" b="1" dirty="0">
              <a:solidFill>
                <a:srgbClr val="003353"/>
              </a:solidFill>
              <a:latin typeface="Montserrat" pitchFamily="2" charset="77"/>
            </a:endParaRPr>
          </a:p>
        </p:txBody>
      </p:sp>
      <p:sp>
        <p:nvSpPr>
          <p:cNvPr id="6" name="Título 1">
            <a:extLst>
              <a:ext uri="{FF2B5EF4-FFF2-40B4-BE49-F238E27FC236}">
                <a16:creationId xmlns:a16="http://schemas.microsoft.com/office/drawing/2014/main" id="{E40743F2-234A-4544-BBAC-8877FB423F76}"/>
              </a:ext>
            </a:extLst>
          </p:cNvPr>
          <p:cNvSpPr txBox="1">
            <a:spLocks/>
          </p:cNvSpPr>
          <p:nvPr/>
        </p:nvSpPr>
        <p:spPr>
          <a:xfrm>
            <a:off x="437408" y="2163928"/>
            <a:ext cx="4508666"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br>
              <a:rPr lang="es-ES" sz="2000" b="0" dirty="0">
                <a:solidFill>
                  <a:schemeClr val="tx1"/>
                </a:solidFill>
                <a:latin typeface="Times New Roman" panose="02020603050405020304" pitchFamily="18" charset="0"/>
                <a:cs typeface="Times New Roman" panose="02020603050405020304" pitchFamily="18" charset="0"/>
              </a:rPr>
            </a:br>
            <a:r>
              <a:rPr lang="es-ES" sz="2000" b="0" dirty="0">
                <a:solidFill>
                  <a:schemeClr val="tx1"/>
                </a:solidFill>
                <a:latin typeface="Times New Roman" panose="02020603050405020304" pitchFamily="18" charset="0"/>
                <a:cs typeface="Times New Roman" panose="02020603050405020304" pitchFamily="18" charset="0"/>
              </a:rPr>
              <a:t>Se tiene previsto continuar con las medidas de transparencia tomando en cuenta las recomendaciones presentadas por la Contraloría General de Cuentas, </a:t>
            </a:r>
            <a:br>
              <a:rPr lang="es-ES" sz="2000" b="0" dirty="0">
                <a:solidFill>
                  <a:schemeClr val="tx1"/>
                </a:solidFill>
                <a:latin typeface="Times New Roman" panose="02020603050405020304" pitchFamily="18" charset="0"/>
                <a:cs typeface="Times New Roman" panose="02020603050405020304" pitchFamily="18" charset="0"/>
              </a:rPr>
            </a:br>
            <a:r>
              <a:rPr lang="es-ES" sz="2000" b="0" dirty="0">
                <a:solidFill>
                  <a:schemeClr val="tx1"/>
                </a:solidFill>
                <a:latin typeface="Times New Roman" panose="02020603050405020304" pitchFamily="18" charset="0"/>
                <a:cs typeface="Times New Roman" panose="02020603050405020304" pitchFamily="18" charset="0"/>
              </a:rPr>
              <a:t>en auditorias pasadas. </a:t>
            </a: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5286895" y="1563732"/>
            <a:ext cx="6476802" cy="444998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400" b="0" dirty="0">
                <a:solidFill>
                  <a:schemeClr val="tx1"/>
                </a:solidFill>
                <a:latin typeface="Times New Roman" panose="02020603050405020304" pitchFamily="18" charset="0"/>
                <a:cs typeface="Times New Roman" panose="02020603050405020304" pitchFamily="18" charset="0"/>
              </a:rPr>
              <a:t>Para garantizar el </a:t>
            </a:r>
            <a:r>
              <a:rPr lang="es-GT" sz="2400" dirty="0">
                <a:solidFill>
                  <a:srgbClr val="0070C0"/>
                </a:solidFill>
                <a:latin typeface="Times New Roman" panose="02020603050405020304" pitchFamily="18" charset="0"/>
                <a:cs typeface="Times New Roman" panose="02020603050405020304" pitchFamily="18" charset="0"/>
              </a:rPr>
              <a:t>uso adecuado del dinero público </a:t>
            </a:r>
            <a:r>
              <a:rPr lang="es-GT" sz="2400" b="0" dirty="0">
                <a:solidFill>
                  <a:schemeClr val="tx1"/>
                </a:solidFill>
                <a:latin typeface="Times New Roman" panose="02020603050405020304" pitchFamily="18" charset="0"/>
                <a:cs typeface="Times New Roman" panose="02020603050405020304" pitchFamily="18" charset="0"/>
              </a:rPr>
              <a:t>y el avance en el cumplimiento de los objetivos de Estado, AMSA ha adoptado como medida de transparencia: apegarse a la Ley de Creación de AMSA, Ley de Contrataciones del Estado, Ley de Acceso a la Información Pública, entre otras. </a:t>
            </a:r>
            <a:endParaRPr lang="es-GT" sz="2400" b="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4869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982982" y="697637"/>
            <a:ext cx="5539738" cy="715530"/>
          </a:xfrm>
        </p:spPr>
        <p:txBody>
          <a:bodyPr>
            <a:normAutofit fontScale="90000"/>
          </a:bodyPr>
          <a:lstStyle/>
          <a:p>
            <a:r>
              <a:rPr lang="es-GT" sz="2400" b="1" dirty="0">
                <a:solidFill>
                  <a:srgbClr val="003353"/>
                </a:solidFill>
                <a:latin typeface="Montserrat" pitchFamily="2" charset="77"/>
              </a:rPr>
              <a:t>PRINCIPALES OBJETIVOS DE AMSA</a:t>
            </a:r>
          </a:p>
        </p:txBody>
      </p:sp>
      <p:sp>
        <p:nvSpPr>
          <p:cNvPr id="5" name="CuadroTexto 4">
            <a:extLst>
              <a:ext uri="{FF2B5EF4-FFF2-40B4-BE49-F238E27FC236}">
                <a16:creationId xmlns:a16="http://schemas.microsoft.com/office/drawing/2014/main" id="{772394B1-81AB-2D43-86E5-EDE326CA93F8}"/>
              </a:ext>
            </a:extLst>
          </p:cNvPr>
          <p:cNvSpPr txBox="1"/>
          <p:nvPr/>
        </p:nvSpPr>
        <p:spPr>
          <a:xfrm>
            <a:off x="982982" y="1854874"/>
            <a:ext cx="10604960" cy="3046988"/>
          </a:xfrm>
          <a:prstGeom prst="rect">
            <a:avLst/>
          </a:prstGeom>
          <a:noFill/>
        </p:spPr>
        <p:txBody>
          <a:bodyPr wrap="square" rtlCol="0">
            <a:spAutoFit/>
          </a:bodyPr>
          <a:lstStyle/>
          <a:p>
            <a:pPr algn="just"/>
            <a:r>
              <a:rPr lang="es-ES" sz="2400" dirty="0">
                <a:latin typeface="Times New Roman" panose="02020603050405020304" pitchFamily="18" charset="0"/>
                <a:cs typeface="Times New Roman" panose="02020603050405020304" pitchFamily="18" charset="0"/>
              </a:rPr>
              <a:t>Para el cumplimiento de sus funciones y satisfacer las necesidades de la población, AMSA, se propone cumplir con los siguientes objetivos:</a:t>
            </a:r>
          </a:p>
          <a:p>
            <a:pPr algn="just"/>
            <a:endParaRPr lang="es-ES" sz="2400" dirty="0">
              <a:latin typeface="Times New Roman" panose="02020603050405020304" pitchFamily="18" charset="0"/>
              <a:cs typeface="Times New Roman" panose="02020603050405020304" pitchFamily="18" charset="0"/>
            </a:endParaRPr>
          </a:p>
          <a:p>
            <a:pPr marL="800100" lvl="1" indent="-342900" algn="just">
              <a:buFont typeface="Wingdings" panose="05000000000000000000" pitchFamily="2" charset="2"/>
              <a:buChar char="§"/>
            </a:pPr>
            <a:r>
              <a:rPr lang="es-ES" sz="2400" dirty="0">
                <a:latin typeface="Times New Roman" panose="02020603050405020304" pitchFamily="18" charset="0"/>
                <a:cs typeface="Times New Roman" panose="02020603050405020304" pitchFamily="18" charset="0"/>
              </a:rPr>
              <a:t>Modernización y Fortalecimiento Institucional</a:t>
            </a:r>
          </a:p>
          <a:p>
            <a:pPr marL="800100" lvl="1" indent="-342900" algn="just">
              <a:buFont typeface="Wingdings" panose="05000000000000000000" pitchFamily="2" charset="2"/>
              <a:buChar char="§"/>
            </a:pPr>
            <a:r>
              <a:rPr lang="es-ES" sz="2400" dirty="0">
                <a:latin typeface="Times New Roman" panose="02020603050405020304" pitchFamily="18" charset="0"/>
                <a:cs typeface="Times New Roman" panose="02020603050405020304" pitchFamily="18" charset="0"/>
              </a:rPr>
              <a:t>Gobernanza y Cumplimiento Legal</a:t>
            </a:r>
          </a:p>
          <a:p>
            <a:pPr marL="800100" lvl="1" indent="-342900" algn="just">
              <a:buFont typeface="Wingdings" panose="05000000000000000000" pitchFamily="2" charset="2"/>
              <a:buChar char="§"/>
            </a:pPr>
            <a:r>
              <a:rPr lang="es-ES" sz="2400" dirty="0">
                <a:latin typeface="Times New Roman" panose="02020603050405020304" pitchFamily="18" charset="0"/>
                <a:cs typeface="Times New Roman" panose="02020603050405020304" pitchFamily="18" charset="0"/>
              </a:rPr>
              <a:t>Manejo Integral de Cuenca</a:t>
            </a:r>
          </a:p>
          <a:p>
            <a:pPr marL="800100" lvl="1" indent="-342900" algn="just">
              <a:buFont typeface="Wingdings" panose="05000000000000000000" pitchFamily="2" charset="2"/>
              <a:buChar char="§"/>
            </a:pPr>
            <a:r>
              <a:rPr lang="es-ES" sz="2400" dirty="0">
                <a:latin typeface="Times New Roman" panose="02020603050405020304" pitchFamily="18" charset="0"/>
                <a:cs typeface="Times New Roman" panose="02020603050405020304" pitchFamily="18" charset="0"/>
              </a:rPr>
              <a:t>Calidad Ambiental y Saneamiento</a:t>
            </a:r>
          </a:p>
          <a:p>
            <a:pPr marL="800100" lvl="1" indent="-342900" algn="just">
              <a:buFont typeface="Wingdings" panose="05000000000000000000" pitchFamily="2" charset="2"/>
              <a:buChar char="§"/>
            </a:pPr>
            <a:r>
              <a:rPr lang="es-ES" sz="2400" dirty="0">
                <a:latin typeface="Times New Roman" panose="02020603050405020304" pitchFamily="18" charset="0"/>
                <a:cs typeface="Times New Roman" panose="02020603050405020304" pitchFamily="18" charset="0"/>
              </a:rPr>
              <a:t>Educación Ambiental</a:t>
            </a:r>
          </a:p>
        </p:txBody>
      </p:sp>
    </p:spTree>
    <p:extLst>
      <p:ext uri="{BB962C8B-B14F-4D97-AF65-F5344CB8AC3E}">
        <p14:creationId xmlns:p14="http://schemas.microsoft.com/office/powerpoint/2010/main" val="2554377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667096" y="755827"/>
            <a:ext cx="8942415" cy="715530"/>
          </a:xfrm>
        </p:spPr>
        <p:txBody>
          <a:bodyPr>
            <a:normAutofit fontScale="90000"/>
          </a:bodyPr>
          <a:lstStyle/>
          <a:p>
            <a:r>
              <a:rPr lang="es-ES" sz="2800" b="1" dirty="0">
                <a:solidFill>
                  <a:srgbClr val="003353"/>
                </a:solidFill>
                <a:latin typeface="Montserrat" pitchFamily="2" charset="77"/>
              </a:rPr>
              <a:t>¿QUÉ DESAFÍOS INSTITUCIONALES SE TIENEN DURANTE 2021?</a:t>
            </a:r>
            <a:endParaRPr lang="es-GT" sz="2800" b="1" dirty="0">
              <a:solidFill>
                <a:srgbClr val="003353"/>
              </a:solidFill>
              <a:latin typeface="Montserrat" pitchFamily="2" charset="77"/>
            </a:endParaRPr>
          </a:p>
        </p:txBody>
      </p:sp>
      <p:sp>
        <p:nvSpPr>
          <p:cNvPr id="6" name="Título 1">
            <a:extLst>
              <a:ext uri="{FF2B5EF4-FFF2-40B4-BE49-F238E27FC236}">
                <a16:creationId xmlns:a16="http://schemas.microsoft.com/office/drawing/2014/main" id="{E40743F2-234A-4544-BBAC-8877FB423F76}"/>
              </a:ext>
            </a:extLst>
          </p:cNvPr>
          <p:cNvSpPr txBox="1">
            <a:spLocks/>
          </p:cNvSpPr>
          <p:nvPr/>
        </p:nvSpPr>
        <p:spPr>
          <a:xfrm>
            <a:off x="537161" y="1939484"/>
            <a:ext cx="4508666"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br>
              <a:rPr lang="es-ES" sz="2000" b="0" dirty="0">
                <a:solidFill>
                  <a:schemeClr val="tx1"/>
                </a:solidFill>
                <a:latin typeface="Times New Roman" panose="02020603050405020304" pitchFamily="18" charset="0"/>
                <a:cs typeface="Times New Roman" panose="02020603050405020304" pitchFamily="18" charset="0"/>
              </a:rPr>
            </a:br>
            <a:r>
              <a:rPr lang="es-ES" sz="2000" b="0" dirty="0">
                <a:solidFill>
                  <a:schemeClr val="tx1"/>
                </a:solidFill>
                <a:latin typeface="Times New Roman" panose="02020603050405020304" pitchFamily="18" charset="0"/>
                <a:cs typeface="Times New Roman" panose="02020603050405020304" pitchFamily="18" charset="0"/>
              </a:rPr>
              <a:t>Las acciones inmediatas a seguir son continuar con las acciones de recuperación y conservación del lago de Amatitlán.</a:t>
            </a:r>
          </a:p>
        </p:txBody>
      </p:sp>
      <p:sp>
        <p:nvSpPr>
          <p:cNvPr id="7" name="Título 1">
            <a:extLst>
              <a:ext uri="{FF2B5EF4-FFF2-40B4-BE49-F238E27FC236}">
                <a16:creationId xmlns:a16="http://schemas.microsoft.com/office/drawing/2014/main" id="{E40743F2-234A-4544-BBAC-8877FB423F76}"/>
              </a:ext>
            </a:extLst>
          </p:cNvPr>
          <p:cNvSpPr txBox="1">
            <a:spLocks/>
          </p:cNvSpPr>
          <p:nvPr/>
        </p:nvSpPr>
        <p:spPr>
          <a:xfrm>
            <a:off x="5045827" y="974716"/>
            <a:ext cx="6667995"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800" b="0" dirty="0">
                <a:solidFill>
                  <a:schemeClr val="tx1"/>
                </a:solidFill>
                <a:latin typeface="Times New Roman" panose="02020603050405020304" pitchFamily="18" charset="0"/>
                <a:cs typeface="Times New Roman" panose="02020603050405020304" pitchFamily="18" charset="0"/>
              </a:rPr>
              <a:t>Los </a:t>
            </a:r>
            <a:r>
              <a:rPr lang="es-GT" sz="1800" dirty="0">
                <a:solidFill>
                  <a:srgbClr val="0070C0"/>
                </a:solidFill>
                <a:latin typeface="Times New Roman" panose="02020603050405020304" pitchFamily="18" charset="0"/>
                <a:cs typeface="Times New Roman" panose="02020603050405020304" pitchFamily="18" charset="0"/>
              </a:rPr>
              <a:t>principales desafíos </a:t>
            </a:r>
            <a:r>
              <a:rPr lang="es-GT" sz="1800" b="0" dirty="0">
                <a:solidFill>
                  <a:schemeClr val="tx1"/>
                </a:solidFill>
                <a:latin typeface="Times New Roman" panose="02020603050405020304" pitchFamily="18" charset="0"/>
                <a:cs typeface="Times New Roman" panose="02020603050405020304" pitchFamily="18" charset="0"/>
              </a:rPr>
              <a:t>de AMSA en cuanto al uso de los recursos públicos y el cumplimiento de los planes nacionales son: el cumplimiento de las metas físicas planificadas, logrando con ello una ejecución alta y responsable del presupuesto asignado.</a:t>
            </a:r>
          </a:p>
          <a:p>
            <a:pPr algn="just">
              <a:lnSpc>
                <a:spcPct val="150000"/>
              </a:lnSpc>
            </a:pPr>
            <a:endParaRPr lang="es-GT" sz="18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1800" b="0" dirty="0">
                <a:solidFill>
                  <a:schemeClr val="tx1"/>
                </a:solidFill>
                <a:latin typeface="Times New Roman" panose="02020603050405020304" pitchFamily="18" charset="0"/>
                <a:cs typeface="Times New Roman" panose="02020603050405020304" pitchFamily="18" charset="0"/>
              </a:rPr>
              <a:t>Asimismo, realizar las gestiones para un cierre paulatino del vertedero controlado del km 22, el mejoramiento de las condiciones de las plantas de tratamiento a cargo de la institución, lograr un número considerable de personas atendidas y concientizadas en temas ambientales, así como entidades visitadas para dar a conocer el acuerdo gubernativo 236-2006. </a:t>
            </a:r>
            <a:endParaRPr lang="es-GT" sz="1800" b="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152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85C621-E17F-4E41-A143-0D4736F05802}"/>
              </a:ext>
            </a:extLst>
          </p:cNvPr>
          <p:cNvSpPr txBox="1"/>
          <p:nvPr/>
        </p:nvSpPr>
        <p:spPr>
          <a:xfrm>
            <a:off x="6519101" y="292081"/>
            <a:ext cx="1619534" cy="646331"/>
          </a:xfrm>
          <a:prstGeom prst="rect">
            <a:avLst/>
          </a:prstGeom>
          <a:noFill/>
        </p:spPr>
        <p:txBody>
          <a:bodyPr wrap="square" rtlCol="0">
            <a:spAutoFit/>
          </a:bodyPr>
          <a:lstStyle/>
          <a:p>
            <a:r>
              <a:rPr lang="es-ES" sz="900" b="1" dirty="0">
                <a:solidFill>
                  <a:srgbClr val="003353"/>
                </a:solidFill>
                <a:latin typeface="Montserrat" pitchFamily="2" charset="77"/>
              </a:rPr>
              <a:t>Autoridad para el Manejo Sustentable de la Cuenca y del Lago de Amatitlán                    -AMSA- </a:t>
            </a:r>
          </a:p>
        </p:txBody>
      </p:sp>
      <p:sp>
        <p:nvSpPr>
          <p:cNvPr id="11" name="CuadroTexto 10">
            <a:extLst>
              <a:ext uri="{FF2B5EF4-FFF2-40B4-BE49-F238E27FC236}">
                <a16:creationId xmlns:a16="http://schemas.microsoft.com/office/drawing/2014/main" id="{4BCE1CC5-54D2-A544-84CA-A9D3ACF28E46}"/>
              </a:ext>
            </a:extLst>
          </p:cNvPr>
          <p:cNvSpPr txBox="1"/>
          <p:nvPr/>
        </p:nvSpPr>
        <p:spPr>
          <a:xfrm>
            <a:off x="7596570" y="6129345"/>
            <a:ext cx="3675487" cy="338554"/>
          </a:xfrm>
          <a:prstGeom prst="rect">
            <a:avLst/>
          </a:prstGeom>
          <a:noFill/>
        </p:spPr>
        <p:txBody>
          <a:bodyPr wrap="square" rtlCol="0">
            <a:spAutoFit/>
          </a:bodyPr>
          <a:lstStyle/>
          <a:p>
            <a:r>
              <a:rPr lang="es-ES" sz="1600" b="1" dirty="0">
                <a:solidFill>
                  <a:schemeClr val="bg1"/>
                </a:solidFill>
                <a:latin typeface="Montserrat Black" pitchFamily="2" charset="77"/>
              </a:rPr>
              <a:t>Autoridad del lago de Amatitlán</a:t>
            </a:r>
            <a:endParaRPr lang="es-GT" sz="1600" b="1" dirty="0">
              <a:solidFill>
                <a:schemeClr val="bg1"/>
              </a:solidFill>
              <a:latin typeface="Montserrat Black" pitchFamily="2" charset="77"/>
            </a:endParaRPr>
          </a:p>
        </p:txBody>
      </p:sp>
    </p:spTree>
    <p:extLst>
      <p:ext uri="{BB962C8B-B14F-4D97-AF65-F5344CB8AC3E}">
        <p14:creationId xmlns:p14="http://schemas.microsoft.com/office/powerpoint/2010/main" val="1502660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A2162693-C48A-1D46-A173-005AE60ACA54}"/>
              </a:ext>
            </a:extLst>
          </p:cNvPr>
          <p:cNvSpPr txBox="1">
            <a:spLocks/>
          </p:cNvSpPr>
          <p:nvPr/>
        </p:nvSpPr>
        <p:spPr>
          <a:xfrm>
            <a:off x="2865120" y="5017050"/>
            <a:ext cx="9144000" cy="1572448"/>
          </a:xfrm>
          <a:prstGeom prst="rect">
            <a:avLst/>
          </a:prstGeom>
        </p:spPr>
        <p:txBody>
          <a:bodyPr vert="horz" lIns="91440" tIns="45720" rIns="91440" bIns="45720" rtlCol="0" anchor="ctr"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GT" sz="37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RENDICIÓN DE CUENTAS</a:t>
            </a:r>
          </a:p>
          <a:p>
            <a:pPr marL="0" marR="0" lvl="0" indent="0" algn="r" defTabSz="914400" rtl="0" eaLnBrk="1" fontAlgn="auto" latinLnBrk="0" hangingPunct="1">
              <a:lnSpc>
                <a:spcPct val="90000"/>
              </a:lnSpc>
              <a:spcBef>
                <a:spcPct val="0"/>
              </a:spcBef>
              <a:spcAft>
                <a:spcPts val="0"/>
              </a:spcAft>
              <a:buClrTx/>
              <a:buSzTx/>
              <a:buFontTx/>
              <a:buNone/>
              <a:tabLst/>
              <a:defRPr/>
            </a:pPr>
            <a:br>
              <a:rPr kumimoji="0" lang="es-GT" sz="37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s-GT" sz="3700" b="1"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PARTE GENERAL</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s-GT" sz="3700" b="1"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TERCER CUATRIMESTRE 2021</a:t>
            </a:r>
          </a:p>
        </p:txBody>
      </p:sp>
      <p:pic>
        <p:nvPicPr>
          <p:cNvPr id="3" name="Imagen 2"/>
          <p:cNvPicPr>
            <a:picLocks noChangeAspect="1"/>
          </p:cNvPicPr>
          <p:nvPr/>
        </p:nvPicPr>
        <p:blipFill>
          <a:blip r:embed="rId4" cstate="hqprint">
            <a:extLst>
              <a:ext uri="{BEBA8EAE-BF5A-486C-A8C5-ECC9F3942E4B}">
                <a14:imgProps xmlns:a14="http://schemas.microsoft.com/office/drawing/2010/main">
                  <a14:imgLayer r:embed="rId5">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508239" y="922957"/>
            <a:ext cx="3989783" cy="2992337"/>
          </a:xfrm>
          <a:prstGeom prst="rect">
            <a:avLst/>
          </a:prstGeom>
        </p:spPr>
      </p:pic>
    </p:spTree>
    <p:extLst>
      <p:ext uri="{BB962C8B-B14F-4D97-AF65-F5344CB8AC3E}">
        <p14:creationId xmlns:p14="http://schemas.microsoft.com/office/powerpoint/2010/main" val="515728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fontScale="90000"/>
          </a:bodyPr>
          <a:lstStyle/>
          <a:p>
            <a:r>
              <a:rPr lang="es-ES" sz="2400" b="1" dirty="0">
                <a:solidFill>
                  <a:srgbClr val="003353"/>
                </a:solidFill>
                <a:latin typeface="Montserrat" pitchFamily="2" charset="77"/>
              </a:rPr>
              <a:t>CIFRAS GENERALES DEL PRESUPUESTO AL TERCER CUATRIMESTRE 2021</a:t>
            </a:r>
            <a:endParaRPr lang="es-GT" sz="2400" b="1" dirty="0">
              <a:solidFill>
                <a:srgbClr val="003353"/>
              </a:solidFill>
              <a:latin typeface="Montserrat" pitchFamily="2" charset="77"/>
            </a:endParaRPr>
          </a:p>
        </p:txBody>
      </p:sp>
      <p:sp>
        <p:nvSpPr>
          <p:cNvPr id="4" name="Marcador de contenido 72"/>
          <p:cNvSpPr>
            <a:spLocks noGrp="1"/>
          </p:cNvSpPr>
          <p:nvPr>
            <p:ph sz="half" idx="1"/>
          </p:nvPr>
        </p:nvSpPr>
        <p:spPr>
          <a:xfrm>
            <a:off x="1361441" y="1734885"/>
            <a:ext cx="5181600" cy="4341719"/>
          </a:xfrm>
        </p:spPr>
        <p:txBody>
          <a:bodyPr>
            <a:normAutofit/>
          </a:bodyPr>
          <a:lstStyle/>
          <a:p>
            <a:pPr marL="457200" lvl="1" indent="0">
              <a:buNone/>
            </a:pPr>
            <a:r>
              <a:rPr lang="es-GT" dirty="0">
                <a:latin typeface="Times New Roman" panose="02020603050405020304" pitchFamily="18" charset="0"/>
                <a:cs typeface="Times New Roman" panose="02020603050405020304" pitchFamily="18" charset="0"/>
              </a:rPr>
              <a:t>Presupuesto vigente </a:t>
            </a:r>
            <a:r>
              <a:rPr lang="es-GT" b="1" dirty="0">
                <a:latin typeface="Times New Roman" panose="02020603050405020304" pitchFamily="18" charset="0"/>
                <a:cs typeface="Times New Roman" panose="02020603050405020304" pitchFamily="18" charset="0"/>
              </a:rPr>
              <a:t>total:</a:t>
            </a:r>
          </a:p>
          <a:p>
            <a:pPr marL="457200" lvl="1" indent="0">
              <a:buNone/>
            </a:pPr>
            <a:endParaRPr lang="es-GT" b="1" dirty="0">
              <a:latin typeface="Times New Roman" panose="02020603050405020304" pitchFamily="18" charset="0"/>
              <a:cs typeface="Times New Roman" panose="02020603050405020304" pitchFamily="18" charset="0"/>
            </a:endParaRPr>
          </a:p>
          <a:p>
            <a:pPr marL="457200" lvl="1" indent="0">
              <a:buNone/>
            </a:pPr>
            <a:r>
              <a:rPr lang="es-GT" b="1" dirty="0">
                <a:latin typeface="Times New Roman" panose="02020603050405020304" pitchFamily="18" charset="0"/>
                <a:cs typeface="Times New Roman" panose="02020603050405020304" pitchFamily="18" charset="0"/>
              </a:rPr>
              <a:t> </a:t>
            </a:r>
            <a:endParaRPr lang="es-GT" dirty="0">
              <a:latin typeface="Times New Roman" panose="02020603050405020304" pitchFamily="18" charset="0"/>
              <a:cs typeface="Times New Roman" panose="02020603050405020304" pitchFamily="18" charset="0"/>
            </a:endParaRPr>
          </a:p>
          <a:p>
            <a:pPr marL="457200" lvl="1" indent="0">
              <a:buNone/>
            </a:pPr>
            <a:r>
              <a:rPr lang="es-GT" dirty="0">
                <a:latin typeface="Times New Roman" panose="02020603050405020304" pitchFamily="18" charset="0"/>
                <a:cs typeface="Times New Roman" panose="02020603050405020304" pitchFamily="18" charset="0"/>
              </a:rPr>
              <a:t>Presupuesto </a:t>
            </a:r>
            <a:r>
              <a:rPr lang="es-GT" b="1" dirty="0">
                <a:latin typeface="Times New Roman" panose="02020603050405020304" pitchFamily="18" charset="0"/>
                <a:cs typeface="Times New Roman" panose="02020603050405020304" pitchFamily="18" charset="0"/>
              </a:rPr>
              <a:t>ejecutado</a:t>
            </a:r>
            <a:r>
              <a:rPr lang="es-GT" dirty="0">
                <a:latin typeface="Times New Roman" panose="02020603050405020304" pitchFamily="18" charset="0"/>
                <a:cs typeface="Times New Roman" panose="02020603050405020304" pitchFamily="18" charset="0"/>
              </a:rPr>
              <a:t> </a:t>
            </a:r>
            <a:br>
              <a:rPr lang="es-GT" dirty="0">
                <a:latin typeface="Times New Roman" panose="02020603050405020304" pitchFamily="18" charset="0"/>
                <a:cs typeface="Times New Roman" panose="02020603050405020304" pitchFamily="18" charset="0"/>
              </a:rPr>
            </a:br>
            <a:r>
              <a:rPr lang="es-GT" dirty="0">
                <a:latin typeface="Times New Roman" panose="02020603050405020304" pitchFamily="18" charset="0"/>
                <a:cs typeface="Times New Roman" panose="02020603050405020304" pitchFamily="18" charset="0"/>
              </a:rPr>
              <a:t>(utilizado):</a:t>
            </a:r>
            <a:br>
              <a:rPr lang="es-GT" dirty="0">
                <a:latin typeface="Times New Roman" panose="02020603050405020304" pitchFamily="18" charset="0"/>
                <a:cs typeface="Times New Roman" panose="02020603050405020304" pitchFamily="18" charset="0"/>
              </a:rPr>
            </a:br>
            <a:endParaRPr lang="es-GT" dirty="0">
              <a:latin typeface="Times New Roman" panose="02020603050405020304" pitchFamily="18" charset="0"/>
              <a:cs typeface="Times New Roman" panose="02020603050405020304" pitchFamily="18" charset="0"/>
            </a:endParaRPr>
          </a:p>
          <a:p>
            <a:pPr marL="457200" lvl="1" indent="0">
              <a:buNone/>
            </a:pPr>
            <a:endParaRPr lang="es-GT" dirty="0">
              <a:latin typeface="Times New Roman" panose="02020603050405020304" pitchFamily="18" charset="0"/>
              <a:cs typeface="Times New Roman" panose="02020603050405020304" pitchFamily="18" charset="0"/>
            </a:endParaRPr>
          </a:p>
          <a:p>
            <a:pPr marL="457200" lvl="1" indent="0">
              <a:buNone/>
            </a:pPr>
            <a:r>
              <a:rPr lang="es-GT" b="1" dirty="0">
                <a:latin typeface="Times New Roman" panose="02020603050405020304" pitchFamily="18" charset="0"/>
                <a:cs typeface="Times New Roman" panose="02020603050405020304" pitchFamily="18" charset="0"/>
              </a:rPr>
              <a:t>Saldo</a:t>
            </a:r>
            <a:r>
              <a:rPr lang="es-GT" dirty="0">
                <a:latin typeface="Times New Roman" panose="02020603050405020304" pitchFamily="18" charset="0"/>
                <a:cs typeface="Times New Roman" panose="02020603050405020304" pitchFamily="18" charset="0"/>
              </a:rPr>
              <a:t> por ejecutar </a:t>
            </a:r>
            <a:br>
              <a:rPr lang="es-GT" dirty="0">
                <a:latin typeface="Times New Roman" panose="02020603050405020304" pitchFamily="18" charset="0"/>
                <a:cs typeface="Times New Roman" panose="02020603050405020304" pitchFamily="18" charset="0"/>
              </a:rPr>
            </a:br>
            <a:r>
              <a:rPr lang="es-GT" dirty="0">
                <a:latin typeface="Times New Roman" panose="02020603050405020304" pitchFamily="18" charset="0"/>
                <a:cs typeface="Times New Roman" panose="02020603050405020304" pitchFamily="18" charset="0"/>
              </a:rPr>
              <a:t>(por utilizar):</a:t>
            </a:r>
          </a:p>
        </p:txBody>
      </p:sp>
      <p:sp>
        <p:nvSpPr>
          <p:cNvPr id="6" name="Marcador de contenido 73"/>
          <p:cNvSpPr txBox="1">
            <a:spLocks/>
          </p:cNvSpPr>
          <p:nvPr/>
        </p:nvSpPr>
        <p:spPr>
          <a:xfrm>
            <a:off x="6679848" y="1739556"/>
            <a:ext cx="4862021" cy="6382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GT" sz="4600" b="1" dirty="0">
                <a:solidFill>
                  <a:srgbClr val="0070C0"/>
                </a:solidFill>
                <a:latin typeface="Times New Roman" panose="02020603050405020304" pitchFamily="18" charset="0"/>
                <a:cs typeface="Times New Roman" panose="02020603050405020304" pitchFamily="18" charset="0"/>
              </a:rPr>
              <a:t>Q 29,300,000.00</a:t>
            </a:r>
          </a:p>
          <a:p>
            <a:endParaRPr lang="es-GT" sz="4600" dirty="0">
              <a:latin typeface="Times New Roman" panose="02020603050405020304" pitchFamily="18" charset="0"/>
              <a:cs typeface="Times New Roman" panose="02020603050405020304" pitchFamily="18" charset="0"/>
            </a:endParaRPr>
          </a:p>
        </p:txBody>
      </p:sp>
      <p:sp>
        <p:nvSpPr>
          <p:cNvPr id="7" name="Rectángulo 6"/>
          <p:cNvSpPr/>
          <p:nvPr/>
        </p:nvSpPr>
        <p:spPr>
          <a:xfrm>
            <a:off x="6217345" y="2981781"/>
            <a:ext cx="5245906" cy="800219"/>
          </a:xfrm>
          <a:prstGeom prst="rect">
            <a:avLst/>
          </a:prstGeom>
        </p:spPr>
        <p:txBody>
          <a:bodyPr wrap="square">
            <a:spAutoFit/>
          </a:bodyPr>
          <a:lstStyle/>
          <a:p>
            <a:pPr lvl="1"/>
            <a:r>
              <a:rPr lang="es-GT" sz="4600" b="1" dirty="0">
                <a:solidFill>
                  <a:srgbClr val="0070C0"/>
                </a:solidFill>
                <a:latin typeface="Times New Roman" panose="02020603050405020304" pitchFamily="18" charset="0"/>
                <a:cs typeface="Times New Roman" panose="02020603050405020304" pitchFamily="18" charset="0"/>
              </a:rPr>
              <a:t>Q 25,561,228.89</a:t>
            </a:r>
          </a:p>
        </p:txBody>
      </p:sp>
      <p:sp>
        <p:nvSpPr>
          <p:cNvPr id="8" name="Rectángulo 7"/>
          <p:cNvSpPr/>
          <p:nvPr/>
        </p:nvSpPr>
        <p:spPr>
          <a:xfrm>
            <a:off x="6217345" y="4263906"/>
            <a:ext cx="5282959" cy="800219"/>
          </a:xfrm>
          <a:prstGeom prst="rect">
            <a:avLst/>
          </a:prstGeom>
        </p:spPr>
        <p:txBody>
          <a:bodyPr wrap="square">
            <a:spAutoFit/>
          </a:bodyPr>
          <a:lstStyle/>
          <a:p>
            <a:pPr lvl="1"/>
            <a:r>
              <a:rPr lang="es-GT" sz="4600" b="1" dirty="0">
                <a:solidFill>
                  <a:srgbClr val="0070C0"/>
                </a:solidFill>
                <a:latin typeface="Times New Roman" panose="02020603050405020304" pitchFamily="18" charset="0"/>
                <a:cs typeface="Times New Roman" panose="02020603050405020304" pitchFamily="18" charset="0"/>
              </a:rPr>
              <a:t>Q 3,738,771.11</a:t>
            </a:r>
          </a:p>
        </p:txBody>
      </p:sp>
    </p:spTree>
    <p:extLst>
      <p:ext uri="{BB962C8B-B14F-4D97-AF65-F5344CB8AC3E}">
        <p14:creationId xmlns:p14="http://schemas.microsoft.com/office/powerpoint/2010/main" val="3986861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642547" y="672698"/>
            <a:ext cx="7020995" cy="715530"/>
          </a:xfrm>
        </p:spPr>
        <p:txBody>
          <a:bodyPr>
            <a:noAutofit/>
          </a:bodyPr>
          <a:lstStyle/>
          <a:p>
            <a:r>
              <a:rPr lang="es-ES" sz="2400" b="1" dirty="0">
                <a:solidFill>
                  <a:srgbClr val="003353"/>
                </a:solidFill>
                <a:latin typeface="Montserrat" pitchFamily="2" charset="77"/>
              </a:rPr>
              <a:t>CIFRAS GENERALES DEL PRESUPUESTO AL TERCER CUATRIMESTRE 2021</a:t>
            </a:r>
            <a:endParaRPr lang="es-GT" sz="2400" b="1" dirty="0">
              <a:solidFill>
                <a:srgbClr val="003353"/>
              </a:solidFill>
              <a:latin typeface="Montserrat" pitchFamily="2" charset="77"/>
            </a:endParaRPr>
          </a:p>
        </p:txBody>
      </p:sp>
      <p:sp>
        <p:nvSpPr>
          <p:cNvPr id="7" name="Marcador de contenido 6">
            <a:extLst>
              <a:ext uri="{FF2B5EF4-FFF2-40B4-BE49-F238E27FC236}">
                <a16:creationId xmlns:a16="http://schemas.microsoft.com/office/drawing/2014/main" id="{0246042C-1ABA-4355-A47C-701F270E798C}"/>
              </a:ext>
            </a:extLst>
          </p:cNvPr>
          <p:cNvSpPr>
            <a:spLocks noGrp="1"/>
          </p:cNvSpPr>
          <p:nvPr>
            <p:ph idx="1"/>
          </p:nvPr>
        </p:nvSpPr>
        <p:spPr>
          <a:xfrm>
            <a:off x="1775254" y="2645549"/>
            <a:ext cx="4866615" cy="1445424"/>
          </a:xfrm>
        </p:spPr>
        <p:txBody>
          <a:bodyPr>
            <a:noAutofit/>
          </a:bodyPr>
          <a:lstStyle/>
          <a:p>
            <a:pPr marL="0" indent="0">
              <a:buNone/>
            </a:pPr>
            <a:endParaRPr lang="es-GT" sz="3000" b="1" dirty="0">
              <a:latin typeface="Times New Roman" panose="02020603050405020304" pitchFamily="18" charset="0"/>
              <a:cs typeface="Times New Roman" panose="02020603050405020304" pitchFamily="18" charset="0"/>
            </a:endParaRPr>
          </a:p>
          <a:p>
            <a:pPr marL="457200" lvl="1" indent="0">
              <a:buNone/>
            </a:pPr>
            <a:r>
              <a:rPr lang="es-GT" sz="3000" b="1" dirty="0">
                <a:latin typeface="Times New Roman" panose="02020603050405020304" pitchFamily="18" charset="0"/>
                <a:cs typeface="Times New Roman" panose="02020603050405020304" pitchFamily="18" charset="0"/>
              </a:rPr>
              <a:t>Porcentaje de ejecución:</a:t>
            </a:r>
          </a:p>
          <a:p>
            <a:pPr marL="457200" lvl="1" indent="0">
              <a:buNone/>
            </a:pPr>
            <a:endParaRPr lang="es-GT" sz="3000" b="1" dirty="0">
              <a:latin typeface="Times New Roman" panose="02020603050405020304" pitchFamily="18" charset="0"/>
              <a:cs typeface="Times New Roman" panose="02020603050405020304" pitchFamily="18" charset="0"/>
            </a:endParaRPr>
          </a:p>
          <a:p>
            <a:pPr marL="457200" lvl="1" indent="0">
              <a:buNone/>
            </a:pPr>
            <a:r>
              <a:rPr lang="es-GT" sz="3000" b="1" dirty="0">
                <a:latin typeface="Times New Roman" panose="02020603050405020304" pitchFamily="18" charset="0"/>
                <a:cs typeface="Times New Roman" panose="02020603050405020304" pitchFamily="18" charset="0"/>
              </a:rPr>
              <a:t> </a:t>
            </a:r>
          </a:p>
          <a:p>
            <a:pPr lvl="1"/>
            <a:endParaRPr lang="es-GT" sz="3000" dirty="0">
              <a:latin typeface="Times New Roman" panose="02020603050405020304" pitchFamily="18" charset="0"/>
              <a:cs typeface="Times New Roman" panose="02020603050405020304" pitchFamily="18" charset="0"/>
            </a:endParaRPr>
          </a:p>
        </p:txBody>
      </p:sp>
      <p:sp>
        <p:nvSpPr>
          <p:cNvPr id="8" name="Marcador de contenido 6">
            <a:extLst>
              <a:ext uri="{FF2B5EF4-FFF2-40B4-BE49-F238E27FC236}">
                <a16:creationId xmlns:a16="http://schemas.microsoft.com/office/drawing/2014/main" id="{0246042C-1ABA-4355-A47C-701F270E798C}"/>
              </a:ext>
            </a:extLst>
          </p:cNvPr>
          <p:cNvSpPr txBox="1">
            <a:spLocks/>
          </p:cNvSpPr>
          <p:nvPr/>
        </p:nvSpPr>
        <p:spPr>
          <a:xfrm>
            <a:off x="5965220" y="2144607"/>
            <a:ext cx="2884203" cy="19840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sz="5400" b="1" dirty="0">
              <a:latin typeface="Times New Roman" panose="02020603050405020304" pitchFamily="18" charset="0"/>
              <a:cs typeface="Times New Roman" panose="02020603050405020304" pitchFamily="18" charset="0"/>
            </a:endParaRPr>
          </a:p>
          <a:p>
            <a:pPr marL="457200" lvl="1" indent="0" algn="r">
              <a:buNone/>
            </a:pPr>
            <a:r>
              <a:rPr lang="es-GT" sz="5400" b="1" dirty="0">
                <a:latin typeface="Times New Roman" panose="02020603050405020304" pitchFamily="18" charset="0"/>
                <a:cs typeface="Times New Roman" panose="02020603050405020304" pitchFamily="18" charset="0"/>
              </a:rPr>
              <a:t>87.24%</a:t>
            </a:r>
          </a:p>
          <a:p>
            <a:pPr marL="457200" lvl="1" indent="0" algn="r">
              <a:buNone/>
            </a:pPr>
            <a:endParaRPr lang="es-GT"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206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¿EN QUÉ UTILIZA EL DINERO AMSA?</a:t>
            </a:r>
            <a:endParaRPr lang="es-GT" sz="2800" b="1" dirty="0">
              <a:solidFill>
                <a:srgbClr val="003353"/>
              </a:solidFill>
              <a:latin typeface="Montserrat" pitchFamily="2" charset="77"/>
            </a:endParaRPr>
          </a:p>
        </p:txBody>
      </p:sp>
      <p:sp>
        <p:nvSpPr>
          <p:cNvPr id="9" name="Título 1">
            <a:extLst>
              <a:ext uri="{FF2B5EF4-FFF2-40B4-BE49-F238E27FC236}">
                <a16:creationId xmlns:a16="http://schemas.microsoft.com/office/drawing/2014/main" id="{E40743F2-234A-4544-BBAC-8877FB423F76}"/>
              </a:ext>
            </a:extLst>
          </p:cNvPr>
          <p:cNvSpPr txBox="1">
            <a:spLocks/>
          </p:cNvSpPr>
          <p:nvPr/>
        </p:nvSpPr>
        <p:spPr>
          <a:xfrm>
            <a:off x="551262" y="2490107"/>
            <a:ext cx="3327219" cy="1937113"/>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br>
              <a:rPr lang="es-GT" sz="2400" b="0" dirty="0">
                <a:latin typeface="Times New Roman" panose="02020603050405020304" pitchFamily="18" charset="0"/>
                <a:cs typeface="Times New Roman" panose="02020603050405020304" pitchFamily="18" charset="0"/>
              </a:rPr>
            </a:br>
            <a:r>
              <a:rPr lang="es-GT" sz="2400" b="0" dirty="0">
                <a:latin typeface="Times New Roman" panose="02020603050405020304" pitchFamily="18" charset="0"/>
                <a:cs typeface="Times New Roman" panose="02020603050405020304" pitchFamily="18" charset="0"/>
              </a:rPr>
              <a:t>El gasto se divide </a:t>
            </a:r>
          </a:p>
          <a:p>
            <a:pPr>
              <a:lnSpc>
                <a:spcPct val="150000"/>
              </a:lnSpc>
            </a:pPr>
            <a:r>
              <a:rPr lang="es-GT" sz="2400" b="0" dirty="0">
                <a:latin typeface="Times New Roman" panose="02020603050405020304" pitchFamily="18" charset="0"/>
                <a:cs typeface="Times New Roman" panose="02020603050405020304" pitchFamily="18" charset="0"/>
              </a:rPr>
              <a:t>en </a:t>
            </a:r>
            <a:r>
              <a:rPr lang="es-GT" sz="2400" dirty="0">
                <a:solidFill>
                  <a:srgbClr val="FF0000"/>
                </a:solidFill>
                <a:latin typeface="Times New Roman" panose="02020603050405020304" pitchFamily="18" charset="0"/>
                <a:cs typeface="Times New Roman" panose="02020603050405020304" pitchFamily="18" charset="0"/>
              </a:rPr>
              <a:t>6 </a:t>
            </a:r>
            <a:r>
              <a:rPr lang="es-GT" sz="2400" b="0" dirty="0">
                <a:latin typeface="Times New Roman" panose="02020603050405020304" pitchFamily="18" charset="0"/>
                <a:cs typeface="Times New Roman" panose="02020603050405020304" pitchFamily="18" charset="0"/>
              </a:rPr>
              <a:t>grupos</a:t>
            </a:r>
            <a:br>
              <a:rPr lang="es-GT" sz="2400" b="0" dirty="0">
                <a:solidFill>
                  <a:schemeClr val="accent1">
                    <a:lumMod val="50000"/>
                  </a:schemeClr>
                </a:solidFill>
                <a:latin typeface="Times New Roman" panose="02020603050405020304" pitchFamily="18" charset="0"/>
                <a:cs typeface="Times New Roman" panose="02020603050405020304" pitchFamily="18" charset="0"/>
              </a:rPr>
            </a:br>
            <a:endParaRPr lang="es-GT" sz="2400" b="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E40743F2-234A-4544-BBAC-8877FB423F76}"/>
              </a:ext>
            </a:extLst>
          </p:cNvPr>
          <p:cNvSpPr txBox="1">
            <a:spLocks/>
          </p:cNvSpPr>
          <p:nvPr/>
        </p:nvSpPr>
        <p:spPr>
          <a:xfrm>
            <a:off x="3969921" y="1563770"/>
            <a:ext cx="7406641" cy="4814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400" b="0" dirty="0">
                <a:solidFill>
                  <a:schemeClr val="tx1"/>
                </a:solidFill>
                <a:latin typeface="Times New Roman" panose="02020603050405020304" pitchFamily="18" charset="0"/>
                <a:cs typeface="Times New Roman" panose="02020603050405020304" pitchFamily="18" charset="0"/>
              </a:rPr>
              <a:t>El dinero se utiliza en la adquisición de bienes y servicios y en transferencias que son necesarias para cumplir con las finalidades de la institución.</a:t>
            </a:r>
          </a:p>
          <a:p>
            <a:pPr algn="just">
              <a:lnSpc>
                <a:spcPct val="150000"/>
              </a:lnSpc>
            </a:pPr>
            <a:endParaRPr lang="es-GT" sz="24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2400" b="0" dirty="0">
                <a:solidFill>
                  <a:schemeClr val="tx1"/>
                </a:solidFill>
                <a:latin typeface="Times New Roman" panose="02020603050405020304" pitchFamily="18" charset="0"/>
                <a:cs typeface="Times New Roman" panose="02020603050405020304" pitchFamily="18" charset="0"/>
              </a:rPr>
              <a:t>Para mostrar de forma ordenada a la población en qué se utiliza el dinero, el gasto del sector público se muestra por </a:t>
            </a:r>
            <a:r>
              <a:rPr lang="es-GT" sz="2400" dirty="0">
                <a:solidFill>
                  <a:srgbClr val="197BB4"/>
                </a:solidFill>
                <a:latin typeface="Times New Roman" panose="02020603050405020304" pitchFamily="18" charset="0"/>
                <a:cs typeface="Times New Roman" panose="02020603050405020304" pitchFamily="18" charset="0"/>
              </a:rPr>
              <a:t>grupos de gasto</a:t>
            </a:r>
            <a:r>
              <a:rPr lang="es-GT" sz="2400" b="0" dirty="0">
                <a:solidFill>
                  <a:schemeClr val="tx1"/>
                </a:solidFill>
                <a:latin typeface="Times New Roman" panose="02020603050405020304" pitchFamily="18" charset="0"/>
                <a:cs typeface="Times New Roman" panose="02020603050405020304" pitchFamily="18" charset="0"/>
              </a:rPr>
              <a:t>.</a:t>
            </a:r>
          </a:p>
          <a:p>
            <a:endParaRPr lang="es-GT" sz="2400" b="0" dirty="0">
              <a:solidFill>
                <a:schemeClr val="accent1">
                  <a:lumMod val="50000"/>
                </a:schemeClr>
              </a:solidFill>
              <a:latin typeface="Times New Roman" panose="02020603050405020304" pitchFamily="18" charset="0"/>
              <a:cs typeface="Times New Roman" panose="02020603050405020304" pitchFamily="18" charset="0"/>
            </a:endParaRPr>
          </a:p>
          <a:p>
            <a:br>
              <a:rPr lang="es-GT" sz="2400" b="0" dirty="0">
                <a:solidFill>
                  <a:schemeClr val="accent1">
                    <a:lumMod val="50000"/>
                  </a:schemeClr>
                </a:solidFill>
                <a:latin typeface="Times New Roman" panose="02020603050405020304" pitchFamily="18" charset="0"/>
                <a:cs typeface="Times New Roman" panose="02020603050405020304" pitchFamily="18" charset="0"/>
              </a:rPr>
            </a:br>
            <a:endParaRPr lang="es-GT" sz="2400" b="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2585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642547" y="672698"/>
            <a:ext cx="8144005" cy="715530"/>
          </a:xfrm>
        </p:spPr>
        <p:txBody>
          <a:bodyPr>
            <a:noAutofit/>
          </a:bodyPr>
          <a:lstStyle/>
          <a:p>
            <a:r>
              <a:rPr lang="es-ES" sz="2400" b="1" dirty="0">
                <a:solidFill>
                  <a:srgbClr val="003353"/>
                </a:solidFill>
                <a:latin typeface="Montserrat" pitchFamily="2" charset="77"/>
              </a:rPr>
              <a:t>EJECUCIÓN PRESUPUESTARIA POR GRUPO DE GASTO AL TERCER CUATRIMESTRE 2021</a:t>
            </a:r>
            <a:endParaRPr lang="es-GT" sz="2400" b="1" dirty="0">
              <a:solidFill>
                <a:srgbClr val="003353"/>
              </a:solidFill>
              <a:latin typeface="Montserrat" pitchFamily="2" charset="77"/>
            </a:endParaRPr>
          </a:p>
        </p:txBody>
      </p:sp>
      <p:graphicFrame>
        <p:nvGraphicFramePr>
          <p:cNvPr id="7" name="Gráfico 6">
            <a:extLst>
              <a:ext uri="{FF2B5EF4-FFF2-40B4-BE49-F238E27FC236}">
                <a16:creationId xmlns:a16="http://schemas.microsoft.com/office/drawing/2014/main" id="{00000000-0008-0000-0100-000002000000}"/>
              </a:ext>
            </a:extLst>
          </p:cNvPr>
          <p:cNvGraphicFramePr/>
          <p:nvPr>
            <p:extLst>
              <p:ext uri="{D42A27DB-BD31-4B8C-83A1-F6EECF244321}">
                <p14:modId xmlns:p14="http://schemas.microsoft.com/office/powerpoint/2010/main" val="3027584068"/>
              </p:ext>
            </p:extLst>
          </p:nvPr>
        </p:nvGraphicFramePr>
        <p:xfrm>
          <a:off x="642548" y="1536568"/>
          <a:ext cx="10905018" cy="48032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6379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514758"/>
            <a:ext cx="8942415" cy="715530"/>
          </a:xfrm>
        </p:spPr>
        <p:txBody>
          <a:bodyPr>
            <a:normAutofit fontScale="90000"/>
          </a:bodyPr>
          <a:lstStyle/>
          <a:p>
            <a:r>
              <a:rPr lang="es-ES" sz="2800" b="1" dirty="0">
                <a:solidFill>
                  <a:srgbClr val="003353"/>
                </a:solidFill>
                <a:latin typeface="Montserrat" pitchFamily="2" charset="77"/>
              </a:rPr>
              <a:t>¿CUÁL ES LA IMPORTANCIA DEL PAGO DE SERVIDORES PÚBLICOS?</a:t>
            </a:r>
            <a:endParaRPr lang="es-GT" sz="2800" b="1" dirty="0">
              <a:solidFill>
                <a:srgbClr val="003353"/>
              </a:solidFill>
              <a:latin typeface="Montserrat" pitchFamily="2" charset="77"/>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520695" y="2066653"/>
            <a:ext cx="339459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800" b="0" dirty="0">
                <a:solidFill>
                  <a:schemeClr val="tx1"/>
                </a:solidFill>
                <a:latin typeface="Times New Roman" panose="02020603050405020304" pitchFamily="18" charset="0"/>
                <a:cs typeface="Times New Roman" panose="02020603050405020304" pitchFamily="18" charset="0"/>
              </a:rPr>
              <a:t>Durante el cuatrimestre reportado, AMSA atendió y dio cobertura a </a:t>
            </a:r>
            <a:br>
              <a:rPr lang="es-GT" sz="1800" b="0" dirty="0">
                <a:solidFill>
                  <a:schemeClr val="tx1"/>
                </a:solidFill>
                <a:latin typeface="Times New Roman" panose="02020603050405020304" pitchFamily="18" charset="0"/>
                <a:cs typeface="Times New Roman" panose="02020603050405020304" pitchFamily="18" charset="0"/>
              </a:rPr>
            </a:br>
            <a:r>
              <a:rPr lang="es-GT" sz="1800" dirty="0">
                <a:solidFill>
                  <a:srgbClr val="FF0000"/>
                </a:solidFill>
                <a:latin typeface="Times New Roman" panose="02020603050405020304" pitchFamily="18" charset="0"/>
                <a:cs typeface="Times New Roman" panose="02020603050405020304" pitchFamily="18" charset="0"/>
              </a:rPr>
              <a:t>14 municipios de la cuenca del lago de Amatitlán. </a:t>
            </a:r>
            <a:endParaRPr lang="es-GT" sz="1800" b="0" dirty="0">
              <a:solidFill>
                <a:srgbClr val="FF0000"/>
              </a:solidFill>
              <a:latin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E40743F2-234A-4544-BBAC-8877FB423F76}"/>
              </a:ext>
            </a:extLst>
          </p:cNvPr>
          <p:cNvSpPr txBox="1">
            <a:spLocks/>
          </p:cNvSpPr>
          <p:nvPr/>
        </p:nvSpPr>
        <p:spPr>
          <a:xfrm>
            <a:off x="4235928" y="1341852"/>
            <a:ext cx="7406641"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400" b="0" dirty="0">
                <a:solidFill>
                  <a:schemeClr val="tx1"/>
                </a:solidFill>
                <a:latin typeface="Times New Roman" panose="02020603050405020304" pitchFamily="18" charset="0"/>
                <a:cs typeface="Times New Roman" panose="02020603050405020304" pitchFamily="18" charset="0"/>
              </a:rPr>
              <a:t>El dinero utilizado en el pago de servidores públicos (</a:t>
            </a:r>
            <a:r>
              <a:rPr lang="es-GT" sz="2400" dirty="0">
                <a:solidFill>
                  <a:srgbClr val="197BB4"/>
                </a:solidFill>
                <a:latin typeface="Times New Roman" panose="02020603050405020304" pitchFamily="18" charset="0"/>
                <a:cs typeface="Times New Roman" panose="02020603050405020304" pitchFamily="18" charset="0"/>
              </a:rPr>
              <a:t>grupo 0</a:t>
            </a:r>
            <a:r>
              <a:rPr lang="es-GT" sz="2400" b="0" dirty="0">
                <a:solidFill>
                  <a:schemeClr val="tx1"/>
                </a:solidFill>
                <a:latin typeface="Times New Roman" panose="02020603050405020304" pitchFamily="18" charset="0"/>
                <a:cs typeface="Times New Roman" panose="02020603050405020304" pitchFamily="18" charset="0"/>
              </a:rPr>
              <a:t>), aunque se clasifica como un gasto de funcionamiento, en realidad, constituye el medio para prestar servicios o entregar bienes a la población beneficiaria, y con ello, satisfacer las necesidades sociales; a través de la contratación de personal técnico, operativo y administrativo que brinda los servicios para la recuperación del lago de Amatitlán y atención a la población.</a:t>
            </a:r>
          </a:p>
          <a:p>
            <a:pPr algn="just">
              <a:lnSpc>
                <a:spcPct val="150000"/>
              </a:lnSpc>
            </a:pPr>
            <a:endParaRPr lang="es-GT" sz="2400" b="0" dirty="0">
              <a:solidFill>
                <a:schemeClr val="tx1"/>
              </a:solidFill>
              <a:latin typeface="Times New Roman" panose="02020603050405020304" pitchFamily="18" charset="0"/>
              <a:cs typeface="Times New Roman" panose="02020603050405020304" pitchFamily="18" charset="0"/>
            </a:endParaRPr>
          </a:p>
          <a:p>
            <a:endParaRPr lang="es-GT" sz="2000" b="0" dirty="0">
              <a:solidFill>
                <a:schemeClr val="accent1">
                  <a:lumMod val="50000"/>
                </a:schemeClr>
              </a:solidFill>
              <a:latin typeface="Times New Roman" panose="02020603050405020304" pitchFamily="18" charset="0"/>
              <a:cs typeface="Times New Roman" panose="02020603050405020304" pitchFamily="18" charset="0"/>
            </a:endParaRPr>
          </a:p>
          <a:p>
            <a:br>
              <a:rPr lang="es-GT" sz="2000" b="0" dirty="0">
                <a:solidFill>
                  <a:schemeClr val="accent1">
                    <a:lumMod val="50000"/>
                  </a:schemeClr>
                </a:solidFill>
                <a:latin typeface="Times New Roman" panose="02020603050405020304" pitchFamily="18" charset="0"/>
                <a:cs typeface="Times New Roman" panose="02020603050405020304" pitchFamily="18" charset="0"/>
              </a:rPr>
            </a:br>
            <a:endParaRPr lang="es-GT" sz="2000" b="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101803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CC PPT" id="{10F4F059-A0B9-1049-A250-F7623F8A7F99}" vid="{AC174B93-5168-7E41-BD8C-27F9E39DFEAA}"/>
    </a:ext>
  </a:extLst>
</a:theme>
</file>

<file path=ppt/theme/theme3.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CC PPT" id="{10F4F059-A0B9-1049-A250-F7623F8A7F99}" vid="{AC174B93-5168-7E41-BD8C-27F9E39DFEAA}"/>
    </a:ext>
  </a:ext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CC PPT" id="{10F4F059-A0B9-1049-A250-F7623F8A7F99}" vid="{AC174B93-5168-7E41-BD8C-27F9E39DFEA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1088</TotalTime>
  <Words>2506</Words>
  <Application>Microsoft Office PowerPoint</Application>
  <PresentationFormat>Panorámica</PresentationFormat>
  <Paragraphs>312</Paragraphs>
  <Slides>31</Slides>
  <Notes>3</Notes>
  <HiddenSlides>0</HiddenSlides>
  <MMClips>0</MMClips>
  <ScaleCrop>false</ScaleCrop>
  <HeadingPairs>
    <vt:vector size="6" baseType="variant">
      <vt:variant>
        <vt:lpstr>Fuentes usadas</vt:lpstr>
      </vt:variant>
      <vt:variant>
        <vt:i4>7</vt:i4>
      </vt:variant>
      <vt:variant>
        <vt:lpstr>Tema</vt:lpstr>
      </vt:variant>
      <vt:variant>
        <vt:i4>4</vt:i4>
      </vt:variant>
      <vt:variant>
        <vt:lpstr>Títulos de diapositiva</vt:lpstr>
      </vt:variant>
      <vt:variant>
        <vt:i4>31</vt:i4>
      </vt:variant>
    </vt:vector>
  </HeadingPairs>
  <TitlesOfParts>
    <vt:vector size="42" baseType="lpstr">
      <vt:lpstr>Arial</vt:lpstr>
      <vt:lpstr>Calibri</vt:lpstr>
      <vt:lpstr>Calibri Light</vt:lpstr>
      <vt:lpstr>Montserrat</vt:lpstr>
      <vt:lpstr>Montserrat Black</vt:lpstr>
      <vt:lpstr>Times New Roman</vt:lpstr>
      <vt:lpstr>Wingdings</vt:lpstr>
      <vt:lpstr>Tema de Office</vt:lpstr>
      <vt:lpstr>2_Tema de Office</vt:lpstr>
      <vt:lpstr>3_Tema de Office</vt:lpstr>
      <vt:lpstr>1_Tema de Office</vt:lpstr>
      <vt:lpstr>Presentación de PowerPoint</vt:lpstr>
      <vt:lpstr>PRINCIPALES FUNCIONES DE AMSA</vt:lpstr>
      <vt:lpstr>PRINCIPALES OBJETIVOS DE AMSA</vt:lpstr>
      <vt:lpstr>Presentación de PowerPoint</vt:lpstr>
      <vt:lpstr>CIFRAS GENERALES DEL PRESUPUESTO AL TERCER CUATRIMESTRE 2021</vt:lpstr>
      <vt:lpstr>CIFRAS GENERALES DEL PRESUPUESTO AL TERCER CUATRIMESTRE 2021</vt:lpstr>
      <vt:lpstr>¿EN QUÉ UTILIZA EL DINERO AMSA?</vt:lpstr>
      <vt:lpstr>EJECUCIÓN PRESUPUESTARIA POR GRUPO DE GASTO AL TERCER CUATRIMESTRE 2021</vt:lpstr>
      <vt:lpstr>¿CUÁL ES LA IMPORTANCIA DEL PAGO DE SERVIDORES PÚBLICOS?</vt:lpstr>
      <vt:lpstr>PAGO DE SALARIOS A SERVIDORES PÚBLICOS A LA FECHA</vt:lpstr>
      <vt:lpstr>¿EN QUÉ INVIERTE AMSA?</vt:lpstr>
      <vt:lpstr>MONTO UTILIZADO EN INVERSIÓN A LA FECHA</vt:lpstr>
      <vt:lpstr>¿QUÉ FINALIDADES ATIENDE AMSA?</vt:lpstr>
      <vt:lpstr>EJECUCIÓN PRESUPUESTARIA POR FINALIDAD AL TERCER CUATRIMESTRE 2021</vt:lpstr>
      <vt:lpstr>Presentación de PowerPoint</vt:lpstr>
      <vt:lpstr>PRINCIPALES RESULTADOS Y AVANCES</vt:lpstr>
      <vt:lpstr>PRINCIPALES RESULTADOS Y AVANCES</vt:lpstr>
      <vt:lpstr>PRINCIPALES RESULTADOS Y AVANCES</vt:lpstr>
      <vt:lpstr>PRINCIPALES RESULTADOS Y AVANCES</vt:lpstr>
      <vt:lpstr>PRINCIPALES RESULTADOS Y AVANCES</vt:lpstr>
      <vt:lpstr>PRINCIPALES RESULTADOS Y AVANCES</vt:lpstr>
      <vt:lpstr>PRINCIPALES RESULTADOS Y AVANCES</vt:lpstr>
      <vt:lpstr>PRINCIPALES RESULTADOS Y AVANCES</vt:lpstr>
      <vt:lpstr>PRINCIPALES RESULTADOS Y AVANCES</vt:lpstr>
      <vt:lpstr>PRINCIPALES RESULTADOS Y AVANCES</vt:lpstr>
      <vt:lpstr>Presentación de PowerPoint</vt:lpstr>
      <vt:lpstr>¿QUÉ TENDENCIA MUESTRA EL USO DE LOS RECURSOS PÚBLICOS?</vt:lpstr>
      <vt:lpstr>¿QUÉ RESULTADOS SE OBTUVIERON EN EL MARCO DE LA PGG?</vt:lpstr>
      <vt:lpstr>¿QUÉ MEDIDAS DE TRANSPARENCIA SE HAN APLICADO?</vt:lpstr>
      <vt:lpstr>¿QUÉ DESAFÍOS INSTITUCIONALES SE TIENEN DURANTE 2021?</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amsa licencia</cp:lastModifiedBy>
  <cp:revision>43</cp:revision>
  <dcterms:created xsi:type="dcterms:W3CDTF">2021-05-04T19:30:50Z</dcterms:created>
  <dcterms:modified xsi:type="dcterms:W3CDTF">2021-12-28T19:57:44Z</dcterms:modified>
</cp:coreProperties>
</file>