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handoutMasterIdLst>
    <p:handoutMasterId r:id="rId28"/>
  </p:handoutMasterIdLst>
  <p:sldIdLst>
    <p:sldId id="322" r:id="rId5"/>
    <p:sldId id="353" r:id="rId6"/>
    <p:sldId id="354" r:id="rId7"/>
    <p:sldId id="309" r:id="rId8"/>
    <p:sldId id="352" r:id="rId9"/>
    <p:sldId id="342" r:id="rId10"/>
    <p:sldId id="327" r:id="rId11"/>
    <p:sldId id="336" r:id="rId12"/>
    <p:sldId id="334" r:id="rId13"/>
    <p:sldId id="335" r:id="rId14"/>
    <p:sldId id="337" r:id="rId15"/>
    <p:sldId id="338" r:id="rId16"/>
    <p:sldId id="340" r:id="rId17"/>
    <p:sldId id="341" r:id="rId18"/>
    <p:sldId id="339" r:id="rId19"/>
    <p:sldId id="344" r:id="rId20"/>
    <p:sldId id="317" r:id="rId21"/>
    <p:sldId id="348" r:id="rId22"/>
    <p:sldId id="349" r:id="rId23"/>
    <p:sldId id="351" r:id="rId24"/>
    <p:sldId id="350" r:id="rId25"/>
    <p:sldId id="319" r:id="rId26"/>
  </p:sldIdLst>
  <p:sldSz cx="9144000" cy="6858000" type="letter"/>
  <p:notesSz cx="9296400" cy="70104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ía Enamorado" initials="ME" lastIdx="2" clrIdx="0">
    <p:extLst>
      <p:ext uri="{19B8F6BF-5375-455C-9EA6-DF929625EA0E}">
        <p15:presenceInfo xmlns:p15="http://schemas.microsoft.com/office/powerpoint/2012/main" userId="S-1-5-21-3493709827-1784827400-2039739247-10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86C0"/>
    <a:srgbClr val="179939"/>
    <a:srgbClr val="197BB4"/>
    <a:srgbClr val="BDD7EE"/>
    <a:srgbClr val="0D1F3C"/>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4291" autoAdjust="0"/>
  </p:normalViewPr>
  <p:slideViewPr>
    <p:cSldViewPr snapToGrid="0">
      <p:cViewPr varScale="1">
        <p:scale>
          <a:sx n="111" d="100"/>
          <a:sy n="111" d="100"/>
        </p:scale>
        <p:origin x="2226" y="102"/>
      </p:cViewPr>
      <p:guideLst/>
    </p:cSldViewPr>
  </p:slideViewPr>
  <p:notesTextViewPr>
    <p:cViewPr>
      <p:scale>
        <a:sx n="1" d="1"/>
        <a:sy n="1" d="1"/>
      </p:scale>
      <p:origin x="0" y="0"/>
    </p:cViewPr>
  </p:notesTextViewPr>
  <p:notesViewPr>
    <p:cSldViewPr snapToGrid="0">
      <p:cViewPr varScale="1">
        <p:scale>
          <a:sx n="86" d="100"/>
          <a:sy n="86" d="100"/>
        </p:scale>
        <p:origin x="29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62AB811F-186B-4725-A7F7-35C2BE0D5134}"/>
              </a:ext>
            </a:extLst>
          </p:cNvPr>
          <p:cNvSpPr>
            <a:spLocks noGrp="1"/>
          </p:cNvSpPr>
          <p:nvPr>
            <p:ph type="hdr" sz="quarter"/>
          </p:nvPr>
        </p:nvSpPr>
        <p:spPr>
          <a:xfrm>
            <a:off x="1" y="2"/>
            <a:ext cx="4029282" cy="351956"/>
          </a:xfrm>
          <a:prstGeom prst="rect">
            <a:avLst/>
          </a:prstGeom>
        </p:spPr>
        <p:txBody>
          <a:bodyPr vert="horz" lIns="91353" tIns="45677" rIns="91353" bIns="45677" rtlCol="0"/>
          <a:lstStyle>
            <a:lvl1pPr algn="l">
              <a:defRPr sz="1200"/>
            </a:lvl1pPr>
          </a:lstStyle>
          <a:p>
            <a:endParaRPr lang="es-GT"/>
          </a:p>
        </p:txBody>
      </p:sp>
      <p:sp>
        <p:nvSpPr>
          <p:cNvPr id="3" name="Marcador de fecha 2">
            <a:extLst>
              <a:ext uri="{FF2B5EF4-FFF2-40B4-BE49-F238E27FC236}">
                <a16:creationId xmlns:a16="http://schemas.microsoft.com/office/drawing/2014/main" id="{28E64013-480C-4439-BC5E-022BA71C28F1}"/>
              </a:ext>
            </a:extLst>
          </p:cNvPr>
          <p:cNvSpPr>
            <a:spLocks noGrp="1"/>
          </p:cNvSpPr>
          <p:nvPr>
            <p:ph type="dt" sz="quarter" idx="1"/>
          </p:nvPr>
        </p:nvSpPr>
        <p:spPr>
          <a:xfrm>
            <a:off x="5265014" y="2"/>
            <a:ext cx="4029282" cy="351956"/>
          </a:xfrm>
          <a:prstGeom prst="rect">
            <a:avLst/>
          </a:prstGeom>
        </p:spPr>
        <p:txBody>
          <a:bodyPr vert="horz" lIns="91353" tIns="45677" rIns="91353" bIns="45677" rtlCol="0"/>
          <a:lstStyle>
            <a:lvl1pPr algn="r">
              <a:defRPr sz="1200"/>
            </a:lvl1pPr>
          </a:lstStyle>
          <a:p>
            <a:fld id="{70781529-3644-42FB-BDB8-7BCF6AB8D8F0}" type="datetimeFigureOut">
              <a:rPr lang="es-GT" smtClean="0"/>
              <a:t>3/01/2022</a:t>
            </a:fld>
            <a:endParaRPr lang="es-GT"/>
          </a:p>
        </p:txBody>
      </p:sp>
      <p:sp>
        <p:nvSpPr>
          <p:cNvPr id="4" name="Marcador de pie de página 3">
            <a:extLst>
              <a:ext uri="{FF2B5EF4-FFF2-40B4-BE49-F238E27FC236}">
                <a16:creationId xmlns:a16="http://schemas.microsoft.com/office/drawing/2014/main" id="{0F6170D5-344D-4ECF-A7BB-2563D18D79A4}"/>
              </a:ext>
            </a:extLst>
          </p:cNvPr>
          <p:cNvSpPr>
            <a:spLocks noGrp="1"/>
          </p:cNvSpPr>
          <p:nvPr>
            <p:ph type="ftr" sz="quarter" idx="2"/>
          </p:nvPr>
        </p:nvSpPr>
        <p:spPr>
          <a:xfrm>
            <a:off x="1" y="6658444"/>
            <a:ext cx="4029282" cy="351956"/>
          </a:xfrm>
          <a:prstGeom prst="rect">
            <a:avLst/>
          </a:prstGeom>
        </p:spPr>
        <p:txBody>
          <a:bodyPr vert="horz" lIns="91353" tIns="45677" rIns="91353" bIns="45677" rtlCol="0" anchor="b"/>
          <a:lstStyle>
            <a:lvl1pPr algn="l">
              <a:defRPr sz="1200"/>
            </a:lvl1pPr>
          </a:lstStyle>
          <a:p>
            <a:endParaRPr lang="es-GT"/>
          </a:p>
        </p:txBody>
      </p:sp>
      <p:sp>
        <p:nvSpPr>
          <p:cNvPr id="5" name="Marcador de número de diapositiva 4">
            <a:extLst>
              <a:ext uri="{FF2B5EF4-FFF2-40B4-BE49-F238E27FC236}">
                <a16:creationId xmlns:a16="http://schemas.microsoft.com/office/drawing/2014/main" id="{50EBB728-8F58-4BB2-8C0F-D983E5A77DC2}"/>
              </a:ext>
            </a:extLst>
          </p:cNvPr>
          <p:cNvSpPr>
            <a:spLocks noGrp="1"/>
          </p:cNvSpPr>
          <p:nvPr>
            <p:ph type="sldNum" sz="quarter" idx="3"/>
          </p:nvPr>
        </p:nvSpPr>
        <p:spPr>
          <a:xfrm>
            <a:off x="5265014" y="6658444"/>
            <a:ext cx="4029282" cy="351956"/>
          </a:xfrm>
          <a:prstGeom prst="rect">
            <a:avLst/>
          </a:prstGeom>
        </p:spPr>
        <p:txBody>
          <a:bodyPr vert="horz" lIns="91353" tIns="45677" rIns="91353" bIns="45677" rtlCol="0" anchor="b"/>
          <a:lstStyle>
            <a:lvl1pPr algn="r">
              <a:defRPr sz="1200"/>
            </a:lvl1pPr>
          </a:lstStyle>
          <a:p>
            <a:fld id="{223D6B16-8452-4088-B7E7-5F9F0FEA3A90}" type="slidenum">
              <a:rPr lang="es-GT" smtClean="0"/>
              <a:t>‹Nº›</a:t>
            </a:fld>
            <a:endParaRPr lang="es-GT"/>
          </a:p>
        </p:txBody>
      </p:sp>
    </p:spTree>
    <p:extLst>
      <p:ext uri="{BB962C8B-B14F-4D97-AF65-F5344CB8AC3E}">
        <p14:creationId xmlns:p14="http://schemas.microsoft.com/office/powerpoint/2010/main" val="156757772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2"/>
            <a:ext cx="4029282" cy="351956"/>
          </a:xfrm>
          <a:prstGeom prst="rect">
            <a:avLst/>
          </a:prstGeom>
        </p:spPr>
        <p:txBody>
          <a:bodyPr vert="horz" lIns="91353" tIns="45677" rIns="91353" bIns="45677" rtlCol="0"/>
          <a:lstStyle>
            <a:lvl1pPr algn="l">
              <a:defRPr sz="1200"/>
            </a:lvl1pPr>
          </a:lstStyle>
          <a:p>
            <a:endParaRPr lang="es-GT"/>
          </a:p>
        </p:txBody>
      </p:sp>
      <p:sp>
        <p:nvSpPr>
          <p:cNvPr id="3" name="Marcador de fecha 2"/>
          <p:cNvSpPr>
            <a:spLocks noGrp="1"/>
          </p:cNvSpPr>
          <p:nvPr>
            <p:ph type="dt" idx="1"/>
          </p:nvPr>
        </p:nvSpPr>
        <p:spPr>
          <a:xfrm>
            <a:off x="5265014" y="2"/>
            <a:ext cx="4029282" cy="351956"/>
          </a:xfrm>
          <a:prstGeom prst="rect">
            <a:avLst/>
          </a:prstGeom>
        </p:spPr>
        <p:txBody>
          <a:bodyPr vert="horz" lIns="91353" tIns="45677" rIns="91353" bIns="45677" rtlCol="0"/>
          <a:lstStyle>
            <a:lvl1pPr algn="r">
              <a:defRPr sz="1200"/>
            </a:lvl1pPr>
          </a:lstStyle>
          <a:p>
            <a:fld id="{2F889F5E-1FF3-4626-856E-81C394864066}" type="datetimeFigureOut">
              <a:rPr lang="es-GT" smtClean="0"/>
              <a:t>3/01/2022</a:t>
            </a:fld>
            <a:endParaRPr lang="es-GT"/>
          </a:p>
        </p:txBody>
      </p:sp>
      <p:sp>
        <p:nvSpPr>
          <p:cNvPr id="4" name="Marcador de imagen de diapositiva 3"/>
          <p:cNvSpPr>
            <a:spLocks noGrp="1" noRot="1" noChangeAspect="1"/>
          </p:cNvSpPr>
          <p:nvPr>
            <p:ph type="sldImg" idx="2"/>
          </p:nvPr>
        </p:nvSpPr>
        <p:spPr>
          <a:xfrm>
            <a:off x="3071813" y="876300"/>
            <a:ext cx="3152775" cy="2363788"/>
          </a:xfrm>
          <a:prstGeom prst="rect">
            <a:avLst/>
          </a:prstGeom>
          <a:noFill/>
          <a:ln w="12700">
            <a:solidFill>
              <a:prstClr val="black"/>
            </a:solidFill>
          </a:ln>
        </p:spPr>
        <p:txBody>
          <a:bodyPr vert="horz" lIns="91353" tIns="45677" rIns="91353" bIns="45677" rtlCol="0" anchor="ctr"/>
          <a:lstStyle/>
          <a:p>
            <a:endParaRPr lang="es-GT"/>
          </a:p>
        </p:txBody>
      </p:sp>
      <p:sp>
        <p:nvSpPr>
          <p:cNvPr id="5" name="Marcador de notas 4"/>
          <p:cNvSpPr>
            <a:spLocks noGrp="1"/>
          </p:cNvSpPr>
          <p:nvPr>
            <p:ph type="body" sz="quarter" idx="3"/>
          </p:nvPr>
        </p:nvSpPr>
        <p:spPr>
          <a:xfrm>
            <a:off x="930485" y="3373517"/>
            <a:ext cx="7435436" cy="2760584"/>
          </a:xfrm>
          <a:prstGeom prst="rect">
            <a:avLst/>
          </a:prstGeom>
        </p:spPr>
        <p:txBody>
          <a:bodyPr vert="horz" lIns="91353" tIns="45677" rIns="91353" bIns="45677"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6" name="Marcador de pie de página 5"/>
          <p:cNvSpPr>
            <a:spLocks noGrp="1"/>
          </p:cNvSpPr>
          <p:nvPr>
            <p:ph type="ftr" sz="quarter" idx="4"/>
          </p:nvPr>
        </p:nvSpPr>
        <p:spPr>
          <a:xfrm>
            <a:off x="1" y="6658444"/>
            <a:ext cx="4029282" cy="351956"/>
          </a:xfrm>
          <a:prstGeom prst="rect">
            <a:avLst/>
          </a:prstGeom>
        </p:spPr>
        <p:txBody>
          <a:bodyPr vert="horz" lIns="91353" tIns="45677" rIns="91353" bIns="45677" rtlCol="0" anchor="b"/>
          <a:lstStyle>
            <a:lvl1pPr algn="l">
              <a:defRPr sz="1200"/>
            </a:lvl1pPr>
          </a:lstStyle>
          <a:p>
            <a:endParaRPr lang="es-GT"/>
          </a:p>
        </p:txBody>
      </p:sp>
      <p:sp>
        <p:nvSpPr>
          <p:cNvPr id="7" name="Marcador de número de diapositiva 6"/>
          <p:cNvSpPr>
            <a:spLocks noGrp="1"/>
          </p:cNvSpPr>
          <p:nvPr>
            <p:ph type="sldNum" sz="quarter" idx="5"/>
          </p:nvPr>
        </p:nvSpPr>
        <p:spPr>
          <a:xfrm>
            <a:off x="5265014" y="6658444"/>
            <a:ext cx="4029282" cy="351956"/>
          </a:xfrm>
          <a:prstGeom prst="rect">
            <a:avLst/>
          </a:prstGeom>
        </p:spPr>
        <p:txBody>
          <a:bodyPr vert="horz" lIns="91353" tIns="45677" rIns="91353" bIns="45677" rtlCol="0" anchor="b"/>
          <a:lstStyle>
            <a:lvl1pPr algn="r">
              <a:defRPr sz="1200"/>
            </a:lvl1pPr>
          </a:lstStyle>
          <a:p>
            <a:fld id="{8A115BA9-5F40-4A42-9873-4A856A2BCB21}" type="slidenum">
              <a:rPr lang="es-GT" smtClean="0"/>
              <a:t>‹Nº›</a:t>
            </a:fld>
            <a:endParaRPr lang="es-GT"/>
          </a:p>
        </p:txBody>
      </p:sp>
    </p:spTree>
    <p:extLst>
      <p:ext uri="{BB962C8B-B14F-4D97-AF65-F5344CB8AC3E}">
        <p14:creationId xmlns:p14="http://schemas.microsoft.com/office/powerpoint/2010/main" val="39283410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854176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15589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22713176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241688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3175402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85302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898803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0845194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5599085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4350046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4045237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22015448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9091290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15402581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2037748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097302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968229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11971948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5503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2317281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21234486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071813" y="876300"/>
            <a:ext cx="3152775" cy="2363788"/>
          </a:xfrm>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251213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4CB6E6-1275-4A54-B4F3-1FDFC8980757}"/>
              </a:ext>
            </a:extLst>
          </p:cNvPr>
          <p:cNvSpPr>
            <a:spLocks noGrp="1"/>
          </p:cNvSpPr>
          <p:nvPr>
            <p:ph type="ctrTitle" hasCustomPrompt="1"/>
          </p:nvPr>
        </p:nvSpPr>
        <p:spPr>
          <a:xfrm>
            <a:off x="1143000" y="1596188"/>
            <a:ext cx="6858000" cy="2387600"/>
          </a:xfrm>
        </p:spPr>
        <p:txBody>
          <a:bodyPr anchor="b">
            <a:normAutofit/>
          </a:bodyPr>
          <a:lstStyle>
            <a:lvl1pPr algn="ctr">
              <a:defRPr sz="3000" b="1">
                <a:solidFill>
                  <a:srgbClr val="0D1F3C"/>
                </a:solidFill>
                <a:latin typeface="Montserrat" panose="00000500000000000000" pitchFamily="50" charset="0"/>
              </a:defRPr>
            </a:lvl1pPr>
          </a:lstStyle>
          <a:p>
            <a:r>
              <a:rPr lang="es-ES" dirty="0"/>
              <a:t>HAGA CLIC PARA MODIFICAR EL ESTILO DE TÍTULO DEL PATRÓN</a:t>
            </a:r>
            <a:endParaRPr lang="es-GT" dirty="0"/>
          </a:p>
        </p:txBody>
      </p:sp>
      <p:sp>
        <p:nvSpPr>
          <p:cNvPr id="3" name="Subtítulo 2">
            <a:extLst>
              <a:ext uri="{FF2B5EF4-FFF2-40B4-BE49-F238E27FC236}">
                <a16:creationId xmlns:a16="http://schemas.microsoft.com/office/drawing/2014/main" id="{7A40FC4E-DF3E-4DB4-AED5-B01B15BD4776}"/>
              </a:ext>
            </a:extLst>
          </p:cNvPr>
          <p:cNvSpPr>
            <a:spLocks noGrp="1"/>
          </p:cNvSpPr>
          <p:nvPr>
            <p:ph type="subTitle" idx="1"/>
          </p:nvPr>
        </p:nvSpPr>
        <p:spPr>
          <a:xfrm>
            <a:off x="1143000" y="4075863"/>
            <a:ext cx="6858000" cy="1655762"/>
          </a:xfrm>
        </p:spPr>
        <p:txBody>
          <a:bodyPr/>
          <a:lstStyle>
            <a:lvl1pPr marL="0" indent="0" algn="ctr">
              <a:buNone/>
              <a:defRPr sz="1800">
                <a:solidFill>
                  <a:srgbClr val="197BB4"/>
                </a:solidFill>
                <a:latin typeface="Montserrat" panose="00000500000000000000" pitchFamily="50"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dirty="0"/>
              <a:t>Haga clic para modificar el estilo de subtítulo del patrón</a:t>
            </a:r>
            <a:endParaRPr lang="es-GT" dirty="0"/>
          </a:p>
        </p:txBody>
      </p:sp>
      <p:sp>
        <p:nvSpPr>
          <p:cNvPr id="4" name="Marcador de fecha 3">
            <a:extLst>
              <a:ext uri="{FF2B5EF4-FFF2-40B4-BE49-F238E27FC236}">
                <a16:creationId xmlns:a16="http://schemas.microsoft.com/office/drawing/2014/main" id="{980F5FD4-74A1-4C0A-8923-49068F8CEC8B}"/>
              </a:ext>
            </a:extLst>
          </p:cNvPr>
          <p:cNvSpPr>
            <a:spLocks noGrp="1"/>
          </p:cNvSpPr>
          <p:nvPr>
            <p:ph type="dt" sz="half" idx="10"/>
          </p:nvPr>
        </p:nvSpPr>
        <p:spPr/>
        <p:txBody>
          <a:bodyPr/>
          <a:lstStyle/>
          <a:p>
            <a:fld id="{B708A815-C8B2-4F30-9335-A540ED979A65}" type="datetime1">
              <a:rPr lang="es-GT" smtClean="0"/>
              <a:t>3/01/2022</a:t>
            </a:fld>
            <a:endParaRPr lang="es-GT"/>
          </a:p>
        </p:txBody>
      </p:sp>
      <p:sp>
        <p:nvSpPr>
          <p:cNvPr id="5" name="Marcador de pie de página 4">
            <a:extLst>
              <a:ext uri="{FF2B5EF4-FFF2-40B4-BE49-F238E27FC236}">
                <a16:creationId xmlns:a16="http://schemas.microsoft.com/office/drawing/2014/main" id="{D6BE2AE7-3AC6-4190-A4FE-1D321727D751}"/>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E3F07A74-9836-4943-B7A0-5E8FB7721BA9}"/>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345690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43B128BC-8CE4-44FE-ABE0-2ADEC50E0719}"/>
              </a:ext>
            </a:extLst>
          </p:cNvPr>
          <p:cNvSpPr/>
          <p:nvPr userDrawn="1"/>
        </p:nvSpPr>
        <p:spPr>
          <a:xfrm>
            <a:off x="1303021" y="294571"/>
            <a:ext cx="6675539" cy="98133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sz="1350"/>
          </a:p>
        </p:txBody>
      </p:sp>
      <p:sp>
        <p:nvSpPr>
          <p:cNvPr id="2" name="Título 1">
            <a:extLst>
              <a:ext uri="{FF2B5EF4-FFF2-40B4-BE49-F238E27FC236}">
                <a16:creationId xmlns:a16="http://schemas.microsoft.com/office/drawing/2014/main" id="{86306812-D2D4-4A6A-A9D7-CA4F86A0409C}"/>
              </a:ext>
            </a:extLst>
          </p:cNvPr>
          <p:cNvSpPr>
            <a:spLocks noGrp="1"/>
          </p:cNvSpPr>
          <p:nvPr>
            <p:ph type="title" hasCustomPrompt="1"/>
          </p:nvPr>
        </p:nvSpPr>
        <p:spPr>
          <a:xfrm>
            <a:off x="1303020" y="365126"/>
            <a:ext cx="6664729" cy="840220"/>
          </a:xfrm>
        </p:spPr>
        <p:txBody>
          <a:bodyPr>
            <a:noAutofit/>
          </a:bodyPr>
          <a:lstStyle>
            <a:lvl1pPr algn="ctr">
              <a:defRPr sz="2700" b="1">
                <a:solidFill>
                  <a:srgbClr val="0D1F3C"/>
                </a:solidFill>
                <a:latin typeface="Montserrat" panose="00000500000000000000" pitchFamily="50" charset="0"/>
              </a:defRPr>
            </a:lvl1pPr>
          </a:lstStyle>
          <a:p>
            <a:r>
              <a:rPr lang="es-ES" dirty="0"/>
              <a:t>HAGA CLIC PARA MODIFICAR EL ESTILO DE TÍTULO DEL PATRÓN</a:t>
            </a:r>
            <a:endParaRPr lang="es-GT" dirty="0"/>
          </a:p>
        </p:txBody>
      </p:sp>
      <p:sp>
        <p:nvSpPr>
          <p:cNvPr id="3" name="Marcador de contenido 2">
            <a:extLst>
              <a:ext uri="{FF2B5EF4-FFF2-40B4-BE49-F238E27FC236}">
                <a16:creationId xmlns:a16="http://schemas.microsoft.com/office/drawing/2014/main" id="{146A8AB6-1C67-49AF-B1F6-2C1D959884C4}"/>
              </a:ext>
            </a:extLst>
          </p:cNvPr>
          <p:cNvSpPr>
            <a:spLocks noGrp="1"/>
          </p:cNvSpPr>
          <p:nvPr>
            <p:ph idx="1"/>
          </p:nvPr>
        </p:nvSpPr>
        <p:spPr/>
        <p:txBody>
          <a:bodyPr/>
          <a:lstStyle>
            <a:lvl1pPr>
              <a:defRPr>
                <a:latin typeface="Montserrat" panose="00000500000000000000" pitchFamily="50" charset="0"/>
              </a:defRPr>
            </a:lvl1pPr>
            <a:lvl2pPr>
              <a:defRPr>
                <a:latin typeface="Montserrat" panose="00000500000000000000" pitchFamily="50" charset="0"/>
              </a:defRPr>
            </a:lvl2pPr>
            <a:lvl3pPr>
              <a:defRPr>
                <a:latin typeface="Montserrat" panose="00000500000000000000" pitchFamily="50" charset="0"/>
              </a:defRPr>
            </a:lvl3pPr>
            <a:lvl4pPr>
              <a:defRPr>
                <a:latin typeface="Montserrat" panose="00000500000000000000" pitchFamily="50" charset="0"/>
              </a:defRPr>
            </a:lvl4pPr>
            <a:lvl5pPr>
              <a:defRPr>
                <a:latin typeface="Montserrat" panose="00000500000000000000" pitchFamily="50"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GT" dirty="0"/>
          </a:p>
        </p:txBody>
      </p:sp>
      <p:sp>
        <p:nvSpPr>
          <p:cNvPr id="4" name="Marcador de fecha 3">
            <a:extLst>
              <a:ext uri="{FF2B5EF4-FFF2-40B4-BE49-F238E27FC236}">
                <a16:creationId xmlns:a16="http://schemas.microsoft.com/office/drawing/2014/main" id="{36788F09-FFB8-47A4-83A1-FFB352EF22C9}"/>
              </a:ext>
            </a:extLst>
          </p:cNvPr>
          <p:cNvSpPr>
            <a:spLocks noGrp="1"/>
          </p:cNvSpPr>
          <p:nvPr>
            <p:ph type="dt" sz="half" idx="10"/>
          </p:nvPr>
        </p:nvSpPr>
        <p:spPr/>
        <p:txBody>
          <a:bodyPr/>
          <a:lstStyle/>
          <a:p>
            <a:fld id="{E4B612D7-C7C1-40DF-91F1-E4035ACD5280}" type="datetime1">
              <a:rPr lang="es-GT" smtClean="0"/>
              <a:t>3/01/2022</a:t>
            </a:fld>
            <a:endParaRPr lang="es-GT"/>
          </a:p>
        </p:txBody>
      </p:sp>
      <p:sp>
        <p:nvSpPr>
          <p:cNvPr id="5" name="Marcador de pie de página 4">
            <a:extLst>
              <a:ext uri="{FF2B5EF4-FFF2-40B4-BE49-F238E27FC236}">
                <a16:creationId xmlns:a16="http://schemas.microsoft.com/office/drawing/2014/main" id="{169DA829-DECC-4D81-BB89-F7AF43401F2B}"/>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F3315B1D-184D-423F-AE37-A16F1D9CF722}"/>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2499419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E7F6C1-9961-4E83-AC75-6EE35CC30791}"/>
              </a:ext>
            </a:extLst>
          </p:cNvPr>
          <p:cNvSpPr>
            <a:spLocks noGrp="1"/>
          </p:cNvSpPr>
          <p:nvPr>
            <p:ph type="title" hasCustomPrompt="1"/>
          </p:nvPr>
        </p:nvSpPr>
        <p:spPr>
          <a:xfrm>
            <a:off x="623888" y="1709739"/>
            <a:ext cx="7886700" cy="2852737"/>
          </a:xfrm>
        </p:spPr>
        <p:txBody>
          <a:bodyPr anchor="b">
            <a:normAutofit/>
          </a:bodyPr>
          <a:lstStyle>
            <a:lvl1pPr>
              <a:defRPr sz="3300" b="1">
                <a:latin typeface="Montserrat" panose="00000500000000000000" pitchFamily="50" charset="0"/>
              </a:defRPr>
            </a:lvl1pPr>
          </a:lstStyle>
          <a:p>
            <a:r>
              <a:rPr lang="es-ES" dirty="0"/>
              <a:t>HAGA CLIC PARA MODIFICAR EL ESTILO DE TÍTULO DEL PATRÓN</a:t>
            </a:r>
            <a:endParaRPr lang="es-GT" dirty="0"/>
          </a:p>
        </p:txBody>
      </p:sp>
      <p:sp>
        <p:nvSpPr>
          <p:cNvPr id="3" name="Marcador de texto 2">
            <a:extLst>
              <a:ext uri="{FF2B5EF4-FFF2-40B4-BE49-F238E27FC236}">
                <a16:creationId xmlns:a16="http://schemas.microsoft.com/office/drawing/2014/main" id="{EE54C6EA-948A-4DA3-B798-D9F5CD294D66}"/>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latin typeface="Montserrat" panose="00000500000000000000" pitchFamily="50"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dirty="0"/>
              <a:t>Haga clic para modificar los estilos de texto del patrón</a:t>
            </a:r>
          </a:p>
        </p:txBody>
      </p:sp>
      <p:sp>
        <p:nvSpPr>
          <p:cNvPr id="4" name="Marcador de fecha 3">
            <a:extLst>
              <a:ext uri="{FF2B5EF4-FFF2-40B4-BE49-F238E27FC236}">
                <a16:creationId xmlns:a16="http://schemas.microsoft.com/office/drawing/2014/main" id="{BAD124C8-1552-464D-8D15-02CF0EA9ADF0}"/>
              </a:ext>
            </a:extLst>
          </p:cNvPr>
          <p:cNvSpPr>
            <a:spLocks noGrp="1"/>
          </p:cNvSpPr>
          <p:nvPr>
            <p:ph type="dt" sz="half" idx="10"/>
          </p:nvPr>
        </p:nvSpPr>
        <p:spPr/>
        <p:txBody>
          <a:bodyPr/>
          <a:lstStyle/>
          <a:p>
            <a:fld id="{B2AE0D9E-9211-474E-867D-A3D7FD03901F}" type="datetime1">
              <a:rPr lang="es-GT" smtClean="0"/>
              <a:t>3/01/2022</a:t>
            </a:fld>
            <a:endParaRPr lang="es-GT"/>
          </a:p>
        </p:txBody>
      </p:sp>
      <p:sp>
        <p:nvSpPr>
          <p:cNvPr id="5" name="Marcador de pie de página 4">
            <a:extLst>
              <a:ext uri="{FF2B5EF4-FFF2-40B4-BE49-F238E27FC236}">
                <a16:creationId xmlns:a16="http://schemas.microsoft.com/office/drawing/2014/main" id="{42A29C28-A3FD-46A7-A594-7566F0522C18}"/>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F419F7CD-D6CB-4397-86C0-972D7E8A2013}"/>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1774413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16E1A9F3-6D03-4C47-B91C-E2AA71DE8885}"/>
              </a:ext>
            </a:extLst>
          </p:cNvPr>
          <p:cNvSpPr/>
          <p:nvPr userDrawn="1"/>
        </p:nvSpPr>
        <p:spPr>
          <a:xfrm>
            <a:off x="1241295" y="190372"/>
            <a:ext cx="6675539" cy="98133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sz="1350"/>
          </a:p>
        </p:txBody>
      </p:sp>
      <p:sp>
        <p:nvSpPr>
          <p:cNvPr id="2" name="Título 1">
            <a:extLst>
              <a:ext uri="{FF2B5EF4-FFF2-40B4-BE49-F238E27FC236}">
                <a16:creationId xmlns:a16="http://schemas.microsoft.com/office/drawing/2014/main" id="{EBACE8EB-23E3-468D-B8DF-8F6F8180ABDA}"/>
              </a:ext>
            </a:extLst>
          </p:cNvPr>
          <p:cNvSpPr>
            <a:spLocks noGrp="1"/>
          </p:cNvSpPr>
          <p:nvPr>
            <p:ph type="title" hasCustomPrompt="1"/>
          </p:nvPr>
        </p:nvSpPr>
        <p:spPr>
          <a:xfrm>
            <a:off x="1227166" y="136526"/>
            <a:ext cx="6689668" cy="1072977"/>
          </a:xfrm>
        </p:spPr>
        <p:txBody>
          <a:bodyPr>
            <a:noAutofit/>
          </a:bodyPr>
          <a:lstStyle>
            <a:lvl1pPr algn="ctr">
              <a:defRPr sz="2700" b="1">
                <a:solidFill>
                  <a:srgbClr val="0D1F3C"/>
                </a:solidFill>
                <a:latin typeface="Montserrat" panose="00000500000000000000" pitchFamily="50" charset="0"/>
              </a:defRPr>
            </a:lvl1pPr>
          </a:lstStyle>
          <a:p>
            <a:r>
              <a:rPr lang="es-ES" dirty="0"/>
              <a:t>HAGA CLIC PARA MODIFICAR EL ESTILO DE TÍTULO DEL PATRÓN</a:t>
            </a:r>
            <a:endParaRPr lang="es-GT" dirty="0"/>
          </a:p>
        </p:txBody>
      </p:sp>
      <p:sp>
        <p:nvSpPr>
          <p:cNvPr id="3" name="Marcador de contenido 2">
            <a:extLst>
              <a:ext uri="{FF2B5EF4-FFF2-40B4-BE49-F238E27FC236}">
                <a16:creationId xmlns:a16="http://schemas.microsoft.com/office/drawing/2014/main" id="{01741142-687E-4D6E-816F-0ADEEEF33D97}"/>
              </a:ext>
            </a:extLst>
          </p:cNvPr>
          <p:cNvSpPr>
            <a:spLocks noGrp="1"/>
          </p:cNvSpPr>
          <p:nvPr>
            <p:ph sz="half" idx="1"/>
          </p:nvPr>
        </p:nvSpPr>
        <p:spPr>
          <a:xfrm>
            <a:off x="628650" y="1504604"/>
            <a:ext cx="3886200" cy="4672359"/>
          </a:xfrm>
        </p:spPr>
        <p:txBody>
          <a:bodyPr/>
          <a:lstStyle>
            <a:lvl1pPr>
              <a:defRPr>
                <a:latin typeface="Montserrat" panose="00000500000000000000" pitchFamily="50" charset="0"/>
              </a:defRPr>
            </a:lvl1pPr>
            <a:lvl2pPr>
              <a:defRPr>
                <a:latin typeface="Montserrat" panose="00000500000000000000" pitchFamily="50" charset="0"/>
              </a:defRPr>
            </a:lvl2pPr>
            <a:lvl3pPr>
              <a:defRPr>
                <a:latin typeface="Montserrat" panose="00000500000000000000" pitchFamily="50" charset="0"/>
              </a:defRPr>
            </a:lvl3pPr>
            <a:lvl4pPr>
              <a:defRPr>
                <a:latin typeface="Montserrat" panose="00000500000000000000" pitchFamily="50" charset="0"/>
              </a:defRPr>
            </a:lvl4pPr>
            <a:lvl5pPr>
              <a:defRPr>
                <a:latin typeface="Montserrat" panose="00000500000000000000" pitchFamily="50"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GT" dirty="0"/>
          </a:p>
        </p:txBody>
      </p:sp>
      <p:sp>
        <p:nvSpPr>
          <p:cNvPr id="4" name="Marcador de contenido 3">
            <a:extLst>
              <a:ext uri="{FF2B5EF4-FFF2-40B4-BE49-F238E27FC236}">
                <a16:creationId xmlns:a16="http://schemas.microsoft.com/office/drawing/2014/main" id="{6DFFE13E-8A03-436A-9288-33FC9675262D}"/>
              </a:ext>
            </a:extLst>
          </p:cNvPr>
          <p:cNvSpPr>
            <a:spLocks noGrp="1"/>
          </p:cNvSpPr>
          <p:nvPr>
            <p:ph sz="half" idx="2"/>
          </p:nvPr>
        </p:nvSpPr>
        <p:spPr>
          <a:xfrm>
            <a:off x="4629150" y="1504604"/>
            <a:ext cx="3886200" cy="4672359"/>
          </a:xfrm>
        </p:spPr>
        <p:txBody>
          <a:bodyPr/>
          <a:lstStyle>
            <a:lvl1pPr>
              <a:defRPr>
                <a:latin typeface="Montserrat" panose="00000500000000000000" pitchFamily="50" charset="0"/>
              </a:defRPr>
            </a:lvl1pPr>
            <a:lvl2pPr>
              <a:defRPr>
                <a:latin typeface="Montserrat" panose="00000500000000000000" pitchFamily="50" charset="0"/>
              </a:defRPr>
            </a:lvl2pPr>
            <a:lvl3pPr>
              <a:defRPr>
                <a:latin typeface="Montserrat" panose="00000500000000000000" pitchFamily="50" charset="0"/>
              </a:defRPr>
            </a:lvl3pPr>
            <a:lvl4pPr>
              <a:defRPr>
                <a:latin typeface="Montserrat" panose="00000500000000000000" pitchFamily="50" charset="0"/>
              </a:defRPr>
            </a:lvl4pPr>
            <a:lvl5pPr>
              <a:defRPr>
                <a:latin typeface="Montserrat" panose="00000500000000000000" pitchFamily="50"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GT" dirty="0"/>
          </a:p>
        </p:txBody>
      </p:sp>
      <p:sp>
        <p:nvSpPr>
          <p:cNvPr id="5" name="Marcador de fecha 4">
            <a:extLst>
              <a:ext uri="{FF2B5EF4-FFF2-40B4-BE49-F238E27FC236}">
                <a16:creationId xmlns:a16="http://schemas.microsoft.com/office/drawing/2014/main" id="{47D89AFC-ABD0-40BC-AC54-3A38F80E877B}"/>
              </a:ext>
            </a:extLst>
          </p:cNvPr>
          <p:cNvSpPr>
            <a:spLocks noGrp="1"/>
          </p:cNvSpPr>
          <p:nvPr>
            <p:ph type="dt" sz="half" idx="10"/>
          </p:nvPr>
        </p:nvSpPr>
        <p:spPr/>
        <p:txBody>
          <a:bodyPr/>
          <a:lstStyle/>
          <a:p>
            <a:fld id="{B538F817-0E65-4E88-96D4-9FA2057239B0}" type="datetime1">
              <a:rPr lang="es-GT" smtClean="0"/>
              <a:t>3/01/2022</a:t>
            </a:fld>
            <a:endParaRPr lang="es-GT"/>
          </a:p>
        </p:txBody>
      </p:sp>
      <p:sp>
        <p:nvSpPr>
          <p:cNvPr id="6" name="Marcador de pie de página 5">
            <a:extLst>
              <a:ext uri="{FF2B5EF4-FFF2-40B4-BE49-F238E27FC236}">
                <a16:creationId xmlns:a16="http://schemas.microsoft.com/office/drawing/2014/main" id="{6BE2BE64-E0E5-41C6-B062-B215B384B622}"/>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38B3788F-E72A-4C3A-89B7-18D56D09718D}"/>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1299308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652DB460-91BF-40E4-A0AA-0651BD241B34}"/>
              </a:ext>
            </a:extLst>
          </p:cNvPr>
          <p:cNvSpPr/>
          <p:nvPr userDrawn="1"/>
        </p:nvSpPr>
        <p:spPr>
          <a:xfrm>
            <a:off x="1234230" y="239584"/>
            <a:ext cx="6675539" cy="98133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sz="1350"/>
          </a:p>
        </p:txBody>
      </p:sp>
      <p:sp>
        <p:nvSpPr>
          <p:cNvPr id="2" name="Título 1">
            <a:extLst>
              <a:ext uri="{FF2B5EF4-FFF2-40B4-BE49-F238E27FC236}">
                <a16:creationId xmlns:a16="http://schemas.microsoft.com/office/drawing/2014/main" id="{8E4DDACD-DC1D-40EC-B008-0C6C6E4609A8}"/>
              </a:ext>
            </a:extLst>
          </p:cNvPr>
          <p:cNvSpPr>
            <a:spLocks noGrp="1"/>
          </p:cNvSpPr>
          <p:nvPr>
            <p:ph type="title" hasCustomPrompt="1"/>
          </p:nvPr>
        </p:nvSpPr>
        <p:spPr>
          <a:xfrm>
            <a:off x="1195993" y="193762"/>
            <a:ext cx="6752014" cy="1072977"/>
          </a:xfrm>
        </p:spPr>
        <p:txBody>
          <a:bodyPr>
            <a:normAutofit/>
          </a:bodyPr>
          <a:lstStyle>
            <a:lvl1pPr algn="ctr">
              <a:defRPr sz="2700" b="1">
                <a:solidFill>
                  <a:srgbClr val="0D1F3C"/>
                </a:solidFill>
                <a:latin typeface="Montserrat" panose="00000500000000000000" pitchFamily="50" charset="0"/>
              </a:defRPr>
            </a:lvl1pPr>
          </a:lstStyle>
          <a:p>
            <a:r>
              <a:rPr lang="es-ES" dirty="0"/>
              <a:t>HAGA CLIC PARA MODIFICAR EL ESTILO DE TÍTULO DEL PATRÓN</a:t>
            </a:r>
            <a:endParaRPr lang="es-GT" dirty="0"/>
          </a:p>
        </p:txBody>
      </p:sp>
      <p:sp>
        <p:nvSpPr>
          <p:cNvPr id="3" name="Marcador de texto 2">
            <a:extLst>
              <a:ext uri="{FF2B5EF4-FFF2-40B4-BE49-F238E27FC236}">
                <a16:creationId xmlns:a16="http://schemas.microsoft.com/office/drawing/2014/main" id="{924C65F4-D5FD-46C8-9703-77A81401D28D}"/>
              </a:ext>
            </a:extLst>
          </p:cNvPr>
          <p:cNvSpPr>
            <a:spLocks noGrp="1"/>
          </p:cNvSpPr>
          <p:nvPr>
            <p:ph type="body" idx="1"/>
          </p:nvPr>
        </p:nvSpPr>
        <p:spPr>
          <a:xfrm>
            <a:off x="629842" y="1681163"/>
            <a:ext cx="3868340" cy="823912"/>
          </a:xfrm>
        </p:spPr>
        <p:txBody>
          <a:bodyPr anchor="b"/>
          <a:lstStyle>
            <a:lvl1pPr marL="0" indent="0">
              <a:buNone/>
              <a:defRPr sz="1800" b="1">
                <a:solidFill>
                  <a:srgbClr val="0D1F3C"/>
                </a:solidFill>
                <a:latin typeface="Montserrat" panose="00000500000000000000" pitchFamily="50"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dirty="0"/>
              <a:t>Haga clic para modificar los estilos de texto del patrón</a:t>
            </a:r>
          </a:p>
        </p:txBody>
      </p:sp>
      <p:sp>
        <p:nvSpPr>
          <p:cNvPr id="4" name="Marcador de contenido 3">
            <a:extLst>
              <a:ext uri="{FF2B5EF4-FFF2-40B4-BE49-F238E27FC236}">
                <a16:creationId xmlns:a16="http://schemas.microsoft.com/office/drawing/2014/main" id="{61A1675D-6C06-452F-95D3-D65F6CFEF25E}"/>
              </a:ext>
            </a:extLst>
          </p:cNvPr>
          <p:cNvSpPr>
            <a:spLocks noGrp="1"/>
          </p:cNvSpPr>
          <p:nvPr>
            <p:ph sz="half" idx="2"/>
          </p:nvPr>
        </p:nvSpPr>
        <p:spPr>
          <a:xfrm>
            <a:off x="629842" y="2505075"/>
            <a:ext cx="3868340" cy="3684588"/>
          </a:xfrm>
        </p:spPr>
        <p:txBody>
          <a:bodyPr/>
          <a:lstStyle>
            <a:lvl1pPr>
              <a:defRPr>
                <a:solidFill>
                  <a:srgbClr val="2786C0"/>
                </a:solidFill>
              </a:defRPr>
            </a:lvl1pPr>
            <a:lvl2pPr>
              <a:defRPr>
                <a:solidFill>
                  <a:srgbClr val="2786C0"/>
                </a:solidFill>
              </a:defRPr>
            </a:lvl2pPr>
            <a:lvl3pPr>
              <a:defRPr>
                <a:solidFill>
                  <a:srgbClr val="2786C0"/>
                </a:solidFill>
              </a:defRPr>
            </a:lvl3pPr>
            <a:lvl4pPr>
              <a:defRPr>
                <a:solidFill>
                  <a:srgbClr val="2786C0"/>
                </a:solidFill>
              </a:defRPr>
            </a:lvl4pPr>
            <a:lvl5pPr>
              <a:defRPr>
                <a:solidFill>
                  <a:srgbClr val="2786C0"/>
                </a:solidFill>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GT" dirty="0"/>
          </a:p>
        </p:txBody>
      </p:sp>
      <p:sp>
        <p:nvSpPr>
          <p:cNvPr id="5" name="Marcador de texto 4">
            <a:extLst>
              <a:ext uri="{FF2B5EF4-FFF2-40B4-BE49-F238E27FC236}">
                <a16:creationId xmlns:a16="http://schemas.microsoft.com/office/drawing/2014/main" id="{EBAF319F-5A1F-4AFD-B317-078D77EEA379}"/>
              </a:ext>
            </a:extLst>
          </p:cNvPr>
          <p:cNvSpPr>
            <a:spLocks noGrp="1"/>
          </p:cNvSpPr>
          <p:nvPr>
            <p:ph type="body" sz="quarter" idx="3"/>
          </p:nvPr>
        </p:nvSpPr>
        <p:spPr>
          <a:xfrm>
            <a:off x="4629150" y="1681163"/>
            <a:ext cx="3887391" cy="823912"/>
          </a:xfrm>
        </p:spPr>
        <p:txBody>
          <a:bodyPr anchor="b"/>
          <a:lstStyle>
            <a:lvl1pPr marL="0" indent="0">
              <a:buNone/>
              <a:defRPr sz="1800" b="1">
                <a:solidFill>
                  <a:srgbClr val="0D1F3C"/>
                </a:solidFill>
                <a:latin typeface="Montserrat" panose="00000500000000000000" pitchFamily="50"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dirty="0"/>
              <a:t>Haga clic para modificar los estilos de texto del patrón</a:t>
            </a:r>
          </a:p>
        </p:txBody>
      </p:sp>
      <p:sp>
        <p:nvSpPr>
          <p:cNvPr id="6" name="Marcador de contenido 5">
            <a:extLst>
              <a:ext uri="{FF2B5EF4-FFF2-40B4-BE49-F238E27FC236}">
                <a16:creationId xmlns:a16="http://schemas.microsoft.com/office/drawing/2014/main" id="{17312336-CD22-4874-AC1F-69CEB2E90A82}"/>
              </a:ext>
            </a:extLst>
          </p:cNvPr>
          <p:cNvSpPr>
            <a:spLocks noGrp="1"/>
          </p:cNvSpPr>
          <p:nvPr>
            <p:ph sz="quarter" idx="4"/>
          </p:nvPr>
        </p:nvSpPr>
        <p:spPr>
          <a:xfrm>
            <a:off x="4629150" y="2505075"/>
            <a:ext cx="3887391" cy="3684588"/>
          </a:xfrm>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GT" dirty="0"/>
          </a:p>
        </p:txBody>
      </p:sp>
      <p:sp>
        <p:nvSpPr>
          <p:cNvPr id="7" name="Marcador de fecha 6">
            <a:extLst>
              <a:ext uri="{FF2B5EF4-FFF2-40B4-BE49-F238E27FC236}">
                <a16:creationId xmlns:a16="http://schemas.microsoft.com/office/drawing/2014/main" id="{BB949558-7597-4FEE-979C-DF702AC77D59}"/>
              </a:ext>
            </a:extLst>
          </p:cNvPr>
          <p:cNvSpPr>
            <a:spLocks noGrp="1"/>
          </p:cNvSpPr>
          <p:nvPr>
            <p:ph type="dt" sz="half" idx="10"/>
          </p:nvPr>
        </p:nvSpPr>
        <p:spPr/>
        <p:txBody>
          <a:bodyPr/>
          <a:lstStyle/>
          <a:p>
            <a:fld id="{0236FBD1-9373-42E6-933C-D2861B1129DE}" type="datetime1">
              <a:rPr lang="es-GT" smtClean="0"/>
              <a:t>3/01/2022</a:t>
            </a:fld>
            <a:endParaRPr lang="es-GT"/>
          </a:p>
        </p:txBody>
      </p:sp>
      <p:sp>
        <p:nvSpPr>
          <p:cNvPr id="8" name="Marcador de pie de página 7">
            <a:extLst>
              <a:ext uri="{FF2B5EF4-FFF2-40B4-BE49-F238E27FC236}">
                <a16:creationId xmlns:a16="http://schemas.microsoft.com/office/drawing/2014/main" id="{8CFA7AA0-5007-4667-A160-C1E297AE8AAC}"/>
              </a:ext>
            </a:extLst>
          </p:cNvPr>
          <p:cNvSpPr>
            <a:spLocks noGrp="1"/>
          </p:cNvSpPr>
          <p:nvPr>
            <p:ph type="ftr" sz="quarter" idx="11"/>
          </p:nvPr>
        </p:nvSpPr>
        <p:spPr/>
        <p:txBody>
          <a:bodyPr/>
          <a:lstStyle/>
          <a:p>
            <a:endParaRPr lang="es-GT"/>
          </a:p>
        </p:txBody>
      </p:sp>
      <p:sp>
        <p:nvSpPr>
          <p:cNvPr id="9" name="Marcador de número de diapositiva 8">
            <a:extLst>
              <a:ext uri="{FF2B5EF4-FFF2-40B4-BE49-F238E27FC236}">
                <a16:creationId xmlns:a16="http://schemas.microsoft.com/office/drawing/2014/main" id="{D339C2D9-749C-4887-B363-FDF969BBB02A}"/>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3977637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F63A0B61-F4E4-4E19-A8B4-CE98D5FE76EB}"/>
              </a:ext>
            </a:extLst>
          </p:cNvPr>
          <p:cNvSpPr/>
          <p:nvPr userDrawn="1"/>
        </p:nvSpPr>
        <p:spPr>
          <a:xfrm>
            <a:off x="1234231" y="120105"/>
            <a:ext cx="6675539" cy="98133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sz="1350"/>
          </a:p>
        </p:txBody>
      </p:sp>
      <p:sp>
        <p:nvSpPr>
          <p:cNvPr id="2" name="Título 1">
            <a:extLst>
              <a:ext uri="{FF2B5EF4-FFF2-40B4-BE49-F238E27FC236}">
                <a16:creationId xmlns:a16="http://schemas.microsoft.com/office/drawing/2014/main" id="{2AE606A6-0C7D-4197-928F-3C235A39C8DB}"/>
              </a:ext>
            </a:extLst>
          </p:cNvPr>
          <p:cNvSpPr>
            <a:spLocks noGrp="1"/>
          </p:cNvSpPr>
          <p:nvPr>
            <p:ph type="title" hasCustomPrompt="1"/>
          </p:nvPr>
        </p:nvSpPr>
        <p:spPr>
          <a:xfrm>
            <a:off x="1327958" y="136525"/>
            <a:ext cx="6465224" cy="998162"/>
          </a:xfrm>
        </p:spPr>
        <p:txBody>
          <a:bodyPr>
            <a:noAutofit/>
          </a:bodyPr>
          <a:lstStyle>
            <a:lvl1pPr algn="ctr">
              <a:defRPr sz="2700" b="1">
                <a:solidFill>
                  <a:srgbClr val="0D1F3C"/>
                </a:solidFill>
                <a:latin typeface="Montserrat" panose="00000500000000000000" pitchFamily="50" charset="0"/>
              </a:defRPr>
            </a:lvl1pPr>
          </a:lstStyle>
          <a:p>
            <a:r>
              <a:rPr lang="es-ES" dirty="0"/>
              <a:t>HAGA CLIC PARA MODIFICAR EL ESTILO DE TÍTULO DEL PATRÓN</a:t>
            </a:r>
            <a:endParaRPr lang="es-GT" dirty="0"/>
          </a:p>
        </p:txBody>
      </p:sp>
      <p:sp>
        <p:nvSpPr>
          <p:cNvPr id="3" name="Marcador de fecha 2">
            <a:extLst>
              <a:ext uri="{FF2B5EF4-FFF2-40B4-BE49-F238E27FC236}">
                <a16:creationId xmlns:a16="http://schemas.microsoft.com/office/drawing/2014/main" id="{75C57BED-D6DF-44F6-9853-7EFDD2F3E7F7}"/>
              </a:ext>
            </a:extLst>
          </p:cNvPr>
          <p:cNvSpPr>
            <a:spLocks noGrp="1"/>
          </p:cNvSpPr>
          <p:nvPr>
            <p:ph type="dt" sz="half" idx="10"/>
          </p:nvPr>
        </p:nvSpPr>
        <p:spPr/>
        <p:txBody>
          <a:bodyPr/>
          <a:lstStyle/>
          <a:p>
            <a:fld id="{BC1679AE-6D20-40E8-83B9-AFE348460766}" type="datetime1">
              <a:rPr lang="es-GT" smtClean="0"/>
              <a:t>3/01/2022</a:t>
            </a:fld>
            <a:endParaRPr lang="es-GT"/>
          </a:p>
        </p:txBody>
      </p:sp>
      <p:sp>
        <p:nvSpPr>
          <p:cNvPr id="4" name="Marcador de pie de página 3">
            <a:extLst>
              <a:ext uri="{FF2B5EF4-FFF2-40B4-BE49-F238E27FC236}">
                <a16:creationId xmlns:a16="http://schemas.microsoft.com/office/drawing/2014/main" id="{0146AB7B-43B6-4733-8D28-C0066CA761D0}"/>
              </a:ext>
            </a:extLst>
          </p:cNvPr>
          <p:cNvSpPr>
            <a:spLocks noGrp="1"/>
          </p:cNvSpPr>
          <p:nvPr>
            <p:ph type="ftr" sz="quarter" idx="11"/>
          </p:nvPr>
        </p:nvSpPr>
        <p:spPr/>
        <p:txBody>
          <a:bodyPr/>
          <a:lstStyle/>
          <a:p>
            <a:endParaRPr lang="es-GT"/>
          </a:p>
        </p:txBody>
      </p:sp>
      <p:sp>
        <p:nvSpPr>
          <p:cNvPr id="5" name="Marcador de número de diapositiva 4">
            <a:extLst>
              <a:ext uri="{FF2B5EF4-FFF2-40B4-BE49-F238E27FC236}">
                <a16:creationId xmlns:a16="http://schemas.microsoft.com/office/drawing/2014/main" id="{998F1706-5A68-44DD-B37E-14665B3D3774}"/>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3133169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4552EFF-1F48-4A1B-89BB-7FAB56D4A284}"/>
              </a:ext>
            </a:extLst>
          </p:cNvPr>
          <p:cNvSpPr>
            <a:spLocks noGrp="1"/>
          </p:cNvSpPr>
          <p:nvPr>
            <p:ph type="dt" sz="half" idx="10"/>
          </p:nvPr>
        </p:nvSpPr>
        <p:spPr/>
        <p:txBody>
          <a:bodyPr/>
          <a:lstStyle/>
          <a:p>
            <a:fld id="{69B172B5-4A68-4E4F-B447-FC61244663D3}" type="datetime1">
              <a:rPr lang="es-GT" smtClean="0"/>
              <a:t>3/01/2022</a:t>
            </a:fld>
            <a:endParaRPr lang="es-GT"/>
          </a:p>
        </p:txBody>
      </p:sp>
      <p:sp>
        <p:nvSpPr>
          <p:cNvPr id="3" name="Marcador de pie de página 2">
            <a:extLst>
              <a:ext uri="{FF2B5EF4-FFF2-40B4-BE49-F238E27FC236}">
                <a16:creationId xmlns:a16="http://schemas.microsoft.com/office/drawing/2014/main" id="{A862CED3-F354-4189-B03B-51CD8EA4057A}"/>
              </a:ext>
            </a:extLst>
          </p:cNvPr>
          <p:cNvSpPr>
            <a:spLocks noGrp="1"/>
          </p:cNvSpPr>
          <p:nvPr>
            <p:ph type="ftr" sz="quarter" idx="11"/>
          </p:nvPr>
        </p:nvSpPr>
        <p:spPr/>
        <p:txBody>
          <a:bodyPr/>
          <a:lstStyle/>
          <a:p>
            <a:endParaRPr lang="es-GT"/>
          </a:p>
        </p:txBody>
      </p:sp>
      <p:sp>
        <p:nvSpPr>
          <p:cNvPr id="4" name="Marcador de número de diapositiva 3">
            <a:extLst>
              <a:ext uri="{FF2B5EF4-FFF2-40B4-BE49-F238E27FC236}">
                <a16:creationId xmlns:a16="http://schemas.microsoft.com/office/drawing/2014/main" id="{4F0B8D55-B61D-4D96-8511-53BB2F5B21F9}"/>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2632273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C32846-A75C-44A9-9F1C-FBB8758540C1}"/>
              </a:ext>
            </a:extLst>
          </p:cNvPr>
          <p:cNvSpPr>
            <a:spLocks noGrp="1"/>
          </p:cNvSpPr>
          <p:nvPr>
            <p:ph type="title"/>
          </p:nvPr>
        </p:nvSpPr>
        <p:spPr>
          <a:xfrm>
            <a:off x="629841" y="1404851"/>
            <a:ext cx="2949178" cy="652549"/>
          </a:xfrm>
        </p:spPr>
        <p:txBody>
          <a:bodyPr anchor="b">
            <a:noAutofit/>
          </a:bodyPr>
          <a:lstStyle>
            <a:lvl1pPr>
              <a:defRPr sz="1500" b="1">
                <a:solidFill>
                  <a:srgbClr val="0D1F3C"/>
                </a:solidFill>
                <a:latin typeface="Montserrat" panose="00000500000000000000" pitchFamily="50" charset="0"/>
              </a:defRPr>
            </a:lvl1pPr>
          </a:lstStyle>
          <a:p>
            <a:r>
              <a:rPr lang="es-ES" dirty="0"/>
              <a:t>Haga clic para modificar el estilo de título del patrón</a:t>
            </a:r>
            <a:endParaRPr lang="es-GT" dirty="0"/>
          </a:p>
        </p:txBody>
      </p:sp>
      <p:sp>
        <p:nvSpPr>
          <p:cNvPr id="3" name="Marcador de contenido 2">
            <a:extLst>
              <a:ext uri="{FF2B5EF4-FFF2-40B4-BE49-F238E27FC236}">
                <a16:creationId xmlns:a16="http://schemas.microsoft.com/office/drawing/2014/main" id="{5E931F63-922A-415B-BB5F-7D41CA2241A2}"/>
              </a:ext>
            </a:extLst>
          </p:cNvPr>
          <p:cNvSpPr>
            <a:spLocks noGrp="1"/>
          </p:cNvSpPr>
          <p:nvPr>
            <p:ph idx="1"/>
          </p:nvPr>
        </p:nvSpPr>
        <p:spPr>
          <a:xfrm>
            <a:off x="3887391" y="987426"/>
            <a:ext cx="4629150" cy="4873625"/>
          </a:xfrm>
        </p:spPr>
        <p:txBody>
          <a:bodyPr/>
          <a:lstStyle>
            <a:lvl1pPr>
              <a:defRPr sz="2100" b="1">
                <a:solidFill>
                  <a:srgbClr val="0D1F3C"/>
                </a:solidFill>
                <a:latin typeface="Montserrat" panose="00000500000000000000" pitchFamily="50" charset="0"/>
              </a:defRPr>
            </a:lvl1pPr>
            <a:lvl2pPr>
              <a:defRPr sz="2100">
                <a:latin typeface="Montserrat" panose="00000500000000000000" pitchFamily="50" charset="0"/>
              </a:defRPr>
            </a:lvl2pPr>
            <a:lvl3pPr>
              <a:defRPr sz="1800">
                <a:latin typeface="Montserrat" panose="00000500000000000000" pitchFamily="50" charset="0"/>
              </a:defRPr>
            </a:lvl3pPr>
            <a:lvl4pPr>
              <a:defRPr sz="1500">
                <a:latin typeface="Montserrat" panose="00000500000000000000" pitchFamily="50" charset="0"/>
              </a:defRPr>
            </a:lvl4pPr>
            <a:lvl5pPr>
              <a:defRPr sz="1500">
                <a:latin typeface="Montserrat" panose="00000500000000000000" pitchFamily="50" charset="0"/>
              </a:defRPr>
            </a:lvl5pPr>
            <a:lvl6pPr>
              <a:defRPr sz="1500"/>
            </a:lvl6pPr>
            <a:lvl7pPr>
              <a:defRPr sz="1500"/>
            </a:lvl7pPr>
            <a:lvl8pPr>
              <a:defRPr sz="1500"/>
            </a:lvl8pPr>
            <a:lvl9pPr>
              <a:defRPr sz="1500"/>
            </a:lvl9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GT" dirty="0"/>
          </a:p>
        </p:txBody>
      </p:sp>
      <p:sp>
        <p:nvSpPr>
          <p:cNvPr id="4" name="Marcador de texto 3">
            <a:extLst>
              <a:ext uri="{FF2B5EF4-FFF2-40B4-BE49-F238E27FC236}">
                <a16:creationId xmlns:a16="http://schemas.microsoft.com/office/drawing/2014/main" id="{CF220F18-37FF-47B0-AB64-623062892CCA}"/>
              </a:ext>
            </a:extLst>
          </p:cNvPr>
          <p:cNvSpPr>
            <a:spLocks noGrp="1"/>
          </p:cNvSpPr>
          <p:nvPr>
            <p:ph type="body" sz="half" idx="2"/>
          </p:nvPr>
        </p:nvSpPr>
        <p:spPr>
          <a:xfrm>
            <a:off x="629841" y="2057400"/>
            <a:ext cx="2949178" cy="4110644"/>
          </a:xfrm>
        </p:spPr>
        <p:txBody>
          <a:bodyPr/>
          <a:lstStyle>
            <a:lvl1pPr marL="0" indent="0">
              <a:buNone/>
              <a:defRPr sz="1200">
                <a:solidFill>
                  <a:srgbClr val="197BB4"/>
                </a:solidFill>
                <a:latin typeface="Montserrat" panose="00000500000000000000" pitchFamily="50"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dirty="0"/>
              <a:t>Haga clic para modificar los estilos de texto del patrón</a:t>
            </a:r>
          </a:p>
        </p:txBody>
      </p:sp>
      <p:sp>
        <p:nvSpPr>
          <p:cNvPr id="5" name="Marcador de fecha 4">
            <a:extLst>
              <a:ext uri="{FF2B5EF4-FFF2-40B4-BE49-F238E27FC236}">
                <a16:creationId xmlns:a16="http://schemas.microsoft.com/office/drawing/2014/main" id="{94D0E3C1-285A-495C-96A3-33F7D65E314E}"/>
              </a:ext>
            </a:extLst>
          </p:cNvPr>
          <p:cNvSpPr>
            <a:spLocks noGrp="1"/>
          </p:cNvSpPr>
          <p:nvPr>
            <p:ph type="dt" sz="half" idx="10"/>
          </p:nvPr>
        </p:nvSpPr>
        <p:spPr/>
        <p:txBody>
          <a:bodyPr/>
          <a:lstStyle/>
          <a:p>
            <a:fld id="{31CEE30F-A687-4E64-8B35-3DBF00F44A58}" type="datetime1">
              <a:rPr lang="es-GT" smtClean="0"/>
              <a:t>3/01/2022</a:t>
            </a:fld>
            <a:endParaRPr lang="es-GT"/>
          </a:p>
        </p:txBody>
      </p:sp>
      <p:sp>
        <p:nvSpPr>
          <p:cNvPr id="6" name="Marcador de pie de página 5">
            <a:extLst>
              <a:ext uri="{FF2B5EF4-FFF2-40B4-BE49-F238E27FC236}">
                <a16:creationId xmlns:a16="http://schemas.microsoft.com/office/drawing/2014/main" id="{0034785C-E43F-4595-B07D-6E417DD1F80D}"/>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BB244D92-DDFF-46A2-AB5B-51C2229EC249}"/>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1365897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F5B584-4CB1-4D6F-89AE-431534AA9666}"/>
              </a:ext>
            </a:extLst>
          </p:cNvPr>
          <p:cNvSpPr>
            <a:spLocks noGrp="1"/>
          </p:cNvSpPr>
          <p:nvPr>
            <p:ph type="title"/>
          </p:nvPr>
        </p:nvSpPr>
        <p:spPr>
          <a:xfrm>
            <a:off x="627459" y="1313411"/>
            <a:ext cx="2951560" cy="743989"/>
          </a:xfrm>
        </p:spPr>
        <p:txBody>
          <a:bodyPr anchor="b">
            <a:noAutofit/>
          </a:bodyPr>
          <a:lstStyle>
            <a:lvl1pPr>
              <a:defRPr sz="1500" b="1">
                <a:solidFill>
                  <a:srgbClr val="197BB4"/>
                </a:solidFill>
                <a:latin typeface="Montserrat" panose="00000500000000000000" pitchFamily="50" charset="0"/>
              </a:defRPr>
            </a:lvl1pPr>
          </a:lstStyle>
          <a:p>
            <a:r>
              <a:rPr lang="es-ES" dirty="0"/>
              <a:t>Haga clic para modificar el estilo de título del patrón</a:t>
            </a:r>
            <a:endParaRPr lang="es-GT" dirty="0"/>
          </a:p>
        </p:txBody>
      </p:sp>
      <p:sp>
        <p:nvSpPr>
          <p:cNvPr id="3" name="Marcador de posición de imagen 2">
            <a:extLst>
              <a:ext uri="{FF2B5EF4-FFF2-40B4-BE49-F238E27FC236}">
                <a16:creationId xmlns:a16="http://schemas.microsoft.com/office/drawing/2014/main" id="{EDBEDE39-5EC8-4D3F-A632-F6711B701598}"/>
              </a:ext>
            </a:extLst>
          </p:cNvPr>
          <p:cNvSpPr>
            <a:spLocks noGrp="1"/>
          </p:cNvSpPr>
          <p:nvPr>
            <p:ph type="pic" idx="1"/>
          </p:nvPr>
        </p:nvSpPr>
        <p:spPr>
          <a:xfrm>
            <a:off x="3887391" y="1313410"/>
            <a:ext cx="4629150" cy="4547640"/>
          </a:xfrm>
        </p:spPr>
        <p:txBody>
          <a:bodyPr/>
          <a:lstStyle>
            <a:lvl1pPr marL="0" indent="0">
              <a:buNone/>
              <a:defRPr sz="2400">
                <a:latin typeface="Montserrat" panose="00000500000000000000" pitchFamily="5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dirty="0"/>
              <a:t>Haga clic en el icono para agregar una imagen</a:t>
            </a:r>
            <a:endParaRPr lang="es-GT" dirty="0"/>
          </a:p>
        </p:txBody>
      </p:sp>
      <p:sp>
        <p:nvSpPr>
          <p:cNvPr id="4" name="Marcador de texto 3">
            <a:extLst>
              <a:ext uri="{FF2B5EF4-FFF2-40B4-BE49-F238E27FC236}">
                <a16:creationId xmlns:a16="http://schemas.microsoft.com/office/drawing/2014/main" id="{00C32553-3871-4822-8759-F079B3A434A9}"/>
              </a:ext>
            </a:extLst>
          </p:cNvPr>
          <p:cNvSpPr>
            <a:spLocks noGrp="1"/>
          </p:cNvSpPr>
          <p:nvPr>
            <p:ph type="body" sz="half" idx="2"/>
          </p:nvPr>
        </p:nvSpPr>
        <p:spPr>
          <a:xfrm>
            <a:off x="629841" y="2057400"/>
            <a:ext cx="2949178" cy="3811588"/>
          </a:xfrm>
        </p:spPr>
        <p:txBody>
          <a:bodyPr/>
          <a:lstStyle>
            <a:lvl1pPr marL="0" indent="0">
              <a:buNone/>
              <a:defRPr sz="1200">
                <a:latin typeface="Montserrat" panose="00000500000000000000" pitchFamily="50"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dirty="0"/>
              <a:t>Haga clic para modificar los estilos de texto del patrón</a:t>
            </a:r>
          </a:p>
        </p:txBody>
      </p:sp>
      <p:sp>
        <p:nvSpPr>
          <p:cNvPr id="5" name="Marcador de fecha 4">
            <a:extLst>
              <a:ext uri="{FF2B5EF4-FFF2-40B4-BE49-F238E27FC236}">
                <a16:creationId xmlns:a16="http://schemas.microsoft.com/office/drawing/2014/main" id="{91AF83E3-EDF5-459F-9A25-88140AF675DB}"/>
              </a:ext>
            </a:extLst>
          </p:cNvPr>
          <p:cNvSpPr>
            <a:spLocks noGrp="1"/>
          </p:cNvSpPr>
          <p:nvPr>
            <p:ph type="dt" sz="half" idx="10"/>
          </p:nvPr>
        </p:nvSpPr>
        <p:spPr/>
        <p:txBody>
          <a:bodyPr/>
          <a:lstStyle/>
          <a:p>
            <a:fld id="{5ECFAAE8-BB1F-46DC-B02E-828226DC17C2}" type="datetime1">
              <a:rPr lang="es-GT" smtClean="0"/>
              <a:t>3/01/2022</a:t>
            </a:fld>
            <a:endParaRPr lang="es-GT"/>
          </a:p>
        </p:txBody>
      </p:sp>
      <p:sp>
        <p:nvSpPr>
          <p:cNvPr id="6" name="Marcador de pie de página 5">
            <a:extLst>
              <a:ext uri="{FF2B5EF4-FFF2-40B4-BE49-F238E27FC236}">
                <a16:creationId xmlns:a16="http://schemas.microsoft.com/office/drawing/2014/main" id="{53D80533-4066-4EB8-ACD1-3BA4D7250397}"/>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90609986-8A8B-4DF7-A038-5BA4E8D74FD4}"/>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2739477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B7E8E04-EF2E-4F63-9D4D-BE724953BDBD}"/>
              </a:ext>
            </a:extLst>
          </p:cNvPr>
          <p:cNvSpPr>
            <a:spLocks noGrp="1"/>
          </p:cNvSpPr>
          <p:nvPr>
            <p:ph type="title"/>
          </p:nvPr>
        </p:nvSpPr>
        <p:spPr>
          <a:xfrm>
            <a:off x="1240675" y="136526"/>
            <a:ext cx="6752013" cy="1052195"/>
          </a:xfrm>
          <a:prstGeom prst="rect">
            <a:avLst/>
          </a:prstGeom>
        </p:spPr>
        <p:txBody>
          <a:bodyPr vert="horz" lIns="91440" tIns="45720" rIns="91440" bIns="45720" rtlCol="0" anchor="ctr">
            <a:noAutofit/>
          </a:bodyPr>
          <a:lstStyle/>
          <a:p>
            <a:r>
              <a:rPr lang="es-ES" dirty="0"/>
              <a:t>HAGA CLIC PARA MODIFICAR EL ESTILO DE TÍTULO DEL PATRÓN</a:t>
            </a:r>
            <a:endParaRPr lang="es-GT" dirty="0"/>
          </a:p>
        </p:txBody>
      </p:sp>
      <p:sp>
        <p:nvSpPr>
          <p:cNvPr id="3" name="Marcador de texto 2">
            <a:extLst>
              <a:ext uri="{FF2B5EF4-FFF2-40B4-BE49-F238E27FC236}">
                <a16:creationId xmlns:a16="http://schemas.microsoft.com/office/drawing/2014/main" id="{AFAFA078-C0C9-4771-8193-FFB214DF70C0}"/>
              </a:ext>
            </a:extLst>
          </p:cNvPr>
          <p:cNvSpPr>
            <a:spLocks noGrp="1"/>
          </p:cNvSpPr>
          <p:nvPr>
            <p:ph type="body" idx="1"/>
          </p:nvPr>
        </p:nvSpPr>
        <p:spPr>
          <a:xfrm>
            <a:off x="628650" y="1562793"/>
            <a:ext cx="7886700" cy="4614170"/>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GT" dirty="0"/>
          </a:p>
        </p:txBody>
      </p:sp>
      <p:sp>
        <p:nvSpPr>
          <p:cNvPr id="4" name="Marcador de fecha 3">
            <a:extLst>
              <a:ext uri="{FF2B5EF4-FFF2-40B4-BE49-F238E27FC236}">
                <a16:creationId xmlns:a16="http://schemas.microsoft.com/office/drawing/2014/main" id="{1D26AF5A-4F9D-4BDC-86B4-1B7993E1A516}"/>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017F50F-492E-4C5A-B836-C79014F93E1E}" type="datetime1">
              <a:rPr lang="es-GT" smtClean="0"/>
              <a:t>3/01/2022</a:t>
            </a:fld>
            <a:endParaRPr lang="es-GT"/>
          </a:p>
        </p:txBody>
      </p:sp>
      <p:sp>
        <p:nvSpPr>
          <p:cNvPr id="5" name="Marcador de pie de página 4">
            <a:extLst>
              <a:ext uri="{FF2B5EF4-FFF2-40B4-BE49-F238E27FC236}">
                <a16:creationId xmlns:a16="http://schemas.microsoft.com/office/drawing/2014/main" id="{9F9B547E-DC76-4B85-B30F-5FFB7C48931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GT"/>
          </a:p>
        </p:txBody>
      </p:sp>
      <p:sp>
        <p:nvSpPr>
          <p:cNvPr id="6" name="Marcador de número de diapositiva 5">
            <a:extLst>
              <a:ext uri="{FF2B5EF4-FFF2-40B4-BE49-F238E27FC236}">
                <a16:creationId xmlns:a16="http://schemas.microsoft.com/office/drawing/2014/main" id="{94C9F76D-DAC4-4BE5-9B37-2B889D24F1E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EF94ECC-E985-4DCB-BC79-BB238F702D18}" type="slidenum">
              <a:rPr lang="es-GT" smtClean="0"/>
              <a:t>‹Nº›</a:t>
            </a:fld>
            <a:endParaRPr lang="es-GT"/>
          </a:p>
        </p:txBody>
      </p:sp>
    </p:spTree>
    <p:extLst>
      <p:ext uri="{BB962C8B-B14F-4D97-AF65-F5344CB8AC3E}">
        <p14:creationId xmlns:p14="http://schemas.microsoft.com/office/powerpoint/2010/main" val="4132767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lvl1pPr algn="ctr" defTabSz="685800" rtl="0" eaLnBrk="1" latinLnBrk="0" hangingPunct="1">
        <a:lnSpc>
          <a:spcPct val="90000"/>
        </a:lnSpc>
        <a:spcBef>
          <a:spcPct val="0"/>
        </a:spcBef>
        <a:buNone/>
        <a:defRPr sz="2700" b="1" kern="1200">
          <a:solidFill>
            <a:srgbClr val="0D1F3C"/>
          </a:solidFill>
          <a:latin typeface="Montserrat" panose="00000500000000000000" pitchFamily="50"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ontserrat" panose="000005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ontserrat" panose="000005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ontserrat" panose="000005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ontserrat" panose="000005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G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1142999" y="2657433"/>
            <a:ext cx="6858000" cy="1618984"/>
          </a:xfrm>
          <a:noFill/>
          <a:effectLst>
            <a:outerShdw blurRad="50800" dist="50800" dir="5400000" sx="1000" sy="1000" algn="ctr" rotWithShape="0">
              <a:srgbClr val="000000"/>
            </a:outerShdw>
          </a:effectLst>
        </p:spPr>
        <p:txBody>
          <a:bodyPr anchor="ctr" anchorCtr="0">
            <a:normAutofit fontScale="90000"/>
          </a:bodyPr>
          <a:lstStyle/>
          <a:p>
            <a:r>
              <a:rPr lang="es-GT" dirty="0">
                <a:solidFill>
                  <a:srgbClr val="002060"/>
                </a:solidFill>
                <a:latin typeface="Arial" panose="020B0604020202020204" pitchFamily="34" charset="0"/>
                <a:cs typeface="Arial" panose="020B0604020202020204" pitchFamily="34" charset="0"/>
              </a:rPr>
              <a:t>RENDICIÓN DE CUENTAS DEL ORGANISMO EJECUTIVO </a:t>
            </a:r>
            <a:br>
              <a:rPr lang="es-GT" dirty="0">
                <a:solidFill>
                  <a:srgbClr val="197BB4"/>
                </a:solidFill>
                <a:latin typeface="Arial" panose="020B0604020202020204" pitchFamily="34" charset="0"/>
                <a:cs typeface="Arial" panose="020B0604020202020204" pitchFamily="34" charset="0"/>
              </a:rPr>
            </a:br>
            <a:br>
              <a:rPr lang="es-GT" dirty="0">
                <a:latin typeface="Arial" panose="020B0604020202020204" pitchFamily="34" charset="0"/>
                <a:cs typeface="Arial" panose="020B0604020202020204" pitchFamily="34" charset="0"/>
              </a:rPr>
            </a:br>
            <a:r>
              <a:rPr lang="es-GT" dirty="0">
                <a:solidFill>
                  <a:srgbClr val="197BB4"/>
                </a:solidFill>
                <a:latin typeface="Arial" panose="020B0604020202020204" pitchFamily="34" charset="0"/>
                <a:cs typeface="Arial" panose="020B0604020202020204" pitchFamily="34" charset="0"/>
              </a:rPr>
              <a:t>AL TERCER CUATRIMESTRE 2021</a:t>
            </a:r>
            <a:br>
              <a:rPr lang="es-GT" dirty="0">
                <a:solidFill>
                  <a:srgbClr val="197BB4"/>
                </a:solidFill>
                <a:latin typeface="Arial" panose="020B0604020202020204" pitchFamily="34" charset="0"/>
                <a:cs typeface="Arial" panose="020B0604020202020204" pitchFamily="34" charset="0"/>
              </a:rPr>
            </a:br>
            <a:br>
              <a:rPr lang="es-GT" dirty="0">
                <a:solidFill>
                  <a:srgbClr val="197BB4"/>
                </a:solidFill>
                <a:latin typeface="Arial" panose="020B0604020202020204" pitchFamily="34" charset="0"/>
                <a:cs typeface="Arial" panose="020B0604020202020204" pitchFamily="34" charset="0"/>
              </a:rPr>
            </a:br>
            <a:br>
              <a:rPr lang="es-GT" dirty="0">
                <a:latin typeface="Arial" panose="020B0604020202020204" pitchFamily="34" charset="0"/>
                <a:cs typeface="Arial" panose="020B0604020202020204" pitchFamily="34" charset="0"/>
              </a:rPr>
            </a:br>
            <a:r>
              <a:rPr lang="es-GT" dirty="0">
                <a:solidFill>
                  <a:srgbClr val="197BB4"/>
                </a:solidFill>
                <a:latin typeface="Arial" panose="020B0604020202020204" pitchFamily="34" charset="0"/>
                <a:cs typeface="Arial" panose="020B0604020202020204" pitchFamily="34" charset="0"/>
              </a:rPr>
              <a:t>Secretaría Privada de la Presidencia</a:t>
            </a:r>
            <a:br>
              <a:rPr lang="es-GT" dirty="0">
                <a:solidFill>
                  <a:schemeClr val="accent1">
                    <a:lumMod val="50000"/>
                  </a:schemeClr>
                </a:solidFill>
                <a:latin typeface="Arial" panose="020B0604020202020204" pitchFamily="34" charset="0"/>
                <a:cs typeface="Arial" panose="020B0604020202020204" pitchFamily="34" charset="0"/>
              </a:rPr>
            </a:br>
            <a:endParaRPr lang="es-GT"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149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304936" y="1487737"/>
            <a:ext cx="7924664" cy="783772"/>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PAGO DE SALARIOS A SERVIDORES PÚBLICOS A LA FECHA</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dirty="0">
              <a:solidFill>
                <a:schemeClr val="accent1">
                  <a:lumMod val="50000"/>
                </a:schemeClr>
              </a:solidFill>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id="{E40743F2-234A-4544-BBAC-8877FB423F76}"/>
              </a:ext>
            </a:extLst>
          </p:cNvPr>
          <p:cNvSpPr txBox="1">
            <a:spLocks/>
          </p:cNvSpPr>
          <p:nvPr/>
        </p:nvSpPr>
        <p:spPr>
          <a:xfrm>
            <a:off x="3500846" y="2065564"/>
            <a:ext cx="5554981" cy="3115355"/>
          </a:xfrm>
          <a:prstGeom prst="rect">
            <a:avLst/>
          </a:prstGeom>
          <a:noFill/>
          <a:effectLst>
            <a:outerShdw blurRad="50800" dist="50800" dir="5400000" sx="1000" sy="1000" algn="ctr" rotWithShape="0">
              <a:srgbClr val="000000"/>
            </a:outerShdw>
          </a:effectLst>
        </p:spPr>
        <p:txBody>
          <a:bodyPr vert="horz" lIns="68580" tIns="34290" rIns="68580" bIns="34290" rtlCol="0" anchor="ctr" anchorCtr="0">
            <a:normAutofit fontScale="60000" lnSpcReduction="200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2025" b="0" dirty="0">
                <a:solidFill>
                  <a:schemeClr val="tx1"/>
                </a:solidFill>
                <a:latin typeface="Arial" panose="020B0604020202020204" pitchFamily="34" charset="0"/>
                <a:cs typeface="Arial" panose="020B0604020202020204" pitchFamily="34" charset="0"/>
              </a:rPr>
              <a:t>Presupuesto vigente total para el pago de servidores públicos</a:t>
            </a:r>
          </a:p>
          <a:p>
            <a:pPr marL="0" lvl="1" algn="just">
              <a:lnSpc>
                <a:spcPct val="150000"/>
              </a:lnSpc>
              <a:spcBef>
                <a:spcPct val="0"/>
              </a:spcBef>
            </a:pPr>
            <a:r>
              <a:rPr lang="es-GT" sz="3375" b="1" dirty="0">
                <a:solidFill>
                  <a:srgbClr val="0070C0"/>
                </a:solidFill>
                <a:latin typeface="Arial" panose="020B0604020202020204" pitchFamily="34" charset="0"/>
                <a:cs typeface="Arial" panose="020B0604020202020204" pitchFamily="34" charset="0"/>
              </a:rPr>
              <a:t>Q. 10,848,642.00</a:t>
            </a:r>
          </a:p>
          <a:p>
            <a:pPr algn="just">
              <a:lnSpc>
                <a:spcPct val="150000"/>
              </a:lnSpc>
            </a:pPr>
            <a:endParaRPr lang="es-GT" sz="1800" b="0" dirty="0">
              <a:solidFill>
                <a:schemeClr val="tx1"/>
              </a:solidFill>
              <a:latin typeface="Arial" panose="020B0604020202020204" pitchFamily="34" charset="0"/>
              <a:cs typeface="Arial" panose="020B0604020202020204" pitchFamily="34" charset="0"/>
            </a:endParaRPr>
          </a:p>
          <a:p>
            <a:pPr algn="just">
              <a:lnSpc>
                <a:spcPct val="150000"/>
              </a:lnSpc>
            </a:pPr>
            <a:r>
              <a:rPr lang="es-GT" sz="2025" b="0" dirty="0">
                <a:solidFill>
                  <a:schemeClr val="tx1"/>
                </a:solidFill>
                <a:latin typeface="Arial" panose="020B0604020202020204" pitchFamily="34" charset="0"/>
                <a:cs typeface="Arial" panose="020B0604020202020204" pitchFamily="34" charset="0"/>
              </a:rPr>
              <a:t>Presupuesto utilizado al </a:t>
            </a:r>
            <a:r>
              <a:rPr lang="es-GT" sz="2025" u="sng" dirty="0">
                <a:solidFill>
                  <a:schemeClr val="tx1"/>
                </a:solidFill>
                <a:latin typeface="Arial" panose="020B0604020202020204" pitchFamily="34" charset="0"/>
                <a:cs typeface="Arial" panose="020B0604020202020204" pitchFamily="34" charset="0"/>
              </a:rPr>
              <a:t>tercer cuatrimestre 2021</a:t>
            </a:r>
            <a:r>
              <a:rPr lang="es-GT" sz="2025" dirty="0">
                <a:solidFill>
                  <a:schemeClr val="tx1"/>
                </a:solidFill>
                <a:latin typeface="Arial" panose="020B0604020202020204" pitchFamily="34" charset="0"/>
                <a:cs typeface="Arial" panose="020B0604020202020204" pitchFamily="34" charset="0"/>
              </a:rPr>
              <a:t> </a:t>
            </a:r>
            <a:r>
              <a:rPr lang="es-GT" sz="2025" b="0" dirty="0">
                <a:solidFill>
                  <a:schemeClr val="tx1"/>
                </a:solidFill>
                <a:latin typeface="Arial" panose="020B0604020202020204" pitchFamily="34" charset="0"/>
                <a:cs typeface="Arial" panose="020B0604020202020204" pitchFamily="34" charset="0"/>
              </a:rPr>
              <a:t>para el pago de servidores públicos</a:t>
            </a:r>
          </a:p>
          <a:p>
            <a:pPr marL="0" lvl="1" algn="just">
              <a:lnSpc>
                <a:spcPct val="150000"/>
              </a:lnSpc>
              <a:spcBef>
                <a:spcPct val="0"/>
              </a:spcBef>
            </a:pPr>
            <a:r>
              <a:rPr lang="es-GT" sz="3375" b="1" dirty="0">
                <a:solidFill>
                  <a:srgbClr val="0070C0"/>
                </a:solidFill>
                <a:latin typeface="Arial" panose="020B0604020202020204" pitchFamily="34" charset="0"/>
                <a:cs typeface="Arial" panose="020B0604020202020204" pitchFamily="34" charset="0"/>
              </a:rPr>
              <a:t>Q.  10,247,527.55</a:t>
            </a:r>
          </a:p>
          <a:p>
            <a:pPr algn="just">
              <a:lnSpc>
                <a:spcPct val="150000"/>
              </a:lnSpc>
            </a:pPr>
            <a:endParaRPr lang="es-GT" sz="1800" b="0" dirty="0">
              <a:solidFill>
                <a:schemeClr val="tx1"/>
              </a:solidFill>
              <a:latin typeface="Arial" panose="020B0604020202020204" pitchFamily="34" charset="0"/>
              <a:cs typeface="Arial" panose="020B0604020202020204" pitchFamily="34" charset="0"/>
            </a:endParaRPr>
          </a:p>
          <a:p>
            <a:pPr algn="just">
              <a:lnSpc>
                <a:spcPct val="150000"/>
              </a:lnSpc>
            </a:pPr>
            <a:r>
              <a:rPr lang="es-GT" sz="2025" b="0" dirty="0">
                <a:solidFill>
                  <a:schemeClr val="tx1"/>
                </a:solidFill>
                <a:latin typeface="Arial" panose="020B0604020202020204" pitchFamily="34" charset="0"/>
                <a:cs typeface="Arial" panose="020B0604020202020204" pitchFamily="34" charset="0"/>
              </a:rPr>
              <a:t>Presupuesto pendiente de utilizar para el pago de servidores públicos</a:t>
            </a:r>
          </a:p>
          <a:p>
            <a:pPr marL="0" lvl="1" algn="just">
              <a:lnSpc>
                <a:spcPct val="150000"/>
              </a:lnSpc>
              <a:spcBef>
                <a:spcPct val="0"/>
              </a:spcBef>
            </a:pPr>
            <a:r>
              <a:rPr lang="es-GT" sz="3375" b="1" dirty="0">
                <a:solidFill>
                  <a:srgbClr val="0070C0"/>
                </a:solidFill>
                <a:latin typeface="Arial" panose="020B0604020202020204" pitchFamily="34" charset="0"/>
                <a:cs typeface="Arial" panose="020B0604020202020204" pitchFamily="34" charset="0"/>
              </a:rPr>
              <a:t>Q.       601,114.45</a:t>
            </a:r>
          </a:p>
          <a:p>
            <a:pPr algn="just">
              <a:lnSpc>
                <a:spcPct val="150000"/>
              </a:lnSpc>
            </a:pPr>
            <a:endParaRPr lang="es-GT" sz="1500" b="0" dirty="0">
              <a:solidFill>
                <a:schemeClr val="accent1">
                  <a:lumMod val="50000"/>
                </a:schemeClr>
              </a:solidFill>
              <a:latin typeface="Arial" panose="020B0604020202020204" pitchFamily="34" charset="0"/>
              <a:cs typeface="Arial" panose="020B0604020202020204" pitchFamily="34" charset="0"/>
            </a:endParaRPr>
          </a:p>
        </p:txBody>
      </p:sp>
      <p:sp>
        <p:nvSpPr>
          <p:cNvPr id="4" name="Título 1">
            <a:extLst>
              <a:ext uri="{FF2B5EF4-FFF2-40B4-BE49-F238E27FC236}">
                <a16:creationId xmlns:a16="http://schemas.microsoft.com/office/drawing/2014/main" id="{E40743F2-234A-4544-BBAC-8877FB423F76}"/>
              </a:ext>
            </a:extLst>
          </p:cNvPr>
          <p:cNvSpPr txBox="1">
            <a:spLocks/>
          </p:cNvSpPr>
          <p:nvPr/>
        </p:nvSpPr>
        <p:spPr>
          <a:xfrm>
            <a:off x="290649" y="2620735"/>
            <a:ext cx="2495414" cy="1817915"/>
          </a:xfrm>
          <a:prstGeom prst="rect">
            <a:avLst/>
          </a:prstGeom>
          <a:noFill/>
          <a:effectLst>
            <a:outerShdw blurRad="50800" dist="50800" dir="5400000" sx="1000" sy="1000" algn="ctr" rotWithShape="0">
              <a:srgbClr val="000000"/>
            </a:outerShdw>
          </a:effectLst>
        </p:spPr>
        <p:txBody>
          <a:bodyPr vert="horz" lIns="68580" tIns="34290" rIns="68580" bIns="34290" rtlCol="0" anchor="ctr" anchorCtr="0">
            <a:normAutofit fontScale="75000" lnSpcReduction="200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nSpc>
                <a:spcPct val="150000"/>
              </a:lnSpc>
            </a:pPr>
            <a:br>
              <a:rPr lang="es-GT" sz="1500" b="0" dirty="0">
                <a:latin typeface="Arial" panose="020B0604020202020204" pitchFamily="34" charset="0"/>
                <a:cs typeface="Arial" panose="020B0604020202020204" pitchFamily="34" charset="0"/>
              </a:rPr>
            </a:br>
            <a:r>
              <a:rPr lang="es-GT" sz="1650" b="0" dirty="0">
                <a:solidFill>
                  <a:schemeClr val="tx1"/>
                </a:solidFill>
                <a:latin typeface="Arial" panose="020B0604020202020204" pitchFamily="34" charset="0"/>
                <a:cs typeface="Arial" panose="020B0604020202020204" pitchFamily="34" charset="0"/>
              </a:rPr>
              <a:t>Este rubro constituye el </a:t>
            </a:r>
            <a:r>
              <a:rPr lang="es-GT" sz="1650" dirty="0">
                <a:solidFill>
                  <a:srgbClr val="FF0000"/>
                </a:solidFill>
                <a:latin typeface="Arial" panose="020B0604020202020204" pitchFamily="34" charset="0"/>
                <a:cs typeface="Arial" panose="020B0604020202020204" pitchFamily="34" charset="0"/>
              </a:rPr>
              <a:t>85.42%</a:t>
            </a:r>
            <a:r>
              <a:rPr lang="es-GT" sz="1650" b="0" dirty="0">
                <a:latin typeface="Arial" panose="020B0604020202020204" pitchFamily="34" charset="0"/>
                <a:cs typeface="Arial" panose="020B0604020202020204" pitchFamily="34" charset="0"/>
              </a:rPr>
              <a:t> </a:t>
            </a:r>
            <a:r>
              <a:rPr lang="es-GT" sz="1650" b="0" dirty="0">
                <a:solidFill>
                  <a:schemeClr val="tx1"/>
                </a:solidFill>
                <a:latin typeface="Arial" panose="020B0604020202020204" pitchFamily="34" charset="0"/>
                <a:cs typeface="Arial" panose="020B0604020202020204" pitchFamily="34" charset="0"/>
              </a:rPr>
              <a:t>del total del presupuesto vigente de la Secretaría Privada de la Presidencia</a:t>
            </a:r>
            <a:br>
              <a:rPr lang="es-GT" sz="1500" b="0" dirty="0">
                <a:solidFill>
                  <a:schemeClr val="accent1">
                    <a:lumMod val="50000"/>
                  </a:schemeClr>
                </a:solidFill>
                <a:latin typeface="Arial" panose="020B0604020202020204" pitchFamily="34" charset="0"/>
                <a:cs typeface="Arial" panose="020B0604020202020204" pitchFamily="34" charset="0"/>
              </a:rPr>
            </a:br>
            <a:endParaRPr lang="es-GT" sz="1500" b="0" dirty="0">
              <a:solidFill>
                <a:schemeClr val="accent1">
                  <a:lumMod val="50000"/>
                </a:schemeClr>
              </a:solidFill>
              <a:latin typeface="Arial" panose="020B0604020202020204" pitchFamily="34" charset="0"/>
              <a:cs typeface="Arial" panose="020B0604020202020204" pitchFamily="34" charset="0"/>
            </a:endParaRPr>
          </a:p>
        </p:txBody>
      </p:sp>
      <p:pic>
        <p:nvPicPr>
          <p:cNvPr id="6" name="Picture 2" descr="Desarrollando capacidades de ciencia de datos en Directivos Públicos"/>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8091276" y="1035057"/>
            <a:ext cx="833922" cy="8339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8692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290648" y="1452018"/>
            <a:ext cx="8379824" cy="783772"/>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¿EN QUÉ INVIERTE LA SECRETARÍA PRIVADA </a:t>
            </a:r>
            <a:br>
              <a:rPr lang="es-GT" dirty="0">
                <a:latin typeface="Arial" panose="020B0604020202020204" pitchFamily="34" charset="0"/>
                <a:cs typeface="Arial" panose="020B0604020202020204" pitchFamily="34" charset="0"/>
              </a:rPr>
            </a:br>
            <a:r>
              <a:rPr lang="es-GT" dirty="0">
                <a:latin typeface="Arial" panose="020B0604020202020204" pitchFamily="34" charset="0"/>
                <a:cs typeface="Arial" panose="020B0604020202020204" pitchFamily="34" charset="0"/>
              </a:rPr>
              <a:t>DE LA PRESIDENCIA?</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dirty="0">
              <a:solidFill>
                <a:schemeClr val="accent1">
                  <a:lumMod val="50000"/>
                </a:schemeClr>
              </a:solidFill>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id="{E40743F2-234A-4544-BBAC-8877FB423F76}"/>
              </a:ext>
            </a:extLst>
          </p:cNvPr>
          <p:cNvSpPr txBox="1">
            <a:spLocks/>
          </p:cNvSpPr>
          <p:nvPr/>
        </p:nvSpPr>
        <p:spPr>
          <a:xfrm>
            <a:off x="2950777" y="2184880"/>
            <a:ext cx="5554981" cy="4184297"/>
          </a:xfrm>
          <a:prstGeom prst="rect">
            <a:avLst/>
          </a:prstGeom>
          <a:noFill/>
          <a:effectLst>
            <a:outerShdw blurRad="50800" dist="50800" dir="5400000" sx="1000" sy="1000" algn="ctr" rotWithShape="0">
              <a:srgbClr val="000000"/>
            </a:outerShdw>
          </a:effectLst>
        </p:spPr>
        <p:txBody>
          <a:bodyPr vert="horz" lIns="68580" tIns="34290" rIns="68580" bIns="34290" rtlCol="0" anchor="ctr" anchorCtr="0">
            <a:noAutofit/>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1500" b="0" dirty="0">
                <a:solidFill>
                  <a:schemeClr val="tx1"/>
                </a:solidFill>
                <a:latin typeface="Arial" panose="020B0604020202020204" pitchFamily="34" charset="0"/>
                <a:cs typeface="Arial" panose="020B0604020202020204" pitchFamily="34" charset="0"/>
              </a:rPr>
              <a:t>La Secretaría Privada de la Presidencia invierte en la adquisición equipo, licencias y programas para computadoras, entre otros, que sirven para producir servicios para la población.  </a:t>
            </a:r>
          </a:p>
          <a:p>
            <a:pPr algn="just">
              <a:lnSpc>
                <a:spcPct val="150000"/>
              </a:lnSpc>
            </a:pPr>
            <a:endParaRPr lang="es-GT" sz="300" b="0" dirty="0">
              <a:solidFill>
                <a:schemeClr val="tx1"/>
              </a:solidFill>
              <a:latin typeface="Arial" panose="020B0604020202020204" pitchFamily="34" charset="0"/>
              <a:cs typeface="Arial" panose="020B0604020202020204" pitchFamily="34" charset="0"/>
            </a:endParaRPr>
          </a:p>
          <a:p>
            <a:pPr algn="just">
              <a:lnSpc>
                <a:spcPct val="150000"/>
              </a:lnSpc>
            </a:pPr>
            <a:r>
              <a:rPr lang="es-GT" sz="1500" b="0" dirty="0">
                <a:solidFill>
                  <a:schemeClr val="tx1"/>
                </a:solidFill>
                <a:latin typeface="Arial" panose="020B0604020202020204" pitchFamily="34" charset="0"/>
                <a:cs typeface="Arial" panose="020B0604020202020204" pitchFamily="34" charset="0"/>
              </a:rPr>
              <a:t>Asimismo, invierte en reparaciones y en mejoras a los equipos propiedad de la Institución.</a:t>
            </a:r>
          </a:p>
          <a:p>
            <a:pPr algn="just">
              <a:lnSpc>
                <a:spcPct val="150000"/>
              </a:lnSpc>
            </a:pPr>
            <a:endParaRPr lang="es-GT" sz="375" b="0" dirty="0">
              <a:solidFill>
                <a:schemeClr val="tx1"/>
              </a:solidFill>
              <a:latin typeface="Arial" panose="020B0604020202020204" pitchFamily="34" charset="0"/>
              <a:cs typeface="Arial" panose="020B0604020202020204" pitchFamily="34" charset="0"/>
            </a:endParaRPr>
          </a:p>
          <a:p>
            <a:pPr algn="just">
              <a:lnSpc>
                <a:spcPct val="150000"/>
              </a:lnSpc>
            </a:pPr>
            <a:r>
              <a:rPr lang="es-GT" sz="1500" b="0" dirty="0">
                <a:solidFill>
                  <a:schemeClr val="tx1"/>
                </a:solidFill>
                <a:latin typeface="Arial" panose="020B0604020202020204" pitchFamily="34" charset="0"/>
                <a:cs typeface="Arial" panose="020B0604020202020204" pitchFamily="34" charset="0"/>
              </a:rPr>
              <a:t>Durante el trimestre reportado destaca la adquisición de equipo de computo y audiovisual para continuar con las actividades de apoyo al presidente, guardando el distanciamiento social.</a:t>
            </a:r>
          </a:p>
          <a:p>
            <a:pPr algn="just">
              <a:lnSpc>
                <a:spcPct val="150000"/>
              </a:lnSpc>
            </a:pPr>
            <a:endParaRPr lang="es-GT" sz="1500" b="0" dirty="0">
              <a:solidFill>
                <a:schemeClr val="tx1"/>
              </a:solidFill>
              <a:latin typeface="Arial" panose="020B0604020202020204" pitchFamily="34" charset="0"/>
              <a:cs typeface="Arial" panose="020B0604020202020204" pitchFamily="34" charset="0"/>
            </a:endParaRPr>
          </a:p>
          <a:p>
            <a:endParaRPr lang="es-GT" sz="1500" b="0" dirty="0">
              <a:solidFill>
                <a:schemeClr val="accent1">
                  <a:lumMod val="50000"/>
                </a:schemeClr>
              </a:solidFill>
              <a:latin typeface="Arial" panose="020B0604020202020204" pitchFamily="34" charset="0"/>
              <a:cs typeface="Arial" panose="020B0604020202020204" pitchFamily="34" charset="0"/>
            </a:endParaRPr>
          </a:p>
          <a:p>
            <a:br>
              <a:rPr lang="es-GT" sz="1500" b="0" dirty="0">
                <a:solidFill>
                  <a:schemeClr val="accent1">
                    <a:lumMod val="50000"/>
                  </a:schemeClr>
                </a:solidFill>
                <a:latin typeface="Arial" panose="020B0604020202020204" pitchFamily="34" charset="0"/>
                <a:cs typeface="Arial" panose="020B0604020202020204" pitchFamily="34" charset="0"/>
              </a:rPr>
            </a:br>
            <a:endParaRPr lang="es-GT" sz="1500" b="0" dirty="0">
              <a:solidFill>
                <a:schemeClr val="accent1">
                  <a:lumMod val="50000"/>
                </a:schemeClr>
              </a:solidFill>
              <a:latin typeface="Arial" panose="020B0604020202020204" pitchFamily="34" charset="0"/>
              <a:cs typeface="Arial" panose="020B0604020202020204" pitchFamily="34" charset="0"/>
            </a:endParaRPr>
          </a:p>
        </p:txBody>
      </p:sp>
      <p:sp>
        <p:nvSpPr>
          <p:cNvPr id="6" name="Título 1">
            <a:extLst>
              <a:ext uri="{FF2B5EF4-FFF2-40B4-BE49-F238E27FC236}">
                <a16:creationId xmlns:a16="http://schemas.microsoft.com/office/drawing/2014/main" id="{E40743F2-234A-4544-BBAC-8877FB423F76}"/>
              </a:ext>
            </a:extLst>
          </p:cNvPr>
          <p:cNvSpPr txBox="1">
            <a:spLocks/>
          </p:cNvSpPr>
          <p:nvPr/>
        </p:nvSpPr>
        <p:spPr>
          <a:xfrm>
            <a:off x="290649" y="2235790"/>
            <a:ext cx="2495414" cy="2079035"/>
          </a:xfrm>
          <a:prstGeom prst="rect">
            <a:avLst/>
          </a:prstGeom>
          <a:noFill/>
          <a:effectLst>
            <a:outerShdw blurRad="50800" dist="50800" dir="5400000" sx="1000" sy="1000" algn="ctr" rotWithShape="0">
              <a:srgbClr val="000000"/>
            </a:outerShdw>
          </a:effectLst>
        </p:spPr>
        <p:txBody>
          <a:bodyPr vert="horz" lIns="68580" tIns="34290" rIns="68580" bIns="34290" rtlCol="0" anchor="ctr" anchorCtr="0">
            <a:normAutofit fontScale="975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nSpc>
                <a:spcPct val="150000"/>
              </a:lnSpc>
            </a:pPr>
            <a:br>
              <a:rPr lang="es-GT" sz="1500" b="0" dirty="0">
                <a:solidFill>
                  <a:schemeClr val="tx1"/>
                </a:solidFill>
                <a:latin typeface="Arial" panose="020B0604020202020204" pitchFamily="34" charset="0"/>
                <a:cs typeface="Arial" panose="020B0604020202020204" pitchFamily="34" charset="0"/>
              </a:rPr>
            </a:br>
            <a:r>
              <a:rPr lang="es-GT" sz="1500" b="0" dirty="0">
                <a:solidFill>
                  <a:schemeClr val="tx1"/>
                </a:solidFill>
                <a:latin typeface="Arial" panose="020B0604020202020204" pitchFamily="34" charset="0"/>
                <a:cs typeface="Arial" panose="020B0604020202020204" pitchFamily="34" charset="0"/>
              </a:rPr>
              <a:t>La inversión se divide principalmente en adquisición de </a:t>
            </a:r>
            <a:r>
              <a:rPr lang="es-GT" sz="1500" dirty="0">
                <a:solidFill>
                  <a:srgbClr val="FF0000"/>
                </a:solidFill>
                <a:latin typeface="Arial" panose="020B0604020202020204" pitchFamily="34" charset="0"/>
                <a:cs typeface="Arial" panose="020B0604020202020204" pitchFamily="34" charset="0"/>
              </a:rPr>
              <a:t>equipo</a:t>
            </a:r>
            <a:r>
              <a:rPr lang="es-GT" sz="1500" b="0" dirty="0">
                <a:solidFill>
                  <a:schemeClr val="tx1"/>
                </a:solidFill>
                <a:latin typeface="Arial" panose="020B0604020202020204" pitchFamily="34" charset="0"/>
                <a:cs typeface="Arial" panose="020B0604020202020204" pitchFamily="34" charset="0"/>
              </a:rPr>
              <a:t>.</a:t>
            </a:r>
            <a:endParaRPr lang="es-GT" sz="1650" b="0" dirty="0">
              <a:solidFill>
                <a:schemeClr val="tx1"/>
              </a:solidFill>
              <a:latin typeface="Arial" panose="020B0604020202020204" pitchFamily="34" charset="0"/>
              <a:cs typeface="Arial" panose="020B0604020202020204" pitchFamily="34" charset="0"/>
            </a:endParaRPr>
          </a:p>
        </p:txBody>
      </p:sp>
      <p:pic>
        <p:nvPicPr>
          <p:cNvPr id="8" name="Picture 4" descr="Edificio - Iconos gratis de edificios"/>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8007833" y="925840"/>
            <a:ext cx="966350" cy="966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904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E40743F2-234A-4544-BBAC-8877FB423F76}"/>
              </a:ext>
            </a:extLst>
          </p:cNvPr>
          <p:cNvSpPr txBox="1">
            <a:spLocks/>
          </p:cNvSpPr>
          <p:nvPr/>
        </p:nvSpPr>
        <p:spPr>
          <a:xfrm>
            <a:off x="3500846" y="2065564"/>
            <a:ext cx="5554981" cy="3115355"/>
          </a:xfrm>
          <a:prstGeom prst="rect">
            <a:avLst/>
          </a:prstGeom>
          <a:noFill/>
          <a:effectLst>
            <a:outerShdw blurRad="50800" dist="50800" dir="5400000" sx="1000" sy="1000" algn="ctr" rotWithShape="0">
              <a:srgbClr val="000000"/>
            </a:outerShdw>
          </a:effectLst>
        </p:spPr>
        <p:txBody>
          <a:bodyPr vert="horz" lIns="68580" tIns="34290" rIns="68580" bIns="34290" rtlCol="0" anchor="ctr" anchorCtr="0">
            <a:normAutofit fontScale="67500" lnSpcReduction="200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2025" b="0" dirty="0">
                <a:solidFill>
                  <a:schemeClr val="tx1"/>
                </a:solidFill>
                <a:latin typeface="Arial" panose="020B0604020202020204" pitchFamily="34" charset="0"/>
                <a:cs typeface="Arial" panose="020B0604020202020204" pitchFamily="34" charset="0"/>
              </a:rPr>
              <a:t>Presupuesto vigente total para la inversión</a:t>
            </a:r>
          </a:p>
          <a:p>
            <a:pPr marL="0" lvl="1" algn="just">
              <a:lnSpc>
                <a:spcPct val="150000"/>
              </a:lnSpc>
              <a:spcBef>
                <a:spcPct val="0"/>
              </a:spcBef>
            </a:pPr>
            <a:r>
              <a:rPr lang="es-GT" sz="3375" b="1" dirty="0">
                <a:solidFill>
                  <a:srgbClr val="0070C0"/>
                </a:solidFill>
                <a:latin typeface="Arial" panose="020B0604020202020204" pitchFamily="34" charset="0"/>
                <a:cs typeface="Arial" panose="020B0604020202020204" pitchFamily="34" charset="0"/>
              </a:rPr>
              <a:t>Q. 167,000.00</a:t>
            </a:r>
          </a:p>
          <a:p>
            <a:pPr algn="just">
              <a:lnSpc>
                <a:spcPct val="150000"/>
              </a:lnSpc>
            </a:pPr>
            <a:endParaRPr lang="es-GT" sz="1800" b="0" dirty="0">
              <a:solidFill>
                <a:schemeClr val="tx1"/>
              </a:solidFill>
              <a:latin typeface="Arial" panose="020B0604020202020204" pitchFamily="34" charset="0"/>
              <a:cs typeface="Arial" panose="020B0604020202020204" pitchFamily="34" charset="0"/>
            </a:endParaRPr>
          </a:p>
          <a:p>
            <a:pPr algn="just">
              <a:lnSpc>
                <a:spcPct val="150000"/>
              </a:lnSpc>
            </a:pPr>
            <a:r>
              <a:rPr lang="es-GT" sz="2025" b="0" dirty="0">
                <a:solidFill>
                  <a:schemeClr val="tx1"/>
                </a:solidFill>
                <a:latin typeface="Arial" panose="020B0604020202020204" pitchFamily="34" charset="0"/>
                <a:cs typeface="Arial" panose="020B0604020202020204" pitchFamily="34" charset="0"/>
              </a:rPr>
              <a:t>Presupuesto utilizado al </a:t>
            </a:r>
            <a:r>
              <a:rPr lang="es-GT" sz="2025" u="sng" dirty="0">
                <a:solidFill>
                  <a:schemeClr val="tx1"/>
                </a:solidFill>
                <a:latin typeface="Arial" panose="020B0604020202020204" pitchFamily="34" charset="0"/>
                <a:cs typeface="Arial" panose="020B0604020202020204" pitchFamily="34" charset="0"/>
              </a:rPr>
              <a:t>tercer cuatrimestre 2021</a:t>
            </a:r>
            <a:r>
              <a:rPr lang="es-GT" sz="2025" dirty="0">
                <a:solidFill>
                  <a:schemeClr val="tx1"/>
                </a:solidFill>
                <a:latin typeface="Arial" panose="020B0604020202020204" pitchFamily="34" charset="0"/>
                <a:cs typeface="Arial" panose="020B0604020202020204" pitchFamily="34" charset="0"/>
              </a:rPr>
              <a:t> </a:t>
            </a:r>
            <a:r>
              <a:rPr lang="es-GT" sz="2025" b="0" dirty="0">
                <a:solidFill>
                  <a:schemeClr val="tx1"/>
                </a:solidFill>
                <a:latin typeface="Arial" panose="020B0604020202020204" pitchFamily="34" charset="0"/>
                <a:cs typeface="Arial" panose="020B0604020202020204" pitchFamily="34" charset="0"/>
              </a:rPr>
              <a:t>para la inversión</a:t>
            </a:r>
          </a:p>
          <a:p>
            <a:pPr marL="0" lvl="1" algn="just">
              <a:lnSpc>
                <a:spcPct val="150000"/>
              </a:lnSpc>
              <a:spcBef>
                <a:spcPct val="0"/>
              </a:spcBef>
            </a:pPr>
            <a:r>
              <a:rPr lang="es-GT" sz="3375" b="1" dirty="0">
                <a:solidFill>
                  <a:srgbClr val="0070C0"/>
                </a:solidFill>
                <a:latin typeface="Arial" panose="020B0604020202020204" pitchFamily="34" charset="0"/>
                <a:cs typeface="Arial" panose="020B0604020202020204" pitchFamily="34" charset="0"/>
              </a:rPr>
              <a:t>Q. 145,997.05</a:t>
            </a:r>
          </a:p>
          <a:p>
            <a:pPr algn="just">
              <a:lnSpc>
                <a:spcPct val="150000"/>
              </a:lnSpc>
            </a:pPr>
            <a:endParaRPr lang="es-GT" sz="1800" b="0" dirty="0">
              <a:solidFill>
                <a:schemeClr val="tx1"/>
              </a:solidFill>
              <a:latin typeface="Arial" panose="020B0604020202020204" pitchFamily="34" charset="0"/>
              <a:cs typeface="Arial" panose="020B0604020202020204" pitchFamily="34" charset="0"/>
            </a:endParaRPr>
          </a:p>
          <a:p>
            <a:pPr algn="just">
              <a:lnSpc>
                <a:spcPct val="150000"/>
              </a:lnSpc>
            </a:pPr>
            <a:r>
              <a:rPr lang="es-GT" sz="2025" b="0" dirty="0">
                <a:solidFill>
                  <a:schemeClr val="tx1"/>
                </a:solidFill>
                <a:latin typeface="Arial" panose="020B0604020202020204" pitchFamily="34" charset="0"/>
                <a:cs typeface="Arial" panose="020B0604020202020204" pitchFamily="34" charset="0"/>
              </a:rPr>
              <a:t>Presupuesto pendiente de utilizar para la inversión</a:t>
            </a:r>
          </a:p>
          <a:p>
            <a:pPr marL="0" lvl="1" algn="just">
              <a:lnSpc>
                <a:spcPct val="150000"/>
              </a:lnSpc>
              <a:spcBef>
                <a:spcPct val="0"/>
              </a:spcBef>
            </a:pPr>
            <a:r>
              <a:rPr lang="es-GT" sz="3375" b="1" dirty="0">
                <a:solidFill>
                  <a:srgbClr val="0070C0"/>
                </a:solidFill>
                <a:latin typeface="Arial" panose="020B0604020202020204" pitchFamily="34" charset="0"/>
                <a:cs typeface="Arial" panose="020B0604020202020204" pitchFamily="34" charset="0"/>
              </a:rPr>
              <a:t>Q.   21,002.95</a:t>
            </a:r>
          </a:p>
          <a:p>
            <a:pPr algn="just">
              <a:lnSpc>
                <a:spcPct val="150000"/>
              </a:lnSpc>
            </a:pPr>
            <a:endParaRPr lang="es-GT" sz="1500" b="0" dirty="0">
              <a:solidFill>
                <a:schemeClr val="accent1">
                  <a:lumMod val="50000"/>
                </a:schemeClr>
              </a:solidFill>
              <a:latin typeface="Arial" panose="020B0604020202020204" pitchFamily="34" charset="0"/>
              <a:cs typeface="Arial" panose="020B0604020202020204" pitchFamily="34" charset="0"/>
            </a:endParaRPr>
          </a:p>
        </p:txBody>
      </p:sp>
      <p:sp>
        <p:nvSpPr>
          <p:cNvPr id="4" name="Título 1">
            <a:extLst>
              <a:ext uri="{FF2B5EF4-FFF2-40B4-BE49-F238E27FC236}">
                <a16:creationId xmlns:a16="http://schemas.microsoft.com/office/drawing/2014/main" id="{E40743F2-234A-4544-BBAC-8877FB423F76}"/>
              </a:ext>
            </a:extLst>
          </p:cNvPr>
          <p:cNvSpPr txBox="1">
            <a:spLocks/>
          </p:cNvSpPr>
          <p:nvPr/>
        </p:nvSpPr>
        <p:spPr>
          <a:xfrm>
            <a:off x="290649" y="2620735"/>
            <a:ext cx="2495414" cy="1817915"/>
          </a:xfrm>
          <a:prstGeom prst="rect">
            <a:avLst/>
          </a:prstGeom>
          <a:noFill/>
          <a:effectLst>
            <a:outerShdw blurRad="50800" dist="50800" dir="5400000" sx="1000" sy="1000" algn="ctr" rotWithShape="0">
              <a:srgbClr val="000000"/>
            </a:outerShdw>
          </a:effectLst>
        </p:spPr>
        <p:txBody>
          <a:bodyPr vert="horz" lIns="68580" tIns="34290" rIns="68580" bIns="34290" rtlCol="0" anchor="ctr" anchorCtr="0">
            <a:normAutofit fontScale="90000" lnSpcReduction="200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nSpc>
                <a:spcPct val="150000"/>
              </a:lnSpc>
            </a:pPr>
            <a:br>
              <a:rPr lang="es-GT" sz="1500" b="0" dirty="0">
                <a:latin typeface="Arial" panose="020B0604020202020204" pitchFamily="34" charset="0"/>
                <a:cs typeface="Arial" panose="020B0604020202020204" pitchFamily="34" charset="0"/>
              </a:rPr>
            </a:br>
            <a:r>
              <a:rPr lang="es-GT" sz="1650" b="0" dirty="0">
                <a:solidFill>
                  <a:schemeClr val="tx1"/>
                </a:solidFill>
                <a:latin typeface="Arial" panose="020B0604020202020204" pitchFamily="34" charset="0"/>
                <a:cs typeface="Arial" panose="020B0604020202020204" pitchFamily="34" charset="0"/>
              </a:rPr>
              <a:t>Este rubro constituye el </a:t>
            </a:r>
            <a:r>
              <a:rPr lang="es-GT" sz="1650" dirty="0">
                <a:solidFill>
                  <a:srgbClr val="FF0000"/>
                </a:solidFill>
                <a:latin typeface="Arial" panose="020B0604020202020204" pitchFamily="34" charset="0"/>
                <a:cs typeface="Arial" panose="020B0604020202020204" pitchFamily="34" charset="0"/>
              </a:rPr>
              <a:t>1.31%</a:t>
            </a:r>
            <a:r>
              <a:rPr lang="es-GT" sz="1650" b="0" dirty="0">
                <a:latin typeface="Arial" panose="020B0604020202020204" pitchFamily="34" charset="0"/>
                <a:cs typeface="Arial" panose="020B0604020202020204" pitchFamily="34" charset="0"/>
              </a:rPr>
              <a:t> </a:t>
            </a:r>
            <a:r>
              <a:rPr lang="es-GT" sz="1650" b="0" dirty="0">
                <a:solidFill>
                  <a:schemeClr val="tx1"/>
                </a:solidFill>
                <a:latin typeface="Arial" panose="020B0604020202020204" pitchFamily="34" charset="0"/>
                <a:cs typeface="Arial" panose="020B0604020202020204" pitchFamily="34" charset="0"/>
              </a:rPr>
              <a:t>del total del presupuesto de la Secretaría Privada de la Presidencia.</a:t>
            </a:r>
            <a:endParaRPr lang="es-GT" sz="1500" b="0" dirty="0">
              <a:solidFill>
                <a:schemeClr val="accent1">
                  <a:lumMod val="50000"/>
                </a:schemeClr>
              </a:solidFill>
              <a:latin typeface="Arial" panose="020B0604020202020204" pitchFamily="34" charset="0"/>
              <a:cs typeface="Arial" panose="020B0604020202020204" pitchFamily="34" charset="0"/>
            </a:endParaRPr>
          </a:p>
        </p:txBody>
      </p:sp>
      <p:sp>
        <p:nvSpPr>
          <p:cNvPr id="9" name="Título 1">
            <a:extLst>
              <a:ext uri="{FF2B5EF4-FFF2-40B4-BE49-F238E27FC236}">
                <a16:creationId xmlns:a16="http://schemas.microsoft.com/office/drawing/2014/main" id="{E40743F2-234A-4544-BBAC-8877FB423F76}"/>
              </a:ext>
            </a:extLst>
          </p:cNvPr>
          <p:cNvSpPr>
            <a:spLocks noGrp="1"/>
          </p:cNvSpPr>
          <p:nvPr>
            <p:ph type="ctrTitle"/>
          </p:nvPr>
        </p:nvSpPr>
        <p:spPr>
          <a:xfrm>
            <a:off x="290649" y="1566318"/>
            <a:ext cx="7853227" cy="783772"/>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MONTO UTILIZADO EN INVERSIÓN A LA FECHA</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dirty="0">
              <a:solidFill>
                <a:schemeClr val="accent1">
                  <a:lumMod val="50000"/>
                </a:schemeClr>
              </a:solidFill>
              <a:latin typeface="Arial" panose="020B0604020202020204" pitchFamily="34" charset="0"/>
              <a:cs typeface="Arial" panose="020B0604020202020204" pitchFamily="34" charset="0"/>
            </a:endParaRPr>
          </a:p>
        </p:txBody>
      </p:sp>
      <p:pic>
        <p:nvPicPr>
          <p:cNvPr id="10" name="Picture 4" descr="Edificio - Iconos gratis de edificios"/>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8007833" y="925840"/>
            <a:ext cx="966350" cy="966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8103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595448" y="1368308"/>
            <a:ext cx="6859826" cy="783772"/>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¿QUÉ FINALIDADES ATIENDE SECRETARÍA PRIVADA DE LA PRESIDENCIA?</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dirty="0">
              <a:solidFill>
                <a:schemeClr val="accent1">
                  <a:lumMod val="50000"/>
                </a:schemeClr>
              </a:solidFill>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id="{E40743F2-234A-4544-BBAC-8877FB423F76}"/>
              </a:ext>
            </a:extLst>
          </p:cNvPr>
          <p:cNvSpPr txBox="1">
            <a:spLocks/>
          </p:cNvSpPr>
          <p:nvPr/>
        </p:nvSpPr>
        <p:spPr>
          <a:xfrm>
            <a:off x="3419202" y="1850843"/>
            <a:ext cx="5554981" cy="3929063"/>
          </a:xfrm>
          <a:prstGeom prst="rect">
            <a:avLst/>
          </a:prstGeom>
          <a:noFill/>
          <a:effectLst>
            <a:outerShdw blurRad="50800" dist="50800" dir="5400000" sx="1000" sy="1000" algn="ctr" rotWithShape="0">
              <a:srgbClr val="000000"/>
            </a:outerShdw>
          </a:effectLst>
        </p:spPr>
        <p:txBody>
          <a:bodyPr vert="horz" lIns="68580" tIns="34290" rIns="68580" bIns="34290" rtlCol="0" anchor="ctr" anchorCtr="0">
            <a:noAutofit/>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1500" b="0" dirty="0">
                <a:solidFill>
                  <a:schemeClr val="tx1"/>
                </a:solidFill>
                <a:latin typeface="Arial" panose="020B0604020202020204" pitchFamily="34" charset="0"/>
                <a:cs typeface="Arial" panose="020B0604020202020204" pitchFamily="34" charset="0"/>
              </a:rPr>
              <a:t>Los recursos públicos se utilizan con fines específicos para el cumplimiento de los objetivos sociales y económicos del Estado que impactan directamente en la población. </a:t>
            </a:r>
          </a:p>
          <a:p>
            <a:pPr algn="just">
              <a:lnSpc>
                <a:spcPct val="150000"/>
              </a:lnSpc>
            </a:pPr>
            <a:endParaRPr lang="es-GT" sz="1500" b="0" dirty="0">
              <a:solidFill>
                <a:schemeClr val="tx1"/>
              </a:solidFill>
              <a:latin typeface="Arial" panose="020B0604020202020204" pitchFamily="34" charset="0"/>
              <a:cs typeface="Arial" panose="020B0604020202020204" pitchFamily="34" charset="0"/>
            </a:endParaRPr>
          </a:p>
          <a:p>
            <a:pPr algn="just">
              <a:lnSpc>
                <a:spcPct val="150000"/>
              </a:lnSpc>
            </a:pPr>
            <a:r>
              <a:rPr lang="es-GT" sz="1500" b="0" dirty="0">
                <a:solidFill>
                  <a:schemeClr val="tx1"/>
                </a:solidFill>
                <a:latin typeface="Arial" panose="020B0604020202020204" pitchFamily="34" charset="0"/>
                <a:cs typeface="Arial" panose="020B0604020202020204" pitchFamily="34" charset="0"/>
              </a:rPr>
              <a:t>Cada entidad atiende y prioriza las finalidades que le corresponden de conformidad con la ley. En el caso de la Secretaría Privada de la Presidencia, destina su presupuesto a los Servicios Públicos Generales.</a:t>
            </a:r>
          </a:p>
          <a:p>
            <a:endParaRPr lang="es-GT" sz="1500" b="0" dirty="0">
              <a:solidFill>
                <a:schemeClr val="accent1">
                  <a:lumMod val="50000"/>
                </a:schemeClr>
              </a:solidFill>
              <a:latin typeface="Arial" panose="020B0604020202020204" pitchFamily="34" charset="0"/>
              <a:cs typeface="Arial" panose="020B0604020202020204" pitchFamily="34" charset="0"/>
            </a:endParaRPr>
          </a:p>
          <a:p>
            <a:br>
              <a:rPr lang="es-GT" sz="1500" b="0" dirty="0">
                <a:solidFill>
                  <a:schemeClr val="accent1">
                    <a:lumMod val="50000"/>
                  </a:schemeClr>
                </a:solidFill>
                <a:latin typeface="Arial" panose="020B0604020202020204" pitchFamily="34" charset="0"/>
                <a:cs typeface="Arial" panose="020B0604020202020204" pitchFamily="34" charset="0"/>
              </a:rPr>
            </a:br>
            <a:endParaRPr lang="es-GT" sz="1500" b="0" dirty="0">
              <a:solidFill>
                <a:schemeClr val="accent1">
                  <a:lumMod val="50000"/>
                </a:schemeClr>
              </a:solidFill>
              <a:latin typeface="Arial" panose="020B0604020202020204" pitchFamily="34" charset="0"/>
              <a:cs typeface="Arial" panose="020B0604020202020204" pitchFamily="34" charset="0"/>
            </a:endParaRPr>
          </a:p>
        </p:txBody>
      </p:sp>
      <p:sp>
        <p:nvSpPr>
          <p:cNvPr id="6" name="Título 1">
            <a:extLst>
              <a:ext uri="{FF2B5EF4-FFF2-40B4-BE49-F238E27FC236}">
                <a16:creationId xmlns:a16="http://schemas.microsoft.com/office/drawing/2014/main" id="{E40743F2-234A-4544-BBAC-8877FB423F76}"/>
              </a:ext>
            </a:extLst>
          </p:cNvPr>
          <p:cNvSpPr txBox="1">
            <a:spLocks/>
          </p:cNvSpPr>
          <p:nvPr/>
        </p:nvSpPr>
        <p:spPr>
          <a:xfrm>
            <a:off x="290649" y="2235790"/>
            <a:ext cx="2495414" cy="2079035"/>
          </a:xfrm>
          <a:prstGeom prst="rect">
            <a:avLst/>
          </a:prstGeom>
          <a:noFill/>
          <a:effectLst>
            <a:outerShdw blurRad="50800" dist="50800" dir="5400000" sx="1000" sy="1000" algn="ctr" rotWithShape="0">
              <a:srgbClr val="000000"/>
            </a:outerShdw>
          </a:effectLst>
        </p:spPr>
        <p:txBody>
          <a:bodyPr vert="horz" lIns="68580" tIns="34290" rIns="68580" bIns="34290" rtlCol="0" anchor="ctr" anchorCtr="0">
            <a:normAutofit fontScale="97500" lnSpcReduction="100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nSpc>
                <a:spcPct val="150000"/>
              </a:lnSpc>
            </a:pPr>
            <a:r>
              <a:rPr lang="es-GT" sz="1500" b="0" dirty="0">
                <a:solidFill>
                  <a:schemeClr val="tx1"/>
                </a:solidFill>
                <a:latin typeface="Arial" panose="020B0604020202020204" pitchFamily="34" charset="0"/>
                <a:cs typeface="Arial" panose="020B0604020202020204" pitchFamily="34" charset="0"/>
              </a:rPr>
              <a:t>La principal finalidad que se atiende es Servicios Públicos Generales con un </a:t>
            </a:r>
            <a:r>
              <a:rPr lang="es-GT" sz="1500" dirty="0">
                <a:solidFill>
                  <a:srgbClr val="FF0000"/>
                </a:solidFill>
                <a:latin typeface="Arial" panose="020B0604020202020204" pitchFamily="34" charset="0"/>
                <a:cs typeface="Arial" panose="020B0604020202020204" pitchFamily="34" charset="0"/>
              </a:rPr>
              <a:t>92.86%</a:t>
            </a:r>
            <a:r>
              <a:rPr lang="es-GT" sz="1500" b="0" dirty="0">
                <a:solidFill>
                  <a:schemeClr val="tx1"/>
                </a:solidFill>
                <a:latin typeface="Arial" panose="020B0604020202020204" pitchFamily="34" charset="0"/>
                <a:cs typeface="Arial" panose="020B0604020202020204" pitchFamily="34" charset="0"/>
              </a:rPr>
              <a:t> del presupuesto total de la Secretaría Privada de la Presidencia.</a:t>
            </a:r>
            <a:endParaRPr lang="es-GT" sz="1650" b="0" dirty="0">
              <a:solidFill>
                <a:schemeClr val="tx1"/>
              </a:solidFill>
              <a:latin typeface="Arial" panose="020B0604020202020204" pitchFamily="34" charset="0"/>
              <a:cs typeface="Arial" panose="020B0604020202020204" pitchFamily="34" charset="0"/>
            </a:endParaRPr>
          </a:p>
        </p:txBody>
      </p:sp>
      <p:pic>
        <p:nvPicPr>
          <p:cNvPr id="7" name="Picture 2" descr="Target arm | Icono Grati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65780" y="899651"/>
            <a:ext cx="1108403" cy="11084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4024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342209" y="1249960"/>
            <a:ext cx="6593477" cy="448951"/>
          </a:xfrm>
        </p:spPr>
        <p:txBody>
          <a:bodyPr>
            <a:noAutofit/>
          </a:bodyPr>
          <a:lstStyle/>
          <a:p>
            <a:r>
              <a:rPr lang="es-GT" sz="2100" dirty="0">
                <a:latin typeface="Arial" panose="020B0604020202020204" pitchFamily="34" charset="0"/>
                <a:cs typeface="Arial" panose="020B0604020202020204" pitchFamily="34" charset="0"/>
              </a:rPr>
              <a:t>EJECUCIÓN PRESUPUESTARIA POR FINALIDAD AL TERCER CUATRIMESTRE 2021</a:t>
            </a:r>
          </a:p>
        </p:txBody>
      </p:sp>
      <p:sp>
        <p:nvSpPr>
          <p:cNvPr id="7" name="CuadroTexto 6"/>
          <p:cNvSpPr txBox="1"/>
          <p:nvPr/>
        </p:nvSpPr>
        <p:spPr>
          <a:xfrm>
            <a:off x="7422012" y="5563176"/>
            <a:ext cx="1577676" cy="207749"/>
          </a:xfrm>
          <a:prstGeom prst="rect">
            <a:avLst/>
          </a:prstGeom>
          <a:noFill/>
        </p:spPr>
        <p:txBody>
          <a:bodyPr wrap="none" rtlCol="0">
            <a:spAutoFit/>
          </a:bodyPr>
          <a:lstStyle/>
          <a:p>
            <a:r>
              <a:rPr lang="es-GT" sz="750" dirty="0">
                <a:latin typeface="Arial" panose="020B0604020202020204" pitchFamily="34" charset="0"/>
                <a:cs typeface="Arial" panose="020B0604020202020204" pitchFamily="34" charset="0"/>
              </a:rPr>
              <a:t>* Cifras en millones de quetzales</a:t>
            </a:r>
          </a:p>
        </p:txBody>
      </p:sp>
      <p:pic>
        <p:nvPicPr>
          <p:cNvPr id="4" name="Imagen 3">
            <a:extLst>
              <a:ext uri="{FF2B5EF4-FFF2-40B4-BE49-F238E27FC236}">
                <a16:creationId xmlns:a16="http://schemas.microsoft.com/office/drawing/2014/main" id="{66BE2E08-EBBA-4F4C-8ECF-42796E7B7E33}"/>
              </a:ext>
            </a:extLst>
          </p:cNvPr>
          <p:cNvPicPr>
            <a:picLocks noChangeAspect="1"/>
          </p:cNvPicPr>
          <p:nvPr/>
        </p:nvPicPr>
        <p:blipFill>
          <a:blip r:embed="rId4"/>
          <a:stretch>
            <a:fillRect/>
          </a:stretch>
        </p:blipFill>
        <p:spPr>
          <a:xfrm>
            <a:off x="1342209" y="1693536"/>
            <a:ext cx="5566130" cy="4279763"/>
          </a:xfrm>
          <a:prstGeom prst="rect">
            <a:avLst/>
          </a:prstGeom>
        </p:spPr>
      </p:pic>
      <p:sp>
        <p:nvSpPr>
          <p:cNvPr id="3" name="CuadroTexto 2">
            <a:extLst>
              <a:ext uri="{FF2B5EF4-FFF2-40B4-BE49-F238E27FC236}">
                <a16:creationId xmlns:a16="http://schemas.microsoft.com/office/drawing/2014/main" id="{9F54F8BE-D02A-49B1-BBF1-72A97D2CF9F9}"/>
              </a:ext>
            </a:extLst>
          </p:cNvPr>
          <p:cNvSpPr txBox="1"/>
          <p:nvPr/>
        </p:nvSpPr>
        <p:spPr>
          <a:xfrm>
            <a:off x="4118557" y="5967924"/>
            <a:ext cx="1704014" cy="415498"/>
          </a:xfrm>
          <a:prstGeom prst="rect">
            <a:avLst/>
          </a:prstGeom>
          <a:noFill/>
        </p:spPr>
        <p:txBody>
          <a:bodyPr wrap="square" rtlCol="0">
            <a:spAutoFit/>
          </a:bodyPr>
          <a:lstStyle/>
          <a:p>
            <a:pPr algn="ctr"/>
            <a:r>
              <a:rPr lang="es-GT" sz="1050" b="1" dirty="0"/>
              <a:t>Servicios Públicos Generales</a:t>
            </a:r>
          </a:p>
        </p:txBody>
      </p:sp>
    </p:spTree>
    <p:extLst>
      <p:ext uri="{BB962C8B-B14F-4D97-AF65-F5344CB8AC3E}">
        <p14:creationId xmlns:p14="http://schemas.microsoft.com/office/powerpoint/2010/main" val="2630857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A2162693-C48A-1D46-A173-005AE60ACA54}"/>
              </a:ext>
            </a:extLst>
          </p:cNvPr>
          <p:cNvSpPr txBox="1">
            <a:spLocks/>
          </p:cNvSpPr>
          <p:nvPr/>
        </p:nvSpPr>
        <p:spPr>
          <a:xfrm>
            <a:off x="2148840" y="4620038"/>
            <a:ext cx="6858000" cy="1179336"/>
          </a:xfrm>
          <a:prstGeom prst="rect">
            <a:avLst/>
          </a:prstGeom>
        </p:spPr>
        <p:txBody>
          <a:bodyPr vert="horz" lIns="68580" tIns="34290" rIns="68580" bIns="34290" rtlCol="0" anchor="ctr" anchorCtr="0">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GT" sz="2775" b="1" dirty="0">
                <a:solidFill>
                  <a:schemeClr val="bg1"/>
                </a:solidFill>
                <a:latin typeface="Arial" panose="020B0604020202020204" pitchFamily="34" charset="0"/>
                <a:cs typeface="Arial" panose="020B0604020202020204" pitchFamily="34" charset="0"/>
              </a:rPr>
              <a:t>RENDICIÓN DE CUENTAS</a:t>
            </a:r>
          </a:p>
          <a:p>
            <a:pPr algn="r"/>
            <a:br>
              <a:rPr lang="es-GT" sz="2775" b="1" dirty="0">
                <a:latin typeface="Arial" panose="020B0604020202020204" pitchFamily="34" charset="0"/>
                <a:cs typeface="Arial" panose="020B0604020202020204" pitchFamily="34" charset="0"/>
              </a:rPr>
            </a:br>
            <a:r>
              <a:rPr lang="es-GT" sz="2775" b="1" dirty="0">
                <a:solidFill>
                  <a:srgbClr val="00B0F0"/>
                </a:solidFill>
                <a:latin typeface="Arial" panose="020B0604020202020204" pitchFamily="34" charset="0"/>
                <a:cs typeface="Arial" panose="020B0604020202020204" pitchFamily="34" charset="0"/>
              </a:rPr>
              <a:t>RESULTADOS ESPECÍFICOS</a:t>
            </a:r>
          </a:p>
          <a:p>
            <a:pPr algn="r"/>
            <a:r>
              <a:rPr lang="es-GT" sz="2775" b="1" dirty="0">
                <a:solidFill>
                  <a:srgbClr val="00B0F0"/>
                </a:solidFill>
                <a:latin typeface="Arial" panose="020B0604020202020204" pitchFamily="34" charset="0"/>
                <a:cs typeface="Arial" panose="020B0604020202020204" pitchFamily="34" charset="0"/>
              </a:rPr>
              <a:t>TERCER CUATRIMESTRE 2021</a:t>
            </a:r>
          </a:p>
        </p:txBody>
      </p:sp>
    </p:spTree>
    <p:extLst>
      <p:ext uri="{BB962C8B-B14F-4D97-AF65-F5344CB8AC3E}">
        <p14:creationId xmlns:p14="http://schemas.microsoft.com/office/powerpoint/2010/main" val="1297065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0" name="Marcador de contenido 6">
            <a:extLst>
              <a:ext uri="{FF2B5EF4-FFF2-40B4-BE49-F238E27FC236}">
                <a16:creationId xmlns:a16="http://schemas.microsoft.com/office/drawing/2014/main" id="{FDEFACA7-B903-4B3E-851C-F8FB7B3942D0}"/>
              </a:ext>
            </a:extLst>
          </p:cNvPr>
          <p:cNvSpPr txBox="1">
            <a:spLocks/>
          </p:cNvSpPr>
          <p:nvPr/>
        </p:nvSpPr>
        <p:spPr>
          <a:xfrm>
            <a:off x="91415" y="2090040"/>
            <a:ext cx="8834071" cy="3759430"/>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s-GT" sz="2100" dirty="0">
              <a:latin typeface="Arial" panose="020B0604020202020204" pitchFamily="34" charset="0"/>
              <a:cs typeface="Arial" panose="020B0604020202020204" pitchFamily="34" charset="0"/>
            </a:endParaRPr>
          </a:p>
          <a:p>
            <a:endParaRPr lang="es-GT" sz="2100" dirty="0">
              <a:latin typeface="Arial" panose="020B0604020202020204" pitchFamily="34" charset="0"/>
              <a:cs typeface="Arial" panose="020B0604020202020204" pitchFamily="34" charset="0"/>
            </a:endParaRPr>
          </a:p>
          <a:p>
            <a:endParaRPr lang="es-GT" sz="2100" dirty="0">
              <a:latin typeface="Arial" panose="020B0604020202020204" pitchFamily="34" charset="0"/>
              <a:cs typeface="Arial" panose="020B0604020202020204" pitchFamily="34" charset="0"/>
            </a:endParaRPr>
          </a:p>
          <a:p>
            <a:endParaRPr lang="es-GT" sz="2100" dirty="0">
              <a:latin typeface="Arial" panose="020B0604020202020204" pitchFamily="34" charset="0"/>
              <a:cs typeface="Arial" panose="020B0604020202020204" pitchFamily="34" charset="0"/>
            </a:endParaRPr>
          </a:p>
          <a:p>
            <a:endParaRPr lang="es-GT" sz="2100" dirty="0">
              <a:latin typeface="Arial" panose="020B0604020202020204" pitchFamily="34" charset="0"/>
              <a:cs typeface="Arial" panose="020B0604020202020204" pitchFamily="34" charset="0"/>
            </a:endParaRPr>
          </a:p>
          <a:p>
            <a:endParaRPr lang="es-GT" sz="2100" dirty="0">
              <a:latin typeface="Arial" panose="020B0604020202020204" pitchFamily="34" charset="0"/>
              <a:cs typeface="Arial" panose="020B0604020202020204" pitchFamily="34" charset="0"/>
            </a:endParaRPr>
          </a:p>
        </p:txBody>
      </p:sp>
      <p:sp>
        <p:nvSpPr>
          <p:cNvPr id="15" name="Título 1">
            <a:extLst>
              <a:ext uri="{FF2B5EF4-FFF2-40B4-BE49-F238E27FC236}">
                <a16:creationId xmlns:a16="http://schemas.microsoft.com/office/drawing/2014/main" id="{1E4339DE-E389-44FD-9430-E98D48BA7BA0}"/>
              </a:ext>
            </a:extLst>
          </p:cNvPr>
          <p:cNvSpPr txBox="1">
            <a:spLocks/>
          </p:cNvSpPr>
          <p:nvPr/>
        </p:nvSpPr>
        <p:spPr>
          <a:xfrm>
            <a:off x="1946554" y="1351330"/>
            <a:ext cx="5957321" cy="501675"/>
          </a:xfrm>
          <a:prstGeom prst="rect">
            <a:avLst/>
          </a:prstGeom>
        </p:spPr>
        <p:txBody>
          <a:bodyPr vert="horz" lIns="68580" tIns="34290" rIns="68580" bIns="34290" rtlCol="0" anchor="ctr">
            <a:normAutofit fontScale="97500"/>
          </a:bodyPr>
          <a:lstStyle>
            <a:lvl1pPr algn="ctr" defTabSz="914400" rtl="0" eaLnBrk="1" latinLnBrk="0" hangingPunct="1">
              <a:lnSpc>
                <a:spcPct val="90000"/>
              </a:lnSpc>
              <a:spcBef>
                <a:spcPct val="0"/>
              </a:spcBef>
              <a:buNone/>
              <a:defRPr sz="3600" b="1" kern="1200">
                <a:solidFill>
                  <a:srgbClr val="0D1F3C"/>
                </a:solidFill>
                <a:latin typeface="Montserrat" panose="00000500000000000000" pitchFamily="50" charset="0"/>
                <a:ea typeface="+mj-ea"/>
                <a:cs typeface="+mj-cs"/>
              </a:defRPr>
            </a:lvl1pPr>
          </a:lstStyle>
          <a:p>
            <a:pPr algn="l"/>
            <a:r>
              <a:rPr lang="es-GT" sz="2100" dirty="0">
                <a:latin typeface="Arial" panose="020B0604020202020204" pitchFamily="34" charset="0"/>
                <a:cs typeface="Arial" panose="020B0604020202020204" pitchFamily="34" charset="0"/>
              </a:rPr>
              <a:t>PRINCIPALES RESULTADOS Y AVANCES</a:t>
            </a:r>
          </a:p>
        </p:txBody>
      </p:sp>
      <p:sp>
        <p:nvSpPr>
          <p:cNvPr id="8" name="CuadroTexto 7">
            <a:extLst>
              <a:ext uri="{FF2B5EF4-FFF2-40B4-BE49-F238E27FC236}">
                <a16:creationId xmlns:a16="http://schemas.microsoft.com/office/drawing/2014/main" id="{3BFA8081-86CC-43E0-A5E2-6CE37FB8300D}"/>
              </a:ext>
            </a:extLst>
          </p:cNvPr>
          <p:cNvSpPr txBox="1"/>
          <p:nvPr/>
        </p:nvSpPr>
        <p:spPr>
          <a:xfrm>
            <a:off x="2030199" y="2240213"/>
            <a:ext cx="4573988" cy="2585323"/>
          </a:xfrm>
          <a:prstGeom prst="rect">
            <a:avLst/>
          </a:prstGeom>
          <a:noFill/>
        </p:spPr>
        <p:txBody>
          <a:bodyPr wrap="square">
            <a:spAutoFit/>
          </a:bodyPr>
          <a:lstStyle/>
          <a:p>
            <a:pPr marL="342900" indent="-342900" algn="just">
              <a:buSzPts val="1000"/>
              <a:buFont typeface="+mj-lt"/>
              <a:buAutoNum type="alphaLcParenR"/>
            </a:pPr>
            <a:r>
              <a:rPr lang="es-ES" sz="1350" dirty="0">
                <a:solidFill>
                  <a:srgbClr val="000000"/>
                </a:solidFill>
                <a:latin typeface="Times New Roman" panose="02020603050405020304" pitchFamily="18" charset="0"/>
                <a:ea typeface="Arial" panose="020B0604020202020204" pitchFamily="34" charset="0"/>
              </a:rPr>
              <a:t>Seguimiento en la implementación y cumplimiento del reglamento de Salud y Seguridad Ocupacional. </a:t>
            </a:r>
          </a:p>
          <a:p>
            <a:pPr marL="342900" indent="-342900" algn="just">
              <a:buSzPts val="1000"/>
              <a:buFont typeface="+mj-lt"/>
              <a:buAutoNum type="alphaLcParenR"/>
            </a:pPr>
            <a:endParaRPr lang="es-ES" sz="1350" dirty="0">
              <a:solidFill>
                <a:srgbClr val="000000"/>
              </a:solidFill>
              <a:latin typeface="Times New Roman" panose="02020603050405020304" pitchFamily="18" charset="0"/>
              <a:ea typeface="Arial" panose="020B0604020202020204" pitchFamily="34" charset="0"/>
            </a:endParaRPr>
          </a:p>
          <a:p>
            <a:pPr marL="342900" indent="-342900" algn="just">
              <a:buSzPts val="1000"/>
              <a:buFont typeface="+mj-lt"/>
              <a:buAutoNum type="alphaLcParenR"/>
            </a:pPr>
            <a:r>
              <a:rPr lang="es-ES" sz="1350" dirty="0">
                <a:solidFill>
                  <a:srgbClr val="000000"/>
                </a:solidFill>
                <a:latin typeface="Times New Roman" panose="02020603050405020304" pitchFamily="18" charset="0"/>
                <a:ea typeface="Arial" panose="020B0604020202020204" pitchFamily="34" charset="0"/>
              </a:rPr>
              <a:t>Coordinación y apoyo en la visita del Señor Presidente a Washington para tocar temas de prioridad nacional.</a:t>
            </a:r>
          </a:p>
          <a:p>
            <a:pPr marL="342900" indent="-342900" algn="just">
              <a:buSzPts val="1000"/>
              <a:buFont typeface="+mj-lt"/>
              <a:buAutoNum type="alphaLcParenR"/>
            </a:pPr>
            <a:endParaRPr lang="es-ES" sz="1350" dirty="0">
              <a:solidFill>
                <a:srgbClr val="000000"/>
              </a:solidFill>
              <a:latin typeface="Times New Roman" panose="02020603050405020304" pitchFamily="18" charset="0"/>
              <a:ea typeface="Arial" panose="020B0604020202020204" pitchFamily="34" charset="0"/>
            </a:endParaRPr>
          </a:p>
          <a:p>
            <a:pPr marL="342900" indent="-342900" algn="just">
              <a:buSzPts val="1000"/>
              <a:buFont typeface="+mj-lt"/>
              <a:buAutoNum type="alphaLcParenR"/>
            </a:pPr>
            <a:r>
              <a:rPr lang="es-ES" sz="1350" dirty="0">
                <a:solidFill>
                  <a:srgbClr val="000000"/>
                </a:solidFill>
                <a:latin typeface="Times New Roman" panose="02020603050405020304" pitchFamily="18" charset="0"/>
                <a:ea typeface="Arial" panose="020B0604020202020204" pitchFamily="34" charset="0"/>
              </a:rPr>
              <a:t>Seguimiento al cumplimiento de </a:t>
            </a:r>
            <a:r>
              <a:rPr lang="es-ES" sz="1350" dirty="0" err="1">
                <a:solidFill>
                  <a:srgbClr val="000000"/>
                </a:solidFill>
                <a:latin typeface="Times New Roman" panose="02020603050405020304" pitchFamily="18" charset="0"/>
                <a:ea typeface="Arial" panose="020B0604020202020204" pitchFamily="34" charset="0"/>
              </a:rPr>
              <a:t>KPI´s</a:t>
            </a:r>
            <a:r>
              <a:rPr lang="es-ES" sz="1350" dirty="0">
                <a:solidFill>
                  <a:srgbClr val="000000"/>
                </a:solidFill>
                <a:latin typeface="Times New Roman" panose="02020603050405020304" pitchFamily="18" charset="0"/>
                <a:ea typeface="Arial" panose="020B0604020202020204" pitchFamily="34" charset="0"/>
              </a:rPr>
              <a:t> Administrativos, que permiten la medición de cumplimiento de metas en la institución.</a:t>
            </a:r>
          </a:p>
          <a:p>
            <a:pPr marL="342900" indent="-342900" algn="just">
              <a:buSzPts val="1000"/>
              <a:buFont typeface="+mj-lt"/>
              <a:buAutoNum type="alphaLcParenR"/>
            </a:pPr>
            <a:endParaRPr lang="es-ES" sz="1350" dirty="0">
              <a:solidFill>
                <a:srgbClr val="000000"/>
              </a:solidFill>
              <a:latin typeface="Times New Roman" panose="02020603050405020304" pitchFamily="18" charset="0"/>
              <a:ea typeface="Arial" panose="020B0604020202020204" pitchFamily="34" charset="0"/>
            </a:endParaRPr>
          </a:p>
          <a:p>
            <a:pPr marL="342900" indent="-342900" algn="just">
              <a:buSzPts val="1000"/>
              <a:buFont typeface="+mj-lt"/>
              <a:buAutoNum type="alphaLcParenR"/>
            </a:pPr>
            <a:r>
              <a:rPr lang="es-ES" sz="1350" dirty="0">
                <a:solidFill>
                  <a:srgbClr val="000000"/>
                </a:solidFill>
                <a:latin typeface="Times New Roman" panose="02020603050405020304" pitchFamily="18" charset="0"/>
                <a:ea typeface="Arial" panose="020B0604020202020204" pitchFamily="34" charset="0"/>
              </a:rPr>
              <a:t>Actualización de Plan Operativo Anual -POA, del año 2021.</a:t>
            </a:r>
          </a:p>
        </p:txBody>
      </p:sp>
    </p:spTree>
    <p:extLst>
      <p:ext uri="{BB962C8B-B14F-4D97-AF65-F5344CB8AC3E}">
        <p14:creationId xmlns:p14="http://schemas.microsoft.com/office/powerpoint/2010/main" val="3755961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A2162693-C48A-1D46-A173-005AE60ACA54}"/>
              </a:ext>
            </a:extLst>
          </p:cNvPr>
          <p:cNvSpPr txBox="1">
            <a:spLocks/>
          </p:cNvSpPr>
          <p:nvPr/>
        </p:nvSpPr>
        <p:spPr>
          <a:xfrm>
            <a:off x="2201090" y="4586282"/>
            <a:ext cx="6858000" cy="1179336"/>
          </a:xfrm>
          <a:prstGeom prst="rect">
            <a:avLst/>
          </a:prstGeom>
        </p:spPr>
        <p:txBody>
          <a:bodyPr vert="horz" lIns="68580" tIns="34290" rIns="68580" bIns="3429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lnSpc>
                <a:spcPct val="150000"/>
              </a:lnSpc>
            </a:pPr>
            <a:r>
              <a:rPr lang="es-GT" sz="2550" b="1" dirty="0">
                <a:solidFill>
                  <a:schemeClr val="bg1"/>
                </a:solidFill>
                <a:latin typeface="Arial" panose="020B0604020202020204" pitchFamily="34" charset="0"/>
                <a:cs typeface="Arial" panose="020B0604020202020204" pitchFamily="34" charset="0"/>
              </a:rPr>
              <a:t>RENDICIÓN DE CUENTAS</a:t>
            </a:r>
            <a:br>
              <a:rPr lang="es-GT" sz="2550" b="1" dirty="0">
                <a:latin typeface="Arial" panose="020B0604020202020204" pitchFamily="34" charset="0"/>
                <a:cs typeface="Arial" panose="020B0604020202020204" pitchFamily="34" charset="0"/>
              </a:rPr>
            </a:br>
            <a:r>
              <a:rPr lang="es-GT" sz="2550" b="1" dirty="0">
                <a:solidFill>
                  <a:srgbClr val="00B0F0"/>
                </a:solidFill>
                <a:latin typeface="Arial" panose="020B0604020202020204" pitchFamily="34" charset="0"/>
                <a:cs typeface="Arial" panose="020B0604020202020204" pitchFamily="34" charset="0"/>
              </a:rPr>
              <a:t>TENDENCIAS Y DESAFÍOS</a:t>
            </a:r>
          </a:p>
        </p:txBody>
      </p:sp>
    </p:spTree>
    <p:extLst>
      <p:ext uri="{BB962C8B-B14F-4D97-AF65-F5344CB8AC3E}">
        <p14:creationId xmlns:p14="http://schemas.microsoft.com/office/powerpoint/2010/main" val="1110065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290648" y="1638164"/>
            <a:ext cx="7537270" cy="783772"/>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¿QUÉ TENDENCIA MUESTRA EL USO DE LOS RECURSOS PÚBLICOS?</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dirty="0">
              <a:solidFill>
                <a:schemeClr val="accent1">
                  <a:lumMod val="50000"/>
                </a:schemeClr>
              </a:solidFill>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id="{E40743F2-234A-4544-BBAC-8877FB423F76}"/>
              </a:ext>
            </a:extLst>
          </p:cNvPr>
          <p:cNvSpPr txBox="1">
            <a:spLocks/>
          </p:cNvSpPr>
          <p:nvPr/>
        </p:nvSpPr>
        <p:spPr>
          <a:xfrm>
            <a:off x="3238168" y="2126866"/>
            <a:ext cx="5554981" cy="3929063"/>
          </a:xfrm>
          <a:prstGeom prst="rect">
            <a:avLst/>
          </a:prstGeom>
          <a:noFill/>
          <a:effectLst>
            <a:outerShdw blurRad="50800" dist="50800" dir="5400000" sx="1000" sy="1000" algn="ctr" rotWithShape="0">
              <a:srgbClr val="000000"/>
            </a:outerShdw>
          </a:effectLst>
        </p:spPr>
        <p:txBody>
          <a:bodyPr vert="horz" lIns="68580" tIns="34290" rIns="68580" bIns="34290" rtlCol="0" anchor="ctr" anchorCtr="0">
            <a:noAutofit/>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1500" b="0" dirty="0">
                <a:solidFill>
                  <a:schemeClr val="tx1"/>
                </a:solidFill>
                <a:latin typeface="Arial" panose="020B0604020202020204" pitchFamily="34" charset="0"/>
                <a:cs typeface="Arial" panose="020B0604020202020204" pitchFamily="34" charset="0"/>
              </a:rPr>
              <a:t>Los datos obtenidos durante el </a:t>
            </a:r>
            <a:r>
              <a:rPr lang="es-GT" sz="1500" dirty="0">
                <a:solidFill>
                  <a:srgbClr val="0070C0"/>
                </a:solidFill>
                <a:latin typeface="Arial" panose="020B0604020202020204" pitchFamily="34" charset="0"/>
                <a:cs typeface="Arial" panose="020B0604020202020204" pitchFamily="34" charset="0"/>
              </a:rPr>
              <a:t>cuatrimestre reportado </a:t>
            </a:r>
            <a:r>
              <a:rPr lang="es-GT" sz="1500" b="0" dirty="0">
                <a:solidFill>
                  <a:schemeClr val="tx1"/>
                </a:solidFill>
                <a:latin typeface="Arial" panose="020B0604020202020204" pitchFamily="34" charset="0"/>
                <a:cs typeface="Arial" panose="020B0604020202020204" pitchFamily="34" charset="0"/>
              </a:rPr>
              <a:t>permiten establecer que la ejecución del presupuesto se caracterizó principalmente porque el mayor porcentaje de  ejecución presupuestaria se encuentra en el grupo de servicios personales, en virtud que la Institución no maneja proyectos de inversión.</a:t>
            </a:r>
          </a:p>
          <a:p>
            <a:endParaRPr lang="es-GT" sz="1500" b="0" dirty="0">
              <a:solidFill>
                <a:schemeClr val="accent1">
                  <a:lumMod val="50000"/>
                </a:schemeClr>
              </a:solidFill>
              <a:latin typeface="Arial" panose="020B0604020202020204" pitchFamily="34" charset="0"/>
              <a:cs typeface="Arial" panose="020B0604020202020204" pitchFamily="34" charset="0"/>
            </a:endParaRPr>
          </a:p>
          <a:p>
            <a:br>
              <a:rPr lang="es-GT" sz="1500" b="0" dirty="0">
                <a:solidFill>
                  <a:schemeClr val="accent1">
                    <a:lumMod val="50000"/>
                  </a:schemeClr>
                </a:solidFill>
                <a:latin typeface="Arial" panose="020B0604020202020204" pitchFamily="34" charset="0"/>
                <a:cs typeface="Arial" panose="020B0604020202020204" pitchFamily="34" charset="0"/>
              </a:rPr>
            </a:br>
            <a:endParaRPr lang="es-GT" sz="1500" b="0" dirty="0">
              <a:solidFill>
                <a:schemeClr val="accent1">
                  <a:lumMod val="50000"/>
                </a:schemeClr>
              </a:solidFill>
              <a:latin typeface="Arial" panose="020B0604020202020204" pitchFamily="34" charset="0"/>
              <a:cs typeface="Arial" panose="020B0604020202020204" pitchFamily="34" charset="0"/>
            </a:endParaRPr>
          </a:p>
        </p:txBody>
      </p:sp>
      <p:pic>
        <p:nvPicPr>
          <p:cNvPr id="7170" name="Picture 2" descr="7 TENDENCIAS TECNOLÓGICAS PARA EL EL 2021 | MQ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39339" y="789980"/>
            <a:ext cx="1804661" cy="1445810"/>
          </a:xfrm>
          <a:prstGeom prst="rect">
            <a:avLst/>
          </a:prstGeom>
          <a:noFill/>
          <a:extLst>
            <a:ext uri="{909E8E84-426E-40DD-AFC4-6F175D3DCCD1}">
              <a14:hiddenFill xmlns:a14="http://schemas.microsoft.com/office/drawing/2010/main">
                <a:solidFill>
                  <a:srgbClr val="FFFFFF"/>
                </a:solidFill>
              </a14:hiddenFill>
            </a:ext>
          </a:extLst>
        </p:spPr>
      </p:pic>
      <p:sp>
        <p:nvSpPr>
          <p:cNvPr id="8" name="Título 1">
            <a:extLst>
              <a:ext uri="{FF2B5EF4-FFF2-40B4-BE49-F238E27FC236}">
                <a16:creationId xmlns:a16="http://schemas.microsoft.com/office/drawing/2014/main" id="{E40743F2-234A-4544-BBAC-8877FB423F76}"/>
              </a:ext>
            </a:extLst>
          </p:cNvPr>
          <p:cNvSpPr txBox="1">
            <a:spLocks/>
          </p:cNvSpPr>
          <p:nvPr/>
        </p:nvSpPr>
        <p:spPr>
          <a:xfrm>
            <a:off x="290649" y="2421936"/>
            <a:ext cx="2495414" cy="2079035"/>
          </a:xfrm>
          <a:prstGeom prst="rect">
            <a:avLst/>
          </a:prstGeom>
          <a:noFill/>
          <a:effectLst>
            <a:outerShdw blurRad="50800" dist="50800" dir="5400000" sx="1000" sy="1000" algn="ctr" rotWithShape="0">
              <a:srgbClr val="000000"/>
            </a:outerShdw>
          </a:effectLst>
        </p:spPr>
        <p:txBody>
          <a:bodyPr vert="horz" lIns="68580" tIns="34290" rIns="68580" bIns="34290" rtlCol="0" anchor="ctr" anchorCtr="0">
            <a:normAutofit fontScale="975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l">
              <a:lnSpc>
                <a:spcPct val="150000"/>
              </a:lnSpc>
            </a:pPr>
            <a:br>
              <a:rPr lang="es-GT" sz="1200" b="0" dirty="0">
                <a:solidFill>
                  <a:schemeClr val="tx1"/>
                </a:solidFill>
                <a:latin typeface="Arial" panose="020B0604020202020204" pitchFamily="34" charset="0"/>
                <a:cs typeface="Arial" panose="020B0604020202020204" pitchFamily="34" charset="0"/>
              </a:rPr>
            </a:br>
            <a:r>
              <a:rPr lang="es-GT" sz="1200" b="0" dirty="0">
                <a:solidFill>
                  <a:schemeClr val="tx1"/>
                </a:solidFill>
                <a:latin typeface="Arial" panose="020B0604020202020204" pitchFamily="34" charset="0"/>
                <a:cs typeface="Arial" panose="020B0604020202020204" pitchFamily="34" charset="0"/>
              </a:rPr>
              <a:t>La ejecución al tercer cuatrimestre se cerro con el 92.86%</a:t>
            </a:r>
          </a:p>
        </p:txBody>
      </p:sp>
    </p:spTree>
    <p:extLst>
      <p:ext uri="{BB962C8B-B14F-4D97-AF65-F5344CB8AC3E}">
        <p14:creationId xmlns:p14="http://schemas.microsoft.com/office/powerpoint/2010/main" val="4042557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290648" y="1638164"/>
            <a:ext cx="7341327" cy="783772"/>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¿QUÉ RESULTADOS SE OBTUVIERON EN EL MARCO DE LA </a:t>
            </a:r>
            <a:r>
              <a:rPr lang="es-GT" dirty="0" err="1">
                <a:latin typeface="Arial" panose="020B0604020202020204" pitchFamily="34" charset="0"/>
                <a:cs typeface="Arial" panose="020B0604020202020204" pitchFamily="34" charset="0"/>
              </a:rPr>
              <a:t>PGG</a:t>
            </a:r>
            <a:r>
              <a:rPr lang="es-GT" dirty="0">
                <a:latin typeface="Arial" panose="020B0604020202020204" pitchFamily="34" charset="0"/>
                <a:cs typeface="Arial" panose="020B0604020202020204" pitchFamily="34" charset="0"/>
              </a:rPr>
              <a:t>?</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dirty="0">
              <a:solidFill>
                <a:schemeClr val="accent1">
                  <a:lumMod val="50000"/>
                </a:schemeClr>
              </a:solidFill>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id="{E40743F2-234A-4544-BBAC-8877FB423F76}"/>
              </a:ext>
            </a:extLst>
          </p:cNvPr>
          <p:cNvSpPr txBox="1">
            <a:spLocks/>
          </p:cNvSpPr>
          <p:nvPr/>
        </p:nvSpPr>
        <p:spPr>
          <a:xfrm>
            <a:off x="2922105" y="2030049"/>
            <a:ext cx="6012890" cy="3929063"/>
          </a:xfrm>
          <a:prstGeom prst="rect">
            <a:avLst/>
          </a:prstGeom>
          <a:noFill/>
          <a:effectLst>
            <a:outerShdw blurRad="50800" dist="50800" dir="5400000" sx="1000" sy="1000" algn="ctr" rotWithShape="0">
              <a:srgbClr val="000000"/>
            </a:outerShdw>
          </a:effectLst>
        </p:spPr>
        <p:txBody>
          <a:bodyPr vert="horz" lIns="68580" tIns="34290" rIns="68580" bIns="34290" rtlCol="0" anchor="ctr" anchorCtr="0">
            <a:noAutofit/>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1500" b="0" dirty="0">
                <a:solidFill>
                  <a:schemeClr val="tx1"/>
                </a:solidFill>
                <a:latin typeface="Arial" panose="020B0604020202020204" pitchFamily="34" charset="0"/>
                <a:cs typeface="Arial" panose="020B0604020202020204" pitchFamily="34" charset="0"/>
              </a:rPr>
              <a:t>La </a:t>
            </a:r>
            <a:r>
              <a:rPr lang="es-GT" sz="1500" dirty="0">
                <a:solidFill>
                  <a:srgbClr val="0070C0"/>
                </a:solidFill>
                <a:latin typeface="Arial" panose="020B0604020202020204" pitchFamily="34" charset="0"/>
                <a:cs typeface="Arial" panose="020B0604020202020204" pitchFamily="34" charset="0"/>
              </a:rPr>
              <a:t>Política General de Gobierno </a:t>
            </a:r>
            <a:r>
              <a:rPr lang="es-GT" sz="1500" b="0" dirty="0">
                <a:solidFill>
                  <a:schemeClr val="tx1"/>
                </a:solidFill>
                <a:latin typeface="Arial" panose="020B0604020202020204" pitchFamily="34" charset="0"/>
                <a:cs typeface="Arial" panose="020B0604020202020204" pitchFamily="34" charset="0"/>
              </a:rPr>
              <a:t>(</a:t>
            </a:r>
            <a:r>
              <a:rPr lang="es-GT" sz="1500" b="0" dirty="0" err="1">
                <a:solidFill>
                  <a:schemeClr val="tx1"/>
                </a:solidFill>
                <a:latin typeface="Arial" panose="020B0604020202020204" pitchFamily="34" charset="0"/>
                <a:cs typeface="Arial" panose="020B0604020202020204" pitchFamily="34" charset="0"/>
              </a:rPr>
              <a:t>PGG</a:t>
            </a:r>
            <a:r>
              <a:rPr lang="es-GT" sz="1500" b="0" dirty="0">
                <a:solidFill>
                  <a:schemeClr val="tx1"/>
                </a:solidFill>
                <a:latin typeface="Arial" panose="020B0604020202020204" pitchFamily="34" charset="0"/>
                <a:cs typeface="Arial" panose="020B0604020202020204" pitchFamily="34" charset="0"/>
              </a:rPr>
              <a:t>) es el plan de acción del Gobierno de Guatemala, en donde se plasman los objetivos estratégicos y los lineamientos de las políticas públicas.</a:t>
            </a:r>
          </a:p>
          <a:p>
            <a:pPr algn="just">
              <a:lnSpc>
                <a:spcPct val="150000"/>
              </a:lnSpc>
            </a:pPr>
            <a:endParaRPr lang="es-GT" sz="1500" b="0" dirty="0">
              <a:solidFill>
                <a:schemeClr val="tx1"/>
              </a:solidFill>
              <a:latin typeface="Arial" panose="020B0604020202020204" pitchFamily="34" charset="0"/>
              <a:cs typeface="Arial" panose="020B0604020202020204" pitchFamily="34" charset="0"/>
            </a:endParaRPr>
          </a:p>
          <a:p>
            <a:pPr algn="just">
              <a:lnSpc>
                <a:spcPct val="150000"/>
              </a:lnSpc>
            </a:pPr>
            <a:r>
              <a:rPr lang="es-GT" sz="1500" b="0" dirty="0">
                <a:solidFill>
                  <a:schemeClr val="tx1"/>
                </a:solidFill>
                <a:latin typeface="Arial" panose="020B0604020202020204" pitchFamily="34" charset="0"/>
                <a:cs typeface="Arial" panose="020B0604020202020204" pitchFamily="34" charset="0"/>
              </a:rPr>
              <a:t>La Secretaría Privada de la Presidencia, durante el cuatrimestre reportado colaboró con el cumplimiento de la PGG por medio del pilar 4, Estado Transparente, Responsable y Efectivo.</a:t>
            </a:r>
          </a:p>
          <a:p>
            <a:br>
              <a:rPr lang="es-GT" sz="1500" b="0" dirty="0">
                <a:solidFill>
                  <a:schemeClr val="accent1">
                    <a:lumMod val="50000"/>
                  </a:schemeClr>
                </a:solidFill>
                <a:latin typeface="Arial" panose="020B0604020202020204" pitchFamily="34" charset="0"/>
                <a:cs typeface="Arial" panose="020B0604020202020204" pitchFamily="34" charset="0"/>
              </a:rPr>
            </a:br>
            <a:endParaRPr lang="es-GT" sz="1500" b="0" dirty="0">
              <a:solidFill>
                <a:schemeClr val="accent1">
                  <a:lumMod val="50000"/>
                </a:schemeClr>
              </a:solidFill>
              <a:latin typeface="Arial" panose="020B0604020202020204" pitchFamily="34" charset="0"/>
              <a:cs typeface="Arial" panose="020B0604020202020204" pitchFamily="34" charset="0"/>
            </a:endParaRPr>
          </a:p>
        </p:txBody>
      </p:sp>
      <p:sp>
        <p:nvSpPr>
          <p:cNvPr id="8" name="Título 1">
            <a:extLst>
              <a:ext uri="{FF2B5EF4-FFF2-40B4-BE49-F238E27FC236}">
                <a16:creationId xmlns:a16="http://schemas.microsoft.com/office/drawing/2014/main" id="{E40743F2-234A-4544-BBAC-8877FB423F76}"/>
              </a:ext>
            </a:extLst>
          </p:cNvPr>
          <p:cNvSpPr txBox="1">
            <a:spLocks/>
          </p:cNvSpPr>
          <p:nvPr/>
        </p:nvSpPr>
        <p:spPr>
          <a:xfrm>
            <a:off x="290649" y="2421936"/>
            <a:ext cx="2495414" cy="2079035"/>
          </a:xfrm>
          <a:prstGeom prst="rect">
            <a:avLst/>
          </a:prstGeom>
          <a:noFill/>
          <a:effectLst>
            <a:outerShdw blurRad="50800" dist="50800" dir="5400000" sx="1000" sy="1000" algn="ctr" rotWithShape="0">
              <a:srgbClr val="000000"/>
            </a:outerShdw>
          </a:effectLst>
        </p:spPr>
        <p:txBody>
          <a:bodyPr vert="horz" lIns="68580" tIns="34290" rIns="68580" bIns="34290" rtlCol="0" anchor="ctr" anchorCtr="0">
            <a:normAutofit fontScale="975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l">
              <a:lnSpc>
                <a:spcPct val="150000"/>
              </a:lnSpc>
            </a:pPr>
            <a:br>
              <a:rPr lang="es-GT" sz="1200" b="0" dirty="0">
                <a:solidFill>
                  <a:schemeClr val="tx1"/>
                </a:solidFill>
                <a:latin typeface="Arial" panose="020B0604020202020204" pitchFamily="34" charset="0"/>
                <a:cs typeface="Arial" panose="020B0604020202020204" pitchFamily="34" charset="0"/>
              </a:rPr>
            </a:br>
            <a:r>
              <a:rPr lang="es-GT" sz="1200" b="0" dirty="0">
                <a:solidFill>
                  <a:schemeClr val="tx1"/>
                </a:solidFill>
                <a:latin typeface="Arial" panose="020B0604020202020204" pitchFamily="34" charset="0"/>
                <a:cs typeface="Arial" panose="020B0604020202020204" pitchFamily="34" charset="0"/>
              </a:rPr>
              <a:t>Se contribuyó con el pilar 4, Estado Transparente, Responsable y Efectivo.</a:t>
            </a:r>
          </a:p>
        </p:txBody>
      </p:sp>
      <p:pic>
        <p:nvPicPr>
          <p:cNvPr id="13318" name="Picture 6" descr="Noticias de Canción de Abril - TuneCor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27387" y="1008977"/>
            <a:ext cx="1112197" cy="1106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2603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371600" y="1278797"/>
            <a:ext cx="6505303" cy="410317"/>
          </a:xfrm>
        </p:spPr>
        <p:txBody>
          <a:bodyPr>
            <a:noAutofit/>
          </a:bodyPr>
          <a:lstStyle/>
          <a:p>
            <a:r>
              <a:rPr lang="es-GT" sz="2100" dirty="0">
                <a:latin typeface="Arial" panose="020B0604020202020204" pitchFamily="34" charset="0"/>
                <a:cs typeface="Arial" panose="020B0604020202020204" pitchFamily="34" charset="0"/>
              </a:rPr>
              <a:t>PRINCIPALES FUNCIONES DE LA SECRETARÍA PRIVADA DE LA PRESIDENCIA</a:t>
            </a:r>
          </a:p>
        </p:txBody>
      </p:sp>
      <p:sp>
        <p:nvSpPr>
          <p:cNvPr id="7" name="Marcador de contenido 6">
            <a:extLst>
              <a:ext uri="{FF2B5EF4-FFF2-40B4-BE49-F238E27FC236}">
                <a16:creationId xmlns:a16="http://schemas.microsoft.com/office/drawing/2014/main" id="{0246042C-1ABA-4355-A47C-701F270E798C}"/>
              </a:ext>
            </a:extLst>
          </p:cNvPr>
          <p:cNvSpPr>
            <a:spLocks noGrp="1"/>
          </p:cNvSpPr>
          <p:nvPr>
            <p:ph idx="1"/>
          </p:nvPr>
        </p:nvSpPr>
        <p:spPr>
          <a:xfrm>
            <a:off x="362493" y="2075510"/>
            <a:ext cx="7984673" cy="3460628"/>
          </a:xfrm>
        </p:spPr>
        <p:txBody>
          <a:bodyPr>
            <a:normAutofit fontScale="92500" lnSpcReduction="20000"/>
          </a:bodyPr>
          <a:lstStyle/>
          <a:p>
            <a:pPr marL="342900" lvl="1" indent="0" algn="just">
              <a:lnSpc>
                <a:spcPct val="150000"/>
              </a:lnSpc>
              <a:buNone/>
            </a:pPr>
            <a:r>
              <a:rPr lang="es-GT" sz="1500" dirty="0">
                <a:latin typeface="Arial" panose="020B0604020202020204" pitchFamily="34" charset="0"/>
                <a:cs typeface="Arial" panose="020B0604020202020204" pitchFamily="34" charset="0"/>
              </a:rPr>
              <a:t>De conformidad con las normas que regulan su funcionamiento, las </a:t>
            </a:r>
            <a:r>
              <a:rPr lang="es-GT" sz="1500" b="1" dirty="0">
                <a:solidFill>
                  <a:srgbClr val="2786C0"/>
                </a:solidFill>
                <a:latin typeface="Arial" panose="020B0604020202020204" pitchFamily="34" charset="0"/>
                <a:cs typeface="Arial" panose="020B0604020202020204" pitchFamily="34" charset="0"/>
              </a:rPr>
              <a:t>principales funciones </a:t>
            </a:r>
            <a:r>
              <a:rPr lang="es-GT" sz="1500" dirty="0">
                <a:latin typeface="Arial" panose="020B0604020202020204" pitchFamily="34" charset="0"/>
                <a:cs typeface="Arial" panose="020B0604020202020204" pitchFamily="34" charset="0"/>
              </a:rPr>
              <a:t>de la Secretaría Privada de la Presidencia son:</a:t>
            </a:r>
          </a:p>
          <a:p>
            <a:pPr lvl="1" algn="just">
              <a:lnSpc>
                <a:spcPct val="150000"/>
              </a:lnSpc>
              <a:buClr>
                <a:srgbClr val="0070C0"/>
              </a:buClr>
              <a:buFont typeface="Wingdings" panose="05000000000000000000" pitchFamily="2" charset="2"/>
              <a:buChar char="§"/>
            </a:pPr>
            <a:r>
              <a:rPr lang="es-GT" sz="1500" u="sng" dirty="0">
                <a:latin typeface="Arial" panose="020B0604020202020204" pitchFamily="34" charset="0"/>
                <a:ea typeface="Times New Roman" panose="02020603050405020304" pitchFamily="18" charset="0"/>
                <a:cs typeface="Arial" panose="020B0604020202020204" pitchFamily="34" charset="0"/>
              </a:rPr>
              <a:t>Atender los asuntos de carácter privado del Presidente de la República.</a:t>
            </a:r>
            <a:endParaRPr lang="es-GT" sz="1500" dirty="0">
              <a:latin typeface="Arial" panose="020B0604020202020204" pitchFamily="34" charset="0"/>
              <a:cs typeface="Arial" panose="020B0604020202020204" pitchFamily="34" charset="0"/>
            </a:endParaRPr>
          </a:p>
          <a:p>
            <a:pPr lvl="1" algn="just">
              <a:lnSpc>
                <a:spcPct val="150000"/>
              </a:lnSpc>
              <a:buClr>
                <a:srgbClr val="0070C0"/>
              </a:buClr>
              <a:buFont typeface="Wingdings" panose="05000000000000000000" pitchFamily="2" charset="2"/>
              <a:buChar char="§"/>
            </a:pPr>
            <a:r>
              <a:rPr lang="es-GT" sz="1500" u="sng" dirty="0">
                <a:latin typeface="Arial" panose="020B0604020202020204" pitchFamily="34" charset="0"/>
                <a:ea typeface="Times New Roman" panose="02020603050405020304" pitchFamily="18" charset="0"/>
                <a:cs typeface="Arial" panose="020B0604020202020204" pitchFamily="34" charset="0"/>
              </a:rPr>
              <a:t>Llevar el registro y control de las audiencias e invitaciones del Presidente de la República.</a:t>
            </a:r>
            <a:endParaRPr lang="es-GT" sz="1500" u="sng" dirty="0">
              <a:latin typeface="Arial" panose="020B0604020202020204" pitchFamily="34" charset="0"/>
              <a:cs typeface="Arial" panose="020B0604020202020204" pitchFamily="34" charset="0"/>
            </a:endParaRPr>
          </a:p>
          <a:p>
            <a:pPr lvl="1" algn="just">
              <a:lnSpc>
                <a:spcPct val="150000"/>
              </a:lnSpc>
              <a:buClr>
                <a:srgbClr val="0070C0"/>
              </a:buClr>
              <a:buFont typeface="Wingdings" panose="05000000000000000000" pitchFamily="2" charset="2"/>
              <a:buChar char="§"/>
            </a:pPr>
            <a:r>
              <a:rPr lang="es-GT" sz="1500" u="sng" dirty="0">
                <a:latin typeface="Arial" panose="020B0604020202020204" pitchFamily="34" charset="0"/>
                <a:ea typeface="Times New Roman" panose="02020603050405020304" pitchFamily="18" charset="0"/>
                <a:cs typeface="Arial" panose="020B0604020202020204" pitchFamily="34" charset="0"/>
              </a:rPr>
              <a:t>Atender el despacho de asuntos que se dirijan al Presidente de la República.</a:t>
            </a:r>
            <a:endParaRPr lang="es-GT" sz="1500" u="sng" dirty="0">
              <a:latin typeface="Arial" panose="020B0604020202020204" pitchFamily="34" charset="0"/>
              <a:cs typeface="Arial" panose="020B0604020202020204" pitchFamily="34" charset="0"/>
            </a:endParaRPr>
          </a:p>
          <a:p>
            <a:pPr lvl="1" algn="just">
              <a:lnSpc>
                <a:spcPct val="150000"/>
              </a:lnSpc>
              <a:buClr>
                <a:srgbClr val="0070C0"/>
              </a:buClr>
              <a:buFont typeface="Wingdings" panose="05000000000000000000" pitchFamily="2" charset="2"/>
              <a:buChar char="§"/>
            </a:pPr>
            <a:r>
              <a:rPr lang="es-GT" sz="1500" u="sng" dirty="0">
                <a:latin typeface="Arial" panose="020B0604020202020204" pitchFamily="34" charset="0"/>
                <a:ea typeface="Times New Roman" panose="02020603050405020304" pitchFamily="18" charset="0"/>
                <a:cs typeface="Arial" panose="020B0604020202020204" pitchFamily="34" charset="0"/>
              </a:rPr>
              <a:t>Apoyar la gestión o trámite de los asuntos que se sometan a su consideración, orientándolos conforme a su naturaleza hacia los distintos despachos ministeriales, o en su caso, a las dependencias del Estado a que corresponden estos asuntos.</a:t>
            </a:r>
          </a:p>
          <a:p>
            <a:pPr lvl="1" algn="just">
              <a:lnSpc>
                <a:spcPct val="150000"/>
              </a:lnSpc>
              <a:buClr>
                <a:srgbClr val="0070C0"/>
              </a:buClr>
              <a:buFont typeface="Wingdings" panose="05000000000000000000" pitchFamily="2" charset="2"/>
              <a:buChar char="§"/>
            </a:pPr>
            <a:r>
              <a:rPr lang="es-GT" sz="1500" u="sng" dirty="0">
                <a:latin typeface="Arial" panose="020B0604020202020204" pitchFamily="34" charset="0"/>
                <a:ea typeface="Times New Roman" panose="02020603050405020304" pitchFamily="18" charset="0"/>
                <a:cs typeface="Arial" panose="020B0604020202020204" pitchFamily="34" charset="0"/>
              </a:rPr>
              <a:t>Brindar atención a los planteamientos que se le presentan en forma individual.</a:t>
            </a:r>
          </a:p>
          <a:p>
            <a:pPr lvl="1" algn="just">
              <a:lnSpc>
                <a:spcPct val="150000"/>
              </a:lnSpc>
              <a:buClr>
                <a:srgbClr val="0070C0"/>
              </a:buClr>
              <a:buFont typeface="Wingdings" panose="05000000000000000000" pitchFamily="2" charset="2"/>
              <a:buChar char="§"/>
            </a:pPr>
            <a:r>
              <a:rPr lang="es-GT" sz="1575" u="sng" dirty="0">
                <a:latin typeface="Arial" panose="020B0604020202020204" pitchFamily="34" charset="0"/>
                <a:ea typeface="Times New Roman" panose="02020603050405020304" pitchFamily="18" charset="0"/>
                <a:cs typeface="Arial" panose="020B0604020202020204" pitchFamily="34" charset="0"/>
              </a:rPr>
              <a:t>Atender los asuntos y relaciones políticas que le encomiende el Presidente de la República.</a:t>
            </a:r>
          </a:p>
        </p:txBody>
      </p:sp>
    </p:spTree>
    <p:extLst>
      <p:ext uri="{BB962C8B-B14F-4D97-AF65-F5344CB8AC3E}">
        <p14:creationId xmlns:p14="http://schemas.microsoft.com/office/powerpoint/2010/main" val="238219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290648" y="1638164"/>
            <a:ext cx="7341327" cy="783772"/>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¿QUÉ MEDIDAS DE TRANSPARENCIA SE HAN APLICADO?</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dirty="0">
              <a:solidFill>
                <a:schemeClr val="accent1">
                  <a:lumMod val="50000"/>
                </a:schemeClr>
              </a:solidFill>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id="{E40743F2-234A-4544-BBAC-8877FB423F76}"/>
              </a:ext>
            </a:extLst>
          </p:cNvPr>
          <p:cNvSpPr txBox="1">
            <a:spLocks/>
          </p:cNvSpPr>
          <p:nvPr/>
        </p:nvSpPr>
        <p:spPr>
          <a:xfrm>
            <a:off x="2561410" y="2176693"/>
            <a:ext cx="6209685" cy="3929063"/>
          </a:xfrm>
          <a:prstGeom prst="rect">
            <a:avLst/>
          </a:prstGeom>
          <a:noFill/>
          <a:effectLst>
            <a:outerShdw blurRad="50800" dist="50800" dir="5400000" sx="1000" sy="1000" algn="ctr" rotWithShape="0">
              <a:srgbClr val="000000"/>
            </a:outerShdw>
          </a:effectLst>
        </p:spPr>
        <p:txBody>
          <a:bodyPr vert="horz" lIns="68580" tIns="34290" rIns="68580" bIns="34290" rtlCol="0" anchor="ctr" anchorCtr="0">
            <a:noAutofit/>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1500" b="0" dirty="0">
                <a:solidFill>
                  <a:schemeClr val="tx1"/>
                </a:solidFill>
                <a:latin typeface="Arial" panose="020B0604020202020204" pitchFamily="34" charset="0"/>
                <a:cs typeface="Arial" panose="020B0604020202020204" pitchFamily="34" charset="0"/>
              </a:rPr>
              <a:t>Para garantizar el </a:t>
            </a:r>
            <a:r>
              <a:rPr lang="es-GT" sz="1500" dirty="0">
                <a:solidFill>
                  <a:srgbClr val="0070C0"/>
                </a:solidFill>
                <a:latin typeface="Arial" panose="020B0604020202020204" pitchFamily="34" charset="0"/>
                <a:cs typeface="Arial" panose="020B0604020202020204" pitchFamily="34" charset="0"/>
              </a:rPr>
              <a:t>uso adecuado del dinero público </a:t>
            </a:r>
            <a:r>
              <a:rPr lang="es-GT" sz="1500" b="0" dirty="0">
                <a:solidFill>
                  <a:schemeClr val="tx1"/>
                </a:solidFill>
                <a:latin typeface="Arial" panose="020B0604020202020204" pitchFamily="34" charset="0"/>
                <a:cs typeface="Arial" panose="020B0604020202020204" pitchFamily="34" charset="0"/>
              </a:rPr>
              <a:t>y el avance en el cumplimiento de los objetivos de Estado, la Secretaría Privada de la Presidencia ha adoptado como medidas de transparencia:</a:t>
            </a:r>
          </a:p>
          <a:p>
            <a:pPr marL="257175" indent="-257175" algn="l">
              <a:lnSpc>
                <a:spcPct val="150000"/>
              </a:lnSpc>
              <a:buFont typeface="Wingdings" panose="05000000000000000000" pitchFamily="2" charset="2"/>
              <a:buChar char=""/>
            </a:pPr>
            <a:r>
              <a:rPr lang="es-ES" sz="1500" b="0" dirty="0">
                <a:solidFill>
                  <a:schemeClr val="tx1"/>
                </a:solidFill>
                <a:latin typeface="Arial" panose="020B0604020202020204" pitchFamily="34" charset="0"/>
                <a:cs typeface="Arial" panose="020B0604020202020204" pitchFamily="34" charset="0"/>
              </a:rPr>
              <a:t>Se han realizado capacitaciones de probidad y ética a todo el personal</a:t>
            </a:r>
            <a:endParaRPr lang="es-GT" sz="1500" b="0" dirty="0">
              <a:solidFill>
                <a:schemeClr val="tx1"/>
              </a:solidFill>
              <a:latin typeface="Arial" panose="020B0604020202020204" pitchFamily="34" charset="0"/>
              <a:cs typeface="Arial" panose="020B0604020202020204" pitchFamily="34" charset="0"/>
            </a:endParaRPr>
          </a:p>
          <a:p>
            <a:pPr marL="257175" indent="-257175" algn="l">
              <a:lnSpc>
                <a:spcPct val="150000"/>
              </a:lnSpc>
              <a:buFont typeface="Wingdings" panose="05000000000000000000" pitchFamily="2" charset="2"/>
              <a:buChar char=""/>
            </a:pPr>
            <a:r>
              <a:rPr lang="es-ES" sz="1500" b="0" dirty="0">
                <a:solidFill>
                  <a:schemeClr val="tx1"/>
                </a:solidFill>
                <a:latin typeface="Arial" panose="020B0604020202020204" pitchFamily="34" charset="0"/>
                <a:cs typeface="Arial" panose="020B0604020202020204" pitchFamily="34" charset="0"/>
              </a:rPr>
              <a:t>Se ha capacitado al personal en la atención al Acuerdo de la Contraloría General de Cuentas número A-028-2021, implementación de SINACIG. </a:t>
            </a:r>
            <a:endParaRPr lang="es-GT" sz="1500" b="0" dirty="0">
              <a:solidFill>
                <a:schemeClr val="tx1"/>
              </a:solidFill>
              <a:latin typeface="Arial" panose="020B0604020202020204" pitchFamily="34" charset="0"/>
              <a:cs typeface="Arial" panose="020B0604020202020204" pitchFamily="34" charset="0"/>
            </a:endParaRPr>
          </a:p>
          <a:p>
            <a:pPr marL="214313" indent="-214313" algn="l">
              <a:lnSpc>
                <a:spcPct val="150000"/>
              </a:lnSpc>
              <a:buFont typeface="Wingdings" panose="05000000000000000000" pitchFamily="2" charset="2"/>
              <a:buChar char="Ø"/>
            </a:pPr>
            <a:r>
              <a:rPr lang="es-ES" sz="1500" b="0" dirty="0">
                <a:solidFill>
                  <a:schemeClr val="tx1"/>
                </a:solidFill>
                <a:latin typeface="Arial" panose="020B0604020202020204" pitchFamily="34" charset="0"/>
                <a:cs typeface="Arial" panose="020B0604020202020204" pitchFamily="34" charset="0"/>
              </a:rPr>
              <a:t>Se siguen llevando los controles internos correspondientes, así como la publicación en Guatecompras de las compras de la Institución.</a:t>
            </a:r>
            <a:endParaRPr lang="es-GT" sz="1500" b="0" dirty="0">
              <a:solidFill>
                <a:schemeClr val="accent1">
                  <a:lumMod val="50000"/>
                </a:schemeClr>
              </a:solidFill>
              <a:latin typeface="Arial" panose="020B0604020202020204" pitchFamily="34" charset="0"/>
              <a:cs typeface="Arial" panose="020B0604020202020204" pitchFamily="34" charset="0"/>
            </a:endParaRPr>
          </a:p>
        </p:txBody>
      </p:sp>
      <p:sp>
        <p:nvSpPr>
          <p:cNvPr id="8" name="Título 1">
            <a:extLst>
              <a:ext uri="{FF2B5EF4-FFF2-40B4-BE49-F238E27FC236}">
                <a16:creationId xmlns:a16="http://schemas.microsoft.com/office/drawing/2014/main" id="{E40743F2-234A-4544-BBAC-8877FB423F76}"/>
              </a:ext>
            </a:extLst>
          </p:cNvPr>
          <p:cNvSpPr txBox="1">
            <a:spLocks/>
          </p:cNvSpPr>
          <p:nvPr/>
        </p:nvSpPr>
        <p:spPr>
          <a:xfrm>
            <a:off x="290649" y="2421936"/>
            <a:ext cx="2235045" cy="2079035"/>
          </a:xfrm>
          <a:prstGeom prst="rect">
            <a:avLst/>
          </a:prstGeom>
          <a:noFill/>
          <a:effectLst>
            <a:outerShdw blurRad="50800" dist="50800" dir="5400000" sx="1000" sy="1000" algn="ctr" rotWithShape="0">
              <a:srgbClr val="000000"/>
            </a:outerShdw>
          </a:effectLst>
        </p:spPr>
        <p:txBody>
          <a:bodyPr vert="horz" lIns="68580" tIns="34290" rIns="68580" bIns="34290" rtlCol="0" anchor="ctr" anchorCtr="0">
            <a:noAutofit/>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br>
              <a:rPr lang="es-GT" sz="1200" b="0" dirty="0">
                <a:solidFill>
                  <a:schemeClr val="tx1"/>
                </a:solidFill>
                <a:latin typeface="Arial" panose="020B0604020202020204" pitchFamily="34" charset="0"/>
                <a:cs typeface="Arial" panose="020B0604020202020204" pitchFamily="34" charset="0"/>
              </a:rPr>
            </a:br>
            <a:r>
              <a:rPr lang="es-GT" sz="1200" b="0" dirty="0">
                <a:solidFill>
                  <a:schemeClr val="tx1"/>
                </a:solidFill>
                <a:latin typeface="Arial" panose="020B0604020202020204" pitchFamily="34" charset="0"/>
                <a:cs typeface="Arial" panose="020B0604020202020204" pitchFamily="34" charset="0"/>
              </a:rPr>
              <a:t>Se tiene previsto aplicar nuevas medidas de transparencia como la Matriz de Riesgo por Direcciones y Unidades.</a:t>
            </a:r>
          </a:p>
        </p:txBody>
      </p:sp>
      <p:pic>
        <p:nvPicPr>
          <p:cNvPr id="14346" name="Picture 10" descr="Iconos de Transparencia - 450 iconos vectoriales grati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31591" y="1007880"/>
            <a:ext cx="1103404" cy="11034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4011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290648" y="1638164"/>
            <a:ext cx="7341327" cy="783772"/>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¿QUÉ DESAFÍOS INSTITUCIONALES SE TIENEN DURANTE 2021?</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dirty="0">
              <a:solidFill>
                <a:schemeClr val="accent1">
                  <a:lumMod val="50000"/>
                </a:schemeClr>
              </a:solidFill>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id="{E40743F2-234A-4544-BBAC-8877FB423F76}"/>
              </a:ext>
            </a:extLst>
          </p:cNvPr>
          <p:cNvSpPr txBox="1">
            <a:spLocks/>
          </p:cNvSpPr>
          <p:nvPr/>
        </p:nvSpPr>
        <p:spPr>
          <a:xfrm>
            <a:off x="1837189" y="2030049"/>
            <a:ext cx="7097806" cy="3929063"/>
          </a:xfrm>
          <a:prstGeom prst="rect">
            <a:avLst/>
          </a:prstGeom>
          <a:noFill/>
          <a:effectLst>
            <a:outerShdw blurRad="50800" dist="50800" dir="5400000" sx="1000" sy="1000" algn="ctr" rotWithShape="0">
              <a:srgbClr val="000000"/>
            </a:outerShdw>
          </a:effectLst>
        </p:spPr>
        <p:txBody>
          <a:bodyPr vert="horz" lIns="68580" tIns="34290" rIns="68580" bIns="34290" rtlCol="0" anchor="ctr" anchorCtr="0">
            <a:noAutofit/>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1500" b="0" dirty="0">
                <a:solidFill>
                  <a:schemeClr val="tx1"/>
                </a:solidFill>
                <a:latin typeface="Arial" panose="020B0604020202020204" pitchFamily="34" charset="0"/>
                <a:cs typeface="Arial" panose="020B0604020202020204" pitchFamily="34" charset="0"/>
              </a:rPr>
              <a:t>Los </a:t>
            </a:r>
            <a:r>
              <a:rPr lang="es-GT" sz="1500" dirty="0">
                <a:solidFill>
                  <a:srgbClr val="0070C0"/>
                </a:solidFill>
                <a:latin typeface="Arial" panose="020B0604020202020204" pitchFamily="34" charset="0"/>
                <a:cs typeface="Arial" panose="020B0604020202020204" pitchFamily="34" charset="0"/>
              </a:rPr>
              <a:t>principales desafíos </a:t>
            </a:r>
            <a:r>
              <a:rPr lang="es-GT" sz="1500" b="0" dirty="0">
                <a:solidFill>
                  <a:schemeClr val="tx1"/>
                </a:solidFill>
                <a:latin typeface="Arial" panose="020B0604020202020204" pitchFamily="34" charset="0"/>
                <a:cs typeface="Arial" panose="020B0604020202020204" pitchFamily="34" charset="0"/>
              </a:rPr>
              <a:t>de la Secretaría Privada de la Presidencia en cuanto al uso de los recursos públicos y el cumplimiento de los planes nacionales son los servicios que están dirigidos al Presidente de la República, para lo cual se elaboran los informes de metas físicas de productos y subproductos, los cuales son actualizados cada mes en el Sistema.</a:t>
            </a:r>
          </a:p>
          <a:p>
            <a:endParaRPr lang="es-GT" sz="1500" b="0" dirty="0">
              <a:solidFill>
                <a:schemeClr val="accent1">
                  <a:lumMod val="50000"/>
                </a:schemeClr>
              </a:solidFill>
              <a:latin typeface="Arial" panose="020B0604020202020204" pitchFamily="34" charset="0"/>
              <a:cs typeface="Arial" panose="020B0604020202020204" pitchFamily="34" charset="0"/>
            </a:endParaRPr>
          </a:p>
        </p:txBody>
      </p:sp>
      <p:pic>
        <p:nvPicPr>
          <p:cNvPr id="12290" name="Picture 2" descr="Icono-Comprensión-Desafio Neurolectura | Desafío Neurolectura"/>
          <p:cNvPicPr>
            <a:picLocks noChangeAspect="1" noChangeArrowheads="1"/>
          </p:cNvPicPr>
          <p:nvPr/>
        </p:nvPicPr>
        <p:blipFill>
          <a:blip r:embed="rId4">
            <a:biLevel thresh="75000"/>
            <a:extLst>
              <a:ext uri="{28A0092B-C50C-407E-A947-70E740481C1C}">
                <a14:useLocalDpi xmlns:a14="http://schemas.microsoft.com/office/drawing/2010/main" val="0"/>
              </a:ext>
            </a:extLst>
          </a:blip>
          <a:srcRect/>
          <a:stretch>
            <a:fillRect/>
          </a:stretch>
        </p:blipFill>
        <p:spPr bwMode="auto">
          <a:xfrm>
            <a:off x="7455068" y="957598"/>
            <a:ext cx="1347720" cy="13611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39023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5946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371600" y="1278797"/>
            <a:ext cx="6505303" cy="410317"/>
          </a:xfrm>
        </p:spPr>
        <p:txBody>
          <a:bodyPr>
            <a:noAutofit/>
          </a:bodyPr>
          <a:lstStyle/>
          <a:p>
            <a:r>
              <a:rPr lang="es-GT" sz="2100" dirty="0">
                <a:latin typeface="Arial" panose="020B0604020202020204" pitchFamily="34" charset="0"/>
                <a:cs typeface="Arial" panose="020B0604020202020204" pitchFamily="34" charset="0"/>
              </a:rPr>
              <a:t>PRINCIPALES OBJETIVO DE LA SECRETARÍA PRIVADA DE LA PRESIDENCIA</a:t>
            </a:r>
          </a:p>
        </p:txBody>
      </p:sp>
      <p:sp>
        <p:nvSpPr>
          <p:cNvPr id="7" name="Marcador de contenido 6">
            <a:extLst>
              <a:ext uri="{FF2B5EF4-FFF2-40B4-BE49-F238E27FC236}">
                <a16:creationId xmlns:a16="http://schemas.microsoft.com/office/drawing/2014/main" id="{0246042C-1ABA-4355-A47C-701F270E798C}"/>
              </a:ext>
            </a:extLst>
          </p:cNvPr>
          <p:cNvSpPr>
            <a:spLocks noGrp="1"/>
          </p:cNvSpPr>
          <p:nvPr>
            <p:ph idx="1"/>
          </p:nvPr>
        </p:nvSpPr>
        <p:spPr>
          <a:xfrm>
            <a:off x="362493" y="2075510"/>
            <a:ext cx="7984673" cy="3460628"/>
          </a:xfrm>
        </p:spPr>
        <p:txBody>
          <a:bodyPr>
            <a:normAutofit/>
          </a:bodyPr>
          <a:lstStyle/>
          <a:p>
            <a:pPr marL="342900" lvl="1" indent="0" algn="just">
              <a:lnSpc>
                <a:spcPct val="150000"/>
              </a:lnSpc>
              <a:buNone/>
            </a:pPr>
            <a:r>
              <a:rPr lang="es-GT" sz="1950" dirty="0">
                <a:latin typeface="Arial" panose="020B0604020202020204" pitchFamily="34" charset="0"/>
                <a:cs typeface="Arial" panose="020B0604020202020204" pitchFamily="34" charset="0"/>
              </a:rPr>
              <a:t>Para el cumplimiento de sus funciones y satisfacer las necesidades de la población, la Secretaría Privada de la Presidencia debe cumplir con los siguientes </a:t>
            </a:r>
            <a:r>
              <a:rPr lang="es-GT" sz="1950" b="1" dirty="0">
                <a:solidFill>
                  <a:srgbClr val="2786C0"/>
                </a:solidFill>
                <a:latin typeface="Arial" panose="020B0604020202020204" pitchFamily="34" charset="0"/>
                <a:cs typeface="Arial" panose="020B0604020202020204" pitchFamily="34" charset="0"/>
              </a:rPr>
              <a:t>objetivos</a:t>
            </a:r>
            <a:r>
              <a:rPr lang="es-GT" sz="1950" dirty="0">
                <a:latin typeface="Arial" panose="020B0604020202020204" pitchFamily="34" charset="0"/>
                <a:cs typeface="Arial" panose="020B0604020202020204" pitchFamily="34" charset="0"/>
              </a:rPr>
              <a:t>:</a:t>
            </a:r>
          </a:p>
          <a:p>
            <a:pPr lvl="1" algn="just">
              <a:lnSpc>
                <a:spcPct val="150000"/>
              </a:lnSpc>
              <a:buClr>
                <a:srgbClr val="0070C0"/>
              </a:buClr>
              <a:buFont typeface="Wingdings" panose="05000000000000000000" pitchFamily="2" charset="2"/>
              <a:buChar char="§"/>
            </a:pPr>
            <a:r>
              <a:rPr lang="es-GT" sz="1500" dirty="0">
                <a:solidFill>
                  <a:srgbClr val="212529"/>
                </a:solidFill>
                <a:latin typeface="Arial" panose="020B0604020202020204" pitchFamily="34" charset="0"/>
                <a:ea typeface="Times New Roman" panose="02020603050405020304" pitchFamily="18" charset="0"/>
                <a:cs typeface="Arial" panose="020B0604020202020204" pitchFamily="34" charset="0"/>
              </a:rPr>
              <a:t>El objetivo principal de la Secretaría Privada de la Presidencia es servir de enlace en los asuntos que se dirijan al Presidente de la República de Guatemala, orientándolos conforme a su naturaleza, hacia distintas dependencias del Estado, cuya competencia les permite conocer los mismos</a:t>
            </a:r>
            <a:endParaRPr lang="es-GT"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8579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1" name="Título 1">
            <a:extLst>
              <a:ext uri="{FF2B5EF4-FFF2-40B4-BE49-F238E27FC236}">
                <a16:creationId xmlns:a16="http://schemas.microsoft.com/office/drawing/2014/main" id="{A2162693-C48A-1D46-A173-005AE60ACA54}"/>
              </a:ext>
            </a:extLst>
          </p:cNvPr>
          <p:cNvSpPr txBox="1">
            <a:spLocks/>
          </p:cNvSpPr>
          <p:nvPr/>
        </p:nvSpPr>
        <p:spPr>
          <a:xfrm>
            <a:off x="2148840" y="4620038"/>
            <a:ext cx="6858000" cy="1179336"/>
          </a:xfrm>
          <a:prstGeom prst="rect">
            <a:avLst/>
          </a:prstGeom>
        </p:spPr>
        <p:txBody>
          <a:bodyPr vert="horz" lIns="68580" tIns="34290" rIns="68580" bIns="34290" rtlCol="0" anchor="ctr" anchorCtr="0">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GT" sz="2775" b="1" dirty="0">
                <a:solidFill>
                  <a:schemeClr val="bg1"/>
                </a:solidFill>
                <a:latin typeface="Arial" panose="020B0604020202020204" pitchFamily="34" charset="0"/>
                <a:cs typeface="Arial" panose="020B0604020202020204" pitchFamily="34" charset="0"/>
              </a:rPr>
              <a:t>RENDICIÓN DE CUENTAS</a:t>
            </a:r>
          </a:p>
          <a:p>
            <a:pPr algn="r"/>
            <a:br>
              <a:rPr lang="es-GT" sz="2775" b="1" dirty="0">
                <a:latin typeface="Arial" panose="020B0604020202020204" pitchFamily="34" charset="0"/>
                <a:cs typeface="Arial" panose="020B0604020202020204" pitchFamily="34" charset="0"/>
              </a:rPr>
            </a:br>
            <a:r>
              <a:rPr lang="es-GT" sz="2775" b="1" dirty="0">
                <a:solidFill>
                  <a:srgbClr val="00B0F0"/>
                </a:solidFill>
                <a:latin typeface="Arial" panose="020B0604020202020204" pitchFamily="34" charset="0"/>
                <a:cs typeface="Arial" panose="020B0604020202020204" pitchFamily="34" charset="0"/>
              </a:rPr>
              <a:t>PARTE GENERAL</a:t>
            </a:r>
          </a:p>
          <a:p>
            <a:pPr algn="r"/>
            <a:r>
              <a:rPr lang="es-GT" sz="2775" b="1" dirty="0">
                <a:solidFill>
                  <a:srgbClr val="00B0F0"/>
                </a:solidFill>
                <a:latin typeface="Arial" panose="020B0604020202020204" pitchFamily="34" charset="0"/>
                <a:cs typeface="Arial" panose="020B0604020202020204" pitchFamily="34" charset="0"/>
              </a:rPr>
              <a:t>AL TERCER CUATRIMESTRE 2021</a:t>
            </a:r>
          </a:p>
        </p:txBody>
      </p:sp>
    </p:spTree>
    <p:extLst>
      <p:ext uri="{BB962C8B-B14F-4D97-AF65-F5344CB8AC3E}">
        <p14:creationId xmlns:p14="http://schemas.microsoft.com/office/powerpoint/2010/main" val="2728840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371600" y="1278797"/>
            <a:ext cx="6505303" cy="410317"/>
          </a:xfrm>
        </p:spPr>
        <p:txBody>
          <a:bodyPr>
            <a:noAutofit/>
          </a:bodyPr>
          <a:lstStyle/>
          <a:p>
            <a:r>
              <a:rPr lang="es-GT" sz="2100" dirty="0">
                <a:latin typeface="Arial" panose="020B0604020202020204" pitchFamily="34" charset="0"/>
                <a:cs typeface="Arial" panose="020B0604020202020204" pitchFamily="34" charset="0"/>
              </a:rPr>
              <a:t>CIFRAS GENERALES DEL PRESUPUESTO AL TERCER CUATRIMESTRE 2021</a:t>
            </a:r>
          </a:p>
        </p:txBody>
      </p:sp>
      <p:sp>
        <p:nvSpPr>
          <p:cNvPr id="7" name="Marcador de contenido 6">
            <a:extLst>
              <a:ext uri="{FF2B5EF4-FFF2-40B4-BE49-F238E27FC236}">
                <a16:creationId xmlns:a16="http://schemas.microsoft.com/office/drawing/2014/main" id="{0246042C-1ABA-4355-A47C-701F270E798C}"/>
              </a:ext>
            </a:extLst>
          </p:cNvPr>
          <p:cNvSpPr>
            <a:spLocks noGrp="1"/>
          </p:cNvSpPr>
          <p:nvPr>
            <p:ph idx="1"/>
          </p:nvPr>
        </p:nvSpPr>
        <p:spPr>
          <a:xfrm>
            <a:off x="822959" y="2173482"/>
            <a:ext cx="3438799" cy="3460628"/>
          </a:xfrm>
        </p:spPr>
        <p:txBody>
          <a:bodyPr>
            <a:normAutofit fontScale="92500" lnSpcReduction="10000"/>
          </a:bodyPr>
          <a:lstStyle/>
          <a:p>
            <a:pPr marL="0" indent="0">
              <a:buNone/>
            </a:pPr>
            <a:endParaRPr lang="es-GT" b="1" dirty="0">
              <a:latin typeface="Arial" panose="020B0604020202020204" pitchFamily="34" charset="0"/>
              <a:cs typeface="Arial" panose="020B0604020202020204" pitchFamily="34" charset="0"/>
            </a:endParaRPr>
          </a:p>
          <a:p>
            <a:pPr marL="342900" lvl="1" indent="0">
              <a:buNone/>
            </a:pPr>
            <a:r>
              <a:rPr lang="es-GT" dirty="0">
                <a:latin typeface="Arial" panose="020B0604020202020204" pitchFamily="34" charset="0"/>
                <a:cs typeface="Arial" panose="020B0604020202020204" pitchFamily="34" charset="0"/>
              </a:rPr>
              <a:t>Presupuesto vigente </a:t>
            </a:r>
            <a:r>
              <a:rPr lang="es-GT" b="1" dirty="0">
                <a:latin typeface="Arial" panose="020B0604020202020204" pitchFamily="34" charset="0"/>
                <a:cs typeface="Arial" panose="020B0604020202020204" pitchFamily="34" charset="0"/>
              </a:rPr>
              <a:t>total:</a:t>
            </a:r>
          </a:p>
          <a:p>
            <a:pPr marL="342900" lvl="1" indent="0">
              <a:buNone/>
            </a:pPr>
            <a:endParaRPr lang="es-GT" b="1" dirty="0">
              <a:latin typeface="Arial" panose="020B0604020202020204" pitchFamily="34" charset="0"/>
              <a:cs typeface="Arial" panose="020B0604020202020204" pitchFamily="34" charset="0"/>
            </a:endParaRPr>
          </a:p>
          <a:p>
            <a:pPr marL="342900" lvl="1" indent="0">
              <a:buNone/>
            </a:pPr>
            <a:r>
              <a:rPr lang="es-GT" b="1" dirty="0">
                <a:latin typeface="Arial" panose="020B0604020202020204" pitchFamily="34" charset="0"/>
                <a:cs typeface="Arial" panose="020B0604020202020204" pitchFamily="34" charset="0"/>
              </a:rPr>
              <a:t> </a:t>
            </a:r>
          </a:p>
          <a:p>
            <a:pPr marL="342900" lvl="1" indent="0">
              <a:buNone/>
            </a:pPr>
            <a:endParaRPr lang="es-GT" dirty="0">
              <a:latin typeface="Arial" panose="020B0604020202020204" pitchFamily="34" charset="0"/>
              <a:cs typeface="Arial" panose="020B0604020202020204" pitchFamily="34" charset="0"/>
            </a:endParaRPr>
          </a:p>
          <a:p>
            <a:pPr marL="342900" lvl="1" indent="0">
              <a:buNone/>
            </a:pPr>
            <a:r>
              <a:rPr lang="es-GT" dirty="0">
                <a:latin typeface="Arial" panose="020B0604020202020204" pitchFamily="34" charset="0"/>
                <a:cs typeface="Arial" panose="020B0604020202020204" pitchFamily="34" charset="0"/>
              </a:rPr>
              <a:t>Presupuesto </a:t>
            </a:r>
            <a:r>
              <a:rPr lang="es-GT" b="1" dirty="0">
                <a:latin typeface="Arial" panose="020B0604020202020204" pitchFamily="34" charset="0"/>
                <a:cs typeface="Arial" panose="020B0604020202020204" pitchFamily="34" charset="0"/>
              </a:rPr>
              <a:t>ejecutado</a:t>
            </a:r>
            <a:r>
              <a:rPr lang="es-GT" dirty="0">
                <a:latin typeface="Arial" panose="020B0604020202020204" pitchFamily="34" charset="0"/>
                <a:cs typeface="Arial" panose="020B0604020202020204" pitchFamily="34" charset="0"/>
              </a:rPr>
              <a:t> (utilizado):</a:t>
            </a:r>
            <a:br>
              <a:rPr lang="es-GT" dirty="0">
                <a:latin typeface="Arial" panose="020B0604020202020204" pitchFamily="34" charset="0"/>
                <a:cs typeface="Arial" panose="020B0604020202020204" pitchFamily="34" charset="0"/>
              </a:rPr>
            </a:br>
            <a:endParaRPr lang="es-GT" dirty="0">
              <a:latin typeface="Arial" panose="020B0604020202020204" pitchFamily="34" charset="0"/>
              <a:cs typeface="Arial" panose="020B0604020202020204" pitchFamily="34" charset="0"/>
            </a:endParaRPr>
          </a:p>
          <a:p>
            <a:pPr marL="342900" lvl="1" indent="0">
              <a:buNone/>
            </a:pPr>
            <a:endParaRPr lang="es-GT" dirty="0">
              <a:latin typeface="Arial" panose="020B0604020202020204" pitchFamily="34" charset="0"/>
              <a:cs typeface="Arial" panose="020B0604020202020204" pitchFamily="34" charset="0"/>
            </a:endParaRPr>
          </a:p>
          <a:p>
            <a:pPr marL="342900" lvl="1" indent="0">
              <a:buNone/>
            </a:pPr>
            <a:endParaRPr lang="es-GT" dirty="0">
              <a:latin typeface="Arial" panose="020B0604020202020204" pitchFamily="34" charset="0"/>
              <a:cs typeface="Arial" panose="020B0604020202020204" pitchFamily="34" charset="0"/>
            </a:endParaRPr>
          </a:p>
          <a:p>
            <a:pPr marL="342900" lvl="1" indent="0">
              <a:buNone/>
            </a:pPr>
            <a:r>
              <a:rPr lang="es-GT" b="1" dirty="0">
                <a:latin typeface="Arial" panose="020B0604020202020204" pitchFamily="34" charset="0"/>
                <a:cs typeface="Arial" panose="020B0604020202020204" pitchFamily="34" charset="0"/>
              </a:rPr>
              <a:t>Saldo</a:t>
            </a:r>
            <a:r>
              <a:rPr lang="es-GT" dirty="0">
                <a:latin typeface="Arial" panose="020B0604020202020204" pitchFamily="34" charset="0"/>
                <a:cs typeface="Arial" panose="020B0604020202020204" pitchFamily="34" charset="0"/>
              </a:rPr>
              <a:t> por ejecutar </a:t>
            </a:r>
            <a:br>
              <a:rPr lang="es-GT" dirty="0">
                <a:latin typeface="Arial" panose="020B0604020202020204" pitchFamily="34" charset="0"/>
                <a:cs typeface="Arial" panose="020B0604020202020204" pitchFamily="34" charset="0"/>
              </a:rPr>
            </a:br>
            <a:r>
              <a:rPr lang="es-GT" dirty="0">
                <a:latin typeface="Arial" panose="020B0604020202020204" pitchFamily="34" charset="0"/>
                <a:cs typeface="Arial" panose="020B0604020202020204" pitchFamily="34" charset="0"/>
              </a:rPr>
              <a:t>(por utilizar):</a:t>
            </a:r>
            <a:br>
              <a:rPr lang="es-GT" dirty="0">
                <a:latin typeface="Arial" panose="020B0604020202020204" pitchFamily="34" charset="0"/>
                <a:cs typeface="Arial" panose="020B0604020202020204" pitchFamily="34" charset="0"/>
              </a:rPr>
            </a:br>
            <a:endParaRPr lang="es-GT" sz="3000" b="1" dirty="0">
              <a:solidFill>
                <a:srgbClr val="0070C0"/>
              </a:solidFill>
              <a:latin typeface="Arial" panose="020B0604020202020204" pitchFamily="34" charset="0"/>
              <a:cs typeface="Arial" panose="020B0604020202020204" pitchFamily="34" charset="0"/>
            </a:endParaRPr>
          </a:p>
          <a:p>
            <a:pPr lvl="1"/>
            <a:endParaRPr lang="es-GT" dirty="0">
              <a:latin typeface="Arial" panose="020B0604020202020204" pitchFamily="34" charset="0"/>
              <a:cs typeface="Arial" panose="020B0604020202020204" pitchFamily="34" charset="0"/>
            </a:endParaRPr>
          </a:p>
        </p:txBody>
      </p:sp>
      <p:sp>
        <p:nvSpPr>
          <p:cNvPr id="6" name="Marcador de contenido 6">
            <a:extLst>
              <a:ext uri="{FF2B5EF4-FFF2-40B4-BE49-F238E27FC236}">
                <a16:creationId xmlns:a16="http://schemas.microsoft.com/office/drawing/2014/main" id="{0246042C-1ABA-4355-A47C-701F270E798C}"/>
              </a:ext>
            </a:extLst>
          </p:cNvPr>
          <p:cNvSpPr txBox="1">
            <a:spLocks/>
          </p:cNvSpPr>
          <p:nvPr/>
        </p:nvSpPr>
        <p:spPr>
          <a:xfrm>
            <a:off x="3566160" y="2072096"/>
            <a:ext cx="4477295" cy="1156063"/>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s-GT" sz="2100" b="1" dirty="0">
              <a:latin typeface="Arial" panose="020B0604020202020204" pitchFamily="34" charset="0"/>
              <a:cs typeface="Arial" panose="020B0604020202020204" pitchFamily="34" charset="0"/>
            </a:endParaRPr>
          </a:p>
          <a:p>
            <a:pPr marL="342900" lvl="1" indent="0" algn="r">
              <a:buNone/>
            </a:pPr>
            <a:r>
              <a:rPr lang="es-GT" sz="3375" b="1" dirty="0">
                <a:solidFill>
                  <a:srgbClr val="0070C0"/>
                </a:solidFill>
                <a:latin typeface="Arial" panose="020B0604020202020204" pitchFamily="34" charset="0"/>
                <a:cs typeface="Arial" panose="020B0604020202020204" pitchFamily="34" charset="0"/>
              </a:rPr>
              <a:t>Q. 12,700,000.00</a:t>
            </a:r>
          </a:p>
          <a:p>
            <a:pPr marL="342900" lvl="1" indent="0" algn="r">
              <a:buNone/>
            </a:pPr>
            <a:endParaRPr lang="es-GT" sz="3000" b="1" dirty="0">
              <a:solidFill>
                <a:srgbClr val="0070C0"/>
              </a:solidFill>
              <a:latin typeface="Arial" panose="020B0604020202020204" pitchFamily="34" charset="0"/>
              <a:cs typeface="Arial" panose="020B0604020202020204" pitchFamily="34" charset="0"/>
            </a:endParaRPr>
          </a:p>
          <a:p>
            <a:pPr marL="342900" lvl="1" indent="0" algn="r">
              <a:buNone/>
            </a:pPr>
            <a:endParaRPr lang="es-GT" sz="3000" b="1" dirty="0">
              <a:solidFill>
                <a:srgbClr val="0070C0"/>
              </a:solidFill>
              <a:latin typeface="Arial" panose="020B0604020202020204" pitchFamily="34" charset="0"/>
              <a:cs typeface="Arial" panose="020B0604020202020204" pitchFamily="34" charset="0"/>
            </a:endParaRPr>
          </a:p>
        </p:txBody>
      </p:sp>
      <p:sp>
        <p:nvSpPr>
          <p:cNvPr id="8" name="Marcador de contenido 6">
            <a:extLst>
              <a:ext uri="{FF2B5EF4-FFF2-40B4-BE49-F238E27FC236}">
                <a16:creationId xmlns:a16="http://schemas.microsoft.com/office/drawing/2014/main" id="{0246042C-1ABA-4355-A47C-701F270E798C}"/>
              </a:ext>
            </a:extLst>
          </p:cNvPr>
          <p:cNvSpPr txBox="1">
            <a:spLocks/>
          </p:cNvSpPr>
          <p:nvPr/>
        </p:nvSpPr>
        <p:spPr>
          <a:xfrm>
            <a:off x="3566160" y="3193279"/>
            <a:ext cx="4477295" cy="1156063"/>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s-GT" sz="2100" b="1" dirty="0">
              <a:latin typeface="Arial" panose="020B0604020202020204" pitchFamily="34" charset="0"/>
              <a:cs typeface="Arial" panose="020B0604020202020204" pitchFamily="34" charset="0"/>
            </a:endParaRPr>
          </a:p>
          <a:p>
            <a:pPr marL="342900" lvl="1" indent="0" algn="r">
              <a:buNone/>
            </a:pPr>
            <a:r>
              <a:rPr lang="es-GT" sz="3375" b="1" dirty="0">
                <a:solidFill>
                  <a:srgbClr val="0070C0"/>
                </a:solidFill>
                <a:latin typeface="Arial" panose="020B0604020202020204" pitchFamily="34" charset="0"/>
                <a:cs typeface="Arial" panose="020B0604020202020204" pitchFamily="34" charset="0"/>
              </a:rPr>
              <a:t>Q. 11,793,844.86</a:t>
            </a:r>
          </a:p>
          <a:p>
            <a:pPr marL="342900" lvl="1" indent="0" algn="r">
              <a:buNone/>
            </a:pPr>
            <a:endParaRPr lang="es-GT" sz="3000" b="1" dirty="0">
              <a:solidFill>
                <a:srgbClr val="0070C0"/>
              </a:solidFill>
              <a:latin typeface="Arial" panose="020B0604020202020204" pitchFamily="34" charset="0"/>
              <a:cs typeface="Arial" panose="020B0604020202020204" pitchFamily="34" charset="0"/>
            </a:endParaRPr>
          </a:p>
          <a:p>
            <a:pPr marL="342900" lvl="1" indent="0" algn="r">
              <a:buNone/>
            </a:pPr>
            <a:endParaRPr lang="es-GT" sz="3000" b="1" dirty="0">
              <a:solidFill>
                <a:srgbClr val="0070C0"/>
              </a:solidFill>
              <a:latin typeface="Arial" panose="020B0604020202020204" pitchFamily="34" charset="0"/>
              <a:cs typeface="Arial" panose="020B0604020202020204" pitchFamily="34" charset="0"/>
            </a:endParaRPr>
          </a:p>
        </p:txBody>
      </p:sp>
      <p:sp>
        <p:nvSpPr>
          <p:cNvPr id="9" name="Marcador de contenido 6">
            <a:extLst>
              <a:ext uri="{FF2B5EF4-FFF2-40B4-BE49-F238E27FC236}">
                <a16:creationId xmlns:a16="http://schemas.microsoft.com/office/drawing/2014/main" id="{0246042C-1ABA-4355-A47C-701F270E798C}"/>
              </a:ext>
            </a:extLst>
          </p:cNvPr>
          <p:cNvSpPr txBox="1">
            <a:spLocks/>
          </p:cNvSpPr>
          <p:nvPr/>
        </p:nvSpPr>
        <p:spPr>
          <a:xfrm>
            <a:off x="3566160" y="4349342"/>
            <a:ext cx="4477295" cy="1156063"/>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s-GT" sz="2100" b="1" dirty="0">
              <a:latin typeface="Arial" panose="020B0604020202020204" pitchFamily="34" charset="0"/>
              <a:cs typeface="Arial" panose="020B0604020202020204" pitchFamily="34" charset="0"/>
            </a:endParaRPr>
          </a:p>
          <a:p>
            <a:pPr marL="342900" lvl="1" indent="0" algn="r">
              <a:buNone/>
            </a:pPr>
            <a:r>
              <a:rPr lang="es-GT" sz="3375" b="1" dirty="0">
                <a:solidFill>
                  <a:srgbClr val="0070C0"/>
                </a:solidFill>
                <a:latin typeface="Arial" panose="020B0604020202020204" pitchFamily="34" charset="0"/>
                <a:cs typeface="Arial" panose="020B0604020202020204" pitchFamily="34" charset="0"/>
              </a:rPr>
              <a:t>Q. 906,155.14</a:t>
            </a:r>
          </a:p>
          <a:p>
            <a:pPr marL="342900" lvl="1" indent="0" algn="r">
              <a:buNone/>
            </a:pPr>
            <a:endParaRPr lang="es-GT" sz="3000" b="1" dirty="0">
              <a:solidFill>
                <a:srgbClr val="0070C0"/>
              </a:solidFill>
              <a:latin typeface="Arial" panose="020B0604020202020204" pitchFamily="34" charset="0"/>
              <a:cs typeface="Arial" panose="020B0604020202020204" pitchFamily="34" charset="0"/>
            </a:endParaRPr>
          </a:p>
          <a:p>
            <a:pPr marL="342900" lvl="1" indent="0" algn="r">
              <a:buNone/>
            </a:pPr>
            <a:endParaRPr lang="es-GT" sz="3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0472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371600" y="1278797"/>
            <a:ext cx="6505303" cy="410317"/>
          </a:xfrm>
        </p:spPr>
        <p:txBody>
          <a:bodyPr>
            <a:noAutofit/>
          </a:bodyPr>
          <a:lstStyle/>
          <a:p>
            <a:r>
              <a:rPr lang="es-GT" sz="2100" dirty="0">
                <a:latin typeface="Arial" panose="020B0604020202020204" pitchFamily="34" charset="0"/>
                <a:cs typeface="Arial" panose="020B0604020202020204" pitchFamily="34" charset="0"/>
              </a:rPr>
              <a:t>CIFRAS GENERALES DEL PRESUPUESTO AL TERCER CUATRIMESTRE 2021</a:t>
            </a:r>
          </a:p>
        </p:txBody>
      </p:sp>
      <p:sp>
        <p:nvSpPr>
          <p:cNvPr id="7" name="Marcador de contenido 6">
            <a:extLst>
              <a:ext uri="{FF2B5EF4-FFF2-40B4-BE49-F238E27FC236}">
                <a16:creationId xmlns:a16="http://schemas.microsoft.com/office/drawing/2014/main" id="{0246042C-1ABA-4355-A47C-701F270E798C}"/>
              </a:ext>
            </a:extLst>
          </p:cNvPr>
          <p:cNvSpPr>
            <a:spLocks noGrp="1"/>
          </p:cNvSpPr>
          <p:nvPr>
            <p:ph idx="1"/>
          </p:nvPr>
        </p:nvSpPr>
        <p:spPr>
          <a:xfrm>
            <a:off x="1599526" y="2959868"/>
            <a:ext cx="3438799" cy="1084068"/>
          </a:xfrm>
        </p:spPr>
        <p:txBody>
          <a:bodyPr>
            <a:normAutofit fontScale="92500" lnSpcReduction="20000"/>
          </a:bodyPr>
          <a:lstStyle/>
          <a:p>
            <a:pPr marL="0" indent="0">
              <a:buNone/>
            </a:pPr>
            <a:endParaRPr lang="es-GT" b="1" dirty="0">
              <a:latin typeface="Arial" panose="020B0604020202020204" pitchFamily="34" charset="0"/>
              <a:cs typeface="Arial" panose="020B0604020202020204" pitchFamily="34" charset="0"/>
            </a:endParaRPr>
          </a:p>
          <a:p>
            <a:pPr marL="342900" lvl="1" indent="0">
              <a:buNone/>
            </a:pPr>
            <a:r>
              <a:rPr lang="es-GT" sz="1950" b="1" dirty="0">
                <a:latin typeface="Arial" panose="020B0604020202020204" pitchFamily="34" charset="0"/>
                <a:cs typeface="Arial" panose="020B0604020202020204" pitchFamily="34" charset="0"/>
              </a:rPr>
              <a:t>Porcentaje de ejecución</a:t>
            </a:r>
            <a:r>
              <a:rPr lang="es-GT" b="1" dirty="0">
                <a:latin typeface="Arial" panose="020B0604020202020204" pitchFamily="34" charset="0"/>
                <a:cs typeface="Arial" panose="020B0604020202020204" pitchFamily="34" charset="0"/>
              </a:rPr>
              <a:t>:</a:t>
            </a:r>
          </a:p>
          <a:p>
            <a:pPr marL="342900" lvl="1" indent="0">
              <a:buNone/>
            </a:pPr>
            <a:endParaRPr lang="es-GT" b="1" dirty="0">
              <a:latin typeface="Arial" panose="020B0604020202020204" pitchFamily="34" charset="0"/>
              <a:cs typeface="Arial" panose="020B0604020202020204" pitchFamily="34" charset="0"/>
            </a:endParaRPr>
          </a:p>
          <a:p>
            <a:pPr marL="342900" lvl="1" indent="0">
              <a:buNone/>
            </a:pPr>
            <a:r>
              <a:rPr lang="es-GT" b="1" dirty="0">
                <a:latin typeface="Arial" panose="020B0604020202020204" pitchFamily="34" charset="0"/>
                <a:cs typeface="Arial" panose="020B0604020202020204" pitchFamily="34" charset="0"/>
              </a:rPr>
              <a:t> </a:t>
            </a:r>
          </a:p>
          <a:p>
            <a:pPr lvl="1"/>
            <a:endParaRPr lang="es-GT" dirty="0">
              <a:latin typeface="Arial" panose="020B0604020202020204" pitchFamily="34" charset="0"/>
              <a:cs typeface="Arial" panose="020B0604020202020204" pitchFamily="34" charset="0"/>
            </a:endParaRPr>
          </a:p>
        </p:txBody>
      </p:sp>
      <p:sp>
        <p:nvSpPr>
          <p:cNvPr id="6" name="Marcador de contenido 6">
            <a:extLst>
              <a:ext uri="{FF2B5EF4-FFF2-40B4-BE49-F238E27FC236}">
                <a16:creationId xmlns:a16="http://schemas.microsoft.com/office/drawing/2014/main" id="{0246042C-1ABA-4355-A47C-701F270E798C}"/>
              </a:ext>
            </a:extLst>
          </p:cNvPr>
          <p:cNvSpPr txBox="1">
            <a:spLocks/>
          </p:cNvSpPr>
          <p:nvPr/>
        </p:nvSpPr>
        <p:spPr>
          <a:xfrm>
            <a:off x="4392867" y="2757895"/>
            <a:ext cx="2163152" cy="148801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s-GT" sz="2100" b="1" dirty="0">
              <a:latin typeface="Arial" panose="020B0604020202020204" pitchFamily="34" charset="0"/>
              <a:cs typeface="Arial" panose="020B0604020202020204" pitchFamily="34" charset="0"/>
            </a:endParaRPr>
          </a:p>
          <a:p>
            <a:pPr marL="342900" lvl="1" indent="0" algn="r">
              <a:buNone/>
            </a:pPr>
            <a:r>
              <a:rPr lang="es-GT" sz="3750" b="1" dirty="0">
                <a:solidFill>
                  <a:srgbClr val="FF0000"/>
                </a:solidFill>
                <a:latin typeface="Arial" panose="020B0604020202020204" pitchFamily="34" charset="0"/>
                <a:cs typeface="Arial" panose="020B0604020202020204" pitchFamily="34" charset="0"/>
              </a:rPr>
              <a:t>92.86%</a:t>
            </a:r>
          </a:p>
          <a:p>
            <a:pPr marL="342900" lvl="1" indent="0" algn="r">
              <a:buNone/>
            </a:pPr>
            <a:endParaRPr lang="es-GT" sz="3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4961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290648" y="1866356"/>
            <a:ext cx="8379824" cy="783772"/>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¿EN QUÉ UTILIZA EL DINERO LA SECRETARÍA PRIVADA DE LA PRESIDENCIA?</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dirty="0">
              <a:solidFill>
                <a:schemeClr val="accent1">
                  <a:lumMod val="50000"/>
                </a:schemeClr>
              </a:solidFill>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id="{E40743F2-234A-4544-BBAC-8877FB423F76}"/>
              </a:ext>
            </a:extLst>
          </p:cNvPr>
          <p:cNvSpPr txBox="1">
            <a:spLocks/>
          </p:cNvSpPr>
          <p:nvPr/>
        </p:nvSpPr>
        <p:spPr>
          <a:xfrm>
            <a:off x="2690711" y="2258242"/>
            <a:ext cx="5554981" cy="3610535"/>
          </a:xfrm>
          <a:prstGeom prst="rect">
            <a:avLst/>
          </a:prstGeom>
          <a:noFill/>
          <a:effectLst>
            <a:outerShdw blurRad="50800" dist="50800" dir="5400000" sx="1000" sy="1000" algn="ctr" rotWithShape="0">
              <a:srgbClr val="000000"/>
            </a:outerShdw>
          </a:effectLst>
        </p:spPr>
        <p:txBody>
          <a:bodyPr vert="horz" lIns="68580" tIns="34290" rIns="68580" bIns="34290" rtlCol="0" anchor="ctr" anchorCtr="0">
            <a:normAutofit fontScale="975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1500" b="0" dirty="0">
                <a:solidFill>
                  <a:schemeClr val="tx1"/>
                </a:solidFill>
                <a:latin typeface="Arial" panose="020B0604020202020204" pitchFamily="34" charset="0"/>
                <a:cs typeface="Arial" panose="020B0604020202020204" pitchFamily="34" charset="0"/>
              </a:rPr>
              <a:t>El presupuesto de la Institución está destinado al funcionamiento y la adquisición de diferentes bienes o servicios que son necesarios para cumplir con las finalidades de la institución.</a:t>
            </a:r>
          </a:p>
          <a:p>
            <a:pPr algn="just">
              <a:lnSpc>
                <a:spcPct val="150000"/>
              </a:lnSpc>
            </a:pPr>
            <a:endParaRPr lang="es-GT" sz="1500" b="0" dirty="0">
              <a:solidFill>
                <a:schemeClr val="tx1"/>
              </a:solidFill>
              <a:latin typeface="Arial" panose="020B0604020202020204" pitchFamily="34" charset="0"/>
              <a:cs typeface="Arial" panose="020B0604020202020204" pitchFamily="34" charset="0"/>
            </a:endParaRPr>
          </a:p>
          <a:p>
            <a:pPr algn="just">
              <a:lnSpc>
                <a:spcPct val="150000"/>
              </a:lnSpc>
            </a:pPr>
            <a:r>
              <a:rPr lang="es-GT" sz="1500" b="0" dirty="0">
                <a:solidFill>
                  <a:schemeClr val="tx1"/>
                </a:solidFill>
                <a:latin typeface="Arial" panose="020B0604020202020204" pitchFamily="34" charset="0"/>
                <a:cs typeface="Arial" panose="020B0604020202020204" pitchFamily="34" charset="0"/>
              </a:rPr>
              <a:t>Para mostrar de forma ordenada a la población en qué se utiliza el dinero, el gasto del sector público se muestra por </a:t>
            </a:r>
            <a:r>
              <a:rPr lang="es-GT" sz="1950" dirty="0">
                <a:solidFill>
                  <a:srgbClr val="197BB4"/>
                </a:solidFill>
                <a:latin typeface="Arial" panose="020B0604020202020204" pitchFamily="34" charset="0"/>
                <a:cs typeface="Arial" panose="020B0604020202020204" pitchFamily="34" charset="0"/>
              </a:rPr>
              <a:t>grupos de gasto</a:t>
            </a:r>
            <a:r>
              <a:rPr lang="es-GT" sz="1950" b="0" dirty="0">
                <a:solidFill>
                  <a:schemeClr val="tx1"/>
                </a:solidFill>
                <a:latin typeface="Arial" panose="020B0604020202020204" pitchFamily="34" charset="0"/>
                <a:cs typeface="Arial" panose="020B0604020202020204" pitchFamily="34" charset="0"/>
              </a:rPr>
              <a:t>.</a:t>
            </a:r>
          </a:p>
          <a:p>
            <a:endParaRPr lang="es-GT" sz="1500" b="0" dirty="0">
              <a:solidFill>
                <a:schemeClr val="accent1">
                  <a:lumMod val="50000"/>
                </a:schemeClr>
              </a:solidFill>
              <a:latin typeface="Arial" panose="020B0604020202020204" pitchFamily="34" charset="0"/>
              <a:cs typeface="Arial" panose="020B0604020202020204" pitchFamily="34" charset="0"/>
            </a:endParaRPr>
          </a:p>
        </p:txBody>
      </p:sp>
      <p:sp>
        <p:nvSpPr>
          <p:cNvPr id="4" name="Título 1">
            <a:extLst>
              <a:ext uri="{FF2B5EF4-FFF2-40B4-BE49-F238E27FC236}">
                <a16:creationId xmlns:a16="http://schemas.microsoft.com/office/drawing/2014/main" id="{E40743F2-234A-4544-BBAC-8877FB423F76}"/>
              </a:ext>
            </a:extLst>
          </p:cNvPr>
          <p:cNvSpPr txBox="1">
            <a:spLocks/>
          </p:cNvSpPr>
          <p:nvPr/>
        </p:nvSpPr>
        <p:spPr>
          <a:xfrm>
            <a:off x="290649" y="2861991"/>
            <a:ext cx="2495414" cy="1452835"/>
          </a:xfrm>
          <a:prstGeom prst="rect">
            <a:avLst/>
          </a:prstGeom>
          <a:noFill/>
          <a:effectLst>
            <a:outerShdw blurRad="50800" dist="50800" dir="5400000" sx="1000" sy="1000" algn="ctr" rotWithShape="0">
              <a:srgbClr val="000000"/>
            </a:outerShdw>
          </a:effectLst>
        </p:spPr>
        <p:txBody>
          <a:bodyPr vert="horz" lIns="68580" tIns="34290" rIns="68580" bIns="34290" rtlCol="0" anchor="ctr" anchorCtr="0">
            <a:normAutofit fontScale="90000" lnSpcReduction="100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nSpc>
                <a:spcPct val="150000"/>
              </a:lnSpc>
            </a:pPr>
            <a:br>
              <a:rPr lang="es-GT" sz="1500" b="0" dirty="0">
                <a:latin typeface="Arial" panose="020B0604020202020204" pitchFamily="34" charset="0"/>
                <a:cs typeface="Arial" panose="020B0604020202020204" pitchFamily="34" charset="0"/>
              </a:rPr>
            </a:br>
            <a:r>
              <a:rPr lang="es-GT" sz="1500" b="0" dirty="0">
                <a:latin typeface="Arial" panose="020B0604020202020204" pitchFamily="34" charset="0"/>
                <a:cs typeface="Arial" panose="020B0604020202020204" pitchFamily="34" charset="0"/>
              </a:rPr>
              <a:t>El gasto se divide </a:t>
            </a:r>
          </a:p>
          <a:p>
            <a:pPr>
              <a:lnSpc>
                <a:spcPct val="150000"/>
              </a:lnSpc>
            </a:pPr>
            <a:r>
              <a:rPr lang="es-GT" sz="1500" b="0" dirty="0">
                <a:latin typeface="Arial" panose="020B0604020202020204" pitchFamily="34" charset="0"/>
                <a:cs typeface="Arial" panose="020B0604020202020204" pitchFamily="34" charset="0"/>
              </a:rPr>
              <a:t>en </a:t>
            </a:r>
            <a:r>
              <a:rPr lang="es-GT" sz="2325" dirty="0">
                <a:solidFill>
                  <a:srgbClr val="FF0000"/>
                </a:solidFill>
                <a:latin typeface="Arial" panose="020B0604020202020204" pitchFamily="34" charset="0"/>
                <a:cs typeface="Arial" panose="020B0604020202020204" pitchFamily="34" charset="0"/>
              </a:rPr>
              <a:t>6 </a:t>
            </a:r>
            <a:r>
              <a:rPr lang="es-GT" sz="1500" b="0" dirty="0">
                <a:latin typeface="Arial" panose="020B0604020202020204" pitchFamily="34" charset="0"/>
                <a:cs typeface="Arial" panose="020B0604020202020204" pitchFamily="34" charset="0"/>
              </a:rPr>
              <a:t>grupos</a:t>
            </a:r>
            <a:br>
              <a:rPr lang="es-GT" sz="1500" b="0" dirty="0">
                <a:solidFill>
                  <a:schemeClr val="accent1">
                    <a:lumMod val="50000"/>
                  </a:schemeClr>
                </a:solidFill>
                <a:latin typeface="Arial" panose="020B0604020202020204" pitchFamily="34" charset="0"/>
                <a:cs typeface="Arial" panose="020B0604020202020204" pitchFamily="34" charset="0"/>
              </a:rPr>
            </a:br>
            <a:endParaRPr lang="es-GT" sz="1500" b="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2081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42CF5954-F923-4C0C-9A41-644257AAA776}"/>
              </a:ext>
            </a:extLst>
          </p:cNvPr>
          <p:cNvPicPr>
            <a:picLocks noChangeAspect="1"/>
          </p:cNvPicPr>
          <p:nvPr/>
        </p:nvPicPr>
        <p:blipFill>
          <a:blip r:embed="rId4"/>
          <a:stretch>
            <a:fillRect/>
          </a:stretch>
        </p:blipFill>
        <p:spPr>
          <a:xfrm>
            <a:off x="704675" y="1627464"/>
            <a:ext cx="7843707" cy="4605556"/>
          </a:xfrm>
          <a:prstGeom prst="rect">
            <a:avLst/>
          </a:prstGeom>
        </p:spPr>
      </p:pic>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342209" y="1288594"/>
            <a:ext cx="6593477" cy="410317"/>
          </a:xfrm>
        </p:spPr>
        <p:txBody>
          <a:bodyPr>
            <a:noAutofit/>
          </a:bodyPr>
          <a:lstStyle/>
          <a:p>
            <a:r>
              <a:rPr lang="es-GT" sz="2100" dirty="0">
                <a:latin typeface="Arial" panose="020B0604020202020204" pitchFamily="34" charset="0"/>
                <a:cs typeface="Arial" panose="020B0604020202020204" pitchFamily="34" charset="0"/>
              </a:rPr>
              <a:t>EJECUCIÓN PRESUPUESTARIA POR GRUPO DE GASTO AL TERCER CUATRIMESTRE 2021</a:t>
            </a:r>
          </a:p>
        </p:txBody>
      </p:sp>
    </p:spTree>
    <p:extLst>
      <p:ext uri="{BB962C8B-B14F-4D97-AF65-F5344CB8AC3E}">
        <p14:creationId xmlns:p14="http://schemas.microsoft.com/office/powerpoint/2010/main" val="3064933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290648" y="1623468"/>
            <a:ext cx="8379824" cy="783772"/>
          </a:xfrm>
          <a:noFill/>
          <a:effectLst>
            <a:outerShdw blurRad="50800" dist="50800" dir="5400000" sx="1000" sy="1000" algn="ctr" rotWithShape="0">
              <a:srgbClr val="000000"/>
            </a:outerShdw>
          </a:effectLst>
        </p:spPr>
        <p:txBody>
          <a:bodyPr anchor="ctr" anchorCtr="0">
            <a:normAutofit fontScale="90000"/>
          </a:bodyPr>
          <a:lstStyle/>
          <a:p>
            <a:pPr algn="l"/>
            <a:r>
              <a:rPr lang="es-GT" dirty="0">
                <a:latin typeface="Arial" panose="020B0604020202020204" pitchFamily="34" charset="0"/>
                <a:cs typeface="Arial" panose="020B0604020202020204" pitchFamily="34" charset="0"/>
              </a:rPr>
              <a:t>¿CUÁL ES LA IMPORTANCIA DEL PAGO DE SERVIDORES PÚBLICOS?</a:t>
            </a:r>
            <a:br>
              <a:rPr lang="es-GT" dirty="0">
                <a:latin typeface="Arial" panose="020B0604020202020204" pitchFamily="34" charset="0"/>
                <a:cs typeface="Arial" panose="020B0604020202020204" pitchFamily="34" charset="0"/>
              </a:rPr>
            </a:br>
            <a:br>
              <a:rPr lang="es-GT" dirty="0">
                <a:solidFill>
                  <a:schemeClr val="accent1">
                    <a:lumMod val="50000"/>
                  </a:schemeClr>
                </a:solidFill>
                <a:latin typeface="Arial" panose="020B0604020202020204" pitchFamily="34" charset="0"/>
                <a:cs typeface="Arial" panose="020B0604020202020204" pitchFamily="34" charset="0"/>
              </a:rPr>
            </a:br>
            <a:endParaRPr lang="es-GT" dirty="0">
              <a:solidFill>
                <a:schemeClr val="accent1">
                  <a:lumMod val="50000"/>
                </a:schemeClr>
              </a:solidFill>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id="{E40743F2-234A-4544-BBAC-8877FB423F76}"/>
              </a:ext>
            </a:extLst>
          </p:cNvPr>
          <p:cNvSpPr txBox="1">
            <a:spLocks/>
          </p:cNvSpPr>
          <p:nvPr/>
        </p:nvSpPr>
        <p:spPr>
          <a:xfrm>
            <a:off x="2036718" y="2250700"/>
            <a:ext cx="5554981" cy="3929063"/>
          </a:xfrm>
          <a:prstGeom prst="rect">
            <a:avLst/>
          </a:prstGeom>
          <a:noFill/>
          <a:effectLst>
            <a:outerShdw blurRad="50800" dist="50800" dir="5400000" sx="1000" sy="1000" algn="ctr" rotWithShape="0">
              <a:srgbClr val="000000"/>
            </a:outerShdw>
          </a:effectLst>
        </p:spPr>
        <p:txBody>
          <a:bodyPr vert="horz" lIns="68580" tIns="34290" rIns="68580" bIns="34290" rtlCol="0" anchor="ctr" anchorCtr="0">
            <a:normAutofit fontScale="90000" lnSpcReduction="10000"/>
          </a:bodyPr>
          <a:lstStyle>
            <a:lvl1pPr algn="ctr" defTabSz="914400" rtl="0" eaLnBrk="1" latinLnBrk="0" hangingPunct="1">
              <a:lnSpc>
                <a:spcPct val="90000"/>
              </a:lnSpc>
              <a:spcBef>
                <a:spcPct val="0"/>
              </a:spcBef>
              <a:buNone/>
              <a:defRPr sz="4000" b="1" kern="1200">
                <a:solidFill>
                  <a:srgbClr val="0D1F3C"/>
                </a:solidFill>
                <a:latin typeface="Montserrat" panose="00000500000000000000" pitchFamily="50" charset="0"/>
                <a:ea typeface="+mj-ea"/>
                <a:cs typeface="+mj-cs"/>
              </a:defRPr>
            </a:lvl1pPr>
          </a:lstStyle>
          <a:p>
            <a:pPr algn="just">
              <a:lnSpc>
                <a:spcPct val="150000"/>
              </a:lnSpc>
            </a:pPr>
            <a:r>
              <a:rPr lang="es-GT" sz="1800" b="0" dirty="0">
                <a:solidFill>
                  <a:schemeClr val="tx1"/>
                </a:solidFill>
                <a:latin typeface="Arial" panose="020B0604020202020204" pitchFamily="34" charset="0"/>
                <a:cs typeface="Arial" panose="020B0604020202020204" pitchFamily="34" charset="0"/>
              </a:rPr>
              <a:t>El dinero utilizado en el pago de servidores públicos (</a:t>
            </a:r>
            <a:r>
              <a:rPr lang="es-GT" sz="1800" dirty="0">
                <a:solidFill>
                  <a:srgbClr val="197BB4"/>
                </a:solidFill>
                <a:latin typeface="Arial" panose="020B0604020202020204" pitchFamily="34" charset="0"/>
                <a:cs typeface="Arial" panose="020B0604020202020204" pitchFamily="34" charset="0"/>
              </a:rPr>
              <a:t>grupo 0</a:t>
            </a:r>
            <a:r>
              <a:rPr lang="es-GT" sz="1800" b="0" dirty="0">
                <a:solidFill>
                  <a:schemeClr val="tx1"/>
                </a:solidFill>
                <a:latin typeface="Arial" panose="020B0604020202020204" pitchFamily="34" charset="0"/>
                <a:cs typeface="Arial" panose="020B0604020202020204" pitchFamily="34" charset="0"/>
              </a:rPr>
              <a:t>), aunque se clasifica como un gasto de funcionamiento, en realidad, constituye el medio para prestar servicios o entregar bienes a la población beneficiaria, y con ello, satisfacer las necesidades sociales; a través de la contratación de Servicios Técnicos y Profesionales, y personal administrativo que brinda apoyo a los servicios de atención a la población.</a:t>
            </a:r>
          </a:p>
          <a:p>
            <a:pPr algn="just">
              <a:lnSpc>
                <a:spcPct val="150000"/>
              </a:lnSpc>
            </a:pPr>
            <a:endParaRPr lang="es-GT" sz="1800" b="0" dirty="0">
              <a:solidFill>
                <a:schemeClr val="tx1"/>
              </a:solidFill>
              <a:latin typeface="Arial" panose="020B0604020202020204" pitchFamily="34" charset="0"/>
              <a:cs typeface="Arial" panose="020B0604020202020204" pitchFamily="34" charset="0"/>
            </a:endParaRPr>
          </a:p>
          <a:p>
            <a:endParaRPr lang="es-GT" sz="1500" b="0" dirty="0">
              <a:solidFill>
                <a:schemeClr val="accent1">
                  <a:lumMod val="50000"/>
                </a:schemeClr>
              </a:solidFill>
              <a:latin typeface="Arial" panose="020B0604020202020204" pitchFamily="34" charset="0"/>
              <a:cs typeface="Arial" panose="020B0604020202020204" pitchFamily="34" charset="0"/>
            </a:endParaRPr>
          </a:p>
          <a:p>
            <a:br>
              <a:rPr lang="es-GT" sz="1500" b="0" dirty="0">
                <a:solidFill>
                  <a:schemeClr val="accent1">
                    <a:lumMod val="50000"/>
                  </a:schemeClr>
                </a:solidFill>
                <a:latin typeface="Arial" panose="020B0604020202020204" pitchFamily="34" charset="0"/>
                <a:cs typeface="Arial" panose="020B0604020202020204" pitchFamily="34" charset="0"/>
              </a:rPr>
            </a:br>
            <a:endParaRPr lang="es-GT" sz="1500" b="0" dirty="0">
              <a:solidFill>
                <a:schemeClr val="accent1">
                  <a:lumMod val="50000"/>
                </a:schemeClr>
              </a:solidFill>
              <a:latin typeface="Arial" panose="020B0604020202020204" pitchFamily="34" charset="0"/>
              <a:cs typeface="Arial" panose="020B0604020202020204" pitchFamily="34" charset="0"/>
            </a:endParaRPr>
          </a:p>
        </p:txBody>
      </p:sp>
      <p:pic>
        <p:nvPicPr>
          <p:cNvPr id="1026" name="Picture 2" descr="Desarrollando capacidades de ciencia de datos en Directivos Públicos"/>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8091276" y="1035057"/>
            <a:ext cx="833922" cy="8339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437896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PCC PPT" id="{10F4F059-A0B9-1049-A250-F7623F8A7F99}" vid="{AC174B93-5168-7E41-BD8C-27F9E39DFEA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A39D96561CF3FA49BA629FB29367CEAB" ma:contentTypeVersion="12" ma:contentTypeDescription="Crear nuevo documento." ma:contentTypeScope="" ma:versionID="82063a6b178adbe3c79d37e693bc162e">
  <xsd:schema xmlns:xsd="http://www.w3.org/2001/XMLSchema" xmlns:xs="http://www.w3.org/2001/XMLSchema" xmlns:p="http://schemas.microsoft.com/office/2006/metadata/properties" xmlns:ns3="efcf9931-6988-4c26-989d-90fd7d9d6177" xmlns:ns4="2de3127d-b50e-4c29-b846-9213acea4d89" targetNamespace="http://schemas.microsoft.com/office/2006/metadata/properties" ma:root="true" ma:fieldsID="3d9afdd1b157cbc26b4623f5f3ce62be" ns3:_="" ns4:_="">
    <xsd:import namespace="efcf9931-6988-4c26-989d-90fd7d9d6177"/>
    <xsd:import namespace="2de3127d-b50e-4c29-b846-9213acea4d8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cf9931-6988-4c26-989d-90fd7d9d6177"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SharingHintHash" ma:index="10" nillable="true" ma:displayName="Hash de la sugerencia para compartir"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de3127d-b50e-4c29-b846-9213acea4d8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3F6A2CD-1165-4C44-BCDF-58BB3311353D}">
  <ds:schemaRef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efcf9931-6988-4c26-989d-90fd7d9d6177"/>
    <ds:schemaRef ds:uri="2de3127d-b50e-4c29-b846-9213acea4d89"/>
    <ds:schemaRef ds:uri="http://purl.org/dc/terms/"/>
    <ds:schemaRef ds:uri="http://www.w3.org/XML/1998/namespace"/>
    <ds:schemaRef ds:uri="http://purl.org/dc/elements/1.1/"/>
  </ds:schemaRefs>
</ds:datastoreItem>
</file>

<file path=customXml/itemProps2.xml><?xml version="1.0" encoding="utf-8"?>
<ds:datastoreItem xmlns:ds="http://schemas.openxmlformats.org/officeDocument/2006/customXml" ds:itemID="{38567AB3-BDA8-4F6A-BF08-04C51A48EB3D}">
  <ds:schemaRefs>
    <ds:schemaRef ds:uri="http://schemas.microsoft.com/sharepoint/v3/contenttype/forms"/>
  </ds:schemaRefs>
</ds:datastoreItem>
</file>

<file path=customXml/itemProps3.xml><?xml version="1.0" encoding="utf-8"?>
<ds:datastoreItem xmlns:ds="http://schemas.openxmlformats.org/officeDocument/2006/customXml" ds:itemID="{7BACC9B7-7504-42A6-9CA1-27F36E1A7B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cf9931-6988-4c26-989d-90fd7d9d6177"/>
    <ds:schemaRef ds:uri="2de3127d-b50e-4c29-b846-9213acea4d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CPCC PPT 001</Template>
  <TotalTime>6239</TotalTime>
  <Words>1275</Words>
  <Application>Microsoft Office PowerPoint</Application>
  <PresentationFormat>Carta (216 x 279 mm)</PresentationFormat>
  <Paragraphs>125</Paragraphs>
  <Slides>22</Slides>
  <Notes>22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22</vt:i4>
      </vt:variant>
    </vt:vector>
  </HeadingPairs>
  <TitlesOfParts>
    <vt:vector size="28" baseType="lpstr">
      <vt:lpstr>Arial</vt:lpstr>
      <vt:lpstr>Calibri</vt:lpstr>
      <vt:lpstr>Montserrat</vt:lpstr>
      <vt:lpstr>Times New Roman</vt:lpstr>
      <vt:lpstr>Wingdings</vt:lpstr>
      <vt:lpstr>Tema de Office</vt:lpstr>
      <vt:lpstr>RENDICIÓN DE CUENTAS DEL ORGANISMO EJECUTIVO   AL TERCER CUATRIMESTRE 2021   Secretaría Privada de la Presidencia </vt:lpstr>
      <vt:lpstr>PRINCIPALES FUNCIONES DE LA SECRETARÍA PRIVADA DE LA PRESIDENCIA</vt:lpstr>
      <vt:lpstr>PRINCIPALES OBJETIVO DE LA SECRETARÍA PRIVADA DE LA PRESIDENCIA</vt:lpstr>
      <vt:lpstr>Presentación de PowerPoint</vt:lpstr>
      <vt:lpstr>CIFRAS GENERALES DEL PRESUPUESTO AL TERCER CUATRIMESTRE 2021</vt:lpstr>
      <vt:lpstr>CIFRAS GENERALES DEL PRESUPUESTO AL TERCER CUATRIMESTRE 2021</vt:lpstr>
      <vt:lpstr>¿EN QUÉ UTILIZA EL DINERO LA SECRETARÍA PRIVADA DE LA PRESIDENCIA?  </vt:lpstr>
      <vt:lpstr>EJECUCIÓN PRESUPUESTARIA POR GRUPO DE GASTO AL TERCER CUATRIMESTRE 2021</vt:lpstr>
      <vt:lpstr>¿CUÁL ES LA IMPORTANCIA DEL PAGO DE SERVIDORES PÚBLICOS?  </vt:lpstr>
      <vt:lpstr>PAGO DE SALARIOS A SERVIDORES PÚBLICOS A LA FECHA  </vt:lpstr>
      <vt:lpstr>¿EN QUÉ INVIERTE LA SECRETARÍA PRIVADA  DE LA PRESIDENCIA?  </vt:lpstr>
      <vt:lpstr>MONTO UTILIZADO EN INVERSIÓN A LA FECHA  </vt:lpstr>
      <vt:lpstr>¿QUÉ FINALIDADES ATIENDE SECRETARÍA PRIVADA DE LA PRESIDENCIA?  </vt:lpstr>
      <vt:lpstr>EJECUCIÓN PRESUPUESTARIA POR FINALIDAD AL TERCER CUATRIMESTRE 2021</vt:lpstr>
      <vt:lpstr>Presentación de PowerPoint</vt:lpstr>
      <vt:lpstr>Presentación de PowerPoint</vt:lpstr>
      <vt:lpstr>Presentación de PowerPoint</vt:lpstr>
      <vt:lpstr>¿QUÉ TENDENCIA MUESTRA EL USO DE LOS RECURSOS PÚBLICOS?  </vt:lpstr>
      <vt:lpstr>¿QUÉ RESULTADOS SE OBTUVIERON EN EL MARCO DE LA PGG?  </vt:lpstr>
      <vt:lpstr>¿QUÉ MEDIDAS DE TRANSPARENCIA SE HAN APLICADO?  </vt:lpstr>
      <vt:lpstr>¿QUÉ DESAFÍOS INSTITUCIONALES SE TIENEN DURANTE 2021?  </vt:lpstr>
      <vt:lpstr>Presentación de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TITULAR Subtitular</dc:title>
  <dc:subject/>
  <dc:creator>CPCC-RMONROY</dc:creator>
  <cp:keywords/>
  <dc:description/>
  <cp:lastModifiedBy>Esdras Palacios</cp:lastModifiedBy>
  <cp:revision>339</cp:revision>
  <cp:lastPrinted>2022-01-03T16:17:48Z</cp:lastPrinted>
  <dcterms:created xsi:type="dcterms:W3CDTF">2020-10-26T21:37:44Z</dcterms:created>
  <dcterms:modified xsi:type="dcterms:W3CDTF">2022-01-03T16:18:48Z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0x010100A39D96561CF3FA49BA629FB29367CEAB</vt:lpwstr>
  </property>
</Properties>
</file>