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322" r:id="rId5"/>
    <p:sldId id="353" r:id="rId6"/>
    <p:sldId id="354" r:id="rId7"/>
    <p:sldId id="309" r:id="rId8"/>
    <p:sldId id="352" r:id="rId9"/>
    <p:sldId id="342" r:id="rId10"/>
    <p:sldId id="327" r:id="rId11"/>
    <p:sldId id="336" r:id="rId12"/>
    <p:sldId id="334" r:id="rId13"/>
    <p:sldId id="335" r:id="rId14"/>
    <p:sldId id="337" r:id="rId15"/>
    <p:sldId id="338" r:id="rId16"/>
    <p:sldId id="340" r:id="rId17"/>
    <p:sldId id="341" r:id="rId18"/>
    <p:sldId id="339" r:id="rId19"/>
    <p:sldId id="324" r:id="rId20"/>
    <p:sldId id="343" r:id="rId21"/>
    <p:sldId id="344" r:id="rId22"/>
    <p:sldId id="345" r:id="rId23"/>
    <p:sldId id="346" r:id="rId24"/>
    <p:sldId id="317" r:id="rId25"/>
    <p:sldId id="356" r:id="rId26"/>
    <p:sldId id="355" r:id="rId27"/>
    <p:sldId id="348" r:id="rId28"/>
    <p:sldId id="349" r:id="rId29"/>
    <p:sldId id="357" r:id="rId30"/>
    <p:sldId id="358" r:id="rId31"/>
    <p:sldId id="359" r:id="rId32"/>
    <p:sldId id="360" r:id="rId33"/>
    <p:sldId id="361" r:id="rId34"/>
    <p:sldId id="351" r:id="rId35"/>
    <p:sldId id="350" r:id="rId36"/>
    <p:sldId id="319" r:id="rId37"/>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ext uri="{19B8F6BF-5375-455C-9EA6-DF929625EA0E}">
        <p15:presenceInfo xmlns:p15="http://schemas.microsoft.com/office/powerpoint/2012/main" userId="S-1-5-21-3493709827-1784827400-203973924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6C0"/>
    <a:srgbClr val="179939"/>
    <a:srgbClr val="197BB4"/>
    <a:srgbClr val="BDD7EE"/>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291" autoAdjust="0"/>
  </p:normalViewPr>
  <p:slideViewPr>
    <p:cSldViewPr snapToGrid="0">
      <p:cViewPr varScale="1">
        <p:scale>
          <a:sx n="86" d="100"/>
          <a:sy n="86" d="100"/>
        </p:scale>
        <p:origin x="931" y="58"/>
      </p:cViewPr>
      <p:guideLst/>
    </p:cSldViewPr>
  </p:slid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Taracena" userId="30706b59-ae2d-4665-80e6-bc0e1ff749f1" providerId="ADAL" clId="{57602117-D532-42A8-A538-DD366B8D54C4}"/>
    <pc:docChg chg="undo custSel modSld">
      <pc:chgData name="Nancy Taracena" userId="30706b59-ae2d-4665-80e6-bc0e1ff749f1" providerId="ADAL" clId="{57602117-D532-42A8-A538-DD366B8D54C4}" dt="2021-07-21T17:18:32.551" v="754" actId="20577"/>
      <pc:docMkLst>
        <pc:docMk/>
      </pc:docMkLst>
      <pc:sldChg chg="modSp">
        <pc:chgData name="Nancy Taracena" userId="30706b59-ae2d-4665-80e6-bc0e1ff749f1" providerId="ADAL" clId="{57602117-D532-42A8-A538-DD366B8D54C4}" dt="2021-07-19T20:35:56.983" v="77" actId="27636"/>
        <pc:sldMkLst>
          <pc:docMk/>
          <pc:sldMk cId="1110065034" sldId="317"/>
        </pc:sldMkLst>
        <pc:spChg chg="mod">
          <ac:chgData name="Nancy Taracena" userId="30706b59-ae2d-4665-80e6-bc0e1ff749f1" providerId="ADAL" clId="{57602117-D532-42A8-A538-DD366B8D54C4}" dt="2021-07-19T20:35:56.983" v="77" actId="27636"/>
          <ac:spMkLst>
            <pc:docMk/>
            <pc:sldMk cId="1110065034" sldId="317"/>
            <ac:spMk id="11" creationId="{A2162693-C48A-1D46-A173-005AE60ACA54}"/>
          </ac:spMkLst>
        </pc:spChg>
      </pc:sldChg>
      <pc:sldChg chg="modSp">
        <pc:chgData name="Nancy Taracena" userId="30706b59-ae2d-4665-80e6-bc0e1ff749f1" providerId="ADAL" clId="{57602117-D532-42A8-A538-DD366B8D54C4}" dt="2021-07-21T15:23:04.221" v="181" actId="400"/>
        <pc:sldMkLst>
          <pc:docMk/>
          <pc:sldMk cId="2382081823" sldId="327"/>
        </pc:sldMkLst>
        <pc:spChg chg="mod">
          <ac:chgData name="Nancy Taracena" userId="30706b59-ae2d-4665-80e6-bc0e1ff749f1" providerId="ADAL" clId="{57602117-D532-42A8-A538-DD366B8D54C4}" dt="2021-07-19T20:35:57.036" v="79" actId="27636"/>
          <ac:spMkLst>
            <pc:docMk/>
            <pc:sldMk cId="2382081823" sldId="327"/>
            <ac:spMk id="4" creationId="{E40743F2-234A-4544-BBAC-8877FB423F76}"/>
          </ac:spMkLst>
        </pc:spChg>
        <pc:spChg chg="mod">
          <ac:chgData name="Nancy Taracena" userId="30706b59-ae2d-4665-80e6-bc0e1ff749f1" providerId="ADAL" clId="{57602117-D532-42A8-A538-DD366B8D54C4}" dt="2021-07-21T15:23:04.221" v="181" actId="400"/>
          <ac:spMkLst>
            <pc:docMk/>
            <pc:sldMk cId="2382081823" sldId="327"/>
            <ac:spMk id="5" creationId="{E40743F2-234A-4544-BBAC-8877FB423F76}"/>
          </ac:spMkLst>
        </pc:spChg>
      </pc:sldChg>
      <pc:sldChg chg="modSp">
        <pc:chgData name="Nancy Taracena" userId="30706b59-ae2d-4665-80e6-bc0e1ff749f1" providerId="ADAL" clId="{57602117-D532-42A8-A538-DD366B8D54C4}" dt="2021-07-21T16:59:06.245" v="627" actId="20577"/>
        <pc:sldMkLst>
          <pc:docMk/>
          <pc:sldMk cId="1941814374" sldId="329"/>
        </pc:sldMkLst>
        <pc:spChg chg="mod">
          <ac:chgData name="Nancy Taracena" userId="30706b59-ae2d-4665-80e6-bc0e1ff749f1" providerId="ADAL" clId="{57602117-D532-42A8-A538-DD366B8D54C4}" dt="2021-07-21T16:59:06.245" v="627" actId="20577"/>
          <ac:spMkLst>
            <pc:docMk/>
            <pc:sldMk cId="1941814374" sldId="329"/>
            <ac:spMk id="6" creationId="{E40743F2-234A-4544-BBAC-8877FB423F76}"/>
          </ac:spMkLst>
        </pc:spChg>
      </pc:sldChg>
      <pc:sldChg chg="modSp">
        <pc:chgData name="Nancy Taracena" userId="30706b59-ae2d-4665-80e6-bc0e1ff749f1" providerId="ADAL" clId="{57602117-D532-42A8-A538-DD366B8D54C4}" dt="2021-07-21T17:10:30.182" v="662" actId="123"/>
        <pc:sldMkLst>
          <pc:docMk/>
          <pc:sldMk cId="1165070564" sldId="330"/>
        </pc:sldMkLst>
        <pc:spChg chg="mod">
          <ac:chgData name="Nancy Taracena" userId="30706b59-ae2d-4665-80e6-bc0e1ff749f1" providerId="ADAL" clId="{57602117-D532-42A8-A538-DD366B8D54C4}" dt="2021-07-21T17:10:30.182" v="662" actId="123"/>
          <ac:spMkLst>
            <pc:docMk/>
            <pc:sldMk cId="1165070564" sldId="330"/>
            <ac:spMk id="6" creationId="{E40743F2-234A-4544-BBAC-8877FB423F76}"/>
          </ac:spMkLst>
        </pc:spChg>
      </pc:sldChg>
      <pc:sldChg chg="modSp">
        <pc:chgData name="Nancy Taracena" userId="30706b59-ae2d-4665-80e6-bc0e1ff749f1" providerId="ADAL" clId="{57602117-D532-42A8-A538-DD366B8D54C4}" dt="2021-07-19T20:38:15.534" v="175" actId="6549"/>
        <pc:sldMkLst>
          <pc:docMk/>
          <pc:sldMk cId="3614378962" sldId="334"/>
        </pc:sldMkLst>
        <pc:spChg chg="mod">
          <ac:chgData name="Nancy Taracena" userId="30706b59-ae2d-4665-80e6-bc0e1ff749f1" providerId="ADAL" clId="{57602117-D532-42A8-A538-DD366B8D54C4}" dt="2021-07-19T20:38:15.534" v="175" actId="6549"/>
          <ac:spMkLst>
            <pc:docMk/>
            <pc:sldMk cId="3614378962" sldId="334"/>
            <ac:spMk id="5" creationId="{E40743F2-234A-4544-BBAC-8877FB423F76}"/>
          </ac:spMkLst>
        </pc:spChg>
      </pc:sldChg>
      <pc:sldChg chg="modSp">
        <pc:chgData name="Nancy Taracena" userId="30706b59-ae2d-4665-80e6-bc0e1ff749f1" providerId="ADAL" clId="{57602117-D532-42A8-A538-DD366B8D54C4}" dt="2021-07-21T17:16:02.939" v="664" actId="20577"/>
        <pc:sldMkLst>
          <pc:docMk/>
          <pc:sldMk cId="267904820" sldId="337"/>
        </pc:sldMkLst>
        <pc:spChg chg="mod">
          <ac:chgData name="Nancy Taracena" userId="30706b59-ae2d-4665-80e6-bc0e1ff749f1" providerId="ADAL" clId="{57602117-D532-42A8-A538-DD366B8D54C4}" dt="2021-07-21T17:16:02.939" v="664" actId="20577"/>
          <ac:spMkLst>
            <pc:docMk/>
            <pc:sldMk cId="267904820" sldId="337"/>
            <ac:spMk id="5" creationId="{E40743F2-234A-4544-BBAC-8877FB423F76}"/>
          </ac:spMkLst>
        </pc:spChg>
      </pc:sldChg>
      <pc:sldChg chg="modSp">
        <pc:chgData name="Nancy Taracena" userId="30706b59-ae2d-4665-80e6-bc0e1ff749f1" providerId="ADAL" clId="{57602117-D532-42A8-A538-DD366B8D54C4}" dt="2021-07-19T20:40:37.482" v="180" actId="207"/>
        <pc:sldMkLst>
          <pc:docMk/>
          <pc:sldMk cId="1310776365" sldId="343"/>
        </pc:sldMkLst>
        <pc:spChg chg="mod">
          <ac:chgData name="Nancy Taracena" userId="30706b59-ae2d-4665-80e6-bc0e1ff749f1" providerId="ADAL" clId="{57602117-D532-42A8-A538-DD366B8D54C4}" dt="2021-07-19T20:40:37.482" v="180" actId="207"/>
          <ac:spMkLst>
            <pc:docMk/>
            <pc:sldMk cId="1310776365" sldId="343"/>
            <ac:spMk id="10" creationId="{FDEFACA7-B903-4B3E-851C-F8FB7B3942D0}"/>
          </ac:spMkLst>
        </pc:spChg>
      </pc:sldChg>
      <pc:sldChg chg="modSp">
        <pc:chgData name="Nancy Taracena" userId="30706b59-ae2d-4665-80e6-bc0e1ff749f1" providerId="ADAL" clId="{57602117-D532-42A8-A538-DD366B8D54C4}" dt="2021-07-21T17:18:32.551" v="754" actId="20577"/>
        <pc:sldMkLst>
          <pc:docMk/>
          <pc:sldMk cId="1003546408" sldId="347"/>
        </pc:sldMkLst>
        <pc:spChg chg="mod">
          <ac:chgData name="Nancy Taracena" userId="30706b59-ae2d-4665-80e6-bc0e1ff749f1" providerId="ADAL" clId="{57602117-D532-42A8-A538-DD366B8D54C4}" dt="2021-07-21T17:18:32.551" v="754" actId="20577"/>
          <ac:spMkLst>
            <pc:docMk/>
            <pc:sldMk cId="1003546408" sldId="347"/>
            <ac:spMk id="10" creationId="{FDEFACA7-B903-4B3E-851C-F8FB7B3942D0}"/>
          </ac:spMkLst>
        </pc:spChg>
      </pc:sldChg>
      <pc:sldChg chg="modSp">
        <pc:chgData name="Nancy Taracena" userId="30706b59-ae2d-4665-80e6-bc0e1ff749f1" providerId="ADAL" clId="{57602117-D532-42A8-A538-DD366B8D54C4}" dt="2021-07-19T20:35:57.007" v="78" actId="27636"/>
        <pc:sldMkLst>
          <pc:docMk/>
          <pc:sldMk cId="3033902362" sldId="350"/>
        </pc:sldMkLst>
        <pc:spChg chg="mod">
          <ac:chgData name="Nancy Taracena" userId="30706b59-ae2d-4665-80e6-bc0e1ff749f1" providerId="ADAL" clId="{57602117-D532-42A8-A538-DD366B8D54C4}" dt="2021-07-19T20:35:57.007" v="78" actId="27636"/>
          <ac:spMkLst>
            <pc:docMk/>
            <pc:sldMk cId="3033902362" sldId="350"/>
            <ac:spMk id="8" creationId="{E40743F2-234A-4544-BBAC-8877FB423F7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FVillagran\Desktop\2021\Informes%20%202021\Tercer%20Informe%20Cuatrimestral%202021\3er.%20Cuatrimestre%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FVillagran\Desktop\2021\Informes%20%202021\Tercer%20Informe%20Cuatrimestral%202021\3er.%20Cuatrimestre%20202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FVillagran\Desktop\2021\Informes%20%202021\Tercer%20Informe%20Cuatrimestral%202021\3er.%20Cuatrimestre%20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dirty="0" err="1" smtClean="0">
                <a:latin typeface="Times New Roman" panose="02020603050405020304" pitchFamily="18" charset="0"/>
                <a:cs typeface="Times New Roman" panose="02020603050405020304" pitchFamily="18" charset="0"/>
              </a:rPr>
              <a:t>Expresado</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en</a:t>
            </a:r>
            <a:r>
              <a:rPr lang="en-US" sz="1000" dirty="0" smtClean="0">
                <a:latin typeface="Times New Roman" panose="02020603050405020304" pitchFamily="18" charset="0"/>
                <a:cs typeface="Times New Roman" panose="02020603050405020304" pitchFamily="18" charset="0"/>
              </a:rPr>
              <a:t> </a:t>
            </a:r>
            <a:r>
              <a:rPr lang="en-US" sz="1000" dirty="0" err="1" smtClean="0">
                <a:latin typeface="Times New Roman" panose="02020603050405020304" pitchFamily="18" charset="0"/>
                <a:cs typeface="Times New Roman" panose="02020603050405020304" pitchFamily="18" charset="0"/>
              </a:rPr>
              <a:t>Quetzales</a:t>
            </a:r>
            <a:endParaRPr lang="en-US" sz="1000" dirty="0">
              <a:latin typeface="Times New Roman" panose="02020603050405020304" pitchFamily="18" charset="0"/>
              <a:cs typeface="Times New Roman" panose="02020603050405020304" pitchFamily="18" charset="0"/>
            </a:endParaRPr>
          </a:p>
        </c:rich>
      </c:tx>
      <c:layout>
        <c:manualLayout>
          <c:xMode val="edge"/>
          <c:yMode val="edge"/>
          <c:x val="0.74363048853503477"/>
          <c:y val="5.55555555555555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9.9900481189851273E-2"/>
          <c:y val="0.15319444444444447"/>
          <c:w val="0.87232174103237092"/>
          <c:h val="0.6435808544765238"/>
        </c:manualLayout>
      </c:layout>
      <c:barChart>
        <c:barDir val="col"/>
        <c:grouping val="clustered"/>
        <c:varyColors val="0"/>
        <c:ser>
          <c:idx val="0"/>
          <c:order val="0"/>
          <c:tx>
            <c:strRef>
              <c:f>RED!$I$31</c:f>
              <c:strCache>
                <c:ptCount val="1"/>
                <c:pt idx="0">
                  <c:v>Porcentaje de Ejecución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RED!$G$32:$H$33</c:f>
              <c:multiLvlStrCache>
                <c:ptCount val="2"/>
                <c:lvl>
                  <c:pt idx="0">
                    <c:v> Q19,000,000.00 </c:v>
                  </c:pt>
                  <c:pt idx="1">
                    <c:v> Q17,214,534.25 </c:v>
                  </c:pt>
                </c:lvl>
                <c:lvl>
                  <c:pt idx="0">
                    <c:v>Presupuesto Asignado</c:v>
                  </c:pt>
                  <c:pt idx="1">
                    <c:v>Presupuesto Ejecutado </c:v>
                  </c:pt>
                </c:lvl>
              </c:multiLvlStrCache>
            </c:multiLvlStrRef>
          </c:cat>
          <c:val>
            <c:numRef>
              <c:f>RED!$I$32:$I$33</c:f>
              <c:numCache>
                <c:formatCode>0.0%</c:formatCode>
                <c:ptCount val="2"/>
                <c:pt idx="0" formatCode="0%">
                  <c:v>1</c:v>
                </c:pt>
                <c:pt idx="1">
                  <c:v>0.90600000000000003</c:v>
                </c:pt>
              </c:numCache>
            </c:numRef>
          </c:val>
        </c:ser>
        <c:dLbls>
          <c:showLegendKey val="0"/>
          <c:showVal val="0"/>
          <c:showCatName val="0"/>
          <c:showSerName val="0"/>
          <c:showPercent val="0"/>
          <c:showBubbleSize val="0"/>
        </c:dLbls>
        <c:gapWidth val="219"/>
        <c:overlap val="-27"/>
        <c:axId val="256000840"/>
        <c:axId val="306568912"/>
      </c:barChart>
      <c:catAx>
        <c:axId val="25600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06568912"/>
        <c:crosses val="autoZero"/>
        <c:auto val="1"/>
        <c:lblAlgn val="ctr"/>
        <c:lblOffset val="100"/>
        <c:noMultiLvlLbl val="0"/>
      </c:catAx>
      <c:valAx>
        <c:axId val="306568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56000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sz="1000" dirty="0" smtClean="0"/>
              <a:t>Cifras</a:t>
            </a:r>
            <a:r>
              <a:rPr lang="es-ES" sz="1000" baseline="0" dirty="0" smtClean="0"/>
              <a:t> en millones de Quetzales</a:t>
            </a:r>
            <a:endParaRPr lang="es-ES" sz="1000" dirty="0"/>
          </a:p>
        </c:rich>
      </c:tx>
      <c:layout>
        <c:manualLayout>
          <c:xMode val="edge"/>
          <c:yMode val="edge"/>
          <c:x val="2.1224043715847008E-2"/>
          <c:y val="2.8293545534924851E-2"/>
        </c:manualLayout>
      </c:layout>
      <c:overlay val="0"/>
      <c:spPr>
        <a:noFill/>
        <a:ln>
          <a:noFill/>
        </a:ln>
        <a:effectLst/>
      </c:spPr>
    </c:title>
    <c:autoTitleDeleted val="0"/>
    <c:plotArea>
      <c:layout/>
      <c:barChart>
        <c:barDir val="col"/>
        <c:grouping val="clustered"/>
        <c:varyColors val="0"/>
        <c:ser>
          <c:idx val="0"/>
          <c:order val="0"/>
          <c:tx>
            <c:strRef>
              <c:f>'[3er. Cuatrimestre 2021.xlsx]Grupo Gasto'!$B$2</c:f>
              <c:strCache>
                <c:ptCount val="1"/>
                <c:pt idx="0">
                  <c:v>Presupuesto Asignado</c:v>
                </c:pt>
              </c:strCache>
            </c:strRef>
          </c:tx>
          <c:spPr>
            <a:solidFill>
              <a:schemeClr val="accent1">
                <a:lumMod val="60000"/>
                <a:lumOff val="40000"/>
              </a:schemeClr>
            </a:solidFill>
            <a:ln>
              <a:noFill/>
            </a:ln>
            <a:effectLst/>
          </c:spPr>
          <c:invertIfNegative val="0"/>
          <c:dLbls>
            <c:spPr>
              <a:noFill/>
              <a:ln>
                <a:noFill/>
              </a:ln>
              <a:effectLst/>
            </c:spPr>
            <c:txPr>
              <a:bodyPr rot="-5400000" spcFirstLastPara="1" vertOverflow="ellipsis" vert="horz" wrap="square" anchor="ctr" anchorCtr="1"/>
              <a:lstStyle/>
              <a:p>
                <a:pPr>
                  <a:defRPr sz="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'[3er. Cuatrimestre 2021.xlsx]Grupo Gasto'!$A$3:$A$10</c:f>
              <c:strCache>
                <c:ptCount val="8"/>
                <c:pt idx="1">
                  <c:v>Grupo 0</c:v>
                </c:pt>
                <c:pt idx="2">
                  <c:v>Grupo 1</c:v>
                </c:pt>
                <c:pt idx="3">
                  <c:v>Grupo 2</c:v>
                </c:pt>
                <c:pt idx="4">
                  <c:v>Grupo 3</c:v>
                </c:pt>
                <c:pt idx="5">
                  <c:v>Grupo 4</c:v>
                </c:pt>
                <c:pt idx="6">
                  <c:v>Grupo 9</c:v>
                </c:pt>
                <c:pt idx="7">
                  <c:v>Totales</c:v>
                </c:pt>
              </c:strCache>
            </c:strRef>
          </c:cat>
          <c:val>
            <c:numRef>
              <c:f>'[3er. Cuatrimestre 2021.xlsx]Grupo Gasto'!$B$3:$B$10</c:f>
              <c:numCache>
                <c:formatCode>_("Q"* #,##0.00_);_("Q"* \(#,##0.00\);_("Q"* "-"??_);_(@_)</c:formatCode>
                <c:ptCount val="8"/>
                <c:pt idx="1">
                  <c:v>13499570</c:v>
                </c:pt>
                <c:pt idx="2">
                  <c:v>4091758</c:v>
                </c:pt>
                <c:pt idx="3">
                  <c:v>1241297</c:v>
                </c:pt>
                <c:pt idx="4">
                  <c:v>167375</c:v>
                </c:pt>
                <c:pt idx="5">
                  <c:v>0</c:v>
                </c:pt>
                <c:pt idx="6">
                  <c:v>0</c:v>
                </c:pt>
                <c:pt idx="7">
                  <c:v>19000000</c:v>
                </c:pt>
              </c:numCache>
            </c:numRef>
          </c:val>
        </c:ser>
        <c:ser>
          <c:idx val="1"/>
          <c:order val="1"/>
          <c:tx>
            <c:strRef>
              <c:f>'[3er. Cuatrimestre 2021.xlsx]Grupo Gasto'!$C$2</c:f>
              <c:strCache>
                <c:ptCount val="1"/>
                <c:pt idx="0">
                  <c:v>Presupuesto Vigente</c:v>
                </c:pt>
              </c:strCache>
            </c:strRef>
          </c:tx>
          <c:spPr>
            <a:solidFill>
              <a:schemeClr val="accent2">
                <a:lumMod val="60000"/>
                <a:lumOff val="40000"/>
              </a:schemeClr>
            </a:solidFill>
            <a:ln>
              <a:noFill/>
            </a:ln>
            <a:effectLst/>
          </c:spPr>
          <c:invertIfNegative val="0"/>
          <c:dLbls>
            <c:spPr>
              <a:noFill/>
              <a:ln>
                <a:noFill/>
              </a:ln>
              <a:effectLst/>
            </c:spPr>
            <c:txPr>
              <a:bodyPr rot="-5400000" spcFirstLastPara="1" vertOverflow="ellipsis" vert="horz" wrap="square" anchor="ctr" anchorCtr="1"/>
              <a:lstStyle/>
              <a:p>
                <a:pPr>
                  <a:defRPr sz="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'[3er. Cuatrimestre 2021.xlsx]Grupo Gasto'!$A$3:$A$10</c:f>
              <c:strCache>
                <c:ptCount val="8"/>
                <c:pt idx="1">
                  <c:v>Grupo 0</c:v>
                </c:pt>
                <c:pt idx="2">
                  <c:v>Grupo 1</c:v>
                </c:pt>
                <c:pt idx="3">
                  <c:v>Grupo 2</c:v>
                </c:pt>
                <c:pt idx="4">
                  <c:v>Grupo 3</c:v>
                </c:pt>
                <c:pt idx="5">
                  <c:v>Grupo 4</c:v>
                </c:pt>
                <c:pt idx="6">
                  <c:v>Grupo 9</c:v>
                </c:pt>
                <c:pt idx="7">
                  <c:v>Totales</c:v>
                </c:pt>
              </c:strCache>
            </c:strRef>
          </c:cat>
          <c:val>
            <c:numRef>
              <c:f>'[3er. Cuatrimestre 2021.xlsx]Grupo Gasto'!$C$3:$C$10</c:f>
              <c:numCache>
                <c:formatCode>_("Q"* #,##0.00_);_("Q"* \(#,##0.00\);_("Q"* "-"??_);_(@_)</c:formatCode>
                <c:ptCount val="8"/>
                <c:pt idx="1">
                  <c:v>12690648</c:v>
                </c:pt>
                <c:pt idx="2">
                  <c:v>3075672</c:v>
                </c:pt>
                <c:pt idx="3">
                  <c:v>554969</c:v>
                </c:pt>
                <c:pt idx="4">
                  <c:v>556677</c:v>
                </c:pt>
                <c:pt idx="5">
                  <c:v>136659</c:v>
                </c:pt>
                <c:pt idx="6">
                  <c:v>1985375</c:v>
                </c:pt>
                <c:pt idx="7">
                  <c:v>19000000</c:v>
                </c:pt>
              </c:numCache>
            </c:numRef>
          </c:val>
        </c:ser>
        <c:ser>
          <c:idx val="2"/>
          <c:order val="2"/>
          <c:tx>
            <c:strRef>
              <c:f>'[3er. Cuatrimestre 2021.xlsx]Grupo Gasto'!$D$2</c:f>
              <c:strCache>
                <c:ptCount val="1"/>
                <c:pt idx="0">
                  <c:v>Presupuesto Devengado</c:v>
                </c:pt>
              </c:strCache>
            </c:strRef>
          </c:tx>
          <c:spPr>
            <a:solidFill>
              <a:schemeClr val="accent6">
                <a:lumMod val="60000"/>
                <a:lumOff val="40000"/>
              </a:schemeClr>
            </a:solidFill>
            <a:ln>
              <a:noFill/>
            </a:ln>
            <a:effectLst/>
          </c:spPr>
          <c:invertIfNegative val="0"/>
          <c:dLbls>
            <c:spPr>
              <a:noFill/>
              <a:ln>
                <a:noFill/>
              </a:ln>
              <a:effectLst/>
            </c:spPr>
            <c:txPr>
              <a:bodyPr rot="-5400000" spcFirstLastPara="1" vertOverflow="ellipsis" vert="horz" wrap="square" anchor="ctr" anchorCtr="1"/>
              <a:lstStyle/>
              <a:p>
                <a:pPr>
                  <a:defRPr sz="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'[3er. Cuatrimestre 2021.xlsx]Grupo Gasto'!$A$3:$A$10</c:f>
              <c:strCache>
                <c:ptCount val="8"/>
                <c:pt idx="1">
                  <c:v>Grupo 0</c:v>
                </c:pt>
                <c:pt idx="2">
                  <c:v>Grupo 1</c:v>
                </c:pt>
                <c:pt idx="3">
                  <c:v>Grupo 2</c:v>
                </c:pt>
                <c:pt idx="4">
                  <c:v>Grupo 3</c:v>
                </c:pt>
                <c:pt idx="5">
                  <c:v>Grupo 4</c:v>
                </c:pt>
                <c:pt idx="6">
                  <c:v>Grupo 9</c:v>
                </c:pt>
                <c:pt idx="7">
                  <c:v>Totales</c:v>
                </c:pt>
              </c:strCache>
            </c:strRef>
          </c:cat>
          <c:val>
            <c:numRef>
              <c:f>'[3er. Cuatrimestre 2021.xlsx]Grupo Gasto'!$D$3:$D$10</c:f>
              <c:numCache>
                <c:formatCode>_("Q"* #,##0.00_);_("Q"* \(#,##0.00\);_("Q"* "-"??_);_(@_)</c:formatCode>
                <c:ptCount val="8"/>
                <c:pt idx="1">
                  <c:v>11375488.699999997</c:v>
                </c:pt>
                <c:pt idx="2">
                  <c:v>2988002.79</c:v>
                </c:pt>
                <c:pt idx="3">
                  <c:v>544576.91</c:v>
                </c:pt>
                <c:pt idx="4">
                  <c:v>184435.97999999998</c:v>
                </c:pt>
                <c:pt idx="5">
                  <c:v>136658.54999999999</c:v>
                </c:pt>
                <c:pt idx="6">
                  <c:v>1985373.32</c:v>
                </c:pt>
                <c:pt idx="7">
                  <c:v>17214536.25</c:v>
                </c:pt>
              </c:numCache>
            </c:numRef>
          </c:val>
        </c:ser>
        <c:ser>
          <c:idx val="3"/>
          <c:order val="3"/>
          <c:tx>
            <c:strRef>
              <c:f>'[3er. Cuatrimestre 2021.xlsx]Grupo Gasto'!$E$2</c:f>
              <c:strCache>
                <c:ptCount val="1"/>
                <c:pt idx="0">
                  <c:v>% de Ejecución</c:v>
                </c:pt>
              </c:strCache>
            </c:strRef>
          </c:tx>
          <c:spPr>
            <a:solidFill>
              <a:schemeClr val="accent4"/>
            </a:solidFill>
            <a:ln>
              <a:noFill/>
            </a:ln>
            <a:effectLst/>
          </c:spPr>
          <c:invertIfNegative val="0"/>
          <c:cat>
            <c:strRef>
              <c:f>'[3er. Cuatrimestre 2021.xlsx]Grupo Gasto'!$A$3:$A$10</c:f>
              <c:strCache>
                <c:ptCount val="8"/>
                <c:pt idx="1">
                  <c:v>Grupo 0</c:v>
                </c:pt>
                <c:pt idx="2">
                  <c:v>Grupo 1</c:v>
                </c:pt>
                <c:pt idx="3">
                  <c:v>Grupo 2</c:v>
                </c:pt>
                <c:pt idx="4">
                  <c:v>Grupo 3</c:v>
                </c:pt>
                <c:pt idx="5">
                  <c:v>Grupo 4</c:v>
                </c:pt>
                <c:pt idx="6">
                  <c:v>Grupo 9</c:v>
                </c:pt>
                <c:pt idx="7">
                  <c:v>Totales</c:v>
                </c:pt>
              </c:strCache>
            </c:strRef>
          </c:cat>
          <c:val>
            <c:numRef>
              <c:f>'[3er. Cuatrimestre 2021.xlsx]Grupo Gasto'!$E$3:$E$10</c:f>
            </c:numRef>
          </c:val>
        </c:ser>
        <c:ser>
          <c:idx val="4"/>
          <c:order val="4"/>
          <c:tx>
            <c:strRef>
              <c:f>'[3er. Cuatrimestre 2021.xlsx]Grupo Gasto'!$F$2</c:f>
              <c:strCache>
                <c:ptCount val="1"/>
                <c:pt idx="0">
                  <c:v>Saldo por Ejecutar</c:v>
                </c:pt>
              </c:strCache>
            </c:strRef>
          </c:tx>
          <c:spPr>
            <a:solidFill>
              <a:schemeClr val="accent4">
                <a:lumMod val="60000"/>
                <a:lumOff val="40000"/>
              </a:schemeClr>
            </a:solidFill>
            <a:ln>
              <a:noFill/>
            </a:ln>
            <a:effectLst/>
          </c:spPr>
          <c:invertIfNegative val="0"/>
          <c:dLbls>
            <c:spPr>
              <a:noFill/>
              <a:ln>
                <a:noFill/>
              </a:ln>
              <a:effectLst/>
            </c:spPr>
            <c:txPr>
              <a:bodyPr rot="-5400000" spcFirstLastPara="1" vertOverflow="ellipsis" vert="horz" wrap="square" anchor="ctr" anchorCtr="1"/>
              <a:lstStyle/>
              <a:p>
                <a:pPr>
                  <a:defRPr sz="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'[3er. Cuatrimestre 2021.xlsx]Grupo Gasto'!$A$3:$A$10</c:f>
              <c:strCache>
                <c:ptCount val="8"/>
                <c:pt idx="1">
                  <c:v>Grupo 0</c:v>
                </c:pt>
                <c:pt idx="2">
                  <c:v>Grupo 1</c:v>
                </c:pt>
                <c:pt idx="3">
                  <c:v>Grupo 2</c:v>
                </c:pt>
                <c:pt idx="4">
                  <c:v>Grupo 3</c:v>
                </c:pt>
                <c:pt idx="5">
                  <c:v>Grupo 4</c:v>
                </c:pt>
                <c:pt idx="6">
                  <c:v>Grupo 9</c:v>
                </c:pt>
                <c:pt idx="7">
                  <c:v>Totales</c:v>
                </c:pt>
              </c:strCache>
            </c:strRef>
          </c:cat>
          <c:val>
            <c:numRef>
              <c:f>'[3er. Cuatrimestre 2021.xlsx]Grupo Gasto'!$F$3:$F$10</c:f>
              <c:numCache>
                <c:formatCode>_("Q"* #,##0.00_);_("Q"* \(#,##0.00\);_("Q"* "-"??_);_(@_)</c:formatCode>
                <c:ptCount val="8"/>
                <c:pt idx="1">
                  <c:v>1315159.3000000007</c:v>
                </c:pt>
                <c:pt idx="2">
                  <c:v>87669.209999999963</c:v>
                </c:pt>
                <c:pt idx="3">
                  <c:v>10392.089999999966</c:v>
                </c:pt>
                <c:pt idx="4">
                  <c:v>372241.02</c:v>
                </c:pt>
                <c:pt idx="5">
                  <c:v>0.45000000001164159</c:v>
                </c:pt>
                <c:pt idx="6">
                  <c:v>1.6799999999348074</c:v>
                </c:pt>
                <c:pt idx="7">
                  <c:v>1785463.7500000005</c:v>
                </c:pt>
              </c:numCache>
            </c:numRef>
          </c:val>
        </c:ser>
        <c:dLbls>
          <c:showLegendKey val="0"/>
          <c:showVal val="0"/>
          <c:showCatName val="0"/>
          <c:showSerName val="0"/>
          <c:showPercent val="0"/>
          <c:showBubbleSize val="0"/>
        </c:dLbls>
        <c:gapWidth val="219"/>
        <c:overlap val="-27"/>
        <c:axId val="306572048"/>
        <c:axId val="306570088"/>
      </c:barChart>
      <c:catAx>
        <c:axId val="30657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GT"/>
          </a:p>
        </c:txPr>
        <c:crossAx val="306570088"/>
        <c:crosses val="autoZero"/>
        <c:auto val="1"/>
        <c:lblAlgn val="ctr"/>
        <c:lblOffset val="100"/>
        <c:noMultiLvlLbl val="0"/>
      </c:catAx>
      <c:valAx>
        <c:axId val="306570088"/>
        <c:scaling>
          <c:orientation val="minMax"/>
        </c:scaling>
        <c:delete val="0"/>
        <c:axPos val="l"/>
        <c:majorGridlines>
          <c:spPr>
            <a:ln w="9525" cap="flat" cmpd="sng" algn="ctr">
              <a:solidFill>
                <a:schemeClr val="tx1">
                  <a:lumMod val="15000"/>
                  <a:lumOff val="85000"/>
                </a:schemeClr>
              </a:solidFill>
              <a:round/>
            </a:ln>
            <a:effectLst/>
          </c:spPr>
        </c:majorGridlines>
        <c:numFmt formatCode="_(&quot;Q&quot;* #,##0.00_);_(&quot;Q&quot;* \(#,##0.00\);_(&quot;Q&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GT"/>
          </a:p>
        </c:txPr>
        <c:crossAx val="306572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G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dirty="0" smtClean="0"/>
              <a:t>Expresado</a:t>
            </a:r>
            <a:r>
              <a:rPr lang="es-ES" baseline="0" dirty="0" smtClean="0"/>
              <a:t> en millones de Quetzales </a:t>
            </a:r>
            <a:endParaRPr lang="es-ES" dirty="0"/>
          </a:p>
        </c:rich>
      </c:tx>
      <c:layout>
        <c:manualLayout>
          <c:xMode val="edge"/>
          <c:yMode val="edge"/>
          <c:x val="0.68870354745663886"/>
          <c:y val="2.95055839898519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clustered"/>
        <c:varyColors val="0"/>
        <c:ser>
          <c:idx val="0"/>
          <c:order val="0"/>
          <c:spPr>
            <a:solidFill>
              <a:schemeClr val="accent1"/>
            </a:solidFill>
            <a:ln>
              <a:noFill/>
            </a:ln>
            <a:effectLst/>
          </c:spPr>
          <c:invertIfNegative val="0"/>
          <c:cat>
            <c:strRef>
              <c:f>Finalidad!$C$3:$F$3</c:f>
              <c:strCache>
                <c:ptCount val="3"/>
                <c:pt idx="0">
                  <c:v>Presupuesto Vigente</c:v>
                </c:pt>
                <c:pt idx="1">
                  <c:v>Presupuesto Ejecutado</c:v>
                </c:pt>
                <c:pt idx="2">
                  <c:v>Saldo por Ejecutar</c:v>
                </c:pt>
              </c:strCache>
            </c:strRef>
          </c:cat>
          <c:val>
            <c:numRef>
              <c:f>Finalidad!$C$4:$F$4</c:f>
              <c:numCache>
                <c:formatCode>General</c:formatCode>
                <c:ptCount val="3"/>
              </c:numCache>
            </c:numRef>
          </c:val>
        </c:ser>
        <c:ser>
          <c:idx val="1"/>
          <c:order val="1"/>
          <c:spPr>
            <a:solidFill>
              <a:schemeClr val="accent2"/>
            </a:solidFill>
            <a:ln>
              <a:noFill/>
            </a:ln>
            <a:effectLst/>
          </c:spPr>
          <c:invertIfNegative val="0"/>
          <c:dPt>
            <c:idx val="0"/>
            <c:invertIfNegative val="0"/>
            <c:bubble3D val="0"/>
            <c:spPr>
              <a:solidFill>
                <a:schemeClr val="accent1">
                  <a:lumMod val="75000"/>
                </a:schemeClr>
              </a:solidFill>
              <a:ln>
                <a:noFill/>
              </a:ln>
              <a:effectLst/>
            </c:spPr>
          </c:dPt>
          <c:dPt>
            <c:idx val="1"/>
            <c:invertIfNegative val="0"/>
            <c:bubble3D val="0"/>
            <c:spPr>
              <a:solidFill>
                <a:schemeClr val="accent1">
                  <a:lumMod val="60000"/>
                  <a:lumOff val="40000"/>
                </a:schemeClr>
              </a:solidFill>
              <a:ln>
                <a:noFill/>
              </a:ln>
              <a:effectLst/>
            </c:spPr>
          </c:dPt>
          <c:dPt>
            <c:idx val="2"/>
            <c:invertIfNegative val="0"/>
            <c:bubble3D val="0"/>
            <c:spPr>
              <a:solidFill>
                <a:schemeClr val="accent1">
                  <a:lumMod val="40000"/>
                  <a:lumOff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Finalidad!$C$3:$F$3</c:f>
              <c:strCache>
                <c:ptCount val="3"/>
                <c:pt idx="0">
                  <c:v>Presupuesto Vigente</c:v>
                </c:pt>
                <c:pt idx="1">
                  <c:v>Presupuesto Ejecutado</c:v>
                </c:pt>
                <c:pt idx="2">
                  <c:v>Saldo por Ejecutar</c:v>
                </c:pt>
              </c:strCache>
            </c:strRef>
          </c:cat>
          <c:val>
            <c:numRef>
              <c:f>Finalidad!$C$5:$F$5</c:f>
              <c:numCache>
                <c:formatCode>_("Q"* #,##0.00_);_("Q"* \(#,##0.00\);_("Q"* "-"??_);_(@_)</c:formatCode>
                <c:ptCount val="3"/>
                <c:pt idx="0">
                  <c:v>19000000</c:v>
                </c:pt>
                <c:pt idx="1">
                  <c:v>17214536.25</c:v>
                </c:pt>
                <c:pt idx="2">
                  <c:v>1785463.75</c:v>
                </c:pt>
              </c:numCache>
            </c:numRef>
          </c:val>
        </c:ser>
        <c:dLbls>
          <c:showLegendKey val="0"/>
          <c:showVal val="0"/>
          <c:showCatName val="0"/>
          <c:showSerName val="0"/>
          <c:showPercent val="0"/>
          <c:showBubbleSize val="0"/>
        </c:dLbls>
        <c:gapWidth val="219"/>
        <c:overlap val="-27"/>
        <c:axId val="379537904"/>
        <c:axId val="379540256"/>
      </c:barChart>
      <c:catAx>
        <c:axId val="37953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79540256"/>
        <c:crosses val="autoZero"/>
        <c:auto val="1"/>
        <c:lblAlgn val="ctr"/>
        <c:lblOffset val="100"/>
        <c:noMultiLvlLbl val="0"/>
      </c:catAx>
      <c:valAx>
        <c:axId val="379540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7953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 xmlns:a16="http://schemas.microsoft.com/office/drawing/2014/main"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t>05/01/2022</a:t>
            </a:fld>
            <a:endParaRPr lang="es-GT"/>
          </a:p>
        </p:txBody>
      </p:sp>
      <p:sp>
        <p:nvSpPr>
          <p:cNvPr id="4" name="Marcador de pie de página 3">
            <a:extLst>
              <a:ext uri="{FF2B5EF4-FFF2-40B4-BE49-F238E27FC236}">
                <a16:creationId xmlns="" xmlns:a16="http://schemas.microsoft.com/office/drawing/2014/main"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 xmlns:a16="http://schemas.microsoft.com/office/drawing/2014/main"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t>05/01/2022</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589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7131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4168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1754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53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2139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73052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044519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718439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108248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600052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01656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46817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39187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439403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19719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50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1728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2344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121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 xmlns:a16="http://schemas.microsoft.com/office/drawing/2014/main" id="{980F5FD4-74A1-4C0A-8923-49068F8CEC8B}"/>
              </a:ext>
            </a:extLst>
          </p:cNvPr>
          <p:cNvSpPr>
            <a:spLocks noGrp="1"/>
          </p:cNvSpPr>
          <p:nvPr>
            <p:ph type="dt" sz="half" idx="10"/>
          </p:nvPr>
        </p:nvSpPr>
        <p:spPr/>
        <p:txBody>
          <a:bodyPr/>
          <a:lstStyle/>
          <a:p>
            <a:fld id="{B708A815-C8B2-4F30-9335-A540ED979A65}" type="datetime1">
              <a:rPr lang="es-GT" smtClean="0"/>
              <a:t>05/01/2022</a:t>
            </a:fld>
            <a:endParaRPr lang="es-GT"/>
          </a:p>
        </p:txBody>
      </p:sp>
      <p:sp>
        <p:nvSpPr>
          <p:cNvPr id="5" name="Marcador de pie de página 4">
            <a:extLst>
              <a:ext uri="{FF2B5EF4-FFF2-40B4-BE49-F238E27FC236}">
                <a16:creationId xmlns="" xmlns:a16="http://schemas.microsoft.com/office/drawing/2014/main"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 xmlns:a16="http://schemas.microsoft.com/office/drawing/2014/main" id="{36788F09-FFB8-47A4-83A1-FFB352EF22C9}"/>
              </a:ext>
            </a:extLst>
          </p:cNvPr>
          <p:cNvSpPr>
            <a:spLocks noGrp="1"/>
          </p:cNvSpPr>
          <p:nvPr>
            <p:ph type="dt" sz="half" idx="10"/>
          </p:nvPr>
        </p:nvSpPr>
        <p:spPr/>
        <p:txBody>
          <a:bodyPr/>
          <a:lstStyle/>
          <a:p>
            <a:fld id="{E4B612D7-C7C1-40DF-91F1-E4035ACD5280}" type="datetime1">
              <a:rPr lang="es-GT" smtClean="0"/>
              <a:t>05/01/2022</a:t>
            </a:fld>
            <a:endParaRPr lang="es-GT"/>
          </a:p>
        </p:txBody>
      </p:sp>
      <p:sp>
        <p:nvSpPr>
          <p:cNvPr id="5" name="Marcador de pie de página 4">
            <a:extLst>
              <a:ext uri="{FF2B5EF4-FFF2-40B4-BE49-F238E27FC236}">
                <a16:creationId xmlns="" xmlns:a16="http://schemas.microsoft.com/office/drawing/2014/main"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 xmlns:a16="http://schemas.microsoft.com/office/drawing/2014/main" id="{BAD124C8-1552-464D-8D15-02CF0EA9ADF0}"/>
              </a:ext>
            </a:extLst>
          </p:cNvPr>
          <p:cNvSpPr>
            <a:spLocks noGrp="1"/>
          </p:cNvSpPr>
          <p:nvPr>
            <p:ph type="dt" sz="half" idx="10"/>
          </p:nvPr>
        </p:nvSpPr>
        <p:spPr/>
        <p:txBody>
          <a:bodyPr/>
          <a:lstStyle/>
          <a:p>
            <a:fld id="{B2AE0D9E-9211-474E-867D-A3D7FD03901F}" type="datetime1">
              <a:rPr lang="es-GT" smtClean="0"/>
              <a:t>05/01/2022</a:t>
            </a:fld>
            <a:endParaRPr lang="es-GT"/>
          </a:p>
        </p:txBody>
      </p:sp>
      <p:sp>
        <p:nvSpPr>
          <p:cNvPr id="5" name="Marcador de pie de página 4">
            <a:extLst>
              <a:ext uri="{FF2B5EF4-FFF2-40B4-BE49-F238E27FC236}">
                <a16:creationId xmlns="" xmlns:a16="http://schemas.microsoft.com/office/drawing/2014/main"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 xmlns:a16="http://schemas.microsoft.com/office/drawing/2014/main" id="{47D89AFC-ABD0-40BC-AC54-3A38F80E877B}"/>
              </a:ext>
            </a:extLst>
          </p:cNvPr>
          <p:cNvSpPr>
            <a:spLocks noGrp="1"/>
          </p:cNvSpPr>
          <p:nvPr>
            <p:ph type="dt" sz="half" idx="10"/>
          </p:nvPr>
        </p:nvSpPr>
        <p:spPr/>
        <p:txBody>
          <a:bodyPr/>
          <a:lstStyle/>
          <a:p>
            <a:fld id="{B538F817-0E65-4E88-96D4-9FA2057239B0}" type="datetime1">
              <a:rPr lang="es-GT" smtClean="0"/>
              <a:t>05/01/2022</a:t>
            </a:fld>
            <a:endParaRPr lang="es-GT"/>
          </a:p>
        </p:txBody>
      </p:sp>
      <p:sp>
        <p:nvSpPr>
          <p:cNvPr id="6" name="Marcador de pie de página 5">
            <a:extLst>
              <a:ext uri="{FF2B5EF4-FFF2-40B4-BE49-F238E27FC236}">
                <a16:creationId xmlns="" xmlns:a16="http://schemas.microsoft.com/office/drawing/2014/main"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 xmlns:a16="http://schemas.microsoft.com/office/drawing/2014/main" id="{BB949558-7597-4FEE-979C-DF702AC77D59}"/>
              </a:ext>
            </a:extLst>
          </p:cNvPr>
          <p:cNvSpPr>
            <a:spLocks noGrp="1"/>
          </p:cNvSpPr>
          <p:nvPr>
            <p:ph type="dt" sz="half" idx="10"/>
          </p:nvPr>
        </p:nvSpPr>
        <p:spPr/>
        <p:txBody>
          <a:bodyPr/>
          <a:lstStyle/>
          <a:p>
            <a:fld id="{0236FBD1-9373-42E6-933C-D2861B1129DE}" type="datetime1">
              <a:rPr lang="es-GT" smtClean="0"/>
              <a:t>05/01/2022</a:t>
            </a:fld>
            <a:endParaRPr lang="es-GT"/>
          </a:p>
        </p:txBody>
      </p:sp>
      <p:sp>
        <p:nvSpPr>
          <p:cNvPr id="8" name="Marcador de pie de página 7">
            <a:extLst>
              <a:ext uri="{FF2B5EF4-FFF2-40B4-BE49-F238E27FC236}">
                <a16:creationId xmlns="" xmlns:a16="http://schemas.microsoft.com/office/drawing/2014/main"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 xmlns:a16="http://schemas.microsoft.com/office/drawing/2014/main"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 xmlns:a16="http://schemas.microsoft.com/office/drawing/2014/main" id="{75C57BED-D6DF-44F6-9853-7EFDD2F3E7F7}"/>
              </a:ext>
            </a:extLst>
          </p:cNvPr>
          <p:cNvSpPr>
            <a:spLocks noGrp="1"/>
          </p:cNvSpPr>
          <p:nvPr>
            <p:ph type="dt" sz="half" idx="10"/>
          </p:nvPr>
        </p:nvSpPr>
        <p:spPr/>
        <p:txBody>
          <a:bodyPr/>
          <a:lstStyle/>
          <a:p>
            <a:fld id="{BC1679AE-6D20-40E8-83B9-AFE348460766}" type="datetime1">
              <a:rPr lang="es-GT" smtClean="0"/>
              <a:t>05/01/2022</a:t>
            </a:fld>
            <a:endParaRPr lang="es-GT"/>
          </a:p>
        </p:txBody>
      </p:sp>
      <p:sp>
        <p:nvSpPr>
          <p:cNvPr id="4" name="Marcador de pie de página 3">
            <a:extLst>
              <a:ext uri="{FF2B5EF4-FFF2-40B4-BE49-F238E27FC236}">
                <a16:creationId xmlns="" xmlns:a16="http://schemas.microsoft.com/office/drawing/2014/main"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 xmlns:a16="http://schemas.microsoft.com/office/drawing/2014/main"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54552EFF-1F48-4A1B-89BB-7FAB56D4A284}"/>
              </a:ext>
            </a:extLst>
          </p:cNvPr>
          <p:cNvSpPr>
            <a:spLocks noGrp="1"/>
          </p:cNvSpPr>
          <p:nvPr>
            <p:ph type="dt" sz="half" idx="10"/>
          </p:nvPr>
        </p:nvSpPr>
        <p:spPr/>
        <p:txBody>
          <a:bodyPr/>
          <a:lstStyle/>
          <a:p>
            <a:fld id="{69B172B5-4A68-4E4F-B447-FC61244663D3}" type="datetime1">
              <a:rPr lang="es-GT" smtClean="0"/>
              <a:t>05/01/2022</a:t>
            </a:fld>
            <a:endParaRPr lang="es-GT"/>
          </a:p>
        </p:txBody>
      </p:sp>
      <p:sp>
        <p:nvSpPr>
          <p:cNvPr id="3" name="Marcador de pie de página 2">
            <a:extLst>
              <a:ext uri="{FF2B5EF4-FFF2-40B4-BE49-F238E27FC236}">
                <a16:creationId xmlns="" xmlns:a16="http://schemas.microsoft.com/office/drawing/2014/main"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 xmlns:a16="http://schemas.microsoft.com/office/drawing/2014/main"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 xmlns:a16="http://schemas.microsoft.com/office/drawing/2014/main" id="{94D0E3C1-285A-495C-96A3-33F7D65E314E}"/>
              </a:ext>
            </a:extLst>
          </p:cNvPr>
          <p:cNvSpPr>
            <a:spLocks noGrp="1"/>
          </p:cNvSpPr>
          <p:nvPr>
            <p:ph type="dt" sz="half" idx="10"/>
          </p:nvPr>
        </p:nvSpPr>
        <p:spPr/>
        <p:txBody>
          <a:bodyPr/>
          <a:lstStyle/>
          <a:p>
            <a:fld id="{31CEE30F-A687-4E64-8B35-3DBF00F44A58}" type="datetime1">
              <a:rPr lang="es-GT" smtClean="0"/>
              <a:t>05/01/2022</a:t>
            </a:fld>
            <a:endParaRPr lang="es-GT"/>
          </a:p>
        </p:txBody>
      </p:sp>
      <p:sp>
        <p:nvSpPr>
          <p:cNvPr id="6" name="Marcador de pie de página 5">
            <a:extLst>
              <a:ext uri="{FF2B5EF4-FFF2-40B4-BE49-F238E27FC236}">
                <a16:creationId xmlns="" xmlns:a16="http://schemas.microsoft.com/office/drawing/2014/main"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 xmlns:a16="http://schemas.microsoft.com/office/drawing/2014/main" id="{91AF83E3-EDF5-459F-9A25-88140AF675DB}"/>
              </a:ext>
            </a:extLst>
          </p:cNvPr>
          <p:cNvSpPr>
            <a:spLocks noGrp="1"/>
          </p:cNvSpPr>
          <p:nvPr>
            <p:ph type="dt" sz="half" idx="10"/>
          </p:nvPr>
        </p:nvSpPr>
        <p:spPr/>
        <p:txBody>
          <a:bodyPr/>
          <a:lstStyle/>
          <a:p>
            <a:fld id="{5ECFAAE8-BB1F-46DC-B02E-828226DC17C2}" type="datetime1">
              <a:rPr lang="es-GT" smtClean="0"/>
              <a:t>05/01/2022</a:t>
            </a:fld>
            <a:endParaRPr lang="es-GT"/>
          </a:p>
        </p:txBody>
      </p:sp>
      <p:sp>
        <p:nvSpPr>
          <p:cNvPr id="6" name="Marcador de pie de página 5">
            <a:extLst>
              <a:ext uri="{FF2B5EF4-FFF2-40B4-BE49-F238E27FC236}">
                <a16:creationId xmlns="" xmlns:a16="http://schemas.microsoft.com/office/drawing/2014/main"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t>05/01/2022</a:t>
            </a:fld>
            <a:endParaRPr lang="es-GT"/>
          </a:p>
        </p:txBody>
      </p:sp>
      <p:sp>
        <p:nvSpPr>
          <p:cNvPr id="5" name="Marcador de pie de página 4">
            <a:extLst>
              <a:ext uri="{FF2B5EF4-FFF2-40B4-BE49-F238E27FC236}">
                <a16:creationId xmlns=""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1523999" y="2400244"/>
            <a:ext cx="9144000" cy="2158645"/>
          </a:xfrm>
          <a:noFill/>
          <a:effectLst>
            <a:outerShdw blurRad="50800" dist="50800" dir="5400000" sx="1000" sy="1000" algn="ctr" rotWithShape="0">
              <a:srgbClr val="000000"/>
            </a:outerShdw>
          </a:effectLst>
        </p:spPr>
        <p:txBody>
          <a:bodyPr anchor="ctr" anchorCtr="0">
            <a:normAutofit fontScale="90000"/>
          </a:bodyPr>
          <a:lstStyle/>
          <a:p>
            <a:r>
              <a:rPr lang="es-GT" sz="4000" b="1" dirty="0">
                <a:solidFill>
                  <a:srgbClr val="002060"/>
                </a:solidFill>
                <a:latin typeface="Arial" panose="020B0604020202020204" pitchFamily="34" charset="0"/>
                <a:cs typeface="Arial" panose="020B0604020202020204" pitchFamily="34" charset="0"/>
              </a:rPr>
              <a:t>RENDICIÓN DE CUENTAS DEL ORGANISMO EJECUTIVO </a:t>
            </a:r>
            <a:r>
              <a:rPr lang="es-GT" sz="4000" b="1" dirty="0">
                <a:solidFill>
                  <a:srgbClr val="197BB4"/>
                </a:solidFill>
                <a:latin typeface="Arial" panose="020B0604020202020204" pitchFamily="34" charset="0"/>
                <a:cs typeface="Arial" panose="020B0604020202020204" pitchFamily="34" charset="0"/>
              </a:rPr>
              <a:t/>
            </a:r>
            <a:br>
              <a:rPr lang="es-GT" sz="4000" b="1"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AL TERCER </a:t>
            </a:r>
            <a:r>
              <a:rPr lang="es-GT" sz="4000" b="1" dirty="0">
                <a:solidFill>
                  <a:srgbClr val="197BB4"/>
                </a:solidFill>
                <a:latin typeface="Arial" panose="020B0604020202020204" pitchFamily="34" charset="0"/>
                <a:cs typeface="Arial" panose="020B0604020202020204" pitchFamily="34" charset="0"/>
              </a:rPr>
              <a:t>CUATRIMESTRE 2021</a:t>
            </a:r>
            <a:br>
              <a:rPr lang="es-GT" sz="4000" b="1" dirty="0">
                <a:solidFill>
                  <a:srgbClr val="197BB4"/>
                </a:solidFill>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
            </a:r>
            <a:br>
              <a:rPr lang="es-GT"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dirty="0" smtClean="0">
                <a:solidFill>
                  <a:srgbClr val="197BB4"/>
                </a:solidFill>
                <a:latin typeface="Arial" panose="020B0604020202020204" pitchFamily="34" charset="0"/>
                <a:cs typeface="Arial" panose="020B0604020202020204" pitchFamily="34" charset="0"/>
              </a:rPr>
              <a:t>DEFENSORÍA DE LA MUJER INDÍGENA</a:t>
            </a: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a:off x="5363328" y="5501199"/>
            <a:ext cx="1158340" cy="1089754"/>
          </a:xfrm>
          <a:prstGeom prst="rect">
            <a:avLst/>
          </a:prstGeom>
        </p:spPr>
      </p:pic>
    </p:spTree>
    <p:extLst>
      <p:ext uri="{BB962C8B-B14F-4D97-AF65-F5344CB8AC3E}">
        <p14:creationId xmlns:p14="http://schemas.microsoft.com/office/powerpoint/2010/main" val="70149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406581" y="840649"/>
            <a:ext cx="1056621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PAGO DE SALARIOS A SERVIDORES PÚBLICOS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Q12,690,648.00 </a:t>
            </a:r>
            <a:endParaRPr lang="es-GT" sz="2400" b="0" dirty="0" smtClean="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smtClean="0">
                <a:solidFill>
                  <a:schemeClr val="tx1"/>
                </a:solidFill>
                <a:latin typeface="Arial" panose="020B0604020202020204" pitchFamily="34" charset="0"/>
                <a:cs typeface="Arial" panose="020B0604020202020204" pitchFamily="34" charset="0"/>
              </a:rPr>
              <a:t>Presupuesto </a:t>
            </a:r>
            <a:r>
              <a:rPr lang="es-GT" sz="2700" b="0" dirty="0">
                <a:solidFill>
                  <a:schemeClr val="tx1"/>
                </a:solidFill>
                <a:latin typeface="Arial" panose="020B0604020202020204" pitchFamily="34" charset="0"/>
                <a:cs typeface="Arial" panose="020B0604020202020204" pitchFamily="34" charset="0"/>
              </a:rPr>
              <a:t>utilizado al </a:t>
            </a:r>
            <a:r>
              <a:rPr lang="es-GT" sz="2700" u="sng" dirty="0">
                <a:solidFill>
                  <a:schemeClr val="tx1"/>
                </a:solidFill>
                <a:latin typeface="Arial" panose="020B0604020202020204" pitchFamily="34" charset="0"/>
                <a:cs typeface="Arial" panose="020B0604020202020204" pitchFamily="34" charset="0"/>
              </a:rPr>
              <a:t>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Q11,375,488.70 </a:t>
            </a:r>
            <a:endParaRPr lang="es-GT" sz="2400" b="0" dirty="0" smtClean="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smtClean="0">
                <a:solidFill>
                  <a:schemeClr val="tx1"/>
                </a:solidFill>
                <a:latin typeface="Arial" panose="020B0604020202020204" pitchFamily="34" charset="0"/>
                <a:cs typeface="Arial" panose="020B0604020202020204" pitchFamily="34" charset="0"/>
              </a:rPr>
              <a:t>Saldo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Q1,315,159.30 </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rgbClr val="FF0000"/>
                </a:solidFill>
                <a:latin typeface="Arial" panose="020B0604020202020204" pitchFamily="34" charset="0"/>
                <a:cs typeface="Arial" panose="020B0604020202020204" pitchFamily="34" charset="0"/>
              </a:rPr>
              <a:t>89.64</a:t>
            </a:r>
            <a:r>
              <a:rPr lang="es-GT" sz="2200" dirty="0" smtClean="0">
                <a:solidFill>
                  <a:srgbClr val="FF0000"/>
                </a:solidFill>
                <a:latin typeface="Arial" panose="020B0604020202020204" pitchFamily="34" charset="0"/>
                <a:cs typeface="Arial" panose="020B0604020202020204" pitchFamily="34" charset="0"/>
              </a:rPr>
              <a:t>%</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a:t>
            </a:r>
            <a:r>
              <a:rPr lang="es-GT" sz="2200" b="0" dirty="0" smtClean="0">
                <a:solidFill>
                  <a:schemeClr val="tx1"/>
                </a:solidFill>
                <a:latin typeface="Arial" panose="020B0604020202020204" pitchFamily="34" charset="0"/>
                <a:cs typeface="Arial" panose="020B0604020202020204" pitchFamily="34" charset="0"/>
              </a:rPr>
              <a:t>de la Defensoría de la Mujer Indígena </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92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7930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INVIERTE </a:t>
            </a:r>
            <a:r>
              <a:rPr lang="es-GT" dirty="0" smtClean="0">
                <a:latin typeface="Arial" panose="020B0604020202020204" pitchFamily="34" charset="0"/>
                <a:cs typeface="Arial" panose="020B0604020202020204" pitchFamily="34" charset="0"/>
              </a:rPr>
              <a:t>LA DEFENSORÍA DE LA MUJER INDÍGENA?</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58936" y="1458006"/>
            <a:ext cx="7406641" cy="557906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La Defensoría de la Mujer Indígena invierte en la adquisición de </a:t>
            </a:r>
            <a:r>
              <a:rPr lang="es-GT" sz="2000" b="0" dirty="0" smtClean="0">
                <a:solidFill>
                  <a:schemeClr val="tx1"/>
                </a:solidFill>
                <a:latin typeface="Arial" panose="020B0604020202020204" pitchFamily="34" charset="0"/>
                <a:cs typeface="Arial" panose="020B0604020202020204" pitchFamily="34" charset="0"/>
              </a:rPr>
              <a:t>mobiliario y equipo </a:t>
            </a:r>
            <a:r>
              <a:rPr lang="es-GT" sz="2000" b="0" dirty="0">
                <a:solidFill>
                  <a:schemeClr val="tx1"/>
                </a:solidFill>
                <a:latin typeface="Arial" panose="020B0604020202020204" pitchFamily="34" charset="0"/>
                <a:cs typeface="Arial" panose="020B0604020202020204" pitchFamily="34" charset="0"/>
              </a:rPr>
              <a:t>de </a:t>
            </a:r>
            <a:r>
              <a:rPr lang="es-GT" sz="2000" b="0" dirty="0" smtClean="0">
                <a:solidFill>
                  <a:schemeClr val="tx1"/>
                </a:solidFill>
                <a:latin typeface="Arial" panose="020B0604020202020204" pitchFamily="34" charset="0"/>
                <a:cs typeface="Arial" panose="020B0604020202020204" pitchFamily="34" charset="0"/>
              </a:rPr>
              <a:t>oficina, </a:t>
            </a:r>
            <a:r>
              <a:rPr lang="es-GT" sz="2000" b="0" dirty="0">
                <a:solidFill>
                  <a:schemeClr val="tx1"/>
                </a:solidFill>
                <a:latin typeface="Arial" panose="020B0604020202020204" pitchFamily="34" charset="0"/>
                <a:cs typeface="Arial" panose="020B0604020202020204" pitchFamily="34" charset="0"/>
              </a:rPr>
              <a:t>entre otros, que sirven para brindar servicios a la población guatemalteca.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4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5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Durante el </a:t>
            </a:r>
            <a:r>
              <a:rPr lang="es-GT" sz="2000" b="0" dirty="0" smtClean="0">
                <a:solidFill>
                  <a:schemeClr val="tx1"/>
                </a:solidFill>
                <a:latin typeface="Arial" panose="020B0604020202020204" pitchFamily="34" charset="0"/>
                <a:cs typeface="Arial" panose="020B0604020202020204" pitchFamily="34" charset="0"/>
              </a:rPr>
              <a:t>tercer </a:t>
            </a:r>
            <a:r>
              <a:rPr lang="es-GT" sz="2000" b="0" dirty="0">
                <a:solidFill>
                  <a:schemeClr val="tx1"/>
                </a:solidFill>
                <a:latin typeface="Arial" panose="020B0604020202020204" pitchFamily="34" charset="0"/>
                <a:cs typeface="Arial" panose="020B0604020202020204" pitchFamily="34" charset="0"/>
              </a:rPr>
              <a:t>cuatrimestre reportado destaca la adquisición de </a:t>
            </a:r>
            <a:r>
              <a:rPr lang="es-GT" sz="2000" b="0" dirty="0" smtClean="0">
                <a:solidFill>
                  <a:schemeClr val="tx1"/>
                </a:solidFill>
                <a:latin typeface="Arial" panose="020B0604020202020204" pitchFamily="34" charset="0"/>
                <a:cs typeface="Arial" panose="020B0604020202020204" pitchFamily="34" charset="0"/>
              </a:rPr>
              <a:t>mobiliario y equipo </a:t>
            </a:r>
            <a:r>
              <a:rPr lang="es-GT" sz="2000" b="0" dirty="0">
                <a:solidFill>
                  <a:schemeClr val="tx1"/>
                </a:solidFill>
                <a:latin typeface="Arial" panose="020B0604020202020204" pitchFamily="34" charset="0"/>
                <a:cs typeface="Arial" panose="020B0604020202020204" pitchFamily="34" charset="0"/>
              </a:rPr>
              <a:t>de </a:t>
            </a:r>
            <a:r>
              <a:rPr lang="es-GT" sz="2000" b="0" dirty="0" smtClean="0">
                <a:solidFill>
                  <a:schemeClr val="tx1"/>
                </a:solidFill>
                <a:latin typeface="Arial" panose="020B0604020202020204" pitchFamily="34" charset="0"/>
                <a:cs typeface="Arial" panose="020B0604020202020204" pitchFamily="34" charset="0"/>
              </a:rPr>
              <a:t>oficina.</a:t>
            </a: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inversión se divide principalmente en adquisición de equipamientos de oficinas para renovar y sustituir los equipos deteriorados.</a:t>
            </a:r>
          </a:p>
          <a:p>
            <a:pPr>
              <a:lnSpc>
                <a:spcPct val="150000"/>
              </a:lnSpc>
            </a:pPr>
            <a:endParaRPr lang="es-GT" sz="2200" b="0" dirty="0">
              <a:solidFill>
                <a:schemeClr val="tx1"/>
              </a:solidFill>
              <a:latin typeface="Arial" panose="020B0604020202020204" pitchFamily="34" charset="0"/>
              <a:cs typeface="Arial" panose="020B0604020202020204" pitchFamily="34" charset="0"/>
            </a:endParaRPr>
          </a:p>
        </p:txBody>
      </p:sp>
      <p:pic>
        <p:nvPicPr>
          <p:cNvPr id="8"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4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556,677.00 </a:t>
            </a:r>
          </a:p>
          <a:p>
            <a:pPr marL="0" lvl="1" algn="just">
              <a:lnSpc>
                <a:spcPct val="150000"/>
              </a:lnSpc>
              <a:spcBef>
                <a:spcPct val="0"/>
              </a:spcBef>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a:t>
            </a:r>
            <a:r>
              <a:rPr lang="es-GT" sz="2700" u="sng" dirty="0">
                <a:solidFill>
                  <a:schemeClr val="tx1"/>
                </a:solidFill>
                <a:latin typeface="Arial" panose="020B0604020202020204" pitchFamily="34" charset="0"/>
                <a:cs typeface="Arial" panose="020B0604020202020204" pitchFamily="34" charset="0"/>
              </a:rPr>
              <a:t> 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112,755.98</a:t>
            </a: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443,921.02</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E40743F2-234A-4544-BBAC-8877FB423F76}"/>
              </a:ext>
            </a:extLst>
          </p:cNvPr>
          <p:cNvSpPr txBox="1">
            <a:spLocks/>
          </p:cNvSpPr>
          <p:nvPr/>
        </p:nvSpPr>
        <p:spPr>
          <a:xfrm>
            <a:off x="387531" y="2351314"/>
            <a:ext cx="3574869" cy="28302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rgbClr val="FF0000"/>
                </a:solidFill>
                <a:latin typeface="Arial" panose="020B0604020202020204" pitchFamily="34" charset="0"/>
                <a:cs typeface="Arial" panose="020B0604020202020204" pitchFamily="34" charset="0"/>
              </a:rPr>
              <a:t>33.13%</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a:t>
            </a:r>
            <a:r>
              <a:rPr lang="es-GT" sz="2200" b="0" dirty="0" smtClean="0">
                <a:solidFill>
                  <a:schemeClr val="tx1"/>
                </a:solidFill>
                <a:latin typeface="Arial" panose="020B0604020202020204" pitchFamily="34" charset="0"/>
                <a:cs typeface="Arial" panose="020B0604020202020204" pitchFamily="34" charset="0"/>
              </a:rPr>
              <a:t>de la Defensoría de la Mujer Indígena</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945424"/>
            <a:ext cx="1047096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MONTO UTILIZADO EN INVERSIÓN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03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0" y="793024"/>
            <a:ext cx="9146435"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FINALIDADES ATIENDE </a:t>
            </a:r>
            <a:r>
              <a:rPr lang="es-GT" dirty="0" smtClean="0">
                <a:latin typeface="Arial" panose="020B0604020202020204" pitchFamily="34" charset="0"/>
                <a:cs typeface="Arial" panose="020B0604020202020204" pitchFamily="34" charset="0"/>
              </a:rPr>
              <a:t>LA DEFENSORÍA DE LA Mujer INDÍGENA?</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58936" y="1598141"/>
            <a:ext cx="7406641" cy="496540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endParaRPr lang="es-GT" sz="1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 la Defensoría de la Mujer Indígena, destina su presupuesto a la asistencia en la defensa de los Derechos Humanos, para disminuir los efectos de la violencia y discriminación hacia las mujeres indígenas en </a:t>
            </a:r>
            <a:r>
              <a:rPr lang="es-GT" sz="2000" b="0" dirty="0" smtClean="0">
                <a:solidFill>
                  <a:schemeClr val="tx1"/>
                </a:solidFill>
                <a:latin typeface="Arial" panose="020B0604020202020204" pitchFamily="34" charset="0"/>
                <a:cs typeface="Arial" panose="020B0604020202020204" pitchFamily="34" charset="0"/>
              </a:rPr>
              <a:t>Guatemala.</a:t>
            </a: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finalidad que  atiende es al orden público y a la seguridad ciudadana, con un 91% del presupuesto total de la Defensoría de la Mujer </a:t>
            </a:r>
            <a:r>
              <a:rPr lang="es-GT" sz="2000" b="0" dirty="0" smtClean="0">
                <a:solidFill>
                  <a:schemeClr val="tx1"/>
                </a:solidFill>
                <a:latin typeface="Arial" panose="020B0604020202020204" pitchFamily="34" charset="0"/>
                <a:cs typeface="Arial" panose="020B0604020202020204" pitchFamily="34" charset="0"/>
              </a:rPr>
              <a:t>Indígena.</a:t>
            </a:r>
            <a:endParaRPr lang="es-GT" sz="2200" b="0" dirty="0">
              <a:solidFill>
                <a:schemeClr val="tx1"/>
              </a:solidFill>
              <a:latin typeface="Arial" panose="020B0604020202020204" pitchFamily="34" charset="0"/>
              <a:cs typeface="Arial" panose="020B0604020202020204" pitchFamily="34" charset="0"/>
            </a:endParaRPr>
          </a:p>
        </p:txBody>
      </p:sp>
      <p:pic>
        <p:nvPicPr>
          <p:cNvPr id="7" name="Picture 2" descr="Target arm | Icono Gra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7707" y="56535"/>
            <a:ext cx="1477870" cy="147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24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FINALIDAD AL TERCER CUATRIMESTRE 2021</a:t>
            </a:r>
            <a:endParaRPr lang="es-GT" sz="2800" b="1" dirty="0">
              <a:latin typeface="Arial" panose="020B0604020202020204" pitchFamily="34" charset="0"/>
              <a:cs typeface="Arial" panose="020B0604020202020204" pitchFamily="34" charset="0"/>
            </a:endParaRPr>
          </a:p>
        </p:txBody>
      </p:sp>
      <p:sp>
        <p:nvSpPr>
          <p:cNvPr id="7" name="CuadroTexto 6"/>
          <p:cNvSpPr txBox="1"/>
          <p:nvPr/>
        </p:nvSpPr>
        <p:spPr>
          <a:xfrm>
            <a:off x="10149453" y="6145305"/>
            <a:ext cx="2042547" cy="246221"/>
          </a:xfrm>
          <a:prstGeom prst="rect">
            <a:avLst/>
          </a:prstGeom>
          <a:noFill/>
        </p:spPr>
        <p:txBody>
          <a:bodyPr wrap="none" rtlCol="0">
            <a:spAutoFit/>
          </a:bodyPr>
          <a:lstStyle/>
          <a:p>
            <a:r>
              <a:rPr lang="es-GT" sz="1000" dirty="0">
                <a:latin typeface="Arial" panose="020B0604020202020204" pitchFamily="34" charset="0"/>
                <a:cs typeface="Arial" panose="020B0604020202020204" pitchFamily="34" charset="0"/>
              </a:rPr>
              <a:t>* Cifras en millones de quetzales</a:t>
            </a:r>
          </a:p>
        </p:txBody>
      </p:sp>
      <p:graphicFrame>
        <p:nvGraphicFramePr>
          <p:cNvPr id="6" name="Gráfico 5"/>
          <p:cNvGraphicFramePr>
            <a:graphicFrameLocks/>
          </p:cNvGraphicFramePr>
          <p:nvPr>
            <p:extLst>
              <p:ext uri="{D42A27DB-BD31-4B8C-83A1-F6EECF244321}">
                <p14:modId xmlns:p14="http://schemas.microsoft.com/office/powerpoint/2010/main" val="1214429353"/>
              </p:ext>
            </p:extLst>
          </p:nvPr>
        </p:nvGraphicFramePr>
        <p:xfrm>
          <a:off x="1789610" y="1793788"/>
          <a:ext cx="8878389" cy="3873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0857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RESULTADOS ESPECÍFICOS</a:t>
            </a:r>
          </a:p>
          <a:p>
            <a:pPr algn="r"/>
            <a:r>
              <a:rPr lang="es-GT" sz="3700" b="1" dirty="0" smtClean="0">
                <a:solidFill>
                  <a:srgbClr val="00B0F0"/>
                </a:solidFill>
                <a:latin typeface="Arial" panose="020B0604020202020204" pitchFamily="34" charset="0"/>
                <a:cs typeface="Arial" panose="020B0604020202020204" pitchFamily="34" charset="0"/>
              </a:rPr>
              <a:t>DEL </a:t>
            </a:r>
            <a:r>
              <a:rPr lang="es-GT" sz="3700" b="1" dirty="0">
                <a:solidFill>
                  <a:srgbClr val="00B0F0"/>
                </a:solidFill>
                <a:latin typeface="Arial" panose="020B0604020202020204" pitchFamily="34" charset="0"/>
                <a:cs typeface="Arial" panose="020B0604020202020204" pitchFamily="34" charset="0"/>
              </a:rPr>
              <a:t>TERCER CUATRIMESTRE 2021</a:t>
            </a:r>
          </a:p>
        </p:txBody>
      </p:sp>
    </p:spTree>
    <p:extLst>
      <p:ext uri="{BB962C8B-B14F-4D97-AF65-F5344CB8AC3E}">
        <p14:creationId xmlns:p14="http://schemas.microsoft.com/office/powerpoint/2010/main" val="1297065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800" b="1" dirty="0" smtClean="0">
                <a:latin typeface="Arial" panose="020B0604020202020204" pitchFamily="34" charset="0"/>
                <a:cs typeface="Arial" panose="020B0604020202020204" pitchFamily="34" charset="0"/>
              </a:rPr>
              <a:t>4,163 </a:t>
            </a:r>
            <a:r>
              <a:rPr lang="es-GT" sz="1800" b="1" dirty="0">
                <a:latin typeface="Arial" panose="020B0604020202020204" pitchFamily="34" charset="0"/>
                <a:cs typeface="Arial" panose="020B0604020202020204" pitchFamily="34" charset="0"/>
              </a:rPr>
              <a:t>Atenciones a mujeres indígenas víctimas de violencia, brindando asesoría y </a:t>
            </a:r>
            <a:r>
              <a:rPr lang="es-GT" sz="1800" b="1" dirty="0" smtClean="0">
                <a:latin typeface="Arial" panose="020B0604020202020204" pitchFamily="34" charset="0"/>
                <a:cs typeface="Arial" panose="020B0604020202020204" pitchFamily="34" charset="0"/>
              </a:rPr>
              <a:t>acompañamiento </a:t>
            </a:r>
            <a:r>
              <a:rPr lang="es-GT" sz="1800" b="1" dirty="0">
                <a:latin typeface="Arial" panose="020B0604020202020204" pitchFamily="34" charset="0"/>
                <a:cs typeface="Arial" panose="020B0604020202020204" pitchFamily="34" charset="0"/>
              </a:rPr>
              <a:t>Jurídico.</a:t>
            </a: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smtClean="0">
                <a:latin typeface="Arial" panose="020B0604020202020204" pitchFamily="34" charset="0"/>
                <a:cs typeface="Arial" panose="020B0604020202020204" pitchFamily="34" charset="0"/>
              </a:rPr>
              <a:t>(propia de la Defensoría de la Mujer Indígena)</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t>
            </a:r>
            <a:r>
              <a:rPr lang="es-GT" sz="2800" dirty="0" smtClean="0">
                <a:latin typeface="Arial" panose="020B0604020202020204" pitchFamily="34" charset="0"/>
                <a:cs typeface="Arial" panose="020B0604020202020204" pitchFamily="34" charset="0"/>
              </a:rPr>
              <a:t>AVANCES DEL ÁREA JURÍDICA</a:t>
            </a:r>
            <a:endParaRPr lang="es-GT" sz="2800" dirty="0">
              <a:latin typeface="Arial" panose="020B0604020202020204" pitchFamily="34" charset="0"/>
              <a:cs typeface="Arial" panose="020B0604020202020204" pitchFamily="34" charset="0"/>
            </a:endParaRP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90" y="2162967"/>
            <a:ext cx="6820658" cy="40456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2, 992,227.00</a:t>
            </a:r>
          </a:p>
          <a:p>
            <a:pPr marL="342900" indent="-342900">
              <a:buAutoNum type="alphaLcPeriod"/>
            </a:pPr>
            <a:r>
              <a:rPr lang="es-GT" sz="1800" dirty="0">
                <a:latin typeface="Arial" panose="020B0604020202020204" pitchFamily="34" charset="0"/>
                <a:cs typeface="Arial" panose="020B0604020202020204" pitchFamily="34" charset="0"/>
              </a:rPr>
              <a:t>Presupuesto ejecutado Q. </a:t>
            </a:r>
            <a:r>
              <a:rPr lang="es-GT" sz="1600" dirty="0" smtClean="0">
                <a:latin typeface="Arial" panose="020B0604020202020204" pitchFamily="34" charset="0"/>
                <a:cs typeface="Arial" panose="020B0604020202020204" pitchFamily="34" charset="0"/>
              </a:rPr>
              <a:t>3,774,506.13</a:t>
            </a:r>
          </a:p>
          <a:p>
            <a:pPr marL="342900" indent="-342900">
              <a:buAutoNum type="alphaLcPeriod"/>
            </a:pPr>
            <a:r>
              <a:rPr lang="es-GT" sz="1800" dirty="0" smtClean="0">
                <a:latin typeface="Arial" panose="020B0604020202020204" pitchFamily="34" charset="0"/>
                <a:cs typeface="Arial" panose="020B0604020202020204" pitchFamily="34" charset="0"/>
              </a:rPr>
              <a:t>Fuente </a:t>
            </a:r>
            <a:r>
              <a:rPr lang="es-GT" sz="1800" dirty="0">
                <a:latin typeface="Arial" panose="020B0604020202020204" pitchFamily="34" charset="0"/>
                <a:cs typeface="Arial" panose="020B0604020202020204" pitchFamily="34" charset="0"/>
              </a:rPr>
              <a:t>de financiamiento: 11 del Estado de Guatemala</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lgn="just">
              <a:buAutoNum type="alphaLcPeriod"/>
            </a:pPr>
            <a:r>
              <a:rPr lang="es-GT" sz="1800" dirty="0">
                <a:latin typeface="Arial" panose="020B0604020202020204" pitchFamily="34" charset="0"/>
                <a:cs typeface="Arial" panose="020B0604020202020204" pitchFamily="34" charset="0"/>
              </a:rPr>
              <a:t>Programa: 60</a:t>
            </a:r>
          </a:p>
          <a:p>
            <a:pPr marL="457200" indent="-457200" algn="just">
              <a:buAutoNum type="alphaLcPeriod"/>
            </a:pPr>
            <a:r>
              <a:rPr lang="es-GT" sz="1800" dirty="0">
                <a:latin typeface="Arial" panose="020B0604020202020204" pitchFamily="34" charset="0"/>
                <a:cs typeface="Arial" panose="020B0604020202020204" pitchFamily="34" charset="0"/>
              </a:rPr>
              <a:t>Meta: </a:t>
            </a:r>
            <a:r>
              <a:rPr lang="es-GT" sz="1800" dirty="0" smtClean="0">
                <a:latin typeface="Arial" panose="020B0604020202020204" pitchFamily="34" charset="0"/>
                <a:cs typeface="Arial" panose="020B0604020202020204" pitchFamily="34" charset="0"/>
              </a:rPr>
              <a:t>4,831</a:t>
            </a:r>
            <a:endParaRPr lang="es-GT" sz="1800" dirty="0">
              <a:latin typeface="Arial" panose="020B0604020202020204" pitchFamily="34" charset="0"/>
              <a:cs typeface="Arial" panose="020B0604020202020204" pitchFamily="34" charset="0"/>
            </a:endParaRPr>
          </a:p>
          <a:p>
            <a:pPr marL="457200" indent="-457200" algn="just">
              <a:buAutoNum type="alphaLcPeriod"/>
            </a:pPr>
            <a:r>
              <a:rPr lang="es-GT" sz="1800" dirty="0">
                <a:latin typeface="Arial" panose="020B0604020202020204" pitchFamily="34" charset="0"/>
                <a:cs typeface="Arial" panose="020B0604020202020204" pitchFamily="34" charset="0"/>
              </a:rPr>
              <a:t>Población beneficiada: Mujeres Indígenas </a:t>
            </a:r>
          </a:p>
          <a:p>
            <a:pPr marL="457200" indent="-457200" algn="just">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Ubicación geográfica: sede central y 13 sedes regionales, en los departamentos de: Guatemala, Alta Verapaz, Huehuetenango, Suchitepéquez, Izabal, Quiché, Quetzaltenango, Sololá, San Marcos, Petén, Baja Verapaz, Santa Rosa, Chimaltenango, y Totonicapán.</a:t>
            </a:r>
          </a:p>
          <a:p>
            <a:pPr marL="457200" indent="-457200" algn="just">
              <a:buAutoNum type="alphaLcPeriod"/>
            </a:pPr>
            <a:r>
              <a:rPr lang="es-GT" sz="1800" dirty="0">
                <a:latin typeface="Arial" panose="020B0604020202020204" pitchFamily="34" charset="0"/>
                <a:cs typeface="Arial" panose="020B0604020202020204" pitchFamily="34" charset="0"/>
              </a:rPr>
              <a:t>Plazo de ejecución: de enero </a:t>
            </a:r>
            <a:r>
              <a:rPr lang="es-GT" sz="1800" dirty="0" smtClean="0">
                <a:latin typeface="Arial" panose="020B0604020202020204" pitchFamily="34" charset="0"/>
                <a:cs typeface="Arial" panose="020B0604020202020204" pitchFamily="34" charset="0"/>
              </a:rPr>
              <a:t>a diciembre.</a:t>
            </a:r>
            <a:endParaRPr lang="es-GT" sz="1800" dirty="0">
              <a:latin typeface="Arial" panose="020B0604020202020204" pitchFamily="34" charset="0"/>
              <a:cs typeface="Arial" panose="020B0604020202020204" pitchFamily="34" charset="0"/>
            </a:endParaRPr>
          </a:p>
        </p:txBody>
      </p:sp>
      <p:pic>
        <p:nvPicPr>
          <p:cNvPr id="7" name="Imagen 6" descr="C:\Users\jchivalan\Desktop\04-FOTO DEMI 2021\FOTOS PERONAL DEMI 2021\IMG_664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882" y="2620294"/>
            <a:ext cx="3251886" cy="2141176"/>
          </a:xfrm>
          <a:prstGeom prst="rect">
            <a:avLst/>
          </a:prstGeom>
          <a:noFill/>
          <a:ln>
            <a:noFill/>
          </a:ln>
        </p:spPr>
      </p:pic>
    </p:spTree>
    <p:extLst>
      <p:ext uri="{BB962C8B-B14F-4D97-AF65-F5344CB8AC3E}">
        <p14:creationId xmlns:p14="http://schemas.microsoft.com/office/powerpoint/2010/main" val="2917073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000" b="1" dirty="0" smtClean="0">
                <a:latin typeface="Arial" panose="020B0604020202020204" pitchFamily="34" charset="0"/>
                <a:cs typeface="Arial" panose="020B0604020202020204" pitchFamily="34" charset="0"/>
              </a:rPr>
              <a:t>3,873 </a:t>
            </a:r>
            <a:r>
              <a:rPr lang="es-GT" sz="2000" b="1" dirty="0">
                <a:latin typeface="Arial" panose="020B0604020202020204" pitchFamily="34" charset="0"/>
                <a:cs typeface="Arial" panose="020B0604020202020204" pitchFamily="34" charset="0"/>
              </a:rPr>
              <a:t>Atenciones, a mujeres indígenas víctimas de violencia, brindando </a:t>
            </a:r>
            <a:r>
              <a:rPr lang="es-GT" sz="2000" b="1" dirty="0" smtClean="0">
                <a:latin typeface="Arial" panose="020B0604020202020204" pitchFamily="34" charset="0"/>
                <a:cs typeface="Arial" panose="020B0604020202020204" pitchFamily="34" charset="0"/>
              </a:rPr>
              <a:t>asesoría, acompañamiento </a:t>
            </a:r>
            <a:r>
              <a:rPr lang="es-GT" sz="2000" b="1" dirty="0">
                <a:latin typeface="Arial" panose="020B0604020202020204" pitchFamily="34" charset="0"/>
                <a:cs typeface="Arial" panose="020B0604020202020204" pitchFamily="34" charset="0"/>
              </a:rPr>
              <a:t>y gestiones sociales. </a:t>
            </a:r>
            <a:r>
              <a:rPr lang="es-GT" sz="2000" dirty="0"/>
              <a:t> </a:t>
            </a: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(propia de la Defensoría de la Mujer Indígena)</a:t>
            </a: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t>
            </a:r>
            <a:r>
              <a:rPr lang="es-GT" sz="2800" dirty="0" smtClean="0">
                <a:latin typeface="Arial" panose="020B0604020202020204" pitchFamily="34" charset="0"/>
                <a:cs typeface="Arial" panose="020B0604020202020204" pitchFamily="34" charset="0"/>
              </a:rPr>
              <a:t>AVANCES DEL ÁREA SOCIAL</a:t>
            </a:r>
            <a:endParaRPr lang="es-GT" sz="2800" dirty="0">
              <a:latin typeface="Arial" panose="020B0604020202020204" pitchFamily="34" charset="0"/>
              <a:cs typeface="Arial" panose="020B0604020202020204" pitchFamily="34" charset="0"/>
            </a:endParaRP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2, 337,034.00 </a:t>
            </a:r>
          </a:p>
          <a:p>
            <a:pPr marL="342900" indent="-342900">
              <a:buAutoNum type="alphaLcPeriod"/>
            </a:pPr>
            <a:r>
              <a:rPr lang="es-GT" sz="1800" dirty="0">
                <a:latin typeface="Arial" panose="020B0604020202020204" pitchFamily="34" charset="0"/>
                <a:cs typeface="Arial" panose="020B0604020202020204" pitchFamily="34" charset="0"/>
              </a:rPr>
              <a:t>Presupuesto ejecutado: Q. 2,104,492.54</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del Estado de Guatemala </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lgn="just">
              <a:buAutoNum type="alphaLcPeriod"/>
            </a:pPr>
            <a:r>
              <a:rPr lang="es-GT" sz="1800" dirty="0">
                <a:latin typeface="Arial" panose="020B0604020202020204" pitchFamily="34" charset="0"/>
                <a:cs typeface="Arial" panose="020B0604020202020204" pitchFamily="34" charset="0"/>
              </a:rPr>
              <a:t>Programa: 60</a:t>
            </a:r>
          </a:p>
          <a:p>
            <a:pPr marL="457200" indent="-457200" algn="just">
              <a:buAutoNum type="alphaLcPeriod"/>
            </a:pPr>
            <a:r>
              <a:rPr lang="es-GT" sz="1800" dirty="0">
                <a:latin typeface="Arial" panose="020B0604020202020204" pitchFamily="34" charset="0"/>
                <a:cs typeface="Arial" panose="020B0604020202020204" pitchFamily="34" charset="0"/>
              </a:rPr>
              <a:t>Meta</a:t>
            </a:r>
            <a:r>
              <a:rPr lang="es-GT" sz="1800" dirty="0" smtClean="0">
                <a:latin typeface="Arial" panose="020B0604020202020204" pitchFamily="34" charset="0"/>
                <a:cs typeface="Arial" panose="020B0604020202020204" pitchFamily="34" charset="0"/>
              </a:rPr>
              <a:t>: 4,093</a:t>
            </a:r>
            <a:endParaRPr lang="es-GT" sz="1800" dirty="0">
              <a:latin typeface="Arial" panose="020B0604020202020204" pitchFamily="34" charset="0"/>
              <a:cs typeface="Arial" panose="020B0604020202020204" pitchFamily="34" charset="0"/>
            </a:endParaRPr>
          </a:p>
          <a:p>
            <a:pPr marL="457200" indent="-457200" algn="just">
              <a:buAutoNum type="alphaLcPeriod"/>
            </a:pPr>
            <a:r>
              <a:rPr lang="es-GT" sz="1800" dirty="0">
                <a:latin typeface="Arial" panose="020B0604020202020204" pitchFamily="34" charset="0"/>
                <a:cs typeface="Arial" panose="020B0604020202020204" pitchFamily="34" charset="0"/>
              </a:rPr>
              <a:t>Población beneficiada: Mujeres Indígenas </a:t>
            </a:r>
          </a:p>
          <a:p>
            <a:pPr marL="457200" indent="-457200" algn="just">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Ubicación geográfica: sede central y 13 sedes regionales, en los departamentos de: Guatemala, Alta Verapaz, Huehuetenango, Suchitepéquez, Izabal, Quiché, Quetzaltenango, Sololá, San Marcos, Petén, Baja Verapaz, Santa Rosa, Chimaltenango, y Totonicapán.</a:t>
            </a:r>
          </a:p>
          <a:p>
            <a:pPr marL="457200" indent="-457200" algn="just">
              <a:buAutoNum type="alphaLcPeriod"/>
            </a:pPr>
            <a:r>
              <a:rPr lang="es-GT" sz="1800" dirty="0">
                <a:latin typeface="Arial" panose="020B0604020202020204" pitchFamily="34" charset="0"/>
                <a:cs typeface="Arial" panose="020B0604020202020204" pitchFamily="34" charset="0"/>
              </a:rPr>
              <a:t>Plazo de ejecución: de enero a </a:t>
            </a:r>
            <a:r>
              <a:rPr lang="es-GT" sz="1800" dirty="0" smtClean="0">
                <a:latin typeface="Arial" panose="020B0604020202020204" pitchFamily="34" charset="0"/>
                <a:cs typeface="Arial" panose="020B0604020202020204" pitchFamily="34" charset="0"/>
              </a:rPr>
              <a:t>diciembre.</a:t>
            </a:r>
            <a:endParaRPr lang="es-GT" sz="1800" dirty="0">
              <a:latin typeface="Arial" panose="020B0604020202020204" pitchFamily="34" charset="0"/>
              <a:cs typeface="Arial" panose="020B0604020202020204" pitchFamily="34" charset="0"/>
            </a:endParaRPr>
          </a:p>
        </p:txBody>
      </p:sp>
      <p:pic>
        <p:nvPicPr>
          <p:cNvPr id="7" name="Imagen 6" descr="C:\Users\unidad social\Downloads\IMG_20201130_083044.jpg"/>
          <p:cNvPicPr/>
          <p:nvPr/>
        </p:nvPicPr>
        <p:blipFill rotWithShape="1">
          <a:blip r:embed="rId4" cstate="print">
            <a:extLst>
              <a:ext uri="{28A0092B-C50C-407E-A947-70E740481C1C}">
                <a14:useLocalDpi xmlns:a14="http://schemas.microsoft.com/office/drawing/2010/main" val="0"/>
              </a:ext>
            </a:extLst>
          </a:blip>
          <a:srcRect l="15316" t="18858" r="3080"/>
          <a:stretch/>
        </p:blipFill>
        <p:spPr bwMode="auto">
          <a:xfrm>
            <a:off x="836036" y="2670493"/>
            <a:ext cx="3225217" cy="230516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10776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000" b="1" dirty="0" smtClean="0">
                <a:latin typeface="Arial" panose="020B0604020202020204" pitchFamily="34" charset="0"/>
                <a:cs typeface="Arial" panose="020B0604020202020204" pitchFamily="34" charset="0"/>
              </a:rPr>
              <a:t>2,137 </a:t>
            </a:r>
            <a:r>
              <a:rPr lang="es-GT" sz="2000" b="1" dirty="0">
                <a:latin typeface="Arial" panose="020B0604020202020204" pitchFamily="34" charset="0"/>
                <a:cs typeface="Arial" panose="020B0604020202020204" pitchFamily="34" charset="0"/>
              </a:rPr>
              <a:t>Atenciones, a mujeres indígenas víctimas de violencia, brindando asesoría psicológica con pertinencia cultural. </a:t>
            </a:r>
            <a:endParaRPr lang="es-GT" sz="2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(propia de la Defensoría de la Mujer Indígena)</a:t>
            </a: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t>
            </a:r>
            <a:r>
              <a:rPr lang="es-GT" sz="2800" dirty="0" smtClean="0">
                <a:latin typeface="Arial" panose="020B0604020202020204" pitchFamily="34" charset="0"/>
                <a:cs typeface="Arial" panose="020B0604020202020204" pitchFamily="34" charset="0"/>
              </a:rPr>
              <a:t>AVANCES DEL ÁREA PSICOLÓGICA</a:t>
            </a:r>
            <a:endParaRPr lang="es-GT" sz="2800" dirty="0">
              <a:latin typeface="Arial" panose="020B0604020202020204" pitchFamily="34" charset="0"/>
              <a:cs typeface="Arial" panose="020B0604020202020204" pitchFamily="34" charset="0"/>
            </a:endParaRP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90" y="2162967"/>
            <a:ext cx="6881352" cy="40456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1, 554,186.00 </a:t>
            </a:r>
          </a:p>
          <a:p>
            <a:pPr marL="342900" indent="-342900">
              <a:buAutoNum type="alphaLcPeriod"/>
            </a:pPr>
            <a:r>
              <a:rPr lang="es-GT" sz="1800" dirty="0">
                <a:latin typeface="Arial" panose="020B0604020202020204" pitchFamily="34" charset="0"/>
                <a:cs typeface="Arial" panose="020B0604020202020204" pitchFamily="34" charset="0"/>
              </a:rPr>
              <a:t>Presupuesto ejecutado: Q. 1, </a:t>
            </a:r>
            <a:r>
              <a:rPr lang="es-GT" sz="1800" dirty="0" smtClean="0">
                <a:latin typeface="Arial" panose="020B0604020202020204" pitchFamily="34" charset="0"/>
                <a:cs typeface="Arial" panose="020B0604020202020204" pitchFamily="34" charset="0"/>
              </a:rPr>
              <a:t>447,818.30</a:t>
            </a:r>
          </a:p>
          <a:p>
            <a:pPr marL="342900" indent="-342900">
              <a:buAutoNum type="alphaLcPeriod"/>
            </a:pPr>
            <a:r>
              <a:rPr lang="es-GT" sz="1800" dirty="0" smtClean="0">
                <a:latin typeface="Arial" panose="020B0604020202020204" pitchFamily="34" charset="0"/>
                <a:cs typeface="Arial" panose="020B0604020202020204" pitchFamily="34" charset="0"/>
              </a:rPr>
              <a:t>Fuente </a:t>
            </a:r>
            <a:r>
              <a:rPr lang="es-GT" sz="1800" dirty="0">
                <a:latin typeface="Arial" panose="020B0604020202020204" pitchFamily="34" charset="0"/>
                <a:cs typeface="Arial" panose="020B0604020202020204" pitchFamily="34" charset="0"/>
              </a:rPr>
              <a:t>de financiamiento: 11 del Estado de Guatemala </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lgn="just">
              <a:buAutoNum type="alphaLcPeriod"/>
            </a:pPr>
            <a:r>
              <a:rPr lang="es-GT" sz="1800" dirty="0">
                <a:latin typeface="Arial" panose="020B0604020202020204" pitchFamily="34" charset="0"/>
                <a:cs typeface="Arial" panose="020B0604020202020204" pitchFamily="34" charset="0"/>
              </a:rPr>
              <a:t>Programa: 60</a:t>
            </a:r>
          </a:p>
          <a:p>
            <a:pPr marL="457200" indent="-457200" algn="just">
              <a:buAutoNum type="alphaLcPeriod"/>
            </a:pPr>
            <a:r>
              <a:rPr lang="es-GT" sz="1800" dirty="0">
                <a:latin typeface="Arial" panose="020B0604020202020204" pitchFamily="34" charset="0"/>
                <a:cs typeface="Arial" panose="020B0604020202020204" pitchFamily="34" charset="0"/>
              </a:rPr>
              <a:t>Meta: </a:t>
            </a:r>
            <a:r>
              <a:rPr lang="es-GT" sz="1800" dirty="0" smtClean="0">
                <a:latin typeface="Arial" panose="020B0604020202020204" pitchFamily="34" charset="0"/>
                <a:cs typeface="Arial" panose="020B0604020202020204" pitchFamily="34" charset="0"/>
              </a:rPr>
              <a:t>2,244</a:t>
            </a:r>
            <a:endParaRPr lang="es-GT" sz="1800" dirty="0">
              <a:latin typeface="Arial" panose="020B0604020202020204" pitchFamily="34" charset="0"/>
              <a:cs typeface="Arial" panose="020B0604020202020204" pitchFamily="34" charset="0"/>
            </a:endParaRPr>
          </a:p>
          <a:p>
            <a:pPr marL="457200" indent="-457200" algn="just">
              <a:buAutoNum type="alphaLcPeriod"/>
            </a:pPr>
            <a:r>
              <a:rPr lang="es-GT" sz="1800" dirty="0">
                <a:latin typeface="Arial" panose="020B0604020202020204" pitchFamily="34" charset="0"/>
                <a:cs typeface="Arial" panose="020B0604020202020204" pitchFamily="34" charset="0"/>
              </a:rPr>
              <a:t>Población beneficiada: Mujeres Indígenas </a:t>
            </a:r>
          </a:p>
          <a:p>
            <a:pPr marL="457200" indent="-457200" algn="just">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Ubicación geográfica: sede central y 13 sedes regionales, en los departamentos de: Guatemala, Alta Verapaz, Huehuetenango, Suchitepéquez, Izabal, Quiché, Quetzaltenango, Sololá, San Marcos, Petén, Baja Verapaz, Santa Rosa, Chimaltenango, y Totonicapán.</a:t>
            </a:r>
          </a:p>
          <a:p>
            <a:pPr marL="457200" indent="-457200" algn="just">
              <a:buAutoNum type="alphaLcPeriod"/>
            </a:pPr>
            <a:r>
              <a:rPr lang="es-GT" sz="1800" dirty="0">
                <a:latin typeface="Arial" panose="020B0604020202020204" pitchFamily="34" charset="0"/>
                <a:cs typeface="Arial" panose="020B0604020202020204" pitchFamily="34" charset="0"/>
              </a:rPr>
              <a:t>Plazo de ejecución: de enero a agosto.</a:t>
            </a:r>
          </a:p>
        </p:txBody>
      </p:sp>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315" y="2823477"/>
            <a:ext cx="3227413" cy="2300458"/>
          </a:xfrm>
          <a:prstGeom prst="rect">
            <a:avLst/>
          </a:prstGeom>
          <a:noFill/>
          <a:ln>
            <a:noFill/>
          </a:ln>
        </p:spPr>
      </p:pic>
    </p:spTree>
    <p:extLst>
      <p:ext uri="{BB962C8B-B14F-4D97-AF65-F5344CB8AC3E}">
        <p14:creationId xmlns:p14="http://schemas.microsoft.com/office/powerpoint/2010/main" val="3755961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000" b="1" dirty="0" smtClean="0">
                <a:latin typeface="Arial" panose="020B0604020202020204" pitchFamily="34" charset="0"/>
                <a:cs typeface="Arial" panose="020B0604020202020204" pitchFamily="34" charset="0"/>
              </a:rPr>
              <a:t>4,544 </a:t>
            </a:r>
            <a:r>
              <a:rPr lang="es-GT" sz="2000" b="1" dirty="0">
                <a:latin typeface="Arial" panose="020B0604020202020204" pitchFamily="34" charset="0"/>
                <a:cs typeface="Arial" panose="020B0604020202020204" pitchFamily="34" charset="0"/>
              </a:rPr>
              <a:t>Atenciones gratuitas a las mujeres víctimas de violencia, a través del centro de llamadas </a:t>
            </a:r>
            <a:r>
              <a:rPr lang="es-GT" sz="2000" b="1" dirty="0" smtClean="0">
                <a:latin typeface="Arial" panose="020B0604020202020204" pitchFamily="34" charset="0"/>
                <a:cs typeface="Arial" panose="020B0604020202020204" pitchFamily="34" charset="0"/>
              </a:rPr>
              <a:t>1529.</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(propia de la Defensoría de la Mujer Indígena)</a:t>
            </a:r>
          </a:p>
          <a:p>
            <a:pPr marL="0" indent="0">
              <a:buNone/>
            </a:pPr>
            <a:endParaRPr lang="es-GT" sz="1000" dirty="0">
              <a:latin typeface="Arial" panose="020B0604020202020204" pitchFamily="34" charset="0"/>
              <a:cs typeface="Arial" panose="020B0604020202020204" pitchFamily="34" charset="0"/>
            </a:endParaRPr>
          </a:p>
          <a:p>
            <a:pPr marL="0" indent="0">
              <a:buNone/>
            </a:pP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t>
            </a:r>
            <a:r>
              <a:rPr lang="es-GT" sz="2800" dirty="0" smtClean="0">
                <a:latin typeface="Arial" panose="020B0604020202020204" pitchFamily="34" charset="0"/>
                <a:cs typeface="Arial" panose="020B0604020202020204" pitchFamily="34" charset="0"/>
              </a:rPr>
              <a:t>AVANCES DEL CENTRO DE LLAMADAS 1529</a:t>
            </a:r>
            <a:endParaRPr lang="es-GT" sz="2800" dirty="0">
              <a:latin typeface="Arial" panose="020B0604020202020204" pitchFamily="34" charset="0"/>
              <a:cs typeface="Arial" panose="020B0604020202020204" pitchFamily="34" charset="0"/>
            </a:endParaRP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6724833"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lgn="just">
              <a:buAutoNum type="alphaLcPeriod"/>
            </a:pPr>
            <a:r>
              <a:rPr lang="es-GT" sz="1800" dirty="0">
                <a:latin typeface="Arial" panose="020B0604020202020204" pitchFamily="34" charset="0"/>
                <a:cs typeface="Arial" panose="020B0604020202020204" pitchFamily="34" charset="0"/>
              </a:rPr>
              <a:t>Población beneficiada: Mujeres Indígenas </a:t>
            </a:r>
          </a:p>
          <a:p>
            <a:pPr marL="457200" indent="-457200" algn="just">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Ubicación geográfica: sede central y 13 sedes regionales, en los departamentos de: Guatemala, Alta Verapaz, Huehuetenango, Suchitepéquez, Izabal, Quiché, Quetzaltenango, Sololá, San Marcos, Petén, Baja Verapaz, Santa Rosa, Chimaltenango, y Totonicapán.</a:t>
            </a:r>
          </a:p>
          <a:p>
            <a:pPr marL="457200" indent="-457200" algn="just">
              <a:buAutoNum type="alphaLcPeriod"/>
            </a:pPr>
            <a:r>
              <a:rPr lang="es-GT" sz="1800" dirty="0">
                <a:latin typeface="Arial" panose="020B0604020202020204" pitchFamily="34" charset="0"/>
                <a:cs typeface="Arial" panose="020B0604020202020204" pitchFamily="34" charset="0"/>
              </a:rPr>
              <a:t>Plazo de ejecución: de enero a </a:t>
            </a:r>
            <a:r>
              <a:rPr lang="es-GT" sz="1800" dirty="0" smtClean="0">
                <a:latin typeface="Arial" panose="020B0604020202020204" pitchFamily="34" charset="0"/>
                <a:cs typeface="Arial" panose="020B0604020202020204" pitchFamily="34" charset="0"/>
              </a:rPr>
              <a:t>diciembre.</a:t>
            </a:r>
            <a:endParaRPr lang="es-GT" sz="1800" dirty="0">
              <a:latin typeface="Arial" panose="020B0604020202020204" pitchFamily="34" charset="0"/>
              <a:cs typeface="Arial" panose="020B0604020202020204" pitchFamily="34" charset="0"/>
            </a:endParaRPr>
          </a:p>
        </p:txBody>
      </p:sp>
      <p:pic>
        <p:nvPicPr>
          <p:cNvPr id="8" name="Imagen 7" descr="C:\Users\jchivalan\Desktop\FOTOGRAFIAS DEMI\03-FOTO DEMI 2020\FOTOS INAGURACIOIN CENTRO DE LLAMADAS 07-09-2020\IMG_219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017" y="2508362"/>
            <a:ext cx="3511756" cy="2203681"/>
          </a:xfrm>
          <a:prstGeom prst="rect">
            <a:avLst/>
          </a:prstGeom>
          <a:noFill/>
          <a:ln>
            <a:noFill/>
          </a:ln>
        </p:spPr>
      </p:pic>
    </p:spTree>
    <p:extLst>
      <p:ext uri="{BB962C8B-B14F-4D97-AF65-F5344CB8AC3E}">
        <p14:creationId xmlns:p14="http://schemas.microsoft.com/office/powerpoint/2010/main" val="4002844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FUNCIONES DE “</a:t>
            </a:r>
            <a:r>
              <a:rPr lang="es-GT" sz="2800" u="sng" dirty="0">
                <a:latin typeface="Arial" panose="020B0604020202020204" pitchFamily="34" charset="0"/>
                <a:cs typeface="Arial" panose="020B0604020202020204" pitchFamily="34" charset="0"/>
              </a:rPr>
              <a:t>LA INSTITUCIÓN</a:t>
            </a:r>
            <a:r>
              <a:rPr lang="es-GT" sz="2800" dirty="0">
                <a:latin typeface="Arial" panose="020B0604020202020204" pitchFamily="34" charset="0"/>
                <a:cs typeface="Arial" panose="020B0604020202020204" pitchFamily="34" charset="0"/>
              </a:rPr>
              <a:t>”</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483324" y="1624347"/>
            <a:ext cx="10646230" cy="4614170"/>
          </a:xfrm>
        </p:spPr>
        <p:txBody>
          <a:bodyPr>
            <a:normAutofit/>
          </a:bodyPr>
          <a:lstStyle/>
          <a:p>
            <a:pPr marL="457200" lvl="1" indent="0">
              <a:lnSpc>
                <a:spcPct val="150000"/>
              </a:lnSpc>
              <a:buNone/>
            </a:pPr>
            <a:r>
              <a:rPr lang="es-GT" sz="2600" dirty="0">
                <a:latin typeface="Arial" panose="020B0604020202020204" pitchFamily="34" charset="0"/>
                <a:cs typeface="Arial" panose="020B0604020202020204" pitchFamily="34" charset="0"/>
              </a:rPr>
              <a:t>De conformidad con las normas que regulan su funcionamiento, las principales funciones</a:t>
            </a:r>
            <a:r>
              <a:rPr lang="es-GT" sz="2600" b="1" dirty="0">
                <a:solidFill>
                  <a:srgbClr val="2786C0"/>
                </a:solidFill>
                <a:latin typeface="Arial" panose="020B0604020202020204" pitchFamily="34" charset="0"/>
                <a:cs typeface="Arial" panose="020B0604020202020204" pitchFamily="34" charset="0"/>
              </a:rPr>
              <a:t> </a:t>
            </a:r>
            <a:r>
              <a:rPr lang="es-GT" sz="2600" dirty="0">
                <a:latin typeface="Arial" panose="020B0604020202020204" pitchFamily="34" charset="0"/>
                <a:cs typeface="Arial" panose="020B0604020202020204" pitchFamily="34" charset="0"/>
              </a:rPr>
              <a:t>de </a:t>
            </a:r>
            <a:r>
              <a:rPr lang="es-GT" sz="2600" dirty="0" smtClean="0">
                <a:latin typeface="Arial" panose="020B0604020202020204" pitchFamily="34" charset="0"/>
                <a:cs typeface="Arial" panose="020B0604020202020204" pitchFamily="34" charset="0"/>
              </a:rPr>
              <a:t>la Defensoría de la Mujer Indígena son:</a:t>
            </a:r>
          </a:p>
          <a:p>
            <a:pPr marL="457200" lvl="1" indent="0">
              <a:lnSpc>
                <a:spcPct val="150000"/>
              </a:lnSpc>
              <a:buNone/>
            </a:pPr>
            <a:endParaRPr lang="es-GT" sz="1400" dirty="0">
              <a:latin typeface="Arial" panose="020B0604020202020204" pitchFamily="34" charset="0"/>
              <a:cs typeface="Arial" panose="020B0604020202020204" pitchFamily="34" charset="0"/>
            </a:endParaRPr>
          </a:p>
          <a:p>
            <a:pPr lvl="1">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Atender las particularidades situaciones de vulnerabilidad,                     indefensión y discriminación de la mujer indígena.</a:t>
            </a:r>
          </a:p>
          <a:p>
            <a:pPr lvl="1">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Promover Acciones de Defensa del ejercicio de sus Derechos.</a:t>
            </a:r>
          </a:p>
          <a:p>
            <a:pPr marL="457200" lvl="1" indent="0">
              <a:buNone/>
            </a:pP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9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000" b="1" dirty="0" smtClean="0">
                <a:latin typeface="Arial" panose="020B0604020202020204" pitchFamily="34" charset="0"/>
                <a:cs typeface="Arial" panose="020B0604020202020204" pitchFamily="34" charset="0"/>
              </a:rPr>
              <a:t>2,002 </a:t>
            </a:r>
            <a:r>
              <a:rPr lang="es-GT" sz="2000" b="1" dirty="0">
                <a:latin typeface="Arial" panose="020B0604020202020204" pitchFamily="34" charset="0"/>
                <a:cs typeface="Arial" panose="020B0604020202020204" pitchFamily="34" charset="0"/>
              </a:rPr>
              <a:t>personas informadas y capacitadas, mediante la realización de cursos virtuales, conferencias y charlas informativas. </a:t>
            </a:r>
            <a:endParaRPr lang="es-GT" sz="2000"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Fuente: </a:t>
            </a:r>
            <a:r>
              <a:rPr lang="es-GT" sz="1000" dirty="0">
                <a:latin typeface="Arial" panose="020B0604020202020204" pitchFamily="34" charset="0"/>
                <a:cs typeface="Arial" panose="020B0604020202020204" pitchFamily="34" charset="0"/>
              </a:rPr>
              <a:t>(propia de la Defensoría de la Mujer Indígena)</a:t>
            </a:r>
          </a:p>
          <a:p>
            <a:pPr marL="0" indent="0">
              <a:buNone/>
            </a:pP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800" dirty="0">
                <a:latin typeface="Arial" panose="020B0604020202020204" pitchFamily="34" charset="0"/>
                <a:cs typeface="Arial" panose="020B0604020202020204" pitchFamily="34" charset="0"/>
              </a:rPr>
              <a:t>PRINCIPALES RESULTADOS Y AVANCES </a:t>
            </a:r>
            <a:r>
              <a:rPr lang="es-GT" sz="2800" dirty="0" smtClean="0">
                <a:latin typeface="Arial" panose="020B0604020202020204" pitchFamily="34" charset="0"/>
                <a:cs typeface="Arial" panose="020B0604020202020204" pitchFamily="34" charset="0"/>
              </a:rPr>
              <a:t>DE PREVENCIÓN DE LA VIOLENCIA</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90" y="2162967"/>
            <a:ext cx="6749546" cy="40456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396,008.00 </a:t>
            </a:r>
          </a:p>
          <a:p>
            <a:pPr marL="342900" indent="-342900">
              <a:buAutoNum type="alphaLcPeriod"/>
            </a:pPr>
            <a:r>
              <a:rPr lang="es-GT" sz="1800" dirty="0">
                <a:latin typeface="Arial" panose="020B0604020202020204" pitchFamily="34" charset="0"/>
                <a:cs typeface="Arial" panose="020B0604020202020204" pitchFamily="34" charset="0"/>
              </a:rPr>
              <a:t>Presupuesto ejecutado: Q. 278,834.00</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del Estado de Guatemala </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lgn="just">
              <a:buAutoNum type="alphaLcPeriod"/>
            </a:pPr>
            <a:r>
              <a:rPr lang="es-GT" sz="1800" dirty="0">
                <a:latin typeface="Arial" panose="020B0604020202020204" pitchFamily="34" charset="0"/>
                <a:cs typeface="Arial" panose="020B0604020202020204" pitchFamily="34" charset="0"/>
              </a:rPr>
              <a:t>Programa: 60</a:t>
            </a:r>
          </a:p>
          <a:p>
            <a:pPr marL="457200" indent="-457200" algn="just">
              <a:buAutoNum type="alphaLcPeriod"/>
            </a:pPr>
            <a:r>
              <a:rPr lang="es-GT" sz="1800" dirty="0">
                <a:latin typeface="Arial" panose="020B0604020202020204" pitchFamily="34" charset="0"/>
                <a:cs typeface="Arial" panose="020B0604020202020204" pitchFamily="34" charset="0"/>
              </a:rPr>
              <a:t>Población beneficiada: Mujeres Indígenas </a:t>
            </a:r>
          </a:p>
          <a:p>
            <a:pPr marL="457200" indent="-457200" algn="just">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Ubicación geográfica: sede central y 13 sedes regionales, en los departamentos de: Guatemala, Alta Verapaz, Huehuetenango, Suchitepéquez, Izabal, Quiché, Quetzaltenango, Sololá, San Marcos, Petén, Baja Verapaz, Santa Rosa, Chimaltenango, y Totonicapán.</a:t>
            </a:r>
          </a:p>
          <a:p>
            <a:pPr marL="457200" indent="-457200" algn="just">
              <a:buAutoNum type="alphaLcPeriod"/>
            </a:pPr>
            <a:r>
              <a:rPr lang="es-GT" sz="1800" dirty="0">
                <a:latin typeface="Arial" panose="020B0604020202020204" pitchFamily="34" charset="0"/>
                <a:cs typeface="Arial" panose="020B0604020202020204" pitchFamily="34" charset="0"/>
              </a:rPr>
              <a:t>Plazo de ejecución: de enero a </a:t>
            </a:r>
            <a:r>
              <a:rPr lang="es-GT" sz="1800" dirty="0" smtClean="0">
                <a:latin typeface="Arial" panose="020B0604020202020204" pitchFamily="34" charset="0"/>
                <a:cs typeface="Arial" panose="020B0604020202020204" pitchFamily="34" charset="0"/>
              </a:rPr>
              <a:t>diciembre.</a:t>
            </a:r>
            <a:endParaRPr lang="es-GT" sz="1800" dirty="0">
              <a:latin typeface="Arial" panose="020B0604020202020204" pitchFamily="34" charset="0"/>
              <a:cs typeface="Arial" panose="020B0604020202020204" pitchFamily="34" charset="0"/>
            </a:endParaRPr>
          </a:p>
        </p:txBody>
      </p:sp>
      <p:pic>
        <p:nvPicPr>
          <p:cNvPr id="7" name="Imagen 6" descr="C:\Users\Rbalan\Desktop\259665502_4958083550877949_12673205463890197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571" y="2625731"/>
            <a:ext cx="3468726" cy="2259306"/>
          </a:xfrm>
          <a:prstGeom prst="rect">
            <a:avLst/>
          </a:prstGeom>
          <a:noFill/>
          <a:ln>
            <a:noFill/>
          </a:ln>
        </p:spPr>
      </p:pic>
    </p:spTree>
    <p:extLst>
      <p:ext uri="{BB962C8B-B14F-4D97-AF65-F5344CB8AC3E}">
        <p14:creationId xmlns:p14="http://schemas.microsoft.com/office/powerpoint/2010/main" val="3157759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1333500" y="4972043"/>
            <a:ext cx="10745287"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CONSOLIDADO DE LOGROS INSTITUCIONALES</a:t>
            </a:r>
          </a:p>
        </p:txBody>
      </p:sp>
    </p:spTree>
    <p:extLst>
      <p:ext uri="{BB962C8B-B14F-4D97-AF65-F5344CB8AC3E}">
        <p14:creationId xmlns:p14="http://schemas.microsoft.com/office/powerpoint/2010/main" val="1110065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ítulo 9">
            <a:extLst>
              <a:ext uri="{FF2B5EF4-FFF2-40B4-BE49-F238E27FC236}">
                <a16:creationId xmlns="" xmlns:a16="http://schemas.microsoft.com/office/drawing/2014/main" id="{A9C5971F-9517-4D23-B95F-2916893C400A}"/>
              </a:ext>
            </a:extLst>
          </p:cNvPr>
          <p:cNvSpPr txBox="1">
            <a:spLocks/>
          </p:cNvSpPr>
          <p:nvPr/>
        </p:nvSpPr>
        <p:spPr>
          <a:xfrm>
            <a:off x="10271800" y="6410325"/>
            <a:ext cx="1920200" cy="447675"/>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GT" sz="1400" dirty="0">
                <a:latin typeface="Arial" panose="020B0604020202020204" pitchFamily="34" charset="0"/>
                <a:cs typeface="Arial" panose="020B0604020202020204" pitchFamily="34" charset="0"/>
              </a:rPr>
              <a:t>Ejemplo MAGA</a:t>
            </a: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800" dirty="0">
                <a:latin typeface="Arial" panose="020B0604020202020204" pitchFamily="34" charset="0"/>
                <a:cs typeface="Arial" panose="020B0604020202020204" pitchFamily="34" charset="0"/>
              </a:rPr>
              <a:t>CONSOLIDADO DE LOGROS INSTITUCIONALES</a:t>
            </a:r>
            <a:endParaRPr lang="es-GT" sz="28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a:off x="2624410" y="1444732"/>
            <a:ext cx="6663094" cy="4645334"/>
          </a:xfrm>
          <a:prstGeom prst="rect">
            <a:avLst/>
          </a:prstGeom>
        </p:spPr>
      </p:pic>
    </p:spTree>
    <p:extLst>
      <p:ext uri="{BB962C8B-B14F-4D97-AF65-F5344CB8AC3E}">
        <p14:creationId xmlns:p14="http://schemas.microsoft.com/office/powerpoint/2010/main" val="3239951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TENDENCIAS Y DESAFÍOS</a:t>
            </a:r>
          </a:p>
        </p:txBody>
      </p:sp>
    </p:spTree>
    <p:extLst>
      <p:ext uri="{BB962C8B-B14F-4D97-AF65-F5344CB8AC3E}">
        <p14:creationId xmlns:p14="http://schemas.microsoft.com/office/powerpoint/2010/main" val="2816221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0" y="1041218"/>
            <a:ext cx="10049693"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TENDENCIA MUESTRA EL USO DE LOS RECURSOS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71999" y="1533796"/>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smtClean="0">
                <a:solidFill>
                  <a:schemeClr val="tx1"/>
                </a:solidFill>
                <a:latin typeface="Arial" panose="020B0604020202020204" pitchFamily="34" charset="0"/>
                <a:cs typeface="Arial" panose="020B0604020202020204" pitchFamily="34" charset="0"/>
              </a:rPr>
              <a:t>Los </a:t>
            </a:r>
            <a:r>
              <a:rPr lang="es-GT" sz="2000" b="0" dirty="0">
                <a:solidFill>
                  <a:schemeClr val="tx1"/>
                </a:solidFill>
                <a:latin typeface="Arial" panose="020B0604020202020204" pitchFamily="34" charset="0"/>
                <a:cs typeface="Arial" panose="020B0604020202020204" pitchFamily="34" charset="0"/>
              </a:rPr>
              <a:t>datos obtenidos durante el </a:t>
            </a:r>
            <a:r>
              <a:rPr lang="es-GT" sz="2000" b="0" dirty="0" smtClean="0">
                <a:solidFill>
                  <a:schemeClr val="tx1"/>
                </a:solidFill>
                <a:latin typeface="Arial" panose="020B0604020202020204" pitchFamily="34" charset="0"/>
                <a:cs typeface="Arial" panose="020B0604020202020204" pitchFamily="34" charset="0"/>
              </a:rPr>
              <a:t>periodo </a:t>
            </a:r>
            <a:r>
              <a:rPr lang="es-GT" sz="2000" b="0" dirty="0">
                <a:solidFill>
                  <a:schemeClr val="tx1"/>
                </a:solidFill>
                <a:latin typeface="Arial" panose="020B0604020202020204" pitchFamily="34" charset="0"/>
                <a:cs typeface="Arial" panose="020B0604020202020204" pitchFamily="34" charset="0"/>
              </a:rPr>
              <a:t>reportado permiten establecer que la ejecución del presupuesto se caracterizó principalmente  en la ejecución presupuestaria de gastos por servicios de personal permanente 011 y contrataciones de personal temporal 029 y 183, así como compra de equipo, materiales y suministros, servicios básicos, arrendamientos, mantenimiento de equipos, indemnizaciones al personal y  vacaciones pagadas por retiro y Sentencias Judiciales . </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7170" name="Picture 2" descr="7 TENDENCIAS TECNOLÓGICAS PARA EL EL 2021 | M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785" y="-89694"/>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0"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smtClean="0">
                <a:solidFill>
                  <a:schemeClr val="tx1"/>
                </a:solidFill>
                <a:latin typeface="Arial" panose="020B0604020202020204" pitchFamily="34" charset="0"/>
                <a:cs typeface="Arial" panose="020B0604020202020204" pitchFamily="34" charset="0"/>
              </a:rPr>
              <a:t>En el siguiente año se </a:t>
            </a:r>
            <a:r>
              <a:rPr lang="es-GT" sz="1600" b="0" dirty="0">
                <a:solidFill>
                  <a:schemeClr val="tx1"/>
                </a:solidFill>
                <a:latin typeface="Arial" panose="020B0604020202020204" pitchFamily="34" charset="0"/>
                <a:cs typeface="Arial" panose="020B0604020202020204" pitchFamily="34" charset="0"/>
              </a:rPr>
              <a:t>espera </a:t>
            </a:r>
            <a:r>
              <a:rPr lang="es-GT" sz="1600" b="0" dirty="0" smtClean="0">
                <a:solidFill>
                  <a:schemeClr val="tx1"/>
                </a:solidFill>
                <a:latin typeface="Arial" panose="020B0604020202020204" pitchFamily="34" charset="0"/>
                <a:cs typeface="Arial" panose="020B0604020202020204" pitchFamily="34" charset="0"/>
              </a:rPr>
              <a:t>que, la </a:t>
            </a:r>
            <a:r>
              <a:rPr lang="es-GT" sz="1600" b="0" dirty="0">
                <a:solidFill>
                  <a:schemeClr val="tx1"/>
                </a:solidFill>
                <a:latin typeface="Arial" panose="020B0604020202020204" pitchFamily="34" charset="0"/>
                <a:cs typeface="Arial" panose="020B0604020202020204" pitchFamily="34" charset="0"/>
              </a:rPr>
              <a:t>Defensoría de la Mujer Indígena, cumpla con la ejecución del presupuesto asignado para el año </a:t>
            </a:r>
            <a:r>
              <a:rPr lang="es-GT" sz="1600" b="0" dirty="0" smtClean="0">
                <a:solidFill>
                  <a:schemeClr val="tx1"/>
                </a:solidFill>
                <a:latin typeface="Arial" panose="020B0604020202020204" pitchFamily="34" charset="0"/>
                <a:cs typeface="Arial" panose="020B0604020202020204" pitchFamily="34" charset="0"/>
              </a:rPr>
              <a:t>2022.</a:t>
            </a:r>
            <a:endParaRPr lang="es-GT"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557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RESULTADOS SE OBTUVIERON EN EL MARCO DE LA </a:t>
            </a:r>
            <a:r>
              <a:rPr lang="es-GT" dirty="0" err="1">
                <a:latin typeface="Arial" panose="020B0604020202020204" pitchFamily="34" charset="0"/>
                <a:cs typeface="Arial" panose="020B0604020202020204" pitchFamily="34" charset="0"/>
              </a:rPr>
              <a:t>PGG</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3797642" y="1349548"/>
            <a:ext cx="8130746" cy="484827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smtClean="0">
                <a:solidFill>
                  <a:schemeClr val="tx1"/>
                </a:solidFill>
                <a:latin typeface="Arial" panose="020B0604020202020204" pitchFamily="34" charset="0"/>
                <a:cs typeface="Arial" panose="020B0604020202020204" pitchFamily="34" charset="0"/>
              </a:rPr>
              <a:t>La </a:t>
            </a:r>
            <a:r>
              <a:rPr lang="es-GT" sz="1800" b="0" dirty="0">
                <a:solidFill>
                  <a:schemeClr val="tx1"/>
                </a:solidFill>
                <a:latin typeface="Arial" panose="020B0604020202020204" pitchFamily="34" charset="0"/>
                <a:cs typeface="Arial" panose="020B0604020202020204" pitchFamily="34" charset="0"/>
              </a:rPr>
              <a:t>Política General de Gobierno (PGG) es el plan de acción del Gobierno de Guatemala, en donde se plasman los objetivos estratégicos y los lineamientos de las políticas públicas.</a:t>
            </a:r>
          </a:p>
          <a:p>
            <a:pPr algn="just">
              <a:lnSpc>
                <a:spcPct val="150000"/>
              </a:lnSpc>
            </a:pPr>
            <a:endParaRPr lang="es-GT" sz="12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800" b="0" dirty="0">
                <a:solidFill>
                  <a:schemeClr val="tx1"/>
                </a:solidFill>
                <a:latin typeface="Arial" panose="020B0604020202020204" pitchFamily="34" charset="0"/>
                <a:cs typeface="Arial" panose="020B0604020202020204" pitchFamily="34" charset="0"/>
              </a:rPr>
              <a:t>La Defensoría de la Mujer Indígena, durante el cuatrimestre reportado colaboró con el cumplimiento de la PGG mediante acciones para la erradicación de la pobreza y extrema pobreza en búsqueda de mejores oportunidades para las mujeres indígenas en Guatemala. Contribuyendo a la posibilidad de acceder a los bienes y servicios indispensables para su desarrollo y satisfacción de sus necesidades básicas. </a:t>
            </a:r>
            <a:endParaRPr lang="es-GT" sz="1800" b="0" dirty="0" smtClean="0">
              <a:solidFill>
                <a:schemeClr val="accent1">
                  <a:lumMod val="50000"/>
                </a:schemeClr>
              </a:solidFill>
              <a:latin typeface="Arial" panose="020B0604020202020204" pitchFamily="34" charset="0"/>
              <a:cs typeface="Arial" panose="020B0604020202020204" pitchFamily="34" charset="0"/>
            </a:endParaRPr>
          </a:p>
          <a:p>
            <a:endParaRPr lang="es-GT" sz="5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Durante el ejercicio fiscal 2021, la Defensoría de la Mujer indígena</a:t>
            </a:r>
            <a:r>
              <a:rPr lang="es-GT" sz="1400" b="0" dirty="0">
                <a:solidFill>
                  <a:schemeClr val="tx1"/>
                </a:solidFill>
                <a:latin typeface="Arial" panose="020B0604020202020204" pitchFamily="34" charset="0"/>
                <a:cs typeface="Arial" panose="020B0604020202020204" pitchFamily="34" charset="0"/>
              </a:rPr>
              <a:t>, </a:t>
            </a:r>
            <a:r>
              <a:rPr lang="es-GT" sz="1600" b="0" dirty="0">
                <a:solidFill>
                  <a:schemeClr val="tx1"/>
                </a:solidFill>
                <a:latin typeface="Arial" panose="020B0604020202020204" pitchFamily="34" charset="0"/>
                <a:cs typeface="Arial" panose="020B0604020202020204" pitchFamily="34" charset="0"/>
              </a:rPr>
              <a:t>contribuyó con el pilar 2  Desarrollo Social</a:t>
            </a:r>
            <a:r>
              <a:rPr lang="es-GT" sz="1400" b="0" dirty="0">
                <a:solidFill>
                  <a:schemeClr val="tx1"/>
                </a:solidFill>
                <a:latin typeface="Arial" panose="020B0604020202020204" pitchFamily="34" charset="0"/>
                <a:cs typeface="Arial" panose="020B0604020202020204" pitchFamily="34" charset="0"/>
              </a:rPr>
              <a:t>.</a:t>
            </a:r>
            <a:endParaRPr lang="es-GT" sz="1600" b="0" dirty="0">
              <a:solidFill>
                <a:schemeClr val="tx1"/>
              </a:solidFill>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03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90618" y="477794"/>
            <a:ext cx="10099588" cy="484827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marL="342900" indent="-342900" algn="just">
              <a:buFont typeface="Arial" panose="020B0604020202020204" pitchFamily="34" charset="0"/>
              <a:buChar char="•"/>
            </a:pPr>
            <a:r>
              <a:rPr lang="es-ES" sz="1750" b="0" dirty="0" smtClean="0">
                <a:solidFill>
                  <a:schemeClr val="tx1"/>
                </a:solidFill>
                <a:latin typeface="Arial" panose="020B0604020202020204" pitchFamily="34" charset="0"/>
                <a:cs typeface="Arial" panose="020B0604020202020204" pitchFamily="34" charset="0"/>
              </a:rPr>
              <a:t>Gestión </a:t>
            </a:r>
            <a:r>
              <a:rPr lang="es-ES" sz="1750" b="0" dirty="0">
                <a:solidFill>
                  <a:schemeClr val="tx1"/>
                </a:solidFill>
                <a:latin typeface="Arial" panose="020B0604020202020204" pitchFamily="34" charset="0"/>
                <a:cs typeface="Arial" panose="020B0604020202020204" pitchFamily="34" charset="0"/>
              </a:rPr>
              <a:t>para el financiamiento de la Línea de Emergencia DEMI 1529, con la Organización </a:t>
            </a:r>
            <a:r>
              <a:rPr lang="es-ES" sz="1750" b="0" dirty="0" err="1">
                <a:solidFill>
                  <a:schemeClr val="tx1"/>
                </a:solidFill>
                <a:latin typeface="Arial" panose="020B0604020202020204" pitchFamily="34" charset="0"/>
                <a:cs typeface="Arial" panose="020B0604020202020204" pitchFamily="34" charset="0"/>
              </a:rPr>
              <a:t>Population</a:t>
            </a:r>
            <a:r>
              <a:rPr lang="es-ES" sz="1750" b="0" dirty="0">
                <a:solidFill>
                  <a:schemeClr val="tx1"/>
                </a:solidFill>
                <a:latin typeface="Arial" panose="020B0604020202020204" pitchFamily="34" charset="0"/>
                <a:cs typeface="Arial" panose="020B0604020202020204" pitchFamily="34" charset="0"/>
              </a:rPr>
              <a:t> </a:t>
            </a:r>
            <a:r>
              <a:rPr lang="es-ES" sz="1750" b="0" dirty="0" smtClean="0">
                <a:solidFill>
                  <a:schemeClr val="tx1"/>
                </a:solidFill>
                <a:latin typeface="Arial" panose="020B0604020202020204" pitchFamily="34" charset="0"/>
                <a:cs typeface="Arial" panose="020B0604020202020204" pitchFamily="34" charset="0"/>
              </a:rPr>
              <a:t>Council.</a:t>
            </a:r>
          </a:p>
          <a:p>
            <a:pPr marL="342900" indent="-342900" algn="just">
              <a:buFont typeface="Arial" panose="020B0604020202020204" pitchFamily="34" charset="0"/>
              <a:buChar char="•"/>
            </a:pPr>
            <a:endParaRPr lang="es-ES" sz="1750" b="0"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1750" b="0" dirty="0" smtClean="0">
                <a:solidFill>
                  <a:schemeClr val="tx1"/>
                </a:solidFill>
                <a:latin typeface="Arial" panose="020B0604020202020204" pitchFamily="34" charset="0"/>
                <a:cs typeface="Arial" panose="020B0604020202020204" pitchFamily="34" charset="0"/>
              </a:rPr>
              <a:t>Gestión </a:t>
            </a:r>
            <a:r>
              <a:rPr lang="es-ES" sz="1750" b="0" dirty="0">
                <a:solidFill>
                  <a:schemeClr val="tx1"/>
                </a:solidFill>
                <a:latin typeface="Arial" panose="020B0604020202020204" pitchFamily="34" charset="0"/>
                <a:cs typeface="Arial" panose="020B0604020202020204" pitchFamily="34" charset="0"/>
              </a:rPr>
              <a:t>e Implementación del Proyecto  Tejiendo Oportunidades en coordinación con CARE Guatemala, promocionando y facilitando procesos formativos sobre recursos económicos y productivos en 10 departamentos: Alta Verapaz, Chimaltenango, Huehuetenango, Quiche, Quetzaltenango, Peten, Santa Rosa, Izabal, Suchitepéquez y Totonicapán, en donde DEMI cuenta con sedes regionales, esto con el objetivo de afianzar las estrategias para el empoderamiento económico de las mujeres indígenas, siendo las principales aliadas las Direcciones Municipales de la mujer. </a:t>
            </a:r>
            <a:endParaRPr lang="es-ES" sz="1750" b="0"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ES" sz="1750" b="0"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1750" b="0" dirty="0" smtClean="0">
                <a:solidFill>
                  <a:schemeClr val="tx1"/>
                </a:solidFill>
                <a:latin typeface="Arial" panose="020B0604020202020204" pitchFamily="34" charset="0"/>
                <a:cs typeface="Arial" panose="020B0604020202020204" pitchFamily="34" charset="0"/>
              </a:rPr>
              <a:t>Gestión </a:t>
            </a:r>
            <a:r>
              <a:rPr lang="es-ES" sz="1750" b="0" dirty="0">
                <a:solidFill>
                  <a:schemeClr val="tx1"/>
                </a:solidFill>
                <a:latin typeface="Arial" panose="020B0604020202020204" pitchFamily="34" charset="0"/>
                <a:cs typeface="Arial" panose="020B0604020202020204" pitchFamily="34" charset="0"/>
              </a:rPr>
              <a:t>y coordinación con las Fundaciones “Iniciativa Civil para la Democracia” (INCIDE) de Alta Verapaz y la Fundación Centro de Paz Bárbara Ford de Santa Cruz del Quiché, para el financiamiento de certificaciones de nacimientos, certificaciones de matrimonio en beneficio de las usuarias de la DEMI, ante el RENAP para el seguimiento de sus casos, en los departamentos de Alta Verapaz. </a:t>
            </a:r>
            <a:endParaRPr lang="es-ES" sz="1750" b="0"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ES" sz="1750" b="0" dirty="0" smtClean="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1750" b="0" dirty="0" smtClean="0">
                <a:solidFill>
                  <a:schemeClr val="tx1"/>
                </a:solidFill>
                <a:latin typeface="Arial" panose="020B0604020202020204" pitchFamily="34" charset="0"/>
                <a:cs typeface="Arial" panose="020B0604020202020204" pitchFamily="34" charset="0"/>
              </a:rPr>
              <a:t>La </a:t>
            </a:r>
            <a:r>
              <a:rPr lang="es-ES" sz="1750" b="0" dirty="0">
                <a:solidFill>
                  <a:schemeClr val="tx1"/>
                </a:solidFill>
                <a:latin typeface="Arial" panose="020B0604020202020204" pitchFamily="34" charset="0"/>
                <a:cs typeface="Arial" panose="020B0604020202020204" pitchFamily="34" charset="0"/>
              </a:rPr>
              <a:t>Defensoría de la Mujer Indígena, integra 11 comisiones de trabajo, ante la Coordinadora Nacional para la Prevención de la Violencia Intrafamiliar y Contra las Mujeres CONAPREVI.</a:t>
            </a:r>
            <a:endParaRPr lang="es-GT" sz="1750" b="0" dirty="0">
              <a:solidFill>
                <a:schemeClr val="tx1"/>
              </a:solidFill>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901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247137" y="540053"/>
            <a:ext cx="10179612" cy="520995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marL="285750" indent="-285750" algn="just">
              <a:buFont typeface="Arial" panose="020B0604020202020204" pitchFamily="34" charset="0"/>
              <a:buChar char="•"/>
            </a:pPr>
            <a:r>
              <a:rPr lang="es-ES" sz="1600" b="0" dirty="0" smtClean="0">
                <a:solidFill>
                  <a:schemeClr val="tx1"/>
                </a:solidFill>
                <a:latin typeface="Arial" panose="020B0604020202020204" pitchFamily="34" charset="0"/>
                <a:cs typeface="Arial" panose="020B0604020202020204" pitchFamily="34" charset="0"/>
              </a:rPr>
              <a:t>Se </a:t>
            </a:r>
            <a:r>
              <a:rPr lang="es-ES" sz="1600" b="0" dirty="0">
                <a:solidFill>
                  <a:schemeClr val="tx1"/>
                </a:solidFill>
                <a:latin typeface="Arial" panose="020B0604020202020204" pitchFamily="34" charset="0"/>
                <a:cs typeface="Arial" panose="020B0604020202020204" pitchFamily="34" charset="0"/>
              </a:rPr>
              <a:t>dio cumplimiento a Sentencias Judiciales. </a:t>
            </a:r>
            <a:endParaRPr lang="es-ES" sz="1600" b="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b="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b="0" dirty="0" smtClean="0">
                <a:solidFill>
                  <a:schemeClr val="tx1"/>
                </a:solidFill>
                <a:latin typeface="Arial" panose="020B0604020202020204" pitchFamily="34" charset="0"/>
                <a:cs typeface="Arial" panose="020B0604020202020204" pitchFamily="34" charset="0"/>
              </a:rPr>
              <a:t>En </a:t>
            </a:r>
            <a:r>
              <a:rPr lang="es-ES" sz="1600" b="0" dirty="0">
                <a:solidFill>
                  <a:schemeClr val="tx1"/>
                </a:solidFill>
                <a:latin typeface="Arial" panose="020B0604020202020204" pitchFamily="34" charset="0"/>
                <a:cs typeface="Arial" panose="020B0604020202020204" pitchFamily="34" charset="0"/>
              </a:rPr>
              <a:t>coordinación con la Contraloría General de Cuentas, durante el segundo cuatrimestre, se contó con la participación de personal de la Defensoría de la Mujer Indígena, en diversas capacitaciones. </a:t>
            </a:r>
            <a:endParaRPr lang="es-ES" sz="1600" b="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b="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b="0" dirty="0" smtClean="0">
                <a:solidFill>
                  <a:schemeClr val="tx1"/>
                </a:solidFill>
                <a:latin typeface="Arial" panose="020B0604020202020204" pitchFamily="34" charset="0"/>
                <a:cs typeface="Arial" panose="020B0604020202020204" pitchFamily="34" charset="0"/>
              </a:rPr>
              <a:t>Participación </a:t>
            </a:r>
            <a:r>
              <a:rPr lang="es-ES" sz="1600" b="0" dirty="0">
                <a:solidFill>
                  <a:schemeClr val="tx1"/>
                </a:solidFill>
                <a:latin typeface="Arial" panose="020B0604020202020204" pitchFamily="34" charset="0"/>
                <a:cs typeface="Arial" panose="020B0604020202020204" pitchFamily="34" charset="0"/>
              </a:rPr>
              <a:t>de la Defensoría de la Mujer indígena, en la segunda fase de la campaña nada justifica la violencia  contra las mujeres en Guatemala, implementada por PNUD a través del proyecto regional </a:t>
            </a:r>
            <a:r>
              <a:rPr lang="es-ES" sz="1600" b="0" dirty="0" err="1" smtClean="0">
                <a:solidFill>
                  <a:schemeClr val="tx1"/>
                </a:solidFill>
                <a:latin typeface="Arial" panose="020B0604020202020204" pitchFamily="34" charset="0"/>
                <a:cs typeface="Arial" panose="020B0604020202020204" pitchFamily="34" charset="0"/>
              </a:rPr>
              <a:t>Infosegura</a:t>
            </a:r>
            <a:r>
              <a:rPr lang="es-ES" sz="1600" b="0" dirty="0" smtClean="0">
                <a:solidFill>
                  <a:schemeClr val="tx1"/>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s-ES" sz="1600" b="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b="0" dirty="0" smtClean="0">
                <a:solidFill>
                  <a:schemeClr val="tx1"/>
                </a:solidFill>
                <a:latin typeface="Arial" panose="020B0604020202020204" pitchFamily="34" charset="0"/>
                <a:cs typeface="Arial" panose="020B0604020202020204" pitchFamily="34" charset="0"/>
              </a:rPr>
              <a:t>Firma </a:t>
            </a:r>
            <a:r>
              <a:rPr lang="es-ES" sz="1600" b="0" dirty="0">
                <a:solidFill>
                  <a:schemeClr val="tx1"/>
                </a:solidFill>
                <a:latin typeface="Arial" panose="020B0604020202020204" pitchFamily="34" charset="0"/>
                <a:cs typeface="Arial" panose="020B0604020202020204" pitchFamily="34" charset="0"/>
              </a:rPr>
              <a:t>de memorándum de entendimiento entre UNFPA y  la Defensoría de la Mujer indígena, para impulsar la agenda de desarrollo sostenible, fortaleciendo la cooperación y facilitar la colaboración entre las partes en áreas de interés común.  </a:t>
            </a:r>
            <a:endParaRPr lang="es-ES" sz="1600" b="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b="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b="0" dirty="0" smtClean="0">
                <a:solidFill>
                  <a:schemeClr val="tx1"/>
                </a:solidFill>
                <a:latin typeface="Arial" panose="020B0604020202020204" pitchFamily="34" charset="0"/>
                <a:cs typeface="Arial" panose="020B0604020202020204" pitchFamily="34" charset="0"/>
              </a:rPr>
              <a:t>En </a:t>
            </a:r>
            <a:r>
              <a:rPr lang="es-ES" sz="1600" b="0" dirty="0">
                <a:solidFill>
                  <a:schemeClr val="tx1"/>
                </a:solidFill>
                <a:latin typeface="Arial" panose="020B0604020202020204" pitchFamily="34" charset="0"/>
                <a:cs typeface="Arial" panose="020B0604020202020204" pitchFamily="34" charset="0"/>
              </a:rPr>
              <a:t>coordinación con ALFAGUAT, ADEHGUA y PDH, se crearon alianzas para promover estrategias de desarrollo a favor de la población vulnerable en materia de Derechos Humanos</a:t>
            </a:r>
            <a:r>
              <a:rPr lang="es-ES" sz="1600" b="0" dirty="0" smtClean="0">
                <a:solidFill>
                  <a:schemeClr val="tx1"/>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s-ES" sz="1600" b="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b="0" dirty="0">
                <a:solidFill>
                  <a:schemeClr val="tx1"/>
                </a:solidFill>
                <a:latin typeface="Arial" panose="020B0604020202020204" pitchFamily="34" charset="0"/>
                <a:cs typeface="Arial" panose="020B0604020202020204" pitchFamily="34" charset="0"/>
              </a:rPr>
              <a:t>Gestión y coordinación con las Fundaciones “Iniciativa Civil para la Democracia” (INCIDE) de Alta Verapaz y la Fundación Centro de Paz Bárbara Ford de Santa Cruz del Quiché, para el financiamiento de certificaciones de nacimientos, certificaciones de matrimonio en beneficio de las usuarias de la DEMI, ante el RENAP para el seguimiento de sus casos, en los departamentos de Alta Verapaz. </a:t>
            </a:r>
          </a:p>
          <a:p>
            <a:pPr marL="285750" indent="-285750" algn="just">
              <a:buFont typeface="Arial" panose="020B0604020202020204" pitchFamily="34" charset="0"/>
              <a:buChar char="•"/>
            </a:pPr>
            <a:endParaRPr lang="es-ES" sz="1600" b="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600" b="0" dirty="0">
              <a:solidFill>
                <a:schemeClr val="tx1"/>
              </a:solidFill>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475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123570" y="581243"/>
            <a:ext cx="10099588" cy="484827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marL="285750" indent="-285750" algn="just">
              <a:buFont typeface="Arial" panose="020B0604020202020204" pitchFamily="34" charset="0"/>
              <a:buChar char="•"/>
            </a:pPr>
            <a:r>
              <a:rPr lang="es-ES" sz="1750" b="0" dirty="0" smtClean="0">
                <a:solidFill>
                  <a:schemeClr val="tx1"/>
                </a:solidFill>
                <a:latin typeface="Arial" panose="020B0604020202020204" pitchFamily="34" charset="0"/>
                <a:cs typeface="Arial" panose="020B0604020202020204" pitchFamily="34" charset="0"/>
              </a:rPr>
              <a:t>En </a:t>
            </a:r>
            <a:r>
              <a:rPr lang="es-ES" sz="1750" b="0" dirty="0">
                <a:solidFill>
                  <a:schemeClr val="tx1"/>
                </a:solidFill>
                <a:latin typeface="Arial" panose="020B0604020202020204" pitchFamily="34" charset="0"/>
                <a:cs typeface="Arial" panose="020B0604020202020204" pitchFamily="34" charset="0"/>
              </a:rPr>
              <a:t>coordinación con la Secretaría de la Mujer SEPREM, se ha logrado llevar a cabo el taller virtual sobre “Empoderamiento económico de la mujer rural”, en los Departamentos de San Marcos, Quetzaltenango y Totonicapán. </a:t>
            </a:r>
            <a:endParaRPr lang="es-ES" sz="1750" b="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750" b="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750" b="0" dirty="0" smtClean="0">
                <a:solidFill>
                  <a:schemeClr val="tx1"/>
                </a:solidFill>
                <a:latin typeface="Arial" panose="020B0604020202020204" pitchFamily="34" charset="0"/>
                <a:cs typeface="Arial" panose="020B0604020202020204" pitchFamily="34" charset="0"/>
              </a:rPr>
              <a:t>Participación  </a:t>
            </a:r>
            <a:r>
              <a:rPr lang="es-ES" sz="1750" b="0" dirty="0">
                <a:solidFill>
                  <a:schemeClr val="tx1"/>
                </a:solidFill>
                <a:latin typeface="Arial" panose="020B0604020202020204" pitchFamily="34" charset="0"/>
                <a:cs typeface="Arial" panose="020B0604020202020204" pitchFamily="34" charset="0"/>
              </a:rPr>
              <a:t>en la inauguración de la Oficina de la Comisión Presidencial por la Paz y los Derechos Humanos -COPADEH- con el objetivo de generar nuevas alianzas </a:t>
            </a:r>
            <a:r>
              <a:rPr lang="es-ES" sz="1750" b="0" dirty="0" smtClean="0">
                <a:solidFill>
                  <a:schemeClr val="tx1"/>
                </a:solidFill>
                <a:latin typeface="Arial" panose="020B0604020202020204" pitchFamily="34" charset="0"/>
                <a:cs typeface="Arial" panose="020B0604020202020204" pitchFamily="34" charset="0"/>
              </a:rPr>
              <a:t>institucionales.</a:t>
            </a:r>
          </a:p>
          <a:p>
            <a:pPr marL="285750" indent="-285750" algn="just">
              <a:buFont typeface="Arial" panose="020B0604020202020204" pitchFamily="34" charset="0"/>
              <a:buChar char="•"/>
            </a:pPr>
            <a:endParaRPr lang="es-ES" sz="1750" b="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750" b="0" dirty="0" smtClean="0">
                <a:solidFill>
                  <a:schemeClr val="tx1"/>
                </a:solidFill>
                <a:latin typeface="Arial" panose="020B0604020202020204" pitchFamily="34" charset="0"/>
                <a:cs typeface="Arial" panose="020B0604020202020204" pitchFamily="34" charset="0"/>
              </a:rPr>
              <a:t>En </a:t>
            </a:r>
            <a:r>
              <a:rPr lang="es-ES" sz="1750" b="0" dirty="0">
                <a:solidFill>
                  <a:schemeClr val="tx1"/>
                </a:solidFill>
                <a:latin typeface="Arial" panose="020B0604020202020204" pitchFamily="34" charset="0"/>
                <a:cs typeface="Arial" panose="020B0604020202020204" pitchFamily="34" charset="0"/>
              </a:rPr>
              <a:t>coordinación DEMI-UNFPA Y FLACSO, el personal de atención integral de atención de casos y delegada participó en un proceso formativo sobre Violencia contra la mujer, en el departamento de Sololá y </a:t>
            </a:r>
            <a:r>
              <a:rPr lang="es-ES" sz="1750" b="0" dirty="0" smtClean="0">
                <a:solidFill>
                  <a:schemeClr val="tx1"/>
                </a:solidFill>
                <a:latin typeface="Arial" panose="020B0604020202020204" pitchFamily="34" charset="0"/>
                <a:cs typeface="Arial" panose="020B0604020202020204" pitchFamily="34" charset="0"/>
              </a:rPr>
              <a:t>Suchitepéquez.</a:t>
            </a:r>
          </a:p>
          <a:p>
            <a:pPr marL="285750" indent="-285750" algn="just">
              <a:buFont typeface="Arial" panose="020B0604020202020204" pitchFamily="34" charset="0"/>
              <a:buChar char="•"/>
            </a:pPr>
            <a:endParaRPr lang="es-ES" sz="1750" b="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750" b="0" dirty="0" smtClean="0">
                <a:solidFill>
                  <a:schemeClr val="tx1"/>
                </a:solidFill>
                <a:latin typeface="Arial" panose="020B0604020202020204" pitchFamily="34" charset="0"/>
                <a:cs typeface="Arial" panose="020B0604020202020204" pitchFamily="34" charset="0"/>
              </a:rPr>
              <a:t>Incidencia </a:t>
            </a:r>
            <a:r>
              <a:rPr lang="es-ES" sz="1750" b="0" dirty="0">
                <a:solidFill>
                  <a:schemeClr val="tx1"/>
                </a:solidFill>
                <a:latin typeface="Arial" panose="020B0604020202020204" pitchFamily="34" charset="0"/>
                <a:cs typeface="Arial" panose="020B0604020202020204" pitchFamily="34" charset="0"/>
              </a:rPr>
              <a:t>con CICAM,  para beneficiar a más mujeres víctimas de violencia, para lograr un capital semilla para iniciar un negocio que les ayude a generar recursos económicos a mujeres del departamento de Sololá y Santa </a:t>
            </a:r>
            <a:r>
              <a:rPr lang="es-ES" sz="1750" b="0" dirty="0" smtClean="0">
                <a:solidFill>
                  <a:schemeClr val="tx1"/>
                </a:solidFill>
                <a:latin typeface="Arial" panose="020B0604020202020204" pitchFamily="34" charset="0"/>
                <a:cs typeface="Arial" panose="020B0604020202020204" pitchFamily="34" charset="0"/>
              </a:rPr>
              <a:t>Rosa</a:t>
            </a:r>
          </a:p>
          <a:p>
            <a:pPr marL="285750" indent="-285750" algn="just">
              <a:buFont typeface="Arial" panose="020B0604020202020204" pitchFamily="34" charset="0"/>
              <a:buChar char="•"/>
            </a:pPr>
            <a:endParaRPr lang="es-ES" sz="1750" b="0"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750" b="0" dirty="0" smtClean="0">
                <a:solidFill>
                  <a:schemeClr val="tx1"/>
                </a:solidFill>
                <a:latin typeface="Arial" panose="020B0604020202020204" pitchFamily="34" charset="0"/>
                <a:cs typeface="Arial" panose="020B0604020202020204" pitchFamily="34" charset="0"/>
              </a:rPr>
              <a:t>En </a:t>
            </a:r>
            <a:r>
              <a:rPr lang="es-ES" sz="1750" b="0" dirty="0">
                <a:solidFill>
                  <a:schemeClr val="tx1"/>
                </a:solidFill>
                <a:latin typeface="Arial" panose="020B0604020202020204" pitchFamily="34" charset="0"/>
                <a:cs typeface="Arial" panose="020B0604020202020204" pitchFamily="34" charset="0"/>
              </a:rPr>
              <a:t>coordinación con la Asociación </a:t>
            </a:r>
            <a:r>
              <a:rPr lang="es-ES" sz="1750" b="0" dirty="0" err="1">
                <a:solidFill>
                  <a:schemeClr val="tx1"/>
                </a:solidFill>
                <a:latin typeface="Arial" panose="020B0604020202020204" pitchFamily="34" charset="0"/>
                <a:cs typeface="Arial" panose="020B0604020202020204" pitchFamily="34" charset="0"/>
              </a:rPr>
              <a:t>Ajb´atz</a:t>
            </a:r>
            <a:r>
              <a:rPr lang="es-ES" sz="1750" b="0" dirty="0">
                <a:solidFill>
                  <a:schemeClr val="tx1"/>
                </a:solidFill>
                <a:latin typeface="Arial" panose="020B0604020202020204" pitchFamily="34" charset="0"/>
                <a:cs typeface="Arial" panose="020B0604020202020204" pitchFamily="34" charset="0"/>
              </a:rPr>
              <a:t>´ Enlace Quiché-ONG-, Direcciones Municipales y Defensoría de la Mujer Indígena; se realizaron talleres para directoras municipales de la mujer, en el departamento de Quiche</a:t>
            </a: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901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945058" y="940237"/>
            <a:ext cx="10099588" cy="484827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lvl="0"/>
            <a:r>
              <a:rPr lang="es-GT" sz="2000" dirty="0">
                <a:latin typeface="Arial" panose="020B0604020202020204" pitchFamily="34" charset="0"/>
                <a:cs typeface="Arial" panose="020B0604020202020204" pitchFamily="34" charset="0"/>
              </a:rPr>
              <a:t>Otras coordinaciones y participaciones:</a:t>
            </a:r>
          </a:p>
          <a:p>
            <a:pPr lvl="0"/>
            <a:endParaRPr lang="es-GT" sz="16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a:solidFill>
                  <a:schemeClr val="tx1"/>
                </a:solidFill>
                <a:latin typeface="Arial" panose="020B0604020202020204" pitchFamily="34" charset="0"/>
                <a:cs typeface="Arial" panose="020B0604020202020204" pitchFamily="34" charset="0"/>
              </a:rPr>
              <a:t>Comisión Interinstitucional Contra la Trata de Personas, Salud Sexual y Reproductiva.</a:t>
            </a:r>
          </a:p>
          <a:p>
            <a:pPr marL="342900" indent="-342900" algn="just">
              <a:buFont typeface="Arial" panose="020B0604020202020204" pitchFamily="34" charset="0"/>
              <a:buChar char="•"/>
            </a:pPr>
            <a:endParaRPr lang="es-GT" sz="1800" b="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GT" sz="1800" b="0" dirty="0">
                <a:solidFill>
                  <a:schemeClr val="tx1"/>
                </a:solidFill>
                <a:latin typeface="Arial" panose="020B0604020202020204" pitchFamily="34" charset="0"/>
                <a:cs typeface="Arial" panose="020B0604020202020204" pitchFamily="34" charset="0"/>
              </a:rPr>
              <a:t>Participación a nivel local en los Consejos de Desarrollo </a:t>
            </a:r>
            <a:r>
              <a:rPr lang="es-ES" sz="1800" b="0" dirty="0">
                <a:solidFill>
                  <a:schemeClr val="tx1"/>
                </a:solidFill>
                <a:latin typeface="Arial" panose="020B0604020202020204" pitchFamily="34" charset="0"/>
                <a:cs typeface="Arial" panose="020B0604020202020204" pitchFamily="34" charset="0"/>
              </a:rPr>
              <a:t>CODEDE, CODERED, CODEDIS, </a:t>
            </a:r>
            <a:r>
              <a:rPr lang="es-ES" sz="1800" b="0" dirty="0" err="1">
                <a:solidFill>
                  <a:schemeClr val="tx1"/>
                </a:solidFill>
                <a:latin typeface="Arial" panose="020B0604020202020204" pitchFamily="34" charset="0"/>
                <a:cs typeface="Arial" panose="020B0604020202020204" pitchFamily="34" charset="0"/>
              </a:rPr>
              <a:t>COMUDE´s</a:t>
            </a:r>
            <a:r>
              <a:rPr lang="es-ES" sz="1800" b="0" dirty="0">
                <a:solidFill>
                  <a:schemeClr val="tx1"/>
                </a:solidFill>
                <a:latin typeface="Arial" panose="020B0604020202020204" pitchFamily="34" charset="0"/>
                <a:cs typeface="Arial" panose="020B0604020202020204" pitchFamily="34" charset="0"/>
              </a:rPr>
              <a:t>,  CODEPETI, COED, CODESAN, Red Maya, Red VET, Red de Derivación del Ministerio Público, Policía Nacional </a:t>
            </a:r>
            <a:r>
              <a:rPr lang="es-ES" sz="1800" b="0" dirty="0" smtClean="0">
                <a:solidFill>
                  <a:schemeClr val="tx1"/>
                </a:solidFill>
                <a:latin typeface="Arial" panose="020B0604020202020204" pitchFamily="34" charset="0"/>
                <a:cs typeface="Arial" panose="020B0604020202020204" pitchFamily="34" charset="0"/>
              </a:rPr>
              <a:t>Civil</a:t>
            </a:r>
            <a:r>
              <a:rPr lang="es-GT" sz="1800" b="0" dirty="0" smtClean="0">
                <a:solidFill>
                  <a:schemeClr val="tx1"/>
                </a:solidFill>
                <a:latin typeface="Arial" panose="020B0604020202020204" pitchFamily="34" charset="0"/>
                <a:cs typeface="Arial" panose="020B0604020202020204" pitchFamily="34" charset="0"/>
              </a:rPr>
              <a:t>.</a:t>
            </a:r>
            <a:endParaRPr lang="es-GT" sz="1800" b="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GT" sz="1400" b="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750" b="0" dirty="0">
              <a:solidFill>
                <a:schemeClr val="tx1"/>
              </a:solidFill>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99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a:t>
            </a:r>
            <a:r>
              <a:rPr lang="es-GT" sz="2800" dirty="0" smtClean="0">
                <a:latin typeface="Arial" panose="020B0604020202020204" pitchFamily="34" charset="0"/>
                <a:cs typeface="Arial" panose="020B0604020202020204" pitchFamily="34" charset="0"/>
              </a:rPr>
              <a:t>OBJETIVOS </a:t>
            </a:r>
            <a:r>
              <a:rPr lang="es-GT" sz="2800" dirty="0">
                <a:latin typeface="Arial" panose="020B0604020202020204" pitchFamily="34" charset="0"/>
                <a:cs typeface="Arial" panose="020B0604020202020204" pitchFamily="34" charset="0"/>
              </a:rPr>
              <a:t>DE “</a:t>
            </a:r>
            <a:r>
              <a:rPr lang="es-GT" sz="2800" u="sng" dirty="0">
                <a:latin typeface="Arial" panose="020B0604020202020204" pitchFamily="34" charset="0"/>
                <a:cs typeface="Arial" panose="020B0604020202020204" pitchFamily="34" charset="0"/>
              </a:rPr>
              <a:t>LA INSTITUCIÓN</a:t>
            </a:r>
            <a:r>
              <a:rPr lang="es-GT" sz="2800" dirty="0">
                <a:latin typeface="Arial" panose="020B0604020202020204" pitchFamily="34" charset="0"/>
                <a:cs typeface="Arial" panose="020B0604020202020204" pitchFamily="34" charset="0"/>
              </a:rPr>
              <a:t>”</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483324" y="1624347"/>
            <a:ext cx="10646230" cy="4614170"/>
          </a:xfrm>
        </p:spPr>
        <p:txBody>
          <a:bodyPr>
            <a:normAutofit fontScale="70000" lnSpcReduction="20000"/>
          </a:bodyPr>
          <a:lstStyle/>
          <a:p>
            <a:pPr marL="457200" lvl="1" indent="0">
              <a:lnSpc>
                <a:spcPct val="150000"/>
              </a:lnSpc>
              <a:buNone/>
            </a:pPr>
            <a:r>
              <a:rPr lang="es-GT" sz="2900" dirty="0">
                <a:latin typeface="Arial" panose="020B0604020202020204" pitchFamily="34" charset="0"/>
                <a:cs typeface="Arial" panose="020B0604020202020204" pitchFamily="34" charset="0"/>
              </a:rPr>
              <a:t>Para el cumplimiento de sus funciones y satisfacer las necesidades de la población</a:t>
            </a:r>
            <a:r>
              <a:rPr lang="es-GT" sz="2900" dirty="0" smtClean="0">
                <a:latin typeface="Arial" panose="020B0604020202020204" pitchFamily="34" charset="0"/>
                <a:cs typeface="Arial" panose="020B0604020202020204" pitchFamily="34" charset="0"/>
              </a:rPr>
              <a:t>, la Defensoría de la Mujer Indígena </a:t>
            </a:r>
            <a:r>
              <a:rPr lang="es-GT" sz="2900" dirty="0">
                <a:latin typeface="Arial" panose="020B0604020202020204" pitchFamily="34" charset="0"/>
                <a:cs typeface="Arial" panose="020B0604020202020204" pitchFamily="34" charset="0"/>
              </a:rPr>
              <a:t>debe cumplir con los siguientes objetivos</a:t>
            </a:r>
            <a:r>
              <a:rPr lang="es-GT" sz="2900" dirty="0" smtClean="0">
                <a:latin typeface="Arial" panose="020B0604020202020204" pitchFamily="34" charset="0"/>
                <a:cs typeface="Arial" panose="020B0604020202020204" pitchFamily="34" charset="0"/>
              </a:rPr>
              <a:t>:</a:t>
            </a:r>
          </a:p>
          <a:p>
            <a:pPr marL="457200" lvl="1" indent="0">
              <a:lnSpc>
                <a:spcPct val="150000"/>
              </a:lnSpc>
              <a:buNone/>
            </a:pPr>
            <a:endParaRPr lang="es-GT" sz="2600" dirty="0">
              <a:latin typeface="Arial" panose="020B0604020202020204" pitchFamily="34" charset="0"/>
              <a:cs typeface="Arial" panose="020B0604020202020204" pitchFamily="34" charset="0"/>
            </a:endParaRPr>
          </a:p>
          <a:p>
            <a:pPr lvl="1">
              <a:lnSpc>
                <a:spcPct val="150000"/>
              </a:lnSpc>
              <a:buClr>
                <a:srgbClr val="0070C0"/>
              </a:buClr>
              <a:buFont typeface="Wingdings" panose="05000000000000000000" pitchFamily="2" charset="2"/>
              <a:buChar char="§"/>
            </a:pPr>
            <a:r>
              <a:rPr lang="es-GT" sz="2800" dirty="0">
                <a:latin typeface="Arial" panose="020B0604020202020204" pitchFamily="34" charset="0"/>
                <a:cs typeface="Arial" panose="020B0604020202020204" pitchFamily="34" charset="0"/>
              </a:rPr>
              <a:t>Ser una institución pública rectora, fortalecida y de reconocida referencia a nivel nacional e internacional en materia de la defensa de los derechos de las mujeres indígenas con pertinencia cultural. </a:t>
            </a:r>
          </a:p>
          <a:p>
            <a:pPr lvl="1">
              <a:lnSpc>
                <a:spcPct val="150000"/>
              </a:lnSpc>
              <a:buClr>
                <a:srgbClr val="0070C0"/>
              </a:buClr>
              <a:buFont typeface="Wingdings" panose="05000000000000000000" pitchFamily="2" charset="2"/>
              <a:buChar char="§"/>
            </a:pPr>
            <a:r>
              <a:rPr lang="es-GT" sz="2800" dirty="0">
                <a:latin typeface="Arial" panose="020B0604020202020204" pitchFamily="34" charset="0"/>
                <a:cs typeface="Arial" panose="020B0604020202020204" pitchFamily="34" charset="0"/>
              </a:rPr>
              <a:t>Promover, defender y proteger el pleno ejercicio de los derechos de las mujeres indígenas contribuyendo a la erradicación de todas las formas de violencia y discriminación en los distintos ámbitos de la sociedad guatemalteca.</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579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945058" y="940237"/>
            <a:ext cx="10099588" cy="484827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r>
              <a:rPr lang="es-GT" sz="2000" dirty="0">
                <a:latin typeface="Arial" panose="020B0604020202020204" pitchFamily="34" charset="0"/>
                <a:cs typeface="Arial" panose="020B0604020202020204" pitchFamily="34" charset="0"/>
              </a:rPr>
              <a:t>Promoción y divulgación de los Derechos de la Mujeres Indígenas:</a:t>
            </a:r>
          </a:p>
          <a:p>
            <a:r>
              <a:rPr lang="es-GT" sz="2000" dirty="0">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s-GT" sz="1800" b="0" dirty="0">
                <a:latin typeface="Arial" panose="020B0604020202020204" pitchFamily="34" charset="0"/>
                <a:cs typeface="Arial" panose="020B0604020202020204" pitchFamily="34" charset="0"/>
              </a:rPr>
              <a:t>La sede central como sedes regionales ha desarrollado acciones de promoción y divulgación de la línea de atención 1529 a través de las redes sociales de la Defensoría de la Mujer Indígena y de las coordinaciones interinstitucionales a nivel local, así como en los  medios de comunicación  social regionales. </a:t>
            </a:r>
          </a:p>
          <a:p>
            <a:pPr marL="285750" indent="-285750" algn="l">
              <a:buFont typeface="Arial" panose="020B0604020202020204" pitchFamily="34" charset="0"/>
              <a:buChar char="•"/>
            </a:pPr>
            <a:endParaRPr lang="es-GT" sz="1800" b="0" dirty="0">
              <a:latin typeface="Arial" panose="020B0604020202020204" pitchFamily="34" charset="0"/>
              <a:cs typeface="Arial" panose="020B0604020202020204" pitchFamily="34" charset="0"/>
            </a:endParaRPr>
          </a:p>
          <a:p>
            <a:pPr marL="285750" lvl="0" indent="-285750" algn="l">
              <a:buFont typeface="Arial" panose="020B0604020202020204" pitchFamily="34" charset="0"/>
              <a:buChar char="•"/>
            </a:pPr>
            <a:r>
              <a:rPr lang="es-GT" sz="1800" b="0" dirty="0">
                <a:latin typeface="Arial" panose="020B0604020202020204" pitchFamily="34" charset="0"/>
                <a:cs typeface="Arial" panose="020B0604020202020204" pitchFamily="34" charset="0"/>
              </a:rPr>
              <a:t>Ha alcanzado un total de </a:t>
            </a:r>
            <a:r>
              <a:rPr lang="es-GT" sz="1800" b="0" dirty="0" smtClean="0">
                <a:latin typeface="Arial" panose="020B0604020202020204" pitchFamily="34" charset="0"/>
                <a:cs typeface="Arial" panose="020B0604020202020204" pitchFamily="34" charset="0"/>
              </a:rPr>
              <a:t>1,224,601 </a:t>
            </a:r>
            <a:r>
              <a:rPr lang="es-GT" sz="1800" b="0" dirty="0">
                <a:latin typeface="Arial" panose="020B0604020202020204" pitchFamily="34" charset="0"/>
                <a:cs typeface="Arial" panose="020B0604020202020204" pitchFamily="34" charset="0"/>
              </a:rPr>
              <a:t>personas y </a:t>
            </a:r>
            <a:r>
              <a:rPr lang="es-GT" sz="1800" b="0" dirty="0" smtClean="0">
                <a:latin typeface="Arial" panose="020B0604020202020204" pitchFamily="34" charset="0"/>
                <a:cs typeface="Arial" panose="020B0604020202020204" pitchFamily="34" charset="0"/>
              </a:rPr>
              <a:t>28,894 </a:t>
            </a:r>
            <a:r>
              <a:rPr lang="es-GT" sz="1800" b="0" dirty="0">
                <a:latin typeface="Arial" panose="020B0604020202020204" pitchFamily="34" charset="0"/>
                <a:cs typeface="Arial" panose="020B0604020202020204" pitchFamily="34" charset="0"/>
              </a:rPr>
              <a:t>interacciones, en las cuales se publicó un total de </a:t>
            </a:r>
            <a:r>
              <a:rPr lang="es-GT" sz="1800" b="0" dirty="0" smtClean="0">
                <a:latin typeface="Arial" panose="020B0604020202020204" pitchFamily="34" charset="0"/>
                <a:cs typeface="Arial" panose="020B0604020202020204" pitchFamily="34" charset="0"/>
              </a:rPr>
              <a:t>276 </a:t>
            </a:r>
            <a:r>
              <a:rPr lang="es-GT" sz="1800" b="0" dirty="0">
                <a:latin typeface="Arial" panose="020B0604020202020204" pitchFamily="34" charset="0"/>
                <a:cs typeface="Arial" panose="020B0604020202020204" pitchFamily="34" charset="0"/>
              </a:rPr>
              <a:t>mensajes y videos sobre la prevención de la violencia y la prevención del COVID19 y sobre la línea 1529 a nivel nacional. </a:t>
            </a:r>
          </a:p>
          <a:p>
            <a:pPr marL="342900" indent="-342900" algn="just">
              <a:buFont typeface="Arial" panose="020B0604020202020204" pitchFamily="34" charset="0"/>
              <a:buChar char="•"/>
            </a:pPr>
            <a:endParaRPr lang="es-GT" sz="1400" b="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ES" sz="1750" b="0" dirty="0">
              <a:solidFill>
                <a:schemeClr val="tx1"/>
              </a:solidFill>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792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MEDIDAS DE TRANSPARENCIA SE HAN APLICADO?</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840260" y="1283646"/>
            <a:ext cx="1082593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Para garantizar el uso adecuado del dinero público y el avance en el cumplimiento de los objetivos de Estado, Defensoría de la Mujer Indígena ha adoptado como medidas de transparencia: </a:t>
            </a:r>
          </a:p>
          <a:p>
            <a:pPr algn="just">
              <a:lnSpc>
                <a:spcPct val="150000"/>
              </a:lnSpc>
            </a:pPr>
            <a:r>
              <a:rPr lang="es-GT" sz="1800" b="0" dirty="0">
                <a:solidFill>
                  <a:schemeClr val="tx1"/>
                </a:solidFill>
                <a:latin typeface="Arial" panose="020B0604020202020204" pitchFamily="34" charset="0"/>
                <a:cs typeface="Arial" panose="020B0604020202020204" pitchFamily="34" charset="0"/>
              </a:rPr>
              <a:t>Lo establecido en la Ley de Acceso a la Información Pública (Decreto 57-2008 del Congreso de la República). La Defensoría pone a disposición el portal Web con el propósito de facilitar a todas las personas la información que garantiza la transparencia.</a:t>
            </a:r>
          </a:p>
          <a:p>
            <a:pPr algn="just">
              <a:lnSpc>
                <a:spcPct val="150000"/>
              </a:lnSpc>
            </a:pPr>
            <a:r>
              <a:rPr lang="es-GT" sz="1800" b="0" dirty="0">
                <a:solidFill>
                  <a:schemeClr val="tx1"/>
                </a:solidFill>
                <a:latin typeface="Arial" panose="020B0604020202020204" pitchFamily="34" charset="0"/>
                <a:cs typeface="Arial" panose="020B0604020202020204" pitchFamily="34" charset="0"/>
              </a:rPr>
              <a:t> </a:t>
            </a:r>
          </a:p>
          <a:p>
            <a:pPr algn="just">
              <a:lnSpc>
                <a:spcPct val="150000"/>
              </a:lnSpc>
            </a:pPr>
            <a:r>
              <a:rPr lang="es-GT" sz="1800" b="0" dirty="0">
                <a:solidFill>
                  <a:schemeClr val="tx1"/>
                </a:solidFill>
                <a:latin typeface="Arial" panose="020B0604020202020204" pitchFamily="34" charset="0"/>
                <a:cs typeface="Arial" panose="020B0604020202020204" pitchFamily="34" charset="0"/>
              </a:rPr>
              <a:t>Se cuenta con una Dirección de Auditoria Interna que vigila el desarrollo de los procedimientos administrativos con el fin de garantizar, el uso y manejo adecuado de los recursos estatales, asignados a la institución en conjunto con la Contraloría General de Cuentas.</a:t>
            </a:r>
          </a:p>
          <a:p>
            <a:endParaRPr lang="es-GT" sz="1800" b="0" dirty="0">
              <a:solidFill>
                <a:schemeClr val="accent1">
                  <a:lumMod val="50000"/>
                </a:schemeClr>
              </a:solidFill>
              <a:latin typeface="Arial" panose="020B0604020202020204" pitchFamily="34" charset="0"/>
              <a:cs typeface="Arial" panose="020B0604020202020204" pitchFamily="34" charset="0"/>
            </a:endParaRPr>
          </a:p>
          <a:p>
            <a:r>
              <a:rPr lang="es-GT" sz="1800" b="0" dirty="0">
                <a:solidFill>
                  <a:schemeClr val="accent1">
                    <a:lumMod val="50000"/>
                  </a:schemeClr>
                </a:solidFill>
                <a:latin typeface="Arial" panose="020B0604020202020204" pitchFamily="34" charset="0"/>
                <a:cs typeface="Arial" panose="020B0604020202020204" pitchFamily="34" charset="0"/>
              </a:rPr>
              <a:t/>
            </a:r>
            <a:br>
              <a:rPr lang="es-GT" sz="1800" b="0" dirty="0">
                <a:solidFill>
                  <a:schemeClr val="accent1">
                    <a:lumMod val="50000"/>
                  </a:schemeClr>
                </a:solidFill>
                <a:latin typeface="Arial" panose="020B0604020202020204" pitchFamily="34" charset="0"/>
                <a:cs typeface="Arial" panose="020B0604020202020204" pitchFamily="34" charset="0"/>
              </a:rPr>
            </a:br>
            <a:endParaRPr lang="es-GT" sz="1800" b="0" dirty="0">
              <a:solidFill>
                <a:schemeClr val="accent1">
                  <a:lumMod val="50000"/>
                </a:schemeClr>
              </a:solidFill>
              <a:latin typeface="Arial" panose="020B0604020202020204" pitchFamily="34" charset="0"/>
              <a:cs typeface="Arial" panose="020B0604020202020204" pitchFamily="34" charset="0"/>
            </a:endParaRPr>
          </a:p>
        </p:txBody>
      </p:sp>
      <p:pic>
        <p:nvPicPr>
          <p:cNvPr id="14346" name="Picture 10" descr="Iconos de Transparencia - 450 iconos vectoriales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121" y="200840"/>
            <a:ext cx="1471205" cy="147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1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DESAFÍOS INSTITUCIONALES SE ESPERAN DURANTE 2022?</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3839420" y="1619250"/>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500" b="0" dirty="0">
                <a:solidFill>
                  <a:schemeClr val="tx1"/>
                </a:solidFill>
                <a:latin typeface="Arial" panose="020B0604020202020204" pitchFamily="34" charset="0"/>
                <a:cs typeface="Arial" panose="020B0604020202020204" pitchFamily="34" charset="0"/>
              </a:rPr>
              <a:t>Los principales desafíos de la Defensoría de la Mujer Indígena, en cuanto al uso de los recursos públicos y el cumplimiento de los planes nacionales son: </a:t>
            </a:r>
          </a:p>
          <a:p>
            <a:pPr algn="just">
              <a:lnSpc>
                <a:spcPct val="150000"/>
              </a:lnSpc>
            </a:pPr>
            <a:endParaRPr lang="es-GT" sz="1100" b="0" dirty="0">
              <a:solidFill>
                <a:schemeClr val="tx1"/>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s-GT" sz="1500" b="0" dirty="0">
                <a:solidFill>
                  <a:schemeClr val="tx1"/>
                </a:solidFill>
                <a:latin typeface="Arial" panose="020B0604020202020204" pitchFamily="34" charset="0"/>
                <a:cs typeface="Arial" panose="020B0604020202020204" pitchFamily="34" charset="0"/>
              </a:rPr>
              <a:t>La Defensoría, se </a:t>
            </a:r>
            <a:r>
              <a:rPr lang="es-GT" sz="1500" b="0" dirty="0" smtClean="0">
                <a:solidFill>
                  <a:schemeClr val="tx1"/>
                </a:solidFill>
                <a:latin typeface="Arial" panose="020B0604020202020204" pitchFamily="34" charset="0"/>
                <a:cs typeface="Arial" panose="020B0604020202020204" pitchFamily="34" charset="0"/>
              </a:rPr>
              <a:t>ve </a:t>
            </a:r>
            <a:r>
              <a:rPr lang="es-GT" sz="1500" b="0" dirty="0">
                <a:solidFill>
                  <a:schemeClr val="tx1"/>
                </a:solidFill>
                <a:latin typeface="Arial" panose="020B0604020202020204" pitchFamily="34" charset="0"/>
                <a:cs typeface="Arial" panose="020B0604020202020204" pitchFamily="34" charset="0"/>
              </a:rPr>
              <a:t>afectada a causa del incremento de la pandemia de </a:t>
            </a:r>
            <a:r>
              <a:rPr lang="es-GT" sz="1500" b="0" dirty="0" err="1">
                <a:solidFill>
                  <a:schemeClr val="tx1"/>
                </a:solidFill>
                <a:latin typeface="Arial" panose="020B0604020202020204" pitchFamily="34" charset="0"/>
                <a:cs typeface="Arial" panose="020B0604020202020204" pitchFamily="34" charset="0"/>
              </a:rPr>
              <a:t>Covid</a:t>
            </a:r>
            <a:r>
              <a:rPr lang="es-GT" sz="1500" b="0" dirty="0">
                <a:solidFill>
                  <a:schemeClr val="tx1"/>
                </a:solidFill>
                <a:latin typeface="Arial" panose="020B0604020202020204" pitchFamily="34" charset="0"/>
                <a:cs typeface="Arial" panose="020B0604020202020204" pitchFamily="34" charset="0"/>
              </a:rPr>
              <a:t> 19, lo cual dificulta y limita el acercamiento de las usuarias necesitadas de los servicios de atención jurídica, social y psicológica que brinda la institución. </a:t>
            </a:r>
          </a:p>
          <a:p>
            <a:pPr marL="342900" indent="-342900" algn="just">
              <a:lnSpc>
                <a:spcPct val="150000"/>
              </a:lnSpc>
              <a:buFont typeface="Arial" panose="020B0604020202020204" pitchFamily="34" charset="0"/>
              <a:buChar char="•"/>
            </a:pPr>
            <a:endParaRPr lang="es-GT" sz="1050" b="0" dirty="0">
              <a:solidFill>
                <a:schemeClr val="tx1"/>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s-GT" sz="1500" b="0" dirty="0">
                <a:solidFill>
                  <a:schemeClr val="tx1"/>
                </a:solidFill>
                <a:latin typeface="Arial" panose="020B0604020202020204" pitchFamily="34" charset="0"/>
                <a:cs typeface="Arial" panose="020B0604020202020204" pitchFamily="34" charset="0"/>
              </a:rPr>
              <a:t>El presupuesto asignado a la Defensoría se orienta principalmente, al pago de salarios del personal permanente y honorarios del personal temporal, que prestan sus servicios técnicos y profesionales; una parte para las dietas de la junta coordinadora. Debido a la naturaleza del mandato institucional, la prestación de servicios a mujeres indígenas, víctimas de violencias y discriminaciones es prioridad</a:t>
            </a:r>
            <a:r>
              <a:rPr lang="es-GT" sz="1500" b="0" dirty="0" smtClean="0">
                <a:solidFill>
                  <a:schemeClr val="tx1"/>
                </a:solidFill>
                <a:latin typeface="Arial" panose="020B0604020202020204" pitchFamily="34" charset="0"/>
                <a:cs typeface="Arial" panose="020B0604020202020204" pitchFamily="34" charset="0"/>
              </a:rPr>
              <a:t>.</a:t>
            </a:r>
            <a:endParaRPr lang="es-GT" sz="1400" b="0" dirty="0" smtClean="0">
              <a:solidFill>
                <a:schemeClr val="accent1">
                  <a:lumMod val="50000"/>
                </a:schemeClr>
              </a:solidFill>
              <a:latin typeface="Arial" panose="020B0604020202020204" pitchFamily="34" charset="0"/>
              <a:cs typeface="Arial" panose="020B0604020202020204" pitchFamily="34" charset="0"/>
            </a:endParaRPr>
          </a:p>
          <a:p>
            <a:r>
              <a:rPr lang="es-GT" sz="1400" b="0" dirty="0" smtClean="0">
                <a:solidFill>
                  <a:schemeClr val="accent1">
                    <a:lumMod val="50000"/>
                  </a:schemeClr>
                </a:solidFill>
                <a:latin typeface="Arial" panose="020B0604020202020204" pitchFamily="34" charset="0"/>
                <a:cs typeface="Arial" panose="020B0604020202020204" pitchFamily="34" charset="0"/>
              </a:rPr>
              <a:t/>
            </a:r>
            <a:br>
              <a:rPr lang="es-GT" sz="1400" b="0" dirty="0" smtClean="0">
                <a:solidFill>
                  <a:schemeClr val="accent1">
                    <a:lumMod val="50000"/>
                  </a:schemeClr>
                </a:solidFill>
                <a:latin typeface="Arial" panose="020B0604020202020204" pitchFamily="34" charset="0"/>
                <a:cs typeface="Arial" panose="020B0604020202020204" pitchFamily="34" charset="0"/>
              </a:rPr>
            </a:br>
            <a:endParaRPr lang="es-GT" sz="14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800" b="0" dirty="0">
                <a:solidFill>
                  <a:schemeClr val="tx1"/>
                </a:solidFill>
                <a:latin typeface="Arial" panose="020B0604020202020204" pitchFamily="34" charset="0"/>
                <a:cs typeface="Arial" panose="020B0604020202020204" pitchFamily="34" charset="0"/>
              </a:rPr>
              <a:t/>
            </a:r>
            <a:br>
              <a:rPr lang="es-GT" sz="1800" b="0" dirty="0">
                <a:solidFill>
                  <a:schemeClr val="tx1"/>
                </a:solidFill>
                <a:latin typeface="Arial" panose="020B0604020202020204" pitchFamily="34" charset="0"/>
                <a:cs typeface="Arial" panose="020B0604020202020204" pitchFamily="34" charset="0"/>
              </a:rPr>
            </a:br>
            <a:r>
              <a:rPr lang="es-GT" sz="1800" b="0" dirty="0">
                <a:solidFill>
                  <a:schemeClr val="tx1"/>
                </a:solidFill>
                <a:latin typeface="Arial" panose="020B0604020202020204" pitchFamily="34" charset="0"/>
                <a:cs typeface="Arial" panose="020B0604020202020204" pitchFamily="34" charset="0"/>
              </a:rPr>
              <a:t>Las acciones inmediatas a seguir son </a:t>
            </a:r>
            <a:r>
              <a:rPr lang="es-GT" sz="1800" b="0" dirty="0" smtClean="0">
                <a:solidFill>
                  <a:schemeClr val="tx1"/>
                </a:solidFill>
                <a:latin typeface="Arial" panose="020B0604020202020204" pitchFamily="34" charset="0"/>
                <a:cs typeface="Arial" panose="020B0604020202020204" pitchFamily="34" charset="0"/>
              </a:rPr>
              <a:t>continuar con los lineamientos establecidos para garantizar y optimizar las atenciones a usuarias. </a:t>
            </a:r>
            <a:endParaRPr lang="es-GT" sz="1800" b="0" dirty="0">
              <a:solidFill>
                <a:schemeClr val="tx1"/>
              </a:solidFill>
              <a:latin typeface="Arial" panose="020B0604020202020204" pitchFamily="34" charset="0"/>
              <a:cs typeface="Arial" panose="020B0604020202020204" pitchFamily="34" charset="0"/>
            </a:endParaRPr>
          </a:p>
        </p:txBody>
      </p:sp>
      <p:pic>
        <p:nvPicPr>
          <p:cNvPr id="12290" name="Picture 2" descr="Icono-Comprensión-Desafio Neurolectura | Desafío Neurolectura"/>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9940090" y="133797"/>
            <a:ext cx="1796960" cy="181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02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946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PARTE GENERAL</a:t>
            </a:r>
          </a:p>
          <a:p>
            <a:pPr algn="r"/>
            <a:r>
              <a:rPr lang="es-GT" sz="3700" b="1" dirty="0">
                <a:solidFill>
                  <a:srgbClr val="00B0F0"/>
                </a:solidFill>
                <a:latin typeface="Arial" panose="020B0604020202020204" pitchFamily="34" charset="0"/>
                <a:cs typeface="Arial" panose="020B0604020202020204" pitchFamily="34" charset="0"/>
              </a:rPr>
              <a:t>AL TERCER CUATRIMESTRE 2021</a:t>
            </a:r>
          </a:p>
        </p:txBody>
      </p:sp>
    </p:spTree>
    <p:extLst>
      <p:ext uri="{BB962C8B-B14F-4D97-AF65-F5344CB8AC3E}">
        <p14:creationId xmlns:p14="http://schemas.microsoft.com/office/powerpoint/2010/main" val="2728840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1097278" y="1754976"/>
            <a:ext cx="4585065" cy="4614170"/>
          </a:xfrm>
        </p:spPr>
        <p:txBody>
          <a:bodyPr>
            <a:normAutofit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 xmlns:a16="http://schemas.microsoft.com/office/drawing/2014/main" id="{0246042C-1ABA-4355-A47C-701F270E798C}"/>
              </a:ext>
            </a:extLst>
          </p:cNvPr>
          <p:cNvSpPr txBox="1">
            <a:spLocks/>
          </p:cNvSpPr>
          <p:nvPr/>
        </p:nvSpPr>
        <p:spPr>
          <a:xfrm>
            <a:off x="4754880" y="1619794"/>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19,000,000.00</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 xmlns:a16="http://schemas.microsoft.com/office/drawing/2014/main" id="{0246042C-1ABA-4355-A47C-701F270E798C}"/>
              </a:ext>
            </a:extLst>
          </p:cNvPr>
          <p:cNvSpPr txBox="1">
            <a:spLocks/>
          </p:cNvSpPr>
          <p:nvPr/>
        </p:nvSpPr>
        <p:spPr>
          <a:xfrm>
            <a:off x="4754880" y="311470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17,214,534.25</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 xmlns:a16="http://schemas.microsoft.com/office/drawing/2014/main" id="{0246042C-1ABA-4355-A47C-701F270E798C}"/>
              </a:ext>
            </a:extLst>
          </p:cNvPr>
          <p:cNvSpPr txBox="1">
            <a:spLocks/>
          </p:cNvSpPr>
          <p:nvPr/>
        </p:nvSpPr>
        <p:spPr>
          <a:xfrm>
            <a:off x="4754880"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1,785,465.75</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472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2050322" y="1370107"/>
            <a:ext cx="4585065" cy="1445424"/>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 xmlns:a16="http://schemas.microsoft.com/office/drawing/2014/main" id="{0246042C-1ABA-4355-A47C-701F270E798C}"/>
              </a:ext>
            </a:extLst>
          </p:cNvPr>
          <p:cNvSpPr txBox="1">
            <a:spLocks/>
          </p:cNvSpPr>
          <p:nvPr/>
        </p:nvSpPr>
        <p:spPr>
          <a:xfrm>
            <a:off x="6384377" y="1216140"/>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smtClean="0">
                <a:solidFill>
                  <a:srgbClr val="FF0000"/>
                </a:solidFill>
                <a:latin typeface="Arial" panose="020B0604020202020204" pitchFamily="34" charset="0"/>
                <a:cs typeface="Arial" panose="020B0604020202020204" pitchFamily="34" charset="0"/>
              </a:rPr>
              <a:t>90.60</a:t>
            </a:r>
            <a:r>
              <a:rPr lang="es-GT" sz="5000" b="1" dirty="0">
                <a:solidFill>
                  <a:srgbClr val="FF0000"/>
                </a:solidFill>
                <a:latin typeface="Arial" panose="020B0604020202020204" pitchFamily="34" charset="0"/>
                <a:cs typeface="Arial" panose="020B0604020202020204" pitchFamily="34" charset="0"/>
              </a:rPr>
              <a:t>%</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2781389378"/>
              </p:ext>
            </p:extLst>
          </p:nvPr>
        </p:nvGraphicFramePr>
        <p:xfrm>
          <a:off x="3344562" y="2463114"/>
          <a:ext cx="5469925" cy="3056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4961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34547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UTILIZA EL </a:t>
            </a:r>
            <a:r>
              <a:rPr lang="es-GT" dirty="0" smtClean="0">
                <a:latin typeface="Arial" panose="020B0604020202020204" pitchFamily="34" charset="0"/>
                <a:cs typeface="Arial" panose="020B0604020202020204" pitchFamily="34" charset="0"/>
              </a:rPr>
              <a:t>DINERO LA DEFENSORÍA DE LA MUJER INDÍGENA?</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2360023" y="1867988"/>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r>
              <a:rPr lang="es-GT" sz="2000" dirty="0">
                <a:latin typeface="Arial" panose="020B0604020202020204" pitchFamily="34" charset="0"/>
                <a:cs typeface="Arial" panose="020B0604020202020204" pitchFamily="34" charset="0"/>
              </a:rPr>
              <a:t>El gasto de la Defensoría de la Mujer Indígena se divide en 6 grupos los cuales son: </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pPr marL="285750" indent="-285750" algn="just">
              <a:lnSpc>
                <a:spcPct val="150000"/>
              </a:lnSpc>
              <a:spcAft>
                <a:spcPts val="0"/>
              </a:spcAft>
              <a:buFont typeface="Arial" panose="020B0604020202020204" pitchFamily="34" charset="0"/>
              <a:buChar char="•"/>
            </a:pPr>
            <a:r>
              <a:rPr lang="es-GT" sz="2000" dirty="0">
                <a:latin typeface="Arial" panose="020B0604020202020204" pitchFamily="34" charset="0"/>
                <a:cs typeface="Arial" panose="020B0604020202020204" pitchFamily="34" charset="0"/>
              </a:rPr>
              <a:t>Grupo de gasto 0, contempla el pago de salarios del personal 011, honorarios del personal 029 y el pago de dietas de la junta coordinadora. </a:t>
            </a:r>
          </a:p>
          <a:p>
            <a:pPr marL="285750" indent="-285750" algn="just">
              <a:lnSpc>
                <a:spcPct val="150000"/>
              </a:lnSpc>
              <a:spcAft>
                <a:spcPts val="0"/>
              </a:spcAft>
              <a:buFont typeface="Arial" panose="020B0604020202020204" pitchFamily="34" charset="0"/>
              <a:buChar char="•"/>
            </a:pPr>
            <a:r>
              <a:rPr lang="es-GT" sz="2000" dirty="0">
                <a:latin typeface="Arial" panose="020B0604020202020204" pitchFamily="34" charset="0"/>
                <a:cs typeface="Arial" panose="020B0604020202020204" pitchFamily="34" charset="0"/>
              </a:rPr>
              <a:t>El grupo de gasto 1, contempla el pago de servicios básicos, viáticos, arrendamientos, mantenimiento y reparaciones de vehículos, personal del subgrupo 18 y servicios de capacitación.</a:t>
            </a:r>
          </a:p>
          <a:p>
            <a:pPr marL="285750" indent="-285750" algn="just">
              <a:lnSpc>
                <a:spcPct val="150000"/>
              </a:lnSpc>
              <a:spcAft>
                <a:spcPts val="0"/>
              </a:spcAft>
              <a:buFont typeface="Arial" panose="020B0604020202020204" pitchFamily="34" charset="0"/>
              <a:buChar char="•"/>
            </a:pPr>
            <a:r>
              <a:rPr lang="es-GT" sz="2000" dirty="0">
                <a:latin typeface="Arial" panose="020B0604020202020204" pitchFamily="34" charset="0"/>
                <a:cs typeface="Arial" panose="020B0604020202020204" pitchFamily="34" charset="0"/>
              </a:rPr>
              <a:t> El grupo de gasto 2, contempla las adquisiciones de materiales y suministros de oficina.</a:t>
            </a:r>
          </a:p>
          <a:p>
            <a:pPr marL="285750" indent="-285750" algn="just">
              <a:lnSpc>
                <a:spcPct val="150000"/>
              </a:lnSpc>
              <a:spcAft>
                <a:spcPts val="0"/>
              </a:spcAft>
              <a:buFont typeface="Arial" panose="020B0604020202020204" pitchFamily="34" charset="0"/>
              <a:buChar char="•"/>
            </a:pPr>
            <a:r>
              <a:rPr lang="es-GT" sz="2000" dirty="0">
                <a:latin typeface="Arial" panose="020B0604020202020204" pitchFamily="34" charset="0"/>
                <a:cs typeface="Arial" panose="020B0604020202020204" pitchFamily="34" charset="0"/>
              </a:rPr>
              <a:t>El grupo de gasto 3, contiene el presupuesto para la adquisición de equipamientos de oficina, comunicaciones y cómputo. </a:t>
            </a:r>
          </a:p>
          <a:p>
            <a:pPr marL="285750" indent="-285750" algn="just">
              <a:lnSpc>
                <a:spcPct val="150000"/>
              </a:lnSpc>
              <a:spcAft>
                <a:spcPts val="0"/>
              </a:spcAft>
              <a:buFont typeface="Arial" panose="020B0604020202020204" pitchFamily="34" charset="0"/>
              <a:buChar char="•"/>
            </a:pPr>
            <a:r>
              <a:rPr lang="es-GT" sz="2000" dirty="0">
                <a:latin typeface="Arial" panose="020B0604020202020204" pitchFamily="34" charset="0"/>
                <a:cs typeface="Arial" panose="020B0604020202020204" pitchFamily="34" charset="0"/>
              </a:rPr>
              <a:t>El grupo de gasto 4, contiene asignaciones para el pago de indemnizaciones y vacaciones pagadas por retiro, .</a:t>
            </a:r>
          </a:p>
          <a:p>
            <a:pPr marL="285750" indent="-285750" algn="just">
              <a:lnSpc>
                <a:spcPct val="150000"/>
              </a:lnSpc>
              <a:spcAft>
                <a:spcPts val="0"/>
              </a:spcAft>
              <a:buFont typeface="Arial" panose="020B0604020202020204" pitchFamily="34" charset="0"/>
              <a:buChar char="•"/>
            </a:pPr>
            <a:r>
              <a:rPr lang="es-GT" sz="2000" dirty="0">
                <a:latin typeface="Arial" panose="020B0604020202020204" pitchFamily="34" charset="0"/>
                <a:cs typeface="Arial" panose="020B0604020202020204" pitchFamily="34" charset="0"/>
              </a:rPr>
              <a:t>El grupo de gasto 9, contempla el pago de sentencias judiciales.</a:t>
            </a:r>
          </a:p>
          <a:p>
            <a:pPr algn="l"/>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1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GRUPO DE GASTO AL TERCER CUATRIMESTRE 2021</a:t>
            </a:r>
            <a:endParaRPr lang="es-GT" sz="2800" b="1" dirty="0">
              <a:latin typeface="Arial" panose="020B0604020202020204" pitchFamily="34" charset="0"/>
              <a:cs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2598863811"/>
              </p:ext>
            </p:extLst>
          </p:nvPr>
        </p:nvGraphicFramePr>
        <p:xfrm>
          <a:off x="518984" y="1425146"/>
          <a:ext cx="11467749" cy="48850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933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216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¿CUÁL ES LA IMPORTANCIA DEL PAGO DE SERVIDORES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493623" y="1591234"/>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utilizado en el pago de servidores públicos (grupo 0), aunque se clasifica como un gasto de funcionamiento, en realidad, constituye el medio para prestar servicios o entregar bienes a la población </a:t>
            </a:r>
            <a:r>
              <a:rPr lang="es-GT" sz="2400" b="0" dirty="0" smtClean="0">
                <a:solidFill>
                  <a:schemeClr val="tx1"/>
                </a:solidFill>
                <a:latin typeface="Arial" panose="020B0604020202020204" pitchFamily="34" charset="0"/>
                <a:cs typeface="Arial" panose="020B0604020202020204" pitchFamily="34" charset="0"/>
              </a:rPr>
              <a:t>beneficiaria </a:t>
            </a:r>
            <a:r>
              <a:rPr lang="es-GT" sz="2400" b="0" dirty="0">
                <a:solidFill>
                  <a:schemeClr val="tx1"/>
                </a:solidFill>
                <a:latin typeface="Arial" panose="020B0604020202020204" pitchFamily="34" charset="0"/>
                <a:cs typeface="Arial" panose="020B0604020202020204" pitchFamily="34" charset="0"/>
              </a:rPr>
              <a:t>y con ello, satisfacer las necesidades sociales; a través de la contratación de profesionales y técnicos del área Jurídica: 15 personas 011 y 12 personas 183 quienes prestan sus servicios profesionales y técnicos, del área social: 13 personas 011 y 5 personas 029 quienes prestan sus servicios profesionales y técnicos, y del área de psicológica: 5 personas 011 y 10 personas 029 quienes prestan sus servicios profesionales y técnicos, Formación y Educación, y personal administrativo que brinda los servicios de funcionamiento Institucional 50 personas 011, 13 personas 029 y 3 personas 183, y atención a la población.</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Durante el periodo reportado, </a:t>
            </a:r>
            <a:r>
              <a:rPr lang="es-GT" sz="2000" b="0" dirty="0" smtClean="0">
                <a:solidFill>
                  <a:schemeClr val="tx1"/>
                </a:solidFill>
                <a:latin typeface="Arial" panose="020B0604020202020204" pitchFamily="34" charset="0"/>
                <a:cs typeface="Arial" panose="020B0604020202020204" pitchFamily="34" charset="0"/>
              </a:rPr>
              <a:t>la Defensoría de la Mujer Indígena, atendió </a:t>
            </a:r>
            <a:r>
              <a:rPr lang="es-GT" sz="2000" b="0" dirty="0">
                <a:solidFill>
                  <a:schemeClr val="tx1"/>
                </a:solidFill>
                <a:latin typeface="Arial" panose="020B0604020202020204" pitchFamily="34" charset="0"/>
                <a:cs typeface="Arial" panose="020B0604020202020204" pitchFamily="34" charset="0"/>
              </a:rPr>
              <a:t>y dio cobertura a </a:t>
            </a:r>
            <a:r>
              <a:rPr lang="es-GT" sz="2200" dirty="0" smtClean="0">
                <a:solidFill>
                  <a:schemeClr val="tx1"/>
                </a:solidFill>
                <a:latin typeface="Arial" panose="020B0604020202020204" pitchFamily="34" charset="0"/>
                <a:cs typeface="Arial" panose="020B0604020202020204" pitchFamily="34" charset="0"/>
              </a:rPr>
              <a:t>16,719 guatemaltecas</a:t>
            </a:r>
            <a:endParaRPr lang="es-GT" sz="2200" b="0" dirty="0">
              <a:solidFill>
                <a:schemeClr val="tx1"/>
              </a:solidFill>
              <a:latin typeface="Arial" panose="020B0604020202020204" pitchFamily="34" charset="0"/>
              <a:cs typeface="Arial" panose="020B0604020202020204" pitchFamily="34" charset="0"/>
            </a:endParaRPr>
          </a:p>
        </p:txBody>
      </p:sp>
      <p:pic>
        <p:nvPicPr>
          <p:cNvPr id="102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378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567AB3-BDA8-4F6A-BF08-04C51A48EB3D}">
  <ds:schemaRefs>
    <ds:schemaRef ds:uri="http://schemas.microsoft.com/sharepoint/v3/contenttype/forms"/>
  </ds:schemaRefs>
</ds:datastoreItem>
</file>

<file path=customXml/itemProps2.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F6A2CD-1165-4C44-BCDF-58BB3311353D}">
  <ds:schemaRefs>
    <ds:schemaRef ds:uri="efcf9931-6988-4c26-989d-90fd7d9d6177"/>
    <ds:schemaRef ds:uri="2de3127d-b50e-4c29-b846-9213acea4d8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CPCC PPT 001</Template>
  <TotalTime>5983</TotalTime>
  <Words>2669</Words>
  <Application>Microsoft Office PowerPoint</Application>
  <PresentationFormat>Panorámica</PresentationFormat>
  <Paragraphs>262</Paragraphs>
  <Slides>33</Slides>
  <Notes>33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Montserrat</vt:lpstr>
      <vt:lpstr>Times New Roman</vt:lpstr>
      <vt:lpstr>Wingdings</vt:lpstr>
      <vt:lpstr>Tema de Office</vt:lpstr>
      <vt:lpstr>RENDICIÓN DE CUENTAS DEL ORGANISMO EJECUTIVO   AL TERCER CUATRIMESTRE 2021   DEFENSORÍA DE LA MUJER INDÍGENA </vt:lpstr>
      <vt:lpstr>PRINCIPALES FUNCIONES DE “LA INSTITUCIÓN”</vt:lpstr>
      <vt:lpstr>PRINCIPALES OBJETIVOS DE “LA INSTITUCIÓN”</vt:lpstr>
      <vt:lpstr>Presentación de PowerPoint</vt:lpstr>
      <vt:lpstr>CIFRAS GENERALES DEL PRESUPUESTO AL TERCER CUATRIMESTRE 2021</vt:lpstr>
      <vt:lpstr>CIFRAS GENERALES DEL PRESUPUESTO AL TERCER CUATRIMESTRE 2021</vt:lpstr>
      <vt:lpstr>¿EN QUÉ UTILIZA EL DINERO LA DEFENSORÍA DE LA MUJER INDÍGENA?  </vt:lpstr>
      <vt:lpstr>EJECUCIÓN PRESUPUESTARIA POR GRUPO DE GASTO AL TERCER CUATRIMESTRE 2021</vt:lpstr>
      <vt:lpstr>¿CUÁL ES LA IMPORTANCIA DEL PAGO DE SERVIDORES PÚBLICOS?  </vt:lpstr>
      <vt:lpstr>PAGO DE SALARIOS A SERVIDORES PÚBLICOS A LA FECHA  </vt:lpstr>
      <vt:lpstr>¿EN QUÉ INVIERTE LA DEFENSORÍA DE LA MUJER INDÍGENA?  </vt:lpstr>
      <vt:lpstr>MONTO UTILIZADO EN INVERSIÓN A LA FECHA  </vt:lpstr>
      <vt:lpstr>¿QUÉ FINALIDADES ATIENDE LA DEFENSORÍA DE LA Mujer INDÍGENA?  </vt:lpstr>
      <vt:lpstr>EJECUCIÓN PRESUPUESTARIA POR FINALIDAD AL TERCER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TENDENCIA MUESTRA EL USO DE LOS RECURSOS PÚBLICOS?  </vt:lpstr>
      <vt:lpstr>¿QUÉ RESULTADOS SE OBTUVIERON EN EL MARCO DE LA PGG?  </vt:lpstr>
      <vt:lpstr>Presentación de PowerPoint</vt:lpstr>
      <vt:lpstr>Presentación de PowerPoint</vt:lpstr>
      <vt:lpstr>Presentación de PowerPoint</vt:lpstr>
      <vt:lpstr>Presentación de PowerPoint</vt:lpstr>
      <vt:lpstr>Presentación de PowerPoint</vt:lpstr>
      <vt:lpstr>¿QUÉ MEDIDAS DE TRANSPARENCIA SE HAN APLICADO?  </vt:lpstr>
      <vt:lpstr>¿QUÉ DESAFÍOS INSTITUCIONALES SE ESPERAN DURANTE 2022?  </vt:lpstr>
      <vt:lpstr>Presentación de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subject/>
  <dc:creator>CPCC-RMONROY</dc:creator>
  <cp:keywords/>
  <dc:description/>
  <cp:lastModifiedBy>Gerson Estuardo Gamez Paz</cp:lastModifiedBy>
  <cp:revision>365</cp:revision>
  <cp:lastPrinted>2021-08-09T17:23:02Z</cp:lastPrinted>
  <dcterms:created xsi:type="dcterms:W3CDTF">2020-10-26T21:37:44Z</dcterms:created>
  <dcterms:modified xsi:type="dcterms:W3CDTF">2022-01-05T21:43:33Z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