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322" r:id="rId5"/>
    <p:sldId id="353" r:id="rId6"/>
    <p:sldId id="358" r:id="rId7"/>
    <p:sldId id="354" r:id="rId8"/>
    <p:sldId id="309" r:id="rId9"/>
    <p:sldId id="352" r:id="rId10"/>
    <p:sldId id="342" r:id="rId11"/>
    <p:sldId id="327" r:id="rId12"/>
    <p:sldId id="336" r:id="rId13"/>
    <p:sldId id="334" r:id="rId14"/>
    <p:sldId id="335" r:id="rId15"/>
    <p:sldId id="337" r:id="rId16"/>
    <p:sldId id="338" r:id="rId17"/>
    <p:sldId id="340" r:id="rId18"/>
    <p:sldId id="341" r:id="rId19"/>
    <p:sldId id="339" r:id="rId20"/>
    <p:sldId id="324" r:id="rId21"/>
    <p:sldId id="359" r:id="rId22"/>
    <p:sldId id="360" r:id="rId23"/>
    <p:sldId id="361" r:id="rId24"/>
    <p:sldId id="362" r:id="rId25"/>
    <p:sldId id="363" r:id="rId26"/>
    <p:sldId id="364" r:id="rId27"/>
    <p:sldId id="365" r:id="rId28"/>
    <p:sldId id="366" r:id="rId29"/>
    <p:sldId id="367" r:id="rId30"/>
    <p:sldId id="369" r:id="rId31"/>
    <p:sldId id="370" r:id="rId32"/>
    <p:sldId id="371" r:id="rId33"/>
    <p:sldId id="368" r:id="rId34"/>
    <p:sldId id="317" r:id="rId35"/>
    <p:sldId id="374" r:id="rId36"/>
    <p:sldId id="375" r:id="rId37"/>
    <p:sldId id="376" r:id="rId38"/>
    <p:sldId id="355" r:id="rId39"/>
    <p:sldId id="348" r:id="rId40"/>
    <p:sldId id="349" r:id="rId41"/>
    <p:sldId id="351" r:id="rId42"/>
    <p:sldId id="350" r:id="rId43"/>
    <p:sldId id="319" r:id="rId44"/>
  </p:sldIdLst>
  <p:sldSz cx="12192000" cy="6858000"/>
  <p:notesSz cx="9296400" cy="7010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 id="2" name="Erick Monzon" initials="EM" lastIdx="1" clrIdx="1">
    <p:extLst>
      <p:ext uri="{19B8F6BF-5375-455C-9EA6-DF929625EA0E}">
        <p15:presenceInfo xmlns:p15="http://schemas.microsoft.com/office/powerpoint/2012/main" userId="S::erick.monzon@transparencia.gob.gt::fbeaaaf1-9a5c-4d74-94a2-fefc76fa95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291" autoAdjust="0"/>
  </p:normalViewPr>
  <p:slideViewPr>
    <p:cSldViewPr snapToGrid="0">
      <p:cViewPr varScale="1">
        <p:scale>
          <a:sx n="114" d="100"/>
          <a:sy n="114" d="100"/>
        </p:scale>
        <p:origin x="390" y="102"/>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ck.monzon\Desktop\Comisi&#243;n%20Contra%20la%20Corrupci&#243;n%20III%20Cuatrimestre%2003%2012%202021\02-Version%20final%20Lic.%20Ramos\002-Unificaci&#243;n%20Final%20DAF%20para%20entrega%2004%2001%202022\Graficos%203%20Cuatrimestre%2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290829543026325E-2"/>
          <c:y val="7.5025352590949584E-2"/>
          <c:w val="0.89688007375020407"/>
          <c:h val="0.61940899116677028"/>
        </c:manualLayout>
      </c:layout>
      <c:bar3DChart>
        <c:barDir val="col"/>
        <c:grouping val="clustered"/>
        <c:varyColors val="0"/>
        <c:ser>
          <c:idx val="1"/>
          <c:order val="1"/>
          <c:tx>
            <c:strRef>
              <c:f>Hoja1!$C$31</c:f>
              <c:strCache>
                <c:ptCount val="1"/>
                <c:pt idx="0">
                  <c:v>Presupuesto vigente total</c:v>
                </c:pt>
              </c:strCache>
            </c:strRef>
          </c:tx>
          <c:spPr>
            <a:solidFill>
              <a:schemeClr val="accent1">
                <a:lumMod val="50000"/>
              </a:schemeClr>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Hoja1!$A$32:$A$41</c:f>
              <c:strCache>
                <c:ptCount val="10"/>
                <c:pt idx="0">
                  <c:v>0. Salarios, honorarios, etc.</c:v>
                </c:pt>
                <c:pt idx="1">
                  <c:v>1. Servicios básicos, mantenimientos, etc.</c:v>
                </c:pt>
                <c:pt idx="2">
                  <c:v>2. Materiales, útiles, alimentos, etc.</c:v>
                </c:pt>
                <c:pt idx="3">
                  <c:v>3. Construcciones, equipo, etc.</c:v>
                </c:pt>
                <c:pt idx="4">
                  <c:v>4. Traslados de fondos a instituciones y personas.</c:v>
                </c:pt>
                <c:pt idx="5">
                  <c:v>5. Traslados de fondos para construcción y equipo.</c:v>
                </c:pt>
                <c:pt idx="6">
                  <c:v>6. Acciones, bonos, etc.</c:v>
                </c:pt>
                <c:pt idx="7">
                  <c:v>7. Intereses, amortizaciones, etc.</c:v>
                </c:pt>
                <c:pt idx="8">
                  <c:v>8. Otros Gastos</c:v>
                </c:pt>
                <c:pt idx="9">
                  <c:v>9. Gastos Imprevistos</c:v>
                </c:pt>
              </c:strCache>
            </c:strRef>
          </c:cat>
          <c:val>
            <c:numRef>
              <c:f>Hoja1!$C$32:$C$41</c:f>
              <c:numCache>
                <c:formatCode>"Q"#,##0.00_);[Red]\("Q"#,##0.00\)</c:formatCode>
                <c:ptCount val="10"/>
                <c:pt idx="0">
                  <c:v>8291399</c:v>
                </c:pt>
                <c:pt idx="1">
                  <c:v>2782795</c:v>
                </c:pt>
                <c:pt idx="2">
                  <c:v>547892</c:v>
                </c:pt>
                <c:pt idx="3">
                  <c:v>506200</c:v>
                </c:pt>
                <c:pt idx="4">
                  <c:v>26436</c:v>
                </c:pt>
                <c:pt idx="5">
                  <c:v>0</c:v>
                </c:pt>
                <c:pt idx="6">
                  <c:v>0</c:v>
                </c:pt>
                <c:pt idx="7">
                  <c:v>0</c:v>
                </c:pt>
                <c:pt idx="8">
                  <c:v>0</c:v>
                </c:pt>
                <c:pt idx="9">
                  <c:v>345278</c:v>
                </c:pt>
              </c:numCache>
            </c:numRef>
          </c:val>
          <c:extLst>
            <c:ext xmlns:c16="http://schemas.microsoft.com/office/drawing/2014/chart" uri="{C3380CC4-5D6E-409C-BE32-E72D297353CC}">
              <c16:uniqueId val="{00000000-636D-47F1-9F28-89114AC8A03E}"/>
            </c:ext>
          </c:extLst>
        </c:ser>
        <c:ser>
          <c:idx val="2"/>
          <c:order val="2"/>
          <c:tx>
            <c:strRef>
              <c:f>Hoja1!$D$31</c:f>
              <c:strCache>
                <c:ptCount val="1"/>
                <c:pt idx="0">
                  <c:v>Presupuesto Ejecutado</c:v>
                </c:pt>
              </c:strCache>
            </c:strRef>
          </c:tx>
          <c:spPr>
            <a:solidFill>
              <a:srgbClr val="0070C0"/>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Hoja1!$A$32:$A$41</c:f>
              <c:strCache>
                <c:ptCount val="10"/>
                <c:pt idx="0">
                  <c:v>0. Salarios, honorarios, etc.</c:v>
                </c:pt>
                <c:pt idx="1">
                  <c:v>1. Servicios básicos, mantenimientos, etc.</c:v>
                </c:pt>
                <c:pt idx="2">
                  <c:v>2. Materiales, útiles, alimentos, etc.</c:v>
                </c:pt>
                <c:pt idx="3">
                  <c:v>3. Construcciones, equipo, etc.</c:v>
                </c:pt>
                <c:pt idx="4">
                  <c:v>4. Traslados de fondos a instituciones y personas.</c:v>
                </c:pt>
                <c:pt idx="5">
                  <c:v>5. Traslados de fondos para construcción y equipo.</c:v>
                </c:pt>
                <c:pt idx="6">
                  <c:v>6. Acciones, bonos, etc.</c:v>
                </c:pt>
                <c:pt idx="7">
                  <c:v>7. Intereses, amortizaciones, etc.</c:v>
                </c:pt>
                <c:pt idx="8">
                  <c:v>8. Otros Gastos</c:v>
                </c:pt>
                <c:pt idx="9">
                  <c:v>9. Gastos Imprevistos</c:v>
                </c:pt>
              </c:strCache>
            </c:strRef>
          </c:cat>
          <c:val>
            <c:numRef>
              <c:f>Hoja1!$D$32:$D$41</c:f>
              <c:numCache>
                <c:formatCode>"Q"#,##0.00_);[Red]\("Q"#,##0.00\)</c:formatCode>
                <c:ptCount val="10"/>
                <c:pt idx="0">
                  <c:v>7687808.8399999999</c:v>
                </c:pt>
                <c:pt idx="1">
                  <c:v>1154115.33</c:v>
                </c:pt>
                <c:pt idx="2">
                  <c:v>254370.92</c:v>
                </c:pt>
                <c:pt idx="3">
                  <c:v>196225.1</c:v>
                </c:pt>
                <c:pt idx="4">
                  <c:v>26428.13</c:v>
                </c:pt>
                <c:pt idx="5">
                  <c:v>0</c:v>
                </c:pt>
                <c:pt idx="6">
                  <c:v>0</c:v>
                </c:pt>
                <c:pt idx="7">
                  <c:v>0</c:v>
                </c:pt>
                <c:pt idx="8">
                  <c:v>0</c:v>
                </c:pt>
                <c:pt idx="9">
                  <c:v>345274.15</c:v>
                </c:pt>
              </c:numCache>
            </c:numRef>
          </c:val>
          <c:extLst>
            <c:ext xmlns:c16="http://schemas.microsoft.com/office/drawing/2014/chart" uri="{C3380CC4-5D6E-409C-BE32-E72D297353CC}">
              <c16:uniqueId val="{00000001-636D-47F1-9F28-89114AC8A03E}"/>
            </c:ext>
          </c:extLst>
        </c:ser>
        <c:ser>
          <c:idx val="3"/>
          <c:order val="3"/>
          <c:tx>
            <c:strRef>
              <c:f>Hoja1!$E$31</c:f>
              <c:strCache>
                <c:ptCount val="1"/>
                <c:pt idx="0">
                  <c:v>Saldo</c:v>
                </c:pt>
              </c:strCache>
            </c:strRef>
          </c:tx>
          <c:spPr>
            <a:solidFill>
              <a:schemeClr val="accent1">
                <a:lumMod val="40000"/>
                <a:lumOff val="60000"/>
              </a:schemeClr>
            </a:soli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Hoja1!$A$32:$A$41</c:f>
              <c:strCache>
                <c:ptCount val="10"/>
                <c:pt idx="0">
                  <c:v>0. Salarios, honorarios, etc.</c:v>
                </c:pt>
                <c:pt idx="1">
                  <c:v>1. Servicios básicos, mantenimientos, etc.</c:v>
                </c:pt>
                <c:pt idx="2">
                  <c:v>2. Materiales, útiles, alimentos, etc.</c:v>
                </c:pt>
                <c:pt idx="3">
                  <c:v>3. Construcciones, equipo, etc.</c:v>
                </c:pt>
                <c:pt idx="4">
                  <c:v>4. Traslados de fondos a instituciones y personas.</c:v>
                </c:pt>
                <c:pt idx="5">
                  <c:v>5. Traslados de fondos para construcción y equipo.</c:v>
                </c:pt>
                <c:pt idx="6">
                  <c:v>6. Acciones, bonos, etc.</c:v>
                </c:pt>
                <c:pt idx="7">
                  <c:v>7. Intereses, amortizaciones, etc.</c:v>
                </c:pt>
                <c:pt idx="8">
                  <c:v>8. Otros Gastos</c:v>
                </c:pt>
                <c:pt idx="9">
                  <c:v>9. Gastos Imprevistos</c:v>
                </c:pt>
              </c:strCache>
            </c:strRef>
          </c:cat>
          <c:val>
            <c:numRef>
              <c:f>Hoja1!$E$32:$E$41</c:f>
              <c:numCache>
                <c:formatCode>"Q"#,##0.00_);[Red]\("Q"#,##0.00\)</c:formatCode>
                <c:ptCount val="10"/>
                <c:pt idx="0">
                  <c:v>603590.16000000015</c:v>
                </c:pt>
                <c:pt idx="1">
                  <c:v>1628679.67</c:v>
                </c:pt>
                <c:pt idx="2">
                  <c:v>293521.07999999996</c:v>
                </c:pt>
                <c:pt idx="3">
                  <c:v>309974.90000000002</c:v>
                </c:pt>
                <c:pt idx="4">
                  <c:v>7.8699999999989814</c:v>
                </c:pt>
                <c:pt idx="5">
                  <c:v>0</c:v>
                </c:pt>
                <c:pt idx="6">
                  <c:v>0</c:v>
                </c:pt>
                <c:pt idx="7">
                  <c:v>0</c:v>
                </c:pt>
                <c:pt idx="8">
                  <c:v>0</c:v>
                </c:pt>
                <c:pt idx="9">
                  <c:v>3.8499999999767169</c:v>
                </c:pt>
              </c:numCache>
            </c:numRef>
          </c:val>
          <c:extLst>
            <c:ext xmlns:c16="http://schemas.microsoft.com/office/drawing/2014/chart" uri="{C3380CC4-5D6E-409C-BE32-E72D297353CC}">
              <c16:uniqueId val="{00000002-636D-47F1-9F28-89114AC8A03E}"/>
            </c:ext>
          </c:extLst>
        </c:ser>
        <c:dLbls>
          <c:showLegendKey val="0"/>
          <c:showVal val="1"/>
          <c:showCatName val="0"/>
          <c:showSerName val="0"/>
          <c:showPercent val="0"/>
          <c:showBubbleSize val="0"/>
        </c:dLbls>
        <c:gapWidth val="150"/>
        <c:shape val="box"/>
        <c:axId val="2058284543"/>
        <c:axId val="311380591"/>
        <c:axId val="0"/>
        <c:extLst>
          <c:ext xmlns:c15="http://schemas.microsoft.com/office/drawing/2012/chart" uri="{02D57815-91ED-43cb-92C2-25804820EDAC}">
            <c15:filteredBarSeries>
              <c15:ser>
                <c:idx val="0"/>
                <c:order val="0"/>
                <c:tx>
                  <c:strRef>
                    <c:extLst>
                      <c:ext uri="{02D57815-91ED-43cb-92C2-25804820EDAC}">
                        <c15:formulaRef>
                          <c15:sqref>Hoja1!$B$31</c15:sqref>
                        </c15:formulaRef>
                      </c:ext>
                    </c:extLst>
                    <c:strCache>
                      <c:ptCount val="1"/>
                      <c:pt idx="0">
                        <c:v>Asignado</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Hoja1!$A$32:$A$41</c15:sqref>
                        </c15:formulaRef>
                      </c:ext>
                    </c:extLst>
                    <c:strCache>
                      <c:ptCount val="10"/>
                      <c:pt idx="0">
                        <c:v>0. Salarios, honorarios, etc.</c:v>
                      </c:pt>
                      <c:pt idx="1">
                        <c:v>1. Servicios básicos, mantenimientos, etc.</c:v>
                      </c:pt>
                      <c:pt idx="2">
                        <c:v>2. Materiales, útiles, alimentos, etc.</c:v>
                      </c:pt>
                      <c:pt idx="3">
                        <c:v>3. Construcciones, equipo, etc.</c:v>
                      </c:pt>
                      <c:pt idx="4">
                        <c:v>4. Traslados de fondos a instituciones y personas.</c:v>
                      </c:pt>
                      <c:pt idx="5">
                        <c:v>5. Traslados de fondos para construcción y equipo.</c:v>
                      </c:pt>
                      <c:pt idx="6">
                        <c:v>6. Acciones, bonos, etc.</c:v>
                      </c:pt>
                      <c:pt idx="7">
                        <c:v>7. Intereses, amortizaciones, etc.</c:v>
                      </c:pt>
                      <c:pt idx="8">
                        <c:v>8. Otros Gastos</c:v>
                      </c:pt>
                      <c:pt idx="9">
                        <c:v>9. Gastos Imprevistos</c:v>
                      </c:pt>
                    </c:strCache>
                  </c:strRef>
                </c:cat>
                <c:val>
                  <c:numRef>
                    <c:extLst>
                      <c:ext uri="{02D57815-91ED-43cb-92C2-25804820EDAC}">
                        <c15:formulaRef>
                          <c15:sqref>Hoja1!$B$32:$B$41</c15:sqref>
                        </c15:formulaRef>
                      </c:ext>
                    </c:extLst>
                    <c:numCache>
                      <c:formatCode>"Q"#,##0.00_);[Red]\("Q"#,##0.00\)</c:formatCode>
                      <c:ptCount val="10"/>
                      <c:pt idx="0">
                        <c:v>5627050</c:v>
                      </c:pt>
                      <c:pt idx="1">
                        <c:v>4204350</c:v>
                      </c:pt>
                      <c:pt idx="2">
                        <c:v>308600</c:v>
                      </c:pt>
                      <c:pt idx="3">
                        <c:v>0</c:v>
                      </c:pt>
                      <c:pt idx="4">
                        <c:v>360000</c:v>
                      </c:pt>
                      <c:pt idx="5">
                        <c:v>0</c:v>
                      </c:pt>
                      <c:pt idx="6">
                        <c:v>0</c:v>
                      </c:pt>
                      <c:pt idx="7">
                        <c:v>0</c:v>
                      </c:pt>
                      <c:pt idx="8">
                        <c:v>0</c:v>
                      </c:pt>
                      <c:pt idx="9">
                        <c:v>0</c:v>
                      </c:pt>
                    </c:numCache>
                  </c:numRef>
                </c:val>
                <c:extLst>
                  <c:ext xmlns:c16="http://schemas.microsoft.com/office/drawing/2014/chart" uri="{C3380CC4-5D6E-409C-BE32-E72D297353CC}">
                    <c16:uniqueId val="{00000003-636D-47F1-9F28-89114AC8A03E}"/>
                  </c:ext>
                </c:extLst>
              </c15:ser>
            </c15:filteredBarSeries>
          </c:ext>
        </c:extLst>
      </c:bar3DChart>
      <c:catAx>
        <c:axId val="20582845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11380591"/>
        <c:crosses val="autoZero"/>
        <c:auto val="1"/>
        <c:lblAlgn val="ctr"/>
        <c:lblOffset val="100"/>
        <c:noMultiLvlLbl val="0"/>
      </c:catAx>
      <c:valAx>
        <c:axId val="311380591"/>
        <c:scaling>
          <c:orientation val="minMax"/>
        </c:scaling>
        <c:delete val="1"/>
        <c:axPos val="l"/>
        <c:numFmt formatCode="&quot;Q&quot;#,##0.00_);[Red]\(&quot;Q&quot;#,##0.00\)" sourceLinked="1"/>
        <c:majorTickMark val="none"/>
        <c:minorTickMark val="none"/>
        <c:tickLblPos val="nextTo"/>
        <c:crossAx val="2058284543"/>
        <c:crosses val="autoZero"/>
        <c:crossBetween val="between"/>
      </c:valAx>
      <c:spPr>
        <a:noFill/>
        <a:ln>
          <a:noFill/>
        </a:ln>
        <a:effectLst/>
      </c:spPr>
    </c:plotArea>
    <c:legend>
      <c:legendPos val="r"/>
      <c:layout>
        <c:manualLayout>
          <c:xMode val="edge"/>
          <c:yMode val="edge"/>
          <c:x val="0.75501586560858203"/>
          <c:y val="0.27290584891082209"/>
          <c:w val="0.16132522007125163"/>
          <c:h val="0.102404558066949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5400000" vert="horz"/>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12-16T07:57:24.804" idx="1">
    <p:pos x="10" y="10"/>
    <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1" y="2"/>
            <a:ext cx="4029282" cy="351956"/>
          </a:xfrm>
          <a:prstGeom prst="rect">
            <a:avLst/>
          </a:prstGeom>
        </p:spPr>
        <p:txBody>
          <a:bodyPr vert="horz" lIns="91353" tIns="45677" rIns="91353" bIns="45677" rtlCol="0"/>
          <a:lstStyle>
            <a:lvl1pPr algn="l">
              <a:defRPr sz="1200"/>
            </a:lvl1pPr>
          </a:lstStyle>
          <a:p>
            <a:endParaRPr lang="es-GT"/>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5265014" y="2"/>
            <a:ext cx="4029282" cy="351956"/>
          </a:xfrm>
          <a:prstGeom prst="rect">
            <a:avLst/>
          </a:prstGeom>
        </p:spPr>
        <p:txBody>
          <a:bodyPr vert="horz" lIns="91353" tIns="45677" rIns="91353" bIns="45677" rtlCol="0"/>
          <a:lstStyle>
            <a:lvl1pPr algn="r">
              <a:defRPr sz="1200"/>
            </a:lvl1pPr>
          </a:lstStyle>
          <a:p>
            <a:fld id="{70781529-3644-42FB-BDB8-7BCF6AB8D8F0}" type="datetimeFigureOut">
              <a:rPr lang="es-GT" smtClean="0"/>
              <a:t>3/01/2022</a:t>
            </a:fld>
            <a:endParaRPr lang="es-GT"/>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1" y="6658444"/>
            <a:ext cx="4029282" cy="351956"/>
          </a:xfrm>
          <a:prstGeom prst="rect">
            <a:avLst/>
          </a:prstGeom>
        </p:spPr>
        <p:txBody>
          <a:bodyPr vert="horz" lIns="91353" tIns="45677" rIns="91353" bIns="45677"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5265014" y="6658444"/>
            <a:ext cx="4029282" cy="351956"/>
          </a:xfrm>
          <a:prstGeom prst="rect">
            <a:avLst/>
          </a:prstGeom>
        </p:spPr>
        <p:txBody>
          <a:bodyPr vert="horz" lIns="91353" tIns="45677" rIns="91353" bIns="45677"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2"/>
            <a:ext cx="4029282" cy="351956"/>
          </a:xfrm>
          <a:prstGeom prst="rect">
            <a:avLst/>
          </a:prstGeom>
        </p:spPr>
        <p:txBody>
          <a:bodyPr vert="horz" lIns="91353" tIns="45677" rIns="91353" bIns="45677" rtlCol="0"/>
          <a:lstStyle>
            <a:lvl1pPr algn="l">
              <a:defRPr sz="1200"/>
            </a:lvl1pPr>
          </a:lstStyle>
          <a:p>
            <a:endParaRPr lang="es-GT"/>
          </a:p>
        </p:txBody>
      </p:sp>
      <p:sp>
        <p:nvSpPr>
          <p:cNvPr id="3" name="Marcador de fecha 2"/>
          <p:cNvSpPr>
            <a:spLocks noGrp="1"/>
          </p:cNvSpPr>
          <p:nvPr>
            <p:ph type="dt" idx="1"/>
          </p:nvPr>
        </p:nvSpPr>
        <p:spPr>
          <a:xfrm>
            <a:off x="5265014" y="2"/>
            <a:ext cx="4029282" cy="351956"/>
          </a:xfrm>
          <a:prstGeom prst="rect">
            <a:avLst/>
          </a:prstGeom>
        </p:spPr>
        <p:txBody>
          <a:bodyPr vert="horz" lIns="91353" tIns="45677" rIns="91353" bIns="45677" rtlCol="0"/>
          <a:lstStyle>
            <a:lvl1pPr algn="r">
              <a:defRPr sz="1200"/>
            </a:lvl1pPr>
          </a:lstStyle>
          <a:p>
            <a:fld id="{2F889F5E-1FF3-4626-856E-81C394864066}" type="datetimeFigureOut">
              <a:rPr lang="es-GT" smtClean="0"/>
              <a:t>3/01/2022</a:t>
            </a:fld>
            <a:endParaRPr lang="es-GT"/>
          </a:p>
        </p:txBody>
      </p:sp>
      <p:sp>
        <p:nvSpPr>
          <p:cNvPr id="4" name="Marcador de imagen de diapositiva 3"/>
          <p:cNvSpPr>
            <a:spLocks noGrp="1" noRot="1" noChangeAspect="1"/>
          </p:cNvSpPr>
          <p:nvPr>
            <p:ph type="sldImg" idx="2"/>
          </p:nvPr>
        </p:nvSpPr>
        <p:spPr>
          <a:xfrm>
            <a:off x="2546350" y="876300"/>
            <a:ext cx="4203700" cy="2363788"/>
          </a:xfrm>
          <a:prstGeom prst="rect">
            <a:avLst/>
          </a:prstGeom>
          <a:noFill/>
          <a:ln w="12700">
            <a:solidFill>
              <a:prstClr val="black"/>
            </a:solidFill>
          </a:ln>
        </p:spPr>
        <p:txBody>
          <a:bodyPr vert="horz" lIns="91353" tIns="45677" rIns="91353" bIns="45677" rtlCol="0" anchor="ctr"/>
          <a:lstStyle/>
          <a:p>
            <a:endParaRPr lang="es-GT"/>
          </a:p>
        </p:txBody>
      </p:sp>
      <p:sp>
        <p:nvSpPr>
          <p:cNvPr id="5" name="Marcador de notas 4"/>
          <p:cNvSpPr>
            <a:spLocks noGrp="1"/>
          </p:cNvSpPr>
          <p:nvPr>
            <p:ph type="body" sz="quarter" idx="3"/>
          </p:nvPr>
        </p:nvSpPr>
        <p:spPr>
          <a:xfrm>
            <a:off x="930485" y="3373517"/>
            <a:ext cx="7435436" cy="2760584"/>
          </a:xfrm>
          <a:prstGeom prst="rect">
            <a:avLst/>
          </a:prstGeom>
        </p:spPr>
        <p:txBody>
          <a:bodyPr vert="horz" lIns="91353" tIns="45677" rIns="91353" bIns="45677"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58444"/>
            <a:ext cx="4029282" cy="351956"/>
          </a:xfrm>
          <a:prstGeom prst="rect">
            <a:avLst/>
          </a:prstGeom>
        </p:spPr>
        <p:txBody>
          <a:bodyPr vert="horz" lIns="91353" tIns="45677" rIns="91353" bIns="45677"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65014" y="6658444"/>
            <a:ext cx="4029282" cy="351956"/>
          </a:xfrm>
          <a:prstGeom prst="rect">
            <a:avLst/>
          </a:prstGeom>
        </p:spPr>
        <p:txBody>
          <a:bodyPr vert="horz" lIns="91353" tIns="45677" rIns="91353" bIns="45677"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75736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30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80588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14286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836802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57422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4609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37436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60354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46911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964800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73120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873657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3642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786169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678811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8406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108248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1728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3/01/2022</a:t>
            </a:fld>
            <a:endParaRPr lang="es-GT"/>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3/01/2022</a:t>
            </a:fld>
            <a:endParaRPr lang="es-GT"/>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3/01/2022</a:t>
            </a:fld>
            <a:endParaRPr lang="es-GT"/>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3/01/2022</a:t>
            </a:fld>
            <a:endParaRPr lang="es-GT"/>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3/01/2022</a:t>
            </a:fld>
            <a:endParaRPr lang="es-GT"/>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3/01/2022</a:t>
            </a:fld>
            <a:endParaRPr lang="es-GT"/>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3/01/2022</a:t>
            </a:fld>
            <a:endParaRPr lang="es-GT"/>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3/01/2022</a:t>
            </a:fld>
            <a:endParaRPr lang="es-GT"/>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3/01/2022</a:t>
            </a:fld>
            <a:endParaRPr lang="es-GT"/>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3/01/2022</a:t>
            </a:fld>
            <a:endParaRPr lang="es-GT"/>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br>
              <a:rPr lang="es-GT" sz="4000" b="1" dirty="0">
                <a:solidFill>
                  <a:srgbClr val="197BB4"/>
                </a:solidFill>
                <a:latin typeface="Arial" panose="020B0604020202020204" pitchFamily="34" charset="0"/>
                <a:cs typeface="Arial" panose="020B0604020202020204" pitchFamily="34" charset="0"/>
              </a:rPr>
            </a:b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AL TERCER </a:t>
            </a:r>
            <a:r>
              <a:rPr lang="es-GT" sz="4000" b="1" dirty="0">
                <a:solidFill>
                  <a:srgbClr val="197BB4"/>
                </a:solidFill>
                <a:latin typeface="Arial" panose="020B0604020202020204" pitchFamily="34" charset="0"/>
                <a:cs typeface="Arial" panose="020B0604020202020204" pitchFamily="34" charset="0"/>
              </a:rPr>
              <a:t>CUATRIMESTRE 2021</a:t>
            </a:r>
            <a:br>
              <a:rPr lang="es-GT" sz="4000" b="1" dirty="0">
                <a:solidFill>
                  <a:srgbClr val="197BB4"/>
                </a:solidFill>
                <a:latin typeface="Arial" panose="020B0604020202020204" pitchFamily="34" charset="0"/>
                <a:cs typeface="Arial" panose="020B0604020202020204" pitchFamily="34" charset="0"/>
              </a:rPr>
            </a:br>
            <a:br>
              <a:rPr lang="es-GT" dirty="0">
                <a:solidFill>
                  <a:srgbClr val="197BB4"/>
                </a:solidFill>
                <a:latin typeface="Arial" panose="020B0604020202020204" pitchFamily="34" charset="0"/>
                <a:cs typeface="Arial" panose="020B0604020202020204" pitchFamily="34" charset="0"/>
              </a:rPr>
            </a:b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“Comisión Presidencial de Gobierno Abierto y Electrónico GAE”</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14C047EB-04FB-47E3-9777-3080D6AF0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6430" y="5211190"/>
            <a:ext cx="6329956" cy="1623861"/>
          </a:xfrm>
          <a:prstGeom prst="rect">
            <a:avLst/>
          </a:prstGeom>
        </p:spPr>
      </p:pic>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216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736068" y="962060"/>
            <a:ext cx="6835030"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El dinero utilizado en el pago de servidores públicos (</a:t>
            </a:r>
            <a:r>
              <a:rPr lang="es-GT" sz="1600" dirty="0">
                <a:solidFill>
                  <a:srgbClr val="197BB4"/>
                </a:solidFill>
                <a:latin typeface="Arial" panose="020B0604020202020204" pitchFamily="34" charset="0"/>
                <a:cs typeface="Arial" panose="020B0604020202020204" pitchFamily="34" charset="0"/>
              </a:rPr>
              <a:t>grupo 0</a:t>
            </a:r>
            <a:r>
              <a:rPr lang="es-GT" sz="16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apoyar las acciones de los Ministerios e instituciones del Organismo Ejecutivo, y con ello, satisfacer las necesidades sociales; a través de la contratación del siguiente personal:</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id="{E40743F2-234A-4544-BBAC-8877FB423F76}"/>
              </a:ext>
            </a:extLst>
          </p:cNvPr>
          <p:cNvSpPr txBox="1">
            <a:spLocks/>
          </p:cNvSpPr>
          <p:nvPr/>
        </p:nvSpPr>
        <p:spPr>
          <a:xfrm>
            <a:off x="159391" y="2110088"/>
            <a:ext cx="4222343"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2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br>
              <a:rPr lang="es-GT" sz="2000" b="0" dirty="0">
                <a:latin typeface="Arial" panose="020B0604020202020204" pitchFamily="34" charset="0"/>
                <a:cs typeface="Arial" panose="020B0604020202020204" pitchFamily="34" charset="0"/>
              </a:rPr>
            </a:br>
            <a:r>
              <a:rPr lang="es-GT" sz="6400" b="0" i="0" u="none" strike="noStrike" baseline="0" dirty="0">
                <a:solidFill>
                  <a:srgbClr val="000000"/>
                </a:solidFill>
                <a:latin typeface="Arial" panose="020B0604020202020204" pitchFamily="34" charset="0"/>
                <a:cs typeface="Arial" panose="020B0604020202020204" pitchFamily="34" charset="0"/>
              </a:rPr>
              <a:t>Durante el cuatrimestre reportado, la Comisión Presidencial de Gobierno Abierto y Electrónico, apoyó las acciones de los Ministerios e instituciones del Organismo Ejecutivo, para coordinar la aplicación de las medidas que se derivan de los instrumentos internacionales, así como de las políticas y planes de acción nacional, en materia de gobierno abierto y electrónico.</a:t>
            </a:r>
            <a:endParaRPr lang="es-GT" sz="6400" b="0" dirty="0">
              <a:solidFill>
                <a:srgbClr val="FF0000"/>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to 6">
            <a:extLst>
              <a:ext uri="{FF2B5EF4-FFF2-40B4-BE49-F238E27FC236}">
                <a16:creationId xmlns:a16="http://schemas.microsoft.com/office/drawing/2014/main" id="{1D5B45D8-BC8A-4404-A16A-66D22203855D}"/>
              </a:ext>
            </a:extLst>
          </p:cNvPr>
          <p:cNvGraphicFramePr>
            <a:graphicFrameLocks noChangeAspect="1"/>
          </p:cNvGraphicFramePr>
          <p:nvPr>
            <p:extLst>
              <p:ext uri="{D42A27DB-BD31-4B8C-83A1-F6EECF244321}">
                <p14:modId xmlns:p14="http://schemas.microsoft.com/office/powerpoint/2010/main" val="3521380406"/>
              </p:ext>
            </p:extLst>
          </p:nvPr>
        </p:nvGraphicFramePr>
        <p:xfrm>
          <a:off x="4832060" y="3936126"/>
          <a:ext cx="6644080" cy="1460500"/>
        </p:xfrm>
        <a:graphic>
          <a:graphicData uri="http://schemas.openxmlformats.org/presentationml/2006/ole">
            <mc:AlternateContent xmlns:mc="http://schemas.openxmlformats.org/markup-compatibility/2006">
              <mc:Choice xmlns:v="urn:schemas-microsoft-com:vml" Requires="v">
                <p:oleObj spid="_x0000_s1171" name="Worksheet" r:id="rId6" imgW="5476718" imgH="1228705" progId="Excel.Sheet.12">
                  <p:embed/>
                </p:oleObj>
              </mc:Choice>
              <mc:Fallback>
                <p:oleObj name="Worksheet" r:id="rId6" imgW="5476718" imgH="1228705" progId="Excel.Sheet.12">
                  <p:embed/>
                  <p:pic>
                    <p:nvPicPr>
                      <p:cNvPr id="3" name="Objeto 2">
                        <a:extLst>
                          <a:ext uri="{FF2B5EF4-FFF2-40B4-BE49-F238E27FC236}">
                            <a16:creationId xmlns:a16="http://schemas.microsoft.com/office/drawing/2014/main" id="{D6D8F19B-999F-4075-8EF7-1B7448D50AF2}"/>
                          </a:ext>
                        </a:extLst>
                      </p:cNvPr>
                      <p:cNvPicPr/>
                      <p:nvPr/>
                    </p:nvPicPr>
                    <p:blipFill>
                      <a:blip r:embed="rId7"/>
                      <a:stretch>
                        <a:fillRect/>
                      </a:stretch>
                    </p:blipFill>
                    <p:spPr>
                      <a:xfrm>
                        <a:off x="4832060" y="3936126"/>
                        <a:ext cx="6644080" cy="1460500"/>
                      </a:xfrm>
                      <a:prstGeom prst="rect">
                        <a:avLst/>
                      </a:prstGeom>
                    </p:spPr>
                  </p:pic>
                </p:oleObj>
              </mc:Fallback>
            </mc:AlternateContent>
          </a:graphicData>
        </a:graphic>
      </p:graphicFrame>
      <p:sp>
        <p:nvSpPr>
          <p:cNvPr id="8" name="CuadroTexto 7">
            <a:extLst>
              <a:ext uri="{FF2B5EF4-FFF2-40B4-BE49-F238E27FC236}">
                <a16:creationId xmlns:a16="http://schemas.microsoft.com/office/drawing/2014/main" id="{56B6808C-D1A2-462D-A5E0-79243103131F}"/>
              </a:ext>
            </a:extLst>
          </p:cNvPr>
          <p:cNvSpPr txBox="1"/>
          <p:nvPr/>
        </p:nvSpPr>
        <p:spPr>
          <a:xfrm>
            <a:off x="4766612" y="5444551"/>
            <a:ext cx="4532243" cy="246221"/>
          </a:xfrm>
          <a:prstGeom prst="rect">
            <a:avLst/>
          </a:prstGeom>
          <a:noFill/>
        </p:spPr>
        <p:txBody>
          <a:bodyPr wrap="square" rtlCol="0">
            <a:spAutoFit/>
          </a:bodyPr>
          <a:lstStyle/>
          <a:p>
            <a:r>
              <a:rPr lang="es-ES" sz="1000" b="1" dirty="0">
                <a:latin typeface="Times New Roman" panose="02020603050405020304" pitchFamily="18" charset="0"/>
                <a:cs typeface="Times New Roman" panose="02020603050405020304" pitchFamily="18" charset="0"/>
              </a:rPr>
              <a:t>Fuente: </a:t>
            </a:r>
            <a:r>
              <a:rPr lang="es-ES" sz="1000" dirty="0">
                <a:latin typeface="Times New Roman" panose="02020603050405020304" pitchFamily="18" charset="0"/>
                <a:cs typeface="Times New Roman" panose="02020603050405020304" pitchFamily="18" charset="0"/>
              </a:rPr>
              <a:t>Dirección de Recursos Humanos, Comisión GAE (2021).</a:t>
            </a:r>
            <a:endParaRPr lang="es-GT"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37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8,291,399.00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a:solidFill>
                  <a:schemeClr val="tx1"/>
                </a:solidFill>
                <a:latin typeface="Arial" panose="020B0604020202020204" pitchFamily="34" charset="0"/>
                <a:cs typeface="Arial" panose="020B0604020202020204" pitchFamily="34" charset="0"/>
              </a:rPr>
              <a:t>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7,687,808.84</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603,590.16</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a:solidFill>
                  <a:srgbClr val="FF0000"/>
                </a:solidFill>
                <a:latin typeface="Arial" panose="020B0604020202020204" pitchFamily="34" charset="0"/>
                <a:cs typeface="Arial" panose="020B0604020202020204" pitchFamily="34" charset="0"/>
              </a:rPr>
              <a:t>92.72%</a:t>
            </a:r>
            <a:r>
              <a:rPr lang="es-GT" sz="2200" b="0" dirty="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la Comisión Presidencial de Gobierno Abierto y Electrónico</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9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226423" y="675787"/>
            <a:ext cx="8999750" cy="1564438"/>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LA COMISIÓN PRESIDENCIAL DE GOBIERNO ABIERTO Y ELECTRÓNICO</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2008224" y="2164360"/>
            <a:ext cx="8175552" cy="428660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“A la Comisión Presidencial de Gobierno Abierto y Electrónico </a:t>
            </a:r>
            <a:r>
              <a:rPr lang="es-GT" sz="2400" dirty="0">
                <a:solidFill>
                  <a:srgbClr val="FF0000"/>
                </a:solidFill>
                <a:latin typeface="Arial" panose="020B0604020202020204" pitchFamily="34" charset="0"/>
                <a:cs typeface="Arial" panose="020B0604020202020204" pitchFamily="34" charset="0"/>
              </a:rPr>
              <a:t>no le fue asignado presupuesto de inversión.</a:t>
            </a:r>
          </a:p>
          <a:p>
            <a:pPr algn="just">
              <a:lnSpc>
                <a:spcPct val="150000"/>
              </a:lnSpc>
            </a:pPr>
            <a:r>
              <a:rPr lang="es-GT" sz="2000" b="0" dirty="0">
                <a:solidFill>
                  <a:schemeClr val="tx1"/>
                </a:solidFill>
                <a:latin typeface="Arial" panose="020B0604020202020204" pitchFamily="34" charset="0"/>
                <a:cs typeface="Arial" panose="020B0604020202020204" pitchFamily="34" charset="0"/>
              </a:rPr>
              <a:t>.</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0.00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0.00</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0.00</a:t>
            </a: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2" y="2351314"/>
            <a:ext cx="2749951"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2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6000" b="0" dirty="0">
                <a:solidFill>
                  <a:schemeClr val="tx1"/>
                </a:solidFill>
                <a:latin typeface="Arial" panose="020B0604020202020204" pitchFamily="34" charset="0"/>
                <a:cs typeface="Arial" panose="020B0604020202020204" pitchFamily="34" charset="0"/>
              </a:rPr>
              <a:t>Este rubro constituye el </a:t>
            </a:r>
            <a:r>
              <a:rPr lang="es-GT" sz="6000" dirty="0">
                <a:solidFill>
                  <a:srgbClr val="FF0000"/>
                </a:solidFill>
                <a:latin typeface="Arial" panose="020B0604020202020204" pitchFamily="34" charset="0"/>
                <a:cs typeface="Arial" panose="020B0604020202020204" pitchFamily="34" charset="0"/>
              </a:rPr>
              <a:t>0.0%</a:t>
            </a:r>
            <a:r>
              <a:rPr lang="es-GT" sz="6000" b="0" dirty="0">
                <a:latin typeface="Arial" panose="020B0604020202020204" pitchFamily="34" charset="0"/>
                <a:cs typeface="Arial" panose="020B0604020202020204" pitchFamily="34" charset="0"/>
              </a:rPr>
              <a:t> </a:t>
            </a:r>
            <a:r>
              <a:rPr lang="es-GT" sz="6000" b="0" dirty="0">
                <a:solidFill>
                  <a:schemeClr val="tx1"/>
                </a:solidFill>
                <a:latin typeface="Arial" panose="020B0604020202020204" pitchFamily="34" charset="0"/>
                <a:cs typeface="Arial" panose="020B0604020202020204" pitchFamily="34" charset="0"/>
              </a:rPr>
              <a:t>del total del presupuesto de la Comisión Presidencial de Gobierno Abierto y Electrónico, ya que </a:t>
            </a:r>
            <a:r>
              <a:rPr lang="es-GT" sz="6000" dirty="0">
                <a:solidFill>
                  <a:srgbClr val="FF0000"/>
                </a:solidFill>
                <a:latin typeface="Arial" panose="020B0604020202020204" pitchFamily="34" charset="0"/>
                <a:cs typeface="Arial" panose="020B0604020202020204" pitchFamily="34" charset="0"/>
              </a:rPr>
              <a:t>no tiene asignado presupuesto de inversión.</a:t>
            </a:r>
            <a:br>
              <a:rPr lang="es-GT" sz="3400" dirty="0">
                <a:solidFill>
                  <a:srgbClr val="FF0000"/>
                </a:solidFill>
                <a:latin typeface="Arial" panose="020B0604020202020204" pitchFamily="34" charset="0"/>
                <a:cs typeface="Arial" panose="020B0604020202020204" pitchFamily="34" charset="0"/>
              </a:rPr>
            </a:br>
            <a:endParaRPr lang="es-GT" sz="34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0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226423" y="952415"/>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ATIENDE </a:t>
            </a:r>
            <a:r>
              <a:rPr lang="es-MX" dirty="0">
                <a:latin typeface="Arial" panose="020B0604020202020204" pitchFamily="34" charset="0"/>
                <a:cs typeface="Arial" panose="020B0604020202020204" pitchFamily="34" charset="0"/>
              </a:rPr>
              <a:t>LA COMISIÓN PRESIDENCIAL DE GOBIERNO ABIERTO Y ELECTRÓNICO?</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2497599" y="2152356"/>
            <a:ext cx="6875259" cy="387906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A la Comisión Presidencial de Gobierno Abierto y Electrónico, </a:t>
            </a:r>
            <a:r>
              <a:rPr lang="es-GT" sz="2000" dirty="0">
                <a:solidFill>
                  <a:srgbClr val="FF0000"/>
                </a:solidFill>
                <a:latin typeface="Arial" panose="020B0604020202020204" pitchFamily="34" charset="0"/>
                <a:cs typeface="Arial" panose="020B0604020202020204" pitchFamily="34" charset="0"/>
              </a:rPr>
              <a:t>no le fue asignado presupuesto por finalidad, </a:t>
            </a:r>
            <a:r>
              <a:rPr lang="es-GT" sz="2000" b="0" dirty="0">
                <a:solidFill>
                  <a:schemeClr val="tx1"/>
                </a:solidFill>
                <a:latin typeface="Arial" panose="020B0604020202020204" pitchFamily="34" charset="0"/>
                <a:cs typeface="Arial" panose="020B0604020202020204" pitchFamily="34" charset="0"/>
              </a:rPr>
              <a:t>por lo que no se presenta asignación y ejecución en el ejercicio fiscal 2021.</a:t>
            </a:r>
            <a:endParaRPr lang="es-GT" sz="2000" dirty="0">
              <a:solidFill>
                <a:srgbClr val="FF0000"/>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TERCER CUATRIMESTRE 2021</a:t>
            </a:r>
            <a:endParaRPr lang="es-GT" sz="2800" b="1"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6F188133-02D5-44C2-B91F-F31AAB6C2714}"/>
              </a:ext>
            </a:extLst>
          </p:cNvPr>
          <p:cNvSpPr txBox="1"/>
          <p:nvPr/>
        </p:nvSpPr>
        <p:spPr>
          <a:xfrm>
            <a:off x="2604211" y="2375501"/>
            <a:ext cx="7162101" cy="2239844"/>
          </a:xfrm>
          <a:prstGeom prst="rect">
            <a:avLst/>
          </a:prstGeom>
          <a:noFill/>
        </p:spPr>
        <p:txBody>
          <a:bodyPr wrap="square">
            <a:spAutoFit/>
          </a:body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A la Comisión Presidencial de Gobierno Abierto y Electrónico, </a:t>
            </a:r>
            <a:r>
              <a:rPr lang="es-GT" sz="2400" dirty="0">
                <a:solidFill>
                  <a:srgbClr val="FF0000"/>
                </a:solidFill>
                <a:latin typeface="Arial" panose="020B0604020202020204" pitchFamily="34" charset="0"/>
                <a:cs typeface="Arial" panose="020B0604020202020204" pitchFamily="34" charset="0"/>
              </a:rPr>
              <a:t>no le fue asignado presupuesto por finalidad, </a:t>
            </a:r>
            <a:r>
              <a:rPr lang="es-GT" sz="2400" b="0" dirty="0">
                <a:solidFill>
                  <a:schemeClr val="tx1"/>
                </a:solidFill>
                <a:latin typeface="Arial" panose="020B0604020202020204" pitchFamily="34" charset="0"/>
                <a:cs typeface="Arial" panose="020B0604020202020204" pitchFamily="34" charset="0"/>
              </a:rPr>
              <a:t>por lo que no se presenta asignación y ejecución en el ejercicio fiscal 2021.</a:t>
            </a:r>
            <a:endParaRPr lang="es-GT"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857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a:solidFill>
                  <a:srgbClr val="00B0F0"/>
                </a:solidFill>
                <a:latin typeface="Arial" panose="020B0604020202020204" pitchFamily="34" charset="0"/>
                <a:cs typeface="Arial" panose="020B0604020202020204" pitchFamily="34" charset="0"/>
              </a:rPr>
              <a:t>DEL TERCER CUATRIMESTRE 2021</a:t>
            </a:r>
          </a:p>
        </p:txBody>
      </p:sp>
    </p:spTree>
    <p:extLst>
      <p:ext uri="{BB962C8B-B14F-4D97-AF65-F5344CB8AC3E}">
        <p14:creationId xmlns:p14="http://schemas.microsoft.com/office/powerpoint/2010/main" val="129706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643720"/>
            <a:ext cx="11463919"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Abierto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81057" y="2162967"/>
            <a:ext cx="7074215" cy="376016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MX" sz="2900" dirty="0">
                <a:effectLst/>
                <a:latin typeface="Arial" panose="020B0604020202020204" pitchFamily="34" charset="0"/>
                <a:ea typeface="Times New Roman" panose="02020603050405020304" pitchFamily="18" charset="0"/>
                <a:cs typeface="Arial" panose="020B0604020202020204" pitchFamily="34" charset="0"/>
              </a:rPr>
              <a:t>Durante el mes de septiembre, en seguimiento al proceso de </a:t>
            </a:r>
            <a:r>
              <a:rPr lang="es-MX" sz="29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2900" dirty="0">
                <a:effectLst/>
                <a:latin typeface="Arial" panose="020B0604020202020204" pitchFamily="34" charset="0"/>
                <a:ea typeface="Times New Roman" panose="02020603050405020304" pitchFamily="18" charset="0"/>
                <a:cs typeface="Arial" panose="020B0604020202020204" pitchFamily="34" charset="0"/>
              </a:rPr>
              <a:t> del 5to. Plan de Acción Nacional de Gobierno Abierto 2021-2023, se realizaron cuatro Encuentros Regionales de Gobierno Abierto a nivel nacional, con motivo de informar a la ciudadanía sobre el proceso de  </a:t>
            </a:r>
            <a:r>
              <a:rPr lang="es-MX" sz="29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2900" dirty="0">
                <a:effectLst/>
                <a:latin typeface="Arial" panose="020B0604020202020204" pitchFamily="34" charset="0"/>
                <a:ea typeface="Times New Roman" panose="02020603050405020304" pitchFamily="18" charset="0"/>
                <a:cs typeface="Arial" panose="020B0604020202020204" pitchFamily="34" charset="0"/>
              </a:rPr>
              <a:t> del referido Plan y las herramientas a su disposición (portal de propuestas ciudadanas y portal de gobierno abierto) para participar activamente en la presentación de propuestas para la formulación de compromisos e hitos que pueden formar parte del mismo.</a:t>
            </a:r>
          </a:p>
          <a:p>
            <a:pPr marL="342900" lvl="0" indent="-342900" algn="just">
              <a:spcBef>
                <a:spcPts val="600"/>
              </a:spcBef>
              <a:buFont typeface="Symbol" panose="05050102010706020507" pitchFamily="18" charset="2"/>
              <a:buChar char=""/>
            </a:pPr>
            <a:r>
              <a:rPr lang="es-MX" sz="2900" dirty="0">
                <a:effectLst/>
                <a:latin typeface="Arial" panose="020B0604020202020204" pitchFamily="34" charset="0"/>
                <a:ea typeface="Times New Roman" panose="02020603050405020304" pitchFamily="18" charset="0"/>
                <a:cs typeface="Arial" panose="020B0604020202020204" pitchFamily="34" charset="0"/>
              </a:rPr>
              <a:t>Durante el mes de septiembre, en seguimiento al proceso de </a:t>
            </a:r>
            <a:r>
              <a:rPr lang="es-MX" sz="29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2900" dirty="0">
                <a:effectLst/>
                <a:latin typeface="Arial" panose="020B0604020202020204" pitchFamily="34" charset="0"/>
                <a:ea typeface="Times New Roman" panose="02020603050405020304" pitchFamily="18" charset="0"/>
                <a:cs typeface="Arial" panose="020B0604020202020204" pitchFamily="34" charset="0"/>
              </a:rPr>
              <a:t> del 5to. Plan de Acción Nacional de Gobierno Abierto 2021-2023, se realizaron seis Conversatorios Ciudadanos enmarcados en las temáticas definidas para la                  </a:t>
            </a:r>
            <a:r>
              <a:rPr lang="es-MX" sz="29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2900" dirty="0">
                <a:effectLst/>
                <a:latin typeface="Arial" panose="020B0604020202020204" pitchFamily="34" charset="0"/>
                <a:ea typeface="Times New Roman" panose="02020603050405020304" pitchFamily="18" charset="0"/>
                <a:cs typeface="Arial" panose="020B0604020202020204" pitchFamily="34" charset="0"/>
              </a:rPr>
              <a:t> de compromisos e hitos del Plan en mención, con el objeto de dar a conocer a la ciudadanía el motivo por el cual se definieron cada una de las temáticas consideradas de trascendencia para formar parte del Plan de Acción Nacional.</a:t>
            </a:r>
          </a:p>
          <a:p>
            <a:pPr marL="0" indent="0" algn="just">
              <a:buNone/>
            </a:pPr>
            <a:endParaRPr lang="es-GT" sz="500" dirty="0">
              <a:latin typeface="Montserrat" pitchFamily="2" charset="77"/>
              <a:cs typeface="Arial" panose="020B0604020202020204" pitchFamily="34" charset="0"/>
            </a:endParaRPr>
          </a:p>
        </p:txBody>
      </p:sp>
      <p:pic>
        <p:nvPicPr>
          <p:cNvPr id="9" name="Imagen 8">
            <a:extLst>
              <a:ext uri="{FF2B5EF4-FFF2-40B4-BE49-F238E27FC236}">
                <a16:creationId xmlns:a16="http://schemas.microsoft.com/office/drawing/2014/main" id="{7EEA54E4-F098-4DA0-B629-4B719B1CCE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57" y="2256639"/>
            <a:ext cx="4049654" cy="2844277"/>
          </a:xfrm>
          <a:prstGeom prst="rect">
            <a:avLst/>
          </a:prstGeom>
        </p:spPr>
      </p:pic>
    </p:spTree>
    <p:extLst>
      <p:ext uri="{BB962C8B-B14F-4D97-AF65-F5344CB8AC3E}">
        <p14:creationId xmlns:p14="http://schemas.microsoft.com/office/powerpoint/2010/main" val="291707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643720"/>
            <a:ext cx="11463919"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Abierto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81057" y="2162967"/>
            <a:ext cx="6981937" cy="37601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MX" sz="1800" dirty="0">
                <a:effectLst/>
                <a:latin typeface="Arial" panose="020B0604020202020204" pitchFamily="34" charset="0"/>
                <a:ea typeface="Times New Roman" panose="02020603050405020304" pitchFamily="18" charset="0"/>
                <a:cs typeface="Arial" panose="020B0604020202020204" pitchFamily="34" charset="0"/>
              </a:rPr>
              <a:t>Durante el mes de octubre, se realizaron 26 reuniones de trabajo de </a:t>
            </a:r>
            <a:r>
              <a:rPr lang="es-MX" sz="18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1800" dirty="0">
                <a:effectLst/>
                <a:latin typeface="Arial" panose="020B0604020202020204" pitchFamily="34" charset="0"/>
                <a:ea typeface="Times New Roman" panose="02020603050405020304" pitchFamily="18" charset="0"/>
                <a:cs typeface="Arial" panose="020B0604020202020204" pitchFamily="34" charset="0"/>
              </a:rPr>
              <a:t> de compromisos e hitos del 5to. Plan de Acción Nacional de Gobierno Abierto 2021-2023, “Mesas Temáticas de </a:t>
            </a:r>
            <a:r>
              <a:rPr lang="es-MX" sz="18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1800" dirty="0">
                <a:effectLst/>
                <a:latin typeface="Arial" panose="020B0604020202020204" pitchFamily="34" charset="0"/>
                <a:ea typeface="Times New Roman" panose="02020603050405020304" pitchFamily="18" charset="0"/>
                <a:cs typeface="Arial" panose="020B0604020202020204" pitchFamily="34" charset="0"/>
              </a:rPr>
              <a:t>”, con el objeto de tener insumos para las plantillas de compromisos e hitos del referido Plan, así como la definición del Primer Borrador que fue publicado el 30 de noviembre de 2021.</a:t>
            </a:r>
          </a:p>
          <a:p>
            <a:pPr marL="342900" lvl="0" indent="-342900" algn="just">
              <a:spcBef>
                <a:spcPts val="600"/>
              </a:spcBef>
              <a:buFont typeface="Symbol" panose="05050102010706020507" pitchFamily="18" charset="2"/>
              <a:buChar char=""/>
            </a:pPr>
            <a:r>
              <a:rPr lang="es-MX" sz="1800" dirty="0">
                <a:effectLst/>
                <a:latin typeface="Arial" panose="020B0604020202020204" pitchFamily="34" charset="0"/>
                <a:ea typeface="Times New Roman" panose="02020603050405020304" pitchFamily="18" charset="0"/>
                <a:cs typeface="Arial" panose="020B0604020202020204" pitchFamily="34" charset="0"/>
              </a:rPr>
              <a:t>A partir del 15 de noviembre del año en curso, se realizaron 17 reuniones de trabajo entre representantes de organizaciones de sociedad civil e instituciones públicas para la implementación de compromisos e hitos del Plan de Acción Nacional, con motivo de revisar las plantillas de compromisos e hitos del Plan, para ser adaptadas a los requerimientos establecidos por la Alianza Mundial para el Gobierno Abierto AGA-OGP.</a:t>
            </a:r>
          </a:p>
          <a:p>
            <a:pPr marL="0" indent="0" algn="just">
              <a:buNone/>
            </a:pPr>
            <a:endParaRPr lang="es-GT" sz="500" dirty="0">
              <a:latin typeface="Montserrat" pitchFamily="2" charset="77"/>
              <a:cs typeface="Arial" panose="020B0604020202020204" pitchFamily="34" charset="0"/>
            </a:endParaRPr>
          </a:p>
        </p:txBody>
      </p:sp>
      <p:pic>
        <p:nvPicPr>
          <p:cNvPr id="6" name="Imagen 5">
            <a:extLst>
              <a:ext uri="{FF2B5EF4-FFF2-40B4-BE49-F238E27FC236}">
                <a16:creationId xmlns:a16="http://schemas.microsoft.com/office/drawing/2014/main" id="{4D47DA11-1AE0-4A77-AAED-96C8E84482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06" y="2348559"/>
            <a:ext cx="4076550" cy="2798445"/>
          </a:xfrm>
          <a:prstGeom prst="rect">
            <a:avLst/>
          </a:prstGeom>
          <a:noFill/>
        </p:spPr>
      </p:pic>
      <p:sp>
        <p:nvSpPr>
          <p:cNvPr id="9" name="Rectángulo 8">
            <a:extLst>
              <a:ext uri="{FF2B5EF4-FFF2-40B4-BE49-F238E27FC236}">
                <a16:creationId xmlns:a16="http://schemas.microsoft.com/office/drawing/2014/main" id="{EF06C20E-D5EF-4705-A50A-2A2229168D1E}"/>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313600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643720"/>
            <a:ext cx="11463919"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Abierto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81058" y="2162967"/>
            <a:ext cx="6333688" cy="376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MX" sz="1800" dirty="0">
                <a:effectLst/>
                <a:latin typeface="Arial" panose="020B0604020202020204" pitchFamily="34" charset="0"/>
                <a:ea typeface="Times New Roman" panose="02020603050405020304" pitchFamily="18" charset="0"/>
                <a:cs typeface="Arial" panose="020B0604020202020204" pitchFamily="34" charset="0"/>
              </a:rPr>
              <a:t>El 30 de noviembre del año en curso, se definió el Primer Borrador del 5to. Plan de Acción Nacional de Gobierno Abierto 2021-2023, mismo que fue publicado para comentarios al público el día 2 de diciembre del presente año, con una temporalidad hasta el 17 de diciembre. </a:t>
            </a:r>
          </a:p>
          <a:p>
            <a:pPr marL="342900" lvl="0" indent="-342900" algn="just">
              <a:spcBef>
                <a:spcPts val="600"/>
              </a:spcBef>
              <a:buFont typeface="Symbol" panose="05050102010706020507" pitchFamily="18" charset="2"/>
              <a:buChar char=""/>
            </a:pPr>
            <a:r>
              <a:rPr lang="es-MX" sz="1800" dirty="0">
                <a:effectLst/>
                <a:latin typeface="Arial" panose="020B0604020202020204" pitchFamily="34" charset="0"/>
                <a:ea typeface="Times New Roman" panose="02020603050405020304" pitchFamily="18" charset="0"/>
                <a:cs typeface="Arial" panose="020B0604020202020204" pitchFamily="34" charset="0"/>
              </a:rPr>
              <a:t>Se realizaron 15 reuniones del Comité Técnico de Gobierno Abierto, en su calidad de Foro </a:t>
            </a:r>
            <a:r>
              <a:rPr lang="es-MX" sz="1800" dirty="0" err="1">
                <a:effectLst/>
                <a:latin typeface="Arial" panose="020B0604020202020204" pitchFamily="34" charset="0"/>
                <a:ea typeface="Times New Roman" panose="02020603050405020304" pitchFamily="18" charset="0"/>
                <a:cs typeface="Arial" panose="020B0604020202020204" pitchFamily="34" charset="0"/>
              </a:rPr>
              <a:t>Multiactor</a:t>
            </a:r>
            <a:r>
              <a:rPr lang="es-MX" sz="1800" dirty="0">
                <a:effectLst/>
                <a:latin typeface="Arial" panose="020B0604020202020204" pitchFamily="34" charset="0"/>
                <a:ea typeface="Times New Roman" panose="02020603050405020304" pitchFamily="18" charset="0"/>
                <a:cs typeface="Arial" panose="020B0604020202020204" pitchFamily="34" charset="0"/>
              </a:rPr>
              <a:t> de Gobierno Abierto en Guatemala, en seguimiento al proceso de </a:t>
            </a:r>
            <a:r>
              <a:rPr lang="es-MX" sz="18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1800" dirty="0">
                <a:effectLst/>
                <a:latin typeface="Arial" panose="020B0604020202020204" pitchFamily="34" charset="0"/>
                <a:ea typeface="Times New Roman" panose="02020603050405020304" pitchFamily="18" charset="0"/>
                <a:cs typeface="Arial" panose="020B0604020202020204" pitchFamily="34" charset="0"/>
              </a:rPr>
              <a:t> del 5to. Plan de Acción Nacional de Gobierno Abierto.</a:t>
            </a:r>
          </a:p>
          <a:p>
            <a:pPr marL="0" indent="0" algn="just">
              <a:buNone/>
            </a:pPr>
            <a:endParaRPr lang="es-GT" sz="500" dirty="0">
              <a:latin typeface="Montserrat" pitchFamily="2" charset="77"/>
              <a:cs typeface="Arial" panose="020B0604020202020204" pitchFamily="34" charset="0"/>
            </a:endParaRPr>
          </a:p>
        </p:txBody>
      </p:sp>
      <p:pic>
        <p:nvPicPr>
          <p:cNvPr id="9" name="Imagen 8">
            <a:extLst>
              <a:ext uri="{FF2B5EF4-FFF2-40B4-BE49-F238E27FC236}">
                <a16:creationId xmlns:a16="http://schemas.microsoft.com/office/drawing/2014/main" id="{6D320F9F-59B7-4939-AEEB-178D175FBB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39" y="2256639"/>
            <a:ext cx="4177217" cy="2957641"/>
          </a:xfrm>
          <a:prstGeom prst="rect">
            <a:avLst/>
          </a:prstGeom>
          <a:noFill/>
        </p:spPr>
      </p:pic>
      <p:sp>
        <p:nvSpPr>
          <p:cNvPr id="6" name="Rectángulo 5">
            <a:extLst>
              <a:ext uri="{FF2B5EF4-FFF2-40B4-BE49-F238E27FC236}">
                <a16:creationId xmlns:a16="http://schemas.microsoft.com/office/drawing/2014/main" id="{DE4A94D0-5898-465E-A3F9-C7A7C5D9BD54}"/>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25302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694576" y="562062"/>
            <a:ext cx="8984609" cy="547089"/>
          </a:xfrm>
        </p:spPr>
        <p:txBody>
          <a:bodyPr>
            <a:noAutofit/>
          </a:bodyPr>
          <a:lstStyle/>
          <a:p>
            <a:r>
              <a:rPr lang="es-GT" sz="2400" dirty="0">
                <a:latin typeface="Arial" panose="020B0604020202020204" pitchFamily="34" charset="0"/>
                <a:cs typeface="Arial" panose="020B0604020202020204" pitchFamily="34" charset="0"/>
              </a:rPr>
              <a:t>PRINCIPALES FUNCIONES DE LA COMISIÓN PRESIDENCIAL DE GOBIERNO ABIERTO Y ELECTRÓNICO</a:t>
            </a:r>
            <a:endParaRPr lang="es-GT" sz="24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6"/>
            <a:ext cx="10646230" cy="4759675"/>
          </a:xfrm>
        </p:spPr>
        <p:txBody>
          <a:bodyPr>
            <a:normAutofit fontScale="25000" lnSpcReduction="20000"/>
          </a:bodyPr>
          <a:lstStyle/>
          <a:p>
            <a:pPr marL="457200" lvl="1" indent="0" algn="just">
              <a:lnSpc>
                <a:spcPct val="150000"/>
              </a:lnSpc>
              <a:buNone/>
            </a:pPr>
            <a:r>
              <a:rPr lang="es-GT" sz="6400" dirty="0">
                <a:latin typeface="Arial" panose="020B0604020202020204" pitchFamily="34" charset="0"/>
                <a:cs typeface="Arial" panose="020B0604020202020204" pitchFamily="34" charset="0"/>
              </a:rPr>
              <a:t>De conformidad con las normas que regulan su funcionamiento, las </a:t>
            </a:r>
            <a:r>
              <a:rPr lang="es-GT" sz="6400" b="1" dirty="0">
                <a:solidFill>
                  <a:srgbClr val="2786C0"/>
                </a:solidFill>
                <a:latin typeface="Arial" panose="020B0604020202020204" pitchFamily="34" charset="0"/>
                <a:cs typeface="Arial" panose="020B0604020202020204" pitchFamily="34" charset="0"/>
              </a:rPr>
              <a:t>principales funciones </a:t>
            </a:r>
            <a:r>
              <a:rPr lang="es-GT" sz="6400" dirty="0">
                <a:latin typeface="Arial" panose="020B0604020202020204" pitchFamily="34" charset="0"/>
                <a:cs typeface="Arial" panose="020B0604020202020204" pitchFamily="34" charset="0"/>
              </a:rPr>
              <a:t>de Comisión Presidencial de Gobierno Abierto y Electrónico, son:</a:t>
            </a:r>
          </a:p>
          <a:p>
            <a:pPr lvl="1" algn="just">
              <a:lnSpc>
                <a:spcPct val="150000"/>
              </a:lnSpc>
              <a:buClr>
                <a:srgbClr val="0070C0"/>
              </a:buClr>
              <a:buFont typeface="Wingdings" panose="05000000000000000000" pitchFamily="2" charset="2"/>
              <a:buChar char="§"/>
            </a:pPr>
            <a:r>
              <a:rPr lang="es-GT" sz="6400" dirty="0">
                <a:latin typeface="Arial" panose="020B0604020202020204" pitchFamily="34" charset="0"/>
                <a:cs typeface="Arial" panose="020B0604020202020204" pitchFamily="34" charset="0"/>
              </a:rPr>
              <a:t>Coordinar el establecimiento de las medidas, estrategias, compromisos, acciones o propuestas pertinentes, a efecto de que las dependencias del Organismo Ejecutivo incluyan en su planificación anual, actividades para la promoción de gobierno abierto y electrónico;</a:t>
            </a:r>
          </a:p>
          <a:p>
            <a:pPr lvl="1" algn="just">
              <a:lnSpc>
                <a:spcPct val="150000"/>
              </a:lnSpc>
              <a:buClr>
                <a:srgbClr val="0070C0"/>
              </a:buClr>
              <a:buFont typeface="Wingdings" panose="05000000000000000000" pitchFamily="2" charset="2"/>
              <a:buChar char="§"/>
            </a:pPr>
            <a:r>
              <a:rPr lang="es-GT" sz="6400" dirty="0">
                <a:latin typeface="Arial" panose="020B0604020202020204" pitchFamily="34" charset="0"/>
                <a:cs typeface="Arial" panose="020B0604020202020204" pitchFamily="34" charset="0"/>
              </a:rPr>
              <a:t>Recomendar el diseño de instrumentos para la implementación de los mecanismos nacionales e internacionales de gobierno abierto y electrónico, sobre la gestión realizada por los funcionarios y empleados públicos; los Ministerios e Instituciones del Organismo Ejecutivo;</a:t>
            </a:r>
          </a:p>
          <a:p>
            <a:pPr lvl="1" algn="just">
              <a:lnSpc>
                <a:spcPct val="150000"/>
              </a:lnSpc>
              <a:buClr>
                <a:srgbClr val="0070C0"/>
              </a:buClr>
              <a:buFont typeface="Wingdings" panose="05000000000000000000" pitchFamily="2" charset="2"/>
              <a:buChar char="§"/>
            </a:pPr>
            <a:r>
              <a:rPr lang="es-GT" sz="6400" dirty="0">
                <a:latin typeface="Arial" panose="020B0604020202020204" pitchFamily="34" charset="0"/>
                <a:cs typeface="Arial" panose="020B0604020202020204" pitchFamily="34" charset="0"/>
              </a:rPr>
              <a:t>Promover acciones e iniciativas públicas, privadas, nacionales e internacionales, en materia de gobierno abierto y electrónico, que a su criterio contribuyan al fortalecimiento de la transparencia y máxima publicidad;</a:t>
            </a:r>
          </a:p>
          <a:p>
            <a:pPr lvl="1" algn="just">
              <a:lnSpc>
                <a:spcPct val="150000"/>
              </a:lnSpc>
              <a:buClr>
                <a:srgbClr val="0070C0"/>
              </a:buClr>
              <a:buFont typeface="Wingdings" panose="05000000000000000000" pitchFamily="2" charset="2"/>
              <a:buChar char="§"/>
            </a:pPr>
            <a:r>
              <a:rPr lang="es-GT" sz="6400" dirty="0">
                <a:latin typeface="Arial" panose="020B0604020202020204" pitchFamily="34" charset="0"/>
                <a:cs typeface="Arial" panose="020B0604020202020204" pitchFamily="34" charset="0"/>
              </a:rPr>
              <a:t>Apoyar en la atención y orientación al ciudadano en temas de gobierno abierto y electrónico, promoviendo y fomentando su participación;</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643720"/>
            <a:ext cx="11463919"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Abierto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81058" y="2162967"/>
            <a:ext cx="6602136" cy="3760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MX" sz="1800" dirty="0">
                <a:effectLst/>
                <a:latin typeface="Arial" panose="020B0604020202020204" pitchFamily="34" charset="0"/>
                <a:ea typeface="Times New Roman" panose="02020603050405020304" pitchFamily="18" charset="0"/>
                <a:cs typeface="Arial" panose="020B0604020202020204" pitchFamily="34" charset="0"/>
              </a:rPr>
              <a:t>Se realizaron tres reuniones en seguimiento al proceso de </a:t>
            </a:r>
            <a:r>
              <a:rPr lang="es-MX" sz="18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1800" dirty="0">
                <a:effectLst/>
                <a:latin typeface="Arial" panose="020B0604020202020204" pitchFamily="34" charset="0"/>
                <a:ea typeface="Times New Roman" panose="02020603050405020304" pitchFamily="18" charset="0"/>
                <a:cs typeface="Arial" panose="020B0604020202020204" pitchFamily="34" charset="0"/>
              </a:rPr>
              <a:t> del 5to. Plan de Acción Nacional de Gobierno Abierto 2021-2023, entre la Alianza Mundial para el Gobierno Abierto, el Colectivo de Organizaciones Sociales, representado en la Iniciativa de Gobierno Abierto en Guatemala y la Dirección de Gobierno Abierto, a través de Director y Punto de Contacto Técnico de Gobierno Abierto, con motivo de dar seguimiento al proceso de mejora continua de definición del Plan de Acción Nacional.</a:t>
            </a:r>
          </a:p>
          <a:p>
            <a:pPr marL="342900" lvl="0" indent="-342900" algn="just">
              <a:spcBef>
                <a:spcPts val="600"/>
              </a:spcBef>
              <a:buFont typeface="Symbol" panose="05050102010706020507" pitchFamily="18" charset="2"/>
              <a:buChar char=""/>
            </a:pPr>
            <a:r>
              <a:rPr lang="es-MX" sz="1800" dirty="0">
                <a:effectLst/>
                <a:latin typeface="Arial" panose="020B0604020202020204" pitchFamily="34" charset="0"/>
                <a:ea typeface="Times New Roman" panose="02020603050405020304" pitchFamily="18" charset="0"/>
                <a:cs typeface="Arial" panose="020B0604020202020204" pitchFamily="34" charset="0"/>
              </a:rPr>
              <a:t>Se coordinó las reuniones mensuales ordinarias de la Mesa Interinstitucional CD-OCDE Guatemala, para dar seguimiento a las acciones del país, ante el Centro de Desarrollo de la OCDE, durante el tercer cuatrimestre de 2021. </a:t>
            </a:r>
            <a:endParaRPr lang="es-GT" sz="500" dirty="0">
              <a:latin typeface="Montserrat" pitchFamily="2" charset="77"/>
              <a:cs typeface="Arial" panose="020B0604020202020204" pitchFamily="34" charset="0"/>
            </a:endParaRPr>
          </a:p>
        </p:txBody>
      </p:sp>
      <p:pic>
        <p:nvPicPr>
          <p:cNvPr id="6" name="Imagen 5">
            <a:extLst>
              <a:ext uri="{FF2B5EF4-FFF2-40B4-BE49-F238E27FC236}">
                <a16:creationId xmlns:a16="http://schemas.microsoft.com/office/drawing/2014/main" id="{DE896DF3-4A46-4B78-9464-95A4474924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457" y="2162967"/>
            <a:ext cx="3162649" cy="4070053"/>
          </a:xfrm>
          <a:prstGeom prst="rect">
            <a:avLst/>
          </a:prstGeom>
          <a:noFill/>
        </p:spPr>
      </p:pic>
      <p:sp>
        <p:nvSpPr>
          <p:cNvPr id="9" name="Rectángulo 8">
            <a:extLst>
              <a:ext uri="{FF2B5EF4-FFF2-40B4-BE49-F238E27FC236}">
                <a16:creationId xmlns:a16="http://schemas.microsoft.com/office/drawing/2014/main" id="{CB76C423-152C-425E-AD67-D61FBE527A01}"/>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350274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Electrónico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81057" y="1719743"/>
            <a:ext cx="7219589" cy="468268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ES" sz="1300" b="1" dirty="0">
                <a:effectLst/>
                <a:latin typeface="Arial" panose="020B0604020202020204" pitchFamily="34" charset="0"/>
                <a:ea typeface="Times New Roman" panose="02020603050405020304" pitchFamily="18" charset="0"/>
                <a:cs typeface="Arial" panose="020B0604020202020204" pitchFamily="34" charset="0"/>
              </a:rPr>
              <a:t>Gobierno Eficiente</a:t>
            </a:r>
            <a:endParaRPr lang="es-GT" sz="13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Se participó y lideró una Mesa Técnica para determinar la factibilidad de cambios en el precio de venta de las certificaciones de antecedentes policiales, en la que participan la Dirección de Apoyo y Logística de la Policía Nacional Civil, un representante del Cuarto Viceministerio, la Dirección General de la Policía Nacional Civil -PNC-, la Dirección Financiera del Ministerio de Gobernación y personal de la Comisión Presidencial de Gobierno Abierto y Electrónico, con el objetivo de revisar y evaluar la reducción del precio de venta de los antecedentes policiales. </a:t>
            </a:r>
          </a:p>
          <a:p>
            <a:pPr marL="1143000" lvl="2" indent="-228600"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Se asesoró en las reuniones de la Red de Gobierno Electrónico de América Latina y el Caribe -</a:t>
            </a:r>
            <a:r>
              <a:rPr lang="es-MX" sz="1300" dirty="0" err="1">
                <a:effectLst/>
                <a:latin typeface="Arial" panose="020B0604020202020204" pitchFamily="34" charset="0"/>
                <a:ea typeface="Times New Roman" panose="02020603050405020304" pitchFamily="18" charset="0"/>
                <a:cs typeface="Arial" panose="020B0604020202020204" pitchFamily="34" charset="0"/>
              </a:rPr>
              <a:t>REDGealc</a:t>
            </a:r>
            <a:r>
              <a:rPr lang="es-MX" sz="1300" dirty="0">
                <a:effectLst/>
                <a:latin typeface="Arial" panose="020B0604020202020204" pitchFamily="34" charset="0"/>
                <a:ea typeface="Times New Roman" panose="02020603050405020304" pitchFamily="18" charset="0"/>
                <a:cs typeface="Arial" panose="020B0604020202020204" pitchFamily="34" charset="0"/>
              </a:rPr>
              <a:t>-, relacionadas con la participación de Guatemala en el Grupo de mediciones de Gobierno Digital, en la que se presentó Nota de Concepto sobre el Marco Regulatorio de los Tableros de Control, la cual será sometida a evaluación de las autoridades de la </a:t>
            </a:r>
            <a:r>
              <a:rPr lang="es-MX" sz="1300" dirty="0" err="1">
                <a:effectLst/>
                <a:latin typeface="Arial" panose="020B0604020202020204" pitchFamily="34" charset="0"/>
                <a:ea typeface="Times New Roman" panose="02020603050405020304" pitchFamily="18" charset="0"/>
                <a:cs typeface="Arial" panose="020B0604020202020204" pitchFamily="34" charset="0"/>
              </a:rPr>
              <a:t>REDGealc</a:t>
            </a:r>
            <a:r>
              <a:rPr lang="es-MX" sz="1300" dirty="0">
                <a:effectLst/>
                <a:latin typeface="Arial" panose="020B0604020202020204" pitchFamily="34" charset="0"/>
                <a:ea typeface="Times New Roman" panose="02020603050405020304" pitchFamily="18" charset="0"/>
                <a:cs typeface="Arial" panose="020B0604020202020204" pitchFamily="34" charset="0"/>
              </a:rPr>
              <a:t> y de esto puede derivar un punto a considerar en la agenda 2022. Además, se participó virtualmente en la sesión anual de la </a:t>
            </a:r>
            <a:r>
              <a:rPr lang="es-MX" sz="1300" dirty="0" err="1">
                <a:effectLst/>
                <a:latin typeface="Arial" panose="020B0604020202020204" pitchFamily="34" charset="0"/>
                <a:ea typeface="Times New Roman" panose="02020603050405020304" pitchFamily="18" charset="0"/>
                <a:cs typeface="Arial" panose="020B0604020202020204" pitchFamily="34" charset="0"/>
              </a:rPr>
              <a:t>RedGealc</a:t>
            </a:r>
            <a:r>
              <a:rPr lang="es-MX" sz="1300" dirty="0">
                <a:effectLst/>
                <a:latin typeface="Arial" panose="020B0604020202020204" pitchFamily="34" charset="0"/>
                <a:ea typeface="Times New Roman" panose="02020603050405020304" pitchFamily="18" charset="0"/>
                <a:cs typeface="Arial" panose="020B0604020202020204" pitchFamily="34" charset="0"/>
              </a:rPr>
              <a:t> realizada en Panamá. Como resultado de las diferentes participaciones de los países en dicho capítulo, se presentó en el mes de noviembre en la reunión anual de la </a:t>
            </a:r>
            <a:r>
              <a:rPr lang="es-MX" sz="1300" dirty="0" err="1">
                <a:effectLst/>
                <a:latin typeface="Arial" panose="020B0604020202020204" pitchFamily="34" charset="0"/>
                <a:ea typeface="Times New Roman" panose="02020603050405020304" pitchFamily="18" charset="0"/>
                <a:cs typeface="Arial" panose="020B0604020202020204" pitchFamily="34" charset="0"/>
              </a:rPr>
              <a:t>REDGealc</a:t>
            </a:r>
            <a:r>
              <a:rPr lang="es-MX" sz="1300" dirty="0">
                <a:effectLst/>
                <a:latin typeface="Arial" panose="020B0604020202020204" pitchFamily="34" charset="0"/>
                <a:ea typeface="Times New Roman" panose="02020603050405020304" pitchFamily="18" charset="0"/>
                <a:cs typeface="Arial" panose="020B0604020202020204" pitchFamily="34" charset="0"/>
              </a:rPr>
              <a:t>, la primera versión del tablero de mediciones de los países del área. </a:t>
            </a:r>
          </a:p>
          <a:p>
            <a:pPr marL="342900" lvl="0" indent="-342900" algn="just">
              <a:buFont typeface="Symbol" panose="05050102010706020507" pitchFamily="18" charset="2"/>
              <a:buChar char=""/>
            </a:pPr>
            <a:r>
              <a:rPr lang="es-ES" sz="1300" b="1" dirty="0">
                <a:effectLst/>
                <a:latin typeface="Arial" panose="020B0604020202020204" pitchFamily="34" charset="0"/>
                <a:ea typeface="Times New Roman" panose="02020603050405020304" pitchFamily="18" charset="0"/>
                <a:cs typeface="Arial" panose="020B0604020202020204" pitchFamily="34" charset="0"/>
              </a:rPr>
              <a:t>Gobierno Transparente</a:t>
            </a:r>
            <a:endParaRPr lang="es-GT" sz="13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Se han llevado a cabo reuniones con el Ministerio de Finanzas Públicas y el Ministerio de Economía, para la implementación de la digitalización del proceso de contrataciones del renglón 029. El plan piloto se iniciará en el año 2022, iniciando con las mesas técnicas de enero a abril, con el registro de las contrataciones de mayo en adelante. </a:t>
            </a:r>
          </a:p>
          <a:p>
            <a:pPr marL="1143000" lvl="2" indent="-228600"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Se participó y se expuso en un Conversatorio realizado en el marco de la </a:t>
            </a:r>
            <a:r>
              <a:rPr lang="es-MX" sz="1300" dirty="0" err="1">
                <a:effectLst/>
                <a:latin typeface="Arial" panose="020B0604020202020204" pitchFamily="34" charset="0"/>
                <a:ea typeface="Times New Roman" panose="02020603050405020304" pitchFamily="18" charset="0"/>
                <a:cs typeface="Arial" panose="020B0604020202020204" pitchFamily="34" charset="0"/>
              </a:rPr>
              <a:t>Co-creación</a:t>
            </a:r>
            <a:r>
              <a:rPr lang="es-MX" sz="1300" dirty="0">
                <a:effectLst/>
                <a:latin typeface="Arial" panose="020B0604020202020204" pitchFamily="34" charset="0"/>
                <a:ea typeface="Times New Roman" panose="02020603050405020304" pitchFamily="18" charset="0"/>
                <a:cs typeface="Arial" panose="020B0604020202020204" pitchFamily="34" charset="0"/>
              </a:rPr>
              <a:t> del 5to. Plan de Acción Nacional de Gobierno Abierto 2021- 2023. </a:t>
            </a:r>
          </a:p>
          <a:p>
            <a:pPr marL="0" indent="0" algn="just">
              <a:buNone/>
            </a:pPr>
            <a:endParaRPr lang="es-GT" sz="500" dirty="0">
              <a:latin typeface="Montserrat" pitchFamily="2" charset="77"/>
              <a:cs typeface="Arial" panose="020B0604020202020204" pitchFamily="34" charset="0"/>
            </a:endParaRPr>
          </a:p>
        </p:txBody>
      </p:sp>
      <p:pic>
        <p:nvPicPr>
          <p:cNvPr id="9" name="Imagen 8" descr="Un grupo de personas posando para una foto en una alfombra roja&#10;&#10;Descripción generada automáticamente">
            <a:extLst>
              <a:ext uri="{FF2B5EF4-FFF2-40B4-BE49-F238E27FC236}">
                <a16:creationId xmlns:a16="http://schemas.microsoft.com/office/drawing/2014/main" id="{B28A5473-0FF1-4E6C-801E-1C8F41C147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006" y="2046914"/>
            <a:ext cx="4059772" cy="3334832"/>
          </a:xfrm>
          <a:prstGeom prst="rect">
            <a:avLst/>
          </a:prstGeom>
          <a:noFill/>
          <a:ln>
            <a:noFill/>
          </a:ln>
        </p:spPr>
      </p:pic>
      <p:sp>
        <p:nvSpPr>
          <p:cNvPr id="6" name="Rectángulo 5">
            <a:extLst>
              <a:ext uri="{FF2B5EF4-FFF2-40B4-BE49-F238E27FC236}">
                <a16:creationId xmlns:a16="http://schemas.microsoft.com/office/drawing/2014/main" id="{C8FC3001-42D5-4F40-8637-09FBB9FAEED4}"/>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1853512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Electrónico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81057" y="1719742"/>
            <a:ext cx="7219589" cy="49365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ES" sz="1500" b="1" dirty="0">
                <a:effectLst/>
                <a:latin typeface="Arial" panose="020B0604020202020204" pitchFamily="34" charset="0"/>
                <a:ea typeface="Times New Roman" panose="02020603050405020304" pitchFamily="18" charset="0"/>
                <a:cs typeface="Arial" panose="020B0604020202020204" pitchFamily="34" charset="0"/>
              </a:rPr>
              <a:t>Datos Abiertos</a:t>
            </a:r>
            <a:endParaRPr lang="es-GT" sz="15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buFont typeface="Courier New" panose="02070309020205020404" pitchFamily="49" charset="0"/>
              <a:buChar char="o"/>
            </a:pPr>
            <a:r>
              <a:rPr lang="es-MX" sz="1500" dirty="0">
                <a:effectLst/>
                <a:latin typeface="Arial" panose="020B0604020202020204" pitchFamily="34" charset="0"/>
                <a:ea typeface="Times New Roman" panose="02020603050405020304" pitchFamily="18" charset="0"/>
                <a:cs typeface="Arial" panose="020B0604020202020204" pitchFamily="34" charset="0"/>
              </a:rPr>
              <a:t>En coordinación con el Instituto Nacional de Administración Pública -INAP-, Ministerio de Gobernación y la Secretaría Nacional de Ciencia y Tecnología              -SENACYT-, se llevó a cabo el segundo y tercer curso-taller de Apertura de Datos Abiertos, dirigido a los integrantes de los Comités de Datos Abiertos de Instituciones del Organismo Ejecutivo. </a:t>
            </a:r>
          </a:p>
          <a:p>
            <a:pPr marL="1143000" lvl="2" indent="-228600" algn="just">
              <a:buFont typeface="Courier New" panose="02070309020205020404" pitchFamily="49" charset="0"/>
              <a:buChar char="o"/>
            </a:pPr>
            <a:r>
              <a:rPr lang="es-MX" sz="1500" dirty="0">
                <a:effectLst/>
                <a:latin typeface="Arial" panose="020B0604020202020204" pitchFamily="34" charset="0"/>
                <a:ea typeface="Times New Roman" panose="02020603050405020304" pitchFamily="18" charset="0"/>
                <a:cs typeface="Arial" panose="020B0604020202020204" pitchFamily="34" charset="0"/>
              </a:rPr>
              <a:t>Se realizaron capacitaciones sobre la Política Nacional de Datos Abiertos a instituciones del Organismo Ejecutivo: Secretaría de Bienestar Social de la Presidencia, Ministerio de Ambiente y Recursos Naturales, Comisión Presidencial Contra la Discriminación y el Racismo contra los Pueblos Indígenas en Guatemala, Secretaría contra la Violencia Sexual, Explotación y Trata de Personas, Oficina Nacional de Servicio Civil y Ministerio de Relaciones Exteriores; a quienes, se ofreció apoyo para el acompañamiento en la conformación de su Comité de Datos Abiertos y los primeros pasos para publicar en el Portal Nacional de Datos Abiertos.</a:t>
            </a:r>
          </a:p>
          <a:p>
            <a:pPr marL="1143000" lvl="2" indent="-228600" algn="just">
              <a:buFont typeface="Courier New" panose="02070309020205020404" pitchFamily="49" charset="0"/>
              <a:buChar char="o"/>
            </a:pPr>
            <a:r>
              <a:rPr lang="es-MX" sz="1500" dirty="0">
                <a:effectLst/>
                <a:latin typeface="Arial" panose="020B0604020202020204" pitchFamily="34" charset="0"/>
                <a:ea typeface="Times New Roman" panose="02020603050405020304" pitchFamily="18" charset="0"/>
                <a:cs typeface="Arial" panose="020B0604020202020204" pitchFamily="34" charset="0"/>
              </a:rPr>
              <a:t>Se participó en una reunión con el Coordinador y Director Ejecutivo, Subdirector Ejecutivo y Director de Gobierno Electrónico, de la Comisión Presidencial de Gobierno Abierto y Electrónico y el Director de Red Ciudadana, con relación a la propuesta de apoyo de Red Ciudadana a la Comisión GAE en los temas de Gobierno Digital, Datos Abiertos y Gobierno Abierto; donde se acordó, el apoyo para el desarrollo de portales institucionales en temas de Gobierno Abierto y Gobierno Digital.</a:t>
            </a:r>
          </a:p>
          <a:p>
            <a:pPr marL="342900" lvl="0" indent="-342900" algn="just">
              <a:spcBef>
                <a:spcPts val="600"/>
              </a:spcBef>
              <a:buFont typeface="Symbol" panose="05050102010706020507" pitchFamily="18" charset="2"/>
              <a:buChar char=""/>
            </a:pPr>
            <a:r>
              <a:rPr lang="es-ES" sz="1500" b="1" dirty="0">
                <a:effectLst/>
                <a:latin typeface="Arial" panose="020B0604020202020204" pitchFamily="34" charset="0"/>
                <a:ea typeface="Times New Roman" panose="02020603050405020304" pitchFamily="18" charset="0"/>
                <a:cs typeface="Arial" panose="020B0604020202020204" pitchFamily="34" charset="0"/>
              </a:rPr>
              <a:t>Portal Único de Trámites</a:t>
            </a:r>
            <a:endParaRPr lang="es-GT" sz="15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spcAft>
                <a:spcPts val="600"/>
              </a:spcAft>
              <a:buFont typeface="Courier New" panose="02070309020205020404" pitchFamily="49" charset="0"/>
              <a:buChar char="o"/>
            </a:pPr>
            <a:r>
              <a:rPr lang="es-MX" sz="1500" dirty="0">
                <a:effectLst/>
                <a:latin typeface="Arial" panose="020B0604020202020204" pitchFamily="34" charset="0"/>
                <a:ea typeface="Times New Roman" panose="02020603050405020304" pitchFamily="18" charset="0"/>
                <a:cs typeface="Arial" panose="020B0604020202020204" pitchFamily="34" charset="0"/>
              </a:rPr>
              <a:t>En colaboración con el Banco Interamericano de Desarrollo -BID-, se han realizado presentaciones, capacitaciones y acompañamiento para la implementación de la herramienta DIGIGOB; el cual, es la solución propuesta como Portal Único de Trámites, donde el Ministerio de Desarrollo Social, se encuentra próximo a poner en producción siete trámites. Así mismo, al interno de la Comisión GAE, se ha dado seguimiento en los trámites de: solicitud de almacén, solicitud de vales de combustible, acceso a la información y recurso de revisión. </a:t>
            </a:r>
            <a:endParaRPr lang="es-GT" sz="500" dirty="0">
              <a:latin typeface="Montserrat" pitchFamily="2" charset="77"/>
              <a:cs typeface="Arial" panose="020B0604020202020204" pitchFamily="34" charset="0"/>
            </a:endParaRPr>
          </a:p>
        </p:txBody>
      </p:sp>
      <p:pic>
        <p:nvPicPr>
          <p:cNvPr id="9" name="Imagen 8" descr="Un grupo de personas posando para una foto en una alfombra roja&#10;&#10;Descripción generada automáticamente">
            <a:extLst>
              <a:ext uri="{FF2B5EF4-FFF2-40B4-BE49-F238E27FC236}">
                <a16:creationId xmlns:a16="http://schemas.microsoft.com/office/drawing/2014/main" id="{B28A5473-0FF1-4E6C-801E-1C8F41C147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4" y="2046914"/>
            <a:ext cx="4009438" cy="3334832"/>
          </a:xfrm>
          <a:prstGeom prst="rect">
            <a:avLst/>
          </a:prstGeom>
          <a:noFill/>
          <a:ln>
            <a:noFill/>
          </a:ln>
        </p:spPr>
      </p:pic>
      <p:sp>
        <p:nvSpPr>
          <p:cNvPr id="6" name="Rectángulo 5">
            <a:extLst>
              <a:ext uri="{FF2B5EF4-FFF2-40B4-BE49-F238E27FC236}">
                <a16:creationId xmlns:a16="http://schemas.microsoft.com/office/drawing/2014/main" id="{EA09EA3F-328D-4FB0-B4B4-65BA4C70195C}"/>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3950756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Electrónico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81057" y="1652632"/>
            <a:ext cx="7407479" cy="50036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ES" sz="1200" b="1" dirty="0">
                <a:effectLst/>
                <a:latin typeface="Arial" panose="020B0604020202020204" pitchFamily="34" charset="0"/>
                <a:ea typeface="Times New Roman" panose="02020603050405020304" pitchFamily="18" charset="0"/>
                <a:cs typeface="Arial" panose="020B0604020202020204" pitchFamily="34" charset="0"/>
              </a:rPr>
              <a:t>Plan de Gobierno Digital</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En conjunto con consultores del Banco Mundial, se brindó apoyo en reuniones con diferentes entidades, relacionadas con el proyecto de Agenda Digital, relativas a la Transformación Digital de Guatemala.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En el marco de la implementación del Plan de Gobierno Digital 2021-2026 y la Meta Estratégica en la Política General de Gobierno 2020-2024, se dio acompañamiento a los Ministerios de Estado, para la elaboración los Programas de Gobierno Electrónico 2021-2026. Los avances son: </a:t>
            </a:r>
          </a:p>
          <a:p>
            <a:pPr lvl="3"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100% de la fase de evaluación diagnóstica de los seis Ministerios participantes. </a:t>
            </a:r>
          </a:p>
          <a:p>
            <a:pPr lvl="3"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83% de avance en la fase de desarrollo del Plan de los seis participantes. (Queda pendiente un ministerio que al momento de la realización del presente informe no ha enviado su Programa). </a:t>
            </a:r>
          </a:p>
          <a:p>
            <a:pPr marL="342900" lvl="0" indent="-342900" algn="just">
              <a:buFont typeface="Symbol" panose="05050102010706020507" pitchFamily="18" charset="2"/>
              <a:buChar char=""/>
            </a:pPr>
            <a:r>
              <a:rPr lang="es-ES" sz="1200" b="1" dirty="0">
                <a:effectLst/>
                <a:latin typeface="Arial" panose="020B0604020202020204" pitchFamily="34" charset="0"/>
                <a:ea typeface="Times New Roman" panose="02020603050405020304" pitchFamily="18" charset="0"/>
                <a:cs typeface="Arial" panose="020B0604020202020204" pitchFamily="34" charset="0"/>
              </a:rPr>
              <a:t>13 trámites Priorizados</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asesoró y dio seguimiento a la digitalización del trámite del Registro Fiscal de Vehículos de la Superintendencia de Administración Tributaria y mejora de los procesos a su cargo: Registro de Vehículos, Altas, Bajas, Modificaciones y Traspasos.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asesoró y dio seguimiento a la digitalización del trámite de Inmovilización de Bienes Inmuebles a cargo del Registro General de la Propiedad, el cual se tiene proyectado entrar en producción en enero de 2022.</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asesoró y dio seguimiento a la digitalización del trámite de Licencias Ambientales Tipo A, B1, B2, C y CR del Ministerio de Ambiente y Recursos Naturales.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asesoró y dio seguimiento a la digitalización del trámite de Estación Única de Captura de Datos del Ministerio de Relaciones Exteriores, Registro Nacional de las Personas y el Instituto Guatemalteco de Migración.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asesoró y dio seguimiento a la digitalización del trámite del Ministerio de Economía: Calificación de Empresas bajo el Decreto Número 29-89 y procedimientos relacionados.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asesoró y dio seguimiento a la digitalización del trámite de Certificaciones Electrónicas del Registro de las Personas Jurídicas -REPEJU- del Ministerio de Gobernación. </a:t>
            </a:r>
          </a:p>
          <a:p>
            <a:pPr marL="0" lvl="0" indent="0" algn="just">
              <a:spcBef>
                <a:spcPts val="600"/>
              </a:spcBef>
              <a:buNone/>
            </a:pPr>
            <a:endParaRPr lang="es-GT" sz="500" dirty="0">
              <a:latin typeface="Montserrat" pitchFamily="2" charset="77"/>
              <a:cs typeface="Arial" panose="020B0604020202020204" pitchFamily="34" charset="0"/>
            </a:endParaRPr>
          </a:p>
        </p:txBody>
      </p:sp>
      <p:pic>
        <p:nvPicPr>
          <p:cNvPr id="6" name="Imagen 5" descr="Imagen que contiene interior, puesto, tabla, gato&#10;&#10;Descripción generada automáticamente">
            <a:extLst>
              <a:ext uri="{FF2B5EF4-FFF2-40B4-BE49-F238E27FC236}">
                <a16:creationId xmlns:a16="http://schemas.microsoft.com/office/drawing/2014/main" id="{B4B83B4E-57B7-46AC-9BDB-C41A15D041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2"/>
          <a:stretch/>
        </p:blipFill>
        <p:spPr bwMode="auto">
          <a:xfrm rot="5400000">
            <a:off x="541089" y="2260833"/>
            <a:ext cx="4127384" cy="3196205"/>
          </a:xfrm>
          <a:prstGeom prst="rect">
            <a:avLst/>
          </a:prstGeom>
          <a:noFill/>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D7B15E64-C1C5-4705-98DA-331A49559C0E}"/>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297811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Electrónico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535683" y="2055305"/>
            <a:ext cx="7219589" cy="4102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ES" sz="1200" b="1" dirty="0">
                <a:effectLst/>
                <a:latin typeface="Arial" panose="020B0604020202020204" pitchFamily="34" charset="0"/>
                <a:ea typeface="Times New Roman" panose="02020603050405020304" pitchFamily="18" charset="0"/>
                <a:cs typeface="Arial" panose="020B0604020202020204" pitchFamily="34" charset="0"/>
              </a:rPr>
              <a:t>Manual de la Nube</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spcAft>
                <a:spcPts val="600"/>
              </a:spcAf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está desarrollando la segunda versión del Manual de la Nube, para lo cual, se están recibiendo apreciaciones por parte de los distintos proveedores. </a:t>
            </a:r>
          </a:p>
          <a:p>
            <a:pPr marL="342900" indent="-342900" algn="just">
              <a:spcBef>
                <a:spcPts val="600"/>
              </a:spcBef>
              <a:spcAft>
                <a:spcPts val="600"/>
              </a:spcAft>
              <a:buFont typeface="Symbol" panose="05050102010706020507" pitchFamily="18" charset="2"/>
              <a:buChar char=""/>
            </a:pPr>
            <a:r>
              <a:rPr lang="es-ES" sz="1200" b="1" dirty="0">
                <a:latin typeface="Arial" panose="020B0604020202020204" pitchFamily="34" charset="0"/>
                <a:cs typeface="Arial" panose="020B0604020202020204" pitchFamily="34" charset="0"/>
              </a:rPr>
              <a:t>Ciberseguridad</a:t>
            </a:r>
            <a:endParaRPr lang="es-GT" sz="1200" b="1" dirty="0">
              <a:latin typeface="Arial" panose="020B0604020202020204" pitchFamily="34" charset="0"/>
              <a:cs typeface="Arial" panose="020B0604020202020204" pitchFamily="34" charset="0"/>
            </a:endParaRP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participó en las reuniones mensuales de la Mesa Técnica de Ciberseguridad integrada a nivel interinstitucional.</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brindó apoyo profesional en propuestas de soluciones electrónicas en procesos de la función pública:</a:t>
            </a:r>
          </a:p>
          <a:p>
            <a:pPr lvl="3"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Participación en el Proyecto de integración en la seguridad digital de las personas para América Latina, con acompañamiento del Estado Mayor de la Defensa Nacional y el Ministerio de Gobernación. </a:t>
            </a:r>
          </a:p>
          <a:p>
            <a:pPr lvl="3"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Seguridad cibernética. El Estado Mayor de la Defensa Nacional y el Ministerio de Gobernación, recibieron el documento aprobado para la creación del Comité Temporal de Seguridad Cibernética, donde la Comisión GAE es miembro titular. </a:t>
            </a:r>
          </a:p>
          <a:p>
            <a:pPr marL="0" lvl="0" indent="0" algn="just">
              <a:spcBef>
                <a:spcPts val="600"/>
              </a:spcBef>
              <a:buNone/>
            </a:pPr>
            <a:endParaRPr lang="es-GT" sz="500" dirty="0">
              <a:latin typeface="Montserrat" pitchFamily="2" charset="77"/>
              <a:cs typeface="Arial" panose="020B0604020202020204" pitchFamily="34" charset="0"/>
            </a:endParaRPr>
          </a:p>
        </p:txBody>
      </p:sp>
      <p:pic>
        <p:nvPicPr>
          <p:cNvPr id="6" name="Imagen 5" descr="Imagen que contiene interior, puesto, tabla, gato&#10;&#10;Descripción generada automáticamente">
            <a:extLst>
              <a:ext uri="{FF2B5EF4-FFF2-40B4-BE49-F238E27FC236}">
                <a16:creationId xmlns:a16="http://schemas.microsoft.com/office/drawing/2014/main" id="{66056801-4E1B-477F-A051-EA55D55318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2"/>
          <a:stretch/>
        </p:blipFill>
        <p:spPr bwMode="auto">
          <a:xfrm rot="5400000">
            <a:off x="513862" y="2476892"/>
            <a:ext cx="4244833" cy="3116429"/>
          </a:xfrm>
          <a:prstGeom prst="rect">
            <a:avLst/>
          </a:prstGeom>
          <a:noFill/>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B771F760-86B3-45E2-9660-FFF46B5B011F}"/>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1186892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Electrónico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81057" y="1719742"/>
            <a:ext cx="7219589" cy="49365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ES" sz="1200" b="1" dirty="0">
                <a:effectLst/>
                <a:latin typeface="Arial" panose="020B0604020202020204" pitchFamily="34" charset="0"/>
                <a:ea typeface="Times New Roman" panose="02020603050405020304" pitchFamily="18" charset="0"/>
                <a:cs typeface="Arial" panose="020B0604020202020204" pitchFamily="34" charset="0"/>
              </a:rPr>
              <a:t>Interoperabilidad</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Se brindó asesoría en el proceso de definición de planes interinstitucionales relacionados a tecnologías de información, gobierno electrónico y telecomunicaciones, promoviendo el intercambio de información e interoperabilidad de los sistemas y procesos:</a:t>
            </a:r>
          </a:p>
          <a:p>
            <a:pPr lvl="3"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Ministerio de Finanzas Públicas, Contraloría General de Cuentas y Comisión GAE. Los avances se vieron afectados por el proceso de propuesta de Presupuesto General de la Nación para el ejercicio fiscal 2022 ante el Congreso de la República de Guatemala. </a:t>
            </a:r>
          </a:p>
          <a:p>
            <a:pPr lvl="3"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Proyecto de cooperación ante el Ministerio de Salud Pública y Asistencia Social y USTDA (</a:t>
            </a:r>
            <a:r>
              <a:rPr lang="es-MX" sz="1300" dirty="0" err="1">
                <a:effectLst/>
                <a:latin typeface="Arial" panose="020B0604020202020204" pitchFamily="34" charset="0"/>
                <a:ea typeface="Times New Roman" panose="02020603050405020304" pitchFamily="18" charset="0"/>
                <a:cs typeface="Arial" panose="020B0604020202020204" pitchFamily="34" charset="0"/>
              </a:rPr>
              <a:t>United</a:t>
            </a:r>
            <a:r>
              <a:rPr lang="es-MX" sz="1300" dirty="0">
                <a:effectLst/>
                <a:latin typeface="Arial" panose="020B0604020202020204" pitchFamily="34" charset="0"/>
                <a:ea typeface="Times New Roman" panose="02020603050405020304" pitchFamily="18" charset="0"/>
                <a:cs typeface="Arial" panose="020B0604020202020204" pitchFamily="34" charset="0"/>
              </a:rPr>
              <a:t> </a:t>
            </a:r>
            <a:r>
              <a:rPr lang="es-MX" sz="1300" dirty="0" err="1">
                <a:effectLst/>
                <a:latin typeface="Arial" panose="020B0604020202020204" pitchFamily="34" charset="0"/>
                <a:ea typeface="Times New Roman" panose="02020603050405020304" pitchFamily="18" charset="0"/>
                <a:cs typeface="Arial" panose="020B0604020202020204" pitchFamily="34" charset="0"/>
              </a:rPr>
              <a:t>States</a:t>
            </a:r>
            <a:r>
              <a:rPr lang="es-MX" sz="1300" dirty="0">
                <a:effectLst/>
                <a:latin typeface="Arial" panose="020B0604020202020204" pitchFamily="34" charset="0"/>
                <a:ea typeface="Times New Roman" panose="02020603050405020304" pitchFamily="18" charset="0"/>
                <a:cs typeface="Arial" panose="020B0604020202020204" pitchFamily="34" charset="0"/>
              </a:rPr>
              <a:t> </a:t>
            </a:r>
            <a:r>
              <a:rPr lang="es-MX" sz="1300" dirty="0" err="1">
                <a:effectLst/>
                <a:latin typeface="Arial" panose="020B0604020202020204" pitchFamily="34" charset="0"/>
                <a:ea typeface="Times New Roman" panose="02020603050405020304" pitchFamily="18" charset="0"/>
                <a:cs typeface="Arial" panose="020B0604020202020204" pitchFamily="34" charset="0"/>
              </a:rPr>
              <a:t>Trade</a:t>
            </a:r>
            <a:r>
              <a:rPr lang="es-MX" sz="1300" dirty="0">
                <a:effectLst/>
                <a:latin typeface="Arial" panose="020B0604020202020204" pitchFamily="34" charset="0"/>
                <a:ea typeface="Times New Roman" panose="02020603050405020304" pitchFamily="18" charset="0"/>
                <a:cs typeface="Arial" panose="020B0604020202020204" pitchFamily="34" charset="0"/>
              </a:rPr>
              <a:t> and </a:t>
            </a:r>
            <a:r>
              <a:rPr lang="es-MX" sz="1300" dirty="0" err="1">
                <a:effectLst/>
                <a:latin typeface="Arial" panose="020B0604020202020204" pitchFamily="34" charset="0"/>
                <a:ea typeface="Times New Roman" panose="02020603050405020304" pitchFamily="18" charset="0"/>
                <a:cs typeface="Arial" panose="020B0604020202020204" pitchFamily="34" charset="0"/>
              </a:rPr>
              <a:t>Development</a:t>
            </a:r>
            <a:r>
              <a:rPr lang="es-MX" sz="1300" dirty="0">
                <a:effectLst/>
                <a:latin typeface="Arial" panose="020B0604020202020204" pitchFamily="34" charset="0"/>
                <a:ea typeface="Times New Roman" panose="02020603050405020304" pitchFamily="18" charset="0"/>
                <a:cs typeface="Arial" panose="020B0604020202020204" pitchFamily="34" charset="0"/>
              </a:rPr>
              <a:t> Agency). </a:t>
            </a:r>
          </a:p>
          <a:p>
            <a:pPr lvl="3"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Proyecto entre el Ministerio de Desarrollo Social y el Instituto Guatemalteco de Seguridad Social, se debe justipreciar el convenio interinstitucional para actualizar el alcance de los servicios que derivan del mismo. </a:t>
            </a:r>
          </a:p>
          <a:p>
            <a:pPr marL="1143000" lvl="2" indent="-228600"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Se asesoró en las mesas técnicas de interoperabilidad de los sistemas de función pública en el Ministerio de Salud Pública y Asistencia Social, Superintendencia de Administración Tributaria, Registro Nacional de las Personas y Bancos del Sistema, en busca de una pasarela de pago para el cobro de los servicios prestados por el Ministerio de Salud a las personas que buscan licencias de registro sanitario de alimentos para productos importados y registro sanitario de productos farmacéuticos y afines. </a:t>
            </a:r>
          </a:p>
          <a:p>
            <a:pPr marL="342900" lvl="0" indent="-342900" algn="just">
              <a:buFont typeface="Symbol" panose="05050102010706020507" pitchFamily="18" charset="2"/>
              <a:buChar char=""/>
            </a:pPr>
            <a:r>
              <a:rPr lang="es-ES" sz="1200" b="1" dirty="0">
                <a:effectLst/>
                <a:latin typeface="Arial" panose="020B0604020202020204" pitchFamily="34" charset="0"/>
                <a:ea typeface="Times New Roman" panose="02020603050405020304" pitchFamily="18" charset="0"/>
                <a:cs typeface="Arial" panose="020B0604020202020204" pitchFamily="34" charset="0"/>
              </a:rPr>
              <a:t>Firma Electrónica </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Se brindó capacitación en el Congreso Anual de Tecnología, realizado por la Universidad Mariano Gálvez de Guatemala sede Cobán, sobre los temas de Firma Electrónica Avanzada y Ley para la Simplificación de Requisitos y Trámites Administrativos. </a:t>
            </a:r>
          </a:p>
          <a:p>
            <a:pPr marL="1143000" lvl="2" indent="-228600" algn="just">
              <a:buFont typeface="Courier New" panose="02070309020205020404" pitchFamily="49" charset="0"/>
              <a:buChar char="o"/>
            </a:pPr>
            <a:r>
              <a:rPr lang="es-MX" sz="1300" dirty="0">
                <a:effectLst/>
                <a:latin typeface="Arial" panose="020B0604020202020204" pitchFamily="34" charset="0"/>
                <a:ea typeface="Times New Roman" panose="02020603050405020304" pitchFamily="18" charset="0"/>
                <a:cs typeface="Arial" panose="020B0604020202020204" pitchFamily="34" charset="0"/>
              </a:rPr>
              <a:t>Se realizó capacitación de Firma Electrónica Avanzada a las instituciones: Secretaría de Inteligencia Estratégica del Estado, PROVIAL y Oficina Nacional de Servicio Civil; a quienes se ofreció acompañamiento para la implementación de la firma electrónica avanzada en su institución. </a:t>
            </a:r>
          </a:p>
          <a:p>
            <a:pPr marL="0" lvl="0" indent="0" algn="just">
              <a:spcBef>
                <a:spcPts val="600"/>
              </a:spcBef>
              <a:buNone/>
            </a:pPr>
            <a:endParaRPr lang="es-GT" sz="500" dirty="0">
              <a:latin typeface="Montserrat" pitchFamily="2" charset="77"/>
              <a:cs typeface="Arial" panose="020B0604020202020204" pitchFamily="34" charset="0"/>
            </a:endParaRPr>
          </a:p>
        </p:txBody>
      </p:sp>
      <p:pic>
        <p:nvPicPr>
          <p:cNvPr id="9" name="Imagen 8" descr="Un hombre parado frente a una pantalla&#10;&#10;Descripción generada automáticamente">
            <a:extLst>
              <a:ext uri="{FF2B5EF4-FFF2-40B4-BE49-F238E27FC236}">
                <a16:creationId xmlns:a16="http://schemas.microsoft.com/office/drawing/2014/main" id="{FE876369-15EB-44CE-A1B9-6170F68D2B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235" y="1979803"/>
            <a:ext cx="3154260" cy="4202884"/>
          </a:xfrm>
          <a:prstGeom prst="rect">
            <a:avLst/>
          </a:prstGeom>
          <a:noFill/>
          <a:ln>
            <a:noFill/>
          </a:ln>
        </p:spPr>
      </p:pic>
      <p:sp>
        <p:nvSpPr>
          <p:cNvPr id="6" name="Rectángulo 5">
            <a:extLst>
              <a:ext uri="{FF2B5EF4-FFF2-40B4-BE49-F238E27FC236}">
                <a16:creationId xmlns:a16="http://schemas.microsoft.com/office/drawing/2014/main" id="{62EB4E93-1905-4810-BE55-541FFAF2F16F}"/>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152561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Gobierno Electrónico</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endParaRPr lang="es-GT" sz="1000" b="1"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622334" y="1807827"/>
            <a:ext cx="7219589" cy="4462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spcBef>
                <a:spcPts val="600"/>
              </a:spcBef>
              <a:buFont typeface="Symbol" panose="05050102010706020507" pitchFamily="18" charset="2"/>
              <a:buChar char=""/>
            </a:pPr>
            <a:r>
              <a:rPr lang="es-ES" sz="1200" b="1" dirty="0">
                <a:effectLst/>
                <a:latin typeface="Arial" panose="020B0604020202020204" pitchFamily="34" charset="0"/>
                <a:ea typeface="Times New Roman" panose="02020603050405020304" pitchFamily="18" charset="0"/>
                <a:cs typeface="Arial" panose="020B0604020202020204" pitchFamily="34" charset="0"/>
              </a:rPr>
              <a:t>Gobierno Electrónico </a:t>
            </a:r>
            <a:endParaRPr lang="es-GT" sz="1200" dirty="0">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gn="just">
              <a:spcAft>
                <a:spcPts val="600"/>
              </a:spcAf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han impartido varios talleres presenciales y virtuales de capacitación sobre Gobierno Electrónico, a diferentes instituciones del Organismo Ejecutivo. </a:t>
            </a:r>
          </a:p>
          <a:p>
            <a:pPr marL="342900" indent="-342900" algn="just">
              <a:spcBef>
                <a:spcPts val="600"/>
              </a:spcBef>
              <a:spcAft>
                <a:spcPts val="600"/>
              </a:spcAft>
              <a:buFont typeface="Symbol" panose="05050102010706020507" pitchFamily="18" charset="2"/>
              <a:buChar char=""/>
            </a:pPr>
            <a:r>
              <a:rPr lang="es-ES" sz="1200" b="1" dirty="0">
                <a:latin typeface="Arial" panose="020B0604020202020204" pitchFamily="34" charset="0"/>
                <a:cs typeface="Arial" panose="020B0604020202020204" pitchFamily="34" charset="0"/>
              </a:rPr>
              <a:t>Otras Actividades </a:t>
            </a:r>
            <a:endParaRPr lang="es-GT" sz="1200" b="1" dirty="0">
              <a:latin typeface="Arial" panose="020B0604020202020204" pitchFamily="34" charset="0"/>
              <a:cs typeface="Arial" panose="020B0604020202020204" pitchFamily="34" charset="0"/>
            </a:endParaRP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participó en reunión con Comisión Técnica Intersectorial de Información e Informática, para seguimiento al programa de trabajo y reuniones mensuales.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participó en la reunión “</a:t>
            </a:r>
            <a:r>
              <a:rPr lang="es-MX" sz="1200" dirty="0" err="1">
                <a:effectLst/>
                <a:latin typeface="Arial" panose="020B0604020202020204" pitchFamily="34" charset="0"/>
                <a:ea typeface="Times New Roman" panose="02020603050405020304" pitchFamily="18" charset="0"/>
                <a:cs typeface="Arial" panose="020B0604020202020204" pitchFamily="34" charset="0"/>
              </a:rPr>
              <a:t>Technical</a:t>
            </a:r>
            <a:r>
              <a:rPr lang="es-MX" sz="1200" dirty="0">
                <a:effectLst/>
                <a:latin typeface="Arial" panose="020B0604020202020204" pitchFamily="34" charset="0"/>
                <a:ea typeface="Times New Roman" panose="02020603050405020304" pitchFamily="18" charset="0"/>
                <a:cs typeface="Arial" panose="020B0604020202020204" pitchFamily="34" charset="0"/>
              </a:rPr>
              <a:t> meeting </a:t>
            </a:r>
            <a:r>
              <a:rPr lang="es-MX" sz="1200" dirty="0" err="1">
                <a:effectLst/>
                <a:latin typeface="Arial" panose="020B0604020202020204" pitchFamily="34" charset="0"/>
                <a:ea typeface="Times New Roman" panose="02020603050405020304" pitchFamily="18" charset="0"/>
                <a:cs typeface="Arial" panose="020B0604020202020204" pitchFamily="34" charset="0"/>
              </a:rPr>
              <a:t>on</a:t>
            </a:r>
            <a:r>
              <a:rPr lang="es-MX" sz="1200" dirty="0">
                <a:effectLst/>
                <a:latin typeface="Arial" panose="020B0604020202020204" pitchFamily="34" charset="0"/>
                <a:ea typeface="Times New Roman" panose="02020603050405020304" pitchFamily="18" charset="0"/>
                <a:cs typeface="Arial" panose="020B0604020202020204" pitchFamily="34" charset="0"/>
              </a:rPr>
              <a:t> </a:t>
            </a:r>
            <a:r>
              <a:rPr lang="es-MX" sz="1200" dirty="0" err="1">
                <a:effectLst/>
                <a:latin typeface="Arial" panose="020B0604020202020204" pitchFamily="34" charset="0"/>
                <a:ea typeface="Times New Roman" panose="02020603050405020304" pitchFamily="18" charset="0"/>
                <a:cs typeface="Arial" panose="020B0604020202020204" pitchFamily="34" charset="0"/>
              </a:rPr>
              <a:t>the</a:t>
            </a:r>
            <a:r>
              <a:rPr lang="es-MX" sz="1200" dirty="0">
                <a:effectLst/>
                <a:latin typeface="Arial" panose="020B0604020202020204" pitchFamily="34" charset="0"/>
                <a:ea typeface="Times New Roman" panose="02020603050405020304" pitchFamily="18" charset="0"/>
                <a:cs typeface="Arial" panose="020B0604020202020204" pitchFamily="34" charset="0"/>
              </a:rPr>
              <a:t> future EU-LAC Digital Alliance” realizada en el Ministerio de Relaciones Exteriores.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asesoró para realización de análisis del cumplimiento de la implementación de la Política Nacional de Datos Abiertos sobre los compromisos por parte de la Comisión GAE.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participó en la coordinación de trabajo con la marca PBS para la logística y organización de evento virtual “Congreso de Transformación Digital”. </a:t>
            </a:r>
          </a:p>
          <a:p>
            <a:pPr marL="1143000" lvl="2" indent="-228600" algn="just">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participó en la preparación y desarrollo del Seminario de Cooperación en Gobierno Digital con la República de Corea del Sur para el Proyecto del Centro de Cooperación de Gobierno Digital en Guatemala. </a:t>
            </a:r>
          </a:p>
          <a:p>
            <a:pPr marL="0" lvl="0" indent="0" algn="just">
              <a:spcBef>
                <a:spcPts val="600"/>
              </a:spcBef>
              <a:buNone/>
            </a:pPr>
            <a:endParaRPr lang="es-GT" sz="500" dirty="0">
              <a:latin typeface="Montserrat" pitchFamily="2" charset="77"/>
              <a:cs typeface="Arial" panose="020B0604020202020204" pitchFamily="34" charset="0"/>
            </a:endParaRPr>
          </a:p>
        </p:txBody>
      </p:sp>
      <p:pic>
        <p:nvPicPr>
          <p:cNvPr id="9" name="Imagen 8" descr="Un hombre parado frente a una pantalla&#10;&#10;Descripción generada automáticamente">
            <a:extLst>
              <a:ext uri="{FF2B5EF4-FFF2-40B4-BE49-F238E27FC236}">
                <a16:creationId xmlns:a16="http://schemas.microsoft.com/office/drawing/2014/main" id="{FE876369-15EB-44CE-A1B9-6170F68D2B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847" y="1895912"/>
            <a:ext cx="3120703" cy="4286774"/>
          </a:xfrm>
          <a:prstGeom prst="rect">
            <a:avLst/>
          </a:prstGeom>
          <a:noFill/>
          <a:ln>
            <a:noFill/>
          </a:ln>
        </p:spPr>
      </p:pic>
      <p:sp>
        <p:nvSpPr>
          <p:cNvPr id="6" name="Rectángulo 5">
            <a:extLst>
              <a:ext uri="{FF2B5EF4-FFF2-40B4-BE49-F238E27FC236}">
                <a16:creationId xmlns:a16="http://schemas.microsoft.com/office/drawing/2014/main" id="{C9BE6FF6-13D4-491A-87E4-11EFB177C4DD}"/>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3833272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Estándares y Proyectos</a:t>
            </a:r>
          </a:p>
          <a:p>
            <a:pPr marL="0" indent="0">
              <a:buNone/>
            </a:pPr>
            <a:r>
              <a:rPr lang="es-GT" sz="1900" b="1" dirty="0">
                <a:solidFill>
                  <a:srgbClr val="FF0000"/>
                </a:solidFill>
                <a:latin typeface="Arial" panose="020B0604020202020204" pitchFamily="34" charset="0"/>
                <a:cs typeface="Arial" panose="020B0604020202020204" pitchFamily="34" charset="0"/>
              </a:rPr>
              <a:t>8,741 </a:t>
            </a:r>
            <a:r>
              <a:rPr lang="es-GT" sz="1900" b="1" dirty="0">
                <a:solidFill>
                  <a:srgbClr val="0070C0"/>
                </a:solidFill>
                <a:latin typeface="Arial" panose="020B0604020202020204" pitchFamily="34" charset="0"/>
                <a:cs typeface="Arial" panose="020B0604020202020204" pitchFamily="34" charset="0"/>
              </a:rPr>
              <a:t>servidores públicos </a:t>
            </a:r>
            <a:r>
              <a:rPr lang="es-GT" sz="1900" dirty="0">
                <a:latin typeface="Arial" panose="020B0604020202020204" pitchFamily="34" charset="0"/>
                <a:cs typeface="Arial" panose="020B0604020202020204" pitchFamily="34" charset="0"/>
              </a:rPr>
              <a:t>capacitados</a:t>
            </a: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5444456" y="2355915"/>
            <a:ext cx="5469622" cy="3796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dirty="0">
                <a:latin typeface="Arial" panose="020B0604020202020204" pitchFamily="34" charset="0"/>
                <a:cs typeface="Arial" panose="020B0604020202020204" pitchFamily="34" charset="0"/>
              </a:rPr>
              <a:t>Diseño y ejecución de proyectos de capacitación dirigidos a servidores públicos del Organismo Ejecutivo, en las temáticas de: Gobierno Abierto, Transparencia y Ética del Servidor Público, Ley de Acceso a la Información Pública y Ley para la Simplificación de Requisitos y Trámites Administrativos.</a:t>
            </a:r>
          </a:p>
          <a:p>
            <a:pPr marL="0" lvl="0" indent="0" algn="just">
              <a:spcBef>
                <a:spcPts val="600"/>
              </a:spcBef>
              <a:buNone/>
            </a:pPr>
            <a:endParaRPr lang="es-GT" sz="500" dirty="0">
              <a:latin typeface="Montserrat" pitchFamily="2" charset="77"/>
              <a:cs typeface="Arial" panose="020B0604020202020204" pitchFamily="34" charset="0"/>
            </a:endParaRPr>
          </a:p>
        </p:txBody>
      </p:sp>
      <p:pic>
        <p:nvPicPr>
          <p:cNvPr id="9" name="Imagen 8" descr="C:\Users\ESTUARDO RAMOS\Downloads\WhatsApp Image 2021-11-29 at 9.20.13 AM (2) (1).jpeg">
            <a:extLst>
              <a:ext uri="{FF2B5EF4-FFF2-40B4-BE49-F238E27FC236}">
                <a16:creationId xmlns:a16="http://schemas.microsoft.com/office/drawing/2014/main" id="{BB5A5AC2-6E71-4CF9-92D3-DF8CD4EE3C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867" y="2355915"/>
            <a:ext cx="4079300" cy="3418968"/>
          </a:xfrm>
          <a:prstGeom prst="rect">
            <a:avLst/>
          </a:prstGeom>
          <a:noFill/>
          <a:ln>
            <a:noFill/>
          </a:ln>
        </p:spPr>
      </p:pic>
      <p:sp>
        <p:nvSpPr>
          <p:cNvPr id="6" name="Rectángulo 5">
            <a:extLst>
              <a:ext uri="{FF2B5EF4-FFF2-40B4-BE49-F238E27FC236}">
                <a16:creationId xmlns:a16="http://schemas.microsoft.com/office/drawing/2014/main" id="{9CAC958E-ED1B-4F72-BFBB-7D6BC67765E9}"/>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1005796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Estándares y Proyectos</a:t>
            </a:r>
          </a:p>
          <a:p>
            <a:pPr marL="0" indent="0">
              <a:buNone/>
            </a:pPr>
            <a:r>
              <a:rPr lang="es-GT" sz="1900" b="1" dirty="0">
                <a:solidFill>
                  <a:srgbClr val="0070C0"/>
                </a:solidFill>
                <a:latin typeface="Arial" panose="020B0604020202020204" pitchFamily="34" charset="0"/>
                <a:cs typeface="Arial" panose="020B0604020202020204" pitchFamily="34" charset="0"/>
              </a:rPr>
              <a:t>Servidores públicos </a:t>
            </a:r>
            <a:r>
              <a:rPr lang="es-GT" sz="1900" dirty="0">
                <a:latin typeface="Arial" panose="020B0604020202020204" pitchFamily="34" charset="0"/>
                <a:cs typeface="Arial" panose="020B0604020202020204" pitchFamily="34" charset="0"/>
              </a:rPr>
              <a:t>capacitados</a:t>
            </a: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5444456" y="2355915"/>
            <a:ext cx="5469622" cy="3796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dirty="0">
                <a:latin typeface="Arial" panose="020B0604020202020204" pitchFamily="34" charset="0"/>
                <a:cs typeface="Arial" panose="020B0604020202020204" pitchFamily="34" charset="0"/>
              </a:rPr>
              <a:t>Elaboración y seguimiento de las Disposiciones para la publicación estándar de la información pública de oficio en los portales web de transparencia en el Organismo Ejecutivo.</a:t>
            </a:r>
          </a:p>
          <a:p>
            <a:pPr marL="0" lvl="0" indent="0" algn="just">
              <a:spcBef>
                <a:spcPts val="600"/>
              </a:spcBef>
              <a:buNone/>
            </a:pPr>
            <a:endParaRPr lang="es-GT" sz="500" dirty="0">
              <a:latin typeface="Montserrat" pitchFamily="2" charset="77"/>
              <a:cs typeface="Arial" panose="020B0604020202020204" pitchFamily="34" charset="0"/>
            </a:endParaRPr>
          </a:p>
        </p:txBody>
      </p:sp>
      <p:pic>
        <p:nvPicPr>
          <p:cNvPr id="6" name="Imagen 5" descr="C:\Users\ESTUARDO RAMOS\Downloads\MINEX 0112 (5).jpeg">
            <a:extLst>
              <a:ext uri="{FF2B5EF4-FFF2-40B4-BE49-F238E27FC236}">
                <a16:creationId xmlns:a16="http://schemas.microsoft.com/office/drawing/2014/main" id="{147B1492-3D8A-43D6-A65B-88119EE18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4740" y="2155971"/>
            <a:ext cx="4032427" cy="3095537"/>
          </a:xfrm>
          <a:prstGeom prst="rect">
            <a:avLst/>
          </a:prstGeom>
          <a:noFill/>
          <a:ln>
            <a:noFill/>
          </a:ln>
        </p:spPr>
      </p:pic>
      <p:sp>
        <p:nvSpPr>
          <p:cNvPr id="9" name="Rectángulo 8">
            <a:extLst>
              <a:ext uri="{FF2B5EF4-FFF2-40B4-BE49-F238E27FC236}">
                <a16:creationId xmlns:a16="http://schemas.microsoft.com/office/drawing/2014/main" id="{DABDC8D9-A754-47EE-B9EF-DAF9DA7F3A99}"/>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1919452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dirty="0">
                <a:solidFill>
                  <a:srgbClr val="0070C0"/>
                </a:solidFill>
                <a:latin typeface="Arial" panose="020B0604020202020204" pitchFamily="34" charset="0"/>
                <a:cs typeface="Arial" panose="020B0604020202020204" pitchFamily="34" charset="0"/>
              </a:rPr>
              <a:t>Dirección de Estándares y Proyectos</a:t>
            </a: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r>
              <a:rPr lang="es-GT" sz="1100" b="1" dirty="0">
                <a:latin typeface="Arial" panose="020B0604020202020204" pitchFamily="34" charset="0"/>
                <a:cs typeface="Arial" panose="020B0604020202020204" pitchFamily="34" charset="0"/>
              </a:rPr>
              <a:t>Fuente: </a:t>
            </a:r>
            <a:r>
              <a:rPr lang="es-GT" sz="11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5444456" y="2355915"/>
            <a:ext cx="5780014" cy="3796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400" dirty="0">
                <a:latin typeface="Arial" panose="020B0604020202020204" pitchFamily="34" charset="0"/>
                <a:cs typeface="Arial" panose="020B0604020202020204" pitchFamily="34" charset="0"/>
              </a:rPr>
              <a:t>Elaboración del Formato estandarizado de Programa de Gobierno Electrónico 2021-2026 para los Ministerios de Estado, en el marco de la Política General de Gobierno 2020-2024 y el Plan de Gobierno Digital 2021-2026. </a:t>
            </a:r>
          </a:p>
          <a:p>
            <a:pPr marL="0" lvl="0" indent="0" algn="just">
              <a:spcBef>
                <a:spcPts val="600"/>
              </a:spcBef>
              <a:buNone/>
            </a:pPr>
            <a:endParaRPr lang="es-GT" sz="500" dirty="0">
              <a:latin typeface="Montserrat" pitchFamily="2" charset="77"/>
              <a:cs typeface="Arial" panose="020B0604020202020204" pitchFamily="34" charset="0"/>
            </a:endParaRPr>
          </a:p>
        </p:txBody>
      </p:sp>
      <p:pic>
        <p:nvPicPr>
          <p:cNvPr id="9" name="Imagen 8">
            <a:extLst>
              <a:ext uri="{FF2B5EF4-FFF2-40B4-BE49-F238E27FC236}">
                <a16:creationId xmlns:a16="http://schemas.microsoft.com/office/drawing/2014/main" id="{4D54873C-ADDA-4E45-BA4B-22428BC8A047}"/>
              </a:ext>
            </a:extLst>
          </p:cNvPr>
          <p:cNvPicPr>
            <a:picLocks noChangeAspect="1"/>
          </p:cNvPicPr>
          <p:nvPr/>
        </p:nvPicPr>
        <p:blipFill rotWithShape="1">
          <a:blip r:embed="rId3"/>
          <a:srcRect l="20295" t="22939" r="50033" b="10221"/>
          <a:stretch/>
        </p:blipFill>
        <p:spPr>
          <a:xfrm>
            <a:off x="967530" y="1719743"/>
            <a:ext cx="3218576" cy="4579380"/>
          </a:xfrm>
          <a:prstGeom prst="rect">
            <a:avLst/>
          </a:prstGeom>
        </p:spPr>
      </p:pic>
      <p:sp>
        <p:nvSpPr>
          <p:cNvPr id="6" name="Rectángulo 5">
            <a:extLst>
              <a:ext uri="{FF2B5EF4-FFF2-40B4-BE49-F238E27FC236}">
                <a16:creationId xmlns:a16="http://schemas.microsoft.com/office/drawing/2014/main" id="{C45FE59E-77D4-4895-8B4E-4BE1CC84F7FC}"/>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408956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694576" y="562062"/>
            <a:ext cx="8984609" cy="547089"/>
          </a:xfrm>
        </p:spPr>
        <p:txBody>
          <a:bodyPr>
            <a:noAutofit/>
          </a:bodyPr>
          <a:lstStyle/>
          <a:p>
            <a:r>
              <a:rPr lang="es-GT" sz="2400" dirty="0">
                <a:latin typeface="Arial" panose="020B0604020202020204" pitchFamily="34" charset="0"/>
                <a:cs typeface="Arial" panose="020B0604020202020204" pitchFamily="34" charset="0"/>
              </a:rPr>
              <a:t>PRINCIPALES FUNCIONES DE LA COMISIÓN PRESIDENCIAL DE GOBIERNO ABIERTO Y ELECTRÓNICO</a:t>
            </a:r>
            <a:endParaRPr lang="es-GT" sz="24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6"/>
            <a:ext cx="10646230" cy="4759675"/>
          </a:xfrm>
        </p:spPr>
        <p:txBody>
          <a:bodyPr>
            <a:normAutofit fontScale="25000" lnSpcReduction="20000"/>
          </a:bodyPr>
          <a:lstStyle/>
          <a:p>
            <a:pPr marL="457200" lvl="1" indent="0" algn="just">
              <a:lnSpc>
                <a:spcPct val="150000"/>
              </a:lnSpc>
              <a:buNone/>
            </a:pPr>
            <a:r>
              <a:rPr lang="es-GT" sz="6400" dirty="0">
                <a:latin typeface="Arial" panose="020B0604020202020204" pitchFamily="34" charset="0"/>
                <a:cs typeface="Arial" panose="020B0604020202020204" pitchFamily="34" charset="0"/>
              </a:rPr>
              <a:t>De conformidad con las normas que regulan su funcionamiento, las </a:t>
            </a:r>
            <a:r>
              <a:rPr lang="es-GT" sz="6400" b="1" dirty="0">
                <a:solidFill>
                  <a:srgbClr val="2786C0"/>
                </a:solidFill>
                <a:latin typeface="Arial" panose="020B0604020202020204" pitchFamily="34" charset="0"/>
                <a:cs typeface="Arial" panose="020B0604020202020204" pitchFamily="34" charset="0"/>
              </a:rPr>
              <a:t>principales funciones </a:t>
            </a:r>
            <a:r>
              <a:rPr lang="es-GT" sz="6400" dirty="0">
                <a:latin typeface="Arial" panose="020B0604020202020204" pitchFamily="34" charset="0"/>
                <a:cs typeface="Arial" panose="020B0604020202020204" pitchFamily="34" charset="0"/>
              </a:rPr>
              <a:t>de Comisión Presidencial de Gobierno Abierto y Electrónico, son:</a:t>
            </a:r>
          </a:p>
          <a:p>
            <a:pPr lvl="1" algn="just">
              <a:lnSpc>
                <a:spcPct val="150000"/>
              </a:lnSpc>
              <a:buClr>
                <a:srgbClr val="0070C0"/>
              </a:buClr>
              <a:buFont typeface="Wingdings" panose="05000000000000000000" pitchFamily="2" charset="2"/>
              <a:buChar char="§"/>
            </a:pPr>
            <a:r>
              <a:rPr lang="es-MX" sz="6400" dirty="0">
                <a:latin typeface="Arial" panose="020B0604020202020204" pitchFamily="34" charset="0"/>
                <a:cs typeface="Arial" panose="020B0604020202020204" pitchFamily="34" charset="0"/>
              </a:rPr>
              <a:t>Coordinar la participación del Organismo Ejecutivo en espacios nacionales e internacionales en temas relacionados a gobierno abierto y electrónico, y sus distintos ejes transversales;</a:t>
            </a:r>
          </a:p>
          <a:p>
            <a:pPr lvl="1" algn="just">
              <a:lnSpc>
                <a:spcPct val="150000"/>
              </a:lnSpc>
              <a:buClr>
                <a:srgbClr val="0070C0"/>
              </a:buClr>
              <a:buFont typeface="Wingdings" panose="05000000000000000000" pitchFamily="2" charset="2"/>
              <a:buChar char="§"/>
            </a:pPr>
            <a:r>
              <a:rPr lang="es-MX" sz="6400" dirty="0">
                <a:latin typeface="Arial" panose="020B0604020202020204" pitchFamily="34" charset="0"/>
                <a:cs typeface="Arial" panose="020B0604020202020204" pitchFamily="34" charset="0"/>
              </a:rPr>
              <a:t>Coordinar la implementación y seguimiento a los compromisos nacionales e internacionales adquiridos por el Estado de Guatemala, en materia de gobierno abierto y electrónico;</a:t>
            </a:r>
          </a:p>
          <a:p>
            <a:pPr lvl="1" algn="just">
              <a:lnSpc>
                <a:spcPct val="150000"/>
              </a:lnSpc>
              <a:buClr>
                <a:srgbClr val="0070C0"/>
              </a:buClr>
              <a:buFont typeface="Wingdings" panose="05000000000000000000" pitchFamily="2" charset="2"/>
              <a:buChar char="§"/>
            </a:pPr>
            <a:r>
              <a:rPr lang="es-MX" sz="6400" dirty="0">
                <a:latin typeface="Arial" panose="020B0604020202020204" pitchFamily="34" charset="0"/>
                <a:cs typeface="Arial" panose="020B0604020202020204" pitchFamily="34" charset="0"/>
              </a:rPr>
              <a:t>Coadyuvar a la transformación de la gestión pública, mediante la promoción de mecanismos y medidas que derivan de las políticas de gobierno en materia de innovación tecnológica y comunicación, participación ciudadana, rendición de cuentas y transparencia, en coordinación con los entes rectores según competa a cada materia; y</a:t>
            </a:r>
          </a:p>
          <a:p>
            <a:pPr lvl="1" algn="just">
              <a:lnSpc>
                <a:spcPct val="150000"/>
              </a:lnSpc>
              <a:buClr>
                <a:srgbClr val="0070C0"/>
              </a:buClr>
              <a:buFont typeface="Wingdings" panose="05000000000000000000" pitchFamily="2" charset="2"/>
              <a:buChar char="§"/>
            </a:pPr>
            <a:r>
              <a:rPr lang="es-MX" sz="6400" dirty="0">
                <a:latin typeface="Arial" panose="020B0604020202020204" pitchFamily="34" charset="0"/>
                <a:cs typeface="Arial" panose="020B0604020202020204" pitchFamily="34" charset="0"/>
              </a:rPr>
              <a:t>Otras funciones que surjan de instrumentos nacionales e internacionales y se estimen necesarios, así como aquellas que le sean asignadas en leyes y reglamentos relacionados con la materia.</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37A55C7A-0702-4722-B0D8-DA852A01FD31}"/>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1886055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7" name="Marcador de contenido 6">
            <a:extLst>
              <a:ext uri="{FF2B5EF4-FFF2-40B4-BE49-F238E27FC236}">
                <a16:creationId xmlns:a16="http://schemas.microsoft.com/office/drawing/2014/main" id="{871FF662-4643-466F-8190-C0724124DF2E}"/>
              </a:ext>
            </a:extLst>
          </p:cNvPr>
          <p:cNvSpPr txBox="1">
            <a:spLocks/>
          </p:cNvSpPr>
          <p:nvPr/>
        </p:nvSpPr>
        <p:spPr>
          <a:xfrm>
            <a:off x="436728" y="1342240"/>
            <a:ext cx="11463919" cy="531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MX" sz="2400" b="1" dirty="0">
                <a:solidFill>
                  <a:srgbClr val="0070C0"/>
                </a:solidFill>
                <a:latin typeface="Arial" panose="020B0604020202020204" pitchFamily="34" charset="0"/>
                <a:cs typeface="Arial" panose="020B0604020202020204" pitchFamily="34" charset="0"/>
              </a:rPr>
              <a:t>Ley para la Simplificación de Requisitos y Trámites Administrativos</a:t>
            </a:r>
            <a:endParaRPr lang="es-GT" sz="2400" b="1" dirty="0">
              <a:solidFill>
                <a:srgbClr val="0070C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endParaRPr lang="es-GT" dirty="0">
              <a:latin typeface="Montserrat" pitchFamily="2" charset="77"/>
              <a:cs typeface="Arial" panose="020B0604020202020204" pitchFamily="34"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endParaRPr lang="es-GT" sz="1000" b="1" dirty="0">
              <a:latin typeface="Times New Roman" panose="02020603050405020304" pitchFamily="18" charset="0"/>
              <a:cs typeface="Times New Roman" panose="02020603050405020304" pitchFamily="18" charset="0"/>
            </a:endParaRPr>
          </a:p>
          <a:p>
            <a:pPr marL="0" indent="0">
              <a:buNone/>
            </a:pPr>
            <a:r>
              <a:rPr lang="es-GT" sz="1000" b="1" dirty="0">
                <a:latin typeface="Arial" panose="020B0604020202020204" pitchFamily="34" charset="0"/>
                <a:cs typeface="Arial" panose="020B0604020202020204" pitchFamily="34" charset="0"/>
              </a:rPr>
              <a:t>Fuente: </a:t>
            </a:r>
            <a:r>
              <a:rPr lang="es-GT" sz="1000" dirty="0">
                <a:latin typeface="Arial" panose="020B0604020202020204" pitchFamily="34" charset="0"/>
                <a:cs typeface="Arial" panose="020B0604020202020204" pitchFamily="34" charset="0"/>
              </a:rPr>
              <a:t>Comisión Presidencial de Gobierno Abierto y Electrónico (2021).</a:t>
            </a:r>
          </a:p>
        </p:txBody>
      </p:sp>
      <p:sp>
        <p:nvSpPr>
          <p:cNvPr id="8" name="Marcador de contenido 6">
            <a:extLst>
              <a:ext uri="{FF2B5EF4-FFF2-40B4-BE49-F238E27FC236}">
                <a16:creationId xmlns:a16="http://schemas.microsoft.com/office/drawing/2014/main" id="{D9439A74-F946-4945-B1F0-B3195496F7B3}"/>
              </a:ext>
            </a:extLst>
          </p:cNvPr>
          <p:cNvSpPr txBox="1">
            <a:spLocks/>
          </p:cNvSpPr>
          <p:nvPr/>
        </p:nvSpPr>
        <p:spPr>
          <a:xfrm>
            <a:off x="4535683" y="1979801"/>
            <a:ext cx="7219589" cy="3892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2" indent="-228600" algn="just">
              <a:spcBef>
                <a:spcPts val="600"/>
              </a:spcBef>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dio acompañamiento a 66 instituciones del Organismo Ejecutivo con el objeto de impulsar el cumplimiento del Decreto Número 5-2021, Ley para la Simplificación de Requisitos y Trámites Administrativos.</a:t>
            </a:r>
          </a:p>
          <a:p>
            <a:pPr marL="1143000" lvl="2" indent="-228600" algn="just">
              <a:spcBef>
                <a:spcPts val="600"/>
              </a:spcBef>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Con base en la Guía Metodológica para la Simplificación de Requisitos y Trámites Administrativos, se tuvieron los siguientes avances:</a:t>
            </a:r>
          </a:p>
          <a:p>
            <a:pPr lvl="3" algn="just">
              <a:spcBef>
                <a:spcPts val="600"/>
              </a:spcBef>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89% de avance en la fase 6.1.1 Conformación de Comité de Simplificación de Trámites. </a:t>
            </a:r>
          </a:p>
          <a:p>
            <a:pPr lvl="3" algn="just">
              <a:spcBef>
                <a:spcPts val="600"/>
              </a:spcBef>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100% de avance en la fase 6.1.2 Capacitación de Comité de Simplificación de Trámites, respecto de los comités conformados. </a:t>
            </a:r>
          </a:p>
          <a:p>
            <a:pPr lvl="3" algn="just">
              <a:spcBef>
                <a:spcPts val="600"/>
              </a:spcBef>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65% de avance en la fase 6.1.3 Elaboración de Inventario de trámites administrativos.  </a:t>
            </a:r>
          </a:p>
          <a:p>
            <a:pPr lvl="3" algn="just">
              <a:spcBef>
                <a:spcPts val="600"/>
              </a:spcBef>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61% de avance en la fase 6.1.4 Priorización de trámites administrativos.</a:t>
            </a:r>
          </a:p>
          <a:p>
            <a:pPr marL="1143000" lvl="2" indent="-228600" algn="just">
              <a:spcBef>
                <a:spcPts val="600"/>
              </a:spcBef>
              <a:buFont typeface="Courier New" panose="02070309020205020404" pitchFamily="49" charset="0"/>
              <a:buChar char="o"/>
            </a:pPr>
            <a:r>
              <a:rPr lang="es-MX" sz="1200" dirty="0">
                <a:effectLst/>
                <a:latin typeface="Arial" panose="020B0604020202020204" pitchFamily="34" charset="0"/>
                <a:ea typeface="Times New Roman" panose="02020603050405020304" pitchFamily="18" charset="0"/>
                <a:cs typeface="Arial" panose="020B0604020202020204" pitchFamily="34" charset="0"/>
              </a:rPr>
              <a:t>Se realizaron 72 reuniones de trabajo con distintas instituciones del Organismo Ejecutivo, para brindar apoyo y acompañamiento en el proceso de simplificación de requisitos y trámites administrativos.</a:t>
            </a:r>
          </a:p>
          <a:p>
            <a:pPr marL="0" lvl="0" indent="0" algn="just">
              <a:spcBef>
                <a:spcPts val="600"/>
              </a:spcBef>
              <a:buNone/>
            </a:pPr>
            <a:endParaRPr lang="es-GT" sz="500" dirty="0">
              <a:latin typeface="Montserrat" pitchFamily="2" charset="77"/>
              <a:cs typeface="Arial" panose="020B0604020202020204" pitchFamily="34" charset="0"/>
            </a:endParaRPr>
          </a:p>
        </p:txBody>
      </p:sp>
      <p:pic>
        <p:nvPicPr>
          <p:cNvPr id="6" name="Imagen 5">
            <a:extLst>
              <a:ext uri="{FF2B5EF4-FFF2-40B4-BE49-F238E27FC236}">
                <a16:creationId xmlns:a16="http://schemas.microsoft.com/office/drawing/2014/main" id="{BB01AA4B-25FA-447F-9B0D-95DEC8A21D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293"/>
          <a:stretch/>
        </p:blipFill>
        <p:spPr bwMode="auto">
          <a:xfrm>
            <a:off x="525408" y="2365695"/>
            <a:ext cx="4063370" cy="2987709"/>
          </a:xfrm>
          <a:prstGeom prst="rect">
            <a:avLst/>
          </a:prstGeom>
          <a:noFill/>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665AEC65-61B6-4FC3-9FB7-B9F2C7ED1B45}"/>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1915623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1333500" y="4972043"/>
            <a:ext cx="10745287"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CONSOLIDADO DE LOGROS INSTITUCIONALES</a:t>
            </a:r>
          </a:p>
        </p:txBody>
      </p:sp>
    </p:spTree>
    <p:extLst>
      <p:ext uri="{BB962C8B-B14F-4D97-AF65-F5344CB8AC3E}">
        <p14:creationId xmlns:p14="http://schemas.microsoft.com/office/powerpoint/2010/main" val="111006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67112"/>
            <a:ext cx="8918692" cy="155196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MX" sz="2400" dirty="0">
                <a:latin typeface="Arial" panose="020B0604020202020204" pitchFamily="34" charset="0"/>
                <a:cs typeface="Arial" panose="020B0604020202020204" pitchFamily="34" charset="0"/>
              </a:rPr>
              <a:t>CONSOLIDADO DE LOGROS INSTITUCIONALES DE LA COMISIÓN PRESIDENCIAL DE GOBIERNO ABIERTO Y ELECTRONICO</a:t>
            </a:r>
            <a:endParaRPr lang="es-GT" sz="24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422298496"/>
              </p:ext>
            </p:extLst>
          </p:nvPr>
        </p:nvGraphicFramePr>
        <p:xfrm>
          <a:off x="1067108" y="1726799"/>
          <a:ext cx="9956799" cy="4728000"/>
        </p:xfrm>
        <a:graphic>
          <a:graphicData uri="http://schemas.openxmlformats.org/drawingml/2006/table">
            <a:tbl>
              <a:tblPr firstRow="1" bandRow="1">
                <a:tableStyleId>{FABFCF23-3B69-468F-B69F-88F6DE6A72F2}</a:tableStyleId>
              </a:tblPr>
              <a:tblGrid>
                <a:gridCol w="3911292">
                  <a:extLst>
                    <a:ext uri="{9D8B030D-6E8A-4147-A177-3AD203B41FA5}">
                      <a16:colId xmlns:a16="http://schemas.microsoft.com/office/drawing/2014/main" val="3515177168"/>
                    </a:ext>
                  </a:extLst>
                </a:gridCol>
                <a:gridCol w="2857500">
                  <a:extLst>
                    <a:ext uri="{9D8B030D-6E8A-4147-A177-3AD203B41FA5}">
                      <a16:colId xmlns:a16="http://schemas.microsoft.com/office/drawing/2014/main" val="2321643665"/>
                    </a:ext>
                  </a:extLst>
                </a:gridCol>
                <a:gridCol w="3188007">
                  <a:extLst>
                    <a:ext uri="{9D8B030D-6E8A-4147-A177-3AD203B41FA5}">
                      <a16:colId xmlns:a16="http://schemas.microsoft.com/office/drawing/2014/main" val="3302765956"/>
                    </a:ext>
                  </a:extLst>
                </a:gridCol>
              </a:tblGrid>
              <a:tr h="816240">
                <a:tc>
                  <a:txBody>
                    <a:bodyPr/>
                    <a:lstStyle/>
                    <a:p>
                      <a:pPr algn="ctr"/>
                      <a:r>
                        <a:rPr lang="es-MX" sz="1700" dirty="0">
                          <a:latin typeface="Arial" panose="020B0604020202020204" pitchFamily="34" charset="0"/>
                          <a:cs typeface="Arial" panose="020B0604020202020204" pitchFamily="34" charset="0"/>
                        </a:rPr>
                        <a:t>Logro institucional</a:t>
                      </a:r>
                      <a:endParaRPr lang="es-GT" sz="17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Meta física ejecutada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Población beneficiada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1. </a:t>
                      </a:r>
                      <a:r>
                        <a:rPr lang="es-MX" sz="1500" dirty="0">
                          <a:latin typeface="Arial" panose="020B0604020202020204" pitchFamily="34" charset="0"/>
                          <a:cs typeface="Arial" panose="020B0604020202020204" pitchFamily="34" charset="0"/>
                        </a:rPr>
                        <a:t>Primer Borrador del 5to. Plan de Acción Nacional de Gobierno Abierto 2021-2023.</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kern="1200" dirty="0">
                          <a:solidFill>
                            <a:schemeClr val="dk1"/>
                          </a:solidFill>
                          <a:effectLst/>
                          <a:latin typeface="Arial" panose="020B0604020202020204" pitchFamily="34" charset="0"/>
                          <a:ea typeface="+mn-ea"/>
                          <a:cs typeface="Arial" panose="020B0604020202020204" pitchFamily="34" charset="0"/>
                        </a:rPr>
                        <a:t>1 Documento.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GT" sz="1500" dirty="0">
                          <a:latin typeface="Arial" panose="020B0604020202020204" pitchFamily="34" charset="0"/>
                          <a:cs typeface="Arial" panose="020B0604020202020204" pitchFamily="34" charset="0"/>
                        </a:rPr>
                        <a:t>Ciudadanía en General.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2. </a:t>
                      </a:r>
                      <a:r>
                        <a:rPr lang="es-MX" sz="1500" dirty="0">
                          <a:latin typeface="Arial" panose="020B0604020202020204" pitchFamily="34" charset="0"/>
                          <a:cs typeface="Arial" panose="020B0604020202020204" pitchFamily="34" charset="0"/>
                        </a:rPr>
                        <a:t>Elaboración del Plan de Gobierno Digital 2021-2026.</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kern="1200" dirty="0">
                          <a:solidFill>
                            <a:schemeClr val="dk1"/>
                          </a:solidFill>
                          <a:effectLst/>
                          <a:latin typeface="Arial" panose="020B0604020202020204" pitchFamily="34" charset="0"/>
                          <a:ea typeface="+mn-ea"/>
                          <a:cs typeface="Arial" panose="020B0604020202020204" pitchFamily="34" charset="0"/>
                        </a:rPr>
                        <a:t>1 Documento.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500" dirty="0">
                          <a:latin typeface="Arial" panose="020B0604020202020204" pitchFamily="34" charset="0"/>
                          <a:cs typeface="Arial" panose="020B0604020202020204" pitchFamily="34" charset="0"/>
                        </a:rPr>
                        <a:t>Instituciones del Organismo Ejecutivo.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3. </a:t>
                      </a:r>
                      <a:r>
                        <a:rPr lang="es-MX" sz="1500" dirty="0">
                          <a:latin typeface="Arial" panose="020B0604020202020204" pitchFamily="34" charset="0"/>
                          <a:cs typeface="Arial" panose="020B0604020202020204" pitchFamily="34" charset="0"/>
                        </a:rPr>
                        <a:t>Elaboración del Formato estandarizado de Programa de Gobierno Electrónico 2021-2026 para los Ministerios de Estado, en el marco de la Política General de Gobierno 2020-2024 y el Plan de Gobierno Digital 2021-2026.</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kern="1200" dirty="0">
                          <a:solidFill>
                            <a:schemeClr val="dk1"/>
                          </a:solidFill>
                          <a:effectLst/>
                          <a:latin typeface="Arial" panose="020B0604020202020204" pitchFamily="34" charset="0"/>
                          <a:ea typeface="+mn-ea"/>
                          <a:cs typeface="Arial" panose="020B0604020202020204" pitchFamily="34" charset="0"/>
                        </a:rPr>
                        <a:t>1 Documento.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500" dirty="0">
                          <a:latin typeface="Arial" panose="020B0604020202020204" pitchFamily="34" charset="0"/>
                          <a:cs typeface="Arial" panose="020B0604020202020204" pitchFamily="34" charset="0"/>
                        </a:rPr>
                        <a:t>Ministerios de Estado.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4. </a:t>
                      </a:r>
                      <a:r>
                        <a:rPr lang="es-MX" sz="1500" kern="1200" dirty="0">
                          <a:solidFill>
                            <a:schemeClr val="dk1"/>
                          </a:solidFill>
                          <a:latin typeface="Arial" panose="020B0604020202020204" pitchFamily="34" charset="0"/>
                          <a:ea typeface="+mn-ea"/>
                          <a:cs typeface="Arial" panose="020B0604020202020204" pitchFamily="34" charset="0"/>
                        </a:rPr>
                        <a:t>Elaboración de Programa de Gobierno Electrónico 2021-2026 por parte de cinco Ministerios del Estado.</a:t>
                      </a:r>
                      <a:endParaRPr lang="es-GT" sz="15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500" dirty="0">
                          <a:latin typeface="Arial" panose="020B0604020202020204" pitchFamily="34" charset="0"/>
                          <a:cs typeface="Arial" panose="020B0604020202020204" pitchFamily="34" charset="0"/>
                        </a:rPr>
                        <a:t>5 Documentos. </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500" dirty="0">
                          <a:latin typeface="Arial" panose="020B0604020202020204" pitchFamily="34" charset="0"/>
                          <a:cs typeface="Arial" panose="020B0604020202020204" pitchFamily="34" charset="0"/>
                        </a:rPr>
                        <a:t>Ministerios de Estado.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103032"/>
                  </a:ext>
                </a:extLst>
              </a:tr>
            </a:tbl>
          </a:graphicData>
        </a:graphic>
      </p:graphicFrame>
      <p:sp>
        <p:nvSpPr>
          <p:cNvPr id="4" name="Rectángulo 3">
            <a:extLst>
              <a:ext uri="{FF2B5EF4-FFF2-40B4-BE49-F238E27FC236}">
                <a16:creationId xmlns:a16="http://schemas.microsoft.com/office/drawing/2014/main" id="{E68FD3A0-C0BD-47E9-A3F5-02FBCCBE6C18}"/>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2185635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67112"/>
            <a:ext cx="8918692" cy="155196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MX" sz="2400" dirty="0">
                <a:latin typeface="Arial" panose="020B0604020202020204" pitchFamily="34" charset="0"/>
                <a:cs typeface="Arial" panose="020B0604020202020204" pitchFamily="34" charset="0"/>
              </a:rPr>
              <a:t>CONSOLIDADO DE LOGROS INSTITUCIONALES DE LA COMISIÓN PRESIDENCIAL DE GOBIERNO ABIERTO Y ELECTRONICO</a:t>
            </a:r>
            <a:endParaRPr lang="es-GT" sz="24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863572110"/>
              </p:ext>
            </p:extLst>
          </p:nvPr>
        </p:nvGraphicFramePr>
        <p:xfrm>
          <a:off x="1067108" y="1273793"/>
          <a:ext cx="9956799" cy="5374800"/>
        </p:xfrm>
        <a:graphic>
          <a:graphicData uri="http://schemas.openxmlformats.org/drawingml/2006/table">
            <a:tbl>
              <a:tblPr firstRow="1" bandRow="1">
                <a:tableStyleId>{FABFCF23-3B69-468F-B69F-88F6DE6A72F2}</a:tableStyleId>
              </a:tblPr>
              <a:tblGrid>
                <a:gridCol w="3911292">
                  <a:extLst>
                    <a:ext uri="{9D8B030D-6E8A-4147-A177-3AD203B41FA5}">
                      <a16:colId xmlns:a16="http://schemas.microsoft.com/office/drawing/2014/main" val="3515177168"/>
                    </a:ext>
                  </a:extLst>
                </a:gridCol>
                <a:gridCol w="2857500">
                  <a:extLst>
                    <a:ext uri="{9D8B030D-6E8A-4147-A177-3AD203B41FA5}">
                      <a16:colId xmlns:a16="http://schemas.microsoft.com/office/drawing/2014/main" val="2321643665"/>
                    </a:ext>
                  </a:extLst>
                </a:gridCol>
                <a:gridCol w="3188007">
                  <a:extLst>
                    <a:ext uri="{9D8B030D-6E8A-4147-A177-3AD203B41FA5}">
                      <a16:colId xmlns:a16="http://schemas.microsoft.com/office/drawing/2014/main" val="3302765956"/>
                    </a:ext>
                  </a:extLst>
                </a:gridCol>
              </a:tblGrid>
              <a:tr h="816240">
                <a:tc>
                  <a:txBody>
                    <a:bodyPr/>
                    <a:lstStyle/>
                    <a:p>
                      <a:pPr algn="ctr"/>
                      <a:r>
                        <a:rPr lang="es-MX" sz="1700" dirty="0">
                          <a:latin typeface="Arial" panose="020B0604020202020204" pitchFamily="34" charset="0"/>
                          <a:cs typeface="Arial" panose="020B0604020202020204" pitchFamily="34" charset="0"/>
                        </a:rPr>
                        <a:t>Logro institucional</a:t>
                      </a:r>
                      <a:endParaRPr lang="es-GT" sz="17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Meta física ejecutada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700" dirty="0">
                          <a:solidFill>
                            <a:schemeClr val="bg1"/>
                          </a:solidFill>
                          <a:latin typeface="Arial" panose="020B0604020202020204" pitchFamily="34" charset="0"/>
                          <a:cs typeface="Arial" panose="020B0604020202020204" pitchFamily="34" charset="0"/>
                        </a:rPr>
                        <a:t>Población beneficiada</a:t>
                      </a:r>
                      <a:endParaRPr lang="es-GT" sz="17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5. </a:t>
                      </a:r>
                      <a:r>
                        <a:rPr lang="es-MX" sz="1500" dirty="0">
                          <a:latin typeface="Arial" panose="020B0604020202020204" pitchFamily="34" charset="0"/>
                          <a:cs typeface="Arial" panose="020B0604020202020204" pitchFamily="34" charset="0"/>
                        </a:rPr>
                        <a:t>Propuesta del Reglamento de la Ley para la Simplificación de Requisitos y Trámites Administrativos.</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500" dirty="0">
                          <a:latin typeface="Arial" panose="020B0604020202020204" pitchFamily="34" charset="0"/>
                          <a:cs typeface="Arial" panose="020B0604020202020204" pitchFamily="34" charset="0"/>
                        </a:rPr>
                        <a:t>1 Documento. </a:t>
                      </a:r>
                      <a:endParaRPr lang="es-GT" sz="1500" dirty="0">
                        <a:latin typeface="Arial" panose="020B0604020202020204" pitchFamily="34" charset="0"/>
                        <a:cs typeface="Arial" panose="020B0604020202020204" pitchFamily="34" charset="0"/>
                      </a:endParaRPr>
                    </a:p>
                    <a:p>
                      <a:pPr algn="l"/>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GT" sz="1500" dirty="0">
                          <a:latin typeface="Arial" panose="020B0604020202020204" pitchFamily="34" charset="0"/>
                          <a:cs typeface="Arial" panose="020B0604020202020204" pitchFamily="34" charset="0"/>
                        </a:rPr>
                        <a:t>Ciudadanía en General.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6. </a:t>
                      </a:r>
                      <a:r>
                        <a:rPr lang="es-MX" sz="1500" dirty="0">
                          <a:latin typeface="Arial" panose="020B0604020202020204" pitchFamily="34" charset="0"/>
                          <a:cs typeface="Arial" panose="020B0604020202020204" pitchFamily="34" charset="0"/>
                        </a:rPr>
                        <a:t>Elaboración de la Guía Metodológica para la Simplificación de Requisitos y Trámites Administrativos, en el marco de la Ley para la Simplificación de Requisitos y Trámites Administrativos.</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GT" sz="1500" dirty="0">
                          <a:latin typeface="Arial" panose="020B0604020202020204" pitchFamily="34" charset="0"/>
                          <a:cs typeface="Arial" panose="020B0604020202020204" pitchFamily="34" charset="0"/>
                        </a:rPr>
                        <a:t>1 Documento.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500" dirty="0">
                          <a:latin typeface="Arial" panose="020B0604020202020204" pitchFamily="34" charset="0"/>
                          <a:cs typeface="Arial" panose="020B0604020202020204" pitchFamily="34" charset="0"/>
                        </a:rPr>
                        <a:t>Dependencias del Organismo Ejecutivo.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7. </a:t>
                      </a:r>
                      <a:r>
                        <a:rPr lang="es-MX" sz="1500" dirty="0">
                          <a:latin typeface="Arial" panose="020B0604020202020204" pitchFamily="34" charset="0"/>
                          <a:cs typeface="Arial" panose="020B0604020202020204" pitchFamily="34" charset="0"/>
                        </a:rPr>
                        <a:t>Conformación de Comités de Simplificación de Trámites en Dependencias del Organismo Ejecutivo.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500" kern="1200" dirty="0">
                          <a:solidFill>
                            <a:schemeClr val="dk1"/>
                          </a:solidFill>
                          <a:effectLst/>
                          <a:latin typeface="Arial" panose="020B0604020202020204" pitchFamily="34" charset="0"/>
                          <a:ea typeface="+mn-ea"/>
                          <a:cs typeface="Arial" panose="020B0604020202020204" pitchFamily="34" charset="0"/>
                        </a:rPr>
                        <a:t>59 Dependencias.</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500" dirty="0">
                          <a:latin typeface="Arial" panose="020B0604020202020204" pitchFamily="34" charset="0"/>
                          <a:cs typeface="Arial" panose="020B0604020202020204" pitchFamily="34" charset="0"/>
                        </a:rPr>
                        <a:t>Dependencias del Organismo Ejecutivo.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r h="816240">
                <a:tc>
                  <a:txBody>
                    <a:bodyPr/>
                    <a:lstStyle/>
                    <a:p>
                      <a:pPr algn="l"/>
                      <a:r>
                        <a:rPr lang="es-MX" sz="1500" b="1" kern="1200" dirty="0">
                          <a:solidFill>
                            <a:srgbClr val="0070C0"/>
                          </a:solidFill>
                          <a:latin typeface="Arial" panose="020B0604020202020204" pitchFamily="34" charset="0"/>
                          <a:ea typeface="+mn-ea"/>
                          <a:cs typeface="Arial" panose="020B0604020202020204" pitchFamily="34" charset="0"/>
                        </a:rPr>
                        <a:t>8. </a:t>
                      </a:r>
                      <a:r>
                        <a:rPr lang="es-GT" sz="1500" kern="1200" dirty="0">
                          <a:solidFill>
                            <a:schemeClr val="dk1"/>
                          </a:solidFill>
                          <a:latin typeface="Arial" panose="020B0604020202020204" pitchFamily="34" charset="0"/>
                          <a:ea typeface="+mn-ea"/>
                          <a:cs typeface="Arial" panose="020B0604020202020204" pitchFamily="34" charset="0"/>
                        </a:rPr>
                        <a:t>Capacitación a servidores públicos del Organismo Ejecutivo, en las temáticas de: Gobierno Abierto, Transparencia y Ética del Servidor Público, Ley de Acceso a la Información Pública y Ley para la Simplificación de Requisitos y Trámites Administrativos</a:t>
                      </a:r>
                      <a:r>
                        <a:rPr lang="es-MX" sz="1500" kern="1200" dirty="0">
                          <a:solidFill>
                            <a:schemeClr val="dk1"/>
                          </a:solidFill>
                          <a:latin typeface="Arial" panose="020B0604020202020204" pitchFamily="34" charset="0"/>
                          <a:ea typeface="+mn-ea"/>
                          <a:cs typeface="Arial" panose="020B0604020202020204" pitchFamily="34" charset="0"/>
                        </a:rPr>
                        <a:t>.</a:t>
                      </a:r>
                      <a:endParaRPr lang="es-GT" sz="15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500" dirty="0">
                          <a:latin typeface="Arial" panose="020B0604020202020204" pitchFamily="34" charset="0"/>
                          <a:cs typeface="Arial" panose="020B0604020202020204" pitchFamily="34" charset="0"/>
                        </a:rPr>
                        <a:t>8,741 Personas.</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s-MX" sz="1500" dirty="0">
                          <a:latin typeface="Arial" panose="020B0604020202020204" pitchFamily="34" charset="0"/>
                          <a:cs typeface="Arial" panose="020B0604020202020204" pitchFamily="34" charset="0"/>
                        </a:rPr>
                        <a:t>Servidores públicos del Organismo Ejecutivo.</a:t>
                      </a:r>
                      <a:endParaRPr lang="es-GT" sz="15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103032"/>
                  </a:ext>
                </a:extLst>
              </a:tr>
            </a:tbl>
          </a:graphicData>
        </a:graphic>
      </p:graphicFrame>
      <p:sp>
        <p:nvSpPr>
          <p:cNvPr id="4" name="Rectángulo 3">
            <a:extLst>
              <a:ext uri="{FF2B5EF4-FFF2-40B4-BE49-F238E27FC236}">
                <a16:creationId xmlns:a16="http://schemas.microsoft.com/office/drawing/2014/main" id="{8577EADE-1B2B-49A4-9043-4BFF00FF6ED6}"/>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2605935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67112"/>
            <a:ext cx="8918692" cy="155196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MX" sz="2400" dirty="0">
                <a:latin typeface="Arial" panose="020B0604020202020204" pitchFamily="34" charset="0"/>
                <a:cs typeface="Arial" panose="020B0604020202020204" pitchFamily="34" charset="0"/>
              </a:rPr>
              <a:t>CONSOLIDADO DE LOGROS INSTITUCIONALES DE LA COMISIÓN PRESIDENCIAL DE GOBIERNO ABIERTO Y ELECTRONICO</a:t>
            </a:r>
            <a:endParaRPr lang="es-GT" sz="2400" dirty="0">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5C76D226-A5EF-4CCA-A91D-313B64C7F0D6}"/>
              </a:ext>
            </a:extLst>
          </p:cNvPr>
          <p:cNvGraphicFramePr>
            <a:graphicFrameLocks noGrp="1"/>
          </p:cNvGraphicFramePr>
          <p:nvPr>
            <p:extLst>
              <p:ext uri="{D42A27DB-BD31-4B8C-83A1-F6EECF244321}">
                <p14:modId xmlns:p14="http://schemas.microsoft.com/office/powerpoint/2010/main" val="1297701602"/>
              </p:ext>
            </p:extLst>
          </p:nvPr>
        </p:nvGraphicFramePr>
        <p:xfrm>
          <a:off x="1067108" y="1726799"/>
          <a:ext cx="9956799" cy="2448720"/>
        </p:xfrm>
        <a:graphic>
          <a:graphicData uri="http://schemas.openxmlformats.org/drawingml/2006/table">
            <a:tbl>
              <a:tblPr firstRow="1" bandRow="1">
                <a:tableStyleId>{FABFCF23-3B69-468F-B69F-88F6DE6A72F2}</a:tableStyleId>
              </a:tblPr>
              <a:tblGrid>
                <a:gridCol w="5865955">
                  <a:extLst>
                    <a:ext uri="{9D8B030D-6E8A-4147-A177-3AD203B41FA5}">
                      <a16:colId xmlns:a16="http://schemas.microsoft.com/office/drawing/2014/main" val="3515177168"/>
                    </a:ext>
                  </a:extLst>
                </a:gridCol>
                <a:gridCol w="2045422">
                  <a:extLst>
                    <a:ext uri="{9D8B030D-6E8A-4147-A177-3AD203B41FA5}">
                      <a16:colId xmlns:a16="http://schemas.microsoft.com/office/drawing/2014/main" val="2321643665"/>
                    </a:ext>
                  </a:extLst>
                </a:gridCol>
                <a:gridCol w="2045422">
                  <a:extLst>
                    <a:ext uri="{9D8B030D-6E8A-4147-A177-3AD203B41FA5}">
                      <a16:colId xmlns:a16="http://schemas.microsoft.com/office/drawing/2014/main" val="3302765956"/>
                    </a:ext>
                  </a:extLst>
                </a:gridCol>
              </a:tblGrid>
              <a:tr h="816240">
                <a:tc>
                  <a:txBody>
                    <a:bodyPr/>
                    <a:lstStyle/>
                    <a:p>
                      <a:pPr algn="ctr"/>
                      <a:r>
                        <a:rPr lang="es-MX" sz="1500" kern="1200" dirty="0">
                          <a:solidFill>
                            <a:schemeClr val="bg1"/>
                          </a:solidFill>
                          <a:latin typeface="Arial" panose="020B0604020202020204" pitchFamily="34" charset="0"/>
                          <a:ea typeface="+mn-ea"/>
                          <a:cs typeface="Arial" panose="020B0604020202020204" pitchFamily="34" charset="0"/>
                        </a:rPr>
                        <a:t>Logro institucional</a:t>
                      </a:r>
                      <a:endParaRPr lang="es-GT" sz="1500" kern="12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500" kern="1200" dirty="0">
                          <a:solidFill>
                            <a:schemeClr val="bg1"/>
                          </a:solidFill>
                          <a:latin typeface="Arial" panose="020B0604020202020204" pitchFamily="34" charset="0"/>
                          <a:ea typeface="+mn-ea"/>
                          <a:cs typeface="Arial" panose="020B0604020202020204" pitchFamily="34" charset="0"/>
                        </a:rPr>
                        <a:t>Meta física ejecutada</a:t>
                      </a:r>
                      <a:endParaRPr lang="es-GT" sz="1500" kern="12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MX" sz="1500" kern="1200" dirty="0">
                          <a:solidFill>
                            <a:schemeClr val="bg1"/>
                          </a:solidFill>
                          <a:latin typeface="Arial" panose="020B0604020202020204" pitchFamily="34" charset="0"/>
                          <a:ea typeface="+mn-ea"/>
                          <a:cs typeface="Arial" panose="020B0604020202020204" pitchFamily="34" charset="0"/>
                        </a:rPr>
                        <a:t>Población beneficiada</a:t>
                      </a:r>
                      <a:endParaRPr lang="es-GT" sz="1500" kern="1200" dirty="0">
                        <a:solidFill>
                          <a:schemeClr val="bg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816240">
                <a:tc>
                  <a:txBody>
                    <a:bodyPr/>
                    <a:lstStyle/>
                    <a:p>
                      <a:pPr marL="0" lvl="0" indent="0" algn="l" defTabSz="914400" rtl="0" eaLnBrk="1" latinLnBrk="0" hangingPunct="1">
                        <a:spcBef>
                          <a:spcPts val="600"/>
                        </a:spcBef>
                        <a:spcAft>
                          <a:spcPts val="0"/>
                        </a:spcAft>
                        <a:buClr>
                          <a:srgbClr val="197BB4"/>
                        </a:buClr>
                        <a:buFont typeface="+mj-lt"/>
                        <a:buNone/>
                      </a:pPr>
                      <a:r>
                        <a:rPr lang="es-GT" sz="1500" b="1" kern="1200" dirty="0">
                          <a:solidFill>
                            <a:srgbClr val="0070C0"/>
                          </a:solidFill>
                          <a:latin typeface="Arial" panose="020B0604020202020204" pitchFamily="34" charset="0"/>
                          <a:ea typeface="+mn-ea"/>
                          <a:cs typeface="Arial" panose="020B0604020202020204" pitchFamily="34" charset="0"/>
                        </a:rPr>
                        <a:t>9. </a:t>
                      </a:r>
                      <a:r>
                        <a:rPr lang="es-MX" sz="1500" b="0" kern="1200">
                          <a:solidFill>
                            <a:schemeClr val="tx1"/>
                          </a:solidFill>
                          <a:latin typeface="Arial" panose="020B0604020202020204" pitchFamily="34" charset="0"/>
                          <a:ea typeface="+mn-ea"/>
                          <a:cs typeface="Arial" panose="020B0604020202020204" pitchFamily="34" charset="0"/>
                        </a:rPr>
                        <a:t>Capacitación a empleados </a:t>
                      </a:r>
                      <a:r>
                        <a:rPr lang="es-MX" sz="1500" b="0" kern="1200" dirty="0">
                          <a:solidFill>
                            <a:schemeClr val="tx1"/>
                          </a:solidFill>
                          <a:latin typeface="Arial" panose="020B0604020202020204" pitchFamily="34" charset="0"/>
                          <a:ea typeface="+mn-ea"/>
                          <a:cs typeface="Arial" panose="020B0604020202020204" pitchFamily="34" charset="0"/>
                        </a:rPr>
                        <a:t>y funcionarios públicos y público en general, en materia de Gobierno Electrónico a través de </a:t>
                      </a:r>
                      <a:r>
                        <a:rPr lang="es-MX" sz="1500" b="0" kern="1200" dirty="0" err="1">
                          <a:solidFill>
                            <a:schemeClr val="tx1"/>
                          </a:solidFill>
                          <a:latin typeface="Arial" panose="020B0604020202020204" pitchFamily="34" charset="0"/>
                          <a:ea typeface="+mn-ea"/>
                          <a:cs typeface="Arial" panose="020B0604020202020204" pitchFamily="34" charset="0"/>
                        </a:rPr>
                        <a:t>Webinars</a:t>
                      </a:r>
                      <a:r>
                        <a:rPr lang="es-GT" sz="1500" b="0" kern="1200" dirty="0">
                          <a:solidFill>
                            <a:schemeClr val="tx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s-GT" sz="1500" kern="1200" dirty="0">
                          <a:solidFill>
                            <a:schemeClr val="dk1"/>
                          </a:solidFill>
                          <a:latin typeface="Arial" panose="020B0604020202020204" pitchFamily="34" charset="0"/>
                          <a:ea typeface="+mn-ea"/>
                          <a:cs typeface="Arial" panose="020B0604020202020204" pitchFamily="34" charset="0"/>
                        </a:rPr>
                        <a:t>633 Personas.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s-MX" sz="1500" kern="1200" dirty="0">
                          <a:solidFill>
                            <a:schemeClr val="dk1"/>
                          </a:solidFill>
                          <a:latin typeface="Arial" panose="020B0604020202020204" pitchFamily="34" charset="0"/>
                          <a:ea typeface="+mn-ea"/>
                          <a:cs typeface="Arial" panose="020B0604020202020204" pitchFamily="34" charset="0"/>
                        </a:rPr>
                        <a:t>Empleados, funcionarios públicos y público en general</a:t>
                      </a:r>
                      <a:r>
                        <a:rPr lang="es-GT" sz="1500" kern="1200" dirty="0">
                          <a:solidFill>
                            <a:schemeClr val="dk1"/>
                          </a:solidFill>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816240">
                <a:tc>
                  <a:txBody>
                    <a:bodyPr/>
                    <a:lstStyle/>
                    <a:p>
                      <a:pPr marL="0" lvl="0" indent="0" algn="l" defTabSz="914400" rtl="0" eaLnBrk="1" latinLnBrk="0" hangingPunct="1">
                        <a:spcBef>
                          <a:spcPts val="600"/>
                        </a:spcBef>
                        <a:spcAft>
                          <a:spcPts val="0"/>
                        </a:spcAft>
                        <a:buClr>
                          <a:srgbClr val="197BB4"/>
                        </a:buClr>
                        <a:buFont typeface="+mj-lt"/>
                        <a:buNone/>
                      </a:pPr>
                      <a:r>
                        <a:rPr lang="es-GT" sz="1500" b="1" kern="1200" dirty="0">
                          <a:solidFill>
                            <a:srgbClr val="0070C0"/>
                          </a:solidFill>
                          <a:latin typeface="Arial" panose="020B0604020202020204" pitchFamily="34" charset="0"/>
                          <a:ea typeface="+mn-ea"/>
                          <a:cs typeface="Arial" panose="020B0604020202020204" pitchFamily="34" charset="0"/>
                        </a:rPr>
                        <a:t>10. </a:t>
                      </a:r>
                      <a:r>
                        <a:rPr lang="es-MX" sz="1500" b="0" kern="1200" dirty="0">
                          <a:solidFill>
                            <a:schemeClr val="tx1"/>
                          </a:solidFill>
                          <a:latin typeface="Arial" panose="020B0604020202020204" pitchFamily="34" charset="0"/>
                          <a:ea typeface="+mn-ea"/>
                          <a:cs typeface="Arial" panose="020B0604020202020204" pitchFamily="34" charset="0"/>
                        </a:rPr>
                        <a:t>Capacitación a empleados y funcionarios públicos en materia de Datos Abiertos y Firma Electrónica Avanzada</a:t>
                      </a:r>
                      <a:r>
                        <a:rPr lang="es-GT" sz="1500" b="0" kern="1200" dirty="0">
                          <a:solidFill>
                            <a:schemeClr val="tx1"/>
                          </a:solidFill>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Aft>
                          <a:spcPts val="0"/>
                        </a:spcAft>
                      </a:pPr>
                      <a:r>
                        <a:rPr lang="es-GT" sz="1500" kern="1200" dirty="0">
                          <a:solidFill>
                            <a:schemeClr val="dk1"/>
                          </a:solidFill>
                          <a:latin typeface="Arial" panose="020B0604020202020204" pitchFamily="34" charset="0"/>
                          <a:ea typeface="+mn-ea"/>
                          <a:cs typeface="Arial" panose="020B0604020202020204" pitchFamily="34" charset="0"/>
                        </a:rPr>
                        <a:t>195 Personas.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Aft>
                          <a:spcPts val="0"/>
                        </a:spcAft>
                      </a:pPr>
                      <a:r>
                        <a:rPr lang="es-GT" sz="1500" kern="1200" dirty="0">
                          <a:solidFill>
                            <a:schemeClr val="dk1"/>
                          </a:solidFill>
                          <a:latin typeface="Arial" panose="020B0604020202020204" pitchFamily="34" charset="0"/>
                          <a:ea typeface="+mn-ea"/>
                          <a:cs typeface="Arial" panose="020B0604020202020204" pitchFamily="34" charset="0"/>
                        </a:rPr>
                        <a:t>Empleados y funcionarios públicos.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bl>
          </a:graphicData>
        </a:graphic>
      </p:graphicFrame>
      <p:sp>
        <p:nvSpPr>
          <p:cNvPr id="5" name="Rectángulo 4">
            <a:extLst>
              <a:ext uri="{FF2B5EF4-FFF2-40B4-BE49-F238E27FC236}">
                <a16:creationId xmlns:a16="http://schemas.microsoft.com/office/drawing/2014/main" id="{967FED05-F8AE-445C-BF91-0E2297B53CE3}"/>
              </a:ext>
            </a:extLst>
          </p:cNvPr>
          <p:cNvSpPr/>
          <p:nvPr/>
        </p:nvSpPr>
        <p:spPr>
          <a:xfrm>
            <a:off x="10805020" y="755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
        <p:nvSpPr>
          <p:cNvPr id="6" name="Rectángulo 5">
            <a:extLst>
              <a:ext uri="{FF2B5EF4-FFF2-40B4-BE49-F238E27FC236}">
                <a16:creationId xmlns:a16="http://schemas.microsoft.com/office/drawing/2014/main" id="{66D0524A-34B9-407F-A3DD-754BDBA9A617}"/>
              </a:ext>
            </a:extLst>
          </p:cNvPr>
          <p:cNvSpPr/>
          <p:nvPr/>
        </p:nvSpPr>
        <p:spPr>
          <a:xfrm>
            <a:off x="10957420" y="227901"/>
            <a:ext cx="1208016" cy="11325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GT"/>
          </a:p>
        </p:txBody>
      </p:sp>
    </p:spTree>
    <p:extLst>
      <p:ext uri="{BB962C8B-B14F-4D97-AF65-F5344CB8AC3E}">
        <p14:creationId xmlns:p14="http://schemas.microsoft.com/office/powerpoint/2010/main" val="1300602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2816221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571999" y="1533796"/>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datos obtenidos durante el periodo reportado permiten establecer que la ejecución del presupuesto se caracterizó principalmente por </a:t>
            </a:r>
            <a:r>
              <a:rPr lang="es-MX" sz="2000" b="0" dirty="0">
                <a:solidFill>
                  <a:schemeClr val="tx1"/>
                </a:solidFill>
                <a:latin typeface="Arial" panose="020B0604020202020204" pitchFamily="34" charset="0"/>
                <a:cs typeface="Arial" panose="020B0604020202020204" pitchFamily="34" charset="0"/>
              </a:rPr>
              <a:t>el pago de salarios al personal y la adquisición de equipo de computo y licenciamiento (Software).</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En el </a:t>
            </a:r>
            <a:r>
              <a:rPr lang="es-GT" sz="1600" dirty="0">
                <a:solidFill>
                  <a:srgbClr val="0070C0"/>
                </a:solidFill>
                <a:latin typeface="Arial" panose="020B0604020202020204" pitchFamily="34" charset="0"/>
                <a:cs typeface="Arial" panose="020B0604020202020204" pitchFamily="34" charset="0"/>
              </a:rPr>
              <a:t>siguiente año </a:t>
            </a:r>
            <a:r>
              <a:rPr lang="es-GT" sz="1600" b="0" dirty="0">
                <a:solidFill>
                  <a:schemeClr val="tx1"/>
                </a:solidFill>
                <a:latin typeface="Arial" panose="020B0604020202020204" pitchFamily="34" charset="0"/>
                <a:cs typeface="Arial" panose="020B0604020202020204" pitchFamily="34" charset="0"/>
              </a:rPr>
              <a:t>se espera </a:t>
            </a:r>
            <a:r>
              <a:rPr lang="es-MX" sz="1600" b="0" dirty="0">
                <a:solidFill>
                  <a:schemeClr val="tx1"/>
                </a:solidFill>
                <a:latin typeface="Arial" panose="020B0604020202020204" pitchFamily="34" charset="0"/>
                <a:cs typeface="Arial" panose="020B0604020202020204" pitchFamily="34" charset="0"/>
              </a:rPr>
              <a:t>la adquisición de equipo, licencias y programas para computadoras, entre otros.</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57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506686" y="1572121"/>
            <a:ext cx="6986232"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La </a:t>
            </a:r>
            <a:r>
              <a:rPr lang="es-GT" sz="1600" dirty="0">
                <a:solidFill>
                  <a:srgbClr val="0070C0"/>
                </a:solidFill>
                <a:latin typeface="Arial" panose="020B0604020202020204" pitchFamily="34" charset="0"/>
                <a:cs typeface="Arial" panose="020B0604020202020204" pitchFamily="34" charset="0"/>
              </a:rPr>
              <a:t>Política General de Gobierno </a:t>
            </a:r>
            <a:r>
              <a:rPr lang="es-GT" sz="1600" b="0" dirty="0">
                <a:solidFill>
                  <a:schemeClr val="tx1"/>
                </a:solidFill>
                <a:latin typeface="Arial" panose="020B0604020202020204" pitchFamily="34" charset="0"/>
                <a:cs typeface="Arial" panose="020B0604020202020204" pitchFamily="34" charset="0"/>
              </a:rPr>
              <a:t>(PGG) es el plan de acción del Gobierno de Guatemala, en donde se plasman los objetivos estratégicos y los lineamientos de las políticas públicas.</a:t>
            </a: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r>
              <a:rPr lang="es-MX" sz="1600" b="0" dirty="0">
                <a:solidFill>
                  <a:schemeClr val="tx1"/>
                </a:solidFill>
                <a:latin typeface="Arial" panose="020B0604020202020204" pitchFamily="34" charset="0"/>
                <a:cs typeface="Arial" panose="020B0604020202020204" pitchFamily="34" charset="0"/>
              </a:rPr>
              <a:t>La Comisión Presidencial de Gobierno Abierto y Electrónico, durante el cuatrimestre reportado colaboró con el cumplimiento de la PGG, mediante la socialización del Plan de Gobierno Digital a los 14 Ministerios, para que les sirva de guía en la elaboración del Programa de Gobierno Electrónico que les corresponde realizar. Asimismo, se elaboró el Formato estandarizado de Programa de Gobierno Electrónico 2021-2026 para los Ministerios de Estado, en el marco de la Política General de Gobierno 2020-2024 y el Plan de Gobierno Digital 2021-2026. </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854976" y="1851355"/>
            <a:ext cx="2322113"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el </a:t>
            </a:r>
            <a:r>
              <a:rPr lang="es-GT" sz="1600" dirty="0">
                <a:solidFill>
                  <a:srgbClr val="0070C0"/>
                </a:solidFill>
                <a:latin typeface="Arial" panose="020B0604020202020204" pitchFamily="34" charset="0"/>
                <a:cs typeface="Arial" panose="020B0604020202020204" pitchFamily="34" charset="0"/>
              </a:rPr>
              <a:t>Pilar Estado responsable, transparente y efectivo.</a:t>
            </a:r>
            <a:endParaRPr lang="es-GT" sz="160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506685" y="1563732"/>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Para garantizar el </a:t>
            </a:r>
            <a:r>
              <a:rPr lang="es-GT" sz="1800" dirty="0">
                <a:solidFill>
                  <a:srgbClr val="0070C0"/>
                </a:solidFill>
                <a:latin typeface="Arial" panose="020B0604020202020204" pitchFamily="34" charset="0"/>
                <a:cs typeface="Arial" panose="020B0604020202020204" pitchFamily="34" charset="0"/>
              </a:rPr>
              <a:t>uso adecuado del dinero público </a:t>
            </a:r>
            <a:r>
              <a:rPr lang="es-GT" sz="1800" b="0" dirty="0">
                <a:solidFill>
                  <a:schemeClr val="tx1"/>
                </a:solidFill>
                <a:latin typeface="Arial" panose="020B0604020202020204" pitchFamily="34" charset="0"/>
                <a:cs typeface="Arial" panose="020B0604020202020204" pitchFamily="34" charset="0"/>
              </a:rPr>
              <a:t>y el avance en el cumplimiento de los objetivos de Estado, </a:t>
            </a:r>
            <a:r>
              <a:rPr lang="es-MX" sz="1800" b="0" dirty="0">
                <a:solidFill>
                  <a:schemeClr val="tx1"/>
                </a:solidFill>
                <a:latin typeface="Arial" panose="020B0604020202020204" pitchFamily="34" charset="0"/>
                <a:cs typeface="Arial" panose="020B0604020202020204" pitchFamily="34" charset="0"/>
              </a:rPr>
              <a:t>la Comisión Presidencial de Gobierno Abierto y Electrónico, ha adoptado como medidas de transparencia: la implementación del enlace de Transparencia Presupuestaria en la página web de la Comisión; la publicación de información pública en formato de datos abiertos, tanto en la página web de la Comisión como en el Portal Nacional de Datos Abiertos, en el marco de la implementación de la Política Nacional de Datos Abiertos 2018-2022; entre otros.</a:t>
            </a:r>
            <a:endParaRPr lang="es-GT" sz="18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387531" y="2086247"/>
            <a:ext cx="3327219" cy="318203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tiene previsto aplicar nuevas medidas de transparencia como:</a:t>
            </a:r>
          </a:p>
          <a:p>
            <a:pPr marL="285750" indent="-285750" algn="l">
              <a:lnSpc>
                <a:spcPct val="150000"/>
              </a:lnSpc>
              <a:buFont typeface="Arial" panose="020B0604020202020204" pitchFamily="34" charset="0"/>
              <a:buChar char="•"/>
            </a:pPr>
            <a:r>
              <a:rPr lang="es-MX" sz="1600" b="0" dirty="0" err="1">
                <a:solidFill>
                  <a:schemeClr val="tx1"/>
                </a:solidFill>
                <a:latin typeface="Arial" panose="020B0604020202020204" pitchFamily="34" charset="0"/>
                <a:cs typeface="Arial" panose="020B0604020202020204" pitchFamily="34" charset="0"/>
              </a:rPr>
              <a:t>Co-creación</a:t>
            </a:r>
            <a:r>
              <a:rPr lang="es-MX" sz="1600" b="0" dirty="0">
                <a:solidFill>
                  <a:schemeClr val="tx1"/>
                </a:solidFill>
                <a:latin typeface="Arial" panose="020B0604020202020204" pitchFamily="34" charset="0"/>
                <a:cs typeface="Arial" panose="020B0604020202020204" pitchFamily="34" charset="0"/>
              </a:rPr>
              <a:t> del 5to. Plan de Acción Nacional de Gobierno Abierto 2021-2023, </a:t>
            </a:r>
          </a:p>
          <a:p>
            <a:pPr marL="285750" indent="-285750" algn="l">
              <a:lnSpc>
                <a:spcPct val="150000"/>
              </a:lnSpc>
              <a:buFont typeface="Arial" panose="020B0604020202020204" pitchFamily="34" charset="0"/>
              <a:buChar char="•"/>
            </a:pPr>
            <a:r>
              <a:rPr lang="es-MX" sz="1600" b="0" dirty="0">
                <a:solidFill>
                  <a:schemeClr val="tx1"/>
                </a:solidFill>
                <a:latin typeface="Arial" panose="020B0604020202020204" pitchFamily="34" charset="0"/>
                <a:cs typeface="Arial" panose="020B0604020202020204" pitchFamily="34" charset="0"/>
              </a:rPr>
              <a:t>Elaboración un programa de Gobierno Electrónico en cada uno de los 14 Ministerios del Estado; entre otros.</a:t>
            </a:r>
          </a:p>
          <a:p>
            <a:pPr algn="l">
              <a:lnSpc>
                <a:spcPct val="150000"/>
              </a:lnSpc>
            </a:pPr>
            <a:endParaRPr lang="es-GT" sz="1600" b="0" dirty="0">
              <a:solidFill>
                <a:schemeClr val="tx1"/>
              </a:solidFill>
              <a:latin typeface="Arial" panose="020B0604020202020204" pitchFamily="34" charset="0"/>
              <a:cs typeface="Arial" panose="020B0604020202020204" pitchFamily="34" charset="0"/>
            </a:endParaRP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ESPERAN DURANTE 2022?</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3783435" y="1563732"/>
            <a:ext cx="812989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a:t>
            </a:r>
            <a:r>
              <a:rPr lang="es-GT" sz="2000" dirty="0">
                <a:solidFill>
                  <a:srgbClr val="0070C0"/>
                </a:solidFill>
                <a:latin typeface="Arial" panose="020B0604020202020204" pitchFamily="34" charset="0"/>
                <a:cs typeface="Arial" panose="020B0604020202020204" pitchFamily="34" charset="0"/>
              </a:rPr>
              <a:t>principales desafíos </a:t>
            </a:r>
            <a:r>
              <a:rPr lang="es-GT" sz="2000" b="0" dirty="0">
                <a:solidFill>
                  <a:schemeClr val="tx1"/>
                </a:solidFill>
                <a:latin typeface="Arial" panose="020B0604020202020204" pitchFamily="34" charset="0"/>
                <a:cs typeface="Arial" panose="020B0604020202020204" pitchFamily="34" charset="0"/>
              </a:rPr>
              <a:t>de la </a:t>
            </a:r>
            <a:r>
              <a:rPr lang="es-MX" sz="2000" b="0" dirty="0">
                <a:solidFill>
                  <a:schemeClr val="tx1"/>
                </a:solidFill>
                <a:latin typeface="Arial" panose="020B0604020202020204" pitchFamily="34" charset="0"/>
                <a:cs typeface="Arial" panose="020B0604020202020204" pitchFamily="34" charset="0"/>
              </a:rPr>
              <a:t>Comisión Presidencial de Gobierno Abierto y Electrónico,</a:t>
            </a:r>
            <a:r>
              <a:rPr lang="es-GT" sz="2000" b="0" dirty="0">
                <a:solidFill>
                  <a:schemeClr val="tx1"/>
                </a:solidFill>
                <a:latin typeface="Arial" panose="020B0604020202020204" pitchFamily="34" charset="0"/>
                <a:cs typeface="Arial" panose="020B0604020202020204" pitchFamily="34" charset="0"/>
              </a:rPr>
              <a:t> en cuanto al uso de los recursos públicos y el cumplimiento de los planes nacionales, son </a:t>
            </a:r>
            <a:r>
              <a:rPr lang="es-MX" sz="2000" b="0" dirty="0">
                <a:solidFill>
                  <a:schemeClr val="tx1"/>
                </a:solidFill>
                <a:latin typeface="Arial" panose="020B0604020202020204" pitchFamily="34" charset="0"/>
                <a:cs typeface="Arial" panose="020B0604020202020204" pitchFamily="34" charset="0"/>
              </a:rPr>
              <a:t>son la </a:t>
            </a:r>
            <a:r>
              <a:rPr lang="es-MX" sz="2000" b="0" dirty="0" err="1">
                <a:solidFill>
                  <a:schemeClr val="tx1"/>
                </a:solidFill>
                <a:latin typeface="Arial" panose="020B0604020202020204" pitchFamily="34" charset="0"/>
                <a:cs typeface="Arial" panose="020B0604020202020204" pitchFamily="34" charset="0"/>
              </a:rPr>
              <a:t>Co-creación</a:t>
            </a:r>
            <a:r>
              <a:rPr lang="es-MX" sz="2000" b="0" dirty="0">
                <a:solidFill>
                  <a:schemeClr val="tx1"/>
                </a:solidFill>
                <a:latin typeface="Arial" panose="020B0604020202020204" pitchFamily="34" charset="0"/>
                <a:cs typeface="Arial" panose="020B0604020202020204" pitchFamily="34" charset="0"/>
              </a:rPr>
              <a:t> e implementación del 5to. Plan de Acción Nacional de Gobierno Abierto 2021-2023, impulsar la implementación de la Ley para la Simplificación de Requisitos y Trámites Administrativos, implementar el Plan de Gobierno Digital 2021-2026 y la definición de Programas de Gobierno Electrónico en los Ministerios de Estado.</a:t>
            </a: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278674" y="2086247"/>
            <a:ext cx="3085510" cy="305620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1800" b="0" dirty="0">
                <a:solidFill>
                  <a:schemeClr val="tx1"/>
                </a:solidFill>
                <a:latin typeface="Arial" panose="020B0604020202020204" pitchFamily="34" charset="0"/>
                <a:cs typeface="Arial" panose="020B0604020202020204" pitchFamily="34" charset="0"/>
              </a:rPr>
            </a:br>
            <a:r>
              <a:rPr lang="es-GT" sz="2700" b="0" dirty="0">
                <a:solidFill>
                  <a:schemeClr val="tx1"/>
                </a:solidFill>
                <a:latin typeface="Arial" panose="020B0604020202020204" pitchFamily="34" charset="0"/>
                <a:cs typeface="Arial" panose="020B0604020202020204" pitchFamily="34" charset="0"/>
              </a:rPr>
              <a:t>Entre las acciones inmediatas a seguir, </a:t>
            </a:r>
            <a:r>
              <a:rPr lang="es-MX" sz="2700" b="0" dirty="0">
                <a:solidFill>
                  <a:schemeClr val="tx1"/>
                </a:solidFill>
                <a:latin typeface="Arial" panose="020B0604020202020204" pitchFamily="34" charset="0"/>
                <a:cs typeface="Arial" panose="020B0604020202020204" pitchFamily="34" charset="0"/>
              </a:rPr>
              <a:t>está la coordinación interinstitucional pública, privada y de la sociedad civil, para la consolidación de esfuerzos y procesos hacia el logro de los resultados esperados.</a:t>
            </a:r>
            <a:endParaRPr lang="es-GT" sz="2700" b="0" dirty="0">
              <a:solidFill>
                <a:schemeClr val="tx1"/>
              </a:solidFill>
              <a:latin typeface="Arial" panose="020B0604020202020204" pitchFamily="34" charset="0"/>
              <a:cs typeface="Arial" panose="020B0604020202020204" pitchFamily="34" charset="0"/>
            </a:endParaRP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940090"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19744" y="302004"/>
            <a:ext cx="8967830" cy="964734"/>
          </a:xfrm>
        </p:spPr>
        <p:txBody>
          <a:bodyPr>
            <a:noAutofit/>
          </a:bodyPr>
          <a:lstStyle/>
          <a:p>
            <a:r>
              <a:rPr lang="es-GT" sz="2400" dirty="0">
                <a:latin typeface="Arial" panose="020B0604020202020204" pitchFamily="34" charset="0"/>
                <a:cs typeface="Arial" panose="020B0604020202020204" pitchFamily="34" charset="0"/>
              </a:rPr>
              <a:t>PRINCIPAL OBJETO DE LA COMISIÓN PRESIDENCIAL DE GOBIERNO ABIERTO Y ELECTRÓNICO</a:t>
            </a:r>
            <a:endParaRPr lang="es-GT" sz="24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483324" y="1624347"/>
            <a:ext cx="10646230" cy="4614170"/>
          </a:xfrm>
        </p:spPr>
        <p:txBody>
          <a:bodyPr>
            <a:normAutofit fontScale="70000" lnSpcReduction="20000"/>
          </a:bodyPr>
          <a:lstStyle/>
          <a:p>
            <a:pPr marL="457200" lvl="1" indent="0" algn="just">
              <a:lnSpc>
                <a:spcPct val="150000"/>
              </a:lnSpc>
              <a:buNone/>
            </a:pPr>
            <a:r>
              <a:rPr lang="es-GT" sz="2900" dirty="0">
                <a:latin typeface="Arial" panose="020B0604020202020204" pitchFamily="34" charset="0"/>
                <a:cs typeface="Arial" panose="020B0604020202020204" pitchFamily="34" charset="0"/>
              </a:rPr>
              <a:t>Para el cumplimiento de sus funciones y satisfacer las necesidades de la población, la Comisión Presidencial de Gobierno Abierto y Electrónico debe cumplir con el siguiente </a:t>
            </a:r>
            <a:r>
              <a:rPr lang="es-GT" sz="2900" b="1" dirty="0">
                <a:solidFill>
                  <a:srgbClr val="2786C0"/>
                </a:solidFill>
                <a:latin typeface="Arial" panose="020B0604020202020204" pitchFamily="34" charset="0"/>
                <a:cs typeface="Arial" panose="020B0604020202020204" pitchFamily="34" charset="0"/>
              </a:rPr>
              <a:t>Objeto</a:t>
            </a:r>
            <a:r>
              <a:rPr lang="es-GT" sz="2900" dirty="0">
                <a:latin typeface="Arial" panose="020B0604020202020204" pitchFamily="34" charset="0"/>
                <a:cs typeface="Arial" panose="020B0604020202020204" pitchFamily="34" charset="0"/>
              </a:rPr>
              <a:t>:</a:t>
            </a:r>
          </a:p>
          <a:p>
            <a:pPr lvl="1" algn="just">
              <a:lnSpc>
                <a:spcPct val="150000"/>
              </a:lnSpc>
              <a:buClr>
                <a:srgbClr val="0070C0"/>
              </a:buClr>
              <a:buFont typeface="Wingdings" panose="05000000000000000000" pitchFamily="2" charset="2"/>
              <a:buChar char="§"/>
            </a:pPr>
            <a:r>
              <a:rPr lang="es-GT" sz="2900" dirty="0">
                <a:latin typeface="Arial" panose="020B0604020202020204" pitchFamily="34" charset="0"/>
                <a:cs typeface="Arial" panose="020B0604020202020204" pitchFamily="34" charset="0"/>
              </a:rPr>
              <a:t>“Apoyar las acciones de los Ministerios y dependencias del Organismo Ejecutivo, para coordinar la aplicación de las medidas, compromisos y estrategias que se derivan de los instrumentos internacionales así como de las políticas y planes de acción nacional en materia de gobierno abierto y electrónico, a efecto de coadyuvar a la transformación de la gestión pública, innovación de las tecnologías de la información y comunicación, participación ciudadana, rendición de cuentas y transparencia.” </a:t>
            </a:r>
            <a:endParaRPr lang="es-GT" sz="2900" b="1" dirty="0">
              <a:latin typeface="Arial" panose="020B0604020202020204" pitchFamily="34" charset="0"/>
              <a:cs typeface="Arial" panose="020B0604020202020204" pitchFamily="34" charset="0"/>
            </a:endParaRP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AL TERCER CUATRIMESTRE 2021</a:t>
            </a:r>
          </a:p>
        </p:txBody>
      </p:sp>
    </p:spTree>
    <p:extLst>
      <p:ext uri="{BB962C8B-B14F-4D97-AF65-F5344CB8AC3E}">
        <p14:creationId xmlns:p14="http://schemas.microsoft.com/office/powerpoint/2010/main" val="272884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097278" y="1754976"/>
            <a:ext cx="4585065" cy="4614170"/>
          </a:xfrm>
        </p:spPr>
        <p:txBody>
          <a:bodyPr>
            <a:normAutofit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12,500,000.00</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9,664,222.47</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2,835,777.53</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TERCER 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132701" y="2803491"/>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a16="http://schemas.microsoft.com/office/drawing/2014/main" id="{0246042C-1ABA-4355-A47C-701F270E798C}"/>
              </a:ext>
            </a:extLst>
          </p:cNvPr>
          <p:cNvSpPr txBox="1">
            <a:spLocks/>
          </p:cNvSpPr>
          <p:nvPr/>
        </p:nvSpPr>
        <p:spPr>
          <a:xfrm>
            <a:off x="5857155" y="2534194"/>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a:solidFill>
                  <a:srgbClr val="FF0000"/>
                </a:solidFill>
                <a:latin typeface="Arial" panose="020B0604020202020204" pitchFamily="34" charset="0"/>
                <a:cs typeface="Arial" panose="020B0604020202020204" pitchFamily="34" charset="0"/>
              </a:rPr>
              <a:t>77%</a:t>
            </a: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961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387531" y="1043470"/>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sz="3900" dirty="0">
                <a:latin typeface="Arial" panose="020B0604020202020204" pitchFamily="34" charset="0"/>
                <a:cs typeface="Arial" panose="020B0604020202020204" pitchFamily="34" charset="0"/>
              </a:rPr>
              <a:t>¿EN QUÉ UTILIZA EL DINERO LA COMISIÓN PRESIDENCIAL DE GOBIERNO ABIERTO Y ELECTRÓNICO?</a:t>
            </a:r>
            <a:br>
              <a:rPr lang="es-GT" dirty="0">
                <a:latin typeface="Arial" panose="020B0604020202020204" pitchFamily="34" charset="0"/>
                <a:cs typeface="Arial" panose="020B0604020202020204" pitchFamily="34" charset="0"/>
              </a:rPr>
            </a:b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id="{E40743F2-234A-4544-BBAC-8877FB423F76}"/>
              </a:ext>
            </a:extLst>
          </p:cNvPr>
          <p:cNvSpPr txBox="1">
            <a:spLocks/>
          </p:cNvSpPr>
          <p:nvPr/>
        </p:nvSpPr>
        <p:spPr>
          <a:xfrm>
            <a:off x="4493623"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a:solidFill>
                  <a:srgbClr val="FF0000"/>
                </a:solidFill>
                <a:latin typeface="Arial" panose="020B0604020202020204" pitchFamily="34" charset="0"/>
                <a:cs typeface="Arial" panose="020B0604020202020204" pitchFamily="34" charset="0"/>
              </a:rPr>
              <a:t>10 </a:t>
            </a:r>
            <a:r>
              <a:rPr lang="es-GT" sz="2000" b="0" dirty="0">
                <a:latin typeface="Arial" panose="020B0604020202020204" pitchFamily="34" charset="0"/>
                <a:cs typeface="Arial" panose="020B0604020202020204" pitchFamily="34" charset="0"/>
              </a:rPr>
              <a:t>grupos</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08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GASTO AL TERCER CUATRIMESTRE 2021</a:t>
            </a:r>
            <a:endParaRPr lang="es-GT" sz="2800" b="1" dirty="0">
              <a:latin typeface="Arial" panose="020B0604020202020204" pitchFamily="34" charset="0"/>
              <a:cs typeface="Arial" panose="020B0604020202020204" pitchFamily="34" charset="0"/>
            </a:endParaRPr>
          </a:p>
        </p:txBody>
      </p:sp>
      <p:sp>
        <p:nvSpPr>
          <p:cNvPr id="3" name="CuadroTexto 2"/>
          <p:cNvSpPr txBox="1"/>
          <p:nvPr/>
        </p:nvSpPr>
        <p:spPr>
          <a:xfrm>
            <a:off x="9411076" y="3228945"/>
            <a:ext cx="1491114" cy="200055"/>
          </a:xfrm>
          <a:prstGeom prst="rect">
            <a:avLst/>
          </a:prstGeom>
          <a:noFill/>
        </p:spPr>
        <p:txBody>
          <a:bodyPr wrap="none" rtlCol="0">
            <a:spAutoFit/>
          </a:bodyPr>
          <a:lstStyle/>
          <a:p>
            <a:r>
              <a:rPr lang="es-GT" sz="700" dirty="0">
                <a:latin typeface="Arial" panose="020B0604020202020204" pitchFamily="34" charset="0"/>
                <a:cs typeface="Arial" panose="020B0604020202020204" pitchFamily="34" charset="0"/>
              </a:rPr>
              <a:t>* Cifras en millones de quetzales</a:t>
            </a:r>
          </a:p>
        </p:txBody>
      </p:sp>
      <p:sp>
        <p:nvSpPr>
          <p:cNvPr id="4" name="Rectángulo 3"/>
          <p:cNvSpPr/>
          <p:nvPr/>
        </p:nvSpPr>
        <p:spPr>
          <a:xfrm>
            <a:off x="10500231" y="2259106"/>
            <a:ext cx="1252498" cy="2734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aphicFrame>
        <p:nvGraphicFramePr>
          <p:cNvPr id="6" name="Gráfico 5">
            <a:extLst>
              <a:ext uri="{FF2B5EF4-FFF2-40B4-BE49-F238E27FC236}">
                <a16:creationId xmlns:a16="http://schemas.microsoft.com/office/drawing/2014/main" id="{91FB555C-0A32-460F-A92F-74708A970B70}"/>
              </a:ext>
            </a:extLst>
          </p:cNvPr>
          <p:cNvGraphicFramePr>
            <a:graphicFrameLocks noGrp="1"/>
          </p:cNvGraphicFramePr>
          <p:nvPr>
            <p:extLst>
              <p:ext uri="{D42A27DB-BD31-4B8C-83A1-F6EECF244321}">
                <p14:modId xmlns:p14="http://schemas.microsoft.com/office/powerpoint/2010/main" val="1129182220"/>
              </p:ext>
            </p:extLst>
          </p:nvPr>
        </p:nvGraphicFramePr>
        <p:xfrm>
          <a:off x="109057" y="1291904"/>
          <a:ext cx="12021424" cy="52851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49332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F6A2CD-1165-4C44-BCDF-58BB3311353D}">
  <ds:schemaRefs>
    <ds:schemaRef ds:uri="http://purl.org/dc/elements/1.1/"/>
    <ds:schemaRef ds:uri="http://schemas.openxmlformats.org/package/2006/metadata/core-properties"/>
    <ds:schemaRef ds:uri="http://www.w3.org/XML/1998/namespace"/>
    <ds:schemaRef ds:uri="efcf9931-6988-4c26-989d-90fd7d9d6177"/>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2de3127d-b50e-4c29-b846-9213acea4d89"/>
  </ds:schemaRefs>
</ds:datastoreItem>
</file>

<file path=customXml/itemProps3.xml><?xml version="1.0" encoding="utf-8"?>
<ds:datastoreItem xmlns:ds="http://schemas.openxmlformats.org/officeDocument/2006/customXml" ds:itemID="{38567AB3-BDA8-4F6A-BF08-04C51A48E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CPCC PPT 001</Template>
  <TotalTime>6042</TotalTime>
  <Words>4621</Words>
  <Application>Microsoft Office PowerPoint</Application>
  <PresentationFormat>Panorámica</PresentationFormat>
  <Paragraphs>402</Paragraphs>
  <Slides>40</Slides>
  <Notes>40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9" baseType="lpstr">
      <vt:lpstr>Arial</vt:lpstr>
      <vt:lpstr>Calibri</vt:lpstr>
      <vt:lpstr>Courier New</vt:lpstr>
      <vt:lpstr>Montserrat</vt:lpstr>
      <vt:lpstr>Symbol</vt:lpstr>
      <vt:lpstr>Times New Roman</vt:lpstr>
      <vt:lpstr>Wingdings</vt:lpstr>
      <vt:lpstr>Tema de Office</vt:lpstr>
      <vt:lpstr>Worksheet</vt:lpstr>
      <vt:lpstr>RENDICIÓN DE CUENTAS DEL ORGANISMO EJECUTIVO   AL TERCER CUATRIMESTRE 2021   “Comisión Presidencial de Gobierno Abierto y Electrónico GAE” </vt:lpstr>
      <vt:lpstr>PRINCIPALES FUNCIONES DE LA COMISIÓN PRESIDENCIAL DE GOBIERNO ABIERTO Y ELECTRÓNICO</vt:lpstr>
      <vt:lpstr>PRINCIPALES FUNCIONES DE LA COMISIÓN PRESIDENCIAL DE GOBIERNO ABIERTO Y ELECTRÓNICO</vt:lpstr>
      <vt:lpstr>PRINCIPAL OBJETO DE LA COMISIÓN PRESIDENCIAL DE GOBIERNO ABIERTO Y ELECTRÓNICO</vt:lpstr>
      <vt:lpstr>Presentación de PowerPoint</vt:lpstr>
      <vt:lpstr>CIFRAS GENERALES DEL PRESUPUESTO AL TERCER CUATRIMESTRE 2021</vt:lpstr>
      <vt:lpstr>CIFRAS GENERALES DEL PRESUPUESTO AL TERCER CUATRIMESTRE 2021</vt:lpstr>
      <vt:lpstr>¿EN QUÉ UTILIZA EL DINERO LA COMISIÓN PRESIDENCIAL DE GOBIERNO ABIERTO Y ELECTRÓNICO?  </vt:lpstr>
      <vt:lpstr>EJECUCIÓN PRESUPUESTARIA POR GRUPO DE GASTO AL TERCER CUATRIMESTRE 2021</vt:lpstr>
      <vt:lpstr>¿CUÁL ES LA IMPORTANCIA DEL PAGO DE SERVIDORES PÚBLICOS?  </vt:lpstr>
      <vt:lpstr>PAGO DE SALARIOS A SERVIDORES PÚBLICOS A LA FECHA  </vt:lpstr>
      <vt:lpstr>¿EN QUÉ INVIERTE LA COMISIÓN PRESIDENCIAL DE GOBIERNO ABIERTO Y ELECTRÓNICO  </vt:lpstr>
      <vt:lpstr>MONTO UTILIZADO EN INVERSIÓN A LA FECHA  </vt:lpstr>
      <vt:lpstr>¿QUÉ FINALIDADES ATIENDE LA COMISIÓN PRESIDENCIAL DE GOBIERNO ABIERTO Y ELECTRÓNICO?  </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¿QUÉ MEDIDAS DE TRANSPARENCIA SE HAN APLICADO?  </vt:lpstr>
      <vt:lpstr>¿QUÉ DESAFÍOS INSTITUCIONALES SE ESPERAN DURANTE 2022?  </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Erick Monzon</cp:lastModifiedBy>
  <cp:revision>404</cp:revision>
  <cp:lastPrinted>2022-01-03T15:24:45Z</cp:lastPrinted>
  <dcterms:created xsi:type="dcterms:W3CDTF">2020-10-26T21:37:44Z</dcterms:created>
  <dcterms:modified xsi:type="dcterms:W3CDTF">2022-01-03T15:24:54Z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