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14" r:id="rId4"/>
    <p:sldId id="258"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13" r:id="rId2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B"/>
    <a:srgbClr val="003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p:restoredTop sz="96405"/>
  </p:normalViewPr>
  <p:slideViewPr>
    <p:cSldViewPr snapToGrid="0" snapToObjects="1">
      <p:cViewPr varScale="1">
        <p:scale>
          <a:sx n="72" d="100"/>
          <a:sy n="72"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der.salazar\AppData\Local\Microsoft\Windows\Temporary%20Internet%20Files\Content.Outlook\O0I41H3Z\SBS%20Detalle%20Presupuesto%20Rendicion%20de%20Cuentas%20II%20Cuatrimestre%20202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rchivos\Escritorio\2021\Rendicion%20de%20Cuentas\Financiero\Graficas%20RC%20II%20Cuatrimest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46935604441943E-2"/>
          <c:y val="0.15966477803525714"/>
          <c:w val="0.97130612879111611"/>
          <c:h val="0.69421075832393053"/>
        </c:manualLayout>
      </c:layout>
      <c:barChart>
        <c:barDir val="col"/>
        <c:grouping val="clustered"/>
        <c:varyColors val="0"/>
        <c:ser>
          <c:idx val="1"/>
          <c:order val="0"/>
          <c:tx>
            <c:strRef>
              <c:f>'[SBS Detalle Presupuesto Rendicion de Cuentas II Cuatrimestre 2021.xls]Grupo Gasto'!$C$2</c:f>
              <c:strCache>
                <c:ptCount val="1"/>
                <c:pt idx="0">
                  <c:v>Vigente</c:v>
                </c:pt>
              </c:strCache>
            </c:strRef>
          </c:tx>
          <c:spPr>
            <a:solidFill>
              <a:schemeClr val="accent3">
                <a:lumMod val="75000"/>
              </a:schemeClr>
            </a:solidFill>
            <a:ln>
              <a:solidFill>
                <a:schemeClr val="tx1">
                  <a:lumMod val="15000"/>
                  <a:lumOff val="85000"/>
                </a:schemeClr>
              </a:solidFill>
            </a:ln>
          </c:spPr>
          <c:invertIfNegative val="0"/>
          <c:dLbls>
            <c:spPr>
              <a:noFill/>
              <a:ln w="25400">
                <a:noFill/>
              </a:ln>
            </c:spPr>
            <c:txPr>
              <a:bodyPr rot="-5400000" vert="horz"/>
              <a:lstStyle/>
              <a:p>
                <a:pPr algn="ctr">
                  <a:defRPr sz="900" b="1" i="0" u="none" strike="noStrike" baseline="0">
                    <a:solidFill>
                      <a:sysClr val="windowText" lastClr="000000"/>
                    </a:solidFill>
                    <a:latin typeface="Calibri"/>
                    <a:ea typeface="Calibri"/>
                    <a:cs typeface="Calibri"/>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'[SBS Detalle Presupuesto Rendicion de Cuentas II Cuatrimestre 2021.xls]Grupo Gasto'!$A$4:$A$9</c:f>
              <c:strCache>
                <c:ptCount val="6"/>
                <c:pt idx="0">
                  <c:v>64-000 Servicios Personales</c:v>
                </c:pt>
                <c:pt idx="1">
                  <c:v>64-100 Servicios No Personales</c:v>
                </c:pt>
                <c:pt idx="2">
                  <c:v>64-200 Materiales y Suministros</c:v>
                </c:pt>
                <c:pt idx="3">
                  <c:v>64-300 Propiedad, Planta, Equipo e Intangibles</c:v>
                </c:pt>
                <c:pt idx="4">
                  <c:v>64-400 Transferencias Corrientes</c:v>
                </c:pt>
                <c:pt idx="5">
                  <c:v>64-900 Asignaciones Globales</c:v>
                </c:pt>
              </c:strCache>
            </c:strRef>
          </c:cat>
          <c:val>
            <c:numRef>
              <c:f>'[SBS Detalle Presupuesto Rendicion de Cuentas II Cuatrimestre 2021.xls]Grupo Gasto'!$C$4:$C$9</c:f>
              <c:numCache>
                <c:formatCode>#,##0.00</c:formatCode>
                <c:ptCount val="6"/>
                <c:pt idx="0">
                  <c:v>186995924</c:v>
                </c:pt>
                <c:pt idx="1">
                  <c:v>23212782</c:v>
                </c:pt>
                <c:pt idx="2">
                  <c:v>47554054</c:v>
                </c:pt>
                <c:pt idx="3">
                  <c:v>951854</c:v>
                </c:pt>
                <c:pt idx="4">
                  <c:v>18383322</c:v>
                </c:pt>
                <c:pt idx="5">
                  <c:v>4051617</c:v>
                </c:pt>
              </c:numCache>
            </c:numRef>
          </c:val>
          <c:extLst>
            <c:ext xmlns:c16="http://schemas.microsoft.com/office/drawing/2014/chart" uri="{C3380CC4-5D6E-409C-BE32-E72D297353CC}">
              <c16:uniqueId val="{00000000-07FF-C348-960B-50DD7984E077}"/>
            </c:ext>
          </c:extLst>
        </c:ser>
        <c:ser>
          <c:idx val="2"/>
          <c:order val="1"/>
          <c:tx>
            <c:strRef>
              <c:f>'[SBS Detalle Presupuesto Rendicion de Cuentas II Cuatrimestre 2021.xls]Grupo Gasto'!$D$2</c:f>
              <c:strCache>
                <c:ptCount val="1"/>
                <c:pt idx="0">
                  <c:v>Devengado</c:v>
                </c:pt>
              </c:strCache>
            </c:strRef>
          </c:tx>
          <c:spPr>
            <a:solidFill>
              <a:srgbClr val="5B9BD5"/>
            </a:solidFill>
            <a:ln w="25400">
              <a:noFill/>
            </a:ln>
          </c:spPr>
          <c:invertIfNegative val="0"/>
          <c:dLbls>
            <c:spPr>
              <a:noFill/>
              <a:ln w="25400">
                <a:noFill/>
              </a:ln>
            </c:spPr>
            <c:txPr>
              <a:bodyPr rot="-5400000" vert="horz"/>
              <a:lstStyle/>
              <a:p>
                <a:pPr algn="ctr">
                  <a:defRPr sz="900" b="1" i="0" u="none" strike="noStrike" baseline="0">
                    <a:solidFill>
                      <a:sysClr val="windowText" lastClr="000000"/>
                    </a:solidFill>
                    <a:latin typeface="Calibri"/>
                    <a:ea typeface="Calibri"/>
                    <a:cs typeface="Calibri"/>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'[SBS Detalle Presupuesto Rendicion de Cuentas II Cuatrimestre 2021.xls]Grupo Gasto'!$A$4:$A$9</c:f>
              <c:strCache>
                <c:ptCount val="6"/>
                <c:pt idx="0">
                  <c:v>64-000 Servicios Personales</c:v>
                </c:pt>
                <c:pt idx="1">
                  <c:v>64-100 Servicios No Personales</c:v>
                </c:pt>
                <c:pt idx="2">
                  <c:v>64-200 Materiales y Suministros</c:v>
                </c:pt>
                <c:pt idx="3">
                  <c:v>64-300 Propiedad, Planta, Equipo e Intangibles</c:v>
                </c:pt>
                <c:pt idx="4">
                  <c:v>64-400 Transferencias Corrientes</c:v>
                </c:pt>
                <c:pt idx="5">
                  <c:v>64-900 Asignaciones Globales</c:v>
                </c:pt>
              </c:strCache>
            </c:strRef>
          </c:cat>
          <c:val>
            <c:numRef>
              <c:f>'[SBS Detalle Presupuesto Rendicion de Cuentas II Cuatrimestre 2021.xls]Grupo Gasto'!$D$4:$D$9</c:f>
              <c:numCache>
                <c:formatCode>#,##0.00</c:formatCode>
                <c:ptCount val="6"/>
                <c:pt idx="0">
                  <c:v>108958911.39</c:v>
                </c:pt>
                <c:pt idx="1">
                  <c:v>14719321.460000001</c:v>
                </c:pt>
                <c:pt idx="2">
                  <c:v>33889067.640000001</c:v>
                </c:pt>
                <c:pt idx="3">
                  <c:v>671193</c:v>
                </c:pt>
                <c:pt idx="4">
                  <c:v>12523528.109999999</c:v>
                </c:pt>
                <c:pt idx="5">
                  <c:v>3791729.84</c:v>
                </c:pt>
              </c:numCache>
            </c:numRef>
          </c:val>
          <c:extLst>
            <c:ext xmlns:c16="http://schemas.microsoft.com/office/drawing/2014/chart" uri="{C3380CC4-5D6E-409C-BE32-E72D297353CC}">
              <c16:uniqueId val="{00000001-07FF-C348-960B-50DD7984E077}"/>
            </c:ext>
          </c:extLst>
        </c:ser>
        <c:ser>
          <c:idx val="4"/>
          <c:order val="2"/>
          <c:tx>
            <c:strRef>
              <c:f>'[SBS Detalle Presupuesto Rendicion de Cuentas II Cuatrimestre 2021.xls]Grupo Gasto'!$F$2</c:f>
              <c:strCache>
                <c:ptCount val="1"/>
                <c:pt idx="0">
                  <c:v>Saldo por Ejecutar</c:v>
                </c:pt>
              </c:strCache>
            </c:strRef>
          </c:tx>
          <c:spPr>
            <a:solidFill>
              <a:srgbClr val="A5A5A5"/>
            </a:solidFill>
            <a:ln w="25400">
              <a:noFill/>
            </a:ln>
          </c:spPr>
          <c:invertIfNegative val="0"/>
          <c:dLbls>
            <c:spPr>
              <a:noFill/>
              <a:ln w="25400">
                <a:noFill/>
              </a:ln>
            </c:spPr>
            <c:txPr>
              <a:bodyPr rot="-5400000" vert="horz"/>
              <a:lstStyle/>
              <a:p>
                <a:pPr algn="ctr">
                  <a:defRPr sz="900" b="1" i="0" u="none" strike="noStrike" baseline="0">
                    <a:solidFill>
                      <a:sysClr val="windowText" lastClr="000000"/>
                    </a:solidFill>
                    <a:latin typeface="Calibri"/>
                    <a:ea typeface="Calibri"/>
                    <a:cs typeface="Calibri"/>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'[SBS Detalle Presupuesto Rendicion de Cuentas II Cuatrimestre 2021.xls]Grupo Gasto'!$A$4:$A$9</c:f>
              <c:strCache>
                <c:ptCount val="6"/>
                <c:pt idx="0">
                  <c:v>64-000 Servicios Personales</c:v>
                </c:pt>
                <c:pt idx="1">
                  <c:v>64-100 Servicios No Personales</c:v>
                </c:pt>
                <c:pt idx="2">
                  <c:v>64-200 Materiales y Suministros</c:v>
                </c:pt>
                <c:pt idx="3">
                  <c:v>64-300 Propiedad, Planta, Equipo e Intangibles</c:v>
                </c:pt>
                <c:pt idx="4">
                  <c:v>64-400 Transferencias Corrientes</c:v>
                </c:pt>
                <c:pt idx="5">
                  <c:v>64-900 Asignaciones Globales</c:v>
                </c:pt>
              </c:strCache>
            </c:strRef>
          </c:cat>
          <c:val>
            <c:numRef>
              <c:f>'[SBS Detalle Presupuesto Rendicion de Cuentas II Cuatrimestre 2021.xls]Grupo Gasto'!$F$4:$F$9</c:f>
              <c:numCache>
                <c:formatCode>#,##0.00</c:formatCode>
                <c:ptCount val="6"/>
                <c:pt idx="0">
                  <c:v>78037012.609999999</c:v>
                </c:pt>
                <c:pt idx="1">
                  <c:v>8493460.5399999991</c:v>
                </c:pt>
                <c:pt idx="2">
                  <c:v>13664986.359999999</c:v>
                </c:pt>
                <c:pt idx="3">
                  <c:v>280661</c:v>
                </c:pt>
                <c:pt idx="4">
                  <c:v>5859793.8899999997</c:v>
                </c:pt>
                <c:pt idx="5">
                  <c:v>259887.16</c:v>
                </c:pt>
              </c:numCache>
            </c:numRef>
          </c:val>
          <c:extLst>
            <c:ext xmlns:c16="http://schemas.microsoft.com/office/drawing/2014/chart" uri="{C3380CC4-5D6E-409C-BE32-E72D297353CC}">
              <c16:uniqueId val="{00000002-07FF-C348-960B-50DD7984E077}"/>
            </c:ext>
          </c:extLst>
        </c:ser>
        <c:dLbls>
          <c:showLegendKey val="0"/>
          <c:showVal val="0"/>
          <c:showCatName val="0"/>
          <c:showSerName val="0"/>
          <c:showPercent val="0"/>
          <c:showBubbleSize val="0"/>
        </c:dLbls>
        <c:gapWidth val="50"/>
        <c:overlap val="-90"/>
        <c:axId val="55796480"/>
        <c:axId val="55798016"/>
      </c:barChart>
      <c:catAx>
        <c:axId val="55796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ysClr val="windowText" lastClr="000000"/>
                </a:solidFill>
                <a:latin typeface="Calibri"/>
                <a:ea typeface="Calibri"/>
                <a:cs typeface="Calibri"/>
              </a:defRPr>
            </a:pPr>
            <a:endParaRPr lang="es-GT"/>
          </a:p>
        </c:txPr>
        <c:crossAx val="55798016"/>
        <c:crosses val="autoZero"/>
        <c:auto val="1"/>
        <c:lblAlgn val="ctr"/>
        <c:lblOffset val="100"/>
        <c:noMultiLvlLbl val="0"/>
      </c:catAx>
      <c:valAx>
        <c:axId val="55798016"/>
        <c:scaling>
          <c:orientation val="minMax"/>
        </c:scaling>
        <c:delete val="1"/>
        <c:axPos val="l"/>
        <c:numFmt formatCode="#,##0.00" sourceLinked="1"/>
        <c:majorTickMark val="out"/>
        <c:minorTickMark val="none"/>
        <c:tickLblPos val="nextTo"/>
        <c:crossAx val="55796480"/>
        <c:crosses val="autoZero"/>
        <c:crossBetween val="between"/>
      </c:valAx>
    </c:plotArea>
    <c:legend>
      <c:legendPos val="r"/>
      <c:layout>
        <c:manualLayout>
          <c:xMode val="edge"/>
          <c:yMode val="edge"/>
          <c:x val="0.32380958655164671"/>
          <c:y val="0.20549942162303109"/>
          <c:w val="0.35079371876428395"/>
          <c:h val="4.9204086867486313E-2"/>
        </c:manualLayout>
      </c:layout>
      <c:overlay val="0"/>
      <c:spPr>
        <a:noFill/>
        <a:ln w="25400">
          <a:noFill/>
        </a:ln>
      </c:spPr>
      <c:txPr>
        <a:bodyPr/>
        <a:lstStyle/>
        <a:p>
          <a:pPr>
            <a:defRPr sz="1100" b="0" i="0" u="none" strike="noStrike" baseline="0">
              <a:solidFill>
                <a:srgbClr val="333333"/>
              </a:solidFill>
              <a:latin typeface="Calibri"/>
              <a:ea typeface="Calibri"/>
              <a:cs typeface="Calibri"/>
            </a:defRPr>
          </a:pPr>
          <a:endParaRPr lang="es-GT"/>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s-G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r>
              <a:rPr lang="es-GT" sz="1100"/>
              <a:t>Ejecución Financiera por Finalidad</a:t>
            </a:r>
          </a:p>
          <a:p>
            <a:pPr>
              <a:defRPr sz="1100" b="1" i="0" u="none" strike="noStrike" kern="1200" cap="all" spc="120" normalizeH="0" baseline="0">
                <a:solidFill>
                  <a:schemeClr val="tx1">
                    <a:lumMod val="65000"/>
                    <a:lumOff val="35000"/>
                  </a:schemeClr>
                </a:solidFill>
                <a:latin typeface="+mn-lt"/>
                <a:ea typeface="+mn-ea"/>
                <a:cs typeface="+mn-cs"/>
              </a:defRPr>
            </a:pPr>
            <a:r>
              <a:rPr lang="es-GT" sz="1100"/>
              <a:t>Primer Cuatrimestre Ejercicio Fiscal 2021</a:t>
            </a:r>
          </a:p>
          <a:p>
            <a:pPr>
              <a:defRPr sz="1100" b="1" i="0" u="none" strike="noStrike" kern="1200" cap="all" spc="120" normalizeH="0" baseline="0">
                <a:solidFill>
                  <a:schemeClr val="tx1">
                    <a:lumMod val="65000"/>
                    <a:lumOff val="35000"/>
                  </a:schemeClr>
                </a:solidFill>
                <a:latin typeface="+mn-lt"/>
                <a:ea typeface="+mn-ea"/>
                <a:cs typeface="+mn-cs"/>
              </a:defRPr>
            </a:pPr>
            <a:r>
              <a:rPr lang="es-GT" sz="1100"/>
              <a:t>En Quetzales</a:t>
            </a:r>
          </a:p>
        </c:rich>
      </c:tx>
      <c:overlay val="0"/>
      <c:spPr>
        <a:noFill/>
        <a:ln w="25400">
          <a:noFill/>
        </a:ln>
      </c:spPr>
    </c:title>
    <c:autoTitleDeleted val="0"/>
    <c:plotArea>
      <c:layout>
        <c:manualLayout>
          <c:layoutTarget val="inner"/>
          <c:xMode val="edge"/>
          <c:yMode val="edge"/>
          <c:x val="1.0998877471144031E-2"/>
          <c:y val="0.30512639478569403"/>
          <c:w val="0.96543209937640451"/>
          <c:h val="0.62336601772788047"/>
        </c:manualLayout>
      </c:layout>
      <c:barChart>
        <c:barDir val="col"/>
        <c:grouping val="clustered"/>
        <c:varyColors val="0"/>
        <c:ser>
          <c:idx val="0"/>
          <c:order val="0"/>
          <c:tx>
            <c:strRef>
              <c:f>'Finalidad (2)'!$C$2</c:f>
              <c:strCache>
                <c:ptCount val="1"/>
                <c:pt idx="0">
                  <c:v>Vigente</c:v>
                </c:pt>
              </c:strCache>
            </c:strRef>
          </c:tx>
          <c:spPr>
            <a:solidFill>
              <a:srgbClr val="4472C4"/>
            </a:solidFill>
            <a:ln w="25400">
              <a:noFill/>
            </a:ln>
          </c:spPr>
          <c:invertIfNegative val="0"/>
          <c:dLbls>
            <c:spPr>
              <a:noFill/>
              <a:ln w="25400">
                <a:noFill/>
              </a:ln>
            </c:spPr>
            <c:txPr>
              <a:bodyPr rot="-5400000" spcFirstLastPara="1" vertOverflow="clip" horzOverflow="clip"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'Finalidad (2)'!$B$3:$B$6</c:f>
              <c:strCache>
                <c:ptCount val="4"/>
                <c:pt idx="0">
                  <c:v>64-010000 SERVICIOS PÚBLICOS GENERALES</c:v>
                </c:pt>
                <c:pt idx="1">
                  <c:v>64-100000 EDUCACIÓN</c:v>
                </c:pt>
                <c:pt idx="2">
                  <c:v>64-110000 PROTECCIÓN SOCIAL </c:v>
                </c:pt>
                <c:pt idx="3">
                  <c:v>TOTAL</c:v>
                </c:pt>
              </c:strCache>
            </c:strRef>
          </c:cat>
          <c:val>
            <c:numRef>
              <c:f>'Finalidad (2)'!$C$3:$C$6</c:f>
              <c:numCache>
                <c:formatCode>#,##0.00</c:formatCode>
                <c:ptCount val="4"/>
                <c:pt idx="0">
                  <c:v>183394</c:v>
                </c:pt>
                <c:pt idx="1">
                  <c:v>193848</c:v>
                </c:pt>
                <c:pt idx="2">
                  <c:v>280772311</c:v>
                </c:pt>
                <c:pt idx="3">
                  <c:v>281149553</c:v>
                </c:pt>
              </c:numCache>
            </c:numRef>
          </c:val>
          <c:extLst>
            <c:ext xmlns:c16="http://schemas.microsoft.com/office/drawing/2014/chart" uri="{C3380CC4-5D6E-409C-BE32-E72D297353CC}">
              <c16:uniqueId val="{00000000-8400-5947-B3F0-FF0D359D5796}"/>
            </c:ext>
          </c:extLst>
        </c:ser>
        <c:ser>
          <c:idx val="1"/>
          <c:order val="1"/>
          <c:tx>
            <c:strRef>
              <c:f>'Finalidad (2)'!$D$2</c:f>
              <c:strCache>
                <c:ptCount val="1"/>
                <c:pt idx="0">
                  <c:v>Ejecutado (utilizado)</c:v>
                </c:pt>
              </c:strCache>
            </c:strRef>
          </c:tx>
          <c:spPr>
            <a:solidFill>
              <a:srgbClr val="ED7D31"/>
            </a:solidFill>
            <a:ln w="25400">
              <a:noFill/>
            </a:ln>
          </c:spPr>
          <c:invertIfNegative val="0"/>
          <c:dLbls>
            <c:spPr>
              <a:noFill/>
              <a:ln w="25400">
                <a:noFill/>
              </a:ln>
            </c:spPr>
            <c:txPr>
              <a:bodyPr rot="-5400000" spcFirstLastPara="1" vertOverflow="clip" horzOverflow="clip"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'Finalidad (2)'!$B$3:$B$6</c:f>
              <c:strCache>
                <c:ptCount val="4"/>
                <c:pt idx="0">
                  <c:v>64-010000 SERVICIOS PÚBLICOS GENERALES</c:v>
                </c:pt>
                <c:pt idx="1">
                  <c:v>64-100000 EDUCACIÓN</c:v>
                </c:pt>
                <c:pt idx="2">
                  <c:v>64-110000 PROTECCIÓN SOCIAL </c:v>
                </c:pt>
                <c:pt idx="3">
                  <c:v>TOTAL</c:v>
                </c:pt>
              </c:strCache>
            </c:strRef>
          </c:cat>
          <c:val>
            <c:numRef>
              <c:f>'Finalidad (2)'!$D$3:$D$6</c:f>
              <c:numCache>
                <c:formatCode>#,##0.00</c:formatCode>
                <c:ptCount val="4"/>
                <c:pt idx="0">
                  <c:v>80143.25</c:v>
                </c:pt>
                <c:pt idx="1">
                  <c:v>129232</c:v>
                </c:pt>
                <c:pt idx="2">
                  <c:v>174344376.19</c:v>
                </c:pt>
                <c:pt idx="3">
                  <c:v>174553751.44</c:v>
                </c:pt>
              </c:numCache>
            </c:numRef>
          </c:val>
          <c:extLst>
            <c:ext xmlns:c16="http://schemas.microsoft.com/office/drawing/2014/chart" uri="{C3380CC4-5D6E-409C-BE32-E72D297353CC}">
              <c16:uniqueId val="{00000001-8400-5947-B3F0-FF0D359D5796}"/>
            </c:ext>
          </c:extLst>
        </c:ser>
        <c:ser>
          <c:idx val="2"/>
          <c:order val="2"/>
          <c:tx>
            <c:strRef>
              <c:f>'Finalidad (2)'!$F$2</c:f>
              <c:strCache>
                <c:ptCount val="1"/>
                <c:pt idx="0">
                  <c:v>Saldo por Ejecutar (por utilizar)</c:v>
                </c:pt>
              </c:strCache>
            </c:strRef>
          </c:tx>
          <c:spPr>
            <a:solidFill>
              <a:srgbClr val="A5A5A5"/>
            </a:solidFill>
            <a:ln w="25400">
              <a:noFill/>
            </a:ln>
          </c:spPr>
          <c:invertIfNegative val="0"/>
          <c:dLbls>
            <c:spPr>
              <a:noFill/>
              <a:ln w="25400">
                <a:noFill/>
              </a:ln>
            </c:spPr>
            <c:txPr>
              <a:bodyPr rot="-5400000" spcFirstLastPara="1" vertOverflow="clip" horzOverflow="clip"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'Finalidad (2)'!$B$3:$B$6</c:f>
              <c:strCache>
                <c:ptCount val="4"/>
                <c:pt idx="0">
                  <c:v>64-010000 SERVICIOS PÚBLICOS GENERALES</c:v>
                </c:pt>
                <c:pt idx="1">
                  <c:v>64-100000 EDUCACIÓN</c:v>
                </c:pt>
                <c:pt idx="2">
                  <c:v>64-110000 PROTECCIÓN SOCIAL </c:v>
                </c:pt>
                <c:pt idx="3">
                  <c:v>TOTAL</c:v>
                </c:pt>
              </c:strCache>
            </c:strRef>
          </c:cat>
          <c:val>
            <c:numRef>
              <c:f>'Finalidad (2)'!$F$3:$F$6</c:f>
              <c:numCache>
                <c:formatCode>#,##0.00</c:formatCode>
                <c:ptCount val="4"/>
                <c:pt idx="0">
                  <c:v>103250.75</c:v>
                </c:pt>
                <c:pt idx="1">
                  <c:v>64616</c:v>
                </c:pt>
                <c:pt idx="2">
                  <c:v>106427934.81</c:v>
                </c:pt>
                <c:pt idx="3">
                  <c:v>106595801.56</c:v>
                </c:pt>
              </c:numCache>
            </c:numRef>
          </c:val>
          <c:extLst>
            <c:ext xmlns:c16="http://schemas.microsoft.com/office/drawing/2014/chart" uri="{C3380CC4-5D6E-409C-BE32-E72D297353CC}">
              <c16:uniqueId val="{00000002-8400-5947-B3F0-FF0D359D5796}"/>
            </c:ext>
          </c:extLst>
        </c:ser>
        <c:dLbls>
          <c:showLegendKey val="0"/>
          <c:showVal val="0"/>
          <c:showCatName val="0"/>
          <c:showSerName val="0"/>
          <c:showPercent val="0"/>
          <c:showBubbleSize val="0"/>
        </c:dLbls>
        <c:gapWidth val="444"/>
        <c:overlap val="-90"/>
        <c:axId val="96877952"/>
        <c:axId val="96883840"/>
      </c:barChart>
      <c:catAx>
        <c:axId val="9687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cap="all" spc="120" normalizeH="0" baseline="0">
                <a:solidFill>
                  <a:schemeClr val="tx1">
                    <a:lumMod val="75000"/>
                    <a:lumOff val="25000"/>
                  </a:schemeClr>
                </a:solidFill>
                <a:latin typeface="+mn-lt"/>
                <a:ea typeface="+mn-ea"/>
                <a:cs typeface="+mn-cs"/>
              </a:defRPr>
            </a:pPr>
            <a:endParaRPr lang="es-GT"/>
          </a:p>
        </c:txPr>
        <c:crossAx val="96883840"/>
        <c:crosses val="autoZero"/>
        <c:auto val="1"/>
        <c:lblAlgn val="ctr"/>
        <c:lblOffset val="100"/>
        <c:noMultiLvlLbl val="0"/>
      </c:catAx>
      <c:valAx>
        <c:axId val="96883840"/>
        <c:scaling>
          <c:orientation val="minMax"/>
        </c:scaling>
        <c:delete val="1"/>
        <c:axPos val="l"/>
        <c:numFmt formatCode="#,##0.00" sourceLinked="1"/>
        <c:majorTickMark val="out"/>
        <c:minorTickMark val="none"/>
        <c:tickLblPos val="nextTo"/>
        <c:crossAx val="96877952"/>
        <c:crosses val="autoZero"/>
        <c:crossBetween val="between"/>
      </c:valAx>
      <c:spPr>
        <a:noFill/>
        <a:ln w="25400">
          <a:noFill/>
        </a:ln>
      </c:spPr>
    </c:plotArea>
    <c:legend>
      <c:legendPos val="t"/>
      <c:layout>
        <c:manualLayout>
          <c:xMode val="edge"/>
          <c:yMode val="edge"/>
          <c:x val="0.24748925120976581"/>
          <c:y val="0.14193807800562927"/>
          <c:w val="0.50347479584323906"/>
          <c:h val="4.5235539767420507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s-GT"/>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B6441-B249-9247-AE10-1388FD060A6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8FE77E3A-E3BF-3F44-B853-D260F038D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5C0EF935-6F60-AE42-8202-ADFFFD4A61F2}"/>
              </a:ext>
            </a:extLst>
          </p:cNvPr>
          <p:cNvSpPr>
            <a:spLocks noGrp="1"/>
          </p:cNvSpPr>
          <p:nvPr>
            <p:ph type="dt" sz="half" idx="10"/>
          </p:nvPr>
        </p:nvSpPr>
        <p:spPr/>
        <p:txBody>
          <a:bodyPr/>
          <a:lstStyle/>
          <a:p>
            <a:fld id="{48699454-3534-1D49-A98A-910895A582FE}" type="datetimeFigureOut">
              <a:rPr lang="es-GT" smtClean="0"/>
              <a:t>20/09/2021</a:t>
            </a:fld>
            <a:endParaRPr lang="es-GT"/>
          </a:p>
        </p:txBody>
      </p:sp>
      <p:sp>
        <p:nvSpPr>
          <p:cNvPr id="5" name="Marcador de pie de página 4">
            <a:extLst>
              <a:ext uri="{FF2B5EF4-FFF2-40B4-BE49-F238E27FC236}">
                <a16:creationId xmlns:a16="http://schemas.microsoft.com/office/drawing/2014/main" id="{07F58EF3-C05C-824E-B9A2-F65C2E42CBD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489687CB-568A-7243-A153-A219D59B7089}"/>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3795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C5EDB-6E8B-014B-9E67-05E684E002E9}"/>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0586737-3F28-0C45-8BEE-75B0537CA80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9F961E91-98DD-064C-9FD1-9A0CDA9630CC}"/>
              </a:ext>
            </a:extLst>
          </p:cNvPr>
          <p:cNvSpPr>
            <a:spLocks noGrp="1"/>
          </p:cNvSpPr>
          <p:nvPr>
            <p:ph type="dt" sz="half" idx="10"/>
          </p:nvPr>
        </p:nvSpPr>
        <p:spPr/>
        <p:txBody>
          <a:bodyPr/>
          <a:lstStyle/>
          <a:p>
            <a:fld id="{48699454-3534-1D49-A98A-910895A582FE}" type="datetimeFigureOut">
              <a:rPr lang="es-GT" smtClean="0"/>
              <a:t>20/09/2021</a:t>
            </a:fld>
            <a:endParaRPr lang="es-GT"/>
          </a:p>
        </p:txBody>
      </p:sp>
      <p:sp>
        <p:nvSpPr>
          <p:cNvPr id="5" name="Marcador de pie de página 4">
            <a:extLst>
              <a:ext uri="{FF2B5EF4-FFF2-40B4-BE49-F238E27FC236}">
                <a16:creationId xmlns:a16="http://schemas.microsoft.com/office/drawing/2014/main" id="{45C860E0-7E67-1340-B11A-CCBCD7EED6F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AF36C1FF-20AA-1D49-919D-81743C36EA04}"/>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897076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8BE944-AE88-334A-B7A2-FED1BE2948D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8262D3D4-1425-674C-B0E9-4D3E019B5C9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019DD82D-E448-6B46-8BDF-2763FEF85BF1}"/>
              </a:ext>
            </a:extLst>
          </p:cNvPr>
          <p:cNvSpPr>
            <a:spLocks noGrp="1"/>
          </p:cNvSpPr>
          <p:nvPr>
            <p:ph type="dt" sz="half" idx="10"/>
          </p:nvPr>
        </p:nvSpPr>
        <p:spPr/>
        <p:txBody>
          <a:bodyPr/>
          <a:lstStyle/>
          <a:p>
            <a:fld id="{48699454-3534-1D49-A98A-910895A582FE}" type="datetimeFigureOut">
              <a:rPr lang="es-GT" smtClean="0"/>
              <a:t>20/09/2021</a:t>
            </a:fld>
            <a:endParaRPr lang="es-GT"/>
          </a:p>
        </p:txBody>
      </p:sp>
      <p:sp>
        <p:nvSpPr>
          <p:cNvPr id="5" name="Marcador de pie de página 4">
            <a:extLst>
              <a:ext uri="{FF2B5EF4-FFF2-40B4-BE49-F238E27FC236}">
                <a16:creationId xmlns:a16="http://schemas.microsoft.com/office/drawing/2014/main" id="{0B209232-B37A-C844-82E3-39B9DEC4D47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02C12606-0B84-EE4B-9DA5-A47C5FE8B622}"/>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172903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69E00-77AB-B741-9AF9-40B02CD163B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7E3BB3D2-440B-1745-B695-8A4979D3A48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CEBC45A4-C0E0-F740-A4E5-FBAEE182849B}"/>
              </a:ext>
            </a:extLst>
          </p:cNvPr>
          <p:cNvSpPr>
            <a:spLocks noGrp="1"/>
          </p:cNvSpPr>
          <p:nvPr>
            <p:ph type="dt" sz="half" idx="10"/>
          </p:nvPr>
        </p:nvSpPr>
        <p:spPr/>
        <p:txBody>
          <a:bodyPr/>
          <a:lstStyle/>
          <a:p>
            <a:fld id="{48699454-3534-1D49-A98A-910895A582FE}" type="datetimeFigureOut">
              <a:rPr lang="es-GT" smtClean="0"/>
              <a:t>20/09/2021</a:t>
            </a:fld>
            <a:endParaRPr lang="es-GT"/>
          </a:p>
        </p:txBody>
      </p:sp>
      <p:sp>
        <p:nvSpPr>
          <p:cNvPr id="5" name="Marcador de pie de página 4">
            <a:extLst>
              <a:ext uri="{FF2B5EF4-FFF2-40B4-BE49-F238E27FC236}">
                <a16:creationId xmlns:a16="http://schemas.microsoft.com/office/drawing/2014/main" id="{EDC82089-1EAD-FE47-B722-98DC30A4F92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9D37CC0-C5FA-9F45-8CAC-88FE795C7EB2}"/>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380461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A2CA6-6171-B24C-B6C8-49140719A37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E389AA0-DCEB-BE42-B937-F94DEA765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9280672-797A-D041-A412-92E73B842E44}"/>
              </a:ext>
            </a:extLst>
          </p:cNvPr>
          <p:cNvSpPr>
            <a:spLocks noGrp="1"/>
          </p:cNvSpPr>
          <p:nvPr>
            <p:ph type="dt" sz="half" idx="10"/>
          </p:nvPr>
        </p:nvSpPr>
        <p:spPr/>
        <p:txBody>
          <a:bodyPr/>
          <a:lstStyle/>
          <a:p>
            <a:fld id="{48699454-3534-1D49-A98A-910895A582FE}" type="datetimeFigureOut">
              <a:rPr lang="es-GT" smtClean="0"/>
              <a:t>20/09/2021</a:t>
            </a:fld>
            <a:endParaRPr lang="es-GT"/>
          </a:p>
        </p:txBody>
      </p:sp>
      <p:sp>
        <p:nvSpPr>
          <p:cNvPr id="5" name="Marcador de pie de página 4">
            <a:extLst>
              <a:ext uri="{FF2B5EF4-FFF2-40B4-BE49-F238E27FC236}">
                <a16:creationId xmlns:a16="http://schemas.microsoft.com/office/drawing/2014/main" id="{5FA7A7EC-BBB0-CD45-807A-E26D2FDCC29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1AC2D5E-2EF3-F24C-B0D3-72654B84B24D}"/>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99846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E2D90-329D-4740-B68C-04C7C945CA7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4336B08B-4935-094A-B33F-D97618EFE6A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9D83ADBF-A853-6940-B33B-DD82F0410CF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93E49A73-9C32-8B40-A486-1CF99257E759}"/>
              </a:ext>
            </a:extLst>
          </p:cNvPr>
          <p:cNvSpPr>
            <a:spLocks noGrp="1"/>
          </p:cNvSpPr>
          <p:nvPr>
            <p:ph type="dt" sz="half" idx="10"/>
          </p:nvPr>
        </p:nvSpPr>
        <p:spPr/>
        <p:txBody>
          <a:bodyPr/>
          <a:lstStyle/>
          <a:p>
            <a:fld id="{48699454-3534-1D49-A98A-910895A582FE}" type="datetimeFigureOut">
              <a:rPr lang="es-GT" smtClean="0"/>
              <a:t>20/09/2021</a:t>
            </a:fld>
            <a:endParaRPr lang="es-GT"/>
          </a:p>
        </p:txBody>
      </p:sp>
      <p:sp>
        <p:nvSpPr>
          <p:cNvPr id="6" name="Marcador de pie de página 5">
            <a:extLst>
              <a:ext uri="{FF2B5EF4-FFF2-40B4-BE49-F238E27FC236}">
                <a16:creationId xmlns:a16="http://schemas.microsoft.com/office/drawing/2014/main" id="{574B5B25-1056-5F42-BE33-520529E12BE9}"/>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2AC08E08-A861-5C43-86DC-44730BB8713D}"/>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72675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2BDFF-7E5D-D146-AF9A-22884A574E8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1572D0B7-6919-2046-AC74-B9B4C71F3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75EF5F6-01E7-7F40-806C-4FBA577FAAE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9BF112B9-6299-1843-9CC7-65375E6D9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96D8782-F004-964D-B750-FB6CEA5E70C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4ADD34C9-A59D-5E48-B67C-93E35889F12D}"/>
              </a:ext>
            </a:extLst>
          </p:cNvPr>
          <p:cNvSpPr>
            <a:spLocks noGrp="1"/>
          </p:cNvSpPr>
          <p:nvPr>
            <p:ph type="dt" sz="half" idx="10"/>
          </p:nvPr>
        </p:nvSpPr>
        <p:spPr/>
        <p:txBody>
          <a:bodyPr/>
          <a:lstStyle/>
          <a:p>
            <a:fld id="{48699454-3534-1D49-A98A-910895A582FE}" type="datetimeFigureOut">
              <a:rPr lang="es-GT" smtClean="0"/>
              <a:t>20/09/2021</a:t>
            </a:fld>
            <a:endParaRPr lang="es-GT"/>
          </a:p>
        </p:txBody>
      </p:sp>
      <p:sp>
        <p:nvSpPr>
          <p:cNvPr id="8" name="Marcador de pie de página 7">
            <a:extLst>
              <a:ext uri="{FF2B5EF4-FFF2-40B4-BE49-F238E27FC236}">
                <a16:creationId xmlns:a16="http://schemas.microsoft.com/office/drawing/2014/main" id="{6B720579-97C2-BD4F-9153-6FB2546CCD4B}"/>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C2C017CD-7E32-BE40-9D67-E4FF13FA63AC}"/>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379195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9BDA8-39BE-1A4F-AB6A-F9F77C91E4D3}"/>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C1926EBD-3C2A-4549-B409-C9FBD07B3004}"/>
              </a:ext>
            </a:extLst>
          </p:cNvPr>
          <p:cNvSpPr>
            <a:spLocks noGrp="1"/>
          </p:cNvSpPr>
          <p:nvPr>
            <p:ph type="dt" sz="half" idx="10"/>
          </p:nvPr>
        </p:nvSpPr>
        <p:spPr/>
        <p:txBody>
          <a:bodyPr/>
          <a:lstStyle/>
          <a:p>
            <a:fld id="{48699454-3534-1D49-A98A-910895A582FE}" type="datetimeFigureOut">
              <a:rPr lang="es-GT" smtClean="0"/>
              <a:t>20/09/2021</a:t>
            </a:fld>
            <a:endParaRPr lang="es-GT"/>
          </a:p>
        </p:txBody>
      </p:sp>
      <p:sp>
        <p:nvSpPr>
          <p:cNvPr id="4" name="Marcador de pie de página 3">
            <a:extLst>
              <a:ext uri="{FF2B5EF4-FFF2-40B4-BE49-F238E27FC236}">
                <a16:creationId xmlns:a16="http://schemas.microsoft.com/office/drawing/2014/main" id="{E7F35479-7959-7142-AECF-E767E961EA6C}"/>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37E51BC6-C4A4-6D43-AC42-354DEE746646}"/>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08253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B6C563-1D34-AC47-801F-7F11D69BA201}"/>
              </a:ext>
            </a:extLst>
          </p:cNvPr>
          <p:cNvSpPr>
            <a:spLocks noGrp="1"/>
          </p:cNvSpPr>
          <p:nvPr>
            <p:ph type="dt" sz="half" idx="10"/>
          </p:nvPr>
        </p:nvSpPr>
        <p:spPr/>
        <p:txBody>
          <a:bodyPr/>
          <a:lstStyle/>
          <a:p>
            <a:fld id="{48699454-3534-1D49-A98A-910895A582FE}" type="datetimeFigureOut">
              <a:rPr lang="es-GT" smtClean="0"/>
              <a:t>20/09/2021</a:t>
            </a:fld>
            <a:endParaRPr lang="es-GT"/>
          </a:p>
        </p:txBody>
      </p:sp>
      <p:sp>
        <p:nvSpPr>
          <p:cNvPr id="3" name="Marcador de pie de página 2">
            <a:extLst>
              <a:ext uri="{FF2B5EF4-FFF2-40B4-BE49-F238E27FC236}">
                <a16:creationId xmlns:a16="http://schemas.microsoft.com/office/drawing/2014/main" id="{DA39EF87-DB60-474F-A2BF-40C8629F409C}"/>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D27D300E-02FB-8645-B6EB-6D60D768F66B}"/>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77470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30F86-4DDF-C54F-8E06-6BE3D43236A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BE17E9C7-EC44-FD48-A592-BDE222EAA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A2D32D36-1BBF-844E-9A8D-49451F0AC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CC88E43-E4AC-D94C-AF2E-1EEB7F4BAF4A}"/>
              </a:ext>
            </a:extLst>
          </p:cNvPr>
          <p:cNvSpPr>
            <a:spLocks noGrp="1"/>
          </p:cNvSpPr>
          <p:nvPr>
            <p:ph type="dt" sz="half" idx="10"/>
          </p:nvPr>
        </p:nvSpPr>
        <p:spPr/>
        <p:txBody>
          <a:bodyPr/>
          <a:lstStyle/>
          <a:p>
            <a:fld id="{48699454-3534-1D49-A98A-910895A582FE}" type="datetimeFigureOut">
              <a:rPr lang="es-GT" smtClean="0"/>
              <a:t>20/09/2021</a:t>
            </a:fld>
            <a:endParaRPr lang="es-GT"/>
          </a:p>
        </p:txBody>
      </p:sp>
      <p:sp>
        <p:nvSpPr>
          <p:cNvPr id="6" name="Marcador de pie de página 5">
            <a:extLst>
              <a:ext uri="{FF2B5EF4-FFF2-40B4-BE49-F238E27FC236}">
                <a16:creationId xmlns:a16="http://schemas.microsoft.com/office/drawing/2014/main" id="{4DE6F123-133C-604F-80D1-58B4DC1632D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F9133666-B2BA-B84C-BC64-F50EF213552F}"/>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173609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97CCD-7FE3-CA4C-9F3C-2A5599B8CCA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D73688EB-C5C7-FE4A-9716-B0BA62794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21FADA65-7BAA-7649-86A6-CF4679B1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C81C9E9-584D-C04C-8B68-FEA1402466EE}"/>
              </a:ext>
            </a:extLst>
          </p:cNvPr>
          <p:cNvSpPr>
            <a:spLocks noGrp="1"/>
          </p:cNvSpPr>
          <p:nvPr>
            <p:ph type="dt" sz="half" idx="10"/>
          </p:nvPr>
        </p:nvSpPr>
        <p:spPr/>
        <p:txBody>
          <a:bodyPr/>
          <a:lstStyle/>
          <a:p>
            <a:fld id="{48699454-3534-1D49-A98A-910895A582FE}" type="datetimeFigureOut">
              <a:rPr lang="es-GT" smtClean="0"/>
              <a:t>20/09/2021</a:t>
            </a:fld>
            <a:endParaRPr lang="es-GT"/>
          </a:p>
        </p:txBody>
      </p:sp>
      <p:sp>
        <p:nvSpPr>
          <p:cNvPr id="6" name="Marcador de pie de página 5">
            <a:extLst>
              <a:ext uri="{FF2B5EF4-FFF2-40B4-BE49-F238E27FC236}">
                <a16:creationId xmlns:a16="http://schemas.microsoft.com/office/drawing/2014/main" id="{F319748B-5368-FB49-83C6-78E291E6AD8E}"/>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CC533CF9-6B15-F743-83F6-A08FA041501F}"/>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31127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2B3DFA-3FCB-F14E-999C-BAF165F97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21494C4-B03E-7649-A1E1-F80D34FE6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81CBEC7F-6696-8E4D-9B90-EC4FCBA2C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99454-3534-1D49-A98A-910895A582FE}" type="datetimeFigureOut">
              <a:rPr lang="es-GT" smtClean="0"/>
              <a:t>20/09/2021</a:t>
            </a:fld>
            <a:endParaRPr lang="es-GT"/>
          </a:p>
        </p:txBody>
      </p:sp>
      <p:sp>
        <p:nvSpPr>
          <p:cNvPr id="5" name="Marcador de pie de página 4">
            <a:extLst>
              <a:ext uri="{FF2B5EF4-FFF2-40B4-BE49-F238E27FC236}">
                <a16:creationId xmlns:a16="http://schemas.microsoft.com/office/drawing/2014/main" id="{43F6D007-FA7E-2549-ADC5-7A526F901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EAD0DB35-4C29-1D49-BB89-C5CF69AD1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9D110-6ABA-C143-928A-531D07B07F9C}" type="slidenum">
              <a:rPr lang="es-GT" smtClean="0"/>
              <a:t>‹Nº›</a:t>
            </a:fld>
            <a:endParaRPr lang="es-GT"/>
          </a:p>
        </p:txBody>
      </p:sp>
    </p:spTree>
    <p:extLst>
      <p:ext uri="{BB962C8B-B14F-4D97-AF65-F5344CB8AC3E}">
        <p14:creationId xmlns:p14="http://schemas.microsoft.com/office/powerpoint/2010/main" val="347702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B85C621-E17F-4E41-A143-0D4736F05802}"/>
              </a:ext>
            </a:extLst>
          </p:cNvPr>
          <p:cNvSpPr txBox="1"/>
          <p:nvPr/>
        </p:nvSpPr>
        <p:spPr>
          <a:xfrm>
            <a:off x="6548282" y="375208"/>
            <a:ext cx="1619534" cy="507831"/>
          </a:xfrm>
          <a:prstGeom prst="rect">
            <a:avLst/>
          </a:prstGeom>
          <a:noFill/>
        </p:spPr>
        <p:txBody>
          <a:bodyPr wrap="square" rtlCol="0">
            <a:spAutoFit/>
          </a:bodyPr>
          <a:lstStyle/>
          <a:p>
            <a:r>
              <a:rPr lang="es-GT" sz="900" b="1" dirty="0">
                <a:solidFill>
                  <a:srgbClr val="003353"/>
                </a:solidFill>
                <a:latin typeface="Montserrat" pitchFamily="2" charset="77"/>
              </a:rPr>
              <a:t>SECRETARÍA DE BIENESTAR </a:t>
            </a:r>
          </a:p>
          <a:p>
            <a:r>
              <a:rPr lang="es-GT" sz="900" b="1" dirty="0">
                <a:solidFill>
                  <a:srgbClr val="003353"/>
                </a:solidFill>
                <a:latin typeface="Montserrat" pitchFamily="2" charset="77"/>
              </a:rPr>
              <a:t>SOCIAL DE LA PRESIDENCIA</a:t>
            </a:r>
          </a:p>
          <a:p>
            <a:r>
              <a:rPr lang="es-GT" sz="900" b="1" dirty="0">
                <a:solidFill>
                  <a:srgbClr val="003353"/>
                </a:solidFill>
                <a:latin typeface="Montserrat" pitchFamily="2" charset="77"/>
              </a:rPr>
              <a:t>DE LA REPÚBLICA</a:t>
            </a:r>
          </a:p>
        </p:txBody>
      </p:sp>
    </p:spTree>
    <p:extLst>
      <p:ext uri="{BB962C8B-B14F-4D97-AF65-F5344CB8AC3E}">
        <p14:creationId xmlns:p14="http://schemas.microsoft.com/office/powerpoint/2010/main" val="132383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550623"/>
            <a:ext cx="9692024" cy="715530"/>
          </a:xfrm>
        </p:spPr>
        <p:txBody>
          <a:bodyPr>
            <a:normAutofit/>
          </a:bodyPr>
          <a:lstStyle/>
          <a:p>
            <a:r>
              <a:rPr lang="es-GT" sz="2200" dirty="0">
                <a:latin typeface="Arial" panose="020B0604020202020204" pitchFamily="34" charset="0"/>
                <a:cs typeface="Arial" panose="020B0604020202020204" pitchFamily="34" charset="0"/>
              </a:rPr>
              <a:t>PAGO DE SALARIOS A SERVIDORES PÚBLICOS A LA FECHA</a:t>
            </a:r>
            <a:endParaRPr lang="es-GT" sz="2200" b="1" dirty="0">
              <a:solidFill>
                <a:srgbClr val="003353"/>
              </a:solidFill>
              <a:latin typeface="Montserrat" pitchFamily="2" charset="77"/>
            </a:endParaRPr>
          </a:p>
        </p:txBody>
      </p:sp>
      <p:sp>
        <p:nvSpPr>
          <p:cNvPr id="7" name="Título 1">
            <a:extLst>
              <a:ext uri="{FF2B5EF4-FFF2-40B4-BE49-F238E27FC236}">
                <a16:creationId xmlns:a16="http://schemas.microsoft.com/office/drawing/2014/main" id="{1C5BFC2D-4FCC-A347-8F14-BF9EE421D431}"/>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186,995,924.00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segundo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108,958,911.39</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78,037,012.61</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77415B3C-E5BE-EA41-AD79-03467EB1314F}"/>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2000" b="0" dirty="0">
                <a:latin typeface="Arial" panose="020B0604020202020204" pitchFamily="34" charset="0"/>
                <a:cs typeface="Arial" panose="020B0604020202020204" pitchFamily="34" charset="0"/>
              </a:rPr>
            </a:br>
            <a:r>
              <a:rPr lang="es-GT" sz="1900" dirty="0">
                <a:solidFill>
                  <a:schemeClr val="tx1"/>
                </a:solidFill>
                <a:latin typeface="Arial" panose="020B0604020202020204" pitchFamily="34" charset="0"/>
                <a:cs typeface="Arial" panose="020B0604020202020204" pitchFamily="34" charset="0"/>
              </a:rPr>
              <a:t>Este rubro constituye el </a:t>
            </a:r>
            <a:r>
              <a:rPr lang="es-GT" sz="1900" dirty="0">
                <a:solidFill>
                  <a:srgbClr val="0070C0"/>
                </a:solidFill>
                <a:latin typeface="Arial" panose="020B0604020202020204" pitchFamily="34" charset="0"/>
                <a:ea typeface="+mn-ea"/>
                <a:cs typeface="Arial" panose="020B0604020202020204" pitchFamily="34" charset="0"/>
              </a:rPr>
              <a:t>66.51%</a:t>
            </a:r>
            <a:r>
              <a:rPr lang="es-GT" sz="1900" dirty="0">
                <a:solidFill>
                  <a:srgbClr val="0070C0"/>
                </a:solidFill>
                <a:latin typeface="Arial" panose="020B0604020202020204" pitchFamily="34" charset="0"/>
                <a:cs typeface="Arial" panose="020B0604020202020204" pitchFamily="34" charset="0"/>
              </a:rPr>
              <a:t> </a:t>
            </a:r>
            <a:r>
              <a:rPr lang="es-GT" sz="1900" dirty="0">
                <a:solidFill>
                  <a:schemeClr val="tx1"/>
                </a:solidFill>
                <a:latin typeface="Arial" panose="020B0604020202020204" pitchFamily="34" charset="0"/>
                <a:cs typeface="Arial" panose="020B0604020202020204" pitchFamily="34" charset="0"/>
              </a:rPr>
              <a:t>del total del presupuesto de </a:t>
            </a:r>
          </a:p>
          <a:p>
            <a:pPr>
              <a:lnSpc>
                <a:spcPct val="100000"/>
              </a:lnSpc>
            </a:pPr>
            <a:r>
              <a:rPr lang="es-GT" sz="1900" u="sng" dirty="0">
                <a:solidFill>
                  <a:schemeClr val="tx1"/>
                </a:solidFill>
                <a:latin typeface="Arial" panose="020B0604020202020204" pitchFamily="34" charset="0"/>
                <a:cs typeface="Arial" panose="020B0604020202020204" pitchFamily="34" charset="0"/>
              </a:rPr>
              <a:t>“la Institución”</a:t>
            </a:r>
            <a:br>
              <a:rPr lang="es-GT" sz="1900" dirty="0">
                <a:solidFill>
                  <a:schemeClr val="accent1">
                    <a:lumMod val="50000"/>
                  </a:schemeClr>
                </a:solidFill>
                <a:latin typeface="Arial" panose="020B0604020202020204" pitchFamily="34" charset="0"/>
                <a:cs typeface="Arial" panose="020B0604020202020204" pitchFamily="34" charset="0"/>
              </a:rPr>
            </a:br>
            <a:endParaRPr lang="es-GT" sz="19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42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550623"/>
            <a:ext cx="9692024" cy="715530"/>
          </a:xfrm>
        </p:spPr>
        <p:txBody>
          <a:bodyPr>
            <a:normAutofit fontScale="90000"/>
          </a:bodyPr>
          <a:lstStyle/>
          <a:p>
            <a:r>
              <a:rPr lang="es-GT" sz="2400" dirty="0">
                <a:latin typeface="Arial" panose="020B0604020202020204" pitchFamily="34" charset="0"/>
                <a:cs typeface="Arial" panose="020B0604020202020204" pitchFamily="34" charset="0"/>
              </a:rPr>
              <a:t>¿EN QUÉ INVIERTE SECRETARIA DE BIENESTAR SOCIAL </a:t>
            </a:r>
            <a:br>
              <a:rPr lang="es-GT" sz="2400" dirty="0">
                <a:latin typeface="Arial" panose="020B0604020202020204" pitchFamily="34" charset="0"/>
                <a:cs typeface="Arial" panose="020B0604020202020204" pitchFamily="34" charset="0"/>
              </a:rPr>
            </a:br>
            <a:r>
              <a:rPr lang="es-GT" sz="2400" dirty="0">
                <a:latin typeface="Arial" panose="020B0604020202020204" pitchFamily="34" charset="0"/>
                <a:cs typeface="Arial" panose="020B0604020202020204" pitchFamily="34" charset="0"/>
              </a:rPr>
              <a:t>  DE LA PRESIDENCIA DE LA REPÚBLICA?</a:t>
            </a:r>
            <a:br>
              <a:rPr lang="es-GT" sz="2400" dirty="0">
                <a:latin typeface="Arial" panose="020B0604020202020204" pitchFamily="34" charset="0"/>
                <a:cs typeface="Arial" panose="020B0604020202020204" pitchFamily="34" charset="0"/>
              </a:rPr>
            </a:br>
            <a:endParaRPr lang="es-GT" sz="2200" b="1" dirty="0">
              <a:solidFill>
                <a:srgbClr val="003353"/>
              </a:solidFill>
              <a:latin typeface="Montserrat" pitchFamily="2" charset="77"/>
            </a:endParaRPr>
          </a:p>
        </p:txBody>
      </p:sp>
      <p:sp>
        <p:nvSpPr>
          <p:cNvPr id="5" name="Título 1">
            <a:extLst>
              <a:ext uri="{FF2B5EF4-FFF2-40B4-BE49-F238E27FC236}">
                <a16:creationId xmlns:a16="http://schemas.microsoft.com/office/drawing/2014/main" id="{25B75B4F-ED1B-654F-8731-51B1FDF3E874}"/>
              </a:ext>
            </a:extLst>
          </p:cNvPr>
          <p:cNvSpPr txBox="1">
            <a:spLocks/>
          </p:cNvSpPr>
          <p:nvPr/>
        </p:nvSpPr>
        <p:spPr>
          <a:xfrm>
            <a:off x="4294208" y="1040719"/>
            <a:ext cx="7671369" cy="466530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16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400" b="0" dirty="0">
                <a:solidFill>
                  <a:schemeClr val="tx1"/>
                </a:solidFill>
                <a:latin typeface="Arial" panose="020B0604020202020204" pitchFamily="34" charset="0"/>
                <a:cs typeface="Arial" panose="020B0604020202020204" pitchFamily="34" charset="0"/>
              </a:rPr>
              <a:t>La Secretaría de Bienestar Social de la Presidencia de la República invierte gran parte de su presupuesto de funcionamiento en la adquisición de alimentación servida para los niños, niñas y adolescentes que se atienden en la Institución a través de sus diferentes programas, arrendamiento de inmuebles para uso de diferentes Centros de Atención Integral, Hogares de Protección y Abrigo de tipo Residencial, así como en los Programas de Subsidios Familiares y Familias Sustitutas donde se otorga un subsidio económico a niños, niñas y adolescentes con discapacidad en situación de vulnerabilidad y </a:t>
            </a:r>
            <a:r>
              <a:rPr lang="es-MX" sz="1400" b="0" dirty="0">
                <a:solidFill>
                  <a:schemeClr val="tx1"/>
                </a:solidFill>
                <a:latin typeface="Arial" pitchFamily="34" charset="0"/>
                <a:cs typeface="Arial" pitchFamily="34" charset="0"/>
              </a:rPr>
              <a:t>a aquellas personas que no siendo</a:t>
            </a:r>
            <a:r>
              <a:rPr lang="es-MX" sz="1400" dirty="0">
                <a:solidFill>
                  <a:schemeClr val="tx1"/>
                </a:solidFill>
                <a:latin typeface="Arial" pitchFamily="34" charset="0"/>
                <a:cs typeface="Arial" pitchFamily="34" charset="0"/>
              </a:rPr>
              <a:t> </a:t>
            </a:r>
            <a:r>
              <a:rPr lang="es-MX" sz="1400" b="0" dirty="0">
                <a:solidFill>
                  <a:schemeClr val="tx1"/>
                </a:solidFill>
                <a:latin typeface="Arial" pitchFamily="34" charset="0"/>
                <a:cs typeface="Arial" pitchFamily="34" charset="0"/>
              </a:rPr>
              <a:t>familia biológica o ampliada; reciben a una niña, niño y adolescente en su hogar de forma temporal, hasta el momento que se resuelva jurídicamente su situación.</a:t>
            </a:r>
            <a:endParaRPr lang="es-GT" sz="1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400" b="0" dirty="0">
                <a:solidFill>
                  <a:schemeClr val="tx1"/>
                </a:solidFill>
                <a:latin typeface="Arial" panose="020B0604020202020204" pitchFamily="34" charset="0"/>
                <a:cs typeface="Arial" panose="020B0604020202020204" pitchFamily="34" charset="0"/>
              </a:rPr>
              <a:t>Asimismo, invierte en reparaciones y remodelaciones de los Inmuebles que ocupan los diferentes programas a nivel nacional que atienden a los NNA </a:t>
            </a:r>
          </a:p>
          <a:p>
            <a:pPr algn="just">
              <a:lnSpc>
                <a:spcPct val="150000"/>
              </a:lnSpc>
            </a:pPr>
            <a:endParaRPr lang="es-GT" sz="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400" b="0" dirty="0">
                <a:solidFill>
                  <a:schemeClr val="tx1"/>
                </a:solidFill>
                <a:latin typeface="Arial" panose="020B0604020202020204" pitchFamily="34" charset="0"/>
                <a:cs typeface="Arial" panose="020B0604020202020204" pitchFamily="34" charset="0"/>
              </a:rPr>
              <a:t>Durante el cuatrimestre reportado destaca el mantenimiento y remodelación del edificio que ocupa el Centro de Atención Integral Terminal.</a:t>
            </a:r>
          </a:p>
          <a:p>
            <a:endParaRPr lang="es-GT" sz="1400" b="0" dirty="0">
              <a:solidFill>
                <a:schemeClr val="tx1"/>
              </a:solidFill>
              <a:latin typeface="Arial" panose="020B0604020202020204" pitchFamily="34" charset="0"/>
              <a:cs typeface="Arial" panose="020B0604020202020204" pitchFamily="34" charset="0"/>
            </a:endParaRPr>
          </a:p>
          <a:p>
            <a:br>
              <a:rPr lang="es-GT" sz="1400" b="0" dirty="0">
                <a:solidFill>
                  <a:schemeClr val="tx1"/>
                </a:solidFill>
                <a:latin typeface="Arial" panose="020B0604020202020204" pitchFamily="34" charset="0"/>
                <a:cs typeface="Arial" panose="020B0604020202020204" pitchFamily="34" charset="0"/>
              </a:rPr>
            </a:br>
            <a:endParaRPr lang="es-GT" sz="1400" b="0" dirty="0">
              <a:solidFill>
                <a:schemeClr val="tx1"/>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161CAE97-5203-E045-9978-B744DB65DEB6}"/>
              </a:ext>
            </a:extLst>
          </p:cNvPr>
          <p:cNvSpPr txBox="1">
            <a:spLocks/>
          </p:cNvSpPr>
          <p:nvPr/>
        </p:nvSpPr>
        <p:spPr>
          <a:xfrm>
            <a:off x="387531" y="1987349"/>
            <a:ext cx="3494004"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br>
              <a:rPr lang="es-GT" sz="2000" b="0" dirty="0">
                <a:solidFill>
                  <a:schemeClr val="tx1"/>
                </a:solidFill>
                <a:latin typeface="Arial" panose="020B0604020202020204" pitchFamily="34" charset="0"/>
                <a:cs typeface="Arial" panose="020B0604020202020204" pitchFamily="34" charset="0"/>
              </a:rPr>
            </a:br>
            <a:r>
              <a:rPr lang="es-GT" sz="2300" dirty="0">
                <a:solidFill>
                  <a:schemeClr val="tx1"/>
                </a:solidFill>
                <a:latin typeface="Arial" panose="020B0604020202020204" pitchFamily="34" charset="0"/>
                <a:cs typeface="Arial" panose="020B0604020202020204" pitchFamily="34" charset="0"/>
              </a:rPr>
              <a:t>La inversión se divide principalmente en </a:t>
            </a:r>
            <a:r>
              <a:rPr lang="es-GT" sz="2300" dirty="0">
                <a:solidFill>
                  <a:srgbClr val="0070C0"/>
                </a:solidFill>
                <a:latin typeface="Arial" panose="020B0604020202020204" pitchFamily="34" charset="0"/>
                <a:cs typeface="Arial" panose="020B0604020202020204" pitchFamily="34" charset="0"/>
              </a:rPr>
              <a:t>Servicio de Alimentación, Compra de Vestuario, Medicamentos para los NNA que atiende la Institución en sus diferentes programas, arrendamientos de inmuebles así como en los Programas de Subsidios Familiares y Familias Sustitutas</a:t>
            </a:r>
            <a:r>
              <a:rPr lang="es-GT" sz="2000" dirty="0">
                <a:solidFill>
                  <a:srgbClr val="0070C0"/>
                </a:solidFill>
                <a:latin typeface="Arial" panose="020B0604020202020204" pitchFamily="34" charset="0"/>
                <a:cs typeface="Arial" panose="020B0604020202020204" pitchFamily="34" charset="0"/>
              </a:rPr>
              <a:t>.</a:t>
            </a:r>
            <a:endParaRPr lang="es-GT" sz="2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87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550623"/>
            <a:ext cx="9692024" cy="715530"/>
          </a:xfrm>
        </p:spPr>
        <p:txBody>
          <a:bodyPr>
            <a:normAutofit/>
          </a:bodyPr>
          <a:lstStyle/>
          <a:p>
            <a:r>
              <a:rPr lang="es-GT" sz="2200" dirty="0">
                <a:latin typeface="Arial" panose="020B0604020202020204" pitchFamily="34" charset="0"/>
                <a:cs typeface="Arial" panose="020B0604020202020204" pitchFamily="34" charset="0"/>
              </a:rPr>
              <a:t>MONTO UTILIZADO EN INVERSIÓN A LA FECHA</a:t>
            </a:r>
            <a:endParaRPr lang="es-GT" sz="2200" b="1" dirty="0">
              <a:solidFill>
                <a:srgbClr val="003353"/>
              </a:solidFill>
              <a:latin typeface="Montserrat" pitchFamily="2" charset="77"/>
            </a:endParaRPr>
          </a:p>
        </p:txBody>
      </p:sp>
      <p:sp>
        <p:nvSpPr>
          <p:cNvPr id="7" name="Título 1">
            <a:extLst>
              <a:ext uri="{FF2B5EF4-FFF2-40B4-BE49-F238E27FC236}">
                <a16:creationId xmlns:a16="http://schemas.microsoft.com/office/drawing/2014/main" id="{18681C51-6225-514B-8AB8-7D80D9C89EBB}"/>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951,854.00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segundo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671,193.00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280,661.00</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ECDB9AD4-152E-7043-81D1-46F3A67B8BD5}"/>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20000"/>
              </a:lnSpc>
            </a:pPr>
            <a:br>
              <a:rPr lang="es-GT" sz="2000" b="0" dirty="0">
                <a:latin typeface="Arial" panose="020B0604020202020204" pitchFamily="34" charset="0"/>
                <a:cs typeface="Arial" panose="020B0604020202020204" pitchFamily="34" charset="0"/>
              </a:rPr>
            </a:br>
            <a:r>
              <a:rPr lang="es-GT" sz="1600" dirty="0">
                <a:solidFill>
                  <a:schemeClr val="tx1"/>
                </a:solidFill>
                <a:latin typeface="Arial" panose="020B0604020202020204" pitchFamily="34" charset="0"/>
                <a:cs typeface="Arial" panose="020B0604020202020204" pitchFamily="34" charset="0"/>
              </a:rPr>
              <a:t>Este rubro constituye el </a:t>
            </a:r>
            <a:r>
              <a:rPr lang="es-GT" sz="1600" dirty="0">
                <a:solidFill>
                  <a:srgbClr val="0070C0"/>
                </a:solidFill>
                <a:latin typeface="Arial" panose="020B0604020202020204" pitchFamily="34" charset="0"/>
                <a:ea typeface="+mn-ea"/>
                <a:cs typeface="Arial" panose="020B0604020202020204" pitchFamily="34" charset="0"/>
              </a:rPr>
              <a:t>0.34% </a:t>
            </a:r>
            <a:r>
              <a:rPr lang="es-GT" sz="1600" dirty="0">
                <a:solidFill>
                  <a:schemeClr val="tx1"/>
                </a:solidFill>
                <a:latin typeface="Arial" panose="020B0604020202020204" pitchFamily="34" charset="0"/>
                <a:cs typeface="Arial" panose="020B0604020202020204" pitchFamily="34" charset="0"/>
              </a:rPr>
              <a:t>del total del presupuesto de </a:t>
            </a:r>
          </a:p>
          <a:p>
            <a:pPr>
              <a:lnSpc>
                <a:spcPct val="120000"/>
              </a:lnSpc>
            </a:pPr>
            <a:r>
              <a:rPr lang="es-GT" sz="1600" u="sng" dirty="0">
                <a:solidFill>
                  <a:schemeClr val="tx1"/>
                </a:solidFill>
                <a:latin typeface="Arial" panose="020B0604020202020204" pitchFamily="34" charset="0"/>
                <a:cs typeface="Arial" panose="020B0604020202020204" pitchFamily="34" charset="0"/>
              </a:rPr>
              <a:t>“la institución”</a:t>
            </a:r>
            <a:br>
              <a:rPr lang="es-GT" sz="1600" dirty="0">
                <a:solidFill>
                  <a:schemeClr val="accent1">
                    <a:lumMod val="50000"/>
                  </a:schemeClr>
                </a:solidFill>
                <a:latin typeface="Arial" panose="020B0604020202020204" pitchFamily="34" charset="0"/>
                <a:cs typeface="Arial" panose="020B0604020202020204" pitchFamily="34" charset="0"/>
              </a:rPr>
            </a:br>
            <a:endParaRPr lang="es-GT"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374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550623"/>
            <a:ext cx="9692024" cy="715530"/>
          </a:xfrm>
        </p:spPr>
        <p:txBody>
          <a:bodyPr>
            <a:normAutofit fontScale="90000"/>
          </a:bodyPr>
          <a:lstStyle/>
          <a:p>
            <a:r>
              <a:rPr lang="es-GT" sz="2400" dirty="0">
                <a:latin typeface="Arial" panose="020B0604020202020204" pitchFamily="34" charset="0"/>
                <a:cs typeface="Arial" panose="020B0604020202020204" pitchFamily="34" charset="0"/>
              </a:rPr>
              <a:t>¿QUÉ FINALIDADES ATIENDE SECRETARIA DE BIENESTAR SOCIAL DE LA PRESIDENCIA DE LA REPÚBLICA?</a:t>
            </a:r>
            <a:endParaRPr lang="es-GT" sz="2200" b="1" dirty="0">
              <a:solidFill>
                <a:srgbClr val="003353"/>
              </a:solidFill>
              <a:latin typeface="Montserrat" pitchFamily="2" charset="77"/>
            </a:endParaRPr>
          </a:p>
        </p:txBody>
      </p:sp>
      <p:sp>
        <p:nvSpPr>
          <p:cNvPr id="5" name="Título 1">
            <a:extLst>
              <a:ext uri="{FF2B5EF4-FFF2-40B4-BE49-F238E27FC236}">
                <a16:creationId xmlns:a16="http://schemas.microsoft.com/office/drawing/2014/main" id="{3587547C-3FAD-4440-9BF3-AC55CB60D5BB}"/>
              </a:ext>
            </a:extLst>
          </p:cNvPr>
          <p:cNvSpPr txBox="1">
            <a:spLocks/>
          </p:cNvSpPr>
          <p:nvPr/>
        </p:nvSpPr>
        <p:spPr>
          <a:xfrm>
            <a:off x="4558936" y="1324791"/>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 “</a:t>
            </a:r>
            <a:r>
              <a:rPr lang="es-GT" sz="2000" b="0" u="sng" dirty="0">
                <a:solidFill>
                  <a:schemeClr val="tx1"/>
                </a:solidFill>
                <a:latin typeface="Arial" panose="020B0604020202020204" pitchFamily="34" charset="0"/>
                <a:cs typeface="Arial" panose="020B0604020202020204" pitchFamily="34" charset="0"/>
              </a:rPr>
              <a:t>la Institución</a:t>
            </a:r>
            <a:r>
              <a:rPr lang="es-GT" sz="2000" b="0" dirty="0">
                <a:solidFill>
                  <a:schemeClr val="tx1"/>
                </a:solidFill>
                <a:latin typeface="Arial" panose="020B0604020202020204" pitchFamily="34" charset="0"/>
                <a:cs typeface="Arial" panose="020B0604020202020204" pitchFamily="34" charset="0"/>
              </a:rPr>
              <a:t>”, destina su presupuesto a </a:t>
            </a:r>
            <a:r>
              <a:rPr lang="es-GT" sz="2000" dirty="0">
                <a:solidFill>
                  <a:srgbClr val="0070C0"/>
                </a:solidFill>
                <a:latin typeface="Arial" panose="020B0604020202020204" pitchFamily="34" charset="0"/>
                <a:cs typeface="Arial" panose="020B0604020202020204" pitchFamily="34" charset="0"/>
              </a:rPr>
              <a:t>Protección Social, Educación y Servicios Públicos Generales</a:t>
            </a:r>
          </a:p>
          <a:p>
            <a:pPr algn="just"/>
            <a:endParaRPr lang="es-GT" sz="2000" b="0" dirty="0">
              <a:solidFill>
                <a:schemeClr val="accent1">
                  <a:lumMod val="50000"/>
                </a:schemeClr>
              </a:solidFill>
              <a:latin typeface="Arial" panose="020B0604020202020204" pitchFamily="34" charset="0"/>
              <a:cs typeface="Arial" panose="020B0604020202020204" pitchFamily="34" charset="0"/>
            </a:endParaRPr>
          </a:p>
          <a:p>
            <a:pPr algn="just"/>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4AF5A7F3-F1A1-F541-A84E-9D832E049923}"/>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10000"/>
              </a:lnSpc>
            </a:pPr>
            <a:br>
              <a:rPr lang="es-GT" sz="2000" b="0" dirty="0">
                <a:solidFill>
                  <a:schemeClr val="tx1"/>
                </a:solidFill>
                <a:latin typeface="Arial" panose="020B0604020202020204" pitchFamily="34" charset="0"/>
                <a:cs typeface="Arial" panose="020B0604020202020204" pitchFamily="34" charset="0"/>
              </a:rPr>
            </a:br>
            <a:r>
              <a:rPr lang="es-GT" sz="1600" dirty="0">
                <a:solidFill>
                  <a:schemeClr val="tx1"/>
                </a:solidFill>
                <a:latin typeface="Arial" panose="020B0604020202020204" pitchFamily="34" charset="0"/>
                <a:cs typeface="Arial" panose="020B0604020202020204" pitchFamily="34" charset="0"/>
              </a:rPr>
              <a:t>La principal finalidad que se atiende es Protección Social con un </a:t>
            </a:r>
            <a:r>
              <a:rPr lang="es-GT" sz="1600" dirty="0">
                <a:solidFill>
                  <a:srgbClr val="0070C0"/>
                </a:solidFill>
                <a:latin typeface="Arial" panose="020B0604020202020204" pitchFamily="34" charset="0"/>
                <a:cs typeface="Arial" panose="020B0604020202020204" pitchFamily="34" charset="0"/>
              </a:rPr>
              <a:t>99.87% </a:t>
            </a:r>
            <a:r>
              <a:rPr lang="es-GT" sz="1600" dirty="0">
                <a:solidFill>
                  <a:schemeClr val="tx1"/>
                </a:solidFill>
                <a:latin typeface="Arial" panose="020B0604020202020204" pitchFamily="34" charset="0"/>
                <a:cs typeface="Arial" panose="020B0604020202020204" pitchFamily="34" charset="0"/>
              </a:rPr>
              <a:t>del presupuesto total de “</a:t>
            </a:r>
            <a:r>
              <a:rPr lang="es-GT" sz="1600" u="sng" dirty="0">
                <a:solidFill>
                  <a:schemeClr val="tx1"/>
                </a:solidFill>
                <a:latin typeface="Arial" panose="020B0604020202020204" pitchFamily="34" charset="0"/>
                <a:cs typeface="Arial" panose="020B0604020202020204" pitchFamily="34" charset="0"/>
              </a:rPr>
              <a:t>la Institución</a:t>
            </a:r>
            <a:r>
              <a:rPr lang="es-GT" sz="16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318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550623"/>
            <a:ext cx="9692024" cy="715530"/>
          </a:xfrm>
        </p:spPr>
        <p:txBody>
          <a:bodyPr>
            <a:normAutofit fontScale="90000"/>
          </a:bodyPr>
          <a:lstStyle/>
          <a:p>
            <a:r>
              <a:rPr lang="es-GT" sz="2400" dirty="0">
                <a:latin typeface="Arial" panose="020B0604020202020204" pitchFamily="34" charset="0"/>
                <a:cs typeface="Arial" panose="020B0604020202020204" pitchFamily="34" charset="0"/>
              </a:rPr>
              <a:t>EJECUCIÓN PRESUPUESTARIA POR FINALIDAD AL SEGUNDO CUATRIMESTRE 2021</a:t>
            </a:r>
            <a:endParaRPr lang="es-GT" sz="2200" b="1" dirty="0">
              <a:solidFill>
                <a:srgbClr val="003353"/>
              </a:solidFill>
              <a:latin typeface="Montserrat" pitchFamily="2" charset="77"/>
            </a:endParaRPr>
          </a:p>
        </p:txBody>
      </p:sp>
      <p:graphicFrame>
        <p:nvGraphicFramePr>
          <p:cNvPr id="7" name="5 Gráfico">
            <a:extLst>
              <a:ext uri="{FF2B5EF4-FFF2-40B4-BE49-F238E27FC236}">
                <a16:creationId xmlns:a16="http://schemas.microsoft.com/office/drawing/2014/main" id="{F8A14DE9-CC79-1D48-856D-9401F0CFBEB6}"/>
              </a:ext>
            </a:extLst>
          </p:cNvPr>
          <p:cNvGraphicFramePr>
            <a:graphicFrameLocks/>
          </p:cNvGraphicFramePr>
          <p:nvPr>
            <p:extLst>
              <p:ext uri="{D42A27DB-BD31-4B8C-83A1-F6EECF244321}">
                <p14:modId xmlns:p14="http://schemas.microsoft.com/office/powerpoint/2010/main" val="2835278709"/>
              </p:ext>
            </p:extLst>
          </p:nvPr>
        </p:nvGraphicFramePr>
        <p:xfrm>
          <a:off x="1049455" y="1331370"/>
          <a:ext cx="9051278" cy="4737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69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BD4445B-8362-F04D-BCEB-32058CB5AC6C}"/>
              </a:ext>
            </a:extLst>
          </p:cNvPr>
          <p:cNvSpPr>
            <a:spLocks noGrp="1"/>
          </p:cNvSpPr>
          <p:nvPr>
            <p:ph type="title"/>
          </p:nvPr>
        </p:nvSpPr>
        <p:spPr>
          <a:xfrm>
            <a:off x="408708" y="406690"/>
            <a:ext cx="7807639" cy="2800336"/>
          </a:xfrm>
        </p:spPr>
        <p:txBody>
          <a:bodyPr>
            <a:noAutofit/>
          </a:bodyPr>
          <a:lstStyle/>
          <a:p>
            <a:r>
              <a:rPr lang="es-GT" sz="4800" b="1" dirty="0">
                <a:solidFill>
                  <a:srgbClr val="003353"/>
                </a:solidFill>
                <a:latin typeface="Montserrat" pitchFamily="2" charset="77"/>
              </a:rPr>
              <a:t>RENDICIÓN DE CUENTAS</a:t>
            </a:r>
          </a:p>
        </p:txBody>
      </p:sp>
      <p:sp>
        <p:nvSpPr>
          <p:cNvPr id="6" name="Título 1">
            <a:extLst>
              <a:ext uri="{FF2B5EF4-FFF2-40B4-BE49-F238E27FC236}">
                <a16:creationId xmlns:a16="http://schemas.microsoft.com/office/drawing/2014/main" id="{8D764665-8E4C-A44B-9BD6-5D0B7607C2FC}"/>
              </a:ext>
            </a:extLst>
          </p:cNvPr>
          <p:cNvSpPr txBox="1">
            <a:spLocks/>
          </p:cNvSpPr>
          <p:nvPr/>
        </p:nvSpPr>
        <p:spPr>
          <a:xfrm>
            <a:off x="408708" y="764454"/>
            <a:ext cx="6879987" cy="3688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4000" dirty="0">
                <a:solidFill>
                  <a:srgbClr val="00568B"/>
                </a:solidFill>
                <a:latin typeface="Montserrat Medium" pitchFamily="2" charset="77"/>
              </a:rPr>
              <a:t>RESULTADOS ESPECÍFICOS</a:t>
            </a:r>
          </a:p>
          <a:p>
            <a:r>
              <a:rPr lang="es-GT" sz="4000" dirty="0">
                <a:solidFill>
                  <a:srgbClr val="00568B"/>
                </a:solidFill>
                <a:latin typeface="Montserrat Medium" pitchFamily="2" charset="77"/>
              </a:rPr>
              <a:t>SEGUNDO CUATRIMESTRE 2021</a:t>
            </a:r>
          </a:p>
        </p:txBody>
      </p:sp>
    </p:spTree>
    <p:extLst>
      <p:ext uri="{BB962C8B-B14F-4D97-AF65-F5344CB8AC3E}">
        <p14:creationId xmlns:p14="http://schemas.microsoft.com/office/powerpoint/2010/main" val="31939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391776" y="703023"/>
            <a:ext cx="9692024" cy="715530"/>
          </a:xfrm>
        </p:spPr>
        <p:txBody>
          <a:bodyPr>
            <a:normAutofit fontScale="90000"/>
          </a:bodyPr>
          <a:lstStyle/>
          <a:p>
            <a:r>
              <a:rPr lang="es-GT" sz="2400" dirty="0">
                <a:solidFill>
                  <a:srgbClr val="002060"/>
                </a:solidFill>
                <a:latin typeface="Arial" panose="020B0604020202020204" pitchFamily="34" charset="0"/>
                <a:cs typeface="Arial" panose="020B0604020202020204" pitchFamily="34" charset="0"/>
              </a:rPr>
              <a:t>SUBSECRETARIA DE PRESERVACIÓN FAMILIAR, FORTALECIMIENTO Y APOYO COMUNITARIO</a:t>
            </a:r>
            <a:br>
              <a:rPr lang="es-GT" sz="2400" dirty="0">
                <a:solidFill>
                  <a:srgbClr val="002060"/>
                </a:solidFill>
                <a:latin typeface="Arial" panose="020B0604020202020204" pitchFamily="34" charset="0"/>
                <a:cs typeface="Arial" panose="020B0604020202020204" pitchFamily="34" charset="0"/>
              </a:rPr>
            </a:br>
            <a:br>
              <a:rPr lang="es-GT"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GT" sz="2000" dirty="0">
                <a:latin typeface="Arial" panose="020B0604020202020204" pitchFamily="34" charset="0"/>
                <a:cs typeface="Arial" panose="020B0604020202020204" pitchFamily="34" charset="0"/>
              </a:rPr>
              <a:t>PRINCIPALES RESULTADOS Y AVANCES</a:t>
            </a:r>
            <a:br>
              <a:rPr lang="es-GT" sz="2400" dirty="0">
                <a:latin typeface="Arial" panose="020B0604020202020204" pitchFamily="34" charset="0"/>
                <a:cs typeface="Arial" panose="020B0604020202020204" pitchFamily="34" charset="0"/>
              </a:rPr>
            </a:br>
            <a:endParaRPr lang="es-GT" sz="2400" dirty="0">
              <a:solidFill>
                <a:srgbClr val="002060"/>
              </a:solidFill>
              <a:latin typeface="Arial" panose="020B0604020202020204" pitchFamily="34" charset="0"/>
              <a:cs typeface="Arial" panose="020B0604020202020204" pitchFamily="34" charset="0"/>
            </a:endParaRPr>
          </a:p>
        </p:txBody>
      </p:sp>
      <p:sp>
        <p:nvSpPr>
          <p:cNvPr id="4" name="2 CuadroTexto">
            <a:extLst>
              <a:ext uri="{FF2B5EF4-FFF2-40B4-BE49-F238E27FC236}">
                <a16:creationId xmlns:a16="http://schemas.microsoft.com/office/drawing/2014/main" id="{FB6EA399-562D-834C-A467-CA1D87373DC0}"/>
              </a:ext>
            </a:extLst>
          </p:cNvPr>
          <p:cNvSpPr txBox="1"/>
          <p:nvPr/>
        </p:nvSpPr>
        <p:spPr>
          <a:xfrm>
            <a:off x="588014" y="1539442"/>
            <a:ext cx="11205782" cy="877163"/>
          </a:xfrm>
          <a:prstGeom prst="rect">
            <a:avLst/>
          </a:prstGeom>
          <a:noFill/>
        </p:spPr>
        <p:txBody>
          <a:bodyPr wrap="square" rtlCol="0">
            <a:spAutoFit/>
          </a:bodyPr>
          <a:lstStyle/>
          <a:p>
            <a:pPr algn="just"/>
            <a:r>
              <a:rPr lang="es-GT" sz="1700" dirty="0"/>
              <a:t>Atención a </a:t>
            </a:r>
            <a:r>
              <a:rPr lang="es-GT" sz="1700" b="1" dirty="0"/>
              <a:t>4,483</a:t>
            </a:r>
            <a:r>
              <a:rPr lang="es-GT" sz="1700" dirty="0"/>
              <a:t> NNA, </a:t>
            </a:r>
            <a:r>
              <a:rPr lang="es-GT" sz="1700" b="1" dirty="0"/>
              <a:t>3,485</a:t>
            </a:r>
            <a:r>
              <a:rPr lang="es-GT" sz="1700" dirty="0"/>
              <a:t> familias y </a:t>
            </a:r>
            <a:r>
              <a:rPr lang="es-GT" sz="1700" b="1" dirty="0"/>
              <a:t>114</a:t>
            </a:r>
            <a:r>
              <a:rPr lang="es-GT" sz="1700" dirty="0"/>
              <a:t> entidades; como población atendida en los diferentes programas y servicios dirigidos al fortalecimiento de las familias y la comunidad en el cumplimiento de sus responsabilidades de cuidado, atención, educación y protección de las niñas, niños y/o adolescentes.</a:t>
            </a:r>
            <a:r>
              <a:rPr lang="es-GT" sz="1600" dirty="0">
                <a:cs typeface="Arial" panose="020B0604020202020204" pitchFamily="34" charset="0"/>
              </a:rPr>
              <a:t> </a:t>
            </a:r>
            <a:r>
              <a:rPr lang="es-GT" sz="1400" dirty="0">
                <a:cs typeface="Arial" panose="020B0604020202020204" pitchFamily="34" charset="0"/>
              </a:rPr>
              <a:t>(NNA=Niños, niñas y adolescentes)</a:t>
            </a:r>
          </a:p>
        </p:txBody>
      </p:sp>
      <p:sp>
        <p:nvSpPr>
          <p:cNvPr id="5" name="Marcador de contenido 6">
            <a:extLst>
              <a:ext uri="{FF2B5EF4-FFF2-40B4-BE49-F238E27FC236}">
                <a16:creationId xmlns:a16="http://schemas.microsoft.com/office/drawing/2014/main" id="{6C4E45C0-3BC3-B04E-8D94-7E4D5575A785}"/>
              </a:ext>
            </a:extLst>
          </p:cNvPr>
          <p:cNvSpPr txBox="1">
            <a:spLocks/>
          </p:cNvSpPr>
          <p:nvPr/>
        </p:nvSpPr>
        <p:spPr>
          <a:xfrm>
            <a:off x="4077479" y="2519228"/>
            <a:ext cx="7744310" cy="253792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0" lvl="1" indent="-342900" algn="just">
              <a:lnSpc>
                <a:spcPct val="130000"/>
              </a:lnSpc>
              <a:spcBef>
                <a:spcPct val="0"/>
              </a:spcBef>
              <a:buAutoNum type="alphaLcPeriod"/>
            </a:pPr>
            <a:r>
              <a:rPr lang="es-GT" sz="1800" dirty="0">
                <a:latin typeface="Arial" panose="020B0604020202020204" pitchFamily="34" charset="0"/>
                <a:cs typeface="Arial" panose="020B0604020202020204" pitchFamily="34" charset="0"/>
              </a:rPr>
              <a:t>Presupuesto vigente:     </a:t>
            </a:r>
            <a:r>
              <a:rPr lang="es-GT" sz="1800" b="1" dirty="0">
                <a:solidFill>
                  <a:srgbClr val="0070C0"/>
                </a:solidFill>
                <a:latin typeface="Arial" panose="020B0604020202020204" pitchFamily="34" charset="0"/>
                <a:cs typeface="Arial" panose="020B0604020202020204" pitchFamily="34" charset="0"/>
              </a:rPr>
              <a:t>Q. 49,676,640.00</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a:t>
            </a:r>
            <a:r>
              <a:rPr lang="es-GT" sz="1800" b="1" dirty="0">
                <a:solidFill>
                  <a:srgbClr val="0070C0"/>
                </a:solidFill>
                <a:latin typeface="Arial" panose="020B0604020202020204" pitchFamily="34" charset="0"/>
                <a:cs typeface="Arial" panose="020B0604020202020204" pitchFamily="34" charset="0"/>
              </a:rPr>
              <a:t>Q. 28,717,042.32 </a:t>
            </a:r>
          </a:p>
          <a:p>
            <a:pPr marL="342900" indent="-342900">
              <a:buAutoNum type="alphaLcPeriod"/>
            </a:pPr>
            <a:r>
              <a:rPr lang="es-GT" sz="1800" dirty="0">
                <a:latin typeface="Arial" panose="020B0604020202020204" pitchFamily="34" charset="0"/>
                <a:cs typeface="Arial" panose="020B0604020202020204" pitchFamily="34" charset="0"/>
              </a:rPr>
              <a:t>Fuente de financiamiento:     </a:t>
            </a:r>
            <a:r>
              <a:rPr lang="es-GT" sz="1800" b="1" dirty="0">
                <a:solidFill>
                  <a:srgbClr val="0070C0"/>
                </a:solidFill>
                <a:latin typeface="Arial" panose="020B0604020202020204" pitchFamily="34" charset="0"/>
                <a:cs typeface="Arial" panose="020B0604020202020204" pitchFamily="34" charset="0"/>
              </a:rPr>
              <a:t>11</a:t>
            </a:r>
          </a:p>
          <a:p>
            <a:pPr marL="0" indent="0">
              <a:buNone/>
            </a:pPr>
            <a:endParaRPr lang="es-GT" sz="1800" b="1" dirty="0">
              <a:solidFill>
                <a:srgbClr val="0070C0"/>
              </a:solidFill>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0" indent="0">
              <a:buNone/>
            </a:pPr>
            <a:endParaRPr lang="es-GT" sz="18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5F777771-191E-1143-B946-4415945AB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26" y="2537494"/>
            <a:ext cx="3303270" cy="2202180"/>
          </a:xfrm>
          <a:prstGeom prst="rect">
            <a:avLst/>
          </a:prstGeom>
        </p:spPr>
      </p:pic>
      <p:pic>
        <p:nvPicPr>
          <p:cNvPr id="8" name="Picture 2">
            <a:extLst>
              <a:ext uri="{FF2B5EF4-FFF2-40B4-BE49-F238E27FC236}">
                <a16:creationId xmlns:a16="http://schemas.microsoft.com/office/drawing/2014/main" id="{1B0FD124-3C7B-874B-8B44-9882350908A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550150" y="5057155"/>
            <a:ext cx="7533650" cy="130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8BC8F303-6575-2F4C-B341-0A7615323FB8}"/>
              </a:ext>
            </a:extLst>
          </p:cNvPr>
          <p:cNvSpPr/>
          <p:nvPr/>
        </p:nvSpPr>
        <p:spPr>
          <a:xfrm>
            <a:off x="460126" y="4757940"/>
            <a:ext cx="938077" cy="246221"/>
          </a:xfrm>
          <a:prstGeom prst="rect">
            <a:avLst/>
          </a:prstGeom>
        </p:spPr>
        <p:txBody>
          <a:bodyPr wrap="none">
            <a:spAutoFit/>
          </a:bodyPr>
          <a:lstStyle/>
          <a:p>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SBS</a:t>
            </a:r>
          </a:p>
        </p:txBody>
      </p:sp>
    </p:spTree>
    <p:extLst>
      <p:ext uri="{BB962C8B-B14F-4D97-AF65-F5344CB8AC3E}">
        <p14:creationId xmlns:p14="http://schemas.microsoft.com/office/powerpoint/2010/main" val="218028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391776" y="703023"/>
            <a:ext cx="9692024" cy="715530"/>
          </a:xfrm>
        </p:spPr>
        <p:txBody>
          <a:bodyPr>
            <a:normAutofit fontScale="90000"/>
          </a:bodyPr>
          <a:lstStyle/>
          <a:p>
            <a:r>
              <a:rPr lang="es-GT" sz="2400" dirty="0">
                <a:solidFill>
                  <a:srgbClr val="002060"/>
                </a:solidFill>
                <a:latin typeface="Arial" panose="020B0604020202020204" pitchFamily="34" charset="0"/>
                <a:cs typeface="Arial" panose="020B0604020202020204" pitchFamily="34" charset="0"/>
              </a:rPr>
              <a:t>SUBSECRETARIA DE REINSERCIÓN Y RESOCIALIZACIÓN DE ADOLESCENTES EN CONFLICTO CON LA LEY PENAL</a:t>
            </a:r>
            <a:br>
              <a:rPr lang="es-GT" sz="2400" dirty="0">
                <a:solidFill>
                  <a:srgbClr val="002060"/>
                </a:solidFill>
                <a:latin typeface="Arial" panose="020B0604020202020204" pitchFamily="34" charset="0"/>
                <a:cs typeface="Arial" panose="020B0604020202020204" pitchFamily="34" charset="0"/>
              </a:rPr>
            </a:br>
            <a:br>
              <a:rPr lang="es-GT"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GT" sz="1800" dirty="0">
                <a:latin typeface="Arial" panose="020B0604020202020204" pitchFamily="34" charset="0"/>
                <a:cs typeface="Arial" panose="020B0604020202020204" pitchFamily="34" charset="0"/>
              </a:rPr>
              <a:t>PRINCIPALES RESULTADOS Y AVANCES</a:t>
            </a:r>
            <a:br>
              <a:rPr lang="es-GT" sz="1800" dirty="0">
                <a:latin typeface="Arial" panose="020B0604020202020204" pitchFamily="34" charset="0"/>
                <a:cs typeface="Arial" panose="020B0604020202020204" pitchFamily="34" charset="0"/>
              </a:rPr>
            </a:br>
            <a:br>
              <a:rPr lang="es-GT" sz="2400" dirty="0">
                <a:latin typeface="Arial" panose="020B0604020202020204" pitchFamily="34" charset="0"/>
                <a:cs typeface="Arial" panose="020B0604020202020204" pitchFamily="34" charset="0"/>
              </a:rPr>
            </a:br>
            <a:endParaRPr lang="es-GT" sz="2400" dirty="0">
              <a:solidFill>
                <a:srgbClr val="002060"/>
              </a:solidFill>
              <a:latin typeface="Arial" panose="020B0604020202020204" pitchFamily="34" charset="0"/>
              <a:cs typeface="Arial" panose="020B0604020202020204" pitchFamily="34" charset="0"/>
            </a:endParaRPr>
          </a:p>
        </p:txBody>
      </p:sp>
      <p:sp>
        <p:nvSpPr>
          <p:cNvPr id="4" name="2 CuadroTexto">
            <a:extLst>
              <a:ext uri="{FF2B5EF4-FFF2-40B4-BE49-F238E27FC236}">
                <a16:creationId xmlns:a16="http://schemas.microsoft.com/office/drawing/2014/main" id="{FB6EA399-562D-834C-A467-CA1D87373DC0}"/>
              </a:ext>
            </a:extLst>
          </p:cNvPr>
          <p:cNvSpPr txBox="1"/>
          <p:nvPr/>
        </p:nvSpPr>
        <p:spPr>
          <a:xfrm>
            <a:off x="588014" y="1436819"/>
            <a:ext cx="11205782" cy="877163"/>
          </a:xfrm>
          <a:prstGeom prst="rect">
            <a:avLst/>
          </a:prstGeom>
          <a:noFill/>
        </p:spPr>
        <p:txBody>
          <a:bodyPr wrap="square" rtlCol="0">
            <a:spAutoFit/>
          </a:bodyPr>
          <a:lstStyle/>
          <a:p>
            <a:pPr algn="just"/>
            <a:r>
              <a:rPr lang="es-GT" sz="1700" dirty="0"/>
              <a:t>Atención a </a:t>
            </a:r>
            <a:r>
              <a:rPr lang="es-GT" sz="1700" b="1" dirty="0"/>
              <a:t>2,278</a:t>
            </a:r>
            <a:r>
              <a:rPr lang="es-GT" sz="1700" dirty="0"/>
              <a:t> adolescentes en los programas de orientación y capacitación para reinserción y resocialización de adolescentes que mediante orden judicial, han sido sujetos a una medida de coerción o sanción por la infracción a la ley penal.</a:t>
            </a:r>
            <a:endParaRPr lang="es-GT" sz="14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8BC8F303-6575-2F4C-B341-0A7615323FB8}"/>
              </a:ext>
            </a:extLst>
          </p:cNvPr>
          <p:cNvSpPr/>
          <p:nvPr/>
        </p:nvSpPr>
        <p:spPr>
          <a:xfrm>
            <a:off x="460126" y="4757940"/>
            <a:ext cx="938077" cy="246221"/>
          </a:xfrm>
          <a:prstGeom prst="rect">
            <a:avLst/>
          </a:prstGeom>
        </p:spPr>
        <p:txBody>
          <a:bodyPr wrap="none">
            <a:spAutoFit/>
          </a:bodyPr>
          <a:lstStyle/>
          <a:p>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SBS</a:t>
            </a:r>
          </a:p>
        </p:txBody>
      </p:sp>
      <p:sp>
        <p:nvSpPr>
          <p:cNvPr id="9" name="Marcador de contenido 6">
            <a:extLst>
              <a:ext uri="{FF2B5EF4-FFF2-40B4-BE49-F238E27FC236}">
                <a16:creationId xmlns:a16="http://schemas.microsoft.com/office/drawing/2014/main" id="{9188A564-3C71-7C4F-9D2D-C37A6786CB29}"/>
              </a:ext>
            </a:extLst>
          </p:cNvPr>
          <p:cNvSpPr txBox="1">
            <a:spLocks/>
          </p:cNvSpPr>
          <p:nvPr/>
        </p:nvSpPr>
        <p:spPr>
          <a:xfrm>
            <a:off x="4506686" y="2295326"/>
            <a:ext cx="7231124" cy="253792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0" lvl="1" indent="-342900" algn="just">
              <a:lnSpc>
                <a:spcPct val="130000"/>
              </a:lnSpc>
              <a:spcBef>
                <a:spcPct val="0"/>
              </a:spcBef>
              <a:buAutoNum type="alphaLcPeriod"/>
            </a:pPr>
            <a:r>
              <a:rPr lang="es-GT" sz="1800" dirty="0">
                <a:latin typeface="Arial" panose="020B0604020202020204" pitchFamily="34" charset="0"/>
                <a:cs typeface="Arial" panose="020B0604020202020204" pitchFamily="34" charset="0"/>
              </a:rPr>
              <a:t>Presupuesto vigente:     </a:t>
            </a:r>
            <a:r>
              <a:rPr lang="es-GT" sz="1800" b="1" dirty="0">
                <a:solidFill>
                  <a:srgbClr val="0070C0"/>
                </a:solidFill>
                <a:latin typeface="Arial" panose="020B0604020202020204" pitchFamily="34" charset="0"/>
                <a:cs typeface="Arial" panose="020B0604020202020204" pitchFamily="34" charset="0"/>
              </a:rPr>
              <a:t>Q. 85,369,629.00</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a:t>
            </a:r>
            <a:r>
              <a:rPr lang="es-GT" sz="1800" b="1" dirty="0">
                <a:solidFill>
                  <a:srgbClr val="0070C0"/>
                </a:solidFill>
                <a:latin typeface="Arial" panose="020B0604020202020204" pitchFamily="34" charset="0"/>
                <a:cs typeface="Arial" panose="020B0604020202020204" pitchFamily="34" charset="0"/>
              </a:rPr>
              <a:t>Q. 54,837,143.26 </a:t>
            </a:r>
          </a:p>
          <a:p>
            <a:pPr marL="342900" indent="-342900">
              <a:buAutoNum type="alphaLcPeriod"/>
            </a:pPr>
            <a:r>
              <a:rPr lang="es-GT" sz="1800" dirty="0">
                <a:latin typeface="Arial" panose="020B0604020202020204" pitchFamily="34" charset="0"/>
                <a:cs typeface="Arial" panose="020B0604020202020204" pitchFamily="34" charset="0"/>
              </a:rPr>
              <a:t>Fuente de financiamiento:     </a:t>
            </a:r>
            <a:r>
              <a:rPr lang="es-GT" sz="1800" b="1" dirty="0">
                <a:solidFill>
                  <a:srgbClr val="0070C0"/>
                </a:solidFill>
                <a:latin typeface="Arial" panose="020B0604020202020204" pitchFamily="34" charset="0"/>
                <a:cs typeface="Arial" panose="020B0604020202020204" pitchFamily="34" charset="0"/>
              </a:rPr>
              <a:t>11</a:t>
            </a:r>
          </a:p>
          <a:p>
            <a:pPr marL="0" indent="0">
              <a:buNone/>
            </a:pPr>
            <a:endParaRPr lang="es-GT" sz="10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0" indent="0">
              <a:buNone/>
            </a:pPr>
            <a:endParaRPr lang="es-GT" sz="1800" b="1"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34CCB5D8-B74E-564D-ABB6-14E3BC087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 y="2368806"/>
            <a:ext cx="3627120" cy="2418080"/>
          </a:xfrm>
          <a:prstGeom prst="rect">
            <a:avLst/>
          </a:prstGeom>
        </p:spPr>
      </p:pic>
      <p:pic>
        <p:nvPicPr>
          <p:cNvPr id="11" name="Picture 2">
            <a:extLst>
              <a:ext uri="{FF2B5EF4-FFF2-40B4-BE49-F238E27FC236}">
                <a16:creationId xmlns:a16="http://schemas.microsoft.com/office/drawing/2014/main" id="{EB5A1BAC-5B95-944C-A397-0A541F7CBF9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93333" y="4972967"/>
            <a:ext cx="8390467" cy="13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63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391776" y="703023"/>
            <a:ext cx="9692024" cy="715530"/>
          </a:xfrm>
        </p:spPr>
        <p:txBody>
          <a:bodyPr>
            <a:normAutofit fontScale="90000"/>
          </a:bodyPr>
          <a:lstStyle/>
          <a:p>
            <a:r>
              <a:rPr lang="es-GT" sz="2400" dirty="0">
                <a:solidFill>
                  <a:srgbClr val="002060"/>
                </a:solidFill>
                <a:latin typeface="Arial" panose="020B0604020202020204" pitchFamily="34" charset="0"/>
                <a:cs typeface="Arial" panose="020B0604020202020204" pitchFamily="34" charset="0"/>
              </a:rPr>
              <a:t>SUBSECRETARIA DE PROTECCIÓN Y ACOGIMIENTO </a:t>
            </a:r>
            <a:br>
              <a:rPr lang="es-GT" sz="2400" dirty="0">
                <a:solidFill>
                  <a:srgbClr val="002060"/>
                </a:solidFill>
                <a:latin typeface="Arial" panose="020B0604020202020204" pitchFamily="34" charset="0"/>
                <a:cs typeface="Arial" panose="020B0604020202020204" pitchFamily="34" charset="0"/>
              </a:rPr>
            </a:br>
            <a:r>
              <a:rPr lang="es-GT" sz="2400" dirty="0">
                <a:solidFill>
                  <a:srgbClr val="002060"/>
                </a:solidFill>
                <a:latin typeface="Arial" panose="020B0604020202020204" pitchFamily="34" charset="0"/>
                <a:cs typeface="Arial" panose="020B0604020202020204" pitchFamily="34" charset="0"/>
              </a:rPr>
              <a:t>A LA NIÑEZ Y ADOLESCENCIA</a:t>
            </a:r>
            <a:br>
              <a:rPr lang="es-GT" sz="2400" dirty="0">
                <a:solidFill>
                  <a:srgbClr val="002060"/>
                </a:solidFill>
                <a:latin typeface="Arial" panose="020B0604020202020204" pitchFamily="34" charset="0"/>
                <a:cs typeface="Arial" panose="020B0604020202020204" pitchFamily="34" charset="0"/>
              </a:rPr>
            </a:br>
            <a:br>
              <a:rPr lang="es-GT"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GT" sz="1800" dirty="0">
                <a:latin typeface="Arial" panose="020B0604020202020204" pitchFamily="34" charset="0"/>
                <a:cs typeface="Arial" panose="020B0604020202020204" pitchFamily="34" charset="0"/>
              </a:rPr>
              <a:t>PRINCIPALES RESULTADOS Y AVANCES</a:t>
            </a:r>
            <a:br>
              <a:rPr lang="es-GT" sz="1800" dirty="0">
                <a:latin typeface="Arial" panose="020B0604020202020204" pitchFamily="34" charset="0"/>
                <a:cs typeface="Arial" panose="020B0604020202020204" pitchFamily="34" charset="0"/>
              </a:rPr>
            </a:br>
            <a:br>
              <a:rPr lang="es-GT" sz="1800" dirty="0">
                <a:latin typeface="Arial" panose="020B0604020202020204" pitchFamily="34" charset="0"/>
                <a:cs typeface="Arial" panose="020B0604020202020204" pitchFamily="34" charset="0"/>
              </a:rPr>
            </a:br>
            <a:br>
              <a:rPr lang="es-GT" sz="2400" dirty="0">
                <a:latin typeface="Arial" panose="020B0604020202020204" pitchFamily="34" charset="0"/>
                <a:cs typeface="Arial" panose="020B0604020202020204" pitchFamily="34" charset="0"/>
              </a:rPr>
            </a:br>
            <a:endParaRPr lang="es-GT" sz="2400" dirty="0">
              <a:solidFill>
                <a:srgbClr val="002060"/>
              </a:solidFill>
              <a:latin typeface="Arial" panose="020B0604020202020204" pitchFamily="34" charset="0"/>
              <a:cs typeface="Arial" panose="020B0604020202020204" pitchFamily="34" charset="0"/>
            </a:endParaRPr>
          </a:p>
        </p:txBody>
      </p:sp>
      <p:sp>
        <p:nvSpPr>
          <p:cNvPr id="4" name="2 CuadroTexto">
            <a:extLst>
              <a:ext uri="{FF2B5EF4-FFF2-40B4-BE49-F238E27FC236}">
                <a16:creationId xmlns:a16="http://schemas.microsoft.com/office/drawing/2014/main" id="{FB6EA399-562D-834C-A467-CA1D87373DC0}"/>
              </a:ext>
            </a:extLst>
          </p:cNvPr>
          <p:cNvSpPr txBox="1"/>
          <p:nvPr/>
        </p:nvSpPr>
        <p:spPr>
          <a:xfrm>
            <a:off x="588014" y="1436819"/>
            <a:ext cx="11205782" cy="877163"/>
          </a:xfrm>
          <a:prstGeom prst="rect">
            <a:avLst/>
          </a:prstGeom>
          <a:noFill/>
        </p:spPr>
        <p:txBody>
          <a:bodyPr wrap="square" rtlCol="0">
            <a:spAutoFit/>
          </a:bodyPr>
          <a:lstStyle/>
          <a:p>
            <a:pPr algn="just"/>
            <a:r>
              <a:rPr lang="es-GT" sz="1700" dirty="0"/>
              <a:t>Atención a </a:t>
            </a:r>
            <a:r>
              <a:rPr lang="es-GT" sz="1700" b="1" dirty="0"/>
              <a:t>9,329 </a:t>
            </a:r>
            <a:r>
              <a:rPr lang="es-GT" sz="1700" dirty="0"/>
              <a:t>niños, niñas y adolescentes</a:t>
            </a:r>
            <a:r>
              <a:rPr lang="es-GT" sz="1700" b="1" dirty="0"/>
              <a:t> </a:t>
            </a:r>
            <a:r>
              <a:rPr lang="es-GT" sz="1700" dirty="0"/>
              <a:t>mediante</a:t>
            </a:r>
            <a:r>
              <a:rPr lang="es-GT" sz="1700" b="1" dirty="0"/>
              <a:t> </a:t>
            </a:r>
            <a:r>
              <a:rPr lang="es-GT" sz="1700" dirty="0"/>
              <a:t>los programas y acciones que brindan alternativas de acogimiento familiar temporal, protección y abrigo residencial y no residencial que por orden de autoridad judicial competente son separados de su familia o que no cuentan con ella.</a:t>
            </a:r>
          </a:p>
        </p:txBody>
      </p:sp>
      <p:sp>
        <p:nvSpPr>
          <p:cNvPr id="3" name="Rectángulo 2">
            <a:extLst>
              <a:ext uri="{FF2B5EF4-FFF2-40B4-BE49-F238E27FC236}">
                <a16:creationId xmlns:a16="http://schemas.microsoft.com/office/drawing/2014/main" id="{8BC8F303-6575-2F4C-B341-0A7615323FB8}"/>
              </a:ext>
            </a:extLst>
          </p:cNvPr>
          <p:cNvSpPr/>
          <p:nvPr/>
        </p:nvSpPr>
        <p:spPr>
          <a:xfrm>
            <a:off x="460126" y="4757940"/>
            <a:ext cx="938077" cy="246221"/>
          </a:xfrm>
          <a:prstGeom prst="rect">
            <a:avLst/>
          </a:prstGeom>
        </p:spPr>
        <p:txBody>
          <a:bodyPr wrap="none">
            <a:spAutoFit/>
          </a:bodyPr>
          <a:lstStyle/>
          <a:p>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SBS</a:t>
            </a:r>
          </a:p>
        </p:txBody>
      </p:sp>
      <p:sp>
        <p:nvSpPr>
          <p:cNvPr id="8" name="Marcador de contenido 6">
            <a:extLst>
              <a:ext uri="{FF2B5EF4-FFF2-40B4-BE49-F238E27FC236}">
                <a16:creationId xmlns:a16="http://schemas.microsoft.com/office/drawing/2014/main" id="{C585C493-CF98-A94E-9550-C6EB1C981441}"/>
              </a:ext>
            </a:extLst>
          </p:cNvPr>
          <p:cNvSpPr txBox="1">
            <a:spLocks/>
          </p:cNvSpPr>
          <p:nvPr/>
        </p:nvSpPr>
        <p:spPr>
          <a:xfrm>
            <a:off x="4739961" y="2369974"/>
            <a:ext cx="7231124" cy="235131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0" lvl="1" indent="-342900" algn="just">
              <a:lnSpc>
                <a:spcPct val="130000"/>
              </a:lnSpc>
              <a:spcBef>
                <a:spcPct val="0"/>
              </a:spcBef>
              <a:buAutoNum type="alphaLcPeriod"/>
            </a:pPr>
            <a:r>
              <a:rPr lang="es-GT" sz="1800" dirty="0">
                <a:latin typeface="Arial" panose="020B0604020202020204" pitchFamily="34" charset="0"/>
                <a:cs typeface="Arial" panose="020B0604020202020204" pitchFamily="34" charset="0"/>
              </a:rPr>
              <a:t>Presupuesto vigente:     </a:t>
            </a:r>
            <a:r>
              <a:rPr lang="es-GT" sz="1800" b="1" dirty="0">
                <a:solidFill>
                  <a:srgbClr val="0070C0"/>
                </a:solidFill>
                <a:latin typeface="Arial" panose="020B0604020202020204" pitchFamily="34" charset="0"/>
                <a:cs typeface="Arial" panose="020B0604020202020204" pitchFamily="34" charset="0"/>
              </a:rPr>
              <a:t>Q. 79,924,917.00</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a:t>
            </a:r>
            <a:r>
              <a:rPr lang="es-GT" sz="1800" b="1" dirty="0">
                <a:solidFill>
                  <a:srgbClr val="0070C0"/>
                </a:solidFill>
                <a:latin typeface="Arial" panose="020B0604020202020204" pitchFamily="34" charset="0"/>
                <a:cs typeface="Arial" panose="020B0604020202020204" pitchFamily="34" charset="0"/>
              </a:rPr>
              <a:t>Q. 51,065,709.28 </a:t>
            </a:r>
          </a:p>
          <a:p>
            <a:pPr marL="342900" indent="-342900">
              <a:buAutoNum type="alphaLcPeriod"/>
            </a:pPr>
            <a:r>
              <a:rPr lang="es-GT" sz="1800" dirty="0">
                <a:latin typeface="Arial" panose="020B0604020202020204" pitchFamily="34" charset="0"/>
                <a:cs typeface="Arial" panose="020B0604020202020204" pitchFamily="34" charset="0"/>
              </a:rPr>
              <a:t>Fuente de financiamiento:     </a:t>
            </a:r>
            <a:r>
              <a:rPr lang="es-GT" sz="1800" b="1" dirty="0">
                <a:solidFill>
                  <a:srgbClr val="0070C0"/>
                </a:solidFill>
                <a:latin typeface="Arial" panose="020B0604020202020204" pitchFamily="34" charset="0"/>
                <a:cs typeface="Arial" panose="020B0604020202020204" pitchFamily="34" charset="0"/>
              </a:rPr>
              <a:t>11</a:t>
            </a:r>
          </a:p>
          <a:p>
            <a:pPr marL="0" indent="0">
              <a:buNone/>
            </a:pPr>
            <a:endParaRPr lang="es-GT" sz="10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0" indent="0">
              <a:buNone/>
            </a:pPr>
            <a:endParaRPr lang="es-GT" sz="1800" b="1"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53D11863-AC29-BD42-9EFB-F460E5BFE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 y="2324695"/>
            <a:ext cx="3566160" cy="2377440"/>
          </a:xfrm>
          <a:prstGeom prst="rect">
            <a:avLst/>
          </a:prstGeom>
        </p:spPr>
      </p:pic>
      <p:pic>
        <p:nvPicPr>
          <p:cNvPr id="13" name="Picture 2">
            <a:extLst>
              <a:ext uri="{FF2B5EF4-FFF2-40B4-BE49-F238E27FC236}">
                <a16:creationId xmlns:a16="http://schemas.microsoft.com/office/drawing/2014/main" id="{2E557A45-A419-2848-9424-3E9B2D0C7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467" y="4897082"/>
            <a:ext cx="7916333" cy="142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5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60126" y="1002949"/>
            <a:ext cx="9692024" cy="715530"/>
          </a:xfrm>
        </p:spPr>
        <p:txBody>
          <a:bodyPr>
            <a:normAutofit fontScale="90000"/>
          </a:bodyPr>
          <a:lstStyle/>
          <a:p>
            <a:r>
              <a:rPr lang="es-GT" sz="2400" dirty="0">
                <a:solidFill>
                  <a:srgbClr val="002060"/>
                </a:solidFill>
                <a:latin typeface="Arial" panose="020B0604020202020204" pitchFamily="34" charset="0"/>
                <a:cs typeface="Arial" panose="020B0604020202020204" pitchFamily="34" charset="0"/>
              </a:rPr>
              <a:t>PRINCIPALES RESULTADOS Y AVANCES</a:t>
            </a:r>
            <a:br>
              <a:rPr lang="es-GT" sz="2400" dirty="0">
                <a:solidFill>
                  <a:srgbClr val="002060"/>
                </a:solidFill>
                <a:latin typeface="Arial" panose="020B0604020202020204" pitchFamily="34" charset="0"/>
                <a:cs typeface="Arial" panose="020B0604020202020204" pitchFamily="34" charset="0"/>
              </a:rPr>
            </a:br>
            <a:br>
              <a:rPr lang="es-GT" sz="2400" dirty="0">
                <a:solidFill>
                  <a:srgbClr val="002060"/>
                </a:solidFill>
                <a:latin typeface="Arial" panose="020B0604020202020204" pitchFamily="34" charset="0"/>
                <a:cs typeface="Arial" panose="020B0604020202020204" pitchFamily="34" charset="0"/>
              </a:rPr>
            </a:br>
            <a:br>
              <a:rPr lang="es-GT"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s-GT" sz="1800" dirty="0">
                <a:latin typeface="Arial" panose="020B0604020202020204" pitchFamily="34" charset="0"/>
                <a:cs typeface="Arial" panose="020B0604020202020204" pitchFamily="34" charset="0"/>
              </a:rPr>
            </a:br>
            <a:br>
              <a:rPr lang="es-GT" sz="1800" dirty="0">
                <a:latin typeface="Arial" panose="020B0604020202020204" pitchFamily="34" charset="0"/>
                <a:cs typeface="Arial" panose="020B0604020202020204" pitchFamily="34" charset="0"/>
              </a:rPr>
            </a:br>
            <a:br>
              <a:rPr lang="es-GT" sz="2400" dirty="0">
                <a:latin typeface="Arial" panose="020B0604020202020204" pitchFamily="34" charset="0"/>
                <a:cs typeface="Arial" panose="020B0604020202020204" pitchFamily="34" charset="0"/>
              </a:rPr>
            </a:br>
            <a:endParaRPr lang="es-GT" sz="2400" dirty="0">
              <a:solidFill>
                <a:srgbClr val="002060"/>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8BC8F303-6575-2F4C-B341-0A7615323FB8}"/>
              </a:ext>
            </a:extLst>
          </p:cNvPr>
          <p:cNvSpPr/>
          <p:nvPr/>
        </p:nvSpPr>
        <p:spPr>
          <a:xfrm>
            <a:off x="460126" y="5130473"/>
            <a:ext cx="938077" cy="246221"/>
          </a:xfrm>
          <a:prstGeom prst="rect">
            <a:avLst/>
          </a:prstGeom>
        </p:spPr>
        <p:txBody>
          <a:bodyPr wrap="none">
            <a:spAutoFit/>
          </a:bodyPr>
          <a:lstStyle/>
          <a:p>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SBS</a:t>
            </a:r>
          </a:p>
        </p:txBody>
      </p:sp>
      <p:pic>
        <p:nvPicPr>
          <p:cNvPr id="10" name="Imagen 9">
            <a:extLst>
              <a:ext uri="{FF2B5EF4-FFF2-40B4-BE49-F238E27FC236}">
                <a16:creationId xmlns:a16="http://schemas.microsoft.com/office/drawing/2014/main" id="{91FC51F8-C7C6-4E4D-8B63-1CA904A9A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66" y="1645827"/>
            <a:ext cx="2496999" cy="1664665"/>
          </a:xfrm>
          <a:prstGeom prst="rect">
            <a:avLst/>
          </a:prstGeom>
        </p:spPr>
      </p:pic>
      <p:pic>
        <p:nvPicPr>
          <p:cNvPr id="11" name="Imagen 10">
            <a:extLst>
              <a:ext uri="{FF2B5EF4-FFF2-40B4-BE49-F238E27FC236}">
                <a16:creationId xmlns:a16="http://schemas.microsoft.com/office/drawing/2014/main" id="{267A5E79-2B84-794A-89D1-CE44332D6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67" y="3379239"/>
            <a:ext cx="2502400" cy="1668268"/>
          </a:xfrm>
          <a:prstGeom prst="rect">
            <a:avLst/>
          </a:prstGeom>
        </p:spPr>
      </p:pic>
      <p:sp>
        <p:nvSpPr>
          <p:cNvPr id="14" name="Marcador de contenido 6">
            <a:extLst>
              <a:ext uri="{FF2B5EF4-FFF2-40B4-BE49-F238E27FC236}">
                <a16:creationId xmlns:a16="http://schemas.microsoft.com/office/drawing/2014/main" id="{16733286-E27C-444F-AE9B-A5BE7395261A}"/>
              </a:ext>
            </a:extLst>
          </p:cNvPr>
          <p:cNvSpPr txBox="1">
            <a:spLocks/>
          </p:cNvSpPr>
          <p:nvPr/>
        </p:nvSpPr>
        <p:spPr>
          <a:xfrm>
            <a:off x="4049487" y="2050999"/>
            <a:ext cx="7851160"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a:t>
            </a:r>
            <a:r>
              <a:rPr lang="es-GT" sz="1900" b="1" dirty="0">
                <a:solidFill>
                  <a:srgbClr val="0070C0"/>
                </a:solidFill>
                <a:latin typeface="Arial" panose="020B0604020202020204" pitchFamily="34" charset="0"/>
                <a:cs typeface="Arial" panose="020B0604020202020204" pitchFamily="34" charset="0"/>
              </a:rPr>
              <a:t>Q. 1,320,000,00</a:t>
            </a:r>
          </a:p>
          <a:p>
            <a:pPr marL="342900" indent="-342900">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Presupuesto ejecutado (utilizado): </a:t>
            </a:r>
            <a:r>
              <a:rPr lang="es-GT" sz="1900" b="1" dirty="0">
                <a:solidFill>
                  <a:srgbClr val="0070C0"/>
                </a:solidFill>
                <a:latin typeface="Arial" panose="020B0604020202020204" pitchFamily="34" charset="0"/>
                <a:cs typeface="Arial" panose="020B0604020202020204" pitchFamily="34" charset="0"/>
              </a:rPr>
              <a:t>Q. 1,320,000,00</a:t>
            </a:r>
          </a:p>
          <a:p>
            <a:pPr marL="342900" indent="-342900">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Fuente de financiamiento: </a:t>
            </a:r>
            <a:r>
              <a:rPr lang="es-GT" sz="1900" b="1" dirty="0">
                <a:solidFill>
                  <a:srgbClr val="0070C0"/>
                </a:solidFill>
                <a:latin typeface="Arial" panose="020B0604020202020204" pitchFamily="34" charset="0"/>
                <a:cs typeface="Arial" panose="020B0604020202020204" pitchFamily="34" charset="0"/>
              </a:rPr>
              <a:t>11</a:t>
            </a:r>
          </a:p>
          <a:p>
            <a:pPr marL="342900" indent="-342900">
              <a:buAutoNum type="alphaLcPeriod"/>
            </a:pPr>
            <a:endParaRPr lang="es-GT" sz="11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342900" indent="-342900">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Porcentaje de avance físico: </a:t>
            </a:r>
            <a:r>
              <a:rPr lang="es-GT" sz="1900" b="1" dirty="0">
                <a:solidFill>
                  <a:srgbClr val="0070C0"/>
                </a:solidFill>
                <a:latin typeface="Arial" panose="020B0604020202020204" pitchFamily="34" charset="0"/>
                <a:cs typeface="Arial" panose="020B0604020202020204" pitchFamily="34" charset="0"/>
              </a:rPr>
              <a:t>100%</a:t>
            </a:r>
          </a:p>
          <a:p>
            <a:pPr marL="342900" indent="-342900">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Población beneficiada: </a:t>
            </a:r>
            <a:r>
              <a:rPr lang="es-GT" sz="1900" b="1" dirty="0">
                <a:solidFill>
                  <a:srgbClr val="0070C0"/>
                </a:solidFill>
                <a:latin typeface="Arial" panose="020B0604020202020204" pitchFamily="34" charset="0"/>
                <a:cs typeface="Arial" panose="020B0604020202020204" pitchFamily="34" charset="0"/>
              </a:rPr>
              <a:t>130 Niños de 8 meses a 6 años de edad</a:t>
            </a:r>
          </a:p>
          <a:p>
            <a:pPr marL="342900" indent="-342900">
              <a:lnSpc>
                <a:spcPct val="100000"/>
              </a:lnSpc>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Ubicación geográfica:  </a:t>
            </a:r>
            <a:r>
              <a:rPr lang="es-GT" sz="1900" b="1" dirty="0">
                <a:solidFill>
                  <a:srgbClr val="0070C0"/>
                </a:solidFill>
                <a:latin typeface="Arial" panose="020B0604020202020204" pitchFamily="34" charset="0"/>
                <a:cs typeface="Arial" panose="020B0604020202020204" pitchFamily="34" charset="0"/>
              </a:rPr>
              <a:t>Ciudad Guatemala</a:t>
            </a:r>
          </a:p>
          <a:p>
            <a:pPr marL="342900" indent="-342900">
              <a:lnSpc>
                <a:spcPct val="110000"/>
              </a:lnSpc>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Plazo del mantenimiento:  </a:t>
            </a:r>
            <a:r>
              <a:rPr lang="es-GT" sz="1900" b="1" dirty="0">
                <a:solidFill>
                  <a:srgbClr val="0070C0"/>
                </a:solidFill>
                <a:latin typeface="Arial" panose="020B0604020202020204" pitchFamily="34" charset="0"/>
                <a:cs typeface="Arial" panose="020B0604020202020204" pitchFamily="34" charset="0"/>
              </a:rPr>
              <a:t>Marzo a Agosto del 2021</a:t>
            </a:r>
          </a:p>
        </p:txBody>
      </p:sp>
      <p:sp>
        <p:nvSpPr>
          <p:cNvPr id="16" name="Marcador de contenido 6">
            <a:extLst>
              <a:ext uri="{FF2B5EF4-FFF2-40B4-BE49-F238E27FC236}">
                <a16:creationId xmlns:a16="http://schemas.microsoft.com/office/drawing/2014/main" id="{B86AD202-9E2A-A844-BC09-36B9BA50BF3A}"/>
              </a:ext>
            </a:extLst>
          </p:cNvPr>
          <p:cNvSpPr txBox="1">
            <a:spLocks/>
          </p:cNvSpPr>
          <p:nvPr/>
        </p:nvSpPr>
        <p:spPr>
          <a:xfrm>
            <a:off x="413239" y="1017463"/>
            <a:ext cx="11778761" cy="5170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a:solidFill>
                  <a:srgbClr val="0070C0"/>
                </a:solidFill>
                <a:latin typeface="Arial" panose="020B0604020202020204" pitchFamily="34" charset="0"/>
                <a:cs typeface="Arial" panose="020B0604020202020204" pitchFamily="34" charset="0"/>
              </a:rPr>
              <a:t>MANTENIMIENTO, REPARACIÓN Y REMODELACIÓN DEL EDIFICIO QUE OCUPA EL CENTRO DE ATENCIÓN INTEGRAL -CAI- TERMINAL</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p>
          <a:p>
            <a:pPr marL="0" indent="0">
              <a:buNone/>
            </a:pPr>
            <a:endParaRPr lang="es-GT" sz="1000" b="1"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a:p>
            <a:pPr marL="0" indent="0">
              <a:buNone/>
            </a:pPr>
            <a:endParaRPr lang="es-GT" sz="1000" dirty="0">
              <a:latin typeface="Arial" panose="020B0604020202020204" pitchFamily="34" charset="0"/>
              <a:cs typeface="Arial" panose="020B0604020202020204" pitchFamily="34" charset="0"/>
            </a:endParaRPr>
          </a:p>
          <a:p>
            <a:pPr marL="0" indent="0">
              <a:buNone/>
            </a:pPr>
            <a:endParaRPr lang="es-GT" sz="1400" dirty="0">
              <a:latin typeface="Arial" panose="020B0604020202020204" pitchFamily="34" charset="0"/>
              <a:cs typeface="Arial" panose="020B0604020202020204" pitchFamily="34" charset="0"/>
            </a:endParaRPr>
          </a:p>
          <a:p>
            <a:pPr marL="0" indent="0">
              <a:buNone/>
            </a:pPr>
            <a:endParaRPr lang="es-GT" sz="1400" dirty="0">
              <a:latin typeface="Arial" panose="020B0604020202020204" pitchFamily="34" charset="0"/>
              <a:cs typeface="Arial" panose="020B0604020202020204" pitchFamily="34" charset="0"/>
            </a:endParaRPr>
          </a:p>
          <a:p>
            <a:pPr marL="0" indent="0">
              <a:buNone/>
            </a:pPr>
            <a:r>
              <a:rPr lang="es-GT" sz="1400" dirty="0">
                <a:latin typeface="Arial" panose="020B0604020202020204" pitchFamily="34" charset="0"/>
                <a:cs typeface="Arial" panose="020B0604020202020204" pitchFamily="34" charset="0"/>
              </a:rPr>
              <a:t>NOG Guatecompras: </a:t>
            </a:r>
            <a:r>
              <a:rPr lang="es-GT" sz="1900" b="1" dirty="0">
                <a:solidFill>
                  <a:srgbClr val="0070C0"/>
                </a:solidFill>
                <a:latin typeface="Arial" panose="020B0604020202020204" pitchFamily="34" charset="0"/>
                <a:cs typeface="Arial" panose="020B0604020202020204" pitchFamily="34" charset="0"/>
              </a:rPr>
              <a:t>13406078</a:t>
            </a:r>
          </a:p>
          <a:p>
            <a:pPr marL="0" indent="0">
              <a:buNone/>
            </a:pPr>
            <a:endParaRPr lang="es-G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702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296623"/>
            <a:ext cx="8515158" cy="715530"/>
          </a:xfrm>
        </p:spPr>
        <p:txBody>
          <a:bodyPr>
            <a:normAutofit fontScale="90000"/>
          </a:bodyPr>
          <a:lstStyle/>
          <a:p>
            <a:r>
              <a:rPr lang="es-GT" sz="2400" dirty="0">
                <a:latin typeface="Arial" panose="020B0604020202020204" pitchFamily="34" charset="0"/>
                <a:cs typeface="Arial" panose="020B0604020202020204" pitchFamily="34" charset="0"/>
              </a:rPr>
              <a:t>PRINCIPALES FUNCIONES DE LA SECRETARIA DE BIENESTAR SOCIAL DE LA PRESIDENCIA DE LA REPÚBLICA</a:t>
            </a:r>
            <a:endParaRPr lang="es-GT" sz="2400" b="1" dirty="0">
              <a:solidFill>
                <a:srgbClr val="003353"/>
              </a:solidFill>
              <a:latin typeface="Montserrat" pitchFamily="2" charset="77"/>
            </a:endParaRPr>
          </a:p>
        </p:txBody>
      </p:sp>
      <p:sp>
        <p:nvSpPr>
          <p:cNvPr id="6" name="Marcador de contenido 6">
            <a:extLst>
              <a:ext uri="{FF2B5EF4-FFF2-40B4-BE49-F238E27FC236}">
                <a16:creationId xmlns:a16="http://schemas.microsoft.com/office/drawing/2014/main" id="{BCBD73D8-20D6-CF40-AB25-181EA55AF1B0}"/>
              </a:ext>
            </a:extLst>
          </p:cNvPr>
          <p:cNvSpPr>
            <a:spLocks noGrp="1"/>
          </p:cNvSpPr>
          <p:nvPr>
            <p:ph idx="1"/>
          </p:nvPr>
        </p:nvSpPr>
        <p:spPr>
          <a:xfrm>
            <a:off x="408709" y="1079887"/>
            <a:ext cx="10562253" cy="4614170"/>
          </a:xfrm>
        </p:spPr>
        <p:txBody>
          <a:bodyPr>
            <a:noAutofit/>
          </a:bodyPr>
          <a:lstStyle/>
          <a:p>
            <a:pPr marL="93663" lvl="1" indent="0">
              <a:lnSpc>
                <a:spcPct val="150000"/>
              </a:lnSpc>
              <a:buNone/>
            </a:pPr>
            <a:r>
              <a:rPr lang="es-GT" sz="1300" dirty="0">
                <a:latin typeface="Arial" panose="020B0604020202020204" pitchFamily="34" charset="0"/>
                <a:cs typeface="Arial" panose="020B0604020202020204" pitchFamily="34" charset="0"/>
              </a:rPr>
              <a:t>De conformidad con las normas que regulan su funcionamiento, las </a:t>
            </a:r>
            <a:r>
              <a:rPr lang="es-GT" sz="1300" b="1" dirty="0">
                <a:solidFill>
                  <a:srgbClr val="2786C0"/>
                </a:solidFill>
                <a:latin typeface="Arial" panose="020B0604020202020204" pitchFamily="34" charset="0"/>
                <a:cs typeface="Arial" panose="020B0604020202020204" pitchFamily="34" charset="0"/>
              </a:rPr>
              <a:t>principales funciones </a:t>
            </a:r>
            <a:r>
              <a:rPr lang="es-GT" sz="1300" dirty="0">
                <a:latin typeface="Arial" panose="020B0604020202020204" pitchFamily="34" charset="0"/>
                <a:cs typeface="Arial" panose="020B0604020202020204" pitchFamily="34" charset="0"/>
              </a:rPr>
              <a:t>de la institución están dirigidas por sus tres ejes principales los cuales son:</a:t>
            </a:r>
          </a:p>
          <a:p>
            <a:pPr marL="93663" lvl="1" indent="0">
              <a:lnSpc>
                <a:spcPct val="150000"/>
              </a:lnSpc>
              <a:buNone/>
            </a:pPr>
            <a:r>
              <a:rPr lang="es-GT" sz="1300" b="1" dirty="0">
                <a:latin typeface="Arial" panose="020B0604020202020204" pitchFamily="34" charset="0"/>
                <a:cs typeface="Arial" panose="020B0604020202020204" pitchFamily="34" charset="0"/>
              </a:rPr>
              <a:t>SUBSECRETARIO DE PRESERVACIÓN FAMILIAR, FORTALECIMIENTO Y APOYO COMUNITARIO.</a:t>
            </a:r>
          </a:p>
          <a:p>
            <a:pPr marL="269875" lvl="1" indent="0">
              <a:lnSpc>
                <a:spcPct val="150000"/>
              </a:lnSpc>
              <a:buNone/>
            </a:pPr>
            <a:r>
              <a:rPr lang="es-GT" sz="1300" dirty="0">
                <a:latin typeface="Arial" panose="020B0604020202020204" pitchFamily="34" charset="0"/>
                <a:cs typeface="Arial" panose="020B0604020202020204" pitchFamily="34" charset="0"/>
              </a:rPr>
              <a:t>Se encarga del desarrollar programas y servicios dirigidos al fortalecimiento de las familias y la comunidad en el cumplimiento de sus responsabilidades de cuidado, atención, educación y protección de las niñas, niños y/o adolescentes bajo su responsabilidad, teniendo como objetivo la prevención y recuperación de los espacios perdidos para que los padres asuman actitudes responsables en el cuidado de sus hijas e hijos.</a:t>
            </a:r>
          </a:p>
          <a:p>
            <a:pPr marL="457200" lvl="1" indent="-279400">
              <a:lnSpc>
                <a:spcPct val="150000"/>
              </a:lnSpc>
              <a:buNone/>
            </a:pPr>
            <a:r>
              <a:rPr lang="es-GT" sz="1300" b="1" dirty="0">
                <a:latin typeface="Arial" panose="020B0604020202020204" pitchFamily="34" charset="0"/>
                <a:cs typeface="Arial" panose="020B0604020202020204" pitchFamily="34" charset="0"/>
              </a:rPr>
              <a:t>SUBSECRETARIO DE PROTECCIÓN Y ACOGIMIENTO A LA NIÑEZ Y ADOLESCENCIA.</a:t>
            </a:r>
          </a:p>
          <a:p>
            <a:pPr marL="269875" lvl="1" indent="0">
              <a:lnSpc>
                <a:spcPct val="150000"/>
              </a:lnSpc>
              <a:buNone/>
            </a:pPr>
            <a:r>
              <a:rPr lang="es-GT" sz="1300" dirty="0">
                <a:latin typeface="Arial" panose="020B0604020202020204" pitchFamily="34" charset="0"/>
                <a:cs typeface="Arial" panose="020B0604020202020204" pitchFamily="34" charset="0"/>
              </a:rPr>
              <a:t>Es el responsable de planificar, organizar, aprobar, dirigir, supervisar y evaluar los programas y acciones que brinden alternativas de acogimiento familiar temporal, protección y abrigo residencial y no residencial a las niñas, niños o adolescentes que por orden de autoridad judicial competente son separados de su familia o que no cuentan con ella.</a:t>
            </a:r>
          </a:p>
          <a:p>
            <a:pPr marL="457200" lvl="1" indent="-279400">
              <a:lnSpc>
                <a:spcPct val="150000"/>
              </a:lnSpc>
              <a:buNone/>
            </a:pPr>
            <a:r>
              <a:rPr lang="es-GT" sz="1300" b="1" dirty="0">
                <a:latin typeface="Arial" panose="020B0604020202020204" pitchFamily="34" charset="0"/>
                <a:cs typeface="Arial" panose="020B0604020202020204" pitchFamily="34" charset="0"/>
              </a:rPr>
              <a:t>SUBSECRETARIO DE REINSERCIÓN y RESOCIALIZACIÓN DE ADOLESCENTES EN CONFLICTO CON LA LEY PENAL.</a:t>
            </a:r>
          </a:p>
          <a:p>
            <a:pPr marL="269875" lvl="1" indent="0">
              <a:lnSpc>
                <a:spcPct val="150000"/>
              </a:lnSpc>
              <a:buNone/>
            </a:pPr>
            <a:r>
              <a:rPr lang="es-GT" sz="1300" dirty="0">
                <a:latin typeface="Arial" panose="020B0604020202020204" pitchFamily="34" charset="0"/>
                <a:cs typeface="Arial" panose="020B0604020202020204" pitchFamily="34" charset="0"/>
              </a:rPr>
              <a:t>Promover a través de la orientación y capacitación la efectiva reinserción y resocialización de aquellos adolescentes que mediante orden judicial, han sido sujetos a una medida de coerción o sanción por la infracción a la ley penal.</a:t>
            </a:r>
          </a:p>
          <a:p>
            <a:pPr marL="457200" lvl="1" indent="0">
              <a:lnSpc>
                <a:spcPct val="150000"/>
              </a:lnSpc>
              <a:buNone/>
            </a:pPr>
            <a:endParaRPr lang="es-G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679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BD4445B-8362-F04D-BCEB-32058CB5AC6C}"/>
              </a:ext>
            </a:extLst>
          </p:cNvPr>
          <p:cNvSpPr>
            <a:spLocks noGrp="1"/>
          </p:cNvSpPr>
          <p:nvPr>
            <p:ph type="title"/>
          </p:nvPr>
        </p:nvSpPr>
        <p:spPr>
          <a:xfrm>
            <a:off x="408709" y="406689"/>
            <a:ext cx="6508926" cy="2124475"/>
          </a:xfrm>
        </p:spPr>
        <p:txBody>
          <a:bodyPr>
            <a:normAutofit/>
          </a:bodyPr>
          <a:lstStyle/>
          <a:p>
            <a:r>
              <a:rPr lang="es-GT" sz="4800" b="1" dirty="0">
                <a:solidFill>
                  <a:srgbClr val="003353"/>
                </a:solidFill>
                <a:latin typeface="Montserrat" pitchFamily="2" charset="77"/>
              </a:rPr>
              <a:t>RENDICIÓN DE CUENTAS</a:t>
            </a:r>
          </a:p>
        </p:txBody>
      </p:sp>
      <p:sp>
        <p:nvSpPr>
          <p:cNvPr id="6" name="Título 1">
            <a:extLst>
              <a:ext uri="{FF2B5EF4-FFF2-40B4-BE49-F238E27FC236}">
                <a16:creationId xmlns:a16="http://schemas.microsoft.com/office/drawing/2014/main" id="{8D764665-8E4C-A44B-9BD6-5D0B7607C2FC}"/>
              </a:ext>
            </a:extLst>
          </p:cNvPr>
          <p:cNvSpPr txBox="1">
            <a:spLocks/>
          </p:cNvSpPr>
          <p:nvPr/>
        </p:nvSpPr>
        <p:spPr>
          <a:xfrm>
            <a:off x="408709" y="764454"/>
            <a:ext cx="7383569" cy="2522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4000" dirty="0">
                <a:solidFill>
                  <a:srgbClr val="00568B"/>
                </a:solidFill>
                <a:latin typeface="Montserrat Medium" pitchFamily="2" charset="77"/>
              </a:rPr>
              <a:t>TENDENCIAS Y DESAFÍOS</a:t>
            </a:r>
          </a:p>
        </p:txBody>
      </p:sp>
    </p:spTree>
    <p:extLst>
      <p:ext uri="{BB962C8B-B14F-4D97-AF65-F5344CB8AC3E}">
        <p14:creationId xmlns:p14="http://schemas.microsoft.com/office/powerpoint/2010/main" val="3434718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324659" y="410282"/>
            <a:ext cx="9692024" cy="715530"/>
          </a:xfrm>
        </p:spPr>
        <p:txBody>
          <a:bodyPr>
            <a:normAutofit fontScale="90000"/>
          </a:bodyPr>
          <a:lstStyle/>
          <a:p>
            <a:r>
              <a:rPr lang="es-GT" sz="2400" dirty="0">
                <a:latin typeface="Arial" panose="020B0604020202020204" pitchFamily="34" charset="0"/>
                <a:cs typeface="Arial" panose="020B0604020202020204" pitchFamily="34" charset="0"/>
              </a:rPr>
              <a:t>¿QUÉ TENDENCIA MUESTRA EL USO DE LOS RECURSOS PÚBLICOS?</a:t>
            </a:r>
            <a:endParaRPr lang="es-GT" sz="2400" dirty="0">
              <a:solidFill>
                <a:srgbClr val="002060"/>
              </a:solidFill>
              <a:latin typeface="Arial" panose="020B0604020202020204" pitchFamily="34" charset="0"/>
              <a:cs typeface="Arial" panose="020B0604020202020204" pitchFamily="34" charset="0"/>
            </a:endParaRPr>
          </a:p>
        </p:txBody>
      </p:sp>
      <p:sp>
        <p:nvSpPr>
          <p:cNvPr id="12" name="Título 1">
            <a:extLst>
              <a:ext uri="{FF2B5EF4-FFF2-40B4-BE49-F238E27FC236}">
                <a16:creationId xmlns:a16="http://schemas.microsoft.com/office/drawing/2014/main" id="{B3FC77DA-53A3-204F-B9F4-D19FD66F433D}"/>
              </a:ext>
            </a:extLst>
          </p:cNvPr>
          <p:cNvSpPr txBox="1">
            <a:spLocks/>
          </p:cNvSpPr>
          <p:nvPr/>
        </p:nvSpPr>
        <p:spPr>
          <a:xfrm>
            <a:off x="3452327" y="1932057"/>
            <a:ext cx="8526314" cy="332449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prstClr val="black"/>
                </a:solidFill>
                <a:latin typeface="Arial" panose="020B0604020202020204" pitchFamily="34" charset="0"/>
                <a:cs typeface="Arial" panose="020B0604020202020204" pitchFamily="34" charset="0"/>
              </a:rPr>
              <a:t>Los datos obtenidos durante el </a:t>
            </a:r>
            <a:r>
              <a:rPr lang="es-GT" sz="1800" dirty="0">
                <a:solidFill>
                  <a:srgbClr val="0070C0"/>
                </a:solidFill>
                <a:latin typeface="Arial" panose="020B0604020202020204" pitchFamily="34" charset="0"/>
                <a:cs typeface="Arial" panose="020B0604020202020204" pitchFamily="34" charset="0"/>
              </a:rPr>
              <a:t>Segundo Cuatrimestre, </a:t>
            </a:r>
            <a:r>
              <a:rPr lang="es-GT" sz="1800" b="0" dirty="0">
                <a:solidFill>
                  <a:prstClr val="black"/>
                </a:solidFill>
                <a:latin typeface="Arial" panose="020B0604020202020204" pitchFamily="34" charset="0"/>
                <a:cs typeface="Arial" panose="020B0604020202020204" pitchFamily="34" charset="0"/>
              </a:rPr>
              <a:t>permiten establecer que la ejecución del presupuesto se caracterizó principalmente en ejecutar mas de la proyección estimada para el mismo en la mayoría de grupos de gasto, alcanzando un porcentaje optimo de ejecución a nivel Institución del 33.43%; lo cual contribuye para que la Institución brinde los servicios de protección integral y especial de la niñez y adolescencia, así en la reinserción de adolescentes en conflicto con la ley penal a través de sus programas y servicios</a:t>
            </a:r>
            <a:endParaRPr lang="es-GT" sz="1800" b="0" dirty="0">
              <a:solidFill>
                <a:srgbClr val="4472C4">
                  <a:lumMod val="50000"/>
                </a:srgbClr>
              </a:solidFill>
              <a:latin typeface="Arial" panose="020B0604020202020204" pitchFamily="34" charset="0"/>
              <a:cs typeface="Arial" panose="020B0604020202020204" pitchFamily="34" charset="0"/>
            </a:endParaRPr>
          </a:p>
        </p:txBody>
      </p:sp>
      <p:sp>
        <p:nvSpPr>
          <p:cNvPr id="13" name="Título 1">
            <a:extLst>
              <a:ext uri="{FF2B5EF4-FFF2-40B4-BE49-F238E27FC236}">
                <a16:creationId xmlns:a16="http://schemas.microsoft.com/office/drawing/2014/main" id="{06F0CE51-277A-A741-95BB-48FFD12D7BA8}"/>
              </a:ext>
            </a:extLst>
          </p:cNvPr>
          <p:cNvSpPr txBox="1">
            <a:spLocks/>
          </p:cNvSpPr>
          <p:nvPr/>
        </p:nvSpPr>
        <p:spPr>
          <a:xfrm>
            <a:off x="387530" y="2086247"/>
            <a:ext cx="2732313"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600" b="0" dirty="0">
                <a:solidFill>
                  <a:prstClr val="black"/>
                </a:solidFill>
                <a:latin typeface="Arial" panose="020B0604020202020204" pitchFamily="34" charset="0"/>
                <a:cs typeface="Arial" panose="020B0604020202020204" pitchFamily="34" charset="0"/>
              </a:rPr>
            </a:br>
            <a:r>
              <a:rPr lang="es-GT" sz="1600" dirty="0">
                <a:solidFill>
                  <a:prstClr val="black"/>
                </a:solidFill>
                <a:latin typeface="Arial" panose="020B0604020202020204" pitchFamily="34" charset="0"/>
                <a:cs typeface="Arial" panose="020B0604020202020204" pitchFamily="34" charset="0"/>
              </a:rPr>
              <a:t>Se espera que en el </a:t>
            </a:r>
            <a:r>
              <a:rPr lang="es-GT" sz="1600" dirty="0">
                <a:solidFill>
                  <a:srgbClr val="0070C0"/>
                </a:solidFill>
                <a:latin typeface="Arial" panose="020B0604020202020204" pitchFamily="34" charset="0"/>
                <a:cs typeface="Arial" panose="020B0604020202020204" pitchFamily="34" charset="0"/>
              </a:rPr>
              <a:t>tercer cuatrimestre se logre una ejecución del 35%</a:t>
            </a:r>
            <a:endParaRPr lang="es-GT"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85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324659" y="410282"/>
            <a:ext cx="9692024" cy="715530"/>
          </a:xfrm>
        </p:spPr>
        <p:txBody>
          <a:bodyPr>
            <a:normAutofit fontScale="90000"/>
          </a:bodyPr>
          <a:lstStyle/>
          <a:p>
            <a:r>
              <a:rPr lang="es-GT" sz="2400" dirty="0">
                <a:latin typeface="Arial" panose="020B0604020202020204" pitchFamily="34" charset="0"/>
                <a:cs typeface="Arial" panose="020B0604020202020204" pitchFamily="34" charset="0"/>
              </a:rPr>
              <a:t>¿QUÉ RESULTADOS SE OBTUVIERON EN EL MARCO DE LA PGG?</a:t>
            </a:r>
            <a:endParaRPr lang="es-GT" sz="2400" dirty="0">
              <a:solidFill>
                <a:srgbClr val="002060"/>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98796864-5FD5-F94B-BBB5-6EBF2817A87E}"/>
              </a:ext>
            </a:extLst>
          </p:cNvPr>
          <p:cNvSpPr txBox="1">
            <a:spLocks/>
          </p:cNvSpPr>
          <p:nvPr/>
        </p:nvSpPr>
        <p:spPr>
          <a:xfrm>
            <a:off x="1032933" y="1313480"/>
            <a:ext cx="9965452" cy="4648264"/>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14000"/>
              </a:lnSpc>
            </a:pPr>
            <a:r>
              <a:rPr lang="es-GT" sz="1400" b="0" dirty="0">
                <a:solidFill>
                  <a:schemeClr val="tx1"/>
                </a:solidFill>
                <a:latin typeface="Arial" panose="020B0604020202020204" pitchFamily="34" charset="0"/>
                <a:cs typeface="Arial" panose="020B0604020202020204" pitchFamily="34" charset="0"/>
              </a:rPr>
              <a:t>La </a:t>
            </a:r>
            <a:r>
              <a:rPr lang="es-GT" sz="1400" dirty="0">
                <a:solidFill>
                  <a:srgbClr val="0070C0"/>
                </a:solidFill>
                <a:latin typeface="Arial" panose="020B0604020202020204" pitchFamily="34" charset="0"/>
                <a:cs typeface="Arial" panose="020B0604020202020204" pitchFamily="34" charset="0"/>
              </a:rPr>
              <a:t>Política General de Gobierno </a:t>
            </a:r>
            <a:r>
              <a:rPr lang="es-GT" sz="1400" b="0" dirty="0">
                <a:solidFill>
                  <a:schemeClr val="tx1"/>
                </a:solidFill>
                <a:latin typeface="Arial" panose="020B0604020202020204" pitchFamily="34" charset="0"/>
                <a:cs typeface="Arial" panose="020B0604020202020204" pitchFamily="34" charset="0"/>
              </a:rPr>
              <a:t>(</a:t>
            </a:r>
            <a:r>
              <a:rPr lang="es-GT" sz="1400" b="0" dirty="0" err="1">
                <a:solidFill>
                  <a:schemeClr val="tx1"/>
                </a:solidFill>
                <a:latin typeface="Arial" panose="020B0604020202020204" pitchFamily="34" charset="0"/>
                <a:cs typeface="Arial" panose="020B0604020202020204" pitchFamily="34" charset="0"/>
              </a:rPr>
              <a:t>PGG</a:t>
            </a:r>
            <a:r>
              <a:rPr lang="es-GT" sz="1400" b="0" dirty="0">
                <a:solidFill>
                  <a:schemeClr val="tx1"/>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p>
          <a:p>
            <a:pPr algn="just">
              <a:lnSpc>
                <a:spcPct val="114000"/>
              </a:lnSpc>
            </a:pPr>
            <a:endParaRPr lang="es-GT" sz="1400" b="0" dirty="0">
              <a:solidFill>
                <a:schemeClr val="tx1"/>
              </a:solidFill>
              <a:latin typeface="Arial" panose="020B0604020202020204" pitchFamily="34" charset="0"/>
              <a:cs typeface="Arial" panose="020B0604020202020204" pitchFamily="34" charset="0"/>
            </a:endParaRPr>
          </a:p>
          <a:p>
            <a:pPr algn="just">
              <a:lnSpc>
                <a:spcPct val="114000"/>
              </a:lnSpc>
            </a:pPr>
            <a:r>
              <a:rPr lang="es-GT" sz="1400" b="0" dirty="0">
                <a:solidFill>
                  <a:schemeClr val="tx1"/>
                </a:solidFill>
                <a:latin typeface="Arial" panose="020B0604020202020204" pitchFamily="34" charset="0"/>
                <a:cs typeface="Arial" panose="020B0604020202020204" pitchFamily="34" charset="0"/>
              </a:rPr>
              <a:t>La Secretaría de Bienestar Social de la Presidencia de la República durante el segundo cuatrimestre reportado, destaca los siguientes resultados:</a:t>
            </a:r>
          </a:p>
          <a:p>
            <a:pPr marL="285750" indent="-285750" algn="just">
              <a:lnSpc>
                <a:spcPct val="114000"/>
              </a:lnSpc>
              <a:buFont typeface="Arial" pitchFamily="34" charset="0"/>
              <a:buChar char="•"/>
            </a:pPr>
            <a:r>
              <a:rPr lang="es-GT" sz="1400" b="0" dirty="0">
                <a:solidFill>
                  <a:schemeClr val="tx1"/>
                </a:solidFill>
                <a:latin typeface="Arial" panose="020B0604020202020204" pitchFamily="34" charset="0"/>
                <a:cs typeface="Arial" panose="020B0604020202020204" pitchFamily="34" charset="0"/>
              </a:rPr>
              <a:t>Atención a 4,483 NNA, 3,485 familias y 114 entidades; como población atendida en los diferentes programas y servicios dirigidos al fortalecimiento de las familias y la comunidad en el cumplimiento de sus responsabilidades de cuidado, atención, educación y protección de las niñas, niños y/o adolescentes. (NNA=Niños, niñas y adolescentes)</a:t>
            </a:r>
          </a:p>
          <a:p>
            <a:pPr marL="285750" indent="-285750" algn="just">
              <a:lnSpc>
                <a:spcPct val="114000"/>
              </a:lnSpc>
              <a:buFont typeface="Arial" pitchFamily="34" charset="0"/>
              <a:buChar char="•"/>
            </a:pPr>
            <a:r>
              <a:rPr lang="es-GT" sz="1400" b="0" dirty="0">
                <a:solidFill>
                  <a:schemeClr val="tx1"/>
                </a:solidFill>
                <a:latin typeface="Arial" panose="020B0604020202020204" pitchFamily="34" charset="0"/>
                <a:cs typeface="Arial" panose="020B0604020202020204" pitchFamily="34" charset="0"/>
              </a:rPr>
              <a:t>Atención a 9,329 niños, niñas y adolescentes mediante los programas y acciones que brindan alternativas de acogimiento familiar temporal, protección y abrigo residencial y no residencial que por orden de autoridad judicial competente son separados de su familia o que no cuentan con ella.</a:t>
            </a:r>
          </a:p>
          <a:p>
            <a:pPr marL="285750" indent="-285750" algn="just">
              <a:lnSpc>
                <a:spcPct val="114000"/>
              </a:lnSpc>
              <a:buFont typeface="Arial" pitchFamily="34" charset="0"/>
              <a:buChar char="•"/>
            </a:pPr>
            <a:r>
              <a:rPr lang="es-GT" sz="1400" b="0" dirty="0">
                <a:solidFill>
                  <a:schemeClr val="tx1"/>
                </a:solidFill>
                <a:latin typeface="Arial" panose="020B0604020202020204" pitchFamily="34" charset="0"/>
                <a:cs typeface="Arial" panose="020B0604020202020204" pitchFamily="34" charset="0"/>
              </a:rPr>
              <a:t>Atención a 2,278 adolescentes en los programas de orientación y capacitación para reinserción y resocialización de adolescentes que mediante orden judicial, han sido sujetos a una medida de coerción o sanción por la infracción a la ley penal.</a:t>
            </a:r>
          </a:p>
          <a:p>
            <a:pPr algn="just">
              <a:lnSpc>
                <a:spcPct val="114000"/>
              </a:lnSpc>
            </a:pPr>
            <a:endParaRPr lang="es-GT" sz="1400" b="0" dirty="0">
              <a:solidFill>
                <a:schemeClr val="tx1"/>
              </a:solidFill>
              <a:latin typeface="Arial" panose="020B0604020202020204" pitchFamily="34" charset="0"/>
              <a:cs typeface="Arial" panose="020B0604020202020204" pitchFamily="34" charset="0"/>
            </a:endParaRPr>
          </a:p>
          <a:p>
            <a:pPr algn="just">
              <a:lnSpc>
                <a:spcPct val="114000"/>
              </a:lnSpc>
            </a:pPr>
            <a:r>
              <a:rPr lang="es-GT" sz="1400" b="0" dirty="0">
                <a:solidFill>
                  <a:schemeClr val="tx1"/>
                </a:solidFill>
                <a:latin typeface="Arial" panose="020B0604020202020204" pitchFamily="34" charset="0"/>
                <a:cs typeface="Arial" panose="020B0604020202020204" pitchFamily="34" charset="0"/>
              </a:rPr>
              <a:t>Contribuyendo indirectamente en los siguientes pilares de la </a:t>
            </a:r>
            <a:r>
              <a:rPr lang="es-GT" sz="1400" b="0" dirty="0" err="1">
                <a:solidFill>
                  <a:schemeClr val="tx1"/>
                </a:solidFill>
                <a:latin typeface="Arial" panose="020B0604020202020204" pitchFamily="34" charset="0"/>
                <a:cs typeface="Arial" panose="020B0604020202020204" pitchFamily="34" charset="0"/>
              </a:rPr>
              <a:t>PGG</a:t>
            </a:r>
            <a:r>
              <a:rPr lang="es-GT" sz="1400" b="0" dirty="0">
                <a:solidFill>
                  <a:schemeClr val="tx1"/>
                </a:solidFill>
                <a:latin typeface="Arial" panose="020B0604020202020204" pitchFamily="34" charset="0"/>
                <a:cs typeface="Arial" panose="020B0604020202020204" pitchFamily="34" charset="0"/>
              </a:rPr>
              <a:t>:</a:t>
            </a:r>
          </a:p>
          <a:p>
            <a:pPr marL="285750" indent="-285750" algn="just">
              <a:lnSpc>
                <a:spcPct val="114000"/>
              </a:lnSpc>
              <a:buFont typeface="Arial" pitchFamily="34" charset="0"/>
              <a:buChar char="•"/>
            </a:pPr>
            <a:r>
              <a:rPr lang="es-GT" sz="1400" dirty="0">
                <a:solidFill>
                  <a:schemeClr val="tx1"/>
                </a:solidFill>
                <a:latin typeface="Arial" panose="020B0604020202020204" pitchFamily="34" charset="0"/>
                <a:cs typeface="Arial" panose="020B0604020202020204" pitchFamily="34" charset="0"/>
              </a:rPr>
              <a:t>Pilar Desarrollo Social.</a:t>
            </a:r>
            <a:endParaRPr lang="es-GT" sz="1400" b="0" dirty="0">
              <a:solidFill>
                <a:schemeClr val="tx1"/>
              </a:solidFill>
              <a:latin typeface="Arial" panose="020B0604020202020204" pitchFamily="34" charset="0"/>
              <a:cs typeface="Arial" panose="020B0604020202020204" pitchFamily="34" charset="0"/>
            </a:endParaRPr>
          </a:p>
          <a:p>
            <a:pPr marL="285750" indent="-285750" algn="just">
              <a:lnSpc>
                <a:spcPct val="114000"/>
              </a:lnSpc>
              <a:buFont typeface="Arial" pitchFamily="34" charset="0"/>
              <a:buChar char="•"/>
            </a:pPr>
            <a:r>
              <a:rPr lang="es-GT" sz="1400" dirty="0">
                <a:solidFill>
                  <a:schemeClr val="tx1"/>
                </a:solidFill>
                <a:latin typeface="Arial" panose="020B0604020202020204" pitchFamily="34" charset="0"/>
                <a:cs typeface="Arial" panose="020B0604020202020204" pitchFamily="34" charset="0"/>
              </a:rPr>
              <a:t>Pilar Gobernabilidad y Seguridad en Desarrollo</a:t>
            </a:r>
            <a:r>
              <a:rPr lang="es-GT" sz="1400" b="0" dirty="0">
                <a:solidFill>
                  <a:schemeClr val="tx1"/>
                </a:solidFill>
                <a:latin typeface="Arial" panose="020B0604020202020204" pitchFamily="34" charset="0"/>
                <a:cs typeface="Arial" panose="020B0604020202020204" pitchFamily="34" charset="0"/>
              </a:rPr>
              <a:t>.</a:t>
            </a:r>
          </a:p>
          <a:p>
            <a:pPr algn="just">
              <a:lnSpc>
                <a:spcPct val="114000"/>
              </a:lnSpc>
            </a:pPr>
            <a:endParaRPr lang="es-GT" sz="1400" b="0" dirty="0">
              <a:solidFill>
                <a:schemeClr val="accent1">
                  <a:lumMod val="50000"/>
                </a:schemeClr>
              </a:solidFill>
              <a:latin typeface="Arial" panose="020B0604020202020204" pitchFamily="34" charset="0"/>
              <a:cs typeface="Arial" panose="020B0604020202020204" pitchFamily="34" charset="0"/>
            </a:endParaRPr>
          </a:p>
          <a:p>
            <a:pPr algn="just">
              <a:lnSpc>
                <a:spcPct val="114000"/>
              </a:lnSpc>
            </a:pPr>
            <a:endParaRPr lang="es-GT" sz="1400" b="0" dirty="0">
              <a:solidFill>
                <a:schemeClr val="accent1">
                  <a:lumMod val="50000"/>
                </a:schemeClr>
              </a:solidFill>
              <a:latin typeface="Arial" panose="020B0604020202020204" pitchFamily="34" charset="0"/>
              <a:cs typeface="Arial" panose="020B0604020202020204" pitchFamily="34" charset="0"/>
            </a:endParaRPr>
          </a:p>
          <a:p>
            <a:pPr algn="just">
              <a:lnSpc>
                <a:spcPct val="114000"/>
              </a:lnSpc>
            </a:pPr>
            <a:br>
              <a:rPr lang="es-GT" sz="1400" b="0" dirty="0">
                <a:solidFill>
                  <a:schemeClr val="accent1">
                    <a:lumMod val="50000"/>
                  </a:schemeClr>
                </a:solidFill>
                <a:latin typeface="Arial" panose="020B0604020202020204" pitchFamily="34" charset="0"/>
                <a:cs typeface="Arial" panose="020B0604020202020204" pitchFamily="34" charset="0"/>
              </a:rPr>
            </a:br>
            <a:endParaRPr lang="es-GT" sz="14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992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324659" y="410282"/>
            <a:ext cx="9692024" cy="715530"/>
          </a:xfrm>
        </p:spPr>
        <p:txBody>
          <a:bodyPr>
            <a:normAutofit/>
          </a:bodyPr>
          <a:lstStyle/>
          <a:p>
            <a:r>
              <a:rPr lang="es-GT" sz="2200" dirty="0">
                <a:latin typeface="Arial" panose="020B0604020202020204" pitchFamily="34" charset="0"/>
                <a:cs typeface="Arial" panose="020B0604020202020204" pitchFamily="34" charset="0"/>
              </a:rPr>
              <a:t>¿QUÉ MEDIDAS DE TRANSPARENCIA SE HAN APLICADO?</a:t>
            </a:r>
            <a:endParaRPr lang="es-GT" sz="2200" dirty="0">
              <a:solidFill>
                <a:srgbClr val="002060"/>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C634E581-99C1-C045-BCE1-C9AF07122045}"/>
              </a:ext>
            </a:extLst>
          </p:cNvPr>
          <p:cNvSpPr txBox="1">
            <a:spLocks/>
          </p:cNvSpPr>
          <p:nvPr/>
        </p:nvSpPr>
        <p:spPr>
          <a:xfrm>
            <a:off x="4329404" y="1856793"/>
            <a:ext cx="7186750" cy="385354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s-GT" b="0" dirty="0">
                <a:solidFill>
                  <a:schemeClr val="tx1"/>
                </a:solidFill>
                <a:latin typeface="Arial" panose="020B0604020202020204" pitchFamily="34" charset="0"/>
                <a:cs typeface="Arial" panose="020B0604020202020204" pitchFamily="34" charset="0"/>
              </a:rPr>
              <a:t>Para garantizar el </a:t>
            </a:r>
            <a:r>
              <a:rPr lang="es-GT" dirty="0">
                <a:solidFill>
                  <a:srgbClr val="0070C0"/>
                </a:solidFill>
                <a:latin typeface="Arial" panose="020B0604020202020204" pitchFamily="34" charset="0"/>
                <a:cs typeface="Arial" panose="020B0604020202020204" pitchFamily="34" charset="0"/>
              </a:rPr>
              <a:t>uso adecuado del dinero público </a:t>
            </a:r>
            <a:r>
              <a:rPr lang="es-GT" b="0" dirty="0">
                <a:solidFill>
                  <a:schemeClr val="tx1"/>
                </a:solidFill>
                <a:latin typeface="Arial" panose="020B0604020202020204" pitchFamily="34" charset="0"/>
                <a:cs typeface="Arial" panose="020B0604020202020204" pitchFamily="34" charset="0"/>
              </a:rPr>
              <a:t>y el avance en el cumplimiento de los objetivos de Estado, la Secretaría de Bienestar Social de la Presidencia de la República ha adoptado como medidas de transparencia: Implementación  de Normativas Internas (Manuales y Reglamentos) en los cuales se da a conocer la metodología de ejecución de los Recursos Financieros asignados, así como capacitaciones en el manejo y transparencia del presupuesto vigente.</a:t>
            </a:r>
            <a:endParaRPr lang="es-GT"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828FFD83-D045-174E-9750-DDE4A0FE6395}"/>
              </a:ext>
            </a:extLst>
          </p:cNvPr>
          <p:cNvSpPr txBox="1">
            <a:spLocks/>
          </p:cNvSpPr>
          <p:nvPr/>
        </p:nvSpPr>
        <p:spPr>
          <a:xfrm>
            <a:off x="124601" y="2086247"/>
            <a:ext cx="4204803" cy="334735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GT" sz="1600" b="0" dirty="0">
                <a:solidFill>
                  <a:schemeClr val="tx1"/>
                </a:solidFill>
                <a:latin typeface="Arial" panose="020B0604020202020204" pitchFamily="34" charset="0"/>
                <a:cs typeface="Arial" panose="020B0604020202020204" pitchFamily="34" charset="0"/>
              </a:rPr>
              <a:t>Se tiene previsto aplicar nuevas medidas de transparencia como: Trasladar a cada Subsecretaría y Unidades Administrativas y de apoyo, la disponibilidad presupuestaria para el tercer cuatrimestre, con el objetivo de coordinar las actividades y toma de decisiones.</a:t>
            </a:r>
          </a:p>
        </p:txBody>
      </p:sp>
    </p:spTree>
    <p:extLst>
      <p:ext uri="{BB962C8B-B14F-4D97-AF65-F5344CB8AC3E}">
        <p14:creationId xmlns:p14="http://schemas.microsoft.com/office/powerpoint/2010/main" val="1563366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324659" y="410282"/>
            <a:ext cx="9692024" cy="715530"/>
          </a:xfrm>
        </p:spPr>
        <p:txBody>
          <a:bodyPr>
            <a:normAutofit/>
          </a:bodyPr>
          <a:lstStyle/>
          <a:p>
            <a:r>
              <a:rPr lang="es-GT" sz="2200" dirty="0">
                <a:latin typeface="Arial" panose="020B0604020202020204" pitchFamily="34" charset="0"/>
                <a:cs typeface="Arial" panose="020B0604020202020204" pitchFamily="34" charset="0"/>
              </a:rPr>
              <a:t>¿QUÉ DESAFÍOS INSTITUCIONALES SE TIENEN DURANTE 2021?</a:t>
            </a:r>
            <a:endParaRPr lang="es-GT" sz="2200" dirty="0">
              <a:solidFill>
                <a:srgbClr val="002060"/>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08CA26F1-63C3-1546-9281-C76803D67E19}"/>
              </a:ext>
            </a:extLst>
          </p:cNvPr>
          <p:cNvSpPr txBox="1">
            <a:spLocks/>
          </p:cNvSpPr>
          <p:nvPr/>
        </p:nvSpPr>
        <p:spPr>
          <a:xfrm>
            <a:off x="1558858" y="1463087"/>
            <a:ext cx="9460522" cy="4462928"/>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14000"/>
              </a:lnSpc>
            </a:pPr>
            <a:r>
              <a:rPr lang="es-GT" sz="1800" b="0" dirty="0">
                <a:solidFill>
                  <a:schemeClr val="tx1"/>
                </a:solidFill>
                <a:latin typeface="Arial" panose="020B0604020202020204" pitchFamily="34" charset="0"/>
                <a:cs typeface="Arial" panose="020B0604020202020204" pitchFamily="34" charset="0"/>
              </a:rPr>
              <a:t>Los </a:t>
            </a:r>
            <a:r>
              <a:rPr lang="es-GT" sz="1800" dirty="0">
                <a:solidFill>
                  <a:srgbClr val="0070C0"/>
                </a:solidFill>
                <a:latin typeface="Arial" panose="020B0604020202020204" pitchFamily="34" charset="0"/>
                <a:cs typeface="Arial" panose="020B0604020202020204" pitchFamily="34" charset="0"/>
              </a:rPr>
              <a:t>principales desafíos </a:t>
            </a:r>
            <a:r>
              <a:rPr lang="es-GT" sz="1800" b="0" dirty="0">
                <a:solidFill>
                  <a:schemeClr val="tx1"/>
                </a:solidFill>
                <a:latin typeface="Arial" panose="020B0604020202020204" pitchFamily="34" charset="0"/>
                <a:cs typeface="Arial" panose="020B0604020202020204" pitchFamily="34" charset="0"/>
              </a:rPr>
              <a:t>de la Secretaría de Bienestar Social en cuanto al uso de los recursos públicos y el cumplimiento de los planes nacionales son:</a:t>
            </a:r>
          </a:p>
          <a:p>
            <a:pPr algn="just">
              <a:lnSpc>
                <a:spcPct val="114000"/>
              </a:lnSpc>
            </a:pPr>
            <a:endParaRPr lang="es-GT" sz="1800" b="0" dirty="0">
              <a:solidFill>
                <a:schemeClr val="tx1"/>
              </a:solidFill>
              <a:latin typeface="Arial" panose="020B0604020202020204" pitchFamily="34" charset="0"/>
              <a:cs typeface="Arial" panose="020B0604020202020204" pitchFamily="34" charset="0"/>
            </a:endParaRPr>
          </a:p>
          <a:p>
            <a:pPr marL="285750" indent="-285750" algn="just">
              <a:lnSpc>
                <a:spcPct val="114000"/>
              </a:lnSpc>
              <a:buFont typeface="Arial" pitchFamily="34" charset="0"/>
              <a:buChar char="•"/>
            </a:pPr>
            <a:r>
              <a:rPr lang="es-GT" sz="1800" b="0" dirty="0">
                <a:solidFill>
                  <a:schemeClr val="tx1"/>
                </a:solidFill>
                <a:latin typeface="Arial" panose="020B0604020202020204" pitchFamily="34" charset="0"/>
                <a:cs typeface="Arial" panose="020B0604020202020204" pitchFamily="34" charset="0"/>
              </a:rPr>
              <a:t>Continuidad de la prestación de los servicios presenciales de atención integral, protección especial, reinserción de los adolescentes en conflicto con la Ley Penal y desconcentración de servicios en el Marco de la  Pandemia </a:t>
            </a:r>
            <a:r>
              <a:rPr lang="es-GT" sz="1800" b="0" dirty="0" err="1">
                <a:solidFill>
                  <a:schemeClr val="tx1"/>
                </a:solidFill>
                <a:latin typeface="Arial" panose="020B0604020202020204" pitchFamily="34" charset="0"/>
                <a:cs typeface="Arial" panose="020B0604020202020204" pitchFamily="34" charset="0"/>
              </a:rPr>
              <a:t>COVID</a:t>
            </a:r>
            <a:r>
              <a:rPr lang="es-GT" sz="1800" b="0" dirty="0">
                <a:solidFill>
                  <a:schemeClr val="tx1"/>
                </a:solidFill>
                <a:latin typeface="Arial" panose="020B0604020202020204" pitchFamily="34" charset="0"/>
                <a:cs typeface="Arial" panose="020B0604020202020204" pitchFamily="34" charset="0"/>
              </a:rPr>
              <a:t>-19.</a:t>
            </a:r>
          </a:p>
          <a:p>
            <a:pPr algn="just">
              <a:lnSpc>
                <a:spcPct val="114000"/>
              </a:lnSpc>
            </a:pPr>
            <a:endParaRPr lang="es-GT" sz="1800" b="0" dirty="0">
              <a:solidFill>
                <a:schemeClr val="tx1"/>
              </a:solidFill>
              <a:latin typeface="Arial" panose="020B0604020202020204" pitchFamily="34" charset="0"/>
              <a:cs typeface="Arial" panose="020B0604020202020204" pitchFamily="34" charset="0"/>
            </a:endParaRPr>
          </a:p>
          <a:p>
            <a:pPr marL="285750" indent="-285750" algn="just">
              <a:lnSpc>
                <a:spcPct val="114000"/>
              </a:lnSpc>
              <a:buFont typeface="Arial" pitchFamily="34" charset="0"/>
              <a:buChar char="•"/>
            </a:pPr>
            <a:r>
              <a:rPr lang="es-GT" sz="1800" b="0" dirty="0">
                <a:solidFill>
                  <a:schemeClr val="tx1"/>
                </a:solidFill>
                <a:latin typeface="Arial" panose="020B0604020202020204" pitchFamily="34" charset="0"/>
                <a:cs typeface="Arial" panose="020B0604020202020204" pitchFamily="34" charset="0"/>
              </a:rPr>
              <a:t>Optimización de los recursos institucionales ante el incremento de niñez y adolescencia migrante no acompañada y en tránsito.</a:t>
            </a:r>
          </a:p>
          <a:p>
            <a:pPr marL="285750" indent="-285750" algn="just">
              <a:lnSpc>
                <a:spcPct val="114000"/>
              </a:lnSpc>
              <a:buFont typeface="Arial" pitchFamily="34" charset="0"/>
              <a:buChar char="•"/>
            </a:pPr>
            <a:endParaRPr lang="es-GT" sz="1800" b="0" dirty="0">
              <a:solidFill>
                <a:schemeClr val="tx1"/>
              </a:solidFill>
              <a:latin typeface="Arial" panose="020B0604020202020204" pitchFamily="34" charset="0"/>
              <a:cs typeface="Arial" panose="020B0604020202020204" pitchFamily="34" charset="0"/>
            </a:endParaRPr>
          </a:p>
          <a:p>
            <a:pPr algn="just">
              <a:lnSpc>
                <a:spcPct val="114000"/>
              </a:lnSpc>
            </a:pPr>
            <a:r>
              <a:rPr lang="es-GT" sz="1800" b="0" dirty="0">
                <a:solidFill>
                  <a:schemeClr val="tx1"/>
                </a:solidFill>
                <a:latin typeface="Arial" panose="020B0604020202020204" pitchFamily="34" charset="0"/>
                <a:cs typeface="Arial" panose="020B0604020202020204" pitchFamily="34" charset="0"/>
              </a:rPr>
              <a:t>Contribuyendo al Plan Nacional de Desarrollo </a:t>
            </a:r>
            <a:r>
              <a:rPr lang="es-GT" sz="1800" b="0" dirty="0" err="1">
                <a:solidFill>
                  <a:schemeClr val="tx1"/>
                </a:solidFill>
                <a:latin typeface="Arial" panose="020B0604020202020204" pitchFamily="34" charset="0"/>
                <a:cs typeface="Arial" panose="020B0604020202020204" pitchFamily="34" charset="0"/>
              </a:rPr>
              <a:t>K’atun</a:t>
            </a:r>
            <a:r>
              <a:rPr lang="es-GT" sz="1800" b="0" dirty="0">
                <a:solidFill>
                  <a:schemeClr val="tx1"/>
                </a:solidFill>
                <a:latin typeface="Arial" panose="020B0604020202020204" pitchFamily="34" charset="0"/>
                <a:cs typeface="Arial" panose="020B0604020202020204" pitchFamily="34" charset="0"/>
              </a:rPr>
              <a:t>: nuestra Guatemala 2032; Ejes: Estado como garante de los Derechos Humanos y conductor del Desarrollo y Bienestar para la Gente.</a:t>
            </a:r>
          </a:p>
          <a:p>
            <a:pPr marL="285750" indent="-285750" algn="just">
              <a:lnSpc>
                <a:spcPct val="114000"/>
              </a:lnSpc>
              <a:buFont typeface="Arial" pitchFamily="34" charset="0"/>
              <a:buChar char="•"/>
            </a:pPr>
            <a:endParaRPr lang="es-GT" sz="18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905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B85C621-E17F-4E41-A143-0D4736F05802}"/>
              </a:ext>
            </a:extLst>
          </p:cNvPr>
          <p:cNvSpPr txBox="1"/>
          <p:nvPr/>
        </p:nvSpPr>
        <p:spPr>
          <a:xfrm>
            <a:off x="6548282" y="375208"/>
            <a:ext cx="1619534" cy="507831"/>
          </a:xfrm>
          <a:prstGeom prst="rect">
            <a:avLst/>
          </a:prstGeom>
          <a:noFill/>
        </p:spPr>
        <p:txBody>
          <a:bodyPr wrap="square" rtlCol="0">
            <a:spAutoFit/>
          </a:bodyPr>
          <a:lstStyle/>
          <a:p>
            <a:r>
              <a:rPr lang="es-GT" sz="900" b="1" dirty="0">
                <a:solidFill>
                  <a:srgbClr val="003353"/>
                </a:solidFill>
                <a:latin typeface="Montserrat" pitchFamily="2" charset="77"/>
              </a:rPr>
              <a:t>SECRETARÍA DE BIENESTAR</a:t>
            </a:r>
          </a:p>
          <a:p>
            <a:r>
              <a:rPr lang="es-GT" sz="900" b="1" dirty="0">
                <a:solidFill>
                  <a:srgbClr val="003353"/>
                </a:solidFill>
                <a:latin typeface="Montserrat" pitchFamily="2" charset="77"/>
              </a:rPr>
              <a:t>SOCIAL DE LA PRESIDENCIA</a:t>
            </a:r>
          </a:p>
          <a:p>
            <a:r>
              <a:rPr lang="es-GT" sz="900" b="1" dirty="0">
                <a:solidFill>
                  <a:srgbClr val="003353"/>
                </a:solidFill>
                <a:latin typeface="Montserrat" pitchFamily="2" charset="77"/>
              </a:rPr>
              <a:t>DE LA REPÚBLICA</a:t>
            </a:r>
          </a:p>
        </p:txBody>
      </p:sp>
      <p:sp>
        <p:nvSpPr>
          <p:cNvPr id="3" name="CuadroTexto 2">
            <a:extLst>
              <a:ext uri="{FF2B5EF4-FFF2-40B4-BE49-F238E27FC236}">
                <a16:creationId xmlns:a16="http://schemas.microsoft.com/office/drawing/2014/main" id="{4BCE1CC5-54D2-A544-84CA-A9D3ACF28E46}"/>
              </a:ext>
            </a:extLst>
          </p:cNvPr>
          <p:cNvSpPr txBox="1"/>
          <p:nvPr/>
        </p:nvSpPr>
        <p:spPr>
          <a:xfrm>
            <a:off x="7643466" y="6161568"/>
            <a:ext cx="2395055" cy="307777"/>
          </a:xfrm>
          <a:prstGeom prst="rect">
            <a:avLst/>
          </a:prstGeom>
          <a:noFill/>
        </p:spPr>
        <p:txBody>
          <a:bodyPr wrap="square" rtlCol="0">
            <a:spAutoFit/>
          </a:bodyPr>
          <a:lstStyle/>
          <a:p>
            <a:r>
              <a:rPr lang="es-GT" sz="1400" b="1" dirty="0">
                <a:solidFill>
                  <a:schemeClr val="bg1"/>
                </a:solidFill>
                <a:latin typeface="Montserrat Black" pitchFamily="2" charset="77"/>
              </a:rPr>
              <a:t>@somossbs</a:t>
            </a:r>
          </a:p>
        </p:txBody>
      </p:sp>
    </p:spTree>
    <p:extLst>
      <p:ext uri="{BB962C8B-B14F-4D97-AF65-F5344CB8AC3E}">
        <p14:creationId xmlns:p14="http://schemas.microsoft.com/office/powerpoint/2010/main" val="150266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296623"/>
            <a:ext cx="8515158" cy="715530"/>
          </a:xfrm>
        </p:spPr>
        <p:txBody>
          <a:bodyPr>
            <a:normAutofit fontScale="90000"/>
          </a:bodyPr>
          <a:lstStyle/>
          <a:p>
            <a:r>
              <a:rPr lang="es-GT" sz="2400" dirty="0">
                <a:latin typeface="Arial" panose="020B0604020202020204" pitchFamily="34" charset="0"/>
                <a:cs typeface="Arial" panose="020B0604020202020204" pitchFamily="34" charset="0"/>
              </a:rPr>
              <a:t>PRINCIPAL OBJETIVO DE LA SECRETARIA DE BIENESTAR SOCIAL DE LA PRESIDENCIA DE LA REPÚBLICA</a:t>
            </a:r>
            <a:endParaRPr lang="es-GT" sz="2400" b="1" dirty="0">
              <a:solidFill>
                <a:srgbClr val="003353"/>
              </a:solidFill>
              <a:latin typeface="Montserrat" pitchFamily="2" charset="77"/>
            </a:endParaRPr>
          </a:p>
        </p:txBody>
      </p:sp>
      <p:sp>
        <p:nvSpPr>
          <p:cNvPr id="7" name="Marcador de contenido 6">
            <a:extLst>
              <a:ext uri="{FF2B5EF4-FFF2-40B4-BE49-F238E27FC236}">
                <a16:creationId xmlns:a16="http://schemas.microsoft.com/office/drawing/2014/main" id="{7273DF67-D634-B940-8204-358AA9016E18}"/>
              </a:ext>
            </a:extLst>
          </p:cNvPr>
          <p:cNvSpPr txBox="1">
            <a:spLocks/>
          </p:cNvSpPr>
          <p:nvPr/>
        </p:nvSpPr>
        <p:spPr>
          <a:xfrm>
            <a:off x="668727" y="2174206"/>
            <a:ext cx="10646230" cy="2733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0000"/>
              </a:lnSpc>
              <a:buFont typeface="Arial" panose="020B0604020202020204" pitchFamily="34" charset="0"/>
              <a:buNone/>
            </a:pPr>
            <a:r>
              <a:rPr lang="es-GT" sz="2600" dirty="0">
                <a:latin typeface="Arial" panose="020B0604020202020204" pitchFamily="34" charset="0"/>
                <a:cs typeface="Arial" panose="020B0604020202020204" pitchFamily="34" charset="0"/>
              </a:rPr>
              <a:t>La Secretaría de Bienestar Social de la Presidencia de la República, tiene como finalidad coadyuvar en la protección integral y especial de la niñez y adolescencia en su entorno familiar, mediante la restitución y el goce de sus derechos, asimismo contribuye en la reinserción de los adolescentes en conflicto con la Ley Penal, a través de sus programas y servicios.</a:t>
            </a:r>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59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BD4445B-8362-F04D-BCEB-32058CB5AC6C}"/>
              </a:ext>
            </a:extLst>
          </p:cNvPr>
          <p:cNvSpPr>
            <a:spLocks noGrp="1"/>
          </p:cNvSpPr>
          <p:nvPr>
            <p:ph type="title"/>
          </p:nvPr>
        </p:nvSpPr>
        <p:spPr>
          <a:xfrm>
            <a:off x="408708" y="406689"/>
            <a:ext cx="8456995" cy="2243745"/>
          </a:xfrm>
        </p:spPr>
        <p:txBody>
          <a:bodyPr>
            <a:normAutofit/>
          </a:bodyPr>
          <a:lstStyle/>
          <a:p>
            <a:r>
              <a:rPr lang="es-GT" sz="4800" b="1" dirty="0">
                <a:solidFill>
                  <a:srgbClr val="003353"/>
                </a:solidFill>
                <a:latin typeface="Montserrat" pitchFamily="2" charset="77"/>
              </a:rPr>
              <a:t>RENDICIÓN DE CUENTAS</a:t>
            </a:r>
          </a:p>
        </p:txBody>
      </p:sp>
      <p:sp>
        <p:nvSpPr>
          <p:cNvPr id="6" name="Título 1">
            <a:extLst>
              <a:ext uri="{FF2B5EF4-FFF2-40B4-BE49-F238E27FC236}">
                <a16:creationId xmlns:a16="http://schemas.microsoft.com/office/drawing/2014/main" id="{8D764665-8E4C-A44B-9BD6-5D0B7607C2FC}"/>
              </a:ext>
            </a:extLst>
          </p:cNvPr>
          <p:cNvSpPr txBox="1">
            <a:spLocks/>
          </p:cNvSpPr>
          <p:nvPr/>
        </p:nvSpPr>
        <p:spPr>
          <a:xfrm>
            <a:off x="408709" y="976490"/>
            <a:ext cx="7873900" cy="2787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4000" dirty="0">
                <a:solidFill>
                  <a:srgbClr val="00568B"/>
                </a:solidFill>
                <a:latin typeface="Montserrat Medium" pitchFamily="2" charset="77"/>
              </a:rPr>
              <a:t>PARTE GENERAL</a:t>
            </a:r>
          </a:p>
          <a:p>
            <a:r>
              <a:rPr lang="es-GT" sz="4000" dirty="0">
                <a:solidFill>
                  <a:srgbClr val="00568B"/>
                </a:solidFill>
                <a:latin typeface="Montserrat Medium" pitchFamily="2" charset="77"/>
              </a:rPr>
              <a:t>SEGUNDO CUATRIMESTRE 2021</a:t>
            </a:r>
          </a:p>
        </p:txBody>
      </p:sp>
    </p:spTree>
    <p:extLst>
      <p:ext uri="{BB962C8B-B14F-4D97-AF65-F5344CB8AC3E}">
        <p14:creationId xmlns:p14="http://schemas.microsoft.com/office/powerpoint/2010/main" val="314020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296623"/>
            <a:ext cx="8515158" cy="715530"/>
          </a:xfrm>
        </p:spPr>
        <p:txBody>
          <a:bodyPr>
            <a:normAutofit fontScale="90000"/>
          </a:bodyPr>
          <a:lstStyle/>
          <a:p>
            <a:r>
              <a:rPr lang="es-GT" sz="2400" dirty="0">
                <a:latin typeface="Arial" panose="020B0604020202020204" pitchFamily="34" charset="0"/>
                <a:cs typeface="Arial" panose="020B0604020202020204" pitchFamily="34" charset="0"/>
              </a:rPr>
              <a:t>CIFRAS GENERALES DEL PRESUPUESTO AL SEGUNDO CUATRIMESTRE 2021</a:t>
            </a:r>
            <a:endParaRPr lang="es-GT" sz="2400" b="1" dirty="0">
              <a:solidFill>
                <a:srgbClr val="003353"/>
              </a:solidFill>
              <a:latin typeface="Montserrat" pitchFamily="2" charset="77"/>
            </a:endParaRPr>
          </a:p>
        </p:txBody>
      </p:sp>
      <p:sp>
        <p:nvSpPr>
          <p:cNvPr id="4" name="Marcador de contenido 6">
            <a:extLst>
              <a:ext uri="{FF2B5EF4-FFF2-40B4-BE49-F238E27FC236}">
                <a16:creationId xmlns:a16="http://schemas.microsoft.com/office/drawing/2014/main" id="{4A8802BB-C1E4-264C-AB20-FEF9C8F1BB0A}"/>
              </a:ext>
            </a:extLst>
          </p:cNvPr>
          <p:cNvSpPr>
            <a:spLocks noGrp="1"/>
          </p:cNvSpPr>
          <p:nvPr>
            <p:ph idx="1"/>
          </p:nvPr>
        </p:nvSpPr>
        <p:spPr>
          <a:xfrm>
            <a:off x="834811" y="1306243"/>
            <a:ext cx="4585065" cy="4614170"/>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por ejecutar </a:t>
            </a:r>
            <a:br>
              <a:rPr lang="es-GT" dirty="0">
                <a:latin typeface="Arial" panose="020B0604020202020204" pitchFamily="34" charset="0"/>
                <a:cs typeface="Arial" panose="020B0604020202020204" pitchFamily="34" charset="0"/>
              </a:rPr>
            </a:br>
            <a:r>
              <a:rPr lang="es-GT" dirty="0">
                <a:latin typeface="Arial" panose="020B0604020202020204" pitchFamily="34" charset="0"/>
                <a:cs typeface="Arial" panose="020B0604020202020204" pitchFamily="34" charset="0"/>
              </a:rPr>
              <a:t>(por utilizar):</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5" name="Marcador de contenido 6">
            <a:extLst>
              <a:ext uri="{FF2B5EF4-FFF2-40B4-BE49-F238E27FC236}">
                <a16:creationId xmlns:a16="http://schemas.microsoft.com/office/drawing/2014/main" id="{69987333-DE64-9A48-8BBD-2AB0B7D74CA4}"/>
              </a:ext>
            </a:extLst>
          </p:cNvPr>
          <p:cNvSpPr txBox="1">
            <a:spLocks/>
          </p:cNvSpPr>
          <p:nvPr/>
        </p:nvSpPr>
        <p:spPr>
          <a:xfrm>
            <a:off x="4492413" y="1171061"/>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281,149,553.00</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2ADB0912-5ACA-AD46-9200-C9EBA3DE2AC7}"/>
              </a:ext>
            </a:extLst>
          </p:cNvPr>
          <p:cNvSpPr txBox="1">
            <a:spLocks/>
          </p:cNvSpPr>
          <p:nvPr/>
        </p:nvSpPr>
        <p:spPr>
          <a:xfrm>
            <a:off x="4492413" y="266597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174,553,751.44</a:t>
            </a: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813A920F-D009-4A40-9A69-1ECEF1721F5E}"/>
              </a:ext>
            </a:extLst>
          </p:cNvPr>
          <p:cNvSpPr txBox="1">
            <a:spLocks/>
          </p:cNvSpPr>
          <p:nvPr/>
        </p:nvSpPr>
        <p:spPr>
          <a:xfrm>
            <a:off x="4492413" y="4207389"/>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106,595,801.56</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27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296623"/>
            <a:ext cx="8515158" cy="715530"/>
          </a:xfrm>
        </p:spPr>
        <p:txBody>
          <a:bodyPr>
            <a:normAutofit fontScale="90000"/>
          </a:bodyPr>
          <a:lstStyle/>
          <a:p>
            <a:r>
              <a:rPr lang="es-GT" sz="2400" dirty="0">
                <a:latin typeface="Arial" panose="020B0604020202020204" pitchFamily="34" charset="0"/>
                <a:cs typeface="Arial" panose="020B0604020202020204" pitchFamily="34" charset="0"/>
              </a:rPr>
              <a:t>CIFRAS GENERALES DEL PRESUPUESTO AL SEGUNDO CUATRIMESTRE 2021</a:t>
            </a:r>
            <a:endParaRPr lang="es-GT" sz="2400" b="1" dirty="0">
              <a:solidFill>
                <a:srgbClr val="003353"/>
              </a:solidFill>
              <a:latin typeface="Montserrat" pitchFamily="2" charset="77"/>
            </a:endParaRPr>
          </a:p>
        </p:txBody>
      </p:sp>
      <p:sp>
        <p:nvSpPr>
          <p:cNvPr id="9" name="Marcador de contenido 6">
            <a:extLst>
              <a:ext uri="{FF2B5EF4-FFF2-40B4-BE49-F238E27FC236}">
                <a16:creationId xmlns:a16="http://schemas.microsoft.com/office/drawing/2014/main" id="{3A7C99B8-4A03-1D42-95E5-E111C283AE25}"/>
              </a:ext>
            </a:extLst>
          </p:cNvPr>
          <p:cNvSpPr txBox="1">
            <a:spLocks/>
          </p:cNvSpPr>
          <p:nvPr/>
        </p:nvSpPr>
        <p:spPr>
          <a:xfrm>
            <a:off x="2132701" y="2803491"/>
            <a:ext cx="4585065" cy="144542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600" b="1">
                <a:latin typeface="Arial" panose="020B0604020202020204" pitchFamily="34" charset="0"/>
                <a:cs typeface="Arial" panose="020B0604020202020204" pitchFamily="34" charset="0"/>
              </a:rPr>
              <a:t>Porcentaje de ejecución</a:t>
            </a:r>
            <a:r>
              <a:rPr lang="es-GT" b="1">
                <a:latin typeface="Arial" panose="020B0604020202020204" pitchFamily="34" charset="0"/>
                <a:cs typeface="Arial" panose="020B0604020202020204" pitchFamily="34" charset="0"/>
              </a:rPr>
              <a:t>:</a:t>
            </a:r>
          </a:p>
          <a:p>
            <a:pPr marL="457200" lvl="1" indent="0">
              <a:buFont typeface="Arial" panose="020B0604020202020204" pitchFamily="34" charset="0"/>
              <a:buNone/>
            </a:pPr>
            <a:endParaRPr lang="es-GT" b="1">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b="1">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10" name="Marcador de contenido 6">
            <a:extLst>
              <a:ext uri="{FF2B5EF4-FFF2-40B4-BE49-F238E27FC236}">
                <a16:creationId xmlns:a16="http://schemas.microsoft.com/office/drawing/2014/main" id="{89C614F0-4E02-4647-BFF8-95D1ECFE7996}"/>
              </a:ext>
            </a:extLst>
          </p:cNvPr>
          <p:cNvSpPr txBox="1">
            <a:spLocks/>
          </p:cNvSpPr>
          <p:nvPr/>
        </p:nvSpPr>
        <p:spPr>
          <a:xfrm>
            <a:off x="5857155" y="2534194"/>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800" b="1" dirty="0">
                <a:solidFill>
                  <a:srgbClr val="197BB4"/>
                </a:solidFill>
                <a:latin typeface="Arial" panose="020B0604020202020204" pitchFamily="34" charset="0"/>
                <a:ea typeface="+mj-ea"/>
                <a:cs typeface="Arial" panose="020B0604020202020204" pitchFamily="34" charset="0"/>
              </a:rPr>
              <a:t>62.09%</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05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296623"/>
            <a:ext cx="8515158" cy="715530"/>
          </a:xfrm>
        </p:spPr>
        <p:txBody>
          <a:bodyPr>
            <a:normAutofit fontScale="90000"/>
          </a:bodyPr>
          <a:lstStyle/>
          <a:p>
            <a:r>
              <a:rPr lang="es-GT" sz="2400" dirty="0">
                <a:latin typeface="Arial" panose="020B0604020202020204" pitchFamily="34" charset="0"/>
                <a:cs typeface="Arial" panose="020B0604020202020204" pitchFamily="34" charset="0"/>
              </a:rPr>
              <a:t>¿EN QUÉ UTILIZA EL DINERO SECRETARIA DE BIENESTAR SOCIAL DE LA PRESIDENCIA DE LA REPÚBLICA?</a:t>
            </a:r>
            <a:endParaRPr lang="es-GT" sz="2400" b="1" dirty="0">
              <a:solidFill>
                <a:srgbClr val="003353"/>
              </a:solidFill>
              <a:latin typeface="Montserrat" pitchFamily="2" charset="77"/>
            </a:endParaRPr>
          </a:p>
        </p:txBody>
      </p:sp>
      <p:sp>
        <p:nvSpPr>
          <p:cNvPr id="5" name="Título 1">
            <a:extLst>
              <a:ext uri="{FF2B5EF4-FFF2-40B4-BE49-F238E27FC236}">
                <a16:creationId xmlns:a16="http://schemas.microsoft.com/office/drawing/2014/main" id="{8B7925D5-5788-2944-9D3B-909FAC1530AA}"/>
              </a:ext>
            </a:extLst>
          </p:cNvPr>
          <p:cNvSpPr txBox="1">
            <a:spLocks/>
          </p:cNvSpPr>
          <p:nvPr/>
        </p:nvSpPr>
        <p:spPr>
          <a:xfrm>
            <a:off x="4493623" y="12640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y  servicios así como en transferencias directas a personas (Programas de subsidios económicos) necesarios para </a:t>
            </a:r>
            <a:r>
              <a:rPr lang="es-MX" sz="2100" b="0" dirty="0">
                <a:solidFill>
                  <a:schemeClr val="tx1"/>
                </a:solidFill>
                <a:latin typeface="Arial" panose="020B0604020202020204" pitchFamily="34" charset="0"/>
                <a:cs typeface="Arial" panose="020B0604020202020204" pitchFamily="34" charset="0"/>
              </a:rPr>
              <a:t>coadyuvar en la protección integral y especial de la niñez y adolescencia en su entorno familiar, mediante la restitución y el goce de sus derechos, asimismo contribuir en la reinserción de los adolescentes en conflicto con la Ley Penal, a través de sus programas y servicios</a:t>
            </a:r>
            <a:endParaRPr lang="es-GT" sz="21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3B6724DB-BA3C-D441-8EEE-B9364F9D4B47}"/>
              </a:ext>
            </a:extLst>
          </p:cNvPr>
          <p:cNvSpPr txBox="1">
            <a:spLocks/>
          </p:cNvSpPr>
          <p:nvPr/>
        </p:nvSpPr>
        <p:spPr>
          <a:xfrm>
            <a:off x="387531" y="2215787"/>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spcBef>
                <a:spcPts val="0"/>
              </a:spcBef>
            </a:pPr>
            <a:br>
              <a:rPr lang="es-GT" sz="2000" b="0" dirty="0">
                <a:latin typeface="Arial" panose="020B0604020202020204" pitchFamily="34" charset="0"/>
                <a:cs typeface="Arial" panose="020B0604020202020204" pitchFamily="34" charset="0"/>
              </a:rPr>
            </a:br>
            <a:r>
              <a:rPr lang="es-GT" sz="2000" dirty="0">
                <a:latin typeface="Arial" panose="020B0604020202020204" pitchFamily="34" charset="0"/>
                <a:cs typeface="Arial" panose="020B0604020202020204" pitchFamily="34" charset="0"/>
              </a:rPr>
              <a:t>El gasto se divide </a:t>
            </a:r>
          </a:p>
          <a:p>
            <a:pPr>
              <a:lnSpc>
                <a:spcPct val="100000"/>
              </a:lnSpc>
              <a:spcBef>
                <a:spcPts val="0"/>
              </a:spcBef>
            </a:pPr>
            <a:r>
              <a:rPr lang="es-GT" sz="2000" dirty="0">
                <a:latin typeface="Arial" panose="020B0604020202020204" pitchFamily="34" charset="0"/>
                <a:cs typeface="Arial" panose="020B0604020202020204" pitchFamily="34" charset="0"/>
              </a:rPr>
              <a:t>en </a:t>
            </a:r>
            <a:r>
              <a:rPr lang="es-GT" sz="2300" dirty="0">
                <a:solidFill>
                  <a:srgbClr val="197BB4"/>
                </a:solidFill>
                <a:latin typeface="Arial" panose="020B0604020202020204" pitchFamily="34" charset="0"/>
                <a:cs typeface="Arial" panose="020B0604020202020204" pitchFamily="34" charset="0"/>
              </a:rPr>
              <a:t>05</a:t>
            </a:r>
            <a:r>
              <a:rPr lang="es-GT" sz="3100" dirty="0">
                <a:solidFill>
                  <a:srgbClr val="FF0000"/>
                </a:solidFill>
                <a:latin typeface="Arial" panose="020B0604020202020204" pitchFamily="34" charset="0"/>
                <a:cs typeface="Arial" panose="020B0604020202020204" pitchFamily="34" charset="0"/>
              </a:rPr>
              <a:t> </a:t>
            </a:r>
            <a:r>
              <a:rPr lang="es-GT" sz="2000" dirty="0">
                <a:latin typeface="Arial" panose="020B0604020202020204" pitchFamily="34" charset="0"/>
                <a:cs typeface="Arial" panose="020B0604020202020204" pitchFamily="34" charset="0"/>
              </a:rPr>
              <a:t>grupos</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66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550623"/>
            <a:ext cx="8515158" cy="715530"/>
          </a:xfrm>
        </p:spPr>
        <p:txBody>
          <a:bodyPr>
            <a:normAutofit fontScale="90000"/>
          </a:bodyPr>
          <a:lstStyle/>
          <a:p>
            <a:r>
              <a:rPr lang="es-GT" sz="2400" dirty="0">
                <a:latin typeface="Arial" panose="020B0604020202020204" pitchFamily="34" charset="0"/>
                <a:cs typeface="Arial" panose="020B0604020202020204" pitchFamily="34" charset="0"/>
              </a:rPr>
              <a:t>EJECUCIÓN PRESUPUESTARIA POR GRUPO DE GASTO AL SEGUNDO CUATRIMESTRE 2021 EN QUETZALES</a:t>
            </a:r>
            <a:br>
              <a:rPr lang="es-GT" sz="2400" dirty="0">
                <a:latin typeface="Arial" panose="020B0604020202020204" pitchFamily="34" charset="0"/>
                <a:cs typeface="Arial" panose="020B0604020202020204" pitchFamily="34" charset="0"/>
              </a:rPr>
            </a:br>
            <a:endParaRPr lang="es-GT" sz="2400" b="1" dirty="0">
              <a:solidFill>
                <a:srgbClr val="003353"/>
              </a:solidFill>
              <a:latin typeface="Montserrat" pitchFamily="2" charset="77"/>
            </a:endParaRPr>
          </a:p>
        </p:txBody>
      </p:sp>
      <p:graphicFrame>
        <p:nvGraphicFramePr>
          <p:cNvPr id="7" name="6 Gráfico">
            <a:extLst>
              <a:ext uri="{FF2B5EF4-FFF2-40B4-BE49-F238E27FC236}">
                <a16:creationId xmlns:a16="http://schemas.microsoft.com/office/drawing/2014/main" id="{F1EC968B-6499-674E-8D9C-DEDDD0F36016}"/>
              </a:ext>
            </a:extLst>
          </p:cNvPr>
          <p:cNvGraphicFramePr>
            <a:graphicFrameLocks/>
          </p:cNvGraphicFramePr>
          <p:nvPr>
            <p:extLst>
              <p:ext uri="{D42A27DB-BD31-4B8C-83A1-F6EECF244321}">
                <p14:modId xmlns:p14="http://schemas.microsoft.com/office/powerpoint/2010/main" val="3170312012"/>
              </p:ext>
            </p:extLst>
          </p:nvPr>
        </p:nvGraphicFramePr>
        <p:xfrm>
          <a:off x="701179" y="1270773"/>
          <a:ext cx="10762687" cy="3949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712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DFA38-C7AF-D745-8889-3FA1AB4861B5}"/>
              </a:ext>
            </a:extLst>
          </p:cNvPr>
          <p:cNvSpPr>
            <a:spLocks noGrp="1"/>
          </p:cNvSpPr>
          <p:nvPr>
            <p:ph type="title"/>
          </p:nvPr>
        </p:nvSpPr>
        <p:spPr>
          <a:xfrm>
            <a:off x="408709" y="550623"/>
            <a:ext cx="9692024" cy="715530"/>
          </a:xfrm>
        </p:spPr>
        <p:txBody>
          <a:bodyPr>
            <a:normAutofit fontScale="90000"/>
          </a:bodyPr>
          <a:lstStyle/>
          <a:p>
            <a:r>
              <a:rPr lang="es-GT" sz="2400" dirty="0">
                <a:latin typeface="Arial" panose="020B0604020202020204" pitchFamily="34" charset="0"/>
                <a:cs typeface="Arial" panose="020B0604020202020204" pitchFamily="34" charset="0"/>
              </a:rPr>
              <a:t>¿CUÁL ES LA IMPORTANCIA DEL PAGO DE SERVIDORES PÚBLICOS?</a:t>
            </a:r>
            <a:br>
              <a:rPr lang="es-GT" sz="2400" dirty="0">
                <a:latin typeface="Arial" panose="020B0604020202020204" pitchFamily="34" charset="0"/>
                <a:cs typeface="Arial" panose="020B0604020202020204" pitchFamily="34" charset="0"/>
              </a:rPr>
            </a:br>
            <a:endParaRPr lang="es-GT" sz="2400" b="1" dirty="0">
              <a:solidFill>
                <a:srgbClr val="003353"/>
              </a:solidFill>
              <a:latin typeface="Montserrat" pitchFamily="2" charset="77"/>
            </a:endParaRPr>
          </a:p>
        </p:txBody>
      </p:sp>
      <p:sp>
        <p:nvSpPr>
          <p:cNvPr id="4" name="Título 1">
            <a:extLst>
              <a:ext uri="{FF2B5EF4-FFF2-40B4-BE49-F238E27FC236}">
                <a16:creationId xmlns:a16="http://schemas.microsoft.com/office/drawing/2014/main" id="{BC549508-2EA0-074D-B9CD-A0187AAA9FEA}"/>
              </a:ext>
            </a:extLst>
          </p:cNvPr>
          <p:cNvSpPr txBox="1">
            <a:spLocks/>
          </p:cNvSpPr>
          <p:nvPr/>
        </p:nvSpPr>
        <p:spPr>
          <a:xfrm>
            <a:off x="4493623" y="1619405"/>
            <a:ext cx="7406641" cy="403512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El dinero utilizado en el pago de servidores públicos (</a:t>
            </a:r>
            <a:r>
              <a:rPr lang="es-GT" sz="1800" dirty="0">
                <a:solidFill>
                  <a:schemeClr val="tx1"/>
                </a:solidFill>
                <a:latin typeface="Arial" panose="020B0604020202020204" pitchFamily="34" charset="0"/>
                <a:cs typeface="Arial" panose="020B0604020202020204" pitchFamily="34" charset="0"/>
              </a:rPr>
              <a:t>grupo 0</a:t>
            </a:r>
            <a:r>
              <a:rPr lang="es-GT" sz="18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para prestar servicios o entregar bienes a la población beneficiaria, y con ello, satisfacer las necesidades sociales; a través de la contratación de </a:t>
            </a:r>
            <a:r>
              <a:rPr lang="es-GT" sz="1800" dirty="0">
                <a:solidFill>
                  <a:schemeClr val="tx1"/>
                </a:solidFill>
                <a:latin typeface="Arial" panose="020B0604020202020204" pitchFamily="34" charset="0"/>
                <a:cs typeface="Arial" panose="020B0604020202020204" pitchFamily="34" charset="0"/>
              </a:rPr>
              <a:t>462 Profesionales</a:t>
            </a:r>
            <a:r>
              <a:rPr lang="es-GT" sz="1800" b="0" dirty="0">
                <a:solidFill>
                  <a:schemeClr val="tx1"/>
                </a:solidFill>
                <a:latin typeface="Arial" panose="020B0604020202020204" pitchFamily="34" charset="0"/>
                <a:cs typeface="Arial" panose="020B0604020202020204" pitchFamily="34" charset="0"/>
              </a:rPr>
              <a:t>, </a:t>
            </a:r>
            <a:r>
              <a:rPr lang="es-GT" sz="1800" dirty="0">
                <a:solidFill>
                  <a:schemeClr val="tx1"/>
                </a:solidFill>
                <a:latin typeface="Arial" panose="020B0604020202020204" pitchFamily="34" charset="0"/>
                <a:cs typeface="Arial" panose="020B0604020202020204" pitchFamily="34" charset="0"/>
              </a:rPr>
              <a:t>1,598 Operativos y Técnicos</a:t>
            </a:r>
            <a:r>
              <a:rPr lang="es-GT" sz="1800" b="0" dirty="0">
                <a:solidFill>
                  <a:schemeClr val="tx1"/>
                </a:solidFill>
                <a:latin typeface="Arial" panose="020B0604020202020204" pitchFamily="34" charset="0"/>
                <a:cs typeface="Arial" panose="020B0604020202020204" pitchFamily="34" charset="0"/>
              </a:rPr>
              <a:t>, y </a:t>
            </a:r>
            <a:r>
              <a:rPr lang="es-GT" sz="1800" dirty="0">
                <a:solidFill>
                  <a:schemeClr val="tx1"/>
                </a:solidFill>
                <a:latin typeface="Arial" panose="020B0604020202020204" pitchFamily="34" charset="0"/>
                <a:cs typeface="Arial" panose="020B0604020202020204" pitchFamily="34" charset="0"/>
              </a:rPr>
              <a:t>184 personal administrativo </a:t>
            </a:r>
            <a:r>
              <a:rPr lang="es-GT" sz="1800" b="0" dirty="0">
                <a:solidFill>
                  <a:schemeClr val="tx1"/>
                </a:solidFill>
                <a:latin typeface="Arial" panose="020B0604020202020204" pitchFamily="34" charset="0"/>
                <a:cs typeface="Arial" panose="020B0604020202020204" pitchFamily="34" charset="0"/>
              </a:rPr>
              <a:t>que brindan los servicios Institucionales, en cumplimiento que el Estado deberá promover y adoptar las medidas necesarias para el cumplimiento efectivo del interés superior del niño, que es una garantía que se aplicará en toda decisión que se adopte por la prevención y protección integral de la niñez y adolescencia, apoyando y fortaleciendo a la familia como núcleo de la sociedad, procurando además la reinserción y resocialización de los adolescentes en conflicto con la Ley Penal”, en atención al Interés Superior del Niño (Artículo 5, Decreto 27-2003 del Congreso de la República), en atención a la niñez y adolescencia.</a:t>
            </a:r>
          </a:p>
        </p:txBody>
      </p:sp>
      <p:sp>
        <p:nvSpPr>
          <p:cNvPr id="5" name="Título 1">
            <a:extLst>
              <a:ext uri="{FF2B5EF4-FFF2-40B4-BE49-F238E27FC236}">
                <a16:creationId xmlns:a16="http://schemas.microsoft.com/office/drawing/2014/main" id="{B0FF9E7F-7B0B-A44B-B0D8-697C475B4589}"/>
              </a:ext>
            </a:extLst>
          </p:cNvPr>
          <p:cNvSpPr txBox="1">
            <a:spLocks/>
          </p:cNvSpPr>
          <p:nvPr/>
        </p:nvSpPr>
        <p:spPr>
          <a:xfrm>
            <a:off x="387531" y="1838053"/>
            <a:ext cx="3503334"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800" b="0" dirty="0">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Durante el cuatrimestre reportado, la Secretaría de Bienestar Social, atendió y dio cobertura a </a:t>
            </a:r>
          </a:p>
          <a:p>
            <a:pPr>
              <a:lnSpc>
                <a:spcPct val="150000"/>
              </a:lnSpc>
            </a:pPr>
            <a:endParaRPr lang="es-GT" sz="1800" b="0" dirty="0">
              <a:solidFill>
                <a:schemeClr val="tx1"/>
              </a:solidFill>
              <a:latin typeface="Arial" panose="020B0604020202020204" pitchFamily="34" charset="0"/>
              <a:cs typeface="Arial" panose="020B0604020202020204" pitchFamily="34" charset="0"/>
            </a:endParaRPr>
          </a:p>
          <a:p>
            <a:pPr>
              <a:lnSpc>
                <a:spcPct val="150000"/>
              </a:lnSpc>
            </a:pPr>
            <a:r>
              <a:rPr lang="es-GT" sz="2000" b="0" dirty="0">
                <a:solidFill>
                  <a:srgbClr val="FF0000"/>
                </a:solidFill>
                <a:latin typeface="Arial" panose="020B0604020202020204" pitchFamily="34" charset="0"/>
                <a:cs typeface="Arial" panose="020B0604020202020204" pitchFamily="34" charset="0"/>
              </a:rPr>
              <a:t> </a:t>
            </a:r>
          </a:p>
        </p:txBody>
      </p:sp>
      <p:graphicFrame>
        <p:nvGraphicFramePr>
          <p:cNvPr id="6" name="6 Tabla">
            <a:extLst>
              <a:ext uri="{FF2B5EF4-FFF2-40B4-BE49-F238E27FC236}">
                <a16:creationId xmlns:a16="http://schemas.microsoft.com/office/drawing/2014/main" id="{421ADA94-D884-B640-A912-EF8F6184E38E}"/>
              </a:ext>
            </a:extLst>
          </p:cNvPr>
          <p:cNvGraphicFramePr>
            <a:graphicFrameLocks noGrp="1"/>
          </p:cNvGraphicFramePr>
          <p:nvPr>
            <p:extLst>
              <p:ext uri="{D42A27DB-BD31-4B8C-83A1-F6EECF244321}">
                <p14:modId xmlns:p14="http://schemas.microsoft.com/office/powerpoint/2010/main" val="2050695672"/>
              </p:ext>
            </p:extLst>
          </p:nvPr>
        </p:nvGraphicFramePr>
        <p:xfrm>
          <a:off x="83977" y="3715309"/>
          <a:ext cx="4409646" cy="1104900"/>
        </p:xfrm>
        <a:graphic>
          <a:graphicData uri="http://schemas.openxmlformats.org/drawingml/2006/table">
            <a:tbl>
              <a:tblPr>
                <a:tableStyleId>{5C22544A-7EE6-4342-B048-85BDC9FD1C3A}</a:tableStyleId>
              </a:tblPr>
              <a:tblGrid>
                <a:gridCol w="1222309">
                  <a:extLst>
                    <a:ext uri="{9D8B030D-6E8A-4147-A177-3AD203B41FA5}">
                      <a16:colId xmlns:a16="http://schemas.microsoft.com/office/drawing/2014/main" val="20000"/>
                    </a:ext>
                  </a:extLst>
                </a:gridCol>
                <a:gridCol w="3187337">
                  <a:extLst>
                    <a:ext uri="{9D8B030D-6E8A-4147-A177-3AD203B41FA5}">
                      <a16:colId xmlns:a16="http://schemas.microsoft.com/office/drawing/2014/main" val="20001"/>
                    </a:ext>
                  </a:extLst>
                </a:gridCol>
              </a:tblGrid>
              <a:tr h="198120">
                <a:tc>
                  <a:txBody>
                    <a:bodyPr/>
                    <a:lstStyle/>
                    <a:p>
                      <a:pPr algn="r" rtl="0" fontAlgn="ctr"/>
                      <a:r>
                        <a:rPr lang="es-GT" sz="1400" b="1" u="none" strike="noStrike" dirty="0">
                          <a:solidFill>
                            <a:srgbClr val="0070C0"/>
                          </a:solidFill>
                          <a:effectLst/>
                        </a:rPr>
                        <a:t>15,389</a:t>
                      </a:r>
                      <a:endParaRPr lang="es-GT" sz="1400" b="1" i="0" u="none" strike="noStrike" dirty="0">
                        <a:solidFill>
                          <a:srgbClr val="0070C0"/>
                        </a:solidFill>
                        <a:effectLst/>
                        <a:latin typeface="Calibri"/>
                      </a:endParaRPr>
                    </a:p>
                  </a:txBody>
                  <a:tcPr marL="7620" marR="7620" marT="7620" marB="0" anchor="ctr">
                    <a:noFill/>
                  </a:tcPr>
                </a:tc>
                <a:tc>
                  <a:txBody>
                    <a:bodyPr/>
                    <a:lstStyle/>
                    <a:p>
                      <a:pPr algn="l" rtl="0" fontAlgn="ctr"/>
                      <a:r>
                        <a:rPr lang="es-GT" sz="1400" b="1" u="none" strike="noStrike" dirty="0">
                          <a:solidFill>
                            <a:srgbClr val="0070C0"/>
                          </a:solidFill>
                          <a:effectLst/>
                        </a:rPr>
                        <a:t>(Niños Niñas y Adolescentes)</a:t>
                      </a:r>
                      <a:endParaRPr lang="es-GT" sz="1400" b="1" i="0" u="none" strike="noStrike" dirty="0">
                        <a:solidFill>
                          <a:srgbClr val="0070C0"/>
                        </a:solidFill>
                        <a:effectLst/>
                        <a:latin typeface="Calibri"/>
                      </a:endParaRPr>
                    </a:p>
                  </a:txBody>
                  <a:tcPr marL="7620" marR="7620" marT="7620" marB="0" anchor="ctr">
                    <a:noFill/>
                  </a:tcPr>
                </a:tc>
                <a:extLst>
                  <a:ext uri="{0D108BD9-81ED-4DB2-BD59-A6C34878D82A}">
                    <a16:rowId xmlns:a16="http://schemas.microsoft.com/office/drawing/2014/main" val="10000"/>
                  </a:ext>
                </a:extLst>
              </a:tr>
              <a:tr h="198120">
                <a:tc>
                  <a:txBody>
                    <a:bodyPr/>
                    <a:lstStyle/>
                    <a:p>
                      <a:pPr algn="r" rtl="0" fontAlgn="ctr"/>
                      <a:r>
                        <a:rPr lang="es-GT" sz="1400" b="1" u="none" strike="noStrike">
                          <a:solidFill>
                            <a:srgbClr val="0070C0"/>
                          </a:solidFill>
                          <a:effectLst/>
                        </a:rPr>
                        <a:t>3,485</a:t>
                      </a:r>
                      <a:endParaRPr lang="es-GT" sz="1400" b="1" i="0" u="none" strike="noStrike">
                        <a:solidFill>
                          <a:srgbClr val="0070C0"/>
                        </a:solidFill>
                        <a:effectLst/>
                        <a:latin typeface="Calibri"/>
                      </a:endParaRPr>
                    </a:p>
                  </a:txBody>
                  <a:tcPr marL="7620" marR="7620" marT="7620" marB="0" anchor="ctr">
                    <a:noFill/>
                  </a:tcPr>
                </a:tc>
                <a:tc>
                  <a:txBody>
                    <a:bodyPr/>
                    <a:lstStyle/>
                    <a:p>
                      <a:pPr algn="l" rtl="0" fontAlgn="ctr"/>
                      <a:r>
                        <a:rPr lang="es-GT" sz="1400" b="1" u="none" strike="noStrike" dirty="0">
                          <a:solidFill>
                            <a:srgbClr val="0070C0"/>
                          </a:solidFill>
                          <a:effectLst/>
                        </a:rPr>
                        <a:t>(Familias)</a:t>
                      </a:r>
                      <a:endParaRPr lang="es-GT" sz="1400" b="1" i="0" u="none" strike="noStrike" dirty="0">
                        <a:solidFill>
                          <a:srgbClr val="0070C0"/>
                        </a:solidFill>
                        <a:effectLst/>
                        <a:latin typeface="Calibri"/>
                      </a:endParaRPr>
                    </a:p>
                  </a:txBody>
                  <a:tcPr marL="7620" marR="7620" marT="7620" marB="0" anchor="ctr">
                    <a:noFill/>
                  </a:tcPr>
                </a:tc>
                <a:extLst>
                  <a:ext uri="{0D108BD9-81ED-4DB2-BD59-A6C34878D82A}">
                    <a16:rowId xmlns:a16="http://schemas.microsoft.com/office/drawing/2014/main" val="10001"/>
                  </a:ext>
                </a:extLst>
              </a:tr>
              <a:tr h="198120">
                <a:tc>
                  <a:txBody>
                    <a:bodyPr/>
                    <a:lstStyle/>
                    <a:p>
                      <a:pPr algn="r" rtl="0" fontAlgn="ctr"/>
                      <a:r>
                        <a:rPr lang="es-GT" sz="1400" b="1" u="none" strike="noStrike">
                          <a:solidFill>
                            <a:srgbClr val="0070C0"/>
                          </a:solidFill>
                          <a:effectLst/>
                        </a:rPr>
                        <a:t>114</a:t>
                      </a:r>
                      <a:endParaRPr lang="es-GT" sz="1400" b="1" i="0" u="none" strike="noStrike">
                        <a:solidFill>
                          <a:srgbClr val="0070C0"/>
                        </a:solidFill>
                        <a:effectLst/>
                        <a:latin typeface="Calibri"/>
                      </a:endParaRPr>
                    </a:p>
                  </a:txBody>
                  <a:tcPr marL="7620" marR="7620" marT="7620" marB="0" anchor="ctr">
                    <a:noFill/>
                  </a:tcPr>
                </a:tc>
                <a:tc>
                  <a:txBody>
                    <a:bodyPr/>
                    <a:lstStyle/>
                    <a:p>
                      <a:pPr algn="l" rtl="0" fontAlgn="ctr"/>
                      <a:r>
                        <a:rPr lang="es-GT" sz="1400" b="1" u="none" strike="noStrike" dirty="0">
                          <a:solidFill>
                            <a:srgbClr val="0070C0"/>
                          </a:solidFill>
                          <a:effectLst/>
                        </a:rPr>
                        <a:t>(Entidad)</a:t>
                      </a:r>
                      <a:endParaRPr lang="es-GT" sz="1400" b="1" i="0" u="none" strike="noStrike" dirty="0">
                        <a:solidFill>
                          <a:srgbClr val="0070C0"/>
                        </a:solidFill>
                        <a:effectLst/>
                        <a:latin typeface="Calibri"/>
                      </a:endParaRPr>
                    </a:p>
                  </a:txBody>
                  <a:tcPr marL="7620" marR="7620" marT="7620" marB="0" anchor="ctr">
                    <a:noFill/>
                  </a:tcPr>
                </a:tc>
                <a:extLst>
                  <a:ext uri="{0D108BD9-81ED-4DB2-BD59-A6C34878D82A}">
                    <a16:rowId xmlns:a16="http://schemas.microsoft.com/office/drawing/2014/main" val="10002"/>
                  </a:ext>
                </a:extLst>
              </a:tr>
              <a:tr h="198120">
                <a:tc>
                  <a:txBody>
                    <a:bodyPr/>
                    <a:lstStyle/>
                    <a:p>
                      <a:pPr algn="r" rtl="0" fontAlgn="ctr"/>
                      <a:r>
                        <a:rPr lang="es-GT" sz="1400" b="1" u="none" strike="noStrike">
                          <a:solidFill>
                            <a:srgbClr val="0070C0"/>
                          </a:solidFill>
                          <a:effectLst/>
                        </a:rPr>
                        <a:t>6,486</a:t>
                      </a:r>
                      <a:endParaRPr lang="es-GT" sz="1400" b="1" i="0" u="none" strike="noStrike">
                        <a:solidFill>
                          <a:srgbClr val="0070C0"/>
                        </a:solidFill>
                        <a:effectLst/>
                        <a:latin typeface="Calibri"/>
                      </a:endParaRPr>
                    </a:p>
                  </a:txBody>
                  <a:tcPr marL="7620" marR="7620" marT="7620" marB="0" anchor="ctr">
                    <a:noFill/>
                  </a:tcPr>
                </a:tc>
                <a:tc>
                  <a:txBody>
                    <a:bodyPr/>
                    <a:lstStyle/>
                    <a:p>
                      <a:pPr algn="l" rtl="0" fontAlgn="ctr"/>
                      <a:r>
                        <a:rPr lang="es-GT" sz="1400" b="1" u="none" strike="noStrike" dirty="0">
                          <a:solidFill>
                            <a:srgbClr val="0070C0"/>
                          </a:solidFill>
                          <a:effectLst/>
                        </a:rPr>
                        <a:t>(Casos)</a:t>
                      </a:r>
                      <a:endParaRPr lang="es-GT" sz="1400" b="1" i="0" u="none" strike="noStrike" dirty="0">
                        <a:solidFill>
                          <a:srgbClr val="0070C0"/>
                        </a:solidFill>
                        <a:effectLst/>
                        <a:latin typeface="Calibri"/>
                      </a:endParaRPr>
                    </a:p>
                  </a:txBody>
                  <a:tcPr marL="7620" marR="7620" marT="7620" marB="0" anchor="ctr">
                    <a:noFill/>
                  </a:tcPr>
                </a:tc>
                <a:extLst>
                  <a:ext uri="{0D108BD9-81ED-4DB2-BD59-A6C34878D82A}">
                    <a16:rowId xmlns:a16="http://schemas.microsoft.com/office/drawing/2014/main" val="10003"/>
                  </a:ext>
                </a:extLst>
              </a:tr>
              <a:tr h="198120">
                <a:tc>
                  <a:txBody>
                    <a:bodyPr/>
                    <a:lstStyle/>
                    <a:p>
                      <a:pPr algn="r" rtl="0" fontAlgn="ctr"/>
                      <a:r>
                        <a:rPr lang="es-GT" sz="1400" b="1" u="none" strike="noStrike">
                          <a:solidFill>
                            <a:srgbClr val="0070C0"/>
                          </a:solidFill>
                          <a:effectLst/>
                        </a:rPr>
                        <a:t>585</a:t>
                      </a:r>
                      <a:endParaRPr lang="es-GT" sz="1400" b="1" i="0" u="none" strike="noStrike">
                        <a:solidFill>
                          <a:srgbClr val="0070C0"/>
                        </a:solidFill>
                        <a:effectLst/>
                        <a:latin typeface="Calibri"/>
                      </a:endParaRPr>
                    </a:p>
                  </a:txBody>
                  <a:tcPr marL="7620" marR="7620" marT="7620" marB="0" anchor="ctr">
                    <a:noFill/>
                  </a:tcPr>
                </a:tc>
                <a:tc>
                  <a:txBody>
                    <a:bodyPr/>
                    <a:lstStyle/>
                    <a:p>
                      <a:pPr algn="l" rtl="0" fontAlgn="ctr"/>
                      <a:r>
                        <a:rPr lang="es-GT" sz="1400" b="1" u="none" strike="noStrike" dirty="0">
                          <a:solidFill>
                            <a:srgbClr val="0070C0"/>
                          </a:solidFill>
                          <a:effectLst/>
                        </a:rPr>
                        <a:t>(Talleres con 9,129 beneficiarios)</a:t>
                      </a:r>
                      <a:endParaRPr lang="es-GT" sz="1400" b="1" i="0" u="none" strike="noStrike" dirty="0">
                        <a:solidFill>
                          <a:srgbClr val="0070C0"/>
                        </a:solidFill>
                        <a:effectLst/>
                        <a:latin typeface="Calibri"/>
                      </a:endParaRPr>
                    </a:p>
                  </a:txBody>
                  <a:tcPr marL="7620" marR="7620" marT="7620" marB="0" anchor="c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98435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2255</Words>
  <Application>Microsoft Office PowerPoint</Application>
  <PresentationFormat>Panorámica</PresentationFormat>
  <Paragraphs>198</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Calibri Light</vt:lpstr>
      <vt:lpstr>Montserrat</vt:lpstr>
      <vt:lpstr>Montserrat Black</vt:lpstr>
      <vt:lpstr>Montserrat Medium</vt:lpstr>
      <vt:lpstr>Tema de Office</vt:lpstr>
      <vt:lpstr>Presentación de PowerPoint</vt:lpstr>
      <vt:lpstr>PRINCIPALES FUNCIONES DE LA SECRETARIA DE BIENESTAR SOCIAL DE LA PRESIDENCIA DE LA REPÚBLICA</vt:lpstr>
      <vt:lpstr>PRINCIPAL OBJETIVO DE LA SECRETARIA DE BIENESTAR SOCIAL DE LA PRESIDENCIA DE LA REPÚBLICA</vt:lpstr>
      <vt:lpstr>RENDICIÓN DE CUENTAS</vt:lpstr>
      <vt:lpstr>CIFRAS GENERALES DEL PRESUPUESTO AL SEGUNDO CUATRIMESTRE 2021</vt:lpstr>
      <vt:lpstr>CIFRAS GENERALES DEL PRESUPUESTO AL SEGUNDO CUATRIMESTRE 2021</vt:lpstr>
      <vt:lpstr>¿EN QUÉ UTILIZA EL DINERO SECRETARIA DE BIENESTAR SOCIAL DE LA PRESIDENCIA DE LA REPÚBLICA?</vt:lpstr>
      <vt:lpstr>EJECUCIÓN PRESUPUESTARIA POR GRUPO DE GASTO AL SEGUNDO CUATRIMESTRE 2021 EN QUETZALES </vt:lpstr>
      <vt:lpstr>¿CUÁL ES LA IMPORTANCIA DEL PAGO DE SERVIDORES PÚBLICOS? </vt:lpstr>
      <vt:lpstr>PAGO DE SALARIOS A SERVIDORES PÚBLICOS A LA FECHA</vt:lpstr>
      <vt:lpstr>¿EN QUÉ INVIERTE SECRETARIA DE BIENESTAR SOCIAL    DE LA PRESIDENCIA DE LA REPÚBLICA? </vt:lpstr>
      <vt:lpstr>MONTO UTILIZADO EN INVERSIÓN A LA FECHA</vt:lpstr>
      <vt:lpstr>¿QUÉ FINALIDADES ATIENDE SECRETARIA DE BIENESTAR SOCIAL DE LA PRESIDENCIA DE LA REPÚBLICA?</vt:lpstr>
      <vt:lpstr>EJECUCIÓN PRESUPUESTARIA POR FINALIDAD AL SEGUNDO CUATRIMESTRE 2021</vt:lpstr>
      <vt:lpstr>RENDICIÓN DE CUENTAS</vt:lpstr>
      <vt:lpstr>SUBSECRETARIA DE PRESERVACIÓN FAMILIAR, FORTALECIMIENTO Y APOYO COMUNITARIO  PRINCIPALES RESULTADOS Y AVANCES </vt:lpstr>
      <vt:lpstr>SUBSECRETARIA DE REINSERCIÓN Y RESOCIALIZACIÓN DE ADOLESCENTES EN CONFLICTO CON LA LEY PENAL  PRINCIPALES RESULTADOS Y AVANCES  </vt:lpstr>
      <vt:lpstr>SUBSECRETARIA DE PROTECCIÓN Y ACOGIMIENTO  A LA NIÑEZ Y ADOLESCENCIA  PRINCIPALES RESULTADOS Y AVANCES   </vt:lpstr>
      <vt:lpstr>PRINCIPALES RESULTADOS Y AVANCES      </vt:lpstr>
      <vt:lpstr>RENDICIÓN DE CUENTAS</vt:lpstr>
      <vt:lpstr>¿QUÉ TENDENCIA MUESTRA EL USO DE LOS RECURSOS PÚBLICOS?</vt:lpstr>
      <vt:lpstr>¿QUÉ RESULTADOS SE OBTUVIERON EN EL MARCO DE LA PGG?</vt:lpstr>
      <vt:lpstr>¿QUÉ MEDIDAS DE TRANSPARENCIA SE HAN APLICADO?</vt:lpstr>
      <vt:lpstr>¿QUÉ DESAFÍOS INSTITUCIONALES SE TIENEN DURANTE 2021?</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Gladys Ramírez</cp:lastModifiedBy>
  <cp:revision>16</cp:revision>
  <dcterms:created xsi:type="dcterms:W3CDTF">2021-05-04T19:30:50Z</dcterms:created>
  <dcterms:modified xsi:type="dcterms:W3CDTF">2021-09-20T20:42:08Z</dcterms:modified>
</cp:coreProperties>
</file>