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322" r:id="rId5"/>
    <p:sldId id="353" r:id="rId6"/>
    <p:sldId id="354" r:id="rId7"/>
    <p:sldId id="309" r:id="rId8"/>
    <p:sldId id="352" r:id="rId9"/>
    <p:sldId id="342" r:id="rId10"/>
    <p:sldId id="327" r:id="rId11"/>
    <p:sldId id="336" r:id="rId12"/>
    <p:sldId id="334" r:id="rId13"/>
    <p:sldId id="335" r:id="rId14"/>
    <p:sldId id="337" r:id="rId15"/>
    <p:sldId id="338" r:id="rId16"/>
    <p:sldId id="340" r:id="rId17"/>
    <p:sldId id="341" r:id="rId18"/>
    <p:sldId id="339" r:id="rId19"/>
    <p:sldId id="324" r:id="rId20"/>
    <p:sldId id="343" r:id="rId21"/>
    <p:sldId id="344" r:id="rId22"/>
    <p:sldId id="345" r:id="rId23"/>
    <p:sldId id="346" r:id="rId24"/>
    <p:sldId id="355" r:id="rId25"/>
    <p:sldId id="356" r:id="rId26"/>
    <p:sldId id="357" r:id="rId27"/>
    <p:sldId id="317" r:id="rId28"/>
    <p:sldId id="348" r:id="rId29"/>
    <p:sldId id="349" r:id="rId30"/>
    <p:sldId id="358" r:id="rId31"/>
    <p:sldId id="351" r:id="rId32"/>
    <p:sldId id="350" r:id="rId33"/>
    <p:sldId id="319" r:id="rId34"/>
  </p:sldIdLst>
  <p:sldSz cx="12192000" cy="6858000"/>
  <p:notesSz cx="9236075" cy="6964363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ía Enamorado" initials="ME" lastIdx="2" clrIdx="0">
    <p:extLst>
      <p:ext uri="{19B8F6BF-5375-455C-9EA6-DF929625EA0E}">
        <p15:presenceInfo xmlns:p15="http://schemas.microsoft.com/office/powerpoint/2012/main" userId="S-1-5-21-3493709827-1784827400-2039739247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F3C"/>
    <a:srgbClr val="2786C0"/>
    <a:srgbClr val="179939"/>
    <a:srgbClr val="197BB4"/>
    <a:srgbClr val="BDD7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4291" autoAdjust="0"/>
  </p:normalViewPr>
  <p:slideViewPr>
    <p:cSldViewPr snapToGrid="0">
      <p:cViewPr varScale="1">
        <p:scale>
          <a:sx n="115" d="100"/>
          <a:sy n="115" d="100"/>
        </p:scale>
        <p:origin x="10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680704561887105"/>
          <c:y val="5.280206022045783E-2"/>
          <c:w val="0.8347776489441332"/>
          <c:h val="0.856029620124575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'5'!$C$23</c:f>
              <c:strCache>
                <c:ptCount val="1"/>
                <c:pt idx="0">
                  <c:v>Asignado 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'5'!$B$24:$B$29</c:f>
              <c:strCache>
                <c:ptCount val="6"/>
                <c:pt idx="0">
                  <c:v>Grupo 000</c:v>
                </c:pt>
                <c:pt idx="1">
                  <c:v>Grupo 100</c:v>
                </c:pt>
                <c:pt idx="2">
                  <c:v>Grupo 200</c:v>
                </c:pt>
                <c:pt idx="3">
                  <c:v>Grupo 300</c:v>
                </c:pt>
                <c:pt idx="4">
                  <c:v>Grupo 400</c:v>
                </c:pt>
                <c:pt idx="5">
                  <c:v>Grupo 900</c:v>
                </c:pt>
              </c:strCache>
            </c:strRef>
          </c:cat>
          <c:val>
            <c:numRef>
              <c:f>'5'!$C$24:$C$29</c:f>
            </c:numRef>
          </c:val>
          <c:extLst>
            <c:ext xmlns:c16="http://schemas.microsoft.com/office/drawing/2014/chart" uri="{C3380CC4-5D6E-409C-BE32-E72D297353CC}">
              <c16:uniqueId val="{00000000-230E-4F55-936F-CEA5207D3978}"/>
            </c:ext>
          </c:extLst>
        </c:ser>
        <c:ser>
          <c:idx val="1"/>
          <c:order val="1"/>
          <c:tx>
            <c:strRef>
              <c:f>'5'!$D$23</c:f>
              <c:strCache>
                <c:ptCount val="1"/>
                <c:pt idx="0">
                  <c:v>Vigente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'5'!$B$24:$B$29</c:f>
              <c:strCache>
                <c:ptCount val="6"/>
                <c:pt idx="0">
                  <c:v>Grupo 000</c:v>
                </c:pt>
                <c:pt idx="1">
                  <c:v>Grupo 100</c:v>
                </c:pt>
                <c:pt idx="2">
                  <c:v>Grupo 200</c:v>
                </c:pt>
                <c:pt idx="3">
                  <c:v>Grupo 300</c:v>
                </c:pt>
                <c:pt idx="4">
                  <c:v>Grupo 400</c:v>
                </c:pt>
                <c:pt idx="5">
                  <c:v>Grupo 900</c:v>
                </c:pt>
              </c:strCache>
            </c:strRef>
          </c:cat>
          <c:val>
            <c:numRef>
              <c:f>'5'!$D$24:$D$29</c:f>
              <c:numCache>
                <c:formatCode>#,##0.0</c:formatCode>
                <c:ptCount val="6"/>
                <c:pt idx="0">
                  <c:v>294.5</c:v>
                </c:pt>
                <c:pt idx="1">
                  <c:v>84</c:v>
                </c:pt>
                <c:pt idx="2">
                  <c:v>70.5</c:v>
                </c:pt>
                <c:pt idx="3">
                  <c:v>89.3</c:v>
                </c:pt>
                <c:pt idx="4">
                  <c:v>29.9</c:v>
                </c:pt>
                <c:pt idx="5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0E-4F55-936F-CEA5207D3978}"/>
            </c:ext>
          </c:extLst>
        </c:ser>
        <c:ser>
          <c:idx val="2"/>
          <c:order val="2"/>
          <c:tx>
            <c:strRef>
              <c:f>'5'!$E$23</c:f>
              <c:strCache>
                <c:ptCount val="1"/>
                <c:pt idx="0">
                  <c:v>Devengado </c:v>
                </c:pt>
              </c:strCache>
            </c:strRef>
          </c:tx>
          <c:spPr>
            <a:solidFill>
              <a:srgbClr val="00B0F0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'5'!$B$24:$B$29</c:f>
              <c:strCache>
                <c:ptCount val="6"/>
                <c:pt idx="0">
                  <c:v>Grupo 000</c:v>
                </c:pt>
                <c:pt idx="1">
                  <c:v>Grupo 100</c:v>
                </c:pt>
                <c:pt idx="2">
                  <c:v>Grupo 200</c:v>
                </c:pt>
                <c:pt idx="3">
                  <c:v>Grupo 300</c:v>
                </c:pt>
                <c:pt idx="4">
                  <c:v>Grupo 400</c:v>
                </c:pt>
                <c:pt idx="5">
                  <c:v>Grupo 900</c:v>
                </c:pt>
              </c:strCache>
            </c:strRef>
          </c:cat>
          <c:val>
            <c:numRef>
              <c:f>'5'!$E$24:$E$29</c:f>
              <c:numCache>
                <c:formatCode>#,##0.0</c:formatCode>
                <c:ptCount val="6"/>
                <c:pt idx="0">
                  <c:v>168.4</c:v>
                </c:pt>
                <c:pt idx="1">
                  <c:v>26.7</c:v>
                </c:pt>
                <c:pt idx="2">
                  <c:v>33</c:v>
                </c:pt>
                <c:pt idx="3">
                  <c:v>8.5</c:v>
                </c:pt>
                <c:pt idx="4">
                  <c:v>23.4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0E-4F55-936F-CEA5207D3978}"/>
            </c:ext>
          </c:extLst>
        </c:ser>
        <c:ser>
          <c:idx val="3"/>
          <c:order val="3"/>
          <c:tx>
            <c:strRef>
              <c:f>'5'!$F$23</c:f>
              <c:strCache>
                <c:ptCount val="1"/>
                <c:pt idx="0">
                  <c:v>Saldo por devengar 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'5'!$B$24:$B$29</c:f>
              <c:strCache>
                <c:ptCount val="6"/>
                <c:pt idx="0">
                  <c:v>Grupo 000</c:v>
                </c:pt>
                <c:pt idx="1">
                  <c:v>Grupo 100</c:v>
                </c:pt>
                <c:pt idx="2">
                  <c:v>Grupo 200</c:v>
                </c:pt>
                <c:pt idx="3">
                  <c:v>Grupo 300</c:v>
                </c:pt>
                <c:pt idx="4">
                  <c:v>Grupo 400</c:v>
                </c:pt>
                <c:pt idx="5">
                  <c:v>Grupo 900</c:v>
                </c:pt>
              </c:strCache>
            </c:strRef>
          </c:cat>
          <c:val>
            <c:numRef>
              <c:f>'5'!$F$24:$F$29</c:f>
              <c:numCache>
                <c:formatCode>#,##0.00</c:formatCode>
                <c:ptCount val="6"/>
                <c:pt idx="0">
                  <c:v>126.1</c:v>
                </c:pt>
                <c:pt idx="1">
                  <c:v>57.3</c:v>
                </c:pt>
                <c:pt idx="2">
                  <c:v>37.4</c:v>
                </c:pt>
                <c:pt idx="3">
                  <c:v>80.7</c:v>
                </c:pt>
                <c:pt idx="4">
                  <c:v>6.4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0E-4F55-936F-CEA5207D3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63330912"/>
        <c:axId val="263729112"/>
      </c:barChart>
      <c:catAx>
        <c:axId val="263330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63729112"/>
        <c:crosses val="autoZero"/>
        <c:auto val="1"/>
        <c:lblAlgn val="ctr"/>
        <c:lblOffset val="100"/>
        <c:noMultiLvlLbl val="0"/>
      </c:catAx>
      <c:valAx>
        <c:axId val="2637291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26333091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16361690082857291"/>
          <c:y val="0.92875175218482298"/>
          <c:w val="0.68588077470708309"/>
          <c:h val="5.4945516425831342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2AB811F-186B-4725-A7F7-35C2BE0D51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4003136" cy="349645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8E64013-480C-4439-BC5E-022BA71C28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30849" y="1"/>
            <a:ext cx="4003136" cy="349645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70781529-3644-42FB-BDB8-7BCF6AB8D8F0}" type="datetimeFigureOut">
              <a:rPr lang="es-GT" smtClean="0"/>
              <a:t>21/09/2021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6170D5-344D-4ECF-A7BB-2563D18D79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614718"/>
            <a:ext cx="4003136" cy="349645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EBB728-8F58-4BB2-8C0F-D983E5A77D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30849" y="6614718"/>
            <a:ext cx="4003136" cy="349645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223D6B16-8452-4088-B7E7-5F9F0FEA3A9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675777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03136" cy="349645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230849" y="1"/>
            <a:ext cx="4003136" cy="349645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2F889F5E-1FF3-4626-856E-81C394864066}" type="datetimeFigureOut">
              <a:rPr lang="es-GT" smtClean="0"/>
              <a:t>21/09/2021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30475" y="869950"/>
            <a:ext cx="4175125" cy="2349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24446" y="3351363"/>
            <a:ext cx="7387187" cy="2742455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6614718"/>
            <a:ext cx="4003136" cy="349645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230849" y="6614718"/>
            <a:ext cx="4003136" cy="349645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8A115BA9-5F40-4A42-9873-4A856A2BCB2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928341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54176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5898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71317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41688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17540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530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98803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21393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85144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84519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3052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01544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44519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00366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83028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78683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59908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350046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452370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7964131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09129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40258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973027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37748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68229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97194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50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17281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23448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1213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CB6E6-1275-4A54-B4F3-1FDFC89807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96188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0D1F3C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40FC4E-DF3E-4DB4-AED5-B01B15BD4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586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97BB4"/>
                </a:solidFill>
                <a:latin typeface="Montserrat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GT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0F5FD4-74A1-4C0A-8923-49068F8CE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A815-C8B2-4F30-9335-A540ED979A65}" type="datetime1">
              <a:rPr lang="es-GT" smtClean="0"/>
              <a:t>21/09/2021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BE2AE7-3AC6-4190-A4FE-1D321727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F07A74-9836-4943-B7A0-5E8FB7721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4ECC-E985-4DCB-BC79-BB238F702D1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569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3B128BC-8CE4-44FE-ABE0-2ADEC50E0719}"/>
              </a:ext>
            </a:extLst>
          </p:cNvPr>
          <p:cNvSpPr/>
          <p:nvPr userDrawn="1"/>
        </p:nvSpPr>
        <p:spPr>
          <a:xfrm>
            <a:off x="1737360" y="294571"/>
            <a:ext cx="8900719" cy="98133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306812-D2D4-4A6A-A9D7-CA4F86A0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7360" y="365126"/>
            <a:ext cx="8886305" cy="840220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rgbClr val="0D1F3C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6A8AB6-1C67-49AF-B1F6-2C1D95988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788F09-FFB8-47A4-83A1-FFB352EF2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12D7-C7C1-40DF-91F1-E4035ACD5280}" type="datetime1">
              <a:rPr lang="es-GT" smtClean="0"/>
              <a:t>21/09/2021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9DA829-DECC-4D81-BB89-F7AF43401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315B1D-184D-423F-AE37-A16F1D9C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4ECC-E985-4DCB-BC79-BB238F702D1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9941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E7F6C1-9961-4E83-AC75-6EE35CC30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latin typeface="Montserrat" panose="00000500000000000000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54C6EA-948A-4DA3-B798-D9F5CD294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D124C8-1552-464D-8D15-02CF0EA9A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0D9E-9211-474E-867D-A3D7FD03901F}" type="datetime1">
              <a:rPr lang="es-GT" smtClean="0"/>
              <a:t>21/09/2021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A29C28-A3FD-46A7-A594-7566F0522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19F7CD-D6CB-4397-86C0-972D7E8A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4ECC-E985-4DCB-BC79-BB238F702D1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74413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6E1A9F3-6D03-4C47-B91C-E2AA71DE8885}"/>
              </a:ext>
            </a:extLst>
          </p:cNvPr>
          <p:cNvSpPr/>
          <p:nvPr userDrawn="1"/>
        </p:nvSpPr>
        <p:spPr>
          <a:xfrm>
            <a:off x="1655059" y="190372"/>
            <a:ext cx="8900719" cy="98133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BACE8EB-23E3-468D-B8DF-8F6F8180A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221" y="136525"/>
            <a:ext cx="8919557" cy="1072977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rgbClr val="0D1F3C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741142-687E-4D6E-816F-0ADEEEF33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4604"/>
            <a:ext cx="5181600" cy="4672359"/>
          </a:xfrm>
        </p:spPr>
        <p:txBody>
          <a:bodyPr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FFE13E-8A03-436A-9288-33FC96752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4604"/>
            <a:ext cx="5181600" cy="4672359"/>
          </a:xfrm>
        </p:spPr>
        <p:txBody>
          <a:bodyPr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D89AFC-ABD0-40BC-AC54-3A38F80E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8F817-0E65-4E88-96D4-9FA2057239B0}" type="datetime1">
              <a:rPr lang="es-GT" smtClean="0"/>
              <a:t>21/09/2021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E2BE64-E0E5-41C6-B062-B215B384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B3788F-E72A-4C3A-89B7-18D56D09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4ECC-E985-4DCB-BC79-BB238F702D1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29930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652DB460-91BF-40E4-A0AA-0651BD241B34}"/>
              </a:ext>
            </a:extLst>
          </p:cNvPr>
          <p:cNvSpPr/>
          <p:nvPr userDrawn="1"/>
        </p:nvSpPr>
        <p:spPr>
          <a:xfrm>
            <a:off x="1645639" y="239584"/>
            <a:ext cx="8900719" cy="98133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4DDACD-DC1D-40EC-B008-0C6C6E460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4657" y="193761"/>
            <a:ext cx="9002685" cy="1072977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D1F3C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4C65F4-D5FD-46C8-9703-77A81401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D1F3C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A1675D-6C06-452F-95D3-D65F6CFEF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2786C0"/>
                </a:solidFill>
              </a:defRPr>
            </a:lvl1pPr>
            <a:lvl2pPr>
              <a:defRPr>
                <a:solidFill>
                  <a:srgbClr val="2786C0"/>
                </a:solidFill>
              </a:defRPr>
            </a:lvl2pPr>
            <a:lvl3pPr>
              <a:defRPr>
                <a:solidFill>
                  <a:srgbClr val="2786C0"/>
                </a:solidFill>
              </a:defRPr>
            </a:lvl3pPr>
            <a:lvl4pPr>
              <a:defRPr>
                <a:solidFill>
                  <a:srgbClr val="2786C0"/>
                </a:solidFill>
              </a:defRPr>
            </a:lvl4pPr>
            <a:lvl5pPr>
              <a:defRPr>
                <a:solidFill>
                  <a:srgbClr val="2786C0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BAF319F-5A1F-4AFD-B317-078D77EEA3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D1F3C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312336-CD22-4874-AC1F-69CEB2E90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949558-7597-4FEE-979C-DF702AC7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FBD1-9373-42E6-933C-D2861B1129DE}" type="datetime1">
              <a:rPr lang="es-GT" smtClean="0"/>
              <a:t>21/09/2021</a:t>
            </a:fld>
            <a:endParaRPr 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CFA7AA0-5007-4667-A160-C1E297AE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339C2D9-749C-4887-B363-FDF969BBB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4ECC-E985-4DCB-BC79-BB238F702D1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97763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63A0B61-F4E4-4E19-A8B4-CE98D5FE76EB}"/>
              </a:ext>
            </a:extLst>
          </p:cNvPr>
          <p:cNvSpPr/>
          <p:nvPr userDrawn="1"/>
        </p:nvSpPr>
        <p:spPr>
          <a:xfrm>
            <a:off x="1645640" y="120105"/>
            <a:ext cx="8900719" cy="98133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E606A6-0C7D-4197-928F-3C235A39C8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0611" y="136525"/>
            <a:ext cx="8620298" cy="998162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rgbClr val="0D1F3C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C57BED-D6DF-44F6-9853-7EFDD2F3E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79AE-6D20-40E8-83B9-AFE348460766}" type="datetime1">
              <a:rPr lang="es-GT" smtClean="0"/>
              <a:t>21/09/2021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146AB7B-43B6-4733-8D28-C0066CA76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8F1706-5A68-44DD-B37E-14665B3D3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4ECC-E985-4DCB-BC79-BB238F702D1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3316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4552EFF-1F48-4A1B-89BB-7FAB56D4A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72B5-4A68-4E4F-B447-FC61244663D3}" type="datetime1">
              <a:rPr lang="es-GT" smtClean="0"/>
              <a:t>21/09/2021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862CED3-F354-4189-B03B-51CD8EA4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0B8D55-B61D-4D96-8511-53BB2F5B2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4ECC-E985-4DCB-BC79-BB238F702D1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3227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32846-A75C-44A9-9F1C-FBB87585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04850"/>
            <a:ext cx="3932237" cy="652549"/>
          </a:xfrm>
        </p:spPr>
        <p:txBody>
          <a:bodyPr anchor="b">
            <a:noAutofit/>
          </a:bodyPr>
          <a:lstStyle>
            <a:lvl1pPr>
              <a:defRPr sz="2000" b="1">
                <a:solidFill>
                  <a:srgbClr val="0D1F3C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931F63-922A-415B-BB5F-7D41CA224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800" b="1">
                <a:solidFill>
                  <a:srgbClr val="0D1F3C"/>
                </a:solidFill>
                <a:latin typeface="Montserrat" panose="00000500000000000000" pitchFamily="50" charset="0"/>
              </a:defRPr>
            </a:lvl1pPr>
            <a:lvl2pPr>
              <a:defRPr sz="2800">
                <a:latin typeface="Montserrat" panose="00000500000000000000" pitchFamily="50" charset="0"/>
              </a:defRPr>
            </a:lvl2pPr>
            <a:lvl3pPr>
              <a:defRPr sz="2400">
                <a:latin typeface="Montserrat" panose="00000500000000000000" pitchFamily="50" charset="0"/>
              </a:defRPr>
            </a:lvl3pPr>
            <a:lvl4pPr>
              <a:defRPr sz="2000">
                <a:latin typeface="Montserrat" panose="00000500000000000000" pitchFamily="50" charset="0"/>
              </a:defRPr>
            </a:lvl4pPr>
            <a:lvl5pPr>
              <a:defRPr sz="2000">
                <a:latin typeface="Montserrat" panose="00000500000000000000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220F18-37FF-47B0-AB64-623062892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10644"/>
          </a:xfrm>
        </p:spPr>
        <p:txBody>
          <a:bodyPr/>
          <a:lstStyle>
            <a:lvl1pPr marL="0" indent="0">
              <a:buNone/>
              <a:defRPr sz="1600">
                <a:solidFill>
                  <a:srgbClr val="197BB4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D0E3C1-285A-495C-96A3-33F7D65E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E30F-A687-4E64-8B35-3DBF00F44A58}" type="datetime1">
              <a:rPr lang="es-GT" smtClean="0"/>
              <a:t>21/09/2021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34785C-E43F-4595-B07D-6E417DD1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244D92-DDFF-46A2-AB5B-51C2229E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4ECC-E985-4DCB-BC79-BB238F702D1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6589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F5B584-4CB1-4D6F-89AE-431534AA9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313410"/>
            <a:ext cx="3935413" cy="743989"/>
          </a:xfrm>
        </p:spPr>
        <p:txBody>
          <a:bodyPr anchor="b">
            <a:noAutofit/>
          </a:bodyPr>
          <a:lstStyle>
            <a:lvl1pPr>
              <a:defRPr sz="2000" b="1">
                <a:solidFill>
                  <a:srgbClr val="197BB4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DBEDE39-5EC8-4D3F-A632-F6711B701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13410"/>
            <a:ext cx="6172200" cy="4547640"/>
          </a:xfrm>
        </p:spPr>
        <p:txBody>
          <a:bodyPr/>
          <a:lstStyle>
            <a:lvl1pPr marL="0" indent="0">
              <a:buNone/>
              <a:defRPr sz="3200">
                <a:latin typeface="Montserrat" panose="000005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s-GT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C32553-3871-4822-8759-F079B3A43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ontserrat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AF83E3-EDF5-459F-9A25-88140AF67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AAE8-BB1F-46DC-B02E-828226DC17C2}" type="datetime1">
              <a:rPr lang="es-GT" smtClean="0"/>
              <a:t>21/09/2021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D80533-4066-4EB8-ACD1-3BA4D725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609986-8A8B-4DF7-A038-5BA4E8D7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4ECC-E985-4DCB-BC79-BB238F702D1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3947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B7E8E04-EF2E-4F63-9D4D-BE724953B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233" y="136525"/>
            <a:ext cx="9002684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AFA078-C0C9-4771-8193-FFB214DF7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62793"/>
            <a:ext cx="10515600" cy="4614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26AF5A-4F9D-4BDC-86B4-1B7993E1A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7F50F-492E-4C5A-B836-C79014F93E1E}" type="datetime1">
              <a:rPr lang="es-GT" smtClean="0"/>
              <a:t>21/09/2021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9B547E-DC76-4B85-B30F-5FFB7C489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C9F76D-DAC4-4BE5-9B37-2B889D24F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94ECC-E985-4DCB-BC79-BB238F702D1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32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D1F3C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878" y="1923725"/>
            <a:ext cx="9144000" cy="2158645"/>
          </a:xfr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anchor="ctr" anchorCtr="0">
            <a:normAutofit fontScale="90000"/>
          </a:bodyPr>
          <a:lstStyle/>
          <a:p>
            <a:r>
              <a:rPr lang="es-GT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RENDICIÓN DE CUENTAS DEL ORGANISMO EJECUTIVO </a:t>
            </a:r>
            <a:r>
              <a:rPr lang="es-GT" sz="4000" b="1" dirty="0">
                <a:solidFill>
                  <a:srgbClr val="197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4000" b="1" dirty="0">
                <a:solidFill>
                  <a:srgbClr val="197BB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4000" b="1" dirty="0">
                <a:solidFill>
                  <a:srgbClr val="197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CUATRIMESTRE 2021</a:t>
            </a:r>
            <a:br>
              <a:rPr lang="es-GT" sz="4000" b="1" dirty="0">
                <a:solidFill>
                  <a:srgbClr val="197BB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rgbClr val="197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dirty="0">
                <a:solidFill>
                  <a:srgbClr val="197BB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rgbClr val="197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GT" u="sng" dirty="0">
                <a:solidFill>
                  <a:srgbClr val="197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CULTURA Y DEPORTES 	</a:t>
            </a:r>
            <a:r>
              <a:rPr lang="es-GT" dirty="0">
                <a:solidFill>
                  <a:srgbClr val="197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F741C9-EA18-4570-965F-9469D38B0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44" y="4927380"/>
            <a:ext cx="1603592" cy="17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9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81" y="840649"/>
            <a:ext cx="10566219" cy="1045029"/>
          </a:xfr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anchor="ctr" anchorCtr="0">
            <a:normAutofit fontScale="90000"/>
          </a:bodyPr>
          <a:lstStyle/>
          <a:p>
            <a:pPr algn="l"/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PAGO DE SALARIOS A SERVIDORES PÚBLICOS AL SEGUNDO CUATRIMESTRE</a:t>
            </a:r>
            <a:b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4667794" y="1611085"/>
            <a:ext cx="7406641" cy="415380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vigente total para el pago de servidores públicos</a:t>
            </a:r>
          </a:p>
          <a:p>
            <a:pPr marL="0" lvl="1" algn="just">
              <a:lnSpc>
                <a:spcPct val="150000"/>
              </a:lnSpc>
              <a:spcBef>
                <a:spcPct val="0"/>
              </a:spcBef>
            </a:pPr>
            <a:r>
              <a:rPr lang="es-GT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202,214,321.00</a:t>
            </a:r>
          </a:p>
          <a:p>
            <a:pPr algn="just">
              <a:lnSpc>
                <a:spcPct val="150000"/>
              </a:lnSpc>
            </a:pPr>
            <a:endParaRPr lang="es-GT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GT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utilizado al </a:t>
            </a:r>
            <a:r>
              <a:rPr lang="es-GT" sz="27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cuatrimestre 2021</a:t>
            </a:r>
            <a:r>
              <a:rPr lang="es-GT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pago de servidores públicos</a:t>
            </a:r>
          </a:p>
          <a:p>
            <a:pPr marL="0" lvl="1" algn="just">
              <a:lnSpc>
                <a:spcPct val="150000"/>
              </a:lnSpc>
              <a:spcBef>
                <a:spcPct val="0"/>
              </a:spcBef>
            </a:pPr>
            <a:r>
              <a:rPr lang="es-GT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117,778,872.19</a:t>
            </a:r>
          </a:p>
          <a:p>
            <a:pPr algn="just">
              <a:lnSpc>
                <a:spcPct val="150000"/>
              </a:lnSpc>
            </a:pPr>
            <a:endParaRPr lang="es-GT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GT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pendiente de utilizar para el pago de servidores públicos</a:t>
            </a:r>
          </a:p>
          <a:p>
            <a:pPr marL="0" lvl="1" algn="just">
              <a:lnSpc>
                <a:spcPct val="150000"/>
              </a:lnSpc>
              <a:spcBef>
                <a:spcPct val="0"/>
              </a:spcBef>
            </a:pPr>
            <a:r>
              <a:rPr lang="es-GT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  84,435,448.81</a:t>
            </a:r>
          </a:p>
          <a:p>
            <a:pPr algn="just">
              <a:lnSpc>
                <a:spcPct val="150000"/>
              </a:lnSpc>
            </a:pPr>
            <a:endParaRPr lang="es-GT" sz="20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406581" y="2222525"/>
            <a:ext cx="3327219" cy="2423886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GT" sz="20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rubro constituye el 35.29</a:t>
            </a:r>
            <a:r>
              <a:rPr lang="es-G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s-GT"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total del presupuesto del Ministerio</a:t>
            </a:r>
            <a:endParaRPr lang="es-GT" sz="20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Desarrollando capacidades de ciencia de datos en Directivos Públic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68" y="237076"/>
            <a:ext cx="1111896" cy="111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086494" y="5968538"/>
            <a:ext cx="870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Nota: Se excluye de este monto las asignaciones del renglón 029 que corresponde a honorarios por servicios técnicos y profesionales.</a:t>
            </a:r>
            <a:endParaRPr lang="es-GT" sz="1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C827B5A-DD02-4720-990F-67AF4057C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24" y="5088642"/>
            <a:ext cx="1534578" cy="165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92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531" y="793024"/>
            <a:ext cx="11173098" cy="1045029"/>
          </a:xfr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anchor="ctr" anchorCtr="0">
            <a:normAutofit fontScale="90000"/>
          </a:bodyPr>
          <a:lstStyle/>
          <a:p>
            <a:pPr algn="l"/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¿EN QUÉ INVIERTE EL MICUDE?</a:t>
            </a:r>
            <a:b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3496139" y="1546168"/>
            <a:ext cx="7302094" cy="4621876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GT" sz="18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institución</a:t>
            </a: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invierte en la adquisición de inmuebles, construcciones, equipo, licencias y programas para computadoras, entre otros, que sirven para producir bienes y servicios para la población.  Asimismo, invierte en construcción, ampliación y mejoramiento de infraestructura, especialmente de tipo deportivo y recreativo  y en mejoras a los equipos.</a:t>
            </a:r>
          </a:p>
          <a:p>
            <a:pPr algn="just">
              <a:lnSpc>
                <a:spcPct val="150000"/>
              </a:lnSpc>
            </a:pPr>
            <a:endParaRPr lang="es-GT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el cuatrimestre reportado destaca la adquisición de mobiliario y equipo de oficina (Q. 1.08 millones),  equipo de transporte (Q. 0.54 millones); instrumentos musicales, equipo de audio y video, maquinaria para espacios escénicos, cámaras fotográficas y equipo para actividades recreativas (Q. 1.11 millones), equipo de computo (Q. Q. 0.99) y otras maquinarias y equipo (Q. 1.14 millones).</a:t>
            </a:r>
            <a:endParaRPr lang="es-GT" sz="18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168920" y="1705049"/>
            <a:ext cx="3327219" cy="277204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GT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inversión se divide principalmente en 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construcciones </a:t>
            </a:r>
            <a:r>
              <a:rPr lang="es-GT" sz="2000" b="0" dirty="0">
                <a:latin typeface="Arial" panose="020B0604020202020204" pitchFamily="34" charset="0"/>
                <a:cs typeface="Arial" panose="020B0604020202020204" pitchFamily="34" charset="0"/>
              </a:rPr>
              <a:t>y adquisición de 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equipo</a:t>
            </a:r>
            <a:r>
              <a:rPr lang="es-GT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GT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Edificio - Iconos gratis de edifici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110" y="91453"/>
            <a:ext cx="1288467" cy="128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F55922A-024E-4FF2-BAE2-339BE4D44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20" y="5015003"/>
            <a:ext cx="1530484" cy="165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4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4667794" y="1611085"/>
            <a:ext cx="7406641" cy="415380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vigente total para la inversión</a:t>
            </a:r>
          </a:p>
          <a:p>
            <a:pPr marL="0" lvl="1" algn="just">
              <a:lnSpc>
                <a:spcPct val="150000"/>
              </a:lnSpc>
              <a:spcBef>
                <a:spcPct val="0"/>
              </a:spcBef>
            </a:pPr>
            <a:r>
              <a:rPr lang="es-GT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89,310,490.00</a:t>
            </a:r>
          </a:p>
          <a:p>
            <a:pPr algn="just">
              <a:lnSpc>
                <a:spcPct val="150000"/>
              </a:lnSpc>
            </a:pPr>
            <a:endParaRPr lang="es-GT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GT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ejecutado al </a:t>
            </a:r>
            <a:r>
              <a:rPr lang="es-GT" sz="27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cuatrimestre 2021</a:t>
            </a:r>
            <a:r>
              <a:rPr lang="es-GT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inversión</a:t>
            </a:r>
          </a:p>
          <a:p>
            <a:pPr marL="0" lvl="1" algn="just">
              <a:lnSpc>
                <a:spcPct val="150000"/>
              </a:lnSpc>
              <a:spcBef>
                <a:spcPct val="0"/>
              </a:spcBef>
            </a:pPr>
            <a:r>
              <a:rPr lang="es-GT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  8,552,751.24</a:t>
            </a:r>
          </a:p>
          <a:p>
            <a:pPr algn="just">
              <a:lnSpc>
                <a:spcPct val="150000"/>
              </a:lnSpc>
            </a:pPr>
            <a:endParaRPr lang="es-GT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GT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pendiente de utilizar para la inversión</a:t>
            </a:r>
          </a:p>
          <a:p>
            <a:pPr marL="0" lvl="1" algn="just">
              <a:lnSpc>
                <a:spcPct val="150000"/>
              </a:lnSpc>
              <a:spcBef>
                <a:spcPct val="0"/>
              </a:spcBef>
            </a:pPr>
            <a:r>
              <a:rPr lang="es-GT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80,757,738.00</a:t>
            </a:r>
          </a:p>
          <a:p>
            <a:pPr algn="just">
              <a:lnSpc>
                <a:spcPct val="150000"/>
              </a:lnSpc>
            </a:pPr>
            <a:endParaRPr lang="es-GT" sz="20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387531" y="2351314"/>
            <a:ext cx="3327219" cy="2423886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GT" sz="20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rubro constituye el 15.59%</a:t>
            </a:r>
            <a:r>
              <a:rPr lang="es-GT" sz="2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total del presupuesto del Ministerio</a:t>
            </a:r>
            <a:r>
              <a:rPr lang="es-GT" sz="20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20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20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531" y="945424"/>
            <a:ext cx="10470969" cy="1045029"/>
          </a:xfr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anchor="ctr" anchorCtr="0">
            <a:normAutofit fontScale="90000"/>
          </a:bodyPr>
          <a:lstStyle/>
          <a:p>
            <a:pPr algn="l"/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MONTO UTILIZADO EN INVERSIÓN AL SEGUNDO CUATRIMESTRE</a:t>
            </a:r>
            <a:b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Edificio - Iconos gratis de edifici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110" y="91453"/>
            <a:ext cx="1288467" cy="128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4AB73C4-D0A3-4CFF-974E-6A9B3AFE9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77" y="5073048"/>
            <a:ext cx="1508700" cy="163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03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530" y="793024"/>
            <a:ext cx="9146435" cy="1045029"/>
          </a:xfr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anchor="ctr" anchorCtr="0">
            <a:normAutofit fontScale="90000"/>
          </a:bodyPr>
          <a:lstStyle/>
          <a:p>
            <a:pPr algn="l"/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¿QUÉ FINALIDADES ATIENDE “EL MINISTERIO DE CULTURA Y DEPORTES”?</a:t>
            </a:r>
            <a:b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4558936" y="1324791"/>
            <a:ext cx="7406641" cy="523875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recursos públicos se utilizan con fines específicos para el cumplimiento de los objetivos sociales y económicos del Estado que impactan directamente en la población. </a:t>
            </a:r>
          </a:p>
          <a:p>
            <a:pPr algn="just">
              <a:lnSpc>
                <a:spcPct val="150000"/>
              </a:lnSpc>
            </a:pPr>
            <a:endParaRPr lang="es-GT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GT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entidad atiende y prioriza las finalidades que le corresponden de conformidad con la ley. En el caso del Ministerio de Cultura y Deportes, destina su presupuesto a Implementación Deportiva y Construcción de parques y  Canchas Polideportivas.</a:t>
            </a:r>
          </a:p>
          <a:p>
            <a:endParaRPr lang="es-GT" sz="20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GT" sz="20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20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20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387530" y="1838053"/>
            <a:ext cx="3327219" cy="277204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GT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principal finalidad que se atiende es actividades Deportivas, Recreativas, Cultura y Religión con un  99.0% del presupuesto total del Ministerio.</a:t>
            </a:r>
            <a:endParaRPr lang="es-GT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Target arm | Icono Grat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707" y="56535"/>
            <a:ext cx="1477870" cy="14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5FA96B4-9CD0-4BE1-BB71-B5F559016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23" y="4973290"/>
            <a:ext cx="1569086" cy="16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24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D0DB10-AE31-47D2-A485-453D218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611" y="575125"/>
            <a:ext cx="8791303" cy="547089"/>
          </a:xfrm>
        </p:spPr>
        <p:txBody>
          <a:bodyPr>
            <a:noAutofit/>
          </a:bodyPr>
          <a:lstStyle/>
          <a:p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EJECUCIÓN PRESUPUESTARIA POR FINALIDAD AL SEGUNDO CUATRIMESTRE 2021</a:t>
            </a:r>
            <a:endParaRPr lang="es-G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149453" y="6145305"/>
            <a:ext cx="2042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000" dirty="0">
                <a:latin typeface="Arial" panose="020B0604020202020204" pitchFamily="34" charset="0"/>
                <a:cs typeface="Arial" panose="020B0604020202020204" pitchFamily="34" charset="0"/>
              </a:rPr>
              <a:t>* Cifras en millones de quetzales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106" y="1429556"/>
            <a:ext cx="8268179" cy="42647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A89ABA-27FE-4CE2-AFA3-C39D36A00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18" y="39548"/>
            <a:ext cx="1318920" cy="142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5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A2162693-C48A-1D46-A173-005AE60ACA54}"/>
              </a:ext>
            </a:extLst>
          </p:cNvPr>
          <p:cNvSpPr txBox="1">
            <a:spLocks/>
          </p:cNvSpPr>
          <p:nvPr/>
        </p:nvSpPr>
        <p:spPr>
          <a:xfrm>
            <a:off x="2865120" y="5017050"/>
            <a:ext cx="9144000" cy="15724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GT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RENDICIÓN DE CUENTAS</a:t>
            </a:r>
          </a:p>
          <a:p>
            <a:pPr algn="r"/>
            <a:r>
              <a:rPr lang="es-GT" sz="37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3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3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ESPECÍFICOS</a:t>
            </a:r>
          </a:p>
          <a:p>
            <a:pPr algn="r"/>
            <a:r>
              <a:rPr lang="es-GT" sz="3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CUATRIMESTRE 2021</a:t>
            </a:r>
          </a:p>
        </p:txBody>
      </p:sp>
    </p:spTree>
    <p:extLst>
      <p:ext uri="{BB962C8B-B14F-4D97-AF65-F5344CB8AC3E}">
        <p14:creationId xmlns:p14="http://schemas.microsoft.com/office/powerpoint/2010/main" val="1297065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121886" y="1643720"/>
            <a:ext cx="11778761" cy="5012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1,124</a:t>
            </a:r>
            <a:r>
              <a:rPr lang="es-GT" sz="1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personas inscritas en procesos de formación artística </a:t>
            </a: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en diferentes disciplinas del arte  en 2do Cuatrimestre y </a:t>
            </a:r>
            <a:r>
              <a:rPr lang="es-GT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3,834</a:t>
            </a: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 en el año.</a:t>
            </a:r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</a:t>
            </a:r>
          </a:p>
          <a:p>
            <a:pPr marL="0" indent="0">
              <a:buNone/>
            </a:pPr>
            <a:r>
              <a:rPr lang="es-GT" sz="1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Fuente: </a:t>
            </a:r>
            <a:r>
              <a:rPr lang="es-GT" sz="1000" dirty="0">
                <a:latin typeface="Arial" panose="020B0604020202020204" pitchFamily="34" charset="0"/>
                <a:cs typeface="Arial" panose="020B0604020202020204" pitchFamily="34" charset="0"/>
              </a:rPr>
              <a:t>DGA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E4339DE-E389-44FD-9430-E98D48BA7BA0}"/>
              </a:ext>
            </a:extLst>
          </p:cNvPr>
          <p:cNvSpPr txBox="1">
            <a:spLocks/>
          </p:cNvSpPr>
          <p:nvPr/>
        </p:nvSpPr>
        <p:spPr>
          <a:xfrm>
            <a:off x="1819216" y="455573"/>
            <a:ext cx="7943094" cy="668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PRINCIPALES RESULTADOS Y AVANCES</a:t>
            </a:r>
          </a:p>
        </p:txBody>
      </p:sp>
      <p:sp>
        <p:nvSpPr>
          <p:cNvPr id="16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5079989" y="2162967"/>
            <a:ext cx="7112011" cy="4045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GT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800" b="1" dirty="0">
                <a:latin typeface="Arial" panose="020B0604020202020204" pitchFamily="34" charset="0"/>
                <a:cs typeface="Arial" panose="020B0604020202020204" pitchFamily="34" charset="0"/>
              </a:rPr>
              <a:t>Aspectos presupuestarios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Presupuesto vigente: Q. 24.60 millones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Presupuesto ejecutado: Q. 12,92 millones (52.52 %)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Fuente de financiamiento: 11 – Ingresos Corrientes</a:t>
            </a:r>
          </a:p>
          <a:p>
            <a:pPr marL="342900" indent="-342900">
              <a:buAutoNum type="alphaLcPeriod"/>
            </a:pPr>
            <a:endParaRPr lang="es-G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800" b="1" dirty="0">
                <a:latin typeface="Arial" panose="020B0604020202020204" pitchFamily="34" charset="0"/>
                <a:cs typeface="Arial" panose="020B0604020202020204" pitchFamily="34" charset="0"/>
              </a:rPr>
              <a:t>Aspectos de planificación estatal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Programa: 11-Formación, Fomento y Difusión de las Artes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Meta: 9,808 anual (3,834 inscritos en 2021 a agosto)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Población beneficiada: población guatemalteca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Ubicación geográfica: Nacional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Plazo de ejecución: enero a diciembre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3996CC-235B-41E9-84DE-A2DD2CB188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0" y="2475972"/>
            <a:ext cx="4730015" cy="305845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1F1C2DA-79A2-446F-A962-AA8755C32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70" y="34504"/>
            <a:ext cx="128636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73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121886" y="1643720"/>
            <a:ext cx="11778761" cy="5012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s-GT" sz="1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artistas de teatro </a:t>
            </a: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beneficiados con </a:t>
            </a:r>
            <a:r>
              <a:rPr lang="es-GT" sz="1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reconocimiento económico </a:t>
            </a: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a su labor en 2do Cuatrimestre y </a:t>
            </a:r>
            <a:r>
              <a:rPr lang="es-GT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 beneficiados en el año.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Fuente: </a:t>
            </a:r>
            <a:r>
              <a:rPr lang="es-GT" sz="1000" dirty="0">
                <a:latin typeface="Arial" panose="020B0604020202020204" pitchFamily="34" charset="0"/>
                <a:cs typeface="Arial" panose="020B0604020202020204" pitchFamily="34" charset="0"/>
              </a:rPr>
              <a:t>DGA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E4339DE-E389-44FD-9430-E98D48BA7BA0}"/>
              </a:ext>
            </a:extLst>
          </p:cNvPr>
          <p:cNvSpPr txBox="1">
            <a:spLocks/>
          </p:cNvSpPr>
          <p:nvPr/>
        </p:nvSpPr>
        <p:spPr>
          <a:xfrm>
            <a:off x="1819216" y="455573"/>
            <a:ext cx="7943094" cy="668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PRINCIPALES RESULTADOS Y AVANCES</a:t>
            </a:r>
          </a:p>
        </p:txBody>
      </p:sp>
      <p:sp>
        <p:nvSpPr>
          <p:cNvPr id="16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5079989" y="2162967"/>
            <a:ext cx="7112011" cy="4045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GT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800" b="1" dirty="0">
                <a:latin typeface="Arial" panose="020B0604020202020204" pitchFamily="34" charset="0"/>
                <a:cs typeface="Arial" panose="020B0604020202020204" pitchFamily="34" charset="0"/>
              </a:rPr>
              <a:t>Aspectos presupuestarios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Presupuesto vigente: Q. 1.2 millones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Presupuesto ejecutado: Q.0.85 millones (70.8 %)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Fuente de financiamiento: 11- Ingresos Corrientes</a:t>
            </a:r>
          </a:p>
          <a:p>
            <a:pPr marL="342900" indent="-342900">
              <a:buAutoNum type="alphaLcPeriod"/>
            </a:pPr>
            <a:endParaRPr lang="es-G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800" b="1" dirty="0">
                <a:latin typeface="Arial" panose="020B0604020202020204" pitchFamily="34" charset="0"/>
                <a:cs typeface="Arial" panose="020B0604020202020204" pitchFamily="34" charset="0"/>
              </a:rPr>
              <a:t>Aspectos de planificación estatal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Programa: 11-Formación, Fomento y Difusión de las Artes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Meta: 53 artistas anual (62.26 % a agosto)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Población beneficiada: artistas independientes de arte dramático y otras disciplinas del arte. 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Ubicación geográfica: Nacional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Plazo de ejecución: enero a diciembre.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491B6CF-9760-4469-B7D9-4AE307909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84" y="2413133"/>
            <a:ext cx="4718550" cy="262469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DDAACD9-D467-4C19-8ED4-91AA64BFD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03" y="77767"/>
            <a:ext cx="128636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76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121886" y="1643720"/>
            <a:ext cx="11778761" cy="5012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s-GT" sz="1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Casas de Desarrollo Cultural </a:t>
            </a: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implementadas a nivel municipal para promover el desarrollo y fortalecimiento de las culturas.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Fuente: DGDCFC</a:t>
            </a:r>
            <a:endParaRPr lang="es-G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E4339DE-E389-44FD-9430-E98D48BA7BA0}"/>
              </a:ext>
            </a:extLst>
          </p:cNvPr>
          <p:cNvSpPr txBox="1">
            <a:spLocks/>
          </p:cNvSpPr>
          <p:nvPr/>
        </p:nvSpPr>
        <p:spPr>
          <a:xfrm>
            <a:off x="1819216" y="455573"/>
            <a:ext cx="7943094" cy="668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PRINCIPALES RESULTADOS Y AVANCES</a:t>
            </a:r>
          </a:p>
        </p:txBody>
      </p:sp>
      <p:sp>
        <p:nvSpPr>
          <p:cNvPr id="16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5079989" y="2162967"/>
            <a:ext cx="7112011" cy="4045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GT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800" b="1" dirty="0">
                <a:latin typeface="Arial" panose="020B0604020202020204" pitchFamily="34" charset="0"/>
                <a:cs typeface="Arial" panose="020B0604020202020204" pitchFamily="34" charset="0"/>
              </a:rPr>
              <a:t>Aspectos presupuestarios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Presupuesto vigente: Q. 9.79 millones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Presupuesto ejecutado: Q. 3.72 millones (37.98 %)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Fuente de financiamiento: 11 – Ingresos Corrientes</a:t>
            </a:r>
          </a:p>
          <a:p>
            <a:pPr marL="342900" indent="-342900">
              <a:buAutoNum type="alphaLcPeriod"/>
            </a:pPr>
            <a:endParaRPr lang="es-G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800" b="1" dirty="0">
                <a:latin typeface="Arial" panose="020B0604020202020204" pitchFamily="34" charset="0"/>
                <a:cs typeface="Arial" panose="020B0604020202020204" pitchFamily="34" charset="0"/>
              </a:rPr>
              <a:t>Aspectos de planificación estatal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Programa: Gestión del Desarrollo Cultural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Meta: 50 Casas de Desarrollo Cultural implementadas (100 %)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Población beneficiada: entidades y personas vinculadas al sector cultural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Ubicación geográfica: 50 municipios de 22 departamentos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Plazo de ejecución: enero a diciembre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C44AB1-D0C6-44D6-A162-6D639CE392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217"/>
          <a:stretch/>
        </p:blipFill>
        <p:spPr>
          <a:xfrm>
            <a:off x="291353" y="2375159"/>
            <a:ext cx="4754151" cy="246485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FC90BCE-E7D2-4A0C-B864-6FC5601CF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13" y="77767"/>
            <a:ext cx="128636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61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113260" y="1664898"/>
            <a:ext cx="11778761" cy="4612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 niños y jóvenes beneficiados con acciones de </a:t>
            </a:r>
            <a:r>
              <a:rPr lang="es-GT" sz="1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reparación cultural (Proyectos de producción de artesanías de palma y tejidos) </a:t>
            </a: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en cumplimiento a </a:t>
            </a:r>
            <a:r>
              <a:rPr lang="es-GT" sz="1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Chixoy y Sentencia </a:t>
            </a:r>
            <a:r>
              <a:rPr lang="es-GT" sz="1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Sepur</a:t>
            </a:r>
            <a:r>
              <a:rPr lang="es-GT" sz="1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Zarco.</a:t>
            </a:r>
          </a:p>
          <a:p>
            <a:pPr marL="0" indent="0">
              <a:buNone/>
            </a:pPr>
            <a:endParaRPr lang="es-G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E4339DE-E389-44FD-9430-E98D48BA7BA0}"/>
              </a:ext>
            </a:extLst>
          </p:cNvPr>
          <p:cNvSpPr txBox="1">
            <a:spLocks/>
          </p:cNvSpPr>
          <p:nvPr/>
        </p:nvSpPr>
        <p:spPr>
          <a:xfrm>
            <a:off x="1819216" y="455573"/>
            <a:ext cx="7943094" cy="668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PRINCIPALES RESULTADOS Y AVANCES</a:t>
            </a:r>
          </a:p>
        </p:txBody>
      </p:sp>
      <p:sp>
        <p:nvSpPr>
          <p:cNvPr id="16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5088616" y="2451650"/>
            <a:ext cx="7112011" cy="4045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400" b="1" dirty="0">
                <a:latin typeface="Arial" panose="020B0604020202020204" pitchFamily="34" charset="0"/>
                <a:cs typeface="Arial" panose="020B0604020202020204" pitchFamily="34" charset="0"/>
              </a:rPr>
              <a:t>Aspectos presupuestarios</a:t>
            </a:r>
          </a:p>
          <a:p>
            <a:pPr marL="342900" indent="-342900">
              <a:buAutoNum type="alphaLcPeriod"/>
            </a:pPr>
            <a:r>
              <a:rPr lang="es-GT" sz="1400" dirty="0">
                <a:latin typeface="Arial" panose="020B0604020202020204" pitchFamily="34" charset="0"/>
                <a:cs typeface="Arial" panose="020B0604020202020204" pitchFamily="34" charset="0"/>
              </a:rPr>
              <a:t>Presupuesto vigente: Q. 0.64 millones</a:t>
            </a:r>
          </a:p>
          <a:p>
            <a:pPr marL="342900" indent="-342900">
              <a:buAutoNum type="alphaLcPeriod"/>
            </a:pPr>
            <a:r>
              <a:rPr lang="es-GT" sz="1400" dirty="0">
                <a:latin typeface="Arial" panose="020B0604020202020204" pitchFamily="34" charset="0"/>
                <a:cs typeface="Arial" panose="020B0604020202020204" pitchFamily="34" charset="0"/>
              </a:rPr>
              <a:t>Presupuesto ejecutado: Q. 0.44 millones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lphaLcPeriod"/>
            </a:pPr>
            <a:r>
              <a:rPr lang="es-GT" sz="1400" dirty="0">
                <a:latin typeface="Arial" panose="020B0604020202020204" pitchFamily="34" charset="0"/>
                <a:cs typeface="Arial" panose="020B0604020202020204" pitchFamily="34" charset="0"/>
              </a:rPr>
              <a:t>Fuente de financiamiento: 11 – Ingresos Corrientes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lphaLcPeriod"/>
            </a:pPr>
            <a:endParaRPr lang="es-G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GT" sz="1400" b="1" dirty="0">
                <a:latin typeface="Arial" panose="020B0604020202020204" pitchFamily="34" charset="0"/>
                <a:cs typeface="Arial" panose="020B0604020202020204" pitchFamily="34" charset="0"/>
              </a:rPr>
              <a:t>Aspectos de planificación estatal</a:t>
            </a:r>
          </a:p>
          <a:p>
            <a:pPr marL="457200" indent="-457200">
              <a:buAutoNum type="alphaLcPeriod"/>
            </a:pPr>
            <a:r>
              <a:rPr lang="es-GT" sz="1400" dirty="0">
                <a:latin typeface="Arial" panose="020B0604020202020204" pitchFamily="34" charset="0"/>
                <a:cs typeface="Arial" panose="020B0604020202020204" pitchFamily="34" charset="0"/>
              </a:rPr>
              <a:t>Programa: 14-Gestión del Desarrollo Cultural.</a:t>
            </a:r>
          </a:p>
          <a:p>
            <a:pPr marL="457200" indent="-457200">
              <a:buAutoNum type="alphaLcPeriod"/>
            </a:pPr>
            <a:r>
              <a:rPr lang="es-GT" sz="1400" dirty="0">
                <a:latin typeface="Arial" panose="020B0604020202020204" pitchFamily="34" charset="0"/>
                <a:cs typeface="Arial" panose="020B0604020202020204" pitchFamily="34" charset="0"/>
              </a:rPr>
              <a:t>Meta: 320 personas.</a:t>
            </a:r>
          </a:p>
          <a:p>
            <a:pPr marL="457200" indent="-457200">
              <a:buAutoNum type="alphaLcPeriod"/>
            </a:pPr>
            <a:r>
              <a:rPr lang="es-GT" sz="1400" dirty="0">
                <a:latin typeface="Arial" panose="020B0604020202020204" pitchFamily="34" charset="0"/>
                <a:cs typeface="Arial" panose="020B0604020202020204" pitchFamily="34" charset="0"/>
              </a:rPr>
              <a:t>Población beneficiada: niños y niñas, jóvenes y mujeres  de 4 comunidades de Cubulco y niñas y jóvenes.</a:t>
            </a:r>
          </a:p>
          <a:p>
            <a:pPr marL="457200" indent="-457200">
              <a:buFont typeface="Arial" panose="020B0604020202020204" pitchFamily="34" charset="0"/>
              <a:buAutoNum type="alphaLcPeriod"/>
            </a:pPr>
            <a:r>
              <a:rPr lang="es-GT" sz="1400" dirty="0">
                <a:latin typeface="Arial" panose="020B0604020202020204" pitchFamily="34" charset="0"/>
                <a:cs typeface="Arial" panose="020B0604020202020204" pitchFamily="34" charset="0"/>
              </a:rPr>
              <a:t>Ubicación geográfica: </a:t>
            </a:r>
          </a:p>
          <a:p>
            <a:pPr marL="803275" lvl="1" indent="-173038"/>
            <a:r>
              <a:rPr lang="es-GT" sz="1400" dirty="0">
                <a:latin typeface="Arial" panose="020B0604020202020204" pitchFamily="34" charset="0"/>
                <a:cs typeface="Arial" panose="020B0604020202020204" pitchFamily="34" charset="0"/>
              </a:rPr>
              <a:t>Política Chixoy:4 comunidades de Cubulco, B.V.</a:t>
            </a:r>
          </a:p>
          <a:p>
            <a:pPr marL="803275" lvl="1" indent="-173038"/>
            <a:r>
              <a:rPr lang="es-GT" sz="1400" dirty="0">
                <a:latin typeface="Arial" panose="020B0604020202020204" pitchFamily="34" charset="0"/>
                <a:cs typeface="Arial" panose="020B0604020202020204" pitchFamily="34" charset="0"/>
              </a:rPr>
              <a:t>Sentencia </a:t>
            </a:r>
            <a:r>
              <a:rPr lang="es-GT" sz="1400" dirty="0" err="1">
                <a:latin typeface="Arial" panose="020B0604020202020204" pitchFamily="34" charset="0"/>
                <a:cs typeface="Arial" panose="020B0604020202020204" pitchFamily="34" charset="0"/>
              </a:rPr>
              <a:t>Sepur</a:t>
            </a:r>
            <a:r>
              <a:rPr lang="es-GT" sz="1400" dirty="0">
                <a:latin typeface="Arial" panose="020B0604020202020204" pitchFamily="34" charset="0"/>
                <a:cs typeface="Arial" panose="020B0604020202020204" pitchFamily="34" charset="0"/>
              </a:rPr>
              <a:t> Zarco: 2 comunidades de Panzós, A.V. y 2 de El Estor, Izabal, incluyendo aldea </a:t>
            </a:r>
            <a:r>
              <a:rPr lang="es-GT" sz="1400" dirty="0" err="1">
                <a:latin typeface="Arial" panose="020B0604020202020204" pitchFamily="34" charset="0"/>
                <a:cs typeface="Arial" panose="020B0604020202020204" pitchFamily="34" charset="0"/>
              </a:rPr>
              <a:t>Sepur</a:t>
            </a:r>
            <a:r>
              <a:rPr lang="es-GT" sz="1400" dirty="0">
                <a:latin typeface="Arial" panose="020B0604020202020204" pitchFamily="34" charset="0"/>
                <a:cs typeface="Arial" panose="020B0604020202020204" pitchFamily="34" charset="0"/>
              </a:rPr>
              <a:t> Zarco.</a:t>
            </a:r>
          </a:p>
          <a:p>
            <a:pPr marL="457200" indent="-457200">
              <a:buAutoNum type="alphaLcPeriod"/>
            </a:pPr>
            <a:r>
              <a:rPr lang="es-GT" sz="1400" dirty="0">
                <a:latin typeface="Arial" panose="020B0604020202020204" pitchFamily="34" charset="0"/>
                <a:cs typeface="Arial" panose="020B0604020202020204" pitchFamily="34" charset="0"/>
              </a:rPr>
              <a:t>Plazo de ejecución: abril a diciembre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0D95721-4CA4-40CE-B264-6157509B5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86" b="21962"/>
          <a:stretch/>
        </p:blipFill>
        <p:spPr>
          <a:xfrm>
            <a:off x="206782" y="2560005"/>
            <a:ext cx="4788312" cy="266289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D6D4DBF-4D6E-4BAE-ADA6-275086B20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64" y="102943"/>
            <a:ext cx="1286367" cy="139000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67CC7AA-9B15-4C68-B9EF-9BCBE5A57CDE}"/>
              </a:ext>
            </a:extLst>
          </p:cNvPr>
          <p:cNvSpPr/>
          <p:nvPr/>
        </p:nvSpPr>
        <p:spPr>
          <a:xfrm>
            <a:off x="1819216" y="5150824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11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GT" sz="1100" dirty="0">
                <a:latin typeface="Arial" panose="020B0604020202020204" pitchFamily="34" charset="0"/>
                <a:cs typeface="Arial" panose="020B0604020202020204" pitchFamily="34" charset="0"/>
              </a:rPr>
              <a:t>DGDCFC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002844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D0DB10-AE31-47D2-A485-453D218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62062"/>
            <a:ext cx="8673737" cy="547089"/>
          </a:xfrm>
        </p:spPr>
        <p:txBody>
          <a:bodyPr>
            <a:noAutofit/>
          </a:bodyPr>
          <a:lstStyle/>
          <a:p>
            <a:r>
              <a:rPr lang="es-GT" sz="2800" u="sng" dirty="0">
                <a:latin typeface="Arial" panose="020B0604020202020204" pitchFamily="34" charset="0"/>
                <a:cs typeface="Arial" panose="020B0604020202020204" pitchFamily="34" charset="0"/>
              </a:rPr>
              <a:t>MINISTERIO DE CULTURA Y DEPORTES</a:t>
            </a:r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G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16" y="1258828"/>
            <a:ext cx="11383618" cy="4614170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es-GT" sz="2600" b="1" dirty="0">
                <a:latin typeface="Arial" panose="020B0604020202020204" pitchFamily="34" charset="0"/>
                <a:cs typeface="Arial" panose="020B0604020202020204" pitchFamily="34" charset="0"/>
              </a:rPr>
              <a:t>FUNCIONES:</a:t>
            </a:r>
          </a:p>
          <a:p>
            <a:pPr lvl="1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MX" sz="2000" dirty="0"/>
              <a:t>Formular, ejecutar y administrar en forma descentralizada la política de fomento, promoción y extensión cultural y artística de conformidad con la ley.</a:t>
            </a:r>
            <a:endParaRPr lang="es-GT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MX" sz="2000" dirty="0"/>
              <a:t>Formular, ejecutar y administrar en forma descentralizada la política de preservación, mantenimiento y administración del patrimonio cultural de la nación de conformidad con la Ley.</a:t>
            </a:r>
          </a:p>
          <a:p>
            <a:pPr lvl="1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MX" sz="2000" dirty="0"/>
              <a:t>Promover y difundir la identidad cultural y los valores cívicos de la nación en el marco del carácter pluriétnico y multicultural que los caracteriza.</a:t>
            </a:r>
            <a:endParaRPr lang="es-GT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MX" sz="2000" dirty="0"/>
              <a:t>Impulsar de forma descentralizada programas y proyectos relacionados con la recreación y el deporte no federado y no escolar.</a:t>
            </a:r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272F06-E388-4D96-872A-3E205EC2C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75" y="5476"/>
            <a:ext cx="1284750" cy="13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9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153368" y="1690777"/>
            <a:ext cx="11778761" cy="4792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Revitalización </a:t>
            </a:r>
            <a:r>
              <a:rPr lang="es-GT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Parque Arqueológico Nacional Quiriguá, </a:t>
            </a: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afectado por paso de tormentas ETA e IOTA.</a:t>
            </a: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400" dirty="0">
                <a:latin typeface="Arial" panose="020B0604020202020204" pitchFamily="34" charset="0"/>
                <a:cs typeface="Arial" panose="020B0604020202020204" pitchFamily="34" charset="0"/>
              </a:rPr>
              <a:t>NOG Guatecompras: </a:t>
            </a:r>
            <a:r>
              <a:rPr lang="es-GT" sz="1800" u="sng" dirty="0"/>
              <a:t>13804413</a:t>
            </a:r>
            <a:endParaRPr lang="es-GT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E4339DE-E389-44FD-9430-E98D48BA7BA0}"/>
              </a:ext>
            </a:extLst>
          </p:cNvPr>
          <p:cNvSpPr txBox="1">
            <a:spLocks/>
          </p:cNvSpPr>
          <p:nvPr/>
        </p:nvSpPr>
        <p:spPr>
          <a:xfrm>
            <a:off x="1819216" y="455573"/>
            <a:ext cx="7943094" cy="668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PRINCIPALES RESULTADOS Y AVANCES</a:t>
            </a:r>
          </a:p>
        </p:txBody>
      </p:sp>
      <p:sp>
        <p:nvSpPr>
          <p:cNvPr id="16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5079989" y="2154340"/>
            <a:ext cx="7112011" cy="4045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GT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800" b="1" dirty="0">
                <a:latin typeface="Arial" panose="020B0604020202020204" pitchFamily="34" charset="0"/>
                <a:cs typeface="Arial" panose="020B0604020202020204" pitchFamily="34" charset="0"/>
              </a:rPr>
              <a:t>Aspectos presupuestarios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Presupuesto vigente: Q. 2.00 millones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Presupuesto ejecutado: Q. 1.83 millones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Fuente de financiamiento: 11 – Ingresos Corrientes</a:t>
            </a:r>
          </a:p>
          <a:p>
            <a:pPr marL="342900" indent="-342900">
              <a:buAutoNum type="alphaLcPeriod"/>
            </a:pPr>
            <a:endParaRPr lang="es-G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800" b="1" dirty="0">
                <a:latin typeface="Arial" panose="020B0604020202020204" pitchFamily="34" charset="0"/>
                <a:cs typeface="Arial" panose="020B0604020202020204" pitchFamily="34" charset="0"/>
              </a:rPr>
              <a:t>Aspectos de planificación estatal</a:t>
            </a:r>
          </a:p>
          <a:p>
            <a:pPr marL="0" indent="0">
              <a:buNone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a.      Programa: 94-Atención por Desastres Naturales y Calamidades Públicas</a:t>
            </a:r>
          </a:p>
          <a:p>
            <a:pPr marL="0" indent="0">
              <a:buNone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b.      Porcentaje de avance físico: 100.0 %</a:t>
            </a:r>
          </a:p>
          <a:p>
            <a:pPr marL="449263" indent="-449263">
              <a:buNone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c.      Logros:  extracción de 30,000 m</a:t>
            </a:r>
            <a:r>
              <a:rPr lang="es-GT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 de limo, reubicación del limo  y  rehabilitación camino de acceso</a:t>
            </a:r>
          </a:p>
          <a:p>
            <a:pPr marL="0" indent="0">
              <a:buNone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d.      Población beneficiada: Visitantes del patrimonio cultural.</a:t>
            </a:r>
          </a:p>
          <a:p>
            <a:pPr marL="0" indent="0">
              <a:buNone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e.      Ubicación geográfica: municipio de Los Amates, Izabal.</a:t>
            </a:r>
          </a:p>
          <a:p>
            <a:pPr marL="0" indent="0">
              <a:buNone/>
            </a:pP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f.      Plazo de contrato No. DGPCYN 01-202: 3 meses.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23A7D62-9070-42B2-9476-31926C6E40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09"/>
          <a:stretch/>
        </p:blipFill>
        <p:spPr>
          <a:xfrm>
            <a:off x="480597" y="2223652"/>
            <a:ext cx="4022784" cy="18814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171E713-3D85-43D3-926F-FD2A21DEB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97" y="4278425"/>
            <a:ext cx="4022784" cy="18102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6768DE7-9366-4750-83A9-FDF1F99BE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42" y="81184"/>
            <a:ext cx="128636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59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153369" y="1733909"/>
            <a:ext cx="11778761" cy="479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Avance en la gestión para la nominación del </a:t>
            </a:r>
            <a:r>
              <a:rPr lang="es-GT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Parque Arqueológico </a:t>
            </a:r>
            <a:r>
              <a:rPr lang="es-GT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Tak’alik</a:t>
            </a:r>
            <a:r>
              <a:rPr lang="es-GT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Ab’aj</a:t>
            </a:r>
            <a:r>
              <a:rPr lang="es-GT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1800" i="1" dirty="0"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es-GT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patrimonio mundial</a:t>
            </a:r>
            <a:endParaRPr lang="es-GT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G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E4339DE-E389-44FD-9430-E98D48BA7BA0}"/>
              </a:ext>
            </a:extLst>
          </p:cNvPr>
          <p:cNvSpPr txBox="1">
            <a:spLocks/>
          </p:cNvSpPr>
          <p:nvPr/>
        </p:nvSpPr>
        <p:spPr>
          <a:xfrm>
            <a:off x="1819216" y="455573"/>
            <a:ext cx="7943094" cy="668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PRINCIPALES RESULTADOS Y AVANCES</a:t>
            </a:r>
          </a:p>
        </p:txBody>
      </p:sp>
      <p:sp>
        <p:nvSpPr>
          <p:cNvPr id="16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5079990" y="1869668"/>
            <a:ext cx="6852140" cy="4394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G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600" b="1" dirty="0">
                <a:latin typeface="Arial" panose="020B0604020202020204" pitchFamily="34" charset="0"/>
                <a:cs typeface="Arial" panose="020B0604020202020204" pitchFamily="34" charset="0"/>
              </a:rPr>
              <a:t>Aspectos de planificación estatal</a:t>
            </a:r>
          </a:p>
          <a:p>
            <a:pPr marL="342900" indent="-342900">
              <a:buFont typeface="+mj-lt"/>
              <a:buAutoNum type="alphaLcParenR"/>
            </a:pPr>
            <a:r>
              <a:rPr lang="es-GT" sz="1600" b="1" dirty="0"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s-GT" sz="1600" dirty="0">
                <a:latin typeface="Arial" panose="020B0604020202020204" pitchFamily="34" charset="0"/>
                <a:cs typeface="Arial" panose="020B0604020202020204" pitchFamily="34" charset="0"/>
              </a:rPr>
              <a:t> 12-Restauración, preservación y protección del patrimonio cultural y natural</a:t>
            </a:r>
          </a:p>
          <a:p>
            <a:pPr marL="342900" indent="-342900">
              <a:buFont typeface="+mj-lt"/>
              <a:buAutoNum type="alphaLcParenR"/>
            </a:pPr>
            <a:r>
              <a:rPr lang="es-GT" sz="1600" b="1" dirty="0">
                <a:latin typeface="Arial" panose="020B0604020202020204" pitchFamily="34" charset="0"/>
                <a:cs typeface="Arial" panose="020B0604020202020204" pitchFamily="34" charset="0"/>
              </a:rPr>
              <a:t>Prioridad:</a:t>
            </a:r>
            <a:r>
              <a:rPr lang="es-GT" sz="1600" dirty="0">
                <a:latin typeface="Arial" panose="020B0604020202020204" pitchFamily="34" charset="0"/>
                <a:cs typeface="Arial" panose="020B0604020202020204" pitchFamily="34" charset="0"/>
              </a:rPr>
              <a:t>  Gestionar ante UNESCO la nominación del </a:t>
            </a:r>
            <a:r>
              <a:rPr lang="es-GT" sz="1600" i="1" dirty="0">
                <a:latin typeface="Arial" panose="020B0604020202020204" pitchFamily="34" charset="0"/>
                <a:cs typeface="Arial" panose="020B0604020202020204" pitchFamily="34" charset="0"/>
              </a:rPr>
              <a:t>Parque   Arqueológico </a:t>
            </a:r>
            <a:r>
              <a:rPr lang="es-G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Tak’alik</a:t>
            </a:r>
            <a:r>
              <a:rPr lang="es-G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Ab’aj</a:t>
            </a:r>
            <a:r>
              <a:rPr lang="es-GT" sz="1600" dirty="0">
                <a:latin typeface="Arial" panose="020B0604020202020204" pitchFamily="34" charset="0"/>
                <a:cs typeface="Arial" panose="020B0604020202020204" pitchFamily="34" charset="0"/>
              </a:rPr>
              <a:t>   como patrimonio mundial</a:t>
            </a:r>
          </a:p>
          <a:p>
            <a:pPr marL="342900" indent="-342900">
              <a:buFont typeface="+mj-lt"/>
              <a:buAutoNum type="alphaLcParenR"/>
            </a:pPr>
            <a:r>
              <a:rPr lang="es-GT" sz="1600" b="1" dirty="0">
                <a:latin typeface="Arial" panose="020B0604020202020204" pitchFamily="34" charset="0"/>
                <a:cs typeface="Arial" panose="020B0604020202020204" pitchFamily="34" charset="0"/>
              </a:rPr>
              <a:t>Beneficio esperado:  </a:t>
            </a:r>
            <a:r>
              <a:rPr lang="es-GT" sz="1600" dirty="0">
                <a:latin typeface="Arial" panose="020B0604020202020204" pitchFamily="34" charset="0"/>
                <a:cs typeface="Arial" panose="020B0604020202020204" pitchFamily="34" charset="0"/>
              </a:rPr>
              <a:t>fortalecer  el posicionamiento de Guatemala como destino turístico.</a:t>
            </a:r>
          </a:p>
          <a:p>
            <a:pPr marL="342900" indent="-342900">
              <a:buFont typeface="+mj-lt"/>
              <a:buAutoNum type="alphaLcParenR"/>
            </a:pPr>
            <a:r>
              <a:rPr lang="es-GT" sz="1600" b="1" dirty="0">
                <a:latin typeface="Arial" panose="020B0604020202020204" pitchFamily="34" charset="0"/>
                <a:cs typeface="Arial" panose="020B0604020202020204" pitchFamily="34" charset="0"/>
              </a:rPr>
              <a:t>Ubicación geográfica: </a:t>
            </a:r>
            <a:r>
              <a:rPr lang="es-GT" sz="1600" dirty="0">
                <a:latin typeface="Arial" panose="020B0604020202020204" pitchFamily="34" charset="0"/>
                <a:cs typeface="Arial" panose="020B0604020202020204" pitchFamily="34" charset="0"/>
              </a:rPr>
              <a:t>El Asintal, Retalhuleu.</a:t>
            </a:r>
          </a:p>
          <a:p>
            <a:pPr marL="355600" indent="-355600" algn="just">
              <a:buFont typeface="+mj-lt"/>
              <a:buAutoNum type="alphaLcParenR"/>
            </a:pPr>
            <a:r>
              <a:rPr lang="es-GT" sz="1600" b="1" dirty="0">
                <a:latin typeface="Arial" panose="020B0604020202020204" pitchFamily="34" charset="0"/>
                <a:cs typeface="Arial" panose="020B0604020202020204" pitchFamily="34" charset="0"/>
              </a:rPr>
              <a:t>Descripción del avance: </a:t>
            </a:r>
            <a:r>
              <a:rPr lang="es-GT" sz="1600" dirty="0">
                <a:latin typeface="Arial" panose="020B0604020202020204" pitchFamily="34" charset="0"/>
                <a:cs typeface="Arial" panose="020B0604020202020204" pitchFamily="34" charset="0"/>
              </a:rPr>
              <a:t>en seguimiento a la gestión realizada por el MICUDE en enero 2021, en agosto, una experta de ICOMOS (International Council of </a:t>
            </a:r>
            <a:r>
              <a:rPr lang="es-GT" sz="1600" dirty="0" err="1">
                <a:latin typeface="Arial" panose="020B0604020202020204" pitchFamily="34" charset="0"/>
                <a:cs typeface="Arial" panose="020B0604020202020204" pitchFamily="34" charset="0"/>
              </a:rPr>
              <a:t>Monuments</a:t>
            </a:r>
            <a:r>
              <a:rPr lang="es-GT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GT" sz="1600" dirty="0" err="1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es-GT" sz="1600" dirty="0">
                <a:latin typeface="Arial" panose="020B0604020202020204" pitchFamily="34" charset="0"/>
                <a:cs typeface="Arial" panose="020B0604020202020204" pitchFamily="34" charset="0"/>
              </a:rPr>
              <a:t>), órgano consultivo de UNESCO encargado de la evaluación de los sitios previo a ser declarados como Sitios de Patrimonio Mundial, realizó la evaluación de </a:t>
            </a:r>
            <a:r>
              <a:rPr lang="es-G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Tak’alik</a:t>
            </a:r>
            <a:r>
              <a:rPr lang="es-G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Ab’aj</a:t>
            </a:r>
            <a:r>
              <a:rPr lang="es-GT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G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b="17870"/>
          <a:stretch/>
        </p:blipFill>
        <p:spPr>
          <a:xfrm>
            <a:off x="655608" y="2218075"/>
            <a:ext cx="3303917" cy="18072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08" y="4187364"/>
            <a:ext cx="3303917" cy="22004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D8A45BF-5519-40C9-8D85-0BCD16E00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41" y="81184"/>
            <a:ext cx="128636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76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121886" y="1587260"/>
            <a:ext cx="11778761" cy="486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277,348</a:t>
            </a: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 personas beneficiadas con </a:t>
            </a:r>
            <a:r>
              <a:rPr lang="es-GT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 a actividades deportivas y recreativas </a:t>
            </a: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en su tiempo libre en 2do. Cuatrimestre y </a:t>
            </a:r>
            <a:r>
              <a:rPr lang="es-G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472,647</a:t>
            </a: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 beneficiadas en el período enero-agosto. </a:t>
            </a: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Fuente: </a:t>
            </a:r>
            <a:r>
              <a:rPr lang="es-GT" sz="1000" dirty="0">
                <a:latin typeface="Arial" panose="020B0604020202020204" pitchFamily="34" charset="0"/>
                <a:cs typeface="Arial" panose="020B0604020202020204" pitchFamily="34" charset="0"/>
              </a:rPr>
              <a:t>Dirección de Áreas Sustantivas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E4339DE-E389-44FD-9430-E98D48BA7BA0}"/>
              </a:ext>
            </a:extLst>
          </p:cNvPr>
          <p:cNvSpPr txBox="1">
            <a:spLocks/>
          </p:cNvSpPr>
          <p:nvPr/>
        </p:nvSpPr>
        <p:spPr>
          <a:xfrm>
            <a:off x="1819216" y="455573"/>
            <a:ext cx="7943094" cy="668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PRINCIPALES RESULTADOS Y AVANCES</a:t>
            </a:r>
          </a:p>
        </p:txBody>
      </p:sp>
      <p:sp>
        <p:nvSpPr>
          <p:cNvPr id="16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5004630" y="2162964"/>
            <a:ext cx="6670733" cy="4410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GT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800" b="1" dirty="0">
                <a:latin typeface="Arial" panose="020B0604020202020204" pitchFamily="34" charset="0"/>
                <a:cs typeface="Arial" panose="020B0604020202020204" pitchFamily="34" charset="0"/>
              </a:rPr>
              <a:t>Aspectos presupuestarios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Presupuesto vigente: Q. 104.42 millones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Presupuesto ejecutado: Q. 45.13 millones (43.22 %)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Fuente de financiamiento: 22-Ingresos Ordinarios de Aporte Constitucional</a:t>
            </a:r>
          </a:p>
          <a:p>
            <a:pPr marL="342900" indent="-342900">
              <a:buAutoNum type="alphaLcPeriod"/>
            </a:pPr>
            <a:endParaRPr lang="es-G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800" b="1" dirty="0">
                <a:latin typeface="Arial" panose="020B0604020202020204" pitchFamily="34" charset="0"/>
                <a:cs typeface="Arial" panose="020B0604020202020204" pitchFamily="34" charset="0"/>
              </a:rPr>
              <a:t>Aspectos de planificación estatal</a:t>
            </a:r>
          </a:p>
          <a:p>
            <a:pPr marL="457200" indent="-457200">
              <a:buAutoNum type="alphaLcPeriod"/>
            </a:pP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Programa 13 - Fomento al deporte no federado y a la recreación</a:t>
            </a:r>
          </a:p>
          <a:p>
            <a:pPr marL="457200" indent="-457200">
              <a:buAutoNum type="alphaLcPeriod"/>
            </a:pP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Meta: 3,270,197 personas anual  (14.45 % a agosto)</a:t>
            </a:r>
          </a:p>
          <a:p>
            <a:pPr marL="457200" indent="-457200">
              <a:buAutoNum type="alphaLcPeriod"/>
            </a:pP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Población beneficiada: población en general</a:t>
            </a:r>
          </a:p>
          <a:p>
            <a:pPr marL="457200" indent="-457200">
              <a:buAutoNum type="alphaLcPeriod"/>
            </a:pP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Ubicación geográfica: Nacional</a:t>
            </a:r>
          </a:p>
          <a:p>
            <a:pPr marL="457200" indent="-457200">
              <a:buAutoNum type="alphaLcPeriod"/>
            </a:pP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Plazo de ejecución: enero a diciembre.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64" y="2450949"/>
            <a:ext cx="2472874" cy="32971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r="10041"/>
          <a:stretch/>
        </p:blipFill>
        <p:spPr>
          <a:xfrm>
            <a:off x="2817089" y="2450949"/>
            <a:ext cx="2000572" cy="16663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16427" r="15107"/>
          <a:stretch/>
        </p:blipFill>
        <p:spPr>
          <a:xfrm>
            <a:off x="2817088" y="4269970"/>
            <a:ext cx="2000573" cy="147814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107C05F-DF8E-4CA7-AEF2-DED7BE0283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03" y="14488"/>
            <a:ext cx="128636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1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121886" y="1552755"/>
            <a:ext cx="11778761" cy="4898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eventos realizados para contribuir a la </a:t>
            </a:r>
            <a:r>
              <a:rPr lang="es-GT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disminución de la violencia y el delito </a:t>
            </a: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a través del deporte y la recreación en 2do Cuatrimestre y </a:t>
            </a:r>
            <a:r>
              <a:rPr lang="es-G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 en el período enero-agosto. </a:t>
            </a: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5225" indent="-1165225" algn="just">
              <a:buNone/>
            </a:pPr>
            <a:r>
              <a:rPr lang="es-GT" sz="1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s-GT" sz="1000" dirty="0">
                <a:latin typeface="Arial" panose="020B0604020202020204" pitchFamily="34" charset="0"/>
                <a:cs typeface="Arial" panose="020B0604020202020204" pitchFamily="34" charset="0"/>
              </a:rPr>
              <a:t>Fuente: Dirección de Áreas Sustantivas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E4339DE-E389-44FD-9430-E98D48BA7BA0}"/>
              </a:ext>
            </a:extLst>
          </p:cNvPr>
          <p:cNvSpPr txBox="1">
            <a:spLocks/>
          </p:cNvSpPr>
          <p:nvPr/>
        </p:nvSpPr>
        <p:spPr>
          <a:xfrm>
            <a:off x="1819216" y="455573"/>
            <a:ext cx="7943094" cy="668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PRINCIPALES RESULTADOS Y AVANCES</a:t>
            </a:r>
          </a:p>
        </p:txBody>
      </p:sp>
      <p:sp>
        <p:nvSpPr>
          <p:cNvPr id="16" name="Marcador de contenido 6">
            <a:extLst>
              <a:ext uri="{FF2B5EF4-FFF2-40B4-BE49-F238E27FC236}">
                <a16:creationId xmlns:a16="http://schemas.microsoft.com/office/drawing/2014/main" id="{FDEFACA7-B903-4B3E-851C-F8FB7B3942D0}"/>
              </a:ext>
            </a:extLst>
          </p:cNvPr>
          <p:cNvSpPr txBox="1">
            <a:spLocks/>
          </p:cNvSpPr>
          <p:nvPr/>
        </p:nvSpPr>
        <p:spPr>
          <a:xfrm>
            <a:off x="5004630" y="2162965"/>
            <a:ext cx="6670733" cy="4045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GT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800" b="1" dirty="0">
                <a:latin typeface="Arial" panose="020B0604020202020204" pitchFamily="34" charset="0"/>
                <a:cs typeface="Arial" panose="020B0604020202020204" pitchFamily="34" charset="0"/>
              </a:rPr>
              <a:t>Aspectos presupuestarios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Presupuesto vigente: Q. 4.58 millones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Presupuesto ejecutado: Q. 1.86 millones (40.73 %)</a:t>
            </a:r>
          </a:p>
          <a:p>
            <a:pPr marL="342900" indent="-3429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Fuente de financiamiento: 22-Ingresos Ordinarios de Aporte Constitucional</a:t>
            </a:r>
          </a:p>
          <a:p>
            <a:pPr marL="342900" indent="-342900">
              <a:buAutoNum type="alphaLcPeriod"/>
            </a:pPr>
            <a:endParaRPr lang="es-G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GT" sz="1800" b="1" dirty="0">
                <a:latin typeface="Arial" panose="020B0604020202020204" pitchFamily="34" charset="0"/>
                <a:cs typeface="Arial" panose="020B0604020202020204" pitchFamily="34" charset="0"/>
              </a:rPr>
              <a:t>Aspectos de planificación estatal</a:t>
            </a:r>
          </a:p>
          <a:p>
            <a:pPr marL="457200" indent="-457200">
              <a:buAutoNum type="alphaLcPeriod"/>
            </a:pPr>
            <a:r>
              <a:rPr lang="es-GT" sz="2100" dirty="0">
                <a:latin typeface="Arial" panose="020B0604020202020204" pitchFamily="34" charset="0"/>
                <a:cs typeface="Arial" panose="020B0604020202020204" pitchFamily="34" charset="0"/>
              </a:rPr>
              <a:t>Programa 13 - Fomento al deporte no federado y a la recreación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Meta: 100 eventos (68.0 %)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Población beneficiada: población en situación de mayor vulnerabilidad social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Ubicación geográfica: municipios con altos niveles de violencia y delito</a:t>
            </a:r>
          </a:p>
          <a:p>
            <a:pPr marL="457200" indent="-457200">
              <a:buAutoNum type="alphaLcPeriod"/>
            </a:pPr>
            <a:r>
              <a:rPr lang="es-GT" sz="1800" dirty="0">
                <a:latin typeface="Arial" panose="020B0604020202020204" pitchFamily="34" charset="0"/>
                <a:cs typeface="Arial" panose="020B0604020202020204" pitchFamily="34" charset="0"/>
              </a:rPr>
              <a:t>Plazo de ejecución: enero a diciembre.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b="8708"/>
          <a:stretch/>
        </p:blipFill>
        <p:spPr>
          <a:xfrm>
            <a:off x="234017" y="2411111"/>
            <a:ext cx="4658482" cy="296959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3E8E44-7F8B-4F3B-97E1-2E4A50886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42" y="0"/>
            <a:ext cx="128636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62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A2162693-C48A-1D46-A173-005AE60ACA54}"/>
              </a:ext>
            </a:extLst>
          </p:cNvPr>
          <p:cNvSpPr txBox="1">
            <a:spLocks/>
          </p:cNvSpPr>
          <p:nvPr/>
        </p:nvSpPr>
        <p:spPr>
          <a:xfrm>
            <a:off x="2934787" y="4972043"/>
            <a:ext cx="9144000" cy="15724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s-GT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RENDICIÓN DE CUENTAS</a:t>
            </a:r>
            <a:r>
              <a:rPr lang="es-GT" sz="3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3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3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TENDENCIAS Y DESAFÍOS</a:t>
            </a:r>
          </a:p>
        </p:txBody>
      </p:sp>
    </p:spTree>
    <p:extLst>
      <p:ext uri="{BB962C8B-B14F-4D97-AF65-F5344CB8AC3E}">
        <p14:creationId xmlns:p14="http://schemas.microsoft.com/office/powerpoint/2010/main" val="1110065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530" y="1041218"/>
            <a:ext cx="10049693" cy="1045029"/>
          </a:xfr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anchor="ctr" anchorCtr="0">
            <a:normAutofit fontScale="90000"/>
          </a:bodyPr>
          <a:lstStyle/>
          <a:p>
            <a:pPr algn="l"/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¿QUÉ TENDENCIA MUESTRA EL USO DE LOS RECURSOS PÚBLICOS?</a:t>
            </a:r>
            <a:b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3978443" y="1563732"/>
            <a:ext cx="6916720" cy="523875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datos obtenidos durante el </a:t>
            </a:r>
            <a:r>
              <a:rPr lang="es-GT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cuatrimestre reportado </a:t>
            </a:r>
            <a: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permiten establecer que la ejecución del presupuesto se caracterizó por el peso que representó el pago de Servicios Personales (31.99 %);</a:t>
            </a:r>
            <a:r>
              <a:rPr lang="es-GT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pago de Servicios no Personales, el monto más significativo se dio en el Renglón 151 (Q. 3.22 millones), utilizado para pagar arrendamientos de inmuebles y bodegas, seguido del Renglón 176 (Q. 2.22 millones), utilizado para pagar el servicio de limpieza y rehabilitación de accesos y plazas del Parque Arqueológico Quiriguá, así como los servicios de mantenimiento de centros culturales y centros deportivos y recreativos; en lo referente a la adquisición de materiales y suministros, los renglones con ejecución más significativa fueron el 233 (Q. 9.93 millones) y 294 (Q. 2.25 millones) y 268 (Q. 0.65 millones), para la adquisición de prendas de vestir, útiles deportivos y recreativos y productos plásticos, nylon, vinil y P.V.C. esenciales para la promoción del deporte y la recreación.</a:t>
            </a:r>
            <a:endParaRPr lang="es-GT" sz="16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7 TENDENCIAS TECNOLÓGICAS PARA EL EL 2021 | MQ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785" y="-89694"/>
            <a:ext cx="2406215" cy="192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387531" y="2086247"/>
            <a:ext cx="3327219" cy="277204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espera que en el </a:t>
            </a:r>
            <a:r>
              <a:rPr lang="es-GT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 cuatrimestre, se concrete la ejecución del 100% de los recursos que el Ministerio de Finanzas Públicas asigne a este Ministerio. </a:t>
            </a:r>
            <a:endParaRPr lang="es-GT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A3FC9B-E2FF-4C61-9C43-A7E431C43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02" y="5064546"/>
            <a:ext cx="1500602" cy="162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57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531" y="1041218"/>
            <a:ext cx="9788436" cy="1045029"/>
          </a:xfr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anchor="ctr" anchorCtr="0">
            <a:normAutofit fontScale="90000"/>
          </a:bodyPr>
          <a:lstStyle/>
          <a:p>
            <a:pPr algn="l"/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¿QUÉ RESULTADOS SE OBTUVIERON EN EL MARCO DE LA </a:t>
            </a:r>
            <a:r>
              <a:rPr lang="es-GT" dirty="0" err="1">
                <a:latin typeface="Arial" panose="020B0604020202020204" pitchFamily="34" charset="0"/>
                <a:cs typeface="Arial" panose="020B0604020202020204" pitchFamily="34" charset="0"/>
              </a:rPr>
              <a:t>PGG</a:t>
            </a:r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3714750" y="1881784"/>
            <a:ext cx="6959875" cy="4976216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“El MICUDE”, durante el cuatrimestre reportado colaboró con el cumplimiento de la PGG mediante las siguientes acciones: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Economía, Competitividad y Prosperidad:</a:t>
            </a:r>
          </a:p>
          <a:p>
            <a:pPr marL="893763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GT" sz="1500" b="0" dirty="0">
                <a:latin typeface="Arial" panose="020B0604020202020204" pitchFamily="34" charset="0"/>
                <a:cs typeface="Arial" panose="020B0604020202020204" pitchFamily="34" charset="0"/>
              </a:rPr>
              <a:t>Conservación, restauración e investigación en 64 sitios y parques arqueológicos; Administración de 11 muesos y 2 centros culturales.</a:t>
            </a:r>
          </a:p>
          <a:p>
            <a:pPr marL="893763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Revitalización del Parque Arqueológico </a:t>
            </a:r>
            <a:r>
              <a:rPr lang="es-GT" sz="15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Quiriguá</a:t>
            </a: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893763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CR" sz="1500" b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estión</a:t>
            </a:r>
            <a:r>
              <a:rPr lang="es-CR" sz="15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ante UNESCO para la nominación del Parque Arqueológico </a:t>
            </a:r>
            <a:r>
              <a:rPr lang="es-CR" sz="1500" b="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Tak’alik</a:t>
            </a:r>
            <a:r>
              <a:rPr lang="es-CR" sz="1500" b="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R" sz="1500" b="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Ab’aj</a:t>
            </a:r>
            <a:r>
              <a:rPr lang="es-CR" sz="1500" b="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R" sz="15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patrimonio mundial.</a:t>
            </a:r>
          </a:p>
          <a:p>
            <a:pPr marL="893763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R" sz="15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Avance en proceso de implementación del Museo Nacional de Arte Guatemalteco en el Real Palacio de los Capitanes.</a:t>
            </a:r>
            <a:endParaRPr lang="en-US" sz="15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93763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GT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    Gobernabilidad y Seguridad en Desarrollo:</a:t>
            </a:r>
          </a:p>
          <a:p>
            <a:pPr marL="893763" indent="-1778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Promoción del deporte y la recreación como medio para prevención de violencia y delito en áreas de mayor vulnerabilidad social</a:t>
            </a:r>
          </a:p>
          <a:p>
            <a:pPr marL="893763" indent="-1778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para realización de procesos de elección de representantes de Pueblos Indígenas y fortalecimiento de capacidades para su participación en Sistema de Consejos de Desarrollo Urbano y Rural.</a:t>
            </a:r>
          </a:p>
          <a:p>
            <a:endParaRPr lang="es-GT" sz="15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GT" sz="15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15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15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387531" y="2086247"/>
            <a:ext cx="3327219" cy="277204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contribuyó con los pilares de Economía, Competitividad y Prosperidad, Gobernabilidad y Seguridad en Desarrollo, Desarrollo Social, Estado Responsable, Transparente y Efectivo y Relaciones con el mundo..</a:t>
            </a:r>
          </a:p>
        </p:txBody>
      </p:sp>
      <p:pic>
        <p:nvPicPr>
          <p:cNvPr id="13318" name="Picture 6" descr="Noticias de Canción de Abril - TuneC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82" y="202303"/>
            <a:ext cx="1482929" cy="14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92A0F52-DF46-48D0-95F7-CB7B9835E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30" y="5067212"/>
            <a:ext cx="1546032" cy="16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03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531" y="1041218"/>
            <a:ext cx="9788436" cy="1045029"/>
          </a:xfr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anchor="ctr" anchorCtr="0">
            <a:normAutofit fontScale="90000"/>
          </a:bodyPr>
          <a:lstStyle/>
          <a:p>
            <a:pPr algn="l"/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¿QUÉ RESULTADOS SE OBTUVIERON EN EL MARCO DE LA </a:t>
            </a:r>
            <a:r>
              <a:rPr lang="es-GT" dirty="0" err="1">
                <a:latin typeface="Arial" panose="020B0604020202020204" pitchFamily="34" charset="0"/>
                <a:cs typeface="Arial" panose="020B0604020202020204" pitchFamily="34" charset="0"/>
              </a:rPr>
              <a:t>PGG</a:t>
            </a:r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3714750" y="1881784"/>
            <a:ext cx="6959875" cy="4976216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    Desarrollo Social::</a:t>
            </a:r>
          </a:p>
          <a:p>
            <a:pPr marL="715963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R" sz="15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Formación, fomento y difusión del arte y la cultura.</a:t>
            </a:r>
          </a:p>
          <a:p>
            <a:pPr marL="715963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R" sz="15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Promoción del deporte y la recreación en el ámbito del tiempo libre.</a:t>
            </a:r>
          </a:p>
          <a:p>
            <a:pPr marL="715963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R" sz="15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Cumplimiento de Política Chixoy y Sentencia Sepur Zarco.</a:t>
            </a:r>
          </a:p>
          <a:p>
            <a:pPr marL="715963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R" sz="15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Acciones de respuesta a emergencias y desastres para proteger el patrimonio cultural y natural.</a:t>
            </a:r>
          </a:p>
          <a:p>
            <a:pPr marL="715963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5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    Estado Responsable, Transparente y Efectivo::</a:t>
            </a:r>
          </a:p>
          <a:p>
            <a:pPr marL="715963" indent="-177800" algn="just" defTabSz="7159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de modernización institucional.</a:t>
            </a:r>
          </a:p>
          <a:p>
            <a:pPr marL="715963" indent="-177800" algn="just" defTabSz="7159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a cumplimiento de Política de Datos Abiertos</a:t>
            </a:r>
          </a:p>
          <a:p>
            <a:pPr marL="715963" indent="-177800" algn="just" defTabSz="7159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en procesos de desconcentración y descentralización administrativa</a:t>
            </a:r>
          </a:p>
          <a:p>
            <a:pPr marL="715963" indent="-177800" algn="just" defTabSz="7159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Asistencia técnica a municipalidades en formulación de políticas culturales.</a:t>
            </a:r>
          </a:p>
          <a:p>
            <a:pPr marL="715963" indent="-177800" algn="just" defTabSz="715963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GT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715963">
              <a:lnSpc>
                <a:spcPct val="100000"/>
              </a:lnSpc>
              <a:buAutoNum type="alphaLcParenR" startAt="5"/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Relaciones con el Mundo:</a:t>
            </a:r>
          </a:p>
          <a:p>
            <a:pPr marL="715963" indent="-179388" algn="just" defTabSz="7159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a INGUAT para promover la riqueza y diversidad cultural ante el mundo.</a:t>
            </a:r>
          </a:p>
          <a:p>
            <a:pPr marL="715963" indent="-179388" algn="just" defTabSz="7159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GT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Exposición de bienes patrimoniales en el exterior.</a:t>
            </a:r>
            <a:endParaRPr lang="es-GT" sz="15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GT" sz="15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15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15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387531" y="2086247"/>
            <a:ext cx="3327219" cy="277204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contribuyó con los pilares de Economía, Competitividad y Prosperidad, Gobernabilidad y Seguridad en Desarrollo, Desarrollo Social, Estado Responsable, Transparente y Efectivo y Relaciones con el mundo..</a:t>
            </a:r>
          </a:p>
        </p:txBody>
      </p:sp>
      <p:pic>
        <p:nvPicPr>
          <p:cNvPr id="13318" name="Picture 6" descr="Noticias de Canción de Abril - TuneC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82" y="202303"/>
            <a:ext cx="1482929" cy="14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12E95E8-4902-4CAC-8545-F1AC270F7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30" y="5139700"/>
            <a:ext cx="1502900" cy="16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36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531" y="1041218"/>
            <a:ext cx="9788436" cy="1045029"/>
          </a:xfr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anchor="ctr" anchorCtr="0">
            <a:normAutofit fontScale="90000"/>
          </a:bodyPr>
          <a:lstStyle/>
          <a:p>
            <a:pPr algn="l"/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¿QUÉ MEDIDAS DE TRANSPARENCIA SE HAN APLICADO?</a:t>
            </a:r>
            <a:b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3771082" y="1625639"/>
            <a:ext cx="7406641" cy="523875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garantizar el </a:t>
            </a:r>
            <a:r>
              <a:rPr lang="es-GT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adecuado del dinero público </a:t>
            </a: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el avance en el cumplimiento de los objetivos de Estado, “</a:t>
            </a:r>
            <a:r>
              <a:rPr lang="es-GT" sz="18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MICUDE</a:t>
            </a: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ha adoptado como medidas de transparencia: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Continuar con alta calificación de desempeño en la prontitud de respuestas a la ciudadanía que requiere información a través de Unidad de Acceso a la información.</a:t>
            </a:r>
          </a:p>
          <a:p>
            <a:pPr marL="457200" indent="-457200" algn="l">
              <a:lnSpc>
                <a:spcPct val="150000"/>
              </a:lnSpc>
              <a:buAutoNum type="alphaLcParenR"/>
            </a:pP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Publicación de información institucional en formato abierto.</a:t>
            </a:r>
          </a:p>
          <a:p>
            <a:pPr marL="457200" indent="-457200" algn="l">
              <a:lnSpc>
                <a:spcPct val="150000"/>
              </a:lnSpc>
              <a:buAutoNum type="alphaLcParenR"/>
            </a:pP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de manuales, reglamentos y guías técnicas institucionales.</a:t>
            </a:r>
          </a:p>
          <a:p>
            <a:pPr marL="457200" indent="-457200" algn="l">
              <a:lnSpc>
                <a:spcPct val="150000"/>
              </a:lnSpc>
              <a:buAutoNum type="alphaLcParenR"/>
            </a:pP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beneficiarios de programas sociales en Sistema de Información Social (SNIS).</a:t>
            </a:r>
            <a:endParaRPr lang="es-GT" sz="18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387531" y="2086247"/>
            <a:ext cx="3327219" cy="277204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tiene previsto aplicar nuevas medidas de transparencia como:</a:t>
            </a:r>
          </a:p>
          <a:p>
            <a:pPr algn="just">
              <a:lnSpc>
                <a:spcPct val="150000"/>
              </a:lnSpc>
            </a:pPr>
            <a:r>
              <a:rPr lang="es-G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Publicación de información institucional en formato abierto; b) Actualización de manuales administrativos institucionales en función de modificaciones a Ley de Compras y Adquisiciones</a:t>
            </a:r>
          </a:p>
        </p:txBody>
      </p:sp>
      <p:pic>
        <p:nvPicPr>
          <p:cNvPr id="14346" name="Picture 10" descr="Iconos de Transparencia - 450 iconos vectoriales gra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121" y="200840"/>
            <a:ext cx="1471205" cy="147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C3A037-6783-4336-AE83-E3C15CE3F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12" y="5127165"/>
            <a:ext cx="1506518" cy="16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11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531" y="1041218"/>
            <a:ext cx="9788436" cy="1045029"/>
          </a:xfr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anchor="ctr" anchorCtr="0">
            <a:normAutofit fontScale="90000"/>
          </a:bodyPr>
          <a:lstStyle/>
          <a:p>
            <a:pPr algn="l"/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¿QUÉ DESAFÍOS INSTITUCIONALES SE TIENEN DURANTE 2021?</a:t>
            </a:r>
            <a:b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4234070" y="2086247"/>
            <a:ext cx="6897756" cy="4061816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GT" sz="18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 desafíos </a:t>
            </a: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MICUDE en cuanto al uso de los recursos públicos y el cumplimiento de los planes nacionales son:</a:t>
            </a:r>
          </a:p>
          <a:p>
            <a:pPr marL="636588" lvl="0" indent="-342900" algn="just">
              <a:lnSpc>
                <a:spcPct val="150000"/>
              </a:lnSpc>
              <a:buAutoNum type="alphaLcParenR"/>
            </a:pPr>
            <a:r>
              <a:rPr lang="es-CR" sz="1800" b="0" dirty="0">
                <a:latin typeface="Arial" panose="020B0604020202020204" pitchFamily="34" charset="0"/>
                <a:cs typeface="Arial" panose="020B0604020202020204" pitchFamily="34" charset="0"/>
              </a:rPr>
              <a:t>Alta centralización administrativa del MICUDE</a:t>
            </a:r>
          </a:p>
          <a:p>
            <a:pPr marL="636588" lvl="0" indent="-342900" algn="just">
              <a:lnSpc>
                <a:spcPct val="150000"/>
              </a:lnSpc>
              <a:buAutoNum type="alphaLcParenR"/>
            </a:pPr>
            <a:r>
              <a:rPr lang="es-CR" sz="1800" b="0" dirty="0">
                <a:latin typeface="Arial" panose="020B0604020202020204" pitchFamily="34" charset="0"/>
                <a:cs typeface="Arial" panose="020B0604020202020204" pitchFamily="34" charset="0"/>
              </a:rPr>
              <a:t>La cuota aprobada para prestación de servicios artísticos, culturales, deportivos y recreativos es insuficiente para ejecutar lo programado en el POA.</a:t>
            </a:r>
          </a:p>
          <a:p>
            <a:pPr marL="636588" lvl="0" indent="-342900" algn="just">
              <a:lnSpc>
                <a:spcPct val="150000"/>
              </a:lnSpc>
              <a:buAutoNum type="alphaLcParenR"/>
            </a:pPr>
            <a:r>
              <a:rPr lang="es-CR" sz="1800" b="0" dirty="0">
                <a:latin typeface="Arial" panose="020B0604020202020204" pitchFamily="34" charset="0"/>
                <a:cs typeface="Arial" panose="020B0604020202020204" pitchFamily="34" charset="0"/>
              </a:rPr>
              <a:t>Baja ejecución de proyectos de construcción, ampliación y mejoramiento de infraestructura deportiva y recreativa.</a:t>
            </a:r>
          </a:p>
          <a:p>
            <a:pPr marL="636588" lvl="0" indent="-342900" algn="just">
              <a:lnSpc>
                <a:spcPct val="150000"/>
              </a:lnSpc>
              <a:buAutoNum type="alphaLcParenR"/>
            </a:pPr>
            <a:r>
              <a:rPr lang="es-CR" sz="1800" b="0" dirty="0">
                <a:latin typeface="Arial" panose="020B0604020202020204" pitchFamily="34" charset="0"/>
                <a:cs typeface="Arial" panose="020B0604020202020204" pitchFamily="34" charset="0"/>
              </a:rPr>
              <a:t>La prestación de servicios artísticos, culturales, deportivos y recreativos fuertemente afectados por la pandemia COVID-19.</a:t>
            </a:r>
            <a:endParaRPr lang="es-GT" sz="18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387531" y="1543854"/>
            <a:ext cx="3647756" cy="3624494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acciones inmediatas a seguir son: a) Continuar con actualización de PEI y ROI; b) Agilizar acciones para desconcentrar y descentralizar prestación de servicios; c) Plan de Ejecución para el 3er. Cuatrimestre 2021; d) Fortalecer Dirección de Infraestructura Física; d) Innovar nuevas formas de prestación de servicios.</a:t>
            </a:r>
          </a:p>
        </p:txBody>
      </p:sp>
      <p:pic>
        <p:nvPicPr>
          <p:cNvPr id="12290" name="Picture 2" descr="Icono-Comprensión-Desafio Neurolectura | Desafío Neurolectura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090" y="133797"/>
            <a:ext cx="1796960" cy="181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B0F3A6D-4988-4D4E-84E1-BB2590837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28" y="5114107"/>
            <a:ext cx="1500075" cy="161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02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D0DB10-AE31-47D2-A485-453D218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62062"/>
            <a:ext cx="8673737" cy="547089"/>
          </a:xfrm>
        </p:spPr>
        <p:txBody>
          <a:bodyPr>
            <a:noAutofit/>
          </a:bodyPr>
          <a:lstStyle/>
          <a:p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s-G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40" y="1311506"/>
            <a:ext cx="10646230" cy="4634785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lnSpc>
                <a:spcPct val="150000"/>
              </a:lnSpc>
              <a:buNone/>
            </a:pPr>
            <a:endParaRPr lang="es-GT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GT" sz="3300" dirty="0"/>
              <a:t>Promover el acceso a la formación, fomento y difusión de las expresiones artísticas.</a:t>
            </a:r>
            <a:endParaRPr lang="es-GT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GT" sz="3300" dirty="0"/>
              <a:t>Contribuir al fortalecimiento de la identidad Nacional, el reconocimiento de la diversidad cultural y el desarrollo socioeconómico del país en cuanto a la protección, conservación, difusión y valoración del patrimonio cultural y natural de la nación</a:t>
            </a:r>
            <a:endParaRPr lang="es-GT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GT" sz="3300" dirty="0"/>
              <a:t>Fomentar la práctica de la actividad física, el deporte y la recreación física en el tiempo libre de las personas, en beneficio de la salud física, mental y emocional.</a:t>
            </a:r>
            <a:endParaRPr lang="es-GT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GT" sz="3300" dirty="0"/>
              <a:t>Impulsar el desarrollo de las culturas, la incorporación de la dimensión cultural en las políticas y servicios públicos y la participación social en procesos de desarrollo humano sostenible</a:t>
            </a:r>
            <a:endParaRPr lang="es-GT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s-G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GT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2A645E-0264-4AE3-9C2B-81F5C0174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82" y="0"/>
            <a:ext cx="128636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79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57319B-06B8-4633-8FCF-C3302ABCD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421" y="2983874"/>
            <a:ext cx="234106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46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A2162693-C48A-1D46-A173-005AE60ACA54}"/>
              </a:ext>
            </a:extLst>
          </p:cNvPr>
          <p:cNvSpPr txBox="1">
            <a:spLocks/>
          </p:cNvSpPr>
          <p:nvPr/>
        </p:nvSpPr>
        <p:spPr>
          <a:xfrm>
            <a:off x="2865120" y="5017050"/>
            <a:ext cx="9144000" cy="15724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GT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RENDICIÓN DE CUENTAS</a:t>
            </a:r>
          </a:p>
          <a:p>
            <a:pPr algn="r"/>
            <a:r>
              <a:rPr lang="es-GT" sz="37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3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3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 GENERAL</a:t>
            </a:r>
          </a:p>
          <a:p>
            <a:pPr algn="r"/>
            <a:r>
              <a:rPr lang="es-GT" sz="3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CUATRIMESTRE 2021</a:t>
            </a:r>
          </a:p>
        </p:txBody>
      </p:sp>
    </p:spTree>
    <p:extLst>
      <p:ext uri="{BB962C8B-B14F-4D97-AF65-F5344CB8AC3E}">
        <p14:creationId xmlns:p14="http://schemas.microsoft.com/office/powerpoint/2010/main" val="2728840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D0DB10-AE31-47D2-A485-453D218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62062"/>
            <a:ext cx="8673737" cy="547089"/>
          </a:xfrm>
        </p:spPr>
        <p:txBody>
          <a:bodyPr>
            <a:noAutofit/>
          </a:bodyPr>
          <a:lstStyle/>
          <a:p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CIFRAS GENERALES DEL PRESUPUESTO AL SEGUNDO CUATRIMESTRE 2021</a:t>
            </a:r>
            <a:endParaRPr lang="es-G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8" y="1754976"/>
            <a:ext cx="4585065" cy="46141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G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Presupuesto vigente </a:t>
            </a:r>
            <a:r>
              <a:rPr lang="es-GT" b="1" dirty="0">
                <a:latin typeface="Arial" panose="020B0604020202020204" pitchFamily="34" charset="0"/>
                <a:cs typeface="Arial" panose="020B0604020202020204" pitchFamily="34" charset="0"/>
              </a:rPr>
              <a:t>total:</a:t>
            </a:r>
          </a:p>
          <a:p>
            <a:pPr marL="457200" lvl="1" indent="0">
              <a:buNone/>
            </a:pPr>
            <a:endParaRPr lang="es-G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s-G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Presupuesto </a:t>
            </a:r>
            <a:r>
              <a:rPr lang="es-GT" b="1" dirty="0">
                <a:latin typeface="Arial" panose="020B0604020202020204" pitchFamily="34" charset="0"/>
                <a:cs typeface="Arial" panose="020B0604020202020204" pitchFamily="34" charset="0"/>
              </a:rPr>
              <a:t>ejecutado</a:t>
            </a:r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s-GT" b="1" dirty="0">
                <a:latin typeface="Arial" panose="020B0604020202020204" pitchFamily="34" charset="0"/>
                <a:cs typeface="Arial" panose="020B0604020202020204" pitchFamily="34" charset="0"/>
              </a:rPr>
              <a:t>Saldo</a:t>
            </a:r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 por ejecutar:</a:t>
            </a:r>
            <a:b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 txBox="1">
            <a:spLocks/>
          </p:cNvSpPr>
          <p:nvPr/>
        </p:nvSpPr>
        <p:spPr>
          <a:xfrm>
            <a:off x="4754880" y="1619794"/>
            <a:ext cx="5969726" cy="1541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G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>
              <a:buNone/>
            </a:pPr>
            <a:r>
              <a:rPr lang="es-GT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572,959,000.00</a:t>
            </a:r>
          </a:p>
          <a:p>
            <a:pPr marL="457200" lvl="1" indent="0" algn="r">
              <a:buNone/>
            </a:pPr>
            <a:endParaRPr lang="es-GT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>
              <a:buNone/>
            </a:pPr>
            <a:endParaRPr lang="es-GT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 txBox="1">
            <a:spLocks/>
          </p:cNvSpPr>
          <p:nvPr/>
        </p:nvSpPr>
        <p:spPr>
          <a:xfrm>
            <a:off x="4754880" y="3114705"/>
            <a:ext cx="5969726" cy="1541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G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>
              <a:buNone/>
            </a:pPr>
            <a:r>
              <a:rPr lang="es-GT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264,056,836.98</a:t>
            </a:r>
          </a:p>
          <a:p>
            <a:pPr marL="457200" lvl="1" indent="0" algn="r">
              <a:buNone/>
            </a:pPr>
            <a:endParaRPr lang="es-GT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>
              <a:buNone/>
            </a:pPr>
            <a:endParaRPr lang="es-GT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 txBox="1">
            <a:spLocks/>
          </p:cNvSpPr>
          <p:nvPr/>
        </p:nvSpPr>
        <p:spPr>
          <a:xfrm>
            <a:off x="4754880" y="4656122"/>
            <a:ext cx="5969726" cy="1541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G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>
              <a:buNone/>
            </a:pPr>
            <a:r>
              <a:rPr lang="es-GT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308,902,163.02</a:t>
            </a:r>
          </a:p>
          <a:p>
            <a:pPr marL="457200" lvl="1" indent="0" algn="r">
              <a:buNone/>
            </a:pPr>
            <a:endParaRPr lang="es-GT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>
              <a:buNone/>
            </a:pPr>
            <a:endParaRPr lang="es-GT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464380-3D02-413F-97D3-ABA2E60B4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18" y="0"/>
            <a:ext cx="1362052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72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D0DB10-AE31-47D2-A485-453D218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62062"/>
            <a:ext cx="8673737" cy="547089"/>
          </a:xfrm>
        </p:spPr>
        <p:txBody>
          <a:bodyPr>
            <a:noAutofit/>
          </a:bodyPr>
          <a:lstStyle/>
          <a:p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EJECUCIÓN AL SEGUNDO CUATRIMESTRE 2021</a:t>
            </a:r>
            <a:endParaRPr lang="es-G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701" y="2803491"/>
            <a:ext cx="4585065" cy="14454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G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s-GT" sz="2600" b="1" dirty="0">
                <a:latin typeface="Arial" panose="020B0604020202020204" pitchFamily="34" charset="0"/>
                <a:cs typeface="Arial" panose="020B0604020202020204" pitchFamily="34" charset="0"/>
              </a:rPr>
              <a:t>Porcentaje de ejecución</a:t>
            </a:r>
            <a:r>
              <a:rPr lang="es-GT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lvl="1" indent="0">
              <a:buNone/>
            </a:pPr>
            <a:endParaRPr lang="es-G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s-G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 txBox="1">
            <a:spLocks/>
          </p:cNvSpPr>
          <p:nvPr/>
        </p:nvSpPr>
        <p:spPr>
          <a:xfrm>
            <a:off x="5857155" y="2534194"/>
            <a:ext cx="3538636" cy="1984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G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>
              <a:buNone/>
            </a:pPr>
            <a:r>
              <a:rPr lang="es-GT" sz="5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GT" sz="5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46.09%</a:t>
            </a:r>
          </a:p>
          <a:p>
            <a:pPr marL="457200" lvl="1" indent="0" algn="r">
              <a:buNone/>
            </a:pPr>
            <a:endParaRPr lang="es-G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CA2E047-8B9F-4DB6-9BD4-40C4A931D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76" y="140602"/>
            <a:ext cx="128636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61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531" y="1345474"/>
            <a:ext cx="11173098" cy="1045029"/>
          </a:xfr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anchor="ctr" anchorCtr="0">
            <a:normAutofit fontScale="90000"/>
          </a:bodyPr>
          <a:lstStyle/>
          <a:p>
            <a:pPr algn="l"/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¿EN QUÉ UTILIZA EL DINERO “MINISTERIO DE CULTURA Y DEPORTES”?</a:t>
            </a:r>
            <a:b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4493623" y="1721224"/>
            <a:ext cx="7406641" cy="481404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erogación de los  recursos es utilizado para la el pago de personal, la adquisición de diferentes bienes, servicios, suministros, equipamiento, transferencias y el pago de sentencias judiciales, lo anterior para cumplir con los compromisos de la institución.</a:t>
            </a:r>
          </a:p>
          <a:p>
            <a:pPr algn="just">
              <a:lnSpc>
                <a:spcPct val="150000"/>
              </a:lnSpc>
            </a:pPr>
            <a:endParaRPr lang="es-GT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GT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siguiente gráfica se presenta el gasto a nivel de grupo de gasto de esta cartera Ministerial</a:t>
            </a:r>
            <a:r>
              <a:rPr lang="es-GT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GT" sz="20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GT" sz="20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20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20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291736" y="2525773"/>
            <a:ext cx="3327219" cy="193711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GT" sz="20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b="0" dirty="0">
                <a:latin typeface="Arial" panose="020B0604020202020204" pitchFamily="34" charset="0"/>
                <a:cs typeface="Arial" panose="020B0604020202020204" pitchFamily="34" charset="0"/>
              </a:rPr>
              <a:t>El gasto se divide </a:t>
            </a:r>
          </a:p>
          <a:p>
            <a:pPr>
              <a:lnSpc>
                <a:spcPct val="150000"/>
              </a:lnSpc>
            </a:pPr>
            <a:r>
              <a:rPr lang="es-GT" sz="2000" b="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GT" sz="3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s-GT" sz="3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000" b="0" dirty="0">
                <a:latin typeface="Arial" panose="020B0604020202020204" pitchFamily="34" charset="0"/>
                <a:cs typeface="Arial" panose="020B0604020202020204" pitchFamily="34" charset="0"/>
              </a:rPr>
              <a:t>grupos</a:t>
            </a:r>
            <a:r>
              <a:rPr lang="es-GT" sz="20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20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20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D09D6C-6B58-43A4-B59E-CC8AAF6C7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75" y="5116177"/>
            <a:ext cx="1508702" cy="163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81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D0DB10-AE31-47D2-A485-453D218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611" y="575125"/>
            <a:ext cx="8791303" cy="547089"/>
          </a:xfrm>
        </p:spPr>
        <p:txBody>
          <a:bodyPr>
            <a:noAutofit/>
          </a:bodyPr>
          <a:lstStyle/>
          <a:p>
            <a:r>
              <a:rPr lang="es-GT" sz="2800" dirty="0">
                <a:latin typeface="Arial" panose="020B0604020202020204" pitchFamily="34" charset="0"/>
                <a:cs typeface="Arial" panose="020B0604020202020204" pitchFamily="34" charset="0"/>
              </a:rPr>
              <a:t>EJECUCIÓN PRESUPUESTARIA POR GRUPO DE GASTO AL SEGUNDO CUATRIMESTRE 2021</a:t>
            </a:r>
            <a:endParaRPr lang="es-G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12264BC-19FE-4C3C-8AE9-75132A5EE1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5162651"/>
              </p:ext>
            </p:extLst>
          </p:nvPr>
        </p:nvGraphicFramePr>
        <p:xfrm>
          <a:off x="1440024" y="1526875"/>
          <a:ext cx="9437241" cy="4628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91C06736-21B4-492E-9EFF-C56237A52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75" y="5476"/>
            <a:ext cx="1284750" cy="13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3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531" y="1021624"/>
            <a:ext cx="11173098" cy="1045029"/>
          </a:xfr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anchor="ctr" anchorCtr="0">
            <a:normAutofit fontScale="90000"/>
          </a:bodyPr>
          <a:lstStyle/>
          <a:p>
            <a:pPr algn="l"/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¿CUÁL ES LA IMPORTANCIA DEL PAGO DE SERVIDORES PÚBLICOS?</a:t>
            </a:r>
            <a:b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4483485" y="1619250"/>
            <a:ext cx="7406641" cy="523875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GT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dinero utilizado en el pago de servidores públicos, aunque se clasifica como un gasto de funcionamiento, en realidad, constituye el medio para prestar servicios o entregar bienes a la población beneficiaria, y con ello, satisfacer las necesidades sociales.</a:t>
            </a:r>
          </a:p>
          <a:p>
            <a:endParaRPr lang="es-GT" sz="20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GT" sz="20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20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sz="20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40743F2-234A-4544-BBAC-8877FB423F76}"/>
              </a:ext>
            </a:extLst>
          </p:cNvPr>
          <p:cNvSpPr txBox="1">
            <a:spLocks/>
          </p:cNvSpPr>
          <p:nvPr/>
        </p:nvSpPr>
        <p:spPr>
          <a:xfrm>
            <a:off x="387531" y="1838053"/>
            <a:ext cx="3327219" cy="277204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vert="horz" lIns="91440" tIns="45720" rIns="91440" bIns="45720" rtlCol="0" anchor="ctr" anchorCtr="0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D1F3C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GT" sz="20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GT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el cuatrimestre reportado, el Ministerio de Cultura y Deportes atendió y dio cobertura a </a:t>
            </a:r>
            <a:r>
              <a:rPr lang="es-GT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677,508</a:t>
            </a:r>
            <a:r>
              <a:rPr lang="es-GT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guatemaltecos</a:t>
            </a:r>
            <a:endParaRPr lang="es-GT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esarrollando capacidades de ciencia de datos en Directivos Públic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68" y="237076"/>
            <a:ext cx="1111896" cy="111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716D1CB-C130-4FF4-A7EC-EC056E6F3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56" y="5087520"/>
            <a:ext cx="1543206" cy="16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789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CC PPT" id="{10F4F059-A0B9-1049-A250-F7623F8A7F99}" vid="{AC174B93-5168-7E41-BD8C-27F9E39DFEA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39D96561CF3FA49BA629FB29367CEAB" ma:contentTypeVersion="12" ma:contentTypeDescription="Crear nuevo documento." ma:contentTypeScope="" ma:versionID="82063a6b178adbe3c79d37e693bc162e">
  <xsd:schema xmlns:xsd="http://www.w3.org/2001/XMLSchema" xmlns:xs="http://www.w3.org/2001/XMLSchema" xmlns:p="http://schemas.microsoft.com/office/2006/metadata/properties" xmlns:ns3="efcf9931-6988-4c26-989d-90fd7d9d6177" xmlns:ns4="2de3127d-b50e-4c29-b846-9213acea4d89" targetNamespace="http://schemas.microsoft.com/office/2006/metadata/properties" ma:root="true" ma:fieldsID="3d9afdd1b157cbc26b4623f5f3ce62be" ns3:_="" ns4:_="">
    <xsd:import namespace="efcf9931-6988-4c26-989d-90fd7d9d6177"/>
    <xsd:import namespace="2de3127d-b50e-4c29-b846-9213acea4d8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f9931-6988-4c26-989d-90fd7d9d61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3127d-b50e-4c29-b846-9213acea4d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567AB3-BDA8-4F6A-BF08-04C51A48EB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F6A2CD-1165-4C44-BCDF-58BB3311353D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2de3127d-b50e-4c29-b846-9213acea4d89"/>
    <ds:schemaRef ds:uri="efcf9931-6988-4c26-989d-90fd7d9d6177"/>
  </ds:schemaRefs>
</ds:datastoreItem>
</file>

<file path=customXml/itemProps3.xml><?xml version="1.0" encoding="utf-8"?>
<ds:datastoreItem xmlns:ds="http://schemas.openxmlformats.org/officeDocument/2006/customXml" ds:itemID="{7BACC9B7-7504-42A6-9CA1-27F36E1A7B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cf9931-6988-4c26-989d-90fd7d9d6177"/>
    <ds:schemaRef ds:uri="2de3127d-b50e-4c29-b846-9213acea4d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CPCC PPT 001</Template>
  <TotalTime>6550</TotalTime>
  <Words>2365</Words>
  <Application>Microsoft Office PowerPoint</Application>
  <PresentationFormat>Panorámica</PresentationFormat>
  <Paragraphs>313</Paragraphs>
  <Slides>30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Calibri</vt:lpstr>
      <vt:lpstr>Montserrat</vt:lpstr>
      <vt:lpstr>Wingdings</vt:lpstr>
      <vt:lpstr>Tema de Office</vt:lpstr>
      <vt:lpstr>RENDICIÓN DE CUENTAS DEL ORGANISMO EJECUTIVO   SEGUNDO CUATRIMESTRE 2021  “MINISTERIO DE CULTURA Y DEPORTES  ” </vt:lpstr>
      <vt:lpstr>MINISTERIO DE CULTURA Y DEPORTES”</vt:lpstr>
      <vt:lpstr>OBJETIVOS</vt:lpstr>
      <vt:lpstr>Presentación de PowerPoint</vt:lpstr>
      <vt:lpstr>CIFRAS GENERALES DEL PRESUPUESTO AL SEGUNDO CUATRIMESTRE 2021</vt:lpstr>
      <vt:lpstr>EJECUCIÓN AL SEGUNDO CUATRIMESTRE 2021</vt:lpstr>
      <vt:lpstr>¿EN QUÉ UTILIZA EL DINERO “MINISTERIO DE CULTURA Y DEPORTES”?  </vt:lpstr>
      <vt:lpstr>EJECUCIÓN PRESUPUESTARIA POR GRUPO DE GASTO AL SEGUNDO CUATRIMESTRE 2021</vt:lpstr>
      <vt:lpstr>¿CUÁL ES LA IMPORTANCIA DEL PAGO DE SERVIDORES PÚBLICOS?  </vt:lpstr>
      <vt:lpstr>PAGO DE SALARIOS A SERVIDORES PÚBLICOS AL SEGUNDO CUATRIMESTRE  </vt:lpstr>
      <vt:lpstr>¿EN QUÉ INVIERTE EL MICUDE?  </vt:lpstr>
      <vt:lpstr>MONTO UTILIZADO EN INVERSIÓN AL SEGUNDO CUATRIMESTRE  </vt:lpstr>
      <vt:lpstr>¿QUÉ FINALIDADES ATIENDE “EL MINISTERIO DE CULTURA Y DEPORTES”?  </vt:lpstr>
      <vt:lpstr>EJECUCIÓN PRESUPUESTARIA POR FINALIDAD AL SEGUNDO CUATRIMESTRE 2021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TENDENCIA MUESTRA EL USO DE LOS RECURSOS PÚBLICOS?  </vt:lpstr>
      <vt:lpstr>¿QUÉ RESULTADOS SE OBTUVIERON EN EL MARCO DE LA PGG?  </vt:lpstr>
      <vt:lpstr>¿QUÉ RESULTADOS SE OBTUVIERON EN EL MARCO DE LA PGG?  </vt:lpstr>
      <vt:lpstr>¿QUÉ MEDIDAS DE TRANSPARENCIA SE HAN APLICADO?  </vt:lpstr>
      <vt:lpstr>¿QUÉ DESAFÍOS INSTITUCIONALES SE TIENEN DURANTE 2021?  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TITULAR Subtitular</dc:title>
  <dc:subject/>
  <dc:creator>CPCC-RMONROY</dc:creator>
  <cp:keywords/>
  <dc:description/>
  <cp:lastModifiedBy>Selvin Giron</cp:lastModifiedBy>
  <cp:revision>372</cp:revision>
  <cp:lastPrinted>2021-09-21T17:11:16Z</cp:lastPrinted>
  <dcterms:created xsi:type="dcterms:W3CDTF">2020-10-26T21:37:44Z</dcterms:created>
  <dcterms:modified xsi:type="dcterms:W3CDTF">2021-09-21T18:21:24Z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0x010100A39D96561CF3FA49BA629FB29367CEAB</vt:lpwstr>
  </property>
</Properties>
</file>