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322" r:id="rId5"/>
    <p:sldId id="353" r:id="rId6"/>
    <p:sldId id="354" r:id="rId7"/>
    <p:sldId id="309" r:id="rId8"/>
    <p:sldId id="352" r:id="rId9"/>
    <p:sldId id="342" r:id="rId10"/>
    <p:sldId id="327" r:id="rId11"/>
    <p:sldId id="334" r:id="rId12"/>
    <p:sldId id="335" r:id="rId13"/>
    <p:sldId id="337" r:id="rId14"/>
    <p:sldId id="338" r:id="rId15"/>
    <p:sldId id="340" r:id="rId16"/>
    <p:sldId id="341" r:id="rId17"/>
    <p:sldId id="339" r:id="rId18"/>
    <p:sldId id="324" r:id="rId19"/>
    <p:sldId id="343" r:id="rId20"/>
    <p:sldId id="344" r:id="rId21"/>
    <p:sldId id="345" r:id="rId22"/>
    <p:sldId id="346" r:id="rId23"/>
    <p:sldId id="347" r:id="rId24"/>
    <p:sldId id="317" r:id="rId25"/>
    <p:sldId id="348" r:id="rId26"/>
    <p:sldId id="349" r:id="rId27"/>
    <p:sldId id="355" r:id="rId28"/>
    <p:sldId id="356" r:id="rId29"/>
    <p:sldId id="351" r:id="rId30"/>
    <p:sldId id="350" r:id="rId31"/>
    <p:sldId id="357" r:id="rId32"/>
    <p:sldId id="358" r:id="rId33"/>
    <p:sldId id="359" r:id="rId34"/>
    <p:sldId id="319" r:id="rId35"/>
  </p:sldIdLst>
  <p:sldSz cx="12192000" cy="6858000"/>
  <p:notesSz cx="9236075" cy="6964363"/>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ía Enamorado" initials="ME" lastIdx="2" clrIdx="0">
    <p:extLst>
      <p:ext uri="{19B8F6BF-5375-455C-9EA6-DF929625EA0E}">
        <p15:presenceInfo xmlns="" xmlns:p15="http://schemas.microsoft.com/office/powerpoint/2012/main" userId="S-1-5-21-3493709827-1784827400-2039739247-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786C0"/>
    <a:srgbClr val="179939"/>
    <a:srgbClr val="197BB4"/>
    <a:srgbClr val="BDD7EE"/>
    <a:srgbClr val="0D1F3C"/>
    <a:srgbClr val="F2F2F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horzBarState="maximized">
    <p:restoredLeft sz="0" autoAdjust="0"/>
    <p:restoredTop sz="94291" autoAdjust="0"/>
  </p:normalViewPr>
  <p:slideViewPr>
    <p:cSldViewPr snapToGrid="0">
      <p:cViewPr varScale="1">
        <p:scale>
          <a:sx n="92" d="100"/>
          <a:sy n="92" d="100"/>
        </p:scale>
        <p:origin x="-108" y="-462"/>
      </p:cViewPr>
      <p:guideLst>
        <p:guide orient="horz" pos="2160"/>
        <p:guide pos="3840"/>
      </p:guideLst>
    </p:cSldViewPr>
  </p:slideViewPr>
  <p:notesTextViewPr>
    <p:cViewPr>
      <p:scale>
        <a:sx n="1" d="1"/>
        <a:sy n="1" d="1"/>
      </p:scale>
      <p:origin x="0" y="0"/>
    </p:cViewPr>
  </p:notesTextViewPr>
  <p:notesViewPr>
    <p:cSldViewPr snapToGrid="0">
      <p:cViewPr varScale="1">
        <p:scale>
          <a:sx n="86" d="100"/>
          <a:sy n="86" d="100"/>
        </p:scale>
        <p:origin x="2970" y="7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ncy Taracena" userId="30706b59-ae2d-4665-80e6-bc0e1ff749f1" providerId="ADAL" clId="{57602117-D532-42A8-A538-DD366B8D54C4}"/>
    <pc:docChg chg="undo custSel modSld">
      <pc:chgData name="Nancy Taracena" userId="30706b59-ae2d-4665-80e6-bc0e1ff749f1" providerId="ADAL" clId="{57602117-D532-42A8-A538-DD366B8D54C4}" dt="2021-07-21T17:18:32.551" v="754" actId="20577"/>
      <pc:docMkLst>
        <pc:docMk/>
      </pc:docMkLst>
      <pc:sldChg chg="modSp">
        <pc:chgData name="Nancy Taracena" userId="30706b59-ae2d-4665-80e6-bc0e1ff749f1" providerId="ADAL" clId="{57602117-D532-42A8-A538-DD366B8D54C4}" dt="2021-07-19T20:35:56.983" v="77" actId="27636"/>
        <pc:sldMkLst>
          <pc:docMk/>
          <pc:sldMk cId="1110065034" sldId="317"/>
        </pc:sldMkLst>
        <pc:spChg chg="mod">
          <ac:chgData name="Nancy Taracena" userId="30706b59-ae2d-4665-80e6-bc0e1ff749f1" providerId="ADAL" clId="{57602117-D532-42A8-A538-DD366B8D54C4}" dt="2021-07-19T20:35:56.983" v="77" actId="27636"/>
          <ac:spMkLst>
            <pc:docMk/>
            <pc:sldMk cId="1110065034" sldId="317"/>
            <ac:spMk id="11" creationId="{A2162693-C48A-1D46-A173-005AE60ACA54}"/>
          </ac:spMkLst>
        </pc:spChg>
      </pc:sldChg>
      <pc:sldChg chg="modSp">
        <pc:chgData name="Nancy Taracena" userId="30706b59-ae2d-4665-80e6-bc0e1ff749f1" providerId="ADAL" clId="{57602117-D532-42A8-A538-DD366B8D54C4}" dt="2021-07-21T15:23:04.221" v="181" actId="400"/>
        <pc:sldMkLst>
          <pc:docMk/>
          <pc:sldMk cId="2382081823" sldId="327"/>
        </pc:sldMkLst>
        <pc:spChg chg="mod">
          <ac:chgData name="Nancy Taracena" userId="30706b59-ae2d-4665-80e6-bc0e1ff749f1" providerId="ADAL" clId="{57602117-D532-42A8-A538-DD366B8D54C4}" dt="2021-07-19T20:35:57.036" v="79" actId="27636"/>
          <ac:spMkLst>
            <pc:docMk/>
            <pc:sldMk cId="2382081823" sldId="327"/>
            <ac:spMk id="4" creationId="{E40743F2-234A-4544-BBAC-8877FB423F76}"/>
          </ac:spMkLst>
        </pc:spChg>
        <pc:spChg chg="mod">
          <ac:chgData name="Nancy Taracena" userId="30706b59-ae2d-4665-80e6-bc0e1ff749f1" providerId="ADAL" clId="{57602117-D532-42A8-A538-DD366B8D54C4}" dt="2021-07-21T15:23:04.221" v="181" actId="400"/>
          <ac:spMkLst>
            <pc:docMk/>
            <pc:sldMk cId="2382081823" sldId="327"/>
            <ac:spMk id="5" creationId="{E40743F2-234A-4544-BBAC-8877FB423F76}"/>
          </ac:spMkLst>
        </pc:spChg>
      </pc:sldChg>
      <pc:sldChg chg="modSp">
        <pc:chgData name="Nancy Taracena" userId="30706b59-ae2d-4665-80e6-bc0e1ff749f1" providerId="ADAL" clId="{57602117-D532-42A8-A538-DD366B8D54C4}" dt="2021-07-21T16:59:06.245" v="627" actId="20577"/>
        <pc:sldMkLst>
          <pc:docMk/>
          <pc:sldMk cId="1941814374" sldId="329"/>
        </pc:sldMkLst>
        <pc:spChg chg="mod">
          <ac:chgData name="Nancy Taracena" userId="30706b59-ae2d-4665-80e6-bc0e1ff749f1" providerId="ADAL" clId="{57602117-D532-42A8-A538-DD366B8D54C4}" dt="2021-07-21T16:59:06.245" v="627" actId="20577"/>
          <ac:spMkLst>
            <pc:docMk/>
            <pc:sldMk cId="1941814374" sldId="329"/>
            <ac:spMk id="6" creationId="{E40743F2-234A-4544-BBAC-8877FB423F76}"/>
          </ac:spMkLst>
        </pc:spChg>
      </pc:sldChg>
      <pc:sldChg chg="modSp">
        <pc:chgData name="Nancy Taracena" userId="30706b59-ae2d-4665-80e6-bc0e1ff749f1" providerId="ADAL" clId="{57602117-D532-42A8-A538-DD366B8D54C4}" dt="2021-07-21T17:10:30.182" v="662" actId="123"/>
        <pc:sldMkLst>
          <pc:docMk/>
          <pc:sldMk cId="1165070564" sldId="330"/>
        </pc:sldMkLst>
        <pc:spChg chg="mod">
          <ac:chgData name="Nancy Taracena" userId="30706b59-ae2d-4665-80e6-bc0e1ff749f1" providerId="ADAL" clId="{57602117-D532-42A8-A538-DD366B8D54C4}" dt="2021-07-21T17:10:30.182" v="662" actId="123"/>
          <ac:spMkLst>
            <pc:docMk/>
            <pc:sldMk cId="1165070564" sldId="330"/>
            <ac:spMk id="6" creationId="{E40743F2-234A-4544-BBAC-8877FB423F76}"/>
          </ac:spMkLst>
        </pc:spChg>
      </pc:sldChg>
      <pc:sldChg chg="modSp">
        <pc:chgData name="Nancy Taracena" userId="30706b59-ae2d-4665-80e6-bc0e1ff749f1" providerId="ADAL" clId="{57602117-D532-42A8-A538-DD366B8D54C4}" dt="2021-07-19T20:38:15.534" v="175" actId="6549"/>
        <pc:sldMkLst>
          <pc:docMk/>
          <pc:sldMk cId="3614378962" sldId="334"/>
        </pc:sldMkLst>
        <pc:spChg chg="mod">
          <ac:chgData name="Nancy Taracena" userId="30706b59-ae2d-4665-80e6-bc0e1ff749f1" providerId="ADAL" clId="{57602117-D532-42A8-A538-DD366B8D54C4}" dt="2021-07-19T20:38:15.534" v="175" actId="6549"/>
          <ac:spMkLst>
            <pc:docMk/>
            <pc:sldMk cId="3614378962" sldId="334"/>
            <ac:spMk id="5" creationId="{E40743F2-234A-4544-BBAC-8877FB423F76}"/>
          </ac:spMkLst>
        </pc:spChg>
      </pc:sldChg>
      <pc:sldChg chg="modSp">
        <pc:chgData name="Nancy Taracena" userId="30706b59-ae2d-4665-80e6-bc0e1ff749f1" providerId="ADAL" clId="{57602117-D532-42A8-A538-DD366B8D54C4}" dt="2021-07-21T17:16:02.939" v="664" actId="20577"/>
        <pc:sldMkLst>
          <pc:docMk/>
          <pc:sldMk cId="267904820" sldId="337"/>
        </pc:sldMkLst>
        <pc:spChg chg="mod">
          <ac:chgData name="Nancy Taracena" userId="30706b59-ae2d-4665-80e6-bc0e1ff749f1" providerId="ADAL" clId="{57602117-D532-42A8-A538-DD366B8D54C4}" dt="2021-07-21T17:16:02.939" v="664" actId="20577"/>
          <ac:spMkLst>
            <pc:docMk/>
            <pc:sldMk cId="267904820" sldId="337"/>
            <ac:spMk id="5" creationId="{E40743F2-234A-4544-BBAC-8877FB423F76}"/>
          </ac:spMkLst>
        </pc:spChg>
      </pc:sldChg>
      <pc:sldChg chg="modSp">
        <pc:chgData name="Nancy Taracena" userId="30706b59-ae2d-4665-80e6-bc0e1ff749f1" providerId="ADAL" clId="{57602117-D532-42A8-A538-DD366B8D54C4}" dt="2021-07-19T20:40:37.482" v="180" actId="207"/>
        <pc:sldMkLst>
          <pc:docMk/>
          <pc:sldMk cId="1310776365" sldId="343"/>
        </pc:sldMkLst>
        <pc:spChg chg="mod">
          <ac:chgData name="Nancy Taracena" userId="30706b59-ae2d-4665-80e6-bc0e1ff749f1" providerId="ADAL" clId="{57602117-D532-42A8-A538-DD366B8D54C4}" dt="2021-07-19T20:40:37.482" v="180" actId="207"/>
          <ac:spMkLst>
            <pc:docMk/>
            <pc:sldMk cId="1310776365" sldId="343"/>
            <ac:spMk id="10" creationId="{FDEFACA7-B903-4B3E-851C-F8FB7B3942D0}"/>
          </ac:spMkLst>
        </pc:spChg>
      </pc:sldChg>
      <pc:sldChg chg="modSp">
        <pc:chgData name="Nancy Taracena" userId="30706b59-ae2d-4665-80e6-bc0e1ff749f1" providerId="ADAL" clId="{57602117-D532-42A8-A538-DD366B8D54C4}" dt="2021-07-21T17:18:32.551" v="754" actId="20577"/>
        <pc:sldMkLst>
          <pc:docMk/>
          <pc:sldMk cId="1003546408" sldId="347"/>
        </pc:sldMkLst>
        <pc:spChg chg="mod">
          <ac:chgData name="Nancy Taracena" userId="30706b59-ae2d-4665-80e6-bc0e1ff749f1" providerId="ADAL" clId="{57602117-D532-42A8-A538-DD366B8D54C4}" dt="2021-07-21T17:18:32.551" v="754" actId="20577"/>
          <ac:spMkLst>
            <pc:docMk/>
            <pc:sldMk cId="1003546408" sldId="347"/>
            <ac:spMk id="10" creationId="{FDEFACA7-B903-4B3E-851C-F8FB7B3942D0}"/>
          </ac:spMkLst>
        </pc:spChg>
      </pc:sldChg>
      <pc:sldChg chg="modSp">
        <pc:chgData name="Nancy Taracena" userId="30706b59-ae2d-4665-80e6-bc0e1ff749f1" providerId="ADAL" clId="{57602117-D532-42A8-A538-DD366B8D54C4}" dt="2021-07-19T20:35:57.007" v="78" actId="27636"/>
        <pc:sldMkLst>
          <pc:docMk/>
          <pc:sldMk cId="3033902362" sldId="350"/>
        </pc:sldMkLst>
        <pc:spChg chg="mod">
          <ac:chgData name="Nancy Taracena" userId="30706b59-ae2d-4665-80e6-bc0e1ff749f1" providerId="ADAL" clId="{57602117-D532-42A8-A538-DD366B8D54C4}" dt="2021-07-19T20:35:57.007" v="78" actId="27636"/>
          <ac:spMkLst>
            <pc:docMk/>
            <pc:sldMk cId="3033902362" sldId="350"/>
            <ac:spMk id="8" creationId="{E40743F2-234A-4544-BBAC-8877FB423F76}"/>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C:\Users\fcarranza\Desktop\Respaldo%20Rendici&#243;n%20de%20Cuentas\consolidado%20graficas%20(azu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fcarranza\Desktop\Respaldo%20Rendici&#243;n%20de%20Cuentas\consolidado%20graficas%20(azu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style val="7"/>
  <c:chart>
    <c:autoTitleDeleted val="1"/>
    <c:plotArea>
      <c:layout>
        <c:manualLayout>
          <c:layoutTarget val="inner"/>
          <c:xMode val="edge"/>
          <c:yMode val="edge"/>
          <c:x val="8.1381844873887749E-2"/>
          <c:y val="0"/>
          <c:w val="0.88299934792211532"/>
          <c:h val="0.9323507796677839"/>
        </c:manualLayout>
      </c:layout>
      <c:barChart>
        <c:barDir val="bar"/>
        <c:grouping val="clustered"/>
        <c:ser>
          <c:idx val="0"/>
          <c:order val="0"/>
          <c:tx>
            <c:strRef>
              <c:f>'C:\Users\kcalderon\Desktop\Herramienta\Agosto\herramienta deputada\[Herramienta de Informes mensuales 1 de septiembre.xlsm]EJEC GG'!$L$1</c:f>
              <c:strCache>
                <c:ptCount val="1"/>
                <c:pt idx="0">
                  <c:v>Asignado</c:v>
                </c:pt>
              </c:strCache>
            </c:strRef>
          </c:tx>
          <c:spPr>
            <a:solidFill>
              <a:schemeClr val="accent5">
                <a:tint val="58000"/>
              </a:schemeClr>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'[1]EJEC GG'!$K$2:$K$8</c:f>
              <c:strCache>
                <c:ptCount val="7"/>
                <c:pt idx="0">
                  <c:v> 000</c:v>
                </c:pt>
                <c:pt idx="1">
                  <c:v> 100</c:v>
                </c:pt>
                <c:pt idx="2">
                  <c:v> 200</c:v>
                </c:pt>
                <c:pt idx="3">
                  <c:v> 300</c:v>
                </c:pt>
                <c:pt idx="4">
                  <c:v> 400</c:v>
                </c:pt>
                <c:pt idx="5">
                  <c:v> 500</c:v>
                </c:pt>
                <c:pt idx="6">
                  <c:v> 900</c:v>
                </c:pt>
              </c:strCache>
            </c:strRef>
          </c:cat>
          <c:val>
            <c:numRef>
              <c:f>'[1]EJEC GG'!$L$2:$L$8</c:f>
              <c:numCache>
                <c:formatCode>General</c:formatCode>
                <c:ptCount val="7"/>
                <c:pt idx="0">
                  <c:v>2991.0232559999999</c:v>
                </c:pt>
                <c:pt idx="1">
                  <c:v>2177.2494059999908</c:v>
                </c:pt>
                <c:pt idx="2">
                  <c:v>3335.6433150000012</c:v>
                </c:pt>
                <c:pt idx="3">
                  <c:v>384.47594499999963</c:v>
                </c:pt>
                <c:pt idx="4">
                  <c:v>573.76507800000002</c:v>
                </c:pt>
                <c:pt idx="5">
                  <c:v>0</c:v>
                </c:pt>
                <c:pt idx="6">
                  <c:v>361</c:v>
                </c:pt>
              </c:numCache>
            </c:numRef>
          </c:val>
          <c:extLst xmlns:c16r2="http://schemas.microsoft.com/office/drawing/2015/06/chart">
            <c:ext xmlns:c16="http://schemas.microsoft.com/office/drawing/2014/chart" uri="{C3380CC4-5D6E-409C-BE32-E72D297353CC}">
              <c16:uniqueId val="{00000000-D226-4A3A-BD0F-8BA9AE19EAF5}"/>
            </c:ext>
          </c:extLst>
        </c:ser>
        <c:ser>
          <c:idx val="1"/>
          <c:order val="1"/>
          <c:tx>
            <c:strRef>
              <c:f>'C:\Users\kcalderon\Desktop\Herramienta\Agosto\herramienta deputada\[Herramienta de Informes mensuales 1 de septiembre.xlsm]EJEC GG'!$M$1</c:f>
              <c:strCache>
                <c:ptCount val="1"/>
                <c:pt idx="0">
                  <c:v>Vigente</c:v>
                </c:pt>
              </c:strCache>
            </c:strRef>
          </c:tx>
          <c:spPr>
            <a:solidFill>
              <a:schemeClr val="accent5">
                <a:tint val="86000"/>
              </a:schemeClr>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'[1]EJEC GG'!$K$2:$K$8</c:f>
              <c:strCache>
                <c:ptCount val="7"/>
                <c:pt idx="0">
                  <c:v> 000</c:v>
                </c:pt>
                <c:pt idx="1">
                  <c:v> 100</c:v>
                </c:pt>
                <c:pt idx="2">
                  <c:v> 200</c:v>
                </c:pt>
                <c:pt idx="3">
                  <c:v> 300</c:v>
                </c:pt>
                <c:pt idx="4">
                  <c:v> 400</c:v>
                </c:pt>
                <c:pt idx="5">
                  <c:v> 500</c:v>
                </c:pt>
                <c:pt idx="6">
                  <c:v> 900</c:v>
                </c:pt>
              </c:strCache>
            </c:strRef>
          </c:cat>
          <c:val>
            <c:numRef>
              <c:f>'[1]EJEC GG'!$M$2:$M$8</c:f>
              <c:numCache>
                <c:formatCode>General</c:formatCode>
                <c:ptCount val="7"/>
                <c:pt idx="0">
                  <c:v>3450.5831459999999</c:v>
                </c:pt>
                <c:pt idx="1">
                  <c:v>2623.087454</c:v>
                </c:pt>
                <c:pt idx="2">
                  <c:v>3569.9801580000012</c:v>
                </c:pt>
                <c:pt idx="3">
                  <c:v>398.99809699999844</c:v>
                </c:pt>
                <c:pt idx="4">
                  <c:v>587.77884600000311</c:v>
                </c:pt>
                <c:pt idx="5">
                  <c:v>10.229298999999999</c:v>
                </c:pt>
                <c:pt idx="6">
                  <c:v>11.5</c:v>
                </c:pt>
              </c:numCache>
            </c:numRef>
          </c:val>
          <c:extLst xmlns:c16r2="http://schemas.microsoft.com/office/drawing/2015/06/chart">
            <c:ext xmlns:c16="http://schemas.microsoft.com/office/drawing/2014/chart" uri="{C3380CC4-5D6E-409C-BE32-E72D297353CC}">
              <c16:uniqueId val="{00000001-D226-4A3A-BD0F-8BA9AE19EAF5}"/>
            </c:ext>
          </c:extLst>
        </c:ser>
        <c:ser>
          <c:idx val="2"/>
          <c:order val="2"/>
          <c:tx>
            <c:strRef>
              <c:f>'C:\Users\kcalderon\Desktop\Herramienta\Agosto\herramienta deputada\[Herramienta de Informes mensuales 1 de septiembre.xlsm]EJEC GG'!$N$1</c:f>
              <c:strCache>
                <c:ptCount val="1"/>
                <c:pt idx="0">
                  <c:v>Ejecutado </c:v>
                </c:pt>
              </c:strCache>
            </c:strRef>
          </c:tx>
          <c:spPr>
            <a:solidFill>
              <a:schemeClr val="accent5">
                <a:shade val="86000"/>
              </a:schemeClr>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'[1]EJEC GG'!$K$2:$K$8</c:f>
              <c:strCache>
                <c:ptCount val="7"/>
                <c:pt idx="0">
                  <c:v> 000</c:v>
                </c:pt>
                <c:pt idx="1">
                  <c:v> 100</c:v>
                </c:pt>
                <c:pt idx="2">
                  <c:v> 200</c:v>
                </c:pt>
                <c:pt idx="3">
                  <c:v> 300</c:v>
                </c:pt>
                <c:pt idx="4">
                  <c:v> 400</c:v>
                </c:pt>
                <c:pt idx="5">
                  <c:v> 500</c:v>
                </c:pt>
                <c:pt idx="6">
                  <c:v> 900</c:v>
                </c:pt>
              </c:strCache>
            </c:strRef>
          </c:cat>
          <c:val>
            <c:numRef>
              <c:f>'[1]EJEC GG'!$N$2:$N$8</c:f>
              <c:numCache>
                <c:formatCode>General</c:formatCode>
                <c:ptCount val="7"/>
                <c:pt idx="0">
                  <c:v>2757.9071420700102</c:v>
                </c:pt>
                <c:pt idx="1">
                  <c:v>1474.7565574600094</c:v>
                </c:pt>
                <c:pt idx="2">
                  <c:v>1868.749833399999</c:v>
                </c:pt>
                <c:pt idx="3">
                  <c:v>73.933824810000004</c:v>
                </c:pt>
                <c:pt idx="4">
                  <c:v>410.40985441000004</c:v>
                </c:pt>
                <c:pt idx="5">
                  <c:v>5.1146499999999975</c:v>
                </c:pt>
                <c:pt idx="6">
                  <c:v>9.9636631200000014</c:v>
                </c:pt>
              </c:numCache>
            </c:numRef>
          </c:val>
          <c:extLst xmlns:c16r2="http://schemas.microsoft.com/office/drawing/2015/06/chart">
            <c:ext xmlns:c16="http://schemas.microsoft.com/office/drawing/2014/chart" uri="{C3380CC4-5D6E-409C-BE32-E72D297353CC}">
              <c16:uniqueId val="{00000002-D226-4A3A-BD0F-8BA9AE19EAF5}"/>
            </c:ext>
          </c:extLst>
        </c:ser>
        <c:ser>
          <c:idx val="3"/>
          <c:order val="3"/>
          <c:tx>
            <c:strRef>
              <c:f>'C:\Users\kcalderon\Desktop\Herramienta\Agosto\herramienta deputada\[Herramienta de Informes mensuales 1 de septiembre.xlsm]EJEC GG'!$O$1</c:f>
              <c:strCache>
                <c:ptCount val="1"/>
                <c:pt idx="0">
                  <c:v>Saldo por Ejecutar</c:v>
                </c:pt>
              </c:strCache>
            </c:strRef>
          </c:tx>
          <c:spPr>
            <a:solidFill>
              <a:schemeClr val="accent5">
                <a:shade val="58000"/>
              </a:schemeClr>
            </a:solidFill>
            <a:ln>
              <a:noFill/>
            </a:ln>
            <a:effectLst/>
          </c:spPr>
          <c:dLbls>
            <c:numFmt formatCode="#,##0\ _€;\-#,##0\ _€"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'[1]EJEC GG'!$K$2:$K$8</c:f>
              <c:strCache>
                <c:ptCount val="7"/>
                <c:pt idx="0">
                  <c:v> 000</c:v>
                </c:pt>
                <c:pt idx="1">
                  <c:v> 100</c:v>
                </c:pt>
                <c:pt idx="2">
                  <c:v> 200</c:v>
                </c:pt>
                <c:pt idx="3">
                  <c:v> 300</c:v>
                </c:pt>
                <c:pt idx="4">
                  <c:v> 400</c:v>
                </c:pt>
                <c:pt idx="5">
                  <c:v> 500</c:v>
                </c:pt>
                <c:pt idx="6">
                  <c:v> 900</c:v>
                </c:pt>
              </c:strCache>
            </c:strRef>
          </c:cat>
          <c:val>
            <c:numRef>
              <c:f>'[1]EJEC GG'!$O$2:$O$8</c:f>
              <c:numCache>
                <c:formatCode>General</c:formatCode>
                <c:ptCount val="7"/>
                <c:pt idx="0">
                  <c:v>692.67600393000055</c:v>
                </c:pt>
                <c:pt idx="1">
                  <c:v>1148.3308965399945</c:v>
                </c:pt>
                <c:pt idx="2">
                  <c:v>1701.2303246000008</c:v>
                </c:pt>
                <c:pt idx="3">
                  <c:v>325.06427219000108</c:v>
                </c:pt>
                <c:pt idx="4">
                  <c:v>177.36899159000001</c:v>
                </c:pt>
                <c:pt idx="5">
                  <c:v>5.114649</c:v>
                </c:pt>
                <c:pt idx="6">
                  <c:v>1.5363368799999999</c:v>
                </c:pt>
              </c:numCache>
            </c:numRef>
          </c:val>
          <c:extLst xmlns:c16r2="http://schemas.microsoft.com/office/drawing/2015/06/chart">
            <c:ext xmlns:c16="http://schemas.microsoft.com/office/drawing/2014/chart" uri="{C3380CC4-5D6E-409C-BE32-E72D297353CC}">
              <c16:uniqueId val="{00000003-D226-4A3A-BD0F-8BA9AE19EAF5}"/>
            </c:ext>
          </c:extLst>
        </c:ser>
        <c:dLbls>
          <c:showVal val="1"/>
        </c:dLbls>
        <c:overlap val="-20"/>
        <c:axId val="65737088"/>
        <c:axId val="65739008"/>
      </c:barChart>
      <c:catAx>
        <c:axId val="65737088"/>
        <c:scaling>
          <c:orientation val="minMax"/>
        </c:scaling>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s-GT" b="0"/>
                  <a:t>Grupo de Gasto</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crossAx val="65739008"/>
        <c:crosses val="autoZero"/>
        <c:auto val="1"/>
        <c:lblAlgn val="ctr"/>
        <c:lblOffset val="100"/>
      </c:catAx>
      <c:valAx>
        <c:axId val="65739008"/>
        <c:scaling>
          <c:orientation val="minMax"/>
        </c:scaling>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s-GT" b="1"/>
                  <a:t>Millones de Quetzales </a:t>
                </a:r>
              </a:p>
            </c:rich>
          </c:tx>
          <c:layout>
            <c:manualLayout>
              <c:xMode val="edge"/>
              <c:yMode val="edge"/>
              <c:x val="0.67541780035772192"/>
              <c:y val="0.18349842714138989"/>
            </c:manualLayout>
          </c:layout>
          <c:spPr>
            <a:noFill/>
            <a:ln>
              <a:noFill/>
            </a:ln>
            <a:effectLst/>
          </c:spPr>
        </c:title>
        <c:numFmt formatCode="#" sourceLinked="0"/>
        <c:maj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crossAx val="65737088"/>
        <c:crosses val="autoZero"/>
        <c:crossBetween val="between"/>
      </c:valAx>
      <c:spPr>
        <a:noFill/>
        <a:ln w="25400">
          <a:noFill/>
        </a:ln>
        <a:effectLst/>
      </c:spPr>
    </c:plotArea>
    <c:legend>
      <c:legendPos val="b"/>
      <c:layout>
        <c:manualLayout>
          <c:xMode val="edge"/>
          <c:yMode val="edge"/>
          <c:x val="0.51891306417958993"/>
          <c:y val="0.11326574227013252"/>
          <c:w val="0.41051224341368642"/>
          <c:h val="4.3355235832198386E-2"/>
        </c:manualLayout>
      </c:layout>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s-E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style val="7"/>
  <c:chart>
    <c:autoTitleDeleted val="1"/>
    <c:plotArea>
      <c:layout/>
      <c:barChart>
        <c:barDir val="bar"/>
        <c:grouping val="clustered"/>
        <c:ser>
          <c:idx val="0"/>
          <c:order val="0"/>
          <c:tx>
            <c:strRef>
              <c:f>finalidad!$C$2</c:f>
              <c:strCache>
                <c:ptCount val="1"/>
                <c:pt idx="0">
                  <c:v>Vigente</c:v>
                </c:pt>
              </c:strCache>
            </c:strRef>
          </c:tx>
          <c:spPr>
            <a:solidFill>
              <a:schemeClr val="accent5">
                <a:shade val="65000"/>
              </a:schemeClr>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finalidad!$B$3:$B$7</c:f>
              <c:strCache>
                <c:ptCount val="5"/>
                <c:pt idx="0">
                  <c:v>Servicios públicos generales</c:v>
                </c:pt>
                <c:pt idx="1">
                  <c:v>Atención a desastres  y gestión de riesgos</c:v>
                </c:pt>
                <c:pt idx="2">
                  <c:v>Urbanización y servicios comunitarios</c:v>
                </c:pt>
                <c:pt idx="3">
                  <c:v>Salud</c:v>
                </c:pt>
                <c:pt idx="4">
                  <c:v>Educación</c:v>
                </c:pt>
              </c:strCache>
            </c:strRef>
          </c:cat>
          <c:val>
            <c:numRef>
              <c:f>finalidad!$C$3:$C$7</c:f>
              <c:numCache>
                <c:formatCode>0</c:formatCode>
                <c:ptCount val="5"/>
                <c:pt idx="0">
                  <c:v>162.65809700000051</c:v>
                </c:pt>
                <c:pt idx="1">
                  <c:v>1014.0696229999975</c:v>
                </c:pt>
                <c:pt idx="2">
                  <c:v>21.1841045</c:v>
                </c:pt>
                <c:pt idx="3">
                  <c:v>9051.2263674999995</c:v>
                </c:pt>
                <c:pt idx="4">
                  <c:v>403.01880799999969</c:v>
                </c:pt>
              </c:numCache>
            </c:numRef>
          </c:val>
          <c:extLst xmlns:c16r2="http://schemas.microsoft.com/office/drawing/2015/06/chart">
            <c:ext xmlns:c16="http://schemas.microsoft.com/office/drawing/2014/chart" uri="{C3380CC4-5D6E-409C-BE32-E72D297353CC}">
              <c16:uniqueId val="{00000000-7DD6-4658-9757-55FBDCA3BD11}"/>
            </c:ext>
          </c:extLst>
        </c:ser>
        <c:ser>
          <c:idx val="1"/>
          <c:order val="1"/>
          <c:tx>
            <c:strRef>
              <c:f>finalidad!$D$2</c:f>
              <c:strCache>
                <c:ptCount val="1"/>
                <c:pt idx="0">
                  <c:v>Devengado</c:v>
                </c:pt>
              </c:strCache>
            </c:strRef>
          </c:tx>
          <c:spPr>
            <a:solidFill>
              <a:schemeClr val="accent5"/>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finalidad!$B$3:$B$7</c:f>
              <c:strCache>
                <c:ptCount val="5"/>
                <c:pt idx="0">
                  <c:v>Servicios públicos generales</c:v>
                </c:pt>
                <c:pt idx="1">
                  <c:v>Atención a desastres  y gestión de riesgos</c:v>
                </c:pt>
                <c:pt idx="2">
                  <c:v>Urbanización y servicios comunitarios</c:v>
                </c:pt>
                <c:pt idx="3">
                  <c:v>Salud</c:v>
                </c:pt>
                <c:pt idx="4">
                  <c:v>Educación</c:v>
                </c:pt>
              </c:strCache>
            </c:strRef>
          </c:cat>
          <c:val>
            <c:numRef>
              <c:f>finalidad!$D$3:$D$7</c:f>
              <c:numCache>
                <c:formatCode>0</c:formatCode>
                <c:ptCount val="5"/>
                <c:pt idx="0">
                  <c:v>67.858129340000005</c:v>
                </c:pt>
                <c:pt idx="1">
                  <c:v>527.28972571000054</c:v>
                </c:pt>
                <c:pt idx="2">
                  <c:v>12.639998869999999</c:v>
                </c:pt>
                <c:pt idx="3">
                  <c:v>5743.8531047700044</c:v>
                </c:pt>
                <c:pt idx="4">
                  <c:v>249.19456657999999</c:v>
                </c:pt>
              </c:numCache>
            </c:numRef>
          </c:val>
          <c:extLst xmlns:c16r2="http://schemas.microsoft.com/office/drawing/2015/06/chart">
            <c:ext xmlns:c16="http://schemas.microsoft.com/office/drawing/2014/chart" uri="{C3380CC4-5D6E-409C-BE32-E72D297353CC}">
              <c16:uniqueId val="{00000001-7DD6-4658-9757-55FBDCA3BD11}"/>
            </c:ext>
          </c:extLst>
        </c:ser>
        <c:ser>
          <c:idx val="2"/>
          <c:order val="2"/>
          <c:tx>
            <c:strRef>
              <c:f>finalidad!$E$2</c:f>
              <c:strCache>
                <c:ptCount val="1"/>
                <c:pt idx="0">
                  <c:v>Saldo por Devengar </c:v>
                </c:pt>
              </c:strCache>
            </c:strRef>
          </c:tx>
          <c:spPr>
            <a:solidFill>
              <a:schemeClr val="accent5">
                <a:tint val="65000"/>
              </a:schemeClr>
            </a:solidFill>
            <a:ln>
              <a:noFill/>
            </a:ln>
            <a:effectLst/>
          </c:spPr>
          <c:dLbls>
            <c:numFmt formatCode="#,##0\ _€;\-#,##0\ _€" sourceLinked="0"/>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s-E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finalidad!$B$3:$B$7</c:f>
              <c:strCache>
                <c:ptCount val="5"/>
                <c:pt idx="0">
                  <c:v>Servicios públicos generales</c:v>
                </c:pt>
                <c:pt idx="1">
                  <c:v>Atención a desastres  y gestión de riesgos</c:v>
                </c:pt>
                <c:pt idx="2">
                  <c:v>Urbanización y servicios comunitarios</c:v>
                </c:pt>
                <c:pt idx="3">
                  <c:v>Salud</c:v>
                </c:pt>
                <c:pt idx="4">
                  <c:v>Educación</c:v>
                </c:pt>
              </c:strCache>
            </c:strRef>
          </c:cat>
          <c:val>
            <c:numRef>
              <c:f>finalidad!$E$3:$E$7</c:f>
              <c:numCache>
                <c:formatCode>0</c:formatCode>
                <c:ptCount val="5"/>
                <c:pt idx="0">
                  <c:v>94.799967659999993</c:v>
                </c:pt>
                <c:pt idx="1">
                  <c:v>486.77989729000001</c:v>
                </c:pt>
                <c:pt idx="2">
                  <c:v>8.5441056300000007</c:v>
                </c:pt>
                <c:pt idx="3">
                  <c:v>3307.3732627300092</c:v>
                </c:pt>
                <c:pt idx="4">
                  <c:v>153.82424142000053</c:v>
                </c:pt>
              </c:numCache>
            </c:numRef>
          </c:val>
          <c:extLst xmlns:c16r2="http://schemas.microsoft.com/office/drawing/2015/06/chart">
            <c:ext xmlns:c16="http://schemas.microsoft.com/office/drawing/2014/chart" uri="{C3380CC4-5D6E-409C-BE32-E72D297353CC}">
              <c16:uniqueId val="{00000002-7DD6-4658-9757-55FBDCA3BD11}"/>
            </c:ext>
          </c:extLst>
        </c:ser>
        <c:dLbls>
          <c:showVal val="1"/>
        </c:dLbls>
        <c:gapWidth val="182"/>
        <c:overlap val="-20"/>
        <c:axId val="101622528"/>
        <c:axId val="101624448"/>
      </c:barChart>
      <c:catAx>
        <c:axId val="101622528"/>
        <c:scaling>
          <c:orientation val="minMax"/>
        </c:scaling>
        <c:axPos val="l"/>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s-GT"/>
                  <a:t>Finalidad</a:t>
                </a:r>
              </a:p>
            </c:rich>
          </c:tx>
          <c:layout/>
          <c:spPr>
            <a:noFill/>
            <a:ln>
              <a:noFill/>
            </a:ln>
            <a:effectLst/>
          </c:spPr>
        </c:title>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crossAx val="101624448"/>
        <c:crosses val="autoZero"/>
        <c:auto val="1"/>
        <c:lblAlgn val="ctr"/>
        <c:lblOffset val="100"/>
      </c:catAx>
      <c:valAx>
        <c:axId val="101624448"/>
        <c:scaling>
          <c:orientation val="minMax"/>
        </c:scaling>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s-GT"/>
                  <a:t>Millones de Quetzales</a:t>
                </a:r>
              </a:p>
            </c:rich>
          </c:tx>
          <c:layout/>
          <c:spPr>
            <a:noFill/>
            <a:ln>
              <a:noFill/>
            </a:ln>
            <a:effectLst/>
          </c:spPr>
        </c:title>
        <c:numFmt formatCode="0" sourceLinked="1"/>
        <c:maj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crossAx val="101622528"/>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s-ES"/>
        </a:p>
      </c:txPr>
    </c:legend>
    <c:plotVisOnly val="1"/>
    <c:dispBlanksAs val="gap"/>
  </c:chart>
  <c:spPr>
    <a:noFill/>
    <a:ln w="9525" cap="flat" cmpd="sng" algn="ctr">
      <a:noFill/>
      <a:round/>
    </a:ln>
    <a:effectLst/>
  </c:spPr>
  <c:txPr>
    <a:bodyPr/>
    <a:lstStyle/>
    <a:p>
      <a:pPr>
        <a:defRPr sz="1000" b="1">
          <a:latin typeface="Times New Roman" panose="02020603050405020304" pitchFamily="18" charset="0"/>
          <a:cs typeface="Times New Roman" panose="02020603050405020304" pitchFamily="18" charset="0"/>
        </a:defRPr>
      </a:pPr>
      <a:endParaRPr lang="es-E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 xmlns:a16="http://schemas.microsoft.com/office/drawing/2014/main" id="{62AB811F-186B-4725-A7F7-35C2BE0D5134}"/>
              </a:ext>
            </a:extLst>
          </p:cNvPr>
          <p:cNvSpPr>
            <a:spLocks noGrp="1"/>
          </p:cNvSpPr>
          <p:nvPr>
            <p:ph type="hdr" sz="quarter"/>
          </p:nvPr>
        </p:nvSpPr>
        <p:spPr>
          <a:xfrm>
            <a:off x="1" y="1"/>
            <a:ext cx="4003136" cy="349645"/>
          </a:xfrm>
          <a:prstGeom prst="rect">
            <a:avLst/>
          </a:prstGeom>
        </p:spPr>
        <p:txBody>
          <a:bodyPr vert="horz" lIns="90763" tIns="45382" rIns="90763" bIns="45382" rtlCol="0"/>
          <a:lstStyle>
            <a:lvl1pPr algn="l">
              <a:defRPr sz="1200"/>
            </a:lvl1pPr>
          </a:lstStyle>
          <a:p>
            <a:endParaRPr lang="es-GT"/>
          </a:p>
        </p:txBody>
      </p:sp>
      <p:sp>
        <p:nvSpPr>
          <p:cNvPr id="3" name="Marcador de fecha 2">
            <a:extLst>
              <a:ext uri="{FF2B5EF4-FFF2-40B4-BE49-F238E27FC236}">
                <a16:creationId xmlns="" xmlns:a16="http://schemas.microsoft.com/office/drawing/2014/main" id="{28E64013-480C-4439-BC5E-022BA71C28F1}"/>
              </a:ext>
            </a:extLst>
          </p:cNvPr>
          <p:cNvSpPr>
            <a:spLocks noGrp="1"/>
          </p:cNvSpPr>
          <p:nvPr>
            <p:ph type="dt" sz="quarter" idx="1"/>
          </p:nvPr>
        </p:nvSpPr>
        <p:spPr>
          <a:xfrm>
            <a:off x="5230849" y="1"/>
            <a:ext cx="4003136" cy="349645"/>
          </a:xfrm>
          <a:prstGeom prst="rect">
            <a:avLst/>
          </a:prstGeom>
        </p:spPr>
        <p:txBody>
          <a:bodyPr vert="horz" lIns="90763" tIns="45382" rIns="90763" bIns="45382" rtlCol="0"/>
          <a:lstStyle>
            <a:lvl1pPr algn="r">
              <a:defRPr sz="1200"/>
            </a:lvl1pPr>
          </a:lstStyle>
          <a:p>
            <a:fld id="{70781529-3644-42FB-BDB8-7BCF6AB8D8F0}" type="datetimeFigureOut">
              <a:rPr lang="es-GT" smtClean="0"/>
              <a:pPr/>
              <a:t>20/09/2021</a:t>
            </a:fld>
            <a:endParaRPr lang="es-GT"/>
          </a:p>
        </p:txBody>
      </p:sp>
      <p:sp>
        <p:nvSpPr>
          <p:cNvPr id="4" name="Marcador de pie de página 3">
            <a:extLst>
              <a:ext uri="{FF2B5EF4-FFF2-40B4-BE49-F238E27FC236}">
                <a16:creationId xmlns="" xmlns:a16="http://schemas.microsoft.com/office/drawing/2014/main" id="{0F6170D5-344D-4ECF-A7BB-2563D18D79A4}"/>
              </a:ext>
            </a:extLst>
          </p:cNvPr>
          <p:cNvSpPr>
            <a:spLocks noGrp="1"/>
          </p:cNvSpPr>
          <p:nvPr>
            <p:ph type="ftr" sz="quarter" idx="2"/>
          </p:nvPr>
        </p:nvSpPr>
        <p:spPr>
          <a:xfrm>
            <a:off x="1" y="6614718"/>
            <a:ext cx="4003136" cy="349645"/>
          </a:xfrm>
          <a:prstGeom prst="rect">
            <a:avLst/>
          </a:prstGeom>
        </p:spPr>
        <p:txBody>
          <a:bodyPr vert="horz" lIns="90763" tIns="45382" rIns="90763" bIns="45382" rtlCol="0" anchor="b"/>
          <a:lstStyle>
            <a:lvl1pPr algn="l">
              <a:defRPr sz="1200"/>
            </a:lvl1pPr>
          </a:lstStyle>
          <a:p>
            <a:endParaRPr lang="es-GT"/>
          </a:p>
        </p:txBody>
      </p:sp>
      <p:sp>
        <p:nvSpPr>
          <p:cNvPr id="5" name="Marcador de número de diapositiva 4">
            <a:extLst>
              <a:ext uri="{FF2B5EF4-FFF2-40B4-BE49-F238E27FC236}">
                <a16:creationId xmlns="" xmlns:a16="http://schemas.microsoft.com/office/drawing/2014/main" id="{50EBB728-8F58-4BB2-8C0F-D983E5A77DC2}"/>
              </a:ext>
            </a:extLst>
          </p:cNvPr>
          <p:cNvSpPr>
            <a:spLocks noGrp="1"/>
          </p:cNvSpPr>
          <p:nvPr>
            <p:ph type="sldNum" sz="quarter" idx="3"/>
          </p:nvPr>
        </p:nvSpPr>
        <p:spPr>
          <a:xfrm>
            <a:off x="5230849" y="6614718"/>
            <a:ext cx="4003136" cy="349645"/>
          </a:xfrm>
          <a:prstGeom prst="rect">
            <a:avLst/>
          </a:prstGeom>
        </p:spPr>
        <p:txBody>
          <a:bodyPr vert="horz" lIns="90763" tIns="45382" rIns="90763" bIns="45382" rtlCol="0" anchor="b"/>
          <a:lstStyle>
            <a:lvl1pPr algn="r">
              <a:defRPr sz="1200"/>
            </a:lvl1pPr>
          </a:lstStyle>
          <a:p>
            <a:fld id="{223D6B16-8452-4088-B7E7-5F9F0FEA3A90}" type="slidenum">
              <a:rPr lang="es-GT" smtClean="0"/>
              <a:pPr/>
              <a:t>‹Nº›</a:t>
            </a:fld>
            <a:endParaRPr lang="es-GT"/>
          </a:p>
        </p:txBody>
      </p:sp>
    </p:spTree>
    <p:extLst>
      <p:ext uri="{BB962C8B-B14F-4D97-AF65-F5344CB8AC3E}">
        <p14:creationId xmlns="" xmlns:p14="http://schemas.microsoft.com/office/powerpoint/2010/main" val="156757772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1"/>
            <a:ext cx="4003136" cy="349645"/>
          </a:xfrm>
          <a:prstGeom prst="rect">
            <a:avLst/>
          </a:prstGeom>
        </p:spPr>
        <p:txBody>
          <a:bodyPr vert="horz" lIns="90763" tIns="45382" rIns="90763" bIns="45382" rtlCol="0"/>
          <a:lstStyle>
            <a:lvl1pPr algn="l">
              <a:defRPr sz="1200"/>
            </a:lvl1pPr>
          </a:lstStyle>
          <a:p>
            <a:endParaRPr lang="es-GT"/>
          </a:p>
        </p:txBody>
      </p:sp>
      <p:sp>
        <p:nvSpPr>
          <p:cNvPr id="3" name="Marcador de fecha 2"/>
          <p:cNvSpPr>
            <a:spLocks noGrp="1"/>
          </p:cNvSpPr>
          <p:nvPr>
            <p:ph type="dt" idx="1"/>
          </p:nvPr>
        </p:nvSpPr>
        <p:spPr>
          <a:xfrm>
            <a:off x="5230849" y="1"/>
            <a:ext cx="4003136" cy="349645"/>
          </a:xfrm>
          <a:prstGeom prst="rect">
            <a:avLst/>
          </a:prstGeom>
        </p:spPr>
        <p:txBody>
          <a:bodyPr vert="horz" lIns="90763" tIns="45382" rIns="90763" bIns="45382" rtlCol="0"/>
          <a:lstStyle>
            <a:lvl1pPr algn="r">
              <a:defRPr sz="1200"/>
            </a:lvl1pPr>
          </a:lstStyle>
          <a:p>
            <a:fld id="{2F889F5E-1FF3-4626-856E-81C394864066}" type="datetimeFigureOut">
              <a:rPr lang="es-GT" smtClean="0"/>
              <a:pPr/>
              <a:t>20/09/2021</a:t>
            </a:fld>
            <a:endParaRPr lang="es-GT"/>
          </a:p>
        </p:txBody>
      </p:sp>
      <p:sp>
        <p:nvSpPr>
          <p:cNvPr id="4" name="Marcador de imagen de diapositiva 3"/>
          <p:cNvSpPr>
            <a:spLocks noGrp="1" noRot="1" noChangeAspect="1"/>
          </p:cNvSpPr>
          <p:nvPr>
            <p:ph type="sldImg" idx="2"/>
          </p:nvPr>
        </p:nvSpPr>
        <p:spPr>
          <a:xfrm>
            <a:off x="2530475" y="869950"/>
            <a:ext cx="4175125" cy="2349500"/>
          </a:xfrm>
          <a:prstGeom prst="rect">
            <a:avLst/>
          </a:prstGeom>
          <a:noFill/>
          <a:ln w="12700">
            <a:solidFill>
              <a:prstClr val="black"/>
            </a:solidFill>
          </a:ln>
        </p:spPr>
        <p:txBody>
          <a:bodyPr vert="horz" lIns="90763" tIns="45382" rIns="90763" bIns="45382" rtlCol="0" anchor="ctr"/>
          <a:lstStyle/>
          <a:p>
            <a:endParaRPr lang="es-GT"/>
          </a:p>
        </p:txBody>
      </p:sp>
      <p:sp>
        <p:nvSpPr>
          <p:cNvPr id="5" name="Marcador de notas 4"/>
          <p:cNvSpPr>
            <a:spLocks noGrp="1"/>
          </p:cNvSpPr>
          <p:nvPr>
            <p:ph type="body" sz="quarter" idx="3"/>
          </p:nvPr>
        </p:nvSpPr>
        <p:spPr>
          <a:xfrm>
            <a:off x="924446" y="3351363"/>
            <a:ext cx="7387187" cy="2742455"/>
          </a:xfrm>
          <a:prstGeom prst="rect">
            <a:avLst/>
          </a:prstGeom>
        </p:spPr>
        <p:txBody>
          <a:bodyPr vert="horz" lIns="90763" tIns="45382" rIns="90763" bIns="45382"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6" name="Marcador de pie de página 5"/>
          <p:cNvSpPr>
            <a:spLocks noGrp="1"/>
          </p:cNvSpPr>
          <p:nvPr>
            <p:ph type="ftr" sz="quarter" idx="4"/>
          </p:nvPr>
        </p:nvSpPr>
        <p:spPr>
          <a:xfrm>
            <a:off x="1" y="6614718"/>
            <a:ext cx="4003136" cy="349645"/>
          </a:xfrm>
          <a:prstGeom prst="rect">
            <a:avLst/>
          </a:prstGeom>
        </p:spPr>
        <p:txBody>
          <a:bodyPr vert="horz" lIns="90763" tIns="45382" rIns="90763" bIns="45382" rtlCol="0" anchor="b"/>
          <a:lstStyle>
            <a:lvl1pPr algn="l">
              <a:defRPr sz="1200"/>
            </a:lvl1pPr>
          </a:lstStyle>
          <a:p>
            <a:endParaRPr lang="es-GT"/>
          </a:p>
        </p:txBody>
      </p:sp>
      <p:sp>
        <p:nvSpPr>
          <p:cNvPr id="7" name="Marcador de número de diapositiva 6"/>
          <p:cNvSpPr>
            <a:spLocks noGrp="1"/>
          </p:cNvSpPr>
          <p:nvPr>
            <p:ph type="sldNum" sz="quarter" idx="5"/>
          </p:nvPr>
        </p:nvSpPr>
        <p:spPr>
          <a:xfrm>
            <a:off x="5230849" y="6614718"/>
            <a:ext cx="4003136" cy="349645"/>
          </a:xfrm>
          <a:prstGeom prst="rect">
            <a:avLst/>
          </a:prstGeom>
        </p:spPr>
        <p:txBody>
          <a:bodyPr vert="horz" lIns="90763" tIns="45382" rIns="90763" bIns="45382" rtlCol="0" anchor="b"/>
          <a:lstStyle>
            <a:lvl1pPr algn="r">
              <a:defRPr sz="1200"/>
            </a:lvl1pPr>
          </a:lstStyle>
          <a:p>
            <a:fld id="{8A115BA9-5F40-4A42-9873-4A856A2BCB21}" type="slidenum">
              <a:rPr lang="es-GT" smtClean="0"/>
              <a:pPr/>
              <a:t>‹Nº›</a:t>
            </a:fld>
            <a:endParaRPr lang="es-GT"/>
          </a:p>
        </p:txBody>
      </p:sp>
    </p:spTree>
    <p:extLst>
      <p:ext uri="{BB962C8B-B14F-4D97-AF65-F5344CB8AC3E}">
        <p14:creationId xmlns="" xmlns:p14="http://schemas.microsoft.com/office/powerpoint/2010/main" val="3928341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854176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271317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241688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317540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8530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898803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213935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485144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0845194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7305239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044519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2015448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695913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5599085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435004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40452370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9091290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9091290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909129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402581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402581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40258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30973027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402581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037748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968229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197194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5503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317281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251213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GT"/>
          </a:p>
        </p:txBody>
      </p:sp>
    </p:spTree>
    <p:extLst>
      <p:ext uri="{BB962C8B-B14F-4D97-AF65-F5344CB8AC3E}">
        <p14:creationId xmlns="" xmlns:p14="http://schemas.microsoft.com/office/powerpoint/2010/main" val="155898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F4CB6E6-1275-4A54-B4F3-1FDFC8980757}"/>
              </a:ext>
            </a:extLst>
          </p:cNvPr>
          <p:cNvSpPr>
            <a:spLocks noGrp="1"/>
          </p:cNvSpPr>
          <p:nvPr>
            <p:ph type="ctrTitle" hasCustomPrompt="1"/>
          </p:nvPr>
        </p:nvSpPr>
        <p:spPr>
          <a:xfrm>
            <a:off x="1524000" y="1596188"/>
            <a:ext cx="9144000" cy="2387600"/>
          </a:xfrm>
        </p:spPr>
        <p:txBody>
          <a:bodyPr anchor="b">
            <a:normAutofit/>
          </a:bodyPr>
          <a:lstStyle>
            <a:lvl1pPr algn="ctr">
              <a:defRPr sz="40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Subtítulo 2">
            <a:extLst>
              <a:ext uri="{FF2B5EF4-FFF2-40B4-BE49-F238E27FC236}">
                <a16:creationId xmlns="" xmlns:a16="http://schemas.microsoft.com/office/drawing/2014/main" id="{7A40FC4E-DF3E-4DB4-AED5-B01B15BD4776}"/>
              </a:ext>
            </a:extLst>
          </p:cNvPr>
          <p:cNvSpPr>
            <a:spLocks noGrp="1"/>
          </p:cNvSpPr>
          <p:nvPr>
            <p:ph type="subTitle" idx="1"/>
          </p:nvPr>
        </p:nvSpPr>
        <p:spPr>
          <a:xfrm>
            <a:off x="1524000" y="4075863"/>
            <a:ext cx="9144000" cy="1655762"/>
          </a:xfrm>
        </p:spPr>
        <p:txBody>
          <a:bodyPr/>
          <a:lstStyle>
            <a:lvl1pPr marL="0" indent="0" algn="ctr">
              <a:buNone/>
              <a:defRPr sz="2400">
                <a:solidFill>
                  <a:srgbClr val="197BB4"/>
                </a:solidFill>
                <a:latin typeface="Montserrat"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GT" dirty="0"/>
          </a:p>
        </p:txBody>
      </p:sp>
      <p:sp>
        <p:nvSpPr>
          <p:cNvPr id="4" name="Marcador de fecha 3">
            <a:extLst>
              <a:ext uri="{FF2B5EF4-FFF2-40B4-BE49-F238E27FC236}">
                <a16:creationId xmlns="" xmlns:a16="http://schemas.microsoft.com/office/drawing/2014/main" id="{980F5FD4-74A1-4C0A-8923-49068F8CEC8B}"/>
              </a:ext>
            </a:extLst>
          </p:cNvPr>
          <p:cNvSpPr>
            <a:spLocks noGrp="1"/>
          </p:cNvSpPr>
          <p:nvPr>
            <p:ph type="dt" sz="half" idx="10"/>
          </p:nvPr>
        </p:nvSpPr>
        <p:spPr/>
        <p:txBody>
          <a:bodyPr/>
          <a:lstStyle/>
          <a:p>
            <a:fld id="{B708A815-C8B2-4F30-9335-A540ED979A65}" type="datetime1">
              <a:rPr lang="es-GT" smtClean="0"/>
              <a:pPr/>
              <a:t>20/09/2021</a:t>
            </a:fld>
            <a:endParaRPr lang="es-GT"/>
          </a:p>
        </p:txBody>
      </p:sp>
      <p:sp>
        <p:nvSpPr>
          <p:cNvPr id="5" name="Marcador de pie de página 4">
            <a:extLst>
              <a:ext uri="{FF2B5EF4-FFF2-40B4-BE49-F238E27FC236}">
                <a16:creationId xmlns="" xmlns:a16="http://schemas.microsoft.com/office/drawing/2014/main" id="{D6BE2AE7-3AC6-4190-A4FE-1D321727D75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 xmlns:a16="http://schemas.microsoft.com/office/drawing/2014/main" id="{E3F07A74-9836-4943-B7A0-5E8FB7721BA9}"/>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34569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Rectángulo 6">
            <a:extLst>
              <a:ext uri="{FF2B5EF4-FFF2-40B4-BE49-F238E27FC236}">
                <a16:creationId xmlns="" xmlns:a16="http://schemas.microsoft.com/office/drawing/2014/main" id="{43B128BC-8CE4-44FE-ABE0-2ADEC50E0719}"/>
              </a:ext>
            </a:extLst>
          </p:cNvPr>
          <p:cNvSpPr/>
          <p:nvPr userDrawn="1"/>
        </p:nvSpPr>
        <p:spPr>
          <a:xfrm>
            <a:off x="1737360" y="294571"/>
            <a:ext cx="8900719" cy="98133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2" name="Título 1">
            <a:extLst>
              <a:ext uri="{FF2B5EF4-FFF2-40B4-BE49-F238E27FC236}">
                <a16:creationId xmlns="" xmlns:a16="http://schemas.microsoft.com/office/drawing/2014/main" id="{86306812-D2D4-4A6A-A9D7-CA4F86A0409C}"/>
              </a:ext>
            </a:extLst>
          </p:cNvPr>
          <p:cNvSpPr>
            <a:spLocks noGrp="1"/>
          </p:cNvSpPr>
          <p:nvPr>
            <p:ph type="title" hasCustomPrompt="1"/>
          </p:nvPr>
        </p:nvSpPr>
        <p:spPr>
          <a:xfrm>
            <a:off x="1737360" y="365126"/>
            <a:ext cx="8886305" cy="840220"/>
          </a:xfrm>
        </p:spPr>
        <p:txBody>
          <a:bodyPr>
            <a:noAutofit/>
          </a:bodyPr>
          <a:lstStyle>
            <a:lvl1pPr algn="ctr">
              <a:defRPr sz="36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contenido 2">
            <a:extLst>
              <a:ext uri="{FF2B5EF4-FFF2-40B4-BE49-F238E27FC236}">
                <a16:creationId xmlns="" xmlns:a16="http://schemas.microsoft.com/office/drawing/2014/main" id="{146A8AB6-1C67-49AF-B1F6-2C1D959884C4}"/>
              </a:ext>
            </a:extLst>
          </p:cNvPr>
          <p:cNvSpPr>
            <a:spLocks noGrp="1"/>
          </p:cNvSpPr>
          <p:nvPr>
            <p:ph idx="1"/>
          </p:nvPr>
        </p:nvSpPr>
        <p:spPr/>
        <p:txBody>
          <a:bodyPr/>
          <a:lstStyle>
            <a:lvl1pPr>
              <a:defRPr>
                <a:latin typeface="Montserrat" panose="00000500000000000000" pitchFamily="50" charset="0"/>
              </a:defRPr>
            </a:lvl1pPr>
            <a:lvl2pPr>
              <a:defRPr>
                <a:latin typeface="Montserrat" panose="00000500000000000000" pitchFamily="50" charset="0"/>
              </a:defRPr>
            </a:lvl2pPr>
            <a:lvl3pPr>
              <a:defRPr>
                <a:latin typeface="Montserrat" panose="00000500000000000000" pitchFamily="50" charset="0"/>
              </a:defRPr>
            </a:lvl3pPr>
            <a:lvl4pPr>
              <a:defRPr>
                <a:latin typeface="Montserrat" panose="00000500000000000000" pitchFamily="50" charset="0"/>
              </a:defRPr>
            </a:lvl4pPr>
            <a:lvl5pPr>
              <a:defRPr>
                <a:latin typeface="Montserrat" panose="00000500000000000000" pitchFamily="50"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4" name="Marcador de fecha 3">
            <a:extLst>
              <a:ext uri="{FF2B5EF4-FFF2-40B4-BE49-F238E27FC236}">
                <a16:creationId xmlns="" xmlns:a16="http://schemas.microsoft.com/office/drawing/2014/main" id="{36788F09-FFB8-47A4-83A1-FFB352EF22C9}"/>
              </a:ext>
            </a:extLst>
          </p:cNvPr>
          <p:cNvSpPr>
            <a:spLocks noGrp="1"/>
          </p:cNvSpPr>
          <p:nvPr>
            <p:ph type="dt" sz="half" idx="10"/>
          </p:nvPr>
        </p:nvSpPr>
        <p:spPr/>
        <p:txBody>
          <a:bodyPr/>
          <a:lstStyle/>
          <a:p>
            <a:fld id="{E4B612D7-C7C1-40DF-91F1-E4035ACD5280}" type="datetime1">
              <a:rPr lang="es-GT" smtClean="0"/>
              <a:pPr/>
              <a:t>20/09/2021</a:t>
            </a:fld>
            <a:endParaRPr lang="es-GT"/>
          </a:p>
        </p:txBody>
      </p:sp>
      <p:sp>
        <p:nvSpPr>
          <p:cNvPr id="5" name="Marcador de pie de página 4">
            <a:extLst>
              <a:ext uri="{FF2B5EF4-FFF2-40B4-BE49-F238E27FC236}">
                <a16:creationId xmlns="" xmlns:a16="http://schemas.microsoft.com/office/drawing/2014/main" id="{169DA829-DECC-4D81-BB89-F7AF43401F2B}"/>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 xmlns:a16="http://schemas.microsoft.com/office/drawing/2014/main" id="{F3315B1D-184D-423F-AE37-A16F1D9CF722}"/>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249941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2E7F6C1-9961-4E83-AC75-6EE35CC30791}"/>
              </a:ext>
            </a:extLst>
          </p:cNvPr>
          <p:cNvSpPr>
            <a:spLocks noGrp="1"/>
          </p:cNvSpPr>
          <p:nvPr>
            <p:ph type="title" hasCustomPrompt="1"/>
          </p:nvPr>
        </p:nvSpPr>
        <p:spPr>
          <a:xfrm>
            <a:off x="831850" y="1709738"/>
            <a:ext cx="10515600" cy="2852737"/>
          </a:xfrm>
        </p:spPr>
        <p:txBody>
          <a:bodyPr anchor="b">
            <a:normAutofit/>
          </a:bodyPr>
          <a:lstStyle>
            <a:lvl1pPr>
              <a:defRPr sz="4400" b="1">
                <a:latin typeface="Montserrat" panose="00000500000000000000" pitchFamily="50" charset="0"/>
              </a:defRPr>
            </a:lvl1pPr>
          </a:lstStyle>
          <a:p>
            <a:r>
              <a:rPr lang="es-ES" dirty="0"/>
              <a:t>HAGA CLIC PARA MODIFICAR EL ESTILO DE TÍTULO DEL PATRÓN</a:t>
            </a:r>
            <a:endParaRPr lang="es-GT" dirty="0"/>
          </a:p>
        </p:txBody>
      </p:sp>
      <p:sp>
        <p:nvSpPr>
          <p:cNvPr id="3" name="Marcador de texto 2">
            <a:extLst>
              <a:ext uri="{FF2B5EF4-FFF2-40B4-BE49-F238E27FC236}">
                <a16:creationId xmlns="" xmlns:a16="http://schemas.microsoft.com/office/drawing/2014/main" id="{EE54C6EA-948A-4DA3-B798-D9F5CD294D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Montserrat" panose="000005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 xmlns:a16="http://schemas.microsoft.com/office/drawing/2014/main" id="{BAD124C8-1552-464D-8D15-02CF0EA9ADF0}"/>
              </a:ext>
            </a:extLst>
          </p:cNvPr>
          <p:cNvSpPr>
            <a:spLocks noGrp="1"/>
          </p:cNvSpPr>
          <p:nvPr>
            <p:ph type="dt" sz="half" idx="10"/>
          </p:nvPr>
        </p:nvSpPr>
        <p:spPr/>
        <p:txBody>
          <a:bodyPr/>
          <a:lstStyle/>
          <a:p>
            <a:fld id="{B2AE0D9E-9211-474E-867D-A3D7FD03901F}" type="datetime1">
              <a:rPr lang="es-GT" smtClean="0"/>
              <a:pPr/>
              <a:t>20/09/2021</a:t>
            </a:fld>
            <a:endParaRPr lang="es-GT"/>
          </a:p>
        </p:txBody>
      </p:sp>
      <p:sp>
        <p:nvSpPr>
          <p:cNvPr id="5" name="Marcador de pie de página 4">
            <a:extLst>
              <a:ext uri="{FF2B5EF4-FFF2-40B4-BE49-F238E27FC236}">
                <a16:creationId xmlns="" xmlns:a16="http://schemas.microsoft.com/office/drawing/2014/main" id="{42A29C28-A3FD-46A7-A594-7566F0522C18}"/>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 xmlns:a16="http://schemas.microsoft.com/office/drawing/2014/main" id="{F419F7CD-D6CB-4397-86C0-972D7E8A2013}"/>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177441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Rectángulo 7">
            <a:extLst>
              <a:ext uri="{FF2B5EF4-FFF2-40B4-BE49-F238E27FC236}">
                <a16:creationId xmlns="" xmlns:a16="http://schemas.microsoft.com/office/drawing/2014/main" id="{16E1A9F3-6D03-4C47-B91C-E2AA71DE8885}"/>
              </a:ext>
            </a:extLst>
          </p:cNvPr>
          <p:cNvSpPr/>
          <p:nvPr userDrawn="1"/>
        </p:nvSpPr>
        <p:spPr>
          <a:xfrm>
            <a:off x="1655059" y="190372"/>
            <a:ext cx="8900719" cy="98133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2" name="Título 1">
            <a:extLst>
              <a:ext uri="{FF2B5EF4-FFF2-40B4-BE49-F238E27FC236}">
                <a16:creationId xmlns="" xmlns:a16="http://schemas.microsoft.com/office/drawing/2014/main" id="{EBACE8EB-23E3-468D-B8DF-8F6F8180ABDA}"/>
              </a:ext>
            </a:extLst>
          </p:cNvPr>
          <p:cNvSpPr>
            <a:spLocks noGrp="1"/>
          </p:cNvSpPr>
          <p:nvPr>
            <p:ph type="title" hasCustomPrompt="1"/>
          </p:nvPr>
        </p:nvSpPr>
        <p:spPr>
          <a:xfrm>
            <a:off x="1636221" y="136525"/>
            <a:ext cx="8919557" cy="1072977"/>
          </a:xfrm>
        </p:spPr>
        <p:txBody>
          <a:bodyPr>
            <a:noAutofit/>
          </a:bodyPr>
          <a:lstStyle>
            <a:lvl1pPr algn="ctr">
              <a:defRPr sz="36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contenido 2">
            <a:extLst>
              <a:ext uri="{FF2B5EF4-FFF2-40B4-BE49-F238E27FC236}">
                <a16:creationId xmlns="" xmlns:a16="http://schemas.microsoft.com/office/drawing/2014/main" id="{01741142-687E-4D6E-816F-0ADEEEF33D97}"/>
              </a:ext>
            </a:extLst>
          </p:cNvPr>
          <p:cNvSpPr>
            <a:spLocks noGrp="1"/>
          </p:cNvSpPr>
          <p:nvPr>
            <p:ph sz="half" idx="1"/>
          </p:nvPr>
        </p:nvSpPr>
        <p:spPr>
          <a:xfrm>
            <a:off x="838200" y="1504604"/>
            <a:ext cx="5181600" cy="4672359"/>
          </a:xfrm>
        </p:spPr>
        <p:txBody>
          <a:bodyPr/>
          <a:lstStyle>
            <a:lvl1pPr>
              <a:defRPr>
                <a:latin typeface="Montserrat" panose="00000500000000000000" pitchFamily="50" charset="0"/>
              </a:defRPr>
            </a:lvl1pPr>
            <a:lvl2pPr>
              <a:defRPr>
                <a:latin typeface="Montserrat" panose="00000500000000000000" pitchFamily="50" charset="0"/>
              </a:defRPr>
            </a:lvl2pPr>
            <a:lvl3pPr>
              <a:defRPr>
                <a:latin typeface="Montserrat" panose="00000500000000000000" pitchFamily="50" charset="0"/>
              </a:defRPr>
            </a:lvl3pPr>
            <a:lvl4pPr>
              <a:defRPr>
                <a:latin typeface="Montserrat" panose="00000500000000000000" pitchFamily="50" charset="0"/>
              </a:defRPr>
            </a:lvl4pPr>
            <a:lvl5pPr>
              <a:defRPr>
                <a:latin typeface="Montserrat" panose="00000500000000000000" pitchFamily="50"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4" name="Marcador de contenido 3">
            <a:extLst>
              <a:ext uri="{FF2B5EF4-FFF2-40B4-BE49-F238E27FC236}">
                <a16:creationId xmlns="" xmlns:a16="http://schemas.microsoft.com/office/drawing/2014/main" id="{6DFFE13E-8A03-436A-9288-33FC9675262D}"/>
              </a:ext>
            </a:extLst>
          </p:cNvPr>
          <p:cNvSpPr>
            <a:spLocks noGrp="1"/>
          </p:cNvSpPr>
          <p:nvPr>
            <p:ph sz="half" idx="2"/>
          </p:nvPr>
        </p:nvSpPr>
        <p:spPr>
          <a:xfrm>
            <a:off x="6172200" y="1504604"/>
            <a:ext cx="5181600" cy="4672359"/>
          </a:xfrm>
        </p:spPr>
        <p:txBody>
          <a:bodyPr/>
          <a:lstStyle>
            <a:lvl1pPr>
              <a:defRPr>
                <a:latin typeface="Montserrat" panose="00000500000000000000" pitchFamily="50" charset="0"/>
              </a:defRPr>
            </a:lvl1pPr>
            <a:lvl2pPr>
              <a:defRPr>
                <a:latin typeface="Montserrat" panose="00000500000000000000" pitchFamily="50" charset="0"/>
              </a:defRPr>
            </a:lvl2pPr>
            <a:lvl3pPr>
              <a:defRPr>
                <a:latin typeface="Montserrat" panose="00000500000000000000" pitchFamily="50" charset="0"/>
              </a:defRPr>
            </a:lvl3pPr>
            <a:lvl4pPr>
              <a:defRPr>
                <a:latin typeface="Montserrat" panose="00000500000000000000" pitchFamily="50" charset="0"/>
              </a:defRPr>
            </a:lvl4pPr>
            <a:lvl5pPr>
              <a:defRPr>
                <a:latin typeface="Montserrat" panose="00000500000000000000" pitchFamily="50"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5" name="Marcador de fecha 4">
            <a:extLst>
              <a:ext uri="{FF2B5EF4-FFF2-40B4-BE49-F238E27FC236}">
                <a16:creationId xmlns="" xmlns:a16="http://schemas.microsoft.com/office/drawing/2014/main" id="{47D89AFC-ABD0-40BC-AC54-3A38F80E877B}"/>
              </a:ext>
            </a:extLst>
          </p:cNvPr>
          <p:cNvSpPr>
            <a:spLocks noGrp="1"/>
          </p:cNvSpPr>
          <p:nvPr>
            <p:ph type="dt" sz="half" idx="10"/>
          </p:nvPr>
        </p:nvSpPr>
        <p:spPr/>
        <p:txBody>
          <a:bodyPr/>
          <a:lstStyle/>
          <a:p>
            <a:fld id="{B538F817-0E65-4E88-96D4-9FA2057239B0}" type="datetime1">
              <a:rPr lang="es-GT" smtClean="0"/>
              <a:pPr/>
              <a:t>20/09/2021</a:t>
            </a:fld>
            <a:endParaRPr lang="es-GT"/>
          </a:p>
        </p:txBody>
      </p:sp>
      <p:sp>
        <p:nvSpPr>
          <p:cNvPr id="6" name="Marcador de pie de página 5">
            <a:extLst>
              <a:ext uri="{FF2B5EF4-FFF2-40B4-BE49-F238E27FC236}">
                <a16:creationId xmlns="" xmlns:a16="http://schemas.microsoft.com/office/drawing/2014/main" id="{6BE2BE64-E0E5-41C6-B062-B215B384B622}"/>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 xmlns:a16="http://schemas.microsoft.com/office/drawing/2014/main" id="{38B3788F-E72A-4C3A-89B7-18D56D09718D}"/>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1299308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Rectángulo 9">
            <a:extLst>
              <a:ext uri="{FF2B5EF4-FFF2-40B4-BE49-F238E27FC236}">
                <a16:creationId xmlns="" xmlns:a16="http://schemas.microsoft.com/office/drawing/2014/main" id="{652DB460-91BF-40E4-A0AA-0651BD241B34}"/>
              </a:ext>
            </a:extLst>
          </p:cNvPr>
          <p:cNvSpPr/>
          <p:nvPr userDrawn="1"/>
        </p:nvSpPr>
        <p:spPr>
          <a:xfrm>
            <a:off x="1645639" y="239584"/>
            <a:ext cx="8900719" cy="98133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2" name="Título 1">
            <a:extLst>
              <a:ext uri="{FF2B5EF4-FFF2-40B4-BE49-F238E27FC236}">
                <a16:creationId xmlns="" xmlns:a16="http://schemas.microsoft.com/office/drawing/2014/main" id="{8E4DDACD-DC1D-40EC-B008-0C6C6E4609A8}"/>
              </a:ext>
            </a:extLst>
          </p:cNvPr>
          <p:cNvSpPr>
            <a:spLocks noGrp="1"/>
          </p:cNvSpPr>
          <p:nvPr>
            <p:ph type="title" hasCustomPrompt="1"/>
          </p:nvPr>
        </p:nvSpPr>
        <p:spPr>
          <a:xfrm>
            <a:off x="1594657" y="193761"/>
            <a:ext cx="9002685" cy="1072977"/>
          </a:xfrm>
        </p:spPr>
        <p:txBody>
          <a:bodyPr>
            <a:normAutofit/>
          </a:bodyPr>
          <a:lstStyle>
            <a:lvl1pPr algn="ctr">
              <a:defRPr sz="36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texto 2">
            <a:extLst>
              <a:ext uri="{FF2B5EF4-FFF2-40B4-BE49-F238E27FC236}">
                <a16:creationId xmlns="" xmlns:a16="http://schemas.microsoft.com/office/drawing/2014/main" id="{924C65F4-D5FD-46C8-9703-77A81401D28D}"/>
              </a:ext>
            </a:extLst>
          </p:cNvPr>
          <p:cNvSpPr>
            <a:spLocks noGrp="1"/>
          </p:cNvSpPr>
          <p:nvPr>
            <p:ph type="body" idx="1"/>
          </p:nvPr>
        </p:nvSpPr>
        <p:spPr>
          <a:xfrm>
            <a:off x="839788" y="1681163"/>
            <a:ext cx="5157787" cy="823912"/>
          </a:xfrm>
        </p:spPr>
        <p:txBody>
          <a:bodyPr anchor="b"/>
          <a:lstStyle>
            <a:lvl1pPr marL="0" indent="0">
              <a:buNone/>
              <a:defRPr sz="2400" b="1">
                <a:solidFill>
                  <a:srgbClr val="0D1F3C"/>
                </a:solidFill>
                <a:latin typeface="Montserrat" panose="000005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 xmlns:a16="http://schemas.microsoft.com/office/drawing/2014/main" id="{61A1675D-6C06-452F-95D3-D65F6CFEF25E}"/>
              </a:ext>
            </a:extLst>
          </p:cNvPr>
          <p:cNvSpPr>
            <a:spLocks noGrp="1"/>
          </p:cNvSpPr>
          <p:nvPr>
            <p:ph sz="half" idx="2"/>
          </p:nvPr>
        </p:nvSpPr>
        <p:spPr>
          <a:xfrm>
            <a:off x="839788" y="2505075"/>
            <a:ext cx="5157787" cy="3684588"/>
          </a:xfrm>
        </p:spPr>
        <p:txBody>
          <a:bodyPr/>
          <a:lstStyle>
            <a:lvl1pPr>
              <a:defRPr>
                <a:solidFill>
                  <a:srgbClr val="2786C0"/>
                </a:solidFill>
              </a:defRPr>
            </a:lvl1pPr>
            <a:lvl2pPr>
              <a:defRPr>
                <a:solidFill>
                  <a:srgbClr val="2786C0"/>
                </a:solidFill>
              </a:defRPr>
            </a:lvl2pPr>
            <a:lvl3pPr>
              <a:defRPr>
                <a:solidFill>
                  <a:srgbClr val="2786C0"/>
                </a:solidFill>
              </a:defRPr>
            </a:lvl3pPr>
            <a:lvl4pPr>
              <a:defRPr>
                <a:solidFill>
                  <a:srgbClr val="2786C0"/>
                </a:solidFill>
              </a:defRPr>
            </a:lvl4pPr>
            <a:lvl5pPr>
              <a:defRPr>
                <a:solidFill>
                  <a:srgbClr val="2786C0"/>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5" name="Marcador de texto 4">
            <a:extLst>
              <a:ext uri="{FF2B5EF4-FFF2-40B4-BE49-F238E27FC236}">
                <a16:creationId xmlns="" xmlns:a16="http://schemas.microsoft.com/office/drawing/2014/main" id="{EBAF319F-5A1F-4AFD-B317-078D77EEA379}"/>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0D1F3C"/>
                </a:solidFill>
                <a:latin typeface="Montserrat" panose="000005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 xmlns:a16="http://schemas.microsoft.com/office/drawing/2014/main" id="{17312336-CD22-4874-AC1F-69CEB2E90A82}"/>
              </a:ext>
            </a:extLst>
          </p:cNvPr>
          <p:cNvSpPr>
            <a:spLocks noGrp="1"/>
          </p:cNvSpPr>
          <p:nvPr>
            <p:ph sz="quarter" idx="4"/>
          </p:nvPr>
        </p:nvSpPr>
        <p:spPr>
          <a:xfrm>
            <a:off x="6172200" y="2505075"/>
            <a:ext cx="5183188" cy="3684588"/>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7" name="Marcador de fecha 6">
            <a:extLst>
              <a:ext uri="{FF2B5EF4-FFF2-40B4-BE49-F238E27FC236}">
                <a16:creationId xmlns="" xmlns:a16="http://schemas.microsoft.com/office/drawing/2014/main" id="{BB949558-7597-4FEE-979C-DF702AC77D59}"/>
              </a:ext>
            </a:extLst>
          </p:cNvPr>
          <p:cNvSpPr>
            <a:spLocks noGrp="1"/>
          </p:cNvSpPr>
          <p:nvPr>
            <p:ph type="dt" sz="half" idx="10"/>
          </p:nvPr>
        </p:nvSpPr>
        <p:spPr/>
        <p:txBody>
          <a:bodyPr/>
          <a:lstStyle/>
          <a:p>
            <a:fld id="{0236FBD1-9373-42E6-933C-D2861B1129DE}" type="datetime1">
              <a:rPr lang="es-GT" smtClean="0"/>
              <a:pPr/>
              <a:t>20/09/2021</a:t>
            </a:fld>
            <a:endParaRPr lang="es-GT"/>
          </a:p>
        </p:txBody>
      </p:sp>
      <p:sp>
        <p:nvSpPr>
          <p:cNvPr id="8" name="Marcador de pie de página 7">
            <a:extLst>
              <a:ext uri="{FF2B5EF4-FFF2-40B4-BE49-F238E27FC236}">
                <a16:creationId xmlns="" xmlns:a16="http://schemas.microsoft.com/office/drawing/2014/main" id="{8CFA7AA0-5007-4667-A160-C1E297AE8AAC}"/>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 xmlns:a16="http://schemas.microsoft.com/office/drawing/2014/main" id="{D339C2D9-749C-4887-B363-FDF969BBB02A}"/>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3977637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Rectángulo 5">
            <a:extLst>
              <a:ext uri="{FF2B5EF4-FFF2-40B4-BE49-F238E27FC236}">
                <a16:creationId xmlns="" xmlns:a16="http://schemas.microsoft.com/office/drawing/2014/main" id="{F63A0B61-F4E4-4E19-A8B4-CE98D5FE76EB}"/>
              </a:ext>
            </a:extLst>
          </p:cNvPr>
          <p:cNvSpPr/>
          <p:nvPr userDrawn="1"/>
        </p:nvSpPr>
        <p:spPr>
          <a:xfrm>
            <a:off x="1645640" y="120105"/>
            <a:ext cx="8900719" cy="98133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
        <p:nvSpPr>
          <p:cNvPr id="2" name="Título 1">
            <a:extLst>
              <a:ext uri="{FF2B5EF4-FFF2-40B4-BE49-F238E27FC236}">
                <a16:creationId xmlns="" xmlns:a16="http://schemas.microsoft.com/office/drawing/2014/main" id="{2AE606A6-0C7D-4197-928F-3C235A39C8DB}"/>
              </a:ext>
            </a:extLst>
          </p:cNvPr>
          <p:cNvSpPr>
            <a:spLocks noGrp="1"/>
          </p:cNvSpPr>
          <p:nvPr>
            <p:ph type="title" hasCustomPrompt="1"/>
          </p:nvPr>
        </p:nvSpPr>
        <p:spPr>
          <a:xfrm>
            <a:off x="1770611" y="136525"/>
            <a:ext cx="8620298" cy="998162"/>
          </a:xfrm>
        </p:spPr>
        <p:txBody>
          <a:bodyPr>
            <a:noAutofit/>
          </a:bodyPr>
          <a:lstStyle>
            <a:lvl1pPr algn="ctr">
              <a:defRPr sz="36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fecha 2">
            <a:extLst>
              <a:ext uri="{FF2B5EF4-FFF2-40B4-BE49-F238E27FC236}">
                <a16:creationId xmlns="" xmlns:a16="http://schemas.microsoft.com/office/drawing/2014/main" id="{75C57BED-D6DF-44F6-9853-7EFDD2F3E7F7}"/>
              </a:ext>
            </a:extLst>
          </p:cNvPr>
          <p:cNvSpPr>
            <a:spLocks noGrp="1"/>
          </p:cNvSpPr>
          <p:nvPr>
            <p:ph type="dt" sz="half" idx="10"/>
          </p:nvPr>
        </p:nvSpPr>
        <p:spPr/>
        <p:txBody>
          <a:bodyPr/>
          <a:lstStyle/>
          <a:p>
            <a:fld id="{BC1679AE-6D20-40E8-83B9-AFE348460766}" type="datetime1">
              <a:rPr lang="es-GT" smtClean="0"/>
              <a:pPr/>
              <a:t>20/09/2021</a:t>
            </a:fld>
            <a:endParaRPr lang="es-GT"/>
          </a:p>
        </p:txBody>
      </p:sp>
      <p:sp>
        <p:nvSpPr>
          <p:cNvPr id="4" name="Marcador de pie de página 3">
            <a:extLst>
              <a:ext uri="{FF2B5EF4-FFF2-40B4-BE49-F238E27FC236}">
                <a16:creationId xmlns="" xmlns:a16="http://schemas.microsoft.com/office/drawing/2014/main" id="{0146AB7B-43B6-4733-8D28-C0066CA761D0}"/>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 xmlns:a16="http://schemas.microsoft.com/office/drawing/2014/main" id="{998F1706-5A68-44DD-B37E-14665B3D3774}"/>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3133169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54552EFF-1F48-4A1B-89BB-7FAB56D4A284}"/>
              </a:ext>
            </a:extLst>
          </p:cNvPr>
          <p:cNvSpPr>
            <a:spLocks noGrp="1"/>
          </p:cNvSpPr>
          <p:nvPr>
            <p:ph type="dt" sz="half" idx="10"/>
          </p:nvPr>
        </p:nvSpPr>
        <p:spPr/>
        <p:txBody>
          <a:bodyPr/>
          <a:lstStyle/>
          <a:p>
            <a:fld id="{69B172B5-4A68-4E4F-B447-FC61244663D3}" type="datetime1">
              <a:rPr lang="es-GT" smtClean="0"/>
              <a:pPr/>
              <a:t>20/09/2021</a:t>
            </a:fld>
            <a:endParaRPr lang="es-GT"/>
          </a:p>
        </p:txBody>
      </p:sp>
      <p:sp>
        <p:nvSpPr>
          <p:cNvPr id="3" name="Marcador de pie de página 2">
            <a:extLst>
              <a:ext uri="{FF2B5EF4-FFF2-40B4-BE49-F238E27FC236}">
                <a16:creationId xmlns="" xmlns:a16="http://schemas.microsoft.com/office/drawing/2014/main" id="{A862CED3-F354-4189-B03B-51CD8EA4057A}"/>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 xmlns:a16="http://schemas.microsoft.com/office/drawing/2014/main" id="{4F0B8D55-B61D-4D96-8511-53BB2F5B21F9}"/>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2632273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5C32846-A75C-44A9-9F1C-FBB8758540C1}"/>
              </a:ext>
            </a:extLst>
          </p:cNvPr>
          <p:cNvSpPr>
            <a:spLocks noGrp="1"/>
          </p:cNvSpPr>
          <p:nvPr>
            <p:ph type="title"/>
          </p:nvPr>
        </p:nvSpPr>
        <p:spPr>
          <a:xfrm>
            <a:off x="839788" y="1404850"/>
            <a:ext cx="3932237" cy="652549"/>
          </a:xfrm>
        </p:spPr>
        <p:txBody>
          <a:bodyPr anchor="b">
            <a:noAutofit/>
          </a:bodyPr>
          <a:lstStyle>
            <a:lvl1pPr>
              <a:defRPr sz="2000" b="1">
                <a:solidFill>
                  <a:srgbClr val="0D1F3C"/>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contenido 2">
            <a:extLst>
              <a:ext uri="{FF2B5EF4-FFF2-40B4-BE49-F238E27FC236}">
                <a16:creationId xmlns="" xmlns:a16="http://schemas.microsoft.com/office/drawing/2014/main" id="{5E931F63-922A-415B-BB5F-7D41CA2241A2}"/>
              </a:ext>
            </a:extLst>
          </p:cNvPr>
          <p:cNvSpPr>
            <a:spLocks noGrp="1"/>
          </p:cNvSpPr>
          <p:nvPr>
            <p:ph idx="1"/>
          </p:nvPr>
        </p:nvSpPr>
        <p:spPr>
          <a:xfrm>
            <a:off x="5183188" y="987425"/>
            <a:ext cx="6172200" cy="4873625"/>
          </a:xfrm>
        </p:spPr>
        <p:txBody>
          <a:bodyPr/>
          <a:lstStyle>
            <a:lvl1pPr>
              <a:defRPr sz="2800" b="1">
                <a:solidFill>
                  <a:srgbClr val="0D1F3C"/>
                </a:solidFill>
                <a:latin typeface="Montserrat" panose="00000500000000000000" pitchFamily="50" charset="0"/>
              </a:defRPr>
            </a:lvl1pPr>
            <a:lvl2pPr>
              <a:defRPr sz="2800">
                <a:latin typeface="Montserrat" panose="00000500000000000000" pitchFamily="50" charset="0"/>
              </a:defRPr>
            </a:lvl2pPr>
            <a:lvl3pPr>
              <a:defRPr sz="2400">
                <a:latin typeface="Montserrat" panose="00000500000000000000" pitchFamily="50" charset="0"/>
              </a:defRPr>
            </a:lvl3pPr>
            <a:lvl4pPr>
              <a:defRPr sz="2000">
                <a:latin typeface="Montserrat" panose="00000500000000000000" pitchFamily="50" charset="0"/>
              </a:defRPr>
            </a:lvl4pPr>
            <a:lvl5pPr>
              <a:defRPr sz="2000">
                <a:latin typeface="Montserrat" panose="00000500000000000000" pitchFamily="50" charset="0"/>
              </a:defRPr>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4" name="Marcador de texto 3">
            <a:extLst>
              <a:ext uri="{FF2B5EF4-FFF2-40B4-BE49-F238E27FC236}">
                <a16:creationId xmlns="" xmlns:a16="http://schemas.microsoft.com/office/drawing/2014/main" id="{CF220F18-37FF-47B0-AB64-623062892CCA}"/>
              </a:ext>
            </a:extLst>
          </p:cNvPr>
          <p:cNvSpPr>
            <a:spLocks noGrp="1"/>
          </p:cNvSpPr>
          <p:nvPr>
            <p:ph type="body" sz="half" idx="2"/>
          </p:nvPr>
        </p:nvSpPr>
        <p:spPr>
          <a:xfrm>
            <a:off x="839788" y="2057400"/>
            <a:ext cx="3932237" cy="4110644"/>
          </a:xfrm>
        </p:spPr>
        <p:txBody>
          <a:bodyPr/>
          <a:lstStyle>
            <a:lvl1pPr marL="0" indent="0">
              <a:buNone/>
              <a:defRPr sz="1600">
                <a:solidFill>
                  <a:srgbClr val="197BB4"/>
                </a:solidFill>
                <a:latin typeface="Montserrat" panose="00000500000000000000" pitchFamily="5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 xmlns:a16="http://schemas.microsoft.com/office/drawing/2014/main" id="{94D0E3C1-285A-495C-96A3-33F7D65E314E}"/>
              </a:ext>
            </a:extLst>
          </p:cNvPr>
          <p:cNvSpPr>
            <a:spLocks noGrp="1"/>
          </p:cNvSpPr>
          <p:nvPr>
            <p:ph type="dt" sz="half" idx="10"/>
          </p:nvPr>
        </p:nvSpPr>
        <p:spPr/>
        <p:txBody>
          <a:bodyPr/>
          <a:lstStyle/>
          <a:p>
            <a:fld id="{31CEE30F-A687-4E64-8B35-3DBF00F44A58}" type="datetime1">
              <a:rPr lang="es-GT" smtClean="0"/>
              <a:pPr/>
              <a:t>20/09/2021</a:t>
            </a:fld>
            <a:endParaRPr lang="es-GT"/>
          </a:p>
        </p:txBody>
      </p:sp>
      <p:sp>
        <p:nvSpPr>
          <p:cNvPr id="6" name="Marcador de pie de página 5">
            <a:extLst>
              <a:ext uri="{FF2B5EF4-FFF2-40B4-BE49-F238E27FC236}">
                <a16:creationId xmlns="" xmlns:a16="http://schemas.microsoft.com/office/drawing/2014/main" id="{0034785C-E43F-4595-B07D-6E417DD1F80D}"/>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 xmlns:a16="http://schemas.microsoft.com/office/drawing/2014/main" id="{BB244D92-DDFF-46A2-AB5B-51C2229EC249}"/>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136589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8F5B584-4CB1-4D6F-89AE-431534AA9666}"/>
              </a:ext>
            </a:extLst>
          </p:cNvPr>
          <p:cNvSpPr>
            <a:spLocks noGrp="1"/>
          </p:cNvSpPr>
          <p:nvPr>
            <p:ph type="title"/>
          </p:nvPr>
        </p:nvSpPr>
        <p:spPr>
          <a:xfrm>
            <a:off x="836612" y="1313410"/>
            <a:ext cx="3935413" cy="743989"/>
          </a:xfrm>
        </p:spPr>
        <p:txBody>
          <a:bodyPr anchor="b">
            <a:noAutofit/>
          </a:bodyPr>
          <a:lstStyle>
            <a:lvl1pPr>
              <a:defRPr sz="2000" b="1">
                <a:solidFill>
                  <a:srgbClr val="197BB4"/>
                </a:solidFill>
                <a:latin typeface="Montserrat" panose="00000500000000000000" pitchFamily="50" charset="0"/>
              </a:defRPr>
            </a:lvl1pPr>
          </a:lstStyle>
          <a:p>
            <a:r>
              <a:rPr lang="es-ES" dirty="0"/>
              <a:t>Haga clic para modificar el estilo de título del patrón</a:t>
            </a:r>
            <a:endParaRPr lang="es-GT" dirty="0"/>
          </a:p>
        </p:txBody>
      </p:sp>
      <p:sp>
        <p:nvSpPr>
          <p:cNvPr id="3" name="Marcador de posición de imagen 2">
            <a:extLst>
              <a:ext uri="{FF2B5EF4-FFF2-40B4-BE49-F238E27FC236}">
                <a16:creationId xmlns="" xmlns:a16="http://schemas.microsoft.com/office/drawing/2014/main" id="{EDBEDE39-5EC8-4D3F-A632-F6711B701598}"/>
              </a:ext>
            </a:extLst>
          </p:cNvPr>
          <p:cNvSpPr>
            <a:spLocks noGrp="1"/>
          </p:cNvSpPr>
          <p:nvPr>
            <p:ph type="pic" idx="1"/>
          </p:nvPr>
        </p:nvSpPr>
        <p:spPr>
          <a:xfrm>
            <a:off x="5183188" y="1313410"/>
            <a:ext cx="6172200" cy="4547640"/>
          </a:xfrm>
        </p:spPr>
        <p:txBody>
          <a:bodyPr/>
          <a:lstStyle>
            <a:lvl1pPr marL="0" indent="0">
              <a:buNone/>
              <a:defRPr sz="3200">
                <a:latin typeface="Montserrat" panose="00000500000000000000" pitchFamily="5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s-GT" dirty="0"/>
          </a:p>
        </p:txBody>
      </p:sp>
      <p:sp>
        <p:nvSpPr>
          <p:cNvPr id="4" name="Marcador de texto 3">
            <a:extLst>
              <a:ext uri="{FF2B5EF4-FFF2-40B4-BE49-F238E27FC236}">
                <a16:creationId xmlns="" xmlns:a16="http://schemas.microsoft.com/office/drawing/2014/main" id="{00C32553-3871-4822-8759-F079B3A434A9}"/>
              </a:ext>
            </a:extLst>
          </p:cNvPr>
          <p:cNvSpPr>
            <a:spLocks noGrp="1"/>
          </p:cNvSpPr>
          <p:nvPr>
            <p:ph type="body" sz="half" idx="2"/>
          </p:nvPr>
        </p:nvSpPr>
        <p:spPr>
          <a:xfrm>
            <a:off x="839788" y="2057400"/>
            <a:ext cx="3932237" cy="3811588"/>
          </a:xfrm>
        </p:spPr>
        <p:txBody>
          <a:bodyPr/>
          <a:lstStyle>
            <a:lvl1pPr marL="0" indent="0">
              <a:buNone/>
              <a:defRPr sz="1600">
                <a:latin typeface="Montserrat" panose="00000500000000000000" pitchFamily="5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 xmlns:a16="http://schemas.microsoft.com/office/drawing/2014/main" id="{91AF83E3-EDF5-459F-9A25-88140AF675DB}"/>
              </a:ext>
            </a:extLst>
          </p:cNvPr>
          <p:cNvSpPr>
            <a:spLocks noGrp="1"/>
          </p:cNvSpPr>
          <p:nvPr>
            <p:ph type="dt" sz="half" idx="10"/>
          </p:nvPr>
        </p:nvSpPr>
        <p:spPr/>
        <p:txBody>
          <a:bodyPr/>
          <a:lstStyle/>
          <a:p>
            <a:fld id="{5ECFAAE8-BB1F-46DC-B02E-828226DC17C2}" type="datetime1">
              <a:rPr lang="es-GT" smtClean="0"/>
              <a:pPr/>
              <a:t>20/09/2021</a:t>
            </a:fld>
            <a:endParaRPr lang="es-GT"/>
          </a:p>
        </p:txBody>
      </p:sp>
      <p:sp>
        <p:nvSpPr>
          <p:cNvPr id="6" name="Marcador de pie de página 5">
            <a:extLst>
              <a:ext uri="{FF2B5EF4-FFF2-40B4-BE49-F238E27FC236}">
                <a16:creationId xmlns="" xmlns:a16="http://schemas.microsoft.com/office/drawing/2014/main" id="{53D80533-4066-4EB8-ACD1-3BA4D7250397}"/>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 xmlns:a16="http://schemas.microsoft.com/office/drawing/2014/main" id="{90609986-8A8B-4DF7-A038-5BA4E8D74FD4}"/>
              </a:ext>
            </a:extLst>
          </p:cNvPr>
          <p:cNvSpPr>
            <a:spLocks noGrp="1"/>
          </p:cNvSpPr>
          <p:nvPr>
            <p:ph type="sldNum" sz="quarter" idx="12"/>
          </p:nvPr>
        </p:nvSpPr>
        <p:spPr/>
        <p:txBody>
          <a:body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2739477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2B7E8E04-EF2E-4F63-9D4D-BE724953BDBD}"/>
              </a:ext>
            </a:extLst>
          </p:cNvPr>
          <p:cNvSpPr>
            <a:spLocks noGrp="1"/>
          </p:cNvSpPr>
          <p:nvPr>
            <p:ph type="title"/>
          </p:nvPr>
        </p:nvSpPr>
        <p:spPr>
          <a:xfrm>
            <a:off x="1654233" y="136525"/>
            <a:ext cx="9002684" cy="1052195"/>
          </a:xfrm>
          <a:prstGeom prst="rect">
            <a:avLst/>
          </a:prstGeom>
        </p:spPr>
        <p:txBody>
          <a:bodyPr vert="horz" lIns="91440" tIns="45720" rIns="91440" bIns="45720" rtlCol="0" anchor="ctr">
            <a:noAutofit/>
          </a:bodyPr>
          <a:lstStyle/>
          <a:p>
            <a:r>
              <a:rPr lang="es-ES" dirty="0"/>
              <a:t>HAGA CLIC PARA MODIFICAR EL ESTILO DE TÍTULO DEL PATRÓN</a:t>
            </a:r>
            <a:endParaRPr lang="es-GT" dirty="0"/>
          </a:p>
        </p:txBody>
      </p:sp>
      <p:sp>
        <p:nvSpPr>
          <p:cNvPr id="3" name="Marcador de texto 2">
            <a:extLst>
              <a:ext uri="{FF2B5EF4-FFF2-40B4-BE49-F238E27FC236}">
                <a16:creationId xmlns="" xmlns:a16="http://schemas.microsoft.com/office/drawing/2014/main" id="{AFAFA078-C0C9-4771-8193-FFB214DF70C0}"/>
              </a:ext>
            </a:extLst>
          </p:cNvPr>
          <p:cNvSpPr>
            <a:spLocks noGrp="1"/>
          </p:cNvSpPr>
          <p:nvPr>
            <p:ph type="body" idx="1"/>
          </p:nvPr>
        </p:nvSpPr>
        <p:spPr>
          <a:xfrm>
            <a:off x="838200" y="1562793"/>
            <a:ext cx="10515600" cy="4614170"/>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GT" dirty="0"/>
          </a:p>
        </p:txBody>
      </p:sp>
      <p:sp>
        <p:nvSpPr>
          <p:cNvPr id="4" name="Marcador de fecha 3">
            <a:extLst>
              <a:ext uri="{FF2B5EF4-FFF2-40B4-BE49-F238E27FC236}">
                <a16:creationId xmlns="" xmlns:a16="http://schemas.microsoft.com/office/drawing/2014/main" id="{1D26AF5A-4F9D-4BDC-86B4-1B7993E1A5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7F50F-492E-4C5A-B836-C79014F93E1E}" type="datetime1">
              <a:rPr lang="es-GT" smtClean="0"/>
              <a:pPr/>
              <a:t>20/09/2021</a:t>
            </a:fld>
            <a:endParaRPr lang="es-GT"/>
          </a:p>
        </p:txBody>
      </p:sp>
      <p:sp>
        <p:nvSpPr>
          <p:cNvPr id="5" name="Marcador de pie de página 4">
            <a:extLst>
              <a:ext uri="{FF2B5EF4-FFF2-40B4-BE49-F238E27FC236}">
                <a16:creationId xmlns="" xmlns:a16="http://schemas.microsoft.com/office/drawing/2014/main" id="{9F9B547E-DC76-4B85-B30F-5FFB7C4893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 xmlns:a16="http://schemas.microsoft.com/office/drawing/2014/main" id="{94C9F76D-DAC4-4BE5-9B37-2B889D24F1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4ECC-E985-4DCB-BC79-BB238F702D18}" type="slidenum">
              <a:rPr lang="es-GT" smtClean="0"/>
              <a:pPr/>
              <a:t>‹Nº›</a:t>
            </a:fld>
            <a:endParaRPr lang="es-GT"/>
          </a:p>
        </p:txBody>
      </p:sp>
    </p:spTree>
    <p:extLst>
      <p:ext uri="{BB962C8B-B14F-4D97-AF65-F5344CB8AC3E}">
        <p14:creationId xmlns="" xmlns:p14="http://schemas.microsoft.com/office/powerpoint/2010/main" val="413276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image" Target="../media/image10.e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8.emf"/><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1648690" y="1901480"/>
            <a:ext cx="9144000" cy="737811"/>
          </a:xfrm>
          <a:noFill/>
          <a:effectLst>
            <a:outerShdw blurRad="50800" dist="50800" dir="5400000" sx="1000" sy="1000" algn="ctr" rotWithShape="0">
              <a:srgbClr val="000000"/>
            </a:outerShdw>
          </a:effectLst>
        </p:spPr>
        <p:txBody>
          <a:bodyPr anchor="ctr" anchorCtr="0">
            <a:normAutofit fontScale="90000"/>
          </a:bodyPr>
          <a:lstStyle/>
          <a:p>
            <a:r>
              <a:rPr lang="es-GT" sz="4000" b="1" dirty="0">
                <a:solidFill>
                  <a:srgbClr val="002060"/>
                </a:solidFill>
                <a:latin typeface="Arial" panose="020B0604020202020204" pitchFamily="34" charset="0"/>
                <a:cs typeface="Arial" panose="020B0604020202020204" pitchFamily="34" charset="0"/>
              </a:rPr>
              <a:t>RENDICIÓN DE CUENTAS DEL ORGANISMO EJECUTIVO </a:t>
            </a:r>
            <a:r>
              <a:rPr lang="es-GT" sz="4000" b="1" dirty="0">
                <a:solidFill>
                  <a:srgbClr val="197BB4"/>
                </a:solidFill>
                <a:latin typeface="Arial" panose="020B0604020202020204" pitchFamily="34" charset="0"/>
                <a:cs typeface="Arial" panose="020B0604020202020204" pitchFamily="34" charset="0"/>
              </a:rPr>
              <a:t/>
            </a:r>
            <a:br>
              <a:rPr lang="es-GT" sz="4000" b="1" dirty="0">
                <a:solidFill>
                  <a:srgbClr val="197BB4"/>
                </a:solidFill>
                <a:latin typeface="Arial" panose="020B0604020202020204" pitchFamily="34" charset="0"/>
                <a:cs typeface="Arial" panose="020B0604020202020204" pitchFamily="34" charset="0"/>
              </a:rPr>
            </a:br>
            <a:r>
              <a:rPr lang="es-GT" sz="4000" b="1" dirty="0">
                <a:latin typeface="Arial" panose="020B0604020202020204" pitchFamily="34" charset="0"/>
                <a:cs typeface="Arial" panose="020B0604020202020204" pitchFamily="34" charset="0"/>
              </a:rPr>
              <a:t/>
            </a:r>
            <a:br>
              <a:rPr lang="es-GT" sz="4000" b="1" dirty="0">
                <a:latin typeface="Arial" panose="020B0604020202020204" pitchFamily="34" charset="0"/>
                <a:cs typeface="Arial" panose="020B0604020202020204" pitchFamily="34" charset="0"/>
              </a:rPr>
            </a:br>
            <a:r>
              <a:rPr lang="es-GT" sz="4000" b="1" dirty="0">
                <a:solidFill>
                  <a:srgbClr val="197BB4"/>
                </a:solidFill>
                <a:latin typeface="Arial" panose="020B0604020202020204" pitchFamily="34" charset="0"/>
                <a:cs typeface="Arial" panose="020B0604020202020204" pitchFamily="34" charset="0"/>
              </a:rPr>
              <a:t>SEGUNDO CUATRIMESTRE </a:t>
            </a:r>
            <a:r>
              <a:rPr lang="es-GT" sz="4000" b="1" dirty="0" smtClean="0">
                <a:solidFill>
                  <a:srgbClr val="197BB4"/>
                </a:solidFill>
                <a:latin typeface="Arial" panose="020B0604020202020204" pitchFamily="34" charset="0"/>
                <a:cs typeface="Arial" panose="020B0604020202020204" pitchFamily="34" charset="0"/>
              </a:rPr>
              <a:t>2021</a:t>
            </a:r>
            <a:br>
              <a:rPr lang="es-GT" sz="4000" b="1" dirty="0" smtClean="0">
                <a:solidFill>
                  <a:srgbClr val="197BB4"/>
                </a:solidFill>
                <a:latin typeface="Arial" panose="020B0604020202020204" pitchFamily="34" charset="0"/>
                <a:cs typeface="Arial" panose="020B0604020202020204" pitchFamily="34" charset="0"/>
              </a:rPr>
            </a:br>
            <a:r>
              <a:rPr lang="es-GT" sz="4000" b="1" dirty="0">
                <a:solidFill>
                  <a:srgbClr val="197BB4"/>
                </a:solidFill>
                <a:latin typeface="Arial" panose="020B0604020202020204" pitchFamily="34" charset="0"/>
                <a:cs typeface="Arial" panose="020B0604020202020204" pitchFamily="34" charset="0"/>
              </a:rPr>
              <a:t/>
            </a:r>
            <a:br>
              <a:rPr lang="es-GT" sz="4000" b="1" dirty="0">
                <a:solidFill>
                  <a:srgbClr val="197BB4"/>
                </a:solidFill>
                <a:latin typeface="Arial" panose="020B0604020202020204" pitchFamily="34" charset="0"/>
                <a:cs typeface="Arial" panose="020B0604020202020204" pitchFamily="34" charset="0"/>
              </a:rPr>
            </a:br>
            <a:r>
              <a:rPr lang="es-GT" sz="4000" b="1" dirty="0" smtClean="0">
                <a:solidFill>
                  <a:srgbClr val="197BB4"/>
                </a:solidFill>
                <a:latin typeface="Arial" panose="020B0604020202020204" pitchFamily="34" charset="0"/>
                <a:cs typeface="Arial" panose="020B0604020202020204" pitchFamily="34" charset="0"/>
              </a:rPr>
              <a:t>Ministerio de Salud Pública y Asistencia Social –MSPAS-</a:t>
            </a: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pic>
        <p:nvPicPr>
          <p:cNvPr id="4" name="3 Imagen"/>
          <p:cNvPicPr/>
          <p:nvPr/>
        </p:nvPicPr>
        <p:blipFill>
          <a:blip r:embed="rId4" cstate="print"/>
          <a:srcRect/>
          <a:stretch>
            <a:fillRect/>
          </a:stretch>
        </p:blipFill>
        <p:spPr bwMode="auto">
          <a:xfrm>
            <a:off x="4814021" y="3845935"/>
            <a:ext cx="2719388" cy="1630074"/>
          </a:xfrm>
          <a:prstGeom prst="rect">
            <a:avLst/>
          </a:prstGeom>
          <a:noFill/>
          <a:ln w="9525">
            <a:noFill/>
            <a:miter lim="800000"/>
            <a:headEnd/>
            <a:tailEnd/>
          </a:ln>
          <a:effectLst/>
        </p:spPr>
      </p:pic>
    </p:spTree>
    <p:extLst>
      <p:ext uri="{BB962C8B-B14F-4D97-AF65-F5344CB8AC3E}">
        <p14:creationId xmlns="" xmlns:p14="http://schemas.microsoft.com/office/powerpoint/2010/main" val="70149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793024"/>
            <a:ext cx="11173098"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¿EN QUÉ INVIERTE </a:t>
            </a:r>
            <a:r>
              <a:rPr lang="es-GT" dirty="0" smtClean="0">
                <a:latin typeface="Arial" panose="020B0604020202020204" pitchFamily="34" charset="0"/>
                <a:cs typeface="Arial" panose="020B0604020202020204" pitchFamily="34" charset="0"/>
              </a:rPr>
              <a:t>EL MSPAS</a:t>
            </a:r>
            <a:r>
              <a:rPr lang="es-GT" dirty="0" smtClean="0">
                <a:latin typeface="Arial" panose="020B0604020202020204" pitchFamily="34" charset="0"/>
                <a:cs typeface="Arial" panose="020B0604020202020204" pitchFamily="34" charset="0"/>
              </a:rPr>
              <a:t>?</a:t>
            </a:r>
            <a:r>
              <a:rPr lang="es-GT" dirty="0">
                <a:latin typeface="Arial" panose="020B0604020202020204" pitchFamily="34" charset="0"/>
                <a:cs typeface="Arial" panose="020B0604020202020204" pitchFamily="34" charset="0"/>
              </a:rPr>
              <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342900" y="1458006"/>
            <a:ext cx="11622677" cy="3851749"/>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endParaRPr lang="es-CR" sz="2000" dirty="0" smtClean="0">
              <a:latin typeface="Arial" pitchFamily="34" charset="0"/>
              <a:cs typeface="Arial" pitchFamily="34" charset="0"/>
            </a:endParaRPr>
          </a:p>
          <a:p>
            <a:pPr algn="just">
              <a:lnSpc>
                <a:spcPct val="150000"/>
              </a:lnSpc>
            </a:pPr>
            <a:r>
              <a:rPr lang="es-CR" sz="2000" dirty="0" smtClean="0">
                <a:latin typeface="Arial" pitchFamily="34" charset="0"/>
                <a:cs typeface="Arial" pitchFamily="34" charset="0"/>
              </a:rPr>
              <a:t>Con relación al saldo devengado de la inversión física, que es de Q74 millones, cabe destacar que 91% de esta ejecución se realizó en los renglones presupuestarios siguientes: 323, Mobiliario y equipo médico-sanitario y de laboratorio, lo que representó el 67%. En el renglón 329, Otras maquinarias y equipos, se ejecutó el  17%; y en el renglón 328, Equipo de cómputo, se ejecutó el 7%. En el renglón de gasto 332, Construcciones de bienes nacionales de uso no común, se ejecutó el 1 %, que equivale a Q1 millón.</a:t>
            </a:r>
            <a:endParaRPr lang="es-ES" sz="2000" dirty="0" smtClean="0">
              <a:latin typeface="Arial" pitchFamily="34" charset="0"/>
              <a:cs typeface="Arial" pitchFamily="34" charset="0"/>
            </a:endParaRPr>
          </a:p>
          <a:p>
            <a:pPr algn="just">
              <a:lnSpc>
                <a:spcPct val="150000"/>
              </a:lnSpc>
            </a:pPr>
            <a:endParaRPr lang="es-GT" sz="2000" b="0" dirty="0">
              <a:solidFill>
                <a:schemeClr val="tx1"/>
              </a:solidFill>
              <a:latin typeface="Arial" panose="020B0604020202020204" pitchFamily="34" charset="0"/>
              <a:cs typeface="Arial" panose="020B0604020202020204" pitchFamily="34" charset="0"/>
            </a:endParaRPr>
          </a:p>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pic>
        <p:nvPicPr>
          <p:cNvPr id="8" name="Picture 4" descr="Edificio - Iconos gratis de edificios"/>
          <p:cNvPicPr>
            <a:picLocks noChangeAspect="1" noChangeArrowheads="1"/>
          </p:cNvPicPr>
          <p:nvPr/>
        </p:nvPicPr>
        <p:blipFill>
          <a:blip r:embed="rId4" cstate="hqprint">
            <a:extLst>
              <a:ext uri="{28A0092B-C50C-407E-A947-70E740481C1C}">
                <a14:useLocalDpi xmlns="" xmlns:a14="http://schemas.microsoft.com/office/drawing/2010/main" val="0"/>
              </a:ext>
            </a:extLst>
          </a:blip>
          <a:srcRect/>
          <a:stretch>
            <a:fillRect/>
          </a:stretch>
        </p:blipFill>
        <p:spPr bwMode="auto">
          <a:xfrm>
            <a:off x="10677110" y="91453"/>
            <a:ext cx="1288467" cy="128846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7904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667794" y="1611085"/>
            <a:ext cx="7406641" cy="415380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675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vigente total para la inversión</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409.230,000.00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400" b="0" dirty="0">
              <a:solidFill>
                <a:schemeClr val="tx1"/>
              </a:solidFill>
              <a:latin typeface="Arial" panose="020B0604020202020204" pitchFamily="34" charset="0"/>
              <a:cs typeface="Arial" panose="020B0604020202020204" pitchFamily="34" charset="0"/>
            </a:endParaRPr>
          </a:p>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utilizado al </a:t>
            </a:r>
            <a:r>
              <a:rPr lang="es-GT" sz="2700" u="sng" dirty="0">
                <a:solidFill>
                  <a:schemeClr val="tx1"/>
                </a:solidFill>
                <a:latin typeface="Arial" panose="020B0604020202020204" pitchFamily="34" charset="0"/>
                <a:cs typeface="Arial" panose="020B0604020202020204" pitchFamily="34" charset="0"/>
              </a:rPr>
              <a:t>segundo cuatrimestre 2021</a:t>
            </a:r>
            <a:r>
              <a:rPr lang="es-GT" sz="2700" dirty="0">
                <a:solidFill>
                  <a:schemeClr val="tx1"/>
                </a:solidFill>
                <a:latin typeface="Arial" panose="020B0604020202020204" pitchFamily="34" charset="0"/>
                <a:cs typeface="Arial" panose="020B0604020202020204" pitchFamily="34" charset="0"/>
              </a:rPr>
              <a:t> </a:t>
            </a:r>
            <a:r>
              <a:rPr lang="es-GT" sz="2700" b="0" dirty="0">
                <a:solidFill>
                  <a:schemeClr val="tx1"/>
                </a:solidFill>
                <a:latin typeface="Arial" panose="020B0604020202020204" pitchFamily="34" charset="0"/>
                <a:cs typeface="Arial" panose="020B0604020202020204" pitchFamily="34" charset="0"/>
              </a:rPr>
              <a:t>para la inversión</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79.050,000.00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400" b="0" dirty="0">
              <a:solidFill>
                <a:schemeClr val="tx1"/>
              </a:solidFill>
              <a:latin typeface="Arial" panose="020B0604020202020204" pitchFamily="34" charset="0"/>
              <a:cs typeface="Arial" panose="020B0604020202020204" pitchFamily="34" charset="0"/>
            </a:endParaRPr>
          </a:p>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pendiente de utilizar para la inversión</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330.180,000.00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4" name="Título 1">
            <a:extLst>
              <a:ext uri="{FF2B5EF4-FFF2-40B4-BE49-F238E27FC236}">
                <a16:creationId xmlns="" xmlns:a16="http://schemas.microsoft.com/office/drawing/2014/main" id="{E40743F2-234A-4544-BBAC-8877FB423F76}"/>
              </a:ext>
            </a:extLst>
          </p:cNvPr>
          <p:cNvSpPr txBox="1">
            <a:spLocks/>
          </p:cNvSpPr>
          <p:nvPr/>
        </p:nvSpPr>
        <p:spPr>
          <a:xfrm>
            <a:off x="387531" y="2351314"/>
            <a:ext cx="3327219" cy="2423886"/>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0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nSpc>
                <a:spcPct val="150000"/>
              </a:lnSpc>
            </a:pPr>
            <a:r>
              <a:rPr lang="es-GT" sz="2000" b="0" dirty="0">
                <a:latin typeface="Arial" panose="020B0604020202020204" pitchFamily="34" charset="0"/>
                <a:cs typeface="Arial" panose="020B0604020202020204" pitchFamily="34" charset="0"/>
              </a:rPr>
              <a:t/>
            </a:r>
            <a:br>
              <a:rPr lang="es-GT" sz="2000" b="0" dirty="0">
                <a:latin typeface="Arial" panose="020B0604020202020204" pitchFamily="34" charset="0"/>
                <a:cs typeface="Arial" panose="020B0604020202020204" pitchFamily="34" charset="0"/>
              </a:rPr>
            </a:br>
            <a:r>
              <a:rPr lang="es-GT" sz="2200" b="0" dirty="0">
                <a:solidFill>
                  <a:schemeClr val="tx1"/>
                </a:solidFill>
                <a:latin typeface="Arial" panose="020B0604020202020204" pitchFamily="34" charset="0"/>
                <a:cs typeface="Arial" panose="020B0604020202020204" pitchFamily="34" charset="0"/>
              </a:rPr>
              <a:t>Este rubro constituye el </a:t>
            </a:r>
            <a:r>
              <a:rPr lang="es-GT" sz="2200" b="0" dirty="0" smtClean="0">
                <a:solidFill>
                  <a:srgbClr val="FF0000"/>
                </a:solidFill>
                <a:latin typeface="Arial" panose="020B0604020202020204" pitchFamily="34" charset="0"/>
                <a:cs typeface="Arial" panose="020B0604020202020204" pitchFamily="34" charset="0"/>
              </a:rPr>
              <a:t>3.84</a:t>
            </a:r>
            <a:r>
              <a:rPr lang="es-GT" sz="2200" dirty="0" smtClean="0">
                <a:solidFill>
                  <a:srgbClr val="FF0000"/>
                </a:solidFill>
                <a:latin typeface="Arial" panose="020B0604020202020204" pitchFamily="34" charset="0"/>
                <a:cs typeface="Arial" panose="020B0604020202020204" pitchFamily="34" charset="0"/>
              </a:rPr>
              <a:t>%</a:t>
            </a:r>
            <a:r>
              <a:rPr lang="es-GT" sz="2200" b="0" dirty="0" smtClean="0">
                <a:latin typeface="Arial" panose="020B0604020202020204" pitchFamily="34" charset="0"/>
                <a:cs typeface="Arial" panose="020B0604020202020204" pitchFamily="34" charset="0"/>
              </a:rPr>
              <a:t> </a:t>
            </a:r>
            <a:r>
              <a:rPr lang="es-GT" sz="2200" b="0" dirty="0">
                <a:solidFill>
                  <a:schemeClr val="tx1"/>
                </a:solidFill>
                <a:latin typeface="Arial" panose="020B0604020202020204" pitchFamily="34" charset="0"/>
                <a:cs typeface="Arial" panose="020B0604020202020204" pitchFamily="34" charset="0"/>
              </a:rPr>
              <a:t>del total del presupuesto de </a:t>
            </a:r>
            <a:r>
              <a:rPr lang="es-GT" sz="2200" b="0" u="sng" dirty="0">
                <a:solidFill>
                  <a:schemeClr val="tx1"/>
                </a:solidFill>
                <a:latin typeface="Arial" panose="020B0604020202020204" pitchFamily="34" charset="0"/>
                <a:cs typeface="Arial" panose="020B0604020202020204" pitchFamily="34" charset="0"/>
              </a:rPr>
              <a:t>“la institución”</a:t>
            </a:r>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9"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945424"/>
            <a:ext cx="10470969"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MONTO UTILIZADO EN INVERSIÓN A LA FECHA</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pic>
        <p:nvPicPr>
          <p:cNvPr id="10" name="Picture 4" descr="Edificio - Iconos gratis de edificios"/>
          <p:cNvPicPr>
            <a:picLocks noChangeAspect="1" noChangeArrowheads="1"/>
          </p:cNvPicPr>
          <p:nvPr/>
        </p:nvPicPr>
        <p:blipFill>
          <a:blip r:embed="rId4" cstate="hqprint">
            <a:extLst>
              <a:ext uri="{28A0092B-C50C-407E-A947-70E740481C1C}">
                <a14:useLocalDpi xmlns="" xmlns:a14="http://schemas.microsoft.com/office/drawing/2010/main" val="0"/>
              </a:ext>
            </a:extLst>
          </a:blip>
          <a:srcRect/>
          <a:stretch>
            <a:fillRect/>
          </a:stretch>
        </p:blipFill>
        <p:spPr bwMode="auto">
          <a:xfrm>
            <a:off x="10677110" y="91453"/>
            <a:ext cx="1288467" cy="128846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68103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0" y="793024"/>
            <a:ext cx="9146435"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FINALIDADES ATIENDE </a:t>
            </a:r>
            <a:r>
              <a:rPr lang="es-GT" dirty="0" smtClean="0">
                <a:latin typeface="Arial" panose="020B0604020202020204" pitchFamily="34" charset="0"/>
                <a:cs typeface="Arial" panose="020B0604020202020204" pitchFamily="34" charset="0"/>
              </a:rPr>
              <a:t>EL MSPAS</a:t>
            </a:r>
            <a:r>
              <a:rPr lang="es-GT" dirty="0" smtClean="0">
                <a:latin typeface="Arial" panose="020B0604020202020204" pitchFamily="34" charset="0"/>
                <a:cs typeface="Arial" panose="020B0604020202020204" pitchFamily="34" charset="0"/>
              </a:rPr>
              <a:t>?</a:t>
            </a:r>
            <a:r>
              <a:rPr lang="es-GT" dirty="0">
                <a:latin typeface="Arial" panose="020B0604020202020204" pitchFamily="34" charset="0"/>
                <a:cs typeface="Arial" panose="020B0604020202020204" pitchFamily="34" charset="0"/>
              </a:rPr>
              <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558936" y="1324791"/>
            <a:ext cx="7406641" cy="5238750"/>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r>
              <a:rPr lang="es-CR" sz="2000" b="0" dirty="0" smtClean="0">
                <a:latin typeface="Arial" pitchFamily="34" charset="0"/>
                <a:cs typeface="Arial" pitchFamily="34" charset="0"/>
              </a:rPr>
              <a:t>El MSPAS tiene asignado su presupuesto en cinco finalidades, siendo la finalidad Salud, la que tiene el mayor presupuesto vigente asignado con Q9,051 millones, equivalente al 84.97%. Seguidamente está la finalidad Atención a desastres y gestión de riesgos, con un presupuesto vigente de Q1,014, (9.52%).  Con el 3.78% se encuentra la finalidad Educación, cuyo presupuesto asciende a Q403 millones. Los Servicios generales públicos tienen una asignación de Q163 millones (1.53%) . Finalmente se encuentra Urbanización y servicios comunitarios, que representa el 0.20%.</a:t>
            </a:r>
            <a:endParaRPr lang="es-ES" sz="2000" b="0" dirty="0" smtClean="0">
              <a:latin typeface="Arial" pitchFamily="34" charset="0"/>
              <a:cs typeface="Arial" pitchFamily="34" charset="0"/>
            </a:endParaRPr>
          </a:p>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6" name="Título 1">
            <a:extLst>
              <a:ext uri="{FF2B5EF4-FFF2-40B4-BE49-F238E27FC236}">
                <a16:creationId xmlns="" xmlns:a16="http://schemas.microsoft.com/office/drawing/2014/main" id="{E40743F2-234A-4544-BBAC-8877FB423F76}"/>
              </a:ext>
            </a:extLst>
          </p:cNvPr>
          <p:cNvSpPr txBox="1">
            <a:spLocks/>
          </p:cNvSpPr>
          <p:nvPr/>
        </p:nvSpPr>
        <p:spPr>
          <a:xfrm>
            <a:off x="387531" y="1838053"/>
            <a:ext cx="3327219"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675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2000" b="0" dirty="0">
                <a:solidFill>
                  <a:schemeClr val="tx1"/>
                </a:solidFill>
                <a:latin typeface="Arial" panose="020B0604020202020204" pitchFamily="34" charset="0"/>
                <a:cs typeface="Arial" panose="020B0604020202020204" pitchFamily="34" charset="0"/>
              </a:rPr>
              <a:t/>
            </a:r>
            <a:br>
              <a:rPr lang="es-GT" sz="2000" b="0" dirty="0">
                <a:solidFill>
                  <a:schemeClr val="tx1"/>
                </a:solidFill>
                <a:latin typeface="Arial" panose="020B0604020202020204" pitchFamily="34" charset="0"/>
                <a:cs typeface="Arial" panose="020B0604020202020204" pitchFamily="34" charset="0"/>
              </a:rPr>
            </a:br>
            <a:r>
              <a:rPr lang="es-CR" sz="2400" dirty="0" smtClean="0">
                <a:latin typeface="Arial" pitchFamily="34" charset="0"/>
                <a:cs typeface="Arial" pitchFamily="34" charset="0"/>
              </a:rPr>
              <a:t>El MSPAS tiene asignado su presupuesto en cinco finalidades, siendo la finalidad Salud, la que tiene el mayor presupuesto vigente asignado con Q9,051 millones, equivalente al 84.97%. </a:t>
            </a:r>
            <a:endParaRPr lang="es-GT" sz="2200" b="0" dirty="0">
              <a:solidFill>
                <a:schemeClr val="tx1"/>
              </a:solidFill>
              <a:latin typeface="Arial" pitchFamily="34" charset="0"/>
              <a:cs typeface="Arial" pitchFamily="34" charset="0"/>
            </a:endParaRPr>
          </a:p>
        </p:txBody>
      </p:sp>
      <p:pic>
        <p:nvPicPr>
          <p:cNvPr id="7" name="Picture 2" descr="Target arm | Icono Gratis"/>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487707" y="56535"/>
            <a:ext cx="1477870" cy="147787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54024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D0DB10-AE31-47D2-A485-453D2186D26D}"/>
              </a:ext>
            </a:extLst>
          </p:cNvPr>
          <p:cNvSpPr>
            <a:spLocks noGrp="1"/>
          </p:cNvSpPr>
          <p:nvPr>
            <p:ph type="title"/>
          </p:nvPr>
        </p:nvSpPr>
        <p:spPr>
          <a:xfrm>
            <a:off x="1789611" y="575125"/>
            <a:ext cx="8791303" cy="547089"/>
          </a:xfrm>
        </p:spPr>
        <p:txBody>
          <a:bodyPr>
            <a:noAutofit/>
          </a:bodyPr>
          <a:lstStyle/>
          <a:p>
            <a:r>
              <a:rPr lang="es-GT" sz="2800" dirty="0">
                <a:latin typeface="Arial" panose="020B0604020202020204" pitchFamily="34" charset="0"/>
                <a:cs typeface="Arial" panose="020B0604020202020204" pitchFamily="34" charset="0"/>
              </a:rPr>
              <a:t>EJECUCIÓN PRESUPUESTARIA POR FINALIDAD AL SEGUNDO CUATRIMESTRE 2021</a:t>
            </a:r>
            <a:endParaRPr lang="es-GT" sz="2800" b="1" dirty="0">
              <a:latin typeface="Arial" panose="020B0604020202020204" pitchFamily="34" charset="0"/>
              <a:cs typeface="Arial" panose="020B0604020202020204" pitchFamily="34" charset="0"/>
            </a:endParaRPr>
          </a:p>
        </p:txBody>
      </p:sp>
      <p:sp>
        <p:nvSpPr>
          <p:cNvPr id="7" name="CuadroTexto 6"/>
          <p:cNvSpPr txBox="1"/>
          <p:nvPr/>
        </p:nvSpPr>
        <p:spPr>
          <a:xfrm>
            <a:off x="10149453" y="6145305"/>
            <a:ext cx="2042547" cy="246221"/>
          </a:xfrm>
          <a:prstGeom prst="rect">
            <a:avLst/>
          </a:prstGeom>
          <a:noFill/>
        </p:spPr>
        <p:txBody>
          <a:bodyPr wrap="none" rtlCol="0">
            <a:spAutoFit/>
          </a:bodyPr>
          <a:lstStyle/>
          <a:p>
            <a:r>
              <a:rPr lang="es-GT" sz="1000" dirty="0">
                <a:latin typeface="Arial" panose="020B0604020202020204" pitchFamily="34" charset="0"/>
                <a:cs typeface="Arial" panose="020B0604020202020204" pitchFamily="34" charset="0"/>
              </a:rPr>
              <a:t>* Cifras en millones de quetzales</a:t>
            </a:r>
          </a:p>
        </p:txBody>
      </p:sp>
      <p:graphicFrame>
        <p:nvGraphicFramePr>
          <p:cNvPr id="6" name="5 Gráfico">
            <a:extLst>
              <a:ext uri="{FF2B5EF4-FFF2-40B4-BE49-F238E27FC236}">
                <a16:creationId xmlns:lc="http://schemas.openxmlformats.org/drawingml/2006/lockedCanvas"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ps="http://schemas.microsoft.com/office/word/2010/wordprocessingShape" xmlns:a16="http://schemas.microsoft.com/office/drawing/2014/main" xmlns:wne="http://schemas.microsoft.com/office/word/2006/wordml" xmlns:wp="http://schemas.openxmlformats.org/drawingml/2006/wordprocessingDrawing" xmlns:m="http://schemas.openxmlformats.org/officeDocument/2006/math" xmlns:ve="http://schemas.openxmlformats.org/markup-compatibility/2006" id="{729E799A-76FE-4CD8-B4CF-AC5011D6D642}"/>
              </a:ext>
            </a:extLst>
          </p:cNvPr>
          <p:cNvGraphicFramePr/>
          <p:nvPr/>
        </p:nvGraphicFramePr>
        <p:xfrm>
          <a:off x="654627" y="1392383"/>
          <a:ext cx="10266218" cy="44888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26308572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Título 1">
            <a:extLst>
              <a:ext uri="{FF2B5EF4-FFF2-40B4-BE49-F238E27FC236}">
                <a16:creationId xmlns="" xmlns:a16="http://schemas.microsoft.com/office/drawing/2014/main" id="{A2162693-C48A-1D46-A173-005AE60ACA54}"/>
              </a:ext>
            </a:extLst>
          </p:cNvPr>
          <p:cNvSpPr txBox="1">
            <a:spLocks/>
          </p:cNvSpPr>
          <p:nvPr/>
        </p:nvSpPr>
        <p:spPr>
          <a:xfrm>
            <a:off x="2865120" y="5017050"/>
            <a:ext cx="9144000" cy="1572448"/>
          </a:xfrm>
          <a:prstGeom prst="rect">
            <a:avLst/>
          </a:prstGeom>
        </p:spPr>
        <p:txBody>
          <a:bodyPr vert="horz" lIns="91440" tIns="45720" rIns="91440" bIns="4572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GT" sz="3700" b="1" dirty="0">
                <a:solidFill>
                  <a:schemeClr val="bg1"/>
                </a:solidFill>
                <a:latin typeface="Arial" panose="020B0604020202020204" pitchFamily="34" charset="0"/>
                <a:cs typeface="Arial" panose="020B0604020202020204" pitchFamily="34" charset="0"/>
              </a:rPr>
              <a:t>RENDICIÓN DE CUENTAS</a:t>
            </a:r>
          </a:p>
          <a:p>
            <a:pPr algn="r"/>
            <a:r>
              <a:rPr lang="es-GT" sz="3700" b="1" dirty="0">
                <a:latin typeface="Arial" panose="020B0604020202020204" pitchFamily="34" charset="0"/>
                <a:cs typeface="Arial" panose="020B0604020202020204" pitchFamily="34" charset="0"/>
              </a:rPr>
              <a:t/>
            </a:r>
            <a:br>
              <a:rPr lang="es-GT" sz="3700" b="1" dirty="0">
                <a:latin typeface="Arial" panose="020B0604020202020204" pitchFamily="34" charset="0"/>
                <a:cs typeface="Arial" panose="020B0604020202020204" pitchFamily="34" charset="0"/>
              </a:rPr>
            </a:br>
            <a:r>
              <a:rPr lang="es-GT" sz="3700" b="1" dirty="0">
                <a:solidFill>
                  <a:srgbClr val="00B0F0"/>
                </a:solidFill>
                <a:latin typeface="Arial" panose="020B0604020202020204" pitchFamily="34" charset="0"/>
                <a:cs typeface="Arial" panose="020B0604020202020204" pitchFamily="34" charset="0"/>
              </a:rPr>
              <a:t>RESULTADOS ESPECÍFICOS</a:t>
            </a:r>
          </a:p>
          <a:p>
            <a:pPr algn="r"/>
            <a:r>
              <a:rPr lang="es-GT" sz="3700" b="1" dirty="0">
                <a:solidFill>
                  <a:srgbClr val="00B0F0"/>
                </a:solidFill>
                <a:latin typeface="Arial" panose="020B0604020202020204" pitchFamily="34" charset="0"/>
                <a:cs typeface="Arial" panose="020B0604020202020204" pitchFamily="34" charset="0"/>
              </a:rPr>
              <a:t>SEGUNDO CUATRIMESTRE 2021</a:t>
            </a:r>
          </a:p>
        </p:txBody>
      </p:sp>
    </p:spTree>
    <p:extLst>
      <p:ext uri="{BB962C8B-B14F-4D97-AF65-F5344CB8AC3E}">
        <p14:creationId xmlns="" xmlns:p14="http://schemas.microsoft.com/office/powerpoint/2010/main" val="1297065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Marcador de contenido 6">
            <a:extLst>
              <a:ext uri="{FF2B5EF4-FFF2-40B4-BE49-F238E27FC236}">
                <a16:creationId xmlns="" xmlns:a16="http://schemas.microsoft.com/office/drawing/2014/main" id="{FDEFACA7-B903-4B3E-851C-F8FB7B3942D0}"/>
              </a:ext>
            </a:extLst>
          </p:cNvPr>
          <p:cNvSpPr txBox="1">
            <a:spLocks/>
          </p:cNvSpPr>
          <p:nvPr/>
        </p:nvSpPr>
        <p:spPr>
          <a:xfrm>
            <a:off x="121886" y="1643720"/>
            <a:ext cx="11778761" cy="50125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1000" dirty="0">
              <a:latin typeface="Arial" panose="020B0604020202020204" pitchFamily="34" charset="0"/>
              <a:cs typeface="Arial" panose="020B0604020202020204" pitchFamily="34" charset="0"/>
            </a:endParaRPr>
          </a:p>
        </p:txBody>
      </p:sp>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25601" name="Rectangle 1"/>
          <p:cNvSpPr>
            <a:spLocks noChangeArrowheads="1"/>
          </p:cNvSpPr>
          <p:nvPr/>
        </p:nvSpPr>
        <p:spPr bwMode="auto">
          <a:xfrm>
            <a:off x="124691" y="1444335"/>
            <a:ext cx="11575473"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s-GT"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El Ministerio de Salud Pública y Asistencia Social cuenta con 46 Hospitales ubicados en toda la República, atiendo a la población que solicita sus servicios:                                                                                               </a:t>
            </a:r>
          </a:p>
          <a:p>
            <a:pPr algn="just" fontAlgn="base">
              <a:spcBef>
                <a:spcPct val="0"/>
              </a:spcBef>
              <a:spcAft>
                <a:spcPct val="0"/>
              </a:spcAft>
            </a:pPr>
            <a:r>
              <a:rPr lang="es-GT" sz="1400" dirty="0" smtClean="0">
                <a:solidFill>
                  <a:srgbClr val="000000"/>
                </a:solidFill>
                <a:latin typeface="Arial" pitchFamily="34" charset="0"/>
                <a:cs typeface="Arial" pitchFamily="34" charset="0"/>
              </a:rPr>
              <a:t>                                                                                                                   </a:t>
            </a:r>
            <a:r>
              <a:rPr lang="es-GT" sz="1400" b="1" dirty="0" smtClean="0"/>
              <a:t>Producción de intensivos hospitalarios</a:t>
            </a:r>
            <a:r>
              <a:rPr lang="es-CR" sz="1400" dirty="0" smtClean="0"/>
              <a:t>:  </a:t>
            </a:r>
            <a:endParaRPr lang="es-ES" sz="1400" dirty="0" smtClean="0"/>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GT" sz="12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rgbClr val="000000"/>
              </a:solidFill>
              <a:effectLst/>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GT" sz="1200" dirty="0" smtClean="0">
              <a:solidFill>
                <a:srgbClr val="000000"/>
              </a:solidFill>
              <a:latin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GT"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7 Imagen"/>
          <p:cNvPicPr/>
          <p:nvPr/>
        </p:nvPicPr>
        <p:blipFill>
          <a:blip r:embed="rId4" cstate="print"/>
          <a:srcRect/>
          <a:stretch>
            <a:fillRect/>
          </a:stretch>
        </p:blipFill>
        <p:spPr bwMode="auto">
          <a:xfrm>
            <a:off x="571500" y="2201573"/>
            <a:ext cx="3400425" cy="3057525"/>
          </a:xfrm>
          <a:prstGeom prst="rect">
            <a:avLst/>
          </a:prstGeom>
          <a:noFill/>
          <a:ln w="9525">
            <a:noFill/>
            <a:miter lim="800000"/>
            <a:headEnd/>
            <a:tailEnd/>
          </a:ln>
        </p:spPr>
      </p:pic>
      <p:pic>
        <p:nvPicPr>
          <p:cNvPr id="9" name="8 Imagen"/>
          <p:cNvPicPr/>
          <p:nvPr/>
        </p:nvPicPr>
        <p:blipFill>
          <a:blip r:embed="rId5"/>
          <a:srcRect/>
          <a:stretch>
            <a:fillRect/>
          </a:stretch>
        </p:blipFill>
        <p:spPr bwMode="auto">
          <a:xfrm>
            <a:off x="4700588" y="2289464"/>
            <a:ext cx="5762625" cy="2819400"/>
          </a:xfrm>
          <a:prstGeom prst="rect">
            <a:avLst/>
          </a:prstGeom>
          <a:noFill/>
          <a:ln w="9525">
            <a:noFill/>
            <a:miter lim="800000"/>
            <a:headEnd/>
            <a:tailEnd/>
          </a:ln>
        </p:spPr>
      </p:pic>
    </p:spTree>
    <p:extLst>
      <p:ext uri="{BB962C8B-B14F-4D97-AF65-F5344CB8AC3E}">
        <p14:creationId xmlns="" xmlns:p14="http://schemas.microsoft.com/office/powerpoint/2010/main" val="2917073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Marcador de contenido 6">
            <a:extLst>
              <a:ext uri="{FF2B5EF4-FFF2-40B4-BE49-F238E27FC236}">
                <a16:creationId xmlns="" xmlns:a16="http://schemas.microsoft.com/office/drawing/2014/main" id="{FDEFACA7-B903-4B3E-851C-F8FB7B3942D0}"/>
              </a:ext>
            </a:extLst>
          </p:cNvPr>
          <p:cNvSpPr txBox="1">
            <a:spLocks/>
          </p:cNvSpPr>
          <p:nvPr/>
        </p:nvSpPr>
        <p:spPr>
          <a:xfrm>
            <a:off x="121886" y="1643720"/>
            <a:ext cx="11778761" cy="50125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1000" dirty="0">
              <a:latin typeface="Arial" panose="020B0604020202020204" pitchFamily="34" charset="0"/>
              <a:cs typeface="Arial" panose="020B0604020202020204" pitchFamily="34" charset="0"/>
            </a:endParaRPr>
          </a:p>
        </p:txBody>
      </p:sp>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16" name="Marcador de contenido 6">
            <a:extLst>
              <a:ext uri="{FF2B5EF4-FFF2-40B4-BE49-F238E27FC236}">
                <a16:creationId xmlns="" xmlns:a16="http://schemas.microsoft.com/office/drawing/2014/main" id="{FDEFACA7-B903-4B3E-851C-F8FB7B3942D0}"/>
              </a:ext>
            </a:extLst>
          </p:cNvPr>
          <p:cNvSpPr txBox="1">
            <a:spLocks/>
          </p:cNvSpPr>
          <p:nvPr/>
        </p:nvSpPr>
        <p:spPr>
          <a:xfrm>
            <a:off x="270164" y="1610591"/>
            <a:ext cx="11024754" cy="45408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500" b="1" dirty="0">
              <a:latin typeface="Arial" panose="020B0604020202020204" pitchFamily="34" charset="0"/>
              <a:cs typeface="Arial" panose="020B0604020202020204" pitchFamily="34" charset="0"/>
            </a:endParaRPr>
          </a:p>
        </p:txBody>
      </p:sp>
      <p:pic>
        <p:nvPicPr>
          <p:cNvPr id="7" name="6 Imagen"/>
          <p:cNvPicPr/>
          <p:nvPr/>
        </p:nvPicPr>
        <p:blipFill>
          <a:blip r:embed="rId4"/>
          <a:srcRect/>
          <a:stretch>
            <a:fillRect/>
          </a:stretch>
        </p:blipFill>
        <p:spPr bwMode="auto">
          <a:xfrm>
            <a:off x="613064" y="1236518"/>
            <a:ext cx="10775372" cy="5112327"/>
          </a:xfrm>
          <a:prstGeom prst="rect">
            <a:avLst/>
          </a:prstGeom>
          <a:noFill/>
          <a:ln w="9525">
            <a:noFill/>
            <a:miter lim="800000"/>
            <a:headEnd/>
            <a:tailEnd/>
          </a:ln>
        </p:spPr>
      </p:pic>
    </p:spTree>
    <p:extLst>
      <p:ext uri="{BB962C8B-B14F-4D97-AF65-F5344CB8AC3E}">
        <p14:creationId xmlns="" xmlns:p14="http://schemas.microsoft.com/office/powerpoint/2010/main" val="1310776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Marcador de contenido 6">
            <a:extLst>
              <a:ext uri="{FF2B5EF4-FFF2-40B4-BE49-F238E27FC236}">
                <a16:creationId xmlns="" xmlns:a16="http://schemas.microsoft.com/office/drawing/2014/main" id="{FDEFACA7-B903-4B3E-851C-F8FB7B3942D0}"/>
              </a:ext>
            </a:extLst>
          </p:cNvPr>
          <p:cNvSpPr txBox="1">
            <a:spLocks/>
          </p:cNvSpPr>
          <p:nvPr/>
        </p:nvSpPr>
        <p:spPr>
          <a:xfrm>
            <a:off x="121886" y="1643720"/>
            <a:ext cx="11778761" cy="45596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GT" dirty="0">
              <a:latin typeface="Arial" panose="020B0604020202020204" pitchFamily="34" charset="0"/>
              <a:cs typeface="Arial" panose="020B0604020202020204" pitchFamily="34" charset="0"/>
            </a:endParaRPr>
          </a:p>
          <a:p>
            <a:endParaRPr lang="es-GT" dirty="0">
              <a:latin typeface="Arial" panose="020B0604020202020204" pitchFamily="34" charset="0"/>
              <a:cs typeface="Arial" panose="020B0604020202020204" pitchFamily="34" charset="0"/>
            </a:endParaRPr>
          </a:p>
          <a:p>
            <a:endParaRPr lang="es-GT" dirty="0">
              <a:latin typeface="Arial" panose="020B0604020202020204" pitchFamily="34" charset="0"/>
              <a:cs typeface="Arial" panose="020B0604020202020204" pitchFamily="34" charset="0"/>
            </a:endParaRPr>
          </a:p>
          <a:p>
            <a:endParaRPr lang="es-GT" dirty="0">
              <a:latin typeface="Arial" panose="020B0604020202020204" pitchFamily="34" charset="0"/>
              <a:cs typeface="Arial" panose="020B0604020202020204" pitchFamily="34" charset="0"/>
            </a:endParaRPr>
          </a:p>
          <a:p>
            <a:endParaRPr lang="es-GT" dirty="0">
              <a:latin typeface="Arial" panose="020B0604020202020204" pitchFamily="34" charset="0"/>
              <a:cs typeface="Arial" panose="020B0604020202020204" pitchFamily="34" charset="0"/>
            </a:endParaRPr>
          </a:p>
          <a:p>
            <a:pPr>
              <a:buNone/>
            </a:pPr>
            <a:endParaRPr lang="es-GT" dirty="0">
              <a:latin typeface="Arial" panose="020B0604020202020204" pitchFamily="34" charset="0"/>
              <a:cs typeface="Arial" panose="020B0604020202020204" pitchFamily="34" charset="0"/>
            </a:endParaRPr>
          </a:p>
        </p:txBody>
      </p:sp>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16" name="Marcador de contenido 6">
            <a:extLst>
              <a:ext uri="{FF2B5EF4-FFF2-40B4-BE49-F238E27FC236}">
                <a16:creationId xmlns="" xmlns:a16="http://schemas.microsoft.com/office/drawing/2014/main" id="{FDEFACA7-B903-4B3E-851C-F8FB7B3942D0}"/>
              </a:ext>
            </a:extLst>
          </p:cNvPr>
          <p:cNvSpPr txBox="1">
            <a:spLocks/>
          </p:cNvSpPr>
          <p:nvPr/>
        </p:nvSpPr>
        <p:spPr>
          <a:xfrm>
            <a:off x="5079989" y="2162967"/>
            <a:ext cx="7112011" cy="40456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500" b="1" dirty="0">
              <a:latin typeface="Arial" panose="020B0604020202020204" pitchFamily="34" charset="0"/>
              <a:cs typeface="Arial" panose="020B0604020202020204" pitchFamily="34" charset="0"/>
            </a:endParaRPr>
          </a:p>
        </p:txBody>
      </p:sp>
      <p:pic>
        <p:nvPicPr>
          <p:cNvPr id="11" name="10 Imagen"/>
          <p:cNvPicPr/>
          <p:nvPr/>
        </p:nvPicPr>
        <p:blipFill>
          <a:blip r:embed="rId4" cstate="print"/>
          <a:srcRect/>
          <a:stretch>
            <a:fillRect/>
          </a:stretch>
        </p:blipFill>
        <p:spPr bwMode="auto">
          <a:xfrm>
            <a:off x="3648508" y="2680421"/>
            <a:ext cx="4791075" cy="3076575"/>
          </a:xfrm>
          <a:prstGeom prst="rect">
            <a:avLst/>
          </a:prstGeom>
          <a:noFill/>
          <a:ln w="9525">
            <a:noFill/>
            <a:miter lim="800000"/>
            <a:headEnd/>
            <a:tailEnd/>
          </a:ln>
        </p:spPr>
      </p:pic>
      <p:sp>
        <p:nvSpPr>
          <p:cNvPr id="21508" name="Rectangle 4"/>
          <p:cNvSpPr>
            <a:spLocks noChangeArrowheads="1"/>
          </p:cNvSpPr>
          <p:nvPr/>
        </p:nvSpPr>
        <p:spPr bwMode="auto">
          <a:xfrm>
            <a:off x="218208" y="1787236"/>
            <a:ext cx="11055927" cy="110799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GT"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Derivado de la pandemia declarada a nivel mundial por el virus del  COVID-19, la red hospitalaria nacional ha implementado áreas especiales para la atención de pacientes afectados por dicho virus y se han brindado todas las atenciones para salvaguardar la salud de estos pacientes.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GT" sz="12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Producción Hospitalaria en Atención de COVID 19</a:t>
            </a:r>
            <a:endParaRPr kumimoji="0" lang="es-GT"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755961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Marcador de contenido 6">
            <a:extLst>
              <a:ext uri="{FF2B5EF4-FFF2-40B4-BE49-F238E27FC236}">
                <a16:creationId xmlns="" xmlns:a16="http://schemas.microsoft.com/office/drawing/2014/main" id="{FDEFACA7-B903-4B3E-851C-F8FB7B3942D0}"/>
              </a:ext>
            </a:extLst>
          </p:cNvPr>
          <p:cNvSpPr txBox="1">
            <a:spLocks/>
          </p:cNvSpPr>
          <p:nvPr/>
        </p:nvSpPr>
        <p:spPr>
          <a:xfrm>
            <a:off x="121886" y="1643720"/>
            <a:ext cx="11778761" cy="50125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1400" dirty="0">
              <a:latin typeface="Arial" panose="020B0604020202020204" pitchFamily="34" charset="0"/>
              <a:cs typeface="Arial" panose="020B0604020202020204" pitchFamily="34" charset="0"/>
            </a:endParaRPr>
          </a:p>
        </p:txBody>
      </p:sp>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16" name="Marcador de contenido 6">
            <a:extLst>
              <a:ext uri="{FF2B5EF4-FFF2-40B4-BE49-F238E27FC236}">
                <a16:creationId xmlns="" xmlns:a16="http://schemas.microsoft.com/office/drawing/2014/main" id="{FDEFACA7-B903-4B3E-851C-F8FB7B3942D0}"/>
              </a:ext>
            </a:extLst>
          </p:cNvPr>
          <p:cNvSpPr txBox="1">
            <a:spLocks/>
          </p:cNvSpPr>
          <p:nvPr/>
        </p:nvSpPr>
        <p:spPr>
          <a:xfrm>
            <a:off x="633846" y="1768112"/>
            <a:ext cx="10276610" cy="42482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500" b="1" dirty="0">
              <a:latin typeface="Arial" panose="020B0604020202020204" pitchFamily="34" charset="0"/>
              <a:cs typeface="Arial" panose="020B0604020202020204" pitchFamily="34" charset="0"/>
            </a:endParaRPr>
          </a:p>
        </p:txBody>
      </p:sp>
      <p:graphicFrame>
        <p:nvGraphicFramePr>
          <p:cNvPr id="8" name="7 Tabla"/>
          <p:cNvGraphicFramePr>
            <a:graphicFrameLocks noGrp="1"/>
          </p:cNvGraphicFramePr>
          <p:nvPr/>
        </p:nvGraphicFramePr>
        <p:xfrm>
          <a:off x="914400" y="2642087"/>
          <a:ext cx="10214264" cy="2272812"/>
        </p:xfrm>
        <a:graphic>
          <a:graphicData uri="http://schemas.openxmlformats.org/drawingml/2006/table">
            <a:tbl>
              <a:tblPr/>
              <a:tblGrid>
                <a:gridCol w="1736425"/>
                <a:gridCol w="4514705"/>
                <a:gridCol w="1979524"/>
                <a:gridCol w="1983610"/>
              </a:tblGrid>
              <a:tr h="204938">
                <a:tc gridSpan="4">
                  <a:txBody>
                    <a:bodyPr/>
                    <a:lstStyle/>
                    <a:p>
                      <a:pPr>
                        <a:lnSpc>
                          <a:spcPct val="107000"/>
                        </a:lnSpc>
                      </a:pPr>
                      <a:endParaRPr lang="es-ES" sz="1100" dirty="0">
                        <a:latin typeface="Calibri"/>
                        <a:ea typeface="Times New Roman"/>
                      </a:endParaRPr>
                    </a:p>
                  </a:txBody>
                  <a:tcPr marL="43621" marR="43621"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r>
              <a:tr h="186294">
                <a:tc>
                  <a:txBody>
                    <a:bodyPr/>
                    <a:lstStyle/>
                    <a:p>
                      <a:pPr>
                        <a:lnSpc>
                          <a:spcPct val="107000"/>
                        </a:lnSpc>
                        <a:spcAft>
                          <a:spcPts val="0"/>
                        </a:spcAft>
                      </a:pPr>
                      <a:r>
                        <a:rPr lang="es-GT" sz="1000" b="1">
                          <a:solidFill>
                            <a:srgbClr val="000000"/>
                          </a:solidFill>
                          <a:latin typeface="Times New Roman"/>
                          <a:ea typeface="Times New Roman"/>
                          <a:cs typeface="Times New Roman"/>
                        </a:rPr>
                        <a:t>Código</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s-GT" sz="1000" b="1" dirty="0">
                          <a:solidFill>
                            <a:srgbClr val="000000"/>
                          </a:solidFill>
                          <a:latin typeface="Times New Roman"/>
                          <a:ea typeface="Times New Roman"/>
                          <a:cs typeface="Times New Roman"/>
                        </a:rPr>
                        <a:t>Descripción</a:t>
                      </a:r>
                      <a:endParaRPr lang="es-ES" sz="1200" dirty="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b="1">
                          <a:solidFill>
                            <a:srgbClr val="000000"/>
                          </a:solidFill>
                          <a:latin typeface="Times New Roman"/>
                          <a:ea typeface="Times New Roman"/>
                          <a:cs typeface="Times New Roman"/>
                        </a:rPr>
                        <a:t>Vigente</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b="1">
                          <a:solidFill>
                            <a:srgbClr val="000000"/>
                          </a:solidFill>
                          <a:latin typeface="Times New Roman"/>
                          <a:ea typeface="Times New Roman"/>
                          <a:cs typeface="Times New Roman"/>
                        </a:rPr>
                        <a:t>Devengado</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2587">
                <a:tc>
                  <a:txBody>
                    <a:bodyPr/>
                    <a:lstStyle/>
                    <a:p>
                      <a:pPr>
                        <a:lnSpc>
                          <a:spcPct val="107000"/>
                        </a:lnSpc>
                        <a:spcAft>
                          <a:spcPts val="0"/>
                        </a:spcAft>
                      </a:pPr>
                      <a:r>
                        <a:rPr lang="es-GT" sz="1000">
                          <a:solidFill>
                            <a:srgbClr val="000000"/>
                          </a:solidFill>
                          <a:latin typeface="Times New Roman"/>
                          <a:ea typeface="Times New Roman"/>
                          <a:cs typeface="Times New Roman"/>
                        </a:rPr>
                        <a:t>000-027</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s-GT" sz="1000" dirty="0">
                          <a:solidFill>
                            <a:srgbClr val="000000"/>
                          </a:solidFill>
                          <a:latin typeface="Times New Roman"/>
                          <a:ea typeface="Times New Roman"/>
                          <a:cs typeface="Times New Roman"/>
                        </a:rPr>
                        <a:t>Intervenciones realizadas para la atención de la emergencia COVID-19</a:t>
                      </a:r>
                      <a:endParaRPr lang="es-ES" sz="1200" dirty="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ES" sz="1100">
                        <a:latin typeface="Calibri"/>
                        <a:ea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ES" sz="1100">
                        <a:latin typeface="Calibri"/>
                        <a:ea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a:noFill/>
                    </a:lnB>
                  </a:tcPr>
                </a:tc>
              </a:tr>
              <a:tr h="372587">
                <a:tc>
                  <a:txBody>
                    <a:bodyPr/>
                    <a:lstStyle/>
                    <a:p>
                      <a:pPr>
                        <a:lnSpc>
                          <a:spcPct val="107000"/>
                        </a:lnSpc>
                        <a:spcAft>
                          <a:spcPts val="0"/>
                        </a:spcAft>
                      </a:pPr>
                      <a:r>
                        <a:rPr lang="es-GT" sz="1000">
                          <a:solidFill>
                            <a:srgbClr val="000000"/>
                          </a:solidFill>
                          <a:latin typeface="Times New Roman"/>
                          <a:ea typeface="Times New Roman"/>
                          <a:cs typeface="Times New Roman"/>
                        </a:rPr>
                        <a:t>000-027-0001</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nSpc>
                          <a:spcPct val="107000"/>
                        </a:lnSpc>
                        <a:spcAft>
                          <a:spcPts val="0"/>
                        </a:spcAft>
                      </a:pPr>
                      <a:r>
                        <a:rPr lang="es-GT" sz="1000" dirty="0">
                          <a:solidFill>
                            <a:srgbClr val="000000"/>
                          </a:solidFill>
                          <a:latin typeface="Times New Roman"/>
                          <a:ea typeface="Times New Roman"/>
                          <a:cs typeface="Times New Roman"/>
                        </a:rPr>
                        <a:t>Intervenciones realizadas para la atención de la emergencia COVID-19</a:t>
                      </a:r>
                      <a:endParaRPr lang="es-ES" sz="1200" dirty="0">
                        <a:latin typeface="Calibri"/>
                        <a:ea typeface="Times New Roman"/>
                        <a:cs typeface="Times New Roman"/>
                      </a:endParaRPr>
                    </a:p>
                  </a:txBody>
                  <a:tcPr marL="43621" marR="43621" marT="0" marB="0">
                    <a:lnL>
                      <a:noFill/>
                    </a:lnL>
                    <a:lnR>
                      <a:noFill/>
                    </a:lnR>
                    <a:lnT>
                      <a:noFill/>
                    </a:lnT>
                    <a:lnB>
                      <a:noFill/>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924</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gn="r">
                        <a:lnSpc>
                          <a:spcPct val="107000"/>
                        </a:lnSpc>
                        <a:spcAft>
                          <a:spcPts val="0"/>
                        </a:spcAft>
                      </a:pPr>
                      <a:r>
                        <a:rPr lang="es-GT" sz="1000" dirty="0">
                          <a:solidFill>
                            <a:srgbClr val="000000"/>
                          </a:solidFill>
                          <a:latin typeface="Times New Roman"/>
                          <a:ea typeface="Times New Roman"/>
                          <a:cs typeface="Times New Roman"/>
                        </a:rPr>
                        <a:t>497</a:t>
                      </a:r>
                      <a:endParaRPr lang="es-ES" sz="1200" dirty="0">
                        <a:latin typeface="Calibri"/>
                        <a:ea typeface="Times New Roman"/>
                        <a:cs typeface="Times New Roman"/>
                      </a:endParaRPr>
                    </a:p>
                  </a:txBody>
                  <a:tcPr marL="43621" marR="43621" marT="0" marB="0">
                    <a:lnL>
                      <a:noFill/>
                    </a:lnL>
                    <a:lnR>
                      <a:noFill/>
                    </a:lnR>
                    <a:lnT>
                      <a:noFill/>
                    </a:lnT>
                    <a:lnB>
                      <a:noFill/>
                    </a:lnB>
                  </a:tcPr>
                </a:tc>
              </a:tr>
              <a:tr h="372587">
                <a:tc>
                  <a:txBody>
                    <a:bodyPr/>
                    <a:lstStyle/>
                    <a:p>
                      <a:pPr>
                        <a:lnSpc>
                          <a:spcPct val="107000"/>
                        </a:lnSpc>
                        <a:spcAft>
                          <a:spcPts val="0"/>
                        </a:spcAft>
                      </a:pPr>
                      <a:r>
                        <a:rPr lang="es-GT" sz="1000">
                          <a:solidFill>
                            <a:srgbClr val="000000"/>
                          </a:solidFill>
                          <a:latin typeface="Times New Roman"/>
                          <a:ea typeface="Times New Roman"/>
                          <a:cs typeface="Times New Roman"/>
                        </a:rPr>
                        <a:t>000-027-0002</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nSpc>
                          <a:spcPct val="107000"/>
                        </a:lnSpc>
                        <a:spcAft>
                          <a:spcPts val="0"/>
                        </a:spcAft>
                      </a:pPr>
                      <a:r>
                        <a:rPr lang="es-GT" sz="1000" dirty="0">
                          <a:solidFill>
                            <a:srgbClr val="000000"/>
                          </a:solidFill>
                          <a:latin typeface="Times New Roman"/>
                          <a:ea typeface="Times New Roman"/>
                          <a:cs typeface="Times New Roman"/>
                        </a:rPr>
                        <a:t>Laboratorios beneficiados con materiales y equipo para la atención de la emergencia COVID-19</a:t>
                      </a:r>
                      <a:endParaRPr lang="es-ES" sz="1200" dirty="0">
                        <a:latin typeface="Calibri"/>
                        <a:ea typeface="Times New Roman"/>
                        <a:cs typeface="Times New Roman"/>
                      </a:endParaRPr>
                    </a:p>
                  </a:txBody>
                  <a:tcPr marL="43621" marR="43621" marT="0" marB="0">
                    <a:lnL>
                      <a:noFill/>
                    </a:lnL>
                    <a:lnR>
                      <a:noFill/>
                    </a:lnR>
                    <a:lnT>
                      <a:noFill/>
                    </a:lnT>
                    <a:lnB>
                      <a:noFill/>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90</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30</a:t>
                      </a:r>
                      <a:endParaRPr lang="es-ES" sz="1200">
                        <a:latin typeface="Calibri"/>
                        <a:ea typeface="Times New Roman"/>
                        <a:cs typeface="Times New Roman"/>
                      </a:endParaRPr>
                    </a:p>
                  </a:txBody>
                  <a:tcPr marL="43621" marR="43621" marT="0" marB="0">
                    <a:lnL>
                      <a:noFill/>
                    </a:lnL>
                    <a:lnR>
                      <a:noFill/>
                    </a:lnR>
                    <a:lnT>
                      <a:noFill/>
                    </a:lnT>
                    <a:lnB>
                      <a:noFill/>
                    </a:lnB>
                  </a:tcPr>
                </a:tc>
              </a:tr>
              <a:tr h="204938">
                <a:tc>
                  <a:txBody>
                    <a:bodyPr/>
                    <a:lstStyle/>
                    <a:p>
                      <a:pPr>
                        <a:lnSpc>
                          <a:spcPct val="107000"/>
                        </a:lnSpc>
                        <a:spcAft>
                          <a:spcPts val="0"/>
                        </a:spcAft>
                      </a:pPr>
                      <a:r>
                        <a:rPr lang="es-GT" sz="1000">
                          <a:solidFill>
                            <a:srgbClr val="000000"/>
                          </a:solidFill>
                          <a:latin typeface="Times New Roman"/>
                          <a:ea typeface="Times New Roman"/>
                          <a:cs typeface="Times New Roman"/>
                        </a:rPr>
                        <a:t>000-030</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nSpc>
                          <a:spcPct val="107000"/>
                        </a:lnSpc>
                        <a:spcAft>
                          <a:spcPts val="0"/>
                        </a:spcAft>
                      </a:pPr>
                      <a:r>
                        <a:rPr lang="es-GT" sz="1000">
                          <a:solidFill>
                            <a:srgbClr val="000000"/>
                          </a:solidFill>
                          <a:latin typeface="Times New Roman"/>
                          <a:ea typeface="Times New Roman"/>
                          <a:cs typeface="Times New Roman"/>
                        </a:rPr>
                        <a:t>Población con servicios de prevención de COVID-19</a:t>
                      </a:r>
                      <a:endParaRPr lang="es-ES" sz="1200">
                        <a:latin typeface="Calibri"/>
                        <a:ea typeface="Times New Roman"/>
                        <a:cs typeface="Times New Roman"/>
                      </a:endParaRPr>
                    </a:p>
                  </a:txBody>
                  <a:tcPr marL="43621" marR="43621" marT="0" marB="0">
                    <a:lnL>
                      <a:noFill/>
                    </a:lnL>
                    <a:lnR>
                      <a:noFill/>
                    </a:lnR>
                    <a:lnT>
                      <a:noFill/>
                    </a:lnT>
                    <a:lnB>
                      <a:noFill/>
                    </a:lnB>
                  </a:tcPr>
                </a:tc>
                <a:tc>
                  <a:txBody>
                    <a:bodyPr/>
                    <a:lstStyle/>
                    <a:p>
                      <a:pPr>
                        <a:lnSpc>
                          <a:spcPct val="107000"/>
                        </a:lnSpc>
                      </a:pPr>
                      <a:endParaRPr lang="es-ES" sz="1100">
                        <a:latin typeface="Calibri"/>
                        <a:ea typeface="Times New Roman"/>
                      </a:endParaRPr>
                    </a:p>
                  </a:txBody>
                  <a:tcPr marL="43621" marR="43621" marT="0" marB="0">
                    <a:lnL>
                      <a:noFill/>
                    </a:lnL>
                    <a:lnR>
                      <a:noFill/>
                    </a:lnR>
                    <a:lnT>
                      <a:noFill/>
                    </a:lnT>
                    <a:lnB>
                      <a:noFill/>
                    </a:lnB>
                  </a:tcPr>
                </a:tc>
                <a:tc>
                  <a:txBody>
                    <a:bodyPr/>
                    <a:lstStyle/>
                    <a:p>
                      <a:pPr>
                        <a:lnSpc>
                          <a:spcPct val="107000"/>
                        </a:lnSpc>
                      </a:pPr>
                      <a:endParaRPr lang="es-ES" sz="1100">
                        <a:latin typeface="Calibri"/>
                        <a:ea typeface="Times New Roman"/>
                      </a:endParaRPr>
                    </a:p>
                  </a:txBody>
                  <a:tcPr marL="43621" marR="43621" marT="0" marB="0">
                    <a:lnL>
                      <a:noFill/>
                    </a:lnL>
                    <a:lnR>
                      <a:noFill/>
                    </a:lnR>
                    <a:lnT>
                      <a:noFill/>
                    </a:lnT>
                    <a:lnB>
                      <a:noFill/>
                    </a:lnB>
                  </a:tcPr>
                </a:tc>
              </a:tr>
              <a:tr h="372587">
                <a:tc>
                  <a:txBody>
                    <a:bodyPr/>
                    <a:lstStyle/>
                    <a:p>
                      <a:pPr>
                        <a:lnSpc>
                          <a:spcPct val="107000"/>
                        </a:lnSpc>
                        <a:spcAft>
                          <a:spcPts val="0"/>
                        </a:spcAft>
                      </a:pPr>
                      <a:r>
                        <a:rPr lang="es-GT" sz="1000">
                          <a:solidFill>
                            <a:srgbClr val="000000"/>
                          </a:solidFill>
                          <a:latin typeface="Times New Roman"/>
                          <a:ea typeface="Times New Roman"/>
                          <a:cs typeface="Times New Roman"/>
                        </a:rPr>
                        <a:t>000-030-0001</a:t>
                      </a:r>
                      <a:endParaRPr lang="es-ES" sz="1200">
                        <a:latin typeface="Calibri"/>
                        <a:ea typeface="Times New Roman"/>
                        <a:cs typeface="Times New Roman"/>
                      </a:endParaRPr>
                    </a:p>
                  </a:txBody>
                  <a:tcPr marL="43621" marR="43621"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s-GT" sz="1000">
                          <a:solidFill>
                            <a:srgbClr val="000000"/>
                          </a:solidFill>
                          <a:latin typeface="Times New Roman"/>
                          <a:ea typeface="Times New Roman"/>
                          <a:cs typeface="Times New Roman"/>
                        </a:rPr>
                        <a:t>Persona beneficiada con esquema de vacunación contra el COVID-19</a:t>
                      </a:r>
                      <a:endParaRPr lang="es-ES" sz="1200">
                        <a:latin typeface="Calibri"/>
                        <a:ea typeface="Times New Roman"/>
                        <a:cs typeface="Times New Roman"/>
                      </a:endParaRPr>
                    </a:p>
                  </a:txBody>
                  <a:tcPr marL="43621" marR="43621"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1,500</a:t>
                      </a:r>
                      <a:endParaRPr lang="es-ES" sz="1200">
                        <a:latin typeface="Calibri"/>
                        <a:ea typeface="Times New Roman"/>
                        <a:cs typeface="Times New Roman"/>
                      </a:endParaRPr>
                    </a:p>
                  </a:txBody>
                  <a:tcPr marL="43621" marR="43621"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686</a:t>
                      </a:r>
                      <a:endParaRPr lang="es-ES" sz="1200">
                        <a:latin typeface="Calibri"/>
                        <a:ea typeface="Times New Roman"/>
                        <a:cs typeface="Times New Roman"/>
                      </a:endParaRPr>
                    </a:p>
                  </a:txBody>
                  <a:tcPr marL="43621" marR="43621" marT="0" marB="0">
                    <a:lnL>
                      <a:noFill/>
                    </a:lnL>
                    <a:lnR>
                      <a:noFill/>
                    </a:lnR>
                    <a:lnT>
                      <a:noFill/>
                    </a:lnT>
                    <a:lnB w="12700" cap="flat" cmpd="sng" algn="ctr">
                      <a:solidFill>
                        <a:srgbClr val="000000"/>
                      </a:solidFill>
                      <a:prstDash val="solid"/>
                      <a:round/>
                      <a:headEnd type="none" w="med" len="med"/>
                      <a:tailEnd type="none" w="med" len="med"/>
                    </a:lnB>
                  </a:tcPr>
                </a:tc>
              </a:tr>
              <a:tr h="186294">
                <a:tc>
                  <a:txBody>
                    <a:bodyPr/>
                    <a:lstStyle/>
                    <a:p>
                      <a:pPr>
                        <a:lnSpc>
                          <a:spcPct val="107000"/>
                        </a:lnSpc>
                        <a:spcAft>
                          <a:spcPts val="0"/>
                        </a:spcAft>
                      </a:pPr>
                      <a:r>
                        <a:rPr lang="es-GT" sz="1000">
                          <a:solidFill>
                            <a:srgbClr val="000000"/>
                          </a:solidFill>
                          <a:latin typeface="Times New Roman"/>
                          <a:ea typeface="Times New Roman"/>
                          <a:cs typeface="Times New Roman"/>
                        </a:rPr>
                        <a:t>Total</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s-GT" sz="1000">
                          <a:solidFill>
                            <a:srgbClr val="000000"/>
                          </a:solidFill>
                          <a:latin typeface="Times New Roman"/>
                          <a:ea typeface="Times New Roman"/>
                          <a:cs typeface="Times New Roman"/>
                        </a:rPr>
                        <a:t> </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a:solidFill>
                            <a:srgbClr val="000000"/>
                          </a:solidFill>
                          <a:latin typeface="Times New Roman"/>
                          <a:ea typeface="Times New Roman"/>
                          <a:cs typeface="Times New Roman"/>
                        </a:rPr>
                        <a:t>2,514</a:t>
                      </a:r>
                      <a:endParaRPr lang="es-ES" sz="120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s-GT" sz="1000" dirty="0">
                          <a:solidFill>
                            <a:srgbClr val="000000"/>
                          </a:solidFill>
                          <a:latin typeface="Times New Roman"/>
                          <a:ea typeface="Times New Roman"/>
                          <a:cs typeface="Times New Roman"/>
                        </a:rPr>
                        <a:t>1,213</a:t>
                      </a:r>
                      <a:endParaRPr lang="es-ES" sz="1200" dirty="0">
                        <a:latin typeface="Calibri"/>
                        <a:ea typeface="Times New Roman"/>
                        <a:cs typeface="Times New Roman"/>
                      </a:endParaRPr>
                    </a:p>
                  </a:txBody>
                  <a:tcPr marL="43621" marR="4362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9457" name="Rectangle 1"/>
          <p:cNvSpPr>
            <a:spLocks noChangeArrowheads="1"/>
          </p:cNvSpPr>
          <p:nvPr/>
        </p:nvSpPr>
        <p:spPr bwMode="auto">
          <a:xfrm>
            <a:off x="789708" y="1787236"/>
            <a:ext cx="10203873" cy="1292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GT"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Ejecución presupuestaria de las acciones realizadas ante la emergencia COVID 19, en millones de quetzales, al segundo cuatrimestre 2021. MSPAS</a:t>
            </a:r>
            <a:endParaRPr kumimoji="0" lang="es-E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GT"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GT"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Ejecución del Programa 94 Atención por desastres naturales y calamidades públicas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8 Rectángulo"/>
          <p:cNvSpPr/>
          <p:nvPr/>
        </p:nvSpPr>
        <p:spPr>
          <a:xfrm>
            <a:off x="2019300" y="4913853"/>
            <a:ext cx="6096000" cy="400110"/>
          </a:xfrm>
          <a:prstGeom prst="rect">
            <a:avLst/>
          </a:prstGeom>
        </p:spPr>
        <p:txBody>
          <a:bodyPr>
            <a:spAutoFit/>
          </a:bodyPr>
          <a:lstStyle/>
          <a:p>
            <a:r>
              <a:rPr lang="es-CR" sz="1000" dirty="0" smtClean="0">
                <a:latin typeface="Arial" pitchFamily="34" charset="0"/>
                <a:ea typeface="Times New Roman" pitchFamily="18" charset="0"/>
                <a:cs typeface="Arial" pitchFamily="34" charset="0"/>
              </a:rPr>
              <a:t>Fuente: Reporte de SICOIN WEB R00804768.rpt,del 01 de enero al 31 de agosto, generado el 02 de septiembre de 2021.</a:t>
            </a:r>
            <a:endParaRPr lang="es-ES" sz="1000" dirty="0">
              <a:latin typeface="Arial" pitchFamily="34" charset="0"/>
              <a:cs typeface="Arial" pitchFamily="34" charset="0"/>
            </a:endParaRPr>
          </a:p>
        </p:txBody>
      </p:sp>
    </p:spTree>
    <p:extLst>
      <p:ext uri="{BB962C8B-B14F-4D97-AF65-F5344CB8AC3E}">
        <p14:creationId xmlns="" xmlns:p14="http://schemas.microsoft.com/office/powerpoint/2010/main" val="4002844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Marcador de contenido 6">
            <a:extLst>
              <a:ext uri="{FF2B5EF4-FFF2-40B4-BE49-F238E27FC236}">
                <a16:creationId xmlns="" xmlns:a16="http://schemas.microsoft.com/office/drawing/2014/main" id="{FDEFACA7-B903-4B3E-851C-F8FB7B3942D0}"/>
              </a:ext>
            </a:extLst>
          </p:cNvPr>
          <p:cNvSpPr txBox="1">
            <a:spLocks/>
          </p:cNvSpPr>
          <p:nvPr/>
        </p:nvSpPr>
        <p:spPr>
          <a:xfrm>
            <a:off x="121886" y="1423556"/>
            <a:ext cx="11778761" cy="49564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s-GT" b="1" dirty="0" smtClean="0">
                <a:latin typeface="Arial" pitchFamily="34" charset="0"/>
                <a:cs typeface="Arial" pitchFamily="34" charset="0"/>
              </a:rPr>
              <a:t>   Casos tamizados, confirmados y recuperados estimados por COVID-19, al 31 de agosto.</a:t>
            </a:r>
            <a:endParaRPr lang="es-ES" dirty="0" smtClean="0">
              <a:latin typeface="Arial" pitchFamily="34" charset="0"/>
              <a:cs typeface="Arial" pitchFamily="34" charset="0"/>
            </a:endParaRPr>
          </a:p>
          <a:p>
            <a:pPr>
              <a:buNone/>
            </a:pPr>
            <a:endParaRPr lang="es-ES" dirty="0" smtClean="0"/>
          </a:p>
          <a:p>
            <a:pPr>
              <a:buNone/>
            </a:pPr>
            <a:endParaRPr lang="es-ES" dirty="0" smtClean="0"/>
          </a:p>
          <a:p>
            <a:pPr>
              <a:buNone/>
            </a:pPr>
            <a:endParaRPr lang="es-ES" dirty="0" smtClean="0"/>
          </a:p>
          <a:p>
            <a:pPr>
              <a:buNone/>
            </a:pPr>
            <a:endParaRPr lang="es-ES" dirty="0" smtClean="0"/>
          </a:p>
          <a:p>
            <a:pPr>
              <a:buNone/>
            </a:pPr>
            <a:endParaRPr lang="es-ES" dirty="0" smtClean="0"/>
          </a:p>
          <a:p>
            <a:pPr algn="just">
              <a:buNone/>
            </a:pPr>
            <a:r>
              <a:rPr lang="es-GT" sz="1200" dirty="0" smtClean="0">
                <a:latin typeface="Arial" pitchFamily="34" charset="0"/>
                <a:cs typeface="Arial" pitchFamily="34" charset="0"/>
              </a:rPr>
              <a:t>      Fuente: SIGSA, *Datos preliminares: Los datos contenidos en el reporte, corresponden a los registrados dentro del sistema de información, los mismos están sujetos a cambios según el análisis y confirmación de las unidades de salud. Actualización con datos registrados al 7 de septiembre de 2021 a las 12:00 A.M.</a:t>
            </a:r>
            <a:endParaRPr lang="es-ES" sz="1200" dirty="0" smtClean="0">
              <a:latin typeface="Arial" pitchFamily="34" charset="0"/>
              <a:cs typeface="Arial" pitchFamily="34" charset="0"/>
            </a:endParaRPr>
          </a:p>
          <a:p>
            <a:endParaRPr lang="es-GT" dirty="0">
              <a:latin typeface="Arial" panose="020B0604020202020204" pitchFamily="34" charset="0"/>
              <a:cs typeface="Arial" panose="020B0604020202020204" pitchFamily="34" charset="0"/>
            </a:endParaRPr>
          </a:p>
        </p:txBody>
      </p:sp>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16" name="Marcador de contenido 6">
            <a:extLst>
              <a:ext uri="{FF2B5EF4-FFF2-40B4-BE49-F238E27FC236}">
                <a16:creationId xmlns="" xmlns:a16="http://schemas.microsoft.com/office/drawing/2014/main" id="{FDEFACA7-B903-4B3E-851C-F8FB7B3942D0}"/>
              </a:ext>
            </a:extLst>
          </p:cNvPr>
          <p:cNvSpPr txBox="1">
            <a:spLocks/>
          </p:cNvSpPr>
          <p:nvPr/>
        </p:nvSpPr>
        <p:spPr>
          <a:xfrm>
            <a:off x="5079989" y="2162967"/>
            <a:ext cx="7112011" cy="40456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GT" sz="500" b="1" dirty="0">
              <a:latin typeface="Arial" panose="020B0604020202020204" pitchFamily="34" charset="0"/>
              <a:cs typeface="Arial" panose="020B0604020202020204" pitchFamily="34" charset="0"/>
            </a:endParaRPr>
          </a:p>
        </p:txBody>
      </p:sp>
      <p:pic>
        <p:nvPicPr>
          <p:cNvPr id="7" name="6 Imagen"/>
          <p:cNvPicPr/>
          <p:nvPr/>
        </p:nvPicPr>
        <p:blipFill>
          <a:blip r:embed="rId4"/>
          <a:srcRect/>
          <a:stretch>
            <a:fillRect/>
          </a:stretch>
        </p:blipFill>
        <p:spPr bwMode="auto">
          <a:xfrm>
            <a:off x="1849582" y="2244436"/>
            <a:ext cx="8707581" cy="2421082"/>
          </a:xfrm>
          <a:prstGeom prst="rect">
            <a:avLst/>
          </a:prstGeom>
          <a:noFill/>
          <a:ln w="9525">
            <a:noFill/>
            <a:miter lim="800000"/>
            <a:headEnd/>
            <a:tailEnd/>
          </a:ln>
        </p:spPr>
      </p:pic>
    </p:spTree>
    <p:extLst>
      <p:ext uri="{BB962C8B-B14F-4D97-AF65-F5344CB8AC3E}">
        <p14:creationId xmlns="" xmlns:p14="http://schemas.microsoft.com/office/powerpoint/2010/main" val="3157759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D0DB10-AE31-47D2-A485-453D2186D26D}"/>
              </a:ext>
            </a:extLst>
          </p:cNvPr>
          <p:cNvSpPr>
            <a:spLocks noGrp="1"/>
          </p:cNvSpPr>
          <p:nvPr>
            <p:ph type="title"/>
          </p:nvPr>
        </p:nvSpPr>
        <p:spPr>
          <a:xfrm>
            <a:off x="1828800" y="562062"/>
            <a:ext cx="8673737" cy="547089"/>
          </a:xfrm>
        </p:spPr>
        <p:txBody>
          <a:bodyPr>
            <a:noAutofit/>
          </a:bodyPr>
          <a:lstStyle/>
          <a:p>
            <a:r>
              <a:rPr lang="es-GT" sz="2800" dirty="0">
                <a:latin typeface="Arial" panose="020B0604020202020204" pitchFamily="34" charset="0"/>
                <a:cs typeface="Arial" panose="020B0604020202020204" pitchFamily="34" charset="0"/>
              </a:rPr>
              <a:t>PRINCIPALES FUNCIONES </a:t>
            </a:r>
            <a:r>
              <a:rPr lang="es-GT" sz="2800" dirty="0" smtClean="0">
                <a:latin typeface="Arial" panose="020B0604020202020204" pitchFamily="34" charset="0"/>
                <a:cs typeface="Arial" panose="020B0604020202020204" pitchFamily="34" charset="0"/>
              </a:rPr>
              <a:t>DEL MSPAS</a:t>
            </a:r>
            <a:endParaRPr lang="es-GT" sz="2800" b="1" dirty="0">
              <a:latin typeface="Arial" panose="020B0604020202020204" pitchFamily="34" charset="0"/>
              <a:cs typeface="Arial" panose="020B0604020202020204" pitchFamily="34" charset="0"/>
            </a:endParaRPr>
          </a:p>
        </p:txBody>
      </p:sp>
      <p:sp>
        <p:nvSpPr>
          <p:cNvPr id="7" name="Marcador de contenido 6">
            <a:extLst>
              <a:ext uri="{FF2B5EF4-FFF2-40B4-BE49-F238E27FC236}">
                <a16:creationId xmlns="" xmlns:a16="http://schemas.microsoft.com/office/drawing/2014/main" id="{0246042C-1ABA-4355-A47C-701F270E798C}"/>
              </a:ext>
            </a:extLst>
          </p:cNvPr>
          <p:cNvSpPr>
            <a:spLocks noGrp="1"/>
          </p:cNvSpPr>
          <p:nvPr>
            <p:ph idx="1"/>
          </p:nvPr>
        </p:nvSpPr>
        <p:spPr>
          <a:xfrm>
            <a:off x="483324" y="1624347"/>
            <a:ext cx="10646230" cy="4614170"/>
          </a:xfrm>
        </p:spPr>
        <p:txBody>
          <a:bodyPr>
            <a:normAutofit fontScale="92500" lnSpcReduction="20000"/>
          </a:bodyPr>
          <a:lstStyle/>
          <a:p>
            <a:pPr marL="457200" lvl="1" indent="0">
              <a:lnSpc>
                <a:spcPct val="150000"/>
              </a:lnSpc>
              <a:buNone/>
            </a:pPr>
            <a:r>
              <a:rPr lang="es-GT" sz="2600" dirty="0">
                <a:latin typeface="Arial" panose="020B0604020202020204" pitchFamily="34" charset="0"/>
                <a:cs typeface="Arial" panose="020B0604020202020204" pitchFamily="34" charset="0"/>
              </a:rPr>
              <a:t>De conformidad con las normas que regulan su funcionamiento, las principales funciones</a:t>
            </a:r>
            <a:r>
              <a:rPr lang="es-GT" sz="2600" b="1" dirty="0">
                <a:solidFill>
                  <a:srgbClr val="2786C0"/>
                </a:solidFill>
                <a:latin typeface="Arial" panose="020B0604020202020204" pitchFamily="34" charset="0"/>
                <a:cs typeface="Arial" panose="020B0604020202020204" pitchFamily="34" charset="0"/>
              </a:rPr>
              <a:t> </a:t>
            </a:r>
            <a:r>
              <a:rPr lang="es-GT" sz="2600" dirty="0" smtClean="0">
                <a:latin typeface="Arial" panose="020B0604020202020204" pitchFamily="34" charset="0"/>
                <a:cs typeface="Arial" panose="020B0604020202020204" pitchFamily="34" charset="0"/>
              </a:rPr>
              <a:t>del MSPAS son</a:t>
            </a:r>
            <a:r>
              <a:rPr lang="es-GT" sz="2600" dirty="0" smtClean="0">
                <a:latin typeface="Arial" panose="020B0604020202020204" pitchFamily="34" charset="0"/>
                <a:cs typeface="Arial" panose="020B0604020202020204" pitchFamily="34" charset="0"/>
              </a:rPr>
              <a:t>:</a:t>
            </a:r>
          </a:p>
          <a:p>
            <a:pPr marL="457200" lvl="1" indent="0">
              <a:lnSpc>
                <a:spcPct val="150000"/>
              </a:lnSpc>
              <a:buNone/>
            </a:pPr>
            <a:endParaRPr lang="es-GT" sz="2600" dirty="0">
              <a:latin typeface="Arial" panose="020B0604020202020204" pitchFamily="34" charset="0"/>
              <a:cs typeface="Arial" panose="020B0604020202020204" pitchFamily="34" charset="0"/>
            </a:endParaRPr>
          </a:p>
          <a:p>
            <a:pPr marL="457200" lvl="1" indent="0" algn="just">
              <a:buNone/>
            </a:pPr>
            <a:r>
              <a:rPr lang="es-GT" sz="2600" dirty="0" smtClean="0">
                <a:latin typeface="Arial" pitchFamily="34" charset="0"/>
                <a:cs typeface="Arial" pitchFamily="34" charset="0"/>
              </a:rPr>
              <a:t>De acuerdo al Código de Salud, Decreto Legislativo 90-97, el Ministerio de Salud Pública y Asistencia Social, tiene a su cargo la rectoría del sector salud, entendida como la conducción, regulación, vigilancia, coordinación y evaluación de las acciones e instituciones de salud a nivel nacional y favorecer el acceso de la población a los servicios públicos de salud, los cuales deben ser prestados con eficiencia, eficacia y calidad.</a:t>
            </a:r>
            <a:endParaRPr lang="es-ES" sz="2600" dirty="0" smtClean="0">
              <a:latin typeface="Arial" pitchFamily="34" charset="0"/>
              <a:cs typeface="Arial" pitchFamily="34" charset="0"/>
            </a:endParaRPr>
          </a:p>
          <a:p>
            <a:pPr marL="457200" lvl="1" indent="0">
              <a:buNone/>
            </a:pPr>
            <a:endParaRPr lang="es-GT" b="1" dirty="0">
              <a:latin typeface="Arial" panose="020B0604020202020204" pitchFamily="34" charset="0"/>
              <a:cs typeface="Arial" panose="020B0604020202020204" pitchFamily="34" charset="0"/>
            </a:endParaRPr>
          </a:p>
          <a:p>
            <a:pPr marL="457200" lvl="1" indent="0">
              <a:buNone/>
            </a:pPr>
            <a:r>
              <a:rPr lang="es-GT" b="1" dirty="0">
                <a:latin typeface="Arial" panose="020B0604020202020204" pitchFamily="34" charset="0"/>
                <a:cs typeface="Arial" panose="020B0604020202020204" pitchFamily="34" charset="0"/>
              </a:rPr>
              <a:t> </a:t>
            </a:r>
            <a:r>
              <a:rPr lang="es-GT" dirty="0">
                <a:latin typeface="Arial" panose="020B0604020202020204" pitchFamily="34" charset="0"/>
                <a:cs typeface="Arial" panose="020B0604020202020204" pitchFamily="34" charset="0"/>
              </a:rPr>
              <a:t/>
            </a:r>
            <a:br>
              <a:rPr lang="es-GT" dirty="0">
                <a:latin typeface="Arial" panose="020B0604020202020204" pitchFamily="34" charset="0"/>
                <a:cs typeface="Arial" panose="020B0604020202020204" pitchFamily="34" charset="0"/>
              </a:rPr>
            </a:br>
            <a:endParaRPr lang="es-GT" sz="4000" b="1" dirty="0">
              <a:solidFill>
                <a:srgbClr val="0070C0"/>
              </a:solidFill>
              <a:latin typeface="Arial" panose="020B0604020202020204" pitchFamily="34" charset="0"/>
              <a:cs typeface="Arial" panose="020B0604020202020204" pitchFamily="34" charset="0"/>
            </a:endParaRPr>
          </a:p>
          <a:p>
            <a:pPr lvl="1"/>
            <a:endParaRPr lang="es-GT"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382198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 name="Título 1">
            <a:extLst>
              <a:ext uri="{FF2B5EF4-FFF2-40B4-BE49-F238E27FC236}">
                <a16:creationId xmlns="" xmlns:a16="http://schemas.microsoft.com/office/drawing/2014/main" id="{1E4339DE-E389-44FD-9430-E98D48BA7BA0}"/>
              </a:ext>
            </a:extLst>
          </p:cNvPr>
          <p:cNvSpPr txBox="1">
            <a:spLocks/>
          </p:cNvSpPr>
          <p:nvPr/>
        </p:nvSpPr>
        <p:spPr>
          <a:xfrm>
            <a:off x="1819216" y="455573"/>
            <a:ext cx="7943094" cy="668900"/>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3600" b="1" kern="1200">
                <a:solidFill>
                  <a:srgbClr val="0D1F3C"/>
                </a:solidFill>
                <a:latin typeface="Montserrat" panose="00000500000000000000" pitchFamily="50" charset="0"/>
                <a:ea typeface="+mj-ea"/>
                <a:cs typeface="+mj-cs"/>
              </a:defRPr>
            </a:lvl1pPr>
          </a:lstStyle>
          <a:p>
            <a:pPr algn="l"/>
            <a:r>
              <a:rPr lang="es-GT" sz="2800" dirty="0">
                <a:latin typeface="Arial" panose="020B0604020202020204" pitchFamily="34" charset="0"/>
                <a:cs typeface="Arial" panose="020B0604020202020204" pitchFamily="34" charset="0"/>
              </a:rPr>
              <a:t>PRINCIPALES RESULTADOS Y AVANCES</a:t>
            </a:r>
          </a:p>
        </p:txBody>
      </p:sp>
      <p:sp>
        <p:nvSpPr>
          <p:cNvPr id="15361" name="Rectangle 1"/>
          <p:cNvSpPr>
            <a:spLocks noChangeArrowheads="1"/>
          </p:cNvSpPr>
          <p:nvPr/>
        </p:nvSpPr>
        <p:spPr bwMode="auto">
          <a:xfrm>
            <a:off x="342900" y="1714498"/>
            <a:ext cx="11471564"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Adquisición de vacunas al 31 de agosto 2021, según el Departamento Administrativo de la Unidad Ejecutora 201. MSPAS.</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ES"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Adquisición de vacunas contra el COVID-19, mediante mecanismo COVAX, por medio de OPS. A la presente fecha se han adquirido e ingresado a nuestro país un total 724,800 dosis.</a:t>
            </a:r>
            <a:endParaRPr kumimoji="0" lang="es-GT"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Adquisición de vacunas contra el COVID-19 utilizando el método de Compra Directa, realizada mediante el Decreto Legislativo No. 01-2021. Compra realizada a la empresa  "HUMAN VACCINE".  De las 8,000,000 de dosis de la marca Sputnik V adquiridas por el MSPAS; a la fecha indicada han ingresado 1.460,000 dosis, quedando pendiente por ingresar 6.540,000 </a:t>
            </a:r>
            <a:endParaRPr kumimoji="0" lang="es-GT"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Adquisición de vacunas contra el COVID-19 COMIRNATY COVID-19, por medio del proveedor:  PFIZER. A la presente fecha se han adquirido e ingresado a nuestro país la cantidad de 363,870 dosis de la vacuna y 60,800 viales.</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1003546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Título 1">
            <a:extLst>
              <a:ext uri="{FF2B5EF4-FFF2-40B4-BE49-F238E27FC236}">
                <a16:creationId xmlns="" xmlns:a16="http://schemas.microsoft.com/office/drawing/2014/main" id="{A2162693-C48A-1D46-A173-005AE60ACA54}"/>
              </a:ext>
            </a:extLst>
          </p:cNvPr>
          <p:cNvSpPr txBox="1">
            <a:spLocks/>
          </p:cNvSpPr>
          <p:nvPr/>
        </p:nvSpPr>
        <p:spPr>
          <a:xfrm>
            <a:off x="2934787" y="4972043"/>
            <a:ext cx="9144000" cy="1572448"/>
          </a:xfrm>
          <a:prstGeom prst="rect">
            <a:avLst/>
          </a:prstGeom>
        </p:spPr>
        <p:txBody>
          <a:bodyPr vert="horz" lIns="91440" tIns="45720" rIns="91440" bIns="45720" rtlCol="0" anchor="ctr" anchorCtr="0">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es-GT" sz="3400" b="1" dirty="0">
                <a:solidFill>
                  <a:schemeClr val="bg1"/>
                </a:solidFill>
                <a:latin typeface="Arial" panose="020B0604020202020204" pitchFamily="34" charset="0"/>
                <a:cs typeface="Arial" panose="020B0604020202020204" pitchFamily="34" charset="0"/>
              </a:rPr>
              <a:t>RENDICIÓN DE CUENTAS</a:t>
            </a:r>
            <a:r>
              <a:rPr lang="es-GT" sz="3400" b="1" dirty="0">
                <a:latin typeface="Arial" panose="020B0604020202020204" pitchFamily="34" charset="0"/>
                <a:cs typeface="Arial" panose="020B0604020202020204" pitchFamily="34" charset="0"/>
              </a:rPr>
              <a:t/>
            </a:r>
            <a:br>
              <a:rPr lang="es-GT" sz="3400" b="1" dirty="0">
                <a:latin typeface="Arial" panose="020B0604020202020204" pitchFamily="34" charset="0"/>
                <a:cs typeface="Arial" panose="020B0604020202020204" pitchFamily="34" charset="0"/>
              </a:rPr>
            </a:br>
            <a:r>
              <a:rPr lang="es-GT" sz="3400" b="1" dirty="0">
                <a:solidFill>
                  <a:srgbClr val="00B0F0"/>
                </a:solidFill>
                <a:latin typeface="Arial" panose="020B0604020202020204" pitchFamily="34" charset="0"/>
                <a:cs typeface="Arial" panose="020B0604020202020204" pitchFamily="34" charset="0"/>
              </a:rPr>
              <a:t>TENDENCIAS Y DESAFÍOS</a:t>
            </a:r>
          </a:p>
        </p:txBody>
      </p:sp>
    </p:spTree>
    <p:extLst>
      <p:ext uri="{BB962C8B-B14F-4D97-AF65-F5344CB8AC3E}">
        <p14:creationId xmlns="" xmlns:p14="http://schemas.microsoft.com/office/powerpoint/2010/main" val="11100650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0" y="1041218"/>
            <a:ext cx="10049693"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TENDENCIA MUESTRA EL USO DE LOS RECURSOS PÚBLICOS?</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468089" y="2011778"/>
            <a:ext cx="7406641" cy="4451368"/>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r>
              <a:rPr lang="es-GT" sz="1600" b="0" dirty="0">
                <a:solidFill>
                  <a:schemeClr val="tx1"/>
                </a:solidFill>
                <a:latin typeface="Arial" pitchFamily="34" charset="0"/>
                <a:cs typeface="Arial" pitchFamily="34" charset="0"/>
              </a:rPr>
              <a:t>Los datos obtenidos durante el cuatrimestre reportado permiten establecer que la ejecución del presupuesto se caracterizó principalmente </a:t>
            </a:r>
            <a:r>
              <a:rPr lang="es-GT" sz="1600" b="0" dirty="0" smtClean="0">
                <a:solidFill>
                  <a:schemeClr val="tx1"/>
                </a:solidFill>
                <a:latin typeface="Arial" pitchFamily="34" charset="0"/>
                <a:cs typeface="Arial" pitchFamily="34" charset="0"/>
              </a:rPr>
              <a:t>porque e</a:t>
            </a:r>
            <a:r>
              <a:rPr lang="es-GT" sz="1600" b="0" dirty="0" smtClean="0">
                <a:latin typeface="Arial" pitchFamily="34" charset="0"/>
                <a:cs typeface="Arial" pitchFamily="34" charset="0"/>
              </a:rPr>
              <a:t>l 41.78% de la ejecución se realizó en el grupo de gasto 000, Servicios personales, equivalente a Q2,758 millones, en este grupo es donde se registra el pago de la remuneración de recurso humano. El grupo de gasto 100, Servicios no personales, ejecutó el 22.34%, que equivale a Q1,475 millones; y el grupo 200, Materiales y suministros, ejecutó Q1,869 millones, equivalente al 28.31%, en relación al presupuesto total ejecutado. El grupo 300, Propiedad Planta y Equipo e intangibles, ejecutó Q74 millones, lo que representa el 1.12%.</a:t>
            </a:r>
            <a:endParaRPr lang="es-ES" sz="1600" b="0" dirty="0" smtClean="0">
              <a:latin typeface="Arial" pitchFamily="34" charset="0"/>
              <a:cs typeface="Arial" pitchFamily="34" charset="0"/>
            </a:endParaRPr>
          </a:p>
          <a:p>
            <a:pPr algn="just"/>
            <a:r>
              <a:rPr lang="es-GT" sz="1600" b="0" dirty="0" smtClean="0">
                <a:latin typeface="Arial" pitchFamily="34" charset="0"/>
                <a:cs typeface="Arial" pitchFamily="34" charset="0"/>
              </a:rPr>
              <a:t> </a:t>
            </a:r>
            <a:endParaRPr lang="es-ES" sz="1600" b="0" dirty="0" smtClean="0">
              <a:latin typeface="Arial" pitchFamily="34" charset="0"/>
              <a:cs typeface="Arial" pitchFamily="34" charset="0"/>
            </a:endParaRPr>
          </a:p>
          <a:p>
            <a:pPr algn="just"/>
            <a:r>
              <a:rPr lang="es-GT" sz="1600" b="0" dirty="0" smtClean="0">
                <a:latin typeface="Arial" pitchFamily="34" charset="0"/>
                <a:cs typeface="Arial" pitchFamily="34" charset="0"/>
              </a:rPr>
              <a:t>El grupo 400, Transferencias corrientes, comprende los gastos que no representan la contraprestación de bienes o servicios y cuyos importes no son reintegrados por los beneficiarios, este grupo ejecutó Q410 millones, equivalente a 6.22%. El grupo de gasto 500, Transferencias de capital, son destinadas a la formación de capital para ejecutar proyectos de beneficio social, ejecutó Q5 millones, lo que representa el 0.08%. Por último, el grupo 900 Asignaciones Globales, utilizado para emergencias y calamidades públicas entre algunas a mencionar, ejecutó 0.15%, equivalente a Q10 millones.</a:t>
            </a:r>
            <a:endParaRPr lang="es-ES" sz="1600" b="0" dirty="0" smtClean="0">
              <a:latin typeface="Arial" pitchFamily="34" charset="0"/>
              <a:cs typeface="Arial" pitchFamily="34" charset="0"/>
            </a:endParaRPr>
          </a:p>
          <a:p>
            <a:pPr algn="just">
              <a:lnSpc>
                <a:spcPct val="150000"/>
              </a:lnSpc>
            </a:pPr>
            <a:endParaRPr lang="es-GT" sz="1400" b="0" dirty="0">
              <a:solidFill>
                <a:schemeClr val="tx1"/>
              </a:solidFill>
              <a:latin typeface="Arial" pitchFamily="34" charset="0"/>
              <a:cs typeface="Arial" pitchFamily="34" charset="0"/>
            </a:endParaRPr>
          </a:p>
          <a:p>
            <a:pPr algn="just"/>
            <a:endParaRPr lang="es-GT" sz="1400" b="0" dirty="0">
              <a:solidFill>
                <a:schemeClr val="accent1">
                  <a:lumMod val="50000"/>
                </a:schemeClr>
              </a:solidFill>
              <a:latin typeface="Arial" pitchFamily="34" charset="0"/>
              <a:cs typeface="Arial" pitchFamily="34" charset="0"/>
            </a:endParaRPr>
          </a:p>
          <a:p>
            <a:pPr algn="just"/>
            <a:r>
              <a:rPr lang="es-GT" sz="1400" b="0" dirty="0">
                <a:solidFill>
                  <a:schemeClr val="accent1">
                    <a:lumMod val="50000"/>
                  </a:schemeClr>
                </a:solidFill>
                <a:latin typeface="Arial" pitchFamily="34" charset="0"/>
                <a:cs typeface="Arial" pitchFamily="34" charset="0"/>
              </a:rPr>
              <a:t/>
            </a:r>
            <a:br>
              <a:rPr lang="es-GT" sz="1400" b="0" dirty="0">
                <a:solidFill>
                  <a:schemeClr val="accent1">
                    <a:lumMod val="50000"/>
                  </a:schemeClr>
                </a:solidFill>
                <a:latin typeface="Arial" pitchFamily="34" charset="0"/>
                <a:cs typeface="Arial" pitchFamily="34" charset="0"/>
              </a:rPr>
            </a:br>
            <a:endParaRPr lang="es-GT" sz="1400" b="0" dirty="0">
              <a:solidFill>
                <a:schemeClr val="accent1">
                  <a:lumMod val="50000"/>
                </a:schemeClr>
              </a:solidFill>
              <a:latin typeface="Arial" pitchFamily="34" charset="0"/>
              <a:cs typeface="Arial" pitchFamily="34" charset="0"/>
            </a:endParaRPr>
          </a:p>
        </p:txBody>
      </p:sp>
      <p:pic>
        <p:nvPicPr>
          <p:cNvPr id="7170" name="Picture 2" descr="7 TENDENCIAS TECNOLÓGICAS PARA EL EL 2021 | MQA"/>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9785785" y="-89694"/>
            <a:ext cx="2406215" cy="1927747"/>
          </a:xfrm>
          <a:prstGeom prst="rect">
            <a:avLst/>
          </a:prstGeom>
          <a:noFill/>
          <a:extLst>
            <a:ext uri="{909E8E84-426E-40DD-AFC4-6F175D3DCCD1}">
              <a14:hiddenFill xmlns="" xmlns:a14="http://schemas.microsoft.com/office/drawing/2010/main">
                <a:solidFill>
                  <a:srgbClr val="FFFFFF"/>
                </a:solidFill>
              </a14:hiddenFill>
            </a:ext>
          </a:extLst>
        </p:spPr>
      </p:pic>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3327219"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25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1600" b="0" dirty="0">
                <a:solidFill>
                  <a:schemeClr val="tx1"/>
                </a:solidFill>
                <a:latin typeface="Arial" panose="020B0604020202020204" pitchFamily="34" charset="0"/>
                <a:cs typeface="Arial" panose="020B0604020202020204" pitchFamily="34" charset="0"/>
              </a:rPr>
              <a:t/>
            </a:r>
            <a:br>
              <a:rPr lang="es-GT" sz="1600" b="0" dirty="0">
                <a:solidFill>
                  <a:schemeClr val="tx1"/>
                </a:solidFill>
                <a:latin typeface="Arial" panose="020B0604020202020204" pitchFamily="34" charset="0"/>
                <a:cs typeface="Arial" panose="020B0604020202020204" pitchFamily="34" charset="0"/>
              </a:rPr>
            </a:br>
            <a:r>
              <a:rPr lang="es-GT" sz="4800" b="0" dirty="0">
                <a:solidFill>
                  <a:schemeClr val="tx1"/>
                </a:solidFill>
                <a:latin typeface="Arial" pitchFamily="34" charset="0"/>
                <a:cs typeface="Arial" pitchFamily="34" charset="0"/>
              </a:rPr>
              <a:t>Se espera que en los siguientes cuatrimestres </a:t>
            </a:r>
            <a:r>
              <a:rPr lang="es-CR" sz="4800" b="0" dirty="0" smtClean="0">
                <a:latin typeface="Arial" pitchFamily="34" charset="0"/>
                <a:cs typeface="Arial" pitchFamily="34" charset="0"/>
              </a:rPr>
              <a:t>continuar con la implementación de acciones del primer nivel de atención en relación a promoción y prevención de la salud, con la finalidad de disminuir la prevalencia de enfermedades crónicas y degenerativas, creando una cultura de prevención en la población, lo cual tendrá un impacto positivo en el costo de la recuperación de la salud.</a:t>
            </a:r>
            <a:endParaRPr lang="es-ES" sz="4800" b="0" dirty="0" smtClean="0">
              <a:latin typeface="Arial" pitchFamily="34" charset="0"/>
              <a:cs typeface="Arial" pitchFamily="34" charset="0"/>
            </a:endParaRPr>
          </a:p>
          <a:p>
            <a:pPr algn="l">
              <a:lnSpc>
                <a:spcPct val="150000"/>
              </a:lnSpc>
            </a:pPr>
            <a:endParaRPr lang="es-GT" sz="1600" b="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042557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RESULTADOS SE OBTUVIERON EN EL MARCO DE LA PGG?</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506685" y="1563732"/>
            <a:ext cx="7406641" cy="5024104"/>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3327219"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75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1600" b="0" dirty="0">
                <a:solidFill>
                  <a:schemeClr val="tx1"/>
                </a:solidFill>
                <a:latin typeface="Arial" panose="020B0604020202020204" pitchFamily="34" charset="0"/>
                <a:cs typeface="Arial" panose="020B0604020202020204" pitchFamily="34" charset="0"/>
              </a:rPr>
              <a:t/>
            </a:r>
            <a:br>
              <a:rPr lang="es-GT" sz="1600" b="0" dirty="0">
                <a:solidFill>
                  <a:schemeClr val="tx1"/>
                </a:solidFill>
                <a:latin typeface="Arial" panose="020B0604020202020204" pitchFamily="34" charset="0"/>
                <a:cs typeface="Arial" panose="020B0604020202020204" pitchFamily="34" charset="0"/>
              </a:rPr>
            </a:br>
            <a:r>
              <a:rPr lang="es-GT" sz="2100" b="0" dirty="0">
                <a:solidFill>
                  <a:schemeClr val="tx1"/>
                </a:solidFill>
                <a:latin typeface="Arial" panose="020B0604020202020204" pitchFamily="34" charset="0"/>
                <a:cs typeface="Arial" panose="020B0604020202020204" pitchFamily="34" charset="0"/>
              </a:rPr>
              <a:t>Se </a:t>
            </a:r>
            <a:r>
              <a:rPr lang="es-GT" sz="2100" b="0" dirty="0" smtClean="0">
                <a:solidFill>
                  <a:schemeClr val="tx1"/>
                </a:solidFill>
                <a:latin typeface="Arial" panose="020B0604020202020204" pitchFamily="34" charset="0"/>
                <a:cs typeface="Arial" panose="020B0604020202020204" pitchFamily="34" charset="0"/>
              </a:rPr>
              <a:t>contribuyó en el Pilar 2: </a:t>
            </a:r>
            <a:r>
              <a:rPr lang="es-GT" sz="2100" i="1" dirty="0" smtClean="0">
                <a:solidFill>
                  <a:schemeClr val="tx1"/>
                </a:solidFill>
                <a:latin typeface="Arial" panose="020B0604020202020204" pitchFamily="34" charset="0"/>
                <a:cs typeface="Arial" panose="020B0604020202020204" pitchFamily="34" charset="0"/>
              </a:rPr>
              <a:t>Desarrollo Social</a:t>
            </a:r>
            <a:endParaRPr lang="es-GT" sz="2100" i="1" dirty="0">
              <a:solidFill>
                <a:schemeClr val="tx1"/>
              </a:solidFill>
              <a:latin typeface="Arial" panose="020B0604020202020204" pitchFamily="34" charset="0"/>
              <a:cs typeface="Arial" panose="020B0604020202020204" pitchFamily="34" charset="0"/>
            </a:endParaRPr>
          </a:p>
        </p:txBody>
      </p:sp>
      <p:pic>
        <p:nvPicPr>
          <p:cNvPr id="13318" name="Picture 6" descr="Noticias de Canción de Abril - TuneCore"/>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303182" y="202303"/>
            <a:ext cx="1482929" cy="1475868"/>
          </a:xfrm>
          <a:prstGeom prst="rect">
            <a:avLst/>
          </a:prstGeom>
          <a:noFill/>
          <a:extLst>
            <a:ext uri="{909E8E84-426E-40DD-AFC4-6F175D3DCCD1}">
              <a14:hiddenFill xmlns="" xmlns:a14="http://schemas.microsoft.com/office/drawing/2010/main">
                <a:solidFill>
                  <a:srgbClr val="FFFFFF"/>
                </a:solidFill>
              </a14:hiddenFill>
            </a:ext>
          </a:extLst>
        </p:spPr>
      </p:pic>
      <p:sp>
        <p:nvSpPr>
          <p:cNvPr id="6" name="5 Rectángulo"/>
          <p:cNvSpPr/>
          <p:nvPr/>
        </p:nvSpPr>
        <p:spPr>
          <a:xfrm>
            <a:off x="5282043" y="1761987"/>
            <a:ext cx="5534891" cy="7525137"/>
          </a:xfrm>
          <a:prstGeom prst="rect">
            <a:avLst/>
          </a:prstGeom>
        </p:spPr>
        <p:txBody>
          <a:bodyPr wrap="square">
            <a:spAutoFit/>
          </a:bodyPr>
          <a:lstStyle/>
          <a:p>
            <a:pPr algn="just">
              <a:lnSpc>
                <a:spcPct val="150000"/>
              </a:lnSpc>
            </a:pPr>
            <a:r>
              <a:rPr lang="es-GT" sz="2000" dirty="0" smtClean="0">
                <a:latin typeface="Arial" panose="020B0604020202020204" pitchFamily="34" charset="0"/>
                <a:cs typeface="Arial" panose="020B0604020202020204" pitchFamily="34" charset="0"/>
              </a:rPr>
              <a:t>El MSPAS durante el cuatrimestre reportado colaboró con el cumplimiento de la PGG mediante: </a:t>
            </a:r>
          </a:p>
          <a:p>
            <a:pPr algn="just">
              <a:lnSpc>
                <a:spcPct val="150000"/>
              </a:lnSpc>
            </a:pPr>
            <a:r>
              <a:rPr lang="es-GT" sz="2000" dirty="0" smtClean="0"/>
              <a:t>- La Prevención de la Mortalidad Materna y Neonatal (Programa Presupuestario 15)</a:t>
            </a:r>
          </a:p>
          <a:p>
            <a:pPr algn="just">
              <a:lnSpc>
                <a:spcPct val="150000"/>
              </a:lnSpc>
            </a:pPr>
            <a:r>
              <a:rPr lang="es-GT" sz="2000" dirty="0" smtClean="0"/>
              <a:t>- La Prevención de la mortalidad de la niñez y prevención de la desnutrición crónica (Programa Presupuestario 14, Actividades 01, 02, 09 y 10) </a:t>
            </a: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smtClean="0">
              <a:latin typeface="Arial" panose="020B0604020202020204" pitchFamily="34" charset="0"/>
              <a:cs typeface="Arial" panose="020B0604020202020204" pitchFamily="34" charset="0"/>
            </a:endParaRPr>
          </a:p>
          <a:p>
            <a:pPr algn="just">
              <a:lnSpc>
                <a:spcPct val="150000"/>
              </a:lnSpc>
            </a:pPr>
            <a:endParaRPr lang="es-GT"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272603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MEDIDAS DE TRANSPARENCIA SE HAN APLICADO?</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665019" y="1563732"/>
            <a:ext cx="11248308" cy="5238750"/>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00000"/>
              </a:lnSpc>
            </a:pPr>
            <a:endParaRPr lang="es-GT" sz="2000" b="0" dirty="0" smtClean="0">
              <a:solidFill>
                <a:schemeClr val="tx1"/>
              </a:solidFill>
              <a:latin typeface="Arial" pitchFamily="34" charset="0"/>
              <a:cs typeface="Arial" pitchFamily="34" charset="0"/>
            </a:endParaRPr>
          </a:p>
          <a:p>
            <a:pPr algn="just">
              <a:lnSpc>
                <a:spcPct val="100000"/>
              </a:lnSpc>
            </a:pPr>
            <a:endParaRPr lang="es-GT" sz="2000" b="0" dirty="0" smtClean="0">
              <a:solidFill>
                <a:schemeClr val="tx1"/>
              </a:solidFill>
              <a:latin typeface="Arial" pitchFamily="34" charset="0"/>
              <a:cs typeface="Arial" pitchFamily="34" charset="0"/>
            </a:endParaRPr>
          </a:p>
          <a:p>
            <a:pPr algn="just">
              <a:lnSpc>
                <a:spcPct val="100000"/>
              </a:lnSpc>
            </a:pPr>
            <a:r>
              <a:rPr lang="es-GT" sz="2000" b="0" dirty="0" smtClean="0">
                <a:solidFill>
                  <a:schemeClr val="tx1"/>
                </a:solidFill>
                <a:latin typeface="Arial" pitchFamily="34" charset="0"/>
                <a:cs typeface="Arial" pitchFamily="34" charset="0"/>
              </a:rPr>
              <a:t>Para </a:t>
            </a:r>
            <a:r>
              <a:rPr lang="es-GT" sz="2000" b="0" dirty="0">
                <a:solidFill>
                  <a:schemeClr val="tx1"/>
                </a:solidFill>
                <a:latin typeface="Arial" pitchFamily="34" charset="0"/>
                <a:cs typeface="Arial" pitchFamily="34" charset="0"/>
              </a:rPr>
              <a:t>garantizar el uso adecuado del dinero público y el avance en el cumplimiento de los objetivos de Estado, </a:t>
            </a:r>
            <a:r>
              <a:rPr lang="es-GT" sz="2000" b="0" dirty="0" smtClean="0">
                <a:solidFill>
                  <a:schemeClr val="tx1"/>
                </a:solidFill>
                <a:latin typeface="Arial" pitchFamily="34" charset="0"/>
                <a:cs typeface="Arial" pitchFamily="34" charset="0"/>
              </a:rPr>
              <a:t>el MSPAS </a:t>
            </a:r>
            <a:r>
              <a:rPr lang="es-GT" sz="2000" b="0" dirty="0">
                <a:solidFill>
                  <a:schemeClr val="tx1"/>
                </a:solidFill>
                <a:latin typeface="Arial" pitchFamily="34" charset="0"/>
                <a:cs typeface="Arial" pitchFamily="34" charset="0"/>
              </a:rPr>
              <a:t>ha adoptado como medidas de transparencia</a:t>
            </a:r>
            <a:r>
              <a:rPr lang="es-GT" sz="2000" b="0" dirty="0" smtClean="0">
                <a:solidFill>
                  <a:schemeClr val="tx1"/>
                </a:solidFill>
                <a:latin typeface="Arial" pitchFamily="34" charset="0"/>
                <a:cs typeface="Arial" pitchFamily="34" charset="0"/>
              </a:rPr>
              <a:t>:</a:t>
            </a:r>
          </a:p>
          <a:p>
            <a:pPr algn="just">
              <a:lnSpc>
                <a:spcPct val="100000"/>
              </a:lnSpc>
            </a:pPr>
            <a:endParaRPr lang="es-GT" sz="2000" b="0" dirty="0" smtClean="0">
              <a:solidFill>
                <a:schemeClr val="tx1"/>
              </a:solidFill>
              <a:latin typeface="Arial" pitchFamily="34" charset="0"/>
              <a:cs typeface="Arial" pitchFamily="34" charset="0"/>
            </a:endParaRPr>
          </a:p>
          <a:p>
            <a:pPr lvl="0" algn="just">
              <a:buFont typeface="Arial" pitchFamily="34" charset="0"/>
              <a:buChar char="•"/>
            </a:pPr>
            <a:r>
              <a:rPr lang="es-CR" sz="2000" b="0" dirty="0" smtClean="0">
                <a:latin typeface="Arial" pitchFamily="34" charset="0"/>
                <a:cs typeface="Arial" pitchFamily="34" charset="0"/>
              </a:rPr>
              <a:t> El MSPAS cuenta con </a:t>
            </a:r>
            <a:r>
              <a:rPr lang="es-CR" sz="2000" b="0" dirty="0" smtClean="0">
                <a:latin typeface="Arial" pitchFamily="34" charset="0"/>
                <a:cs typeface="Arial" pitchFamily="34" charset="0"/>
              </a:rPr>
              <a:t>la Unidad Técnica de Transparencia y Anticorrupción, la cual se encarga de: </a:t>
            </a:r>
            <a:endParaRPr lang="es-CR" sz="2000" b="0" dirty="0" smtClean="0">
              <a:latin typeface="Arial" pitchFamily="34" charset="0"/>
              <a:cs typeface="Arial" pitchFamily="34" charset="0"/>
            </a:endParaRPr>
          </a:p>
          <a:p>
            <a:pPr lvl="0" algn="just">
              <a:buFont typeface="Arial" pitchFamily="34" charset="0"/>
              <a:buChar char="•"/>
            </a:pPr>
            <a:endParaRPr lang="es-ES" sz="2000" b="0" dirty="0" smtClean="0">
              <a:latin typeface="Arial" pitchFamily="34" charset="0"/>
              <a:cs typeface="Arial" pitchFamily="34" charset="0"/>
            </a:endParaRPr>
          </a:p>
          <a:p>
            <a:pPr marL="457200" indent="-457200" algn="just">
              <a:buAutoNum type="alphaUcPeriod"/>
            </a:pPr>
            <a:r>
              <a:rPr lang="es-CR" sz="2000" b="0" dirty="0" smtClean="0">
                <a:latin typeface="Arial" pitchFamily="34" charset="0"/>
                <a:cs typeface="Arial" pitchFamily="34" charset="0"/>
              </a:rPr>
              <a:t>Promover </a:t>
            </a:r>
            <a:r>
              <a:rPr lang="es-CR" sz="2000" b="0" dirty="0" smtClean="0">
                <a:latin typeface="Arial" pitchFamily="34" charset="0"/>
                <a:cs typeface="Arial" pitchFamily="34" charset="0"/>
              </a:rPr>
              <a:t>acciones encaminadas a prevenir, detectar, documentar y diligenciar, donde corresponda, los actos o hechos que evidencien falta de transparencia, indicios de comisión de delito o corrupción de empleados, funcionarios y demás personal que preste servicios profesionales o técnicos en el MSPAS, cumpliendo con lo establecido en el artículo 298 del Código Procesal Penal. </a:t>
            </a:r>
            <a:endParaRPr lang="es-CR" sz="2000" b="0" dirty="0" smtClean="0">
              <a:latin typeface="Arial" pitchFamily="34" charset="0"/>
              <a:cs typeface="Arial" pitchFamily="34" charset="0"/>
            </a:endParaRPr>
          </a:p>
          <a:p>
            <a:pPr marL="457200" indent="-457200" algn="just"/>
            <a:endParaRPr lang="es-ES" sz="2000" b="0" dirty="0" smtClean="0">
              <a:latin typeface="Arial" pitchFamily="34" charset="0"/>
              <a:cs typeface="Arial" pitchFamily="34" charset="0"/>
            </a:endParaRPr>
          </a:p>
          <a:p>
            <a:pPr algn="just"/>
            <a:r>
              <a:rPr lang="es-CR" sz="2000" b="0" dirty="0" smtClean="0">
                <a:latin typeface="Arial" pitchFamily="34" charset="0"/>
                <a:cs typeface="Arial" pitchFamily="34" charset="0"/>
              </a:rPr>
              <a:t>B. Promover acciones de transparencia y probidad de los actos administrativos en las dependencias del MSPAS, particularmente, sin que ello sea una limitante, en las dependencias que perciban recursos provenientes del presupuesto del Estado y demás fondos públicos, a efecto que los administren con transparencia, de acuerdo a las regulaciones administrativo financieras aplicables, dejando a salvo las funciones que son de exclusiva competencia de la Unidad de Auditoría Interna. </a:t>
            </a:r>
            <a:endParaRPr lang="es-ES" sz="2000" b="0" dirty="0" smtClean="0">
              <a:latin typeface="Arial" pitchFamily="34" charset="0"/>
              <a:cs typeface="Arial" pitchFamily="34" charset="0"/>
            </a:endParaRPr>
          </a:p>
          <a:p>
            <a:pPr algn="just">
              <a:lnSpc>
                <a:spcPct val="150000"/>
              </a:lnSpc>
            </a:pPr>
            <a:r>
              <a:rPr lang="es-GT" sz="2000" b="0" dirty="0" smtClean="0">
                <a:solidFill>
                  <a:schemeClr val="tx1"/>
                </a:solidFill>
                <a:latin typeface="Arial" pitchFamily="34" charset="0"/>
                <a:cs typeface="Arial" pitchFamily="34" charset="0"/>
              </a:rPr>
              <a:t> </a:t>
            </a:r>
            <a:r>
              <a:rPr lang="es-GT" sz="2000" b="0" dirty="0" smtClean="0">
                <a:solidFill>
                  <a:schemeClr val="accent1">
                    <a:lumMod val="50000"/>
                  </a:schemeClr>
                </a:solidFill>
                <a:latin typeface="Arial" panose="020B0604020202020204" pitchFamily="34" charset="0"/>
                <a:cs typeface="Arial" panose="020B0604020202020204" pitchFamily="34" charset="0"/>
              </a:rPr>
              <a:t/>
            </a:r>
            <a:br>
              <a:rPr lang="es-GT" sz="2000" b="0" dirty="0" smtClean="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pic>
        <p:nvPicPr>
          <p:cNvPr id="14346" name="Picture 10" descr="Iconos de Transparencia - 450 iconos vectoriales gratis"/>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442121" y="200840"/>
            <a:ext cx="1471205" cy="147120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740113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smtClean="0">
                <a:latin typeface="Arial" panose="020B0604020202020204" pitchFamily="34" charset="0"/>
                <a:cs typeface="Arial" panose="020B0604020202020204" pitchFamily="34" charset="0"/>
              </a:rPr>
              <a:t>¿QUÉ MEDIDAS DE TRANSPARENCIA SE HAN APLICADO?</a:t>
            </a:r>
            <a:br>
              <a:rPr lang="es-GT" dirty="0" smtClean="0">
                <a:latin typeface="Arial" panose="020B0604020202020204" pitchFamily="34" charset="0"/>
                <a:cs typeface="Arial" panose="020B0604020202020204" pitchFamily="34" charset="0"/>
              </a:rPr>
            </a:br>
            <a:r>
              <a:rPr lang="es-GT" dirty="0" smtClean="0">
                <a:solidFill>
                  <a:schemeClr val="accent1">
                    <a:lumMod val="50000"/>
                  </a:schemeClr>
                </a:solidFill>
                <a:latin typeface="Arial" panose="020B0604020202020204" pitchFamily="34" charset="0"/>
                <a:cs typeface="Arial" panose="020B0604020202020204" pitchFamily="34" charset="0"/>
              </a:rPr>
              <a:t/>
            </a:r>
            <a:br>
              <a:rPr lang="es-GT" dirty="0" smtClean="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15637" y="1631373"/>
            <a:ext cx="11248308" cy="367481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00000"/>
              </a:lnSpc>
            </a:pPr>
            <a:r>
              <a:rPr lang="es-GT" sz="1600" b="0" dirty="0" smtClean="0">
                <a:solidFill>
                  <a:schemeClr val="tx1"/>
                </a:solidFill>
                <a:latin typeface="Arial" pitchFamily="34" charset="0"/>
                <a:cs typeface="Arial" pitchFamily="34" charset="0"/>
              </a:rPr>
              <a:t>Para garantizar el uso adecuado del dinero público y el avance en el cumplimiento de los objetivos de Estado, el MSPAS ha adoptado como medidas de transparencia:</a:t>
            </a:r>
          </a:p>
          <a:p>
            <a:pPr algn="just">
              <a:lnSpc>
                <a:spcPct val="100000"/>
              </a:lnSpc>
            </a:pPr>
            <a:endParaRPr lang="es-GT" sz="1600" b="0" dirty="0" smtClean="0">
              <a:solidFill>
                <a:schemeClr val="tx1"/>
              </a:solidFill>
              <a:latin typeface="Arial" pitchFamily="34" charset="0"/>
              <a:cs typeface="Arial" pitchFamily="34" charset="0"/>
            </a:endParaRPr>
          </a:p>
          <a:p>
            <a:pPr lvl="0" algn="just"/>
            <a:r>
              <a:rPr lang="es-CR" sz="1600" b="0" dirty="0" smtClean="0">
                <a:latin typeface="Arial" pitchFamily="34" charset="0"/>
                <a:cs typeface="Arial" pitchFamily="34" charset="0"/>
              </a:rPr>
              <a:t>- La </a:t>
            </a:r>
            <a:r>
              <a:rPr lang="es-CR" sz="1600" b="0" dirty="0" smtClean="0">
                <a:latin typeface="Arial" pitchFamily="34" charset="0"/>
                <a:cs typeface="Arial" pitchFamily="34" charset="0"/>
              </a:rPr>
              <a:t>Unidad de Auditoría Interna tiene programado realizar para el presente año 371 auditorías, de las cuales ha llevado a cabo hasta el 31 de agosto 265. En el segundo cuatrimestre (mayo - agosto) realizó 129, contribuyendo de esa manera a velar por el uso eficiente y transparente de los recursos que se le han asignado al MSPAS. </a:t>
            </a:r>
            <a:endParaRPr lang="es-ES" sz="1600" dirty="0" smtClean="0">
              <a:latin typeface="Arial" pitchFamily="34" charset="0"/>
              <a:cs typeface="Arial" pitchFamily="34" charset="0"/>
            </a:endParaRPr>
          </a:p>
          <a:p>
            <a:pPr algn="just"/>
            <a:r>
              <a:rPr lang="es-CR" sz="1600" b="0" dirty="0" smtClean="0">
                <a:latin typeface="Arial" pitchFamily="34" charset="0"/>
                <a:cs typeface="Arial" pitchFamily="34" charset="0"/>
              </a:rPr>
              <a:t> </a:t>
            </a:r>
            <a:endParaRPr lang="es-ES" sz="1600" dirty="0" smtClean="0">
              <a:latin typeface="Arial" pitchFamily="34" charset="0"/>
              <a:cs typeface="Arial" pitchFamily="34" charset="0"/>
            </a:endParaRPr>
          </a:p>
          <a:p>
            <a:pPr lvl="0" algn="just"/>
            <a:r>
              <a:rPr lang="es-CR" sz="1600" b="0" dirty="0" smtClean="0">
                <a:latin typeface="Arial" pitchFamily="34" charset="0"/>
                <a:cs typeface="Arial" pitchFamily="34" charset="0"/>
              </a:rPr>
              <a:t>- En </a:t>
            </a:r>
            <a:r>
              <a:rPr lang="es-CR" sz="1600" b="0" dirty="0" smtClean="0">
                <a:latin typeface="Arial" pitchFamily="34" charset="0"/>
                <a:cs typeface="Arial" pitchFamily="34" charset="0"/>
              </a:rPr>
              <a:t>lo que respecta a las compras, el MSPAS realizó en el segundo cuatrimestre las siguientes adjudicaciones, en base a lo establecido en la Ley de Contrataciones del Estado y su Reglamento:</a:t>
            </a:r>
            <a:endParaRPr lang="es-ES" sz="1600" dirty="0" smtClean="0">
              <a:latin typeface="Arial" pitchFamily="34" charset="0"/>
              <a:cs typeface="Arial" pitchFamily="34" charset="0"/>
            </a:endParaRPr>
          </a:p>
          <a:p>
            <a:pPr algn="just"/>
            <a:r>
              <a:rPr lang="es-CR" sz="2000" dirty="0" smtClean="0">
                <a:latin typeface="Arial" pitchFamily="34" charset="0"/>
                <a:cs typeface="Arial" pitchFamily="34" charset="0"/>
              </a:rPr>
              <a:t> </a:t>
            </a:r>
            <a:endParaRPr lang="es-ES" sz="2000" dirty="0" smtClean="0">
              <a:latin typeface="Arial" pitchFamily="34" charset="0"/>
              <a:cs typeface="Arial" pitchFamily="34" charset="0"/>
            </a:endParaRPr>
          </a:p>
          <a:p>
            <a:pPr lvl="0" algn="just"/>
            <a:r>
              <a:rPr lang="es-GT" sz="2000" b="0" dirty="0" smtClean="0">
                <a:solidFill>
                  <a:schemeClr val="accent1">
                    <a:lumMod val="50000"/>
                  </a:schemeClr>
                </a:solidFill>
                <a:latin typeface="Arial" pitchFamily="34" charset="0"/>
                <a:cs typeface="Arial" pitchFamily="34" charset="0"/>
              </a:rPr>
              <a:t/>
            </a:r>
            <a:br>
              <a:rPr lang="es-GT" sz="2000" b="0" dirty="0" smtClean="0">
                <a:solidFill>
                  <a:schemeClr val="accent1">
                    <a:lumMod val="50000"/>
                  </a:schemeClr>
                </a:solidFill>
                <a:latin typeface="Arial" pitchFamily="34" charset="0"/>
                <a:cs typeface="Arial" pitchFamily="34" charset="0"/>
              </a:rPr>
            </a:br>
            <a:endParaRPr lang="es-GT" sz="2000" b="0" dirty="0">
              <a:solidFill>
                <a:schemeClr val="accent1">
                  <a:lumMod val="50000"/>
                </a:schemeClr>
              </a:solidFill>
              <a:latin typeface="Arial" pitchFamily="34" charset="0"/>
              <a:cs typeface="Arial" pitchFamily="34" charset="0"/>
            </a:endParaRPr>
          </a:p>
        </p:txBody>
      </p:sp>
      <p:pic>
        <p:nvPicPr>
          <p:cNvPr id="14346" name="Picture 10" descr="Iconos de Transparencia - 450 iconos vectoriales gratis"/>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442121" y="200840"/>
            <a:ext cx="1471205" cy="1471206"/>
          </a:xfrm>
          <a:prstGeom prst="rect">
            <a:avLst/>
          </a:prstGeom>
          <a:noFill/>
          <a:extLst>
            <a:ext uri="{909E8E84-426E-40DD-AFC4-6F175D3DCCD1}">
              <a14:hiddenFill xmlns=""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5"/>
          <a:srcRect/>
          <a:stretch>
            <a:fillRect/>
          </a:stretch>
        </p:blipFill>
        <p:spPr bwMode="auto">
          <a:xfrm>
            <a:off x="3150753" y="4360863"/>
            <a:ext cx="5989638" cy="877887"/>
          </a:xfrm>
          <a:prstGeom prst="rect">
            <a:avLst/>
          </a:prstGeom>
          <a:noFill/>
          <a:ln w="9525">
            <a:noFill/>
            <a:miter lim="800000"/>
            <a:headEnd/>
            <a:tailEnd/>
          </a:ln>
          <a:effectLst/>
        </p:spPr>
      </p:pic>
      <p:sp>
        <p:nvSpPr>
          <p:cNvPr id="1027" name="Rectangle 3"/>
          <p:cNvSpPr>
            <a:spLocks noChangeArrowheads="1"/>
          </p:cNvSpPr>
          <p:nvPr/>
        </p:nvSpPr>
        <p:spPr bwMode="auto">
          <a:xfrm>
            <a:off x="4364181" y="5101936"/>
            <a:ext cx="2951018"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CR" sz="900" b="0" i="0" u="none" strike="noStrike" cap="none" normalizeH="0" baseline="0" dirty="0" smtClean="0">
                <a:ln>
                  <a:noFill/>
                </a:ln>
                <a:solidFill>
                  <a:schemeClr val="tx1"/>
                </a:solidFill>
                <a:effectLst/>
                <a:latin typeface="Times New Roman" pitchFamily="18" charset="0"/>
                <a:ea typeface="Montserrat"/>
                <a:cs typeface="Times New Roman" pitchFamily="18" charset="0"/>
              </a:rPr>
              <a:t>Fuente: Guatecompras (https://www.guatecompras.gt/) </a:t>
            </a:r>
            <a:endParaRPr kumimoji="0" lang="es-C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8740113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MEDIDAS DE TRANSPARENCIA SE HAN APLICADO?</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11354196"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l">
              <a:lnSpc>
                <a:spcPct val="150000"/>
              </a:lnSpc>
            </a:pPr>
            <a:r>
              <a:rPr lang="es-GT" sz="1600" b="0" dirty="0">
                <a:solidFill>
                  <a:schemeClr val="tx1"/>
                </a:solidFill>
                <a:latin typeface="Arial" panose="020B0604020202020204" pitchFamily="34" charset="0"/>
                <a:cs typeface="Arial" panose="020B0604020202020204" pitchFamily="34" charset="0"/>
              </a:rPr>
              <a:t/>
            </a:r>
            <a:br>
              <a:rPr lang="es-GT" sz="1600" b="0" dirty="0">
                <a:solidFill>
                  <a:schemeClr val="tx1"/>
                </a:solidFill>
                <a:latin typeface="Arial" panose="020B0604020202020204" pitchFamily="34" charset="0"/>
                <a:cs typeface="Arial" panose="020B0604020202020204" pitchFamily="34" charset="0"/>
              </a:rPr>
            </a:br>
            <a:endParaRPr lang="es-GT" sz="1600" b="0" dirty="0">
              <a:solidFill>
                <a:schemeClr val="tx1"/>
              </a:solidFill>
              <a:latin typeface="Arial" panose="020B0604020202020204" pitchFamily="34" charset="0"/>
              <a:cs typeface="Arial" panose="020B0604020202020204" pitchFamily="34" charset="0"/>
            </a:endParaRPr>
          </a:p>
        </p:txBody>
      </p:sp>
      <p:pic>
        <p:nvPicPr>
          <p:cNvPr id="14346" name="Picture 10" descr="Iconos de Transparencia - 450 iconos vectoriales gratis"/>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0442121" y="200840"/>
            <a:ext cx="1471205" cy="1471206"/>
          </a:xfrm>
          <a:prstGeom prst="rect">
            <a:avLst/>
          </a:prstGeom>
          <a:noFill/>
          <a:extLst>
            <a:ext uri="{909E8E84-426E-40DD-AFC4-6F175D3DCCD1}">
              <a14:hiddenFill xmlns="" xmlns:a14="http://schemas.microsoft.com/office/drawing/2010/main">
                <a:solidFill>
                  <a:srgbClr val="FFFFFF"/>
                </a:solidFill>
              </a14:hiddenFill>
            </a:ext>
          </a:extLst>
        </p:spPr>
      </p:pic>
      <p:sp>
        <p:nvSpPr>
          <p:cNvPr id="7"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10367060"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1600" b="0" dirty="0">
                <a:solidFill>
                  <a:schemeClr val="tx1"/>
                </a:solidFill>
                <a:latin typeface="Arial" panose="020B0604020202020204" pitchFamily="34" charset="0"/>
                <a:cs typeface="Arial" panose="020B0604020202020204" pitchFamily="34" charset="0"/>
              </a:rPr>
              <a:t/>
            </a:r>
            <a:br>
              <a:rPr lang="es-GT" sz="1600" b="0" dirty="0">
                <a:solidFill>
                  <a:schemeClr val="tx1"/>
                </a:solidFill>
                <a:latin typeface="Arial" panose="020B0604020202020204" pitchFamily="34" charset="0"/>
                <a:cs typeface="Arial" panose="020B0604020202020204" pitchFamily="34" charset="0"/>
              </a:rPr>
            </a:br>
            <a:r>
              <a:rPr lang="es-GT" sz="2000" b="0" dirty="0">
                <a:solidFill>
                  <a:schemeClr val="tx1"/>
                </a:solidFill>
                <a:latin typeface="Arial" panose="020B0604020202020204" pitchFamily="34" charset="0"/>
                <a:cs typeface="Arial" panose="020B0604020202020204" pitchFamily="34" charset="0"/>
              </a:rPr>
              <a:t>Se tiene previsto aplicar nuevas medidas de transparencia </a:t>
            </a:r>
            <a:r>
              <a:rPr lang="es-GT" sz="2000" b="0" dirty="0" smtClean="0">
                <a:solidFill>
                  <a:schemeClr val="tx1"/>
                </a:solidFill>
                <a:latin typeface="Arial" panose="020B0604020202020204" pitchFamily="34" charset="0"/>
                <a:cs typeface="Arial" panose="020B0604020202020204" pitchFamily="34" charset="0"/>
              </a:rPr>
              <a:t>como:</a:t>
            </a:r>
          </a:p>
          <a:p>
            <a:pPr lvl="0" algn="just">
              <a:lnSpc>
                <a:spcPct val="150000"/>
              </a:lnSpc>
            </a:pPr>
            <a:r>
              <a:rPr lang="es-CR" sz="2000" b="0" dirty="0" smtClean="0">
                <a:latin typeface="Arial" pitchFamily="34" charset="0"/>
                <a:cs typeface="Arial" pitchFamily="34" charset="0"/>
              </a:rPr>
              <a:t>Incrementar </a:t>
            </a:r>
            <a:r>
              <a:rPr lang="es-CR" sz="2000" b="0" dirty="0" smtClean="0">
                <a:latin typeface="Arial" pitchFamily="34" charset="0"/>
                <a:cs typeface="Arial" pitchFamily="34" charset="0"/>
              </a:rPr>
              <a:t>los niveles de eficiencia y transparencia de la gestión administrativa del MSPAS, mediante el establecimiento de un Mecanismo de Quejas y Reclamos que permita detectar las áreas y servicios susceptibles de mejora; y brindar a los usuarios de sus servicios un canal adecuado para el ejercicio de sus derechos ciudadanos. Así como aprobar el Acuerdo Ministerial para implementar la Política Nacional de Datos Abiertos 2018 - 2022. </a:t>
            </a:r>
            <a:endParaRPr lang="es-ES" sz="2000" dirty="0" smtClean="0">
              <a:latin typeface="Arial" pitchFamily="34" charset="0"/>
              <a:cs typeface="Arial" pitchFamily="34" charset="0"/>
            </a:endParaRPr>
          </a:p>
          <a:p>
            <a:pPr algn="just">
              <a:lnSpc>
                <a:spcPct val="150000"/>
              </a:lnSpc>
            </a:pPr>
            <a:endParaRPr lang="es-GT" sz="1600" b="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874011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DESAFÍOS INSTITUCIONALES SE TIENEN DURANTE 2021?</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67590" y="2156013"/>
            <a:ext cx="11393781" cy="3922668"/>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2000" b="0" dirty="0">
                <a:solidFill>
                  <a:schemeClr val="tx1"/>
                </a:solidFill>
                <a:latin typeface="Arial" pitchFamily="34" charset="0"/>
                <a:cs typeface="Arial" pitchFamily="34" charset="0"/>
              </a:rPr>
              <a:t>Los principales desafíos </a:t>
            </a:r>
            <a:r>
              <a:rPr lang="es-GT" sz="2000" b="0" dirty="0" smtClean="0">
                <a:solidFill>
                  <a:schemeClr val="tx1"/>
                </a:solidFill>
                <a:latin typeface="Arial" pitchFamily="34" charset="0"/>
                <a:cs typeface="Arial" pitchFamily="34" charset="0"/>
              </a:rPr>
              <a:t>del MSPAS </a:t>
            </a:r>
            <a:r>
              <a:rPr lang="es-GT" sz="2000" b="0" dirty="0">
                <a:solidFill>
                  <a:schemeClr val="tx1"/>
                </a:solidFill>
                <a:latin typeface="Arial" pitchFamily="34" charset="0"/>
                <a:cs typeface="Arial" pitchFamily="34" charset="0"/>
              </a:rPr>
              <a:t>en cuanto al uso de los recursos públicos y el cumplimiento de los planes nacionales </a:t>
            </a:r>
            <a:r>
              <a:rPr lang="es-GT" sz="2000" b="0" dirty="0" smtClean="0">
                <a:solidFill>
                  <a:schemeClr val="tx1"/>
                </a:solidFill>
                <a:latin typeface="Arial" pitchFamily="34" charset="0"/>
                <a:cs typeface="Arial" pitchFamily="34" charset="0"/>
              </a:rPr>
              <a:t>son: </a:t>
            </a:r>
            <a:r>
              <a:rPr lang="es-CR" sz="2000" b="0" dirty="0" smtClean="0">
                <a:solidFill>
                  <a:schemeClr val="tx1"/>
                </a:solidFill>
                <a:latin typeface="Arial" pitchFamily="34" charset="0"/>
                <a:cs typeface="Arial" pitchFamily="34" charset="0"/>
              </a:rPr>
              <a:t>D</a:t>
            </a:r>
            <a:r>
              <a:rPr lang="es-CR" sz="2000" b="0" dirty="0" smtClean="0">
                <a:latin typeface="Arial" pitchFamily="34" charset="0"/>
                <a:cs typeface="Arial" pitchFamily="34" charset="0"/>
              </a:rPr>
              <a:t>ar </a:t>
            </a:r>
            <a:r>
              <a:rPr lang="es-CR" sz="2000" b="0" dirty="0" smtClean="0">
                <a:latin typeface="Arial" pitchFamily="34" charset="0"/>
                <a:cs typeface="Arial" pitchFamily="34" charset="0"/>
              </a:rPr>
              <a:t>cumplimiento a la Constitución Política de la República de Guatemala, sección séptima, artículo 94 y </a:t>
            </a:r>
            <a:r>
              <a:rPr lang="es-CR" sz="2000" b="0" dirty="0" smtClean="0">
                <a:latin typeface="Arial" pitchFamily="34" charset="0"/>
                <a:cs typeface="Arial" pitchFamily="34" charset="0"/>
              </a:rPr>
              <a:t>al </a:t>
            </a:r>
            <a:r>
              <a:rPr lang="es-CR" sz="2000" b="0" dirty="0" smtClean="0">
                <a:latin typeface="Arial" pitchFamily="34" charset="0"/>
                <a:cs typeface="Arial" pitchFamily="34" charset="0"/>
              </a:rPr>
              <a:t>Código de Salud, Capítulo I, artículo 4: el Estado está obligado a velar por la salud y la asistencia social de los habitantes, siendo el Ente Rector en materia de salud, el </a:t>
            </a:r>
            <a:r>
              <a:rPr lang="es-CR" sz="2000" b="0" dirty="0" smtClean="0">
                <a:latin typeface="Arial" pitchFamily="34" charset="0"/>
                <a:cs typeface="Arial" pitchFamily="34" charset="0"/>
              </a:rPr>
              <a:t>MSPAS quien </a:t>
            </a:r>
            <a:r>
              <a:rPr lang="es-CR" sz="2000" b="0" dirty="0" smtClean="0">
                <a:latin typeface="Arial" pitchFamily="34" charset="0"/>
                <a:cs typeface="Arial" pitchFamily="34" charset="0"/>
              </a:rPr>
              <a:t>debe proporcionar acciones de prevención, promoción, recuperación, rehabilitación, coordinación y las acciones complementarias necesarias para el bienestar físico, mental y social de la población.</a:t>
            </a:r>
            <a:endParaRPr lang="es-ES" sz="2000" b="0" dirty="0" smtClean="0">
              <a:latin typeface="Arial" pitchFamily="34" charset="0"/>
              <a:cs typeface="Arial" pitchFamily="34" charset="0"/>
            </a:endParaRPr>
          </a:p>
          <a:p>
            <a:pPr algn="just">
              <a:lnSpc>
                <a:spcPct val="150000"/>
              </a:lnSpc>
            </a:pPr>
            <a:endParaRPr lang="es-GT" sz="2000" b="0" dirty="0">
              <a:solidFill>
                <a:schemeClr val="tx1"/>
              </a:solidFill>
              <a:latin typeface="Arial" panose="020B0604020202020204" pitchFamily="34" charset="0"/>
              <a:cs typeface="Arial" panose="020B0604020202020204" pitchFamily="34" charset="0"/>
            </a:endParaRPr>
          </a:p>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pic>
        <p:nvPicPr>
          <p:cNvPr id="12290" name="Picture 2" descr="Icono-Comprensión-Desafio Neurolectura | Desafío Neurolectura"/>
          <p:cNvPicPr>
            <a:picLocks noChangeAspect="1" noChangeArrowheads="1"/>
          </p:cNvPicPr>
          <p:nvPr/>
        </p:nvPicPr>
        <p:blipFill>
          <a:blip r:embed="rId4">
            <a:biLevel thresh="75000"/>
            <a:extLst>
              <a:ext uri="{28A0092B-C50C-407E-A947-70E740481C1C}">
                <a14:useLocalDpi xmlns="" xmlns:a14="http://schemas.microsoft.com/office/drawing/2010/main" val="0"/>
              </a:ext>
            </a:extLst>
          </a:blip>
          <a:srcRect/>
          <a:stretch>
            <a:fillRect/>
          </a:stretch>
        </p:blipFill>
        <p:spPr bwMode="auto">
          <a:xfrm>
            <a:off x="9940090" y="133797"/>
            <a:ext cx="1796960" cy="181484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0339023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DESAFÍOS INSTITUCIONALES SE TIENEN DURANTE 2021?</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10855433"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60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l">
              <a:lnSpc>
                <a:spcPct val="150000"/>
              </a:lnSpc>
            </a:pPr>
            <a:r>
              <a:rPr lang="es-GT" sz="1800" b="0" dirty="0">
                <a:solidFill>
                  <a:schemeClr val="tx1"/>
                </a:solidFill>
                <a:latin typeface="Arial" panose="020B0604020202020204" pitchFamily="34" charset="0"/>
                <a:cs typeface="Arial" panose="020B0604020202020204" pitchFamily="34" charset="0"/>
              </a:rPr>
              <a:t/>
            </a:r>
            <a:br>
              <a:rPr lang="es-GT" sz="1800" b="0" dirty="0">
                <a:solidFill>
                  <a:schemeClr val="tx1"/>
                </a:solidFill>
                <a:latin typeface="Arial" panose="020B0604020202020204" pitchFamily="34" charset="0"/>
                <a:cs typeface="Arial" panose="020B0604020202020204" pitchFamily="34" charset="0"/>
              </a:rPr>
            </a:br>
            <a:r>
              <a:rPr lang="es-GT" sz="3300" b="0" dirty="0">
                <a:solidFill>
                  <a:schemeClr val="tx1"/>
                </a:solidFill>
                <a:latin typeface="Arial" panose="020B0604020202020204" pitchFamily="34" charset="0"/>
                <a:cs typeface="Arial" panose="020B0604020202020204" pitchFamily="34" charset="0"/>
              </a:rPr>
              <a:t>Las acciones inmediatas a seguir </a:t>
            </a:r>
            <a:r>
              <a:rPr lang="es-GT" sz="3300" b="0" dirty="0" smtClean="0">
                <a:solidFill>
                  <a:schemeClr val="tx1"/>
                </a:solidFill>
                <a:latin typeface="Arial" pitchFamily="34" charset="0"/>
                <a:cs typeface="Arial" pitchFamily="34" charset="0"/>
              </a:rPr>
              <a:t>son: </a:t>
            </a:r>
          </a:p>
          <a:p>
            <a:pPr algn="l">
              <a:lnSpc>
                <a:spcPct val="150000"/>
              </a:lnSpc>
              <a:buFont typeface="Arial" pitchFamily="34" charset="0"/>
              <a:buChar char="•"/>
            </a:pPr>
            <a:r>
              <a:rPr lang="es-CR" sz="3300" b="0" dirty="0" smtClean="0">
                <a:latin typeface="Arial" pitchFamily="34" charset="0"/>
                <a:cs typeface="Arial" pitchFamily="34" charset="0"/>
              </a:rPr>
              <a:t> </a:t>
            </a:r>
            <a:r>
              <a:rPr lang="es-CR" sz="3300" b="0" dirty="0" smtClean="0">
                <a:solidFill>
                  <a:schemeClr val="tx1"/>
                </a:solidFill>
                <a:latin typeface="Arial" pitchFamily="34" charset="0"/>
                <a:cs typeface="Arial" pitchFamily="34" charset="0"/>
              </a:rPr>
              <a:t>Prevención </a:t>
            </a:r>
            <a:r>
              <a:rPr lang="es-CR" sz="3300" b="0" dirty="0" smtClean="0">
                <a:solidFill>
                  <a:schemeClr val="tx1"/>
                </a:solidFill>
                <a:latin typeface="Arial" pitchFamily="34" charset="0"/>
                <a:cs typeface="Arial" pitchFamily="34" charset="0"/>
              </a:rPr>
              <a:t>de la mortalidad de la niñez y de la desnutrición </a:t>
            </a:r>
            <a:r>
              <a:rPr lang="es-CR" sz="3300" b="0" dirty="0" smtClean="0">
                <a:solidFill>
                  <a:schemeClr val="tx1"/>
                </a:solidFill>
                <a:latin typeface="Arial" pitchFamily="34" charset="0"/>
                <a:cs typeface="Arial" pitchFamily="34" charset="0"/>
              </a:rPr>
              <a:t>crónica.</a:t>
            </a:r>
          </a:p>
          <a:p>
            <a:pPr algn="l">
              <a:lnSpc>
                <a:spcPct val="150000"/>
              </a:lnSpc>
              <a:buFont typeface="Arial" pitchFamily="34" charset="0"/>
              <a:buChar char="•"/>
            </a:pPr>
            <a:r>
              <a:rPr lang="es-CR" sz="3300" b="0" dirty="0" smtClean="0">
                <a:solidFill>
                  <a:schemeClr val="tx1"/>
                </a:solidFill>
                <a:latin typeface="Arial" pitchFamily="34" charset="0"/>
                <a:cs typeface="Arial" pitchFamily="34" charset="0"/>
              </a:rPr>
              <a:t> </a:t>
            </a:r>
            <a:r>
              <a:rPr lang="es-CR" sz="3300" b="0" dirty="0" smtClean="0">
                <a:solidFill>
                  <a:schemeClr val="tx1"/>
                </a:solidFill>
                <a:latin typeface="Arial" pitchFamily="34" charset="0"/>
                <a:cs typeface="Arial" pitchFamily="34" charset="0"/>
              </a:rPr>
              <a:t>Prevención </a:t>
            </a:r>
            <a:r>
              <a:rPr lang="es-CR" sz="3300" b="0" dirty="0" smtClean="0">
                <a:solidFill>
                  <a:schemeClr val="tx1"/>
                </a:solidFill>
                <a:latin typeface="Arial" pitchFamily="34" charset="0"/>
                <a:cs typeface="Arial" pitchFamily="34" charset="0"/>
              </a:rPr>
              <a:t>de la mortalidad materna y </a:t>
            </a:r>
            <a:r>
              <a:rPr lang="es-CR" sz="3300" b="0" dirty="0" smtClean="0">
                <a:solidFill>
                  <a:schemeClr val="tx1"/>
                </a:solidFill>
                <a:latin typeface="Arial" pitchFamily="34" charset="0"/>
                <a:cs typeface="Arial" pitchFamily="34" charset="0"/>
              </a:rPr>
              <a:t>neonatal. </a:t>
            </a:r>
          </a:p>
          <a:p>
            <a:pPr algn="l">
              <a:lnSpc>
                <a:spcPct val="150000"/>
              </a:lnSpc>
              <a:buFont typeface="Arial" pitchFamily="34" charset="0"/>
              <a:buChar char="•"/>
            </a:pPr>
            <a:r>
              <a:rPr lang="es-CR" sz="3300" b="0" dirty="0" smtClean="0">
                <a:solidFill>
                  <a:schemeClr val="tx1"/>
                </a:solidFill>
                <a:latin typeface="Arial" pitchFamily="34" charset="0"/>
                <a:cs typeface="Arial" pitchFamily="34" charset="0"/>
              </a:rPr>
              <a:t> </a:t>
            </a:r>
            <a:r>
              <a:rPr lang="es-CR" sz="3300" b="0" dirty="0" smtClean="0">
                <a:solidFill>
                  <a:schemeClr val="tx1"/>
                </a:solidFill>
                <a:latin typeface="Arial" pitchFamily="34" charset="0"/>
                <a:cs typeface="Arial" pitchFamily="34" charset="0"/>
              </a:rPr>
              <a:t>Prevención </a:t>
            </a:r>
            <a:r>
              <a:rPr lang="es-CR" sz="3300" b="0" dirty="0" smtClean="0">
                <a:solidFill>
                  <a:schemeClr val="tx1"/>
                </a:solidFill>
                <a:latin typeface="Arial" pitchFamily="34" charset="0"/>
                <a:cs typeface="Arial" pitchFamily="34" charset="0"/>
              </a:rPr>
              <a:t>y control de ITS, </a:t>
            </a:r>
            <a:r>
              <a:rPr lang="es-CR" sz="3300" b="0" dirty="0" smtClean="0">
                <a:solidFill>
                  <a:schemeClr val="tx1"/>
                </a:solidFill>
                <a:latin typeface="Arial" pitchFamily="34" charset="0"/>
                <a:cs typeface="Arial" pitchFamily="34" charset="0"/>
              </a:rPr>
              <a:t>VIH/SIDA.</a:t>
            </a:r>
          </a:p>
          <a:p>
            <a:pPr algn="l">
              <a:lnSpc>
                <a:spcPct val="150000"/>
              </a:lnSpc>
              <a:buFont typeface="Arial" pitchFamily="34" charset="0"/>
              <a:buChar char="•"/>
            </a:pPr>
            <a:r>
              <a:rPr lang="es-CR" sz="3300" b="0" dirty="0" smtClean="0">
                <a:solidFill>
                  <a:schemeClr val="tx1"/>
                </a:solidFill>
                <a:latin typeface="Arial" pitchFamily="34" charset="0"/>
                <a:cs typeface="Arial" pitchFamily="34" charset="0"/>
              </a:rPr>
              <a:t> Prevención </a:t>
            </a:r>
            <a:r>
              <a:rPr lang="es-CR" sz="3300" b="0" dirty="0" smtClean="0">
                <a:solidFill>
                  <a:schemeClr val="tx1"/>
                </a:solidFill>
                <a:latin typeface="Arial" pitchFamily="34" charset="0"/>
                <a:cs typeface="Arial" pitchFamily="34" charset="0"/>
              </a:rPr>
              <a:t>y control de la </a:t>
            </a:r>
            <a:r>
              <a:rPr lang="es-CR" sz="3300" b="0" dirty="0" smtClean="0">
                <a:solidFill>
                  <a:schemeClr val="tx1"/>
                </a:solidFill>
                <a:latin typeface="Arial" pitchFamily="34" charset="0"/>
                <a:cs typeface="Arial" pitchFamily="34" charset="0"/>
              </a:rPr>
              <a:t>tuberculosis. </a:t>
            </a:r>
          </a:p>
          <a:p>
            <a:pPr algn="l">
              <a:lnSpc>
                <a:spcPct val="150000"/>
              </a:lnSpc>
              <a:buFont typeface="Arial" pitchFamily="34" charset="0"/>
              <a:buChar char="•"/>
            </a:pPr>
            <a:r>
              <a:rPr lang="es-CR" sz="3300" b="0" dirty="0" smtClean="0">
                <a:solidFill>
                  <a:schemeClr val="tx1"/>
                </a:solidFill>
                <a:latin typeface="Arial" pitchFamily="34" charset="0"/>
                <a:cs typeface="Arial" pitchFamily="34" charset="0"/>
              </a:rPr>
              <a:t> </a:t>
            </a:r>
            <a:r>
              <a:rPr lang="es-CR" sz="3300" b="0" dirty="0" smtClean="0">
                <a:solidFill>
                  <a:schemeClr val="tx1"/>
                </a:solidFill>
                <a:latin typeface="Arial" pitchFamily="34" charset="0"/>
                <a:cs typeface="Arial" pitchFamily="34" charset="0"/>
              </a:rPr>
              <a:t>Prevención </a:t>
            </a:r>
            <a:r>
              <a:rPr lang="es-CR" sz="3300" b="0" dirty="0" smtClean="0">
                <a:solidFill>
                  <a:schemeClr val="tx1"/>
                </a:solidFill>
                <a:latin typeface="Arial" pitchFamily="34" charset="0"/>
                <a:cs typeface="Arial" pitchFamily="34" charset="0"/>
              </a:rPr>
              <a:t>y control de las enfermedades vectoriales y </a:t>
            </a:r>
            <a:r>
              <a:rPr lang="es-CR" sz="3300" b="0" dirty="0" smtClean="0">
                <a:solidFill>
                  <a:schemeClr val="tx1"/>
                </a:solidFill>
                <a:latin typeface="Arial" pitchFamily="34" charset="0"/>
                <a:cs typeface="Arial" pitchFamily="34" charset="0"/>
              </a:rPr>
              <a:t>zoonóticas.</a:t>
            </a:r>
          </a:p>
          <a:p>
            <a:pPr algn="l">
              <a:lnSpc>
                <a:spcPct val="150000"/>
              </a:lnSpc>
              <a:buFont typeface="Arial" pitchFamily="34" charset="0"/>
              <a:buChar char="•"/>
            </a:pPr>
            <a:endParaRPr lang="es-GT" sz="1800" b="0" dirty="0">
              <a:solidFill>
                <a:schemeClr val="tx1"/>
              </a:solidFill>
              <a:latin typeface="Arial" pitchFamily="34" charset="0"/>
              <a:cs typeface="Arial" pitchFamily="34" charset="0"/>
            </a:endParaRPr>
          </a:p>
        </p:txBody>
      </p:sp>
      <p:pic>
        <p:nvPicPr>
          <p:cNvPr id="12290" name="Picture 2" descr="Icono-Comprensión-Desafio Neurolectura | Desafío Neurolectura"/>
          <p:cNvPicPr>
            <a:picLocks noChangeAspect="1" noChangeArrowheads="1"/>
          </p:cNvPicPr>
          <p:nvPr/>
        </p:nvPicPr>
        <p:blipFill>
          <a:blip r:embed="rId4">
            <a:biLevel thresh="75000"/>
            <a:extLst>
              <a:ext uri="{28A0092B-C50C-407E-A947-70E740481C1C}">
                <a14:useLocalDpi xmlns="" xmlns:a14="http://schemas.microsoft.com/office/drawing/2010/main" val="0"/>
              </a:ext>
            </a:extLst>
          </a:blip>
          <a:srcRect/>
          <a:stretch>
            <a:fillRect/>
          </a:stretch>
        </p:blipFill>
        <p:spPr bwMode="auto">
          <a:xfrm>
            <a:off x="9940090" y="133797"/>
            <a:ext cx="1796960" cy="181484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0339023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DESAFÍOS INSTITUCIONALES SE TIENEN DURANTE 2021?</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10855433"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0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l">
              <a:lnSpc>
                <a:spcPct val="150000"/>
              </a:lnSpc>
            </a:pPr>
            <a:r>
              <a:rPr lang="es-GT" sz="1800" b="0" dirty="0">
                <a:solidFill>
                  <a:schemeClr val="tx1"/>
                </a:solidFill>
                <a:latin typeface="Arial" panose="020B0604020202020204" pitchFamily="34" charset="0"/>
                <a:cs typeface="Arial" panose="020B0604020202020204" pitchFamily="34" charset="0"/>
              </a:rPr>
              <a:t/>
            </a:r>
            <a:br>
              <a:rPr lang="es-GT" sz="1800" b="0" dirty="0">
                <a:solidFill>
                  <a:schemeClr val="tx1"/>
                </a:solidFill>
                <a:latin typeface="Arial" panose="020B0604020202020204" pitchFamily="34" charset="0"/>
                <a:cs typeface="Arial" panose="020B0604020202020204" pitchFamily="34" charset="0"/>
              </a:rPr>
            </a:br>
            <a:r>
              <a:rPr lang="es-GT" sz="2100" b="0" dirty="0">
                <a:solidFill>
                  <a:schemeClr val="tx1"/>
                </a:solidFill>
                <a:latin typeface="Arial" panose="020B0604020202020204" pitchFamily="34" charset="0"/>
                <a:cs typeface="Arial" panose="020B0604020202020204" pitchFamily="34" charset="0"/>
              </a:rPr>
              <a:t>Las acciones inmediatas a seguir </a:t>
            </a:r>
            <a:r>
              <a:rPr lang="es-GT" sz="2100" b="0" dirty="0" smtClean="0">
                <a:solidFill>
                  <a:schemeClr val="tx1"/>
                </a:solidFill>
                <a:latin typeface="Arial" pitchFamily="34" charset="0"/>
                <a:cs typeface="Arial" pitchFamily="34" charset="0"/>
              </a:rPr>
              <a:t>son: </a:t>
            </a:r>
          </a:p>
          <a:p>
            <a:pPr algn="l">
              <a:lnSpc>
                <a:spcPct val="150000"/>
              </a:lnSpc>
            </a:pPr>
            <a:endParaRPr lang="es-GT" sz="2100" b="0" dirty="0" smtClean="0">
              <a:solidFill>
                <a:schemeClr val="tx1"/>
              </a:solidFill>
              <a:latin typeface="Arial" pitchFamily="34" charset="0"/>
              <a:cs typeface="Arial" pitchFamily="34" charset="0"/>
            </a:endParaRPr>
          </a:p>
          <a:p>
            <a:pPr algn="just">
              <a:buFont typeface="Arial" pitchFamily="34" charset="0"/>
              <a:buChar char="•"/>
            </a:pPr>
            <a:r>
              <a:rPr lang="es-CR" sz="2100" b="0" dirty="0" smtClean="0">
                <a:solidFill>
                  <a:schemeClr val="tx1"/>
                </a:solidFill>
                <a:latin typeface="Arial" pitchFamily="34" charset="0"/>
                <a:cs typeface="Arial" pitchFamily="34" charset="0"/>
              </a:rPr>
              <a:t> </a:t>
            </a:r>
            <a:r>
              <a:rPr lang="es-CR" sz="2100" b="0" dirty="0" smtClean="0">
                <a:latin typeface="Arial" pitchFamily="34" charset="0"/>
                <a:cs typeface="Arial" pitchFamily="34" charset="0"/>
              </a:rPr>
              <a:t>Continuar </a:t>
            </a:r>
            <a:r>
              <a:rPr lang="es-CR" sz="2100" b="0" dirty="0" smtClean="0">
                <a:latin typeface="Arial" pitchFamily="34" charset="0"/>
                <a:cs typeface="Arial" pitchFamily="34" charset="0"/>
              </a:rPr>
              <a:t>con la implementación de acciones del primer nivel de atención en relación a promoción y prevención de la salud, con la finalidad de disminuir la prevalencia de enfermedades crónicas y degenerativas, creando una cultura de prevención en la población, lo cual tendrá un impacto positivo en el costo de la recuperación de la salud.</a:t>
            </a:r>
            <a:endParaRPr lang="es-ES" sz="2100" b="0" dirty="0" smtClean="0">
              <a:latin typeface="Arial" pitchFamily="34" charset="0"/>
              <a:cs typeface="Arial" pitchFamily="34" charset="0"/>
            </a:endParaRPr>
          </a:p>
          <a:p>
            <a:pPr algn="just"/>
            <a:r>
              <a:rPr lang="es-CR" sz="2100" b="0" dirty="0" smtClean="0">
                <a:latin typeface="Arial" pitchFamily="34" charset="0"/>
                <a:cs typeface="Arial" pitchFamily="34" charset="0"/>
              </a:rPr>
              <a:t> </a:t>
            </a:r>
            <a:endParaRPr lang="es-ES" sz="2100" b="0" dirty="0" smtClean="0">
              <a:latin typeface="Arial" pitchFamily="34" charset="0"/>
              <a:cs typeface="Arial" pitchFamily="34" charset="0"/>
            </a:endParaRPr>
          </a:p>
          <a:p>
            <a:pPr algn="just">
              <a:buFont typeface="Arial" pitchFamily="34" charset="0"/>
              <a:buChar char="•"/>
            </a:pPr>
            <a:r>
              <a:rPr lang="es-CR" sz="2100" b="0" dirty="0" smtClean="0">
                <a:latin typeface="Arial" pitchFamily="34" charset="0"/>
                <a:cs typeface="Arial" pitchFamily="34" charset="0"/>
              </a:rPr>
              <a:t> Aumentar </a:t>
            </a:r>
            <a:r>
              <a:rPr lang="es-CR" sz="2100" b="0" dirty="0" smtClean="0">
                <a:latin typeface="Arial" pitchFamily="34" charset="0"/>
                <a:cs typeface="Arial" pitchFamily="34" charset="0"/>
              </a:rPr>
              <a:t>las capacidades técnicas para todo el personal de la institución en la formulación del proceso de planificación, utilizando la metodología de Gestión por Resultados (GpR).</a:t>
            </a:r>
            <a:endParaRPr lang="es-ES" sz="2100" b="0" dirty="0" smtClean="0">
              <a:latin typeface="Arial" pitchFamily="34" charset="0"/>
              <a:cs typeface="Arial" pitchFamily="34" charset="0"/>
            </a:endParaRPr>
          </a:p>
          <a:p>
            <a:pPr algn="l">
              <a:lnSpc>
                <a:spcPct val="150000"/>
              </a:lnSpc>
              <a:buFont typeface="Arial" pitchFamily="34" charset="0"/>
              <a:buChar char="•"/>
            </a:pPr>
            <a:endParaRPr lang="es-GT" sz="1800" b="0" dirty="0">
              <a:solidFill>
                <a:schemeClr val="tx1"/>
              </a:solidFill>
              <a:latin typeface="Arial" pitchFamily="34" charset="0"/>
              <a:cs typeface="Arial" pitchFamily="34" charset="0"/>
            </a:endParaRPr>
          </a:p>
        </p:txBody>
      </p:sp>
      <p:pic>
        <p:nvPicPr>
          <p:cNvPr id="12290" name="Picture 2" descr="Icono-Comprensión-Desafio Neurolectura | Desafío Neurolectura"/>
          <p:cNvPicPr>
            <a:picLocks noChangeAspect="1" noChangeArrowheads="1"/>
          </p:cNvPicPr>
          <p:nvPr/>
        </p:nvPicPr>
        <p:blipFill>
          <a:blip r:embed="rId4">
            <a:biLevel thresh="75000"/>
            <a:extLst>
              <a:ext uri="{28A0092B-C50C-407E-A947-70E740481C1C}">
                <a14:useLocalDpi xmlns="" xmlns:a14="http://schemas.microsoft.com/office/drawing/2010/main" val="0"/>
              </a:ext>
            </a:extLst>
          </a:blip>
          <a:srcRect/>
          <a:stretch>
            <a:fillRect/>
          </a:stretch>
        </p:blipFill>
        <p:spPr bwMode="auto">
          <a:xfrm>
            <a:off x="9940090" y="133797"/>
            <a:ext cx="1796960" cy="181484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0339023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D0DB10-AE31-47D2-A485-453D2186D26D}"/>
              </a:ext>
            </a:extLst>
          </p:cNvPr>
          <p:cNvSpPr>
            <a:spLocks noGrp="1"/>
          </p:cNvSpPr>
          <p:nvPr>
            <p:ph type="title"/>
          </p:nvPr>
        </p:nvSpPr>
        <p:spPr>
          <a:xfrm>
            <a:off x="1828800" y="562062"/>
            <a:ext cx="8673737" cy="547089"/>
          </a:xfrm>
        </p:spPr>
        <p:txBody>
          <a:bodyPr>
            <a:noAutofit/>
          </a:bodyPr>
          <a:lstStyle/>
          <a:p>
            <a:r>
              <a:rPr lang="es-GT" sz="2800" dirty="0">
                <a:latin typeface="Arial" panose="020B0604020202020204" pitchFamily="34" charset="0"/>
                <a:cs typeface="Arial" panose="020B0604020202020204" pitchFamily="34" charset="0"/>
              </a:rPr>
              <a:t>PRINCIPALES </a:t>
            </a:r>
            <a:r>
              <a:rPr lang="es-GT" sz="2800" dirty="0" smtClean="0">
                <a:latin typeface="Arial" panose="020B0604020202020204" pitchFamily="34" charset="0"/>
                <a:cs typeface="Arial" panose="020B0604020202020204" pitchFamily="34" charset="0"/>
              </a:rPr>
              <a:t>OBJETIVOS</a:t>
            </a:r>
            <a:endParaRPr lang="es-GT" sz="2800" b="1" dirty="0">
              <a:latin typeface="Arial" panose="020B0604020202020204" pitchFamily="34" charset="0"/>
              <a:cs typeface="Arial" panose="020B0604020202020204" pitchFamily="34" charset="0"/>
            </a:endParaRPr>
          </a:p>
        </p:txBody>
      </p:sp>
      <p:sp>
        <p:nvSpPr>
          <p:cNvPr id="7" name="Marcador de contenido 6">
            <a:extLst>
              <a:ext uri="{FF2B5EF4-FFF2-40B4-BE49-F238E27FC236}">
                <a16:creationId xmlns="" xmlns:a16="http://schemas.microsoft.com/office/drawing/2014/main" id="{0246042C-1ABA-4355-A47C-701F270E798C}"/>
              </a:ext>
            </a:extLst>
          </p:cNvPr>
          <p:cNvSpPr>
            <a:spLocks noGrp="1"/>
          </p:cNvSpPr>
          <p:nvPr>
            <p:ph idx="1"/>
          </p:nvPr>
        </p:nvSpPr>
        <p:spPr>
          <a:xfrm>
            <a:off x="483324" y="1624347"/>
            <a:ext cx="10646230" cy="4614170"/>
          </a:xfrm>
        </p:spPr>
        <p:txBody>
          <a:bodyPr>
            <a:normAutofit fontScale="40000" lnSpcReduction="20000"/>
          </a:bodyPr>
          <a:lstStyle/>
          <a:p>
            <a:pPr marL="457200" lvl="1" indent="0">
              <a:lnSpc>
                <a:spcPct val="150000"/>
              </a:lnSpc>
              <a:buNone/>
            </a:pPr>
            <a:r>
              <a:rPr lang="es-GT" sz="5000" dirty="0">
                <a:latin typeface="Arial" pitchFamily="34" charset="0"/>
                <a:cs typeface="Arial" pitchFamily="34" charset="0"/>
              </a:rPr>
              <a:t>Para el cumplimiento de sus funciones y satisfacer las necesidades de la población, </a:t>
            </a:r>
            <a:r>
              <a:rPr lang="es-GT" sz="5000" dirty="0" smtClean="0">
                <a:latin typeface="Arial" pitchFamily="34" charset="0"/>
                <a:cs typeface="Arial" pitchFamily="34" charset="0"/>
              </a:rPr>
              <a:t>el MSPAS</a:t>
            </a:r>
            <a:r>
              <a:rPr lang="es-GT" sz="5000" dirty="0" smtClean="0">
                <a:latin typeface="Arial" pitchFamily="34" charset="0"/>
                <a:cs typeface="Arial" pitchFamily="34" charset="0"/>
              </a:rPr>
              <a:t> </a:t>
            </a:r>
            <a:r>
              <a:rPr lang="es-GT" sz="5000" dirty="0">
                <a:latin typeface="Arial" pitchFamily="34" charset="0"/>
                <a:cs typeface="Arial" pitchFamily="34" charset="0"/>
              </a:rPr>
              <a:t>debe cumplir con los siguientes objetivos:</a:t>
            </a:r>
          </a:p>
          <a:p>
            <a:pPr lvl="1" algn="just">
              <a:lnSpc>
                <a:spcPct val="150000"/>
              </a:lnSpc>
              <a:buClr>
                <a:srgbClr val="0070C0"/>
              </a:buClr>
              <a:buNone/>
            </a:pPr>
            <a:r>
              <a:rPr lang="es-CR" sz="5000" dirty="0" smtClean="0">
                <a:latin typeface="Arial" pitchFamily="34" charset="0"/>
                <a:cs typeface="Arial" pitchFamily="34" charset="0"/>
              </a:rPr>
              <a:t>   </a:t>
            </a:r>
          </a:p>
          <a:p>
            <a:pPr lvl="1" algn="just">
              <a:lnSpc>
                <a:spcPct val="150000"/>
              </a:lnSpc>
              <a:buClr>
                <a:srgbClr val="0070C0"/>
              </a:buClr>
              <a:buNone/>
            </a:pPr>
            <a:r>
              <a:rPr lang="es-CR" sz="5000" dirty="0" smtClean="0">
                <a:latin typeface="Arial" pitchFamily="34" charset="0"/>
                <a:cs typeface="Arial" pitchFamily="34" charset="0"/>
              </a:rPr>
              <a:t>  Garantizar el ejercicio del derecho a la salud de las y los habitantes del país, ejerciendo la rectoría del sector salud a través de la conducción, coordinación y regulación de la prestación de servicios y control del financiamiento y administración de los recursos, orientados al trato humano para la promoción de la salud, prevención de la enfermedad, recuperación y rehabilitación de las personas, con calidad, pertinencia cultura y en condiciones de equidad.</a:t>
            </a:r>
            <a:endParaRPr lang="es-ES" sz="5000" dirty="0" smtClean="0">
              <a:latin typeface="Arial" pitchFamily="34" charset="0"/>
              <a:cs typeface="Arial" pitchFamily="34" charset="0"/>
            </a:endParaRPr>
          </a:p>
          <a:p>
            <a:pPr lvl="1">
              <a:lnSpc>
                <a:spcPct val="150000"/>
              </a:lnSpc>
              <a:buClr>
                <a:srgbClr val="0070C0"/>
              </a:buClr>
              <a:buFont typeface="Wingdings" panose="05000000000000000000" pitchFamily="2" charset="2"/>
              <a:buChar char="§"/>
            </a:pPr>
            <a:endParaRPr lang="es-GT" sz="2600" dirty="0">
              <a:latin typeface="Arial" panose="020B0604020202020204" pitchFamily="34" charset="0"/>
              <a:cs typeface="Arial" panose="020B0604020202020204" pitchFamily="34" charset="0"/>
            </a:endParaRPr>
          </a:p>
          <a:p>
            <a:pPr marL="457200" lvl="1" indent="0">
              <a:buNone/>
            </a:pPr>
            <a:endParaRPr lang="es-GT" b="1" dirty="0">
              <a:latin typeface="Arial" panose="020B0604020202020204" pitchFamily="34" charset="0"/>
              <a:cs typeface="Arial" panose="020B0604020202020204" pitchFamily="34" charset="0"/>
            </a:endParaRPr>
          </a:p>
          <a:p>
            <a:pPr marL="457200" lvl="1" indent="0">
              <a:buNone/>
            </a:pPr>
            <a:r>
              <a:rPr lang="es-GT" b="1" dirty="0">
                <a:latin typeface="Arial" panose="020B0604020202020204" pitchFamily="34" charset="0"/>
                <a:cs typeface="Arial" panose="020B0604020202020204" pitchFamily="34" charset="0"/>
              </a:rPr>
              <a:t> </a:t>
            </a:r>
            <a:r>
              <a:rPr lang="es-GT" dirty="0">
                <a:latin typeface="Arial" panose="020B0604020202020204" pitchFamily="34" charset="0"/>
                <a:cs typeface="Arial" panose="020B0604020202020204" pitchFamily="34" charset="0"/>
              </a:rPr>
              <a:t/>
            </a:r>
            <a:br>
              <a:rPr lang="es-GT" dirty="0">
                <a:latin typeface="Arial" panose="020B0604020202020204" pitchFamily="34" charset="0"/>
                <a:cs typeface="Arial" panose="020B0604020202020204" pitchFamily="34" charset="0"/>
              </a:rPr>
            </a:br>
            <a:endParaRPr lang="es-GT" sz="4000" b="1" dirty="0">
              <a:solidFill>
                <a:srgbClr val="0070C0"/>
              </a:solidFill>
              <a:latin typeface="Arial" panose="020B0604020202020204" pitchFamily="34" charset="0"/>
              <a:cs typeface="Arial" panose="020B0604020202020204" pitchFamily="34" charset="0"/>
            </a:endParaRPr>
          </a:p>
          <a:p>
            <a:pPr lvl="1"/>
            <a:endParaRPr lang="es-GT"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685799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41218"/>
            <a:ext cx="9788436"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¿QUÉ DESAFÍOS INSTITUCIONALES SE TIENEN DURANTE 2021?</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8" name="Título 1">
            <a:extLst>
              <a:ext uri="{FF2B5EF4-FFF2-40B4-BE49-F238E27FC236}">
                <a16:creationId xmlns="" xmlns:a16="http://schemas.microsoft.com/office/drawing/2014/main" id="{E40743F2-234A-4544-BBAC-8877FB423F76}"/>
              </a:ext>
            </a:extLst>
          </p:cNvPr>
          <p:cNvSpPr txBox="1">
            <a:spLocks/>
          </p:cNvSpPr>
          <p:nvPr/>
        </p:nvSpPr>
        <p:spPr>
          <a:xfrm>
            <a:off x="387531" y="2086247"/>
            <a:ext cx="10855433"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7500" lnSpcReduction="1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l">
              <a:lnSpc>
                <a:spcPct val="150000"/>
              </a:lnSpc>
            </a:pPr>
            <a:r>
              <a:rPr lang="es-GT" sz="1800" b="0" dirty="0">
                <a:solidFill>
                  <a:schemeClr val="tx1"/>
                </a:solidFill>
                <a:latin typeface="Arial" panose="020B0604020202020204" pitchFamily="34" charset="0"/>
                <a:cs typeface="Arial" panose="020B0604020202020204" pitchFamily="34" charset="0"/>
              </a:rPr>
              <a:t/>
            </a:r>
            <a:br>
              <a:rPr lang="es-GT" sz="1800" b="0" dirty="0">
                <a:solidFill>
                  <a:schemeClr val="tx1"/>
                </a:solidFill>
                <a:latin typeface="Arial" panose="020B0604020202020204" pitchFamily="34" charset="0"/>
                <a:cs typeface="Arial" panose="020B0604020202020204" pitchFamily="34" charset="0"/>
              </a:rPr>
            </a:br>
            <a:r>
              <a:rPr lang="es-GT" sz="2100" b="0" dirty="0">
                <a:solidFill>
                  <a:schemeClr val="tx1"/>
                </a:solidFill>
                <a:latin typeface="Arial" panose="020B0604020202020204" pitchFamily="34" charset="0"/>
                <a:cs typeface="Arial" panose="020B0604020202020204" pitchFamily="34" charset="0"/>
              </a:rPr>
              <a:t>Las acciones inmediatas a seguir </a:t>
            </a:r>
            <a:r>
              <a:rPr lang="es-GT" sz="2100" b="0" dirty="0" smtClean="0">
                <a:solidFill>
                  <a:schemeClr val="tx1"/>
                </a:solidFill>
                <a:latin typeface="Arial" pitchFamily="34" charset="0"/>
                <a:cs typeface="Arial" pitchFamily="34" charset="0"/>
              </a:rPr>
              <a:t>son: </a:t>
            </a:r>
          </a:p>
          <a:p>
            <a:pPr algn="l">
              <a:lnSpc>
                <a:spcPct val="150000"/>
              </a:lnSpc>
            </a:pPr>
            <a:endParaRPr lang="es-GT" sz="2100" b="0" dirty="0" smtClean="0">
              <a:solidFill>
                <a:schemeClr val="tx1"/>
              </a:solidFill>
              <a:latin typeface="Arial" pitchFamily="34" charset="0"/>
              <a:cs typeface="Arial" pitchFamily="34" charset="0"/>
            </a:endParaRPr>
          </a:p>
          <a:p>
            <a:pPr algn="just">
              <a:buFont typeface="Arial" pitchFamily="34" charset="0"/>
              <a:buChar char="•"/>
            </a:pPr>
            <a:r>
              <a:rPr lang="es-CR" sz="2100" b="0" dirty="0" smtClean="0">
                <a:solidFill>
                  <a:schemeClr val="tx1"/>
                </a:solidFill>
                <a:latin typeface="Arial" pitchFamily="34" charset="0"/>
                <a:cs typeface="Arial" pitchFamily="34" charset="0"/>
              </a:rPr>
              <a:t> </a:t>
            </a:r>
            <a:r>
              <a:rPr lang="es-CR" sz="2100" b="0" dirty="0" smtClean="0">
                <a:latin typeface="Arial" pitchFamily="34" charset="0"/>
                <a:cs typeface="Arial" pitchFamily="34" charset="0"/>
              </a:rPr>
              <a:t>Continuar </a:t>
            </a:r>
            <a:r>
              <a:rPr lang="es-CR" sz="2100" b="0" dirty="0" smtClean="0">
                <a:latin typeface="Arial" pitchFamily="34" charset="0"/>
                <a:cs typeface="Arial" pitchFamily="34" charset="0"/>
              </a:rPr>
              <a:t>con la </a:t>
            </a:r>
            <a:r>
              <a:rPr lang="es-CR" sz="2100" b="0" dirty="0" smtClean="0">
                <a:latin typeface="Arial" pitchFamily="34" charset="0"/>
                <a:cs typeface="Arial" pitchFamily="34" charset="0"/>
              </a:rPr>
              <a:t>implementación del Plan Nacional de Vacunación Contra el Covid-19, hasta alcanzar la meta establecida de personas vacunadas con el esquema completo (10 millones).</a:t>
            </a:r>
          </a:p>
          <a:p>
            <a:pPr algn="just">
              <a:buFont typeface="Arial" pitchFamily="34" charset="0"/>
              <a:buChar char="•"/>
            </a:pPr>
            <a:endParaRPr lang="es-CR" sz="2100" b="0" dirty="0" smtClean="0">
              <a:solidFill>
                <a:schemeClr val="tx1"/>
              </a:solidFill>
              <a:latin typeface="Arial" pitchFamily="34" charset="0"/>
              <a:cs typeface="Arial" pitchFamily="34" charset="0"/>
            </a:endParaRPr>
          </a:p>
          <a:p>
            <a:pPr algn="just">
              <a:buFont typeface="Arial" pitchFamily="34" charset="0"/>
              <a:buChar char="•"/>
            </a:pPr>
            <a:r>
              <a:rPr lang="es-CR" sz="2100" b="0" dirty="0" smtClean="0">
                <a:solidFill>
                  <a:schemeClr val="tx1"/>
                </a:solidFill>
                <a:latin typeface="Arial" pitchFamily="34" charset="0"/>
                <a:cs typeface="Arial" pitchFamily="34" charset="0"/>
              </a:rPr>
              <a:t> </a:t>
            </a:r>
            <a:r>
              <a:rPr lang="es-CR" sz="2100" b="0" dirty="0" smtClean="0">
                <a:solidFill>
                  <a:schemeClr val="tx1"/>
                </a:solidFill>
                <a:latin typeface="Arial" pitchFamily="34" charset="0"/>
                <a:cs typeface="Arial" pitchFamily="34" charset="0"/>
              </a:rPr>
              <a:t>Continuar con los procesos de prevención para evitar una mayor propagación de casos de contagios provocados por el Covid-19. </a:t>
            </a:r>
            <a:endParaRPr lang="es-GT" sz="1800" b="0" dirty="0">
              <a:solidFill>
                <a:schemeClr val="tx1"/>
              </a:solidFill>
              <a:latin typeface="Arial" pitchFamily="34" charset="0"/>
              <a:cs typeface="Arial" pitchFamily="34" charset="0"/>
            </a:endParaRPr>
          </a:p>
        </p:txBody>
      </p:sp>
      <p:pic>
        <p:nvPicPr>
          <p:cNvPr id="12290" name="Picture 2" descr="Icono-Comprensión-Desafio Neurolectura | Desafío Neurolectura"/>
          <p:cNvPicPr>
            <a:picLocks noChangeAspect="1" noChangeArrowheads="1"/>
          </p:cNvPicPr>
          <p:nvPr/>
        </p:nvPicPr>
        <p:blipFill>
          <a:blip r:embed="rId4">
            <a:biLevel thresh="75000"/>
            <a:extLst>
              <a:ext uri="{28A0092B-C50C-407E-A947-70E740481C1C}">
                <a14:useLocalDpi xmlns="" xmlns:a14="http://schemas.microsoft.com/office/drawing/2010/main" val="0"/>
              </a:ext>
            </a:extLst>
          </a:blip>
          <a:srcRect/>
          <a:stretch>
            <a:fillRect/>
          </a:stretch>
        </p:blipFill>
        <p:spPr bwMode="auto">
          <a:xfrm>
            <a:off x="9940090" y="133797"/>
            <a:ext cx="1796960" cy="181484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0339023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205946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Título 1">
            <a:extLst>
              <a:ext uri="{FF2B5EF4-FFF2-40B4-BE49-F238E27FC236}">
                <a16:creationId xmlns="" xmlns:a16="http://schemas.microsoft.com/office/drawing/2014/main" id="{A2162693-C48A-1D46-A173-005AE60ACA54}"/>
              </a:ext>
            </a:extLst>
          </p:cNvPr>
          <p:cNvSpPr txBox="1">
            <a:spLocks/>
          </p:cNvSpPr>
          <p:nvPr/>
        </p:nvSpPr>
        <p:spPr>
          <a:xfrm>
            <a:off x="2865120" y="5017050"/>
            <a:ext cx="9144000" cy="1572448"/>
          </a:xfrm>
          <a:prstGeom prst="rect">
            <a:avLst/>
          </a:prstGeom>
        </p:spPr>
        <p:txBody>
          <a:bodyPr vert="horz" lIns="91440" tIns="45720" rIns="91440" bIns="4572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GT" sz="3700" b="1" dirty="0">
                <a:solidFill>
                  <a:schemeClr val="bg1"/>
                </a:solidFill>
                <a:latin typeface="Arial" panose="020B0604020202020204" pitchFamily="34" charset="0"/>
                <a:cs typeface="Arial" panose="020B0604020202020204" pitchFamily="34" charset="0"/>
              </a:rPr>
              <a:t>RENDICIÓN DE CUENTAS</a:t>
            </a:r>
          </a:p>
          <a:p>
            <a:pPr algn="r"/>
            <a:r>
              <a:rPr lang="es-GT" sz="3700" b="1" dirty="0">
                <a:latin typeface="Arial" panose="020B0604020202020204" pitchFamily="34" charset="0"/>
                <a:cs typeface="Arial" panose="020B0604020202020204" pitchFamily="34" charset="0"/>
              </a:rPr>
              <a:t/>
            </a:r>
            <a:br>
              <a:rPr lang="es-GT" sz="3700" b="1" dirty="0">
                <a:latin typeface="Arial" panose="020B0604020202020204" pitchFamily="34" charset="0"/>
                <a:cs typeface="Arial" panose="020B0604020202020204" pitchFamily="34" charset="0"/>
              </a:rPr>
            </a:br>
            <a:r>
              <a:rPr lang="es-GT" sz="3700" b="1" dirty="0">
                <a:solidFill>
                  <a:srgbClr val="00B0F0"/>
                </a:solidFill>
                <a:latin typeface="Arial" panose="020B0604020202020204" pitchFamily="34" charset="0"/>
                <a:cs typeface="Arial" panose="020B0604020202020204" pitchFamily="34" charset="0"/>
              </a:rPr>
              <a:t>PARTE GENERAL</a:t>
            </a:r>
          </a:p>
          <a:p>
            <a:pPr algn="r"/>
            <a:r>
              <a:rPr lang="es-GT" sz="3700" b="1" dirty="0">
                <a:solidFill>
                  <a:srgbClr val="00B0F0"/>
                </a:solidFill>
                <a:latin typeface="Arial" panose="020B0604020202020204" pitchFamily="34" charset="0"/>
                <a:cs typeface="Arial" panose="020B0604020202020204" pitchFamily="34" charset="0"/>
              </a:rPr>
              <a:t>SEGUNDO CUATRIMESTRE 2021</a:t>
            </a:r>
          </a:p>
        </p:txBody>
      </p:sp>
    </p:spTree>
    <p:extLst>
      <p:ext uri="{BB962C8B-B14F-4D97-AF65-F5344CB8AC3E}">
        <p14:creationId xmlns="" xmlns:p14="http://schemas.microsoft.com/office/powerpoint/2010/main" val="2728840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D0DB10-AE31-47D2-A485-453D2186D26D}"/>
              </a:ext>
            </a:extLst>
          </p:cNvPr>
          <p:cNvSpPr>
            <a:spLocks noGrp="1"/>
          </p:cNvSpPr>
          <p:nvPr>
            <p:ph type="title"/>
          </p:nvPr>
        </p:nvSpPr>
        <p:spPr>
          <a:xfrm>
            <a:off x="1828800" y="562062"/>
            <a:ext cx="8673737" cy="547089"/>
          </a:xfrm>
        </p:spPr>
        <p:txBody>
          <a:bodyPr>
            <a:noAutofit/>
          </a:bodyPr>
          <a:lstStyle/>
          <a:p>
            <a:r>
              <a:rPr lang="es-GT" sz="2800" dirty="0">
                <a:latin typeface="Arial" panose="020B0604020202020204" pitchFamily="34" charset="0"/>
                <a:cs typeface="Arial" panose="020B0604020202020204" pitchFamily="34" charset="0"/>
              </a:rPr>
              <a:t>CIFRAS GENERALES DEL PRESUPUESTO AL SEGUNDO CUATRIMESTRE 2021</a:t>
            </a:r>
            <a:endParaRPr lang="es-GT" sz="2800" b="1" dirty="0">
              <a:latin typeface="Arial" panose="020B0604020202020204" pitchFamily="34" charset="0"/>
              <a:cs typeface="Arial" panose="020B0604020202020204" pitchFamily="34" charset="0"/>
            </a:endParaRPr>
          </a:p>
        </p:txBody>
      </p:sp>
      <p:sp>
        <p:nvSpPr>
          <p:cNvPr id="7" name="Marcador de contenido 6">
            <a:extLst>
              <a:ext uri="{FF2B5EF4-FFF2-40B4-BE49-F238E27FC236}">
                <a16:creationId xmlns="" xmlns:a16="http://schemas.microsoft.com/office/drawing/2014/main" id="{0246042C-1ABA-4355-A47C-701F270E798C}"/>
              </a:ext>
            </a:extLst>
          </p:cNvPr>
          <p:cNvSpPr>
            <a:spLocks noGrp="1"/>
          </p:cNvSpPr>
          <p:nvPr>
            <p:ph idx="1"/>
          </p:nvPr>
        </p:nvSpPr>
        <p:spPr>
          <a:xfrm>
            <a:off x="1097278" y="1754976"/>
            <a:ext cx="4585065" cy="4614170"/>
          </a:xfrm>
        </p:spPr>
        <p:txBody>
          <a:bodyPr>
            <a:normAutofit fontScale="92500" lnSpcReduction="10000"/>
          </a:bodyPr>
          <a:lstStyle/>
          <a:p>
            <a:pPr marL="0" indent="0">
              <a:buNone/>
            </a:pPr>
            <a:endParaRPr lang="es-GT" b="1" dirty="0">
              <a:latin typeface="Arial" panose="020B0604020202020204" pitchFamily="34" charset="0"/>
              <a:cs typeface="Arial" panose="020B0604020202020204" pitchFamily="34" charset="0"/>
            </a:endParaRPr>
          </a:p>
          <a:p>
            <a:pPr marL="457200" lvl="1" indent="0">
              <a:buNone/>
            </a:pPr>
            <a:r>
              <a:rPr lang="es-GT" dirty="0">
                <a:latin typeface="Arial" panose="020B0604020202020204" pitchFamily="34" charset="0"/>
                <a:cs typeface="Arial" panose="020B0604020202020204" pitchFamily="34" charset="0"/>
              </a:rPr>
              <a:t>Presupuesto vigente </a:t>
            </a:r>
            <a:r>
              <a:rPr lang="es-GT" b="1" dirty="0">
                <a:latin typeface="Arial" panose="020B0604020202020204" pitchFamily="34" charset="0"/>
                <a:cs typeface="Arial" panose="020B0604020202020204" pitchFamily="34" charset="0"/>
              </a:rPr>
              <a:t>total:</a:t>
            </a:r>
          </a:p>
          <a:p>
            <a:pPr marL="457200" lvl="1" indent="0">
              <a:buNone/>
            </a:pPr>
            <a:endParaRPr lang="es-GT" b="1" dirty="0">
              <a:latin typeface="Arial" panose="020B0604020202020204" pitchFamily="34" charset="0"/>
              <a:cs typeface="Arial" panose="020B0604020202020204" pitchFamily="34" charset="0"/>
            </a:endParaRPr>
          </a:p>
          <a:p>
            <a:pPr marL="457200" lvl="1" indent="0">
              <a:buNone/>
            </a:pPr>
            <a:r>
              <a:rPr lang="es-GT" b="1" dirty="0">
                <a:latin typeface="Arial" panose="020B0604020202020204" pitchFamily="34" charset="0"/>
                <a:cs typeface="Arial" panose="020B0604020202020204" pitchFamily="34" charset="0"/>
              </a:rPr>
              <a:t> </a:t>
            </a:r>
          </a:p>
          <a:p>
            <a:pPr marL="457200" lvl="1" indent="0">
              <a:buNone/>
            </a:pPr>
            <a:endParaRPr lang="es-GT" dirty="0">
              <a:latin typeface="Arial" panose="020B0604020202020204" pitchFamily="34" charset="0"/>
              <a:cs typeface="Arial" panose="020B0604020202020204" pitchFamily="34" charset="0"/>
            </a:endParaRPr>
          </a:p>
          <a:p>
            <a:pPr marL="457200" lvl="1" indent="0">
              <a:buNone/>
            </a:pPr>
            <a:r>
              <a:rPr lang="es-GT" dirty="0">
                <a:latin typeface="Arial" panose="020B0604020202020204" pitchFamily="34" charset="0"/>
                <a:cs typeface="Arial" panose="020B0604020202020204" pitchFamily="34" charset="0"/>
              </a:rPr>
              <a:t>Presupuesto </a:t>
            </a:r>
            <a:r>
              <a:rPr lang="es-GT" b="1" dirty="0">
                <a:latin typeface="Arial" panose="020B0604020202020204" pitchFamily="34" charset="0"/>
                <a:cs typeface="Arial" panose="020B0604020202020204" pitchFamily="34" charset="0"/>
              </a:rPr>
              <a:t>ejecutado</a:t>
            </a:r>
            <a:r>
              <a:rPr lang="es-GT" dirty="0">
                <a:latin typeface="Arial" panose="020B0604020202020204" pitchFamily="34" charset="0"/>
                <a:cs typeface="Arial" panose="020B0604020202020204" pitchFamily="34" charset="0"/>
              </a:rPr>
              <a:t> (utilizado):</a:t>
            </a:r>
            <a:br>
              <a:rPr lang="es-GT" dirty="0">
                <a:latin typeface="Arial" panose="020B0604020202020204" pitchFamily="34" charset="0"/>
                <a:cs typeface="Arial" panose="020B0604020202020204" pitchFamily="34" charset="0"/>
              </a:rPr>
            </a:br>
            <a:endParaRPr lang="es-GT" dirty="0">
              <a:latin typeface="Arial" panose="020B0604020202020204" pitchFamily="34" charset="0"/>
              <a:cs typeface="Arial" panose="020B0604020202020204" pitchFamily="34" charset="0"/>
            </a:endParaRPr>
          </a:p>
          <a:p>
            <a:pPr marL="457200" lvl="1" indent="0">
              <a:buNone/>
            </a:pPr>
            <a:endParaRPr lang="es-GT" dirty="0">
              <a:latin typeface="Arial" panose="020B0604020202020204" pitchFamily="34" charset="0"/>
              <a:cs typeface="Arial" panose="020B0604020202020204" pitchFamily="34" charset="0"/>
            </a:endParaRPr>
          </a:p>
          <a:p>
            <a:pPr marL="457200" lvl="1" indent="0">
              <a:buNone/>
            </a:pPr>
            <a:endParaRPr lang="es-GT" dirty="0">
              <a:latin typeface="Arial" panose="020B0604020202020204" pitchFamily="34" charset="0"/>
              <a:cs typeface="Arial" panose="020B0604020202020204" pitchFamily="34" charset="0"/>
            </a:endParaRPr>
          </a:p>
          <a:p>
            <a:pPr marL="457200" lvl="1" indent="0">
              <a:buNone/>
            </a:pPr>
            <a:r>
              <a:rPr lang="es-GT" b="1" dirty="0">
                <a:latin typeface="Arial" panose="020B0604020202020204" pitchFamily="34" charset="0"/>
                <a:cs typeface="Arial" panose="020B0604020202020204" pitchFamily="34" charset="0"/>
              </a:rPr>
              <a:t>Saldo</a:t>
            </a:r>
            <a:r>
              <a:rPr lang="es-GT" dirty="0">
                <a:latin typeface="Arial" panose="020B0604020202020204" pitchFamily="34" charset="0"/>
                <a:cs typeface="Arial" panose="020B0604020202020204" pitchFamily="34" charset="0"/>
              </a:rPr>
              <a:t> por ejecutar </a:t>
            </a:r>
            <a:br>
              <a:rPr lang="es-GT" dirty="0">
                <a:latin typeface="Arial" panose="020B0604020202020204" pitchFamily="34" charset="0"/>
                <a:cs typeface="Arial" panose="020B0604020202020204" pitchFamily="34" charset="0"/>
              </a:rPr>
            </a:br>
            <a:r>
              <a:rPr lang="es-GT" dirty="0">
                <a:latin typeface="Arial" panose="020B0604020202020204" pitchFamily="34" charset="0"/>
                <a:cs typeface="Arial" panose="020B0604020202020204" pitchFamily="34" charset="0"/>
              </a:rPr>
              <a:t>(por utilizar):</a:t>
            </a:r>
            <a:br>
              <a:rPr lang="es-GT" dirty="0">
                <a:latin typeface="Arial" panose="020B0604020202020204" pitchFamily="34" charset="0"/>
                <a:cs typeface="Arial" panose="020B0604020202020204" pitchFamily="34" charset="0"/>
              </a:rPr>
            </a:br>
            <a:endParaRPr lang="es-GT" sz="4000" b="1" dirty="0">
              <a:solidFill>
                <a:srgbClr val="0070C0"/>
              </a:solidFill>
              <a:latin typeface="Arial" panose="020B0604020202020204" pitchFamily="34" charset="0"/>
              <a:cs typeface="Arial" panose="020B0604020202020204" pitchFamily="34" charset="0"/>
            </a:endParaRPr>
          </a:p>
          <a:p>
            <a:pPr lvl="1"/>
            <a:endParaRPr lang="es-GT" dirty="0">
              <a:latin typeface="Arial" panose="020B0604020202020204" pitchFamily="34" charset="0"/>
              <a:cs typeface="Arial" panose="020B0604020202020204" pitchFamily="34" charset="0"/>
            </a:endParaRPr>
          </a:p>
        </p:txBody>
      </p:sp>
      <p:sp>
        <p:nvSpPr>
          <p:cNvPr id="6" name="Marcador de contenido 6">
            <a:extLst>
              <a:ext uri="{FF2B5EF4-FFF2-40B4-BE49-F238E27FC236}">
                <a16:creationId xmlns="" xmlns:a16="http://schemas.microsoft.com/office/drawing/2014/main" id="{0246042C-1ABA-4355-A47C-701F270E798C}"/>
              </a:ext>
            </a:extLst>
          </p:cNvPr>
          <p:cNvSpPr txBox="1">
            <a:spLocks/>
          </p:cNvSpPr>
          <p:nvPr/>
        </p:nvSpPr>
        <p:spPr>
          <a:xfrm>
            <a:off x="4754880" y="1619794"/>
            <a:ext cx="5969726" cy="15414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GT" b="1" dirty="0">
              <a:latin typeface="Arial" panose="020B0604020202020204" pitchFamily="34" charset="0"/>
              <a:cs typeface="Arial" panose="020B0604020202020204" pitchFamily="34" charset="0"/>
            </a:endParaRPr>
          </a:p>
          <a:p>
            <a:pPr marL="457200" lvl="1" indent="0" algn="r">
              <a:buNone/>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10,652,000.00</a:t>
            </a:r>
            <a:endParaRPr lang="es-GT" sz="45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p:txBody>
      </p:sp>
      <p:sp>
        <p:nvSpPr>
          <p:cNvPr id="8" name="Marcador de contenido 6">
            <a:extLst>
              <a:ext uri="{FF2B5EF4-FFF2-40B4-BE49-F238E27FC236}">
                <a16:creationId xmlns="" xmlns:a16="http://schemas.microsoft.com/office/drawing/2014/main" id="{0246042C-1ABA-4355-A47C-701F270E798C}"/>
              </a:ext>
            </a:extLst>
          </p:cNvPr>
          <p:cNvSpPr txBox="1">
            <a:spLocks/>
          </p:cNvSpPr>
          <p:nvPr/>
        </p:nvSpPr>
        <p:spPr>
          <a:xfrm>
            <a:off x="4754880" y="3114705"/>
            <a:ext cx="5969726" cy="15414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GT" b="1" dirty="0">
              <a:latin typeface="Arial" panose="020B0604020202020204" pitchFamily="34" charset="0"/>
              <a:cs typeface="Arial" panose="020B0604020202020204" pitchFamily="34" charset="0"/>
            </a:endParaRPr>
          </a:p>
          <a:p>
            <a:pPr marL="457200" lvl="1" indent="0" algn="r">
              <a:buNone/>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6,601,000.00</a:t>
            </a:r>
            <a:endParaRPr lang="es-GT" sz="45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p:txBody>
      </p:sp>
      <p:sp>
        <p:nvSpPr>
          <p:cNvPr id="9" name="Marcador de contenido 6">
            <a:extLst>
              <a:ext uri="{FF2B5EF4-FFF2-40B4-BE49-F238E27FC236}">
                <a16:creationId xmlns="" xmlns:a16="http://schemas.microsoft.com/office/drawing/2014/main" id="{0246042C-1ABA-4355-A47C-701F270E798C}"/>
              </a:ext>
            </a:extLst>
          </p:cNvPr>
          <p:cNvSpPr txBox="1">
            <a:spLocks/>
          </p:cNvSpPr>
          <p:nvPr/>
        </p:nvSpPr>
        <p:spPr>
          <a:xfrm>
            <a:off x="4754880" y="4656122"/>
            <a:ext cx="5969726" cy="15414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GT" b="1" dirty="0">
              <a:latin typeface="Arial" panose="020B0604020202020204" pitchFamily="34" charset="0"/>
              <a:cs typeface="Arial" panose="020B0604020202020204" pitchFamily="34" charset="0"/>
            </a:endParaRPr>
          </a:p>
          <a:p>
            <a:pPr marL="457200" lvl="1" indent="0" algn="r">
              <a:buNone/>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4,051,000.00</a:t>
            </a:r>
            <a:endParaRPr lang="es-GT" sz="45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380472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7D0DB10-AE31-47D2-A485-453D2186D26D}"/>
              </a:ext>
            </a:extLst>
          </p:cNvPr>
          <p:cNvSpPr>
            <a:spLocks noGrp="1"/>
          </p:cNvSpPr>
          <p:nvPr>
            <p:ph type="title"/>
          </p:nvPr>
        </p:nvSpPr>
        <p:spPr>
          <a:xfrm>
            <a:off x="1828800" y="562062"/>
            <a:ext cx="8673737" cy="547089"/>
          </a:xfrm>
        </p:spPr>
        <p:txBody>
          <a:bodyPr>
            <a:noAutofit/>
          </a:bodyPr>
          <a:lstStyle/>
          <a:p>
            <a:r>
              <a:rPr lang="es-GT" sz="2800" dirty="0">
                <a:latin typeface="Arial" panose="020B0604020202020204" pitchFamily="34" charset="0"/>
                <a:cs typeface="Arial" panose="020B0604020202020204" pitchFamily="34" charset="0"/>
              </a:rPr>
              <a:t>CIFRAS GENERALES DEL PRESUPUESTO AL SEGUNDO CUATRIMESTRE 2021</a:t>
            </a:r>
            <a:endParaRPr lang="es-GT" sz="2800" b="1" dirty="0">
              <a:latin typeface="Arial" panose="020B0604020202020204" pitchFamily="34" charset="0"/>
              <a:cs typeface="Arial" panose="020B0604020202020204" pitchFamily="34" charset="0"/>
            </a:endParaRPr>
          </a:p>
        </p:txBody>
      </p:sp>
      <p:sp>
        <p:nvSpPr>
          <p:cNvPr id="7" name="Marcador de contenido 6">
            <a:extLst>
              <a:ext uri="{FF2B5EF4-FFF2-40B4-BE49-F238E27FC236}">
                <a16:creationId xmlns="" xmlns:a16="http://schemas.microsoft.com/office/drawing/2014/main" id="{0246042C-1ABA-4355-A47C-701F270E798C}"/>
              </a:ext>
            </a:extLst>
          </p:cNvPr>
          <p:cNvSpPr>
            <a:spLocks noGrp="1"/>
          </p:cNvSpPr>
          <p:nvPr>
            <p:ph idx="1"/>
          </p:nvPr>
        </p:nvSpPr>
        <p:spPr>
          <a:xfrm>
            <a:off x="2132701" y="2803491"/>
            <a:ext cx="4585065" cy="1445424"/>
          </a:xfrm>
        </p:spPr>
        <p:txBody>
          <a:bodyPr>
            <a:normAutofit fontScale="92500" lnSpcReduction="10000"/>
          </a:bodyPr>
          <a:lstStyle/>
          <a:p>
            <a:pPr marL="0" indent="0">
              <a:buNone/>
            </a:pPr>
            <a:endParaRPr lang="es-GT" b="1" dirty="0">
              <a:latin typeface="Arial" panose="020B0604020202020204" pitchFamily="34" charset="0"/>
              <a:cs typeface="Arial" panose="020B0604020202020204" pitchFamily="34" charset="0"/>
            </a:endParaRPr>
          </a:p>
          <a:p>
            <a:pPr marL="457200" lvl="1" indent="0">
              <a:buNone/>
            </a:pPr>
            <a:r>
              <a:rPr lang="es-GT" sz="2600" b="1" dirty="0">
                <a:latin typeface="Arial" panose="020B0604020202020204" pitchFamily="34" charset="0"/>
                <a:cs typeface="Arial" panose="020B0604020202020204" pitchFamily="34" charset="0"/>
              </a:rPr>
              <a:t>Porcentaje de ejecución</a:t>
            </a:r>
            <a:r>
              <a:rPr lang="es-GT" b="1" dirty="0">
                <a:latin typeface="Arial" panose="020B0604020202020204" pitchFamily="34" charset="0"/>
                <a:cs typeface="Arial" panose="020B0604020202020204" pitchFamily="34" charset="0"/>
              </a:rPr>
              <a:t>:</a:t>
            </a:r>
          </a:p>
          <a:p>
            <a:pPr marL="457200" lvl="1" indent="0">
              <a:buNone/>
            </a:pPr>
            <a:endParaRPr lang="es-GT" b="1" dirty="0">
              <a:latin typeface="Arial" panose="020B0604020202020204" pitchFamily="34" charset="0"/>
              <a:cs typeface="Arial" panose="020B0604020202020204" pitchFamily="34" charset="0"/>
            </a:endParaRPr>
          </a:p>
          <a:p>
            <a:pPr marL="457200" lvl="1" indent="0">
              <a:buNone/>
            </a:pPr>
            <a:r>
              <a:rPr lang="es-GT" b="1" dirty="0">
                <a:latin typeface="Arial" panose="020B0604020202020204" pitchFamily="34" charset="0"/>
                <a:cs typeface="Arial" panose="020B0604020202020204" pitchFamily="34" charset="0"/>
              </a:rPr>
              <a:t> </a:t>
            </a:r>
          </a:p>
          <a:p>
            <a:pPr lvl="1"/>
            <a:endParaRPr lang="es-GT" dirty="0">
              <a:latin typeface="Arial" panose="020B0604020202020204" pitchFamily="34" charset="0"/>
              <a:cs typeface="Arial" panose="020B0604020202020204" pitchFamily="34" charset="0"/>
            </a:endParaRPr>
          </a:p>
        </p:txBody>
      </p:sp>
      <p:sp>
        <p:nvSpPr>
          <p:cNvPr id="6" name="Marcador de contenido 6">
            <a:extLst>
              <a:ext uri="{FF2B5EF4-FFF2-40B4-BE49-F238E27FC236}">
                <a16:creationId xmlns="" xmlns:a16="http://schemas.microsoft.com/office/drawing/2014/main" id="{0246042C-1ABA-4355-A47C-701F270E798C}"/>
              </a:ext>
            </a:extLst>
          </p:cNvPr>
          <p:cNvSpPr txBox="1">
            <a:spLocks/>
          </p:cNvSpPr>
          <p:nvPr/>
        </p:nvSpPr>
        <p:spPr>
          <a:xfrm>
            <a:off x="5857155" y="2534194"/>
            <a:ext cx="2884203" cy="19840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GT" b="1" dirty="0">
              <a:latin typeface="Arial" panose="020B0604020202020204" pitchFamily="34" charset="0"/>
              <a:cs typeface="Arial" panose="020B0604020202020204" pitchFamily="34" charset="0"/>
            </a:endParaRPr>
          </a:p>
          <a:p>
            <a:pPr marL="457200" lvl="1" indent="0" algn="r">
              <a:buNone/>
            </a:pPr>
            <a:r>
              <a:rPr lang="es-GT" sz="5000" b="1" dirty="0" smtClean="0">
                <a:latin typeface="Arial" panose="020B0604020202020204" pitchFamily="34" charset="0"/>
                <a:cs typeface="Arial" panose="020B0604020202020204" pitchFamily="34" charset="0"/>
              </a:rPr>
              <a:t>62%</a:t>
            </a:r>
            <a:endParaRPr lang="es-GT" sz="5000" b="1" dirty="0">
              <a:latin typeface="Arial" panose="020B0604020202020204" pitchFamily="34" charset="0"/>
              <a:cs typeface="Arial" panose="020B0604020202020204" pitchFamily="34" charset="0"/>
            </a:endParaRPr>
          </a:p>
          <a:p>
            <a:pPr marL="457200" lvl="1" indent="0" algn="r">
              <a:buNone/>
            </a:pPr>
            <a:endParaRPr lang="es-GT" sz="4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834961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418704" y="264820"/>
            <a:ext cx="11173098"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¿EN QUÉ UTILIZA EL DINERO </a:t>
            </a:r>
            <a:r>
              <a:rPr lang="es-GT" dirty="0" smtClean="0">
                <a:latin typeface="Arial" panose="020B0604020202020204" pitchFamily="34" charset="0"/>
                <a:cs typeface="Arial" panose="020B0604020202020204" pitchFamily="34" charset="0"/>
              </a:rPr>
              <a:t>EL MSPAS?</a:t>
            </a:r>
            <a:r>
              <a:rPr lang="es-GT" dirty="0">
                <a:latin typeface="Arial" panose="020B0604020202020204" pitchFamily="34" charset="0"/>
                <a:cs typeface="Arial" panose="020B0604020202020204" pitchFamily="34" charset="0"/>
              </a:rPr>
              <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493623" y="1721224"/>
            <a:ext cx="7406641" cy="4814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75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6" name="5 Gráfico">
            <a:extLst>
              <a:ext uri="{FF2B5EF4-FFF2-40B4-BE49-F238E27FC236}">
                <a16:creationId xmlns:lc="http://schemas.openxmlformats.org/drawingml/2006/lockedCanvas"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ps="http://schemas.microsoft.com/office/word/2010/wordprocessingShape" xmlns:a16="http://schemas.microsoft.com/office/drawing/2014/main" xmlns:wne="http://schemas.microsoft.com/office/word/2006/wordml" xmlns:wp="http://schemas.openxmlformats.org/drawingml/2006/wordprocessingDrawing" xmlns:m="http://schemas.openxmlformats.org/officeDocument/2006/math" xmlns:ve="http://schemas.openxmlformats.org/markup-compatibility/2006" id="{0F43CC2B-8ABF-4094-AEA6-E34FA6D7E1FA}"/>
              </a:ext>
            </a:extLst>
          </p:cNvPr>
          <p:cNvGraphicFramePr/>
          <p:nvPr/>
        </p:nvGraphicFramePr>
        <p:xfrm>
          <a:off x="1672935" y="997528"/>
          <a:ext cx="8894619" cy="496929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2382081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387531" y="1021624"/>
            <a:ext cx="11173098"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¿CUÁL ES LA IMPORTANCIA DEL PAGO DE SERVIDORES PÚBLICOS?</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493623" y="1591234"/>
            <a:ext cx="7406641" cy="4643311"/>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0000" lnSpcReduction="1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r>
              <a:rPr lang="es-CR" sz="1900" b="0" dirty="0" smtClean="0">
                <a:latin typeface="Arial" pitchFamily="34" charset="0"/>
                <a:cs typeface="Arial" pitchFamily="34" charset="0"/>
              </a:rPr>
              <a:t>El recurso humano es indispensable para el MSPAS, debido a que es el que realiza distintas actividades que permiten dar respuesta adecuada a las diversas necesidades de salud de la población, tal como lo indica el Código de Salud: desarrollar acciones de promoción, prevención, recuperación, rehabilitación de la salud y las complementarias pertinentes a fin de procurar a la población la satisfacción de las necesidades de salud.</a:t>
            </a:r>
            <a:endParaRPr lang="es-ES" sz="1900" b="0" dirty="0" smtClean="0">
              <a:latin typeface="Arial" pitchFamily="34" charset="0"/>
              <a:cs typeface="Arial" pitchFamily="34" charset="0"/>
            </a:endParaRPr>
          </a:p>
          <a:p>
            <a:pPr algn="just"/>
            <a:r>
              <a:rPr lang="es-CR" sz="1900" b="0" dirty="0" smtClean="0">
                <a:latin typeface="Arial" pitchFamily="34" charset="0"/>
                <a:cs typeface="Arial" pitchFamily="34" charset="0"/>
              </a:rPr>
              <a:t> </a:t>
            </a:r>
            <a:endParaRPr lang="es-ES" sz="1900" b="0" dirty="0" smtClean="0">
              <a:latin typeface="Arial" pitchFamily="34" charset="0"/>
              <a:cs typeface="Arial" pitchFamily="34" charset="0"/>
            </a:endParaRPr>
          </a:p>
          <a:p>
            <a:pPr algn="just"/>
            <a:r>
              <a:rPr lang="es-CR" sz="1900" b="0" dirty="0" smtClean="0">
                <a:latin typeface="Arial" pitchFamily="34" charset="0"/>
                <a:cs typeface="Arial" pitchFamily="34" charset="0"/>
              </a:rPr>
              <a:t>El recurso humano en sus diferentes especialidades: médicos, enfermeras que son el apoyo en el cuidado y recuperación de pacientes, psicólogos, trabajadoras (es) sociales, químicos, biólogos, personal administrativo, entre otros, contribuyen para alcanzar los objetivos institucionales, así como las metas establecidas en la Política General de Gobierno, como es la reducción de la mortalidad materna, reducción de la mortalidad infantil, entre otros.</a:t>
            </a:r>
            <a:endParaRPr lang="es-ES" sz="1900" b="0" dirty="0" smtClean="0">
              <a:latin typeface="Arial" pitchFamily="34" charset="0"/>
              <a:cs typeface="Arial" pitchFamily="34" charset="0"/>
            </a:endParaRPr>
          </a:p>
          <a:p>
            <a:pPr algn="just">
              <a:lnSpc>
                <a:spcPct val="150000"/>
              </a:lnSpc>
            </a:pPr>
            <a:endParaRPr lang="es-GT" sz="2400" b="0" dirty="0">
              <a:solidFill>
                <a:schemeClr val="tx1"/>
              </a:solidFill>
              <a:latin typeface="Arial" panose="020B0604020202020204" pitchFamily="34" charset="0"/>
              <a:cs typeface="Arial" panose="020B0604020202020204" pitchFamily="34" charset="0"/>
            </a:endParaRPr>
          </a:p>
          <a:p>
            <a:endParaRPr lang="es-GT" sz="2000" b="0" dirty="0">
              <a:solidFill>
                <a:schemeClr val="accent1">
                  <a:lumMod val="50000"/>
                </a:schemeClr>
              </a:solidFill>
              <a:latin typeface="Arial" panose="020B0604020202020204" pitchFamily="34" charset="0"/>
              <a:cs typeface="Arial" panose="020B0604020202020204" pitchFamily="34" charset="0"/>
            </a:endParaRPr>
          </a:p>
          <a:p>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6" name="Título 1">
            <a:extLst>
              <a:ext uri="{FF2B5EF4-FFF2-40B4-BE49-F238E27FC236}">
                <a16:creationId xmlns="" xmlns:a16="http://schemas.microsoft.com/office/drawing/2014/main" id="{E40743F2-234A-4544-BBAC-8877FB423F76}"/>
              </a:ext>
            </a:extLst>
          </p:cNvPr>
          <p:cNvSpPr txBox="1">
            <a:spLocks/>
          </p:cNvSpPr>
          <p:nvPr/>
        </p:nvSpPr>
        <p:spPr>
          <a:xfrm>
            <a:off x="366749" y="1661408"/>
            <a:ext cx="3327219" cy="277204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75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2000" b="0" dirty="0">
                <a:latin typeface="Arial" panose="020B0604020202020204" pitchFamily="34" charset="0"/>
                <a:cs typeface="Arial" panose="020B0604020202020204" pitchFamily="34" charset="0"/>
              </a:rPr>
              <a:t/>
            </a:r>
            <a:br>
              <a:rPr lang="es-GT" sz="2000" b="0" dirty="0">
                <a:latin typeface="Arial" panose="020B0604020202020204" pitchFamily="34" charset="0"/>
                <a:cs typeface="Arial" panose="020B0604020202020204" pitchFamily="34" charset="0"/>
              </a:rPr>
            </a:br>
            <a:r>
              <a:rPr lang="es-GT" sz="2000" b="0" dirty="0">
                <a:solidFill>
                  <a:schemeClr val="tx1"/>
                </a:solidFill>
                <a:latin typeface="Arial" panose="020B0604020202020204" pitchFamily="34" charset="0"/>
                <a:cs typeface="Arial" panose="020B0604020202020204" pitchFamily="34" charset="0"/>
              </a:rPr>
              <a:t>Durante el cuatrimestre reportado, </a:t>
            </a:r>
            <a:r>
              <a:rPr lang="es-GT" sz="2000" b="0" dirty="0" smtClean="0">
                <a:solidFill>
                  <a:schemeClr val="tx1"/>
                </a:solidFill>
                <a:latin typeface="Arial" panose="020B0604020202020204" pitchFamily="34" charset="0"/>
                <a:cs typeface="Arial" panose="020B0604020202020204" pitchFamily="34" charset="0"/>
              </a:rPr>
              <a:t>El MSPAS administró 4.558,660 dosis de vacunas contra el Covid-19, atendió 6.761,179 consultas en el primer y segundo nivel de atención; y en el sistema hospitalario se tuvo 270,731 egresos. </a:t>
            </a:r>
            <a:endParaRPr lang="es-GT" sz="2200" b="0" dirty="0">
              <a:solidFill>
                <a:srgbClr val="FF0000"/>
              </a:solidFill>
              <a:latin typeface="Arial" panose="020B0604020202020204" pitchFamily="34" charset="0"/>
              <a:cs typeface="Arial" panose="020B0604020202020204" pitchFamily="34" charset="0"/>
            </a:endParaRPr>
          </a:p>
        </p:txBody>
      </p:sp>
      <p:pic>
        <p:nvPicPr>
          <p:cNvPr id="1026" name="Picture 2" descr="Desarrollando capacidades de ciencia de datos en Directivos Públicos"/>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0788368" y="237076"/>
            <a:ext cx="1111896" cy="111189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14378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40743F2-234A-4544-BBAC-8877FB423F76}"/>
              </a:ext>
            </a:extLst>
          </p:cNvPr>
          <p:cNvSpPr>
            <a:spLocks noGrp="1"/>
          </p:cNvSpPr>
          <p:nvPr>
            <p:ph type="ctrTitle"/>
          </p:nvPr>
        </p:nvSpPr>
        <p:spPr>
          <a:xfrm>
            <a:off x="406581" y="840649"/>
            <a:ext cx="10566219" cy="1045029"/>
          </a:xfrm>
          <a:noFill/>
          <a:effectLst>
            <a:outerShdw blurRad="50800" dist="50800" dir="5400000" sx="1000" sy="1000" algn="ctr" rotWithShape="0">
              <a:srgbClr val="000000"/>
            </a:outerShdw>
          </a:effectLst>
        </p:spPr>
        <p:txBody>
          <a:bodyPr anchor="ctr" anchorCtr="0">
            <a:normAutofit fontScale="90000"/>
          </a:bodyPr>
          <a:lstStyle/>
          <a:p>
            <a:pPr algn="l"/>
            <a:r>
              <a:rPr lang="es-GT" dirty="0">
                <a:latin typeface="Arial" panose="020B0604020202020204" pitchFamily="34" charset="0"/>
                <a:cs typeface="Arial" panose="020B0604020202020204" pitchFamily="34" charset="0"/>
              </a:rPr>
              <a:t>PAGO DE SALARIOS A SERVIDORES PÚBLICOS A LA FECHA</a:t>
            </a:r>
            <a:br>
              <a:rPr lang="es-GT" dirty="0">
                <a:latin typeface="Arial" panose="020B0604020202020204" pitchFamily="34" charset="0"/>
                <a:cs typeface="Arial" panose="020B0604020202020204" pitchFamily="34" charset="0"/>
              </a:rPr>
            </a:br>
            <a:r>
              <a:rPr lang="es-GT" dirty="0">
                <a:solidFill>
                  <a:schemeClr val="accent1">
                    <a:lumMod val="50000"/>
                  </a:schemeClr>
                </a:solidFill>
                <a:latin typeface="Arial" panose="020B0604020202020204" pitchFamily="34" charset="0"/>
                <a:cs typeface="Arial" panose="020B0604020202020204" pitchFamily="34" charset="0"/>
              </a:rPr>
              <a:t/>
            </a:r>
            <a:br>
              <a:rPr lang="es-GT" dirty="0">
                <a:solidFill>
                  <a:schemeClr val="accent1">
                    <a:lumMod val="50000"/>
                  </a:schemeClr>
                </a:solidFill>
                <a:latin typeface="Arial" panose="020B0604020202020204" pitchFamily="34" charset="0"/>
                <a:cs typeface="Arial" panose="020B0604020202020204" pitchFamily="34" charset="0"/>
              </a:rPr>
            </a:br>
            <a:endParaRPr lang="es-GT" sz="4000" b="1" dirty="0">
              <a:solidFill>
                <a:schemeClr val="accent1">
                  <a:lumMod val="50000"/>
                </a:schemeClr>
              </a:solidFill>
              <a:latin typeface="Arial" panose="020B0604020202020204" pitchFamily="34" charset="0"/>
              <a:cs typeface="Arial" panose="020B0604020202020204" pitchFamily="34" charset="0"/>
            </a:endParaRPr>
          </a:p>
        </p:txBody>
      </p:sp>
      <p:sp>
        <p:nvSpPr>
          <p:cNvPr id="5" name="Título 1">
            <a:extLst>
              <a:ext uri="{FF2B5EF4-FFF2-40B4-BE49-F238E27FC236}">
                <a16:creationId xmlns="" xmlns:a16="http://schemas.microsoft.com/office/drawing/2014/main" id="{E40743F2-234A-4544-BBAC-8877FB423F76}"/>
              </a:ext>
            </a:extLst>
          </p:cNvPr>
          <p:cNvSpPr txBox="1">
            <a:spLocks/>
          </p:cNvSpPr>
          <p:nvPr/>
        </p:nvSpPr>
        <p:spPr>
          <a:xfrm>
            <a:off x="4667794" y="1611085"/>
            <a:ext cx="7406641" cy="4153807"/>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675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vigente total para el pago de servidores públicos</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3,451.000,000.00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400" b="0" dirty="0">
              <a:solidFill>
                <a:schemeClr val="tx1"/>
              </a:solidFill>
              <a:latin typeface="Arial" panose="020B0604020202020204" pitchFamily="34" charset="0"/>
              <a:cs typeface="Arial" panose="020B0604020202020204" pitchFamily="34" charset="0"/>
            </a:endParaRPr>
          </a:p>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utilizado al </a:t>
            </a:r>
            <a:r>
              <a:rPr lang="es-GT" sz="2700" u="sng" dirty="0">
                <a:solidFill>
                  <a:schemeClr val="tx1"/>
                </a:solidFill>
                <a:latin typeface="Arial" panose="020B0604020202020204" pitchFamily="34" charset="0"/>
                <a:cs typeface="Arial" panose="020B0604020202020204" pitchFamily="34" charset="0"/>
              </a:rPr>
              <a:t>segundo cuatrimestre 2021</a:t>
            </a:r>
            <a:r>
              <a:rPr lang="es-GT" sz="2700" dirty="0">
                <a:solidFill>
                  <a:schemeClr val="tx1"/>
                </a:solidFill>
                <a:latin typeface="Arial" panose="020B0604020202020204" pitchFamily="34" charset="0"/>
                <a:cs typeface="Arial" panose="020B0604020202020204" pitchFamily="34" charset="0"/>
              </a:rPr>
              <a:t> </a:t>
            </a:r>
            <a:r>
              <a:rPr lang="es-GT" sz="2700" b="0" dirty="0">
                <a:solidFill>
                  <a:schemeClr val="tx1"/>
                </a:solidFill>
                <a:latin typeface="Arial" panose="020B0604020202020204" pitchFamily="34" charset="0"/>
                <a:cs typeface="Arial" panose="020B0604020202020204" pitchFamily="34" charset="0"/>
              </a:rPr>
              <a:t>para el pago de servidores públicos</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2,758.000,000.00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400" b="0" dirty="0">
              <a:solidFill>
                <a:schemeClr val="tx1"/>
              </a:solidFill>
              <a:latin typeface="Arial" panose="020B0604020202020204" pitchFamily="34" charset="0"/>
              <a:cs typeface="Arial" panose="020B0604020202020204" pitchFamily="34" charset="0"/>
            </a:endParaRPr>
          </a:p>
          <a:p>
            <a:pPr algn="just">
              <a:lnSpc>
                <a:spcPct val="150000"/>
              </a:lnSpc>
            </a:pPr>
            <a:r>
              <a:rPr lang="es-GT" sz="2700" b="0" dirty="0">
                <a:solidFill>
                  <a:schemeClr val="tx1"/>
                </a:solidFill>
                <a:latin typeface="Arial" panose="020B0604020202020204" pitchFamily="34" charset="0"/>
                <a:cs typeface="Arial" panose="020B0604020202020204" pitchFamily="34" charset="0"/>
              </a:rPr>
              <a:t>Presupuesto pendiente de utilizar para el pago de servidores públicos</a:t>
            </a:r>
          </a:p>
          <a:p>
            <a:pPr marL="0" lvl="1" algn="just">
              <a:lnSpc>
                <a:spcPct val="150000"/>
              </a:lnSpc>
              <a:spcBef>
                <a:spcPct val="0"/>
              </a:spcBef>
            </a:pPr>
            <a:r>
              <a:rPr lang="es-GT" sz="4500" b="1" dirty="0">
                <a:solidFill>
                  <a:srgbClr val="0070C0"/>
                </a:solidFill>
                <a:latin typeface="Arial" panose="020B0604020202020204" pitchFamily="34" charset="0"/>
                <a:cs typeface="Arial" panose="020B0604020202020204" pitchFamily="34" charset="0"/>
              </a:rPr>
              <a:t>Q. </a:t>
            </a:r>
            <a:r>
              <a:rPr lang="es-GT" sz="4500" b="1" dirty="0" smtClean="0">
                <a:solidFill>
                  <a:srgbClr val="0070C0"/>
                </a:solidFill>
                <a:latin typeface="Arial" panose="020B0604020202020204" pitchFamily="34" charset="0"/>
                <a:cs typeface="Arial" panose="020B0604020202020204" pitchFamily="34" charset="0"/>
              </a:rPr>
              <a:t>693.000,000.00</a:t>
            </a:r>
            <a:endParaRPr lang="es-GT" sz="4500" b="1" dirty="0">
              <a:solidFill>
                <a:srgbClr val="0070C0"/>
              </a:solidFill>
              <a:latin typeface="Arial" panose="020B0604020202020204" pitchFamily="34" charset="0"/>
              <a:cs typeface="Arial" panose="020B0604020202020204" pitchFamily="34" charset="0"/>
            </a:endParaRPr>
          </a:p>
          <a:p>
            <a:pPr algn="just">
              <a:lnSpc>
                <a:spcPct val="150000"/>
              </a:lnSpc>
            </a:pPr>
            <a:endParaRPr lang="es-GT" sz="2000" b="0" dirty="0">
              <a:solidFill>
                <a:schemeClr val="accent1">
                  <a:lumMod val="50000"/>
                </a:schemeClr>
              </a:solidFill>
              <a:latin typeface="Arial" panose="020B0604020202020204" pitchFamily="34" charset="0"/>
              <a:cs typeface="Arial" panose="020B0604020202020204" pitchFamily="34" charset="0"/>
            </a:endParaRPr>
          </a:p>
        </p:txBody>
      </p:sp>
      <p:sp>
        <p:nvSpPr>
          <p:cNvPr id="4" name="Título 1">
            <a:extLst>
              <a:ext uri="{FF2B5EF4-FFF2-40B4-BE49-F238E27FC236}">
                <a16:creationId xmlns="" xmlns:a16="http://schemas.microsoft.com/office/drawing/2014/main" id="{E40743F2-234A-4544-BBAC-8877FB423F76}"/>
              </a:ext>
            </a:extLst>
          </p:cNvPr>
          <p:cNvSpPr txBox="1">
            <a:spLocks/>
          </p:cNvSpPr>
          <p:nvPr/>
        </p:nvSpPr>
        <p:spPr>
          <a:xfrm>
            <a:off x="387531" y="2351314"/>
            <a:ext cx="3327219" cy="2423886"/>
          </a:xfrm>
          <a:prstGeom prst="rect">
            <a:avLst/>
          </a:prstGeom>
          <a:noFill/>
          <a:effectLst>
            <a:outerShdw blurRad="50800" dist="50800" dir="5400000" sx="1000" sy="1000" algn="ctr" rotWithShape="0">
              <a:srgbClr val="000000"/>
            </a:outerShdw>
          </a:effectLst>
        </p:spPr>
        <p:txBody>
          <a:bodyPr vert="horz" lIns="91440" tIns="45720" rIns="91440" bIns="45720" rtlCol="0" anchor="ctr" anchorCtr="0">
            <a:normAutofit fontScale="90000" lnSpcReduction="20000"/>
          </a:bodyPr>
          <a:lstStyle>
            <a:lvl1pPr algn="ctr" defTabSz="914400" rtl="0" eaLnBrk="1" latinLnBrk="0" hangingPunct="1">
              <a:lnSpc>
                <a:spcPct val="90000"/>
              </a:lnSpc>
              <a:spcBef>
                <a:spcPct val="0"/>
              </a:spcBef>
              <a:buNone/>
              <a:defRPr sz="4000" b="1" kern="1200">
                <a:solidFill>
                  <a:srgbClr val="0D1F3C"/>
                </a:solidFill>
                <a:latin typeface="Montserrat" panose="00000500000000000000" pitchFamily="50" charset="0"/>
                <a:ea typeface="+mj-ea"/>
                <a:cs typeface="+mj-cs"/>
              </a:defRPr>
            </a:lvl1pPr>
          </a:lstStyle>
          <a:p>
            <a:pPr>
              <a:lnSpc>
                <a:spcPct val="150000"/>
              </a:lnSpc>
            </a:pPr>
            <a:r>
              <a:rPr lang="es-GT" sz="2000" b="0" dirty="0">
                <a:latin typeface="Arial" panose="020B0604020202020204" pitchFamily="34" charset="0"/>
                <a:cs typeface="Arial" panose="020B0604020202020204" pitchFamily="34" charset="0"/>
              </a:rPr>
              <a:t/>
            </a:r>
            <a:br>
              <a:rPr lang="es-GT" sz="2000" b="0" dirty="0">
                <a:latin typeface="Arial" panose="020B0604020202020204" pitchFamily="34" charset="0"/>
                <a:cs typeface="Arial" panose="020B0604020202020204" pitchFamily="34" charset="0"/>
              </a:rPr>
            </a:br>
            <a:r>
              <a:rPr lang="es-GT" sz="2200" b="0" dirty="0">
                <a:solidFill>
                  <a:schemeClr val="tx1"/>
                </a:solidFill>
                <a:latin typeface="Arial" panose="020B0604020202020204" pitchFamily="34" charset="0"/>
                <a:cs typeface="Arial" panose="020B0604020202020204" pitchFamily="34" charset="0"/>
              </a:rPr>
              <a:t>Este rubro constituye el </a:t>
            </a:r>
            <a:r>
              <a:rPr lang="es-GT" sz="2200" b="0" dirty="0" smtClean="0">
                <a:solidFill>
                  <a:srgbClr val="FF0000"/>
                </a:solidFill>
                <a:latin typeface="Arial" panose="020B0604020202020204" pitchFamily="34" charset="0"/>
                <a:cs typeface="Arial" panose="020B0604020202020204" pitchFamily="34" charset="0"/>
              </a:rPr>
              <a:t>32.4%</a:t>
            </a:r>
            <a:r>
              <a:rPr lang="es-GT" sz="2200" b="0" dirty="0" smtClean="0">
                <a:latin typeface="Arial" panose="020B0604020202020204" pitchFamily="34" charset="0"/>
                <a:cs typeface="Arial" panose="020B0604020202020204" pitchFamily="34" charset="0"/>
              </a:rPr>
              <a:t> </a:t>
            </a:r>
            <a:r>
              <a:rPr lang="es-GT" sz="2200" b="0" dirty="0">
                <a:solidFill>
                  <a:schemeClr val="tx1"/>
                </a:solidFill>
                <a:latin typeface="Arial" panose="020B0604020202020204" pitchFamily="34" charset="0"/>
                <a:cs typeface="Arial" panose="020B0604020202020204" pitchFamily="34" charset="0"/>
              </a:rPr>
              <a:t>del total del presupuesto de </a:t>
            </a:r>
            <a:r>
              <a:rPr lang="es-GT" sz="2200" b="0" u="sng" dirty="0">
                <a:solidFill>
                  <a:schemeClr val="tx1"/>
                </a:solidFill>
                <a:latin typeface="Arial" panose="020B0604020202020204" pitchFamily="34" charset="0"/>
                <a:cs typeface="Arial" panose="020B0604020202020204" pitchFamily="34" charset="0"/>
              </a:rPr>
              <a:t>“la institución”</a:t>
            </a:r>
            <a:r>
              <a:rPr lang="es-GT" sz="2000" b="0" dirty="0">
                <a:solidFill>
                  <a:schemeClr val="accent1">
                    <a:lumMod val="50000"/>
                  </a:schemeClr>
                </a:solidFill>
                <a:latin typeface="Arial" panose="020B0604020202020204" pitchFamily="34" charset="0"/>
                <a:cs typeface="Arial" panose="020B0604020202020204" pitchFamily="34" charset="0"/>
              </a:rPr>
              <a:t/>
            </a:r>
            <a:br>
              <a:rPr lang="es-GT" sz="2000" b="0" dirty="0">
                <a:solidFill>
                  <a:schemeClr val="accent1">
                    <a:lumMod val="50000"/>
                  </a:schemeClr>
                </a:solidFill>
                <a:latin typeface="Arial" panose="020B0604020202020204" pitchFamily="34" charset="0"/>
                <a:cs typeface="Arial" panose="020B0604020202020204" pitchFamily="34" charset="0"/>
              </a:rPr>
            </a:br>
            <a:endParaRPr lang="es-GT" sz="2000" b="0" dirty="0">
              <a:solidFill>
                <a:schemeClr val="accent1">
                  <a:lumMod val="50000"/>
                </a:schemeClr>
              </a:solidFill>
              <a:latin typeface="Arial" panose="020B0604020202020204" pitchFamily="34" charset="0"/>
              <a:cs typeface="Arial" panose="020B0604020202020204" pitchFamily="34" charset="0"/>
            </a:endParaRPr>
          </a:p>
        </p:txBody>
      </p:sp>
      <p:pic>
        <p:nvPicPr>
          <p:cNvPr id="6" name="Picture 2" descr="Desarrollando capacidades de ciencia de datos en Directivos Públicos"/>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0788368" y="237076"/>
            <a:ext cx="1111896" cy="111189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0486929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PCC PPT" id="{10F4F059-A0B9-1049-A250-F7623F8A7F99}" vid="{AC174B93-5168-7E41-BD8C-27F9E39DFEA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39D96561CF3FA49BA629FB29367CEAB" ma:contentTypeVersion="12" ma:contentTypeDescription="Crear nuevo documento." ma:contentTypeScope="" ma:versionID="82063a6b178adbe3c79d37e693bc162e">
  <xsd:schema xmlns:xsd="http://www.w3.org/2001/XMLSchema" xmlns:xs="http://www.w3.org/2001/XMLSchema" xmlns:p="http://schemas.microsoft.com/office/2006/metadata/properties" xmlns:ns3="efcf9931-6988-4c26-989d-90fd7d9d6177" xmlns:ns4="2de3127d-b50e-4c29-b846-9213acea4d89" targetNamespace="http://schemas.microsoft.com/office/2006/metadata/properties" ma:root="true" ma:fieldsID="3d9afdd1b157cbc26b4623f5f3ce62be" ns3:_="" ns4:_="">
    <xsd:import namespace="efcf9931-6988-4c26-989d-90fd7d9d6177"/>
    <xsd:import namespace="2de3127d-b50e-4c29-b846-9213acea4d8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cf9931-6988-4c26-989d-90fd7d9d6177"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SharingHintHash" ma:index="10" nillable="true" ma:displayName="Hash de la sugerencia para compartir"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e3127d-b50e-4c29-b846-9213acea4d8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ACC9B7-7504-42A6-9CA1-27F36E1A7B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cf9931-6988-4c26-989d-90fd7d9d6177"/>
    <ds:schemaRef ds:uri="2de3127d-b50e-4c29-b846-9213acea4d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567AB3-BDA8-4F6A-BF08-04C51A48EB3D}">
  <ds:schemaRefs>
    <ds:schemaRef ds:uri="http://schemas.microsoft.com/sharepoint/v3/contenttype/forms"/>
  </ds:schemaRefs>
</ds:datastoreItem>
</file>

<file path=customXml/itemProps3.xml><?xml version="1.0" encoding="utf-8"?>
<ds:datastoreItem xmlns:ds="http://schemas.openxmlformats.org/officeDocument/2006/customXml" ds:itemID="{93F6A2CD-1165-4C44-BCDF-58BB3311353D}">
  <ds:schemaRefs>
    <ds:schemaRef ds:uri="http://schemas.microsoft.com/office/2006/metadata/properties"/>
    <ds:schemaRef ds:uri="http://www.w3.org/XML/1998/namespace"/>
    <ds:schemaRef ds:uri="efcf9931-6988-4c26-989d-90fd7d9d6177"/>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2de3127d-b50e-4c29-b846-9213acea4d89"/>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CPCC PPT 001</Template>
  <TotalTime>5737</TotalTime>
  <Words>1814</Words>
  <Application>Microsoft Office PowerPoint</Application>
  <PresentationFormat>Personalizado</PresentationFormat>
  <Paragraphs>239</Paragraphs>
  <Slides>31</Slides>
  <Notes>31</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RENDICIÓN DE CUENTAS DEL ORGANISMO EJECUTIVO   SEGUNDO CUATRIMESTRE 2021  Ministerio de Salud Pública y Asistencia Social –MSPAS- </vt:lpstr>
      <vt:lpstr>PRINCIPALES FUNCIONES DEL MSPAS</vt:lpstr>
      <vt:lpstr>PRINCIPALES OBJETIVOS</vt:lpstr>
      <vt:lpstr>Diapositiva 4</vt:lpstr>
      <vt:lpstr>CIFRAS GENERALES DEL PRESUPUESTO AL SEGUNDO CUATRIMESTRE 2021</vt:lpstr>
      <vt:lpstr>CIFRAS GENERALES DEL PRESUPUESTO AL SEGUNDO CUATRIMESTRE 2021</vt:lpstr>
      <vt:lpstr>¿EN QUÉ UTILIZA EL DINERO EL MSPAS?  </vt:lpstr>
      <vt:lpstr>¿CUÁL ES LA IMPORTANCIA DEL PAGO DE SERVIDORES PÚBLICOS?  </vt:lpstr>
      <vt:lpstr>PAGO DE SALARIOS A SERVIDORES PÚBLICOS A LA FECHA  </vt:lpstr>
      <vt:lpstr>¿EN QUÉ INVIERTE EL MSPAS?  </vt:lpstr>
      <vt:lpstr>MONTO UTILIZADO EN INVERSIÓN A LA FECHA  </vt:lpstr>
      <vt:lpstr>¿QUÉ FINALIDADES ATIENDE EL MSPAS?  </vt:lpstr>
      <vt:lpstr>EJECUCIÓN PRESUPUESTARIA POR FINALIDAD AL SEGUNDO CUATRIMESTRE 2021</vt:lpstr>
      <vt:lpstr>Diapositiva 14</vt:lpstr>
      <vt:lpstr>Diapositiva 15</vt:lpstr>
      <vt:lpstr>Diapositiva 16</vt:lpstr>
      <vt:lpstr>Diapositiva 17</vt:lpstr>
      <vt:lpstr>Diapositiva 18</vt:lpstr>
      <vt:lpstr>Diapositiva 19</vt:lpstr>
      <vt:lpstr>Diapositiva 20</vt:lpstr>
      <vt:lpstr>Diapositiva 21</vt:lpstr>
      <vt:lpstr>¿QUÉ TENDENCIA MUESTRA EL USO DE LOS RECURSOS PÚBLICOS?  </vt:lpstr>
      <vt:lpstr>¿QUÉ RESULTADOS SE OBTUVIERON EN EL MARCO DE LA PGG?  </vt:lpstr>
      <vt:lpstr>¿QUÉ MEDIDAS DE TRANSPARENCIA SE HAN APLICADO?  </vt:lpstr>
      <vt:lpstr>¿QUÉ MEDIDAS DE TRANSPARENCIA SE HAN APLICADO?  </vt:lpstr>
      <vt:lpstr>¿QUÉ MEDIDAS DE TRANSPARENCIA SE HAN APLICADO?  </vt:lpstr>
      <vt:lpstr>¿QUÉ DESAFÍOS INSTITUCIONALES SE TIENEN DURANTE 2021?  </vt:lpstr>
      <vt:lpstr>¿QUÉ DESAFÍOS INSTITUCIONALES SE TIENEN DURANTE 2021?  </vt:lpstr>
      <vt:lpstr>¿QUÉ DESAFÍOS INSTITUCIONALES SE TIENEN DURANTE 2021?  </vt:lpstr>
      <vt:lpstr>¿QUÉ DESAFÍOS INSTITUCIONALES SE TIENEN DURANTE 2021?  </vt:lpstr>
      <vt:lpstr>Diapositiva 31</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TITULAR Subtitular</dc:title>
  <dc:creator>CPCC-RMONROY</dc:creator>
  <cp:lastModifiedBy>ofvasquez</cp:lastModifiedBy>
  <cp:revision>345</cp:revision>
  <cp:lastPrinted>2021-08-09T17:23:02Z</cp:lastPrinted>
  <dcterms:created xsi:type="dcterms:W3CDTF">2020-10-26T21:37:44Z</dcterms:created>
  <dcterms:modified xsi:type="dcterms:W3CDTF">2021-09-20T20:53:20Z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0x010100A39D96561CF3FA49BA629FB29367CEAB</vt:lpwstr>
  </property>
</Properties>
</file>