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322" r:id="rId5"/>
    <p:sldId id="353" r:id="rId6"/>
    <p:sldId id="354" r:id="rId7"/>
    <p:sldId id="309" r:id="rId8"/>
    <p:sldId id="352" r:id="rId9"/>
    <p:sldId id="327" r:id="rId10"/>
    <p:sldId id="334" r:id="rId11"/>
    <p:sldId id="335" r:id="rId12"/>
    <p:sldId id="337" r:id="rId13"/>
    <p:sldId id="338" r:id="rId14"/>
    <p:sldId id="340" r:id="rId15"/>
    <p:sldId id="339" r:id="rId16"/>
    <p:sldId id="344" r:id="rId17"/>
    <p:sldId id="343" r:id="rId18"/>
    <p:sldId id="355" r:id="rId19"/>
    <p:sldId id="317" r:id="rId20"/>
    <p:sldId id="348" r:id="rId21"/>
    <p:sldId id="349" r:id="rId22"/>
    <p:sldId id="319" r:id="rId23"/>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F3C"/>
    <a:srgbClr val="2786C0"/>
    <a:srgbClr val="179939"/>
    <a:srgbClr val="197BB4"/>
    <a:srgbClr val="BDD7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291" autoAdjust="0"/>
  </p:normalViewPr>
  <p:slideViewPr>
    <p:cSldViewPr snapToGrid="0">
      <p:cViewPr>
        <p:scale>
          <a:sx n="125" d="100"/>
          <a:sy n="125" d="100"/>
        </p:scale>
        <p:origin x="-732" y="84"/>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aracena" userId="30706b59-ae2d-4665-80e6-bc0e1ff749f1" providerId="ADAL" clId="{159450C2-869A-42C3-B408-45F0EBF7F7B4}"/>
    <pc:docChg chg="modSld">
      <pc:chgData name="Nancy Taracena" userId="30706b59-ae2d-4665-80e6-bc0e1ff749f1" providerId="ADAL" clId="{159450C2-869A-42C3-B408-45F0EBF7F7B4}" dt="2021-09-06T15:02:28.073" v="0" actId="13926"/>
      <pc:docMkLst>
        <pc:docMk/>
      </pc:docMkLst>
      <pc:sldChg chg="modSp">
        <pc:chgData name="Nancy Taracena" userId="30706b59-ae2d-4665-80e6-bc0e1ff749f1" providerId="ADAL" clId="{159450C2-869A-42C3-B408-45F0EBF7F7B4}" dt="2021-09-06T15:02:28.073" v="0" actId="13926"/>
        <pc:sldMkLst>
          <pc:docMk/>
          <pc:sldMk cId="1272603918" sldId="349"/>
        </pc:sldMkLst>
        <pc:spChg chg="mod">
          <ac:chgData name="Nancy Taracena" userId="30706b59-ae2d-4665-80e6-bc0e1ff749f1" providerId="ADAL" clId="{159450C2-869A-42C3-B408-45F0EBF7F7B4}" dt="2021-09-06T15:02:28.073" v="0" actId="13926"/>
          <ac:spMkLst>
            <pc:docMk/>
            <pc:sldMk cId="1272603918" sldId="349"/>
            <ac:spMk id="2" creationId="{E40743F2-234A-4544-BBAC-8877FB423F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a16="http://schemas.microsoft.com/office/drawing/2014/main" xmlns=""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21/09/2021</a:t>
            </a:fld>
            <a:endParaRPr lang="es-GT"/>
          </a:p>
        </p:txBody>
      </p:sp>
      <p:sp>
        <p:nvSpPr>
          <p:cNvPr id="4" name="Marcador de pie de página 3">
            <a:extLst>
              <a:ext uri="{FF2B5EF4-FFF2-40B4-BE49-F238E27FC236}">
                <a16:creationId xmlns:a16="http://schemas.microsoft.com/office/drawing/2014/main" xmlns=""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xmlns=""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21/09/2021</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7131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xmlns=""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xmlns="" id="{980F5FD4-74A1-4C0A-8923-49068F8CEC8B}"/>
              </a:ext>
            </a:extLst>
          </p:cNvPr>
          <p:cNvSpPr>
            <a:spLocks noGrp="1"/>
          </p:cNvSpPr>
          <p:nvPr>
            <p:ph type="dt" sz="half" idx="10"/>
          </p:nvPr>
        </p:nvSpPr>
        <p:spPr/>
        <p:txBody>
          <a:bodyPr/>
          <a:lstStyle/>
          <a:p>
            <a:fld id="{B708A815-C8B2-4F30-9335-A540ED979A65}" type="datetime1">
              <a:rPr lang="es-GT" smtClean="0"/>
              <a:t>21/09/2021</a:t>
            </a:fld>
            <a:endParaRPr lang="es-GT"/>
          </a:p>
        </p:txBody>
      </p:sp>
      <p:sp>
        <p:nvSpPr>
          <p:cNvPr id="5" name="Marcador de pie de página 4">
            <a:extLst>
              <a:ext uri="{FF2B5EF4-FFF2-40B4-BE49-F238E27FC236}">
                <a16:creationId xmlns:a16="http://schemas.microsoft.com/office/drawing/2014/main" xmlns=""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xmlns="" id="{36788F09-FFB8-47A4-83A1-FFB352EF22C9}"/>
              </a:ext>
            </a:extLst>
          </p:cNvPr>
          <p:cNvSpPr>
            <a:spLocks noGrp="1"/>
          </p:cNvSpPr>
          <p:nvPr>
            <p:ph type="dt" sz="half" idx="10"/>
          </p:nvPr>
        </p:nvSpPr>
        <p:spPr/>
        <p:txBody>
          <a:bodyPr/>
          <a:lstStyle/>
          <a:p>
            <a:fld id="{E4B612D7-C7C1-40DF-91F1-E4035ACD5280}" type="datetime1">
              <a:rPr lang="es-GT" smtClean="0"/>
              <a:t>21/09/2021</a:t>
            </a:fld>
            <a:endParaRPr lang="es-GT"/>
          </a:p>
        </p:txBody>
      </p:sp>
      <p:sp>
        <p:nvSpPr>
          <p:cNvPr id="5" name="Marcador de pie de página 4">
            <a:extLst>
              <a:ext uri="{FF2B5EF4-FFF2-40B4-BE49-F238E27FC236}">
                <a16:creationId xmlns:a16="http://schemas.microsoft.com/office/drawing/2014/main" xmlns=""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xmlns="" id="{BAD124C8-1552-464D-8D15-02CF0EA9ADF0}"/>
              </a:ext>
            </a:extLst>
          </p:cNvPr>
          <p:cNvSpPr>
            <a:spLocks noGrp="1"/>
          </p:cNvSpPr>
          <p:nvPr>
            <p:ph type="dt" sz="half" idx="10"/>
          </p:nvPr>
        </p:nvSpPr>
        <p:spPr/>
        <p:txBody>
          <a:bodyPr/>
          <a:lstStyle/>
          <a:p>
            <a:fld id="{B2AE0D9E-9211-474E-867D-A3D7FD03901F}" type="datetime1">
              <a:rPr lang="es-GT" smtClean="0"/>
              <a:t>21/09/2021</a:t>
            </a:fld>
            <a:endParaRPr lang="es-GT"/>
          </a:p>
        </p:txBody>
      </p:sp>
      <p:sp>
        <p:nvSpPr>
          <p:cNvPr id="5" name="Marcador de pie de página 4">
            <a:extLst>
              <a:ext uri="{FF2B5EF4-FFF2-40B4-BE49-F238E27FC236}">
                <a16:creationId xmlns:a16="http://schemas.microsoft.com/office/drawing/2014/main" xmlns=""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xmlns=""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xmlns="" id="{47D89AFC-ABD0-40BC-AC54-3A38F80E877B}"/>
              </a:ext>
            </a:extLst>
          </p:cNvPr>
          <p:cNvSpPr>
            <a:spLocks noGrp="1"/>
          </p:cNvSpPr>
          <p:nvPr>
            <p:ph type="dt" sz="half" idx="10"/>
          </p:nvPr>
        </p:nvSpPr>
        <p:spPr/>
        <p:txBody>
          <a:bodyPr/>
          <a:lstStyle/>
          <a:p>
            <a:fld id="{B538F817-0E65-4E88-96D4-9FA2057239B0}" type="datetime1">
              <a:rPr lang="es-GT" smtClean="0"/>
              <a:t>21/09/2021</a:t>
            </a:fld>
            <a:endParaRPr lang="es-GT"/>
          </a:p>
        </p:txBody>
      </p:sp>
      <p:sp>
        <p:nvSpPr>
          <p:cNvPr id="6" name="Marcador de pie de página 5">
            <a:extLst>
              <a:ext uri="{FF2B5EF4-FFF2-40B4-BE49-F238E27FC236}">
                <a16:creationId xmlns:a16="http://schemas.microsoft.com/office/drawing/2014/main" xmlns=""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xmlns=""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xmlns=""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xmlns=""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xmlns="" id="{BB949558-7597-4FEE-979C-DF702AC77D59}"/>
              </a:ext>
            </a:extLst>
          </p:cNvPr>
          <p:cNvSpPr>
            <a:spLocks noGrp="1"/>
          </p:cNvSpPr>
          <p:nvPr>
            <p:ph type="dt" sz="half" idx="10"/>
          </p:nvPr>
        </p:nvSpPr>
        <p:spPr/>
        <p:txBody>
          <a:bodyPr/>
          <a:lstStyle/>
          <a:p>
            <a:fld id="{0236FBD1-9373-42E6-933C-D2861B1129DE}" type="datetime1">
              <a:rPr lang="es-GT" smtClean="0"/>
              <a:t>21/09/2021</a:t>
            </a:fld>
            <a:endParaRPr lang="es-GT"/>
          </a:p>
        </p:txBody>
      </p:sp>
      <p:sp>
        <p:nvSpPr>
          <p:cNvPr id="8" name="Marcador de pie de página 7">
            <a:extLst>
              <a:ext uri="{FF2B5EF4-FFF2-40B4-BE49-F238E27FC236}">
                <a16:creationId xmlns:a16="http://schemas.microsoft.com/office/drawing/2014/main" xmlns=""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xmlns=""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xmlns="" id="{75C57BED-D6DF-44F6-9853-7EFDD2F3E7F7}"/>
              </a:ext>
            </a:extLst>
          </p:cNvPr>
          <p:cNvSpPr>
            <a:spLocks noGrp="1"/>
          </p:cNvSpPr>
          <p:nvPr>
            <p:ph type="dt" sz="half" idx="10"/>
          </p:nvPr>
        </p:nvSpPr>
        <p:spPr/>
        <p:txBody>
          <a:bodyPr/>
          <a:lstStyle/>
          <a:p>
            <a:fld id="{BC1679AE-6D20-40E8-83B9-AFE348460766}" type="datetime1">
              <a:rPr lang="es-GT" smtClean="0"/>
              <a:t>21/09/2021</a:t>
            </a:fld>
            <a:endParaRPr lang="es-GT"/>
          </a:p>
        </p:txBody>
      </p:sp>
      <p:sp>
        <p:nvSpPr>
          <p:cNvPr id="4" name="Marcador de pie de página 3">
            <a:extLst>
              <a:ext uri="{FF2B5EF4-FFF2-40B4-BE49-F238E27FC236}">
                <a16:creationId xmlns:a16="http://schemas.microsoft.com/office/drawing/2014/main" xmlns=""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xmlns=""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4552EFF-1F48-4A1B-89BB-7FAB56D4A284}"/>
              </a:ext>
            </a:extLst>
          </p:cNvPr>
          <p:cNvSpPr>
            <a:spLocks noGrp="1"/>
          </p:cNvSpPr>
          <p:nvPr>
            <p:ph type="dt" sz="half" idx="10"/>
          </p:nvPr>
        </p:nvSpPr>
        <p:spPr/>
        <p:txBody>
          <a:bodyPr/>
          <a:lstStyle/>
          <a:p>
            <a:fld id="{69B172B5-4A68-4E4F-B447-FC61244663D3}" type="datetime1">
              <a:rPr lang="es-GT" smtClean="0"/>
              <a:t>21/09/2021</a:t>
            </a:fld>
            <a:endParaRPr lang="es-GT"/>
          </a:p>
        </p:txBody>
      </p:sp>
      <p:sp>
        <p:nvSpPr>
          <p:cNvPr id="3" name="Marcador de pie de página 2">
            <a:extLst>
              <a:ext uri="{FF2B5EF4-FFF2-40B4-BE49-F238E27FC236}">
                <a16:creationId xmlns:a16="http://schemas.microsoft.com/office/drawing/2014/main" xmlns=""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xmlns=""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xmlns=""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xmlns="" id="{94D0E3C1-285A-495C-96A3-33F7D65E314E}"/>
              </a:ext>
            </a:extLst>
          </p:cNvPr>
          <p:cNvSpPr>
            <a:spLocks noGrp="1"/>
          </p:cNvSpPr>
          <p:nvPr>
            <p:ph type="dt" sz="half" idx="10"/>
          </p:nvPr>
        </p:nvSpPr>
        <p:spPr/>
        <p:txBody>
          <a:bodyPr/>
          <a:lstStyle/>
          <a:p>
            <a:fld id="{31CEE30F-A687-4E64-8B35-3DBF00F44A58}" type="datetime1">
              <a:rPr lang="es-GT" smtClean="0"/>
              <a:t>21/09/2021</a:t>
            </a:fld>
            <a:endParaRPr lang="es-GT"/>
          </a:p>
        </p:txBody>
      </p:sp>
      <p:sp>
        <p:nvSpPr>
          <p:cNvPr id="6" name="Marcador de pie de página 5">
            <a:extLst>
              <a:ext uri="{FF2B5EF4-FFF2-40B4-BE49-F238E27FC236}">
                <a16:creationId xmlns:a16="http://schemas.microsoft.com/office/drawing/2014/main" xmlns=""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xmlns=""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xmlns=""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xmlns="" id="{91AF83E3-EDF5-459F-9A25-88140AF675DB}"/>
              </a:ext>
            </a:extLst>
          </p:cNvPr>
          <p:cNvSpPr>
            <a:spLocks noGrp="1"/>
          </p:cNvSpPr>
          <p:nvPr>
            <p:ph type="dt" sz="half" idx="10"/>
          </p:nvPr>
        </p:nvSpPr>
        <p:spPr/>
        <p:txBody>
          <a:bodyPr/>
          <a:lstStyle/>
          <a:p>
            <a:fld id="{5ECFAAE8-BB1F-46DC-B02E-828226DC17C2}" type="datetime1">
              <a:rPr lang="es-GT" smtClean="0"/>
              <a:t>21/09/2021</a:t>
            </a:fld>
            <a:endParaRPr lang="es-GT"/>
          </a:p>
        </p:txBody>
      </p:sp>
      <p:sp>
        <p:nvSpPr>
          <p:cNvPr id="6" name="Marcador de pie de página 5">
            <a:extLst>
              <a:ext uri="{FF2B5EF4-FFF2-40B4-BE49-F238E27FC236}">
                <a16:creationId xmlns:a16="http://schemas.microsoft.com/office/drawing/2014/main" xmlns=""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xmlns=""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21/09/2021</a:t>
            </a:fld>
            <a:endParaRPr lang="es-GT"/>
          </a:p>
        </p:txBody>
      </p:sp>
      <p:sp>
        <p:nvSpPr>
          <p:cNvPr id="5" name="Marcador de pie de página 4">
            <a:extLst>
              <a:ext uri="{FF2B5EF4-FFF2-40B4-BE49-F238E27FC236}">
                <a16:creationId xmlns:a16="http://schemas.microsoft.com/office/drawing/2014/main" xmlns=""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xmlns=""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1523999" y="2400244"/>
            <a:ext cx="9144000" cy="2158645"/>
          </a:xfrm>
          <a:noFill/>
          <a:effectLst>
            <a:outerShdw blurRad="50800" dist="50800" dir="5400000" sx="1000" sy="1000" algn="ctr" rotWithShape="0">
              <a:srgbClr val="000000"/>
            </a:outerShdw>
          </a:effectLst>
        </p:spPr>
        <p:txBody>
          <a:bodyPr anchor="ctr" anchorCtr="0">
            <a:normAutofit fontScale="90000"/>
          </a:bodyPr>
          <a:lstStyle/>
          <a:p>
            <a:r>
              <a:rPr lang="es-GT" sz="4000" b="1" dirty="0">
                <a:solidFill>
                  <a:srgbClr val="002060"/>
                </a:solidFill>
                <a:latin typeface="Arial" panose="020B0604020202020204" pitchFamily="34" charset="0"/>
                <a:cs typeface="Arial" panose="020B0604020202020204" pitchFamily="34" charset="0"/>
              </a:rPr>
              <a:t>RENDICIÓN DE CUENTAS DEL ORGANISMO EJECUTIVO </a:t>
            </a:r>
            <a:r>
              <a:rPr lang="es-GT" sz="4000" b="1" dirty="0">
                <a:solidFill>
                  <a:srgbClr val="197BB4"/>
                </a:solidFill>
                <a:latin typeface="Arial" panose="020B0604020202020204" pitchFamily="34" charset="0"/>
                <a:cs typeface="Arial" panose="020B0604020202020204" pitchFamily="34" charset="0"/>
              </a:rPr>
              <a:t/>
            </a:r>
            <a:br>
              <a:rPr lang="es-GT" sz="4000" b="1"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sz="4000" b="1" dirty="0">
                <a:solidFill>
                  <a:srgbClr val="197BB4"/>
                </a:solidFill>
                <a:latin typeface="Arial" panose="020B0604020202020204" pitchFamily="34" charset="0"/>
                <a:cs typeface="Arial" panose="020B0604020202020204" pitchFamily="34" charset="0"/>
              </a:rPr>
              <a:t>SEGUNDO CUATRIMESTRE 2021</a:t>
            </a:r>
            <a:br>
              <a:rPr lang="es-GT" sz="4000" b="1" dirty="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
            </a:r>
            <a:br>
              <a:rPr lang="es-GT" dirty="0">
                <a:solidFill>
                  <a:srgbClr val="197BB4"/>
                </a:solidFill>
                <a:latin typeface="Arial" panose="020B0604020202020204" pitchFamily="34" charset="0"/>
                <a:cs typeface="Arial" panose="020B0604020202020204" pitchFamily="34" charset="0"/>
              </a:rPr>
            </a:br>
            <a:r>
              <a:rPr lang="es-GT" dirty="0" smtClean="0">
                <a:solidFill>
                  <a:srgbClr val="197BB4"/>
                </a:solidFill>
                <a:latin typeface="Arial" panose="020B0604020202020204" pitchFamily="34" charset="0"/>
                <a:cs typeface="Arial" panose="020B0604020202020204" pitchFamily="34" charset="0"/>
              </a:rPr>
              <a:t/>
            </a:r>
            <a:br>
              <a:rPr lang="es-GT" dirty="0" smtClean="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
            </a:r>
            <a:br>
              <a:rPr lang="es-GT"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dirty="0" smtClean="0">
                <a:solidFill>
                  <a:srgbClr val="197BB4"/>
                </a:solidFill>
                <a:latin typeface="Arial" panose="020B0604020202020204" pitchFamily="34" charset="0"/>
                <a:cs typeface="Arial" panose="020B0604020202020204" pitchFamily="34" charset="0"/>
              </a:rPr>
              <a:t>Ministerio de Ambiente y Recursos Naturales</a:t>
            </a: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731" y="2968399"/>
            <a:ext cx="1373641" cy="166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4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11,647,866.00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segundo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4,236,021.95</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7,411,844.05</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7.65%</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a:t>
            </a:r>
            <a:r>
              <a:rPr lang="es-GT" sz="2200" b="0" dirty="0" smtClean="0">
                <a:solidFill>
                  <a:schemeClr val="tx1"/>
                </a:solidFill>
                <a:latin typeface="Arial" panose="020B0604020202020204" pitchFamily="34" charset="0"/>
                <a:cs typeface="Arial" panose="020B0604020202020204" pitchFamily="34" charset="0"/>
              </a:rPr>
              <a:t>del MARN</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945424"/>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MONTO UTILIZADO EN INVERSIÓN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03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0" y="793024"/>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FINALIDADES </a:t>
            </a:r>
            <a:r>
              <a:rPr lang="es-GT" dirty="0" smtClean="0">
                <a:latin typeface="Arial" panose="020B0604020202020204" pitchFamily="34" charset="0"/>
                <a:cs typeface="Arial" panose="020B0604020202020204" pitchFamily="34" charset="0"/>
              </a:rPr>
              <a:t>ATIENDE EL MARN?</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17620" y="1315538"/>
            <a:ext cx="7406641" cy="470287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endParaRPr lang="es-GT" sz="1600" b="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GT" sz="1600" b="0" dirty="0" smtClean="0">
                <a:solidFill>
                  <a:schemeClr val="tx1"/>
                </a:solidFill>
                <a:latin typeface="Arial" panose="020B0604020202020204" pitchFamily="34" charset="0"/>
                <a:cs typeface="Arial" panose="020B0604020202020204" pitchFamily="34" charset="0"/>
              </a:rPr>
              <a:t>Cada </a:t>
            </a:r>
            <a:r>
              <a:rPr lang="es-GT" sz="1600" b="0" dirty="0">
                <a:solidFill>
                  <a:schemeClr val="tx1"/>
                </a:solidFill>
                <a:latin typeface="Arial" panose="020B0604020202020204" pitchFamily="34" charset="0"/>
                <a:cs typeface="Arial" panose="020B0604020202020204" pitchFamily="34" charset="0"/>
              </a:rPr>
              <a:t>entidad atiende y prioriza las finalidades que le corresponden de conformidad con la ley. En el caso de </a:t>
            </a:r>
            <a:r>
              <a:rPr lang="es-GT" sz="1600" b="0" dirty="0" smtClean="0">
                <a:solidFill>
                  <a:schemeClr val="tx1"/>
                </a:solidFill>
                <a:latin typeface="Arial" panose="020B0604020202020204" pitchFamily="34" charset="0"/>
                <a:cs typeface="Arial" panose="020B0604020202020204" pitchFamily="34" charset="0"/>
              </a:rPr>
              <a:t>el Ministerio de Ambiente y Recursos Naturales destina </a:t>
            </a:r>
            <a:r>
              <a:rPr lang="es-GT" sz="1600" b="0" dirty="0">
                <a:solidFill>
                  <a:schemeClr val="tx1"/>
                </a:solidFill>
                <a:latin typeface="Arial" panose="020B0604020202020204" pitchFamily="34" charset="0"/>
                <a:cs typeface="Arial" panose="020B0604020202020204" pitchFamily="34" charset="0"/>
              </a:rPr>
              <a:t>su presupuesto a </a:t>
            </a:r>
            <a:r>
              <a:rPr lang="es-GT" sz="1600" b="0" dirty="0" smtClean="0">
                <a:solidFill>
                  <a:schemeClr val="tx1"/>
                </a:solidFill>
                <a:latin typeface="Arial" panose="020B0604020202020204" pitchFamily="34" charset="0"/>
                <a:cs typeface="Arial" panose="020B0604020202020204" pitchFamily="34" charset="0"/>
              </a:rPr>
              <a:t>la gestión </a:t>
            </a:r>
            <a:r>
              <a:rPr lang="es-GT" sz="1600" b="0" dirty="0">
                <a:solidFill>
                  <a:schemeClr val="tx1"/>
                </a:solidFill>
                <a:latin typeface="Arial" panose="020B0604020202020204" pitchFamily="34" charset="0"/>
                <a:cs typeface="Arial" panose="020B0604020202020204" pitchFamily="34" charset="0"/>
              </a:rPr>
              <a:t>a</a:t>
            </a:r>
            <a:r>
              <a:rPr lang="es-GT" sz="1600" b="0" dirty="0" smtClean="0">
                <a:solidFill>
                  <a:schemeClr val="tx1"/>
                </a:solidFill>
                <a:latin typeface="Arial" panose="020B0604020202020204" pitchFamily="34" charset="0"/>
                <a:cs typeface="Arial" panose="020B0604020202020204" pitchFamily="34" charset="0"/>
              </a:rPr>
              <a:t>mbiental con énfasis en el cambio climático en especial en la prevención de sus efectos adversos, también la conservación y protección de los recursos naturales y el medio ambiente, así como también la sensibilización socio ambiental y la activa participación de la ciudadanía en las actividades que promueven el cuidado del medio ambiente.</a:t>
            </a:r>
            <a:endParaRPr lang="es-GT" sz="1600" b="0" dirty="0">
              <a:solidFill>
                <a:schemeClr val="accent1">
                  <a:lumMod val="50000"/>
                </a:schemeClr>
              </a:solidFill>
              <a:latin typeface="Arial" panose="020B0604020202020204" pitchFamily="34" charset="0"/>
              <a:cs typeface="Arial" panose="020B0604020202020204" pitchFamily="34" charset="0"/>
            </a:endParaRPr>
          </a:p>
          <a:p>
            <a:r>
              <a:rPr lang="es-GT" sz="1600" b="0" dirty="0">
                <a:solidFill>
                  <a:schemeClr val="accent1">
                    <a:lumMod val="50000"/>
                  </a:schemeClr>
                </a:solidFill>
                <a:latin typeface="Arial" panose="020B0604020202020204" pitchFamily="34" charset="0"/>
                <a:cs typeface="Arial" panose="020B0604020202020204" pitchFamily="34" charset="0"/>
              </a:rPr>
              <a:t/>
            </a:r>
            <a:br>
              <a:rPr lang="es-GT" sz="1600" b="0" dirty="0">
                <a:solidFill>
                  <a:schemeClr val="accent1">
                    <a:lumMod val="50000"/>
                  </a:schemeClr>
                </a:solidFill>
                <a:latin typeface="Arial" panose="020B0604020202020204" pitchFamily="34" charset="0"/>
                <a:cs typeface="Arial" panose="020B0604020202020204" pitchFamily="34" charset="0"/>
              </a:rPr>
            </a:br>
            <a:endParaRPr lang="es-GT" sz="16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principal finalidad que se atiende </a:t>
            </a:r>
            <a:r>
              <a:rPr lang="es-GT" sz="2000" b="0" dirty="0" smtClean="0">
                <a:solidFill>
                  <a:schemeClr val="tx1"/>
                </a:solidFill>
                <a:latin typeface="Arial" panose="020B0604020202020204" pitchFamily="34" charset="0"/>
                <a:cs typeface="Arial" panose="020B0604020202020204" pitchFamily="34" charset="0"/>
              </a:rPr>
              <a:t>es la gestión ambiental, la conservación y protección de los recursos naturales y la sensibilización hacia la población con </a:t>
            </a:r>
            <a:r>
              <a:rPr lang="es-GT" sz="2000" b="0" dirty="0">
                <a:solidFill>
                  <a:schemeClr val="tx1"/>
                </a:solidFill>
                <a:latin typeface="Arial" panose="020B0604020202020204" pitchFamily="34" charset="0"/>
                <a:cs typeface="Arial" panose="020B0604020202020204" pitchFamily="34" charset="0"/>
              </a:rPr>
              <a:t>un </a:t>
            </a:r>
            <a:r>
              <a:rPr lang="es-GT" sz="2000" dirty="0" smtClean="0">
                <a:solidFill>
                  <a:srgbClr val="FF0000"/>
                </a:solidFill>
                <a:latin typeface="Arial" panose="020B0604020202020204" pitchFamily="34" charset="0"/>
                <a:cs typeface="Arial" panose="020B0604020202020204" pitchFamily="34" charset="0"/>
              </a:rPr>
              <a:t>66.24%</a:t>
            </a:r>
            <a:r>
              <a:rPr lang="es-GT" sz="2000" b="0" dirty="0" smtClean="0">
                <a:solidFill>
                  <a:schemeClr val="tx1"/>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del presupuesto total </a:t>
            </a:r>
            <a:r>
              <a:rPr lang="es-GT" sz="2000" b="0" dirty="0" smtClean="0">
                <a:solidFill>
                  <a:schemeClr val="tx1"/>
                </a:solidFill>
                <a:latin typeface="Arial" panose="020B0604020202020204" pitchFamily="34" charset="0"/>
                <a:cs typeface="Arial" panose="020B0604020202020204" pitchFamily="34" charset="0"/>
              </a:rPr>
              <a:t>del MARN.</a:t>
            </a:r>
            <a:endParaRPr lang="es-GT" sz="2200" b="0" dirty="0">
              <a:solidFill>
                <a:schemeClr val="tx1"/>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7707" y="56535"/>
            <a:ext cx="1477870" cy="14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4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a:solidFill>
                  <a:srgbClr val="00B0F0"/>
                </a:solidFill>
                <a:latin typeface="Arial" panose="020B0604020202020204" pitchFamily="34" charset="0"/>
                <a:cs typeface="Arial" panose="020B0604020202020204" pitchFamily="34" charset="0"/>
              </a:rPr>
              <a:t>SEGUNDO CUATRIMESTRE 2021</a:t>
            </a:r>
          </a:p>
        </p:txBody>
      </p:sp>
    </p:spTree>
    <p:extLst>
      <p:ext uri="{BB962C8B-B14F-4D97-AF65-F5344CB8AC3E}">
        <p14:creationId xmlns:p14="http://schemas.microsoft.com/office/powerpoint/2010/main" val="1297065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800" b="1" dirty="0">
                <a:latin typeface="Arial" panose="020B0604020202020204" pitchFamily="34" charset="0"/>
                <a:cs typeface="Arial" panose="020B0604020202020204" pitchFamily="34" charset="0"/>
              </a:rPr>
              <a:t>Para 2027, se ha incrementado en 30% las acciones de eficiencia en los procesos de gestión ambiental, implementado medidas de cambio climático (De 20.0% en 2021 a 50.0% en 2027)</a:t>
            </a: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smtClean="0">
                <a:latin typeface="Arial" panose="020B0604020202020204" pitchFamily="34" charset="0"/>
                <a:cs typeface="Arial" panose="020B0604020202020204" pitchFamily="34" charset="0"/>
              </a:rPr>
              <a:t>Informe, Vulnerabilidad del departamento de </a:t>
            </a:r>
          </a:p>
          <a:p>
            <a:pPr marL="0" indent="0">
              <a:buNone/>
            </a:pPr>
            <a:r>
              <a:rPr lang="es-GT" sz="1000" dirty="0">
                <a:latin typeface="Arial" panose="020B0604020202020204" pitchFamily="34" charset="0"/>
                <a:cs typeface="Arial" panose="020B0604020202020204" pitchFamily="34" charset="0"/>
              </a:rPr>
              <a:t> </a:t>
            </a:r>
            <a:r>
              <a:rPr lang="es-GT" sz="1000" dirty="0" smtClean="0">
                <a:latin typeface="Arial" panose="020B0604020202020204" pitchFamily="34" charset="0"/>
                <a:cs typeface="Arial" panose="020B0604020202020204" pitchFamily="34" charset="0"/>
              </a:rPr>
              <a:t>                           de Chimaltenango ante el cambio climático.</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498" y="2439035"/>
            <a:ext cx="3702853" cy="224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arcador de contenido 6">
            <a:extLst>
              <a:ext uri="{FF2B5EF4-FFF2-40B4-BE49-F238E27FC236}">
                <a16:creationId xmlns:a16="http://schemas.microsoft.com/office/drawing/2014/main" xmlns=""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a:t>
            </a:r>
            <a:r>
              <a:rPr lang="es-GT" sz="1800" dirty="0" smtClean="0">
                <a:latin typeface="Arial" panose="020B0604020202020204" pitchFamily="34" charset="0"/>
                <a:cs typeface="Arial" panose="020B0604020202020204" pitchFamily="34" charset="0"/>
              </a:rPr>
              <a:t>: Q. 73,699,986.00</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Presupuesto ejecutado (utilizado</a:t>
            </a:r>
            <a:r>
              <a:rPr lang="es-GT" sz="1800" dirty="0" smtClean="0">
                <a:latin typeface="Arial" panose="020B0604020202020204" pitchFamily="34" charset="0"/>
                <a:cs typeface="Arial" panose="020B0604020202020204" pitchFamily="34" charset="0"/>
              </a:rPr>
              <a:t>): Q. 37,508,396.97</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Fuente de financiamiento</a:t>
            </a:r>
            <a:r>
              <a:rPr lang="es-GT" sz="1800" dirty="0" smtClean="0">
                <a:latin typeface="Arial" panose="020B0604020202020204" pitchFamily="34" charset="0"/>
                <a:cs typeface="Arial" panose="020B0604020202020204" pitchFamily="34" charset="0"/>
              </a:rPr>
              <a:t>: 11, 19, 31, 32, 61 y 71</a:t>
            </a:r>
            <a:endParaRPr lang="es-GT" sz="1800" dirty="0">
              <a:latin typeface="Arial" panose="020B0604020202020204" pitchFamily="34" charset="0"/>
              <a:cs typeface="Arial" panose="020B0604020202020204" pitchFamily="34" charset="0"/>
            </a:endParaRP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a:t>
            </a:r>
            <a:r>
              <a:rPr lang="es-GT" sz="1800" b="1" dirty="0" smtClean="0">
                <a:latin typeface="Arial" panose="020B0604020202020204" pitchFamily="34" charset="0"/>
                <a:cs typeface="Arial" panose="020B0604020202020204" pitchFamily="34" charset="0"/>
              </a:rPr>
              <a:t>estatal</a:t>
            </a:r>
            <a:endParaRPr lang="es-GT" sz="1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AutoNum type="alphaLcPeriod"/>
            </a:pPr>
            <a:r>
              <a:rPr lang="es-GT" sz="1800" dirty="0" smtClean="0">
                <a:latin typeface="Arial" panose="020B0604020202020204" pitchFamily="34" charset="0"/>
                <a:cs typeface="Arial" panose="020B0604020202020204" pitchFamily="34" charset="0"/>
              </a:rPr>
              <a:t>Programa: 11</a:t>
            </a:r>
          </a:p>
          <a:p>
            <a:pPr marL="457200" indent="-457200">
              <a:buFont typeface="Arial" panose="020B0604020202020204" pitchFamily="34" charset="0"/>
              <a:buAutoNum type="alphaLcPeriod"/>
            </a:pPr>
            <a:r>
              <a:rPr lang="es-GT" sz="1800" dirty="0" smtClean="0">
                <a:latin typeface="Arial" panose="020B0604020202020204" pitchFamily="34" charset="0"/>
                <a:cs typeface="Arial" panose="020B0604020202020204" pitchFamily="34" charset="0"/>
              </a:rPr>
              <a:t>Meta</a:t>
            </a:r>
            <a:r>
              <a:rPr lang="es-GT" sz="1800" dirty="0">
                <a:latin typeface="Arial" panose="020B0604020202020204" pitchFamily="34" charset="0"/>
                <a:cs typeface="Arial" panose="020B0604020202020204" pitchFamily="34" charset="0"/>
              </a:rPr>
              <a:t>: 30% de incremento en la eficiencia de los procesos de gestión ambiental</a:t>
            </a:r>
            <a:r>
              <a:rPr lang="es-GT" sz="1800" dirty="0" smtClean="0">
                <a:latin typeface="Arial" panose="020B0604020202020204" pitchFamily="34" charset="0"/>
                <a:cs typeface="Arial" panose="020B0604020202020204" pitchFamily="34" charset="0"/>
              </a:rPr>
              <a:t>.</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 Población guatemalteca en general.</a:t>
            </a:r>
          </a:p>
          <a:p>
            <a:pPr marL="457200" indent="-457200">
              <a:buAutoNum type="alphaLcPeriod"/>
            </a:pPr>
            <a:r>
              <a:rPr lang="es-GT" sz="1800" dirty="0">
                <a:latin typeface="Arial" panose="020B0604020202020204" pitchFamily="34" charset="0"/>
                <a:cs typeface="Arial" panose="020B0604020202020204" pitchFamily="34" charset="0"/>
              </a:rPr>
              <a:t>Ubicación geográfica: Nivel </a:t>
            </a:r>
            <a:r>
              <a:rPr lang="es-GT" sz="1800" dirty="0" smtClean="0">
                <a:latin typeface="Arial" panose="020B0604020202020204" pitchFamily="34" charset="0"/>
                <a:cs typeface="Arial" panose="020B0604020202020204" pitchFamily="34" charset="0"/>
              </a:rPr>
              <a:t>República</a:t>
            </a:r>
          </a:p>
        </p:txBody>
      </p:sp>
    </p:spTree>
    <p:extLst>
      <p:ext uri="{BB962C8B-B14F-4D97-AF65-F5344CB8AC3E}">
        <p14:creationId xmlns:p14="http://schemas.microsoft.com/office/powerpoint/2010/main" val="3755961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800" b="1" dirty="0">
                <a:latin typeface="Arial" panose="020B0604020202020204" pitchFamily="34" charset="0"/>
                <a:cs typeface="Arial" panose="020B0604020202020204" pitchFamily="34" charset="0"/>
              </a:rPr>
              <a:t>Para el 2027, se han incrementado en un 5% los controles ambientales para prevenir el deterioro del ambiente y los recursos naturales a nivel nacional.  (De 15% en 2021 a 20% en 2027) </a:t>
            </a: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smtClean="0">
                <a:latin typeface="Arial" panose="020B0604020202020204" pitchFamily="34" charset="0"/>
                <a:cs typeface="Arial" panose="020B0604020202020204" pitchFamily="34" charset="0"/>
              </a:rPr>
              <a:t>Memoria de labores, MARN 2020</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a:t>
            </a:r>
            <a:r>
              <a:rPr lang="es-GT" sz="1800" dirty="0" smtClean="0">
                <a:latin typeface="Arial" panose="020B0604020202020204" pitchFamily="34" charset="0"/>
                <a:cs typeface="Arial" panose="020B0604020202020204" pitchFamily="34" charset="0"/>
              </a:rPr>
              <a:t>: Q. 15,728,428.00</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Presupuesto ejecutado (utilizado</a:t>
            </a:r>
            <a:r>
              <a:rPr lang="es-GT" sz="1800" dirty="0" smtClean="0">
                <a:latin typeface="Arial" panose="020B0604020202020204" pitchFamily="34" charset="0"/>
                <a:cs typeface="Arial" panose="020B0604020202020204" pitchFamily="34" charset="0"/>
              </a:rPr>
              <a:t>): Q. 10,790,968.56</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Fuente de financiamiento: </a:t>
            </a:r>
            <a:r>
              <a:rPr lang="es-GT" sz="1800" dirty="0" smtClean="0">
                <a:latin typeface="Arial" panose="020B0604020202020204" pitchFamily="34" charset="0"/>
                <a:cs typeface="Arial" panose="020B0604020202020204" pitchFamily="34" charset="0"/>
              </a:rPr>
              <a:t>11, </a:t>
            </a:r>
            <a:r>
              <a:rPr lang="es-GT" sz="1800" dirty="0">
                <a:latin typeface="Arial" panose="020B0604020202020204" pitchFamily="34" charset="0"/>
                <a:cs typeface="Arial" panose="020B0604020202020204" pitchFamily="34" charset="0"/>
              </a:rPr>
              <a:t>31, </a:t>
            </a:r>
            <a:r>
              <a:rPr lang="es-GT" sz="1800" dirty="0" smtClean="0">
                <a:latin typeface="Arial" panose="020B0604020202020204" pitchFamily="34" charset="0"/>
                <a:cs typeface="Arial" panose="020B0604020202020204" pitchFamily="34" charset="0"/>
              </a:rPr>
              <a:t>32 </a:t>
            </a:r>
            <a:r>
              <a:rPr lang="es-GT" sz="1800" dirty="0">
                <a:latin typeface="Arial" panose="020B0604020202020204" pitchFamily="34" charset="0"/>
                <a:cs typeface="Arial" panose="020B0604020202020204" pitchFamily="34" charset="0"/>
              </a:rPr>
              <a:t>y 71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a:t>
            </a:r>
            <a:r>
              <a:rPr lang="es-GT" sz="1800" dirty="0" smtClean="0">
                <a:latin typeface="Arial" panose="020B0604020202020204" pitchFamily="34" charset="0"/>
                <a:cs typeface="Arial" panose="020B0604020202020204" pitchFamily="34" charset="0"/>
              </a:rPr>
              <a:t>: 12</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Meta</a:t>
            </a:r>
            <a:r>
              <a:rPr lang="es-GT" sz="1800" dirty="0" smtClean="0">
                <a:latin typeface="Arial" panose="020B0604020202020204" pitchFamily="34" charset="0"/>
                <a:cs typeface="Arial" panose="020B0604020202020204" pitchFamily="34" charset="0"/>
              </a:rPr>
              <a:t>: 5% de incremento en controles ambientales.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a:t>
            </a:r>
            <a:r>
              <a:rPr lang="es-GT" sz="1800" dirty="0" smtClean="0">
                <a:latin typeface="Arial" panose="020B0604020202020204" pitchFamily="34" charset="0"/>
                <a:cs typeface="Arial" panose="020B0604020202020204" pitchFamily="34" charset="0"/>
              </a:rPr>
              <a:t>: Población guatemalteca.</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Ubicación geográfica</a:t>
            </a:r>
            <a:r>
              <a:rPr lang="es-GT" sz="1800" dirty="0" smtClean="0">
                <a:latin typeface="Arial" panose="020B0604020202020204" pitchFamily="34" charset="0"/>
                <a:cs typeface="Arial" panose="020B0604020202020204" pitchFamily="34" charset="0"/>
              </a:rPr>
              <a:t>: República de Guatemala</a:t>
            </a:r>
            <a:endParaRPr lang="es-GT" sz="18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09" y="2425701"/>
            <a:ext cx="4447051" cy="221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776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s-GT" sz="1700" b="1" dirty="0">
                <a:latin typeface="Arial" panose="020B0604020202020204" pitchFamily="34" charset="0"/>
                <a:cs typeface="Arial" panose="020B0604020202020204" pitchFamily="34" charset="0"/>
              </a:rPr>
              <a:t>Para el año 2027 se ha incrementado en un 15% la participación de la población en programas educativos relacionados a medio ambiente. (De 15% en 2021 a 30% en 2027)</a:t>
            </a:r>
          </a:p>
          <a:p>
            <a:pPr marL="0" indent="0">
              <a:lnSpc>
                <a:spcPct val="80000"/>
              </a:lnSpc>
              <a:buNone/>
            </a:pPr>
            <a:endParaRPr lang="es-GT" sz="1700" b="1"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a16="http://schemas.microsoft.com/office/drawing/2014/main" xmlns="" id="{FDEFACA7-B903-4B3E-851C-F8FB7B3942D0}"/>
              </a:ext>
            </a:extLst>
          </p:cNvPr>
          <p:cNvSpPr txBox="1">
            <a:spLocks/>
          </p:cNvSpPr>
          <p:nvPr/>
        </p:nvSpPr>
        <p:spPr>
          <a:xfrm>
            <a:off x="518666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a:t>
            </a:r>
            <a:r>
              <a:rPr lang="es-GT" sz="1800" dirty="0" smtClean="0">
                <a:latin typeface="Arial" panose="020B0604020202020204" pitchFamily="34" charset="0"/>
                <a:cs typeface="Arial" panose="020B0604020202020204" pitchFamily="34" charset="0"/>
              </a:rPr>
              <a:t>: Q. 10,126,189.00</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Presupuesto ejecutado (utilizado</a:t>
            </a:r>
            <a:r>
              <a:rPr lang="es-GT" sz="1800" dirty="0" smtClean="0">
                <a:latin typeface="Arial" panose="020B0604020202020204" pitchFamily="34" charset="0"/>
                <a:cs typeface="Arial" panose="020B0604020202020204" pitchFamily="34" charset="0"/>
              </a:rPr>
              <a:t>): Q. 6,285,949.69</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Fuente de financiamiento</a:t>
            </a:r>
            <a:r>
              <a:rPr lang="es-GT" sz="1800" dirty="0" smtClean="0">
                <a:latin typeface="Arial" panose="020B0604020202020204" pitchFamily="34" charset="0"/>
                <a:cs typeface="Arial" panose="020B0604020202020204" pitchFamily="34" charset="0"/>
              </a:rPr>
              <a:t>: 11, 31 y 32.</a:t>
            </a:r>
            <a:endParaRPr lang="es-GT" sz="1800" dirty="0">
              <a:latin typeface="Arial" panose="020B0604020202020204" pitchFamily="34" charset="0"/>
              <a:cs typeface="Arial" panose="020B0604020202020204" pitchFamily="34" charset="0"/>
            </a:endParaRP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a:t>
            </a:r>
            <a:r>
              <a:rPr lang="es-GT" sz="1800" dirty="0" smtClean="0">
                <a:latin typeface="Arial" panose="020B0604020202020204" pitchFamily="34" charset="0"/>
                <a:cs typeface="Arial" panose="020B0604020202020204" pitchFamily="34" charset="0"/>
              </a:rPr>
              <a:t>: 13</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Meta</a:t>
            </a:r>
            <a:r>
              <a:rPr lang="es-GT" sz="1800" dirty="0" smtClean="0">
                <a:latin typeface="Arial" panose="020B0604020202020204" pitchFamily="34" charset="0"/>
                <a:cs typeface="Arial" panose="020B0604020202020204" pitchFamily="34" charset="0"/>
              </a:rPr>
              <a:t>: 15% de incremento en la participación de la población en programas educativos relacionados con medio ambiente.</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a:t>
            </a:r>
            <a:r>
              <a:rPr lang="es-GT" sz="1800" dirty="0" smtClean="0">
                <a:latin typeface="Arial" panose="020B0604020202020204" pitchFamily="34" charset="0"/>
                <a:cs typeface="Arial" panose="020B0604020202020204" pitchFamily="34" charset="0"/>
              </a:rPr>
              <a:t>: Población guatemalteca en general.</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Ubicación geográfica</a:t>
            </a:r>
            <a:r>
              <a:rPr lang="es-GT" sz="1800" dirty="0" smtClean="0">
                <a:latin typeface="Arial" panose="020B0604020202020204" pitchFamily="34" charset="0"/>
                <a:cs typeface="Arial" panose="020B0604020202020204" pitchFamily="34" charset="0"/>
              </a:rPr>
              <a:t>: Nivel República</a:t>
            </a:r>
            <a:endParaRPr lang="es-GT" sz="1800" dirty="0">
              <a:latin typeface="Arial" panose="020B0604020202020204" pitchFamily="34" charset="0"/>
              <a:cs typeface="Arial" panose="020B0604020202020204" pitchFamily="34" charset="0"/>
            </a:endParaRPr>
          </a:p>
        </p:txBody>
      </p:sp>
      <p:sp>
        <p:nvSpPr>
          <p:cNvPr id="2" name="1 Rectángulo"/>
          <p:cNvSpPr/>
          <p:nvPr/>
        </p:nvSpPr>
        <p:spPr>
          <a:xfrm>
            <a:off x="1126697" y="4774168"/>
            <a:ext cx="2577950" cy="246221"/>
          </a:xfrm>
          <a:prstGeom prst="rect">
            <a:avLst/>
          </a:prstGeom>
        </p:spPr>
        <p:txBody>
          <a:bodyPr wrap="none">
            <a:spAutoFit/>
          </a:bodyPr>
          <a:lstStyle/>
          <a:p>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Memoria de labores, MARN 2020</a:t>
            </a:r>
            <a:endParaRPr lang="es-GT" sz="1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95" y="2357755"/>
            <a:ext cx="4785394" cy="229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597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1110065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05744" y="1334291"/>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Los datos obtenidos durante el </a:t>
            </a:r>
            <a:r>
              <a:rPr lang="es-GT" sz="1600" dirty="0">
                <a:solidFill>
                  <a:srgbClr val="0070C0"/>
                </a:solidFill>
                <a:latin typeface="Arial" panose="020B0604020202020204" pitchFamily="34" charset="0"/>
                <a:cs typeface="Arial" panose="020B0604020202020204" pitchFamily="34" charset="0"/>
              </a:rPr>
              <a:t>cuatrimestre reportado </a:t>
            </a:r>
            <a:r>
              <a:rPr lang="es-GT" sz="1600" b="0" dirty="0">
                <a:solidFill>
                  <a:schemeClr val="tx1"/>
                </a:solidFill>
                <a:latin typeface="Arial" panose="020B0604020202020204" pitchFamily="34" charset="0"/>
                <a:cs typeface="Arial" panose="020B0604020202020204" pitchFamily="34" charset="0"/>
              </a:rPr>
              <a:t>permiten establecer que la ejecución del presupuesto se caracterizó principalmente </a:t>
            </a:r>
            <a:r>
              <a:rPr lang="es-GT" sz="1600" b="0" dirty="0" smtClean="0">
                <a:solidFill>
                  <a:schemeClr val="tx1"/>
                </a:solidFill>
                <a:latin typeface="Arial" panose="020B0604020202020204" pitchFamily="34" charset="0"/>
                <a:cs typeface="Arial" panose="020B0604020202020204" pitchFamily="34" charset="0"/>
              </a:rPr>
              <a:t>por la adquisición de insumos y equipos para el Laboratorio Central de Calidad Ambiental –LACECAM-  del recién creado Viceministerio del Agua, también la compra de fertilizantes y semillas para la Adaptación al Cambio Climático del Corredor Seco de Guatemala, adquisición de insumos para el Laboratorio de AMPI, adquisición de diversos pilones para los municipios priorizados del Departamento de Quiché por parte del Proyecto Canje de Deuda para la adaptación al cambio climático, además del pago de nómina para el cumplimiento de las metas de la institución, entre otros gastos representativos.</a:t>
            </a:r>
            <a:endParaRPr lang="es-GT" sz="16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espera que en </a:t>
            </a:r>
            <a:r>
              <a:rPr lang="es-GT" sz="1600" b="0" dirty="0" smtClean="0">
                <a:solidFill>
                  <a:schemeClr val="tx1"/>
                </a:solidFill>
                <a:latin typeface="Arial" panose="020B0604020202020204" pitchFamily="34" charset="0"/>
                <a:cs typeface="Arial" panose="020B0604020202020204" pitchFamily="34" charset="0"/>
              </a:rPr>
              <a:t>el </a:t>
            </a:r>
            <a:r>
              <a:rPr lang="es-GT" sz="1600" dirty="0" smtClean="0">
                <a:solidFill>
                  <a:srgbClr val="0070C0"/>
                </a:solidFill>
                <a:latin typeface="Arial" panose="020B0604020202020204" pitchFamily="34" charset="0"/>
                <a:cs typeface="Arial" panose="020B0604020202020204" pitchFamily="34" charset="0"/>
              </a:rPr>
              <a:t>siguiente cuatrimestre </a:t>
            </a:r>
            <a:r>
              <a:rPr lang="es-GT" sz="1600" b="0" dirty="0" smtClean="0">
                <a:latin typeface="Arial" panose="020B0604020202020204" pitchFamily="34" charset="0"/>
                <a:cs typeface="Arial" panose="020B0604020202020204" pitchFamily="34" charset="0"/>
              </a:rPr>
              <a:t>se alance una ejecución por arriba del 90% del presupuesto vigente con el que cuenta el MARN</a:t>
            </a: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57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1127760" y="1126094"/>
            <a:ext cx="10328366"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La </a:t>
            </a:r>
            <a:r>
              <a:rPr lang="es-GT" sz="2000" dirty="0">
                <a:solidFill>
                  <a:srgbClr val="0070C0"/>
                </a:solidFill>
                <a:latin typeface="Arial" panose="020B0604020202020204" pitchFamily="34" charset="0"/>
                <a:cs typeface="Arial" panose="020B0604020202020204" pitchFamily="34" charset="0"/>
              </a:rPr>
              <a:t>Política General de Gobierno </a:t>
            </a:r>
            <a:r>
              <a:rPr lang="es-GT" sz="2000" b="0" dirty="0">
                <a:solidFill>
                  <a:schemeClr val="tx1"/>
                </a:solidFill>
                <a:latin typeface="Arial" panose="020B0604020202020204" pitchFamily="34" charset="0"/>
                <a:cs typeface="Arial" panose="020B0604020202020204" pitchFamily="34" charset="0"/>
              </a:rPr>
              <a:t>(</a:t>
            </a:r>
            <a:r>
              <a:rPr lang="es-GT" sz="2000" b="0" dirty="0" err="1">
                <a:solidFill>
                  <a:schemeClr val="tx1"/>
                </a:solidFill>
                <a:latin typeface="Arial" panose="020B0604020202020204" pitchFamily="34" charset="0"/>
                <a:cs typeface="Arial" panose="020B0604020202020204" pitchFamily="34" charset="0"/>
              </a:rPr>
              <a:t>PGG</a:t>
            </a:r>
            <a:r>
              <a:rPr lang="es-GT" sz="2000" b="0" dirty="0">
                <a:solidFill>
                  <a:schemeClr val="tx1"/>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El Ministerio de Ambiente y Recursos Naturales </a:t>
            </a:r>
            <a:r>
              <a:rPr lang="es-GT" sz="2000" b="0" dirty="0" smtClean="0">
                <a:solidFill>
                  <a:schemeClr val="tx1"/>
                </a:solidFill>
                <a:latin typeface="Arial" panose="020B0604020202020204" pitchFamily="34" charset="0"/>
                <a:cs typeface="Arial" panose="020B0604020202020204" pitchFamily="34" charset="0"/>
              </a:rPr>
              <a:t>durante </a:t>
            </a:r>
            <a:r>
              <a:rPr lang="es-GT" sz="2000" b="0" dirty="0">
                <a:solidFill>
                  <a:schemeClr val="tx1"/>
                </a:solidFill>
                <a:latin typeface="Arial" panose="020B0604020202020204" pitchFamily="34" charset="0"/>
                <a:cs typeface="Arial" panose="020B0604020202020204" pitchFamily="34" charset="0"/>
              </a:rPr>
              <a:t>el cuatrimestre reportado colaboró con el cumplimiento de la PGG mediante </a:t>
            </a:r>
            <a:r>
              <a:rPr lang="es-GT" sz="2000" b="0" dirty="0" smtClean="0">
                <a:solidFill>
                  <a:schemeClr val="tx1"/>
                </a:solidFill>
                <a:latin typeface="Arial" panose="020B0604020202020204" pitchFamily="34" charset="0"/>
                <a:cs typeface="Arial" panose="020B0604020202020204" pitchFamily="34" charset="0"/>
              </a:rPr>
              <a:t>la protección y conservación de los ecosistemas y el buen manejo de desechos sólidos y </a:t>
            </a:r>
            <a:r>
              <a:rPr lang="es-GT" sz="2000" b="0" dirty="0" smtClean="0">
                <a:solidFill>
                  <a:schemeClr val="tx1"/>
                </a:solidFill>
                <a:latin typeface="Arial" panose="020B0604020202020204" pitchFamily="34" charset="0"/>
                <a:cs typeface="Arial" panose="020B0604020202020204" pitchFamily="34" charset="0"/>
              </a:rPr>
              <a:t>tóxicos, así como con las acciones de cambio climático llevadas a cabo en el país.</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6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828800" y="684526"/>
            <a:ext cx="8673737" cy="547089"/>
          </a:xfrm>
        </p:spPr>
        <p:txBody>
          <a:bodyPr>
            <a:noAutofit/>
          </a:bodyPr>
          <a:lstStyle/>
          <a:p>
            <a:r>
              <a:rPr lang="es-GT" sz="2400" dirty="0">
                <a:latin typeface="Arial" panose="020B0604020202020204" pitchFamily="34" charset="0"/>
                <a:cs typeface="Arial" panose="020B0604020202020204" pitchFamily="34" charset="0"/>
              </a:rPr>
              <a:t>PRINCIPALES FUNCIONES DE MINISTERIO DE AMBIENTE Y RECURSOS NATURALES</a:t>
            </a:r>
          </a:p>
        </p:txBody>
      </p:sp>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483324" y="1624347"/>
            <a:ext cx="10646230" cy="4614170"/>
          </a:xfrm>
        </p:spPr>
        <p:txBody>
          <a:bodyPr>
            <a:normAutofit fontScale="77500" lnSpcReduction="20000"/>
          </a:bodyPr>
          <a:lstStyle/>
          <a:p>
            <a:pPr marL="457200" lvl="1" indent="0">
              <a:lnSpc>
                <a:spcPct val="150000"/>
              </a:lnSpc>
              <a:buNone/>
            </a:pPr>
            <a:r>
              <a:rPr lang="es-GT" sz="2600" dirty="0">
                <a:latin typeface="Arial" panose="020B0604020202020204" pitchFamily="34" charset="0"/>
                <a:cs typeface="Arial" panose="020B0604020202020204" pitchFamily="34" charset="0"/>
              </a:rPr>
              <a:t>De conformidad con las normas que regulan su funcionamiento, las </a:t>
            </a:r>
            <a:r>
              <a:rPr lang="es-GT" sz="2600" b="1" dirty="0">
                <a:solidFill>
                  <a:srgbClr val="2786C0"/>
                </a:solidFill>
                <a:latin typeface="Arial" panose="020B0604020202020204" pitchFamily="34" charset="0"/>
                <a:cs typeface="Arial" panose="020B0604020202020204" pitchFamily="34" charset="0"/>
              </a:rPr>
              <a:t>principales funciones </a:t>
            </a:r>
            <a:r>
              <a:rPr lang="es-GT" sz="2600" dirty="0" smtClean="0">
                <a:latin typeface="Arial" panose="020B0604020202020204" pitchFamily="34" charset="0"/>
                <a:cs typeface="Arial" panose="020B0604020202020204" pitchFamily="34" charset="0"/>
              </a:rPr>
              <a:t>del Ministerio de Ambiente y Recursos Naturales son:</a:t>
            </a:r>
          </a:p>
          <a:p>
            <a:pPr marL="457200" lvl="1" indent="0">
              <a:lnSpc>
                <a:spcPct val="150000"/>
              </a:lnSpc>
              <a:buNone/>
            </a:pPr>
            <a:endParaRPr lang="es-GT" sz="26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100" dirty="0" smtClean="0">
                <a:latin typeface="Arial" panose="020B0604020202020204" pitchFamily="34" charset="0"/>
                <a:cs typeface="Arial" panose="020B0604020202020204" pitchFamily="34" charset="0"/>
              </a:rPr>
              <a:t>Formular participativamente la política de conservación, protección y mejoramiento del ambiente y de los recursos naturales y ejecutarla en conjunto con otras autoridades con competencia legal en la materia correspondiente. </a:t>
            </a:r>
          </a:p>
          <a:p>
            <a:pPr lvl="1" algn="just">
              <a:lnSpc>
                <a:spcPct val="150000"/>
              </a:lnSpc>
              <a:buClr>
                <a:srgbClr val="0070C0"/>
              </a:buClr>
              <a:buFont typeface="Wingdings" panose="05000000000000000000" pitchFamily="2" charset="2"/>
              <a:buChar char="§"/>
            </a:pPr>
            <a:r>
              <a:rPr lang="es-GT" sz="2100" dirty="0" smtClean="0">
                <a:latin typeface="Arial" panose="020B0604020202020204" pitchFamily="34" charset="0"/>
                <a:cs typeface="Arial" panose="020B0604020202020204" pitchFamily="34" charset="0"/>
              </a:rPr>
              <a:t>Formular las políticas para el mejoramiento y modernización de la administración descentralizada del sistema guatemalteco de áreas protegidas, así como para el desarrollo y conservación del patrimonio natural del país incluyendo las áreas de reserva territorial del Estado.</a:t>
            </a:r>
            <a:endParaRPr lang="es-GT" sz="2100"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1088008" y="754192"/>
            <a:ext cx="10646230" cy="4614170"/>
          </a:xfrm>
        </p:spPr>
        <p:txBody>
          <a:bodyPr>
            <a:normAutofit fontScale="77500" lnSpcReduction="20000"/>
          </a:bodyPr>
          <a:lstStyle/>
          <a:p>
            <a:pPr marL="457200" lvl="1" indent="0">
              <a:lnSpc>
                <a:spcPct val="150000"/>
              </a:lnSpc>
              <a:buNone/>
            </a:pPr>
            <a:r>
              <a:rPr lang="es-GT" sz="2600" dirty="0">
                <a:latin typeface="Arial" panose="020B0604020202020204" pitchFamily="34" charset="0"/>
                <a:cs typeface="Arial" panose="020B0604020202020204" pitchFamily="34" charset="0"/>
              </a:rPr>
              <a:t>Para el cumplimiento de sus funciones y satisfacer las necesidades de la población, </a:t>
            </a:r>
            <a:r>
              <a:rPr lang="es-GT" sz="2600" dirty="0" smtClean="0">
                <a:latin typeface="Arial" panose="020B0604020202020204" pitchFamily="34" charset="0"/>
                <a:cs typeface="Arial" panose="020B0604020202020204" pitchFamily="34" charset="0"/>
              </a:rPr>
              <a:t>el Ministerio de Ambiente y Recursos Naturales debe </a:t>
            </a:r>
            <a:r>
              <a:rPr lang="es-GT" sz="2600" dirty="0">
                <a:latin typeface="Arial" panose="020B0604020202020204" pitchFamily="34" charset="0"/>
                <a:cs typeface="Arial" panose="020B0604020202020204" pitchFamily="34" charset="0"/>
              </a:rPr>
              <a:t>cumplir con los siguientes </a:t>
            </a:r>
            <a:r>
              <a:rPr lang="es-GT" sz="2600" b="1" dirty="0">
                <a:solidFill>
                  <a:srgbClr val="2786C0"/>
                </a:solidFill>
                <a:latin typeface="Arial" panose="020B0604020202020204" pitchFamily="34" charset="0"/>
                <a:cs typeface="Arial" panose="020B0604020202020204" pitchFamily="34" charset="0"/>
              </a:rPr>
              <a:t>objetivos</a:t>
            </a:r>
            <a:r>
              <a:rPr lang="es-GT" sz="2600" dirty="0" smtClean="0">
                <a:latin typeface="Arial" panose="020B0604020202020204" pitchFamily="34" charset="0"/>
                <a:cs typeface="Arial" panose="020B0604020202020204" pitchFamily="34" charset="0"/>
              </a:rPr>
              <a:t>:</a:t>
            </a:r>
          </a:p>
          <a:p>
            <a:pPr marL="457200" lvl="1" indent="0">
              <a:lnSpc>
                <a:spcPct val="150000"/>
              </a:lnSpc>
              <a:buNone/>
            </a:pPr>
            <a:endParaRPr lang="es-GT" sz="26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100" dirty="0">
                <a:latin typeface="Arial" panose="020B0604020202020204" pitchFamily="34" charset="0"/>
                <a:cs typeface="Arial" panose="020B0604020202020204" pitchFamily="34" charset="0"/>
              </a:rPr>
              <a:t>Realizar intervenciones ministeriales y de coordinación con organismos internacionales para la implementación de las variables de adaptación y mitigación a nivel nacional.</a:t>
            </a:r>
          </a:p>
          <a:p>
            <a:pPr lvl="1" algn="just">
              <a:lnSpc>
                <a:spcPct val="150000"/>
              </a:lnSpc>
              <a:buClr>
                <a:srgbClr val="0070C0"/>
              </a:buClr>
              <a:buFont typeface="Wingdings" panose="05000000000000000000" pitchFamily="2" charset="2"/>
              <a:buChar char="§"/>
            </a:pPr>
            <a:r>
              <a:rPr lang="es-GT" sz="2100" dirty="0">
                <a:latin typeface="Arial" panose="020B0604020202020204" pitchFamily="34" charset="0"/>
                <a:cs typeface="Arial" panose="020B0604020202020204" pitchFamily="34" charset="0"/>
              </a:rPr>
              <a:t>Fortalecer la ciudadanía sustantiva y activa frente a la problemática ambiental en la República.</a:t>
            </a:r>
          </a:p>
          <a:p>
            <a:pPr lvl="1" algn="just">
              <a:lnSpc>
                <a:spcPct val="150000"/>
              </a:lnSpc>
              <a:buClr>
                <a:srgbClr val="0070C0"/>
              </a:buClr>
              <a:buFont typeface="Wingdings" panose="05000000000000000000" pitchFamily="2" charset="2"/>
              <a:buChar char="§"/>
            </a:pPr>
            <a:r>
              <a:rPr lang="es-GT" sz="2100" dirty="0">
                <a:latin typeface="Arial" panose="020B0604020202020204" pitchFamily="34" charset="0"/>
                <a:cs typeface="Arial" panose="020B0604020202020204" pitchFamily="34" charset="0"/>
              </a:rPr>
              <a:t>Fortalecer la gestión ambiental pública.</a:t>
            </a:r>
          </a:p>
          <a:p>
            <a:pPr lvl="1" algn="just">
              <a:lnSpc>
                <a:spcPct val="150000"/>
              </a:lnSpc>
              <a:buClr>
                <a:srgbClr val="0070C0"/>
              </a:buClr>
              <a:buFont typeface="Wingdings" panose="05000000000000000000" pitchFamily="2" charset="2"/>
              <a:buChar char="§"/>
            </a:pPr>
            <a:r>
              <a:rPr lang="es-GT" sz="2100" dirty="0">
                <a:latin typeface="Arial" panose="020B0604020202020204" pitchFamily="34" charset="0"/>
                <a:cs typeface="Arial" panose="020B0604020202020204" pitchFamily="34" charset="0"/>
              </a:rPr>
              <a:t>Fomentar patrones de producción y consumo más limpios y eficientes aplicando la ciencia y la tecnología.</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79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a:solidFill>
                  <a:srgbClr val="00B0F0"/>
                </a:solidFill>
                <a:latin typeface="Arial" panose="020B0604020202020204" pitchFamily="34" charset="0"/>
                <a:cs typeface="Arial" panose="020B0604020202020204" pitchFamily="34" charset="0"/>
              </a:rPr>
              <a:t>SEGUNDO CUATRIMESTRE 2021</a:t>
            </a:r>
          </a:p>
        </p:txBody>
      </p:sp>
    </p:spTree>
    <p:extLst>
      <p:ext uri="{BB962C8B-B14F-4D97-AF65-F5344CB8AC3E}">
        <p14:creationId xmlns:p14="http://schemas.microsoft.com/office/powerpoint/2010/main" val="272884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SEGUNDO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1089114" y="1322269"/>
            <a:ext cx="4585065" cy="4614170"/>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por ejecutar </a:t>
            </a:r>
            <a:br>
              <a:rPr lang="es-GT" dirty="0">
                <a:latin typeface="Arial" panose="020B0604020202020204" pitchFamily="34" charset="0"/>
                <a:cs typeface="Arial" panose="020B0604020202020204" pitchFamily="34" charset="0"/>
              </a:rPr>
            </a:br>
            <a:r>
              <a:rPr lang="es-GT" dirty="0">
                <a:latin typeface="Arial" panose="020B0604020202020204" pitchFamily="34" charset="0"/>
                <a:cs typeface="Arial" panose="020B0604020202020204" pitchFamily="34" charset="0"/>
              </a:rPr>
              <a:t>(por utilizar):</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1113609"/>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152,284,000.00</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2608520"/>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89,720,727.53</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4149937"/>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62,563,272.47</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10" name="Marcador de contenido 6">
            <a:extLst>
              <a:ext uri="{FF2B5EF4-FFF2-40B4-BE49-F238E27FC236}">
                <a16:creationId xmlns:a16="http://schemas.microsoft.com/office/drawing/2014/main" xmlns="" id="{0246042C-1ABA-4355-A47C-701F270E798C}"/>
              </a:ext>
            </a:extLst>
          </p:cNvPr>
          <p:cNvSpPr txBox="1">
            <a:spLocks/>
          </p:cNvSpPr>
          <p:nvPr/>
        </p:nvSpPr>
        <p:spPr>
          <a:xfrm>
            <a:off x="1112165" y="5334198"/>
            <a:ext cx="4585065" cy="144542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600" b="1" dirty="0" smtClean="0">
                <a:latin typeface="Arial" panose="020B0604020202020204" pitchFamily="34" charset="0"/>
                <a:cs typeface="Arial" panose="020B0604020202020204" pitchFamily="34" charset="0"/>
              </a:rPr>
              <a:t>Porcentaje de ejecución</a:t>
            </a:r>
            <a:r>
              <a:rPr lang="es-GT" b="1" dirty="0" smtClean="0">
                <a:latin typeface="Arial" panose="020B0604020202020204" pitchFamily="34" charset="0"/>
                <a:cs typeface="Arial" panose="020B0604020202020204" pitchFamily="34" charset="0"/>
              </a:rPr>
              <a:t>:</a:t>
            </a:r>
          </a:p>
          <a:p>
            <a:pPr marL="457200" lvl="1" indent="0">
              <a:buFont typeface="Arial" panose="020B0604020202020204" pitchFamily="34" charset="0"/>
              <a:buNone/>
            </a:pPr>
            <a:endParaRPr lang="es-GT" b="1"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b="1" dirty="0" smtClean="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11" name="Marcador de contenido 6">
            <a:extLst>
              <a:ext uri="{FF2B5EF4-FFF2-40B4-BE49-F238E27FC236}">
                <a16:creationId xmlns:a16="http://schemas.microsoft.com/office/drawing/2014/main" xmlns="" id="{0246042C-1ABA-4355-A47C-701F270E798C}"/>
              </a:ext>
            </a:extLst>
          </p:cNvPr>
          <p:cNvSpPr txBox="1">
            <a:spLocks/>
          </p:cNvSpPr>
          <p:nvPr/>
        </p:nvSpPr>
        <p:spPr>
          <a:xfrm>
            <a:off x="5130531" y="5244516"/>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2000" b="1" dirty="0">
              <a:latin typeface="Arial" panose="020B0604020202020204" pitchFamily="34" charset="0"/>
              <a:cs typeface="Arial" panose="020B0604020202020204" pitchFamily="34" charset="0"/>
            </a:endParaRPr>
          </a:p>
          <a:p>
            <a:pPr marL="457200" lvl="1" indent="0" algn="r">
              <a:buNone/>
            </a:pPr>
            <a:r>
              <a:rPr lang="es-GT" sz="4400" b="1" dirty="0" smtClean="0">
                <a:solidFill>
                  <a:srgbClr val="FF0000"/>
                </a:solidFill>
                <a:latin typeface="Arial" panose="020B0604020202020204" pitchFamily="34" charset="0"/>
                <a:cs typeface="Arial" panose="020B0604020202020204" pitchFamily="34" charset="0"/>
              </a:rPr>
              <a:t>58.92%</a:t>
            </a:r>
            <a:endParaRPr lang="es-GT" sz="4400" b="1" dirty="0">
              <a:solidFill>
                <a:srgbClr val="FF0000"/>
              </a:solidFill>
              <a:latin typeface="Arial" panose="020B0604020202020204" pitchFamily="34" charset="0"/>
              <a:cs typeface="Arial" panose="020B0604020202020204" pitchFamily="34" charset="0"/>
            </a:endParaRPr>
          </a:p>
          <a:p>
            <a:pPr marL="457200" lvl="1" indent="0" algn="r">
              <a:buNone/>
            </a:pPr>
            <a:endParaRPr lang="es-GT"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823152"/>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UTILIZA EL DINERO </a:t>
            </a:r>
            <a:r>
              <a:rPr lang="es-GT" dirty="0" smtClean="0">
                <a:latin typeface="Arial" panose="020B0604020202020204" pitchFamily="34" charset="0"/>
                <a:cs typeface="Arial" panose="020B0604020202020204" pitchFamily="34" charset="0"/>
              </a:rPr>
              <a:t>DEL </a:t>
            </a:r>
            <a:r>
              <a:rPr lang="es-GT" u="sng" dirty="0" smtClean="0">
                <a:latin typeface="Arial" panose="020B0604020202020204" pitchFamily="34" charset="0"/>
                <a:cs typeface="Arial" panose="020B0604020202020204" pitchFamily="34" charset="0"/>
              </a:rPr>
              <a:t>MINISTERIO DE AMBIENTE Y RECURSOS NATURALES?</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93623" y="17212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87531" y="2672987"/>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smtClean="0">
                <a:solidFill>
                  <a:srgbClr val="FF0000"/>
                </a:solidFill>
                <a:latin typeface="Arial" panose="020B0604020202020204" pitchFamily="34" charset="0"/>
                <a:cs typeface="Arial" panose="020B0604020202020204" pitchFamily="34" charset="0"/>
              </a:rPr>
              <a:t>06 </a:t>
            </a:r>
            <a:r>
              <a:rPr lang="es-GT" sz="2000" b="0" dirty="0" smtClean="0">
                <a:latin typeface="Arial" panose="020B0604020202020204" pitchFamily="34" charset="0"/>
                <a:cs typeface="Arial" panose="020B0604020202020204" pitchFamily="34" charset="0"/>
              </a:rPr>
              <a:t>grupos de gasto</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10216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93623" y="1591234"/>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a:t>
            </a:r>
            <a:r>
              <a:rPr lang="es-GT" sz="2400" dirty="0">
                <a:solidFill>
                  <a:srgbClr val="197BB4"/>
                </a:solidFill>
                <a:latin typeface="Arial" panose="020B0604020202020204" pitchFamily="34" charset="0"/>
                <a:cs typeface="Arial" panose="020B0604020202020204" pitchFamily="34" charset="0"/>
              </a:rPr>
              <a:t>grupo 0</a:t>
            </a:r>
            <a:r>
              <a:rPr lang="es-GT" sz="24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para prestar servicios o entregar bienes a la población beneficiaria, y con ello, satisfacer las necesidades sociales; a través de la contratación de </a:t>
            </a:r>
            <a:r>
              <a:rPr lang="es-GT" sz="2400" b="0" dirty="0" smtClean="0">
                <a:solidFill>
                  <a:schemeClr val="tx1"/>
                </a:solidFill>
                <a:latin typeface="Arial" panose="020B0604020202020204" pitchFamily="34" charset="0"/>
                <a:cs typeface="Arial" panose="020B0604020202020204" pitchFamily="34" charset="0"/>
              </a:rPr>
              <a:t>Consultorías técnicas en materia ambiental y de Recursos Naturales </a:t>
            </a:r>
            <a:r>
              <a:rPr lang="es-GT" sz="2400" b="0" dirty="0">
                <a:solidFill>
                  <a:schemeClr val="tx1"/>
                </a:solidFill>
                <a:latin typeface="Arial" panose="020B0604020202020204" pitchFamily="34" charset="0"/>
                <a:cs typeface="Arial" panose="020B0604020202020204" pitchFamily="34" charset="0"/>
              </a:rPr>
              <a:t>y personal administrativo que brinda los servicios </a:t>
            </a:r>
            <a:r>
              <a:rPr lang="es-GT" sz="2400" b="0" dirty="0" smtClean="0">
                <a:solidFill>
                  <a:schemeClr val="tx1"/>
                </a:solidFill>
                <a:latin typeface="Arial" panose="020B0604020202020204" pitchFamily="34" charset="0"/>
                <a:cs typeface="Arial" panose="020B0604020202020204" pitchFamily="34" charset="0"/>
              </a:rPr>
              <a:t>capacitación y </a:t>
            </a:r>
            <a:r>
              <a:rPr lang="es-GT" sz="2400" b="0" dirty="0">
                <a:solidFill>
                  <a:schemeClr val="tx1"/>
                </a:solidFill>
                <a:latin typeface="Arial" panose="020B0604020202020204" pitchFamily="34" charset="0"/>
                <a:cs typeface="Arial" panose="020B0604020202020204" pitchFamily="34" charset="0"/>
              </a:rPr>
              <a:t>atención a la población.</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cuatrimestre reportado, </a:t>
            </a:r>
            <a:r>
              <a:rPr lang="es-GT" sz="2000" b="0" dirty="0" smtClean="0">
                <a:solidFill>
                  <a:schemeClr val="tx1"/>
                </a:solidFill>
                <a:latin typeface="Arial" panose="020B0604020202020204" pitchFamily="34" charset="0"/>
                <a:cs typeface="Arial" panose="020B0604020202020204" pitchFamily="34" charset="0"/>
              </a:rPr>
              <a:t>el Ministerio de Ambiente y Recursos Naturales </a:t>
            </a:r>
            <a:r>
              <a:rPr lang="es-GT" sz="2000" b="0" dirty="0">
                <a:solidFill>
                  <a:schemeClr val="tx1"/>
                </a:solidFill>
                <a:latin typeface="Arial" panose="020B0604020202020204" pitchFamily="34" charset="0"/>
                <a:cs typeface="Arial" panose="020B0604020202020204" pitchFamily="34" charset="0"/>
              </a:rPr>
              <a:t>atendió y dio cobertura a </a:t>
            </a:r>
            <a:r>
              <a:rPr lang="es-GT" sz="2200" dirty="0" smtClean="0">
                <a:solidFill>
                  <a:schemeClr val="tx1"/>
                </a:solidFill>
                <a:latin typeface="Arial" panose="020B0604020202020204" pitchFamily="34" charset="0"/>
                <a:cs typeface="Arial" panose="020B0604020202020204" pitchFamily="34" charset="0"/>
              </a:rPr>
              <a:t>54,211 </a:t>
            </a:r>
            <a:r>
              <a:rPr lang="es-GT" sz="2200" dirty="0">
                <a:solidFill>
                  <a:schemeClr val="tx1"/>
                </a:solidFill>
                <a:latin typeface="Arial" panose="020B0604020202020204" pitchFamily="34" charset="0"/>
                <a:cs typeface="Arial" panose="020B0604020202020204" pitchFamily="34" charset="0"/>
              </a:rPr>
              <a:t>guatemaltecos</a:t>
            </a:r>
            <a:endParaRPr lang="es-GT" sz="2200" b="0" dirty="0">
              <a:solidFill>
                <a:schemeClr val="tx1"/>
              </a:solidFill>
              <a:latin typeface="Arial" panose="020B0604020202020204" pitchFamily="34" charset="0"/>
              <a:cs typeface="Arial" panose="020B0604020202020204" pitchFamily="34" charset="0"/>
            </a:endParaRPr>
          </a:p>
        </p:txBody>
      </p:sp>
      <p:pic>
        <p:nvPicPr>
          <p:cNvPr id="102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78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97,127,650.00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segundo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58,717,480.43</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38,410,169.57</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a:t>
            </a:r>
            <a:r>
              <a:rPr lang="es-GT" sz="2200" b="0" dirty="0" smtClean="0">
                <a:solidFill>
                  <a:schemeClr val="tx1"/>
                </a:solidFill>
                <a:latin typeface="Arial" panose="020B0604020202020204" pitchFamily="34" charset="0"/>
                <a:cs typeface="Arial" panose="020B0604020202020204" pitchFamily="34" charset="0"/>
              </a:rPr>
              <a:t>el </a:t>
            </a:r>
            <a:r>
              <a:rPr lang="es-GT" sz="2200" dirty="0" smtClean="0">
                <a:solidFill>
                  <a:srgbClr val="FF0000"/>
                </a:solidFill>
                <a:latin typeface="Arial" panose="020B0604020202020204" pitchFamily="34" charset="0"/>
                <a:cs typeface="Arial" panose="020B0604020202020204" pitchFamily="34" charset="0"/>
              </a:rPr>
              <a:t>63.78%</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“la institución”</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92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7930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INVIERTE </a:t>
            </a:r>
            <a:r>
              <a:rPr lang="es-GT" dirty="0" smtClean="0">
                <a:latin typeface="Arial" panose="020B0604020202020204" pitchFamily="34" charset="0"/>
                <a:cs typeface="Arial" panose="020B0604020202020204" pitchFamily="34" charset="0"/>
              </a:rPr>
              <a:t>EL MARN?</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342805" y="2081491"/>
            <a:ext cx="7336577" cy="406995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smtClean="0">
                <a:solidFill>
                  <a:schemeClr val="tx1"/>
                </a:solidFill>
                <a:latin typeface="Arial" panose="020B0604020202020204" pitchFamily="34" charset="0"/>
                <a:cs typeface="Arial" panose="020B0604020202020204" pitchFamily="34" charset="0"/>
              </a:rPr>
              <a:t>El Ministerio de Ambiente y Recursos Naturales </a:t>
            </a:r>
            <a:r>
              <a:rPr lang="es-GT" sz="1600" b="0" dirty="0">
                <a:solidFill>
                  <a:schemeClr val="tx1"/>
                </a:solidFill>
                <a:latin typeface="Arial" panose="020B0604020202020204" pitchFamily="34" charset="0"/>
                <a:cs typeface="Arial" panose="020B0604020202020204" pitchFamily="34" charset="0"/>
              </a:rPr>
              <a:t>invierte en </a:t>
            </a:r>
            <a:r>
              <a:rPr lang="es-GT" sz="1600" b="0" dirty="0" smtClean="0">
                <a:solidFill>
                  <a:schemeClr val="tx1"/>
                </a:solidFill>
                <a:latin typeface="Arial" panose="020B0604020202020204" pitchFamily="34" charset="0"/>
                <a:cs typeface="Arial" panose="020B0604020202020204" pitchFamily="34" charset="0"/>
              </a:rPr>
              <a:t>la adquisición de </a:t>
            </a:r>
            <a:r>
              <a:rPr lang="es-GT" sz="1600" b="0" dirty="0">
                <a:solidFill>
                  <a:schemeClr val="tx1"/>
                </a:solidFill>
                <a:latin typeface="Arial" panose="020B0604020202020204" pitchFamily="34" charset="0"/>
                <a:cs typeface="Arial" panose="020B0604020202020204" pitchFamily="34" charset="0"/>
              </a:rPr>
              <a:t>equipo, licencias y programas para computadoras, entre otros, que sirven para </a:t>
            </a:r>
            <a:r>
              <a:rPr lang="es-GT" sz="1600" b="0" dirty="0" smtClean="0">
                <a:solidFill>
                  <a:schemeClr val="tx1"/>
                </a:solidFill>
                <a:latin typeface="Arial" panose="020B0604020202020204" pitchFamily="34" charset="0"/>
                <a:cs typeface="Arial" panose="020B0604020202020204" pitchFamily="34" charset="0"/>
              </a:rPr>
              <a:t>prestar servicios enfocados en el cuidado y preservación del medio ambiente a </a:t>
            </a:r>
            <a:r>
              <a:rPr lang="es-GT" sz="1600" b="0" dirty="0">
                <a:solidFill>
                  <a:schemeClr val="tx1"/>
                </a:solidFill>
                <a:latin typeface="Arial" panose="020B0604020202020204" pitchFamily="34" charset="0"/>
                <a:cs typeface="Arial" panose="020B0604020202020204" pitchFamily="34" charset="0"/>
              </a:rPr>
              <a:t>la población.  </a:t>
            </a:r>
          </a:p>
          <a:p>
            <a:pPr algn="just">
              <a:lnSpc>
                <a:spcPct val="150000"/>
              </a:lnSpc>
            </a:pPr>
            <a:r>
              <a:rPr lang="es-GT" sz="1600" b="0" dirty="0">
                <a:solidFill>
                  <a:schemeClr val="tx1"/>
                </a:solidFill>
                <a:latin typeface="Arial" panose="020B0604020202020204" pitchFamily="34" charset="0"/>
                <a:cs typeface="Arial" panose="020B0604020202020204" pitchFamily="34" charset="0"/>
              </a:rPr>
              <a:t>Asimismo, invierte en reparaciones y ampliaciones de </a:t>
            </a:r>
            <a:r>
              <a:rPr lang="es-GT" sz="1600" b="0" dirty="0" smtClean="0">
                <a:solidFill>
                  <a:schemeClr val="tx1"/>
                </a:solidFill>
                <a:latin typeface="Arial" panose="020B0604020202020204" pitchFamily="34" charset="0"/>
                <a:cs typeface="Arial" panose="020B0604020202020204" pitchFamily="34" charset="0"/>
              </a:rPr>
              <a:t>las instalaciones </a:t>
            </a:r>
            <a:r>
              <a:rPr lang="es-GT" sz="1600" b="0" dirty="0">
                <a:solidFill>
                  <a:schemeClr val="tx1"/>
                </a:solidFill>
                <a:latin typeface="Arial" panose="020B0604020202020204" pitchFamily="34" charset="0"/>
                <a:cs typeface="Arial" panose="020B0604020202020204" pitchFamily="34" charset="0"/>
              </a:rPr>
              <a:t>y en mejoras a los equipos</a:t>
            </a:r>
            <a:r>
              <a:rPr lang="es-GT" sz="1600" b="0" dirty="0" smtClean="0">
                <a:solidFill>
                  <a:schemeClr val="tx1"/>
                </a:solidFill>
                <a:latin typeface="Arial" panose="020B0604020202020204" pitchFamily="34" charset="0"/>
                <a:cs typeface="Arial" panose="020B0604020202020204" pitchFamily="34" charset="0"/>
              </a:rPr>
              <a:t>.</a:t>
            </a:r>
            <a:endParaRPr lang="es-GT" sz="16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600" b="0" dirty="0">
                <a:solidFill>
                  <a:schemeClr val="tx1"/>
                </a:solidFill>
                <a:latin typeface="Arial" panose="020B0604020202020204" pitchFamily="34" charset="0"/>
                <a:cs typeface="Arial" panose="020B0604020202020204" pitchFamily="34" charset="0"/>
              </a:rPr>
              <a:t>Durante el </a:t>
            </a:r>
            <a:r>
              <a:rPr lang="es-GT" sz="1600" b="0" dirty="0" smtClean="0">
                <a:solidFill>
                  <a:schemeClr val="tx1"/>
                </a:solidFill>
                <a:latin typeface="Arial" panose="020B0604020202020204" pitchFamily="34" charset="0"/>
                <a:cs typeface="Arial" panose="020B0604020202020204" pitchFamily="34" charset="0"/>
              </a:rPr>
              <a:t>cuatrimestre </a:t>
            </a:r>
            <a:r>
              <a:rPr lang="es-GT" sz="1600" b="0" dirty="0">
                <a:solidFill>
                  <a:schemeClr val="tx1"/>
                </a:solidFill>
                <a:latin typeface="Arial" panose="020B0604020202020204" pitchFamily="34" charset="0"/>
                <a:cs typeface="Arial" panose="020B0604020202020204" pitchFamily="34" charset="0"/>
              </a:rPr>
              <a:t>reportado </a:t>
            </a:r>
            <a:r>
              <a:rPr lang="es-GT" sz="1600" b="0" dirty="0" smtClean="0">
                <a:solidFill>
                  <a:schemeClr val="tx1"/>
                </a:solidFill>
                <a:latin typeface="Arial" panose="020B0604020202020204" pitchFamily="34" charset="0"/>
                <a:cs typeface="Arial" panose="020B0604020202020204" pitchFamily="34" charset="0"/>
              </a:rPr>
              <a:t>destaca el pago por la remodelación de las instalaciones del Laboratorio Central de Calidad Ambiental –LACECAM-, adquisición de equipo para análisis de muestras sólidas y líquidas, pago por la adquisición de un espectrofotómetro para el laboratorio de AMASURLI, entre otros.</a:t>
            </a:r>
            <a:endParaRPr lang="es-GT" sz="16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inversión se divide principalmente en </a:t>
            </a:r>
            <a:r>
              <a:rPr lang="es-GT" sz="2000" dirty="0">
                <a:solidFill>
                  <a:srgbClr val="FF0000"/>
                </a:solidFill>
                <a:latin typeface="Arial" panose="020B0604020202020204" pitchFamily="34" charset="0"/>
                <a:cs typeface="Arial" panose="020B0604020202020204" pitchFamily="34" charset="0"/>
              </a:rPr>
              <a:t>construcciones </a:t>
            </a:r>
            <a:r>
              <a:rPr lang="es-GT" sz="2000" b="0" dirty="0">
                <a:solidFill>
                  <a:schemeClr val="tx1"/>
                </a:solidFill>
                <a:latin typeface="Arial" panose="020B0604020202020204" pitchFamily="34" charset="0"/>
                <a:cs typeface="Arial" panose="020B0604020202020204" pitchFamily="34" charset="0"/>
              </a:rPr>
              <a:t>y adquisición de </a:t>
            </a:r>
            <a:r>
              <a:rPr lang="es-GT" sz="2000" dirty="0">
                <a:solidFill>
                  <a:srgbClr val="FF0000"/>
                </a:solidFill>
                <a:latin typeface="Arial" panose="020B0604020202020204" pitchFamily="34" charset="0"/>
                <a:cs typeface="Arial" panose="020B0604020202020204" pitchFamily="34" charset="0"/>
              </a:rPr>
              <a:t>equipo</a:t>
            </a:r>
            <a:r>
              <a:rPr lang="es-GT" sz="2000" b="0" dirty="0">
                <a:solidFill>
                  <a:schemeClr val="tx1"/>
                </a:solidFill>
                <a:latin typeface="Arial" panose="020B0604020202020204" pitchFamily="34" charset="0"/>
                <a:cs typeface="Arial" panose="020B0604020202020204" pitchFamily="34" charset="0"/>
              </a:rPr>
              <a:t>.</a:t>
            </a:r>
            <a:endParaRPr lang="es-GT" sz="2200" b="0" dirty="0">
              <a:solidFill>
                <a:schemeClr val="tx1"/>
              </a:solidFill>
              <a:latin typeface="Arial" panose="020B0604020202020204" pitchFamily="34" charset="0"/>
              <a:cs typeface="Arial" panose="020B0604020202020204" pitchFamily="34" charset="0"/>
            </a:endParaRPr>
          </a:p>
        </p:txBody>
      </p:sp>
      <p:pic>
        <p:nvPicPr>
          <p:cNvPr id="8"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4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567AB3-BDA8-4F6A-BF08-04C51A48EB3D}">
  <ds:schemaRefs>
    <ds:schemaRef ds:uri="http://schemas.microsoft.com/sharepoint/v3/contenttype/forms"/>
  </ds:schemaRefs>
</ds:datastoreItem>
</file>

<file path=customXml/itemProps2.xml><?xml version="1.0" encoding="utf-8"?>
<ds:datastoreItem xmlns:ds="http://schemas.openxmlformats.org/officeDocument/2006/customXml" ds:itemID="{93F6A2CD-1165-4C44-BCDF-58BB3311353D}">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de3127d-b50e-4c29-b846-9213acea4d89"/>
    <ds:schemaRef ds:uri="efcf9931-6988-4c26-989d-90fd7d9d6177"/>
    <ds:schemaRef ds:uri="http://www.w3.org/XML/1998/namespace"/>
  </ds:schemaRefs>
</ds:datastoreItem>
</file>

<file path=customXml/itemProps3.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CPCC PPT 001</Template>
  <TotalTime>6504</TotalTime>
  <Words>1280</Words>
  <Application>Microsoft Office PowerPoint</Application>
  <PresentationFormat>Personalizado</PresentationFormat>
  <Paragraphs>159</Paragraphs>
  <Slides>19</Slides>
  <Notes>19</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RENDICIÓN DE CUENTAS DEL ORGANISMO EJECUTIVO   SEGUNDO CUATRIMESTRE 2021     Ministerio de Ambiente y Recursos Naturales </vt:lpstr>
      <vt:lpstr>PRINCIPALES FUNCIONES DE MINISTERIO DE AMBIENTE Y RECURSOS NATURALES</vt:lpstr>
      <vt:lpstr>Presentación de PowerPoint</vt:lpstr>
      <vt:lpstr>Presentación de PowerPoint</vt:lpstr>
      <vt:lpstr>CIFRAS GENERALES DEL PRESUPUESTO AL SEGUNDO CUATRIMESTRE 2021</vt:lpstr>
      <vt:lpstr>¿EN QUÉ UTILIZA EL DINERO DEL MINISTERIO DE AMBIENTE Y RECURSOS NATURALES?  </vt:lpstr>
      <vt:lpstr>¿CUÁL ES LA IMPORTANCIA DEL PAGO DE SERVIDORES PÚBLICOS?  </vt:lpstr>
      <vt:lpstr>PAGO DE SALARIOS A SERVIDORES PÚBLICOS A LA FECHA  </vt:lpstr>
      <vt:lpstr>¿EN QUÉ INVIERTE EL MARN?  </vt:lpstr>
      <vt:lpstr>MONTO UTILIZADO EN INVERSIÓN A LA FECHA  </vt:lpstr>
      <vt:lpstr>¿QUÉ FINALIDADES ATIENDE EL MARN?  </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Presentación de PowerPoint</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creator>CPCC-RMONROY</dc:creator>
  <cp:lastModifiedBy>Alejandro José Lepe Díaz</cp:lastModifiedBy>
  <cp:revision>350</cp:revision>
  <cp:lastPrinted>2021-08-09T17:23:02Z</cp:lastPrinted>
  <dcterms:created xsi:type="dcterms:W3CDTF">2020-10-26T21:37:44Z</dcterms:created>
  <dcterms:modified xsi:type="dcterms:W3CDTF">2021-09-21T17:06:07Z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