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14" r:id="rId5"/>
    <p:sldId id="321" r:id="rId6"/>
    <p:sldId id="315" r:id="rId7"/>
    <p:sldId id="316" r:id="rId8"/>
    <p:sldId id="317" r:id="rId9"/>
    <p:sldId id="318" r:id="rId10"/>
    <p:sldId id="319" r:id="rId11"/>
    <p:sldId id="332" r:id="rId12"/>
    <p:sldId id="335" r:id="rId13"/>
    <p:sldId id="333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13" r:id="rId2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3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2409" userDrawn="1">
          <p15:clr>
            <a:srgbClr val="F26B43"/>
          </p15:clr>
        </p15:guide>
        <p15:guide id="5" orient="horz" pos="777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8B"/>
    <a:srgbClr val="00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>
        <p:scale>
          <a:sx n="118" d="100"/>
          <a:sy n="118" d="100"/>
        </p:scale>
        <p:origin x="808" y="320"/>
      </p:cViewPr>
      <p:guideLst>
        <p:guide pos="3840"/>
        <p:guide pos="393"/>
        <p:guide pos="7287"/>
        <p:guide orient="horz" pos="2409"/>
        <p:guide orient="horz" pos="777"/>
        <p:guide orient="horz" pos="527"/>
        <p:guide orient="horz" pos="4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wing Leonel Rashon Ramirez" userId="436d83d7-1366-4f10-938f-6af32f7dd211" providerId="ADAL" clId="{9451C4E4-FAB6-4745-AE31-7FA846C31FA6}"/>
    <pc:docChg chg="modSld">
      <pc:chgData name="Irwing Leonel Rashon Ramirez" userId="436d83d7-1366-4f10-938f-6af32f7dd211" providerId="ADAL" clId="{9451C4E4-FAB6-4745-AE31-7FA846C31FA6}" dt="2021-09-20T21:27:07.922" v="17" actId="20577"/>
      <pc:docMkLst>
        <pc:docMk/>
      </pc:docMkLst>
      <pc:sldChg chg="modSp mod">
        <pc:chgData name="Irwing Leonel Rashon Ramirez" userId="436d83d7-1366-4f10-938f-6af32f7dd211" providerId="ADAL" clId="{9451C4E4-FAB6-4745-AE31-7FA846C31FA6}" dt="2021-09-20T21:26:45.523" v="5" actId="20577"/>
        <pc:sldMkLst>
          <pc:docMk/>
          <pc:sldMk cId="2656502614" sldId="333"/>
        </pc:sldMkLst>
        <pc:spChg chg="mod">
          <ac:chgData name="Irwing Leonel Rashon Ramirez" userId="436d83d7-1366-4f10-938f-6af32f7dd211" providerId="ADAL" clId="{9451C4E4-FAB6-4745-AE31-7FA846C31FA6}" dt="2021-09-20T21:26:45.523" v="5" actId="20577"/>
          <ac:spMkLst>
            <pc:docMk/>
            <pc:sldMk cId="2656502614" sldId="333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6:49.416" v="7" actId="20577"/>
        <pc:sldMkLst>
          <pc:docMk/>
          <pc:sldMk cId="790742755" sldId="334"/>
        </pc:sldMkLst>
        <pc:spChg chg="mod">
          <ac:chgData name="Irwing Leonel Rashon Ramirez" userId="436d83d7-1366-4f10-938f-6af32f7dd211" providerId="ADAL" clId="{9451C4E4-FAB6-4745-AE31-7FA846C31FA6}" dt="2021-09-20T21:26:49.416" v="7" actId="20577"/>
          <ac:spMkLst>
            <pc:docMk/>
            <pc:sldMk cId="790742755" sldId="334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6:41.562" v="3" actId="20577"/>
        <pc:sldMkLst>
          <pc:docMk/>
          <pc:sldMk cId="2600654619" sldId="335"/>
        </pc:sldMkLst>
        <pc:spChg chg="mod">
          <ac:chgData name="Irwing Leonel Rashon Ramirez" userId="436d83d7-1366-4f10-938f-6af32f7dd211" providerId="ADAL" clId="{9451C4E4-FAB6-4745-AE31-7FA846C31FA6}" dt="2021-09-20T21:26:41.562" v="3" actId="20577"/>
          <ac:spMkLst>
            <pc:docMk/>
            <pc:sldMk cId="2600654619" sldId="335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6:53.151" v="9" actId="20577"/>
        <pc:sldMkLst>
          <pc:docMk/>
          <pc:sldMk cId="2749424573" sldId="336"/>
        </pc:sldMkLst>
        <pc:spChg chg="mod">
          <ac:chgData name="Irwing Leonel Rashon Ramirez" userId="436d83d7-1366-4f10-938f-6af32f7dd211" providerId="ADAL" clId="{9451C4E4-FAB6-4745-AE31-7FA846C31FA6}" dt="2021-09-20T21:26:53.151" v="9" actId="20577"/>
          <ac:spMkLst>
            <pc:docMk/>
            <pc:sldMk cId="2749424573" sldId="336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6:56.504" v="11" actId="20577"/>
        <pc:sldMkLst>
          <pc:docMk/>
          <pc:sldMk cId="4209177766" sldId="337"/>
        </pc:sldMkLst>
        <pc:spChg chg="mod">
          <ac:chgData name="Irwing Leonel Rashon Ramirez" userId="436d83d7-1366-4f10-938f-6af32f7dd211" providerId="ADAL" clId="{9451C4E4-FAB6-4745-AE31-7FA846C31FA6}" dt="2021-09-20T21:26:56.504" v="11" actId="20577"/>
          <ac:spMkLst>
            <pc:docMk/>
            <pc:sldMk cId="4209177766" sldId="337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7:00.914" v="13" actId="20577"/>
        <pc:sldMkLst>
          <pc:docMk/>
          <pc:sldMk cId="1897783729" sldId="338"/>
        </pc:sldMkLst>
        <pc:spChg chg="mod">
          <ac:chgData name="Irwing Leonel Rashon Ramirez" userId="436d83d7-1366-4f10-938f-6af32f7dd211" providerId="ADAL" clId="{9451C4E4-FAB6-4745-AE31-7FA846C31FA6}" dt="2021-09-20T21:27:00.914" v="13" actId="20577"/>
          <ac:spMkLst>
            <pc:docMk/>
            <pc:sldMk cId="1897783729" sldId="338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7:04.401" v="15" actId="20577"/>
        <pc:sldMkLst>
          <pc:docMk/>
          <pc:sldMk cId="176714179" sldId="339"/>
        </pc:sldMkLst>
        <pc:spChg chg="mod">
          <ac:chgData name="Irwing Leonel Rashon Ramirez" userId="436d83d7-1366-4f10-938f-6af32f7dd211" providerId="ADAL" clId="{9451C4E4-FAB6-4745-AE31-7FA846C31FA6}" dt="2021-09-20T21:27:04.401" v="15" actId="20577"/>
          <ac:spMkLst>
            <pc:docMk/>
            <pc:sldMk cId="176714179" sldId="339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7:07.922" v="17" actId="20577"/>
        <pc:sldMkLst>
          <pc:docMk/>
          <pc:sldMk cId="1569173364" sldId="340"/>
        </pc:sldMkLst>
        <pc:spChg chg="mod">
          <ac:chgData name="Irwing Leonel Rashon Ramirez" userId="436d83d7-1366-4f10-938f-6af32f7dd211" providerId="ADAL" clId="{9451C4E4-FAB6-4745-AE31-7FA846C31FA6}" dt="2021-09-20T21:27:07.922" v="17" actId="20577"/>
          <ac:spMkLst>
            <pc:docMk/>
            <pc:sldMk cId="1569173364" sldId="340"/>
            <ac:spMk id="6" creationId="{BC590875-79E5-0540-84C9-F44D7325839F}"/>
          </ac:spMkLst>
        </pc:spChg>
      </pc:sldChg>
      <pc:sldChg chg="modSp mod">
        <pc:chgData name="Irwing Leonel Rashon Ramirez" userId="436d83d7-1366-4f10-938f-6af32f7dd211" providerId="ADAL" clId="{9451C4E4-FAB6-4745-AE31-7FA846C31FA6}" dt="2021-09-20T21:26:13.690" v="1" actId="207"/>
        <pc:sldMkLst>
          <pc:docMk/>
          <pc:sldMk cId="1450651263" sldId="342"/>
        </pc:sldMkLst>
        <pc:spChg chg="mod">
          <ac:chgData name="Irwing Leonel Rashon Ramirez" userId="436d83d7-1366-4f10-938f-6af32f7dd211" providerId="ADAL" clId="{9451C4E4-FAB6-4745-AE31-7FA846C31FA6}" dt="2021-09-20T21:26:13.690" v="1" actId="207"/>
          <ac:spMkLst>
            <pc:docMk/>
            <pc:sldMk cId="1450651263" sldId="342"/>
            <ac:spMk id="4" creationId="{EBCCC5BE-3C22-F14E-8136-B134B3A1C8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5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70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90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461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4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675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19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25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4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60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2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9454-3534-1D49-A98A-910895A582FE}" type="datetimeFigureOut">
              <a:rPr lang="es-GT" smtClean="0"/>
              <a:t>20/09/21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1" y="416305"/>
            <a:ext cx="177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00" b="1" dirty="0">
                <a:solidFill>
                  <a:srgbClr val="003353"/>
                </a:solidFill>
                <a:latin typeface="Montserrat" pitchFamily="2" charset="77"/>
              </a:rPr>
              <a:t>MINISTERIO</a:t>
            </a:r>
          </a:p>
          <a:p>
            <a:r>
              <a:rPr lang="es-GT" sz="1000" b="1" dirty="0">
                <a:solidFill>
                  <a:srgbClr val="003353"/>
                </a:solidFill>
                <a:latin typeface="Montserrat" pitchFamily="2" charset="77"/>
              </a:rPr>
              <a:t>DE ECONOMÍA</a:t>
            </a:r>
          </a:p>
        </p:txBody>
      </p:sp>
    </p:spTree>
    <p:extLst>
      <p:ext uri="{BB962C8B-B14F-4D97-AF65-F5344CB8AC3E}">
        <p14:creationId xmlns:p14="http://schemas.microsoft.com/office/powerpoint/2010/main" val="132383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8" y="1479985"/>
            <a:ext cx="10944224" cy="345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buNone/>
              <a:defRPr sz="2700" b="1">
                <a:solidFill>
                  <a:srgbClr val="003353"/>
                </a:solidFill>
                <a:latin typeface="Montserrat" pitchFamily="2" charset="77"/>
              </a:defRPr>
            </a:lvl1pPr>
          </a:lstStyle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CIFRAS GENERALES DEL PRESUPUESTO A 2do.CUATRIMESTRE 2021 </a:t>
            </a:r>
          </a:p>
          <a:p>
            <a:r>
              <a:rPr lang="es-ES" sz="2400" dirty="0"/>
              <a:t> 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4160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33AD558-52D6-CF46-8E99-3CAEDEF9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595315B-CDFA-E34F-917B-5480296A840B}"/>
              </a:ext>
            </a:extLst>
          </p:cNvPr>
          <p:cNvSpPr txBox="1">
            <a:spLocks/>
          </p:cNvSpPr>
          <p:nvPr/>
        </p:nvSpPr>
        <p:spPr>
          <a:xfrm>
            <a:off x="408709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GT" sz="1600" dirty="0">
              <a:solidFill>
                <a:srgbClr val="00568B"/>
              </a:solidFill>
              <a:latin typeface="Montserrat Medium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7FEFA-2061-8342-BADD-71D73098F938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35305F7-8E4B-D049-BC20-A358681EC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53211"/>
              </p:ext>
            </p:extLst>
          </p:nvPr>
        </p:nvGraphicFramePr>
        <p:xfrm>
          <a:off x="653141" y="2036463"/>
          <a:ext cx="10885720" cy="4158852"/>
        </p:xfrm>
        <a:graphic>
          <a:graphicData uri="http://schemas.openxmlformats.org/drawingml/2006/table">
            <a:tbl>
              <a:tblPr/>
              <a:tblGrid>
                <a:gridCol w="722973">
                  <a:extLst>
                    <a:ext uri="{9D8B030D-6E8A-4147-A177-3AD203B41FA5}">
                      <a16:colId xmlns:a16="http://schemas.microsoft.com/office/drawing/2014/main" val="2614536233"/>
                    </a:ext>
                  </a:extLst>
                </a:gridCol>
                <a:gridCol w="2554274">
                  <a:extLst>
                    <a:ext uri="{9D8B030D-6E8A-4147-A177-3AD203B41FA5}">
                      <a16:colId xmlns:a16="http://schemas.microsoft.com/office/drawing/2014/main" val="4186921688"/>
                    </a:ext>
                  </a:extLst>
                </a:gridCol>
                <a:gridCol w="2373120">
                  <a:extLst>
                    <a:ext uri="{9D8B030D-6E8A-4147-A177-3AD203B41FA5}">
                      <a16:colId xmlns:a16="http://schemas.microsoft.com/office/drawing/2014/main" val="3990768739"/>
                    </a:ext>
                  </a:extLst>
                </a:gridCol>
                <a:gridCol w="2228196">
                  <a:extLst>
                    <a:ext uri="{9D8B030D-6E8A-4147-A177-3AD203B41FA5}">
                      <a16:colId xmlns:a16="http://schemas.microsoft.com/office/drawing/2014/main" val="358800229"/>
                    </a:ext>
                  </a:extLst>
                </a:gridCol>
                <a:gridCol w="1847771">
                  <a:extLst>
                    <a:ext uri="{9D8B030D-6E8A-4147-A177-3AD203B41FA5}">
                      <a16:colId xmlns:a16="http://schemas.microsoft.com/office/drawing/2014/main" val="2674536849"/>
                    </a:ext>
                  </a:extLst>
                </a:gridCol>
                <a:gridCol w="1159386">
                  <a:extLst>
                    <a:ext uri="{9D8B030D-6E8A-4147-A177-3AD203B41FA5}">
                      <a16:colId xmlns:a16="http://schemas.microsoft.com/office/drawing/2014/main" val="133831936"/>
                    </a:ext>
                  </a:extLst>
                </a:gridCol>
              </a:tblGrid>
              <a:tr h="59412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9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FUENTE</a:t>
                      </a:r>
                      <a:r>
                        <a:rPr lang="es-GT" sz="900" b="0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800" b="0" i="0" dirty="0"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9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DESCRIPCIÓN </a:t>
                      </a:r>
                      <a:r>
                        <a:rPr lang="es-GT" sz="900" b="0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800" b="0" i="0" dirty="0"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9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VIGENTE</a:t>
                      </a:r>
                      <a:r>
                        <a:rPr lang="es-GT" sz="900" b="0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800" b="0" i="0" dirty="0"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9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EJECUCION</a:t>
                      </a:r>
                      <a:r>
                        <a:rPr lang="es-GT" sz="900" b="0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800" b="0" i="0" dirty="0"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9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SALDO POR EJECUTAR</a:t>
                      </a:r>
                      <a:r>
                        <a:rPr lang="es-GT" sz="900" b="0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800" b="0" i="0" dirty="0"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900" b="1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% EJECUTADO</a:t>
                      </a:r>
                      <a:r>
                        <a:rPr lang="es-GT" sz="900" b="0" i="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800" b="0" i="0" dirty="0"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21515"/>
                  </a:ext>
                </a:extLst>
              </a:tr>
              <a:tr h="544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11 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FF 11I NGRESOS CORRIENTES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276,490,000.00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134,040,082.74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 142,449,917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48.48%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151661"/>
                  </a:ext>
                </a:extLst>
              </a:tr>
              <a:tr h="544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31 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FF 31 INGRESOS PROPIOS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65,920,000.00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30,481,388.33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 35,438,612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46.24%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713380"/>
                  </a:ext>
                </a:extLst>
              </a:tr>
              <a:tr h="74265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32 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FF 32 DISMINUCIÓN DE CAJA Y BANCOS DE INGRESOS PROPIOS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52,926,743.00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15,152,954.13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 37,773,789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28.63%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15879"/>
                  </a:ext>
                </a:extLst>
              </a:tr>
              <a:tr h="544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52 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FF 52 PRÉSTAMOS EXTERNOS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487,000.00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  487,000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0.00%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733393"/>
                  </a:ext>
                </a:extLst>
              </a:tr>
              <a:tr h="5446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61 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FF 61 DONACIONES EXTERNAS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7,534,257.00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3,691,642.67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Q     3,842,614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0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49.00%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797110"/>
                  </a:ext>
                </a:extLst>
              </a:tr>
              <a:tr h="643631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8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 </a:t>
                      </a:r>
                      <a:endParaRPr lang="es-GT" sz="1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TOTALES</a:t>
                      </a:r>
                      <a:r>
                        <a:rPr lang="es-GT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1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</a:t>
                      </a:r>
                      <a:r>
                        <a:rPr lang="es-GT" sz="1100" b="1" i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Q.   </a:t>
                      </a:r>
                      <a:r>
                        <a:rPr lang="es-GT" sz="11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 </a:t>
                      </a:r>
                      <a:r>
                        <a:rPr lang="es-GT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403, 358, 000.00 </a:t>
                      </a:r>
                      <a:r>
                        <a:rPr lang="es-GT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1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 </a:t>
                      </a:r>
                      <a:r>
                        <a:rPr lang="es-GT" sz="1100" b="1" i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Q.   </a:t>
                      </a:r>
                      <a:r>
                        <a:rPr lang="es-GT" sz="1100" b="0" i="0" dirty="0">
                          <a:solidFill>
                            <a:srgbClr val="003353"/>
                          </a:solidFill>
                          <a:effectLst/>
                          <a:latin typeface="Montserrat Medium" pitchFamily="2" charset="77"/>
                        </a:rPr>
                        <a:t> </a:t>
                      </a:r>
                      <a:r>
                        <a:rPr lang="es-GT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183, 366, 067.87 </a:t>
                      </a:r>
                      <a:r>
                        <a:rPr lang="es-GT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100" b="1" i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 Q.     </a:t>
                      </a:r>
                      <a:r>
                        <a:rPr lang="es-GT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219, 991, 932 </a:t>
                      </a:r>
                      <a:r>
                        <a:rPr lang="es-GT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GT" sz="1100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45.46 %</a:t>
                      </a:r>
                      <a:r>
                        <a:rPr lang="es-GT" sz="1100" b="0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es-GT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6468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41C97E4-D839-034F-80F6-C85160A7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GT" altLang="es-GT" b="1" dirty="0">
                <a:solidFill>
                  <a:srgbClr val="00568B"/>
                </a:solidFill>
                <a:latin typeface="Montserrat SemiBold" pitchFamily="2" charset="77"/>
                <a:cs typeface="Calibri" panose="020F0502020204030204" pitchFamily="34" charset="0"/>
              </a:rPr>
              <a:t>TABLA</a:t>
            </a: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 NO. 1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607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TABLA No. 2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68CA4C4-277D-2E41-9C25-4EDD1F62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93" y="1995367"/>
            <a:ext cx="8553413" cy="433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5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1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FEA77C-DE8F-AC40-AF0B-67901617E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2683" r="1834" b="5328"/>
          <a:stretch/>
        </p:blipFill>
        <p:spPr bwMode="auto">
          <a:xfrm>
            <a:off x="2754760" y="2036463"/>
            <a:ext cx="6682480" cy="42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0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2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B950C0D-A79C-8747-9B9B-90378CF6E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404" r="411" b="5215"/>
          <a:stretch/>
        </p:blipFill>
        <p:spPr bwMode="auto">
          <a:xfrm>
            <a:off x="1930951" y="2036463"/>
            <a:ext cx="8330098" cy="421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4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3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6FA033-36AF-3148-B46C-D44D9F076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2274" r="15606" b="2356"/>
          <a:stretch/>
        </p:blipFill>
        <p:spPr bwMode="auto">
          <a:xfrm>
            <a:off x="3131049" y="2283318"/>
            <a:ext cx="5929902" cy="402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2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4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37B629-3806-0D4F-B802-902A5A545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2060" r="759" b="553"/>
          <a:stretch/>
        </p:blipFill>
        <p:spPr bwMode="auto">
          <a:xfrm>
            <a:off x="2715802" y="2301411"/>
            <a:ext cx="6760396" cy="3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7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5 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D6C20D7-F391-8844-95A6-43FFB1AB7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7026" r="404" b="6097"/>
          <a:stretch/>
        </p:blipFill>
        <p:spPr bwMode="auto">
          <a:xfrm>
            <a:off x="2515398" y="2229492"/>
            <a:ext cx="7161204" cy="40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8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6 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525C78C-F430-3543-BF2D-4CB14A94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052745"/>
            <a:ext cx="84105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D9E540-E8C2-EB4C-BB7C-C5B9A8C2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9" y="385554"/>
            <a:ext cx="4939146" cy="715530"/>
          </a:xfrm>
        </p:spPr>
        <p:txBody>
          <a:bodyPr>
            <a:normAutofit/>
          </a:bodyPr>
          <a:lstStyle/>
          <a:p>
            <a:r>
              <a:rPr lang="es-ES" sz="2000" b="1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PRESUPUESTO VIGENTE</a:t>
            </a:r>
            <a:r>
              <a:rPr lang="es-ES" sz="2000" b="0" i="0" dirty="0">
                <a:solidFill>
                  <a:srgbClr val="1F3763"/>
                </a:solidFill>
                <a:effectLst/>
                <a:latin typeface="Montserrat" panose="02000505000000020004" pitchFamily="2" charset="0"/>
              </a:rPr>
              <a:t> </a:t>
            </a:r>
            <a:endParaRPr lang="es-GT" sz="2000" b="1" dirty="0">
              <a:solidFill>
                <a:srgbClr val="003353"/>
              </a:solidFill>
              <a:latin typeface="Montserrat" panose="02000505000000020004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2C7FF-C76F-2942-8E8B-FAFB78EAB689}"/>
              </a:ext>
            </a:extLst>
          </p:cNvPr>
          <p:cNvSpPr txBox="1"/>
          <p:nvPr/>
        </p:nvSpPr>
        <p:spPr>
          <a:xfrm>
            <a:off x="542270" y="966198"/>
            <a:ext cx="75160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Presupuesto Ejecutado, Saldo por Ejecutar y Porcentaje de Ejecución 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C590875-79E5-0540-84C9-F44D73258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38" y="1532108"/>
            <a:ext cx="1088572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b="1" u="none" strike="noStrike" cap="none" normalizeH="0" baseline="0" dirty="0">
                <a:ln>
                  <a:noFill/>
                </a:ln>
                <a:solidFill>
                  <a:srgbClr val="00568B"/>
                </a:solidFill>
                <a:effectLst/>
                <a:latin typeface="Montserrat SemiBold" pitchFamily="2" charset="77"/>
                <a:cs typeface="Calibri" panose="020F0502020204030204" pitchFamily="34" charset="0"/>
              </a:rPr>
              <a:t>GRAFICA No. 7  </a:t>
            </a:r>
            <a:endParaRPr kumimoji="0" lang="es-GT" altLang="es-GT" sz="3200" b="1" u="none" strike="noStrike" cap="none" normalizeH="0" baseline="0" dirty="0">
              <a:ln>
                <a:noFill/>
              </a:ln>
              <a:solidFill>
                <a:srgbClr val="00568B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2FF517-CA88-2546-978A-0EF136185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146043"/>
            <a:ext cx="618172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7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DFA38-C7AF-D745-8889-3FA1AB48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97" y="406690"/>
            <a:ext cx="4939146" cy="715530"/>
          </a:xfrm>
        </p:spPr>
        <p:txBody>
          <a:bodyPr>
            <a:normAutofit/>
          </a:bodyPr>
          <a:lstStyle/>
          <a:p>
            <a:r>
              <a:rPr lang="es-GT" sz="2000" b="1" dirty="0">
                <a:solidFill>
                  <a:srgbClr val="003353"/>
                </a:solidFill>
                <a:latin typeface="Montserrat" pitchFamily="2" charset="77"/>
              </a:rPr>
              <a:t>MINISTERIO DE ECONOMÍA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EB13389-7D91-3D49-9EAE-BBBA52318A9A}"/>
              </a:ext>
            </a:extLst>
          </p:cNvPr>
          <p:cNvSpPr txBox="1">
            <a:spLocks/>
          </p:cNvSpPr>
          <p:nvPr/>
        </p:nvSpPr>
        <p:spPr>
          <a:xfrm>
            <a:off x="521723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1600" dirty="0">
                <a:solidFill>
                  <a:srgbClr val="00568B"/>
                </a:solidFill>
                <a:latin typeface="Montserrat Medium" pitchFamily="2" charset="77"/>
              </a:rPr>
              <a:t>PRIORIDADES 2021</a:t>
            </a:r>
          </a:p>
        </p:txBody>
      </p:sp>
      <p:pic>
        <p:nvPicPr>
          <p:cNvPr id="6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15D090F2-F211-4C49-A618-418A1451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10" y="1798524"/>
            <a:ext cx="4811234" cy="2342373"/>
          </a:xfrm>
          <a:prstGeom prst="rect">
            <a:avLst/>
          </a:prstGeom>
        </p:spPr>
      </p:pic>
      <p:pic>
        <p:nvPicPr>
          <p:cNvPr id="7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08C2C55E-5883-43AB-A6F5-8BA08773B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282" y="1913542"/>
            <a:ext cx="4566821" cy="2227356"/>
          </a:xfrm>
          <a:prstGeom prst="rect">
            <a:avLst/>
          </a:prstGeom>
        </p:spPr>
      </p:pic>
      <p:pic>
        <p:nvPicPr>
          <p:cNvPr id="8" name="Picture 28" descr="Logo&#10;&#10;Description automatically generated">
            <a:extLst>
              <a:ext uri="{FF2B5EF4-FFF2-40B4-BE49-F238E27FC236}">
                <a16:creationId xmlns:a16="http://schemas.microsoft.com/office/drawing/2014/main" id="{0D720CE6-5237-4CA6-86D8-324528458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398" y="4321872"/>
            <a:ext cx="4325568" cy="21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8" y="1479985"/>
            <a:ext cx="10944224" cy="3457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buNone/>
              <a:defRPr sz="2700" b="1">
                <a:solidFill>
                  <a:srgbClr val="003353"/>
                </a:solidFill>
                <a:latin typeface="Montserrat" pitchFamily="2" charset="77"/>
              </a:defRPr>
            </a:lvl1pPr>
          </a:lstStyle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MEDIDAS DE TRANSPARENCIA</a:t>
            </a:r>
          </a:p>
          <a:p>
            <a:r>
              <a:rPr lang="es-ES" sz="2400" dirty="0"/>
              <a:t> 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9198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7" y="2116128"/>
            <a:ext cx="10944225" cy="3358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3353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Ley de Simplificación de Trámites Administrativos del Organismo Ejecutivo.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GT" b="1" dirty="0">
              <a:solidFill>
                <a:srgbClr val="003353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568B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Aplicación de manuales de procedimientos en la gestión de solicitudes de compra de bienes y pago de servicios.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GT" b="1" dirty="0">
              <a:solidFill>
                <a:srgbClr val="003353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3353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Incorporación de tecnología y controles, garantizando el estricto cumplimiento de la Ley de Contrataciones del Estado.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GT" b="1" dirty="0">
              <a:solidFill>
                <a:srgbClr val="003353"/>
              </a:solidFill>
              <a:latin typeface="Montserrat Semi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568B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Recurso Humano comprometido y ético.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53888" y="805551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568B"/>
                </a:solidFill>
                <a:latin typeface="Montserrat SemiBold" pitchFamily="2" charset="77"/>
              </a:rPr>
              <a:t>Transparencia: Eje transversal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2EA5EDB-876F-0344-8146-633BFAE5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4" y="717970"/>
            <a:ext cx="9782213" cy="269500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MEDIDAS DE TRANSPARENCIA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5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B85C621-E17F-4E41-A143-0D4736F05802}"/>
              </a:ext>
            </a:extLst>
          </p:cNvPr>
          <p:cNvSpPr txBox="1"/>
          <p:nvPr/>
        </p:nvSpPr>
        <p:spPr>
          <a:xfrm>
            <a:off x="6548282" y="429638"/>
            <a:ext cx="161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MINISTERIO</a:t>
            </a:r>
          </a:p>
          <a:p>
            <a:r>
              <a:rPr lang="es-GT" sz="900" b="1" dirty="0">
                <a:solidFill>
                  <a:srgbClr val="003353"/>
                </a:solidFill>
                <a:latin typeface="Montserrat" pitchFamily="2" charset="77"/>
              </a:rPr>
              <a:t>DE ECONOMÍA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CE1CC5-54D2-A544-84CA-A9D3ACF28E46}"/>
              </a:ext>
            </a:extLst>
          </p:cNvPr>
          <p:cNvSpPr txBox="1"/>
          <p:nvPr/>
        </p:nvSpPr>
        <p:spPr>
          <a:xfrm>
            <a:off x="7574998" y="6198969"/>
            <a:ext cx="2395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bg1"/>
                </a:solidFill>
                <a:latin typeface="Montserrat Medium" pitchFamily="2" charset="77"/>
              </a:rPr>
              <a:t>@MINECOGT</a:t>
            </a:r>
          </a:p>
        </p:txBody>
      </p:sp>
    </p:spTree>
    <p:extLst>
      <p:ext uri="{BB962C8B-B14F-4D97-AF65-F5344CB8AC3E}">
        <p14:creationId xmlns:p14="http://schemas.microsoft.com/office/powerpoint/2010/main" val="150266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8" y="2085350"/>
            <a:ext cx="10944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srgbClr val="003353"/>
                </a:solidFill>
                <a:effectLst/>
                <a:latin typeface="Montserrat" pitchFamily="2" charset="77"/>
              </a:rPr>
              <a:t>Viceministerio de Inversión y Competencia</a:t>
            </a:r>
            <a:r>
              <a:rPr lang="es-ES" sz="1800" b="1" dirty="0">
                <a:solidFill>
                  <a:srgbClr val="003353"/>
                </a:solidFill>
                <a:effectLst/>
                <a:latin typeface="Montserrat SemiBold" pitchFamily="2" charset="77"/>
              </a:rPr>
              <a:t>: </a:t>
            </a:r>
            <a:r>
              <a:rPr lang="es-ES" sz="1600" dirty="0">
                <a:solidFill>
                  <a:srgbClr val="00568B"/>
                </a:solidFill>
                <a:latin typeface="Montserrat Medium" pitchFamily="2" charset="77"/>
                <a:ea typeface="+mj-ea"/>
                <a:cs typeface="+mj-cs"/>
              </a:rPr>
              <a:t>Responsable de velar por el desarrollo del comercio interno y la inversión. </a:t>
            </a:r>
          </a:p>
          <a:p>
            <a:pPr algn="just"/>
            <a:endParaRPr lang="es-ES" sz="1800" b="0" i="0" dirty="0">
              <a:solidFill>
                <a:srgbClr val="002060"/>
              </a:solidFill>
              <a:effectLst/>
              <a:latin typeface="Times" panose="02020603050405020304" pitchFamily="18" charset="0"/>
            </a:endParaRPr>
          </a:p>
          <a:p>
            <a:pPr algn="just"/>
            <a:r>
              <a:rPr lang="es-ES" b="1" dirty="0">
                <a:solidFill>
                  <a:srgbClr val="003353"/>
                </a:solidFill>
                <a:latin typeface="Montserrat" pitchFamily="2" charset="77"/>
              </a:rPr>
              <a:t>Viceministerio de Asuntos Registrales: </a:t>
            </a:r>
            <a:r>
              <a:rPr lang="es-ES" sz="1600" dirty="0">
                <a:solidFill>
                  <a:srgbClr val="00568B"/>
                </a:solidFill>
                <a:latin typeface="Montserrat Medium" pitchFamily="2" charset="77"/>
                <a:ea typeface="+mj-ea"/>
                <a:cs typeface="+mj-cs"/>
              </a:rPr>
              <a:t>Responsable de velar por la efectividad de la gestión registral que la Ley le asigna al Ministerio.</a:t>
            </a:r>
          </a:p>
          <a:p>
            <a:pPr algn="just"/>
            <a:endParaRPr lang="es-ES" sz="1600" dirty="0">
              <a:solidFill>
                <a:srgbClr val="00568B"/>
              </a:solidFill>
              <a:latin typeface="Montserrat Medium" pitchFamily="2" charset="77"/>
              <a:ea typeface="+mj-ea"/>
              <a:cs typeface="+mj-cs"/>
            </a:endParaRPr>
          </a:p>
          <a:p>
            <a:pPr algn="just"/>
            <a:r>
              <a:rPr lang="es-ES" b="1" dirty="0">
                <a:solidFill>
                  <a:srgbClr val="003353"/>
                </a:solidFill>
                <a:latin typeface="Montserrat" pitchFamily="2" charset="77"/>
              </a:rPr>
              <a:t>Viceministerio de Integración y Comercio Exterior. </a:t>
            </a:r>
            <a:r>
              <a:rPr lang="es-ES" sz="1600" dirty="0">
                <a:solidFill>
                  <a:srgbClr val="00568B"/>
                </a:solidFill>
                <a:latin typeface="Montserrat Medium" pitchFamily="2" charset="77"/>
                <a:ea typeface="+mj-ea"/>
                <a:cs typeface="+mj-cs"/>
              </a:rPr>
              <a:t>Asignado y responsable de promover las relaciones económicas y el desarrollo del comercio exterior; así como, impulsar el perfeccionamiento de la integración económica regional. </a:t>
            </a:r>
          </a:p>
          <a:p>
            <a:pPr algn="just"/>
            <a:endParaRPr lang="es-ES" dirty="0">
              <a:solidFill>
                <a:srgbClr val="002060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rgbClr val="003353"/>
                </a:solidFill>
                <a:latin typeface="Montserrat" pitchFamily="2" charset="77"/>
              </a:rPr>
              <a:t>Viceministerio de Desarrollo de la Microempresa, Pequeña y Mediana Empresa. </a:t>
            </a:r>
            <a:r>
              <a:rPr lang="es-ES" sz="1600" dirty="0">
                <a:solidFill>
                  <a:srgbClr val="00568B"/>
                </a:solidFill>
                <a:latin typeface="Montserrat Medium" pitchFamily="2" charset="77"/>
                <a:ea typeface="+mj-ea"/>
                <a:cs typeface="+mj-cs"/>
              </a:rPr>
              <a:t>Es el responsable de facilitar el desarrollo competitivo de las MIPYMES productoras de bienes y prestadora de servicios. 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23" y="406690"/>
            <a:ext cx="4939146" cy="715530"/>
          </a:xfrm>
        </p:spPr>
        <p:txBody>
          <a:bodyPr>
            <a:normAutofit/>
          </a:bodyPr>
          <a:lstStyle/>
          <a:p>
            <a:r>
              <a:rPr lang="es-GT" sz="2000" b="1" dirty="0">
                <a:solidFill>
                  <a:srgbClr val="003353"/>
                </a:solidFill>
                <a:latin typeface="Montserrat" pitchFamily="2" charset="77"/>
              </a:rPr>
              <a:t>MINISTERIO DE ECONOMÍA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21723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solidFill>
                  <a:srgbClr val="00568B"/>
                </a:solidFill>
                <a:latin typeface="Montserrat Medium" pitchFamily="2" charset="77"/>
              </a:rPr>
              <a:t>F</a:t>
            </a:r>
            <a:r>
              <a:rPr lang="es-GT" sz="1600" dirty="0">
                <a:solidFill>
                  <a:srgbClr val="00568B"/>
                </a:solidFill>
                <a:latin typeface="Montserrat Medium" pitchFamily="2" charset="77"/>
              </a:rPr>
              <a:t>unciones de sus órganos sustantivos</a:t>
            </a:r>
          </a:p>
        </p:txBody>
      </p:sp>
    </p:spTree>
    <p:extLst>
      <p:ext uri="{BB962C8B-B14F-4D97-AF65-F5344CB8AC3E}">
        <p14:creationId xmlns:p14="http://schemas.microsoft.com/office/powerpoint/2010/main" val="314020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183707"/>
            <a:ext cx="10944224" cy="490586"/>
          </a:xfrm>
        </p:spPr>
        <p:txBody>
          <a:bodyPr>
            <a:normAutofit fontScale="90000"/>
          </a:bodyPr>
          <a:lstStyle/>
          <a:p>
            <a:pPr algn="ctr" rtl="0" fontAlgn="base"/>
            <a:r>
              <a:rPr lang="es-ES" sz="2700" b="1" dirty="0">
                <a:solidFill>
                  <a:srgbClr val="003353"/>
                </a:solidFill>
                <a:latin typeface="Montserrat" pitchFamily="2" charset="77"/>
                <a:ea typeface="+mn-ea"/>
                <a:cs typeface="+mn-cs"/>
              </a:rPr>
              <a:t>A. METAS ESTRATEGICAS, LOGROS, RESULTADOS Y AVANCES 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9" y="1423631"/>
            <a:ext cx="10944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Asistencia al Consumidor –DIACO-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Monitoreo de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transporte, combustible, medicamentos y servicios hospitalarios.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Mediación y conciliación de quejas de los usuarios. </a:t>
            </a:r>
          </a:p>
          <a:p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     (se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 ha logrado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recuperar a favor de los consumidores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y usuarios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Q.10,730,226.81</a:t>
            </a:r>
            <a:r>
              <a:rPr lang="es-E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).</a:t>
            </a:r>
          </a:p>
          <a:p>
            <a:br>
              <a:rPr lang="es-E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cs typeface="Arial" panose="020B0604020202020204" pitchFamily="34" charset="0"/>
              </a:rPr>
            </a:br>
            <a:endParaRPr lang="es-ES" sz="1800" b="0" i="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Facilitación de negocios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Preparación de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propuesta del acuerdo Gubernativo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que permite las reformas al Reglamento del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Decreto 65-89, </a:t>
            </a:r>
            <a:r>
              <a:rPr lang="es-ES" sz="180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Ley de Zonas Francas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(DISERCOMI).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Lanzamiento de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Ventanilla Ágil de Construcción.</a:t>
            </a:r>
            <a:endParaRPr lang="es-ES" sz="1800" b="1" dirty="0">
              <a:solidFill>
                <a:srgbClr val="00568B"/>
              </a:solidFill>
              <a:effectLst/>
              <a:latin typeface="Montserrat SemiBold" pitchFamily="2" charset="77"/>
              <a:cs typeface="Arial" panose="020B0604020202020204" pitchFamily="34" charset="0"/>
            </a:endParaRPr>
          </a:p>
          <a:p>
            <a:br>
              <a:rPr lang="es-ES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</a:br>
            <a:endParaRPr lang="es-ES" sz="1800" b="0" i="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Atracción de Inversiones</a:t>
            </a:r>
            <a:endParaRPr lang="es-ES" dirty="0">
              <a:solidFill>
                <a:srgbClr val="003353"/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Emisión del </a:t>
            </a:r>
            <a:r>
              <a:rPr lang="es-ES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Decreto 5-2021 </a:t>
            </a:r>
            <a:r>
              <a:rPr lang="es-ES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que contiene la </a:t>
            </a:r>
            <a:r>
              <a:rPr lang="es-ES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Ley para la Simplificación de Requisitos y Trámites Administrativos.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Avances que inciden en el reporte </a:t>
            </a:r>
            <a:r>
              <a:rPr lang="es-ES" b="1" dirty="0" err="1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Doing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US $851 millones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en Inversión Extranjera Directa con potencial de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14 mil empleos formales.</a:t>
            </a:r>
            <a:endParaRPr lang="es-ES" b="1" dirty="0">
              <a:solidFill>
                <a:srgbClr val="00568B"/>
              </a:solidFill>
              <a:latin typeface="Montserrat SemiBold" pitchFamily="2" charset="77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D4445B-8362-F04D-BCEB-32058CB5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4" y="717970"/>
            <a:ext cx="9782213" cy="269500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METAS ESTRATEGICAS, LOGROS, RESULTADOS Y AVANCES 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52545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568B"/>
                </a:solidFill>
                <a:latin typeface="Montserrat SemiBold" pitchFamily="2" charset="77"/>
              </a:rPr>
              <a:t>Viceministerio de Inversión y Competencia 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17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9" y="1388105"/>
            <a:ext cx="10944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Registro de Mercado de Valores y Mercancías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Nuevo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portal Web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para solicitudes en línea. </a:t>
            </a:r>
          </a:p>
          <a:p>
            <a:endParaRPr lang="es-ES" sz="1800" b="0" i="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Registro de Garantías Mobiliarias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Aprobación de 169 usuarios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del Sistema Electrónico RUG/RGM.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Atención a 1,200 personas </a:t>
            </a: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(100% de lo programado).</a:t>
            </a:r>
            <a:endParaRPr lang="es-ES" sz="1800" b="0" i="0" dirty="0">
              <a:solidFill>
                <a:srgbClr val="00568B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endParaRPr lang="es-ES" sz="1800" b="0" i="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Registro Mercantil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Implementación de nuevos s</a:t>
            </a: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ervicios en línea y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fortalecimiento de infraestructura tecnológica.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Reducción de tiempos </a:t>
            </a: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en tramitología.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Registro de Prestadores de Servicio de Certificación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Lanzamiento de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Validador de Firmas Electrónicas Avanzadas.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Registro de Propiedad Intelectual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Guía Criterios de Calificación Registral y </a:t>
            </a:r>
            <a:r>
              <a:rPr lang="es-ES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Ventanilla Electrónica del Registro de la Propiedad Intelectual</a:t>
            </a:r>
            <a:r>
              <a:rPr lang="es-ES" dirty="0">
                <a:solidFill>
                  <a:srgbClr val="00568B"/>
                </a:solidFill>
                <a:latin typeface="Montserrat" pitchFamily="2" charset="77"/>
              </a:rPr>
              <a:t> (</a:t>
            </a:r>
            <a:r>
              <a:rPr lang="es-ES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VERPI).</a:t>
            </a:r>
            <a:endParaRPr lang="es-ES" b="1" dirty="0">
              <a:solidFill>
                <a:srgbClr val="00568B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42271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568B"/>
                </a:solidFill>
                <a:latin typeface="Montserrat SemiBold" pitchFamily="2" charset="77"/>
              </a:rPr>
              <a:t>Viceministerio de Asuntos Registrales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B12D8FF-64EF-B244-94DE-42F68C2B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4" y="717970"/>
            <a:ext cx="9782213" cy="269500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METAS ESTRATEGICAS, LOGROS, RESULTADOS Y AVANCES 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3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9" y="1569230"/>
            <a:ext cx="10944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Acuerdos Comerciales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  <a:cs typeface="Arial" panose="020B0604020202020204" pitchFamily="34" charset="0"/>
              </a:rPr>
              <a:t>Ecuador.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Israel.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Corea del S</a:t>
            </a:r>
            <a:r>
              <a:rPr lang="es-ES" dirty="0">
                <a:solidFill>
                  <a:srgbClr val="00568B"/>
                </a:solidFill>
                <a:latin typeface="Montserrat" pitchFamily="2" charset="77"/>
                <a:cs typeface="Arial" panose="020B0604020202020204" pitchFamily="34" charset="0"/>
              </a:rPr>
              <a:t>ur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  <a:cs typeface="Arial" panose="020B0604020202020204" pitchFamily="34" charset="0"/>
              </a:rPr>
              <a:t>(Próximamente).</a:t>
            </a:r>
            <a:endParaRPr lang="es-ES" sz="1800" b="1" dirty="0">
              <a:solidFill>
                <a:srgbClr val="00568B"/>
              </a:solidFill>
              <a:effectLst/>
              <a:latin typeface="Montserrat SemiBold" pitchFamily="2" charset="77"/>
              <a:cs typeface="Arial" panose="020B0604020202020204" pitchFamily="34" charset="0"/>
            </a:endParaRPr>
          </a:p>
          <a:p>
            <a:endParaRPr lang="es-ES" sz="1800" b="0" i="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  <a:cs typeface="Arial" panose="020B0604020202020204" pitchFamily="34" charset="0"/>
              </a:rPr>
              <a:t>Integración Centroamericana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Ampliación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de la lista de productos con libre circulación entre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Guatemala y Honduras. 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Publicación de la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Resolución No. 446-221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(COMIECO-XCIV).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Aprobación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de la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apertura arancelaria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para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arroz </a:t>
            </a:r>
            <a:r>
              <a:rPr lang="es-ES" b="1" dirty="0" err="1">
                <a:solidFill>
                  <a:srgbClr val="00568B"/>
                </a:solidFill>
                <a:latin typeface="Montserrat SemiBold" pitchFamily="2" charset="77"/>
              </a:rPr>
              <a:t>parbolizado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 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y notas complementarias en los capítulos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19 y 73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del Sistema Arancelario Centroamericano. </a:t>
            </a:r>
            <a:endParaRPr lang="es-ES" b="0" i="0" dirty="0">
              <a:solidFill>
                <a:srgbClr val="00568B"/>
              </a:solidFill>
              <a:effectLst/>
              <a:latin typeface="Montserrat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Implementación de la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rectificación de la FYDUCA. </a:t>
            </a:r>
            <a:endParaRPr lang="es-ES" b="1" dirty="0">
              <a:solidFill>
                <a:srgbClr val="00568B"/>
              </a:solidFill>
              <a:effectLst/>
              <a:latin typeface="Montserrat SemiBold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Aprobación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del formato de impresión del documento para la devolución de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Bienes y de Envases Retornables,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Anexo a la FYDUCA Rectificada. </a:t>
            </a:r>
            <a:endParaRPr lang="es-ES" b="0" i="0" dirty="0">
              <a:solidFill>
                <a:srgbClr val="00568B"/>
              </a:solidFill>
              <a:effectLst/>
              <a:latin typeface="Montserrat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Aprobación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de la actualización al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Reglamento Centroamericano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sobre el Origen de las Mercancías. </a:t>
            </a:r>
            <a:endParaRPr lang="es-ES" b="0" i="0" dirty="0">
              <a:solidFill>
                <a:srgbClr val="00568B"/>
              </a:solidFill>
              <a:effectLst/>
              <a:latin typeface="Montserrat" pitchFamily="2" charset="77"/>
            </a:endParaRPr>
          </a:p>
          <a:p>
            <a:endParaRPr lang="es-ES" sz="1800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74436" y="764455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568B"/>
                </a:solidFill>
                <a:latin typeface="Montserrat SemiBold" pitchFamily="2" charset="77"/>
              </a:rPr>
              <a:t>Viceministerio de Comercio Exterior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A36B3F-602A-0449-BC64-66AE8ED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4" y="717970"/>
            <a:ext cx="9782213" cy="269500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METAS ESTRATEGICAS, LOGROS, RESULTADOS Y AVANCES 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2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7" y="1700629"/>
            <a:ext cx="10944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Misión Permanente ante la Organización Mundial de Comercio</a:t>
            </a:r>
            <a:endParaRPr lang="es-ES" sz="1800" b="1" i="0" dirty="0"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Notificación de las licencias de importación, obstáculos técnicos al comercio y aranceles aplicados. </a:t>
            </a:r>
          </a:p>
          <a:p>
            <a:r>
              <a:rPr lang="es-ES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 </a:t>
            </a:r>
            <a:endParaRPr lang="es-ES" sz="1800" b="0" i="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algn="just" rtl="0" fontAlgn="base"/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</a:rPr>
              <a:t>Dirección de Administración del Comercio Exterior</a:t>
            </a:r>
            <a:r>
              <a:rPr lang="es-ES" sz="1800" b="0" i="0" dirty="0">
                <a:solidFill>
                  <a:srgbClr val="003353"/>
                </a:solidFill>
                <a:effectLst/>
                <a:latin typeface="Montserrat" pitchFamily="2" charset="77"/>
              </a:rPr>
              <a:t> </a:t>
            </a:r>
            <a:endParaRPr lang="es-ES" b="0" i="0" dirty="0">
              <a:solidFill>
                <a:srgbClr val="003353"/>
              </a:solidFill>
              <a:effectLst/>
              <a:latin typeface="Montserrat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Realización de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115 Verificaciones de Origen y Opiniones Técnicas.  </a:t>
            </a:r>
            <a:endParaRPr lang="es-ES" b="1" dirty="0">
              <a:solidFill>
                <a:srgbClr val="00568B"/>
              </a:solidFill>
              <a:effectLst/>
              <a:latin typeface="Montserrat SemiBold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Emisión de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1,005 Certificados de Origen.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Activación de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58 Contingentes Arancelarios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y emisión de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1,694 Certificados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para la </a:t>
            </a:r>
            <a:r>
              <a:rPr lang="es-ES" sz="1800" dirty="0">
                <a:solidFill>
                  <a:srgbClr val="00568B"/>
                </a:solidFill>
                <a:effectLst/>
                <a:latin typeface="Montserrat" pitchFamily="2" charset="77"/>
              </a:rPr>
              <a:t>importación de los productos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 incluidos en los Contingentes.</a:t>
            </a:r>
          </a:p>
          <a:p>
            <a:pPr algn="just" rtl="0" fontAlgn="base"/>
            <a:endParaRPr lang="es-ES" dirty="0">
              <a:solidFill>
                <a:srgbClr val="003353"/>
              </a:solidFill>
              <a:latin typeface="Montserrat" pitchFamily="2" charset="77"/>
            </a:endParaRPr>
          </a:p>
          <a:p>
            <a:pPr algn="just" rtl="0" fontAlgn="base"/>
            <a:r>
              <a:rPr lang="es-ES" sz="1800" b="1" i="0" dirty="0">
                <a:solidFill>
                  <a:srgbClr val="003353"/>
                </a:solidFill>
                <a:effectLst/>
                <a:latin typeface="Montserrat" pitchFamily="2" charset="77"/>
              </a:rPr>
              <a:t>Dirección de Análisis Económi</a:t>
            </a:r>
            <a:r>
              <a:rPr lang="es-ES" b="1" dirty="0">
                <a:solidFill>
                  <a:srgbClr val="003353"/>
                </a:solidFill>
                <a:latin typeface="Montserrat" pitchFamily="2" charset="77"/>
              </a:rPr>
              <a:t>co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Elaboración de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informes económicos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que se publican electrónicamente de forma semanal.  </a:t>
            </a:r>
            <a:endParaRPr lang="es-ES" dirty="0">
              <a:solidFill>
                <a:srgbClr val="00568B"/>
              </a:solidFill>
              <a:latin typeface="Montserrat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Elaboración del </a:t>
            </a: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informe anual de Comercio Exterior 2021. </a:t>
            </a:r>
            <a:endParaRPr lang="es-ES" b="1" dirty="0">
              <a:solidFill>
                <a:srgbClr val="00568B"/>
              </a:solidFill>
              <a:effectLst/>
              <a:latin typeface="Montserrat SemiBold" pitchFamily="2" charset="77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Elaboración de </a:t>
            </a:r>
            <a:r>
              <a:rPr lang="es-ES" b="1" dirty="0">
                <a:solidFill>
                  <a:srgbClr val="00568B"/>
                </a:solidFill>
                <a:latin typeface="Montserrat SemiBold" pitchFamily="2" charset="77"/>
              </a:rPr>
              <a:t>117 estudios de mercado y comercio. 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32077" y="751203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568B"/>
                </a:solidFill>
                <a:latin typeface="Montserrat SemiBold" pitchFamily="2" charset="77"/>
              </a:rPr>
              <a:t>Viceministerio de Comercio Exterior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2BCF1CC-543D-9C4E-8701-450AD8B4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4" y="717970"/>
            <a:ext cx="9782213" cy="269500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METAS ESTRATEGICAS, LOGROS, RESULTADOS Y AVANCES 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1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CCC5BE-3C22-F14E-8136-B134B3A1C80E}"/>
              </a:ext>
            </a:extLst>
          </p:cNvPr>
          <p:cNvSpPr txBox="1"/>
          <p:nvPr/>
        </p:nvSpPr>
        <p:spPr>
          <a:xfrm>
            <a:off x="623887" y="2116128"/>
            <a:ext cx="10944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3353"/>
                </a:solidFill>
                <a:latin typeface="Montserrat" pitchFamily="2" charset="77"/>
                <a:cs typeface="Arial" panose="020B0604020202020204" pitchFamily="34" charset="0"/>
              </a:rPr>
              <a:t>Otorgamiento de Créditos</a:t>
            </a:r>
            <a:endParaRPr lang="es-ES" sz="1800" b="1" i="0" dirty="0">
              <a:solidFill>
                <a:srgbClr val="003353"/>
              </a:solidFill>
              <a:effectLst/>
              <a:latin typeface="Montserrat" pitchFamily="2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2,127 préstamos </a:t>
            </a:r>
            <a:r>
              <a:rPr lang="es-ES" sz="1800" b="0" i="0" dirty="0">
                <a:solidFill>
                  <a:srgbClr val="00568B"/>
                </a:solidFill>
                <a:effectLst/>
                <a:latin typeface="Montserrat" pitchFamily="2" charset="77"/>
              </a:rPr>
              <a:t>por un monto total de  </a:t>
            </a:r>
            <a:r>
              <a:rPr lang="es-GT" b="1" dirty="0">
                <a:solidFill>
                  <a:srgbClr val="00568B"/>
                </a:solidFill>
                <a:effectLst/>
                <a:latin typeface="Montserrat SemiBold" pitchFamily="2" charset="77"/>
              </a:rPr>
              <a:t>Q 147,133,076.55.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42% </a:t>
            </a:r>
            <a:r>
              <a:rPr lang="es-GT" dirty="0">
                <a:solidFill>
                  <a:srgbClr val="00568B"/>
                </a:solidFill>
                <a:latin typeface="Montserrat" pitchFamily="2" charset="77"/>
              </a:rPr>
              <a:t>destinados a </a:t>
            </a: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mujeres empresarias.</a:t>
            </a:r>
          </a:p>
          <a:p>
            <a:endParaRPr lang="es-GT" b="0" i="0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endParaRPr lang="es-GT" b="0" i="0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r>
              <a:rPr lang="es-GT" b="1" dirty="0">
                <a:solidFill>
                  <a:srgbClr val="003353"/>
                </a:solidFill>
                <a:latin typeface="Montserrat" pitchFamily="2" charset="77"/>
              </a:rPr>
              <a:t>Servicios de Desarrollo Empresarial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1,567 beneficiarios </a:t>
            </a:r>
            <a:r>
              <a:rPr lang="es-GT" i="0" dirty="0">
                <a:solidFill>
                  <a:srgbClr val="00568B"/>
                </a:solidFill>
                <a:effectLst/>
                <a:latin typeface="Montserrat" pitchFamily="2" charset="77"/>
              </a:rPr>
              <a:t>en el programa de </a:t>
            </a: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Innovación artesanal.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130 beneficiarias </a:t>
            </a:r>
            <a:r>
              <a:rPr lang="es-GT" dirty="0">
                <a:solidFill>
                  <a:srgbClr val="00568B"/>
                </a:solidFill>
                <a:latin typeface="Montserrat" pitchFamily="2" charset="77"/>
              </a:rPr>
              <a:t>en el programa </a:t>
            </a: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Empresarialidad Femenina.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8,144 personas </a:t>
            </a:r>
            <a:r>
              <a:rPr lang="es-GT" i="0" dirty="0">
                <a:solidFill>
                  <a:srgbClr val="00568B"/>
                </a:solidFill>
                <a:effectLst/>
                <a:latin typeface="Montserrat" pitchFamily="2" charset="77"/>
              </a:rPr>
              <a:t>atendidas </a:t>
            </a:r>
            <a:r>
              <a:rPr lang="es-GT" dirty="0">
                <a:solidFill>
                  <a:srgbClr val="00568B"/>
                </a:solidFill>
                <a:effectLst/>
                <a:latin typeface="Montserrat" pitchFamily="2" charset="77"/>
              </a:rPr>
              <a:t>en las </a:t>
            </a:r>
            <a:r>
              <a:rPr lang="es-GT" b="1" dirty="0">
                <a:solidFill>
                  <a:srgbClr val="00568B"/>
                </a:solidFill>
                <a:latin typeface="Montserrat SemiBold" pitchFamily="2" charset="77"/>
              </a:rPr>
              <a:t>Sedes de Dinamización Económica.</a:t>
            </a:r>
          </a:p>
          <a:p>
            <a:endParaRPr lang="es-ES" b="1" i="0" dirty="0">
              <a:solidFill>
                <a:schemeClr val="accent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endParaRPr lang="es-ES" b="0" i="0" dirty="0">
              <a:solidFill>
                <a:schemeClr val="accent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es-ES" sz="1800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D764665-8E4C-A44B-9BD6-5D0B7607C2FC}"/>
              </a:ext>
            </a:extLst>
          </p:cNvPr>
          <p:cNvSpPr txBox="1">
            <a:spLocks/>
          </p:cNvSpPr>
          <p:nvPr/>
        </p:nvSpPr>
        <p:spPr>
          <a:xfrm>
            <a:off x="553888" y="805551"/>
            <a:ext cx="4939146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0568B"/>
                </a:solidFill>
                <a:latin typeface="Montserrat SemiBold" pitchFamily="2" charset="77"/>
              </a:rPr>
              <a:t>Viceministerio de Desarrollo de la MIPYME</a:t>
            </a:r>
            <a:endParaRPr lang="es-GT" sz="1600" b="1" dirty="0">
              <a:solidFill>
                <a:srgbClr val="00568B"/>
              </a:solidFill>
              <a:latin typeface="Montserrat SemiBold" pitchFamily="2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2EA5EDB-876F-0344-8146-633BFAE5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4" y="717970"/>
            <a:ext cx="9782213" cy="269500"/>
          </a:xfrm>
        </p:spPr>
        <p:txBody>
          <a:bodyPr>
            <a:normAutofit fontScale="90000"/>
          </a:bodyPr>
          <a:lstStyle/>
          <a:p>
            <a:pPr algn="l" rtl="0" fontAlgn="base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</a:rPr>
              <a:t>METAS ESTRATEGICAS, LOGROS, RESULTADOS Y AVANCES </a:t>
            </a:r>
            <a:b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</a:br>
            <a:r>
              <a:rPr lang="es-ES" sz="1800" b="0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 </a:t>
            </a:r>
            <a:endParaRPr lang="es-ES" sz="1050" b="0" i="0" dirty="0">
              <a:solidFill>
                <a:srgbClr val="2F5496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85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1033</Words>
  <Application>Microsoft Macintosh PowerPoint</Application>
  <PresentationFormat>Panorámica</PresentationFormat>
  <Paragraphs>180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Medium</vt:lpstr>
      <vt:lpstr>Montserrat SemiBold</vt:lpstr>
      <vt:lpstr>Segoe UI</vt:lpstr>
      <vt:lpstr>Times</vt:lpstr>
      <vt:lpstr>Tema de Office</vt:lpstr>
      <vt:lpstr>Presentación de PowerPoint</vt:lpstr>
      <vt:lpstr>MINISTERIO DE ECONOMÍA</vt:lpstr>
      <vt:lpstr>MINISTERIO DE ECONOMÍA</vt:lpstr>
      <vt:lpstr>A. METAS ESTRATEGICAS, LOGROS, RESULTADOS Y AVANCES   </vt:lpstr>
      <vt:lpstr>METAS ESTRATEGICAS, LOGROS, RESULTADOS Y AVANCES   </vt:lpstr>
      <vt:lpstr>METAS ESTRATEGICAS, LOGROS, RESULTADOS Y AVANCES   </vt:lpstr>
      <vt:lpstr>METAS ESTRATEGICAS, LOGROS, RESULTADOS Y AVANCES   </vt:lpstr>
      <vt:lpstr>METAS ESTRATEGICAS, LOGROS, RESULTADOS Y AVANCES   </vt:lpstr>
      <vt:lpstr>METAS ESTRATEGICAS, LOGROS, RESULTADOS Y AVANCES   </vt:lpstr>
      <vt:lpstr>Presentación de PowerPoint</vt:lpstr>
      <vt:lpstr>PRESUPUESTO VIGENTE </vt:lpstr>
      <vt:lpstr>PRESUPUESTO VIGENTE </vt:lpstr>
      <vt:lpstr>PRESUPUESTO VIGENTE </vt:lpstr>
      <vt:lpstr>PRESUPUESTO VIGENTE </vt:lpstr>
      <vt:lpstr>PRESUPUESTO VIGENTE </vt:lpstr>
      <vt:lpstr>PRESUPUESTO VIGENTE </vt:lpstr>
      <vt:lpstr>PRESUPUESTO VIGENTE </vt:lpstr>
      <vt:lpstr>PRESUPUESTO VIGENTE </vt:lpstr>
      <vt:lpstr>PRESUPUESTO VIGENTE </vt:lpstr>
      <vt:lpstr>Presentación de PowerPoint</vt:lpstr>
      <vt:lpstr>MEDIDAS DE TRANSPARENCIA  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Irwing Leonel Rashon Ramirez</cp:lastModifiedBy>
  <cp:revision>17</cp:revision>
  <dcterms:created xsi:type="dcterms:W3CDTF">2021-05-04T19:30:50Z</dcterms:created>
  <dcterms:modified xsi:type="dcterms:W3CDTF">2021-09-20T21:27:11Z</dcterms:modified>
</cp:coreProperties>
</file>