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theme/themeOverride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ppt/theme/themeOverride12.xml" ContentType="application/vnd.openxmlformats-officedocument.themeOverr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theme/themeOverride14.xml" ContentType="application/vnd.openxmlformats-officedocument.themeOverride+xml"/>
  <Override PartName="/ppt/notesSlides/notesSlide32.xml" ContentType="application/vnd.openxmlformats-officedocument.presentationml.notesSlide+xml"/>
  <Override PartName="/ppt/theme/themeOverride1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47"/>
  </p:notesMasterIdLst>
  <p:handoutMasterIdLst>
    <p:handoutMasterId r:id="rId48"/>
  </p:handoutMasterIdLst>
  <p:sldIdLst>
    <p:sldId id="322" r:id="rId6"/>
    <p:sldId id="353" r:id="rId7"/>
    <p:sldId id="354" r:id="rId8"/>
    <p:sldId id="309" r:id="rId9"/>
    <p:sldId id="352" r:id="rId10"/>
    <p:sldId id="342" r:id="rId11"/>
    <p:sldId id="327" r:id="rId12"/>
    <p:sldId id="336" r:id="rId13"/>
    <p:sldId id="334" r:id="rId14"/>
    <p:sldId id="335" r:id="rId15"/>
    <p:sldId id="337" r:id="rId16"/>
    <p:sldId id="338" r:id="rId17"/>
    <p:sldId id="367" r:id="rId18"/>
    <p:sldId id="340" r:id="rId19"/>
    <p:sldId id="371" r:id="rId20"/>
    <p:sldId id="339" r:id="rId21"/>
    <p:sldId id="356" r:id="rId22"/>
    <p:sldId id="369" r:id="rId23"/>
    <p:sldId id="362" r:id="rId24"/>
    <p:sldId id="368" r:id="rId25"/>
    <p:sldId id="374" r:id="rId26"/>
    <p:sldId id="370" r:id="rId27"/>
    <p:sldId id="373" r:id="rId28"/>
    <p:sldId id="324" r:id="rId29"/>
    <p:sldId id="358" r:id="rId30"/>
    <p:sldId id="360" r:id="rId31"/>
    <p:sldId id="379" r:id="rId32"/>
    <p:sldId id="361" r:id="rId33"/>
    <p:sldId id="364" r:id="rId34"/>
    <p:sldId id="376" r:id="rId35"/>
    <p:sldId id="377" r:id="rId36"/>
    <p:sldId id="375" r:id="rId37"/>
    <p:sldId id="359" r:id="rId38"/>
    <p:sldId id="378" r:id="rId39"/>
    <p:sldId id="317" r:id="rId40"/>
    <p:sldId id="348" r:id="rId41"/>
    <p:sldId id="349" r:id="rId42"/>
    <p:sldId id="351" r:id="rId43"/>
    <p:sldId id="350" r:id="rId44"/>
    <p:sldId id="372" r:id="rId45"/>
    <p:sldId id="319" r:id="rId46"/>
  </p:sldIdLst>
  <p:sldSz cx="12192000" cy="6858000"/>
  <p:notesSz cx="6964363" cy="9236075"/>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ía Enamorado" initials="ME" lastIdx="2" clrIdx="0">
    <p:extLst>
      <p:ext uri="{19B8F6BF-5375-455C-9EA6-DF929625EA0E}">
        <p15:presenceInfo xmlns:p15="http://schemas.microsoft.com/office/powerpoint/2012/main" userId="S-1-5-21-3493709827-1784827400-2039739247-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197BB4"/>
    <a:srgbClr val="2786C0"/>
    <a:srgbClr val="BDD7EE"/>
    <a:srgbClr val="179939"/>
    <a:srgbClr val="0D1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9" autoAdjust="0"/>
    <p:restoredTop sz="95388" autoAdjust="0"/>
  </p:normalViewPr>
  <p:slideViewPr>
    <p:cSldViewPr snapToGrid="0">
      <p:cViewPr varScale="1">
        <p:scale>
          <a:sx n="117" d="100"/>
          <a:sy n="117" d="100"/>
        </p:scale>
        <p:origin x="522" y="114"/>
      </p:cViewPr>
      <p:guideLst/>
    </p:cSldViewPr>
  </p:slideViewPr>
  <p:notesTextViewPr>
    <p:cViewPr>
      <p:scale>
        <a:sx n="1" d="1"/>
        <a:sy n="1" d="1"/>
      </p:scale>
      <p:origin x="0" y="0"/>
    </p:cViewPr>
  </p:notesTextViewPr>
  <p:notesViewPr>
    <p:cSldViewPr snapToGrid="0">
      <p:cViewPr varScale="1">
        <p:scale>
          <a:sx n="86" d="100"/>
          <a:sy n="86"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gel\OneDrive\Escritorio\MRC%20Segundo%20Cuatrimestre%20CIV\Informe%20Final%20CIV%202do%20Cuatrimestre\MRC%20CIV%202DO%20CUATR%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ngel\OneDrive\Escritorio\MRC%20Segundo%20Cuatrimestre%20CIV\Informe%20Final%20CIV%202do%20Cuatrimestre\MRC%20CIV%202DO%20CUATR%20202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ngel\OneDrive\Escritorio\MRC%20Segundo%20Cuatrimestre%20CIV\Informe%20Final%20CIV%202do%20Cuatrimestre\MRC%20CIV%202DO%20CUATR%202021.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angel\OneDrive\Escritorio\MRC%20Segundo%20Cuatrimestre%20CIV\Informe%20Final%20CIV%202do%20Cuatrimestre\MRC%20CIV%202DO%20CUATR%202021.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angel\OneDrive\Escritorio\MRC%20Segundo%20Cuatrimestre%20CIV\Informe%20Final%20CIV%202do%20Cuatrimestre\MRC%20CIV%202DO%20CUATR%202021.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ngel\OneDrive\Escritorio\MRC%20Segundo%20Cuatrimestre%20CIV\Informe%20Final%20CIV%202do%20Cuatrimestre\MRC%20CIV%202DO%20CUATR%202021.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ngel\OneDrive\Escritorio\MRC%20Segundo%20Cuatrimestre%20CIV\Informe%20Final%20CIV%202do%20Cuatrimestre\MRC%20CIV%202DO%20CUATR%202021.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herrera\Downloads\MRC%20CIV%202DO%20CUATR%20202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9"/>
            <c:spPr>
              <a:solidFill>
                <a:schemeClr val="accent5">
                  <a:lumMod val="50000"/>
                </a:schemeClr>
              </a:solidFill>
              <a:ln w="19050">
                <a:solidFill>
                  <a:schemeClr val="tx1"/>
                </a:solidFill>
              </a:ln>
              <a:effectLst/>
            </c:spPr>
            <c:extLst>
              <c:ext xmlns:c16="http://schemas.microsoft.com/office/drawing/2014/chart" uri="{C3380CC4-5D6E-409C-BE32-E72D297353CC}">
                <c16:uniqueId val="{00000001-625F-4FF3-AF67-68320CA05CAD}"/>
              </c:ext>
            </c:extLst>
          </c:dPt>
          <c:dPt>
            <c:idx val="1"/>
            <c:bubble3D val="0"/>
            <c:spPr>
              <a:solidFill>
                <a:srgbClr val="F2F2F2"/>
              </a:solidFill>
              <a:ln w="19050">
                <a:solidFill>
                  <a:schemeClr val="tx1"/>
                </a:solidFill>
              </a:ln>
              <a:effectLst/>
            </c:spPr>
            <c:extLst>
              <c:ext xmlns:c16="http://schemas.microsoft.com/office/drawing/2014/chart" uri="{C3380CC4-5D6E-409C-BE32-E72D297353CC}">
                <c16:uniqueId val="{00000003-625F-4FF3-AF67-68320CA05CAD}"/>
              </c:ext>
            </c:extLst>
          </c:dPt>
          <c:cat>
            <c:strRef>
              <c:f>Hoja5!$A$3:$A$4</c:f>
              <c:strCache>
                <c:ptCount val="2"/>
                <c:pt idx="0">
                  <c:v>Presupuesto Ejecutado</c:v>
                </c:pt>
                <c:pt idx="1">
                  <c:v>Saldo por ejecutar</c:v>
                </c:pt>
              </c:strCache>
            </c:strRef>
          </c:cat>
          <c:val>
            <c:numRef>
              <c:f>Hoja5!$B$3:$B$4</c:f>
              <c:numCache>
                <c:formatCode>#,##0.00</c:formatCode>
                <c:ptCount val="2"/>
                <c:pt idx="0">
                  <c:v>3726809836.75</c:v>
                </c:pt>
                <c:pt idx="1">
                  <c:v>3063497428.25</c:v>
                </c:pt>
              </c:numCache>
            </c:numRef>
          </c:val>
          <c:extLst>
            <c:ext xmlns:c16="http://schemas.microsoft.com/office/drawing/2014/chart" uri="{C3380CC4-5D6E-409C-BE32-E72D297353CC}">
              <c16:uniqueId val="{00000004-625F-4FF3-AF67-68320CA05CA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 GASTO'!$K$1</c:f>
              <c:strCache>
                <c:ptCount val="1"/>
                <c:pt idx="0">
                  <c:v>Presupuesto Vigente</c:v>
                </c:pt>
              </c:strCache>
            </c:strRef>
          </c:tx>
          <c:spPr>
            <a:solidFill>
              <a:srgbClr val="002060"/>
            </a:solidFill>
          </c:spPr>
          <c:invertIfNegative val="0"/>
          <c:dLbls>
            <c:dLbl>
              <c:idx val="0"/>
              <c:layout>
                <c:manualLayout>
                  <c:x val="-9.0019533235094138E-18"/>
                  <c:y val="-1.1605904426199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70-4496-8ACA-E15963975333}"/>
                </c:ext>
              </c:extLst>
            </c:dLbl>
            <c:dLbl>
              <c:idx val="1"/>
              <c:layout>
                <c:manualLayout>
                  <c:x val="0"/>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70-4496-8ACA-E15963975333}"/>
                </c:ext>
              </c:extLst>
            </c:dLbl>
            <c:dLbl>
              <c:idx val="2"/>
              <c:layout>
                <c:manualLayout>
                  <c:x val="9.820426161645504E-4"/>
                  <c:y val="-2.089062796715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70-4496-8ACA-E15963975333}"/>
                </c:ext>
              </c:extLst>
            </c:dLbl>
            <c:dLbl>
              <c:idx val="3"/>
              <c:layout>
                <c:manualLayout>
                  <c:x val="2.9461278484938674E-3"/>
                  <c:y val="-1.1605904426199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E70-4496-8ACA-E15963975333}"/>
                </c:ext>
              </c:extLst>
            </c:dLbl>
            <c:dLbl>
              <c:idx val="4"/>
              <c:layout>
                <c:manualLayout>
                  <c:x val="9.8204261616447841E-4"/>
                  <c:y val="-2.553298973763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E70-4496-8ACA-E15963975333}"/>
                </c:ext>
              </c:extLst>
            </c:dLbl>
            <c:dLbl>
              <c:idx val="5"/>
              <c:layout>
                <c:manualLayout>
                  <c:x val="0"/>
                  <c:y val="-9.2847235409596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E70-4496-8ACA-E15963975333}"/>
                </c:ext>
              </c:extLst>
            </c:dLbl>
            <c:dLbl>
              <c:idx val="6"/>
              <c:layout>
                <c:manualLayout>
                  <c:x val="0"/>
                  <c:y val="-2.089062796715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E70-4496-8ACA-E15963975333}"/>
                </c:ext>
              </c:extLst>
            </c:dLbl>
            <c:spPr>
              <a:noFill/>
              <a:ln>
                <a:noFill/>
              </a:ln>
              <a:effectLst/>
            </c:spPr>
            <c:txPr>
              <a:bodyPr rot="-5400000"/>
              <a:lstStyle/>
              <a:p>
                <a:pPr>
                  <a:defRPr sz="1000"/>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noFill/>
                      <a:round/>
                    </a:ln>
                    <a:effectLst/>
                  </c:spPr>
                </c15:leaderLines>
              </c:ext>
            </c:extLst>
          </c:dLbls>
          <c:cat>
            <c:strRef>
              <c:f>'G GASTO'!$J$2:$J$8</c:f>
              <c:strCache>
                <c:ptCount val="7"/>
                <c:pt idx="0">
                  <c:v>0. Salarios, honorarios y prestaciones</c:v>
                </c:pt>
                <c:pt idx="1">
                  <c:v>1. Servicios básicos, mantenimiento y otros servicios</c:v>
                </c:pt>
                <c:pt idx="2">
                  <c:v>2. Materiales , útiles, combustible, alimentos, etc.</c:v>
                </c:pt>
                <c:pt idx="3">
                  <c:v>3. Construcciones y adquisición de maquinaria y equipo</c:v>
                </c:pt>
                <c:pt idx="4">
                  <c:v>4. Traslado de fondos a instituciones</c:v>
                </c:pt>
                <c:pt idx="5">
                  <c:v>5. Traslado de fondos para construcciones </c:v>
                </c:pt>
                <c:pt idx="6">
                  <c:v>9. Gastos imprevistos</c:v>
                </c:pt>
              </c:strCache>
            </c:strRef>
          </c:cat>
          <c:val>
            <c:numRef>
              <c:f>'G GASTO'!$K$2:$K$8</c:f>
              <c:numCache>
                <c:formatCode>#,##0.00</c:formatCode>
                <c:ptCount val="7"/>
                <c:pt idx="0">
                  <c:v>520.87618999999995</c:v>
                </c:pt>
                <c:pt idx="1">
                  <c:v>2333.1189239999999</c:v>
                </c:pt>
                <c:pt idx="2">
                  <c:v>66.075502999999998</c:v>
                </c:pt>
                <c:pt idx="3">
                  <c:v>3389.3348270000001</c:v>
                </c:pt>
                <c:pt idx="4">
                  <c:v>50.762810000000002</c:v>
                </c:pt>
                <c:pt idx="5">
                  <c:v>407.41346499999997</c:v>
                </c:pt>
                <c:pt idx="6">
                  <c:v>22.725546000000001</c:v>
                </c:pt>
              </c:numCache>
            </c:numRef>
          </c:val>
          <c:extLst>
            <c:ext xmlns:c16="http://schemas.microsoft.com/office/drawing/2014/chart" uri="{C3380CC4-5D6E-409C-BE32-E72D297353CC}">
              <c16:uniqueId val="{00000000-AE70-4496-8ACA-E15963975333}"/>
            </c:ext>
          </c:extLst>
        </c:ser>
        <c:ser>
          <c:idx val="1"/>
          <c:order val="1"/>
          <c:tx>
            <c:strRef>
              <c:f>'G GASTO'!$L$1</c:f>
              <c:strCache>
                <c:ptCount val="1"/>
                <c:pt idx="0">
                  <c:v>Presupuesto Ejecutado</c:v>
                </c:pt>
              </c:strCache>
            </c:strRef>
          </c:tx>
          <c:spPr>
            <a:solidFill>
              <a:srgbClr val="0070C0"/>
            </a:solidFill>
          </c:spPr>
          <c:invertIfNegative val="0"/>
          <c:dLbls>
            <c:dLbl>
              <c:idx val="0"/>
              <c:layout>
                <c:manualLayout>
                  <c:x val="3.9281704646584904E-3"/>
                  <c:y val="-1.1605904426199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70-4496-8ACA-E15963975333}"/>
                </c:ext>
              </c:extLst>
            </c:dLbl>
            <c:dLbl>
              <c:idx val="1"/>
              <c:layout>
                <c:manualLayout>
                  <c:x val="2.9461278484938314E-3"/>
                  <c:y val="-1.1605904426199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70-4496-8ACA-E15963975333}"/>
                </c:ext>
              </c:extLst>
            </c:dLbl>
            <c:dLbl>
              <c:idx val="2"/>
              <c:layout>
                <c:manualLayout>
                  <c:x val="1.9640852323292452E-3"/>
                  <c:y val="-2.553298973763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E70-4496-8ACA-E15963975333}"/>
                </c:ext>
              </c:extLst>
            </c:dLbl>
            <c:dLbl>
              <c:idx val="3"/>
              <c:layout>
                <c:manualLayout>
                  <c:x val="3.9281704646584904E-3"/>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E70-4496-8ACA-E15963975333}"/>
                </c:ext>
              </c:extLst>
            </c:dLbl>
            <c:dLbl>
              <c:idx val="4"/>
              <c:layout>
                <c:manualLayout>
                  <c:x val="0"/>
                  <c:y val="-1.8569447081919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E70-4496-8ACA-E15963975333}"/>
                </c:ext>
              </c:extLst>
            </c:dLbl>
            <c:dLbl>
              <c:idx val="5"/>
              <c:layout>
                <c:manualLayout>
                  <c:x val="1.9640852323291008E-3"/>
                  <c:y val="-9.2847235409596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E70-4496-8ACA-E15963975333}"/>
                </c:ext>
              </c:extLst>
            </c:dLbl>
            <c:dLbl>
              <c:idx val="6"/>
              <c:layout>
                <c:manualLayout>
                  <c:x val="9.8204261616462261E-4"/>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E70-4496-8ACA-E15963975333}"/>
                </c:ext>
              </c:extLst>
            </c:dLbl>
            <c:spPr>
              <a:noFill/>
              <a:ln>
                <a:noFill/>
              </a:ln>
              <a:effectLst/>
            </c:spPr>
            <c:txPr>
              <a:bodyPr rot="-5400000"/>
              <a:lstStyle/>
              <a:p>
                <a:pPr>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noFill/>
                      <a:round/>
                    </a:ln>
                    <a:effectLst/>
                  </c:spPr>
                </c15:leaderLines>
              </c:ext>
            </c:extLst>
          </c:dLbls>
          <c:cat>
            <c:strRef>
              <c:f>'G GASTO'!$J$2:$J$8</c:f>
              <c:strCache>
                <c:ptCount val="7"/>
                <c:pt idx="0">
                  <c:v>0. Salarios, honorarios y prestaciones</c:v>
                </c:pt>
                <c:pt idx="1">
                  <c:v>1. Servicios básicos, mantenimiento y otros servicios</c:v>
                </c:pt>
                <c:pt idx="2">
                  <c:v>2. Materiales , útiles, combustible, alimentos, etc.</c:v>
                </c:pt>
                <c:pt idx="3">
                  <c:v>3. Construcciones y adquisición de maquinaria y equipo</c:v>
                </c:pt>
                <c:pt idx="4">
                  <c:v>4. Traslado de fondos a instituciones</c:v>
                </c:pt>
                <c:pt idx="5">
                  <c:v>5. Traslado de fondos para construcciones </c:v>
                </c:pt>
                <c:pt idx="6">
                  <c:v>9. Gastos imprevistos</c:v>
                </c:pt>
              </c:strCache>
            </c:strRef>
          </c:cat>
          <c:val>
            <c:numRef>
              <c:f>'G GASTO'!$L$2:$L$8</c:f>
              <c:numCache>
                <c:formatCode>#,##0.00</c:formatCode>
                <c:ptCount val="7"/>
                <c:pt idx="0">
                  <c:v>321.06099132999998</c:v>
                </c:pt>
                <c:pt idx="1">
                  <c:v>1419.7714398800001</c:v>
                </c:pt>
                <c:pt idx="2">
                  <c:v>18.180359829999997</c:v>
                </c:pt>
                <c:pt idx="3">
                  <c:v>1752.3617670399999</c:v>
                </c:pt>
                <c:pt idx="4">
                  <c:v>12.481659349999999</c:v>
                </c:pt>
                <c:pt idx="5">
                  <c:v>197.83495625</c:v>
                </c:pt>
                <c:pt idx="6">
                  <c:v>5.1186630700000002</c:v>
                </c:pt>
              </c:numCache>
            </c:numRef>
          </c:val>
          <c:extLst>
            <c:ext xmlns:c16="http://schemas.microsoft.com/office/drawing/2014/chart" uri="{C3380CC4-5D6E-409C-BE32-E72D297353CC}">
              <c16:uniqueId val="{00000001-AE70-4496-8ACA-E15963975333}"/>
            </c:ext>
          </c:extLst>
        </c:ser>
        <c:ser>
          <c:idx val="2"/>
          <c:order val="2"/>
          <c:tx>
            <c:strRef>
              <c:f>'G GASTO'!$M$1</c:f>
              <c:strCache>
                <c:ptCount val="1"/>
                <c:pt idx="0">
                  <c:v>Saldo por Ejecutar</c:v>
                </c:pt>
              </c:strCache>
            </c:strRef>
          </c:tx>
          <c:spPr>
            <a:solidFill>
              <a:srgbClr val="BDD7EE"/>
            </a:solidFill>
          </c:spPr>
          <c:invertIfNegative val="0"/>
          <c:dLbls>
            <c:dLbl>
              <c:idx val="0"/>
              <c:layout>
                <c:manualLayout>
                  <c:x val="3.9281704646584904E-3"/>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70-4496-8ACA-E15963975333}"/>
                </c:ext>
              </c:extLst>
            </c:dLbl>
            <c:dLbl>
              <c:idx val="1"/>
              <c:layout>
                <c:manualLayout>
                  <c:x val="3.9281704646584904E-3"/>
                  <c:y val="-1.8569447081919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70-4496-8ACA-E15963975333}"/>
                </c:ext>
              </c:extLst>
            </c:dLbl>
            <c:dLbl>
              <c:idx val="2"/>
              <c:layout>
                <c:manualLayout>
                  <c:x val="9.8204261616462261E-4"/>
                  <c:y val="-2.089062796715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E70-4496-8ACA-E15963975333}"/>
                </c:ext>
              </c:extLst>
            </c:dLbl>
            <c:dLbl>
              <c:idx val="3"/>
              <c:layout>
                <c:manualLayout>
                  <c:x val="2.9461278484938674E-3"/>
                  <c:y val="-1.8569447081919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E70-4496-8ACA-E15963975333}"/>
                </c:ext>
              </c:extLst>
            </c:dLbl>
            <c:dLbl>
              <c:idx val="4"/>
              <c:layout>
                <c:manualLayout>
                  <c:x val="0"/>
                  <c:y val="-1.8569447081919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E70-4496-8ACA-E15963975333}"/>
                </c:ext>
              </c:extLst>
            </c:dLbl>
            <c:dLbl>
              <c:idx val="5"/>
              <c:layout>
                <c:manualLayout>
                  <c:x val="3.9281704646583456E-3"/>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E70-4496-8ACA-E15963975333}"/>
                </c:ext>
              </c:extLst>
            </c:dLbl>
            <c:dLbl>
              <c:idx val="6"/>
              <c:layout>
                <c:manualLayout>
                  <c:x val="1.9640852323292452E-3"/>
                  <c:y val="-1.624826619667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E70-4496-8ACA-E15963975333}"/>
                </c:ext>
              </c:extLst>
            </c:dLbl>
            <c:spPr>
              <a:noFill/>
              <a:ln>
                <a:noFill/>
              </a:ln>
              <a:effectLst/>
            </c:spPr>
            <c:txPr>
              <a:bodyPr rot="-5400000"/>
              <a:lstStyle/>
              <a:p>
                <a:pPr>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'G GASTO'!$J$2:$J$8</c:f>
              <c:strCache>
                <c:ptCount val="7"/>
                <c:pt idx="0">
                  <c:v>0. Salarios, honorarios y prestaciones</c:v>
                </c:pt>
                <c:pt idx="1">
                  <c:v>1. Servicios básicos, mantenimiento y otros servicios</c:v>
                </c:pt>
                <c:pt idx="2">
                  <c:v>2. Materiales , útiles, combustible, alimentos, etc.</c:v>
                </c:pt>
                <c:pt idx="3">
                  <c:v>3. Construcciones y adquisición de maquinaria y equipo</c:v>
                </c:pt>
                <c:pt idx="4">
                  <c:v>4. Traslado de fondos a instituciones</c:v>
                </c:pt>
                <c:pt idx="5">
                  <c:v>5. Traslado de fondos para construcciones </c:v>
                </c:pt>
                <c:pt idx="6">
                  <c:v>9. Gastos imprevistos</c:v>
                </c:pt>
              </c:strCache>
            </c:strRef>
          </c:cat>
          <c:val>
            <c:numRef>
              <c:f>'G GASTO'!$M$2:$M$8</c:f>
              <c:numCache>
                <c:formatCode>#,##0.00</c:formatCode>
                <c:ptCount val="7"/>
                <c:pt idx="0">
                  <c:v>199.81519867</c:v>
                </c:pt>
                <c:pt idx="1">
                  <c:v>913.34748411999999</c:v>
                </c:pt>
                <c:pt idx="2">
                  <c:v>47.895143170000004</c:v>
                </c:pt>
                <c:pt idx="3">
                  <c:v>1636.97305996</c:v>
                </c:pt>
                <c:pt idx="4">
                  <c:v>38.281150650000001</c:v>
                </c:pt>
                <c:pt idx="5">
                  <c:v>209.57850875</c:v>
                </c:pt>
                <c:pt idx="6">
                  <c:v>17.606882930000001</c:v>
                </c:pt>
              </c:numCache>
            </c:numRef>
          </c:val>
          <c:extLst>
            <c:ext xmlns:c16="http://schemas.microsoft.com/office/drawing/2014/chart" uri="{C3380CC4-5D6E-409C-BE32-E72D297353CC}">
              <c16:uniqueId val="{00000002-AE70-4496-8ACA-E15963975333}"/>
            </c:ext>
          </c:extLst>
        </c:ser>
        <c:dLbls>
          <c:showLegendKey val="0"/>
          <c:showVal val="1"/>
          <c:showCatName val="0"/>
          <c:showSerName val="0"/>
          <c:showPercent val="0"/>
          <c:showBubbleSize val="0"/>
        </c:dLbls>
        <c:gapWidth val="150"/>
        <c:shape val="box"/>
        <c:axId val="392239712"/>
        <c:axId val="392231840"/>
        <c:axId val="0"/>
      </c:bar3DChart>
      <c:catAx>
        <c:axId val="392239712"/>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sz="1200"/>
            </a:pPr>
            <a:endParaRPr lang="es-GT"/>
          </a:p>
        </c:txPr>
        <c:crossAx val="392231840"/>
        <c:crosses val="autoZero"/>
        <c:auto val="1"/>
        <c:lblAlgn val="ctr"/>
        <c:lblOffset val="100"/>
        <c:noMultiLvlLbl val="0"/>
      </c:catAx>
      <c:valAx>
        <c:axId val="392231840"/>
        <c:scaling>
          <c:orientation val="minMax"/>
        </c:scaling>
        <c:delete val="1"/>
        <c:axPos val="l"/>
        <c:numFmt formatCode="#,##0.00" sourceLinked="1"/>
        <c:majorTickMark val="none"/>
        <c:minorTickMark val="none"/>
        <c:tickLblPos val="nextTo"/>
        <c:crossAx val="392239712"/>
        <c:crosses val="autoZero"/>
        <c:crossBetween val="between"/>
      </c:valAx>
      <c:spPr>
        <a:noFill/>
        <a:ln>
          <a:noFill/>
        </a:ln>
        <a:effectLst/>
      </c:spPr>
    </c:plotArea>
    <c:legend>
      <c:legendPos val="t"/>
      <c:layout>
        <c:manualLayout>
          <c:xMode val="edge"/>
          <c:yMode val="edge"/>
          <c:x val="0.76241087286654141"/>
          <c:y val="5.0308762750274016E-2"/>
          <c:w val="0.19739543739907484"/>
          <c:h val="0.18594610305943993"/>
        </c:manualLayout>
      </c:layout>
      <c:overlay val="0"/>
      <c:spPr>
        <a:noFill/>
        <a:ln>
          <a:noFill/>
        </a:ln>
        <a:effectLst/>
      </c:spPr>
      <c:txPr>
        <a:bodyPr rot="0" vert="horz"/>
        <a:lstStyle/>
        <a:p>
          <a:pPr>
            <a:defRPr sz="1200"/>
          </a:pPr>
          <a:endParaRPr lang="es-GT"/>
        </a:p>
      </c:txPr>
    </c:legend>
    <c:plotVisOnly val="1"/>
    <c:dispBlanksAs val="gap"/>
    <c:showDLblsOverMax val="0"/>
  </c:chart>
  <c:spPr>
    <a:noFill/>
    <a:ln>
      <a:noFill/>
    </a:ln>
    <a:effectLst/>
  </c:spPr>
  <c:txPr>
    <a:bodyPr/>
    <a:lstStyle/>
    <a:p>
      <a:pPr>
        <a:defRPr b="0">
          <a:solidFill>
            <a:schemeClr val="tx1"/>
          </a:solidFill>
          <a:latin typeface="Arial" panose="020B0604020202020204" pitchFamily="34" charset="0"/>
          <a:cs typeface="Arial" panose="020B0604020202020204" pitchFamily="34" charset="0"/>
        </a:defRPr>
      </a:pPr>
      <a:endParaRPr lang="es-G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6"/>
            <c:spPr>
              <a:solidFill>
                <a:schemeClr val="accent5">
                  <a:lumMod val="50000"/>
                </a:schemeClr>
              </a:solidFill>
              <a:ln w="19050">
                <a:solidFill>
                  <a:schemeClr val="tx1"/>
                </a:solidFill>
              </a:ln>
              <a:effectLst/>
            </c:spPr>
            <c:extLst>
              <c:ext xmlns:c16="http://schemas.microsoft.com/office/drawing/2014/chart" uri="{C3380CC4-5D6E-409C-BE32-E72D297353CC}">
                <c16:uniqueId val="{00000001-A0BE-4C32-B67B-8EB91A14B5AF}"/>
              </c:ext>
            </c:extLst>
          </c:dPt>
          <c:dPt>
            <c:idx val="1"/>
            <c:bubble3D val="0"/>
            <c:explosion val="2"/>
            <c:spPr>
              <a:solidFill>
                <a:srgbClr val="F2F2F2"/>
              </a:solidFill>
              <a:ln w="19050">
                <a:solidFill>
                  <a:schemeClr val="tx1"/>
                </a:solidFill>
              </a:ln>
              <a:effectLst/>
            </c:spPr>
            <c:extLst>
              <c:ext xmlns:c16="http://schemas.microsoft.com/office/drawing/2014/chart" uri="{C3380CC4-5D6E-409C-BE32-E72D297353CC}">
                <c16:uniqueId val="{00000003-A0BE-4C32-B67B-8EB91A14B5AF}"/>
              </c:ext>
            </c:extLst>
          </c:dPt>
          <c:cat>
            <c:strRef>
              <c:f>'G GASTO'!$B$109:$B$110</c:f>
              <c:strCache>
                <c:ptCount val="2"/>
                <c:pt idx="0">
                  <c:v>Presupuesto Ejecutado</c:v>
                </c:pt>
                <c:pt idx="1">
                  <c:v>Saldo por Ejecutar</c:v>
                </c:pt>
              </c:strCache>
            </c:strRef>
          </c:cat>
          <c:val>
            <c:numRef>
              <c:f>'G GASTO'!$C$109:$C$110</c:f>
              <c:numCache>
                <c:formatCode>#,##0.00</c:formatCode>
                <c:ptCount val="2"/>
                <c:pt idx="0">
                  <c:v>321060991.32999998</c:v>
                </c:pt>
                <c:pt idx="1">
                  <c:v>199815198.66999999</c:v>
                </c:pt>
              </c:numCache>
            </c:numRef>
          </c:val>
          <c:extLst>
            <c:ext xmlns:c16="http://schemas.microsoft.com/office/drawing/2014/chart" uri="{C3380CC4-5D6E-409C-BE32-E72D297353CC}">
              <c16:uniqueId val="{00000004-A0BE-4C32-B67B-8EB91A14B5A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spPr>
            <a:solidFill>
              <a:schemeClr val="accent5">
                <a:lumMod val="50000"/>
              </a:schemeClr>
            </a:solidFill>
            <a:ln>
              <a:solidFill>
                <a:schemeClr val="tx1"/>
              </a:solidFill>
            </a:ln>
          </c:spPr>
          <c:dPt>
            <c:idx val="1"/>
            <c:bubble3D val="0"/>
            <c:explosion val="6"/>
            <c:spPr>
              <a:solidFill>
                <a:srgbClr val="F2F2F2"/>
              </a:solidFill>
              <a:ln>
                <a:solidFill>
                  <a:schemeClr val="tx1"/>
                </a:solidFill>
              </a:ln>
            </c:spPr>
            <c:extLst>
              <c:ext xmlns:c16="http://schemas.microsoft.com/office/drawing/2014/chart" uri="{C3380CC4-5D6E-409C-BE32-E72D297353CC}">
                <c16:uniqueId val="{00000001-3EBB-422C-8E9D-1E1FC986FF7F}"/>
              </c:ext>
            </c:extLst>
          </c:dPt>
          <c:cat>
            <c:strRef>
              <c:f>'G GASTO'!$B$126:$B$127</c:f>
              <c:strCache>
                <c:ptCount val="2"/>
                <c:pt idx="0">
                  <c:v>Presupuesto Ejecutado</c:v>
                </c:pt>
                <c:pt idx="1">
                  <c:v>Saldo por Ejecutar</c:v>
                </c:pt>
              </c:strCache>
            </c:strRef>
          </c:cat>
          <c:val>
            <c:numRef>
              <c:f>'G GASTO'!$C$126:$C$127</c:f>
              <c:numCache>
                <c:formatCode>#,##0.00</c:formatCode>
                <c:ptCount val="2"/>
                <c:pt idx="0">
                  <c:v>2004510816.8800001</c:v>
                </c:pt>
                <c:pt idx="1">
                  <c:v>1996308299.1199999</c:v>
                </c:pt>
              </c:numCache>
            </c:numRef>
          </c:val>
          <c:extLst>
            <c:ext xmlns:c16="http://schemas.microsoft.com/office/drawing/2014/chart" uri="{C3380CC4-5D6E-409C-BE32-E72D297353CC}">
              <c16:uniqueId val="{00000000-3EBB-422C-8E9D-1E1FC986FF7F}"/>
            </c:ext>
          </c:extLst>
        </c:ser>
        <c:dLbls>
          <c:showLegendKey val="0"/>
          <c:showVal val="0"/>
          <c:showCatName val="0"/>
          <c:showSerName val="0"/>
          <c:showPercent val="0"/>
          <c:showBubbleSize val="0"/>
          <c:showLeaderLines val="1"/>
        </c:dLbls>
        <c:firstSliceAng val="0"/>
      </c:pieChart>
    </c:plotArea>
    <c:legend>
      <c:legendPos val="b"/>
      <c:overlay val="0"/>
      <c:spPr>
        <a:noFill/>
        <a:ln>
          <a:no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txPr>
    <a:bodyPr/>
    <a:lstStyle/>
    <a:p>
      <a:pPr>
        <a:defRPr/>
      </a:pPr>
      <a:endParaRPr lang="es-G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7"/>
            <c:spPr>
              <a:solidFill>
                <a:schemeClr val="accent5">
                  <a:lumMod val="50000"/>
                </a:schemeClr>
              </a:solidFill>
              <a:ln w="19050">
                <a:solidFill>
                  <a:schemeClr val="tx1"/>
                </a:solidFill>
              </a:ln>
              <a:effectLst/>
            </c:spPr>
            <c:extLst>
              <c:ext xmlns:c16="http://schemas.microsoft.com/office/drawing/2014/chart" uri="{C3380CC4-5D6E-409C-BE32-E72D297353CC}">
                <c16:uniqueId val="{00000001-F447-4825-B46F-3FC007958D73}"/>
              </c:ext>
            </c:extLst>
          </c:dPt>
          <c:dPt>
            <c:idx val="1"/>
            <c:bubble3D val="0"/>
            <c:spPr>
              <a:solidFill>
                <a:srgbClr val="F2F2F2"/>
              </a:solidFill>
              <a:ln w="19050">
                <a:solidFill>
                  <a:schemeClr val="tx1"/>
                </a:solidFill>
              </a:ln>
              <a:effectLst/>
            </c:spPr>
            <c:extLst>
              <c:ext xmlns:c16="http://schemas.microsoft.com/office/drawing/2014/chart" uri="{C3380CC4-5D6E-409C-BE32-E72D297353CC}">
                <c16:uniqueId val="{00000003-F447-4825-B46F-3FC007958D73}"/>
              </c:ext>
            </c:extLst>
          </c:dPt>
          <c:cat>
            <c:strRef>
              <c:f>'T GASTO'!$H$5:$H$6</c:f>
              <c:strCache>
                <c:ptCount val="2"/>
                <c:pt idx="0">
                  <c:v>Presupuesto Inversión</c:v>
                </c:pt>
                <c:pt idx="1">
                  <c:v>Presupuesto Funcionamiento</c:v>
                </c:pt>
              </c:strCache>
            </c:strRef>
          </c:cat>
          <c:val>
            <c:numRef>
              <c:f>'T GASTO'!$I$5:$I$6</c:f>
              <c:numCache>
                <c:formatCode>0.00%</c:formatCode>
                <c:ptCount val="2"/>
                <c:pt idx="0">
                  <c:v>0.58919559305097224</c:v>
                </c:pt>
                <c:pt idx="1">
                  <c:v>0.41080440694902781</c:v>
                </c:pt>
              </c:numCache>
            </c:numRef>
          </c:val>
          <c:extLst>
            <c:ext xmlns:c16="http://schemas.microsoft.com/office/drawing/2014/chart" uri="{C3380CC4-5D6E-409C-BE32-E72D297353CC}">
              <c16:uniqueId val="{00000004-F447-4825-B46F-3FC007958D7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8361840317512562"/>
          <c:y val="0.88993739533977767"/>
          <c:w val="0.63970700400827352"/>
          <c:h val="9.05682523755957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explosion val="4"/>
            <c:spPr>
              <a:solidFill>
                <a:schemeClr val="accent5">
                  <a:lumMod val="50000"/>
                </a:schemeClr>
              </a:solidFill>
              <a:ln w="19050">
                <a:solidFill>
                  <a:schemeClr val="tx1"/>
                </a:solidFill>
              </a:ln>
              <a:effectLst/>
            </c:spPr>
            <c:extLst>
              <c:ext xmlns:c16="http://schemas.microsoft.com/office/drawing/2014/chart" uri="{C3380CC4-5D6E-409C-BE32-E72D297353CC}">
                <c16:uniqueId val="{00000001-E95C-42B9-B68C-7AB5888974E6}"/>
              </c:ext>
            </c:extLst>
          </c:dPt>
          <c:dPt>
            <c:idx val="1"/>
            <c:bubble3D val="0"/>
            <c:explosion val="4"/>
            <c:spPr>
              <a:solidFill>
                <a:srgbClr val="00B0F0"/>
              </a:solidFill>
              <a:ln w="19050">
                <a:solidFill>
                  <a:schemeClr val="tx1"/>
                </a:solidFill>
              </a:ln>
              <a:effectLst/>
            </c:spPr>
            <c:extLst>
              <c:ext xmlns:c16="http://schemas.microsoft.com/office/drawing/2014/chart" uri="{C3380CC4-5D6E-409C-BE32-E72D297353CC}">
                <c16:uniqueId val="{00000003-E95C-42B9-B68C-7AB5888974E6}"/>
              </c:ext>
            </c:extLst>
          </c:dPt>
          <c:dPt>
            <c:idx val="2"/>
            <c:bubble3D val="0"/>
            <c:explosion val="4"/>
            <c:spPr>
              <a:solidFill>
                <a:srgbClr val="F2F2F2"/>
              </a:solidFill>
              <a:ln w="19050">
                <a:solidFill>
                  <a:schemeClr val="tx1"/>
                </a:solidFill>
              </a:ln>
              <a:effectLst/>
            </c:spPr>
            <c:extLst>
              <c:ext xmlns:c16="http://schemas.microsoft.com/office/drawing/2014/chart" uri="{C3380CC4-5D6E-409C-BE32-E72D297353CC}">
                <c16:uniqueId val="{00000005-E95C-42B9-B68C-7AB5888974E6}"/>
              </c:ext>
            </c:extLst>
          </c:dPt>
          <c:cat>
            <c:strRef>
              <c:f>'T GASTO'!$L$5:$L$7</c:f>
              <c:strCache>
                <c:ptCount val="3"/>
                <c:pt idx="0">
                  <c:v>Presupuesto Inversión</c:v>
                </c:pt>
                <c:pt idx="1">
                  <c:v>Presupuesto Funcionamiento Red Vial COVIAL</c:v>
                </c:pt>
                <c:pt idx="2">
                  <c:v>Presupuesto Funcionamiento</c:v>
                </c:pt>
              </c:strCache>
            </c:strRef>
          </c:cat>
          <c:val>
            <c:numRef>
              <c:f>'T GASTO'!$M$5:$M$7</c:f>
              <c:numCache>
                <c:formatCode>0.00%</c:formatCode>
                <c:ptCount val="3"/>
                <c:pt idx="0">
                  <c:v>0.58919559305097224</c:v>
                </c:pt>
                <c:pt idx="1">
                  <c:v>0.25800000000000001</c:v>
                </c:pt>
                <c:pt idx="2">
                  <c:v>0.15279999999999999</c:v>
                </c:pt>
              </c:numCache>
            </c:numRef>
          </c:val>
          <c:extLst>
            <c:ext xmlns:c16="http://schemas.microsoft.com/office/drawing/2014/chart" uri="{C3380CC4-5D6E-409C-BE32-E72D297353CC}">
              <c16:uniqueId val="{00000006-E95C-42B9-B68C-7AB5888974E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FINALIDAD!$J$2</c:f>
              <c:strCache>
                <c:ptCount val="1"/>
                <c:pt idx="0">
                  <c:v>Presupuesto Vigente</c:v>
                </c:pt>
              </c:strCache>
            </c:strRef>
          </c:tx>
          <c:spPr>
            <a:solidFill>
              <a:srgbClr val="002060"/>
            </a:solidFill>
            <a:ln>
              <a:noFill/>
            </a:ln>
            <a:effectLst/>
          </c:spPr>
          <c:invertIfNegative val="0"/>
          <c:dLbls>
            <c:delete val="1"/>
          </c:dLbls>
          <c:cat>
            <c:strRef>
              <c:f>FINALIDAD!$I$3:$I$12</c:f>
              <c:strCache>
                <c:ptCount val="10"/>
                <c:pt idx="0">
                  <c:v>Servicios Públicos Generales</c:v>
                </c:pt>
                <c:pt idx="1">
                  <c:v>Orden Público y Seguridad Ciudadana</c:v>
                </c:pt>
                <c:pt idx="2">
                  <c:v>Atención a Desastres y Getión de Riesgos</c:v>
                </c:pt>
                <c:pt idx="3">
                  <c:v>Asuntos Económicos</c:v>
                </c:pt>
                <c:pt idx="4">
                  <c:v>Protección Ambiental</c:v>
                </c:pt>
                <c:pt idx="5">
                  <c:v>Urbanización y Servicios Comunitarios</c:v>
                </c:pt>
                <c:pt idx="6">
                  <c:v>Salud</c:v>
                </c:pt>
                <c:pt idx="7">
                  <c:v>Actividades deportivas, recreativas, cultura y religión</c:v>
                </c:pt>
                <c:pt idx="8">
                  <c:v>Educación</c:v>
                </c:pt>
                <c:pt idx="9">
                  <c:v>Protección Social</c:v>
                </c:pt>
              </c:strCache>
            </c:strRef>
          </c:cat>
          <c:val>
            <c:numRef>
              <c:f>FINALIDAD!$J$3:$J$12</c:f>
              <c:numCache>
                <c:formatCode>#,##0.00</c:formatCode>
                <c:ptCount val="10"/>
                <c:pt idx="0">
                  <c:v>11.394852999999999</c:v>
                </c:pt>
                <c:pt idx="1">
                  <c:v>72.885676000000004</c:v>
                </c:pt>
                <c:pt idx="2">
                  <c:v>304.792484</c:v>
                </c:pt>
                <c:pt idx="3">
                  <c:v>5567.615812</c:v>
                </c:pt>
                <c:pt idx="4">
                  <c:v>0.43</c:v>
                </c:pt>
                <c:pt idx="5">
                  <c:v>97.471435</c:v>
                </c:pt>
                <c:pt idx="6">
                  <c:v>61.102932000000003</c:v>
                </c:pt>
                <c:pt idx="7">
                  <c:v>20.951177000000001</c:v>
                </c:pt>
                <c:pt idx="8">
                  <c:v>63.504097000000002</c:v>
                </c:pt>
                <c:pt idx="9">
                  <c:v>590.15879900000004</c:v>
                </c:pt>
              </c:numCache>
            </c:numRef>
          </c:val>
          <c:extLst>
            <c:ext xmlns:c16="http://schemas.microsoft.com/office/drawing/2014/chart" uri="{C3380CC4-5D6E-409C-BE32-E72D297353CC}">
              <c16:uniqueId val="{00000000-53F8-487C-8C86-270BE2B2B17B}"/>
            </c:ext>
          </c:extLst>
        </c:ser>
        <c:ser>
          <c:idx val="1"/>
          <c:order val="1"/>
          <c:tx>
            <c:strRef>
              <c:f>FINALIDAD!$K$2</c:f>
              <c:strCache>
                <c:ptCount val="1"/>
                <c:pt idx="0">
                  <c:v>Presupuesto Ejecutado</c:v>
                </c:pt>
              </c:strCache>
            </c:strRef>
          </c:tx>
          <c:spPr>
            <a:solidFill>
              <a:srgbClr val="0070C0"/>
            </a:solidFill>
            <a:ln>
              <a:noFill/>
            </a:ln>
            <a:effectLst/>
          </c:spPr>
          <c:invertIfNegative val="0"/>
          <c:dLbls>
            <c:delete val="1"/>
          </c:dLbls>
          <c:cat>
            <c:strRef>
              <c:f>FINALIDAD!$I$3:$I$12</c:f>
              <c:strCache>
                <c:ptCount val="10"/>
                <c:pt idx="0">
                  <c:v>Servicios Públicos Generales</c:v>
                </c:pt>
                <c:pt idx="1">
                  <c:v>Orden Público y Seguridad Ciudadana</c:v>
                </c:pt>
                <c:pt idx="2">
                  <c:v>Atención a Desastres y Getión de Riesgos</c:v>
                </c:pt>
                <c:pt idx="3">
                  <c:v>Asuntos Económicos</c:v>
                </c:pt>
                <c:pt idx="4">
                  <c:v>Protección Ambiental</c:v>
                </c:pt>
                <c:pt idx="5">
                  <c:v>Urbanización y Servicios Comunitarios</c:v>
                </c:pt>
                <c:pt idx="6">
                  <c:v>Salud</c:v>
                </c:pt>
                <c:pt idx="7">
                  <c:v>Actividades deportivas, recreativas, cultura y religión</c:v>
                </c:pt>
                <c:pt idx="8">
                  <c:v>Educación</c:v>
                </c:pt>
                <c:pt idx="9">
                  <c:v>Protección Social</c:v>
                </c:pt>
              </c:strCache>
            </c:strRef>
          </c:cat>
          <c:val>
            <c:numRef>
              <c:f>FINALIDAD!$K$3:$K$12</c:f>
              <c:numCache>
                <c:formatCode>#,##0.00</c:formatCode>
                <c:ptCount val="10"/>
                <c:pt idx="0">
                  <c:v>2.91993284</c:v>
                </c:pt>
                <c:pt idx="1">
                  <c:v>35.3998998</c:v>
                </c:pt>
                <c:pt idx="2">
                  <c:v>156.44919388</c:v>
                </c:pt>
                <c:pt idx="3">
                  <c:v>3239.9321582699999</c:v>
                </c:pt>
                <c:pt idx="4">
                  <c:v>0</c:v>
                </c:pt>
                <c:pt idx="5">
                  <c:v>39.552939369999997</c:v>
                </c:pt>
                <c:pt idx="6">
                  <c:v>14.56110106</c:v>
                </c:pt>
                <c:pt idx="7">
                  <c:v>12.307531060000001</c:v>
                </c:pt>
                <c:pt idx="8">
                  <c:v>13.191325580000001</c:v>
                </c:pt>
                <c:pt idx="9">
                  <c:v>212.49575488999997</c:v>
                </c:pt>
              </c:numCache>
            </c:numRef>
          </c:val>
          <c:extLst>
            <c:ext xmlns:c16="http://schemas.microsoft.com/office/drawing/2014/chart" uri="{C3380CC4-5D6E-409C-BE32-E72D297353CC}">
              <c16:uniqueId val="{00000001-53F8-487C-8C86-270BE2B2B17B}"/>
            </c:ext>
          </c:extLst>
        </c:ser>
        <c:ser>
          <c:idx val="2"/>
          <c:order val="2"/>
          <c:tx>
            <c:strRef>
              <c:f>FINALIDAD!$L$2</c:f>
              <c:strCache>
                <c:ptCount val="1"/>
                <c:pt idx="0">
                  <c:v>Saldo por Ejecutar</c:v>
                </c:pt>
              </c:strCache>
            </c:strRef>
          </c:tx>
          <c:spPr>
            <a:solidFill>
              <a:srgbClr val="BDD7EE"/>
            </a:solidFill>
            <a:ln>
              <a:solidFill>
                <a:schemeClr val="tx1"/>
              </a:solidFill>
            </a:ln>
            <a:effectLst/>
          </c:spPr>
          <c:invertIfNegative val="0"/>
          <c:dLbls>
            <c:delete val="1"/>
          </c:dLbls>
          <c:cat>
            <c:strRef>
              <c:f>FINALIDAD!$I$3:$I$12</c:f>
              <c:strCache>
                <c:ptCount val="10"/>
                <c:pt idx="0">
                  <c:v>Servicios Públicos Generales</c:v>
                </c:pt>
                <c:pt idx="1">
                  <c:v>Orden Público y Seguridad Ciudadana</c:v>
                </c:pt>
                <c:pt idx="2">
                  <c:v>Atención a Desastres y Getión de Riesgos</c:v>
                </c:pt>
                <c:pt idx="3">
                  <c:v>Asuntos Económicos</c:v>
                </c:pt>
                <c:pt idx="4">
                  <c:v>Protección Ambiental</c:v>
                </c:pt>
                <c:pt idx="5">
                  <c:v>Urbanización y Servicios Comunitarios</c:v>
                </c:pt>
                <c:pt idx="6">
                  <c:v>Salud</c:v>
                </c:pt>
                <c:pt idx="7">
                  <c:v>Actividades deportivas, recreativas, cultura y religión</c:v>
                </c:pt>
                <c:pt idx="8">
                  <c:v>Educación</c:v>
                </c:pt>
                <c:pt idx="9">
                  <c:v>Protección Social</c:v>
                </c:pt>
              </c:strCache>
            </c:strRef>
          </c:cat>
          <c:val>
            <c:numRef>
              <c:f>FINALIDAD!$L$3:$L$12</c:f>
              <c:numCache>
                <c:formatCode>#,##0.00</c:formatCode>
                <c:ptCount val="10"/>
                <c:pt idx="0">
                  <c:v>8.4749201599999999</c:v>
                </c:pt>
                <c:pt idx="1">
                  <c:v>37.485776200000004</c:v>
                </c:pt>
                <c:pt idx="2">
                  <c:v>148.34329012000001</c:v>
                </c:pt>
                <c:pt idx="3">
                  <c:v>2327.6836537300001</c:v>
                </c:pt>
                <c:pt idx="4">
                  <c:v>0.43</c:v>
                </c:pt>
                <c:pt idx="5">
                  <c:v>57.918495630000002</c:v>
                </c:pt>
                <c:pt idx="6">
                  <c:v>46.541830939999997</c:v>
                </c:pt>
                <c:pt idx="7">
                  <c:v>8.643645939999999</c:v>
                </c:pt>
                <c:pt idx="8">
                  <c:v>50.312771420000004</c:v>
                </c:pt>
                <c:pt idx="9">
                  <c:v>377.66304410999999</c:v>
                </c:pt>
              </c:numCache>
            </c:numRef>
          </c:val>
          <c:extLst>
            <c:ext xmlns:c16="http://schemas.microsoft.com/office/drawing/2014/chart" uri="{C3380CC4-5D6E-409C-BE32-E72D297353CC}">
              <c16:uniqueId val="{00000002-53F8-487C-8C86-270BE2B2B17B}"/>
            </c:ext>
          </c:extLst>
        </c:ser>
        <c:dLbls>
          <c:dLblPos val="outEnd"/>
          <c:showLegendKey val="0"/>
          <c:showVal val="1"/>
          <c:showCatName val="0"/>
          <c:showSerName val="0"/>
          <c:showPercent val="0"/>
          <c:showBubbleSize val="0"/>
        </c:dLbls>
        <c:gapWidth val="128"/>
        <c:axId val="219912648"/>
        <c:axId val="219912320"/>
      </c:barChart>
      <c:catAx>
        <c:axId val="21991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crossAx val="219912320"/>
        <c:crosses val="autoZero"/>
        <c:auto val="1"/>
        <c:lblAlgn val="ctr"/>
        <c:lblOffset val="100"/>
        <c:noMultiLvlLbl val="0"/>
      </c:catAx>
      <c:valAx>
        <c:axId val="219912320"/>
        <c:scaling>
          <c:orientation val="minMax"/>
        </c:scaling>
        <c:delete val="1"/>
        <c:axPos val="b"/>
        <c:numFmt formatCode="#,##0.00" sourceLinked="1"/>
        <c:majorTickMark val="none"/>
        <c:minorTickMark val="none"/>
        <c:tickLblPos val="nextTo"/>
        <c:crossAx val="219912648"/>
        <c:crosses val="autoZero"/>
        <c:crossBetween val="between"/>
      </c:valAx>
      <c:spPr>
        <a:noFill/>
        <a:ln>
          <a:noFill/>
        </a:ln>
        <a:effectLst/>
      </c:spPr>
    </c:plotArea>
    <c:legend>
      <c:legendPos val="b"/>
      <c:layout>
        <c:manualLayout>
          <c:xMode val="edge"/>
          <c:yMode val="edge"/>
          <c:x val="0.83133782577018078"/>
          <c:y val="0.81734088425905282"/>
          <c:w val="0.15901758620609313"/>
          <c:h val="0.16383475055132463"/>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G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Tendencia!$C$15</c:f>
              <c:strCache>
                <c:ptCount val="1"/>
                <c:pt idx="0">
                  <c:v>Presupuesto Ejecutado Mensual</c:v>
                </c:pt>
              </c:strCache>
            </c:strRef>
          </c:tx>
          <c:spPr>
            <a:ln w="28575" cap="rnd">
              <a:solidFill>
                <a:srgbClr val="00B0F0"/>
              </a:solidFill>
              <a:round/>
            </a:ln>
            <a:effectLst/>
          </c:spPr>
          <c:marker>
            <c:symbol val="none"/>
          </c:marker>
          <c:cat>
            <c:strRef>
              <c:f>Tendencia!$B$16:$B$27</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Tendencia!$C$16:$C$27</c:f>
              <c:numCache>
                <c:formatCode>#,##0.00</c:formatCode>
                <c:ptCount val="12"/>
                <c:pt idx="0">
                  <c:v>52.658765539999997</c:v>
                </c:pt>
                <c:pt idx="1">
                  <c:v>215.38990434999999</c:v>
                </c:pt>
                <c:pt idx="2">
                  <c:v>531.49711622000007</c:v>
                </c:pt>
                <c:pt idx="3">
                  <c:v>716.59152727999992</c:v>
                </c:pt>
                <c:pt idx="4">
                  <c:v>580.71247829999993</c:v>
                </c:pt>
                <c:pt idx="5">
                  <c:v>542.87675587000001</c:v>
                </c:pt>
                <c:pt idx="6">
                  <c:v>603.39778634000004</c:v>
                </c:pt>
                <c:pt idx="7">
                  <c:v>483.68550285000003</c:v>
                </c:pt>
              </c:numCache>
            </c:numRef>
          </c:val>
          <c:smooth val="0"/>
          <c:extLst>
            <c:ext xmlns:c16="http://schemas.microsoft.com/office/drawing/2014/chart" uri="{C3380CC4-5D6E-409C-BE32-E72D297353CC}">
              <c16:uniqueId val="{00000000-72ED-492F-8705-2A7100C960B8}"/>
            </c:ext>
          </c:extLst>
        </c:ser>
        <c:ser>
          <c:idx val="1"/>
          <c:order val="1"/>
          <c:tx>
            <c:strRef>
              <c:f>Tendencia!$D$15</c:f>
              <c:strCache>
                <c:ptCount val="1"/>
                <c:pt idx="0">
                  <c:v>Presupuesto Ejecutado Acumulado</c:v>
                </c:pt>
              </c:strCache>
            </c:strRef>
          </c:tx>
          <c:spPr>
            <a:ln w="28575" cap="rnd">
              <a:solidFill>
                <a:schemeClr val="accent5">
                  <a:lumMod val="50000"/>
                </a:schemeClr>
              </a:solidFill>
              <a:round/>
            </a:ln>
            <a:effectLst/>
          </c:spPr>
          <c:marker>
            <c:symbol val="none"/>
          </c:marker>
          <c:cat>
            <c:strRef>
              <c:f>Tendencia!$B$16:$B$27</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Tendencia!$D$16:$D$27</c:f>
              <c:numCache>
                <c:formatCode>#,##0.00</c:formatCode>
                <c:ptCount val="12"/>
                <c:pt idx="0">
                  <c:v>52.658765539999997</c:v>
                </c:pt>
                <c:pt idx="1">
                  <c:v>268.04866988999999</c:v>
                </c:pt>
                <c:pt idx="2">
                  <c:v>799.54578610999999</c:v>
                </c:pt>
                <c:pt idx="3">
                  <c:v>1516.1373133899999</c:v>
                </c:pt>
                <c:pt idx="4">
                  <c:v>2096.8497916899996</c:v>
                </c:pt>
                <c:pt idx="5">
                  <c:v>2639.7265475599997</c:v>
                </c:pt>
                <c:pt idx="6">
                  <c:v>3243.1243339000002</c:v>
                </c:pt>
                <c:pt idx="7">
                  <c:v>3726.8098367500002</c:v>
                </c:pt>
              </c:numCache>
            </c:numRef>
          </c:val>
          <c:smooth val="0"/>
          <c:extLst>
            <c:ext xmlns:c16="http://schemas.microsoft.com/office/drawing/2014/chart" uri="{C3380CC4-5D6E-409C-BE32-E72D297353CC}">
              <c16:uniqueId val="{00000001-72ED-492F-8705-2A7100C960B8}"/>
            </c:ext>
          </c:extLst>
        </c:ser>
        <c:ser>
          <c:idx val="2"/>
          <c:order val="2"/>
          <c:tx>
            <c:strRef>
              <c:f>Tendencia!$E$15</c:f>
              <c:strCache>
                <c:ptCount val="1"/>
                <c:pt idx="0">
                  <c:v>Presupuesto Ejecutado Mensual (Proyección)</c:v>
                </c:pt>
              </c:strCache>
            </c:strRef>
          </c:tx>
          <c:spPr>
            <a:ln w="28575" cap="rnd">
              <a:solidFill>
                <a:srgbClr val="FFC000"/>
              </a:solidFill>
              <a:round/>
            </a:ln>
            <a:effectLst/>
          </c:spPr>
          <c:marker>
            <c:symbol val="none"/>
          </c:marker>
          <c:cat>
            <c:strRef>
              <c:f>Tendencia!$B$16:$B$27</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Tendencia!$E$16:$E$27</c:f>
              <c:numCache>
                <c:formatCode>General</c:formatCode>
                <c:ptCount val="12"/>
                <c:pt idx="7" formatCode="#,##0.00">
                  <c:v>483.68550285000003</c:v>
                </c:pt>
                <c:pt idx="8" formatCode="#,##0.00">
                  <c:v>635.58920507714276</c:v>
                </c:pt>
                <c:pt idx="9" formatCode="#,##0.00">
                  <c:v>566.21427109836725</c:v>
                </c:pt>
                <c:pt idx="10" formatCode="#,##0.00">
                  <c:v>532.64256554355677</c:v>
                </c:pt>
                <c:pt idx="11" formatCode="#,##0.00">
                  <c:v>554.25361085765928</c:v>
                </c:pt>
              </c:numCache>
            </c:numRef>
          </c:val>
          <c:smooth val="0"/>
          <c:extLst>
            <c:ext xmlns:c16="http://schemas.microsoft.com/office/drawing/2014/chart" uri="{C3380CC4-5D6E-409C-BE32-E72D297353CC}">
              <c16:uniqueId val="{00000002-72ED-492F-8705-2A7100C960B8}"/>
            </c:ext>
          </c:extLst>
        </c:ser>
        <c:ser>
          <c:idx val="3"/>
          <c:order val="3"/>
          <c:tx>
            <c:strRef>
              <c:f>Tendencia!$F$15</c:f>
              <c:strCache>
                <c:ptCount val="1"/>
                <c:pt idx="0">
                  <c:v>Presupuesto Ejecutado Acumulado (Proyección)</c:v>
                </c:pt>
              </c:strCache>
            </c:strRef>
          </c:tx>
          <c:spPr>
            <a:ln w="28575" cap="rnd">
              <a:solidFill>
                <a:srgbClr val="C00000"/>
              </a:solidFill>
              <a:round/>
            </a:ln>
            <a:effectLst/>
          </c:spPr>
          <c:marker>
            <c:symbol val="none"/>
          </c:marker>
          <c:dLbls>
            <c:dLbl>
              <c:idx val="11"/>
              <c:layout>
                <c:manualLayout>
                  <c:x val="-6.8950902071440731E-3"/>
                  <c:y val="-4.805019705175017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ED-492F-8705-2A7100C960B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G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Tendencia!$B$16:$B$27</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Tendencia!$F$16:$F$27</c:f>
              <c:numCache>
                <c:formatCode>General</c:formatCode>
                <c:ptCount val="12"/>
                <c:pt idx="7" formatCode="#,##0.00">
                  <c:v>3726.8098367500002</c:v>
                </c:pt>
                <c:pt idx="8" formatCode="#,##0.00">
                  <c:v>4362.3990418271433</c:v>
                </c:pt>
                <c:pt idx="9" formatCode="#,##0.00">
                  <c:v>4928.6133129255104</c:v>
                </c:pt>
                <c:pt idx="10" formatCode="#,##0.00">
                  <c:v>5461.2558784690673</c:v>
                </c:pt>
                <c:pt idx="11" formatCode="#,##0.00">
                  <c:v>6015.5094893267269</c:v>
                </c:pt>
              </c:numCache>
            </c:numRef>
          </c:val>
          <c:smooth val="0"/>
          <c:extLst>
            <c:ext xmlns:c16="http://schemas.microsoft.com/office/drawing/2014/chart" uri="{C3380CC4-5D6E-409C-BE32-E72D297353CC}">
              <c16:uniqueId val="{00000003-72ED-492F-8705-2A7100C960B8}"/>
            </c:ext>
          </c:extLst>
        </c:ser>
        <c:dLbls>
          <c:showLegendKey val="0"/>
          <c:showVal val="0"/>
          <c:showCatName val="0"/>
          <c:showSerName val="0"/>
          <c:showPercent val="0"/>
          <c:showBubbleSize val="0"/>
        </c:dLbls>
        <c:smooth val="0"/>
        <c:axId val="597239840"/>
        <c:axId val="597241480"/>
      </c:lineChart>
      <c:catAx>
        <c:axId val="59723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597241480"/>
        <c:crosses val="autoZero"/>
        <c:auto val="1"/>
        <c:lblAlgn val="ctr"/>
        <c:lblOffset val="100"/>
        <c:noMultiLvlLbl val="0"/>
      </c:catAx>
      <c:valAx>
        <c:axId val="59724148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597239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2AB811F-186B-4725-A7F7-35C2BE0D5134}"/>
              </a:ext>
            </a:extLst>
          </p:cNvPr>
          <p:cNvSpPr>
            <a:spLocks noGrp="1"/>
          </p:cNvSpPr>
          <p:nvPr>
            <p:ph type="hdr" sz="quarter"/>
          </p:nvPr>
        </p:nvSpPr>
        <p:spPr>
          <a:xfrm>
            <a:off x="1" y="2"/>
            <a:ext cx="3018522" cy="463696"/>
          </a:xfrm>
          <a:prstGeom prst="rect">
            <a:avLst/>
          </a:prstGeom>
        </p:spPr>
        <p:txBody>
          <a:bodyPr vert="horz" lIns="90763" tIns="45382" rIns="90763" bIns="45382" rtlCol="0"/>
          <a:lstStyle>
            <a:lvl1pPr algn="l">
              <a:defRPr sz="1200"/>
            </a:lvl1pPr>
          </a:lstStyle>
          <a:p>
            <a:endParaRPr lang="es-GT"/>
          </a:p>
        </p:txBody>
      </p:sp>
      <p:sp>
        <p:nvSpPr>
          <p:cNvPr id="3" name="Marcador de fecha 2">
            <a:extLst>
              <a:ext uri="{FF2B5EF4-FFF2-40B4-BE49-F238E27FC236}">
                <a16:creationId xmlns:a16="http://schemas.microsoft.com/office/drawing/2014/main" id="{28E64013-480C-4439-BC5E-022BA71C28F1}"/>
              </a:ext>
            </a:extLst>
          </p:cNvPr>
          <p:cNvSpPr>
            <a:spLocks noGrp="1"/>
          </p:cNvSpPr>
          <p:nvPr>
            <p:ph type="dt" sz="quarter" idx="1"/>
          </p:nvPr>
        </p:nvSpPr>
        <p:spPr>
          <a:xfrm>
            <a:off x="3944265" y="2"/>
            <a:ext cx="3018522" cy="463696"/>
          </a:xfrm>
          <a:prstGeom prst="rect">
            <a:avLst/>
          </a:prstGeom>
        </p:spPr>
        <p:txBody>
          <a:bodyPr vert="horz" lIns="90763" tIns="45382" rIns="90763" bIns="45382" rtlCol="0"/>
          <a:lstStyle>
            <a:lvl1pPr algn="r">
              <a:defRPr sz="1200"/>
            </a:lvl1pPr>
          </a:lstStyle>
          <a:p>
            <a:fld id="{70781529-3644-42FB-BDB8-7BCF6AB8D8F0}" type="datetimeFigureOut">
              <a:rPr lang="es-GT" smtClean="0"/>
              <a:t>21/09/2021</a:t>
            </a:fld>
            <a:endParaRPr lang="es-GT"/>
          </a:p>
        </p:txBody>
      </p:sp>
      <p:sp>
        <p:nvSpPr>
          <p:cNvPr id="4" name="Marcador de pie de página 3">
            <a:extLst>
              <a:ext uri="{FF2B5EF4-FFF2-40B4-BE49-F238E27FC236}">
                <a16:creationId xmlns:a16="http://schemas.microsoft.com/office/drawing/2014/main" id="{0F6170D5-344D-4ECF-A7BB-2563D18D79A4}"/>
              </a:ext>
            </a:extLst>
          </p:cNvPr>
          <p:cNvSpPr>
            <a:spLocks noGrp="1"/>
          </p:cNvSpPr>
          <p:nvPr>
            <p:ph type="ftr" sz="quarter" idx="2"/>
          </p:nvPr>
        </p:nvSpPr>
        <p:spPr>
          <a:xfrm>
            <a:off x="1" y="8772380"/>
            <a:ext cx="3018522" cy="463696"/>
          </a:xfrm>
          <a:prstGeom prst="rect">
            <a:avLst/>
          </a:prstGeom>
        </p:spPr>
        <p:txBody>
          <a:bodyPr vert="horz" lIns="90763" tIns="45382" rIns="90763" bIns="45382" rtlCol="0" anchor="b"/>
          <a:lstStyle>
            <a:lvl1pPr algn="l">
              <a:defRPr sz="1200"/>
            </a:lvl1pPr>
          </a:lstStyle>
          <a:p>
            <a:endParaRPr lang="es-GT"/>
          </a:p>
        </p:txBody>
      </p:sp>
      <p:sp>
        <p:nvSpPr>
          <p:cNvPr id="5" name="Marcador de número de diapositiva 4">
            <a:extLst>
              <a:ext uri="{FF2B5EF4-FFF2-40B4-BE49-F238E27FC236}">
                <a16:creationId xmlns:a16="http://schemas.microsoft.com/office/drawing/2014/main" id="{50EBB728-8F58-4BB2-8C0F-D983E5A77DC2}"/>
              </a:ext>
            </a:extLst>
          </p:cNvPr>
          <p:cNvSpPr>
            <a:spLocks noGrp="1"/>
          </p:cNvSpPr>
          <p:nvPr>
            <p:ph type="sldNum" sz="quarter" idx="3"/>
          </p:nvPr>
        </p:nvSpPr>
        <p:spPr>
          <a:xfrm>
            <a:off x="3944265" y="8772380"/>
            <a:ext cx="3018522" cy="463696"/>
          </a:xfrm>
          <a:prstGeom prst="rect">
            <a:avLst/>
          </a:prstGeom>
        </p:spPr>
        <p:txBody>
          <a:bodyPr vert="horz" lIns="90763" tIns="45382" rIns="90763" bIns="45382" rtlCol="0" anchor="b"/>
          <a:lstStyle>
            <a:lvl1pPr algn="r">
              <a:defRPr sz="1200"/>
            </a:lvl1pPr>
          </a:lstStyle>
          <a:p>
            <a:fld id="{223D6B16-8452-4088-B7E7-5F9F0FEA3A90}" type="slidenum">
              <a:rPr lang="es-GT" smtClean="0"/>
              <a:t>‹Nº›</a:t>
            </a:fld>
            <a:endParaRPr lang="es-GT"/>
          </a:p>
        </p:txBody>
      </p:sp>
    </p:spTree>
    <p:extLst>
      <p:ext uri="{BB962C8B-B14F-4D97-AF65-F5344CB8AC3E}">
        <p14:creationId xmlns:p14="http://schemas.microsoft.com/office/powerpoint/2010/main" val="1567577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2"/>
            <a:ext cx="3018522" cy="463696"/>
          </a:xfrm>
          <a:prstGeom prst="rect">
            <a:avLst/>
          </a:prstGeom>
        </p:spPr>
        <p:txBody>
          <a:bodyPr vert="horz" lIns="90763" tIns="45382" rIns="90763" bIns="45382" rtlCol="0"/>
          <a:lstStyle>
            <a:lvl1pPr algn="l">
              <a:defRPr sz="1200"/>
            </a:lvl1pPr>
          </a:lstStyle>
          <a:p>
            <a:endParaRPr lang="es-GT"/>
          </a:p>
        </p:txBody>
      </p:sp>
      <p:sp>
        <p:nvSpPr>
          <p:cNvPr id="3" name="Marcador de fecha 2"/>
          <p:cNvSpPr>
            <a:spLocks noGrp="1"/>
          </p:cNvSpPr>
          <p:nvPr>
            <p:ph type="dt" idx="1"/>
          </p:nvPr>
        </p:nvSpPr>
        <p:spPr>
          <a:xfrm>
            <a:off x="3944265" y="2"/>
            <a:ext cx="3018522" cy="463696"/>
          </a:xfrm>
          <a:prstGeom prst="rect">
            <a:avLst/>
          </a:prstGeom>
        </p:spPr>
        <p:txBody>
          <a:bodyPr vert="horz" lIns="90763" tIns="45382" rIns="90763" bIns="45382" rtlCol="0"/>
          <a:lstStyle>
            <a:lvl1pPr algn="r">
              <a:defRPr sz="1200"/>
            </a:lvl1pPr>
          </a:lstStyle>
          <a:p>
            <a:fld id="{2F889F5E-1FF3-4626-856E-81C394864066}" type="datetimeFigureOut">
              <a:rPr lang="es-GT" smtClean="0"/>
              <a:t>21/09/2021</a:t>
            </a:fld>
            <a:endParaRPr lang="es-GT"/>
          </a:p>
        </p:txBody>
      </p:sp>
      <p:sp>
        <p:nvSpPr>
          <p:cNvPr id="4" name="Marcador de imagen de diapositiva 3"/>
          <p:cNvSpPr>
            <a:spLocks noGrp="1" noRot="1" noChangeAspect="1"/>
          </p:cNvSpPr>
          <p:nvPr>
            <p:ph type="sldImg" idx="2"/>
          </p:nvPr>
        </p:nvSpPr>
        <p:spPr>
          <a:xfrm>
            <a:off x="712788" y="1154113"/>
            <a:ext cx="5538787" cy="3116262"/>
          </a:xfrm>
          <a:prstGeom prst="rect">
            <a:avLst/>
          </a:prstGeom>
          <a:noFill/>
          <a:ln w="12700">
            <a:solidFill>
              <a:prstClr val="black"/>
            </a:solidFill>
          </a:ln>
        </p:spPr>
        <p:txBody>
          <a:bodyPr vert="horz" lIns="90763" tIns="45382" rIns="90763" bIns="45382" rtlCol="0" anchor="ctr"/>
          <a:lstStyle/>
          <a:p>
            <a:endParaRPr lang="es-GT"/>
          </a:p>
        </p:txBody>
      </p:sp>
      <p:sp>
        <p:nvSpPr>
          <p:cNvPr id="5" name="Marcador de notas 4"/>
          <p:cNvSpPr>
            <a:spLocks noGrp="1"/>
          </p:cNvSpPr>
          <p:nvPr>
            <p:ph type="body" sz="quarter" idx="3"/>
          </p:nvPr>
        </p:nvSpPr>
        <p:spPr>
          <a:xfrm>
            <a:off x="697069" y="4444548"/>
            <a:ext cx="5570229" cy="3637019"/>
          </a:xfrm>
          <a:prstGeom prst="rect">
            <a:avLst/>
          </a:prstGeom>
        </p:spPr>
        <p:txBody>
          <a:bodyPr vert="horz" lIns="90763" tIns="45382" rIns="90763" bIns="45382"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1" y="8772380"/>
            <a:ext cx="3018522" cy="463696"/>
          </a:xfrm>
          <a:prstGeom prst="rect">
            <a:avLst/>
          </a:prstGeom>
        </p:spPr>
        <p:txBody>
          <a:bodyPr vert="horz" lIns="90763" tIns="45382" rIns="90763" bIns="45382"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944265" y="8772380"/>
            <a:ext cx="3018522" cy="463696"/>
          </a:xfrm>
          <a:prstGeom prst="rect">
            <a:avLst/>
          </a:prstGeom>
        </p:spPr>
        <p:txBody>
          <a:bodyPr vert="horz" lIns="90763" tIns="45382" rIns="90763" bIns="45382" rtlCol="0" anchor="b"/>
          <a:lstStyle>
            <a:lvl1pPr algn="r">
              <a:defRPr sz="1200"/>
            </a:lvl1pPr>
          </a:lstStyle>
          <a:p>
            <a:fld id="{8A115BA9-5F40-4A42-9873-4A856A2BCB21}" type="slidenum">
              <a:rPr lang="es-GT" smtClean="0"/>
              <a:t>‹Nº›</a:t>
            </a:fld>
            <a:endParaRPr lang="es-GT"/>
          </a:p>
        </p:txBody>
      </p:sp>
    </p:spTree>
    <p:extLst>
      <p:ext uri="{BB962C8B-B14F-4D97-AF65-F5344CB8AC3E}">
        <p14:creationId xmlns:p14="http://schemas.microsoft.com/office/powerpoint/2010/main" val="3928341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85417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5589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27131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24168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8191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31754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51982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898803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167241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215284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6911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201544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28879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51057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138772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539363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521393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143665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132837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109204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02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12161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097302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920474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6113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203825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094576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14411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559908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435004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045237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909129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54025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96822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841616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0377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19719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550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T" dirty="0"/>
              <a:t>Añadir los nombres del grupo de gasto</a:t>
            </a:r>
          </a:p>
        </p:txBody>
      </p:sp>
    </p:spTree>
    <p:extLst>
      <p:ext uri="{BB962C8B-B14F-4D97-AF65-F5344CB8AC3E}">
        <p14:creationId xmlns:p14="http://schemas.microsoft.com/office/powerpoint/2010/main" val="231728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12344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5121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fld id="{B708A815-C8B2-4F30-9335-A540ED979A65}" type="datetime1">
              <a:rPr lang="es-GT" smtClean="0"/>
              <a:t>21/09/2021</a:t>
            </a:fld>
            <a:endParaRPr lang="es-GT"/>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4569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F05AF7-E775-E14A-A9BC-54B36E3834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a:extLst>
              <a:ext uri="{FF2B5EF4-FFF2-40B4-BE49-F238E27FC236}">
                <a16:creationId xmlns:a16="http://schemas.microsoft.com/office/drawing/2014/main" id="{08CA6BA3-4341-5E47-8E66-E83301C48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GT"/>
          </a:p>
        </p:txBody>
      </p:sp>
      <p:sp>
        <p:nvSpPr>
          <p:cNvPr id="4" name="Marcador de fecha 3">
            <a:extLst>
              <a:ext uri="{FF2B5EF4-FFF2-40B4-BE49-F238E27FC236}">
                <a16:creationId xmlns:a16="http://schemas.microsoft.com/office/drawing/2014/main" id="{BC29F708-991C-CD43-BC4A-F4D79A555FC3}"/>
              </a:ext>
            </a:extLst>
          </p:cNvPr>
          <p:cNvSpPr>
            <a:spLocks noGrp="1"/>
          </p:cNvSpPr>
          <p:nvPr>
            <p:ph type="dt" sz="half" idx="10"/>
          </p:nvPr>
        </p:nvSpPr>
        <p:spPr/>
        <p:txBody>
          <a:bodyPr/>
          <a:lstStyle/>
          <a:p>
            <a:fld id="{B708A815-C8B2-4F30-9335-A540ED979A65}" type="datetime1">
              <a:rPr lang="es-GT" smtClean="0"/>
              <a:t>21/09/2021</a:t>
            </a:fld>
            <a:endParaRPr lang="es-GT"/>
          </a:p>
        </p:txBody>
      </p:sp>
      <p:sp>
        <p:nvSpPr>
          <p:cNvPr id="5" name="Marcador de pie de página 4">
            <a:extLst>
              <a:ext uri="{FF2B5EF4-FFF2-40B4-BE49-F238E27FC236}">
                <a16:creationId xmlns:a16="http://schemas.microsoft.com/office/drawing/2014/main" id="{A52AB90A-E41F-604E-8FD4-426190C61EB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45A52B8-445E-7544-B7C8-204592F412AD}"/>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150912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5F114-A928-884C-ABE5-E7C2D0F26CE7}"/>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D3A0FAFC-25A7-C14E-8657-331DAE29B9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6124F37D-86E9-4848-85EB-A874DAA784C8}"/>
              </a:ext>
            </a:extLst>
          </p:cNvPr>
          <p:cNvSpPr>
            <a:spLocks noGrp="1"/>
          </p:cNvSpPr>
          <p:nvPr>
            <p:ph type="dt" sz="half" idx="10"/>
          </p:nvPr>
        </p:nvSpPr>
        <p:spPr/>
        <p:txBody>
          <a:bodyPr/>
          <a:lstStyle/>
          <a:p>
            <a:fld id="{E4B612D7-C7C1-40DF-91F1-E4035ACD5280}" type="datetime1">
              <a:rPr lang="es-GT" smtClean="0"/>
              <a:t>21/09/2021</a:t>
            </a:fld>
            <a:endParaRPr lang="es-GT"/>
          </a:p>
        </p:txBody>
      </p:sp>
      <p:sp>
        <p:nvSpPr>
          <p:cNvPr id="5" name="Marcador de pie de página 4">
            <a:extLst>
              <a:ext uri="{FF2B5EF4-FFF2-40B4-BE49-F238E27FC236}">
                <a16:creationId xmlns:a16="http://schemas.microsoft.com/office/drawing/2014/main" id="{310AED50-1F08-0247-A028-5AF58EBFCC3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6899DBC5-27F0-B148-B344-9467884A5AE4}"/>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423683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0D5EE-835E-B844-87FA-7F60DE1A297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63E98F91-7AA9-E149-B6AE-5413ADCB7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14D259-E24A-9A46-91B6-35F89BD85D7E}"/>
              </a:ext>
            </a:extLst>
          </p:cNvPr>
          <p:cNvSpPr>
            <a:spLocks noGrp="1"/>
          </p:cNvSpPr>
          <p:nvPr>
            <p:ph type="dt" sz="half" idx="10"/>
          </p:nvPr>
        </p:nvSpPr>
        <p:spPr/>
        <p:txBody>
          <a:bodyPr/>
          <a:lstStyle/>
          <a:p>
            <a:fld id="{B2AE0D9E-9211-474E-867D-A3D7FD03901F}" type="datetime1">
              <a:rPr lang="es-GT" smtClean="0"/>
              <a:t>21/09/2021</a:t>
            </a:fld>
            <a:endParaRPr lang="es-GT"/>
          </a:p>
        </p:txBody>
      </p:sp>
      <p:sp>
        <p:nvSpPr>
          <p:cNvPr id="5" name="Marcador de pie de página 4">
            <a:extLst>
              <a:ext uri="{FF2B5EF4-FFF2-40B4-BE49-F238E27FC236}">
                <a16:creationId xmlns:a16="http://schemas.microsoft.com/office/drawing/2014/main" id="{A5E24133-23C5-4B4C-A731-3EA85EB25772}"/>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67F8BE4-7032-654A-B117-084CA097C4B5}"/>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11116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774CE-BA89-E14C-8FA6-51F02CC1BCC4}"/>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927183E9-7E55-2047-A9B7-B5258B0E98C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a:extLst>
              <a:ext uri="{FF2B5EF4-FFF2-40B4-BE49-F238E27FC236}">
                <a16:creationId xmlns:a16="http://schemas.microsoft.com/office/drawing/2014/main" id="{BB74490B-3456-F549-819A-6D68CEC13F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a:extLst>
              <a:ext uri="{FF2B5EF4-FFF2-40B4-BE49-F238E27FC236}">
                <a16:creationId xmlns:a16="http://schemas.microsoft.com/office/drawing/2014/main" id="{033BBB5C-62D6-AA49-980B-9AA2277B3BCF}"/>
              </a:ext>
            </a:extLst>
          </p:cNvPr>
          <p:cNvSpPr>
            <a:spLocks noGrp="1"/>
          </p:cNvSpPr>
          <p:nvPr>
            <p:ph type="dt" sz="half" idx="10"/>
          </p:nvPr>
        </p:nvSpPr>
        <p:spPr/>
        <p:txBody>
          <a:bodyPr/>
          <a:lstStyle/>
          <a:p>
            <a:fld id="{B538F817-0E65-4E88-96D4-9FA2057239B0}" type="datetime1">
              <a:rPr lang="es-GT" smtClean="0"/>
              <a:t>21/09/2021</a:t>
            </a:fld>
            <a:endParaRPr lang="es-GT"/>
          </a:p>
        </p:txBody>
      </p:sp>
      <p:sp>
        <p:nvSpPr>
          <p:cNvPr id="6" name="Marcador de pie de página 5">
            <a:extLst>
              <a:ext uri="{FF2B5EF4-FFF2-40B4-BE49-F238E27FC236}">
                <a16:creationId xmlns:a16="http://schemas.microsoft.com/office/drawing/2014/main" id="{F04F2073-5293-9C40-98AD-D37C6B593105}"/>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6F62811C-0891-5844-BEA9-3420042E1503}"/>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96865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64AEF-2FF0-7F4E-9887-3AEB233B300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2D77EB22-E911-BA44-80BE-215EF32BA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A20F917-2850-0E4D-B6DF-46FA145EC07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a:extLst>
              <a:ext uri="{FF2B5EF4-FFF2-40B4-BE49-F238E27FC236}">
                <a16:creationId xmlns:a16="http://schemas.microsoft.com/office/drawing/2014/main" id="{329B2983-48F3-084C-A91C-5FACA4672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5EB394-BDDF-234B-AA36-A5B4D2F7021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a:extLst>
              <a:ext uri="{FF2B5EF4-FFF2-40B4-BE49-F238E27FC236}">
                <a16:creationId xmlns:a16="http://schemas.microsoft.com/office/drawing/2014/main" id="{4617FE85-E480-4648-8556-BE3708F217D2}"/>
              </a:ext>
            </a:extLst>
          </p:cNvPr>
          <p:cNvSpPr>
            <a:spLocks noGrp="1"/>
          </p:cNvSpPr>
          <p:nvPr>
            <p:ph type="dt" sz="half" idx="10"/>
          </p:nvPr>
        </p:nvSpPr>
        <p:spPr/>
        <p:txBody>
          <a:bodyPr/>
          <a:lstStyle/>
          <a:p>
            <a:fld id="{0236FBD1-9373-42E6-933C-D2861B1129DE}" type="datetime1">
              <a:rPr lang="es-GT" smtClean="0"/>
              <a:t>21/09/2021</a:t>
            </a:fld>
            <a:endParaRPr lang="es-GT"/>
          </a:p>
        </p:txBody>
      </p:sp>
      <p:sp>
        <p:nvSpPr>
          <p:cNvPr id="8" name="Marcador de pie de página 7">
            <a:extLst>
              <a:ext uri="{FF2B5EF4-FFF2-40B4-BE49-F238E27FC236}">
                <a16:creationId xmlns:a16="http://schemas.microsoft.com/office/drawing/2014/main" id="{69E9E647-322C-8444-9D00-1AED06E33263}"/>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B4F53083-8133-6441-9F23-68889356E429}"/>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71755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A73E8-2EFD-5643-9161-269A0F4E9F19}"/>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fecha 2">
            <a:extLst>
              <a:ext uri="{FF2B5EF4-FFF2-40B4-BE49-F238E27FC236}">
                <a16:creationId xmlns:a16="http://schemas.microsoft.com/office/drawing/2014/main" id="{B18C0E81-D24A-9D4B-AD86-72A2545784EA}"/>
              </a:ext>
            </a:extLst>
          </p:cNvPr>
          <p:cNvSpPr>
            <a:spLocks noGrp="1"/>
          </p:cNvSpPr>
          <p:nvPr>
            <p:ph type="dt" sz="half" idx="10"/>
          </p:nvPr>
        </p:nvSpPr>
        <p:spPr/>
        <p:txBody>
          <a:bodyPr/>
          <a:lstStyle/>
          <a:p>
            <a:fld id="{BC1679AE-6D20-40E8-83B9-AFE348460766}" type="datetime1">
              <a:rPr lang="es-GT" smtClean="0"/>
              <a:t>21/09/2021</a:t>
            </a:fld>
            <a:endParaRPr lang="es-GT"/>
          </a:p>
        </p:txBody>
      </p:sp>
      <p:sp>
        <p:nvSpPr>
          <p:cNvPr id="4" name="Marcador de pie de página 3">
            <a:extLst>
              <a:ext uri="{FF2B5EF4-FFF2-40B4-BE49-F238E27FC236}">
                <a16:creationId xmlns:a16="http://schemas.microsoft.com/office/drawing/2014/main" id="{55BABA61-F0E7-5F4B-A5EC-35F2D8DD34BE}"/>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8E791E75-0B60-3342-BBE9-236F83EBF88C}"/>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28972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2B2556-2191-5143-95CC-8F2573CE2190}"/>
              </a:ext>
            </a:extLst>
          </p:cNvPr>
          <p:cNvSpPr>
            <a:spLocks noGrp="1"/>
          </p:cNvSpPr>
          <p:nvPr>
            <p:ph type="dt" sz="half" idx="10"/>
          </p:nvPr>
        </p:nvSpPr>
        <p:spPr/>
        <p:txBody>
          <a:bodyPr/>
          <a:lstStyle/>
          <a:p>
            <a:fld id="{69B172B5-4A68-4E4F-B447-FC61244663D3}" type="datetime1">
              <a:rPr lang="es-GT" smtClean="0"/>
              <a:t>21/09/2021</a:t>
            </a:fld>
            <a:endParaRPr lang="es-GT"/>
          </a:p>
        </p:txBody>
      </p:sp>
      <p:sp>
        <p:nvSpPr>
          <p:cNvPr id="3" name="Marcador de pie de página 2">
            <a:extLst>
              <a:ext uri="{FF2B5EF4-FFF2-40B4-BE49-F238E27FC236}">
                <a16:creationId xmlns:a16="http://schemas.microsoft.com/office/drawing/2014/main" id="{51C1BB51-9D51-5F47-8FE4-89EBFDE89F41}"/>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5192A35F-E923-5343-832F-65C3360CA0BC}"/>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215884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FBC97-CACD-4346-BCDE-FAD976069D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9BE12975-EB6C-BE43-89A6-86C35283F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a:extLst>
              <a:ext uri="{FF2B5EF4-FFF2-40B4-BE49-F238E27FC236}">
                <a16:creationId xmlns:a16="http://schemas.microsoft.com/office/drawing/2014/main" id="{A87C19D7-DE65-8049-8B7A-A71435E2F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F9E74B-FF56-5B43-B459-FAD699FAE308}"/>
              </a:ext>
            </a:extLst>
          </p:cNvPr>
          <p:cNvSpPr>
            <a:spLocks noGrp="1"/>
          </p:cNvSpPr>
          <p:nvPr>
            <p:ph type="dt" sz="half" idx="10"/>
          </p:nvPr>
        </p:nvSpPr>
        <p:spPr/>
        <p:txBody>
          <a:bodyPr/>
          <a:lstStyle/>
          <a:p>
            <a:fld id="{31CEE30F-A687-4E64-8B35-3DBF00F44A58}" type="datetime1">
              <a:rPr lang="es-GT" smtClean="0"/>
              <a:t>21/09/2021</a:t>
            </a:fld>
            <a:endParaRPr lang="es-GT"/>
          </a:p>
        </p:txBody>
      </p:sp>
      <p:sp>
        <p:nvSpPr>
          <p:cNvPr id="6" name="Marcador de pie de página 5">
            <a:extLst>
              <a:ext uri="{FF2B5EF4-FFF2-40B4-BE49-F238E27FC236}">
                <a16:creationId xmlns:a16="http://schemas.microsoft.com/office/drawing/2014/main" id="{5573978D-F8C7-FF45-AA16-B08D996715AB}"/>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DBC47409-2E48-7C46-B7E2-8CF5F7372B05}"/>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837197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FC9D32-6149-1249-AC44-AEB4360A88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a:extLst>
              <a:ext uri="{FF2B5EF4-FFF2-40B4-BE49-F238E27FC236}">
                <a16:creationId xmlns:a16="http://schemas.microsoft.com/office/drawing/2014/main" id="{C4A48126-3EBE-1F4B-98DD-B1ECC17C11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dirty="0"/>
          </a:p>
        </p:txBody>
      </p:sp>
      <p:sp>
        <p:nvSpPr>
          <p:cNvPr id="4" name="Marcador de texto 3">
            <a:extLst>
              <a:ext uri="{FF2B5EF4-FFF2-40B4-BE49-F238E27FC236}">
                <a16:creationId xmlns:a16="http://schemas.microsoft.com/office/drawing/2014/main" id="{CECF7275-AC99-CC40-A0BA-BDFCD749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01CB74-7EB0-024E-B053-DE5BF7D00368}"/>
              </a:ext>
            </a:extLst>
          </p:cNvPr>
          <p:cNvSpPr>
            <a:spLocks noGrp="1"/>
          </p:cNvSpPr>
          <p:nvPr>
            <p:ph type="dt" sz="half" idx="10"/>
          </p:nvPr>
        </p:nvSpPr>
        <p:spPr/>
        <p:txBody>
          <a:bodyPr/>
          <a:lstStyle/>
          <a:p>
            <a:fld id="{5ECFAAE8-BB1F-46DC-B02E-828226DC17C2}" type="datetime1">
              <a:rPr lang="es-GT" smtClean="0"/>
              <a:t>21/09/2021</a:t>
            </a:fld>
            <a:endParaRPr lang="es-GT"/>
          </a:p>
        </p:txBody>
      </p:sp>
      <p:sp>
        <p:nvSpPr>
          <p:cNvPr id="6" name="Marcador de pie de página 5">
            <a:extLst>
              <a:ext uri="{FF2B5EF4-FFF2-40B4-BE49-F238E27FC236}">
                <a16:creationId xmlns:a16="http://schemas.microsoft.com/office/drawing/2014/main" id="{84AC1166-7890-F649-B841-6124E233E9E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7931B137-18CA-6741-B880-59B8CA3B7458}"/>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266240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61BE4-8ACD-0C48-A337-85D98E33395F}"/>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32B2A678-CD35-A64A-848F-B80612C84B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8CC0BA6B-0D15-4F47-A1A5-92ED2878ABDE}"/>
              </a:ext>
            </a:extLst>
          </p:cNvPr>
          <p:cNvSpPr>
            <a:spLocks noGrp="1"/>
          </p:cNvSpPr>
          <p:nvPr>
            <p:ph type="dt" sz="half" idx="10"/>
          </p:nvPr>
        </p:nvSpPr>
        <p:spPr/>
        <p:txBody>
          <a:bodyPr/>
          <a:lstStyle/>
          <a:p>
            <a:fld id="{5017F50F-492E-4C5A-B836-C79014F93E1E}" type="datetime1">
              <a:rPr lang="es-GT" smtClean="0"/>
              <a:t>21/09/2021</a:t>
            </a:fld>
            <a:endParaRPr lang="es-GT"/>
          </a:p>
        </p:txBody>
      </p:sp>
      <p:sp>
        <p:nvSpPr>
          <p:cNvPr id="5" name="Marcador de pie de página 4">
            <a:extLst>
              <a:ext uri="{FF2B5EF4-FFF2-40B4-BE49-F238E27FC236}">
                <a16:creationId xmlns:a16="http://schemas.microsoft.com/office/drawing/2014/main" id="{7A2B03C0-C649-424D-8F2B-C770F0A3F087}"/>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D0E26E86-DA19-D048-B749-63EE96BDB649}"/>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17321296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fld id="{E4B612D7-C7C1-40DF-91F1-E4035ACD5280}" type="datetime1">
              <a:rPr lang="es-GT" smtClean="0"/>
              <a:t>21/09/2021</a:t>
            </a:fld>
            <a:endParaRPr lang="es-GT"/>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2499419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1558E4-8451-934C-8536-486DFDA8846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AA989143-8A37-C048-A601-2F424AC077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34B17F08-37E1-7744-BF9F-FC4D0BCA29C8}"/>
              </a:ext>
            </a:extLst>
          </p:cNvPr>
          <p:cNvSpPr>
            <a:spLocks noGrp="1"/>
          </p:cNvSpPr>
          <p:nvPr>
            <p:ph type="dt" sz="half" idx="10"/>
          </p:nvPr>
        </p:nvSpPr>
        <p:spPr/>
        <p:txBody>
          <a:bodyPr/>
          <a:lstStyle/>
          <a:p>
            <a:fld id="{5017F50F-492E-4C5A-B836-C79014F93E1E}" type="datetime1">
              <a:rPr lang="es-GT" smtClean="0"/>
              <a:t>21/09/2021</a:t>
            </a:fld>
            <a:endParaRPr lang="es-GT"/>
          </a:p>
        </p:txBody>
      </p:sp>
      <p:sp>
        <p:nvSpPr>
          <p:cNvPr id="5" name="Marcador de pie de página 4">
            <a:extLst>
              <a:ext uri="{FF2B5EF4-FFF2-40B4-BE49-F238E27FC236}">
                <a16:creationId xmlns:a16="http://schemas.microsoft.com/office/drawing/2014/main" id="{570D8ACF-6FA1-A54A-A200-4EF4495486A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EB4722CD-D432-6C44-8B55-9E139601E7BE}"/>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7102202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fld id="{B2AE0D9E-9211-474E-867D-A3D7FD03901F}" type="datetime1">
              <a:rPr lang="es-GT" smtClean="0"/>
              <a:t>21/09/2021</a:t>
            </a:fld>
            <a:endParaRPr lang="es-GT"/>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177441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fld id="{B538F817-0E65-4E88-96D4-9FA2057239B0}" type="datetime1">
              <a:rPr lang="es-GT" smtClean="0"/>
              <a:t>21/09/2021</a:t>
            </a:fld>
            <a:endParaRPr lang="es-GT"/>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129930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fld id="{0236FBD1-9373-42E6-933C-D2861B1129DE}" type="datetime1">
              <a:rPr lang="es-GT" smtClean="0"/>
              <a:t>21/09/2021</a:t>
            </a:fld>
            <a:endParaRPr lang="es-GT"/>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97763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fld id="{BC1679AE-6D20-40E8-83B9-AFE348460766}" type="datetime1">
              <a:rPr lang="es-GT" smtClean="0"/>
              <a:t>21/09/2021</a:t>
            </a:fld>
            <a:endParaRPr lang="es-GT"/>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313316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fld id="{69B172B5-4A68-4E4F-B447-FC61244663D3}" type="datetime1">
              <a:rPr lang="es-GT" smtClean="0"/>
              <a:t>21/09/2021</a:t>
            </a:fld>
            <a:endParaRPr lang="es-GT"/>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263227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fld id="{31CEE30F-A687-4E64-8B35-3DBF00F44A58}" type="datetime1">
              <a:rPr lang="es-GT" smtClean="0"/>
              <a:t>21/09/2021</a:t>
            </a:fld>
            <a:endParaRPr lang="es-GT"/>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136589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fld id="{5ECFAAE8-BB1F-46DC-B02E-828226DC17C2}" type="datetime1">
              <a:rPr lang="es-GT" smtClean="0"/>
              <a:t>21/09/2021</a:t>
            </a:fld>
            <a:endParaRPr lang="es-GT"/>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fld id="{8EF94ECC-E985-4DCB-BC79-BB238F702D18}" type="slidenum">
              <a:rPr lang="es-GT" smtClean="0"/>
              <a:t>‹Nº›</a:t>
            </a:fld>
            <a:endParaRPr lang="es-GT"/>
          </a:p>
        </p:txBody>
      </p:sp>
    </p:spTree>
    <p:extLst>
      <p:ext uri="{BB962C8B-B14F-4D97-AF65-F5344CB8AC3E}">
        <p14:creationId xmlns:p14="http://schemas.microsoft.com/office/powerpoint/2010/main" val="273947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7F50F-492E-4C5A-B836-C79014F93E1E}" type="datetime1">
              <a:rPr lang="es-GT" smtClean="0"/>
              <a:t>21/09/2021</a:t>
            </a:fld>
            <a:endParaRPr lang="es-GT"/>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94ECC-E985-4DCB-BC79-BB238F702D18}" type="slidenum">
              <a:rPr lang="es-GT" smtClean="0"/>
              <a:t>‹Nº›</a:t>
            </a:fld>
            <a:endParaRPr lang="es-GT"/>
          </a:p>
        </p:txBody>
      </p:sp>
    </p:spTree>
    <p:extLst>
      <p:ext uri="{BB962C8B-B14F-4D97-AF65-F5344CB8AC3E}">
        <p14:creationId xmlns:p14="http://schemas.microsoft.com/office/powerpoint/2010/main" val="4132767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45DAB0-0450-2344-A728-7465FA857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E2177F42-749B-BC44-981E-A98C688F0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69EAE072-526F-6443-B544-ED2003704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7F50F-492E-4C5A-B836-C79014F93E1E}" type="datetime1">
              <a:rPr lang="es-GT" smtClean="0"/>
              <a:t>21/09/2021</a:t>
            </a:fld>
            <a:endParaRPr lang="es-GT"/>
          </a:p>
        </p:txBody>
      </p:sp>
      <p:sp>
        <p:nvSpPr>
          <p:cNvPr id="5" name="Marcador de pie de página 4">
            <a:extLst>
              <a:ext uri="{FF2B5EF4-FFF2-40B4-BE49-F238E27FC236}">
                <a16:creationId xmlns:a16="http://schemas.microsoft.com/office/drawing/2014/main" id="{C4CE239C-FCF2-FD42-A4BC-CFC18EBAA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29C21CA9-6E2E-494F-A27F-21B9012B04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94ECC-E985-4DCB-BC79-BB238F702D18}" type="slidenum">
              <a:rPr lang="es-GT" smtClean="0"/>
              <a:t>‹Nº›</a:t>
            </a:fld>
            <a:endParaRPr lang="es-GT"/>
          </a:p>
        </p:txBody>
      </p:sp>
    </p:spTree>
    <p:extLst>
      <p:ext uri="{BB962C8B-B14F-4D97-AF65-F5344CB8AC3E}">
        <p14:creationId xmlns:p14="http://schemas.microsoft.com/office/powerpoint/2010/main" val="15042804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chart" Target="../charts/chart6.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chart" Target="../charts/chart5.xml"/><Relationship Id="rId5"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chart" Target="../charts/char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20.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1.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23.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61.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62.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65.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66.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33.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72.jpeg"/><Relationship Id="rId4" Type="http://schemas.openxmlformats.org/officeDocument/2006/relationships/image" Target="../media/image8.png"/><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16.xml"/><Relationship Id="rId5" Type="http://schemas.openxmlformats.org/officeDocument/2006/relationships/image" Target="../media/image79.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1 Rectángulo">
            <a:extLst>
              <a:ext uri="{FF2B5EF4-FFF2-40B4-BE49-F238E27FC236}">
                <a16:creationId xmlns:a16="http://schemas.microsoft.com/office/drawing/2014/main" id="{80DB44A8-1E04-DA4F-80A0-B926EBE251D3}"/>
              </a:ext>
            </a:extLst>
          </p:cNvPr>
          <p:cNvSpPr/>
          <p:nvPr/>
        </p:nvSpPr>
        <p:spPr>
          <a:xfrm>
            <a:off x="0" y="0"/>
            <a:ext cx="12192000" cy="6856054"/>
          </a:xfrm>
          <a:prstGeom prst="rect">
            <a:avLst/>
          </a:prstGeom>
          <a:solidFill>
            <a:srgbClr val="1F497D">
              <a:lumMod val="50000"/>
              <a:alpha val="7411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Imagen 5">
            <a:extLst>
              <a:ext uri="{FF2B5EF4-FFF2-40B4-BE49-F238E27FC236}">
                <a16:creationId xmlns:a16="http://schemas.microsoft.com/office/drawing/2014/main" id="{0E6E9320-956A-A748-B92D-86C9FF53C2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467732" cy="1466852"/>
          </a:xfrm>
          <a:prstGeom prst="rect">
            <a:avLst/>
          </a:prstGeom>
        </p:spPr>
      </p:pic>
      <p:pic>
        <p:nvPicPr>
          <p:cNvPr id="7" name="Picture 2" descr="Información Pública 2020 – Dirección General de Protección y Seguridad Vial">
            <a:extLst>
              <a:ext uri="{FF2B5EF4-FFF2-40B4-BE49-F238E27FC236}">
                <a16:creationId xmlns:a16="http://schemas.microsoft.com/office/drawing/2014/main" id="{9BE82A2D-5A66-4D2D-A924-81230D742653}"/>
              </a:ext>
            </a:extLst>
          </p:cNvPr>
          <p:cNvPicPr>
            <a:picLocks noChangeAspect="1" noChangeArrowheads="1"/>
          </p:cNvPicPr>
          <p:nvPr/>
        </p:nvPicPr>
        <p:blipFill rotWithShape="1">
          <a:blip r:embed="rId6" cstate="screen">
            <a:clrChange>
              <a:clrFrom>
                <a:srgbClr val="FAFFFF"/>
              </a:clrFrom>
              <a:clrTo>
                <a:srgbClr val="FAFFFF">
                  <a:alpha val="0"/>
                </a:srgbClr>
              </a:clrTo>
            </a:clrChang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rcRect b="17117"/>
          <a:stretch/>
        </p:blipFill>
        <p:spPr bwMode="auto">
          <a:xfrm>
            <a:off x="10171851" y="140672"/>
            <a:ext cx="1869430" cy="1135465"/>
          </a:xfrm>
          <a:prstGeom prst="rect">
            <a:avLst/>
          </a:prstGeom>
          <a:noFill/>
          <a:effectLst>
            <a:glow rad="1397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1406485" y="1886678"/>
            <a:ext cx="9379030" cy="2138523"/>
          </a:xfrm>
          <a:noFill/>
          <a:effectLst>
            <a:outerShdw blurRad="50800" dist="50800" dir="5400000" sx="1000" sy="1000" algn="ctr" rotWithShape="0">
              <a:srgbClr val="000000"/>
            </a:outerShdw>
          </a:effectLst>
        </p:spPr>
        <p:txBody>
          <a:bodyPr anchor="ctr" anchorCtr="0">
            <a:noAutofit/>
          </a:bodyPr>
          <a:lstStyle/>
          <a:p>
            <a:pPr>
              <a:lnSpc>
                <a:spcPct val="100000"/>
              </a:lnSpc>
            </a:pPr>
            <a:r>
              <a:rPr lang="es-GT" sz="3500" b="1" dirty="0">
                <a:solidFill>
                  <a:schemeClr val="bg1"/>
                </a:solidFill>
                <a:latin typeface="Arial" panose="020B0604020202020204" pitchFamily="34" charset="0"/>
                <a:cs typeface="Arial" panose="020B0604020202020204" pitchFamily="34" charset="0"/>
              </a:rPr>
              <a:t>RENDICIÓN DE CUENTAS DEL ORGANISMO EJECUTIVO </a:t>
            </a:r>
            <a:br>
              <a:rPr lang="es-GT" sz="3500" b="1" dirty="0">
                <a:solidFill>
                  <a:schemeClr val="bg1"/>
                </a:solidFill>
                <a:latin typeface="Arial" panose="020B0604020202020204" pitchFamily="34" charset="0"/>
                <a:cs typeface="Arial" panose="020B0604020202020204" pitchFamily="34" charset="0"/>
              </a:rPr>
            </a:br>
            <a:br>
              <a:rPr lang="es-GT" sz="3500" b="1" dirty="0">
                <a:solidFill>
                  <a:schemeClr val="bg1"/>
                </a:solidFill>
                <a:latin typeface="Arial" panose="020B0604020202020204" pitchFamily="34" charset="0"/>
                <a:cs typeface="Arial" panose="020B0604020202020204" pitchFamily="34" charset="0"/>
              </a:rPr>
            </a:br>
            <a:r>
              <a:rPr lang="es-GT" sz="3500" b="1" dirty="0">
                <a:solidFill>
                  <a:schemeClr val="bg1"/>
                </a:solidFill>
                <a:latin typeface="Arial" panose="020B0604020202020204" pitchFamily="34" charset="0"/>
                <a:cs typeface="Arial" panose="020B0604020202020204" pitchFamily="34" charset="0"/>
              </a:rPr>
              <a:t>SEGUNDO CUATRIMESTRE 2021</a:t>
            </a:r>
          </a:p>
        </p:txBody>
      </p:sp>
      <p:pic>
        <p:nvPicPr>
          <p:cNvPr id="4" name="2 Imagen" descr="24082020 - Logo CIV blanco_Mesa de trabajo 1.png">
            <a:extLst>
              <a:ext uri="{FF2B5EF4-FFF2-40B4-BE49-F238E27FC236}">
                <a16:creationId xmlns:a16="http://schemas.microsoft.com/office/drawing/2014/main" id="{73504453-ED40-9A43-BB32-22523C94DA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6376" y="4417649"/>
            <a:ext cx="9469139" cy="2438405"/>
          </a:xfrm>
          <a:prstGeom prst="rect">
            <a:avLst/>
          </a:prstGeom>
        </p:spPr>
      </p:pic>
    </p:spTree>
    <p:extLst>
      <p:ext uri="{BB962C8B-B14F-4D97-AF65-F5344CB8AC3E}">
        <p14:creationId xmlns:p14="http://schemas.microsoft.com/office/powerpoint/2010/main" val="70149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280121" y="237076"/>
            <a:ext cx="10585674" cy="1233926"/>
          </a:xfrm>
          <a:noFill/>
          <a:effectLst>
            <a:outerShdw blurRad="50800" dist="50800" dir="5400000" sx="1000" sy="1000" algn="ctr" rotWithShape="0">
              <a:srgbClr val="000000"/>
            </a:outerShdw>
          </a:effectLst>
        </p:spPr>
        <p:txBody>
          <a:bodyPr anchor="ctr" anchorCtr="0">
            <a:noAutofit/>
          </a:bodyPr>
          <a:lstStyle/>
          <a:p>
            <a:pPr algn="l"/>
            <a:r>
              <a:rPr lang="es-GT" sz="3500" dirty="0">
                <a:latin typeface="Arial" panose="020B0604020202020204" pitchFamily="34" charset="0"/>
                <a:cs typeface="Arial" panose="020B0604020202020204" pitchFamily="34" charset="0"/>
              </a:rPr>
              <a:t>PAGO DE SALARIOS A SERVIDORES PÚBLICOS A LA FECHA</a:t>
            </a:r>
            <a:endParaRPr lang="es-GT" sz="35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978931" y="1751050"/>
            <a:ext cx="7095504"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800" b="0" dirty="0">
                <a:solidFill>
                  <a:schemeClr val="tx1"/>
                </a:solidFill>
                <a:latin typeface="Arial" panose="020B0604020202020204" pitchFamily="34" charset="0"/>
                <a:cs typeface="Arial" panose="020B0604020202020204" pitchFamily="34" charset="0"/>
              </a:rPr>
              <a:t>Presupuesto vigente total para el pago de servidores públicos</a:t>
            </a:r>
          </a:p>
          <a:p>
            <a:pPr algn="just">
              <a:lnSpc>
                <a:spcPct val="100000"/>
              </a:lnSpc>
            </a:pPr>
            <a:endParaRPr lang="es-GT" sz="1000" b="0" dirty="0">
              <a:solidFill>
                <a:schemeClr val="tx1"/>
              </a:solidFill>
              <a:latin typeface="Arial" panose="020B0604020202020204" pitchFamily="34" charset="0"/>
              <a:cs typeface="Arial" panose="020B0604020202020204" pitchFamily="34" charset="0"/>
            </a:endParaRPr>
          </a:p>
          <a:p>
            <a:pPr marL="0" lvl="1" algn="just">
              <a:spcBef>
                <a:spcPct val="0"/>
              </a:spcBef>
            </a:pPr>
            <a:r>
              <a:rPr lang="es-GT" sz="3000" b="1" dirty="0">
                <a:solidFill>
                  <a:srgbClr val="002060"/>
                </a:solidFill>
                <a:latin typeface="Arial" panose="020B0604020202020204" pitchFamily="34" charset="0"/>
                <a:cs typeface="Arial" panose="020B0604020202020204" pitchFamily="34" charset="0"/>
              </a:rPr>
              <a:t>Q. 520,876,190.00</a:t>
            </a:r>
          </a:p>
          <a:p>
            <a:pPr marL="0" lvl="1" algn="just">
              <a:spcBef>
                <a:spcPct val="0"/>
              </a:spcBef>
            </a:pPr>
            <a:endParaRPr lang="es-GT" sz="3000" b="1" dirty="0">
              <a:solidFill>
                <a:srgbClr val="002060"/>
              </a:solidFill>
              <a:latin typeface="Arial" panose="020B0604020202020204" pitchFamily="34" charset="0"/>
              <a:cs typeface="Arial" panose="020B0604020202020204" pitchFamily="34" charset="0"/>
            </a:endParaRPr>
          </a:p>
          <a:p>
            <a:pPr algn="just">
              <a:lnSpc>
                <a:spcPct val="100000"/>
              </a:lnSpc>
            </a:pPr>
            <a:r>
              <a:rPr lang="es-GT" sz="1800" b="0" dirty="0">
                <a:solidFill>
                  <a:schemeClr val="tx1"/>
                </a:solidFill>
                <a:latin typeface="Arial" panose="020B0604020202020204" pitchFamily="34" charset="0"/>
                <a:cs typeface="Arial" panose="020B0604020202020204" pitchFamily="34" charset="0"/>
              </a:rPr>
              <a:t>Presupuesto utilizado al segundo cuatrimestre 2021</a:t>
            </a:r>
            <a:r>
              <a:rPr lang="es-GT" sz="1800" dirty="0">
                <a:solidFill>
                  <a:schemeClr val="tx1"/>
                </a:solidFill>
                <a:latin typeface="Arial" panose="020B0604020202020204" pitchFamily="34" charset="0"/>
                <a:cs typeface="Arial" panose="020B0604020202020204" pitchFamily="34" charset="0"/>
              </a:rPr>
              <a:t> </a:t>
            </a:r>
            <a:r>
              <a:rPr lang="es-GT" sz="1800" b="0" dirty="0">
                <a:solidFill>
                  <a:schemeClr val="tx1"/>
                </a:solidFill>
                <a:latin typeface="Arial" panose="020B0604020202020204" pitchFamily="34" charset="0"/>
                <a:cs typeface="Arial" panose="020B0604020202020204" pitchFamily="34" charset="0"/>
              </a:rPr>
              <a:t>para el pago de servidores públicos</a:t>
            </a:r>
          </a:p>
          <a:p>
            <a:pPr algn="just">
              <a:lnSpc>
                <a:spcPct val="100000"/>
              </a:lnSpc>
            </a:pPr>
            <a:endParaRPr lang="es-GT" sz="1000" b="0" dirty="0">
              <a:solidFill>
                <a:schemeClr val="tx1"/>
              </a:solidFill>
              <a:latin typeface="Arial" panose="020B0604020202020204" pitchFamily="34" charset="0"/>
              <a:cs typeface="Arial" panose="020B0604020202020204" pitchFamily="34" charset="0"/>
            </a:endParaRPr>
          </a:p>
          <a:p>
            <a:pPr marL="0" lvl="1" algn="just">
              <a:spcBef>
                <a:spcPct val="0"/>
              </a:spcBef>
            </a:pPr>
            <a:r>
              <a:rPr lang="es-GT" sz="3000" b="1" dirty="0">
                <a:solidFill>
                  <a:srgbClr val="002060"/>
                </a:solidFill>
                <a:latin typeface="Arial" panose="020B0604020202020204" pitchFamily="34" charset="0"/>
                <a:cs typeface="Arial" panose="020B0604020202020204" pitchFamily="34" charset="0"/>
              </a:rPr>
              <a:t>Q. 321,060,991.33</a:t>
            </a:r>
          </a:p>
          <a:p>
            <a:pPr marL="0" lvl="1" algn="just">
              <a:spcBef>
                <a:spcPct val="0"/>
              </a:spcBef>
            </a:pPr>
            <a:endParaRPr lang="es-GT" sz="3000" b="1" dirty="0">
              <a:solidFill>
                <a:srgbClr val="002060"/>
              </a:solidFill>
              <a:latin typeface="Arial" panose="020B0604020202020204" pitchFamily="34" charset="0"/>
              <a:cs typeface="Arial" panose="020B0604020202020204" pitchFamily="34" charset="0"/>
            </a:endParaRPr>
          </a:p>
          <a:p>
            <a:pPr algn="just">
              <a:lnSpc>
                <a:spcPct val="100000"/>
              </a:lnSpc>
            </a:pPr>
            <a:r>
              <a:rPr lang="es-GT" sz="1800" b="0" dirty="0">
                <a:solidFill>
                  <a:schemeClr val="tx1"/>
                </a:solidFill>
                <a:latin typeface="Arial" panose="020B0604020202020204" pitchFamily="34" charset="0"/>
                <a:cs typeface="Arial" panose="020B0604020202020204" pitchFamily="34" charset="0"/>
              </a:rPr>
              <a:t>Presupuesto pendiente de utilizar para el pago de servidores públicos</a:t>
            </a:r>
          </a:p>
          <a:p>
            <a:pPr algn="just">
              <a:lnSpc>
                <a:spcPct val="100000"/>
              </a:lnSpc>
            </a:pPr>
            <a:endParaRPr lang="es-GT" sz="1000" b="0" dirty="0">
              <a:solidFill>
                <a:schemeClr val="tx1"/>
              </a:solidFill>
              <a:latin typeface="Arial" panose="020B0604020202020204" pitchFamily="34" charset="0"/>
              <a:cs typeface="Arial" panose="020B0604020202020204" pitchFamily="34" charset="0"/>
            </a:endParaRPr>
          </a:p>
          <a:p>
            <a:pPr marL="0" lvl="1" algn="just">
              <a:spcBef>
                <a:spcPct val="0"/>
              </a:spcBef>
            </a:pPr>
            <a:r>
              <a:rPr lang="es-GT" sz="3000" b="1" dirty="0">
                <a:solidFill>
                  <a:srgbClr val="002060"/>
                </a:solidFill>
                <a:latin typeface="Arial" panose="020B0604020202020204" pitchFamily="34" charset="0"/>
                <a:cs typeface="Arial" panose="020B0604020202020204" pitchFamily="34" charset="0"/>
              </a:rPr>
              <a:t>Q. 199,815,198.67</a:t>
            </a:r>
          </a:p>
          <a:p>
            <a:pPr algn="just">
              <a:lnSpc>
                <a:spcPct val="100000"/>
              </a:lnSpc>
            </a:pPr>
            <a:endParaRPr lang="es-GT" sz="1200" b="0" dirty="0">
              <a:solidFill>
                <a:schemeClr val="accent1">
                  <a:lumMod val="50000"/>
                </a:schemeClr>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E40743F2-234A-4544-BBAC-8877FB423F76}"/>
              </a:ext>
            </a:extLst>
          </p:cNvPr>
          <p:cNvSpPr txBox="1">
            <a:spLocks/>
          </p:cNvSpPr>
          <p:nvPr/>
        </p:nvSpPr>
        <p:spPr>
          <a:xfrm>
            <a:off x="829219" y="1537979"/>
            <a:ext cx="3947589" cy="114312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1500" b="0" dirty="0">
                <a:solidFill>
                  <a:schemeClr val="tx1"/>
                </a:solidFill>
                <a:latin typeface="Arial" panose="020B0604020202020204" pitchFamily="34" charset="0"/>
                <a:cs typeface="Arial" panose="020B0604020202020204" pitchFamily="34" charset="0"/>
              </a:rPr>
              <a:t>Este rubro constituye el </a:t>
            </a:r>
            <a:r>
              <a:rPr lang="es-GT" sz="1500" dirty="0">
                <a:solidFill>
                  <a:srgbClr val="002060"/>
                </a:solidFill>
                <a:latin typeface="Arial" panose="020B0604020202020204" pitchFamily="34" charset="0"/>
                <a:cs typeface="Arial" panose="020B0604020202020204" pitchFamily="34" charset="0"/>
              </a:rPr>
              <a:t>7.67%</a:t>
            </a:r>
            <a:r>
              <a:rPr lang="es-GT" sz="1500" b="0" dirty="0">
                <a:solidFill>
                  <a:srgbClr val="002060"/>
                </a:solidFill>
                <a:latin typeface="Arial" panose="020B0604020202020204" pitchFamily="34" charset="0"/>
                <a:cs typeface="Arial" panose="020B0604020202020204" pitchFamily="34" charset="0"/>
              </a:rPr>
              <a:t> </a:t>
            </a:r>
            <a:r>
              <a:rPr lang="es-GT" sz="1500" b="0" dirty="0">
                <a:solidFill>
                  <a:schemeClr val="tx1"/>
                </a:solidFill>
                <a:latin typeface="Arial" panose="020B0604020202020204" pitchFamily="34" charset="0"/>
                <a:cs typeface="Arial" panose="020B0604020202020204" pitchFamily="34" charset="0"/>
              </a:rPr>
              <a:t>del total del presupuesto del Ministerio de Comunicaciones, Infraestructura y Vivienda</a:t>
            </a:r>
            <a:endParaRPr lang="es-GT" sz="1500" b="0" dirty="0">
              <a:solidFill>
                <a:schemeClr val="accent1">
                  <a:lumMod val="50000"/>
                </a:schemeClr>
              </a:solidFill>
              <a:latin typeface="Arial" panose="020B0604020202020204" pitchFamily="34" charset="0"/>
              <a:cs typeface="Arial" panose="020B0604020202020204" pitchFamily="34" charset="0"/>
            </a:endParaRPr>
          </a:p>
        </p:txBody>
      </p:sp>
      <p:pic>
        <p:nvPicPr>
          <p:cNvPr id="6" name="Picture 2" descr="Desarrollando capacidades de ciencia de datos en Directivos Público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88368" y="237076"/>
            <a:ext cx="1111896" cy="1111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áfico 7"/>
          <p:cNvGraphicFramePr>
            <a:graphicFrameLocks/>
          </p:cNvGraphicFramePr>
          <p:nvPr>
            <p:extLst>
              <p:ext uri="{D42A27DB-BD31-4B8C-83A1-F6EECF244321}">
                <p14:modId xmlns:p14="http://schemas.microsoft.com/office/powerpoint/2010/main" val="1896758951"/>
              </p:ext>
            </p:extLst>
          </p:nvPr>
        </p:nvGraphicFramePr>
        <p:xfrm>
          <a:off x="930281" y="2587798"/>
          <a:ext cx="3947588" cy="3438492"/>
        </p:xfrm>
        <a:graphic>
          <a:graphicData uri="http://schemas.openxmlformats.org/drawingml/2006/chart">
            <c:chart xmlns:c="http://schemas.openxmlformats.org/drawingml/2006/chart" xmlns:r="http://schemas.openxmlformats.org/officeDocument/2006/relationships" r:id="rId5"/>
          </a:graphicData>
        </a:graphic>
      </p:graphicFrame>
      <p:sp>
        <p:nvSpPr>
          <p:cNvPr id="9" name="Google Shape;196;p15">
            <a:extLst>
              <a:ext uri="{FF2B5EF4-FFF2-40B4-BE49-F238E27FC236}">
                <a16:creationId xmlns:a16="http://schemas.microsoft.com/office/drawing/2014/main" id="{B0319833-A1FA-49DC-AFB4-167A62677CA3}"/>
              </a:ext>
            </a:extLst>
          </p:cNvPr>
          <p:cNvSpPr txBox="1">
            <a:spLocks/>
          </p:cNvSpPr>
          <p:nvPr/>
        </p:nvSpPr>
        <p:spPr>
          <a:xfrm>
            <a:off x="1495550" y="3362400"/>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rgbClr val="002060"/>
                </a:solidFill>
                <a:latin typeface="Century Gothic" panose="020B0502020202020204" pitchFamily="34" charset="0"/>
              </a:rPr>
              <a:t>38.36%</a:t>
            </a:r>
          </a:p>
        </p:txBody>
      </p:sp>
      <p:sp>
        <p:nvSpPr>
          <p:cNvPr id="10" name="Google Shape;196;p15">
            <a:extLst>
              <a:ext uri="{FF2B5EF4-FFF2-40B4-BE49-F238E27FC236}">
                <a16:creationId xmlns:a16="http://schemas.microsoft.com/office/drawing/2014/main" id="{B0319833-A1FA-49DC-AFB4-167A62677CA3}"/>
              </a:ext>
            </a:extLst>
          </p:cNvPr>
          <p:cNvSpPr txBox="1">
            <a:spLocks/>
          </p:cNvSpPr>
          <p:nvPr/>
        </p:nvSpPr>
        <p:spPr>
          <a:xfrm>
            <a:off x="2845141" y="3797900"/>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chemeClr val="bg1"/>
                </a:solidFill>
                <a:latin typeface="Century Gothic" panose="020B0502020202020204" pitchFamily="34" charset="0"/>
              </a:rPr>
              <a:t>61.64%</a:t>
            </a:r>
          </a:p>
        </p:txBody>
      </p:sp>
    </p:spTree>
    <p:extLst>
      <p:ext uri="{BB962C8B-B14F-4D97-AF65-F5344CB8AC3E}">
        <p14:creationId xmlns:p14="http://schemas.microsoft.com/office/powerpoint/2010/main" val="104869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793024"/>
            <a:ext cx="11173098"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¿EN QUÉ INVIERTE LA INSTITUCIÓN?</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387531" y="1887687"/>
            <a:ext cx="11578046" cy="310951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500" b="0" dirty="0">
                <a:solidFill>
                  <a:schemeClr val="tx1"/>
                </a:solidFill>
                <a:latin typeface="Arial" panose="020B0604020202020204" pitchFamily="34" charset="0"/>
                <a:cs typeface="Arial" panose="020B0604020202020204" pitchFamily="34" charset="0"/>
              </a:rPr>
              <a:t>El Ministerio de Comunicaciones, Infraestructura y Vivienda invierte los recursos que posee principalmente en la construcción, reposición, mejoramiento y ampliación de infraestructura vial, educativa y de salud; muros de contención para disminución de riesgos; e, infraestructura aeroportuaria; las cuales coadyuvan al desarrollo económico y social de la población. </a:t>
            </a:r>
          </a:p>
          <a:p>
            <a:pPr algn="just">
              <a:lnSpc>
                <a:spcPct val="100000"/>
              </a:lnSpc>
            </a:pPr>
            <a:endParaRPr lang="es-GT" sz="2500" b="0" dirty="0">
              <a:solidFill>
                <a:schemeClr val="tx1"/>
              </a:solidFill>
              <a:latin typeface="Arial" panose="020B0604020202020204" pitchFamily="34" charset="0"/>
              <a:cs typeface="Arial" panose="020B0604020202020204" pitchFamily="34" charset="0"/>
            </a:endParaRPr>
          </a:p>
          <a:p>
            <a:pPr algn="just">
              <a:lnSpc>
                <a:spcPct val="100000"/>
              </a:lnSpc>
            </a:pPr>
            <a:r>
              <a:rPr lang="es-GT" sz="2500" b="0" dirty="0">
                <a:solidFill>
                  <a:schemeClr val="tx1"/>
                </a:solidFill>
                <a:latin typeface="Arial" panose="020B0604020202020204" pitchFamily="34" charset="0"/>
                <a:cs typeface="Arial" panose="020B0604020202020204" pitchFamily="34" charset="0"/>
              </a:rPr>
              <a:t>Asimismo, realiza transferencias de capital por medio de los subsidios para contribuir a la reducción del déficit habitacional existente en el país.</a:t>
            </a:r>
          </a:p>
        </p:txBody>
      </p:sp>
      <p:pic>
        <p:nvPicPr>
          <p:cNvPr id="8" name="Picture 4" descr="Edificio - Iconos gratis de edificio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77110" y="91453"/>
            <a:ext cx="1288467" cy="128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40743F2-234A-4544-BBAC-8877FB423F76}"/>
              </a:ext>
            </a:extLst>
          </p:cNvPr>
          <p:cNvSpPr txBox="1">
            <a:spLocks/>
          </p:cNvSpPr>
          <p:nvPr/>
        </p:nvSpPr>
        <p:spPr>
          <a:xfrm>
            <a:off x="4920713" y="15683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002060"/>
                </a:solidFill>
                <a:latin typeface="Arial" panose="020B0604020202020204" pitchFamily="34" charset="0"/>
                <a:cs typeface="Arial" panose="020B0604020202020204" pitchFamily="34" charset="0"/>
              </a:rPr>
              <a:t>Q. 4,000,819,116.00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 segundo cuatrimestre 2021 para la inversión</a:t>
            </a:r>
          </a:p>
          <a:p>
            <a:pPr marL="0" lvl="1" algn="just">
              <a:lnSpc>
                <a:spcPct val="150000"/>
              </a:lnSpc>
              <a:spcBef>
                <a:spcPct val="0"/>
              </a:spcBef>
            </a:pPr>
            <a:r>
              <a:rPr lang="es-GT" sz="4500" b="1" dirty="0">
                <a:solidFill>
                  <a:srgbClr val="002060"/>
                </a:solidFill>
                <a:latin typeface="Arial" panose="020B0604020202020204" pitchFamily="34" charset="0"/>
                <a:cs typeface="Arial" panose="020B0604020202020204" pitchFamily="34" charset="0"/>
              </a:rPr>
              <a:t>Q. 2,004,510,816.88</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pendiente de utilizar para la inversión</a:t>
            </a:r>
          </a:p>
          <a:p>
            <a:pPr marL="0" lvl="1" algn="just">
              <a:lnSpc>
                <a:spcPct val="150000"/>
              </a:lnSpc>
              <a:spcBef>
                <a:spcPct val="0"/>
              </a:spcBef>
            </a:pPr>
            <a:r>
              <a:rPr lang="es-GT" sz="4500" b="1" dirty="0">
                <a:solidFill>
                  <a:srgbClr val="002060"/>
                </a:solidFill>
                <a:latin typeface="Arial" panose="020B0604020202020204" pitchFamily="34" charset="0"/>
                <a:cs typeface="Arial" panose="020B0604020202020204" pitchFamily="34" charset="0"/>
              </a:rPr>
              <a:t>Q. 1,996,308,299.12</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E40743F2-234A-4544-BBAC-8877FB423F76}"/>
              </a:ext>
            </a:extLst>
          </p:cNvPr>
          <p:cNvSpPr>
            <a:spLocks noGrp="1"/>
          </p:cNvSpPr>
          <p:nvPr>
            <p:ph type="ctrTitle"/>
          </p:nvPr>
        </p:nvSpPr>
        <p:spPr>
          <a:xfrm>
            <a:off x="317785" y="279838"/>
            <a:ext cx="11003558" cy="1045029"/>
          </a:xfrm>
          <a:noFill/>
          <a:effectLst>
            <a:outerShdw blurRad="50800" dist="50800" dir="5400000" sx="1000" sy="1000" algn="ctr" rotWithShape="0">
              <a:srgbClr val="000000"/>
            </a:outerShdw>
          </a:effectLst>
        </p:spPr>
        <p:txBody>
          <a:bodyPr anchor="ctr" anchorCtr="0">
            <a:noAutofit/>
          </a:bodyPr>
          <a:lstStyle/>
          <a:p>
            <a:pPr algn="l"/>
            <a:r>
              <a:rPr lang="es-GT" sz="3500" dirty="0">
                <a:latin typeface="Arial" panose="020B0604020202020204" pitchFamily="34" charset="0"/>
                <a:cs typeface="Arial" panose="020B0604020202020204" pitchFamily="34" charset="0"/>
              </a:rPr>
              <a:t>MONTO UTILIZADO EN INVERSIÓN A LA FECHA</a:t>
            </a:r>
            <a:endParaRPr lang="es-GT" sz="35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4" descr="Edificio - Iconos gratis de edificio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77110" y="91453"/>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E40743F2-234A-4544-BBAC-8877FB423F76}"/>
              </a:ext>
            </a:extLst>
          </p:cNvPr>
          <p:cNvSpPr txBox="1">
            <a:spLocks/>
          </p:cNvSpPr>
          <p:nvPr/>
        </p:nvSpPr>
        <p:spPr>
          <a:xfrm>
            <a:off x="832448" y="1379920"/>
            <a:ext cx="3947588" cy="134884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1500" b="0" dirty="0">
                <a:solidFill>
                  <a:schemeClr val="tx1"/>
                </a:solidFill>
                <a:latin typeface="Arial" panose="020B0604020202020204" pitchFamily="34" charset="0"/>
                <a:cs typeface="Arial" panose="020B0604020202020204" pitchFamily="34" charset="0"/>
              </a:rPr>
              <a:t>Este rubro constituye el </a:t>
            </a:r>
            <a:r>
              <a:rPr lang="es-GT" sz="1500" dirty="0">
                <a:solidFill>
                  <a:srgbClr val="002060"/>
                </a:solidFill>
                <a:latin typeface="Arial" panose="020B0604020202020204" pitchFamily="34" charset="0"/>
                <a:cs typeface="Arial" panose="020B0604020202020204" pitchFamily="34" charset="0"/>
              </a:rPr>
              <a:t>58.92%</a:t>
            </a:r>
            <a:r>
              <a:rPr lang="es-GT" sz="1500" b="0" dirty="0">
                <a:solidFill>
                  <a:srgbClr val="002060"/>
                </a:solidFill>
                <a:latin typeface="Arial" panose="020B0604020202020204" pitchFamily="34" charset="0"/>
                <a:cs typeface="Arial" panose="020B0604020202020204" pitchFamily="34" charset="0"/>
              </a:rPr>
              <a:t> </a:t>
            </a:r>
            <a:r>
              <a:rPr lang="es-GT" sz="1500" b="0" dirty="0">
                <a:solidFill>
                  <a:schemeClr val="tx1"/>
                </a:solidFill>
                <a:latin typeface="Arial" panose="020B0604020202020204" pitchFamily="34" charset="0"/>
                <a:cs typeface="Arial" panose="020B0604020202020204" pitchFamily="34" charset="0"/>
              </a:rPr>
              <a:t>del total del presupuesto del Ministerio de Comunicaciones, Infraestructura y Vivienda. </a:t>
            </a:r>
          </a:p>
          <a:p>
            <a:pPr>
              <a:lnSpc>
                <a:spcPct val="100000"/>
              </a:lnSpc>
            </a:pPr>
            <a:r>
              <a:rPr lang="es-GT" sz="1500" b="0" dirty="0">
                <a:solidFill>
                  <a:schemeClr val="tx1"/>
                </a:solidFill>
                <a:latin typeface="Arial" panose="020B0604020202020204" pitchFamily="34" charset="0"/>
                <a:cs typeface="Arial" panose="020B0604020202020204" pitchFamily="34" charset="0"/>
              </a:rPr>
              <a:t>(incluye grupo de gasto 1, 3 y 5)</a:t>
            </a:r>
          </a:p>
        </p:txBody>
      </p:sp>
      <p:graphicFrame>
        <p:nvGraphicFramePr>
          <p:cNvPr id="8" name="Gráfico 7"/>
          <p:cNvGraphicFramePr>
            <a:graphicFrameLocks/>
          </p:cNvGraphicFramePr>
          <p:nvPr>
            <p:extLst>
              <p:ext uri="{D42A27DB-BD31-4B8C-83A1-F6EECF244321}">
                <p14:modId xmlns:p14="http://schemas.microsoft.com/office/powerpoint/2010/main" val="829744669"/>
              </p:ext>
            </p:extLst>
          </p:nvPr>
        </p:nvGraphicFramePr>
        <p:xfrm>
          <a:off x="973125" y="2687340"/>
          <a:ext cx="3947588" cy="3438492"/>
        </p:xfrm>
        <a:graphic>
          <a:graphicData uri="http://schemas.openxmlformats.org/drawingml/2006/chart">
            <c:chart xmlns:c="http://schemas.openxmlformats.org/drawingml/2006/chart" xmlns:r="http://schemas.openxmlformats.org/officeDocument/2006/relationships" r:id="rId5"/>
          </a:graphicData>
        </a:graphic>
      </p:graphicFrame>
      <p:sp>
        <p:nvSpPr>
          <p:cNvPr id="11" name="Google Shape;196;p15">
            <a:extLst>
              <a:ext uri="{FF2B5EF4-FFF2-40B4-BE49-F238E27FC236}">
                <a16:creationId xmlns:a16="http://schemas.microsoft.com/office/drawing/2014/main" id="{B0319833-A1FA-49DC-AFB4-167A62677CA3}"/>
              </a:ext>
            </a:extLst>
          </p:cNvPr>
          <p:cNvSpPr txBox="1">
            <a:spLocks/>
          </p:cNvSpPr>
          <p:nvPr/>
        </p:nvSpPr>
        <p:spPr>
          <a:xfrm>
            <a:off x="1565889" y="3669541"/>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rgbClr val="002060"/>
                </a:solidFill>
                <a:latin typeface="Century Gothic" panose="020B0502020202020204" pitchFamily="34" charset="0"/>
              </a:rPr>
              <a:t>48.90%</a:t>
            </a:r>
          </a:p>
        </p:txBody>
      </p:sp>
      <p:sp>
        <p:nvSpPr>
          <p:cNvPr id="12" name="Google Shape;196;p15">
            <a:extLst>
              <a:ext uri="{FF2B5EF4-FFF2-40B4-BE49-F238E27FC236}">
                <a16:creationId xmlns:a16="http://schemas.microsoft.com/office/drawing/2014/main" id="{B0319833-A1FA-49DC-AFB4-167A62677CA3}"/>
              </a:ext>
            </a:extLst>
          </p:cNvPr>
          <p:cNvSpPr txBox="1">
            <a:spLocks/>
          </p:cNvSpPr>
          <p:nvPr/>
        </p:nvSpPr>
        <p:spPr>
          <a:xfrm>
            <a:off x="2804948" y="3722712"/>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chemeClr val="bg1"/>
                </a:solidFill>
                <a:latin typeface="Century Gothic" panose="020B0502020202020204" pitchFamily="34" charset="0"/>
              </a:rPr>
              <a:t>51.10%</a:t>
            </a:r>
          </a:p>
        </p:txBody>
      </p:sp>
    </p:spTree>
    <p:extLst>
      <p:ext uri="{BB962C8B-B14F-4D97-AF65-F5344CB8AC3E}">
        <p14:creationId xmlns:p14="http://schemas.microsoft.com/office/powerpoint/2010/main" val="14681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E40743F2-234A-4544-BBAC-8877FB423F76}"/>
              </a:ext>
            </a:extLst>
          </p:cNvPr>
          <p:cNvSpPr>
            <a:spLocks noGrp="1"/>
          </p:cNvSpPr>
          <p:nvPr>
            <p:ph type="ctrTitle"/>
          </p:nvPr>
        </p:nvSpPr>
        <p:spPr>
          <a:xfrm>
            <a:off x="317785" y="279838"/>
            <a:ext cx="11003558" cy="1045029"/>
          </a:xfrm>
          <a:noFill/>
          <a:effectLst>
            <a:outerShdw blurRad="50800" dist="50800" dir="5400000" sx="1000" sy="1000" algn="ctr" rotWithShape="0">
              <a:srgbClr val="000000"/>
            </a:outerShdw>
          </a:effectLst>
        </p:spPr>
        <p:txBody>
          <a:bodyPr anchor="ctr" anchorCtr="0">
            <a:noAutofit/>
          </a:bodyPr>
          <a:lstStyle/>
          <a:p>
            <a:pPr algn="l"/>
            <a:r>
              <a:rPr lang="es-GT" sz="3500" dirty="0">
                <a:latin typeface="Arial" panose="020B0604020202020204" pitchFamily="34" charset="0"/>
                <a:cs typeface="Arial" panose="020B0604020202020204" pitchFamily="34" charset="0"/>
              </a:rPr>
              <a:t>MONTO UTILIZADO EN INVERSIÓN A LA FECHA</a:t>
            </a:r>
            <a:endParaRPr lang="es-GT" sz="35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4" descr="Edificio - Iconos gratis de edificio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677110" y="91453"/>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s redondeadas 4">
            <a:extLst>
              <a:ext uri="{FF2B5EF4-FFF2-40B4-BE49-F238E27FC236}">
                <a16:creationId xmlns:a16="http://schemas.microsoft.com/office/drawing/2014/main" id="{46E512D7-0DC1-48D5-9FEF-E301F3B523AD}"/>
              </a:ext>
            </a:extLst>
          </p:cNvPr>
          <p:cNvSpPr/>
          <p:nvPr/>
        </p:nvSpPr>
        <p:spPr>
          <a:xfrm>
            <a:off x="3858433" y="1568306"/>
            <a:ext cx="7285186" cy="4551140"/>
          </a:xfrm>
          <a:prstGeom prst="roundRect">
            <a:avLst/>
          </a:prstGeom>
          <a:noFill/>
          <a:ln w="38100" cap="flat" cmpd="sng" algn="ctr">
            <a:solidFill>
              <a:schemeClr val="accent5">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GT"/>
          </a:p>
        </p:txBody>
      </p:sp>
      <p:graphicFrame>
        <p:nvGraphicFramePr>
          <p:cNvPr id="17" name="Gráfico 16"/>
          <p:cNvGraphicFramePr>
            <a:graphicFrameLocks/>
          </p:cNvGraphicFramePr>
          <p:nvPr>
            <p:extLst>
              <p:ext uri="{D42A27DB-BD31-4B8C-83A1-F6EECF244321}">
                <p14:modId xmlns:p14="http://schemas.microsoft.com/office/powerpoint/2010/main" val="3136864624"/>
              </p:ext>
            </p:extLst>
          </p:nvPr>
        </p:nvGraphicFramePr>
        <p:xfrm>
          <a:off x="3858433" y="1634412"/>
          <a:ext cx="3584354" cy="42303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áfico 17"/>
          <p:cNvGraphicFramePr>
            <a:graphicFrameLocks/>
          </p:cNvGraphicFramePr>
          <p:nvPr>
            <p:extLst>
              <p:ext uri="{D42A27DB-BD31-4B8C-83A1-F6EECF244321}">
                <p14:modId xmlns:p14="http://schemas.microsoft.com/office/powerpoint/2010/main" val="3334726292"/>
              </p:ext>
            </p:extLst>
          </p:nvPr>
        </p:nvGraphicFramePr>
        <p:xfrm>
          <a:off x="7547466" y="1697184"/>
          <a:ext cx="3596153" cy="4251440"/>
        </p:xfrm>
        <a:graphic>
          <a:graphicData uri="http://schemas.openxmlformats.org/drawingml/2006/chart">
            <c:chart xmlns:c="http://schemas.openxmlformats.org/drawingml/2006/chart" xmlns:r="http://schemas.openxmlformats.org/officeDocument/2006/relationships" r:id="rId7"/>
          </a:graphicData>
        </a:graphic>
      </p:graphicFrame>
      <p:sp>
        <p:nvSpPr>
          <p:cNvPr id="19" name="Google Shape;196;p15">
            <a:extLst>
              <a:ext uri="{FF2B5EF4-FFF2-40B4-BE49-F238E27FC236}">
                <a16:creationId xmlns:a16="http://schemas.microsoft.com/office/drawing/2014/main" id="{B0319833-A1FA-49DC-AFB4-167A62677CA3}"/>
              </a:ext>
            </a:extLst>
          </p:cNvPr>
          <p:cNvSpPr txBox="1">
            <a:spLocks/>
          </p:cNvSpPr>
          <p:nvPr/>
        </p:nvSpPr>
        <p:spPr>
          <a:xfrm>
            <a:off x="5756325" y="3302356"/>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chemeClr val="bg1"/>
                </a:solidFill>
                <a:latin typeface="Century Gothic" panose="020B0502020202020204" pitchFamily="34" charset="0"/>
              </a:rPr>
              <a:t>58.92%</a:t>
            </a:r>
          </a:p>
        </p:txBody>
      </p:sp>
      <p:sp>
        <p:nvSpPr>
          <p:cNvPr id="20" name="Google Shape;196;p15">
            <a:extLst>
              <a:ext uri="{FF2B5EF4-FFF2-40B4-BE49-F238E27FC236}">
                <a16:creationId xmlns:a16="http://schemas.microsoft.com/office/drawing/2014/main" id="{B0319833-A1FA-49DC-AFB4-167A62677CA3}"/>
              </a:ext>
            </a:extLst>
          </p:cNvPr>
          <p:cNvSpPr txBox="1">
            <a:spLocks/>
          </p:cNvSpPr>
          <p:nvPr/>
        </p:nvSpPr>
        <p:spPr>
          <a:xfrm>
            <a:off x="9302372" y="3302356"/>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chemeClr val="bg1"/>
                </a:solidFill>
                <a:latin typeface="Century Gothic" panose="020B0502020202020204" pitchFamily="34" charset="0"/>
              </a:rPr>
              <a:t>58.92%</a:t>
            </a:r>
          </a:p>
        </p:txBody>
      </p:sp>
      <p:sp>
        <p:nvSpPr>
          <p:cNvPr id="21" name="Google Shape;196;p15">
            <a:extLst>
              <a:ext uri="{FF2B5EF4-FFF2-40B4-BE49-F238E27FC236}">
                <a16:creationId xmlns:a16="http://schemas.microsoft.com/office/drawing/2014/main" id="{B0319833-A1FA-49DC-AFB4-167A62677CA3}"/>
              </a:ext>
            </a:extLst>
          </p:cNvPr>
          <p:cNvSpPr txBox="1">
            <a:spLocks/>
          </p:cNvSpPr>
          <p:nvPr/>
        </p:nvSpPr>
        <p:spPr>
          <a:xfrm>
            <a:off x="7547465" y="3256936"/>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chemeClr val="bg1"/>
                </a:solidFill>
                <a:latin typeface="Century Gothic" panose="020B0502020202020204" pitchFamily="34" charset="0"/>
              </a:rPr>
              <a:t>25.80%</a:t>
            </a:r>
          </a:p>
        </p:txBody>
      </p:sp>
      <p:sp>
        <p:nvSpPr>
          <p:cNvPr id="22" name="Google Shape;196;p15">
            <a:extLst>
              <a:ext uri="{FF2B5EF4-FFF2-40B4-BE49-F238E27FC236}">
                <a16:creationId xmlns:a16="http://schemas.microsoft.com/office/drawing/2014/main" id="{B0319833-A1FA-49DC-AFB4-167A62677CA3}"/>
              </a:ext>
            </a:extLst>
          </p:cNvPr>
          <p:cNvSpPr txBox="1">
            <a:spLocks/>
          </p:cNvSpPr>
          <p:nvPr/>
        </p:nvSpPr>
        <p:spPr>
          <a:xfrm>
            <a:off x="4170652" y="3071523"/>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rgbClr val="002060"/>
                </a:solidFill>
                <a:latin typeface="Century Gothic" panose="020B0502020202020204" pitchFamily="34" charset="0"/>
              </a:rPr>
              <a:t>41.08%</a:t>
            </a:r>
          </a:p>
        </p:txBody>
      </p:sp>
      <p:sp>
        <p:nvSpPr>
          <p:cNvPr id="23" name="Google Shape;196;p15">
            <a:extLst>
              <a:ext uri="{FF2B5EF4-FFF2-40B4-BE49-F238E27FC236}">
                <a16:creationId xmlns:a16="http://schemas.microsoft.com/office/drawing/2014/main" id="{B0319833-A1FA-49DC-AFB4-167A62677CA3}"/>
              </a:ext>
            </a:extLst>
          </p:cNvPr>
          <p:cNvSpPr txBox="1">
            <a:spLocks/>
          </p:cNvSpPr>
          <p:nvPr/>
        </p:nvSpPr>
        <p:spPr>
          <a:xfrm>
            <a:off x="7967895" y="2057176"/>
            <a:ext cx="1533751" cy="737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s-GT" sz="1600" dirty="0">
                <a:solidFill>
                  <a:srgbClr val="002060"/>
                </a:solidFill>
                <a:latin typeface="Century Gothic" panose="020B0502020202020204" pitchFamily="34" charset="0"/>
              </a:rPr>
              <a:t>15.28%</a:t>
            </a:r>
          </a:p>
        </p:txBody>
      </p:sp>
      <p:sp>
        <p:nvSpPr>
          <p:cNvPr id="24" name="Título 1">
            <a:extLst>
              <a:ext uri="{FF2B5EF4-FFF2-40B4-BE49-F238E27FC236}">
                <a16:creationId xmlns:a16="http://schemas.microsoft.com/office/drawing/2014/main" id="{E40743F2-234A-4544-BBAC-8877FB423F76}"/>
              </a:ext>
            </a:extLst>
          </p:cNvPr>
          <p:cNvSpPr txBox="1">
            <a:spLocks/>
          </p:cNvSpPr>
          <p:nvPr/>
        </p:nvSpPr>
        <p:spPr>
          <a:xfrm>
            <a:off x="183314" y="1634412"/>
            <a:ext cx="3540647" cy="389681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1500" b="0" dirty="0">
                <a:solidFill>
                  <a:schemeClr val="tx1"/>
                </a:solidFill>
                <a:latin typeface="Arial" panose="020B0604020202020204" pitchFamily="34" charset="0"/>
                <a:cs typeface="Arial" panose="020B0604020202020204" pitchFamily="34" charset="0"/>
              </a:rPr>
              <a:t>Del total del presupuesto, el </a:t>
            </a:r>
            <a:r>
              <a:rPr lang="es-GT" sz="1500" dirty="0">
                <a:solidFill>
                  <a:srgbClr val="002060"/>
                </a:solidFill>
                <a:latin typeface="Arial" panose="020B0604020202020204" pitchFamily="34" charset="0"/>
                <a:cs typeface="Arial" panose="020B0604020202020204" pitchFamily="34" charset="0"/>
              </a:rPr>
              <a:t>58.92% </a:t>
            </a:r>
            <a:r>
              <a:rPr lang="es-GT" sz="1500" b="0" dirty="0">
                <a:solidFill>
                  <a:schemeClr val="tx1"/>
                </a:solidFill>
                <a:latin typeface="Arial" panose="020B0604020202020204" pitchFamily="34" charset="0"/>
                <a:cs typeface="Arial" panose="020B0604020202020204" pitchFamily="34" charset="0"/>
              </a:rPr>
              <a:t>corresponde a inversión. Es importante mencionar que el presupuesto de funcionamiento de la institución incluye el mantenimiento de la Red Vial del país, el cual constituye el </a:t>
            </a:r>
            <a:r>
              <a:rPr lang="es-GT" sz="1500" dirty="0">
                <a:solidFill>
                  <a:srgbClr val="002060"/>
                </a:solidFill>
                <a:latin typeface="Arial" panose="020B0604020202020204" pitchFamily="34" charset="0"/>
                <a:cs typeface="Arial" panose="020B0604020202020204" pitchFamily="34" charset="0"/>
              </a:rPr>
              <a:t>25.80%</a:t>
            </a:r>
            <a:r>
              <a:rPr lang="es-GT" sz="1500" b="0" dirty="0">
                <a:solidFill>
                  <a:srgbClr val="002060"/>
                </a:solidFill>
                <a:latin typeface="Arial" panose="020B0604020202020204" pitchFamily="34" charset="0"/>
                <a:cs typeface="Arial" panose="020B0604020202020204" pitchFamily="34" charset="0"/>
              </a:rPr>
              <a:t> </a:t>
            </a:r>
            <a:r>
              <a:rPr lang="es-GT" sz="1500" b="0" dirty="0">
                <a:solidFill>
                  <a:schemeClr val="tx1"/>
                </a:solidFill>
                <a:latin typeface="Arial" panose="020B0604020202020204" pitchFamily="34" charset="0"/>
                <a:cs typeface="Arial" panose="020B0604020202020204" pitchFamily="34" charset="0"/>
              </a:rPr>
              <a:t>del total del presupuesto del Ministerio de Comunicaciones, Infraestructura y Vivienda. </a:t>
            </a:r>
          </a:p>
          <a:p>
            <a:pPr>
              <a:lnSpc>
                <a:spcPct val="100000"/>
              </a:lnSpc>
            </a:pPr>
            <a:endParaRPr lang="es-GT" sz="1500" b="0" dirty="0">
              <a:solidFill>
                <a:schemeClr val="tx1"/>
              </a:solidFill>
              <a:latin typeface="Arial" panose="020B0604020202020204" pitchFamily="34" charset="0"/>
              <a:cs typeface="Arial" panose="020B0604020202020204" pitchFamily="34" charset="0"/>
            </a:endParaRPr>
          </a:p>
          <a:p>
            <a:pPr>
              <a:lnSpc>
                <a:spcPct val="100000"/>
              </a:lnSpc>
            </a:pPr>
            <a:r>
              <a:rPr lang="es-GT" sz="1500" b="0" dirty="0">
                <a:solidFill>
                  <a:schemeClr val="tx1"/>
                </a:solidFill>
                <a:latin typeface="Arial" panose="020B0604020202020204" pitchFamily="34" charset="0"/>
                <a:cs typeface="Arial" panose="020B0604020202020204" pitchFamily="34" charset="0"/>
              </a:rPr>
              <a:t>Únicamente el 15.28% del presupuesto institucional es destinado al resto de las actividades de funcionamiento. </a:t>
            </a:r>
          </a:p>
        </p:txBody>
      </p:sp>
    </p:spTree>
    <p:extLst>
      <p:ext uri="{BB962C8B-B14F-4D97-AF65-F5344CB8AC3E}">
        <p14:creationId xmlns:p14="http://schemas.microsoft.com/office/powerpoint/2010/main" val="1585680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261257" y="354483"/>
            <a:ext cx="10552923" cy="1045029"/>
          </a:xfrm>
          <a:noFill/>
          <a:effectLst>
            <a:outerShdw blurRad="50800" dist="50800" dir="5400000" sx="1000" sy="1000" algn="ctr" rotWithShape="0">
              <a:srgbClr val="000000"/>
            </a:outerShdw>
          </a:effectLst>
        </p:spPr>
        <p:txBody>
          <a:bodyPr anchor="ctr" anchorCtr="0">
            <a:noAutofit/>
          </a:bodyPr>
          <a:lstStyle/>
          <a:p>
            <a:pPr algn="l"/>
            <a:r>
              <a:rPr lang="es-GT" sz="3400" dirty="0">
                <a:solidFill>
                  <a:srgbClr val="002060"/>
                </a:solidFill>
                <a:latin typeface="Arial" panose="020B0604020202020204" pitchFamily="34" charset="0"/>
                <a:cs typeface="Arial" panose="020B0604020202020204" pitchFamily="34" charset="0"/>
              </a:rPr>
              <a:t>¿QUÉ FINALIDADES ATIENDE LA INSTITUCIÓN?</a:t>
            </a:r>
            <a:endParaRPr lang="es-GT" sz="3400" b="1" dirty="0">
              <a:solidFill>
                <a:srgbClr val="002060"/>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030824" y="1537069"/>
            <a:ext cx="7836779" cy="69022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El CIV destina su presupuesto a atender las siguientes finalidades.</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542580" y="2160245"/>
            <a:ext cx="3327219" cy="253800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chemeClr val="tx1"/>
                </a:solidFill>
                <a:latin typeface="Arial" panose="020B0604020202020204" pitchFamily="34" charset="0"/>
                <a:cs typeface="Arial" panose="020B0604020202020204" pitchFamily="34" charset="0"/>
              </a:rPr>
              <a:t>La principal finalidad que se atiende es Asuntos Económicos con un </a:t>
            </a:r>
            <a:r>
              <a:rPr lang="es-GT" sz="2000" dirty="0">
                <a:solidFill>
                  <a:srgbClr val="002060"/>
                </a:solidFill>
                <a:latin typeface="Arial" panose="020B0604020202020204" pitchFamily="34" charset="0"/>
                <a:cs typeface="Arial" panose="020B0604020202020204" pitchFamily="34" charset="0"/>
              </a:rPr>
              <a:t>81.99%</a:t>
            </a:r>
            <a:r>
              <a:rPr lang="es-GT" sz="2000" b="0" dirty="0">
                <a:solidFill>
                  <a:schemeClr val="tx1"/>
                </a:solidFill>
                <a:latin typeface="Arial" panose="020B0604020202020204" pitchFamily="34" charset="0"/>
                <a:cs typeface="Arial" panose="020B0604020202020204" pitchFamily="34" charset="0"/>
              </a:rPr>
              <a:t> del presupuesto total del CIV.</a:t>
            </a:r>
            <a:endParaRPr lang="es-GT" sz="2200" b="0" dirty="0">
              <a:solidFill>
                <a:schemeClr val="tx1"/>
              </a:solidFill>
              <a:latin typeface="Arial" panose="020B0604020202020204" pitchFamily="34" charset="0"/>
              <a:cs typeface="Arial" panose="020B0604020202020204" pitchFamily="34" charset="0"/>
            </a:endParaRPr>
          </a:p>
        </p:txBody>
      </p:sp>
      <p:pic>
        <p:nvPicPr>
          <p:cNvPr id="7" name="Picture 2" descr="Target arm | Icono Gra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7707" y="56535"/>
            <a:ext cx="1477870" cy="14778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rdenador iconos carretera, carretera de dibujos animados, ángulo, logo,  monocromo png | PNGWing"/>
          <p:cNvPicPr>
            <a:picLocks noChangeAspect="1" noChangeArrowheads="1"/>
          </p:cNvPicPr>
          <p:nvPr/>
        </p:nvPicPr>
        <p:blipFill rotWithShape="1">
          <a:blip r:embed="rId5" cstate="hqprint">
            <a:clrChange>
              <a:clrFrom>
                <a:srgbClr val="E6E6E6"/>
              </a:clrFrom>
              <a:clrTo>
                <a:srgbClr val="E6E6E6">
                  <a:alpha val="0"/>
                </a:srgbClr>
              </a:clrTo>
            </a:clrChange>
            <a:extLst>
              <a:ext uri="{28A0092B-C50C-407E-A947-70E740481C1C}">
                <a14:useLocalDpi xmlns:a14="http://schemas.microsoft.com/office/drawing/2010/main" val="0"/>
              </a:ext>
            </a:extLst>
          </a:blip>
          <a:srcRect l="21685" t="14411" r="21855" b="14941"/>
          <a:stretch/>
        </p:blipFill>
        <p:spPr bwMode="auto">
          <a:xfrm>
            <a:off x="2259364" y="5569664"/>
            <a:ext cx="1105173" cy="7696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bjetivo 1 | Department of Economic and Social Affairs"/>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445885" y="5569664"/>
            <a:ext cx="1833466" cy="7883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conos de computadora estudiante mujer educación, estudiar mucho,  infografía, blanco, niño png | PNGWing"/>
          <p:cNvPicPr>
            <a:picLocks noChangeAspect="1" noChangeArrowheads="1"/>
          </p:cNvPicPr>
          <p:nvPr/>
        </p:nvPicPr>
        <p:blipFill>
          <a:blip r:embed="rId8" cstate="hq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795214" y="5487055"/>
            <a:ext cx="932541" cy="9325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ntorno Blanco Y Negro Con El Símbolo De La Salud Con La Estrella De La  Vida Ilustración Vectorial Ilustraciones Vectoriales, Clip Art Vectorizado  Libre De Derechos. Image 70481273."/>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678768" y="5508124"/>
            <a:ext cx="911473" cy="91147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os Iconos Negros Del Vector Fijan Con Riesgos Y Peligros De Los Desastres  Naturales, Que Se Tienen En Cuenta En El Seguro De La Ilustración del  Vector - Ilustración de peligros, cubo:"/>
          <p:cNvPicPr>
            <a:picLocks noChangeAspect="1" noChangeArrowheads="1"/>
          </p:cNvPicPr>
          <p:nvPr/>
        </p:nvPicPr>
        <p:blipFill rotWithShape="1">
          <a:blip r:embed="rId10">
            <a:extLst>
              <a:ext uri="{28A0092B-C50C-407E-A947-70E740481C1C}">
                <a14:useLocalDpi xmlns:a14="http://schemas.microsoft.com/office/drawing/2010/main" val="0"/>
              </a:ext>
            </a:extLst>
          </a:blip>
          <a:srcRect l="71673" t="5143" r="4327" b="72786"/>
          <a:stretch/>
        </p:blipFill>
        <p:spPr bwMode="auto">
          <a:xfrm>
            <a:off x="5279351" y="5487055"/>
            <a:ext cx="982958" cy="90397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conos de computadora avatar seguridad, avatar, blanco, oficial de policia  png | PNGEgg"/>
          <p:cNvPicPr>
            <a:picLocks noChangeAspect="1" noChangeArrowheads="1"/>
          </p:cNvPicPr>
          <p:nvPr/>
        </p:nvPicPr>
        <p:blipFill rotWithShape="1">
          <a:blip r:embed="rId11" cstate="hqprint">
            <a:clrChange>
              <a:clrFrom>
                <a:srgbClr val="E6E6E6"/>
              </a:clrFrom>
              <a:clrTo>
                <a:srgbClr val="E6E6E6">
                  <a:alpha val="0"/>
                </a:srgbClr>
              </a:clrTo>
            </a:clrChange>
            <a:extLst>
              <a:ext uri="{28A0092B-C50C-407E-A947-70E740481C1C}">
                <a14:useLocalDpi xmlns:a14="http://schemas.microsoft.com/office/drawing/2010/main" val="0"/>
              </a:ext>
            </a:extLst>
          </a:blip>
          <a:srcRect l="26184" r="26578"/>
          <a:stretch/>
        </p:blipFill>
        <p:spPr bwMode="auto">
          <a:xfrm>
            <a:off x="7981252" y="5508124"/>
            <a:ext cx="748587" cy="90152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iudad, Icono Del Vector, Fondo, Silueta Blanco Y Negro Ilustración del  Vector - Ilustración de paisaje, casero: 138461342"/>
          <p:cNvPicPr>
            <a:picLocks noChangeAspect="1" noChangeArrowheads="1"/>
          </p:cNvPicPr>
          <p:nvPr/>
        </p:nvPicPr>
        <p:blipFill rotWithShape="1">
          <a:blip r:embed="rId12">
            <a:extLst>
              <a:ext uri="{28A0092B-C50C-407E-A947-70E740481C1C}">
                <a14:useLocalDpi xmlns:a14="http://schemas.microsoft.com/office/drawing/2010/main" val="0"/>
              </a:ext>
            </a:extLst>
          </a:blip>
          <a:srcRect l="9315" t="38357" r="52382" b="39571"/>
          <a:stretch/>
        </p:blipFill>
        <p:spPr bwMode="auto">
          <a:xfrm>
            <a:off x="6262309" y="5447924"/>
            <a:ext cx="1686256" cy="971673"/>
          </a:xfrm>
          <a:prstGeom prst="rect">
            <a:avLst/>
          </a:prstGeom>
          <a:noFill/>
          <a:extLst>
            <a:ext uri="{909E8E84-426E-40DD-AFC4-6F175D3DCCD1}">
              <a14:hiddenFill xmlns:a14="http://schemas.microsoft.com/office/drawing/2010/main">
                <a:solidFill>
                  <a:srgbClr val="FFFFFF"/>
                </a:solidFill>
              </a14:hiddenFill>
            </a:ext>
          </a:extLst>
        </p:spPr>
      </p:pic>
      <p:sp>
        <p:nvSpPr>
          <p:cNvPr id="17" name="Título 1">
            <a:extLst>
              <a:ext uri="{FF2B5EF4-FFF2-40B4-BE49-F238E27FC236}">
                <a16:creationId xmlns:a16="http://schemas.microsoft.com/office/drawing/2014/main" id="{E40743F2-234A-4544-BBAC-8877FB423F76}"/>
              </a:ext>
            </a:extLst>
          </p:cNvPr>
          <p:cNvSpPr txBox="1">
            <a:spLocks/>
          </p:cNvSpPr>
          <p:nvPr/>
        </p:nvSpPr>
        <p:spPr>
          <a:xfrm>
            <a:off x="4352874" y="2053824"/>
            <a:ext cx="6873768" cy="327595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Protección Social</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Educación </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Actividades deportivas, recreativas, cultura y religión</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Salud</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Urbanización y Servicios Comunitarios</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Protección Ambiental</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Asuntos Económicos</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Atención a Desastres y Gestión de Riesgos</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Orden Público y Seguridad Ciudadana</a:t>
            </a:r>
          </a:p>
          <a:p>
            <a:pPr marL="457200" indent="-457200" algn="just">
              <a:lnSpc>
                <a:spcPct val="100000"/>
              </a:lnSpc>
              <a:buFont typeface="Wingdings" panose="05000000000000000000" pitchFamily="2" charset="2"/>
              <a:buChar char="Ø"/>
            </a:pPr>
            <a:r>
              <a:rPr lang="es-GT" sz="1800" b="0" dirty="0">
                <a:solidFill>
                  <a:schemeClr val="tx1"/>
                </a:solidFill>
                <a:latin typeface="Arial" panose="020B0604020202020204" pitchFamily="34" charset="0"/>
                <a:cs typeface="Arial" panose="020B0604020202020204" pitchFamily="34" charset="0"/>
              </a:rPr>
              <a:t>Servicios Públicos Generales</a:t>
            </a:r>
          </a:p>
        </p:txBody>
      </p:sp>
    </p:spTree>
    <p:extLst>
      <p:ext uri="{BB962C8B-B14F-4D97-AF65-F5344CB8AC3E}">
        <p14:creationId xmlns:p14="http://schemas.microsoft.com/office/powerpoint/2010/main" val="7540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789611" y="575125"/>
            <a:ext cx="8791303" cy="547089"/>
          </a:xfrm>
        </p:spPr>
        <p:txBody>
          <a:bodyPr>
            <a:noAutofit/>
          </a:bodyPr>
          <a:lstStyle/>
          <a:p>
            <a:r>
              <a:rPr lang="es-GT" sz="2800" dirty="0">
                <a:solidFill>
                  <a:srgbClr val="002060"/>
                </a:solidFill>
                <a:latin typeface="Arial" panose="020B0604020202020204" pitchFamily="34" charset="0"/>
                <a:cs typeface="Arial" panose="020B0604020202020204" pitchFamily="34" charset="0"/>
              </a:rPr>
              <a:t>EJECUCIÓN PRESUPUESTARIA POR FINALIDAD AL SEGUNDO CUATRIMESTRE 2021</a:t>
            </a:r>
            <a:endParaRPr lang="es-GT" sz="2800" b="1" dirty="0">
              <a:solidFill>
                <a:srgbClr val="002060"/>
              </a:solidFill>
              <a:latin typeface="Arial" panose="020B0604020202020204" pitchFamily="34" charset="0"/>
              <a:cs typeface="Arial" panose="020B0604020202020204" pitchFamily="34" charset="0"/>
            </a:endParaRPr>
          </a:p>
        </p:txBody>
      </p:sp>
      <p:graphicFrame>
        <p:nvGraphicFramePr>
          <p:cNvPr id="4" name="Gráfico 3"/>
          <p:cNvGraphicFramePr>
            <a:graphicFrameLocks/>
          </p:cNvGraphicFramePr>
          <p:nvPr/>
        </p:nvGraphicFramePr>
        <p:xfrm>
          <a:off x="65315" y="1301619"/>
          <a:ext cx="12017828" cy="52251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950675882"/>
              </p:ext>
            </p:extLst>
          </p:nvPr>
        </p:nvGraphicFramePr>
        <p:xfrm>
          <a:off x="5859855" y="1523467"/>
          <a:ext cx="5739129" cy="2065020"/>
        </p:xfrm>
        <a:graphic>
          <a:graphicData uri="http://schemas.openxmlformats.org/drawingml/2006/table">
            <a:tbl>
              <a:tblPr/>
              <a:tblGrid>
                <a:gridCol w="2907624">
                  <a:extLst>
                    <a:ext uri="{9D8B030D-6E8A-4147-A177-3AD203B41FA5}">
                      <a16:colId xmlns:a16="http://schemas.microsoft.com/office/drawing/2014/main" val="321103214"/>
                    </a:ext>
                  </a:extLst>
                </a:gridCol>
                <a:gridCol w="943835">
                  <a:extLst>
                    <a:ext uri="{9D8B030D-6E8A-4147-A177-3AD203B41FA5}">
                      <a16:colId xmlns:a16="http://schemas.microsoft.com/office/drawing/2014/main" val="1883545189"/>
                    </a:ext>
                  </a:extLst>
                </a:gridCol>
                <a:gridCol w="943835">
                  <a:extLst>
                    <a:ext uri="{9D8B030D-6E8A-4147-A177-3AD203B41FA5}">
                      <a16:colId xmlns:a16="http://schemas.microsoft.com/office/drawing/2014/main" val="3637878345"/>
                    </a:ext>
                  </a:extLst>
                </a:gridCol>
                <a:gridCol w="943835">
                  <a:extLst>
                    <a:ext uri="{9D8B030D-6E8A-4147-A177-3AD203B41FA5}">
                      <a16:colId xmlns:a16="http://schemas.microsoft.com/office/drawing/2014/main" val="1950715030"/>
                    </a:ext>
                  </a:extLst>
                </a:gridCol>
              </a:tblGrid>
              <a:tr h="0">
                <a:tc>
                  <a:txBody>
                    <a:bodyPr/>
                    <a:lstStyle/>
                    <a:p>
                      <a:pPr algn="ctr" rtl="0" fontAlgn="ctr"/>
                      <a:r>
                        <a:rPr lang="es-GT" sz="1000" b="1" i="0" u="none" strike="noStrike" dirty="0">
                          <a:solidFill>
                            <a:srgbClr val="FFFFFF"/>
                          </a:solidFill>
                          <a:effectLst/>
                          <a:latin typeface="Arial" panose="020B0604020202020204" pitchFamily="34" charset="0"/>
                          <a:cs typeface="Arial" panose="020B0604020202020204" pitchFamily="34" charset="0"/>
                        </a:rPr>
                        <a:t>Finalidad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9"/>
                    </a:solidFill>
                  </a:tcPr>
                </a:tc>
                <a:tc>
                  <a:txBody>
                    <a:bodyPr/>
                    <a:lstStyle/>
                    <a:p>
                      <a:pPr algn="ctr" rtl="0" fontAlgn="ctr"/>
                      <a:r>
                        <a:rPr lang="es-GT" sz="1000" b="1" i="0" u="none" strike="noStrike">
                          <a:solidFill>
                            <a:srgbClr val="FFFFFF"/>
                          </a:solidFill>
                          <a:effectLst/>
                          <a:latin typeface="Arial" panose="020B0604020202020204" pitchFamily="34" charset="0"/>
                          <a:cs typeface="Arial" panose="020B0604020202020204" pitchFamily="34" charset="0"/>
                        </a:rPr>
                        <a:t>Presupuesto Vigente Q</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9"/>
                    </a:solidFill>
                  </a:tcPr>
                </a:tc>
                <a:tc>
                  <a:txBody>
                    <a:bodyPr/>
                    <a:lstStyle/>
                    <a:p>
                      <a:pPr algn="ctr" rtl="0" fontAlgn="ctr"/>
                      <a:r>
                        <a:rPr lang="es-GT" sz="1000" b="1" i="0" u="none" strike="noStrike">
                          <a:solidFill>
                            <a:srgbClr val="FFFFFF"/>
                          </a:solidFill>
                          <a:effectLst/>
                          <a:latin typeface="Arial" panose="020B0604020202020204" pitchFamily="34" charset="0"/>
                          <a:cs typeface="Arial" panose="020B0604020202020204" pitchFamily="34" charset="0"/>
                        </a:rPr>
                        <a:t>Presupuesto Ejecutado Q</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9"/>
                    </a:solidFill>
                  </a:tcPr>
                </a:tc>
                <a:tc>
                  <a:txBody>
                    <a:bodyPr/>
                    <a:lstStyle/>
                    <a:p>
                      <a:pPr algn="ctr" rtl="0" fontAlgn="ctr"/>
                      <a:r>
                        <a:rPr lang="es-GT" sz="1000" b="1" i="0" u="none" strike="noStrike">
                          <a:solidFill>
                            <a:srgbClr val="FFFFFF"/>
                          </a:solidFill>
                          <a:effectLst/>
                          <a:latin typeface="Arial" panose="020B0604020202020204" pitchFamily="34" charset="0"/>
                          <a:cs typeface="Arial" panose="020B0604020202020204" pitchFamily="34" charset="0"/>
                        </a:rPr>
                        <a:t>Saldo por Ejecutar Q</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val="568369271"/>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Protección Social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590.16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212.50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377.66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292402"/>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Educación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63.50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13.19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50.31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234514"/>
                  </a:ext>
                </a:extLst>
              </a:tr>
              <a:tr h="0">
                <a:tc>
                  <a:txBody>
                    <a:bodyPr/>
                    <a:lstStyle/>
                    <a:p>
                      <a:pPr algn="l" fontAlgn="b"/>
                      <a:r>
                        <a:rPr lang="es-419" sz="1000" b="0" i="0" u="none" strike="noStrike" dirty="0">
                          <a:solidFill>
                            <a:srgbClr val="000000"/>
                          </a:solidFill>
                          <a:effectLst/>
                          <a:latin typeface="Arial" panose="020B0604020202020204" pitchFamily="34" charset="0"/>
                          <a:cs typeface="Arial" panose="020B0604020202020204" pitchFamily="34" charset="0"/>
                        </a:rPr>
                        <a:t>Actividades deportivas, recreativas, cultura y religión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a:solidFill>
                            <a:srgbClr val="000000"/>
                          </a:solidFill>
                          <a:effectLst/>
                          <a:latin typeface="Arial" panose="020B0604020202020204" pitchFamily="34" charset="0"/>
                          <a:cs typeface="Arial" panose="020B0604020202020204" pitchFamily="34" charset="0"/>
                        </a:rPr>
                        <a:t>20.95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12.31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8.64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647572"/>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Salud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61.10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14.56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46.54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528161"/>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Urbanización y Servicios Comunitarios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97.47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39.55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57.92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83100"/>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Protección Ambiental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0.43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0.43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460432"/>
                  </a:ext>
                </a:extLst>
              </a:tr>
              <a:tr h="0">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Asuntos Económicos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5,567.62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3,239.93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2,327.68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945403"/>
                  </a:ext>
                </a:extLst>
              </a:tr>
              <a:tr h="0">
                <a:tc>
                  <a:txBody>
                    <a:bodyPr/>
                    <a:lstStyle/>
                    <a:p>
                      <a:pPr algn="l" fontAlgn="b"/>
                      <a:r>
                        <a:rPr lang="es-419" sz="1000" b="0" i="0" u="none" strike="noStrike" dirty="0">
                          <a:solidFill>
                            <a:srgbClr val="000000"/>
                          </a:solidFill>
                          <a:effectLst/>
                          <a:latin typeface="Arial" panose="020B0604020202020204" pitchFamily="34" charset="0"/>
                          <a:cs typeface="Arial" panose="020B0604020202020204" pitchFamily="34" charset="0"/>
                        </a:rPr>
                        <a:t>Atención a Desastres y Gestión de Riesgos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304.79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156.45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148.34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589862"/>
                  </a:ext>
                </a:extLst>
              </a:tr>
              <a:tr h="0">
                <a:tc>
                  <a:txBody>
                    <a:bodyPr/>
                    <a:lstStyle/>
                    <a:p>
                      <a:pPr algn="l" fontAlgn="b"/>
                      <a:r>
                        <a:rPr lang="es-419" sz="1000" b="0" i="0" u="none" strike="noStrike" dirty="0">
                          <a:solidFill>
                            <a:srgbClr val="000000"/>
                          </a:solidFill>
                          <a:effectLst/>
                          <a:latin typeface="Arial" panose="020B0604020202020204" pitchFamily="34" charset="0"/>
                          <a:cs typeface="Arial" panose="020B0604020202020204" pitchFamily="34" charset="0"/>
                        </a:rPr>
                        <a:t>Orden Público y Seguridad Ciudadana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72.89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a:solidFill>
                            <a:srgbClr val="000000"/>
                          </a:solidFill>
                          <a:effectLst/>
                          <a:latin typeface="Arial" panose="020B0604020202020204" pitchFamily="34" charset="0"/>
                          <a:cs typeface="Arial" panose="020B0604020202020204" pitchFamily="34" charset="0"/>
                        </a:rPr>
                        <a:t>35.40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37.49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476881"/>
                  </a:ext>
                </a:extLst>
              </a:tr>
              <a:tr h="51528">
                <a:tc>
                  <a:txBody>
                    <a:bodyPr/>
                    <a:lstStyle/>
                    <a:p>
                      <a:pPr algn="l" fontAlgn="b"/>
                      <a:r>
                        <a:rPr lang="es-GT" sz="1000" b="0" i="0" u="none" strike="noStrike" dirty="0">
                          <a:solidFill>
                            <a:srgbClr val="000000"/>
                          </a:solidFill>
                          <a:effectLst/>
                          <a:latin typeface="Arial" panose="020B0604020202020204" pitchFamily="34" charset="0"/>
                          <a:cs typeface="Arial" panose="020B0604020202020204" pitchFamily="34" charset="0"/>
                        </a:rPr>
                        <a:t>Servicios Públicos Generales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11.39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2.92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effectLst/>
                          <a:latin typeface="Arial" panose="020B0604020202020204" pitchFamily="34" charset="0"/>
                          <a:cs typeface="Arial" panose="020B0604020202020204" pitchFamily="34" charset="0"/>
                        </a:rPr>
                        <a:t>8.47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114555"/>
                  </a:ext>
                </a:extLst>
              </a:tr>
            </a:tbl>
          </a:graphicData>
        </a:graphic>
      </p:graphicFrame>
      <p:sp>
        <p:nvSpPr>
          <p:cNvPr id="7" name="Título 1">
            <a:extLst>
              <a:ext uri="{FF2B5EF4-FFF2-40B4-BE49-F238E27FC236}">
                <a16:creationId xmlns:a16="http://schemas.microsoft.com/office/drawing/2014/main" id="{E40743F2-234A-4544-BBAC-8877FB423F76}"/>
              </a:ext>
            </a:extLst>
          </p:cNvPr>
          <p:cNvSpPr txBox="1">
            <a:spLocks/>
          </p:cNvSpPr>
          <p:nvPr/>
        </p:nvSpPr>
        <p:spPr>
          <a:xfrm>
            <a:off x="9727992" y="3496461"/>
            <a:ext cx="2113072"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1100" dirty="0">
                <a:latin typeface="Arial" panose="020B0604020202020204" pitchFamily="34" charset="0"/>
                <a:cs typeface="Arial" panose="020B0604020202020204" pitchFamily="34" charset="0"/>
              </a:rPr>
            </a:br>
            <a:r>
              <a:rPr lang="es-GT" sz="1100" dirty="0">
                <a:latin typeface="Arial" panose="020B0604020202020204" pitchFamily="34" charset="0"/>
                <a:cs typeface="Arial" panose="020B0604020202020204" pitchFamily="34" charset="0"/>
              </a:rPr>
              <a:t>*Cifras en millones de Q.</a:t>
            </a:r>
            <a:br>
              <a:rPr lang="es-GT" sz="1100" dirty="0">
                <a:solidFill>
                  <a:schemeClr val="accent1">
                    <a:lumMod val="50000"/>
                  </a:schemeClr>
                </a:solidFill>
                <a:latin typeface="Arial" panose="020B0604020202020204" pitchFamily="34" charset="0"/>
                <a:cs typeface="Arial" panose="020B0604020202020204" pitchFamily="34" charset="0"/>
              </a:rPr>
            </a:br>
            <a:endParaRPr lang="es-GT" sz="11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859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GT" sz="3700" b="1" dirty="0">
                <a:solidFill>
                  <a:schemeClr val="bg1"/>
                </a:solidFill>
                <a:latin typeface="Arial" panose="020B0604020202020204" pitchFamily="34" charset="0"/>
                <a:cs typeface="Arial" panose="020B0604020202020204" pitchFamily="34" charset="0"/>
              </a:rPr>
              <a:t>RENDICIÓN DE CUENTAS</a:t>
            </a:r>
          </a:p>
          <a:p>
            <a:pPr algn="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RESULTADOS ESPECÍFICOS</a:t>
            </a:r>
          </a:p>
          <a:p>
            <a:pPr algn="r"/>
            <a:r>
              <a:rPr lang="es-GT" sz="3700" b="1" dirty="0">
                <a:solidFill>
                  <a:srgbClr val="00B0F0"/>
                </a:solidFill>
                <a:latin typeface="Arial" panose="020B0604020202020204" pitchFamily="34" charset="0"/>
                <a:cs typeface="Arial" panose="020B0604020202020204" pitchFamily="34" charset="0"/>
              </a:rPr>
              <a:t>SEGUNDO CUATRIMESTRE 2021</a:t>
            </a:r>
          </a:p>
        </p:txBody>
      </p:sp>
    </p:spTree>
    <p:extLst>
      <p:ext uri="{BB962C8B-B14F-4D97-AF65-F5344CB8AC3E}">
        <p14:creationId xmlns:p14="http://schemas.microsoft.com/office/powerpoint/2010/main" val="12970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9AA72D-D78C-4882-86A3-17B494510ABF}"/>
              </a:ext>
            </a:extLst>
          </p:cNvPr>
          <p:cNvSpPr txBox="1"/>
          <p:nvPr/>
        </p:nvSpPr>
        <p:spPr>
          <a:xfrm>
            <a:off x="1630111" y="892707"/>
            <a:ext cx="4662692" cy="276999"/>
          </a:xfrm>
          <a:prstGeom prst="rect">
            <a:avLst/>
          </a:prstGeom>
          <a:noFill/>
        </p:spPr>
        <p:txBody>
          <a:bodyPr wrap="square">
            <a:spAutoFit/>
          </a:bodyPr>
          <a:lstStyle/>
          <a:p>
            <a:r>
              <a:rPr lang="es-GT" sz="1200" b="1" i="0" u="none" strike="noStrike" dirty="0">
                <a:solidFill>
                  <a:srgbClr val="000000"/>
                </a:solidFill>
                <a:effectLst/>
                <a:latin typeface="Arial" panose="020B0604020202020204" pitchFamily="34" charset="0"/>
                <a:cs typeface="Arial" panose="020B0604020202020204" pitchFamily="34" charset="0"/>
              </a:rPr>
              <a:t>Información en millones de quetzales</a:t>
            </a:r>
            <a:endParaRPr lang="es-GT" sz="1400" b="1" dirty="0">
              <a:latin typeface="Arial" panose="020B0604020202020204" pitchFamily="34" charset="0"/>
              <a:cs typeface="Arial" panose="020B0604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869362547"/>
              </p:ext>
            </p:extLst>
          </p:nvPr>
        </p:nvGraphicFramePr>
        <p:xfrm>
          <a:off x="711200" y="1169987"/>
          <a:ext cx="10876598" cy="5136599"/>
        </p:xfrm>
        <a:graphic>
          <a:graphicData uri="http://schemas.openxmlformats.org/presentationml/2006/ole">
            <mc:AlternateContent xmlns:mc="http://schemas.openxmlformats.org/markup-compatibility/2006">
              <mc:Choice xmlns:v="urn:schemas-microsoft-com:vml" Requires="v">
                <p:oleObj name="Hoja de cálculo" r:id="rId5" imgW="10591729" imgH="5265247" progId="Excel.Sheet.12">
                  <p:embed/>
                </p:oleObj>
              </mc:Choice>
              <mc:Fallback>
                <p:oleObj name="Hoja de cálculo" r:id="rId5" imgW="10591729" imgH="5265247" progId="Excel.Sheet.12">
                  <p:embed/>
                  <p:pic>
                    <p:nvPicPr>
                      <p:cNvPr id="0" name=""/>
                      <p:cNvPicPr/>
                      <p:nvPr/>
                    </p:nvPicPr>
                    <p:blipFill>
                      <a:blip r:embed="rId6"/>
                      <a:stretch>
                        <a:fillRect/>
                      </a:stretch>
                    </p:blipFill>
                    <p:spPr>
                      <a:xfrm>
                        <a:off x="711200" y="1169987"/>
                        <a:ext cx="10876598" cy="5136599"/>
                      </a:xfrm>
                      <a:prstGeom prst="rect">
                        <a:avLst/>
                      </a:prstGeom>
                    </p:spPr>
                  </p:pic>
                </p:oleObj>
              </mc:Fallback>
            </mc:AlternateContent>
          </a:graphicData>
        </a:graphic>
      </p:graphicFrame>
      <p:sp>
        <p:nvSpPr>
          <p:cNvPr id="7" name="Título 1">
            <a:extLst>
              <a:ext uri="{FF2B5EF4-FFF2-40B4-BE49-F238E27FC236}">
                <a16:creationId xmlns:a16="http://schemas.microsoft.com/office/drawing/2014/main" id="{1E4339DE-E389-44FD-9430-E98D48BA7BA0}"/>
              </a:ext>
            </a:extLst>
          </p:cNvPr>
          <p:cNvSpPr txBox="1">
            <a:spLocks/>
          </p:cNvSpPr>
          <p:nvPr/>
        </p:nvSpPr>
        <p:spPr>
          <a:xfrm>
            <a:off x="1623270" y="380927"/>
            <a:ext cx="9853381" cy="668900"/>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419" sz="2800" dirty="0">
                <a:latin typeface="Arial" panose="020B0604020202020204" pitchFamily="34" charset="0"/>
                <a:cs typeface="Arial" panose="020B0604020202020204" pitchFamily="34" charset="0"/>
              </a:rPr>
              <a:t>Ejecución Presupuestaria por Programas Ejercicio Fiscal 2021</a:t>
            </a:r>
          </a:p>
        </p:txBody>
      </p:sp>
      <p:sp>
        <p:nvSpPr>
          <p:cNvPr id="9" name="CuadroTexto 8">
            <a:extLst>
              <a:ext uri="{FF2B5EF4-FFF2-40B4-BE49-F238E27FC236}">
                <a16:creationId xmlns:a16="http://schemas.microsoft.com/office/drawing/2014/main" id="{5E9AA72D-D78C-4882-86A3-17B494510ABF}"/>
              </a:ext>
            </a:extLst>
          </p:cNvPr>
          <p:cNvSpPr txBox="1"/>
          <p:nvPr/>
        </p:nvSpPr>
        <p:spPr>
          <a:xfrm>
            <a:off x="825707" y="6306587"/>
            <a:ext cx="6271500" cy="246221"/>
          </a:xfrm>
          <a:prstGeom prst="rect">
            <a:avLst/>
          </a:prstGeom>
          <a:noFill/>
        </p:spPr>
        <p:txBody>
          <a:bodyPr wrap="square">
            <a:spAutoFit/>
          </a:bodyPr>
          <a:lstStyle/>
          <a:p>
            <a:r>
              <a:rPr lang="es-GT" sz="1000" b="1" i="0" u="none" strike="noStrike" dirty="0">
                <a:solidFill>
                  <a:srgbClr val="000000"/>
                </a:solidFill>
                <a:effectLst/>
                <a:latin typeface="Arial" panose="020B0604020202020204" pitchFamily="34" charset="0"/>
                <a:cs typeface="Arial" panose="020B0604020202020204" pitchFamily="34" charset="0"/>
              </a:rPr>
              <a:t>Fuente: Sistema de Contabilidad Integrada. Al mes de agosto de 2021.</a:t>
            </a:r>
            <a:endParaRPr lang="es-GT"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457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10" name="Tabla 8">
            <a:extLst>
              <a:ext uri="{FF2B5EF4-FFF2-40B4-BE49-F238E27FC236}">
                <a16:creationId xmlns:a16="http://schemas.microsoft.com/office/drawing/2014/main" id="{6EC68B79-B719-4235-B4D4-46CB17CDC165}"/>
              </a:ext>
            </a:extLst>
          </p:cNvPr>
          <p:cNvGraphicFramePr>
            <a:graphicFrameLocks noGrp="1"/>
          </p:cNvGraphicFramePr>
          <p:nvPr>
            <p:ph idx="1"/>
            <p:extLst>
              <p:ext uri="{D42A27DB-BD31-4B8C-83A1-F6EECF244321}">
                <p14:modId xmlns:p14="http://schemas.microsoft.com/office/powerpoint/2010/main" val="85717496"/>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3833342779"/>
                    </a:ext>
                  </a:extLst>
                </a:gridCol>
                <a:gridCol w="3600000">
                  <a:extLst>
                    <a:ext uri="{9D8B030D-6E8A-4147-A177-3AD203B41FA5}">
                      <a16:colId xmlns:a16="http://schemas.microsoft.com/office/drawing/2014/main" val="3018361162"/>
                    </a:ext>
                  </a:extLst>
                </a:gridCol>
                <a:gridCol w="2160000">
                  <a:extLst>
                    <a:ext uri="{9D8B030D-6E8A-4147-A177-3AD203B41FA5}">
                      <a16:colId xmlns:a16="http://schemas.microsoft.com/office/drawing/2014/main" val="515871485"/>
                    </a:ext>
                  </a:extLst>
                </a:gridCol>
                <a:gridCol w="3600000">
                  <a:extLst>
                    <a:ext uri="{9D8B030D-6E8A-4147-A177-3AD203B41FA5}">
                      <a16:colId xmlns:a16="http://schemas.microsoft.com/office/drawing/2014/main" val="1028972240"/>
                    </a:ext>
                  </a:extLst>
                </a:gridCol>
              </a:tblGrid>
              <a:tr h="2533476">
                <a:tc>
                  <a:txBody>
                    <a:bodyPr/>
                    <a:lstStyle/>
                    <a:p>
                      <a:pPr lvl="0" algn="l"/>
                      <a:r>
                        <a:rPr lang="es-CR" sz="1200" b="1" kern="1200" dirty="0">
                          <a:solidFill>
                            <a:schemeClr val="lt1"/>
                          </a:solidFill>
                          <a:effectLst/>
                          <a:latin typeface="Century Gothic" panose="020B0502020202020204" pitchFamily="34" charset="0"/>
                          <a:ea typeface="+mn-ea"/>
                          <a:cs typeface="+mn-cs"/>
                        </a:rPr>
                        <a:t>Código SNIP: </a:t>
                      </a:r>
                      <a:r>
                        <a:rPr lang="es-CR" sz="1200" b="0" kern="1200" dirty="0">
                          <a:solidFill>
                            <a:schemeClr val="lt1"/>
                          </a:solidFill>
                          <a:effectLst/>
                          <a:latin typeface="Century Gothic" panose="020B0502020202020204" pitchFamily="34" charset="0"/>
                          <a:ea typeface="+mn-ea"/>
                          <a:cs typeface="+mn-cs"/>
                        </a:rPr>
                        <a:t>24234</a:t>
                      </a:r>
                      <a:endParaRPr lang="es-GT" sz="1200" b="0" kern="1200" dirty="0">
                        <a:solidFill>
                          <a:schemeClr val="lt1"/>
                        </a:solidFill>
                        <a:effectLst/>
                        <a:latin typeface="Century Gothic" panose="020B0502020202020204" pitchFamily="34" charset="0"/>
                        <a:ea typeface="+mn-ea"/>
                        <a:cs typeface="+mn-cs"/>
                      </a:endParaRPr>
                    </a:p>
                    <a:p>
                      <a:pPr lvl="0" algn="l"/>
                      <a:r>
                        <a:rPr lang="es-CR" sz="1200" b="1" kern="1200" dirty="0">
                          <a:solidFill>
                            <a:schemeClr val="lt1"/>
                          </a:solidFill>
                          <a:effectLst/>
                          <a:latin typeface="Century Gothic" panose="020B0502020202020204" pitchFamily="34" charset="0"/>
                          <a:ea typeface="+mn-ea"/>
                          <a:cs typeface="+mn-cs"/>
                        </a:rPr>
                        <a:t>NOG: </a:t>
                      </a:r>
                      <a:r>
                        <a:rPr lang="es-CR" sz="1200" b="0" kern="1200" dirty="0">
                          <a:solidFill>
                            <a:schemeClr val="lt1"/>
                          </a:solidFill>
                          <a:effectLst/>
                          <a:latin typeface="Century Gothic" panose="020B0502020202020204" pitchFamily="34" charset="0"/>
                          <a:ea typeface="+mn-ea"/>
                          <a:cs typeface="+mn-cs"/>
                        </a:rPr>
                        <a:t>3341259</a:t>
                      </a:r>
                      <a:endParaRPr lang="es-GT" sz="1200" b="0" kern="1200" dirty="0">
                        <a:solidFill>
                          <a:schemeClr val="lt1"/>
                        </a:solidFill>
                        <a:effectLst/>
                        <a:latin typeface="Century Gothic" panose="020B0502020202020204" pitchFamily="34" charset="0"/>
                        <a:ea typeface="+mn-ea"/>
                        <a:cs typeface="+mn-cs"/>
                      </a:endParaRPr>
                    </a:p>
                    <a:p>
                      <a:pPr lvl="0" algn="l"/>
                      <a:r>
                        <a:rPr lang="es-CR" sz="1200" b="1" kern="1200" dirty="0">
                          <a:solidFill>
                            <a:schemeClr val="lt1"/>
                          </a:solidFill>
                          <a:effectLst/>
                          <a:latin typeface="Century Gothic" panose="020B0502020202020204" pitchFamily="34" charset="0"/>
                          <a:ea typeface="+mn-ea"/>
                          <a:cs typeface="+mn-cs"/>
                        </a:rPr>
                        <a:t>Proyecto: </a:t>
                      </a:r>
                      <a:r>
                        <a:rPr lang="es-CR" sz="1200" b="0" kern="1200" dirty="0">
                          <a:solidFill>
                            <a:schemeClr val="lt1"/>
                          </a:solidFill>
                          <a:effectLst/>
                          <a:latin typeface="Century Gothic" panose="020B0502020202020204" pitchFamily="34" charset="0"/>
                          <a:ea typeface="+mn-ea"/>
                          <a:cs typeface="+mn-cs"/>
                        </a:rPr>
                        <a:t>Construcción Carretera CA-09 Norte. Tramo III: Sanarate – EL Rancho</a:t>
                      </a:r>
                      <a:endParaRPr lang="es-GT" sz="1200" b="0" kern="1200" dirty="0">
                        <a:solidFill>
                          <a:schemeClr val="lt1"/>
                        </a:solidFill>
                        <a:effectLst/>
                        <a:latin typeface="Century Gothic" panose="020B0502020202020204" pitchFamily="34" charset="0"/>
                        <a:ea typeface="+mn-ea"/>
                        <a:cs typeface="+mn-cs"/>
                      </a:endParaRPr>
                    </a:p>
                    <a:p>
                      <a:pPr lvl="0" algn="l"/>
                      <a:r>
                        <a:rPr lang="es-CR" sz="1200" b="1" kern="1200" dirty="0">
                          <a:solidFill>
                            <a:schemeClr val="lt1"/>
                          </a:solidFill>
                          <a:effectLst/>
                          <a:latin typeface="Century Gothic" panose="020B0502020202020204" pitchFamily="34" charset="0"/>
                          <a:ea typeface="+mn-ea"/>
                          <a:cs typeface="+mn-cs"/>
                        </a:rPr>
                        <a:t>Longitud: </a:t>
                      </a:r>
                      <a:r>
                        <a:rPr lang="es-CR" sz="1200" b="0" kern="1200" dirty="0">
                          <a:solidFill>
                            <a:schemeClr val="lt1"/>
                          </a:solidFill>
                          <a:effectLst/>
                          <a:latin typeface="Century Gothic" panose="020B0502020202020204" pitchFamily="34" charset="0"/>
                          <a:ea typeface="+mn-ea"/>
                          <a:cs typeface="+mn-cs"/>
                        </a:rPr>
                        <a:t>27.45 km</a:t>
                      </a:r>
                      <a:endParaRPr lang="es-GT" sz="1200" b="0" kern="1200" dirty="0">
                        <a:solidFill>
                          <a:schemeClr val="lt1"/>
                        </a:solidFill>
                        <a:effectLst/>
                        <a:latin typeface="Century Gothic" panose="020B0502020202020204" pitchFamily="34" charset="0"/>
                        <a:ea typeface="+mn-ea"/>
                        <a:cs typeface="+mn-cs"/>
                      </a:endParaRPr>
                    </a:p>
                    <a:p>
                      <a:pPr lvl="0" algn="l"/>
                      <a:r>
                        <a:rPr lang="es-CR" sz="1200" b="1" kern="1200" dirty="0">
                          <a:solidFill>
                            <a:schemeClr val="lt1"/>
                          </a:solidFill>
                          <a:effectLst/>
                          <a:latin typeface="Century Gothic" panose="020B0502020202020204" pitchFamily="34" charset="0"/>
                          <a:ea typeface="+mn-ea"/>
                          <a:cs typeface="+mn-cs"/>
                        </a:rPr>
                        <a:t>Población Beneficiada: </a:t>
                      </a:r>
                      <a:r>
                        <a:rPr lang="es-CR" sz="1200" b="0" kern="1200" dirty="0">
                          <a:solidFill>
                            <a:schemeClr val="lt1"/>
                          </a:solidFill>
                          <a:effectLst/>
                          <a:latin typeface="Century Gothic" panose="020B0502020202020204" pitchFamily="34" charset="0"/>
                          <a:ea typeface="+mn-ea"/>
                          <a:cs typeface="+mn-cs"/>
                        </a:rPr>
                        <a:t>3,803,792 </a:t>
                      </a:r>
                      <a:endParaRPr lang="es-GT" sz="1200" b="0" kern="1200" dirty="0">
                        <a:solidFill>
                          <a:schemeClr val="lt1"/>
                        </a:solidFill>
                        <a:effectLst/>
                        <a:latin typeface="Century Gothic" panose="020B0502020202020204" pitchFamily="34" charset="0"/>
                        <a:ea typeface="+mn-ea"/>
                        <a:cs typeface="+mn-cs"/>
                      </a:endParaRPr>
                    </a:p>
                    <a:p>
                      <a:pPr algn="l"/>
                      <a:r>
                        <a:rPr lang="es-GT" sz="1200" b="1" kern="1200" dirty="0">
                          <a:solidFill>
                            <a:schemeClr val="lt1"/>
                          </a:solidFill>
                          <a:effectLst/>
                          <a:latin typeface="Century Gothic" panose="020B0502020202020204" pitchFamily="34" charset="0"/>
                          <a:ea typeface="+mn-ea"/>
                          <a:cs typeface="+mn-cs"/>
                        </a:rPr>
                        <a:t>Avance Físico</a:t>
                      </a:r>
                      <a:r>
                        <a:rPr lang="es-GT" sz="1200" b="1" kern="1200">
                          <a:solidFill>
                            <a:schemeClr val="lt1"/>
                          </a:solidFill>
                          <a:effectLst/>
                          <a:latin typeface="Century Gothic" panose="020B0502020202020204" pitchFamily="34" charset="0"/>
                          <a:ea typeface="+mn-ea"/>
                          <a:cs typeface="+mn-cs"/>
                        </a:rPr>
                        <a:t>: </a:t>
                      </a:r>
                      <a:r>
                        <a:rPr lang="es-GT" sz="1200" b="0" kern="1200">
                          <a:solidFill>
                            <a:schemeClr val="lt1"/>
                          </a:solidFill>
                          <a:effectLst/>
                          <a:latin typeface="Century Gothic" panose="020B0502020202020204" pitchFamily="34" charset="0"/>
                          <a:ea typeface="+mn-ea"/>
                          <a:cs typeface="+mn-cs"/>
                        </a:rPr>
                        <a:t>95.97%</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lt1"/>
                          </a:solidFill>
                          <a:effectLst/>
                          <a:latin typeface="Century Gothic" panose="020B0502020202020204" pitchFamily="34" charset="0"/>
                          <a:ea typeface="+mn-ea"/>
                          <a:cs typeface="+mn-cs"/>
                        </a:rPr>
                        <a:t>Código SNIP: </a:t>
                      </a:r>
                      <a:r>
                        <a:rPr lang="es-CR" sz="1200" b="0" kern="1200" dirty="0">
                          <a:solidFill>
                            <a:schemeClr val="lt1"/>
                          </a:solidFill>
                          <a:effectLst/>
                          <a:latin typeface="Century Gothic" panose="020B0502020202020204" pitchFamily="34" charset="0"/>
                          <a:ea typeface="+mn-ea"/>
                          <a:cs typeface="+mn-cs"/>
                        </a:rPr>
                        <a:t>190124</a:t>
                      </a:r>
                      <a:endParaRPr lang="es-GT" sz="1200" b="0" kern="1200" dirty="0">
                        <a:solidFill>
                          <a:schemeClr val="lt1"/>
                        </a:solidFill>
                        <a:effectLst/>
                        <a:latin typeface="Century Gothic" panose="020B0502020202020204" pitchFamily="34" charset="0"/>
                        <a:ea typeface="+mn-ea"/>
                        <a:cs typeface="+mn-cs"/>
                      </a:endParaRPr>
                    </a:p>
                    <a:p>
                      <a:pPr lvl="0"/>
                      <a:r>
                        <a:rPr lang="es-CR" sz="1200" b="1" kern="1200" dirty="0">
                          <a:solidFill>
                            <a:schemeClr val="lt1"/>
                          </a:solidFill>
                          <a:effectLst/>
                          <a:latin typeface="Century Gothic" panose="020B0502020202020204" pitchFamily="34" charset="0"/>
                          <a:ea typeface="+mn-ea"/>
                          <a:cs typeface="+mn-cs"/>
                        </a:rPr>
                        <a:t>NOG: </a:t>
                      </a:r>
                      <a:r>
                        <a:rPr lang="es-CR" sz="1200" b="0" kern="1200" dirty="0">
                          <a:solidFill>
                            <a:schemeClr val="lt1"/>
                          </a:solidFill>
                          <a:effectLst/>
                          <a:latin typeface="Century Gothic" panose="020B0502020202020204" pitchFamily="34" charset="0"/>
                          <a:ea typeface="+mn-ea"/>
                          <a:cs typeface="+mn-cs"/>
                        </a:rPr>
                        <a:t>8828229</a:t>
                      </a:r>
                      <a:endParaRPr lang="es-GT" sz="1200" b="0" kern="1200" dirty="0">
                        <a:solidFill>
                          <a:schemeClr val="lt1"/>
                        </a:solidFill>
                        <a:effectLst/>
                        <a:latin typeface="Century Gothic" panose="020B0502020202020204" pitchFamily="34" charset="0"/>
                        <a:ea typeface="+mn-ea"/>
                        <a:cs typeface="+mn-cs"/>
                      </a:endParaRPr>
                    </a:p>
                    <a:p>
                      <a:pPr lvl="0"/>
                      <a:r>
                        <a:rPr lang="es-CR" sz="1200" b="1" kern="1200" dirty="0">
                          <a:solidFill>
                            <a:schemeClr val="lt1"/>
                          </a:solidFill>
                          <a:effectLst/>
                          <a:latin typeface="Century Gothic" panose="020B0502020202020204" pitchFamily="34" charset="0"/>
                          <a:ea typeface="+mn-ea"/>
                          <a:cs typeface="+mn-cs"/>
                        </a:rPr>
                        <a:t>Proyecto: </a:t>
                      </a:r>
                      <a:r>
                        <a:rPr lang="es-CR" sz="1200" b="0" kern="1200" dirty="0">
                          <a:solidFill>
                            <a:schemeClr val="lt1"/>
                          </a:solidFill>
                          <a:effectLst/>
                          <a:latin typeface="Century Gothic" panose="020B0502020202020204" pitchFamily="34" charset="0"/>
                          <a:ea typeface="+mn-ea"/>
                          <a:cs typeface="+mn-cs"/>
                        </a:rPr>
                        <a:t>Mejoramiento Carretera Ruta RD-PET-12, Tramo: Las Cruces (EST. 440+500) Bifurcación CR-PET-06 (EST. 458+800), Petén.</a:t>
                      </a:r>
                      <a:endParaRPr lang="es-GT" sz="1200" b="0" kern="1200" dirty="0">
                        <a:solidFill>
                          <a:schemeClr val="lt1"/>
                        </a:solidFill>
                        <a:effectLst/>
                        <a:latin typeface="Century Gothic" panose="020B0502020202020204" pitchFamily="34" charset="0"/>
                        <a:ea typeface="+mn-ea"/>
                        <a:cs typeface="+mn-cs"/>
                      </a:endParaRPr>
                    </a:p>
                    <a:p>
                      <a:pPr lvl="0"/>
                      <a:r>
                        <a:rPr lang="es-CR" sz="1200" b="1" kern="1200" dirty="0">
                          <a:solidFill>
                            <a:schemeClr val="lt1"/>
                          </a:solidFill>
                          <a:effectLst/>
                          <a:latin typeface="Century Gothic" panose="020B0502020202020204" pitchFamily="34" charset="0"/>
                          <a:ea typeface="+mn-ea"/>
                          <a:cs typeface="+mn-cs"/>
                        </a:rPr>
                        <a:t>Longitud: </a:t>
                      </a:r>
                      <a:r>
                        <a:rPr lang="es-CR" sz="1200" b="0" kern="1200" dirty="0">
                          <a:solidFill>
                            <a:schemeClr val="lt1"/>
                          </a:solidFill>
                          <a:effectLst/>
                          <a:latin typeface="Century Gothic" panose="020B0502020202020204" pitchFamily="34" charset="0"/>
                          <a:ea typeface="+mn-ea"/>
                          <a:cs typeface="+mn-cs"/>
                        </a:rPr>
                        <a:t>18.30 km</a:t>
                      </a:r>
                      <a:endParaRPr lang="es-GT" sz="1200" b="0" kern="1200" dirty="0">
                        <a:solidFill>
                          <a:schemeClr val="lt1"/>
                        </a:solidFill>
                        <a:effectLst/>
                        <a:latin typeface="Century Gothic" panose="020B0502020202020204" pitchFamily="34" charset="0"/>
                        <a:ea typeface="+mn-ea"/>
                        <a:cs typeface="+mn-cs"/>
                      </a:endParaRPr>
                    </a:p>
                    <a:p>
                      <a:pPr lvl="0"/>
                      <a:r>
                        <a:rPr lang="es-CR" sz="1200" b="1" kern="1200" dirty="0">
                          <a:solidFill>
                            <a:schemeClr val="lt1"/>
                          </a:solidFill>
                          <a:effectLst/>
                          <a:latin typeface="Century Gothic" panose="020B0502020202020204" pitchFamily="34" charset="0"/>
                          <a:ea typeface="+mn-ea"/>
                          <a:cs typeface="+mn-cs"/>
                        </a:rPr>
                        <a:t>Población Beneficiada: </a:t>
                      </a:r>
                      <a:r>
                        <a:rPr lang="es-CR" sz="1200" b="0" kern="1200" dirty="0">
                          <a:solidFill>
                            <a:schemeClr val="lt1"/>
                          </a:solidFill>
                          <a:effectLst/>
                          <a:latin typeface="Century Gothic" panose="020B0502020202020204" pitchFamily="34" charset="0"/>
                          <a:ea typeface="+mn-ea"/>
                          <a:cs typeface="+mn-cs"/>
                        </a:rPr>
                        <a:t>36,358</a:t>
                      </a:r>
                      <a:endParaRPr lang="es-GT" sz="1200" b="0" kern="1200" dirty="0">
                        <a:solidFill>
                          <a:schemeClr val="lt1"/>
                        </a:solidFill>
                        <a:effectLst/>
                        <a:latin typeface="Century Gothic" panose="020B0502020202020204" pitchFamily="34" charset="0"/>
                        <a:ea typeface="+mn-ea"/>
                        <a:cs typeface="+mn-cs"/>
                      </a:endParaRPr>
                    </a:p>
                    <a:p>
                      <a:r>
                        <a:rPr lang="es-GT" sz="1200" b="1" kern="1200" dirty="0">
                          <a:solidFill>
                            <a:schemeClr val="lt1"/>
                          </a:solidFill>
                          <a:effectLst/>
                          <a:latin typeface="Century Gothic" panose="020B0502020202020204" pitchFamily="34" charset="0"/>
                          <a:ea typeface="+mn-ea"/>
                          <a:cs typeface="+mn-cs"/>
                        </a:rPr>
                        <a:t>Avance Físico: </a:t>
                      </a:r>
                      <a:r>
                        <a:rPr lang="es-GT" sz="1200" b="0" kern="1200" dirty="0">
                          <a:solidFill>
                            <a:schemeClr val="lt1"/>
                          </a:solidFill>
                          <a:effectLst/>
                          <a:latin typeface="Century Gothic" panose="020B0502020202020204" pitchFamily="34" charset="0"/>
                          <a:ea typeface="+mn-ea"/>
                          <a:cs typeface="+mn-cs"/>
                        </a:rPr>
                        <a:t>91.90%</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190098</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9790810</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CR" sz="1200" kern="1200" dirty="0">
                          <a:solidFill>
                            <a:schemeClr val="bg1"/>
                          </a:solidFill>
                          <a:effectLst/>
                          <a:latin typeface="Century Gothic" panose="020B0502020202020204" pitchFamily="34" charset="0"/>
                          <a:ea typeface="+mn-ea"/>
                          <a:cs typeface="+mn-cs"/>
                        </a:rPr>
                        <a:t>Construcción Paso a Desnivel Ruta    CA-01 Occidente Cuatro Caminos, Totonicapán.</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817.5 m</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97,144</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59.20%</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276034</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14198029</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b="0" kern="1200" dirty="0">
                          <a:solidFill>
                            <a:schemeClr val="bg1"/>
                          </a:solidFill>
                          <a:effectLst/>
                          <a:latin typeface="Century Gothic" panose="020B0502020202020204" pitchFamily="34" charset="0"/>
                          <a:ea typeface="+mn-ea"/>
                          <a:cs typeface="+mn-cs"/>
                        </a:rPr>
                        <a:t>Construcción Escuela Bicentenario Finca la Industria, km 58.10 carretera al puerto de San José, Escuintla, Escuintla</a:t>
                      </a:r>
                    </a:p>
                    <a:p>
                      <a:pPr lvl="0"/>
                      <a:r>
                        <a:rPr lang="es-CR" sz="1200" b="1" kern="1200" dirty="0">
                          <a:solidFill>
                            <a:schemeClr val="bg1"/>
                          </a:solidFill>
                          <a:effectLst/>
                          <a:latin typeface="Century Gothic" panose="020B0502020202020204" pitchFamily="34" charset="0"/>
                          <a:ea typeface="+mn-ea"/>
                          <a:cs typeface="+mn-cs"/>
                        </a:rPr>
                        <a:t>Meta Global: </a:t>
                      </a:r>
                      <a:r>
                        <a:rPr lang="es-CR" sz="1200" b="0" kern="1200" dirty="0">
                          <a:solidFill>
                            <a:schemeClr val="bg1"/>
                          </a:solidFill>
                          <a:effectLst/>
                          <a:latin typeface="Century Gothic" panose="020B0502020202020204" pitchFamily="34" charset="0"/>
                          <a:ea typeface="+mn-ea"/>
                          <a:cs typeface="+mn-cs"/>
                        </a:rPr>
                        <a:t>9,896 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baseline="300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1,327</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22.64</a:t>
                      </a:r>
                      <a:r>
                        <a:rPr lang="es-GT" sz="1200" kern="1200" dirty="0">
                          <a:solidFill>
                            <a:schemeClr val="bg1"/>
                          </a:solidFill>
                          <a:effectLst/>
                          <a:latin typeface="Century Gothic" panose="020B0502020202020204" pitchFamily="34" charset="0"/>
                          <a:ea typeface="+mn-ea"/>
                          <a:cs typeface="+mn-cs"/>
                        </a:rPr>
                        <a:t>%</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sp>
        <p:nvSpPr>
          <p:cNvPr id="18"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Bicentenario</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pic>
        <p:nvPicPr>
          <p:cNvPr id="19" name="Imagen 18">
            <a:extLst>
              <a:ext uri="{FF2B5EF4-FFF2-40B4-BE49-F238E27FC236}">
                <a16:creationId xmlns:a16="http://schemas.microsoft.com/office/drawing/2014/main" id="{2DB4A108-CBF5-44D8-8CB2-F3ACF2F6AB2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194" y="3888258"/>
            <a:ext cx="3416159" cy="2514168"/>
          </a:xfrm>
          <a:prstGeom prst="rect">
            <a:avLst/>
          </a:prstGeom>
          <a:ln>
            <a:noFill/>
          </a:ln>
          <a:effectLst>
            <a:softEdge rad="112500"/>
          </a:effectLst>
        </p:spPr>
      </p:pic>
      <p:pic>
        <p:nvPicPr>
          <p:cNvPr id="20" name="Imagen 19">
            <a:extLst>
              <a:ext uri="{FF2B5EF4-FFF2-40B4-BE49-F238E27FC236}">
                <a16:creationId xmlns:a16="http://schemas.microsoft.com/office/drawing/2014/main" id="{64FCE4FD-FB6D-49CC-B952-BE6E225AFB00}"/>
              </a:ext>
            </a:extLst>
          </p:cNvPr>
          <p:cNvPicPr>
            <a:picLocks noChangeAspect="1"/>
          </p:cNvPicPr>
          <p:nvPr/>
        </p:nvPicPr>
        <p:blipFill rotWithShape="1">
          <a:blip r:embed="rId5"/>
          <a:srcRect l="13795"/>
          <a:stretch/>
        </p:blipFill>
        <p:spPr>
          <a:xfrm>
            <a:off x="8355147" y="3915127"/>
            <a:ext cx="3672000" cy="2487299"/>
          </a:xfrm>
          <a:prstGeom prst="rect">
            <a:avLst/>
          </a:prstGeom>
          <a:ln>
            <a:noFill/>
          </a:ln>
          <a:effectLst>
            <a:softEdge rad="112500"/>
          </a:effectLst>
        </p:spPr>
      </p:pic>
      <p:pic>
        <p:nvPicPr>
          <p:cNvPr id="3" name="Imagen 2">
            <a:extLst>
              <a:ext uri="{FF2B5EF4-FFF2-40B4-BE49-F238E27FC236}">
                <a16:creationId xmlns:a16="http://schemas.microsoft.com/office/drawing/2014/main" id="{AFA8E2B2-49F3-4F6B-AAD4-A0E1D6B55D7A}"/>
              </a:ext>
            </a:extLst>
          </p:cNvPr>
          <p:cNvPicPr>
            <a:picLocks noChangeAspect="1"/>
          </p:cNvPicPr>
          <p:nvPr/>
        </p:nvPicPr>
        <p:blipFill rotWithShape="1">
          <a:blip r:embed="rId6"/>
          <a:srcRect l="2251" t="3846" r="2365" b="8228"/>
          <a:stretch/>
        </p:blipFill>
        <p:spPr>
          <a:xfrm>
            <a:off x="8355147" y="1400959"/>
            <a:ext cx="3672000" cy="2514168"/>
          </a:xfrm>
          <a:prstGeom prst="rect">
            <a:avLst/>
          </a:prstGeom>
          <a:ln>
            <a:noFill/>
          </a:ln>
          <a:effectLst>
            <a:softEdge rad="112500"/>
          </a:effectLst>
        </p:spPr>
      </p:pic>
      <p:pic>
        <p:nvPicPr>
          <p:cNvPr id="4" name="Imagen 3">
            <a:extLst>
              <a:ext uri="{FF2B5EF4-FFF2-40B4-BE49-F238E27FC236}">
                <a16:creationId xmlns:a16="http://schemas.microsoft.com/office/drawing/2014/main" id="{A6BA1925-3770-4FCD-82CC-2FDD83A58A8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69119" y="1400960"/>
            <a:ext cx="3437234" cy="2514167"/>
          </a:xfrm>
          <a:prstGeom prst="rect">
            <a:avLst/>
          </a:prstGeom>
          <a:ln>
            <a:noFill/>
          </a:ln>
          <a:effectLst>
            <a:softEdge rad="112500"/>
          </a:effectLst>
        </p:spPr>
      </p:pic>
    </p:spTree>
    <p:extLst>
      <p:ext uri="{BB962C8B-B14F-4D97-AF65-F5344CB8AC3E}">
        <p14:creationId xmlns:p14="http://schemas.microsoft.com/office/powerpoint/2010/main" val="4359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7" name="Tabla 8">
            <a:extLst>
              <a:ext uri="{FF2B5EF4-FFF2-40B4-BE49-F238E27FC236}">
                <a16:creationId xmlns:a16="http://schemas.microsoft.com/office/drawing/2014/main" id="{C3EE96D9-2238-4E44-A462-4E89CA7D24F6}"/>
              </a:ext>
            </a:extLst>
          </p:cNvPr>
          <p:cNvGraphicFramePr>
            <a:graphicFrameLocks/>
          </p:cNvGraphicFramePr>
          <p:nvPr>
            <p:extLst>
              <p:ext uri="{D42A27DB-BD31-4B8C-83A1-F6EECF244321}">
                <p14:modId xmlns:p14="http://schemas.microsoft.com/office/powerpoint/2010/main" val="2955774745"/>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3833342779"/>
                    </a:ext>
                  </a:extLst>
                </a:gridCol>
                <a:gridCol w="3600000">
                  <a:extLst>
                    <a:ext uri="{9D8B030D-6E8A-4147-A177-3AD203B41FA5}">
                      <a16:colId xmlns:a16="http://schemas.microsoft.com/office/drawing/2014/main" val="3018361162"/>
                    </a:ext>
                  </a:extLst>
                </a:gridCol>
                <a:gridCol w="2160000">
                  <a:extLst>
                    <a:ext uri="{9D8B030D-6E8A-4147-A177-3AD203B41FA5}">
                      <a16:colId xmlns:a16="http://schemas.microsoft.com/office/drawing/2014/main" val="515871485"/>
                    </a:ext>
                  </a:extLst>
                </a:gridCol>
                <a:gridCol w="3600000">
                  <a:extLst>
                    <a:ext uri="{9D8B030D-6E8A-4147-A177-3AD203B41FA5}">
                      <a16:colId xmlns:a16="http://schemas.microsoft.com/office/drawing/2014/main" val="1028972240"/>
                    </a:ext>
                  </a:extLst>
                </a:gridCol>
              </a:tblGrid>
              <a:tr h="2533476">
                <a:tc>
                  <a:txBody>
                    <a:bodyPr/>
                    <a:lstStyle/>
                    <a:p>
                      <a:pPr marL="0" lvl="0" algn="l" defTabSz="914400" rtl="0" eaLnBrk="1" latinLnBrk="0" hangingPunct="1"/>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209134</a:t>
                      </a:r>
                      <a:endParaRPr lang="es-GT" sz="1200" b="0" kern="1200" dirty="0">
                        <a:solidFill>
                          <a:schemeClr val="bg1"/>
                        </a:solidFill>
                        <a:effectLst/>
                        <a:latin typeface="Century Gothic" panose="020B0502020202020204" pitchFamily="34" charset="0"/>
                        <a:ea typeface="+mn-ea"/>
                        <a:cs typeface="+mn-cs"/>
                      </a:endParaRPr>
                    </a:p>
                    <a:p>
                      <a:pPr marL="0" lvl="0" algn="l" defTabSz="914400" rtl="0" eaLnBrk="1" latinLnBrk="0" hangingPunct="1"/>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122805393</a:t>
                      </a:r>
                      <a:endParaRPr lang="es-GT" sz="1200" b="0" kern="1200" dirty="0">
                        <a:solidFill>
                          <a:schemeClr val="bg1"/>
                        </a:solidFill>
                        <a:effectLst/>
                        <a:latin typeface="Century Gothic" panose="020B0502020202020204" pitchFamily="34" charset="0"/>
                        <a:ea typeface="+mn-ea"/>
                        <a:cs typeface="+mn-cs"/>
                      </a:endParaRPr>
                    </a:p>
                    <a:p>
                      <a:pPr marL="0" lvl="0" algn="l" defTabSz="914400" rtl="0" eaLnBrk="1" latinLnBrk="0" hangingPunct="1"/>
                      <a:r>
                        <a:rPr lang="es-CR" sz="1200" b="1" kern="1200" dirty="0">
                          <a:solidFill>
                            <a:schemeClr val="bg1"/>
                          </a:solidFill>
                          <a:effectLst/>
                          <a:latin typeface="Century Gothic" panose="020B0502020202020204" pitchFamily="34" charset="0"/>
                          <a:ea typeface="+mn-ea"/>
                          <a:cs typeface="+mn-cs"/>
                        </a:rPr>
                        <a:t>Proyecto: </a:t>
                      </a:r>
                      <a:r>
                        <a:rPr lang="es-CR" sz="1200" b="0" kern="1200" dirty="0">
                          <a:solidFill>
                            <a:schemeClr val="bg1"/>
                          </a:solidFill>
                          <a:effectLst/>
                          <a:latin typeface="Century Gothic" panose="020B0502020202020204" pitchFamily="34" charset="0"/>
                          <a:ea typeface="+mn-ea"/>
                          <a:cs typeface="+mn-cs"/>
                        </a:rPr>
                        <a:t>Construcción Paso a Desnivel Ruta CA-09 Norte KM 18+000 acceso a Palencia, Guatemala</a:t>
                      </a:r>
                      <a:endParaRPr lang="es-GT" sz="1200" b="0" kern="1200" dirty="0">
                        <a:solidFill>
                          <a:schemeClr val="bg1"/>
                        </a:solidFill>
                        <a:effectLst/>
                        <a:latin typeface="Century Gothic" panose="020B0502020202020204" pitchFamily="34" charset="0"/>
                        <a:ea typeface="+mn-ea"/>
                        <a:cs typeface="+mn-cs"/>
                      </a:endParaRPr>
                    </a:p>
                    <a:p>
                      <a:pPr marL="0" lvl="0" algn="l" defTabSz="914400" rtl="0" eaLnBrk="1" latinLnBrk="0" hangingPunct="1"/>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150 m</a:t>
                      </a:r>
                      <a:endParaRPr lang="es-GT" sz="1200" b="0" kern="1200" dirty="0">
                        <a:solidFill>
                          <a:schemeClr val="bg1"/>
                        </a:solidFill>
                        <a:effectLst/>
                        <a:latin typeface="Century Gothic" panose="020B0502020202020204" pitchFamily="34" charset="0"/>
                        <a:ea typeface="+mn-ea"/>
                        <a:cs typeface="+mn-cs"/>
                      </a:endParaRPr>
                    </a:p>
                    <a:p>
                      <a:pPr marL="0" lvl="0" algn="l" defTabSz="914400" rtl="0" eaLnBrk="1" latinLnBrk="0" hangingPunct="1"/>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63,416</a:t>
                      </a:r>
                      <a:endParaRPr lang="es-GT" sz="1200" b="0" kern="1200" dirty="0">
                        <a:solidFill>
                          <a:schemeClr val="bg1"/>
                        </a:solidFill>
                        <a:effectLst/>
                        <a:latin typeface="Century Gothic" panose="020B0502020202020204" pitchFamily="34" charset="0"/>
                        <a:ea typeface="+mn-ea"/>
                        <a:cs typeface="+mn-cs"/>
                      </a:endParaRPr>
                    </a:p>
                    <a:p>
                      <a:pPr marL="0" algn="l" defTabSz="914400" rtl="0" eaLnBrk="1" latinLnBrk="0" hangingPunct="1"/>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29.86%</a:t>
                      </a: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tc>
                  <a:txBody>
                    <a:bodyPr/>
                    <a:lstStyle/>
                    <a:p>
                      <a:pPr lvl="0" algn="l"/>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245545</a:t>
                      </a:r>
                      <a:endParaRPr lang="es-GT" sz="1200" b="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10787089</a:t>
                      </a:r>
                      <a:endParaRPr lang="es-GT" sz="1200" b="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Proyecto: </a:t>
                      </a:r>
                      <a:r>
                        <a:rPr lang="es-CR" sz="1200" b="0" kern="1200" dirty="0">
                          <a:solidFill>
                            <a:schemeClr val="bg1"/>
                          </a:solidFill>
                          <a:effectLst/>
                          <a:latin typeface="Century Gothic" panose="020B0502020202020204" pitchFamily="34" charset="0"/>
                          <a:ea typeface="+mn-ea"/>
                          <a:cs typeface="+mn-cs"/>
                        </a:rPr>
                        <a:t>Reposición Carretera RN-24, Tramo: KM 499+500, La Libertad – KM 526+900, Las Cuaches, Petén.</a:t>
                      </a:r>
                      <a:endParaRPr lang="es-GT" sz="1200" b="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27.40 km</a:t>
                      </a:r>
                      <a:endParaRPr lang="es-GT" sz="1200" b="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146,035</a:t>
                      </a:r>
                      <a:endParaRPr lang="es-GT" sz="1200" b="0" kern="1200" dirty="0">
                        <a:solidFill>
                          <a:schemeClr val="bg1"/>
                        </a:solidFill>
                        <a:effectLst/>
                        <a:latin typeface="Century Gothic" panose="020B0502020202020204" pitchFamily="34" charset="0"/>
                        <a:ea typeface="+mn-ea"/>
                        <a:cs typeface="+mn-cs"/>
                      </a:endParaRPr>
                    </a:p>
                    <a:p>
                      <a:pPr algn="l"/>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60.83%</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lgn="l"/>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209677</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12622907</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Proyecto: </a:t>
                      </a:r>
                      <a:r>
                        <a:rPr lang="es-CR" sz="1200" kern="1200" dirty="0">
                          <a:solidFill>
                            <a:schemeClr val="bg1"/>
                          </a:solidFill>
                          <a:effectLst/>
                          <a:latin typeface="Century Gothic" panose="020B0502020202020204" pitchFamily="34" charset="0"/>
                          <a:ea typeface="+mn-ea"/>
                          <a:cs typeface="+mn-cs"/>
                        </a:rPr>
                        <a:t>Reposición Carretera RN-1, Tramo: CA-01 OCC (KM 188+600), Cuatro Caminos – Pologua (KM 205-000) Totonicapán</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16.00 km</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291,650</a:t>
                      </a:r>
                      <a:endParaRPr lang="es-GT" sz="1200" kern="1200" dirty="0">
                        <a:solidFill>
                          <a:schemeClr val="bg1"/>
                        </a:solidFill>
                        <a:effectLst/>
                        <a:latin typeface="Century Gothic" panose="020B0502020202020204" pitchFamily="34" charset="0"/>
                        <a:ea typeface="+mn-ea"/>
                        <a:cs typeface="+mn-cs"/>
                      </a:endParaRPr>
                    </a:p>
                    <a:p>
                      <a:pPr algn="l"/>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96.44%</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solidFill>
                      <a:schemeClr val="bg1"/>
                    </a:solidFill>
                  </a:tcPr>
                </a:tc>
                <a:tc>
                  <a:txBody>
                    <a:bodyPr/>
                    <a:lstStyle/>
                    <a:p>
                      <a:pPr lvl="0" algn="l"/>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116535</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8795940</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Proyecto: </a:t>
                      </a:r>
                      <a:r>
                        <a:rPr lang="es-CR" sz="1200" kern="1200" dirty="0">
                          <a:solidFill>
                            <a:schemeClr val="bg1"/>
                          </a:solidFill>
                          <a:effectLst/>
                          <a:latin typeface="Century Gothic" panose="020B0502020202020204" pitchFamily="34" charset="0"/>
                          <a:ea typeface="+mn-ea"/>
                          <a:cs typeface="+mn-cs"/>
                        </a:rPr>
                        <a:t>Mejoramiento Carretera Rutas RN-12 y RD-SM-30, Tramo: Bif. RD-SM-28, San Rafael Guativil – El Quetzal – Sintaná</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21.32 km</a:t>
                      </a:r>
                      <a:endParaRPr lang="es-GT" sz="1200" kern="1200" dirty="0">
                        <a:solidFill>
                          <a:schemeClr val="bg1"/>
                        </a:solidFill>
                        <a:effectLst/>
                        <a:latin typeface="Century Gothic" panose="020B0502020202020204" pitchFamily="34" charset="0"/>
                        <a:ea typeface="+mn-ea"/>
                        <a:cs typeface="+mn-cs"/>
                      </a:endParaRPr>
                    </a:p>
                    <a:p>
                      <a:pPr lvl="0" algn="l"/>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193,932</a:t>
                      </a:r>
                      <a:endParaRPr lang="es-GT" sz="1200" kern="1200" dirty="0">
                        <a:solidFill>
                          <a:schemeClr val="bg1"/>
                        </a:solidFill>
                        <a:effectLst/>
                        <a:latin typeface="Century Gothic" panose="020B0502020202020204" pitchFamily="34" charset="0"/>
                        <a:ea typeface="+mn-ea"/>
                        <a:cs typeface="+mn-cs"/>
                      </a:endParaRPr>
                    </a:p>
                    <a:p>
                      <a:pPr algn="l"/>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84.98%</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pic>
        <p:nvPicPr>
          <p:cNvPr id="9" name="Imagen 8">
            <a:extLst>
              <a:ext uri="{FF2B5EF4-FFF2-40B4-BE49-F238E27FC236}">
                <a16:creationId xmlns:a16="http://schemas.microsoft.com/office/drawing/2014/main" id="{D894EE94-A5A1-4C0B-AEF0-A579DE109B2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955" y="3945379"/>
            <a:ext cx="3483561" cy="2532549"/>
          </a:xfrm>
          <a:prstGeom prst="rect">
            <a:avLst/>
          </a:prstGeom>
          <a:ln>
            <a:noFill/>
          </a:ln>
          <a:effectLst>
            <a:softEdge rad="112500"/>
          </a:effectLst>
        </p:spPr>
      </p:pic>
      <p:pic>
        <p:nvPicPr>
          <p:cNvPr id="11" name="Imagen 10">
            <a:extLst>
              <a:ext uri="{FF2B5EF4-FFF2-40B4-BE49-F238E27FC236}">
                <a16:creationId xmlns:a16="http://schemas.microsoft.com/office/drawing/2014/main" id="{9CECE689-EC02-4752-AACC-C27AF0B96C9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62029" y="3929990"/>
            <a:ext cx="3734228" cy="2523460"/>
          </a:xfrm>
          <a:prstGeom prst="rect">
            <a:avLst/>
          </a:prstGeom>
          <a:ln>
            <a:noFill/>
          </a:ln>
          <a:effectLst>
            <a:softEdge rad="112500"/>
          </a:effectLst>
        </p:spPr>
      </p:pic>
      <p:pic>
        <p:nvPicPr>
          <p:cNvPr id="12" name="Imagen 11">
            <a:extLst>
              <a:ext uri="{FF2B5EF4-FFF2-40B4-BE49-F238E27FC236}">
                <a16:creationId xmlns:a16="http://schemas.microsoft.com/office/drawing/2014/main" id="{244A4829-BB0E-4A78-A9AD-FE4C69719D40}"/>
              </a:ext>
            </a:extLst>
          </p:cNvPr>
          <p:cNvPicPr/>
          <p:nvPr/>
        </p:nvPicPr>
        <p:blipFill rotWithShape="1">
          <a:blip r:embed="rId6">
            <a:extLst>
              <a:ext uri="{28A0092B-C50C-407E-A947-70E740481C1C}">
                <a14:useLocalDpi xmlns:a14="http://schemas.microsoft.com/office/drawing/2010/main" val="0"/>
              </a:ext>
            </a:extLst>
          </a:blip>
          <a:srcRect l="39262" t="68098" b="981"/>
          <a:stretch/>
        </p:blipFill>
        <p:spPr bwMode="auto">
          <a:xfrm>
            <a:off x="8338657" y="1390943"/>
            <a:ext cx="3598877" cy="2554435"/>
          </a:xfrm>
          <a:prstGeom prst="rect">
            <a:avLst/>
          </a:prstGeom>
          <a:ln>
            <a:noFill/>
          </a:ln>
          <a:effectLst>
            <a:softEdge rad="112500"/>
          </a:effectLst>
          <a:extLst>
            <a:ext uri="{53640926-AAD7-44D8-BBD7-CCE9431645EC}">
              <a14:shadowObscured xmlns:a14="http://schemas.microsoft.com/office/drawing/2010/main"/>
            </a:ext>
          </a:extLst>
        </p:spPr>
      </p:pic>
      <p:sp>
        <p:nvSpPr>
          <p:cNvPr id="13"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Destacados</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98B6277C-7E8E-4DCB-9AD2-6BF01AE36BE8}"/>
              </a:ext>
            </a:extLst>
          </p:cNvPr>
          <p:cNvPicPr>
            <a:picLocks noChangeAspect="1"/>
          </p:cNvPicPr>
          <p:nvPr/>
        </p:nvPicPr>
        <p:blipFill rotWithShape="1">
          <a:blip r:embed="rId7"/>
          <a:srcRect l="21651" t="12076" r="21816" b="13082"/>
          <a:stretch/>
        </p:blipFill>
        <p:spPr>
          <a:xfrm>
            <a:off x="2536512" y="1400960"/>
            <a:ext cx="3470004" cy="2554436"/>
          </a:xfrm>
          <a:prstGeom prst="rect">
            <a:avLst/>
          </a:prstGeom>
          <a:ln>
            <a:noFill/>
          </a:ln>
          <a:effectLst>
            <a:softEdge rad="112500"/>
          </a:effectLst>
        </p:spPr>
      </p:pic>
    </p:spTree>
    <p:extLst>
      <p:ext uri="{BB962C8B-B14F-4D97-AF65-F5344CB8AC3E}">
        <p14:creationId xmlns:p14="http://schemas.microsoft.com/office/powerpoint/2010/main" val="203902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28800" y="562062"/>
            <a:ext cx="8673737" cy="547089"/>
          </a:xfrm>
        </p:spPr>
        <p:txBody>
          <a:bodyPr>
            <a:noAutofit/>
          </a:bodyPr>
          <a:lstStyle/>
          <a:p>
            <a:r>
              <a:rPr lang="es-GT" sz="2800" dirty="0">
                <a:latin typeface="Arial" panose="020B0604020202020204" pitchFamily="34" charset="0"/>
                <a:cs typeface="Arial" panose="020B0604020202020204" pitchFamily="34" charset="0"/>
              </a:rPr>
              <a:t>PRINCIPALES FUNCIONES</a:t>
            </a:r>
            <a:endParaRPr lang="es-GT" sz="2800" b="1" dirty="0">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351691" y="1397433"/>
            <a:ext cx="11525460" cy="4894909"/>
          </a:xfrm>
        </p:spPr>
        <p:txBody>
          <a:bodyPr>
            <a:noAutofit/>
          </a:bodyPr>
          <a:lstStyle/>
          <a:p>
            <a:pPr marL="0" indent="0" algn="just">
              <a:lnSpc>
                <a:spcPct val="100000"/>
              </a:lnSpc>
              <a:buNone/>
            </a:pPr>
            <a:r>
              <a:rPr lang="es-GT" sz="1800" dirty="0">
                <a:latin typeface="Arial" panose="020B0604020202020204" pitchFamily="34" charset="0"/>
                <a:cs typeface="Arial" panose="020B0604020202020204" pitchFamily="34" charset="0"/>
              </a:rPr>
              <a:t>De conformidad con las normas que regulan su funcionamiento, las principales</a:t>
            </a:r>
            <a:r>
              <a:rPr lang="es-GT" sz="1800" b="1" dirty="0">
                <a:solidFill>
                  <a:srgbClr val="2786C0"/>
                </a:solidFill>
                <a:latin typeface="Arial" panose="020B0604020202020204" pitchFamily="34" charset="0"/>
                <a:cs typeface="Arial" panose="020B0604020202020204" pitchFamily="34" charset="0"/>
              </a:rPr>
              <a:t> </a:t>
            </a:r>
            <a:r>
              <a:rPr lang="es-GT" sz="1800" dirty="0">
                <a:latin typeface="Arial" panose="020B0604020202020204" pitchFamily="34" charset="0"/>
                <a:cs typeface="Arial" panose="020B0604020202020204" pitchFamily="34" charset="0"/>
              </a:rPr>
              <a:t>funciones</a:t>
            </a:r>
            <a:r>
              <a:rPr lang="es-GT" sz="1800" b="1" dirty="0">
                <a:solidFill>
                  <a:srgbClr val="2786C0"/>
                </a:solidFill>
                <a:latin typeface="Arial" panose="020B0604020202020204" pitchFamily="34" charset="0"/>
                <a:cs typeface="Arial" panose="020B0604020202020204" pitchFamily="34" charset="0"/>
              </a:rPr>
              <a:t> </a:t>
            </a:r>
            <a:r>
              <a:rPr lang="es-GT" sz="1800" dirty="0">
                <a:latin typeface="Arial" panose="020B0604020202020204" pitchFamily="34" charset="0"/>
                <a:cs typeface="Arial" panose="020B0604020202020204" pitchFamily="34" charset="0"/>
              </a:rPr>
              <a:t>del Ministerio de Comunicaciones, Infraestructura y Vivienda son:</a:t>
            </a:r>
          </a:p>
          <a:p>
            <a:pPr marL="0" indent="0" algn="just">
              <a:lnSpc>
                <a:spcPct val="100000"/>
              </a:lnSpc>
              <a:buNone/>
            </a:pPr>
            <a:endParaRPr lang="es-GT" sz="1000" dirty="0">
              <a:latin typeface="Arial" panose="020B0604020202020204" pitchFamily="34" charset="0"/>
              <a:cs typeface="Arial" panose="020B0604020202020204" pitchFamily="34" charset="0"/>
            </a:endParaRP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Administrar en forma descentralizada y subsidiaria o contratar la provisión de los servicios de diseño, construcción, rehabilitación, mantenimiento y supervisión de las obras públicas e infraestructura a su cargo.</a:t>
            </a: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Proponer para su aprobación y ejecutar los instrumentos normativos de los sistemas de transporte terrestre, fluvial, marítimo y aéreo, así como de las frecuencias radiales y televisivas, de telecomunicaciones, correos y telégrafos, velando por su pronta, estricta y eficiente aplicación.</a:t>
            </a: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Administrar descentralizadamente lo relativo al aprovechamiento y explotación del espectro radioelectrónico.</a:t>
            </a: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Velar por que se presten en forma descentralizada los servicios de información de meteorología, vulcanología, sismología e hidrología.</a:t>
            </a: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Ejercer la autoridad portuaria y aeroportuaria nacional.</a:t>
            </a:r>
          </a:p>
          <a:p>
            <a:pPr algn="just">
              <a:lnSpc>
                <a:spcPct val="100000"/>
              </a:lnSpc>
              <a:buClr>
                <a:srgbClr val="0070C0"/>
              </a:buClr>
              <a:buFont typeface="Wingdings" panose="05000000000000000000" pitchFamily="2" charset="2"/>
              <a:buChar char="§"/>
            </a:pPr>
            <a:r>
              <a:rPr lang="es-419" sz="1800" dirty="0">
                <a:latin typeface="Arial" panose="020B0604020202020204" pitchFamily="34" charset="0"/>
                <a:cs typeface="Arial" panose="020B0604020202020204" pitchFamily="34" charset="0"/>
              </a:rPr>
              <a:t>Ejercer la rectoría del sector público a cargo de la ejecución del régimen jurídico relativo a la vivienda y asentamientos humanos, y administrar en forma descentralizada los mecanismos financieros del sector público para propiciar el desarrollo habitacional del país.</a:t>
            </a:r>
            <a:endParaRPr lang="es-GT" sz="1800" dirty="0">
              <a:latin typeface="Arial" panose="020B0604020202020204" pitchFamily="34" charset="0"/>
              <a:cs typeface="Arial" panose="020B0604020202020204" pitchFamily="34" charset="0"/>
            </a:endParaRPr>
          </a:p>
          <a:p>
            <a:pPr marL="457200" lvl="1" indent="0" algn="just">
              <a:buNone/>
            </a:pPr>
            <a:endParaRPr lang="es-GT"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7" name="Tabla 8">
            <a:extLst>
              <a:ext uri="{FF2B5EF4-FFF2-40B4-BE49-F238E27FC236}">
                <a16:creationId xmlns:a16="http://schemas.microsoft.com/office/drawing/2014/main" id="{C3EE96D9-2238-4E44-A462-4E89CA7D24F6}"/>
              </a:ext>
            </a:extLst>
          </p:cNvPr>
          <p:cNvGraphicFramePr>
            <a:graphicFrameLocks/>
          </p:cNvGraphicFramePr>
          <p:nvPr>
            <p:extLst>
              <p:ext uri="{D42A27DB-BD31-4B8C-83A1-F6EECF244321}">
                <p14:modId xmlns:p14="http://schemas.microsoft.com/office/powerpoint/2010/main" val="2947008547"/>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3833342779"/>
                    </a:ext>
                  </a:extLst>
                </a:gridCol>
                <a:gridCol w="3451794">
                  <a:extLst>
                    <a:ext uri="{9D8B030D-6E8A-4147-A177-3AD203B41FA5}">
                      <a16:colId xmlns:a16="http://schemas.microsoft.com/office/drawing/2014/main" val="3018361162"/>
                    </a:ext>
                  </a:extLst>
                </a:gridCol>
                <a:gridCol w="2558643">
                  <a:extLst>
                    <a:ext uri="{9D8B030D-6E8A-4147-A177-3AD203B41FA5}">
                      <a16:colId xmlns:a16="http://schemas.microsoft.com/office/drawing/2014/main" val="515871485"/>
                    </a:ext>
                  </a:extLst>
                </a:gridCol>
                <a:gridCol w="3349563">
                  <a:extLst>
                    <a:ext uri="{9D8B030D-6E8A-4147-A177-3AD203B41FA5}">
                      <a16:colId xmlns:a16="http://schemas.microsoft.com/office/drawing/2014/main" val="1028972240"/>
                    </a:ext>
                  </a:extLst>
                </a:gridCol>
              </a:tblGrid>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228167</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8803307</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CR" sz="1200" b="0" kern="1200" dirty="0">
                          <a:solidFill>
                            <a:schemeClr val="bg1"/>
                          </a:solidFill>
                          <a:effectLst/>
                          <a:latin typeface="Century Gothic" panose="020B0502020202020204" pitchFamily="34" charset="0"/>
                          <a:ea typeface="+mn-ea"/>
                          <a:cs typeface="+mn-cs"/>
                        </a:rPr>
                        <a:t>Mejoramiento Carretera Ruta Nacional 7W, Tramo: San Cristóbal Verapaz, Alta Verapaz-Rio Chixoy- Chicamán Quiché</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45.71 km</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116,206</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32.53%</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209047 y 209020</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6552013 y 6868800</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CR" sz="1200" b="0" kern="1200" dirty="0">
                          <a:solidFill>
                            <a:schemeClr val="bg1"/>
                          </a:solidFill>
                          <a:effectLst/>
                          <a:latin typeface="Century Gothic" panose="020B0502020202020204" pitchFamily="34" charset="0"/>
                          <a:ea typeface="+mn-ea"/>
                          <a:cs typeface="+mn-cs"/>
                        </a:rPr>
                        <a:t>Reposición Carretera RN-09, Tramo: Bifurcación RD-HUE-02 Piedras de Captzin, Huehuetenango; Tramo: Piedras de Captzin,– San Pedro Soloma, Huehuetenango</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38.91 km</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116,656</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76.20%</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208875</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10837884</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CR" sz="1200" kern="1200" dirty="0">
                          <a:solidFill>
                            <a:schemeClr val="bg1"/>
                          </a:solidFill>
                          <a:effectLst/>
                          <a:latin typeface="Century Gothic" panose="020B0502020202020204" pitchFamily="34" charset="0"/>
                          <a:ea typeface="+mn-ea"/>
                          <a:cs typeface="+mn-cs"/>
                        </a:rPr>
                        <a:t>Reposición Carretera RD-QUE-04, Tramos: CA-2 OCC. (206 + 200) - Aldea San Miguelito, Génova, Quetzaltenango</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11.90 km</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46,041</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100%</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245049, 245544, 228161 y 229052</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10573222, 10812296, 9790799 y 9080554</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CR" sz="1200" kern="1200" dirty="0">
                          <a:solidFill>
                            <a:schemeClr val="bg1"/>
                          </a:solidFill>
                          <a:effectLst/>
                          <a:latin typeface="Century Gothic" panose="020B0502020202020204" pitchFamily="34" charset="0"/>
                          <a:ea typeface="+mn-ea"/>
                          <a:cs typeface="+mn-cs"/>
                        </a:rPr>
                        <a:t>Reposición Carretera CA-02 Occidente Tramos: Escuintla–Suchitepéquez, Retalhuleu – Quetzaltenango</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49.75 km</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608,895</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93.40%</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pic>
        <p:nvPicPr>
          <p:cNvPr id="8" name="Imagen 7">
            <a:extLst>
              <a:ext uri="{FF2B5EF4-FFF2-40B4-BE49-F238E27FC236}">
                <a16:creationId xmlns:a16="http://schemas.microsoft.com/office/drawing/2014/main" id="{4063566E-BD4E-4AB5-8857-EB408754F37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7588" y="3869877"/>
            <a:ext cx="3490948" cy="2532549"/>
          </a:xfrm>
          <a:prstGeom prst="rect">
            <a:avLst/>
          </a:prstGeom>
          <a:ln>
            <a:noFill/>
          </a:ln>
          <a:effectLst>
            <a:softEdge rad="112500"/>
          </a:effectLst>
        </p:spPr>
      </p:pic>
      <p:pic>
        <p:nvPicPr>
          <p:cNvPr id="9" name="Imagen 8">
            <a:extLst>
              <a:ext uri="{FF2B5EF4-FFF2-40B4-BE49-F238E27FC236}">
                <a16:creationId xmlns:a16="http://schemas.microsoft.com/office/drawing/2014/main" id="{0D6C29BA-3DA1-4462-B628-A3BD9219BDB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521" y="1400959"/>
            <a:ext cx="3425107" cy="2532549"/>
          </a:xfrm>
          <a:prstGeom prst="rect">
            <a:avLst/>
          </a:prstGeom>
          <a:ln>
            <a:noFill/>
          </a:ln>
          <a:effectLst>
            <a:softEdge rad="112500"/>
          </a:effectLst>
        </p:spPr>
      </p:pic>
      <p:pic>
        <p:nvPicPr>
          <p:cNvPr id="11" name="Imagen 10">
            <a:extLst>
              <a:ext uri="{FF2B5EF4-FFF2-40B4-BE49-F238E27FC236}">
                <a16:creationId xmlns:a16="http://schemas.microsoft.com/office/drawing/2014/main" id="{B38BEA6C-FBFD-41AD-A714-22DF531742D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131" y="3973825"/>
            <a:ext cx="3425107" cy="2488013"/>
          </a:xfrm>
          <a:prstGeom prst="rect">
            <a:avLst/>
          </a:prstGeom>
          <a:ln>
            <a:noFill/>
          </a:ln>
          <a:effectLst>
            <a:softEdge rad="112500"/>
          </a:effectLst>
        </p:spPr>
      </p:pic>
      <p:pic>
        <p:nvPicPr>
          <p:cNvPr id="12" name="Imagen 11">
            <a:extLst>
              <a:ext uri="{FF2B5EF4-FFF2-40B4-BE49-F238E27FC236}">
                <a16:creationId xmlns:a16="http://schemas.microsoft.com/office/drawing/2014/main" id="{D1ECD279-80CD-4A1F-B741-8E3E91F5827D}"/>
              </a:ext>
            </a:extLst>
          </p:cNvPr>
          <p:cNvPicPr/>
          <p:nvPr/>
        </p:nvPicPr>
        <p:blipFill rotWithShape="1">
          <a:blip r:embed="rId8">
            <a:extLst>
              <a:ext uri="{28A0092B-C50C-407E-A947-70E740481C1C}">
                <a14:useLocalDpi xmlns:a14="http://schemas.microsoft.com/office/drawing/2010/main" val="0"/>
              </a:ext>
            </a:extLst>
          </a:blip>
          <a:srcRect t="17235" b="29182"/>
          <a:stretch/>
        </p:blipFill>
        <p:spPr bwMode="auto">
          <a:xfrm>
            <a:off x="8597588" y="1321899"/>
            <a:ext cx="3490948" cy="2532549"/>
          </a:xfrm>
          <a:prstGeom prst="rect">
            <a:avLst/>
          </a:prstGeom>
          <a:ln>
            <a:noFill/>
          </a:ln>
          <a:effectLst>
            <a:softEdge rad="112500"/>
          </a:effectLst>
          <a:extLst>
            <a:ext uri="{53640926-AAD7-44D8-BBD7-CCE9431645EC}">
              <a14:shadowObscured xmlns:a14="http://schemas.microsoft.com/office/drawing/2010/main"/>
            </a:ext>
          </a:extLst>
        </p:spPr>
      </p:pic>
      <p:sp>
        <p:nvSpPr>
          <p:cNvPr id="13"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Destacados</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298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7" name="Tabla 8">
            <a:extLst>
              <a:ext uri="{FF2B5EF4-FFF2-40B4-BE49-F238E27FC236}">
                <a16:creationId xmlns:a16="http://schemas.microsoft.com/office/drawing/2014/main" id="{C3EE96D9-2238-4E44-A462-4E89CA7D24F6}"/>
              </a:ext>
            </a:extLst>
          </p:cNvPr>
          <p:cNvGraphicFramePr>
            <a:graphicFrameLocks/>
          </p:cNvGraphicFramePr>
          <p:nvPr>
            <p:extLst>
              <p:ext uri="{D42A27DB-BD31-4B8C-83A1-F6EECF244321}">
                <p14:modId xmlns:p14="http://schemas.microsoft.com/office/powerpoint/2010/main" val="871872725"/>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3833342779"/>
                    </a:ext>
                  </a:extLst>
                </a:gridCol>
                <a:gridCol w="3451794">
                  <a:extLst>
                    <a:ext uri="{9D8B030D-6E8A-4147-A177-3AD203B41FA5}">
                      <a16:colId xmlns:a16="http://schemas.microsoft.com/office/drawing/2014/main" val="3018361162"/>
                    </a:ext>
                  </a:extLst>
                </a:gridCol>
                <a:gridCol w="2558643">
                  <a:extLst>
                    <a:ext uri="{9D8B030D-6E8A-4147-A177-3AD203B41FA5}">
                      <a16:colId xmlns:a16="http://schemas.microsoft.com/office/drawing/2014/main" val="515871485"/>
                    </a:ext>
                  </a:extLst>
                </a:gridCol>
                <a:gridCol w="3349563">
                  <a:extLst>
                    <a:ext uri="{9D8B030D-6E8A-4147-A177-3AD203B41FA5}">
                      <a16:colId xmlns:a16="http://schemas.microsoft.com/office/drawing/2014/main" val="1028972240"/>
                    </a:ext>
                  </a:extLst>
                </a:gridCol>
              </a:tblGrid>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130902</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13375768, 13375741, 2629496, 2429438</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b="0" kern="1200" dirty="0">
                          <a:solidFill>
                            <a:schemeClr val="bg1"/>
                          </a:solidFill>
                          <a:effectLst/>
                          <a:latin typeface="Century Gothic" panose="020B0502020202020204" pitchFamily="34" charset="0"/>
                          <a:ea typeface="+mn-ea"/>
                          <a:cs typeface="+mn-cs"/>
                        </a:rPr>
                        <a:t>Mejoramiento Carretera Puente El Motagua - Aldea Llano Grande, Salamá, Baja Verapaz</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10.00 km</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57,251</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90.00%</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60132</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257396</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b="0" kern="1200" dirty="0">
                          <a:solidFill>
                            <a:schemeClr val="bg1"/>
                          </a:solidFill>
                          <a:effectLst/>
                          <a:latin typeface="Century Gothic" panose="020B0502020202020204" pitchFamily="34" charset="0"/>
                          <a:ea typeface="+mn-ea"/>
                          <a:cs typeface="+mn-cs"/>
                        </a:rPr>
                        <a:t>Construcción Carretera Franja Transversal del Norte (Frontera con México-Modesto Méndez, Izabal)</a:t>
                      </a:r>
                      <a:endParaRPr lang="es-CR"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329.50 km</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1,056,897</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88.53%</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256611</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12373990</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kern="1200" dirty="0">
                          <a:solidFill>
                            <a:schemeClr val="bg1"/>
                          </a:solidFill>
                          <a:effectLst/>
                          <a:latin typeface="Century Gothic" panose="020B0502020202020204" pitchFamily="34" charset="0"/>
                          <a:ea typeface="+mn-ea"/>
                          <a:cs typeface="+mn-cs"/>
                        </a:rPr>
                        <a:t>Construcción Edificio de la Delegación Departamental de Petén en el Municipio de Flores Departamento de Petén.</a:t>
                      </a: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887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b="1"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GT" sz="1200" kern="1200" dirty="0">
                          <a:solidFill>
                            <a:schemeClr val="bg1"/>
                          </a:solidFill>
                          <a:effectLst/>
                          <a:latin typeface="Century Gothic" panose="020B0502020202020204" pitchFamily="34" charset="0"/>
                          <a:ea typeface="+mn-ea"/>
                          <a:cs typeface="+mn-cs"/>
                        </a:rPr>
                        <a:t>367 habitantes</a:t>
                      </a: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53.46%</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254887</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GT" sz="1200" b="0" kern="1200" dirty="0">
                          <a:solidFill>
                            <a:schemeClr val="bg1"/>
                          </a:solidFill>
                          <a:effectLst/>
                          <a:latin typeface="Century Gothic" panose="020B0502020202020204" pitchFamily="34" charset="0"/>
                          <a:ea typeface="+mn-ea"/>
                          <a:cs typeface="+mn-cs"/>
                        </a:rPr>
                        <a:t>12454885</a:t>
                      </a:r>
                    </a:p>
                    <a:p>
                      <a:pPr lvl="0"/>
                      <a:r>
                        <a:rPr lang="es-CR" sz="1200" b="1" kern="1200" dirty="0">
                          <a:solidFill>
                            <a:schemeClr val="bg1"/>
                          </a:solidFill>
                          <a:effectLst/>
                          <a:latin typeface="Century Gothic" panose="020B0502020202020204" pitchFamily="34" charset="0"/>
                          <a:ea typeface="+mn-ea"/>
                          <a:cs typeface="+mn-cs"/>
                        </a:rPr>
                        <a:t>Proyecto: </a:t>
                      </a:r>
                      <a:r>
                        <a:rPr lang="es-ES" sz="1200" kern="1200" dirty="0">
                          <a:solidFill>
                            <a:schemeClr val="bg1"/>
                          </a:solidFill>
                          <a:effectLst/>
                          <a:latin typeface="Century Gothic" panose="020B0502020202020204" pitchFamily="34" charset="0"/>
                          <a:ea typeface="+mn-ea"/>
                          <a:cs typeface="+mn-cs"/>
                        </a:rPr>
                        <a:t>Construcción Edificio de la Delegación </a:t>
                      </a:r>
                      <a:r>
                        <a:rPr lang="es-ES" sz="1200" kern="1200" dirty="0" err="1">
                          <a:solidFill>
                            <a:schemeClr val="bg1"/>
                          </a:solidFill>
                          <a:effectLst/>
                          <a:latin typeface="Century Gothic" panose="020B0502020202020204" pitchFamily="34" charset="0"/>
                          <a:ea typeface="+mn-ea"/>
                          <a:cs typeface="+mn-cs"/>
                        </a:rPr>
                        <a:t>Subdepartamental</a:t>
                      </a:r>
                      <a:r>
                        <a:rPr lang="es-ES" sz="1200" kern="1200" dirty="0">
                          <a:solidFill>
                            <a:schemeClr val="bg1"/>
                          </a:solidFill>
                          <a:effectLst/>
                          <a:latin typeface="Century Gothic" panose="020B0502020202020204" pitchFamily="34" charset="0"/>
                          <a:ea typeface="+mn-ea"/>
                          <a:cs typeface="+mn-cs"/>
                        </a:rPr>
                        <a:t> de </a:t>
                      </a:r>
                      <a:r>
                        <a:rPr lang="es-ES" sz="1200" kern="1200" dirty="0" err="1">
                          <a:solidFill>
                            <a:schemeClr val="bg1"/>
                          </a:solidFill>
                          <a:effectLst/>
                          <a:latin typeface="Century Gothic" panose="020B0502020202020204" pitchFamily="34" charset="0"/>
                          <a:ea typeface="+mn-ea"/>
                          <a:cs typeface="+mn-cs"/>
                        </a:rPr>
                        <a:t>Ixcan</a:t>
                      </a:r>
                      <a:r>
                        <a:rPr lang="es-ES" sz="1200" kern="1200" dirty="0">
                          <a:solidFill>
                            <a:schemeClr val="bg1"/>
                          </a:solidFill>
                          <a:effectLst/>
                          <a:latin typeface="Century Gothic" panose="020B0502020202020204" pitchFamily="34" charset="0"/>
                          <a:ea typeface="+mn-ea"/>
                          <a:cs typeface="+mn-cs"/>
                        </a:rPr>
                        <a:t>, Quiché.</a:t>
                      </a:r>
                    </a:p>
                    <a:p>
                      <a:pPr lvl="0"/>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327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b="1"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77</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40.65%</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sp>
        <p:nvSpPr>
          <p:cNvPr id="13"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Destacados</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3" descr="C:\Users\aoliva\AppData\Local\Temp\Rar$DI10.47968\WhatsApp Image 2021-09-13 at 17.26.07 (1).jpeg">
            <a:extLst>
              <a:ext uri="{FF2B5EF4-FFF2-40B4-BE49-F238E27FC236}">
                <a16:creationId xmlns:a16="http://schemas.microsoft.com/office/drawing/2014/main" id="{B8F137FC-52DA-41BD-B00E-FDB45569BDA4}"/>
              </a:ext>
            </a:extLst>
          </p:cNvPr>
          <p:cNvPicPr>
            <a:picLocks noChangeAspect="1" noChangeArrowheads="1"/>
          </p:cNvPicPr>
          <p:nvPr/>
        </p:nvPicPr>
        <p:blipFill>
          <a:blip r:embed="rId5" cstate="print"/>
          <a:srcRect/>
          <a:stretch>
            <a:fillRect/>
          </a:stretch>
        </p:blipFill>
        <p:spPr bwMode="auto">
          <a:xfrm>
            <a:off x="2501939" y="1310335"/>
            <a:ext cx="3393680" cy="2672580"/>
          </a:xfrm>
          <a:prstGeom prst="rect">
            <a:avLst/>
          </a:prstGeom>
          <a:ln>
            <a:noFill/>
          </a:ln>
          <a:effectLst>
            <a:softEdge rad="112500"/>
          </a:effectLst>
        </p:spPr>
      </p:pic>
      <p:pic>
        <p:nvPicPr>
          <p:cNvPr id="3" name="Imagen 2">
            <a:extLst>
              <a:ext uri="{FF2B5EF4-FFF2-40B4-BE49-F238E27FC236}">
                <a16:creationId xmlns:a16="http://schemas.microsoft.com/office/drawing/2014/main" id="{D9011A3E-83CA-48F3-9E73-EF6FEA921F66}"/>
              </a:ext>
            </a:extLst>
          </p:cNvPr>
          <p:cNvPicPr>
            <a:picLocks noChangeAspect="1"/>
          </p:cNvPicPr>
          <p:nvPr/>
        </p:nvPicPr>
        <p:blipFill rotWithShape="1">
          <a:blip r:embed="rId6">
            <a:extLst>
              <a:ext uri="{28A0092B-C50C-407E-A947-70E740481C1C}">
                <a14:useLocalDpi xmlns:a14="http://schemas.microsoft.com/office/drawing/2010/main" val="0"/>
              </a:ext>
            </a:extLst>
          </a:blip>
          <a:srcRect l="11682" r="11010"/>
          <a:stretch/>
        </p:blipFill>
        <p:spPr>
          <a:xfrm>
            <a:off x="8569986" y="1400959"/>
            <a:ext cx="3493060" cy="2581955"/>
          </a:xfrm>
          <a:prstGeom prst="rect">
            <a:avLst/>
          </a:prstGeom>
          <a:ln>
            <a:noFill/>
          </a:ln>
          <a:effectLst>
            <a:softEdge rad="112500"/>
          </a:effectLst>
        </p:spPr>
      </p:pic>
      <p:pic>
        <p:nvPicPr>
          <p:cNvPr id="14" name="Picture 2">
            <a:extLst>
              <a:ext uri="{FF2B5EF4-FFF2-40B4-BE49-F238E27FC236}">
                <a16:creationId xmlns:a16="http://schemas.microsoft.com/office/drawing/2014/main" id="{739D88A2-7683-4F8B-B1A6-8F17319687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38"/>
          <a:stretch/>
        </p:blipFill>
        <p:spPr bwMode="auto">
          <a:xfrm>
            <a:off x="2528417" y="3982913"/>
            <a:ext cx="3325296" cy="2484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0CD0F019-E303-49B8-8766-CE14A77812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69985" y="3934435"/>
            <a:ext cx="3393679" cy="2533477"/>
          </a:xfrm>
          <a:prstGeom prst="rect">
            <a:avLst/>
          </a:prstGeom>
          <a:ln>
            <a:noFill/>
          </a:ln>
          <a:effectLst>
            <a:softEdge rad="112500"/>
          </a:effectLst>
        </p:spPr>
      </p:pic>
    </p:spTree>
    <p:extLst>
      <p:ext uri="{BB962C8B-B14F-4D97-AF65-F5344CB8AC3E}">
        <p14:creationId xmlns:p14="http://schemas.microsoft.com/office/powerpoint/2010/main" val="1095907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7" name="Tabla 8">
            <a:extLst>
              <a:ext uri="{FF2B5EF4-FFF2-40B4-BE49-F238E27FC236}">
                <a16:creationId xmlns:a16="http://schemas.microsoft.com/office/drawing/2014/main" id="{C3EE96D9-2238-4E44-A462-4E89CA7D24F6}"/>
              </a:ext>
            </a:extLst>
          </p:cNvPr>
          <p:cNvGraphicFramePr>
            <a:graphicFrameLocks/>
          </p:cNvGraphicFramePr>
          <p:nvPr>
            <p:extLst>
              <p:ext uri="{D42A27DB-BD31-4B8C-83A1-F6EECF244321}">
                <p14:modId xmlns:p14="http://schemas.microsoft.com/office/powerpoint/2010/main" val="660462815"/>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264960">
                  <a:extLst>
                    <a:ext uri="{9D8B030D-6E8A-4147-A177-3AD203B41FA5}">
                      <a16:colId xmlns:a16="http://schemas.microsoft.com/office/drawing/2014/main" val="3833342779"/>
                    </a:ext>
                  </a:extLst>
                </a:gridCol>
                <a:gridCol w="3346834">
                  <a:extLst>
                    <a:ext uri="{9D8B030D-6E8A-4147-A177-3AD203B41FA5}">
                      <a16:colId xmlns:a16="http://schemas.microsoft.com/office/drawing/2014/main" val="3018361162"/>
                    </a:ext>
                  </a:extLst>
                </a:gridCol>
                <a:gridCol w="2558643">
                  <a:extLst>
                    <a:ext uri="{9D8B030D-6E8A-4147-A177-3AD203B41FA5}">
                      <a16:colId xmlns:a16="http://schemas.microsoft.com/office/drawing/2014/main" val="515871485"/>
                    </a:ext>
                  </a:extLst>
                </a:gridCol>
                <a:gridCol w="3349563">
                  <a:extLst>
                    <a:ext uri="{9D8B030D-6E8A-4147-A177-3AD203B41FA5}">
                      <a16:colId xmlns:a16="http://schemas.microsoft.com/office/drawing/2014/main" val="1028972240"/>
                    </a:ext>
                  </a:extLst>
                </a:gridCol>
              </a:tblGrid>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61755</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14193620</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b="0" kern="1200" dirty="0">
                          <a:solidFill>
                            <a:schemeClr val="bg1"/>
                          </a:solidFill>
                          <a:effectLst/>
                          <a:latin typeface="Century Gothic" panose="020B0502020202020204" pitchFamily="34" charset="0"/>
                          <a:ea typeface="+mn-ea"/>
                          <a:cs typeface="+mn-cs"/>
                        </a:rPr>
                        <a:t>Construcción Hospital cabecera municipal de San Pedro </a:t>
                      </a:r>
                      <a:r>
                        <a:rPr lang="es-419" sz="1200" b="0" kern="1200" dirty="0" err="1">
                          <a:solidFill>
                            <a:schemeClr val="bg1"/>
                          </a:solidFill>
                          <a:effectLst/>
                          <a:latin typeface="Century Gothic" panose="020B0502020202020204" pitchFamily="34" charset="0"/>
                          <a:ea typeface="+mn-ea"/>
                          <a:cs typeface="+mn-cs"/>
                        </a:rPr>
                        <a:t>Necta</a:t>
                      </a:r>
                      <a:r>
                        <a:rPr lang="es-419" sz="1200" b="0" kern="1200" dirty="0">
                          <a:solidFill>
                            <a:schemeClr val="bg1"/>
                          </a:solidFill>
                          <a:effectLst/>
                          <a:latin typeface="Century Gothic" panose="020B0502020202020204" pitchFamily="34" charset="0"/>
                          <a:ea typeface="+mn-ea"/>
                          <a:cs typeface="+mn-cs"/>
                        </a:rPr>
                        <a:t>, Huehuetenango</a:t>
                      </a:r>
                      <a:endParaRPr lang="es-GT" sz="1200" b="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19,139 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baseline="300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41,036</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2.88%</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224103</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13792296</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b="0" kern="1200" dirty="0">
                          <a:solidFill>
                            <a:schemeClr val="bg1"/>
                          </a:solidFill>
                          <a:effectLst/>
                          <a:latin typeface="Century Gothic" panose="020B0502020202020204" pitchFamily="34" charset="0"/>
                          <a:ea typeface="+mn-ea"/>
                          <a:cs typeface="+mn-cs"/>
                        </a:rPr>
                        <a:t>Mejoramiento Centro de Atención Permanente (CAP) </a:t>
                      </a:r>
                      <a:r>
                        <a:rPr lang="es-419" sz="1200" b="0" kern="1200" dirty="0" err="1">
                          <a:solidFill>
                            <a:schemeClr val="bg1"/>
                          </a:solidFill>
                          <a:effectLst/>
                          <a:latin typeface="Century Gothic" panose="020B0502020202020204" pitchFamily="34" charset="0"/>
                          <a:ea typeface="+mn-ea"/>
                          <a:cs typeface="+mn-cs"/>
                        </a:rPr>
                        <a:t>Zacualpa</a:t>
                      </a:r>
                      <a:r>
                        <a:rPr lang="es-419" sz="1200" b="0" kern="1200" dirty="0">
                          <a:solidFill>
                            <a:schemeClr val="bg1"/>
                          </a:solidFill>
                          <a:effectLst/>
                          <a:latin typeface="Century Gothic" panose="020B0502020202020204" pitchFamily="34" charset="0"/>
                          <a:ea typeface="+mn-ea"/>
                          <a:cs typeface="+mn-cs"/>
                        </a:rPr>
                        <a:t>, Quiché</a:t>
                      </a:r>
                      <a:endParaRPr lang="es-GT" sz="1200" b="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1,406 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baseline="300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58,516</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42.81%</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170188</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12454761</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kern="1200" dirty="0">
                          <a:solidFill>
                            <a:schemeClr val="bg1"/>
                          </a:solidFill>
                          <a:effectLst/>
                          <a:latin typeface="Century Gothic" panose="020B0502020202020204" pitchFamily="34" charset="0"/>
                          <a:ea typeface="+mn-ea"/>
                          <a:cs typeface="+mn-cs"/>
                        </a:rPr>
                        <a:t>Construcción Instituto Diversificado e Instituto Básico, cabecera municipal, San Antonio Sacatepéquez, San Marcos</a:t>
                      </a:r>
                      <a:endParaRPr lang="es-GT" sz="120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1,215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b="1"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208</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92.15%</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GT" sz="1200" kern="1200" dirty="0">
                          <a:solidFill>
                            <a:schemeClr val="bg1"/>
                          </a:solidFill>
                          <a:effectLst/>
                          <a:latin typeface="Century Gothic" panose="020B0502020202020204" pitchFamily="34" charset="0"/>
                          <a:ea typeface="+mn-ea"/>
                          <a:cs typeface="+mn-cs"/>
                        </a:rPr>
                        <a:t>132781</a:t>
                      </a: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12203874</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kern="1200" dirty="0">
                          <a:solidFill>
                            <a:schemeClr val="bg1"/>
                          </a:solidFill>
                          <a:effectLst/>
                          <a:latin typeface="Century Gothic" panose="020B0502020202020204" pitchFamily="34" charset="0"/>
                          <a:ea typeface="+mn-ea"/>
                          <a:cs typeface="+mn-cs"/>
                        </a:rPr>
                        <a:t>Mejoramiento Escuela Primaria Oficial Rural Mixta Aldea La Vega, </a:t>
                      </a:r>
                      <a:r>
                        <a:rPr lang="es-419" sz="1200" kern="1200" dirty="0" err="1">
                          <a:solidFill>
                            <a:schemeClr val="bg1"/>
                          </a:solidFill>
                          <a:effectLst/>
                          <a:latin typeface="Century Gothic" panose="020B0502020202020204" pitchFamily="34" charset="0"/>
                          <a:ea typeface="+mn-ea"/>
                          <a:cs typeface="+mn-cs"/>
                        </a:rPr>
                        <a:t>Zacualpa</a:t>
                      </a:r>
                      <a:r>
                        <a:rPr lang="es-419" sz="1200" kern="1200" dirty="0">
                          <a:solidFill>
                            <a:schemeClr val="bg1"/>
                          </a:solidFill>
                          <a:effectLst/>
                          <a:latin typeface="Century Gothic" panose="020B0502020202020204" pitchFamily="34" charset="0"/>
                          <a:ea typeface="+mn-ea"/>
                          <a:cs typeface="+mn-cs"/>
                        </a:rPr>
                        <a:t>, Quiché</a:t>
                      </a:r>
                      <a:endParaRPr lang="es-GT" sz="120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2,154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290</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100%</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sp>
        <p:nvSpPr>
          <p:cNvPr id="10"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Destacados</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B4A592F0-F67D-44E2-B5F2-F787923C49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0799" y="1400959"/>
            <a:ext cx="3353973" cy="2594435"/>
          </a:xfrm>
          <a:prstGeom prst="rect">
            <a:avLst/>
          </a:prstGeom>
          <a:ln>
            <a:noFill/>
          </a:ln>
          <a:effectLst>
            <a:softEdge rad="112500"/>
          </a:effectLst>
        </p:spPr>
      </p:pic>
      <p:pic>
        <p:nvPicPr>
          <p:cNvPr id="14" name="Imagen 13">
            <a:extLst>
              <a:ext uri="{FF2B5EF4-FFF2-40B4-BE49-F238E27FC236}">
                <a16:creationId xmlns:a16="http://schemas.microsoft.com/office/drawing/2014/main" id="{52131ACF-8298-4B99-9AB2-4DF2A4748E57}"/>
              </a:ext>
            </a:extLst>
          </p:cNvPr>
          <p:cNvPicPr>
            <a:picLocks noChangeAspect="1"/>
          </p:cNvPicPr>
          <p:nvPr/>
        </p:nvPicPr>
        <p:blipFill>
          <a:blip r:embed="rId4"/>
          <a:stretch>
            <a:fillRect/>
          </a:stretch>
        </p:blipFill>
        <p:spPr>
          <a:xfrm>
            <a:off x="8586497" y="1400961"/>
            <a:ext cx="3463263" cy="2594433"/>
          </a:xfrm>
          <a:prstGeom prst="rect">
            <a:avLst/>
          </a:prstGeom>
          <a:ln>
            <a:noFill/>
          </a:ln>
          <a:effectLst>
            <a:softEdge rad="112500"/>
          </a:effectLst>
        </p:spPr>
      </p:pic>
      <p:pic>
        <p:nvPicPr>
          <p:cNvPr id="16" name="Picture 21" descr="A picture containing building, blue&#10;&#10;Description automatically generated">
            <a:extLst>
              <a:ext uri="{FF2B5EF4-FFF2-40B4-BE49-F238E27FC236}">
                <a16:creationId xmlns:a16="http://schemas.microsoft.com/office/drawing/2014/main" id="{C85BF977-FA7B-453C-9B80-9DD372496EA8}"/>
              </a:ext>
            </a:extLst>
          </p:cNvPr>
          <p:cNvPicPr>
            <a:picLocks noChangeAspect="1"/>
          </p:cNvPicPr>
          <p:nvPr/>
        </p:nvPicPr>
        <p:blipFill rotWithShape="1">
          <a:blip r:embed="rId5">
            <a:extLst>
              <a:ext uri="{28A0092B-C50C-407E-A947-70E740481C1C}">
                <a14:useLocalDpi xmlns:a14="http://schemas.microsoft.com/office/drawing/2010/main" val="0"/>
              </a:ext>
            </a:extLst>
          </a:blip>
          <a:srcRect b="21832"/>
          <a:stretch/>
        </p:blipFill>
        <p:spPr>
          <a:xfrm>
            <a:off x="2590799" y="3901439"/>
            <a:ext cx="3353974" cy="2657097"/>
          </a:xfrm>
          <a:prstGeom prst="rect">
            <a:avLst/>
          </a:prstGeom>
          <a:ln>
            <a:noFill/>
          </a:ln>
          <a:effectLst>
            <a:softEdge rad="112500"/>
          </a:effectLst>
        </p:spPr>
      </p:pic>
      <p:pic>
        <p:nvPicPr>
          <p:cNvPr id="17" name="Picture 2" descr="A picture containing outdoor&#10;&#10;Description automatically generated">
            <a:extLst>
              <a:ext uri="{FF2B5EF4-FFF2-40B4-BE49-F238E27FC236}">
                <a16:creationId xmlns:a16="http://schemas.microsoft.com/office/drawing/2014/main" id="{5D1BC3D3-C175-4061-B93C-05150B606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6496" y="3901439"/>
            <a:ext cx="3463264" cy="2566473"/>
          </a:xfrm>
          <a:prstGeom prst="rect">
            <a:avLst/>
          </a:prstGeom>
          <a:ln>
            <a:noFill/>
          </a:ln>
          <a:effectLst>
            <a:softEdge rad="112500"/>
          </a:effectLst>
        </p:spPr>
      </p:pic>
    </p:spTree>
    <p:extLst>
      <p:ext uri="{BB962C8B-B14F-4D97-AF65-F5344CB8AC3E}">
        <p14:creationId xmlns:p14="http://schemas.microsoft.com/office/powerpoint/2010/main" val="152803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7" name="Tabla 8">
            <a:extLst>
              <a:ext uri="{FF2B5EF4-FFF2-40B4-BE49-F238E27FC236}">
                <a16:creationId xmlns:a16="http://schemas.microsoft.com/office/drawing/2014/main" id="{C3EE96D9-2238-4E44-A462-4E89CA7D24F6}"/>
              </a:ext>
            </a:extLst>
          </p:cNvPr>
          <p:cNvGraphicFramePr>
            <a:graphicFrameLocks/>
          </p:cNvGraphicFramePr>
          <p:nvPr>
            <p:extLst>
              <p:ext uri="{D42A27DB-BD31-4B8C-83A1-F6EECF244321}">
                <p14:modId xmlns:p14="http://schemas.microsoft.com/office/powerpoint/2010/main" val="2024928738"/>
              </p:ext>
            </p:extLst>
          </p:nvPr>
        </p:nvGraphicFramePr>
        <p:xfrm>
          <a:off x="336000" y="1400960"/>
          <a:ext cx="11520000" cy="5066952"/>
        </p:xfrm>
        <a:graphic>
          <a:graphicData uri="http://schemas.openxmlformats.org/drawingml/2006/table">
            <a:tbl>
              <a:tblPr firstRow="1" bandRow="1">
                <a:tableStyleId>{5C22544A-7EE6-4342-B048-85BDC9FD1C3A}</a:tableStyleId>
              </a:tblPr>
              <a:tblGrid>
                <a:gridCol w="2264960">
                  <a:extLst>
                    <a:ext uri="{9D8B030D-6E8A-4147-A177-3AD203B41FA5}">
                      <a16:colId xmlns:a16="http://schemas.microsoft.com/office/drawing/2014/main" val="3833342779"/>
                    </a:ext>
                  </a:extLst>
                </a:gridCol>
                <a:gridCol w="3346834">
                  <a:extLst>
                    <a:ext uri="{9D8B030D-6E8A-4147-A177-3AD203B41FA5}">
                      <a16:colId xmlns:a16="http://schemas.microsoft.com/office/drawing/2014/main" val="3018361162"/>
                    </a:ext>
                  </a:extLst>
                </a:gridCol>
                <a:gridCol w="2558643">
                  <a:extLst>
                    <a:ext uri="{9D8B030D-6E8A-4147-A177-3AD203B41FA5}">
                      <a16:colId xmlns:a16="http://schemas.microsoft.com/office/drawing/2014/main" val="515871485"/>
                    </a:ext>
                  </a:extLst>
                </a:gridCol>
                <a:gridCol w="3349563">
                  <a:extLst>
                    <a:ext uri="{9D8B030D-6E8A-4147-A177-3AD203B41FA5}">
                      <a16:colId xmlns:a16="http://schemas.microsoft.com/office/drawing/2014/main" val="1028972240"/>
                    </a:ext>
                  </a:extLst>
                </a:gridCol>
              </a:tblGrid>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258925</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13391054</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b="0" kern="1200" dirty="0">
                          <a:solidFill>
                            <a:schemeClr val="bg1"/>
                          </a:solidFill>
                          <a:effectLst/>
                          <a:latin typeface="Century Gothic" panose="020B0502020202020204" pitchFamily="34" charset="0"/>
                          <a:ea typeface="+mn-ea"/>
                          <a:cs typeface="+mn-cs"/>
                        </a:rPr>
                        <a:t>Mejoramiento Centro de Atención Permanente (CAP) , San Mateo </a:t>
                      </a:r>
                      <a:r>
                        <a:rPr lang="es-ES" sz="1200" b="0" kern="1200" dirty="0" err="1">
                          <a:solidFill>
                            <a:schemeClr val="bg1"/>
                          </a:solidFill>
                          <a:effectLst/>
                          <a:latin typeface="Century Gothic" panose="020B0502020202020204" pitchFamily="34" charset="0"/>
                          <a:ea typeface="+mn-ea"/>
                          <a:cs typeface="+mn-cs"/>
                        </a:rPr>
                        <a:t>Ixtatan</a:t>
                      </a:r>
                      <a:r>
                        <a:rPr lang="es-ES" sz="1200" b="0" kern="1200" dirty="0">
                          <a:solidFill>
                            <a:schemeClr val="bg1"/>
                          </a:solidFill>
                          <a:effectLst/>
                          <a:latin typeface="Century Gothic" panose="020B0502020202020204" pitchFamily="34" charset="0"/>
                          <a:ea typeface="+mn-ea"/>
                          <a:cs typeface="+mn-cs"/>
                        </a:rPr>
                        <a:t>, Huehuetenango</a:t>
                      </a:r>
                      <a:endParaRPr lang="es-GT" sz="1200" b="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492 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baseline="300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54,865</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89.86%</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b="0" kern="1200" dirty="0">
                          <a:solidFill>
                            <a:schemeClr val="bg1"/>
                          </a:solidFill>
                          <a:effectLst/>
                          <a:latin typeface="Century Gothic" panose="020B0502020202020204" pitchFamily="34" charset="0"/>
                          <a:ea typeface="+mn-ea"/>
                          <a:cs typeface="+mn-cs"/>
                        </a:rPr>
                        <a:t>224685</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b="0" kern="1200" dirty="0">
                          <a:solidFill>
                            <a:schemeClr val="bg1"/>
                          </a:solidFill>
                          <a:effectLst/>
                          <a:latin typeface="Century Gothic" panose="020B0502020202020204" pitchFamily="34" charset="0"/>
                          <a:ea typeface="+mn-ea"/>
                          <a:cs typeface="+mn-cs"/>
                        </a:rPr>
                        <a:t>12454842</a:t>
                      </a:r>
                      <a:endParaRPr lang="es-GT" sz="1200" b="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b="0" kern="1200" dirty="0">
                          <a:solidFill>
                            <a:schemeClr val="bg1"/>
                          </a:solidFill>
                          <a:effectLst/>
                          <a:latin typeface="Century Gothic" panose="020B0502020202020204" pitchFamily="34" charset="0"/>
                          <a:ea typeface="+mn-ea"/>
                          <a:cs typeface="+mn-cs"/>
                        </a:rPr>
                        <a:t>Construcción Escuela Primaria Oficial Rural Mixta, Aldea </a:t>
                      </a:r>
                      <a:r>
                        <a:rPr lang="es-ES" sz="1200" b="0" kern="1200" dirty="0" err="1">
                          <a:solidFill>
                            <a:schemeClr val="bg1"/>
                          </a:solidFill>
                          <a:effectLst/>
                          <a:latin typeface="Century Gothic" panose="020B0502020202020204" pitchFamily="34" charset="0"/>
                          <a:ea typeface="+mn-ea"/>
                          <a:cs typeface="+mn-cs"/>
                        </a:rPr>
                        <a:t>Huispache</a:t>
                      </a:r>
                      <a:r>
                        <a:rPr lang="es-ES" sz="1200" b="0" kern="1200" dirty="0">
                          <a:solidFill>
                            <a:schemeClr val="bg1"/>
                          </a:solidFill>
                          <a:effectLst/>
                          <a:latin typeface="Century Gothic" panose="020B0502020202020204" pitchFamily="34" charset="0"/>
                          <a:ea typeface="+mn-ea"/>
                          <a:cs typeface="+mn-cs"/>
                        </a:rPr>
                        <a:t>, Concepción </a:t>
                      </a:r>
                      <a:r>
                        <a:rPr lang="es-ES" sz="1200" b="0" kern="1200" dirty="0" err="1">
                          <a:solidFill>
                            <a:schemeClr val="bg1"/>
                          </a:solidFill>
                          <a:effectLst/>
                          <a:latin typeface="Century Gothic" panose="020B0502020202020204" pitchFamily="34" charset="0"/>
                          <a:ea typeface="+mn-ea"/>
                          <a:cs typeface="+mn-cs"/>
                        </a:rPr>
                        <a:t>Tutuapa</a:t>
                      </a:r>
                      <a:r>
                        <a:rPr lang="es-ES" sz="1200" b="0" kern="1200" dirty="0">
                          <a:solidFill>
                            <a:schemeClr val="bg1"/>
                          </a:solidFill>
                          <a:effectLst/>
                          <a:latin typeface="Century Gothic" panose="020B0502020202020204" pitchFamily="34" charset="0"/>
                          <a:ea typeface="+mn-ea"/>
                          <a:cs typeface="+mn-cs"/>
                        </a:rPr>
                        <a:t>, San Marcos.</a:t>
                      </a: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b="0" kern="1200" dirty="0">
                          <a:solidFill>
                            <a:schemeClr val="bg1"/>
                          </a:solidFill>
                          <a:effectLst/>
                          <a:latin typeface="Century Gothic" panose="020B0502020202020204" pitchFamily="34" charset="0"/>
                          <a:ea typeface="+mn-ea"/>
                          <a:cs typeface="+mn-cs"/>
                        </a:rPr>
                        <a:t>1,547 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baseline="300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b="0" kern="1200" dirty="0">
                          <a:solidFill>
                            <a:schemeClr val="bg1"/>
                          </a:solidFill>
                          <a:effectLst/>
                          <a:latin typeface="Century Gothic" panose="020B0502020202020204" pitchFamily="34" charset="0"/>
                          <a:ea typeface="+mn-ea"/>
                          <a:cs typeface="+mn-cs"/>
                        </a:rPr>
                        <a:t>369</a:t>
                      </a:r>
                      <a:endParaRPr lang="es-GT" sz="1200" b="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b="0" kern="1200" dirty="0">
                          <a:solidFill>
                            <a:schemeClr val="bg1"/>
                          </a:solidFill>
                          <a:effectLst/>
                          <a:latin typeface="Century Gothic" panose="020B0502020202020204" pitchFamily="34" charset="0"/>
                          <a:ea typeface="+mn-ea"/>
                          <a:cs typeface="+mn-cs"/>
                        </a:rPr>
                        <a:t>47.00%</a:t>
                      </a:r>
                      <a:endParaRPr lang="es-GT" sz="1200" b="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294962905"/>
                  </a:ext>
                </a:extLst>
              </a:tr>
              <a:tr h="2533476">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CR" sz="1200" kern="1200" dirty="0">
                          <a:solidFill>
                            <a:schemeClr val="bg1"/>
                          </a:solidFill>
                          <a:effectLst/>
                          <a:latin typeface="Century Gothic" panose="020B0502020202020204" pitchFamily="34" charset="0"/>
                          <a:ea typeface="+mn-ea"/>
                          <a:cs typeface="+mn-cs"/>
                        </a:rPr>
                        <a:t>133369</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12194581</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419" sz="1200" kern="1200" dirty="0">
                          <a:solidFill>
                            <a:schemeClr val="bg1"/>
                          </a:solidFill>
                          <a:effectLst/>
                          <a:latin typeface="Century Gothic" panose="020B0502020202020204" pitchFamily="34" charset="0"/>
                          <a:ea typeface="+mn-ea"/>
                          <a:cs typeface="+mn-cs"/>
                        </a:rPr>
                        <a:t>Construcción Escuela Primaria  Oficial Rural Mixta, Caserío San Antonio, Aldea </a:t>
                      </a:r>
                      <a:r>
                        <a:rPr lang="es-419" sz="1200" kern="1200" dirty="0" err="1">
                          <a:solidFill>
                            <a:schemeClr val="bg1"/>
                          </a:solidFill>
                          <a:effectLst/>
                          <a:latin typeface="Century Gothic" panose="020B0502020202020204" pitchFamily="34" charset="0"/>
                          <a:ea typeface="+mn-ea"/>
                          <a:cs typeface="+mn-cs"/>
                        </a:rPr>
                        <a:t>Paviltzaj</a:t>
                      </a:r>
                      <a:r>
                        <a:rPr lang="es-419" sz="1200" kern="1200" dirty="0">
                          <a:solidFill>
                            <a:schemeClr val="bg1"/>
                          </a:solidFill>
                          <a:effectLst/>
                          <a:latin typeface="Century Gothic" panose="020B0502020202020204" pitchFamily="34" charset="0"/>
                          <a:ea typeface="+mn-ea"/>
                          <a:cs typeface="+mn-cs"/>
                        </a:rPr>
                        <a:t>, Cuilco, Huehuetenango</a:t>
                      </a:r>
                      <a:endParaRPr lang="es-GT" sz="120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547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b="1"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58</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90.00%</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sz="1200" dirty="0">
                        <a:solidFill>
                          <a:schemeClr val="bg1"/>
                        </a:solidFill>
                        <a:latin typeface="Century Gothic" panose="020B0502020202020204" pitchFamily="34" charset="0"/>
                      </a:endParaRPr>
                    </a:p>
                  </a:txBody>
                  <a:tcPr anchor="ctr">
                    <a:solidFill>
                      <a:schemeClr val="bg1"/>
                    </a:solidFill>
                  </a:tcPr>
                </a:tc>
                <a:tc>
                  <a:txBody>
                    <a:bodyPr/>
                    <a:lstStyle/>
                    <a:p>
                      <a:pPr lvl="0"/>
                      <a:r>
                        <a:rPr lang="es-CR" sz="1200" b="1" kern="1200" dirty="0">
                          <a:solidFill>
                            <a:schemeClr val="bg1"/>
                          </a:solidFill>
                          <a:effectLst/>
                          <a:latin typeface="Century Gothic" panose="020B0502020202020204" pitchFamily="34" charset="0"/>
                          <a:ea typeface="+mn-ea"/>
                          <a:cs typeface="+mn-cs"/>
                        </a:rPr>
                        <a:t>Código SNIP: </a:t>
                      </a:r>
                      <a:r>
                        <a:rPr lang="es-GT" sz="1200" kern="1200" dirty="0">
                          <a:solidFill>
                            <a:schemeClr val="bg1"/>
                          </a:solidFill>
                          <a:effectLst/>
                          <a:latin typeface="Century Gothic" panose="020B0502020202020204" pitchFamily="34" charset="0"/>
                          <a:ea typeface="+mn-ea"/>
                          <a:cs typeface="+mn-cs"/>
                        </a:rPr>
                        <a:t>224123</a:t>
                      </a:r>
                    </a:p>
                    <a:p>
                      <a:pPr lvl="0"/>
                      <a:r>
                        <a:rPr lang="es-CR" sz="1200" b="1" kern="1200" dirty="0">
                          <a:solidFill>
                            <a:schemeClr val="bg1"/>
                          </a:solidFill>
                          <a:effectLst/>
                          <a:latin typeface="Century Gothic" panose="020B0502020202020204" pitchFamily="34" charset="0"/>
                          <a:ea typeface="+mn-ea"/>
                          <a:cs typeface="+mn-cs"/>
                        </a:rPr>
                        <a:t>NOG: </a:t>
                      </a:r>
                      <a:r>
                        <a:rPr lang="es-CR" sz="1200" kern="1200" dirty="0">
                          <a:solidFill>
                            <a:schemeClr val="bg1"/>
                          </a:solidFill>
                          <a:effectLst/>
                          <a:latin typeface="Century Gothic" panose="020B0502020202020204" pitchFamily="34" charset="0"/>
                          <a:ea typeface="+mn-ea"/>
                          <a:cs typeface="+mn-cs"/>
                        </a:rPr>
                        <a:t>13668560</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Proyecto: </a:t>
                      </a:r>
                      <a:r>
                        <a:rPr lang="es-ES" sz="1200" kern="1200" dirty="0">
                          <a:solidFill>
                            <a:schemeClr val="bg1"/>
                          </a:solidFill>
                          <a:effectLst/>
                          <a:latin typeface="Century Gothic" panose="020B0502020202020204" pitchFamily="34" charset="0"/>
                          <a:ea typeface="+mn-ea"/>
                          <a:cs typeface="+mn-cs"/>
                        </a:rPr>
                        <a:t>Mejoramiento Centro de Salud de </a:t>
                      </a:r>
                      <a:r>
                        <a:rPr lang="es-ES" sz="1200" kern="1200" dirty="0" err="1">
                          <a:solidFill>
                            <a:schemeClr val="bg1"/>
                          </a:solidFill>
                          <a:effectLst/>
                          <a:latin typeface="Century Gothic" panose="020B0502020202020204" pitchFamily="34" charset="0"/>
                          <a:ea typeface="+mn-ea"/>
                          <a:cs typeface="+mn-cs"/>
                        </a:rPr>
                        <a:t>Chupol</a:t>
                      </a:r>
                      <a:r>
                        <a:rPr lang="es-ES" sz="1200" kern="1200" dirty="0">
                          <a:solidFill>
                            <a:schemeClr val="bg1"/>
                          </a:solidFill>
                          <a:effectLst/>
                          <a:latin typeface="Century Gothic" panose="020B0502020202020204" pitchFamily="34" charset="0"/>
                          <a:ea typeface="+mn-ea"/>
                          <a:cs typeface="+mn-cs"/>
                        </a:rPr>
                        <a:t>, Chichicastenango, Quiché</a:t>
                      </a:r>
                      <a:endParaRPr lang="es-GT" sz="1200" kern="1200" dirty="0">
                        <a:solidFill>
                          <a:schemeClr val="bg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bg1"/>
                          </a:solidFill>
                          <a:effectLst/>
                          <a:latin typeface="Century Gothic" panose="020B0502020202020204" pitchFamily="34" charset="0"/>
                          <a:ea typeface="+mn-ea"/>
                          <a:cs typeface="+mn-cs"/>
                        </a:rPr>
                        <a:t>Longitud: </a:t>
                      </a:r>
                      <a:r>
                        <a:rPr lang="es-CR" sz="1200" kern="1200" dirty="0">
                          <a:solidFill>
                            <a:schemeClr val="bg1"/>
                          </a:solidFill>
                          <a:effectLst/>
                          <a:latin typeface="Century Gothic" panose="020B0502020202020204" pitchFamily="34" charset="0"/>
                          <a:ea typeface="+mn-ea"/>
                          <a:cs typeface="+mn-cs"/>
                        </a:rPr>
                        <a:t>779 </a:t>
                      </a:r>
                      <a:r>
                        <a:rPr lang="es-CR" sz="1200" b="0" kern="1200" dirty="0">
                          <a:solidFill>
                            <a:schemeClr val="bg1"/>
                          </a:solidFill>
                          <a:effectLst/>
                          <a:latin typeface="Century Gothic" panose="020B0502020202020204" pitchFamily="34" charset="0"/>
                          <a:ea typeface="+mn-ea"/>
                          <a:cs typeface="+mn-cs"/>
                        </a:rPr>
                        <a:t>m</a:t>
                      </a:r>
                      <a:r>
                        <a:rPr lang="es-CR" sz="1200" b="0" kern="1200" baseline="30000" dirty="0">
                          <a:solidFill>
                            <a:schemeClr val="bg1"/>
                          </a:solidFill>
                          <a:effectLst/>
                          <a:latin typeface="Century Gothic" panose="020B0502020202020204" pitchFamily="34" charset="0"/>
                          <a:ea typeface="+mn-ea"/>
                          <a:cs typeface="+mn-cs"/>
                        </a:rPr>
                        <a:t>2</a:t>
                      </a:r>
                      <a:endParaRPr lang="es-GT" sz="1200" kern="1200" dirty="0">
                        <a:solidFill>
                          <a:schemeClr val="bg1"/>
                        </a:solidFill>
                        <a:effectLst/>
                        <a:latin typeface="Century Gothic" panose="020B0502020202020204" pitchFamily="34" charset="0"/>
                        <a:ea typeface="+mn-ea"/>
                        <a:cs typeface="+mn-cs"/>
                      </a:endParaRPr>
                    </a:p>
                    <a:p>
                      <a:pPr lvl="0"/>
                      <a:r>
                        <a:rPr lang="es-CR" sz="1200" b="1" kern="1200" dirty="0">
                          <a:solidFill>
                            <a:schemeClr val="bg1"/>
                          </a:solidFill>
                          <a:effectLst/>
                          <a:latin typeface="Century Gothic" panose="020B0502020202020204" pitchFamily="34" charset="0"/>
                          <a:ea typeface="+mn-ea"/>
                          <a:cs typeface="+mn-cs"/>
                        </a:rPr>
                        <a:t>Población Beneficiada: </a:t>
                      </a:r>
                      <a:r>
                        <a:rPr lang="es-CR" sz="1200" kern="1200" dirty="0">
                          <a:solidFill>
                            <a:schemeClr val="bg1"/>
                          </a:solidFill>
                          <a:effectLst/>
                          <a:latin typeface="Century Gothic" panose="020B0502020202020204" pitchFamily="34" charset="0"/>
                          <a:ea typeface="+mn-ea"/>
                          <a:cs typeface="+mn-cs"/>
                        </a:rPr>
                        <a:t>181,700</a:t>
                      </a:r>
                      <a:endParaRPr lang="es-GT" sz="1200" kern="1200" dirty="0">
                        <a:solidFill>
                          <a:schemeClr val="bg1"/>
                        </a:solidFill>
                        <a:effectLst/>
                        <a:latin typeface="Century Gothic" panose="020B0502020202020204" pitchFamily="34" charset="0"/>
                        <a:ea typeface="+mn-ea"/>
                        <a:cs typeface="+mn-cs"/>
                      </a:endParaRPr>
                    </a:p>
                    <a:p>
                      <a:r>
                        <a:rPr lang="es-GT" sz="1200" b="1" kern="1200" dirty="0">
                          <a:solidFill>
                            <a:schemeClr val="bg1"/>
                          </a:solidFill>
                          <a:effectLst/>
                          <a:latin typeface="Century Gothic" panose="020B0502020202020204" pitchFamily="34" charset="0"/>
                          <a:ea typeface="+mn-ea"/>
                          <a:cs typeface="+mn-cs"/>
                        </a:rPr>
                        <a:t>Avance Físico: </a:t>
                      </a:r>
                      <a:r>
                        <a:rPr lang="es-GT" sz="1200" kern="1200" dirty="0">
                          <a:solidFill>
                            <a:schemeClr val="bg1"/>
                          </a:solidFill>
                          <a:effectLst/>
                          <a:latin typeface="Century Gothic" panose="020B0502020202020204" pitchFamily="34" charset="0"/>
                          <a:ea typeface="+mn-ea"/>
                          <a:cs typeface="+mn-cs"/>
                        </a:rPr>
                        <a:t>72.65%</a:t>
                      </a:r>
                      <a:endParaRPr lang="es-GT" sz="1200" dirty="0">
                        <a:solidFill>
                          <a:schemeClr val="bg1"/>
                        </a:solidFill>
                        <a:latin typeface="Century Gothic" panose="020B0502020202020204" pitchFamily="34" charset="0"/>
                      </a:endParaRPr>
                    </a:p>
                  </a:txBody>
                  <a:tcPr anchor="ctr">
                    <a:solidFill>
                      <a:schemeClr val="accent5">
                        <a:lumMod val="50000"/>
                      </a:schemeClr>
                    </a:solidFill>
                  </a:tcPr>
                </a:tc>
                <a:tc>
                  <a:txBody>
                    <a:bodyPr/>
                    <a:lstStyle/>
                    <a:p>
                      <a:endParaRPr lang="es-GT"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157212854"/>
                  </a:ext>
                </a:extLst>
              </a:tr>
            </a:tbl>
          </a:graphicData>
        </a:graphic>
      </p:graphicFrame>
      <p:sp>
        <p:nvSpPr>
          <p:cNvPr id="10" name="Título 1">
            <a:extLst>
              <a:ext uri="{FF2B5EF4-FFF2-40B4-BE49-F238E27FC236}">
                <a16:creationId xmlns:a16="http://schemas.microsoft.com/office/drawing/2014/main" id="{E40743F2-234A-4544-BBAC-8877FB423F76}"/>
              </a:ext>
            </a:extLst>
          </p:cNvPr>
          <p:cNvSpPr txBox="1">
            <a:spLocks/>
          </p:cNvSpPr>
          <p:nvPr/>
        </p:nvSpPr>
        <p:spPr>
          <a:xfrm>
            <a:off x="1765425" y="866899"/>
            <a:ext cx="3604431"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000" dirty="0">
                <a:latin typeface="Arial" panose="020B0604020202020204" pitchFamily="34" charset="0"/>
                <a:cs typeface="Arial" panose="020B0604020202020204" pitchFamily="34" charset="0"/>
              </a:rPr>
              <a:t>Proyectos Destacados</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0BDAE2C7-9009-4483-8F10-1446486E0158}"/>
              </a:ext>
            </a:extLst>
          </p:cNvPr>
          <p:cNvPicPr>
            <a:picLocks noChangeAspect="1"/>
          </p:cNvPicPr>
          <p:nvPr/>
        </p:nvPicPr>
        <p:blipFill rotWithShape="1">
          <a:blip r:embed="rId5">
            <a:extLst>
              <a:ext uri="{28A0092B-C50C-407E-A947-70E740481C1C}">
                <a14:useLocalDpi xmlns:a14="http://schemas.microsoft.com/office/drawing/2010/main" val="0"/>
              </a:ext>
            </a:extLst>
          </a:blip>
          <a:srcRect b="21622"/>
          <a:stretch/>
        </p:blipFill>
        <p:spPr>
          <a:xfrm>
            <a:off x="2655277" y="1400959"/>
            <a:ext cx="3217985" cy="2537995"/>
          </a:xfrm>
          <a:prstGeom prst="rect">
            <a:avLst/>
          </a:prstGeom>
          <a:ln>
            <a:noFill/>
          </a:ln>
          <a:effectLst>
            <a:softEdge rad="112500"/>
          </a:effectLst>
        </p:spPr>
      </p:pic>
      <p:pic>
        <p:nvPicPr>
          <p:cNvPr id="12" name="Imagen 11">
            <a:extLst>
              <a:ext uri="{FF2B5EF4-FFF2-40B4-BE49-F238E27FC236}">
                <a16:creationId xmlns:a16="http://schemas.microsoft.com/office/drawing/2014/main" id="{79D5C5CB-E46D-4C7A-A5FA-5D115AC4FB84}"/>
              </a:ext>
            </a:extLst>
          </p:cNvPr>
          <p:cNvPicPr>
            <a:picLocks noChangeAspect="1"/>
          </p:cNvPicPr>
          <p:nvPr/>
        </p:nvPicPr>
        <p:blipFill rotWithShape="1">
          <a:blip r:embed="rId6"/>
          <a:srcRect l="50769" t="50953" r="88"/>
          <a:stretch/>
        </p:blipFill>
        <p:spPr>
          <a:xfrm>
            <a:off x="2655277" y="3934436"/>
            <a:ext cx="3217985" cy="2624101"/>
          </a:xfrm>
          <a:prstGeom prst="rect">
            <a:avLst/>
          </a:prstGeom>
          <a:ln>
            <a:noFill/>
          </a:ln>
          <a:effectLst>
            <a:softEdge rad="112500"/>
          </a:effectLst>
        </p:spPr>
      </p:pic>
      <p:pic>
        <p:nvPicPr>
          <p:cNvPr id="18" name="Imagen 17">
            <a:extLst>
              <a:ext uri="{FF2B5EF4-FFF2-40B4-BE49-F238E27FC236}">
                <a16:creationId xmlns:a16="http://schemas.microsoft.com/office/drawing/2014/main" id="{9D0AC62A-F381-4922-BBE2-93AB0CDA3B6C}"/>
              </a:ext>
            </a:extLst>
          </p:cNvPr>
          <p:cNvPicPr>
            <a:picLocks noChangeAspect="1"/>
          </p:cNvPicPr>
          <p:nvPr/>
        </p:nvPicPr>
        <p:blipFill>
          <a:blip r:embed="rId7"/>
          <a:stretch>
            <a:fillRect/>
          </a:stretch>
        </p:blipFill>
        <p:spPr>
          <a:xfrm>
            <a:off x="8563706" y="3934436"/>
            <a:ext cx="3499339" cy="2533476"/>
          </a:xfrm>
          <a:prstGeom prst="rect">
            <a:avLst/>
          </a:prstGeom>
          <a:ln>
            <a:noFill/>
          </a:ln>
          <a:effectLst>
            <a:softEdge rad="112500"/>
          </a:effectLst>
        </p:spPr>
      </p:pic>
      <p:pic>
        <p:nvPicPr>
          <p:cNvPr id="19" name="Imagen 18">
            <a:extLst>
              <a:ext uri="{FF2B5EF4-FFF2-40B4-BE49-F238E27FC236}">
                <a16:creationId xmlns:a16="http://schemas.microsoft.com/office/drawing/2014/main" id="{CEE835A3-2825-4C30-9666-1A2A7FDBA9A2}"/>
              </a:ext>
            </a:extLst>
          </p:cNvPr>
          <p:cNvPicPr>
            <a:picLocks noChangeAspect="1"/>
          </p:cNvPicPr>
          <p:nvPr/>
        </p:nvPicPr>
        <p:blipFill rotWithShape="1">
          <a:blip r:embed="rId8">
            <a:extLst>
              <a:ext uri="{28A0092B-C50C-407E-A947-70E740481C1C}">
                <a14:useLocalDpi xmlns:a14="http://schemas.microsoft.com/office/drawing/2010/main" val="0"/>
              </a:ext>
            </a:extLst>
          </a:blip>
          <a:srcRect l="27876" t="14594" b="27581"/>
          <a:stretch/>
        </p:blipFill>
        <p:spPr>
          <a:xfrm>
            <a:off x="8611405" y="1310334"/>
            <a:ext cx="3499339" cy="2624102"/>
          </a:xfrm>
          <a:prstGeom prst="rect">
            <a:avLst/>
          </a:prstGeom>
          <a:ln>
            <a:noFill/>
          </a:ln>
          <a:effectLst>
            <a:softEdge rad="112500"/>
          </a:effectLst>
        </p:spPr>
      </p:pic>
    </p:spTree>
    <p:extLst>
      <p:ext uri="{BB962C8B-B14F-4D97-AF65-F5344CB8AC3E}">
        <p14:creationId xmlns:p14="http://schemas.microsoft.com/office/powerpoint/2010/main" val="3149664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426866"/>
            <a:ext cx="11778761" cy="5229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6,334</a:t>
            </a:r>
            <a:r>
              <a:rPr lang="es-GT" sz="2000" b="1" dirty="0">
                <a:solidFill>
                  <a:srgbClr val="002060"/>
                </a:solidFill>
                <a:latin typeface="Arial" panose="020B0604020202020204" pitchFamily="34" charset="0"/>
                <a:cs typeface="Arial" panose="020B0604020202020204" pitchFamily="34" charset="0"/>
              </a:rPr>
              <a:t> </a:t>
            </a:r>
            <a:r>
              <a:rPr lang="es-GT" sz="1900" b="1" dirty="0">
                <a:solidFill>
                  <a:srgbClr val="002060"/>
                </a:solidFill>
                <a:latin typeface="Arial" panose="020B0604020202020204" pitchFamily="34" charset="0"/>
                <a:cs typeface="Arial" panose="020B0604020202020204" pitchFamily="34" charset="0"/>
              </a:rPr>
              <a:t>Kilómetros de la Red Vial con Servicios de Mantenimiento</a:t>
            </a: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r>
              <a:rPr lang="es-GT" sz="1000" b="1" dirty="0">
                <a:latin typeface="Arial" panose="020B0604020202020204" pitchFamily="34" charset="0"/>
                <a:cs typeface="Arial" panose="020B0604020202020204" pitchFamily="34" charset="0"/>
              </a:rPr>
              <a:t>               </a:t>
            </a:r>
          </a:p>
          <a:p>
            <a:pPr marL="0" indent="0">
              <a:buNone/>
            </a:pPr>
            <a:r>
              <a:rPr lang="es-GT" sz="1000" b="1" dirty="0">
                <a:latin typeface="Arial" panose="020B0604020202020204" pitchFamily="34" charset="0"/>
                <a:cs typeface="Arial" panose="020B0604020202020204" pitchFamily="34" charset="0"/>
              </a:rPr>
              <a:t>  Fuente: </a:t>
            </a:r>
            <a:r>
              <a:rPr lang="es-GT" sz="1000" dirty="0">
                <a:latin typeface="Arial" panose="020B0604020202020204" pitchFamily="34" charset="0"/>
                <a:cs typeface="Arial" panose="020B0604020202020204" pitchFamily="34" charset="0"/>
              </a:rPr>
              <a:t>Unidad Ejecutora de Conservación Vial -COVIAL-.</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Q.1,814,313,185.00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Q.1,174,004,346.75</a:t>
            </a:r>
          </a:p>
          <a:p>
            <a:pPr marL="342900" indent="-342900">
              <a:buAutoNum type="alphaLcPeriod"/>
            </a:pPr>
            <a:r>
              <a:rPr lang="es-GT" sz="1800" dirty="0">
                <a:latin typeface="Arial" panose="020B0604020202020204" pitchFamily="34" charset="0"/>
                <a:cs typeface="Arial" panose="020B0604020202020204" pitchFamily="34" charset="0"/>
              </a:rPr>
              <a:t>Fuente de financiamiento: 11 / 21 / 29 / 41 / 52</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11 Desarrollo de la Infraestructura Vial</a:t>
            </a:r>
          </a:p>
          <a:p>
            <a:pPr marL="457200" indent="-457200">
              <a:buAutoNum type="alphaLcPeriod"/>
            </a:pPr>
            <a:r>
              <a:rPr lang="es-GT" sz="1800" dirty="0">
                <a:latin typeface="Arial" panose="020B0604020202020204" pitchFamily="34" charset="0"/>
                <a:cs typeface="Arial" panose="020B0604020202020204" pitchFamily="34" charset="0"/>
              </a:rPr>
              <a:t>Población beneficiada: 17,109,746</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8" name="Imagen 7">
            <a:extLst>
              <a:ext uri="{FF2B5EF4-FFF2-40B4-BE49-F238E27FC236}">
                <a16:creationId xmlns:a16="http://schemas.microsoft.com/office/drawing/2014/main" id="{7823D881-BA98-44B3-9370-D55A630C5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912" y="2246786"/>
            <a:ext cx="4664925" cy="3498693"/>
          </a:xfrm>
          <a:prstGeom prst="rect">
            <a:avLst/>
          </a:prstGeom>
          <a:ln>
            <a:noFill/>
          </a:ln>
          <a:effectLst>
            <a:softEdge rad="112500"/>
          </a:effectLst>
        </p:spPr>
      </p:pic>
    </p:spTree>
    <p:extLst>
      <p:ext uri="{BB962C8B-B14F-4D97-AF65-F5344CB8AC3E}">
        <p14:creationId xmlns:p14="http://schemas.microsoft.com/office/powerpoint/2010/main" val="291707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52031" y="1239714"/>
            <a:ext cx="11778761" cy="53699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GT" sz="1700" b="1" dirty="0">
                <a:solidFill>
                  <a:srgbClr val="002060"/>
                </a:solidFill>
                <a:latin typeface="Arial" panose="020B0604020202020204" pitchFamily="34" charset="0"/>
                <a:cs typeface="Arial" panose="020B0604020202020204" pitchFamily="34" charset="0"/>
              </a:rPr>
              <a:t>Establecimientos Educativos y de Salud</a:t>
            </a:r>
          </a:p>
          <a:p>
            <a:pPr marL="0" indent="0">
              <a:spcBef>
                <a:spcPts val="0"/>
              </a:spcBef>
              <a:buNone/>
            </a:pPr>
            <a:r>
              <a:rPr lang="es-GT" sz="1900" b="1" dirty="0">
                <a:solidFill>
                  <a:srgbClr val="002060"/>
                </a:solidFill>
                <a:latin typeface="Arial" panose="020B0604020202020204" pitchFamily="34" charset="0"/>
                <a:cs typeface="Arial" panose="020B0604020202020204" pitchFamily="34" charset="0"/>
              </a:rPr>
              <a:t>184 </a:t>
            </a:r>
            <a:r>
              <a:rPr lang="es-GT" sz="1500" b="1" dirty="0">
                <a:solidFill>
                  <a:srgbClr val="002060"/>
                </a:solidFill>
                <a:latin typeface="Arial" panose="020B0604020202020204" pitchFamily="34" charset="0"/>
                <a:cs typeface="Arial" panose="020B0604020202020204" pitchFamily="34" charset="0"/>
              </a:rPr>
              <a:t>remozamientos integrales</a:t>
            </a:r>
          </a:p>
          <a:p>
            <a:pPr marL="0" indent="0">
              <a:spcBef>
                <a:spcPts val="0"/>
              </a:spcBef>
              <a:buNone/>
            </a:pPr>
            <a:r>
              <a:rPr lang="es-GT" sz="1900" b="1" dirty="0">
                <a:solidFill>
                  <a:srgbClr val="002060"/>
                </a:solidFill>
                <a:latin typeface="Arial" panose="020B0604020202020204" pitchFamily="34" charset="0"/>
                <a:cs typeface="Arial" panose="020B0604020202020204" pitchFamily="34" charset="0"/>
              </a:rPr>
              <a:t>(</a:t>
            </a:r>
            <a:r>
              <a:rPr lang="es-GT" sz="1300" b="1" dirty="0">
                <a:solidFill>
                  <a:srgbClr val="002060"/>
                </a:solidFill>
                <a:latin typeface="Arial" panose="020B0604020202020204" pitchFamily="34" charset="0"/>
                <a:cs typeface="Arial" panose="020B0604020202020204" pitchFamily="34" charset="0"/>
              </a:rPr>
              <a:t>38</a:t>
            </a:r>
            <a:r>
              <a:rPr lang="es-GT" sz="1900" b="1" dirty="0">
                <a:solidFill>
                  <a:srgbClr val="002060"/>
                </a:solidFill>
                <a:latin typeface="Arial" panose="020B0604020202020204" pitchFamily="34" charset="0"/>
                <a:cs typeface="Arial" panose="020B0604020202020204" pitchFamily="34" charset="0"/>
              </a:rPr>
              <a:t> </a:t>
            </a:r>
            <a:r>
              <a:rPr lang="es-GT" sz="1300" b="1" dirty="0">
                <a:solidFill>
                  <a:srgbClr val="002060"/>
                </a:solidFill>
                <a:latin typeface="Arial" panose="020B0604020202020204" pitchFamily="34" charset="0"/>
                <a:cs typeface="Arial" panose="020B0604020202020204" pitchFamily="34" charset="0"/>
              </a:rPr>
              <a:t>edificios</a:t>
            </a:r>
            <a:r>
              <a:rPr lang="es-GT" sz="1900" b="1" dirty="0">
                <a:solidFill>
                  <a:srgbClr val="002060"/>
                </a:solidFill>
                <a:latin typeface="Arial" panose="020B0604020202020204" pitchFamily="34" charset="0"/>
                <a:cs typeface="Arial" panose="020B0604020202020204" pitchFamily="34" charset="0"/>
              </a:rPr>
              <a:t> </a:t>
            </a:r>
            <a:r>
              <a:rPr lang="es-GT" sz="1300" b="1" dirty="0">
                <a:solidFill>
                  <a:srgbClr val="002060"/>
                </a:solidFill>
                <a:latin typeface="Arial" panose="020B0604020202020204" pitchFamily="34" charset="0"/>
                <a:cs typeface="Arial" panose="020B0604020202020204" pitchFamily="34" charset="0"/>
              </a:rPr>
              <a:t>remozados, 97 remozamientos en ejecución y 49 en proceso de contratación</a:t>
            </a:r>
            <a:r>
              <a:rPr lang="es-GT" sz="1500" b="1" dirty="0">
                <a:solidFill>
                  <a:srgbClr val="002060"/>
                </a:solidFill>
                <a:latin typeface="Arial" panose="020B0604020202020204" pitchFamily="34" charset="0"/>
                <a:cs typeface="Arial" panose="020B0604020202020204" pitchFamily="34" charset="0"/>
              </a:rPr>
              <a:t>)</a:t>
            </a:r>
          </a:p>
          <a:p>
            <a:pPr marL="0" indent="0">
              <a:lnSpc>
                <a:spcPct val="110000"/>
              </a:lnSpc>
              <a:spcBef>
                <a:spcPts val="0"/>
              </a:spcBef>
              <a:buNone/>
            </a:pPr>
            <a:r>
              <a:rPr lang="es-GT" sz="1500" b="1" dirty="0">
                <a:solidFill>
                  <a:srgbClr val="002060"/>
                </a:solidFill>
                <a:latin typeface="Arial" panose="020B0604020202020204" pitchFamily="34" charset="0"/>
                <a:cs typeface="Arial" panose="020B0604020202020204" pitchFamily="34" charset="0"/>
              </a:rPr>
              <a:t> </a:t>
            </a:r>
          </a:p>
          <a:p>
            <a:pPr marL="0" indent="0">
              <a:spcBef>
                <a:spcPts val="0"/>
              </a:spcBef>
              <a:buNone/>
            </a:pPr>
            <a:r>
              <a:rPr lang="es-GT" sz="1900" b="1" dirty="0">
                <a:solidFill>
                  <a:srgbClr val="002060"/>
                </a:solidFill>
                <a:latin typeface="Arial" panose="020B0604020202020204" pitchFamily="34" charset="0"/>
                <a:cs typeface="Arial" panose="020B0604020202020204" pitchFamily="34" charset="0"/>
              </a:rPr>
              <a:t>540 </a:t>
            </a:r>
            <a:r>
              <a:rPr lang="es-GT" sz="1500" b="1" dirty="0">
                <a:solidFill>
                  <a:srgbClr val="002060"/>
                </a:solidFill>
                <a:latin typeface="Arial" panose="020B0604020202020204" pitchFamily="34" charset="0"/>
                <a:cs typeface="Arial" panose="020B0604020202020204" pitchFamily="34" charset="0"/>
              </a:rPr>
              <a:t>establecimientos educativos con módulos instalados para cocinas dignas</a:t>
            </a:r>
          </a:p>
          <a:p>
            <a:pPr marL="0" indent="0">
              <a:spcBef>
                <a:spcPts val="0"/>
              </a:spcBef>
              <a:buNone/>
            </a:pPr>
            <a:r>
              <a:rPr lang="es-GT" sz="1300" b="1" dirty="0">
                <a:solidFill>
                  <a:srgbClr val="002060"/>
                </a:solidFill>
                <a:latin typeface="Arial" panose="020B0604020202020204" pitchFamily="34" charset="0"/>
                <a:cs typeface="Arial" panose="020B0604020202020204" pitchFamily="34" charset="0"/>
              </a:rPr>
              <a:t>(242 en ejecución y 298 en proceso de iniciar ejecución)</a:t>
            </a:r>
            <a:endParaRPr lang="es-GT" sz="1300" dirty="0">
              <a:solidFill>
                <a:srgbClr val="002060"/>
              </a:solidFill>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r>
              <a:rPr lang="es-GT" sz="1000" b="1" dirty="0">
                <a:latin typeface="Arial" panose="020B0604020202020204" pitchFamily="34" charset="0"/>
                <a:cs typeface="Arial" panose="020B0604020202020204" pitchFamily="34" charset="0"/>
              </a:rPr>
              <a:t>   </a:t>
            </a:r>
          </a:p>
          <a:p>
            <a:pPr marL="0" indent="0">
              <a:buNone/>
            </a:pPr>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Unidad de Construcción de Edificios del Estado -UCEE-.</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483193"/>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Q.145,471,594.00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Q.130,737,468.65</a:t>
            </a:r>
          </a:p>
          <a:p>
            <a:pPr marL="342900" indent="-342900">
              <a:buAutoNum type="alphaLcPeriod"/>
            </a:pPr>
            <a:r>
              <a:rPr lang="es-GT" sz="1800" dirty="0">
                <a:latin typeface="Arial" panose="020B0604020202020204" pitchFamily="34" charset="0"/>
                <a:cs typeface="Arial" panose="020B0604020202020204" pitchFamily="34" charset="0"/>
              </a:rPr>
              <a:t>Fuente de financiamiento: 11 / 41 / 61</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14 Construcción de Obra Pública</a:t>
            </a:r>
          </a:p>
          <a:p>
            <a:pPr marL="457200" indent="-457200">
              <a:buAutoNum type="alphaLcPeriod"/>
            </a:pPr>
            <a:r>
              <a:rPr lang="es-GT" sz="1800" dirty="0">
                <a:latin typeface="Arial" panose="020B0604020202020204" pitchFamily="34" charset="0"/>
                <a:cs typeface="Arial" panose="020B0604020202020204" pitchFamily="34" charset="0"/>
              </a:rPr>
              <a:t>Población beneficiada: 105,087 niños</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9" name="Imagen 21">
            <a:extLst>
              <a:ext uri="{FF2B5EF4-FFF2-40B4-BE49-F238E27FC236}">
                <a16:creationId xmlns:a16="http://schemas.microsoft.com/office/drawing/2014/main" id="{B83E50B5-82F6-432F-A5F9-4373F6A3C4FC}"/>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169964" y="2745549"/>
            <a:ext cx="2784251" cy="2105442"/>
          </a:xfrm>
          <a:prstGeom prst="rect">
            <a:avLst/>
          </a:prstGeom>
          <a:ln>
            <a:noFill/>
          </a:ln>
          <a:effectLst>
            <a:softEdge rad="112500"/>
          </a:effectLst>
        </p:spPr>
      </p:pic>
      <p:pic>
        <p:nvPicPr>
          <p:cNvPr id="11" name="Picture 8" descr="A picture containing grass, outdoor, sky, building&#10;&#10;Description automatically generated">
            <a:extLst>
              <a:ext uri="{FF2B5EF4-FFF2-40B4-BE49-F238E27FC236}">
                <a16:creationId xmlns:a16="http://schemas.microsoft.com/office/drawing/2014/main" id="{C986D846-F523-44F5-9B11-97697BA51F2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931" b="5421"/>
          <a:stretch/>
        </p:blipFill>
        <p:spPr>
          <a:xfrm>
            <a:off x="1562089" y="4150662"/>
            <a:ext cx="3169577" cy="2072289"/>
          </a:xfrm>
          <a:prstGeom prst="rect">
            <a:avLst/>
          </a:prstGeom>
          <a:ln>
            <a:noFill/>
          </a:ln>
          <a:effectLst>
            <a:softEdge rad="112500"/>
          </a:effectLst>
        </p:spPr>
      </p:pic>
    </p:spTree>
    <p:extLst>
      <p:ext uri="{BB962C8B-B14F-4D97-AF65-F5344CB8AC3E}">
        <p14:creationId xmlns:p14="http://schemas.microsoft.com/office/powerpoint/2010/main" val="3765947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643720"/>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1,281,557</a:t>
            </a:r>
            <a:r>
              <a:rPr lang="es-GT" sz="1900" b="1" dirty="0">
                <a:solidFill>
                  <a:srgbClr val="002060"/>
                </a:solidFill>
                <a:latin typeface="Arial" panose="020B0604020202020204" pitchFamily="34" charset="0"/>
                <a:cs typeface="Arial" panose="020B0604020202020204" pitchFamily="34" charset="0"/>
              </a:rPr>
              <a:t> personas atendidas con servicios aeroportuarios y </a:t>
            </a:r>
            <a:r>
              <a:rPr lang="es-GT" sz="2500" b="1" dirty="0">
                <a:solidFill>
                  <a:srgbClr val="002060"/>
                </a:solidFill>
                <a:latin typeface="Arial" panose="020B0604020202020204" pitchFamily="34" charset="0"/>
                <a:cs typeface="Arial" panose="020B0604020202020204" pitchFamily="34" charset="0"/>
              </a:rPr>
              <a:t>45,088</a:t>
            </a:r>
            <a:r>
              <a:rPr lang="es-GT" sz="1900" b="1" dirty="0">
                <a:solidFill>
                  <a:srgbClr val="002060"/>
                </a:solidFill>
                <a:latin typeface="Arial" panose="020B0604020202020204" pitchFamily="34" charset="0"/>
                <a:cs typeface="Arial" panose="020B0604020202020204" pitchFamily="34" charset="0"/>
              </a:rPr>
              <a:t> aeronaves atendidas</a:t>
            </a: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lnSpc>
                <a:spcPct val="100000"/>
              </a:lnSpc>
              <a:buNone/>
            </a:pPr>
            <a:endParaRPr lang="es-GT" sz="3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Fuente: </a:t>
            </a:r>
            <a:r>
              <a:rPr lang="es-GT" sz="1000" dirty="0">
                <a:latin typeface="Arial" panose="020B0604020202020204" pitchFamily="34" charset="0"/>
                <a:cs typeface="Arial" panose="020B0604020202020204" pitchFamily="34" charset="0"/>
              </a:rPr>
              <a:t>Dirección General de Aeronáutica Civil -DGAC-</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262,774,000.00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104,056,207.98</a:t>
            </a:r>
          </a:p>
          <a:p>
            <a:pPr marL="342900" indent="-342900">
              <a:buAutoNum type="alphaLcPeriod"/>
            </a:pPr>
            <a:r>
              <a:rPr lang="es-GT" sz="1800" dirty="0">
                <a:latin typeface="Arial" panose="020B0604020202020204" pitchFamily="34" charset="0"/>
                <a:cs typeface="Arial" panose="020B0604020202020204" pitchFamily="34" charset="0"/>
              </a:rPr>
              <a:t>Fuente de financiamiento: 11 / 29 / 31 / 32 / 41</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13 Servicios Aeronáuticos y Aeroportuarios</a:t>
            </a:r>
          </a:p>
          <a:p>
            <a:pPr marL="457200" indent="-457200">
              <a:buAutoNum type="alphaLcPeriod"/>
            </a:pPr>
            <a:r>
              <a:rPr lang="es-GT" sz="1800" dirty="0">
                <a:latin typeface="Arial" panose="020B0604020202020204" pitchFamily="34" charset="0"/>
                <a:cs typeface="Arial" panose="020B0604020202020204" pitchFamily="34" charset="0"/>
              </a:rPr>
              <a:t>Población beneficiada: 1,281,557 personas</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669" y="3759468"/>
            <a:ext cx="3611967" cy="2031732"/>
          </a:xfrm>
          <a:prstGeom prst="rect">
            <a:avLst/>
          </a:prstGeom>
          <a:ln>
            <a:noFill/>
          </a:ln>
          <a:effectLst>
            <a:softEdge rad="112500"/>
          </a:effectLst>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86" y="2276370"/>
            <a:ext cx="3169797" cy="2113198"/>
          </a:xfrm>
          <a:prstGeom prst="rect">
            <a:avLst/>
          </a:prstGeom>
          <a:ln>
            <a:noFill/>
          </a:ln>
          <a:effectLst>
            <a:softEdge rad="112500"/>
          </a:effectLst>
        </p:spPr>
      </p:pic>
    </p:spTree>
    <p:extLst>
      <p:ext uri="{BB962C8B-B14F-4D97-AF65-F5344CB8AC3E}">
        <p14:creationId xmlns:p14="http://schemas.microsoft.com/office/powerpoint/2010/main" val="2784259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538655"/>
            <a:ext cx="11778761" cy="4915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GT" sz="2500" b="1" dirty="0">
                <a:solidFill>
                  <a:srgbClr val="002060"/>
                </a:solidFill>
                <a:latin typeface="Arial" panose="020B0604020202020204" pitchFamily="34" charset="0"/>
                <a:cs typeface="Arial" panose="020B0604020202020204" pitchFamily="34" charset="0"/>
              </a:rPr>
              <a:t>42,761</a:t>
            </a:r>
            <a:r>
              <a:rPr lang="es-GT" sz="1900" b="1" dirty="0">
                <a:solidFill>
                  <a:srgbClr val="002060"/>
                </a:solidFill>
                <a:latin typeface="Arial" panose="020B0604020202020204" pitchFamily="34" charset="0"/>
                <a:cs typeface="Arial" panose="020B0604020202020204" pitchFamily="34" charset="0"/>
              </a:rPr>
              <a:t> m</a:t>
            </a:r>
            <a:r>
              <a:rPr lang="es-GT" sz="1900" b="1" baseline="30000" dirty="0">
                <a:solidFill>
                  <a:srgbClr val="002060"/>
                </a:solidFill>
                <a:latin typeface="Arial" panose="020B0604020202020204" pitchFamily="34" charset="0"/>
                <a:cs typeface="Arial" panose="020B0604020202020204" pitchFamily="34" charset="0"/>
              </a:rPr>
              <a:t>2</a:t>
            </a:r>
            <a:r>
              <a:rPr lang="es-GT" sz="1900" b="1" dirty="0">
                <a:solidFill>
                  <a:srgbClr val="002060"/>
                </a:solidFill>
                <a:latin typeface="Arial" panose="020B0604020202020204" pitchFamily="34" charset="0"/>
                <a:cs typeface="Arial" panose="020B0604020202020204" pitchFamily="34" charset="0"/>
              </a:rPr>
              <a:t> de Infraestructura de la Red Aeroportuaria con Servicios de Mantenimiento </a:t>
            </a: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Unidad Ejecutora de Conservación Vial -COVIAL-</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25,000,000.00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16,183,243.45</a:t>
            </a:r>
          </a:p>
          <a:p>
            <a:pPr marL="342900" indent="-342900">
              <a:buAutoNum type="alphaLcPeriod"/>
            </a:pPr>
            <a:r>
              <a:rPr lang="es-GT" sz="1800" dirty="0">
                <a:latin typeface="Arial" panose="020B0604020202020204" pitchFamily="34" charset="0"/>
                <a:cs typeface="Arial" panose="020B0604020202020204" pitchFamily="34" charset="0"/>
              </a:rPr>
              <a:t>Fuente de financiamiento: 41 </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a:t>
            </a:r>
            <a:r>
              <a:rPr lang="es-ES" sz="1800" dirty="0">
                <a:latin typeface="Arial" panose="020B0604020202020204" pitchFamily="34" charset="0"/>
                <a:cs typeface="Arial" panose="020B0604020202020204" pitchFamily="34" charset="0"/>
              </a:rPr>
              <a:t>13 Servicios Aeronáuticos y Aeroportuarios</a:t>
            </a:r>
            <a:endParaRPr lang="es-GT" sz="1800" dirty="0">
              <a:latin typeface="Arial" panose="020B0604020202020204" pitchFamily="34" charset="0"/>
              <a:cs typeface="Arial" panose="020B0604020202020204" pitchFamily="34" charset="0"/>
            </a:endParaRPr>
          </a:p>
          <a:p>
            <a:pPr marL="457200" indent="-457200">
              <a:buAutoNum type="alphaLcPeriod"/>
            </a:pPr>
            <a:r>
              <a:rPr lang="es-GT" sz="1800" dirty="0">
                <a:latin typeface="Arial" panose="020B0604020202020204" pitchFamily="34" charset="0"/>
                <a:cs typeface="Arial" panose="020B0604020202020204" pitchFamily="34" charset="0"/>
              </a:rPr>
              <a:t>Población beneficiada: 1,447,340 </a:t>
            </a:r>
          </a:p>
          <a:p>
            <a:pPr marL="457200" indent="-457200">
              <a:buAutoNum type="alphaLcPeriod"/>
            </a:pPr>
            <a:r>
              <a:rPr lang="es-GT" sz="1800" dirty="0">
                <a:latin typeface="Arial" panose="020B0604020202020204" pitchFamily="34" charset="0"/>
                <a:cs typeface="Arial" panose="020B0604020202020204" pitchFamily="34" charset="0"/>
              </a:rPr>
              <a:t>Ubicación geográfica: 5 Departamentos</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5" name="Imagen 25">
            <a:extLst>
              <a:ext uri="{FF2B5EF4-FFF2-40B4-BE49-F238E27FC236}">
                <a16:creationId xmlns:a16="http://schemas.microsoft.com/office/drawing/2014/main" id="{0B4A03EE-A6E7-4DF0-B1B8-0CC8C3733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393" y="3848165"/>
            <a:ext cx="2820243" cy="2116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agen 26">
            <a:extLst>
              <a:ext uri="{FF2B5EF4-FFF2-40B4-BE49-F238E27FC236}">
                <a16:creationId xmlns:a16="http://schemas.microsoft.com/office/drawing/2014/main" id="{00D59AB8-97DB-45FB-A289-73BC41890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93"/>
          <a:stretch>
            <a:fillRect/>
          </a:stretch>
        </p:blipFill>
        <p:spPr bwMode="auto">
          <a:xfrm>
            <a:off x="291353" y="2162968"/>
            <a:ext cx="2933328" cy="2118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643720"/>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236,366</a:t>
            </a:r>
            <a:r>
              <a:rPr lang="es-GT" sz="1900" b="1" dirty="0">
                <a:solidFill>
                  <a:srgbClr val="002060"/>
                </a:solidFill>
                <a:latin typeface="Arial" panose="020B0604020202020204" pitchFamily="34" charset="0"/>
                <a:cs typeface="Arial" panose="020B0604020202020204" pitchFamily="34" charset="0"/>
              </a:rPr>
              <a:t> Conductores atendidos con servicios de protección y seguridad vial</a:t>
            </a: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Fuente: </a:t>
            </a:r>
            <a:r>
              <a:rPr lang="es-GT" sz="1000" dirty="0">
                <a:latin typeface="Arial" panose="020B0604020202020204" pitchFamily="34" charset="0"/>
                <a:cs typeface="Arial" panose="020B0604020202020204" pitchFamily="34" charset="0"/>
              </a:rPr>
              <a:t>Dirección General de Protección y Seguridad Vial -PROVIAL-</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72,885,676.00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35,399,899.80</a:t>
            </a:r>
          </a:p>
          <a:p>
            <a:pPr marL="342900" indent="-342900">
              <a:buAutoNum type="alphaLcPeriod"/>
            </a:pPr>
            <a:r>
              <a:rPr lang="es-GT" sz="1800" dirty="0">
                <a:latin typeface="Arial" panose="020B0604020202020204" pitchFamily="34" charset="0"/>
                <a:cs typeface="Arial" panose="020B0604020202020204" pitchFamily="34" charset="0"/>
              </a:rPr>
              <a:t>Fuente de financiamiento: 11 </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18 Servicios de Protección y Seguridad Vial</a:t>
            </a:r>
          </a:p>
          <a:p>
            <a:pPr marL="457200" indent="-457200">
              <a:buAutoNum type="alphaLcPeriod"/>
            </a:pPr>
            <a:r>
              <a:rPr lang="es-GT" sz="1800" dirty="0">
                <a:latin typeface="Arial" panose="020B0604020202020204" pitchFamily="34" charset="0"/>
                <a:cs typeface="Arial" panose="020B0604020202020204" pitchFamily="34" charset="0"/>
              </a:rPr>
              <a:t>Población beneficiada: 236,366 personas</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42" y="2431676"/>
            <a:ext cx="4371788" cy="3278841"/>
          </a:xfrm>
          <a:prstGeom prst="rect">
            <a:avLst/>
          </a:prstGeom>
          <a:ln>
            <a:noFill/>
          </a:ln>
          <a:effectLst>
            <a:softEdge rad="112500"/>
          </a:effectLst>
        </p:spPr>
      </p:pic>
    </p:spTree>
    <p:extLst>
      <p:ext uri="{BB962C8B-B14F-4D97-AF65-F5344CB8AC3E}">
        <p14:creationId xmlns:p14="http://schemas.microsoft.com/office/powerpoint/2010/main" val="4231553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643720"/>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257,664</a:t>
            </a:r>
            <a:r>
              <a:rPr lang="es-GT" sz="1900" b="1" dirty="0">
                <a:solidFill>
                  <a:srgbClr val="002060"/>
                </a:solidFill>
                <a:latin typeface="Arial" panose="020B0604020202020204" pitchFamily="34" charset="0"/>
                <a:cs typeface="Arial" panose="020B0604020202020204" pitchFamily="34" charset="0"/>
              </a:rPr>
              <a:t> personas atendidas con servicios postales otorgados</a:t>
            </a: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Fuente: </a:t>
            </a:r>
            <a:r>
              <a:rPr lang="es-GT" sz="1000" dirty="0">
                <a:latin typeface="Arial" panose="020B0604020202020204" pitchFamily="34" charset="0"/>
                <a:cs typeface="Arial" panose="020B0604020202020204" pitchFamily="34" charset="0"/>
              </a:rPr>
              <a:t>Dirección General de Correos y Telégrafos -DGCYT-</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31,203,050.00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18,556,531.57</a:t>
            </a:r>
          </a:p>
          <a:p>
            <a:pPr marL="342900" indent="-342900">
              <a:buAutoNum type="alphaLcPeriod"/>
            </a:pPr>
            <a:r>
              <a:rPr lang="es-GT" sz="1800" dirty="0">
                <a:latin typeface="Arial" panose="020B0604020202020204" pitchFamily="34" charset="0"/>
                <a:cs typeface="Arial" panose="020B0604020202020204" pitchFamily="34" charset="0"/>
              </a:rPr>
              <a:t>Fuente de financiamiento: 11</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17 Servicios de Correos y Telégrafos</a:t>
            </a:r>
          </a:p>
          <a:p>
            <a:pPr marL="457200" indent="-457200">
              <a:buAutoNum type="alphaLcPeriod"/>
            </a:pPr>
            <a:r>
              <a:rPr lang="es-GT" sz="1800" dirty="0">
                <a:latin typeface="Arial" panose="020B0604020202020204" pitchFamily="34" charset="0"/>
                <a:cs typeface="Arial" panose="020B0604020202020204" pitchFamily="34" charset="0"/>
              </a:rPr>
              <a:t>Población beneficiada: 257,664</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48" y="2554941"/>
            <a:ext cx="4449888" cy="2966592"/>
          </a:xfrm>
          <a:prstGeom prst="rect">
            <a:avLst/>
          </a:prstGeom>
          <a:ln>
            <a:noFill/>
          </a:ln>
          <a:effectLst>
            <a:softEdge rad="112500"/>
          </a:effectLst>
        </p:spPr>
      </p:pic>
    </p:spTree>
    <p:extLst>
      <p:ext uri="{BB962C8B-B14F-4D97-AF65-F5344CB8AC3E}">
        <p14:creationId xmlns:p14="http://schemas.microsoft.com/office/powerpoint/2010/main" val="1972896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28800" y="562062"/>
            <a:ext cx="8673737" cy="547089"/>
          </a:xfrm>
        </p:spPr>
        <p:txBody>
          <a:bodyPr>
            <a:noAutofit/>
          </a:bodyPr>
          <a:lstStyle/>
          <a:p>
            <a:r>
              <a:rPr lang="es-GT" sz="2800" dirty="0">
                <a:latin typeface="Arial" panose="020B0604020202020204" pitchFamily="34" charset="0"/>
                <a:cs typeface="Arial" panose="020B0604020202020204" pitchFamily="34" charset="0"/>
              </a:rPr>
              <a:t>PRINCIPALES OBJETIVOS</a:t>
            </a:r>
            <a:endParaRPr lang="es-GT" sz="2800" b="1" dirty="0">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452175" y="1463572"/>
            <a:ext cx="11314444" cy="4625727"/>
          </a:xfrm>
        </p:spPr>
        <p:txBody>
          <a:bodyPr>
            <a:noAutofit/>
          </a:bodyPr>
          <a:lstStyle/>
          <a:p>
            <a:pPr marL="0" indent="0" algn="just">
              <a:lnSpc>
                <a:spcPct val="150000"/>
              </a:lnSpc>
              <a:buNone/>
            </a:pPr>
            <a:r>
              <a:rPr lang="es-GT" sz="2000" dirty="0">
                <a:latin typeface="Arial" panose="020B0604020202020204" pitchFamily="34" charset="0"/>
                <a:cs typeface="Arial" panose="020B0604020202020204" pitchFamily="34" charset="0"/>
              </a:rPr>
              <a:t>Para el cumplimiento de sus funciones y satisfacer las necesidades de la población, el Ministerio de Comunicaciones, Infraestructura y Vivienda debe cumplir con los siguientes </a:t>
            </a:r>
            <a:r>
              <a:rPr lang="es-GT" sz="2000" b="1" dirty="0">
                <a:solidFill>
                  <a:srgbClr val="2786C0"/>
                </a:solidFill>
                <a:latin typeface="Arial" panose="020B0604020202020204" pitchFamily="34" charset="0"/>
                <a:cs typeface="Arial" panose="020B0604020202020204" pitchFamily="34" charset="0"/>
              </a:rPr>
              <a:t>objetivos</a:t>
            </a:r>
            <a:r>
              <a:rPr lang="es-GT" sz="2000" dirty="0">
                <a:latin typeface="Arial" panose="020B0604020202020204" pitchFamily="34" charset="0"/>
                <a:cs typeface="Arial" panose="020B0604020202020204" pitchFamily="34" charset="0"/>
              </a:rPr>
              <a:t>:</a:t>
            </a:r>
          </a:p>
          <a:p>
            <a:pPr marL="0" indent="0" algn="just">
              <a:lnSpc>
                <a:spcPct val="100000"/>
              </a:lnSpc>
              <a:buNone/>
            </a:pPr>
            <a:endParaRPr lang="es-GT" sz="500"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419" sz="2000" dirty="0">
                <a:latin typeface="Arial" panose="020B0604020202020204" pitchFamily="34" charset="0"/>
                <a:cs typeface="Arial" panose="020B0604020202020204" pitchFamily="34" charset="0"/>
              </a:rPr>
              <a:t>Proveer a la población de una infraestructura pública adecuada y suficiente para la satisfacción de necesidades de salud, educación e infraestructura vial.</a:t>
            </a:r>
            <a:endParaRPr lang="es-GT" sz="2000"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Contribuir a la disminución del déficit habitacional.</a:t>
            </a:r>
          </a:p>
          <a:p>
            <a:pPr lvl="1" algn="just">
              <a:lnSpc>
                <a:spcPct val="150000"/>
              </a:lnSpc>
              <a:buClr>
                <a:srgbClr val="0070C0"/>
              </a:buClr>
              <a:buFont typeface="Wingdings" panose="05000000000000000000" pitchFamily="2" charset="2"/>
              <a:buChar char="§"/>
            </a:pPr>
            <a:r>
              <a:rPr lang="es-419" sz="2000" dirty="0">
                <a:latin typeface="Arial" panose="020B0604020202020204" pitchFamily="34" charset="0"/>
                <a:cs typeface="Arial" panose="020B0604020202020204" pitchFamily="34" charset="0"/>
              </a:rPr>
              <a:t>Disminuir la brecha digital a nivel nacional para mejorar el acceso a las comunicaciones.</a:t>
            </a:r>
            <a:endParaRPr lang="es-GT" sz="2000"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419" sz="2000" dirty="0">
                <a:latin typeface="Arial" panose="020B0604020202020204" pitchFamily="34" charset="0"/>
                <a:cs typeface="Arial" panose="020B0604020202020204" pitchFamily="34" charset="0"/>
              </a:rPr>
              <a:t>Mantener la operatividad de la red aeroportuaria.</a:t>
            </a:r>
            <a:endParaRPr lang="es-GT" sz="2000" b="1"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419" sz="2000" dirty="0">
                <a:latin typeface="Arial" panose="020B0604020202020204" pitchFamily="34" charset="0"/>
                <a:cs typeface="Arial" panose="020B0604020202020204" pitchFamily="34" charset="0"/>
              </a:rPr>
              <a:t>Incrementar la cobertura de protección y seguridad vial a usuarios de carreteras.</a:t>
            </a:r>
          </a:p>
          <a:p>
            <a:pPr marL="457200" lvl="1" indent="0" algn="just">
              <a:lnSpc>
                <a:spcPct val="150000"/>
              </a:lnSpc>
              <a:buClr>
                <a:srgbClr val="0070C0"/>
              </a:buClr>
              <a:buNone/>
            </a:pPr>
            <a:br>
              <a:rPr lang="es-GT" sz="2000" dirty="0">
                <a:latin typeface="Arial" panose="020B0604020202020204" pitchFamily="34" charset="0"/>
                <a:cs typeface="Arial" panose="020B0604020202020204" pitchFamily="34" charset="0"/>
              </a:rPr>
            </a:br>
            <a:endParaRPr lang="es-GT" sz="2000" b="1" dirty="0">
              <a:solidFill>
                <a:srgbClr val="0070C0"/>
              </a:solidFill>
              <a:latin typeface="Arial" panose="020B0604020202020204" pitchFamily="34" charset="0"/>
              <a:cs typeface="Arial" panose="020B0604020202020204" pitchFamily="34" charset="0"/>
            </a:endParaRPr>
          </a:p>
          <a:p>
            <a:pPr lvl="1" algn="just"/>
            <a:endParaRPr lang="es-G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5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643720"/>
            <a:ext cx="11778761" cy="50125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8</a:t>
            </a:r>
            <a:r>
              <a:rPr lang="es-GT" sz="1900" b="1" dirty="0">
                <a:solidFill>
                  <a:srgbClr val="002060"/>
                </a:solidFill>
                <a:latin typeface="Arial" panose="020B0604020202020204" pitchFamily="34" charset="0"/>
                <a:cs typeface="Arial" panose="020B0604020202020204" pitchFamily="34" charset="0"/>
              </a:rPr>
              <a:t> proveedores y/o usuarios con servicios de regulación</a:t>
            </a:r>
          </a:p>
          <a:p>
            <a:pPr marL="0" indent="0">
              <a:buNone/>
            </a:pPr>
            <a:r>
              <a:rPr lang="es-GT" sz="2500" b="1" dirty="0">
                <a:solidFill>
                  <a:srgbClr val="002060"/>
                </a:solidFill>
                <a:latin typeface="Arial" panose="020B0604020202020204" pitchFamily="34" charset="0"/>
                <a:cs typeface="Arial" panose="020B0604020202020204" pitchFamily="34" charset="0"/>
              </a:rPr>
              <a:t>3,495</a:t>
            </a:r>
            <a:r>
              <a:rPr lang="es-GT" sz="1900" b="1" dirty="0">
                <a:solidFill>
                  <a:srgbClr val="002060"/>
                </a:solidFill>
                <a:latin typeface="Arial" panose="020B0604020202020204" pitchFamily="34" charset="0"/>
                <a:cs typeface="Arial" panose="020B0604020202020204" pitchFamily="34" charset="0"/>
              </a:rPr>
              <a:t> recursos de telefonía regulados</a:t>
            </a:r>
            <a:endParaRPr lang="es-GT" sz="1900" dirty="0">
              <a:solidFill>
                <a:srgbClr val="002060"/>
              </a:solidFill>
              <a:latin typeface="Arial" panose="020B0604020202020204" pitchFamily="34" charset="0"/>
              <a:cs typeface="Arial" panose="020B0604020202020204" pitchFamily="34" charset="0"/>
            </a:endParaRPr>
          </a:p>
          <a:p>
            <a:pPr marL="0" indent="0">
              <a:buNone/>
            </a:pP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Fuente: </a:t>
            </a:r>
            <a:r>
              <a:rPr lang="es-GT" sz="1000" dirty="0">
                <a:latin typeface="Arial" panose="020B0604020202020204" pitchFamily="34" charset="0"/>
                <a:cs typeface="Arial" panose="020B0604020202020204" pitchFamily="34" charset="0"/>
              </a:rPr>
              <a:t>Superintendencia de Telecomunicaciones -SIT-</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17,194,500.00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9,875,768.23</a:t>
            </a:r>
          </a:p>
          <a:p>
            <a:pPr marL="342900" indent="-342900">
              <a:buAutoNum type="alphaLcPeriod"/>
            </a:pPr>
            <a:r>
              <a:rPr lang="es-GT" sz="1800" dirty="0">
                <a:latin typeface="Arial" panose="020B0604020202020204" pitchFamily="34" charset="0"/>
                <a:cs typeface="Arial" panose="020B0604020202020204" pitchFamily="34" charset="0"/>
              </a:rPr>
              <a:t>Fuente de financiamiento: 31 / 32</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22 Regulación de Telecomunicaciones</a:t>
            </a:r>
          </a:p>
          <a:p>
            <a:pPr marL="457200" indent="-457200">
              <a:buFont typeface="Arial" panose="020B0604020202020204" pitchFamily="34" charset="0"/>
              <a:buAutoNum type="alphaLcPeriod"/>
            </a:pPr>
            <a:r>
              <a:rPr lang="es-GT" sz="1800" dirty="0">
                <a:latin typeface="Arial" panose="020B0604020202020204" pitchFamily="34" charset="0"/>
                <a:cs typeface="Arial" panose="020B0604020202020204" pitchFamily="34" charset="0"/>
              </a:rPr>
              <a:t>Población beneficiada: 17,109,746</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6" name="Imagen 5">
            <a:extLst>
              <a:ext uri="{FF2B5EF4-FFF2-40B4-BE49-F238E27FC236}">
                <a16:creationId xmlns:a16="http://schemas.microsoft.com/office/drawing/2014/main" id="{E8175B84-B7CF-2D49-80D7-AB5C90E0EDE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183" t="45832" r="26315" b="17891"/>
          <a:stretch/>
        </p:blipFill>
        <p:spPr>
          <a:xfrm>
            <a:off x="2313758" y="3729319"/>
            <a:ext cx="2508642" cy="2479300"/>
          </a:xfrm>
          <a:prstGeom prst="rect">
            <a:avLst/>
          </a:prstGeom>
        </p:spPr>
      </p:pic>
      <p:pic>
        <p:nvPicPr>
          <p:cNvPr id="7" name="Imagen 6">
            <a:extLst>
              <a:ext uri="{FF2B5EF4-FFF2-40B4-BE49-F238E27FC236}">
                <a16:creationId xmlns:a16="http://schemas.microsoft.com/office/drawing/2014/main" id="{8A7F84D0-70BB-8B49-AC0F-3BAA35476D71}"/>
              </a:ext>
            </a:extLst>
          </p:cNvPr>
          <p:cNvPicPr>
            <a:picLocks noChangeAspect="1"/>
          </p:cNvPicPr>
          <p:nvPr/>
        </p:nvPicPr>
        <p:blipFill rotWithShape="1">
          <a:blip r:embed="rId6">
            <a:extLst>
              <a:ext uri="{28A0092B-C50C-407E-A947-70E740481C1C}">
                <a14:useLocalDpi xmlns:a14="http://schemas.microsoft.com/office/drawing/2010/main" val="0"/>
              </a:ext>
            </a:extLst>
          </a:blip>
          <a:srcRect l="27095" t="46219" r="26759" b="17914"/>
          <a:stretch/>
        </p:blipFill>
        <p:spPr>
          <a:xfrm>
            <a:off x="121886" y="2608077"/>
            <a:ext cx="2478349" cy="2492841"/>
          </a:xfrm>
          <a:prstGeom prst="rect">
            <a:avLst/>
          </a:prstGeom>
        </p:spPr>
      </p:pic>
    </p:spTree>
    <p:extLst>
      <p:ext uri="{BB962C8B-B14F-4D97-AF65-F5344CB8AC3E}">
        <p14:creationId xmlns:p14="http://schemas.microsoft.com/office/powerpoint/2010/main" val="2196223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643720"/>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500" b="1" dirty="0">
                <a:solidFill>
                  <a:srgbClr val="002060"/>
                </a:solidFill>
                <a:latin typeface="Arial" panose="020B0604020202020204" pitchFamily="34" charset="0"/>
                <a:cs typeface="Arial" panose="020B0604020202020204" pitchFamily="34" charset="0"/>
              </a:rPr>
              <a:t>15,566</a:t>
            </a:r>
            <a:r>
              <a:rPr lang="es-GT" sz="1900" b="1" dirty="0">
                <a:solidFill>
                  <a:srgbClr val="002060"/>
                </a:solidFill>
                <a:latin typeface="Arial" panose="020B0604020202020204" pitchFamily="34" charset="0"/>
                <a:cs typeface="Arial" panose="020B0604020202020204" pitchFamily="34" charset="0"/>
              </a:rPr>
              <a:t> Documentos emitidos con información sismológica, climática, meteorológica e hidrológica </a:t>
            </a: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lnSpc>
                <a:spcPct val="100000"/>
              </a:lnSpc>
              <a:buNone/>
            </a:pPr>
            <a:r>
              <a:rPr lang="es-GT" sz="1000" b="1" dirty="0">
                <a:latin typeface="Arial" panose="020B0604020202020204" pitchFamily="34" charset="0"/>
                <a:cs typeface="Arial" panose="020B0604020202020204" pitchFamily="34" charset="0"/>
              </a:rPr>
              <a:t>    </a:t>
            </a:r>
          </a:p>
          <a:p>
            <a:pPr marL="0" indent="0">
              <a:lnSpc>
                <a:spcPct val="100000"/>
              </a:lnSpc>
              <a:buNone/>
            </a:pPr>
            <a:endParaRPr lang="es-GT" sz="1000" b="1" dirty="0">
              <a:latin typeface="Arial" panose="020B0604020202020204" pitchFamily="34" charset="0"/>
              <a:cs typeface="Arial" panose="020B0604020202020204" pitchFamily="34" charset="0"/>
            </a:endParaRPr>
          </a:p>
          <a:p>
            <a:pPr marL="0" indent="0">
              <a:lnSpc>
                <a:spcPct val="100000"/>
              </a:lnSpc>
              <a:buNone/>
            </a:pPr>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Instituto Nacional de Sismología, Vulcanología, Meteorología e Hidrología -INSIVUMEH-</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88,744,272.00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32,619,177.89</a:t>
            </a:r>
          </a:p>
          <a:p>
            <a:pPr marL="342900" indent="-342900">
              <a:buAutoNum type="alphaLcPeriod"/>
            </a:pPr>
            <a:r>
              <a:rPr lang="es-GT" sz="1800" dirty="0">
                <a:latin typeface="Arial" panose="020B0604020202020204" pitchFamily="34" charset="0"/>
                <a:cs typeface="Arial" panose="020B0604020202020204" pitchFamily="34" charset="0"/>
              </a:rPr>
              <a:t>Fuente de financiamiento</a:t>
            </a:r>
            <a:r>
              <a:rPr lang="es-GT" sz="1800">
                <a:latin typeface="Arial" panose="020B0604020202020204" pitchFamily="34" charset="0"/>
                <a:cs typeface="Arial" panose="020B0604020202020204" pitchFamily="34" charset="0"/>
              </a:rPr>
              <a:t>: 11 / 41</a:t>
            </a:r>
            <a:endParaRPr lang="es-GT" sz="1800" dirty="0">
              <a:latin typeface="Arial" panose="020B0604020202020204" pitchFamily="34" charset="0"/>
              <a:cs typeface="Arial" panose="020B0604020202020204" pitchFamily="34" charset="0"/>
            </a:endParaRP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16 Servicios de Información Sismológica, Climática, Meteorológica e Hidrológica</a:t>
            </a:r>
          </a:p>
          <a:p>
            <a:pPr marL="457200" indent="-457200">
              <a:buFont typeface="Arial" panose="020B0604020202020204" pitchFamily="34" charset="0"/>
              <a:buAutoNum type="alphaLcPeriod"/>
            </a:pPr>
            <a:r>
              <a:rPr lang="es-GT" sz="1800" dirty="0">
                <a:latin typeface="Arial" panose="020B0604020202020204" pitchFamily="34" charset="0"/>
                <a:cs typeface="Arial" panose="020B0604020202020204" pitchFamily="34" charset="0"/>
              </a:rPr>
              <a:t>Población beneficiada: 17,109,746</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4" name="Imagen 3">
            <a:extLst>
              <a:ext uri="{FF2B5EF4-FFF2-40B4-BE49-F238E27FC236}">
                <a16:creationId xmlns:a16="http://schemas.microsoft.com/office/drawing/2014/main" id="{BC8A7E42-A693-4BE1-BD12-A9CAA72C18E6}"/>
              </a:ext>
            </a:extLst>
          </p:cNvPr>
          <p:cNvPicPr>
            <a:picLocks noChangeAspect="1"/>
          </p:cNvPicPr>
          <p:nvPr/>
        </p:nvPicPr>
        <p:blipFill rotWithShape="1">
          <a:blip r:embed="rId5">
            <a:extLst>
              <a:ext uri="{28A0092B-C50C-407E-A947-70E740481C1C}">
                <a14:useLocalDpi xmlns:a14="http://schemas.microsoft.com/office/drawing/2010/main" val="0"/>
              </a:ext>
            </a:extLst>
          </a:blip>
          <a:srcRect b="17328"/>
          <a:stretch/>
        </p:blipFill>
        <p:spPr>
          <a:xfrm>
            <a:off x="169262" y="2686655"/>
            <a:ext cx="4863351" cy="2926702"/>
          </a:xfrm>
          <a:prstGeom prst="rect">
            <a:avLst/>
          </a:prstGeom>
          <a:ln>
            <a:noFill/>
          </a:ln>
          <a:effectLst>
            <a:softEdge rad="112500"/>
          </a:effectLst>
        </p:spPr>
      </p:pic>
    </p:spTree>
    <p:extLst>
      <p:ext uri="{BB962C8B-B14F-4D97-AF65-F5344CB8AC3E}">
        <p14:creationId xmlns:p14="http://schemas.microsoft.com/office/powerpoint/2010/main" val="2641447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441497"/>
            <a:ext cx="11778761"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GT" sz="2500" b="1" dirty="0">
                <a:solidFill>
                  <a:srgbClr val="002060"/>
                </a:solidFill>
                <a:latin typeface="Arial" panose="020B0604020202020204" pitchFamily="34" charset="0"/>
                <a:cs typeface="Arial" panose="020B0604020202020204" pitchFamily="34" charset="0"/>
              </a:rPr>
              <a:t>3,148</a:t>
            </a:r>
            <a:r>
              <a:rPr lang="es-GT" sz="1900" b="1" dirty="0">
                <a:solidFill>
                  <a:srgbClr val="002060"/>
                </a:solidFill>
                <a:latin typeface="Arial" panose="020B0604020202020204" pitchFamily="34" charset="0"/>
                <a:cs typeface="Arial" panose="020B0604020202020204" pitchFamily="34" charset="0"/>
              </a:rPr>
              <a:t> familias beneficiadas con subsidio para la vivienda</a:t>
            </a:r>
          </a:p>
          <a:p>
            <a:pPr marL="0" indent="0">
              <a:buNone/>
            </a:pPr>
            <a:r>
              <a:rPr lang="es-GT" sz="2500" b="1" dirty="0">
                <a:solidFill>
                  <a:srgbClr val="002060"/>
                </a:solidFill>
                <a:latin typeface="Arial" panose="020B0604020202020204" pitchFamily="34" charset="0"/>
                <a:cs typeface="Arial" panose="020B0604020202020204" pitchFamily="34" charset="0"/>
              </a:rPr>
              <a:t>1,674</a:t>
            </a:r>
            <a:r>
              <a:rPr lang="es-GT" sz="1900" b="1" dirty="0">
                <a:solidFill>
                  <a:srgbClr val="002060"/>
                </a:solidFill>
                <a:latin typeface="Arial" panose="020B0604020202020204" pitchFamily="34" charset="0"/>
                <a:cs typeface="Arial" panose="020B0604020202020204" pitchFamily="34" charset="0"/>
              </a:rPr>
              <a:t> subsidios en proceso administrativo </a:t>
            </a:r>
            <a:endParaRPr lang="es-GT" sz="1900"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Fondo para la Vivienda -FOPAVI-</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Q.590,158,799.00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Q.212,495,754.89</a:t>
            </a:r>
          </a:p>
          <a:p>
            <a:pPr marL="342900" indent="-342900">
              <a:buAutoNum type="alphaLcPeriod"/>
            </a:pPr>
            <a:r>
              <a:rPr lang="es-GT" sz="1800" dirty="0">
                <a:latin typeface="Arial" panose="020B0604020202020204" pitchFamily="34" charset="0"/>
                <a:cs typeface="Arial" panose="020B0604020202020204" pitchFamily="34" charset="0"/>
              </a:rPr>
              <a:t>Fuente de financiamiento: 21 / 29 / 41 </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19 Desarrollo de la Vivienda</a:t>
            </a:r>
          </a:p>
          <a:p>
            <a:pPr marL="457200" indent="-457200">
              <a:buAutoNum type="alphaLcPeriod"/>
            </a:pPr>
            <a:r>
              <a:rPr lang="es-GT" sz="1800" dirty="0">
                <a:latin typeface="Arial" panose="020B0604020202020204" pitchFamily="34" charset="0"/>
                <a:cs typeface="Arial" panose="020B0604020202020204" pitchFamily="34" charset="0"/>
              </a:rPr>
              <a:t>Población beneficiada: 4,822 familias / 24,110 personas</a:t>
            </a:r>
          </a:p>
          <a:p>
            <a:pPr marL="457200" indent="-457200">
              <a:buAutoNum type="alphaLcPeriod"/>
            </a:pPr>
            <a:r>
              <a:rPr lang="es-GT" sz="1800" dirty="0">
                <a:latin typeface="Arial" panose="020B0604020202020204" pitchFamily="34" charset="0"/>
                <a:cs typeface="Arial" panose="020B0604020202020204" pitchFamily="34" charset="0"/>
              </a:rPr>
              <a:t>Ubicación geográfica: Nivel Nacional</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4022" t="21428" r="4432" b="24762"/>
          <a:stretch/>
        </p:blipFill>
        <p:spPr>
          <a:xfrm>
            <a:off x="144973" y="2584307"/>
            <a:ext cx="4643663" cy="2857269"/>
          </a:xfrm>
          <a:prstGeom prst="rect">
            <a:avLst/>
          </a:prstGeom>
          <a:ln>
            <a:noFill/>
          </a:ln>
          <a:effectLst>
            <a:softEdge rad="112500"/>
          </a:effectLst>
        </p:spPr>
      </p:pic>
    </p:spTree>
    <p:extLst>
      <p:ext uri="{BB962C8B-B14F-4D97-AF65-F5344CB8AC3E}">
        <p14:creationId xmlns:p14="http://schemas.microsoft.com/office/powerpoint/2010/main" val="2909070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graphicFrame>
        <p:nvGraphicFramePr>
          <p:cNvPr id="3" name="Tabla 3">
            <a:extLst>
              <a:ext uri="{FF2B5EF4-FFF2-40B4-BE49-F238E27FC236}">
                <a16:creationId xmlns:a16="http://schemas.microsoft.com/office/drawing/2014/main" id="{24E34529-F60C-497A-A062-B593DC55DD10}"/>
              </a:ext>
            </a:extLst>
          </p:cNvPr>
          <p:cNvGraphicFramePr>
            <a:graphicFrameLocks noGrp="1"/>
          </p:cNvGraphicFramePr>
          <p:nvPr>
            <p:extLst>
              <p:ext uri="{D42A27DB-BD31-4B8C-83A1-F6EECF244321}">
                <p14:modId xmlns:p14="http://schemas.microsoft.com/office/powerpoint/2010/main" val="1194970804"/>
              </p:ext>
            </p:extLst>
          </p:nvPr>
        </p:nvGraphicFramePr>
        <p:xfrm>
          <a:off x="247161" y="1477108"/>
          <a:ext cx="11739099" cy="4951799"/>
        </p:xfrm>
        <a:graphic>
          <a:graphicData uri="http://schemas.openxmlformats.org/drawingml/2006/table">
            <a:tbl>
              <a:tblPr firstRow="1" bandRow="1">
                <a:tableStyleId>{5940675A-B579-460E-94D1-54222C63F5DA}</a:tableStyleId>
              </a:tblPr>
              <a:tblGrid>
                <a:gridCol w="3913033">
                  <a:extLst>
                    <a:ext uri="{9D8B030D-6E8A-4147-A177-3AD203B41FA5}">
                      <a16:colId xmlns:a16="http://schemas.microsoft.com/office/drawing/2014/main" val="954213219"/>
                    </a:ext>
                  </a:extLst>
                </a:gridCol>
                <a:gridCol w="3913033">
                  <a:extLst>
                    <a:ext uri="{9D8B030D-6E8A-4147-A177-3AD203B41FA5}">
                      <a16:colId xmlns:a16="http://schemas.microsoft.com/office/drawing/2014/main" val="3890538365"/>
                    </a:ext>
                  </a:extLst>
                </a:gridCol>
                <a:gridCol w="3913033">
                  <a:extLst>
                    <a:ext uri="{9D8B030D-6E8A-4147-A177-3AD203B41FA5}">
                      <a16:colId xmlns:a16="http://schemas.microsoft.com/office/drawing/2014/main" val="2885095716"/>
                    </a:ext>
                  </a:extLst>
                </a:gridCol>
              </a:tblGrid>
              <a:tr h="690889">
                <a:tc>
                  <a:txBody>
                    <a:bodyPr/>
                    <a:lstStyle/>
                    <a:p>
                      <a:pPr algn="ctr"/>
                      <a:r>
                        <a:rPr lang="es-GT" sz="2000" b="1" dirty="0">
                          <a:solidFill>
                            <a:schemeClr val="accent5">
                              <a:lumMod val="50000"/>
                            </a:schemeClr>
                          </a:solidFill>
                        </a:rPr>
                        <a:t>Piso Digno</a:t>
                      </a:r>
                      <a:endParaRPr lang="es-GT" sz="2000" b="1" dirty="0">
                        <a:solidFill>
                          <a:schemeClr val="accent5">
                            <a:lumMod val="50000"/>
                          </a:schemeClr>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s-GT" sz="2000" b="1" dirty="0">
                          <a:solidFill>
                            <a:schemeClr val="accent5">
                              <a:lumMod val="50000"/>
                            </a:schemeClr>
                          </a:solidFill>
                        </a:rPr>
                        <a:t>Atención de Emergencia </a:t>
                      </a:r>
                    </a:p>
                    <a:p>
                      <a:pPr algn="ctr"/>
                      <a:r>
                        <a:rPr lang="es-GT" sz="2000" b="1" dirty="0">
                          <a:solidFill>
                            <a:schemeClr val="accent5">
                              <a:lumMod val="50000"/>
                            </a:schemeClr>
                          </a:solidFill>
                        </a:rPr>
                        <a:t>Amanda y Cristóbal</a:t>
                      </a:r>
                      <a:endParaRPr lang="es-GT" sz="2000" b="1" dirty="0">
                        <a:solidFill>
                          <a:schemeClr val="accent5">
                            <a:lumMod val="50000"/>
                          </a:schemeClr>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T" sz="2000" b="1" dirty="0">
                          <a:solidFill>
                            <a:schemeClr val="accent5">
                              <a:lumMod val="50000"/>
                            </a:schemeClr>
                          </a:solidFill>
                        </a:rPr>
                        <a:t>Atención de Emergencia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GT" sz="2000" b="1" dirty="0">
                          <a:solidFill>
                            <a:schemeClr val="accent5">
                              <a:lumMod val="50000"/>
                            </a:schemeClr>
                          </a:solidFill>
                        </a:rPr>
                        <a:t>ETA e IOTA</a:t>
                      </a:r>
                      <a:endParaRPr lang="es-GT" sz="2000" b="1" dirty="0">
                        <a:solidFill>
                          <a:schemeClr val="accent5">
                            <a:lumMod val="50000"/>
                          </a:schemeClr>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3483196"/>
                  </a:ext>
                </a:extLst>
              </a:tr>
              <a:tr h="1111431">
                <a:tc>
                  <a:txBody>
                    <a:bodyPr/>
                    <a:lstStyle/>
                    <a:p>
                      <a:pPr algn="ctr"/>
                      <a:r>
                        <a:rPr lang="es-GT" dirty="0"/>
                        <a:t>11,000 familias beneficiadas distribuidas en 10 departamentos</a:t>
                      </a:r>
                    </a:p>
                    <a:p>
                      <a:pPr algn="ctr"/>
                      <a:r>
                        <a:rPr lang="es-ES" sz="800" dirty="0"/>
                        <a:t>Terminado: 35%  |  En ejecución 43%  |  Por conformarse: 22%</a:t>
                      </a:r>
                      <a:endParaRPr lang="es-E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s-GT" dirty="0"/>
                        <a:t>44 familias beneficiadas distribuidas en 13 departamentos</a:t>
                      </a:r>
                    </a:p>
                    <a:p>
                      <a:pPr algn="ctr"/>
                      <a:r>
                        <a:rPr lang="es-ES" sz="800" dirty="0"/>
                        <a:t>Terminado: 65%  |  En ejecución 35%  |  Proyección de Conclusión: Diciembre 2021</a:t>
                      </a:r>
                      <a:endParaRPr lang="es-E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s-GT" dirty="0"/>
                        <a:t>2,911 familias beneficiadas distribuidas en 7 departamentos</a:t>
                      </a:r>
                    </a:p>
                    <a:p>
                      <a:pPr algn="ctr"/>
                      <a:r>
                        <a:rPr lang="es-ES" sz="800" dirty="0"/>
                        <a:t>En ejecución : 92  |  En proceso administrativo y conformación de expedientes 161  | Ya aprobados 188  | Por aprobar: 54 | Terrenos en proceso de adquisición para construcción de vivienda: 636 |A ser atendidos mediante kits de materiales por parte del </a:t>
                      </a:r>
                      <a:r>
                        <a:rPr lang="es-ES" sz="800" dirty="0" err="1"/>
                        <a:t>FSS</a:t>
                      </a:r>
                      <a:r>
                        <a:rPr lang="es-ES" sz="800" dirty="0"/>
                        <a:t>: 530 | Brecha; 1,250</a:t>
                      </a:r>
                      <a:endParaRPr lang="es-E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1150001"/>
                  </a:ext>
                </a:extLst>
              </a:tr>
              <a:tr h="3122999">
                <a:tc>
                  <a:txBody>
                    <a:bodyPr/>
                    <a:lstStyle/>
                    <a:p>
                      <a:endParaRPr lang="es-GT"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GT"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GT"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642357"/>
                  </a:ext>
                </a:extLst>
              </a:tr>
            </a:tbl>
          </a:graphicData>
        </a:graphic>
      </p:graphicFrame>
      <p:pic>
        <p:nvPicPr>
          <p:cNvPr id="12" name="Picture 19" descr="A person standing in a room&#10;&#10;Description automatically generated with low confidence">
            <a:extLst>
              <a:ext uri="{FF2B5EF4-FFF2-40B4-BE49-F238E27FC236}">
                <a16:creationId xmlns:a16="http://schemas.microsoft.com/office/drawing/2014/main" id="{3D19D6E0-2B68-4978-B355-CB70C94949C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5918"/>
          <a:stretch/>
        </p:blipFill>
        <p:spPr>
          <a:xfrm>
            <a:off x="2066513" y="4167454"/>
            <a:ext cx="1998908" cy="2240966"/>
          </a:xfrm>
          <a:prstGeom prst="rect">
            <a:avLst/>
          </a:prstGeom>
          <a:ln>
            <a:noFill/>
          </a:ln>
          <a:effectLst>
            <a:softEdge rad="112500"/>
          </a:effectLst>
        </p:spPr>
      </p:pic>
      <p:pic>
        <p:nvPicPr>
          <p:cNvPr id="11" name="Picture 20" descr="A person standing in a room&#10;&#10;Description automatically generated with low confidence">
            <a:extLst>
              <a:ext uri="{FF2B5EF4-FFF2-40B4-BE49-F238E27FC236}">
                <a16:creationId xmlns:a16="http://schemas.microsoft.com/office/drawing/2014/main" id="{B7D15275-BD7D-4A84-B17B-196583852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420" y="3140985"/>
            <a:ext cx="1998908" cy="2665211"/>
          </a:xfrm>
          <a:prstGeom prst="rect">
            <a:avLst/>
          </a:prstGeom>
          <a:ln>
            <a:noFill/>
          </a:ln>
          <a:effectLst>
            <a:softEdge rad="112500"/>
          </a:effectLst>
        </p:spPr>
      </p:pic>
      <p:pic>
        <p:nvPicPr>
          <p:cNvPr id="13" name="Picture 3" descr="A person standing outside a building&#10;&#10;Description automatically generated with medium confidence">
            <a:extLst>
              <a:ext uri="{FF2B5EF4-FFF2-40B4-BE49-F238E27FC236}">
                <a16:creationId xmlns:a16="http://schemas.microsoft.com/office/drawing/2014/main" id="{B490995E-1232-44DC-A178-6CE9D274AD2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631" r="9602"/>
          <a:stretch/>
        </p:blipFill>
        <p:spPr>
          <a:xfrm>
            <a:off x="4134000" y="3119771"/>
            <a:ext cx="2489125" cy="2000869"/>
          </a:xfrm>
          <a:prstGeom prst="rect">
            <a:avLst/>
          </a:prstGeom>
          <a:ln>
            <a:noFill/>
          </a:ln>
          <a:effectLst>
            <a:softEdge rad="112500"/>
          </a:effectLst>
        </p:spPr>
      </p:pic>
      <p:pic>
        <p:nvPicPr>
          <p:cNvPr id="14" name="Picture 10" descr="A tree next to a building&#10;&#10;Description automatically generated with medium confidence">
            <a:extLst>
              <a:ext uri="{FF2B5EF4-FFF2-40B4-BE49-F238E27FC236}">
                <a16:creationId xmlns:a16="http://schemas.microsoft.com/office/drawing/2014/main" id="{2CC9913C-2BEC-4244-908C-FC6CD63E2DE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53268" y="4596128"/>
            <a:ext cx="2365892" cy="1786956"/>
          </a:xfrm>
          <a:prstGeom prst="rect">
            <a:avLst/>
          </a:prstGeom>
          <a:ln>
            <a:noFill/>
          </a:ln>
          <a:effectLst>
            <a:softEdge rad="112500"/>
          </a:effectLst>
        </p:spPr>
      </p:pic>
      <p:pic>
        <p:nvPicPr>
          <p:cNvPr id="17" name="Picture 19" descr="C:\Users\mfarfan\Documents\FONDO PARA LA VIVIENDA FOPAVI\TRABAJADO 21\JULIO 21\SUPERVISIONES ETA E IOTA\FOTOGRAFIAS\CUNEN\08.09.2021\IZABEL AGUARE SOC.jpg">
            <a:extLst>
              <a:ext uri="{FF2B5EF4-FFF2-40B4-BE49-F238E27FC236}">
                <a16:creationId xmlns:a16="http://schemas.microsoft.com/office/drawing/2014/main" id="{CAD774B6-842B-4A0B-A729-A9D39B21209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163293" y="3272171"/>
            <a:ext cx="2382608" cy="1786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C:\Users\mfarfan\AppData\Local\Microsoft\Windows\Temporary Internet Files\Content.Outlook\LFJU00Y9\IMG_6236.JPEG">
            <a:extLst>
              <a:ext uri="{FF2B5EF4-FFF2-40B4-BE49-F238E27FC236}">
                <a16:creationId xmlns:a16="http://schemas.microsoft.com/office/drawing/2014/main" id="{46A4554E-75EB-4E2D-83C2-2D78B17C599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481688" y="4694783"/>
            <a:ext cx="2365892" cy="164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a:extLst>
              <a:ext uri="{FF2B5EF4-FFF2-40B4-BE49-F238E27FC236}">
                <a16:creationId xmlns:a16="http://schemas.microsoft.com/office/drawing/2014/main" id="{B3EA0EDC-68C1-4CD4-9E88-67D19616CE11}"/>
              </a:ext>
            </a:extLst>
          </p:cNvPr>
          <p:cNvSpPr txBox="1"/>
          <p:nvPr/>
        </p:nvSpPr>
        <p:spPr>
          <a:xfrm>
            <a:off x="547284" y="6402427"/>
            <a:ext cx="6271500" cy="246221"/>
          </a:xfrm>
          <a:prstGeom prst="rect">
            <a:avLst/>
          </a:prstGeom>
          <a:noFill/>
        </p:spPr>
        <p:txBody>
          <a:bodyPr wrap="square">
            <a:spAutoFit/>
          </a:bodyPr>
          <a:lstStyle/>
          <a:p>
            <a:r>
              <a:rPr lang="es-GT" sz="1000" b="1" i="0" u="none" strike="noStrike" dirty="0">
                <a:solidFill>
                  <a:srgbClr val="000000"/>
                </a:solidFill>
                <a:effectLst/>
                <a:latin typeface="Arial" panose="020B0604020202020204" pitchFamily="34" charset="0"/>
                <a:cs typeface="Arial" panose="020B0604020202020204" pitchFamily="34" charset="0"/>
              </a:rPr>
              <a:t>Fuente: Viceministerio de Desarrollo Urbano y Vivienda. Al mes de agosto de 2021.</a:t>
            </a:r>
            <a:endParaRPr lang="es-GT"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66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121886" y="1538655"/>
            <a:ext cx="11778761" cy="4915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GT" sz="2500" b="1" dirty="0">
                <a:solidFill>
                  <a:srgbClr val="002060"/>
                </a:solidFill>
                <a:latin typeface="Arial" panose="020B0604020202020204" pitchFamily="34" charset="0"/>
                <a:cs typeface="Arial" panose="020B0604020202020204" pitchFamily="34" charset="0"/>
              </a:rPr>
              <a:t>81</a:t>
            </a:r>
            <a:r>
              <a:rPr lang="es-GT" sz="1900" b="1" dirty="0">
                <a:solidFill>
                  <a:srgbClr val="002060"/>
                </a:solidFill>
                <a:latin typeface="Arial" panose="020B0604020202020204" pitchFamily="34" charset="0"/>
                <a:cs typeface="Arial" panose="020B0604020202020204" pitchFamily="34" charset="0"/>
              </a:rPr>
              <a:t> kilómetros de la Red Vial Atendidos por Emergencias</a:t>
            </a:r>
          </a:p>
          <a:p>
            <a:pPr marL="0" indent="0" algn="ctr">
              <a:buFont typeface="Arial" panose="020B0604020202020204" pitchFamily="34" charset="0"/>
              <a:buNone/>
            </a:pPr>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                            </a:t>
            </a:r>
          </a:p>
          <a:p>
            <a:pPr marL="0" indent="0">
              <a:buNone/>
            </a:pPr>
            <a:endParaRPr lang="es-GT" sz="1000" b="1" dirty="0">
              <a:latin typeface="Arial" panose="020B0604020202020204" pitchFamily="34" charset="0"/>
              <a:cs typeface="Arial" panose="020B0604020202020204" pitchFamily="34" charset="0"/>
            </a:endParaRPr>
          </a:p>
          <a:p>
            <a:pPr marL="0" indent="0">
              <a:buNone/>
            </a:pPr>
            <a:endParaRPr lang="es-GT" sz="1000" b="1" dirty="0">
              <a:latin typeface="Arial" panose="020B0604020202020204" pitchFamily="34" charset="0"/>
              <a:cs typeface="Arial" panose="020B0604020202020204" pitchFamily="34" charset="0"/>
            </a:endParaRPr>
          </a:p>
          <a:p>
            <a:pPr marL="0" indent="0">
              <a:buNone/>
            </a:pPr>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Unidad Ejecutora de Conservación Vial -COVIAL-</a:t>
            </a: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5079989" y="2162967"/>
            <a:ext cx="7112011" cy="40456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presupuestarios</a:t>
            </a:r>
          </a:p>
          <a:p>
            <a:pPr marL="342900" indent="-342900">
              <a:buAutoNum type="alphaLcPeriod"/>
            </a:pPr>
            <a:r>
              <a:rPr lang="es-GT" sz="1800" dirty="0">
                <a:latin typeface="Arial" panose="020B0604020202020204" pitchFamily="34" charset="0"/>
                <a:cs typeface="Arial" panose="020B0604020202020204" pitchFamily="34" charset="0"/>
              </a:rPr>
              <a:t>Presupuesto vigente: </a:t>
            </a:r>
            <a:r>
              <a:rPr lang="es-GT" sz="1800" b="1" dirty="0">
                <a:latin typeface="Arial" panose="020B0604020202020204" pitchFamily="34" charset="0"/>
                <a:cs typeface="Arial" panose="020B0604020202020204" pitchFamily="34" charset="0"/>
              </a:rPr>
              <a:t>Q. 138,717,328.00</a:t>
            </a:r>
          </a:p>
          <a:p>
            <a:pPr marL="342900" indent="-342900">
              <a:buAutoNum type="alphaLcPeriod"/>
            </a:pPr>
            <a:r>
              <a:rPr lang="es-GT" sz="1800" dirty="0">
                <a:latin typeface="Arial" panose="020B0604020202020204" pitchFamily="34" charset="0"/>
                <a:cs typeface="Arial" panose="020B0604020202020204" pitchFamily="34" charset="0"/>
              </a:rPr>
              <a:t>Presupuesto ejecutado: </a:t>
            </a:r>
            <a:r>
              <a:rPr lang="es-GT" sz="1800" b="1" dirty="0">
                <a:latin typeface="Arial" panose="020B0604020202020204" pitchFamily="34" charset="0"/>
                <a:cs typeface="Arial" panose="020B0604020202020204" pitchFamily="34" charset="0"/>
              </a:rPr>
              <a:t>Q. 117,732,324.90</a:t>
            </a:r>
          </a:p>
          <a:p>
            <a:pPr marL="342900" indent="-342900">
              <a:buAutoNum type="alphaLcPeriod"/>
            </a:pPr>
            <a:r>
              <a:rPr lang="es-GT" sz="1800" dirty="0">
                <a:latin typeface="Arial" panose="020B0604020202020204" pitchFamily="34" charset="0"/>
                <a:cs typeface="Arial" panose="020B0604020202020204" pitchFamily="34" charset="0"/>
              </a:rPr>
              <a:t>Fuente de financiamiento: 41 </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latin typeface="Arial" panose="020B0604020202020204" pitchFamily="34" charset="0"/>
                <a:cs typeface="Arial" panose="020B0604020202020204" pitchFamily="34" charset="0"/>
              </a:rPr>
              <a:t>Aspectos de planificación estatal</a:t>
            </a:r>
          </a:p>
          <a:p>
            <a:pPr marL="457200" indent="-457200">
              <a:buAutoNum type="alphaLcPeriod"/>
            </a:pPr>
            <a:r>
              <a:rPr lang="es-GT" sz="1800" dirty="0">
                <a:latin typeface="Arial" panose="020B0604020202020204" pitchFamily="34" charset="0"/>
                <a:cs typeface="Arial" panose="020B0604020202020204" pitchFamily="34" charset="0"/>
              </a:rPr>
              <a:t>Programa: 94 </a:t>
            </a:r>
            <a:r>
              <a:rPr lang="es-ES" sz="1800" dirty="0">
                <a:latin typeface="Arial" panose="020B0604020202020204" pitchFamily="34" charset="0"/>
                <a:cs typeface="Arial" panose="020B0604020202020204" pitchFamily="34" charset="0"/>
              </a:rPr>
              <a:t>Atención Por Desastres Naturales y Calamidades Públicas</a:t>
            </a:r>
          </a:p>
          <a:p>
            <a:pPr marL="457200" indent="-457200">
              <a:buAutoNum type="alphaLcPeriod"/>
            </a:pPr>
            <a:r>
              <a:rPr lang="es-GT" sz="1800" dirty="0">
                <a:latin typeface="Arial" panose="020B0604020202020204" pitchFamily="34" charset="0"/>
                <a:cs typeface="Arial" panose="020B0604020202020204" pitchFamily="34" charset="0"/>
              </a:rPr>
              <a:t>Población beneficiada: 4,097,231 </a:t>
            </a:r>
          </a:p>
          <a:p>
            <a:pPr marL="457200" indent="-457200">
              <a:buAutoNum type="alphaLcPeriod"/>
            </a:pPr>
            <a:r>
              <a:rPr lang="es-GT" sz="1800" dirty="0">
                <a:latin typeface="Arial" panose="020B0604020202020204" pitchFamily="34" charset="0"/>
                <a:cs typeface="Arial" panose="020B0604020202020204" pitchFamily="34" charset="0"/>
              </a:rPr>
              <a:t>Ubicación geográfica: 11 Departamentos</a:t>
            </a:r>
          </a:p>
          <a:p>
            <a:pPr marL="457200" indent="-457200">
              <a:buAutoNum type="alphaLcPeriod"/>
            </a:pPr>
            <a:r>
              <a:rPr lang="es-GT" sz="1800" dirty="0">
                <a:latin typeface="Arial" panose="020B0604020202020204" pitchFamily="34" charset="0"/>
                <a:cs typeface="Arial" panose="020B0604020202020204" pitchFamily="34" charset="0"/>
              </a:rPr>
              <a:t>Plazo de ejecución: Enero – Agosto Año 2021</a:t>
            </a:r>
          </a:p>
        </p:txBody>
      </p:sp>
      <p:pic>
        <p:nvPicPr>
          <p:cNvPr id="6" name="Imagen 23">
            <a:extLst>
              <a:ext uri="{FF2B5EF4-FFF2-40B4-BE49-F238E27FC236}">
                <a16:creationId xmlns:a16="http://schemas.microsoft.com/office/drawing/2014/main" id="{636C9E70-5CC2-42A6-9DB1-EECF30515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86" y="2162967"/>
            <a:ext cx="3579676" cy="2065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n 22">
            <a:extLst>
              <a:ext uri="{FF2B5EF4-FFF2-40B4-BE49-F238E27FC236}">
                <a16:creationId xmlns:a16="http://schemas.microsoft.com/office/drawing/2014/main" id="{1F9BB8F0-5794-4784-BD1C-198CCCB7A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992" y="3616304"/>
            <a:ext cx="3242571" cy="2245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18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934787" y="4972043"/>
            <a:ext cx="9144000" cy="15724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s-GT" sz="3400" b="1" dirty="0">
                <a:solidFill>
                  <a:schemeClr val="bg1"/>
                </a:solidFill>
                <a:latin typeface="Arial" panose="020B0604020202020204" pitchFamily="34" charset="0"/>
                <a:cs typeface="Arial" panose="020B0604020202020204" pitchFamily="34" charset="0"/>
              </a:rPr>
              <a:t>RENDICIÓN DE CUENTAS</a:t>
            </a:r>
            <a:br>
              <a:rPr lang="es-GT" sz="3400" b="1" dirty="0">
                <a:latin typeface="Arial" panose="020B0604020202020204" pitchFamily="34" charset="0"/>
                <a:cs typeface="Arial" panose="020B0604020202020204" pitchFamily="34" charset="0"/>
              </a:rPr>
            </a:br>
            <a:r>
              <a:rPr lang="es-GT" sz="3400" b="1" dirty="0">
                <a:solidFill>
                  <a:srgbClr val="00B0F0"/>
                </a:solidFill>
                <a:latin typeface="Arial" panose="020B0604020202020204" pitchFamily="34" charset="0"/>
                <a:cs typeface="Arial" panose="020B0604020202020204" pitchFamily="34" charset="0"/>
              </a:rPr>
              <a:t>TENDENCIAS Y DESAFÍOS</a:t>
            </a:r>
          </a:p>
        </p:txBody>
      </p:sp>
    </p:spTree>
    <p:extLst>
      <p:ext uri="{BB962C8B-B14F-4D97-AF65-F5344CB8AC3E}">
        <p14:creationId xmlns:p14="http://schemas.microsoft.com/office/powerpoint/2010/main" val="11100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0" y="1041218"/>
            <a:ext cx="10049693"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¿QUÉ TENDENCIA MUESTRA EL USO DE LOS RECURSOS PÚBLICOS?</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952392" y="1955826"/>
            <a:ext cx="6026248" cy="370029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La ejecución </a:t>
            </a:r>
            <a:r>
              <a:rPr lang="es-ES" sz="1600" b="0" dirty="0">
                <a:solidFill>
                  <a:schemeClr val="tx1"/>
                </a:solidFill>
                <a:latin typeface="Arial" panose="020B0604020202020204" pitchFamily="34" charset="0"/>
                <a:cs typeface="Arial" panose="020B0604020202020204" pitchFamily="34" charset="0"/>
              </a:rPr>
              <a:t>presupuestaria durante el segundo cuatrimestre presentó un comportamiento al alza, esto se debe a que el presupuesto destinado a los programas de infraestructura vial y obra pública, así como el programa de vivienda, han presentado un aumento significativo al observado en el primer cuatrimestre; como resultado del uso eficaz de los recursos disponibles. </a:t>
            </a:r>
          </a:p>
          <a:p>
            <a:pPr algn="just">
              <a:lnSpc>
                <a:spcPct val="150000"/>
              </a:lnSpc>
            </a:pPr>
            <a:endParaRPr lang="es-ES"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ES" sz="1600" b="0" dirty="0">
                <a:solidFill>
                  <a:schemeClr val="tx1"/>
                </a:solidFill>
                <a:latin typeface="Arial" panose="020B0604020202020204" pitchFamily="34" charset="0"/>
                <a:cs typeface="Arial" panose="020B0604020202020204" pitchFamily="34" charset="0"/>
              </a:rPr>
              <a:t>Se espera que la ejecución continúe de forma sostenida; y, que en condiciones adecuadas, sea posible alcanzar la ejecución esperada para los últimos meses del presente año.</a:t>
            </a:r>
            <a:endParaRPr lang="es-GT" sz="1600" b="0" dirty="0">
              <a:solidFill>
                <a:schemeClr val="tx1"/>
              </a:solidFill>
              <a:latin typeface="Arial" panose="020B0604020202020204" pitchFamily="34" charset="0"/>
              <a:cs typeface="Arial" panose="020B0604020202020204" pitchFamily="34" charset="0"/>
            </a:endParaRPr>
          </a:p>
        </p:txBody>
      </p:sp>
      <p:pic>
        <p:nvPicPr>
          <p:cNvPr id="7170" name="Picture 2" descr="7 TENDENCIAS TECNOLÓGICAS PARA EL EL 2021 | MQ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5785" y="-89694"/>
            <a:ext cx="2406215" cy="1927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áfico 8">
            <a:extLst>
              <a:ext uri="{FF2B5EF4-FFF2-40B4-BE49-F238E27FC236}">
                <a16:creationId xmlns:a16="http://schemas.microsoft.com/office/drawing/2014/main" id="{ADCD6979-AC58-4ED7-9370-91BF128C1916}"/>
              </a:ext>
            </a:extLst>
          </p:cNvPr>
          <p:cNvGraphicFramePr>
            <a:graphicFrameLocks/>
          </p:cNvGraphicFramePr>
          <p:nvPr>
            <p:extLst>
              <p:ext uri="{D42A27DB-BD31-4B8C-83A1-F6EECF244321}">
                <p14:modId xmlns:p14="http://schemas.microsoft.com/office/powerpoint/2010/main" val="267274682"/>
              </p:ext>
            </p:extLst>
          </p:nvPr>
        </p:nvGraphicFramePr>
        <p:xfrm>
          <a:off x="257320" y="2026656"/>
          <a:ext cx="5525671" cy="37002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425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1041218"/>
            <a:ext cx="9788436"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¿QUÉ RESULTADOS SE OBTUVIERON EN EL MARCO DE LA </a:t>
            </a:r>
            <a:r>
              <a:rPr lang="es-GT" dirty="0" err="1">
                <a:latin typeface="Arial" panose="020B0604020202020204" pitchFamily="34" charset="0"/>
                <a:cs typeface="Arial" panose="020B0604020202020204" pitchFamily="34" charset="0"/>
              </a:rPr>
              <a:t>PGG</a:t>
            </a:r>
            <a:r>
              <a:rPr lang="es-GT" dirty="0">
                <a:latin typeface="Arial" panose="020B0604020202020204" pitchFamily="34" charset="0"/>
                <a:cs typeface="Arial" panose="020B0604020202020204" pitchFamily="34" charset="0"/>
              </a:rPr>
              <a:t>?</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263787" y="1563732"/>
            <a:ext cx="7522324" cy="225642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El CIV durante el cuatrimestre reportado colaboró de forma directa con el cumplimiento de las metas estratégicas que le corresponden de la PGG mediante la entrega de subsidios para la construcción de vivienda; y, de manera indirecta al cumplimiento de las metas establecidas en cada uno de los pilares.</a:t>
            </a:r>
            <a:endParaRPr lang="es-GT" sz="1800" b="0" dirty="0">
              <a:solidFill>
                <a:schemeClr val="accent1">
                  <a:lumMod val="50000"/>
                </a:schemeClr>
              </a:solidFill>
              <a:latin typeface="Arial" panose="020B0604020202020204" pitchFamily="34" charset="0"/>
              <a:cs typeface="Arial" panose="020B0604020202020204" pitchFamily="34" charset="0"/>
            </a:endParaRPr>
          </a:p>
        </p:txBody>
      </p:sp>
      <p:pic>
        <p:nvPicPr>
          <p:cNvPr id="13318" name="Picture 6" descr="Noticias de Canción de Abril - TuneC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182" y="202303"/>
            <a:ext cx="1482929" cy="14758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3759639499"/>
              </p:ext>
            </p:extLst>
          </p:nvPr>
        </p:nvGraphicFramePr>
        <p:xfrm>
          <a:off x="4267199" y="3777753"/>
          <a:ext cx="6777447" cy="2256428"/>
        </p:xfrm>
        <a:graphic>
          <a:graphicData uri="http://schemas.openxmlformats.org/drawingml/2006/table">
            <a:tbl>
              <a:tblPr firstRow="1" firstCol="1" bandRow="1">
                <a:tableStyleId>{5940675A-B579-460E-94D1-54222C63F5DA}</a:tableStyleId>
              </a:tblPr>
              <a:tblGrid>
                <a:gridCol w="3126438">
                  <a:extLst>
                    <a:ext uri="{9D8B030D-6E8A-4147-A177-3AD203B41FA5}">
                      <a16:colId xmlns:a16="http://schemas.microsoft.com/office/drawing/2014/main" val="586876083"/>
                    </a:ext>
                  </a:extLst>
                </a:gridCol>
                <a:gridCol w="1374374">
                  <a:extLst>
                    <a:ext uri="{9D8B030D-6E8A-4147-A177-3AD203B41FA5}">
                      <a16:colId xmlns:a16="http://schemas.microsoft.com/office/drawing/2014/main" val="1174777474"/>
                    </a:ext>
                  </a:extLst>
                </a:gridCol>
                <a:gridCol w="1478648">
                  <a:extLst>
                    <a:ext uri="{9D8B030D-6E8A-4147-A177-3AD203B41FA5}">
                      <a16:colId xmlns:a16="http://schemas.microsoft.com/office/drawing/2014/main" val="135038631"/>
                    </a:ext>
                  </a:extLst>
                </a:gridCol>
                <a:gridCol w="797987">
                  <a:extLst>
                    <a:ext uri="{9D8B030D-6E8A-4147-A177-3AD203B41FA5}">
                      <a16:colId xmlns:a16="http://schemas.microsoft.com/office/drawing/2014/main" val="3603219097"/>
                    </a:ext>
                  </a:extLst>
                </a:gridCol>
              </a:tblGrid>
              <a:tr h="679916">
                <a:tc>
                  <a:txBody>
                    <a:bodyPr/>
                    <a:lstStyle/>
                    <a:p>
                      <a:pPr algn="ctr">
                        <a:lnSpc>
                          <a:spcPct val="115000"/>
                        </a:lnSpc>
                        <a:spcAft>
                          <a:spcPts val="0"/>
                        </a:spcAft>
                      </a:pPr>
                      <a:r>
                        <a:rPr lang="es-GT" sz="1000" b="1" dirty="0">
                          <a:solidFill>
                            <a:schemeClr val="bg1"/>
                          </a:solidFill>
                          <a:effectLst/>
                          <a:latin typeface="Arial" panose="020B0604020202020204" pitchFamily="34" charset="0"/>
                          <a:cs typeface="Arial" panose="020B0604020202020204" pitchFamily="34" charset="0"/>
                        </a:rPr>
                        <a:t>Meta Estratégica</a:t>
                      </a:r>
                      <a:endParaRPr lang="es-GT"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50000"/>
                      </a:schemeClr>
                    </a:solidFill>
                  </a:tcPr>
                </a:tc>
                <a:tc>
                  <a:txBody>
                    <a:bodyPr/>
                    <a:lstStyle/>
                    <a:p>
                      <a:pPr algn="ctr">
                        <a:lnSpc>
                          <a:spcPct val="115000"/>
                        </a:lnSpc>
                        <a:spcAft>
                          <a:spcPts val="0"/>
                        </a:spcAft>
                      </a:pPr>
                      <a:r>
                        <a:rPr lang="es-GT" sz="1000" b="1" dirty="0">
                          <a:solidFill>
                            <a:schemeClr val="bg1"/>
                          </a:solidFill>
                          <a:effectLst/>
                          <a:latin typeface="Arial" panose="020B0604020202020204" pitchFamily="34" charset="0"/>
                          <a:cs typeface="Arial" panose="020B0604020202020204" pitchFamily="34" charset="0"/>
                        </a:rPr>
                        <a:t>Avance al 2do Cuatrimestre </a:t>
                      </a:r>
                    </a:p>
                    <a:p>
                      <a:pPr algn="ctr">
                        <a:lnSpc>
                          <a:spcPct val="115000"/>
                        </a:lnSpc>
                        <a:spcAft>
                          <a:spcPts val="0"/>
                        </a:spcAft>
                      </a:pPr>
                      <a:r>
                        <a:rPr lang="es-GT" sz="1000" b="1" dirty="0">
                          <a:solidFill>
                            <a:schemeClr val="bg1"/>
                          </a:solidFill>
                          <a:effectLst/>
                          <a:latin typeface="Arial" panose="020B0604020202020204" pitchFamily="34" charset="0"/>
                          <a:cs typeface="Arial" panose="020B0604020202020204" pitchFamily="34" charset="0"/>
                        </a:rPr>
                        <a:t>Año 2021</a:t>
                      </a:r>
                      <a:endParaRPr lang="es-GT"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50000"/>
                      </a:schemeClr>
                    </a:solidFill>
                  </a:tcPr>
                </a:tc>
                <a:tc>
                  <a:txBody>
                    <a:bodyPr/>
                    <a:lstStyle/>
                    <a:p>
                      <a:pPr algn="ctr">
                        <a:lnSpc>
                          <a:spcPct val="115000"/>
                        </a:lnSpc>
                        <a:spcAft>
                          <a:spcPts val="0"/>
                        </a:spcAft>
                      </a:pPr>
                      <a:r>
                        <a:rPr lang="es-GT" sz="1000" b="1" dirty="0">
                          <a:solidFill>
                            <a:schemeClr val="bg1"/>
                          </a:solidFill>
                          <a:effectLst/>
                          <a:latin typeface="Arial" panose="020B0604020202020204" pitchFamily="34" charset="0"/>
                          <a:cs typeface="Arial" panose="020B0604020202020204" pitchFamily="34" charset="0"/>
                        </a:rPr>
                        <a:t>Avance Acumulado Años 2020-2021</a:t>
                      </a:r>
                      <a:endParaRPr lang="es-GT"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50000"/>
                      </a:schemeClr>
                    </a:solidFill>
                  </a:tcPr>
                </a:tc>
                <a:tc>
                  <a:txBody>
                    <a:bodyPr/>
                    <a:lstStyle/>
                    <a:p>
                      <a:pPr algn="ctr">
                        <a:lnSpc>
                          <a:spcPct val="115000"/>
                        </a:lnSpc>
                        <a:spcAft>
                          <a:spcPts val="0"/>
                        </a:spcAft>
                      </a:pPr>
                      <a:r>
                        <a:rPr lang="es-GT" sz="1000" b="1" dirty="0">
                          <a:solidFill>
                            <a:schemeClr val="bg1"/>
                          </a:solidFill>
                          <a:effectLst/>
                          <a:latin typeface="Arial" panose="020B0604020202020204" pitchFamily="34" charset="0"/>
                          <a:cs typeface="Arial" panose="020B0604020202020204" pitchFamily="34" charset="0"/>
                        </a:rPr>
                        <a:t>% Avance</a:t>
                      </a:r>
                      <a:endParaRPr lang="es-GT"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50000"/>
                      </a:schemeClr>
                    </a:solidFill>
                  </a:tcPr>
                </a:tc>
                <a:extLst>
                  <a:ext uri="{0D108BD9-81ED-4DB2-BD59-A6C34878D82A}">
                    <a16:rowId xmlns:a16="http://schemas.microsoft.com/office/drawing/2014/main" val="1983738820"/>
                  </a:ext>
                </a:extLst>
              </a:tr>
              <a:tr h="448298">
                <a:tc>
                  <a:txBody>
                    <a:bodyPr/>
                    <a:lstStyle/>
                    <a:p>
                      <a:pPr algn="just">
                        <a:lnSpc>
                          <a:spcPct val="115000"/>
                        </a:lnSpc>
                        <a:spcAft>
                          <a:spcPts val="0"/>
                        </a:spcAft>
                      </a:pPr>
                      <a:r>
                        <a:rPr lang="es-GT" sz="1000" dirty="0">
                          <a:effectLst/>
                          <a:latin typeface="Arial" panose="020B0604020202020204" pitchFamily="34" charset="0"/>
                          <a:cs typeface="Arial" panose="020B0604020202020204" pitchFamily="34" charset="0"/>
                        </a:rPr>
                        <a:t>Para el año 2023 se han construido 100,000 viviendas sociales.</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2,402</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8,144</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8.14%</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48972943"/>
                  </a:ext>
                </a:extLst>
              </a:tr>
              <a:tr h="679916">
                <a:tc>
                  <a:txBody>
                    <a:bodyPr/>
                    <a:lstStyle/>
                    <a:p>
                      <a:pPr algn="just">
                        <a:lnSpc>
                          <a:spcPct val="115000"/>
                        </a:lnSpc>
                        <a:spcAft>
                          <a:spcPts val="0"/>
                        </a:spcAft>
                      </a:pPr>
                      <a:r>
                        <a:rPr lang="es-GT" sz="1000" dirty="0">
                          <a:effectLst/>
                          <a:latin typeface="Arial" panose="020B0604020202020204" pitchFamily="34" charset="0"/>
                          <a:cs typeface="Arial" panose="020B0604020202020204" pitchFamily="34" charset="0"/>
                        </a:rPr>
                        <a:t>Para el año 2023 se ha creado el Fondo de Subsidios para la construcción de vivienda social, por un monto de Q.2,500 millones</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es-GT" sz="1200" dirty="0">
                          <a:effectLst/>
                          <a:latin typeface="Arial" panose="020B0604020202020204" pitchFamily="34" charset="0"/>
                          <a:cs typeface="Arial" panose="020B0604020202020204" pitchFamily="34" charset="0"/>
                        </a:rPr>
                        <a:t>Q549,619,680.00</a:t>
                      </a:r>
                      <a:endParaRPr lang="es-GT"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200" dirty="0">
                          <a:effectLst/>
                          <a:latin typeface="Arial" panose="020B0604020202020204" pitchFamily="34" charset="0"/>
                          <a:cs typeface="Arial" panose="020B0604020202020204" pitchFamily="34" charset="0"/>
                        </a:rPr>
                        <a:t>Q1,105,522,880.00</a:t>
                      </a:r>
                      <a:endParaRPr lang="es-GT"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44.22%</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47880833"/>
                  </a:ext>
                </a:extLst>
              </a:tr>
              <a:tr h="448298">
                <a:tc>
                  <a:txBody>
                    <a:bodyPr/>
                    <a:lstStyle/>
                    <a:p>
                      <a:pPr algn="just">
                        <a:lnSpc>
                          <a:spcPct val="115000"/>
                        </a:lnSpc>
                        <a:spcAft>
                          <a:spcPts val="0"/>
                        </a:spcAft>
                      </a:pPr>
                      <a:r>
                        <a:rPr lang="es-GT" sz="1000" dirty="0">
                          <a:effectLst/>
                          <a:latin typeface="Arial" panose="020B0604020202020204" pitchFamily="34" charset="0"/>
                          <a:cs typeface="Arial" panose="020B0604020202020204" pitchFamily="34" charset="0"/>
                        </a:rPr>
                        <a:t>Para el año 2023 se ha incrementado en 50 el número de centros de salud tipo A y B.</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0</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0</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s-GT" sz="1400" dirty="0">
                          <a:effectLst/>
                          <a:latin typeface="Arial" panose="020B0604020202020204" pitchFamily="34" charset="0"/>
                          <a:cs typeface="Arial" panose="020B0604020202020204" pitchFamily="34" charset="0"/>
                        </a:rPr>
                        <a:t>0%</a:t>
                      </a:r>
                      <a:endParaRPr lang="es-G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83837817"/>
                  </a:ext>
                </a:extLst>
              </a:tr>
            </a:tbl>
          </a:graphicData>
        </a:graphic>
      </p:graphicFrame>
      <p:pic>
        <p:nvPicPr>
          <p:cNvPr id="7" name="Imagen 6"/>
          <p:cNvPicPr>
            <a:picLocks noChangeAspect="1"/>
          </p:cNvPicPr>
          <p:nvPr/>
        </p:nvPicPr>
        <p:blipFill rotWithShape="1">
          <a:blip r:embed="rId5">
            <a:clrChange>
              <a:clrFrom>
                <a:srgbClr val="FFFFFF"/>
              </a:clrFrom>
              <a:clrTo>
                <a:srgbClr val="FFFFFF">
                  <a:alpha val="0"/>
                </a:srgbClr>
              </a:clrTo>
            </a:clrChange>
          </a:blip>
          <a:srcRect t="1008"/>
          <a:stretch/>
        </p:blipFill>
        <p:spPr>
          <a:xfrm>
            <a:off x="145781" y="1993494"/>
            <a:ext cx="3990790" cy="3101160"/>
          </a:xfrm>
          <a:prstGeom prst="rect">
            <a:avLst/>
          </a:prstGeom>
        </p:spPr>
      </p:pic>
    </p:spTree>
    <p:extLst>
      <p:ext uri="{BB962C8B-B14F-4D97-AF65-F5344CB8AC3E}">
        <p14:creationId xmlns:p14="http://schemas.microsoft.com/office/powerpoint/2010/main" val="12726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1041218"/>
            <a:ext cx="9788436"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¿QUÉ MEDIDAS DE TRANSPARENCIA SE HAN APLICADO?</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1537397" y="2052291"/>
            <a:ext cx="9129933" cy="43346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Para garantizar el uso adecuado del dinero público y el avance en el cumplimiento de los objetivos de Estado, el Ministerio de Comunicaciones, Infraestructura y Vivienda ha adoptado como medidas de transparencia durante el presente año, uno de los principales instrumentos implementados, fue el Código de Ética, el cual fue aprobado el 08 de febrero de 2021 por medio del Acuerdo Ministerial 198-2021.</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pic>
        <p:nvPicPr>
          <p:cNvPr id="14346" name="Picture 10" descr="Iconos de Transparencia - 450 iconos vectoriales gra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121" y="200840"/>
            <a:ext cx="1471205" cy="147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1041218"/>
            <a:ext cx="9788436"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¿QUÉ DESAFÍOS INSTITUCIONALES SE TIENEN DURANTE 2021?</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1081454" y="2045351"/>
            <a:ext cx="10216662" cy="351138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285750" indent="-285750" algn="just">
              <a:lnSpc>
                <a:spcPct val="150000"/>
              </a:lnSpc>
              <a:buFont typeface="Arial" panose="020B0604020202020204" pitchFamily="34" charset="0"/>
              <a:buChar char="•"/>
            </a:pPr>
            <a:r>
              <a:rPr lang="es-ES" sz="1800" b="0" dirty="0">
                <a:solidFill>
                  <a:schemeClr val="tx1"/>
                </a:solidFill>
                <a:latin typeface="Arial" panose="020B0604020202020204" pitchFamily="34" charset="0"/>
                <a:cs typeface="Arial" panose="020B0604020202020204" pitchFamily="34" charset="0"/>
              </a:rPr>
              <a:t>Ante las condiciones coyunturales a nivel mundial derivadas de la pandemia, así como las condiciones climáticas que afectan la infraestructura de nuestro país, el desafío más importante es la atención oportuna y eficaz a la red vial pavimentada y no pavimentada, lo cual requiere de recursos humanos, materiales y financieros disponibles.</a:t>
            </a:r>
          </a:p>
          <a:p>
            <a:pPr algn="just">
              <a:lnSpc>
                <a:spcPct val="150000"/>
              </a:lnSpc>
            </a:pPr>
            <a:endParaRPr lang="es-ES" sz="1800" b="0" dirty="0">
              <a:solidFill>
                <a:schemeClr val="tx1"/>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ES" sz="1800" b="0" dirty="0">
                <a:solidFill>
                  <a:schemeClr val="tx1"/>
                </a:solidFill>
                <a:latin typeface="Arial" panose="020B0604020202020204" pitchFamily="34" charset="0"/>
                <a:cs typeface="Arial" panose="020B0604020202020204" pitchFamily="34" charset="0"/>
              </a:rPr>
              <a:t>Derivado de las condiciones actuales para brindar servicios de educación, uno de los desafíos que se presenta, es la conclusión de construcciones, mejoramientos, reposiciones y remozamientos de la infraestructura educativa, de manera que al regresar a la presencialidad, los alumnos cuenten con infraestructura adecuada para recibir clases.</a:t>
            </a:r>
          </a:p>
        </p:txBody>
      </p:sp>
      <p:pic>
        <p:nvPicPr>
          <p:cNvPr id="12290" name="Picture 2" descr="Icono-Comprensión-Desafio Neurolectura | Desafío Neurolectura"/>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9940090"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0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GT" sz="3700" b="1" dirty="0">
                <a:solidFill>
                  <a:schemeClr val="bg1"/>
                </a:solidFill>
                <a:latin typeface="Arial" panose="020B0604020202020204" pitchFamily="34" charset="0"/>
                <a:cs typeface="Arial" panose="020B0604020202020204" pitchFamily="34" charset="0"/>
              </a:rPr>
              <a:t>RENDICIÓN DE CUENTAS</a:t>
            </a:r>
          </a:p>
          <a:p>
            <a:pPr algn="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PARTE GENERAL</a:t>
            </a:r>
          </a:p>
          <a:p>
            <a:pPr algn="r"/>
            <a:r>
              <a:rPr lang="es-GT" sz="3700" b="1" dirty="0">
                <a:solidFill>
                  <a:srgbClr val="00B0F0"/>
                </a:solidFill>
                <a:latin typeface="Arial" panose="020B0604020202020204" pitchFamily="34" charset="0"/>
                <a:cs typeface="Arial" panose="020B0604020202020204" pitchFamily="34" charset="0"/>
              </a:rPr>
              <a:t>SEGUNDO CUATRIMESTRE 2021</a:t>
            </a:r>
          </a:p>
        </p:txBody>
      </p:sp>
    </p:spTree>
    <p:extLst>
      <p:ext uri="{BB962C8B-B14F-4D97-AF65-F5344CB8AC3E}">
        <p14:creationId xmlns:p14="http://schemas.microsoft.com/office/powerpoint/2010/main" val="27288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1041218"/>
            <a:ext cx="9788436"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¿QUÉ DESAFÍOS INSTITUCIONALES SE TIENEN DURANTE 2021?</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815340" y="1875107"/>
            <a:ext cx="10720168" cy="366522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342900" indent="-342900" algn="just">
              <a:lnSpc>
                <a:spcPct val="150000"/>
              </a:lnSpc>
              <a:buFont typeface="Arial" panose="020B0604020202020204" pitchFamily="34" charset="0"/>
              <a:buChar char="•"/>
            </a:pPr>
            <a:r>
              <a:rPr lang="es-ES" sz="1800" b="0" dirty="0">
                <a:solidFill>
                  <a:schemeClr val="tx1"/>
                </a:solidFill>
                <a:latin typeface="Arial" panose="020B0604020202020204" pitchFamily="34" charset="0"/>
                <a:cs typeface="Arial" panose="020B0604020202020204" pitchFamily="34" charset="0"/>
              </a:rPr>
              <a:t>Cumplir con los estándares internacionales de salida y entrada de pasajeros que viajan por transporte aéreo, en atención a la crisis sanitaria que se enfrenta a nivel mundial por la pandemia, lo cual conlleva además, brindar medidas de seguridad a los colaboradores de la institución.</a:t>
            </a:r>
          </a:p>
          <a:p>
            <a:pPr marL="342900" indent="-342900" algn="just">
              <a:lnSpc>
                <a:spcPct val="150000"/>
              </a:lnSpc>
              <a:buFont typeface="Arial" panose="020B0604020202020204" pitchFamily="34" charset="0"/>
              <a:buChar char="•"/>
            </a:pPr>
            <a:endParaRPr lang="es-ES" sz="1800" b="0"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s-ES" sz="1800" b="0" dirty="0">
                <a:solidFill>
                  <a:schemeClr val="tx1"/>
                </a:solidFill>
                <a:latin typeface="Arial" panose="020B0604020202020204" pitchFamily="34" charset="0"/>
                <a:cs typeface="Arial" panose="020B0604020202020204" pitchFamily="34" charset="0"/>
              </a:rPr>
              <a:t>Para la atención de emergencias a través del Área de Vivienda, existen varios desafíos tales como:</a:t>
            </a:r>
          </a:p>
          <a:p>
            <a:pPr marL="800100" lvl="1" indent="-342900" algn="just">
              <a:lnSpc>
                <a:spcPct val="150000"/>
              </a:lnSpc>
              <a:buFont typeface="Arial" panose="020B0604020202020204" pitchFamily="34" charset="0"/>
              <a:buChar char="•"/>
            </a:pPr>
            <a:r>
              <a:rPr lang="es-ES" sz="1000" b="0" dirty="0">
                <a:solidFill>
                  <a:schemeClr val="tx1"/>
                </a:solidFill>
                <a:latin typeface="Arial" panose="020B0604020202020204" pitchFamily="34" charset="0"/>
                <a:cs typeface="Arial" panose="020B0604020202020204" pitchFamily="34" charset="0"/>
              </a:rPr>
              <a:t>Disponibilidad de tierra apta | Costo de la Tierra</a:t>
            </a:r>
          </a:p>
          <a:p>
            <a:pPr marL="800100" lvl="1" indent="-342900" algn="just">
              <a:lnSpc>
                <a:spcPct val="150000"/>
              </a:lnSpc>
              <a:buFont typeface="Arial" panose="020B0604020202020204" pitchFamily="34" charset="0"/>
              <a:buChar char="•"/>
            </a:pPr>
            <a:r>
              <a:rPr lang="es-ES" sz="1000" b="0" dirty="0">
                <a:solidFill>
                  <a:schemeClr val="tx1"/>
                </a:solidFill>
                <a:latin typeface="Arial" panose="020B0604020202020204" pitchFamily="34" charset="0"/>
                <a:cs typeface="Arial" panose="020B0604020202020204" pitchFamily="34" charset="0"/>
              </a:rPr>
              <a:t>Reacción tardía por parte de las autoridades territoriales en la conformación de expedientes</a:t>
            </a:r>
          </a:p>
          <a:p>
            <a:pPr marL="800100" lvl="1" indent="-342900" algn="just">
              <a:lnSpc>
                <a:spcPct val="150000"/>
              </a:lnSpc>
              <a:buFont typeface="Arial" panose="020B0604020202020204" pitchFamily="34" charset="0"/>
              <a:buChar char="•"/>
            </a:pPr>
            <a:r>
              <a:rPr lang="es-ES" sz="1000" b="0" dirty="0">
                <a:solidFill>
                  <a:schemeClr val="tx1"/>
                </a:solidFill>
                <a:latin typeface="Arial" panose="020B0604020202020204" pitchFamily="34" charset="0"/>
                <a:cs typeface="Arial" panose="020B0604020202020204" pitchFamily="34" charset="0"/>
              </a:rPr>
              <a:t>Disposición de los damnificados a ser trasladadas</a:t>
            </a:r>
          </a:p>
          <a:p>
            <a:pPr marL="800100" lvl="1" indent="-342900" algn="just">
              <a:lnSpc>
                <a:spcPct val="150000"/>
              </a:lnSpc>
              <a:buFont typeface="Arial" panose="020B0604020202020204" pitchFamily="34" charset="0"/>
              <a:buChar char="•"/>
            </a:pPr>
            <a:r>
              <a:rPr lang="es-ES" sz="1000" b="0" dirty="0">
                <a:solidFill>
                  <a:schemeClr val="tx1"/>
                </a:solidFill>
                <a:latin typeface="Arial" panose="020B0604020202020204" pitchFamily="34" charset="0"/>
                <a:cs typeface="Arial" panose="020B0604020202020204" pitchFamily="34" charset="0"/>
              </a:rPr>
              <a:t>Costo de la introducción de servicios</a:t>
            </a:r>
          </a:p>
          <a:p>
            <a:pPr marL="800100" lvl="1" indent="-342900" algn="just">
              <a:lnSpc>
                <a:spcPct val="150000"/>
              </a:lnSpc>
              <a:buFont typeface="Arial" panose="020B0604020202020204" pitchFamily="34" charset="0"/>
              <a:buChar char="•"/>
            </a:pPr>
            <a:r>
              <a:rPr lang="es-ES" sz="1000" b="0" dirty="0">
                <a:solidFill>
                  <a:schemeClr val="tx1"/>
                </a:solidFill>
                <a:latin typeface="Arial" panose="020B0604020202020204" pitchFamily="34" charset="0"/>
                <a:cs typeface="Arial" panose="020B0604020202020204" pitchFamily="34" charset="0"/>
              </a:rPr>
              <a:t>Planes de ordenamiento territorial, levantamientos catastrales y mapas de riesgo</a:t>
            </a:r>
            <a:endParaRPr lang="es-GT" sz="1000" b="0" dirty="0">
              <a:solidFill>
                <a:schemeClr val="tx1"/>
              </a:solidFill>
              <a:latin typeface="Arial" panose="020B0604020202020204" pitchFamily="34" charset="0"/>
              <a:cs typeface="Arial" panose="020B0604020202020204" pitchFamily="34" charset="0"/>
            </a:endParaRPr>
          </a:p>
        </p:txBody>
      </p:sp>
      <p:pic>
        <p:nvPicPr>
          <p:cNvPr id="12290" name="Picture 2" descr="Icono-Comprensión-Desafio Neurolectura | Desafío Neurolectura"/>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9940090"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14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94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28800" y="562062"/>
            <a:ext cx="8673737" cy="547089"/>
          </a:xfrm>
        </p:spPr>
        <p:txBody>
          <a:bodyPr>
            <a:noAutofit/>
          </a:bodyPr>
          <a:lstStyle/>
          <a:p>
            <a:r>
              <a:rPr lang="es-GT" sz="2800" dirty="0">
                <a:latin typeface="Arial" panose="020B0604020202020204" pitchFamily="34" charset="0"/>
                <a:cs typeface="Arial" panose="020B0604020202020204" pitchFamily="34" charset="0"/>
              </a:rPr>
              <a:t>CIFRAS GENERALES DEL PRESUPUESTO AL SEGUNDO CUATRIMESTRE 2021</a:t>
            </a:r>
            <a:endParaRPr lang="es-GT" sz="2800" b="1" dirty="0">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1097278" y="1722318"/>
            <a:ext cx="4585065" cy="4614170"/>
          </a:xfrm>
        </p:spPr>
        <p:txBody>
          <a:bodyPr>
            <a:normAutofit/>
          </a:bodyPr>
          <a:lstStyle/>
          <a:p>
            <a:pPr marL="0" indent="0">
              <a:buNone/>
            </a:pPr>
            <a:endParaRPr lang="es-GT" b="1" dirty="0">
              <a:latin typeface="Arial" panose="020B0604020202020204" pitchFamily="34" charset="0"/>
              <a:cs typeface="Arial" panose="020B0604020202020204" pitchFamily="34" charset="0"/>
            </a:endParaRPr>
          </a:p>
          <a:p>
            <a:pPr marL="457200" lvl="1" indent="0">
              <a:buNone/>
            </a:pPr>
            <a:r>
              <a:rPr lang="es-GT" dirty="0">
                <a:latin typeface="Arial" panose="020B0604020202020204" pitchFamily="34" charset="0"/>
                <a:cs typeface="Arial" panose="020B0604020202020204" pitchFamily="34" charset="0"/>
              </a:rPr>
              <a:t>Presupuesto vigente</a:t>
            </a:r>
            <a:r>
              <a:rPr lang="es-GT" b="1" dirty="0">
                <a:latin typeface="Arial" panose="020B0604020202020204" pitchFamily="34" charset="0"/>
                <a:cs typeface="Arial" panose="020B0604020202020204" pitchFamily="34" charset="0"/>
              </a:rPr>
              <a:t>:</a:t>
            </a:r>
          </a:p>
          <a:p>
            <a:pPr marL="457200" lvl="1" indent="0">
              <a:buNone/>
            </a:pPr>
            <a:endParaRPr lang="es-GT" b="1" dirty="0">
              <a:latin typeface="Arial" panose="020B0604020202020204" pitchFamily="34" charset="0"/>
              <a:cs typeface="Arial" panose="020B0604020202020204" pitchFamily="34" charset="0"/>
            </a:endParaRPr>
          </a:p>
          <a:p>
            <a:pPr marL="457200" lvl="1" indent="0">
              <a:buNone/>
            </a:pPr>
            <a:r>
              <a:rPr lang="es-GT" b="1" dirty="0">
                <a:latin typeface="Arial" panose="020B0604020202020204" pitchFamily="34" charset="0"/>
                <a:cs typeface="Arial" panose="020B0604020202020204" pitchFamily="34" charset="0"/>
              </a:rPr>
              <a:t> </a:t>
            </a:r>
          </a:p>
          <a:p>
            <a:pPr marL="457200" lvl="1" indent="0">
              <a:buNone/>
            </a:pPr>
            <a:endParaRPr lang="es-GT" dirty="0">
              <a:latin typeface="Arial" panose="020B0604020202020204" pitchFamily="34" charset="0"/>
              <a:cs typeface="Arial" panose="020B0604020202020204" pitchFamily="34" charset="0"/>
            </a:endParaRPr>
          </a:p>
          <a:p>
            <a:pPr marL="457200" lvl="1" indent="0">
              <a:buNone/>
            </a:pPr>
            <a:r>
              <a:rPr lang="es-GT" dirty="0">
                <a:latin typeface="Arial" panose="020B0604020202020204" pitchFamily="34" charset="0"/>
                <a:cs typeface="Arial" panose="020B0604020202020204" pitchFamily="34" charset="0"/>
              </a:rPr>
              <a:t>Presupuesto ejecutado:</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None/>
            </a:pPr>
            <a:endParaRPr lang="es-GT" dirty="0">
              <a:latin typeface="Arial" panose="020B0604020202020204" pitchFamily="34" charset="0"/>
              <a:cs typeface="Arial" panose="020B0604020202020204" pitchFamily="34" charset="0"/>
            </a:endParaRPr>
          </a:p>
          <a:p>
            <a:pPr marL="457200" lvl="1" indent="0">
              <a:buNone/>
            </a:pPr>
            <a:endParaRPr lang="es-GT" dirty="0">
              <a:latin typeface="Arial" panose="020B0604020202020204" pitchFamily="34" charset="0"/>
              <a:cs typeface="Arial" panose="020B0604020202020204" pitchFamily="34" charset="0"/>
            </a:endParaRPr>
          </a:p>
          <a:p>
            <a:pPr marL="457200" lvl="1" indent="0">
              <a:buNone/>
            </a:pPr>
            <a:r>
              <a:rPr lang="es-GT" dirty="0">
                <a:latin typeface="Arial" panose="020B0604020202020204" pitchFamily="34" charset="0"/>
                <a:cs typeface="Arial" panose="020B0604020202020204" pitchFamily="34" charset="0"/>
              </a:rPr>
              <a:t>Saldo por ejecutar:</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a16="http://schemas.microsoft.com/office/drawing/2014/main" id="{0246042C-1ABA-4355-A47C-701F270E798C}"/>
              </a:ext>
            </a:extLst>
          </p:cNvPr>
          <p:cNvSpPr txBox="1">
            <a:spLocks/>
          </p:cNvSpPr>
          <p:nvPr/>
        </p:nvSpPr>
        <p:spPr>
          <a:xfrm>
            <a:off x="4754880" y="1587136"/>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002060"/>
                </a:solidFill>
                <a:latin typeface="Arial" panose="020B0604020202020204" pitchFamily="34" charset="0"/>
                <a:cs typeface="Arial" panose="020B0604020202020204" pitchFamily="34" charset="0"/>
              </a:rPr>
              <a:t>Q. 6,790,307,265.00</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8" name="Marcador de contenido 6">
            <a:extLst>
              <a:ext uri="{FF2B5EF4-FFF2-40B4-BE49-F238E27FC236}">
                <a16:creationId xmlns:a16="http://schemas.microsoft.com/office/drawing/2014/main" id="{0246042C-1ABA-4355-A47C-701F270E798C}"/>
              </a:ext>
            </a:extLst>
          </p:cNvPr>
          <p:cNvSpPr txBox="1">
            <a:spLocks/>
          </p:cNvSpPr>
          <p:nvPr/>
        </p:nvSpPr>
        <p:spPr>
          <a:xfrm>
            <a:off x="4754880" y="3098376"/>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002060"/>
                </a:solidFill>
                <a:latin typeface="Arial" panose="020B0604020202020204" pitchFamily="34" charset="0"/>
                <a:cs typeface="Arial" panose="020B0604020202020204" pitchFamily="34" charset="0"/>
              </a:rPr>
              <a:t>Q. 3,726,809,836.75</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9" name="Marcador de contenido 6">
            <a:extLst>
              <a:ext uri="{FF2B5EF4-FFF2-40B4-BE49-F238E27FC236}">
                <a16:creationId xmlns:a16="http://schemas.microsoft.com/office/drawing/2014/main" id="{0246042C-1ABA-4355-A47C-701F270E798C}"/>
              </a:ext>
            </a:extLst>
          </p:cNvPr>
          <p:cNvSpPr txBox="1">
            <a:spLocks/>
          </p:cNvSpPr>
          <p:nvPr/>
        </p:nvSpPr>
        <p:spPr>
          <a:xfrm>
            <a:off x="4754880" y="4672451"/>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002060"/>
                </a:solidFill>
                <a:latin typeface="Arial" panose="020B0604020202020204" pitchFamily="34" charset="0"/>
                <a:cs typeface="Arial" panose="020B0604020202020204" pitchFamily="34" charset="0"/>
              </a:rPr>
              <a:t>Q. 3,063,497,428.25</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47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28800" y="562062"/>
            <a:ext cx="8673737" cy="547089"/>
          </a:xfrm>
        </p:spPr>
        <p:txBody>
          <a:bodyPr>
            <a:noAutofit/>
          </a:bodyPr>
          <a:lstStyle/>
          <a:p>
            <a:r>
              <a:rPr lang="es-GT" sz="2800" dirty="0">
                <a:solidFill>
                  <a:srgbClr val="002060"/>
                </a:solidFill>
                <a:latin typeface="Arial" panose="020B0604020202020204" pitchFamily="34" charset="0"/>
                <a:cs typeface="Arial" panose="020B0604020202020204" pitchFamily="34" charset="0"/>
              </a:rPr>
              <a:t>CIFRAS GENERALES DEL PRESUPUESTO AL SEGUNDO CUATRIMESTRE 2021</a:t>
            </a:r>
            <a:endParaRPr lang="es-GT" sz="2800" b="1" dirty="0">
              <a:solidFill>
                <a:srgbClr val="002060"/>
              </a:solidFill>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0" y="3088401"/>
            <a:ext cx="4585065" cy="1445424"/>
          </a:xfrm>
        </p:spPr>
        <p:txBody>
          <a:bodyPr>
            <a:normAutofit fontScale="92500" lnSpcReduction="10000"/>
          </a:bodyPr>
          <a:lstStyle/>
          <a:p>
            <a:pPr marL="0" indent="0">
              <a:buNone/>
            </a:pPr>
            <a:endParaRPr lang="es-GT" b="1" dirty="0">
              <a:latin typeface="Arial" panose="020B0604020202020204" pitchFamily="34" charset="0"/>
              <a:cs typeface="Arial" panose="020B0604020202020204" pitchFamily="34" charset="0"/>
            </a:endParaRPr>
          </a:p>
          <a:p>
            <a:pPr marL="457200" lvl="1" indent="0">
              <a:buNone/>
            </a:pPr>
            <a:r>
              <a:rPr lang="es-GT" sz="2600" b="1" dirty="0">
                <a:latin typeface="Arial" panose="020B0604020202020204" pitchFamily="34" charset="0"/>
                <a:cs typeface="Arial" panose="020B0604020202020204" pitchFamily="34" charset="0"/>
              </a:rPr>
              <a:t>Porcentaje de ejecución</a:t>
            </a:r>
            <a:r>
              <a:rPr lang="es-GT" b="1" dirty="0">
                <a:latin typeface="Arial" panose="020B0604020202020204" pitchFamily="34" charset="0"/>
                <a:cs typeface="Arial" panose="020B0604020202020204" pitchFamily="34" charset="0"/>
              </a:rPr>
              <a:t>:</a:t>
            </a:r>
          </a:p>
          <a:p>
            <a:pPr marL="457200" lvl="1" indent="0">
              <a:buNone/>
            </a:pPr>
            <a:endParaRPr lang="es-GT" b="1" dirty="0">
              <a:latin typeface="Arial" panose="020B0604020202020204" pitchFamily="34" charset="0"/>
              <a:cs typeface="Arial" panose="020B0604020202020204" pitchFamily="34" charset="0"/>
            </a:endParaRPr>
          </a:p>
          <a:p>
            <a:pPr marL="457200" lvl="1" indent="0">
              <a:buNone/>
            </a:pPr>
            <a:r>
              <a:rPr lang="es-GT" b="1" dirty="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a16="http://schemas.microsoft.com/office/drawing/2014/main" id="{0246042C-1ABA-4355-A47C-701F270E798C}"/>
              </a:ext>
            </a:extLst>
          </p:cNvPr>
          <p:cNvSpPr txBox="1">
            <a:spLocks/>
          </p:cNvSpPr>
          <p:nvPr/>
        </p:nvSpPr>
        <p:spPr>
          <a:xfrm>
            <a:off x="3780240" y="2819104"/>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a:solidFill>
                  <a:srgbClr val="002060"/>
                </a:solidFill>
                <a:latin typeface="Arial" panose="020B0604020202020204" pitchFamily="34" charset="0"/>
                <a:cs typeface="Arial" panose="020B0604020202020204" pitchFamily="34" charset="0"/>
              </a:rPr>
              <a:t>54.88%</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graphicFrame>
        <p:nvGraphicFramePr>
          <p:cNvPr id="8" name="Gráfico 7"/>
          <p:cNvGraphicFramePr>
            <a:graphicFrameLocks/>
          </p:cNvGraphicFramePr>
          <p:nvPr>
            <p:extLst>
              <p:ext uri="{D42A27DB-BD31-4B8C-83A1-F6EECF244321}">
                <p14:modId xmlns:p14="http://schemas.microsoft.com/office/powerpoint/2010/main" val="982541158"/>
              </p:ext>
            </p:extLst>
          </p:nvPr>
        </p:nvGraphicFramePr>
        <p:xfrm>
          <a:off x="6242179" y="1551210"/>
          <a:ext cx="5673013" cy="4519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496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606491"/>
            <a:ext cx="11173098" cy="727787"/>
          </a:xfrm>
          <a:noFill/>
          <a:effectLst>
            <a:outerShdw blurRad="50800" dist="50800" dir="5400000" sx="1000" sy="1000" algn="ctr" rotWithShape="0">
              <a:srgbClr val="000000"/>
            </a:outerShdw>
          </a:effectLst>
        </p:spPr>
        <p:txBody>
          <a:bodyPr anchor="ctr" anchorCtr="0">
            <a:normAutofit/>
          </a:bodyPr>
          <a:lstStyle/>
          <a:p>
            <a:pPr algn="l"/>
            <a:r>
              <a:rPr lang="es-GT" dirty="0">
                <a:latin typeface="Arial" panose="020B0604020202020204" pitchFamily="34" charset="0"/>
                <a:cs typeface="Arial" panose="020B0604020202020204" pitchFamily="34" charset="0"/>
              </a:rPr>
              <a:t>¿EN QUÉ SE UTILIZA EL DINERO?</a:t>
            </a: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E40743F2-234A-4544-BBAC-8877FB423F76}"/>
              </a:ext>
            </a:extLst>
          </p:cNvPr>
          <p:cNvSpPr txBox="1">
            <a:spLocks/>
          </p:cNvSpPr>
          <p:nvPr/>
        </p:nvSpPr>
        <p:spPr>
          <a:xfrm>
            <a:off x="181659" y="3086519"/>
            <a:ext cx="2650206" cy="17569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400" b="0" dirty="0">
                <a:latin typeface="Arial" panose="020B0604020202020204" pitchFamily="34" charset="0"/>
                <a:cs typeface="Arial" panose="020B0604020202020204" pitchFamily="34" charset="0"/>
              </a:rPr>
              <a:t>El gasto efectuado por el Ministerio de Comunicaciones, Infraestructura y Vivienda se divide en </a:t>
            </a:r>
          </a:p>
          <a:p>
            <a:pPr>
              <a:lnSpc>
                <a:spcPct val="150000"/>
              </a:lnSpc>
            </a:pPr>
            <a:r>
              <a:rPr lang="es-GT" sz="3200" dirty="0">
                <a:latin typeface="Arial" panose="020B0604020202020204" pitchFamily="34" charset="0"/>
                <a:cs typeface="Arial" panose="020B0604020202020204" pitchFamily="34" charset="0"/>
              </a:rPr>
              <a:t>7 grupos</a:t>
            </a:r>
            <a:endParaRPr lang="es-GT" sz="320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052653909"/>
              </p:ext>
            </p:extLst>
          </p:nvPr>
        </p:nvGraphicFramePr>
        <p:xfrm>
          <a:off x="2861754" y="1260770"/>
          <a:ext cx="7841447" cy="5535684"/>
        </p:xfrm>
        <a:graphic>
          <a:graphicData uri="http://schemas.openxmlformats.org/drawingml/2006/table">
            <a:tbl>
              <a:tblPr>
                <a:tableStyleId>{2D5ABB26-0587-4C30-8999-92F81FD0307C}</a:tableStyleId>
              </a:tblPr>
              <a:tblGrid>
                <a:gridCol w="7841447">
                  <a:extLst>
                    <a:ext uri="{9D8B030D-6E8A-4147-A177-3AD203B41FA5}">
                      <a16:colId xmlns:a16="http://schemas.microsoft.com/office/drawing/2014/main" val="2678758699"/>
                    </a:ext>
                  </a:extLst>
                </a:gridCol>
              </a:tblGrid>
              <a:tr h="781511">
                <a:tc>
                  <a:txBody>
                    <a:bodyPr/>
                    <a:lstStyle/>
                    <a:p>
                      <a:pPr algn="l" fontAlgn="b"/>
                      <a:r>
                        <a:rPr lang="es-419" sz="2000" u="none" strike="noStrike" dirty="0">
                          <a:effectLst/>
                        </a:rPr>
                        <a:t>0. Servicios Personales </a:t>
                      </a:r>
                    </a:p>
                    <a:p>
                      <a:pPr algn="l" fontAlgn="b"/>
                      <a:r>
                        <a:rPr lang="es-419" sz="1400" u="none" strike="noStrike" dirty="0">
                          <a:effectLst/>
                        </a:rPr>
                        <a:t>(Salarios, honorarios y prestaciones)</a:t>
                      </a:r>
                      <a:endParaRPr lang="es-419"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01213926"/>
                  </a:ext>
                </a:extLst>
              </a:tr>
              <a:tr h="781511">
                <a:tc>
                  <a:txBody>
                    <a:bodyPr/>
                    <a:lstStyle/>
                    <a:p>
                      <a:pPr algn="l" fontAlgn="b"/>
                      <a:r>
                        <a:rPr lang="es-419" sz="2000" u="none" strike="noStrike" dirty="0">
                          <a:effectLst/>
                        </a:rPr>
                        <a:t>1. Servicios no Personales</a:t>
                      </a:r>
                    </a:p>
                    <a:p>
                      <a:pPr algn="l" fontAlgn="b"/>
                      <a:r>
                        <a:rPr lang="es-419" sz="1400" u="none" strike="noStrike" dirty="0">
                          <a:effectLst/>
                        </a:rPr>
                        <a:t>(Servicios básicos, mantenimiento y otros servicios)</a:t>
                      </a:r>
                      <a:endParaRPr lang="es-419"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36318759"/>
                  </a:ext>
                </a:extLst>
              </a:tr>
              <a:tr h="781511">
                <a:tc>
                  <a:txBody>
                    <a:bodyPr/>
                    <a:lstStyle/>
                    <a:p>
                      <a:pPr algn="l" fontAlgn="b"/>
                      <a:r>
                        <a:rPr lang="es-419" sz="2000" u="none" strike="noStrike" dirty="0">
                          <a:effectLst/>
                        </a:rPr>
                        <a:t>2. Materiales y Suministros</a:t>
                      </a:r>
                    </a:p>
                    <a:p>
                      <a:pPr algn="l" fontAlgn="b"/>
                      <a:r>
                        <a:rPr lang="es-419" sz="1400" u="none" strike="noStrike" dirty="0">
                          <a:effectLst/>
                        </a:rPr>
                        <a:t>(Materiales, útiles, combustible,</a:t>
                      </a:r>
                      <a:r>
                        <a:rPr lang="es-419" sz="1400" u="none" strike="noStrike" baseline="0" dirty="0">
                          <a:effectLst/>
                        </a:rPr>
                        <a:t> </a:t>
                      </a:r>
                      <a:r>
                        <a:rPr lang="es-419" sz="1400" u="none" strike="noStrike" dirty="0">
                          <a:effectLst/>
                        </a:rPr>
                        <a:t>alimentos, etc.)</a:t>
                      </a:r>
                      <a:endParaRPr lang="es-419"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8722787"/>
                  </a:ext>
                </a:extLst>
              </a:tr>
              <a:tr h="781511">
                <a:tc>
                  <a:txBody>
                    <a:bodyPr/>
                    <a:lstStyle/>
                    <a:p>
                      <a:pPr algn="l" fontAlgn="b"/>
                      <a:r>
                        <a:rPr lang="es-419" sz="2000" u="none" strike="noStrike" dirty="0">
                          <a:effectLst/>
                        </a:rPr>
                        <a:t>3. Propiedad, planta, equipo e intangibles</a:t>
                      </a:r>
                    </a:p>
                    <a:p>
                      <a:pPr algn="l" fontAlgn="b"/>
                      <a:r>
                        <a:rPr lang="es-419" sz="1400" u="none" strike="noStrike" dirty="0">
                          <a:effectLst/>
                        </a:rPr>
                        <a:t>(Construcciones y adquisición de maquinaria y equipo)</a:t>
                      </a:r>
                      <a:endParaRPr lang="es-419"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13035255"/>
                  </a:ext>
                </a:extLst>
              </a:tr>
              <a:tr h="781511">
                <a:tc>
                  <a:txBody>
                    <a:bodyPr/>
                    <a:lstStyle/>
                    <a:p>
                      <a:pPr algn="l" fontAlgn="b"/>
                      <a:r>
                        <a:rPr lang="es-GT" sz="2000" u="none" strike="noStrike" dirty="0">
                          <a:effectLst/>
                        </a:rPr>
                        <a:t>4. Transferencias Corrientes</a:t>
                      </a:r>
                    </a:p>
                    <a:p>
                      <a:pPr algn="l" fontAlgn="b"/>
                      <a:r>
                        <a:rPr lang="es-GT" sz="1400" u="none" strike="noStrike" dirty="0">
                          <a:effectLst/>
                        </a:rPr>
                        <a:t>(Traslado de fondos a instituciones)</a:t>
                      </a:r>
                      <a:endParaRPr lang="es-GT"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58920203"/>
                  </a:ext>
                </a:extLst>
              </a:tr>
              <a:tr h="781511">
                <a:tc>
                  <a:txBody>
                    <a:bodyPr/>
                    <a:lstStyle/>
                    <a:p>
                      <a:pPr algn="l" fontAlgn="b"/>
                      <a:r>
                        <a:rPr lang="es-419" sz="2000" u="none" strike="noStrike" dirty="0">
                          <a:effectLst/>
                        </a:rPr>
                        <a:t>5. Transferencias de Capital</a:t>
                      </a:r>
                    </a:p>
                    <a:p>
                      <a:pPr algn="l" fontAlgn="b"/>
                      <a:r>
                        <a:rPr lang="es-419" sz="1400" u="none" strike="noStrike" dirty="0">
                          <a:effectLst/>
                        </a:rPr>
                        <a:t>(Traslado de fondos para construcciones)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60396453"/>
                  </a:ext>
                </a:extLst>
              </a:tr>
              <a:tr h="846618">
                <a:tc>
                  <a:txBody>
                    <a:bodyPr/>
                    <a:lstStyle/>
                    <a:p>
                      <a:pPr algn="l" fontAlgn="b"/>
                      <a:r>
                        <a:rPr lang="es-GT" sz="2000" u="none" strike="noStrike" dirty="0">
                          <a:effectLst/>
                        </a:rPr>
                        <a:t>9. Asignaciones Globales</a:t>
                      </a:r>
                    </a:p>
                    <a:p>
                      <a:pPr algn="l" fontAlgn="b"/>
                      <a:r>
                        <a:rPr lang="es-GT" sz="1400" u="none" strike="noStrike" dirty="0">
                          <a:effectLst/>
                        </a:rPr>
                        <a:t>(Gastos imprevistos)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85975953"/>
                  </a:ext>
                </a:extLst>
              </a:tr>
            </a:tbl>
          </a:graphicData>
        </a:graphic>
      </p:graphicFrame>
      <p:pic>
        <p:nvPicPr>
          <p:cNvPr id="6" name="Picture 2" descr="Desarrollando capacidades de ciencia de datos en Directivos Público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29449" y="1357483"/>
            <a:ext cx="633064" cy="633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iammattei veta el decreto que garantizaría los servicios básicos a la  población | Federación Guatemalteca de Escuelas Radiofónicas"/>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7977" b="28490"/>
          <a:stretch/>
        </p:blipFill>
        <p:spPr bwMode="auto">
          <a:xfrm>
            <a:off x="8684015" y="2075300"/>
            <a:ext cx="1923931" cy="648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dificio Icono De Materiales Conjunto . Conjunto Simple De 9 Materiales De  Construcción De Iconos De Vectores Para La Web Aislado En El Fondo Blanco  Ilustraciones Vectoriales, Clip Art Vectorizado Libre De"/>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2198" t="5855" r="42797" b="72002"/>
          <a:stretch/>
        </p:blipFill>
        <p:spPr bwMode="auto">
          <a:xfrm>
            <a:off x="8794067" y="2850372"/>
            <a:ext cx="489165" cy="7218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cono De Bomba De Gas - Una Ilustración Vectorial De Dibujos Animados De Un  Concepto De Bomba De Gas. Ilustraciones Vectoriales, Clip Art Vectorizado  Libre De Derechos. Image 99670187."/>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48601" y="2899996"/>
            <a:ext cx="591811" cy="5918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dificio Icono De Materiales Conjunto . Conjunto Simple De 9 Materiales De  Construcción De Iconos De Vectores Para La Web Aislado En El Fondo Blanco  Ilustraciones Vectoriales, Clip Art Vectorizado Libre De"/>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0427" t="38090" r="41449" b="39588"/>
          <a:stretch/>
        </p:blipFill>
        <p:spPr bwMode="auto">
          <a:xfrm>
            <a:off x="10111508" y="2868272"/>
            <a:ext cx="505505" cy="6225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njunto De Iconos De Arquitectura De Colección De Iconos De Construcción  En Blanco Y Negro, Icono, Arquitectura, Construcción PNG y Vector para  Descargar Gratis | Pngtree"/>
          <p:cNvPicPr>
            <a:picLocks noChangeAspect="1" noChangeArrowheads="1"/>
          </p:cNvPicPr>
          <p:nvPr/>
        </p:nvPicPr>
        <p:blipFill rotWithShape="1">
          <a:blip r:embed="rId8">
            <a:clrChange>
              <a:clrFrom>
                <a:srgbClr val="F5F5F5"/>
              </a:clrFrom>
              <a:clrTo>
                <a:srgbClr val="F5F5F5">
                  <a:alpha val="0"/>
                </a:srgbClr>
              </a:clrTo>
            </a:clrChange>
            <a:biLevel thresh="75000"/>
            <a:extLst>
              <a:ext uri="{28A0092B-C50C-407E-A947-70E740481C1C}">
                <a14:useLocalDpi xmlns:a14="http://schemas.microsoft.com/office/drawing/2010/main" val="0"/>
              </a:ext>
            </a:extLst>
          </a:blip>
          <a:srcRect l="77074" t="6847" r="9854" b="75254"/>
          <a:stretch/>
        </p:blipFill>
        <p:spPr bwMode="auto">
          <a:xfrm>
            <a:off x="9079436" y="3620495"/>
            <a:ext cx="492761" cy="6747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ulldozer esquema | Icono Gratis"/>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657153" y="3494147"/>
            <a:ext cx="948762" cy="948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dificio - Iconos gratis de edificio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25077" y="4408557"/>
            <a:ext cx="716877" cy="7168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dificio - Iconos gratis de edificio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838772" y="4408556"/>
            <a:ext cx="716877" cy="716877"/>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derecha 6"/>
          <p:cNvSpPr/>
          <p:nvPr/>
        </p:nvSpPr>
        <p:spPr>
          <a:xfrm>
            <a:off x="9377799" y="4635803"/>
            <a:ext cx="425128" cy="325076"/>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s-GT"/>
          </a:p>
        </p:txBody>
      </p:sp>
      <p:pic>
        <p:nvPicPr>
          <p:cNvPr id="18" name="Picture 4" descr="Edificio - Iconos gratis de edificio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25077" y="5190457"/>
            <a:ext cx="716877" cy="716877"/>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derecha 18"/>
          <p:cNvSpPr/>
          <p:nvPr/>
        </p:nvSpPr>
        <p:spPr>
          <a:xfrm>
            <a:off x="9377799" y="5446887"/>
            <a:ext cx="425128" cy="325076"/>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s-GT"/>
          </a:p>
        </p:txBody>
      </p:sp>
      <p:pic>
        <p:nvPicPr>
          <p:cNvPr id="3084" name="Picture 12" descr="Png File Svg - Vivienda Blanco Y Negro Clipart (#3966168) - PinClipart"/>
          <p:cNvPicPr>
            <a:picLocks noChangeAspect="1" noChangeArrowheads="1"/>
          </p:cNvPicPr>
          <p:nvPr/>
        </p:nvPicPr>
        <p:blipFill>
          <a:blip r:embed="rId11" cstate="hqprint">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9858799" y="5229369"/>
            <a:ext cx="769174" cy="75518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cono De Línea Negra Para La Razón, La Duda Y La Búsqueda Ilustración del  Vector - Ilustración de razonamiento, muestra: 171745046"/>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20768" t="15942" r="20244" b="21829"/>
          <a:stretch/>
        </p:blipFill>
        <p:spPr bwMode="auto">
          <a:xfrm>
            <a:off x="9280124" y="5986243"/>
            <a:ext cx="640506" cy="71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789611" y="575125"/>
            <a:ext cx="8791303" cy="547089"/>
          </a:xfrm>
        </p:spPr>
        <p:txBody>
          <a:bodyPr>
            <a:noAutofit/>
          </a:bodyPr>
          <a:lstStyle/>
          <a:p>
            <a:r>
              <a:rPr lang="es-GT" sz="2800" dirty="0">
                <a:latin typeface="Arial" panose="020B0604020202020204" pitchFamily="34" charset="0"/>
                <a:cs typeface="Arial" panose="020B0604020202020204" pitchFamily="34" charset="0"/>
              </a:rPr>
              <a:t>EJECUCIÓN PRESUPUESTARIA AL SEGUNDO CUATRIMESTRE 2021</a:t>
            </a:r>
            <a:endParaRPr lang="es-GT" sz="2800" b="1" dirty="0">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158394970"/>
              </p:ext>
            </p:extLst>
          </p:nvPr>
        </p:nvGraphicFramePr>
        <p:xfrm>
          <a:off x="-426097" y="1197176"/>
          <a:ext cx="12932229" cy="5471353"/>
        </p:xfrm>
        <a:graphic>
          <a:graphicData uri="http://schemas.openxmlformats.org/drawingml/2006/chart">
            <c:chart xmlns:c="http://schemas.openxmlformats.org/drawingml/2006/chart" xmlns:r="http://schemas.openxmlformats.org/officeDocument/2006/relationships" r:id="rId4"/>
          </a:graphicData>
        </a:graphic>
      </p:graphicFrame>
      <p:sp>
        <p:nvSpPr>
          <p:cNvPr id="8" name="Título 1">
            <a:extLst>
              <a:ext uri="{FF2B5EF4-FFF2-40B4-BE49-F238E27FC236}">
                <a16:creationId xmlns:a16="http://schemas.microsoft.com/office/drawing/2014/main" id="{E40743F2-234A-4544-BBAC-8877FB423F76}"/>
              </a:ext>
            </a:extLst>
          </p:cNvPr>
          <p:cNvSpPr txBox="1">
            <a:spLocks/>
          </p:cNvSpPr>
          <p:nvPr/>
        </p:nvSpPr>
        <p:spPr>
          <a:xfrm>
            <a:off x="9755467" y="2411731"/>
            <a:ext cx="2113072" cy="4434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1100" dirty="0">
                <a:latin typeface="Arial" panose="020B0604020202020204" pitchFamily="34" charset="0"/>
                <a:cs typeface="Arial" panose="020B0604020202020204" pitchFamily="34" charset="0"/>
              </a:rPr>
            </a:br>
            <a:r>
              <a:rPr lang="es-GT" sz="1100" dirty="0">
                <a:latin typeface="Arial" panose="020B0604020202020204" pitchFamily="34" charset="0"/>
                <a:cs typeface="Arial" panose="020B0604020202020204" pitchFamily="34" charset="0"/>
              </a:rPr>
              <a:t>*Cifras en millones de Q.</a:t>
            </a:r>
            <a:br>
              <a:rPr lang="es-GT" sz="1100" dirty="0">
                <a:solidFill>
                  <a:schemeClr val="accent1">
                    <a:lumMod val="50000"/>
                  </a:schemeClr>
                </a:solidFill>
                <a:latin typeface="Arial" panose="020B0604020202020204" pitchFamily="34" charset="0"/>
                <a:cs typeface="Arial" panose="020B0604020202020204" pitchFamily="34" charset="0"/>
              </a:rPr>
            </a:br>
            <a:endParaRPr lang="es-GT" sz="11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93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1021624"/>
            <a:ext cx="11173098"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latin typeface="Arial" panose="020B0604020202020204" pitchFamily="34" charset="0"/>
                <a:cs typeface="Arial" panose="020B0604020202020204" pitchFamily="34" charset="0"/>
              </a:rPr>
              <a:t>¿CUÁL ES LA IMPORTANCIA DEL PAGO DE SERVIDORES PÚBLICOS?</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387531" y="1572572"/>
            <a:ext cx="11512733" cy="38298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419" sz="2000" b="0" dirty="0">
                <a:solidFill>
                  <a:schemeClr val="tx1"/>
                </a:solidFill>
                <a:latin typeface="Arial" panose="020B0604020202020204" pitchFamily="34" charset="0"/>
                <a:cs typeface="Arial" panose="020B0604020202020204" pitchFamily="34" charset="0"/>
              </a:rPr>
              <a:t>Siendo el Ministerio de Comunicaciones, Infraestructura y Vivienda -CIV- a quien le corresponde formular las políticas y hacer cumplir el régimen jurídico aplicable al establecimiento, mantenimiento y desarrollo de los sistemas de comunicaciones y transportes del país; uso y aprovechamiento de las frecuencias radioeléctricas y el espacio aéreo; obra pública, servicios de información de meteorología, vulcanología, sismología e hidrología; y, la política de vivienda y asentamientos humanos; se hace sumamente importante que cuente con el recurso humano necesario para lograr que estos servicios, de manera directa e indirecta, lleguen a todos los habitantes del país, y por lo tanto, el impacto positivo será mejorar su desarrollo integral. </a:t>
            </a:r>
            <a:endParaRPr lang="es-GT" sz="2000" b="0" dirty="0">
              <a:solidFill>
                <a:schemeClr val="tx1"/>
              </a:solidFill>
              <a:latin typeface="Arial" panose="020B0604020202020204" pitchFamily="34" charset="0"/>
              <a:cs typeface="Arial" panose="020B0604020202020204" pitchFamily="34" charset="0"/>
            </a:endParaRPr>
          </a:p>
        </p:txBody>
      </p:sp>
      <p:pic>
        <p:nvPicPr>
          <p:cNvPr id="1026" name="Picture 2" descr="Desarrollando capacidades de ciencia de datos en Directivos Público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88368" y="237076"/>
            <a:ext cx="1111896" cy="11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7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39D96561CF3FA49BA629FB29367CEAB" ma:contentTypeVersion="12" ma:contentTypeDescription="Crear nuevo documento." ma:contentTypeScope="" ma:versionID="82063a6b178adbe3c79d37e693bc162e">
  <xsd:schema xmlns:xsd="http://www.w3.org/2001/XMLSchema" xmlns:xs="http://www.w3.org/2001/XMLSchema" xmlns:p="http://schemas.microsoft.com/office/2006/metadata/properties" xmlns:ns3="efcf9931-6988-4c26-989d-90fd7d9d6177" xmlns:ns4="2de3127d-b50e-4c29-b846-9213acea4d89" targetNamespace="http://schemas.microsoft.com/office/2006/metadata/properties" ma:root="true" ma:fieldsID="3d9afdd1b157cbc26b4623f5f3ce62be" ns3:_="" ns4:_="">
    <xsd:import namespace="efcf9931-6988-4c26-989d-90fd7d9d6177"/>
    <xsd:import namespace="2de3127d-b50e-4c29-b846-9213acea4d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f9931-6988-4c26-989d-90fd7d9d617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e3127d-b50e-4c29-b846-9213acea4d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567AB3-BDA8-4F6A-BF08-04C51A48EB3D}">
  <ds:schemaRefs>
    <ds:schemaRef ds:uri="http://schemas.microsoft.com/sharepoint/v3/contenttype/forms"/>
  </ds:schemaRefs>
</ds:datastoreItem>
</file>

<file path=customXml/itemProps2.xml><?xml version="1.0" encoding="utf-8"?>
<ds:datastoreItem xmlns:ds="http://schemas.openxmlformats.org/officeDocument/2006/customXml" ds:itemID="{93F6A2CD-1165-4C44-BCDF-58BB3311353D}">
  <ds:schemaRefs>
    <ds:schemaRef ds:uri="2de3127d-b50e-4c29-b846-9213acea4d89"/>
    <ds:schemaRef ds:uri="http://schemas.openxmlformats.org/package/2006/metadata/core-properties"/>
    <ds:schemaRef ds:uri="efcf9931-6988-4c26-989d-90fd7d9d6177"/>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BACC9B7-7504-42A6-9CA1-27F36E1A7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f9931-6988-4c26-989d-90fd7d9d6177"/>
    <ds:schemaRef ds:uri="2de3127d-b50e-4c29-b846-9213acea4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9227</TotalTime>
  <Words>3670</Words>
  <Application>Microsoft Office PowerPoint</Application>
  <PresentationFormat>Panorámica</PresentationFormat>
  <Paragraphs>620</Paragraphs>
  <Slides>41</Slides>
  <Notes>41</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41</vt:i4>
      </vt:variant>
    </vt:vector>
  </HeadingPairs>
  <TitlesOfParts>
    <vt:vector size="51" baseType="lpstr">
      <vt:lpstr>Arial</vt:lpstr>
      <vt:lpstr>Calibri</vt:lpstr>
      <vt:lpstr>Calibri Light</vt:lpstr>
      <vt:lpstr>Century Gothic</vt:lpstr>
      <vt:lpstr>Montserrat</vt:lpstr>
      <vt:lpstr>Oswald</vt:lpstr>
      <vt:lpstr>Wingdings</vt:lpstr>
      <vt:lpstr>Tema de Office</vt:lpstr>
      <vt:lpstr>1_Tema de Office</vt:lpstr>
      <vt:lpstr>Hoja de cálculo</vt:lpstr>
      <vt:lpstr>RENDICIÓN DE CUENTAS DEL ORGANISMO EJECUTIVO   SEGUNDO CUATRIMESTRE 2021</vt:lpstr>
      <vt:lpstr>PRINCIPALES FUNCIONES</vt:lpstr>
      <vt:lpstr>PRINCIPALES OBJETIVOS</vt:lpstr>
      <vt:lpstr>Presentación de PowerPoint</vt:lpstr>
      <vt:lpstr>CIFRAS GENERALES DEL PRESUPUESTO AL SEGUNDO CUATRIMESTRE 2021</vt:lpstr>
      <vt:lpstr>CIFRAS GENERALES DEL PRESUPUESTO AL SEGUNDO CUATRIMESTRE 2021</vt:lpstr>
      <vt:lpstr>¿EN QUÉ SE UTILIZA EL DINERO?</vt:lpstr>
      <vt:lpstr>EJECUCIÓN PRESUPUESTARIA AL SEGUNDO CUATRIMESTRE 2021</vt:lpstr>
      <vt:lpstr>¿CUÁL ES LA IMPORTANCIA DEL PAGO DE SERVIDORES PÚBLICOS?  </vt:lpstr>
      <vt:lpstr>PAGO DE SALARIOS A SERVIDORES PÚBLICOS A LA FECHA</vt:lpstr>
      <vt:lpstr>¿EN QUÉ INVIERTE LA INSTITUCIÓN?  </vt:lpstr>
      <vt:lpstr>MONTO UTILIZADO EN INVERSIÓN A LA FECHA</vt:lpstr>
      <vt:lpstr>MONTO UTILIZADO EN INVERSIÓN A LA FECHA</vt:lpstr>
      <vt:lpstr>¿QUÉ FINALIDADES ATIENDE LA INSTITUCIÓN?</vt:lpstr>
      <vt:lpstr>EJECUCIÓN PRESUPUESTARIA POR FINALIDAD AL SEGUNDO CUATRIMESTRE 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TENDENCIA MUESTRA EL USO DE LOS RECURSOS PÚBLICOS?  </vt:lpstr>
      <vt:lpstr>¿QUÉ RESULTADOS SE OBTUVIERON EN EL MARCO DE LA PGG?  </vt:lpstr>
      <vt:lpstr>¿QUÉ MEDIDAS DE TRANSPARENCIA SE HAN APLICADO?  </vt:lpstr>
      <vt:lpstr>¿QUÉ DESAFÍOS INSTITUCIONALES SE TIENEN DURANTE 2021?  </vt:lpstr>
      <vt:lpstr>¿QUÉ DESAFÍOS INSTITUCIONALES SE TIENEN DURANTE 2021?  </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TITULAR Subtitular</dc:title>
  <dc:subject/>
  <dc:creator>CPCC-RMONROY</dc:creator>
  <cp:keywords/>
  <dc:description/>
  <cp:lastModifiedBy>Luz Maria Urcuyo Mendoza</cp:lastModifiedBy>
  <cp:revision>461</cp:revision>
  <cp:lastPrinted>2021-09-07T18:21:45Z</cp:lastPrinted>
  <dcterms:created xsi:type="dcterms:W3CDTF">2020-10-26T21:37:44Z</dcterms:created>
  <dcterms:modified xsi:type="dcterms:W3CDTF">2021-09-21T15:12:46Z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0x010100A39D96561CF3FA49BA629FB29367CEAB</vt:lpwstr>
  </property>
</Properties>
</file>