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2" r:id="rId5"/>
    <p:sldId id="353" r:id="rId6"/>
    <p:sldId id="354" r:id="rId7"/>
    <p:sldId id="309" r:id="rId8"/>
    <p:sldId id="352" r:id="rId9"/>
    <p:sldId id="342" r:id="rId10"/>
    <p:sldId id="327" r:id="rId11"/>
    <p:sldId id="336" r:id="rId12"/>
    <p:sldId id="334" r:id="rId13"/>
    <p:sldId id="335" r:id="rId14"/>
    <p:sldId id="337" r:id="rId15"/>
    <p:sldId id="338" r:id="rId16"/>
    <p:sldId id="340" r:id="rId17"/>
    <p:sldId id="341" r:id="rId18"/>
    <p:sldId id="339" r:id="rId19"/>
    <p:sldId id="324" r:id="rId20"/>
    <p:sldId id="358" r:id="rId21"/>
    <p:sldId id="357" r:id="rId22"/>
    <p:sldId id="356" r:id="rId23"/>
    <p:sldId id="355" r:id="rId24"/>
    <p:sldId id="317" r:id="rId25"/>
    <p:sldId id="348" r:id="rId26"/>
    <p:sldId id="349" r:id="rId27"/>
    <p:sldId id="351" r:id="rId28"/>
    <p:sldId id="350" r:id="rId29"/>
    <p:sldId id="319" r:id="rId30"/>
  </p:sldIdLst>
  <p:sldSz cx="12192000" cy="6858000"/>
  <p:notesSz cx="9236075" cy="6964363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6C0"/>
    <a:srgbClr val="179939"/>
    <a:srgbClr val="197BB4"/>
    <a:srgbClr val="BDD7EE"/>
    <a:srgbClr val="0D1F3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 snapToGrid="0">
      <p:cViewPr varScale="1">
        <p:scale>
          <a:sx n="111" d="100"/>
          <a:sy n="111" d="100"/>
        </p:scale>
        <p:origin x="11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resupuesto.AMSCLAE\Desktop\Presupuesto%202021\Informes%202021\Informes%20a%20planificaci&#243;n,%20cuatrimestral\Informe%20cuatrimestral%20power%20poin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075211119283901"/>
          <c:y val="6.2972672268551383E-2"/>
          <c:w val="0.63924786386710719"/>
          <c:h val="0.920103745029718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FINALIDAD!$C$3</c:f>
              <c:strCache>
                <c:ptCount val="1"/>
                <c:pt idx="0">
                  <c:v>PRESUPUESTO VIGENTE 2021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0483011981848434E-2"/>
                  <c:y val="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69-41E9-9E93-957226F9664B}"/>
                </c:ext>
              </c:extLst>
            </c:dLbl>
            <c:dLbl>
              <c:idx val="1"/>
              <c:layout>
                <c:manualLayout>
                  <c:x val="3.843099812063016E-2"/>
                  <c:y val="5.8273329138469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69-41E9-9E93-957226F96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FINALIDAD!$A$4</c:f>
              <c:strCache>
                <c:ptCount val="1"/>
                <c:pt idx="0">
                  <c:v>060301</c:v>
                </c:pt>
              </c:strCache>
            </c:strRef>
          </c:cat>
          <c:val>
            <c:numRef>
              <c:f>FINALIDAD!$C$4</c:f>
              <c:numCache>
                <c:formatCode>_(* #,##0.00_);_(* \(#,##0.00\);_(* "-"??_);_(@_)</c:formatCode>
                <c:ptCount val="1"/>
                <c:pt idx="0">
                  <c:v>13000000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9-41E9-9E93-957226F9664B}"/>
            </c:ext>
          </c:extLst>
        </c:ser>
        <c:ser>
          <c:idx val="1"/>
          <c:order val="1"/>
          <c:tx>
            <c:strRef>
              <c:f>FINALIDAD!$D$3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477585784165953E-3"/>
                  <c:y val="-5.1088692038495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69-41E9-9E93-957226F9664B}"/>
                </c:ext>
              </c:extLst>
            </c:dLbl>
            <c:dLbl>
              <c:idx val="1"/>
              <c:layout>
                <c:manualLayout>
                  <c:x val="2.9461278484938674E-3"/>
                  <c:y val="-9.9097491058304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69-41E9-9E93-957226F9664B}"/>
                </c:ext>
              </c:extLst>
            </c:dLbl>
            <c:dLbl>
              <c:idx val="2"/>
              <c:layout>
                <c:manualLayout>
                  <c:x val="1.9640852323292092E-3"/>
                  <c:y val="-9.08383174314514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69-41E9-9E93-957226F9664B}"/>
                </c:ext>
              </c:extLst>
            </c:dLbl>
            <c:dLbl>
              <c:idx val="3"/>
              <c:layout>
                <c:manualLayout>
                  <c:x val="3.92817046465841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69-41E9-9E93-957226F9664B}"/>
                </c:ext>
              </c:extLst>
            </c:dLbl>
            <c:dLbl>
              <c:idx val="4"/>
              <c:layout>
                <c:manualLayout>
                  <c:x val="2.9461278484938674E-3"/>
                  <c:y val="4.9548745529151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69-41E9-9E93-957226F9664B}"/>
                </c:ext>
              </c:extLst>
            </c:dLbl>
            <c:dLbl>
              <c:idx val="5"/>
              <c:layout>
                <c:manualLayout>
                  <c:x val="2.9461278484938674E-3"/>
                  <c:y val="4.9548745529151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69-41E9-9E93-957226F9664B}"/>
                </c:ext>
              </c:extLst>
            </c:dLbl>
            <c:dLbl>
              <c:idx val="6"/>
              <c:layout>
                <c:manualLayout>
                  <c:x val="2.9461278484938674E-3"/>
                  <c:y val="2.4774372764575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69-41E9-9E93-957226F9664B}"/>
                </c:ext>
              </c:extLst>
            </c:dLbl>
            <c:dLbl>
              <c:idx val="8"/>
              <c:layout>
                <c:manualLayout>
                  <c:x val="2.9461278484937234E-3"/>
                  <c:y val="-9.08383174314514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69-41E9-9E93-957226F9664B}"/>
                </c:ext>
              </c:extLst>
            </c:dLbl>
            <c:dLbl>
              <c:idx val="9"/>
              <c:layout>
                <c:manualLayout>
                  <c:x val="4.9102130808231122E-3"/>
                  <c:y val="2.4774372764575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69-41E9-9E93-957226F96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FINALIDAD!$A$4</c:f>
              <c:strCache>
                <c:ptCount val="1"/>
                <c:pt idx="0">
                  <c:v>060301</c:v>
                </c:pt>
              </c:strCache>
            </c:strRef>
          </c:cat>
          <c:val>
            <c:numRef>
              <c:f>FINALIDAD!$D$4</c:f>
              <c:numCache>
                <c:formatCode>_(* #,##0.00_);_(* \(#,##0.00\);_(* "-"??_);_(@_)</c:formatCode>
                <c:ptCount val="1"/>
                <c:pt idx="0">
                  <c:v>6275757.040000001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9-41E9-9E93-957226F9664B}"/>
            </c:ext>
          </c:extLst>
        </c:ser>
        <c:ser>
          <c:idx val="2"/>
          <c:order val="2"/>
          <c:tx>
            <c:strRef>
              <c:f>FINALIDAD!$E$3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293006636038646E-2"/>
                  <c:y val="-6.250000000000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69-41E9-9E93-957226F96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FINALIDAD!$A$4</c:f>
              <c:strCache>
                <c:ptCount val="1"/>
                <c:pt idx="0">
                  <c:v>060301</c:v>
                </c:pt>
              </c:strCache>
            </c:strRef>
          </c:cat>
          <c:val>
            <c:numRef>
              <c:f>FINALIDAD!$E$4</c:f>
              <c:numCache>
                <c:formatCode>_(* #,##0.00_);_(* \(#,##0.00\);_(* "-"??_);_(@_)</c:formatCode>
                <c:ptCount val="1"/>
                <c:pt idx="0">
                  <c:v>6724242.959999999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69-41E9-9E93-957226F9664B}"/>
            </c:ext>
          </c:extLst>
        </c:ser>
        <c:ser>
          <c:idx val="3"/>
          <c:order val="3"/>
          <c:tx>
            <c:strRef>
              <c:f>FINALIDAD!$F$3</c:f>
              <c:strCache>
                <c:ptCount val="1"/>
                <c:pt idx="0">
                  <c:v>% 
EJECUTADO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FINALIDAD!$A$4</c:f>
              <c:strCache>
                <c:ptCount val="1"/>
                <c:pt idx="0">
                  <c:v>060301</c:v>
                </c:pt>
              </c:strCache>
            </c:strRef>
          </c:cat>
          <c:val>
            <c:numRef>
              <c:f>FINALIDAD!$F$4</c:f>
              <c:numCache>
                <c:formatCode>0.00%</c:formatCode>
                <c:ptCount val="1"/>
                <c:pt idx="0">
                  <c:v>0.48275054153846159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869-41E9-9E93-957226F966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7597248"/>
        <c:axId val="477597640"/>
        <c:axId val="0"/>
      </c:bar3DChart>
      <c:catAx>
        <c:axId val="477597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597640"/>
        <c:crosses val="autoZero"/>
        <c:auto val="1"/>
        <c:lblAlgn val="ctr"/>
        <c:lblOffset val="100"/>
        <c:noMultiLvlLbl val="0"/>
      </c:catAx>
      <c:valAx>
        <c:axId val="47759764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47759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t>21/09/2021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t>21/09/2021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869950"/>
            <a:ext cx="4175125" cy="234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17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89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1317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68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754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3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880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1393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6181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8026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647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154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3640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908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04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5237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129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258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74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730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71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0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728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44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21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A815-C8B2-4F30-9335-A540ED979A65}" type="datetime1">
              <a:rPr lang="es-GT" smtClean="0"/>
              <a:t>21/09/2021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3B128BC-8CE4-44FE-ABE0-2ADEC50E0719}"/>
              </a:ext>
            </a:extLst>
          </p:cNvPr>
          <p:cNvSpPr/>
          <p:nvPr userDrawn="1"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2D7-C7C1-40DF-91F1-E4035ACD5280}" type="datetime1">
              <a:rPr lang="es-GT" smtClean="0"/>
              <a:t>21/09/2021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0D9E-9211-474E-867D-A3D7FD03901F}" type="datetime1">
              <a:rPr lang="es-GT" smtClean="0"/>
              <a:t>21/09/2021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817-0E65-4E88-96D4-9FA2057239B0}" type="datetime1">
              <a:rPr lang="es-GT" smtClean="0"/>
              <a:t>21/09/2021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FBD1-9373-42E6-933C-D2861B1129DE}" type="datetime1">
              <a:rPr lang="es-GT" smtClean="0"/>
              <a:t>21/09/2021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9AE-6D20-40E8-83B9-AFE348460766}" type="datetime1">
              <a:rPr lang="es-GT" smtClean="0"/>
              <a:t>21/09/2021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72B5-4A68-4E4F-B447-FC61244663D3}" type="datetime1">
              <a:rPr lang="es-GT" smtClean="0"/>
              <a:t>21/09/2021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E30F-A687-4E64-8B35-3DBF00F44A58}" type="datetime1">
              <a:rPr lang="es-GT" smtClean="0"/>
              <a:t>21/09/2021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AAE8-BB1F-46DC-B02E-828226DC17C2}" type="datetime1">
              <a:rPr lang="es-GT" smtClean="0"/>
              <a:t>21/09/2021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50F-492E-4C5A-B836-C79014F93E1E}" type="datetime1">
              <a:rPr lang="es-GT" smtClean="0"/>
              <a:t>21/09/2021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00244"/>
            <a:ext cx="9144000" cy="215864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DEL ORGANISMO EJECUTIVO </a:t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GT" u="sng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 para el Manejo Sustentable de la Cuenca del Lago de Atitlán y su Entorno -AMSCLAE-</a:t>
            </a:r>
            <a: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DD55A9-252A-4EE3-A4A7-FA842204FB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9" b="47442"/>
          <a:stretch/>
        </p:blipFill>
        <p:spPr>
          <a:xfrm>
            <a:off x="3584011" y="5480504"/>
            <a:ext cx="5455183" cy="9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81" y="84064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PÚBLICOS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937675" y="1885678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8,960,422.00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en el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2,470,226.33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4,231,281.77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68.92%</a:t>
            </a:r>
            <a:r>
              <a:rPr lang="es-GT" sz="2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 </a:t>
            </a:r>
            <a:r>
              <a:rPr lang="es-GT" sz="2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“AMSCLAE”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9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¿EN QUÉ INVIERTE “</a:t>
            </a:r>
            <a:r>
              <a:rPr lang="es-GT" u="sng" dirty="0">
                <a:latin typeface="Arial" panose="020B0604020202020204" pitchFamily="34" charset="0"/>
                <a:cs typeface="Arial" panose="020B0604020202020204" pitchFamily="34" charset="0"/>
              </a:rPr>
              <a:t>AMSCLAE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914702" y="862783"/>
            <a:ext cx="7406641" cy="55790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GT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invierte en los siguientes grupos de gasto: Servicios Profesionales (000), Servicios no personales (100), Materiales y suministros (200), Propiedad, Planta, Equipo e Intangibles (300), Asignaciones globales (900). En otras palabras, la inversión que realiza la institución se materializa en la contratación del personal especializado y la dotación en especie de los insumos, equipos, inversiones en proyectos productivos, agrícolas, forestales, de saneamiento, educación ambiental, fomento del turismo y económico, asistencia técnica a los entes generadores y comunidades organizadas, todo en el marco del mandato de la institución Acuerdo Gubernativo 78-2012. </a:t>
            </a:r>
            <a:endParaRPr lang="es-GT" sz="1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90668" y="182142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</a:t>
            </a:r>
            <a:r>
              <a:rPr lang="es-G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personal, dotación de insumos, inversión en proyectos y dotaciones en especie.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13,000,000.00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129,966.25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1,386,905.00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10.6685</a:t>
            </a:r>
            <a:r>
              <a:rPr lang="es-G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GT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 </a:t>
            </a:r>
            <a:r>
              <a:rPr lang="es-GT" sz="2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institución”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542" y="334891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MONTO UTILIZADO EN INVERSIÓN A LA FECHA</a:t>
            </a: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0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793024"/>
            <a:ext cx="9146435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FINALIDADES ATIENDE “LA INSTITUCIÓN”?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963713" y="1126384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públicos se utilizan con fines específicos para el cumplimiento de los objetivos sociales y económicos del Estado que impactan directamente en la población. </a:t>
            </a: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entidad atiende y prioriza las finalidades que le corresponden de conformidad con la ley. En el caso de “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AMSCLAE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destina su presupuesto a promover buenas prácticas agrícolas y forestales, Manejo integral de desechos y contaminantes y Fomento del desarrollo económico sostenible para la preservación del lago de Atitlán, en coordinación con las entidades públicas y privadas.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principal finalidad que se atiende es REDUCCIÓN DE LA CONTAMINACIÓN con un </a:t>
            </a:r>
            <a:r>
              <a:rPr lang="es-G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100.00%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presupuesto total de “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Target arm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707" y="56535"/>
            <a:ext cx="1477870" cy="1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FINALIDAD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149453" y="6145305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latin typeface="Arial" panose="020B0604020202020204" pitchFamily="34" charset="0"/>
                <a:cs typeface="Arial" panose="020B0604020202020204" pitchFamily="34" charset="0"/>
              </a:rPr>
              <a:t>* Cifras en millones de quetzales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4FBC2B1-64DF-4D15-ADAF-8F12DCEED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5034"/>
              </p:ext>
            </p:extLst>
          </p:nvPr>
        </p:nvGraphicFramePr>
        <p:xfrm>
          <a:off x="2881222" y="1780896"/>
          <a:ext cx="6889046" cy="108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161">
                  <a:extLst>
                    <a:ext uri="{9D8B030D-6E8A-4147-A177-3AD203B41FA5}">
                      <a16:colId xmlns:a16="http://schemas.microsoft.com/office/drawing/2014/main" val="3444294258"/>
                    </a:ext>
                  </a:extLst>
                </a:gridCol>
                <a:gridCol w="1370363">
                  <a:extLst>
                    <a:ext uri="{9D8B030D-6E8A-4147-A177-3AD203B41FA5}">
                      <a16:colId xmlns:a16="http://schemas.microsoft.com/office/drawing/2014/main" val="3421470596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866103040"/>
                    </a:ext>
                  </a:extLst>
                </a:gridCol>
                <a:gridCol w="1213566">
                  <a:extLst>
                    <a:ext uri="{9D8B030D-6E8A-4147-A177-3AD203B41FA5}">
                      <a16:colId xmlns:a16="http://schemas.microsoft.com/office/drawing/2014/main" val="963386724"/>
                    </a:ext>
                  </a:extLst>
                </a:gridCol>
                <a:gridCol w="1213566">
                  <a:extLst>
                    <a:ext uri="{9D8B030D-6E8A-4147-A177-3AD203B41FA5}">
                      <a16:colId xmlns:a16="http://schemas.microsoft.com/office/drawing/2014/main" val="2749011583"/>
                    </a:ext>
                  </a:extLst>
                </a:gridCol>
                <a:gridCol w="912860">
                  <a:extLst>
                    <a:ext uri="{9D8B030D-6E8A-4147-A177-3AD203B41FA5}">
                      <a16:colId xmlns:a16="http://schemas.microsoft.com/office/drawing/2014/main" val="2396188274"/>
                    </a:ext>
                  </a:extLst>
                </a:gridCol>
              </a:tblGrid>
              <a:tr h="528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COD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DESCRIPCIÓN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 PRESUPUESTO VIGENTE 2021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EJECUTADO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SALDO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% </a:t>
                      </a:r>
                      <a:br>
                        <a:rPr lang="es-GT" sz="1000">
                          <a:effectLst/>
                        </a:rPr>
                      </a:br>
                      <a:r>
                        <a:rPr lang="es-GT" sz="1000">
                          <a:effectLst/>
                        </a:rPr>
                        <a:t>EJECUTADO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387983"/>
                  </a:ext>
                </a:extLst>
              </a:tr>
              <a:tr h="56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060301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REDUCCIÓN DE LA CONTAMINACIÓN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       13,000,000.00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       6,275,757.04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</a:rPr>
                        <a:t>       6,724,242.96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</a:rPr>
                        <a:t>48.28%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687166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7FBAB31-01C4-4B1F-BF3D-16E132E9F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557939"/>
              </p:ext>
            </p:extLst>
          </p:nvPr>
        </p:nvGraphicFramePr>
        <p:xfrm>
          <a:off x="3126467" y="3351361"/>
          <a:ext cx="6219825" cy="23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085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ESPECÍFICOS</a:t>
            </a:r>
          </a:p>
          <a:p>
            <a:pPr algn="r"/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129706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C57451F-A2B0-43CF-AE9E-265083225FB2}"/>
              </a:ext>
            </a:extLst>
          </p:cNvPr>
          <p:cNvSpPr txBox="1">
            <a:spLocks/>
          </p:cNvSpPr>
          <p:nvPr/>
        </p:nvSpPr>
        <p:spPr>
          <a:xfrm>
            <a:off x="121886" y="1403498"/>
            <a:ext cx="11778761" cy="5252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Educación Ambiental: 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 las diferentes actividades desarrolladas, se tuvo en el cuatrimestre un total de </a:t>
            </a: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3575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personas beneficiarias atendidas directamente.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74E3F5BB-76C8-4762-B777-33F5D587B628}"/>
              </a:ext>
            </a:extLst>
          </p:cNvPr>
          <p:cNvSpPr txBox="1">
            <a:spLocks/>
          </p:cNvSpPr>
          <p:nvPr/>
        </p:nvSpPr>
        <p:spPr>
          <a:xfrm>
            <a:off x="3671489" y="1698868"/>
            <a:ext cx="8398625" cy="4721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y concientización a la población de la cuenca del Lago de Atitlán sobre buenas prácticas ambientales para el control de la contaminación.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ALCANCES: </a:t>
            </a:r>
            <a:r>
              <a:rPr lang="es-GT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acciones del DEA buscan fomentar la educación ambiental de toda la población de la cuenca del lago de Atitlán con el fin de cambiar actitudes y romper paradigmas, que permita el desarrollo sostenible y la preservación, conservación y resguardo del lago de Atitlán, los recursos naturales y los ecosistemas de la cuenca.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GT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INTERVENCIONES:</a:t>
            </a:r>
            <a:endParaRPr lang="es-GT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Talleres de fortalecimiento a docentes del nivel preprimario de la cuenca en temas del CNB en el área de medio social y natural. </a:t>
            </a:r>
            <a:endParaRPr lang="es-GT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Diseño, elaboración, impresión y distribución de material educativo de las etapas de 5 y 6 años en temas ambientales. </a:t>
            </a:r>
            <a:endParaRPr lang="es-GT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Jornadas ambientales de perifoneo en Sololá, San Jorge la Laguna, San Antonio Palopó y Panajachel.  </a:t>
            </a:r>
            <a:endParaRPr lang="es-GT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Talleres de proceso de fortalecimiento ambiental a líderes y autoridades comunitarias. </a:t>
            </a:r>
            <a:endParaRPr lang="es-GT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programas radiales con temas ambientales para la población de la cuenca del lago de Atitlán. </a:t>
            </a:r>
            <a:endParaRPr lang="es-GT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s-GT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programas de televisión, en canal local para la población de la cuenca del lago de Atitlán y su entorno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9D0F93-98A6-46D2-BB55-E460262DAEF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r="20057" b="8322"/>
          <a:stretch/>
        </p:blipFill>
        <p:spPr bwMode="auto">
          <a:xfrm>
            <a:off x="664316" y="2062991"/>
            <a:ext cx="2668629" cy="1543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B725B9F1-0EC0-44A6-AC05-BEFE69D1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02" y="3668616"/>
            <a:ext cx="2599055" cy="328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/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Monitoreo de Programa Radial: El bosque 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Unidad de Seguimiento y Evaluación 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D249B22-79F4-4592-BC07-308AA451F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9" y="4059394"/>
            <a:ext cx="2294860" cy="1721145"/>
          </a:xfrm>
          <a:prstGeom prst="rect">
            <a:avLst/>
          </a:prstGeom>
        </p:spPr>
      </p:pic>
      <p:sp>
        <p:nvSpPr>
          <p:cNvPr id="17" name="Cuadro de texto 2">
            <a:extLst>
              <a:ext uri="{FF2B5EF4-FFF2-40B4-BE49-F238E27FC236}">
                <a16:creationId xmlns:a16="http://schemas.microsoft.com/office/drawing/2014/main" id="{2910E837-5C91-4839-9C60-5FFC695D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90" y="5889486"/>
            <a:ext cx="2599055" cy="328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/>
            <a:r>
              <a:rPr lang="es-GT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promocional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7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EBEAD254-0D50-49A9-9C85-458C5FC1A4CC}"/>
              </a:ext>
            </a:extLst>
          </p:cNvPr>
          <p:cNvSpPr txBox="1">
            <a:spLocks/>
          </p:cNvSpPr>
          <p:nvPr/>
        </p:nvSpPr>
        <p:spPr>
          <a:xfrm>
            <a:off x="121886" y="1250316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None/>
            </a:pP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Departamento de Fomento Económico y Desarrollo Sustentable: 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 las diferentes actividades desarrolladas, se tuvo en el cuatrimestre un total de </a:t>
            </a: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633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personas beneficiarias atendidas directamente.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D5F1B159-AC0B-40A4-A206-775BB573812A}"/>
              </a:ext>
            </a:extLst>
          </p:cNvPr>
          <p:cNvSpPr txBox="1">
            <a:spLocks/>
          </p:cNvSpPr>
          <p:nvPr/>
        </p:nvSpPr>
        <p:spPr>
          <a:xfrm>
            <a:off x="4178595" y="2131070"/>
            <a:ext cx="7722052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G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Fomento de proyectos de desarrollo económico sostenibles en el sector público y privado de la Cuenca del Lago de Atitlán.</a:t>
            </a:r>
            <a:endParaRPr lang="es-GT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G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ALCANCES: </a:t>
            </a:r>
            <a:r>
              <a:rPr lang="es-GT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acciones del DEFEDES buscan fomentar y velar por que la inversión y la actividad económica productiva que se genera dentro de la cuenca del Lago de Atitlán promuevan el desarrollo sostenible del área y la protección de los recursos naturales y los ecosistemas de la cuenca. </a:t>
            </a:r>
          </a:p>
          <a:p>
            <a:pPr algn="just">
              <a:lnSpc>
                <a:spcPct val="120000"/>
              </a:lnSpc>
            </a:pPr>
            <a:r>
              <a:rPr lang="es-GT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INTERVENCIONES: </a:t>
            </a:r>
            <a:endParaRPr lang="es-GT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ES_trad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talleres virtuales para el Programa de Fortalecimiento de Proyectos Verdes.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ES_trad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Asesoría técnica a operarios de la PTRS y personal técnico municipal de Santiago Atitlán para mejoramiento de la calidad del compost. </a:t>
            </a:r>
            <a:endParaRPr lang="es-GT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ES_trad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desarrolló promoción y comercialización de mejorador de suelos “Atitlán compost”.</a:t>
            </a:r>
            <a:endParaRPr lang="es-GT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ES_trad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para la implementación de un sistema fotovoltaico en pozo y equipo de bombeo de agua potable en Aldea </a:t>
            </a:r>
            <a:r>
              <a:rPr lang="es-ES_tradnl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Xajaxac</a:t>
            </a:r>
            <a:r>
              <a:rPr lang="es-ES_trad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Sololá.</a:t>
            </a:r>
            <a:endParaRPr lang="es-GT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ES_trad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emprendedores capacitados en el Programa de Fortalecimiento de Proyectos Verdes. </a:t>
            </a:r>
            <a:endParaRPr lang="es-GT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ES_trad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acción elaborado y entregado a la municipalidad de Santa Cruz la Laguna, sobre la gestión integral de los residuos sólidos. </a:t>
            </a:r>
            <a:endParaRPr lang="es-GT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ES_trad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Puesta en marcha de proyecto fotovoltaico en la PTAR San Marcos la Laguna.  </a:t>
            </a:r>
            <a:endParaRPr lang="es-GT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519CDD-A691-4B4D-87C2-DD045A09BCA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t="44304" r="38610" b="27403"/>
          <a:stretch/>
        </p:blipFill>
        <p:spPr bwMode="auto">
          <a:xfrm>
            <a:off x="585283" y="2131070"/>
            <a:ext cx="3129915" cy="1494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0C9DCD68-312D-47E2-A98A-1FCC3B697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63" y="3720475"/>
            <a:ext cx="2599055" cy="445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/>
            <a:r>
              <a:rPr lang="es-MX" sz="9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Taller de Fortalecimiento a Proyectos Verdes</a:t>
            </a:r>
            <a:endParaRPr lang="es-GT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9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Comunicación Social  </a:t>
            </a:r>
            <a:endParaRPr lang="es-GT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64AC2EEE-2568-468F-A656-669756DE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4" y="5857187"/>
            <a:ext cx="2599055" cy="445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/>
            <a:r>
              <a:rPr lang="es-MX" sz="9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 sistema de bombeo de agua, Xajaxac.</a:t>
            </a:r>
            <a:endParaRPr lang="es-GT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9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Unidad de Seguimiento y Evaluación </a:t>
            </a:r>
            <a:endParaRPr lang="es-GT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99CCC9-9CA4-4463-9987-3D9BAFEA58B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4" y="4126177"/>
            <a:ext cx="2879725" cy="16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F7466C3A-FB51-4BA1-943D-D548035323E8}"/>
              </a:ext>
            </a:extLst>
          </p:cNvPr>
          <p:cNvSpPr txBox="1">
            <a:spLocks/>
          </p:cNvSpPr>
          <p:nvPr/>
        </p:nvSpPr>
        <p:spPr>
          <a:xfrm>
            <a:off x="4178595" y="2131070"/>
            <a:ext cx="7722052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Conservación de suelo, incremento y conservación de la cobertura forestal y promoción de prácticas agrícolas sostenibles en la Cuenca del Lago de Atitlán. </a:t>
            </a:r>
          </a:p>
          <a:p>
            <a:pPr algn="just">
              <a:lnSpc>
                <a:spcPct val="150000"/>
              </a:lnSpc>
            </a:pPr>
            <a:r>
              <a:rPr lang="es-GT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ALCANCES: </a:t>
            </a: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acciones del departamento Agrícola Forestal buscan promover la agricultura sostenible, las buenas prácticas agrícolas, la conservación de suelos, el incremento de la cobertura forestal y la hidrología forestal, dentro de la cuenca del Lago de Atitlán. </a:t>
            </a:r>
          </a:p>
          <a:p>
            <a:pPr algn="just">
              <a:lnSpc>
                <a:spcPct val="120000"/>
              </a:lnSpc>
            </a:pPr>
            <a:r>
              <a:rPr lang="es-GT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INTERVENCIONES: </a:t>
            </a:r>
            <a:endParaRPr lang="es-GT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45,190 árboles plantados en zonas de recarga hídrica de la cuenca del lago de Atitlán.</a:t>
            </a:r>
          </a:p>
          <a:p>
            <a:pPr algn="just">
              <a:lnSpc>
                <a:spcPct val="150000"/>
              </a:lnSpc>
            </a:pP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Verificación de áreas para repoblación forestal en apiarios en Coordinación con la apícola Atitlán, San Pedro la Laguna. </a:t>
            </a:r>
          </a:p>
          <a:p>
            <a:pPr algn="just">
              <a:lnSpc>
                <a:spcPct val="150000"/>
              </a:lnSpc>
            </a:pP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Entrega de insumos a viveros comunitarios y municipales para fomentar la cobertura forestal (Sololá, Concepción, Santa Lucía Utatlán, San Juan la Laguna). </a:t>
            </a:r>
          </a:p>
          <a:p>
            <a:pPr algn="just">
              <a:lnSpc>
                <a:spcPct val="150000"/>
              </a:lnSpc>
            </a:pP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Supervisión de establecimiento de </a:t>
            </a:r>
            <a:r>
              <a:rPr lang="es-GT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Gravilea</a:t>
            </a: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productores de San Juan la Laguna. </a:t>
            </a:r>
            <a:endParaRPr lang="es-GT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sitios visitados para repoblación forestal en apiarios.</a:t>
            </a:r>
          </a:p>
          <a:p>
            <a:pPr algn="just">
              <a:lnSpc>
                <a:spcPct val="150000"/>
              </a:lnSpc>
            </a:pPr>
            <a:r>
              <a:rPr lang="es-GT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Entrega de bombas de aspersión, bolsas de almácigos y mangueras en viveros comunitarios.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n 19">
            <a:extLst>
              <a:ext uri="{FF2B5EF4-FFF2-40B4-BE49-F238E27FC236}">
                <a16:creationId xmlns:a16="http://schemas.microsoft.com/office/drawing/2014/main" id="{591B3048-B939-49F2-96CB-EE2EAA8DC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55" y="2153924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2">
            <a:extLst>
              <a:ext uri="{FF2B5EF4-FFF2-40B4-BE49-F238E27FC236}">
                <a16:creationId xmlns:a16="http://schemas.microsoft.com/office/drawing/2014/main" id="{836C8D1C-FE28-4C17-82B3-7C230CAE7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63" y="3912873"/>
            <a:ext cx="2598738" cy="446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GT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Reforestación Santa Lucía Utatlán</a:t>
            </a:r>
            <a:endParaRPr kumimoji="0" lang="es-MX" altLang="es-GT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GT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Agrícola y forestal</a:t>
            </a:r>
            <a:endParaRPr kumimoji="0" lang="es-MX" altLang="es-G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FD7C2FFE-6C91-43D5-A178-B45AB810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42" y="6019800"/>
            <a:ext cx="2598738" cy="446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GT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Reforestación </a:t>
            </a:r>
            <a:r>
              <a:rPr kumimoji="0" lang="es-MX" altLang="es-GT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Jaibal</a:t>
            </a:r>
            <a:endParaRPr kumimoji="0" lang="es-MX" altLang="es-GT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GT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Comunicación Social  </a:t>
            </a:r>
            <a:endParaRPr kumimoji="0" lang="es-MX" altLang="es-G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0B809B-B9C6-4598-B409-D1E2EEB1B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41" y="1314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pic>
        <p:nvPicPr>
          <p:cNvPr id="8" name="Imagen 22">
            <a:extLst>
              <a:ext uri="{FF2B5EF4-FFF2-40B4-BE49-F238E27FC236}">
                <a16:creationId xmlns:a16="http://schemas.microsoft.com/office/drawing/2014/main" id="{6375EA46-3B1E-4E4A-A92D-6D0B2F8E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24" y="4267200"/>
            <a:ext cx="22383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37419538-C98D-4B1D-ADAB-A1CD2756C27F}"/>
              </a:ext>
            </a:extLst>
          </p:cNvPr>
          <p:cNvSpPr txBox="1">
            <a:spLocks/>
          </p:cNvSpPr>
          <p:nvPr/>
        </p:nvSpPr>
        <p:spPr>
          <a:xfrm>
            <a:off x="121886" y="1250316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Departamento Agrícola Forestal: 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 las diferentes actividades desarrolladas, se tuvo en el mes de agosto un total de </a:t>
            </a: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555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personas beneficiarias atendidas directamente.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9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32EC5471-494A-41C3-8DA8-A1C2FA88A778}"/>
              </a:ext>
            </a:extLst>
          </p:cNvPr>
          <p:cNvSpPr txBox="1">
            <a:spLocks/>
          </p:cNvSpPr>
          <p:nvPr/>
        </p:nvSpPr>
        <p:spPr>
          <a:xfrm>
            <a:off x="121886" y="1250316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Departamento de Saneamiento Ambiental: 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 las diferentes actividades desarrolladas, se tuvo en el cuatrimestre un total de </a:t>
            </a: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1,185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personas beneficiarias atendidas directamente.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917004BD-2FC8-4C93-92D6-41FC153BBA3F}"/>
              </a:ext>
            </a:extLst>
          </p:cNvPr>
          <p:cNvSpPr txBox="1">
            <a:spLocks/>
          </p:cNvSpPr>
          <p:nvPr/>
        </p:nvSpPr>
        <p:spPr>
          <a:xfrm>
            <a:off x="4178595" y="2131070"/>
            <a:ext cx="7722052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Fortalecimiento a entidades públicas y privadas en la gestión y manejo de desechos y contaminantes en la cuenca del lago de Atitlán.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G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ALCANCES: Las acciones del departamento de Saneamiento Ambiental buscan el fomento del saneamiento ambiental y el manejo de desechos dentro de la cuenca del lago de Atitlán con el fin de reducir los riesgos de contaminación para el lago y los recursos naturales, así como los riesgos para la salud de la población.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Asistencia técnica en la visita de campo en el marco del Proyecto de Mejoramiento de PTAR </a:t>
            </a:r>
            <a:r>
              <a:rPr lang="es-ES_trad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Cebollales</a:t>
            </a: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la tratabilidad fisicoquímica de lixiviados, Evaluación del sistema de tratamiento para aguas residuales.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_trad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Asistencia técnica para estudio de la PTAR del municipio de San Marcos la Laguna.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Asistencia técnica en reconocimiento de terreno nuevo para la construcción y/o ampliación de PTAR de aldea San Jorge la Laguna.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Entrega de toneles plásticos perforados para desechos sólidos en Santa Catarina </a:t>
            </a:r>
            <a:r>
              <a:rPr lang="es-ES_trad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Palopó</a:t>
            </a: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Entrega a Municipalidad de Panajachel de bosquejo de línea de impulsión y caja de válvulas para derivación del caudal excedente en Planta de Tratamiento de Aguas Residuales </a:t>
            </a:r>
            <a:r>
              <a:rPr lang="es-ES_trad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Tzanjuyú</a:t>
            </a: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Terreno identificado en San Jorge la Laguna, para la construcción y/o ampliación de la PTAR. Se realizó chequeo de dimensiones y ubicación en campo conforme al plano de ubicación existente.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Convenio suscrito con COCODE del caserío Cipresales, aldea </a:t>
            </a:r>
            <a:r>
              <a:rPr lang="es-ES_tradnl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Xajaxac</a:t>
            </a: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tiene por objetivo ayudar con materiales de construcción para mejoras a la PTAR de dicha aldea.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_trad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Recolección de aproximadamente 21,401 libras de desechos sólidos en jornadas de limpieza.</a:t>
            </a:r>
            <a:endParaRPr lang="es-G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id="{888EF270-5B22-4133-90A3-D2A1425AB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56" y="3868420"/>
            <a:ext cx="2706370" cy="3028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/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Reconocimiento terreno Sn. Jorge la Laguna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Unidad de Seguimiento y Evaluación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GT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5D1EDD-AC33-4967-B593-784B60E6B5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4" y="2168843"/>
            <a:ext cx="2867025" cy="16122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A228B6-3288-4396-85AE-89BFFD25A0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1" y="4178301"/>
            <a:ext cx="2204720" cy="16503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D5F088E5-7D93-412F-9239-1E58A6D9A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56" y="6003650"/>
            <a:ext cx="2706370" cy="3028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/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Jornada de limpieza, desembocadura Río San Francisco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Comunicación Social 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GT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31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FUNCIONES DE “</a:t>
            </a:r>
            <a:r>
              <a:rPr lang="es-GT" sz="2800" u="sng" dirty="0">
                <a:latin typeface="Arial" panose="020B0604020202020204" pitchFamily="34" charset="0"/>
                <a:cs typeface="Arial" panose="020B0604020202020204" pitchFamily="34" charset="0"/>
              </a:rPr>
              <a:t>AMSCLAE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3" y="1345721"/>
            <a:ext cx="11276285" cy="489279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 conformidad con las normas que regulan su funcionamiento, La Autoridad para el Manejo Sustentable de la Cuenca del Lago de Atitlán y su Entorno -AMSCLAE-, es creada por el </a:t>
            </a:r>
            <a:r>
              <a:rPr lang="es-GT" sz="11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Decreto 133-96 </a:t>
            </a: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 regulada por el Acuerdo Gubernativo No. </a:t>
            </a:r>
            <a:r>
              <a:rPr lang="es-GT" sz="11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78-2012</a:t>
            </a: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La Ley de Creación de la AMSCLAE declara de interés y urgencia nacional</a:t>
            </a:r>
            <a:r>
              <a:rPr lang="es-GT" sz="11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la conservación, preservación y resguardo del Lago de Atitlán y su entorno natural.</a:t>
            </a:r>
          </a:p>
          <a:p>
            <a:pPr algn="just">
              <a:lnSpc>
                <a:spcPct val="120000"/>
              </a:lnSpc>
            </a:pP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El fin específico de la AMSCLAE es </a:t>
            </a:r>
            <a:r>
              <a:rPr lang="es-GT" sz="11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planificar, coordinar y ejecutar las medidas y acciones del sector público y privado</a:t>
            </a: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que sean necesarias para rescatar el amenazado ecosistema del Lago de Atitlán y su Entorno. </a:t>
            </a:r>
          </a:p>
          <a:p>
            <a:pPr algn="just">
              <a:lnSpc>
                <a:spcPct val="120000"/>
              </a:lnSpc>
            </a:pP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Velar por el interés y la urgencia nacional para la conservación, preservación y resguardo del lago de Atitlán y su entorno natural;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Planificar, coordinar y ejecutar las medidas y acciones del sector público y privado que sean necesarias para conservar, preservar y resguardar el ecosistema del lago de Atitlán y sus áreas circunvecinas.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Regular la función de los distintos sectores que intervienen en el uso de los recursos de la cuenca y el lago, y mantener una </a:t>
            </a:r>
            <a:r>
              <a:rPr lang="es-GT" sz="11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eficiente coordinación interinstitucional </a:t>
            </a: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para agilizar las acciones y aplicaciones de normas y reglamentos.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Emitir y aplicar las disposiciones, ordenanzas, resoluciones y planes para el </a:t>
            </a:r>
            <a:r>
              <a:rPr lang="es-GT" sz="11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manejo integrado de la cuenca del lago de Atitlán </a:t>
            </a: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 su entorno;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Normar y regular los procesos de planificación y de investigación científica que dependencias públicas o privadas, personas individuales o jurídicas realicen dentro de la cuenca del lago de Atitlán en materia de recursos hídricos, cuencas, biodiversidad, clima, ambiente y recursos naturales; y elaborar los instrumentos necesarios para el manejo integrado de la cuenca del lago de Atitlán y su entorno.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s-GT" sz="11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Promover la organización y participación permanente de la comunidad </a:t>
            </a:r>
            <a:r>
              <a:rPr lang="es-GT" sz="1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para el manejo integrado de la cuenca del lago de Atitlán.</a:t>
            </a:r>
            <a:endParaRPr lang="es-GT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6F7124CE-6FDA-4DEA-AB8A-AEF4256FCE00}"/>
              </a:ext>
            </a:extLst>
          </p:cNvPr>
          <p:cNvSpPr txBox="1">
            <a:spLocks/>
          </p:cNvSpPr>
          <p:nvPr/>
        </p:nvSpPr>
        <p:spPr>
          <a:xfrm>
            <a:off x="121886" y="1250316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Departamento de Investigación y Calidad Ambiental: 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Informes actualizados sobre la calidad de los recursos naturales (suelo, agua y bosque), clima, desechos y contaminantes de la cuenca del lago de Atitlán, para informar a la población en general y toma de decisiones.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459B785D-BEC0-48F1-B8E1-DAE14578CAE9}"/>
              </a:ext>
            </a:extLst>
          </p:cNvPr>
          <p:cNvSpPr txBox="1">
            <a:spLocks/>
          </p:cNvSpPr>
          <p:nvPr/>
        </p:nvSpPr>
        <p:spPr>
          <a:xfrm>
            <a:off x="3739248" y="2437553"/>
            <a:ext cx="7722052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G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ALCANCES: </a:t>
            </a:r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las acciones del Departamento de Investigación y Calidad Ambiental aportan a la investigación científica institucional, del monitoreo permanente del lago, los recursos hídricos de la cuenca y el clima, así como de la calidad ambiental de la cuenca mediante la evaluación permanente del impacto ambiental de las diversas acciones que en ésta se desarrollan y de fomentar la gestión integrada de riesgos. 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Monitoreo </a:t>
            </a:r>
            <a:r>
              <a:rPr lang="es-ES_tradn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limnológico</a:t>
            </a: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los puntos WG (centro del lago), SA (Santiago Atitlán) y WP (Panajachel)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Monitoreo climático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Monitoreo de caudales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Siembra de Tul en zonas litorales de San Pablo y San Juan la Laguna, entre otros.  </a:t>
            </a:r>
            <a:endParaRPr lang="es-G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 de datos actualizada con datos recopilados del monitoreo </a:t>
            </a:r>
            <a:r>
              <a:rPr lang="es-ES_tradn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limnológico</a:t>
            </a: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 de datos de clima, lago y de caudal de ríos actualizado con datos recopilados.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resultados de análisis microbiológico en lodos de patio de secado de PTAR San Marcos la Laguna, entregado al Departamento de Saneamiento Ambiental. 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Aproximadamente 145 macollas de tul sembradas en litorales de los municipios de San Pablo y San Juan la Laguna. 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G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Identificación y georreferenciación de puntos de contaminación con registro fotográfico.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2AA1ED-4FA7-46B1-8904-2760D18D7A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5" y="2618766"/>
            <a:ext cx="1990090" cy="14928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D115FD0C-035A-4B7D-B7FD-08BC31DF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" y="4237494"/>
            <a:ext cx="2599055" cy="445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/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Siembra de Tul, San Pablo la Laguna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DICA</a:t>
            </a:r>
            <a:endParaRPr lang="es-G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912D48-99DB-4BF2-A710-5C4E7FB5BA3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5" y="4637644"/>
            <a:ext cx="1990090" cy="1493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169DD1AD-41E4-4DD7-99E2-9A734E093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8" y="6198623"/>
            <a:ext cx="2599055" cy="445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/>
            <a:r>
              <a:rPr lang="es-MX" sz="9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Siembra de Tul, San Juan la laguna </a:t>
            </a:r>
            <a:endParaRPr lang="es-GT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9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Comunicación Social  </a:t>
            </a:r>
            <a:endParaRPr lang="es-GT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9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Y DESAFÍOS</a:t>
            </a:r>
          </a:p>
        </p:txBody>
      </p:sp>
    </p:spTree>
    <p:extLst>
      <p:ext uri="{BB962C8B-B14F-4D97-AF65-F5344CB8AC3E}">
        <p14:creationId xmlns:p14="http://schemas.microsoft.com/office/powerpoint/2010/main" val="111006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1041218"/>
            <a:ext cx="10049693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TENDENCIA MUESTRA EL USO DE LOS RECURSOS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080293" y="1377711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obtenidos durante el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reportado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permiten establecer que la ejecución del presupuesto se caracterizó principalmente por las inversiones realizadas como aportes de contrapartida en proyectos agrícolas, forestales, de fomento económico sustentable, saneamiento ambiental e investigación, así como para el pago de personal que brinda asistencia técnica y acompañamiento a las municipalidades y población representada de Atitlán.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7 TENDENCIAS TECNOLÓGICAS PARA EL EL 2021 | M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85" y="-89694"/>
            <a:ext cx="2406215" cy="1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 que en los </a:t>
            </a:r>
            <a:r>
              <a:rPr lang="es-G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 cuatrimestres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continúe la inversión en proyectos de contrapartida y asistencia  técnica. </a:t>
            </a:r>
          </a:p>
        </p:txBody>
      </p:sp>
    </p:spTree>
    <p:extLst>
      <p:ext uri="{BB962C8B-B14F-4D97-AF65-F5344CB8AC3E}">
        <p14:creationId xmlns:p14="http://schemas.microsoft.com/office/powerpoint/2010/main" val="404255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RESULTADOS SE OBTUVIERON EN EL MARCO DE LA </a:t>
            </a:r>
            <a:r>
              <a:rPr lang="es-GT" dirty="0" err="1"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542222" y="2221918"/>
            <a:ext cx="7663491" cy="3594864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General de Gobierno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es el plan de acción del Gobierno de Guatemala, en donde se plasman los objetivos estratégicos y los lineamientos de las políticas públicas.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19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En el marco de la Política General de Gobierno -PGG-, la AMSCLAE no es un ente rector sectorial, sin embargo, </a:t>
            </a:r>
            <a:r>
              <a:rPr lang="es-GT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sus acciones contribuyen de manera transversal a la gestión sostenible del ambiente y recursos naturales</a:t>
            </a:r>
            <a:r>
              <a:rPr lang="es-GT" sz="19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relacionada con el eje “Estado responsable, transparente y efectivo en cumplimiento a la meta estratégica: “</a:t>
            </a:r>
            <a:r>
              <a:rPr lang="es-GT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Para el año 2023 la superficie terrestre cubierta con cobertura forestal se ubica en 33.7%, cuyo indicador para medición es: Porcentaje de la superficie terrestre cubierta con cobertura fore</a:t>
            </a:r>
            <a:r>
              <a:rPr lang="es-GT" sz="19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stal, como parte de las intervenciones que realiza el Departamento de Agrícola y Forestal vinculado al subproducto: 001-002-0003 “Conservación de suelo, incremento y conservación de la cobertura forestal y promoción de prácticas agrícolas sostenible en la Cuenca del Lago de Atitlán”.</a:t>
            </a:r>
            <a:endParaRPr lang="es-GT" sz="19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2864627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contribuyó con los pilares “</a:t>
            </a:r>
            <a:r>
              <a:rPr lang="es-GT" sz="1600" dirty="0"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Estado responsable, transparente y efectivo</a:t>
            </a:r>
            <a:r>
              <a:rPr lang="es-GT" sz="1600" b="0" dirty="0"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”.</a:t>
            </a: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Noticias de Canción de Abril - TuneC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82" y="202303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03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MEDIDAS DE TRANSPARENCIA SE HAN APLICADO?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560717" y="1083005"/>
            <a:ext cx="10748759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el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adecuado del dinero público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avance en el cumplimiento de los objetivos de Estado, “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ha adoptado como medidas de transparencia: el establecimiento de </a:t>
            </a:r>
            <a:r>
              <a:rPr lang="es-G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internas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administración de los fondos, plazos y normas para </a:t>
            </a:r>
            <a:r>
              <a:rPr lang="es-G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 calidad del gasto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medio de una </a:t>
            </a:r>
            <a:r>
              <a:rPr lang="es-G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institucional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asimismo la </a:t>
            </a:r>
            <a:r>
              <a:rPr lang="es-G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de la información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página web institucional en cumplimiento a lo que establece el artículo 20 de la Ley del Presupuesto General del Estado – Decreto Núm. 25-2018.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6" name="Picture 10" descr="Iconos de Transparencia - 450 iconos vectoriale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21" y="200840"/>
            <a:ext cx="1471205" cy="14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11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6" y="385430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DESAFÍOS INSTITUCIONALES SE TIENEN DURANTE 2021?</a:t>
            </a: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957695" y="907945"/>
            <a:ext cx="10276609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G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desafíos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“</a:t>
            </a:r>
            <a:r>
              <a:rPr lang="es-GT" sz="16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en cuanto al uso de los recursos públicos y el cumplimiento de los planes nacionales son: en general contribuir a la </a:t>
            </a:r>
            <a:r>
              <a:rPr lang="es-GT" sz="1600" dirty="0">
                <a:effectLst/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gestión sostenible del ambiente y recursos naturales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en particular promover el </a:t>
            </a: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integrado de la cuenca del lago de Atitlán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alrededor de las siguientes prioridades: 1. Seguimiento y promoción de </a:t>
            </a: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ordenanzas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nivel de cuenca y en el marco de la autonomía municipal, 2. Contribuir y promover el cierre de vertederos municipales y activación de sistemas de tratamiento de </a:t>
            </a: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residuos sólidos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Promover la </a:t>
            </a: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científica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desarrollo de propuestas de solución a los grandes retos de saneamiento de la cuenca. 4. Fortalecimiento técnico municipal para el tratamiento de las </a:t>
            </a: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residuales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mejora y activación de las plantas de tratamiento existentes. 5. Promover el manejo integrado de la cuenca a través de la coordinación interinstitucional e inversión en los proyectos de agua y saneamiento priorizados por las </a:t>
            </a: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municipalidades de la cuenca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6. Fomento económico y turismo con </a:t>
            </a: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 prácticas ambientales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y contribución </a:t>
            </a: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agrícola forestal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comunidades priorizadas.</a:t>
            </a:r>
            <a:endParaRPr lang="es-GT" sz="16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cono-Comprensión-Desafio Neurolectura | Desafío Neurolectura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783" y="28051"/>
            <a:ext cx="1533042" cy="15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0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4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OBJETIVOS DE “</a:t>
            </a:r>
            <a:r>
              <a:rPr lang="es-GT" sz="2800" u="sng" dirty="0">
                <a:latin typeface="Arial" panose="020B0604020202020204" pitchFamily="34" charset="0"/>
                <a:cs typeface="Arial" panose="020B0604020202020204" pitchFamily="34" charset="0"/>
              </a:rPr>
              <a:t>AMSCLAE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4" y="1624347"/>
            <a:ext cx="10646230" cy="4614170"/>
          </a:xfrm>
        </p:spPr>
        <p:txBody>
          <a:bodyPr>
            <a:normAutofit fontScale="55000" lnSpcReduction="20000"/>
          </a:bodyPr>
          <a:lstStyle/>
          <a:p>
            <a:pPr marL="457200" algn="just">
              <a:lnSpc>
                <a:spcPct val="150000"/>
              </a:lnSpc>
            </a:pPr>
            <a:r>
              <a:rPr lang="es-G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el cumplimiento de sus funciones y satisfacer las necesidades de la población, “</a:t>
            </a:r>
            <a:r>
              <a:rPr lang="es-GT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AMSCLAE</a:t>
            </a:r>
            <a:r>
              <a:rPr lang="es-G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”, d</a:t>
            </a:r>
            <a:r>
              <a:rPr lang="es-ES_tradnl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conformidad con las </a:t>
            </a:r>
            <a:r>
              <a:rPr lang="es-ES_tradnl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LÍNEAS ESTRATÉGICAS</a:t>
            </a:r>
            <a:r>
              <a:rPr lang="es-ES_tradnl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definidas en el </a:t>
            </a:r>
            <a:r>
              <a:rPr lang="es-ES_tradnl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 Estratégico Institucional -PEI-</a:t>
            </a:r>
            <a:r>
              <a:rPr lang="es-ES_tradnl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la AMSCLAE para el período 2020-2028, para promover buenas prácticas agrícolas y forestales, Manejo integral de desechos y contaminantes y Fomento del desarrollo económico sostenible, se cumple con los siguientes objetivos estratégicos Institucionales: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s-ES_tradnl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GT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 ESTRATÉGICO No. 1:</a:t>
            </a:r>
            <a:r>
              <a:rPr lang="es-ES_tradnl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Promover prácticas agrícolas sostenibles, que incluyan la conservación de suelos, el incremento y conservación de la cobertura forestal en la cuenca del lago de Atitlán.</a:t>
            </a:r>
            <a:endParaRPr lang="es-GT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 ESTRATÉGICO No. 2:</a:t>
            </a:r>
            <a:r>
              <a:rPr lang="es-ES_tradnl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Fomentar el saneamiento ambiental y el manejo de los desechos y contaminantes dentro de la cuenca del lago de Atitlán.</a:t>
            </a:r>
            <a:endParaRPr lang="es-GT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 ESTRATÉGICO No. 3:</a:t>
            </a:r>
            <a:r>
              <a:rPr lang="es-ES_tradnl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Promover el desarrollo sostenible y la protección de los recursos naturales de la cuenca a través del fomento de la inversión y la actividad económica.</a:t>
            </a:r>
            <a:endParaRPr lang="es-GT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7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GENERAL</a:t>
            </a:r>
          </a:p>
          <a:p>
            <a:pPr algn="r"/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754976"/>
            <a:ext cx="4585065" cy="4614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por ejecutar 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(por utilizar):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1619794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13,000,000.00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3114705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6,275,757.04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4656122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6,724,242.96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701" y="2803491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857155" y="2534194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48.28%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34547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¿EN QUÉ UTILIZA EL DINERO “</a:t>
            </a:r>
            <a:r>
              <a:rPr lang="es-GT" u="sng" dirty="0">
                <a:latin typeface="Arial" panose="020B0604020202020204" pitchFamily="34" charset="0"/>
                <a:cs typeface="Arial" panose="020B0604020202020204" pitchFamily="34" charset="0"/>
              </a:rPr>
              <a:t>AMSCLAE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493623" y="1721224"/>
            <a:ext cx="7406641" cy="481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5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dinero se utiliza en la adquisición de diferentes bienes o servicios y en transferencias que son necesarias para cumplir con las finalidades de la institución.</a:t>
            </a:r>
          </a:p>
          <a:p>
            <a:pPr algn="just">
              <a:lnSpc>
                <a:spcPct val="150000"/>
              </a:lnSpc>
            </a:pPr>
            <a:endParaRPr lang="es-GT" sz="1500" b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s-GT" sz="15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mostrar de forma ordenada a la población en qué se utiliza el dinero, el gasto del sector público se muestra por </a:t>
            </a:r>
            <a:r>
              <a:rPr lang="es-GT" sz="1500" dirty="0">
                <a:solidFill>
                  <a:srgbClr val="197BB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grupos de gasto</a:t>
            </a:r>
            <a:r>
              <a:rPr lang="es-GT" sz="15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siendo estos:</a:t>
            </a:r>
          </a:p>
          <a:p>
            <a:pPr algn="just">
              <a:lnSpc>
                <a:spcPct val="150000"/>
              </a:lnSpc>
            </a:pPr>
            <a:endParaRPr lang="es-GT" sz="1500" b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5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Servicios Profesionales (000),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5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Servicios no personales (100),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5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Materiales y suministros (200),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5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Propiedad, Planta, Equipo e Intangibles (300)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500" b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Asignaciones globales (900)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1500" b="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br>
              <a:rPr lang="es-GT" sz="1500" b="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GT" sz="1500" b="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672987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31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GT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0B56C1-BDE5-4CF0-BAA3-865382F9BD8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/>
          <a:stretch/>
        </p:blipFill>
        <p:spPr bwMode="auto">
          <a:xfrm>
            <a:off x="6096000" y="2052084"/>
            <a:ext cx="5782029" cy="3742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7456CB1-023F-4671-99A3-D7E4532A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89655"/>
              </p:ext>
            </p:extLst>
          </p:nvPr>
        </p:nvGraphicFramePr>
        <p:xfrm>
          <a:off x="435935" y="2052083"/>
          <a:ext cx="5582095" cy="3561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51">
                  <a:extLst>
                    <a:ext uri="{9D8B030D-6E8A-4147-A177-3AD203B41FA5}">
                      <a16:colId xmlns:a16="http://schemas.microsoft.com/office/drawing/2014/main" val="2531654192"/>
                    </a:ext>
                  </a:extLst>
                </a:gridCol>
                <a:gridCol w="1430929">
                  <a:extLst>
                    <a:ext uri="{9D8B030D-6E8A-4147-A177-3AD203B41FA5}">
                      <a16:colId xmlns:a16="http://schemas.microsoft.com/office/drawing/2014/main" val="3577409410"/>
                    </a:ext>
                  </a:extLst>
                </a:gridCol>
                <a:gridCol w="969052">
                  <a:extLst>
                    <a:ext uri="{9D8B030D-6E8A-4147-A177-3AD203B41FA5}">
                      <a16:colId xmlns:a16="http://schemas.microsoft.com/office/drawing/2014/main" val="3980136460"/>
                    </a:ext>
                  </a:extLst>
                </a:gridCol>
                <a:gridCol w="1048317">
                  <a:extLst>
                    <a:ext uri="{9D8B030D-6E8A-4147-A177-3AD203B41FA5}">
                      <a16:colId xmlns:a16="http://schemas.microsoft.com/office/drawing/2014/main" val="3165969305"/>
                    </a:ext>
                  </a:extLst>
                </a:gridCol>
                <a:gridCol w="975036">
                  <a:extLst>
                    <a:ext uri="{9D8B030D-6E8A-4147-A177-3AD203B41FA5}">
                      <a16:colId xmlns:a16="http://schemas.microsoft.com/office/drawing/2014/main" val="836245475"/>
                    </a:ext>
                  </a:extLst>
                </a:gridCol>
                <a:gridCol w="544410">
                  <a:extLst>
                    <a:ext uri="{9D8B030D-6E8A-4147-A177-3AD203B41FA5}">
                      <a16:colId xmlns:a16="http://schemas.microsoft.com/office/drawing/2014/main" val="2239043003"/>
                    </a:ext>
                  </a:extLst>
                </a:gridCol>
              </a:tblGrid>
              <a:tr h="712380"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GRUPO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DESCRIPCIÓN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PRESUPUESTO VIGENTE 2021 (Q)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EJECUTADO (Q)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SALDO</a:t>
                      </a:r>
                      <a:endParaRPr lang="es-GT" sz="1200">
                        <a:effectLst/>
                      </a:endParaRPr>
                    </a:p>
                    <a:p>
                      <a:pPr algn="ctr"/>
                      <a:r>
                        <a:rPr lang="es-GT" sz="1000">
                          <a:effectLst/>
                        </a:rPr>
                        <a:t>(Q)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% </a:t>
                      </a:r>
                      <a:br>
                        <a:rPr lang="es-GT" sz="1000">
                          <a:effectLst/>
                        </a:rPr>
                      </a:br>
                      <a:r>
                        <a:rPr lang="es-GT" sz="1000">
                          <a:effectLst/>
                        </a:rPr>
                        <a:t>EJECUTADO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3806507554"/>
                  </a:ext>
                </a:extLst>
              </a:tr>
              <a:tr h="178096"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FUENTE 11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3274136120"/>
                  </a:ext>
                </a:extLst>
              </a:tr>
              <a:tr h="356190"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000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 dirty="0">
                          <a:effectLst/>
                        </a:rPr>
                        <a:t>SERVICIOS</a:t>
                      </a:r>
                      <a:endParaRPr lang="es-GT" sz="1200" dirty="0">
                        <a:effectLst/>
                      </a:endParaRPr>
                    </a:p>
                    <a:p>
                      <a:pPr algn="r"/>
                      <a:r>
                        <a:rPr lang="es-GT" sz="1000" dirty="0">
                          <a:effectLst/>
                        </a:rPr>
                        <a:t>PERSONALES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8,960,422.00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4,729,140.23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4,231,281.77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52.78%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2371597802"/>
                  </a:ext>
                </a:extLst>
              </a:tr>
              <a:tr h="356190"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100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 dirty="0">
                          <a:effectLst/>
                        </a:rPr>
                        <a:t>SERVICIOS</a:t>
                      </a:r>
                      <a:endParaRPr lang="es-GT" sz="1200" dirty="0">
                        <a:effectLst/>
                      </a:endParaRPr>
                    </a:p>
                    <a:p>
                      <a:pPr algn="r"/>
                      <a:r>
                        <a:rPr lang="es-GT" sz="1000" dirty="0">
                          <a:effectLst/>
                        </a:rPr>
                        <a:t>NO PERSONALES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 dirty="0">
                          <a:effectLst/>
                        </a:rPr>
                        <a:t>1,213,123.00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614,563.09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598,559.91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50.66%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2138746982"/>
                  </a:ext>
                </a:extLst>
              </a:tr>
              <a:tr h="356190"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200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 dirty="0">
                          <a:effectLst/>
                        </a:rPr>
                        <a:t>MATERIALES Y SUMINISTROS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1,399,901.00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762,439.32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637,461.68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54.46%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4167849261"/>
                  </a:ext>
                </a:extLst>
              </a:tr>
              <a:tr h="534287"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300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 dirty="0">
                          <a:effectLst/>
                        </a:rPr>
                        <a:t>PROPIEDAD, PLANTA, EQUIPO</a:t>
                      </a:r>
                      <a:br>
                        <a:rPr lang="es-GT" sz="1000" dirty="0">
                          <a:effectLst/>
                        </a:rPr>
                      </a:br>
                      <a:r>
                        <a:rPr lang="es-GT" sz="1000" dirty="0">
                          <a:effectLst/>
                        </a:rPr>
                        <a:t> E INTANGIBLES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1,386,905.00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129,966.25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1,256,938.75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9.37%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2929735035"/>
                  </a:ext>
                </a:extLst>
              </a:tr>
              <a:tr h="356190"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900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 dirty="0">
                          <a:effectLst/>
                        </a:rPr>
                        <a:t>ASIGNACIONES GLOBALES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39,649.00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39,648.15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0.85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>
                          <a:effectLst/>
                        </a:rPr>
                        <a:t>100.00%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89174833"/>
                  </a:ext>
                </a:extLst>
              </a:tr>
              <a:tr h="178096"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 dirty="0">
                          <a:effectLst/>
                        </a:rPr>
                        <a:t> 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3305907793"/>
                  </a:ext>
                </a:extLst>
              </a:tr>
              <a:tr h="534287">
                <a:tc>
                  <a:txBody>
                    <a:bodyPr/>
                    <a:lstStyle/>
                    <a:p>
                      <a:r>
                        <a:rPr lang="es-GT" sz="1000">
                          <a:effectLst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000" dirty="0">
                          <a:effectLst/>
                        </a:rPr>
                        <a:t>TOTAL 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r>
                        <a:rPr lang="es-GT" sz="1000" dirty="0">
                          <a:effectLst/>
                        </a:rPr>
                        <a:t> 13,000,000.00 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r>
                        <a:rPr lang="es-GT" sz="1000">
                          <a:effectLst/>
                        </a:rPr>
                        <a:t>   6,275,757.04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r>
                        <a:rPr lang="es-GT" sz="1000">
                          <a:effectLst/>
                        </a:rPr>
                        <a:t> 6,724,242.96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000" dirty="0">
                          <a:effectLst/>
                        </a:rPr>
                        <a:t>48.28%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216675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93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216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DEL PAGO DE SERVIDORES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493624" y="1591234"/>
            <a:ext cx="6649298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900" b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el contexto de mitigación de la contaminación ambiental por parte de AMSCLAE, es necesario resaltar que lo más importante es el recurso humano especializado, multidisciplinario y calificado con el que cuenta actualmente la institución para dinamizar las acciones favorables a la consecución de los objetivos estratégicos institucionales, y cumplimiento del mandato legal.</a:t>
            </a:r>
          </a:p>
          <a:p>
            <a:pPr>
              <a:lnSpc>
                <a:spcPct val="150000"/>
              </a:lnSpc>
            </a:pPr>
            <a:r>
              <a:rPr lang="es-GT" sz="1900" b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GT" sz="1900" b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personal de la AMSCLAE orienta las planificaciones operativas, anuales, multianuales, estratégicas en respuesta a las intervenciones en los componentes de suelo, bosque, agua y gobernabilidad, que son parte de la estrategia de intervención enfocada en el manejo integrado de la cuenca del Lago de Atitlán, así como en la generación de condiciones que permitan a la institución funcionamiento y seguridad en su actuar administrativo, técnico y legal. 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377774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cuatrimestre reportado, 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“AMSCLAE”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atendió y dio cobertura a </a:t>
            </a:r>
            <a:r>
              <a:rPr lang="es-G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5,948 guatemaltecos de la Cuenca del Lago de Atitlán (Beneficiarios Directos)</a:t>
            </a:r>
          </a:p>
          <a:p>
            <a:pPr>
              <a:lnSpc>
                <a:spcPct val="150000"/>
              </a:lnSpc>
            </a:pPr>
            <a:r>
              <a:rPr lang="es-GT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cuenca habitan mas de 300,000 personas que se benefician de las intervenciones en el lago de Atitlán.</a:t>
            </a:r>
          </a:p>
        </p:txBody>
      </p:sp>
      <p:pic>
        <p:nvPicPr>
          <p:cNvPr id="102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78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D96561CF3FA49BA629FB29367CEAB" ma:contentTypeVersion="12" ma:contentTypeDescription="Crear nuevo documento." ma:contentTypeScope="" ma:versionID="82063a6b178adbe3c79d37e693bc162e">
  <xsd:schema xmlns:xsd="http://www.w3.org/2001/XMLSchema" xmlns:xs="http://www.w3.org/2001/XMLSchema" xmlns:p="http://schemas.microsoft.com/office/2006/metadata/properties" xmlns:ns3="efcf9931-6988-4c26-989d-90fd7d9d6177" xmlns:ns4="2de3127d-b50e-4c29-b846-9213acea4d89" targetNamespace="http://schemas.microsoft.com/office/2006/metadata/properties" ma:root="true" ma:fieldsID="3d9afdd1b157cbc26b4623f5f3ce62be" ns3:_="" ns4:_="">
    <xsd:import namespace="efcf9931-6988-4c26-989d-90fd7d9d6177"/>
    <xsd:import namespace="2de3127d-b50e-4c29-b846-9213acea4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9931-6988-4c26-989d-90fd7d9d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3127d-b50e-4c29-b846-9213acea4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ACC9B7-7504-42A6-9CA1-27F36E1A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9931-6988-4c26-989d-90fd7d9d6177"/>
    <ds:schemaRef ds:uri="2de3127d-b50e-4c29-b846-9213acea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567AB3-BDA8-4F6A-BF08-04C51A48E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F6A2CD-1165-4C44-BCDF-58BB3311353D}">
  <ds:schemaRefs>
    <ds:schemaRef ds:uri="http://schemas.microsoft.com/office/2006/metadata/properties"/>
    <ds:schemaRef ds:uri="http://www.w3.org/XML/1998/namespace"/>
    <ds:schemaRef ds:uri="efcf9931-6988-4c26-989d-90fd7d9d6177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de3127d-b50e-4c29-b846-9213acea4d89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5546</TotalTime>
  <Words>3363</Words>
  <Application>Microsoft Office PowerPoint</Application>
  <PresentationFormat>Panorámica</PresentationFormat>
  <Paragraphs>308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Arial Unicode MS</vt:lpstr>
      <vt:lpstr>Calibri</vt:lpstr>
      <vt:lpstr>Montserrat</vt:lpstr>
      <vt:lpstr>Symbol</vt:lpstr>
      <vt:lpstr>Times New Roman</vt:lpstr>
      <vt:lpstr>Wingdings</vt:lpstr>
      <vt:lpstr>Tema de Office</vt:lpstr>
      <vt:lpstr>RENDICIÓN DE CUENTAS DEL ORGANISMO EJECUTIVO   SEGUNDO CUATRIMESTRE 2021  “Autoridad para el Manejo Sustentable de la Cuenca del Lago de Atitlán y su Entorno -AMSCLAE-” </vt:lpstr>
      <vt:lpstr>PRINCIPALES FUNCIONES DE “AMSCLAE”</vt:lpstr>
      <vt:lpstr>PRINCIPALES OBJETIVOS DE “AMSCLAE”</vt:lpstr>
      <vt:lpstr>Presentación de PowerPoint</vt:lpstr>
      <vt:lpstr>CIFRAS GENERALES DEL PRESUPUESTO AL SEGUNDO CUATRIMESTRE 2021</vt:lpstr>
      <vt:lpstr>CIFRAS GENERALES DEL PRESUPUESTO AL SEGUNDO CUATRIMESTRE 2021</vt:lpstr>
      <vt:lpstr>¿EN QUÉ UTILIZA EL DINERO “AMSCLAE”?  </vt:lpstr>
      <vt:lpstr>EJECUCIÓN PRESUPUESTARIA POR GRUPO DE GASTO AL SEGUNDO CUATRIMESTRE 2021</vt:lpstr>
      <vt:lpstr>¿CUÁL ES LA IMPORTANCIA DEL PAGO DE SERVIDORES PÚBLICOS?  </vt:lpstr>
      <vt:lpstr>PAGO DE SALARIOS A SERVIDORES PÚBLICOS A LA FECHA  </vt:lpstr>
      <vt:lpstr>¿EN QUÉ INVIERTE “AMSCLAE”?  </vt:lpstr>
      <vt:lpstr>MONTO UTILIZADO EN INVERSIÓN A LA FECHA</vt:lpstr>
      <vt:lpstr>¿QUÉ FINALIDADES ATIENDE “LA INSTITUCIÓN”?  </vt:lpstr>
      <vt:lpstr>EJECUCIÓN PRESUPUESTARIA POR FINALIDAD AL SEGUNDO CUATRIMESTRE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TENDENCIA MUESTRA EL USO DE LOS RECURSOS PÚBLICOS?  </vt:lpstr>
      <vt:lpstr>¿QUÉ RESULTADOS SE OBTUVIERON EN EL MARCO DE LA PGG?  </vt:lpstr>
      <vt:lpstr>¿QUÉ MEDIDAS DE TRANSPARENCIA SE HAN APLICADO?  </vt:lpstr>
      <vt:lpstr>¿QUÉ DESAFÍOS INSTITUCIONALES SE TIENEN DURANTE 2021?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subject/>
  <dc:creator>CPCC-RMONROY</dc:creator>
  <cp:keywords/>
  <dc:description/>
  <cp:lastModifiedBy>Director Ejecutivo</cp:lastModifiedBy>
  <cp:revision>315</cp:revision>
  <cp:lastPrinted>2021-08-09T17:23:02Z</cp:lastPrinted>
  <dcterms:created xsi:type="dcterms:W3CDTF">2020-10-26T21:37:44Z</dcterms:created>
  <dcterms:modified xsi:type="dcterms:W3CDTF">2021-09-22T00:04:33Z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