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8" r:id="rId5"/>
  </p:sldMasterIdLst>
  <p:notesMasterIdLst>
    <p:notesMasterId r:id="rId31"/>
  </p:notesMasterIdLst>
  <p:handoutMasterIdLst>
    <p:handoutMasterId r:id="rId32"/>
  </p:handoutMasterIdLst>
  <p:sldIdLst>
    <p:sldId id="364" r:id="rId6"/>
    <p:sldId id="353" r:id="rId7"/>
    <p:sldId id="354" r:id="rId8"/>
    <p:sldId id="309" r:id="rId9"/>
    <p:sldId id="355" r:id="rId10"/>
    <p:sldId id="342" r:id="rId11"/>
    <p:sldId id="327" r:id="rId12"/>
    <p:sldId id="356" r:id="rId13"/>
    <p:sldId id="357" r:id="rId14"/>
    <p:sldId id="358" r:id="rId15"/>
    <p:sldId id="359" r:id="rId16"/>
    <p:sldId id="360" r:id="rId17"/>
    <p:sldId id="361" r:id="rId18"/>
    <p:sldId id="362" r:id="rId19"/>
    <p:sldId id="339" r:id="rId20"/>
    <p:sldId id="324" r:id="rId21"/>
    <p:sldId id="343" r:id="rId22"/>
    <p:sldId id="344" r:id="rId23"/>
    <p:sldId id="363" r:id="rId24"/>
    <p:sldId id="317" r:id="rId25"/>
    <p:sldId id="348" r:id="rId26"/>
    <p:sldId id="349" r:id="rId27"/>
    <p:sldId id="351" r:id="rId28"/>
    <p:sldId id="350" r:id="rId29"/>
    <p:sldId id="365" r:id="rId30"/>
  </p:sldIdLst>
  <p:sldSz cx="12192000" cy="6858000"/>
  <p:notesSz cx="9236075" cy="6964363"/>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ía Enamorado" initials="ME" lastIdx="2" clrIdx="0">
    <p:extLst>
      <p:ext uri="{19B8F6BF-5375-455C-9EA6-DF929625EA0E}">
        <p15:presenceInfo xmlns:p15="http://schemas.microsoft.com/office/powerpoint/2012/main" userId="S-1-5-21-3493709827-1784827400-2039739247-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86C0"/>
    <a:srgbClr val="179939"/>
    <a:srgbClr val="197BB4"/>
    <a:srgbClr val="BDD7EE"/>
    <a:srgbClr val="0D1F3C"/>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291" autoAdjust="0"/>
  </p:normalViewPr>
  <p:slideViewPr>
    <p:cSldViewPr snapToGrid="0">
      <p:cViewPr varScale="1">
        <p:scale>
          <a:sx n="78" d="100"/>
          <a:sy n="78" d="100"/>
        </p:scale>
        <p:origin x="1044" y="84"/>
      </p:cViewPr>
      <p:guideLst/>
    </p:cSldViewPr>
  </p:slideViewPr>
  <p:notesTextViewPr>
    <p:cViewPr>
      <p:scale>
        <a:sx n="1" d="1"/>
        <a:sy n="1" d="1"/>
      </p:scale>
      <p:origin x="0" y="0"/>
    </p:cViewPr>
  </p:notesTextViewPr>
  <p:notesViewPr>
    <p:cSldViewPr snapToGrid="0">
      <p:cViewPr varScale="1">
        <p:scale>
          <a:sx n="86" d="100"/>
          <a:sy n="86" d="100"/>
        </p:scale>
        <p:origin x="29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ncy Taracena" userId="30706b59-ae2d-4665-80e6-bc0e1ff749f1" providerId="ADAL" clId="{57602117-D532-42A8-A538-DD366B8D54C4}"/>
    <pc:docChg chg="undo custSel modSld">
      <pc:chgData name="Nancy Taracena" userId="30706b59-ae2d-4665-80e6-bc0e1ff749f1" providerId="ADAL" clId="{57602117-D532-42A8-A538-DD366B8D54C4}" dt="2021-07-21T17:18:32.551" v="754" actId="20577"/>
      <pc:docMkLst>
        <pc:docMk/>
      </pc:docMkLst>
      <pc:sldChg chg="modSp">
        <pc:chgData name="Nancy Taracena" userId="30706b59-ae2d-4665-80e6-bc0e1ff749f1" providerId="ADAL" clId="{57602117-D532-42A8-A538-DD366B8D54C4}" dt="2021-07-19T20:35:56.983" v="77" actId="27636"/>
        <pc:sldMkLst>
          <pc:docMk/>
          <pc:sldMk cId="1110065034" sldId="317"/>
        </pc:sldMkLst>
        <pc:spChg chg="mod">
          <ac:chgData name="Nancy Taracena" userId="30706b59-ae2d-4665-80e6-bc0e1ff749f1" providerId="ADAL" clId="{57602117-D532-42A8-A538-DD366B8D54C4}" dt="2021-07-19T20:35:56.983" v="77" actId="27636"/>
          <ac:spMkLst>
            <pc:docMk/>
            <pc:sldMk cId="1110065034" sldId="317"/>
            <ac:spMk id="11" creationId="{A2162693-C48A-1D46-A173-005AE60ACA54}"/>
          </ac:spMkLst>
        </pc:spChg>
      </pc:sldChg>
      <pc:sldChg chg="modSp">
        <pc:chgData name="Nancy Taracena" userId="30706b59-ae2d-4665-80e6-bc0e1ff749f1" providerId="ADAL" clId="{57602117-D532-42A8-A538-DD366B8D54C4}" dt="2021-07-21T15:23:04.221" v="181" actId="400"/>
        <pc:sldMkLst>
          <pc:docMk/>
          <pc:sldMk cId="2382081823" sldId="327"/>
        </pc:sldMkLst>
        <pc:spChg chg="mod">
          <ac:chgData name="Nancy Taracena" userId="30706b59-ae2d-4665-80e6-bc0e1ff749f1" providerId="ADAL" clId="{57602117-D532-42A8-A538-DD366B8D54C4}" dt="2021-07-19T20:35:57.036" v="79" actId="27636"/>
          <ac:spMkLst>
            <pc:docMk/>
            <pc:sldMk cId="2382081823" sldId="327"/>
            <ac:spMk id="4" creationId="{E40743F2-234A-4544-BBAC-8877FB423F76}"/>
          </ac:spMkLst>
        </pc:spChg>
        <pc:spChg chg="mod">
          <ac:chgData name="Nancy Taracena" userId="30706b59-ae2d-4665-80e6-bc0e1ff749f1" providerId="ADAL" clId="{57602117-D532-42A8-A538-DD366B8D54C4}" dt="2021-07-21T15:23:04.221" v="181" actId="400"/>
          <ac:spMkLst>
            <pc:docMk/>
            <pc:sldMk cId="2382081823" sldId="327"/>
            <ac:spMk id="5" creationId="{E40743F2-234A-4544-BBAC-8877FB423F76}"/>
          </ac:spMkLst>
        </pc:spChg>
      </pc:sldChg>
      <pc:sldChg chg="modSp">
        <pc:chgData name="Nancy Taracena" userId="30706b59-ae2d-4665-80e6-bc0e1ff749f1" providerId="ADAL" clId="{57602117-D532-42A8-A538-DD366B8D54C4}" dt="2021-07-21T16:59:06.245" v="627" actId="20577"/>
        <pc:sldMkLst>
          <pc:docMk/>
          <pc:sldMk cId="1941814374" sldId="329"/>
        </pc:sldMkLst>
        <pc:spChg chg="mod">
          <ac:chgData name="Nancy Taracena" userId="30706b59-ae2d-4665-80e6-bc0e1ff749f1" providerId="ADAL" clId="{57602117-D532-42A8-A538-DD366B8D54C4}" dt="2021-07-21T16:59:06.245" v="627" actId="20577"/>
          <ac:spMkLst>
            <pc:docMk/>
            <pc:sldMk cId="1941814374" sldId="329"/>
            <ac:spMk id="6" creationId="{E40743F2-234A-4544-BBAC-8877FB423F76}"/>
          </ac:spMkLst>
        </pc:spChg>
      </pc:sldChg>
      <pc:sldChg chg="modSp">
        <pc:chgData name="Nancy Taracena" userId="30706b59-ae2d-4665-80e6-bc0e1ff749f1" providerId="ADAL" clId="{57602117-D532-42A8-A538-DD366B8D54C4}" dt="2021-07-21T17:10:30.182" v="662" actId="123"/>
        <pc:sldMkLst>
          <pc:docMk/>
          <pc:sldMk cId="1165070564" sldId="330"/>
        </pc:sldMkLst>
        <pc:spChg chg="mod">
          <ac:chgData name="Nancy Taracena" userId="30706b59-ae2d-4665-80e6-bc0e1ff749f1" providerId="ADAL" clId="{57602117-D532-42A8-A538-DD366B8D54C4}" dt="2021-07-21T17:10:30.182" v="662" actId="123"/>
          <ac:spMkLst>
            <pc:docMk/>
            <pc:sldMk cId="1165070564" sldId="330"/>
            <ac:spMk id="6" creationId="{E40743F2-234A-4544-BBAC-8877FB423F76}"/>
          </ac:spMkLst>
        </pc:spChg>
      </pc:sldChg>
      <pc:sldChg chg="modSp">
        <pc:chgData name="Nancy Taracena" userId="30706b59-ae2d-4665-80e6-bc0e1ff749f1" providerId="ADAL" clId="{57602117-D532-42A8-A538-DD366B8D54C4}" dt="2021-07-19T20:38:15.534" v="175" actId="6549"/>
        <pc:sldMkLst>
          <pc:docMk/>
          <pc:sldMk cId="3614378962" sldId="334"/>
        </pc:sldMkLst>
        <pc:spChg chg="mod">
          <ac:chgData name="Nancy Taracena" userId="30706b59-ae2d-4665-80e6-bc0e1ff749f1" providerId="ADAL" clId="{57602117-D532-42A8-A538-DD366B8D54C4}" dt="2021-07-19T20:38:15.534" v="175" actId="6549"/>
          <ac:spMkLst>
            <pc:docMk/>
            <pc:sldMk cId="3614378962" sldId="334"/>
            <ac:spMk id="5" creationId="{E40743F2-234A-4544-BBAC-8877FB423F76}"/>
          </ac:spMkLst>
        </pc:spChg>
      </pc:sldChg>
      <pc:sldChg chg="modSp">
        <pc:chgData name="Nancy Taracena" userId="30706b59-ae2d-4665-80e6-bc0e1ff749f1" providerId="ADAL" clId="{57602117-D532-42A8-A538-DD366B8D54C4}" dt="2021-07-21T17:16:02.939" v="664" actId="20577"/>
        <pc:sldMkLst>
          <pc:docMk/>
          <pc:sldMk cId="267904820" sldId="337"/>
        </pc:sldMkLst>
        <pc:spChg chg="mod">
          <ac:chgData name="Nancy Taracena" userId="30706b59-ae2d-4665-80e6-bc0e1ff749f1" providerId="ADAL" clId="{57602117-D532-42A8-A538-DD366B8D54C4}" dt="2021-07-21T17:16:02.939" v="664" actId="20577"/>
          <ac:spMkLst>
            <pc:docMk/>
            <pc:sldMk cId="267904820" sldId="337"/>
            <ac:spMk id="5" creationId="{E40743F2-234A-4544-BBAC-8877FB423F76}"/>
          </ac:spMkLst>
        </pc:spChg>
      </pc:sldChg>
      <pc:sldChg chg="modSp">
        <pc:chgData name="Nancy Taracena" userId="30706b59-ae2d-4665-80e6-bc0e1ff749f1" providerId="ADAL" clId="{57602117-D532-42A8-A538-DD366B8D54C4}" dt="2021-07-19T20:40:37.482" v="180" actId="207"/>
        <pc:sldMkLst>
          <pc:docMk/>
          <pc:sldMk cId="1310776365" sldId="343"/>
        </pc:sldMkLst>
        <pc:spChg chg="mod">
          <ac:chgData name="Nancy Taracena" userId="30706b59-ae2d-4665-80e6-bc0e1ff749f1" providerId="ADAL" clId="{57602117-D532-42A8-A538-DD366B8D54C4}" dt="2021-07-19T20:40:37.482" v="180" actId="207"/>
          <ac:spMkLst>
            <pc:docMk/>
            <pc:sldMk cId="1310776365" sldId="343"/>
            <ac:spMk id="10" creationId="{FDEFACA7-B903-4B3E-851C-F8FB7B3942D0}"/>
          </ac:spMkLst>
        </pc:spChg>
      </pc:sldChg>
      <pc:sldChg chg="modSp">
        <pc:chgData name="Nancy Taracena" userId="30706b59-ae2d-4665-80e6-bc0e1ff749f1" providerId="ADAL" clId="{57602117-D532-42A8-A538-DD366B8D54C4}" dt="2021-07-21T17:18:32.551" v="754" actId="20577"/>
        <pc:sldMkLst>
          <pc:docMk/>
          <pc:sldMk cId="1003546408" sldId="347"/>
        </pc:sldMkLst>
        <pc:spChg chg="mod">
          <ac:chgData name="Nancy Taracena" userId="30706b59-ae2d-4665-80e6-bc0e1ff749f1" providerId="ADAL" clId="{57602117-D532-42A8-A538-DD366B8D54C4}" dt="2021-07-21T17:18:32.551" v="754" actId="20577"/>
          <ac:spMkLst>
            <pc:docMk/>
            <pc:sldMk cId="1003546408" sldId="347"/>
            <ac:spMk id="10" creationId="{FDEFACA7-B903-4B3E-851C-F8FB7B3942D0}"/>
          </ac:spMkLst>
        </pc:spChg>
      </pc:sldChg>
      <pc:sldChg chg="modSp">
        <pc:chgData name="Nancy Taracena" userId="30706b59-ae2d-4665-80e6-bc0e1ff749f1" providerId="ADAL" clId="{57602117-D532-42A8-A538-DD366B8D54C4}" dt="2021-07-19T20:35:57.007" v="78" actId="27636"/>
        <pc:sldMkLst>
          <pc:docMk/>
          <pc:sldMk cId="3033902362" sldId="350"/>
        </pc:sldMkLst>
        <pc:spChg chg="mod">
          <ac:chgData name="Nancy Taracena" userId="30706b59-ae2d-4665-80e6-bc0e1ff749f1" providerId="ADAL" clId="{57602117-D532-42A8-A538-DD366B8D54C4}" dt="2021-07-19T20:35:57.007" v="78" actId="27636"/>
          <ac:spMkLst>
            <pc:docMk/>
            <pc:sldMk cId="3033902362" sldId="350"/>
            <ac:spMk id="8" creationId="{E40743F2-234A-4544-BBAC-8877FB423F76}"/>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joliva.SOSEP\Desktop\Backup_jmontezuma\Escritorio\CUADROS%20PARA%20INFORME%20DE%20RENDICION%20DE%20CUENTAS%201ER%20CUATRIMESTR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Hoja1!$B$1</c:f>
              <c:strCache>
                <c:ptCount val="1"/>
                <c:pt idx="0">
                  <c:v>Presupuesto vigente total</c:v>
                </c:pt>
              </c:strCache>
            </c:strRef>
          </c:tx>
          <c:spPr>
            <a:solidFill>
              <a:schemeClr val="accent1">
                <a:lumMod val="50000"/>
              </a:schemeClr>
            </a:solidFill>
            <a:ln>
              <a:noFill/>
            </a:ln>
            <a:effectLst/>
            <a:sp3d/>
          </c:spPr>
          <c:invertIfNegative val="0"/>
          <c:dPt>
            <c:idx val="0"/>
            <c:invertIfNegative val="0"/>
            <c:bubble3D val="0"/>
            <c:spPr>
              <a:solidFill>
                <a:schemeClr val="accent1">
                  <a:lumMod val="50000"/>
                </a:schemeClr>
              </a:solidFill>
              <a:ln>
                <a:solidFill>
                  <a:srgbClr val="002060"/>
                </a:solidFill>
              </a:ln>
              <a:effectLst/>
              <a:sp3d>
                <a:contourClr>
                  <a:srgbClr val="002060"/>
                </a:contourClr>
              </a:sp3d>
            </c:spPr>
          </c:dPt>
          <c:dLbls>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s-GT"/>
                </a:p>
              </c:txPr>
              <c:showLegendKey val="0"/>
              <c:showVal val="1"/>
              <c:showCatName val="0"/>
              <c:showSerName val="0"/>
              <c:showPercent val="0"/>
              <c:showBubbleSize val="0"/>
            </c:dLbl>
            <c:spPr>
              <a:noFill/>
              <a:ln>
                <a:noFill/>
              </a:ln>
              <a:effectLst/>
            </c:spPr>
            <c:txPr>
              <a:bodyPr rot="-5400000" spcFirstLastPara="1" vertOverflow="ellipsis" vert="horz" wrap="square" lIns="38100" tIns="19050" rIns="38100" bIns="19050" anchor="ctr" anchorCtr="1">
                <a:spAutoFit/>
              </a:bodyPr>
              <a:lstStyle/>
              <a:p>
                <a:pPr>
                  <a:defRPr sz="10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0. Sueldos,
 honorarios, ect</c:v>
                </c:pt>
                <c:pt idx="1">
                  <c:v>1. Servicios basicos, 
mantenimientos, etc</c:v>
                </c:pt>
                <c:pt idx="2">
                  <c:v>2. Materiales, utiles, alimentos, etc.</c:v>
                </c:pt>
                <c:pt idx="3">
                  <c:v>3. Mobiliario y equipo, etc.</c:v>
                </c:pt>
                <c:pt idx="4">
                  <c:v>4. Otras tranferencias a personas individuales</c:v>
                </c:pt>
                <c:pt idx="5">
                  <c:v>9. Sentencias Judiciales</c:v>
                </c:pt>
              </c:strCache>
            </c:strRef>
          </c:cat>
          <c:val>
            <c:numRef>
              <c:f>Hoja1!$B$2:$B$7</c:f>
              <c:numCache>
                <c:formatCode>#,##0.00</c:formatCode>
                <c:ptCount val="6"/>
                <c:pt idx="0" formatCode="#,##0">
                  <c:v>69754618</c:v>
                </c:pt>
                <c:pt idx="1">
                  <c:v>7780766</c:v>
                </c:pt>
                <c:pt idx="2">
                  <c:v>12216848</c:v>
                </c:pt>
                <c:pt idx="3">
                  <c:v>263333</c:v>
                </c:pt>
                <c:pt idx="4">
                  <c:v>59022392</c:v>
                </c:pt>
                <c:pt idx="5">
                  <c:v>915043</c:v>
                </c:pt>
              </c:numCache>
            </c:numRef>
          </c:val>
        </c:ser>
        <c:ser>
          <c:idx val="1"/>
          <c:order val="1"/>
          <c:tx>
            <c:strRef>
              <c:f>Hoja1!$C$1</c:f>
              <c:strCache>
                <c:ptCount val="1"/>
                <c:pt idx="0">
                  <c:v>Presupuesto ejecutado (utilizado)</c:v>
                </c:pt>
              </c:strCache>
            </c:strRef>
          </c:tx>
          <c:spPr>
            <a:solidFill>
              <a:srgbClr val="0070C0"/>
            </a:solidFill>
            <a:ln>
              <a:noFill/>
            </a:ln>
            <a:effectLst/>
            <a:sp3d/>
          </c:spPr>
          <c:invertIfNegative val="0"/>
          <c:dLbls>
            <c:dLbl>
              <c:idx val="0"/>
              <c:layout>
                <c:manualLayout>
                  <c:x val="0"/>
                  <c:y val="-5.0452341413790533E-1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5400000" spcFirstLastPara="1" vertOverflow="ellipsis" vert="horz" wrap="square" lIns="36000" tIns="0" rIns="38100" bIns="0" anchor="ctr" anchorCtr="0">
                <a:spAutoFit/>
              </a:bodyPr>
              <a:lstStyle/>
              <a:p>
                <a:pPr>
                  <a:defRPr sz="10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0. Sueldos,
 honorarios, ect</c:v>
                </c:pt>
                <c:pt idx="1">
                  <c:v>1. Servicios basicos, 
mantenimientos, etc</c:v>
                </c:pt>
                <c:pt idx="2">
                  <c:v>2. Materiales, utiles, alimentos, etc.</c:v>
                </c:pt>
                <c:pt idx="3">
                  <c:v>3. Mobiliario y equipo, etc.</c:v>
                </c:pt>
                <c:pt idx="4">
                  <c:v>4. Otras tranferencias a personas individuales</c:v>
                </c:pt>
                <c:pt idx="5">
                  <c:v>9. Sentencias Judiciales</c:v>
                </c:pt>
              </c:strCache>
            </c:strRef>
          </c:cat>
          <c:val>
            <c:numRef>
              <c:f>Hoja1!$C$2:$C$7</c:f>
              <c:numCache>
                <c:formatCode>#,##0.00</c:formatCode>
                <c:ptCount val="6"/>
                <c:pt idx="0">
                  <c:v>37970972.950000003</c:v>
                </c:pt>
                <c:pt idx="1">
                  <c:v>3184713.91</c:v>
                </c:pt>
                <c:pt idx="2">
                  <c:v>2254113.6800000002</c:v>
                </c:pt>
                <c:pt idx="3">
                  <c:v>124760</c:v>
                </c:pt>
                <c:pt idx="4">
                  <c:v>41804501.43</c:v>
                </c:pt>
                <c:pt idx="5">
                  <c:v>914235.35</c:v>
                </c:pt>
              </c:numCache>
            </c:numRef>
          </c:val>
        </c:ser>
        <c:ser>
          <c:idx val="2"/>
          <c:order val="2"/>
          <c:tx>
            <c:strRef>
              <c:f>Hoja1!$D$1</c:f>
              <c:strCache>
                <c:ptCount val="1"/>
                <c:pt idx="0">
                  <c:v>Saldo por ejecutar (por utilizar)</c:v>
                </c:pt>
              </c:strCache>
            </c:strRef>
          </c:tx>
          <c:spPr>
            <a:solidFill>
              <a:schemeClr val="accent5">
                <a:lumMod val="60000"/>
                <a:lumOff val="40000"/>
              </a:schemeClr>
            </a:solidFill>
            <a:ln>
              <a:noFill/>
            </a:ln>
            <a:effectLst/>
            <a:sp3d/>
          </c:spPr>
          <c:invertIfNegative val="0"/>
          <c:dLbls>
            <c:spPr>
              <a:noFill/>
              <a:ln>
                <a:noFill/>
              </a:ln>
              <a:effectLst/>
            </c:spPr>
            <c:txPr>
              <a:bodyPr rot="-5400000" spcFirstLastPara="1" vertOverflow="ellipsis" vert="horz" wrap="square" lIns="38100" tIns="19050" rIns="38100" bIns="19050" anchor="ctr" anchorCtr="1">
                <a:spAutoFit/>
              </a:bodyPr>
              <a:lstStyle/>
              <a:p>
                <a:pPr>
                  <a:defRPr sz="10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0. Sueldos,
 honorarios, ect</c:v>
                </c:pt>
                <c:pt idx="1">
                  <c:v>1. Servicios basicos, 
mantenimientos, etc</c:v>
                </c:pt>
                <c:pt idx="2">
                  <c:v>2. Materiales, utiles, alimentos, etc.</c:v>
                </c:pt>
                <c:pt idx="3">
                  <c:v>3. Mobiliario y equipo, etc.</c:v>
                </c:pt>
                <c:pt idx="4">
                  <c:v>4. Otras tranferencias a personas individuales</c:v>
                </c:pt>
                <c:pt idx="5">
                  <c:v>9. Sentencias Judiciales</c:v>
                </c:pt>
              </c:strCache>
            </c:strRef>
          </c:cat>
          <c:val>
            <c:numRef>
              <c:f>Hoja1!$D$2:$D$7</c:f>
              <c:numCache>
                <c:formatCode>#,##0.00</c:formatCode>
                <c:ptCount val="6"/>
                <c:pt idx="0">
                  <c:v>31783645.050000001</c:v>
                </c:pt>
                <c:pt idx="1">
                  <c:v>4596052.09</c:v>
                </c:pt>
                <c:pt idx="2">
                  <c:v>9262734.3200000003</c:v>
                </c:pt>
                <c:pt idx="3">
                  <c:v>138573</c:v>
                </c:pt>
                <c:pt idx="4">
                  <c:v>17217890.57</c:v>
                </c:pt>
                <c:pt idx="5" formatCode="General">
                  <c:v>807.65</c:v>
                </c:pt>
              </c:numCache>
            </c:numRef>
          </c:val>
        </c:ser>
        <c:dLbls>
          <c:showLegendKey val="0"/>
          <c:showVal val="1"/>
          <c:showCatName val="0"/>
          <c:showSerName val="0"/>
          <c:showPercent val="0"/>
          <c:showBubbleSize val="0"/>
        </c:dLbls>
        <c:gapWidth val="150"/>
        <c:shape val="box"/>
        <c:axId val="361499432"/>
        <c:axId val="361497080"/>
        <c:axId val="0"/>
      </c:bar3DChart>
      <c:catAx>
        <c:axId val="361499432"/>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95000"/>
                    <a:lumOff val="5000"/>
                  </a:schemeClr>
                </a:solidFill>
                <a:latin typeface="+mn-lt"/>
                <a:ea typeface="+mn-ea"/>
                <a:cs typeface="+mn-cs"/>
              </a:defRPr>
            </a:pPr>
            <a:endParaRPr lang="es-GT"/>
          </a:p>
        </c:txPr>
        <c:crossAx val="361497080"/>
        <c:crosses val="autoZero"/>
        <c:auto val="0"/>
        <c:lblAlgn val="ctr"/>
        <c:lblOffset val="100"/>
        <c:noMultiLvlLbl val="0"/>
      </c:catAx>
      <c:valAx>
        <c:axId val="361497080"/>
        <c:scaling>
          <c:orientation val="minMax"/>
        </c:scaling>
        <c:delete val="1"/>
        <c:axPos val="l"/>
        <c:numFmt formatCode="#,##0" sourceLinked="1"/>
        <c:majorTickMark val="out"/>
        <c:minorTickMark val="none"/>
        <c:tickLblPos val="nextTo"/>
        <c:crossAx val="361499432"/>
        <c:crosses val="autoZero"/>
        <c:crossBetween val="between"/>
      </c:valAx>
      <c:spPr>
        <a:noFill/>
        <a:ln>
          <a:noFill/>
        </a:ln>
        <a:effectLst/>
      </c:spPr>
    </c:plotArea>
    <c:legend>
      <c:legendPos val="r"/>
      <c:layout>
        <c:manualLayout>
          <c:xMode val="edge"/>
          <c:yMode val="edge"/>
          <c:x val="0.7295990182604668"/>
          <c:y val="0.18674605724263257"/>
          <c:w val="0.25087076232924393"/>
          <c:h val="0.1930763766441949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s-GT"/>
        </a:p>
      </c:txPr>
    </c:legend>
    <c:plotVisOnly val="1"/>
    <c:dispBlanksAs val="gap"/>
    <c:showDLblsOverMax val="0"/>
  </c:chart>
  <c:spPr>
    <a:noFill/>
    <a:ln>
      <a:noFill/>
    </a:ln>
    <a:effectLst/>
  </c:spPr>
  <c:txPr>
    <a:bodyPr/>
    <a:lstStyle/>
    <a:p>
      <a:pPr>
        <a:defRPr/>
      </a:pPr>
      <a:endParaRPr lang="es-G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r>
              <a:rPr lang="es-GT"/>
              <a:t>Ejecución presupuestaria por finalidad</a:t>
            </a:r>
            <a:br>
              <a:rPr lang="es-GT"/>
            </a:br>
            <a:r>
              <a:rPr lang="es-GT"/>
              <a:t>(en millones de Quetzales)</a:t>
            </a:r>
          </a:p>
        </c:rich>
      </c:tx>
      <c:overlay val="0"/>
      <c:spPr>
        <a:noFill/>
        <a:ln>
          <a:noFill/>
        </a:ln>
        <a:effectLst/>
      </c:spPr>
      <c:txPr>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endParaRPr lang="es-GT"/>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Finalidad!$B$2</c:f>
              <c:strCache>
                <c:ptCount val="1"/>
                <c:pt idx="0">
                  <c:v>Vigente</c:v>
                </c:pt>
              </c:strCache>
            </c:strRef>
          </c:tx>
          <c:spPr>
            <a:gradFill>
              <a:gsLst>
                <a:gs pos="100000">
                  <a:schemeClr val="accent1">
                    <a:shade val="65000"/>
                    <a:alpha val="0"/>
                  </a:schemeClr>
                </a:gs>
                <a:gs pos="50000">
                  <a:schemeClr val="accent1">
                    <a:shade val="65000"/>
                  </a:schemeClr>
                </a:gs>
              </a:gsLst>
              <a:lin ang="5400000" scaled="0"/>
            </a:gradFill>
            <a:ln>
              <a:noFill/>
            </a:ln>
            <a:effectLst/>
            <a:sp3d/>
          </c:spPr>
          <c:invertIfNegative val="0"/>
          <c:cat>
            <c:strRef>
              <c:f>Finalidad!$A$4:$A$9</c:f>
              <c:strCache>
                <c:ptCount val="6"/>
                <c:pt idx="0">
                  <c:v>Orden Público y Seguridad Ciudadana</c:v>
                </c:pt>
                <c:pt idx="1">
                  <c:v>Protección Social</c:v>
                </c:pt>
                <c:pt idx="2">
                  <c:v>Salud</c:v>
                </c:pt>
                <c:pt idx="3">
                  <c:v>Educación</c:v>
                </c:pt>
                <c:pt idx="4">
                  <c:v>Asuntos Económicos</c:v>
                </c:pt>
                <c:pt idx="5">
                  <c:v>Proteccion Ambiental</c:v>
                </c:pt>
              </c:strCache>
            </c:strRef>
          </c:cat>
          <c:val>
            <c:numRef>
              <c:f>Finalidad!$B$4:$B$9</c:f>
              <c:numCache>
                <c:formatCode>#,##0.00</c:formatCode>
                <c:ptCount val="6"/>
                <c:pt idx="0">
                  <c:v>0</c:v>
                </c:pt>
                <c:pt idx="1">
                  <c:v>149953000</c:v>
                </c:pt>
                <c:pt idx="2">
                  <c:v>0</c:v>
                </c:pt>
                <c:pt idx="3">
                  <c:v>0</c:v>
                </c:pt>
                <c:pt idx="4">
                  <c:v>0</c:v>
                </c:pt>
                <c:pt idx="5">
                  <c:v>0</c:v>
                </c:pt>
              </c:numCache>
            </c:numRef>
          </c:val>
        </c:ser>
        <c:ser>
          <c:idx val="1"/>
          <c:order val="1"/>
          <c:tx>
            <c:strRef>
              <c:f>Finalidad!$C$2</c:f>
              <c:strCache>
                <c:ptCount val="1"/>
                <c:pt idx="0">
                  <c:v>Ejecutado</c:v>
                </c:pt>
              </c:strCache>
            </c:strRef>
          </c:tx>
          <c:spPr>
            <a:gradFill>
              <a:gsLst>
                <a:gs pos="100000">
                  <a:schemeClr val="accent1">
                    <a:alpha val="0"/>
                  </a:schemeClr>
                </a:gs>
                <a:gs pos="50000">
                  <a:schemeClr val="accent1"/>
                </a:gs>
              </a:gsLst>
              <a:lin ang="5400000" scaled="0"/>
            </a:gradFill>
            <a:ln>
              <a:noFill/>
            </a:ln>
            <a:effectLst/>
            <a:sp3d/>
          </c:spPr>
          <c:invertIfNegative val="0"/>
          <c:cat>
            <c:strRef>
              <c:f>Finalidad!$A$4:$A$9</c:f>
              <c:strCache>
                <c:ptCount val="6"/>
                <c:pt idx="0">
                  <c:v>Orden Público y Seguridad Ciudadana</c:v>
                </c:pt>
                <c:pt idx="1">
                  <c:v>Protección Social</c:v>
                </c:pt>
                <c:pt idx="2">
                  <c:v>Salud</c:v>
                </c:pt>
                <c:pt idx="3">
                  <c:v>Educación</c:v>
                </c:pt>
                <c:pt idx="4">
                  <c:v>Asuntos Económicos</c:v>
                </c:pt>
                <c:pt idx="5">
                  <c:v>Proteccion Ambiental</c:v>
                </c:pt>
              </c:strCache>
            </c:strRef>
          </c:cat>
          <c:val>
            <c:numRef>
              <c:f>Finalidad!$C$4:$C$9</c:f>
              <c:numCache>
                <c:formatCode>#,##0.00</c:formatCode>
                <c:ptCount val="6"/>
                <c:pt idx="0">
                  <c:v>0</c:v>
                </c:pt>
                <c:pt idx="1">
                  <c:v>86253297.319999993</c:v>
                </c:pt>
                <c:pt idx="2">
                  <c:v>0</c:v>
                </c:pt>
                <c:pt idx="3">
                  <c:v>0</c:v>
                </c:pt>
                <c:pt idx="4">
                  <c:v>0</c:v>
                </c:pt>
                <c:pt idx="5">
                  <c:v>0</c:v>
                </c:pt>
              </c:numCache>
            </c:numRef>
          </c:val>
        </c:ser>
        <c:ser>
          <c:idx val="2"/>
          <c:order val="2"/>
          <c:tx>
            <c:strRef>
              <c:f>Finalidad!$E$2</c:f>
              <c:strCache>
                <c:ptCount val="1"/>
                <c:pt idx="0">
                  <c:v>Saldo por Ejecutar</c:v>
                </c:pt>
              </c:strCache>
            </c:strRef>
          </c:tx>
          <c:spPr>
            <a:gradFill>
              <a:gsLst>
                <a:gs pos="100000">
                  <a:schemeClr val="accent1">
                    <a:tint val="65000"/>
                    <a:alpha val="0"/>
                  </a:schemeClr>
                </a:gs>
                <a:gs pos="50000">
                  <a:schemeClr val="accent1">
                    <a:tint val="65000"/>
                  </a:schemeClr>
                </a:gs>
              </a:gsLst>
              <a:lin ang="5400000" scaled="0"/>
            </a:gradFill>
            <a:ln>
              <a:noFill/>
            </a:ln>
            <a:effectLst/>
            <a:sp3d/>
          </c:spPr>
          <c:invertIfNegative val="0"/>
          <c:cat>
            <c:strRef>
              <c:f>Finalidad!$A$4:$A$9</c:f>
              <c:strCache>
                <c:ptCount val="6"/>
                <c:pt idx="0">
                  <c:v>Orden Público y Seguridad Ciudadana</c:v>
                </c:pt>
                <c:pt idx="1">
                  <c:v>Protección Social</c:v>
                </c:pt>
                <c:pt idx="2">
                  <c:v>Salud</c:v>
                </c:pt>
                <c:pt idx="3">
                  <c:v>Educación</c:v>
                </c:pt>
                <c:pt idx="4">
                  <c:v>Asuntos Económicos</c:v>
                </c:pt>
                <c:pt idx="5">
                  <c:v>Proteccion Ambiental</c:v>
                </c:pt>
              </c:strCache>
            </c:strRef>
          </c:cat>
          <c:val>
            <c:numRef>
              <c:f>Finalidad!$E$4:$E$9</c:f>
              <c:numCache>
                <c:formatCode>#,##0.00</c:formatCode>
                <c:ptCount val="6"/>
                <c:pt idx="0">
                  <c:v>0</c:v>
                </c:pt>
                <c:pt idx="1">
                  <c:v>63699702.680000007</c:v>
                </c:pt>
                <c:pt idx="2">
                  <c:v>0</c:v>
                </c:pt>
                <c:pt idx="3">
                  <c:v>0</c:v>
                </c:pt>
                <c:pt idx="4">
                  <c:v>0</c:v>
                </c:pt>
                <c:pt idx="5">
                  <c:v>0</c:v>
                </c:pt>
              </c:numCache>
            </c:numRef>
          </c:val>
        </c:ser>
        <c:dLbls>
          <c:showLegendKey val="0"/>
          <c:showVal val="0"/>
          <c:showCatName val="0"/>
          <c:showSerName val="0"/>
          <c:showPercent val="0"/>
          <c:showBubbleSize val="0"/>
        </c:dLbls>
        <c:gapWidth val="150"/>
        <c:gapDepth val="0"/>
        <c:shape val="box"/>
        <c:axId val="287268016"/>
        <c:axId val="287269976"/>
        <c:axId val="0"/>
      </c:bar3DChart>
      <c:catAx>
        <c:axId val="2872680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287269976"/>
        <c:crosses val="autoZero"/>
        <c:auto val="1"/>
        <c:lblAlgn val="ctr"/>
        <c:lblOffset val="100"/>
        <c:noMultiLvlLbl val="0"/>
      </c:catAx>
      <c:valAx>
        <c:axId val="287269976"/>
        <c:scaling>
          <c:orientation val="minMax"/>
        </c:scaling>
        <c:delete val="0"/>
        <c:axPos val="l"/>
        <c:majorGridlines>
          <c:spPr>
            <a:ln w="9525" cap="flat" cmpd="sng" algn="ctr">
              <a:solidFill>
                <a:schemeClr val="tx1">
                  <a:lumMod val="5000"/>
                  <a:lumOff val="9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287268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legend>
    <c:plotVisOnly val="1"/>
    <c:dispBlanksAs val="gap"/>
    <c:showDLblsOverMax val="0"/>
  </c:chart>
  <c:spPr>
    <a:noFill/>
    <a:ln>
      <a:noFill/>
    </a:ln>
    <a:effectLst/>
  </c:spPr>
  <c:txPr>
    <a:bodyPr/>
    <a:lstStyle/>
    <a:p>
      <a:pPr>
        <a:defRPr/>
      </a:pPr>
      <a:endParaRPr lang="es-GT"/>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 xmlns:a16="http://schemas.microsoft.com/office/drawing/2014/main" id="{62AB811F-186B-4725-A7F7-35C2BE0D5134}"/>
              </a:ext>
            </a:extLst>
          </p:cNvPr>
          <p:cNvSpPr>
            <a:spLocks noGrp="1"/>
          </p:cNvSpPr>
          <p:nvPr>
            <p:ph type="hdr" sz="quarter"/>
          </p:nvPr>
        </p:nvSpPr>
        <p:spPr>
          <a:xfrm>
            <a:off x="1" y="1"/>
            <a:ext cx="4003136" cy="349645"/>
          </a:xfrm>
          <a:prstGeom prst="rect">
            <a:avLst/>
          </a:prstGeom>
        </p:spPr>
        <p:txBody>
          <a:bodyPr vert="horz" lIns="90763" tIns="45382" rIns="90763" bIns="45382" rtlCol="0"/>
          <a:lstStyle>
            <a:lvl1pPr algn="l">
              <a:defRPr sz="1200"/>
            </a:lvl1pPr>
          </a:lstStyle>
          <a:p>
            <a:endParaRPr lang="es-GT"/>
          </a:p>
        </p:txBody>
      </p:sp>
      <p:sp>
        <p:nvSpPr>
          <p:cNvPr id="3" name="Marcador de fecha 2">
            <a:extLst>
              <a:ext uri="{FF2B5EF4-FFF2-40B4-BE49-F238E27FC236}">
                <a16:creationId xmlns="" xmlns:a16="http://schemas.microsoft.com/office/drawing/2014/main" id="{28E64013-480C-4439-BC5E-022BA71C28F1}"/>
              </a:ext>
            </a:extLst>
          </p:cNvPr>
          <p:cNvSpPr>
            <a:spLocks noGrp="1"/>
          </p:cNvSpPr>
          <p:nvPr>
            <p:ph type="dt" sz="quarter" idx="1"/>
          </p:nvPr>
        </p:nvSpPr>
        <p:spPr>
          <a:xfrm>
            <a:off x="5230849" y="1"/>
            <a:ext cx="4003136" cy="349645"/>
          </a:xfrm>
          <a:prstGeom prst="rect">
            <a:avLst/>
          </a:prstGeom>
        </p:spPr>
        <p:txBody>
          <a:bodyPr vert="horz" lIns="90763" tIns="45382" rIns="90763" bIns="45382" rtlCol="0"/>
          <a:lstStyle>
            <a:lvl1pPr algn="r">
              <a:defRPr sz="1200"/>
            </a:lvl1pPr>
          </a:lstStyle>
          <a:p>
            <a:fld id="{70781529-3644-42FB-BDB8-7BCF6AB8D8F0}" type="datetimeFigureOut">
              <a:rPr lang="es-GT" smtClean="0"/>
              <a:t>21/09/2021</a:t>
            </a:fld>
            <a:endParaRPr lang="es-GT"/>
          </a:p>
        </p:txBody>
      </p:sp>
      <p:sp>
        <p:nvSpPr>
          <p:cNvPr id="4" name="Marcador de pie de página 3">
            <a:extLst>
              <a:ext uri="{FF2B5EF4-FFF2-40B4-BE49-F238E27FC236}">
                <a16:creationId xmlns="" xmlns:a16="http://schemas.microsoft.com/office/drawing/2014/main" id="{0F6170D5-344D-4ECF-A7BB-2563D18D79A4}"/>
              </a:ext>
            </a:extLst>
          </p:cNvPr>
          <p:cNvSpPr>
            <a:spLocks noGrp="1"/>
          </p:cNvSpPr>
          <p:nvPr>
            <p:ph type="ftr" sz="quarter" idx="2"/>
          </p:nvPr>
        </p:nvSpPr>
        <p:spPr>
          <a:xfrm>
            <a:off x="1" y="6614718"/>
            <a:ext cx="4003136" cy="349645"/>
          </a:xfrm>
          <a:prstGeom prst="rect">
            <a:avLst/>
          </a:prstGeom>
        </p:spPr>
        <p:txBody>
          <a:bodyPr vert="horz" lIns="90763" tIns="45382" rIns="90763" bIns="45382" rtlCol="0" anchor="b"/>
          <a:lstStyle>
            <a:lvl1pPr algn="l">
              <a:defRPr sz="1200"/>
            </a:lvl1pPr>
          </a:lstStyle>
          <a:p>
            <a:endParaRPr lang="es-GT"/>
          </a:p>
        </p:txBody>
      </p:sp>
      <p:sp>
        <p:nvSpPr>
          <p:cNvPr id="5" name="Marcador de número de diapositiva 4">
            <a:extLst>
              <a:ext uri="{FF2B5EF4-FFF2-40B4-BE49-F238E27FC236}">
                <a16:creationId xmlns="" xmlns:a16="http://schemas.microsoft.com/office/drawing/2014/main" id="{50EBB728-8F58-4BB2-8C0F-D983E5A77DC2}"/>
              </a:ext>
            </a:extLst>
          </p:cNvPr>
          <p:cNvSpPr>
            <a:spLocks noGrp="1"/>
          </p:cNvSpPr>
          <p:nvPr>
            <p:ph type="sldNum" sz="quarter" idx="3"/>
          </p:nvPr>
        </p:nvSpPr>
        <p:spPr>
          <a:xfrm>
            <a:off x="5230849" y="6614718"/>
            <a:ext cx="4003136" cy="349645"/>
          </a:xfrm>
          <a:prstGeom prst="rect">
            <a:avLst/>
          </a:prstGeom>
        </p:spPr>
        <p:txBody>
          <a:bodyPr vert="horz" lIns="90763" tIns="45382" rIns="90763" bIns="45382" rtlCol="0" anchor="b"/>
          <a:lstStyle>
            <a:lvl1pPr algn="r">
              <a:defRPr sz="1200"/>
            </a:lvl1pPr>
          </a:lstStyle>
          <a:p>
            <a:fld id="{223D6B16-8452-4088-B7E7-5F9F0FEA3A90}" type="slidenum">
              <a:rPr lang="es-GT" smtClean="0"/>
              <a:t>‹Nº›</a:t>
            </a:fld>
            <a:endParaRPr lang="es-GT"/>
          </a:p>
        </p:txBody>
      </p:sp>
    </p:spTree>
    <p:extLst>
      <p:ext uri="{BB962C8B-B14F-4D97-AF65-F5344CB8AC3E}">
        <p14:creationId xmlns:p14="http://schemas.microsoft.com/office/powerpoint/2010/main" val="156757772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1"/>
            <a:ext cx="4003136" cy="349645"/>
          </a:xfrm>
          <a:prstGeom prst="rect">
            <a:avLst/>
          </a:prstGeom>
        </p:spPr>
        <p:txBody>
          <a:bodyPr vert="horz" lIns="90763" tIns="45382" rIns="90763" bIns="45382" rtlCol="0"/>
          <a:lstStyle>
            <a:lvl1pPr algn="l">
              <a:defRPr sz="1200"/>
            </a:lvl1pPr>
          </a:lstStyle>
          <a:p>
            <a:endParaRPr lang="es-GT"/>
          </a:p>
        </p:txBody>
      </p:sp>
      <p:sp>
        <p:nvSpPr>
          <p:cNvPr id="3" name="Marcador de fecha 2"/>
          <p:cNvSpPr>
            <a:spLocks noGrp="1"/>
          </p:cNvSpPr>
          <p:nvPr>
            <p:ph type="dt" idx="1"/>
          </p:nvPr>
        </p:nvSpPr>
        <p:spPr>
          <a:xfrm>
            <a:off x="5230849" y="1"/>
            <a:ext cx="4003136" cy="349645"/>
          </a:xfrm>
          <a:prstGeom prst="rect">
            <a:avLst/>
          </a:prstGeom>
        </p:spPr>
        <p:txBody>
          <a:bodyPr vert="horz" lIns="90763" tIns="45382" rIns="90763" bIns="45382" rtlCol="0"/>
          <a:lstStyle>
            <a:lvl1pPr algn="r">
              <a:defRPr sz="1200"/>
            </a:lvl1pPr>
          </a:lstStyle>
          <a:p>
            <a:fld id="{2F889F5E-1FF3-4626-856E-81C394864066}" type="datetimeFigureOut">
              <a:rPr lang="es-GT" smtClean="0"/>
              <a:t>21/09/2021</a:t>
            </a:fld>
            <a:endParaRPr lang="es-GT"/>
          </a:p>
        </p:txBody>
      </p:sp>
      <p:sp>
        <p:nvSpPr>
          <p:cNvPr id="4" name="Marcador de imagen de diapositiva 3"/>
          <p:cNvSpPr>
            <a:spLocks noGrp="1" noRot="1" noChangeAspect="1"/>
          </p:cNvSpPr>
          <p:nvPr>
            <p:ph type="sldImg" idx="2"/>
          </p:nvPr>
        </p:nvSpPr>
        <p:spPr>
          <a:xfrm>
            <a:off x="2530475" y="869950"/>
            <a:ext cx="4175125" cy="2349500"/>
          </a:xfrm>
          <a:prstGeom prst="rect">
            <a:avLst/>
          </a:prstGeom>
          <a:noFill/>
          <a:ln w="12700">
            <a:solidFill>
              <a:prstClr val="black"/>
            </a:solidFill>
          </a:ln>
        </p:spPr>
        <p:txBody>
          <a:bodyPr vert="horz" lIns="90763" tIns="45382" rIns="90763" bIns="45382" rtlCol="0" anchor="ctr"/>
          <a:lstStyle/>
          <a:p>
            <a:endParaRPr lang="es-GT"/>
          </a:p>
        </p:txBody>
      </p:sp>
      <p:sp>
        <p:nvSpPr>
          <p:cNvPr id="5" name="Marcador de notas 4"/>
          <p:cNvSpPr>
            <a:spLocks noGrp="1"/>
          </p:cNvSpPr>
          <p:nvPr>
            <p:ph type="body" sz="quarter" idx="3"/>
          </p:nvPr>
        </p:nvSpPr>
        <p:spPr>
          <a:xfrm>
            <a:off x="924446" y="3351363"/>
            <a:ext cx="7387187" cy="2742455"/>
          </a:xfrm>
          <a:prstGeom prst="rect">
            <a:avLst/>
          </a:prstGeom>
        </p:spPr>
        <p:txBody>
          <a:bodyPr vert="horz" lIns="90763" tIns="45382" rIns="90763" bIns="45382"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6" name="Marcador de pie de página 5"/>
          <p:cNvSpPr>
            <a:spLocks noGrp="1"/>
          </p:cNvSpPr>
          <p:nvPr>
            <p:ph type="ftr" sz="quarter" idx="4"/>
          </p:nvPr>
        </p:nvSpPr>
        <p:spPr>
          <a:xfrm>
            <a:off x="1" y="6614718"/>
            <a:ext cx="4003136" cy="349645"/>
          </a:xfrm>
          <a:prstGeom prst="rect">
            <a:avLst/>
          </a:prstGeom>
        </p:spPr>
        <p:txBody>
          <a:bodyPr vert="horz" lIns="90763" tIns="45382" rIns="90763" bIns="45382"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5230849" y="6614718"/>
            <a:ext cx="4003136" cy="349645"/>
          </a:xfrm>
          <a:prstGeom prst="rect">
            <a:avLst/>
          </a:prstGeom>
        </p:spPr>
        <p:txBody>
          <a:bodyPr vert="horz" lIns="90763" tIns="45382" rIns="90763" bIns="45382" rtlCol="0" anchor="b"/>
          <a:lstStyle>
            <a:lvl1pPr algn="r">
              <a:defRPr sz="1200"/>
            </a:lvl1pPr>
          </a:lstStyle>
          <a:p>
            <a:fld id="{8A115BA9-5F40-4A42-9873-4A856A2BCB21}" type="slidenum">
              <a:rPr lang="es-GT" smtClean="0"/>
              <a:t>‹Nº›</a:t>
            </a:fld>
            <a:endParaRPr lang="es-GT"/>
          </a:p>
        </p:txBody>
      </p:sp>
    </p:spTree>
    <p:extLst>
      <p:ext uri="{BB962C8B-B14F-4D97-AF65-F5344CB8AC3E}">
        <p14:creationId xmlns:p14="http://schemas.microsoft.com/office/powerpoint/2010/main" val="39283410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201544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5521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981856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898803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521393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485144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084519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497331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559908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435004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4045237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097302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909129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540258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968229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217175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5503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317281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71385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411386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420591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F4CB6E6-1275-4A54-B4F3-1FDFC8980757}"/>
              </a:ext>
            </a:extLst>
          </p:cNvPr>
          <p:cNvSpPr>
            <a:spLocks noGrp="1"/>
          </p:cNvSpPr>
          <p:nvPr>
            <p:ph type="ctrTitle" hasCustomPrompt="1"/>
          </p:nvPr>
        </p:nvSpPr>
        <p:spPr>
          <a:xfrm>
            <a:off x="1524000" y="1596188"/>
            <a:ext cx="9144000" cy="2387600"/>
          </a:xfrm>
        </p:spPr>
        <p:txBody>
          <a:bodyPr anchor="b">
            <a:normAutofit/>
          </a:bodyPr>
          <a:lstStyle>
            <a:lvl1pPr algn="ctr">
              <a:defRPr sz="40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Subtítulo 2">
            <a:extLst>
              <a:ext uri="{FF2B5EF4-FFF2-40B4-BE49-F238E27FC236}">
                <a16:creationId xmlns="" xmlns:a16="http://schemas.microsoft.com/office/drawing/2014/main" id="{7A40FC4E-DF3E-4DB4-AED5-B01B15BD4776}"/>
              </a:ext>
            </a:extLst>
          </p:cNvPr>
          <p:cNvSpPr>
            <a:spLocks noGrp="1"/>
          </p:cNvSpPr>
          <p:nvPr>
            <p:ph type="subTitle" idx="1"/>
          </p:nvPr>
        </p:nvSpPr>
        <p:spPr>
          <a:xfrm>
            <a:off x="1524000" y="4075863"/>
            <a:ext cx="9144000" cy="1655762"/>
          </a:xfrm>
        </p:spPr>
        <p:txBody>
          <a:bodyPr/>
          <a:lstStyle>
            <a:lvl1pPr marL="0" indent="0" algn="ctr">
              <a:buNone/>
              <a:defRPr sz="2400">
                <a:solidFill>
                  <a:srgbClr val="197BB4"/>
                </a:solidFill>
                <a:latin typeface="Montserrat"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GT" dirty="0"/>
          </a:p>
        </p:txBody>
      </p:sp>
      <p:sp>
        <p:nvSpPr>
          <p:cNvPr id="4" name="Marcador de fecha 3">
            <a:extLst>
              <a:ext uri="{FF2B5EF4-FFF2-40B4-BE49-F238E27FC236}">
                <a16:creationId xmlns="" xmlns:a16="http://schemas.microsoft.com/office/drawing/2014/main" id="{980F5FD4-74A1-4C0A-8923-49068F8CEC8B}"/>
              </a:ext>
            </a:extLst>
          </p:cNvPr>
          <p:cNvSpPr>
            <a:spLocks noGrp="1"/>
          </p:cNvSpPr>
          <p:nvPr>
            <p:ph type="dt" sz="half" idx="10"/>
          </p:nvPr>
        </p:nvSpPr>
        <p:spPr/>
        <p:txBody>
          <a:bodyPr/>
          <a:lstStyle/>
          <a:p>
            <a:fld id="{B708A815-C8B2-4F30-9335-A540ED979A65}" type="datetime1">
              <a:rPr lang="es-GT" smtClean="0"/>
              <a:t>21/09/2021</a:t>
            </a:fld>
            <a:endParaRPr lang="es-GT"/>
          </a:p>
        </p:txBody>
      </p:sp>
      <p:sp>
        <p:nvSpPr>
          <p:cNvPr id="5" name="Marcador de pie de página 4">
            <a:extLst>
              <a:ext uri="{FF2B5EF4-FFF2-40B4-BE49-F238E27FC236}">
                <a16:creationId xmlns="" xmlns:a16="http://schemas.microsoft.com/office/drawing/2014/main" id="{D6BE2AE7-3AC6-4190-A4FE-1D321727D751}"/>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 xmlns:a16="http://schemas.microsoft.com/office/drawing/2014/main" id="{E3F07A74-9836-4943-B7A0-5E8FB7721BA9}"/>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345690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5B6441-B249-9247-AE10-1388FD060A60}"/>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GT"/>
          </a:p>
        </p:txBody>
      </p:sp>
      <p:sp>
        <p:nvSpPr>
          <p:cNvPr id="3" name="Subtítulo 2">
            <a:extLst>
              <a:ext uri="{FF2B5EF4-FFF2-40B4-BE49-F238E27FC236}">
                <a16:creationId xmlns="" xmlns:a16="http://schemas.microsoft.com/office/drawing/2014/main" id="{8FE77E3A-E3BF-3F44-B853-D260F038D6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GT"/>
          </a:p>
        </p:txBody>
      </p:sp>
      <p:sp>
        <p:nvSpPr>
          <p:cNvPr id="4" name="Marcador de fecha 3">
            <a:extLst>
              <a:ext uri="{FF2B5EF4-FFF2-40B4-BE49-F238E27FC236}">
                <a16:creationId xmlns="" xmlns:a16="http://schemas.microsoft.com/office/drawing/2014/main" id="{5C0EF935-6F60-AE42-8202-ADFFFD4A61F2}"/>
              </a:ext>
            </a:extLst>
          </p:cNvPr>
          <p:cNvSpPr>
            <a:spLocks noGrp="1"/>
          </p:cNvSpPr>
          <p:nvPr>
            <p:ph type="dt" sz="half" idx="10"/>
          </p:nvPr>
        </p:nvSpPr>
        <p:spPr/>
        <p:txBody>
          <a:bodyPr/>
          <a:lstStyle/>
          <a:p>
            <a:fld id="{48699454-3534-1D49-A98A-910895A582FE}" type="datetimeFigureOut">
              <a:rPr lang="es-GT" smtClean="0">
                <a:solidFill>
                  <a:prstClr val="black">
                    <a:tint val="75000"/>
                  </a:prstClr>
                </a:solidFill>
              </a:rPr>
              <a:pPr/>
              <a:t>21/09/2021</a:t>
            </a:fld>
            <a:endParaRPr lang="es-GT">
              <a:solidFill>
                <a:prstClr val="black">
                  <a:tint val="75000"/>
                </a:prstClr>
              </a:solidFill>
            </a:endParaRPr>
          </a:p>
        </p:txBody>
      </p:sp>
      <p:sp>
        <p:nvSpPr>
          <p:cNvPr id="5" name="Marcador de pie de página 4">
            <a:extLst>
              <a:ext uri="{FF2B5EF4-FFF2-40B4-BE49-F238E27FC236}">
                <a16:creationId xmlns="" xmlns:a16="http://schemas.microsoft.com/office/drawing/2014/main" id="{07F58EF3-C05C-824E-B9A2-F65C2E42CBDE}"/>
              </a:ext>
            </a:extLst>
          </p:cNvPr>
          <p:cNvSpPr>
            <a:spLocks noGrp="1"/>
          </p:cNvSpPr>
          <p:nvPr>
            <p:ph type="ftr" sz="quarter" idx="11"/>
          </p:nvPr>
        </p:nvSpPr>
        <p:spPr/>
        <p:txBody>
          <a:bodyPr/>
          <a:lstStyle/>
          <a:p>
            <a:endParaRPr lang="es-GT">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489687CB-568A-7243-A153-A219D59B7089}"/>
              </a:ext>
            </a:extLst>
          </p:cNvPr>
          <p:cNvSpPr>
            <a:spLocks noGrp="1"/>
          </p:cNvSpPr>
          <p:nvPr>
            <p:ph type="sldNum" sz="quarter" idx="12"/>
          </p:nvPr>
        </p:nvSpPr>
        <p:spPr/>
        <p:txBody>
          <a:bodyPr/>
          <a:lstStyle/>
          <a:p>
            <a:fld id="{87B9D110-6ABA-C143-928A-531D07B07F9C}"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1703847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E169E00-77AB-B741-9AF9-40B02CD163B1}"/>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contenido 2">
            <a:extLst>
              <a:ext uri="{FF2B5EF4-FFF2-40B4-BE49-F238E27FC236}">
                <a16:creationId xmlns="" xmlns:a16="http://schemas.microsoft.com/office/drawing/2014/main" id="{7E3BB3D2-440B-1745-B695-8A4979D3A486}"/>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 xmlns:a16="http://schemas.microsoft.com/office/drawing/2014/main" id="{CEBC45A4-C0E0-F740-A4E5-FBAEE182849B}"/>
              </a:ext>
            </a:extLst>
          </p:cNvPr>
          <p:cNvSpPr>
            <a:spLocks noGrp="1"/>
          </p:cNvSpPr>
          <p:nvPr>
            <p:ph type="dt" sz="half" idx="10"/>
          </p:nvPr>
        </p:nvSpPr>
        <p:spPr/>
        <p:txBody>
          <a:bodyPr/>
          <a:lstStyle/>
          <a:p>
            <a:fld id="{48699454-3534-1D49-A98A-910895A582FE}" type="datetimeFigureOut">
              <a:rPr lang="es-GT" smtClean="0">
                <a:solidFill>
                  <a:prstClr val="black">
                    <a:tint val="75000"/>
                  </a:prstClr>
                </a:solidFill>
              </a:rPr>
              <a:pPr/>
              <a:t>21/09/2021</a:t>
            </a:fld>
            <a:endParaRPr lang="es-GT">
              <a:solidFill>
                <a:prstClr val="black">
                  <a:tint val="75000"/>
                </a:prstClr>
              </a:solidFill>
            </a:endParaRPr>
          </a:p>
        </p:txBody>
      </p:sp>
      <p:sp>
        <p:nvSpPr>
          <p:cNvPr id="5" name="Marcador de pie de página 4">
            <a:extLst>
              <a:ext uri="{FF2B5EF4-FFF2-40B4-BE49-F238E27FC236}">
                <a16:creationId xmlns="" xmlns:a16="http://schemas.microsoft.com/office/drawing/2014/main" id="{EDC82089-1EAD-FE47-B722-98DC30A4F928}"/>
              </a:ext>
            </a:extLst>
          </p:cNvPr>
          <p:cNvSpPr>
            <a:spLocks noGrp="1"/>
          </p:cNvSpPr>
          <p:nvPr>
            <p:ph type="ftr" sz="quarter" idx="11"/>
          </p:nvPr>
        </p:nvSpPr>
        <p:spPr/>
        <p:txBody>
          <a:bodyPr/>
          <a:lstStyle/>
          <a:p>
            <a:endParaRPr lang="es-GT">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C9D37CC0-C5FA-9F45-8CAC-88FE795C7EB2}"/>
              </a:ext>
            </a:extLst>
          </p:cNvPr>
          <p:cNvSpPr>
            <a:spLocks noGrp="1"/>
          </p:cNvSpPr>
          <p:nvPr>
            <p:ph type="sldNum" sz="quarter" idx="12"/>
          </p:nvPr>
        </p:nvSpPr>
        <p:spPr/>
        <p:txBody>
          <a:bodyPr/>
          <a:lstStyle/>
          <a:p>
            <a:fld id="{87B9D110-6ABA-C143-928A-531D07B07F9C}"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1655081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FCA2CA6-6171-B24C-B6C8-49140719A37D}"/>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GT"/>
          </a:p>
        </p:txBody>
      </p:sp>
      <p:sp>
        <p:nvSpPr>
          <p:cNvPr id="3" name="Marcador de texto 2">
            <a:extLst>
              <a:ext uri="{FF2B5EF4-FFF2-40B4-BE49-F238E27FC236}">
                <a16:creationId xmlns="" xmlns:a16="http://schemas.microsoft.com/office/drawing/2014/main" id="{AE389AA0-DCEB-BE42-B937-F94DEA765E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 xmlns:a16="http://schemas.microsoft.com/office/drawing/2014/main" id="{E9280672-797A-D041-A412-92E73B842E44}"/>
              </a:ext>
            </a:extLst>
          </p:cNvPr>
          <p:cNvSpPr>
            <a:spLocks noGrp="1"/>
          </p:cNvSpPr>
          <p:nvPr>
            <p:ph type="dt" sz="half" idx="10"/>
          </p:nvPr>
        </p:nvSpPr>
        <p:spPr/>
        <p:txBody>
          <a:bodyPr/>
          <a:lstStyle/>
          <a:p>
            <a:fld id="{48699454-3534-1D49-A98A-910895A582FE}" type="datetimeFigureOut">
              <a:rPr lang="es-GT" smtClean="0">
                <a:solidFill>
                  <a:prstClr val="black">
                    <a:tint val="75000"/>
                  </a:prstClr>
                </a:solidFill>
              </a:rPr>
              <a:pPr/>
              <a:t>21/09/2021</a:t>
            </a:fld>
            <a:endParaRPr lang="es-GT">
              <a:solidFill>
                <a:prstClr val="black">
                  <a:tint val="75000"/>
                </a:prstClr>
              </a:solidFill>
            </a:endParaRPr>
          </a:p>
        </p:txBody>
      </p:sp>
      <p:sp>
        <p:nvSpPr>
          <p:cNvPr id="5" name="Marcador de pie de página 4">
            <a:extLst>
              <a:ext uri="{FF2B5EF4-FFF2-40B4-BE49-F238E27FC236}">
                <a16:creationId xmlns="" xmlns:a16="http://schemas.microsoft.com/office/drawing/2014/main" id="{5FA7A7EC-BBB0-CD45-807A-E26D2FDCC291}"/>
              </a:ext>
            </a:extLst>
          </p:cNvPr>
          <p:cNvSpPr>
            <a:spLocks noGrp="1"/>
          </p:cNvSpPr>
          <p:nvPr>
            <p:ph type="ftr" sz="quarter" idx="11"/>
          </p:nvPr>
        </p:nvSpPr>
        <p:spPr/>
        <p:txBody>
          <a:bodyPr/>
          <a:lstStyle/>
          <a:p>
            <a:endParaRPr lang="es-GT">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11AC2D5E-2EF3-F24C-B0D3-72654B84B24D}"/>
              </a:ext>
            </a:extLst>
          </p:cNvPr>
          <p:cNvSpPr>
            <a:spLocks noGrp="1"/>
          </p:cNvSpPr>
          <p:nvPr>
            <p:ph type="sldNum" sz="quarter" idx="12"/>
          </p:nvPr>
        </p:nvSpPr>
        <p:spPr/>
        <p:txBody>
          <a:bodyPr/>
          <a:lstStyle/>
          <a:p>
            <a:fld id="{87B9D110-6ABA-C143-928A-531D07B07F9C}"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912489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A4E2D90-329D-4740-B68C-04C7C945CA71}"/>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contenido 2">
            <a:extLst>
              <a:ext uri="{FF2B5EF4-FFF2-40B4-BE49-F238E27FC236}">
                <a16:creationId xmlns="" xmlns:a16="http://schemas.microsoft.com/office/drawing/2014/main" id="{4336B08B-4935-094A-B33F-D97618EFE6AF}"/>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contenido 3">
            <a:extLst>
              <a:ext uri="{FF2B5EF4-FFF2-40B4-BE49-F238E27FC236}">
                <a16:creationId xmlns="" xmlns:a16="http://schemas.microsoft.com/office/drawing/2014/main" id="{9D83ADBF-A853-6940-B33B-DD82F0410CF6}"/>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5" name="Marcador de fecha 4">
            <a:extLst>
              <a:ext uri="{FF2B5EF4-FFF2-40B4-BE49-F238E27FC236}">
                <a16:creationId xmlns="" xmlns:a16="http://schemas.microsoft.com/office/drawing/2014/main" id="{93E49A73-9C32-8B40-A486-1CF99257E759}"/>
              </a:ext>
            </a:extLst>
          </p:cNvPr>
          <p:cNvSpPr>
            <a:spLocks noGrp="1"/>
          </p:cNvSpPr>
          <p:nvPr>
            <p:ph type="dt" sz="half" idx="10"/>
          </p:nvPr>
        </p:nvSpPr>
        <p:spPr/>
        <p:txBody>
          <a:bodyPr/>
          <a:lstStyle/>
          <a:p>
            <a:fld id="{48699454-3534-1D49-A98A-910895A582FE}" type="datetimeFigureOut">
              <a:rPr lang="es-GT" smtClean="0">
                <a:solidFill>
                  <a:prstClr val="black">
                    <a:tint val="75000"/>
                  </a:prstClr>
                </a:solidFill>
              </a:rPr>
              <a:pPr/>
              <a:t>21/09/2021</a:t>
            </a:fld>
            <a:endParaRPr lang="es-GT">
              <a:solidFill>
                <a:prstClr val="black">
                  <a:tint val="75000"/>
                </a:prstClr>
              </a:solidFill>
            </a:endParaRPr>
          </a:p>
        </p:txBody>
      </p:sp>
      <p:sp>
        <p:nvSpPr>
          <p:cNvPr id="6" name="Marcador de pie de página 5">
            <a:extLst>
              <a:ext uri="{FF2B5EF4-FFF2-40B4-BE49-F238E27FC236}">
                <a16:creationId xmlns="" xmlns:a16="http://schemas.microsoft.com/office/drawing/2014/main" id="{574B5B25-1056-5F42-BE33-520529E12BE9}"/>
              </a:ext>
            </a:extLst>
          </p:cNvPr>
          <p:cNvSpPr>
            <a:spLocks noGrp="1"/>
          </p:cNvSpPr>
          <p:nvPr>
            <p:ph type="ftr" sz="quarter" idx="11"/>
          </p:nvPr>
        </p:nvSpPr>
        <p:spPr/>
        <p:txBody>
          <a:bodyPr/>
          <a:lstStyle/>
          <a:p>
            <a:endParaRPr lang="es-GT">
              <a:solidFill>
                <a:prstClr val="black">
                  <a:tint val="75000"/>
                </a:prstClr>
              </a:solidFill>
            </a:endParaRPr>
          </a:p>
        </p:txBody>
      </p:sp>
      <p:sp>
        <p:nvSpPr>
          <p:cNvPr id="7" name="Marcador de número de diapositiva 6">
            <a:extLst>
              <a:ext uri="{FF2B5EF4-FFF2-40B4-BE49-F238E27FC236}">
                <a16:creationId xmlns="" xmlns:a16="http://schemas.microsoft.com/office/drawing/2014/main" id="{2AC08E08-A861-5C43-86DC-44730BB8713D}"/>
              </a:ext>
            </a:extLst>
          </p:cNvPr>
          <p:cNvSpPr>
            <a:spLocks noGrp="1"/>
          </p:cNvSpPr>
          <p:nvPr>
            <p:ph type="sldNum" sz="quarter" idx="12"/>
          </p:nvPr>
        </p:nvSpPr>
        <p:spPr/>
        <p:txBody>
          <a:bodyPr/>
          <a:lstStyle/>
          <a:p>
            <a:fld id="{87B9D110-6ABA-C143-928A-531D07B07F9C}"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2156795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362BDFF-7E5D-D146-AF9A-22884A574E8F}"/>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GT"/>
          </a:p>
        </p:txBody>
      </p:sp>
      <p:sp>
        <p:nvSpPr>
          <p:cNvPr id="3" name="Marcador de texto 2">
            <a:extLst>
              <a:ext uri="{FF2B5EF4-FFF2-40B4-BE49-F238E27FC236}">
                <a16:creationId xmlns="" xmlns:a16="http://schemas.microsoft.com/office/drawing/2014/main" id="{1572D0B7-6919-2046-AC74-B9B4C71F36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 xmlns:a16="http://schemas.microsoft.com/office/drawing/2014/main" id="{A75EF5F6-01E7-7F40-806C-4FBA577FAAE7}"/>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5" name="Marcador de texto 4">
            <a:extLst>
              <a:ext uri="{FF2B5EF4-FFF2-40B4-BE49-F238E27FC236}">
                <a16:creationId xmlns="" xmlns:a16="http://schemas.microsoft.com/office/drawing/2014/main" id="{9BF112B9-6299-1843-9CC7-65375E6D98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 xmlns:a16="http://schemas.microsoft.com/office/drawing/2014/main" id="{B96D8782-F004-964D-B750-FB6CEA5E70CA}"/>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7" name="Marcador de fecha 6">
            <a:extLst>
              <a:ext uri="{FF2B5EF4-FFF2-40B4-BE49-F238E27FC236}">
                <a16:creationId xmlns="" xmlns:a16="http://schemas.microsoft.com/office/drawing/2014/main" id="{4ADD34C9-A59D-5E48-B67C-93E35889F12D}"/>
              </a:ext>
            </a:extLst>
          </p:cNvPr>
          <p:cNvSpPr>
            <a:spLocks noGrp="1"/>
          </p:cNvSpPr>
          <p:nvPr>
            <p:ph type="dt" sz="half" idx="10"/>
          </p:nvPr>
        </p:nvSpPr>
        <p:spPr/>
        <p:txBody>
          <a:bodyPr/>
          <a:lstStyle/>
          <a:p>
            <a:fld id="{48699454-3534-1D49-A98A-910895A582FE}" type="datetimeFigureOut">
              <a:rPr lang="es-GT" smtClean="0">
                <a:solidFill>
                  <a:prstClr val="black">
                    <a:tint val="75000"/>
                  </a:prstClr>
                </a:solidFill>
              </a:rPr>
              <a:pPr/>
              <a:t>21/09/2021</a:t>
            </a:fld>
            <a:endParaRPr lang="es-GT">
              <a:solidFill>
                <a:prstClr val="black">
                  <a:tint val="75000"/>
                </a:prstClr>
              </a:solidFill>
            </a:endParaRPr>
          </a:p>
        </p:txBody>
      </p:sp>
      <p:sp>
        <p:nvSpPr>
          <p:cNvPr id="8" name="Marcador de pie de página 7">
            <a:extLst>
              <a:ext uri="{FF2B5EF4-FFF2-40B4-BE49-F238E27FC236}">
                <a16:creationId xmlns="" xmlns:a16="http://schemas.microsoft.com/office/drawing/2014/main" id="{6B720579-97C2-BD4F-9153-6FB2546CCD4B}"/>
              </a:ext>
            </a:extLst>
          </p:cNvPr>
          <p:cNvSpPr>
            <a:spLocks noGrp="1"/>
          </p:cNvSpPr>
          <p:nvPr>
            <p:ph type="ftr" sz="quarter" idx="11"/>
          </p:nvPr>
        </p:nvSpPr>
        <p:spPr/>
        <p:txBody>
          <a:bodyPr/>
          <a:lstStyle/>
          <a:p>
            <a:endParaRPr lang="es-GT">
              <a:solidFill>
                <a:prstClr val="black">
                  <a:tint val="75000"/>
                </a:prstClr>
              </a:solidFill>
            </a:endParaRPr>
          </a:p>
        </p:txBody>
      </p:sp>
      <p:sp>
        <p:nvSpPr>
          <p:cNvPr id="9" name="Marcador de número de diapositiva 8">
            <a:extLst>
              <a:ext uri="{FF2B5EF4-FFF2-40B4-BE49-F238E27FC236}">
                <a16:creationId xmlns="" xmlns:a16="http://schemas.microsoft.com/office/drawing/2014/main" id="{C2C017CD-7E32-BE40-9D67-E4FF13FA63AC}"/>
              </a:ext>
            </a:extLst>
          </p:cNvPr>
          <p:cNvSpPr>
            <a:spLocks noGrp="1"/>
          </p:cNvSpPr>
          <p:nvPr>
            <p:ph type="sldNum" sz="quarter" idx="12"/>
          </p:nvPr>
        </p:nvSpPr>
        <p:spPr/>
        <p:txBody>
          <a:bodyPr/>
          <a:lstStyle/>
          <a:p>
            <a:fld id="{87B9D110-6ABA-C143-928A-531D07B07F9C}"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529577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1D9BDA8-39BE-1A4F-AB6A-F9F77C91E4D3}"/>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fecha 2">
            <a:extLst>
              <a:ext uri="{FF2B5EF4-FFF2-40B4-BE49-F238E27FC236}">
                <a16:creationId xmlns="" xmlns:a16="http://schemas.microsoft.com/office/drawing/2014/main" id="{C1926EBD-3C2A-4549-B409-C9FBD07B3004}"/>
              </a:ext>
            </a:extLst>
          </p:cNvPr>
          <p:cNvSpPr>
            <a:spLocks noGrp="1"/>
          </p:cNvSpPr>
          <p:nvPr>
            <p:ph type="dt" sz="half" idx="10"/>
          </p:nvPr>
        </p:nvSpPr>
        <p:spPr/>
        <p:txBody>
          <a:bodyPr/>
          <a:lstStyle/>
          <a:p>
            <a:fld id="{48699454-3534-1D49-A98A-910895A582FE}" type="datetimeFigureOut">
              <a:rPr lang="es-GT" smtClean="0">
                <a:solidFill>
                  <a:prstClr val="black">
                    <a:tint val="75000"/>
                  </a:prstClr>
                </a:solidFill>
              </a:rPr>
              <a:pPr/>
              <a:t>21/09/2021</a:t>
            </a:fld>
            <a:endParaRPr lang="es-GT">
              <a:solidFill>
                <a:prstClr val="black">
                  <a:tint val="75000"/>
                </a:prstClr>
              </a:solidFill>
            </a:endParaRPr>
          </a:p>
        </p:txBody>
      </p:sp>
      <p:sp>
        <p:nvSpPr>
          <p:cNvPr id="4" name="Marcador de pie de página 3">
            <a:extLst>
              <a:ext uri="{FF2B5EF4-FFF2-40B4-BE49-F238E27FC236}">
                <a16:creationId xmlns="" xmlns:a16="http://schemas.microsoft.com/office/drawing/2014/main" id="{E7F35479-7959-7142-AECF-E767E961EA6C}"/>
              </a:ext>
            </a:extLst>
          </p:cNvPr>
          <p:cNvSpPr>
            <a:spLocks noGrp="1"/>
          </p:cNvSpPr>
          <p:nvPr>
            <p:ph type="ftr" sz="quarter" idx="11"/>
          </p:nvPr>
        </p:nvSpPr>
        <p:spPr/>
        <p:txBody>
          <a:bodyPr/>
          <a:lstStyle/>
          <a:p>
            <a:endParaRPr lang="es-GT">
              <a:solidFill>
                <a:prstClr val="black">
                  <a:tint val="75000"/>
                </a:prstClr>
              </a:solidFill>
            </a:endParaRPr>
          </a:p>
        </p:txBody>
      </p:sp>
      <p:sp>
        <p:nvSpPr>
          <p:cNvPr id="5" name="Marcador de número de diapositiva 4">
            <a:extLst>
              <a:ext uri="{FF2B5EF4-FFF2-40B4-BE49-F238E27FC236}">
                <a16:creationId xmlns="" xmlns:a16="http://schemas.microsoft.com/office/drawing/2014/main" id="{37E51BC6-C4A4-6D43-AC42-354DEE746646}"/>
              </a:ext>
            </a:extLst>
          </p:cNvPr>
          <p:cNvSpPr>
            <a:spLocks noGrp="1"/>
          </p:cNvSpPr>
          <p:nvPr>
            <p:ph type="sldNum" sz="quarter" idx="12"/>
          </p:nvPr>
        </p:nvSpPr>
        <p:spPr/>
        <p:txBody>
          <a:bodyPr/>
          <a:lstStyle/>
          <a:p>
            <a:fld id="{87B9D110-6ABA-C143-928A-531D07B07F9C}"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4047215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69B6C563-1D34-AC47-801F-7F11D69BA201}"/>
              </a:ext>
            </a:extLst>
          </p:cNvPr>
          <p:cNvSpPr>
            <a:spLocks noGrp="1"/>
          </p:cNvSpPr>
          <p:nvPr>
            <p:ph type="dt" sz="half" idx="10"/>
          </p:nvPr>
        </p:nvSpPr>
        <p:spPr/>
        <p:txBody>
          <a:bodyPr/>
          <a:lstStyle/>
          <a:p>
            <a:fld id="{48699454-3534-1D49-A98A-910895A582FE}" type="datetimeFigureOut">
              <a:rPr lang="es-GT" smtClean="0">
                <a:solidFill>
                  <a:prstClr val="black">
                    <a:tint val="75000"/>
                  </a:prstClr>
                </a:solidFill>
              </a:rPr>
              <a:pPr/>
              <a:t>21/09/2021</a:t>
            </a:fld>
            <a:endParaRPr lang="es-GT">
              <a:solidFill>
                <a:prstClr val="black">
                  <a:tint val="75000"/>
                </a:prstClr>
              </a:solidFill>
            </a:endParaRPr>
          </a:p>
        </p:txBody>
      </p:sp>
      <p:sp>
        <p:nvSpPr>
          <p:cNvPr id="3" name="Marcador de pie de página 2">
            <a:extLst>
              <a:ext uri="{FF2B5EF4-FFF2-40B4-BE49-F238E27FC236}">
                <a16:creationId xmlns="" xmlns:a16="http://schemas.microsoft.com/office/drawing/2014/main" id="{DA39EF87-DB60-474F-A2BF-40C8629F409C}"/>
              </a:ext>
            </a:extLst>
          </p:cNvPr>
          <p:cNvSpPr>
            <a:spLocks noGrp="1"/>
          </p:cNvSpPr>
          <p:nvPr>
            <p:ph type="ftr" sz="quarter" idx="11"/>
          </p:nvPr>
        </p:nvSpPr>
        <p:spPr/>
        <p:txBody>
          <a:bodyPr/>
          <a:lstStyle/>
          <a:p>
            <a:endParaRPr lang="es-GT">
              <a:solidFill>
                <a:prstClr val="black">
                  <a:tint val="75000"/>
                </a:prstClr>
              </a:solidFill>
            </a:endParaRPr>
          </a:p>
        </p:txBody>
      </p:sp>
      <p:sp>
        <p:nvSpPr>
          <p:cNvPr id="4" name="Marcador de número de diapositiva 3">
            <a:extLst>
              <a:ext uri="{FF2B5EF4-FFF2-40B4-BE49-F238E27FC236}">
                <a16:creationId xmlns="" xmlns:a16="http://schemas.microsoft.com/office/drawing/2014/main" id="{D27D300E-02FB-8645-B6EB-6D60D768F66B}"/>
              </a:ext>
            </a:extLst>
          </p:cNvPr>
          <p:cNvSpPr>
            <a:spLocks noGrp="1"/>
          </p:cNvSpPr>
          <p:nvPr>
            <p:ph type="sldNum" sz="quarter" idx="12"/>
          </p:nvPr>
        </p:nvSpPr>
        <p:spPr/>
        <p:txBody>
          <a:bodyPr/>
          <a:lstStyle/>
          <a:p>
            <a:fld id="{87B9D110-6ABA-C143-928A-531D07B07F9C}"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368684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8C30F86-4DDF-C54F-8E06-6BE3D43236A5}"/>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GT"/>
          </a:p>
        </p:txBody>
      </p:sp>
      <p:sp>
        <p:nvSpPr>
          <p:cNvPr id="3" name="Marcador de contenido 2">
            <a:extLst>
              <a:ext uri="{FF2B5EF4-FFF2-40B4-BE49-F238E27FC236}">
                <a16:creationId xmlns="" xmlns:a16="http://schemas.microsoft.com/office/drawing/2014/main" id="{BE17E9C7-EC44-FD48-A592-BDE222EAA2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texto 3">
            <a:extLst>
              <a:ext uri="{FF2B5EF4-FFF2-40B4-BE49-F238E27FC236}">
                <a16:creationId xmlns="" xmlns:a16="http://schemas.microsoft.com/office/drawing/2014/main" id="{A2D32D36-1BBF-844E-9A8D-49451F0AC9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 xmlns:a16="http://schemas.microsoft.com/office/drawing/2014/main" id="{ECC88E43-E4AC-D94C-AF2E-1EEB7F4BAF4A}"/>
              </a:ext>
            </a:extLst>
          </p:cNvPr>
          <p:cNvSpPr>
            <a:spLocks noGrp="1"/>
          </p:cNvSpPr>
          <p:nvPr>
            <p:ph type="dt" sz="half" idx="10"/>
          </p:nvPr>
        </p:nvSpPr>
        <p:spPr/>
        <p:txBody>
          <a:bodyPr/>
          <a:lstStyle/>
          <a:p>
            <a:fld id="{48699454-3534-1D49-A98A-910895A582FE}" type="datetimeFigureOut">
              <a:rPr lang="es-GT" smtClean="0">
                <a:solidFill>
                  <a:prstClr val="black">
                    <a:tint val="75000"/>
                  </a:prstClr>
                </a:solidFill>
              </a:rPr>
              <a:pPr/>
              <a:t>21/09/2021</a:t>
            </a:fld>
            <a:endParaRPr lang="es-GT">
              <a:solidFill>
                <a:prstClr val="black">
                  <a:tint val="75000"/>
                </a:prstClr>
              </a:solidFill>
            </a:endParaRPr>
          </a:p>
        </p:txBody>
      </p:sp>
      <p:sp>
        <p:nvSpPr>
          <p:cNvPr id="6" name="Marcador de pie de página 5">
            <a:extLst>
              <a:ext uri="{FF2B5EF4-FFF2-40B4-BE49-F238E27FC236}">
                <a16:creationId xmlns="" xmlns:a16="http://schemas.microsoft.com/office/drawing/2014/main" id="{4DE6F123-133C-604F-80D1-58B4DC1632D7}"/>
              </a:ext>
            </a:extLst>
          </p:cNvPr>
          <p:cNvSpPr>
            <a:spLocks noGrp="1"/>
          </p:cNvSpPr>
          <p:nvPr>
            <p:ph type="ftr" sz="quarter" idx="11"/>
          </p:nvPr>
        </p:nvSpPr>
        <p:spPr/>
        <p:txBody>
          <a:bodyPr/>
          <a:lstStyle/>
          <a:p>
            <a:endParaRPr lang="es-GT">
              <a:solidFill>
                <a:prstClr val="black">
                  <a:tint val="75000"/>
                </a:prstClr>
              </a:solidFill>
            </a:endParaRPr>
          </a:p>
        </p:txBody>
      </p:sp>
      <p:sp>
        <p:nvSpPr>
          <p:cNvPr id="7" name="Marcador de número de diapositiva 6">
            <a:extLst>
              <a:ext uri="{FF2B5EF4-FFF2-40B4-BE49-F238E27FC236}">
                <a16:creationId xmlns="" xmlns:a16="http://schemas.microsoft.com/office/drawing/2014/main" id="{F9133666-B2BA-B84C-BC64-F50EF213552F}"/>
              </a:ext>
            </a:extLst>
          </p:cNvPr>
          <p:cNvSpPr>
            <a:spLocks noGrp="1"/>
          </p:cNvSpPr>
          <p:nvPr>
            <p:ph type="sldNum" sz="quarter" idx="12"/>
          </p:nvPr>
        </p:nvSpPr>
        <p:spPr/>
        <p:txBody>
          <a:bodyPr/>
          <a:lstStyle/>
          <a:p>
            <a:fld id="{87B9D110-6ABA-C143-928A-531D07B07F9C}"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4236040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7197CCD-7FE3-CA4C-9F3C-2A5599B8CCAD}"/>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GT"/>
          </a:p>
        </p:txBody>
      </p:sp>
      <p:sp>
        <p:nvSpPr>
          <p:cNvPr id="3" name="Marcador de posición de imagen 2">
            <a:extLst>
              <a:ext uri="{FF2B5EF4-FFF2-40B4-BE49-F238E27FC236}">
                <a16:creationId xmlns="" xmlns:a16="http://schemas.microsoft.com/office/drawing/2014/main" id="{D73688EB-C5C7-FE4A-9716-B0BA627944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a:extLst>
              <a:ext uri="{FF2B5EF4-FFF2-40B4-BE49-F238E27FC236}">
                <a16:creationId xmlns="" xmlns:a16="http://schemas.microsoft.com/office/drawing/2014/main" id="{21FADA65-7BAA-7649-86A6-CF4679B1A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 xmlns:a16="http://schemas.microsoft.com/office/drawing/2014/main" id="{2C81C9E9-584D-C04C-8B68-FEA1402466EE}"/>
              </a:ext>
            </a:extLst>
          </p:cNvPr>
          <p:cNvSpPr>
            <a:spLocks noGrp="1"/>
          </p:cNvSpPr>
          <p:nvPr>
            <p:ph type="dt" sz="half" idx="10"/>
          </p:nvPr>
        </p:nvSpPr>
        <p:spPr/>
        <p:txBody>
          <a:bodyPr/>
          <a:lstStyle/>
          <a:p>
            <a:fld id="{48699454-3534-1D49-A98A-910895A582FE}" type="datetimeFigureOut">
              <a:rPr lang="es-GT" smtClean="0">
                <a:solidFill>
                  <a:prstClr val="black">
                    <a:tint val="75000"/>
                  </a:prstClr>
                </a:solidFill>
              </a:rPr>
              <a:pPr/>
              <a:t>21/09/2021</a:t>
            </a:fld>
            <a:endParaRPr lang="es-GT">
              <a:solidFill>
                <a:prstClr val="black">
                  <a:tint val="75000"/>
                </a:prstClr>
              </a:solidFill>
            </a:endParaRPr>
          </a:p>
        </p:txBody>
      </p:sp>
      <p:sp>
        <p:nvSpPr>
          <p:cNvPr id="6" name="Marcador de pie de página 5">
            <a:extLst>
              <a:ext uri="{FF2B5EF4-FFF2-40B4-BE49-F238E27FC236}">
                <a16:creationId xmlns="" xmlns:a16="http://schemas.microsoft.com/office/drawing/2014/main" id="{F319748B-5368-FB49-83C6-78E291E6AD8E}"/>
              </a:ext>
            </a:extLst>
          </p:cNvPr>
          <p:cNvSpPr>
            <a:spLocks noGrp="1"/>
          </p:cNvSpPr>
          <p:nvPr>
            <p:ph type="ftr" sz="quarter" idx="11"/>
          </p:nvPr>
        </p:nvSpPr>
        <p:spPr/>
        <p:txBody>
          <a:bodyPr/>
          <a:lstStyle/>
          <a:p>
            <a:endParaRPr lang="es-GT">
              <a:solidFill>
                <a:prstClr val="black">
                  <a:tint val="75000"/>
                </a:prstClr>
              </a:solidFill>
            </a:endParaRPr>
          </a:p>
        </p:txBody>
      </p:sp>
      <p:sp>
        <p:nvSpPr>
          <p:cNvPr id="7" name="Marcador de número de diapositiva 6">
            <a:extLst>
              <a:ext uri="{FF2B5EF4-FFF2-40B4-BE49-F238E27FC236}">
                <a16:creationId xmlns="" xmlns:a16="http://schemas.microsoft.com/office/drawing/2014/main" id="{CC533CF9-6B15-F743-83F6-A08FA041501F}"/>
              </a:ext>
            </a:extLst>
          </p:cNvPr>
          <p:cNvSpPr>
            <a:spLocks noGrp="1"/>
          </p:cNvSpPr>
          <p:nvPr>
            <p:ph type="sldNum" sz="quarter" idx="12"/>
          </p:nvPr>
        </p:nvSpPr>
        <p:spPr/>
        <p:txBody>
          <a:bodyPr/>
          <a:lstStyle/>
          <a:p>
            <a:fld id="{87B9D110-6ABA-C143-928A-531D07B07F9C}"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1514758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4EC5EDB-6E8B-014B-9E67-05E684E002E9}"/>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texto vertical 2">
            <a:extLst>
              <a:ext uri="{FF2B5EF4-FFF2-40B4-BE49-F238E27FC236}">
                <a16:creationId xmlns="" xmlns:a16="http://schemas.microsoft.com/office/drawing/2014/main" id="{B0586737-3F28-0C45-8BEE-75B0537CA80F}"/>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 xmlns:a16="http://schemas.microsoft.com/office/drawing/2014/main" id="{9F961E91-98DD-064C-9FD1-9A0CDA9630CC}"/>
              </a:ext>
            </a:extLst>
          </p:cNvPr>
          <p:cNvSpPr>
            <a:spLocks noGrp="1"/>
          </p:cNvSpPr>
          <p:nvPr>
            <p:ph type="dt" sz="half" idx="10"/>
          </p:nvPr>
        </p:nvSpPr>
        <p:spPr/>
        <p:txBody>
          <a:bodyPr/>
          <a:lstStyle/>
          <a:p>
            <a:fld id="{48699454-3534-1D49-A98A-910895A582FE}" type="datetimeFigureOut">
              <a:rPr lang="es-GT" smtClean="0">
                <a:solidFill>
                  <a:prstClr val="black">
                    <a:tint val="75000"/>
                  </a:prstClr>
                </a:solidFill>
              </a:rPr>
              <a:pPr/>
              <a:t>21/09/2021</a:t>
            </a:fld>
            <a:endParaRPr lang="es-GT">
              <a:solidFill>
                <a:prstClr val="black">
                  <a:tint val="75000"/>
                </a:prstClr>
              </a:solidFill>
            </a:endParaRPr>
          </a:p>
        </p:txBody>
      </p:sp>
      <p:sp>
        <p:nvSpPr>
          <p:cNvPr id="5" name="Marcador de pie de página 4">
            <a:extLst>
              <a:ext uri="{FF2B5EF4-FFF2-40B4-BE49-F238E27FC236}">
                <a16:creationId xmlns="" xmlns:a16="http://schemas.microsoft.com/office/drawing/2014/main" id="{45C860E0-7E67-1340-B11A-CCBCD7EED6FB}"/>
              </a:ext>
            </a:extLst>
          </p:cNvPr>
          <p:cNvSpPr>
            <a:spLocks noGrp="1"/>
          </p:cNvSpPr>
          <p:nvPr>
            <p:ph type="ftr" sz="quarter" idx="11"/>
          </p:nvPr>
        </p:nvSpPr>
        <p:spPr/>
        <p:txBody>
          <a:bodyPr/>
          <a:lstStyle/>
          <a:p>
            <a:endParaRPr lang="es-GT">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AF36C1FF-20AA-1D49-919D-81743C36EA04}"/>
              </a:ext>
            </a:extLst>
          </p:cNvPr>
          <p:cNvSpPr>
            <a:spLocks noGrp="1"/>
          </p:cNvSpPr>
          <p:nvPr>
            <p:ph type="sldNum" sz="quarter" idx="12"/>
          </p:nvPr>
        </p:nvSpPr>
        <p:spPr/>
        <p:txBody>
          <a:bodyPr/>
          <a:lstStyle/>
          <a:p>
            <a:fld id="{87B9D110-6ABA-C143-928A-531D07B07F9C}"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3334627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ángulo 6">
            <a:extLst>
              <a:ext uri="{FF2B5EF4-FFF2-40B4-BE49-F238E27FC236}">
                <a16:creationId xmlns="" xmlns:a16="http://schemas.microsoft.com/office/drawing/2014/main" id="{43B128BC-8CE4-44FE-ABE0-2ADEC50E0719}"/>
              </a:ext>
            </a:extLst>
          </p:cNvPr>
          <p:cNvSpPr/>
          <p:nvPr userDrawn="1"/>
        </p:nvSpPr>
        <p:spPr>
          <a:xfrm>
            <a:off x="1737360" y="294571"/>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 xmlns:a16="http://schemas.microsoft.com/office/drawing/2014/main" id="{86306812-D2D4-4A6A-A9D7-CA4F86A0409C}"/>
              </a:ext>
            </a:extLst>
          </p:cNvPr>
          <p:cNvSpPr>
            <a:spLocks noGrp="1"/>
          </p:cNvSpPr>
          <p:nvPr>
            <p:ph type="title" hasCustomPrompt="1"/>
          </p:nvPr>
        </p:nvSpPr>
        <p:spPr>
          <a:xfrm>
            <a:off x="1737360" y="365126"/>
            <a:ext cx="8886305" cy="840220"/>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 xmlns:a16="http://schemas.microsoft.com/office/drawing/2014/main" id="{146A8AB6-1C67-49AF-B1F6-2C1D959884C4}"/>
              </a:ext>
            </a:extLst>
          </p:cNvPr>
          <p:cNvSpPr>
            <a:spLocks noGrp="1"/>
          </p:cNvSpPr>
          <p:nvPr>
            <p:ph idx="1"/>
          </p:nvPr>
        </p:nvSpPr>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fecha 3">
            <a:extLst>
              <a:ext uri="{FF2B5EF4-FFF2-40B4-BE49-F238E27FC236}">
                <a16:creationId xmlns="" xmlns:a16="http://schemas.microsoft.com/office/drawing/2014/main" id="{36788F09-FFB8-47A4-83A1-FFB352EF22C9}"/>
              </a:ext>
            </a:extLst>
          </p:cNvPr>
          <p:cNvSpPr>
            <a:spLocks noGrp="1"/>
          </p:cNvSpPr>
          <p:nvPr>
            <p:ph type="dt" sz="half" idx="10"/>
          </p:nvPr>
        </p:nvSpPr>
        <p:spPr/>
        <p:txBody>
          <a:bodyPr/>
          <a:lstStyle/>
          <a:p>
            <a:fld id="{E4B612D7-C7C1-40DF-91F1-E4035ACD5280}" type="datetime1">
              <a:rPr lang="es-GT" smtClean="0"/>
              <a:t>21/09/2021</a:t>
            </a:fld>
            <a:endParaRPr lang="es-GT"/>
          </a:p>
        </p:txBody>
      </p:sp>
      <p:sp>
        <p:nvSpPr>
          <p:cNvPr id="5" name="Marcador de pie de página 4">
            <a:extLst>
              <a:ext uri="{FF2B5EF4-FFF2-40B4-BE49-F238E27FC236}">
                <a16:creationId xmlns="" xmlns:a16="http://schemas.microsoft.com/office/drawing/2014/main" id="{169DA829-DECC-4D81-BB89-F7AF43401F2B}"/>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 xmlns:a16="http://schemas.microsoft.com/office/drawing/2014/main" id="{F3315B1D-184D-423F-AE37-A16F1D9CF722}"/>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24994192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0F8BE944-AE88-334A-B7A2-FED1BE2948D1}"/>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GT"/>
          </a:p>
        </p:txBody>
      </p:sp>
      <p:sp>
        <p:nvSpPr>
          <p:cNvPr id="3" name="Marcador de texto vertical 2">
            <a:extLst>
              <a:ext uri="{FF2B5EF4-FFF2-40B4-BE49-F238E27FC236}">
                <a16:creationId xmlns="" xmlns:a16="http://schemas.microsoft.com/office/drawing/2014/main" id="{8262D3D4-1425-674C-B0E9-4D3E019B5C99}"/>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 xmlns:a16="http://schemas.microsoft.com/office/drawing/2014/main" id="{019DD82D-E448-6B46-8BDF-2763FEF85BF1}"/>
              </a:ext>
            </a:extLst>
          </p:cNvPr>
          <p:cNvSpPr>
            <a:spLocks noGrp="1"/>
          </p:cNvSpPr>
          <p:nvPr>
            <p:ph type="dt" sz="half" idx="10"/>
          </p:nvPr>
        </p:nvSpPr>
        <p:spPr/>
        <p:txBody>
          <a:bodyPr/>
          <a:lstStyle/>
          <a:p>
            <a:fld id="{48699454-3534-1D49-A98A-910895A582FE}" type="datetimeFigureOut">
              <a:rPr lang="es-GT" smtClean="0">
                <a:solidFill>
                  <a:prstClr val="black">
                    <a:tint val="75000"/>
                  </a:prstClr>
                </a:solidFill>
              </a:rPr>
              <a:pPr/>
              <a:t>21/09/2021</a:t>
            </a:fld>
            <a:endParaRPr lang="es-GT">
              <a:solidFill>
                <a:prstClr val="black">
                  <a:tint val="75000"/>
                </a:prstClr>
              </a:solidFill>
            </a:endParaRPr>
          </a:p>
        </p:txBody>
      </p:sp>
      <p:sp>
        <p:nvSpPr>
          <p:cNvPr id="5" name="Marcador de pie de página 4">
            <a:extLst>
              <a:ext uri="{FF2B5EF4-FFF2-40B4-BE49-F238E27FC236}">
                <a16:creationId xmlns="" xmlns:a16="http://schemas.microsoft.com/office/drawing/2014/main" id="{0B209232-B37A-C844-82E3-39B9DEC4D47E}"/>
              </a:ext>
            </a:extLst>
          </p:cNvPr>
          <p:cNvSpPr>
            <a:spLocks noGrp="1"/>
          </p:cNvSpPr>
          <p:nvPr>
            <p:ph type="ftr" sz="quarter" idx="11"/>
          </p:nvPr>
        </p:nvSpPr>
        <p:spPr/>
        <p:txBody>
          <a:bodyPr/>
          <a:lstStyle/>
          <a:p>
            <a:endParaRPr lang="es-GT">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02C12606-0B84-EE4B-9DA5-A47C5FE8B622}"/>
              </a:ext>
            </a:extLst>
          </p:cNvPr>
          <p:cNvSpPr>
            <a:spLocks noGrp="1"/>
          </p:cNvSpPr>
          <p:nvPr>
            <p:ph type="sldNum" sz="quarter" idx="12"/>
          </p:nvPr>
        </p:nvSpPr>
        <p:spPr/>
        <p:txBody>
          <a:bodyPr/>
          <a:lstStyle/>
          <a:p>
            <a:fld id="{87B9D110-6ABA-C143-928A-531D07B07F9C}"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28391538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lank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14949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2E7F6C1-9961-4E83-AC75-6EE35CC30791}"/>
              </a:ext>
            </a:extLst>
          </p:cNvPr>
          <p:cNvSpPr>
            <a:spLocks noGrp="1"/>
          </p:cNvSpPr>
          <p:nvPr>
            <p:ph type="title" hasCustomPrompt="1"/>
          </p:nvPr>
        </p:nvSpPr>
        <p:spPr>
          <a:xfrm>
            <a:off x="831850" y="1709738"/>
            <a:ext cx="10515600" cy="2852737"/>
          </a:xfrm>
        </p:spPr>
        <p:txBody>
          <a:bodyPr anchor="b">
            <a:normAutofit/>
          </a:bodyPr>
          <a:lstStyle>
            <a:lvl1pPr>
              <a:defRPr sz="4400" b="1">
                <a:latin typeface="Montserrat" panose="00000500000000000000" pitchFamily="50" charset="0"/>
              </a:defRPr>
            </a:lvl1pPr>
          </a:lstStyle>
          <a:p>
            <a:r>
              <a:rPr lang="es-ES" dirty="0"/>
              <a:t>HAGA CLIC PARA MODIFICAR EL ESTILO DE TÍTULO DEL PATRÓN</a:t>
            </a:r>
            <a:endParaRPr lang="es-GT" dirty="0"/>
          </a:p>
        </p:txBody>
      </p:sp>
      <p:sp>
        <p:nvSpPr>
          <p:cNvPr id="3" name="Marcador de texto 2">
            <a:extLst>
              <a:ext uri="{FF2B5EF4-FFF2-40B4-BE49-F238E27FC236}">
                <a16:creationId xmlns="" xmlns:a16="http://schemas.microsoft.com/office/drawing/2014/main" id="{EE54C6EA-948A-4DA3-B798-D9F5CD294D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Montserrat"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 xmlns:a16="http://schemas.microsoft.com/office/drawing/2014/main" id="{BAD124C8-1552-464D-8D15-02CF0EA9ADF0}"/>
              </a:ext>
            </a:extLst>
          </p:cNvPr>
          <p:cNvSpPr>
            <a:spLocks noGrp="1"/>
          </p:cNvSpPr>
          <p:nvPr>
            <p:ph type="dt" sz="half" idx="10"/>
          </p:nvPr>
        </p:nvSpPr>
        <p:spPr/>
        <p:txBody>
          <a:bodyPr/>
          <a:lstStyle/>
          <a:p>
            <a:fld id="{B2AE0D9E-9211-474E-867D-A3D7FD03901F}" type="datetime1">
              <a:rPr lang="es-GT" smtClean="0"/>
              <a:t>21/09/2021</a:t>
            </a:fld>
            <a:endParaRPr lang="es-GT"/>
          </a:p>
        </p:txBody>
      </p:sp>
      <p:sp>
        <p:nvSpPr>
          <p:cNvPr id="5" name="Marcador de pie de página 4">
            <a:extLst>
              <a:ext uri="{FF2B5EF4-FFF2-40B4-BE49-F238E27FC236}">
                <a16:creationId xmlns="" xmlns:a16="http://schemas.microsoft.com/office/drawing/2014/main" id="{42A29C28-A3FD-46A7-A594-7566F0522C18}"/>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 xmlns:a16="http://schemas.microsoft.com/office/drawing/2014/main" id="{F419F7CD-D6CB-4397-86C0-972D7E8A2013}"/>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1774413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ángulo 7">
            <a:extLst>
              <a:ext uri="{FF2B5EF4-FFF2-40B4-BE49-F238E27FC236}">
                <a16:creationId xmlns="" xmlns:a16="http://schemas.microsoft.com/office/drawing/2014/main" id="{16E1A9F3-6D03-4C47-B91C-E2AA71DE8885}"/>
              </a:ext>
            </a:extLst>
          </p:cNvPr>
          <p:cNvSpPr/>
          <p:nvPr userDrawn="1"/>
        </p:nvSpPr>
        <p:spPr>
          <a:xfrm>
            <a:off x="1655059" y="190372"/>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 xmlns:a16="http://schemas.microsoft.com/office/drawing/2014/main" id="{EBACE8EB-23E3-468D-B8DF-8F6F8180ABDA}"/>
              </a:ext>
            </a:extLst>
          </p:cNvPr>
          <p:cNvSpPr>
            <a:spLocks noGrp="1"/>
          </p:cNvSpPr>
          <p:nvPr>
            <p:ph type="title" hasCustomPrompt="1"/>
          </p:nvPr>
        </p:nvSpPr>
        <p:spPr>
          <a:xfrm>
            <a:off x="1636221" y="136525"/>
            <a:ext cx="8919557" cy="1072977"/>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 xmlns:a16="http://schemas.microsoft.com/office/drawing/2014/main" id="{01741142-687E-4D6E-816F-0ADEEEF33D97}"/>
              </a:ext>
            </a:extLst>
          </p:cNvPr>
          <p:cNvSpPr>
            <a:spLocks noGrp="1"/>
          </p:cNvSpPr>
          <p:nvPr>
            <p:ph sz="half" idx="1"/>
          </p:nvPr>
        </p:nvSpPr>
        <p:spPr>
          <a:xfrm>
            <a:off x="838200" y="1504604"/>
            <a:ext cx="5181600" cy="4672359"/>
          </a:xfrm>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contenido 3">
            <a:extLst>
              <a:ext uri="{FF2B5EF4-FFF2-40B4-BE49-F238E27FC236}">
                <a16:creationId xmlns="" xmlns:a16="http://schemas.microsoft.com/office/drawing/2014/main" id="{6DFFE13E-8A03-436A-9288-33FC9675262D}"/>
              </a:ext>
            </a:extLst>
          </p:cNvPr>
          <p:cNvSpPr>
            <a:spLocks noGrp="1"/>
          </p:cNvSpPr>
          <p:nvPr>
            <p:ph sz="half" idx="2"/>
          </p:nvPr>
        </p:nvSpPr>
        <p:spPr>
          <a:xfrm>
            <a:off x="6172200" y="1504604"/>
            <a:ext cx="5181600" cy="4672359"/>
          </a:xfrm>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5" name="Marcador de fecha 4">
            <a:extLst>
              <a:ext uri="{FF2B5EF4-FFF2-40B4-BE49-F238E27FC236}">
                <a16:creationId xmlns="" xmlns:a16="http://schemas.microsoft.com/office/drawing/2014/main" id="{47D89AFC-ABD0-40BC-AC54-3A38F80E877B}"/>
              </a:ext>
            </a:extLst>
          </p:cNvPr>
          <p:cNvSpPr>
            <a:spLocks noGrp="1"/>
          </p:cNvSpPr>
          <p:nvPr>
            <p:ph type="dt" sz="half" idx="10"/>
          </p:nvPr>
        </p:nvSpPr>
        <p:spPr/>
        <p:txBody>
          <a:bodyPr/>
          <a:lstStyle/>
          <a:p>
            <a:fld id="{B538F817-0E65-4E88-96D4-9FA2057239B0}" type="datetime1">
              <a:rPr lang="es-GT" smtClean="0"/>
              <a:t>21/09/2021</a:t>
            </a:fld>
            <a:endParaRPr lang="es-GT"/>
          </a:p>
        </p:txBody>
      </p:sp>
      <p:sp>
        <p:nvSpPr>
          <p:cNvPr id="6" name="Marcador de pie de página 5">
            <a:extLst>
              <a:ext uri="{FF2B5EF4-FFF2-40B4-BE49-F238E27FC236}">
                <a16:creationId xmlns="" xmlns:a16="http://schemas.microsoft.com/office/drawing/2014/main" id="{6BE2BE64-E0E5-41C6-B062-B215B384B622}"/>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 xmlns:a16="http://schemas.microsoft.com/office/drawing/2014/main" id="{38B3788F-E72A-4C3A-89B7-18D56D09718D}"/>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1299308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Rectángulo 9">
            <a:extLst>
              <a:ext uri="{FF2B5EF4-FFF2-40B4-BE49-F238E27FC236}">
                <a16:creationId xmlns="" xmlns:a16="http://schemas.microsoft.com/office/drawing/2014/main" id="{652DB460-91BF-40E4-A0AA-0651BD241B34}"/>
              </a:ext>
            </a:extLst>
          </p:cNvPr>
          <p:cNvSpPr/>
          <p:nvPr userDrawn="1"/>
        </p:nvSpPr>
        <p:spPr>
          <a:xfrm>
            <a:off x="1645639" y="239584"/>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 xmlns:a16="http://schemas.microsoft.com/office/drawing/2014/main" id="{8E4DDACD-DC1D-40EC-B008-0C6C6E4609A8}"/>
              </a:ext>
            </a:extLst>
          </p:cNvPr>
          <p:cNvSpPr>
            <a:spLocks noGrp="1"/>
          </p:cNvSpPr>
          <p:nvPr>
            <p:ph type="title" hasCustomPrompt="1"/>
          </p:nvPr>
        </p:nvSpPr>
        <p:spPr>
          <a:xfrm>
            <a:off x="1594657" y="193761"/>
            <a:ext cx="9002685" cy="1072977"/>
          </a:xfrm>
        </p:spPr>
        <p:txBody>
          <a:bodyPr>
            <a:norm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texto 2">
            <a:extLst>
              <a:ext uri="{FF2B5EF4-FFF2-40B4-BE49-F238E27FC236}">
                <a16:creationId xmlns="" xmlns:a16="http://schemas.microsoft.com/office/drawing/2014/main" id="{924C65F4-D5FD-46C8-9703-77A81401D28D}"/>
              </a:ext>
            </a:extLst>
          </p:cNvPr>
          <p:cNvSpPr>
            <a:spLocks noGrp="1"/>
          </p:cNvSpPr>
          <p:nvPr>
            <p:ph type="body" idx="1"/>
          </p:nvPr>
        </p:nvSpPr>
        <p:spPr>
          <a:xfrm>
            <a:off x="839788" y="1681163"/>
            <a:ext cx="5157787" cy="823912"/>
          </a:xfrm>
        </p:spPr>
        <p:txBody>
          <a:bodyPr anchor="b"/>
          <a:lstStyle>
            <a:lvl1pPr marL="0" indent="0">
              <a:buNone/>
              <a:defRPr sz="2400" b="1">
                <a:solidFill>
                  <a:srgbClr val="0D1F3C"/>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4" name="Marcador de contenido 3">
            <a:extLst>
              <a:ext uri="{FF2B5EF4-FFF2-40B4-BE49-F238E27FC236}">
                <a16:creationId xmlns="" xmlns:a16="http://schemas.microsoft.com/office/drawing/2014/main" id="{61A1675D-6C06-452F-95D3-D65F6CFEF25E}"/>
              </a:ext>
            </a:extLst>
          </p:cNvPr>
          <p:cNvSpPr>
            <a:spLocks noGrp="1"/>
          </p:cNvSpPr>
          <p:nvPr>
            <p:ph sz="half" idx="2"/>
          </p:nvPr>
        </p:nvSpPr>
        <p:spPr>
          <a:xfrm>
            <a:off x="839788" y="2505075"/>
            <a:ext cx="5157787" cy="3684588"/>
          </a:xfrm>
        </p:spPr>
        <p:txBody>
          <a:bodyPr/>
          <a:lstStyle>
            <a:lvl1pPr>
              <a:defRPr>
                <a:solidFill>
                  <a:srgbClr val="2786C0"/>
                </a:solidFill>
              </a:defRPr>
            </a:lvl1pPr>
            <a:lvl2pPr>
              <a:defRPr>
                <a:solidFill>
                  <a:srgbClr val="2786C0"/>
                </a:solidFill>
              </a:defRPr>
            </a:lvl2pPr>
            <a:lvl3pPr>
              <a:defRPr>
                <a:solidFill>
                  <a:srgbClr val="2786C0"/>
                </a:solidFill>
              </a:defRPr>
            </a:lvl3pPr>
            <a:lvl4pPr>
              <a:defRPr>
                <a:solidFill>
                  <a:srgbClr val="2786C0"/>
                </a:solidFill>
              </a:defRPr>
            </a:lvl4pPr>
            <a:lvl5pPr>
              <a:defRPr>
                <a:solidFill>
                  <a:srgbClr val="2786C0"/>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5" name="Marcador de texto 4">
            <a:extLst>
              <a:ext uri="{FF2B5EF4-FFF2-40B4-BE49-F238E27FC236}">
                <a16:creationId xmlns="" xmlns:a16="http://schemas.microsoft.com/office/drawing/2014/main" id="{EBAF319F-5A1F-4AFD-B317-078D77EEA379}"/>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0D1F3C"/>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6" name="Marcador de contenido 5">
            <a:extLst>
              <a:ext uri="{FF2B5EF4-FFF2-40B4-BE49-F238E27FC236}">
                <a16:creationId xmlns="" xmlns:a16="http://schemas.microsoft.com/office/drawing/2014/main" id="{17312336-CD22-4874-AC1F-69CEB2E90A82}"/>
              </a:ext>
            </a:extLst>
          </p:cNvPr>
          <p:cNvSpPr>
            <a:spLocks noGrp="1"/>
          </p:cNvSpPr>
          <p:nvPr>
            <p:ph sz="quarter" idx="4"/>
          </p:nvPr>
        </p:nvSpPr>
        <p:spPr>
          <a:xfrm>
            <a:off x="6172200" y="2505075"/>
            <a:ext cx="5183188" cy="368458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7" name="Marcador de fecha 6">
            <a:extLst>
              <a:ext uri="{FF2B5EF4-FFF2-40B4-BE49-F238E27FC236}">
                <a16:creationId xmlns="" xmlns:a16="http://schemas.microsoft.com/office/drawing/2014/main" id="{BB949558-7597-4FEE-979C-DF702AC77D59}"/>
              </a:ext>
            </a:extLst>
          </p:cNvPr>
          <p:cNvSpPr>
            <a:spLocks noGrp="1"/>
          </p:cNvSpPr>
          <p:nvPr>
            <p:ph type="dt" sz="half" idx="10"/>
          </p:nvPr>
        </p:nvSpPr>
        <p:spPr/>
        <p:txBody>
          <a:bodyPr/>
          <a:lstStyle/>
          <a:p>
            <a:fld id="{0236FBD1-9373-42E6-933C-D2861B1129DE}" type="datetime1">
              <a:rPr lang="es-GT" smtClean="0"/>
              <a:t>21/09/2021</a:t>
            </a:fld>
            <a:endParaRPr lang="es-GT"/>
          </a:p>
        </p:txBody>
      </p:sp>
      <p:sp>
        <p:nvSpPr>
          <p:cNvPr id="8" name="Marcador de pie de página 7">
            <a:extLst>
              <a:ext uri="{FF2B5EF4-FFF2-40B4-BE49-F238E27FC236}">
                <a16:creationId xmlns="" xmlns:a16="http://schemas.microsoft.com/office/drawing/2014/main" id="{8CFA7AA0-5007-4667-A160-C1E297AE8AAC}"/>
              </a:ext>
            </a:extLst>
          </p:cNvPr>
          <p:cNvSpPr>
            <a:spLocks noGrp="1"/>
          </p:cNvSpPr>
          <p:nvPr>
            <p:ph type="ftr" sz="quarter" idx="11"/>
          </p:nvPr>
        </p:nvSpPr>
        <p:spPr/>
        <p:txBody>
          <a:bodyPr/>
          <a:lstStyle/>
          <a:p>
            <a:endParaRPr lang="es-GT"/>
          </a:p>
        </p:txBody>
      </p:sp>
      <p:sp>
        <p:nvSpPr>
          <p:cNvPr id="9" name="Marcador de número de diapositiva 8">
            <a:extLst>
              <a:ext uri="{FF2B5EF4-FFF2-40B4-BE49-F238E27FC236}">
                <a16:creationId xmlns="" xmlns:a16="http://schemas.microsoft.com/office/drawing/2014/main" id="{D339C2D9-749C-4887-B363-FDF969BBB02A}"/>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3977637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63A0B61-F4E4-4E19-A8B4-CE98D5FE76EB}"/>
              </a:ext>
            </a:extLst>
          </p:cNvPr>
          <p:cNvSpPr/>
          <p:nvPr userDrawn="1"/>
        </p:nvSpPr>
        <p:spPr>
          <a:xfrm>
            <a:off x="1645640" y="120105"/>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 xmlns:a16="http://schemas.microsoft.com/office/drawing/2014/main" id="{2AE606A6-0C7D-4197-928F-3C235A39C8DB}"/>
              </a:ext>
            </a:extLst>
          </p:cNvPr>
          <p:cNvSpPr>
            <a:spLocks noGrp="1"/>
          </p:cNvSpPr>
          <p:nvPr>
            <p:ph type="title" hasCustomPrompt="1"/>
          </p:nvPr>
        </p:nvSpPr>
        <p:spPr>
          <a:xfrm>
            <a:off x="1770611" y="136525"/>
            <a:ext cx="8620298" cy="998162"/>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fecha 2">
            <a:extLst>
              <a:ext uri="{FF2B5EF4-FFF2-40B4-BE49-F238E27FC236}">
                <a16:creationId xmlns="" xmlns:a16="http://schemas.microsoft.com/office/drawing/2014/main" id="{75C57BED-D6DF-44F6-9853-7EFDD2F3E7F7}"/>
              </a:ext>
            </a:extLst>
          </p:cNvPr>
          <p:cNvSpPr>
            <a:spLocks noGrp="1"/>
          </p:cNvSpPr>
          <p:nvPr>
            <p:ph type="dt" sz="half" idx="10"/>
          </p:nvPr>
        </p:nvSpPr>
        <p:spPr/>
        <p:txBody>
          <a:bodyPr/>
          <a:lstStyle/>
          <a:p>
            <a:fld id="{BC1679AE-6D20-40E8-83B9-AFE348460766}" type="datetime1">
              <a:rPr lang="es-GT" smtClean="0"/>
              <a:t>21/09/2021</a:t>
            </a:fld>
            <a:endParaRPr lang="es-GT"/>
          </a:p>
        </p:txBody>
      </p:sp>
      <p:sp>
        <p:nvSpPr>
          <p:cNvPr id="4" name="Marcador de pie de página 3">
            <a:extLst>
              <a:ext uri="{FF2B5EF4-FFF2-40B4-BE49-F238E27FC236}">
                <a16:creationId xmlns="" xmlns:a16="http://schemas.microsoft.com/office/drawing/2014/main" id="{0146AB7B-43B6-4733-8D28-C0066CA761D0}"/>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 xmlns:a16="http://schemas.microsoft.com/office/drawing/2014/main" id="{998F1706-5A68-44DD-B37E-14665B3D3774}"/>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3133169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54552EFF-1F48-4A1B-89BB-7FAB56D4A284}"/>
              </a:ext>
            </a:extLst>
          </p:cNvPr>
          <p:cNvSpPr>
            <a:spLocks noGrp="1"/>
          </p:cNvSpPr>
          <p:nvPr>
            <p:ph type="dt" sz="half" idx="10"/>
          </p:nvPr>
        </p:nvSpPr>
        <p:spPr/>
        <p:txBody>
          <a:bodyPr/>
          <a:lstStyle/>
          <a:p>
            <a:fld id="{69B172B5-4A68-4E4F-B447-FC61244663D3}" type="datetime1">
              <a:rPr lang="es-GT" smtClean="0"/>
              <a:t>21/09/2021</a:t>
            </a:fld>
            <a:endParaRPr lang="es-GT"/>
          </a:p>
        </p:txBody>
      </p:sp>
      <p:sp>
        <p:nvSpPr>
          <p:cNvPr id="3" name="Marcador de pie de página 2">
            <a:extLst>
              <a:ext uri="{FF2B5EF4-FFF2-40B4-BE49-F238E27FC236}">
                <a16:creationId xmlns="" xmlns:a16="http://schemas.microsoft.com/office/drawing/2014/main" id="{A862CED3-F354-4189-B03B-51CD8EA4057A}"/>
              </a:ext>
            </a:extLst>
          </p:cNvPr>
          <p:cNvSpPr>
            <a:spLocks noGrp="1"/>
          </p:cNvSpPr>
          <p:nvPr>
            <p:ph type="ftr" sz="quarter" idx="11"/>
          </p:nvPr>
        </p:nvSpPr>
        <p:spPr/>
        <p:txBody>
          <a:bodyPr/>
          <a:lstStyle/>
          <a:p>
            <a:endParaRPr lang="es-GT"/>
          </a:p>
        </p:txBody>
      </p:sp>
      <p:sp>
        <p:nvSpPr>
          <p:cNvPr id="4" name="Marcador de número de diapositiva 3">
            <a:extLst>
              <a:ext uri="{FF2B5EF4-FFF2-40B4-BE49-F238E27FC236}">
                <a16:creationId xmlns="" xmlns:a16="http://schemas.microsoft.com/office/drawing/2014/main" id="{4F0B8D55-B61D-4D96-8511-53BB2F5B21F9}"/>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2632273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5C32846-A75C-44A9-9F1C-FBB8758540C1}"/>
              </a:ext>
            </a:extLst>
          </p:cNvPr>
          <p:cNvSpPr>
            <a:spLocks noGrp="1"/>
          </p:cNvSpPr>
          <p:nvPr>
            <p:ph type="title"/>
          </p:nvPr>
        </p:nvSpPr>
        <p:spPr>
          <a:xfrm>
            <a:off x="839788" y="1404850"/>
            <a:ext cx="3932237" cy="652549"/>
          </a:xfrm>
        </p:spPr>
        <p:txBody>
          <a:bodyPr anchor="b">
            <a:noAutofit/>
          </a:bodyPr>
          <a:lstStyle>
            <a:lvl1pPr>
              <a:defRPr sz="20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 xmlns:a16="http://schemas.microsoft.com/office/drawing/2014/main" id="{5E931F63-922A-415B-BB5F-7D41CA2241A2}"/>
              </a:ext>
            </a:extLst>
          </p:cNvPr>
          <p:cNvSpPr>
            <a:spLocks noGrp="1"/>
          </p:cNvSpPr>
          <p:nvPr>
            <p:ph idx="1"/>
          </p:nvPr>
        </p:nvSpPr>
        <p:spPr>
          <a:xfrm>
            <a:off x="5183188" y="987425"/>
            <a:ext cx="6172200" cy="4873625"/>
          </a:xfrm>
        </p:spPr>
        <p:txBody>
          <a:bodyPr/>
          <a:lstStyle>
            <a:lvl1pPr>
              <a:defRPr sz="2800" b="1">
                <a:solidFill>
                  <a:srgbClr val="0D1F3C"/>
                </a:solidFill>
                <a:latin typeface="Montserrat" panose="00000500000000000000" pitchFamily="50" charset="0"/>
              </a:defRPr>
            </a:lvl1pPr>
            <a:lvl2pPr>
              <a:defRPr sz="2800">
                <a:latin typeface="Montserrat" panose="00000500000000000000" pitchFamily="50" charset="0"/>
              </a:defRPr>
            </a:lvl2pPr>
            <a:lvl3pPr>
              <a:defRPr sz="2400">
                <a:latin typeface="Montserrat" panose="00000500000000000000" pitchFamily="50" charset="0"/>
              </a:defRPr>
            </a:lvl3pPr>
            <a:lvl4pPr>
              <a:defRPr sz="2000">
                <a:latin typeface="Montserrat" panose="00000500000000000000" pitchFamily="50" charset="0"/>
              </a:defRPr>
            </a:lvl4pPr>
            <a:lvl5pPr>
              <a:defRPr sz="2000">
                <a:latin typeface="Montserrat" panose="00000500000000000000" pitchFamily="50" charset="0"/>
              </a:defRPr>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texto 3">
            <a:extLst>
              <a:ext uri="{FF2B5EF4-FFF2-40B4-BE49-F238E27FC236}">
                <a16:creationId xmlns="" xmlns:a16="http://schemas.microsoft.com/office/drawing/2014/main" id="{CF220F18-37FF-47B0-AB64-623062892CCA}"/>
              </a:ext>
            </a:extLst>
          </p:cNvPr>
          <p:cNvSpPr>
            <a:spLocks noGrp="1"/>
          </p:cNvSpPr>
          <p:nvPr>
            <p:ph type="body" sz="half" idx="2"/>
          </p:nvPr>
        </p:nvSpPr>
        <p:spPr>
          <a:xfrm>
            <a:off x="839788" y="2057400"/>
            <a:ext cx="3932237" cy="4110644"/>
          </a:xfrm>
        </p:spPr>
        <p:txBody>
          <a:bodyPr/>
          <a:lstStyle>
            <a:lvl1pPr marL="0" indent="0">
              <a:buNone/>
              <a:defRPr sz="1600">
                <a:solidFill>
                  <a:srgbClr val="197BB4"/>
                </a:solidFill>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 xmlns:a16="http://schemas.microsoft.com/office/drawing/2014/main" id="{94D0E3C1-285A-495C-96A3-33F7D65E314E}"/>
              </a:ext>
            </a:extLst>
          </p:cNvPr>
          <p:cNvSpPr>
            <a:spLocks noGrp="1"/>
          </p:cNvSpPr>
          <p:nvPr>
            <p:ph type="dt" sz="half" idx="10"/>
          </p:nvPr>
        </p:nvSpPr>
        <p:spPr/>
        <p:txBody>
          <a:bodyPr/>
          <a:lstStyle/>
          <a:p>
            <a:fld id="{31CEE30F-A687-4E64-8B35-3DBF00F44A58}" type="datetime1">
              <a:rPr lang="es-GT" smtClean="0"/>
              <a:t>21/09/2021</a:t>
            </a:fld>
            <a:endParaRPr lang="es-GT"/>
          </a:p>
        </p:txBody>
      </p:sp>
      <p:sp>
        <p:nvSpPr>
          <p:cNvPr id="6" name="Marcador de pie de página 5">
            <a:extLst>
              <a:ext uri="{FF2B5EF4-FFF2-40B4-BE49-F238E27FC236}">
                <a16:creationId xmlns="" xmlns:a16="http://schemas.microsoft.com/office/drawing/2014/main" id="{0034785C-E43F-4595-B07D-6E417DD1F80D}"/>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 xmlns:a16="http://schemas.microsoft.com/office/drawing/2014/main" id="{BB244D92-DDFF-46A2-AB5B-51C2229EC249}"/>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1365897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8F5B584-4CB1-4D6F-89AE-431534AA9666}"/>
              </a:ext>
            </a:extLst>
          </p:cNvPr>
          <p:cNvSpPr>
            <a:spLocks noGrp="1"/>
          </p:cNvSpPr>
          <p:nvPr>
            <p:ph type="title"/>
          </p:nvPr>
        </p:nvSpPr>
        <p:spPr>
          <a:xfrm>
            <a:off x="836612" y="1313410"/>
            <a:ext cx="3935413" cy="743989"/>
          </a:xfrm>
        </p:spPr>
        <p:txBody>
          <a:bodyPr anchor="b">
            <a:noAutofit/>
          </a:bodyPr>
          <a:lstStyle>
            <a:lvl1pPr>
              <a:defRPr sz="2000" b="1">
                <a:solidFill>
                  <a:srgbClr val="197BB4"/>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posición de imagen 2">
            <a:extLst>
              <a:ext uri="{FF2B5EF4-FFF2-40B4-BE49-F238E27FC236}">
                <a16:creationId xmlns="" xmlns:a16="http://schemas.microsoft.com/office/drawing/2014/main" id="{EDBEDE39-5EC8-4D3F-A632-F6711B701598}"/>
              </a:ext>
            </a:extLst>
          </p:cNvPr>
          <p:cNvSpPr>
            <a:spLocks noGrp="1"/>
          </p:cNvSpPr>
          <p:nvPr>
            <p:ph type="pic" idx="1"/>
          </p:nvPr>
        </p:nvSpPr>
        <p:spPr>
          <a:xfrm>
            <a:off x="5183188" y="1313410"/>
            <a:ext cx="6172200" cy="4547640"/>
          </a:xfrm>
        </p:spPr>
        <p:txBody>
          <a:bodyPr/>
          <a:lstStyle>
            <a:lvl1pPr marL="0" indent="0">
              <a:buNone/>
              <a:defRPr sz="3200">
                <a:latin typeface="Montserrat" panose="00000500000000000000" pitchFamily="50"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s-GT" dirty="0"/>
          </a:p>
        </p:txBody>
      </p:sp>
      <p:sp>
        <p:nvSpPr>
          <p:cNvPr id="4" name="Marcador de texto 3">
            <a:extLst>
              <a:ext uri="{FF2B5EF4-FFF2-40B4-BE49-F238E27FC236}">
                <a16:creationId xmlns="" xmlns:a16="http://schemas.microsoft.com/office/drawing/2014/main" id="{00C32553-3871-4822-8759-F079B3A434A9}"/>
              </a:ext>
            </a:extLst>
          </p:cNvPr>
          <p:cNvSpPr>
            <a:spLocks noGrp="1"/>
          </p:cNvSpPr>
          <p:nvPr>
            <p:ph type="body" sz="half" idx="2"/>
          </p:nvPr>
        </p:nvSpPr>
        <p:spPr>
          <a:xfrm>
            <a:off x="839788" y="2057400"/>
            <a:ext cx="3932237" cy="3811588"/>
          </a:xfrm>
        </p:spPr>
        <p:txBody>
          <a:bodyPr/>
          <a:lstStyle>
            <a:lvl1pPr marL="0" indent="0">
              <a:buNone/>
              <a:defRPr sz="1600">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 xmlns:a16="http://schemas.microsoft.com/office/drawing/2014/main" id="{91AF83E3-EDF5-459F-9A25-88140AF675DB}"/>
              </a:ext>
            </a:extLst>
          </p:cNvPr>
          <p:cNvSpPr>
            <a:spLocks noGrp="1"/>
          </p:cNvSpPr>
          <p:nvPr>
            <p:ph type="dt" sz="half" idx="10"/>
          </p:nvPr>
        </p:nvSpPr>
        <p:spPr/>
        <p:txBody>
          <a:bodyPr/>
          <a:lstStyle/>
          <a:p>
            <a:fld id="{5ECFAAE8-BB1F-46DC-B02E-828226DC17C2}" type="datetime1">
              <a:rPr lang="es-GT" smtClean="0"/>
              <a:t>21/09/2021</a:t>
            </a:fld>
            <a:endParaRPr lang="es-GT"/>
          </a:p>
        </p:txBody>
      </p:sp>
      <p:sp>
        <p:nvSpPr>
          <p:cNvPr id="6" name="Marcador de pie de página 5">
            <a:extLst>
              <a:ext uri="{FF2B5EF4-FFF2-40B4-BE49-F238E27FC236}">
                <a16:creationId xmlns="" xmlns:a16="http://schemas.microsoft.com/office/drawing/2014/main" id="{53D80533-4066-4EB8-ACD1-3BA4D7250397}"/>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 xmlns:a16="http://schemas.microsoft.com/office/drawing/2014/main" id="{90609986-8A8B-4DF7-A038-5BA4E8D74FD4}"/>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2739477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2B7E8E04-EF2E-4F63-9D4D-BE724953BDBD}"/>
              </a:ext>
            </a:extLst>
          </p:cNvPr>
          <p:cNvSpPr>
            <a:spLocks noGrp="1"/>
          </p:cNvSpPr>
          <p:nvPr>
            <p:ph type="title"/>
          </p:nvPr>
        </p:nvSpPr>
        <p:spPr>
          <a:xfrm>
            <a:off x="1654233" y="136525"/>
            <a:ext cx="9002684" cy="1052195"/>
          </a:xfrm>
          <a:prstGeom prst="rect">
            <a:avLst/>
          </a:prstGeom>
        </p:spPr>
        <p:txBody>
          <a:bodyPr vert="horz" lIns="91440" tIns="45720" rIns="91440" bIns="45720" rtlCol="0" anchor="ctr">
            <a:noAutofit/>
          </a:bodyPr>
          <a:lstStyle/>
          <a:p>
            <a:r>
              <a:rPr lang="es-ES" dirty="0"/>
              <a:t>HAGA CLIC PARA MODIFICAR EL ESTILO DE TÍTULO DEL PATRÓN</a:t>
            </a:r>
            <a:endParaRPr lang="es-GT" dirty="0"/>
          </a:p>
        </p:txBody>
      </p:sp>
      <p:sp>
        <p:nvSpPr>
          <p:cNvPr id="3" name="Marcador de texto 2">
            <a:extLst>
              <a:ext uri="{FF2B5EF4-FFF2-40B4-BE49-F238E27FC236}">
                <a16:creationId xmlns="" xmlns:a16="http://schemas.microsoft.com/office/drawing/2014/main" id="{AFAFA078-C0C9-4771-8193-FFB214DF70C0}"/>
              </a:ext>
            </a:extLst>
          </p:cNvPr>
          <p:cNvSpPr>
            <a:spLocks noGrp="1"/>
          </p:cNvSpPr>
          <p:nvPr>
            <p:ph type="body" idx="1"/>
          </p:nvPr>
        </p:nvSpPr>
        <p:spPr>
          <a:xfrm>
            <a:off x="838200" y="1562793"/>
            <a:ext cx="10515600" cy="4614170"/>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fecha 3">
            <a:extLst>
              <a:ext uri="{FF2B5EF4-FFF2-40B4-BE49-F238E27FC236}">
                <a16:creationId xmlns="" xmlns:a16="http://schemas.microsoft.com/office/drawing/2014/main" id="{1D26AF5A-4F9D-4BDC-86B4-1B7993E1A5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7F50F-492E-4C5A-B836-C79014F93E1E}" type="datetime1">
              <a:rPr lang="es-GT" smtClean="0"/>
              <a:t>21/09/2021</a:t>
            </a:fld>
            <a:endParaRPr lang="es-GT"/>
          </a:p>
        </p:txBody>
      </p:sp>
      <p:sp>
        <p:nvSpPr>
          <p:cNvPr id="5" name="Marcador de pie de página 4">
            <a:extLst>
              <a:ext uri="{FF2B5EF4-FFF2-40B4-BE49-F238E27FC236}">
                <a16:creationId xmlns="" xmlns:a16="http://schemas.microsoft.com/office/drawing/2014/main" id="{9F9B547E-DC76-4B85-B30F-5FFB7C4893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a:extLst>
              <a:ext uri="{FF2B5EF4-FFF2-40B4-BE49-F238E27FC236}">
                <a16:creationId xmlns="" xmlns:a16="http://schemas.microsoft.com/office/drawing/2014/main" id="{94C9F76D-DAC4-4BE5-9B37-2B889D24F1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94ECC-E985-4DCB-BC79-BB238F702D18}" type="slidenum">
              <a:rPr lang="es-GT" smtClean="0"/>
              <a:t>‹Nº›</a:t>
            </a:fld>
            <a:endParaRPr lang="es-GT"/>
          </a:p>
        </p:txBody>
      </p:sp>
    </p:spTree>
    <p:extLst>
      <p:ext uri="{BB962C8B-B14F-4D97-AF65-F5344CB8AC3E}">
        <p14:creationId xmlns:p14="http://schemas.microsoft.com/office/powerpoint/2010/main" val="4132767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1A2B3DFA-3FCB-F14E-999C-BAF165F973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GT"/>
          </a:p>
        </p:txBody>
      </p:sp>
      <p:sp>
        <p:nvSpPr>
          <p:cNvPr id="3" name="Marcador de texto 2">
            <a:extLst>
              <a:ext uri="{FF2B5EF4-FFF2-40B4-BE49-F238E27FC236}">
                <a16:creationId xmlns="" xmlns:a16="http://schemas.microsoft.com/office/drawing/2014/main" id="{A21494C4-B03E-7649-A1E1-F80D34FE61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 xmlns:a16="http://schemas.microsoft.com/office/drawing/2014/main" id="{81CBEC7F-6696-8E4D-9B90-EC4FCBA2CB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699454-3534-1D49-A98A-910895A582FE}" type="datetimeFigureOut">
              <a:rPr lang="es-GT" smtClean="0">
                <a:solidFill>
                  <a:prstClr val="black">
                    <a:tint val="75000"/>
                  </a:prstClr>
                </a:solidFill>
              </a:rPr>
              <a:pPr/>
              <a:t>21/09/2021</a:t>
            </a:fld>
            <a:endParaRPr lang="es-GT">
              <a:solidFill>
                <a:prstClr val="black">
                  <a:tint val="75000"/>
                </a:prstClr>
              </a:solidFill>
            </a:endParaRPr>
          </a:p>
        </p:txBody>
      </p:sp>
      <p:sp>
        <p:nvSpPr>
          <p:cNvPr id="5" name="Marcador de pie de página 4">
            <a:extLst>
              <a:ext uri="{FF2B5EF4-FFF2-40B4-BE49-F238E27FC236}">
                <a16:creationId xmlns="" xmlns:a16="http://schemas.microsoft.com/office/drawing/2014/main" id="{43F6D007-FA7E-2549-ADC5-7A526F9015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EAD0DB35-4C29-1D49-BB89-C5CF69AD10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B9D110-6ABA-C143-928A-531D07B07F9C}"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206622781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5B85C621-E17F-4E41-A143-0D4736F05802}"/>
              </a:ext>
            </a:extLst>
          </p:cNvPr>
          <p:cNvSpPr txBox="1"/>
          <p:nvPr/>
        </p:nvSpPr>
        <p:spPr>
          <a:xfrm>
            <a:off x="6548281" y="375208"/>
            <a:ext cx="1722507" cy="507831"/>
          </a:xfrm>
          <a:prstGeom prst="rect">
            <a:avLst/>
          </a:prstGeom>
          <a:noFill/>
        </p:spPr>
        <p:txBody>
          <a:bodyPr wrap="square" rtlCol="0">
            <a:spAutoFit/>
          </a:bodyPr>
          <a:lstStyle/>
          <a:p>
            <a:r>
              <a:rPr lang="es-GT" sz="900" b="1" dirty="0" smtClean="0">
                <a:solidFill>
                  <a:srgbClr val="003353"/>
                </a:solidFill>
                <a:latin typeface="Montserrat" pitchFamily="2" charset="77"/>
              </a:rPr>
              <a:t>SECRETARÍA DE OBRAS SOCIALES DE LA ESPOSA DEL PRESIDENTE</a:t>
            </a:r>
            <a:endParaRPr lang="es-GT" sz="900" b="1" dirty="0">
              <a:solidFill>
                <a:srgbClr val="003353"/>
              </a:solidFill>
              <a:latin typeface="Montserrat" pitchFamily="2" charset="77"/>
            </a:endParaRPr>
          </a:p>
        </p:txBody>
      </p:sp>
    </p:spTree>
    <p:extLst>
      <p:ext uri="{BB962C8B-B14F-4D97-AF65-F5344CB8AC3E}">
        <p14:creationId xmlns:p14="http://schemas.microsoft.com/office/powerpoint/2010/main" val="1615260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40743F2-234A-4544-BBAC-8877FB423F76}"/>
              </a:ext>
            </a:extLst>
          </p:cNvPr>
          <p:cNvSpPr>
            <a:spLocks noGrp="1"/>
          </p:cNvSpPr>
          <p:nvPr>
            <p:ph type="ctrTitle"/>
          </p:nvPr>
        </p:nvSpPr>
        <p:spPr>
          <a:xfrm>
            <a:off x="406581" y="840649"/>
            <a:ext cx="10566219"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PAGO DE SALARIOS A SERVIDORES PÚBLICOS A LA FECHA</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xmlns="" id="{E40743F2-234A-4544-BBAC-8877FB423F76}"/>
              </a:ext>
            </a:extLst>
          </p:cNvPr>
          <p:cNvSpPr txBox="1">
            <a:spLocks/>
          </p:cNvSpPr>
          <p:nvPr/>
        </p:nvSpPr>
        <p:spPr>
          <a:xfrm>
            <a:off x="4667794" y="1611085"/>
            <a:ext cx="7406641" cy="415380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675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700" b="0" dirty="0">
                <a:solidFill>
                  <a:prstClr val="black"/>
                </a:solidFill>
                <a:latin typeface="Arial" panose="020B0604020202020204" pitchFamily="34" charset="0"/>
                <a:cs typeface="Arial" panose="020B0604020202020204" pitchFamily="34" charset="0"/>
              </a:rPr>
              <a:t>Presupuesto vigente total para el pago de servidores públicos</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69,754,618.00</a:t>
            </a:r>
            <a:endParaRPr lang="es-GT" sz="4500" b="1" dirty="0">
              <a:solidFill>
                <a:srgbClr val="0070C0"/>
              </a:solidFill>
              <a:latin typeface="Arial" panose="020B0604020202020204" pitchFamily="34" charset="0"/>
              <a:cs typeface="Arial" panose="020B0604020202020204" pitchFamily="34" charset="0"/>
            </a:endParaRPr>
          </a:p>
          <a:p>
            <a:pPr algn="just">
              <a:lnSpc>
                <a:spcPct val="150000"/>
              </a:lnSpc>
            </a:pPr>
            <a:endParaRPr lang="es-GT" sz="2400" b="0" dirty="0">
              <a:solidFill>
                <a:prstClr val="black"/>
              </a:solidFill>
              <a:latin typeface="Arial" panose="020B0604020202020204" pitchFamily="34" charset="0"/>
              <a:cs typeface="Arial" panose="020B0604020202020204" pitchFamily="34" charset="0"/>
            </a:endParaRPr>
          </a:p>
          <a:p>
            <a:pPr algn="just">
              <a:lnSpc>
                <a:spcPct val="150000"/>
              </a:lnSpc>
            </a:pPr>
            <a:r>
              <a:rPr lang="es-GT" sz="2700" b="0" dirty="0">
                <a:solidFill>
                  <a:prstClr val="black"/>
                </a:solidFill>
                <a:latin typeface="Arial" panose="020B0604020202020204" pitchFamily="34" charset="0"/>
                <a:cs typeface="Arial" panose="020B0604020202020204" pitchFamily="34" charset="0"/>
              </a:rPr>
              <a:t>Presupuesto utilizado al </a:t>
            </a:r>
            <a:r>
              <a:rPr lang="es-GT" sz="2700" u="sng" dirty="0">
                <a:solidFill>
                  <a:prstClr val="black"/>
                </a:solidFill>
                <a:latin typeface="Arial" panose="020B0604020202020204" pitchFamily="34" charset="0"/>
                <a:cs typeface="Arial" panose="020B0604020202020204" pitchFamily="34" charset="0"/>
              </a:rPr>
              <a:t>segundo cuatrimestre 2021</a:t>
            </a:r>
            <a:r>
              <a:rPr lang="es-GT" sz="2700" dirty="0">
                <a:solidFill>
                  <a:prstClr val="black"/>
                </a:solidFill>
                <a:latin typeface="Arial" panose="020B0604020202020204" pitchFamily="34" charset="0"/>
                <a:cs typeface="Arial" panose="020B0604020202020204" pitchFamily="34" charset="0"/>
              </a:rPr>
              <a:t> </a:t>
            </a:r>
            <a:r>
              <a:rPr lang="es-GT" sz="2700" b="0" dirty="0">
                <a:solidFill>
                  <a:prstClr val="black"/>
                </a:solidFill>
                <a:latin typeface="Arial" panose="020B0604020202020204" pitchFamily="34" charset="0"/>
                <a:cs typeface="Arial" panose="020B0604020202020204" pitchFamily="34" charset="0"/>
              </a:rPr>
              <a:t>para el pago de servidores públicos</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37,970,972.95</a:t>
            </a:r>
            <a:endParaRPr lang="es-GT" sz="4500" b="1" dirty="0">
              <a:solidFill>
                <a:srgbClr val="0070C0"/>
              </a:solidFill>
              <a:latin typeface="Arial" panose="020B0604020202020204" pitchFamily="34" charset="0"/>
              <a:cs typeface="Arial" panose="020B0604020202020204" pitchFamily="34" charset="0"/>
            </a:endParaRPr>
          </a:p>
          <a:p>
            <a:pPr algn="just">
              <a:lnSpc>
                <a:spcPct val="150000"/>
              </a:lnSpc>
            </a:pPr>
            <a:endParaRPr lang="es-GT" sz="2400" b="0" dirty="0">
              <a:solidFill>
                <a:prstClr val="black"/>
              </a:solidFill>
              <a:latin typeface="Arial" panose="020B0604020202020204" pitchFamily="34" charset="0"/>
              <a:cs typeface="Arial" panose="020B0604020202020204" pitchFamily="34" charset="0"/>
            </a:endParaRPr>
          </a:p>
          <a:p>
            <a:pPr algn="just">
              <a:lnSpc>
                <a:spcPct val="150000"/>
              </a:lnSpc>
            </a:pPr>
            <a:r>
              <a:rPr lang="es-GT" sz="2700" b="0" dirty="0">
                <a:solidFill>
                  <a:prstClr val="black"/>
                </a:solidFill>
                <a:latin typeface="Arial" panose="020B0604020202020204" pitchFamily="34" charset="0"/>
                <a:cs typeface="Arial" panose="020B0604020202020204" pitchFamily="34" charset="0"/>
              </a:rPr>
              <a:t>Presupuesto pendiente de utilizar para el pago de servidores públicos</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31,783,645.05</a:t>
            </a:r>
            <a:endParaRPr lang="es-GT" sz="4500" b="1" dirty="0">
              <a:solidFill>
                <a:srgbClr val="0070C0"/>
              </a:solidFill>
              <a:latin typeface="Arial" panose="020B0604020202020204" pitchFamily="34" charset="0"/>
              <a:cs typeface="Arial" panose="020B0604020202020204" pitchFamily="34" charset="0"/>
            </a:endParaRPr>
          </a:p>
          <a:p>
            <a:pPr algn="just">
              <a:lnSpc>
                <a:spcPct val="150000"/>
              </a:lnSpc>
            </a:pPr>
            <a:endParaRPr lang="es-GT" sz="2000" b="0" dirty="0">
              <a:solidFill>
                <a:srgbClr val="4472C4">
                  <a:lumMod val="50000"/>
                </a:srgbClr>
              </a:solidFill>
              <a:latin typeface="Arial" panose="020B0604020202020204" pitchFamily="34" charset="0"/>
              <a:cs typeface="Arial" panose="020B0604020202020204" pitchFamily="34" charset="0"/>
            </a:endParaRPr>
          </a:p>
        </p:txBody>
      </p:sp>
      <p:sp>
        <p:nvSpPr>
          <p:cNvPr id="4" name="Título 1">
            <a:extLst>
              <a:ext uri="{FF2B5EF4-FFF2-40B4-BE49-F238E27FC236}">
                <a16:creationId xmlns:a16="http://schemas.microsoft.com/office/drawing/2014/main" xmlns="" id="{E40743F2-234A-4544-BBAC-8877FB423F76}"/>
              </a:ext>
            </a:extLst>
          </p:cNvPr>
          <p:cNvSpPr txBox="1">
            <a:spLocks/>
          </p:cNvSpPr>
          <p:nvPr/>
        </p:nvSpPr>
        <p:spPr>
          <a:xfrm>
            <a:off x="387531" y="2351314"/>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200" b="0" dirty="0">
                <a:solidFill>
                  <a:prstClr val="black"/>
                </a:solidFill>
                <a:latin typeface="Arial" panose="020B0604020202020204" pitchFamily="34" charset="0"/>
                <a:cs typeface="Arial" panose="020B0604020202020204" pitchFamily="34" charset="0"/>
              </a:rPr>
              <a:t>Este rubro constituye el </a:t>
            </a:r>
            <a:r>
              <a:rPr lang="es-GT" sz="2200" dirty="0" smtClean="0">
                <a:solidFill>
                  <a:srgbClr val="00B050"/>
                </a:solidFill>
                <a:latin typeface="Arial" panose="020B0604020202020204" pitchFamily="34" charset="0"/>
                <a:cs typeface="Arial" panose="020B0604020202020204" pitchFamily="34" charset="0"/>
              </a:rPr>
              <a:t>46.52%</a:t>
            </a:r>
            <a:r>
              <a:rPr lang="es-GT" sz="2200" b="0" dirty="0" smtClean="0">
                <a:latin typeface="Arial" panose="020B0604020202020204" pitchFamily="34" charset="0"/>
                <a:cs typeface="Arial" panose="020B0604020202020204" pitchFamily="34" charset="0"/>
              </a:rPr>
              <a:t> </a:t>
            </a:r>
            <a:r>
              <a:rPr lang="es-GT" sz="2200" b="0" dirty="0">
                <a:solidFill>
                  <a:prstClr val="black"/>
                </a:solidFill>
                <a:latin typeface="Arial" panose="020B0604020202020204" pitchFamily="34" charset="0"/>
                <a:cs typeface="Arial" panose="020B0604020202020204" pitchFamily="34" charset="0"/>
              </a:rPr>
              <a:t>del total del presupuesto de </a:t>
            </a:r>
            <a:r>
              <a:rPr lang="es-GT" sz="2200" b="0" dirty="0" smtClean="0">
                <a:solidFill>
                  <a:prstClr val="black"/>
                </a:solidFill>
                <a:latin typeface="Arial" panose="020B0604020202020204" pitchFamily="34" charset="0"/>
                <a:cs typeface="Arial" panose="020B0604020202020204" pitchFamily="34" charset="0"/>
              </a:rPr>
              <a:t>SOSEP</a:t>
            </a:r>
            <a:r>
              <a:rPr lang="es-GT" sz="2000" b="0" dirty="0">
                <a:solidFill>
                  <a:srgbClr val="4472C4">
                    <a:lumMod val="50000"/>
                  </a:srgbClr>
                </a:solidFill>
                <a:latin typeface="Arial" panose="020B0604020202020204" pitchFamily="34" charset="0"/>
                <a:cs typeface="Arial" panose="020B0604020202020204" pitchFamily="34" charset="0"/>
              </a:rPr>
              <a:t/>
            </a:r>
            <a:br>
              <a:rPr lang="es-GT" sz="2000" b="0" dirty="0">
                <a:solidFill>
                  <a:srgbClr val="4472C4">
                    <a:lumMod val="50000"/>
                  </a:srgbClr>
                </a:solidFill>
                <a:latin typeface="Arial" panose="020B0604020202020204" pitchFamily="34" charset="0"/>
                <a:cs typeface="Arial" panose="020B0604020202020204" pitchFamily="34" charset="0"/>
              </a:rPr>
            </a:br>
            <a:endParaRPr lang="es-GT" sz="2000" b="0" dirty="0">
              <a:solidFill>
                <a:srgbClr val="4472C4">
                  <a:lumMod val="50000"/>
                </a:srgbClr>
              </a:solidFill>
              <a:latin typeface="Arial" panose="020B0604020202020204" pitchFamily="34" charset="0"/>
              <a:cs typeface="Arial" panose="020B0604020202020204" pitchFamily="34" charset="0"/>
            </a:endParaRPr>
          </a:p>
        </p:txBody>
      </p:sp>
      <p:pic>
        <p:nvPicPr>
          <p:cNvPr id="6" name="Picture 2" descr="Desarrollando capacidades de ciencia de datos en Directivos Públic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88368" y="237076"/>
            <a:ext cx="1111896" cy="1111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692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40743F2-234A-4544-BBAC-8877FB423F76}"/>
              </a:ext>
            </a:extLst>
          </p:cNvPr>
          <p:cNvSpPr>
            <a:spLocks noGrp="1"/>
          </p:cNvSpPr>
          <p:nvPr>
            <p:ph type="ctrTitle"/>
          </p:nvPr>
        </p:nvSpPr>
        <p:spPr>
          <a:xfrm>
            <a:off x="387531" y="793024"/>
            <a:ext cx="11173098"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¿EN QUÉ </a:t>
            </a:r>
            <a:r>
              <a:rPr lang="es-GT" dirty="0" smtClean="0">
                <a:latin typeface="Arial" panose="020B0604020202020204" pitchFamily="34" charset="0"/>
                <a:cs typeface="Arial" panose="020B0604020202020204" pitchFamily="34" charset="0"/>
              </a:rPr>
              <a:t>INVIERTE SOSEP?</a:t>
            </a:r>
            <a:r>
              <a:rPr lang="es-GT" dirty="0">
                <a:latin typeface="Arial" panose="020B0604020202020204" pitchFamily="34" charset="0"/>
                <a:cs typeface="Arial" panose="020B0604020202020204" pitchFamily="34" charset="0"/>
              </a:rPr>
              <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xmlns="" id="{E40743F2-234A-4544-BBAC-8877FB423F76}"/>
              </a:ext>
            </a:extLst>
          </p:cNvPr>
          <p:cNvSpPr txBox="1">
            <a:spLocks/>
          </p:cNvSpPr>
          <p:nvPr/>
        </p:nvSpPr>
        <p:spPr>
          <a:xfrm>
            <a:off x="4558936" y="1458006"/>
            <a:ext cx="7406641" cy="557906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prstClr val="black"/>
                </a:solidFill>
                <a:latin typeface="Arial" panose="020B0604020202020204" pitchFamily="34" charset="0"/>
                <a:cs typeface="Arial" panose="020B0604020202020204" pitchFamily="34" charset="0"/>
              </a:rPr>
              <a:t>La ejecución de los gastos de equipamiento corresponden a los gastos por concepto de gastos </a:t>
            </a:r>
            <a:r>
              <a:rPr lang="es-GT" sz="2000" b="0" dirty="0" smtClean="0">
                <a:solidFill>
                  <a:prstClr val="black"/>
                </a:solidFill>
                <a:latin typeface="Arial" panose="020B0604020202020204" pitchFamily="34" charset="0"/>
                <a:cs typeface="Arial" panose="020B0604020202020204" pitchFamily="34" charset="0"/>
              </a:rPr>
              <a:t>en los cuales incurren las </a:t>
            </a:r>
            <a:r>
              <a:rPr lang="es-GT" sz="2000" b="0" dirty="0">
                <a:solidFill>
                  <a:prstClr val="black"/>
                </a:solidFill>
                <a:latin typeface="Arial" panose="020B0604020202020204" pitchFamily="34" charset="0"/>
                <a:cs typeface="Arial" panose="020B0604020202020204" pitchFamily="34" charset="0"/>
              </a:rPr>
              <a:t>distintas oficinas administrativas y centros de </a:t>
            </a:r>
            <a:r>
              <a:rPr lang="es-GT" sz="2000" b="0" dirty="0" smtClean="0">
                <a:solidFill>
                  <a:prstClr val="black"/>
                </a:solidFill>
                <a:latin typeface="Arial" panose="020B0604020202020204" pitchFamily="34" charset="0"/>
                <a:cs typeface="Arial" panose="020B0604020202020204" pitchFamily="34" charset="0"/>
              </a:rPr>
              <a:t>atención </a:t>
            </a:r>
            <a:r>
              <a:rPr lang="es-GT" sz="2000" b="0" dirty="0">
                <a:solidFill>
                  <a:prstClr val="black"/>
                </a:solidFill>
                <a:latin typeface="Arial" panose="020B0604020202020204" pitchFamily="34" charset="0"/>
                <a:cs typeface="Arial" panose="020B0604020202020204" pitchFamily="34" charset="0"/>
              </a:rPr>
              <a:t>de esta </a:t>
            </a:r>
            <a:r>
              <a:rPr lang="es-GT" sz="2000" b="0" dirty="0" smtClean="0">
                <a:solidFill>
                  <a:prstClr val="black"/>
                </a:solidFill>
                <a:latin typeface="Arial" panose="020B0604020202020204" pitchFamily="34" charset="0"/>
                <a:cs typeface="Arial" panose="020B0604020202020204" pitchFamily="34" charset="0"/>
              </a:rPr>
              <a:t>Secretaría, con la finalidad de cumplir con la labor de la misma.</a:t>
            </a:r>
          </a:p>
          <a:p>
            <a:pPr algn="just">
              <a:lnSpc>
                <a:spcPct val="150000"/>
              </a:lnSpc>
            </a:pPr>
            <a:endParaRPr lang="es-GT" sz="2000" b="0" dirty="0" smtClean="0">
              <a:solidFill>
                <a:prstClr val="black"/>
              </a:solidFill>
              <a:latin typeface="Arial" panose="020B0604020202020204" pitchFamily="34" charset="0"/>
              <a:cs typeface="Arial" panose="020B0604020202020204" pitchFamily="34" charset="0"/>
            </a:endParaRPr>
          </a:p>
          <a:p>
            <a:endParaRPr lang="es-GT" sz="2000" b="0" dirty="0">
              <a:solidFill>
                <a:srgbClr val="4472C4">
                  <a:lumMod val="50000"/>
                </a:srgbClr>
              </a:solidFill>
              <a:latin typeface="Arial" panose="020B0604020202020204" pitchFamily="34" charset="0"/>
              <a:cs typeface="Arial" panose="020B0604020202020204" pitchFamily="34" charset="0"/>
            </a:endParaRPr>
          </a:p>
          <a:p>
            <a:r>
              <a:rPr lang="es-GT" sz="2000" b="0" dirty="0">
                <a:solidFill>
                  <a:srgbClr val="4472C4">
                    <a:lumMod val="50000"/>
                  </a:srgbClr>
                </a:solidFill>
                <a:latin typeface="Arial" panose="020B0604020202020204" pitchFamily="34" charset="0"/>
                <a:cs typeface="Arial" panose="020B0604020202020204" pitchFamily="34" charset="0"/>
              </a:rPr>
              <a:t/>
            </a:r>
            <a:br>
              <a:rPr lang="es-GT" sz="2000" b="0" dirty="0">
                <a:solidFill>
                  <a:srgbClr val="4472C4">
                    <a:lumMod val="50000"/>
                  </a:srgbClr>
                </a:solidFill>
                <a:latin typeface="Arial" panose="020B0604020202020204" pitchFamily="34" charset="0"/>
                <a:cs typeface="Arial" panose="020B0604020202020204" pitchFamily="34" charset="0"/>
              </a:rPr>
            </a:br>
            <a:endParaRPr lang="es-GT" sz="2000" b="0" dirty="0">
              <a:solidFill>
                <a:srgbClr val="4472C4">
                  <a:lumMod val="50000"/>
                </a:srgbClr>
              </a:solidFill>
              <a:latin typeface="Arial" panose="020B0604020202020204" pitchFamily="34" charset="0"/>
              <a:cs typeface="Arial" panose="020B0604020202020204" pitchFamily="34" charset="0"/>
            </a:endParaRPr>
          </a:p>
        </p:txBody>
      </p:sp>
      <p:sp>
        <p:nvSpPr>
          <p:cNvPr id="6" name="Título 1">
            <a:extLst>
              <a:ext uri="{FF2B5EF4-FFF2-40B4-BE49-F238E27FC236}">
                <a16:creationId xmlns:a16="http://schemas.microsoft.com/office/drawing/2014/main" xmlns="" id="{E40743F2-234A-4544-BBAC-8877FB423F76}"/>
              </a:ext>
            </a:extLst>
          </p:cNvPr>
          <p:cNvSpPr txBox="1">
            <a:spLocks/>
          </p:cNvSpPr>
          <p:nvPr/>
        </p:nvSpPr>
        <p:spPr>
          <a:xfrm>
            <a:off x="387531" y="1838053"/>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solidFill>
                  <a:prstClr val="black"/>
                </a:solidFill>
                <a:latin typeface="Arial" panose="020B0604020202020204" pitchFamily="34" charset="0"/>
                <a:cs typeface="Arial" panose="020B0604020202020204" pitchFamily="34" charset="0"/>
              </a:rPr>
              <a:t/>
            </a:r>
            <a:br>
              <a:rPr lang="es-GT" sz="2000" b="0" dirty="0">
                <a:solidFill>
                  <a:prstClr val="black"/>
                </a:solidFill>
                <a:latin typeface="Arial" panose="020B0604020202020204" pitchFamily="34" charset="0"/>
                <a:cs typeface="Arial" panose="020B0604020202020204" pitchFamily="34" charset="0"/>
              </a:rPr>
            </a:br>
            <a:r>
              <a:rPr lang="es-GT" sz="2000" b="0" dirty="0">
                <a:solidFill>
                  <a:prstClr val="black"/>
                </a:solidFill>
                <a:latin typeface="Arial" panose="020B0604020202020204" pitchFamily="34" charset="0"/>
                <a:cs typeface="Arial" panose="020B0604020202020204" pitchFamily="34" charset="0"/>
              </a:rPr>
              <a:t>La inversión se divide principalmente en </a:t>
            </a:r>
            <a:r>
              <a:rPr lang="es-GT" sz="2000" b="0" dirty="0" smtClean="0">
                <a:solidFill>
                  <a:prstClr val="black"/>
                </a:solidFill>
                <a:latin typeface="Arial" panose="020B0604020202020204" pitchFamily="34" charset="0"/>
                <a:cs typeface="Arial" panose="020B0604020202020204" pitchFamily="34" charset="0"/>
              </a:rPr>
              <a:t>adquisición </a:t>
            </a:r>
            <a:r>
              <a:rPr lang="es-GT" sz="2000" b="0" dirty="0">
                <a:solidFill>
                  <a:prstClr val="black"/>
                </a:solidFill>
                <a:latin typeface="Arial" panose="020B0604020202020204" pitchFamily="34" charset="0"/>
                <a:cs typeface="Arial" panose="020B0604020202020204" pitchFamily="34" charset="0"/>
              </a:rPr>
              <a:t>de </a:t>
            </a:r>
            <a:r>
              <a:rPr lang="es-GT" sz="2000" dirty="0">
                <a:solidFill>
                  <a:prstClr val="black"/>
                </a:solidFill>
                <a:latin typeface="Arial" panose="020B0604020202020204" pitchFamily="34" charset="0"/>
                <a:cs typeface="Arial" panose="020B0604020202020204" pitchFamily="34" charset="0"/>
              </a:rPr>
              <a:t>equipo</a:t>
            </a:r>
            <a:r>
              <a:rPr lang="es-GT" sz="2000" b="0" dirty="0">
                <a:solidFill>
                  <a:prstClr val="black"/>
                </a:solidFill>
                <a:latin typeface="Arial" panose="020B0604020202020204" pitchFamily="34" charset="0"/>
                <a:cs typeface="Arial" panose="020B0604020202020204" pitchFamily="34" charset="0"/>
              </a:rPr>
              <a:t>.</a:t>
            </a:r>
            <a:endParaRPr lang="es-GT" sz="2200" b="0" dirty="0">
              <a:solidFill>
                <a:prstClr val="black"/>
              </a:solidFill>
              <a:latin typeface="Arial" panose="020B0604020202020204" pitchFamily="34" charset="0"/>
              <a:cs typeface="Arial" panose="020B0604020202020204" pitchFamily="34" charset="0"/>
            </a:endParaRPr>
          </a:p>
        </p:txBody>
      </p:sp>
      <p:pic>
        <p:nvPicPr>
          <p:cNvPr id="8" name="Picture 4" descr="Edificio - Iconos gratis de edifici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77110" y="91453"/>
            <a:ext cx="1288467" cy="1288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2101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E40743F2-234A-4544-BBAC-8877FB423F76}"/>
              </a:ext>
            </a:extLst>
          </p:cNvPr>
          <p:cNvSpPr txBox="1">
            <a:spLocks/>
          </p:cNvSpPr>
          <p:nvPr/>
        </p:nvSpPr>
        <p:spPr>
          <a:xfrm>
            <a:off x="4667794" y="1611085"/>
            <a:ext cx="7406641" cy="415380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675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700" b="0" dirty="0">
                <a:solidFill>
                  <a:prstClr val="black"/>
                </a:solidFill>
                <a:latin typeface="Arial" panose="020B0604020202020204" pitchFamily="34" charset="0"/>
                <a:cs typeface="Arial" panose="020B0604020202020204" pitchFamily="34" charset="0"/>
              </a:rPr>
              <a:t>Presupuesto vigente total 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263,333.00</a:t>
            </a:r>
            <a:endParaRPr lang="es-GT" sz="4500" b="1" dirty="0">
              <a:solidFill>
                <a:srgbClr val="0070C0"/>
              </a:solidFill>
              <a:latin typeface="Arial" panose="020B0604020202020204" pitchFamily="34" charset="0"/>
              <a:cs typeface="Arial" panose="020B0604020202020204" pitchFamily="34" charset="0"/>
            </a:endParaRPr>
          </a:p>
          <a:p>
            <a:pPr algn="just">
              <a:lnSpc>
                <a:spcPct val="150000"/>
              </a:lnSpc>
            </a:pPr>
            <a:endParaRPr lang="es-GT" sz="2400" b="0" dirty="0">
              <a:solidFill>
                <a:prstClr val="black"/>
              </a:solidFill>
              <a:latin typeface="Arial" panose="020B0604020202020204" pitchFamily="34" charset="0"/>
              <a:cs typeface="Arial" panose="020B0604020202020204" pitchFamily="34" charset="0"/>
            </a:endParaRPr>
          </a:p>
          <a:p>
            <a:pPr algn="just">
              <a:lnSpc>
                <a:spcPct val="150000"/>
              </a:lnSpc>
            </a:pPr>
            <a:r>
              <a:rPr lang="es-GT" sz="2700" b="0" dirty="0">
                <a:solidFill>
                  <a:prstClr val="black"/>
                </a:solidFill>
                <a:latin typeface="Arial" panose="020B0604020202020204" pitchFamily="34" charset="0"/>
                <a:cs typeface="Arial" panose="020B0604020202020204" pitchFamily="34" charset="0"/>
              </a:rPr>
              <a:t>Presupuesto utilizado al </a:t>
            </a:r>
            <a:r>
              <a:rPr lang="es-GT" sz="2700" u="sng" dirty="0">
                <a:solidFill>
                  <a:prstClr val="black"/>
                </a:solidFill>
                <a:latin typeface="Arial" panose="020B0604020202020204" pitchFamily="34" charset="0"/>
                <a:cs typeface="Arial" panose="020B0604020202020204" pitchFamily="34" charset="0"/>
              </a:rPr>
              <a:t>segundo cuatrimestre 2021</a:t>
            </a:r>
            <a:r>
              <a:rPr lang="es-GT" sz="2700" dirty="0">
                <a:solidFill>
                  <a:prstClr val="black"/>
                </a:solidFill>
                <a:latin typeface="Arial" panose="020B0604020202020204" pitchFamily="34" charset="0"/>
                <a:cs typeface="Arial" panose="020B0604020202020204" pitchFamily="34" charset="0"/>
              </a:rPr>
              <a:t> </a:t>
            </a:r>
            <a:r>
              <a:rPr lang="es-GT" sz="2700" b="0" dirty="0">
                <a:solidFill>
                  <a:prstClr val="black"/>
                </a:solidFill>
                <a:latin typeface="Arial" panose="020B0604020202020204" pitchFamily="34" charset="0"/>
                <a:cs typeface="Arial" panose="020B0604020202020204" pitchFamily="34" charset="0"/>
              </a:rPr>
              <a:t>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82,550.00</a:t>
            </a:r>
            <a:endParaRPr lang="es-GT" sz="4500" b="1" dirty="0">
              <a:solidFill>
                <a:srgbClr val="0070C0"/>
              </a:solidFill>
              <a:latin typeface="Arial" panose="020B0604020202020204" pitchFamily="34" charset="0"/>
              <a:cs typeface="Arial" panose="020B0604020202020204" pitchFamily="34" charset="0"/>
            </a:endParaRPr>
          </a:p>
          <a:p>
            <a:pPr algn="just">
              <a:lnSpc>
                <a:spcPct val="150000"/>
              </a:lnSpc>
            </a:pPr>
            <a:endParaRPr lang="es-GT" sz="2400" b="0" dirty="0">
              <a:solidFill>
                <a:prstClr val="black"/>
              </a:solidFill>
              <a:latin typeface="Arial" panose="020B0604020202020204" pitchFamily="34" charset="0"/>
              <a:cs typeface="Arial" panose="020B0604020202020204" pitchFamily="34" charset="0"/>
            </a:endParaRPr>
          </a:p>
          <a:p>
            <a:pPr algn="just">
              <a:lnSpc>
                <a:spcPct val="150000"/>
              </a:lnSpc>
            </a:pPr>
            <a:r>
              <a:rPr lang="es-GT" sz="2700" b="0" dirty="0">
                <a:solidFill>
                  <a:prstClr val="black"/>
                </a:solidFill>
                <a:latin typeface="Arial" panose="020B0604020202020204" pitchFamily="34" charset="0"/>
                <a:cs typeface="Arial" panose="020B0604020202020204" pitchFamily="34" charset="0"/>
              </a:rPr>
              <a:t>Presupuesto pendiente de utilizar 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138,573.00</a:t>
            </a:r>
            <a:endParaRPr lang="es-GT" sz="4500" b="1" dirty="0">
              <a:solidFill>
                <a:srgbClr val="0070C0"/>
              </a:solidFill>
              <a:latin typeface="Arial" panose="020B0604020202020204" pitchFamily="34" charset="0"/>
              <a:cs typeface="Arial" panose="020B0604020202020204" pitchFamily="34" charset="0"/>
            </a:endParaRPr>
          </a:p>
          <a:p>
            <a:pPr algn="just">
              <a:lnSpc>
                <a:spcPct val="150000"/>
              </a:lnSpc>
            </a:pPr>
            <a:endParaRPr lang="es-GT" sz="2000" b="0" dirty="0">
              <a:solidFill>
                <a:srgbClr val="4472C4">
                  <a:lumMod val="50000"/>
                </a:srgbClr>
              </a:solidFill>
              <a:latin typeface="Arial" panose="020B0604020202020204" pitchFamily="34" charset="0"/>
              <a:cs typeface="Arial" panose="020B0604020202020204" pitchFamily="34" charset="0"/>
            </a:endParaRPr>
          </a:p>
        </p:txBody>
      </p:sp>
      <p:sp>
        <p:nvSpPr>
          <p:cNvPr id="4" name="Título 1">
            <a:extLst>
              <a:ext uri="{FF2B5EF4-FFF2-40B4-BE49-F238E27FC236}">
                <a16:creationId xmlns:a16="http://schemas.microsoft.com/office/drawing/2014/main" xmlns="" id="{E40743F2-234A-4544-BBAC-8877FB423F76}"/>
              </a:ext>
            </a:extLst>
          </p:cNvPr>
          <p:cNvSpPr txBox="1">
            <a:spLocks/>
          </p:cNvSpPr>
          <p:nvPr/>
        </p:nvSpPr>
        <p:spPr>
          <a:xfrm>
            <a:off x="387531" y="2351314"/>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200" b="0" dirty="0">
                <a:solidFill>
                  <a:prstClr val="black"/>
                </a:solidFill>
                <a:latin typeface="Arial" panose="020B0604020202020204" pitchFamily="34" charset="0"/>
                <a:cs typeface="Arial" panose="020B0604020202020204" pitchFamily="34" charset="0"/>
              </a:rPr>
              <a:t>Este rubro constituye el </a:t>
            </a:r>
            <a:r>
              <a:rPr lang="es-GT" sz="2200" dirty="0" smtClean="0">
                <a:solidFill>
                  <a:srgbClr val="FF0000"/>
                </a:solidFill>
                <a:latin typeface="Arial" panose="020B0604020202020204" pitchFamily="34" charset="0"/>
                <a:cs typeface="Arial" panose="020B0604020202020204" pitchFamily="34" charset="0"/>
              </a:rPr>
              <a:t>0.18%</a:t>
            </a:r>
            <a:r>
              <a:rPr lang="es-GT" sz="2200" b="0" dirty="0" smtClean="0">
                <a:latin typeface="Arial" panose="020B0604020202020204" pitchFamily="34" charset="0"/>
                <a:cs typeface="Arial" panose="020B0604020202020204" pitchFamily="34" charset="0"/>
              </a:rPr>
              <a:t> </a:t>
            </a:r>
            <a:r>
              <a:rPr lang="es-GT" sz="2200" b="0" dirty="0">
                <a:solidFill>
                  <a:prstClr val="black"/>
                </a:solidFill>
                <a:latin typeface="Arial" panose="020B0604020202020204" pitchFamily="34" charset="0"/>
                <a:cs typeface="Arial" panose="020B0604020202020204" pitchFamily="34" charset="0"/>
              </a:rPr>
              <a:t>del total del presupuesto de </a:t>
            </a:r>
            <a:r>
              <a:rPr lang="es-GT" sz="2200" b="0" dirty="0" smtClean="0">
                <a:solidFill>
                  <a:prstClr val="black"/>
                </a:solidFill>
                <a:latin typeface="Arial" panose="020B0604020202020204" pitchFamily="34" charset="0"/>
                <a:cs typeface="Arial" panose="020B0604020202020204" pitchFamily="34" charset="0"/>
              </a:rPr>
              <a:t>SOSEP</a:t>
            </a:r>
            <a:r>
              <a:rPr lang="es-GT" sz="2000" b="0" dirty="0">
                <a:solidFill>
                  <a:srgbClr val="4472C4">
                    <a:lumMod val="50000"/>
                  </a:srgbClr>
                </a:solidFill>
                <a:latin typeface="Arial" panose="020B0604020202020204" pitchFamily="34" charset="0"/>
                <a:cs typeface="Arial" panose="020B0604020202020204" pitchFamily="34" charset="0"/>
              </a:rPr>
              <a:t/>
            </a:r>
            <a:br>
              <a:rPr lang="es-GT" sz="2000" b="0" dirty="0">
                <a:solidFill>
                  <a:srgbClr val="4472C4">
                    <a:lumMod val="50000"/>
                  </a:srgbClr>
                </a:solidFill>
                <a:latin typeface="Arial" panose="020B0604020202020204" pitchFamily="34" charset="0"/>
                <a:cs typeface="Arial" panose="020B0604020202020204" pitchFamily="34" charset="0"/>
              </a:rPr>
            </a:br>
            <a:endParaRPr lang="es-GT" sz="2000" b="0" dirty="0">
              <a:solidFill>
                <a:srgbClr val="4472C4">
                  <a:lumMod val="50000"/>
                </a:srgbClr>
              </a:solidFill>
              <a:latin typeface="Arial" panose="020B0604020202020204" pitchFamily="34" charset="0"/>
              <a:cs typeface="Arial" panose="020B0604020202020204" pitchFamily="34" charset="0"/>
            </a:endParaRPr>
          </a:p>
        </p:txBody>
      </p:sp>
      <p:sp>
        <p:nvSpPr>
          <p:cNvPr id="9" name="Título 1">
            <a:extLst>
              <a:ext uri="{FF2B5EF4-FFF2-40B4-BE49-F238E27FC236}">
                <a16:creationId xmlns:a16="http://schemas.microsoft.com/office/drawing/2014/main" xmlns="" id="{E40743F2-234A-4544-BBAC-8877FB423F76}"/>
              </a:ext>
            </a:extLst>
          </p:cNvPr>
          <p:cNvSpPr>
            <a:spLocks noGrp="1"/>
          </p:cNvSpPr>
          <p:nvPr>
            <p:ph type="ctrTitle"/>
          </p:nvPr>
        </p:nvSpPr>
        <p:spPr>
          <a:xfrm>
            <a:off x="387531" y="945424"/>
            <a:ext cx="10470969"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MONTO UTILIZADO EN INVERSIÓN A LA FECHA</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pic>
        <p:nvPicPr>
          <p:cNvPr id="10" name="Picture 4" descr="Edificio - Iconos gratis de edifici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77110" y="91453"/>
            <a:ext cx="1288467" cy="1288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80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40743F2-234A-4544-BBAC-8877FB423F76}"/>
              </a:ext>
            </a:extLst>
          </p:cNvPr>
          <p:cNvSpPr>
            <a:spLocks noGrp="1"/>
          </p:cNvSpPr>
          <p:nvPr>
            <p:ph type="ctrTitle"/>
          </p:nvPr>
        </p:nvSpPr>
        <p:spPr>
          <a:xfrm>
            <a:off x="387530" y="793024"/>
            <a:ext cx="9146435"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FINALIDADES ATIENDE “LA INSTITUCIÓN”?</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xmlns="" id="{E40743F2-234A-4544-BBAC-8877FB423F76}"/>
              </a:ext>
            </a:extLst>
          </p:cNvPr>
          <p:cNvSpPr txBox="1">
            <a:spLocks/>
          </p:cNvSpPr>
          <p:nvPr/>
        </p:nvSpPr>
        <p:spPr>
          <a:xfrm>
            <a:off x="3945217" y="1838053"/>
            <a:ext cx="6928729"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prstClr val="black"/>
                </a:solidFill>
                <a:latin typeface="Arial" panose="020B0604020202020204" pitchFamily="34" charset="0"/>
                <a:cs typeface="Arial" panose="020B0604020202020204" pitchFamily="34" charset="0"/>
              </a:rPr>
              <a:t>Los recursos públicos se utilizan con fines específicos para el cumplimiento de los objetivos sociales y económicos del Estado que impactan directamente en la población. </a:t>
            </a:r>
          </a:p>
          <a:p>
            <a:pPr algn="just">
              <a:lnSpc>
                <a:spcPct val="150000"/>
              </a:lnSpc>
            </a:pPr>
            <a:endParaRPr lang="es-GT" sz="2000" b="0" dirty="0">
              <a:solidFill>
                <a:prstClr val="black"/>
              </a:solidFill>
              <a:latin typeface="Arial" panose="020B0604020202020204" pitchFamily="34" charset="0"/>
              <a:cs typeface="Arial" panose="020B0604020202020204" pitchFamily="34" charset="0"/>
            </a:endParaRPr>
          </a:p>
          <a:p>
            <a:pPr algn="just">
              <a:lnSpc>
                <a:spcPct val="150000"/>
              </a:lnSpc>
            </a:pPr>
            <a:r>
              <a:rPr lang="es-GT" sz="2000" b="0" dirty="0" smtClean="0">
                <a:solidFill>
                  <a:prstClr val="black"/>
                </a:solidFill>
                <a:latin typeface="Arial" panose="020B0604020202020204" pitchFamily="34" charset="0"/>
                <a:cs typeface="Arial" panose="020B0604020202020204" pitchFamily="34" charset="0"/>
              </a:rPr>
              <a:t>En virtud de ello la Secretaría de Obras Sociales de la Esposa del Presidente de la República orienta su recurso a:</a:t>
            </a:r>
          </a:p>
          <a:p>
            <a:pPr marL="342900" indent="-342900" algn="just">
              <a:lnSpc>
                <a:spcPct val="150000"/>
              </a:lnSpc>
              <a:buFont typeface="Wingdings" panose="05000000000000000000" pitchFamily="2" charset="2"/>
              <a:buChar char="Ø"/>
            </a:pPr>
            <a:r>
              <a:rPr lang="es-GT" sz="2000" b="0" dirty="0" smtClean="0">
                <a:solidFill>
                  <a:prstClr val="black"/>
                </a:solidFill>
                <a:latin typeface="Arial" panose="020B0604020202020204" pitchFamily="34" charset="0"/>
                <a:cs typeface="Arial" panose="020B0604020202020204" pitchFamily="34" charset="0"/>
              </a:rPr>
              <a:t>Edad Avanzada</a:t>
            </a:r>
          </a:p>
          <a:p>
            <a:pPr marL="342900" indent="-342900" algn="just">
              <a:lnSpc>
                <a:spcPct val="150000"/>
              </a:lnSpc>
              <a:buFont typeface="Wingdings" panose="05000000000000000000" pitchFamily="2" charset="2"/>
              <a:buChar char="Ø"/>
            </a:pPr>
            <a:r>
              <a:rPr lang="es-GT" sz="2000" b="0" dirty="0" smtClean="0">
                <a:solidFill>
                  <a:prstClr val="black"/>
                </a:solidFill>
                <a:latin typeface="Arial" panose="020B0604020202020204" pitchFamily="34" charset="0"/>
                <a:cs typeface="Arial" panose="020B0604020202020204" pitchFamily="34" charset="0"/>
              </a:rPr>
              <a:t>Familia e Hijos</a:t>
            </a:r>
          </a:p>
          <a:p>
            <a:pPr marL="342900" indent="-342900" algn="just">
              <a:lnSpc>
                <a:spcPct val="150000"/>
              </a:lnSpc>
              <a:buFont typeface="Wingdings" panose="05000000000000000000" pitchFamily="2" charset="2"/>
              <a:buChar char="Ø"/>
            </a:pPr>
            <a:r>
              <a:rPr lang="es-GT" sz="2000" b="0" dirty="0" smtClean="0">
                <a:solidFill>
                  <a:prstClr val="black"/>
                </a:solidFill>
                <a:latin typeface="Arial" panose="020B0604020202020204" pitchFamily="34" charset="0"/>
                <a:cs typeface="Arial" panose="020B0604020202020204" pitchFamily="34" charset="0"/>
              </a:rPr>
              <a:t>Protección Social</a:t>
            </a:r>
          </a:p>
          <a:p>
            <a:pPr algn="just">
              <a:lnSpc>
                <a:spcPct val="150000"/>
              </a:lnSpc>
            </a:pPr>
            <a:r>
              <a:rPr lang="es-GT" sz="2000" b="0" dirty="0" smtClean="0">
                <a:solidFill>
                  <a:prstClr val="black"/>
                </a:solidFill>
                <a:latin typeface="Arial" panose="020B0604020202020204" pitchFamily="34" charset="0"/>
                <a:cs typeface="Arial" panose="020B0604020202020204" pitchFamily="34" charset="0"/>
              </a:rPr>
              <a:t>Pilares fundamentales para el desarrollo y crecimiento de una Guatemala mejor.</a:t>
            </a:r>
          </a:p>
          <a:p>
            <a:pPr algn="just">
              <a:lnSpc>
                <a:spcPct val="150000"/>
              </a:lnSpc>
            </a:pPr>
            <a:endParaRPr lang="es-GT" sz="2000" b="0" dirty="0">
              <a:solidFill>
                <a:prstClr val="black"/>
              </a:solidFill>
              <a:latin typeface="Arial" panose="020B0604020202020204" pitchFamily="34" charset="0"/>
              <a:cs typeface="Arial" panose="020B0604020202020204" pitchFamily="34" charset="0"/>
            </a:endParaRPr>
          </a:p>
          <a:p>
            <a:endParaRPr lang="es-GT" sz="2000" b="0" dirty="0">
              <a:solidFill>
                <a:srgbClr val="4472C4">
                  <a:lumMod val="50000"/>
                </a:srgbClr>
              </a:solidFill>
              <a:latin typeface="Arial" panose="020B0604020202020204" pitchFamily="34" charset="0"/>
              <a:cs typeface="Arial" panose="020B0604020202020204" pitchFamily="34" charset="0"/>
            </a:endParaRPr>
          </a:p>
          <a:p>
            <a:r>
              <a:rPr lang="es-GT" sz="2000" b="0" dirty="0">
                <a:solidFill>
                  <a:srgbClr val="4472C4">
                    <a:lumMod val="50000"/>
                  </a:srgbClr>
                </a:solidFill>
                <a:latin typeface="Arial" panose="020B0604020202020204" pitchFamily="34" charset="0"/>
                <a:cs typeface="Arial" panose="020B0604020202020204" pitchFamily="34" charset="0"/>
              </a:rPr>
              <a:t/>
            </a:r>
            <a:br>
              <a:rPr lang="es-GT" sz="2000" b="0" dirty="0">
                <a:solidFill>
                  <a:srgbClr val="4472C4">
                    <a:lumMod val="50000"/>
                  </a:srgbClr>
                </a:solidFill>
                <a:latin typeface="Arial" panose="020B0604020202020204" pitchFamily="34" charset="0"/>
                <a:cs typeface="Arial" panose="020B0604020202020204" pitchFamily="34" charset="0"/>
              </a:rPr>
            </a:br>
            <a:endParaRPr lang="es-GT" sz="2000" b="0" dirty="0">
              <a:solidFill>
                <a:srgbClr val="4472C4">
                  <a:lumMod val="50000"/>
                </a:srgbClr>
              </a:solidFill>
              <a:latin typeface="Arial" panose="020B0604020202020204" pitchFamily="34" charset="0"/>
              <a:cs typeface="Arial" panose="020B0604020202020204" pitchFamily="34" charset="0"/>
            </a:endParaRPr>
          </a:p>
        </p:txBody>
      </p:sp>
      <p:sp>
        <p:nvSpPr>
          <p:cNvPr id="6" name="Título 1">
            <a:extLst>
              <a:ext uri="{FF2B5EF4-FFF2-40B4-BE49-F238E27FC236}">
                <a16:creationId xmlns:a16="http://schemas.microsoft.com/office/drawing/2014/main" xmlns="" id="{E40743F2-234A-4544-BBAC-8877FB423F76}"/>
              </a:ext>
            </a:extLst>
          </p:cNvPr>
          <p:cNvSpPr txBox="1">
            <a:spLocks/>
          </p:cNvSpPr>
          <p:nvPr/>
        </p:nvSpPr>
        <p:spPr>
          <a:xfrm>
            <a:off x="387531" y="1838053"/>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solidFill>
                  <a:prstClr val="black"/>
                </a:solidFill>
                <a:latin typeface="Arial" panose="020B0604020202020204" pitchFamily="34" charset="0"/>
                <a:cs typeface="Arial" panose="020B0604020202020204" pitchFamily="34" charset="0"/>
              </a:rPr>
              <a:t/>
            </a:r>
            <a:br>
              <a:rPr lang="es-GT" sz="2000" b="0" dirty="0">
                <a:solidFill>
                  <a:prstClr val="black"/>
                </a:solidFill>
                <a:latin typeface="Arial" panose="020B0604020202020204" pitchFamily="34" charset="0"/>
                <a:cs typeface="Arial" panose="020B0604020202020204" pitchFamily="34" charset="0"/>
              </a:rPr>
            </a:br>
            <a:r>
              <a:rPr lang="es-GT" sz="2000" b="0" dirty="0">
                <a:solidFill>
                  <a:prstClr val="black"/>
                </a:solidFill>
                <a:latin typeface="Arial" panose="020B0604020202020204" pitchFamily="34" charset="0"/>
                <a:cs typeface="Arial" panose="020B0604020202020204" pitchFamily="34" charset="0"/>
              </a:rPr>
              <a:t>La principal finalidad que se atiende es </a:t>
            </a:r>
            <a:r>
              <a:rPr lang="es-GT" sz="2000" b="0" dirty="0" smtClean="0">
                <a:solidFill>
                  <a:prstClr val="black"/>
                </a:solidFill>
                <a:latin typeface="Arial" panose="020B0604020202020204" pitchFamily="34" charset="0"/>
                <a:cs typeface="Arial" panose="020B0604020202020204" pitchFamily="34" charset="0"/>
              </a:rPr>
              <a:t>Protección Social </a:t>
            </a:r>
            <a:r>
              <a:rPr lang="es-GT" sz="2000" b="0" dirty="0">
                <a:solidFill>
                  <a:prstClr val="black"/>
                </a:solidFill>
                <a:latin typeface="Arial" panose="020B0604020202020204" pitchFamily="34" charset="0"/>
                <a:cs typeface="Arial" panose="020B0604020202020204" pitchFamily="34" charset="0"/>
              </a:rPr>
              <a:t>con un </a:t>
            </a:r>
            <a:r>
              <a:rPr lang="es-GT" sz="2000" dirty="0" smtClean="0">
                <a:solidFill>
                  <a:srgbClr val="FF0000"/>
                </a:solidFill>
                <a:latin typeface="Arial" panose="020B0604020202020204" pitchFamily="34" charset="0"/>
                <a:cs typeface="Arial" panose="020B0604020202020204" pitchFamily="34" charset="0"/>
              </a:rPr>
              <a:t>58.86%</a:t>
            </a:r>
            <a:r>
              <a:rPr lang="es-GT" sz="2000" b="0" dirty="0" smtClean="0">
                <a:solidFill>
                  <a:prstClr val="black"/>
                </a:solidFill>
                <a:latin typeface="Arial" panose="020B0604020202020204" pitchFamily="34" charset="0"/>
                <a:cs typeface="Arial" panose="020B0604020202020204" pitchFamily="34" charset="0"/>
              </a:rPr>
              <a:t> </a:t>
            </a:r>
            <a:r>
              <a:rPr lang="es-GT" sz="2000" b="0" dirty="0">
                <a:solidFill>
                  <a:prstClr val="black"/>
                </a:solidFill>
                <a:latin typeface="Arial" panose="020B0604020202020204" pitchFamily="34" charset="0"/>
                <a:cs typeface="Arial" panose="020B0604020202020204" pitchFamily="34" charset="0"/>
              </a:rPr>
              <a:t>del presupuesto total de </a:t>
            </a:r>
            <a:r>
              <a:rPr lang="es-GT" sz="2000" b="0" dirty="0" smtClean="0">
                <a:solidFill>
                  <a:prstClr val="black"/>
                </a:solidFill>
                <a:latin typeface="Arial" panose="020B0604020202020204" pitchFamily="34" charset="0"/>
                <a:cs typeface="Arial" panose="020B0604020202020204" pitchFamily="34" charset="0"/>
              </a:rPr>
              <a:t>SOSEP.</a:t>
            </a:r>
            <a:endParaRPr lang="es-GT" sz="2200" b="0" dirty="0">
              <a:solidFill>
                <a:prstClr val="black"/>
              </a:solidFill>
              <a:latin typeface="Arial" panose="020B0604020202020204" pitchFamily="34" charset="0"/>
              <a:cs typeface="Arial" panose="020B0604020202020204" pitchFamily="34" charset="0"/>
            </a:endParaRPr>
          </a:p>
        </p:txBody>
      </p:sp>
      <p:pic>
        <p:nvPicPr>
          <p:cNvPr id="7" name="Picture 2" descr="Target arm | Icono Grati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87707" y="56535"/>
            <a:ext cx="1477870" cy="1477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1321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7360" y="365126"/>
            <a:ext cx="9210726" cy="840220"/>
          </a:xfrm>
        </p:spPr>
        <p:txBody>
          <a:bodyPr/>
          <a:lstStyle/>
          <a:p>
            <a:r>
              <a:rPr lang="es-GT" sz="2800" dirty="0">
                <a:latin typeface="Arial" panose="020B0604020202020204" pitchFamily="34" charset="0"/>
                <a:cs typeface="Arial" panose="020B0604020202020204" pitchFamily="34" charset="0"/>
              </a:rPr>
              <a:t>EJECUCIÓN PRESUPUESTARIA POR FINALIDAD AL SEGUNDO CUATRIMESTRE 2021</a:t>
            </a:r>
            <a:endParaRPr lang="es-GT" sz="2800" dirty="0"/>
          </a:p>
        </p:txBody>
      </p:sp>
      <p:graphicFrame>
        <p:nvGraphicFramePr>
          <p:cNvPr id="5" name="Gráfico 4"/>
          <p:cNvGraphicFramePr>
            <a:graphicFrameLocks/>
          </p:cNvGraphicFramePr>
          <p:nvPr>
            <p:extLst/>
          </p:nvPr>
        </p:nvGraphicFramePr>
        <p:xfrm>
          <a:off x="815926" y="1500186"/>
          <a:ext cx="10396025" cy="47036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4281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ítulo 1">
            <a:extLst>
              <a:ext uri="{FF2B5EF4-FFF2-40B4-BE49-F238E27FC236}">
                <a16:creationId xmlns="" xmlns:a16="http://schemas.microsoft.com/office/drawing/2014/main" id="{A2162693-C48A-1D46-A173-005AE60ACA54}"/>
              </a:ext>
            </a:extLst>
          </p:cNvPr>
          <p:cNvSpPr txBox="1">
            <a:spLocks/>
          </p:cNvSpPr>
          <p:nvPr/>
        </p:nvSpPr>
        <p:spPr>
          <a:xfrm>
            <a:off x="2865120" y="5017050"/>
            <a:ext cx="9144000" cy="1572448"/>
          </a:xfrm>
          <a:prstGeom prst="rect">
            <a:avLst/>
          </a:prstGeom>
        </p:spPr>
        <p:txBody>
          <a:bodyPr vert="horz" lIns="91440" tIns="45720" rIns="91440" bIns="45720" rtlCol="0" anchor="ctr" anchorCtr="0">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GT" sz="3700" b="1" dirty="0">
                <a:solidFill>
                  <a:schemeClr val="bg1"/>
                </a:solidFill>
                <a:latin typeface="Arial" panose="020B0604020202020204" pitchFamily="34" charset="0"/>
                <a:cs typeface="Arial" panose="020B0604020202020204" pitchFamily="34" charset="0"/>
              </a:rPr>
              <a:t>RENDICIÓN DE CUENTAS</a:t>
            </a:r>
          </a:p>
          <a:p>
            <a:pPr algn="r"/>
            <a:r>
              <a:rPr lang="es-GT" sz="3700" b="1" dirty="0">
                <a:latin typeface="Arial" panose="020B0604020202020204" pitchFamily="34" charset="0"/>
                <a:cs typeface="Arial" panose="020B0604020202020204" pitchFamily="34" charset="0"/>
              </a:rPr>
              <a:t/>
            </a:r>
            <a:br>
              <a:rPr lang="es-GT" sz="3700" b="1" dirty="0">
                <a:latin typeface="Arial" panose="020B0604020202020204" pitchFamily="34" charset="0"/>
                <a:cs typeface="Arial" panose="020B0604020202020204" pitchFamily="34" charset="0"/>
              </a:rPr>
            </a:br>
            <a:r>
              <a:rPr lang="es-GT" sz="3700" b="1" dirty="0">
                <a:solidFill>
                  <a:srgbClr val="00B0F0"/>
                </a:solidFill>
                <a:latin typeface="Arial" panose="020B0604020202020204" pitchFamily="34" charset="0"/>
                <a:cs typeface="Arial" panose="020B0604020202020204" pitchFamily="34" charset="0"/>
              </a:rPr>
              <a:t>RESULTADOS ESPECÍFICOS</a:t>
            </a:r>
          </a:p>
          <a:p>
            <a:pPr algn="r"/>
            <a:r>
              <a:rPr lang="es-GT" sz="3700" b="1" dirty="0">
                <a:solidFill>
                  <a:srgbClr val="00B0F0"/>
                </a:solidFill>
                <a:latin typeface="Arial" panose="020B0604020202020204" pitchFamily="34" charset="0"/>
                <a:cs typeface="Arial" panose="020B0604020202020204" pitchFamily="34" charset="0"/>
              </a:rPr>
              <a:t>SEGUNDO CUATRIMESTRE 2021</a:t>
            </a:r>
          </a:p>
        </p:txBody>
      </p:sp>
    </p:spTree>
    <p:extLst>
      <p:ext uri="{BB962C8B-B14F-4D97-AF65-F5344CB8AC3E}">
        <p14:creationId xmlns:p14="http://schemas.microsoft.com/office/powerpoint/2010/main" val="12970650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 xmlns:a16="http://schemas.microsoft.com/office/drawing/2014/main" id="{FDEFACA7-B903-4B3E-851C-F8FB7B3942D0}"/>
              </a:ext>
            </a:extLst>
          </p:cNvPr>
          <p:cNvSpPr txBox="1">
            <a:spLocks/>
          </p:cNvSpPr>
          <p:nvPr/>
        </p:nvSpPr>
        <p:spPr>
          <a:xfrm>
            <a:off x="481914" y="1643720"/>
            <a:ext cx="11418733"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GT" sz="1900" b="1" dirty="0" smtClean="0">
                <a:solidFill>
                  <a:srgbClr val="FF0000"/>
                </a:solidFill>
                <a:latin typeface="Arial" panose="020B0604020202020204" pitchFamily="34" charset="0"/>
                <a:cs typeface="Arial" panose="020B0604020202020204" pitchFamily="34" charset="0"/>
              </a:rPr>
              <a:t>15,075</a:t>
            </a:r>
            <a:r>
              <a:rPr lang="es-GT" sz="1900" b="1" dirty="0" smtClean="0">
                <a:solidFill>
                  <a:srgbClr val="0070C0"/>
                </a:solidFill>
                <a:latin typeface="Arial" panose="020B0604020202020204" pitchFamily="34" charset="0"/>
                <a:cs typeface="Arial" panose="020B0604020202020204" pitchFamily="34" charset="0"/>
              </a:rPr>
              <a:t> niños </a:t>
            </a:r>
            <a:r>
              <a:rPr lang="es-GT" sz="1900" b="1" dirty="0">
                <a:solidFill>
                  <a:srgbClr val="0070C0"/>
                </a:solidFill>
                <a:latin typeface="Arial" panose="020B0604020202020204" pitchFamily="34" charset="0"/>
                <a:cs typeface="Arial" panose="020B0604020202020204" pitchFamily="34" charset="0"/>
              </a:rPr>
              <a:t>y niñas en pobreza y pobreza extrema </a:t>
            </a:r>
            <a:r>
              <a:rPr lang="es-GT" sz="1900" dirty="0" smtClean="0">
                <a:latin typeface="Arial" panose="020B0604020202020204" pitchFamily="34" charset="0"/>
                <a:cs typeface="Arial" panose="020B0604020202020204" pitchFamily="34" charset="0"/>
              </a:rPr>
              <a:t>atendidos </a:t>
            </a:r>
            <a:r>
              <a:rPr lang="es-GT" sz="1900" dirty="0">
                <a:latin typeface="Arial" panose="020B0604020202020204" pitchFamily="34" charset="0"/>
                <a:cs typeface="Arial" panose="020B0604020202020204" pitchFamily="34" charset="0"/>
              </a:rPr>
              <a:t>en </a:t>
            </a:r>
            <a:r>
              <a:rPr lang="es-GT" sz="1900" dirty="0" smtClean="0">
                <a:latin typeface="Arial" panose="020B0604020202020204" pitchFamily="34" charset="0"/>
                <a:cs typeface="Arial" panose="020B0604020202020204" pitchFamily="34" charset="0"/>
              </a:rPr>
              <a:t>Hogares Comunitarios y -CADI-, con alimentación y educación primaria y preprimaria.  </a:t>
            </a:r>
            <a:endParaRPr lang="es-GT" sz="19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                       </a:t>
            </a:r>
            <a:r>
              <a:rPr lang="es-GT" sz="1000" b="1" dirty="0" smtClean="0">
                <a:latin typeface="Arial" panose="020B0604020202020204" pitchFamily="34" charset="0"/>
                <a:cs typeface="Arial" panose="020B0604020202020204" pitchFamily="34" charset="0"/>
              </a:rPr>
              <a:t>                    </a:t>
            </a:r>
          </a:p>
          <a:p>
            <a:pPr marL="0" indent="0">
              <a:buNone/>
            </a:pPr>
            <a:r>
              <a:rPr lang="es-GT" sz="1000" b="1" dirty="0">
                <a:latin typeface="Arial" panose="020B0604020202020204" pitchFamily="34" charset="0"/>
                <a:cs typeface="Arial" panose="020B0604020202020204" pitchFamily="34" charset="0"/>
              </a:rPr>
              <a:t> </a:t>
            </a:r>
            <a:r>
              <a:rPr lang="es-GT" sz="1000" b="1" dirty="0" smtClean="0">
                <a:latin typeface="Arial" panose="020B0604020202020204" pitchFamily="34" charset="0"/>
                <a:cs typeface="Arial" panose="020B0604020202020204" pitchFamily="34" charset="0"/>
              </a:rPr>
              <a:t>                                           </a:t>
            </a:r>
            <a:r>
              <a:rPr lang="es-GT" sz="1000" b="1" dirty="0">
                <a:latin typeface="Arial" panose="020B0604020202020204" pitchFamily="34" charset="0"/>
                <a:cs typeface="Arial" panose="020B0604020202020204" pitchFamily="34" charset="0"/>
              </a:rPr>
              <a:t>Fuente: </a:t>
            </a:r>
            <a:r>
              <a:rPr lang="es-GT" sz="1000" dirty="0" smtClean="0">
                <a:latin typeface="Arial" panose="020B0604020202020204" pitchFamily="34" charset="0"/>
                <a:cs typeface="Arial" panose="020B0604020202020204" pitchFamily="34" charset="0"/>
              </a:rPr>
              <a:t>SOSEP</a:t>
            </a:r>
            <a:endParaRPr lang="es-GT" sz="1000" dirty="0">
              <a:latin typeface="Arial" panose="020B0604020202020204" pitchFamily="34" charset="0"/>
              <a:cs typeface="Arial" panose="020B0604020202020204" pitchFamily="34" charset="0"/>
            </a:endParaRPr>
          </a:p>
        </p:txBody>
      </p:sp>
      <p:sp>
        <p:nvSpPr>
          <p:cNvPr id="15" name="Título 1">
            <a:extLst>
              <a:ext uri="{FF2B5EF4-FFF2-40B4-BE49-F238E27FC236}">
                <a16:creationId xmlns=""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6" name="Marcador de contenido 6">
            <a:extLst>
              <a:ext uri="{FF2B5EF4-FFF2-40B4-BE49-F238E27FC236}">
                <a16:creationId xmlns="" xmlns:a16="http://schemas.microsoft.com/office/drawing/2014/main" id="{FDEFACA7-B903-4B3E-851C-F8FB7B3942D0}"/>
              </a:ext>
            </a:extLst>
          </p:cNvPr>
          <p:cNvSpPr txBox="1">
            <a:spLocks/>
          </p:cNvSpPr>
          <p:nvPr/>
        </p:nvSpPr>
        <p:spPr>
          <a:xfrm>
            <a:off x="5079989" y="2521313"/>
            <a:ext cx="7112011" cy="4045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presupuestarios</a:t>
            </a:r>
          </a:p>
          <a:p>
            <a:pPr marL="342900" indent="-342900">
              <a:buAutoNum type="alphaLcPeriod"/>
            </a:pPr>
            <a:r>
              <a:rPr lang="es-GT" sz="1800" dirty="0">
                <a:latin typeface="Arial" panose="020B0604020202020204" pitchFamily="34" charset="0"/>
                <a:cs typeface="Arial" panose="020B0604020202020204" pitchFamily="34" charset="0"/>
              </a:rPr>
              <a:t>Presupuesto vigente</a:t>
            </a:r>
            <a:r>
              <a:rPr lang="es-GT" sz="1800" dirty="0" smtClean="0">
                <a:latin typeface="Arial" panose="020B0604020202020204" pitchFamily="34" charset="0"/>
                <a:cs typeface="Arial" panose="020B0604020202020204" pitchFamily="34" charset="0"/>
              </a:rPr>
              <a:t>: Q68,489,599.00</a:t>
            </a:r>
            <a:endParaRPr lang="es-GT" sz="1800" dirty="0">
              <a:latin typeface="Arial" panose="020B0604020202020204" pitchFamily="34" charset="0"/>
              <a:cs typeface="Arial" panose="020B0604020202020204" pitchFamily="34" charset="0"/>
            </a:endParaRPr>
          </a:p>
          <a:p>
            <a:pPr marL="342900" indent="-342900">
              <a:buAutoNum type="alphaLcPeriod"/>
            </a:pPr>
            <a:r>
              <a:rPr lang="es-GT" sz="1800" dirty="0">
                <a:latin typeface="Arial" panose="020B0604020202020204" pitchFamily="34" charset="0"/>
                <a:cs typeface="Arial" panose="020B0604020202020204" pitchFamily="34" charset="0"/>
              </a:rPr>
              <a:t>Presupuesto ejecutado (utilizado</a:t>
            </a:r>
            <a:r>
              <a:rPr lang="es-GT" sz="1800" dirty="0" smtClean="0">
                <a:latin typeface="Arial" panose="020B0604020202020204" pitchFamily="34" charset="0"/>
                <a:cs typeface="Arial" panose="020B0604020202020204" pitchFamily="34" charset="0"/>
              </a:rPr>
              <a:t>): </a:t>
            </a:r>
            <a:r>
              <a:rPr lang="es-GT" sz="1800" dirty="0">
                <a:latin typeface="Arial" panose="020B0604020202020204" pitchFamily="34" charset="0"/>
                <a:cs typeface="Arial" panose="020B0604020202020204" pitchFamily="34" charset="0"/>
              </a:rPr>
              <a:t>Q46,628,957.54 </a:t>
            </a:r>
          </a:p>
          <a:p>
            <a:pPr marL="0" indent="0">
              <a:buNone/>
            </a:pPr>
            <a:endParaRPr lang="es-GT" sz="1800"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estatal</a:t>
            </a:r>
          </a:p>
          <a:p>
            <a:pPr marL="457200" indent="-457200">
              <a:buAutoNum type="alphaLcPeriod"/>
            </a:pPr>
            <a:r>
              <a:rPr lang="es-GT" sz="1800" dirty="0" smtClean="0">
                <a:latin typeface="Arial" panose="020B0604020202020204" pitchFamily="34" charset="0"/>
                <a:cs typeface="Arial" panose="020B0604020202020204" pitchFamily="34" charset="0"/>
              </a:rPr>
              <a:t>Programa: Hogares Comunitarios</a:t>
            </a:r>
            <a:endParaRPr lang="es-GT" sz="1800" dirty="0">
              <a:latin typeface="Arial" panose="020B0604020202020204" pitchFamily="34" charset="0"/>
              <a:cs typeface="Arial" panose="020B0604020202020204" pitchFamily="34" charset="0"/>
            </a:endParaRPr>
          </a:p>
          <a:p>
            <a:pPr marL="457200" indent="-457200">
              <a:buAutoNum type="alphaLcPeriod"/>
            </a:pPr>
            <a:r>
              <a:rPr lang="es-GT" sz="1800" dirty="0">
                <a:latin typeface="Arial" panose="020B0604020202020204" pitchFamily="34" charset="0"/>
                <a:cs typeface="Arial" panose="020B0604020202020204" pitchFamily="34" charset="0"/>
              </a:rPr>
              <a:t>Meta</a:t>
            </a:r>
            <a:r>
              <a:rPr lang="es-GT" sz="1800" dirty="0" smtClean="0">
                <a:latin typeface="Arial" panose="020B0604020202020204" pitchFamily="34" charset="0"/>
                <a:cs typeface="Arial" panose="020B0604020202020204" pitchFamily="34" charset="0"/>
              </a:rPr>
              <a:t>: 15,500</a:t>
            </a:r>
            <a:endParaRPr lang="es-GT" sz="1800" dirty="0">
              <a:latin typeface="Arial" panose="020B0604020202020204" pitchFamily="34" charset="0"/>
              <a:cs typeface="Arial" panose="020B0604020202020204" pitchFamily="34" charset="0"/>
            </a:endParaRPr>
          </a:p>
          <a:p>
            <a:pPr marL="457200" indent="-457200">
              <a:buAutoNum type="alphaLcPeriod"/>
            </a:pPr>
            <a:r>
              <a:rPr lang="es-GT" sz="1800" dirty="0">
                <a:latin typeface="Arial" panose="020B0604020202020204" pitchFamily="34" charset="0"/>
                <a:cs typeface="Arial" panose="020B0604020202020204" pitchFamily="34" charset="0"/>
              </a:rPr>
              <a:t>Población beneficiada</a:t>
            </a:r>
            <a:r>
              <a:rPr lang="es-GT" sz="1800" dirty="0" smtClean="0">
                <a:latin typeface="Arial" panose="020B0604020202020204" pitchFamily="34" charset="0"/>
                <a:cs typeface="Arial" panose="020B0604020202020204" pitchFamily="34" charset="0"/>
              </a:rPr>
              <a:t>: Niños y niñas de 0 a 6 años</a:t>
            </a:r>
            <a:endParaRPr lang="es-GT" sz="1800" dirty="0">
              <a:latin typeface="Arial" panose="020B0604020202020204" pitchFamily="34" charset="0"/>
              <a:cs typeface="Arial" panose="020B0604020202020204" pitchFamily="34" charset="0"/>
            </a:endParaRPr>
          </a:p>
          <a:p>
            <a:pPr marL="457200" indent="-457200">
              <a:buAutoNum type="alphaLcPeriod"/>
            </a:pPr>
            <a:r>
              <a:rPr lang="es-GT" sz="1800" dirty="0">
                <a:latin typeface="Arial" panose="020B0604020202020204" pitchFamily="34" charset="0"/>
                <a:cs typeface="Arial" panose="020B0604020202020204" pitchFamily="34" charset="0"/>
              </a:rPr>
              <a:t>Ubicación geográfica</a:t>
            </a:r>
            <a:r>
              <a:rPr lang="es-GT" sz="1800" dirty="0" smtClean="0">
                <a:latin typeface="Arial" panose="020B0604020202020204" pitchFamily="34" charset="0"/>
                <a:cs typeface="Arial" panose="020B0604020202020204" pitchFamily="34" charset="0"/>
              </a:rPr>
              <a:t>: Nivel nacional</a:t>
            </a:r>
            <a:endParaRPr lang="es-GT" sz="1800"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165" y="2851398"/>
            <a:ext cx="3895824" cy="2597216"/>
          </a:xfrm>
          <a:prstGeom prst="rect">
            <a:avLst/>
          </a:prstGeom>
        </p:spPr>
      </p:pic>
    </p:spTree>
    <p:extLst>
      <p:ext uri="{BB962C8B-B14F-4D97-AF65-F5344CB8AC3E}">
        <p14:creationId xmlns:p14="http://schemas.microsoft.com/office/powerpoint/2010/main" val="29170737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 xmlns:a16="http://schemas.microsoft.com/office/drawing/2014/main" id="{FDEFACA7-B903-4B3E-851C-F8FB7B3942D0}"/>
              </a:ext>
            </a:extLst>
          </p:cNvPr>
          <p:cNvSpPr txBox="1">
            <a:spLocks/>
          </p:cNvSpPr>
          <p:nvPr/>
        </p:nvSpPr>
        <p:spPr>
          <a:xfrm>
            <a:off x="370703" y="1643720"/>
            <a:ext cx="11529944"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GT" sz="1900" b="1" dirty="0" smtClean="0">
                <a:solidFill>
                  <a:srgbClr val="FF0000"/>
                </a:solidFill>
                <a:latin typeface="Arial" panose="020B0604020202020204" pitchFamily="34" charset="0"/>
                <a:cs typeface="Arial" panose="020B0604020202020204" pitchFamily="34" charset="0"/>
              </a:rPr>
              <a:t>1,153</a:t>
            </a:r>
            <a:r>
              <a:rPr lang="es-GT" sz="1900" b="1" dirty="0" smtClean="0">
                <a:solidFill>
                  <a:srgbClr val="0070C0"/>
                </a:solidFill>
                <a:latin typeface="Arial" panose="020B0604020202020204" pitchFamily="34" charset="0"/>
                <a:cs typeface="Arial" panose="020B0604020202020204" pitchFamily="34" charset="0"/>
              </a:rPr>
              <a:t> personas en condición de pobreza y pobreza extrema </a:t>
            </a:r>
            <a:r>
              <a:rPr lang="es-GT" sz="1900" dirty="0">
                <a:latin typeface="Arial" panose="020B0604020202020204" pitchFamily="34" charset="0"/>
                <a:cs typeface="Arial" panose="020B0604020202020204" pitchFamily="34" charset="0"/>
              </a:rPr>
              <a:t>beneficiados </a:t>
            </a:r>
            <a:r>
              <a:rPr lang="es-GT" sz="1900" dirty="0" smtClean="0">
                <a:latin typeface="Arial" panose="020B0604020202020204" pitchFamily="34" charset="0"/>
                <a:cs typeface="Arial" panose="020B0604020202020204" pitchFamily="34" charset="0"/>
              </a:rPr>
              <a:t>con atención                      en servicio social.</a:t>
            </a:r>
            <a:endParaRPr lang="es-GT" sz="19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                            </a:t>
            </a:r>
            <a:r>
              <a:rPr lang="es-GT" sz="1000" b="1" dirty="0" smtClean="0">
                <a:latin typeface="Arial" panose="020B0604020202020204" pitchFamily="34" charset="0"/>
                <a:cs typeface="Arial" panose="020B0604020202020204" pitchFamily="34" charset="0"/>
              </a:rPr>
              <a:t>           </a:t>
            </a:r>
          </a:p>
          <a:p>
            <a:pPr marL="0" indent="0">
              <a:buNone/>
            </a:pPr>
            <a:r>
              <a:rPr lang="es-GT" sz="1000" b="1" dirty="0">
                <a:latin typeface="Arial" panose="020B0604020202020204" pitchFamily="34" charset="0"/>
                <a:cs typeface="Arial" panose="020B0604020202020204" pitchFamily="34" charset="0"/>
              </a:rPr>
              <a:t> </a:t>
            </a:r>
            <a:r>
              <a:rPr lang="es-GT" sz="1000" b="1" dirty="0" smtClean="0">
                <a:latin typeface="Arial" panose="020B0604020202020204" pitchFamily="34" charset="0"/>
                <a:cs typeface="Arial" panose="020B0604020202020204" pitchFamily="34" charset="0"/>
              </a:rPr>
              <a:t>                                        Fuente</a:t>
            </a:r>
            <a:r>
              <a:rPr lang="es-GT" sz="1000" b="1" dirty="0">
                <a:latin typeface="Arial" panose="020B0604020202020204" pitchFamily="34" charset="0"/>
                <a:cs typeface="Arial" panose="020B0604020202020204" pitchFamily="34" charset="0"/>
              </a:rPr>
              <a:t>: </a:t>
            </a:r>
            <a:r>
              <a:rPr lang="es-GT" sz="1000" dirty="0" smtClean="0">
                <a:latin typeface="Arial" panose="020B0604020202020204" pitchFamily="34" charset="0"/>
                <a:cs typeface="Arial" panose="020B0604020202020204" pitchFamily="34" charset="0"/>
              </a:rPr>
              <a:t>SOSEP</a:t>
            </a:r>
            <a:endParaRPr lang="es-GT" sz="1000" dirty="0">
              <a:latin typeface="Arial" panose="020B0604020202020204" pitchFamily="34" charset="0"/>
              <a:cs typeface="Arial" panose="020B0604020202020204" pitchFamily="34" charset="0"/>
            </a:endParaRPr>
          </a:p>
        </p:txBody>
      </p:sp>
      <p:sp>
        <p:nvSpPr>
          <p:cNvPr id="15" name="Título 1">
            <a:extLst>
              <a:ext uri="{FF2B5EF4-FFF2-40B4-BE49-F238E27FC236}">
                <a16:creationId xmlns=""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6" name="Marcador de contenido 6">
            <a:extLst>
              <a:ext uri="{FF2B5EF4-FFF2-40B4-BE49-F238E27FC236}">
                <a16:creationId xmlns="" xmlns:a16="http://schemas.microsoft.com/office/drawing/2014/main" id="{FDEFACA7-B903-4B3E-851C-F8FB7B3942D0}"/>
              </a:ext>
            </a:extLst>
          </p:cNvPr>
          <p:cNvSpPr txBox="1">
            <a:spLocks/>
          </p:cNvSpPr>
          <p:nvPr/>
        </p:nvSpPr>
        <p:spPr>
          <a:xfrm>
            <a:off x="5079989" y="2409567"/>
            <a:ext cx="7112011" cy="4045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Arial" panose="020B0604020202020204" pitchFamily="34" charset="0"/>
              <a:cs typeface="Arial" panose="020B0604020202020204" pitchFamily="34" charset="0"/>
            </a:endParaRPr>
          </a:p>
          <a:p>
            <a:pPr marL="0" indent="0">
              <a:buNone/>
            </a:pPr>
            <a:r>
              <a:rPr lang="es-GT" sz="1800" b="1" dirty="0" smtClean="0">
                <a:latin typeface="Arial" panose="020B0604020202020204" pitchFamily="34" charset="0"/>
                <a:cs typeface="Arial" panose="020B0604020202020204" pitchFamily="34" charset="0"/>
              </a:rPr>
              <a:t>Aspectos </a:t>
            </a:r>
            <a:r>
              <a:rPr lang="es-GT" sz="1800" b="1" dirty="0">
                <a:latin typeface="Arial" panose="020B0604020202020204" pitchFamily="34" charset="0"/>
                <a:cs typeface="Arial" panose="020B0604020202020204" pitchFamily="34" charset="0"/>
              </a:rPr>
              <a:t>presupuestarios</a:t>
            </a:r>
          </a:p>
          <a:p>
            <a:pPr marL="342900" indent="-342900">
              <a:buAutoNum type="alphaLcPeriod"/>
            </a:pPr>
            <a:r>
              <a:rPr lang="es-GT" sz="1800" dirty="0">
                <a:latin typeface="Arial" panose="020B0604020202020204" pitchFamily="34" charset="0"/>
                <a:cs typeface="Arial" panose="020B0604020202020204" pitchFamily="34" charset="0"/>
              </a:rPr>
              <a:t>Presupuesto </a:t>
            </a:r>
            <a:r>
              <a:rPr lang="es-GT" sz="1800" dirty="0" smtClean="0">
                <a:latin typeface="Arial" panose="020B0604020202020204" pitchFamily="34" charset="0"/>
                <a:cs typeface="Arial" panose="020B0604020202020204" pitchFamily="34" charset="0"/>
              </a:rPr>
              <a:t>vigente: </a:t>
            </a:r>
            <a:r>
              <a:rPr lang="es-GT" sz="1800" dirty="0">
                <a:latin typeface="Arial" panose="020B0604020202020204" pitchFamily="34" charset="0"/>
                <a:cs typeface="Arial" panose="020B0604020202020204" pitchFamily="34" charset="0"/>
              </a:rPr>
              <a:t>Q6,467,045.00 </a:t>
            </a:r>
          </a:p>
          <a:p>
            <a:pPr marL="342900" indent="-342900">
              <a:buAutoNum type="alphaLcPeriod"/>
            </a:pPr>
            <a:r>
              <a:rPr lang="es-GT" sz="1800" dirty="0">
                <a:latin typeface="Arial" panose="020B0604020202020204" pitchFamily="34" charset="0"/>
                <a:cs typeface="Arial" panose="020B0604020202020204" pitchFamily="34" charset="0"/>
              </a:rPr>
              <a:t>Presupuesto ejecutado (utilizado): Q3,017,620.19 </a:t>
            </a:r>
          </a:p>
          <a:p>
            <a:pPr marL="0" indent="0">
              <a:buNone/>
            </a:pPr>
            <a:endParaRPr lang="es-GT" sz="1800"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estatal</a:t>
            </a:r>
          </a:p>
          <a:p>
            <a:pPr marL="457200" indent="-457200">
              <a:buAutoNum type="alphaLcPeriod"/>
            </a:pPr>
            <a:r>
              <a:rPr lang="es-GT" sz="1800" dirty="0">
                <a:latin typeface="Arial" panose="020B0604020202020204" pitchFamily="34" charset="0"/>
                <a:cs typeface="Arial" panose="020B0604020202020204" pitchFamily="34" charset="0"/>
              </a:rPr>
              <a:t>Programa</a:t>
            </a:r>
            <a:r>
              <a:rPr lang="es-GT" sz="1800" dirty="0" smtClean="0">
                <a:latin typeface="Arial" panose="020B0604020202020204" pitchFamily="34" charset="0"/>
                <a:cs typeface="Arial" panose="020B0604020202020204" pitchFamily="34" charset="0"/>
              </a:rPr>
              <a:t>: Servicio Social</a:t>
            </a:r>
            <a:endParaRPr lang="es-GT" sz="1800" dirty="0">
              <a:latin typeface="Arial" panose="020B0604020202020204" pitchFamily="34" charset="0"/>
              <a:cs typeface="Arial" panose="020B0604020202020204" pitchFamily="34" charset="0"/>
            </a:endParaRPr>
          </a:p>
          <a:p>
            <a:pPr marL="457200" indent="-457200">
              <a:buAutoNum type="alphaLcPeriod"/>
            </a:pPr>
            <a:r>
              <a:rPr lang="es-GT" sz="1800" dirty="0">
                <a:latin typeface="Arial" panose="020B0604020202020204" pitchFamily="34" charset="0"/>
                <a:cs typeface="Arial" panose="020B0604020202020204" pitchFamily="34" charset="0"/>
              </a:rPr>
              <a:t>Meta</a:t>
            </a:r>
            <a:r>
              <a:rPr lang="es-GT" sz="1800" dirty="0" smtClean="0">
                <a:latin typeface="Arial" panose="020B0604020202020204" pitchFamily="34" charset="0"/>
                <a:cs typeface="Arial" panose="020B0604020202020204" pitchFamily="34" charset="0"/>
              </a:rPr>
              <a:t>: 7,744</a:t>
            </a:r>
            <a:endParaRPr lang="es-GT" sz="1800" dirty="0">
              <a:latin typeface="Arial" panose="020B0604020202020204" pitchFamily="34" charset="0"/>
              <a:cs typeface="Arial" panose="020B0604020202020204" pitchFamily="34" charset="0"/>
            </a:endParaRPr>
          </a:p>
          <a:p>
            <a:pPr marL="457200" indent="-457200">
              <a:buAutoNum type="alphaLcPeriod"/>
            </a:pPr>
            <a:r>
              <a:rPr lang="es-GT" sz="1800" dirty="0">
                <a:latin typeface="Arial" panose="020B0604020202020204" pitchFamily="34" charset="0"/>
                <a:cs typeface="Arial" panose="020B0604020202020204" pitchFamily="34" charset="0"/>
              </a:rPr>
              <a:t>Población beneficiada</a:t>
            </a:r>
            <a:r>
              <a:rPr lang="es-GT" sz="1800" dirty="0" smtClean="0">
                <a:latin typeface="Arial" panose="020B0604020202020204" pitchFamily="34" charset="0"/>
                <a:cs typeface="Arial" panose="020B0604020202020204" pitchFamily="34" charset="0"/>
              </a:rPr>
              <a:t>: Personas en pobreza y pobreza extrema</a:t>
            </a:r>
            <a:endParaRPr lang="es-GT" sz="1800" dirty="0">
              <a:latin typeface="Arial" panose="020B0604020202020204" pitchFamily="34" charset="0"/>
              <a:cs typeface="Arial" panose="020B0604020202020204" pitchFamily="34" charset="0"/>
            </a:endParaRPr>
          </a:p>
          <a:p>
            <a:pPr marL="457200" indent="-457200">
              <a:buAutoNum type="alphaLcPeriod"/>
            </a:pPr>
            <a:r>
              <a:rPr lang="es-GT" sz="1800" dirty="0">
                <a:latin typeface="Arial" panose="020B0604020202020204" pitchFamily="34" charset="0"/>
                <a:cs typeface="Arial" panose="020B0604020202020204" pitchFamily="34" charset="0"/>
              </a:rPr>
              <a:t>Ubicación geográfica</a:t>
            </a:r>
            <a:r>
              <a:rPr lang="es-GT" sz="1800" dirty="0" smtClean="0">
                <a:latin typeface="Arial" panose="020B0604020202020204" pitchFamily="34" charset="0"/>
                <a:cs typeface="Arial" panose="020B0604020202020204" pitchFamily="34" charset="0"/>
              </a:rPr>
              <a:t>: Nivel nacional</a:t>
            </a:r>
            <a:endParaRPr lang="es-GT" sz="1800"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235" y="2916194"/>
            <a:ext cx="3608174" cy="2706130"/>
          </a:xfrm>
          <a:prstGeom prst="rect">
            <a:avLst/>
          </a:prstGeom>
        </p:spPr>
      </p:pic>
    </p:spTree>
    <p:extLst>
      <p:ext uri="{BB962C8B-B14F-4D97-AF65-F5344CB8AC3E}">
        <p14:creationId xmlns:p14="http://schemas.microsoft.com/office/powerpoint/2010/main" val="1310776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 xmlns:a16="http://schemas.microsoft.com/office/drawing/2014/main" id="{FDEFACA7-B903-4B3E-851C-F8FB7B3942D0}"/>
              </a:ext>
            </a:extLst>
          </p:cNvPr>
          <p:cNvSpPr txBox="1">
            <a:spLocks/>
          </p:cNvSpPr>
          <p:nvPr/>
        </p:nvSpPr>
        <p:spPr>
          <a:xfrm>
            <a:off x="568411" y="1643720"/>
            <a:ext cx="11332236"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GT" sz="1900" b="1" dirty="0" smtClean="0">
                <a:solidFill>
                  <a:srgbClr val="FF0000"/>
                </a:solidFill>
                <a:latin typeface="Arial" panose="020B0604020202020204" pitchFamily="34" charset="0"/>
                <a:cs typeface="Arial" panose="020B0604020202020204" pitchFamily="34" charset="0"/>
              </a:rPr>
              <a:t>27,103</a:t>
            </a:r>
            <a:r>
              <a:rPr lang="es-GT" sz="1900" b="1" dirty="0" smtClean="0">
                <a:solidFill>
                  <a:srgbClr val="0070C0"/>
                </a:solidFill>
                <a:latin typeface="Arial" panose="020B0604020202020204" pitchFamily="34" charset="0"/>
                <a:cs typeface="Arial" panose="020B0604020202020204" pitchFamily="34" charset="0"/>
              </a:rPr>
              <a:t> mujeres beneficiadas </a:t>
            </a:r>
            <a:r>
              <a:rPr lang="es-GT" sz="1900" dirty="0" smtClean="0">
                <a:latin typeface="Arial" panose="020B0604020202020204" pitchFamily="34" charset="0"/>
                <a:cs typeface="Arial" panose="020B0604020202020204" pitchFamily="34" charset="0"/>
              </a:rPr>
              <a:t>con capacitación y asistencia técnica en proyectos productivos.</a:t>
            </a:r>
            <a:endParaRPr lang="es-GT" sz="19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                          </a:t>
            </a:r>
            <a:r>
              <a:rPr lang="es-GT" sz="1000" b="1" dirty="0" smtClean="0">
                <a:latin typeface="Arial" panose="020B0604020202020204" pitchFamily="34" charset="0"/>
                <a:cs typeface="Arial" panose="020B0604020202020204" pitchFamily="34" charset="0"/>
              </a:rPr>
              <a:t>                      </a:t>
            </a:r>
          </a:p>
          <a:p>
            <a:pPr marL="0" indent="0">
              <a:buNone/>
            </a:pPr>
            <a:r>
              <a:rPr lang="es-GT" sz="1000" b="1" dirty="0">
                <a:latin typeface="Arial" panose="020B0604020202020204" pitchFamily="34" charset="0"/>
                <a:cs typeface="Arial" panose="020B0604020202020204" pitchFamily="34" charset="0"/>
              </a:rPr>
              <a:t> </a:t>
            </a:r>
            <a:r>
              <a:rPr lang="es-GT" sz="1000" b="1" dirty="0" smtClean="0">
                <a:latin typeface="Arial" panose="020B0604020202020204" pitchFamily="34" charset="0"/>
                <a:cs typeface="Arial" panose="020B0604020202020204" pitchFamily="34" charset="0"/>
              </a:rPr>
              <a:t>                                              </a:t>
            </a:r>
            <a:r>
              <a:rPr lang="es-GT" sz="1000" b="1" dirty="0">
                <a:latin typeface="Arial" panose="020B0604020202020204" pitchFamily="34" charset="0"/>
                <a:cs typeface="Arial" panose="020B0604020202020204" pitchFamily="34" charset="0"/>
              </a:rPr>
              <a:t>Fuente: </a:t>
            </a:r>
            <a:r>
              <a:rPr lang="es-GT" sz="1000" dirty="0" smtClean="0">
                <a:latin typeface="Arial" panose="020B0604020202020204" pitchFamily="34" charset="0"/>
                <a:cs typeface="Arial" panose="020B0604020202020204" pitchFamily="34" charset="0"/>
              </a:rPr>
              <a:t>SOSEP </a:t>
            </a:r>
            <a:endParaRPr lang="es-GT" sz="1000" dirty="0">
              <a:latin typeface="Arial" panose="020B0604020202020204" pitchFamily="34" charset="0"/>
              <a:cs typeface="Arial" panose="020B0604020202020204" pitchFamily="34" charset="0"/>
            </a:endParaRPr>
          </a:p>
        </p:txBody>
      </p:sp>
      <p:sp>
        <p:nvSpPr>
          <p:cNvPr id="15" name="Título 1">
            <a:extLst>
              <a:ext uri="{FF2B5EF4-FFF2-40B4-BE49-F238E27FC236}">
                <a16:creationId xmlns=""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6" name="Marcador de contenido 6">
            <a:extLst>
              <a:ext uri="{FF2B5EF4-FFF2-40B4-BE49-F238E27FC236}">
                <a16:creationId xmlns="" xmlns:a16="http://schemas.microsoft.com/office/drawing/2014/main" id="{FDEFACA7-B903-4B3E-851C-F8FB7B3942D0}"/>
              </a:ext>
            </a:extLst>
          </p:cNvPr>
          <p:cNvSpPr txBox="1">
            <a:spLocks/>
          </p:cNvSpPr>
          <p:nvPr/>
        </p:nvSpPr>
        <p:spPr>
          <a:xfrm>
            <a:off x="5079989" y="2162967"/>
            <a:ext cx="6350011" cy="4045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presupuestarios</a:t>
            </a:r>
          </a:p>
          <a:p>
            <a:pPr marL="342900" indent="-342900">
              <a:buAutoNum type="alphaLcPeriod"/>
            </a:pPr>
            <a:r>
              <a:rPr lang="es-GT" sz="1800" dirty="0">
                <a:latin typeface="Arial" panose="020B0604020202020204" pitchFamily="34" charset="0"/>
                <a:cs typeface="Arial" panose="020B0604020202020204" pitchFamily="34" charset="0"/>
              </a:rPr>
              <a:t>Presupuesto vigente</a:t>
            </a:r>
            <a:r>
              <a:rPr lang="es-GT" sz="1800" dirty="0" smtClean="0">
                <a:latin typeface="Arial" panose="020B0604020202020204" pitchFamily="34" charset="0"/>
                <a:cs typeface="Arial" panose="020B0604020202020204" pitchFamily="34" charset="0"/>
              </a:rPr>
              <a:t>: </a:t>
            </a:r>
            <a:r>
              <a:rPr lang="es-GT" sz="1800" dirty="0">
                <a:latin typeface="Arial" panose="020B0604020202020204" pitchFamily="34" charset="0"/>
                <a:cs typeface="Arial" panose="020B0604020202020204" pitchFamily="34" charset="0"/>
              </a:rPr>
              <a:t>Q8,247,738.00 </a:t>
            </a:r>
          </a:p>
          <a:p>
            <a:pPr marL="342900" indent="-342900">
              <a:buAutoNum type="alphaLcPeriod"/>
            </a:pPr>
            <a:r>
              <a:rPr lang="es-GT" sz="1800" dirty="0">
                <a:latin typeface="Arial" panose="020B0604020202020204" pitchFamily="34" charset="0"/>
                <a:cs typeface="Arial" panose="020B0604020202020204" pitchFamily="34" charset="0"/>
              </a:rPr>
              <a:t>Presupuesto ejecutado (utilizado): Q4,898,956.90 </a:t>
            </a:r>
          </a:p>
          <a:p>
            <a:pPr marL="0" indent="0">
              <a:buNone/>
            </a:pPr>
            <a:endParaRPr lang="es-GT" sz="1800"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estatal</a:t>
            </a:r>
          </a:p>
          <a:p>
            <a:pPr marL="457200" indent="-457200">
              <a:buAutoNum type="alphaLcPeriod"/>
            </a:pPr>
            <a:r>
              <a:rPr lang="es-GT" sz="1800" dirty="0">
                <a:latin typeface="Arial" panose="020B0604020202020204" pitchFamily="34" charset="0"/>
                <a:cs typeface="Arial" panose="020B0604020202020204" pitchFamily="34" charset="0"/>
              </a:rPr>
              <a:t>Programa</a:t>
            </a:r>
            <a:r>
              <a:rPr lang="es-GT" sz="1800" dirty="0" smtClean="0">
                <a:latin typeface="Arial" panose="020B0604020202020204" pitchFamily="34" charset="0"/>
                <a:cs typeface="Arial" panose="020B0604020202020204" pitchFamily="34" charset="0"/>
              </a:rPr>
              <a:t>: Mejoramiento de las Condiciones Socioeconómicas de la Mujer</a:t>
            </a:r>
            <a:endParaRPr lang="es-GT" sz="1800" dirty="0">
              <a:latin typeface="Arial" panose="020B0604020202020204" pitchFamily="34" charset="0"/>
              <a:cs typeface="Arial" panose="020B0604020202020204" pitchFamily="34" charset="0"/>
            </a:endParaRPr>
          </a:p>
          <a:p>
            <a:pPr marL="457200" indent="-457200">
              <a:buAutoNum type="alphaLcPeriod"/>
            </a:pPr>
            <a:r>
              <a:rPr lang="es-GT" sz="1800" dirty="0">
                <a:latin typeface="Arial" panose="020B0604020202020204" pitchFamily="34" charset="0"/>
                <a:cs typeface="Arial" panose="020B0604020202020204" pitchFamily="34" charset="0"/>
              </a:rPr>
              <a:t>Meta</a:t>
            </a:r>
            <a:r>
              <a:rPr lang="es-GT" sz="1800" dirty="0" smtClean="0">
                <a:latin typeface="Arial" panose="020B0604020202020204" pitchFamily="34" charset="0"/>
                <a:cs typeface="Arial" panose="020B0604020202020204" pitchFamily="34" charset="0"/>
              </a:rPr>
              <a:t>: 31,515</a:t>
            </a:r>
            <a:endParaRPr lang="es-GT" sz="1800" dirty="0">
              <a:latin typeface="Arial" panose="020B0604020202020204" pitchFamily="34" charset="0"/>
              <a:cs typeface="Arial" panose="020B0604020202020204" pitchFamily="34" charset="0"/>
            </a:endParaRPr>
          </a:p>
          <a:p>
            <a:pPr marL="457200" indent="-457200">
              <a:buAutoNum type="alphaLcPeriod"/>
            </a:pPr>
            <a:r>
              <a:rPr lang="es-GT" sz="1800" dirty="0">
                <a:latin typeface="Arial" panose="020B0604020202020204" pitchFamily="34" charset="0"/>
                <a:cs typeface="Arial" panose="020B0604020202020204" pitchFamily="34" charset="0"/>
              </a:rPr>
              <a:t>Población beneficiada</a:t>
            </a:r>
            <a:r>
              <a:rPr lang="es-GT" sz="1800" dirty="0" smtClean="0">
                <a:latin typeface="Arial" panose="020B0604020202020204" pitchFamily="34" charset="0"/>
                <a:cs typeface="Arial" panose="020B0604020202020204" pitchFamily="34" charset="0"/>
              </a:rPr>
              <a:t>: Mujeres de 14 a 59 años</a:t>
            </a:r>
            <a:endParaRPr lang="es-GT" sz="1800" dirty="0">
              <a:latin typeface="Arial" panose="020B0604020202020204" pitchFamily="34" charset="0"/>
              <a:cs typeface="Arial" panose="020B0604020202020204" pitchFamily="34" charset="0"/>
            </a:endParaRPr>
          </a:p>
          <a:p>
            <a:pPr marL="457200" indent="-457200">
              <a:buAutoNum type="alphaLcPeriod"/>
            </a:pPr>
            <a:r>
              <a:rPr lang="es-GT" sz="1800" dirty="0">
                <a:latin typeface="Arial" panose="020B0604020202020204" pitchFamily="34" charset="0"/>
                <a:cs typeface="Arial" panose="020B0604020202020204" pitchFamily="34" charset="0"/>
              </a:rPr>
              <a:t>Ubicación geográfica</a:t>
            </a:r>
            <a:r>
              <a:rPr lang="es-GT" sz="1800" dirty="0" smtClean="0">
                <a:latin typeface="Arial" panose="020B0604020202020204" pitchFamily="34" charset="0"/>
                <a:cs typeface="Arial" panose="020B0604020202020204" pitchFamily="34" charset="0"/>
              </a:rPr>
              <a:t>: Nivel nacional</a:t>
            </a:r>
            <a:endParaRPr lang="es-GT" sz="1800"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4400" y="2607811"/>
            <a:ext cx="3659601" cy="2693238"/>
          </a:xfrm>
          <a:prstGeom prst="rect">
            <a:avLst/>
          </a:prstGeom>
        </p:spPr>
      </p:pic>
    </p:spTree>
    <p:extLst>
      <p:ext uri="{BB962C8B-B14F-4D97-AF65-F5344CB8AC3E}">
        <p14:creationId xmlns:p14="http://schemas.microsoft.com/office/powerpoint/2010/main" val="37559619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 xmlns:a16="http://schemas.microsoft.com/office/drawing/2014/main" id="{FDEFACA7-B903-4B3E-851C-F8FB7B3942D0}"/>
              </a:ext>
            </a:extLst>
          </p:cNvPr>
          <p:cNvSpPr txBox="1">
            <a:spLocks/>
          </p:cNvSpPr>
          <p:nvPr/>
        </p:nvSpPr>
        <p:spPr>
          <a:xfrm>
            <a:off x="432486" y="1643720"/>
            <a:ext cx="114681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GT" sz="1900" b="1" dirty="0" smtClean="0">
                <a:solidFill>
                  <a:srgbClr val="FF0000"/>
                </a:solidFill>
                <a:latin typeface="Arial" panose="020B0604020202020204" pitchFamily="34" charset="0"/>
                <a:cs typeface="Arial" panose="020B0604020202020204" pitchFamily="34" charset="0"/>
              </a:rPr>
              <a:t>3,890</a:t>
            </a:r>
            <a:r>
              <a:rPr lang="es-GT" sz="1900" b="1" dirty="0" smtClean="0">
                <a:solidFill>
                  <a:srgbClr val="0070C0"/>
                </a:solidFill>
                <a:latin typeface="Arial" panose="020B0604020202020204" pitchFamily="34" charset="0"/>
                <a:cs typeface="Arial" panose="020B0604020202020204" pitchFamily="34" charset="0"/>
              </a:rPr>
              <a:t> adultos mayores en pobreza y pobreza extrema </a:t>
            </a:r>
            <a:r>
              <a:rPr lang="es-GT" sz="1900" dirty="0" smtClean="0">
                <a:latin typeface="Arial" panose="020B0604020202020204" pitchFamily="34" charset="0"/>
                <a:cs typeface="Arial" panose="020B0604020202020204" pitchFamily="34" charset="0"/>
              </a:rPr>
              <a:t>beneficiados con atención integral en centros de atención diurnos y permanentes.</a:t>
            </a:r>
            <a:endParaRPr lang="es-GT" sz="19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                         </a:t>
            </a:r>
            <a:r>
              <a:rPr lang="es-GT" sz="1000" b="1" dirty="0" smtClean="0">
                <a:latin typeface="Arial" panose="020B0604020202020204" pitchFamily="34" charset="0"/>
                <a:cs typeface="Arial" panose="020B0604020202020204" pitchFamily="34" charset="0"/>
              </a:rPr>
              <a:t>           </a:t>
            </a:r>
          </a:p>
          <a:p>
            <a:pPr marL="0" indent="0">
              <a:buNone/>
            </a:pPr>
            <a:r>
              <a:rPr lang="es-GT" sz="1000" b="1" dirty="0">
                <a:latin typeface="Arial" panose="020B0604020202020204" pitchFamily="34" charset="0"/>
                <a:cs typeface="Arial" panose="020B0604020202020204" pitchFamily="34" charset="0"/>
              </a:rPr>
              <a:t> </a:t>
            </a:r>
            <a:r>
              <a:rPr lang="es-GT" sz="1000" b="1" dirty="0" smtClean="0">
                <a:latin typeface="Arial" panose="020B0604020202020204" pitchFamily="34" charset="0"/>
                <a:cs typeface="Arial" panose="020B0604020202020204" pitchFamily="34" charset="0"/>
              </a:rPr>
              <a:t>                                         </a:t>
            </a:r>
            <a:r>
              <a:rPr lang="es-GT" sz="1000" b="1" dirty="0">
                <a:latin typeface="Arial" panose="020B0604020202020204" pitchFamily="34" charset="0"/>
                <a:cs typeface="Arial" panose="020B0604020202020204" pitchFamily="34" charset="0"/>
              </a:rPr>
              <a:t>Fuente: </a:t>
            </a:r>
            <a:r>
              <a:rPr lang="es-GT" sz="1000" dirty="0" smtClean="0">
                <a:latin typeface="Arial" panose="020B0604020202020204" pitchFamily="34" charset="0"/>
                <a:cs typeface="Arial" panose="020B0604020202020204" pitchFamily="34" charset="0"/>
              </a:rPr>
              <a:t>SOSEP</a:t>
            </a:r>
            <a:endParaRPr lang="es-GT" sz="1000" dirty="0">
              <a:latin typeface="Arial" panose="020B0604020202020204" pitchFamily="34" charset="0"/>
              <a:cs typeface="Arial" panose="020B0604020202020204" pitchFamily="34" charset="0"/>
            </a:endParaRPr>
          </a:p>
        </p:txBody>
      </p:sp>
      <p:sp>
        <p:nvSpPr>
          <p:cNvPr id="15" name="Título 1">
            <a:extLst>
              <a:ext uri="{FF2B5EF4-FFF2-40B4-BE49-F238E27FC236}">
                <a16:creationId xmlns=""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6" name="Marcador de contenido 6">
            <a:extLst>
              <a:ext uri="{FF2B5EF4-FFF2-40B4-BE49-F238E27FC236}">
                <a16:creationId xmlns="" xmlns:a16="http://schemas.microsoft.com/office/drawing/2014/main" id="{FDEFACA7-B903-4B3E-851C-F8FB7B3942D0}"/>
              </a:ext>
            </a:extLst>
          </p:cNvPr>
          <p:cNvSpPr txBox="1">
            <a:spLocks/>
          </p:cNvSpPr>
          <p:nvPr/>
        </p:nvSpPr>
        <p:spPr>
          <a:xfrm>
            <a:off x="5015168" y="2574520"/>
            <a:ext cx="7112011" cy="4045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presupuestarios</a:t>
            </a:r>
          </a:p>
          <a:p>
            <a:pPr marL="342900" indent="-342900">
              <a:buAutoNum type="alphaLcPeriod"/>
            </a:pPr>
            <a:r>
              <a:rPr lang="es-GT" sz="1800" dirty="0">
                <a:latin typeface="Arial" panose="020B0604020202020204" pitchFamily="34" charset="0"/>
                <a:cs typeface="Arial" panose="020B0604020202020204" pitchFamily="34" charset="0"/>
              </a:rPr>
              <a:t>Presupuesto vigente</a:t>
            </a:r>
            <a:r>
              <a:rPr lang="es-GT" sz="1800" dirty="0" smtClean="0">
                <a:latin typeface="Arial" panose="020B0604020202020204" pitchFamily="34" charset="0"/>
                <a:cs typeface="Arial" panose="020B0604020202020204" pitchFamily="34" charset="0"/>
              </a:rPr>
              <a:t>: </a:t>
            </a:r>
            <a:r>
              <a:rPr lang="es-GT" sz="1800" dirty="0">
                <a:latin typeface="Arial" panose="020B0604020202020204" pitchFamily="34" charset="0"/>
                <a:cs typeface="Arial" panose="020B0604020202020204" pitchFamily="34" charset="0"/>
              </a:rPr>
              <a:t>Q33,000,769.00 </a:t>
            </a:r>
          </a:p>
          <a:p>
            <a:pPr marL="342900" indent="-342900">
              <a:buAutoNum type="alphaLcPeriod"/>
            </a:pPr>
            <a:r>
              <a:rPr lang="es-GT" sz="1800" dirty="0">
                <a:latin typeface="Arial" panose="020B0604020202020204" pitchFamily="34" charset="0"/>
                <a:cs typeface="Arial" panose="020B0604020202020204" pitchFamily="34" charset="0"/>
              </a:rPr>
              <a:t>Presupuesto ejecutado (utilizado): Q13,847,910.75 </a:t>
            </a:r>
          </a:p>
          <a:p>
            <a:pPr marL="0" indent="0">
              <a:buNone/>
            </a:pPr>
            <a:endParaRPr lang="es-GT" sz="1800"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estatal</a:t>
            </a:r>
          </a:p>
          <a:p>
            <a:pPr marL="457200" indent="-457200">
              <a:buAutoNum type="alphaLcPeriod"/>
            </a:pPr>
            <a:r>
              <a:rPr lang="es-GT" sz="1800" dirty="0">
                <a:latin typeface="Arial" panose="020B0604020202020204" pitchFamily="34" charset="0"/>
                <a:cs typeface="Arial" panose="020B0604020202020204" pitchFamily="34" charset="0"/>
              </a:rPr>
              <a:t>Programa</a:t>
            </a:r>
            <a:r>
              <a:rPr lang="es-GT" sz="1800" dirty="0" smtClean="0">
                <a:latin typeface="Arial" panose="020B0604020202020204" pitchFamily="34" charset="0"/>
                <a:cs typeface="Arial" panose="020B0604020202020204" pitchFamily="34" charset="0"/>
              </a:rPr>
              <a:t>: Mis Años Dorados</a:t>
            </a:r>
            <a:endParaRPr lang="es-GT" sz="1800" dirty="0">
              <a:latin typeface="Arial" panose="020B0604020202020204" pitchFamily="34" charset="0"/>
              <a:cs typeface="Arial" panose="020B0604020202020204" pitchFamily="34" charset="0"/>
            </a:endParaRPr>
          </a:p>
          <a:p>
            <a:pPr marL="457200" indent="-457200">
              <a:buAutoNum type="alphaLcPeriod"/>
            </a:pPr>
            <a:r>
              <a:rPr lang="es-GT" sz="1800" dirty="0">
                <a:latin typeface="Arial" panose="020B0604020202020204" pitchFamily="34" charset="0"/>
                <a:cs typeface="Arial" panose="020B0604020202020204" pitchFamily="34" charset="0"/>
              </a:rPr>
              <a:t>Meta</a:t>
            </a:r>
            <a:r>
              <a:rPr lang="es-GT" sz="1800" dirty="0" smtClean="0">
                <a:latin typeface="Arial" panose="020B0604020202020204" pitchFamily="34" charset="0"/>
                <a:cs typeface="Arial" panose="020B0604020202020204" pitchFamily="34" charset="0"/>
              </a:rPr>
              <a:t>: 5,370</a:t>
            </a:r>
            <a:endParaRPr lang="es-GT" sz="1800" dirty="0">
              <a:latin typeface="Arial" panose="020B0604020202020204" pitchFamily="34" charset="0"/>
              <a:cs typeface="Arial" panose="020B0604020202020204" pitchFamily="34" charset="0"/>
            </a:endParaRPr>
          </a:p>
          <a:p>
            <a:pPr marL="457200" indent="-457200">
              <a:buAutoNum type="alphaLcPeriod"/>
            </a:pPr>
            <a:r>
              <a:rPr lang="es-GT" sz="1800" dirty="0">
                <a:latin typeface="Arial" panose="020B0604020202020204" pitchFamily="34" charset="0"/>
                <a:cs typeface="Arial" panose="020B0604020202020204" pitchFamily="34" charset="0"/>
              </a:rPr>
              <a:t>Población beneficiada</a:t>
            </a:r>
            <a:r>
              <a:rPr lang="es-GT" sz="1800" dirty="0" smtClean="0">
                <a:latin typeface="Arial" panose="020B0604020202020204" pitchFamily="34" charset="0"/>
                <a:cs typeface="Arial" panose="020B0604020202020204" pitchFamily="34" charset="0"/>
              </a:rPr>
              <a:t>: Adultos mayores</a:t>
            </a:r>
            <a:endParaRPr lang="es-GT" sz="1800" dirty="0">
              <a:latin typeface="Arial" panose="020B0604020202020204" pitchFamily="34" charset="0"/>
              <a:cs typeface="Arial" panose="020B0604020202020204" pitchFamily="34" charset="0"/>
            </a:endParaRPr>
          </a:p>
          <a:p>
            <a:pPr marL="457200" indent="-457200">
              <a:buAutoNum type="alphaLcPeriod"/>
            </a:pPr>
            <a:r>
              <a:rPr lang="es-GT" sz="1800" dirty="0">
                <a:latin typeface="Arial" panose="020B0604020202020204" pitchFamily="34" charset="0"/>
                <a:cs typeface="Arial" panose="020B0604020202020204" pitchFamily="34" charset="0"/>
              </a:rPr>
              <a:t>Ubicación geográfica</a:t>
            </a:r>
            <a:r>
              <a:rPr lang="es-GT" sz="1800" dirty="0" smtClean="0">
                <a:latin typeface="Arial" panose="020B0604020202020204" pitchFamily="34" charset="0"/>
                <a:cs typeface="Arial" panose="020B0604020202020204" pitchFamily="34" charset="0"/>
              </a:rPr>
              <a:t>: Nivel nacional</a:t>
            </a:r>
            <a:endParaRPr lang="es-GT" sz="1800"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rotWithShape="1">
          <a:blip r:embed="rId4" cstate="print">
            <a:extLst>
              <a:ext uri="{28A0092B-C50C-407E-A947-70E740481C1C}">
                <a14:useLocalDpi xmlns:a14="http://schemas.microsoft.com/office/drawing/2010/main" val="0"/>
              </a:ext>
            </a:extLst>
          </a:blip>
          <a:srcRect l="221" t="784" r="22198" b="-784"/>
          <a:stretch/>
        </p:blipFill>
        <p:spPr>
          <a:xfrm>
            <a:off x="745086" y="2895796"/>
            <a:ext cx="3726409" cy="2701816"/>
          </a:xfrm>
          <a:prstGeom prst="rect">
            <a:avLst/>
          </a:prstGeom>
        </p:spPr>
      </p:pic>
    </p:spTree>
    <p:extLst>
      <p:ext uri="{BB962C8B-B14F-4D97-AF65-F5344CB8AC3E}">
        <p14:creationId xmlns:p14="http://schemas.microsoft.com/office/powerpoint/2010/main" val="3582001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7D0DB10-AE31-47D2-A485-453D2186D26D}"/>
              </a:ext>
            </a:extLst>
          </p:cNvPr>
          <p:cNvSpPr>
            <a:spLocks noGrp="1"/>
          </p:cNvSpPr>
          <p:nvPr>
            <p:ph type="title"/>
          </p:nvPr>
        </p:nvSpPr>
        <p:spPr>
          <a:xfrm>
            <a:off x="1828800" y="562062"/>
            <a:ext cx="8673737" cy="547089"/>
          </a:xfrm>
        </p:spPr>
        <p:txBody>
          <a:bodyPr>
            <a:noAutofit/>
          </a:bodyPr>
          <a:lstStyle/>
          <a:p>
            <a:r>
              <a:rPr lang="es-GT" sz="2800" dirty="0">
                <a:latin typeface="Arial" panose="020B0604020202020204" pitchFamily="34" charset="0"/>
                <a:cs typeface="Arial" panose="020B0604020202020204" pitchFamily="34" charset="0"/>
              </a:rPr>
              <a:t>PRINCIPALES FUNCIONES DE </a:t>
            </a:r>
            <a:r>
              <a:rPr lang="es-GT" sz="2800" dirty="0" smtClean="0">
                <a:latin typeface="Arial" panose="020B0604020202020204" pitchFamily="34" charset="0"/>
                <a:cs typeface="Arial" panose="020B0604020202020204" pitchFamily="34" charset="0"/>
              </a:rPr>
              <a:t>SOSEP</a:t>
            </a:r>
            <a:endParaRPr lang="es-GT" sz="2800" b="1" dirty="0">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 xmlns:a16="http://schemas.microsoft.com/office/drawing/2014/main" id="{0246042C-1ABA-4355-A47C-701F270E798C}"/>
              </a:ext>
            </a:extLst>
          </p:cNvPr>
          <p:cNvSpPr>
            <a:spLocks noGrp="1"/>
          </p:cNvSpPr>
          <p:nvPr>
            <p:ph idx="1"/>
          </p:nvPr>
        </p:nvSpPr>
        <p:spPr>
          <a:xfrm>
            <a:off x="483324" y="1624347"/>
            <a:ext cx="10646230" cy="4614170"/>
          </a:xfrm>
        </p:spPr>
        <p:txBody>
          <a:bodyPr>
            <a:normAutofit fontScale="70000" lnSpcReduction="20000"/>
          </a:bodyPr>
          <a:lstStyle/>
          <a:p>
            <a:pPr marL="457200" lvl="1" indent="0" algn="just">
              <a:lnSpc>
                <a:spcPct val="150000"/>
              </a:lnSpc>
              <a:buNone/>
            </a:pPr>
            <a:r>
              <a:rPr lang="es-GT" sz="2600" dirty="0">
                <a:latin typeface="Arial" panose="020B0604020202020204" pitchFamily="34" charset="0"/>
                <a:cs typeface="Arial" panose="020B0604020202020204" pitchFamily="34" charset="0"/>
              </a:rPr>
              <a:t>De conformidad con las normas que regulan su funcionamiento, las </a:t>
            </a:r>
            <a:r>
              <a:rPr lang="es-GT" sz="2600" b="1" dirty="0">
                <a:solidFill>
                  <a:srgbClr val="2786C0"/>
                </a:solidFill>
                <a:latin typeface="Arial" panose="020B0604020202020204" pitchFamily="34" charset="0"/>
                <a:cs typeface="Arial" panose="020B0604020202020204" pitchFamily="34" charset="0"/>
              </a:rPr>
              <a:t>principales funciones </a:t>
            </a:r>
            <a:r>
              <a:rPr lang="es-GT" sz="2600" dirty="0">
                <a:latin typeface="Arial" panose="020B0604020202020204" pitchFamily="34" charset="0"/>
                <a:cs typeface="Arial" panose="020B0604020202020204" pitchFamily="34" charset="0"/>
              </a:rPr>
              <a:t>de </a:t>
            </a:r>
            <a:r>
              <a:rPr lang="es-GT" sz="2600" dirty="0" smtClean="0">
                <a:latin typeface="Arial" panose="020B0604020202020204" pitchFamily="34" charset="0"/>
                <a:cs typeface="Arial" panose="020B0604020202020204" pitchFamily="34" charset="0"/>
              </a:rPr>
              <a:t>SOSEP </a:t>
            </a:r>
            <a:r>
              <a:rPr lang="es-GT" sz="2600" dirty="0">
                <a:latin typeface="Arial" panose="020B0604020202020204" pitchFamily="34" charset="0"/>
                <a:cs typeface="Arial" panose="020B0604020202020204" pitchFamily="34" charset="0"/>
              </a:rPr>
              <a:t>son</a:t>
            </a:r>
            <a:r>
              <a:rPr lang="es-GT" sz="2600" dirty="0" smtClean="0">
                <a:latin typeface="Arial" panose="020B0604020202020204" pitchFamily="34" charset="0"/>
                <a:cs typeface="Arial" panose="020B0604020202020204" pitchFamily="34" charset="0"/>
              </a:rPr>
              <a:t>:</a:t>
            </a:r>
            <a:endParaRPr lang="es-GT" sz="2600" dirty="0">
              <a:latin typeface="Arial" panose="020B0604020202020204" pitchFamily="34" charset="0"/>
              <a:cs typeface="Arial" panose="020B0604020202020204" pitchFamily="34" charset="0"/>
            </a:endParaRPr>
          </a:p>
          <a:p>
            <a:pPr lvl="1" algn="just">
              <a:lnSpc>
                <a:spcPct val="150000"/>
              </a:lnSpc>
              <a:buClr>
                <a:srgbClr val="0070C0"/>
              </a:buClr>
              <a:buFont typeface="Wingdings" panose="05000000000000000000" pitchFamily="2" charset="2"/>
              <a:buChar char="§"/>
            </a:pPr>
            <a:r>
              <a:rPr lang="es-GT" sz="2600" dirty="0">
                <a:latin typeface="Arial" panose="020B0604020202020204" pitchFamily="34" charset="0"/>
                <a:cs typeface="Arial" panose="020B0604020202020204" pitchFamily="34" charset="0"/>
              </a:rPr>
              <a:t>Impulsar e implementar programas de carácter social </a:t>
            </a:r>
            <a:r>
              <a:rPr lang="es-GT" sz="2600" dirty="0" smtClean="0">
                <a:latin typeface="Arial" panose="020B0604020202020204" pitchFamily="34" charset="0"/>
                <a:cs typeface="Arial" panose="020B0604020202020204" pitchFamily="34" charset="0"/>
              </a:rPr>
              <a:t>para </a:t>
            </a:r>
            <a:r>
              <a:rPr lang="es-GT" sz="2600" dirty="0">
                <a:latin typeface="Arial" panose="020B0604020202020204" pitchFamily="34" charset="0"/>
                <a:cs typeface="Arial" panose="020B0604020202020204" pitchFamily="34" charset="0"/>
              </a:rPr>
              <a:t>la niñez, mujeres, adultos mayores y población general priorizando aquellos grupos poblacionales que se encuentran en situación de pobreza y extrema pobreza. </a:t>
            </a:r>
            <a:endParaRPr lang="es-GT" sz="2600" dirty="0" smtClean="0">
              <a:latin typeface="Arial" panose="020B0604020202020204" pitchFamily="34" charset="0"/>
              <a:cs typeface="Arial" panose="020B0604020202020204" pitchFamily="34" charset="0"/>
            </a:endParaRPr>
          </a:p>
          <a:p>
            <a:pPr marL="457200" lvl="1" indent="0" algn="just">
              <a:lnSpc>
                <a:spcPct val="150000"/>
              </a:lnSpc>
              <a:buClr>
                <a:srgbClr val="0070C0"/>
              </a:buClr>
              <a:buNone/>
            </a:pPr>
            <a:endParaRPr lang="es-GT" sz="2600" dirty="0">
              <a:latin typeface="Arial" panose="020B0604020202020204" pitchFamily="34" charset="0"/>
              <a:cs typeface="Arial" panose="020B0604020202020204" pitchFamily="34" charset="0"/>
            </a:endParaRPr>
          </a:p>
          <a:p>
            <a:pPr lvl="1" algn="just">
              <a:lnSpc>
                <a:spcPct val="150000"/>
              </a:lnSpc>
              <a:buClr>
                <a:srgbClr val="0070C0"/>
              </a:buClr>
              <a:buFont typeface="Wingdings" panose="05000000000000000000" pitchFamily="2" charset="2"/>
              <a:buChar char="§"/>
            </a:pPr>
            <a:r>
              <a:rPr lang="es-GT" sz="2600" dirty="0">
                <a:latin typeface="Arial" panose="020B0604020202020204" pitchFamily="34" charset="0"/>
                <a:cs typeface="Arial" panose="020B0604020202020204" pitchFamily="34" charset="0"/>
              </a:rPr>
              <a:t>Ejecutar acciones de apoyo a entes rectores en materia de educación inicial y preprimaria, seguridad alimentaria y nutricional, servicios de salud, fortalecimiento de las capacidades productivas en grupo de mujeres, así como, atención integral al adulto mayor, atención a unidades familiares migrantes guatemaltecas y otras que para el efecto considere el Presidente de la República de Guatemala.</a:t>
            </a:r>
          </a:p>
          <a:p>
            <a:pPr marL="457200" lvl="1" indent="0">
              <a:buNone/>
            </a:pPr>
            <a:r>
              <a:rPr lang="es-GT" b="1" dirty="0">
                <a:latin typeface="Arial" panose="020B0604020202020204" pitchFamily="34" charset="0"/>
                <a:cs typeface="Arial" panose="020B0604020202020204" pitchFamily="34" charset="0"/>
              </a:rPr>
              <a:t> </a:t>
            </a:r>
            <a:endParaRPr lang="es-GT"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2198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ítulo 1">
            <a:extLst>
              <a:ext uri="{FF2B5EF4-FFF2-40B4-BE49-F238E27FC236}">
                <a16:creationId xmlns="" xmlns:a16="http://schemas.microsoft.com/office/drawing/2014/main" id="{A2162693-C48A-1D46-A173-005AE60ACA54}"/>
              </a:ext>
            </a:extLst>
          </p:cNvPr>
          <p:cNvSpPr txBox="1">
            <a:spLocks/>
          </p:cNvSpPr>
          <p:nvPr/>
        </p:nvSpPr>
        <p:spPr>
          <a:xfrm>
            <a:off x="2934787" y="4972043"/>
            <a:ext cx="9144000" cy="1572448"/>
          </a:xfrm>
          <a:prstGeom prst="rect">
            <a:avLst/>
          </a:prstGeom>
        </p:spPr>
        <p:txBody>
          <a:bodyPr vert="horz" lIns="91440" tIns="45720" rIns="91440" bIns="45720" rtlCol="0" anchor="ctr"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50000"/>
              </a:lnSpc>
            </a:pPr>
            <a:r>
              <a:rPr lang="es-GT" sz="3400" b="1" dirty="0">
                <a:solidFill>
                  <a:schemeClr val="bg1"/>
                </a:solidFill>
                <a:latin typeface="Arial" panose="020B0604020202020204" pitchFamily="34" charset="0"/>
                <a:cs typeface="Arial" panose="020B0604020202020204" pitchFamily="34" charset="0"/>
              </a:rPr>
              <a:t>RENDICIÓN DE CUENTAS</a:t>
            </a:r>
            <a:r>
              <a:rPr lang="es-GT" sz="3400" b="1" dirty="0">
                <a:latin typeface="Arial" panose="020B0604020202020204" pitchFamily="34" charset="0"/>
                <a:cs typeface="Arial" panose="020B0604020202020204" pitchFamily="34" charset="0"/>
              </a:rPr>
              <a:t/>
            </a:r>
            <a:br>
              <a:rPr lang="es-GT" sz="3400" b="1" dirty="0">
                <a:latin typeface="Arial" panose="020B0604020202020204" pitchFamily="34" charset="0"/>
                <a:cs typeface="Arial" panose="020B0604020202020204" pitchFamily="34" charset="0"/>
              </a:rPr>
            </a:br>
            <a:r>
              <a:rPr lang="es-GT" sz="3400" b="1" dirty="0">
                <a:solidFill>
                  <a:srgbClr val="00B0F0"/>
                </a:solidFill>
                <a:latin typeface="Arial" panose="020B0604020202020204" pitchFamily="34" charset="0"/>
                <a:cs typeface="Arial" panose="020B0604020202020204" pitchFamily="34" charset="0"/>
              </a:rPr>
              <a:t>TENDENCIAS Y DESAFÍOS</a:t>
            </a:r>
          </a:p>
        </p:txBody>
      </p:sp>
    </p:spTree>
    <p:extLst>
      <p:ext uri="{BB962C8B-B14F-4D97-AF65-F5344CB8AC3E}">
        <p14:creationId xmlns:p14="http://schemas.microsoft.com/office/powerpoint/2010/main" val="1110065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40743F2-234A-4544-BBAC-8877FB423F76}"/>
              </a:ext>
            </a:extLst>
          </p:cNvPr>
          <p:cNvSpPr>
            <a:spLocks noGrp="1"/>
          </p:cNvSpPr>
          <p:nvPr>
            <p:ph type="ctrTitle"/>
          </p:nvPr>
        </p:nvSpPr>
        <p:spPr>
          <a:xfrm>
            <a:off x="387530" y="1041218"/>
            <a:ext cx="10049693"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TENDENCIA MUESTRA EL USO DE LOS RECURSOS PÚBLICOS?</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 xmlns:a16="http://schemas.microsoft.com/office/drawing/2014/main" id="{E40743F2-234A-4544-BBAC-8877FB423F76}"/>
              </a:ext>
            </a:extLst>
          </p:cNvPr>
          <p:cNvSpPr txBox="1">
            <a:spLocks/>
          </p:cNvSpPr>
          <p:nvPr/>
        </p:nvSpPr>
        <p:spPr>
          <a:xfrm>
            <a:off x="4572000" y="1533796"/>
            <a:ext cx="6512012"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Los datos obtenidos durante el </a:t>
            </a:r>
            <a:r>
              <a:rPr lang="es-GT" sz="2000" dirty="0">
                <a:solidFill>
                  <a:srgbClr val="0070C0"/>
                </a:solidFill>
                <a:latin typeface="Arial" panose="020B0604020202020204" pitchFamily="34" charset="0"/>
                <a:cs typeface="Arial" panose="020B0604020202020204" pitchFamily="34" charset="0"/>
              </a:rPr>
              <a:t>cuatrimestre reportado </a:t>
            </a:r>
            <a:r>
              <a:rPr lang="es-GT" sz="2000" b="0" dirty="0">
                <a:solidFill>
                  <a:schemeClr val="tx1"/>
                </a:solidFill>
                <a:latin typeface="Arial" panose="020B0604020202020204" pitchFamily="34" charset="0"/>
                <a:cs typeface="Arial" panose="020B0604020202020204" pitchFamily="34" charset="0"/>
              </a:rPr>
              <a:t>permiten establecer que la ejecución del presupuesto se caracterizó principalmente </a:t>
            </a:r>
            <a:r>
              <a:rPr lang="es-GT" sz="2000" b="0" dirty="0" smtClean="0">
                <a:solidFill>
                  <a:schemeClr val="tx1"/>
                </a:solidFill>
                <a:latin typeface="Arial" panose="020B0604020202020204" pitchFamily="34" charset="0"/>
                <a:cs typeface="Arial" panose="020B0604020202020204" pitchFamily="34" charset="0"/>
              </a:rPr>
              <a:t>para la Protección Social, por medio de la ejecución presupuestaria en los cuatro órganos técnicos: Dirección de Hogares Comunitarios, Dirección de Servicio Social, Dirección de Mejoramiento de las Condiciones Socioeconómicas de la Mujer y la Dirección de Mis Años Dorados.</a:t>
            </a:r>
            <a:endParaRPr lang="es-GT" sz="2000" b="0" dirty="0">
              <a:solidFill>
                <a:schemeClr val="tx1"/>
              </a:solidFill>
              <a:latin typeface="Arial" panose="020B0604020202020204" pitchFamily="34" charset="0"/>
              <a:cs typeface="Arial" panose="020B0604020202020204" pitchFamily="34" charset="0"/>
            </a:endParaRPr>
          </a:p>
        </p:txBody>
      </p:sp>
      <p:pic>
        <p:nvPicPr>
          <p:cNvPr id="7170" name="Picture 2" descr="7 TENDENCIAS TECNOLÓGICAS PARA EL EL 2021 | MQ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5785" y="-89694"/>
            <a:ext cx="2406215" cy="1927747"/>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a:extLst>
              <a:ext uri="{FF2B5EF4-FFF2-40B4-BE49-F238E27FC236}">
                <a16:creationId xmlns="" xmlns:a16="http://schemas.microsoft.com/office/drawing/2014/main" id="{E40743F2-234A-4544-BBAC-8877FB423F76}"/>
              </a:ext>
            </a:extLst>
          </p:cNvPr>
          <p:cNvSpPr txBox="1">
            <a:spLocks/>
          </p:cNvSpPr>
          <p:nvPr/>
        </p:nvSpPr>
        <p:spPr>
          <a:xfrm>
            <a:off x="387531" y="2086247"/>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1600" b="0" dirty="0">
                <a:solidFill>
                  <a:schemeClr val="tx1"/>
                </a:solidFill>
                <a:latin typeface="Arial" panose="020B0604020202020204" pitchFamily="34" charset="0"/>
                <a:cs typeface="Arial" panose="020B0604020202020204" pitchFamily="34" charset="0"/>
              </a:rPr>
              <a:t/>
            </a:r>
            <a:br>
              <a:rPr lang="es-GT" sz="1600" b="0" dirty="0">
                <a:solidFill>
                  <a:schemeClr val="tx1"/>
                </a:solidFill>
                <a:latin typeface="Arial" panose="020B0604020202020204" pitchFamily="34" charset="0"/>
                <a:cs typeface="Arial" panose="020B0604020202020204" pitchFamily="34" charset="0"/>
              </a:rPr>
            </a:br>
            <a:r>
              <a:rPr lang="es-GT" sz="1600" b="0" dirty="0">
                <a:solidFill>
                  <a:schemeClr val="tx1"/>
                </a:solidFill>
                <a:latin typeface="Arial" panose="020B0604020202020204" pitchFamily="34" charset="0"/>
                <a:cs typeface="Arial" panose="020B0604020202020204" pitchFamily="34" charset="0"/>
              </a:rPr>
              <a:t>Se espera que en </a:t>
            </a:r>
            <a:r>
              <a:rPr lang="es-GT" sz="1600" b="0" dirty="0" smtClean="0">
                <a:solidFill>
                  <a:schemeClr val="tx1"/>
                </a:solidFill>
                <a:latin typeface="Arial" panose="020B0604020202020204" pitchFamily="34" charset="0"/>
                <a:cs typeface="Arial" panose="020B0604020202020204" pitchFamily="34" charset="0"/>
              </a:rPr>
              <a:t>el </a:t>
            </a:r>
            <a:r>
              <a:rPr lang="es-GT" sz="1600" dirty="0" smtClean="0">
                <a:solidFill>
                  <a:srgbClr val="0070C0"/>
                </a:solidFill>
                <a:latin typeface="Arial" panose="020B0604020202020204" pitchFamily="34" charset="0"/>
                <a:cs typeface="Arial" panose="020B0604020202020204" pitchFamily="34" charset="0"/>
              </a:rPr>
              <a:t>siguiente cuatrimestre </a:t>
            </a:r>
            <a:r>
              <a:rPr lang="es-GT" sz="1600" b="0" dirty="0" smtClean="0">
                <a:solidFill>
                  <a:schemeClr val="tx1"/>
                </a:solidFill>
                <a:latin typeface="Arial" panose="020B0604020202020204" pitchFamily="34" charset="0"/>
                <a:cs typeface="Arial" panose="020B0604020202020204" pitchFamily="34" charset="0"/>
              </a:rPr>
              <a:t>SOSEP alcance la ejecución del presupuesto asignado en beneficio a la población objetivo.</a:t>
            </a:r>
            <a:endParaRPr lang="es-GT" sz="16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2557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40743F2-234A-4544-BBAC-8877FB423F76}"/>
              </a:ext>
            </a:extLst>
          </p:cNvPr>
          <p:cNvSpPr>
            <a:spLocks noGrp="1"/>
          </p:cNvSpPr>
          <p:nvPr>
            <p:ph type="ctrTitle"/>
          </p:nvPr>
        </p:nvSpPr>
        <p:spPr>
          <a:xfrm>
            <a:off x="387531" y="1041218"/>
            <a:ext cx="9788436"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RESULTADOS SE OBTUVIERON EN EL MARCO DE LA </a:t>
            </a:r>
            <a:r>
              <a:rPr lang="es-GT" dirty="0" err="1">
                <a:latin typeface="Arial" panose="020B0604020202020204" pitchFamily="34" charset="0"/>
                <a:cs typeface="Arial" panose="020B0604020202020204" pitchFamily="34" charset="0"/>
              </a:rPr>
              <a:t>PGG</a:t>
            </a:r>
            <a:r>
              <a:rPr lang="es-GT" dirty="0">
                <a:latin typeface="Arial" panose="020B0604020202020204" pitchFamily="34" charset="0"/>
                <a:cs typeface="Arial" panose="020B0604020202020204" pitchFamily="34" charset="0"/>
              </a:rPr>
              <a:t>?</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 xmlns:a16="http://schemas.microsoft.com/office/drawing/2014/main" id="{E40743F2-234A-4544-BBAC-8877FB423F76}"/>
              </a:ext>
            </a:extLst>
          </p:cNvPr>
          <p:cNvSpPr txBox="1">
            <a:spLocks/>
          </p:cNvSpPr>
          <p:nvPr/>
        </p:nvSpPr>
        <p:spPr>
          <a:xfrm>
            <a:off x="4457258" y="1917962"/>
            <a:ext cx="6268407"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800" b="0" dirty="0">
                <a:solidFill>
                  <a:schemeClr val="tx1"/>
                </a:solidFill>
                <a:latin typeface="Arial" panose="020B0604020202020204" pitchFamily="34" charset="0"/>
                <a:cs typeface="Arial" panose="020B0604020202020204" pitchFamily="34" charset="0"/>
              </a:rPr>
              <a:t>La </a:t>
            </a:r>
            <a:r>
              <a:rPr lang="es-GT" sz="1800" dirty="0">
                <a:solidFill>
                  <a:srgbClr val="0070C0"/>
                </a:solidFill>
                <a:latin typeface="Arial" panose="020B0604020202020204" pitchFamily="34" charset="0"/>
                <a:cs typeface="Arial" panose="020B0604020202020204" pitchFamily="34" charset="0"/>
              </a:rPr>
              <a:t>Política General de Gobierno </a:t>
            </a:r>
            <a:r>
              <a:rPr lang="es-GT" sz="1800" b="0" dirty="0">
                <a:solidFill>
                  <a:schemeClr val="tx1"/>
                </a:solidFill>
                <a:latin typeface="Arial" panose="020B0604020202020204" pitchFamily="34" charset="0"/>
                <a:cs typeface="Arial" panose="020B0604020202020204" pitchFamily="34" charset="0"/>
              </a:rPr>
              <a:t>(</a:t>
            </a:r>
            <a:r>
              <a:rPr lang="es-GT" sz="1800" b="0" dirty="0" err="1">
                <a:solidFill>
                  <a:schemeClr val="tx1"/>
                </a:solidFill>
                <a:latin typeface="Arial" panose="020B0604020202020204" pitchFamily="34" charset="0"/>
                <a:cs typeface="Arial" panose="020B0604020202020204" pitchFamily="34" charset="0"/>
              </a:rPr>
              <a:t>PGG</a:t>
            </a:r>
            <a:r>
              <a:rPr lang="es-GT" sz="1800" b="0" dirty="0">
                <a:solidFill>
                  <a:schemeClr val="tx1"/>
                </a:solidFill>
                <a:latin typeface="Arial" panose="020B0604020202020204" pitchFamily="34" charset="0"/>
                <a:cs typeface="Arial" panose="020B0604020202020204" pitchFamily="34" charset="0"/>
              </a:rPr>
              <a:t>) es el plan de acción del Gobierno de Guatemala, en donde se plasman los objetivos estratégicos y los lineamientos de las políticas públicas.</a:t>
            </a:r>
          </a:p>
          <a:p>
            <a:pPr algn="just">
              <a:lnSpc>
                <a:spcPct val="100000"/>
              </a:lnSpc>
            </a:pPr>
            <a:endParaRPr lang="es-GT" sz="18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1800" b="0" dirty="0" smtClean="0">
                <a:solidFill>
                  <a:schemeClr val="tx1"/>
                </a:solidFill>
                <a:latin typeface="Arial" panose="020B0604020202020204" pitchFamily="34" charset="0"/>
                <a:cs typeface="Arial" panose="020B0604020202020204" pitchFamily="34" charset="0"/>
              </a:rPr>
              <a:t>SOSEP, durante </a:t>
            </a:r>
            <a:r>
              <a:rPr lang="es-GT" sz="1800" b="0" dirty="0">
                <a:solidFill>
                  <a:schemeClr val="tx1"/>
                </a:solidFill>
                <a:latin typeface="Arial" panose="020B0604020202020204" pitchFamily="34" charset="0"/>
                <a:cs typeface="Arial" panose="020B0604020202020204" pitchFamily="34" charset="0"/>
              </a:rPr>
              <a:t>el cuatrimestre reportado colaboró con el cumplimiento de la PGG </a:t>
            </a:r>
            <a:r>
              <a:rPr lang="es-GT" sz="1800" b="0" dirty="0" smtClean="0">
                <a:solidFill>
                  <a:schemeClr val="tx1"/>
                </a:solidFill>
                <a:latin typeface="Arial" panose="020B0604020202020204" pitchFamily="34" charset="0"/>
                <a:cs typeface="Arial" panose="020B0604020202020204" pitchFamily="34" charset="0"/>
              </a:rPr>
              <a:t>mediante el cumplimiento de los objetivos sectoriales mejorando la calidad de vida de los guatemaltecos, especialmente de los más vulnerables, impulsando programas de asistencia social, así como desarrollando y estimulando la formación y capacidades de las mujeres en estado de pobreza y pobreza extrema.</a:t>
            </a:r>
            <a:endParaRPr lang="es-GT" sz="18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8" name="Título 1">
            <a:extLst>
              <a:ext uri="{FF2B5EF4-FFF2-40B4-BE49-F238E27FC236}">
                <a16:creationId xmlns="" xmlns:a16="http://schemas.microsoft.com/office/drawing/2014/main" id="{E40743F2-234A-4544-BBAC-8877FB423F76}"/>
              </a:ext>
            </a:extLst>
          </p:cNvPr>
          <p:cNvSpPr txBox="1">
            <a:spLocks/>
          </p:cNvSpPr>
          <p:nvPr/>
        </p:nvSpPr>
        <p:spPr>
          <a:xfrm>
            <a:off x="387531" y="2098604"/>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1600" b="0" dirty="0">
                <a:solidFill>
                  <a:schemeClr val="tx1"/>
                </a:solidFill>
                <a:latin typeface="Arial" panose="020B0604020202020204" pitchFamily="34" charset="0"/>
                <a:cs typeface="Arial" panose="020B0604020202020204" pitchFamily="34" charset="0"/>
              </a:rPr>
              <a:t/>
            </a:r>
            <a:br>
              <a:rPr lang="es-GT" sz="1600" b="0" dirty="0">
                <a:solidFill>
                  <a:schemeClr val="tx1"/>
                </a:solidFill>
                <a:latin typeface="Arial" panose="020B0604020202020204" pitchFamily="34" charset="0"/>
                <a:cs typeface="Arial" panose="020B0604020202020204" pitchFamily="34" charset="0"/>
              </a:rPr>
            </a:br>
            <a:r>
              <a:rPr lang="es-GT" sz="1600" b="0" dirty="0">
                <a:solidFill>
                  <a:schemeClr val="tx1"/>
                </a:solidFill>
                <a:latin typeface="Arial" panose="020B0604020202020204" pitchFamily="34" charset="0"/>
                <a:cs typeface="Arial" panose="020B0604020202020204" pitchFamily="34" charset="0"/>
              </a:rPr>
              <a:t>Se contribuyó con </a:t>
            </a:r>
            <a:r>
              <a:rPr lang="es-GT" sz="1600" b="0" dirty="0" smtClean="0">
                <a:solidFill>
                  <a:schemeClr val="tx1"/>
                </a:solidFill>
                <a:latin typeface="Arial" panose="020B0604020202020204" pitchFamily="34" charset="0"/>
                <a:cs typeface="Arial" panose="020B0604020202020204" pitchFamily="34" charset="0"/>
              </a:rPr>
              <a:t>el pilar de Desarrollo Social</a:t>
            </a:r>
            <a:endParaRPr lang="es-GT" sz="1600" b="0" dirty="0">
              <a:solidFill>
                <a:schemeClr val="tx1"/>
              </a:solidFill>
              <a:latin typeface="Arial" panose="020B0604020202020204" pitchFamily="34" charset="0"/>
              <a:cs typeface="Arial" panose="020B0604020202020204" pitchFamily="34" charset="0"/>
            </a:endParaRPr>
          </a:p>
        </p:txBody>
      </p:sp>
      <p:pic>
        <p:nvPicPr>
          <p:cNvPr id="13318" name="Picture 6" descr="Noticias de Canción de Abril - TuneCo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3182" y="202303"/>
            <a:ext cx="1482929" cy="1475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603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40743F2-234A-4544-BBAC-8877FB423F76}"/>
              </a:ext>
            </a:extLst>
          </p:cNvPr>
          <p:cNvSpPr>
            <a:spLocks noGrp="1"/>
          </p:cNvSpPr>
          <p:nvPr>
            <p:ph type="ctrTitle"/>
          </p:nvPr>
        </p:nvSpPr>
        <p:spPr>
          <a:xfrm>
            <a:off x="387531" y="1041218"/>
            <a:ext cx="9788436"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MEDIDAS DE TRANSPARENCIA SE HAN APLICADO?</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 xmlns:a16="http://schemas.microsoft.com/office/drawing/2014/main" id="{E40743F2-234A-4544-BBAC-8877FB423F76}"/>
              </a:ext>
            </a:extLst>
          </p:cNvPr>
          <p:cNvSpPr txBox="1">
            <a:spLocks/>
          </p:cNvSpPr>
          <p:nvPr/>
        </p:nvSpPr>
        <p:spPr>
          <a:xfrm>
            <a:off x="4593844" y="1563732"/>
            <a:ext cx="5848277"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800" b="0" dirty="0">
                <a:solidFill>
                  <a:schemeClr val="tx1"/>
                </a:solidFill>
                <a:latin typeface="Arial" panose="020B0604020202020204" pitchFamily="34" charset="0"/>
                <a:cs typeface="Arial" panose="020B0604020202020204" pitchFamily="34" charset="0"/>
              </a:rPr>
              <a:t>Para garantizar el </a:t>
            </a:r>
            <a:r>
              <a:rPr lang="es-GT" sz="1800" dirty="0">
                <a:solidFill>
                  <a:srgbClr val="0070C0"/>
                </a:solidFill>
                <a:latin typeface="Arial" panose="020B0604020202020204" pitchFamily="34" charset="0"/>
                <a:cs typeface="Arial" panose="020B0604020202020204" pitchFamily="34" charset="0"/>
              </a:rPr>
              <a:t>uso adecuado del dinero público </a:t>
            </a:r>
            <a:r>
              <a:rPr lang="es-GT" sz="1800" b="0" dirty="0">
                <a:solidFill>
                  <a:schemeClr val="tx1"/>
                </a:solidFill>
                <a:latin typeface="Arial" panose="020B0604020202020204" pitchFamily="34" charset="0"/>
                <a:cs typeface="Arial" panose="020B0604020202020204" pitchFamily="34" charset="0"/>
              </a:rPr>
              <a:t>y el avance en el cumplimiento de los objetivos de Estado, </a:t>
            </a:r>
            <a:r>
              <a:rPr lang="es-GT" sz="1800" b="0" dirty="0" smtClean="0">
                <a:solidFill>
                  <a:schemeClr val="tx1"/>
                </a:solidFill>
                <a:latin typeface="Arial" panose="020B0604020202020204" pitchFamily="34" charset="0"/>
                <a:cs typeface="Arial" panose="020B0604020202020204" pitchFamily="34" charset="0"/>
              </a:rPr>
              <a:t>SOSEP </a:t>
            </a:r>
            <a:r>
              <a:rPr lang="es-GT" sz="1800" b="0" dirty="0">
                <a:solidFill>
                  <a:schemeClr val="tx1"/>
                </a:solidFill>
                <a:latin typeface="Arial" panose="020B0604020202020204" pitchFamily="34" charset="0"/>
                <a:cs typeface="Arial" panose="020B0604020202020204" pitchFamily="34" charset="0"/>
              </a:rPr>
              <a:t>ha adoptado como medidas de transparencia</a:t>
            </a:r>
            <a:r>
              <a:rPr lang="es-GT" sz="1800" b="0" dirty="0" smtClean="0">
                <a:solidFill>
                  <a:schemeClr val="tx1"/>
                </a:solidFill>
                <a:latin typeface="Arial" panose="020B0604020202020204" pitchFamily="34" charset="0"/>
                <a:cs typeface="Arial" panose="020B0604020202020204" pitchFamily="34" charset="0"/>
              </a:rPr>
              <a:t>: </a:t>
            </a:r>
            <a:r>
              <a:rPr lang="es-CR" sz="1800" b="0" dirty="0" smtClean="0">
                <a:solidFill>
                  <a:schemeClr val="tx1"/>
                </a:solidFill>
                <a:latin typeface="Arial" panose="020B0604020202020204" pitchFamily="34" charset="0"/>
                <a:cs typeface="Arial" panose="020B0604020202020204" pitchFamily="34" charset="0"/>
              </a:rPr>
              <a:t>los </a:t>
            </a:r>
            <a:r>
              <a:rPr lang="es-CR" sz="1800" b="0" dirty="0">
                <a:solidFill>
                  <a:schemeClr val="tx1"/>
                </a:solidFill>
                <a:latin typeface="Arial" panose="020B0604020202020204" pitchFamily="34" charset="0"/>
                <a:cs typeface="Arial" panose="020B0604020202020204" pitchFamily="34" charset="0"/>
              </a:rPr>
              <a:t>procesos de compras, los cuales en su mayoría </a:t>
            </a:r>
            <a:r>
              <a:rPr lang="es-CR" sz="1800" b="0" dirty="0" smtClean="0">
                <a:solidFill>
                  <a:schemeClr val="tx1"/>
                </a:solidFill>
                <a:latin typeface="Arial" panose="020B0604020202020204" pitchFamily="34" charset="0"/>
                <a:cs typeface="Arial" panose="020B0604020202020204" pitchFamily="34" charset="0"/>
              </a:rPr>
              <a:t>se </a:t>
            </a:r>
            <a:r>
              <a:rPr lang="es-CR" sz="1800" b="0" dirty="0">
                <a:solidFill>
                  <a:schemeClr val="tx1"/>
                </a:solidFill>
                <a:latin typeface="Arial" panose="020B0604020202020204" pitchFamily="34" charset="0"/>
                <a:cs typeface="Arial" panose="020B0604020202020204" pitchFamily="34" charset="0"/>
              </a:rPr>
              <a:t>efectúan de forma competitiva obteniendo ofertas a través del portal </a:t>
            </a:r>
            <a:r>
              <a:rPr lang="es-CR" sz="1800" b="0" dirty="0" err="1" smtClean="0">
                <a:solidFill>
                  <a:schemeClr val="tx1"/>
                </a:solidFill>
                <a:latin typeface="Arial" panose="020B0604020202020204" pitchFamily="34" charset="0"/>
                <a:cs typeface="Arial" panose="020B0604020202020204" pitchFamily="34" charset="0"/>
              </a:rPr>
              <a:t>Guatecompras</a:t>
            </a:r>
            <a:r>
              <a:rPr lang="es-CR" sz="1800" b="0" dirty="0" smtClean="0">
                <a:solidFill>
                  <a:schemeClr val="tx1"/>
                </a:solidFill>
                <a:latin typeface="Arial" panose="020B0604020202020204" pitchFamily="34" charset="0"/>
                <a:cs typeface="Arial" panose="020B0604020202020204" pitchFamily="34" charset="0"/>
              </a:rPr>
              <a:t>; también, se da cumplimiento a la Ley de Acceso a la Información Pública con la información pública de oficio disponible en la página web institucional, así como en el Archivo General de la institución.</a:t>
            </a:r>
            <a:endParaRPr lang="es-GT" sz="1800" b="0" dirty="0">
              <a:solidFill>
                <a:schemeClr val="tx1"/>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8" name="Título 1">
            <a:extLst>
              <a:ext uri="{FF2B5EF4-FFF2-40B4-BE49-F238E27FC236}">
                <a16:creationId xmlns="" xmlns:a16="http://schemas.microsoft.com/office/drawing/2014/main" id="{E40743F2-234A-4544-BBAC-8877FB423F76}"/>
              </a:ext>
            </a:extLst>
          </p:cNvPr>
          <p:cNvSpPr txBox="1">
            <a:spLocks/>
          </p:cNvSpPr>
          <p:nvPr/>
        </p:nvSpPr>
        <p:spPr>
          <a:xfrm>
            <a:off x="387531" y="2086247"/>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1600" b="0" dirty="0">
                <a:solidFill>
                  <a:schemeClr val="tx1"/>
                </a:solidFill>
                <a:latin typeface="Arial" panose="020B0604020202020204" pitchFamily="34" charset="0"/>
                <a:cs typeface="Arial" panose="020B0604020202020204" pitchFamily="34" charset="0"/>
              </a:rPr>
              <a:t/>
            </a:r>
            <a:br>
              <a:rPr lang="es-GT" sz="1600" b="0" dirty="0">
                <a:solidFill>
                  <a:schemeClr val="tx1"/>
                </a:solidFill>
                <a:latin typeface="Arial" panose="020B0604020202020204" pitchFamily="34" charset="0"/>
                <a:cs typeface="Arial" panose="020B0604020202020204" pitchFamily="34" charset="0"/>
              </a:rPr>
            </a:br>
            <a:r>
              <a:rPr lang="es-GT" sz="1600" b="0" dirty="0">
                <a:solidFill>
                  <a:schemeClr val="tx1"/>
                </a:solidFill>
                <a:latin typeface="Arial" panose="020B0604020202020204" pitchFamily="34" charset="0"/>
                <a:cs typeface="Arial" panose="020B0604020202020204" pitchFamily="34" charset="0"/>
              </a:rPr>
              <a:t>Se tiene previsto aplicar nuevas medidas de transparencia </a:t>
            </a:r>
            <a:r>
              <a:rPr lang="es-GT" sz="1600" b="0" dirty="0" smtClean="0">
                <a:solidFill>
                  <a:schemeClr val="tx1"/>
                </a:solidFill>
                <a:latin typeface="Arial" panose="020B0604020202020204" pitchFamily="34" charset="0"/>
                <a:cs typeface="Arial" panose="020B0604020202020204" pitchFamily="34" charset="0"/>
              </a:rPr>
              <a:t>como compartir datos digitales en formato de datos abiertos.</a:t>
            </a:r>
            <a:endParaRPr lang="es-GT" sz="1600" b="0" dirty="0">
              <a:solidFill>
                <a:schemeClr val="tx1"/>
              </a:solidFill>
              <a:latin typeface="Arial" panose="020B0604020202020204" pitchFamily="34" charset="0"/>
              <a:cs typeface="Arial" panose="020B0604020202020204" pitchFamily="34" charset="0"/>
            </a:endParaRPr>
          </a:p>
        </p:txBody>
      </p:sp>
      <p:pic>
        <p:nvPicPr>
          <p:cNvPr id="14346" name="Picture 10" descr="Iconos de Transparencia - 450 iconos vectoriales grat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2121" y="200840"/>
            <a:ext cx="1471205" cy="1471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011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40743F2-234A-4544-BBAC-8877FB423F76}"/>
              </a:ext>
            </a:extLst>
          </p:cNvPr>
          <p:cNvSpPr>
            <a:spLocks noGrp="1"/>
          </p:cNvSpPr>
          <p:nvPr>
            <p:ph type="ctrTitle"/>
          </p:nvPr>
        </p:nvSpPr>
        <p:spPr>
          <a:xfrm>
            <a:off x="387531" y="1041218"/>
            <a:ext cx="9788436"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DESAFÍOS INSTITUCIONALES SE TIENEN DURANTE 2021?</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 xmlns:a16="http://schemas.microsoft.com/office/drawing/2014/main" id="{E40743F2-234A-4544-BBAC-8877FB423F76}"/>
              </a:ext>
            </a:extLst>
          </p:cNvPr>
          <p:cNvSpPr txBox="1">
            <a:spLocks/>
          </p:cNvSpPr>
          <p:nvPr/>
        </p:nvSpPr>
        <p:spPr>
          <a:xfrm>
            <a:off x="4506686" y="1563732"/>
            <a:ext cx="5922418"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800" b="0" dirty="0">
                <a:solidFill>
                  <a:schemeClr val="tx1"/>
                </a:solidFill>
                <a:latin typeface="Arial" panose="020B0604020202020204" pitchFamily="34" charset="0"/>
                <a:cs typeface="Arial" panose="020B0604020202020204" pitchFamily="34" charset="0"/>
              </a:rPr>
              <a:t>Los </a:t>
            </a:r>
            <a:r>
              <a:rPr lang="es-GT" sz="1800" dirty="0">
                <a:solidFill>
                  <a:srgbClr val="0070C0"/>
                </a:solidFill>
                <a:latin typeface="Arial" panose="020B0604020202020204" pitchFamily="34" charset="0"/>
                <a:cs typeface="Arial" panose="020B0604020202020204" pitchFamily="34" charset="0"/>
              </a:rPr>
              <a:t>principales desafíos </a:t>
            </a:r>
            <a:r>
              <a:rPr lang="es-GT" sz="1800" b="0" dirty="0" smtClean="0">
                <a:solidFill>
                  <a:schemeClr val="tx1"/>
                </a:solidFill>
                <a:latin typeface="Arial" panose="020B0604020202020204" pitchFamily="34" charset="0"/>
                <a:cs typeface="Arial" panose="020B0604020202020204" pitchFamily="34" charset="0"/>
              </a:rPr>
              <a:t>de SOSEP en </a:t>
            </a:r>
            <a:r>
              <a:rPr lang="es-GT" sz="1800" b="0" dirty="0">
                <a:solidFill>
                  <a:schemeClr val="tx1"/>
                </a:solidFill>
                <a:latin typeface="Arial" panose="020B0604020202020204" pitchFamily="34" charset="0"/>
                <a:cs typeface="Arial" panose="020B0604020202020204" pitchFamily="34" charset="0"/>
              </a:rPr>
              <a:t>cuanto al uso de los recursos públicos y el cumplimiento de los planes nacionales </a:t>
            </a:r>
            <a:r>
              <a:rPr lang="es-GT" sz="1800" b="0" dirty="0" smtClean="0">
                <a:solidFill>
                  <a:schemeClr val="tx1"/>
                </a:solidFill>
                <a:latin typeface="Arial" panose="020B0604020202020204" pitchFamily="34" charset="0"/>
                <a:cs typeface="Arial" panose="020B0604020202020204" pitchFamily="34" charset="0"/>
              </a:rPr>
              <a:t>son llegar a más guatemaltecos, especialmente a los más vulnerables por medio de los cuatro órganos técnicos, conformados por las Direcciones de Hogares Comunitarios, Servicio Social, Mejoramiento de las Condiciones Socioeconómicas de la Mujer y Mis Años Dorados, con el objeto de contribuir con atención integral y mejorar la calidad de vida de las personas en situación de pobreza y pobreza extrema.</a:t>
            </a:r>
          </a:p>
        </p:txBody>
      </p:sp>
      <p:sp>
        <p:nvSpPr>
          <p:cNvPr id="8" name="Título 1">
            <a:extLst>
              <a:ext uri="{FF2B5EF4-FFF2-40B4-BE49-F238E27FC236}">
                <a16:creationId xmlns="" xmlns:a16="http://schemas.microsoft.com/office/drawing/2014/main" id="{E40743F2-234A-4544-BBAC-8877FB423F76}"/>
              </a:ext>
            </a:extLst>
          </p:cNvPr>
          <p:cNvSpPr txBox="1">
            <a:spLocks/>
          </p:cNvSpPr>
          <p:nvPr/>
        </p:nvSpPr>
        <p:spPr>
          <a:xfrm>
            <a:off x="387531" y="2086247"/>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825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1800" b="0" dirty="0">
                <a:solidFill>
                  <a:schemeClr val="tx1"/>
                </a:solidFill>
                <a:latin typeface="Arial" panose="020B0604020202020204" pitchFamily="34" charset="0"/>
                <a:cs typeface="Arial" panose="020B0604020202020204" pitchFamily="34" charset="0"/>
              </a:rPr>
              <a:t/>
            </a:r>
            <a:br>
              <a:rPr lang="es-GT" sz="1800" b="0" dirty="0">
                <a:solidFill>
                  <a:schemeClr val="tx1"/>
                </a:solidFill>
                <a:latin typeface="Arial" panose="020B0604020202020204" pitchFamily="34" charset="0"/>
                <a:cs typeface="Arial" panose="020B0604020202020204" pitchFamily="34" charset="0"/>
              </a:rPr>
            </a:br>
            <a:r>
              <a:rPr lang="es-GT" sz="1800" b="0" dirty="0">
                <a:solidFill>
                  <a:schemeClr val="tx1"/>
                </a:solidFill>
                <a:latin typeface="Arial" panose="020B0604020202020204" pitchFamily="34" charset="0"/>
                <a:cs typeface="Arial" panose="020B0604020202020204" pitchFamily="34" charset="0"/>
              </a:rPr>
              <a:t>Las acciones inmediatas a seguir </a:t>
            </a:r>
            <a:r>
              <a:rPr lang="es-GT" sz="1800" b="0" dirty="0" smtClean="0">
                <a:solidFill>
                  <a:schemeClr val="tx1"/>
                </a:solidFill>
                <a:latin typeface="Arial" panose="020B0604020202020204" pitchFamily="34" charset="0"/>
                <a:cs typeface="Arial" panose="020B0604020202020204" pitchFamily="34" charset="0"/>
              </a:rPr>
              <a:t>son coordinación y seguimiento para el fortalecimiento interinstitucional para lograr más aperturas de centros de atención a la niñez y para adultos mayores, así como gestión para el emprendimiento de las mujeres y apoyo en asistencia social. </a:t>
            </a:r>
            <a:endParaRPr lang="es-GT" sz="1800" b="0" dirty="0">
              <a:solidFill>
                <a:schemeClr val="tx1"/>
              </a:solidFill>
              <a:latin typeface="Arial" panose="020B0604020202020204" pitchFamily="34" charset="0"/>
              <a:cs typeface="Arial" panose="020B0604020202020204" pitchFamily="34" charset="0"/>
            </a:endParaRPr>
          </a:p>
        </p:txBody>
      </p:sp>
      <p:pic>
        <p:nvPicPr>
          <p:cNvPr id="12290" name="Picture 2" descr="Icono-Comprensión-Desafio Neurolectura | Desafío Neurolectura"/>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9940090" y="133797"/>
            <a:ext cx="1796960" cy="1814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902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5B85C621-E17F-4E41-A143-0D4736F05802}"/>
              </a:ext>
            </a:extLst>
          </p:cNvPr>
          <p:cNvSpPr txBox="1"/>
          <p:nvPr/>
        </p:nvSpPr>
        <p:spPr>
          <a:xfrm>
            <a:off x="6548281" y="375208"/>
            <a:ext cx="1738983" cy="507831"/>
          </a:xfrm>
          <a:prstGeom prst="rect">
            <a:avLst/>
          </a:prstGeom>
          <a:noFill/>
        </p:spPr>
        <p:txBody>
          <a:bodyPr wrap="square" rtlCol="0">
            <a:spAutoFit/>
          </a:bodyPr>
          <a:lstStyle/>
          <a:p>
            <a:r>
              <a:rPr lang="es-GT" sz="900" b="1" dirty="0" smtClean="0">
                <a:solidFill>
                  <a:srgbClr val="003353"/>
                </a:solidFill>
                <a:latin typeface="Montserrat" pitchFamily="2" charset="77"/>
              </a:rPr>
              <a:t>SECRETARÍA DE OBRAS SOCIALES DE LA ESPOSA DEL PRESIDENTE</a:t>
            </a:r>
            <a:endParaRPr lang="es-GT" sz="900" b="1" dirty="0">
              <a:solidFill>
                <a:srgbClr val="003353"/>
              </a:solidFill>
              <a:latin typeface="Montserrat" pitchFamily="2" charset="77"/>
            </a:endParaRPr>
          </a:p>
        </p:txBody>
      </p:sp>
      <p:sp>
        <p:nvSpPr>
          <p:cNvPr id="3" name="CuadroTexto 2">
            <a:extLst>
              <a:ext uri="{FF2B5EF4-FFF2-40B4-BE49-F238E27FC236}">
                <a16:creationId xmlns="" xmlns:a16="http://schemas.microsoft.com/office/drawing/2014/main" id="{4BCE1CC5-54D2-A544-84CA-A9D3ACF28E46}"/>
              </a:ext>
            </a:extLst>
          </p:cNvPr>
          <p:cNvSpPr txBox="1"/>
          <p:nvPr/>
        </p:nvSpPr>
        <p:spPr>
          <a:xfrm>
            <a:off x="7643466" y="6161568"/>
            <a:ext cx="2395055" cy="307777"/>
          </a:xfrm>
          <a:prstGeom prst="rect">
            <a:avLst/>
          </a:prstGeom>
          <a:noFill/>
        </p:spPr>
        <p:txBody>
          <a:bodyPr wrap="square" rtlCol="0">
            <a:spAutoFit/>
          </a:bodyPr>
          <a:lstStyle/>
          <a:p>
            <a:r>
              <a:rPr lang="es-GT" sz="1400" b="1" dirty="0">
                <a:solidFill>
                  <a:prstClr val="white"/>
                </a:solidFill>
                <a:latin typeface="Montserrat Black" pitchFamily="2" charset="77"/>
              </a:rPr>
              <a:t>User Redes</a:t>
            </a:r>
          </a:p>
        </p:txBody>
      </p:sp>
    </p:spTree>
    <p:extLst>
      <p:ext uri="{BB962C8B-B14F-4D97-AF65-F5344CB8AC3E}">
        <p14:creationId xmlns:p14="http://schemas.microsoft.com/office/powerpoint/2010/main" val="3896303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7D0DB10-AE31-47D2-A485-453D2186D26D}"/>
              </a:ext>
            </a:extLst>
          </p:cNvPr>
          <p:cNvSpPr>
            <a:spLocks noGrp="1"/>
          </p:cNvSpPr>
          <p:nvPr>
            <p:ph type="title"/>
          </p:nvPr>
        </p:nvSpPr>
        <p:spPr>
          <a:xfrm>
            <a:off x="1828800" y="562062"/>
            <a:ext cx="8673737" cy="547089"/>
          </a:xfrm>
        </p:spPr>
        <p:txBody>
          <a:bodyPr>
            <a:noAutofit/>
          </a:bodyPr>
          <a:lstStyle/>
          <a:p>
            <a:r>
              <a:rPr lang="es-GT" sz="2800" dirty="0">
                <a:latin typeface="Arial" panose="020B0604020202020204" pitchFamily="34" charset="0"/>
                <a:cs typeface="Arial" panose="020B0604020202020204" pitchFamily="34" charset="0"/>
              </a:rPr>
              <a:t>PRINCIPALES OBJETIVO DE </a:t>
            </a:r>
            <a:r>
              <a:rPr lang="es-GT" sz="2800" dirty="0" smtClean="0">
                <a:latin typeface="Arial" panose="020B0604020202020204" pitchFamily="34" charset="0"/>
                <a:cs typeface="Arial" panose="020B0604020202020204" pitchFamily="34" charset="0"/>
              </a:rPr>
              <a:t>SOSEP</a:t>
            </a:r>
            <a:endParaRPr lang="es-GT" sz="2800" b="1" dirty="0">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 xmlns:a16="http://schemas.microsoft.com/office/drawing/2014/main" id="{0246042C-1ABA-4355-A47C-701F270E798C}"/>
              </a:ext>
            </a:extLst>
          </p:cNvPr>
          <p:cNvSpPr>
            <a:spLocks noGrp="1"/>
          </p:cNvSpPr>
          <p:nvPr>
            <p:ph idx="1"/>
          </p:nvPr>
        </p:nvSpPr>
        <p:spPr>
          <a:xfrm>
            <a:off x="483324" y="1624347"/>
            <a:ext cx="10646230" cy="4614170"/>
          </a:xfrm>
        </p:spPr>
        <p:txBody>
          <a:bodyPr>
            <a:normAutofit fontScale="77500" lnSpcReduction="20000"/>
          </a:bodyPr>
          <a:lstStyle/>
          <a:p>
            <a:pPr marL="457200" lvl="1" indent="0" algn="just">
              <a:lnSpc>
                <a:spcPct val="150000"/>
              </a:lnSpc>
              <a:buNone/>
            </a:pPr>
            <a:r>
              <a:rPr lang="es-GT" sz="2600" dirty="0">
                <a:latin typeface="Arial" panose="020B0604020202020204" pitchFamily="34" charset="0"/>
                <a:cs typeface="Arial" panose="020B0604020202020204" pitchFamily="34" charset="0"/>
              </a:rPr>
              <a:t>Para el cumplimiento de sus funciones y satisfacer las necesidades de la población, </a:t>
            </a:r>
            <a:r>
              <a:rPr lang="es-GT" sz="2600" dirty="0" smtClean="0">
                <a:latin typeface="Arial" panose="020B0604020202020204" pitchFamily="34" charset="0"/>
                <a:cs typeface="Arial" panose="020B0604020202020204" pitchFamily="34" charset="0"/>
              </a:rPr>
              <a:t>SOSEP debe </a:t>
            </a:r>
            <a:r>
              <a:rPr lang="es-GT" sz="2600" dirty="0">
                <a:latin typeface="Arial" panose="020B0604020202020204" pitchFamily="34" charset="0"/>
                <a:cs typeface="Arial" panose="020B0604020202020204" pitchFamily="34" charset="0"/>
              </a:rPr>
              <a:t>cumplir con los siguientes </a:t>
            </a:r>
            <a:r>
              <a:rPr lang="es-GT" sz="2600" b="1" dirty="0">
                <a:solidFill>
                  <a:srgbClr val="2786C0"/>
                </a:solidFill>
                <a:latin typeface="Arial" panose="020B0604020202020204" pitchFamily="34" charset="0"/>
                <a:cs typeface="Arial" panose="020B0604020202020204" pitchFamily="34" charset="0"/>
              </a:rPr>
              <a:t>objetivos</a:t>
            </a:r>
            <a:r>
              <a:rPr lang="es-GT" sz="2600" dirty="0" smtClean="0">
                <a:latin typeface="Arial" panose="020B0604020202020204" pitchFamily="34" charset="0"/>
                <a:cs typeface="Arial" panose="020B0604020202020204" pitchFamily="34" charset="0"/>
              </a:rPr>
              <a:t>:</a:t>
            </a:r>
          </a:p>
          <a:p>
            <a:pPr marL="457200" lvl="1" indent="0">
              <a:lnSpc>
                <a:spcPct val="150000"/>
              </a:lnSpc>
              <a:buNone/>
            </a:pPr>
            <a:endParaRPr lang="es-GT" sz="2600" dirty="0">
              <a:latin typeface="Arial" panose="020B0604020202020204" pitchFamily="34" charset="0"/>
              <a:cs typeface="Arial" panose="020B0604020202020204" pitchFamily="34" charset="0"/>
            </a:endParaRPr>
          </a:p>
          <a:p>
            <a:pPr lvl="1" algn="just">
              <a:lnSpc>
                <a:spcPct val="150000"/>
              </a:lnSpc>
              <a:buClr>
                <a:srgbClr val="0070C0"/>
              </a:buClr>
              <a:buFont typeface="Wingdings" panose="05000000000000000000" pitchFamily="2" charset="2"/>
              <a:buChar char="§"/>
            </a:pPr>
            <a:r>
              <a:rPr lang="es-GT" sz="2600" dirty="0">
                <a:latin typeface="Arial" panose="020B0604020202020204" pitchFamily="34" charset="0"/>
                <a:cs typeface="Arial" panose="020B0604020202020204" pitchFamily="34" charset="0"/>
              </a:rPr>
              <a:t>Objetivo Estratégico: Desarrollar e incrementar de forma sostenible y responsable los servicios de asistencia y promoción social dirigido a personas en condición de pobreza y extrema para contribuir al mejoramiento de las condiciones de vida de la población más vulnerable del país a través de la ejecución de acciones en el área de salud, educación inicial y preprimaria, seguridad alimentaria y nutricional, capacitaciones técnico-productivas para la mujer y atención integral al adulto mayor.</a:t>
            </a:r>
          </a:p>
          <a:p>
            <a:pPr marL="457200" lvl="1" indent="0">
              <a:buNone/>
            </a:pPr>
            <a:r>
              <a:rPr lang="es-GT" b="1" dirty="0">
                <a:latin typeface="Arial" panose="020B0604020202020204" pitchFamily="34" charset="0"/>
                <a:cs typeface="Arial" panose="020B0604020202020204" pitchFamily="34" charset="0"/>
              </a:rPr>
              <a:t> </a:t>
            </a:r>
            <a:r>
              <a:rPr lang="es-GT" dirty="0">
                <a:latin typeface="Arial" panose="020B0604020202020204" pitchFamily="34" charset="0"/>
                <a:cs typeface="Arial" panose="020B0604020202020204" pitchFamily="34" charset="0"/>
              </a:rPr>
              <a:t/>
            </a:r>
            <a:br>
              <a:rPr lang="es-GT" dirty="0">
                <a:latin typeface="Arial" panose="020B0604020202020204" pitchFamily="34" charset="0"/>
                <a:cs typeface="Arial" panose="020B0604020202020204" pitchFamily="34" charset="0"/>
              </a:rPr>
            </a:br>
            <a:endParaRPr lang="es-GT" sz="4000" b="1" dirty="0">
              <a:solidFill>
                <a:srgbClr val="0070C0"/>
              </a:solidFill>
              <a:latin typeface="Arial" panose="020B0604020202020204" pitchFamily="34" charset="0"/>
              <a:cs typeface="Arial" panose="020B0604020202020204" pitchFamily="34" charset="0"/>
            </a:endParaRPr>
          </a:p>
          <a:p>
            <a:pPr lvl="1"/>
            <a:endParaRPr lang="es-G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8579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ítulo 1">
            <a:extLst>
              <a:ext uri="{FF2B5EF4-FFF2-40B4-BE49-F238E27FC236}">
                <a16:creationId xmlns="" xmlns:a16="http://schemas.microsoft.com/office/drawing/2014/main" id="{A2162693-C48A-1D46-A173-005AE60ACA54}"/>
              </a:ext>
            </a:extLst>
          </p:cNvPr>
          <p:cNvSpPr txBox="1">
            <a:spLocks/>
          </p:cNvSpPr>
          <p:nvPr/>
        </p:nvSpPr>
        <p:spPr>
          <a:xfrm>
            <a:off x="2865120" y="5017050"/>
            <a:ext cx="9144000" cy="1572448"/>
          </a:xfrm>
          <a:prstGeom prst="rect">
            <a:avLst/>
          </a:prstGeom>
        </p:spPr>
        <p:txBody>
          <a:bodyPr vert="horz" lIns="91440" tIns="45720" rIns="91440" bIns="45720" rtlCol="0" anchor="ctr" anchorCtr="0">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GT" sz="3700" b="1" dirty="0">
                <a:solidFill>
                  <a:schemeClr val="bg1"/>
                </a:solidFill>
                <a:latin typeface="Arial" panose="020B0604020202020204" pitchFamily="34" charset="0"/>
                <a:cs typeface="Arial" panose="020B0604020202020204" pitchFamily="34" charset="0"/>
              </a:rPr>
              <a:t>RENDICIÓN DE CUENTAS</a:t>
            </a:r>
          </a:p>
          <a:p>
            <a:pPr algn="r"/>
            <a:r>
              <a:rPr lang="es-GT" sz="3700" b="1" dirty="0">
                <a:latin typeface="Arial" panose="020B0604020202020204" pitchFamily="34" charset="0"/>
                <a:cs typeface="Arial" panose="020B0604020202020204" pitchFamily="34" charset="0"/>
              </a:rPr>
              <a:t/>
            </a:r>
            <a:br>
              <a:rPr lang="es-GT" sz="3700" b="1" dirty="0">
                <a:latin typeface="Arial" panose="020B0604020202020204" pitchFamily="34" charset="0"/>
                <a:cs typeface="Arial" panose="020B0604020202020204" pitchFamily="34" charset="0"/>
              </a:rPr>
            </a:br>
            <a:r>
              <a:rPr lang="es-GT" sz="3700" b="1" dirty="0">
                <a:solidFill>
                  <a:srgbClr val="00B0F0"/>
                </a:solidFill>
                <a:latin typeface="Arial" panose="020B0604020202020204" pitchFamily="34" charset="0"/>
                <a:cs typeface="Arial" panose="020B0604020202020204" pitchFamily="34" charset="0"/>
              </a:rPr>
              <a:t>PARTE GENERAL</a:t>
            </a:r>
          </a:p>
          <a:p>
            <a:pPr algn="r"/>
            <a:r>
              <a:rPr lang="es-GT" sz="3700" b="1" dirty="0">
                <a:solidFill>
                  <a:srgbClr val="00B0F0"/>
                </a:solidFill>
                <a:latin typeface="Arial" panose="020B0604020202020204" pitchFamily="34" charset="0"/>
                <a:cs typeface="Arial" panose="020B0604020202020204" pitchFamily="34" charset="0"/>
              </a:rPr>
              <a:t>SEGUNDO CUATRIMESTRE 2021</a:t>
            </a:r>
          </a:p>
        </p:txBody>
      </p:sp>
    </p:spTree>
    <p:extLst>
      <p:ext uri="{BB962C8B-B14F-4D97-AF65-F5344CB8AC3E}">
        <p14:creationId xmlns:p14="http://schemas.microsoft.com/office/powerpoint/2010/main" val="2728840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7D0DB10-AE31-47D2-A485-453D2186D26D}"/>
              </a:ext>
            </a:extLst>
          </p:cNvPr>
          <p:cNvSpPr>
            <a:spLocks noGrp="1"/>
          </p:cNvSpPr>
          <p:nvPr>
            <p:ph type="title"/>
          </p:nvPr>
        </p:nvSpPr>
        <p:spPr>
          <a:xfrm>
            <a:off x="1828800" y="562062"/>
            <a:ext cx="8673737" cy="547089"/>
          </a:xfrm>
        </p:spPr>
        <p:txBody>
          <a:bodyPr>
            <a:noAutofit/>
          </a:bodyPr>
          <a:lstStyle/>
          <a:p>
            <a:r>
              <a:rPr lang="es-GT" sz="2800" dirty="0">
                <a:latin typeface="Arial" panose="020B0604020202020204" pitchFamily="34" charset="0"/>
                <a:cs typeface="Arial" panose="020B0604020202020204" pitchFamily="34" charset="0"/>
              </a:rPr>
              <a:t>CIFRAS GENERALES DEL PRESUPUESTO AL SEGUNDO CUATRIMESTRE 2021</a:t>
            </a:r>
            <a:endParaRPr lang="es-GT" sz="2800" b="1" dirty="0">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a16="http://schemas.microsoft.com/office/drawing/2014/main" xmlns="" id="{0246042C-1ABA-4355-A47C-701F270E798C}"/>
              </a:ext>
            </a:extLst>
          </p:cNvPr>
          <p:cNvSpPr>
            <a:spLocks noGrp="1"/>
          </p:cNvSpPr>
          <p:nvPr>
            <p:ph idx="1"/>
          </p:nvPr>
        </p:nvSpPr>
        <p:spPr>
          <a:xfrm>
            <a:off x="1097278" y="1754976"/>
            <a:ext cx="4585065" cy="4614170"/>
          </a:xfrm>
        </p:spPr>
        <p:txBody>
          <a:bodyPr>
            <a:normAutofit fontScale="92500" lnSpcReduction="10000"/>
          </a:bodyPr>
          <a:lstStyle/>
          <a:p>
            <a:pPr marL="0" indent="0">
              <a:buNone/>
            </a:pPr>
            <a:endParaRPr lang="es-GT" b="1" dirty="0">
              <a:latin typeface="Arial" panose="020B0604020202020204" pitchFamily="34" charset="0"/>
              <a:cs typeface="Arial" panose="020B0604020202020204" pitchFamily="34" charset="0"/>
            </a:endParaRPr>
          </a:p>
          <a:p>
            <a:pPr marL="457200" lvl="1" indent="0">
              <a:buNone/>
            </a:pPr>
            <a:r>
              <a:rPr lang="es-GT" dirty="0">
                <a:latin typeface="Arial" panose="020B0604020202020204" pitchFamily="34" charset="0"/>
                <a:cs typeface="Arial" panose="020B0604020202020204" pitchFamily="34" charset="0"/>
              </a:rPr>
              <a:t>Presupuesto vigente </a:t>
            </a:r>
            <a:r>
              <a:rPr lang="es-GT" b="1" dirty="0">
                <a:latin typeface="Arial" panose="020B0604020202020204" pitchFamily="34" charset="0"/>
                <a:cs typeface="Arial" panose="020B0604020202020204" pitchFamily="34" charset="0"/>
              </a:rPr>
              <a:t>total:</a:t>
            </a:r>
          </a:p>
          <a:p>
            <a:pPr marL="457200" lvl="1" indent="0">
              <a:buNone/>
            </a:pPr>
            <a:endParaRPr lang="es-GT" b="1" dirty="0">
              <a:latin typeface="Arial" panose="020B0604020202020204" pitchFamily="34" charset="0"/>
              <a:cs typeface="Arial" panose="020B0604020202020204" pitchFamily="34" charset="0"/>
            </a:endParaRPr>
          </a:p>
          <a:p>
            <a:pPr marL="457200" lvl="1" indent="0">
              <a:buNone/>
            </a:pPr>
            <a:r>
              <a:rPr lang="es-GT" b="1" dirty="0">
                <a:latin typeface="Arial" panose="020B0604020202020204" pitchFamily="34" charset="0"/>
                <a:cs typeface="Arial" panose="020B0604020202020204" pitchFamily="34" charset="0"/>
              </a:rPr>
              <a:t> </a:t>
            </a:r>
          </a:p>
          <a:p>
            <a:pPr marL="457200" lvl="1" indent="0">
              <a:buNone/>
            </a:pPr>
            <a:endParaRPr lang="es-GT" dirty="0">
              <a:latin typeface="Arial" panose="020B0604020202020204" pitchFamily="34" charset="0"/>
              <a:cs typeface="Arial" panose="020B0604020202020204" pitchFamily="34" charset="0"/>
            </a:endParaRPr>
          </a:p>
          <a:p>
            <a:pPr marL="457200" lvl="1" indent="0">
              <a:buNone/>
            </a:pPr>
            <a:r>
              <a:rPr lang="es-GT" dirty="0">
                <a:latin typeface="Arial" panose="020B0604020202020204" pitchFamily="34" charset="0"/>
                <a:cs typeface="Arial" panose="020B0604020202020204" pitchFamily="34" charset="0"/>
              </a:rPr>
              <a:t>Presupuesto </a:t>
            </a:r>
            <a:r>
              <a:rPr lang="es-GT" b="1" dirty="0">
                <a:latin typeface="Arial" panose="020B0604020202020204" pitchFamily="34" charset="0"/>
                <a:cs typeface="Arial" panose="020B0604020202020204" pitchFamily="34" charset="0"/>
              </a:rPr>
              <a:t>ejecutado</a:t>
            </a:r>
            <a:r>
              <a:rPr lang="es-GT" dirty="0">
                <a:latin typeface="Arial" panose="020B0604020202020204" pitchFamily="34" charset="0"/>
                <a:cs typeface="Arial" panose="020B0604020202020204" pitchFamily="34" charset="0"/>
              </a:rPr>
              <a:t> (utilizado):</a:t>
            </a:r>
            <a:br>
              <a:rPr lang="es-GT" dirty="0">
                <a:latin typeface="Arial" panose="020B0604020202020204" pitchFamily="34" charset="0"/>
                <a:cs typeface="Arial" panose="020B0604020202020204" pitchFamily="34" charset="0"/>
              </a:rPr>
            </a:br>
            <a:endParaRPr lang="es-GT" dirty="0">
              <a:latin typeface="Arial" panose="020B0604020202020204" pitchFamily="34" charset="0"/>
              <a:cs typeface="Arial" panose="020B0604020202020204" pitchFamily="34" charset="0"/>
            </a:endParaRPr>
          </a:p>
          <a:p>
            <a:pPr marL="457200" lvl="1" indent="0">
              <a:buNone/>
            </a:pPr>
            <a:endParaRPr lang="es-GT" dirty="0">
              <a:latin typeface="Arial" panose="020B0604020202020204" pitchFamily="34" charset="0"/>
              <a:cs typeface="Arial" panose="020B0604020202020204" pitchFamily="34" charset="0"/>
            </a:endParaRPr>
          </a:p>
          <a:p>
            <a:pPr marL="457200" lvl="1" indent="0">
              <a:buNone/>
            </a:pPr>
            <a:endParaRPr lang="es-GT" dirty="0">
              <a:latin typeface="Arial" panose="020B0604020202020204" pitchFamily="34" charset="0"/>
              <a:cs typeface="Arial" panose="020B0604020202020204" pitchFamily="34" charset="0"/>
            </a:endParaRPr>
          </a:p>
          <a:p>
            <a:pPr marL="457200" lvl="1" indent="0">
              <a:buNone/>
            </a:pPr>
            <a:r>
              <a:rPr lang="es-GT" b="1" dirty="0">
                <a:latin typeface="Arial" panose="020B0604020202020204" pitchFamily="34" charset="0"/>
                <a:cs typeface="Arial" panose="020B0604020202020204" pitchFamily="34" charset="0"/>
              </a:rPr>
              <a:t>Saldo</a:t>
            </a:r>
            <a:r>
              <a:rPr lang="es-GT" dirty="0">
                <a:latin typeface="Arial" panose="020B0604020202020204" pitchFamily="34" charset="0"/>
                <a:cs typeface="Arial" panose="020B0604020202020204" pitchFamily="34" charset="0"/>
              </a:rPr>
              <a:t> por ejecutar </a:t>
            </a:r>
            <a:br>
              <a:rPr lang="es-GT" dirty="0">
                <a:latin typeface="Arial" panose="020B0604020202020204" pitchFamily="34" charset="0"/>
                <a:cs typeface="Arial" panose="020B0604020202020204" pitchFamily="34" charset="0"/>
              </a:rPr>
            </a:br>
            <a:r>
              <a:rPr lang="es-GT" dirty="0">
                <a:latin typeface="Arial" panose="020B0604020202020204" pitchFamily="34" charset="0"/>
                <a:cs typeface="Arial" panose="020B0604020202020204" pitchFamily="34" charset="0"/>
              </a:rPr>
              <a:t>(por utilizar):</a:t>
            </a:r>
            <a:br>
              <a:rPr lang="es-GT" dirty="0">
                <a:latin typeface="Arial" panose="020B0604020202020204" pitchFamily="34" charset="0"/>
                <a:cs typeface="Arial" panose="020B0604020202020204" pitchFamily="34" charset="0"/>
              </a:rPr>
            </a:br>
            <a:endParaRPr lang="es-GT" sz="4000" b="1" dirty="0">
              <a:solidFill>
                <a:srgbClr val="0070C0"/>
              </a:solidFill>
              <a:latin typeface="Arial" panose="020B0604020202020204" pitchFamily="34" charset="0"/>
              <a:cs typeface="Arial" panose="020B0604020202020204" pitchFamily="34" charset="0"/>
            </a:endParaRPr>
          </a:p>
          <a:p>
            <a:pPr lvl="1"/>
            <a:endParaRPr lang="es-GT" dirty="0">
              <a:latin typeface="Arial" panose="020B0604020202020204" pitchFamily="34" charset="0"/>
              <a:cs typeface="Arial" panose="020B0604020202020204" pitchFamily="34" charset="0"/>
            </a:endParaRPr>
          </a:p>
        </p:txBody>
      </p:sp>
      <p:sp>
        <p:nvSpPr>
          <p:cNvPr id="6" name="Marcador de contenido 6">
            <a:extLst>
              <a:ext uri="{FF2B5EF4-FFF2-40B4-BE49-F238E27FC236}">
                <a16:creationId xmlns:a16="http://schemas.microsoft.com/office/drawing/2014/main" xmlns="" id="{0246042C-1ABA-4355-A47C-701F270E798C}"/>
              </a:ext>
            </a:extLst>
          </p:cNvPr>
          <p:cNvSpPr txBox="1">
            <a:spLocks/>
          </p:cNvSpPr>
          <p:nvPr/>
        </p:nvSpPr>
        <p:spPr>
          <a:xfrm>
            <a:off x="4754880" y="1619794"/>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solidFill>
                <a:prstClr val="black"/>
              </a:solidFill>
              <a:latin typeface="Arial" panose="020B0604020202020204" pitchFamily="34" charset="0"/>
              <a:cs typeface="Arial" panose="020B0604020202020204" pitchFamily="34" charset="0"/>
            </a:endParaRPr>
          </a:p>
          <a:p>
            <a:pPr marL="457200" lvl="1" indent="0" algn="r">
              <a:buFont typeface="Arial" panose="020B0604020202020204" pitchFamily="34" charset="0"/>
              <a:buNone/>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149,953,000.00</a:t>
            </a:r>
            <a:endParaRPr lang="es-GT" sz="4500" b="1" dirty="0">
              <a:solidFill>
                <a:srgbClr val="0070C0"/>
              </a:solidFill>
              <a:latin typeface="Arial" panose="020B0604020202020204" pitchFamily="34" charset="0"/>
              <a:cs typeface="Arial" panose="020B0604020202020204" pitchFamily="34" charset="0"/>
            </a:endParaRPr>
          </a:p>
          <a:p>
            <a:pPr marL="457200" lvl="1" indent="0" algn="r">
              <a:buFont typeface="Arial" panose="020B0604020202020204" pitchFamily="34" charset="0"/>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Font typeface="Arial" panose="020B0604020202020204" pitchFamily="34" charset="0"/>
              <a:buNone/>
            </a:pPr>
            <a:endParaRPr lang="es-GT" sz="4000" b="1" dirty="0">
              <a:solidFill>
                <a:srgbClr val="0070C0"/>
              </a:solidFill>
              <a:latin typeface="Arial" panose="020B0604020202020204" pitchFamily="34" charset="0"/>
              <a:cs typeface="Arial" panose="020B0604020202020204" pitchFamily="34" charset="0"/>
            </a:endParaRPr>
          </a:p>
        </p:txBody>
      </p:sp>
      <p:sp>
        <p:nvSpPr>
          <p:cNvPr id="8" name="Marcador de contenido 6">
            <a:extLst>
              <a:ext uri="{FF2B5EF4-FFF2-40B4-BE49-F238E27FC236}">
                <a16:creationId xmlns:a16="http://schemas.microsoft.com/office/drawing/2014/main" xmlns="" id="{0246042C-1ABA-4355-A47C-701F270E798C}"/>
              </a:ext>
            </a:extLst>
          </p:cNvPr>
          <p:cNvSpPr txBox="1">
            <a:spLocks/>
          </p:cNvSpPr>
          <p:nvPr/>
        </p:nvSpPr>
        <p:spPr>
          <a:xfrm>
            <a:off x="4754880" y="3114705"/>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solidFill>
                <a:prstClr val="black"/>
              </a:solidFill>
              <a:latin typeface="Arial" panose="020B0604020202020204" pitchFamily="34" charset="0"/>
              <a:cs typeface="Arial" panose="020B0604020202020204" pitchFamily="34" charset="0"/>
            </a:endParaRPr>
          </a:p>
          <a:p>
            <a:pPr marL="457200" lvl="1" indent="0" algn="r">
              <a:buFont typeface="Arial" panose="020B0604020202020204" pitchFamily="34" charset="0"/>
              <a:buNone/>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86,253,297.32</a:t>
            </a:r>
            <a:endParaRPr lang="es-GT" sz="4500" b="1" dirty="0">
              <a:solidFill>
                <a:srgbClr val="0070C0"/>
              </a:solidFill>
              <a:latin typeface="Arial" panose="020B0604020202020204" pitchFamily="34" charset="0"/>
              <a:cs typeface="Arial" panose="020B0604020202020204" pitchFamily="34" charset="0"/>
            </a:endParaRPr>
          </a:p>
          <a:p>
            <a:pPr marL="457200" lvl="1" indent="0" algn="r">
              <a:buFont typeface="Arial" panose="020B0604020202020204" pitchFamily="34" charset="0"/>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Font typeface="Arial" panose="020B0604020202020204" pitchFamily="34" charset="0"/>
              <a:buNone/>
            </a:pPr>
            <a:endParaRPr lang="es-GT" sz="4000" b="1" dirty="0">
              <a:solidFill>
                <a:srgbClr val="0070C0"/>
              </a:solidFill>
              <a:latin typeface="Arial" panose="020B0604020202020204" pitchFamily="34" charset="0"/>
              <a:cs typeface="Arial" panose="020B0604020202020204" pitchFamily="34" charset="0"/>
            </a:endParaRPr>
          </a:p>
        </p:txBody>
      </p:sp>
      <p:sp>
        <p:nvSpPr>
          <p:cNvPr id="9" name="Marcador de contenido 6">
            <a:extLst>
              <a:ext uri="{FF2B5EF4-FFF2-40B4-BE49-F238E27FC236}">
                <a16:creationId xmlns:a16="http://schemas.microsoft.com/office/drawing/2014/main" xmlns="" id="{0246042C-1ABA-4355-A47C-701F270E798C}"/>
              </a:ext>
            </a:extLst>
          </p:cNvPr>
          <p:cNvSpPr txBox="1">
            <a:spLocks/>
          </p:cNvSpPr>
          <p:nvPr/>
        </p:nvSpPr>
        <p:spPr>
          <a:xfrm>
            <a:off x="4754880" y="4656122"/>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solidFill>
                <a:prstClr val="black"/>
              </a:solidFill>
              <a:latin typeface="Arial" panose="020B0604020202020204" pitchFamily="34" charset="0"/>
              <a:cs typeface="Arial" panose="020B0604020202020204" pitchFamily="34" charset="0"/>
            </a:endParaRPr>
          </a:p>
          <a:p>
            <a:pPr marL="457200" lvl="1" indent="0" algn="r">
              <a:buFont typeface="Arial" panose="020B0604020202020204" pitchFamily="34" charset="0"/>
              <a:buNone/>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63,699,702.68</a:t>
            </a:r>
            <a:endParaRPr lang="es-GT" sz="4500" b="1" dirty="0">
              <a:solidFill>
                <a:srgbClr val="0070C0"/>
              </a:solidFill>
              <a:latin typeface="Arial" panose="020B0604020202020204" pitchFamily="34" charset="0"/>
              <a:cs typeface="Arial" panose="020B0604020202020204" pitchFamily="34" charset="0"/>
            </a:endParaRPr>
          </a:p>
          <a:p>
            <a:pPr marL="457200" lvl="1" indent="0" algn="r">
              <a:buFont typeface="Arial" panose="020B0604020202020204" pitchFamily="34" charset="0"/>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Font typeface="Arial" panose="020B0604020202020204" pitchFamily="34" charset="0"/>
              <a:buNone/>
            </a:pPr>
            <a:endParaRPr lang="es-GT"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2520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7D0DB10-AE31-47D2-A485-453D2186D26D}"/>
              </a:ext>
            </a:extLst>
          </p:cNvPr>
          <p:cNvSpPr>
            <a:spLocks noGrp="1"/>
          </p:cNvSpPr>
          <p:nvPr>
            <p:ph type="title"/>
          </p:nvPr>
        </p:nvSpPr>
        <p:spPr>
          <a:xfrm>
            <a:off x="1828800" y="562062"/>
            <a:ext cx="8673737" cy="547089"/>
          </a:xfrm>
        </p:spPr>
        <p:txBody>
          <a:bodyPr>
            <a:noAutofit/>
          </a:bodyPr>
          <a:lstStyle/>
          <a:p>
            <a:r>
              <a:rPr lang="es-GT" sz="2800" dirty="0">
                <a:latin typeface="Arial" panose="020B0604020202020204" pitchFamily="34" charset="0"/>
                <a:cs typeface="Arial" panose="020B0604020202020204" pitchFamily="34" charset="0"/>
              </a:rPr>
              <a:t>CIFRAS GENERALES DEL PRESUPUESTO AL SEGUNDO CUATRIMESTRE 2021</a:t>
            </a:r>
            <a:endParaRPr lang="es-GT" sz="2800" b="1" dirty="0">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 xmlns:a16="http://schemas.microsoft.com/office/drawing/2014/main" id="{0246042C-1ABA-4355-A47C-701F270E798C}"/>
              </a:ext>
            </a:extLst>
          </p:cNvPr>
          <p:cNvSpPr>
            <a:spLocks noGrp="1"/>
          </p:cNvSpPr>
          <p:nvPr>
            <p:ph idx="1"/>
          </p:nvPr>
        </p:nvSpPr>
        <p:spPr>
          <a:xfrm>
            <a:off x="2132701" y="2803491"/>
            <a:ext cx="4585065" cy="1445424"/>
          </a:xfrm>
        </p:spPr>
        <p:txBody>
          <a:bodyPr>
            <a:normAutofit fontScale="92500" lnSpcReduction="10000"/>
          </a:bodyPr>
          <a:lstStyle/>
          <a:p>
            <a:pPr marL="0" indent="0">
              <a:buNone/>
            </a:pPr>
            <a:endParaRPr lang="es-GT" b="1" dirty="0">
              <a:latin typeface="Arial" panose="020B0604020202020204" pitchFamily="34" charset="0"/>
              <a:cs typeface="Arial" panose="020B0604020202020204" pitchFamily="34" charset="0"/>
            </a:endParaRPr>
          </a:p>
          <a:p>
            <a:pPr marL="457200" lvl="1" indent="0">
              <a:buNone/>
            </a:pPr>
            <a:r>
              <a:rPr lang="es-GT" sz="2600" b="1" dirty="0">
                <a:latin typeface="Arial" panose="020B0604020202020204" pitchFamily="34" charset="0"/>
                <a:cs typeface="Arial" panose="020B0604020202020204" pitchFamily="34" charset="0"/>
              </a:rPr>
              <a:t>Porcentaje de ejecución</a:t>
            </a:r>
            <a:r>
              <a:rPr lang="es-GT" b="1" dirty="0">
                <a:latin typeface="Arial" panose="020B0604020202020204" pitchFamily="34" charset="0"/>
                <a:cs typeface="Arial" panose="020B0604020202020204" pitchFamily="34" charset="0"/>
              </a:rPr>
              <a:t>:</a:t>
            </a:r>
          </a:p>
          <a:p>
            <a:pPr marL="457200" lvl="1" indent="0">
              <a:buNone/>
            </a:pPr>
            <a:endParaRPr lang="es-GT" b="1" dirty="0">
              <a:latin typeface="Arial" panose="020B0604020202020204" pitchFamily="34" charset="0"/>
              <a:cs typeface="Arial" panose="020B0604020202020204" pitchFamily="34" charset="0"/>
            </a:endParaRPr>
          </a:p>
          <a:p>
            <a:pPr marL="457200" lvl="1" indent="0">
              <a:buNone/>
            </a:pPr>
            <a:r>
              <a:rPr lang="es-GT" b="1" dirty="0">
                <a:latin typeface="Arial" panose="020B0604020202020204" pitchFamily="34" charset="0"/>
                <a:cs typeface="Arial" panose="020B0604020202020204" pitchFamily="34" charset="0"/>
              </a:rPr>
              <a:t> </a:t>
            </a:r>
          </a:p>
          <a:p>
            <a:pPr lvl="1"/>
            <a:endParaRPr lang="es-GT" dirty="0">
              <a:latin typeface="Arial" panose="020B0604020202020204" pitchFamily="34" charset="0"/>
              <a:cs typeface="Arial" panose="020B0604020202020204" pitchFamily="34" charset="0"/>
            </a:endParaRPr>
          </a:p>
        </p:txBody>
      </p:sp>
      <p:sp>
        <p:nvSpPr>
          <p:cNvPr id="6" name="Marcador de contenido 6">
            <a:extLst>
              <a:ext uri="{FF2B5EF4-FFF2-40B4-BE49-F238E27FC236}">
                <a16:creationId xmlns="" xmlns:a16="http://schemas.microsoft.com/office/drawing/2014/main" id="{0246042C-1ABA-4355-A47C-701F270E798C}"/>
              </a:ext>
            </a:extLst>
          </p:cNvPr>
          <p:cNvSpPr txBox="1">
            <a:spLocks/>
          </p:cNvSpPr>
          <p:nvPr/>
        </p:nvSpPr>
        <p:spPr>
          <a:xfrm>
            <a:off x="5857155" y="2534194"/>
            <a:ext cx="2884203" cy="19840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5000" b="1" dirty="0">
                <a:solidFill>
                  <a:srgbClr val="00B050"/>
                </a:solidFill>
                <a:latin typeface="Arial" panose="020B0604020202020204" pitchFamily="34" charset="0"/>
                <a:cs typeface="Arial" panose="020B0604020202020204" pitchFamily="34" charset="0"/>
              </a:rPr>
              <a:t>57.52%</a:t>
            </a: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4961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40743F2-234A-4544-BBAC-8877FB423F76}"/>
              </a:ext>
            </a:extLst>
          </p:cNvPr>
          <p:cNvSpPr>
            <a:spLocks noGrp="1"/>
          </p:cNvSpPr>
          <p:nvPr>
            <p:ph type="ctrTitle"/>
          </p:nvPr>
        </p:nvSpPr>
        <p:spPr>
          <a:xfrm>
            <a:off x="387531" y="1345474"/>
            <a:ext cx="11173098"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¿EN QUÉ UTILIZA EL </a:t>
            </a:r>
            <a:r>
              <a:rPr lang="es-GT" dirty="0" smtClean="0">
                <a:latin typeface="Arial" panose="020B0604020202020204" pitchFamily="34" charset="0"/>
                <a:cs typeface="Arial" panose="020B0604020202020204" pitchFamily="34" charset="0"/>
              </a:rPr>
              <a:t>DINERO SOSEP?</a:t>
            </a:r>
            <a:r>
              <a:rPr lang="es-GT" dirty="0">
                <a:latin typeface="Arial" panose="020B0604020202020204" pitchFamily="34" charset="0"/>
                <a:cs typeface="Arial" panose="020B0604020202020204" pitchFamily="34" charset="0"/>
              </a:rPr>
              <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 xmlns:a16="http://schemas.microsoft.com/office/drawing/2014/main" id="{E40743F2-234A-4544-BBAC-8877FB423F76}"/>
              </a:ext>
            </a:extLst>
          </p:cNvPr>
          <p:cNvSpPr txBox="1">
            <a:spLocks/>
          </p:cNvSpPr>
          <p:nvPr/>
        </p:nvSpPr>
        <p:spPr>
          <a:xfrm>
            <a:off x="4493623" y="1721224"/>
            <a:ext cx="7406641" cy="4814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El dinero se utiliza en la adquisición de diferentes bienes o servicios y en transferencias que son necesarias para cumplir con las finalidades de la institución.</a:t>
            </a:r>
          </a:p>
          <a:p>
            <a:pPr algn="just">
              <a:lnSpc>
                <a:spcPct val="150000"/>
              </a:lnSpc>
            </a:pPr>
            <a:endParaRPr lang="es-GT" sz="20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000" b="0" dirty="0">
                <a:solidFill>
                  <a:schemeClr val="tx1"/>
                </a:solidFill>
                <a:latin typeface="Arial" panose="020B0604020202020204" pitchFamily="34" charset="0"/>
                <a:cs typeface="Arial" panose="020B0604020202020204" pitchFamily="34" charset="0"/>
              </a:rPr>
              <a:t>Para mostrar de forma ordenada a la población en qué se utiliza el dinero, el gasto del sector público se muestra por </a:t>
            </a:r>
            <a:r>
              <a:rPr lang="es-GT" sz="2600" dirty="0">
                <a:solidFill>
                  <a:srgbClr val="197BB4"/>
                </a:solidFill>
                <a:latin typeface="Arial" panose="020B0604020202020204" pitchFamily="34" charset="0"/>
                <a:cs typeface="Arial" panose="020B0604020202020204" pitchFamily="34" charset="0"/>
              </a:rPr>
              <a:t>grupos de gasto</a:t>
            </a:r>
            <a:r>
              <a:rPr lang="es-GT" sz="2600" b="0" dirty="0">
                <a:solidFill>
                  <a:schemeClr val="tx1"/>
                </a:solidFill>
                <a:latin typeface="Arial" panose="020B0604020202020204" pitchFamily="34" charset="0"/>
                <a:cs typeface="Arial" panose="020B0604020202020204" pitchFamily="34" charset="0"/>
              </a:rPr>
              <a:t>.</a:t>
            </a:r>
          </a:p>
          <a:p>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4" name="Título 1">
            <a:extLst>
              <a:ext uri="{FF2B5EF4-FFF2-40B4-BE49-F238E27FC236}">
                <a16:creationId xmlns="" xmlns:a16="http://schemas.microsoft.com/office/drawing/2014/main" id="{E40743F2-234A-4544-BBAC-8877FB423F76}"/>
              </a:ext>
            </a:extLst>
          </p:cNvPr>
          <p:cNvSpPr txBox="1">
            <a:spLocks/>
          </p:cNvSpPr>
          <p:nvPr/>
        </p:nvSpPr>
        <p:spPr>
          <a:xfrm>
            <a:off x="387531" y="2672987"/>
            <a:ext cx="3327219" cy="193711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000" b="0" dirty="0">
                <a:latin typeface="Arial" panose="020B0604020202020204" pitchFamily="34" charset="0"/>
                <a:cs typeface="Arial" panose="020B0604020202020204" pitchFamily="34" charset="0"/>
              </a:rPr>
              <a:t>El gasto se divide </a:t>
            </a:r>
          </a:p>
          <a:p>
            <a:pPr>
              <a:lnSpc>
                <a:spcPct val="150000"/>
              </a:lnSpc>
            </a:pPr>
            <a:r>
              <a:rPr lang="es-GT" sz="2000" b="0" dirty="0">
                <a:latin typeface="Arial" panose="020B0604020202020204" pitchFamily="34" charset="0"/>
                <a:cs typeface="Arial" panose="020B0604020202020204" pitchFamily="34" charset="0"/>
              </a:rPr>
              <a:t>en </a:t>
            </a:r>
            <a:r>
              <a:rPr lang="es-GT" sz="3100" dirty="0" smtClean="0">
                <a:solidFill>
                  <a:srgbClr val="FF0000"/>
                </a:solidFill>
                <a:latin typeface="Arial" panose="020B0604020202020204" pitchFamily="34" charset="0"/>
                <a:cs typeface="Arial" panose="020B0604020202020204" pitchFamily="34" charset="0"/>
              </a:rPr>
              <a:t>6 </a:t>
            </a:r>
            <a:r>
              <a:rPr lang="es-GT" sz="2000" b="0" dirty="0">
                <a:latin typeface="Arial" panose="020B0604020202020204" pitchFamily="34" charset="0"/>
                <a:cs typeface="Arial" panose="020B0604020202020204" pitchFamily="34" charset="0"/>
              </a:rPr>
              <a:t>grupos</a:t>
            </a:r>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20818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7360" y="365126"/>
            <a:ext cx="9680283" cy="829360"/>
          </a:xfrm>
        </p:spPr>
        <p:txBody>
          <a:bodyPr/>
          <a:lstStyle/>
          <a:p>
            <a:r>
              <a:rPr lang="es-GT" sz="2800" dirty="0">
                <a:latin typeface="Arial" panose="020B0604020202020204" pitchFamily="34" charset="0"/>
                <a:cs typeface="Arial" panose="020B0604020202020204" pitchFamily="34" charset="0"/>
              </a:rPr>
              <a:t>EJECUCIÓN PRESUPUESTARIA POR GRUPO DE GASTO AL SEGUNDO CUATRIMESTRE 2021</a:t>
            </a:r>
            <a:endParaRPr lang="es-GT" sz="2800" dirty="0"/>
          </a:p>
        </p:txBody>
      </p:sp>
      <p:graphicFrame>
        <p:nvGraphicFramePr>
          <p:cNvPr id="7" name="Marcador de contenido 6"/>
          <p:cNvGraphicFramePr>
            <a:graphicFrameLocks noGrp="1"/>
          </p:cNvGraphicFramePr>
          <p:nvPr>
            <p:ph idx="1"/>
            <p:extLst/>
          </p:nvPr>
        </p:nvGraphicFramePr>
        <p:xfrm>
          <a:off x="823783" y="1293341"/>
          <a:ext cx="10404389" cy="52639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918730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40743F2-234A-4544-BBAC-8877FB423F76}"/>
              </a:ext>
            </a:extLst>
          </p:cNvPr>
          <p:cNvSpPr>
            <a:spLocks noGrp="1"/>
          </p:cNvSpPr>
          <p:nvPr>
            <p:ph type="ctrTitle"/>
          </p:nvPr>
        </p:nvSpPr>
        <p:spPr>
          <a:xfrm>
            <a:off x="387531" y="1021624"/>
            <a:ext cx="11173098"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¿CUÁL ES LA IMPORTANCIA DEL PAGO DE SERVIDORES PÚBLICOS?</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xmlns="" id="{E40743F2-234A-4544-BBAC-8877FB423F76}"/>
              </a:ext>
            </a:extLst>
          </p:cNvPr>
          <p:cNvSpPr txBox="1">
            <a:spLocks/>
          </p:cNvSpPr>
          <p:nvPr/>
        </p:nvSpPr>
        <p:spPr>
          <a:xfrm>
            <a:off x="4493624" y="1591234"/>
            <a:ext cx="6565674"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lvl="1" algn="just"/>
            <a:r>
              <a:rPr lang="es-MX" sz="2200" dirty="0">
                <a:solidFill>
                  <a:prstClr val="black"/>
                </a:solidFill>
              </a:rPr>
              <a:t>La Secretaría de Obras Sociales de la Esposa del Presidente de la República es la institución encargada de brindar atención integral a los distintos segmentos de la población tales como niñez, adultos mayores, y demás personas que se encuentran en pobreza y pobreza extrema, por lo cual por medio de la prestación de los distintos servicios que son brindados por las Direcciones de Hogares Comunitarios, Servicio Social, Mejoramiento de las Condiciones Socioeconómicas de la </a:t>
            </a:r>
            <a:r>
              <a:rPr lang="es-MX" sz="2200" dirty="0" smtClean="0">
                <a:solidFill>
                  <a:prstClr val="black"/>
                </a:solidFill>
              </a:rPr>
              <a:t>Mujer y Mis Años Dorados. </a:t>
            </a:r>
            <a:r>
              <a:rPr lang="es-MX" sz="2200" dirty="0">
                <a:solidFill>
                  <a:prstClr val="black"/>
                </a:solidFill>
              </a:rPr>
              <a:t>Brindando atención integral a cada beneficiario por medio de los colaboradores de esta </a:t>
            </a:r>
            <a:r>
              <a:rPr lang="es-MX" sz="2200" dirty="0" smtClean="0">
                <a:solidFill>
                  <a:prstClr val="black"/>
                </a:solidFill>
              </a:rPr>
              <a:t>Secretaría.</a:t>
            </a:r>
            <a:endParaRPr lang="es-GT" sz="2400" b="0" dirty="0">
              <a:solidFill>
                <a:prstClr val="black"/>
              </a:solidFill>
              <a:latin typeface="Arial" panose="020B0604020202020204" pitchFamily="34" charset="0"/>
              <a:cs typeface="Arial" panose="020B0604020202020204" pitchFamily="34" charset="0"/>
            </a:endParaRPr>
          </a:p>
          <a:p>
            <a:endParaRPr lang="es-GT" sz="2000" b="0" dirty="0">
              <a:solidFill>
                <a:srgbClr val="4472C4">
                  <a:lumMod val="50000"/>
                </a:srgbClr>
              </a:solidFill>
              <a:latin typeface="Arial" panose="020B0604020202020204" pitchFamily="34" charset="0"/>
              <a:cs typeface="Arial" panose="020B0604020202020204" pitchFamily="34" charset="0"/>
            </a:endParaRPr>
          </a:p>
          <a:p>
            <a:endParaRPr lang="es-GT" sz="2000" b="0" dirty="0">
              <a:solidFill>
                <a:srgbClr val="4472C4">
                  <a:lumMod val="50000"/>
                </a:srgbClr>
              </a:solidFill>
              <a:latin typeface="Arial" panose="020B0604020202020204" pitchFamily="34" charset="0"/>
              <a:cs typeface="Arial" panose="020B0604020202020204" pitchFamily="34" charset="0"/>
            </a:endParaRPr>
          </a:p>
        </p:txBody>
      </p:sp>
      <p:sp>
        <p:nvSpPr>
          <p:cNvPr id="6" name="Título 1">
            <a:extLst>
              <a:ext uri="{FF2B5EF4-FFF2-40B4-BE49-F238E27FC236}">
                <a16:creationId xmlns:a16="http://schemas.microsoft.com/office/drawing/2014/main" xmlns="" id="{E40743F2-234A-4544-BBAC-8877FB423F76}"/>
              </a:ext>
            </a:extLst>
          </p:cNvPr>
          <p:cNvSpPr txBox="1">
            <a:spLocks/>
          </p:cNvSpPr>
          <p:nvPr/>
        </p:nvSpPr>
        <p:spPr>
          <a:xfrm>
            <a:off x="387531" y="1838053"/>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000" b="0" dirty="0">
                <a:solidFill>
                  <a:prstClr val="black"/>
                </a:solidFill>
                <a:latin typeface="Arial" panose="020B0604020202020204" pitchFamily="34" charset="0"/>
                <a:cs typeface="Arial" panose="020B0604020202020204" pitchFamily="34" charset="0"/>
              </a:rPr>
              <a:t>Durante el cuatrimestre reportado, </a:t>
            </a:r>
            <a:r>
              <a:rPr lang="es-GT" sz="2000" b="0" dirty="0" smtClean="0">
                <a:solidFill>
                  <a:prstClr val="black"/>
                </a:solidFill>
                <a:latin typeface="Arial" panose="020B0604020202020204" pitchFamily="34" charset="0"/>
                <a:cs typeface="Arial" panose="020B0604020202020204" pitchFamily="34" charset="0"/>
              </a:rPr>
              <a:t>SOSEP atendió </a:t>
            </a:r>
            <a:r>
              <a:rPr lang="es-GT" sz="2000" b="0" dirty="0">
                <a:solidFill>
                  <a:prstClr val="black"/>
                </a:solidFill>
                <a:latin typeface="Arial" panose="020B0604020202020204" pitchFamily="34" charset="0"/>
                <a:cs typeface="Arial" panose="020B0604020202020204" pitchFamily="34" charset="0"/>
              </a:rPr>
              <a:t>y dio cobertura a </a:t>
            </a:r>
            <a:r>
              <a:rPr lang="es-GT" sz="2200" dirty="0" smtClean="0">
                <a:solidFill>
                  <a:srgbClr val="FF0000"/>
                </a:solidFill>
                <a:latin typeface="Arial" panose="020B0604020202020204" pitchFamily="34" charset="0"/>
                <a:cs typeface="Arial" panose="020B0604020202020204" pitchFamily="34" charset="0"/>
              </a:rPr>
              <a:t>29,380 </a:t>
            </a:r>
            <a:r>
              <a:rPr lang="es-GT" sz="2200" dirty="0">
                <a:solidFill>
                  <a:srgbClr val="FF0000"/>
                </a:solidFill>
                <a:latin typeface="Arial" panose="020B0604020202020204" pitchFamily="34" charset="0"/>
                <a:cs typeface="Arial" panose="020B0604020202020204" pitchFamily="34" charset="0"/>
              </a:rPr>
              <a:t>guatemaltecos</a:t>
            </a:r>
            <a:endParaRPr lang="es-GT" sz="2200" b="0" dirty="0">
              <a:solidFill>
                <a:srgbClr val="FF0000"/>
              </a:solidFill>
              <a:latin typeface="Arial" panose="020B0604020202020204" pitchFamily="34" charset="0"/>
              <a:cs typeface="Arial" panose="020B0604020202020204" pitchFamily="34" charset="0"/>
            </a:endParaRPr>
          </a:p>
        </p:txBody>
      </p:sp>
      <p:pic>
        <p:nvPicPr>
          <p:cNvPr id="1026" name="Picture 2" descr="Desarrollando capacidades de ciencia de datos en Directivos Públic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88368" y="237076"/>
            <a:ext cx="1111896" cy="1111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5377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CC PPT" id="{10F4F059-A0B9-1049-A250-F7623F8A7F99}" vid="{AC174B93-5168-7E41-BD8C-27F9E39DFEA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A39D96561CF3FA49BA629FB29367CEAB" ma:contentTypeVersion="12" ma:contentTypeDescription="Crear nuevo documento." ma:contentTypeScope="" ma:versionID="82063a6b178adbe3c79d37e693bc162e">
  <xsd:schema xmlns:xsd="http://www.w3.org/2001/XMLSchema" xmlns:xs="http://www.w3.org/2001/XMLSchema" xmlns:p="http://schemas.microsoft.com/office/2006/metadata/properties" xmlns:ns3="efcf9931-6988-4c26-989d-90fd7d9d6177" xmlns:ns4="2de3127d-b50e-4c29-b846-9213acea4d89" targetNamespace="http://schemas.microsoft.com/office/2006/metadata/properties" ma:root="true" ma:fieldsID="3d9afdd1b157cbc26b4623f5f3ce62be" ns3:_="" ns4:_="">
    <xsd:import namespace="efcf9931-6988-4c26-989d-90fd7d9d6177"/>
    <xsd:import namespace="2de3127d-b50e-4c29-b846-9213acea4d8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cf9931-6988-4c26-989d-90fd7d9d6177"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SharingHintHash" ma:index="10" nillable="true" ma:displayName="Hash de la sugerencia para comparti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e3127d-b50e-4c29-b846-9213acea4d8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567AB3-BDA8-4F6A-BF08-04C51A48EB3D}">
  <ds:schemaRefs>
    <ds:schemaRef ds:uri="http://schemas.microsoft.com/sharepoint/v3/contenttype/forms"/>
  </ds:schemaRefs>
</ds:datastoreItem>
</file>

<file path=customXml/itemProps2.xml><?xml version="1.0" encoding="utf-8"?>
<ds:datastoreItem xmlns:ds="http://schemas.openxmlformats.org/officeDocument/2006/customXml" ds:itemID="{7BACC9B7-7504-42A6-9CA1-27F36E1A7B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cf9931-6988-4c26-989d-90fd7d9d6177"/>
    <ds:schemaRef ds:uri="2de3127d-b50e-4c29-b846-9213acea4d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F6A2CD-1165-4C44-BCDF-58BB3311353D}">
  <ds:schemaRefs>
    <ds:schemaRef ds:uri="http://schemas.microsoft.com/office/2006/metadata/properties"/>
    <ds:schemaRef ds:uri="efcf9931-6988-4c26-989d-90fd7d9d6177"/>
    <ds:schemaRef ds:uri="2de3127d-b50e-4c29-b846-9213acea4d8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CPCC PPT 001</Template>
  <TotalTime>5645</TotalTime>
  <Words>1336</Words>
  <Application>Microsoft Office PowerPoint</Application>
  <PresentationFormat>Panorámica</PresentationFormat>
  <Paragraphs>192</Paragraphs>
  <Slides>25</Slides>
  <Notes>21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25</vt:i4>
      </vt:variant>
    </vt:vector>
  </HeadingPairs>
  <TitlesOfParts>
    <vt:vector size="33" baseType="lpstr">
      <vt:lpstr>Arial</vt:lpstr>
      <vt:lpstr>Calibri</vt:lpstr>
      <vt:lpstr>Calibri Light</vt:lpstr>
      <vt:lpstr>Montserrat</vt:lpstr>
      <vt:lpstr>Montserrat Black</vt:lpstr>
      <vt:lpstr>Wingdings</vt:lpstr>
      <vt:lpstr>Tema de Office</vt:lpstr>
      <vt:lpstr>1_Tema de Office</vt:lpstr>
      <vt:lpstr>Presentación de PowerPoint</vt:lpstr>
      <vt:lpstr>PRINCIPALES FUNCIONES DE SOSEP</vt:lpstr>
      <vt:lpstr>PRINCIPALES OBJETIVO DE SOSEP</vt:lpstr>
      <vt:lpstr>Presentación de PowerPoint</vt:lpstr>
      <vt:lpstr>CIFRAS GENERALES DEL PRESUPUESTO AL SEGUNDO CUATRIMESTRE 2021</vt:lpstr>
      <vt:lpstr>CIFRAS GENERALES DEL PRESUPUESTO AL SEGUNDO CUATRIMESTRE 2021</vt:lpstr>
      <vt:lpstr>¿EN QUÉ UTILIZA EL DINERO SOSEP?  </vt:lpstr>
      <vt:lpstr>EJECUCIÓN PRESUPUESTARIA POR GRUPO DE GASTO AL SEGUNDO CUATRIMESTRE 2021</vt:lpstr>
      <vt:lpstr>¿CUÁL ES LA IMPORTANCIA DEL PAGO DE SERVIDORES PÚBLICOS?  </vt:lpstr>
      <vt:lpstr>PAGO DE SALARIOS A SERVIDORES PÚBLICOS A LA FECHA  </vt:lpstr>
      <vt:lpstr>¿EN QUÉ INVIERTE SOSEP?  </vt:lpstr>
      <vt:lpstr>MONTO UTILIZADO EN INVERSIÓN A LA FECHA  </vt:lpstr>
      <vt:lpstr>¿QUÉ FINALIDADES ATIENDE “LA INSTITUCIÓN”?  </vt:lpstr>
      <vt:lpstr>EJECUCIÓN PRESUPUESTARIA POR FINALIDAD AL SEGUNDO CUATRIMESTRE 2021</vt:lpstr>
      <vt:lpstr>Presentación de PowerPoint</vt:lpstr>
      <vt:lpstr>Presentación de PowerPoint</vt:lpstr>
      <vt:lpstr>Presentación de PowerPoint</vt:lpstr>
      <vt:lpstr>Presentación de PowerPoint</vt:lpstr>
      <vt:lpstr>Presentación de PowerPoint</vt:lpstr>
      <vt:lpstr>Presentación de PowerPoint</vt:lpstr>
      <vt:lpstr>¿QUÉ TENDENCIA MUESTRA EL USO DE LOS RECURSOS PÚBLICOS?  </vt:lpstr>
      <vt:lpstr>¿QUÉ RESULTADOS SE OBTUVIERON EN EL MARCO DE LA PGG?  </vt:lpstr>
      <vt:lpstr>¿QUÉ MEDIDAS DE TRANSPARENCIA SE HAN APLICADO?  </vt:lpstr>
      <vt:lpstr>¿QUÉ DESAFÍOS INSTITUCIONALES SE TIENEN DURANTE 2021?  </vt:lpstr>
      <vt:lpstr>Presentación de PowerPoint</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TITULAR Subtitular</dc:title>
  <dc:subject/>
  <dc:creator>CPCC-RMONROY</dc:creator>
  <cp:keywords/>
  <dc:description/>
  <cp:lastModifiedBy>Dulce María del Carmen Rivera Buislay</cp:lastModifiedBy>
  <cp:revision>329</cp:revision>
  <cp:lastPrinted>2021-08-09T17:23:02Z</cp:lastPrinted>
  <dcterms:created xsi:type="dcterms:W3CDTF">2020-10-26T21:37:44Z</dcterms:created>
  <dcterms:modified xsi:type="dcterms:W3CDTF">2021-09-21T19:33:14Z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0x010100A39D96561CF3FA49BA629FB29367CEAB</vt:lpwstr>
  </property>
</Properties>
</file>