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12192000" cy="6858000"/>
  <p:embeddedFontLst>
    <p:embeddedFont>
      <p:font typeface="Montserra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2" roundtripDataSignature="AMtx7miZ0GLm3sOncX4KAWcsXX6ybOh7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850C94-2C64-4799-95FD-663C93845A69}">
  <a:tblStyle styleId="{D7850C94-2C64-4799-95FD-663C93845A6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Montserrat-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Montserrat-bold.fntdata"/><Relationship Id="rId16" Type="http://schemas.openxmlformats.org/officeDocument/2006/relationships/slide" Target="slides/slide10.xml"/><Relationship Id="rId38" Type="http://schemas.openxmlformats.org/officeDocument/2006/relationships/font" Target="fonts/Montserra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33"/>
          <p:cNvSpPr txBox="1"/>
          <p:nvPr>
            <p:ph type="ctrTitle"/>
          </p:nvPr>
        </p:nvSpPr>
        <p:spPr>
          <a:xfrm>
            <a:off x="1524000" y="1122363"/>
            <a:ext cx="9144000" cy="2387600"/>
          </a:xfrm>
          <a:prstGeom prst="rect">
            <a:avLst/>
          </a:prstGeom>
          <a:noFill/>
          <a:ln>
            <a:noFill/>
          </a:ln>
        </p:spPr>
        <p:txBody>
          <a:bodyPr anchorCtr="0" anchor="b" bIns="0" lIns="0" spcFirstLastPara="1" rIns="0" wrap="square" tIns="0">
            <a:spAutoFit/>
          </a:bodyPr>
          <a:lstStyle>
            <a:lvl1pPr lvl="0" algn="ctr">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3"/>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spAutoFit/>
          </a:bodyPr>
          <a:lstStyle>
            <a:lvl1pPr lvl="0" algn="ctr">
              <a:spcBef>
                <a:spcPts val="0"/>
              </a:spcBef>
              <a:spcAft>
                <a:spcPts val="0"/>
              </a:spcAft>
              <a:buClr>
                <a:schemeClr val="dk1"/>
              </a:buClr>
              <a:buSzPts val="2400"/>
              <a:buFont typeface="Arial"/>
              <a:buNone/>
              <a:defRPr sz="2400"/>
            </a:lvl1pPr>
            <a:lvl2pPr lvl="1" algn="ctr">
              <a:spcBef>
                <a:spcPts val="0"/>
              </a:spcBef>
              <a:spcAft>
                <a:spcPts val="0"/>
              </a:spcAft>
              <a:buSzPts val="2000"/>
              <a:buFont typeface="Calibri"/>
              <a:buNone/>
              <a:defRPr sz="2000"/>
            </a:lvl2pPr>
            <a:lvl3pPr lvl="2" algn="ctr">
              <a:spcBef>
                <a:spcPts val="0"/>
              </a:spcBef>
              <a:spcAft>
                <a:spcPts val="0"/>
              </a:spcAft>
              <a:buSzPts val="1800"/>
              <a:buFont typeface="Calibri"/>
              <a:buNone/>
              <a:defRPr sz="1800"/>
            </a:lvl3pPr>
            <a:lvl4pPr lvl="3" algn="ctr">
              <a:spcBef>
                <a:spcPts val="0"/>
              </a:spcBef>
              <a:spcAft>
                <a:spcPts val="0"/>
              </a:spcAft>
              <a:buSzPts val="1600"/>
              <a:buFont typeface="Calibri"/>
              <a:buNone/>
              <a:defRPr sz="1600"/>
            </a:lvl4pPr>
            <a:lvl5pPr lvl="4" algn="ctr">
              <a:spcBef>
                <a:spcPts val="0"/>
              </a:spcBef>
              <a:spcAft>
                <a:spcPts val="0"/>
              </a:spcAft>
              <a:buSzPts val="1600"/>
              <a:buFont typeface="Calibri"/>
              <a:buNone/>
              <a:defRPr sz="1600"/>
            </a:lvl5pPr>
            <a:lvl6pPr lvl="5" algn="ctr">
              <a:spcBef>
                <a:spcPts val="0"/>
              </a:spcBef>
              <a:spcAft>
                <a:spcPts val="0"/>
              </a:spcAft>
              <a:buSzPts val="1600"/>
              <a:buFont typeface="Calibri"/>
              <a:buNone/>
              <a:defRPr sz="1600"/>
            </a:lvl6pPr>
            <a:lvl7pPr lvl="6" algn="ctr">
              <a:spcBef>
                <a:spcPts val="0"/>
              </a:spcBef>
              <a:spcAft>
                <a:spcPts val="0"/>
              </a:spcAft>
              <a:buSzPts val="1600"/>
              <a:buFont typeface="Calibri"/>
              <a:buNone/>
              <a:defRPr sz="1600"/>
            </a:lvl7pPr>
            <a:lvl8pPr lvl="7" algn="ctr">
              <a:spcBef>
                <a:spcPts val="0"/>
              </a:spcBef>
              <a:spcAft>
                <a:spcPts val="0"/>
              </a:spcAft>
              <a:buSzPts val="1600"/>
              <a:buFont typeface="Calibri"/>
              <a:buNone/>
              <a:defRPr sz="1600"/>
            </a:lvl8pPr>
            <a:lvl9pPr lvl="8" algn="ctr">
              <a:spcBef>
                <a:spcPts val="0"/>
              </a:spcBef>
              <a:spcAft>
                <a:spcPts val="0"/>
              </a:spcAft>
              <a:buSzPts val="1600"/>
              <a:buFont typeface="Calibri"/>
              <a:buNone/>
              <a:defRPr sz="1600"/>
            </a:lvl9pPr>
          </a:lstStyle>
          <a:p/>
        </p:txBody>
      </p:sp>
      <p:sp>
        <p:nvSpPr>
          <p:cNvPr id="14" name="Google Shape;14;p3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7" name="Shape 17"/>
        <p:cNvGrpSpPr/>
        <p:nvPr/>
      </p:nvGrpSpPr>
      <p:grpSpPr>
        <a:xfrm>
          <a:off x="0" y="0"/>
          <a:ext cx="0" cy="0"/>
          <a:chOff x="0" y="0"/>
          <a:chExt cx="0" cy="0"/>
        </a:xfrm>
      </p:grpSpPr>
      <p:sp>
        <p:nvSpPr>
          <p:cNvPr id="18" name="Google Shape;18;p34"/>
          <p:cNvSpPr/>
          <p:nvPr/>
        </p:nvSpPr>
        <p:spPr>
          <a:xfrm>
            <a:off x="0" y="2285999"/>
            <a:ext cx="12049124" cy="45719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34"/>
          <p:cNvSpPr txBox="1"/>
          <p:nvPr>
            <p:ph type="title"/>
          </p:nvPr>
        </p:nvSpPr>
        <p:spPr>
          <a:xfrm>
            <a:off x="466445" y="496570"/>
            <a:ext cx="11259108" cy="10680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00">
                <a:solidFill>
                  <a:srgbClr val="0D1F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4"/>
          <p:cNvSpPr txBox="1"/>
          <p:nvPr>
            <p:ph idx="1" type="body"/>
          </p:nvPr>
        </p:nvSpPr>
        <p:spPr>
          <a:xfrm>
            <a:off x="200660" y="1642110"/>
            <a:ext cx="8778875" cy="2886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9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3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GT"/>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4" name="Shape 24"/>
        <p:cNvGrpSpPr/>
        <p:nvPr/>
      </p:nvGrpSpPr>
      <p:grpSpPr>
        <a:xfrm>
          <a:off x="0" y="0"/>
          <a:ext cx="0" cy="0"/>
          <a:chOff x="0" y="0"/>
          <a:chExt cx="0" cy="0"/>
        </a:xfrm>
      </p:grpSpPr>
      <p:sp>
        <p:nvSpPr>
          <p:cNvPr id="25" name="Google Shape;25;p35"/>
          <p:cNvSpPr/>
          <p:nvPr/>
        </p:nvSpPr>
        <p:spPr>
          <a:xfrm>
            <a:off x="0" y="0"/>
            <a:ext cx="12191999" cy="685799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3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GT"/>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9" name="Shape 29"/>
        <p:cNvGrpSpPr/>
        <p:nvPr/>
      </p:nvGrpSpPr>
      <p:grpSpPr>
        <a:xfrm>
          <a:off x="0" y="0"/>
          <a:ext cx="0" cy="0"/>
          <a:chOff x="0" y="0"/>
          <a:chExt cx="0" cy="0"/>
        </a:xfrm>
      </p:grpSpPr>
      <p:sp>
        <p:nvSpPr>
          <p:cNvPr id="30" name="Google Shape;30;p36"/>
          <p:cNvSpPr/>
          <p:nvPr/>
        </p:nvSpPr>
        <p:spPr>
          <a:xfrm>
            <a:off x="0" y="123526"/>
            <a:ext cx="12191999" cy="6734471"/>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36"/>
          <p:cNvSpPr txBox="1"/>
          <p:nvPr>
            <p:ph type="title"/>
          </p:nvPr>
        </p:nvSpPr>
        <p:spPr>
          <a:xfrm>
            <a:off x="466445" y="496570"/>
            <a:ext cx="11259108" cy="10680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00">
                <a:solidFill>
                  <a:srgbClr val="0D1F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6"/>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36"/>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GT"/>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7" name="Shape 37"/>
        <p:cNvGrpSpPr/>
        <p:nvPr/>
      </p:nvGrpSpPr>
      <p:grpSpPr>
        <a:xfrm>
          <a:off x="0" y="0"/>
          <a:ext cx="0" cy="0"/>
          <a:chOff x="0" y="0"/>
          <a:chExt cx="0" cy="0"/>
        </a:xfrm>
      </p:grpSpPr>
      <p:sp>
        <p:nvSpPr>
          <p:cNvPr id="38" name="Google Shape;38;p37"/>
          <p:cNvSpPr/>
          <p:nvPr/>
        </p:nvSpPr>
        <p:spPr>
          <a:xfrm>
            <a:off x="0" y="0"/>
            <a:ext cx="12191999" cy="685799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37"/>
          <p:cNvSpPr txBox="1"/>
          <p:nvPr>
            <p:ph type="title"/>
          </p:nvPr>
        </p:nvSpPr>
        <p:spPr>
          <a:xfrm>
            <a:off x="466445" y="496570"/>
            <a:ext cx="11259108" cy="10680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00">
                <a:solidFill>
                  <a:srgbClr val="0D1F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GT"/>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 name="Shape 43"/>
        <p:cNvGrpSpPr/>
        <p:nvPr/>
      </p:nvGrpSpPr>
      <p:grpSpPr>
        <a:xfrm>
          <a:off x="0" y="0"/>
          <a:ext cx="0" cy="0"/>
          <a:chOff x="0" y="0"/>
          <a:chExt cx="0" cy="0"/>
        </a:xfrm>
      </p:grpSpPr>
      <p:sp>
        <p:nvSpPr>
          <p:cNvPr id="44" name="Google Shape;44;p38"/>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GT"/>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466445" y="496570"/>
            <a:ext cx="11259108" cy="10680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600" u="none" cap="none" strike="noStrike">
                <a:solidFill>
                  <a:srgbClr val="0D1F3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2"/>
          <p:cNvSpPr txBox="1"/>
          <p:nvPr>
            <p:ph idx="1" type="body"/>
          </p:nvPr>
        </p:nvSpPr>
        <p:spPr>
          <a:xfrm>
            <a:off x="200660" y="1642110"/>
            <a:ext cx="8778875" cy="288671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1"/>
          <p:cNvPicPr preferRelativeResize="0"/>
          <p:nvPr/>
        </p:nvPicPr>
        <p:blipFill rotWithShape="1">
          <a:blip r:embed="rId3">
            <a:alphaModFix/>
          </a:blip>
          <a:srcRect b="0" l="0" r="0" t="0"/>
          <a:stretch/>
        </p:blipFill>
        <p:spPr>
          <a:xfrm>
            <a:off x="0" y="1"/>
            <a:ext cx="12192000" cy="6868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10"/>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0"/>
          <p:cNvSpPr txBox="1"/>
          <p:nvPr>
            <p:ph type="title"/>
          </p:nvPr>
        </p:nvSpPr>
        <p:spPr>
          <a:xfrm>
            <a:off x="1737360" y="294131"/>
            <a:ext cx="8900160" cy="917880"/>
          </a:xfrm>
          <a:prstGeom prst="rect">
            <a:avLst/>
          </a:prstGeom>
          <a:solidFill>
            <a:srgbClr val="F1F1F1"/>
          </a:solidFill>
          <a:ln>
            <a:noFill/>
          </a:ln>
        </p:spPr>
        <p:txBody>
          <a:bodyPr anchorCtr="0" anchor="t" bIns="0" lIns="0" spcFirstLastPara="1" rIns="0" wrap="square" tIns="167000">
            <a:spAutoFit/>
          </a:bodyPr>
          <a:lstStyle/>
          <a:p>
            <a:pPr indent="-388620" lvl="0" marL="700405" marR="308610" rtl="0" algn="l">
              <a:lnSpc>
                <a:spcPct val="125833"/>
              </a:lnSpc>
              <a:spcBef>
                <a:spcPts val="0"/>
              </a:spcBef>
              <a:spcAft>
                <a:spcPts val="0"/>
              </a:spcAft>
              <a:buNone/>
            </a:pPr>
            <a:r>
              <a:rPr lang="es-GT" sz="2400">
                <a:latin typeface="Montserrat"/>
                <a:ea typeface="Montserrat"/>
                <a:cs typeface="Montserrat"/>
                <a:sym typeface="Montserrat"/>
              </a:rPr>
              <a:t>EJECUCIÓN PRESUPUESTARIA POR GRUPO DE  GASTO AL SEGUNDO CUATRIMESTRE 2021</a:t>
            </a:r>
            <a:endParaRPr sz="2400">
              <a:latin typeface="Montserrat"/>
              <a:ea typeface="Montserrat"/>
              <a:cs typeface="Montserrat"/>
              <a:sym typeface="Montserrat"/>
            </a:endParaRPr>
          </a:p>
        </p:txBody>
      </p:sp>
      <p:sp>
        <p:nvSpPr>
          <p:cNvPr id="121" name="Google Shape;121;p10"/>
          <p:cNvSpPr txBox="1"/>
          <p:nvPr/>
        </p:nvSpPr>
        <p:spPr>
          <a:xfrm rot="-5400000">
            <a:off x="353279" y="1579832"/>
            <a:ext cx="472440" cy="138499"/>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None/>
            </a:pPr>
            <a:r>
              <a:rPr lang="es-GT" sz="900">
                <a:solidFill>
                  <a:schemeClr val="dk1"/>
                </a:solidFill>
                <a:latin typeface="Arial"/>
                <a:ea typeface="Arial"/>
                <a:cs typeface="Arial"/>
                <a:sym typeface="Arial"/>
              </a:rPr>
              <a:t>.</a:t>
            </a:r>
            <a:endParaRPr sz="900">
              <a:solidFill>
                <a:schemeClr val="dk1"/>
              </a:solidFill>
              <a:latin typeface="Arial"/>
              <a:ea typeface="Arial"/>
              <a:cs typeface="Arial"/>
              <a:sym typeface="Arial"/>
            </a:endParaRPr>
          </a:p>
        </p:txBody>
      </p:sp>
      <p:grpSp>
        <p:nvGrpSpPr>
          <p:cNvPr id="122" name="Google Shape;122;p10"/>
          <p:cNvGrpSpPr/>
          <p:nvPr/>
        </p:nvGrpSpPr>
        <p:grpSpPr>
          <a:xfrm>
            <a:off x="10098023" y="1802892"/>
            <a:ext cx="58419" cy="736599"/>
            <a:chOff x="10098023" y="1802892"/>
            <a:chExt cx="58419" cy="736599"/>
          </a:xfrm>
        </p:grpSpPr>
        <p:sp>
          <p:nvSpPr>
            <p:cNvPr id="123" name="Google Shape;123;p10"/>
            <p:cNvSpPr/>
            <p:nvPr/>
          </p:nvSpPr>
          <p:spPr>
            <a:xfrm>
              <a:off x="10098023" y="1802892"/>
              <a:ext cx="58419" cy="58419"/>
            </a:xfrm>
            <a:custGeom>
              <a:rect b="b" l="l" r="r" t="t"/>
              <a:pathLst>
                <a:path extrusionOk="0" h="58419" w="58420">
                  <a:moveTo>
                    <a:pt x="57911" y="0"/>
                  </a:moveTo>
                  <a:lnTo>
                    <a:pt x="0" y="0"/>
                  </a:lnTo>
                  <a:lnTo>
                    <a:pt x="0" y="57912"/>
                  </a:lnTo>
                  <a:lnTo>
                    <a:pt x="57911" y="57912"/>
                  </a:lnTo>
                  <a:lnTo>
                    <a:pt x="57911" y="0"/>
                  </a:lnTo>
                  <a:close/>
                </a:path>
              </a:pathLst>
            </a:custGeom>
            <a:solidFill>
              <a:srgbClr val="001F5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0"/>
            <p:cNvSpPr/>
            <p:nvPr/>
          </p:nvSpPr>
          <p:spPr>
            <a:xfrm>
              <a:off x="10098023" y="2141220"/>
              <a:ext cx="58419" cy="58419"/>
            </a:xfrm>
            <a:custGeom>
              <a:rect b="b" l="l" r="r" t="t"/>
              <a:pathLst>
                <a:path extrusionOk="0" h="58419" w="58420">
                  <a:moveTo>
                    <a:pt x="57911" y="0"/>
                  </a:moveTo>
                  <a:lnTo>
                    <a:pt x="0" y="0"/>
                  </a:lnTo>
                  <a:lnTo>
                    <a:pt x="0" y="57912"/>
                  </a:lnTo>
                  <a:lnTo>
                    <a:pt x="57911" y="57912"/>
                  </a:lnTo>
                  <a:lnTo>
                    <a:pt x="57911" y="0"/>
                  </a:lnTo>
                  <a:close/>
                </a:path>
              </a:pathLst>
            </a:custGeom>
            <a:solidFill>
              <a:srgbClr val="006F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0"/>
            <p:cNvSpPr/>
            <p:nvPr/>
          </p:nvSpPr>
          <p:spPr>
            <a:xfrm>
              <a:off x="10098023" y="2481072"/>
              <a:ext cx="58419" cy="58419"/>
            </a:xfrm>
            <a:custGeom>
              <a:rect b="b" l="l" r="r" t="t"/>
              <a:pathLst>
                <a:path extrusionOk="0" h="58419" w="58420">
                  <a:moveTo>
                    <a:pt x="57911" y="0"/>
                  </a:moveTo>
                  <a:lnTo>
                    <a:pt x="0" y="0"/>
                  </a:lnTo>
                  <a:lnTo>
                    <a:pt x="0" y="57912"/>
                  </a:lnTo>
                  <a:lnTo>
                    <a:pt x="57911" y="57912"/>
                  </a:lnTo>
                  <a:lnTo>
                    <a:pt x="57911" y="0"/>
                  </a:lnTo>
                  <a:close/>
                </a:path>
              </a:pathLst>
            </a:custGeom>
            <a:solidFill>
              <a:srgbClr val="B4C6E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6" name="Google Shape;126;p10"/>
          <p:cNvSpPr txBox="1"/>
          <p:nvPr/>
        </p:nvSpPr>
        <p:spPr>
          <a:xfrm>
            <a:off x="10272245" y="1802892"/>
            <a:ext cx="1809327" cy="1143262"/>
          </a:xfrm>
          <a:prstGeom prst="rect">
            <a:avLst/>
          </a:prstGeom>
          <a:noFill/>
          <a:ln>
            <a:noFill/>
          </a:ln>
        </p:spPr>
        <p:txBody>
          <a:bodyPr anchorCtr="0" anchor="t" bIns="0" lIns="0" spcFirstLastPara="1" rIns="0" wrap="square" tIns="12700">
            <a:spAutoFit/>
          </a:bodyPr>
          <a:lstStyle/>
          <a:p>
            <a:pPr indent="0" lvl="0" marL="69215" marR="0" rtl="0" algn="l">
              <a:lnSpc>
                <a:spcPct val="100000"/>
              </a:lnSpc>
              <a:spcBef>
                <a:spcPts val="0"/>
              </a:spcBef>
              <a:spcAft>
                <a:spcPts val="0"/>
              </a:spcAft>
              <a:buNone/>
            </a:pPr>
            <a:r>
              <a:rPr lang="es-GT" sz="900">
                <a:solidFill>
                  <a:schemeClr val="dk1"/>
                </a:solidFill>
                <a:latin typeface="Arial"/>
                <a:ea typeface="Arial"/>
                <a:cs typeface="Arial"/>
                <a:sym typeface="Arial"/>
              </a:rPr>
              <a:t>Presupuesto vigente total</a:t>
            </a:r>
            <a:endParaRPr sz="900">
              <a:solidFill>
                <a:schemeClr val="dk1"/>
              </a:solidFill>
              <a:latin typeface="Arial"/>
              <a:ea typeface="Arial"/>
              <a:cs typeface="Arial"/>
              <a:sym typeface="Arial"/>
            </a:endParaRPr>
          </a:p>
          <a:p>
            <a:pPr indent="0" lvl="0" marL="69215" marR="5080" rtl="0" algn="l">
              <a:lnSpc>
                <a:spcPct val="247100"/>
              </a:lnSpc>
              <a:spcBef>
                <a:spcPts val="0"/>
              </a:spcBef>
              <a:spcAft>
                <a:spcPts val="0"/>
              </a:spcAft>
              <a:buNone/>
            </a:pPr>
            <a:r>
              <a:rPr lang="es-GT" sz="900">
                <a:solidFill>
                  <a:schemeClr val="dk1"/>
                </a:solidFill>
                <a:latin typeface="Arial"/>
                <a:ea typeface="Arial"/>
                <a:cs typeface="Arial"/>
                <a:sym typeface="Arial"/>
              </a:rPr>
              <a:t>Presupuesto ejecutado (utilizado)</a:t>
            </a:r>
            <a:endParaRPr sz="900">
              <a:solidFill>
                <a:schemeClr val="dk1"/>
              </a:solidFill>
              <a:latin typeface="Arial"/>
              <a:ea typeface="Arial"/>
              <a:cs typeface="Arial"/>
              <a:sym typeface="Arial"/>
            </a:endParaRPr>
          </a:p>
          <a:p>
            <a:pPr indent="0" lvl="0" marL="69215" marR="5080" rtl="0" algn="l">
              <a:lnSpc>
                <a:spcPct val="247100"/>
              </a:lnSpc>
              <a:spcBef>
                <a:spcPts val="0"/>
              </a:spcBef>
              <a:spcAft>
                <a:spcPts val="0"/>
              </a:spcAft>
              <a:buNone/>
            </a:pPr>
            <a:r>
              <a:rPr lang="es-GT" sz="900">
                <a:solidFill>
                  <a:schemeClr val="dk1"/>
                </a:solidFill>
                <a:latin typeface="Arial"/>
                <a:ea typeface="Arial"/>
                <a:cs typeface="Arial"/>
                <a:sym typeface="Arial"/>
              </a:rPr>
              <a:t>Saldo por ejecutar (por utilizar)</a:t>
            </a:r>
            <a:endParaRPr sz="900">
              <a:solidFill>
                <a:schemeClr val="dk1"/>
              </a:solidFill>
              <a:latin typeface="Arial"/>
              <a:ea typeface="Arial"/>
              <a:cs typeface="Arial"/>
              <a:sym typeface="Arial"/>
            </a:endParaRPr>
          </a:p>
          <a:p>
            <a:pPr indent="0" lvl="0" marL="0" marR="0" rtl="0" algn="l">
              <a:lnSpc>
                <a:spcPct val="100000"/>
              </a:lnSpc>
              <a:spcBef>
                <a:spcPts val="20"/>
              </a:spcBef>
              <a:spcAft>
                <a:spcPts val="0"/>
              </a:spcAft>
              <a:buNone/>
            </a:pPr>
            <a:r>
              <a:t/>
            </a:r>
            <a:endParaRPr sz="11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s-GT" sz="900">
                <a:solidFill>
                  <a:schemeClr val="dk1"/>
                </a:solidFill>
                <a:latin typeface="Arial"/>
                <a:ea typeface="Arial"/>
                <a:cs typeface="Arial"/>
                <a:sym typeface="Arial"/>
              </a:rPr>
              <a:t>* Cifras en millones de quetzales</a:t>
            </a:r>
            <a:endParaRPr sz="900">
              <a:solidFill>
                <a:schemeClr val="dk1"/>
              </a:solidFill>
              <a:latin typeface="Arial"/>
              <a:ea typeface="Arial"/>
              <a:cs typeface="Arial"/>
              <a:sym typeface="Arial"/>
            </a:endParaRPr>
          </a:p>
        </p:txBody>
      </p:sp>
      <p:sp>
        <p:nvSpPr>
          <p:cNvPr id="127" name="Google Shape;127;p10"/>
          <p:cNvSpPr txBox="1"/>
          <p:nvPr/>
        </p:nvSpPr>
        <p:spPr>
          <a:xfrm>
            <a:off x="3314700" y="6183868"/>
            <a:ext cx="5562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GT" sz="1800">
                <a:solidFill>
                  <a:schemeClr val="dk1"/>
                </a:solidFill>
                <a:latin typeface="Calibri"/>
                <a:ea typeface="Calibri"/>
                <a:cs typeface="Calibri"/>
                <a:sym typeface="Calibri"/>
              </a:rPr>
              <a:t>Fuente: Sistema de Contabilidad Integrada </a:t>
            </a:r>
            <a:endParaRPr/>
          </a:p>
        </p:txBody>
      </p:sp>
      <p:pic>
        <p:nvPicPr>
          <p:cNvPr id="128" name="Google Shape;128;p10"/>
          <p:cNvPicPr preferRelativeResize="0"/>
          <p:nvPr/>
        </p:nvPicPr>
        <p:blipFill>
          <a:blip r:embed="rId4">
            <a:alphaModFix/>
          </a:blip>
          <a:stretch>
            <a:fillRect/>
          </a:stretch>
        </p:blipFill>
        <p:spPr>
          <a:xfrm>
            <a:off x="234425" y="1676400"/>
            <a:ext cx="10047825" cy="420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p:nvPr/>
        </p:nvSpPr>
        <p:spPr>
          <a:xfrm>
            <a:off x="27709" y="1997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1"/>
          <p:cNvSpPr txBox="1"/>
          <p:nvPr>
            <p:ph type="title"/>
          </p:nvPr>
        </p:nvSpPr>
        <p:spPr>
          <a:xfrm>
            <a:off x="1676400" y="339563"/>
            <a:ext cx="10003157" cy="1068070"/>
          </a:xfrm>
          <a:prstGeom prst="rect">
            <a:avLst/>
          </a:prstGeom>
          <a:noFill/>
          <a:ln>
            <a:noFill/>
          </a:ln>
        </p:spPr>
        <p:txBody>
          <a:bodyPr anchorCtr="0" anchor="t" bIns="0" lIns="0" spcFirstLastPara="1" rIns="0" wrap="square" tIns="74275">
            <a:spAutoFit/>
          </a:bodyPr>
          <a:lstStyle/>
          <a:p>
            <a:pPr indent="0" lvl="0" marL="12700" marR="5080" rtl="0" algn="l">
              <a:lnSpc>
                <a:spcPct val="138928"/>
              </a:lnSpc>
              <a:spcBef>
                <a:spcPts val="0"/>
              </a:spcBef>
              <a:spcAft>
                <a:spcPts val="0"/>
              </a:spcAft>
              <a:buNone/>
            </a:pPr>
            <a:r>
              <a:rPr lang="es-GT" sz="2800">
                <a:latin typeface="Montserrat"/>
                <a:ea typeface="Montserrat"/>
                <a:cs typeface="Montserrat"/>
                <a:sym typeface="Montserrat"/>
              </a:rPr>
              <a:t>¿CUÁL ES LA IMPORTANCIA DEL PAGO DE  SERVIDORES PÚBLICOS?</a:t>
            </a:r>
            <a:endParaRPr/>
          </a:p>
        </p:txBody>
      </p:sp>
      <p:sp>
        <p:nvSpPr>
          <p:cNvPr id="135" name="Google Shape;135;p11"/>
          <p:cNvSpPr txBox="1"/>
          <p:nvPr/>
        </p:nvSpPr>
        <p:spPr>
          <a:xfrm>
            <a:off x="4649215" y="1676400"/>
            <a:ext cx="7251600" cy="4633500"/>
          </a:xfrm>
          <a:prstGeom prst="rect">
            <a:avLst/>
          </a:prstGeom>
          <a:noFill/>
          <a:ln>
            <a:noFill/>
          </a:ln>
        </p:spPr>
        <p:txBody>
          <a:bodyPr anchorCtr="0" anchor="t" bIns="0" lIns="0" spcFirstLastPara="1" rIns="0" wrap="square" tIns="12700">
            <a:spAutoFit/>
          </a:bodyPr>
          <a:lstStyle/>
          <a:p>
            <a:pPr indent="0" lvl="0" marL="12700" marR="5080" rtl="0" algn="just">
              <a:lnSpc>
                <a:spcPct val="140100"/>
              </a:lnSpc>
              <a:spcBef>
                <a:spcPts val="0"/>
              </a:spcBef>
              <a:spcAft>
                <a:spcPts val="0"/>
              </a:spcAft>
              <a:buNone/>
            </a:pPr>
            <a:r>
              <a:rPr lang="es-GT" sz="2000">
                <a:solidFill>
                  <a:schemeClr val="dk1"/>
                </a:solidFill>
                <a:latin typeface="Arial"/>
                <a:ea typeface="Arial"/>
                <a:cs typeface="Arial"/>
                <a:sym typeface="Arial"/>
              </a:rPr>
              <a:t>El dinero utilizado en el pago de servidores públicos (</a:t>
            </a:r>
            <a:r>
              <a:rPr lang="es-GT" sz="2000">
                <a:solidFill>
                  <a:srgbClr val="0070C0"/>
                </a:solidFill>
                <a:latin typeface="Arial"/>
                <a:ea typeface="Arial"/>
                <a:cs typeface="Arial"/>
                <a:sym typeface="Arial"/>
              </a:rPr>
              <a:t>grupo 0</a:t>
            </a:r>
            <a:r>
              <a:rPr lang="es-GT" sz="2000">
                <a:solidFill>
                  <a:schemeClr val="dk1"/>
                </a:solidFill>
                <a:latin typeface="Arial"/>
                <a:ea typeface="Arial"/>
                <a:cs typeface="Arial"/>
                <a:sym typeface="Arial"/>
              </a:rPr>
              <a:t>), aunque se clasifica como un gasto de funcionamiento, en  realidad, constituye el medio para prestar servicios públicos. De esa cuenta la Seprem brinda un rol de asesoría y de coordinación para el seguimiento de políticas públicas para la equidad entre hombres y mujeres, con el objeto de incorporar intervenciones espec</a:t>
            </a:r>
            <a:r>
              <a:rPr lang="es-GT" sz="2000">
                <a:solidFill>
                  <a:schemeClr val="dk1"/>
                </a:solidFill>
              </a:rPr>
              <a:t>í</a:t>
            </a:r>
            <a:r>
              <a:rPr lang="es-GT" sz="2000">
                <a:solidFill>
                  <a:schemeClr val="dk1"/>
                </a:solidFill>
                <a:latin typeface="Arial"/>
                <a:ea typeface="Arial"/>
                <a:cs typeface="Arial"/>
                <a:sym typeface="Arial"/>
              </a:rPr>
              <a:t>ficas dirigidas al bienestar de las mujeres, niñas y adolescentes. Esta asesoría se enfoca al conjunto de instituciones públicas para transversalizar el enfoque de equidad en los instrumentos de planificación y de presupuesto público.</a:t>
            </a:r>
            <a:endParaRPr sz="2000">
              <a:solidFill>
                <a:schemeClr val="dk1"/>
              </a:solidFill>
              <a:latin typeface="Arial"/>
              <a:ea typeface="Arial"/>
              <a:cs typeface="Arial"/>
              <a:sym typeface="Arial"/>
            </a:endParaRPr>
          </a:p>
        </p:txBody>
      </p:sp>
      <p:sp>
        <p:nvSpPr>
          <p:cNvPr id="136" name="Google Shape;136;p11"/>
          <p:cNvSpPr txBox="1"/>
          <p:nvPr/>
        </p:nvSpPr>
        <p:spPr>
          <a:xfrm>
            <a:off x="685800" y="2222817"/>
            <a:ext cx="2840100" cy="2673900"/>
          </a:xfrm>
          <a:prstGeom prst="rect">
            <a:avLst/>
          </a:prstGeom>
          <a:noFill/>
          <a:ln>
            <a:noFill/>
          </a:ln>
        </p:spPr>
        <p:txBody>
          <a:bodyPr anchorCtr="0" anchor="t" bIns="0" lIns="0" spcFirstLastPara="1" rIns="0" wrap="square" tIns="10775">
            <a:spAutoFit/>
          </a:bodyPr>
          <a:lstStyle/>
          <a:p>
            <a:pPr indent="0" lvl="0" marL="12700" marR="5080" rtl="0" algn="just">
              <a:lnSpc>
                <a:spcPct val="150500"/>
              </a:lnSpc>
              <a:spcBef>
                <a:spcPts val="0"/>
              </a:spcBef>
              <a:spcAft>
                <a:spcPts val="0"/>
              </a:spcAft>
              <a:buNone/>
            </a:pPr>
            <a:r>
              <a:rPr lang="es-GT" sz="2000">
                <a:solidFill>
                  <a:schemeClr val="dk1"/>
                </a:solidFill>
                <a:latin typeface="Arial"/>
                <a:ea typeface="Arial"/>
                <a:cs typeface="Arial"/>
                <a:sym typeface="Arial"/>
              </a:rPr>
              <a:t>Durante el cuatrimestre  reportado, la Secretaría Presidencial de la mujer atendió y dio cobertura a  </a:t>
            </a:r>
            <a:r>
              <a:rPr b="1" lang="es-GT" sz="2100">
                <a:solidFill>
                  <a:schemeClr val="dk1"/>
                </a:solidFill>
              </a:rPr>
              <a:t>278</a:t>
            </a:r>
            <a:r>
              <a:rPr b="1" lang="es-GT" sz="2100">
                <a:solidFill>
                  <a:schemeClr val="dk1"/>
                </a:solidFill>
                <a:latin typeface="Arial"/>
                <a:ea typeface="Arial"/>
                <a:cs typeface="Arial"/>
                <a:sym typeface="Arial"/>
              </a:rPr>
              <a:t> organizaciones gubernamentales.</a:t>
            </a:r>
            <a:endParaRPr sz="2100">
              <a:solidFill>
                <a:schemeClr val="dk1"/>
              </a:solidFill>
              <a:latin typeface="Arial"/>
              <a:ea typeface="Arial"/>
              <a:cs typeface="Arial"/>
              <a:sym typeface="Arial"/>
            </a:endParaRPr>
          </a:p>
        </p:txBody>
      </p:sp>
      <p:sp>
        <p:nvSpPr>
          <p:cNvPr id="137" name="Google Shape;137;p11"/>
          <p:cNvSpPr/>
          <p:nvPr/>
        </p:nvSpPr>
        <p:spPr>
          <a:xfrm>
            <a:off x="10788395" y="237743"/>
            <a:ext cx="1112520" cy="111099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p:nvPr/>
        </p:nvSpPr>
        <p:spPr>
          <a:xfrm>
            <a:off x="27709" y="1997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2"/>
          <p:cNvSpPr txBox="1"/>
          <p:nvPr>
            <p:ph type="title"/>
          </p:nvPr>
        </p:nvSpPr>
        <p:spPr>
          <a:xfrm>
            <a:off x="1600200" y="241134"/>
            <a:ext cx="9573057" cy="1075294"/>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PAGO DE SALARIOS A SERVIDORES  PÚBLICOS A LA FECHA</a:t>
            </a:r>
            <a:endParaRPr/>
          </a:p>
        </p:txBody>
      </p:sp>
      <p:sp>
        <p:nvSpPr>
          <p:cNvPr id="144" name="Google Shape;144;p12"/>
          <p:cNvSpPr txBox="1"/>
          <p:nvPr/>
        </p:nvSpPr>
        <p:spPr>
          <a:xfrm>
            <a:off x="4747005" y="1603654"/>
            <a:ext cx="6272530" cy="963725"/>
          </a:xfrm>
          <a:prstGeom prst="rect">
            <a:avLst/>
          </a:prstGeom>
          <a:noFill/>
          <a:ln>
            <a:noFill/>
          </a:ln>
        </p:spPr>
        <p:txBody>
          <a:bodyPr anchorCtr="0" anchor="t" bIns="0" lIns="0" spcFirstLastPara="1" rIns="0" wrap="square" tIns="78100">
            <a:spAutoFit/>
          </a:bodyPr>
          <a:lstStyle/>
          <a:p>
            <a:pPr indent="0" lvl="0" marL="12700" marR="0" rtl="0" algn="l">
              <a:lnSpc>
                <a:spcPct val="100000"/>
              </a:lnSpc>
              <a:spcBef>
                <a:spcPts val="0"/>
              </a:spcBef>
              <a:spcAft>
                <a:spcPts val="0"/>
              </a:spcAft>
              <a:buNone/>
            </a:pPr>
            <a:r>
              <a:rPr lang="es-GT" sz="1800">
                <a:solidFill>
                  <a:schemeClr val="dk1"/>
                </a:solidFill>
                <a:latin typeface="Arial"/>
                <a:ea typeface="Arial"/>
                <a:cs typeface="Arial"/>
                <a:sym typeface="Arial"/>
              </a:rPr>
              <a:t>Presupuesto vigente total para el pago de servidores públicos</a:t>
            </a:r>
            <a:endParaRPr sz="1800">
              <a:solidFill>
                <a:schemeClr val="dk1"/>
              </a:solidFill>
              <a:latin typeface="Arial"/>
              <a:ea typeface="Arial"/>
              <a:cs typeface="Arial"/>
              <a:sym typeface="Arial"/>
            </a:endParaRPr>
          </a:p>
          <a:p>
            <a:pPr indent="0" lvl="0" marL="12700" marR="0" rtl="0" algn="l">
              <a:lnSpc>
                <a:spcPct val="100000"/>
              </a:lnSpc>
              <a:spcBef>
                <a:spcPts val="855"/>
              </a:spcBef>
              <a:spcAft>
                <a:spcPts val="0"/>
              </a:spcAft>
              <a:buNone/>
            </a:pPr>
            <a:r>
              <a:rPr b="1" lang="es-GT" sz="3000">
                <a:solidFill>
                  <a:srgbClr val="006FC0"/>
                </a:solidFill>
                <a:latin typeface="Arial"/>
                <a:ea typeface="Arial"/>
                <a:cs typeface="Arial"/>
                <a:sym typeface="Arial"/>
              </a:rPr>
              <a:t>Q. </a:t>
            </a:r>
            <a:r>
              <a:rPr b="1" lang="es-GT" sz="2800">
                <a:solidFill>
                  <a:srgbClr val="0070C0"/>
                </a:solidFill>
                <a:latin typeface="Arial"/>
                <a:ea typeface="Arial"/>
                <a:cs typeface="Arial"/>
                <a:sym typeface="Arial"/>
              </a:rPr>
              <a:t>19,335,534.000</a:t>
            </a:r>
            <a:endParaRPr b="1" sz="2800">
              <a:solidFill>
                <a:srgbClr val="0070C0"/>
              </a:solidFill>
              <a:latin typeface="Arial"/>
              <a:ea typeface="Arial"/>
              <a:cs typeface="Arial"/>
              <a:sym typeface="Arial"/>
            </a:endParaRPr>
          </a:p>
        </p:txBody>
      </p:sp>
      <p:sp>
        <p:nvSpPr>
          <p:cNvPr id="145" name="Google Shape;145;p12"/>
          <p:cNvSpPr txBox="1"/>
          <p:nvPr/>
        </p:nvSpPr>
        <p:spPr>
          <a:xfrm>
            <a:off x="4747005" y="2854605"/>
            <a:ext cx="7250430" cy="1347805"/>
          </a:xfrm>
          <a:prstGeom prst="rect">
            <a:avLst/>
          </a:prstGeom>
          <a:noFill/>
          <a:ln>
            <a:noFill/>
          </a:ln>
        </p:spPr>
        <p:txBody>
          <a:bodyPr anchorCtr="0" anchor="t" bIns="0" lIns="0" spcFirstLastPara="1" rIns="0" wrap="square" tIns="95250">
            <a:spAutoFit/>
          </a:bodyPr>
          <a:lstStyle/>
          <a:p>
            <a:pPr indent="0" lvl="0" marL="12700" marR="0" rtl="0" algn="l">
              <a:lnSpc>
                <a:spcPct val="100000"/>
              </a:lnSpc>
              <a:spcBef>
                <a:spcPts val="0"/>
              </a:spcBef>
              <a:spcAft>
                <a:spcPts val="0"/>
              </a:spcAft>
              <a:buNone/>
            </a:pPr>
            <a:r>
              <a:rPr lang="es-GT" sz="1800">
                <a:solidFill>
                  <a:schemeClr val="dk1"/>
                </a:solidFill>
                <a:latin typeface="Arial"/>
                <a:ea typeface="Arial"/>
                <a:cs typeface="Arial"/>
                <a:sym typeface="Arial"/>
              </a:rPr>
              <a:t>Presupuesto utilizado al segundo cuatrimestre 2021</a:t>
            </a:r>
            <a:r>
              <a:rPr b="1" lang="es-GT" sz="1800">
                <a:solidFill>
                  <a:schemeClr val="dk1"/>
                </a:solidFill>
                <a:latin typeface="Arial"/>
                <a:ea typeface="Arial"/>
                <a:cs typeface="Arial"/>
                <a:sym typeface="Arial"/>
              </a:rPr>
              <a:t> </a:t>
            </a:r>
            <a:r>
              <a:rPr lang="es-GT" sz="1800">
                <a:solidFill>
                  <a:schemeClr val="dk1"/>
                </a:solidFill>
                <a:latin typeface="Arial"/>
                <a:ea typeface="Arial"/>
                <a:cs typeface="Arial"/>
                <a:sym typeface="Arial"/>
              </a:rPr>
              <a:t>para el pago de</a:t>
            </a:r>
            <a:endParaRPr sz="1800">
              <a:solidFill>
                <a:schemeClr val="dk1"/>
              </a:solidFill>
              <a:latin typeface="Arial"/>
              <a:ea typeface="Arial"/>
              <a:cs typeface="Arial"/>
              <a:sym typeface="Arial"/>
            </a:endParaRPr>
          </a:p>
          <a:p>
            <a:pPr indent="0" lvl="0" marL="12700" marR="0" rtl="0" algn="l">
              <a:lnSpc>
                <a:spcPct val="100000"/>
              </a:lnSpc>
              <a:spcBef>
                <a:spcPts val="650"/>
              </a:spcBef>
              <a:spcAft>
                <a:spcPts val="0"/>
              </a:spcAft>
              <a:buNone/>
            </a:pPr>
            <a:r>
              <a:rPr lang="es-GT" sz="1800">
                <a:solidFill>
                  <a:schemeClr val="dk1"/>
                </a:solidFill>
                <a:latin typeface="Arial"/>
                <a:ea typeface="Arial"/>
                <a:cs typeface="Arial"/>
                <a:sym typeface="Arial"/>
              </a:rPr>
              <a:t>servidores públicos</a:t>
            </a:r>
            <a:endParaRPr sz="1800">
              <a:solidFill>
                <a:schemeClr val="dk1"/>
              </a:solidFill>
              <a:latin typeface="Arial"/>
              <a:ea typeface="Arial"/>
              <a:cs typeface="Arial"/>
              <a:sym typeface="Arial"/>
            </a:endParaRPr>
          </a:p>
          <a:p>
            <a:pPr indent="0" lvl="0" marL="12700" marR="0" rtl="0" algn="l">
              <a:lnSpc>
                <a:spcPct val="100000"/>
              </a:lnSpc>
              <a:spcBef>
                <a:spcPts val="855"/>
              </a:spcBef>
              <a:spcAft>
                <a:spcPts val="0"/>
              </a:spcAft>
              <a:buNone/>
            </a:pPr>
            <a:r>
              <a:rPr b="1" lang="es-GT" sz="3000">
                <a:solidFill>
                  <a:srgbClr val="006FC0"/>
                </a:solidFill>
                <a:latin typeface="Arial"/>
                <a:ea typeface="Arial"/>
                <a:cs typeface="Arial"/>
                <a:sym typeface="Arial"/>
              </a:rPr>
              <a:t>Q. </a:t>
            </a:r>
            <a:r>
              <a:rPr b="1" lang="es-GT" sz="2800">
                <a:solidFill>
                  <a:srgbClr val="0070C0"/>
                </a:solidFill>
                <a:latin typeface="Arial"/>
                <a:ea typeface="Arial"/>
                <a:cs typeface="Arial"/>
                <a:sym typeface="Arial"/>
              </a:rPr>
              <a:t>7,924,152.19</a:t>
            </a:r>
            <a:r>
              <a:rPr lang="es-GT" sz="3200">
                <a:solidFill>
                  <a:schemeClr val="dk1"/>
                </a:solidFill>
                <a:latin typeface="Calibri"/>
                <a:ea typeface="Calibri"/>
                <a:cs typeface="Calibri"/>
                <a:sym typeface="Calibri"/>
              </a:rPr>
              <a:t> </a:t>
            </a:r>
            <a:endParaRPr sz="3000">
              <a:solidFill>
                <a:schemeClr val="dk1"/>
              </a:solidFill>
              <a:latin typeface="Arial"/>
              <a:ea typeface="Arial"/>
              <a:cs typeface="Arial"/>
              <a:sym typeface="Arial"/>
            </a:endParaRPr>
          </a:p>
        </p:txBody>
      </p:sp>
      <p:sp>
        <p:nvSpPr>
          <p:cNvPr id="146" name="Google Shape;146;p12"/>
          <p:cNvSpPr txBox="1"/>
          <p:nvPr/>
        </p:nvSpPr>
        <p:spPr>
          <a:xfrm>
            <a:off x="4747005" y="4496918"/>
            <a:ext cx="7084695" cy="930910"/>
          </a:xfrm>
          <a:prstGeom prst="rect">
            <a:avLst/>
          </a:prstGeom>
          <a:noFill/>
          <a:ln>
            <a:noFill/>
          </a:ln>
        </p:spPr>
        <p:txBody>
          <a:bodyPr anchorCtr="0" anchor="t" bIns="0" lIns="0" spcFirstLastPara="1" rIns="0" wrap="square" tIns="78100">
            <a:spAutoFit/>
          </a:bodyPr>
          <a:lstStyle/>
          <a:p>
            <a:pPr indent="0" lvl="0" marL="12700" marR="0" rtl="0" algn="l">
              <a:lnSpc>
                <a:spcPct val="100000"/>
              </a:lnSpc>
              <a:spcBef>
                <a:spcPts val="0"/>
              </a:spcBef>
              <a:spcAft>
                <a:spcPts val="0"/>
              </a:spcAft>
              <a:buNone/>
            </a:pPr>
            <a:r>
              <a:rPr lang="es-GT" sz="1800">
                <a:solidFill>
                  <a:schemeClr val="dk1"/>
                </a:solidFill>
                <a:latin typeface="Arial"/>
                <a:ea typeface="Arial"/>
                <a:cs typeface="Arial"/>
                <a:sym typeface="Arial"/>
              </a:rPr>
              <a:t>Presupuesto pendiente de utilizar para el pago de servidores públicos</a:t>
            </a:r>
            <a:endParaRPr sz="1800">
              <a:solidFill>
                <a:schemeClr val="dk1"/>
              </a:solidFill>
              <a:latin typeface="Arial"/>
              <a:ea typeface="Arial"/>
              <a:cs typeface="Arial"/>
              <a:sym typeface="Arial"/>
            </a:endParaRPr>
          </a:p>
          <a:p>
            <a:pPr indent="0" lvl="0" marL="12700" marR="0" rtl="0" algn="l">
              <a:lnSpc>
                <a:spcPct val="100000"/>
              </a:lnSpc>
              <a:spcBef>
                <a:spcPts val="855"/>
              </a:spcBef>
              <a:spcAft>
                <a:spcPts val="0"/>
              </a:spcAft>
              <a:buNone/>
            </a:pPr>
            <a:r>
              <a:rPr b="1" lang="es-GT" sz="3000">
                <a:solidFill>
                  <a:srgbClr val="006FC0"/>
                </a:solidFill>
                <a:latin typeface="Arial"/>
                <a:ea typeface="Arial"/>
                <a:cs typeface="Arial"/>
                <a:sym typeface="Arial"/>
              </a:rPr>
              <a:t>Q. </a:t>
            </a:r>
            <a:r>
              <a:rPr b="1" lang="es-GT" sz="2800">
                <a:solidFill>
                  <a:srgbClr val="0070C0"/>
                </a:solidFill>
                <a:latin typeface="Calibri"/>
                <a:ea typeface="Calibri"/>
                <a:cs typeface="Calibri"/>
                <a:sym typeface="Calibri"/>
              </a:rPr>
              <a:t>11,411,381.81</a:t>
            </a:r>
            <a:r>
              <a:rPr b="1" lang="es-GT" sz="2800">
                <a:solidFill>
                  <a:schemeClr val="dk1"/>
                </a:solidFill>
                <a:latin typeface="Calibri"/>
                <a:ea typeface="Calibri"/>
                <a:cs typeface="Calibri"/>
                <a:sym typeface="Calibri"/>
              </a:rPr>
              <a:t>. </a:t>
            </a:r>
            <a:endParaRPr b="1" sz="2800">
              <a:solidFill>
                <a:schemeClr val="dk1"/>
              </a:solidFill>
              <a:latin typeface="Arial"/>
              <a:ea typeface="Arial"/>
              <a:cs typeface="Arial"/>
              <a:sym typeface="Arial"/>
            </a:endParaRPr>
          </a:p>
        </p:txBody>
      </p:sp>
      <p:sp>
        <p:nvSpPr>
          <p:cNvPr id="147" name="Google Shape;147;p12"/>
          <p:cNvSpPr txBox="1"/>
          <p:nvPr/>
        </p:nvSpPr>
        <p:spPr>
          <a:xfrm>
            <a:off x="713943" y="2729331"/>
            <a:ext cx="2674500" cy="1921500"/>
          </a:xfrm>
          <a:prstGeom prst="rect">
            <a:avLst/>
          </a:prstGeom>
          <a:noFill/>
          <a:ln>
            <a:noFill/>
          </a:ln>
        </p:spPr>
        <p:txBody>
          <a:bodyPr anchorCtr="0" anchor="t" bIns="0" lIns="0" spcFirstLastPara="1" rIns="0" wrap="square" tIns="12700">
            <a:spAutoFit/>
          </a:bodyPr>
          <a:lstStyle/>
          <a:p>
            <a:pPr indent="0" lvl="0" marL="12700" marR="5080" rtl="0" algn="just">
              <a:lnSpc>
                <a:spcPct val="130000"/>
              </a:lnSpc>
              <a:spcBef>
                <a:spcPts val="0"/>
              </a:spcBef>
              <a:spcAft>
                <a:spcPts val="0"/>
              </a:spcAft>
              <a:buNone/>
            </a:pPr>
            <a:r>
              <a:rPr lang="es-GT" sz="2000">
                <a:solidFill>
                  <a:schemeClr val="dk1"/>
                </a:solidFill>
                <a:latin typeface="Arial"/>
                <a:ea typeface="Arial"/>
                <a:cs typeface="Arial"/>
                <a:sym typeface="Arial"/>
              </a:rPr>
              <a:t>Este rubro constituye el  </a:t>
            </a:r>
            <a:r>
              <a:rPr b="1" lang="es-GT" sz="2000">
                <a:solidFill>
                  <a:srgbClr val="0070C0"/>
                </a:solidFill>
                <a:latin typeface="Arial"/>
                <a:ea typeface="Arial"/>
                <a:cs typeface="Arial"/>
                <a:sym typeface="Arial"/>
              </a:rPr>
              <a:t>67.71 % </a:t>
            </a:r>
            <a:r>
              <a:rPr lang="es-GT" sz="2000">
                <a:solidFill>
                  <a:schemeClr val="dk1"/>
                </a:solidFill>
                <a:latin typeface="Arial"/>
                <a:ea typeface="Arial"/>
                <a:cs typeface="Arial"/>
                <a:sym typeface="Arial"/>
              </a:rPr>
              <a:t>del total del  presupuesto de la Secretaría Presidencial de la Mujer</a:t>
            </a:r>
            <a:endParaRPr sz="2000">
              <a:solidFill>
                <a:schemeClr val="dk1"/>
              </a:solidFill>
              <a:latin typeface="Arial"/>
              <a:ea typeface="Arial"/>
              <a:cs typeface="Arial"/>
              <a:sym typeface="Arial"/>
            </a:endParaRPr>
          </a:p>
        </p:txBody>
      </p:sp>
      <p:sp>
        <p:nvSpPr>
          <p:cNvPr id="148" name="Google Shape;148;p12"/>
          <p:cNvSpPr/>
          <p:nvPr/>
        </p:nvSpPr>
        <p:spPr>
          <a:xfrm>
            <a:off x="10788395" y="237743"/>
            <a:ext cx="1112520" cy="111099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p:nvPr/>
        </p:nvSpPr>
        <p:spPr>
          <a:xfrm>
            <a:off x="27709" y="1997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3"/>
          <p:cNvSpPr txBox="1"/>
          <p:nvPr>
            <p:ph type="title"/>
          </p:nvPr>
        </p:nvSpPr>
        <p:spPr>
          <a:xfrm>
            <a:off x="1709748" y="269710"/>
            <a:ext cx="9287155" cy="1051635"/>
          </a:xfrm>
          <a:prstGeom prst="rect">
            <a:avLst/>
          </a:prstGeom>
          <a:noFill/>
          <a:ln>
            <a:noFill/>
          </a:ln>
        </p:spPr>
        <p:txBody>
          <a:bodyPr anchorCtr="0" anchor="t" bIns="0" lIns="0" spcFirstLastPara="1" rIns="0" wrap="square" tIns="74275">
            <a:spAutoFit/>
          </a:bodyPr>
          <a:lstStyle/>
          <a:p>
            <a:pPr indent="0" lvl="0" marL="12700" marR="5080" rtl="0" algn="l">
              <a:lnSpc>
                <a:spcPct val="138928"/>
              </a:lnSpc>
              <a:spcBef>
                <a:spcPts val="0"/>
              </a:spcBef>
              <a:spcAft>
                <a:spcPts val="0"/>
              </a:spcAft>
              <a:buNone/>
            </a:pPr>
            <a:r>
              <a:rPr lang="es-GT" sz="2800">
                <a:latin typeface="Montserrat"/>
                <a:ea typeface="Montserrat"/>
                <a:cs typeface="Montserrat"/>
                <a:sym typeface="Montserrat"/>
              </a:rPr>
              <a:t>¿QUÉ FINALIDADES ATIENDE LA SECRETARÍA PRESIDENCIAL DE LA MUJER?</a:t>
            </a:r>
            <a:endParaRPr sz="2800">
              <a:latin typeface="Montserrat"/>
              <a:ea typeface="Montserrat"/>
              <a:cs typeface="Montserrat"/>
              <a:sym typeface="Montserrat"/>
            </a:endParaRPr>
          </a:p>
        </p:txBody>
      </p:sp>
      <p:sp>
        <p:nvSpPr>
          <p:cNvPr id="155" name="Google Shape;155;p13"/>
          <p:cNvSpPr txBox="1"/>
          <p:nvPr/>
        </p:nvSpPr>
        <p:spPr>
          <a:xfrm>
            <a:off x="4574566" y="1464686"/>
            <a:ext cx="6651900" cy="3768600"/>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t/>
            </a:r>
            <a:endParaRPr sz="2400">
              <a:solidFill>
                <a:schemeClr val="dk1"/>
              </a:solidFill>
              <a:highlight>
                <a:srgbClr val="FFFF00"/>
              </a:highlight>
              <a:latin typeface="Calibri"/>
              <a:ea typeface="Calibri"/>
              <a:cs typeface="Calibri"/>
              <a:sym typeface="Calibri"/>
            </a:endParaRPr>
          </a:p>
          <a:p>
            <a:pPr indent="0" lvl="0" marL="0" marR="0" rtl="0" algn="just">
              <a:spcBef>
                <a:spcPts val="0"/>
              </a:spcBef>
              <a:spcAft>
                <a:spcPts val="0"/>
              </a:spcAft>
              <a:buNone/>
            </a:pPr>
            <a:r>
              <a:rPr lang="es-GT" sz="2000">
                <a:solidFill>
                  <a:schemeClr val="dk1"/>
                </a:solidFill>
                <a:latin typeface="Arial"/>
                <a:ea typeface="Arial"/>
                <a:cs typeface="Arial"/>
                <a:sym typeface="Arial"/>
              </a:rPr>
              <a:t>Como parte del Ejecutivo, se vincula el total del presupuesto del Programa 47 Promoción y Desarrollo Integral de las Mujeres, a la finalidad “SERVICIOS PÚBLICOS GENERALES”,  ya que la Seprem es la institución asesora y coordinadora de políticas públicas para promover el desarrollo integral de las mujeres guatemaltecas y el fomento de una cultura democrática, cumpliendo su mandato mediante la asesoría al Presidente Constitucional de la República, las Instituciones de Gobierno Central, Gobiernos Locales y los Consejos de Desarrollo Urbano y Rural.  </a:t>
            </a:r>
            <a:endParaRPr b="1" sz="2000">
              <a:solidFill>
                <a:srgbClr val="0070C0"/>
              </a:solidFill>
              <a:latin typeface="Arial"/>
              <a:ea typeface="Arial"/>
              <a:cs typeface="Arial"/>
              <a:sym typeface="Arial"/>
            </a:endParaRPr>
          </a:p>
        </p:txBody>
      </p:sp>
      <p:sp>
        <p:nvSpPr>
          <p:cNvPr id="156" name="Google Shape;156;p13"/>
          <p:cNvSpPr txBox="1"/>
          <p:nvPr/>
        </p:nvSpPr>
        <p:spPr>
          <a:xfrm>
            <a:off x="475741" y="2480629"/>
            <a:ext cx="3650700" cy="1736700"/>
          </a:xfrm>
          <a:prstGeom prst="rect">
            <a:avLst/>
          </a:prstGeom>
          <a:noFill/>
          <a:ln>
            <a:noFill/>
          </a:ln>
        </p:spPr>
        <p:txBody>
          <a:bodyPr anchorCtr="0" anchor="t" bIns="0" lIns="0" spcFirstLastPara="1" rIns="0" wrap="square" tIns="12700">
            <a:spAutoFit/>
          </a:bodyPr>
          <a:lstStyle/>
          <a:p>
            <a:pPr indent="0" lvl="0" marL="0" rtl="0" algn="just">
              <a:spcBef>
                <a:spcPts val="0"/>
              </a:spcBef>
              <a:spcAft>
                <a:spcPts val="0"/>
              </a:spcAft>
              <a:buNone/>
            </a:pPr>
            <a:r>
              <a:rPr lang="es-GT" sz="2000">
                <a:solidFill>
                  <a:schemeClr val="dk1"/>
                </a:solidFill>
              </a:rPr>
              <a:t>El presupuesto vigente del Programa 47 es de </a:t>
            </a:r>
            <a:r>
              <a:rPr b="1" lang="es-GT" sz="2400">
                <a:solidFill>
                  <a:srgbClr val="0070C0"/>
                </a:solidFill>
              </a:rPr>
              <a:t>Q28,558,000.000</a:t>
            </a:r>
            <a:r>
              <a:rPr lang="es-GT" sz="2000">
                <a:solidFill>
                  <a:srgbClr val="0070C0"/>
                </a:solidFill>
              </a:rPr>
              <a:t> </a:t>
            </a:r>
            <a:r>
              <a:rPr lang="es-GT" sz="2000">
                <a:solidFill>
                  <a:schemeClr val="dk1"/>
                </a:solidFill>
              </a:rPr>
              <a:t>y se ha ejecutado </a:t>
            </a:r>
            <a:r>
              <a:rPr b="1" lang="es-GT" sz="2400">
                <a:solidFill>
                  <a:srgbClr val="0070C0"/>
                </a:solidFill>
              </a:rPr>
              <a:t>Q10,910,636.52, </a:t>
            </a:r>
            <a:r>
              <a:rPr lang="es-GT" sz="2000">
                <a:solidFill>
                  <a:schemeClr val="dk1"/>
                </a:solidFill>
              </a:rPr>
              <a:t>que corresponde al </a:t>
            </a:r>
            <a:r>
              <a:rPr b="1" lang="es-GT" sz="2400">
                <a:solidFill>
                  <a:srgbClr val="0070C0"/>
                </a:solidFill>
                <a:latin typeface="Arial"/>
                <a:ea typeface="Arial"/>
                <a:cs typeface="Arial"/>
                <a:sym typeface="Arial"/>
              </a:rPr>
              <a:t>38.21 %</a:t>
            </a:r>
            <a:r>
              <a:rPr b="1" lang="es-GT" sz="2400">
                <a:solidFill>
                  <a:srgbClr val="0070C0"/>
                </a:solidFill>
              </a:rPr>
              <a:t>.</a:t>
            </a:r>
            <a:endParaRPr sz="1800">
              <a:solidFill>
                <a:srgbClr val="3F3F3F"/>
              </a:solidFill>
              <a:latin typeface="Arial"/>
              <a:ea typeface="Arial"/>
              <a:cs typeface="Arial"/>
              <a:sym typeface="Arial"/>
            </a:endParaRPr>
          </a:p>
        </p:txBody>
      </p:sp>
      <p:sp>
        <p:nvSpPr>
          <p:cNvPr id="157" name="Google Shape;157;p13"/>
          <p:cNvSpPr/>
          <p:nvPr/>
        </p:nvSpPr>
        <p:spPr>
          <a:xfrm>
            <a:off x="10488168" y="56388"/>
            <a:ext cx="1476755" cy="147828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nvSpPr>
        <p:spPr>
          <a:xfrm>
            <a:off x="5131434" y="4696505"/>
            <a:ext cx="6799580" cy="1838960"/>
          </a:xfrm>
          <a:prstGeom prst="rect">
            <a:avLst/>
          </a:prstGeom>
          <a:noFill/>
          <a:ln>
            <a:noFill/>
          </a:ln>
        </p:spPr>
        <p:txBody>
          <a:bodyPr anchorCtr="0" anchor="t" bIns="0" lIns="0" spcFirstLastPara="1" rIns="0" wrap="square" tIns="219700">
            <a:spAutoFit/>
          </a:bodyPr>
          <a:lstStyle/>
          <a:p>
            <a:pPr indent="615314" lvl="0" marL="857250" marR="0" rtl="0" algn="l">
              <a:lnSpc>
                <a:spcPct val="100000"/>
              </a:lnSpc>
              <a:spcBef>
                <a:spcPts val="0"/>
              </a:spcBef>
              <a:spcAft>
                <a:spcPts val="0"/>
              </a:spcAft>
              <a:buNone/>
            </a:pPr>
            <a:r>
              <a:rPr b="1" lang="es-GT" sz="3400">
                <a:solidFill>
                  <a:srgbClr val="FFFFFF"/>
                </a:solidFill>
                <a:latin typeface="Arial"/>
                <a:ea typeface="Arial"/>
                <a:cs typeface="Arial"/>
                <a:sym typeface="Arial"/>
              </a:rPr>
              <a:t>RENDICIÓN DE CUENTAS</a:t>
            </a:r>
            <a:endParaRPr sz="3400">
              <a:solidFill>
                <a:schemeClr val="dk1"/>
              </a:solidFill>
              <a:latin typeface="Arial"/>
              <a:ea typeface="Arial"/>
              <a:cs typeface="Arial"/>
              <a:sym typeface="Arial"/>
            </a:endParaRPr>
          </a:p>
          <a:p>
            <a:pPr indent="844550" lvl="0" marL="12700" marR="5080" rtl="0" algn="l">
              <a:lnSpc>
                <a:spcPct val="70100"/>
              </a:lnSpc>
              <a:spcBef>
                <a:spcPts val="2850"/>
              </a:spcBef>
              <a:spcAft>
                <a:spcPts val="0"/>
              </a:spcAft>
              <a:buNone/>
            </a:pPr>
            <a:r>
              <a:rPr b="1" lang="es-GT" sz="3400">
                <a:solidFill>
                  <a:srgbClr val="00AFEF"/>
                </a:solidFill>
                <a:latin typeface="Arial"/>
                <a:ea typeface="Arial"/>
                <a:cs typeface="Arial"/>
                <a:sym typeface="Arial"/>
              </a:rPr>
              <a:t>RESULTADOS ESPECÍFICOS  SEGUNDO CUATRIMESTRE 2021</a:t>
            </a:r>
            <a:endParaRPr sz="3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15"/>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5"/>
          <p:cNvSpPr txBox="1"/>
          <p:nvPr>
            <p:ph type="title"/>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rtl="0" algn="l">
              <a:lnSpc>
                <a:spcPct val="100000"/>
              </a:lnSpc>
              <a:spcBef>
                <a:spcPts val="0"/>
              </a:spcBef>
              <a:spcAft>
                <a:spcPts val="0"/>
              </a:spcAft>
              <a:buNone/>
            </a:pPr>
            <a:r>
              <a:rPr lang="es-GT" sz="2700"/>
              <a:t>        </a:t>
            </a:r>
            <a:r>
              <a:rPr lang="es-GT" sz="2700">
                <a:latin typeface="Montserrat"/>
                <a:ea typeface="Montserrat"/>
                <a:cs typeface="Montserrat"/>
                <a:sym typeface="Montserrat"/>
              </a:rPr>
              <a:t>PRINCIPALES RESULTADOS Y AVANCES</a:t>
            </a:r>
            <a:endParaRPr sz="2700">
              <a:latin typeface="Montserrat"/>
              <a:ea typeface="Montserrat"/>
              <a:cs typeface="Montserrat"/>
              <a:sym typeface="Montserrat"/>
            </a:endParaRPr>
          </a:p>
        </p:txBody>
      </p:sp>
      <p:sp>
        <p:nvSpPr>
          <p:cNvPr id="169" name="Google Shape;169;p15"/>
          <p:cNvSpPr txBox="1"/>
          <p:nvPr/>
        </p:nvSpPr>
        <p:spPr>
          <a:xfrm>
            <a:off x="762000" y="1524000"/>
            <a:ext cx="10058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GT" sz="1800">
                <a:solidFill>
                  <a:schemeClr val="dk1"/>
                </a:solidFill>
                <a:latin typeface="Arial"/>
                <a:ea typeface="Arial"/>
                <a:cs typeface="Arial"/>
                <a:sym typeface="Arial"/>
              </a:rPr>
              <a:t>La Seprem tiene como resultado institucional: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GT"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5"/>
          <p:cNvSpPr txBox="1"/>
          <p:nvPr/>
        </p:nvSpPr>
        <p:spPr>
          <a:xfrm>
            <a:off x="483651" y="2262664"/>
            <a:ext cx="2507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GT" sz="3200">
                <a:solidFill>
                  <a:schemeClr val="dk1"/>
                </a:solidFill>
                <a:latin typeface="Arial"/>
                <a:ea typeface="Arial"/>
                <a:cs typeface="Arial"/>
                <a:sym typeface="Arial"/>
              </a:rPr>
              <a:t>Para el 202</a:t>
            </a:r>
            <a:r>
              <a:rPr lang="es-GT" sz="3200">
                <a:solidFill>
                  <a:schemeClr val="dk1"/>
                </a:solidFill>
              </a:rPr>
              <a:t>5</a:t>
            </a:r>
            <a:endParaRPr/>
          </a:p>
        </p:txBody>
      </p:sp>
      <p:sp>
        <p:nvSpPr>
          <p:cNvPr id="171" name="Google Shape;171;p15"/>
          <p:cNvSpPr/>
          <p:nvPr/>
        </p:nvSpPr>
        <p:spPr>
          <a:xfrm>
            <a:off x="3048000" y="2450812"/>
            <a:ext cx="1828800" cy="292388"/>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txBox="1"/>
          <p:nvPr/>
        </p:nvSpPr>
        <p:spPr>
          <a:xfrm>
            <a:off x="5065977" y="1962347"/>
            <a:ext cx="6663300" cy="1467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s-GT" sz="4400">
                <a:solidFill>
                  <a:srgbClr val="0070C0"/>
                </a:solidFill>
                <a:latin typeface="Arial"/>
                <a:ea typeface="Arial"/>
                <a:cs typeface="Arial"/>
                <a:sym typeface="Arial"/>
              </a:rPr>
              <a:t>472</a:t>
            </a:r>
            <a:r>
              <a:rPr b="1" lang="es-GT" sz="3200">
                <a:solidFill>
                  <a:schemeClr val="dk1"/>
                </a:solidFill>
                <a:latin typeface="Arial"/>
                <a:ea typeface="Arial"/>
                <a:cs typeface="Arial"/>
                <a:sym typeface="Arial"/>
              </a:rPr>
              <a:t> </a:t>
            </a:r>
            <a:r>
              <a:rPr lang="es-GT" sz="1800">
                <a:solidFill>
                  <a:schemeClr val="dk1"/>
                </a:solidFill>
                <a:latin typeface="Arial"/>
                <a:ea typeface="Arial"/>
                <a:cs typeface="Arial"/>
                <a:sym typeface="Arial"/>
              </a:rPr>
              <a:t>entidades de la administración pública y gobiernos locales cuentan con asistencia técnica para institucionalizar la equidad entre hombres y mujeres.</a:t>
            </a:r>
            <a:endParaRPr b="1" sz="3200">
              <a:solidFill>
                <a:schemeClr val="dk1"/>
              </a:solidFill>
              <a:latin typeface="Arial"/>
              <a:ea typeface="Arial"/>
              <a:cs typeface="Arial"/>
              <a:sym typeface="Arial"/>
            </a:endParaRPr>
          </a:p>
        </p:txBody>
      </p:sp>
      <p:sp>
        <p:nvSpPr>
          <p:cNvPr id="173" name="Google Shape;173;p15"/>
          <p:cNvSpPr txBox="1"/>
          <p:nvPr/>
        </p:nvSpPr>
        <p:spPr>
          <a:xfrm>
            <a:off x="762000" y="3498971"/>
            <a:ext cx="14029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GT" sz="1800">
                <a:solidFill>
                  <a:schemeClr val="dk1"/>
                </a:solidFill>
                <a:latin typeface="Arial"/>
                <a:ea typeface="Arial"/>
                <a:cs typeface="Arial"/>
                <a:sym typeface="Arial"/>
              </a:rPr>
              <a:t>Entre ellas: </a:t>
            </a:r>
            <a:endParaRPr/>
          </a:p>
        </p:txBody>
      </p:sp>
      <p:sp>
        <p:nvSpPr>
          <p:cNvPr id="174" name="Google Shape;174;p15"/>
          <p:cNvSpPr txBox="1"/>
          <p:nvPr/>
        </p:nvSpPr>
        <p:spPr>
          <a:xfrm>
            <a:off x="2400647" y="3438186"/>
            <a:ext cx="9388434" cy="26161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GT" sz="4400">
                <a:solidFill>
                  <a:srgbClr val="0070C0"/>
                </a:solidFill>
                <a:latin typeface="Arial"/>
                <a:ea typeface="Arial"/>
                <a:cs typeface="Arial"/>
                <a:sym typeface="Arial"/>
              </a:rPr>
              <a:t>103 </a:t>
            </a:r>
            <a:r>
              <a:rPr lang="es-GT" sz="1800">
                <a:solidFill>
                  <a:schemeClr val="dk1"/>
                </a:solidFill>
                <a:latin typeface="Arial"/>
                <a:ea typeface="Arial"/>
                <a:cs typeface="Arial"/>
                <a:sym typeface="Arial"/>
              </a:rPr>
              <a:t>Instituciones centralizadas, descentralizadas, autónomas, semiautónomas  </a:t>
            </a:r>
            <a:endParaRPr/>
          </a:p>
          <a:p>
            <a:pPr indent="0" lvl="0" marL="0" marR="0" rtl="0" algn="just">
              <a:spcBef>
                <a:spcPts val="0"/>
              </a:spcBef>
              <a:spcAft>
                <a:spcPts val="0"/>
              </a:spcAft>
              <a:buNone/>
            </a:pPr>
            <a:r>
              <a:rPr b="1" lang="es-GT" sz="4400">
                <a:solidFill>
                  <a:srgbClr val="0070C0"/>
                </a:solidFill>
                <a:latin typeface="Arial"/>
                <a:ea typeface="Arial"/>
                <a:cs typeface="Arial"/>
                <a:sym typeface="Arial"/>
              </a:rPr>
              <a:t>340</a:t>
            </a:r>
            <a:r>
              <a:rPr lang="es-GT" sz="1800">
                <a:solidFill>
                  <a:schemeClr val="dk1"/>
                </a:solidFill>
                <a:latin typeface="Arial"/>
                <a:ea typeface="Arial"/>
                <a:cs typeface="Arial"/>
                <a:sym typeface="Arial"/>
              </a:rPr>
              <a:t>  gobiernos locales (municipalidades)  </a:t>
            </a:r>
            <a:endParaRPr/>
          </a:p>
          <a:p>
            <a:pPr indent="0" lvl="0" marL="0" marR="0" rtl="0" algn="just">
              <a:spcBef>
                <a:spcPts val="0"/>
              </a:spcBef>
              <a:spcAft>
                <a:spcPts val="0"/>
              </a:spcAft>
              <a:buNone/>
            </a:pPr>
            <a:r>
              <a:rPr b="1" lang="es-GT" sz="4400">
                <a:solidFill>
                  <a:srgbClr val="0070C0"/>
                </a:solidFill>
                <a:latin typeface="Arial"/>
                <a:ea typeface="Arial"/>
                <a:cs typeface="Arial"/>
                <a:sym typeface="Arial"/>
              </a:rPr>
              <a:t>  29</a:t>
            </a:r>
            <a:r>
              <a:rPr lang="es-GT" sz="1800">
                <a:solidFill>
                  <a:schemeClr val="dk1"/>
                </a:solidFill>
                <a:latin typeface="Arial"/>
                <a:ea typeface="Arial"/>
                <a:cs typeface="Arial"/>
                <a:sym typeface="Arial"/>
              </a:rPr>
              <a:t>  espacios del Sistema de Consejos de Desarrollo Urbano y Rural</a:t>
            </a:r>
            <a:endParaRPr/>
          </a:p>
          <a:p>
            <a:pPr indent="0" lvl="0" marL="0" marR="0" rtl="0" algn="just">
              <a:spcBef>
                <a:spcPts val="0"/>
              </a:spcBef>
              <a:spcAft>
                <a:spcPts val="0"/>
              </a:spcAft>
              <a:buNone/>
            </a:pPr>
            <a:r>
              <a:t/>
            </a:r>
            <a:endParaRPr b="1" sz="32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6"/>
          <p:cNvSpPr txBox="1"/>
          <p:nvPr>
            <p:ph type="title"/>
          </p:nvPr>
        </p:nvSpPr>
        <p:spPr>
          <a:xfrm>
            <a:off x="762000" y="1697854"/>
            <a:ext cx="11259108" cy="86177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s-GT" sz="2000"/>
              <a:t>GESTIÓN DE POLÍTICAS PÚBLICAS PARA LA EQUIDAD ENTRE HOMBRES Y MUJERES</a:t>
            </a:r>
            <a:br>
              <a:rPr lang="es-GT"/>
            </a:br>
            <a:endParaRPr/>
          </a:p>
        </p:txBody>
      </p:sp>
      <p:sp>
        <p:nvSpPr>
          <p:cNvPr id="181" name="Google Shape;181;p16"/>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
        <p:nvSpPr>
          <p:cNvPr id="182" name="Google Shape;182;p16"/>
          <p:cNvSpPr txBox="1"/>
          <p:nvPr>
            <p:ph idx="1" type="body"/>
          </p:nvPr>
        </p:nvSpPr>
        <p:spPr>
          <a:xfrm>
            <a:off x="627496" y="2621973"/>
            <a:ext cx="10937100" cy="373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s-GT"/>
              <a:t>Esta Secretaría en observancia al resultado estratégico institucional, en el segundo cuatrimestre asesoró a </a:t>
            </a:r>
            <a:r>
              <a:rPr b="1" lang="es-GT" sz="4400">
                <a:solidFill>
                  <a:srgbClr val="0070C0"/>
                </a:solidFill>
              </a:rPr>
              <a:t>278</a:t>
            </a:r>
            <a:r>
              <a:rPr lang="es-GT"/>
              <a:t> entidades, para un total acumulado de </a:t>
            </a:r>
            <a:r>
              <a:rPr b="1" lang="es-GT" sz="4400">
                <a:solidFill>
                  <a:srgbClr val="0070C0"/>
                </a:solidFill>
              </a:rPr>
              <a:t>358</a:t>
            </a:r>
            <a:r>
              <a:rPr lang="es-GT"/>
              <a:t> entidades de gobierno central, local y consejos de desarrollo, por medio de asistencias técnicas orientadas a institucionalizar la equidad entre hombres y mujeres, logrando así avanzar en un </a:t>
            </a:r>
            <a:r>
              <a:rPr b="1" lang="es-GT" sz="4400">
                <a:solidFill>
                  <a:srgbClr val="0070C0"/>
                </a:solidFill>
              </a:rPr>
              <a:t>75.85 %</a:t>
            </a:r>
            <a:r>
              <a:rPr lang="es-GT"/>
              <a:t> de las </a:t>
            </a:r>
            <a:r>
              <a:rPr b="1" lang="es-GT" sz="4400">
                <a:solidFill>
                  <a:srgbClr val="0070C0"/>
                </a:solidFill>
              </a:rPr>
              <a:t>472</a:t>
            </a:r>
            <a:r>
              <a:rPr b="1" lang="es-GT">
                <a:solidFill>
                  <a:srgbClr val="0070C0"/>
                </a:solidFill>
              </a:rPr>
              <a:t> </a:t>
            </a:r>
            <a:r>
              <a:rPr lang="es-GT"/>
              <a:t>instituciones definidas como meta para el presente año.</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s-GT"/>
              <a:t>.</a:t>
            </a:r>
            <a:endParaRPr/>
          </a:p>
          <a:p>
            <a:pPr indent="0" lvl="0" marL="0" rtl="0" algn="just">
              <a:spcBef>
                <a:spcPts val="0"/>
              </a:spcBef>
              <a:spcAft>
                <a:spcPts val="0"/>
              </a:spcAft>
              <a:buNone/>
            </a:pPr>
            <a:r>
              <a:rPr lang="es-GT"/>
              <a:t>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7"/>
          <p:cNvSpPr txBox="1"/>
          <p:nvPr>
            <p:ph idx="1" type="body"/>
          </p:nvPr>
        </p:nvSpPr>
        <p:spPr>
          <a:xfrm>
            <a:off x="320743" y="1828800"/>
            <a:ext cx="5352693" cy="4293483"/>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es-GT" sz="2000"/>
              <a:t>La asistencia técnica a las instituciones del gobierno central  se desarrolló por medio de reuniones de transferencia metodológicas con las Unidades de Género, Direcciones de Planificación, Direcciones Financieras y Direcciones sustantivas, con quienes se abordaron temáticas sobre contextualización del proceso; situación de las mujeres en el marco de las prioridades de la PNPDIM; marco legal y de política pública de los derechos humanos de las mujeres; y Clasificador Presupuestario con Enfoque de Género.</a:t>
            </a:r>
            <a:endParaRPr/>
          </a:p>
          <a:p>
            <a:pPr indent="0" lvl="0" marL="0" rtl="0" algn="l">
              <a:spcBef>
                <a:spcPts val="0"/>
              </a:spcBef>
              <a:spcAft>
                <a:spcPts val="0"/>
              </a:spcAft>
              <a:buNone/>
            </a:pPr>
            <a:r>
              <a:rPr lang="es-GT" sz="2000"/>
              <a:t> </a:t>
            </a:r>
            <a:endParaRPr/>
          </a:p>
          <a:p>
            <a:pPr indent="0" lvl="0" marL="0" rtl="0" algn="l">
              <a:spcBef>
                <a:spcPts val="0"/>
              </a:spcBef>
              <a:spcAft>
                <a:spcPts val="0"/>
              </a:spcAft>
              <a:buNone/>
            </a:pPr>
            <a:r>
              <a:t/>
            </a:r>
            <a:endParaRPr/>
          </a:p>
        </p:txBody>
      </p:sp>
      <p:pic>
        <p:nvPicPr>
          <p:cNvPr descr="Un grupo de personas en frente de una computadora&#10;&#10;Descripción generada automáticamente con confianza media" id="189" name="Google Shape;189;p17"/>
          <p:cNvPicPr preferRelativeResize="0"/>
          <p:nvPr/>
        </p:nvPicPr>
        <p:blipFill rotWithShape="1">
          <a:blip r:embed="rId4">
            <a:alphaModFix/>
          </a:blip>
          <a:srcRect b="0" l="0" r="0" t="0"/>
          <a:stretch/>
        </p:blipFill>
        <p:spPr>
          <a:xfrm>
            <a:off x="5902036" y="1828800"/>
            <a:ext cx="6061364" cy="3249463"/>
          </a:xfrm>
          <a:prstGeom prst="rect">
            <a:avLst/>
          </a:prstGeom>
          <a:noFill/>
          <a:ln>
            <a:noFill/>
          </a:ln>
        </p:spPr>
      </p:pic>
      <p:sp>
        <p:nvSpPr>
          <p:cNvPr id="190" name="Google Shape;190;p17"/>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
        <p:nvSpPr>
          <p:cNvPr id="191" name="Google Shape;191;p17"/>
          <p:cNvSpPr txBox="1"/>
          <p:nvPr>
            <p:ph type="title"/>
          </p:nvPr>
        </p:nvSpPr>
        <p:spPr>
          <a:xfrm>
            <a:off x="5871482" y="5105400"/>
            <a:ext cx="6061364" cy="954107"/>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0" lang="es-GT" sz="1000"/>
              <a:t>Asesoría y acompañamiento técnico al equipo de la Dirección Municipal de la Mujer, Dirección Municipal de Planificación y Dirección Financiera de la Municipalidad de la Libertad, Petén, Septiembre</a:t>
            </a:r>
            <a:r>
              <a:rPr b="0" lang="es-GT" sz="1400"/>
              <a:t>. </a:t>
            </a:r>
            <a:br>
              <a:rPr lang="es-GT"/>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p:nvPr/>
        </p:nvSpPr>
        <p:spPr>
          <a:xfrm>
            <a:off x="1" y="294131"/>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8"/>
          <p:cNvSpPr txBox="1"/>
          <p:nvPr>
            <p:ph idx="1" type="body"/>
          </p:nvPr>
        </p:nvSpPr>
        <p:spPr>
          <a:xfrm>
            <a:off x="6255098" y="1805494"/>
            <a:ext cx="5770878" cy="3985706"/>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es-GT" sz="2000"/>
              <a:t>A nivel local se ha brindado asistencia técnica a redes   de   Direcciones   Municipales  de   la  Mujer -DMM- y</a:t>
            </a:r>
            <a:r>
              <a:rPr b="1" lang="es-GT" sz="2000"/>
              <a:t> </a:t>
            </a:r>
            <a:r>
              <a:rPr lang="es-GT" sz="2000"/>
              <a:t>Dirección Financieras, entre otras. La asesoría aborda la contextualización del proceso; situación de las mujeres en el marco de las prioridades definidas desde la PNPDIM a nivel departamental y municipal; marco legal y político de los derechos humanos de las mujeres; Clasificador Presupuestario con Enfoque de Género; análisis de fichas de calidad del gasto y el fortalecimiento en el marco de las funciones de las directoras Municipales de la Mujer.</a:t>
            </a:r>
            <a:endParaRPr/>
          </a:p>
          <a:p>
            <a:pPr indent="0" lvl="0" marL="0" rtl="0" algn="l">
              <a:spcBef>
                <a:spcPts val="0"/>
              </a:spcBef>
              <a:spcAft>
                <a:spcPts val="0"/>
              </a:spcAft>
              <a:buNone/>
            </a:pPr>
            <a:r>
              <a:t/>
            </a:r>
            <a:endParaRPr/>
          </a:p>
        </p:txBody>
      </p:sp>
      <p:pic>
        <p:nvPicPr>
          <p:cNvPr descr="Interfaz de usuario gráfica&#10;&#10;Descripción generada automáticamente" id="198" name="Google Shape;198;p18"/>
          <p:cNvPicPr preferRelativeResize="0"/>
          <p:nvPr/>
        </p:nvPicPr>
        <p:blipFill rotWithShape="1">
          <a:blip r:embed="rId4">
            <a:alphaModFix/>
          </a:blip>
          <a:srcRect b="0" l="0" r="0" t="0"/>
          <a:stretch/>
        </p:blipFill>
        <p:spPr>
          <a:xfrm>
            <a:off x="166024" y="1905000"/>
            <a:ext cx="5895340" cy="3352800"/>
          </a:xfrm>
          <a:prstGeom prst="rect">
            <a:avLst/>
          </a:prstGeom>
          <a:noFill/>
          <a:ln>
            <a:noFill/>
          </a:ln>
        </p:spPr>
      </p:pic>
      <p:sp>
        <p:nvSpPr>
          <p:cNvPr id="199" name="Google Shape;199;p18"/>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
        <p:nvSpPr>
          <p:cNvPr id="200" name="Google Shape;200;p18"/>
          <p:cNvSpPr txBox="1"/>
          <p:nvPr>
            <p:ph type="title"/>
          </p:nvPr>
        </p:nvSpPr>
        <p:spPr>
          <a:xfrm>
            <a:off x="83126" y="5301243"/>
            <a:ext cx="6165274" cy="102335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s-GT" sz="1000"/>
              <a:t>Taller de transferencias metodológicas para la implementación de la PNPDIM y el Clasificador </a:t>
            </a:r>
            <a:br>
              <a:rPr b="0" lang="es-GT" sz="1000"/>
            </a:br>
            <a:r>
              <a:rPr b="0" lang="es-GT" sz="1000"/>
              <a:t>Presupuestario con Enfoque de Género a los gobiernos locales del departamento de Chimaltenango, agosto</a:t>
            </a:r>
            <a:r>
              <a:rPr b="0" i="1" lang="es-GT" sz="1000"/>
              <a:t>. </a:t>
            </a:r>
            <a:br>
              <a:rPr b="0" lang="es-GT" sz="1000"/>
            </a:br>
            <a:r>
              <a:rPr b="0" lang="es-GT" sz="1050"/>
              <a:t>.</a:t>
            </a:r>
            <a:br>
              <a:rPr lang="es-GT"/>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p:nvPr/>
        </p:nvSpPr>
        <p:spPr>
          <a:xfrm>
            <a:off x="1" y="294131"/>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9"/>
          <p:cNvSpPr txBox="1"/>
          <p:nvPr>
            <p:ph idx="1" type="body"/>
          </p:nvPr>
        </p:nvSpPr>
        <p:spPr>
          <a:xfrm>
            <a:off x="200660" y="1642110"/>
            <a:ext cx="11524893" cy="584775"/>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es-GT"/>
              <a:t> </a:t>
            </a:r>
            <a:endParaRPr/>
          </a:p>
          <a:p>
            <a:pPr indent="0" lvl="0" marL="0" rtl="0" algn="l">
              <a:spcBef>
                <a:spcPts val="0"/>
              </a:spcBef>
              <a:spcAft>
                <a:spcPts val="0"/>
              </a:spcAft>
              <a:buNone/>
            </a:pPr>
            <a:r>
              <a:t/>
            </a:r>
            <a:endParaRPr/>
          </a:p>
        </p:txBody>
      </p:sp>
      <p:sp>
        <p:nvSpPr>
          <p:cNvPr id="207" name="Google Shape;207;p19"/>
          <p:cNvSpPr txBox="1"/>
          <p:nvPr/>
        </p:nvSpPr>
        <p:spPr>
          <a:xfrm>
            <a:off x="4882724" y="1219200"/>
            <a:ext cx="5791201" cy="55399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GT" sz="2400">
                <a:solidFill>
                  <a:schemeClr val="dk1"/>
                </a:solidFill>
                <a:latin typeface="Calibri"/>
                <a:ea typeface="Calibri"/>
                <a:cs typeface="Calibri"/>
                <a:sym typeface="Calibri"/>
              </a:rPr>
              <a:t>El resultado de la asistencia técnica que Seprem brinda a la institucionalidad pública, se refleja en el Clasificador Presupuestario con Enfoque de Género -CPEG-. </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s-GT" sz="2400">
                <a:solidFill>
                  <a:schemeClr val="dk1"/>
                </a:solidFill>
                <a:latin typeface="Calibri"/>
                <a:ea typeface="Calibri"/>
                <a:cs typeface="Calibri"/>
                <a:sym typeface="Calibri"/>
              </a:rPr>
              <a:t>En el segundo cuatrimestre del año 2021, se elaboró el Informe Anual del Clasificador del año 2020, en el cual se observa un incremento en el presupuesto vinculado y ejecutado, por el monto de  </a:t>
            </a:r>
            <a:r>
              <a:rPr b="1" lang="es-GT" sz="3600">
                <a:solidFill>
                  <a:srgbClr val="0070C0"/>
                </a:solidFill>
                <a:latin typeface="Calibri"/>
                <a:ea typeface="Calibri"/>
                <a:cs typeface="Calibri"/>
                <a:sym typeface="Calibri"/>
              </a:rPr>
              <a:t>Q6,947.78 </a:t>
            </a:r>
            <a:r>
              <a:rPr lang="es-GT" sz="2400">
                <a:solidFill>
                  <a:schemeClr val="dk1"/>
                </a:solidFill>
                <a:latin typeface="Calibri"/>
                <a:ea typeface="Calibri"/>
                <a:cs typeface="Calibri"/>
                <a:sym typeface="Calibri"/>
              </a:rPr>
              <a:t>millones de quetzales, en relación con el del año 2019, en el que se ejecutaron </a:t>
            </a:r>
            <a:r>
              <a:rPr b="1" lang="es-GT" sz="3600">
                <a:solidFill>
                  <a:srgbClr val="0070C0"/>
                </a:solidFill>
                <a:latin typeface="Calibri"/>
                <a:ea typeface="Calibri"/>
                <a:cs typeface="Calibri"/>
                <a:sym typeface="Calibri"/>
              </a:rPr>
              <a:t>Q6,259.52</a:t>
            </a:r>
            <a:r>
              <a:rPr lang="es-GT" sz="2400">
                <a:solidFill>
                  <a:schemeClr val="dk1"/>
                </a:solidFill>
                <a:latin typeface="Calibri"/>
                <a:ea typeface="Calibri"/>
                <a:cs typeface="Calibri"/>
                <a:sym typeface="Calibri"/>
              </a:rPr>
              <a:t> millones de quetzales.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9"/>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
        <p:nvSpPr>
          <p:cNvPr id="209" name="Google Shape;209;p19"/>
          <p:cNvSpPr/>
          <p:nvPr/>
        </p:nvSpPr>
        <p:spPr>
          <a:xfrm>
            <a:off x="968704" y="3005204"/>
            <a:ext cx="1684325" cy="1694726"/>
          </a:xfrm>
          <a:custGeom>
            <a:rect b="b" l="l" r="r" t="t"/>
            <a:pathLst>
              <a:path extrusionOk="0" h="487" w="487">
                <a:moveTo>
                  <a:pt x="443" y="381"/>
                </a:moveTo>
                <a:lnTo>
                  <a:pt x="442" y="376"/>
                </a:lnTo>
                <a:lnTo>
                  <a:pt x="441" y="372"/>
                </a:lnTo>
                <a:lnTo>
                  <a:pt x="430" y="360"/>
                </a:lnTo>
                <a:lnTo>
                  <a:pt x="422" y="349"/>
                </a:lnTo>
                <a:lnTo>
                  <a:pt x="413" y="338"/>
                </a:lnTo>
                <a:lnTo>
                  <a:pt x="407" y="329"/>
                </a:lnTo>
                <a:lnTo>
                  <a:pt x="413" y="314"/>
                </a:lnTo>
                <a:lnTo>
                  <a:pt x="419" y="300"/>
                </a:lnTo>
                <a:lnTo>
                  <a:pt x="478" y="291"/>
                </a:lnTo>
                <a:lnTo>
                  <a:pt x="481" y="290"/>
                </a:lnTo>
                <a:lnTo>
                  <a:pt x="483" y="287"/>
                </a:lnTo>
                <a:lnTo>
                  <a:pt x="486" y="283"/>
                </a:lnTo>
                <a:lnTo>
                  <a:pt x="487" y="279"/>
                </a:lnTo>
                <a:lnTo>
                  <a:pt x="487" y="209"/>
                </a:lnTo>
                <a:lnTo>
                  <a:pt x="486" y="205"/>
                </a:lnTo>
                <a:lnTo>
                  <a:pt x="483" y="201"/>
                </a:lnTo>
                <a:lnTo>
                  <a:pt x="481" y="199"/>
                </a:lnTo>
                <a:lnTo>
                  <a:pt x="477" y="197"/>
                </a:lnTo>
                <a:lnTo>
                  <a:pt x="420" y="188"/>
                </a:lnTo>
                <a:lnTo>
                  <a:pt x="414" y="174"/>
                </a:lnTo>
                <a:lnTo>
                  <a:pt x="407" y="157"/>
                </a:lnTo>
                <a:lnTo>
                  <a:pt x="413" y="147"/>
                </a:lnTo>
                <a:lnTo>
                  <a:pt x="424" y="134"/>
                </a:lnTo>
                <a:lnTo>
                  <a:pt x="434" y="122"/>
                </a:lnTo>
                <a:lnTo>
                  <a:pt x="440" y="114"/>
                </a:lnTo>
                <a:lnTo>
                  <a:pt x="441" y="111"/>
                </a:lnTo>
                <a:lnTo>
                  <a:pt x="442" y="107"/>
                </a:lnTo>
                <a:lnTo>
                  <a:pt x="441" y="104"/>
                </a:lnTo>
                <a:lnTo>
                  <a:pt x="439" y="99"/>
                </a:lnTo>
                <a:lnTo>
                  <a:pt x="435" y="93"/>
                </a:lnTo>
                <a:lnTo>
                  <a:pt x="428" y="87"/>
                </a:lnTo>
                <a:lnTo>
                  <a:pt x="411" y="68"/>
                </a:lnTo>
                <a:lnTo>
                  <a:pt x="387" y="46"/>
                </a:lnTo>
                <a:lnTo>
                  <a:pt x="384" y="44"/>
                </a:lnTo>
                <a:lnTo>
                  <a:pt x="380" y="43"/>
                </a:lnTo>
                <a:lnTo>
                  <a:pt x="375" y="44"/>
                </a:lnTo>
                <a:lnTo>
                  <a:pt x="372" y="46"/>
                </a:lnTo>
                <a:lnTo>
                  <a:pt x="327" y="79"/>
                </a:lnTo>
                <a:lnTo>
                  <a:pt x="312" y="73"/>
                </a:lnTo>
                <a:lnTo>
                  <a:pt x="299" y="67"/>
                </a:lnTo>
                <a:lnTo>
                  <a:pt x="290" y="9"/>
                </a:lnTo>
                <a:lnTo>
                  <a:pt x="289" y="6"/>
                </a:lnTo>
                <a:lnTo>
                  <a:pt x="286" y="3"/>
                </a:lnTo>
                <a:lnTo>
                  <a:pt x="282" y="0"/>
                </a:lnTo>
                <a:lnTo>
                  <a:pt x="278" y="0"/>
                </a:lnTo>
                <a:lnTo>
                  <a:pt x="208" y="0"/>
                </a:lnTo>
                <a:lnTo>
                  <a:pt x="204" y="0"/>
                </a:lnTo>
                <a:lnTo>
                  <a:pt x="200" y="3"/>
                </a:lnTo>
                <a:lnTo>
                  <a:pt x="198" y="5"/>
                </a:lnTo>
                <a:lnTo>
                  <a:pt x="196" y="9"/>
                </a:lnTo>
                <a:lnTo>
                  <a:pt x="194" y="19"/>
                </a:lnTo>
                <a:lnTo>
                  <a:pt x="192" y="33"/>
                </a:lnTo>
                <a:lnTo>
                  <a:pt x="190" y="49"/>
                </a:lnTo>
                <a:lnTo>
                  <a:pt x="187" y="67"/>
                </a:lnTo>
                <a:lnTo>
                  <a:pt x="172" y="74"/>
                </a:lnTo>
                <a:lnTo>
                  <a:pt x="158" y="80"/>
                </a:lnTo>
                <a:lnTo>
                  <a:pt x="114" y="46"/>
                </a:lnTo>
                <a:lnTo>
                  <a:pt x="111" y="44"/>
                </a:lnTo>
                <a:lnTo>
                  <a:pt x="106" y="43"/>
                </a:lnTo>
                <a:lnTo>
                  <a:pt x="102" y="45"/>
                </a:lnTo>
                <a:lnTo>
                  <a:pt x="96" y="49"/>
                </a:lnTo>
                <a:lnTo>
                  <a:pt x="87" y="56"/>
                </a:lnTo>
                <a:lnTo>
                  <a:pt x="76" y="65"/>
                </a:lnTo>
                <a:lnTo>
                  <a:pt x="65" y="76"/>
                </a:lnTo>
                <a:lnTo>
                  <a:pt x="57" y="85"/>
                </a:lnTo>
                <a:lnTo>
                  <a:pt x="50" y="93"/>
                </a:lnTo>
                <a:lnTo>
                  <a:pt x="45" y="100"/>
                </a:lnTo>
                <a:lnTo>
                  <a:pt x="43" y="103"/>
                </a:lnTo>
                <a:lnTo>
                  <a:pt x="43" y="107"/>
                </a:lnTo>
                <a:lnTo>
                  <a:pt x="43" y="111"/>
                </a:lnTo>
                <a:lnTo>
                  <a:pt x="45" y="115"/>
                </a:lnTo>
                <a:lnTo>
                  <a:pt x="56" y="127"/>
                </a:lnTo>
                <a:lnTo>
                  <a:pt x="64" y="139"/>
                </a:lnTo>
                <a:lnTo>
                  <a:pt x="72" y="148"/>
                </a:lnTo>
                <a:lnTo>
                  <a:pt x="79" y="158"/>
                </a:lnTo>
                <a:lnTo>
                  <a:pt x="72" y="173"/>
                </a:lnTo>
                <a:lnTo>
                  <a:pt x="68" y="187"/>
                </a:lnTo>
                <a:lnTo>
                  <a:pt x="8" y="196"/>
                </a:lnTo>
                <a:lnTo>
                  <a:pt x="5" y="197"/>
                </a:lnTo>
                <a:lnTo>
                  <a:pt x="2" y="200"/>
                </a:lnTo>
                <a:lnTo>
                  <a:pt x="1" y="203"/>
                </a:lnTo>
                <a:lnTo>
                  <a:pt x="0" y="208"/>
                </a:lnTo>
                <a:lnTo>
                  <a:pt x="0" y="278"/>
                </a:lnTo>
                <a:lnTo>
                  <a:pt x="1" y="282"/>
                </a:lnTo>
                <a:lnTo>
                  <a:pt x="2" y="286"/>
                </a:lnTo>
                <a:lnTo>
                  <a:pt x="5" y="288"/>
                </a:lnTo>
                <a:lnTo>
                  <a:pt x="8" y="289"/>
                </a:lnTo>
                <a:lnTo>
                  <a:pt x="66" y="298"/>
                </a:lnTo>
                <a:lnTo>
                  <a:pt x="72" y="314"/>
                </a:lnTo>
                <a:lnTo>
                  <a:pt x="79" y="330"/>
                </a:lnTo>
                <a:lnTo>
                  <a:pt x="72" y="340"/>
                </a:lnTo>
                <a:lnTo>
                  <a:pt x="62" y="352"/>
                </a:lnTo>
                <a:lnTo>
                  <a:pt x="52" y="365"/>
                </a:lnTo>
                <a:lnTo>
                  <a:pt x="46" y="373"/>
                </a:lnTo>
                <a:lnTo>
                  <a:pt x="44" y="376"/>
                </a:lnTo>
                <a:lnTo>
                  <a:pt x="44" y="381"/>
                </a:lnTo>
                <a:lnTo>
                  <a:pt x="45" y="383"/>
                </a:lnTo>
                <a:lnTo>
                  <a:pt x="47" y="388"/>
                </a:lnTo>
                <a:lnTo>
                  <a:pt x="51" y="394"/>
                </a:lnTo>
                <a:lnTo>
                  <a:pt x="57" y="400"/>
                </a:lnTo>
                <a:lnTo>
                  <a:pt x="74" y="418"/>
                </a:lnTo>
                <a:lnTo>
                  <a:pt x="98" y="441"/>
                </a:lnTo>
                <a:lnTo>
                  <a:pt x="102" y="443"/>
                </a:lnTo>
                <a:lnTo>
                  <a:pt x="106" y="444"/>
                </a:lnTo>
                <a:lnTo>
                  <a:pt x="111" y="443"/>
                </a:lnTo>
                <a:lnTo>
                  <a:pt x="114" y="441"/>
                </a:lnTo>
                <a:lnTo>
                  <a:pt x="159" y="408"/>
                </a:lnTo>
                <a:lnTo>
                  <a:pt x="173" y="414"/>
                </a:lnTo>
                <a:lnTo>
                  <a:pt x="187" y="419"/>
                </a:lnTo>
                <a:lnTo>
                  <a:pt x="196" y="478"/>
                </a:lnTo>
                <a:lnTo>
                  <a:pt x="197" y="481"/>
                </a:lnTo>
                <a:lnTo>
                  <a:pt x="200" y="484"/>
                </a:lnTo>
                <a:lnTo>
                  <a:pt x="204" y="486"/>
                </a:lnTo>
                <a:lnTo>
                  <a:pt x="208" y="487"/>
                </a:lnTo>
                <a:lnTo>
                  <a:pt x="278" y="487"/>
                </a:lnTo>
                <a:lnTo>
                  <a:pt x="282" y="486"/>
                </a:lnTo>
                <a:lnTo>
                  <a:pt x="286" y="484"/>
                </a:lnTo>
                <a:lnTo>
                  <a:pt x="288" y="482"/>
                </a:lnTo>
                <a:lnTo>
                  <a:pt x="290" y="478"/>
                </a:lnTo>
                <a:lnTo>
                  <a:pt x="292" y="467"/>
                </a:lnTo>
                <a:lnTo>
                  <a:pt x="294" y="454"/>
                </a:lnTo>
                <a:lnTo>
                  <a:pt x="297" y="438"/>
                </a:lnTo>
                <a:lnTo>
                  <a:pt x="299" y="418"/>
                </a:lnTo>
                <a:lnTo>
                  <a:pt x="314" y="414"/>
                </a:lnTo>
                <a:lnTo>
                  <a:pt x="328" y="408"/>
                </a:lnTo>
                <a:lnTo>
                  <a:pt x="371" y="441"/>
                </a:lnTo>
                <a:lnTo>
                  <a:pt x="375" y="443"/>
                </a:lnTo>
                <a:lnTo>
                  <a:pt x="380" y="444"/>
                </a:lnTo>
                <a:lnTo>
                  <a:pt x="384" y="442"/>
                </a:lnTo>
                <a:lnTo>
                  <a:pt x="390" y="438"/>
                </a:lnTo>
                <a:lnTo>
                  <a:pt x="399" y="431"/>
                </a:lnTo>
                <a:lnTo>
                  <a:pt x="410" y="422"/>
                </a:lnTo>
                <a:lnTo>
                  <a:pt x="420" y="411"/>
                </a:lnTo>
                <a:lnTo>
                  <a:pt x="428" y="401"/>
                </a:lnTo>
                <a:lnTo>
                  <a:pt x="436" y="394"/>
                </a:lnTo>
                <a:lnTo>
                  <a:pt x="441" y="387"/>
                </a:lnTo>
                <a:lnTo>
                  <a:pt x="442" y="384"/>
                </a:lnTo>
                <a:lnTo>
                  <a:pt x="443" y="381"/>
                </a:lnTo>
                <a:close/>
                <a:moveTo>
                  <a:pt x="312" y="313"/>
                </a:moveTo>
                <a:lnTo>
                  <a:pt x="304" y="319"/>
                </a:lnTo>
                <a:lnTo>
                  <a:pt x="297" y="324"/>
                </a:lnTo>
                <a:lnTo>
                  <a:pt x="289" y="330"/>
                </a:lnTo>
                <a:lnTo>
                  <a:pt x="280" y="334"/>
                </a:lnTo>
                <a:lnTo>
                  <a:pt x="272" y="337"/>
                </a:lnTo>
                <a:lnTo>
                  <a:pt x="262" y="340"/>
                </a:lnTo>
                <a:lnTo>
                  <a:pt x="253" y="341"/>
                </a:lnTo>
                <a:lnTo>
                  <a:pt x="243" y="341"/>
                </a:lnTo>
                <a:lnTo>
                  <a:pt x="233" y="341"/>
                </a:lnTo>
                <a:lnTo>
                  <a:pt x="223" y="340"/>
                </a:lnTo>
                <a:lnTo>
                  <a:pt x="214" y="337"/>
                </a:lnTo>
                <a:lnTo>
                  <a:pt x="206" y="334"/>
                </a:lnTo>
                <a:lnTo>
                  <a:pt x="197" y="330"/>
                </a:lnTo>
                <a:lnTo>
                  <a:pt x="190" y="324"/>
                </a:lnTo>
                <a:lnTo>
                  <a:pt x="181" y="319"/>
                </a:lnTo>
                <a:lnTo>
                  <a:pt x="174" y="313"/>
                </a:lnTo>
                <a:lnTo>
                  <a:pt x="167" y="305"/>
                </a:lnTo>
                <a:lnTo>
                  <a:pt x="162" y="297"/>
                </a:lnTo>
                <a:lnTo>
                  <a:pt x="157" y="289"/>
                </a:lnTo>
                <a:lnTo>
                  <a:pt x="153" y="281"/>
                </a:lnTo>
                <a:lnTo>
                  <a:pt x="150" y="273"/>
                </a:lnTo>
                <a:lnTo>
                  <a:pt x="147" y="263"/>
                </a:lnTo>
                <a:lnTo>
                  <a:pt x="146" y="253"/>
                </a:lnTo>
                <a:lnTo>
                  <a:pt x="145" y="243"/>
                </a:lnTo>
                <a:lnTo>
                  <a:pt x="146" y="234"/>
                </a:lnTo>
                <a:lnTo>
                  <a:pt x="147" y="224"/>
                </a:lnTo>
                <a:lnTo>
                  <a:pt x="150" y="215"/>
                </a:lnTo>
                <a:lnTo>
                  <a:pt x="153" y="206"/>
                </a:lnTo>
                <a:lnTo>
                  <a:pt x="157" y="198"/>
                </a:lnTo>
                <a:lnTo>
                  <a:pt x="162" y="189"/>
                </a:lnTo>
                <a:lnTo>
                  <a:pt x="167" y="182"/>
                </a:lnTo>
                <a:lnTo>
                  <a:pt x="174" y="174"/>
                </a:lnTo>
                <a:lnTo>
                  <a:pt x="181" y="168"/>
                </a:lnTo>
                <a:lnTo>
                  <a:pt x="190" y="162"/>
                </a:lnTo>
                <a:lnTo>
                  <a:pt x="197" y="157"/>
                </a:lnTo>
                <a:lnTo>
                  <a:pt x="206" y="153"/>
                </a:lnTo>
                <a:lnTo>
                  <a:pt x="214" y="151"/>
                </a:lnTo>
                <a:lnTo>
                  <a:pt x="223" y="147"/>
                </a:lnTo>
                <a:lnTo>
                  <a:pt x="233" y="146"/>
                </a:lnTo>
                <a:lnTo>
                  <a:pt x="243" y="146"/>
                </a:lnTo>
                <a:lnTo>
                  <a:pt x="253" y="146"/>
                </a:lnTo>
                <a:lnTo>
                  <a:pt x="262" y="147"/>
                </a:lnTo>
                <a:lnTo>
                  <a:pt x="272" y="151"/>
                </a:lnTo>
                <a:lnTo>
                  <a:pt x="280" y="153"/>
                </a:lnTo>
                <a:lnTo>
                  <a:pt x="289" y="157"/>
                </a:lnTo>
                <a:lnTo>
                  <a:pt x="297" y="162"/>
                </a:lnTo>
                <a:lnTo>
                  <a:pt x="304" y="168"/>
                </a:lnTo>
                <a:lnTo>
                  <a:pt x="312" y="174"/>
                </a:lnTo>
                <a:lnTo>
                  <a:pt x="318" y="182"/>
                </a:lnTo>
                <a:lnTo>
                  <a:pt x="325" y="189"/>
                </a:lnTo>
                <a:lnTo>
                  <a:pt x="329" y="198"/>
                </a:lnTo>
                <a:lnTo>
                  <a:pt x="333" y="206"/>
                </a:lnTo>
                <a:lnTo>
                  <a:pt x="336" y="215"/>
                </a:lnTo>
                <a:lnTo>
                  <a:pt x="339" y="224"/>
                </a:lnTo>
                <a:lnTo>
                  <a:pt x="340" y="234"/>
                </a:lnTo>
                <a:lnTo>
                  <a:pt x="341" y="243"/>
                </a:lnTo>
                <a:lnTo>
                  <a:pt x="340" y="253"/>
                </a:lnTo>
                <a:lnTo>
                  <a:pt x="339" y="263"/>
                </a:lnTo>
                <a:lnTo>
                  <a:pt x="336" y="273"/>
                </a:lnTo>
                <a:lnTo>
                  <a:pt x="333" y="281"/>
                </a:lnTo>
                <a:lnTo>
                  <a:pt x="329" y="289"/>
                </a:lnTo>
                <a:lnTo>
                  <a:pt x="325" y="297"/>
                </a:lnTo>
                <a:lnTo>
                  <a:pt x="318" y="305"/>
                </a:lnTo>
                <a:lnTo>
                  <a:pt x="312" y="313"/>
                </a:lnTo>
                <a:close/>
              </a:path>
            </a:pathLst>
          </a:custGeom>
          <a:solidFill>
            <a:srgbClr val="193768"/>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0" name="Google Shape;210;p19"/>
          <p:cNvSpPr/>
          <p:nvPr/>
        </p:nvSpPr>
        <p:spPr>
          <a:xfrm>
            <a:off x="2661703" y="4116569"/>
            <a:ext cx="1008518" cy="966930"/>
          </a:xfrm>
          <a:custGeom>
            <a:rect b="b" l="l" r="r" t="t"/>
            <a:pathLst>
              <a:path extrusionOk="0" h="280" w="292">
                <a:moveTo>
                  <a:pt x="235" y="102"/>
                </a:moveTo>
                <a:lnTo>
                  <a:pt x="230" y="91"/>
                </a:lnTo>
                <a:lnTo>
                  <a:pt x="224" y="83"/>
                </a:lnTo>
                <a:lnTo>
                  <a:pt x="232" y="63"/>
                </a:lnTo>
                <a:lnTo>
                  <a:pt x="239" y="47"/>
                </a:lnTo>
                <a:lnTo>
                  <a:pt x="242" y="36"/>
                </a:lnTo>
                <a:lnTo>
                  <a:pt x="243" y="30"/>
                </a:lnTo>
                <a:lnTo>
                  <a:pt x="243" y="29"/>
                </a:lnTo>
                <a:lnTo>
                  <a:pt x="242" y="26"/>
                </a:lnTo>
                <a:lnTo>
                  <a:pt x="221" y="16"/>
                </a:lnTo>
                <a:lnTo>
                  <a:pt x="207" y="7"/>
                </a:lnTo>
                <a:lnTo>
                  <a:pt x="198" y="2"/>
                </a:lnTo>
                <a:lnTo>
                  <a:pt x="194" y="0"/>
                </a:lnTo>
                <a:lnTo>
                  <a:pt x="192" y="0"/>
                </a:lnTo>
                <a:lnTo>
                  <a:pt x="185" y="9"/>
                </a:lnTo>
                <a:lnTo>
                  <a:pt x="176" y="20"/>
                </a:lnTo>
                <a:lnTo>
                  <a:pt x="166" y="31"/>
                </a:lnTo>
                <a:lnTo>
                  <a:pt x="158" y="44"/>
                </a:lnTo>
                <a:lnTo>
                  <a:pt x="150" y="43"/>
                </a:lnTo>
                <a:lnTo>
                  <a:pt x="146" y="43"/>
                </a:lnTo>
                <a:lnTo>
                  <a:pt x="141" y="43"/>
                </a:lnTo>
                <a:lnTo>
                  <a:pt x="134" y="44"/>
                </a:lnTo>
                <a:lnTo>
                  <a:pt x="126" y="33"/>
                </a:lnTo>
                <a:lnTo>
                  <a:pt x="114" y="18"/>
                </a:lnTo>
                <a:lnTo>
                  <a:pt x="103" y="5"/>
                </a:lnTo>
                <a:lnTo>
                  <a:pt x="97" y="0"/>
                </a:lnTo>
                <a:lnTo>
                  <a:pt x="94" y="2"/>
                </a:lnTo>
                <a:lnTo>
                  <a:pt x="85" y="6"/>
                </a:lnTo>
                <a:lnTo>
                  <a:pt x="75" y="12"/>
                </a:lnTo>
                <a:lnTo>
                  <a:pt x="64" y="19"/>
                </a:lnTo>
                <a:lnTo>
                  <a:pt x="54" y="24"/>
                </a:lnTo>
                <a:lnTo>
                  <a:pt x="50" y="26"/>
                </a:lnTo>
                <a:lnTo>
                  <a:pt x="49" y="29"/>
                </a:lnTo>
                <a:lnTo>
                  <a:pt x="49" y="30"/>
                </a:lnTo>
                <a:lnTo>
                  <a:pt x="50" y="36"/>
                </a:lnTo>
                <a:lnTo>
                  <a:pt x="53" y="47"/>
                </a:lnTo>
                <a:lnTo>
                  <a:pt x="59" y="63"/>
                </a:lnTo>
                <a:lnTo>
                  <a:pt x="68" y="83"/>
                </a:lnTo>
                <a:lnTo>
                  <a:pt x="62" y="91"/>
                </a:lnTo>
                <a:lnTo>
                  <a:pt x="56" y="102"/>
                </a:lnTo>
                <a:lnTo>
                  <a:pt x="31" y="105"/>
                </a:lnTo>
                <a:lnTo>
                  <a:pt x="14" y="107"/>
                </a:lnTo>
                <a:lnTo>
                  <a:pt x="8" y="110"/>
                </a:lnTo>
                <a:lnTo>
                  <a:pt x="3" y="111"/>
                </a:lnTo>
                <a:lnTo>
                  <a:pt x="1" y="112"/>
                </a:lnTo>
                <a:lnTo>
                  <a:pt x="0" y="114"/>
                </a:lnTo>
                <a:lnTo>
                  <a:pt x="0" y="167"/>
                </a:lnTo>
                <a:lnTo>
                  <a:pt x="1" y="169"/>
                </a:lnTo>
                <a:lnTo>
                  <a:pt x="3" y="170"/>
                </a:lnTo>
                <a:lnTo>
                  <a:pt x="8" y="171"/>
                </a:lnTo>
                <a:lnTo>
                  <a:pt x="14" y="173"/>
                </a:lnTo>
                <a:lnTo>
                  <a:pt x="31" y="175"/>
                </a:lnTo>
                <a:lnTo>
                  <a:pt x="56" y="179"/>
                </a:lnTo>
                <a:lnTo>
                  <a:pt x="62" y="188"/>
                </a:lnTo>
                <a:lnTo>
                  <a:pt x="68" y="198"/>
                </a:lnTo>
                <a:lnTo>
                  <a:pt x="59" y="218"/>
                </a:lnTo>
                <a:lnTo>
                  <a:pt x="53" y="233"/>
                </a:lnTo>
                <a:lnTo>
                  <a:pt x="50" y="245"/>
                </a:lnTo>
                <a:lnTo>
                  <a:pt x="49" y="251"/>
                </a:lnTo>
                <a:lnTo>
                  <a:pt x="49" y="252"/>
                </a:lnTo>
                <a:lnTo>
                  <a:pt x="50" y="253"/>
                </a:lnTo>
                <a:lnTo>
                  <a:pt x="70" y="265"/>
                </a:lnTo>
                <a:lnTo>
                  <a:pt x="85" y="274"/>
                </a:lnTo>
                <a:lnTo>
                  <a:pt x="94" y="279"/>
                </a:lnTo>
                <a:lnTo>
                  <a:pt x="97" y="280"/>
                </a:lnTo>
                <a:lnTo>
                  <a:pt x="99" y="279"/>
                </a:lnTo>
                <a:lnTo>
                  <a:pt x="103" y="276"/>
                </a:lnTo>
                <a:lnTo>
                  <a:pt x="108" y="270"/>
                </a:lnTo>
                <a:lnTo>
                  <a:pt x="114" y="263"/>
                </a:lnTo>
                <a:lnTo>
                  <a:pt x="126" y="248"/>
                </a:lnTo>
                <a:lnTo>
                  <a:pt x="134" y="237"/>
                </a:lnTo>
                <a:lnTo>
                  <a:pt x="141" y="237"/>
                </a:lnTo>
                <a:lnTo>
                  <a:pt x="146" y="238"/>
                </a:lnTo>
                <a:lnTo>
                  <a:pt x="150" y="237"/>
                </a:lnTo>
                <a:lnTo>
                  <a:pt x="158" y="237"/>
                </a:lnTo>
                <a:lnTo>
                  <a:pt x="165" y="248"/>
                </a:lnTo>
                <a:lnTo>
                  <a:pt x="177" y="263"/>
                </a:lnTo>
                <a:lnTo>
                  <a:pt x="184" y="270"/>
                </a:lnTo>
                <a:lnTo>
                  <a:pt x="189" y="276"/>
                </a:lnTo>
                <a:lnTo>
                  <a:pt x="192" y="279"/>
                </a:lnTo>
                <a:lnTo>
                  <a:pt x="194" y="280"/>
                </a:lnTo>
                <a:lnTo>
                  <a:pt x="198" y="279"/>
                </a:lnTo>
                <a:lnTo>
                  <a:pt x="206" y="274"/>
                </a:lnTo>
                <a:lnTo>
                  <a:pt x="221" y="265"/>
                </a:lnTo>
                <a:lnTo>
                  <a:pt x="242" y="253"/>
                </a:lnTo>
                <a:lnTo>
                  <a:pt x="243" y="252"/>
                </a:lnTo>
                <a:lnTo>
                  <a:pt x="243" y="251"/>
                </a:lnTo>
                <a:lnTo>
                  <a:pt x="242" y="245"/>
                </a:lnTo>
                <a:lnTo>
                  <a:pt x="239" y="233"/>
                </a:lnTo>
                <a:lnTo>
                  <a:pt x="232" y="218"/>
                </a:lnTo>
                <a:lnTo>
                  <a:pt x="224" y="198"/>
                </a:lnTo>
                <a:lnTo>
                  <a:pt x="230" y="188"/>
                </a:lnTo>
                <a:lnTo>
                  <a:pt x="235" y="179"/>
                </a:lnTo>
                <a:lnTo>
                  <a:pt x="260" y="175"/>
                </a:lnTo>
                <a:lnTo>
                  <a:pt x="278" y="173"/>
                </a:lnTo>
                <a:lnTo>
                  <a:pt x="284" y="171"/>
                </a:lnTo>
                <a:lnTo>
                  <a:pt x="288" y="170"/>
                </a:lnTo>
                <a:lnTo>
                  <a:pt x="292" y="169"/>
                </a:lnTo>
                <a:lnTo>
                  <a:pt x="292" y="167"/>
                </a:lnTo>
                <a:lnTo>
                  <a:pt x="292" y="114"/>
                </a:lnTo>
                <a:lnTo>
                  <a:pt x="292" y="112"/>
                </a:lnTo>
                <a:lnTo>
                  <a:pt x="288" y="111"/>
                </a:lnTo>
                <a:lnTo>
                  <a:pt x="284" y="110"/>
                </a:lnTo>
                <a:lnTo>
                  <a:pt x="278" y="107"/>
                </a:lnTo>
                <a:lnTo>
                  <a:pt x="260" y="105"/>
                </a:lnTo>
                <a:lnTo>
                  <a:pt x="235" y="102"/>
                </a:lnTo>
                <a:close/>
                <a:moveTo>
                  <a:pt x="180" y="174"/>
                </a:moveTo>
                <a:lnTo>
                  <a:pt x="173" y="181"/>
                </a:lnTo>
                <a:lnTo>
                  <a:pt x="164" y="185"/>
                </a:lnTo>
                <a:lnTo>
                  <a:pt x="156" y="188"/>
                </a:lnTo>
                <a:lnTo>
                  <a:pt x="146" y="189"/>
                </a:lnTo>
                <a:lnTo>
                  <a:pt x="136" y="188"/>
                </a:lnTo>
                <a:lnTo>
                  <a:pt x="127" y="185"/>
                </a:lnTo>
                <a:lnTo>
                  <a:pt x="119" y="181"/>
                </a:lnTo>
                <a:lnTo>
                  <a:pt x="111" y="174"/>
                </a:lnTo>
                <a:lnTo>
                  <a:pt x="105" y="167"/>
                </a:lnTo>
                <a:lnTo>
                  <a:pt x="100" y="159"/>
                </a:lnTo>
                <a:lnTo>
                  <a:pt x="98" y="149"/>
                </a:lnTo>
                <a:lnTo>
                  <a:pt x="97" y="140"/>
                </a:lnTo>
                <a:lnTo>
                  <a:pt x="98" y="131"/>
                </a:lnTo>
                <a:lnTo>
                  <a:pt x="100" y="121"/>
                </a:lnTo>
                <a:lnTo>
                  <a:pt x="105" y="114"/>
                </a:lnTo>
                <a:lnTo>
                  <a:pt x="111" y="106"/>
                </a:lnTo>
                <a:lnTo>
                  <a:pt x="119" y="100"/>
                </a:lnTo>
                <a:lnTo>
                  <a:pt x="127" y="96"/>
                </a:lnTo>
                <a:lnTo>
                  <a:pt x="136" y="92"/>
                </a:lnTo>
                <a:lnTo>
                  <a:pt x="146" y="91"/>
                </a:lnTo>
                <a:lnTo>
                  <a:pt x="156" y="92"/>
                </a:lnTo>
                <a:lnTo>
                  <a:pt x="164" y="96"/>
                </a:lnTo>
                <a:lnTo>
                  <a:pt x="173" y="100"/>
                </a:lnTo>
                <a:lnTo>
                  <a:pt x="180" y="106"/>
                </a:lnTo>
                <a:lnTo>
                  <a:pt x="187" y="114"/>
                </a:lnTo>
                <a:lnTo>
                  <a:pt x="191" y="121"/>
                </a:lnTo>
                <a:lnTo>
                  <a:pt x="193" y="131"/>
                </a:lnTo>
                <a:lnTo>
                  <a:pt x="194" y="140"/>
                </a:lnTo>
                <a:lnTo>
                  <a:pt x="193" y="149"/>
                </a:lnTo>
                <a:lnTo>
                  <a:pt x="191" y="159"/>
                </a:lnTo>
                <a:lnTo>
                  <a:pt x="187" y="167"/>
                </a:lnTo>
                <a:lnTo>
                  <a:pt x="180" y="174"/>
                </a:lnTo>
                <a:close/>
              </a:path>
            </a:pathLst>
          </a:custGeom>
          <a:solidFill>
            <a:srgbClr val="193768"/>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1" name="Google Shape;211;p19"/>
          <p:cNvSpPr/>
          <p:nvPr/>
        </p:nvSpPr>
        <p:spPr>
          <a:xfrm>
            <a:off x="2229696" y="2038274"/>
            <a:ext cx="1008518" cy="966930"/>
          </a:xfrm>
          <a:custGeom>
            <a:rect b="b" l="l" r="r" t="t"/>
            <a:pathLst>
              <a:path extrusionOk="0" h="280" w="292">
                <a:moveTo>
                  <a:pt x="235" y="101"/>
                </a:moveTo>
                <a:lnTo>
                  <a:pt x="230" y="90"/>
                </a:lnTo>
                <a:lnTo>
                  <a:pt x="224" y="82"/>
                </a:lnTo>
                <a:lnTo>
                  <a:pt x="232" y="62"/>
                </a:lnTo>
                <a:lnTo>
                  <a:pt x="239" y="47"/>
                </a:lnTo>
                <a:lnTo>
                  <a:pt x="242" y="35"/>
                </a:lnTo>
                <a:lnTo>
                  <a:pt x="243" y="29"/>
                </a:lnTo>
                <a:lnTo>
                  <a:pt x="243" y="28"/>
                </a:lnTo>
                <a:lnTo>
                  <a:pt x="242" y="27"/>
                </a:lnTo>
                <a:lnTo>
                  <a:pt x="221" y="15"/>
                </a:lnTo>
                <a:lnTo>
                  <a:pt x="207" y="6"/>
                </a:lnTo>
                <a:lnTo>
                  <a:pt x="198" y="2"/>
                </a:lnTo>
                <a:lnTo>
                  <a:pt x="194" y="0"/>
                </a:lnTo>
                <a:lnTo>
                  <a:pt x="192" y="1"/>
                </a:lnTo>
                <a:lnTo>
                  <a:pt x="185" y="9"/>
                </a:lnTo>
                <a:lnTo>
                  <a:pt x="176" y="19"/>
                </a:lnTo>
                <a:lnTo>
                  <a:pt x="166" y="30"/>
                </a:lnTo>
                <a:lnTo>
                  <a:pt x="158" y="43"/>
                </a:lnTo>
                <a:lnTo>
                  <a:pt x="150" y="43"/>
                </a:lnTo>
                <a:lnTo>
                  <a:pt x="146" y="42"/>
                </a:lnTo>
                <a:lnTo>
                  <a:pt x="141" y="43"/>
                </a:lnTo>
                <a:lnTo>
                  <a:pt x="134" y="43"/>
                </a:lnTo>
                <a:lnTo>
                  <a:pt x="126" y="33"/>
                </a:lnTo>
                <a:lnTo>
                  <a:pt x="114" y="17"/>
                </a:lnTo>
                <a:lnTo>
                  <a:pt x="103" y="4"/>
                </a:lnTo>
                <a:lnTo>
                  <a:pt x="97" y="0"/>
                </a:lnTo>
                <a:lnTo>
                  <a:pt x="94" y="1"/>
                </a:lnTo>
                <a:lnTo>
                  <a:pt x="85" y="6"/>
                </a:lnTo>
                <a:lnTo>
                  <a:pt x="75" y="12"/>
                </a:lnTo>
                <a:lnTo>
                  <a:pt x="64" y="19"/>
                </a:lnTo>
                <a:lnTo>
                  <a:pt x="54" y="25"/>
                </a:lnTo>
                <a:lnTo>
                  <a:pt x="50" y="27"/>
                </a:lnTo>
                <a:lnTo>
                  <a:pt x="49" y="28"/>
                </a:lnTo>
                <a:lnTo>
                  <a:pt x="49" y="29"/>
                </a:lnTo>
                <a:lnTo>
                  <a:pt x="50" y="35"/>
                </a:lnTo>
                <a:lnTo>
                  <a:pt x="53" y="47"/>
                </a:lnTo>
                <a:lnTo>
                  <a:pt x="59" y="62"/>
                </a:lnTo>
                <a:lnTo>
                  <a:pt x="68" y="82"/>
                </a:lnTo>
                <a:lnTo>
                  <a:pt x="62" y="90"/>
                </a:lnTo>
                <a:lnTo>
                  <a:pt x="56" y="101"/>
                </a:lnTo>
                <a:lnTo>
                  <a:pt x="31" y="104"/>
                </a:lnTo>
                <a:lnTo>
                  <a:pt x="14" y="107"/>
                </a:lnTo>
                <a:lnTo>
                  <a:pt x="8" y="109"/>
                </a:lnTo>
                <a:lnTo>
                  <a:pt x="3" y="110"/>
                </a:lnTo>
                <a:lnTo>
                  <a:pt x="1" y="112"/>
                </a:lnTo>
                <a:lnTo>
                  <a:pt x="0" y="113"/>
                </a:lnTo>
                <a:lnTo>
                  <a:pt x="0" y="166"/>
                </a:lnTo>
                <a:lnTo>
                  <a:pt x="1" y="168"/>
                </a:lnTo>
                <a:lnTo>
                  <a:pt x="3" y="169"/>
                </a:lnTo>
                <a:lnTo>
                  <a:pt x="8" y="170"/>
                </a:lnTo>
                <a:lnTo>
                  <a:pt x="14" y="172"/>
                </a:lnTo>
                <a:lnTo>
                  <a:pt x="31" y="176"/>
                </a:lnTo>
                <a:lnTo>
                  <a:pt x="56" y="178"/>
                </a:lnTo>
                <a:lnTo>
                  <a:pt x="62" y="189"/>
                </a:lnTo>
                <a:lnTo>
                  <a:pt x="68" y="198"/>
                </a:lnTo>
                <a:lnTo>
                  <a:pt x="59" y="218"/>
                </a:lnTo>
                <a:lnTo>
                  <a:pt x="53" y="233"/>
                </a:lnTo>
                <a:lnTo>
                  <a:pt x="50" y="244"/>
                </a:lnTo>
                <a:lnTo>
                  <a:pt x="49" y="250"/>
                </a:lnTo>
                <a:lnTo>
                  <a:pt x="49" y="251"/>
                </a:lnTo>
                <a:lnTo>
                  <a:pt x="50" y="253"/>
                </a:lnTo>
                <a:lnTo>
                  <a:pt x="70" y="265"/>
                </a:lnTo>
                <a:lnTo>
                  <a:pt x="85" y="273"/>
                </a:lnTo>
                <a:lnTo>
                  <a:pt x="94" y="278"/>
                </a:lnTo>
                <a:lnTo>
                  <a:pt x="97" y="280"/>
                </a:lnTo>
                <a:lnTo>
                  <a:pt x="99" y="279"/>
                </a:lnTo>
                <a:lnTo>
                  <a:pt x="103" y="276"/>
                </a:lnTo>
                <a:lnTo>
                  <a:pt x="108" y="270"/>
                </a:lnTo>
                <a:lnTo>
                  <a:pt x="114" y="262"/>
                </a:lnTo>
                <a:lnTo>
                  <a:pt x="126" y="247"/>
                </a:lnTo>
                <a:lnTo>
                  <a:pt x="134" y="236"/>
                </a:lnTo>
                <a:lnTo>
                  <a:pt x="141" y="237"/>
                </a:lnTo>
                <a:lnTo>
                  <a:pt x="146" y="237"/>
                </a:lnTo>
                <a:lnTo>
                  <a:pt x="150" y="237"/>
                </a:lnTo>
                <a:lnTo>
                  <a:pt x="158" y="236"/>
                </a:lnTo>
                <a:lnTo>
                  <a:pt x="165" y="247"/>
                </a:lnTo>
                <a:lnTo>
                  <a:pt x="177" y="262"/>
                </a:lnTo>
                <a:lnTo>
                  <a:pt x="184" y="270"/>
                </a:lnTo>
                <a:lnTo>
                  <a:pt x="189" y="276"/>
                </a:lnTo>
                <a:lnTo>
                  <a:pt x="192" y="279"/>
                </a:lnTo>
                <a:lnTo>
                  <a:pt x="194" y="280"/>
                </a:lnTo>
                <a:lnTo>
                  <a:pt x="198" y="278"/>
                </a:lnTo>
                <a:lnTo>
                  <a:pt x="206" y="273"/>
                </a:lnTo>
                <a:lnTo>
                  <a:pt x="221" y="265"/>
                </a:lnTo>
                <a:lnTo>
                  <a:pt x="242" y="253"/>
                </a:lnTo>
                <a:lnTo>
                  <a:pt x="243" y="251"/>
                </a:lnTo>
                <a:lnTo>
                  <a:pt x="243" y="250"/>
                </a:lnTo>
                <a:lnTo>
                  <a:pt x="242" y="244"/>
                </a:lnTo>
                <a:lnTo>
                  <a:pt x="239" y="233"/>
                </a:lnTo>
                <a:lnTo>
                  <a:pt x="232" y="218"/>
                </a:lnTo>
                <a:lnTo>
                  <a:pt x="224" y="198"/>
                </a:lnTo>
                <a:lnTo>
                  <a:pt x="230" y="189"/>
                </a:lnTo>
                <a:lnTo>
                  <a:pt x="235" y="178"/>
                </a:lnTo>
                <a:lnTo>
                  <a:pt x="260" y="176"/>
                </a:lnTo>
                <a:lnTo>
                  <a:pt x="278" y="172"/>
                </a:lnTo>
                <a:lnTo>
                  <a:pt x="284" y="170"/>
                </a:lnTo>
                <a:lnTo>
                  <a:pt x="288" y="169"/>
                </a:lnTo>
                <a:lnTo>
                  <a:pt x="292" y="168"/>
                </a:lnTo>
                <a:lnTo>
                  <a:pt x="292" y="166"/>
                </a:lnTo>
                <a:lnTo>
                  <a:pt x="292" y="113"/>
                </a:lnTo>
                <a:lnTo>
                  <a:pt x="292" y="112"/>
                </a:lnTo>
                <a:lnTo>
                  <a:pt x="288" y="110"/>
                </a:lnTo>
                <a:lnTo>
                  <a:pt x="284" y="109"/>
                </a:lnTo>
                <a:lnTo>
                  <a:pt x="278" y="107"/>
                </a:lnTo>
                <a:lnTo>
                  <a:pt x="260" y="104"/>
                </a:lnTo>
                <a:lnTo>
                  <a:pt x="235" y="101"/>
                </a:lnTo>
                <a:close/>
                <a:moveTo>
                  <a:pt x="180" y="175"/>
                </a:moveTo>
                <a:lnTo>
                  <a:pt x="173" y="180"/>
                </a:lnTo>
                <a:lnTo>
                  <a:pt x="164" y="184"/>
                </a:lnTo>
                <a:lnTo>
                  <a:pt x="156" y="188"/>
                </a:lnTo>
                <a:lnTo>
                  <a:pt x="146" y="189"/>
                </a:lnTo>
                <a:lnTo>
                  <a:pt x="136" y="188"/>
                </a:lnTo>
                <a:lnTo>
                  <a:pt x="127" y="184"/>
                </a:lnTo>
                <a:lnTo>
                  <a:pt x="119" y="180"/>
                </a:lnTo>
                <a:lnTo>
                  <a:pt x="111" y="175"/>
                </a:lnTo>
                <a:lnTo>
                  <a:pt x="105" y="167"/>
                </a:lnTo>
                <a:lnTo>
                  <a:pt x="100" y="158"/>
                </a:lnTo>
                <a:lnTo>
                  <a:pt x="98" y="150"/>
                </a:lnTo>
                <a:lnTo>
                  <a:pt x="97" y="140"/>
                </a:lnTo>
                <a:lnTo>
                  <a:pt x="98" y="130"/>
                </a:lnTo>
                <a:lnTo>
                  <a:pt x="100" y="122"/>
                </a:lnTo>
                <a:lnTo>
                  <a:pt x="105" y="113"/>
                </a:lnTo>
                <a:lnTo>
                  <a:pt x="111" y="106"/>
                </a:lnTo>
                <a:lnTo>
                  <a:pt x="119" y="99"/>
                </a:lnTo>
                <a:lnTo>
                  <a:pt x="127" y="95"/>
                </a:lnTo>
                <a:lnTo>
                  <a:pt x="136" y="91"/>
                </a:lnTo>
                <a:lnTo>
                  <a:pt x="146" y="91"/>
                </a:lnTo>
                <a:lnTo>
                  <a:pt x="156" y="91"/>
                </a:lnTo>
                <a:lnTo>
                  <a:pt x="164" y="95"/>
                </a:lnTo>
                <a:lnTo>
                  <a:pt x="173" y="99"/>
                </a:lnTo>
                <a:lnTo>
                  <a:pt x="180" y="106"/>
                </a:lnTo>
                <a:lnTo>
                  <a:pt x="187" y="113"/>
                </a:lnTo>
                <a:lnTo>
                  <a:pt x="191" y="122"/>
                </a:lnTo>
                <a:lnTo>
                  <a:pt x="193" y="130"/>
                </a:lnTo>
                <a:lnTo>
                  <a:pt x="194" y="140"/>
                </a:lnTo>
                <a:lnTo>
                  <a:pt x="193" y="150"/>
                </a:lnTo>
                <a:lnTo>
                  <a:pt x="191" y="158"/>
                </a:lnTo>
                <a:lnTo>
                  <a:pt x="187" y="167"/>
                </a:lnTo>
                <a:lnTo>
                  <a:pt x="180" y="175"/>
                </a:lnTo>
                <a:close/>
              </a:path>
            </a:pathLst>
          </a:custGeom>
          <a:solidFill>
            <a:srgbClr val="193768"/>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nvSpPr>
        <p:spPr>
          <a:xfrm>
            <a:off x="2286001" y="1424762"/>
            <a:ext cx="7772400" cy="3409908"/>
          </a:xfrm>
          <a:prstGeom prst="rect">
            <a:avLst/>
          </a:prstGeom>
          <a:noFill/>
          <a:ln>
            <a:noFill/>
          </a:ln>
        </p:spPr>
        <p:txBody>
          <a:bodyPr anchorCtr="0" anchor="t" bIns="0" lIns="0" spcFirstLastPara="1" rIns="0" wrap="square" tIns="74925">
            <a:spAutoFit/>
          </a:bodyPr>
          <a:lstStyle/>
          <a:p>
            <a:pPr indent="0" lvl="0" marL="375285" marR="358775" rtl="0" algn="ctr">
              <a:lnSpc>
                <a:spcPct val="121562"/>
              </a:lnSpc>
              <a:spcBef>
                <a:spcPts val="0"/>
              </a:spcBef>
              <a:spcAft>
                <a:spcPts val="0"/>
              </a:spcAft>
              <a:buNone/>
            </a:pPr>
            <a:r>
              <a:rPr b="1" lang="es-GT" sz="3200">
                <a:solidFill>
                  <a:srgbClr val="001F5F"/>
                </a:solidFill>
                <a:latin typeface="Montserrat"/>
                <a:ea typeface="Montserrat"/>
                <a:cs typeface="Montserrat"/>
                <a:sym typeface="Montserrat"/>
              </a:rPr>
              <a:t>RENDICIÓN DE CUENTAS DEL  ORGANISMO EJECUTIVO</a:t>
            </a:r>
            <a:endParaRPr sz="3200">
              <a:solidFill>
                <a:schemeClr val="dk1"/>
              </a:solidFill>
              <a:latin typeface="Montserrat"/>
              <a:ea typeface="Montserrat"/>
              <a:cs typeface="Montserrat"/>
              <a:sym typeface="Montserrat"/>
            </a:endParaRPr>
          </a:p>
          <a:p>
            <a:pPr indent="0" lvl="0" marL="0" marR="0" rtl="0" algn="ctr">
              <a:lnSpc>
                <a:spcPct val="100000"/>
              </a:lnSpc>
              <a:spcBef>
                <a:spcPts val="3395"/>
              </a:spcBef>
              <a:spcAft>
                <a:spcPts val="0"/>
              </a:spcAft>
              <a:buNone/>
            </a:pPr>
            <a:r>
              <a:rPr b="1" lang="es-GT" sz="3200">
                <a:solidFill>
                  <a:srgbClr val="187AB4"/>
                </a:solidFill>
                <a:latin typeface="Montserrat"/>
                <a:ea typeface="Montserrat"/>
                <a:cs typeface="Montserrat"/>
                <a:sym typeface="Montserrat"/>
              </a:rPr>
              <a:t>SEGUNDO CUATRIMESTRE 2021</a:t>
            </a:r>
            <a:endParaRPr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ctr">
              <a:lnSpc>
                <a:spcPct val="100000"/>
              </a:lnSpc>
              <a:spcBef>
                <a:spcPts val="2750"/>
              </a:spcBef>
              <a:spcAft>
                <a:spcPts val="0"/>
              </a:spcAft>
              <a:buNone/>
            </a:pPr>
            <a:r>
              <a:rPr b="1" lang="es-GT" sz="3200">
                <a:solidFill>
                  <a:srgbClr val="187AB4"/>
                </a:solidFill>
                <a:latin typeface="Montserrat"/>
                <a:ea typeface="Montserrat"/>
                <a:cs typeface="Montserrat"/>
                <a:sym typeface="Montserrat"/>
              </a:rPr>
              <a:t>Secretaría Presidencial de la Mujer</a:t>
            </a:r>
            <a:endParaRPr sz="3200">
              <a:solidFill>
                <a:schemeClr val="dk1"/>
              </a:solidFill>
              <a:latin typeface="Montserrat"/>
              <a:ea typeface="Montserrat"/>
              <a:cs typeface="Montserrat"/>
              <a:sym typeface="Montserrat"/>
            </a:endParaRPr>
          </a:p>
        </p:txBody>
      </p:sp>
      <p:pic>
        <p:nvPicPr>
          <p:cNvPr id="59" name="Google Shape;59;p2"/>
          <p:cNvPicPr preferRelativeResize="0"/>
          <p:nvPr/>
        </p:nvPicPr>
        <p:blipFill rotWithShape="1">
          <a:blip r:embed="rId3">
            <a:alphaModFix/>
          </a:blip>
          <a:srcRect b="0" l="0" r="0" t="0"/>
          <a:stretch/>
        </p:blipFill>
        <p:spPr>
          <a:xfrm>
            <a:off x="4191000" y="5026263"/>
            <a:ext cx="4648812" cy="16602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p:nvPr/>
        </p:nvSpPr>
        <p:spPr>
          <a:xfrm>
            <a:off x="6927" y="144311"/>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20"/>
          <p:cNvSpPr txBox="1"/>
          <p:nvPr>
            <p:ph type="title"/>
          </p:nvPr>
        </p:nvSpPr>
        <p:spPr>
          <a:xfrm>
            <a:off x="1330025" y="1105675"/>
            <a:ext cx="99360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s-GT" sz="2400">
                <a:solidFill>
                  <a:schemeClr val="dk1"/>
                </a:solidFill>
                <a:latin typeface="Montserrat"/>
                <a:ea typeface="Montserrat"/>
                <a:cs typeface="Montserrat"/>
                <a:sym typeface="Montserrat"/>
              </a:rPr>
              <a:t>Clasificador Presupuestario con Enfoque de Género</a:t>
            </a:r>
            <a:endParaRPr sz="24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s-GT" sz="2400">
                <a:solidFill>
                  <a:schemeClr val="dk1"/>
                </a:solidFill>
                <a:latin typeface="Montserrat"/>
                <a:ea typeface="Montserrat"/>
                <a:cs typeface="Montserrat"/>
                <a:sym typeface="Montserrat"/>
              </a:rPr>
              <a:t>Presupuesto Ejecutado Año 2020. En Millones de Quetzales</a:t>
            </a:r>
            <a:br>
              <a:rPr b="0" lang="es-GT" sz="4400">
                <a:solidFill>
                  <a:schemeClr val="dk1"/>
                </a:solidFill>
                <a:latin typeface="Arial"/>
                <a:ea typeface="Arial"/>
                <a:cs typeface="Arial"/>
                <a:sym typeface="Arial"/>
              </a:rPr>
            </a:br>
            <a:br>
              <a:rPr b="0" lang="es-GT" sz="6000">
                <a:solidFill>
                  <a:schemeClr val="dk1"/>
                </a:solidFill>
                <a:latin typeface="Arial"/>
                <a:ea typeface="Arial"/>
                <a:cs typeface="Arial"/>
                <a:sym typeface="Arial"/>
              </a:rPr>
            </a:br>
            <a:endParaRPr sz="3200">
              <a:latin typeface="Arial"/>
              <a:ea typeface="Arial"/>
              <a:cs typeface="Arial"/>
              <a:sym typeface="Arial"/>
            </a:endParaRPr>
          </a:p>
        </p:txBody>
      </p:sp>
      <p:graphicFrame>
        <p:nvGraphicFramePr>
          <p:cNvPr id="218" name="Google Shape;218;p20"/>
          <p:cNvGraphicFramePr/>
          <p:nvPr/>
        </p:nvGraphicFramePr>
        <p:xfrm>
          <a:off x="1295400" y="1981200"/>
          <a:ext cx="3000000" cy="3000000"/>
        </p:xfrm>
        <a:graphic>
          <a:graphicData uri="http://schemas.openxmlformats.org/drawingml/2006/table">
            <a:tbl>
              <a:tblPr bandRow="1" firstCol="1" firstRow="1">
                <a:noFill/>
                <a:tableStyleId>{D7850C94-2C64-4799-95FD-663C93845A69}</a:tableStyleId>
              </a:tblPr>
              <a:tblGrid>
                <a:gridCol w="2610075"/>
                <a:gridCol w="1154675"/>
                <a:gridCol w="1170450"/>
                <a:gridCol w="1170450"/>
                <a:gridCol w="1154675"/>
                <a:gridCol w="1170450"/>
                <a:gridCol w="1170450"/>
              </a:tblGrid>
              <a:tr h="467275">
                <a:tc rowSpan="2">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Entidades</a:t>
                      </a:r>
                      <a:endParaRPr sz="2400" u="none" cap="none" strike="noStrike">
                        <a:latin typeface="Arial"/>
                        <a:ea typeface="Arial"/>
                        <a:cs typeface="Arial"/>
                        <a:sym typeface="Arial"/>
                      </a:endParaRPr>
                    </a:p>
                  </a:txBody>
                  <a:tcPr marT="0" marB="0" marR="68575" marL="68575" anchor="ctr"/>
                </a:tc>
                <a:tc gridSpan="3">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2019</a:t>
                      </a:r>
                      <a:endParaRPr sz="2400" u="none" cap="none" strike="noStrike">
                        <a:latin typeface="Arial"/>
                        <a:ea typeface="Arial"/>
                        <a:cs typeface="Arial"/>
                        <a:sym typeface="Arial"/>
                      </a:endParaRPr>
                    </a:p>
                  </a:txBody>
                  <a:tcPr marT="0" marB="0" marR="68575" marL="68575" anchor="ctr"/>
                </a:tc>
                <a:tc hMerge="1"/>
                <a:tc hMerge="1"/>
                <a:tc gridSpan="3">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2020</a:t>
                      </a:r>
                      <a:endParaRPr sz="2400" u="none" cap="none" strike="noStrike">
                        <a:latin typeface="Arial"/>
                        <a:ea typeface="Arial"/>
                        <a:cs typeface="Arial"/>
                        <a:sym typeface="Arial"/>
                      </a:endParaRPr>
                    </a:p>
                  </a:txBody>
                  <a:tcPr marT="0" marB="0" marR="68575" marL="68575" anchor="ctr"/>
                </a:tc>
                <a:tc hMerge="1"/>
                <a:tc hMerge="1"/>
              </a:tr>
              <a:tr h="607325">
                <a:tc vMerge="1"/>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Aprobado</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Vigente</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Ejecutado</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Aprobado</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Vigente</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Ejecutado</a:t>
                      </a:r>
                      <a:endParaRPr sz="2400" u="none" cap="none" strike="noStrike">
                        <a:latin typeface="Arial"/>
                        <a:ea typeface="Arial"/>
                        <a:cs typeface="Arial"/>
                        <a:sym typeface="Arial"/>
                      </a:endParaRPr>
                    </a:p>
                  </a:txBody>
                  <a:tcPr marT="0" marB="0" marR="68575" marL="68575" anchor="ctr"/>
                </a:tc>
              </a:tr>
              <a:tr h="723175">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Entidades Centralizadas</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1,370.73</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1,596.78</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1,255.35</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4,359.22</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4,873.26</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4,532.45</a:t>
                      </a:r>
                      <a:endParaRPr sz="2400" u="none" cap="none" strike="noStrike">
                        <a:latin typeface="Arial"/>
                        <a:ea typeface="Arial"/>
                        <a:cs typeface="Arial"/>
                        <a:sym typeface="Arial"/>
                      </a:endParaRPr>
                    </a:p>
                  </a:txBody>
                  <a:tcPr marT="0" marB="0" marR="68575" marL="68575" anchor="ctr"/>
                </a:tc>
              </a:tr>
              <a:tr h="723175">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Entidades Descentralizadas</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4,296.50</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4,175.86</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4,054.46</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1,864.27</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1,979.34</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1,545.28</a:t>
                      </a:r>
                      <a:endParaRPr sz="2400" u="none" cap="none" strike="noStrike">
                        <a:latin typeface="Arial"/>
                        <a:ea typeface="Arial"/>
                        <a:cs typeface="Arial"/>
                        <a:sym typeface="Arial"/>
                      </a:endParaRPr>
                    </a:p>
                  </a:txBody>
                  <a:tcPr marT="0" marB="0" marR="68575" marL="68575" anchor="ctr"/>
                </a:tc>
              </a:tr>
              <a:tr h="723175">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Municipalidades</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851.26</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1,393.82</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949.71</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1,018.90</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1,540.32</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870.05</a:t>
                      </a:r>
                      <a:endParaRPr sz="2400" u="none" cap="none" strike="noStrike">
                        <a:latin typeface="Arial"/>
                        <a:ea typeface="Arial"/>
                        <a:cs typeface="Arial"/>
                        <a:sym typeface="Arial"/>
                      </a:endParaRPr>
                    </a:p>
                  </a:txBody>
                  <a:tcPr marT="0" marB="0" marR="68575" marL="68575" anchor="ctr"/>
                </a:tc>
              </a:tr>
              <a:tr h="794475">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TOTAL</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6,518.49</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7,166.46</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6,259.52</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7,242.38</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8,392.94</a:t>
                      </a:r>
                      <a:endParaRPr sz="2400" u="none" cap="none" strike="noStrike">
                        <a:latin typeface="Arial"/>
                        <a:ea typeface="Arial"/>
                        <a:cs typeface="Arial"/>
                        <a:sym typeface="Arial"/>
                      </a:endParaRPr>
                    </a:p>
                  </a:txBody>
                  <a:tcPr marT="0" marB="0" marR="68575" marL="68575" anchor="ctr"/>
                </a:tc>
                <a:tc>
                  <a:txBody>
                    <a:bodyPr/>
                    <a:lstStyle/>
                    <a:p>
                      <a:pPr indent="0" lvl="0" marL="0" marR="2540" rtl="0" algn="ctr">
                        <a:spcBef>
                          <a:spcPts val="0"/>
                        </a:spcBef>
                        <a:spcAft>
                          <a:spcPts val="0"/>
                        </a:spcAft>
                        <a:buNone/>
                      </a:pPr>
                      <a:r>
                        <a:rPr lang="es-GT" sz="1600" u="none" cap="none" strike="noStrike">
                          <a:latin typeface="Arial"/>
                          <a:ea typeface="Arial"/>
                          <a:cs typeface="Arial"/>
                          <a:sym typeface="Arial"/>
                        </a:rPr>
                        <a:t>6,947.78</a:t>
                      </a:r>
                      <a:endParaRPr sz="2400" u="none" cap="none" strike="noStrike">
                        <a:latin typeface="Arial"/>
                        <a:ea typeface="Arial"/>
                        <a:cs typeface="Arial"/>
                        <a:sym typeface="Arial"/>
                      </a:endParaRPr>
                    </a:p>
                  </a:txBody>
                  <a:tcPr marT="0" marB="0" marR="68575" marL="68575" anchor="ctr"/>
                </a:tc>
              </a:tr>
            </a:tbl>
          </a:graphicData>
        </a:graphic>
      </p:graphicFrame>
      <p:sp>
        <p:nvSpPr>
          <p:cNvPr id="219" name="Google Shape;219;p20"/>
          <p:cNvSpPr txBox="1"/>
          <p:nvPr/>
        </p:nvSpPr>
        <p:spPr>
          <a:xfrm>
            <a:off x="1813048" y="6096000"/>
            <a:ext cx="4289879" cy="112338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i="0" lang="es-GT" sz="1400">
                <a:solidFill>
                  <a:srgbClr val="0D1F3B"/>
                </a:solidFill>
                <a:latin typeface="Arial"/>
                <a:ea typeface="Arial"/>
                <a:cs typeface="Arial"/>
                <a:sym typeface="Arial"/>
              </a:rPr>
              <a:t>Fuente: Sistema de Contabilidad Integrada</a:t>
            </a:r>
            <a:endParaRPr/>
          </a:p>
          <a:p>
            <a:pPr indent="0" lvl="0" marL="0" marR="0" rtl="0" algn="just">
              <a:spcBef>
                <a:spcPts val="0"/>
              </a:spcBef>
              <a:spcAft>
                <a:spcPts val="0"/>
              </a:spcAft>
              <a:buNone/>
            </a:pPr>
            <a:r>
              <a:rPr b="0" i="1" lang="es-GT" sz="1050">
                <a:solidFill>
                  <a:srgbClr val="0D1F3B"/>
                </a:solidFill>
                <a:latin typeface="Arial"/>
                <a:ea typeface="Arial"/>
                <a:cs typeface="Arial"/>
                <a:sym typeface="Arial"/>
              </a:rPr>
              <a:t>. </a:t>
            </a:r>
            <a:br>
              <a:rPr b="0" i="0" lang="es-GT" sz="1050">
                <a:solidFill>
                  <a:srgbClr val="0D1F3B"/>
                </a:solidFill>
                <a:latin typeface="Arial"/>
                <a:ea typeface="Arial"/>
                <a:cs typeface="Arial"/>
                <a:sym typeface="Arial"/>
              </a:rPr>
            </a:br>
            <a:r>
              <a:rPr b="0" i="0" lang="es-GT" sz="1050">
                <a:solidFill>
                  <a:srgbClr val="0D1F3B"/>
                </a:solidFill>
                <a:latin typeface="Arial"/>
                <a:ea typeface="Arial"/>
                <a:cs typeface="Arial"/>
                <a:sym typeface="Arial"/>
              </a:rPr>
              <a:t>.</a:t>
            </a:r>
            <a:br>
              <a:rPr b="1" i="0" lang="es-GT" sz="3600">
                <a:solidFill>
                  <a:srgbClr val="0D1F3B"/>
                </a:solidFill>
                <a:latin typeface="Arial"/>
                <a:ea typeface="Arial"/>
                <a:cs typeface="Arial"/>
                <a:sym typeface="Arial"/>
              </a:rPr>
            </a:br>
            <a:endParaRPr b="1" i="0" sz="3600">
              <a:solidFill>
                <a:srgbClr val="0D1F3B"/>
              </a:solidFill>
              <a:latin typeface="Arial"/>
              <a:ea typeface="Arial"/>
              <a:cs typeface="Arial"/>
              <a:sym typeface="Arial"/>
            </a:endParaRPr>
          </a:p>
        </p:txBody>
      </p:sp>
      <p:sp>
        <p:nvSpPr>
          <p:cNvPr id="220" name="Google Shape;220;p20"/>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21"/>
          <p:cNvSpPr txBox="1"/>
          <p:nvPr>
            <p:ph type="title"/>
          </p:nvPr>
        </p:nvSpPr>
        <p:spPr>
          <a:xfrm>
            <a:off x="2709724" y="1211397"/>
            <a:ext cx="6772552"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s-GT" sz="2400">
                <a:latin typeface="Montserrat"/>
                <a:ea typeface="Montserrat"/>
                <a:cs typeface="Montserrat"/>
                <a:sym typeface="Montserrat"/>
              </a:rPr>
              <a:t>Participación en Mecanismos Regionales</a:t>
            </a:r>
            <a:br>
              <a:rPr lang="es-GT" sz="2400"/>
            </a:br>
            <a:endParaRPr sz="2400"/>
          </a:p>
        </p:txBody>
      </p:sp>
      <p:sp>
        <p:nvSpPr>
          <p:cNvPr id="227" name="Google Shape;227;p21"/>
          <p:cNvSpPr txBox="1"/>
          <p:nvPr>
            <p:ph idx="1" type="body"/>
          </p:nvPr>
        </p:nvSpPr>
        <p:spPr>
          <a:xfrm>
            <a:off x="176530" y="1875740"/>
            <a:ext cx="5767070" cy="460126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es-GT" sz="2000"/>
              <a:t>En el marco de la participación en los mecanismos regionales, la Secretaria Presidencial de la Mujer, Ana Leticia Aguilar Theissen, asumió la Presidencia Pro Tempore del Consejo de Ministras de la Mujer de Centroamérica y República Dominicana -</a:t>
            </a:r>
            <a:r>
              <a:rPr b="1" lang="es-GT" sz="2000">
                <a:solidFill>
                  <a:srgbClr val="0070C0"/>
                </a:solidFill>
              </a:rPr>
              <a:t>COMMCA-</a:t>
            </a:r>
            <a:r>
              <a:rPr lang="es-GT" sz="2000"/>
              <a:t>, manifestando el compromiso del Estado de Guatemala, para dar continuidad a los procesos que se han venido desarrollando para el fortalecimiento de esta instancia y para el seguimiento de las gestiones para abordar los diferentes ejes de la Política Regional de Igualdad y Equidad de Género -</a:t>
            </a:r>
            <a:r>
              <a:rPr b="1" lang="es-GT" sz="2000">
                <a:solidFill>
                  <a:srgbClr val="0070C0"/>
                </a:solidFill>
              </a:rPr>
              <a:t>PRIEG-</a:t>
            </a:r>
            <a:r>
              <a:rPr lang="es-GT" sz="2000"/>
              <a:t> y los mecanismos para su institucionalización. </a:t>
            </a:r>
            <a:endParaRPr/>
          </a:p>
          <a:p>
            <a:pPr indent="0" lvl="0" marL="0" rtl="0" algn="l">
              <a:spcBef>
                <a:spcPts val="0"/>
              </a:spcBef>
              <a:spcAft>
                <a:spcPts val="0"/>
              </a:spcAft>
              <a:buNone/>
            </a:pPr>
            <a:r>
              <a:t/>
            </a:r>
            <a:endParaRPr/>
          </a:p>
        </p:txBody>
      </p:sp>
      <p:pic>
        <p:nvPicPr>
          <p:cNvPr descr="Interfaz de usuario gráfica, Aplicación&#10;&#10;Descripción generada automáticamente" id="228" name="Google Shape;228;p21"/>
          <p:cNvPicPr preferRelativeResize="0"/>
          <p:nvPr/>
        </p:nvPicPr>
        <p:blipFill rotWithShape="1">
          <a:blip r:embed="rId4">
            <a:alphaModFix/>
          </a:blip>
          <a:srcRect b="0" l="0" r="0" t="0"/>
          <a:stretch/>
        </p:blipFill>
        <p:spPr>
          <a:xfrm>
            <a:off x="6096000" y="1923826"/>
            <a:ext cx="5919470" cy="3486374"/>
          </a:xfrm>
          <a:prstGeom prst="rect">
            <a:avLst/>
          </a:prstGeom>
          <a:noFill/>
          <a:ln>
            <a:noFill/>
          </a:ln>
        </p:spPr>
      </p:pic>
      <p:sp>
        <p:nvSpPr>
          <p:cNvPr id="229" name="Google Shape;229;p21"/>
          <p:cNvSpPr txBox="1"/>
          <p:nvPr/>
        </p:nvSpPr>
        <p:spPr>
          <a:xfrm>
            <a:off x="6096000" y="5417403"/>
            <a:ext cx="604774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GT" sz="1000">
                <a:solidFill>
                  <a:schemeClr val="dk1"/>
                </a:solidFill>
                <a:latin typeface="Arial"/>
                <a:ea typeface="Arial"/>
                <a:cs typeface="Arial"/>
                <a:sym typeface="Arial"/>
              </a:rPr>
              <a:t>Secretaria Presidencial de la Mujer, Ana Leticia Aguilar Theissen, en Reunión con la Secretaria Técnica del Consejo de Ministras de la Mujer de Centroamérica COMMCA, Dra. Alicia Rodríguez y con la Secretaría General del Sistema Integración Social Centroamericana SISCA Anita Zetina, septiembre.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21"/>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22"/>
          <p:cNvSpPr txBox="1"/>
          <p:nvPr>
            <p:ph type="title"/>
          </p:nvPr>
        </p:nvSpPr>
        <p:spPr>
          <a:xfrm>
            <a:off x="3421380" y="1259960"/>
            <a:ext cx="5349240" cy="43088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s-GT" sz="2800">
                <a:latin typeface="Montserrat"/>
                <a:ea typeface="Montserrat"/>
                <a:cs typeface="Montserrat"/>
                <a:sym typeface="Montserrat"/>
              </a:rPr>
              <a:t>Cooperación Internacional</a:t>
            </a:r>
            <a:endParaRPr/>
          </a:p>
        </p:txBody>
      </p:sp>
      <p:sp>
        <p:nvSpPr>
          <p:cNvPr id="237" name="Google Shape;237;p22"/>
          <p:cNvSpPr txBox="1"/>
          <p:nvPr>
            <p:ph idx="1" type="body"/>
          </p:nvPr>
        </p:nvSpPr>
        <p:spPr>
          <a:xfrm>
            <a:off x="5849967" y="1978285"/>
            <a:ext cx="5895340" cy="367793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es-GT" sz="2000"/>
              <a:t>Entre otras de las acciones gestadas para el logro de los objetivos institucionales, la Seprem ha realizado acercamientos con las Agencias de Cooperación del Sistema de Naciones Unidas, entre ellas, con el Fondo de Población de Naciones Unidas -UNFPA-, Programa de Naciones Unidas para el Desarrollo -PNUD-, Oficina del Alto Comisionado de Naciones Unidas para los Derechos Humanos -OACNUDH-, y ONUMUJERES, con el fin de definir estrategias de acción para el fortalecimiento de la Secretaría.</a:t>
            </a:r>
            <a:endParaRPr/>
          </a:p>
          <a:p>
            <a:pPr indent="0" lvl="0" marL="0" rtl="0" algn="l">
              <a:spcBef>
                <a:spcPts val="0"/>
              </a:spcBef>
              <a:spcAft>
                <a:spcPts val="0"/>
              </a:spcAft>
              <a:buNone/>
            </a:pPr>
            <a:r>
              <a:t/>
            </a:r>
            <a:endParaRPr/>
          </a:p>
        </p:txBody>
      </p:sp>
      <p:pic>
        <p:nvPicPr>
          <p:cNvPr descr="Personas sentadas en una mesa&#10;&#10;Descripción generada automáticamente con confianza media" id="238" name="Google Shape;238;p22"/>
          <p:cNvPicPr preferRelativeResize="0"/>
          <p:nvPr/>
        </p:nvPicPr>
        <p:blipFill rotWithShape="1">
          <a:blip r:embed="rId4">
            <a:alphaModFix/>
          </a:blip>
          <a:srcRect b="0" l="0" r="0" t="0"/>
          <a:stretch/>
        </p:blipFill>
        <p:spPr>
          <a:xfrm>
            <a:off x="114301" y="2037071"/>
            <a:ext cx="5621366" cy="3677929"/>
          </a:xfrm>
          <a:prstGeom prst="rect">
            <a:avLst/>
          </a:prstGeom>
          <a:noFill/>
          <a:ln>
            <a:noFill/>
          </a:ln>
        </p:spPr>
      </p:pic>
      <p:sp>
        <p:nvSpPr>
          <p:cNvPr id="239" name="Google Shape;239;p22"/>
          <p:cNvSpPr txBox="1"/>
          <p:nvPr/>
        </p:nvSpPr>
        <p:spPr>
          <a:xfrm>
            <a:off x="43882" y="5722203"/>
            <a:ext cx="5691785"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GT" sz="1000">
                <a:solidFill>
                  <a:schemeClr val="dk1"/>
                </a:solidFill>
                <a:latin typeface="Arial"/>
                <a:ea typeface="Arial"/>
                <a:cs typeface="Arial"/>
                <a:sym typeface="Arial"/>
              </a:rPr>
              <a:t>Secretaria Ana Leticia Aguilar Theissen, y equipo de la institución, sostuvieron una reunión con representantes de la Oficina de la Coordinación Residente del Sistema de Naciones Unidas ONU Guatemala con el objetivo de reforzar esfuerzos interinstitucionales, julio.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22"/>
          <p:cNvSpPr txBox="1"/>
          <p:nvPr/>
        </p:nvSpPr>
        <p:spPr>
          <a:xfrm>
            <a:off x="1737360" y="294131"/>
            <a:ext cx="8900160" cy="678391"/>
          </a:xfrm>
          <a:prstGeom prst="rect">
            <a:avLst/>
          </a:prstGeom>
          <a:solidFill>
            <a:srgbClr val="F1F1F1"/>
          </a:solidFill>
          <a:ln>
            <a:noFill/>
          </a:ln>
        </p:spPr>
        <p:txBody>
          <a:bodyPr anchorCtr="0" anchor="t" bIns="0" lIns="0" spcFirstLastPara="1" rIns="0" wrap="square" tIns="260350">
            <a:spAutoFit/>
          </a:bodyPr>
          <a:lstStyle/>
          <a:p>
            <a:pPr indent="0" lvl="0" marL="173355" marR="0" rtl="0" algn="l">
              <a:spcBef>
                <a:spcPts val="0"/>
              </a:spcBef>
              <a:spcAft>
                <a:spcPts val="0"/>
              </a:spcAft>
              <a:buNone/>
            </a:pPr>
            <a:r>
              <a:rPr b="1" i="0" lang="es-GT" sz="2700">
                <a:solidFill>
                  <a:srgbClr val="0D1F3B"/>
                </a:solidFill>
                <a:latin typeface="Arial"/>
                <a:ea typeface="Arial"/>
                <a:cs typeface="Arial"/>
                <a:sym typeface="Arial"/>
              </a:rPr>
              <a:t>        </a:t>
            </a:r>
            <a:r>
              <a:rPr b="1" i="0" lang="es-GT" sz="2700">
                <a:solidFill>
                  <a:srgbClr val="0D1F3B"/>
                </a:solidFill>
                <a:latin typeface="Montserrat"/>
                <a:ea typeface="Montserrat"/>
                <a:cs typeface="Montserrat"/>
                <a:sym typeface="Montserrat"/>
              </a:rPr>
              <a:t>PRINCIPALES RESULTADOS Y AVANCES</a:t>
            </a:r>
            <a:endParaRPr b="1" i="0" sz="2700">
              <a:solidFill>
                <a:srgbClr val="0D1F3B"/>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3"/>
          <p:cNvSpPr txBox="1"/>
          <p:nvPr>
            <p:ph type="title"/>
          </p:nvPr>
        </p:nvSpPr>
        <p:spPr>
          <a:xfrm>
            <a:off x="6453885" y="4909392"/>
            <a:ext cx="5550535" cy="1406860"/>
          </a:xfrm>
          <a:prstGeom prst="rect">
            <a:avLst/>
          </a:prstGeom>
          <a:noFill/>
          <a:ln>
            <a:noFill/>
          </a:ln>
        </p:spPr>
        <p:txBody>
          <a:bodyPr anchorCtr="0" anchor="t" bIns="0" lIns="0" spcFirstLastPara="1" rIns="0" wrap="square" tIns="12700">
            <a:spAutoFit/>
          </a:bodyPr>
          <a:lstStyle/>
          <a:p>
            <a:pPr indent="207009" lvl="0" marL="12700" marR="5080" rtl="0" algn="just">
              <a:lnSpc>
                <a:spcPct val="150100"/>
              </a:lnSpc>
              <a:spcBef>
                <a:spcPts val="0"/>
              </a:spcBef>
              <a:spcAft>
                <a:spcPts val="0"/>
              </a:spcAft>
              <a:buNone/>
            </a:pPr>
            <a:r>
              <a:rPr lang="es-GT" sz="3200">
                <a:solidFill>
                  <a:srgbClr val="FFFFFF"/>
                </a:solidFill>
                <a:latin typeface="Montserrat"/>
                <a:ea typeface="Montserrat"/>
                <a:cs typeface="Montserrat"/>
                <a:sym typeface="Montserrat"/>
              </a:rPr>
              <a:t>RENDICIÓN DE CUENTAS  </a:t>
            </a:r>
            <a:r>
              <a:rPr lang="es-GT" sz="3200">
                <a:solidFill>
                  <a:srgbClr val="00AFEF"/>
                </a:solidFill>
                <a:latin typeface="Montserrat"/>
                <a:ea typeface="Montserrat"/>
                <a:cs typeface="Montserrat"/>
                <a:sym typeface="Montserrat"/>
              </a:rPr>
              <a:t>TENDENCIAS Y DESAFÍOS</a:t>
            </a:r>
            <a:endParaRPr sz="32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24"/>
          <p:cNvSpPr txBox="1"/>
          <p:nvPr>
            <p:ph type="title"/>
          </p:nvPr>
        </p:nvSpPr>
        <p:spPr>
          <a:xfrm>
            <a:off x="1583055" y="345237"/>
            <a:ext cx="9025890"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¿QUÉ TENDENCIA MUESTRA EL USO DE  LOS RECURSOS PÚBLICOS?</a:t>
            </a:r>
            <a:endParaRPr/>
          </a:p>
        </p:txBody>
      </p:sp>
      <p:sp>
        <p:nvSpPr>
          <p:cNvPr id="252" name="Google Shape;252;p24"/>
          <p:cNvSpPr/>
          <p:nvPr/>
        </p:nvSpPr>
        <p:spPr>
          <a:xfrm>
            <a:off x="9829800" y="172739"/>
            <a:ext cx="1911433" cy="173226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24"/>
          <p:cNvSpPr txBox="1"/>
          <p:nvPr/>
        </p:nvSpPr>
        <p:spPr>
          <a:xfrm>
            <a:off x="1524000" y="2021780"/>
            <a:ext cx="9601200" cy="4894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s-GT" sz="1800">
                <a:solidFill>
                  <a:schemeClr val="dk1"/>
                </a:solidFill>
                <a:latin typeface="Arial"/>
                <a:ea typeface="Arial"/>
                <a:cs typeface="Arial"/>
                <a:sym typeface="Arial"/>
              </a:rPr>
              <a:t>La baja ejecución presupuestaria reflejada tiene una directa relación con las condiciones de pandemia mundial. Adicionalmente, a la fecha aún se encuentra en proceso de aprobación, en el Ministerio de Finanzas Públicas, la modificación presupuestaria en donde se traslada el presupuesto asignado al Propevi al Ministerio de Gobernación, la cual, al momento de ser aprobada, modificará el presupuesto vigente de la institución y tendrá efecto incrementando el porcentaje de ejecución.</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 </a:t>
            </a:r>
            <a:endParaRPr/>
          </a:p>
          <a:p>
            <a:pPr indent="0" lvl="0" marL="0" marR="0" rtl="0" algn="just">
              <a:lnSpc>
                <a:spcPct val="115000"/>
              </a:lnSpc>
              <a:spcBef>
                <a:spcPts val="0"/>
              </a:spcBef>
              <a:spcAft>
                <a:spcPts val="0"/>
              </a:spcAft>
              <a:buNone/>
            </a:pPr>
            <a:r>
              <a:rPr lang="es-GT" sz="1800">
                <a:solidFill>
                  <a:schemeClr val="dk1"/>
                </a:solidFill>
                <a:latin typeface="Arial"/>
                <a:ea typeface="Arial"/>
                <a:cs typeface="Arial"/>
                <a:sym typeface="Arial"/>
              </a:rPr>
              <a:t>Derivado a que, en el presente año no fue aprobado el presupuesto programado, se encuentra vigente el presupuesto aprobado mediante el Decreto No. 25-2018. Dentro de este, se tiene un techo presupuestario de </a:t>
            </a:r>
            <a:r>
              <a:rPr b="1" lang="es-GT" sz="2400">
                <a:solidFill>
                  <a:srgbClr val="0070C0"/>
                </a:solidFill>
                <a:latin typeface="Arial"/>
                <a:ea typeface="Arial"/>
                <a:cs typeface="Arial"/>
                <a:sym typeface="Arial"/>
              </a:rPr>
              <a:t>Q1,970,607.00</a:t>
            </a:r>
            <a:r>
              <a:rPr lang="es-GT" sz="1800">
                <a:solidFill>
                  <a:schemeClr val="dk1"/>
                </a:solidFill>
                <a:latin typeface="Arial"/>
                <a:ea typeface="Arial"/>
                <a:cs typeface="Arial"/>
                <a:sym typeface="Arial"/>
              </a:rPr>
              <a:t> de la fuente 61, que no cuenta con financiamiento, por lo que este se puso a disposición del Ministerio de Finanzas Públicas, sin embargo, a la fecha esta modificación no ha sido aprobada.  De darse la aprobación de esta modificación, afectará el presupuesto vigente y el porcentaje de ejecución del presente año.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5"/>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5"/>
          <p:cNvSpPr txBox="1"/>
          <p:nvPr>
            <p:ph type="title"/>
          </p:nvPr>
        </p:nvSpPr>
        <p:spPr>
          <a:xfrm>
            <a:off x="1506855" y="388626"/>
            <a:ext cx="9178290"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¿QUÉ RESULTADOS SE OBTUVIERON EN  EL MARCO DE LA PGG?</a:t>
            </a:r>
            <a:endParaRPr/>
          </a:p>
        </p:txBody>
      </p:sp>
      <p:sp>
        <p:nvSpPr>
          <p:cNvPr id="260" name="Google Shape;260;p25"/>
          <p:cNvSpPr/>
          <p:nvPr/>
        </p:nvSpPr>
        <p:spPr>
          <a:xfrm>
            <a:off x="10339069" y="301511"/>
            <a:ext cx="1412240" cy="1242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25"/>
          <p:cNvSpPr txBox="1"/>
          <p:nvPr/>
        </p:nvSpPr>
        <p:spPr>
          <a:xfrm>
            <a:off x="1215389" y="1763850"/>
            <a:ext cx="9829800" cy="466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GT" sz="1600">
                <a:solidFill>
                  <a:schemeClr val="dk1"/>
                </a:solidFill>
                <a:latin typeface="Arial"/>
                <a:ea typeface="Arial"/>
                <a:cs typeface="Arial"/>
                <a:sym typeface="Arial"/>
              </a:rPr>
              <a:t>Las acciones estratégicas de la SEPREM se articulan a la Política General de Gobierno y sus cinco pilares: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GT" sz="3200">
                <a:solidFill>
                  <a:srgbClr val="0070C0"/>
                </a:solidFill>
                <a:latin typeface="Arial"/>
                <a:ea typeface="Arial"/>
                <a:cs typeface="Arial"/>
                <a:sym typeface="Arial"/>
              </a:rPr>
              <a:t>1) Economía, competitividad y prosperidad</a:t>
            </a:r>
            <a:endParaRPr/>
          </a:p>
          <a:p>
            <a:pPr indent="0" lvl="0" marL="0" marR="0" rtl="0" algn="l">
              <a:spcBef>
                <a:spcPts val="0"/>
              </a:spcBef>
              <a:spcAft>
                <a:spcPts val="0"/>
              </a:spcAft>
              <a:buNone/>
            </a:pPr>
            <a:r>
              <a:rPr lang="es-GT" sz="3200">
                <a:solidFill>
                  <a:srgbClr val="0070C0"/>
                </a:solidFill>
                <a:latin typeface="Arial"/>
                <a:ea typeface="Arial"/>
                <a:cs typeface="Arial"/>
                <a:sym typeface="Arial"/>
              </a:rPr>
              <a:t>2) Desarrollo Social</a:t>
            </a:r>
            <a:endParaRPr/>
          </a:p>
          <a:p>
            <a:pPr indent="0" lvl="0" marL="0" marR="0" rtl="0" algn="l">
              <a:spcBef>
                <a:spcPts val="0"/>
              </a:spcBef>
              <a:spcAft>
                <a:spcPts val="0"/>
              </a:spcAft>
              <a:buNone/>
            </a:pPr>
            <a:r>
              <a:rPr lang="es-GT" sz="3200">
                <a:solidFill>
                  <a:srgbClr val="0070C0"/>
                </a:solidFill>
                <a:latin typeface="Arial"/>
                <a:ea typeface="Arial"/>
                <a:cs typeface="Arial"/>
                <a:sym typeface="Arial"/>
              </a:rPr>
              <a:t>3) Gobernabilidad y seguridad en desarrollo</a:t>
            </a:r>
            <a:endParaRPr/>
          </a:p>
          <a:p>
            <a:pPr indent="0" lvl="0" marL="0" marR="0" rtl="0" algn="l">
              <a:spcBef>
                <a:spcPts val="0"/>
              </a:spcBef>
              <a:spcAft>
                <a:spcPts val="0"/>
              </a:spcAft>
              <a:buNone/>
            </a:pPr>
            <a:r>
              <a:rPr lang="es-GT" sz="3200">
                <a:solidFill>
                  <a:srgbClr val="0070C0"/>
                </a:solidFill>
                <a:latin typeface="Arial"/>
                <a:ea typeface="Arial"/>
                <a:cs typeface="Arial"/>
                <a:sym typeface="Arial"/>
              </a:rPr>
              <a:t>4) Estado responsable, transparente y efectivo y</a:t>
            </a:r>
            <a:endParaRPr/>
          </a:p>
          <a:p>
            <a:pPr indent="0" lvl="0" marL="0" marR="0" rtl="0" algn="l">
              <a:spcBef>
                <a:spcPts val="0"/>
              </a:spcBef>
              <a:spcAft>
                <a:spcPts val="0"/>
              </a:spcAft>
              <a:buNone/>
            </a:pPr>
            <a:r>
              <a:rPr lang="es-GT" sz="3200">
                <a:solidFill>
                  <a:srgbClr val="0070C0"/>
                </a:solidFill>
                <a:latin typeface="Arial"/>
                <a:ea typeface="Arial"/>
                <a:cs typeface="Arial"/>
                <a:sym typeface="Arial"/>
              </a:rPr>
              <a:t>5) Relaciones con el mundo,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lang="es-GT" sz="1600">
                <a:solidFill>
                  <a:schemeClr val="dk1"/>
                </a:solidFill>
                <a:latin typeface="Arial"/>
                <a:ea typeface="Arial"/>
                <a:cs typeface="Arial"/>
                <a:sym typeface="Arial"/>
              </a:rPr>
              <a:t>Ejes en los cuales se transversaliza el enfoque de equidad de género. Por lo que los avances que se presentan en cada una de las acciones de la Seprem corresponden a los resultados enmarcados en la Política General de Gobierno a través del abordaje de los doce ejes de la PNPDIM.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6"/>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6"/>
          <p:cNvSpPr txBox="1"/>
          <p:nvPr>
            <p:ph type="title"/>
          </p:nvPr>
        </p:nvSpPr>
        <p:spPr>
          <a:xfrm>
            <a:off x="1562417" y="462912"/>
            <a:ext cx="9067165"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t>¿QUÉ MEDIDAS DE TRANSPARENCIA </a:t>
            </a:r>
            <a:br>
              <a:rPr lang="es-GT"/>
            </a:br>
            <a:r>
              <a:rPr lang="es-GT"/>
              <a:t>SE  HAN APLICADO?</a:t>
            </a:r>
            <a:endParaRPr/>
          </a:p>
        </p:txBody>
      </p:sp>
      <p:sp>
        <p:nvSpPr>
          <p:cNvPr id="268" name="Google Shape;268;p26"/>
          <p:cNvSpPr/>
          <p:nvPr/>
        </p:nvSpPr>
        <p:spPr>
          <a:xfrm>
            <a:off x="10442447" y="201168"/>
            <a:ext cx="1470659" cy="147065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6"/>
          <p:cNvSpPr txBox="1"/>
          <p:nvPr/>
        </p:nvSpPr>
        <p:spPr>
          <a:xfrm>
            <a:off x="781050" y="1828800"/>
            <a:ext cx="10629900" cy="42473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GT" sz="1800">
                <a:solidFill>
                  <a:schemeClr val="dk1"/>
                </a:solidFill>
                <a:latin typeface="Arial"/>
                <a:ea typeface="Arial"/>
                <a:cs typeface="Arial"/>
                <a:sym typeface="Arial"/>
              </a:rPr>
              <a:t>La Seprem ha dado cumplimiento a la publicación y envió de información de oficio e informes a las instancias respectivas, conforme a la Ley de Acceso a la Información Pública, Ley Orgánica del Presupuesto, Ley del Presupuesto General de Ingresos y Egresos del Estado, estos han sido remitidos oportunamente, cumpliendo con los plazos establecidos.  </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 </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Se promueve la transparencia y la rendición de cuentas a través de la aplicación de la Ley de Compras y Contrataciones del Estado, Decreto 57-92 y su reglamento Acuerdo Gubernativo 122-2016, en los distintos procesos de adquisiciones y contrataciones, según la modalidad que corresponda.  Asimismo, se realizan publicaciones de las adquisiciones y contrataciones en Guatecompras, cumpliendo con las normas establecidas.</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 </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Se realiza la publicación mensual del informe de compras COVID-19 en la página web de Seprem, según Circular emitida por la Comisión Presidencial contra la Corrupción.</a:t>
            </a:r>
            <a:endParaRPr/>
          </a:p>
          <a:p>
            <a:pPr indent="0" lvl="0" marL="0" marR="0" rtl="0" algn="just">
              <a:spcBef>
                <a:spcPts val="0"/>
              </a:spcBef>
              <a:spcAft>
                <a:spcPts val="0"/>
              </a:spcAft>
              <a:buNone/>
            </a:pPr>
            <a:r>
              <a:rPr lang="es-GT"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p:nvPr/>
        </p:nvSpPr>
        <p:spPr>
          <a:xfrm>
            <a:off x="14062"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7"/>
          <p:cNvSpPr txBox="1"/>
          <p:nvPr>
            <p:ph type="title"/>
          </p:nvPr>
        </p:nvSpPr>
        <p:spPr>
          <a:xfrm>
            <a:off x="1524000" y="341129"/>
            <a:ext cx="8763000"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t>¿</a:t>
            </a:r>
            <a:r>
              <a:rPr lang="es-GT">
                <a:latin typeface="Montserrat"/>
                <a:ea typeface="Montserrat"/>
                <a:cs typeface="Montserrat"/>
                <a:sym typeface="Montserrat"/>
              </a:rPr>
              <a:t>QUÉ DESAFÍOS INSTITUCIONALES SE  TIENEN DURANTE 2021?</a:t>
            </a:r>
            <a:endParaRPr/>
          </a:p>
        </p:txBody>
      </p:sp>
      <p:sp>
        <p:nvSpPr>
          <p:cNvPr id="276" name="Google Shape;276;p27"/>
          <p:cNvSpPr/>
          <p:nvPr/>
        </p:nvSpPr>
        <p:spPr>
          <a:xfrm>
            <a:off x="9939528" y="134112"/>
            <a:ext cx="1796796" cy="181508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27"/>
          <p:cNvSpPr txBox="1"/>
          <p:nvPr/>
        </p:nvSpPr>
        <p:spPr>
          <a:xfrm>
            <a:off x="1143000" y="1828800"/>
            <a:ext cx="9525000" cy="480131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Sostener los procesos institucionales que han permitido el reposicionamiento institucional en materia de políticas públicas desde el ciclo de planificación.</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Estandarizar los criterios de las vinculaciones sectoriales y municipales al CPEG, para el seguimiento de la PNPDIM.</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Identificar e incluir en las estructuras programáticas de las entidades públicas las intervenciones específicas que beneficien el desarrollo integral de las mujeres.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Institucionalizar desde el ciclo de planificación y presupuestos de las entidades públicas las intervenciones específicas que beneficien el desarrollo integral de las mujeres.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Realizar un diagnóstico de actores claves para el seguimiento de las asistencias técnicas.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Dar seguimiento a la implementación del Sistema Nacional para la Equidad entre Hombres y Mujeres.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p:nvPr/>
        </p:nvSpPr>
        <p:spPr>
          <a:xfrm>
            <a:off x="1" y="76200"/>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28"/>
          <p:cNvSpPr txBox="1"/>
          <p:nvPr>
            <p:ph type="title"/>
          </p:nvPr>
        </p:nvSpPr>
        <p:spPr>
          <a:xfrm>
            <a:off x="1447800" y="400566"/>
            <a:ext cx="8763000"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¿QUÉ DESAFÍOS INSTITUCIONALES SE  TIENEN DURANTE 2021?</a:t>
            </a:r>
            <a:endParaRPr/>
          </a:p>
        </p:txBody>
      </p:sp>
      <p:sp>
        <p:nvSpPr>
          <p:cNvPr id="284" name="Google Shape;284;p28"/>
          <p:cNvSpPr/>
          <p:nvPr/>
        </p:nvSpPr>
        <p:spPr>
          <a:xfrm>
            <a:off x="9939528" y="134112"/>
            <a:ext cx="1796796" cy="181508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28"/>
          <p:cNvSpPr txBox="1"/>
          <p:nvPr/>
        </p:nvSpPr>
        <p:spPr>
          <a:xfrm>
            <a:off x="1447800" y="1676400"/>
            <a:ext cx="9525000" cy="452431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Implementar el sistema de seguimiento y evaluación de la PNPDIM.</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Tener mayor incidencia y participación en espacios de interlocución de alto nivel nacionales e internacionales relacionados con las propuestas y análisis legales para la promoción de medidas legislativas que velen por el desarrollo integral de las mujeres.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Establecer compromisos con Instituciones de Gobierno para la implementación del Control de Convencionalidad y la adopción de medidas administrativas que suplan temporalmente los vacíos legales que impactan negativamente en la vida de las mujeres guatemaltecas.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Para incrementar la ejecución presupuestaria, se debe velar porque los procesos de adquisiciones que se tienen programados en el último cuatrimestre del año se puedan realizar adecuadamente, a efecto de garantizar el suministro de los bienes que se planificaron adquirir, y que estos puedan ejecutarse y pagarse en el presente año a efecto de no dejar deuda para el próximo ejercicio fiscal.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29"/>
          <p:cNvSpPr txBox="1"/>
          <p:nvPr>
            <p:ph type="title"/>
          </p:nvPr>
        </p:nvSpPr>
        <p:spPr>
          <a:xfrm>
            <a:off x="1524000" y="381000"/>
            <a:ext cx="8763000" cy="106807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¿QUÉ DESAFÍOS INSTITUCIONALES SE  TIENEN DURANTE 2021?</a:t>
            </a:r>
            <a:endParaRPr/>
          </a:p>
        </p:txBody>
      </p:sp>
      <p:sp>
        <p:nvSpPr>
          <p:cNvPr id="292" name="Google Shape;292;p29"/>
          <p:cNvSpPr/>
          <p:nvPr/>
        </p:nvSpPr>
        <p:spPr>
          <a:xfrm>
            <a:off x="9939528" y="134112"/>
            <a:ext cx="1796796" cy="181508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9"/>
          <p:cNvSpPr txBox="1"/>
          <p:nvPr/>
        </p:nvSpPr>
        <p:spPr>
          <a:xfrm>
            <a:off x="1333500" y="1949195"/>
            <a:ext cx="9525000" cy="369331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Contar con el apoyo financiero y de asistencia técnica de la cooperación, como aliados estratégicos, para logro de los objetivos de la Seprem.</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Lograr la ampliación del presupuesto de la Seprem, para la implementación del Reglamento Orgánico Interno aprobado mediante Acuerdo Gubernativo 169-2018, que permita contar con el personal y las condiciones necesarias para el óptimo funcionamiento de la Secretaría. </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Desarrollar la carrera administrativa del personal de la Seprem, fortaleciendo sus capacidades técnicas, administrativas y profesionales.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Coordinar de manera asertiva con las diferentes dependencias de la Seprem para la adopción de medidas que transparenten la ejecución del gasto.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 name="Shape 63"/>
        <p:cNvGrpSpPr/>
        <p:nvPr/>
      </p:nvGrpSpPr>
      <p:grpSpPr>
        <a:xfrm>
          <a:off x="0" y="0"/>
          <a:ext cx="0" cy="0"/>
          <a:chOff x="0" y="0"/>
          <a:chExt cx="0" cy="0"/>
        </a:xfrm>
      </p:grpSpPr>
      <p:sp>
        <p:nvSpPr>
          <p:cNvPr id="64" name="Google Shape;64;p3"/>
          <p:cNvSpPr/>
          <p:nvPr/>
        </p:nvSpPr>
        <p:spPr>
          <a:xfrm>
            <a:off x="1"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3"/>
          <p:cNvSpPr txBox="1"/>
          <p:nvPr>
            <p:ph type="title"/>
          </p:nvPr>
        </p:nvSpPr>
        <p:spPr>
          <a:xfrm>
            <a:off x="1737360" y="294131"/>
            <a:ext cx="8900160" cy="1161857"/>
          </a:xfrm>
          <a:prstGeom prst="rect">
            <a:avLst/>
          </a:prstGeom>
          <a:solidFill>
            <a:srgbClr val="F1F1F1"/>
          </a:solidFill>
          <a:ln>
            <a:noFill/>
          </a:ln>
        </p:spPr>
        <p:txBody>
          <a:bodyPr anchorCtr="0" anchor="t" bIns="0" lIns="0" spcFirstLastPara="1" rIns="0" wrap="square" tIns="297175">
            <a:spAutoFit/>
          </a:bodyPr>
          <a:lstStyle/>
          <a:p>
            <a:pPr indent="0" lvl="0" marL="213359" rtl="0" algn="l">
              <a:lnSpc>
                <a:spcPct val="100000"/>
              </a:lnSpc>
              <a:spcBef>
                <a:spcPts val="0"/>
              </a:spcBef>
              <a:spcAft>
                <a:spcPts val="0"/>
              </a:spcAft>
              <a:buNone/>
            </a:pPr>
            <a:r>
              <a:rPr lang="es-GT" sz="2800">
                <a:latin typeface="Montserrat"/>
                <a:ea typeface="Montserrat"/>
                <a:cs typeface="Montserrat"/>
                <a:sym typeface="Montserrat"/>
              </a:rPr>
              <a:t>PRINCIPALES FUNCIONES DE LA SECRETARÍA PRESIDENCIAL DE LA MUJER</a:t>
            </a:r>
            <a:endParaRPr sz="2800">
              <a:latin typeface="Montserrat"/>
              <a:ea typeface="Montserrat"/>
              <a:cs typeface="Montserrat"/>
              <a:sym typeface="Montserrat"/>
            </a:endParaRPr>
          </a:p>
        </p:txBody>
      </p:sp>
      <p:sp>
        <p:nvSpPr>
          <p:cNvPr id="66" name="Google Shape;66;p3"/>
          <p:cNvSpPr txBox="1"/>
          <p:nvPr/>
        </p:nvSpPr>
        <p:spPr>
          <a:xfrm>
            <a:off x="1614805" y="1758980"/>
            <a:ext cx="9145270" cy="929742"/>
          </a:xfrm>
          <a:prstGeom prst="rect">
            <a:avLst/>
          </a:prstGeom>
          <a:noFill/>
          <a:ln>
            <a:noFill/>
          </a:ln>
        </p:spPr>
        <p:txBody>
          <a:bodyPr anchorCtr="0" anchor="t" bIns="0" lIns="0" spcFirstLastPara="1" rIns="0" wrap="square" tIns="158750">
            <a:spAutoFit/>
          </a:bodyPr>
          <a:lstStyle/>
          <a:p>
            <a:pPr indent="0" lvl="0" marL="12700" marR="0" rtl="0" algn="l">
              <a:lnSpc>
                <a:spcPct val="100000"/>
              </a:lnSpc>
              <a:spcBef>
                <a:spcPts val="0"/>
              </a:spcBef>
              <a:spcAft>
                <a:spcPts val="0"/>
              </a:spcAft>
              <a:buNone/>
            </a:pPr>
            <a:r>
              <a:rPr lang="es-GT" sz="2000">
                <a:solidFill>
                  <a:schemeClr val="dk1"/>
                </a:solidFill>
                <a:latin typeface="Arial"/>
                <a:ea typeface="Arial"/>
                <a:cs typeface="Arial"/>
                <a:sym typeface="Arial"/>
              </a:rPr>
              <a:t>De conformidad con las normas que regulan su funcionamiento, las</a:t>
            </a:r>
            <a:endParaRPr sz="2000">
              <a:solidFill>
                <a:schemeClr val="dk1"/>
              </a:solidFill>
              <a:latin typeface="Arial"/>
              <a:ea typeface="Arial"/>
              <a:cs typeface="Arial"/>
              <a:sym typeface="Arial"/>
            </a:endParaRPr>
          </a:p>
          <a:p>
            <a:pPr indent="0" lvl="0" marL="12700" marR="0" rtl="0" algn="l">
              <a:lnSpc>
                <a:spcPct val="100000"/>
              </a:lnSpc>
              <a:spcBef>
                <a:spcPts val="1155"/>
              </a:spcBef>
              <a:spcAft>
                <a:spcPts val="0"/>
              </a:spcAft>
              <a:buNone/>
            </a:pPr>
            <a:r>
              <a:rPr b="1" lang="es-GT" sz="2000">
                <a:solidFill>
                  <a:srgbClr val="2785C0"/>
                </a:solidFill>
                <a:latin typeface="Arial"/>
                <a:ea typeface="Arial"/>
                <a:cs typeface="Arial"/>
                <a:sym typeface="Arial"/>
              </a:rPr>
              <a:t>principales funciones </a:t>
            </a:r>
            <a:r>
              <a:rPr lang="es-GT" sz="2000">
                <a:solidFill>
                  <a:schemeClr val="dk1"/>
                </a:solidFill>
                <a:latin typeface="Arial"/>
                <a:ea typeface="Arial"/>
                <a:cs typeface="Arial"/>
                <a:sym typeface="Arial"/>
              </a:rPr>
              <a:t>de la Secretaría Presidencial de la Mujer son:</a:t>
            </a:r>
            <a:endParaRPr/>
          </a:p>
        </p:txBody>
      </p:sp>
      <p:sp>
        <p:nvSpPr>
          <p:cNvPr id="67" name="Google Shape;67;p3"/>
          <p:cNvSpPr txBox="1"/>
          <p:nvPr/>
        </p:nvSpPr>
        <p:spPr>
          <a:xfrm>
            <a:off x="1143000" y="3124200"/>
            <a:ext cx="9753600"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Promover la plena participación de las mujeres en el desarrollo del país y la igualdad real y efectiva entre hombres y mujeres.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Velar por la observancia y aplicación de los preceptos constitucionales, leyes ordinarias, tratados y convenios internacionales que se refieran a la mujer, así como velar por el cumplimiento de los compromisos asumidos por el Estado de Guatemala en los organismos e instancias internacionales y en los Acuerdos de Paz.</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Planificar, asesorar, promover y dar seguimiento a las políticas, planes, programas y proyectos dirigidos a las mujeres, debiendo verificar y evaluar su efectiva ejecución.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sp>
        <p:nvSpPr>
          <p:cNvPr id="298" name="Google Shape;298;p30"/>
          <p:cNvSpPr/>
          <p:nvPr/>
        </p:nvSpPr>
        <p:spPr>
          <a:xfrm>
            <a:off x="1" y="2"/>
            <a:ext cx="12191999" cy="685799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466445" y="496570"/>
            <a:ext cx="11259108" cy="106807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3" name="Google Shape;73;p4"/>
          <p:cNvSpPr/>
          <p:nvPr/>
        </p:nvSpPr>
        <p:spPr>
          <a:xfrm>
            <a:off x="6928" y="338805"/>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4"/>
          <p:cNvSpPr txBox="1"/>
          <p:nvPr/>
        </p:nvSpPr>
        <p:spPr>
          <a:xfrm>
            <a:off x="1737360" y="294131"/>
            <a:ext cx="8900160" cy="1161857"/>
          </a:xfrm>
          <a:prstGeom prst="rect">
            <a:avLst/>
          </a:prstGeom>
          <a:solidFill>
            <a:srgbClr val="F1F1F1"/>
          </a:solidFill>
          <a:ln>
            <a:noFill/>
          </a:ln>
        </p:spPr>
        <p:txBody>
          <a:bodyPr anchorCtr="0" anchor="t" bIns="0" lIns="0" spcFirstLastPara="1" rIns="0" wrap="square" tIns="297175">
            <a:spAutoFit/>
          </a:bodyPr>
          <a:lstStyle/>
          <a:p>
            <a:pPr indent="0" lvl="0" marL="213359" marR="0" rtl="0" algn="l">
              <a:spcBef>
                <a:spcPts val="0"/>
              </a:spcBef>
              <a:spcAft>
                <a:spcPts val="0"/>
              </a:spcAft>
              <a:buNone/>
            </a:pPr>
            <a:r>
              <a:rPr b="1" i="0" lang="es-GT" sz="2800">
                <a:solidFill>
                  <a:srgbClr val="0D1F3B"/>
                </a:solidFill>
                <a:latin typeface="Montserrat"/>
                <a:ea typeface="Montserrat"/>
                <a:cs typeface="Montserrat"/>
                <a:sym typeface="Montserrat"/>
              </a:rPr>
              <a:t>PRINCIPALES FUNCIONES DE LA SECRETARÍA PRESIDENCIAL DE LA MUJER</a:t>
            </a:r>
            <a:endParaRPr b="1" i="0" sz="2800">
              <a:solidFill>
                <a:srgbClr val="0D1F3B"/>
              </a:solidFill>
              <a:latin typeface="Montserrat"/>
              <a:ea typeface="Montserrat"/>
              <a:cs typeface="Montserrat"/>
              <a:sym typeface="Montserrat"/>
            </a:endParaRPr>
          </a:p>
        </p:txBody>
      </p:sp>
      <p:sp>
        <p:nvSpPr>
          <p:cNvPr id="75" name="Google Shape;75;p4"/>
          <p:cNvSpPr txBox="1"/>
          <p:nvPr/>
        </p:nvSpPr>
        <p:spPr>
          <a:xfrm>
            <a:off x="583050" y="1631889"/>
            <a:ext cx="11039700" cy="53565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Promover, fortalecer y desarrollar iniciativas gubernamentales en beneficio del desarrollo económico, social, cultural y político de las mujeres, propiciando la coordinación interinstitucional necesaria.</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Incentivar la realización de estudios e investigaciones sobre la situación y condición de las mujeres en la sociedad guatemalteca, así como la adecuada difusión, recopilación y sistematización de la información existente sobre estos temas</a:t>
            </a:r>
            <a:r>
              <a:rPr lang="es-GT" sz="1800">
                <a:solidFill>
                  <a:schemeClr val="dk1"/>
                </a:solidFill>
              </a:rPr>
              <a:t>.</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 Realizar el análisis de la legislación vigente con el propósito de promover las reformas pertinentes y la eliminación de aquellas normas que tengan efectos desiguales entre hombres y mujeres.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Fomentar una cultura de respeto mutuo entre hombres y mujeres, que propicie las relaciones de equidad, solidaridad y fraternidad.</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GT" sz="1800">
                <a:solidFill>
                  <a:schemeClr val="dk1"/>
                </a:solidFill>
                <a:latin typeface="Arial"/>
                <a:ea typeface="Arial"/>
                <a:cs typeface="Arial"/>
                <a:sym typeface="Arial"/>
              </a:rPr>
              <a:t>Representar al Gobierno de la República de Guatemala, en las actividades nacionales e internacionales referentes al tema de la mujer, su participación y desarrollo; y,</a:t>
            </a:r>
            <a:endParaRPr/>
          </a:p>
          <a:p>
            <a:pPr indent="0" lvl="0" marL="0" marR="0" rtl="0" algn="just">
              <a:spcBef>
                <a:spcPts val="0"/>
              </a:spcBef>
              <a:spcAft>
                <a:spcPts val="0"/>
              </a:spcAft>
              <a:buNone/>
            </a:pPr>
            <a:r>
              <a:rPr lang="es-GT" sz="1800">
                <a:solidFill>
                  <a:schemeClr val="dk1"/>
                </a:solidFill>
                <a:latin typeface="Arial"/>
                <a:ea typeface="Arial"/>
                <a:cs typeface="Arial"/>
                <a:sym typeface="Arial"/>
              </a:rPr>
              <a:t>  Las inherentes a la implementación de sus objetivos y fines, de acuerdo con las directrices del                        Presidente de la República.</a:t>
            </a:r>
            <a:endParaRPr/>
          </a:p>
          <a:p>
            <a:pPr indent="0" lvl="0" marL="0" marR="0" rtl="0" algn="just">
              <a:spcBef>
                <a:spcPts val="0"/>
              </a:spcBef>
              <a:spcAft>
                <a:spcPts val="0"/>
              </a:spcAft>
              <a:buNone/>
            </a:pPr>
            <a:r>
              <a:rPr lang="es-GT"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sp>
        <p:nvSpPr>
          <p:cNvPr id="80" name="Google Shape;80;p5"/>
          <p:cNvSpPr/>
          <p:nvPr/>
        </p:nvSpPr>
        <p:spPr>
          <a:xfrm>
            <a:off x="27709" y="1997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5"/>
          <p:cNvSpPr txBox="1"/>
          <p:nvPr>
            <p:ph type="title"/>
          </p:nvPr>
        </p:nvSpPr>
        <p:spPr>
          <a:xfrm>
            <a:off x="1737360" y="294131"/>
            <a:ext cx="8900160" cy="1161857"/>
          </a:xfrm>
          <a:prstGeom prst="rect">
            <a:avLst/>
          </a:prstGeom>
          <a:solidFill>
            <a:srgbClr val="F1F1F1"/>
          </a:solidFill>
          <a:ln>
            <a:noFill/>
          </a:ln>
        </p:spPr>
        <p:txBody>
          <a:bodyPr anchorCtr="0" anchor="t" bIns="0" lIns="0" spcFirstLastPara="1" rIns="0" wrap="square" tIns="297175">
            <a:spAutoFit/>
          </a:bodyPr>
          <a:lstStyle/>
          <a:p>
            <a:pPr indent="0" lvl="0" marL="363220" rtl="0" algn="l">
              <a:lnSpc>
                <a:spcPct val="100000"/>
              </a:lnSpc>
              <a:spcBef>
                <a:spcPts val="0"/>
              </a:spcBef>
              <a:spcAft>
                <a:spcPts val="0"/>
              </a:spcAft>
              <a:buNone/>
            </a:pPr>
            <a:r>
              <a:rPr lang="es-GT" sz="2800">
                <a:latin typeface="Montserrat"/>
                <a:ea typeface="Montserrat"/>
                <a:cs typeface="Montserrat"/>
                <a:sym typeface="Montserrat"/>
              </a:rPr>
              <a:t>PRINCIPALES OBJETIVO DE LA SECRETARÍA PRESIDENCIAL DE LA MUJER</a:t>
            </a:r>
            <a:endParaRPr sz="2800">
              <a:latin typeface="Montserrat"/>
              <a:ea typeface="Montserrat"/>
              <a:cs typeface="Montserrat"/>
              <a:sym typeface="Montserrat"/>
            </a:endParaRPr>
          </a:p>
        </p:txBody>
      </p:sp>
      <p:sp>
        <p:nvSpPr>
          <p:cNvPr id="82" name="Google Shape;82;p5"/>
          <p:cNvSpPr txBox="1"/>
          <p:nvPr/>
        </p:nvSpPr>
        <p:spPr>
          <a:xfrm>
            <a:off x="1150301" y="1524000"/>
            <a:ext cx="9891395" cy="4975208"/>
          </a:xfrm>
          <a:prstGeom prst="rect">
            <a:avLst/>
          </a:prstGeom>
          <a:noFill/>
          <a:ln>
            <a:noFill/>
          </a:ln>
        </p:spPr>
        <p:txBody>
          <a:bodyPr anchorCtr="0" anchor="t" bIns="0" lIns="0" spcFirstLastPara="1" rIns="0" wrap="square" tIns="12700">
            <a:spAutoFit/>
          </a:bodyPr>
          <a:lstStyle/>
          <a:p>
            <a:pPr indent="0" lvl="0" marL="12700" marR="5080" rtl="0" algn="just">
              <a:lnSpc>
                <a:spcPct val="140000"/>
              </a:lnSpc>
              <a:spcBef>
                <a:spcPts val="0"/>
              </a:spcBef>
              <a:spcAft>
                <a:spcPts val="0"/>
              </a:spcAft>
              <a:buNone/>
            </a:pPr>
            <a:r>
              <a:rPr lang="es-GT" sz="2400">
                <a:solidFill>
                  <a:schemeClr val="dk1"/>
                </a:solidFill>
                <a:latin typeface="Arial"/>
                <a:ea typeface="Arial"/>
                <a:cs typeface="Arial"/>
                <a:sym typeface="Arial"/>
              </a:rPr>
              <a:t>Para el cumplimiento de sus funciones y satisfacer las necesidades de la  población, la Secretaría Presidencial de la Mujer debe cumplir con los siguientes </a:t>
            </a:r>
            <a:r>
              <a:rPr b="1" lang="es-GT" sz="2400">
                <a:solidFill>
                  <a:srgbClr val="2785C0"/>
                </a:solidFill>
                <a:latin typeface="Arial"/>
                <a:ea typeface="Arial"/>
                <a:cs typeface="Arial"/>
                <a:sym typeface="Arial"/>
              </a:rPr>
              <a:t>objetivos</a:t>
            </a:r>
            <a:r>
              <a:rPr lang="es-GT"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just">
              <a:spcBef>
                <a:spcPts val="1655"/>
              </a:spcBef>
              <a:spcAft>
                <a:spcPts val="0"/>
              </a:spcAft>
              <a:buNone/>
            </a:pPr>
            <a:r>
              <a:rPr lang="es-GT" sz="2400">
                <a:solidFill>
                  <a:srgbClr val="006FC0"/>
                </a:solidFill>
                <a:latin typeface="Arial"/>
                <a:ea typeface="Arial"/>
                <a:cs typeface="Arial"/>
                <a:sym typeface="Arial"/>
              </a:rPr>
              <a:t></a:t>
            </a:r>
            <a:r>
              <a:rPr lang="es-GT" sz="1800">
                <a:solidFill>
                  <a:schemeClr val="dk1"/>
                </a:solidFill>
                <a:latin typeface="Arial"/>
                <a:ea typeface="Arial"/>
                <a:cs typeface="Arial"/>
                <a:sym typeface="Arial"/>
              </a:rPr>
              <a:t> Institucionalizar la equidad entre hombres y mujeres mediante la asesoría técnica a las instituciones de la administración pública, gobiernos locales y sistema de consejos de desarrollo urbano y rural al 2025, en acciones de política pública.</a:t>
            </a:r>
            <a:endParaRPr sz="2400">
              <a:solidFill>
                <a:schemeClr val="dk1"/>
              </a:solidFill>
              <a:latin typeface="Arial"/>
              <a:ea typeface="Arial"/>
              <a:cs typeface="Arial"/>
              <a:sym typeface="Arial"/>
            </a:endParaRPr>
          </a:p>
          <a:p>
            <a:pPr indent="0" lvl="0" marL="12700" marR="0" rtl="0" algn="just">
              <a:spcBef>
                <a:spcPts val="1645"/>
              </a:spcBef>
              <a:spcAft>
                <a:spcPts val="0"/>
              </a:spcAft>
              <a:buNone/>
            </a:pPr>
            <a:r>
              <a:rPr lang="es-GT" sz="2400">
                <a:solidFill>
                  <a:srgbClr val="006FC0"/>
                </a:solidFill>
                <a:latin typeface="Arial"/>
                <a:ea typeface="Arial"/>
                <a:cs typeface="Arial"/>
                <a:sym typeface="Arial"/>
              </a:rPr>
              <a:t></a:t>
            </a:r>
            <a:r>
              <a:rPr lang="es-GT" sz="1800">
                <a:solidFill>
                  <a:schemeClr val="dk1"/>
                </a:solidFill>
                <a:latin typeface="Arial"/>
                <a:ea typeface="Arial"/>
                <a:cs typeface="Arial"/>
                <a:sym typeface="Arial"/>
              </a:rPr>
              <a:t> Coordinar técnica y operativamente el desarrollo institucional de la Secretaría Presidencial de la Mujer.</a:t>
            </a:r>
            <a:endParaRPr sz="2400">
              <a:solidFill>
                <a:schemeClr val="dk1"/>
              </a:solidFill>
              <a:latin typeface="Arial"/>
              <a:ea typeface="Arial"/>
              <a:cs typeface="Arial"/>
              <a:sym typeface="Arial"/>
            </a:endParaRPr>
          </a:p>
          <a:p>
            <a:pPr indent="0" lvl="0" marL="12700" marR="0" rtl="0" algn="just">
              <a:spcBef>
                <a:spcPts val="1655"/>
              </a:spcBef>
              <a:spcAft>
                <a:spcPts val="0"/>
              </a:spcAft>
              <a:buNone/>
            </a:pPr>
            <a:r>
              <a:rPr lang="es-GT" sz="2400">
                <a:solidFill>
                  <a:srgbClr val="006FC0"/>
                </a:solidFill>
                <a:latin typeface="Arial"/>
                <a:ea typeface="Arial"/>
                <a:cs typeface="Arial"/>
                <a:sym typeface="Arial"/>
              </a:rPr>
              <a:t></a:t>
            </a:r>
            <a:r>
              <a:rPr lang="es-GT" sz="1800">
                <a:solidFill>
                  <a:schemeClr val="dk1"/>
                </a:solidFill>
                <a:latin typeface="Arial"/>
                <a:ea typeface="Arial"/>
                <a:cs typeface="Arial"/>
                <a:sym typeface="Arial"/>
              </a:rPr>
              <a:t>Asistir técnicamente a las instituciones de la administración pública, gobiernos locales y al sistema de consejos de desarrollo urbano y rural, en la gestión de políticas públicas e información de la condición jurídica de la mujer, vinculadas con la equidad entre hombres y mujeres.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6"/>
          <p:cNvSpPr txBox="1"/>
          <p:nvPr/>
        </p:nvSpPr>
        <p:spPr>
          <a:xfrm>
            <a:off x="5131434" y="4696505"/>
            <a:ext cx="6799580" cy="1790811"/>
          </a:xfrm>
          <a:prstGeom prst="rect">
            <a:avLst/>
          </a:prstGeom>
          <a:noFill/>
          <a:ln>
            <a:noFill/>
          </a:ln>
        </p:spPr>
        <p:txBody>
          <a:bodyPr anchorCtr="0" anchor="t" bIns="0" lIns="0" spcFirstLastPara="1" rIns="0" wrap="square" tIns="219700">
            <a:spAutoFit/>
          </a:bodyPr>
          <a:lstStyle/>
          <a:p>
            <a:pPr indent="0" lvl="0" marL="1472565" marR="0" rtl="0" algn="l">
              <a:lnSpc>
                <a:spcPct val="100000"/>
              </a:lnSpc>
              <a:spcBef>
                <a:spcPts val="0"/>
              </a:spcBef>
              <a:spcAft>
                <a:spcPts val="0"/>
              </a:spcAft>
              <a:buNone/>
            </a:pPr>
            <a:r>
              <a:rPr b="1" lang="es-GT" sz="3200">
                <a:solidFill>
                  <a:srgbClr val="FFFFFF"/>
                </a:solidFill>
                <a:latin typeface="Montserrat"/>
                <a:ea typeface="Montserrat"/>
                <a:cs typeface="Montserrat"/>
                <a:sym typeface="Montserrat"/>
              </a:rPr>
              <a:t>RENDICIÓN DE CUENTAS</a:t>
            </a:r>
            <a:endParaRPr sz="3200">
              <a:solidFill>
                <a:schemeClr val="dk1"/>
              </a:solidFill>
              <a:latin typeface="Montserrat"/>
              <a:ea typeface="Montserrat"/>
              <a:cs typeface="Montserrat"/>
              <a:sym typeface="Montserrat"/>
            </a:endParaRPr>
          </a:p>
          <a:p>
            <a:pPr indent="3117215" lvl="0" marL="12700" marR="5080" rtl="0" algn="l">
              <a:lnSpc>
                <a:spcPct val="70100"/>
              </a:lnSpc>
              <a:spcBef>
                <a:spcPts val="2850"/>
              </a:spcBef>
              <a:spcAft>
                <a:spcPts val="0"/>
              </a:spcAft>
              <a:buNone/>
            </a:pPr>
            <a:r>
              <a:rPr b="1" lang="es-GT" sz="3200">
                <a:solidFill>
                  <a:srgbClr val="00AFEF"/>
                </a:solidFill>
                <a:latin typeface="Montserrat"/>
                <a:ea typeface="Montserrat"/>
                <a:cs typeface="Montserrat"/>
                <a:sym typeface="Montserrat"/>
              </a:rPr>
              <a:t>PARTE GENERAL  SEGUNDO CUATRIMESTRE 2021</a:t>
            </a:r>
            <a:endParaRPr sz="32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nvSpPr>
        <p:spPr>
          <a:xfrm>
            <a:off x="1737360" y="294131"/>
            <a:ext cx="8900160" cy="924612"/>
          </a:xfrm>
          <a:prstGeom prst="rect">
            <a:avLst/>
          </a:prstGeom>
          <a:solidFill>
            <a:srgbClr val="F1F1F1"/>
          </a:solidFill>
          <a:ln>
            <a:noFill/>
          </a:ln>
        </p:spPr>
        <p:txBody>
          <a:bodyPr anchorCtr="0" anchor="t" bIns="0" lIns="0" spcFirstLastPara="1" rIns="0" wrap="square" tIns="153650">
            <a:spAutoFit/>
          </a:bodyPr>
          <a:lstStyle/>
          <a:p>
            <a:pPr indent="-1090295" lvl="0" marL="1635760" marR="565785" rtl="0" algn="l">
              <a:lnSpc>
                <a:spcPct val="107857"/>
              </a:lnSpc>
              <a:spcBef>
                <a:spcPts val="0"/>
              </a:spcBef>
              <a:spcAft>
                <a:spcPts val="0"/>
              </a:spcAft>
              <a:buNone/>
            </a:pPr>
            <a:r>
              <a:rPr b="1" lang="es-GT" sz="2800">
                <a:solidFill>
                  <a:srgbClr val="0D1F3B"/>
                </a:solidFill>
                <a:latin typeface="Montserrat"/>
                <a:ea typeface="Montserrat"/>
                <a:cs typeface="Montserrat"/>
                <a:sym typeface="Montserrat"/>
              </a:rPr>
              <a:t>CIFRAS GENERALES DEL PRESUPUESTO AL  SEGUNDO CUATRIMESTRE 2021</a:t>
            </a:r>
            <a:endParaRPr sz="2800">
              <a:solidFill>
                <a:schemeClr val="dk1"/>
              </a:solidFill>
              <a:latin typeface="Montserrat"/>
              <a:ea typeface="Montserrat"/>
              <a:cs typeface="Montserrat"/>
              <a:sym typeface="Montserrat"/>
            </a:endParaRPr>
          </a:p>
        </p:txBody>
      </p:sp>
      <p:sp>
        <p:nvSpPr>
          <p:cNvPr id="93" name="Google Shape;93;p7"/>
          <p:cNvSpPr txBox="1"/>
          <p:nvPr/>
        </p:nvSpPr>
        <p:spPr>
          <a:xfrm>
            <a:off x="1633473" y="2094433"/>
            <a:ext cx="3335654" cy="3606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s-GT" sz="2200">
                <a:solidFill>
                  <a:schemeClr val="dk1"/>
                </a:solidFill>
                <a:latin typeface="Arial"/>
                <a:ea typeface="Arial"/>
                <a:cs typeface="Arial"/>
                <a:sym typeface="Arial"/>
              </a:rPr>
              <a:t>Presupuesto vigente </a:t>
            </a:r>
            <a:r>
              <a:rPr b="1" lang="es-GT" sz="2200">
                <a:solidFill>
                  <a:schemeClr val="dk1"/>
                </a:solidFill>
                <a:latin typeface="Arial"/>
                <a:ea typeface="Arial"/>
                <a:cs typeface="Arial"/>
                <a:sym typeface="Arial"/>
              </a:rPr>
              <a:t>total:</a:t>
            </a:r>
            <a:endParaRPr sz="2200">
              <a:solidFill>
                <a:schemeClr val="dk1"/>
              </a:solidFill>
              <a:latin typeface="Arial"/>
              <a:ea typeface="Arial"/>
              <a:cs typeface="Arial"/>
              <a:sym typeface="Arial"/>
            </a:endParaRPr>
          </a:p>
        </p:txBody>
      </p:sp>
      <p:sp>
        <p:nvSpPr>
          <p:cNvPr id="94" name="Google Shape;94;p7"/>
          <p:cNvSpPr txBox="1"/>
          <p:nvPr/>
        </p:nvSpPr>
        <p:spPr>
          <a:xfrm>
            <a:off x="1633473" y="3422091"/>
            <a:ext cx="2976880" cy="629285"/>
          </a:xfrm>
          <a:prstGeom prst="rect">
            <a:avLst/>
          </a:prstGeom>
          <a:noFill/>
          <a:ln>
            <a:noFill/>
          </a:ln>
        </p:spPr>
        <p:txBody>
          <a:bodyPr anchorCtr="0" anchor="t" bIns="0" lIns="0" spcFirstLastPara="1" rIns="0" wrap="square" tIns="12050">
            <a:spAutoFit/>
          </a:bodyPr>
          <a:lstStyle/>
          <a:p>
            <a:pPr indent="0" lvl="0" marL="12700" marR="0" rtl="0" algn="l">
              <a:lnSpc>
                <a:spcPct val="107954"/>
              </a:lnSpc>
              <a:spcBef>
                <a:spcPts val="0"/>
              </a:spcBef>
              <a:spcAft>
                <a:spcPts val="0"/>
              </a:spcAft>
              <a:buNone/>
            </a:pPr>
            <a:r>
              <a:rPr lang="es-GT" sz="2200">
                <a:solidFill>
                  <a:schemeClr val="dk1"/>
                </a:solidFill>
                <a:latin typeface="Arial"/>
                <a:ea typeface="Arial"/>
                <a:cs typeface="Arial"/>
                <a:sym typeface="Arial"/>
              </a:rPr>
              <a:t>Presupuesto </a:t>
            </a:r>
            <a:r>
              <a:rPr b="1" lang="es-GT" sz="2200">
                <a:solidFill>
                  <a:schemeClr val="dk1"/>
                </a:solidFill>
                <a:latin typeface="Arial"/>
                <a:ea typeface="Arial"/>
                <a:cs typeface="Arial"/>
                <a:sym typeface="Arial"/>
              </a:rPr>
              <a:t>ejecutado</a:t>
            </a:r>
            <a:endParaRPr sz="2200">
              <a:solidFill>
                <a:schemeClr val="dk1"/>
              </a:solidFill>
              <a:latin typeface="Arial"/>
              <a:ea typeface="Arial"/>
              <a:cs typeface="Arial"/>
              <a:sym typeface="Arial"/>
            </a:endParaRPr>
          </a:p>
          <a:p>
            <a:pPr indent="0" lvl="0" marL="12700" marR="0" rtl="0" algn="l">
              <a:lnSpc>
                <a:spcPct val="107954"/>
              </a:lnSpc>
              <a:spcBef>
                <a:spcPts val="0"/>
              </a:spcBef>
              <a:spcAft>
                <a:spcPts val="0"/>
              </a:spcAft>
              <a:buNone/>
            </a:pPr>
            <a:r>
              <a:rPr lang="es-GT" sz="2200">
                <a:solidFill>
                  <a:schemeClr val="dk1"/>
                </a:solidFill>
                <a:latin typeface="Arial"/>
                <a:ea typeface="Arial"/>
                <a:cs typeface="Arial"/>
                <a:sym typeface="Arial"/>
              </a:rPr>
              <a:t>(utilizado):</a:t>
            </a:r>
            <a:endParaRPr sz="2200">
              <a:solidFill>
                <a:schemeClr val="dk1"/>
              </a:solidFill>
              <a:latin typeface="Arial"/>
              <a:ea typeface="Arial"/>
              <a:cs typeface="Arial"/>
              <a:sym typeface="Arial"/>
            </a:endParaRPr>
          </a:p>
        </p:txBody>
      </p:sp>
      <p:sp>
        <p:nvSpPr>
          <p:cNvPr id="95" name="Google Shape;95;p7"/>
          <p:cNvSpPr txBox="1"/>
          <p:nvPr/>
        </p:nvSpPr>
        <p:spPr>
          <a:xfrm>
            <a:off x="1633473" y="4953965"/>
            <a:ext cx="2342515" cy="629285"/>
          </a:xfrm>
          <a:prstGeom prst="rect">
            <a:avLst/>
          </a:prstGeom>
          <a:noFill/>
          <a:ln>
            <a:noFill/>
          </a:ln>
        </p:spPr>
        <p:txBody>
          <a:bodyPr anchorCtr="0" anchor="t" bIns="0" lIns="0" spcFirstLastPara="1" rIns="0" wrap="square" tIns="12050">
            <a:spAutoFit/>
          </a:bodyPr>
          <a:lstStyle/>
          <a:p>
            <a:pPr indent="0" lvl="0" marL="12700" marR="0" rtl="0" algn="l">
              <a:lnSpc>
                <a:spcPct val="108181"/>
              </a:lnSpc>
              <a:spcBef>
                <a:spcPts val="0"/>
              </a:spcBef>
              <a:spcAft>
                <a:spcPts val="0"/>
              </a:spcAft>
              <a:buNone/>
            </a:pPr>
            <a:r>
              <a:rPr b="1" lang="es-GT" sz="2200">
                <a:solidFill>
                  <a:schemeClr val="dk1"/>
                </a:solidFill>
                <a:latin typeface="Arial"/>
                <a:ea typeface="Arial"/>
                <a:cs typeface="Arial"/>
                <a:sym typeface="Arial"/>
              </a:rPr>
              <a:t>Saldo </a:t>
            </a:r>
            <a:r>
              <a:rPr lang="es-GT" sz="2200">
                <a:solidFill>
                  <a:schemeClr val="dk1"/>
                </a:solidFill>
                <a:latin typeface="Arial"/>
                <a:ea typeface="Arial"/>
                <a:cs typeface="Arial"/>
                <a:sym typeface="Arial"/>
              </a:rPr>
              <a:t>por ejecutar</a:t>
            </a:r>
            <a:endParaRPr sz="2200">
              <a:solidFill>
                <a:schemeClr val="dk1"/>
              </a:solidFill>
              <a:latin typeface="Arial"/>
              <a:ea typeface="Arial"/>
              <a:cs typeface="Arial"/>
              <a:sym typeface="Arial"/>
            </a:endParaRPr>
          </a:p>
          <a:p>
            <a:pPr indent="0" lvl="0" marL="12700" marR="0" rtl="0" algn="l">
              <a:lnSpc>
                <a:spcPct val="108181"/>
              </a:lnSpc>
              <a:spcBef>
                <a:spcPts val="0"/>
              </a:spcBef>
              <a:spcAft>
                <a:spcPts val="0"/>
              </a:spcAft>
              <a:buNone/>
            </a:pPr>
            <a:r>
              <a:rPr lang="es-GT" sz="2200">
                <a:solidFill>
                  <a:schemeClr val="dk1"/>
                </a:solidFill>
                <a:latin typeface="Arial"/>
                <a:ea typeface="Arial"/>
                <a:cs typeface="Arial"/>
                <a:sym typeface="Arial"/>
              </a:rPr>
              <a:t>(por utilizar):</a:t>
            </a:r>
            <a:endParaRPr/>
          </a:p>
        </p:txBody>
      </p:sp>
      <p:sp>
        <p:nvSpPr>
          <p:cNvPr id="96" name="Google Shape;96;p7"/>
          <p:cNvSpPr txBox="1"/>
          <p:nvPr>
            <p:ph type="title"/>
          </p:nvPr>
        </p:nvSpPr>
        <p:spPr>
          <a:xfrm>
            <a:off x="6203060" y="2015693"/>
            <a:ext cx="4922140" cy="70532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s-GT" sz="4500">
                <a:solidFill>
                  <a:srgbClr val="006FC0"/>
                </a:solidFill>
              </a:rPr>
              <a:t>Q. </a:t>
            </a:r>
            <a:r>
              <a:rPr lang="es-GT" sz="4500">
                <a:solidFill>
                  <a:srgbClr val="0070C0"/>
                </a:solidFill>
              </a:rPr>
              <a:t>28,558,000.00</a:t>
            </a:r>
            <a:r>
              <a:rPr lang="es-GT"/>
              <a:t> </a:t>
            </a:r>
            <a:endParaRPr sz="4500"/>
          </a:p>
        </p:txBody>
      </p:sp>
      <p:sp>
        <p:nvSpPr>
          <p:cNvPr id="97" name="Google Shape;97;p7"/>
          <p:cNvSpPr txBox="1"/>
          <p:nvPr/>
        </p:nvSpPr>
        <p:spPr>
          <a:xfrm>
            <a:off x="6203060" y="3511422"/>
            <a:ext cx="4443730" cy="22980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s-GT" sz="4500">
                <a:solidFill>
                  <a:srgbClr val="006FC0"/>
                </a:solidFill>
                <a:latin typeface="Arial"/>
                <a:ea typeface="Arial"/>
                <a:cs typeface="Arial"/>
                <a:sym typeface="Arial"/>
              </a:rPr>
              <a:t>Q. </a:t>
            </a:r>
            <a:r>
              <a:rPr b="1" lang="es-GT" sz="4500">
                <a:solidFill>
                  <a:srgbClr val="0070C0"/>
                </a:solidFill>
                <a:latin typeface="Arial"/>
                <a:ea typeface="Arial"/>
                <a:cs typeface="Arial"/>
                <a:sym typeface="Arial"/>
              </a:rPr>
              <a:t>10,910,636.52</a:t>
            </a:r>
            <a:r>
              <a:rPr lang="es-GT" sz="4400">
                <a:solidFill>
                  <a:srgbClr val="0070C0"/>
                </a:solidFill>
                <a:latin typeface="Arial"/>
                <a:ea typeface="Arial"/>
                <a:cs typeface="Arial"/>
                <a:sym typeface="Arial"/>
              </a:rPr>
              <a:t> </a:t>
            </a:r>
            <a:endParaRPr sz="4400">
              <a:solidFill>
                <a:srgbClr val="0070C0"/>
              </a:solidFill>
              <a:latin typeface="Arial"/>
              <a:ea typeface="Arial"/>
              <a:cs typeface="Arial"/>
              <a:sym typeface="Arial"/>
            </a:endParaRPr>
          </a:p>
          <a:p>
            <a:pPr indent="0" lvl="0" marL="0" marR="0" rtl="0" algn="l">
              <a:lnSpc>
                <a:spcPct val="100000"/>
              </a:lnSpc>
              <a:spcBef>
                <a:spcPts val="10"/>
              </a:spcBef>
              <a:spcAft>
                <a:spcPts val="0"/>
              </a:spcAft>
              <a:buNone/>
            </a:pPr>
            <a:r>
              <a:t/>
            </a:r>
            <a:endParaRPr sz="585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es-GT" sz="4500">
                <a:solidFill>
                  <a:srgbClr val="006FC0"/>
                </a:solidFill>
                <a:latin typeface="Arial"/>
                <a:ea typeface="Arial"/>
                <a:cs typeface="Arial"/>
                <a:sym typeface="Arial"/>
              </a:rPr>
              <a:t>Q. 17,647,363.48</a:t>
            </a:r>
            <a:endParaRPr sz="45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sp>
        <p:nvSpPr>
          <p:cNvPr id="102" name="Google Shape;102;p8"/>
          <p:cNvSpPr/>
          <p:nvPr/>
        </p:nvSpPr>
        <p:spPr>
          <a:xfrm>
            <a:off x="0" y="123529"/>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8"/>
          <p:cNvSpPr txBox="1"/>
          <p:nvPr>
            <p:ph type="title"/>
          </p:nvPr>
        </p:nvSpPr>
        <p:spPr>
          <a:xfrm>
            <a:off x="1737360" y="294131"/>
            <a:ext cx="8900160" cy="924612"/>
          </a:xfrm>
          <a:prstGeom prst="rect">
            <a:avLst/>
          </a:prstGeom>
          <a:solidFill>
            <a:srgbClr val="F1F1F1"/>
          </a:solidFill>
          <a:ln>
            <a:noFill/>
          </a:ln>
        </p:spPr>
        <p:txBody>
          <a:bodyPr anchorCtr="0" anchor="t" bIns="0" lIns="0" spcFirstLastPara="1" rIns="0" wrap="square" tIns="153650">
            <a:spAutoFit/>
          </a:bodyPr>
          <a:lstStyle/>
          <a:p>
            <a:pPr indent="-1090295" lvl="0" marL="1635760" marR="565785" rtl="0" algn="l">
              <a:lnSpc>
                <a:spcPct val="107857"/>
              </a:lnSpc>
              <a:spcBef>
                <a:spcPts val="0"/>
              </a:spcBef>
              <a:spcAft>
                <a:spcPts val="0"/>
              </a:spcAft>
              <a:buNone/>
            </a:pPr>
            <a:r>
              <a:rPr lang="es-GT" sz="2800">
                <a:latin typeface="Montserrat"/>
                <a:ea typeface="Montserrat"/>
                <a:cs typeface="Montserrat"/>
                <a:sym typeface="Montserrat"/>
              </a:rPr>
              <a:t>CIFRAS GENERALES DEL PRESUPUESTO AL  SEGUNDO CUATRIMESTRE 2021</a:t>
            </a:r>
            <a:endParaRPr sz="2800">
              <a:latin typeface="Montserrat"/>
              <a:ea typeface="Montserrat"/>
              <a:cs typeface="Montserrat"/>
              <a:sym typeface="Montserrat"/>
            </a:endParaRPr>
          </a:p>
        </p:txBody>
      </p:sp>
      <p:sp>
        <p:nvSpPr>
          <p:cNvPr id="104" name="Google Shape;104;p8"/>
          <p:cNvSpPr txBox="1"/>
          <p:nvPr/>
        </p:nvSpPr>
        <p:spPr>
          <a:xfrm>
            <a:off x="2668904" y="3135884"/>
            <a:ext cx="360743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s-GT" sz="2400">
                <a:solidFill>
                  <a:schemeClr val="dk1"/>
                </a:solidFill>
                <a:latin typeface="Arial"/>
                <a:ea typeface="Arial"/>
                <a:cs typeface="Arial"/>
                <a:sym typeface="Arial"/>
              </a:rPr>
              <a:t>Porcentaje de ejecución</a:t>
            </a:r>
            <a:r>
              <a:rPr b="1" lang="es-GT" sz="2200">
                <a:solidFill>
                  <a:schemeClr val="dk1"/>
                </a:solidFill>
                <a:latin typeface="Arial"/>
                <a:ea typeface="Arial"/>
                <a:cs typeface="Arial"/>
                <a:sym typeface="Arial"/>
              </a:rPr>
              <a:t>:</a:t>
            </a:r>
            <a:endParaRPr sz="2200">
              <a:solidFill>
                <a:schemeClr val="dk1"/>
              </a:solidFill>
              <a:latin typeface="Arial"/>
              <a:ea typeface="Arial"/>
              <a:cs typeface="Arial"/>
              <a:sym typeface="Arial"/>
            </a:endParaRPr>
          </a:p>
        </p:txBody>
      </p:sp>
      <p:sp>
        <p:nvSpPr>
          <p:cNvPr id="105" name="Google Shape;105;p8"/>
          <p:cNvSpPr txBox="1"/>
          <p:nvPr/>
        </p:nvSpPr>
        <p:spPr>
          <a:xfrm>
            <a:off x="6781800" y="2921635"/>
            <a:ext cx="2438399" cy="78290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s-GT" sz="5000">
                <a:solidFill>
                  <a:srgbClr val="0070C0"/>
                </a:solidFill>
                <a:latin typeface="Arial"/>
                <a:ea typeface="Arial"/>
                <a:cs typeface="Arial"/>
                <a:sym typeface="Arial"/>
              </a:rPr>
              <a:t>38.21 %</a:t>
            </a:r>
            <a:endParaRPr sz="5000">
              <a:solidFill>
                <a:srgbClr val="0070C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p:nvPr/>
        </p:nvSpPr>
        <p:spPr>
          <a:xfrm>
            <a:off x="27709" y="158165"/>
            <a:ext cx="12191999" cy="67344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9"/>
          <p:cNvSpPr txBox="1"/>
          <p:nvPr>
            <p:ph type="title"/>
          </p:nvPr>
        </p:nvSpPr>
        <p:spPr>
          <a:xfrm>
            <a:off x="1696600" y="293647"/>
            <a:ext cx="10416000" cy="1228500"/>
          </a:xfrm>
          <a:prstGeom prst="rect">
            <a:avLst/>
          </a:prstGeom>
          <a:noFill/>
          <a:ln>
            <a:noFill/>
          </a:ln>
        </p:spPr>
        <p:txBody>
          <a:bodyPr anchorCtr="0" anchor="t" bIns="0" lIns="0" spcFirstLastPara="1" rIns="0" wrap="square" tIns="74925">
            <a:spAutoFit/>
          </a:bodyPr>
          <a:lstStyle/>
          <a:p>
            <a:pPr indent="0" lvl="0" marL="12700" marR="5080" rtl="0" algn="l">
              <a:lnSpc>
                <a:spcPct val="108055"/>
              </a:lnSpc>
              <a:spcBef>
                <a:spcPts val="0"/>
              </a:spcBef>
              <a:spcAft>
                <a:spcPts val="0"/>
              </a:spcAft>
              <a:buNone/>
            </a:pPr>
            <a:r>
              <a:rPr lang="es-GT">
                <a:latin typeface="Montserrat"/>
                <a:ea typeface="Montserrat"/>
                <a:cs typeface="Montserrat"/>
                <a:sym typeface="Montserrat"/>
              </a:rPr>
              <a:t>¿EN QUÉ UTILIZA EL DINERO LA SECRETARÍA PRESIDENCIAL DE LA MUJER?</a:t>
            </a:r>
            <a:endParaRPr>
              <a:latin typeface="Montserrat"/>
              <a:ea typeface="Montserrat"/>
              <a:cs typeface="Montserrat"/>
              <a:sym typeface="Montserrat"/>
            </a:endParaRPr>
          </a:p>
        </p:txBody>
      </p:sp>
      <p:sp>
        <p:nvSpPr>
          <p:cNvPr id="112" name="Google Shape;112;p9"/>
          <p:cNvSpPr txBox="1"/>
          <p:nvPr/>
        </p:nvSpPr>
        <p:spPr>
          <a:xfrm>
            <a:off x="4573025" y="3767825"/>
            <a:ext cx="7250400" cy="1462800"/>
          </a:xfrm>
          <a:prstGeom prst="rect">
            <a:avLst/>
          </a:prstGeom>
          <a:noFill/>
          <a:ln>
            <a:noFill/>
          </a:ln>
        </p:spPr>
        <p:txBody>
          <a:bodyPr anchorCtr="0" anchor="t" bIns="0" lIns="0" spcFirstLastPara="1" rIns="0" wrap="square" tIns="153025">
            <a:spAutoFit/>
          </a:bodyPr>
          <a:lstStyle/>
          <a:p>
            <a:pPr indent="0" lvl="0" marL="12700" marR="0" rtl="0" algn="l">
              <a:lnSpc>
                <a:spcPct val="150000"/>
              </a:lnSpc>
              <a:spcBef>
                <a:spcPts val="0"/>
              </a:spcBef>
              <a:spcAft>
                <a:spcPts val="0"/>
              </a:spcAft>
              <a:buNone/>
            </a:pPr>
            <a:r>
              <a:rPr lang="es-GT" sz="2000">
                <a:solidFill>
                  <a:schemeClr val="dk1"/>
                </a:solidFill>
                <a:latin typeface="Arial"/>
                <a:ea typeface="Arial"/>
                <a:cs typeface="Arial"/>
                <a:sym typeface="Arial"/>
              </a:rPr>
              <a:t>Para mostrar de forma ordenada a la población en qué se utilizan los recursos</a:t>
            </a:r>
            <a:r>
              <a:rPr lang="es-GT" sz="2000">
                <a:solidFill>
                  <a:schemeClr val="dk1"/>
                </a:solidFill>
              </a:rPr>
              <a:t> asignados a la Secretaría</a:t>
            </a:r>
            <a:r>
              <a:rPr lang="es-GT" sz="2000">
                <a:solidFill>
                  <a:schemeClr val="dk1"/>
                </a:solidFill>
                <a:latin typeface="Arial"/>
                <a:ea typeface="Arial"/>
                <a:cs typeface="Arial"/>
                <a:sym typeface="Arial"/>
              </a:rPr>
              <a:t>, </a:t>
            </a:r>
            <a:r>
              <a:rPr lang="es-GT" sz="2000">
                <a:solidFill>
                  <a:schemeClr val="dk1"/>
                </a:solidFill>
              </a:rPr>
              <a:t>la ejecución del presupuesto </a:t>
            </a:r>
            <a:r>
              <a:rPr lang="es-GT" sz="2000">
                <a:solidFill>
                  <a:schemeClr val="dk1"/>
                </a:solidFill>
                <a:latin typeface="Arial"/>
                <a:ea typeface="Arial"/>
                <a:cs typeface="Arial"/>
                <a:sym typeface="Arial"/>
              </a:rPr>
              <a:t>se muestra por </a:t>
            </a:r>
            <a:r>
              <a:rPr b="1" lang="es-GT" sz="2500">
                <a:solidFill>
                  <a:srgbClr val="187AB4"/>
                </a:solidFill>
                <a:latin typeface="Arial"/>
                <a:ea typeface="Arial"/>
                <a:cs typeface="Arial"/>
                <a:sym typeface="Arial"/>
              </a:rPr>
              <a:t>grupos de gasto</a:t>
            </a:r>
            <a:r>
              <a:rPr lang="es-GT" sz="2500">
                <a:solidFill>
                  <a:schemeClr val="dk1"/>
                </a:solidFill>
                <a:latin typeface="Arial"/>
                <a:ea typeface="Arial"/>
                <a:cs typeface="Arial"/>
                <a:sym typeface="Arial"/>
              </a:rPr>
              <a:t>.</a:t>
            </a:r>
            <a:endParaRPr sz="2500">
              <a:solidFill>
                <a:schemeClr val="dk1"/>
              </a:solidFill>
              <a:latin typeface="Arial"/>
              <a:ea typeface="Arial"/>
              <a:cs typeface="Arial"/>
              <a:sym typeface="Arial"/>
            </a:endParaRPr>
          </a:p>
        </p:txBody>
      </p:sp>
      <p:sp>
        <p:nvSpPr>
          <p:cNvPr id="113" name="Google Shape;113;p9"/>
          <p:cNvSpPr txBox="1"/>
          <p:nvPr/>
        </p:nvSpPr>
        <p:spPr>
          <a:xfrm>
            <a:off x="1145235" y="1926691"/>
            <a:ext cx="10679430" cy="1583055"/>
          </a:xfrm>
          <a:prstGeom prst="rect">
            <a:avLst/>
          </a:prstGeom>
          <a:noFill/>
          <a:ln>
            <a:noFill/>
          </a:ln>
        </p:spPr>
        <p:txBody>
          <a:bodyPr anchorCtr="0" anchor="t" bIns="0" lIns="0" spcFirstLastPara="1" rIns="0" wrap="square" tIns="53325">
            <a:spAutoFit/>
          </a:bodyPr>
          <a:lstStyle/>
          <a:p>
            <a:pPr indent="0" lvl="0" marL="3440429" marR="5080" rtl="0" algn="just">
              <a:lnSpc>
                <a:spcPct val="180000"/>
              </a:lnSpc>
              <a:spcBef>
                <a:spcPts val="0"/>
              </a:spcBef>
              <a:spcAft>
                <a:spcPts val="0"/>
              </a:spcAft>
              <a:buNone/>
            </a:pPr>
            <a:r>
              <a:rPr lang="es-GT" sz="2000">
                <a:solidFill>
                  <a:schemeClr val="dk1"/>
                </a:solidFill>
                <a:latin typeface="Arial"/>
                <a:ea typeface="Arial"/>
                <a:cs typeface="Arial"/>
                <a:sym typeface="Arial"/>
              </a:rPr>
              <a:t>El dinero se utiliza en la adquisición de diferentes bienes o  servicios y en transferencias que son necesarias para cumplir  con las finalidades de la institución.</a:t>
            </a:r>
            <a:endParaRPr/>
          </a:p>
          <a:p>
            <a:pPr indent="0" lvl="0" marL="12700" marR="0" rtl="0" algn="l">
              <a:lnSpc>
                <a:spcPct val="63611"/>
              </a:lnSpc>
              <a:spcBef>
                <a:spcPts val="0"/>
              </a:spcBef>
              <a:spcAft>
                <a:spcPts val="0"/>
              </a:spcAft>
              <a:buNone/>
            </a:pPr>
            <a:r>
              <a:rPr lang="es-GT" sz="1800">
                <a:solidFill>
                  <a:srgbClr val="0D1F3B"/>
                </a:solidFill>
                <a:latin typeface="Arial"/>
                <a:ea typeface="Arial"/>
                <a:cs typeface="Arial"/>
                <a:sym typeface="Arial"/>
              </a:rPr>
              <a:t>El gasto se divide</a:t>
            </a:r>
            <a:endParaRPr sz="1800">
              <a:solidFill>
                <a:schemeClr val="dk1"/>
              </a:solidFill>
              <a:latin typeface="Arial"/>
              <a:ea typeface="Arial"/>
              <a:cs typeface="Arial"/>
              <a:sym typeface="Arial"/>
            </a:endParaRPr>
          </a:p>
        </p:txBody>
      </p:sp>
      <p:sp>
        <p:nvSpPr>
          <p:cNvPr id="114" name="Google Shape;114;p9"/>
          <p:cNvSpPr txBox="1"/>
          <p:nvPr/>
        </p:nvSpPr>
        <p:spPr>
          <a:xfrm>
            <a:off x="1283969" y="3767832"/>
            <a:ext cx="1534800" cy="443100"/>
          </a:xfrm>
          <a:prstGeom prst="rect">
            <a:avLst/>
          </a:prstGeom>
          <a:noFill/>
          <a:ln>
            <a:noFill/>
          </a:ln>
        </p:spPr>
        <p:txBody>
          <a:bodyPr anchorCtr="0" anchor="t" bIns="0" lIns="0" spcFirstLastPara="1" rIns="0" wrap="square" tIns="12050">
            <a:spAutoFit/>
          </a:bodyPr>
          <a:lstStyle/>
          <a:p>
            <a:pPr indent="0" lvl="0" marL="12700" marR="0" rtl="0" algn="l">
              <a:lnSpc>
                <a:spcPct val="200000"/>
              </a:lnSpc>
              <a:spcBef>
                <a:spcPts val="0"/>
              </a:spcBef>
              <a:spcAft>
                <a:spcPts val="0"/>
              </a:spcAft>
              <a:buNone/>
            </a:pPr>
            <a:r>
              <a:rPr lang="es-GT" sz="1800">
                <a:solidFill>
                  <a:srgbClr val="0D1F3B"/>
                </a:solidFill>
                <a:latin typeface="Arial"/>
                <a:ea typeface="Arial"/>
                <a:cs typeface="Arial"/>
                <a:sym typeface="Arial"/>
              </a:rPr>
              <a:t>en </a:t>
            </a:r>
            <a:r>
              <a:rPr b="1" lang="es-GT" sz="2800">
                <a:solidFill>
                  <a:srgbClr val="0070C0"/>
                </a:solidFill>
              </a:rPr>
              <a:t>7</a:t>
            </a:r>
            <a:r>
              <a:rPr lang="es-GT" sz="1800">
                <a:solidFill>
                  <a:srgbClr val="0D1F3B"/>
                </a:solidFill>
                <a:latin typeface="Arial"/>
                <a:ea typeface="Arial"/>
                <a:cs typeface="Arial"/>
                <a:sym typeface="Arial"/>
              </a:rPr>
              <a:t>grupos</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2021-09-16T14:31:50Z</dcterms:created>
  <dc:creator>CPCC-RMONROY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2021-09-01T00:00:00Z</vt:filetime>
  </property>
  <property fmtid="{D5CDD505-2E9C-101B-9397-08002B2CF9AE}" pid="3" name="Creator">
    <vt:lpwstr>Microsoft® PowerPoint® 2019</vt:lpwstr>
  </property>
  <property fmtid="{D5CDD505-2E9C-101B-9397-08002B2CF9AE}" pid="4" name="LastSaved">
    <vt:filetime>2021-09-16T00:00:00Z</vt:filetime>
  </property>
</Properties>
</file>