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15" r:id="rId4"/>
    <p:sldId id="314"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4" r:id="rId33"/>
    <p:sldId id="343" r:id="rId34"/>
    <p:sldId id="345" r:id="rId35"/>
    <p:sldId id="313" r:id="rId3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B"/>
    <a:srgbClr val="003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693EC-6CB7-FA05-38E5-D87AACD24055}" v="5" dt="2021-10-08T17:54:51.21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405"/>
  </p:normalViewPr>
  <p:slideViewPr>
    <p:cSldViewPr snapToGrid="0" snapToObjects="1">
      <p:cViewPr varScale="1">
        <p:scale>
          <a:sx n="70" d="100"/>
          <a:sy n="70"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aracena" userId="S::ntaracena@cpcc.gob.gt::30706b59-ae2d-4665-80e6-bc0e1ff749f1" providerId="AD" clId="Web-{CD8693EC-6CB7-FA05-38E5-D87AACD24055}"/>
    <pc:docChg chg="modSld">
      <pc:chgData name="Nancy Taracena" userId="S::ntaracena@cpcc.gob.gt::30706b59-ae2d-4665-80e6-bc0e1ff749f1" providerId="AD" clId="Web-{CD8693EC-6CB7-FA05-38E5-D87AACD24055}" dt="2021-10-08T17:54:20.187" v="1" actId="20577"/>
      <pc:docMkLst>
        <pc:docMk/>
      </pc:docMkLst>
      <pc:sldChg chg="modSp">
        <pc:chgData name="Nancy Taracena" userId="S::ntaracena@cpcc.gob.gt::30706b59-ae2d-4665-80e6-bc0e1ff749f1" providerId="AD" clId="Web-{CD8693EC-6CB7-FA05-38E5-D87AACD24055}" dt="2021-10-08T17:54:20.187" v="1" actId="20577"/>
        <pc:sldMkLst>
          <pc:docMk/>
          <pc:sldMk cId="3453679407" sldId="257"/>
        </pc:sldMkLst>
        <pc:spChg chg="mod">
          <ac:chgData name="Nancy Taracena" userId="S::ntaracena@cpcc.gob.gt::30706b59-ae2d-4665-80e6-bc0e1ff749f1" providerId="AD" clId="Web-{CD8693EC-6CB7-FA05-38E5-D87AACD24055}" dt="2021-10-08T17:54:20.187" v="1" actId="20577"/>
          <ac:spMkLst>
            <pc:docMk/>
            <pc:sldMk cId="3453679407" sldId="257"/>
            <ac:spMk id="6" creationId="{772394B1-81AB-2D43-86E5-EDE326CA93F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B6441-B249-9247-AE10-1388FD060A6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8FE77E3A-E3BF-3F44-B853-D260F038D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5C0EF935-6F60-AE42-8202-ADFFFD4A61F2}"/>
              </a:ext>
            </a:extLst>
          </p:cNvPr>
          <p:cNvSpPr>
            <a:spLocks noGrp="1"/>
          </p:cNvSpPr>
          <p:nvPr>
            <p:ph type="dt" sz="half" idx="10"/>
          </p:nvPr>
        </p:nvSpPr>
        <p:spPr/>
        <p:txBody>
          <a:bodyPr/>
          <a:lstStyle/>
          <a:p>
            <a:fld id="{48699454-3534-1D49-A98A-910895A582FE}" type="datetimeFigureOut">
              <a:rPr lang="es-GT" smtClean="0"/>
              <a:t>8/10/2021</a:t>
            </a:fld>
            <a:endParaRPr lang="es-GT" dirty="0"/>
          </a:p>
        </p:txBody>
      </p:sp>
      <p:sp>
        <p:nvSpPr>
          <p:cNvPr id="5" name="Marcador de pie de página 4">
            <a:extLst>
              <a:ext uri="{FF2B5EF4-FFF2-40B4-BE49-F238E27FC236}">
                <a16:creationId xmlns:a16="http://schemas.microsoft.com/office/drawing/2014/main" id="{07F58EF3-C05C-824E-B9A2-F65C2E42CBDE}"/>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489687CB-568A-7243-A153-A219D59B7089}"/>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23795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C5EDB-6E8B-014B-9E67-05E684E002E9}"/>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0586737-3F28-0C45-8BEE-75B0537CA80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9F961E91-98DD-064C-9FD1-9A0CDA9630CC}"/>
              </a:ext>
            </a:extLst>
          </p:cNvPr>
          <p:cNvSpPr>
            <a:spLocks noGrp="1"/>
          </p:cNvSpPr>
          <p:nvPr>
            <p:ph type="dt" sz="half" idx="10"/>
          </p:nvPr>
        </p:nvSpPr>
        <p:spPr/>
        <p:txBody>
          <a:bodyPr/>
          <a:lstStyle/>
          <a:p>
            <a:fld id="{48699454-3534-1D49-A98A-910895A582FE}" type="datetimeFigureOut">
              <a:rPr lang="es-GT" smtClean="0"/>
              <a:t>8/10/2021</a:t>
            </a:fld>
            <a:endParaRPr lang="es-GT" dirty="0"/>
          </a:p>
        </p:txBody>
      </p:sp>
      <p:sp>
        <p:nvSpPr>
          <p:cNvPr id="5" name="Marcador de pie de página 4">
            <a:extLst>
              <a:ext uri="{FF2B5EF4-FFF2-40B4-BE49-F238E27FC236}">
                <a16:creationId xmlns:a16="http://schemas.microsoft.com/office/drawing/2014/main" id="{45C860E0-7E67-1340-B11A-CCBCD7EED6FB}"/>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AF36C1FF-20AA-1D49-919D-81743C36EA04}"/>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2897076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8BE944-AE88-334A-B7A2-FED1BE2948D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8262D3D4-1425-674C-B0E9-4D3E019B5C9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019DD82D-E448-6B46-8BDF-2763FEF85BF1}"/>
              </a:ext>
            </a:extLst>
          </p:cNvPr>
          <p:cNvSpPr>
            <a:spLocks noGrp="1"/>
          </p:cNvSpPr>
          <p:nvPr>
            <p:ph type="dt" sz="half" idx="10"/>
          </p:nvPr>
        </p:nvSpPr>
        <p:spPr/>
        <p:txBody>
          <a:bodyPr/>
          <a:lstStyle/>
          <a:p>
            <a:fld id="{48699454-3534-1D49-A98A-910895A582FE}" type="datetimeFigureOut">
              <a:rPr lang="es-GT" smtClean="0"/>
              <a:t>8/10/2021</a:t>
            </a:fld>
            <a:endParaRPr lang="es-GT" dirty="0"/>
          </a:p>
        </p:txBody>
      </p:sp>
      <p:sp>
        <p:nvSpPr>
          <p:cNvPr id="5" name="Marcador de pie de página 4">
            <a:extLst>
              <a:ext uri="{FF2B5EF4-FFF2-40B4-BE49-F238E27FC236}">
                <a16:creationId xmlns:a16="http://schemas.microsoft.com/office/drawing/2014/main" id="{0B209232-B37A-C844-82E3-39B9DEC4D47E}"/>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02C12606-0B84-EE4B-9DA5-A47C5FE8B622}"/>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172903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69E00-77AB-B741-9AF9-40B02CD163B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7E3BB3D2-440B-1745-B695-8A4979D3A48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CEBC45A4-C0E0-F740-A4E5-FBAEE182849B}"/>
              </a:ext>
            </a:extLst>
          </p:cNvPr>
          <p:cNvSpPr>
            <a:spLocks noGrp="1"/>
          </p:cNvSpPr>
          <p:nvPr>
            <p:ph type="dt" sz="half" idx="10"/>
          </p:nvPr>
        </p:nvSpPr>
        <p:spPr/>
        <p:txBody>
          <a:bodyPr/>
          <a:lstStyle/>
          <a:p>
            <a:fld id="{48699454-3534-1D49-A98A-910895A582FE}" type="datetimeFigureOut">
              <a:rPr lang="es-GT" smtClean="0"/>
              <a:t>8/10/2021</a:t>
            </a:fld>
            <a:endParaRPr lang="es-GT" dirty="0"/>
          </a:p>
        </p:txBody>
      </p:sp>
      <p:sp>
        <p:nvSpPr>
          <p:cNvPr id="5" name="Marcador de pie de página 4">
            <a:extLst>
              <a:ext uri="{FF2B5EF4-FFF2-40B4-BE49-F238E27FC236}">
                <a16:creationId xmlns:a16="http://schemas.microsoft.com/office/drawing/2014/main" id="{EDC82089-1EAD-FE47-B722-98DC30A4F928}"/>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C9D37CC0-C5FA-9F45-8CAC-88FE795C7EB2}"/>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380461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A2CA6-6171-B24C-B6C8-49140719A37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E389AA0-DCEB-BE42-B937-F94DEA765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9280672-797A-D041-A412-92E73B842E44}"/>
              </a:ext>
            </a:extLst>
          </p:cNvPr>
          <p:cNvSpPr>
            <a:spLocks noGrp="1"/>
          </p:cNvSpPr>
          <p:nvPr>
            <p:ph type="dt" sz="half" idx="10"/>
          </p:nvPr>
        </p:nvSpPr>
        <p:spPr/>
        <p:txBody>
          <a:bodyPr/>
          <a:lstStyle/>
          <a:p>
            <a:fld id="{48699454-3534-1D49-A98A-910895A582FE}" type="datetimeFigureOut">
              <a:rPr lang="es-GT" smtClean="0"/>
              <a:t>8/10/2021</a:t>
            </a:fld>
            <a:endParaRPr lang="es-GT" dirty="0"/>
          </a:p>
        </p:txBody>
      </p:sp>
      <p:sp>
        <p:nvSpPr>
          <p:cNvPr id="5" name="Marcador de pie de página 4">
            <a:extLst>
              <a:ext uri="{FF2B5EF4-FFF2-40B4-BE49-F238E27FC236}">
                <a16:creationId xmlns:a16="http://schemas.microsoft.com/office/drawing/2014/main" id="{5FA7A7EC-BBB0-CD45-807A-E26D2FDCC291}"/>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11AC2D5E-2EF3-F24C-B0D3-72654B84B24D}"/>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299846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E2D90-329D-4740-B68C-04C7C945CA7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4336B08B-4935-094A-B33F-D97618EFE6A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9D83ADBF-A853-6940-B33B-DD82F0410CF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93E49A73-9C32-8B40-A486-1CF99257E759}"/>
              </a:ext>
            </a:extLst>
          </p:cNvPr>
          <p:cNvSpPr>
            <a:spLocks noGrp="1"/>
          </p:cNvSpPr>
          <p:nvPr>
            <p:ph type="dt" sz="half" idx="10"/>
          </p:nvPr>
        </p:nvSpPr>
        <p:spPr/>
        <p:txBody>
          <a:bodyPr/>
          <a:lstStyle/>
          <a:p>
            <a:fld id="{48699454-3534-1D49-A98A-910895A582FE}" type="datetimeFigureOut">
              <a:rPr lang="es-GT" smtClean="0"/>
              <a:t>8/10/2021</a:t>
            </a:fld>
            <a:endParaRPr lang="es-GT" dirty="0"/>
          </a:p>
        </p:txBody>
      </p:sp>
      <p:sp>
        <p:nvSpPr>
          <p:cNvPr id="6" name="Marcador de pie de página 5">
            <a:extLst>
              <a:ext uri="{FF2B5EF4-FFF2-40B4-BE49-F238E27FC236}">
                <a16:creationId xmlns:a16="http://schemas.microsoft.com/office/drawing/2014/main" id="{574B5B25-1056-5F42-BE33-520529E12BE9}"/>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2AC08E08-A861-5C43-86DC-44730BB8713D}"/>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272675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2BDFF-7E5D-D146-AF9A-22884A574E8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1572D0B7-6919-2046-AC74-B9B4C71F3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75EF5F6-01E7-7F40-806C-4FBA577FAAE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9BF112B9-6299-1843-9CC7-65375E6D9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96D8782-F004-964D-B750-FB6CEA5E70C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4ADD34C9-A59D-5E48-B67C-93E35889F12D}"/>
              </a:ext>
            </a:extLst>
          </p:cNvPr>
          <p:cNvSpPr>
            <a:spLocks noGrp="1"/>
          </p:cNvSpPr>
          <p:nvPr>
            <p:ph type="dt" sz="half" idx="10"/>
          </p:nvPr>
        </p:nvSpPr>
        <p:spPr/>
        <p:txBody>
          <a:bodyPr/>
          <a:lstStyle/>
          <a:p>
            <a:fld id="{48699454-3534-1D49-A98A-910895A582FE}" type="datetimeFigureOut">
              <a:rPr lang="es-GT" smtClean="0"/>
              <a:t>8/10/2021</a:t>
            </a:fld>
            <a:endParaRPr lang="es-GT" dirty="0"/>
          </a:p>
        </p:txBody>
      </p:sp>
      <p:sp>
        <p:nvSpPr>
          <p:cNvPr id="8" name="Marcador de pie de página 7">
            <a:extLst>
              <a:ext uri="{FF2B5EF4-FFF2-40B4-BE49-F238E27FC236}">
                <a16:creationId xmlns:a16="http://schemas.microsoft.com/office/drawing/2014/main" id="{6B720579-97C2-BD4F-9153-6FB2546CCD4B}"/>
              </a:ext>
            </a:extLst>
          </p:cNvPr>
          <p:cNvSpPr>
            <a:spLocks noGrp="1"/>
          </p:cNvSpPr>
          <p:nvPr>
            <p:ph type="ftr" sz="quarter" idx="11"/>
          </p:nvPr>
        </p:nvSpPr>
        <p:spPr/>
        <p:txBody>
          <a:bodyPr/>
          <a:lstStyle/>
          <a:p>
            <a:endParaRPr lang="es-GT" dirty="0"/>
          </a:p>
        </p:txBody>
      </p:sp>
      <p:sp>
        <p:nvSpPr>
          <p:cNvPr id="9" name="Marcador de número de diapositiva 8">
            <a:extLst>
              <a:ext uri="{FF2B5EF4-FFF2-40B4-BE49-F238E27FC236}">
                <a16:creationId xmlns:a16="http://schemas.microsoft.com/office/drawing/2014/main" id="{C2C017CD-7E32-BE40-9D67-E4FF13FA63AC}"/>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379195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9BDA8-39BE-1A4F-AB6A-F9F77C91E4D3}"/>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C1926EBD-3C2A-4549-B409-C9FBD07B3004}"/>
              </a:ext>
            </a:extLst>
          </p:cNvPr>
          <p:cNvSpPr>
            <a:spLocks noGrp="1"/>
          </p:cNvSpPr>
          <p:nvPr>
            <p:ph type="dt" sz="half" idx="10"/>
          </p:nvPr>
        </p:nvSpPr>
        <p:spPr/>
        <p:txBody>
          <a:bodyPr/>
          <a:lstStyle/>
          <a:p>
            <a:fld id="{48699454-3534-1D49-A98A-910895A582FE}" type="datetimeFigureOut">
              <a:rPr lang="es-GT" smtClean="0"/>
              <a:t>8/10/2021</a:t>
            </a:fld>
            <a:endParaRPr lang="es-GT" dirty="0"/>
          </a:p>
        </p:txBody>
      </p:sp>
      <p:sp>
        <p:nvSpPr>
          <p:cNvPr id="4" name="Marcador de pie de página 3">
            <a:extLst>
              <a:ext uri="{FF2B5EF4-FFF2-40B4-BE49-F238E27FC236}">
                <a16:creationId xmlns:a16="http://schemas.microsoft.com/office/drawing/2014/main" id="{E7F35479-7959-7142-AECF-E767E961EA6C}"/>
              </a:ext>
            </a:extLst>
          </p:cNvPr>
          <p:cNvSpPr>
            <a:spLocks noGrp="1"/>
          </p:cNvSpPr>
          <p:nvPr>
            <p:ph type="ftr" sz="quarter" idx="11"/>
          </p:nvPr>
        </p:nvSpPr>
        <p:spPr/>
        <p:txBody>
          <a:bodyPr/>
          <a:lstStyle/>
          <a:p>
            <a:endParaRPr lang="es-GT" dirty="0"/>
          </a:p>
        </p:txBody>
      </p:sp>
      <p:sp>
        <p:nvSpPr>
          <p:cNvPr id="5" name="Marcador de número de diapositiva 4">
            <a:extLst>
              <a:ext uri="{FF2B5EF4-FFF2-40B4-BE49-F238E27FC236}">
                <a16:creationId xmlns:a16="http://schemas.microsoft.com/office/drawing/2014/main" id="{37E51BC6-C4A4-6D43-AC42-354DEE746646}"/>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208253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B6C563-1D34-AC47-801F-7F11D69BA201}"/>
              </a:ext>
            </a:extLst>
          </p:cNvPr>
          <p:cNvSpPr>
            <a:spLocks noGrp="1"/>
          </p:cNvSpPr>
          <p:nvPr>
            <p:ph type="dt" sz="half" idx="10"/>
          </p:nvPr>
        </p:nvSpPr>
        <p:spPr/>
        <p:txBody>
          <a:bodyPr/>
          <a:lstStyle/>
          <a:p>
            <a:fld id="{48699454-3534-1D49-A98A-910895A582FE}" type="datetimeFigureOut">
              <a:rPr lang="es-GT" smtClean="0"/>
              <a:t>8/10/2021</a:t>
            </a:fld>
            <a:endParaRPr lang="es-GT" dirty="0"/>
          </a:p>
        </p:txBody>
      </p:sp>
      <p:sp>
        <p:nvSpPr>
          <p:cNvPr id="3" name="Marcador de pie de página 2">
            <a:extLst>
              <a:ext uri="{FF2B5EF4-FFF2-40B4-BE49-F238E27FC236}">
                <a16:creationId xmlns:a16="http://schemas.microsoft.com/office/drawing/2014/main" id="{DA39EF87-DB60-474F-A2BF-40C8629F409C}"/>
              </a:ext>
            </a:extLst>
          </p:cNvPr>
          <p:cNvSpPr>
            <a:spLocks noGrp="1"/>
          </p:cNvSpPr>
          <p:nvPr>
            <p:ph type="ftr" sz="quarter" idx="11"/>
          </p:nvPr>
        </p:nvSpPr>
        <p:spPr/>
        <p:txBody>
          <a:bodyPr/>
          <a:lstStyle/>
          <a:p>
            <a:endParaRPr lang="es-GT" dirty="0"/>
          </a:p>
        </p:txBody>
      </p:sp>
      <p:sp>
        <p:nvSpPr>
          <p:cNvPr id="4" name="Marcador de número de diapositiva 3">
            <a:extLst>
              <a:ext uri="{FF2B5EF4-FFF2-40B4-BE49-F238E27FC236}">
                <a16:creationId xmlns:a16="http://schemas.microsoft.com/office/drawing/2014/main" id="{D27D300E-02FB-8645-B6EB-6D60D768F66B}"/>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77470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30F86-4DDF-C54F-8E06-6BE3D43236A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BE17E9C7-EC44-FD48-A592-BDE222EAA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A2D32D36-1BBF-844E-9A8D-49451F0AC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CC88E43-E4AC-D94C-AF2E-1EEB7F4BAF4A}"/>
              </a:ext>
            </a:extLst>
          </p:cNvPr>
          <p:cNvSpPr>
            <a:spLocks noGrp="1"/>
          </p:cNvSpPr>
          <p:nvPr>
            <p:ph type="dt" sz="half" idx="10"/>
          </p:nvPr>
        </p:nvSpPr>
        <p:spPr/>
        <p:txBody>
          <a:bodyPr/>
          <a:lstStyle/>
          <a:p>
            <a:fld id="{48699454-3534-1D49-A98A-910895A582FE}" type="datetimeFigureOut">
              <a:rPr lang="es-GT" smtClean="0"/>
              <a:t>8/10/2021</a:t>
            </a:fld>
            <a:endParaRPr lang="es-GT" dirty="0"/>
          </a:p>
        </p:txBody>
      </p:sp>
      <p:sp>
        <p:nvSpPr>
          <p:cNvPr id="6" name="Marcador de pie de página 5">
            <a:extLst>
              <a:ext uri="{FF2B5EF4-FFF2-40B4-BE49-F238E27FC236}">
                <a16:creationId xmlns:a16="http://schemas.microsoft.com/office/drawing/2014/main" id="{4DE6F123-133C-604F-80D1-58B4DC1632D7}"/>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F9133666-B2BA-B84C-BC64-F50EF213552F}"/>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173609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97CCD-7FE3-CA4C-9F3C-2A5599B8CCA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D73688EB-C5C7-FE4A-9716-B0BA62794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dirty="0"/>
          </a:p>
        </p:txBody>
      </p:sp>
      <p:sp>
        <p:nvSpPr>
          <p:cNvPr id="4" name="Marcador de texto 3">
            <a:extLst>
              <a:ext uri="{FF2B5EF4-FFF2-40B4-BE49-F238E27FC236}">
                <a16:creationId xmlns:a16="http://schemas.microsoft.com/office/drawing/2014/main" id="{21FADA65-7BAA-7649-86A6-CF4679B1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C81C9E9-584D-C04C-8B68-FEA1402466EE}"/>
              </a:ext>
            </a:extLst>
          </p:cNvPr>
          <p:cNvSpPr>
            <a:spLocks noGrp="1"/>
          </p:cNvSpPr>
          <p:nvPr>
            <p:ph type="dt" sz="half" idx="10"/>
          </p:nvPr>
        </p:nvSpPr>
        <p:spPr/>
        <p:txBody>
          <a:bodyPr/>
          <a:lstStyle/>
          <a:p>
            <a:fld id="{48699454-3534-1D49-A98A-910895A582FE}" type="datetimeFigureOut">
              <a:rPr lang="es-GT" smtClean="0"/>
              <a:t>8/10/2021</a:t>
            </a:fld>
            <a:endParaRPr lang="es-GT" dirty="0"/>
          </a:p>
        </p:txBody>
      </p:sp>
      <p:sp>
        <p:nvSpPr>
          <p:cNvPr id="6" name="Marcador de pie de página 5">
            <a:extLst>
              <a:ext uri="{FF2B5EF4-FFF2-40B4-BE49-F238E27FC236}">
                <a16:creationId xmlns:a16="http://schemas.microsoft.com/office/drawing/2014/main" id="{F319748B-5368-FB49-83C6-78E291E6AD8E}"/>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CC533CF9-6B15-F743-83F6-A08FA041501F}"/>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31127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2B3DFA-3FCB-F14E-999C-BAF165F97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21494C4-B03E-7649-A1E1-F80D34FE6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81CBEC7F-6696-8E4D-9B90-EC4FCBA2C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99454-3534-1D49-A98A-910895A582FE}" type="datetimeFigureOut">
              <a:rPr lang="es-GT" smtClean="0"/>
              <a:t>8/10/2021</a:t>
            </a:fld>
            <a:endParaRPr lang="es-GT" dirty="0"/>
          </a:p>
        </p:txBody>
      </p:sp>
      <p:sp>
        <p:nvSpPr>
          <p:cNvPr id="5" name="Marcador de pie de página 4">
            <a:extLst>
              <a:ext uri="{FF2B5EF4-FFF2-40B4-BE49-F238E27FC236}">
                <a16:creationId xmlns:a16="http://schemas.microsoft.com/office/drawing/2014/main" id="{43F6D007-FA7E-2549-ADC5-7A526F901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dirty="0"/>
          </a:p>
        </p:txBody>
      </p:sp>
      <p:sp>
        <p:nvSpPr>
          <p:cNvPr id="6" name="Marcador de número de diapositiva 5">
            <a:extLst>
              <a:ext uri="{FF2B5EF4-FFF2-40B4-BE49-F238E27FC236}">
                <a16:creationId xmlns:a16="http://schemas.microsoft.com/office/drawing/2014/main" id="{EAD0DB35-4C29-1D49-BB89-C5CF69AD1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9D110-6ABA-C143-928A-531D07B07F9C}" type="slidenum">
              <a:rPr lang="es-GT" smtClean="0"/>
              <a:t>‹Nº›</a:t>
            </a:fld>
            <a:endParaRPr lang="es-GT" dirty="0"/>
          </a:p>
        </p:txBody>
      </p:sp>
    </p:spTree>
    <p:extLst>
      <p:ext uri="{BB962C8B-B14F-4D97-AF65-F5344CB8AC3E}">
        <p14:creationId xmlns:p14="http://schemas.microsoft.com/office/powerpoint/2010/main" val="347702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microsoft.com/office/2007/relationships/hdphoto" Target="../media/hdphoto1.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34.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40.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B85C621-E17F-4E41-A143-0D4736F05802}"/>
              </a:ext>
            </a:extLst>
          </p:cNvPr>
          <p:cNvSpPr txBox="1"/>
          <p:nvPr/>
        </p:nvSpPr>
        <p:spPr>
          <a:xfrm>
            <a:off x="6520985" y="334264"/>
            <a:ext cx="1722261" cy="646331"/>
          </a:xfrm>
          <a:prstGeom prst="rect">
            <a:avLst/>
          </a:prstGeom>
          <a:noFill/>
        </p:spPr>
        <p:txBody>
          <a:bodyPr wrap="square" rtlCol="0">
            <a:spAutoFit/>
          </a:bodyPr>
          <a:lstStyle/>
          <a:p>
            <a:r>
              <a:rPr lang="es-GT" sz="1200" b="1" dirty="0">
                <a:solidFill>
                  <a:srgbClr val="003353"/>
                </a:solidFill>
                <a:latin typeface="Montserrat" pitchFamily="2" charset="77"/>
              </a:rPr>
              <a:t>MINISTERIO DE TRABAJO Y </a:t>
            </a:r>
          </a:p>
          <a:p>
            <a:r>
              <a:rPr lang="es-GT" sz="1200" b="1" dirty="0">
                <a:solidFill>
                  <a:srgbClr val="003353"/>
                </a:solidFill>
                <a:latin typeface="Montserrat" pitchFamily="2" charset="77"/>
              </a:rPr>
              <a:t>PREVISIÓN SOCIAL</a:t>
            </a:r>
          </a:p>
        </p:txBody>
      </p:sp>
    </p:spTree>
    <p:extLst>
      <p:ext uri="{BB962C8B-B14F-4D97-AF65-F5344CB8AC3E}">
        <p14:creationId xmlns:p14="http://schemas.microsoft.com/office/powerpoint/2010/main" val="132383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373" y="3124449"/>
            <a:ext cx="11564342" cy="1270046"/>
          </a:xfrm>
        </p:spPr>
        <p:txBody>
          <a:bodyPr>
            <a:noAutofit/>
          </a:bodyPr>
          <a:lstStyle/>
          <a:p>
            <a:pPr algn="ctr"/>
            <a:r>
              <a:rPr lang="es-ES_tradnl" sz="6000" b="1" dirty="0">
                <a:solidFill>
                  <a:schemeClr val="bg1"/>
                </a:solidFill>
                <a:latin typeface="Montserrat" panose="00000500000000000000" pitchFamily="50" charset="0"/>
                <a:cs typeface="Montserrat Bold"/>
              </a:rPr>
              <a:t>VICEMINISTERIO DE PREVISIÓN SOCIAL Y EMPLEO</a:t>
            </a:r>
          </a:p>
        </p:txBody>
      </p:sp>
    </p:spTree>
    <p:extLst>
      <p:ext uri="{BB962C8B-B14F-4D97-AF65-F5344CB8AC3E}">
        <p14:creationId xmlns:p14="http://schemas.microsoft.com/office/powerpoint/2010/main" val="171724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8" y="406690"/>
            <a:ext cx="9025577" cy="715530"/>
          </a:xfrm>
        </p:spPr>
        <p:txBody>
          <a:bodyPr>
            <a:noAutofit/>
          </a:bodyPr>
          <a:lstStyle/>
          <a:p>
            <a:r>
              <a:rPr lang="es-GT" sz="2400" b="1" dirty="0">
                <a:solidFill>
                  <a:srgbClr val="003353"/>
                </a:solidFill>
                <a:latin typeface="Montserrat" pitchFamily="2" charset="77"/>
              </a:rPr>
              <a:t>GENERACIÓN DE EMPLEO FORMAL Y DIGNO</a:t>
            </a:r>
          </a:p>
        </p:txBody>
      </p:sp>
      <p:sp>
        <p:nvSpPr>
          <p:cNvPr id="6" name="CuadroTexto 4">
            <a:extLst>
              <a:ext uri="{FF2B5EF4-FFF2-40B4-BE49-F238E27FC236}">
                <a16:creationId xmlns:a16="http://schemas.microsoft.com/office/drawing/2014/main" id="{772394B1-81AB-2D43-86E5-EDE326CA93F8}"/>
              </a:ext>
            </a:extLst>
          </p:cNvPr>
          <p:cNvSpPr txBox="1"/>
          <p:nvPr/>
        </p:nvSpPr>
        <p:spPr>
          <a:xfrm>
            <a:off x="408708" y="1340614"/>
            <a:ext cx="9025577" cy="4708981"/>
          </a:xfrm>
          <a:prstGeom prst="rect">
            <a:avLst/>
          </a:prstGeom>
          <a:noFill/>
        </p:spPr>
        <p:txBody>
          <a:bodyPr wrap="square" rtlCol="0">
            <a:spAutoFit/>
          </a:bodyPr>
          <a:lstStyle/>
          <a:p>
            <a:pPr algn="just"/>
            <a:r>
              <a:rPr lang="es-GT" sz="2000" dirty="0"/>
              <a:t>Se han desarrollado acciones para la reactivación y recuperación económica y laboral, entre las cuales sobresalen:</a:t>
            </a:r>
          </a:p>
          <a:p>
            <a:pPr algn="just"/>
            <a:endParaRPr lang="es-GT" sz="2000" dirty="0"/>
          </a:p>
          <a:p>
            <a:pPr marL="342900" indent="-342900" algn="just">
              <a:buAutoNum type="alphaLcParenR"/>
            </a:pPr>
            <a:r>
              <a:rPr lang="es-GT" sz="2000" dirty="0"/>
              <a:t>La modernización y ampliación de la cobertura de la Red Nacional de Servicios Públicos de Empleo;</a:t>
            </a:r>
          </a:p>
          <a:p>
            <a:pPr algn="just"/>
            <a:r>
              <a:rPr lang="es-GT" sz="2000" dirty="0"/>
              <a:t>b) Establecimiento de alianzas con los gobiernos locales y el sector privado, y</a:t>
            </a:r>
          </a:p>
          <a:p>
            <a:pPr algn="just"/>
            <a:r>
              <a:rPr lang="es-GT" sz="2000" dirty="0"/>
              <a:t>c) Fortalecimiento y rediseño de los programas de formación y capacitación técnico profesional para el empleo y el emprendimiento.</a:t>
            </a:r>
          </a:p>
          <a:p>
            <a:pPr algn="just"/>
            <a:endParaRPr lang="es-GT" sz="2000" dirty="0"/>
          </a:p>
          <a:p>
            <a:pPr algn="just"/>
            <a:r>
              <a:rPr lang="es-GT" sz="2000" dirty="0"/>
              <a:t>En lo que respecta a plazas vacantes durante el periodo de mayo a agosto del presente año, se reporta a nivel nacional 8,053 plazas, demandadas por diferentes sectores económicos. De mayo a agosto del presente año, en las instancias del Servicio Nacional de Empleo se ha brindado el servicio de orientación laboral a 7,443 personas en búsqueda de un empleo, las cuales fueron inscritas en el portal electrónico “Tu Empleo” y orientadas por los gestores que atienden estas instancias.</a:t>
            </a:r>
          </a:p>
        </p:txBody>
      </p:sp>
      <p:pic>
        <p:nvPicPr>
          <p:cNvPr id="5122" name="Picture 2" descr="TU EMPLEO - MINTR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0569" y="1569491"/>
            <a:ext cx="2661431" cy="266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4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6" y="406690"/>
            <a:ext cx="9025577" cy="715530"/>
          </a:xfrm>
        </p:spPr>
        <p:txBody>
          <a:bodyPr>
            <a:noAutofit/>
          </a:bodyPr>
          <a:lstStyle/>
          <a:p>
            <a:r>
              <a:rPr lang="es-GT" sz="2400" b="1" dirty="0">
                <a:solidFill>
                  <a:srgbClr val="003353"/>
                </a:solidFill>
                <a:latin typeface="Montserrat" pitchFamily="2" charset="77"/>
              </a:rPr>
              <a:t>MODELO DE ATENCIÓN INTEGRAL PARA LAS MUJERES</a:t>
            </a:r>
            <a:br>
              <a:rPr lang="es-GT" sz="2400" b="1" dirty="0">
                <a:solidFill>
                  <a:srgbClr val="003353"/>
                </a:solidFill>
                <a:latin typeface="Montserrat" pitchFamily="2" charset="77"/>
              </a:rPr>
            </a:br>
            <a:r>
              <a:rPr lang="es-GT" sz="2400" b="1" dirty="0">
                <a:solidFill>
                  <a:srgbClr val="003353"/>
                </a:solidFill>
                <a:latin typeface="Montserrat" pitchFamily="2" charset="77"/>
              </a:rPr>
              <a:t>VÍCTIMAS DE VIOLENCIA I´X KEM (MAIMI)</a:t>
            </a:r>
          </a:p>
        </p:txBody>
      </p:sp>
      <p:sp>
        <p:nvSpPr>
          <p:cNvPr id="6" name="CuadroTexto 4">
            <a:extLst>
              <a:ext uri="{FF2B5EF4-FFF2-40B4-BE49-F238E27FC236}">
                <a16:creationId xmlns:a16="http://schemas.microsoft.com/office/drawing/2014/main" id="{772394B1-81AB-2D43-86E5-EDE326CA93F8}"/>
              </a:ext>
            </a:extLst>
          </p:cNvPr>
          <p:cNvSpPr txBox="1"/>
          <p:nvPr/>
        </p:nvSpPr>
        <p:spPr>
          <a:xfrm>
            <a:off x="599776" y="1627217"/>
            <a:ext cx="11069059" cy="1631216"/>
          </a:xfrm>
          <a:prstGeom prst="rect">
            <a:avLst/>
          </a:prstGeom>
          <a:noFill/>
        </p:spPr>
        <p:txBody>
          <a:bodyPr wrap="square" rtlCol="0">
            <a:spAutoFit/>
          </a:bodyPr>
          <a:lstStyle/>
          <a:p>
            <a:pPr algn="just"/>
            <a:r>
              <a:rPr lang="es-GT" sz="2000" dirty="0"/>
              <a:t>La Dirección General de Empleo revisó y estableció una ruta de trabajo de atención, en coordinación con la Dirección de Previsión Social, a fin de articular acciones para la intermediación de mujeres víctimas de violencia a un proceso de inserción laboral o en su caso derivarlas a un proceso de formación o emprendimiento, con la asesoría en materia de derechos laborales desde la Sección de la Mujer Trabajadora, el proceso ha dado inicio con la atención de 9 mujeres en el rango de edad de 27 a 46 años.</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076" y="3429731"/>
            <a:ext cx="2847833" cy="2847833"/>
          </a:xfrm>
          <a:prstGeom prst="rect">
            <a:avLst/>
          </a:prstGeom>
        </p:spPr>
      </p:pic>
    </p:spTree>
    <p:extLst>
      <p:ext uri="{BB962C8B-B14F-4D97-AF65-F5344CB8AC3E}">
        <p14:creationId xmlns:p14="http://schemas.microsoft.com/office/powerpoint/2010/main" val="53262111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36730" y="374070"/>
            <a:ext cx="8079474" cy="715530"/>
          </a:xfrm>
        </p:spPr>
        <p:txBody>
          <a:bodyPr>
            <a:noAutofit/>
          </a:bodyPr>
          <a:lstStyle/>
          <a:p>
            <a:pPr algn="just"/>
            <a:r>
              <a:rPr lang="es-GT" sz="2400" b="1" dirty="0">
                <a:solidFill>
                  <a:srgbClr val="003353"/>
                </a:solidFill>
                <a:latin typeface="Montserrat" pitchFamily="2" charset="77"/>
              </a:rPr>
              <a:t>FERIA DE EMPLEO PARA PERSONAS MIGRANTES RETORNADAS</a:t>
            </a:r>
          </a:p>
        </p:txBody>
      </p:sp>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9309" t="14329" r="10569" b="25373"/>
          <a:stretch/>
        </p:blipFill>
        <p:spPr>
          <a:xfrm>
            <a:off x="8516204" y="916507"/>
            <a:ext cx="3452884" cy="2596088"/>
          </a:xfrm>
          <a:prstGeom prst="rect">
            <a:avLst/>
          </a:prstGeom>
        </p:spPr>
      </p:pic>
      <p:sp>
        <p:nvSpPr>
          <p:cNvPr id="7" name="CuadroTexto 4">
            <a:extLst>
              <a:ext uri="{FF2B5EF4-FFF2-40B4-BE49-F238E27FC236}">
                <a16:creationId xmlns:a16="http://schemas.microsoft.com/office/drawing/2014/main" id="{772394B1-81AB-2D43-86E5-EDE326CA93F8}"/>
              </a:ext>
            </a:extLst>
          </p:cNvPr>
          <p:cNvSpPr txBox="1"/>
          <p:nvPr/>
        </p:nvSpPr>
        <p:spPr>
          <a:xfrm>
            <a:off x="436731" y="1245364"/>
            <a:ext cx="7697336" cy="2554545"/>
          </a:xfrm>
          <a:prstGeom prst="rect">
            <a:avLst/>
          </a:prstGeom>
          <a:noFill/>
        </p:spPr>
        <p:txBody>
          <a:bodyPr wrap="square" rtlCol="0">
            <a:spAutoFit/>
          </a:bodyPr>
          <a:lstStyle/>
          <a:p>
            <a:pPr algn="just"/>
            <a:r>
              <a:rPr lang="es-GT" sz="2000" dirty="0"/>
              <a:t>Se contó con la participación de 59 empresas comprendidas en los sectores de industria manufacturera, Contact Center &amp; BPO, comercio, intermediación financiera, alojamiento y actividades de servicios. El departamento de Guatemala fue el que mayor participación de empresas reportó con 24 unidades productivas, seguido de Huehuetenango y Quetzaltenango con 6 cada uno y Totonicapán con 4, de total de migrantes retornados atendidos el 71.5% fueron de sexo masculino y el otro 28.5% de sexo femenino</a:t>
            </a:r>
          </a:p>
        </p:txBody>
      </p:sp>
      <p:sp>
        <p:nvSpPr>
          <p:cNvPr id="8" name="Título 1">
            <a:extLst>
              <a:ext uri="{FF2B5EF4-FFF2-40B4-BE49-F238E27FC236}">
                <a16:creationId xmlns:a16="http://schemas.microsoft.com/office/drawing/2014/main" id="{740DFA38-C7AF-D745-8889-3FA1AB4861B5}"/>
              </a:ext>
            </a:extLst>
          </p:cNvPr>
          <p:cNvSpPr txBox="1">
            <a:spLocks/>
          </p:cNvSpPr>
          <p:nvPr/>
        </p:nvSpPr>
        <p:spPr>
          <a:xfrm>
            <a:off x="436731" y="3969374"/>
            <a:ext cx="8079474" cy="715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GT" sz="2400" b="1" dirty="0">
                <a:solidFill>
                  <a:srgbClr val="003353"/>
                </a:solidFill>
                <a:latin typeface="Montserrat" pitchFamily="2" charset="77"/>
              </a:rPr>
              <a:t>VENTANILLA DE ATENCIÓN AL MIGRANTE RETORNADO</a:t>
            </a:r>
          </a:p>
        </p:txBody>
      </p:sp>
      <p:sp>
        <p:nvSpPr>
          <p:cNvPr id="9" name="CuadroTexto 4">
            <a:extLst>
              <a:ext uri="{FF2B5EF4-FFF2-40B4-BE49-F238E27FC236}">
                <a16:creationId xmlns:a16="http://schemas.microsoft.com/office/drawing/2014/main" id="{772394B1-81AB-2D43-86E5-EDE326CA93F8}"/>
              </a:ext>
            </a:extLst>
          </p:cNvPr>
          <p:cNvSpPr txBox="1"/>
          <p:nvPr/>
        </p:nvSpPr>
        <p:spPr>
          <a:xfrm>
            <a:off x="436731" y="4852191"/>
            <a:ext cx="7697336" cy="1323439"/>
          </a:xfrm>
          <a:prstGeom prst="rect">
            <a:avLst/>
          </a:prstGeom>
          <a:noFill/>
        </p:spPr>
        <p:txBody>
          <a:bodyPr wrap="square" rtlCol="0">
            <a:spAutoFit/>
          </a:bodyPr>
          <a:lstStyle/>
          <a:p>
            <a:pPr algn="just"/>
            <a:r>
              <a:rPr lang="es-GT" sz="2000" dirty="0"/>
              <a:t>En el segundo cuatrimestre del 2021, se registraron a 133 personas migrantes retornadas atendidos en el Centro de Recepción de Migrantes Retornados de la Fuerza Aérea Guatemalteca, julio fue el mes con más registros realizados.</a:t>
            </a:r>
          </a:p>
        </p:txBody>
      </p:sp>
    </p:spTree>
    <p:extLst>
      <p:ext uri="{BB962C8B-B14F-4D97-AF65-F5344CB8AC3E}">
        <p14:creationId xmlns:p14="http://schemas.microsoft.com/office/powerpoint/2010/main" val="321169743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a:stretch>
            <a:fillRect/>
          </a:stretch>
        </p:blipFill>
        <p:spPr>
          <a:xfrm>
            <a:off x="635616" y="95535"/>
            <a:ext cx="8116970" cy="6281737"/>
          </a:xfrm>
          <a:prstGeom prst="rect">
            <a:avLst/>
          </a:prstGeom>
        </p:spPr>
      </p:pic>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8560970" y="2762428"/>
            <a:ext cx="3631030" cy="715530"/>
          </a:xfrm>
        </p:spPr>
        <p:txBody>
          <a:bodyPr>
            <a:noAutofit/>
          </a:bodyPr>
          <a:lstStyle/>
          <a:p>
            <a:pPr algn="ctr"/>
            <a:r>
              <a:rPr lang="es-GT" sz="2400" b="1" dirty="0">
                <a:solidFill>
                  <a:srgbClr val="003353"/>
                </a:solidFill>
                <a:latin typeface="Montserrat" pitchFamily="2" charset="77"/>
              </a:rPr>
              <a:t>FERIA DE EMPLEO PARA JÓVENES</a:t>
            </a:r>
          </a:p>
        </p:txBody>
      </p:sp>
    </p:spTree>
    <p:extLst>
      <p:ext uri="{BB962C8B-B14F-4D97-AF65-F5344CB8AC3E}">
        <p14:creationId xmlns:p14="http://schemas.microsoft.com/office/powerpoint/2010/main" val="348362218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4"/>
          <a:srcRect t="16858"/>
          <a:stretch/>
        </p:blipFill>
        <p:spPr>
          <a:xfrm>
            <a:off x="5499839" y="156167"/>
            <a:ext cx="6545266" cy="2866029"/>
          </a:xfrm>
          <a:prstGeom prst="rect">
            <a:avLst/>
          </a:prstGeom>
        </p:spPr>
      </p:pic>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36730" y="374070"/>
            <a:ext cx="4176213" cy="715530"/>
          </a:xfrm>
        </p:spPr>
        <p:txBody>
          <a:bodyPr>
            <a:noAutofit/>
          </a:bodyPr>
          <a:lstStyle/>
          <a:p>
            <a:pPr algn="just"/>
            <a:r>
              <a:rPr lang="es-GT" sz="2400" b="1" dirty="0">
                <a:solidFill>
                  <a:srgbClr val="003353"/>
                </a:solidFill>
                <a:latin typeface="Montserrat" pitchFamily="2" charset="77"/>
              </a:rPr>
              <a:t>VENTANILLA EMPLÉATE INCLUSIVO</a:t>
            </a:r>
          </a:p>
        </p:txBody>
      </p:sp>
      <p:sp>
        <p:nvSpPr>
          <p:cNvPr id="10" name="CuadroTexto 4">
            <a:extLst>
              <a:ext uri="{FF2B5EF4-FFF2-40B4-BE49-F238E27FC236}">
                <a16:creationId xmlns:a16="http://schemas.microsoft.com/office/drawing/2014/main" id="{772394B1-81AB-2D43-86E5-EDE326CA93F8}"/>
              </a:ext>
            </a:extLst>
          </p:cNvPr>
          <p:cNvSpPr txBox="1"/>
          <p:nvPr/>
        </p:nvSpPr>
        <p:spPr>
          <a:xfrm>
            <a:off x="436730" y="1236715"/>
            <a:ext cx="5063109" cy="1015663"/>
          </a:xfrm>
          <a:prstGeom prst="rect">
            <a:avLst/>
          </a:prstGeom>
          <a:noFill/>
        </p:spPr>
        <p:txBody>
          <a:bodyPr wrap="square" rtlCol="0">
            <a:spAutoFit/>
          </a:bodyPr>
          <a:lstStyle/>
          <a:p>
            <a:pPr algn="just"/>
            <a:r>
              <a:rPr lang="es-GT" sz="2000" dirty="0"/>
              <a:t>Se ha dado orientación laboral a 280 personas con discapacidad. Un 66% fueron de sexo masculino y el 34% de sexo femenino.</a:t>
            </a:r>
          </a:p>
        </p:txBody>
      </p:sp>
      <p:sp>
        <p:nvSpPr>
          <p:cNvPr id="11" name="Título 1">
            <a:extLst>
              <a:ext uri="{FF2B5EF4-FFF2-40B4-BE49-F238E27FC236}">
                <a16:creationId xmlns:a16="http://schemas.microsoft.com/office/drawing/2014/main" id="{740DFA38-C7AF-D745-8889-3FA1AB4861B5}"/>
              </a:ext>
            </a:extLst>
          </p:cNvPr>
          <p:cNvSpPr txBox="1">
            <a:spLocks/>
          </p:cNvSpPr>
          <p:nvPr/>
        </p:nvSpPr>
        <p:spPr>
          <a:xfrm>
            <a:off x="436730" y="3377578"/>
            <a:ext cx="10656625" cy="715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GT" sz="2400" b="1" dirty="0">
                <a:solidFill>
                  <a:srgbClr val="003353"/>
                </a:solidFill>
                <a:latin typeface="Montserrat" pitchFamily="2" charset="77"/>
              </a:rPr>
              <a:t>LOGROS DEL PROGRAMA NACIONAL DE ESCUELAS TALLER Y TALLERES DE EMPLEO</a:t>
            </a:r>
          </a:p>
        </p:txBody>
      </p:sp>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49339" t="1" b="3678"/>
          <a:stretch/>
        </p:blipFill>
        <p:spPr>
          <a:xfrm>
            <a:off x="1912962" y="4100686"/>
            <a:ext cx="1976650" cy="2173356"/>
          </a:xfrm>
          <a:prstGeom prst="rect">
            <a:avLst/>
          </a:prstGeom>
        </p:spPr>
      </p:pic>
      <p:pic>
        <p:nvPicPr>
          <p:cNvPr id="6" name="Imagen 5"/>
          <p:cNvPicPr>
            <a:picLocks noChangeAspect="1"/>
          </p:cNvPicPr>
          <p:nvPr/>
        </p:nvPicPr>
        <p:blipFill>
          <a:blip r:embed="rId6"/>
          <a:stretch>
            <a:fillRect/>
          </a:stretch>
        </p:blipFill>
        <p:spPr>
          <a:xfrm>
            <a:off x="4187730" y="3983926"/>
            <a:ext cx="5991225" cy="2676525"/>
          </a:xfrm>
          <a:prstGeom prst="rect">
            <a:avLst/>
          </a:prstGeom>
        </p:spPr>
      </p:pic>
    </p:spTree>
    <p:extLst>
      <p:ext uri="{BB962C8B-B14F-4D97-AF65-F5344CB8AC3E}">
        <p14:creationId xmlns:p14="http://schemas.microsoft.com/office/powerpoint/2010/main" val="107758927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6" y="406690"/>
            <a:ext cx="9025577" cy="715530"/>
          </a:xfrm>
        </p:spPr>
        <p:txBody>
          <a:bodyPr>
            <a:noAutofit/>
          </a:bodyPr>
          <a:lstStyle/>
          <a:p>
            <a:r>
              <a:rPr lang="es-GT" sz="2400" b="1" dirty="0">
                <a:solidFill>
                  <a:srgbClr val="003353"/>
                </a:solidFill>
                <a:latin typeface="Montserrat" pitchFamily="2" charset="77"/>
              </a:rPr>
              <a:t>PROGRAMA DE TRABAJO TEMPORAL</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76" y="1122220"/>
            <a:ext cx="5053345" cy="2406976"/>
          </a:xfrm>
          <a:prstGeom prst="rect">
            <a:avLst/>
          </a:prstGeom>
        </p:spPr>
      </p:pic>
      <p:sp>
        <p:nvSpPr>
          <p:cNvPr id="7" name="CuadroTexto 4">
            <a:extLst>
              <a:ext uri="{FF2B5EF4-FFF2-40B4-BE49-F238E27FC236}">
                <a16:creationId xmlns:a16="http://schemas.microsoft.com/office/drawing/2014/main" id="{772394B1-81AB-2D43-86E5-EDE326CA93F8}"/>
              </a:ext>
            </a:extLst>
          </p:cNvPr>
          <p:cNvSpPr txBox="1"/>
          <p:nvPr/>
        </p:nvSpPr>
        <p:spPr>
          <a:xfrm>
            <a:off x="5841243" y="1330346"/>
            <a:ext cx="5704763" cy="2246769"/>
          </a:xfrm>
          <a:prstGeom prst="rect">
            <a:avLst/>
          </a:prstGeom>
          <a:noFill/>
        </p:spPr>
        <p:txBody>
          <a:bodyPr wrap="square" rtlCol="0">
            <a:spAutoFit/>
          </a:bodyPr>
          <a:lstStyle/>
          <a:p>
            <a:pPr algn="just"/>
            <a:r>
              <a:rPr lang="es-GT" sz="2000" dirty="0"/>
              <a:t>En el segundo cuatrimestre se reporta un total de 775 trabajadores migrantes temporales seleccionados de los cuales 166 corresponden a Canadá y 609 corresponden a Estados Unidos, así mismo se reportan 710 beneficiados de mayo a agosto de 2021, de los cuales 113 son mujeres y 597 son hombres.</a:t>
            </a:r>
          </a:p>
        </p:txBody>
      </p:sp>
      <p:pic>
        <p:nvPicPr>
          <p:cNvPr id="5" name="Imagen 4"/>
          <p:cNvPicPr>
            <a:picLocks noChangeAspect="1"/>
          </p:cNvPicPr>
          <p:nvPr/>
        </p:nvPicPr>
        <p:blipFill>
          <a:blip r:embed="rId5"/>
          <a:stretch>
            <a:fillRect/>
          </a:stretch>
        </p:blipFill>
        <p:spPr>
          <a:xfrm>
            <a:off x="5653121" y="3785241"/>
            <a:ext cx="4238625" cy="2562225"/>
          </a:xfrm>
          <a:prstGeom prst="rect">
            <a:avLst/>
          </a:prstGeom>
        </p:spPr>
      </p:pic>
      <p:sp>
        <p:nvSpPr>
          <p:cNvPr id="8" name="CuadroTexto 4">
            <a:extLst>
              <a:ext uri="{FF2B5EF4-FFF2-40B4-BE49-F238E27FC236}">
                <a16:creationId xmlns:a16="http://schemas.microsoft.com/office/drawing/2014/main" id="{772394B1-81AB-2D43-86E5-EDE326CA93F8}"/>
              </a:ext>
            </a:extLst>
          </p:cNvPr>
          <p:cNvSpPr txBox="1"/>
          <p:nvPr/>
        </p:nvSpPr>
        <p:spPr>
          <a:xfrm>
            <a:off x="689960" y="4446960"/>
            <a:ext cx="4872976" cy="1323439"/>
          </a:xfrm>
          <a:prstGeom prst="rect">
            <a:avLst/>
          </a:prstGeom>
          <a:noFill/>
        </p:spPr>
        <p:txBody>
          <a:bodyPr wrap="square" rtlCol="0">
            <a:spAutoFit/>
          </a:bodyPr>
          <a:lstStyle/>
          <a:p>
            <a:pPr algn="just"/>
            <a:r>
              <a:rPr lang="es-GT" sz="2000" dirty="0"/>
              <a:t>El 30 de agosto fue lanzada la convocatoria de trabajo temporal para enfermeros en Alemania, a la fecha se cuenta con una ruta de trabajo establecida.</a:t>
            </a:r>
          </a:p>
        </p:txBody>
      </p:sp>
    </p:spTree>
    <p:extLst>
      <p:ext uri="{BB962C8B-B14F-4D97-AF65-F5344CB8AC3E}">
        <p14:creationId xmlns:p14="http://schemas.microsoft.com/office/powerpoint/2010/main" val="105085462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6" y="406690"/>
            <a:ext cx="9025577" cy="715530"/>
          </a:xfrm>
        </p:spPr>
        <p:txBody>
          <a:bodyPr>
            <a:noAutofit/>
          </a:bodyPr>
          <a:lstStyle/>
          <a:p>
            <a:r>
              <a:rPr lang="es-GT" sz="2400" b="1" dirty="0">
                <a:solidFill>
                  <a:srgbClr val="003353"/>
                </a:solidFill>
                <a:latin typeface="Montserrat" pitchFamily="2" charset="77"/>
              </a:rPr>
              <a:t>SALUD Y SEGURIDAD OCUPACIONAL</a:t>
            </a:r>
          </a:p>
        </p:txBody>
      </p:sp>
      <p:sp>
        <p:nvSpPr>
          <p:cNvPr id="8" name="CuadroTexto 4">
            <a:extLst>
              <a:ext uri="{FF2B5EF4-FFF2-40B4-BE49-F238E27FC236}">
                <a16:creationId xmlns:a16="http://schemas.microsoft.com/office/drawing/2014/main" id="{772394B1-81AB-2D43-86E5-EDE326CA93F8}"/>
              </a:ext>
            </a:extLst>
          </p:cNvPr>
          <p:cNvSpPr txBox="1"/>
          <p:nvPr/>
        </p:nvSpPr>
        <p:spPr>
          <a:xfrm>
            <a:off x="599776" y="1122220"/>
            <a:ext cx="8845208" cy="400110"/>
          </a:xfrm>
          <a:prstGeom prst="rect">
            <a:avLst/>
          </a:prstGeom>
          <a:noFill/>
        </p:spPr>
        <p:txBody>
          <a:bodyPr wrap="square" rtlCol="0">
            <a:spAutoFit/>
          </a:bodyPr>
          <a:lstStyle/>
          <a:p>
            <a:pPr algn="just"/>
            <a:r>
              <a:rPr lang="es-GT" sz="2000" dirty="0"/>
              <a:t>Durante el segundo cuatrimestre se reportan los siguientes registros y estadísticas:</a:t>
            </a:r>
          </a:p>
        </p:txBody>
      </p:sp>
      <p:pic>
        <p:nvPicPr>
          <p:cNvPr id="3" name="Imagen 2"/>
          <p:cNvPicPr>
            <a:picLocks noChangeAspect="1"/>
          </p:cNvPicPr>
          <p:nvPr/>
        </p:nvPicPr>
        <p:blipFill>
          <a:blip r:embed="rId4"/>
          <a:stretch>
            <a:fillRect/>
          </a:stretch>
        </p:blipFill>
        <p:spPr>
          <a:xfrm>
            <a:off x="7501250" y="1770435"/>
            <a:ext cx="2124103" cy="2032547"/>
          </a:xfrm>
          <a:prstGeom prst="rect">
            <a:avLst/>
          </a:prstGeom>
        </p:spPr>
      </p:pic>
      <p:pic>
        <p:nvPicPr>
          <p:cNvPr id="6" name="Imagen 5"/>
          <p:cNvPicPr>
            <a:picLocks noChangeAspect="1"/>
          </p:cNvPicPr>
          <p:nvPr/>
        </p:nvPicPr>
        <p:blipFill>
          <a:blip r:embed="rId5"/>
          <a:stretch>
            <a:fillRect/>
          </a:stretch>
        </p:blipFill>
        <p:spPr>
          <a:xfrm>
            <a:off x="599776" y="1668347"/>
            <a:ext cx="6410325" cy="2219325"/>
          </a:xfrm>
          <a:prstGeom prst="rect">
            <a:avLst/>
          </a:prstGeom>
        </p:spPr>
      </p:pic>
      <p:sp>
        <p:nvSpPr>
          <p:cNvPr id="9" name="CuadroTexto 4">
            <a:extLst>
              <a:ext uri="{FF2B5EF4-FFF2-40B4-BE49-F238E27FC236}">
                <a16:creationId xmlns:a16="http://schemas.microsoft.com/office/drawing/2014/main" id="{772394B1-81AB-2D43-86E5-EDE326CA93F8}"/>
              </a:ext>
            </a:extLst>
          </p:cNvPr>
          <p:cNvSpPr txBox="1"/>
          <p:nvPr/>
        </p:nvSpPr>
        <p:spPr>
          <a:xfrm>
            <a:off x="599775" y="4203092"/>
            <a:ext cx="9294851" cy="1323439"/>
          </a:xfrm>
          <a:prstGeom prst="rect">
            <a:avLst/>
          </a:prstGeom>
          <a:noFill/>
        </p:spPr>
        <p:txBody>
          <a:bodyPr wrap="square" rtlCol="0">
            <a:spAutoFit/>
          </a:bodyPr>
          <a:lstStyle/>
          <a:p>
            <a:pPr algn="just"/>
            <a:r>
              <a:rPr lang="es-GT" sz="2000" dirty="0"/>
              <a:t>De acuerdo al plan estratégico del Departamento de Salud y Seguridad Ocupacional durante los meses de mayo a julio del año en curso se visitaron 765 empresas del Sector Comercio; del mes de julio a agosto se visitaron 955 empresas del Sector Manufacturero y en el mes de agosto se visitaron 325 empresas del Sector Construcción.</a:t>
            </a:r>
          </a:p>
        </p:txBody>
      </p:sp>
    </p:spTree>
    <p:extLst>
      <p:ext uri="{BB962C8B-B14F-4D97-AF65-F5344CB8AC3E}">
        <p14:creationId xmlns:p14="http://schemas.microsoft.com/office/powerpoint/2010/main" val="78370184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4"/>
          <a:stretch>
            <a:fillRect/>
          </a:stretch>
        </p:blipFill>
        <p:spPr>
          <a:xfrm>
            <a:off x="4300608" y="2395239"/>
            <a:ext cx="6631248" cy="3760136"/>
          </a:xfrm>
          <a:prstGeom prst="rect">
            <a:avLst/>
          </a:prstGeom>
        </p:spPr>
      </p:pic>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6" y="406690"/>
            <a:ext cx="9772523" cy="715530"/>
          </a:xfrm>
        </p:spPr>
        <p:txBody>
          <a:bodyPr>
            <a:noAutofit/>
          </a:bodyPr>
          <a:lstStyle/>
          <a:p>
            <a:r>
              <a:rPr lang="es-GT" sz="2400" b="1" dirty="0">
                <a:solidFill>
                  <a:srgbClr val="003353"/>
                </a:solidFill>
                <a:latin typeface="Montserrat" pitchFamily="2" charset="77"/>
              </a:rPr>
              <a:t>PROGRAMA DE APORTE ECONÓMICO DEL ADULTO MAYOR (PAM)</a:t>
            </a:r>
          </a:p>
        </p:txBody>
      </p:sp>
      <p:sp>
        <p:nvSpPr>
          <p:cNvPr id="8" name="CuadroTexto 4">
            <a:extLst>
              <a:ext uri="{FF2B5EF4-FFF2-40B4-BE49-F238E27FC236}">
                <a16:creationId xmlns:a16="http://schemas.microsoft.com/office/drawing/2014/main" id="{772394B1-81AB-2D43-86E5-EDE326CA93F8}"/>
              </a:ext>
            </a:extLst>
          </p:cNvPr>
          <p:cNvSpPr txBox="1"/>
          <p:nvPr/>
        </p:nvSpPr>
        <p:spPr>
          <a:xfrm>
            <a:off x="4476466" y="1379576"/>
            <a:ext cx="7165074" cy="1015663"/>
          </a:xfrm>
          <a:prstGeom prst="rect">
            <a:avLst/>
          </a:prstGeom>
          <a:noFill/>
        </p:spPr>
        <p:txBody>
          <a:bodyPr wrap="square" rtlCol="0">
            <a:spAutoFit/>
          </a:bodyPr>
          <a:lstStyle/>
          <a:p>
            <a:pPr algn="just"/>
            <a:r>
              <a:rPr lang="es-GT" sz="2000" dirty="0"/>
              <a:t>De mayo a agosto de 2021, se han beneficiado a 111,311 personas, con lo cual se han ejecutado Q173,158,800.00, lo cual representa un 31.80% de ejecución en el segundo cuatrimestre.</a:t>
            </a:r>
          </a:p>
        </p:txBody>
      </p:sp>
      <p:pic>
        <p:nvPicPr>
          <p:cNvPr id="4" name="Imagen 3"/>
          <p:cNvPicPr>
            <a:picLocks noChangeAspect="1"/>
          </p:cNvPicPr>
          <p:nvPr/>
        </p:nvPicPr>
        <p:blipFill>
          <a:blip r:embed="rId5"/>
          <a:stretch>
            <a:fillRect/>
          </a:stretch>
        </p:blipFill>
        <p:spPr>
          <a:xfrm>
            <a:off x="586129" y="1411687"/>
            <a:ext cx="3568212" cy="4636864"/>
          </a:xfrm>
          <a:prstGeom prst="rect">
            <a:avLst/>
          </a:prstGeom>
        </p:spPr>
      </p:pic>
      <p:pic>
        <p:nvPicPr>
          <p:cNvPr id="7" name="Imagen 6"/>
          <p:cNvPicPr>
            <a:picLocks noChangeAspect="1"/>
          </p:cNvPicPr>
          <p:nvPr/>
        </p:nvPicPr>
        <p:blipFill rotWithShape="1">
          <a:blip r:embed="rId6"/>
          <a:srcRect r="2306" b="3557"/>
          <a:stretch/>
        </p:blipFill>
        <p:spPr>
          <a:xfrm>
            <a:off x="10194878" y="4926842"/>
            <a:ext cx="1992574" cy="1931158"/>
          </a:xfrm>
          <a:prstGeom prst="rect">
            <a:avLst/>
          </a:prstGeom>
        </p:spPr>
      </p:pic>
      <p:sp>
        <p:nvSpPr>
          <p:cNvPr id="3" name="CuadroTexto 2"/>
          <p:cNvSpPr txBox="1"/>
          <p:nvPr/>
        </p:nvSpPr>
        <p:spPr>
          <a:xfrm>
            <a:off x="10065224" y="3456828"/>
            <a:ext cx="484495" cy="553998"/>
          </a:xfrm>
          <a:prstGeom prst="rect">
            <a:avLst/>
          </a:prstGeom>
          <a:noFill/>
          <a:ln>
            <a:solidFill>
              <a:schemeClr val="tx2"/>
            </a:solidFill>
          </a:ln>
        </p:spPr>
        <p:txBody>
          <a:bodyPr wrap="square" rtlCol="0">
            <a:spAutoFit/>
          </a:bodyPr>
          <a:lstStyle/>
          <a:p>
            <a:r>
              <a:rPr lang="es-GT" sz="500" dirty="0"/>
              <a:t>Diferendo territorial insular y marítimo pendiente de resolver</a:t>
            </a:r>
          </a:p>
        </p:txBody>
      </p:sp>
    </p:spTree>
    <p:extLst>
      <p:ext uri="{BB962C8B-B14F-4D97-AF65-F5344CB8AC3E}">
        <p14:creationId xmlns:p14="http://schemas.microsoft.com/office/powerpoint/2010/main" val="390993048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6" y="406690"/>
            <a:ext cx="9772523" cy="715530"/>
          </a:xfrm>
        </p:spPr>
        <p:txBody>
          <a:bodyPr>
            <a:noAutofit/>
          </a:bodyPr>
          <a:lstStyle/>
          <a:p>
            <a:pPr algn="just"/>
            <a:r>
              <a:rPr lang="es-GT" sz="2400" b="1" dirty="0">
                <a:solidFill>
                  <a:srgbClr val="003353"/>
                </a:solidFill>
                <a:latin typeface="Montserrat" pitchFamily="2" charset="77"/>
              </a:rPr>
              <a:t>PROYECTO DE LOS CENTROS DE ATENCIÓN INTEGRAL PARA LA PREVENCIÓN Y ERRADICACIÓN DEL TRABAJO INFANTIL (CAIPETI)</a:t>
            </a:r>
          </a:p>
        </p:txBody>
      </p:sp>
      <p:sp>
        <p:nvSpPr>
          <p:cNvPr id="8" name="CuadroTexto 4">
            <a:extLst>
              <a:ext uri="{FF2B5EF4-FFF2-40B4-BE49-F238E27FC236}">
                <a16:creationId xmlns:a16="http://schemas.microsoft.com/office/drawing/2014/main" id="{772394B1-81AB-2D43-86E5-EDE326CA93F8}"/>
              </a:ext>
            </a:extLst>
          </p:cNvPr>
          <p:cNvSpPr txBox="1"/>
          <p:nvPr/>
        </p:nvSpPr>
        <p:spPr>
          <a:xfrm>
            <a:off x="599776" y="1379576"/>
            <a:ext cx="10946230" cy="1631216"/>
          </a:xfrm>
          <a:prstGeom prst="rect">
            <a:avLst/>
          </a:prstGeom>
          <a:noFill/>
        </p:spPr>
        <p:txBody>
          <a:bodyPr wrap="square" rtlCol="0">
            <a:spAutoFit/>
          </a:bodyPr>
          <a:lstStyle/>
          <a:p>
            <a:pPr algn="just"/>
            <a:r>
              <a:rPr lang="es-GT" sz="2000" dirty="0"/>
              <a:t>A la fecha se ha socializado el proyecto en 21 Codeptis, a nivel nacional, en forma virtual y presencial. En la actualidad se tienen 2 centros en funcionamiento, el primero está en el Parque la Democracia, Quetzaltenango, con 30 alumnos, en el área extraescolar, reforzamiento y sobre edad y 22 alumnos de nivel básico y en el segundo Centro ubicado en el departamento de San Marcos se cuenta con 25 alumnos inscritos. </a:t>
            </a:r>
          </a:p>
        </p:txBody>
      </p:sp>
      <p:sp>
        <p:nvSpPr>
          <p:cNvPr id="9" name="Título 1">
            <a:extLst>
              <a:ext uri="{FF2B5EF4-FFF2-40B4-BE49-F238E27FC236}">
                <a16:creationId xmlns:a16="http://schemas.microsoft.com/office/drawing/2014/main" id="{740DFA38-C7AF-D745-8889-3FA1AB4861B5}"/>
              </a:ext>
            </a:extLst>
          </p:cNvPr>
          <p:cNvSpPr txBox="1">
            <a:spLocks/>
          </p:cNvSpPr>
          <p:nvPr/>
        </p:nvSpPr>
        <p:spPr>
          <a:xfrm>
            <a:off x="599775" y="3268148"/>
            <a:ext cx="9772523" cy="715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GT" sz="2400" b="1" dirty="0">
                <a:solidFill>
                  <a:srgbClr val="003353"/>
                </a:solidFill>
                <a:latin typeface="Montserrat" pitchFamily="2" charset="77"/>
              </a:rPr>
              <a:t>CONSTANCIA Y CHARLAS SOBRE LOS DERECHOS Y OBLIGACIONES LABORALES A LOS ADOLESCENTES EN LA EDAD MÍNIMA AL TRABAJO</a:t>
            </a:r>
          </a:p>
        </p:txBody>
      </p:sp>
      <p:sp>
        <p:nvSpPr>
          <p:cNvPr id="11" name="CuadroTexto 4">
            <a:extLst>
              <a:ext uri="{FF2B5EF4-FFF2-40B4-BE49-F238E27FC236}">
                <a16:creationId xmlns:a16="http://schemas.microsoft.com/office/drawing/2014/main" id="{772394B1-81AB-2D43-86E5-EDE326CA93F8}"/>
              </a:ext>
            </a:extLst>
          </p:cNvPr>
          <p:cNvSpPr txBox="1"/>
          <p:nvPr/>
        </p:nvSpPr>
        <p:spPr>
          <a:xfrm>
            <a:off x="2060447" y="4498390"/>
            <a:ext cx="8059946" cy="1323439"/>
          </a:xfrm>
          <a:prstGeom prst="rect">
            <a:avLst/>
          </a:prstGeom>
          <a:noFill/>
        </p:spPr>
        <p:txBody>
          <a:bodyPr wrap="square" rtlCol="0">
            <a:spAutoFit/>
          </a:bodyPr>
          <a:lstStyle/>
          <a:p>
            <a:pPr algn="just"/>
            <a:r>
              <a:rPr lang="es-GT" sz="2000" dirty="0"/>
              <a:t>En la oficina de la Unidad de Protección a la Adolescencia Trabajadora (UPAT) se informa y orienta sobre los derechos laborales y se extiende la constancia laboral sobre la edad mínima para la admisión  al empleo, al mes de agosto se han extendido </a:t>
            </a:r>
            <a:r>
              <a:rPr lang="es-GT" sz="2000" b="1" dirty="0"/>
              <a:t>275 constancias</a:t>
            </a:r>
            <a:r>
              <a:rPr lang="es-GT" sz="2000" dirty="0"/>
              <a:t>.</a:t>
            </a:r>
          </a:p>
        </p:txBody>
      </p:sp>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8369" y1="58197" x2="28369" y2="58197"/>
                        <a14:foregroundMark x1="29787" y1="42623" x2="29787" y2="42623"/>
                        <a14:foregroundMark x1="15603" y1="55738" x2="15603" y2="55738"/>
                        <a14:foregroundMark x1="4965" y1="40574" x2="4965" y2="40574"/>
                        <a14:foregroundMark x1="10638" y1="28689" x2="33333" y2="24590"/>
                        <a14:foregroundMark x1="21277" y1="13934" x2="21277" y2="13934"/>
                        <a14:foregroundMark x1="21277" y1="23361" x2="24823" y2="5738"/>
                        <a14:foregroundMark x1="28369" y1="31557" x2="23404" y2="40984"/>
                        <a14:foregroundMark x1="39007" y1="38934" x2="39007" y2="38934"/>
                        <a14:foregroundMark x1="11348" y1="93033" x2="11348" y2="93033"/>
                        <a14:foregroundMark x1="31915" y1="92623" x2="31915" y2="92623"/>
                        <a14:foregroundMark x1="29787" y1="86885" x2="28369" y2="51230"/>
                        <a14:foregroundMark x1="14894" y1="87295" x2="15603" y2="55328"/>
                        <a14:foregroundMark x1="10638" y1="47131" x2="10638" y2="47131"/>
                        <a14:foregroundMark x1="40426" y1="42213" x2="40426" y2="42213"/>
                        <a14:foregroundMark x1="32624" y1="50410" x2="43262" y2="37705"/>
                        <a14:foregroundMark x1="8511" y1="45492" x2="15603" y2="34836"/>
                        <a14:foregroundMark x1="34043" y1="35656" x2="34043" y2="35656"/>
                        <a14:backgroundMark x1="36879" y1="40574" x2="36879" y2="40574"/>
                        <a14:backgroundMark x1="35461" y1="36885" x2="35461" y2="36885"/>
                      </a14:backgroundRemoval>
                    </a14:imgEffect>
                  </a14:imgLayer>
                </a14:imgProps>
              </a:ext>
            </a:extLst>
          </a:blip>
          <a:stretch>
            <a:fillRect/>
          </a:stretch>
        </p:blipFill>
        <p:spPr>
          <a:xfrm>
            <a:off x="599776" y="4241034"/>
            <a:ext cx="1153733" cy="1996531"/>
          </a:xfrm>
          <a:prstGeom prst="rect">
            <a:avLst/>
          </a:prstGeom>
        </p:spPr>
      </p:pic>
    </p:spTree>
    <p:extLst>
      <p:ext uri="{BB962C8B-B14F-4D97-AF65-F5344CB8AC3E}">
        <p14:creationId xmlns:p14="http://schemas.microsoft.com/office/powerpoint/2010/main" val="148372580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732941" y="406690"/>
            <a:ext cx="4939146" cy="715530"/>
          </a:xfrm>
        </p:spPr>
        <p:txBody>
          <a:bodyPr>
            <a:normAutofit/>
          </a:bodyPr>
          <a:lstStyle/>
          <a:p>
            <a:r>
              <a:rPr lang="es-GT" sz="2400" b="1" dirty="0">
                <a:solidFill>
                  <a:srgbClr val="003353"/>
                </a:solidFill>
                <a:latin typeface="Montserrat" pitchFamily="2" charset="77"/>
              </a:rPr>
              <a:t>INTRODUCCIÓN</a:t>
            </a:r>
          </a:p>
        </p:txBody>
      </p:sp>
      <p:sp>
        <p:nvSpPr>
          <p:cNvPr id="6" name="CuadroTexto 4">
            <a:extLst>
              <a:ext uri="{FF2B5EF4-FFF2-40B4-BE49-F238E27FC236}">
                <a16:creationId xmlns:a16="http://schemas.microsoft.com/office/drawing/2014/main" id="{772394B1-81AB-2D43-86E5-EDE326CA93F8}"/>
              </a:ext>
            </a:extLst>
          </p:cNvPr>
          <p:cNvSpPr txBox="1"/>
          <p:nvPr/>
        </p:nvSpPr>
        <p:spPr>
          <a:xfrm>
            <a:off x="732941" y="1305472"/>
            <a:ext cx="7278945" cy="5016758"/>
          </a:xfrm>
          <a:prstGeom prst="rect">
            <a:avLst/>
          </a:prstGeom>
          <a:noFill/>
        </p:spPr>
        <p:txBody>
          <a:bodyPr wrap="square" lIns="91440" tIns="45720" rIns="91440" bIns="45720" rtlCol="0" anchor="t">
            <a:spAutoFit/>
          </a:bodyPr>
          <a:lstStyle/>
          <a:p>
            <a:pPr algn="just"/>
            <a:r>
              <a:rPr lang="es-ES_tradnl" sz="2000" dirty="0"/>
              <a:t>El Ministerio de Trabajo y Previsión Social. por mandato constitucional, es el encargado de hacer cumplir el régimen jurídico laboral; formular la política laboral, salarial, de previsión social y de salud y seguridad ocupacional; así como de diseñar políticas de capacitación técnica y profesional de los trabajadores. </a:t>
            </a:r>
          </a:p>
          <a:p>
            <a:pPr algn="just"/>
            <a:endParaRPr lang="es-ES_tradnl" sz="2000" dirty="0"/>
          </a:p>
          <a:p>
            <a:pPr algn="just"/>
            <a:r>
              <a:rPr lang="es-ES" sz="2000" dirty="0"/>
              <a:t>Para cumplir con su mandato ha establecido como estrategia central, el impulso de </a:t>
            </a:r>
            <a:r>
              <a:rPr lang="es-ES_tradnl" sz="2000" dirty="0"/>
              <a:t>la Política Nacional de Empleo Digno 2017-2032, para lo cual coordina </a:t>
            </a:r>
            <a:r>
              <a:rPr lang="es-ES" sz="2000" dirty="0"/>
              <a:t>esfuerzos interinstitucionales que permitan articular acciones para mejorar la cantidad y calidad de los empleos, así como para fortalecer el capital humano en el país. </a:t>
            </a:r>
          </a:p>
          <a:p>
            <a:pPr algn="just"/>
            <a:endParaRPr lang="es-ES" sz="2000" dirty="0"/>
          </a:p>
          <a:p>
            <a:pPr algn="just"/>
            <a:r>
              <a:rPr lang="es-GT" sz="2000" dirty="0"/>
              <a:t>Todas sus acciones se alinean al </a:t>
            </a:r>
            <a:r>
              <a:rPr lang="es-ES_tradnl" sz="2000" dirty="0"/>
              <a:t>Plan Nacional de Desarrollo K’atun 2032 y la Política General de Gobierno con el fin de contribuir al equilibrio entre el crecimiento económico y la reducción de brechas y desigualdades sociales de manera sostenible.</a:t>
            </a:r>
            <a:endParaRPr lang="es-GT" sz="2000" dirty="0"/>
          </a:p>
        </p:txBody>
      </p:sp>
      <p:pic>
        <p:nvPicPr>
          <p:cNvPr id="7" name="Picture 4" descr="plannacionaldedesarrollokatun2032-140819165932-phpapp01-thumbnail-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189" y="1884911"/>
            <a:ext cx="2949460" cy="2957141"/>
          </a:xfrm>
          <a:prstGeom prst="rect">
            <a:avLst/>
          </a:prstGeom>
        </p:spPr>
      </p:pic>
    </p:spTree>
    <p:extLst>
      <p:ext uri="{BB962C8B-B14F-4D97-AF65-F5344CB8AC3E}">
        <p14:creationId xmlns:p14="http://schemas.microsoft.com/office/powerpoint/2010/main" val="3453679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7" y="444029"/>
            <a:ext cx="7846800" cy="715530"/>
          </a:xfrm>
        </p:spPr>
        <p:txBody>
          <a:bodyPr>
            <a:noAutofit/>
          </a:bodyPr>
          <a:lstStyle/>
          <a:p>
            <a:pPr algn="just"/>
            <a:r>
              <a:rPr lang="es-GT" sz="2400" b="1" dirty="0">
                <a:solidFill>
                  <a:srgbClr val="003353"/>
                </a:solidFill>
                <a:latin typeface="Montserrat" pitchFamily="2" charset="77"/>
              </a:rPr>
              <a:t>CONFERENCIA DE MINISTRAS Y MINISTROS DE</a:t>
            </a:r>
            <a:br>
              <a:rPr lang="es-GT" sz="2400" b="1" dirty="0">
                <a:solidFill>
                  <a:srgbClr val="003353"/>
                </a:solidFill>
                <a:latin typeface="Montserrat" pitchFamily="2" charset="77"/>
              </a:rPr>
            </a:br>
            <a:r>
              <a:rPr lang="es-GT" sz="2400" b="1" dirty="0">
                <a:solidFill>
                  <a:srgbClr val="003353"/>
                </a:solidFill>
                <a:latin typeface="Montserrat" pitchFamily="2" charset="77"/>
              </a:rPr>
              <a:t>TRABAJO DE CENTROAMÉRICA Y REPÚBLICA DOMINICANA</a:t>
            </a:r>
          </a:p>
        </p:txBody>
      </p:sp>
      <p:sp>
        <p:nvSpPr>
          <p:cNvPr id="8" name="CuadroTexto 4">
            <a:extLst>
              <a:ext uri="{FF2B5EF4-FFF2-40B4-BE49-F238E27FC236}">
                <a16:creationId xmlns:a16="http://schemas.microsoft.com/office/drawing/2014/main" id="{772394B1-81AB-2D43-86E5-EDE326CA93F8}"/>
              </a:ext>
            </a:extLst>
          </p:cNvPr>
          <p:cNvSpPr txBox="1"/>
          <p:nvPr/>
        </p:nvSpPr>
        <p:spPr>
          <a:xfrm>
            <a:off x="599776" y="1379576"/>
            <a:ext cx="10946230" cy="1631216"/>
          </a:xfrm>
          <a:prstGeom prst="rect">
            <a:avLst/>
          </a:prstGeom>
          <a:noFill/>
        </p:spPr>
        <p:txBody>
          <a:bodyPr wrap="square" rtlCol="0">
            <a:spAutoFit/>
          </a:bodyPr>
          <a:lstStyle/>
          <a:p>
            <a:pPr algn="just"/>
            <a:r>
              <a:rPr lang="es-GT" sz="2000" dirty="0"/>
              <a:t>En el marco del bicentenario de la independencia y en su calidad de presidencia pro tempore del Consejo de Ministros y Ministras de Trabajo de Centroamérica y República Dominicana (CARD), el Ministerio de Trabajo y Previsión de Guatemala llevó a cabo la Conferencia de Ministros de Trabajo del Bicentenario. Esta actividad constó de tres momentos: 1. Sesión extraordinaria del CARD; 2. Diálogo regional sobre la eliminación del trabajo infantil; y 3. Panel foro sobre el futuro del trabajo en la región.</a:t>
            </a:r>
          </a:p>
        </p:txBody>
      </p:sp>
      <p:pic>
        <p:nvPicPr>
          <p:cNvPr id="4" name="Imagen 3"/>
          <p:cNvPicPr>
            <a:picLocks noChangeAspect="1"/>
          </p:cNvPicPr>
          <p:nvPr/>
        </p:nvPicPr>
        <p:blipFill>
          <a:blip r:embed="rId4"/>
          <a:stretch>
            <a:fillRect/>
          </a:stretch>
        </p:blipFill>
        <p:spPr>
          <a:xfrm>
            <a:off x="6169065" y="3107979"/>
            <a:ext cx="3629025" cy="3219450"/>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77" y="3944202"/>
            <a:ext cx="4468625" cy="1700885"/>
          </a:xfrm>
          <a:prstGeom prst="rect">
            <a:avLst/>
          </a:prstGeom>
        </p:spPr>
      </p:pic>
    </p:spTree>
    <p:extLst>
      <p:ext uri="{BB962C8B-B14F-4D97-AF65-F5344CB8AC3E}">
        <p14:creationId xmlns:p14="http://schemas.microsoft.com/office/powerpoint/2010/main" val="400310463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40DFA38-C7AF-D745-8889-3FA1AB4861B5}"/>
              </a:ext>
            </a:extLst>
          </p:cNvPr>
          <p:cNvSpPr txBox="1">
            <a:spLocks/>
          </p:cNvSpPr>
          <p:nvPr/>
        </p:nvSpPr>
        <p:spPr>
          <a:xfrm>
            <a:off x="599776" y="983646"/>
            <a:ext cx="9624878" cy="715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GT" sz="2400" b="1" dirty="0">
                <a:solidFill>
                  <a:srgbClr val="003353"/>
                </a:solidFill>
                <a:latin typeface="Montserrat" pitchFamily="2" charset="77"/>
              </a:rPr>
              <a:t>INICIATIVA “ESPACIOS AMIGOS DE LA LACTANCIA MATERNA EN EL LUGAR DE TRABAJO”</a:t>
            </a:r>
          </a:p>
        </p:txBody>
      </p:sp>
      <p:sp>
        <p:nvSpPr>
          <p:cNvPr id="6" name="CuadroTexto 4">
            <a:extLst>
              <a:ext uri="{FF2B5EF4-FFF2-40B4-BE49-F238E27FC236}">
                <a16:creationId xmlns:a16="http://schemas.microsoft.com/office/drawing/2014/main" id="{772394B1-81AB-2D43-86E5-EDE326CA93F8}"/>
              </a:ext>
            </a:extLst>
          </p:cNvPr>
          <p:cNvSpPr txBox="1"/>
          <p:nvPr/>
        </p:nvSpPr>
        <p:spPr>
          <a:xfrm>
            <a:off x="599776" y="2870054"/>
            <a:ext cx="6756368" cy="1938992"/>
          </a:xfrm>
          <a:prstGeom prst="rect">
            <a:avLst/>
          </a:prstGeom>
          <a:noFill/>
        </p:spPr>
        <p:txBody>
          <a:bodyPr wrap="square" rtlCol="0">
            <a:spAutoFit/>
          </a:bodyPr>
          <a:lstStyle/>
          <a:p>
            <a:pPr algn="just"/>
            <a:r>
              <a:rPr lang="es-GT" sz="2000" dirty="0"/>
              <a:t>Como parte de las acciones para mantener la acreditación de UNICEF sobre la Iniciativa de Espacios Amigos de la Lactancia Materna (IEALM), el Ministerio de Trabajo y Previsión Social conformó el Comité Institucional de la Lactancia Materna, el cual es presidido por la Sección de Promoción y Capacitación de la Mujer Trabajadora,</a:t>
            </a:r>
          </a:p>
        </p:txBody>
      </p:sp>
      <p:pic>
        <p:nvPicPr>
          <p:cNvPr id="3" name="Imagen 2"/>
          <p:cNvPicPr>
            <a:picLocks noChangeAspect="1"/>
          </p:cNvPicPr>
          <p:nvPr/>
        </p:nvPicPr>
        <p:blipFill>
          <a:blip r:embed="rId4"/>
          <a:stretch>
            <a:fillRect/>
          </a:stretch>
        </p:blipFill>
        <p:spPr>
          <a:xfrm flipH="1">
            <a:off x="7907314" y="1386883"/>
            <a:ext cx="3491993" cy="3621845"/>
          </a:xfrm>
          <a:prstGeom prst="rect">
            <a:avLst/>
          </a:prstGeom>
        </p:spPr>
      </p:pic>
    </p:spTree>
    <p:extLst>
      <p:ext uri="{BB962C8B-B14F-4D97-AF65-F5344CB8AC3E}">
        <p14:creationId xmlns:p14="http://schemas.microsoft.com/office/powerpoint/2010/main" val="15021306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373" y="3124449"/>
            <a:ext cx="11564342" cy="1270046"/>
          </a:xfrm>
        </p:spPr>
        <p:txBody>
          <a:bodyPr>
            <a:noAutofit/>
          </a:bodyPr>
          <a:lstStyle/>
          <a:p>
            <a:pPr algn="ctr"/>
            <a:r>
              <a:rPr lang="es-ES_tradnl" sz="6000" b="1" dirty="0">
                <a:solidFill>
                  <a:schemeClr val="bg1"/>
                </a:solidFill>
                <a:latin typeface="Montserrat" panose="00000500000000000000" pitchFamily="50" charset="0"/>
                <a:cs typeface="Montserrat Bold"/>
              </a:rPr>
              <a:t>VICEMINISTERIO DE ADMINISTRACIÓN DE TRABAJO</a:t>
            </a:r>
          </a:p>
        </p:txBody>
      </p:sp>
    </p:spTree>
    <p:extLst>
      <p:ext uri="{BB962C8B-B14F-4D97-AF65-F5344CB8AC3E}">
        <p14:creationId xmlns:p14="http://schemas.microsoft.com/office/powerpoint/2010/main" val="3501831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7" y="444029"/>
            <a:ext cx="9624878" cy="715530"/>
          </a:xfrm>
        </p:spPr>
        <p:txBody>
          <a:bodyPr>
            <a:noAutofit/>
          </a:bodyPr>
          <a:lstStyle/>
          <a:p>
            <a:pPr algn="just"/>
            <a:r>
              <a:rPr lang="es-GT" sz="2400" b="1" dirty="0">
                <a:solidFill>
                  <a:srgbClr val="003353"/>
                </a:solidFill>
                <a:latin typeface="Montserrat" pitchFamily="2" charset="77"/>
              </a:rPr>
              <a:t>CONSTANCIA DE BUENAS PRÁCTICAS LABORALES (BPL)</a:t>
            </a:r>
          </a:p>
        </p:txBody>
      </p:sp>
      <p:sp>
        <p:nvSpPr>
          <p:cNvPr id="8" name="CuadroTexto 4">
            <a:extLst>
              <a:ext uri="{FF2B5EF4-FFF2-40B4-BE49-F238E27FC236}">
                <a16:creationId xmlns:a16="http://schemas.microsoft.com/office/drawing/2014/main" id="{772394B1-81AB-2D43-86E5-EDE326CA93F8}"/>
              </a:ext>
            </a:extLst>
          </p:cNvPr>
          <p:cNvSpPr txBox="1"/>
          <p:nvPr/>
        </p:nvSpPr>
        <p:spPr>
          <a:xfrm>
            <a:off x="599777" y="989360"/>
            <a:ext cx="10946230" cy="2862322"/>
          </a:xfrm>
          <a:prstGeom prst="rect">
            <a:avLst/>
          </a:prstGeom>
          <a:noFill/>
        </p:spPr>
        <p:txBody>
          <a:bodyPr wrap="square" rtlCol="0">
            <a:spAutoFit/>
          </a:bodyPr>
          <a:lstStyle/>
          <a:p>
            <a:pPr algn="just"/>
            <a:r>
              <a:rPr lang="es-GT" sz="2000" dirty="0"/>
              <a:t>El objetivo de la Constancia BPL es fomentar el cumplimiento de la normativa laboral, la formalidad laboral y la competencia leal entre empresas, ya que avalará que cumplen con los requisitos establecidos por este proceso y la normativa laboral vigente. El empleador podrá hacer constar si en su centro de trabajo se encuentran trabajando personas mayores de sesenta años, personas con discapacidad, personas migrantes retornadas o en condición de refugio, con el fin de alcanzar la igualdad de oportunidades y el cumplimiento de los derechos laborales. Por tanto, incluirá las insignias especiales cuando corresponda. </a:t>
            </a:r>
          </a:p>
          <a:p>
            <a:pPr algn="just"/>
            <a:endParaRPr lang="es-GT" sz="2000" dirty="0"/>
          </a:p>
          <a:p>
            <a:pPr algn="just"/>
            <a:r>
              <a:rPr lang="es-GT" sz="2000" dirty="0"/>
              <a:t>La segunda convocatoria de este año estuvo comprendida del 15 al 31 de agosto.</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40" y="4752624"/>
            <a:ext cx="1524899" cy="1939638"/>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770" y="4752624"/>
            <a:ext cx="1606296" cy="1963647"/>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9824" y="4813681"/>
            <a:ext cx="1445784" cy="1841535"/>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4639" y="3912739"/>
            <a:ext cx="2555228" cy="1055356"/>
          </a:xfrm>
          <a:prstGeom prst="rect">
            <a:avLst/>
          </a:prstGeom>
        </p:spPr>
      </p:pic>
      <p:pic>
        <p:nvPicPr>
          <p:cNvPr id="11" name="Imagen 10"/>
          <p:cNvPicPr>
            <a:picLocks noChangeAspect="1"/>
          </p:cNvPicPr>
          <p:nvPr/>
        </p:nvPicPr>
        <p:blipFill>
          <a:blip r:embed="rId8"/>
          <a:stretch>
            <a:fillRect/>
          </a:stretch>
        </p:blipFill>
        <p:spPr>
          <a:xfrm>
            <a:off x="599777" y="3854866"/>
            <a:ext cx="4838700" cy="2800350"/>
          </a:xfrm>
          <a:prstGeom prst="rect">
            <a:avLst/>
          </a:prstGeom>
        </p:spPr>
      </p:pic>
    </p:spTree>
    <p:extLst>
      <p:ext uri="{BB962C8B-B14F-4D97-AF65-F5344CB8AC3E}">
        <p14:creationId xmlns:p14="http://schemas.microsoft.com/office/powerpoint/2010/main" val="390766252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7" y="444029"/>
            <a:ext cx="9624878" cy="715530"/>
          </a:xfrm>
        </p:spPr>
        <p:txBody>
          <a:bodyPr>
            <a:noAutofit/>
          </a:bodyPr>
          <a:lstStyle/>
          <a:p>
            <a:pPr algn="just"/>
            <a:r>
              <a:rPr lang="es-GT" sz="2400" b="1" dirty="0">
                <a:solidFill>
                  <a:srgbClr val="003353"/>
                </a:solidFill>
                <a:latin typeface="Montserrat" pitchFamily="2" charset="77"/>
              </a:rPr>
              <a:t>COMISIÓN NACIONAL DEL SALARIO</a:t>
            </a:r>
          </a:p>
        </p:txBody>
      </p:sp>
      <p:sp>
        <p:nvSpPr>
          <p:cNvPr id="8" name="CuadroTexto 4">
            <a:extLst>
              <a:ext uri="{FF2B5EF4-FFF2-40B4-BE49-F238E27FC236}">
                <a16:creationId xmlns:a16="http://schemas.microsoft.com/office/drawing/2014/main" id="{772394B1-81AB-2D43-86E5-EDE326CA93F8}"/>
              </a:ext>
            </a:extLst>
          </p:cNvPr>
          <p:cNvSpPr txBox="1"/>
          <p:nvPr/>
        </p:nvSpPr>
        <p:spPr>
          <a:xfrm>
            <a:off x="599777" y="989360"/>
            <a:ext cx="10946230" cy="2246769"/>
          </a:xfrm>
          <a:prstGeom prst="rect">
            <a:avLst/>
          </a:prstGeom>
          <a:noFill/>
        </p:spPr>
        <p:txBody>
          <a:bodyPr wrap="square" rtlCol="0">
            <a:spAutoFit/>
          </a:bodyPr>
          <a:lstStyle/>
          <a:p>
            <a:pPr algn="just"/>
            <a:r>
              <a:rPr lang="es-GT" sz="2000" dirty="0"/>
              <a:t>La propuesta específica de gobierno es la creación de comisiones paritarias por circunscripción económica, para que en el año 2022 discutan los salarios mínimos aplicables a dichas circunscripciones económicas y actividad; la misma se llevó a cabo por parte del Ministerio de Trabajo Previsión Social en cumplimiento al Artículo 105 del Código de Trabajo, mencionado con anterioridad.</a:t>
            </a:r>
          </a:p>
          <a:p>
            <a:pPr algn="just"/>
            <a:endParaRPr lang="es-GT" sz="2000" dirty="0"/>
          </a:p>
          <a:p>
            <a:pPr algn="just"/>
            <a:r>
              <a:rPr lang="es-GT" sz="2000" dirty="0"/>
              <a:t>En el segundo cuatrimestre se han realizado 6 reuniones y durante el año 2021 se han sostenido 8 reuniones.</a:t>
            </a:r>
          </a:p>
        </p:txBody>
      </p:sp>
      <p:pic>
        <p:nvPicPr>
          <p:cNvPr id="3" name="Imagen 2"/>
          <p:cNvPicPr>
            <a:picLocks noChangeAspect="1"/>
          </p:cNvPicPr>
          <p:nvPr/>
        </p:nvPicPr>
        <p:blipFill>
          <a:blip r:embed="rId4"/>
          <a:stretch>
            <a:fillRect/>
          </a:stretch>
        </p:blipFill>
        <p:spPr>
          <a:xfrm>
            <a:off x="1698048" y="3163879"/>
            <a:ext cx="8429625" cy="3190875"/>
          </a:xfrm>
          <a:prstGeom prst="rect">
            <a:avLst/>
          </a:prstGeom>
        </p:spPr>
      </p:pic>
    </p:spTree>
    <p:extLst>
      <p:ext uri="{BB962C8B-B14F-4D97-AF65-F5344CB8AC3E}">
        <p14:creationId xmlns:p14="http://schemas.microsoft.com/office/powerpoint/2010/main" val="143594756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7" y="444029"/>
            <a:ext cx="9624878" cy="715530"/>
          </a:xfrm>
        </p:spPr>
        <p:txBody>
          <a:bodyPr>
            <a:noAutofit/>
          </a:bodyPr>
          <a:lstStyle/>
          <a:p>
            <a:pPr algn="just"/>
            <a:r>
              <a:rPr lang="es-GT" sz="2400" b="1" dirty="0">
                <a:solidFill>
                  <a:srgbClr val="003353"/>
                </a:solidFill>
                <a:latin typeface="Montserrat" pitchFamily="2" charset="77"/>
              </a:rPr>
              <a:t>INSPECCIÓN GENERAL DE TRABAJO (IGT)</a:t>
            </a:r>
          </a:p>
        </p:txBody>
      </p:sp>
      <p:pic>
        <p:nvPicPr>
          <p:cNvPr id="6" name="Imagen 5"/>
          <p:cNvPicPr>
            <a:picLocks noChangeAspect="1"/>
          </p:cNvPicPr>
          <p:nvPr/>
        </p:nvPicPr>
        <p:blipFill>
          <a:blip r:embed="rId4"/>
          <a:stretch>
            <a:fillRect/>
          </a:stretch>
        </p:blipFill>
        <p:spPr>
          <a:xfrm>
            <a:off x="599777" y="1466849"/>
            <a:ext cx="4558925" cy="4864257"/>
          </a:xfrm>
          <a:prstGeom prst="rect">
            <a:avLst/>
          </a:prstGeom>
        </p:spPr>
      </p:pic>
      <p:pic>
        <p:nvPicPr>
          <p:cNvPr id="9" name="Imagen 8"/>
          <p:cNvPicPr>
            <a:picLocks noChangeAspect="1"/>
          </p:cNvPicPr>
          <p:nvPr/>
        </p:nvPicPr>
        <p:blipFill>
          <a:blip r:embed="rId5"/>
          <a:stretch>
            <a:fillRect/>
          </a:stretch>
        </p:blipFill>
        <p:spPr>
          <a:xfrm>
            <a:off x="9854478" y="2883713"/>
            <a:ext cx="1931843" cy="1723240"/>
          </a:xfrm>
          <a:prstGeom prst="rect">
            <a:avLst/>
          </a:prstGeom>
        </p:spPr>
      </p:pic>
      <p:sp>
        <p:nvSpPr>
          <p:cNvPr id="10" name="CuadroTexto 4">
            <a:extLst>
              <a:ext uri="{FF2B5EF4-FFF2-40B4-BE49-F238E27FC236}">
                <a16:creationId xmlns:a16="http://schemas.microsoft.com/office/drawing/2014/main" id="{772394B1-81AB-2D43-86E5-EDE326CA93F8}"/>
              </a:ext>
            </a:extLst>
          </p:cNvPr>
          <p:cNvSpPr txBox="1"/>
          <p:nvPr/>
        </p:nvSpPr>
        <p:spPr>
          <a:xfrm>
            <a:off x="5735782" y="1153313"/>
            <a:ext cx="5943600" cy="1631216"/>
          </a:xfrm>
          <a:prstGeom prst="rect">
            <a:avLst/>
          </a:prstGeom>
          <a:noFill/>
        </p:spPr>
        <p:txBody>
          <a:bodyPr wrap="square" rtlCol="0">
            <a:spAutoFit/>
          </a:bodyPr>
          <a:lstStyle/>
          <a:p>
            <a:pPr algn="just"/>
            <a:r>
              <a:rPr lang="es-GT" sz="2000" dirty="0"/>
              <a:t>En atención al contexto por la pandemia derivado del virus SARS, la Inspección General de Trabajo ha realizado durante el segundo cuatrimestre 2021, 4 Operativos COVID-19 a Centros Nocturnos en los siguientes departamentos:</a:t>
            </a:r>
          </a:p>
        </p:txBody>
      </p:sp>
      <p:pic>
        <p:nvPicPr>
          <p:cNvPr id="7" name="Imagen 6"/>
          <p:cNvPicPr>
            <a:picLocks noChangeAspect="1"/>
          </p:cNvPicPr>
          <p:nvPr/>
        </p:nvPicPr>
        <p:blipFill>
          <a:blip r:embed="rId6"/>
          <a:stretch>
            <a:fillRect/>
          </a:stretch>
        </p:blipFill>
        <p:spPr>
          <a:xfrm>
            <a:off x="5735782" y="2778283"/>
            <a:ext cx="3541616" cy="3552824"/>
          </a:xfrm>
          <a:prstGeom prst="rect">
            <a:avLst/>
          </a:prstGeom>
        </p:spPr>
      </p:pic>
      <p:sp>
        <p:nvSpPr>
          <p:cNvPr id="11" name="CuadroTexto 4">
            <a:extLst>
              <a:ext uri="{FF2B5EF4-FFF2-40B4-BE49-F238E27FC236}">
                <a16:creationId xmlns:a16="http://schemas.microsoft.com/office/drawing/2014/main" id="{772394B1-81AB-2D43-86E5-EDE326CA93F8}"/>
              </a:ext>
            </a:extLst>
          </p:cNvPr>
          <p:cNvSpPr txBox="1"/>
          <p:nvPr/>
        </p:nvSpPr>
        <p:spPr>
          <a:xfrm>
            <a:off x="488940" y="1159559"/>
            <a:ext cx="5943600" cy="400110"/>
          </a:xfrm>
          <a:prstGeom prst="rect">
            <a:avLst/>
          </a:prstGeom>
          <a:noFill/>
        </p:spPr>
        <p:txBody>
          <a:bodyPr wrap="square" rtlCol="0">
            <a:spAutoFit/>
          </a:bodyPr>
          <a:lstStyle/>
          <a:p>
            <a:pPr algn="just"/>
            <a:r>
              <a:rPr lang="es-GT" sz="2000" dirty="0"/>
              <a:t>Resultados durante el segundo cuatrimestre:</a:t>
            </a:r>
          </a:p>
        </p:txBody>
      </p:sp>
    </p:spTree>
    <p:extLst>
      <p:ext uri="{BB962C8B-B14F-4D97-AF65-F5344CB8AC3E}">
        <p14:creationId xmlns:p14="http://schemas.microsoft.com/office/powerpoint/2010/main" val="374289725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7" y="444029"/>
            <a:ext cx="9624878" cy="715530"/>
          </a:xfrm>
        </p:spPr>
        <p:txBody>
          <a:bodyPr>
            <a:noAutofit/>
          </a:bodyPr>
          <a:lstStyle/>
          <a:p>
            <a:pPr algn="just"/>
            <a:r>
              <a:rPr lang="es-GT" sz="2400" b="1" dirty="0">
                <a:solidFill>
                  <a:srgbClr val="003353"/>
                </a:solidFill>
                <a:latin typeface="Montserrat" pitchFamily="2" charset="77"/>
              </a:rPr>
              <a:t>INSPECCIÓN GENERAL DE TRABAJO (IGT)</a:t>
            </a:r>
          </a:p>
        </p:txBody>
      </p:sp>
      <p:sp>
        <p:nvSpPr>
          <p:cNvPr id="7" name="CuadroTexto 4">
            <a:extLst>
              <a:ext uri="{FF2B5EF4-FFF2-40B4-BE49-F238E27FC236}">
                <a16:creationId xmlns:a16="http://schemas.microsoft.com/office/drawing/2014/main" id="{772394B1-81AB-2D43-86E5-EDE326CA93F8}"/>
              </a:ext>
            </a:extLst>
          </p:cNvPr>
          <p:cNvSpPr txBox="1"/>
          <p:nvPr/>
        </p:nvSpPr>
        <p:spPr>
          <a:xfrm>
            <a:off x="599777" y="989360"/>
            <a:ext cx="11079605" cy="707886"/>
          </a:xfrm>
          <a:prstGeom prst="rect">
            <a:avLst/>
          </a:prstGeom>
          <a:noFill/>
        </p:spPr>
        <p:txBody>
          <a:bodyPr wrap="square" rtlCol="0">
            <a:spAutoFit/>
          </a:bodyPr>
          <a:lstStyle/>
          <a:p>
            <a:pPr algn="just"/>
            <a:r>
              <a:rPr lang="es-GT" sz="2000" dirty="0"/>
              <a:t>La Inspección General de Trabajo realizó 7 operativos de inspección de trabajo en los 22 departamentos del país, siendo estos:</a:t>
            </a:r>
          </a:p>
        </p:txBody>
      </p:sp>
      <p:pic>
        <p:nvPicPr>
          <p:cNvPr id="3" name="Imagen 2"/>
          <p:cNvPicPr>
            <a:picLocks noChangeAspect="1"/>
          </p:cNvPicPr>
          <p:nvPr/>
        </p:nvPicPr>
        <p:blipFill>
          <a:blip r:embed="rId4"/>
          <a:stretch>
            <a:fillRect/>
          </a:stretch>
        </p:blipFill>
        <p:spPr>
          <a:xfrm>
            <a:off x="3139204" y="1497156"/>
            <a:ext cx="6000750" cy="5000625"/>
          </a:xfrm>
          <a:prstGeom prst="rect">
            <a:avLst/>
          </a:prstGeom>
        </p:spPr>
      </p:pic>
      <p:pic>
        <p:nvPicPr>
          <p:cNvPr id="8" name="Imagen 7"/>
          <p:cNvPicPr>
            <a:picLocks noChangeAspect="1"/>
          </p:cNvPicPr>
          <p:nvPr/>
        </p:nvPicPr>
        <p:blipFill>
          <a:blip r:embed="rId5"/>
          <a:stretch>
            <a:fillRect/>
          </a:stretch>
        </p:blipFill>
        <p:spPr>
          <a:xfrm>
            <a:off x="599776" y="4308764"/>
            <a:ext cx="2304299" cy="2055478"/>
          </a:xfrm>
          <a:prstGeom prst="rect">
            <a:avLst/>
          </a:prstGeom>
        </p:spPr>
      </p:pic>
    </p:spTree>
    <p:extLst>
      <p:ext uri="{BB962C8B-B14F-4D97-AF65-F5344CB8AC3E}">
        <p14:creationId xmlns:p14="http://schemas.microsoft.com/office/powerpoint/2010/main" val="210972287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7" y="444029"/>
            <a:ext cx="9624878" cy="715530"/>
          </a:xfrm>
        </p:spPr>
        <p:txBody>
          <a:bodyPr>
            <a:noAutofit/>
          </a:bodyPr>
          <a:lstStyle/>
          <a:p>
            <a:pPr algn="just"/>
            <a:r>
              <a:rPr lang="es-GT" sz="2400" b="1" dirty="0">
                <a:solidFill>
                  <a:srgbClr val="003353"/>
                </a:solidFill>
                <a:latin typeface="Montserrat" pitchFamily="2" charset="77"/>
              </a:rPr>
              <a:t>INSPECCIÓN GENERAL DE TRABAJO (IGT)</a:t>
            </a:r>
          </a:p>
        </p:txBody>
      </p:sp>
      <p:sp>
        <p:nvSpPr>
          <p:cNvPr id="7" name="CuadroTexto 4">
            <a:extLst>
              <a:ext uri="{FF2B5EF4-FFF2-40B4-BE49-F238E27FC236}">
                <a16:creationId xmlns:a16="http://schemas.microsoft.com/office/drawing/2014/main" id="{772394B1-81AB-2D43-86E5-EDE326CA93F8}"/>
              </a:ext>
            </a:extLst>
          </p:cNvPr>
          <p:cNvSpPr txBox="1"/>
          <p:nvPr/>
        </p:nvSpPr>
        <p:spPr>
          <a:xfrm>
            <a:off x="599777" y="1174344"/>
            <a:ext cx="11079605" cy="707886"/>
          </a:xfrm>
          <a:prstGeom prst="rect">
            <a:avLst/>
          </a:prstGeom>
          <a:noFill/>
        </p:spPr>
        <p:txBody>
          <a:bodyPr wrap="square" rtlCol="0">
            <a:spAutoFit/>
          </a:bodyPr>
          <a:lstStyle/>
          <a:p>
            <a:pPr algn="just"/>
            <a:r>
              <a:rPr lang="es-GT" sz="2000" dirty="0"/>
              <a:t>Se han recuperado por concepto de sanciones administrativas en la Inspección General de Trabajo los siguientes montos:</a:t>
            </a:r>
          </a:p>
        </p:txBody>
      </p:sp>
      <p:pic>
        <p:nvPicPr>
          <p:cNvPr id="8" name="Imagen 7"/>
          <p:cNvPicPr>
            <a:picLocks noChangeAspect="1"/>
          </p:cNvPicPr>
          <p:nvPr/>
        </p:nvPicPr>
        <p:blipFill>
          <a:blip r:embed="rId4"/>
          <a:stretch>
            <a:fillRect/>
          </a:stretch>
        </p:blipFill>
        <p:spPr>
          <a:xfrm>
            <a:off x="599777" y="4290313"/>
            <a:ext cx="2212696" cy="1973766"/>
          </a:xfrm>
          <a:prstGeom prst="rect">
            <a:avLst/>
          </a:prstGeom>
        </p:spPr>
      </p:pic>
      <p:pic>
        <p:nvPicPr>
          <p:cNvPr id="4" name="Imagen 3"/>
          <p:cNvPicPr>
            <a:picLocks noChangeAspect="1"/>
          </p:cNvPicPr>
          <p:nvPr/>
        </p:nvPicPr>
        <p:blipFill>
          <a:blip r:embed="rId5"/>
          <a:stretch>
            <a:fillRect/>
          </a:stretch>
        </p:blipFill>
        <p:spPr>
          <a:xfrm>
            <a:off x="599777" y="1897015"/>
            <a:ext cx="6326047" cy="2289030"/>
          </a:xfrm>
          <a:prstGeom prst="rect">
            <a:avLst/>
          </a:prstGeom>
        </p:spPr>
      </p:pic>
      <p:pic>
        <p:nvPicPr>
          <p:cNvPr id="5" name="Imagen 4"/>
          <p:cNvPicPr>
            <a:picLocks noChangeAspect="1"/>
          </p:cNvPicPr>
          <p:nvPr/>
        </p:nvPicPr>
        <p:blipFill>
          <a:blip r:embed="rId6"/>
          <a:stretch>
            <a:fillRect/>
          </a:stretch>
        </p:blipFill>
        <p:spPr>
          <a:xfrm>
            <a:off x="7730837" y="1926696"/>
            <a:ext cx="3505200" cy="2372422"/>
          </a:xfrm>
          <a:prstGeom prst="rect">
            <a:avLst/>
          </a:prstGeom>
        </p:spPr>
      </p:pic>
    </p:spTree>
    <p:extLst>
      <p:ext uri="{BB962C8B-B14F-4D97-AF65-F5344CB8AC3E}">
        <p14:creationId xmlns:p14="http://schemas.microsoft.com/office/powerpoint/2010/main" val="25687641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7" y="444029"/>
            <a:ext cx="9624878" cy="715530"/>
          </a:xfrm>
        </p:spPr>
        <p:txBody>
          <a:bodyPr>
            <a:noAutofit/>
          </a:bodyPr>
          <a:lstStyle/>
          <a:p>
            <a:pPr algn="just"/>
            <a:r>
              <a:rPr lang="es-GT" sz="2400" b="1" dirty="0">
                <a:solidFill>
                  <a:srgbClr val="003353"/>
                </a:solidFill>
                <a:latin typeface="Montserrat" pitchFamily="2" charset="77"/>
              </a:rPr>
              <a:t>Dirección General de Trabajo (DGE)</a:t>
            </a:r>
          </a:p>
        </p:txBody>
      </p:sp>
      <p:pic>
        <p:nvPicPr>
          <p:cNvPr id="3" name="Imagen 2"/>
          <p:cNvPicPr>
            <a:picLocks noChangeAspect="1"/>
          </p:cNvPicPr>
          <p:nvPr/>
        </p:nvPicPr>
        <p:blipFill>
          <a:blip r:embed="rId4"/>
          <a:stretch>
            <a:fillRect/>
          </a:stretch>
        </p:blipFill>
        <p:spPr>
          <a:xfrm>
            <a:off x="599777" y="1490395"/>
            <a:ext cx="8838343" cy="3926731"/>
          </a:xfrm>
          <a:prstGeom prst="rect">
            <a:avLst/>
          </a:prstGeom>
        </p:spPr>
      </p:pic>
      <p:pic>
        <p:nvPicPr>
          <p:cNvPr id="9" name="Picture 4" descr="Hr Projects &amp;amp; Consulting Services - Diseño Del Trabajo En Equipo Clipart -  Full Size Clipart (#3774601) - Pin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8120" y="2305408"/>
            <a:ext cx="2462934" cy="211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5553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7" y="444029"/>
            <a:ext cx="9624878" cy="715530"/>
          </a:xfrm>
        </p:spPr>
        <p:txBody>
          <a:bodyPr>
            <a:noAutofit/>
          </a:bodyPr>
          <a:lstStyle/>
          <a:p>
            <a:pPr algn="just"/>
            <a:r>
              <a:rPr lang="es-GT" sz="2400" b="1" dirty="0">
                <a:solidFill>
                  <a:srgbClr val="003353"/>
                </a:solidFill>
                <a:latin typeface="Montserrat" pitchFamily="2" charset="77"/>
              </a:rPr>
              <a:t>Dirección General de Trabajo (DGE)</a:t>
            </a:r>
          </a:p>
        </p:txBody>
      </p:sp>
      <p:pic>
        <p:nvPicPr>
          <p:cNvPr id="4" name="Imagen 3"/>
          <p:cNvPicPr>
            <a:picLocks noChangeAspect="1"/>
          </p:cNvPicPr>
          <p:nvPr/>
        </p:nvPicPr>
        <p:blipFill>
          <a:blip r:embed="rId4"/>
          <a:stretch>
            <a:fillRect/>
          </a:stretch>
        </p:blipFill>
        <p:spPr>
          <a:xfrm>
            <a:off x="599777" y="1368172"/>
            <a:ext cx="8835342" cy="4270628"/>
          </a:xfrm>
          <a:prstGeom prst="rect">
            <a:avLst/>
          </a:prstGeom>
        </p:spPr>
      </p:pic>
      <p:pic>
        <p:nvPicPr>
          <p:cNvPr id="1028" name="Picture 4" descr="Hr Projects &amp;amp; Consulting Services - Diseño Del Trabajo En Equipo Clipart -  Full Size Clipart (#3774601) - Pin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8120" y="2305408"/>
            <a:ext cx="2462934" cy="211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71915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5658" y="3124449"/>
            <a:ext cx="9946784" cy="1270046"/>
          </a:xfrm>
        </p:spPr>
        <p:txBody>
          <a:bodyPr>
            <a:noAutofit/>
          </a:bodyPr>
          <a:lstStyle/>
          <a:p>
            <a:pPr algn="ctr"/>
            <a:r>
              <a:rPr lang="es-ES_tradnl" sz="6000" b="1" dirty="0">
                <a:solidFill>
                  <a:schemeClr val="bg1"/>
                </a:solidFill>
                <a:latin typeface="Montserrat" panose="00000500000000000000" pitchFamily="50" charset="0"/>
                <a:cs typeface="Montserrat Bold"/>
              </a:rPr>
              <a:t>PRINCIPALES LOGROS INSTITUCIONALES</a:t>
            </a:r>
          </a:p>
        </p:txBody>
      </p:sp>
    </p:spTree>
    <p:extLst>
      <p:ext uri="{BB962C8B-B14F-4D97-AF65-F5344CB8AC3E}">
        <p14:creationId xmlns:p14="http://schemas.microsoft.com/office/powerpoint/2010/main" val="1155154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599777" y="444029"/>
            <a:ext cx="9624878" cy="715530"/>
          </a:xfrm>
        </p:spPr>
        <p:txBody>
          <a:bodyPr>
            <a:noAutofit/>
          </a:bodyPr>
          <a:lstStyle/>
          <a:p>
            <a:pPr algn="just"/>
            <a:r>
              <a:rPr lang="es-GT" sz="2400" b="1" dirty="0">
                <a:solidFill>
                  <a:srgbClr val="003353"/>
                </a:solidFill>
                <a:latin typeface="Montserrat" pitchFamily="2" charset="77"/>
              </a:rPr>
              <a:t>Fomento a la Legalidad Laboral</a:t>
            </a:r>
          </a:p>
        </p:txBody>
      </p:sp>
      <p:pic>
        <p:nvPicPr>
          <p:cNvPr id="2050" name="Picture 2" descr="Contrato - Iconos gratis de negocios y finanz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685" y="2583151"/>
            <a:ext cx="2365952" cy="236595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4">
            <a:extLst>
              <a:ext uri="{FF2B5EF4-FFF2-40B4-BE49-F238E27FC236}">
                <a16:creationId xmlns:a16="http://schemas.microsoft.com/office/drawing/2014/main" id="{772394B1-81AB-2D43-86E5-EDE326CA93F8}"/>
              </a:ext>
            </a:extLst>
          </p:cNvPr>
          <p:cNvSpPr txBox="1"/>
          <p:nvPr/>
        </p:nvSpPr>
        <p:spPr>
          <a:xfrm>
            <a:off x="599777" y="1174344"/>
            <a:ext cx="11079605" cy="1631216"/>
          </a:xfrm>
          <a:prstGeom prst="rect">
            <a:avLst/>
          </a:prstGeom>
          <a:noFill/>
        </p:spPr>
        <p:txBody>
          <a:bodyPr wrap="square" rtlCol="0">
            <a:spAutoFit/>
          </a:bodyPr>
          <a:lstStyle/>
          <a:p>
            <a:pPr algn="just"/>
            <a:r>
              <a:rPr lang="es-GT" sz="2000" dirty="0"/>
              <a:t>Obtuvo como resultado 2,067 trabajadores y empleadores capacitados y asesorados en derechos y obligaciones laborales, los cuales algunos fueron atendidos vía telefónica y presencial. El monto recuperado a favor de los trabajadores de mayo a agosto asciende a Q.539,348.25.</a:t>
            </a:r>
          </a:p>
          <a:p>
            <a:pPr algn="just"/>
            <a:endParaRPr lang="es-GT" sz="2000" dirty="0"/>
          </a:p>
          <a:p>
            <a:pPr algn="just"/>
            <a:r>
              <a:rPr lang="es-GT" sz="2000" dirty="0"/>
              <a:t>Actividades realizadas durante el segundo cuatrimestre:</a:t>
            </a:r>
          </a:p>
        </p:txBody>
      </p:sp>
      <p:pic>
        <p:nvPicPr>
          <p:cNvPr id="3" name="Imagen 2"/>
          <p:cNvPicPr>
            <a:picLocks noChangeAspect="1"/>
          </p:cNvPicPr>
          <p:nvPr/>
        </p:nvPicPr>
        <p:blipFill>
          <a:blip r:embed="rId5"/>
          <a:stretch>
            <a:fillRect/>
          </a:stretch>
        </p:blipFill>
        <p:spPr>
          <a:xfrm>
            <a:off x="1674235" y="2925040"/>
            <a:ext cx="7164259" cy="3378777"/>
          </a:xfrm>
          <a:prstGeom prst="rect">
            <a:avLst/>
          </a:prstGeom>
        </p:spPr>
      </p:pic>
    </p:spTree>
    <p:extLst>
      <p:ext uri="{BB962C8B-B14F-4D97-AF65-F5344CB8AC3E}">
        <p14:creationId xmlns:p14="http://schemas.microsoft.com/office/powerpoint/2010/main" val="156571776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4681" y="3124449"/>
            <a:ext cx="9859573" cy="1270046"/>
          </a:xfrm>
        </p:spPr>
        <p:txBody>
          <a:bodyPr>
            <a:noAutofit/>
          </a:bodyPr>
          <a:lstStyle/>
          <a:p>
            <a:pPr algn="ctr"/>
            <a:r>
              <a:rPr lang="es-GT" b="1" dirty="0">
                <a:solidFill>
                  <a:schemeClr val="bg1"/>
                </a:solidFill>
                <a:latin typeface="Montserrat" panose="00000500000000000000" pitchFamily="50" charset="0"/>
                <a:cs typeface="Montserrat Bold"/>
              </a:rPr>
              <a:t>RESULTADOS DE CORTO Y</a:t>
            </a:r>
            <a:br>
              <a:rPr lang="es-GT" b="1" dirty="0">
                <a:solidFill>
                  <a:schemeClr val="bg1"/>
                </a:solidFill>
                <a:latin typeface="Montserrat" panose="00000500000000000000" pitchFamily="50" charset="0"/>
                <a:cs typeface="Montserrat Bold"/>
              </a:rPr>
            </a:br>
            <a:r>
              <a:rPr lang="es-GT" b="1" dirty="0">
                <a:solidFill>
                  <a:schemeClr val="bg1"/>
                </a:solidFill>
                <a:latin typeface="Montserrat" panose="00000500000000000000" pitchFamily="50" charset="0"/>
                <a:cs typeface="Montserrat Bold"/>
              </a:rPr>
              <a:t>MEDIANO PLAZO ALCANZADOS EN EL MARCO DE LA POLÍTICA</a:t>
            </a:r>
            <a:br>
              <a:rPr lang="es-GT" b="1" dirty="0">
                <a:solidFill>
                  <a:schemeClr val="bg1"/>
                </a:solidFill>
                <a:latin typeface="Montserrat" panose="00000500000000000000" pitchFamily="50" charset="0"/>
                <a:cs typeface="Montserrat Bold"/>
              </a:rPr>
            </a:br>
            <a:r>
              <a:rPr lang="es-GT" b="1" dirty="0">
                <a:solidFill>
                  <a:schemeClr val="bg1"/>
                </a:solidFill>
                <a:latin typeface="Montserrat" panose="00000500000000000000" pitchFamily="50" charset="0"/>
                <a:cs typeface="Montserrat Bold"/>
              </a:rPr>
              <a:t>GENERAL DE GOBIERNO</a:t>
            </a:r>
            <a:endParaRPr lang="es-ES_tradnl" b="1" dirty="0">
              <a:solidFill>
                <a:schemeClr val="bg1"/>
              </a:solidFill>
              <a:latin typeface="Montserrat" panose="00000500000000000000" pitchFamily="50" charset="0"/>
              <a:cs typeface="Montserrat Bold"/>
            </a:endParaRPr>
          </a:p>
        </p:txBody>
      </p:sp>
    </p:spTree>
    <p:extLst>
      <p:ext uri="{BB962C8B-B14F-4D97-AF65-F5344CB8AC3E}">
        <p14:creationId xmlns:p14="http://schemas.microsoft.com/office/powerpoint/2010/main" val="1869586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4">
            <a:extLst>
              <a:ext uri="{FF2B5EF4-FFF2-40B4-BE49-F238E27FC236}">
                <a16:creationId xmlns:a16="http://schemas.microsoft.com/office/drawing/2014/main" id="{772394B1-81AB-2D43-86E5-EDE326CA93F8}"/>
              </a:ext>
            </a:extLst>
          </p:cNvPr>
          <p:cNvSpPr txBox="1"/>
          <p:nvPr/>
        </p:nvSpPr>
        <p:spPr>
          <a:xfrm>
            <a:off x="294978" y="315362"/>
            <a:ext cx="9638732" cy="1015663"/>
          </a:xfrm>
          <a:prstGeom prst="rect">
            <a:avLst/>
          </a:prstGeom>
          <a:noFill/>
        </p:spPr>
        <p:txBody>
          <a:bodyPr wrap="square" rtlCol="0">
            <a:spAutoFit/>
          </a:bodyPr>
          <a:lstStyle/>
          <a:p>
            <a:pPr algn="just"/>
            <a:r>
              <a:rPr lang="es-GT" sz="2000" dirty="0"/>
              <a:t>A continuación, se presentan los avances físicos y financieros obtenidos durante el segundo cuatrimestre de las acciones e intervenciones establecidas en la estructura programática del Ministerio de Trabajo y Previsión Social que dan respuesta las metas y pilares de la PGG.</a:t>
            </a:r>
          </a:p>
        </p:txBody>
      </p:sp>
      <p:pic>
        <p:nvPicPr>
          <p:cNvPr id="5" name="Imagen 4"/>
          <p:cNvPicPr>
            <a:picLocks noChangeAspect="1"/>
          </p:cNvPicPr>
          <p:nvPr/>
        </p:nvPicPr>
        <p:blipFill>
          <a:blip r:embed="rId4"/>
          <a:stretch>
            <a:fillRect/>
          </a:stretch>
        </p:blipFill>
        <p:spPr>
          <a:xfrm>
            <a:off x="461463" y="1549635"/>
            <a:ext cx="8848792" cy="5001491"/>
          </a:xfrm>
          <a:prstGeom prst="rect">
            <a:avLst/>
          </a:prstGeom>
        </p:spPr>
      </p:pic>
      <p:pic>
        <p:nvPicPr>
          <p:cNvPr id="7" name="Imagen 6"/>
          <p:cNvPicPr>
            <a:picLocks noChangeAspect="1"/>
          </p:cNvPicPr>
          <p:nvPr/>
        </p:nvPicPr>
        <p:blipFill>
          <a:blip r:embed="rId5"/>
          <a:stretch>
            <a:fillRect/>
          </a:stretch>
        </p:blipFill>
        <p:spPr>
          <a:xfrm>
            <a:off x="9373465" y="3907166"/>
            <a:ext cx="2818535" cy="2950834"/>
          </a:xfrm>
          <a:prstGeom prst="rect">
            <a:avLst/>
          </a:prstGeom>
        </p:spPr>
      </p:pic>
    </p:spTree>
    <p:extLst>
      <p:ext uri="{BB962C8B-B14F-4D97-AF65-F5344CB8AC3E}">
        <p14:creationId xmlns:p14="http://schemas.microsoft.com/office/powerpoint/2010/main" val="83224151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373" y="3124449"/>
            <a:ext cx="11564342" cy="1270046"/>
          </a:xfrm>
        </p:spPr>
        <p:txBody>
          <a:bodyPr>
            <a:noAutofit/>
          </a:bodyPr>
          <a:lstStyle/>
          <a:p>
            <a:pPr algn="ctr"/>
            <a:r>
              <a:rPr lang="es-ES_tradnl" sz="6000" b="1" dirty="0">
                <a:solidFill>
                  <a:schemeClr val="bg1"/>
                </a:solidFill>
                <a:latin typeface="Montserrat" panose="00000500000000000000" pitchFamily="50" charset="0"/>
                <a:cs typeface="Montserrat Bold"/>
              </a:rPr>
              <a:t>DESAFÍOS INSTITUCIONALES</a:t>
            </a:r>
          </a:p>
        </p:txBody>
      </p:sp>
    </p:spTree>
    <p:extLst>
      <p:ext uri="{BB962C8B-B14F-4D97-AF65-F5344CB8AC3E}">
        <p14:creationId xmlns:p14="http://schemas.microsoft.com/office/powerpoint/2010/main" val="1003829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4">
            <a:extLst>
              <a:ext uri="{FF2B5EF4-FFF2-40B4-BE49-F238E27FC236}">
                <a16:creationId xmlns:a16="http://schemas.microsoft.com/office/drawing/2014/main" id="{772394B1-81AB-2D43-86E5-EDE326CA93F8}"/>
              </a:ext>
            </a:extLst>
          </p:cNvPr>
          <p:cNvSpPr txBox="1"/>
          <p:nvPr/>
        </p:nvSpPr>
        <p:spPr>
          <a:xfrm>
            <a:off x="599777" y="1160489"/>
            <a:ext cx="7241896" cy="4708981"/>
          </a:xfrm>
          <a:prstGeom prst="rect">
            <a:avLst/>
          </a:prstGeom>
          <a:noFill/>
        </p:spPr>
        <p:txBody>
          <a:bodyPr wrap="square" rtlCol="0">
            <a:spAutoFit/>
          </a:bodyPr>
          <a:lstStyle/>
          <a:p>
            <a:pPr marL="457200" indent="-457200" algn="just">
              <a:buFont typeface="Arial" panose="020B0604020202020204" pitchFamily="34" charset="0"/>
              <a:buChar char="•"/>
            </a:pPr>
            <a:r>
              <a:rPr lang="es-GT" sz="2000" dirty="0"/>
              <a:t>Fortalecimiento del recurso humano reclasificando al personal, ya que la mayor parte del personal está contratado bajo el renglón 029, realizando funciones que corresponden a un renglón de personal permanente.</a:t>
            </a:r>
          </a:p>
          <a:p>
            <a:pPr marL="457200" indent="-457200" algn="just">
              <a:buFont typeface="Arial" panose="020B0604020202020204" pitchFamily="34" charset="0"/>
              <a:buChar char="•"/>
            </a:pPr>
            <a:endParaRPr lang="es-GT" sz="2000" dirty="0"/>
          </a:p>
          <a:p>
            <a:pPr marL="457200" indent="-457200" algn="just">
              <a:buFont typeface="Arial" panose="020B0604020202020204" pitchFamily="34" charset="0"/>
              <a:buChar char="•"/>
            </a:pPr>
            <a:r>
              <a:rPr lang="es-GT" sz="2000" dirty="0"/>
              <a:t>Actualización y aprobación del Reglamento Orgánico Interno, derivado a que es necesario realizar acciones correctivas en cuanto a las funciones de las dependencias del Ministerio de Trabajo y Previsión Social.</a:t>
            </a:r>
          </a:p>
          <a:p>
            <a:pPr marL="457200" indent="-457200" algn="just">
              <a:buFont typeface="Arial" panose="020B0604020202020204" pitchFamily="34" charset="0"/>
              <a:buChar char="•"/>
            </a:pPr>
            <a:endParaRPr lang="es-GT" sz="2000" dirty="0"/>
          </a:p>
          <a:p>
            <a:pPr marL="457200" indent="-457200" algn="just">
              <a:buFont typeface="Arial" panose="020B0604020202020204" pitchFamily="34" charset="0"/>
              <a:buChar char="•"/>
            </a:pPr>
            <a:r>
              <a:rPr lang="es-GT" sz="2000" dirty="0"/>
              <a:t>Elaboración de manuales de funciones, procesos y procedimientos que permitan evidenciar el debido que hacer institucional, que coadyuve a ordenar los procesos de forma concisa, además de facilitar la comprensión y funcionamiento de los mismos.</a:t>
            </a:r>
          </a:p>
        </p:txBody>
      </p:sp>
      <p:pic>
        <p:nvPicPr>
          <p:cNvPr id="4" name="Imagen 3"/>
          <p:cNvPicPr>
            <a:picLocks noChangeAspect="1"/>
          </p:cNvPicPr>
          <p:nvPr/>
        </p:nvPicPr>
        <p:blipFill>
          <a:blip r:embed="rId4"/>
          <a:stretch>
            <a:fillRect/>
          </a:stretch>
        </p:blipFill>
        <p:spPr>
          <a:xfrm>
            <a:off x="8138679" y="1944944"/>
            <a:ext cx="3873211" cy="2561677"/>
          </a:xfrm>
          <a:prstGeom prst="rect">
            <a:avLst/>
          </a:prstGeom>
        </p:spPr>
      </p:pic>
    </p:spTree>
    <p:extLst>
      <p:ext uri="{BB962C8B-B14F-4D97-AF65-F5344CB8AC3E}">
        <p14:creationId xmlns:p14="http://schemas.microsoft.com/office/powerpoint/2010/main" val="336393941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CE1CC5-54D2-A544-84CA-A9D3ACF28E46}"/>
              </a:ext>
            </a:extLst>
          </p:cNvPr>
          <p:cNvSpPr txBox="1"/>
          <p:nvPr/>
        </p:nvSpPr>
        <p:spPr>
          <a:xfrm>
            <a:off x="7643466" y="6161568"/>
            <a:ext cx="2395055" cy="523220"/>
          </a:xfrm>
          <a:prstGeom prst="rect">
            <a:avLst/>
          </a:prstGeom>
          <a:noFill/>
        </p:spPr>
        <p:txBody>
          <a:bodyPr wrap="square" rtlCol="0">
            <a:spAutoFit/>
          </a:bodyPr>
          <a:lstStyle/>
          <a:p>
            <a:r>
              <a:rPr lang="es-GT" sz="1400" b="1" dirty="0">
                <a:solidFill>
                  <a:schemeClr val="bg1"/>
                </a:solidFill>
                <a:latin typeface="Montserrat Black" pitchFamily="2" charset="77"/>
              </a:rPr>
              <a:t>Ministerio de Trabajo y Previsión Social</a:t>
            </a:r>
          </a:p>
        </p:txBody>
      </p:sp>
      <p:sp>
        <p:nvSpPr>
          <p:cNvPr id="4" name="CuadroTexto 3">
            <a:extLst>
              <a:ext uri="{FF2B5EF4-FFF2-40B4-BE49-F238E27FC236}">
                <a16:creationId xmlns:a16="http://schemas.microsoft.com/office/drawing/2014/main" id="{5B85C621-E17F-4E41-A143-0D4736F05802}"/>
              </a:ext>
            </a:extLst>
          </p:cNvPr>
          <p:cNvSpPr txBox="1"/>
          <p:nvPr/>
        </p:nvSpPr>
        <p:spPr>
          <a:xfrm>
            <a:off x="6520985" y="334264"/>
            <a:ext cx="1722261" cy="646331"/>
          </a:xfrm>
          <a:prstGeom prst="rect">
            <a:avLst/>
          </a:prstGeom>
          <a:noFill/>
        </p:spPr>
        <p:txBody>
          <a:bodyPr wrap="square" rtlCol="0">
            <a:spAutoFit/>
          </a:bodyPr>
          <a:lstStyle/>
          <a:p>
            <a:r>
              <a:rPr lang="es-GT" sz="1200" b="1" dirty="0">
                <a:solidFill>
                  <a:srgbClr val="003353"/>
                </a:solidFill>
                <a:latin typeface="Montserrat" pitchFamily="2" charset="77"/>
              </a:rPr>
              <a:t>MINISTERIO DE TRABAJO Y </a:t>
            </a:r>
          </a:p>
          <a:p>
            <a:r>
              <a:rPr lang="es-GT" sz="1200" b="1" dirty="0">
                <a:solidFill>
                  <a:srgbClr val="003353"/>
                </a:solidFill>
                <a:latin typeface="Montserrat" pitchFamily="2" charset="77"/>
              </a:rPr>
              <a:t>PREVISIÓN SOCIAL</a:t>
            </a:r>
          </a:p>
        </p:txBody>
      </p:sp>
    </p:spTree>
    <p:extLst>
      <p:ext uri="{BB962C8B-B14F-4D97-AF65-F5344CB8AC3E}">
        <p14:creationId xmlns:p14="http://schemas.microsoft.com/office/powerpoint/2010/main" val="150266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80700" cy="715530"/>
          </a:xfrm>
        </p:spPr>
        <p:txBody>
          <a:bodyPr>
            <a:normAutofit/>
          </a:bodyPr>
          <a:lstStyle/>
          <a:p>
            <a:r>
              <a:rPr lang="es-GT" sz="2400" b="1" dirty="0">
                <a:solidFill>
                  <a:srgbClr val="003353"/>
                </a:solidFill>
                <a:latin typeface="Montserrat" pitchFamily="2" charset="77"/>
              </a:rPr>
              <a:t>SERVICIOS ELECTRÓNICOS MINTRAB</a:t>
            </a:r>
          </a:p>
        </p:txBody>
      </p:sp>
      <p:sp>
        <p:nvSpPr>
          <p:cNvPr id="6" name="CuadroTexto 4">
            <a:extLst>
              <a:ext uri="{FF2B5EF4-FFF2-40B4-BE49-F238E27FC236}">
                <a16:creationId xmlns:a16="http://schemas.microsoft.com/office/drawing/2014/main" id="{772394B1-81AB-2D43-86E5-EDE326CA93F8}"/>
              </a:ext>
            </a:extLst>
          </p:cNvPr>
          <p:cNvSpPr txBox="1"/>
          <p:nvPr/>
        </p:nvSpPr>
        <p:spPr>
          <a:xfrm>
            <a:off x="408709" y="1474817"/>
            <a:ext cx="7501577" cy="4093428"/>
          </a:xfrm>
          <a:prstGeom prst="rect">
            <a:avLst/>
          </a:prstGeom>
          <a:noFill/>
        </p:spPr>
        <p:txBody>
          <a:bodyPr wrap="square" rtlCol="0">
            <a:spAutoFit/>
          </a:bodyPr>
          <a:lstStyle/>
          <a:p>
            <a:pPr algn="just"/>
            <a:r>
              <a:rPr lang="es-GT" sz="2000" dirty="0"/>
              <a:t>Se encuentran a disposición de trabajadores, empleadores y de la población en general, a través del portal institucional:</a:t>
            </a:r>
          </a:p>
          <a:p>
            <a:pPr algn="just"/>
            <a:endParaRPr lang="es-GT" sz="2000" dirty="0"/>
          </a:p>
          <a:p>
            <a:pPr marL="285750" indent="-285750" algn="just">
              <a:buFont typeface="Arial" panose="020B0604020202020204" pitchFamily="34" charset="0"/>
              <a:buChar char="•"/>
            </a:pPr>
            <a:r>
              <a:rPr lang="es-GT" sz="2000" dirty="0"/>
              <a:t>Constancia de Buenas Prácticas Laborales “BPL”</a:t>
            </a:r>
          </a:p>
          <a:p>
            <a:pPr marL="285750" indent="-285750" algn="just">
              <a:buFont typeface="Arial" panose="020B0604020202020204" pitchFamily="34" charset="0"/>
              <a:buChar char="•"/>
            </a:pPr>
            <a:endParaRPr lang="es-GT" sz="2000" dirty="0"/>
          </a:p>
          <a:p>
            <a:pPr marL="285750" indent="-285750" algn="just">
              <a:buFont typeface="Arial" panose="020B0604020202020204" pitchFamily="34" charset="0"/>
              <a:buChar char="•"/>
            </a:pPr>
            <a:r>
              <a:rPr lang="es-GT" sz="2000" dirty="0"/>
              <a:t>Portal Electrónico “Tu Empleo”</a:t>
            </a:r>
          </a:p>
          <a:p>
            <a:pPr marL="285750" indent="-285750" algn="just">
              <a:buFont typeface="Arial" panose="020B0604020202020204" pitchFamily="34" charset="0"/>
              <a:buChar char="•"/>
            </a:pPr>
            <a:endParaRPr lang="es-GT" sz="2000" dirty="0"/>
          </a:p>
          <a:p>
            <a:pPr marL="285750" indent="-285750" algn="just">
              <a:buFont typeface="Arial" panose="020B0604020202020204" pitchFamily="34" charset="0"/>
              <a:buChar char="•"/>
            </a:pPr>
            <a:r>
              <a:rPr lang="es-GT" sz="2000" dirty="0"/>
              <a:t>Plataforma Salud y Seguridad Ocupacional</a:t>
            </a:r>
          </a:p>
          <a:p>
            <a:pPr marL="285750" indent="-285750" algn="just">
              <a:buFont typeface="Arial" panose="020B0604020202020204" pitchFamily="34" charset="0"/>
              <a:buChar char="•"/>
            </a:pPr>
            <a:endParaRPr lang="es-GT" sz="2000" dirty="0"/>
          </a:p>
          <a:p>
            <a:pPr marL="285750" indent="-285750" algn="just">
              <a:buFont typeface="Arial" panose="020B0604020202020204" pitchFamily="34" charset="0"/>
              <a:buChar char="•"/>
            </a:pPr>
            <a:r>
              <a:rPr lang="es-GT" sz="2000" dirty="0"/>
              <a:t>Libro Electrónico de Salarios</a:t>
            </a:r>
          </a:p>
          <a:p>
            <a:pPr marL="285750" indent="-285750" algn="just">
              <a:buFont typeface="Arial" panose="020B0604020202020204" pitchFamily="34" charset="0"/>
              <a:buChar char="•"/>
            </a:pPr>
            <a:endParaRPr lang="es-GT" sz="2000" dirty="0"/>
          </a:p>
          <a:p>
            <a:pPr marL="285750" indent="-285750" algn="just">
              <a:buFont typeface="Arial" panose="020B0604020202020204" pitchFamily="34" charset="0"/>
              <a:buChar char="•"/>
            </a:pPr>
            <a:r>
              <a:rPr lang="es-GT" sz="2000" dirty="0"/>
              <a:t>Registro Electrónico de Contratos Individuales de Trabajo (RECIT)</a:t>
            </a:r>
          </a:p>
          <a:p>
            <a:pPr marL="285750" indent="-285750" algn="just">
              <a:buFont typeface="Arial" panose="020B0604020202020204" pitchFamily="34" charset="0"/>
              <a:buChar char="•"/>
            </a:pPr>
            <a:endParaRPr lang="es-GT" sz="2000" dirty="0"/>
          </a:p>
        </p:txBody>
      </p:sp>
      <p:pic>
        <p:nvPicPr>
          <p:cNvPr id="1026" name="Picture 2" descr="Download Computer Keyboard Desktop Computers Euclidean Vector - Teclado De  Computadora Vector PNG Image with No Background - PNGkey.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132376" y="1594591"/>
            <a:ext cx="2696045" cy="3343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75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9910948" cy="715530"/>
          </a:xfrm>
        </p:spPr>
        <p:txBody>
          <a:bodyPr>
            <a:normAutofit/>
          </a:bodyPr>
          <a:lstStyle/>
          <a:p>
            <a:r>
              <a:rPr lang="es-GT" sz="2400" b="1" dirty="0">
                <a:solidFill>
                  <a:srgbClr val="003353"/>
                </a:solidFill>
                <a:latin typeface="Montserrat" pitchFamily="2" charset="77"/>
              </a:rPr>
              <a:t>Avances registrados en los sistemas electrónicos</a:t>
            </a:r>
          </a:p>
        </p:txBody>
      </p:sp>
      <p:graphicFrame>
        <p:nvGraphicFramePr>
          <p:cNvPr id="4" name="Tabla 3"/>
          <p:cNvGraphicFramePr>
            <a:graphicFrameLocks noGrp="1"/>
          </p:cNvGraphicFramePr>
          <p:nvPr>
            <p:extLst>
              <p:ext uri="{D42A27DB-BD31-4B8C-83A1-F6EECF244321}">
                <p14:modId xmlns:p14="http://schemas.microsoft.com/office/powerpoint/2010/main" val="2176558486"/>
              </p:ext>
            </p:extLst>
          </p:nvPr>
        </p:nvGraphicFramePr>
        <p:xfrm>
          <a:off x="408709" y="1297350"/>
          <a:ext cx="9591634" cy="4775775"/>
        </p:xfrm>
        <a:graphic>
          <a:graphicData uri="http://schemas.openxmlformats.org/drawingml/2006/table">
            <a:tbl>
              <a:tblPr firstRow="1" firstCol="1" bandRow="1">
                <a:tableStyleId>{5C22544A-7EE6-4342-B048-85BDC9FD1C3A}</a:tableStyleId>
              </a:tblPr>
              <a:tblGrid>
                <a:gridCol w="2552206">
                  <a:extLst>
                    <a:ext uri="{9D8B030D-6E8A-4147-A177-3AD203B41FA5}">
                      <a16:colId xmlns:a16="http://schemas.microsoft.com/office/drawing/2014/main" val="3266612797"/>
                    </a:ext>
                  </a:extLst>
                </a:gridCol>
                <a:gridCol w="3744685">
                  <a:extLst>
                    <a:ext uri="{9D8B030D-6E8A-4147-A177-3AD203B41FA5}">
                      <a16:colId xmlns:a16="http://schemas.microsoft.com/office/drawing/2014/main" val="232391704"/>
                    </a:ext>
                  </a:extLst>
                </a:gridCol>
                <a:gridCol w="1756229">
                  <a:extLst>
                    <a:ext uri="{9D8B030D-6E8A-4147-A177-3AD203B41FA5}">
                      <a16:colId xmlns:a16="http://schemas.microsoft.com/office/drawing/2014/main" val="1984349091"/>
                    </a:ext>
                  </a:extLst>
                </a:gridCol>
                <a:gridCol w="1538514">
                  <a:extLst>
                    <a:ext uri="{9D8B030D-6E8A-4147-A177-3AD203B41FA5}">
                      <a16:colId xmlns:a16="http://schemas.microsoft.com/office/drawing/2014/main" val="3436739865"/>
                    </a:ext>
                  </a:extLst>
                </a:gridCol>
              </a:tblGrid>
              <a:tr h="681891">
                <a:tc>
                  <a:txBody>
                    <a:bodyPr/>
                    <a:lstStyle/>
                    <a:p>
                      <a:pPr algn="ctr">
                        <a:lnSpc>
                          <a:spcPct val="115000"/>
                        </a:lnSpc>
                        <a:spcAft>
                          <a:spcPts val="0"/>
                        </a:spcAft>
                      </a:pPr>
                      <a:r>
                        <a:rPr lang="es-GT" sz="1400" dirty="0">
                          <a:effectLst/>
                        </a:rPr>
                        <a:t>Nombre del Sistema</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Unidad de medida de los Resultados</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Resultados</a:t>
                      </a:r>
                      <a:br>
                        <a:rPr lang="es-GT" sz="1400" dirty="0">
                          <a:effectLst/>
                        </a:rPr>
                      </a:br>
                      <a:r>
                        <a:rPr lang="es-GT" sz="1400" dirty="0">
                          <a:effectLst/>
                        </a:rPr>
                        <a:t>segundo cuatrimestre</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Acumulado </a:t>
                      </a:r>
                      <a:br>
                        <a:rPr lang="es-GT" sz="1400" dirty="0">
                          <a:effectLst/>
                        </a:rPr>
                      </a:br>
                      <a:r>
                        <a:rPr lang="es-GT" sz="1400" dirty="0">
                          <a:effectLst/>
                        </a:rPr>
                        <a:t>enero-agosto</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50179822"/>
                  </a:ext>
                </a:extLst>
              </a:tr>
              <a:tr h="206748">
                <a:tc rowSpan="2">
                  <a:txBody>
                    <a:bodyPr/>
                    <a:lstStyle/>
                    <a:p>
                      <a:pPr algn="l">
                        <a:lnSpc>
                          <a:spcPct val="115000"/>
                        </a:lnSpc>
                        <a:spcAft>
                          <a:spcPts val="0"/>
                        </a:spcAft>
                      </a:pPr>
                      <a:r>
                        <a:rPr lang="es-GT" sz="1400" dirty="0">
                          <a:effectLst/>
                        </a:rPr>
                        <a:t>Libro Electrónico de Salarios</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Empresa</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1,150</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2,694</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23433627"/>
                  </a:ext>
                </a:extLst>
              </a:tr>
              <a:tr h="206748">
                <a:tc vMerge="1">
                  <a:txBody>
                    <a:bodyPr/>
                    <a:lstStyle/>
                    <a:p>
                      <a:endParaRPr lang="es-GT"/>
                    </a:p>
                  </a:txBody>
                  <a:tcPr/>
                </a:tc>
                <a:tc>
                  <a:txBody>
                    <a:bodyPr/>
                    <a:lstStyle/>
                    <a:p>
                      <a:pPr algn="ctr">
                        <a:lnSpc>
                          <a:spcPct val="115000"/>
                        </a:lnSpc>
                        <a:spcAft>
                          <a:spcPts val="0"/>
                        </a:spcAft>
                      </a:pPr>
                      <a:r>
                        <a:rPr lang="es-GT" sz="1400" dirty="0">
                          <a:effectLst/>
                        </a:rPr>
                        <a:t>Folios</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1,137,675</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2,686,525</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04994088"/>
                  </a:ext>
                </a:extLst>
              </a:tr>
              <a:tr h="413495">
                <a:tc>
                  <a:txBody>
                    <a:bodyPr/>
                    <a:lstStyle/>
                    <a:p>
                      <a:pPr algn="l">
                        <a:lnSpc>
                          <a:spcPct val="115000"/>
                        </a:lnSpc>
                        <a:spcAft>
                          <a:spcPts val="0"/>
                        </a:spcAft>
                      </a:pPr>
                      <a:r>
                        <a:rPr lang="es-GT" sz="1400" dirty="0">
                          <a:effectLst/>
                        </a:rPr>
                        <a:t>Registro Electrónico de Contratos Individuales de Trabajo (RECIT)</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Contrato</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179,693</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384,690</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64036199"/>
                  </a:ext>
                </a:extLst>
              </a:tr>
              <a:tr h="620243">
                <a:tc>
                  <a:txBody>
                    <a:bodyPr/>
                    <a:lstStyle/>
                    <a:p>
                      <a:pPr algn="l">
                        <a:lnSpc>
                          <a:spcPct val="115000"/>
                        </a:lnSpc>
                        <a:spcAft>
                          <a:spcPts val="0"/>
                        </a:spcAft>
                      </a:pPr>
                      <a:r>
                        <a:rPr lang="es-GT" sz="1400" dirty="0">
                          <a:effectLst/>
                        </a:rPr>
                        <a:t>Registro Electrónico de Reglamentos Interiores de Trabajo (RERIT)</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Número Reglamentos firmados</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199</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234</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13564991"/>
                  </a:ext>
                </a:extLst>
              </a:tr>
              <a:tr h="401843">
                <a:tc rowSpan="2">
                  <a:txBody>
                    <a:bodyPr/>
                    <a:lstStyle/>
                    <a:p>
                      <a:pPr algn="l">
                        <a:lnSpc>
                          <a:spcPct val="115000"/>
                        </a:lnSpc>
                        <a:spcAft>
                          <a:spcPts val="0"/>
                        </a:spcAft>
                      </a:pPr>
                      <a:r>
                        <a:rPr lang="es-GT" sz="1400" dirty="0">
                          <a:effectLst/>
                        </a:rPr>
                        <a:t> Buenas Prácticas Laborales (BPL)</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Solicitudes recibidas primera convocatoria</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15</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NA</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69382913"/>
                  </a:ext>
                </a:extLst>
              </a:tr>
              <a:tr h="429349">
                <a:tc vMerge="1">
                  <a:txBody>
                    <a:bodyPr/>
                    <a:lstStyle/>
                    <a:p>
                      <a:endParaRPr lang="es-GT"/>
                    </a:p>
                  </a:txBody>
                  <a:tcPr/>
                </a:tc>
                <a:tc>
                  <a:txBody>
                    <a:bodyPr/>
                    <a:lstStyle/>
                    <a:p>
                      <a:pPr algn="ctr">
                        <a:lnSpc>
                          <a:spcPct val="115000"/>
                        </a:lnSpc>
                        <a:spcAft>
                          <a:spcPts val="0"/>
                        </a:spcAft>
                      </a:pPr>
                      <a:r>
                        <a:rPr lang="es-GT" sz="1400" dirty="0">
                          <a:effectLst/>
                        </a:rPr>
                        <a:t>Solicitudes recibidas segunda convocatoria</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49</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NA</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36272186"/>
                  </a:ext>
                </a:extLst>
              </a:tr>
              <a:tr h="401843">
                <a:tc rowSpan="4">
                  <a:txBody>
                    <a:bodyPr/>
                    <a:lstStyle/>
                    <a:p>
                      <a:pPr algn="l">
                        <a:lnSpc>
                          <a:spcPct val="115000"/>
                        </a:lnSpc>
                        <a:spcAft>
                          <a:spcPts val="0"/>
                        </a:spcAft>
                      </a:pPr>
                      <a:r>
                        <a:rPr lang="es-GT" sz="1400" dirty="0">
                          <a:effectLst/>
                        </a:rPr>
                        <a:t>Plataforma Salud y Seguridad Ocupacional</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Planes de Salud y Seguridad Ocupacional</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735 </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1,227 </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5318602"/>
                  </a:ext>
                </a:extLst>
              </a:tr>
              <a:tr h="401843">
                <a:tc vMerge="1">
                  <a:txBody>
                    <a:bodyPr/>
                    <a:lstStyle/>
                    <a:p>
                      <a:endParaRPr lang="es-GT"/>
                    </a:p>
                  </a:txBody>
                  <a:tcPr/>
                </a:tc>
                <a:tc>
                  <a:txBody>
                    <a:bodyPr/>
                    <a:lstStyle/>
                    <a:p>
                      <a:pPr algn="ctr">
                        <a:lnSpc>
                          <a:spcPct val="115000"/>
                        </a:lnSpc>
                        <a:spcAft>
                          <a:spcPts val="0"/>
                        </a:spcAft>
                      </a:pPr>
                      <a:r>
                        <a:rPr lang="es-GT" sz="1400" dirty="0">
                          <a:effectLst/>
                        </a:rPr>
                        <a:t>Planes de Prevención de Riesgos Laborales</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484 </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971 </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31944294"/>
                  </a:ext>
                </a:extLst>
              </a:tr>
              <a:tr h="401843">
                <a:tc vMerge="1">
                  <a:txBody>
                    <a:bodyPr/>
                    <a:lstStyle/>
                    <a:p>
                      <a:endParaRPr lang="es-GT"/>
                    </a:p>
                  </a:txBody>
                  <a:tcPr/>
                </a:tc>
                <a:tc>
                  <a:txBody>
                    <a:bodyPr/>
                    <a:lstStyle/>
                    <a:p>
                      <a:pPr algn="ctr">
                        <a:lnSpc>
                          <a:spcPct val="115000"/>
                        </a:lnSpc>
                        <a:spcAft>
                          <a:spcPts val="0"/>
                        </a:spcAft>
                      </a:pPr>
                      <a:r>
                        <a:rPr lang="es-GT" sz="1400" dirty="0">
                          <a:effectLst/>
                        </a:rPr>
                        <a:t>Estrategia COVID en el lugar de Trabajo</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1,100 </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1,914 </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25379190"/>
                  </a:ext>
                </a:extLst>
              </a:tr>
              <a:tr h="401843">
                <a:tc vMerge="1">
                  <a:txBody>
                    <a:bodyPr/>
                    <a:lstStyle/>
                    <a:p>
                      <a:endParaRPr lang="es-GT"/>
                    </a:p>
                  </a:txBody>
                  <a:tcPr/>
                </a:tc>
                <a:tc>
                  <a:txBody>
                    <a:bodyPr/>
                    <a:lstStyle/>
                    <a:p>
                      <a:pPr algn="ctr">
                        <a:lnSpc>
                          <a:spcPct val="115000"/>
                        </a:lnSpc>
                        <a:spcAft>
                          <a:spcPts val="0"/>
                        </a:spcAft>
                      </a:pPr>
                      <a:r>
                        <a:rPr lang="es-GT" sz="1400" dirty="0">
                          <a:effectLst/>
                        </a:rPr>
                        <a:t>Registro de Monitores</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1,429 </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GT" sz="1400" dirty="0">
                          <a:effectLst/>
                        </a:rPr>
                        <a:t>2,421 </a:t>
                      </a:r>
                      <a:endParaRPr lang="es-G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4276685"/>
                  </a:ext>
                </a:extLst>
              </a:tr>
            </a:tbl>
          </a:graphicData>
        </a:graphic>
      </p:graphicFrame>
    </p:spTree>
    <p:extLst>
      <p:ext uri="{BB962C8B-B14F-4D97-AF65-F5344CB8AC3E}">
        <p14:creationId xmlns:p14="http://schemas.microsoft.com/office/powerpoint/2010/main" val="197042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8" y="406690"/>
            <a:ext cx="9025577" cy="715530"/>
          </a:xfrm>
        </p:spPr>
        <p:txBody>
          <a:bodyPr>
            <a:noAutofit/>
          </a:bodyPr>
          <a:lstStyle/>
          <a:p>
            <a:r>
              <a:rPr lang="es-GT" sz="2400" b="1" dirty="0">
                <a:solidFill>
                  <a:srgbClr val="003353"/>
                </a:solidFill>
                <a:latin typeface="Montserrat" pitchFamily="2" charset="77"/>
              </a:rPr>
              <a:t>PREVENCIÓN DE CONTAGIO Y BROTES DE SARS COV-2</a:t>
            </a:r>
          </a:p>
        </p:txBody>
      </p:sp>
      <p:sp>
        <p:nvSpPr>
          <p:cNvPr id="6" name="CuadroTexto 4">
            <a:extLst>
              <a:ext uri="{FF2B5EF4-FFF2-40B4-BE49-F238E27FC236}">
                <a16:creationId xmlns:a16="http://schemas.microsoft.com/office/drawing/2014/main" id="{772394B1-81AB-2D43-86E5-EDE326CA93F8}"/>
              </a:ext>
            </a:extLst>
          </p:cNvPr>
          <p:cNvSpPr txBox="1"/>
          <p:nvPr/>
        </p:nvSpPr>
        <p:spPr>
          <a:xfrm>
            <a:off x="408708" y="1212540"/>
            <a:ext cx="8836892" cy="4708981"/>
          </a:xfrm>
          <a:prstGeom prst="rect">
            <a:avLst/>
          </a:prstGeom>
          <a:noFill/>
        </p:spPr>
        <p:txBody>
          <a:bodyPr wrap="square" rtlCol="0">
            <a:spAutoFit/>
          </a:bodyPr>
          <a:lstStyle/>
          <a:p>
            <a:pPr algn="just"/>
            <a:r>
              <a:rPr lang="es-GT" sz="2000" dirty="0"/>
              <a:t>El Departamento de Salud y Seguridad Ocupacional, durante el segundo cuatrimestre realizó 44 operativos en Centros de Bodegas Industriales para la verificación del cumplimiento del Acuerdo Gubernativo 79-2020.</a:t>
            </a:r>
          </a:p>
          <a:p>
            <a:pPr algn="just"/>
            <a:endParaRPr lang="es-GT" sz="2000" dirty="0"/>
          </a:p>
          <a:p>
            <a:pPr algn="just"/>
            <a:r>
              <a:rPr lang="es-GT" sz="2000" dirty="0"/>
              <a:t>Así también la Inspección General de Trabajo realizó 512 operativos de inspección mediante el “Plan de Inspecciones de oficio focalizada y regionalizadas dirigidas a centros de trabajo para la verificación del cumplimiento a las medidas de seguridad y salud ocupacional establecidas en las normas complementarias del reglamento de salud y seguridad ocupacional para la prevención y control de brotes de SAR COV-2 en los Centros de Trabajo”.</a:t>
            </a:r>
          </a:p>
          <a:p>
            <a:pPr algn="just"/>
            <a:endParaRPr lang="es-GT" sz="2000" dirty="0"/>
          </a:p>
          <a:p>
            <a:pPr algn="just"/>
            <a:r>
              <a:rPr lang="es-GT" sz="2000" dirty="0"/>
              <a:t>Además, la Inspección General de Trabajo ha realizado durante el segundo cuatrimestre 2021 104 operativos a Centros Nocturnos para la prevención y control de brotes de SAR COV-2 en los departamentos de: El Progreso, Escuintla, Guatemala, Quetzaltenango, Sacatepéquez y Santa Rosa.</a:t>
            </a:r>
          </a:p>
        </p:txBody>
      </p:sp>
      <p:pic>
        <p:nvPicPr>
          <p:cNvPr id="3074" name="Picture 2" descr="Grupo Personas Salud - Gráficos vectoriales gratis e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885" y="1838019"/>
            <a:ext cx="2463800" cy="257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905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373" y="3124449"/>
            <a:ext cx="11564342" cy="1270046"/>
          </a:xfrm>
        </p:spPr>
        <p:txBody>
          <a:bodyPr>
            <a:noAutofit/>
          </a:bodyPr>
          <a:lstStyle/>
          <a:p>
            <a:pPr algn="ctr"/>
            <a:r>
              <a:rPr lang="es-ES_tradnl" sz="6000" b="1" dirty="0">
                <a:solidFill>
                  <a:schemeClr val="bg1"/>
                </a:solidFill>
                <a:latin typeface="Montserrat" panose="00000500000000000000" pitchFamily="50" charset="0"/>
                <a:cs typeface="Montserrat Bold"/>
              </a:rPr>
              <a:t>VICEMINISTERIO ADMINISTRATIVO FINANCIERO</a:t>
            </a:r>
          </a:p>
        </p:txBody>
      </p:sp>
    </p:spTree>
    <p:extLst>
      <p:ext uri="{BB962C8B-B14F-4D97-AF65-F5344CB8AC3E}">
        <p14:creationId xmlns:p14="http://schemas.microsoft.com/office/powerpoint/2010/main" val="193098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8" y="406690"/>
            <a:ext cx="9025577" cy="715530"/>
          </a:xfrm>
        </p:spPr>
        <p:txBody>
          <a:bodyPr>
            <a:noAutofit/>
          </a:bodyPr>
          <a:lstStyle/>
          <a:p>
            <a:r>
              <a:rPr lang="es-GT" sz="2400" b="1" dirty="0">
                <a:solidFill>
                  <a:srgbClr val="003353"/>
                </a:solidFill>
                <a:latin typeface="Montserrat" pitchFamily="2" charset="77"/>
              </a:rPr>
              <a:t>EJECUCIÓN PRESUPUESTARIA</a:t>
            </a:r>
          </a:p>
        </p:txBody>
      </p:sp>
      <p:pic>
        <p:nvPicPr>
          <p:cNvPr id="3" name="Imagen 2"/>
          <p:cNvPicPr>
            <a:picLocks noChangeAspect="1"/>
          </p:cNvPicPr>
          <p:nvPr/>
        </p:nvPicPr>
        <p:blipFill>
          <a:blip r:embed="rId3"/>
          <a:stretch>
            <a:fillRect/>
          </a:stretch>
        </p:blipFill>
        <p:spPr>
          <a:xfrm>
            <a:off x="1690055" y="1195586"/>
            <a:ext cx="7583166" cy="3827151"/>
          </a:xfrm>
          <a:prstGeom prst="rect">
            <a:avLst/>
          </a:prstGeom>
        </p:spPr>
      </p:pic>
      <p:sp>
        <p:nvSpPr>
          <p:cNvPr id="13" name="CuadroTexto 4">
            <a:extLst>
              <a:ext uri="{FF2B5EF4-FFF2-40B4-BE49-F238E27FC236}">
                <a16:creationId xmlns:a16="http://schemas.microsoft.com/office/drawing/2014/main" id="{772394B1-81AB-2D43-86E5-EDE326CA93F8}"/>
              </a:ext>
            </a:extLst>
          </p:cNvPr>
          <p:cNvSpPr txBox="1"/>
          <p:nvPr/>
        </p:nvSpPr>
        <p:spPr>
          <a:xfrm>
            <a:off x="891769" y="5096104"/>
            <a:ext cx="8638026" cy="707886"/>
          </a:xfrm>
          <a:prstGeom prst="rect">
            <a:avLst/>
          </a:prstGeom>
          <a:noFill/>
        </p:spPr>
        <p:txBody>
          <a:bodyPr wrap="square" rtlCol="0">
            <a:spAutoFit/>
          </a:bodyPr>
          <a:lstStyle/>
          <a:p>
            <a:pPr algn="just"/>
            <a:r>
              <a:rPr lang="es-GT" sz="2000" dirty="0"/>
              <a:t>Durante el periodo de mayo a agosto se tuvo una ejecución presupuestaria de Q.222,034,284.71, lo que representa un 29.52%.</a:t>
            </a:r>
          </a:p>
        </p:txBody>
      </p:sp>
    </p:spTree>
    <p:extLst>
      <p:ext uri="{BB962C8B-B14F-4D97-AF65-F5344CB8AC3E}">
        <p14:creationId xmlns:p14="http://schemas.microsoft.com/office/powerpoint/2010/main" val="410280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8" y="406690"/>
            <a:ext cx="9025577" cy="715530"/>
          </a:xfrm>
        </p:spPr>
        <p:txBody>
          <a:bodyPr>
            <a:noAutofit/>
          </a:bodyPr>
          <a:lstStyle/>
          <a:p>
            <a:r>
              <a:rPr lang="es-GT" sz="2400" b="1" dirty="0">
                <a:solidFill>
                  <a:srgbClr val="003353"/>
                </a:solidFill>
                <a:latin typeface="Montserrat" pitchFamily="2" charset="77"/>
              </a:rPr>
              <a:t>EJECUCIÓN PRESUPUESTARIA</a:t>
            </a:r>
          </a:p>
        </p:txBody>
      </p:sp>
      <p:pic>
        <p:nvPicPr>
          <p:cNvPr id="5" name="Imagen 4"/>
          <p:cNvPicPr>
            <a:picLocks noChangeAspect="1"/>
          </p:cNvPicPr>
          <p:nvPr/>
        </p:nvPicPr>
        <p:blipFill>
          <a:blip r:embed="rId3"/>
          <a:stretch>
            <a:fillRect/>
          </a:stretch>
        </p:blipFill>
        <p:spPr>
          <a:xfrm>
            <a:off x="5703181" y="1514194"/>
            <a:ext cx="6387218" cy="3509183"/>
          </a:xfrm>
          <a:prstGeom prst="rect">
            <a:avLst/>
          </a:prstGeom>
        </p:spPr>
      </p:pic>
      <p:sp>
        <p:nvSpPr>
          <p:cNvPr id="6" name="CuadroTexto 4">
            <a:extLst>
              <a:ext uri="{FF2B5EF4-FFF2-40B4-BE49-F238E27FC236}">
                <a16:creationId xmlns:a16="http://schemas.microsoft.com/office/drawing/2014/main" id="{772394B1-81AB-2D43-86E5-EDE326CA93F8}"/>
              </a:ext>
            </a:extLst>
          </p:cNvPr>
          <p:cNvSpPr txBox="1"/>
          <p:nvPr/>
        </p:nvSpPr>
        <p:spPr>
          <a:xfrm>
            <a:off x="275771" y="1585230"/>
            <a:ext cx="5296782" cy="4093428"/>
          </a:xfrm>
          <a:prstGeom prst="rect">
            <a:avLst/>
          </a:prstGeom>
          <a:noFill/>
        </p:spPr>
        <p:txBody>
          <a:bodyPr wrap="square" rtlCol="0">
            <a:spAutoFit/>
          </a:bodyPr>
          <a:lstStyle/>
          <a:p>
            <a:pPr algn="just"/>
            <a:r>
              <a:rPr lang="es-GT" sz="2000" dirty="0"/>
              <a:t>Dentro de los grupos de gasto más significativos por su porcentaje de ejecución se encuentra el grupo de gasto 400 “Transferencias Corrientes”, el cual contempla principalmente las erogaciones realizadas por medio del Programa de Aporte Económico al Adulto Mayor que representa un 31.66% de ejecución cuatrimestral; le sigue el grupo 000 “Servicios Personales” con un 28.49% por medio del cual se realiza el pago de nómina Institucional, así mismo el grupo 900 “Asignaciones Globales”, con un 19.29% de ejecución por medio del que se realizan pagos de sentencias judiciales.</a:t>
            </a:r>
          </a:p>
        </p:txBody>
      </p:sp>
    </p:spTree>
    <p:extLst>
      <p:ext uri="{BB962C8B-B14F-4D97-AF65-F5344CB8AC3E}">
        <p14:creationId xmlns:p14="http://schemas.microsoft.com/office/powerpoint/2010/main" val="10493921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375</TotalTime>
  <Words>2148</Words>
  <Application>Microsoft Office PowerPoint</Application>
  <PresentationFormat>Panorámica</PresentationFormat>
  <Paragraphs>141</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Presentación de PowerPoint</vt:lpstr>
      <vt:lpstr>INTRODUCCIÓN</vt:lpstr>
      <vt:lpstr>PRINCIPALES LOGROS INSTITUCIONALES</vt:lpstr>
      <vt:lpstr>SERVICIOS ELECTRÓNICOS MINTRAB</vt:lpstr>
      <vt:lpstr>Avances registrados en los sistemas electrónicos</vt:lpstr>
      <vt:lpstr>PREVENCIÓN DE CONTAGIO Y BROTES DE SARS COV-2</vt:lpstr>
      <vt:lpstr>VICEMINISTERIO ADMINISTRATIVO FINANCIERO</vt:lpstr>
      <vt:lpstr>EJECUCIÓN PRESUPUESTARIA</vt:lpstr>
      <vt:lpstr>EJECUCIÓN PRESUPUESTARIA</vt:lpstr>
      <vt:lpstr>VICEMINISTERIO DE PREVISIÓN SOCIAL Y EMPLEO</vt:lpstr>
      <vt:lpstr>GENERACIÓN DE EMPLEO FORMAL Y DIGNO</vt:lpstr>
      <vt:lpstr>MODELO DE ATENCIÓN INTEGRAL PARA LAS MUJERES VÍCTIMAS DE VIOLENCIA I´X KEM (MAIMI)</vt:lpstr>
      <vt:lpstr>FERIA DE EMPLEO PARA PERSONAS MIGRANTES RETORNADAS</vt:lpstr>
      <vt:lpstr>FERIA DE EMPLEO PARA JÓVENES</vt:lpstr>
      <vt:lpstr>VENTANILLA EMPLÉATE INCLUSIVO</vt:lpstr>
      <vt:lpstr>PROGRAMA DE TRABAJO TEMPORAL</vt:lpstr>
      <vt:lpstr>SALUD Y SEGURIDAD OCUPACIONAL</vt:lpstr>
      <vt:lpstr>PROGRAMA DE APORTE ECONÓMICO DEL ADULTO MAYOR (PAM)</vt:lpstr>
      <vt:lpstr>PROYECTO DE LOS CENTROS DE ATENCIÓN INTEGRAL PARA LA PREVENCIÓN Y ERRADICACIÓN DEL TRABAJO INFANTIL (CAIPETI)</vt:lpstr>
      <vt:lpstr>CONFERENCIA DE MINISTRAS Y MINISTROS DE TRABAJO DE CENTROAMÉRICA Y REPÚBLICA DOMINICANA</vt:lpstr>
      <vt:lpstr>Presentación de PowerPoint</vt:lpstr>
      <vt:lpstr>VICEMINISTERIO DE ADMINISTRACIÓN DE TRABAJO</vt:lpstr>
      <vt:lpstr>CONSTANCIA DE BUENAS PRÁCTICAS LABORALES (BPL)</vt:lpstr>
      <vt:lpstr>COMISIÓN NACIONAL DEL SALARIO</vt:lpstr>
      <vt:lpstr>INSPECCIÓN GENERAL DE TRABAJO (IGT)</vt:lpstr>
      <vt:lpstr>INSPECCIÓN GENERAL DE TRABAJO (IGT)</vt:lpstr>
      <vt:lpstr>INSPECCIÓN GENERAL DE TRABAJO (IGT)</vt:lpstr>
      <vt:lpstr>Dirección General de Trabajo (DGE)</vt:lpstr>
      <vt:lpstr>Dirección General de Trabajo (DGE)</vt:lpstr>
      <vt:lpstr>Fomento a la Legalidad Laboral</vt:lpstr>
      <vt:lpstr>RESULTADOS DE CORTO Y MEDIANO PLAZO ALCANZADOS EN EL MARCO DE LA POLÍTICA GENERAL DE GOBIERNO</vt:lpstr>
      <vt:lpstr>Presentación de PowerPoint</vt:lpstr>
      <vt:lpstr>DESAFÍOS INSTITUCIONALES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Andrés Erazo</cp:lastModifiedBy>
  <cp:revision>100</cp:revision>
  <dcterms:created xsi:type="dcterms:W3CDTF">2021-05-04T19:30:50Z</dcterms:created>
  <dcterms:modified xsi:type="dcterms:W3CDTF">2021-10-08T17:54:51Z</dcterms:modified>
</cp:coreProperties>
</file>