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8" r:id="rId5"/>
  </p:sldMasterIdLst>
  <p:notesMasterIdLst>
    <p:notesMasterId r:id="rId40"/>
  </p:notesMasterIdLst>
  <p:handoutMasterIdLst>
    <p:handoutMasterId r:id="rId41"/>
  </p:handoutMasterIdLst>
  <p:sldIdLst>
    <p:sldId id="375" r:id="rId6"/>
    <p:sldId id="353" r:id="rId7"/>
    <p:sldId id="354" r:id="rId8"/>
    <p:sldId id="357" r:id="rId9"/>
    <p:sldId id="309" r:id="rId10"/>
    <p:sldId id="352" r:id="rId11"/>
    <p:sldId id="342" r:id="rId12"/>
    <p:sldId id="327" r:id="rId13"/>
    <p:sldId id="374" r:id="rId14"/>
    <p:sldId id="334" r:id="rId15"/>
    <p:sldId id="335" r:id="rId16"/>
    <p:sldId id="337" r:id="rId17"/>
    <p:sldId id="338" r:id="rId18"/>
    <p:sldId id="340" r:id="rId19"/>
    <p:sldId id="356" r:id="rId20"/>
    <p:sldId id="339" r:id="rId21"/>
    <p:sldId id="358" r:id="rId22"/>
    <p:sldId id="362" r:id="rId23"/>
    <p:sldId id="359" r:id="rId24"/>
    <p:sldId id="363" r:id="rId25"/>
    <p:sldId id="364" r:id="rId26"/>
    <p:sldId id="365" r:id="rId27"/>
    <p:sldId id="366" r:id="rId28"/>
    <p:sldId id="367" r:id="rId29"/>
    <p:sldId id="368" r:id="rId30"/>
    <p:sldId id="369" r:id="rId31"/>
    <p:sldId id="317" r:id="rId32"/>
    <p:sldId id="348" r:id="rId33"/>
    <p:sldId id="349" r:id="rId34"/>
    <p:sldId id="372" r:id="rId35"/>
    <p:sldId id="351" r:id="rId36"/>
    <p:sldId id="350" r:id="rId37"/>
    <p:sldId id="373" r:id="rId38"/>
    <p:sldId id="376" r:id="rId39"/>
  </p:sldIdLst>
  <p:sldSz cx="12192000" cy="6858000"/>
  <p:notesSz cx="9236075" cy="6964363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ía Enamorado" initials="ME" lastIdx="2" clrIdx="0">
    <p:extLst>
      <p:ext uri="{19B8F6BF-5375-455C-9EA6-DF929625EA0E}">
        <p15:presenceInfo xmlns:p15="http://schemas.microsoft.com/office/powerpoint/2012/main" userId="S-1-5-21-3493709827-1784827400-2039739247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F3C"/>
    <a:srgbClr val="FFFFFF"/>
    <a:srgbClr val="2786C0"/>
    <a:srgbClr val="179939"/>
    <a:srgbClr val="197BB4"/>
    <a:srgbClr val="BDD7EE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3" autoAdjust="0"/>
    <p:restoredTop sz="94291" autoAdjust="0"/>
  </p:normalViewPr>
  <p:slideViewPr>
    <p:cSldViewPr snapToGrid="0">
      <p:cViewPr varScale="1">
        <p:scale>
          <a:sx n="73" d="100"/>
          <a:sy n="73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ncy Taracena" userId="30706b59-ae2d-4665-80e6-bc0e1ff749f1" providerId="ADAL" clId="{159450C2-869A-42C3-B408-45F0EBF7F7B4}"/>
    <pc:docChg chg="modSld">
      <pc:chgData name="Nancy Taracena" userId="30706b59-ae2d-4665-80e6-bc0e1ff749f1" providerId="ADAL" clId="{159450C2-869A-42C3-B408-45F0EBF7F7B4}" dt="2021-09-06T15:02:28.073" v="0" actId="13926"/>
      <pc:docMkLst>
        <pc:docMk/>
      </pc:docMkLst>
      <pc:sldChg chg="modSp">
        <pc:chgData name="Nancy Taracena" userId="30706b59-ae2d-4665-80e6-bc0e1ff749f1" providerId="ADAL" clId="{159450C2-869A-42C3-B408-45F0EBF7F7B4}" dt="2021-09-06T15:02:28.073" v="0" actId="13926"/>
        <pc:sldMkLst>
          <pc:docMk/>
          <pc:sldMk cId="1272603918" sldId="349"/>
        </pc:sldMkLst>
        <pc:spChg chg="mod">
          <ac:chgData name="Nancy Taracena" userId="30706b59-ae2d-4665-80e6-bc0e1ff749f1" providerId="ADAL" clId="{159450C2-869A-42C3-B408-45F0EBF7F7B4}" dt="2021-09-06T15:02:28.073" v="0" actId="13926"/>
          <ac:spMkLst>
            <pc:docMk/>
            <pc:sldMk cId="1272603918" sldId="349"/>
            <ac:spMk id="2" creationId="{E40743F2-234A-4544-BBAC-8877FB423F7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asediplan26\Desktop\Informe%20Comisi&#243;n%20Contra%20la%20Corrupci&#243;n\PRESENTACI&#211;N%20UDAF%20v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ediplan26\Desktop\Informe%20Comisi&#243;n%20Contra%20la%20Corrupci&#243;n\PRESENTACI&#211;N%20UDAF%20v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GT" dirty="0"/>
              <a:t>Ejecución presupuestaria</a:t>
            </a:r>
            <a:br>
              <a:rPr lang="es-GT" dirty="0"/>
            </a:br>
            <a:r>
              <a:rPr lang="es-GT" dirty="0"/>
              <a:t>Grupo de gasto</a:t>
            </a:r>
            <a:br>
              <a:rPr lang="es-GT" dirty="0"/>
            </a:br>
            <a:r>
              <a:rPr lang="es-GT" dirty="0"/>
              <a:t>(En Millones de Quetzales)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G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'Por Grupo'!$C$4:$C$5</c:f>
              <c:strCache>
                <c:ptCount val="2"/>
                <c:pt idx="0">
                  <c:v>Asignado</c:v>
                </c:pt>
              </c:strCache>
            </c:strRef>
          </c:tx>
          <c:spPr>
            <a:solidFill>
              <a:srgbClr val="255F93"/>
            </a:solidFill>
            <a:ln>
              <a:solidFill>
                <a:sysClr val="windowText" lastClr="000000"/>
              </a:solidFill>
            </a:ln>
            <a:effectLst/>
            <a:sp3d>
              <a:contourClr>
                <a:sysClr val="windowText" lastClr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-5.0768787349537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EBD-4164-90EB-410136C1E99C}"/>
                </c:ext>
              </c:extLst>
            </c:dLbl>
            <c:dLbl>
              <c:idx val="1"/>
              <c:layout>
                <c:manualLayout>
                  <c:x val="-2.2358090164896196E-3"/>
                  <c:y val="-1.0153757469907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EBD-4164-90EB-410136C1E99C}"/>
                </c:ext>
              </c:extLst>
            </c:dLbl>
            <c:dLbl>
              <c:idx val="2"/>
              <c:layout>
                <c:manualLayout>
                  <c:x val="-1.1179045082448098E-3"/>
                  <c:y val="-1.0153757469907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EBD-4164-90EB-410136C1E99C}"/>
                </c:ext>
              </c:extLst>
            </c:dLbl>
            <c:dLbl>
              <c:idx val="3"/>
              <c:layout>
                <c:manualLayout>
                  <c:x val="0"/>
                  <c:y val="-1.0153757469907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EBD-4164-90EB-410136C1E99C}"/>
                </c:ext>
              </c:extLst>
            </c:dLbl>
            <c:dLbl>
              <c:idx val="4"/>
              <c:layout>
                <c:manualLayout>
                  <c:x val="0"/>
                  <c:y val="-1.2692196837384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EBD-4164-90EB-410136C1E9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'Por Grupo'!$A$6:$A$13</c:f>
              <c:strCache>
                <c:ptCount val="7"/>
                <c:pt idx="0">
                  <c:v>Grupo 0</c:v>
                </c:pt>
                <c:pt idx="1">
                  <c:v>Grupo 1</c:v>
                </c:pt>
                <c:pt idx="2">
                  <c:v>Grupo 2</c:v>
                </c:pt>
                <c:pt idx="3">
                  <c:v>Grupo 3</c:v>
                </c:pt>
                <c:pt idx="4">
                  <c:v>Grupo 4</c:v>
                </c:pt>
                <c:pt idx="5">
                  <c:v>Grupo 5</c:v>
                </c:pt>
                <c:pt idx="6">
                  <c:v>Grupo 9</c:v>
                </c:pt>
              </c:strCache>
              <c:extLst/>
            </c:strRef>
          </c:cat>
          <c:val>
            <c:numRef>
              <c:f>'Por Grupo'!$C$6:$C$13</c:f>
              <c:numCache>
                <c:formatCode>#,##0.00</c:formatCode>
                <c:ptCount val="7"/>
                <c:pt idx="0">
                  <c:v>4259.0200000000004</c:v>
                </c:pt>
                <c:pt idx="1">
                  <c:v>674.72</c:v>
                </c:pt>
                <c:pt idx="2">
                  <c:v>673.84</c:v>
                </c:pt>
                <c:pt idx="3">
                  <c:v>224.02</c:v>
                </c:pt>
                <c:pt idx="4">
                  <c:v>93.34</c:v>
                </c:pt>
                <c:pt idx="5">
                  <c:v>0</c:v>
                </c:pt>
                <c:pt idx="6">
                  <c:v>19.87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EBD-4164-90EB-410136C1E99C}"/>
            </c:ext>
          </c:extLst>
        </c:ser>
        <c:ser>
          <c:idx val="1"/>
          <c:order val="1"/>
          <c:tx>
            <c:strRef>
              <c:f>'Por Grupo'!$D$4:$D$5</c:f>
              <c:strCache>
                <c:ptCount val="2"/>
                <c:pt idx="0">
                  <c:v>Vigente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ysClr val="windowText" lastClr="000000"/>
              </a:solidFill>
            </a:ln>
            <a:effectLst/>
            <a:sp3d>
              <a:contourClr>
                <a:sysClr val="windowText" lastClr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4.4716180329792184E-3"/>
                  <c:y val="-1.0153757469907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EBD-4164-90EB-410136C1E99C}"/>
                </c:ext>
              </c:extLst>
            </c:dLbl>
            <c:dLbl>
              <c:idx val="1"/>
              <c:layout>
                <c:manualLayout>
                  <c:x val="2.2358090164896196E-3"/>
                  <c:y val="-1.0153757469907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5EBD-4164-90EB-410136C1E99C}"/>
                </c:ext>
              </c:extLst>
            </c:dLbl>
            <c:dLbl>
              <c:idx val="2"/>
              <c:layout>
                <c:manualLayout>
                  <c:x val="0"/>
                  <c:y val="-7.6153181024306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5EBD-4164-90EB-410136C1E9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'Por Grupo'!$A$6:$A$13</c:f>
              <c:strCache>
                <c:ptCount val="7"/>
                <c:pt idx="0">
                  <c:v>Grupo 0</c:v>
                </c:pt>
                <c:pt idx="1">
                  <c:v>Grupo 1</c:v>
                </c:pt>
                <c:pt idx="2">
                  <c:v>Grupo 2</c:v>
                </c:pt>
                <c:pt idx="3">
                  <c:v>Grupo 3</c:v>
                </c:pt>
                <c:pt idx="4">
                  <c:v>Grupo 4</c:v>
                </c:pt>
                <c:pt idx="5">
                  <c:v>Grupo 5</c:v>
                </c:pt>
                <c:pt idx="6">
                  <c:v>Grupo 9</c:v>
                </c:pt>
              </c:strCache>
              <c:extLst/>
            </c:strRef>
          </c:cat>
          <c:val>
            <c:numRef>
              <c:f>'Por Grupo'!$D$6:$D$13</c:f>
              <c:numCache>
                <c:formatCode>#,##0.00</c:formatCode>
                <c:ptCount val="7"/>
                <c:pt idx="0">
                  <c:v>3700.2</c:v>
                </c:pt>
                <c:pt idx="1">
                  <c:v>592.41</c:v>
                </c:pt>
                <c:pt idx="2">
                  <c:v>595.48</c:v>
                </c:pt>
                <c:pt idx="3">
                  <c:v>299.35000000000002</c:v>
                </c:pt>
                <c:pt idx="4">
                  <c:v>259.33</c:v>
                </c:pt>
                <c:pt idx="5">
                  <c:v>13.25</c:v>
                </c:pt>
                <c:pt idx="6">
                  <c:v>36.58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EBD-4164-90EB-410136C1E99C}"/>
            </c:ext>
          </c:extLst>
        </c:ser>
        <c:ser>
          <c:idx val="2"/>
          <c:order val="2"/>
          <c:tx>
            <c:strRef>
              <c:f>'Por Grupo'!$E$4:$E$5</c:f>
              <c:strCache>
                <c:ptCount val="2"/>
                <c:pt idx="0">
                  <c:v>Ejecutado </c:v>
                </c:pt>
              </c:strCache>
            </c:strRef>
          </c:tx>
          <c:spPr>
            <a:solidFill>
              <a:srgbClr val="A5A5A5"/>
            </a:solidFill>
            <a:ln>
              <a:solidFill>
                <a:sysClr val="windowText" lastClr="000000"/>
              </a:solidFill>
            </a:ln>
            <a:effectLst/>
            <a:sp3d>
              <a:contourClr>
                <a:sysClr val="windowText" lastClr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6.7074270494688589E-3"/>
                  <c:y val="-1.5230636204861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EBD-4164-90EB-410136C1E99C}"/>
                </c:ext>
              </c:extLst>
            </c:dLbl>
            <c:dLbl>
              <c:idx val="1"/>
              <c:layout>
                <c:manualLayout>
                  <c:x val="2.2358090164895789E-3"/>
                  <c:y val="-1.7769075572338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5EBD-4164-90EB-410136C1E99C}"/>
                </c:ext>
              </c:extLst>
            </c:dLbl>
            <c:dLbl>
              <c:idx val="2"/>
              <c:layout>
                <c:manualLayout>
                  <c:x val="4.4716180329791577E-3"/>
                  <c:y val="-1.5230636204861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5EBD-4164-90EB-410136C1E99C}"/>
                </c:ext>
              </c:extLst>
            </c:dLbl>
            <c:dLbl>
              <c:idx val="3"/>
              <c:layout>
                <c:manualLayout>
                  <c:x val="3.3537135247344294E-3"/>
                  <c:y val="-1.2692196837384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5EBD-4164-90EB-410136C1E9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'Por Grupo'!$A$6:$A$13</c:f>
              <c:strCache>
                <c:ptCount val="7"/>
                <c:pt idx="0">
                  <c:v>Grupo 0</c:v>
                </c:pt>
                <c:pt idx="1">
                  <c:v>Grupo 1</c:v>
                </c:pt>
                <c:pt idx="2">
                  <c:v>Grupo 2</c:v>
                </c:pt>
                <c:pt idx="3">
                  <c:v>Grupo 3</c:v>
                </c:pt>
                <c:pt idx="4">
                  <c:v>Grupo 4</c:v>
                </c:pt>
                <c:pt idx="5">
                  <c:v>Grupo 5</c:v>
                </c:pt>
                <c:pt idx="6">
                  <c:v>Grupo 9</c:v>
                </c:pt>
              </c:strCache>
              <c:extLst/>
            </c:strRef>
          </c:cat>
          <c:val>
            <c:numRef>
              <c:f>'Por Grupo'!$E$6:$E$13</c:f>
              <c:numCache>
                <c:formatCode>#,##0.00</c:formatCode>
                <c:ptCount val="7"/>
                <c:pt idx="0">
                  <c:v>2717.97</c:v>
                </c:pt>
                <c:pt idx="1">
                  <c:v>272.33999999999997</c:v>
                </c:pt>
                <c:pt idx="2">
                  <c:v>232.69</c:v>
                </c:pt>
                <c:pt idx="3">
                  <c:v>8.01</c:v>
                </c:pt>
                <c:pt idx="4">
                  <c:v>220.43</c:v>
                </c:pt>
                <c:pt idx="5">
                  <c:v>13.25</c:v>
                </c:pt>
                <c:pt idx="6">
                  <c:v>10.92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EBD-4164-90EB-410136C1E99C}"/>
            </c:ext>
          </c:extLst>
        </c:ser>
        <c:ser>
          <c:idx val="3"/>
          <c:order val="3"/>
          <c:tx>
            <c:strRef>
              <c:f>'Por Grupo'!$F$4:$F$5</c:f>
              <c:strCache>
                <c:ptCount val="2"/>
                <c:pt idx="0">
                  <c:v>Saldo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ysClr val="windowText" lastClr="000000"/>
              </a:solidFill>
            </a:ln>
            <a:effectLst/>
            <a:sp3d>
              <a:contourClr>
                <a:sysClr val="windowText" lastClr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5.5895225412240495E-3"/>
                  <c:y val="-1.5230636204861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EBD-4164-90EB-410136C1E99C}"/>
                </c:ext>
              </c:extLst>
            </c:dLbl>
            <c:dLbl>
              <c:idx val="1"/>
              <c:layout>
                <c:manualLayout>
                  <c:x val="3.3537135247344294E-3"/>
                  <c:y val="-1.0153757469907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5EBD-4164-90EB-410136C1E99C}"/>
                </c:ext>
              </c:extLst>
            </c:dLbl>
            <c:dLbl>
              <c:idx val="2"/>
              <c:layout>
                <c:manualLayout>
                  <c:x val="3.3537135247343475E-3"/>
                  <c:y val="-7.6153181024306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5EBD-4164-90EB-410136C1E99C}"/>
                </c:ext>
              </c:extLst>
            </c:dLbl>
            <c:dLbl>
              <c:idx val="3"/>
              <c:layout>
                <c:manualLayout>
                  <c:x val="2.2358090164896196E-3"/>
                  <c:y val="-1.2692196837384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5EBD-4164-90EB-410136C1E99C}"/>
                </c:ext>
              </c:extLst>
            </c:dLbl>
            <c:dLbl>
              <c:idx val="4"/>
              <c:layout>
                <c:manualLayout>
                  <c:x val="5.5895225412240495E-3"/>
                  <c:y val="-5.07687873495375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5EBD-4164-90EB-410136C1E9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'Por Grupo'!$A$6:$A$13</c:f>
              <c:strCache>
                <c:ptCount val="7"/>
                <c:pt idx="0">
                  <c:v>Grupo 0</c:v>
                </c:pt>
                <c:pt idx="1">
                  <c:v>Grupo 1</c:v>
                </c:pt>
                <c:pt idx="2">
                  <c:v>Grupo 2</c:v>
                </c:pt>
                <c:pt idx="3">
                  <c:v>Grupo 3</c:v>
                </c:pt>
                <c:pt idx="4">
                  <c:v>Grupo 4</c:v>
                </c:pt>
                <c:pt idx="5">
                  <c:v>Grupo 5</c:v>
                </c:pt>
                <c:pt idx="6">
                  <c:v>Grupo 9</c:v>
                </c:pt>
              </c:strCache>
              <c:extLst/>
            </c:strRef>
          </c:cat>
          <c:val>
            <c:numRef>
              <c:f>'Por Grupo'!$F$6:$F$13</c:f>
              <c:numCache>
                <c:formatCode>#,##0.00</c:formatCode>
                <c:ptCount val="7"/>
                <c:pt idx="0">
                  <c:v>982.23</c:v>
                </c:pt>
                <c:pt idx="1">
                  <c:v>320.06</c:v>
                </c:pt>
                <c:pt idx="2">
                  <c:v>362.79</c:v>
                </c:pt>
                <c:pt idx="3">
                  <c:v>291.33999999999997</c:v>
                </c:pt>
                <c:pt idx="4">
                  <c:v>38.9</c:v>
                </c:pt>
                <c:pt idx="5">
                  <c:v>0</c:v>
                </c:pt>
                <c:pt idx="6">
                  <c:v>25.65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EBD-4164-90EB-410136C1E9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6187376"/>
        <c:axId val="516183568"/>
        <c:axId val="0"/>
      </c:bar3DChart>
      <c:catAx>
        <c:axId val="51618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GT"/>
          </a:p>
        </c:txPr>
        <c:crossAx val="516183568"/>
        <c:crosses val="autoZero"/>
        <c:auto val="1"/>
        <c:lblAlgn val="ctr"/>
        <c:lblOffset val="100"/>
        <c:noMultiLvlLbl val="0"/>
      </c:catAx>
      <c:valAx>
        <c:axId val="516183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GT"/>
          </a:p>
        </c:txPr>
        <c:crossAx val="51618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G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dirty="0" err="1"/>
              <a:t>Ejecución</a:t>
            </a:r>
            <a:r>
              <a:rPr lang="en-US" dirty="0"/>
              <a:t> </a:t>
            </a:r>
            <a:r>
              <a:rPr lang="en-US" dirty="0" err="1"/>
              <a:t>presupuestaria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finalidad</a:t>
            </a:r>
            <a:r>
              <a:rPr lang="en-US" dirty="0"/>
              <a:t>
(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Millones</a:t>
            </a:r>
            <a:r>
              <a:rPr lang="en-US" dirty="0"/>
              <a:t> de </a:t>
            </a:r>
            <a:r>
              <a:rPr lang="en-US" dirty="0" err="1"/>
              <a:t>Quetzales</a:t>
            </a:r>
            <a:r>
              <a:rPr lang="en-US" dirty="0"/>
              <a:t>)</a:t>
            </a:r>
          </a:p>
        </c:rich>
      </c:tx>
      <c:layout>
        <c:manualLayout>
          <c:xMode val="edge"/>
          <c:yMode val="edge"/>
          <c:x val="0.3230321212664341"/>
          <c:y val="1.57505628473131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GT"/>
        </a:p>
      </c:txPr>
    </c:title>
    <c:autoTitleDeleted val="0"/>
    <c:plotArea>
      <c:layout>
        <c:manualLayout>
          <c:layoutTarget val="inner"/>
          <c:xMode val="edge"/>
          <c:yMode val="edge"/>
          <c:x val="0.12597883209102459"/>
          <c:y val="0.17329344979695149"/>
          <c:w val="0.83972135851831531"/>
          <c:h val="0.615534463683572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Finalidad!$C$4</c:f>
              <c:strCache>
                <c:ptCount val="1"/>
                <c:pt idx="0">
                  <c:v>Vigente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88-4D9E-950D-BC97A3EB5F77}"/>
              </c:ext>
            </c:extLst>
          </c:dPt>
          <c:dLbls>
            <c:dLbl>
              <c:idx val="0"/>
              <c:layout>
                <c:manualLayout>
                  <c:x val="-9.7323615889590136E-3"/>
                  <c:y val="-1.2848437291205587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A88-4D9E-950D-BC97A3EB5F77}"/>
                </c:ext>
              </c:extLst>
            </c:dLbl>
            <c:dLbl>
              <c:idx val="2"/>
              <c:layout>
                <c:manualLayout>
                  <c:x val="-1.1678833906750724E-2"/>
                  <c:y val="-3.50415974112273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A88-4D9E-950D-BC97A3EB5F77}"/>
                </c:ext>
              </c:extLst>
            </c:dLbl>
            <c:dLbl>
              <c:idx val="3"/>
              <c:layout>
                <c:manualLayout>
                  <c:x val="-9.732361588958996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A88-4D9E-950D-BC97A3EB5F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Finalidad!$A$5:$A$9</c:f>
              <c:strCache>
                <c:ptCount val="4"/>
                <c:pt idx="0">
                  <c:v>Servicios Públicos Generales</c:v>
                </c:pt>
                <c:pt idx="1">
                  <c:v>Orden Público y Seguridad Ciudadana</c:v>
                </c:pt>
                <c:pt idx="2">
                  <c:v>Salud</c:v>
                </c:pt>
                <c:pt idx="3">
                  <c:v>Educación </c:v>
                </c:pt>
              </c:strCache>
              <c:extLst/>
            </c:strRef>
          </c:cat>
          <c:val>
            <c:numRef>
              <c:f>Finalidad!$C$5:$C$9</c:f>
              <c:numCache>
                <c:formatCode>#,##0.00</c:formatCode>
                <c:ptCount val="4"/>
                <c:pt idx="0">
                  <c:v>158.53669099999999</c:v>
                </c:pt>
                <c:pt idx="1">
                  <c:v>5203.8962789999996</c:v>
                </c:pt>
                <c:pt idx="2">
                  <c:v>37</c:v>
                </c:pt>
                <c:pt idx="3">
                  <c:v>97.166129999999995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6A88-4D9E-950D-BC97A3EB5F77}"/>
            </c:ext>
          </c:extLst>
        </c:ser>
        <c:ser>
          <c:idx val="1"/>
          <c:order val="1"/>
          <c:tx>
            <c:strRef>
              <c:f>Finalidad!$D$4</c:f>
              <c:strCache>
                <c:ptCount val="1"/>
                <c:pt idx="0">
                  <c:v>Ejecutado </c:v>
                </c:pt>
              </c:strCache>
            </c:strRef>
          </c:tx>
          <c:spPr>
            <a:solidFill>
              <a:srgbClr val="A5A5A5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A5A5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6A88-4D9E-950D-BC97A3EB5F77}"/>
              </c:ext>
            </c:extLst>
          </c:dPt>
          <c:dLbls>
            <c:dLbl>
              <c:idx val="1"/>
              <c:layout>
                <c:manualLayout>
                  <c:x val="7.785889271167197E-3"/>
                  <c:y val="-3.50415974112261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A88-4D9E-950D-BC97A3EB5F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Finalidad!$A$5:$A$9</c:f>
              <c:strCache>
                <c:ptCount val="4"/>
                <c:pt idx="0">
                  <c:v>Servicios Públicos Generales</c:v>
                </c:pt>
                <c:pt idx="1">
                  <c:v>Orden Público y Seguridad Ciudadana</c:v>
                </c:pt>
                <c:pt idx="2">
                  <c:v>Salud</c:v>
                </c:pt>
                <c:pt idx="3">
                  <c:v>Educación </c:v>
                </c:pt>
              </c:strCache>
              <c:extLst/>
            </c:strRef>
          </c:cat>
          <c:val>
            <c:numRef>
              <c:f>Finalidad!$D$5:$D$9</c:f>
              <c:numCache>
                <c:formatCode>#,##0.00</c:formatCode>
                <c:ptCount val="4"/>
                <c:pt idx="0">
                  <c:v>74.599954499999996</c:v>
                </c:pt>
                <c:pt idx="1">
                  <c:v>3349.68370663</c:v>
                </c:pt>
                <c:pt idx="2">
                  <c:v>19.121603649999997</c:v>
                </c:pt>
                <c:pt idx="3">
                  <c:v>32.224321279999998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6A88-4D9E-950D-BC97A3EB5F77}"/>
            </c:ext>
          </c:extLst>
        </c:ser>
        <c:ser>
          <c:idx val="2"/>
          <c:order val="2"/>
          <c:tx>
            <c:strRef>
              <c:f>Finalidad!$E$4</c:f>
              <c:strCache>
                <c:ptCount val="1"/>
                <c:pt idx="0">
                  <c:v>Saldo por Ejecutar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6A88-4D9E-950D-BC97A3EB5F77}"/>
              </c:ext>
            </c:extLst>
          </c:dPt>
          <c:dLbls>
            <c:dLbl>
              <c:idx val="0"/>
              <c:layout>
                <c:manualLayout>
                  <c:x val="1.16788339067507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A88-4D9E-950D-BC97A3EB5F77}"/>
                </c:ext>
              </c:extLst>
            </c:dLbl>
            <c:dLbl>
              <c:idx val="1"/>
              <c:layout>
                <c:manualLayout>
                  <c:x val="1.5571778542334323E-2"/>
                  <c:y val="-6.424218645602793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A88-4D9E-950D-BC97A3EB5F77}"/>
                </c:ext>
              </c:extLst>
            </c:dLbl>
            <c:dLbl>
              <c:idx val="2"/>
              <c:layout>
                <c:manualLayout>
                  <c:x val="5.8394169533753978E-3"/>
                  <c:y val="-1.2848437291205587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6A88-4D9E-950D-BC97A3EB5F77}"/>
                </c:ext>
              </c:extLst>
            </c:dLbl>
            <c:dLbl>
              <c:idx val="3"/>
              <c:layout>
                <c:manualLayout>
                  <c:x val="9.732361588958996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A88-4D9E-950D-BC97A3EB5F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Finalidad!$A$5:$A$9</c:f>
              <c:strCache>
                <c:ptCount val="4"/>
                <c:pt idx="0">
                  <c:v>Servicios Públicos Generales</c:v>
                </c:pt>
                <c:pt idx="1">
                  <c:v>Orden Público y Seguridad Ciudadana</c:v>
                </c:pt>
                <c:pt idx="2">
                  <c:v>Salud</c:v>
                </c:pt>
                <c:pt idx="3">
                  <c:v>Educación </c:v>
                </c:pt>
              </c:strCache>
              <c:extLst/>
            </c:strRef>
          </c:cat>
          <c:val>
            <c:numRef>
              <c:f>Finalidad!$E$5:$E$9</c:f>
              <c:numCache>
                <c:formatCode>#,##0.00</c:formatCode>
                <c:ptCount val="4"/>
                <c:pt idx="0">
                  <c:v>83.936736499999995</c:v>
                </c:pt>
                <c:pt idx="1">
                  <c:v>1854.2125723699999</c:v>
                </c:pt>
                <c:pt idx="2">
                  <c:v>17.878396350000003</c:v>
                </c:pt>
                <c:pt idx="3">
                  <c:v>64.941808719999997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E-6A88-4D9E-950D-BC97A3EB5F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6186288"/>
        <c:axId val="516177584"/>
        <c:extLst/>
      </c:barChart>
      <c:catAx>
        <c:axId val="51618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GT"/>
          </a:p>
        </c:txPr>
        <c:crossAx val="516177584"/>
        <c:crosses val="autoZero"/>
        <c:auto val="1"/>
        <c:lblAlgn val="ctr"/>
        <c:lblOffset val="100"/>
        <c:noMultiLvlLbl val="0"/>
      </c:catAx>
      <c:valAx>
        <c:axId val="51617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GT"/>
          </a:p>
        </c:txPr>
        <c:crossAx val="51618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G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2AB811F-186B-4725-A7F7-35C2BE0D51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4003136" cy="349645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8E64013-480C-4439-BC5E-022BA71C28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30849" y="1"/>
            <a:ext cx="4003136" cy="349645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70781529-3644-42FB-BDB8-7BCF6AB8D8F0}" type="datetimeFigureOut">
              <a:rPr lang="es-GT" smtClean="0"/>
              <a:t>20/09/2021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6170D5-344D-4ECF-A7BB-2563D18D79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614718"/>
            <a:ext cx="4003136" cy="349645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EBB728-8F58-4BB2-8C0F-D983E5A77D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30849" y="6614718"/>
            <a:ext cx="4003136" cy="349645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223D6B16-8452-4088-B7E7-5F9F0FEA3A9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675777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03136" cy="349645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230849" y="1"/>
            <a:ext cx="4003136" cy="349645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2F889F5E-1FF3-4626-856E-81C394864066}" type="datetimeFigureOut">
              <a:rPr lang="es-GT" smtClean="0"/>
              <a:t>20/09/2021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30475" y="869950"/>
            <a:ext cx="4175125" cy="2349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24446" y="3351363"/>
            <a:ext cx="7387187" cy="2742455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6614718"/>
            <a:ext cx="4003136" cy="349645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230849" y="6614718"/>
            <a:ext cx="4003136" cy="349645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8A115BA9-5F40-4A42-9873-4A856A2BCB2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28341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201544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55898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271317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241688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317540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47213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98803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59908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35004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452370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71978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0973027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091290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402581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88083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265465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968229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197194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5503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317281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162741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51213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4CB6E6-1275-4A54-B4F3-1FDFC89807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96188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40FC4E-DF3E-4DB4-AED5-B01B15BD4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586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97BB4"/>
                </a:solidFill>
                <a:latin typeface="Montserrat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GT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F5FD4-74A1-4C0A-8923-49068F8CE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A815-C8B2-4F30-9335-A540ED979A65}" type="datetime1">
              <a:rPr lang="es-GT" smtClean="0"/>
              <a:t>20/09/2021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BE2AE7-3AC6-4190-A4FE-1D321727D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F07A74-9836-4943-B7A0-5E8FB7721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5690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5B6441-B249-9247-AE10-1388FD060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E77E3A-E3BF-3F44-B853-D260F038D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0EF935-6F60-AE42-8202-ADFFFD4A6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F58EF3-C05C-824E-B9A2-F65C2E42C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9687CB-568A-7243-A153-A219D59B7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05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69E00-77AB-B741-9AF9-40B02CD16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3BB3D2-440B-1745-B695-8A4979D3A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BC45A4-C0E0-F740-A4E5-FBAEE182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C82089-1EAD-FE47-B722-98DC30A4F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D37CC0-C5FA-9F45-8CAC-88FE795C7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616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A2CA6-6171-B24C-B6C8-49140719A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389AA0-DCEB-BE42-B937-F94DEA765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280672-797A-D041-A412-92E73B842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A7A7EC-BBB0-CD45-807A-E26D2FDCC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AC2D5E-2EF3-F24C-B0D3-72654B84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321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E2D90-329D-4740-B68C-04C7C945C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36B08B-4935-094A-B33F-D97618EFE6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83ADBF-A853-6940-B33B-DD82F0410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E49A73-9C32-8B40-A486-1CF99257E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4B5B25-1056-5F42-BE33-520529E1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C08E08-A861-5C43-86DC-44730BB87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77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2BDFF-7E5D-D146-AF9A-22884A574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72D0B7-6919-2046-AC74-B9B4C71F3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5EF5F6-01E7-7F40-806C-4FBA577FA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BF112B9-6299-1843-9CC7-65375E6D98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96D8782-F004-964D-B750-FB6CEA5E7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DD34C9-A59D-5E48-B67C-93E35889F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720579-97C2-BD4F-9153-6FB2546CC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2C017CD-7E32-BE40-9D67-E4FF13FA6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350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9BDA8-39BE-1A4F-AB6A-F9F77C91E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1926EBD-3C2A-4549-B409-C9FBD07B3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7F35479-7959-7142-AECF-E767E961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7E51BC6-C4A4-6D43-AC42-354DEE746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410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B6C563-1D34-AC47-801F-7F11D69BA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A39EF87-DB60-474F-A2BF-40C8629F4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27D300E-02FB-8645-B6EB-6D60D768F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594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C30F86-4DDF-C54F-8E06-6BE3D4323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17E9C7-EC44-FD48-A592-BDE222EAA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D32D36-1BBF-844E-9A8D-49451F0AC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C88E43-E4AC-D94C-AF2E-1EEB7F4BA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E6F123-133C-604F-80D1-58B4DC163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133666-B2BA-B84C-BC64-F50EF2135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725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197CCD-7FE3-CA4C-9F3C-2A5599B8C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73688EB-C5C7-FE4A-9716-B0BA62794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1FADA65-7BAA-7649-86A6-CF4679B1A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81C9E9-584D-C04C-8B68-FEA140246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19748B-5368-FB49-83C6-78E291E6A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533CF9-6B15-F743-83F6-A08FA0415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196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EC5EDB-6E8B-014B-9E67-05E684E00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586737-3F28-0C45-8BEE-75B0537CA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961E91-98DD-064C-9FD1-9A0CDA963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C860E0-7E67-1340-B11A-CCBCD7EED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36C1FF-20AA-1D49-919D-81743C36E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95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3B128BC-8CE4-44FE-ABE0-2ADEC50E0719}"/>
              </a:ext>
            </a:extLst>
          </p:cNvPr>
          <p:cNvSpPr/>
          <p:nvPr userDrawn="1"/>
        </p:nvSpPr>
        <p:spPr>
          <a:xfrm>
            <a:off x="1737360" y="294571"/>
            <a:ext cx="8900719" cy="9813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306812-D2D4-4A6A-A9D7-CA4F86A040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7360" y="365126"/>
            <a:ext cx="8886305" cy="840220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6A8AB6-1C67-49AF-B1F6-2C1D95988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ontserrat" panose="00000500000000000000" pitchFamily="50" charset="0"/>
              </a:defRPr>
            </a:lvl1pPr>
            <a:lvl2pPr>
              <a:defRPr>
                <a:latin typeface="Montserrat" panose="00000500000000000000" pitchFamily="50" charset="0"/>
              </a:defRPr>
            </a:lvl2pPr>
            <a:lvl3pPr>
              <a:defRPr>
                <a:latin typeface="Montserrat" panose="00000500000000000000" pitchFamily="50" charset="0"/>
              </a:defRPr>
            </a:lvl3pPr>
            <a:lvl4pPr>
              <a:defRPr>
                <a:latin typeface="Montserrat" panose="00000500000000000000" pitchFamily="50" charset="0"/>
              </a:defRPr>
            </a:lvl4pPr>
            <a:lvl5pPr>
              <a:defRPr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788F09-FFB8-47A4-83A1-FFB352EF2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12D7-C7C1-40DF-91F1-E4035ACD5280}" type="datetime1">
              <a:rPr lang="es-GT" smtClean="0"/>
              <a:t>20/09/2021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9DA829-DECC-4D81-BB89-F7AF43401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315B1D-184D-423F-AE37-A16F1D9CF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99419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F8BE944-AE88-334A-B7A2-FED1BE2948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62D3D4-1425-674C-B0E9-4D3E019B5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9DD82D-E448-6B46-8BDF-2763FEF85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209232-B37A-C844-82E3-39B9DEC4D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C12606-0B84-EE4B-9DA5-A47C5FE8B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258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339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E7F6C1-9961-4E83-AC75-6EE35CC307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54C6EA-948A-4DA3-B798-D9F5CD294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D124C8-1552-464D-8D15-02CF0EA9A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0D9E-9211-474E-867D-A3D7FD03901F}" type="datetime1">
              <a:rPr lang="es-GT" smtClean="0"/>
              <a:t>20/09/2021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A29C28-A3FD-46A7-A594-7566F0522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19F7CD-D6CB-4397-86C0-972D7E8A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74413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6E1A9F3-6D03-4C47-B91C-E2AA71DE8885}"/>
              </a:ext>
            </a:extLst>
          </p:cNvPr>
          <p:cNvSpPr/>
          <p:nvPr userDrawn="1"/>
        </p:nvSpPr>
        <p:spPr>
          <a:xfrm>
            <a:off x="1655059" y="190372"/>
            <a:ext cx="8900719" cy="9813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BACE8EB-23E3-468D-B8DF-8F6F8180AB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6221" y="136525"/>
            <a:ext cx="8919557" cy="1072977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741142-687E-4D6E-816F-0ADEEEF33D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04604"/>
            <a:ext cx="5181600" cy="4672359"/>
          </a:xfrm>
        </p:spPr>
        <p:txBody>
          <a:bodyPr/>
          <a:lstStyle>
            <a:lvl1pPr>
              <a:defRPr>
                <a:latin typeface="Montserrat" panose="00000500000000000000" pitchFamily="50" charset="0"/>
              </a:defRPr>
            </a:lvl1pPr>
            <a:lvl2pPr>
              <a:defRPr>
                <a:latin typeface="Montserrat" panose="00000500000000000000" pitchFamily="50" charset="0"/>
              </a:defRPr>
            </a:lvl2pPr>
            <a:lvl3pPr>
              <a:defRPr>
                <a:latin typeface="Montserrat" panose="00000500000000000000" pitchFamily="50" charset="0"/>
              </a:defRPr>
            </a:lvl3pPr>
            <a:lvl4pPr>
              <a:defRPr>
                <a:latin typeface="Montserrat" panose="00000500000000000000" pitchFamily="50" charset="0"/>
              </a:defRPr>
            </a:lvl4pPr>
            <a:lvl5pPr>
              <a:defRPr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FFE13E-8A03-436A-9288-33FC96752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04604"/>
            <a:ext cx="5181600" cy="4672359"/>
          </a:xfrm>
        </p:spPr>
        <p:txBody>
          <a:bodyPr/>
          <a:lstStyle>
            <a:lvl1pPr>
              <a:defRPr>
                <a:latin typeface="Montserrat" panose="00000500000000000000" pitchFamily="50" charset="0"/>
              </a:defRPr>
            </a:lvl1pPr>
            <a:lvl2pPr>
              <a:defRPr>
                <a:latin typeface="Montserrat" panose="00000500000000000000" pitchFamily="50" charset="0"/>
              </a:defRPr>
            </a:lvl2pPr>
            <a:lvl3pPr>
              <a:defRPr>
                <a:latin typeface="Montserrat" panose="00000500000000000000" pitchFamily="50" charset="0"/>
              </a:defRPr>
            </a:lvl3pPr>
            <a:lvl4pPr>
              <a:defRPr>
                <a:latin typeface="Montserrat" panose="00000500000000000000" pitchFamily="50" charset="0"/>
              </a:defRPr>
            </a:lvl4pPr>
            <a:lvl5pPr>
              <a:defRPr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D89AFC-ABD0-40BC-AC54-3A38F80E8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F817-0E65-4E88-96D4-9FA2057239B0}" type="datetime1">
              <a:rPr lang="es-GT" smtClean="0"/>
              <a:t>20/09/2021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E2BE64-E0E5-41C6-B062-B215B384B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B3788F-E72A-4C3A-89B7-18D56D09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9930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652DB460-91BF-40E4-A0AA-0651BD241B34}"/>
              </a:ext>
            </a:extLst>
          </p:cNvPr>
          <p:cNvSpPr/>
          <p:nvPr userDrawn="1"/>
        </p:nvSpPr>
        <p:spPr>
          <a:xfrm>
            <a:off x="1645639" y="239584"/>
            <a:ext cx="8900719" cy="9813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4DDACD-DC1D-40EC-B008-0C6C6E4609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4657" y="193761"/>
            <a:ext cx="9002685" cy="1072977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4C65F4-D5FD-46C8-9703-77A81401D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A1675D-6C06-452F-95D3-D65F6CFEF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2786C0"/>
                </a:solidFill>
              </a:defRPr>
            </a:lvl1pPr>
            <a:lvl2pPr>
              <a:defRPr>
                <a:solidFill>
                  <a:srgbClr val="2786C0"/>
                </a:solidFill>
              </a:defRPr>
            </a:lvl2pPr>
            <a:lvl3pPr>
              <a:defRPr>
                <a:solidFill>
                  <a:srgbClr val="2786C0"/>
                </a:solidFill>
              </a:defRPr>
            </a:lvl3pPr>
            <a:lvl4pPr>
              <a:defRPr>
                <a:solidFill>
                  <a:srgbClr val="2786C0"/>
                </a:solidFill>
              </a:defRPr>
            </a:lvl4pPr>
            <a:lvl5pPr>
              <a:defRPr>
                <a:solidFill>
                  <a:srgbClr val="2786C0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BAF319F-5A1F-4AFD-B317-078D77EEA3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312336-CD22-4874-AC1F-69CEB2E90A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B949558-7597-4FEE-979C-DF702AC7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FBD1-9373-42E6-933C-D2861B1129DE}" type="datetime1">
              <a:rPr lang="es-GT" smtClean="0"/>
              <a:t>20/09/2021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CFA7AA0-5007-4667-A160-C1E297AE8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339C2D9-749C-4887-B363-FDF969BBB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7763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63A0B61-F4E4-4E19-A8B4-CE98D5FE76EB}"/>
              </a:ext>
            </a:extLst>
          </p:cNvPr>
          <p:cNvSpPr/>
          <p:nvPr userDrawn="1"/>
        </p:nvSpPr>
        <p:spPr>
          <a:xfrm>
            <a:off x="1645640" y="120105"/>
            <a:ext cx="8900719" cy="9813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E606A6-0C7D-4197-928F-3C235A39C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0611" y="136525"/>
            <a:ext cx="8620298" cy="998162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5C57BED-D6DF-44F6-9853-7EFDD2F3E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79AE-6D20-40E8-83B9-AFE348460766}" type="datetime1">
              <a:rPr lang="es-GT" smtClean="0"/>
              <a:t>20/09/2021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146AB7B-43B6-4733-8D28-C0066CA76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98F1706-5A68-44DD-B37E-14665B3D3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3316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4552EFF-1F48-4A1B-89BB-7FAB56D4A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72B5-4A68-4E4F-B447-FC61244663D3}" type="datetime1">
              <a:rPr lang="es-GT" smtClean="0"/>
              <a:t>20/09/2021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862CED3-F354-4189-B03B-51CD8EA40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0B8D55-B61D-4D96-8511-53BB2F5B2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3227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32846-A75C-44A9-9F1C-FBB875854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04850"/>
            <a:ext cx="3932237" cy="652549"/>
          </a:xfrm>
        </p:spPr>
        <p:txBody>
          <a:bodyPr anchor="b">
            <a:noAutofit/>
          </a:bodyPr>
          <a:lstStyle>
            <a:lvl1pPr>
              <a:defRPr sz="20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931F63-922A-415B-BB5F-7D41CA224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8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  <a:lvl2pPr>
              <a:defRPr sz="2800">
                <a:latin typeface="Montserrat" panose="00000500000000000000" pitchFamily="50" charset="0"/>
              </a:defRPr>
            </a:lvl2pPr>
            <a:lvl3pPr>
              <a:defRPr sz="2400">
                <a:latin typeface="Montserrat" panose="00000500000000000000" pitchFamily="50" charset="0"/>
              </a:defRPr>
            </a:lvl3pPr>
            <a:lvl4pPr>
              <a:defRPr sz="2000">
                <a:latin typeface="Montserrat" panose="00000500000000000000" pitchFamily="50" charset="0"/>
              </a:defRPr>
            </a:lvl4pPr>
            <a:lvl5pPr>
              <a:defRPr sz="2000">
                <a:latin typeface="Montserrat" panose="00000500000000000000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220F18-37FF-47B0-AB64-623062892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10644"/>
          </a:xfrm>
        </p:spPr>
        <p:txBody>
          <a:bodyPr/>
          <a:lstStyle>
            <a:lvl1pPr marL="0" indent="0">
              <a:buNone/>
              <a:defRPr sz="1600">
                <a:solidFill>
                  <a:srgbClr val="197BB4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4D0E3C1-285A-495C-96A3-33F7D65E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E30F-A687-4E64-8B35-3DBF00F44A58}" type="datetime1">
              <a:rPr lang="es-GT" smtClean="0"/>
              <a:t>20/09/2021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34785C-E43F-4595-B07D-6E417DD1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244D92-DDFF-46A2-AB5B-51C2229EC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65897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F5B584-4CB1-4D6F-89AE-431534AA9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313410"/>
            <a:ext cx="3935413" cy="743989"/>
          </a:xfrm>
        </p:spPr>
        <p:txBody>
          <a:bodyPr anchor="b">
            <a:noAutofit/>
          </a:bodyPr>
          <a:lstStyle>
            <a:lvl1pPr>
              <a:defRPr sz="2000" b="1">
                <a:solidFill>
                  <a:srgbClr val="197BB4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DBEDE39-5EC8-4D3F-A632-F6711B7015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13410"/>
            <a:ext cx="6172200" cy="4547640"/>
          </a:xfrm>
        </p:spPr>
        <p:txBody>
          <a:bodyPr/>
          <a:lstStyle>
            <a:lvl1pPr marL="0" indent="0">
              <a:buNone/>
              <a:defRPr sz="3200">
                <a:latin typeface="Montserrat" panose="00000500000000000000" pitchFamily="50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s-GT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C32553-3871-4822-8759-F079B3A43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Montserrat" panose="000005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1AF83E3-EDF5-459F-9A25-88140AF67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AAE8-BB1F-46DC-B02E-828226DC17C2}" type="datetime1">
              <a:rPr lang="es-GT" smtClean="0"/>
              <a:t>20/09/2021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D80533-4066-4EB8-ACD1-3BA4D7250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609986-8A8B-4DF7-A038-5BA4E8D74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3947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7E8E04-EF2E-4F63-9D4D-BE724953B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233" y="136525"/>
            <a:ext cx="9002684" cy="1052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AFA078-C0C9-4771-8193-FFB214DF7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2793"/>
            <a:ext cx="10515600" cy="4614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26AF5A-4F9D-4BDC-86B4-1B7993E1A5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7F50F-492E-4C5A-B836-C79014F93E1E}" type="datetime1">
              <a:rPr lang="es-GT" smtClean="0"/>
              <a:t>20/09/2021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9B547E-DC76-4B85-B30F-5FFB7C4893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C9F76D-DAC4-4BE5-9B37-2B889D24F1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3276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D1F3C"/>
          </a:solidFill>
          <a:latin typeface="Montserrat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A2B3DFA-3FCB-F14E-999C-BAF165F9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1494C4-B03E-7649-A1E1-F80D34FE6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CBEC7F-6696-8E4D-9B90-EC4FCBA2CB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99454-3534-1D49-A98A-910895A582FE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F6D007-FA7E-2549-ADC5-7A526F901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D0DB35-4C29-1D49-BB89-C5CF69AD1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9D110-6ABA-C143-928A-531D07B07F9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9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B85C621-E17F-4E41-A143-0D4736F05802}"/>
              </a:ext>
            </a:extLst>
          </p:cNvPr>
          <p:cNvSpPr txBox="1"/>
          <p:nvPr/>
        </p:nvSpPr>
        <p:spPr>
          <a:xfrm>
            <a:off x="6522524" y="349449"/>
            <a:ext cx="1758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600" b="1" dirty="0" smtClean="0">
                <a:solidFill>
                  <a:srgbClr val="003353"/>
                </a:solidFill>
                <a:latin typeface="Montserrat" pitchFamily="2" charset="77"/>
              </a:rPr>
              <a:t>MINISTERIO DE GOBERNACIÓN</a:t>
            </a:r>
            <a:endParaRPr lang="es-GT" sz="1600" b="1" dirty="0">
              <a:solidFill>
                <a:srgbClr val="003353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63622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1" y="1021624"/>
            <a:ext cx="11173098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pPr algn="l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¿CUÁL ES LA IMPORTANCIA DEL PAGO DE SERVIDORES PÚBLICOS?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941259" y="1846155"/>
            <a:ext cx="5040000" cy="370800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dinero utilizado en el pago de servidores públicos (</a:t>
            </a:r>
            <a:r>
              <a:rPr lang="es-GT" sz="1800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0</a:t>
            </a:r>
            <a:r>
              <a:rPr lang="es-GT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aunque se clasifica como un gasto de funcionamiento, en realidad, constituye el medio para prestar servicios o entregar bienes a la población beneficiaria, y con ello, satisfacer las necesidades sociales; a través de la contratación de </a:t>
            </a:r>
            <a:r>
              <a:rPr lang="es-GT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en cargos fijos, personal temporal y personal por jornal y a destajo, </a:t>
            </a:r>
            <a:r>
              <a:rPr lang="es-GT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brinda </a:t>
            </a:r>
            <a:r>
              <a:rPr lang="es-GT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atención </a:t>
            </a:r>
            <a:r>
              <a:rPr lang="es-GT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 </a:t>
            </a:r>
            <a:r>
              <a:rPr lang="es-GT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población.</a:t>
            </a:r>
            <a:endParaRPr lang="es-GT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esarrollando capacidades de ciencia de datos en Directivos Públic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121" y="4987688"/>
            <a:ext cx="1111896" cy="111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6289217" y="1846155"/>
            <a:ext cx="5040000" cy="370800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Ministerio de Gobernación le ha brindado atención integral a la población mediante Seguridad Ciudadana, Prevención de la Violencia y el Delito y Atención a la Población Privada de Libertad.</a:t>
            </a:r>
            <a:endParaRPr lang="es-GT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37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581" y="840649"/>
            <a:ext cx="10566219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pPr algn="l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PAGO DE SALARIOS A SERVIDORES PÚBLICOS A LA FECHA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4667794" y="1611085"/>
            <a:ext cx="7406641" cy="415380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vigente total para el pago de servidores públicos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3,700,198,918.00</a:t>
            </a:r>
            <a:endParaRPr lang="es-GT" sz="4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utilizado al </a:t>
            </a:r>
            <a:r>
              <a:rPr lang="es-GT" sz="27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cuatrimestre 2021</a:t>
            </a:r>
            <a:r>
              <a:rPr lang="es-GT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el pago de servidores públicos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2,717,971,309.53</a:t>
            </a:r>
            <a:endParaRPr lang="es-GT" sz="4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pendiente de utilizar para el pago de servidores públicos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982,227,608.47</a:t>
            </a:r>
            <a:endParaRPr lang="es-GT" sz="4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87531" y="2351314"/>
            <a:ext cx="3327219" cy="2423886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rubro constituye el </a:t>
            </a:r>
            <a:r>
              <a:rPr lang="es-GT" sz="2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67.32%</a:t>
            </a:r>
            <a:r>
              <a:rPr lang="es-GT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total del presupuesto </a:t>
            </a:r>
            <a:r>
              <a:rPr lang="es-GT" sz="2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Ministerio de Gobernación</a:t>
            </a:r>
            <a: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Desarrollando capacidades de ciencia de datos en Directivos Públic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428" y="4775200"/>
            <a:ext cx="1111896" cy="111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69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1" y="793024"/>
            <a:ext cx="11173098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pPr algn="l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¿EN QUÉ INVIERTE </a:t>
            </a:r>
            <a:r>
              <a:rPr lang="es-GT" dirty="0" smtClean="0">
                <a:latin typeface="Arial" panose="020B0604020202020204" pitchFamily="34" charset="0"/>
                <a:cs typeface="Arial" panose="020B0604020202020204" pitchFamily="34" charset="0"/>
              </a:rPr>
              <a:t>EL MINISTERIO DE GOBERNACIÓN?</a:t>
            </a: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4558937" y="1767996"/>
            <a:ext cx="6505304" cy="5399994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Ministerio de Gobernación invierte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adquisición de inmuebles, construcciones, equipo, licencias y programas para computadoras, entre otros, que sirven para producir bienes y servicios para la población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s-GT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Asimismo, invierte en reparaciones y ampliaciones de construcciones y en mejoras a los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equipos. Se encuentra en proceso de ejecución construcciones por contrato y la adquisición de equipo de defensa y de seguridad.</a:t>
            </a:r>
            <a:endParaRPr lang="es-GT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87531" y="1838053"/>
            <a:ext cx="3327219" cy="277204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inversión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ejecutada se concentra únicamente en maquinaria y equipo.</a:t>
            </a:r>
            <a:endParaRPr lang="es-GT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Edificio - Iconos gratis de edifici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283" y="4610100"/>
            <a:ext cx="1288467" cy="128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0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4667794" y="1611085"/>
            <a:ext cx="7406641" cy="415380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vigente total para la inversión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299,348,964.00</a:t>
            </a:r>
            <a:endParaRPr lang="es-GT" sz="4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utilizado al </a:t>
            </a:r>
            <a:r>
              <a:rPr lang="es-GT" sz="27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cuatrimestre 2021</a:t>
            </a:r>
            <a:r>
              <a:rPr lang="es-GT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 inversión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8,010,526.22</a:t>
            </a:r>
            <a:endParaRPr lang="es-GT" sz="4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pendiente de utilizar para la inversión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291,338,437.78</a:t>
            </a:r>
            <a:endParaRPr lang="es-GT" sz="4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587556" y="1990453"/>
            <a:ext cx="3327219" cy="2423886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GT" sz="2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</a:t>
            </a:r>
            <a:r>
              <a:rPr lang="es-GT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rubro constituye el </a:t>
            </a:r>
            <a:r>
              <a:rPr lang="es-GT" sz="2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5.45%</a:t>
            </a:r>
            <a:r>
              <a:rPr lang="es-GT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total del presupuesto </a:t>
            </a:r>
            <a:r>
              <a:rPr lang="es-GT" sz="2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Ministerio de Gobernación</a:t>
            </a: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1" y="945424"/>
            <a:ext cx="10470969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pPr algn="l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MONTO UTILIZADO EN INVERSIÓN A LA FECHA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Edificio - Iconos gratis de edifici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308" y="4815134"/>
            <a:ext cx="1288467" cy="128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10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0" y="793024"/>
            <a:ext cx="9146435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pPr algn="l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¿QUÉ FINALIDADES </a:t>
            </a:r>
            <a:r>
              <a:rPr lang="es-GT" dirty="0" smtClean="0">
                <a:latin typeface="Arial" panose="020B0604020202020204" pitchFamily="34" charset="0"/>
                <a:cs typeface="Arial" panose="020B0604020202020204" pitchFamily="34" charset="0"/>
              </a:rPr>
              <a:t>ATIENDE EL MINISTERIO DE GOBERNACIÓN?</a:t>
            </a: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4558937" y="1534405"/>
            <a:ext cx="6479178" cy="523875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recursos públicos se utilizan con fines específicos para el cumplimiento de los objetivos sociales y económicos del Estado que impactan directamente en la población. </a:t>
            </a:r>
          </a:p>
          <a:p>
            <a:pPr algn="just">
              <a:lnSpc>
                <a:spcPct val="150000"/>
              </a:lnSpc>
            </a:pPr>
            <a:endParaRPr lang="es-GT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entidad atiende y prioriza las finalidades que le corresponden de conformidad con la ley. En el caso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Ministerio de Gobernación,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 su presupuesto a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 Públicos Generales, Orden Público y Seguridad Ciudadana, Salud y Educación.</a:t>
            </a:r>
          </a:p>
          <a:p>
            <a:pPr algn="just">
              <a:lnSpc>
                <a:spcPct val="150000"/>
              </a:lnSpc>
            </a:pPr>
            <a:endParaRPr lang="es-GT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87531" y="1838054"/>
            <a:ext cx="3327219" cy="2476772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 finalidad que se atiende es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Orden Público y Seguridad Ciudadana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un </a:t>
            </a:r>
            <a:r>
              <a:rPr lang="es-GT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94.67%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presupuesto total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Ministerio de Gobernación.</a:t>
            </a:r>
            <a:endParaRPr lang="es-GT" sz="2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Target arm | Icono Grat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205" y="4528523"/>
            <a:ext cx="1477870" cy="147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02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611" y="575125"/>
            <a:ext cx="8791303" cy="547089"/>
          </a:xfrm>
        </p:spPr>
        <p:txBody>
          <a:bodyPr>
            <a:noAutofit/>
          </a:bodyPr>
          <a:lstStyle/>
          <a:p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EJECUCIÓN PRESUPUESTARIA POR FINALIDAD AL SEGUNDO CUATRIMESTRE 2021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9369934"/>
              </p:ext>
            </p:extLst>
          </p:nvPr>
        </p:nvGraphicFramePr>
        <p:xfrm>
          <a:off x="496389" y="1567543"/>
          <a:ext cx="10946673" cy="4911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674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A2162693-C48A-1D46-A173-005AE60ACA54}"/>
              </a:ext>
            </a:extLst>
          </p:cNvPr>
          <p:cNvSpPr txBox="1">
            <a:spLocks/>
          </p:cNvSpPr>
          <p:nvPr/>
        </p:nvSpPr>
        <p:spPr>
          <a:xfrm>
            <a:off x="2865120" y="5017050"/>
            <a:ext cx="9144000" cy="15724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GT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RENDICIÓN DE CUENTAS</a:t>
            </a:r>
          </a:p>
          <a:p>
            <a:pPr algn="r"/>
            <a:r>
              <a:rPr lang="es-GT" sz="37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3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37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ESPECÍFICOS</a:t>
            </a:r>
          </a:p>
          <a:p>
            <a:pPr algn="r"/>
            <a:r>
              <a:rPr lang="es-GT" sz="37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CUATRIMESTRE 2021</a:t>
            </a:r>
          </a:p>
        </p:txBody>
      </p:sp>
    </p:spTree>
    <p:extLst>
      <p:ext uri="{BB962C8B-B14F-4D97-AF65-F5344CB8AC3E}">
        <p14:creationId xmlns:p14="http://schemas.microsoft.com/office/powerpoint/2010/main" val="129706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GT" sz="2700" dirty="0">
                <a:latin typeface="Arial" panose="020B0604020202020204" pitchFamily="34" charset="0"/>
                <a:cs typeface="Arial" panose="020B0604020202020204" pitchFamily="34" charset="0"/>
              </a:rPr>
              <a:t>PRINCIPALES RESULTADOS Y </a:t>
            </a:r>
            <a:r>
              <a:rPr lang="es-GT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AVANCES</a:t>
            </a:r>
            <a:endParaRPr lang="es-GT" sz="2700" dirty="0"/>
          </a:p>
        </p:txBody>
      </p:sp>
      <p:grpSp>
        <p:nvGrpSpPr>
          <p:cNvPr id="4" name="Grupo 3"/>
          <p:cNvGrpSpPr/>
          <p:nvPr/>
        </p:nvGrpSpPr>
        <p:grpSpPr>
          <a:xfrm>
            <a:off x="418011" y="1397726"/>
            <a:ext cx="11377749" cy="5112134"/>
            <a:chOff x="148109" y="955798"/>
            <a:chExt cx="12043892" cy="5863477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89352B31-D027-4710-AB19-C01823C62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109" y="1008678"/>
              <a:ext cx="11924810" cy="4840644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DA3FC3A0-9EB1-40A4-BBA6-808672B334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6430963"/>
              <a:ext cx="11753850" cy="388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GT" altLang="es-GT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Las tasas corresponden </a:t>
              </a:r>
              <a:r>
                <a:rPr kumimoji="0" lang="es-GT" altLang="es-G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al registro de los últimos 12 meses  </a:t>
              </a:r>
            </a:p>
          </p:txBody>
        </p: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B63A179D-EE53-4D9A-B43A-120DA12E59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3704" y="1549400"/>
              <a:ext cx="50213" cy="41878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FFEFB6A5-2208-4F83-BBEF-DFD600AB84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67660" y="1500219"/>
              <a:ext cx="76871" cy="419096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5FF3F040-2F2A-4F97-8043-10C6DE1DC8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40856" y="1500219"/>
              <a:ext cx="22330" cy="412270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A966E870-ED60-49E5-BFBD-9C73DA3E85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21171" y="1549400"/>
              <a:ext cx="16187" cy="41878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6DD0CA56-26AB-4C8E-870B-F6C2F09568B3}"/>
                </a:ext>
              </a:extLst>
            </p:cNvPr>
            <p:cNvSpPr/>
            <p:nvPr/>
          </p:nvSpPr>
          <p:spPr>
            <a:xfrm>
              <a:off x="622300" y="5737225"/>
              <a:ext cx="1925017" cy="6477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600" b="0" i="0" u="none" strike="noStrike" kern="1200" cap="none" spc="0" normalizeH="0" baseline="0" noProof="0" dirty="0">
                  <a:ln w="0"/>
                  <a:solidFill>
                    <a:srgbClr val="16254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2016</a:t>
              </a: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22AAB738-A628-4EB8-9C36-111A0D8AA1BE}"/>
                </a:ext>
              </a:extLst>
            </p:cNvPr>
            <p:cNvSpPr/>
            <p:nvPr/>
          </p:nvSpPr>
          <p:spPr>
            <a:xfrm>
              <a:off x="2524782" y="5737225"/>
              <a:ext cx="1966533" cy="6477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600" b="0" i="0" u="none" strike="noStrike" kern="1200" cap="none" spc="0" normalizeH="0" baseline="0" noProof="0" dirty="0">
                  <a:ln w="0"/>
                  <a:solidFill>
                    <a:srgbClr val="16254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2017</a:t>
              </a: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96B2A410-4C20-4501-BED6-8A605346E471}"/>
                </a:ext>
              </a:extLst>
            </p:cNvPr>
            <p:cNvSpPr/>
            <p:nvPr/>
          </p:nvSpPr>
          <p:spPr>
            <a:xfrm>
              <a:off x="4503704" y="5737225"/>
              <a:ext cx="1970608" cy="6477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600" b="0" i="0" u="none" strike="noStrike" kern="1200" cap="none" spc="0" normalizeH="0" baseline="0" noProof="0" dirty="0">
                  <a:ln w="0"/>
                  <a:solidFill>
                    <a:srgbClr val="16254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2018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EDE3316F-0BF2-4838-A4E3-37D57EC0115C}"/>
                </a:ext>
              </a:extLst>
            </p:cNvPr>
            <p:cNvSpPr/>
            <p:nvPr/>
          </p:nvSpPr>
          <p:spPr>
            <a:xfrm>
              <a:off x="6467660" y="5737225"/>
              <a:ext cx="1964637" cy="6477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600" b="0" i="0" u="none" strike="noStrike" kern="1200" cap="none" spc="0" normalizeH="0" baseline="0" noProof="0" dirty="0">
                  <a:ln w="0"/>
                  <a:solidFill>
                    <a:srgbClr val="16254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2019</a:t>
              </a: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3E0E2027-151B-44D3-A266-0EBB9E072794}"/>
                </a:ext>
              </a:extLst>
            </p:cNvPr>
            <p:cNvSpPr/>
            <p:nvPr/>
          </p:nvSpPr>
          <p:spPr>
            <a:xfrm flipV="1">
              <a:off x="8440856" y="5788021"/>
              <a:ext cx="3751145" cy="849031"/>
            </a:xfrm>
            <a:prstGeom prst="rect">
              <a:avLst/>
            </a:prstGeom>
            <a:solidFill>
              <a:schemeClr val="accent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ángulo 4">
              <a:extLst>
                <a:ext uri="{FF2B5EF4-FFF2-40B4-BE49-F238E27FC236}">
                  <a16:creationId xmlns:a16="http://schemas.microsoft.com/office/drawing/2014/main" id="{53002657-7926-4B32-9459-85C4AE102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8364" y="6259871"/>
              <a:ext cx="3703636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G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D65AF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GOBIERNO ACTUAL </a:t>
              </a: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09191520-785E-4FBB-8B40-459255B63F9A}"/>
                </a:ext>
              </a:extLst>
            </p:cNvPr>
            <p:cNvSpPr/>
            <p:nvPr/>
          </p:nvSpPr>
          <p:spPr>
            <a:xfrm>
              <a:off x="8412651" y="5737225"/>
              <a:ext cx="2006358" cy="6477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600" b="0" i="0" u="none" strike="noStrike" kern="1200" cap="none" spc="0" normalizeH="0" baseline="0" noProof="0" dirty="0">
                  <a:ln w="0"/>
                  <a:solidFill>
                    <a:srgbClr val="16254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2020</a:t>
              </a: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81AE73B2-51CF-48DC-B99D-9DD1FDC3D1A4}"/>
                </a:ext>
              </a:extLst>
            </p:cNvPr>
            <p:cNvSpPr/>
            <p:nvPr/>
          </p:nvSpPr>
          <p:spPr>
            <a:xfrm>
              <a:off x="10419009" y="5737225"/>
              <a:ext cx="1772991" cy="6477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600" b="0" i="0" u="none" strike="noStrike" kern="1200" cap="none" spc="0" normalizeH="0" baseline="0" noProof="0" dirty="0">
                  <a:ln w="0"/>
                  <a:solidFill>
                    <a:srgbClr val="16254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2021</a:t>
              </a:r>
            </a:p>
          </p:txBody>
        </p: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4587FDD0-65EA-40AD-AB09-38E2CB4383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4782" y="1433220"/>
              <a:ext cx="50800" cy="41464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0" name="Rectángulo: esquinas redondeadas 5">
              <a:extLst>
                <a:ext uri="{FF2B5EF4-FFF2-40B4-BE49-F238E27FC236}">
                  <a16:creationId xmlns:a16="http://schemas.microsoft.com/office/drawing/2014/main" id="{436A8A68-FBB7-44FE-B703-71227AEDADE7}"/>
                </a:ext>
              </a:extLst>
            </p:cNvPr>
            <p:cNvSpPr/>
            <p:nvPr/>
          </p:nvSpPr>
          <p:spPr>
            <a:xfrm>
              <a:off x="8881640" y="2143939"/>
              <a:ext cx="1308100" cy="94531"/>
            </a:xfrm>
            <a:custGeom>
              <a:avLst/>
              <a:gdLst>
                <a:gd name="connsiteX0" fmla="*/ 0 w 1308100"/>
                <a:gd name="connsiteY0" fmla="*/ 94531 h 567176"/>
                <a:gd name="connsiteX1" fmla="*/ 94531 w 1308100"/>
                <a:gd name="connsiteY1" fmla="*/ 0 h 567176"/>
                <a:gd name="connsiteX2" fmla="*/ 1213569 w 1308100"/>
                <a:gd name="connsiteY2" fmla="*/ 0 h 567176"/>
                <a:gd name="connsiteX3" fmla="*/ 1308100 w 1308100"/>
                <a:gd name="connsiteY3" fmla="*/ 94531 h 567176"/>
                <a:gd name="connsiteX4" fmla="*/ 1308100 w 1308100"/>
                <a:gd name="connsiteY4" fmla="*/ 472645 h 567176"/>
                <a:gd name="connsiteX5" fmla="*/ 1213569 w 1308100"/>
                <a:gd name="connsiteY5" fmla="*/ 567176 h 567176"/>
                <a:gd name="connsiteX6" fmla="*/ 94531 w 1308100"/>
                <a:gd name="connsiteY6" fmla="*/ 567176 h 567176"/>
                <a:gd name="connsiteX7" fmla="*/ 0 w 1308100"/>
                <a:gd name="connsiteY7" fmla="*/ 472645 h 567176"/>
                <a:gd name="connsiteX8" fmla="*/ 0 w 1308100"/>
                <a:gd name="connsiteY8" fmla="*/ 94531 h 567176"/>
                <a:gd name="connsiteX0" fmla="*/ 0 w 1308100"/>
                <a:gd name="connsiteY0" fmla="*/ 94531 h 567176"/>
                <a:gd name="connsiteX1" fmla="*/ 1213569 w 1308100"/>
                <a:gd name="connsiteY1" fmla="*/ 0 h 567176"/>
                <a:gd name="connsiteX2" fmla="*/ 1308100 w 1308100"/>
                <a:gd name="connsiteY2" fmla="*/ 94531 h 567176"/>
                <a:gd name="connsiteX3" fmla="*/ 1308100 w 1308100"/>
                <a:gd name="connsiteY3" fmla="*/ 472645 h 567176"/>
                <a:gd name="connsiteX4" fmla="*/ 1213569 w 1308100"/>
                <a:gd name="connsiteY4" fmla="*/ 567176 h 567176"/>
                <a:gd name="connsiteX5" fmla="*/ 94531 w 1308100"/>
                <a:gd name="connsiteY5" fmla="*/ 567176 h 567176"/>
                <a:gd name="connsiteX6" fmla="*/ 0 w 1308100"/>
                <a:gd name="connsiteY6" fmla="*/ 472645 h 567176"/>
                <a:gd name="connsiteX7" fmla="*/ 0 w 1308100"/>
                <a:gd name="connsiteY7" fmla="*/ 94531 h 567176"/>
                <a:gd name="connsiteX0" fmla="*/ 1213569 w 1308100"/>
                <a:gd name="connsiteY0" fmla="*/ 0 h 567176"/>
                <a:gd name="connsiteX1" fmla="*/ 1308100 w 1308100"/>
                <a:gd name="connsiteY1" fmla="*/ 94531 h 567176"/>
                <a:gd name="connsiteX2" fmla="*/ 1308100 w 1308100"/>
                <a:gd name="connsiteY2" fmla="*/ 472645 h 567176"/>
                <a:gd name="connsiteX3" fmla="*/ 1213569 w 1308100"/>
                <a:gd name="connsiteY3" fmla="*/ 567176 h 567176"/>
                <a:gd name="connsiteX4" fmla="*/ 94531 w 1308100"/>
                <a:gd name="connsiteY4" fmla="*/ 567176 h 567176"/>
                <a:gd name="connsiteX5" fmla="*/ 0 w 1308100"/>
                <a:gd name="connsiteY5" fmla="*/ 472645 h 567176"/>
                <a:gd name="connsiteX6" fmla="*/ 0 w 1308100"/>
                <a:gd name="connsiteY6" fmla="*/ 94531 h 567176"/>
                <a:gd name="connsiteX7" fmla="*/ 1305009 w 1308100"/>
                <a:gd name="connsiteY7" fmla="*/ 91440 h 567176"/>
                <a:gd name="connsiteX0" fmla="*/ 1308100 w 1308100"/>
                <a:gd name="connsiteY0" fmla="*/ 65571 h 538216"/>
                <a:gd name="connsiteX1" fmla="*/ 1308100 w 1308100"/>
                <a:gd name="connsiteY1" fmla="*/ 443685 h 538216"/>
                <a:gd name="connsiteX2" fmla="*/ 1213569 w 1308100"/>
                <a:gd name="connsiteY2" fmla="*/ 538216 h 538216"/>
                <a:gd name="connsiteX3" fmla="*/ 94531 w 1308100"/>
                <a:gd name="connsiteY3" fmla="*/ 538216 h 538216"/>
                <a:gd name="connsiteX4" fmla="*/ 0 w 1308100"/>
                <a:gd name="connsiteY4" fmla="*/ 443685 h 538216"/>
                <a:gd name="connsiteX5" fmla="*/ 0 w 1308100"/>
                <a:gd name="connsiteY5" fmla="*/ 65571 h 538216"/>
                <a:gd name="connsiteX6" fmla="*/ 1305009 w 1308100"/>
                <a:gd name="connsiteY6" fmla="*/ 62480 h 538216"/>
                <a:gd name="connsiteX0" fmla="*/ 1308100 w 1308100"/>
                <a:gd name="connsiteY0" fmla="*/ 0 h 472645"/>
                <a:gd name="connsiteX1" fmla="*/ 1308100 w 1308100"/>
                <a:gd name="connsiteY1" fmla="*/ 378114 h 472645"/>
                <a:gd name="connsiteX2" fmla="*/ 1213569 w 1308100"/>
                <a:gd name="connsiteY2" fmla="*/ 472645 h 472645"/>
                <a:gd name="connsiteX3" fmla="*/ 94531 w 1308100"/>
                <a:gd name="connsiteY3" fmla="*/ 472645 h 472645"/>
                <a:gd name="connsiteX4" fmla="*/ 0 w 1308100"/>
                <a:gd name="connsiteY4" fmla="*/ 378114 h 472645"/>
                <a:gd name="connsiteX5" fmla="*/ 0 w 1308100"/>
                <a:gd name="connsiteY5" fmla="*/ 0 h 472645"/>
                <a:gd name="connsiteX0" fmla="*/ 1308100 w 1308100"/>
                <a:gd name="connsiteY0" fmla="*/ 0 h 472645"/>
                <a:gd name="connsiteX1" fmla="*/ 1308100 w 1308100"/>
                <a:gd name="connsiteY1" fmla="*/ 378114 h 472645"/>
                <a:gd name="connsiteX2" fmla="*/ 1213569 w 1308100"/>
                <a:gd name="connsiteY2" fmla="*/ 472645 h 472645"/>
                <a:gd name="connsiteX3" fmla="*/ 94531 w 1308100"/>
                <a:gd name="connsiteY3" fmla="*/ 472645 h 472645"/>
                <a:gd name="connsiteX4" fmla="*/ 0 w 1308100"/>
                <a:gd name="connsiteY4" fmla="*/ 378114 h 472645"/>
                <a:gd name="connsiteX0" fmla="*/ 1308100 w 1308100"/>
                <a:gd name="connsiteY0" fmla="*/ 0 h 94531"/>
                <a:gd name="connsiteX1" fmla="*/ 1213569 w 1308100"/>
                <a:gd name="connsiteY1" fmla="*/ 94531 h 94531"/>
                <a:gd name="connsiteX2" fmla="*/ 94531 w 1308100"/>
                <a:gd name="connsiteY2" fmla="*/ 94531 h 94531"/>
                <a:gd name="connsiteX3" fmla="*/ 0 w 1308100"/>
                <a:gd name="connsiteY3" fmla="*/ 0 h 9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8100" h="94531">
                  <a:moveTo>
                    <a:pt x="1308100" y="0"/>
                  </a:moveTo>
                  <a:cubicBezTo>
                    <a:pt x="1308100" y="52208"/>
                    <a:pt x="1265777" y="94531"/>
                    <a:pt x="1213569" y="94531"/>
                  </a:cubicBezTo>
                  <a:lnTo>
                    <a:pt x="94531" y="94531"/>
                  </a:lnTo>
                  <a:cubicBezTo>
                    <a:pt x="42323" y="94531"/>
                    <a:pt x="0" y="52208"/>
                    <a:pt x="0" y="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ángulo: esquinas redondeadas 59">
              <a:extLst>
                <a:ext uri="{FF2B5EF4-FFF2-40B4-BE49-F238E27FC236}">
                  <a16:creationId xmlns:a16="http://schemas.microsoft.com/office/drawing/2014/main" id="{44B0D598-04A9-4EC1-8902-637F01A94EBA}"/>
                </a:ext>
              </a:extLst>
            </p:cNvPr>
            <p:cNvSpPr/>
            <p:nvPr/>
          </p:nvSpPr>
          <p:spPr>
            <a:xfrm>
              <a:off x="8848725" y="1613566"/>
              <a:ext cx="1308100" cy="647700"/>
            </a:xfrm>
            <a:prstGeom prst="roundRect">
              <a:avLst/>
            </a:prstGeom>
            <a:noFill/>
            <a:ln>
              <a:noFill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16254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Medidas de Contención COVID-19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16254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Marzo a Septiembre</a:t>
              </a:r>
              <a:endParaRPr kumimoji="0" lang="es-GT" sz="900" b="1" i="0" u="none" strike="noStrike" kern="1200" cap="none" spc="0" normalizeH="0" baseline="0" noProof="0" dirty="0">
                <a:ln>
                  <a:noFill/>
                </a:ln>
                <a:solidFill>
                  <a:srgbClr val="16254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ángulo: esquinas redondeadas 11">
              <a:extLst>
                <a:ext uri="{FF2B5EF4-FFF2-40B4-BE49-F238E27FC236}">
                  <a16:creationId xmlns:a16="http://schemas.microsoft.com/office/drawing/2014/main" id="{A7D44868-8F7E-4F52-A2E5-DE98E9F4E814}"/>
                </a:ext>
              </a:extLst>
            </p:cNvPr>
            <p:cNvSpPr/>
            <p:nvPr/>
          </p:nvSpPr>
          <p:spPr>
            <a:xfrm>
              <a:off x="2200252" y="1323256"/>
              <a:ext cx="744465" cy="397011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Tasa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28.56</a:t>
              </a:r>
              <a:endParaRPr kumimoji="0" lang="es-GT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ángulo: esquinas redondeadas 43">
              <a:extLst>
                <a:ext uri="{FF2B5EF4-FFF2-40B4-BE49-F238E27FC236}">
                  <a16:creationId xmlns:a16="http://schemas.microsoft.com/office/drawing/2014/main" id="{F3E93414-8F8F-46B3-9831-2913A0F7CC3D}"/>
                </a:ext>
              </a:extLst>
            </p:cNvPr>
            <p:cNvSpPr/>
            <p:nvPr/>
          </p:nvSpPr>
          <p:spPr>
            <a:xfrm>
              <a:off x="4170966" y="1618278"/>
              <a:ext cx="744465" cy="397011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Tasa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21.41</a:t>
              </a:r>
              <a:endParaRPr kumimoji="0" lang="es-GT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ángulo: esquinas redondeadas 44">
              <a:extLst>
                <a:ext uri="{FF2B5EF4-FFF2-40B4-BE49-F238E27FC236}">
                  <a16:creationId xmlns:a16="http://schemas.microsoft.com/office/drawing/2014/main" id="{E507CA0B-6878-4314-9F2A-404F78923583}"/>
                </a:ext>
              </a:extLst>
            </p:cNvPr>
            <p:cNvSpPr/>
            <p:nvPr/>
          </p:nvSpPr>
          <p:spPr>
            <a:xfrm>
              <a:off x="6154539" y="1565275"/>
              <a:ext cx="744465" cy="397011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Tasa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23.78</a:t>
              </a:r>
              <a:endParaRPr kumimoji="0" lang="es-GT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ángulo: esquinas redondeadas 45">
              <a:extLst>
                <a:ext uri="{FF2B5EF4-FFF2-40B4-BE49-F238E27FC236}">
                  <a16:creationId xmlns:a16="http://schemas.microsoft.com/office/drawing/2014/main" id="{0300135F-E9CC-4C03-8BB2-57340064FB2D}"/>
                </a:ext>
              </a:extLst>
            </p:cNvPr>
            <p:cNvSpPr/>
            <p:nvPr/>
          </p:nvSpPr>
          <p:spPr>
            <a:xfrm>
              <a:off x="8079000" y="1612473"/>
              <a:ext cx="744465" cy="397011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Tasa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21.56</a:t>
              </a:r>
              <a:endParaRPr kumimoji="0" lang="es-GT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ángulo: esquinas redondeadas 62">
              <a:extLst>
                <a:ext uri="{FF2B5EF4-FFF2-40B4-BE49-F238E27FC236}">
                  <a16:creationId xmlns:a16="http://schemas.microsoft.com/office/drawing/2014/main" id="{469EFC83-15E1-4333-8416-94E092317E73}"/>
                </a:ext>
              </a:extLst>
            </p:cNvPr>
            <p:cNvSpPr/>
            <p:nvPr/>
          </p:nvSpPr>
          <p:spPr>
            <a:xfrm>
              <a:off x="2127100" y="2734143"/>
              <a:ext cx="745200" cy="396000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Tasa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81.51</a:t>
              </a:r>
              <a:endParaRPr kumimoji="0" lang="es-GT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ángulo: esquinas redondeadas 63">
              <a:extLst>
                <a:ext uri="{FF2B5EF4-FFF2-40B4-BE49-F238E27FC236}">
                  <a16:creationId xmlns:a16="http://schemas.microsoft.com/office/drawing/2014/main" id="{A80AD63B-498D-49BD-B6BF-1184FF60C409}"/>
                </a:ext>
              </a:extLst>
            </p:cNvPr>
            <p:cNvSpPr/>
            <p:nvPr/>
          </p:nvSpPr>
          <p:spPr>
            <a:xfrm>
              <a:off x="4145763" y="3199703"/>
              <a:ext cx="745200" cy="396000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Tasa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75.48</a:t>
              </a:r>
              <a:endParaRPr kumimoji="0" lang="es-GT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ángulo: esquinas redondeadas 64">
              <a:extLst>
                <a:ext uri="{FF2B5EF4-FFF2-40B4-BE49-F238E27FC236}">
                  <a16:creationId xmlns:a16="http://schemas.microsoft.com/office/drawing/2014/main" id="{9D4C3B73-E02D-4523-8C7E-28627581E3FA}"/>
                </a:ext>
              </a:extLst>
            </p:cNvPr>
            <p:cNvSpPr/>
            <p:nvPr/>
          </p:nvSpPr>
          <p:spPr>
            <a:xfrm>
              <a:off x="6149767" y="4127619"/>
              <a:ext cx="745200" cy="396000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Tasa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67.30</a:t>
              </a:r>
              <a:endParaRPr kumimoji="0" lang="es-GT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ángulo: esquinas redondeadas 65">
              <a:extLst>
                <a:ext uri="{FF2B5EF4-FFF2-40B4-BE49-F238E27FC236}">
                  <a16:creationId xmlns:a16="http://schemas.microsoft.com/office/drawing/2014/main" id="{4C3D7043-EBED-49B3-8286-F84CD38EE32A}"/>
                </a:ext>
              </a:extLst>
            </p:cNvPr>
            <p:cNvSpPr/>
            <p:nvPr/>
          </p:nvSpPr>
          <p:spPr>
            <a:xfrm>
              <a:off x="8067608" y="4387195"/>
              <a:ext cx="745200" cy="396000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Tasa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51,04</a:t>
              </a:r>
              <a:endParaRPr kumimoji="0" lang="es-GT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4EF1BFD5-78D1-4637-9C29-498ED85855DB}"/>
                </a:ext>
              </a:extLst>
            </p:cNvPr>
            <p:cNvSpPr/>
            <p:nvPr/>
          </p:nvSpPr>
          <p:spPr>
            <a:xfrm>
              <a:off x="8913065" y="1500219"/>
              <a:ext cx="1237476" cy="4229711"/>
            </a:xfrm>
            <a:prstGeom prst="rect">
              <a:avLst/>
            </a:prstGeom>
            <a:solidFill>
              <a:srgbClr val="FFC000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ángulo: esquinas redondeadas 60">
              <a:extLst>
                <a:ext uri="{FF2B5EF4-FFF2-40B4-BE49-F238E27FC236}">
                  <a16:creationId xmlns:a16="http://schemas.microsoft.com/office/drawing/2014/main" id="{3A242395-CC6F-4E66-98A6-45EE9AD777BD}"/>
                </a:ext>
              </a:extLst>
            </p:cNvPr>
            <p:cNvSpPr/>
            <p:nvPr/>
          </p:nvSpPr>
          <p:spPr>
            <a:xfrm>
              <a:off x="10078517" y="2337132"/>
              <a:ext cx="744465" cy="397011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Tasa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15.19</a:t>
              </a:r>
              <a:endParaRPr kumimoji="0" lang="es-GT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ángulo: esquinas redondeadas 66">
              <a:extLst>
                <a:ext uri="{FF2B5EF4-FFF2-40B4-BE49-F238E27FC236}">
                  <a16:creationId xmlns:a16="http://schemas.microsoft.com/office/drawing/2014/main" id="{A46BF4D0-9930-4393-843F-F43DFF5644FB}"/>
                </a:ext>
              </a:extLst>
            </p:cNvPr>
            <p:cNvSpPr/>
            <p:nvPr/>
          </p:nvSpPr>
          <p:spPr>
            <a:xfrm>
              <a:off x="10064758" y="4534512"/>
              <a:ext cx="745200" cy="396000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Tasa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43,19</a:t>
              </a:r>
              <a:endParaRPr kumimoji="0" lang="es-GT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ángulo: esquinas redondeadas 61">
              <a:extLst>
                <a:ext uri="{FF2B5EF4-FFF2-40B4-BE49-F238E27FC236}">
                  <a16:creationId xmlns:a16="http://schemas.microsoft.com/office/drawing/2014/main" id="{9B649FC0-5EE1-47DD-8156-24C487F256A5}"/>
                </a:ext>
              </a:extLst>
            </p:cNvPr>
            <p:cNvSpPr/>
            <p:nvPr/>
          </p:nvSpPr>
          <p:spPr>
            <a:xfrm>
              <a:off x="11279659" y="2266821"/>
              <a:ext cx="744465" cy="397011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Tasa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15.86</a:t>
              </a:r>
              <a:endParaRPr kumimoji="0" lang="es-G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ángulo: esquinas redondeadas 67">
              <a:extLst>
                <a:ext uri="{FF2B5EF4-FFF2-40B4-BE49-F238E27FC236}">
                  <a16:creationId xmlns:a16="http://schemas.microsoft.com/office/drawing/2014/main" id="{AB260394-EEE6-445D-B492-68844EE2B55F}"/>
                </a:ext>
              </a:extLst>
            </p:cNvPr>
            <p:cNvSpPr/>
            <p:nvPr/>
          </p:nvSpPr>
          <p:spPr>
            <a:xfrm>
              <a:off x="11279659" y="4443372"/>
              <a:ext cx="745200" cy="396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Tasa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47.17</a:t>
              </a:r>
              <a:endParaRPr kumimoji="0" lang="es-G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22FC4621-944D-4452-8994-4CD342783D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0116" t="910" r="39382" b="92105"/>
            <a:stretch/>
          </p:blipFill>
          <p:spPr>
            <a:xfrm>
              <a:off x="4263628" y="955798"/>
              <a:ext cx="3404284" cy="470853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185582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GT" sz="2700" dirty="0">
                <a:latin typeface="Arial" panose="020B0604020202020204" pitchFamily="34" charset="0"/>
                <a:cs typeface="Arial" panose="020B0604020202020204" pitchFamily="34" charset="0"/>
              </a:rPr>
              <a:t>PRINCIPALES RESULTADOS Y AVANCES</a:t>
            </a:r>
            <a:endParaRPr lang="es-GT" sz="2700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826AADA-C9EB-439D-AAE0-C3C6DFF6C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831359"/>
              </p:ext>
            </p:extLst>
          </p:nvPr>
        </p:nvGraphicFramePr>
        <p:xfrm>
          <a:off x="1436684" y="1388226"/>
          <a:ext cx="9318633" cy="11141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410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3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5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588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4083">
                <a:tc>
                  <a:txBody>
                    <a:bodyPr/>
                    <a:lstStyle/>
                    <a:p>
                      <a:pPr algn="ctr"/>
                      <a:r>
                        <a:rPr lang="es-GT" sz="18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Detenidos</a:t>
                      </a:r>
                      <a:endParaRPr lang="es-GT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8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Armas incautadas</a:t>
                      </a:r>
                      <a:endParaRPr lang="es-GT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8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Motos recuperadas</a:t>
                      </a:r>
                      <a:endParaRPr lang="es-GT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GT" sz="18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Vehículos recuperados</a:t>
                      </a:r>
                      <a:endParaRPr lang="es-GT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17">
                <a:tc>
                  <a:txBody>
                    <a:bodyPr/>
                    <a:lstStyle/>
                    <a:p>
                      <a:pPr algn="ctr"/>
                      <a:r>
                        <a:rPr lang="es-GT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21,865</a:t>
                      </a:r>
                      <a:endParaRPr lang="es-GT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1,079</a:t>
                      </a:r>
                      <a:endParaRPr lang="es-GT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318</a:t>
                      </a:r>
                      <a:endParaRPr lang="es-GT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es-GT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994829"/>
              </p:ext>
            </p:extLst>
          </p:nvPr>
        </p:nvGraphicFramePr>
        <p:xfrm>
          <a:off x="4053519" y="2925063"/>
          <a:ext cx="6701798" cy="332701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833988">
                  <a:extLst>
                    <a:ext uri="{9D8B030D-6E8A-4147-A177-3AD203B41FA5}">
                      <a16:colId xmlns:a16="http://schemas.microsoft.com/office/drawing/2014/main" val="1704930941"/>
                    </a:ext>
                  </a:extLst>
                </a:gridCol>
                <a:gridCol w="829945">
                  <a:extLst>
                    <a:ext uri="{9D8B030D-6E8A-4147-A177-3AD203B41FA5}">
                      <a16:colId xmlns:a16="http://schemas.microsoft.com/office/drawing/2014/main" val="748736788"/>
                    </a:ext>
                  </a:extLst>
                </a:gridCol>
                <a:gridCol w="2037865">
                  <a:extLst>
                    <a:ext uri="{9D8B030D-6E8A-4147-A177-3AD203B41FA5}">
                      <a16:colId xmlns:a16="http://schemas.microsoft.com/office/drawing/2014/main" val="4244099473"/>
                    </a:ext>
                  </a:extLst>
                </a:gridCol>
              </a:tblGrid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>
                          <a:solidFill>
                            <a:schemeClr val="bg1"/>
                          </a:solidFill>
                          <a:effectLst/>
                        </a:rPr>
                        <a:t>Tipos de estructuras</a:t>
                      </a:r>
                      <a:endParaRPr lang="es-GT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solidFill>
                            <a:schemeClr val="bg1"/>
                          </a:solidFill>
                          <a:effectLst/>
                        </a:rPr>
                        <a:t>Estructuras</a:t>
                      </a:r>
                      <a:endParaRPr lang="es-GT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>
                          <a:solidFill>
                            <a:schemeClr val="bg1"/>
                          </a:solidFill>
                          <a:effectLst/>
                        </a:rPr>
                        <a:t>Integrantes</a:t>
                      </a:r>
                      <a:endParaRPr lang="es-GT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626299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>
                          <a:effectLst/>
                        </a:rPr>
                        <a:t>Extorsión</a:t>
                      </a:r>
                      <a:endParaRPr lang="es-G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>
                          <a:effectLst/>
                        </a:rPr>
                        <a:t>6</a:t>
                      </a:r>
                      <a:endParaRPr lang="es-G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>
                          <a:effectLst/>
                        </a:rPr>
                        <a:t>101</a:t>
                      </a:r>
                      <a:endParaRPr lang="es-G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3811416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Homicidio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0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>
                          <a:effectLst/>
                        </a:rPr>
                        <a:t>0</a:t>
                      </a:r>
                      <a:endParaRPr lang="es-G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86966300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Trata de personas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1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>
                          <a:effectLst/>
                        </a:rPr>
                        <a:t>4</a:t>
                      </a:r>
                      <a:endParaRPr lang="es-G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02936462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Asesinato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1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5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9758107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Corrupción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0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0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04058642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Secuestro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0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0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94657194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Tráfico ilícito de personas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0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0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29632194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Estafa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0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0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93482747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Robo agravado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1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4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29528560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Lavado de dinero u otros activos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0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0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98064128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Contrabando y defraudación aduanera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0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0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61941369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Violación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1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4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02457299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Homicidio y extorsión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2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16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84962684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Robo/hurto vehículos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2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26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58533927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>
                          <a:effectLst/>
                        </a:rPr>
                        <a:t>Narcotráfico</a:t>
                      </a:r>
                      <a:endParaRPr lang="es-G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>
                          <a:effectLst/>
                        </a:rPr>
                        <a:t>1</a:t>
                      </a:r>
                      <a:endParaRPr lang="es-G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>
                          <a:effectLst/>
                        </a:rPr>
                        <a:t>3</a:t>
                      </a:r>
                      <a:endParaRPr lang="es-G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4044443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G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G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163</a:t>
                      </a:r>
                      <a:endParaRPr lang="es-G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44917693"/>
                  </a:ext>
                </a:extLst>
              </a:tr>
            </a:tbl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87531" y="3043645"/>
            <a:ext cx="3327219" cy="2423886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GT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ha logrado impactar </a:t>
            </a:r>
            <a:r>
              <a:rPr lang="es-GT" sz="2200" b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s-GT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estructuras criminales, con </a:t>
            </a:r>
            <a:r>
              <a:rPr lang="es-GT" sz="2200" b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163</a:t>
            </a:r>
            <a:r>
              <a:rPr lang="es-GT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personas aprehendidas quienes eran integrantes de dichas </a:t>
            </a:r>
            <a:r>
              <a:rPr lang="es-GT" sz="2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estructuras.</a:t>
            </a: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70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GT" sz="2700" dirty="0">
                <a:latin typeface="Arial" panose="020B0604020202020204" pitchFamily="34" charset="0"/>
                <a:cs typeface="Arial" panose="020B0604020202020204" pitchFamily="34" charset="0"/>
              </a:rPr>
              <a:t>PRINCIPALES RESULTADOS Y AVANCES</a:t>
            </a:r>
            <a:endParaRPr lang="es-GT" sz="2700" dirty="0"/>
          </a:p>
        </p:txBody>
      </p:sp>
      <p:sp>
        <p:nvSpPr>
          <p:cNvPr id="29" name="Rectángulo: esquinas superiores redondeadas 53">
            <a:extLst>
              <a:ext uri="{FF2B5EF4-FFF2-40B4-BE49-F238E27FC236}">
                <a16:creationId xmlns:a16="http://schemas.microsoft.com/office/drawing/2014/main" id="{538B7057-4E13-4931-AE21-DBB1EF88D5A9}"/>
              </a:ext>
            </a:extLst>
          </p:cNvPr>
          <p:cNvSpPr/>
          <p:nvPr/>
        </p:nvSpPr>
        <p:spPr>
          <a:xfrm>
            <a:off x="6058485" y="1205346"/>
            <a:ext cx="6133515" cy="5352208"/>
          </a:xfrm>
          <a:prstGeom prst="round2SameRect">
            <a:avLst>
              <a:gd name="adj1" fmla="val 0"/>
              <a:gd name="adj2" fmla="val 0"/>
            </a:avLst>
          </a:prstGeom>
          <a:gradFill rotWithShape="1">
            <a:gsLst>
              <a:gs pos="0">
                <a:srgbClr val="FFFFFF">
                  <a:satMod val="103000"/>
                  <a:lumMod val="102000"/>
                  <a:tint val="94000"/>
                </a:srgbClr>
              </a:gs>
              <a:gs pos="50000">
                <a:srgbClr val="FFFFFF">
                  <a:satMod val="110000"/>
                  <a:lumMod val="100000"/>
                  <a:shade val="100000"/>
                </a:srgbClr>
              </a:gs>
              <a:gs pos="100000">
                <a:srgbClr val="FFFFFF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C2F08ED0-FB13-424C-8544-9CC5DC0ACA8A}"/>
              </a:ext>
            </a:extLst>
          </p:cNvPr>
          <p:cNvGrpSpPr/>
          <p:nvPr/>
        </p:nvGrpSpPr>
        <p:grpSpPr>
          <a:xfrm>
            <a:off x="407198" y="1267635"/>
            <a:ext cx="5116010" cy="1752637"/>
            <a:chOff x="185195" y="1735950"/>
            <a:chExt cx="5116010" cy="1752637"/>
          </a:xfrm>
        </p:grpSpPr>
        <p:sp>
          <p:nvSpPr>
            <p:cNvPr id="31" name="Rectángulo: esquinas superiores redondeadas 27">
              <a:extLst>
                <a:ext uri="{FF2B5EF4-FFF2-40B4-BE49-F238E27FC236}">
                  <a16:creationId xmlns:a16="http://schemas.microsoft.com/office/drawing/2014/main" id="{A8423B39-32C3-4631-84FE-AA46FBB07221}"/>
                </a:ext>
              </a:extLst>
            </p:cNvPr>
            <p:cNvSpPr/>
            <p:nvPr/>
          </p:nvSpPr>
          <p:spPr>
            <a:xfrm flipV="1">
              <a:off x="3528554" y="2203621"/>
              <a:ext cx="1587454" cy="1225378"/>
            </a:xfrm>
            <a:prstGeom prst="round2SameRect">
              <a:avLst/>
            </a:prstGeom>
            <a:gradFill rotWithShape="1">
              <a:gsLst>
                <a:gs pos="0">
                  <a:srgbClr val="FFFFFF">
                    <a:satMod val="103000"/>
                    <a:lumMod val="102000"/>
                    <a:tint val="94000"/>
                  </a:srgbClr>
                </a:gs>
                <a:gs pos="50000">
                  <a:srgbClr val="FFFFFF">
                    <a:satMod val="110000"/>
                    <a:lumMod val="100000"/>
                    <a:shade val="100000"/>
                  </a:srgbClr>
                </a:gs>
                <a:gs pos="100000">
                  <a:srgbClr val="FFFFFF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ángulo: esquinas superiores redondeadas 28">
              <a:extLst>
                <a:ext uri="{FF2B5EF4-FFF2-40B4-BE49-F238E27FC236}">
                  <a16:creationId xmlns:a16="http://schemas.microsoft.com/office/drawing/2014/main" id="{EDC3BB56-73F1-4BE4-AEA6-CD87215B4DA3}"/>
                </a:ext>
              </a:extLst>
            </p:cNvPr>
            <p:cNvSpPr/>
            <p:nvPr/>
          </p:nvSpPr>
          <p:spPr>
            <a:xfrm flipV="1">
              <a:off x="1692091" y="2203621"/>
              <a:ext cx="1587454" cy="1225378"/>
            </a:xfrm>
            <a:prstGeom prst="round2SameRect">
              <a:avLst/>
            </a:prstGeom>
            <a:gradFill rotWithShape="1">
              <a:gsLst>
                <a:gs pos="0">
                  <a:srgbClr val="FFFFFF">
                    <a:satMod val="103000"/>
                    <a:lumMod val="102000"/>
                    <a:tint val="94000"/>
                  </a:srgbClr>
                </a:gs>
                <a:gs pos="50000">
                  <a:srgbClr val="FFFFFF">
                    <a:satMod val="110000"/>
                    <a:lumMod val="100000"/>
                    <a:shade val="100000"/>
                  </a:srgbClr>
                </a:gs>
                <a:gs pos="100000">
                  <a:srgbClr val="FFFFFF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Paralelogramo 32">
              <a:extLst>
                <a:ext uri="{FF2B5EF4-FFF2-40B4-BE49-F238E27FC236}">
                  <a16:creationId xmlns:a16="http://schemas.microsoft.com/office/drawing/2014/main" id="{8CC233A5-47C2-485F-89AC-179B7D7304C7}"/>
                </a:ext>
              </a:extLst>
            </p:cNvPr>
            <p:cNvSpPr/>
            <p:nvPr/>
          </p:nvSpPr>
          <p:spPr>
            <a:xfrm flipV="1">
              <a:off x="720472" y="1818611"/>
              <a:ext cx="4580733" cy="385010"/>
            </a:xfrm>
            <a:prstGeom prst="parallelogram">
              <a:avLst/>
            </a:prstGeom>
            <a:solidFill>
              <a:srgbClr val="16254E"/>
            </a:solidFill>
            <a:ln w="12700" cap="flat" cmpd="sng" algn="ctr">
              <a:solidFill>
                <a:srgbClr val="16254E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7E95E761-E4F0-4DCD-A93D-A84250B72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195" y="1786527"/>
              <a:ext cx="1257887" cy="1702060"/>
            </a:xfrm>
            <a:prstGeom prst="rect">
              <a:avLst/>
            </a:prstGeom>
          </p:spPr>
        </p:pic>
        <p:sp>
          <p:nvSpPr>
            <p:cNvPr id="35" name="Título 1">
              <a:extLst>
                <a:ext uri="{FF2B5EF4-FFF2-40B4-BE49-F238E27FC236}">
                  <a16:creationId xmlns:a16="http://schemas.microsoft.com/office/drawing/2014/main" id="{A682013B-BCAF-46D3-932F-E812B1A40B68}"/>
                </a:ext>
              </a:extLst>
            </p:cNvPr>
            <p:cNvSpPr txBox="1">
              <a:spLocks/>
            </p:cNvSpPr>
            <p:nvPr/>
          </p:nvSpPr>
          <p:spPr>
            <a:xfrm>
              <a:off x="1073399" y="1735950"/>
              <a:ext cx="4227805" cy="5503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TALENTO HUMANO POLICIAL</a:t>
              </a:r>
              <a:endPara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6" name="Título 1">
              <a:extLst>
                <a:ext uri="{FF2B5EF4-FFF2-40B4-BE49-F238E27FC236}">
                  <a16:creationId xmlns:a16="http://schemas.microsoft.com/office/drawing/2014/main" id="{8A11A25D-F837-4CD9-8927-7661879F3007}"/>
                </a:ext>
              </a:extLst>
            </p:cNvPr>
            <p:cNvSpPr txBox="1">
              <a:spLocks/>
            </p:cNvSpPr>
            <p:nvPr/>
          </p:nvSpPr>
          <p:spPr>
            <a:xfrm>
              <a:off x="1692091" y="2623805"/>
              <a:ext cx="1587454" cy="5503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35,105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D65AF"/>
                  </a:solidFill>
                  <a:effectLst/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HOMBRES</a:t>
              </a:r>
              <a:endPara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srgbClr val="3D65A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7" name="Título 1">
              <a:extLst>
                <a:ext uri="{FF2B5EF4-FFF2-40B4-BE49-F238E27FC236}">
                  <a16:creationId xmlns:a16="http://schemas.microsoft.com/office/drawing/2014/main" id="{C72DC683-8AF0-499C-8E66-3285EDCE709D}"/>
                </a:ext>
              </a:extLst>
            </p:cNvPr>
            <p:cNvSpPr txBox="1">
              <a:spLocks/>
            </p:cNvSpPr>
            <p:nvPr/>
          </p:nvSpPr>
          <p:spPr>
            <a:xfrm>
              <a:off x="3528554" y="2603113"/>
              <a:ext cx="1587454" cy="5503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6,879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D65AF"/>
                  </a:solidFill>
                  <a:effectLst/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MUJERES</a:t>
              </a:r>
              <a:endPara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srgbClr val="3D65A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38" name="Rectángulo: esquinas superiores redondeadas 75">
            <a:extLst>
              <a:ext uri="{FF2B5EF4-FFF2-40B4-BE49-F238E27FC236}">
                <a16:creationId xmlns:a16="http://schemas.microsoft.com/office/drawing/2014/main" id="{4BB46D67-F4FE-4EE5-A659-939CCA5953F6}"/>
              </a:ext>
            </a:extLst>
          </p:cNvPr>
          <p:cNvSpPr/>
          <p:nvPr/>
        </p:nvSpPr>
        <p:spPr>
          <a:xfrm rot="10800000" flipV="1">
            <a:off x="2616282" y="3462240"/>
            <a:ext cx="1928002" cy="539862"/>
          </a:xfrm>
          <a:prstGeom prst="round2SameRect">
            <a:avLst/>
          </a:prstGeom>
          <a:gradFill rotWithShape="1">
            <a:gsLst>
              <a:gs pos="0">
                <a:srgbClr val="FFFFFF">
                  <a:satMod val="103000"/>
                  <a:lumMod val="102000"/>
                  <a:tint val="94000"/>
                </a:srgbClr>
              </a:gs>
              <a:gs pos="50000">
                <a:srgbClr val="FFFFFF">
                  <a:satMod val="110000"/>
                  <a:lumMod val="100000"/>
                  <a:shade val="100000"/>
                </a:srgbClr>
              </a:gs>
              <a:gs pos="100000">
                <a:srgbClr val="FFFFFF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41,944</a:t>
            </a:r>
          </a:p>
        </p:txBody>
      </p:sp>
      <p:sp>
        <p:nvSpPr>
          <p:cNvPr id="39" name="Paralelogramo 38">
            <a:extLst>
              <a:ext uri="{FF2B5EF4-FFF2-40B4-BE49-F238E27FC236}">
                <a16:creationId xmlns:a16="http://schemas.microsoft.com/office/drawing/2014/main" id="{EB482B40-3A45-4F60-9537-8238FA26637E}"/>
              </a:ext>
            </a:extLst>
          </p:cNvPr>
          <p:cNvSpPr/>
          <p:nvPr/>
        </p:nvSpPr>
        <p:spPr>
          <a:xfrm rot="10800000" flipV="1">
            <a:off x="2616281" y="3183522"/>
            <a:ext cx="1928001" cy="240007"/>
          </a:xfrm>
          <a:prstGeom prst="parallelogram">
            <a:avLst>
              <a:gd name="adj" fmla="val 0"/>
            </a:avLst>
          </a:prstGeom>
          <a:solidFill>
            <a:srgbClr val="16254E"/>
          </a:solidFill>
          <a:ln w="12700" cap="flat" cmpd="sng" algn="ctr">
            <a:solidFill>
              <a:srgbClr val="16254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GENERAL </a:t>
            </a:r>
          </a:p>
        </p:txBody>
      </p:sp>
      <p:cxnSp>
        <p:nvCxnSpPr>
          <p:cNvPr id="40" name="Conector: angular 4">
            <a:extLst>
              <a:ext uri="{FF2B5EF4-FFF2-40B4-BE49-F238E27FC236}">
                <a16:creationId xmlns:a16="http://schemas.microsoft.com/office/drawing/2014/main" id="{20343741-DB30-41C6-87EE-BA6EE2B6DDAE}"/>
              </a:ext>
            </a:extLst>
          </p:cNvPr>
          <p:cNvCxnSpPr>
            <a:stCxn id="39" idx="0"/>
            <a:endCxn id="32" idx="3"/>
          </p:cNvCxnSpPr>
          <p:nvPr/>
        </p:nvCxnSpPr>
        <p:spPr>
          <a:xfrm rot="16200000" flipV="1">
            <a:off x="3032632" y="2635873"/>
            <a:ext cx="222838" cy="872460"/>
          </a:xfrm>
          <a:prstGeom prst="bentConnector3">
            <a:avLst/>
          </a:prstGeom>
          <a:noFill/>
          <a:ln w="6350" cap="flat" cmpd="sng" algn="ctr">
            <a:solidFill>
              <a:srgbClr val="16254E"/>
            </a:solidFill>
            <a:prstDash val="solid"/>
            <a:miter lim="800000"/>
          </a:ln>
          <a:effectLst/>
        </p:spPr>
      </p:cxnSp>
      <p:cxnSp>
        <p:nvCxnSpPr>
          <p:cNvPr id="41" name="Conector: angular 8">
            <a:extLst>
              <a:ext uri="{FF2B5EF4-FFF2-40B4-BE49-F238E27FC236}">
                <a16:creationId xmlns:a16="http://schemas.microsoft.com/office/drawing/2014/main" id="{DDE3C2D5-48BF-428D-88C6-5897FD424197}"/>
              </a:ext>
            </a:extLst>
          </p:cNvPr>
          <p:cNvCxnSpPr>
            <a:stCxn id="39" idx="0"/>
            <a:endCxn id="31" idx="3"/>
          </p:cNvCxnSpPr>
          <p:nvPr/>
        </p:nvCxnSpPr>
        <p:spPr>
          <a:xfrm rot="5400000" flipH="1" flipV="1">
            <a:off x="3950863" y="2590102"/>
            <a:ext cx="222838" cy="964003"/>
          </a:xfrm>
          <a:prstGeom prst="bentConnector3">
            <a:avLst/>
          </a:prstGeom>
          <a:noFill/>
          <a:ln w="6350" cap="flat" cmpd="sng" algn="ctr">
            <a:solidFill>
              <a:srgbClr val="16254E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Tabla 3">
                <a:extLst>
                  <a:ext uri="{FF2B5EF4-FFF2-40B4-BE49-F238E27FC236}">
                    <a16:creationId xmlns:a16="http://schemas.microsoft.com/office/drawing/2014/main" id="{10C38E26-4CC5-4BC2-9660-DD8A36B6BC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9866613"/>
                  </p:ext>
                </p:extLst>
              </p:nvPr>
            </p:nvGraphicFramePr>
            <p:xfrm>
              <a:off x="6172201" y="1383125"/>
              <a:ext cx="5878133" cy="2913294"/>
            </p:xfrm>
            <a:graphic>
              <a:graphicData uri="http://schemas.openxmlformats.org/drawingml/2006/table">
                <a:tbl>
                  <a:tblPr firstRow="1" firstCol="1" bandRow="1">
                    <a:effectLst/>
                  </a:tblPr>
                  <a:tblGrid>
                    <a:gridCol w="424987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282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857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lvl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GT" sz="2400" b="1" dirty="0">
                              <a:solidFill>
                                <a:schemeClr val="bg1"/>
                              </a:solidFill>
                              <a:latin typeface="Tw Cen MT" pitchFamily="34"/>
                              <a:ea typeface="Verdana" pitchFamily="34"/>
                              <a:cs typeface="Times New Roman" pitchFamily="18"/>
                            </a:rPr>
                            <a:t>Personal Policial</a:t>
                          </a:r>
                          <a:endParaRPr lang="es-GT" sz="1800" b="1" dirty="0">
                            <a:solidFill>
                              <a:schemeClr val="bg1"/>
                            </a:solidFill>
                            <a:latin typeface="Tw Cen MT" pitchFamily="34"/>
                            <a:ea typeface="Calibri" pitchFamily="34"/>
                            <a:cs typeface="Times New Roman" pitchFamily="18"/>
                          </a:endParaRPr>
                        </a:p>
                      </a:txBody>
                      <a:tcPr marL="101577" marR="101577" marT="0" marB="0" anchor="ctr">
                        <a:lnL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lvl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GT" sz="2400" b="1" dirty="0">
                              <a:solidFill>
                                <a:schemeClr val="bg1"/>
                              </a:solidFill>
                              <a:latin typeface="Tw Cen MT" pitchFamily="34"/>
                              <a:ea typeface="Verdana" pitchFamily="34"/>
                              <a:cs typeface="Times New Roman" pitchFamily="18"/>
                            </a:rPr>
                            <a:t>Indicador</a:t>
                          </a:r>
                          <a:endParaRPr lang="es-GT" sz="1800" b="1" dirty="0">
                            <a:solidFill>
                              <a:schemeClr val="bg1"/>
                            </a:solidFill>
                            <a:latin typeface="Tw Cen MT" pitchFamily="34"/>
                            <a:ea typeface="Calibri" pitchFamily="34"/>
                            <a:cs typeface="Times New Roman" pitchFamily="18"/>
                          </a:endParaRPr>
                        </a:p>
                      </a:txBody>
                      <a:tcPr marL="101577" marR="101577" marT="0" marB="0" anchor="ctr">
                        <a:lnL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206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072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lvl="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GT" sz="2100" b="1" kern="1200" dirty="0">
                              <a:solidFill>
                                <a:srgbClr val="000000"/>
                              </a:solidFill>
                              <a:latin typeface="Tw Cen MT" pitchFamily="34"/>
                              <a:ea typeface="Verdana" pitchFamily="34"/>
                              <a:cs typeface="Times New Roman" pitchFamily="18"/>
                            </a:rPr>
                            <a:t>Territorio por policía</a:t>
                          </a:r>
                          <a:endParaRPr lang="es-GT" sz="1600" dirty="0">
                            <a:latin typeface="Tw Cen MT" pitchFamily="34"/>
                            <a:ea typeface="Calibri" pitchFamily="34"/>
                            <a:cs typeface="Times New Roman" pitchFamily="18"/>
                          </a:endParaRPr>
                        </a:p>
                      </a:txBody>
                      <a:tcPr marL="101577" marR="101577" marT="0" marB="0" anchor="ctr">
                        <a:lnL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lvl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GT" sz="2100" b="1" dirty="0">
                              <a:latin typeface="Tw Cen MT" pitchFamily="34"/>
                              <a:ea typeface="Calibri" pitchFamily="34"/>
                              <a:cs typeface="Times New Roman" pitchFamily="18"/>
                            </a:rPr>
                            <a:t>2.6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GT" sz="2100" b="1" i="1" kern="120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Verdana" pitchFamily="34"/>
                                      <a:cs typeface="Times New Roman" pitchFamily="18"/>
                                    </a:rPr>
                                  </m:ctrlPr>
                                </m:sSupPr>
                                <m:e>
                                  <m:r>
                                    <a:rPr lang="es-GT" sz="2100" b="1" i="0" kern="120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Verdana" pitchFamily="34"/>
                                      <a:cs typeface="Times New Roman" pitchFamily="18"/>
                                    </a:rPr>
                                    <m:t> </m:t>
                                  </m:r>
                                  <m:r>
                                    <a:rPr lang="es-GT" sz="2100" b="1" i="0" kern="120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Verdana" pitchFamily="34"/>
                                      <a:cs typeface="Times New Roman" pitchFamily="18"/>
                                    </a:rPr>
                                    <m:t>𝐊𝐦</m:t>
                                  </m:r>
                                </m:e>
                                <m:sup>
                                  <m:r>
                                    <a:rPr lang="es-GT" sz="2100" b="1" i="0" kern="120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Verdana" pitchFamily="34"/>
                                      <a:cs typeface="Times New Roman" pitchFamily="18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s-GT" sz="2100" b="1" i="0" kern="1200" dirty="0">
                              <a:solidFill>
                                <a:srgbClr val="000000"/>
                              </a:solidFill>
                              <a:latin typeface="Tw Cen MT" pitchFamily="34"/>
                              <a:ea typeface="Verdana" pitchFamily="34"/>
                              <a:cs typeface="Times New Roman" pitchFamily="18"/>
                            </a:rPr>
                            <a:t> </a:t>
                          </a:r>
                          <a:endParaRPr lang="es-GT" sz="2100" b="1" dirty="0">
                            <a:latin typeface="Tw Cen MT" pitchFamily="34"/>
                            <a:ea typeface="Calibri" pitchFamily="34"/>
                            <a:cs typeface="Times New Roman" pitchFamily="18"/>
                          </a:endParaRPr>
                        </a:p>
                      </a:txBody>
                      <a:tcPr marL="101577" marR="101577" marT="0" marB="0" anchor="ctr">
                        <a:lnL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57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lvl="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GT" sz="2100" b="1" kern="1200" dirty="0">
                              <a:solidFill>
                                <a:srgbClr val="000000"/>
                              </a:solidFill>
                              <a:latin typeface="Tw Cen MT" pitchFamily="34"/>
                              <a:ea typeface="Verdana" pitchFamily="34"/>
                              <a:cs typeface="Verdana" pitchFamily="34"/>
                            </a:rPr>
                            <a:t>Porcentaje de policías mujeres</a:t>
                          </a:r>
                          <a:endParaRPr lang="es-GT" sz="1600" dirty="0">
                            <a:latin typeface="Tw Cen MT" pitchFamily="34"/>
                            <a:ea typeface="Calibri" pitchFamily="34"/>
                            <a:cs typeface="Times New Roman" pitchFamily="18"/>
                          </a:endParaRPr>
                        </a:p>
                      </a:txBody>
                      <a:tcPr marL="101577" marR="101577" marT="0" marB="0" anchor="ctr">
                        <a:lnL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lvl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GT" sz="2100" b="1" kern="1200" dirty="0">
                              <a:solidFill>
                                <a:srgbClr val="000000"/>
                              </a:solidFill>
                              <a:latin typeface="Tw Cen MT" pitchFamily="34"/>
                              <a:ea typeface="Verdana" pitchFamily="34"/>
                              <a:cs typeface="Verdana" pitchFamily="34"/>
                            </a:rPr>
                            <a:t>16%</a:t>
                          </a:r>
                          <a:endParaRPr lang="es-GT" sz="1600" dirty="0">
                            <a:latin typeface="Tw Cen MT" pitchFamily="34"/>
                            <a:ea typeface="Calibri" pitchFamily="34"/>
                            <a:cs typeface="Times New Roman" pitchFamily="18"/>
                          </a:endParaRPr>
                        </a:p>
                      </a:txBody>
                      <a:tcPr marL="101577" marR="101577" marT="0" marB="0" anchor="ctr">
                        <a:lnL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072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lvl="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GT" sz="2100" b="1" kern="1200" dirty="0">
                              <a:solidFill>
                                <a:srgbClr val="000000"/>
                              </a:solidFill>
                              <a:latin typeface="Tw Cen MT" pitchFamily="34"/>
                              <a:ea typeface="Verdana" pitchFamily="34"/>
                              <a:cs typeface="Verdana" pitchFamily="34"/>
                            </a:rPr>
                            <a:t>Porcentaje de policías hombres</a:t>
                          </a:r>
                          <a:endParaRPr lang="es-GT" sz="1600" dirty="0">
                            <a:latin typeface="Tw Cen MT" pitchFamily="34"/>
                            <a:ea typeface="Calibri" pitchFamily="34"/>
                            <a:cs typeface="Times New Roman" pitchFamily="18"/>
                          </a:endParaRPr>
                        </a:p>
                      </a:txBody>
                      <a:tcPr marL="101577" marR="101577" marT="0" marB="0" anchor="ctr">
                        <a:lnL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lvl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GT" sz="2100" b="1" kern="1200" dirty="0">
                              <a:solidFill>
                                <a:srgbClr val="000000"/>
                              </a:solidFill>
                              <a:latin typeface="Tw Cen MT" pitchFamily="34"/>
                              <a:ea typeface="Verdana" pitchFamily="34"/>
                              <a:cs typeface="Verdana" pitchFamily="34"/>
                            </a:rPr>
                            <a:t>84%</a:t>
                          </a:r>
                          <a:endParaRPr lang="es-GT" sz="1600" dirty="0">
                            <a:latin typeface="Tw Cen MT" pitchFamily="34"/>
                            <a:ea typeface="Calibri" pitchFamily="34"/>
                            <a:cs typeface="Times New Roman" pitchFamily="18"/>
                          </a:endParaRPr>
                        </a:p>
                      </a:txBody>
                      <a:tcPr marL="101577" marR="101577" marT="0" marB="0" anchor="ctr">
                        <a:lnL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1418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lvl="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GT" sz="2100" b="1" kern="1200" dirty="0">
                              <a:solidFill>
                                <a:srgbClr val="000000"/>
                              </a:solidFill>
                              <a:latin typeface="Tw Cen MT" pitchFamily="34"/>
                              <a:ea typeface="Verdana" pitchFamily="34"/>
                              <a:cs typeface="Verdana" pitchFamily="34"/>
                            </a:rPr>
                            <a:t>Tasa de policías por cada 100,000</a:t>
                          </a:r>
                          <a:endParaRPr lang="es-GT" sz="1600" dirty="0">
                            <a:latin typeface="Tw Cen MT" pitchFamily="34"/>
                            <a:ea typeface="Calibri" pitchFamily="34"/>
                            <a:cs typeface="Times New Roman" pitchFamily="18"/>
                          </a:endParaRPr>
                        </a:p>
                      </a:txBody>
                      <a:tcPr marL="101577" marR="101577" marT="0" marB="0" anchor="ctr">
                        <a:lnL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lvl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GT" sz="2100" b="1" kern="1200" dirty="0">
                              <a:solidFill>
                                <a:srgbClr val="000000"/>
                              </a:solidFill>
                              <a:latin typeface="Tw Cen MT" pitchFamily="34"/>
                              <a:ea typeface="Verdana" pitchFamily="34"/>
                              <a:cs typeface="Times New Roman" pitchFamily="18"/>
                            </a:rPr>
                            <a:t>245</a:t>
                          </a:r>
                          <a:endParaRPr lang="es-GT" sz="1600" dirty="0">
                            <a:latin typeface="Tw Cen MT" pitchFamily="34"/>
                            <a:ea typeface="Calibri" pitchFamily="34"/>
                            <a:cs typeface="Times New Roman" pitchFamily="18"/>
                          </a:endParaRPr>
                        </a:p>
                      </a:txBody>
                      <a:tcPr marL="101577" marR="101577" marT="0" marB="0" anchor="ctr">
                        <a:lnL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2609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lvl="0" algn="l">
                            <a:spcAft>
                              <a:spcPts val="0"/>
                            </a:spcAft>
                          </a:pPr>
                          <a:r>
                            <a:rPr lang="es-GT" sz="2100" b="1" dirty="0">
                              <a:solidFill>
                                <a:srgbClr val="000000"/>
                              </a:solidFill>
                              <a:latin typeface="Tw Cen MT" pitchFamily="34"/>
                              <a:ea typeface="Verdana" pitchFamily="34"/>
                              <a:cs typeface="Verdana" pitchFamily="34"/>
                            </a:rPr>
                            <a:t>Tasa de policías por cada 1,000</a:t>
                          </a:r>
                          <a:endParaRPr lang="es-GT" sz="1600" dirty="0">
                            <a:latin typeface="Tw Cen MT" pitchFamily="34"/>
                            <a:ea typeface="Times New Roman" pitchFamily="18"/>
                            <a:cs typeface="Times New Roman" pitchFamily="18"/>
                          </a:endParaRPr>
                        </a:p>
                      </a:txBody>
                      <a:tcPr marL="101577" marR="101577" marT="0" marB="0" anchor="ctr">
                        <a:lnL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lvl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GT" sz="2100" b="1" kern="1200" dirty="0">
                              <a:solidFill>
                                <a:srgbClr val="000000"/>
                              </a:solidFill>
                              <a:latin typeface="Tw Cen MT" pitchFamily="34"/>
                              <a:ea typeface="Verdana" pitchFamily="34"/>
                              <a:cs typeface="Times New Roman" pitchFamily="18"/>
                            </a:rPr>
                            <a:t>2.4</a:t>
                          </a:r>
                          <a:endParaRPr lang="es-GT" sz="1600" dirty="0">
                            <a:latin typeface="Tw Cen MT" pitchFamily="34"/>
                            <a:ea typeface="Calibri" pitchFamily="34"/>
                            <a:cs typeface="Times New Roman" pitchFamily="18"/>
                          </a:endParaRPr>
                        </a:p>
                      </a:txBody>
                      <a:tcPr marL="101577" marR="101577" marT="0" marB="0" anchor="ctr">
                        <a:lnL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Tabla 3">
                <a:extLst>
                  <a:ext uri="{FF2B5EF4-FFF2-40B4-BE49-F238E27FC236}">
                    <a16:creationId xmlns:a16="http://schemas.microsoft.com/office/drawing/2014/main" id="{10C38E26-4CC5-4BC2-9660-DD8A36B6BC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9866613"/>
                  </p:ext>
                </p:extLst>
              </p:nvPr>
            </p:nvGraphicFramePr>
            <p:xfrm>
              <a:off x="6172201" y="1383125"/>
              <a:ext cx="5878133" cy="2913294"/>
            </p:xfrm>
            <a:graphic>
              <a:graphicData uri="http://schemas.openxmlformats.org/drawingml/2006/table">
                <a:tbl>
                  <a:tblPr firstRow="1" firstCol="1" bandRow="1">
                    <a:effectLst/>
                  </a:tblPr>
                  <a:tblGrid>
                    <a:gridCol w="424987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282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857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lvl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GT" sz="2400" b="1" dirty="0">
                              <a:solidFill>
                                <a:schemeClr val="bg1"/>
                              </a:solidFill>
                              <a:latin typeface="Tw Cen MT" pitchFamily="34"/>
                              <a:ea typeface="Verdana" pitchFamily="34"/>
                              <a:cs typeface="Times New Roman" pitchFamily="18"/>
                            </a:rPr>
                            <a:t>Personal Policial</a:t>
                          </a:r>
                          <a:endParaRPr lang="es-GT" sz="1800" b="1" dirty="0">
                            <a:solidFill>
                              <a:schemeClr val="bg1"/>
                            </a:solidFill>
                            <a:latin typeface="Tw Cen MT" pitchFamily="34"/>
                            <a:ea typeface="Calibri" pitchFamily="34"/>
                            <a:cs typeface="Times New Roman" pitchFamily="18"/>
                          </a:endParaRPr>
                        </a:p>
                      </a:txBody>
                      <a:tcPr marL="101577" marR="101577" marT="0" marB="0" anchor="ctr">
                        <a:lnL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lvl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GT" sz="2400" b="1" dirty="0">
                              <a:solidFill>
                                <a:schemeClr val="bg1"/>
                              </a:solidFill>
                              <a:latin typeface="Tw Cen MT" pitchFamily="34"/>
                              <a:ea typeface="Verdana" pitchFamily="34"/>
                              <a:cs typeface="Times New Roman" pitchFamily="18"/>
                            </a:rPr>
                            <a:t>Indicador</a:t>
                          </a:r>
                          <a:endParaRPr lang="es-GT" sz="1800" b="1" dirty="0">
                            <a:solidFill>
                              <a:schemeClr val="bg1"/>
                            </a:solidFill>
                            <a:latin typeface="Tw Cen MT" pitchFamily="34"/>
                            <a:ea typeface="Calibri" pitchFamily="34"/>
                            <a:cs typeface="Times New Roman" pitchFamily="18"/>
                          </a:endParaRPr>
                        </a:p>
                      </a:txBody>
                      <a:tcPr marL="101577" marR="101577" marT="0" marB="0" anchor="ctr">
                        <a:lnL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206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072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lvl="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GT" sz="2100" b="1" kern="1200" dirty="0">
                              <a:solidFill>
                                <a:srgbClr val="000000"/>
                              </a:solidFill>
                              <a:latin typeface="Tw Cen MT" pitchFamily="34"/>
                              <a:ea typeface="Verdana" pitchFamily="34"/>
                              <a:cs typeface="Times New Roman" pitchFamily="18"/>
                            </a:rPr>
                            <a:t>Territorio por policía</a:t>
                          </a:r>
                          <a:endParaRPr lang="es-GT" sz="1600" dirty="0">
                            <a:latin typeface="Tw Cen MT" pitchFamily="34"/>
                            <a:ea typeface="Calibri" pitchFamily="34"/>
                            <a:cs typeface="Times New Roman" pitchFamily="18"/>
                          </a:endParaRPr>
                        </a:p>
                      </a:txBody>
                      <a:tcPr marL="101577" marR="101577" marT="0" marB="0" anchor="ctr">
                        <a:lnL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s-GT"/>
                        </a:p>
                      </a:txBody>
                      <a:tcPr marL="101577" marR="101577" marT="0" marB="0" anchor="ctr">
                        <a:lnL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61798" t="-116216" r="-749" b="-4635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57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lvl="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GT" sz="2100" b="1" kern="1200" dirty="0">
                              <a:solidFill>
                                <a:srgbClr val="000000"/>
                              </a:solidFill>
                              <a:latin typeface="Tw Cen MT" pitchFamily="34"/>
                              <a:ea typeface="Verdana" pitchFamily="34"/>
                              <a:cs typeface="Verdana" pitchFamily="34"/>
                            </a:rPr>
                            <a:t>Porcentaje de policías mujeres</a:t>
                          </a:r>
                          <a:endParaRPr lang="es-GT" sz="1600" dirty="0">
                            <a:latin typeface="Tw Cen MT" pitchFamily="34"/>
                            <a:ea typeface="Calibri" pitchFamily="34"/>
                            <a:cs typeface="Times New Roman" pitchFamily="18"/>
                          </a:endParaRPr>
                        </a:p>
                      </a:txBody>
                      <a:tcPr marL="101577" marR="101577" marT="0" marB="0" anchor="ctr">
                        <a:lnL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lvl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GT" sz="2100" b="1" kern="1200" dirty="0">
                              <a:solidFill>
                                <a:srgbClr val="000000"/>
                              </a:solidFill>
                              <a:latin typeface="Tw Cen MT" pitchFamily="34"/>
                              <a:ea typeface="Verdana" pitchFamily="34"/>
                              <a:cs typeface="Verdana" pitchFamily="34"/>
                            </a:rPr>
                            <a:t>16%</a:t>
                          </a:r>
                          <a:endParaRPr lang="es-GT" sz="1600" dirty="0">
                            <a:latin typeface="Tw Cen MT" pitchFamily="34"/>
                            <a:ea typeface="Calibri" pitchFamily="34"/>
                            <a:cs typeface="Times New Roman" pitchFamily="18"/>
                          </a:endParaRPr>
                        </a:p>
                      </a:txBody>
                      <a:tcPr marL="101577" marR="101577" marT="0" marB="0" anchor="ctr">
                        <a:lnL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072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lvl="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GT" sz="2100" b="1" kern="1200" dirty="0">
                              <a:solidFill>
                                <a:srgbClr val="000000"/>
                              </a:solidFill>
                              <a:latin typeface="Tw Cen MT" pitchFamily="34"/>
                              <a:ea typeface="Verdana" pitchFamily="34"/>
                              <a:cs typeface="Verdana" pitchFamily="34"/>
                            </a:rPr>
                            <a:t>Porcentaje de policías hombres</a:t>
                          </a:r>
                          <a:endParaRPr lang="es-GT" sz="1600" dirty="0">
                            <a:latin typeface="Tw Cen MT" pitchFamily="34"/>
                            <a:ea typeface="Calibri" pitchFamily="34"/>
                            <a:cs typeface="Times New Roman" pitchFamily="18"/>
                          </a:endParaRPr>
                        </a:p>
                      </a:txBody>
                      <a:tcPr marL="101577" marR="101577" marT="0" marB="0" anchor="ctr">
                        <a:lnL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lvl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GT" sz="2100" b="1" kern="1200" dirty="0">
                              <a:solidFill>
                                <a:srgbClr val="000000"/>
                              </a:solidFill>
                              <a:latin typeface="Tw Cen MT" pitchFamily="34"/>
                              <a:ea typeface="Verdana" pitchFamily="34"/>
                              <a:cs typeface="Verdana" pitchFamily="34"/>
                            </a:rPr>
                            <a:t>84%</a:t>
                          </a:r>
                          <a:endParaRPr lang="es-GT" sz="1600" dirty="0">
                            <a:latin typeface="Tw Cen MT" pitchFamily="34"/>
                            <a:ea typeface="Calibri" pitchFamily="34"/>
                            <a:cs typeface="Times New Roman" pitchFamily="18"/>
                          </a:endParaRPr>
                        </a:p>
                      </a:txBody>
                      <a:tcPr marL="101577" marR="101577" marT="0" marB="0" anchor="ctr">
                        <a:lnL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1418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lvl="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GT" sz="2100" b="1" kern="1200" dirty="0">
                              <a:solidFill>
                                <a:srgbClr val="000000"/>
                              </a:solidFill>
                              <a:latin typeface="Tw Cen MT" pitchFamily="34"/>
                              <a:ea typeface="Verdana" pitchFamily="34"/>
                              <a:cs typeface="Verdana" pitchFamily="34"/>
                            </a:rPr>
                            <a:t>Tasa de policías por cada 100,000</a:t>
                          </a:r>
                          <a:endParaRPr lang="es-GT" sz="1600" dirty="0">
                            <a:latin typeface="Tw Cen MT" pitchFamily="34"/>
                            <a:ea typeface="Calibri" pitchFamily="34"/>
                            <a:cs typeface="Times New Roman" pitchFamily="18"/>
                          </a:endParaRPr>
                        </a:p>
                      </a:txBody>
                      <a:tcPr marL="101577" marR="101577" marT="0" marB="0" anchor="ctr">
                        <a:lnL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lvl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GT" sz="2100" b="1" kern="1200" dirty="0">
                              <a:solidFill>
                                <a:srgbClr val="000000"/>
                              </a:solidFill>
                              <a:latin typeface="Tw Cen MT" pitchFamily="34"/>
                              <a:ea typeface="Verdana" pitchFamily="34"/>
                              <a:cs typeface="Times New Roman" pitchFamily="18"/>
                            </a:rPr>
                            <a:t>245</a:t>
                          </a:r>
                          <a:endParaRPr lang="es-GT" sz="1600" dirty="0">
                            <a:latin typeface="Tw Cen MT" pitchFamily="34"/>
                            <a:ea typeface="Calibri" pitchFamily="34"/>
                            <a:cs typeface="Times New Roman" pitchFamily="18"/>
                          </a:endParaRPr>
                        </a:p>
                      </a:txBody>
                      <a:tcPr marL="101577" marR="101577" marT="0" marB="0" anchor="ctr">
                        <a:lnL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2609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lvl="0" algn="l">
                            <a:spcAft>
                              <a:spcPts val="0"/>
                            </a:spcAft>
                          </a:pPr>
                          <a:r>
                            <a:rPr lang="es-GT" sz="2100" b="1" dirty="0">
                              <a:solidFill>
                                <a:srgbClr val="000000"/>
                              </a:solidFill>
                              <a:latin typeface="Tw Cen MT" pitchFamily="34"/>
                              <a:ea typeface="Verdana" pitchFamily="34"/>
                              <a:cs typeface="Verdana" pitchFamily="34"/>
                            </a:rPr>
                            <a:t>Tasa de policías por cada 1,000</a:t>
                          </a:r>
                          <a:endParaRPr lang="es-GT" sz="1600" dirty="0">
                            <a:latin typeface="Tw Cen MT" pitchFamily="34"/>
                            <a:ea typeface="Times New Roman" pitchFamily="18"/>
                            <a:cs typeface="Times New Roman" pitchFamily="18"/>
                          </a:endParaRPr>
                        </a:p>
                      </a:txBody>
                      <a:tcPr marL="101577" marR="101577" marT="0" marB="0" anchor="ctr">
                        <a:lnL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lvl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GT" sz="2100" b="1" kern="1200" dirty="0">
                              <a:solidFill>
                                <a:srgbClr val="000000"/>
                              </a:solidFill>
                              <a:latin typeface="Tw Cen MT" pitchFamily="34"/>
                              <a:ea typeface="Verdana" pitchFamily="34"/>
                              <a:cs typeface="Times New Roman" pitchFamily="18"/>
                            </a:rPr>
                            <a:t>2.4</a:t>
                          </a:r>
                          <a:endParaRPr lang="es-GT" sz="1600" dirty="0">
                            <a:latin typeface="Tw Cen MT" pitchFamily="34"/>
                            <a:ea typeface="Calibri" pitchFamily="34"/>
                            <a:cs typeface="Times New Roman" pitchFamily="18"/>
                          </a:endParaRPr>
                        </a:p>
                      </a:txBody>
                      <a:tcPr marL="101577" marR="101577" marT="0" marB="0" anchor="ctr">
                        <a:lnL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1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43" name="Grupo 43">
            <a:extLst>
              <a:ext uri="{FF2B5EF4-FFF2-40B4-BE49-F238E27FC236}">
                <a16:creationId xmlns:a16="http://schemas.microsoft.com/office/drawing/2014/main" id="{0CC6B70C-6FE5-44F1-897E-C17C1BFB1FDE}"/>
              </a:ext>
            </a:extLst>
          </p:cNvPr>
          <p:cNvGrpSpPr>
            <a:grpSpLocks/>
          </p:cNvGrpSpPr>
          <p:nvPr/>
        </p:nvGrpSpPr>
        <p:grpSpPr bwMode="auto">
          <a:xfrm>
            <a:off x="340064" y="4084763"/>
            <a:ext cx="5413605" cy="2224384"/>
            <a:chOff x="4000701" y="4190375"/>
            <a:chExt cx="3655099" cy="1865914"/>
          </a:xfrm>
        </p:grpSpPr>
        <p:sp>
          <p:nvSpPr>
            <p:cNvPr id="44" name="CuadroTexto 8">
              <a:extLst>
                <a:ext uri="{FF2B5EF4-FFF2-40B4-BE49-F238E27FC236}">
                  <a16:creationId xmlns:a16="http://schemas.microsoft.com/office/drawing/2014/main" id="{E7744C50-567F-41CD-A586-B0C3E924FE60}"/>
                </a:ext>
              </a:extLst>
            </p:cNvPr>
            <p:cNvSpPr txBox="1"/>
            <p:nvPr/>
          </p:nvSpPr>
          <p:spPr>
            <a:xfrm>
              <a:off x="5287662" y="5142120"/>
              <a:ext cx="1896615" cy="421197"/>
            </a:xfrm>
            <a:prstGeom prst="rect">
              <a:avLst/>
            </a:prstGeom>
            <a:gradFill rotWithShape="1">
              <a:gsLst>
                <a:gs pos="0">
                  <a:srgbClr val="FFFFFF">
                    <a:satMod val="103000"/>
                    <a:lumMod val="102000"/>
                    <a:tint val="94000"/>
                  </a:srgbClr>
                </a:gs>
                <a:gs pos="50000">
                  <a:srgbClr val="FFFFFF">
                    <a:satMod val="110000"/>
                    <a:lumMod val="100000"/>
                    <a:shade val="100000"/>
                  </a:srgbClr>
                </a:gs>
                <a:gs pos="100000">
                  <a:srgbClr val="FFFFFF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solidFill>
                <a:sysClr val="window" lastClr="FFFFFF">
                  <a:lumMod val="85000"/>
                </a:sys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lIns="51346" tIns="25666" rIns="51346" bIns="25666" anchor="ctr" anchorCtr="1"/>
            <a:lstStyle/>
            <a:p>
              <a:pPr marL="0" marR="0" lvl="0" indent="0" algn="ctr" defTabSz="135454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s-GT" sz="4148" b="1" i="0" u="none" strike="noStrike" kern="0" cap="none" spc="0" normalizeH="0" baseline="0" noProof="0" dirty="0">
                  <a:ln w="12700">
                    <a:solidFill>
                      <a:srgbClr val="D4A445">
                        <a:lumMod val="50000"/>
                      </a:srgbClr>
                    </a:solidFill>
                    <a:prstDash val="solid"/>
                  </a:ln>
                  <a:pattFill prst="narHorz">
                    <a:fgClr>
                      <a:srgbClr val="D4A445"/>
                    </a:fgClr>
                    <a:bgClr>
                      <a:srgbClr val="D4A445">
                        <a:lumMod val="40000"/>
                        <a:lumOff val="60000"/>
                      </a:srgbClr>
                    </a:bgClr>
                  </a:pattFill>
                  <a:effectLst>
                    <a:innerShdw blurRad="177800">
                      <a:srgbClr val="D4A445">
                        <a:lumMod val="50000"/>
                      </a:srgbClr>
                    </a:innerShdw>
                  </a:effectLst>
                  <a:uLnTx/>
                  <a:uFillTx/>
                  <a:latin typeface="Tw Cen MT" pitchFamily="34"/>
                  <a:ea typeface="Verdana" pitchFamily="34"/>
                  <a:cs typeface="Verdana" pitchFamily="34"/>
                </a:rPr>
                <a:t>812</a:t>
              </a:r>
              <a:endParaRPr kumimoji="0" lang="es-GT" sz="2074" b="1" i="0" u="none" strike="noStrike" kern="0" cap="none" spc="0" normalizeH="0" baseline="0" noProof="0" dirty="0">
                <a:ln w="12700">
                  <a:solidFill>
                    <a:srgbClr val="D4A445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D4A445"/>
                  </a:fgClr>
                  <a:bgClr>
                    <a:srgbClr val="D4A44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D4A445">
                      <a:lumMod val="50000"/>
                    </a:srgbClr>
                  </a:innerShdw>
                </a:effectLst>
                <a:uLnTx/>
                <a:uFillTx/>
                <a:latin typeface="Tw Cen MT" pitchFamily="34"/>
                <a:ea typeface="Times New Roman" pitchFamily="18"/>
                <a:cs typeface="+mn-cs"/>
              </a:endParaRPr>
            </a:p>
          </p:txBody>
        </p:sp>
        <p:sp>
          <p:nvSpPr>
            <p:cNvPr id="45" name="Rectángulo redondeado 7">
              <a:extLst>
                <a:ext uri="{FF2B5EF4-FFF2-40B4-BE49-F238E27FC236}">
                  <a16:creationId xmlns:a16="http://schemas.microsoft.com/office/drawing/2014/main" id="{4DA7957B-C26F-4873-89F1-FE7A250BFFD3}"/>
                </a:ext>
              </a:extLst>
            </p:cNvPr>
            <p:cNvSpPr/>
            <p:nvPr/>
          </p:nvSpPr>
          <p:spPr>
            <a:xfrm>
              <a:off x="4223641" y="4767282"/>
              <a:ext cx="1375696" cy="128900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blipFill>
              <a:blip r:embed="rId5">
                <a:alphaModFix/>
              </a:blip>
              <a:stretch>
                <a:fillRect/>
              </a:stretch>
            </a:blipFill>
            <a:ln w="28575" cap="flat">
              <a:solidFill>
                <a:srgbClr val="7F7F7F"/>
              </a:solidFill>
              <a:prstDash val="solid"/>
              <a:miter/>
            </a:ln>
          </p:spPr>
          <p:txBody>
            <a:bodyPr lIns="135446" tIns="67723" rIns="135446" bIns="67723" anchor="ctr" anchorCtr="1"/>
            <a:lstStyle/>
            <a:p>
              <a:pPr marL="0" marR="0" lvl="0" indent="0" defTabSz="135454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es-GT" sz="2666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CuadroTexto 31">
              <a:extLst>
                <a:ext uri="{FF2B5EF4-FFF2-40B4-BE49-F238E27FC236}">
                  <a16:creationId xmlns:a16="http://schemas.microsoft.com/office/drawing/2014/main" id="{8E925D84-AB52-4972-9650-CFE3AC82EA70}"/>
                </a:ext>
              </a:extLst>
            </p:cNvPr>
            <p:cNvSpPr txBox="1"/>
            <p:nvPr/>
          </p:nvSpPr>
          <p:spPr>
            <a:xfrm>
              <a:off x="4000701" y="4190375"/>
              <a:ext cx="3655099" cy="420125"/>
            </a:xfrm>
            <a:prstGeom prst="rect">
              <a:avLst/>
            </a:prstGeom>
            <a:solidFill>
              <a:srgbClr val="002060"/>
            </a:solidFill>
            <a:ln w="9528" cap="flat">
              <a:solidFill>
                <a:srgbClr val="7F7F7F"/>
              </a:solidFill>
              <a:prstDash val="solid"/>
              <a:miter/>
            </a:ln>
          </p:spPr>
          <p:txBody>
            <a:bodyPr lIns="135446" tIns="67723" rIns="135446" bIns="67723" anchor="ctr" anchorCtr="1"/>
            <a:lstStyle/>
            <a:p>
              <a:pPr marL="0" marR="0" lvl="0" indent="0" algn="ctr" defTabSz="135454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s-GT" sz="2666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itchFamily="34"/>
                  <a:ea typeface="Verdana" pitchFamily="34"/>
                  <a:cs typeface="Times New Roman" pitchFamily="18"/>
                </a:rPr>
                <a:t>Sedes policiales</a:t>
              </a:r>
              <a:endParaRPr kumimoji="0" lang="es-GT" sz="1778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/>
                <a:ea typeface="Times New Roman" pitchFamily="18"/>
              </a:endParaRPr>
            </a:p>
          </p:txBody>
        </p:sp>
      </p:grpSp>
      <p:sp>
        <p:nvSpPr>
          <p:cNvPr id="47" name="CuadroTexto 46">
            <a:extLst>
              <a:ext uri="{FF2B5EF4-FFF2-40B4-BE49-F238E27FC236}">
                <a16:creationId xmlns:a16="http://schemas.microsoft.com/office/drawing/2014/main" id="{809CCE7C-3941-4C68-9950-C95D63F05B99}"/>
              </a:ext>
            </a:extLst>
          </p:cNvPr>
          <p:cNvSpPr txBox="1"/>
          <p:nvPr/>
        </p:nvSpPr>
        <p:spPr>
          <a:xfrm>
            <a:off x="6288946" y="4345058"/>
            <a:ext cx="5715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INCREMENTO DEL ESTADO DE FUERZA  </a:t>
            </a:r>
            <a:endParaRPr kumimoji="0" lang="es-GT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48" name="Tabla 4">
            <a:extLst>
              <a:ext uri="{FF2B5EF4-FFF2-40B4-BE49-F238E27FC236}">
                <a16:creationId xmlns:a16="http://schemas.microsoft.com/office/drawing/2014/main" id="{378D3943-251D-42D7-B820-901BB081A9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789685"/>
              </p:ext>
            </p:extLst>
          </p:nvPr>
        </p:nvGraphicFramePr>
        <p:xfrm>
          <a:off x="7739758" y="4763030"/>
          <a:ext cx="2743018" cy="1483360"/>
        </p:xfrm>
        <a:graphic>
          <a:graphicData uri="http://schemas.openxmlformats.org/drawingml/2006/table">
            <a:tbl>
              <a:tblPr firstRow="1" bandRow="1"/>
              <a:tblGrid>
                <a:gridCol w="1371509">
                  <a:extLst>
                    <a:ext uri="{9D8B030D-6E8A-4147-A177-3AD203B41FA5}">
                      <a16:colId xmlns:a16="http://schemas.microsoft.com/office/drawing/2014/main" val="3000975477"/>
                    </a:ext>
                  </a:extLst>
                </a:gridCol>
                <a:gridCol w="1371509">
                  <a:extLst>
                    <a:ext uri="{9D8B030D-6E8A-4147-A177-3AD203B41FA5}">
                      <a16:colId xmlns:a16="http://schemas.microsoft.com/office/drawing/2014/main" val="147905647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G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PROMOCIÓN </a:t>
                      </a:r>
                      <a:r>
                        <a:rPr lang="es-E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r>
                        <a:rPr lang="es-G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(2021)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5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09194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G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Mujeres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54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G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54E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4133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G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Hombres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54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GT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1,237</a:t>
                      </a:r>
                      <a:endParaRPr lang="es-GT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54E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0718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s-GT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54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GT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1,513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54E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298780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7563845" y="6246390"/>
            <a:ext cx="3082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GT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Graduados el 15 de julio 2021</a:t>
            </a:r>
            <a:endParaRPr lang="es-GT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05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562062"/>
            <a:ext cx="8673737" cy="547089"/>
          </a:xfrm>
          <a:noFill/>
        </p:spPr>
        <p:txBody>
          <a:bodyPr>
            <a:noAutofit/>
          </a:bodyPr>
          <a:lstStyle/>
          <a:p>
            <a:r>
              <a:rPr lang="es-GT" dirty="0"/>
              <a:t>PRINCIPALES FUNCIONES DEL MINISTERIO DE GOBERNACIÓN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24" y="1624347"/>
            <a:ext cx="10646230" cy="4614170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De conformidad  al artículo 36 del Decreto Número 114-97 y el artículo 239 del Decreto </a:t>
            </a:r>
            <a:r>
              <a:rPr lang="es-G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Número 44-2016 </a:t>
            </a: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del 17/12/2016, ambos del Congreso de la República de Guatemala, se indica </a:t>
            </a:r>
            <a:r>
              <a:rPr lang="es-G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lo siguiente: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s-G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Al Ministerio de Gobernación le corresponde formular las políticas, cumplir y hacer </a:t>
            </a:r>
            <a:r>
              <a:rPr lang="es-G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cumplir el </a:t>
            </a: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régimen jurídico relativo al mantenimiento de la paz y el orden público, la seguridad </a:t>
            </a:r>
            <a:r>
              <a:rPr lang="es-G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de las </a:t>
            </a: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personas y de sus bienes, la garantía de sus derechos, la ejecución de las órdenes </a:t>
            </a:r>
            <a:r>
              <a:rPr lang="es-G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y resoluciones </a:t>
            </a: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judiciales y refrendar los nombramientos de los Ministros de Estado, </a:t>
            </a:r>
            <a:r>
              <a:rPr lang="es-G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incluyendo el </a:t>
            </a: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de quien lo suceda en el </a:t>
            </a:r>
            <a:r>
              <a:rPr lang="es-G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cargo.</a:t>
            </a:r>
          </a:p>
        </p:txBody>
      </p:sp>
    </p:spTree>
    <p:extLst>
      <p:ext uri="{BB962C8B-B14F-4D97-AF65-F5344CB8AC3E}">
        <p14:creationId xmlns:p14="http://schemas.microsoft.com/office/powerpoint/2010/main" val="23821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GT" sz="2700" dirty="0">
                <a:latin typeface="Arial" panose="020B0604020202020204" pitchFamily="34" charset="0"/>
                <a:cs typeface="Arial" panose="020B0604020202020204" pitchFamily="34" charset="0"/>
              </a:rPr>
              <a:t>PRINCIPALES RESULTADOS Y AVANCES</a:t>
            </a:r>
            <a:endParaRPr lang="es-GT" sz="2700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64930032-4F4A-4D24-9DE1-B6F9E3C9563F}"/>
              </a:ext>
            </a:extLst>
          </p:cNvPr>
          <p:cNvGrpSpPr/>
          <p:nvPr/>
        </p:nvGrpSpPr>
        <p:grpSpPr>
          <a:xfrm>
            <a:off x="1044236" y="2205942"/>
            <a:ext cx="9579429" cy="973235"/>
            <a:chOff x="504371" y="1619382"/>
            <a:chExt cx="9579429" cy="973235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FE7FA584-27F0-443F-AFD3-B4A3A5633ACA}"/>
                </a:ext>
              </a:extLst>
            </p:cNvPr>
            <p:cNvGrpSpPr/>
            <p:nvPr/>
          </p:nvGrpSpPr>
          <p:grpSpPr>
            <a:xfrm>
              <a:off x="504371" y="1761620"/>
              <a:ext cx="9579428" cy="812287"/>
              <a:chOff x="0" y="7061156"/>
              <a:chExt cx="9579428" cy="812287"/>
            </a:xfrm>
          </p:grpSpPr>
          <p:sp>
            <p:nvSpPr>
              <p:cNvPr id="8" name="Rectángulo: esquinas redondeadas 24">
                <a:extLst>
                  <a:ext uri="{FF2B5EF4-FFF2-40B4-BE49-F238E27FC236}">
                    <a16:creationId xmlns:a16="http://schemas.microsoft.com/office/drawing/2014/main" id="{2E66ACB1-EEF5-4A7A-99E7-583FEAFBF737}"/>
                  </a:ext>
                </a:extLst>
              </p:cNvPr>
              <p:cNvSpPr/>
              <p:nvPr/>
            </p:nvSpPr>
            <p:spPr>
              <a:xfrm>
                <a:off x="0" y="7061156"/>
                <a:ext cx="9579428" cy="812287"/>
              </a:xfrm>
              <a:prstGeom prst="roundRect">
                <a:avLst/>
              </a:prstGeom>
              <a:gradFill rotWithShape="1">
                <a:gsLst>
                  <a:gs pos="0">
                    <a:srgbClr val="16254E">
                      <a:satMod val="103000"/>
                      <a:lumMod val="102000"/>
                      <a:tint val="94000"/>
                    </a:srgbClr>
                  </a:gs>
                  <a:gs pos="50000">
                    <a:srgbClr val="16254E">
                      <a:satMod val="110000"/>
                      <a:lumMod val="100000"/>
                      <a:shade val="100000"/>
                    </a:srgbClr>
                  </a:gs>
                  <a:gs pos="100000">
                    <a:srgbClr val="16254E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G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Rectángulo: esquinas redondeadas 25">
                <a:extLst>
                  <a:ext uri="{FF2B5EF4-FFF2-40B4-BE49-F238E27FC236}">
                    <a16:creationId xmlns:a16="http://schemas.microsoft.com/office/drawing/2014/main" id="{66DFC21A-82CC-4A7F-9761-AF7A73E33EA9}"/>
                  </a:ext>
                </a:extLst>
              </p:cNvPr>
              <p:cNvSpPr/>
              <p:nvPr/>
            </p:nvSpPr>
            <p:spPr>
              <a:xfrm>
                <a:off x="97640" y="7131028"/>
                <a:ext cx="6197931" cy="666750"/>
              </a:xfrm>
              <a:prstGeom prst="roundRect">
                <a:avLst/>
              </a:prstGeom>
              <a:gradFill rotWithShape="1">
                <a:gsLst>
                  <a:gs pos="0">
                    <a:srgbClr val="FFFFFF">
                      <a:satMod val="103000"/>
                      <a:lumMod val="102000"/>
                      <a:tint val="94000"/>
                    </a:srgbClr>
                  </a:gs>
                  <a:gs pos="50000">
                    <a:srgbClr val="FFFFFF">
                      <a:satMod val="110000"/>
                      <a:lumMod val="100000"/>
                      <a:shade val="100000"/>
                    </a:srgbClr>
                  </a:gs>
                  <a:gs pos="100000">
                    <a:srgbClr val="FFFFFF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Emisión y renovación de licencias de operación y funcionamiento</a:t>
                </a:r>
              </a:p>
            </p:txBody>
          </p:sp>
        </p:grp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31B47994-E157-4751-A826-FD38067AD09F}"/>
                </a:ext>
              </a:extLst>
            </p:cNvPr>
            <p:cNvSpPr/>
            <p:nvPr/>
          </p:nvSpPr>
          <p:spPr>
            <a:xfrm>
              <a:off x="6799941" y="1619382"/>
              <a:ext cx="3283858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800" b="1" i="0" u="none" strike="noStrike" kern="0" cap="none" spc="0" normalizeH="0" baseline="0" noProof="0" dirty="0" smtClean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</a:rPr>
                <a:t>61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CBB8365D-CB62-4EC5-8485-07CFD7150299}"/>
                </a:ext>
              </a:extLst>
            </p:cNvPr>
            <p:cNvSpPr txBox="1"/>
            <p:nvPr/>
          </p:nvSpPr>
          <p:spPr>
            <a:xfrm>
              <a:off x="6799942" y="2223285"/>
              <a:ext cx="328385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1" i="0" u="none" strike="noStrike" kern="0" cap="none" spc="0" normalizeH="0" baseline="0" noProof="0" dirty="0" smtClean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</a:rPr>
                <a:t>LICENCIAS </a:t>
              </a: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18B73977-1417-42E7-9396-ECE999C1A35B}"/>
              </a:ext>
            </a:extLst>
          </p:cNvPr>
          <p:cNvGrpSpPr/>
          <p:nvPr/>
        </p:nvGrpSpPr>
        <p:grpSpPr>
          <a:xfrm>
            <a:off x="1044235" y="3511531"/>
            <a:ext cx="9579429" cy="973235"/>
            <a:chOff x="504371" y="1619382"/>
            <a:chExt cx="9579429" cy="973235"/>
          </a:xfrm>
        </p:grpSpPr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9DAEC7C4-6F42-4E10-B3BF-028BD3B2B19F}"/>
                </a:ext>
              </a:extLst>
            </p:cNvPr>
            <p:cNvGrpSpPr/>
            <p:nvPr/>
          </p:nvGrpSpPr>
          <p:grpSpPr>
            <a:xfrm>
              <a:off x="504371" y="1761620"/>
              <a:ext cx="9579428" cy="812287"/>
              <a:chOff x="0" y="7061156"/>
              <a:chExt cx="9579428" cy="812287"/>
            </a:xfrm>
          </p:grpSpPr>
          <p:sp>
            <p:nvSpPr>
              <p:cNvPr id="14" name="Rectángulo: esquinas redondeadas 30">
                <a:extLst>
                  <a:ext uri="{FF2B5EF4-FFF2-40B4-BE49-F238E27FC236}">
                    <a16:creationId xmlns:a16="http://schemas.microsoft.com/office/drawing/2014/main" id="{6B5C980B-DC90-4AA5-A1A5-526F04969B6E}"/>
                  </a:ext>
                </a:extLst>
              </p:cNvPr>
              <p:cNvSpPr/>
              <p:nvPr/>
            </p:nvSpPr>
            <p:spPr>
              <a:xfrm>
                <a:off x="0" y="7061156"/>
                <a:ext cx="9579428" cy="812287"/>
              </a:xfrm>
              <a:prstGeom prst="roundRect">
                <a:avLst/>
              </a:prstGeom>
              <a:gradFill rotWithShape="1">
                <a:gsLst>
                  <a:gs pos="0">
                    <a:srgbClr val="16254E">
                      <a:satMod val="103000"/>
                      <a:lumMod val="102000"/>
                      <a:tint val="94000"/>
                    </a:srgbClr>
                  </a:gs>
                  <a:gs pos="50000">
                    <a:srgbClr val="16254E">
                      <a:satMod val="110000"/>
                      <a:lumMod val="100000"/>
                      <a:shade val="100000"/>
                    </a:srgbClr>
                  </a:gs>
                  <a:gs pos="100000">
                    <a:srgbClr val="16254E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G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Rectángulo: esquinas redondeadas 31">
                <a:extLst>
                  <a:ext uri="{FF2B5EF4-FFF2-40B4-BE49-F238E27FC236}">
                    <a16:creationId xmlns:a16="http://schemas.microsoft.com/office/drawing/2014/main" id="{D7446A22-7772-40F1-B748-D86D50139D2F}"/>
                  </a:ext>
                </a:extLst>
              </p:cNvPr>
              <p:cNvSpPr/>
              <p:nvPr/>
            </p:nvSpPr>
            <p:spPr>
              <a:xfrm>
                <a:off x="97640" y="7131028"/>
                <a:ext cx="6197931" cy="666750"/>
              </a:xfrm>
              <a:prstGeom prst="roundRect">
                <a:avLst/>
              </a:prstGeom>
              <a:gradFill rotWithShape="1">
                <a:gsLst>
                  <a:gs pos="0">
                    <a:srgbClr val="FFFFFF">
                      <a:satMod val="103000"/>
                      <a:lumMod val="102000"/>
                      <a:tint val="94000"/>
                    </a:srgbClr>
                  </a:gs>
                  <a:gs pos="50000">
                    <a:srgbClr val="FFFFFF">
                      <a:satMod val="110000"/>
                      <a:lumMod val="100000"/>
                      <a:shade val="100000"/>
                    </a:srgbClr>
                  </a:gs>
                  <a:gs pos="100000">
                    <a:srgbClr val="FFFFFF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Certificación a prestadores de servicios de seguridad privada</a:t>
                </a:r>
              </a:p>
            </p:txBody>
          </p:sp>
        </p:grp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A850EBD5-C1EE-42B2-B1F9-9BC8E283C59B}"/>
                </a:ext>
              </a:extLst>
            </p:cNvPr>
            <p:cNvSpPr/>
            <p:nvPr/>
          </p:nvSpPr>
          <p:spPr>
            <a:xfrm>
              <a:off x="6799941" y="1619382"/>
              <a:ext cx="3283858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800" b="1" i="0" u="none" strike="noStrike" kern="0" cap="none" spc="0" normalizeH="0" baseline="0" noProof="0" dirty="0" smtClean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</a:rPr>
                <a:t>2,185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BB110CA0-7238-45C5-8D3B-8FDA44A228FA}"/>
                </a:ext>
              </a:extLst>
            </p:cNvPr>
            <p:cNvSpPr txBox="1"/>
            <p:nvPr/>
          </p:nvSpPr>
          <p:spPr>
            <a:xfrm>
              <a:off x="6799942" y="2223285"/>
              <a:ext cx="328385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1" i="0" u="none" strike="noStrike" kern="0" cap="none" spc="0" normalizeH="0" baseline="0" noProof="0" dirty="0" smtClean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</a:rPr>
                <a:t>CERTIFICACIONES </a:t>
              </a: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1CF0EA7-63E7-481A-B81F-DE6F033A19DD}"/>
              </a:ext>
            </a:extLst>
          </p:cNvPr>
          <p:cNvGrpSpPr/>
          <p:nvPr/>
        </p:nvGrpSpPr>
        <p:grpSpPr>
          <a:xfrm>
            <a:off x="1044236" y="4817120"/>
            <a:ext cx="9579429" cy="973235"/>
            <a:chOff x="504371" y="1619382"/>
            <a:chExt cx="9579429" cy="973235"/>
          </a:xfrm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C0CAC6D8-5640-487A-97FC-1198B92C63B1}"/>
                </a:ext>
              </a:extLst>
            </p:cNvPr>
            <p:cNvGrpSpPr/>
            <p:nvPr/>
          </p:nvGrpSpPr>
          <p:grpSpPr>
            <a:xfrm>
              <a:off x="504371" y="1761620"/>
              <a:ext cx="9579428" cy="812287"/>
              <a:chOff x="0" y="7061156"/>
              <a:chExt cx="9579428" cy="812287"/>
            </a:xfrm>
          </p:grpSpPr>
          <p:sp>
            <p:nvSpPr>
              <p:cNvPr id="20" name="Rectángulo: esquinas redondeadas 36">
                <a:extLst>
                  <a:ext uri="{FF2B5EF4-FFF2-40B4-BE49-F238E27FC236}">
                    <a16:creationId xmlns:a16="http://schemas.microsoft.com/office/drawing/2014/main" id="{50A1F9E5-171C-428A-9D5B-138238482238}"/>
                  </a:ext>
                </a:extLst>
              </p:cNvPr>
              <p:cNvSpPr/>
              <p:nvPr/>
            </p:nvSpPr>
            <p:spPr>
              <a:xfrm>
                <a:off x="0" y="7061156"/>
                <a:ext cx="9579428" cy="812287"/>
              </a:xfrm>
              <a:prstGeom prst="roundRect">
                <a:avLst/>
              </a:prstGeom>
              <a:gradFill rotWithShape="1">
                <a:gsLst>
                  <a:gs pos="0">
                    <a:srgbClr val="16254E">
                      <a:satMod val="103000"/>
                      <a:lumMod val="102000"/>
                      <a:tint val="94000"/>
                    </a:srgbClr>
                  </a:gs>
                  <a:gs pos="50000">
                    <a:srgbClr val="16254E">
                      <a:satMod val="110000"/>
                      <a:lumMod val="100000"/>
                      <a:shade val="100000"/>
                    </a:srgbClr>
                  </a:gs>
                  <a:gs pos="100000">
                    <a:srgbClr val="16254E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G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Rectángulo: esquinas redondeadas 37">
                <a:extLst>
                  <a:ext uri="{FF2B5EF4-FFF2-40B4-BE49-F238E27FC236}">
                    <a16:creationId xmlns:a16="http://schemas.microsoft.com/office/drawing/2014/main" id="{6770F517-CF03-4D14-B4FB-26E6CE29286F}"/>
                  </a:ext>
                </a:extLst>
              </p:cNvPr>
              <p:cNvSpPr/>
              <p:nvPr/>
            </p:nvSpPr>
            <p:spPr>
              <a:xfrm>
                <a:off x="97640" y="7131028"/>
                <a:ext cx="6197931" cy="666750"/>
              </a:xfrm>
              <a:prstGeom prst="roundRect">
                <a:avLst/>
              </a:prstGeom>
              <a:gradFill rotWithShape="1">
                <a:gsLst>
                  <a:gs pos="0">
                    <a:srgbClr val="FFFFFF">
                      <a:satMod val="103000"/>
                      <a:lumMod val="102000"/>
                      <a:tint val="94000"/>
                    </a:srgbClr>
                  </a:gs>
                  <a:gs pos="50000">
                    <a:srgbClr val="FFFFFF">
                      <a:satMod val="110000"/>
                      <a:lumMod val="100000"/>
                      <a:shade val="100000"/>
                    </a:srgbClr>
                  </a:gs>
                  <a:gs pos="100000">
                    <a:srgbClr val="FFFFFF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Supervisiones, fiscalizaciones, verificaciones y controles a prestadores de servicios de seguridad privada</a:t>
                </a:r>
                <a:endParaRPr kumimoji="0" lang="es-E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67DB779B-899E-4D19-9C46-10E0CAED0361}"/>
                </a:ext>
              </a:extLst>
            </p:cNvPr>
            <p:cNvSpPr/>
            <p:nvPr/>
          </p:nvSpPr>
          <p:spPr>
            <a:xfrm>
              <a:off x="6799941" y="1619382"/>
              <a:ext cx="3283858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800" b="1" i="0" u="none" strike="noStrike" kern="0" cap="none" spc="0" normalizeH="0" baseline="0" noProof="0" dirty="0" smtClean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</a:rPr>
                <a:t>173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5B5FAFD3-24C8-4027-ACF9-88B1F4B983BD}"/>
                </a:ext>
              </a:extLst>
            </p:cNvPr>
            <p:cNvSpPr txBox="1"/>
            <p:nvPr/>
          </p:nvSpPr>
          <p:spPr>
            <a:xfrm>
              <a:off x="6799942" y="2223285"/>
              <a:ext cx="328385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1" i="0" u="none" strike="noStrike" kern="0" cap="none" spc="0" normalizeH="0" baseline="0" noProof="0" dirty="0" smtClean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</a:rPr>
                <a:t>SUPERVISIONES</a:t>
              </a:r>
            </a:p>
          </p:txBody>
        </p:sp>
      </p:grpSp>
      <p:sp>
        <p:nvSpPr>
          <p:cNvPr id="2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1044234" y="1159448"/>
            <a:ext cx="9579429" cy="1066793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G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General de Servicios de Seguridad Privada (DIGESSP)</a:t>
            </a:r>
          </a:p>
        </p:txBody>
      </p:sp>
    </p:spTree>
    <p:extLst>
      <p:ext uri="{BB962C8B-B14F-4D97-AF65-F5344CB8AC3E}">
        <p14:creationId xmlns:p14="http://schemas.microsoft.com/office/powerpoint/2010/main" val="9461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FA31E16-6ACD-487C-974E-40B7F22212D9}"/>
              </a:ext>
            </a:extLst>
          </p:cNvPr>
          <p:cNvSpPr txBox="1">
            <a:spLocks/>
          </p:cNvSpPr>
          <p:nvPr/>
        </p:nvSpPr>
        <p:spPr>
          <a:xfrm>
            <a:off x="1529660" y="1371120"/>
            <a:ext cx="8854212" cy="55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PUESTOS DE VACUNACIÓN </a:t>
            </a:r>
            <a:endParaRPr lang="es-GT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439495"/>
              </p:ext>
            </p:extLst>
          </p:nvPr>
        </p:nvGraphicFramePr>
        <p:xfrm>
          <a:off x="413360" y="1968425"/>
          <a:ext cx="11324163" cy="2001520"/>
        </p:xfrm>
        <a:graphic>
          <a:graphicData uri="http://schemas.openxmlformats.org/drawingml/2006/table">
            <a:tbl>
              <a:tblPr firstRow="1" bandRow="1"/>
              <a:tblGrid>
                <a:gridCol w="6495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G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Estadística</a:t>
                      </a:r>
                      <a:r>
                        <a:rPr lang="es-GT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personas Vacunadas por Policía Nacional Civil</a:t>
                      </a:r>
                      <a:endParaRPr lang="es-GT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5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GT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LUGAR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54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GT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54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GT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CANTIDAD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54E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G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Escuela</a:t>
                      </a:r>
                      <a:r>
                        <a:rPr lang="es-G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Formación de Oficiales de Policía, zona 6</a:t>
                      </a:r>
                      <a:endParaRPr lang="es-G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54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G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 29/7/2021 al 05/9/2021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54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G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20,019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54E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G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Plaza de la Constitución</a:t>
                      </a:r>
                      <a:r>
                        <a:rPr lang="es-G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zona 1</a:t>
                      </a:r>
                      <a:endParaRPr lang="es-G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54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G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</a:t>
                      </a:r>
                      <a:r>
                        <a:rPr lang="es-G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20/8/2021 al 05</a:t>
                      </a:r>
                      <a:r>
                        <a:rPr lang="es-G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/9/</a:t>
                      </a:r>
                      <a:r>
                        <a:rPr lang="es-G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s-G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54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G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19,057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54E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s-GT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54E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GT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39,076</a:t>
                      </a:r>
                      <a:endParaRPr lang="es-GT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54E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167" y="3922971"/>
            <a:ext cx="3970751" cy="259288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604" y="3922972"/>
            <a:ext cx="3858017" cy="259288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b="35119"/>
          <a:stretch/>
        </p:blipFill>
        <p:spPr>
          <a:xfrm>
            <a:off x="413360" y="4016918"/>
            <a:ext cx="3757807" cy="2386210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37360" y="365126"/>
            <a:ext cx="8886305" cy="840220"/>
          </a:xfrm>
        </p:spPr>
        <p:txBody>
          <a:bodyPr/>
          <a:lstStyle/>
          <a:p>
            <a:pPr algn="l"/>
            <a:r>
              <a:rPr lang="es-GT" sz="2700" dirty="0">
                <a:latin typeface="Arial" panose="020B0604020202020204" pitchFamily="34" charset="0"/>
                <a:cs typeface="Arial" panose="020B0604020202020204" pitchFamily="34" charset="0"/>
              </a:rPr>
              <a:t>PRINCIPALES RESULTADOS Y AVANCES</a:t>
            </a:r>
            <a:endParaRPr lang="es-GT" sz="2700" dirty="0"/>
          </a:p>
        </p:txBody>
      </p:sp>
    </p:spTree>
    <p:extLst>
      <p:ext uri="{BB962C8B-B14F-4D97-AF65-F5344CB8AC3E}">
        <p14:creationId xmlns:p14="http://schemas.microsoft.com/office/powerpoint/2010/main" val="296305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ítulo 1">
            <a:extLst>
              <a:ext uri="{FF2B5EF4-FFF2-40B4-BE49-F238E27FC236}">
                <a16:creationId xmlns:a16="http://schemas.microsoft.com/office/drawing/2014/main" id="{7FA31E16-6ACD-487C-974E-40B7F22212D9}"/>
              </a:ext>
            </a:extLst>
          </p:cNvPr>
          <p:cNvSpPr txBox="1">
            <a:spLocks/>
          </p:cNvSpPr>
          <p:nvPr/>
        </p:nvSpPr>
        <p:spPr>
          <a:xfrm>
            <a:off x="144127" y="95497"/>
            <a:ext cx="9182844" cy="55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s-GT" sz="2400" b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15226A79-EF98-422B-A608-F449FE248097}"/>
              </a:ext>
            </a:extLst>
          </p:cNvPr>
          <p:cNvSpPr/>
          <p:nvPr/>
        </p:nvSpPr>
        <p:spPr>
          <a:xfrm>
            <a:off x="4772365" y="6522624"/>
            <a:ext cx="5874448" cy="2713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n-cs"/>
              </a:rPr>
              <a:t>* Información al 31 de agosto de 2021</a:t>
            </a:r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A6796C90-B024-439A-8F2B-F264B127C7B4}"/>
              </a:ext>
            </a:extLst>
          </p:cNvPr>
          <p:cNvGrpSpPr/>
          <p:nvPr/>
        </p:nvGrpSpPr>
        <p:grpSpPr>
          <a:xfrm>
            <a:off x="1057737" y="1898802"/>
            <a:ext cx="9579429" cy="690883"/>
            <a:chOff x="504371" y="1619382"/>
            <a:chExt cx="9579429" cy="973235"/>
          </a:xfrm>
        </p:grpSpPr>
        <p:grpSp>
          <p:nvGrpSpPr>
            <p:cNvPr id="47" name="Grupo 46">
              <a:extLst>
                <a:ext uri="{FF2B5EF4-FFF2-40B4-BE49-F238E27FC236}">
                  <a16:creationId xmlns:a16="http://schemas.microsoft.com/office/drawing/2014/main" id="{C320F138-8565-4502-A11E-FCB048BABEB6}"/>
                </a:ext>
              </a:extLst>
            </p:cNvPr>
            <p:cNvGrpSpPr/>
            <p:nvPr/>
          </p:nvGrpSpPr>
          <p:grpSpPr>
            <a:xfrm>
              <a:off x="504371" y="1761620"/>
              <a:ext cx="9579428" cy="812287"/>
              <a:chOff x="0" y="7061156"/>
              <a:chExt cx="9579428" cy="812287"/>
            </a:xfrm>
          </p:grpSpPr>
          <p:sp>
            <p:nvSpPr>
              <p:cNvPr id="50" name="Rectángulo: esquinas redondeadas 6">
                <a:extLst>
                  <a:ext uri="{FF2B5EF4-FFF2-40B4-BE49-F238E27FC236}">
                    <a16:creationId xmlns:a16="http://schemas.microsoft.com/office/drawing/2014/main" id="{E17AFF3A-3464-47D6-9FCA-DBF579A88AE8}"/>
                  </a:ext>
                </a:extLst>
              </p:cNvPr>
              <p:cNvSpPr/>
              <p:nvPr/>
            </p:nvSpPr>
            <p:spPr>
              <a:xfrm>
                <a:off x="0" y="7061156"/>
                <a:ext cx="9579428" cy="812287"/>
              </a:xfrm>
              <a:prstGeom prst="roundRect">
                <a:avLst/>
              </a:prstGeom>
              <a:gradFill rotWithShape="1">
                <a:gsLst>
                  <a:gs pos="0">
                    <a:srgbClr val="16254E">
                      <a:satMod val="103000"/>
                      <a:lumMod val="102000"/>
                      <a:tint val="94000"/>
                    </a:srgbClr>
                  </a:gs>
                  <a:gs pos="50000">
                    <a:srgbClr val="16254E">
                      <a:satMod val="110000"/>
                      <a:lumMod val="100000"/>
                      <a:shade val="100000"/>
                    </a:srgbClr>
                  </a:gs>
                  <a:gs pos="100000">
                    <a:srgbClr val="16254E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G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Rectángulo: esquinas redondeadas 2">
                <a:extLst>
                  <a:ext uri="{FF2B5EF4-FFF2-40B4-BE49-F238E27FC236}">
                    <a16:creationId xmlns:a16="http://schemas.microsoft.com/office/drawing/2014/main" id="{DD5C5782-074A-4D8E-AC41-EB80E7053309}"/>
                  </a:ext>
                </a:extLst>
              </p:cNvPr>
              <p:cNvSpPr/>
              <p:nvPr/>
            </p:nvSpPr>
            <p:spPr>
              <a:xfrm>
                <a:off x="97640" y="7131028"/>
                <a:ext cx="6197931" cy="666750"/>
              </a:xfrm>
              <a:prstGeom prst="roundRect">
                <a:avLst/>
              </a:prstGeom>
              <a:gradFill rotWithShape="1">
                <a:gsLst>
                  <a:gs pos="0">
                    <a:srgbClr val="FFFFFF">
                      <a:satMod val="103000"/>
                      <a:lumMod val="102000"/>
                      <a:tint val="94000"/>
                    </a:srgbClr>
                  </a:gs>
                  <a:gs pos="50000">
                    <a:srgbClr val="FFFFFF">
                      <a:satMod val="110000"/>
                      <a:lumMod val="100000"/>
                      <a:shade val="100000"/>
                    </a:srgbClr>
                  </a:gs>
                  <a:gs pos="100000">
                    <a:srgbClr val="FFFFFF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Comisiones Comunitarias de Prevención del Delito (</a:t>
                </a:r>
                <a:r>
                  <a:rPr kumimoji="0" lang="es-E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COCOPRES</a:t>
                </a:r>
                <a:r>
                  <a:rPr kumimoji="0" lang="es-E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</p:txBody>
          </p:sp>
        </p:grp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E1FAD93B-72B5-40BB-AAFA-D278A8D08A2A}"/>
                </a:ext>
              </a:extLst>
            </p:cNvPr>
            <p:cNvSpPr/>
            <p:nvPr/>
          </p:nvSpPr>
          <p:spPr>
            <a:xfrm>
              <a:off x="6799941" y="1619382"/>
              <a:ext cx="3283858" cy="91047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600" b="1" i="0" u="none" strike="noStrike" kern="0" cap="none" spc="0" normalizeH="0" baseline="0" noProof="0" dirty="0" smtClean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</a:rPr>
                <a:t>149</a:t>
              </a:r>
            </a:p>
          </p:txBody>
        </p:sp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5A0FD547-E553-4F08-9186-5897B9FCA4D7}"/>
                </a:ext>
              </a:extLst>
            </p:cNvPr>
            <p:cNvSpPr txBox="1"/>
            <p:nvPr/>
          </p:nvSpPr>
          <p:spPr>
            <a:xfrm>
              <a:off x="6799942" y="2223285"/>
              <a:ext cx="328385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1" i="0" u="none" strike="noStrike" kern="0" cap="none" spc="0" normalizeH="0" baseline="0" noProof="0" dirty="0" smtClean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</a:rPr>
                <a:t>COMISIONES </a:t>
              </a:r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A97BA9D2-CA18-4BD3-AE58-B767D83CBE1D}"/>
              </a:ext>
            </a:extLst>
          </p:cNvPr>
          <p:cNvGrpSpPr/>
          <p:nvPr/>
        </p:nvGrpSpPr>
        <p:grpSpPr>
          <a:xfrm>
            <a:off x="1062561" y="2643239"/>
            <a:ext cx="9579429" cy="690883"/>
            <a:chOff x="504371" y="1619382"/>
            <a:chExt cx="9579429" cy="973235"/>
          </a:xfrm>
        </p:grpSpPr>
        <p:grpSp>
          <p:nvGrpSpPr>
            <p:cNvPr id="53" name="Grupo 52">
              <a:extLst>
                <a:ext uri="{FF2B5EF4-FFF2-40B4-BE49-F238E27FC236}">
                  <a16:creationId xmlns:a16="http://schemas.microsoft.com/office/drawing/2014/main" id="{C4A802FB-24D7-46E5-BAE0-CA01608086D9}"/>
                </a:ext>
              </a:extLst>
            </p:cNvPr>
            <p:cNvGrpSpPr/>
            <p:nvPr/>
          </p:nvGrpSpPr>
          <p:grpSpPr>
            <a:xfrm>
              <a:off x="504371" y="1761620"/>
              <a:ext cx="9579428" cy="812287"/>
              <a:chOff x="0" y="7061156"/>
              <a:chExt cx="9579428" cy="812287"/>
            </a:xfrm>
          </p:grpSpPr>
          <p:sp>
            <p:nvSpPr>
              <p:cNvPr id="56" name="Rectángulo: esquinas redondeadas 19">
                <a:extLst>
                  <a:ext uri="{FF2B5EF4-FFF2-40B4-BE49-F238E27FC236}">
                    <a16:creationId xmlns:a16="http://schemas.microsoft.com/office/drawing/2014/main" id="{219E0116-1970-4838-AE56-B01330E89DB8}"/>
                  </a:ext>
                </a:extLst>
              </p:cNvPr>
              <p:cNvSpPr/>
              <p:nvPr/>
            </p:nvSpPr>
            <p:spPr>
              <a:xfrm>
                <a:off x="0" y="7061156"/>
                <a:ext cx="9579428" cy="812287"/>
              </a:xfrm>
              <a:prstGeom prst="roundRect">
                <a:avLst/>
              </a:prstGeom>
              <a:gradFill rotWithShape="1">
                <a:gsLst>
                  <a:gs pos="0">
                    <a:srgbClr val="16254E">
                      <a:satMod val="103000"/>
                      <a:lumMod val="102000"/>
                      <a:tint val="94000"/>
                    </a:srgbClr>
                  </a:gs>
                  <a:gs pos="50000">
                    <a:srgbClr val="16254E">
                      <a:satMod val="110000"/>
                      <a:lumMod val="100000"/>
                      <a:shade val="100000"/>
                    </a:srgbClr>
                  </a:gs>
                  <a:gs pos="100000">
                    <a:srgbClr val="16254E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G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Rectángulo: esquinas redondeadas 20">
                <a:extLst>
                  <a:ext uri="{FF2B5EF4-FFF2-40B4-BE49-F238E27FC236}">
                    <a16:creationId xmlns:a16="http://schemas.microsoft.com/office/drawing/2014/main" id="{1B7C4D97-C728-49A0-9E6D-DF9DAFB594AB}"/>
                  </a:ext>
                </a:extLst>
              </p:cNvPr>
              <p:cNvSpPr/>
              <p:nvPr/>
            </p:nvSpPr>
            <p:spPr>
              <a:xfrm>
                <a:off x="97640" y="7131028"/>
                <a:ext cx="6197931" cy="666750"/>
              </a:xfrm>
              <a:prstGeom prst="roundRect">
                <a:avLst/>
              </a:prstGeom>
              <a:gradFill rotWithShape="1">
                <a:gsLst>
                  <a:gs pos="0">
                    <a:srgbClr val="FFFFFF">
                      <a:satMod val="103000"/>
                      <a:lumMod val="102000"/>
                      <a:tint val="94000"/>
                    </a:srgbClr>
                  </a:gs>
                  <a:gs pos="50000">
                    <a:srgbClr val="FFFFFF">
                      <a:satMod val="110000"/>
                      <a:lumMod val="100000"/>
                      <a:shade val="100000"/>
                    </a:srgbClr>
                  </a:gs>
                  <a:gs pos="100000">
                    <a:srgbClr val="FFFFFF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defTabSz="914400" eaLnBrk="1" fontAlgn="ctr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Planes de Prevención del Delito</a:t>
                </a:r>
              </a:p>
            </p:txBody>
          </p:sp>
        </p:grpSp>
        <p:sp>
          <p:nvSpPr>
            <p:cNvPr id="54" name="Rectángulo 53">
              <a:extLst>
                <a:ext uri="{FF2B5EF4-FFF2-40B4-BE49-F238E27FC236}">
                  <a16:creationId xmlns:a16="http://schemas.microsoft.com/office/drawing/2014/main" id="{182A24FD-BF78-4C60-8084-339F7B63BD0F}"/>
                </a:ext>
              </a:extLst>
            </p:cNvPr>
            <p:cNvSpPr/>
            <p:nvPr/>
          </p:nvSpPr>
          <p:spPr>
            <a:xfrm>
              <a:off x="6799941" y="1619382"/>
              <a:ext cx="3283858" cy="91047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600" b="1" i="0" u="none" strike="noStrike" kern="0" cap="none" spc="0" normalizeH="0" baseline="0" noProof="0" dirty="0" smtClean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</a:rPr>
                <a:t>9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EC607F6-7BCC-4FDD-89F9-D72D80912E39}"/>
                </a:ext>
              </a:extLst>
            </p:cNvPr>
            <p:cNvSpPr txBox="1"/>
            <p:nvPr/>
          </p:nvSpPr>
          <p:spPr>
            <a:xfrm>
              <a:off x="6799942" y="2223285"/>
              <a:ext cx="328385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1" i="0" u="none" strike="noStrike" kern="0" cap="none" spc="0" normalizeH="0" baseline="0" noProof="0" dirty="0" smtClean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</a:rPr>
                <a:t>PLANES </a:t>
              </a:r>
            </a:p>
          </p:txBody>
        </p:sp>
      </p:grpSp>
      <p:grpSp>
        <p:nvGrpSpPr>
          <p:cNvPr id="58" name="Grupo 57">
            <a:extLst>
              <a:ext uri="{FF2B5EF4-FFF2-40B4-BE49-F238E27FC236}">
                <a16:creationId xmlns:a16="http://schemas.microsoft.com/office/drawing/2014/main" id="{D319A0E9-886C-4FB0-8363-F9AC76245829}"/>
              </a:ext>
            </a:extLst>
          </p:cNvPr>
          <p:cNvGrpSpPr/>
          <p:nvPr/>
        </p:nvGrpSpPr>
        <p:grpSpPr>
          <a:xfrm>
            <a:off x="1067385" y="3387676"/>
            <a:ext cx="9579429" cy="690883"/>
            <a:chOff x="504371" y="1619382"/>
            <a:chExt cx="9579429" cy="973235"/>
          </a:xfrm>
        </p:grpSpPr>
        <p:grpSp>
          <p:nvGrpSpPr>
            <p:cNvPr id="59" name="Grupo 58">
              <a:extLst>
                <a:ext uri="{FF2B5EF4-FFF2-40B4-BE49-F238E27FC236}">
                  <a16:creationId xmlns:a16="http://schemas.microsoft.com/office/drawing/2014/main" id="{2BAB484E-0644-4C13-A6F7-524A32EB9210}"/>
                </a:ext>
              </a:extLst>
            </p:cNvPr>
            <p:cNvGrpSpPr/>
            <p:nvPr/>
          </p:nvGrpSpPr>
          <p:grpSpPr>
            <a:xfrm>
              <a:off x="504371" y="1761619"/>
              <a:ext cx="9579428" cy="812287"/>
              <a:chOff x="0" y="7061155"/>
              <a:chExt cx="9579428" cy="812287"/>
            </a:xfrm>
          </p:grpSpPr>
          <p:sp>
            <p:nvSpPr>
              <p:cNvPr id="62" name="Rectángulo: esquinas redondeadas 25">
                <a:extLst>
                  <a:ext uri="{FF2B5EF4-FFF2-40B4-BE49-F238E27FC236}">
                    <a16:creationId xmlns:a16="http://schemas.microsoft.com/office/drawing/2014/main" id="{5442A154-7C84-4319-9123-29E415520A1B}"/>
                  </a:ext>
                </a:extLst>
              </p:cNvPr>
              <p:cNvSpPr/>
              <p:nvPr/>
            </p:nvSpPr>
            <p:spPr>
              <a:xfrm>
                <a:off x="0" y="7061155"/>
                <a:ext cx="9579428" cy="812287"/>
              </a:xfrm>
              <a:prstGeom prst="roundRect">
                <a:avLst/>
              </a:prstGeom>
              <a:gradFill rotWithShape="1">
                <a:gsLst>
                  <a:gs pos="0">
                    <a:srgbClr val="16254E">
                      <a:satMod val="103000"/>
                      <a:lumMod val="102000"/>
                      <a:tint val="94000"/>
                    </a:srgbClr>
                  </a:gs>
                  <a:gs pos="50000">
                    <a:srgbClr val="16254E">
                      <a:satMod val="110000"/>
                      <a:lumMod val="100000"/>
                      <a:shade val="100000"/>
                    </a:srgbClr>
                  </a:gs>
                  <a:gs pos="100000">
                    <a:srgbClr val="16254E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G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Rectángulo: esquinas redondeadas 26">
                <a:extLst>
                  <a:ext uri="{FF2B5EF4-FFF2-40B4-BE49-F238E27FC236}">
                    <a16:creationId xmlns:a16="http://schemas.microsoft.com/office/drawing/2014/main" id="{BB0F6D2C-C6F0-44FD-B3EB-C1C76FC116E6}"/>
                  </a:ext>
                </a:extLst>
              </p:cNvPr>
              <p:cNvSpPr/>
              <p:nvPr/>
            </p:nvSpPr>
            <p:spPr>
              <a:xfrm>
                <a:off x="97640" y="7131028"/>
                <a:ext cx="6197931" cy="666750"/>
              </a:xfrm>
              <a:prstGeom prst="roundRect">
                <a:avLst/>
              </a:prstGeom>
              <a:gradFill rotWithShape="1">
                <a:gsLst>
                  <a:gs pos="0">
                    <a:srgbClr val="FFFFFF">
                      <a:satMod val="103000"/>
                      <a:lumMod val="102000"/>
                      <a:tint val="94000"/>
                    </a:srgbClr>
                  </a:gs>
                  <a:gs pos="50000">
                    <a:srgbClr val="FFFFFF">
                      <a:satMod val="110000"/>
                      <a:lumMod val="100000"/>
                      <a:shade val="100000"/>
                    </a:srgbClr>
                  </a:gs>
                  <a:gs pos="100000">
                    <a:srgbClr val="FFFFFF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defTabSz="914400" eaLnBrk="1" fontAlgn="ctr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Programa Policía tu Amigo / Programa Escuelas Seguras </a:t>
                </a:r>
              </a:p>
            </p:txBody>
          </p:sp>
        </p:grpSp>
        <p:sp>
          <p:nvSpPr>
            <p:cNvPr id="60" name="Rectángulo 59">
              <a:extLst>
                <a:ext uri="{FF2B5EF4-FFF2-40B4-BE49-F238E27FC236}">
                  <a16:creationId xmlns:a16="http://schemas.microsoft.com/office/drawing/2014/main" id="{24EA4E51-FA13-4655-A046-70EAB1DF2E45}"/>
                </a:ext>
              </a:extLst>
            </p:cNvPr>
            <p:cNvSpPr/>
            <p:nvPr/>
          </p:nvSpPr>
          <p:spPr>
            <a:xfrm>
              <a:off x="6799941" y="1619382"/>
              <a:ext cx="3283858" cy="91047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600" b="1" i="0" u="none" strike="noStrike" kern="0" cap="none" spc="0" normalizeH="0" baseline="0" noProof="0" dirty="0" smtClean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</a:rPr>
                <a:t>42,402</a:t>
              </a:r>
            </a:p>
          </p:txBody>
        </p:sp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id="{BB22D7A3-B368-44FF-AA3E-500D6A743E03}"/>
                </a:ext>
              </a:extLst>
            </p:cNvPr>
            <p:cNvSpPr txBox="1"/>
            <p:nvPr/>
          </p:nvSpPr>
          <p:spPr>
            <a:xfrm>
              <a:off x="6799942" y="2223285"/>
              <a:ext cx="328385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1" i="0" u="none" strike="noStrike" kern="0" cap="none" spc="0" normalizeH="0" baseline="0" noProof="0" dirty="0" smtClean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</a:rPr>
                <a:t>PERSONAS </a:t>
              </a:r>
            </a:p>
          </p:txBody>
        </p:sp>
      </p:grpSp>
      <p:grpSp>
        <p:nvGrpSpPr>
          <p:cNvPr id="64" name="Grupo 63">
            <a:extLst>
              <a:ext uri="{FF2B5EF4-FFF2-40B4-BE49-F238E27FC236}">
                <a16:creationId xmlns:a16="http://schemas.microsoft.com/office/drawing/2014/main" id="{8A555DAE-2AD9-4A1B-B914-35779100928F}"/>
              </a:ext>
            </a:extLst>
          </p:cNvPr>
          <p:cNvGrpSpPr/>
          <p:nvPr/>
        </p:nvGrpSpPr>
        <p:grpSpPr>
          <a:xfrm>
            <a:off x="1072209" y="4132113"/>
            <a:ext cx="9579429" cy="690883"/>
            <a:chOff x="504371" y="1619382"/>
            <a:chExt cx="9579429" cy="973235"/>
          </a:xfrm>
        </p:grpSpPr>
        <p:grpSp>
          <p:nvGrpSpPr>
            <p:cNvPr id="65" name="Grupo 64">
              <a:extLst>
                <a:ext uri="{FF2B5EF4-FFF2-40B4-BE49-F238E27FC236}">
                  <a16:creationId xmlns:a16="http://schemas.microsoft.com/office/drawing/2014/main" id="{1F44507C-9190-4DB5-8853-4D47ED803434}"/>
                </a:ext>
              </a:extLst>
            </p:cNvPr>
            <p:cNvGrpSpPr/>
            <p:nvPr/>
          </p:nvGrpSpPr>
          <p:grpSpPr>
            <a:xfrm>
              <a:off x="504371" y="1761620"/>
              <a:ext cx="9579428" cy="812287"/>
              <a:chOff x="0" y="7061156"/>
              <a:chExt cx="9579428" cy="812287"/>
            </a:xfrm>
          </p:grpSpPr>
          <p:sp>
            <p:nvSpPr>
              <p:cNvPr id="68" name="Rectángulo: esquinas redondeadas 31">
                <a:extLst>
                  <a:ext uri="{FF2B5EF4-FFF2-40B4-BE49-F238E27FC236}">
                    <a16:creationId xmlns:a16="http://schemas.microsoft.com/office/drawing/2014/main" id="{59052656-4A74-4C21-902C-9622639AA5EB}"/>
                  </a:ext>
                </a:extLst>
              </p:cNvPr>
              <p:cNvSpPr/>
              <p:nvPr/>
            </p:nvSpPr>
            <p:spPr>
              <a:xfrm>
                <a:off x="0" y="7061156"/>
                <a:ext cx="9579428" cy="812287"/>
              </a:xfrm>
              <a:prstGeom prst="roundRect">
                <a:avLst/>
              </a:prstGeom>
              <a:gradFill rotWithShape="1">
                <a:gsLst>
                  <a:gs pos="0">
                    <a:srgbClr val="16254E">
                      <a:satMod val="103000"/>
                      <a:lumMod val="102000"/>
                      <a:tint val="94000"/>
                    </a:srgbClr>
                  </a:gs>
                  <a:gs pos="50000">
                    <a:srgbClr val="16254E">
                      <a:satMod val="110000"/>
                      <a:lumMod val="100000"/>
                      <a:shade val="100000"/>
                    </a:srgbClr>
                  </a:gs>
                  <a:gs pos="100000">
                    <a:srgbClr val="16254E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G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Rectángulo: esquinas redondeadas 32">
                <a:extLst>
                  <a:ext uri="{FF2B5EF4-FFF2-40B4-BE49-F238E27FC236}">
                    <a16:creationId xmlns:a16="http://schemas.microsoft.com/office/drawing/2014/main" id="{E61C21E8-3861-476D-B911-392F25E02C6A}"/>
                  </a:ext>
                </a:extLst>
              </p:cNvPr>
              <p:cNvSpPr/>
              <p:nvPr/>
            </p:nvSpPr>
            <p:spPr>
              <a:xfrm>
                <a:off x="97640" y="7131028"/>
                <a:ext cx="6197931" cy="666750"/>
              </a:xfrm>
              <a:prstGeom prst="roundRect">
                <a:avLst/>
              </a:prstGeom>
              <a:gradFill rotWithShape="1">
                <a:gsLst>
                  <a:gs pos="0">
                    <a:srgbClr val="FFFFFF">
                      <a:satMod val="103000"/>
                      <a:lumMod val="102000"/>
                      <a:tint val="94000"/>
                    </a:srgbClr>
                  </a:gs>
                  <a:gs pos="50000">
                    <a:srgbClr val="FFFFFF">
                      <a:satMod val="110000"/>
                      <a:lumMod val="100000"/>
                      <a:shade val="100000"/>
                    </a:srgbClr>
                  </a:gs>
                  <a:gs pos="100000">
                    <a:srgbClr val="FFFFFF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just" defTabSz="914400" eaLnBrk="1" fontAlgn="ctr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Campaña de Violencia Contra la Mujer</a:t>
                </a:r>
              </a:p>
            </p:txBody>
          </p:sp>
        </p:grp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B4A66B19-0B29-4374-8299-42FAAE09F97A}"/>
                </a:ext>
              </a:extLst>
            </p:cNvPr>
            <p:cNvSpPr/>
            <p:nvPr/>
          </p:nvSpPr>
          <p:spPr>
            <a:xfrm>
              <a:off x="6799941" y="1619382"/>
              <a:ext cx="3283858" cy="91047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600" b="1" i="0" u="none" strike="noStrike" kern="0" cap="none" spc="0" normalizeH="0" baseline="0" noProof="0" dirty="0" smtClean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</a:rPr>
                <a:t>7,683</a:t>
              </a:r>
            </a:p>
          </p:txBody>
        </p:sp>
        <p:sp>
          <p:nvSpPr>
            <p:cNvPr id="67" name="CuadroTexto 66">
              <a:extLst>
                <a:ext uri="{FF2B5EF4-FFF2-40B4-BE49-F238E27FC236}">
                  <a16:creationId xmlns:a16="http://schemas.microsoft.com/office/drawing/2014/main" id="{9AD529AB-37F2-402F-8AC2-A0B7CC21D882}"/>
                </a:ext>
              </a:extLst>
            </p:cNvPr>
            <p:cNvSpPr txBox="1"/>
            <p:nvPr/>
          </p:nvSpPr>
          <p:spPr>
            <a:xfrm>
              <a:off x="6799942" y="2223285"/>
              <a:ext cx="328385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1" i="0" u="none" strike="noStrike" kern="0" cap="none" spc="0" normalizeH="0" baseline="0" noProof="0" dirty="0" smtClean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</a:rPr>
                <a:t>PERSONAS </a:t>
              </a:r>
            </a:p>
          </p:txBody>
        </p:sp>
      </p:grpSp>
      <p:grpSp>
        <p:nvGrpSpPr>
          <p:cNvPr id="70" name="Grupo 69">
            <a:extLst>
              <a:ext uri="{FF2B5EF4-FFF2-40B4-BE49-F238E27FC236}">
                <a16:creationId xmlns:a16="http://schemas.microsoft.com/office/drawing/2014/main" id="{BD116BBD-AFA3-44D8-8D12-E0E77B0CB002}"/>
              </a:ext>
            </a:extLst>
          </p:cNvPr>
          <p:cNvGrpSpPr/>
          <p:nvPr/>
        </p:nvGrpSpPr>
        <p:grpSpPr>
          <a:xfrm>
            <a:off x="1077033" y="4876550"/>
            <a:ext cx="9579429" cy="690883"/>
            <a:chOff x="504371" y="1619382"/>
            <a:chExt cx="9579429" cy="973235"/>
          </a:xfrm>
        </p:grpSpPr>
        <p:grpSp>
          <p:nvGrpSpPr>
            <p:cNvPr id="71" name="Grupo 70">
              <a:extLst>
                <a:ext uri="{FF2B5EF4-FFF2-40B4-BE49-F238E27FC236}">
                  <a16:creationId xmlns:a16="http://schemas.microsoft.com/office/drawing/2014/main" id="{9A03BF5B-3995-4548-9718-52B21062670E}"/>
                </a:ext>
              </a:extLst>
            </p:cNvPr>
            <p:cNvGrpSpPr/>
            <p:nvPr/>
          </p:nvGrpSpPr>
          <p:grpSpPr>
            <a:xfrm>
              <a:off x="504371" y="1761620"/>
              <a:ext cx="9579428" cy="812287"/>
              <a:chOff x="0" y="7061156"/>
              <a:chExt cx="9579428" cy="812287"/>
            </a:xfrm>
          </p:grpSpPr>
          <p:sp>
            <p:nvSpPr>
              <p:cNvPr id="74" name="Rectángulo: esquinas redondeadas 37">
                <a:extLst>
                  <a:ext uri="{FF2B5EF4-FFF2-40B4-BE49-F238E27FC236}">
                    <a16:creationId xmlns:a16="http://schemas.microsoft.com/office/drawing/2014/main" id="{C10F44AC-FA65-4693-B746-A5994E7EFB69}"/>
                  </a:ext>
                </a:extLst>
              </p:cNvPr>
              <p:cNvSpPr/>
              <p:nvPr/>
            </p:nvSpPr>
            <p:spPr>
              <a:xfrm>
                <a:off x="0" y="7061156"/>
                <a:ext cx="9579428" cy="812287"/>
              </a:xfrm>
              <a:prstGeom prst="roundRect">
                <a:avLst/>
              </a:prstGeom>
              <a:gradFill rotWithShape="1">
                <a:gsLst>
                  <a:gs pos="0">
                    <a:srgbClr val="16254E">
                      <a:satMod val="103000"/>
                      <a:lumMod val="102000"/>
                      <a:tint val="94000"/>
                    </a:srgbClr>
                  </a:gs>
                  <a:gs pos="50000">
                    <a:srgbClr val="16254E">
                      <a:satMod val="110000"/>
                      <a:lumMod val="100000"/>
                      <a:shade val="100000"/>
                    </a:srgbClr>
                  </a:gs>
                  <a:gs pos="100000">
                    <a:srgbClr val="16254E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G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Rectángulo: esquinas redondeadas 38">
                <a:extLst>
                  <a:ext uri="{FF2B5EF4-FFF2-40B4-BE49-F238E27FC236}">
                    <a16:creationId xmlns:a16="http://schemas.microsoft.com/office/drawing/2014/main" id="{8D23F36B-D1B8-479A-A8F1-DCDB37DC2E52}"/>
                  </a:ext>
                </a:extLst>
              </p:cNvPr>
              <p:cNvSpPr/>
              <p:nvPr/>
            </p:nvSpPr>
            <p:spPr>
              <a:xfrm>
                <a:off x="97640" y="7131028"/>
                <a:ext cx="6197931" cy="666750"/>
              </a:xfrm>
              <a:prstGeom prst="roundRect">
                <a:avLst/>
              </a:prstGeom>
              <a:gradFill rotWithShape="1">
                <a:gsLst>
                  <a:gs pos="0">
                    <a:srgbClr val="FFFFFF">
                      <a:satMod val="103000"/>
                      <a:lumMod val="102000"/>
                      <a:tint val="94000"/>
                    </a:srgbClr>
                  </a:gs>
                  <a:gs pos="50000">
                    <a:srgbClr val="FFFFFF">
                      <a:satMod val="110000"/>
                      <a:lumMod val="100000"/>
                      <a:shade val="100000"/>
                    </a:srgbClr>
                  </a:gs>
                  <a:gs pos="100000">
                    <a:srgbClr val="FFFFFF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defTabSz="914400" eaLnBrk="1" fontAlgn="ctr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Campaña Violencia Intrafamiliar</a:t>
                </a:r>
              </a:p>
            </p:txBody>
          </p:sp>
        </p:grpSp>
        <p:sp>
          <p:nvSpPr>
            <p:cNvPr id="72" name="Rectángulo 71">
              <a:extLst>
                <a:ext uri="{FF2B5EF4-FFF2-40B4-BE49-F238E27FC236}">
                  <a16:creationId xmlns:a16="http://schemas.microsoft.com/office/drawing/2014/main" id="{9B9EE168-57AD-40E4-B2FB-0256F65B130E}"/>
                </a:ext>
              </a:extLst>
            </p:cNvPr>
            <p:cNvSpPr/>
            <p:nvPr/>
          </p:nvSpPr>
          <p:spPr>
            <a:xfrm>
              <a:off x="6799941" y="1619382"/>
              <a:ext cx="3283858" cy="91047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600" b="1" i="0" u="none" strike="noStrike" kern="0" cap="none" spc="0" normalizeH="0" baseline="0" noProof="0" dirty="0" smtClean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</a:rPr>
                <a:t>13,540</a:t>
              </a:r>
            </a:p>
          </p:txBody>
        </p:sp>
        <p:sp>
          <p:nvSpPr>
            <p:cNvPr id="73" name="CuadroTexto 72">
              <a:extLst>
                <a:ext uri="{FF2B5EF4-FFF2-40B4-BE49-F238E27FC236}">
                  <a16:creationId xmlns:a16="http://schemas.microsoft.com/office/drawing/2014/main" id="{D6AAE7D5-9E27-49F0-A7AB-526E542BA4A7}"/>
                </a:ext>
              </a:extLst>
            </p:cNvPr>
            <p:cNvSpPr txBox="1"/>
            <p:nvPr/>
          </p:nvSpPr>
          <p:spPr>
            <a:xfrm>
              <a:off x="6799942" y="2223285"/>
              <a:ext cx="328385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1" i="0" u="none" strike="noStrike" kern="0" cap="none" spc="0" normalizeH="0" baseline="0" noProof="0" dirty="0" smtClean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</a:rPr>
                <a:t>PERSONAS </a:t>
              </a:r>
            </a:p>
          </p:txBody>
        </p:sp>
      </p:grpSp>
      <p:grpSp>
        <p:nvGrpSpPr>
          <p:cNvPr id="76" name="Grupo 75">
            <a:extLst>
              <a:ext uri="{FF2B5EF4-FFF2-40B4-BE49-F238E27FC236}">
                <a16:creationId xmlns:a16="http://schemas.microsoft.com/office/drawing/2014/main" id="{F0A526FE-84F8-43A1-919F-D79DAA92E9DC}"/>
              </a:ext>
            </a:extLst>
          </p:cNvPr>
          <p:cNvGrpSpPr/>
          <p:nvPr/>
        </p:nvGrpSpPr>
        <p:grpSpPr>
          <a:xfrm>
            <a:off x="1081855" y="5620985"/>
            <a:ext cx="9579429" cy="690883"/>
            <a:chOff x="504371" y="1619382"/>
            <a:chExt cx="9579429" cy="973235"/>
          </a:xfrm>
        </p:grpSpPr>
        <p:grpSp>
          <p:nvGrpSpPr>
            <p:cNvPr id="77" name="Grupo 76">
              <a:extLst>
                <a:ext uri="{FF2B5EF4-FFF2-40B4-BE49-F238E27FC236}">
                  <a16:creationId xmlns:a16="http://schemas.microsoft.com/office/drawing/2014/main" id="{1C0D6DE4-57A4-4653-B330-59C40C5AB58F}"/>
                </a:ext>
              </a:extLst>
            </p:cNvPr>
            <p:cNvGrpSpPr/>
            <p:nvPr/>
          </p:nvGrpSpPr>
          <p:grpSpPr>
            <a:xfrm>
              <a:off x="504371" y="1761620"/>
              <a:ext cx="9579428" cy="812287"/>
              <a:chOff x="0" y="7061156"/>
              <a:chExt cx="9579428" cy="812287"/>
            </a:xfrm>
          </p:grpSpPr>
          <p:sp>
            <p:nvSpPr>
              <p:cNvPr id="80" name="Rectángulo: esquinas redondeadas 43">
                <a:extLst>
                  <a:ext uri="{FF2B5EF4-FFF2-40B4-BE49-F238E27FC236}">
                    <a16:creationId xmlns:a16="http://schemas.microsoft.com/office/drawing/2014/main" id="{9621487D-05A4-4062-B263-642DDA9A8463}"/>
                  </a:ext>
                </a:extLst>
              </p:cNvPr>
              <p:cNvSpPr/>
              <p:nvPr/>
            </p:nvSpPr>
            <p:spPr>
              <a:xfrm>
                <a:off x="0" y="7061156"/>
                <a:ext cx="9579428" cy="812287"/>
              </a:xfrm>
              <a:prstGeom prst="roundRect">
                <a:avLst/>
              </a:prstGeom>
              <a:gradFill rotWithShape="1">
                <a:gsLst>
                  <a:gs pos="0">
                    <a:srgbClr val="16254E">
                      <a:satMod val="103000"/>
                      <a:lumMod val="102000"/>
                      <a:tint val="94000"/>
                    </a:srgbClr>
                  </a:gs>
                  <a:gs pos="50000">
                    <a:srgbClr val="16254E">
                      <a:satMod val="110000"/>
                      <a:lumMod val="100000"/>
                      <a:shade val="100000"/>
                    </a:srgbClr>
                  </a:gs>
                  <a:gs pos="100000">
                    <a:srgbClr val="16254E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G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Rectángulo: esquinas redondeadas 44">
                <a:extLst>
                  <a:ext uri="{FF2B5EF4-FFF2-40B4-BE49-F238E27FC236}">
                    <a16:creationId xmlns:a16="http://schemas.microsoft.com/office/drawing/2014/main" id="{D56B034C-897E-4235-A487-8A3E303C75E0}"/>
                  </a:ext>
                </a:extLst>
              </p:cNvPr>
              <p:cNvSpPr/>
              <p:nvPr/>
            </p:nvSpPr>
            <p:spPr>
              <a:xfrm>
                <a:off x="97640" y="7131028"/>
                <a:ext cx="6197931" cy="666750"/>
              </a:xfrm>
              <a:prstGeom prst="roundRect">
                <a:avLst/>
              </a:prstGeom>
              <a:gradFill rotWithShape="1">
                <a:gsLst>
                  <a:gs pos="0">
                    <a:srgbClr val="FFFFFF">
                      <a:satMod val="103000"/>
                      <a:lumMod val="102000"/>
                      <a:tint val="94000"/>
                    </a:srgbClr>
                  </a:gs>
                  <a:gs pos="50000">
                    <a:srgbClr val="FFFFFF">
                      <a:satMod val="110000"/>
                      <a:lumMod val="100000"/>
                      <a:shade val="100000"/>
                    </a:srgbClr>
                  </a:gs>
                  <a:gs pos="100000">
                    <a:srgbClr val="FFFFFF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defTabSz="914400" eaLnBrk="1" fontAlgn="ctr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Un Día con tu Comunidad</a:t>
                </a:r>
              </a:p>
            </p:txBody>
          </p:sp>
        </p:grpSp>
        <p:sp>
          <p:nvSpPr>
            <p:cNvPr id="78" name="Rectángulo 77">
              <a:extLst>
                <a:ext uri="{FF2B5EF4-FFF2-40B4-BE49-F238E27FC236}">
                  <a16:creationId xmlns:a16="http://schemas.microsoft.com/office/drawing/2014/main" id="{625F0BC6-5108-4DC1-9892-049A9DB65CF1}"/>
                </a:ext>
              </a:extLst>
            </p:cNvPr>
            <p:cNvSpPr/>
            <p:nvPr/>
          </p:nvSpPr>
          <p:spPr>
            <a:xfrm>
              <a:off x="6799941" y="1619382"/>
              <a:ext cx="3283858" cy="91047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600" b="1" i="0" u="none" strike="noStrike" kern="0" cap="none" spc="0" normalizeH="0" baseline="0" noProof="0" dirty="0" smtClean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</a:rPr>
                <a:t>9,572</a:t>
              </a:r>
            </a:p>
          </p:txBody>
        </p:sp>
        <p:sp>
          <p:nvSpPr>
            <p:cNvPr id="79" name="CuadroTexto 78">
              <a:extLst>
                <a:ext uri="{FF2B5EF4-FFF2-40B4-BE49-F238E27FC236}">
                  <a16:creationId xmlns:a16="http://schemas.microsoft.com/office/drawing/2014/main" id="{9D9D9B60-DF7D-4D4F-9B49-3E30A5A8FEC5}"/>
                </a:ext>
              </a:extLst>
            </p:cNvPr>
            <p:cNvSpPr txBox="1"/>
            <p:nvPr/>
          </p:nvSpPr>
          <p:spPr>
            <a:xfrm>
              <a:off x="6799942" y="2223285"/>
              <a:ext cx="328385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1" i="0" u="none" strike="noStrike" kern="0" cap="none" spc="0" normalizeH="0" baseline="0" noProof="0" dirty="0" smtClean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</a:rPr>
                <a:t>PERSONAS </a:t>
              </a:r>
            </a:p>
          </p:txBody>
        </p:sp>
      </p:grpSp>
      <p:sp>
        <p:nvSpPr>
          <p:cNvPr id="82" name="Título 1"/>
          <p:cNvSpPr>
            <a:spLocks noGrp="1"/>
          </p:cNvSpPr>
          <p:nvPr>
            <p:ph type="title"/>
          </p:nvPr>
        </p:nvSpPr>
        <p:spPr>
          <a:xfrm>
            <a:off x="1737360" y="365126"/>
            <a:ext cx="8886305" cy="840220"/>
          </a:xfrm>
        </p:spPr>
        <p:txBody>
          <a:bodyPr/>
          <a:lstStyle/>
          <a:p>
            <a:pPr algn="l"/>
            <a:r>
              <a:rPr lang="es-GT" sz="2700" dirty="0">
                <a:latin typeface="Arial" panose="020B0604020202020204" pitchFamily="34" charset="0"/>
                <a:cs typeface="Arial" panose="020B0604020202020204" pitchFamily="34" charset="0"/>
              </a:rPr>
              <a:t>PRINCIPALES RESULTADOS Y AVANCES</a:t>
            </a:r>
            <a:endParaRPr lang="es-GT" sz="2700" dirty="0"/>
          </a:p>
        </p:txBody>
      </p:sp>
      <p:sp>
        <p:nvSpPr>
          <p:cNvPr id="83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1057736" y="1081048"/>
            <a:ext cx="9579429" cy="1066793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G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Prevención de la Violencia y el Delito</a:t>
            </a:r>
            <a:endParaRPr lang="es-G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3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>
            <a:extLst>
              <a:ext uri="{FF2B5EF4-FFF2-40B4-BE49-F238E27FC236}">
                <a16:creationId xmlns:a16="http://schemas.microsoft.com/office/drawing/2014/main" id="{EF0199B6-E14F-4C22-A19F-940513BE5475}"/>
              </a:ext>
            </a:extLst>
          </p:cNvPr>
          <p:cNvGrpSpPr/>
          <p:nvPr/>
        </p:nvGrpSpPr>
        <p:grpSpPr>
          <a:xfrm>
            <a:off x="1161108" y="1994199"/>
            <a:ext cx="5187440" cy="4499228"/>
            <a:chOff x="680222" y="1382751"/>
            <a:chExt cx="2642841" cy="4742528"/>
          </a:xfrm>
        </p:grpSpPr>
        <p:sp>
          <p:nvSpPr>
            <p:cNvPr id="27" name="Rectángulo: esquinas redondeadas 5">
              <a:extLst>
                <a:ext uri="{FF2B5EF4-FFF2-40B4-BE49-F238E27FC236}">
                  <a16:creationId xmlns:a16="http://schemas.microsoft.com/office/drawing/2014/main" id="{68D5D43F-5FE7-4E79-B74A-D2229AC70903}"/>
                </a:ext>
              </a:extLst>
            </p:cNvPr>
            <p:cNvSpPr/>
            <p:nvPr/>
          </p:nvSpPr>
          <p:spPr>
            <a:xfrm>
              <a:off x="680224" y="1650380"/>
              <a:ext cx="2642839" cy="4385678"/>
            </a:xfrm>
            <a:prstGeom prst="roundRect">
              <a:avLst>
                <a:gd name="adj" fmla="val 3706"/>
              </a:avLst>
            </a:prstGeom>
            <a:gradFill rotWithShape="1">
              <a:gsLst>
                <a:gs pos="0">
                  <a:srgbClr val="FFFFFF">
                    <a:satMod val="103000"/>
                    <a:lumMod val="102000"/>
                    <a:tint val="94000"/>
                  </a:srgbClr>
                </a:gs>
                <a:gs pos="50000">
                  <a:srgbClr val="FFFFFF">
                    <a:satMod val="110000"/>
                    <a:lumMod val="100000"/>
                    <a:shade val="100000"/>
                  </a:srgbClr>
                </a:gs>
                <a:gs pos="100000">
                  <a:srgbClr val="FFFFFF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solidFill>
                <a:sysClr val="window" lastClr="FFFFFF">
                  <a:lumMod val="65000"/>
                </a:sys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ángulo: esquinas superiores redondeadas 6">
              <a:extLst>
                <a:ext uri="{FF2B5EF4-FFF2-40B4-BE49-F238E27FC236}">
                  <a16:creationId xmlns:a16="http://schemas.microsoft.com/office/drawing/2014/main" id="{A7FBBD26-27B5-446C-911E-9B1268E151F4}"/>
                </a:ext>
              </a:extLst>
            </p:cNvPr>
            <p:cNvSpPr/>
            <p:nvPr/>
          </p:nvSpPr>
          <p:spPr>
            <a:xfrm>
              <a:off x="680223" y="1467056"/>
              <a:ext cx="2642839" cy="412595"/>
            </a:xfrm>
            <a:prstGeom prst="round2SameRect">
              <a:avLst/>
            </a:prstGeom>
            <a:gradFill flip="none" rotWithShape="1">
              <a:gsLst>
                <a:gs pos="0">
                  <a:srgbClr val="D4A445">
                    <a:shade val="30000"/>
                    <a:satMod val="115000"/>
                  </a:srgbClr>
                </a:gs>
                <a:gs pos="50000">
                  <a:srgbClr val="D4A445">
                    <a:shade val="67500"/>
                    <a:satMod val="115000"/>
                  </a:srgbClr>
                </a:gs>
                <a:gs pos="100000">
                  <a:srgbClr val="D4A445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ángulo: esquinas superiores redondeadas 7">
              <a:extLst>
                <a:ext uri="{FF2B5EF4-FFF2-40B4-BE49-F238E27FC236}">
                  <a16:creationId xmlns:a16="http://schemas.microsoft.com/office/drawing/2014/main" id="{C3B14C8A-E36A-4029-8385-A07546220FBC}"/>
                </a:ext>
              </a:extLst>
            </p:cNvPr>
            <p:cNvSpPr/>
            <p:nvPr/>
          </p:nvSpPr>
          <p:spPr>
            <a:xfrm>
              <a:off x="680225" y="1382751"/>
              <a:ext cx="2642838" cy="412595"/>
            </a:xfrm>
            <a:prstGeom prst="round2SameRect">
              <a:avLst/>
            </a:prstGeom>
            <a:solidFill>
              <a:srgbClr val="16254E"/>
            </a:solidFill>
            <a:ln w="12700" cap="flat" cmpd="sng" algn="ctr">
              <a:solidFill>
                <a:srgbClr val="16254E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GT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1</a:t>
              </a:r>
              <a:r>
                <a:rPr kumimoji="0" lang="es-GT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 </a:t>
              </a:r>
              <a:r>
                <a:rPr kumimoji="0" lang="es-GT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Plan de Transformación Digital</a:t>
              </a:r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A5578A3F-2B66-4BEF-A2F8-A1F147681B20}"/>
                </a:ext>
              </a:extLst>
            </p:cNvPr>
            <p:cNvSpPr/>
            <p:nvPr/>
          </p:nvSpPr>
          <p:spPr>
            <a:xfrm>
              <a:off x="680222" y="1879651"/>
              <a:ext cx="2496833" cy="4245628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6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endParaRPr>
            </a:p>
            <a:p>
              <a:pPr marL="285750" marR="0" lvl="0" indent="-2857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MX" sz="1800" b="0" i="0" u="none" strike="noStrike" kern="0" cap="none" spc="0" normalizeH="0" baseline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</a:rPr>
                <a:t>Firma Electrónica </a:t>
              </a:r>
            </a:p>
            <a:p>
              <a:pPr marL="285750" marR="0" lvl="0" indent="-2857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MX" sz="1800" b="0" i="0" u="none" strike="noStrike" kern="0" cap="none" spc="0" normalizeH="0" baseline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</a:rPr>
                <a:t>Antecedentes Policiales en línea</a:t>
              </a:r>
            </a:p>
            <a:p>
              <a:pPr marL="285750" marR="0" lvl="0" indent="-2857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MX" sz="1800" b="0" i="0" u="none" strike="noStrike" kern="0" cap="none" spc="0" normalizeH="0" baseline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</a:rPr>
                <a:t>Sistema de gestión y control DIGESSP</a:t>
              </a:r>
            </a:p>
            <a:p>
              <a:pPr marL="285750" marR="0" lvl="0" indent="-285750" algn="just" defTabSz="355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MX" sz="1800" b="0" i="0" u="none" strike="noStrike" kern="0" cap="none" spc="0" normalizeH="0" baseline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</a:rPr>
                <a:t>Plataforma digital de emisiones de certificaciones</a:t>
              </a:r>
              <a:r>
                <a:rPr kumimoji="0" lang="es-MX" sz="1800" b="0" i="0" u="none" strike="noStrike" kern="0" cap="none" spc="0" normalizeH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</a:rPr>
                <a:t> </a:t>
              </a:r>
              <a:r>
                <a:rPr kumimoji="0" lang="es-MX" sz="1800" b="0" i="0" u="none" strike="noStrike" kern="0" cap="none" spc="0" normalizeH="0" baseline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</a:rPr>
                <a:t>en línea -Sistema Gestor Documental  REPEJU</a:t>
              </a:r>
            </a:p>
            <a:p>
              <a:pPr marL="285750" marR="0" lvl="0" indent="-2857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MX" sz="1800" b="0" i="0" u="none" strike="noStrike" kern="0" cap="none" spc="0" normalizeH="0" baseline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</a:rPr>
                <a:t>Decreto 5-2021, Ley de Simplificación de Trámites y Requisitos Administrativos</a:t>
              </a:r>
            </a:p>
            <a:p>
              <a:pPr marL="285750" marR="0" lvl="0" indent="-2857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MX" sz="1800" b="0" i="0" u="none" strike="noStrike" kern="0" cap="none" spc="0" normalizeH="0" baseline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</a:rPr>
                <a:t>Proyecto de Servicio de Migración del Centro de Datos a la Nube</a:t>
              </a:r>
            </a:p>
            <a:p>
              <a:pPr marL="285750" marR="0" lvl="0" indent="-2857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MX" sz="1800" b="0" i="0" u="none" strike="noStrike" kern="0" cap="none" spc="0" normalizeH="0" baseline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</a:rPr>
                <a:t>Implementación nuevos sistemas para</a:t>
              </a:r>
              <a:r>
                <a:rPr kumimoji="0" lang="es-MX" sz="1800" b="0" i="0" u="none" strike="noStrike" kern="0" cap="none" spc="0" normalizeH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</a:rPr>
                <a:t> </a:t>
              </a:r>
              <a:r>
                <a:rPr kumimoji="0" lang="es-MX" sz="1800" b="0" i="0" u="none" strike="noStrike" kern="0" cap="none" spc="0" normalizeH="0" baseline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</a:rPr>
                <a:t>sistematizar y automatizar la información</a:t>
              </a:r>
              <a:r>
                <a:rPr kumimoji="0" lang="es-MX" sz="1800" b="0" i="0" u="none" strike="noStrike" kern="0" cap="none" spc="0" normalizeH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</a:rPr>
                <a:t> </a:t>
              </a:r>
              <a:r>
                <a:rPr kumimoji="0" lang="es-MX" sz="1800" b="0" i="0" u="none" strike="noStrike" kern="0" cap="none" spc="0" normalizeH="0" baseline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</a:rPr>
                <a:t>institucional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endParaRP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12BD3B8B-71C2-4A92-BD03-EE68634F5AE8}"/>
              </a:ext>
            </a:extLst>
          </p:cNvPr>
          <p:cNvGrpSpPr/>
          <p:nvPr/>
        </p:nvGrpSpPr>
        <p:grpSpPr>
          <a:xfrm>
            <a:off x="7341736" y="2065407"/>
            <a:ext cx="3030163" cy="1115988"/>
            <a:chOff x="680222" y="1382751"/>
            <a:chExt cx="2642841" cy="1458223"/>
          </a:xfrm>
        </p:grpSpPr>
        <p:sp>
          <p:nvSpPr>
            <p:cNvPr id="32" name="Rectángulo: esquinas redondeadas 14">
              <a:extLst>
                <a:ext uri="{FF2B5EF4-FFF2-40B4-BE49-F238E27FC236}">
                  <a16:creationId xmlns:a16="http://schemas.microsoft.com/office/drawing/2014/main" id="{F826604E-FA6F-4DFC-B489-9E923A248DFF}"/>
                </a:ext>
              </a:extLst>
            </p:cNvPr>
            <p:cNvSpPr/>
            <p:nvPr/>
          </p:nvSpPr>
          <p:spPr>
            <a:xfrm>
              <a:off x="680224" y="1650380"/>
              <a:ext cx="2642839" cy="1190593"/>
            </a:xfrm>
            <a:prstGeom prst="roundRect">
              <a:avLst>
                <a:gd name="adj" fmla="val 3706"/>
              </a:avLst>
            </a:prstGeom>
            <a:gradFill rotWithShape="1">
              <a:gsLst>
                <a:gs pos="0">
                  <a:srgbClr val="FFFFFF">
                    <a:satMod val="103000"/>
                    <a:lumMod val="102000"/>
                    <a:tint val="94000"/>
                  </a:srgbClr>
                </a:gs>
                <a:gs pos="50000">
                  <a:srgbClr val="FFFFFF">
                    <a:satMod val="110000"/>
                    <a:lumMod val="100000"/>
                    <a:shade val="100000"/>
                  </a:srgbClr>
                </a:gs>
                <a:gs pos="100000">
                  <a:srgbClr val="FFFFFF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solidFill>
                <a:sysClr val="window" lastClr="FFFFFF">
                  <a:lumMod val="65000"/>
                </a:sys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ángulo: esquinas superiores redondeadas 15">
              <a:extLst>
                <a:ext uri="{FF2B5EF4-FFF2-40B4-BE49-F238E27FC236}">
                  <a16:creationId xmlns:a16="http://schemas.microsoft.com/office/drawing/2014/main" id="{2186CFE3-6B7D-4E20-8843-DFBD90BBD371}"/>
                </a:ext>
              </a:extLst>
            </p:cNvPr>
            <p:cNvSpPr/>
            <p:nvPr/>
          </p:nvSpPr>
          <p:spPr>
            <a:xfrm>
              <a:off x="680223" y="1467056"/>
              <a:ext cx="2642839" cy="412595"/>
            </a:xfrm>
            <a:prstGeom prst="round2SameRect">
              <a:avLst/>
            </a:prstGeom>
            <a:gradFill flip="none" rotWithShape="1">
              <a:gsLst>
                <a:gs pos="0">
                  <a:srgbClr val="D4A445">
                    <a:shade val="30000"/>
                    <a:satMod val="115000"/>
                  </a:srgbClr>
                </a:gs>
                <a:gs pos="50000">
                  <a:srgbClr val="D4A445">
                    <a:shade val="67500"/>
                    <a:satMod val="115000"/>
                  </a:srgbClr>
                </a:gs>
                <a:gs pos="100000">
                  <a:srgbClr val="D4A445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ángulo: esquinas superiores redondeadas 16">
              <a:extLst>
                <a:ext uri="{FF2B5EF4-FFF2-40B4-BE49-F238E27FC236}">
                  <a16:creationId xmlns:a16="http://schemas.microsoft.com/office/drawing/2014/main" id="{690643E5-ED9D-4898-B70A-BF5B0C1A216C}"/>
                </a:ext>
              </a:extLst>
            </p:cNvPr>
            <p:cNvSpPr/>
            <p:nvPr/>
          </p:nvSpPr>
          <p:spPr>
            <a:xfrm>
              <a:off x="680225" y="1382751"/>
              <a:ext cx="2642838" cy="412595"/>
            </a:xfrm>
            <a:prstGeom prst="round2SameRect">
              <a:avLst/>
            </a:prstGeom>
            <a:solidFill>
              <a:srgbClr val="16254E"/>
            </a:solidFill>
            <a:ln w="12700" cap="flat" cmpd="sng" algn="ctr">
              <a:solidFill>
                <a:srgbClr val="16254E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GT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2</a:t>
              </a:r>
              <a:endParaRPr kumimoji="0" lang="es-GT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31BEB5AC-1096-4E63-B5CF-C2F8C859F0E5}"/>
                </a:ext>
              </a:extLst>
            </p:cNvPr>
            <p:cNvSpPr/>
            <p:nvPr/>
          </p:nvSpPr>
          <p:spPr>
            <a:xfrm>
              <a:off x="680222" y="1879652"/>
              <a:ext cx="2642838" cy="961322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0" cap="none" spc="0" normalizeH="0" baseline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</a:rPr>
                <a:t>Estrategia Nacional de Ciberseguridad</a:t>
              </a:r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32FFB88F-F1E6-44BE-A50D-DADE5FFD15CA}"/>
              </a:ext>
            </a:extLst>
          </p:cNvPr>
          <p:cNvGrpSpPr/>
          <p:nvPr/>
        </p:nvGrpSpPr>
        <p:grpSpPr>
          <a:xfrm>
            <a:off x="7341743" y="3586921"/>
            <a:ext cx="3030153" cy="1214845"/>
            <a:chOff x="680222" y="1382751"/>
            <a:chExt cx="2642841" cy="1458223"/>
          </a:xfrm>
        </p:grpSpPr>
        <p:sp>
          <p:nvSpPr>
            <p:cNvPr id="37" name="Rectángulo: esquinas redondeadas 29">
              <a:extLst>
                <a:ext uri="{FF2B5EF4-FFF2-40B4-BE49-F238E27FC236}">
                  <a16:creationId xmlns:a16="http://schemas.microsoft.com/office/drawing/2014/main" id="{E08DB64B-4533-4660-B036-80F75273E459}"/>
                </a:ext>
              </a:extLst>
            </p:cNvPr>
            <p:cNvSpPr/>
            <p:nvPr/>
          </p:nvSpPr>
          <p:spPr>
            <a:xfrm>
              <a:off x="680224" y="1650380"/>
              <a:ext cx="2642839" cy="1190593"/>
            </a:xfrm>
            <a:prstGeom prst="roundRect">
              <a:avLst>
                <a:gd name="adj" fmla="val 3706"/>
              </a:avLst>
            </a:prstGeom>
            <a:gradFill rotWithShape="1">
              <a:gsLst>
                <a:gs pos="0">
                  <a:srgbClr val="FFFFFF">
                    <a:satMod val="103000"/>
                    <a:lumMod val="102000"/>
                    <a:tint val="94000"/>
                  </a:srgbClr>
                </a:gs>
                <a:gs pos="50000">
                  <a:srgbClr val="FFFFFF">
                    <a:satMod val="110000"/>
                    <a:lumMod val="100000"/>
                    <a:shade val="100000"/>
                  </a:srgbClr>
                </a:gs>
                <a:gs pos="100000">
                  <a:srgbClr val="FFFFFF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solidFill>
                <a:sysClr val="window" lastClr="FFFFFF">
                  <a:lumMod val="65000"/>
                </a:sys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ángulo: esquinas superiores redondeadas 30">
              <a:extLst>
                <a:ext uri="{FF2B5EF4-FFF2-40B4-BE49-F238E27FC236}">
                  <a16:creationId xmlns:a16="http://schemas.microsoft.com/office/drawing/2014/main" id="{88964F6F-12B7-4502-B250-56ED5F5DD809}"/>
                </a:ext>
              </a:extLst>
            </p:cNvPr>
            <p:cNvSpPr/>
            <p:nvPr/>
          </p:nvSpPr>
          <p:spPr>
            <a:xfrm>
              <a:off x="680223" y="1467056"/>
              <a:ext cx="2642839" cy="412595"/>
            </a:xfrm>
            <a:prstGeom prst="round2SameRect">
              <a:avLst/>
            </a:prstGeom>
            <a:gradFill flip="none" rotWithShape="1">
              <a:gsLst>
                <a:gs pos="0">
                  <a:srgbClr val="D4A445">
                    <a:shade val="30000"/>
                    <a:satMod val="115000"/>
                  </a:srgbClr>
                </a:gs>
                <a:gs pos="50000">
                  <a:srgbClr val="D4A445">
                    <a:shade val="67500"/>
                    <a:satMod val="115000"/>
                  </a:srgbClr>
                </a:gs>
                <a:gs pos="100000">
                  <a:srgbClr val="D4A445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ángulo: esquinas superiores redondeadas 31">
              <a:extLst>
                <a:ext uri="{FF2B5EF4-FFF2-40B4-BE49-F238E27FC236}">
                  <a16:creationId xmlns:a16="http://schemas.microsoft.com/office/drawing/2014/main" id="{28DFA55D-95B2-4FE5-BF58-06917C0535BC}"/>
                </a:ext>
              </a:extLst>
            </p:cNvPr>
            <p:cNvSpPr/>
            <p:nvPr/>
          </p:nvSpPr>
          <p:spPr>
            <a:xfrm>
              <a:off x="680225" y="1382751"/>
              <a:ext cx="2642838" cy="412595"/>
            </a:xfrm>
            <a:prstGeom prst="round2SameRect">
              <a:avLst/>
            </a:prstGeom>
            <a:solidFill>
              <a:srgbClr val="16254E"/>
            </a:solidFill>
            <a:ln w="12700" cap="flat" cmpd="sng" algn="ctr">
              <a:solidFill>
                <a:srgbClr val="16254E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GT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3</a:t>
              </a:r>
              <a:endParaRPr kumimoji="0" lang="es-GT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591AB32D-DB2A-4110-B8F2-414D1990535C}"/>
                </a:ext>
              </a:extLst>
            </p:cNvPr>
            <p:cNvSpPr/>
            <p:nvPr/>
          </p:nvSpPr>
          <p:spPr>
            <a:xfrm>
              <a:off x="680222" y="1879652"/>
              <a:ext cx="2642838" cy="961322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0" cap="none" spc="0" normalizeH="0" baseline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</a:rPr>
                <a:t>Política nacional de datos abiertos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0" cap="none" spc="0" normalizeH="0" baseline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</a:rPr>
                <a:t>  </a:t>
              </a:r>
            </a:p>
          </p:txBody>
        </p: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08DE0DB7-E934-411A-B351-EC3CCCD7D41A}"/>
              </a:ext>
            </a:extLst>
          </p:cNvPr>
          <p:cNvGrpSpPr/>
          <p:nvPr/>
        </p:nvGrpSpPr>
        <p:grpSpPr>
          <a:xfrm>
            <a:off x="7341753" y="5207291"/>
            <a:ext cx="3030150" cy="1201492"/>
            <a:chOff x="680222" y="1382751"/>
            <a:chExt cx="2642841" cy="1458223"/>
          </a:xfrm>
        </p:grpSpPr>
        <p:sp>
          <p:nvSpPr>
            <p:cNvPr id="42" name="Rectángulo: esquinas redondeadas 34">
              <a:extLst>
                <a:ext uri="{FF2B5EF4-FFF2-40B4-BE49-F238E27FC236}">
                  <a16:creationId xmlns:a16="http://schemas.microsoft.com/office/drawing/2014/main" id="{EED496A5-FCA3-4677-86C9-378A4A290FE3}"/>
                </a:ext>
              </a:extLst>
            </p:cNvPr>
            <p:cNvSpPr/>
            <p:nvPr/>
          </p:nvSpPr>
          <p:spPr>
            <a:xfrm>
              <a:off x="680224" y="1650380"/>
              <a:ext cx="2642839" cy="1190593"/>
            </a:xfrm>
            <a:prstGeom prst="roundRect">
              <a:avLst>
                <a:gd name="adj" fmla="val 3706"/>
              </a:avLst>
            </a:prstGeom>
            <a:gradFill rotWithShape="1">
              <a:gsLst>
                <a:gs pos="0">
                  <a:srgbClr val="FFFFFF">
                    <a:satMod val="103000"/>
                    <a:lumMod val="102000"/>
                    <a:tint val="94000"/>
                  </a:srgbClr>
                </a:gs>
                <a:gs pos="50000">
                  <a:srgbClr val="FFFFFF">
                    <a:satMod val="110000"/>
                    <a:lumMod val="100000"/>
                    <a:shade val="100000"/>
                  </a:srgbClr>
                </a:gs>
                <a:gs pos="100000">
                  <a:srgbClr val="FFFFFF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solidFill>
                <a:sysClr val="window" lastClr="FFFFFF">
                  <a:lumMod val="65000"/>
                </a:sys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ángulo: esquinas superiores redondeadas 35">
              <a:extLst>
                <a:ext uri="{FF2B5EF4-FFF2-40B4-BE49-F238E27FC236}">
                  <a16:creationId xmlns:a16="http://schemas.microsoft.com/office/drawing/2014/main" id="{75DD2F7D-F69F-4461-8505-75DB2F396239}"/>
                </a:ext>
              </a:extLst>
            </p:cNvPr>
            <p:cNvSpPr/>
            <p:nvPr/>
          </p:nvSpPr>
          <p:spPr>
            <a:xfrm>
              <a:off x="680223" y="1467056"/>
              <a:ext cx="2642839" cy="412595"/>
            </a:xfrm>
            <a:prstGeom prst="round2SameRect">
              <a:avLst/>
            </a:prstGeom>
            <a:gradFill flip="none" rotWithShape="1">
              <a:gsLst>
                <a:gs pos="0">
                  <a:srgbClr val="D4A445">
                    <a:shade val="30000"/>
                    <a:satMod val="115000"/>
                  </a:srgbClr>
                </a:gs>
                <a:gs pos="50000">
                  <a:srgbClr val="D4A445">
                    <a:shade val="67500"/>
                    <a:satMod val="115000"/>
                  </a:srgbClr>
                </a:gs>
                <a:gs pos="100000">
                  <a:srgbClr val="D4A445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ángulo: esquinas superiores redondeadas 36">
              <a:extLst>
                <a:ext uri="{FF2B5EF4-FFF2-40B4-BE49-F238E27FC236}">
                  <a16:creationId xmlns:a16="http://schemas.microsoft.com/office/drawing/2014/main" id="{A4DD1155-6571-42C6-BD6C-4863C1EA092B}"/>
                </a:ext>
              </a:extLst>
            </p:cNvPr>
            <p:cNvSpPr/>
            <p:nvPr/>
          </p:nvSpPr>
          <p:spPr>
            <a:xfrm>
              <a:off x="680225" y="1382751"/>
              <a:ext cx="2642838" cy="412595"/>
            </a:xfrm>
            <a:prstGeom prst="round2SameRect">
              <a:avLst/>
            </a:prstGeom>
            <a:solidFill>
              <a:srgbClr val="16254E"/>
            </a:solidFill>
            <a:ln w="12700" cap="flat" cmpd="sng" algn="ctr">
              <a:solidFill>
                <a:srgbClr val="16254E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GT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4</a:t>
              </a:r>
              <a:endParaRPr kumimoji="0" lang="es-GT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1D770C12-48C9-4E97-809E-547A3E3D1A73}"/>
                </a:ext>
              </a:extLst>
            </p:cNvPr>
            <p:cNvSpPr/>
            <p:nvPr/>
          </p:nvSpPr>
          <p:spPr>
            <a:xfrm>
              <a:off x="680222" y="1879652"/>
              <a:ext cx="2642838" cy="961322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0" cap="none" spc="0" normalizeH="0" baseline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</a:rPr>
                <a:t>Control Telemático </a:t>
              </a:r>
            </a:p>
          </p:txBody>
        </p:sp>
      </p:grpSp>
      <p:sp>
        <p:nvSpPr>
          <p:cNvPr id="46" name="Título 1"/>
          <p:cNvSpPr>
            <a:spLocks noGrp="1"/>
          </p:cNvSpPr>
          <p:nvPr>
            <p:ph type="title"/>
          </p:nvPr>
        </p:nvSpPr>
        <p:spPr>
          <a:xfrm>
            <a:off x="1737360" y="365126"/>
            <a:ext cx="8886305" cy="840220"/>
          </a:xfrm>
        </p:spPr>
        <p:txBody>
          <a:bodyPr/>
          <a:lstStyle/>
          <a:p>
            <a:pPr algn="l"/>
            <a:r>
              <a:rPr lang="es-GT" sz="2700" dirty="0">
                <a:latin typeface="Arial" panose="020B0604020202020204" pitchFamily="34" charset="0"/>
                <a:cs typeface="Arial" panose="020B0604020202020204" pitchFamily="34" charset="0"/>
              </a:rPr>
              <a:t>PRINCIPALES RESULTADOS Y AVANCES</a:t>
            </a:r>
            <a:endParaRPr lang="es-GT" sz="2700" dirty="0"/>
          </a:p>
        </p:txBody>
      </p:sp>
      <p:sp>
        <p:nvSpPr>
          <p:cNvPr id="47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1057736" y="1081048"/>
            <a:ext cx="9579429" cy="1066793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G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Fortalecimiento Tecnológico Institucional </a:t>
            </a:r>
          </a:p>
        </p:txBody>
      </p:sp>
    </p:spTree>
    <p:extLst>
      <p:ext uri="{BB962C8B-B14F-4D97-AF65-F5344CB8AC3E}">
        <p14:creationId xmlns:p14="http://schemas.microsoft.com/office/powerpoint/2010/main" val="6381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8CC1729-5B07-4AA8-B0C5-6B1C51F99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763" y="1252469"/>
            <a:ext cx="7426475" cy="47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s-MX" altLang="es-GT" sz="23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Presencia Operativa Aduana Valle Nuevo </a:t>
            </a:r>
          </a:p>
        </p:txBody>
      </p:sp>
      <p:pic>
        <p:nvPicPr>
          <p:cNvPr id="5" name="Imagen 1">
            <a:extLst>
              <a:ext uri="{FF2B5EF4-FFF2-40B4-BE49-F238E27FC236}">
                <a16:creationId xmlns:a16="http://schemas.microsoft.com/office/drawing/2014/main" id="{9E7ADEBB-9CE0-4A6D-9645-59EF05CEA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550" y="1798649"/>
            <a:ext cx="4756711" cy="297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3127EE4D-D743-45FF-A4FE-E40BA72BCA4D}"/>
              </a:ext>
            </a:extLst>
          </p:cNvPr>
          <p:cNvSpPr/>
          <p:nvPr/>
        </p:nvSpPr>
        <p:spPr>
          <a:xfrm>
            <a:off x="1098387" y="1785084"/>
            <a:ext cx="4467350" cy="1454173"/>
          </a:xfrm>
          <a:prstGeom prst="roundRect">
            <a:avLst>
              <a:gd name="adj" fmla="val 4696"/>
            </a:avLst>
          </a:prstGeom>
          <a:solidFill>
            <a:srgbClr val="16254E"/>
          </a:solidFill>
          <a:ln w="12700" cap="flat" cmpd="sng" algn="ctr">
            <a:solidFill>
              <a:srgbClr val="16254E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agosto de 2021 se creó la Delegación Antinarcótica Aduana Valle Nuevo, con el objetivo de establecer actividades y acciones operativas en materia antinarcótica y delitos conexos en el puesto fronterizo de la demarcación de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Valle Nuevo. </a:t>
            </a:r>
            <a:endParaRPr kumimoji="0" lang="es-GT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5">
            <a:extLst>
              <a:ext uri="{FF2B5EF4-FFF2-40B4-BE49-F238E27FC236}">
                <a16:creationId xmlns:a16="http://schemas.microsoft.com/office/drawing/2014/main" id="{10F20149-4497-489B-A0CB-02D704EAD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86" y="3478411"/>
            <a:ext cx="4467351" cy="297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DB93D0B4-31F1-4618-B7F4-32A69E446E41}"/>
              </a:ext>
            </a:extLst>
          </p:cNvPr>
          <p:cNvSpPr/>
          <p:nvPr/>
        </p:nvSpPr>
        <p:spPr>
          <a:xfrm>
            <a:off x="6180512" y="5022306"/>
            <a:ext cx="2230436" cy="1430746"/>
          </a:xfrm>
          <a:prstGeom prst="roundRect">
            <a:avLst>
              <a:gd name="adj" fmla="val 5369"/>
            </a:avLst>
          </a:prstGeom>
          <a:gradFill>
            <a:gsLst>
              <a:gs pos="0">
                <a:srgbClr val="FFFFFF">
                  <a:satMod val="103000"/>
                  <a:lumMod val="102000"/>
                  <a:tint val="94000"/>
                </a:srgbClr>
              </a:gs>
              <a:gs pos="50000">
                <a:srgbClr val="FFFFFF">
                  <a:satMod val="110000"/>
                  <a:lumMod val="100000"/>
                  <a:shade val="100000"/>
                </a:srgbClr>
              </a:gs>
              <a:gs pos="100000">
                <a:srgbClr val="FFFFFF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12700" cap="flat" cmpd="sng" algn="ctr">
            <a:solidFill>
              <a:srgbClr val="16254E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ESTADO DE FUERZA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 Agentes de PNC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 Mando Policial</a:t>
            </a:r>
            <a:endParaRPr kumimoji="0" lang="es-GT" sz="1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9F2AE33C-344D-476C-9143-07E6DA2132F0}"/>
              </a:ext>
            </a:extLst>
          </p:cNvPr>
          <p:cNvSpPr/>
          <p:nvPr/>
        </p:nvSpPr>
        <p:spPr>
          <a:xfrm>
            <a:off x="8632904" y="5022306"/>
            <a:ext cx="2401357" cy="1430746"/>
          </a:xfrm>
          <a:prstGeom prst="roundRect">
            <a:avLst>
              <a:gd name="adj" fmla="val 5369"/>
            </a:avLst>
          </a:prstGeom>
          <a:solidFill>
            <a:srgbClr val="3D65AF">
              <a:lumMod val="60000"/>
              <a:lumOff val="40000"/>
            </a:srgbClr>
          </a:solidFill>
          <a:ln w="12700" cap="flat" cmpd="sng" algn="ctr">
            <a:solidFill>
              <a:srgbClr val="16254E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 delegación fortalece los controles fronterizos junto al puesto de control interinstitucional inaugurado en mayo 2021 en Chimaltenango.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737360" y="365126"/>
            <a:ext cx="8886305" cy="840220"/>
          </a:xfrm>
        </p:spPr>
        <p:txBody>
          <a:bodyPr/>
          <a:lstStyle/>
          <a:p>
            <a:pPr algn="l"/>
            <a:r>
              <a:rPr lang="es-GT" sz="2700" dirty="0">
                <a:latin typeface="Arial" panose="020B0604020202020204" pitchFamily="34" charset="0"/>
                <a:cs typeface="Arial" panose="020B0604020202020204" pitchFamily="34" charset="0"/>
              </a:rPr>
              <a:t>PRINCIPALES RESULTADOS Y AVANCES</a:t>
            </a:r>
            <a:endParaRPr lang="es-GT" sz="2700" dirty="0"/>
          </a:p>
        </p:txBody>
      </p:sp>
    </p:spTree>
    <p:extLst>
      <p:ext uri="{BB962C8B-B14F-4D97-AF65-F5344CB8AC3E}">
        <p14:creationId xmlns:p14="http://schemas.microsoft.com/office/powerpoint/2010/main" val="237772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9456DB2-740B-4FF3-9F4A-58C87EAC1C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116621"/>
              </p:ext>
            </p:extLst>
          </p:nvPr>
        </p:nvGraphicFramePr>
        <p:xfrm>
          <a:off x="1223555" y="1974670"/>
          <a:ext cx="4915989" cy="4593765"/>
        </p:xfrm>
        <a:graphic>
          <a:graphicData uri="http://schemas.openxmlformats.org/drawingml/2006/table">
            <a:tbl>
              <a:tblPr/>
              <a:tblGrid>
                <a:gridCol w="840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51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16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2515">
                  <a:extLst>
                    <a:ext uri="{9D8B030D-6E8A-4147-A177-3AD203B41FA5}">
                      <a16:colId xmlns:a16="http://schemas.microsoft.com/office/drawing/2014/main" val="4235983896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val="209331651"/>
                    </a:ext>
                  </a:extLst>
                </a:gridCol>
                <a:gridCol w="901338">
                  <a:extLst>
                    <a:ext uri="{9D8B030D-6E8A-4147-A177-3AD203B41FA5}">
                      <a16:colId xmlns:a16="http://schemas.microsoft.com/office/drawing/2014/main" val="3664392481"/>
                    </a:ext>
                  </a:extLst>
                </a:gridCol>
              </a:tblGrid>
              <a:tr h="4735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GT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Acción</a:t>
                      </a:r>
                      <a:endParaRPr lang="es-GT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6" marR="7476" marT="7477" marB="0" anchor="ctr">
                    <a:lnL w="28575" cap="flat" cmpd="sng" algn="ctr">
                      <a:solidFill>
                        <a:srgbClr val="1625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625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54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GT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Unidad de Medida</a:t>
                      </a:r>
                      <a:endParaRPr lang="es-GT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6" marR="7476" marT="7477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625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54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GT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MAYO</a:t>
                      </a:r>
                      <a:endParaRPr lang="es-GT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6" marR="7476" marT="7477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625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54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GT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JUNIO</a:t>
                      </a:r>
                      <a:endParaRPr lang="es-GT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6" marR="7476" marT="7477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625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5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JULIO</a:t>
                      </a:r>
                      <a:endParaRPr lang="es-GT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6" marR="7476" marT="7477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625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5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AGOSTO</a:t>
                      </a:r>
                      <a:endParaRPr lang="es-GT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6" marR="7476" marT="7477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625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5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GT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6" marR="7476" marT="7477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625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625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5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45"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es-GT" sz="5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6" marR="7476" marT="7477" marB="0" anchor="ctr">
                    <a:lnL w="28575" cap="flat" cmpd="sng" algn="ctr">
                      <a:solidFill>
                        <a:srgbClr val="1625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625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A4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0328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u="none" strike="noStrike" dirty="0">
                          <a:effectLst/>
                        </a:rPr>
                        <a:t>Destrucción de precursores y sustancias químicas ilícitas.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6" marR="7476" marT="7477" marB="0" anchor="ctr">
                    <a:lnL w="28575" cap="flat" cmpd="sng" algn="ctr">
                      <a:solidFill>
                        <a:srgbClr val="1625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625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GT" sz="1200" b="1" u="none" strike="noStrike" dirty="0">
                          <a:effectLst/>
                        </a:rPr>
                        <a:t>Toneladas métricas incineradas</a:t>
                      </a:r>
                      <a:endParaRPr lang="es-G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6" marR="7476" marT="7477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GT" sz="1200" b="1" u="none" strike="noStrike" dirty="0">
                          <a:effectLst/>
                        </a:rPr>
                        <a:t>26.29404</a:t>
                      </a:r>
                      <a:endParaRPr lang="es-G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6" marR="7476" marT="7477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GT" sz="1200" b="1" u="none" strike="noStrike" dirty="0">
                          <a:effectLst/>
                        </a:rPr>
                        <a:t>80.0304</a:t>
                      </a:r>
                      <a:endParaRPr lang="es-G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6" marR="7476" marT="7477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u="none" strike="noStrike" dirty="0">
                          <a:effectLst/>
                        </a:rPr>
                        <a:t>84.864</a:t>
                      </a:r>
                      <a:endParaRPr lang="es-G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6" marR="7476" marT="7477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u="none" strike="noStrike" dirty="0">
                          <a:effectLst/>
                        </a:rPr>
                        <a:t>73.404</a:t>
                      </a:r>
                      <a:endParaRPr lang="es-G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6" marR="7476" marT="7477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264.59</a:t>
                      </a:r>
                    </a:p>
                  </a:txBody>
                  <a:tcPr marL="7476" marR="7476" marT="7477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625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8420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GT" sz="1200" b="1" u="none" strike="noStrike" dirty="0">
                          <a:effectLst/>
                        </a:rPr>
                        <a:t>Toneladas métricas </a:t>
                      </a:r>
                      <a:r>
                        <a:rPr lang="es-GT" sz="1000" b="1" u="none" strike="noStrike" dirty="0">
                          <a:effectLst/>
                        </a:rPr>
                        <a:t>encapsuladas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6" marR="7476" marT="7477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GT" sz="1200" b="1" u="none" strike="noStrike" dirty="0">
                          <a:effectLst/>
                        </a:rPr>
                        <a:t>0.578</a:t>
                      </a:r>
                      <a:endParaRPr lang="es-G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6" marR="7476" marT="7477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GT" sz="1200" b="1" u="none" strike="noStrike" dirty="0">
                          <a:effectLst/>
                        </a:rPr>
                        <a:t>0.50336</a:t>
                      </a:r>
                      <a:endParaRPr lang="es-G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6" marR="7476" marT="7477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u="none" strike="noStrike" dirty="0">
                          <a:effectLst/>
                        </a:rPr>
                        <a:t>0</a:t>
                      </a:r>
                      <a:endParaRPr lang="es-G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6" marR="7476" marT="7477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u="none" strike="noStrike" dirty="0">
                          <a:effectLst/>
                        </a:rPr>
                        <a:t>4.600</a:t>
                      </a:r>
                      <a:endParaRPr lang="es-G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6" marR="7476" marT="7477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5.68</a:t>
                      </a:r>
                    </a:p>
                  </a:txBody>
                  <a:tcPr marL="7476" marR="7476" marT="7477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625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328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GT" sz="1200" b="1" u="none" strike="noStrike" dirty="0">
                          <a:effectLst/>
                        </a:rPr>
                        <a:t>Toneladas métricas evaporadas</a:t>
                      </a:r>
                      <a:endParaRPr lang="es-G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6" marR="7476" marT="7477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GT" sz="1200" b="1" u="none" strike="noStrike" dirty="0">
                          <a:effectLst/>
                        </a:rPr>
                        <a:t>1.77755</a:t>
                      </a:r>
                      <a:endParaRPr lang="es-G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6" marR="7476" marT="7477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GT" sz="1200" b="1" u="none" strike="noStrike" dirty="0">
                          <a:effectLst/>
                        </a:rPr>
                        <a:t>0.832</a:t>
                      </a:r>
                      <a:endParaRPr lang="es-G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6" marR="7476" marT="7477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u="none" strike="noStrike" dirty="0">
                          <a:effectLst/>
                        </a:rPr>
                        <a:t>0</a:t>
                      </a:r>
                      <a:endParaRPr lang="es-G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6" marR="7476" marT="7477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u="none" strike="noStrike" dirty="0">
                          <a:effectLst/>
                        </a:rPr>
                        <a:t>0</a:t>
                      </a:r>
                      <a:endParaRPr lang="es-G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6" marR="7476" marT="7477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2.61</a:t>
                      </a:r>
                    </a:p>
                  </a:txBody>
                  <a:tcPr marL="7476" marR="7476" marT="7477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625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8420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GT" sz="1200" b="1" u="none" strike="noStrike" dirty="0">
                          <a:effectLst/>
                        </a:rPr>
                        <a:t>Toneladas métricas </a:t>
                      </a:r>
                      <a:r>
                        <a:rPr lang="es-GT" sz="1000" b="1" u="none" strike="noStrike" dirty="0">
                          <a:effectLst/>
                        </a:rPr>
                        <a:t>neutralizadas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6" marR="7476" marT="7477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625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GT" sz="1200" b="1" u="none" strike="noStrike" dirty="0">
                          <a:effectLst/>
                        </a:rPr>
                        <a:t>1.3229</a:t>
                      </a:r>
                      <a:endParaRPr lang="es-G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6" marR="7476" marT="7477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625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GT" sz="1200" b="1" u="none" strike="noStrike" dirty="0">
                          <a:effectLst/>
                        </a:rPr>
                        <a:t>5.108</a:t>
                      </a:r>
                      <a:endParaRPr lang="es-G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6" marR="7476" marT="7477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625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u="none" strike="noStrike" dirty="0">
                          <a:effectLst/>
                        </a:rPr>
                        <a:t>0</a:t>
                      </a:r>
                      <a:endParaRPr lang="es-G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6" marR="7476" marT="7477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625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u="none" strike="noStrike" dirty="0">
                          <a:effectLst/>
                        </a:rPr>
                        <a:t>2.88316</a:t>
                      </a:r>
                      <a:endParaRPr lang="es-G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6" marR="7476" marT="7477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625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9.31</a:t>
                      </a:r>
                    </a:p>
                  </a:txBody>
                  <a:tcPr marL="7476" marR="7476" marT="7477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625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625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9098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ES" sz="1600" b="1" u="none" strike="noStrike" dirty="0">
                          <a:effectLst/>
                        </a:rPr>
                        <a:t>Total </a:t>
                      </a:r>
                      <a:r>
                        <a:rPr lang="es-ES" sz="1600" b="1" u="none" strike="noStrike" dirty="0" smtClean="0">
                          <a:effectLst/>
                        </a:rPr>
                        <a:t>de toneladas </a:t>
                      </a:r>
                      <a:r>
                        <a:rPr lang="es-ES" sz="1600" b="1" u="none" strike="noStrike" dirty="0">
                          <a:effectLst/>
                        </a:rPr>
                        <a:t>métricas</a:t>
                      </a:r>
                      <a:r>
                        <a:rPr lang="es-ES" sz="1600" b="1" u="none" strike="noStrike" baseline="0" dirty="0">
                          <a:effectLst/>
                        </a:rPr>
                        <a:t> destruidas </a:t>
                      </a:r>
                      <a:r>
                        <a:rPr lang="es-ES" sz="1600" b="1" u="none" strike="noStrike" baseline="0" dirty="0" smtClean="0">
                          <a:effectLst/>
                        </a:rPr>
                        <a:t>con </a:t>
                      </a:r>
                      <a:r>
                        <a:rPr lang="es-ES" sz="1600" b="1" u="none" strike="noStrike" baseline="0" dirty="0">
                          <a:effectLst/>
                        </a:rPr>
                        <a:t>precursores y sustancias químicas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6" marR="7476" marT="7477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625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282.20</a:t>
                      </a:r>
                    </a:p>
                    <a:p>
                      <a:pPr algn="ctr" fontAlgn="ctr"/>
                      <a:r>
                        <a:rPr lang="es-GT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Toneladas métricas</a:t>
                      </a:r>
                      <a:endParaRPr lang="es-GT" sz="1600" b="1" u="none" strike="noStrike" kern="1200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7476" marR="7476" marT="7477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625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737360" y="365126"/>
            <a:ext cx="8886305" cy="840220"/>
          </a:xfrm>
        </p:spPr>
        <p:txBody>
          <a:bodyPr/>
          <a:lstStyle/>
          <a:p>
            <a:pPr algn="l"/>
            <a:r>
              <a:rPr lang="es-GT" sz="2700" dirty="0">
                <a:latin typeface="Arial" panose="020B0604020202020204" pitchFamily="34" charset="0"/>
                <a:cs typeface="Arial" panose="020B0604020202020204" pitchFamily="34" charset="0"/>
              </a:rPr>
              <a:t>PRINCIPALES RESULTADOS Y AVANCES</a:t>
            </a:r>
            <a:endParaRPr lang="es-GT" sz="27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8CC1729-5B07-4AA8-B0C5-6B1C51F99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555" y="1304377"/>
            <a:ext cx="9744890" cy="47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s-GT" altLang="es-GT" sz="23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Precursores y Sustancias Químicas </a:t>
            </a:r>
            <a:r>
              <a:rPr lang="es-GT" altLang="es-GT" sz="23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Segundo Cuatrimestre</a:t>
            </a:r>
            <a:endParaRPr lang="es-GT" altLang="es-GT" sz="23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https://i2.wp.com/mingob.gob.gt/wp-content/uploads/2021/06/049A5390-6477-4B5F-9248-229B8D05CF4F.jpeg?resize=696%2C464&amp;ssl=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8"/>
          <a:stretch/>
        </p:blipFill>
        <p:spPr bwMode="auto">
          <a:xfrm>
            <a:off x="6798028" y="1875336"/>
            <a:ext cx="3969328" cy="227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2.wp.com/mingob.gob.gt/wp-content/uploads/2021/06/50369C71-236D-453A-87CB-F800F6A56F8C.jpeg?resize=696%2C464&amp;ssl=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8" b="7259"/>
          <a:stretch/>
        </p:blipFill>
        <p:spPr bwMode="auto">
          <a:xfrm>
            <a:off x="6798028" y="4271553"/>
            <a:ext cx="3969328" cy="219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65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580A5C7-32D8-4ACA-B246-04E7FCC31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215174"/>
              </p:ext>
            </p:extLst>
          </p:nvPr>
        </p:nvGraphicFramePr>
        <p:xfrm>
          <a:off x="4376057" y="1749317"/>
          <a:ext cx="7217908" cy="2119732"/>
        </p:xfrm>
        <a:graphic>
          <a:graphicData uri="http://schemas.openxmlformats.org/drawingml/2006/table">
            <a:tbl>
              <a:tblPr/>
              <a:tblGrid>
                <a:gridCol w="359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1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6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0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337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Incautaciones de drogas a nivel nacional</a:t>
                      </a:r>
                    </a:p>
                  </a:txBody>
                  <a:tcPr marL="9526" marR="9526" marT="9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37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 1 de </a:t>
                      </a:r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mayo </a:t>
                      </a: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</a:t>
                      </a:r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</a:t>
                      </a: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agosto </a:t>
                      </a: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2021</a:t>
                      </a:r>
                    </a:p>
                  </a:txBody>
                  <a:tcPr marL="9526" marR="9526" marT="9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8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G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No. </a:t>
                      </a:r>
                    </a:p>
                  </a:txBody>
                  <a:tcPr marL="9526" marR="9526" marT="95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G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Tipo de actividad</a:t>
                      </a:r>
                    </a:p>
                  </a:txBody>
                  <a:tcPr marL="9526" marR="9526" marT="95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G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Cantidades</a:t>
                      </a:r>
                    </a:p>
                  </a:txBody>
                  <a:tcPr marL="9526" marR="9526" marT="95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G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Valoración</a:t>
                      </a:r>
                    </a:p>
                  </a:txBody>
                  <a:tcPr marL="9526" marR="9526" marT="95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8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G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6" marR="9526" marT="9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G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Cocaína kilos</a:t>
                      </a:r>
                    </a:p>
                  </a:txBody>
                  <a:tcPr marL="9526" marR="9526" marT="9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es-G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4,763.73</a:t>
                      </a:r>
                    </a:p>
                  </a:txBody>
                  <a:tcPr marL="9526" marR="9526" marT="9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G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Q489,433,242.67</a:t>
                      </a:r>
                      <a:endParaRPr lang="es-G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8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G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6" marR="9526" marT="9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G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Marihuana procesada lb.</a:t>
                      </a:r>
                    </a:p>
                  </a:txBody>
                  <a:tcPr marL="9526" marR="9526" marT="9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es-G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2,411.83</a:t>
                      </a:r>
                    </a:p>
                  </a:txBody>
                  <a:tcPr marL="9526" marR="9526" marT="9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G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Q904,435.29</a:t>
                      </a:r>
                    </a:p>
                  </a:txBody>
                  <a:tcPr marL="9526" marR="9526" marT="9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8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G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6" marR="9526" marT="9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G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Marihuana semillas oz.</a:t>
                      </a:r>
                    </a:p>
                  </a:txBody>
                  <a:tcPr marL="9526" marR="9526" marT="9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es-G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27.30</a:t>
                      </a:r>
                    </a:p>
                  </a:txBody>
                  <a:tcPr marL="9526" marR="9526" marT="9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G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Q2,320.50</a:t>
                      </a:r>
                    </a:p>
                  </a:txBody>
                  <a:tcPr marL="9526" marR="9526" marT="9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8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G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6" marR="9526" marT="9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G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Crack kilos</a:t>
                      </a:r>
                    </a:p>
                  </a:txBody>
                  <a:tcPr marL="9526" marR="9526" marT="9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es-G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4.59</a:t>
                      </a:r>
                      <a:endParaRPr lang="es-G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G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Q327,081.90</a:t>
                      </a:r>
                    </a:p>
                  </a:txBody>
                  <a:tcPr marL="9526" marR="9526" marT="9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86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G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 VALORACIÓN</a:t>
                      </a:r>
                    </a:p>
                  </a:txBody>
                  <a:tcPr marL="9526" marR="9526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GT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Q490,667,080.36</a:t>
                      </a:r>
                    </a:p>
                  </a:txBody>
                  <a:tcPr marL="9526" marR="9526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7BB503D-1BD2-4322-9C16-DF94230932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005076"/>
              </p:ext>
            </p:extLst>
          </p:nvPr>
        </p:nvGraphicFramePr>
        <p:xfrm>
          <a:off x="4376057" y="4413020"/>
          <a:ext cx="7217909" cy="1844040"/>
        </p:xfrm>
        <a:graphic>
          <a:graphicData uri="http://schemas.openxmlformats.org/drawingml/2006/table">
            <a:tbl>
              <a:tblPr/>
              <a:tblGrid>
                <a:gridCol w="461140">
                  <a:extLst>
                    <a:ext uri="{9D8B030D-6E8A-4147-A177-3AD203B41FA5}">
                      <a16:colId xmlns:a16="http://schemas.microsoft.com/office/drawing/2014/main" val="1064804410"/>
                    </a:ext>
                  </a:extLst>
                </a:gridCol>
                <a:gridCol w="2667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0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Incautaciones de dinero a nivel nacional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 1 de </a:t>
                      </a:r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mayo </a:t>
                      </a: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</a:t>
                      </a:r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</a:t>
                      </a: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agosto </a:t>
                      </a: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G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No. </a:t>
                      </a:r>
                    </a:p>
                  </a:txBody>
                  <a:tcPr marL="9526" marR="9526" marT="9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G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Moneda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G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Cantidad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G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Valoración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G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6" marR="9526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G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Quetzales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G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Q4,897,945.90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G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Q4,897,945.90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G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6" marR="9526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G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Dólares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G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$ 285,531.00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G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Q2,284,248.00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G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6" marR="9526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G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Pesos mexicanos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G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$ 2,591,468.00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G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Q2,073,174.40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G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G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G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Lempiras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G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L. 2,458.00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G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Q1,229.00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1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endParaRPr lang="es-GT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G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 VALORACIÓN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GT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Q9,256,597.30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" name="Imagen 4">
            <a:extLst>
              <a:ext uri="{FF2B5EF4-FFF2-40B4-BE49-F238E27FC236}">
                <a16:creationId xmlns:a16="http://schemas.microsoft.com/office/drawing/2014/main" id="{E127AB41-1E29-4516-9FFD-B87B1D3F69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72" y="1749317"/>
            <a:ext cx="2948145" cy="2212079"/>
          </a:xfrm>
          <a:prstGeom prst="roundRect">
            <a:avLst>
              <a:gd name="adj" fmla="val 400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9A7825D-B7D6-45FF-850D-BD428484A6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31" y="4071978"/>
            <a:ext cx="1801829" cy="2402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876697" y="365126"/>
            <a:ext cx="8886305" cy="840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s-GT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PRINCIPALES RESULTADOS Y AVANCES</a:t>
            </a:r>
            <a:endParaRPr lang="es-GT" sz="2700" dirty="0"/>
          </a:p>
        </p:txBody>
      </p:sp>
    </p:spTree>
    <p:extLst>
      <p:ext uri="{BB962C8B-B14F-4D97-AF65-F5344CB8AC3E}">
        <p14:creationId xmlns:p14="http://schemas.microsoft.com/office/powerpoint/2010/main" val="177896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A2162693-C48A-1D46-A173-005AE60ACA54}"/>
              </a:ext>
            </a:extLst>
          </p:cNvPr>
          <p:cNvSpPr txBox="1">
            <a:spLocks/>
          </p:cNvSpPr>
          <p:nvPr/>
        </p:nvSpPr>
        <p:spPr>
          <a:xfrm>
            <a:off x="2934787" y="4972043"/>
            <a:ext cx="9144000" cy="15724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s-GT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RENDICIÓN DE CUENTAS</a:t>
            </a:r>
            <a:r>
              <a:rPr lang="es-GT" sz="3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3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3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TENDENCIAS Y DESAFÍOS</a:t>
            </a:r>
          </a:p>
        </p:txBody>
      </p:sp>
    </p:spTree>
    <p:extLst>
      <p:ext uri="{BB962C8B-B14F-4D97-AF65-F5344CB8AC3E}">
        <p14:creationId xmlns:p14="http://schemas.microsoft.com/office/powerpoint/2010/main" val="111006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0" y="1041218"/>
            <a:ext cx="10049693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pPr algn="l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¿QUÉ TENDENCIA MUESTRA EL USO DE LOS RECURSOS PÚBLICOS?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7 TENDENCIAS TECNOLÓGICAS PARA EL EL 2021 | MQ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5" r="12356"/>
          <a:stretch/>
        </p:blipFill>
        <p:spPr bwMode="auto">
          <a:xfrm>
            <a:off x="442914" y="2910680"/>
            <a:ext cx="1771650" cy="192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757180"/>
              </p:ext>
            </p:extLst>
          </p:nvPr>
        </p:nvGraphicFramePr>
        <p:xfrm>
          <a:off x="2536099" y="1943373"/>
          <a:ext cx="7498080" cy="1201782"/>
        </p:xfrm>
        <a:graphic>
          <a:graphicData uri="http://schemas.openxmlformats.org/drawingml/2006/table">
            <a:tbl>
              <a:tblPr/>
              <a:tblGrid>
                <a:gridCol w="1256508">
                  <a:extLst>
                    <a:ext uri="{9D8B030D-6E8A-4147-A177-3AD203B41FA5}">
                      <a16:colId xmlns:a16="http://schemas.microsoft.com/office/drawing/2014/main" val="2957017019"/>
                    </a:ext>
                  </a:extLst>
                </a:gridCol>
                <a:gridCol w="1037986">
                  <a:extLst>
                    <a:ext uri="{9D8B030D-6E8A-4147-A177-3AD203B41FA5}">
                      <a16:colId xmlns:a16="http://schemas.microsoft.com/office/drawing/2014/main" val="3991358153"/>
                    </a:ext>
                  </a:extLst>
                </a:gridCol>
                <a:gridCol w="915066">
                  <a:extLst>
                    <a:ext uri="{9D8B030D-6E8A-4147-A177-3AD203B41FA5}">
                      <a16:colId xmlns:a16="http://schemas.microsoft.com/office/drawing/2014/main" val="4266257675"/>
                    </a:ext>
                  </a:extLst>
                </a:gridCol>
                <a:gridCol w="956040">
                  <a:extLst>
                    <a:ext uri="{9D8B030D-6E8A-4147-A177-3AD203B41FA5}">
                      <a16:colId xmlns:a16="http://schemas.microsoft.com/office/drawing/2014/main" val="1856695665"/>
                    </a:ext>
                  </a:extLst>
                </a:gridCol>
                <a:gridCol w="915066">
                  <a:extLst>
                    <a:ext uri="{9D8B030D-6E8A-4147-A177-3AD203B41FA5}">
                      <a16:colId xmlns:a16="http://schemas.microsoft.com/office/drawing/2014/main" val="140161421"/>
                    </a:ext>
                  </a:extLst>
                </a:gridCol>
                <a:gridCol w="956040">
                  <a:extLst>
                    <a:ext uri="{9D8B030D-6E8A-4147-A177-3AD203B41FA5}">
                      <a16:colId xmlns:a16="http://schemas.microsoft.com/office/drawing/2014/main" val="2560478533"/>
                    </a:ext>
                  </a:extLst>
                </a:gridCol>
                <a:gridCol w="1461374">
                  <a:extLst>
                    <a:ext uri="{9D8B030D-6E8A-4147-A177-3AD203B41FA5}">
                      <a16:colId xmlns:a16="http://schemas.microsoft.com/office/drawing/2014/main" val="3405291846"/>
                    </a:ext>
                  </a:extLst>
                </a:gridCol>
              </a:tblGrid>
              <a:tr h="4005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Presupuesto Financiero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1er Cuatrimestre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2do Cuatrimestre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Variación Inter cuatrimestral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401643"/>
                  </a:ext>
                </a:extLst>
              </a:tr>
              <a:tr h="400594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Porcentaje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Porcentaje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Porcentaje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572548"/>
                  </a:ext>
                </a:extLst>
              </a:tr>
              <a:tr h="400594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Ejecutado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1,784.60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32.47%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1,691.03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30.77%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-93.57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-1.70%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633019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2390231" y="3393349"/>
            <a:ext cx="77898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dirty="0" smtClean="0"/>
              <a:t>Como </a:t>
            </a:r>
            <a:r>
              <a:rPr lang="es-GT" dirty="0"/>
              <a:t>puede observarse en el cuadro anterior la </a:t>
            </a:r>
            <a:r>
              <a:rPr lang="es-GT" dirty="0" smtClean="0"/>
              <a:t>variación inter cuatrimestral muestra una tendencia a la baja, derivado a que en el segundo cuatrimestre su ejecución fue de 93.57 millones de quetzales menos que el primer cuatrimestre. Sin embargo, la ejecución está </a:t>
            </a:r>
            <a:r>
              <a:rPr lang="es-GT" dirty="0"/>
              <a:t>acorde a </a:t>
            </a:r>
            <a:r>
              <a:rPr lang="es-GT" dirty="0" smtClean="0"/>
              <a:t>lo ideal por cuatrimestre</a:t>
            </a:r>
            <a:r>
              <a:rPr lang="es-GT" dirty="0"/>
              <a:t>, siendo </a:t>
            </a:r>
            <a:r>
              <a:rPr lang="es-GT" dirty="0" smtClean="0"/>
              <a:t>lo óptimo </a:t>
            </a:r>
            <a:r>
              <a:rPr lang="es-GT" dirty="0"/>
              <a:t>el 33.3</a:t>
            </a:r>
            <a:r>
              <a:rPr lang="es-GT" dirty="0" smtClean="0"/>
              <a:t>%, </a:t>
            </a:r>
            <a:r>
              <a:rPr lang="es-GT" dirty="0"/>
              <a:t>por lo que al </a:t>
            </a:r>
            <a:r>
              <a:rPr lang="es-GT" dirty="0" smtClean="0"/>
              <a:t>segundo cuatrimestre dicha ejecución acumulada debería </a:t>
            </a:r>
            <a:r>
              <a:rPr lang="es-GT" dirty="0"/>
              <a:t>ser del 66.6</a:t>
            </a:r>
            <a:r>
              <a:rPr lang="es-GT" dirty="0" smtClean="0"/>
              <a:t>%. La ejecución acumulada del Ministerio de Gobernación es de 63.23%, estando </a:t>
            </a:r>
            <a:r>
              <a:rPr lang="es-GT" dirty="0"/>
              <a:t>por debajo solamente 3.3 puntos, lo que permitirá alcanzar a final de año </a:t>
            </a:r>
            <a:r>
              <a:rPr lang="es-GT" dirty="0" smtClean="0"/>
              <a:t>el cumplimiento </a:t>
            </a:r>
            <a:r>
              <a:rPr lang="es-GT" dirty="0"/>
              <a:t>de metas y objetivos institucionales establecidos en los instrumentos </a:t>
            </a:r>
            <a:r>
              <a:rPr lang="es-GT" dirty="0" smtClean="0"/>
              <a:t>de planificación </a:t>
            </a:r>
            <a:r>
              <a:rPr lang="es-GT" dirty="0"/>
              <a:t>de este Ministerio.</a:t>
            </a:r>
          </a:p>
        </p:txBody>
      </p:sp>
    </p:spTree>
    <p:extLst>
      <p:ext uri="{BB962C8B-B14F-4D97-AF65-F5344CB8AC3E}">
        <p14:creationId xmlns:p14="http://schemas.microsoft.com/office/powerpoint/2010/main" val="404255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1" y="1041218"/>
            <a:ext cx="9788436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pPr algn="l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RESULTADOS QUE SE OBTUVIERON EN EL MARCO DE LA PGG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8" name="Picture 6" descr="Noticias de Canción de Abril - TuneC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632" y="2616890"/>
            <a:ext cx="1482929" cy="147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295557"/>
              </p:ext>
            </p:extLst>
          </p:nvPr>
        </p:nvGraphicFramePr>
        <p:xfrm>
          <a:off x="1908885" y="1821863"/>
          <a:ext cx="8330689" cy="440640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83714">
                  <a:extLst>
                    <a:ext uri="{9D8B030D-6E8A-4147-A177-3AD203B41FA5}">
                      <a16:colId xmlns:a16="http://schemas.microsoft.com/office/drawing/2014/main" val="3406043067"/>
                    </a:ext>
                  </a:extLst>
                </a:gridCol>
                <a:gridCol w="5051333">
                  <a:extLst>
                    <a:ext uri="{9D8B030D-6E8A-4147-A177-3AD203B41FA5}">
                      <a16:colId xmlns:a16="http://schemas.microsoft.com/office/drawing/2014/main" val="1718118454"/>
                    </a:ext>
                  </a:extLst>
                </a:gridCol>
                <a:gridCol w="2795642">
                  <a:extLst>
                    <a:ext uri="{9D8B030D-6E8A-4147-A177-3AD203B41FA5}">
                      <a16:colId xmlns:a16="http://schemas.microsoft.com/office/drawing/2014/main" val="3067032162"/>
                    </a:ext>
                  </a:extLst>
                </a:gridCol>
              </a:tblGrid>
              <a:tr h="8859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es-GT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495" marR="41495" marT="0" marB="0" anchor="ctr">
                    <a:solidFill>
                      <a:srgbClr val="0D1F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</a:t>
                      </a:r>
                      <a:endParaRPr lang="es-GT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495" marR="41495" marT="0" marB="0" anchor="ctr">
                    <a:solidFill>
                      <a:srgbClr val="0D1F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Avance al cierre del segundo cuatrimestre del año 2021</a:t>
                      </a:r>
                      <a:endParaRPr lang="es-GT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495" marR="41495" marT="0" marB="0" anchor="ctr">
                    <a:solidFill>
                      <a:srgbClr val="0D1F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418099"/>
                  </a:ext>
                </a:extLst>
              </a:tr>
              <a:tr h="4268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GT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495" marR="414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 el 2023, se ha reducido el índice de criminalidad en 20 puntos de tasa (de 100.63 en el 2019 a 80.63 en el 2023)</a:t>
                      </a:r>
                      <a:endParaRPr lang="es-GT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495" marR="414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86.54</a:t>
                      </a:r>
                      <a:endParaRPr lang="es-GT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495" marR="41495" marT="0" marB="0" anchor="ctr"/>
                </a:tc>
                <a:extLst>
                  <a:ext uri="{0D108BD9-81ED-4DB2-BD59-A6C34878D82A}">
                    <a16:rowId xmlns:a16="http://schemas.microsoft.com/office/drawing/2014/main" val="1318320653"/>
                  </a:ext>
                </a:extLst>
              </a:tr>
              <a:tr h="4268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GT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495" marR="414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 el 2023, se ha disminuido la tasa de homicidios en 8.8 puntos (De 20.6 en 2019 a 11.8 por cada cien mil habitantes en 2023).</a:t>
                      </a:r>
                      <a:endParaRPr lang="es-GT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495" marR="414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15.86</a:t>
                      </a:r>
                      <a:endParaRPr lang="es-GT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495" marR="41495" marT="0" marB="0" anchor="ctr"/>
                </a:tc>
                <a:extLst>
                  <a:ext uri="{0D108BD9-81ED-4DB2-BD59-A6C34878D82A}">
                    <a16:rowId xmlns:a16="http://schemas.microsoft.com/office/drawing/2014/main" val="875565664"/>
                  </a:ext>
                </a:extLst>
              </a:tr>
              <a:tr h="6402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GT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495" marR="414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 el 2023, se ha disminuido en 10.48 puntos la tasa de delitos cometidos contra el patrimonio de las personas (De 51.01 en 2019 a 40.53 por cada cien mil habitantes en 2023).</a:t>
                      </a:r>
                      <a:endParaRPr lang="es-GT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495" marR="414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47.17</a:t>
                      </a:r>
                      <a:endParaRPr lang="es-GT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495" marR="41495" marT="0" marB="0" anchor="ctr"/>
                </a:tc>
                <a:extLst>
                  <a:ext uri="{0D108BD9-81ED-4DB2-BD59-A6C34878D82A}">
                    <a16:rowId xmlns:a16="http://schemas.microsoft.com/office/drawing/2014/main" val="3019651196"/>
                  </a:ext>
                </a:extLst>
              </a:tr>
              <a:tr h="6402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GT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495" marR="414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 el 2024, se ha incrementado la tasa de atención integral de denuncias por extorsión en 27.5 puntos (De 88.6 en 2019 a 116.1 por cada 100 mil habitantes en 2024)</a:t>
                      </a:r>
                      <a:endParaRPr lang="es-GT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495" marR="414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81.19</a:t>
                      </a:r>
                      <a:endParaRPr lang="es-GT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495" marR="41495" marT="0" marB="0" anchor="ctr"/>
                </a:tc>
                <a:extLst>
                  <a:ext uri="{0D108BD9-81ED-4DB2-BD59-A6C34878D82A}">
                    <a16:rowId xmlns:a16="http://schemas.microsoft.com/office/drawing/2014/main" val="1126678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60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562062"/>
            <a:ext cx="8673737" cy="547089"/>
          </a:xfrm>
        </p:spPr>
        <p:txBody>
          <a:bodyPr>
            <a:noAutofit/>
          </a:bodyPr>
          <a:lstStyle/>
          <a:p>
            <a:r>
              <a:rPr lang="es-GT" dirty="0"/>
              <a:t>PRINCIPALES OBJETIVO </a:t>
            </a:r>
            <a:r>
              <a:rPr lang="es-GT" dirty="0" smtClean="0"/>
              <a:t>DEL MINISTERIO DE GOBERNACIÓN</a:t>
            </a:r>
            <a:endParaRPr lang="es-GT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24" y="1624347"/>
            <a:ext cx="10646230" cy="4880956"/>
          </a:xfrm>
        </p:spPr>
        <p:txBody>
          <a:bodyPr>
            <a:normAutofit fontScale="70000" lnSpcReduction="20000"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Para el cumplimiento de sus funciones y satisfacer las necesidades de la población, </a:t>
            </a:r>
            <a:r>
              <a:rPr lang="es-G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el Ministerio de Gobernación debe </a:t>
            </a: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cumplir con los siguientes </a:t>
            </a:r>
            <a:r>
              <a:rPr lang="es-GT" sz="2600" b="1" dirty="0" smtClean="0">
                <a:solidFill>
                  <a:srgbClr val="2786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</a:t>
            </a:r>
            <a:r>
              <a:rPr lang="es-GT" sz="2600" b="1" dirty="0">
                <a:solidFill>
                  <a:srgbClr val="2786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estratégicos </a:t>
            </a: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plasmado En el Plan Estratégico Institucional 2021-2028</a:t>
            </a:r>
            <a:r>
              <a:rPr lang="es-G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s-G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G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el 2028, se ha disminuido la incidencia criminal en 25.13 puntos de tasa (</a:t>
            </a:r>
            <a:r>
              <a:rPr lang="es-G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de 100.63 </a:t>
            </a: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en el 2019 a 75.50 en el 2028, por cada cien mil habitantes</a:t>
            </a:r>
            <a:r>
              <a:rPr lang="es-G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G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G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el 2025, se han disminuido los homicidios en 10.38 puntos de tasa (De 20.6 </a:t>
            </a:r>
            <a:r>
              <a:rPr lang="es-G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en 2019 </a:t>
            </a: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a 10.22 en 2025, por cada cien mil habitantes).</a:t>
            </a:r>
          </a:p>
          <a:p>
            <a:pPr lv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G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el 2025, se ha disminuido en 21.14 puntos la tasa de delitos cometidos contra </a:t>
            </a:r>
            <a:r>
              <a:rPr lang="es-G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el patrimonio </a:t>
            </a: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de las personas (De 51.01 en 2019 a 29.87 en 2025, por cada cien </a:t>
            </a:r>
            <a:r>
              <a:rPr lang="es-G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mil habitantes</a:t>
            </a: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G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el 2024, se ha disminuido la violencia intrafamiliar en 1.6 puntos de Tasa (</a:t>
            </a:r>
            <a:r>
              <a:rPr lang="es-G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de 5.6 </a:t>
            </a: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de tasa en 2019 a 4.0 en 2024 por cada 100 mil habitantes</a:t>
            </a:r>
            <a:r>
              <a:rPr lang="es-G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57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Noticias de Canción de Abril - TuneC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495" y="2659753"/>
            <a:ext cx="1482929" cy="147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476377"/>
              </p:ext>
            </p:extLst>
          </p:nvPr>
        </p:nvGraphicFramePr>
        <p:xfrm>
          <a:off x="1946366" y="2086247"/>
          <a:ext cx="8229601" cy="383178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77843">
                  <a:extLst>
                    <a:ext uri="{9D8B030D-6E8A-4147-A177-3AD203B41FA5}">
                      <a16:colId xmlns:a16="http://schemas.microsoft.com/office/drawing/2014/main" val="3406043067"/>
                    </a:ext>
                  </a:extLst>
                </a:gridCol>
                <a:gridCol w="4990039">
                  <a:extLst>
                    <a:ext uri="{9D8B030D-6E8A-4147-A177-3AD203B41FA5}">
                      <a16:colId xmlns:a16="http://schemas.microsoft.com/office/drawing/2014/main" val="1718118454"/>
                    </a:ext>
                  </a:extLst>
                </a:gridCol>
                <a:gridCol w="2761719">
                  <a:extLst>
                    <a:ext uri="{9D8B030D-6E8A-4147-A177-3AD203B41FA5}">
                      <a16:colId xmlns:a16="http://schemas.microsoft.com/office/drawing/2014/main" val="3067032162"/>
                    </a:ext>
                  </a:extLst>
                </a:gridCol>
              </a:tblGrid>
              <a:tr h="8142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es-GT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495" marR="41495" marT="0" marB="0" anchor="ctr">
                    <a:solidFill>
                      <a:srgbClr val="0D1F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</a:t>
                      </a:r>
                      <a:endParaRPr lang="es-GT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495" marR="41495" marT="0" marB="0" anchor="ctr">
                    <a:solidFill>
                      <a:srgbClr val="0D1F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Avance al cierre del segundo cuatrimestre del año 2021</a:t>
                      </a:r>
                      <a:endParaRPr lang="es-GT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495" marR="41495" marT="0" marB="0" anchor="ctr">
                    <a:solidFill>
                      <a:srgbClr val="0D1F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418099"/>
                  </a:ext>
                </a:extLst>
              </a:tr>
              <a:tr h="10973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GT" sz="14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 el 2023, se ha disminuido la tasa de hechos delictivos de violencia contra la mujer en 2.5 puntos por cada cien mil habitantes (De 10.05 en el 2019 a 7.56 en el 2023).</a:t>
                      </a:r>
                      <a:endParaRPr lang="es-GT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9.54</a:t>
                      </a:r>
                      <a:endParaRPr lang="es-GT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18320653"/>
                  </a:ext>
                </a:extLst>
              </a:tr>
              <a:tr h="81424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GT" sz="14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 el año 2023 se ha incrementado en 5,000 el número de Agentes de la Policía Nacional Civil (De 41,597 en el año 2019 a 46,597)</a:t>
                      </a:r>
                      <a:endParaRPr lang="es-GT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41,944</a:t>
                      </a:r>
                      <a:endParaRPr lang="es-GT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75565664"/>
                  </a:ext>
                </a:extLst>
              </a:tr>
              <a:tr h="81424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GT" sz="14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 el 2021 se ha incrementado en 243 las requisas, para lograr el control de los centros de detención, siendo la meta para el presente año de 500 requisas.</a:t>
                      </a:r>
                      <a:endParaRPr lang="es-GT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es-GT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19651196"/>
                  </a:ext>
                </a:extLst>
              </a:tr>
            </a:tbl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1" y="1041218"/>
            <a:ext cx="9788436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pPr algn="l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RESULTADOS QUE SE OBTUVIERON EN EL MARCO DE LA PGG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95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1" y="1041218"/>
            <a:ext cx="9788436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pPr algn="l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¿QUÉ MEDIDAS DE TRANSPARENCIA SE HAN APLICADO?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1082312" y="2086247"/>
            <a:ext cx="9366069" cy="3419202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garantizar el </a:t>
            </a:r>
            <a:r>
              <a:rPr lang="es-G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adecuado del dinero público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el avance en el cumplimiento de los objetivos de Estado,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Ministerio de Gobernación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adoptado como medidas de transparencia: </a:t>
            </a:r>
            <a:endParaRPr lang="es-GT" sz="2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Socialización de la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“Guía para Instituciones del Estado sobre los Informes de Transparencia Presupuestaria” correspondiente al Acuerdo Gubernativo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50-2021.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Habilitación de la opción “Transparencia” en la página web del Ministerio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Gobernación (https://mingob.gob.gt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/).</a:t>
            </a: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6" name="Picture 10" descr="Iconos de Transparencia - 450 iconos vectoriales 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221" y="2698567"/>
            <a:ext cx="1258116" cy="125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01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1" y="1041218"/>
            <a:ext cx="9788436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pPr algn="l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¿QUÉ DESAFÍOS INSTITUCIONALES SE TIENEN DURANTE 2021?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968285" y="1925601"/>
            <a:ext cx="9431382" cy="3955773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GT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desafíos </a:t>
            </a:r>
            <a:r>
              <a:rPr lang="es-GT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Ministerio de Gobernación </a:t>
            </a:r>
            <a:r>
              <a:rPr lang="es-GT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cuanto al uso de los recursos públicos y el cumplimiento de los planes nacionales son: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Incrementar </a:t>
            </a:r>
            <a:r>
              <a:rPr lang="es-GT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Estado de Fuerza de la Policía Nacional Civil, aportando 1640 elementos de la promoción 53</a:t>
            </a:r>
            <a:r>
              <a:rPr lang="es-GT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Establecer </a:t>
            </a:r>
            <a:r>
              <a:rPr lang="es-GT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Puestos de Control Interinstitucional de la Fase 2, en los municipios de </a:t>
            </a:r>
            <a:r>
              <a:rPr lang="es-GT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Sanarate</a:t>
            </a:r>
            <a:r>
              <a:rPr lang="es-GT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-El Progreso y Río Dulce, Livingston-Izabal; de la Fase 3, en los municipios de Chiquimula-Chiquimula, </a:t>
            </a:r>
            <a:r>
              <a:rPr lang="es-GT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Cuilalpa</a:t>
            </a:r>
            <a:r>
              <a:rPr lang="es-GT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-Santa Rosa y </a:t>
            </a:r>
            <a:r>
              <a:rPr lang="es-GT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Chisec</a:t>
            </a:r>
            <a:r>
              <a:rPr lang="es-GT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-Alta </a:t>
            </a:r>
            <a:r>
              <a:rPr lang="es-GT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Verapaz.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Ampliación </a:t>
            </a:r>
            <a:r>
              <a:rPr lang="es-GT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unidad del Nuevo Modelo de Gestión Penitenciaria “</a:t>
            </a:r>
            <a:r>
              <a:rPr lang="es-GT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Fraijanes</a:t>
            </a:r>
            <a:r>
              <a:rPr lang="es-GT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y “Matamoros</a:t>
            </a:r>
            <a:r>
              <a:rPr lang="es-GT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s-GT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Icono-Comprensión-Desafio Neurolectura | Desafío Neurolectura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117" y="2531019"/>
            <a:ext cx="1358946" cy="137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90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1" y="1041218"/>
            <a:ext cx="9788436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pPr algn="l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¿QUÉ DESAFÍOS INSTITUCIONALES SE TIENEN DURANTE 2021?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1168310" y="1914797"/>
            <a:ext cx="9431382" cy="3158939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Especialización </a:t>
            </a:r>
            <a:r>
              <a:rPr lang="es-GT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Fortalecimiento de capacidades operativas de los elementos que integran el Comando Antisecuestros de la Policía Nacional </a:t>
            </a:r>
            <a:r>
              <a:rPr lang="es-GT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Apertura </a:t>
            </a:r>
            <a:r>
              <a:rPr lang="es-GT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10 Oficinas Municipales de Prevención de la Violencia en municipios priorizados, para que personas que sufren violencia social, física, psicológica entre otros puedan buscar apoyo </a:t>
            </a:r>
            <a:r>
              <a:rPr lang="es-GT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inmediato.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Acompañamiento </a:t>
            </a:r>
            <a:r>
              <a:rPr lang="es-GT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nuevo proceso de licitación pública para la implementación del Control Telemático</a:t>
            </a:r>
            <a:r>
              <a:rPr lang="es-GT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290" name="Picture 2" descr="Icono-Comprensión-Desafio Neurolectura | Desafío Neurolectura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038" y="4655191"/>
            <a:ext cx="1535838" cy="155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36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B85C621-E17F-4E41-A143-0D4736F05802}"/>
              </a:ext>
            </a:extLst>
          </p:cNvPr>
          <p:cNvSpPr txBox="1"/>
          <p:nvPr/>
        </p:nvSpPr>
        <p:spPr>
          <a:xfrm>
            <a:off x="6522524" y="349449"/>
            <a:ext cx="1758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600" b="1" dirty="0" smtClean="0">
                <a:solidFill>
                  <a:srgbClr val="003353"/>
                </a:solidFill>
                <a:latin typeface="Montserrat" pitchFamily="2" charset="77"/>
              </a:rPr>
              <a:t>MINISTERIO DE GOBERNACIÓN</a:t>
            </a:r>
            <a:endParaRPr lang="es-GT" sz="1600" b="1" dirty="0">
              <a:solidFill>
                <a:srgbClr val="003353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26259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562062"/>
            <a:ext cx="8673737" cy="547089"/>
          </a:xfrm>
        </p:spPr>
        <p:txBody>
          <a:bodyPr>
            <a:noAutofit/>
          </a:bodyPr>
          <a:lstStyle/>
          <a:p>
            <a:r>
              <a:rPr lang="es-GT" dirty="0"/>
              <a:t>PRINCIPALES OBJETIVO </a:t>
            </a:r>
            <a:r>
              <a:rPr lang="es-GT" dirty="0" smtClean="0"/>
              <a:t>DEL MINISTERIO DE GOBERNACIÓN</a:t>
            </a:r>
            <a:endParaRPr lang="es-GT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24" y="1436914"/>
            <a:ext cx="10646230" cy="4801603"/>
          </a:xfrm>
        </p:spPr>
        <p:txBody>
          <a:bodyPr>
            <a:noAutofit/>
          </a:bodyPr>
          <a:lstStyle/>
          <a:p>
            <a:pPr lvl="1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GT" sz="1700" dirty="0">
                <a:latin typeface="Arial" panose="020B0604020202020204" pitchFamily="34" charset="0"/>
                <a:cs typeface="Arial" panose="020B0604020202020204" pitchFamily="34" charset="0"/>
              </a:rPr>
              <a:t>Para el 2028, se ha disminuido en 4.53 puntos de tasa los hechos de tránsito (De </a:t>
            </a:r>
            <a:r>
              <a:rPr lang="es-GT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18.87 en </a:t>
            </a:r>
            <a:r>
              <a:rPr lang="es-GT" sz="1700" dirty="0">
                <a:latin typeface="Arial" panose="020B0604020202020204" pitchFamily="34" charset="0"/>
                <a:cs typeface="Arial" panose="020B0604020202020204" pitchFamily="34" charset="0"/>
              </a:rPr>
              <a:t>el 2019 a 14.34 en el 2028</a:t>
            </a:r>
            <a:r>
              <a:rPr lang="es-GT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GT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GT" sz="1700" dirty="0">
                <a:latin typeface="Arial" panose="020B0604020202020204" pitchFamily="34" charset="0"/>
                <a:cs typeface="Arial" panose="020B0604020202020204" pitchFamily="34" charset="0"/>
              </a:rPr>
              <a:t>Para el 2028, se ha disminuido en 16.66 puntos la tasa de denuncias por extorsión (</a:t>
            </a:r>
            <a:r>
              <a:rPr lang="es-GT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De 88.6 </a:t>
            </a:r>
            <a:r>
              <a:rPr lang="es-GT" sz="1700" dirty="0">
                <a:latin typeface="Arial" panose="020B0604020202020204" pitchFamily="34" charset="0"/>
                <a:cs typeface="Arial" panose="020B0604020202020204" pitchFamily="34" charset="0"/>
              </a:rPr>
              <a:t>en 2019 a 71.94 en el 2028, por cada cien mil habitantes</a:t>
            </a:r>
            <a:r>
              <a:rPr lang="es-GT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GT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GT" sz="1700" dirty="0">
                <a:latin typeface="Arial" panose="020B0604020202020204" pitchFamily="34" charset="0"/>
                <a:cs typeface="Arial" panose="020B0604020202020204" pitchFamily="34" charset="0"/>
              </a:rPr>
              <a:t>Para el 2028, se ha incrementado en 174,473 los servicios de rehabilitación de </a:t>
            </a:r>
            <a:r>
              <a:rPr lang="es-GT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las personas </a:t>
            </a:r>
            <a:r>
              <a:rPr lang="es-GT" sz="1700" dirty="0">
                <a:latin typeface="Arial" panose="020B0604020202020204" pitchFamily="34" charset="0"/>
                <a:cs typeface="Arial" panose="020B0604020202020204" pitchFamily="34" charset="0"/>
              </a:rPr>
              <a:t>privadas de libertad. (De 216,713 en el 2019 a 391,186 en el 2028</a:t>
            </a:r>
            <a:r>
              <a:rPr lang="es-GT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1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GT" sz="1700" dirty="0">
                <a:latin typeface="Arial" panose="020B0604020202020204" pitchFamily="34" charset="0"/>
                <a:cs typeface="Arial" panose="020B0604020202020204" pitchFamily="34" charset="0"/>
              </a:rPr>
              <a:t>Para el 2028, se ha incrementado en 348 las requisas, para lograr el control de </a:t>
            </a:r>
            <a:r>
              <a:rPr lang="es-GT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los centros </a:t>
            </a:r>
            <a:r>
              <a:rPr lang="es-GT" sz="1700" dirty="0">
                <a:latin typeface="Arial" panose="020B0604020202020204" pitchFamily="34" charset="0"/>
                <a:cs typeface="Arial" panose="020B0604020202020204" pitchFamily="34" charset="0"/>
              </a:rPr>
              <a:t>de detención. (De 257 en 2019 a 605 en 2028</a:t>
            </a:r>
            <a:r>
              <a:rPr lang="es-GT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1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GT" sz="1700" dirty="0">
                <a:latin typeface="Arial" panose="020B0604020202020204" pitchFamily="34" charset="0"/>
                <a:cs typeface="Arial" panose="020B0604020202020204" pitchFamily="34" charset="0"/>
              </a:rPr>
              <a:t>Para el 2024, se han incrementado en 150 municipios a nivel nacional con </a:t>
            </a:r>
            <a:r>
              <a:rPr lang="es-GT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estrategias, políticas</a:t>
            </a:r>
            <a:r>
              <a:rPr lang="es-GT" sz="1700" dirty="0">
                <a:latin typeface="Arial" panose="020B0604020202020204" pitchFamily="34" charset="0"/>
                <a:cs typeface="Arial" panose="020B0604020202020204" pitchFamily="34" charset="0"/>
              </a:rPr>
              <a:t>, planes, programas y proyectos de prevención de la violencia que afecta a </a:t>
            </a:r>
            <a:r>
              <a:rPr lang="es-GT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la población </a:t>
            </a:r>
            <a:r>
              <a:rPr lang="es-GT" sz="1700" dirty="0">
                <a:latin typeface="Arial" panose="020B0604020202020204" pitchFamily="34" charset="0"/>
                <a:cs typeface="Arial" panose="020B0604020202020204" pitchFamily="34" charset="0"/>
              </a:rPr>
              <a:t>en general especialmente a niñez, adolescentes, jóvenes, mujeres (de </a:t>
            </a:r>
            <a:r>
              <a:rPr lang="es-GT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173 municipios </a:t>
            </a:r>
            <a:r>
              <a:rPr lang="es-GT" sz="1700" dirty="0">
                <a:latin typeface="Arial" panose="020B0604020202020204" pitchFamily="34" charset="0"/>
                <a:cs typeface="Arial" panose="020B0604020202020204" pitchFamily="34" charset="0"/>
              </a:rPr>
              <a:t>en 2019 a 323 municipios en 2024</a:t>
            </a:r>
            <a:r>
              <a:rPr lang="es-GT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GT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23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A2162693-C48A-1D46-A173-005AE60ACA54}"/>
              </a:ext>
            </a:extLst>
          </p:cNvPr>
          <p:cNvSpPr txBox="1">
            <a:spLocks/>
          </p:cNvSpPr>
          <p:nvPr/>
        </p:nvSpPr>
        <p:spPr>
          <a:xfrm>
            <a:off x="2865120" y="5017050"/>
            <a:ext cx="9144000" cy="15724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GT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RENDICIÓN DE CUENTAS</a:t>
            </a:r>
          </a:p>
          <a:p>
            <a:pPr algn="r"/>
            <a:r>
              <a:rPr lang="es-GT" sz="37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3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37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GENERAL</a:t>
            </a:r>
          </a:p>
          <a:p>
            <a:pPr algn="r"/>
            <a:r>
              <a:rPr lang="es-GT" sz="37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CUATRIMESTRE 2021</a:t>
            </a:r>
          </a:p>
        </p:txBody>
      </p:sp>
    </p:spTree>
    <p:extLst>
      <p:ext uri="{BB962C8B-B14F-4D97-AF65-F5344CB8AC3E}">
        <p14:creationId xmlns:p14="http://schemas.microsoft.com/office/powerpoint/2010/main" val="272884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562062"/>
            <a:ext cx="8673737" cy="547089"/>
          </a:xfrm>
        </p:spPr>
        <p:txBody>
          <a:bodyPr>
            <a:noAutofit/>
          </a:bodyPr>
          <a:lstStyle/>
          <a:p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CIFRAS GENERALES DEL PRESUPUESTO AL SEGUNDO CUATRIMESTRE 2021</a:t>
            </a:r>
            <a:endParaRPr lang="es-G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8" y="1754976"/>
            <a:ext cx="4585065" cy="46141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Presupuesto vigente </a:t>
            </a:r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total:</a:t>
            </a:r>
          </a:p>
          <a:p>
            <a:pPr marL="457200" lvl="1" indent="0"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>
              <a:buNone/>
            </a:pP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Presupuesto </a:t>
            </a:r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ejecutado</a:t>
            </a: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 (utilizado):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Saldo</a:t>
            </a: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 por ejecutar 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(por utilizar):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 txBox="1">
            <a:spLocks/>
          </p:cNvSpPr>
          <p:nvPr/>
        </p:nvSpPr>
        <p:spPr>
          <a:xfrm>
            <a:off x="4754880" y="1619794"/>
            <a:ext cx="5969726" cy="1541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5,496,599,100.00</a:t>
            </a:r>
            <a:endParaRPr lang="es-GT" sz="4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 txBox="1">
            <a:spLocks/>
          </p:cNvSpPr>
          <p:nvPr/>
        </p:nvSpPr>
        <p:spPr>
          <a:xfrm>
            <a:off x="4754880" y="3114705"/>
            <a:ext cx="5969726" cy="1541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3,475,629,586.06</a:t>
            </a:r>
            <a:endParaRPr lang="es-GT" sz="4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 txBox="1">
            <a:spLocks/>
          </p:cNvSpPr>
          <p:nvPr/>
        </p:nvSpPr>
        <p:spPr>
          <a:xfrm>
            <a:off x="4754880" y="4656122"/>
            <a:ext cx="5969726" cy="1541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2,020,969,513.94</a:t>
            </a:r>
            <a:endParaRPr lang="es-GT" sz="4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47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745" y="578840"/>
            <a:ext cx="8673737" cy="547089"/>
          </a:xfrm>
          <a:noFill/>
        </p:spPr>
        <p:txBody>
          <a:bodyPr>
            <a:noAutofit/>
          </a:bodyPr>
          <a:lstStyle/>
          <a:p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CIFRAS GENERALES DEL PRESUPUESTO AL SEGUNDO CUATRIMESTRE 2021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2701" y="2803491"/>
            <a:ext cx="4585065" cy="14454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sz="2600" b="1" dirty="0">
                <a:latin typeface="Arial" panose="020B0604020202020204" pitchFamily="34" charset="0"/>
                <a:cs typeface="Arial" panose="020B0604020202020204" pitchFamily="34" charset="0"/>
              </a:rPr>
              <a:t>Porcentaje de ejecución</a:t>
            </a:r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lvl="1" indent="0"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 txBox="1">
            <a:spLocks/>
          </p:cNvSpPr>
          <p:nvPr/>
        </p:nvSpPr>
        <p:spPr>
          <a:xfrm>
            <a:off x="5857155" y="2534194"/>
            <a:ext cx="2884203" cy="1984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r>
              <a:rPr lang="es-GT" sz="5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63.23%</a:t>
            </a:r>
            <a:endParaRPr lang="es-GT" sz="5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96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1" y="1345474"/>
            <a:ext cx="11173098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pPr algn="l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¿EN QUÉ UTILIZA EL </a:t>
            </a:r>
            <a:r>
              <a:rPr lang="es-GT" dirty="0" smtClean="0">
                <a:latin typeface="Arial" panose="020B0604020202020204" pitchFamily="34" charset="0"/>
                <a:cs typeface="Arial" panose="020B0604020202020204" pitchFamily="34" charset="0"/>
              </a:rPr>
              <a:t>DINERO EL MINISTERIO DE GOBERNACIÓN?</a:t>
            </a: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4493623" y="1721224"/>
            <a:ext cx="7406641" cy="481404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dinero se utiliza en la adquisición de diferentes bienes o servicios y en transferencias que son necesarias para cumplir con las finalidades de la institución.</a:t>
            </a:r>
          </a:p>
          <a:p>
            <a:pPr algn="just">
              <a:lnSpc>
                <a:spcPct val="150000"/>
              </a:lnSpc>
            </a:pPr>
            <a:endParaRPr lang="es-GT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mostrar de forma ordenada a la población en qué se utiliza el dinero, el gasto del sector público se muestra por </a:t>
            </a:r>
            <a:r>
              <a:rPr lang="es-GT" sz="2600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grupos de gasto</a:t>
            </a:r>
            <a:r>
              <a:rPr lang="es-GT" sz="2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87531" y="2672987"/>
            <a:ext cx="3327219" cy="1937113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  <a:t>El gasto se divide </a:t>
            </a:r>
          </a:p>
          <a:p>
            <a:pPr>
              <a:lnSpc>
                <a:spcPct val="150000"/>
              </a:lnSpc>
            </a:pPr>
            <a: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GT" sz="3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s-GT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grupos</a:t>
            </a:r>
            <a: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08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1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718861"/>
              </p:ext>
            </p:extLst>
          </p:nvPr>
        </p:nvGraphicFramePr>
        <p:xfrm>
          <a:off x="535578" y="1541417"/>
          <a:ext cx="9209314" cy="5003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611" y="575125"/>
            <a:ext cx="8791303" cy="547089"/>
          </a:xfrm>
        </p:spPr>
        <p:txBody>
          <a:bodyPr>
            <a:noAutofit/>
          </a:bodyPr>
          <a:lstStyle/>
          <a:p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EJECUCIÓN PRESUPUESTARIA POR GRUPO DE GASTO AL SEGUNDO CUATRIMESTRE 2021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9744892" y="2743200"/>
            <a:ext cx="205086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Grupo 0: </a:t>
            </a:r>
            <a:r>
              <a:rPr lang="es-G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Servicios Personales</a:t>
            </a:r>
          </a:p>
          <a:p>
            <a:r>
              <a:rPr lang="es-G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Grupo 1: </a:t>
            </a:r>
            <a:r>
              <a:rPr lang="es-G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Servicios no Personales</a:t>
            </a:r>
          </a:p>
          <a:p>
            <a:r>
              <a:rPr lang="es-G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Grupo 2:</a:t>
            </a:r>
            <a:r>
              <a:rPr lang="es-G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Materiales y Suministros</a:t>
            </a:r>
          </a:p>
          <a:p>
            <a:r>
              <a:rPr lang="es-G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Grupo 3:</a:t>
            </a:r>
            <a:r>
              <a:rPr lang="es-G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Propiedad, Planta, Equipo e Intangibles</a:t>
            </a:r>
          </a:p>
          <a:p>
            <a:r>
              <a:rPr lang="es-G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Grupo 4:</a:t>
            </a:r>
            <a:r>
              <a:rPr lang="es-G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Transferencias Corrientes</a:t>
            </a:r>
          </a:p>
          <a:p>
            <a:r>
              <a:rPr lang="es-G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Grupo 5:</a:t>
            </a:r>
            <a:r>
              <a:rPr lang="es-G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Transferencias de Capital</a:t>
            </a:r>
          </a:p>
          <a:p>
            <a:r>
              <a:rPr lang="es-G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Grupo 9:</a:t>
            </a:r>
            <a:r>
              <a:rPr lang="es-G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Asignaciones </a:t>
            </a:r>
            <a:r>
              <a:rPr lang="es-G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Globales</a:t>
            </a:r>
            <a:endParaRPr lang="es-G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02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CC PPT" id="{10F4F059-A0B9-1049-A250-F7623F8A7F99}" vid="{AC174B93-5168-7E41-BD8C-27F9E39DFEA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39D96561CF3FA49BA629FB29367CEAB" ma:contentTypeVersion="12" ma:contentTypeDescription="Crear nuevo documento." ma:contentTypeScope="" ma:versionID="82063a6b178adbe3c79d37e693bc162e">
  <xsd:schema xmlns:xsd="http://www.w3.org/2001/XMLSchema" xmlns:xs="http://www.w3.org/2001/XMLSchema" xmlns:p="http://schemas.microsoft.com/office/2006/metadata/properties" xmlns:ns3="efcf9931-6988-4c26-989d-90fd7d9d6177" xmlns:ns4="2de3127d-b50e-4c29-b846-9213acea4d89" targetNamespace="http://schemas.microsoft.com/office/2006/metadata/properties" ma:root="true" ma:fieldsID="3d9afdd1b157cbc26b4623f5f3ce62be" ns3:_="" ns4:_="">
    <xsd:import namespace="efcf9931-6988-4c26-989d-90fd7d9d6177"/>
    <xsd:import namespace="2de3127d-b50e-4c29-b846-9213acea4d8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cf9931-6988-4c26-989d-90fd7d9d61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e3127d-b50e-4c29-b846-9213acea4d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F6A2CD-1165-4C44-BCDF-58BB3311353D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2de3127d-b50e-4c29-b846-9213acea4d89"/>
    <ds:schemaRef ds:uri="efcf9931-6988-4c26-989d-90fd7d9d6177"/>
  </ds:schemaRefs>
</ds:datastoreItem>
</file>

<file path=customXml/itemProps2.xml><?xml version="1.0" encoding="utf-8"?>
<ds:datastoreItem xmlns:ds="http://schemas.openxmlformats.org/officeDocument/2006/customXml" ds:itemID="{7BACC9B7-7504-42A6-9CA1-27F36E1A7B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cf9931-6988-4c26-989d-90fd7d9d6177"/>
    <ds:schemaRef ds:uri="2de3127d-b50e-4c29-b846-9213acea4d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567AB3-BDA8-4F6A-BF08-04C51A48EB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CPCC PPT 001</Template>
  <TotalTime>6569</TotalTime>
  <Words>2515</Words>
  <Application>Microsoft Office PowerPoint</Application>
  <PresentationFormat>Panorámica</PresentationFormat>
  <Paragraphs>477</Paragraphs>
  <Slides>34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34</vt:i4>
      </vt:variant>
    </vt:vector>
  </HeadingPairs>
  <TitlesOfParts>
    <vt:vector size="46" baseType="lpstr">
      <vt:lpstr>Arial</vt:lpstr>
      <vt:lpstr>Arial Black</vt:lpstr>
      <vt:lpstr>Calibri</vt:lpstr>
      <vt:lpstr>Calibri Light</vt:lpstr>
      <vt:lpstr>Cambria Math</vt:lpstr>
      <vt:lpstr>Montserrat</vt:lpstr>
      <vt:lpstr>Times New Roman</vt:lpstr>
      <vt:lpstr>Tw Cen MT</vt:lpstr>
      <vt:lpstr>Verdana</vt:lpstr>
      <vt:lpstr>Wingdings</vt:lpstr>
      <vt:lpstr>Tema de Office</vt:lpstr>
      <vt:lpstr>1_Tema de Office</vt:lpstr>
      <vt:lpstr>Presentación de PowerPoint</vt:lpstr>
      <vt:lpstr>PRINCIPALES FUNCIONES DEL MINISTERIO DE GOBERNACIÓN</vt:lpstr>
      <vt:lpstr>PRINCIPALES OBJETIVO DEL MINISTERIO DE GOBERNACIÓN</vt:lpstr>
      <vt:lpstr>PRINCIPALES OBJETIVO DEL MINISTERIO DE GOBERNACIÓN</vt:lpstr>
      <vt:lpstr>Presentación de PowerPoint</vt:lpstr>
      <vt:lpstr>CIFRAS GENERALES DEL PRESUPUESTO AL SEGUNDO CUATRIMESTRE 2021</vt:lpstr>
      <vt:lpstr>CIFRAS GENERALES DEL PRESUPUESTO AL SEGUNDO CUATRIMESTRE 2021</vt:lpstr>
      <vt:lpstr>¿EN QUÉ UTILIZA EL DINERO EL MINISTERIO DE GOBERNACIÓN?  </vt:lpstr>
      <vt:lpstr>EJECUCIÓN PRESUPUESTARIA POR GRUPO DE GASTO AL SEGUNDO CUATRIMESTRE 2021</vt:lpstr>
      <vt:lpstr>¿CUÁL ES LA IMPORTANCIA DEL PAGO DE SERVIDORES PÚBLICOS?  </vt:lpstr>
      <vt:lpstr>PAGO DE SALARIOS A SERVIDORES PÚBLICOS A LA FECHA  </vt:lpstr>
      <vt:lpstr>¿EN QUÉ INVIERTE EL MINISTERIO DE GOBERNACIÓN?  </vt:lpstr>
      <vt:lpstr>MONTO UTILIZADO EN INVERSIÓN A LA FECHA  </vt:lpstr>
      <vt:lpstr>¿QUÉ FINALIDADES ATIENDE EL MINISTERIO DE GOBERNACIÓN?  </vt:lpstr>
      <vt:lpstr>EJECUCIÓN PRESUPUESTARIA POR FINALIDAD AL SEGUNDO CUATRIMESTRE 2021</vt:lpstr>
      <vt:lpstr>Presentación de PowerPoint</vt:lpstr>
      <vt:lpstr>PRINCIPALES RESULTADOS Y AVANCES</vt:lpstr>
      <vt:lpstr>PRINCIPALES RESULTADOS Y AVANCES</vt:lpstr>
      <vt:lpstr>PRINCIPALES RESULTADOS Y AVANCES</vt:lpstr>
      <vt:lpstr>PRINCIPALES RESULTADOS Y AVANCES</vt:lpstr>
      <vt:lpstr>PRINCIPALES RESULTADOS Y AVANCES</vt:lpstr>
      <vt:lpstr>PRINCIPALES RESULTADOS Y AVANCES</vt:lpstr>
      <vt:lpstr>PRINCIPALES RESULTADOS Y AVANCES</vt:lpstr>
      <vt:lpstr>PRINCIPALES RESULTADOS Y AVANCES</vt:lpstr>
      <vt:lpstr>PRINCIPALES RESULTADOS Y AVANCES</vt:lpstr>
      <vt:lpstr>Presentación de PowerPoint</vt:lpstr>
      <vt:lpstr>Presentación de PowerPoint</vt:lpstr>
      <vt:lpstr>¿QUÉ TENDENCIA MUESTRA EL USO DE LOS RECURSOS PÚBLICOS?  </vt:lpstr>
      <vt:lpstr>RESULTADOS QUE SE OBTUVIERON EN EL MARCO DE LA PGG  </vt:lpstr>
      <vt:lpstr>RESULTADOS QUE SE OBTUVIERON EN EL MARCO DE LA PGG  </vt:lpstr>
      <vt:lpstr>¿QUÉ MEDIDAS DE TRANSPARENCIA SE HAN APLICADO?  </vt:lpstr>
      <vt:lpstr>¿QUÉ DESAFÍOS INSTITUCIONALES SE TIENEN DURANTE 2021?  </vt:lpstr>
      <vt:lpstr>¿QUÉ DESAFÍOS INSTITUCIONALES SE TIENEN DURANTE 2021?  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TITULAR Subtitular</dc:title>
  <dc:subject/>
  <dc:creator>CPCC-RMONROY</dc:creator>
  <cp:keywords/>
  <dc:description/>
  <cp:lastModifiedBy>Guillermo Jose Pimentel Lemus</cp:lastModifiedBy>
  <cp:revision>440</cp:revision>
  <cp:lastPrinted>2021-08-09T17:23:02Z</cp:lastPrinted>
  <dcterms:created xsi:type="dcterms:W3CDTF">2020-10-26T21:37:44Z</dcterms:created>
  <dcterms:modified xsi:type="dcterms:W3CDTF">2021-09-20T18:06:45Z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0x010100A39D96561CF3FA49BA629FB29367CEAB</vt:lpwstr>
  </property>
</Properties>
</file>