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322" r:id="rId5"/>
    <p:sldId id="353" r:id="rId6"/>
    <p:sldId id="354" r:id="rId7"/>
    <p:sldId id="309" r:id="rId8"/>
    <p:sldId id="352" r:id="rId9"/>
    <p:sldId id="342" r:id="rId10"/>
    <p:sldId id="364" r:id="rId11"/>
    <p:sldId id="336" r:id="rId12"/>
    <p:sldId id="334" r:id="rId13"/>
    <p:sldId id="335" r:id="rId14"/>
    <p:sldId id="337" r:id="rId15"/>
    <p:sldId id="338" r:id="rId16"/>
    <p:sldId id="340" r:id="rId17"/>
    <p:sldId id="341" r:id="rId18"/>
    <p:sldId id="339" r:id="rId19"/>
    <p:sldId id="344" r:id="rId20"/>
    <p:sldId id="355" r:id="rId21"/>
    <p:sldId id="343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45" r:id="rId31"/>
    <p:sldId id="346" r:id="rId32"/>
    <p:sldId id="347" r:id="rId33"/>
    <p:sldId id="317" r:id="rId34"/>
    <p:sldId id="348" r:id="rId35"/>
    <p:sldId id="349" r:id="rId36"/>
    <p:sldId id="351" r:id="rId37"/>
    <p:sldId id="350" r:id="rId38"/>
    <p:sldId id="319" r:id="rId39"/>
  </p:sldIdLst>
  <p:sldSz cx="12192000" cy="6858000"/>
  <p:notesSz cx="9236075" cy="6964363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 Enamorado" initials="ME" lastIdx="2" clrIdx="0">
    <p:extLst>
      <p:ext uri="{19B8F6BF-5375-455C-9EA6-DF929625EA0E}">
        <p15:presenceInfo xmlns:p15="http://schemas.microsoft.com/office/powerpoint/2012/main" userId="S-1-5-21-3493709827-1784827400-2039739247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6C0"/>
    <a:srgbClr val="179939"/>
    <a:srgbClr val="197BB4"/>
    <a:srgbClr val="BDD7EE"/>
    <a:srgbClr val="0D1F3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2" autoAdjust="0"/>
    <p:restoredTop sz="96405" autoAdjust="0"/>
  </p:normalViewPr>
  <p:slideViewPr>
    <p:cSldViewPr snapToGrid="0">
      <p:cViewPr varScale="1">
        <p:scale>
          <a:sx n="66" d="100"/>
          <a:sy n="66" d="100"/>
        </p:scale>
        <p:origin x="208" y="14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6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turcios\Desktop\PROGRAMAS%20DEL%20MIDES\2021\Rendici&#243;n%20de%20Cuentas\Comisi&#243;n%20Contra%20la%20Corrupci&#243;n\2DO%20cuatrimestre\Formatos%20MRC%20MID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turcios\Desktop\PROGRAMAS%20DEL%20MIDES\2021\Rendici&#243;n%20de%20Cuentas\Comisi&#243;n%20Contra%20la%20Corrupci&#243;n\2DO%20cuatrimestre\Formatos%20MRC%20MID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050" b="0"/>
            </a:pPr>
            <a:r>
              <a:rPr lang="es-GT" sz="1050" b="0" i="0" baseline="0"/>
              <a:t>*Cifras en millones de quetzales</a:t>
            </a:r>
            <a:endParaRPr lang="es-GT" sz="1050" b="0"/>
          </a:p>
        </c:rich>
      </c:tx>
      <c:layout>
        <c:manualLayout>
          <c:xMode val="edge"/>
          <c:yMode val="edge"/>
          <c:x val="0.80912688347950856"/>
          <c:y val="0.44628089493050155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'Grupo Gasto'!$C$2:$C$3</c:f>
              <c:strCache>
                <c:ptCount val="1"/>
                <c:pt idx="0">
                  <c:v>Presupuesto Vigente Total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001198985927034E-3"/>
                  <c:y val="-8.2644610172315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83-DE43-990D-990194C39CB7}"/>
                </c:ext>
              </c:extLst>
            </c:dLbl>
            <c:dLbl>
              <c:idx val="4"/>
              <c:layout>
                <c:manualLayout>
                  <c:x val="0"/>
                  <c:y val="-8.2644610172315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83-DE43-990D-990194C39CB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'Grupo Gasto'!$A$4:$A$9</c:f>
              <c:strCache>
                <c:ptCount val="6"/>
                <c:pt idx="0">
                  <c:v>0. SERVICIOS PERSONALES</c:v>
                </c:pt>
                <c:pt idx="1">
                  <c:v>1. SERVICIOS NO PERSONALES</c:v>
                </c:pt>
                <c:pt idx="2">
                  <c:v>2. MATERIALES Y SUMINISTROS</c:v>
                </c:pt>
                <c:pt idx="3">
                  <c:v>3. PROPIEDAD, PLANTA, EQUIPO E INTANGIBLES</c:v>
                </c:pt>
                <c:pt idx="4">
                  <c:v>4. TRANSFERENCIAS CORRIENTES</c:v>
                </c:pt>
                <c:pt idx="5">
                  <c:v>9. ASIGNACIONES GLOBALES</c:v>
                </c:pt>
              </c:strCache>
            </c:strRef>
          </c:cat>
          <c:val>
            <c:numRef>
              <c:f>'Grupo Gasto'!$C$4:$C$9</c:f>
              <c:numCache>
                <c:formatCode>_("Q"* #.##000_);_("Q"* \(#.##000\);_("Q"* "-"??_);_(@_)</c:formatCode>
                <c:ptCount val="6"/>
                <c:pt idx="0">
                  <c:v>201116944</c:v>
                </c:pt>
                <c:pt idx="1">
                  <c:v>45465217</c:v>
                </c:pt>
                <c:pt idx="2">
                  <c:v>208935092</c:v>
                </c:pt>
                <c:pt idx="3">
                  <c:v>205266320</c:v>
                </c:pt>
                <c:pt idx="4">
                  <c:v>429774048</c:v>
                </c:pt>
                <c:pt idx="5">
                  <c:v>13277845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3-DE43-990D-990194C39CB7}"/>
            </c:ext>
          </c:extLst>
        </c:ser>
        <c:ser>
          <c:idx val="1"/>
          <c:order val="1"/>
          <c:tx>
            <c:strRef>
              <c:f>'Grupo Gasto'!$D$2:$D$3</c:f>
              <c:strCache>
                <c:ptCount val="1"/>
                <c:pt idx="0">
                  <c:v>Presupuesto Ejecutado (utilizado)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'Grupo Gasto'!$A$4:$A$9</c:f>
              <c:strCache>
                <c:ptCount val="6"/>
                <c:pt idx="0">
                  <c:v>0. SERVICIOS PERSONALES</c:v>
                </c:pt>
                <c:pt idx="1">
                  <c:v>1. SERVICIOS NO PERSONALES</c:v>
                </c:pt>
                <c:pt idx="2">
                  <c:v>2. MATERIALES Y SUMINISTROS</c:v>
                </c:pt>
                <c:pt idx="3">
                  <c:v>3. PROPIEDAD, PLANTA, EQUIPO E INTANGIBLES</c:v>
                </c:pt>
                <c:pt idx="4">
                  <c:v>4. TRANSFERENCIAS CORRIENTES</c:v>
                </c:pt>
                <c:pt idx="5">
                  <c:v>9. ASIGNACIONES GLOBALES</c:v>
                </c:pt>
              </c:strCache>
            </c:strRef>
          </c:cat>
          <c:val>
            <c:numRef>
              <c:f>'Grupo Gasto'!$D$4:$D$9</c:f>
              <c:numCache>
                <c:formatCode>_("Q"* #.##000_);_("Q"* \(#.##000\);_("Q"* "-"??_);_(@_)</c:formatCode>
                <c:ptCount val="6"/>
                <c:pt idx="0">
                  <c:v>112562338.45</c:v>
                </c:pt>
                <c:pt idx="1">
                  <c:v>23439523.699999999</c:v>
                </c:pt>
                <c:pt idx="2">
                  <c:v>156329602.50999999</c:v>
                </c:pt>
                <c:pt idx="3">
                  <c:v>59427019.369999997</c:v>
                </c:pt>
                <c:pt idx="4">
                  <c:v>220845420.59999999</c:v>
                </c:pt>
                <c:pt idx="5">
                  <c:v>12788669.050000001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83-DE43-990D-990194C39CB7}"/>
            </c:ext>
          </c:extLst>
        </c:ser>
        <c:ser>
          <c:idx val="2"/>
          <c:order val="2"/>
          <c:tx>
            <c:strRef>
              <c:f>'Grupo Gasto'!$F$2:$F$3</c:f>
              <c:strCache>
                <c:ptCount val="1"/>
                <c:pt idx="0">
                  <c:v>Saldo por Ejecutar (por utilizar)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'Grupo Gasto'!$A$4:$A$9</c:f>
              <c:strCache>
                <c:ptCount val="6"/>
                <c:pt idx="0">
                  <c:v>0. SERVICIOS PERSONALES</c:v>
                </c:pt>
                <c:pt idx="1">
                  <c:v>1. SERVICIOS NO PERSONALES</c:v>
                </c:pt>
                <c:pt idx="2">
                  <c:v>2. MATERIALES Y SUMINISTROS</c:v>
                </c:pt>
                <c:pt idx="3">
                  <c:v>3. PROPIEDAD, PLANTA, EQUIPO E INTANGIBLES</c:v>
                </c:pt>
                <c:pt idx="4">
                  <c:v>4. TRANSFERENCIAS CORRIENTES</c:v>
                </c:pt>
                <c:pt idx="5">
                  <c:v>9. ASIGNACIONES GLOBALES</c:v>
                </c:pt>
              </c:strCache>
            </c:strRef>
          </c:cat>
          <c:val>
            <c:numRef>
              <c:f>'Grupo Gasto'!$F$4:$F$9</c:f>
              <c:numCache>
                <c:formatCode>_("Q"* #.##000_);_("Q"* \(#.##000\);_("Q"* "-"??_);_(@_)</c:formatCode>
                <c:ptCount val="6"/>
                <c:pt idx="0">
                  <c:v>88554605.549999997</c:v>
                </c:pt>
                <c:pt idx="1">
                  <c:v>22025693.300000001</c:v>
                </c:pt>
                <c:pt idx="2">
                  <c:v>52605489.49000001</c:v>
                </c:pt>
                <c:pt idx="3">
                  <c:v>145839300.63</c:v>
                </c:pt>
                <c:pt idx="4">
                  <c:v>208928627.40000001</c:v>
                </c:pt>
                <c:pt idx="5">
                  <c:v>489175.94999999925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83-DE43-990D-990194C39C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7496064"/>
        <c:axId val="177497600"/>
        <c:axId val="0"/>
      </c:bar3DChart>
      <c:catAx>
        <c:axId val="177496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7497600"/>
        <c:crosses val="autoZero"/>
        <c:auto val="1"/>
        <c:lblAlgn val="ctr"/>
        <c:lblOffset val="100"/>
        <c:noMultiLvlLbl val="0"/>
      </c:catAx>
      <c:valAx>
        <c:axId val="177497600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7749606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4.4531460594452718E-2"/>
                <c:y val="0.49999748701625063"/>
              </c:manualLayout>
            </c:layout>
          </c:dispUnitsLbl>
        </c:dispUnits>
      </c:valAx>
    </c:plotArea>
    <c:legend>
      <c:legendPos val="r"/>
      <c:layout>
        <c:manualLayout>
          <c:xMode val="edge"/>
          <c:yMode val="edge"/>
          <c:x val="0.80548437784083504"/>
          <c:y val="0.29319508328785632"/>
          <c:w val="0.18427274057112097"/>
          <c:h val="0.1494455327551391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s-GT" sz="1000" b="0" i="0" baseline="0">
                <a:effectLst/>
              </a:rPr>
              <a:t>*Cifras en millones de quetzales</a:t>
            </a:r>
            <a:endParaRPr lang="es-GT" sz="1000">
              <a:effectLst/>
            </a:endParaRPr>
          </a:p>
        </c:rich>
      </c:tx>
      <c:layout>
        <c:manualLayout>
          <c:xMode val="edge"/>
          <c:yMode val="edge"/>
          <c:x val="0.82875154482473468"/>
          <c:y val="0.370524100492863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762931722762834"/>
          <c:y val="3.8477041730139452E-2"/>
          <c:w val="0.55407066961972351"/>
          <c:h val="0.89741449774788418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Finalidad!$F$3</c:f>
              <c:strCache>
                <c:ptCount val="1"/>
                <c:pt idx="0">
                  <c:v>Saldo por Ejecutar (por utilizar)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5991588232012175E-3"/>
                  <c:y val="3.113647903301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C5-524A-A695-BC6D9415C305}"/>
                </c:ext>
              </c:extLst>
            </c:dLbl>
            <c:dLbl>
              <c:idx val="7"/>
              <c:layout>
                <c:manualLayout>
                  <c:x val="-1.2030072908872577E-3"/>
                  <c:y val="1.2454591613205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C5-524A-A695-BC6D9415C305}"/>
                </c:ext>
              </c:extLst>
            </c:dLbl>
            <c:dLbl>
              <c:idx val="8"/>
              <c:layout>
                <c:manualLayout>
                  <c:x val="6.1759742014612842E-3"/>
                  <c:y val="1.8681887419808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C5-524A-A695-BC6D9415C305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Finalidad!$B$5:$B$13</c:f>
              <c:strCache>
                <c:ptCount val="9"/>
                <c:pt idx="0">
                  <c:v>01. Servicios Públicos Generales</c:v>
                </c:pt>
                <c:pt idx="1">
                  <c:v>04. Atención a Desastres y Gestión de Riesgos</c:v>
                </c:pt>
                <c:pt idx="2">
                  <c:v>05. Asuntos Económicos</c:v>
                </c:pt>
                <c:pt idx="3">
                  <c:v>06. Protección Ambiental</c:v>
                </c:pt>
                <c:pt idx="4">
                  <c:v>07. Urbanización y Servicios Comunitarios</c:v>
                </c:pt>
                <c:pt idx="5">
                  <c:v>08. Salud</c:v>
                </c:pt>
                <c:pt idx="6">
                  <c:v>09. Actividades deportivas, recreativas, cultura y religión</c:v>
                </c:pt>
                <c:pt idx="7">
                  <c:v>10. Educación</c:v>
                </c:pt>
                <c:pt idx="8">
                  <c:v>11. Protección Social</c:v>
                </c:pt>
              </c:strCache>
            </c:strRef>
          </c:cat>
          <c:val>
            <c:numRef>
              <c:f>Finalidad!$F$5:$F$13</c:f>
              <c:numCache>
                <c:formatCode>_("Q"* #.##000_);_("Q"* \(#.##000\);_("Q"* "-"??_);_(@_)</c:formatCode>
                <c:ptCount val="9"/>
                <c:pt idx="0">
                  <c:v>23657981.810000002</c:v>
                </c:pt>
                <c:pt idx="1">
                  <c:v>214830.32999999821</c:v>
                </c:pt>
                <c:pt idx="2">
                  <c:v>44423502.82</c:v>
                </c:pt>
                <c:pt idx="3">
                  <c:v>60990005.990000002</c:v>
                </c:pt>
                <c:pt idx="4">
                  <c:v>29949214.559999999</c:v>
                </c:pt>
                <c:pt idx="5">
                  <c:v>45702610.329999998</c:v>
                </c:pt>
                <c:pt idx="6">
                  <c:v>1100000</c:v>
                </c:pt>
                <c:pt idx="7">
                  <c:v>19301200.300000001</c:v>
                </c:pt>
                <c:pt idx="8">
                  <c:v>293103546.18000001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C5-524A-A695-BC6D9415C305}"/>
            </c:ext>
          </c:extLst>
        </c:ser>
        <c:ser>
          <c:idx val="1"/>
          <c:order val="1"/>
          <c:tx>
            <c:strRef>
              <c:f>Finalidad!$D$3</c:f>
              <c:strCache>
                <c:ptCount val="1"/>
                <c:pt idx="0">
                  <c:v>Presupuesto Ejecutado (utilizado)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4.94081285513916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C5-524A-A695-BC6D9415C305}"/>
                </c:ext>
              </c:extLst>
            </c:dLbl>
            <c:dLbl>
              <c:idx val="2"/>
              <c:layout>
                <c:manualLayout>
                  <c:x val="7.41121928270874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C5-524A-A695-BC6D9415C305}"/>
                </c:ext>
              </c:extLst>
            </c:dLbl>
            <c:dLbl>
              <c:idx val="3"/>
              <c:layout>
                <c:manualLayout>
                  <c:x val="-2.3416015929711032E-3"/>
                  <c:y val="3.113647903301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C5-524A-A695-BC6D9415C305}"/>
                </c:ext>
              </c:extLst>
            </c:dLbl>
            <c:dLbl>
              <c:idx val="4"/>
              <c:layout>
                <c:manualLayout>
                  <c:x val="6.17601606892395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C5-524A-A695-BC6D9415C305}"/>
                </c:ext>
              </c:extLst>
            </c:dLbl>
            <c:dLbl>
              <c:idx val="5"/>
              <c:layout>
                <c:manualLayout>
                  <c:x val="4.9729669105740264E-3"/>
                  <c:y val="3.1134027341750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C5-524A-A695-BC6D9415C305}"/>
                </c:ext>
              </c:extLst>
            </c:dLbl>
            <c:dLbl>
              <c:idx val="7"/>
              <c:layout>
                <c:manualLayout>
                  <c:x val="4.9729669105740264E-3"/>
                  <c:y val="6.227295806602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C5-524A-A695-BC6D9415C305}"/>
                </c:ext>
              </c:extLst>
            </c:dLbl>
            <c:dLbl>
              <c:idx val="8"/>
              <c:layout>
                <c:manualLayout>
                  <c:x val="9.8172025685247643E-3"/>
                  <c:y val="6.227295806602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BC5-524A-A695-BC6D9415C305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Finalidad!$B$5:$B$13</c:f>
              <c:strCache>
                <c:ptCount val="9"/>
                <c:pt idx="0">
                  <c:v>01. Servicios Públicos Generales</c:v>
                </c:pt>
                <c:pt idx="1">
                  <c:v>04. Atención a Desastres y Gestión de Riesgos</c:v>
                </c:pt>
                <c:pt idx="2">
                  <c:v>05. Asuntos Económicos</c:v>
                </c:pt>
                <c:pt idx="3">
                  <c:v>06. Protección Ambiental</c:v>
                </c:pt>
                <c:pt idx="4">
                  <c:v>07. Urbanización y Servicios Comunitarios</c:v>
                </c:pt>
                <c:pt idx="5">
                  <c:v>08. Salud</c:v>
                </c:pt>
                <c:pt idx="6">
                  <c:v>09. Actividades deportivas, recreativas, cultura y religión</c:v>
                </c:pt>
                <c:pt idx="7">
                  <c:v>10. Educación</c:v>
                </c:pt>
                <c:pt idx="8">
                  <c:v>11. Protección Social</c:v>
                </c:pt>
              </c:strCache>
            </c:strRef>
          </c:cat>
          <c:val>
            <c:numRef>
              <c:f>Finalidad!$D$5:$D$13</c:f>
              <c:numCache>
                <c:formatCode>_("Q"* #.##000_);_("Q"* \(#.##000\);_("Q"* "-"??_);_(@_)</c:formatCode>
                <c:ptCount val="9"/>
                <c:pt idx="0">
                  <c:v>35954704.189999998</c:v>
                </c:pt>
                <c:pt idx="1">
                  <c:v>104613424.67</c:v>
                </c:pt>
                <c:pt idx="2">
                  <c:v>40767247.18</c:v>
                </c:pt>
                <c:pt idx="3">
                  <c:v>1936547.01</c:v>
                </c:pt>
                <c:pt idx="4">
                  <c:v>28123493.440000001</c:v>
                </c:pt>
                <c:pt idx="5">
                  <c:v>208483.67</c:v>
                </c:pt>
                <c:pt idx="6">
                  <c:v>0</c:v>
                </c:pt>
                <c:pt idx="7">
                  <c:v>33553204.699999999</c:v>
                </c:pt>
                <c:pt idx="8">
                  <c:v>340235468.81999999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BC5-524A-A695-BC6D9415C305}"/>
            </c:ext>
          </c:extLst>
        </c:ser>
        <c:ser>
          <c:idx val="0"/>
          <c:order val="2"/>
          <c:tx>
            <c:strRef>
              <c:f>Finalidad!$C$3</c:f>
              <c:strCache>
                <c:ptCount val="1"/>
                <c:pt idx="0">
                  <c:v>Presupuesto Vigente Total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Finalidad!$B$5:$B$13</c:f>
              <c:strCache>
                <c:ptCount val="9"/>
                <c:pt idx="0">
                  <c:v>01. Servicios Públicos Generales</c:v>
                </c:pt>
                <c:pt idx="1">
                  <c:v>04. Atención a Desastres y Gestión de Riesgos</c:v>
                </c:pt>
                <c:pt idx="2">
                  <c:v>05. Asuntos Económicos</c:v>
                </c:pt>
                <c:pt idx="3">
                  <c:v>06. Protección Ambiental</c:v>
                </c:pt>
                <c:pt idx="4">
                  <c:v>07. Urbanización y Servicios Comunitarios</c:v>
                </c:pt>
                <c:pt idx="5">
                  <c:v>08. Salud</c:v>
                </c:pt>
                <c:pt idx="6">
                  <c:v>09. Actividades deportivas, recreativas, cultura y religión</c:v>
                </c:pt>
                <c:pt idx="7">
                  <c:v>10. Educación</c:v>
                </c:pt>
                <c:pt idx="8">
                  <c:v>11. Protección Social</c:v>
                </c:pt>
              </c:strCache>
            </c:strRef>
          </c:cat>
          <c:val>
            <c:numRef>
              <c:f>Finalidad!$C$5:$C$13</c:f>
              <c:numCache>
                <c:formatCode>_("Q"* #.##000_);_("Q"* \(#.##000\);_("Q"* "-"??_);_(@_)</c:formatCode>
                <c:ptCount val="9"/>
                <c:pt idx="0">
                  <c:v>59612686</c:v>
                </c:pt>
                <c:pt idx="1">
                  <c:v>104828255</c:v>
                </c:pt>
                <c:pt idx="2">
                  <c:v>85190750</c:v>
                </c:pt>
                <c:pt idx="3">
                  <c:v>62926553</c:v>
                </c:pt>
                <c:pt idx="4">
                  <c:v>58072708</c:v>
                </c:pt>
                <c:pt idx="5">
                  <c:v>45911094</c:v>
                </c:pt>
                <c:pt idx="6">
                  <c:v>1100000</c:v>
                </c:pt>
                <c:pt idx="7">
                  <c:v>52854405</c:v>
                </c:pt>
                <c:pt idx="8">
                  <c:v>633339015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C5-524A-A695-BC6D9415C3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8497792"/>
        <c:axId val="178507776"/>
      </c:barChart>
      <c:catAx>
        <c:axId val="1784977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s-GT"/>
          </a:p>
        </c:txPr>
        <c:crossAx val="178507776"/>
        <c:crosses val="autoZero"/>
        <c:auto val="1"/>
        <c:lblAlgn val="ctr"/>
        <c:lblOffset val="100"/>
        <c:noMultiLvlLbl val="0"/>
      </c:catAx>
      <c:valAx>
        <c:axId val="178507776"/>
        <c:scaling>
          <c:orientation val="minMax"/>
        </c:scaling>
        <c:delete val="1"/>
        <c:axPos val="b"/>
        <c:numFmt formatCode="_(&quot;Q&quot;* #.##000_);_(&quot;Q&quot;* \(#.##000\);_(&quot;Q&quot;* &quot;-&quot;??_);_(@_)" sourceLinked="0"/>
        <c:majorTickMark val="none"/>
        <c:minorTickMark val="none"/>
        <c:tickLblPos val="nextTo"/>
        <c:crossAx val="17849779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2329936589335487E-2"/>
                <c:y val="0.4296169698223774"/>
              </c:manualLayout>
            </c:layout>
          </c:dispUnitsLbl>
        </c:dispUnits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035715163917635"/>
          <c:y val="0.19906776891436903"/>
          <c:w val="0.15964287930426135"/>
          <c:h val="0.1689114760480796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2AB811F-186B-4725-A7F7-35C2BE0D51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8E64013-480C-4439-BC5E-022BA71C28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0849" y="1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70781529-3644-42FB-BDB8-7BCF6AB8D8F0}" type="datetimeFigureOut">
              <a:rPr lang="es-GT" smtClean="0"/>
              <a:t>17/09/21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6170D5-344D-4ECF-A7BB-2563D18D79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614718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EBB728-8F58-4BB2-8C0F-D983E5A77D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0849" y="6614718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223D6B16-8452-4088-B7E7-5F9F0FEA3A9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5777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30849" y="1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2F889F5E-1FF3-4626-856E-81C394864066}" type="datetimeFigureOut">
              <a:rPr lang="es-GT" smtClean="0"/>
              <a:t>17/09/21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30475" y="869950"/>
            <a:ext cx="4175125" cy="234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6614718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30849" y="6614718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8A115BA9-5F40-4A42-9873-4A856A2BCB2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8341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54176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71317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41688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17540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530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8803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84519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84519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5144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5144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5144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1544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5144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51448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5144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5144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51448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5144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05239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445191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959138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59908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973027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350046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452370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91290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402581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37748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822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9719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503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23448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1213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589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CB6E6-1275-4A54-B4F3-1FDFC89807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96188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40FC4E-DF3E-4DB4-AED5-B01B15BD4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586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97BB4"/>
                </a:solidFill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F5FD4-74A1-4C0A-8923-49068F8C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A815-C8B2-4F30-9335-A540ED979A65}" type="datetime1">
              <a:rPr lang="es-GT" smtClean="0"/>
              <a:t>17/09/21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BE2AE7-3AC6-4190-A4FE-1D321727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F07A74-9836-4943-B7A0-5E8FB772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569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3B128BC-8CE4-44FE-ABE0-2ADEC50E0719}"/>
              </a:ext>
            </a:extLst>
          </p:cNvPr>
          <p:cNvSpPr/>
          <p:nvPr userDrawn="1"/>
        </p:nvSpPr>
        <p:spPr>
          <a:xfrm>
            <a:off x="1737360" y="294571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306812-D2D4-4A6A-A9D7-CA4F86A04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7360" y="365126"/>
            <a:ext cx="8886305" cy="84022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6A8AB6-1C67-49AF-B1F6-2C1D95988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788F09-FFB8-47A4-83A1-FFB352EF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12D7-C7C1-40DF-91F1-E4035ACD5280}" type="datetime1">
              <a:rPr lang="es-GT" smtClean="0"/>
              <a:t>17/09/21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9DA829-DECC-4D81-BB89-F7AF4340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315B1D-184D-423F-AE37-A16F1D9C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941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7F6C1-9961-4E83-AC75-6EE35CC30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54C6EA-948A-4DA3-B798-D9F5CD294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124C8-1552-464D-8D15-02CF0EA9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0D9E-9211-474E-867D-A3D7FD03901F}" type="datetime1">
              <a:rPr lang="es-GT" smtClean="0"/>
              <a:t>17/09/21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29C28-A3FD-46A7-A594-7566F0522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19F7CD-D6CB-4397-86C0-972D7E8A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7441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E1A9F3-6D03-4C47-B91C-E2AA71DE8885}"/>
              </a:ext>
            </a:extLst>
          </p:cNvPr>
          <p:cNvSpPr/>
          <p:nvPr userDrawn="1"/>
        </p:nvSpPr>
        <p:spPr>
          <a:xfrm>
            <a:off x="1655059" y="190372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ACE8EB-23E3-468D-B8DF-8F6F8180A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221" y="136525"/>
            <a:ext cx="8919557" cy="1072977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741142-687E-4D6E-816F-0ADEEEF33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4604"/>
            <a:ext cx="5181600" cy="4672359"/>
          </a:xfrm>
        </p:spPr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FFE13E-8A03-436A-9288-33FC96752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04604"/>
            <a:ext cx="5181600" cy="4672359"/>
          </a:xfrm>
        </p:spPr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D89AFC-ABD0-40BC-AC54-3A38F80E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F817-0E65-4E88-96D4-9FA2057239B0}" type="datetime1">
              <a:rPr lang="es-GT" smtClean="0"/>
              <a:t>17/09/21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2BE64-E0E5-41C6-B062-B215B384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B3788F-E72A-4C3A-89B7-18D56D09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993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652DB460-91BF-40E4-A0AA-0651BD241B34}"/>
              </a:ext>
            </a:extLst>
          </p:cNvPr>
          <p:cNvSpPr/>
          <p:nvPr userDrawn="1"/>
        </p:nvSpPr>
        <p:spPr>
          <a:xfrm>
            <a:off x="1645639" y="239584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4DDACD-DC1D-40EC-B008-0C6C6E460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4657" y="193761"/>
            <a:ext cx="9002685" cy="1072977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4C65F4-D5FD-46C8-9703-77A81401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A1675D-6C06-452F-95D3-D65F6CFEF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2786C0"/>
                </a:solidFill>
              </a:defRPr>
            </a:lvl1pPr>
            <a:lvl2pPr>
              <a:defRPr>
                <a:solidFill>
                  <a:srgbClr val="2786C0"/>
                </a:solidFill>
              </a:defRPr>
            </a:lvl2pPr>
            <a:lvl3pPr>
              <a:defRPr>
                <a:solidFill>
                  <a:srgbClr val="2786C0"/>
                </a:solidFill>
              </a:defRPr>
            </a:lvl3pPr>
            <a:lvl4pPr>
              <a:defRPr>
                <a:solidFill>
                  <a:srgbClr val="2786C0"/>
                </a:solidFill>
              </a:defRPr>
            </a:lvl4pPr>
            <a:lvl5pPr>
              <a:defRPr>
                <a:solidFill>
                  <a:srgbClr val="2786C0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BAF319F-5A1F-4AFD-B317-078D77EEA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312336-CD22-4874-AC1F-69CEB2E90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949558-7597-4FEE-979C-DF702AC7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FBD1-9373-42E6-933C-D2861B1129DE}" type="datetime1">
              <a:rPr lang="es-GT" smtClean="0"/>
              <a:t>17/09/21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FA7AA0-5007-4667-A160-C1E297AE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39C2D9-749C-4887-B363-FDF969BB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776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63A0B61-F4E4-4E19-A8B4-CE98D5FE76EB}"/>
              </a:ext>
            </a:extLst>
          </p:cNvPr>
          <p:cNvSpPr/>
          <p:nvPr userDrawn="1"/>
        </p:nvSpPr>
        <p:spPr>
          <a:xfrm>
            <a:off x="1645640" y="120105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E606A6-0C7D-4197-928F-3C235A39C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0611" y="136525"/>
            <a:ext cx="8620298" cy="998162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C57BED-D6DF-44F6-9853-7EFDD2F3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9AE-6D20-40E8-83B9-AFE348460766}" type="datetime1">
              <a:rPr lang="es-GT" smtClean="0"/>
              <a:t>17/09/21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46AB7B-43B6-4733-8D28-C0066CA7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8F1706-5A68-44DD-B37E-14665B3D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316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552EFF-1F48-4A1B-89BB-7FAB56D4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72B5-4A68-4E4F-B447-FC61244663D3}" type="datetime1">
              <a:rPr lang="es-GT" smtClean="0"/>
              <a:t>17/09/21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62CED3-F354-4189-B03B-51CD8EA4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0B8D55-B61D-4D96-8511-53BB2F5B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3227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32846-A75C-44A9-9F1C-FBB87585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4850"/>
            <a:ext cx="3932237" cy="652549"/>
          </a:xfrm>
        </p:spPr>
        <p:txBody>
          <a:bodyPr anchor="b">
            <a:noAutofit/>
          </a:bodyPr>
          <a:lstStyle>
            <a:lvl1pPr>
              <a:defRPr sz="20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931F63-922A-415B-BB5F-7D41CA224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>
              <a:defRPr sz="2800">
                <a:latin typeface="Montserrat" panose="00000500000000000000" pitchFamily="50" charset="0"/>
              </a:defRPr>
            </a:lvl2pPr>
            <a:lvl3pPr>
              <a:defRPr sz="2400">
                <a:latin typeface="Montserrat" panose="00000500000000000000" pitchFamily="50" charset="0"/>
              </a:defRPr>
            </a:lvl3pPr>
            <a:lvl4pPr>
              <a:defRPr sz="2000">
                <a:latin typeface="Montserrat" panose="00000500000000000000" pitchFamily="50" charset="0"/>
              </a:defRPr>
            </a:lvl4pPr>
            <a:lvl5pPr>
              <a:defRPr sz="2000">
                <a:latin typeface="Montserrat" panose="00000500000000000000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220F18-37FF-47B0-AB64-623062892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0644"/>
          </a:xfrm>
        </p:spPr>
        <p:txBody>
          <a:bodyPr/>
          <a:lstStyle>
            <a:lvl1pPr marL="0" indent="0">
              <a:buNone/>
              <a:defRPr sz="1600">
                <a:solidFill>
                  <a:srgbClr val="197BB4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D0E3C1-285A-495C-96A3-33F7D65E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E30F-A687-4E64-8B35-3DBF00F44A58}" type="datetime1">
              <a:rPr lang="es-GT" smtClean="0"/>
              <a:t>17/09/21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34785C-E43F-4595-B07D-6E417DD1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244D92-DDFF-46A2-AB5B-51C2229E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6589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5B584-4CB1-4D6F-89AE-431534AA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13410"/>
            <a:ext cx="3935413" cy="743989"/>
          </a:xfrm>
        </p:spPr>
        <p:txBody>
          <a:bodyPr anchor="b">
            <a:noAutofit/>
          </a:bodyPr>
          <a:lstStyle>
            <a:lvl1pPr>
              <a:defRPr sz="2000" b="1">
                <a:solidFill>
                  <a:srgbClr val="197BB4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DBEDE39-5EC8-4D3F-A632-F6711B701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13410"/>
            <a:ext cx="6172200" cy="4547640"/>
          </a:xfrm>
        </p:spPr>
        <p:txBody>
          <a:bodyPr/>
          <a:lstStyle>
            <a:lvl1pPr marL="0" indent="0">
              <a:buNone/>
              <a:defRPr sz="3200">
                <a:latin typeface="Montserrat" panose="00000500000000000000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C32553-3871-4822-8759-F079B3A43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AF83E3-EDF5-459F-9A25-88140AF6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AAE8-BB1F-46DC-B02E-828226DC17C2}" type="datetime1">
              <a:rPr lang="es-GT" smtClean="0"/>
              <a:t>17/09/21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D80533-4066-4EB8-ACD1-3BA4D725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609986-8A8B-4DF7-A038-5BA4E8D7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947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7E8E04-EF2E-4F63-9D4D-BE724953B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233" y="136525"/>
            <a:ext cx="9002684" cy="1052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AFA078-C0C9-4771-8193-FFB214DF7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2793"/>
            <a:ext cx="10515600" cy="4614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26AF5A-4F9D-4BDC-86B4-1B7993E1A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7F50F-492E-4C5A-B836-C79014F93E1E}" type="datetime1">
              <a:rPr lang="es-GT" smtClean="0"/>
              <a:t>17/09/21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9B547E-DC76-4B85-B30F-5FFB7C489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C9F76D-DAC4-4BE5-9B37-2B889D24F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3276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D1F3C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400244"/>
            <a:ext cx="9144000" cy="2158645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r>
              <a:rPr lang="es-GT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 DEL ORGANISMO EJECUTIVO </a:t>
            </a:r>
            <a:br>
              <a:rPr lang="es-GT" sz="40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40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CUATRIMESTRE 2021</a:t>
            </a:r>
            <a:br>
              <a:rPr lang="es-GT" sz="40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600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DESARROLLO SOCIAL</a:t>
            </a:r>
            <a:br>
              <a:rPr lang="es-G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E4849C-B27B-6A43-AC7C-82C362A6E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664" y="5005710"/>
            <a:ext cx="2824669" cy="88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9253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81" y="840649"/>
            <a:ext cx="10566219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PAGO DE SALARIOS A SERVIDORES PÚBLICOS A LA FECHA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667794" y="1611085"/>
            <a:ext cx="7406641" cy="415380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201,116,944.00</a:t>
            </a: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utilizado al </a:t>
            </a:r>
            <a:r>
              <a:rPr lang="es-GT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cuatrimestre 2021</a:t>
            </a:r>
            <a:r>
              <a:rPr lang="es-G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112,562,338.45</a:t>
            </a: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pendiente de utilizar 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88,554,605.55</a:t>
            </a: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351314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rubro constituye el </a:t>
            </a:r>
            <a:r>
              <a:rPr lang="es-GT" sz="2700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18.22%</a:t>
            </a:r>
            <a:r>
              <a:rPr lang="es-GT" sz="2700" b="0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del presupuesto del Ministerio de Desarrollo Social</a:t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esarrollando capacidades de ciencia de datos en Directivos Públic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8368" y="237076"/>
            <a:ext cx="1111896" cy="1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5049E38C-2BE3-A545-BD55-81B1467CA339}"/>
              </a:ext>
            </a:extLst>
          </p:cNvPr>
          <p:cNvSpPr/>
          <p:nvPr/>
        </p:nvSpPr>
        <p:spPr>
          <a:xfrm>
            <a:off x="855023" y="3197431"/>
            <a:ext cx="1081058" cy="46313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48692935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793024"/>
            <a:ext cx="11173098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¿EN QUÉ INVIERTE MINISTERIO DE DESARROLLO SOCIAL?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946566" y="1600509"/>
            <a:ext cx="7857903" cy="557906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Ministerio de Desarrollo Social invierte en la adquisición de inmuebles, construcciones, equipo, licencias y programas para computadoras, entre otros, que sirven para producir bienes y servicios para la población.  </a:t>
            </a:r>
          </a:p>
          <a:p>
            <a:pPr algn="just">
              <a:lnSpc>
                <a:spcPct val="150000"/>
              </a:lnSpc>
            </a:pPr>
            <a:endParaRPr lang="es-GT" sz="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Asimismo, invierte en reparaciones y ampliaciones de construcciones y en mejoras a los equipos.</a:t>
            </a:r>
          </a:p>
          <a:p>
            <a:pPr algn="just">
              <a:lnSpc>
                <a:spcPct val="150000"/>
              </a:lnSpc>
            </a:pPr>
            <a:endParaRPr lang="es-GT" sz="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el cuatrimestre reportado destaca la construcción de Edificio S  Centro De </a:t>
            </a:r>
            <a:r>
              <a:rPr lang="es-GT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Formacion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Comunitaria </a:t>
            </a:r>
            <a:r>
              <a:rPr lang="es-GT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Canton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Quiacquix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GT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Totonicapan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GT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Totonicapan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 adquisición de computadoras y termómetros para sedes departamentales y municipales.</a:t>
            </a: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1838053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inversión se divide principalmente en </a:t>
            </a:r>
            <a:r>
              <a:rPr lang="es-GT" sz="2000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construcciones</a:t>
            </a:r>
            <a:r>
              <a:rPr lang="es-G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adquisición de </a:t>
            </a:r>
            <a:r>
              <a:rPr lang="es-GT" sz="2000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GT" sz="2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Edificio - Iconos gratis de edifici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7110" y="91453"/>
            <a:ext cx="1288467" cy="12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04820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667794" y="1611085"/>
            <a:ext cx="7406641" cy="415380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205,266,320.00</a:t>
            </a: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utilizado al </a:t>
            </a:r>
            <a:r>
              <a:rPr lang="es-GT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cuatrimestre 2021</a:t>
            </a:r>
            <a:r>
              <a:rPr lang="es-G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59,427,019.37</a:t>
            </a: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pendiente de utilizar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145,839,300.63</a:t>
            </a: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642850" y="2345376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rubro constituye el </a:t>
            </a:r>
            <a:r>
              <a:rPr lang="es-GT" sz="2200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18.60%</a:t>
            </a:r>
            <a:r>
              <a:rPr lang="es-GT" sz="2200" b="0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del presupuesto del Ministerio de Desarrollo Social.</a:t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945424"/>
            <a:ext cx="10470969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MONTO UTILIZADO EN INVERSIÓN A LA FECHA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Edificio - Iconos gratis de edifici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7110" y="91453"/>
            <a:ext cx="1288467" cy="12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CE07C87B-FA95-8148-B3C0-E1EC0EDB40ED}"/>
              </a:ext>
            </a:extLst>
          </p:cNvPr>
          <p:cNvSpPr/>
          <p:nvPr/>
        </p:nvSpPr>
        <p:spPr>
          <a:xfrm>
            <a:off x="1104405" y="3138055"/>
            <a:ext cx="997930" cy="44235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68103948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0" y="793024"/>
            <a:ext cx="9146435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FINALIDADES ATIENDE EL MINISTERIO DE DESARROLLO SOCIAL?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558936" y="1324791"/>
            <a:ext cx="7406641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recursos públicos se utilizan con fines específicos para el cumplimiento de los objetivos sociales y económicos del Estado que impactan directamente en la población. </a:t>
            </a: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entidad atiende y prioriza las finalidades que le corresponden de conformidad con la ley. En el caso del Ministerio de Desarrollo Social, destina su presupuesto a Transferencias Monetarias Condicionadas y Raciones de Alimentos.</a:t>
            </a: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52844" y="1968681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b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principal finalidad que se atiende es Protección Social con un </a:t>
            </a:r>
            <a:r>
              <a:rPr lang="es-GT" sz="2000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57.38%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presupuesto total del Ministerio de Desarrollo Social.</a:t>
            </a:r>
            <a:endParaRPr lang="es-GT" sz="2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Target arm | Icono Grat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7707" y="56535"/>
            <a:ext cx="1477870" cy="14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167CBFB6-E615-8E47-9CBB-555C8A895129}"/>
              </a:ext>
            </a:extLst>
          </p:cNvPr>
          <p:cNvSpPr/>
          <p:nvPr/>
        </p:nvSpPr>
        <p:spPr>
          <a:xfrm>
            <a:off x="1989117" y="3197431"/>
            <a:ext cx="1081058" cy="40673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54024380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611" y="575125"/>
            <a:ext cx="8791303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EJECUCIÓN PRESUPUESTARIA POR FINALIDAD AL SEGUNDO 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139859"/>
              </p:ext>
            </p:extLst>
          </p:nvPr>
        </p:nvGraphicFramePr>
        <p:xfrm>
          <a:off x="68826" y="1278194"/>
          <a:ext cx="12005187" cy="5348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50F801E1-68A9-7A4D-B59C-B8015F4F1E94}"/>
              </a:ext>
            </a:extLst>
          </p:cNvPr>
          <p:cNvGrpSpPr/>
          <p:nvPr/>
        </p:nvGrpSpPr>
        <p:grpSpPr>
          <a:xfrm>
            <a:off x="10626634" y="71846"/>
            <a:ext cx="1482419" cy="1201783"/>
            <a:chOff x="10626634" y="71846"/>
            <a:chExt cx="1482419" cy="1201783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C076A225-F6F6-3044-B1C7-7844C61D4804}"/>
                </a:ext>
              </a:extLst>
            </p:cNvPr>
            <p:cNvSpPr/>
            <p:nvPr/>
          </p:nvSpPr>
          <p:spPr>
            <a:xfrm>
              <a:off x="10626634" y="71846"/>
              <a:ext cx="1482419" cy="1201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D4A2E8B-11B1-7847-9886-21BEAD4D0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26634" y="446443"/>
              <a:ext cx="1405822" cy="441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0857274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2865120" y="5017050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GT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</a:p>
          <a:p>
            <a:pPr algn="r"/>
            <a:br>
              <a:rPr lang="es-GT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ESPECÍFICOS</a:t>
            </a:r>
          </a:p>
          <a:p>
            <a:pPr algn="r"/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CUATRIMESTRE 2021</a:t>
            </a:r>
          </a:p>
        </p:txBody>
      </p:sp>
    </p:spTree>
    <p:extLst>
      <p:ext uri="{BB962C8B-B14F-4D97-AF65-F5344CB8AC3E}">
        <p14:creationId xmlns:p14="http://schemas.microsoft.com/office/powerpoint/2010/main" val="1297065089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121886" y="1643720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9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2,288,700</a:t>
            </a:r>
            <a:r>
              <a:rPr lang="es-GT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raciones de alimentos </a:t>
            </a:r>
            <a:r>
              <a:rPr lang="es-GT" sz="1900" dirty="0">
                <a:latin typeface="Arial" panose="020B0604020202020204" pitchFamily="34" charset="0"/>
                <a:cs typeface="Arial" panose="020B0604020202020204" pitchFamily="34" charset="0"/>
              </a:rPr>
              <a:t>entregadas a personas en condiciones de vulnerabilidad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16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079989" y="2162967"/>
            <a:ext cx="7112011" cy="4045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 74,021,700.00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 48,346,680.01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11</a:t>
            </a:r>
          </a:p>
          <a:p>
            <a:pPr marL="342900" indent="-342900">
              <a:buAutoNum type="alphaLcPeriod"/>
            </a:pP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COMEDOR SOCIAL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2,929,120 raciones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57,218 personas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13 departamentos (40 comedores)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Enero-Diciembre</a:t>
            </a: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C6E40502-B5ED-EF46-BE87-2D2A666DBC3C}"/>
              </a:ext>
            </a:extLst>
          </p:cNvPr>
          <p:cNvSpPr/>
          <p:nvPr/>
        </p:nvSpPr>
        <p:spPr>
          <a:xfrm>
            <a:off x="121886" y="1585356"/>
            <a:ext cx="1202213" cy="46313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C915DDA-FD67-C64D-BE4D-2855BAC27EF6}"/>
              </a:ext>
            </a:extLst>
          </p:cNvPr>
          <p:cNvSpPr/>
          <p:nvPr/>
        </p:nvSpPr>
        <p:spPr>
          <a:xfrm>
            <a:off x="199075" y="5858926"/>
            <a:ext cx="25330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050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GT" sz="1050" dirty="0">
                <a:latin typeface="Arial" panose="020B0604020202020204" pitchFamily="34" charset="0"/>
                <a:cs typeface="Arial" panose="020B0604020202020204" pitchFamily="34" charset="0"/>
              </a:rPr>
              <a:t>Ministerio de Desarrollo Social</a:t>
            </a:r>
            <a:endParaRPr lang="es-GT" sz="105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2073F37-31F1-BE4D-9736-0E774A02D5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075" y="2151630"/>
            <a:ext cx="4614627" cy="362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61904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121886" y="1643720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9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100,671</a:t>
            </a:r>
            <a:r>
              <a:rPr lang="es-GT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transferencias monetarias condicionadas para alimentos </a:t>
            </a:r>
            <a:r>
              <a:rPr lang="es-GT" sz="1900" dirty="0">
                <a:latin typeface="Arial" panose="020B0604020202020204" pitchFamily="34" charset="0"/>
                <a:cs typeface="Arial" panose="020B0604020202020204" pitchFamily="34" charset="0"/>
              </a:rPr>
              <a:t>entregadas a familias que viven en pobreza y pobreza extrema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16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079989" y="2162967"/>
            <a:ext cx="7112011" cy="4045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 56,423,851.00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 30,786,399.97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11 y 12</a:t>
            </a:r>
          </a:p>
          <a:p>
            <a:pPr marL="342900" indent="-342900">
              <a:buAutoNum type="alphaLcPeriod"/>
            </a:pP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BOLSA SOCIAL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181,201 TMCA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20,397 familias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17 municipios del depto. De Guatemala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Enero-Diciembre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AB009F12-1884-994C-8A58-FC9569546F2F}"/>
              </a:ext>
            </a:extLst>
          </p:cNvPr>
          <p:cNvSpPr/>
          <p:nvPr/>
        </p:nvSpPr>
        <p:spPr>
          <a:xfrm>
            <a:off x="121887" y="1643720"/>
            <a:ext cx="1000332" cy="33945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5FD90E-AE17-8241-849D-1906ED633F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18" y="2395547"/>
            <a:ext cx="4680828" cy="33877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02D4A99-FCA0-2C45-B2BB-D79FB2DA86A4}"/>
              </a:ext>
            </a:extLst>
          </p:cNvPr>
          <p:cNvSpPr/>
          <p:nvPr/>
        </p:nvSpPr>
        <p:spPr>
          <a:xfrm>
            <a:off x="207818" y="5841556"/>
            <a:ext cx="25330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050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GT" sz="1050" dirty="0">
                <a:latin typeface="Arial" panose="020B0604020202020204" pitchFamily="34" charset="0"/>
                <a:cs typeface="Arial" panose="020B0604020202020204" pitchFamily="34" charset="0"/>
              </a:rPr>
              <a:t>Ministerio de Desarrollo Social</a:t>
            </a:r>
            <a:endParaRPr lang="es-GT" sz="1050" dirty="0"/>
          </a:p>
        </p:txBody>
      </p:sp>
    </p:spTree>
    <p:extLst>
      <p:ext uri="{BB962C8B-B14F-4D97-AF65-F5344CB8AC3E}">
        <p14:creationId xmlns:p14="http://schemas.microsoft.com/office/powerpoint/2010/main" val="2782901093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121886" y="1643720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9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2,205</a:t>
            </a:r>
            <a:r>
              <a:rPr lang="es-GT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Becas de educación media </a:t>
            </a:r>
            <a:r>
              <a:rPr lang="es-GT" sz="1900" dirty="0">
                <a:latin typeface="Arial" panose="020B0604020202020204" pitchFamily="34" charset="0"/>
                <a:cs typeface="Arial" panose="020B0604020202020204" pitchFamily="34" charset="0"/>
              </a:rPr>
              <a:t>entregadas a adolescentes y jóvenes en situación de riesgo y vulnerabilidad social</a:t>
            </a: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16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079989" y="2162967"/>
            <a:ext cx="7112011" cy="4045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 14,299,350.00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 11,384,000.76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11 y 21</a:t>
            </a:r>
          </a:p>
          <a:p>
            <a:pPr marL="342900" indent="-342900">
              <a:buAutoNum type="alphaLcPeriod"/>
            </a:pP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BECA SOCIAL EDUCACIÓN MEDIA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5,500 becas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5,385 personas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22 departamentos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Enero-Diciembre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4CB56569-492F-5E43-A149-B31E7FB8F5CC}"/>
              </a:ext>
            </a:extLst>
          </p:cNvPr>
          <p:cNvSpPr/>
          <p:nvPr/>
        </p:nvSpPr>
        <p:spPr>
          <a:xfrm>
            <a:off x="121887" y="1643720"/>
            <a:ext cx="750949" cy="33945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1E383B9-8F31-C24D-93C3-AB200F4A7D54}"/>
              </a:ext>
            </a:extLst>
          </p:cNvPr>
          <p:cNvSpPr/>
          <p:nvPr/>
        </p:nvSpPr>
        <p:spPr>
          <a:xfrm>
            <a:off x="207816" y="5957651"/>
            <a:ext cx="25330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050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GT" sz="1050" dirty="0">
                <a:latin typeface="Arial" panose="020B0604020202020204" pitchFamily="34" charset="0"/>
                <a:cs typeface="Arial" panose="020B0604020202020204" pitchFamily="34" charset="0"/>
              </a:rPr>
              <a:t>Ministerio de Desarrollo Social</a:t>
            </a:r>
            <a:endParaRPr lang="es-GT" sz="105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82518A-66D4-C24F-909D-E3C847B304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17" y="2319726"/>
            <a:ext cx="4503554" cy="36379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59E27F9-2386-EC40-B815-1CC943C29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6634" y="446443"/>
            <a:ext cx="1405822" cy="44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76365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121886" y="1643720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9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r>
              <a:rPr lang="es-GT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Becas de educación superior </a:t>
            </a:r>
            <a:r>
              <a:rPr lang="es-GT" sz="1900" dirty="0">
                <a:latin typeface="Arial" panose="020B0604020202020204" pitchFamily="34" charset="0"/>
                <a:cs typeface="Arial" panose="020B0604020202020204" pitchFamily="34" charset="0"/>
              </a:rPr>
              <a:t>entregadas a adolescentes y jóvenes</a:t>
            </a: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16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079989" y="2162967"/>
            <a:ext cx="7112011" cy="4045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 3,182,838.00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 1,383,832.73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11 y 21</a:t>
            </a:r>
          </a:p>
          <a:p>
            <a:pPr marL="342900" indent="-342900">
              <a:buAutoNum type="alphaLcPeriod"/>
            </a:pP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BECA SOCIAL EDUCACIÓN SUPERIOR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1,000 becas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942 personas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22 departamentos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Enero-Diciembre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586FC27-3254-C948-97A5-3E82718C0842}"/>
              </a:ext>
            </a:extLst>
          </p:cNvPr>
          <p:cNvSpPr/>
          <p:nvPr/>
        </p:nvSpPr>
        <p:spPr>
          <a:xfrm>
            <a:off x="121887" y="1643720"/>
            <a:ext cx="549069" cy="33945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EC4A28C-E00A-854E-9204-EE2725ABDD33}"/>
              </a:ext>
            </a:extLst>
          </p:cNvPr>
          <p:cNvSpPr/>
          <p:nvPr/>
        </p:nvSpPr>
        <p:spPr>
          <a:xfrm>
            <a:off x="207816" y="5957651"/>
            <a:ext cx="25330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050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GT" sz="1050" dirty="0">
                <a:latin typeface="Arial" panose="020B0604020202020204" pitchFamily="34" charset="0"/>
                <a:cs typeface="Arial" panose="020B0604020202020204" pitchFamily="34" charset="0"/>
              </a:rPr>
              <a:t>Ministerio de Desarrollo Social</a:t>
            </a:r>
            <a:endParaRPr lang="es-GT" sz="105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209510-C4B3-AB44-A317-D180CC4D2A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16" y="2261238"/>
            <a:ext cx="4720734" cy="36964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7C14759-ADEC-0F48-A427-D79A45382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6634" y="446443"/>
            <a:ext cx="1405822" cy="44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2125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673737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FUNCIONES DEL </a:t>
            </a:r>
            <a:b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MINISTERIO DE DESARROLLO SOCIAL 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68" y="1689662"/>
            <a:ext cx="11350438" cy="4657700"/>
          </a:xfrm>
        </p:spPr>
        <p:txBody>
          <a:bodyPr>
            <a:normAutofit fontScale="77500" lnSpcReduction="20000"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De conformidad con las normas que regulan su funcionamiento, las </a:t>
            </a:r>
            <a:r>
              <a:rPr lang="es-GT" sz="26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funciones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del Ministerio de Desarrollo Social son: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Ejercer la rectoría sectorial en materia de desarrollo social.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Promover el acceso equitativo a la población vulnerable a los programas sociales.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Aprobar y publicar las normas y procedimientos para la prestación y el acceso a los programas sociales del MIDES.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Manejar en forma estratégica la asignación de los recursos públicos destinados a planes, programas y proyectos que buscan reducir la pobreza, inequidad, exclusión, y vulnerabilidad social.</a:t>
            </a: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9827"/>
      </p:ext>
    </p:extLst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121886" y="1643720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9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309 </a:t>
            </a:r>
            <a:r>
              <a:rPr lang="es-GT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Becas de empleo </a:t>
            </a:r>
            <a:r>
              <a:rPr lang="es-GT" sz="1900" dirty="0">
                <a:latin typeface="Arial" panose="020B0604020202020204" pitchFamily="34" charset="0"/>
                <a:cs typeface="Arial" panose="020B0604020202020204" pitchFamily="34" charset="0"/>
              </a:rPr>
              <a:t>entregadas a adolescentes y jóvenes</a:t>
            </a: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16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079989" y="2162967"/>
            <a:ext cx="7112011" cy="4045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 6,600,000.00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 3,624,436.75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11 y 21</a:t>
            </a:r>
          </a:p>
          <a:p>
            <a:pPr marL="342900" indent="-342900">
              <a:buAutoNum type="alphaLcPeriod"/>
            </a:pP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BECA SOCIAL EMPLEO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555 becas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528 personas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13 departamentos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Enero-Diciembre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CB1BACFE-3CE0-7843-AAF0-DDEC0079BD06}"/>
              </a:ext>
            </a:extLst>
          </p:cNvPr>
          <p:cNvSpPr/>
          <p:nvPr/>
        </p:nvSpPr>
        <p:spPr>
          <a:xfrm>
            <a:off x="121887" y="1643720"/>
            <a:ext cx="549069" cy="33945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C855C3F-4703-E240-8A26-E389C863705F}"/>
              </a:ext>
            </a:extLst>
          </p:cNvPr>
          <p:cNvSpPr/>
          <p:nvPr/>
        </p:nvSpPr>
        <p:spPr>
          <a:xfrm>
            <a:off x="207816" y="5957651"/>
            <a:ext cx="25330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050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GT" sz="1050" dirty="0">
                <a:latin typeface="Arial" panose="020B0604020202020204" pitchFamily="34" charset="0"/>
                <a:cs typeface="Arial" panose="020B0604020202020204" pitchFamily="34" charset="0"/>
              </a:rPr>
              <a:t>Ministerio de Desarrollo Social</a:t>
            </a:r>
            <a:endParaRPr lang="es-GT" sz="105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A7F9CC-0109-454A-970E-5A9AC50875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85" y="2316545"/>
            <a:ext cx="4758873" cy="35691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417723D-4B2E-0C4E-8FBA-86B27567B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6634" y="446443"/>
            <a:ext cx="1405822" cy="44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24526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121886" y="1643720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9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1,299</a:t>
            </a:r>
            <a:r>
              <a:rPr lang="es-GT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Becas para artesano </a:t>
            </a:r>
            <a:r>
              <a:rPr lang="es-GT" sz="1900" dirty="0">
                <a:latin typeface="Arial" panose="020B0604020202020204" pitchFamily="34" charset="0"/>
                <a:cs typeface="Arial" panose="020B0604020202020204" pitchFamily="34" charset="0"/>
              </a:rPr>
              <a:t>entregadas a adolescentes y jóvenes</a:t>
            </a: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16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079989" y="2162967"/>
            <a:ext cx="7112011" cy="4045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 5,350,000.00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 1,787,546.69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11 y 21</a:t>
            </a:r>
          </a:p>
          <a:p>
            <a:pPr marL="342900" indent="-342900">
              <a:buAutoNum type="alphaLcPeriod"/>
            </a:pP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BECA SOCIAL ARTESANO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4,000 becas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3,897 personas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22 departamentos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Enero-Diciembre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E5DC525E-F48C-694D-A894-1E155AE20FA3}"/>
              </a:ext>
            </a:extLst>
          </p:cNvPr>
          <p:cNvSpPr/>
          <p:nvPr/>
        </p:nvSpPr>
        <p:spPr>
          <a:xfrm>
            <a:off x="121887" y="1643720"/>
            <a:ext cx="739074" cy="33945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BDFF25F-8D74-724B-90C4-9725CF90ED3D}"/>
              </a:ext>
            </a:extLst>
          </p:cNvPr>
          <p:cNvSpPr/>
          <p:nvPr/>
        </p:nvSpPr>
        <p:spPr>
          <a:xfrm>
            <a:off x="207816" y="5957651"/>
            <a:ext cx="25330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050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GT" sz="1050" dirty="0">
                <a:latin typeface="Arial" panose="020B0604020202020204" pitchFamily="34" charset="0"/>
                <a:cs typeface="Arial" panose="020B0604020202020204" pitchFamily="34" charset="0"/>
              </a:rPr>
              <a:t>Ministerio de Desarrollo Social</a:t>
            </a:r>
            <a:endParaRPr lang="es-GT" sz="105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884C88-7BF0-3A4F-AD9D-CF0518CBF6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16" y="2224978"/>
            <a:ext cx="4470411" cy="362579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E3D8471-F70F-AE4C-A403-4715A3B9E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6634" y="446443"/>
            <a:ext cx="1405822" cy="44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77805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121886" y="1643720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9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129,612</a:t>
            </a:r>
            <a:r>
              <a:rPr lang="es-GT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Transferencias monetarias condicionadas </a:t>
            </a:r>
            <a:r>
              <a:rPr lang="es-GT" sz="1900" dirty="0">
                <a:latin typeface="Arial" panose="020B0604020202020204" pitchFamily="34" charset="0"/>
                <a:cs typeface="Arial" panose="020B0604020202020204" pitchFamily="34" charset="0"/>
              </a:rPr>
              <a:t>entregadas a familias con niños y niñas entre 3 y 5 años y mujeres embarazadas o en periodo de lactancia que cumplen con sus controles de salud</a:t>
            </a: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16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079989" y="2162967"/>
            <a:ext cx="7112011" cy="4045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 97,861,080.00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 60,384,600.00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11 y 21</a:t>
            </a:r>
          </a:p>
          <a:p>
            <a:pPr marL="342900" indent="-342900">
              <a:buAutoNum type="alphaLcPeriod"/>
            </a:pP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BONO SOCIAL PARA SALUD (3 a 5 años)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215,670 aportes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35,131 personas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21 departamentos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Enero-Diciembre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591D382D-5644-DF4B-88DD-8157F74CEA91}"/>
              </a:ext>
            </a:extLst>
          </p:cNvPr>
          <p:cNvSpPr/>
          <p:nvPr/>
        </p:nvSpPr>
        <p:spPr>
          <a:xfrm>
            <a:off x="121886" y="1643721"/>
            <a:ext cx="1012207" cy="33664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8E7A609-7B44-3245-A890-F1E1B26A67CE}"/>
              </a:ext>
            </a:extLst>
          </p:cNvPr>
          <p:cNvSpPr/>
          <p:nvPr/>
        </p:nvSpPr>
        <p:spPr>
          <a:xfrm>
            <a:off x="121886" y="5976427"/>
            <a:ext cx="25330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050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GT" sz="1050" dirty="0">
                <a:latin typeface="Arial" panose="020B0604020202020204" pitchFamily="34" charset="0"/>
                <a:cs typeface="Arial" panose="020B0604020202020204" pitchFamily="34" charset="0"/>
              </a:rPr>
              <a:t>Ministerio de Desarrollo Social</a:t>
            </a:r>
            <a:endParaRPr lang="es-GT" sz="105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073A88-8964-D34D-95D0-84F49D6009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066" y="2406311"/>
            <a:ext cx="4726381" cy="34873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8383D65-6A28-B249-8E0B-51345A3B2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6634" y="446443"/>
            <a:ext cx="1405822" cy="44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33383"/>
      </p:ext>
    </p:extLst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121886" y="1643720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9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14,621 </a:t>
            </a:r>
            <a:r>
              <a:rPr lang="es-GT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Transferencias monetarias condicionadas </a:t>
            </a:r>
            <a:r>
              <a:rPr lang="es-GT" sz="1900" dirty="0">
                <a:latin typeface="Arial" panose="020B0604020202020204" pitchFamily="34" charset="0"/>
                <a:cs typeface="Arial" panose="020B0604020202020204" pitchFamily="34" charset="0"/>
              </a:rPr>
              <a:t>entregadas a familias con niños y niñas entre 0 y 2 años y mujeres embarazadas o en periodo de lactancia que cumplen con sus controles de salud</a:t>
            </a: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16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079989" y="2162967"/>
            <a:ext cx="7112011" cy="4045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 20,891,100.00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 6,570,900.00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11 y 21</a:t>
            </a:r>
          </a:p>
          <a:p>
            <a:pPr marL="342900" indent="-342900">
              <a:buAutoNum type="alphaLcPeriod"/>
            </a:pP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BONO SOCIAL PARA SALUD (0 a 2 años)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31,050 aportes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3,972 personas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21 departamentos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Enero-Diciembre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86E515-9D74-3945-A9CC-4A1E995B35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914" y="2452253"/>
            <a:ext cx="4725972" cy="3130823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65B5A65B-BFF0-0D4C-AB7D-77C4E05EBC8F}"/>
              </a:ext>
            </a:extLst>
          </p:cNvPr>
          <p:cNvSpPr/>
          <p:nvPr/>
        </p:nvSpPr>
        <p:spPr>
          <a:xfrm>
            <a:off x="121886" y="1643720"/>
            <a:ext cx="875641" cy="30977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F67C068-6BE5-274F-92E9-91CE8A4EC433}"/>
              </a:ext>
            </a:extLst>
          </p:cNvPr>
          <p:cNvSpPr/>
          <p:nvPr/>
        </p:nvSpPr>
        <p:spPr>
          <a:xfrm>
            <a:off x="178128" y="5654847"/>
            <a:ext cx="25330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050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GT" sz="1050" dirty="0">
                <a:latin typeface="Arial" panose="020B0604020202020204" pitchFamily="34" charset="0"/>
                <a:cs typeface="Arial" panose="020B0604020202020204" pitchFamily="34" charset="0"/>
              </a:rPr>
              <a:t>Ministerio de Desarrollo Social</a:t>
            </a:r>
            <a:endParaRPr lang="es-GT" sz="1050" dirty="0"/>
          </a:p>
        </p:txBody>
      </p:sp>
    </p:spTree>
    <p:extLst>
      <p:ext uri="{BB962C8B-B14F-4D97-AF65-F5344CB8AC3E}">
        <p14:creationId xmlns:p14="http://schemas.microsoft.com/office/powerpoint/2010/main" val="1965728571"/>
      </p:ext>
    </p:extLst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121886" y="1643720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9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566 </a:t>
            </a:r>
            <a:r>
              <a:rPr lang="es-GT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Transferencias monetarias condicionadas </a:t>
            </a:r>
            <a:r>
              <a:rPr lang="es-GT" sz="1900" dirty="0">
                <a:latin typeface="Arial" panose="020B0604020202020204" pitchFamily="34" charset="0"/>
                <a:cs typeface="Arial" panose="020B0604020202020204" pitchFamily="34" charset="0"/>
              </a:rPr>
              <a:t>entregadas a niñas y adolescentes embarazadas o madres de 14 o menos años de edad, victimas de violencia sexual judicializadas que cumplen con sus controles de salud</a:t>
            </a: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16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079989" y="2162967"/>
            <a:ext cx="7112011" cy="4045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 1,341,000.00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 849,000.00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11 y 21</a:t>
            </a:r>
          </a:p>
          <a:p>
            <a:pPr marL="342900" indent="-342900">
              <a:buAutoNum type="alphaLcPeriod"/>
            </a:pP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VIDA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894 aportes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153 personas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20 departamentos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Enero-Diciembre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E33E1AC5-8132-0F42-A997-0CF2975B0FF1}"/>
              </a:ext>
            </a:extLst>
          </p:cNvPr>
          <p:cNvSpPr/>
          <p:nvPr/>
        </p:nvSpPr>
        <p:spPr>
          <a:xfrm>
            <a:off x="121887" y="1643720"/>
            <a:ext cx="555008" cy="30977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9E73086-CD77-D44D-9197-3F85D8336FA7}"/>
              </a:ext>
            </a:extLst>
          </p:cNvPr>
          <p:cNvSpPr/>
          <p:nvPr/>
        </p:nvSpPr>
        <p:spPr>
          <a:xfrm>
            <a:off x="201474" y="6121421"/>
            <a:ext cx="25330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050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GT" sz="1050" dirty="0">
                <a:latin typeface="Arial" panose="020B0604020202020204" pitchFamily="34" charset="0"/>
                <a:cs typeface="Arial" panose="020B0604020202020204" pitchFamily="34" charset="0"/>
              </a:rPr>
              <a:t>Ministerio de Desarrollo Social</a:t>
            </a:r>
            <a:endParaRPr lang="es-GT" sz="105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6F070D-5809-754E-9B9E-6B834F7613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474" y="2559394"/>
            <a:ext cx="4685222" cy="35349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F13EA1F-30DC-894F-839E-60C20D30C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6634" y="446443"/>
            <a:ext cx="1405822" cy="44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61237"/>
      </p:ext>
    </p:extLst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121886" y="1643720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9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107,067</a:t>
            </a:r>
            <a:r>
              <a:rPr lang="es-GT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Transferencias monetarias condicionadas </a:t>
            </a:r>
            <a:r>
              <a:rPr lang="es-GT" sz="1900" dirty="0">
                <a:latin typeface="Arial" panose="020B0604020202020204" pitchFamily="34" charset="0"/>
                <a:cs typeface="Arial" panose="020B0604020202020204" pitchFamily="34" charset="0"/>
              </a:rPr>
              <a:t>entregadas a familias con niños y niñas entre 6 y 15 años, que asisten a la escuela</a:t>
            </a: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16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079989" y="2162967"/>
            <a:ext cx="7112011" cy="4045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 110,264,936.00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 54,610,585.84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11 y 21</a:t>
            </a:r>
          </a:p>
          <a:p>
            <a:pPr marL="342900" indent="-342900">
              <a:buAutoNum type="alphaLcPeriod"/>
            </a:pP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BONO SOCIAL PARA EDUCACIÓN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233,626 aportes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30,190 personas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21 departamentos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Enero-Diciembre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4D0B60-9B91-6C46-A405-4995CFDFB5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53" y="2369300"/>
            <a:ext cx="4599478" cy="3449609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07B77327-54F8-D841-81DE-5371ECA3D8EA}"/>
              </a:ext>
            </a:extLst>
          </p:cNvPr>
          <p:cNvSpPr/>
          <p:nvPr/>
        </p:nvSpPr>
        <p:spPr>
          <a:xfrm>
            <a:off x="121886" y="1643720"/>
            <a:ext cx="1012207" cy="30977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82F749C-97F8-FD47-AE22-0EDF91C2C0A5}"/>
              </a:ext>
            </a:extLst>
          </p:cNvPr>
          <p:cNvSpPr/>
          <p:nvPr/>
        </p:nvSpPr>
        <p:spPr>
          <a:xfrm>
            <a:off x="190003" y="5856727"/>
            <a:ext cx="25330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050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GT" sz="1050" dirty="0">
                <a:latin typeface="Arial" panose="020B0604020202020204" pitchFamily="34" charset="0"/>
                <a:cs typeface="Arial" panose="020B0604020202020204" pitchFamily="34" charset="0"/>
              </a:rPr>
              <a:t>Ministerio de Desarrollo Social</a:t>
            </a:r>
            <a:endParaRPr lang="es-GT" sz="105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BFF601C-4CA6-D04C-BD5A-E8E0867A0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6634" y="446443"/>
            <a:ext cx="1405822" cy="44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13875"/>
      </p:ext>
    </p:extLst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121886" y="1643720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9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118,592</a:t>
            </a:r>
            <a:r>
              <a:rPr lang="es-GT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Transferencias monetarias condicionadas </a:t>
            </a:r>
            <a:r>
              <a:rPr lang="es-GT" sz="1900" dirty="0">
                <a:latin typeface="Arial" panose="020B0604020202020204" pitchFamily="34" charset="0"/>
                <a:cs typeface="Arial" panose="020B0604020202020204" pitchFamily="34" charset="0"/>
              </a:rPr>
              <a:t>entregadas a familias con niñas y adolescentes de 10 a 14 años, para la finalización del ciclo escolar</a:t>
            </a: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16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079989" y="2162967"/>
            <a:ext cx="7112011" cy="4045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 109,426,200.00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 57,574,800.00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11 y 21</a:t>
            </a:r>
          </a:p>
          <a:p>
            <a:pPr marL="342900" indent="-342900">
              <a:buAutoNum type="alphaLcPeriod"/>
            </a:pP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Programa: BONO SOCIAL PARA EDUCACIÓN NIÑAS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Meta: 218,935 aportes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30,317 personas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21 departamentos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ejecución: Enero-Diciembre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8CE575-9154-674F-AF46-5E401D1F9B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53" y="2494387"/>
            <a:ext cx="4510413" cy="3382810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5571C44D-DBC6-A34B-9F94-ADE3AB07AFA0}"/>
              </a:ext>
            </a:extLst>
          </p:cNvPr>
          <p:cNvSpPr/>
          <p:nvPr/>
        </p:nvSpPr>
        <p:spPr>
          <a:xfrm>
            <a:off x="121886" y="1643720"/>
            <a:ext cx="1012207" cy="33945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3EABD7D-36CD-2A4F-AD77-6E9162470722}"/>
              </a:ext>
            </a:extLst>
          </p:cNvPr>
          <p:cNvSpPr/>
          <p:nvPr/>
        </p:nvSpPr>
        <p:spPr>
          <a:xfrm>
            <a:off x="184065" y="5954702"/>
            <a:ext cx="25330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050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GT" sz="1050" dirty="0">
                <a:latin typeface="Arial" panose="020B0604020202020204" pitchFamily="34" charset="0"/>
                <a:cs typeface="Arial" panose="020B0604020202020204" pitchFamily="34" charset="0"/>
              </a:rPr>
              <a:t>Ministerio de Desarrollo Social</a:t>
            </a:r>
            <a:endParaRPr lang="es-GT" sz="105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A574054-22CC-6740-BFEA-0E28BD3F5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6634" y="446443"/>
            <a:ext cx="1405822" cy="44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35621"/>
      </p:ext>
    </p:extLst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121886" y="1643720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S  Centro De Formación Comunitaria </a:t>
            </a:r>
            <a:r>
              <a:rPr lang="es-GT" sz="1900" dirty="0">
                <a:latin typeface="Arial" panose="020B0604020202020204" pitchFamily="34" charset="0"/>
                <a:cs typeface="Arial" panose="020B0604020202020204" pitchFamily="34" charset="0"/>
              </a:rPr>
              <a:t>del Cantón </a:t>
            </a:r>
            <a:r>
              <a:rPr lang="es-GT" sz="1900" dirty="0" err="1">
                <a:latin typeface="Arial" panose="020B0604020202020204" pitchFamily="34" charset="0"/>
                <a:cs typeface="Arial" panose="020B0604020202020204" pitchFamily="34" charset="0"/>
              </a:rPr>
              <a:t>Quiacquix</a:t>
            </a:r>
            <a:r>
              <a:rPr lang="es-GT" sz="1900" dirty="0">
                <a:latin typeface="Arial" panose="020B0604020202020204" pitchFamily="34" charset="0"/>
                <a:cs typeface="Arial" panose="020B0604020202020204" pitchFamily="34" charset="0"/>
              </a:rPr>
              <a:t> Totonicapán, Totonicapán de </a:t>
            </a:r>
            <a:r>
              <a:rPr lang="es-GT" sz="19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409 m</a:t>
            </a:r>
            <a:r>
              <a:rPr lang="es-GT" sz="1900" b="1" baseline="30000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GT" sz="19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1900" dirty="0">
                <a:latin typeface="Arial" panose="020B0604020202020204" pitchFamily="34" charset="0"/>
                <a:cs typeface="Arial" panose="020B0604020202020204" pitchFamily="34" charset="0"/>
              </a:rPr>
              <a:t>de construcción.</a:t>
            </a: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G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NOG Guatecompras: 9578994 </a:t>
            </a:r>
          </a:p>
          <a:p>
            <a:pPr marL="0" indent="0">
              <a:buNone/>
            </a:pPr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Número SNIP: 156420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16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079989" y="2162967"/>
            <a:ext cx="7112011" cy="4045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 2,000,000.00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 800,000.00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21</a:t>
            </a:r>
          </a:p>
          <a:p>
            <a:pPr marL="342900" indent="-342900">
              <a:buAutoNum type="alphaLcPeriod"/>
            </a:pP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Porcentaje de avance físico: 40 %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1,071 personas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Cantón </a:t>
            </a:r>
            <a:r>
              <a:rPr lang="es-GT" sz="1800" dirty="0" err="1">
                <a:latin typeface="Arial" panose="020B0604020202020204" pitchFamily="34" charset="0"/>
                <a:cs typeface="Arial" panose="020B0604020202020204" pitchFamily="34" charset="0"/>
              </a:rPr>
              <a:t>Quiacquix</a:t>
            </a: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 Totonicapán, Totonicapán 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construcción: 2021</a:t>
            </a:r>
          </a:p>
        </p:txBody>
      </p:sp>
      <p:pic>
        <p:nvPicPr>
          <p:cNvPr id="8" name="7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885" y="2317816"/>
            <a:ext cx="4248233" cy="3093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92704F1-3464-244D-AC6B-A72A445913A8}"/>
              </a:ext>
            </a:extLst>
          </p:cNvPr>
          <p:cNvSpPr/>
          <p:nvPr/>
        </p:nvSpPr>
        <p:spPr>
          <a:xfrm>
            <a:off x="210950" y="5444010"/>
            <a:ext cx="31021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050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GT" sz="1050" dirty="0">
                <a:latin typeface="Arial" panose="020B0604020202020204" pitchFamily="34" charset="0"/>
                <a:cs typeface="Arial" panose="020B0604020202020204" pitchFamily="34" charset="0"/>
              </a:rPr>
              <a:t>(Sistema Nacional de Inversión Pública)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0AD0BA8A-A0FD-5845-9635-B95D9BD5B538}"/>
              </a:ext>
            </a:extLst>
          </p:cNvPr>
          <p:cNvSpPr/>
          <p:nvPr/>
        </p:nvSpPr>
        <p:spPr>
          <a:xfrm>
            <a:off x="10940306" y="1643720"/>
            <a:ext cx="899393" cy="33945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D7E8144-3A98-C449-B8A5-D897A74A9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6634" y="446443"/>
            <a:ext cx="1405822" cy="44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44101"/>
      </p:ext>
    </p:extLst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121886" y="1643720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9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9,148 m </a:t>
            </a:r>
            <a:r>
              <a:rPr lang="es-GT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carretera </a:t>
            </a:r>
            <a:r>
              <a:rPr lang="es-GT" sz="1900" dirty="0">
                <a:latin typeface="Arial" panose="020B0604020202020204" pitchFamily="34" charset="0"/>
                <a:cs typeface="Arial" panose="020B0604020202020204" pitchFamily="34" charset="0"/>
              </a:rPr>
              <a:t>de Ca 1 Km 152 Hacia Aldea El Tamarindo Asunción Mita Jutiapa</a:t>
            </a: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NOG </a:t>
            </a:r>
            <a:r>
              <a:rPr lang="es-GT" sz="1400" dirty="0" err="1">
                <a:latin typeface="Arial" panose="020B0604020202020204" pitchFamily="34" charset="0"/>
                <a:cs typeface="Arial" panose="020B0604020202020204" pitchFamily="34" charset="0"/>
              </a:rPr>
              <a:t>Guatecompras</a:t>
            </a:r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: 13555251</a:t>
            </a:r>
          </a:p>
          <a:p>
            <a:pPr marL="0" indent="0">
              <a:buNone/>
            </a:pPr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Número SNIP: 128730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16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079989" y="2162967"/>
            <a:ext cx="7112011" cy="4045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 6,643,700.00 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 2,000,000.00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21</a:t>
            </a:r>
          </a:p>
          <a:p>
            <a:pPr marL="342900" indent="-342900">
              <a:buAutoNum type="alphaLcPeriod"/>
            </a:pP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Porcentaje de avance físico: 22.31%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2,335 personas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Aldea El Tamarindo Asunción Mita Jutiapa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construcción: 2021</a:t>
            </a:r>
          </a:p>
        </p:txBody>
      </p:sp>
      <p:pic>
        <p:nvPicPr>
          <p:cNvPr id="7" name="6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950" y="2097083"/>
            <a:ext cx="4105730" cy="3109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7C78825-178E-4344-B881-2024F3E98E53}"/>
              </a:ext>
            </a:extLst>
          </p:cNvPr>
          <p:cNvSpPr/>
          <p:nvPr/>
        </p:nvSpPr>
        <p:spPr>
          <a:xfrm>
            <a:off x="210950" y="5338775"/>
            <a:ext cx="31021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050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GT" sz="1050" dirty="0">
                <a:latin typeface="Arial" panose="020B0604020202020204" pitchFamily="34" charset="0"/>
                <a:cs typeface="Arial" panose="020B0604020202020204" pitchFamily="34" charset="0"/>
              </a:rPr>
              <a:t>(Sistema Nacional de Inversión Pública)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1EC1F593-7013-4A41-816C-9BE35F7C553C}"/>
              </a:ext>
            </a:extLst>
          </p:cNvPr>
          <p:cNvSpPr/>
          <p:nvPr/>
        </p:nvSpPr>
        <p:spPr>
          <a:xfrm>
            <a:off x="121886" y="1643720"/>
            <a:ext cx="1012207" cy="33945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195D7C3-1917-3640-9EBC-EEDD14DB4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6634" y="446443"/>
            <a:ext cx="1405822" cy="44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59785"/>
      </p:ext>
    </p:extLst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121886" y="1643720"/>
            <a:ext cx="11778761" cy="50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Mejoramiento Sistema De Alcantarillado Sanitario </a:t>
            </a:r>
            <a:r>
              <a:rPr lang="es-GT" sz="19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GT" sz="19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14,000 m </a:t>
            </a:r>
            <a:r>
              <a:rPr lang="es-GT" sz="1900" dirty="0">
                <a:latin typeface="Arial" panose="020B0604020202020204" pitchFamily="34" charset="0"/>
                <a:cs typeface="Arial" panose="020B0604020202020204" pitchFamily="34" charset="0"/>
              </a:rPr>
              <a:t>de construcción Cabecera Municipal San Cristóbal Verapaz, Alta Verapaz</a:t>
            </a: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NOG Guatecompras: 10066721</a:t>
            </a:r>
          </a:p>
          <a:p>
            <a:pPr marL="0" indent="0">
              <a:buNone/>
            </a:pPr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Número SNIP: 210219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sp>
        <p:nvSpPr>
          <p:cNvPr id="16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079989" y="2162967"/>
            <a:ext cx="7112011" cy="4045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G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presupuestarios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vigente: Q 2,936,548.00 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Presupuesto ejecutado (utilizado): Q 1,936,547.01 </a:t>
            </a:r>
          </a:p>
          <a:p>
            <a:pPr marL="342900" indent="-3429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Fuente de financiamiento: 21</a:t>
            </a:r>
          </a:p>
          <a:p>
            <a:pPr marL="342900" indent="-342900">
              <a:buAutoNum type="alphaLcPeriod"/>
            </a:pP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GT" sz="1800" b="1" dirty="0">
                <a:latin typeface="Arial" panose="020B0604020202020204" pitchFamily="34" charset="0"/>
                <a:cs typeface="Arial" panose="020B0604020202020204" pitchFamily="34" charset="0"/>
              </a:rPr>
              <a:t>Aspectos de planificación estatal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Porcentaje de avance físico: 1.69%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14,408 Personas  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Ubicación geográfica: Cabecera Municipal San Cristóbal Verapaz, Alta Verapaz</a:t>
            </a:r>
          </a:p>
          <a:p>
            <a:pPr marL="457200" indent="-457200">
              <a:buAutoNum type="alphaLcPeriod"/>
            </a:pPr>
            <a:r>
              <a:rPr lang="es-GT" sz="1800" dirty="0">
                <a:latin typeface="Arial" panose="020B0604020202020204" pitchFamily="34" charset="0"/>
                <a:cs typeface="Arial" panose="020B0604020202020204" pitchFamily="34" charset="0"/>
              </a:rPr>
              <a:t>Plazo de construcción: 2021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4087" y="2315687"/>
            <a:ext cx="2339439" cy="31622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F080FAD-1A13-F64E-9D13-7D08D4F59782}"/>
              </a:ext>
            </a:extLst>
          </p:cNvPr>
          <p:cNvSpPr/>
          <p:nvPr/>
        </p:nvSpPr>
        <p:spPr>
          <a:xfrm>
            <a:off x="775028" y="5477964"/>
            <a:ext cx="31021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050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GT" sz="1050" dirty="0">
                <a:latin typeface="Arial" panose="020B0604020202020204" pitchFamily="34" charset="0"/>
                <a:cs typeface="Arial" panose="020B0604020202020204" pitchFamily="34" charset="0"/>
              </a:rPr>
              <a:t>(Sistema Nacional de Inversión Pública)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76F31E08-A11C-B544-8D62-9B3105244973}"/>
              </a:ext>
            </a:extLst>
          </p:cNvPr>
          <p:cNvSpPr/>
          <p:nvPr/>
        </p:nvSpPr>
        <p:spPr>
          <a:xfrm>
            <a:off x="6273304" y="1624895"/>
            <a:ext cx="1083460" cy="33945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9ACC08B-0E72-9848-98D1-59998091C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6634" y="446443"/>
            <a:ext cx="1405822" cy="44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46408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673737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OBJETIVO DEL </a:t>
            </a:r>
            <a:b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MINISTERIO DE DESARROLLO SOCIAL 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4" y="1808415"/>
            <a:ext cx="11261372" cy="4614170"/>
          </a:xfrm>
        </p:spPr>
        <p:txBody>
          <a:bodyPr>
            <a:normAutofit fontScale="77500" lnSpcReduction="20000"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Para el cumplimiento de sus funciones y satisfacer las necesidades de la población, Ministerio de Desarrollo Social debe cumplir con los siguientes </a:t>
            </a:r>
            <a:r>
              <a:rPr lang="es-GT" sz="26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Mejorar el nivel de bienestar de las personas y grupos sociales vulnerables, que sufren de exclusión y viven en situación de pobreza y pobreza extrema.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Generar oportunidades y capacidades que le permita a la </a:t>
            </a:r>
            <a:r>
              <a:rPr lang="es-GT" sz="2600" dirty="0" err="1">
                <a:latin typeface="Arial" panose="020B0604020202020204" pitchFamily="34" charset="0"/>
                <a:cs typeface="Arial" panose="020B0604020202020204" pitchFamily="34" charset="0"/>
              </a:rPr>
              <a:t>poblaicón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 mejorar sus vidas en forma positiva y duradera.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Coordinar, articular y trabajar en alianza con otras instituciones públicas, privadas y de la sociedad civil. 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Proteger y promover a las personas y grupos más rezagados y vulnerables.</a:t>
            </a: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579952"/>
      </p:ext>
    </p:extLst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2934787" y="4972043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s-GT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  <a:br>
              <a:rPr lang="es-GT" sz="3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TENDENCIAS Y DESAFÍOS</a:t>
            </a:r>
          </a:p>
        </p:txBody>
      </p:sp>
    </p:spTree>
    <p:extLst>
      <p:ext uri="{BB962C8B-B14F-4D97-AF65-F5344CB8AC3E}">
        <p14:creationId xmlns:p14="http://schemas.microsoft.com/office/powerpoint/2010/main" val="1110065034"/>
      </p:ext>
    </p:extLst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0" y="1041218"/>
            <a:ext cx="10049693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TENDENCIA MUESTRA EL USO DE LOS RECURSOS PÚBLICOS?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571999" y="1946208"/>
            <a:ext cx="7406641" cy="435572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datos obtenidos durante el </a:t>
            </a:r>
            <a:r>
              <a:rPr lang="es-GT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cuatrimestre reportado 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permiten establecer que la ejecución del presupuesto se caracterizó principalmente por la apertura de 18 nuevos Comedores Sociales, operando 40 actualmente; al igual que se pagó a tiempo un total de 28 proyectos, adquiriendo con ello el inicio o culminación de los mismos;  del mismo modo se benefició a más de 100 mil familias con Transferencias Monetarias Condicionadas en Salud, Educación y para Alimentos. En el Programa Beca Social Mi Primer Empleo, se atendieron a 46 personas con discapacidad. Un logro histórico, desde que el Programa inició operaciones.</a:t>
            </a: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7 TENDENCIAS TECNOLÓGICAS PARA EL EL 2021 | MQ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5785" y="-89694"/>
            <a:ext cx="2406215" cy="192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086247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b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espera que en el </a:t>
            </a:r>
            <a:r>
              <a:rPr lang="es-GT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siguiente cuatrimestre 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realicen las acreditaciones a las familias usuarias que cumplan con sus corresponsabilidades de los programas Bono Social y Bolsa Social, del mismo modo continuar con las operaciones en los más de 40 Comedores Sociales.</a:t>
            </a:r>
          </a:p>
        </p:txBody>
      </p:sp>
    </p:spTree>
    <p:extLst>
      <p:ext uri="{BB962C8B-B14F-4D97-AF65-F5344CB8AC3E}">
        <p14:creationId xmlns:p14="http://schemas.microsoft.com/office/powerpoint/2010/main" val="4042557950"/>
      </p:ext>
    </p:extLst>
  </p:cSld>
  <p:clrMapOvr>
    <a:masterClrMapping/>
  </p:clrMapOvr>
  <p:transition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41218"/>
            <a:ext cx="9788436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RESULTADOS SE OBTUVIERON EN EL MARCO DE LA </a:t>
            </a:r>
            <a:r>
              <a:rPr lang="es-GT" dirty="0" err="1">
                <a:latin typeface="Arial" panose="020B0604020202020204" pitchFamily="34" charset="0"/>
                <a:cs typeface="Arial" panose="020B0604020202020204" pitchFamily="34" charset="0"/>
              </a:rPr>
              <a:t>PGG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506685" y="1563732"/>
            <a:ext cx="7406641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GT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General de Gobierno 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GT"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PGG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es el plan de acción del Gobierno de Guatemala, en donde se plasman los objetivos estratégicos y los lineamientos de las políticas públicas.</a:t>
            </a:r>
          </a:p>
          <a:p>
            <a:pPr algn="just">
              <a:lnSpc>
                <a:spcPct val="150000"/>
              </a:lnSpc>
            </a:pPr>
            <a:endParaRPr lang="es-G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Ministerio de Desarrollo Social, durante el cuatrimestre reportado colaboró con el cumplimiento de la PGG mediante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de Transferencias Monetarias Condicionadas en Salud, Educación y para Alimentos a familias en situación de pobreza y vulnerabilidad;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Acreditación de Becas de Educación y Empleo a adolescentes y jóvenes; y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de raciones de alimentos preparados a población en situación de crisis.</a:t>
            </a: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086247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b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contribuyó con los pilares de: Desarrollo Social;</a:t>
            </a:r>
          </a:p>
          <a:p>
            <a:pPr algn="l">
              <a:lnSpc>
                <a:spcPct val="150000"/>
              </a:lnSpc>
            </a:pP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Economía, Competitividad y Prosperidad.</a:t>
            </a:r>
          </a:p>
        </p:txBody>
      </p:sp>
      <p:pic>
        <p:nvPicPr>
          <p:cNvPr id="13318" name="Picture 6" descr="Noticias de Canción de Abril - TuneC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3182" y="202303"/>
            <a:ext cx="1482929" cy="14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03918"/>
      </p:ext>
    </p:extLst>
  </p:cSld>
  <p:clrMapOvr>
    <a:masterClrMapping/>
  </p:clrMapOvr>
  <p:transition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41218"/>
            <a:ext cx="9788436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MEDIDAS DE TRANSPARENCIA SE HAN APLICADO?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506685" y="1475244"/>
            <a:ext cx="7406641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garantizar el </a:t>
            </a:r>
            <a:r>
              <a:rPr lang="es-GT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adecuado del dinero público 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el avance en el cumplimiento de los objetivos de Estado, el Ministerio de Desarrollo Social ha adoptado como medidas de transparencia: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Capacitaciones dirigidas al personal del Ministerio de Desarrollo Social sobre Ley de Acceso a la Información Pública.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Actualización de la información de oficio hasta el mes de agosto de 2021, en la página de la institución; y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Publicación en la página institucional y redes sociales del MIDES, el Informe de Rendición de Cuentas del 1er. Cuatrimestre.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086247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b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tiene previsto aplicar nuevas medidas de transparencia como la definición de ejes y compromisos por parte del Ministerio de Desarrollo Social en la </a:t>
            </a:r>
            <a:r>
              <a:rPr lang="es-GT"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-creación del 5to Plan de </a:t>
            </a:r>
            <a:r>
              <a:rPr lang="es-GT"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Nacional de Gobierno Abierto 2021-2023.</a:t>
            </a:r>
          </a:p>
        </p:txBody>
      </p:sp>
      <p:pic>
        <p:nvPicPr>
          <p:cNvPr id="14346" name="Picture 10" descr="Iconos de Transparencia - 450 iconos vectoriales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2121" y="200840"/>
            <a:ext cx="1471205" cy="147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011379"/>
      </p:ext>
    </p:extLst>
  </p:cSld>
  <p:clrMapOvr>
    <a:masterClrMapping/>
  </p:clrMapOvr>
  <p:transition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41218"/>
            <a:ext cx="9788436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DESAFÍOS INSTITUCIONALES SE TIENEN DURANTE 2021?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506685" y="1563732"/>
            <a:ext cx="7406641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G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desafíos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Ministerio de Desarrollo Social en cuanto al uso de los recursos públicos y el cumplimiento de los planes nacionales son: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cumplimiento de corresponsabilidades por parte de los usuarios de los programas Bolsa Social y Bono Social;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Consolidar la credibilidad en Programas que no tuvieron ejecución durante 2020 debido a la Pandemia; y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Conseguir los recursos financieros necesarios para que se atienda en su totalidad a la población meta.</a:t>
            </a: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086247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b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acciones inmediatas a seguir son las gestiones necesarias para la aprobación de cuota financiera de forma oportuna para que los Programas Sociales puedan operar con normalidad hasta fin de año.</a:t>
            </a:r>
          </a:p>
        </p:txBody>
      </p:sp>
      <p:pic>
        <p:nvPicPr>
          <p:cNvPr id="12290" name="Picture 2" descr="Icono-Comprensión-Desafio Neurolectura | Desafío Neurolectura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0090" y="35477"/>
            <a:ext cx="1796960" cy="181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02362"/>
      </p:ext>
    </p:extLst>
  </p:cSld>
  <p:clrMapOvr>
    <a:masterClrMapping/>
  </p:clrMapOvr>
  <p:transition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946233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2865120" y="5017050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GT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</a:p>
          <a:p>
            <a:pPr algn="r"/>
            <a:br>
              <a:rPr lang="es-GT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GENERAL</a:t>
            </a:r>
          </a:p>
          <a:p>
            <a:pPr algn="r"/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CUATRIMESTRE 2021</a:t>
            </a:r>
          </a:p>
        </p:txBody>
      </p:sp>
    </p:spTree>
    <p:extLst>
      <p:ext uri="{BB962C8B-B14F-4D97-AF65-F5344CB8AC3E}">
        <p14:creationId xmlns:p14="http://schemas.microsoft.com/office/powerpoint/2010/main" val="2728840599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239" y="528022"/>
            <a:ext cx="8673737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CIFRAS GENERALES DEL PRESUPUESTO AL SEGUNDO 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893" y="1715808"/>
            <a:ext cx="4585065" cy="46141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Presupuesto vigente 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pPr marL="457200" lvl="1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ejecutado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(utilizado):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por ejecutar 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(por utilizar):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4754880" y="1619794"/>
            <a:ext cx="5969726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solidFill>
                <a:srgbClr val="2786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45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1,103,835,466.00</a:t>
            </a:r>
          </a:p>
          <a:p>
            <a:pPr marL="457200" lvl="1" indent="0" algn="r">
              <a:buNone/>
            </a:pPr>
            <a:endParaRPr lang="es-GT" sz="4000" b="1" dirty="0">
              <a:solidFill>
                <a:srgbClr val="2786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2786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4754880" y="3114705"/>
            <a:ext cx="5969726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solidFill>
                <a:srgbClr val="2786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45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585,392,573.68</a:t>
            </a:r>
          </a:p>
          <a:p>
            <a:pPr marL="457200" lvl="1" indent="0" algn="r">
              <a:buNone/>
            </a:pPr>
            <a:endParaRPr lang="es-GT" sz="4000" b="1" dirty="0">
              <a:solidFill>
                <a:srgbClr val="2786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2786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4754880" y="4656122"/>
            <a:ext cx="5969726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solidFill>
                <a:srgbClr val="2786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45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518,442,892.32</a:t>
            </a:r>
          </a:p>
          <a:p>
            <a:pPr marL="457200" lvl="1" indent="0" algn="r">
              <a:buNone/>
            </a:pPr>
            <a:endParaRPr lang="es-GT" sz="4000" b="1" dirty="0">
              <a:solidFill>
                <a:srgbClr val="2786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2786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72088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673737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CIFRAS GENERALES DEL PRESUPUESTO AL SEGUNDO 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90" y="3094436"/>
            <a:ext cx="4585065" cy="1445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sz="2600" b="1" dirty="0">
                <a:latin typeface="Arial" panose="020B0604020202020204" pitchFamily="34" charset="0"/>
                <a:cs typeface="Arial" panose="020B0604020202020204" pitchFamily="34" charset="0"/>
              </a:rPr>
              <a:t>Porcentaje de ejecución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5667150" y="2670760"/>
            <a:ext cx="4202144" cy="1996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sz="3600" b="1" dirty="0">
              <a:solidFill>
                <a:srgbClr val="2786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6000" b="1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53.03%</a:t>
            </a:r>
          </a:p>
          <a:p>
            <a:pPr marL="457200" lvl="1" indent="0" algn="r">
              <a:buNone/>
            </a:pPr>
            <a:endParaRPr lang="es-GT" sz="4800" b="1" dirty="0">
              <a:solidFill>
                <a:srgbClr val="2786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9A5ECB-813D-214A-8A54-B2D7C9D5F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8884" y="510638"/>
            <a:ext cx="1430169" cy="44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61639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EF229-CB6B-EF40-8CE9-2BBE29B30262}"/>
              </a:ext>
            </a:extLst>
          </p:cNvPr>
          <p:cNvSpPr txBox="1">
            <a:spLocks/>
          </p:cNvSpPr>
          <p:nvPr/>
        </p:nvSpPr>
        <p:spPr>
          <a:xfrm>
            <a:off x="1293224" y="393073"/>
            <a:ext cx="9163594" cy="115487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s-GT" sz="6200" dirty="0">
                <a:latin typeface="Arial" panose="020B0604020202020204" pitchFamily="34" charset="0"/>
                <a:cs typeface="Arial" panose="020B0604020202020204" pitchFamily="34" charset="0"/>
              </a:rPr>
              <a:t>¿EN QUÉ UTILIZA EL DINERO MINISTERIO</a:t>
            </a:r>
          </a:p>
          <a:p>
            <a:r>
              <a:rPr lang="es-GT" sz="6200" dirty="0">
                <a:latin typeface="Arial" panose="020B0604020202020204" pitchFamily="34" charset="0"/>
                <a:cs typeface="Arial" panose="020B0604020202020204" pitchFamily="34" charset="0"/>
              </a:rPr>
              <a:t>DE DESARROLLO SOCIAL?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D0CA414-5305-0942-B1C6-C0051083625E}"/>
              </a:ext>
            </a:extLst>
          </p:cNvPr>
          <p:cNvSpPr txBox="1">
            <a:spLocks/>
          </p:cNvSpPr>
          <p:nvPr/>
        </p:nvSpPr>
        <p:spPr>
          <a:xfrm>
            <a:off x="4160519" y="2101145"/>
            <a:ext cx="7406641" cy="381592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dinero se utiliza en la adquisición de diferentes bienes o servicios y en transferencias que son necesarias para cumplir con las finalidades de la institución.</a:t>
            </a: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mostrar de forma ordenada a la población en qué se utiliza el dinero, el gasto del sector público se muestra por </a:t>
            </a:r>
            <a:r>
              <a:rPr lang="es-GT" sz="2600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de gasto</a:t>
            </a:r>
            <a:r>
              <a:rPr lang="es-GT" sz="2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03900B8-C88F-3248-90D2-17021D979886}"/>
              </a:ext>
            </a:extLst>
          </p:cNvPr>
          <p:cNvSpPr txBox="1">
            <a:spLocks/>
          </p:cNvSpPr>
          <p:nvPr/>
        </p:nvSpPr>
        <p:spPr>
          <a:xfrm>
            <a:off x="374468" y="2551264"/>
            <a:ext cx="3327219" cy="193711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El gasto se divide </a:t>
            </a:r>
          </a:p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GT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GT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grupos</a:t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324C103-39B3-4B47-990F-5F25E3AA7350}"/>
              </a:ext>
            </a:extLst>
          </p:cNvPr>
          <p:cNvGrpSpPr/>
          <p:nvPr/>
        </p:nvGrpSpPr>
        <p:grpSpPr>
          <a:xfrm>
            <a:off x="10456818" y="71846"/>
            <a:ext cx="1652235" cy="1201783"/>
            <a:chOff x="10456818" y="71846"/>
            <a:chExt cx="1652235" cy="1201783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8E9A641-2D6C-824E-836D-4BB7B01D495E}"/>
                </a:ext>
              </a:extLst>
            </p:cNvPr>
            <p:cNvSpPr/>
            <p:nvPr/>
          </p:nvSpPr>
          <p:spPr>
            <a:xfrm>
              <a:off x="10626634" y="71846"/>
              <a:ext cx="1482419" cy="1201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5BD9337-9A9C-E54C-AED4-98FBE781D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56818" y="393072"/>
              <a:ext cx="1575638" cy="495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51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611" y="575125"/>
            <a:ext cx="8791303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EJECUCIÓN PRESUPUESTARIA POR GRUPO DE GASTO AL SEGUNDO 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872846"/>
              </p:ext>
            </p:extLst>
          </p:nvPr>
        </p:nvGraphicFramePr>
        <p:xfrm>
          <a:off x="136267" y="1251768"/>
          <a:ext cx="11957409" cy="5355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A8A4BCB0-37E2-6D46-875E-55CD996F8BF4}"/>
              </a:ext>
            </a:extLst>
          </p:cNvPr>
          <p:cNvGrpSpPr/>
          <p:nvPr/>
        </p:nvGrpSpPr>
        <p:grpSpPr>
          <a:xfrm>
            <a:off x="10626634" y="71846"/>
            <a:ext cx="1482419" cy="1201783"/>
            <a:chOff x="10626634" y="71846"/>
            <a:chExt cx="1482419" cy="1201783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F78A6CB4-A9EC-5C46-BA41-3BA927158639}"/>
                </a:ext>
              </a:extLst>
            </p:cNvPr>
            <p:cNvSpPr/>
            <p:nvPr/>
          </p:nvSpPr>
          <p:spPr>
            <a:xfrm>
              <a:off x="10626634" y="71846"/>
              <a:ext cx="1482419" cy="1201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638C8D0-FB5C-4346-8F91-6235008AC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26634" y="498332"/>
              <a:ext cx="1405822" cy="441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4933292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967" y="879120"/>
            <a:ext cx="11173098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¿CUÁL ES LA IMPORTANCIA DEL PAGO DE SERVIDORES PÚBLICOS?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357057" y="1561546"/>
            <a:ext cx="7406641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dinero utilizado en el pago de servidores públicos (</a:t>
            </a:r>
            <a:r>
              <a:rPr lang="es-GT" sz="2400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0</a:t>
            </a:r>
            <a:r>
              <a:rPr lang="es-G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aunque se clasifica como un gasto de funcionamiento, en realidad, constituye el medio para prestar servicios o entregar bienes a la población beneficiaria, y con ello, satisfacer las necesidades sociales; a través de la contratación de facilitadores sociales, técnicos, y personal administrativo que brinda los servicios de medición de corresponsabilidades, supervisión de servicios, y atención a la población.</a:t>
            </a: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291736" y="1849928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el cuatrimestre reportado, el Ministerio de Desarrollo Social atendió y dio cobertura a </a:t>
            </a:r>
            <a:r>
              <a:rPr lang="es-GT" sz="2200" dirty="0">
                <a:solidFill>
                  <a:srgbClr val="278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167,822 guatemaltecos</a:t>
            </a:r>
            <a:endParaRPr lang="es-GT" sz="2200" b="0" dirty="0">
              <a:solidFill>
                <a:srgbClr val="2786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esarrollando capacidades de ciencia de datos en Directivos Públic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8368" y="237076"/>
            <a:ext cx="1111896" cy="1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84627844-58E7-E64E-B6C5-F4EFA12530A4}"/>
              </a:ext>
            </a:extLst>
          </p:cNvPr>
          <p:cNvSpPr/>
          <p:nvPr/>
        </p:nvSpPr>
        <p:spPr>
          <a:xfrm>
            <a:off x="2306946" y="3682098"/>
            <a:ext cx="1119086" cy="46313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14378962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CC PPT" id="{10F4F059-A0B9-1049-A250-F7623F8A7F99}" vid="{AC174B93-5168-7E41-BD8C-27F9E39DFEA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39D96561CF3FA49BA629FB29367CEAB" ma:contentTypeVersion="12" ma:contentTypeDescription="Crear nuevo documento." ma:contentTypeScope="" ma:versionID="82063a6b178adbe3c79d37e693bc162e">
  <xsd:schema xmlns:xsd="http://www.w3.org/2001/XMLSchema" xmlns:xs="http://www.w3.org/2001/XMLSchema" xmlns:p="http://schemas.microsoft.com/office/2006/metadata/properties" xmlns:ns3="efcf9931-6988-4c26-989d-90fd7d9d6177" xmlns:ns4="2de3127d-b50e-4c29-b846-9213acea4d89" targetNamespace="http://schemas.microsoft.com/office/2006/metadata/properties" ma:root="true" ma:fieldsID="3d9afdd1b157cbc26b4623f5f3ce62be" ns3:_="" ns4:_="">
    <xsd:import namespace="efcf9931-6988-4c26-989d-90fd7d9d6177"/>
    <xsd:import namespace="2de3127d-b50e-4c29-b846-9213acea4d8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f9931-6988-4c26-989d-90fd7d9d61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3127d-b50e-4c29-b846-9213acea4d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ACC9B7-7504-42A6-9CA1-27F36E1A7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cf9931-6988-4c26-989d-90fd7d9d6177"/>
    <ds:schemaRef ds:uri="2de3127d-b50e-4c29-b846-9213acea4d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567AB3-BDA8-4F6A-BF08-04C51A48EB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F6A2CD-1165-4C44-BCDF-58BB3311353D}">
  <ds:schemaRefs>
    <ds:schemaRef ds:uri="http://schemas.microsoft.com/office/2006/metadata/properties"/>
    <ds:schemaRef ds:uri="http://www.w3.org/XML/1998/namespace"/>
    <ds:schemaRef ds:uri="efcf9931-6988-4c26-989d-90fd7d9d6177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2de3127d-b50e-4c29-b846-9213acea4d89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CPCC PPT 001</Template>
  <TotalTime>6368</TotalTime>
  <Words>2591</Words>
  <Application>Microsoft Macintosh PowerPoint</Application>
  <PresentationFormat>Panorámica</PresentationFormat>
  <Paragraphs>424</Paragraphs>
  <Slides>35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Calibri</vt:lpstr>
      <vt:lpstr>Montserrat</vt:lpstr>
      <vt:lpstr>Wingdings</vt:lpstr>
      <vt:lpstr>Tema de Office</vt:lpstr>
      <vt:lpstr>RENDICIÓN DE CUENTAS DEL ORGANISMO EJECUTIVO   SEGUNDO CUATRIMESTRE 2021   MINISTERIO DE DESARROLLO SOCIAL </vt:lpstr>
      <vt:lpstr>PRINCIPALES FUNCIONES DEL  MINISTERIO DE DESARROLLO SOCIAL </vt:lpstr>
      <vt:lpstr>PRINCIPALES OBJETIVO DEL  MINISTERIO DE DESARROLLO SOCIAL </vt:lpstr>
      <vt:lpstr>Presentación de PowerPoint</vt:lpstr>
      <vt:lpstr>CIFRAS GENERALES DEL PRESUPUESTO AL SEGUNDO CUATRIMESTRE 2021</vt:lpstr>
      <vt:lpstr>CIFRAS GENERALES DEL PRESUPUESTO AL SEGUNDO CUATRIMESTRE 2021</vt:lpstr>
      <vt:lpstr>Presentación de PowerPoint</vt:lpstr>
      <vt:lpstr>EJECUCIÓN PRESUPUESTARIA POR GRUPO DE GASTO AL SEGUNDO CUATRIMESTRE 2021</vt:lpstr>
      <vt:lpstr>¿CUÁL ES LA IMPORTANCIA DEL PAGO DE SERVIDORES PÚBLICOS?  </vt:lpstr>
      <vt:lpstr>PAGO DE SALARIOS A SERVIDORES PÚBLICOS A LA FECHA  </vt:lpstr>
      <vt:lpstr>¿EN QUÉ INVIERTE MINISTERIO DE DESARROLLO SOCIAL?  </vt:lpstr>
      <vt:lpstr>MONTO UTILIZADO EN INVERSIÓN A LA FECHA  </vt:lpstr>
      <vt:lpstr>¿QUÉ FINALIDADES ATIENDE EL MINISTERIO DE DESARROLLO SOCIAL?  </vt:lpstr>
      <vt:lpstr>EJECUCIÓN PRESUPUESTARIA POR FINALIDAD AL SEGUNDO CUATRIMESTRE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TENDENCIA MUESTRA EL USO DE LOS RECURSOS PÚBLICOS?  </vt:lpstr>
      <vt:lpstr>¿QUÉ RESULTADOS SE OBTUVIERON EN EL MARCO DE LA PGG?  </vt:lpstr>
      <vt:lpstr>¿QUÉ MEDIDAS DE TRANSPARENCIA SE HAN APLICADO?  </vt:lpstr>
      <vt:lpstr>¿QUÉ DESAFÍOS INSTITUCIONALES SE TIENEN DURANTE 2021?  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TITULAR Subtitular</dc:title>
  <dc:subject/>
  <dc:creator>CPCC-RMONROY</dc:creator>
  <cp:keywords/>
  <dc:description/>
  <cp:lastModifiedBy>Microsoft Office User</cp:lastModifiedBy>
  <cp:revision>429</cp:revision>
  <cp:lastPrinted>2021-08-09T17:23:02Z</cp:lastPrinted>
  <dcterms:created xsi:type="dcterms:W3CDTF">2020-10-26T21:37:44Z</dcterms:created>
  <dcterms:modified xsi:type="dcterms:W3CDTF">2021-09-17T18:31:48Z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0x010100A39D96561CF3FA49BA629FB29367CEAB</vt:lpwstr>
  </property>
</Properties>
</file>