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316" r:id="rId5"/>
    <p:sldId id="315" r:id="rId6"/>
    <p:sldId id="318" r:id="rId7"/>
    <p:sldId id="317" r:id="rId8"/>
    <p:sldId id="319" r:id="rId9"/>
    <p:sldId id="314" r:id="rId10"/>
    <p:sldId id="320" r:id="rId11"/>
    <p:sldId id="322" r:id="rId12"/>
    <p:sldId id="323" r:id="rId13"/>
    <p:sldId id="324" r:id="rId14"/>
    <p:sldId id="325" r:id="rId15"/>
    <p:sldId id="329" r:id="rId16"/>
    <p:sldId id="326" r:id="rId17"/>
    <p:sldId id="327" r:id="rId18"/>
    <p:sldId id="328" r:id="rId19"/>
    <p:sldId id="333" r:id="rId20"/>
    <p:sldId id="321" r:id="rId21"/>
    <p:sldId id="331" r:id="rId22"/>
    <p:sldId id="332" r:id="rId23"/>
    <p:sldId id="334" r:id="rId24"/>
    <p:sldId id="313" r:id="rId25"/>
  </p:sldIdLst>
  <p:sldSz cx="12192000" cy="6858000"/>
  <p:notesSz cx="6858000" cy="9144000"/>
  <p:defaultText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00568B"/>
    <a:srgbClr val="0D3A60"/>
    <a:srgbClr val="00B5E2"/>
    <a:srgbClr val="0033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405"/>
  </p:normalViewPr>
  <p:slideViewPr>
    <p:cSldViewPr snapToGrid="0" snapToObjects="1">
      <p:cViewPr varScale="1">
        <p:scale>
          <a:sx n="125" d="100"/>
          <a:sy n="125" d="100"/>
        </p:scale>
        <p:origin x="192"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5B6441-B249-9247-AE10-1388FD060A60}"/>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GT"/>
          </a:p>
        </p:txBody>
      </p:sp>
      <p:sp>
        <p:nvSpPr>
          <p:cNvPr id="3" name="Subtítulo 2">
            <a:extLst>
              <a:ext uri="{FF2B5EF4-FFF2-40B4-BE49-F238E27FC236}">
                <a16:creationId xmlns:a16="http://schemas.microsoft.com/office/drawing/2014/main" id="{8FE77E3A-E3BF-3F44-B853-D260F038D6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GT"/>
          </a:p>
        </p:txBody>
      </p:sp>
      <p:sp>
        <p:nvSpPr>
          <p:cNvPr id="4" name="Marcador de fecha 3">
            <a:extLst>
              <a:ext uri="{FF2B5EF4-FFF2-40B4-BE49-F238E27FC236}">
                <a16:creationId xmlns:a16="http://schemas.microsoft.com/office/drawing/2014/main" id="{5C0EF935-6F60-AE42-8202-ADFFFD4A61F2}"/>
              </a:ext>
            </a:extLst>
          </p:cNvPr>
          <p:cNvSpPr>
            <a:spLocks noGrp="1"/>
          </p:cNvSpPr>
          <p:nvPr>
            <p:ph type="dt" sz="half" idx="10"/>
          </p:nvPr>
        </p:nvSpPr>
        <p:spPr/>
        <p:txBody>
          <a:bodyPr/>
          <a:lstStyle/>
          <a:p>
            <a:fld id="{48699454-3534-1D49-A98A-910895A582FE}" type="datetimeFigureOut">
              <a:rPr lang="es-GT" smtClean="0"/>
              <a:t>17/09/21</a:t>
            </a:fld>
            <a:endParaRPr lang="es-GT"/>
          </a:p>
        </p:txBody>
      </p:sp>
      <p:sp>
        <p:nvSpPr>
          <p:cNvPr id="5" name="Marcador de pie de página 4">
            <a:extLst>
              <a:ext uri="{FF2B5EF4-FFF2-40B4-BE49-F238E27FC236}">
                <a16:creationId xmlns:a16="http://schemas.microsoft.com/office/drawing/2014/main" id="{07F58EF3-C05C-824E-B9A2-F65C2E42CBDE}"/>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489687CB-568A-7243-A153-A219D59B7089}"/>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37957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EC5EDB-6E8B-014B-9E67-05E684E002E9}"/>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texto vertical 2">
            <a:extLst>
              <a:ext uri="{FF2B5EF4-FFF2-40B4-BE49-F238E27FC236}">
                <a16:creationId xmlns:a16="http://schemas.microsoft.com/office/drawing/2014/main" id="{B0586737-3F28-0C45-8BEE-75B0537CA80F}"/>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9F961E91-98DD-064C-9FD1-9A0CDA9630CC}"/>
              </a:ext>
            </a:extLst>
          </p:cNvPr>
          <p:cNvSpPr>
            <a:spLocks noGrp="1"/>
          </p:cNvSpPr>
          <p:nvPr>
            <p:ph type="dt" sz="half" idx="10"/>
          </p:nvPr>
        </p:nvSpPr>
        <p:spPr/>
        <p:txBody>
          <a:bodyPr/>
          <a:lstStyle/>
          <a:p>
            <a:fld id="{48699454-3534-1D49-A98A-910895A582FE}" type="datetimeFigureOut">
              <a:rPr lang="es-GT" smtClean="0"/>
              <a:t>17/09/21</a:t>
            </a:fld>
            <a:endParaRPr lang="es-GT"/>
          </a:p>
        </p:txBody>
      </p:sp>
      <p:sp>
        <p:nvSpPr>
          <p:cNvPr id="5" name="Marcador de pie de página 4">
            <a:extLst>
              <a:ext uri="{FF2B5EF4-FFF2-40B4-BE49-F238E27FC236}">
                <a16:creationId xmlns:a16="http://schemas.microsoft.com/office/drawing/2014/main" id="{45C860E0-7E67-1340-B11A-CCBCD7EED6FB}"/>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AF36C1FF-20AA-1D49-919D-81743C36EA04}"/>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897076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F8BE944-AE88-334A-B7A2-FED1BE2948D1}"/>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GT"/>
          </a:p>
        </p:txBody>
      </p:sp>
      <p:sp>
        <p:nvSpPr>
          <p:cNvPr id="3" name="Marcador de texto vertical 2">
            <a:extLst>
              <a:ext uri="{FF2B5EF4-FFF2-40B4-BE49-F238E27FC236}">
                <a16:creationId xmlns:a16="http://schemas.microsoft.com/office/drawing/2014/main" id="{8262D3D4-1425-674C-B0E9-4D3E019B5C99}"/>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019DD82D-E448-6B46-8BDF-2763FEF85BF1}"/>
              </a:ext>
            </a:extLst>
          </p:cNvPr>
          <p:cNvSpPr>
            <a:spLocks noGrp="1"/>
          </p:cNvSpPr>
          <p:nvPr>
            <p:ph type="dt" sz="half" idx="10"/>
          </p:nvPr>
        </p:nvSpPr>
        <p:spPr/>
        <p:txBody>
          <a:bodyPr/>
          <a:lstStyle/>
          <a:p>
            <a:fld id="{48699454-3534-1D49-A98A-910895A582FE}" type="datetimeFigureOut">
              <a:rPr lang="es-GT" smtClean="0"/>
              <a:t>17/09/21</a:t>
            </a:fld>
            <a:endParaRPr lang="es-GT"/>
          </a:p>
        </p:txBody>
      </p:sp>
      <p:sp>
        <p:nvSpPr>
          <p:cNvPr id="5" name="Marcador de pie de página 4">
            <a:extLst>
              <a:ext uri="{FF2B5EF4-FFF2-40B4-BE49-F238E27FC236}">
                <a16:creationId xmlns:a16="http://schemas.microsoft.com/office/drawing/2014/main" id="{0B209232-B37A-C844-82E3-39B9DEC4D47E}"/>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02C12606-0B84-EE4B-9DA5-A47C5FE8B622}"/>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1729035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169E00-77AB-B741-9AF9-40B02CD163B1}"/>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id="{7E3BB3D2-440B-1745-B695-8A4979D3A486}"/>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CEBC45A4-C0E0-F740-A4E5-FBAEE182849B}"/>
              </a:ext>
            </a:extLst>
          </p:cNvPr>
          <p:cNvSpPr>
            <a:spLocks noGrp="1"/>
          </p:cNvSpPr>
          <p:nvPr>
            <p:ph type="dt" sz="half" idx="10"/>
          </p:nvPr>
        </p:nvSpPr>
        <p:spPr/>
        <p:txBody>
          <a:bodyPr/>
          <a:lstStyle/>
          <a:p>
            <a:fld id="{48699454-3534-1D49-A98A-910895A582FE}" type="datetimeFigureOut">
              <a:rPr lang="es-GT" smtClean="0"/>
              <a:t>17/09/21</a:t>
            </a:fld>
            <a:endParaRPr lang="es-GT"/>
          </a:p>
        </p:txBody>
      </p:sp>
      <p:sp>
        <p:nvSpPr>
          <p:cNvPr id="5" name="Marcador de pie de página 4">
            <a:extLst>
              <a:ext uri="{FF2B5EF4-FFF2-40B4-BE49-F238E27FC236}">
                <a16:creationId xmlns:a16="http://schemas.microsoft.com/office/drawing/2014/main" id="{EDC82089-1EAD-FE47-B722-98DC30A4F928}"/>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C9D37CC0-C5FA-9F45-8CAC-88FE795C7EB2}"/>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3804611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CA2CA6-6171-B24C-B6C8-49140719A37D}"/>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id="{AE389AA0-DCEB-BE42-B937-F94DEA765E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E9280672-797A-D041-A412-92E73B842E44}"/>
              </a:ext>
            </a:extLst>
          </p:cNvPr>
          <p:cNvSpPr>
            <a:spLocks noGrp="1"/>
          </p:cNvSpPr>
          <p:nvPr>
            <p:ph type="dt" sz="half" idx="10"/>
          </p:nvPr>
        </p:nvSpPr>
        <p:spPr/>
        <p:txBody>
          <a:bodyPr/>
          <a:lstStyle/>
          <a:p>
            <a:fld id="{48699454-3534-1D49-A98A-910895A582FE}" type="datetimeFigureOut">
              <a:rPr lang="es-GT" smtClean="0"/>
              <a:t>17/09/21</a:t>
            </a:fld>
            <a:endParaRPr lang="es-GT"/>
          </a:p>
        </p:txBody>
      </p:sp>
      <p:sp>
        <p:nvSpPr>
          <p:cNvPr id="5" name="Marcador de pie de página 4">
            <a:extLst>
              <a:ext uri="{FF2B5EF4-FFF2-40B4-BE49-F238E27FC236}">
                <a16:creationId xmlns:a16="http://schemas.microsoft.com/office/drawing/2014/main" id="{5FA7A7EC-BBB0-CD45-807A-E26D2FDCC291}"/>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11AC2D5E-2EF3-F24C-B0D3-72654B84B24D}"/>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998466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4E2D90-329D-4740-B68C-04C7C945CA71}"/>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id="{4336B08B-4935-094A-B33F-D97618EFE6AF}"/>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contenido 3">
            <a:extLst>
              <a:ext uri="{FF2B5EF4-FFF2-40B4-BE49-F238E27FC236}">
                <a16:creationId xmlns:a16="http://schemas.microsoft.com/office/drawing/2014/main" id="{9D83ADBF-A853-6940-B33B-DD82F0410CF6}"/>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5" name="Marcador de fecha 4">
            <a:extLst>
              <a:ext uri="{FF2B5EF4-FFF2-40B4-BE49-F238E27FC236}">
                <a16:creationId xmlns:a16="http://schemas.microsoft.com/office/drawing/2014/main" id="{93E49A73-9C32-8B40-A486-1CF99257E759}"/>
              </a:ext>
            </a:extLst>
          </p:cNvPr>
          <p:cNvSpPr>
            <a:spLocks noGrp="1"/>
          </p:cNvSpPr>
          <p:nvPr>
            <p:ph type="dt" sz="half" idx="10"/>
          </p:nvPr>
        </p:nvSpPr>
        <p:spPr/>
        <p:txBody>
          <a:bodyPr/>
          <a:lstStyle/>
          <a:p>
            <a:fld id="{48699454-3534-1D49-A98A-910895A582FE}" type="datetimeFigureOut">
              <a:rPr lang="es-GT" smtClean="0"/>
              <a:t>17/09/21</a:t>
            </a:fld>
            <a:endParaRPr lang="es-GT"/>
          </a:p>
        </p:txBody>
      </p:sp>
      <p:sp>
        <p:nvSpPr>
          <p:cNvPr id="6" name="Marcador de pie de página 5">
            <a:extLst>
              <a:ext uri="{FF2B5EF4-FFF2-40B4-BE49-F238E27FC236}">
                <a16:creationId xmlns:a16="http://schemas.microsoft.com/office/drawing/2014/main" id="{574B5B25-1056-5F42-BE33-520529E12BE9}"/>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2AC08E08-A861-5C43-86DC-44730BB8713D}"/>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726757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62BDFF-7E5D-D146-AF9A-22884A574E8F}"/>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id="{1572D0B7-6919-2046-AC74-B9B4C71F36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A75EF5F6-01E7-7F40-806C-4FBA577FAAE7}"/>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5" name="Marcador de texto 4">
            <a:extLst>
              <a:ext uri="{FF2B5EF4-FFF2-40B4-BE49-F238E27FC236}">
                <a16:creationId xmlns:a16="http://schemas.microsoft.com/office/drawing/2014/main" id="{9BF112B9-6299-1843-9CC7-65375E6D98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B96D8782-F004-964D-B750-FB6CEA5E70CA}"/>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7" name="Marcador de fecha 6">
            <a:extLst>
              <a:ext uri="{FF2B5EF4-FFF2-40B4-BE49-F238E27FC236}">
                <a16:creationId xmlns:a16="http://schemas.microsoft.com/office/drawing/2014/main" id="{4ADD34C9-A59D-5E48-B67C-93E35889F12D}"/>
              </a:ext>
            </a:extLst>
          </p:cNvPr>
          <p:cNvSpPr>
            <a:spLocks noGrp="1"/>
          </p:cNvSpPr>
          <p:nvPr>
            <p:ph type="dt" sz="half" idx="10"/>
          </p:nvPr>
        </p:nvSpPr>
        <p:spPr/>
        <p:txBody>
          <a:bodyPr/>
          <a:lstStyle/>
          <a:p>
            <a:fld id="{48699454-3534-1D49-A98A-910895A582FE}" type="datetimeFigureOut">
              <a:rPr lang="es-GT" smtClean="0"/>
              <a:t>17/09/21</a:t>
            </a:fld>
            <a:endParaRPr lang="es-GT"/>
          </a:p>
        </p:txBody>
      </p:sp>
      <p:sp>
        <p:nvSpPr>
          <p:cNvPr id="8" name="Marcador de pie de página 7">
            <a:extLst>
              <a:ext uri="{FF2B5EF4-FFF2-40B4-BE49-F238E27FC236}">
                <a16:creationId xmlns:a16="http://schemas.microsoft.com/office/drawing/2014/main" id="{6B720579-97C2-BD4F-9153-6FB2546CCD4B}"/>
              </a:ext>
            </a:extLst>
          </p:cNvPr>
          <p:cNvSpPr>
            <a:spLocks noGrp="1"/>
          </p:cNvSpPr>
          <p:nvPr>
            <p:ph type="ftr" sz="quarter" idx="11"/>
          </p:nvPr>
        </p:nvSpPr>
        <p:spPr/>
        <p:txBody>
          <a:bodyPr/>
          <a:lstStyle/>
          <a:p>
            <a:endParaRPr lang="es-GT"/>
          </a:p>
        </p:txBody>
      </p:sp>
      <p:sp>
        <p:nvSpPr>
          <p:cNvPr id="9" name="Marcador de número de diapositiva 8">
            <a:extLst>
              <a:ext uri="{FF2B5EF4-FFF2-40B4-BE49-F238E27FC236}">
                <a16:creationId xmlns:a16="http://schemas.microsoft.com/office/drawing/2014/main" id="{C2C017CD-7E32-BE40-9D67-E4FF13FA63AC}"/>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3791953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D9BDA8-39BE-1A4F-AB6A-F9F77C91E4D3}"/>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fecha 2">
            <a:extLst>
              <a:ext uri="{FF2B5EF4-FFF2-40B4-BE49-F238E27FC236}">
                <a16:creationId xmlns:a16="http://schemas.microsoft.com/office/drawing/2014/main" id="{C1926EBD-3C2A-4549-B409-C9FBD07B3004}"/>
              </a:ext>
            </a:extLst>
          </p:cNvPr>
          <p:cNvSpPr>
            <a:spLocks noGrp="1"/>
          </p:cNvSpPr>
          <p:nvPr>
            <p:ph type="dt" sz="half" idx="10"/>
          </p:nvPr>
        </p:nvSpPr>
        <p:spPr/>
        <p:txBody>
          <a:bodyPr/>
          <a:lstStyle/>
          <a:p>
            <a:fld id="{48699454-3534-1D49-A98A-910895A582FE}" type="datetimeFigureOut">
              <a:rPr lang="es-GT" smtClean="0"/>
              <a:t>17/09/21</a:t>
            </a:fld>
            <a:endParaRPr lang="es-GT"/>
          </a:p>
        </p:txBody>
      </p:sp>
      <p:sp>
        <p:nvSpPr>
          <p:cNvPr id="4" name="Marcador de pie de página 3">
            <a:extLst>
              <a:ext uri="{FF2B5EF4-FFF2-40B4-BE49-F238E27FC236}">
                <a16:creationId xmlns:a16="http://schemas.microsoft.com/office/drawing/2014/main" id="{E7F35479-7959-7142-AECF-E767E961EA6C}"/>
              </a:ext>
            </a:extLst>
          </p:cNvPr>
          <p:cNvSpPr>
            <a:spLocks noGrp="1"/>
          </p:cNvSpPr>
          <p:nvPr>
            <p:ph type="ftr" sz="quarter" idx="11"/>
          </p:nvPr>
        </p:nvSpPr>
        <p:spPr/>
        <p:txBody>
          <a:bodyPr/>
          <a:lstStyle/>
          <a:p>
            <a:endParaRPr lang="es-GT"/>
          </a:p>
        </p:txBody>
      </p:sp>
      <p:sp>
        <p:nvSpPr>
          <p:cNvPr id="5" name="Marcador de número de diapositiva 4">
            <a:extLst>
              <a:ext uri="{FF2B5EF4-FFF2-40B4-BE49-F238E27FC236}">
                <a16:creationId xmlns:a16="http://schemas.microsoft.com/office/drawing/2014/main" id="{37E51BC6-C4A4-6D43-AC42-354DEE746646}"/>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082537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9B6C563-1D34-AC47-801F-7F11D69BA201}"/>
              </a:ext>
            </a:extLst>
          </p:cNvPr>
          <p:cNvSpPr>
            <a:spLocks noGrp="1"/>
          </p:cNvSpPr>
          <p:nvPr>
            <p:ph type="dt" sz="half" idx="10"/>
          </p:nvPr>
        </p:nvSpPr>
        <p:spPr/>
        <p:txBody>
          <a:bodyPr/>
          <a:lstStyle/>
          <a:p>
            <a:fld id="{48699454-3534-1D49-A98A-910895A582FE}" type="datetimeFigureOut">
              <a:rPr lang="es-GT" smtClean="0"/>
              <a:t>17/09/21</a:t>
            </a:fld>
            <a:endParaRPr lang="es-GT"/>
          </a:p>
        </p:txBody>
      </p:sp>
      <p:sp>
        <p:nvSpPr>
          <p:cNvPr id="3" name="Marcador de pie de página 2">
            <a:extLst>
              <a:ext uri="{FF2B5EF4-FFF2-40B4-BE49-F238E27FC236}">
                <a16:creationId xmlns:a16="http://schemas.microsoft.com/office/drawing/2014/main" id="{DA39EF87-DB60-474F-A2BF-40C8629F409C}"/>
              </a:ext>
            </a:extLst>
          </p:cNvPr>
          <p:cNvSpPr>
            <a:spLocks noGrp="1"/>
          </p:cNvSpPr>
          <p:nvPr>
            <p:ph type="ftr" sz="quarter" idx="11"/>
          </p:nvPr>
        </p:nvSpPr>
        <p:spPr/>
        <p:txBody>
          <a:bodyPr/>
          <a:lstStyle/>
          <a:p>
            <a:endParaRPr lang="es-GT"/>
          </a:p>
        </p:txBody>
      </p:sp>
      <p:sp>
        <p:nvSpPr>
          <p:cNvPr id="4" name="Marcador de número de diapositiva 3">
            <a:extLst>
              <a:ext uri="{FF2B5EF4-FFF2-40B4-BE49-F238E27FC236}">
                <a16:creationId xmlns:a16="http://schemas.microsoft.com/office/drawing/2014/main" id="{D27D300E-02FB-8645-B6EB-6D60D768F66B}"/>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774709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C30F86-4DDF-C54F-8E06-6BE3D43236A5}"/>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id="{BE17E9C7-EC44-FD48-A592-BDE222EAA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texto 3">
            <a:extLst>
              <a:ext uri="{FF2B5EF4-FFF2-40B4-BE49-F238E27FC236}">
                <a16:creationId xmlns:a16="http://schemas.microsoft.com/office/drawing/2014/main" id="{A2D32D36-1BBF-844E-9A8D-49451F0AC9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ECC88E43-E4AC-D94C-AF2E-1EEB7F4BAF4A}"/>
              </a:ext>
            </a:extLst>
          </p:cNvPr>
          <p:cNvSpPr>
            <a:spLocks noGrp="1"/>
          </p:cNvSpPr>
          <p:nvPr>
            <p:ph type="dt" sz="half" idx="10"/>
          </p:nvPr>
        </p:nvSpPr>
        <p:spPr/>
        <p:txBody>
          <a:bodyPr/>
          <a:lstStyle/>
          <a:p>
            <a:fld id="{48699454-3534-1D49-A98A-910895A582FE}" type="datetimeFigureOut">
              <a:rPr lang="es-GT" smtClean="0"/>
              <a:t>17/09/21</a:t>
            </a:fld>
            <a:endParaRPr lang="es-GT"/>
          </a:p>
        </p:txBody>
      </p:sp>
      <p:sp>
        <p:nvSpPr>
          <p:cNvPr id="6" name="Marcador de pie de página 5">
            <a:extLst>
              <a:ext uri="{FF2B5EF4-FFF2-40B4-BE49-F238E27FC236}">
                <a16:creationId xmlns:a16="http://schemas.microsoft.com/office/drawing/2014/main" id="{4DE6F123-133C-604F-80D1-58B4DC1632D7}"/>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F9133666-B2BA-B84C-BC64-F50EF213552F}"/>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1736090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197CCD-7FE3-CA4C-9F3C-2A5599B8CCAD}"/>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GT"/>
          </a:p>
        </p:txBody>
      </p:sp>
      <p:sp>
        <p:nvSpPr>
          <p:cNvPr id="3" name="Marcador de posición de imagen 2">
            <a:extLst>
              <a:ext uri="{FF2B5EF4-FFF2-40B4-BE49-F238E27FC236}">
                <a16:creationId xmlns:a16="http://schemas.microsoft.com/office/drawing/2014/main" id="{D73688EB-C5C7-FE4A-9716-B0BA627944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GT"/>
          </a:p>
        </p:txBody>
      </p:sp>
      <p:sp>
        <p:nvSpPr>
          <p:cNvPr id="4" name="Marcador de texto 3">
            <a:extLst>
              <a:ext uri="{FF2B5EF4-FFF2-40B4-BE49-F238E27FC236}">
                <a16:creationId xmlns:a16="http://schemas.microsoft.com/office/drawing/2014/main" id="{21FADA65-7BAA-7649-86A6-CF4679B1A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2C81C9E9-584D-C04C-8B68-FEA1402466EE}"/>
              </a:ext>
            </a:extLst>
          </p:cNvPr>
          <p:cNvSpPr>
            <a:spLocks noGrp="1"/>
          </p:cNvSpPr>
          <p:nvPr>
            <p:ph type="dt" sz="half" idx="10"/>
          </p:nvPr>
        </p:nvSpPr>
        <p:spPr/>
        <p:txBody>
          <a:bodyPr/>
          <a:lstStyle/>
          <a:p>
            <a:fld id="{48699454-3534-1D49-A98A-910895A582FE}" type="datetimeFigureOut">
              <a:rPr lang="es-GT" smtClean="0"/>
              <a:t>17/09/21</a:t>
            </a:fld>
            <a:endParaRPr lang="es-GT"/>
          </a:p>
        </p:txBody>
      </p:sp>
      <p:sp>
        <p:nvSpPr>
          <p:cNvPr id="6" name="Marcador de pie de página 5">
            <a:extLst>
              <a:ext uri="{FF2B5EF4-FFF2-40B4-BE49-F238E27FC236}">
                <a16:creationId xmlns:a16="http://schemas.microsoft.com/office/drawing/2014/main" id="{F319748B-5368-FB49-83C6-78E291E6AD8E}"/>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CC533CF9-6B15-F743-83F6-A08FA041501F}"/>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311274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A2B3DFA-3FCB-F14E-999C-BAF165F973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id="{A21494C4-B03E-7649-A1E1-F80D34FE61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81CBEC7F-6696-8E4D-9B90-EC4FCBA2CB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99454-3534-1D49-A98A-910895A582FE}" type="datetimeFigureOut">
              <a:rPr lang="es-GT" smtClean="0"/>
              <a:t>17/09/21</a:t>
            </a:fld>
            <a:endParaRPr lang="es-GT"/>
          </a:p>
        </p:txBody>
      </p:sp>
      <p:sp>
        <p:nvSpPr>
          <p:cNvPr id="5" name="Marcador de pie de página 4">
            <a:extLst>
              <a:ext uri="{FF2B5EF4-FFF2-40B4-BE49-F238E27FC236}">
                <a16:creationId xmlns:a16="http://schemas.microsoft.com/office/drawing/2014/main" id="{43F6D007-FA7E-2549-ADC5-7A526F9015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GT"/>
          </a:p>
        </p:txBody>
      </p:sp>
      <p:sp>
        <p:nvSpPr>
          <p:cNvPr id="6" name="Marcador de número de diapositiva 5">
            <a:extLst>
              <a:ext uri="{FF2B5EF4-FFF2-40B4-BE49-F238E27FC236}">
                <a16:creationId xmlns:a16="http://schemas.microsoft.com/office/drawing/2014/main" id="{EAD0DB35-4C29-1D49-BB89-C5CF69AD10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B9D110-6ABA-C143-928A-531D07B07F9C}" type="slidenum">
              <a:rPr lang="es-GT" smtClean="0"/>
              <a:t>‹Nº›</a:t>
            </a:fld>
            <a:endParaRPr lang="es-GT"/>
          </a:p>
        </p:txBody>
      </p:sp>
    </p:spTree>
    <p:extLst>
      <p:ext uri="{BB962C8B-B14F-4D97-AF65-F5344CB8AC3E}">
        <p14:creationId xmlns:p14="http://schemas.microsoft.com/office/powerpoint/2010/main" val="3477022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B85C621-E17F-4E41-A143-0D4736F05802}"/>
              </a:ext>
            </a:extLst>
          </p:cNvPr>
          <p:cNvSpPr txBox="1"/>
          <p:nvPr/>
        </p:nvSpPr>
        <p:spPr>
          <a:xfrm>
            <a:off x="6560639" y="338137"/>
            <a:ext cx="1619534" cy="600164"/>
          </a:xfrm>
          <a:prstGeom prst="rect">
            <a:avLst/>
          </a:prstGeom>
          <a:noFill/>
        </p:spPr>
        <p:txBody>
          <a:bodyPr wrap="square" rtlCol="0">
            <a:spAutoFit/>
          </a:bodyPr>
          <a:lstStyle/>
          <a:p>
            <a:r>
              <a:rPr lang="es-GT" sz="1100" b="1" dirty="0">
                <a:solidFill>
                  <a:srgbClr val="003353"/>
                </a:solidFill>
                <a:latin typeface="Montserrat" pitchFamily="2" charset="77"/>
              </a:rPr>
              <a:t>MINISTERIO</a:t>
            </a:r>
          </a:p>
          <a:p>
            <a:r>
              <a:rPr lang="es-GT" sz="1100" b="1" dirty="0">
                <a:solidFill>
                  <a:srgbClr val="003353"/>
                </a:solidFill>
                <a:latin typeface="Montserrat" pitchFamily="2" charset="77"/>
              </a:rPr>
              <a:t>DE RELACIONES</a:t>
            </a:r>
          </a:p>
          <a:p>
            <a:r>
              <a:rPr lang="es-GT" sz="1100" b="1" dirty="0">
                <a:solidFill>
                  <a:srgbClr val="003353"/>
                </a:solidFill>
                <a:latin typeface="Montserrat" pitchFamily="2" charset="77"/>
              </a:rPr>
              <a:t>EXTERIORES</a:t>
            </a:r>
          </a:p>
        </p:txBody>
      </p:sp>
    </p:spTree>
    <p:extLst>
      <p:ext uri="{BB962C8B-B14F-4D97-AF65-F5344CB8AC3E}">
        <p14:creationId xmlns:p14="http://schemas.microsoft.com/office/powerpoint/2010/main" val="1323831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9E4D0926-6A1D-9445-AA87-34C3F3F78824}"/>
              </a:ext>
            </a:extLst>
          </p:cNvPr>
          <p:cNvSpPr/>
          <p:nvPr/>
        </p:nvSpPr>
        <p:spPr>
          <a:xfrm>
            <a:off x="528958" y="3332998"/>
            <a:ext cx="3469341" cy="2138084"/>
          </a:xfrm>
          <a:prstGeom prst="rect">
            <a:avLst/>
          </a:prstGeom>
          <a:solidFill>
            <a:srgbClr val="2D6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GT"/>
          </a:p>
        </p:txBody>
      </p:sp>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408708" y="406690"/>
            <a:ext cx="8895929" cy="715530"/>
          </a:xfrm>
        </p:spPr>
        <p:txBody>
          <a:bodyPr>
            <a:normAutofit/>
          </a:bodyPr>
          <a:lstStyle/>
          <a:p>
            <a:r>
              <a:rPr lang="es-GT" sz="2400" b="1" dirty="0">
                <a:solidFill>
                  <a:srgbClr val="003353"/>
                </a:solidFill>
                <a:latin typeface="Montserrat" pitchFamily="2" charset="77"/>
              </a:rPr>
              <a:t>RECURSOS FINANCIEROS DESTINADOS A PAGO </a:t>
            </a:r>
          </a:p>
        </p:txBody>
      </p:sp>
      <p:sp>
        <p:nvSpPr>
          <p:cNvPr id="6" name="Título 1">
            <a:extLst>
              <a:ext uri="{FF2B5EF4-FFF2-40B4-BE49-F238E27FC236}">
                <a16:creationId xmlns:a16="http://schemas.microsoft.com/office/drawing/2014/main" id="{8D764665-8E4C-A44B-9BD6-5D0B7607C2FC}"/>
              </a:ext>
            </a:extLst>
          </p:cNvPr>
          <p:cNvSpPr txBox="1">
            <a:spLocks/>
          </p:cNvSpPr>
          <p:nvPr/>
        </p:nvSpPr>
        <p:spPr>
          <a:xfrm>
            <a:off x="408709" y="764455"/>
            <a:ext cx="4939146" cy="715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1600" dirty="0">
                <a:solidFill>
                  <a:srgbClr val="00568B"/>
                </a:solidFill>
                <a:latin typeface="Montserrat Medium" pitchFamily="2" charset="77"/>
              </a:rPr>
              <a:t>DE SALARIOS Y HONORARIOS</a:t>
            </a:r>
          </a:p>
        </p:txBody>
      </p:sp>
      <p:pic>
        <p:nvPicPr>
          <p:cNvPr id="7" name="Picture 2">
            <a:extLst>
              <a:ext uri="{FF2B5EF4-FFF2-40B4-BE49-F238E27FC236}">
                <a16:creationId xmlns:a16="http://schemas.microsoft.com/office/drawing/2014/main" id="{0EBCE048-16E8-6B46-B77C-FFFEAD7393C2}"/>
              </a:ext>
            </a:extLst>
          </p:cNvPr>
          <p:cNvPicPr>
            <a:picLocks noChangeAspect="1" noChangeArrowheads="1"/>
          </p:cNvPicPr>
          <p:nvPr/>
        </p:nvPicPr>
        <p:blipFill>
          <a:blip r:embed="rId3" cstate="hq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07680" y="2063505"/>
            <a:ext cx="1111896" cy="1111896"/>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7206E12F-DCA8-7943-A151-EAD9C61C8416}"/>
              </a:ext>
            </a:extLst>
          </p:cNvPr>
          <p:cNvSpPr txBox="1">
            <a:spLocks/>
          </p:cNvSpPr>
          <p:nvPr/>
        </p:nvSpPr>
        <p:spPr>
          <a:xfrm>
            <a:off x="747173" y="3175401"/>
            <a:ext cx="2979182" cy="2016022"/>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lIns="91440" tIns="45720" rIns="91440" bIns="45720" rtlCol="0" anchor="ctr" anchorCtr="0">
            <a:normAutofit fontScale="90000" lnSpcReduction="10000"/>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l">
              <a:lnSpc>
                <a:spcPct val="150000"/>
              </a:lnSpc>
            </a:pPr>
            <a:br>
              <a:rPr lang="es-GT" sz="2000" b="0" dirty="0">
                <a:solidFill>
                  <a:schemeClr val="bg1"/>
                </a:solidFill>
                <a:latin typeface="Arial" panose="020B0604020202020204" pitchFamily="34" charset="0"/>
                <a:cs typeface="Arial" panose="020B0604020202020204" pitchFamily="34" charset="0"/>
              </a:rPr>
            </a:br>
            <a:r>
              <a:rPr lang="es-GT" sz="2200" b="0" dirty="0">
                <a:solidFill>
                  <a:schemeClr val="bg1"/>
                </a:solidFill>
                <a:latin typeface="Arial" panose="020B0604020202020204" pitchFamily="34" charset="0"/>
                <a:cs typeface="Arial" panose="020B0604020202020204" pitchFamily="34" charset="0"/>
              </a:rPr>
              <a:t>Este rubro constituye el </a:t>
            </a:r>
            <a:r>
              <a:rPr lang="es-GT" sz="2900" b="1" dirty="0">
                <a:solidFill>
                  <a:schemeClr val="bg1"/>
                </a:solidFill>
                <a:latin typeface="Arial" panose="020B0604020202020204" pitchFamily="34" charset="0"/>
                <a:cs typeface="Arial" panose="020B0604020202020204" pitchFamily="34" charset="0"/>
              </a:rPr>
              <a:t>41.2%</a:t>
            </a:r>
            <a:r>
              <a:rPr lang="es-GT" sz="3400" b="1" dirty="0">
                <a:solidFill>
                  <a:schemeClr val="bg1"/>
                </a:solidFill>
                <a:latin typeface="Arial" panose="020B0604020202020204" pitchFamily="34" charset="0"/>
                <a:cs typeface="Arial" panose="020B0604020202020204" pitchFamily="34" charset="0"/>
              </a:rPr>
              <a:t> </a:t>
            </a:r>
            <a:r>
              <a:rPr lang="es-GT" sz="2200" b="0" dirty="0">
                <a:solidFill>
                  <a:schemeClr val="bg1"/>
                </a:solidFill>
                <a:latin typeface="Arial" panose="020B0604020202020204" pitchFamily="34" charset="0"/>
                <a:cs typeface="Arial" panose="020B0604020202020204" pitchFamily="34" charset="0"/>
              </a:rPr>
              <a:t>del presupuesto total</a:t>
            </a:r>
            <a:endParaRPr lang="es-GT" sz="2000" b="0" dirty="0">
              <a:solidFill>
                <a:schemeClr val="bg1"/>
              </a:solidFill>
              <a:latin typeface="Arial" panose="020B0604020202020204" pitchFamily="34" charset="0"/>
              <a:cs typeface="Arial" panose="020B0604020202020204" pitchFamily="34" charset="0"/>
            </a:endParaRPr>
          </a:p>
        </p:txBody>
      </p:sp>
      <p:sp>
        <p:nvSpPr>
          <p:cNvPr id="10" name="Título 1">
            <a:extLst>
              <a:ext uri="{FF2B5EF4-FFF2-40B4-BE49-F238E27FC236}">
                <a16:creationId xmlns:a16="http://schemas.microsoft.com/office/drawing/2014/main" id="{9564067B-1E2C-7348-952B-D1D927107344}"/>
              </a:ext>
            </a:extLst>
          </p:cNvPr>
          <p:cNvSpPr txBox="1">
            <a:spLocks/>
          </p:cNvSpPr>
          <p:nvPr/>
        </p:nvSpPr>
        <p:spPr>
          <a:xfrm>
            <a:off x="4618868" y="1716621"/>
            <a:ext cx="7406641" cy="4153807"/>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lIns="91440" tIns="45720" rIns="91440" bIns="45720" rtlCol="0" anchor="ctr" anchorCtr="0">
            <a:normAutofit fontScale="67500" lnSpcReduction="20000"/>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just">
              <a:lnSpc>
                <a:spcPct val="150000"/>
              </a:lnSpc>
            </a:pPr>
            <a:r>
              <a:rPr lang="es-GT" sz="2700" b="0" dirty="0">
                <a:solidFill>
                  <a:schemeClr val="tx1">
                    <a:lumMod val="85000"/>
                    <a:lumOff val="15000"/>
                  </a:schemeClr>
                </a:solidFill>
                <a:latin typeface="Arial" panose="020B0604020202020204" pitchFamily="34" charset="0"/>
                <a:cs typeface="Arial" panose="020B0604020202020204" pitchFamily="34" charset="0"/>
              </a:rPr>
              <a:t>Presupuesto asignado</a:t>
            </a:r>
          </a:p>
          <a:p>
            <a:pPr marL="0" lvl="1" algn="just">
              <a:lnSpc>
                <a:spcPct val="150000"/>
              </a:lnSpc>
              <a:spcBef>
                <a:spcPct val="0"/>
              </a:spcBef>
            </a:pPr>
            <a:r>
              <a:rPr lang="es-GT" sz="5300" b="1" dirty="0">
                <a:solidFill>
                  <a:srgbClr val="0070C0"/>
                </a:solidFill>
                <a:latin typeface="Montserrat" pitchFamily="2" charset="77"/>
                <a:cs typeface="Arial" panose="020B0604020202020204" pitchFamily="34" charset="0"/>
              </a:rPr>
              <a:t>Q. 240,135,690.00</a:t>
            </a:r>
          </a:p>
          <a:p>
            <a:pPr algn="just">
              <a:lnSpc>
                <a:spcPct val="150000"/>
              </a:lnSpc>
            </a:pPr>
            <a:endParaRPr lang="es-GT" sz="24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2700" b="0" dirty="0">
                <a:solidFill>
                  <a:schemeClr val="tx1">
                    <a:lumMod val="85000"/>
                    <a:lumOff val="15000"/>
                  </a:schemeClr>
                </a:solidFill>
                <a:latin typeface="Arial" panose="020B0604020202020204" pitchFamily="34" charset="0"/>
                <a:cs typeface="Arial" panose="020B0604020202020204" pitchFamily="34" charset="0"/>
              </a:rPr>
              <a:t>Presupuesto utilizado al </a:t>
            </a:r>
            <a:r>
              <a:rPr lang="es-GT" sz="2700" b="1" dirty="0">
                <a:solidFill>
                  <a:schemeClr val="tx1">
                    <a:lumMod val="85000"/>
                    <a:lumOff val="15000"/>
                  </a:schemeClr>
                </a:solidFill>
                <a:latin typeface="Arial" panose="020B0604020202020204" pitchFamily="34" charset="0"/>
                <a:cs typeface="Arial" panose="020B0604020202020204" pitchFamily="34" charset="0"/>
              </a:rPr>
              <a:t>segundo cuatrimestre 2021</a:t>
            </a:r>
            <a:r>
              <a:rPr lang="es-GT" sz="2700" dirty="0">
                <a:solidFill>
                  <a:schemeClr val="tx1">
                    <a:lumMod val="85000"/>
                    <a:lumOff val="15000"/>
                  </a:schemeClr>
                </a:solidFill>
                <a:latin typeface="Arial" panose="020B0604020202020204" pitchFamily="34" charset="0"/>
                <a:cs typeface="Arial" panose="020B0604020202020204" pitchFamily="34" charset="0"/>
              </a:rPr>
              <a:t> </a:t>
            </a:r>
          </a:p>
          <a:p>
            <a:pPr algn="just">
              <a:lnSpc>
                <a:spcPct val="150000"/>
              </a:lnSpc>
            </a:pPr>
            <a:r>
              <a:rPr lang="es-GT" sz="5300" b="1" dirty="0">
                <a:solidFill>
                  <a:srgbClr val="0070C0"/>
                </a:solidFill>
                <a:latin typeface="Montserrat" pitchFamily="2" charset="77"/>
                <a:cs typeface="Arial" panose="020B0604020202020204" pitchFamily="34" charset="0"/>
              </a:rPr>
              <a:t>Q. 179,689,039.81</a:t>
            </a:r>
          </a:p>
          <a:p>
            <a:pPr algn="just">
              <a:lnSpc>
                <a:spcPct val="150000"/>
              </a:lnSpc>
            </a:pPr>
            <a:endParaRPr lang="es-GT" sz="2400" b="0" dirty="0">
              <a:solidFill>
                <a:schemeClr val="tx1"/>
              </a:solidFill>
              <a:latin typeface="Arial" panose="020B0604020202020204" pitchFamily="34" charset="0"/>
              <a:cs typeface="Arial" panose="020B0604020202020204" pitchFamily="34" charset="0"/>
            </a:endParaRPr>
          </a:p>
          <a:p>
            <a:pPr algn="just">
              <a:lnSpc>
                <a:spcPct val="150000"/>
              </a:lnSpc>
            </a:pPr>
            <a:r>
              <a:rPr lang="es-GT" sz="2700" b="0" dirty="0">
                <a:solidFill>
                  <a:schemeClr val="tx1">
                    <a:lumMod val="85000"/>
                    <a:lumOff val="15000"/>
                  </a:schemeClr>
                </a:solidFill>
                <a:latin typeface="Arial" panose="020B0604020202020204" pitchFamily="34" charset="0"/>
                <a:cs typeface="Arial" panose="020B0604020202020204" pitchFamily="34" charset="0"/>
              </a:rPr>
              <a:t>Presupuesto pendiente de utilizar</a:t>
            </a:r>
          </a:p>
          <a:p>
            <a:pPr marL="0" lvl="1" algn="just">
              <a:lnSpc>
                <a:spcPct val="150000"/>
              </a:lnSpc>
              <a:spcBef>
                <a:spcPct val="0"/>
              </a:spcBef>
            </a:pPr>
            <a:r>
              <a:rPr lang="es-GT" sz="5900" b="1" dirty="0">
                <a:solidFill>
                  <a:srgbClr val="0070C0"/>
                </a:solidFill>
                <a:latin typeface="Montserrat" pitchFamily="2" charset="77"/>
                <a:cs typeface="Arial" panose="020B0604020202020204" pitchFamily="34" charset="0"/>
              </a:rPr>
              <a:t>Q. 60,446,650.19</a:t>
            </a:r>
          </a:p>
          <a:p>
            <a:pPr algn="just">
              <a:lnSpc>
                <a:spcPct val="150000"/>
              </a:lnSpc>
            </a:pP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8983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31C23130-FBFA-0F43-87E9-7FE438457993}"/>
              </a:ext>
            </a:extLst>
          </p:cNvPr>
          <p:cNvSpPr/>
          <p:nvPr/>
        </p:nvSpPr>
        <p:spPr>
          <a:xfrm>
            <a:off x="598950" y="3559653"/>
            <a:ext cx="2687171" cy="2353854"/>
          </a:xfrm>
          <a:prstGeom prst="rect">
            <a:avLst/>
          </a:prstGeom>
          <a:solidFill>
            <a:srgbClr val="2D6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GT"/>
          </a:p>
        </p:txBody>
      </p:sp>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408709" y="406690"/>
            <a:ext cx="6435438" cy="866056"/>
          </a:xfrm>
        </p:spPr>
        <p:txBody>
          <a:bodyPr>
            <a:normAutofit/>
          </a:bodyPr>
          <a:lstStyle/>
          <a:p>
            <a:r>
              <a:rPr lang="es-GT" sz="2400" b="1" dirty="0">
                <a:solidFill>
                  <a:srgbClr val="003353"/>
                </a:solidFill>
                <a:latin typeface="Montserrat" pitchFamily="2" charset="77"/>
              </a:rPr>
              <a:t>¿EN QUÉ INVIERTE EL MINISTERIO</a:t>
            </a:r>
            <a:br>
              <a:rPr lang="es-GT" sz="2400" b="1" dirty="0">
                <a:solidFill>
                  <a:srgbClr val="003353"/>
                </a:solidFill>
                <a:latin typeface="Montserrat" pitchFamily="2" charset="77"/>
              </a:rPr>
            </a:br>
            <a:r>
              <a:rPr lang="es-GT" sz="2400" b="1" dirty="0">
                <a:solidFill>
                  <a:srgbClr val="003353"/>
                </a:solidFill>
                <a:latin typeface="Montserrat" pitchFamily="2" charset="77"/>
              </a:rPr>
              <a:t>DE RELACIONES EXTERIORES?</a:t>
            </a:r>
          </a:p>
        </p:txBody>
      </p:sp>
      <p:sp>
        <p:nvSpPr>
          <p:cNvPr id="4" name="Título 1">
            <a:extLst>
              <a:ext uri="{FF2B5EF4-FFF2-40B4-BE49-F238E27FC236}">
                <a16:creationId xmlns:a16="http://schemas.microsoft.com/office/drawing/2014/main" id="{9D9E9EEF-B056-6942-BE23-FC452C3A0E70}"/>
              </a:ext>
            </a:extLst>
          </p:cNvPr>
          <p:cNvSpPr txBox="1">
            <a:spLocks/>
          </p:cNvSpPr>
          <p:nvPr/>
        </p:nvSpPr>
        <p:spPr>
          <a:xfrm>
            <a:off x="748256" y="3586438"/>
            <a:ext cx="2383377" cy="1747367"/>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lIns="91440" tIns="45720" rIns="91440" bIns="45720" rtlCol="0" anchor="ctr" anchorCtr="0">
            <a:normAutofit fontScale="90000" lnSpcReduction="10000"/>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l">
              <a:lnSpc>
                <a:spcPct val="150000"/>
              </a:lnSpc>
            </a:pPr>
            <a:br>
              <a:rPr lang="es-GT" sz="2000" b="0" dirty="0">
                <a:solidFill>
                  <a:schemeClr val="tx1"/>
                </a:solidFill>
                <a:latin typeface="Arial" panose="020B0604020202020204" pitchFamily="34" charset="0"/>
                <a:cs typeface="Arial" panose="020B0604020202020204" pitchFamily="34" charset="0"/>
              </a:rPr>
            </a:br>
            <a:r>
              <a:rPr lang="es-GT" sz="2000" b="0" dirty="0">
                <a:solidFill>
                  <a:schemeClr val="bg1"/>
                </a:solidFill>
                <a:latin typeface="Arial" panose="020B0604020202020204" pitchFamily="34" charset="0"/>
                <a:cs typeface="Arial" panose="020B0604020202020204" pitchFamily="34" charset="0"/>
              </a:rPr>
              <a:t>La inversión se basa principalmente en </a:t>
            </a:r>
            <a:r>
              <a:rPr lang="es-GT" sz="2700" b="1" dirty="0">
                <a:solidFill>
                  <a:schemeClr val="bg1"/>
                </a:solidFill>
                <a:latin typeface="Arial" panose="020B0604020202020204" pitchFamily="34" charset="0"/>
                <a:cs typeface="Arial" panose="020B0604020202020204" pitchFamily="34" charset="0"/>
              </a:rPr>
              <a:t>equipamiento</a:t>
            </a:r>
            <a:endParaRPr lang="es-GT" sz="2200" b="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8" name="Picture 4" descr="Edificio - Iconos gratis de edificios">
            <a:extLst>
              <a:ext uri="{FF2B5EF4-FFF2-40B4-BE49-F238E27FC236}">
                <a16:creationId xmlns:a16="http://schemas.microsoft.com/office/drawing/2014/main" id="{AFD3AF12-4236-BE41-A104-3EF7BA3D1332}"/>
              </a:ext>
            </a:extLst>
          </p:cNvPr>
          <p:cNvPicPr>
            <a:picLocks noChangeAspect="1" noChangeArrowheads="1"/>
          </p:cNvPicPr>
          <p:nvPr/>
        </p:nvPicPr>
        <p:blipFill>
          <a:blip r:embed="rId3" cstate="hq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37303" y="2084441"/>
            <a:ext cx="1288467" cy="1288467"/>
          </a:xfrm>
          <a:prstGeom prst="rect">
            <a:avLst/>
          </a:prstGeom>
          <a:noFill/>
          <a:extLst>
            <a:ext uri="{909E8E84-426E-40DD-AFC4-6F175D3DCCD1}">
              <a14:hiddenFill xmlns:a14="http://schemas.microsoft.com/office/drawing/2010/main">
                <a:solidFill>
                  <a:srgbClr val="FFFFFF"/>
                </a:solidFill>
              </a14:hiddenFill>
            </a:ext>
          </a:extLst>
        </p:spPr>
      </p:pic>
      <p:sp>
        <p:nvSpPr>
          <p:cNvPr id="9" name="Elipse 8">
            <a:extLst>
              <a:ext uri="{FF2B5EF4-FFF2-40B4-BE49-F238E27FC236}">
                <a16:creationId xmlns:a16="http://schemas.microsoft.com/office/drawing/2014/main" id="{9BBE7AF5-3436-9448-AAC3-501E749EF077}"/>
              </a:ext>
            </a:extLst>
          </p:cNvPr>
          <p:cNvSpPr/>
          <p:nvPr/>
        </p:nvSpPr>
        <p:spPr>
          <a:xfrm>
            <a:off x="3677353" y="2110792"/>
            <a:ext cx="403575" cy="40357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GT" dirty="0">
                <a:latin typeface="Arial" panose="020B0604020202020204" pitchFamily="34" charset="0"/>
                <a:cs typeface="Arial" panose="020B0604020202020204" pitchFamily="34" charset="0"/>
              </a:rPr>
              <a:t>1</a:t>
            </a:r>
          </a:p>
        </p:txBody>
      </p:sp>
      <p:sp>
        <p:nvSpPr>
          <p:cNvPr id="10" name="Elipse 9">
            <a:extLst>
              <a:ext uri="{FF2B5EF4-FFF2-40B4-BE49-F238E27FC236}">
                <a16:creationId xmlns:a16="http://schemas.microsoft.com/office/drawing/2014/main" id="{8FDA63B0-A1E5-0949-B866-317E92D86773}"/>
              </a:ext>
            </a:extLst>
          </p:cNvPr>
          <p:cNvSpPr/>
          <p:nvPr/>
        </p:nvSpPr>
        <p:spPr>
          <a:xfrm>
            <a:off x="3677353" y="4463542"/>
            <a:ext cx="403575" cy="40357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GT" dirty="0">
                <a:latin typeface="Arial" panose="020B0604020202020204" pitchFamily="34" charset="0"/>
                <a:cs typeface="Arial" panose="020B0604020202020204" pitchFamily="34" charset="0"/>
              </a:rPr>
              <a:t>2</a:t>
            </a:r>
          </a:p>
        </p:txBody>
      </p:sp>
      <p:sp>
        <p:nvSpPr>
          <p:cNvPr id="11" name="Título 1">
            <a:extLst>
              <a:ext uri="{FF2B5EF4-FFF2-40B4-BE49-F238E27FC236}">
                <a16:creationId xmlns:a16="http://schemas.microsoft.com/office/drawing/2014/main" id="{7533E0E9-C0F4-4149-A019-1F487228D983}"/>
              </a:ext>
            </a:extLst>
          </p:cNvPr>
          <p:cNvSpPr txBox="1">
            <a:spLocks/>
          </p:cNvSpPr>
          <p:nvPr/>
        </p:nvSpPr>
        <p:spPr>
          <a:xfrm>
            <a:off x="4183094" y="1667581"/>
            <a:ext cx="5523493" cy="4532143"/>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lIns="91440" tIns="45720" rIns="91440" bIns="45720" rtlCol="0"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just">
              <a:lnSpc>
                <a:spcPct val="100000"/>
              </a:lnSpc>
            </a:pPr>
            <a:r>
              <a:rPr lang="es-GT" sz="2200" b="1" dirty="0">
                <a:solidFill>
                  <a:schemeClr val="tx1">
                    <a:lumMod val="85000"/>
                    <a:lumOff val="15000"/>
                  </a:schemeClr>
                </a:solidFill>
                <a:latin typeface="Arial" panose="020B0604020202020204" pitchFamily="34" charset="0"/>
                <a:cs typeface="Arial" panose="020B0604020202020204" pitchFamily="34" charset="0"/>
              </a:rPr>
              <a:t>El Ministerio de Relaciones Exteriores invierte en equipamiento para el fortalecimiento institucional </a:t>
            </a:r>
            <a:r>
              <a:rPr lang="es-GT" sz="2200" b="0" dirty="0">
                <a:solidFill>
                  <a:schemeClr val="tx1">
                    <a:lumMod val="85000"/>
                    <a:lumOff val="15000"/>
                  </a:schemeClr>
                </a:solidFill>
                <a:latin typeface="Arial" panose="020B0604020202020204" pitchFamily="34" charset="0"/>
                <a:cs typeface="Arial" panose="020B0604020202020204" pitchFamily="34" charset="0"/>
              </a:rPr>
              <a:t>así como para el equipo de captura de datos para la emisión del pasaporte en el exterior.  </a:t>
            </a:r>
          </a:p>
          <a:p>
            <a:pPr algn="just">
              <a:lnSpc>
                <a:spcPct val="100000"/>
              </a:lnSpc>
            </a:pPr>
            <a:endParaRPr lang="es-GT" sz="2200" b="0" dirty="0">
              <a:solidFill>
                <a:schemeClr val="tx1">
                  <a:lumMod val="85000"/>
                  <a:lumOff val="15000"/>
                </a:schemeClr>
              </a:solidFill>
              <a:latin typeface="Arial" panose="020B0604020202020204" pitchFamily="34" charset="0"/>
              <a:cs typeface="Arial" panose="020B0604020202020204" pitchFamily="34" charset="0"/>
            </a:endParaRPr>
          </a:p>
          <a:p>
            <a:pPr algn="just">
              <a:lnSpc>
                <a:spcPct val="100000"/>
              </a:lnSpc>
            </a:pPr>
            <a:endParaRPr lang="es-GT" sz="2200" b="0" dirty="0">
              <a:solidFill>
                <a:schemeClr val="tx1">
                  <a:lumMod val="85000"/>
                  <a:lumOff val="15000"/>
                </a:schemeClr>
              </a:solidFill>
              <a:latin typeface="Arial" panose="020B0604020202020204" pitchFamily="34" charset="0"/>
              <a:cs typeface="Arial" panose="020B0604020202020204" pitchFamily="34" charset="0"/>
            </a:endParaRPr>
          </a:p>
          <a:p>
            <a:pPr algn="just">
              <a:lnSpc>
                <a:spcPct val="100000"/>
              </a:lnSpc>
            </a:pPr>
            <a:r>
              <a:rPr lang="es-GT" sz="2200" b="1" dirty="0">
                <a:solidFill>
                  <a:schemeClr val="tx1">
                    <a:lumMod val="85000"/>
                    <a:lumOff val="15000"/>
                  </a:schemeClr>
                </a:solidFill>
                <a:latin typeface="Arial" panose="020B0604020202020204" pitchFamily="34" charset="0"/>
                <a:cs typeface="Arial" panose="020B0604020202020204" pitchFamily="34" charset="0"/>
              </a:rPr>
              <a:t>En este cuatrimestre se destaca la adquisición de 60 equipos </a:t>
            </a:r>
            <a:r>
              <a:rPr lang="es-GT" sz="2200" b="0" dirty="0">
                <a:solidFill>
                  <a:schemeClr val="tx1">
                    <a:lumMod val="85000"/>
                    <a:lumOff val="15000"/>
                  </a:schemeClr>
                </a:solidFill>
                <a:latin typeface="Arial" panose="020B0604020202020204" pitchFamily="34" charset="0"/>
                <a:cs typeface="Arial" panose="020B0604020202020204" pitchFamily="34" charset="0"/>
              </a:rPr>
              <a:t>de captura de datos para la emisión de pasaportes para guatemaltecos en el exterior.</a:t>
            </a:r>
          </a:p>
        </p:txBody>
      </p:sp>
    </p:spTree>
    <p:extLst>
      <p:ext uri="{BB962C8B-B14F-4D97-AF65-F5344CB8AC3E}">
        <p14:creationId xmlns:p14="http://schemas.microsoft.com/office/powerpoint/2010/main" val="2136730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291707AD-9F03-F145-BF7B-B7936125374E}"/>
              </a:ext>
            </a:extLst>
          </p:cNvPr>
          <p:cNvSpPr/>
          <p:nvPr/>
        </p:nvSpPr>
        <p:spPr>
          <a:xfrm>
            <a:off x="526455" y="3253617"/>
            <a:ext cx="2687171" cy="2353854"/>
          </a:xfrm>
          <a:prstGeom prst="rect">
            <a:avLst/>
          </a:prstGeom>
          <a:solidFill>
            <a:srgbClr val="2D6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GT"/>
          </a:p>
        </p:txBody>
      </p:sp>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408708" y="406689"/>
            <a:ext cx="8055669" cy="853699"/>
          </a:xfrm>
        </p:spPr>
        <p:txBody>
          <a:bodyPr>
            <a:normAutofit/>
          </a:bodyPr>
          <a:lstStyle/>
          <a:p>
            <a:r>
              <a:rPr lang="es-GT" sz="2400" b="1" dirty="0">
                <a:solidFill>
                  <a:srgbClr val="003353"/>
                </a:solidFill>
                <a:latin typeface="Montserrat" pitchFamily="2" charset="77"/>
              </a:rPr>
              <a:t>MONTO UTILIZADO EN INVERSIÓN A LA FECHA</a:t>
            </a:r>
          </a:p>
        </p:txBody>
      </p:sp>
      <p:pic>
        <p:nvPicPr>
          <p:cNvPr id="4" name="Picture 4" descr="Edificio - Iconos gratis de edificios">
            <a:extLst>
              <a:ext uri="{FF2B5EF4-FFF2-40B4-BE49-F238E27FC236}">
                <a16:creationId xmlns:a16="http://schemas.microsoft.com/office/drawing/2014/main" id="{2413B57D-56CF-AC4A-A4A8-098E94C31033}"/>
              </a:ext>
            </a:extLst>
          </p:cNvPr>
          <p:cNvPicPr>
            <a:picLocks noChangeAspect="1" noChangeArrowheads="1"/>
          </p:cNvPicPr>
          <p:nvPr/>
        </p:nvPicPr>
        <p:blipFill>
          <a:blip r:embed="rId3" cstate="hq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64808" y="1778405"/>
            <a:ext cx="1288467" cy="1288467"/>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A17DF115-87B9-7A43-AF4F-5178B36DA199}"/>
              </a:ext>
            </a:extLst>
          </p:cNvPr>
          <p:cNvSpPr txBox="1">
            <a:spLocks/>
          </p:cNvSpPr>
          <p:nvPr/>
        </p:nvSpPr>
        <p:spPr>
          <a:xfrm>
            <a:off x="691702" y="3183585"/>
            <a:ext cx="2521924" cy="2423886"/>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lIns="91440" tIns="45720" rIns="91440" bIns="45720" rtlCol="0" anchor="ctr" anchorCtr="0">
            <a:normAutofit fontScale="82500" lnSpcReduction="20000"/>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l">
              <a:lnSpc>
                <a:spcPct val="150000"/>
              </a:lnSpc>
            </a:pPr>
            <a:br>
              <a:rPr lang="es-GT" sz="2000" b="0" dirty="0">
                <a:latin typeface="Arial" panose="020B0604020202020204" pitchFamily="34" charset="0"/>
                <a:cs typeface="Arial" panose="020B0604020202020204" pitchFamily="34" charset="0"/>
              </a:rPr>
            </a:br>
            <a:r>
              <a:rPr lang="es-GT" sz="2200" b="0" dirty="0">
                <a:solidFill>
                  <a:schemeClr val="bg1"/>
                </a:solidFill>
                <a:latin typeface="Arial" panose="020B0604020202020204" pitchFamily="34" charset="0"/>
                <a:cs typeface="Arial" panose="020B0604020202020204" pitchFamily="34" charset="0"/>
              </a:rPr>
              <a:t>Este rubro constituye el </a:t>
            </a:r>
            <a:r>
              <a:rPr lang="es-GT" sz="2900" b="1" dirty="0">
                <a:solidFill>
                  <a:schemeClr val="bg1"/>
                </a:solidFill>
                <a:latin typeface="Arial" panose="020B0604020202020204" pitchFamily="34" charset="0"/>
                <a:cs typeface="Arial" panose="020B0604020202020204" pitchFamily="34" charset="0"/>
              </a:rPr>
              <a:t>1.6% </a:t>
            </a:r>
            <a:r>
              <a:rPr lang="es-GT" sz="2200" b="0" dirty="0">
                <a:solidFill>
                  <a:schemeClr val="bg1"/>
                </a:solidFill>
                <a:latin typeface="Arial" panose="020B0604020202020204" pitchFamily="34" charset="0"/>
                <a:cs typeface="Arial" panose="020B0604020202020204" pitchFamily="34" charset="0"/>
              </a:rPr>
              <a:t>del total del presupuesto de </a:t>
            </a:r>
            <a:r>
              <a:rPr lang="es-GT" sz="2200" b="0" u="sng" dirty="0">
                <a:solidFill>
                  <a:schemeClr val="bg1"/>
                </a:solidFill>
                <a:latin typeface="Arial" panose="020B0604020202020204" pitchFamily="34" charset="0"/>
                <a:cs typeface="Arial" panose="020B0604020202020204" pitchFamily="34" charset="0"/>
              </a:rPr>
              <a:t>“la institución”</a:t>
            </a:r>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
        <p:nvSpPr>
          <p:cNvPr id="9" name="Título 1">
            <a:extLst>
              <a:ext uri="{FF2B5EF4-FFF2-40B4-BE49-F238E27FC236}">
                <a16:creationId xmlns:a16="http://schemas.microsoft.com/office/drawing/2014/main" id="{ECCC9EF0-BC0C-7448-9E3B-0C86427A69B5}"/>
              </a:ext>
            </a:extLst>
          </p:cNvPr>
          <p:cNvSpPr txBox="1">
            <a:spLocks/>
          </p:cNvSpPr>
          <p:nvPr/>
        </p:nvSpPr>
        <p:spPr>
          <a:xfrm>
            <a:off x="3682255" y="1778405"/>
            <a:ext cx="7406641" cy="4153807"/>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lIns="91440" tIns="45720" rIns="91440" bIns="45720" rtlCol="0" anchor="ctr" anchorCtr="0">
            <a:normAutofit fontScale="32500" lnSpcReduction="20000"/>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just">
              <a:lnSpc>
                <a:spcPct val="150000"/>
              </a:lnSpc>
            </a:pPr>
            <a:r>
              <a:rPr lang="es-GT" sz="5200" b="0" dirty="0">
                <a:solidFill>
                  <a:schemeClr val="tx1">
                    <a:lumMod val="85000"/>
                    <a:lumOff val="15000"/>
                  </a:schemeClr>
                </a:solidFill>
                <a:latin typeface="Arial" panose="020B0604020202020204" pitchFamily="34" charset="0"/>
                <a:cs typeface="Arial" panose="020B0604020202020204" pitchFamily="34" charset="0"/>
              </a:rPr>
              <a:t>Presupuesto asignado total para la inversión</a:t>
            </a:r>
          </a:p>
          <a:p>
            <a:pPr marL="0" lvl="1" algn="just">
              <a:lnSpc>
                <a:spcPct val="150000"/>
              </a:lnSpc>
              <a:spcBef>
                <a:spcPct val="0"/>
              </a:spcBef>
            </a:pPr>
            <a:r>
              <a:rPr lang="es-GT" sz="11000" b="1" dirty="0">
                <a:solidFill>
                  <a:srgbClr val="0070C0"/>
                </a:solidFill>
                <a:latin typeface="Montserrat" pitchFamily="2" charset="77"/>
                <a:cs typeface="Poppins" pitchFamily="2" charset="77"/>
              </a:rPr>
              <a:t>Q. 9,273,942.00</a:t>
            </a:r>
          </a:p>
          <a:p>
            <a:pPr algn="just">
              <a:lnSpc>
                <a:spcPct val="150000"/>
              </a:lnSpc>
            </a:pPr>
            <a:endParaRPr lang="es-GT" sz="2400" b="0" dirty="0">
              <a:solidFill>
                <a:schemeClr val="tx1"/>
              </a:solidFill>
              <a:latin typeface="Poppins" pitchFamily="2" charset="77"/>
              <a:cs typeface="Poppins" pitchFamily="2" charset="77"/>
            </a:endParaRPr>
          </a:p>
          <a:p>
            <a:pPr algn="just">
              <a:lnSpc>
                <a:spcPct val="170000"/>
              </a:lnSpc>
            </a:pPr>
            <a:r>
              <a:rPr lang="es-GT" sz="5200" b="0" dirty="0">
                <a:solidFill>
                  <a:schemeClr val="tx1">
                    <a:lumMod val="85000"/>
                    <a:lumOff val="15000"/>
                  </a:schemeClr>
                </a:solidFill>
                <a:latin typeface="Arial" panose="020B0604020202020204" pitchFamily="34" charset="0"/>
                <a:cs typeface="Arial" panose="020B0604020202020204" pitchFamily="34" charset="0"/>
              </a:rPr>
              <a:t>Presupuesto utilizado al </a:t>
            </a:r>
            <a:r>
              <a:rPr lang="es-GT" sz="5200" b="1" dirty="0">
                <a:solidFill>
                  <a:schemeClr val="tx1">
                    <a:lumMod val="85000"/>
                    <a:lumOff val="15000"/>
                  </a:schemeClr>
                </a:solidFill>
                <a:latin typeface="Arial" panose="020B0604020202020204" pitchFamily="34" charset="0"/>
                <a:cs typeface="Arial" panose="020B0604020202020204" pitchFamily="34" charset="0"/>
              </a:rPr>
              <a:t>segundo cuatrimestre 2021</a:t>
            </a:r>
          </a:p>
          <a:p>
            <a:pPr algn="just">
              <a:lnSpc>
                <a:spcPct val="120000"/>
              </a:lnSpc>
            </a:pPr>
            <a:r>
              <a:rPr lang="es-GT" sz="5200" b="0" dirty="0">
                <a:solidFill>
                  <a:schemeClr val="tx1">
                    <a:lumMod val="85000"/>
                    <a:lumOff val="15000"/>
                  </a:schemeClr>
                </a:solidFill>
                <a:latin typeface="Arial" panose="020B0604020202020204" pitchFamily="34" charset="0"/>
                <a:cs typeface="Arial" panose="020B0604020202020204" pitchFamily="34" charset="0"/>
              </a:rPr>
              <a:t>para la inversión</a:t>
            </a:r>
          </a:p>
          <a:p>
            <a:pPr marL="0" lvl="1" algn="just">
              <a:lnSpc>
                <a:spcPct val="150000"/>
              </a:lnSpc>
              <a:spcBef>
                <a:spcPct val="0"/>
              </a:spcBef>
            </a:pPr>
            <a:r>
              <a:rPr lang="es-GT" sz="11100" b="1" dirty="0">
                <a:solidFill>
                  <a:srgbClr val="0070C0"/>
                </a:solidFill>
                <a:latin typeface="Montserrat" pitchFamily="2" charset="77"/>
                <a:cs typeface="Poppins" pitchFamily="2" charset="77"/>
              </a:rPr>
              <a:t>Q. 2,094,402.05</a:t>
            </a:r>
          </a:p>
          <a:p>
            <a:pPr algn="just">
              <a:lnSpc>
                <a:spcPct val="150000"/>
              </a:lnSpc>
            </a:pPr>
            <a:endParaRPr lang="es-GT" sz="5200" b="0" dirty="0">
              <a:solidFill>
                <a:schemeClr val="tx1"/>
              </a:solidFill>
              <a:latin typeface="Poppins" pitchFamily="2" charset="77"/>
              <a:cs typeface="Poppins" pitchFamily="2" charset="77"/>
            </a:endParaRPr>
          </a:p>
          <a:p>
            <a:pPr algn="just">
              <a:lnSpc>
                <a:spcPct val="150000"/>
              </a:lnSpc>
            </a:pPr>
            <a:r>
              <a:rPr lang="es-GT" sz="5200" b="0" dirty="0">
                <a:solidFill>
                  <a:schemeClr val="tx1">
                    <a:lumMod val="85000"/>
                    <a:lumOff val="15000"/>
                  </a:schemeClr>
                </a:solidFill>
                <a:latin typeface="Arial" panose="020B0604020202020204" pitchFamily="34" charset="0"/>
                <a:cs typeface="Arial" panose="020B0604020202020204" pitchFamily="34" charset="0"/>
              </a:rPr>
              <a:t>Presupuesto pendiente de utilizar para la inversión</a:t>
            </a:r>
          </a:p>
          <a:p>
            <a:pPr marL="0" lvl="1" algn="just">
              <a:lnSpc>
                <a:spcPct val="150000"/>
              </a:lnSpc>
              <a:spcBef>
                <a:spcPct val="0"/>
              </a:spcBef>
            </a:pPr>
            <a:r>
              <a:rPr lang="es-GT" sz="11100" b="1" dirty="0">
                <a:solidFill>
                  <a:srgbClr val="0070C0"/>
                </a:solidFill>
                <a:latin typeface="Montserrat" pitchFamily="2" charset="77"/>
                <a:cs typeface="Poppins" pitchFamily="2" charset="77"/>
              </a:rPr>
              <a:t>Q. 7,179,539.95</a:t>
            </a:r>
          </a:p>
          <a:p>
            <a:pPr algn="just">
              <a:lnSpc>
                <a:spcPct val="150000"/>
              </a:lnSpc>
            </a:pP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4456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7D24BAC7-04B4-CA42-BB27-F0C267DFB773}"/>
              </a:ext>
            </a:extLst>
          </p:cNvPr>
          <p:cNvSpPr/>
          <p:nvPr/>
        </p:nvSpPr>
        <p:spPr>
          <a:xfrm>
            <a:off x="509009" y="3302311"/>
            <a:ext cx="3469341" cy="2321536"/>
          </a:xfrm>
          <a:prstGeom prst="rect">
            <a:avLst/>
          </a:prstGeom>
          <a:solidFill>
            <a:srgbClr val="2D6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GT"/>
          </a:p>
        </p:txBody>
      </p:sp>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408709" y="406690"/>
            <a:ext cx="4939146" cy="715530"/>
          </a:xfrm>
        </p:spPr>
        <p:txBody>
          <a:bodyPr>
            <a:normAutofit/>
          </a:bodyPr>
          <a:lstStyle/>
          <a:p>
            <a:r>
              <a:rPr lang="es-GT" sz="2400" b="1" dirty="0">
                <a:solidFill>
                  <a:srgbClr val="003353"/>
                </a:solidFill>
                <a:latin typeface="Montserrat" pitchFamily="2" charset="77"/>
              </a:rPr>
              <a:t>¿QUÉ FINALIDADES ATIENDE</a:t>
            </a:r>
          </a:p>
        </p:txBody>
      </p:sp>
      <p:sp>
        <p:nvSpPr>
          <p:cNvPr id="6" name="Título 1">
            <a:extLst>
              <a:ext uri="{FF2B5EF4-FFF2-40B4-BE49-F238E27FC236}">
                <a16:creationId xmlns:a16="http://schemas.microsoft.com/office/drawing/2014/main" id="{8D764665-8E4C-A44B-9BD6-5D0B7607C2FC}"/>
              </a:ext>
            </a:extLst>
          </p:cNvPr>
          <p:cNvSpPr txBox="1">
            <a:spLocks/>
          </p:cNvSpPr>
          <p:nvPr/>
        </p:nvSpPr>
        <p:spPr>
          <a:xfrm>
            <a:off x="408709" y="764455"/>
            <a:ext cx="6560502" cy="715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1600" dirty="0">
                <a:solidFill>
                  <a:srgbClr val="00568B"/>
                </a:solidFill>
                <a:latin typeface="Montserrat Medium" pitchFamily="2" charset="77"/>
              </a:rPr>
              <a:t>EL MINISTERIO DE RELACIONES EXTERIORES?</a:t>
            </a:r>
          </a:p>
        </p:txBody>
      </p:sp>
      <p:sp>
        <p:nvSpPr>
          <p:cNvPr id="4" name="Título 1">
            <a:extLst>
              <a:ext uri="{FF2B5EF4-FFF2-40B4-BE49-F238E27FC236}">
                <a16:creationId xmlns:a16="http://schemas.microsoft.com/office/drawing/2014/main" id="{E1D8C920-4BF2-CA46-BEC5-BE1FC450426F}"/>
              </a:ext>
            </a:extLst>
          </p:cNvPr>
          <p:cNvSpPr txBox="1">
            <a:spLocks/>
          </p:cNvSpPr>
          <p:nvPr/>
        </p:nvSpPr>
        <p:spPr>
          <a:xfrm>
            <a:off x="567280" y="3452945"/>
            <a:ext cx="3305736" cy="2045264"/>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wrap="square" lIns="91440" tIns="45720" rIns="91440" bIns="45720" rtlCol="0"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nSpc>
                <a:spcPct val="100000"/>
              </a:lnSpc>
            </a:pPr>
            <a:r>
              <a:rPr lang="es-ES" sz="1800" b="0" dirty="0">
                <a:solidFill>
                  <a:schemeClr val="bg1"/>
                </a:solidFill>
                <a:latin typeface="Arial" panose="020B0604020202020204" pitchFamily="34" charset="0"/>
                <a:cs typeface="Arial" panose="020B0604020202020204" pitchFamily="34" charset="0"/>
              </a:rPr>
              <a:t>conforme los objetivos del sector público,  el presupuesto del Ministerio de Relaciones Exteriores,  se orienta en un </a:t>
            </a:r>
            <a:r>
              <a:rPr lang="es-ES" sz="1800" b="1" dirty="0">
                <a:solidFill>
                  <a:schemeClr val="bg1"/>
                </a:solidFill>
                <a:latin typeface="Arial" panose="020B0604020202020204" pitchFamily="34" charset="0"/>
                <a:cs typeface="Arial" panose="020B0604020202020204" pitchFamily="34" charset="0"/>
              </a:rPr>
              <a:t>100% </a:t>
            </a:r>
            <a:r>
              <a:rPr lang="es-ES" sz="1800" b="0" dirty="0">
                <a:solidFill>
                  <a:schemeClr val="bg1"/>
                </a:solidFill>
                <a:latin typeface="Arial" panose="020B0604020202020204" pitchFamily="34" charset="0"/>
                <a:cs typeface="Arial" panose="020B0604020202020204" pitchFamily="34" charset="0"/>
              </a:rPr>
              <a:t>a la prestación de servicios públicos generales</a:t>
            </a:r>
          </a:p>
        </p:txBody>
      </p:sp>
      <p:pic>
        <p:nvPicPr>
          <p:cNvPr id="8" name="Picture 2" descr="Target arm | Icono Gratis">
            <a:extLst>
              <a:ext uri="{FF2B5EF4-FFF2-40B4-BE49-F238E27FC236}">
                <a16:creationId xmlns:a16="http://schemas.microsoft.com/office/drawing/2014/main" id="{9AC9915A-CAE4-CE44-B95D-760E5DAF215B}"/>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44919" y="1781049"/>
            <a:ext cx="1397520" cy="1397520"/>
          </a:xfrm>
          <a:prstGeom prst="rect">
            <a:avLst/>
          </a:prstGeom>
          <a:noFill/>
          <a:extLst>
            <a:ext uri="{909E8E84-426E-40DD-AFC4-6F175D3DCCD1}">
              <a14:hiddenFill xmlns:a14="http://schemas.microsoft.com/office/drawing/2010/main">
                <a:solidFill>
                  <a:srgbClr val="FFFFFF"/>
                </a:solidFill>
              </a14:hiddenFill>
            </a:ext>
          </a:extLst>
        </p:spPr>
      </p:pic>
      <p:sp>
        <p:nvSpPr>
          <p:cNvPr id="9" name="Elipse 8">
            <a:extLst>
              <a:ext uri="{FF2B5EF4-FFF2-40B4-BE49-F238E27FC236}">
                <a16:creationId xmlns:a16="http://schemas.microsoft.com/office/drawing/2014/main" id="{85F801EC-4FBA-584A-B430-8E53BED32762}"/>
              </a:ext>
            </a:extLst>
          </p:cNvPr>
          <p:cNvSpPr/>
          <p:nvPr/>
        </p:nvSpPr>
        <p:spPr>
          <a:xfrm>
            <a:off x="4381679" y="2121924"/>
            <a:ext cx="403575" cy="40357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GT" dirty="0">
                <a:latin typeface="Arial" panose="020B0604020202020204" pitchFamily="34" charset="0"/>
                <a:cs typeface="Arial" panose="020B0604020202020204" pitchFamily="34" charset="0"/>
              </a:rPr>
              <a:t>1</a:t>
            </a:r>
          </a:p>
        </p:txBody>
      </p:sp>
      <p:sp>
        <p:nvSpPr>
          <p:cNvPr id="10" name="Elipse 9">
            <a:extLst>
              <a:ext uri="{FF2B5EF4-FFF2-40B4-BE49-F238E27FC236}">
                <a16:creationId xmlns:a16="http://schemas.microsoft.com/office/drawing/2014/main" id="{8E8A4E20-DCC9-484F-9A94-7D1E196075C1}"/>
              </a:ext>
            </a:extLst>
          </p:cNvPr>
          <p:cNvSpPr/>
          <p:nvPr/>
        </p:nvSpPr>
        <p:spPr>
          <a:xfrm>
            <a:off x="4381679" y="4312247"/>
            <a:ext cx="403575" cy="40357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GT" dirty="0">
                <a:latin typeface="Arial" panose="020B0604020202020204" pitchFamily="34" charset="0"/>
                <a:cs typeface="Arial" panose="020B0604020202020204" pitchFamily="34" charset="0"/>
              </a:rPr>
              <a:t>2</a:t>
            </a:r>
          </a:p>
        </p:txBody>
      </p:sp>
      <p:sp>
        <p:nvSpPr>
          <p:cNvPr id="11" name="Título 1">
            <a:extLst>
              <a:ext uri="{FF2B5EF4-FFF2-40B4-BE49-F238E27FC236}">
                <a16:creationId xmlns:a16="http://schemas.microsoft.com/office/drawing/2014/main" id="{D95525E8-A2AF-E949-A6AA-DC140CF11120}"/>
              </a:ext>
            </a:extLst>
          </p:cNvPr>
          <p:cNvSpPr txBox="1">
            <a:spLocks/>
          </p:cNvSpPr>
          <p:nvPr/>
        </p:nvSpPr>
        <p:spPr>
          <a:xfrm>
            <a:off x="4865592" y="1625013"/>
            <a:ext cx="5005075" cy="4826297"/>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lIns="91440" tIns="45720" rIns="91440" bIns="45720" rtlCol="0"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just">
              <a:lnSpc>
                <a:spcPct val="100000"/>
              </a:lnSpc>
            </a:pPr>
            <a:r>
              <a:rPr lang="es-ES" sz="2000" b="1" dirty="0">
                <a:solidFill>
                  <a:schemeClr val="tx1">
                    <a:lumMod val="85000"/>
                    <a:lumOff val="15000"/>
                  </a:schemeClr>
                </a:solidFill>
                <a:latin typeface="Arial" panose="020B0604020202020204" pitchFamily="34" charset="0"/>
                <a:cs typeface="Arial" panose="020B0604020202020204" pitchFamily="34" charset="0"/>
              </a:rPr>
              <a:t>Los recursos públicos se utilizan con fines específicos </a:t>
            </a:r>
            <a:r>
              <a:rPr lang="es-ES" sz="2000" b="0" dirty="0">
                <a:solidFill>
                  <a:schemeClr val="tx1">
                    <a:lumMod val="85000"/>
                    <a:lumOff val="15000"/>
                  </a:schemeClr>
                </a:solidFill>
                <a:latin typeface="Arial" panose="020B0604020202020204" pitchFamily="34" charset="0"/>
                <a:cs typeface="Arial" panose="020B0604020202020204" pitchFamily="34" charset="0"/>
              </a:rPr>
              <a:t>para el cumplimiento de los objetivos sociales y económicos del Estado que impactan directamente en la población. </a:t>
            </a:r>
          </a:p>
          <a:p>
            <a:pPr algn="just">
              <a:lnSpc>
                <a:spcPct val="100000"/>
              </a:lnSpc>
            </a:pPr>
            <a:endParaRPr lang="es-ES" sz="2000" b="0" dirty="0">
              <a:solidFill>
                <a:schemeClr val="tx1">
                  <a:lumMod val="85000"/>
                  <a:lumOff val="15000"/>
                </a:schemeClr>
              </a:solidFill>
              <a:latin typeface="Arial" panose="020B0604020202020204" pitchFamily="34" charset="0"/>
              <a:cs typeface="Arial" panose="020B0604020202020204" pitchFamily="34" charset="0"/>
            </a:endParaRPr>
          </a:p>
          <a:p>
            <a:pPr algn="just">
              <a:lnSpc>
                <a:spcPct val="100000"/>
              </a:lnSpc>
            </a:pPr>
            <a:endParaRPr lang="es-ES" sz="2000" b="0" dirty="0">
              <a:solidFill>
                <a:schemeClr val="tx1">
                  <a:lumMod val="85000"/>
                  <a:lumOff val="15000"/>
                </a:schemeClr>
              </a:solidFill>
              <a:latin typeface="Arial" panose="020B0604020202020204" pitchFamily="34" charset="0"/>
              <a:cs typeface="Arial" panose="020B0604020202020204" pitchFamily="34" charset="0"/>
            </a:endParaRPr>
          </a:p>
          <a:p>
            <a:pPr algn="just">
              <a:lnSpc>
                <a:spcPct val="100000"/>
              </a:lnSpc>
            </a:pPr>
            <a:r>
              <a:rPr lang="es-ES" sz="2000" b="1" dirty="0">
                <a:solidFill>
                  <a:schemeClr val="tx1">
                    <a:lumMod val="85000"/>
                    <a:lumOff val="15000"/>
                  </a:schemeClr>
                </a:solidFill>
                <a:latin typeface="Arial" panose="020B0604020202020204" pitchFamily="34" charset="0"/>
                <a:cs typeface="Arial" panose="020B0604020202020204" pitchFamily="34" charset="0"/>
              </a:rPr>
              <a:t>Cada entidad atiende y prioriza las finalidades </a:t>
            </a:r>
            <a:r>
              <a:rPr lang="es-ES" sz="2000" b="0" dirty="0">
                <a:solidFill>
                  <a:schemeClr val="tx1">
                    <a:lumMod val="85000"/>
                    <a:lumOff val="15000"/>
                  </a:schemeClr>
                </a:solidFill>
                <a:latin typeface="Arial" panose="020B0604020202020204" pitchFamily="34" charset="0"/>
                <a:cs typeface="Arial" panose="020B0604020202020204" pitchFamily="34" charset="0"/>
              </a:rPr>
              <a:t>que le corresponden de conformidad con la ley. En el caso del Ministerio de Relaciones Exteriores, su presupuesto está destinado a brindar “Servicios Públicos Generales”.</a:t>
            </a:r>
            <a:endParaRPr lang="es-GT" sz="2000" b="0"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0363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408708" y="406690"/>
            <a:ext cx="8166881" cy="715530"/>
          </a:xfrm>
        </p:spPr>
        <p:txBody>
          <a:bodyPr>
            <a:normAutofit/>
          </a:bodyPr>
          <a:lstStyle/>
          <a:p>
            <a:r>
              <a:rPr lang="es-GT" sz="2400" b="1" dirty="0">
                <a:solidFill>
                  <a:srgbClr val="003353"/>
                </a:solidFill>
                <a:latin typeface="Montserrat" pitchFamily="2" charset="77"/>
              </a:rPr>
              <a:t>EJECUCIÓN PRESUPUESTARIA POR FINALIDAD</a:t>
            </a:r>
          </a:p>
        </p:txBody>
      </p:sp>
      <p:sp>
        <p:nvSpPr>
          <p:cNvPr id="6" name="Título 1">
            <a:extLst>
              <a:ext uri="{FF2B5EF4-FFF2-40B4-BE49-F238E27FC236}">
                <a16:creationId xmlns:a16="http://schemas.microsoft.com/office/drawing/2014/main" id="{8D764665-8E4C-A44B-9BD6-5D0B7607C2FC}"/>
              </a:ext>
            </a:extLst>
          </p:cNvPr>
          <p:cNvSpPr txBox="1">
            <a:spLocks/>
          </p:cNvSpPr>
          <p:nvPr/>
        </p:nvSpPr>
        <p:spPr>
          <a:xfrm>
            <a:off x="408709" y="764455"/>
            <a:ext cx="4939146" cy="715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1600" dirty="0">
                <a:solidFill>
                  <a:srgbClr val="00568B"/>
                </a:solidFill>
                <a:latin typeface="Montserrat Medium" pitchFamily="2" charset="77"/>
              </a:rPr>
              <a:t>AL SEGUNDO CUATRIMESTRE 2021</a:t>
            </a:r>
          </a:p>
        </p:txBody>
      </p:sp>
      <p:sp>
        <p:nvSpPr>
          <p:cNvPr id="4" name="CuadroTexto 1">
            <a:extLst>
              <a:ext uri="{FF2B5EF4-FFF2-40B4-BE49-F238E27FC236}">
                <a16:creationId xmlns:a16="http://schemas.microsoft.com/office/drawing/2014/main" id="{B3BE3BB2-F86E-484C-8051-559A4597A214}"/>
              </a:ext>
            </a:extLst>
          </p:cNvPr>
          <p:cNvSpPr txBox="1"/>
          <p:nvPr/>
        </p:nvSpPr>
        <p:spPr>
          <a:xfrm>
            <a:off x="408708" y="1566484"/>
            <a:ext cx="5190845" cy="461665"/>
          </a:xfrm>
          <a:prstGeom prst="rect">
            <a:avLst/>
          </a:prstGeom>
          <a:noFill/>
        </p:spPr>
        <p:style>
          <a:lnRef idx="0">
            <a:scrgbClr r="0" g="0" b="0"/>
          </a:lnRef>
          <a:fillRef idx="0">
            <a:scrgbClr r="0" g="0" b="0"/>
          </a:fillRef>
          <a:effectRef idx="0">
            <a:scrgbClr r="0" g="0" b="0"/>
          </a:effectRef>
          <a:fontRef idx="major"/>
        </p:style>
        <p:txBody>
          <a:bodyPr wrap="non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GT" sz="2400" b="1" dirty="0">
                <a:solidFill>
                  <a:srgbClr val="00B5E2"/>
                </a:solidFill>
                <a:latin typeface="Poppins" pitchFamily="2" charset="77"/>
                <a:cs typeface="Poppins" pitchFamily="2" charset="77"/>
              </a:rPr>
              <a:t>SERVICIOS PÚBLICOS GENERALES</a:t>
            </a:r>
          </a:p>
        </p:txBody>
      </p:sp>
      <p:grpSp>
        <p:nvGrpSpPr>
          <p:cNvPr id="7" name="Grupo 6">
            <a:extLst>
              <a:ext uri="{FF2B5EF4-FFF2-40B4-BE49-F238E27FC236}">
                <a16:creationId xmlns:a16="http://schemas.microsoft.com/office/drawing/2014/main" id="{C71C37BB-0B07-E845-90F4-F2DA8DA0EE29}"/>
              </a:ext>
            </a:extLst>
          </p:cNvPr>
          <p:cNvGrpSpPr/>
          <p:nvPr/>
        </p:nvGrpSpPr>
        <p:grpSpPr>
          <a:xfrm>
            <a:off x="766289" y="2071189"/>
            <a:ext cx="4241800" cy="4241800"/>
            <a:chOff x="604838" y="2146972"/>
            <a:chExt cx="4241800" cy="4241800"/>
          </a:xfrm>
        </p:grpSpPr>
        <p:pic>
          <p:nvPicPr>
            <p:cNvPr id="12" name="Imagen 11">
              <a:extLst>
                <a:ext uri="{FF2B5EF4-FFF2-40B4-BE49-F238E27FC236}">
                  <a16:creationId xmlns:a16="http://schemas.microsoft.com/office/drawing/2014/main" id="{188415A9-A17F-8A42-9CD9-6AC53C5F9662}"/>
                </a:ext>
              </a:extLst>
            </p:cNvPr>
            <p:cNvPicPr>
              <a:picLocks noChangeAspect="1"/>
            </p:cNvPicPr>
            <p:nvPr/>
          </p:nvPicPr>
          <p:blipFill>
            <a:blip r:embed="rId3"/>
            <a:stretch>
              <a:fillRect/>
            </a:stretch>
          </p:blipFill>
          <p:spPr>
            <a:xfrm>
              <a:off x="604838" y="2146972"/>
              <a:ext cx="4241800" cy="4241800"/>
            </a:xfrm>
            <a:prstGeom prst="rect">
              <a:avLst/>
            </a:prstGeom>
          </p:spPr>
        </p:pic>
        <p:sp>
          <p:nvSpPr>
            <p:cNvPr id="13" name="CuadroTexto 4">
              <a:extLst>
                <a:ext uri="{FF2B5EF4-FFF2-40B4-BE49-F238E27FC236}">
                  <a16:creationId xmlns:a16="http://schemas.microsoft.com/office/drawing/2014/main" id="{FD74ED57-9C36-0548-84C4-54E345CD588D}"/>
                </a:ext>
              </a:extLst>
            </p:cNvPr>
            <p:cNvSpPr txBox="1"/>
            <p:nvPr/>
          </p:nvSpPr>
          <p:spPr>
            <a:xfrm>
              <a:off x="1566711" y="2656298"/>
              <a:ext cx="692818" cy="461665"/>
            </a:xfrm>
            <a:prstGeom prst="rect">
              <a:avLst/>
            </a:prstGeom>
            <a:noFill/>
          </p:spPr>
          <p:txBody>
            <a:bodyPr wrap="none" rtlCol="0">
              <a:spAutoFit/>
            </a:bodyPr>
            <a:lstStyle/>
            <a:p>
              <a:r>
                <a:rPr lang="es-GT" sz="2400" dirty="0">
                  <a:solidFill>
                    <a:schemeClr val="bg1"/>
                  </a:solidFill>
                  <a:latin typeface="Poppins" pitchFamily="2" charset="77"/>
                  <a:cs typeface="Poppins" pitchFamily="2" charset="77"/>
                </a:rPr>
                <a:t>21%</a:t>
              </a:r>
            </a:p>
          </p:txBody>
        </p:sp>
        <p:sp>
          <p:nvSpPr>
            <p:cNvPr id="14" name="CuadroTexto 5">
              <a:extLst>
                <a:ext uri="{FF2B5EF4-FFF2-40B4-BE49-F238E27FC236}">
                  <a16:creationId xmlns:a16="http://schemas.microsoft.com/office/drawing/2014/main" id="{A880E972-1510-C647-B82B-A05AFE224A23}"/>
                </a:ext>
              </a:extLst>
            </p:cNvPr>
            <p:cNvSpPr txBox="1"/>
            <p:nvPr/>
          </p:nvSpPr>
          <p:spPr>
            <a:xfrm>
              <a:off x="1217087" y="5318816"/>
              <a:ext cx="817853" cy="461665"/>
            </a:xfrm>
            <a:prstGeom prst="rect">
              <a:avLst/>
            </a:prstGeom>
            <a:noFill/>
          </p:spPr>
          <p:txBody>
            <a:bodyPr wrap="none" rtlCol="0">
              <a:spAutoFit/>
            </a:bodyPr>
            <a:lstStyle/>
            <a:p>
              <a:r>
                <a:rPr lang="es-GT" sz="2400" dirty="0">
                  <a:solidFill>
                    <a:schemeClr val="bg1"/>
                  </a:solidFill>
                  <a:latin typeface="Poppins" pitchFamily="2" charset="77"/>
                  <a:cs typeface="Poppins" pitchFamily="2" charset="77"/>
                </a:rPr>
                <a:t>29%</a:t>
              </a:r>
            </a:p>
          </p:txBody>
        </p:sp>
        <p:sp>
          <p:nvSpPr>
            <p:cNvPr id="15" name="CuadroTexto 6">
              <a:extLst>
                <a:ext uri="{FF2B5EF4-FFF2-40B4-BE49-F238E27FC236}">
                  <a16:creationId xmlns:a16="http://schemas.microsoft.com/office/drawing/2014/main" id="{A9B0B012-C517-3D4C-9B8B-D41F2D5336E7}"/>
                </a:ext>
              </a:extLst>
            </p:cNvPr>
            <p:cNvSpPr txBox="1"/>
            <p:nvPr/>
          </p:nvSpPr>
          <p:spPr>
            <a:xfrm>
              <a:off x="4014075" y="3987557"/>
              <a:ext cx="806631" cy="461665"/>
            </a:xfrm>
            <a:prstGeom prst="rect">
              <a:avLst/>
            </a:prstGeom>
            <a:noFill/>
          </p:spPr>
          <p:txBody>
            <a:bodyPr wrap="none" rtlCol="0">
              <a:spAutoFit/>
            </a:bodyPr>
            <a:lstStyle/>
            <a:p>
              <a:r>
                <a:rPr lang="es-GT" sz="2400" dirty="0">
                  <a:solidFill>
                    <a:schemeClr val="bg1"/>
                  </a:solidFill>
                  <a:latin typeface="Poppins" pitchFamily="2" charset="77"/>
                  <a:cs typeface="Poppins" pitchFamily="2" charset="77"/>
                </a:rPr>
                <a:t>50%</a:t>
              </a:r>
            </a:p>
          </p:txBody>
        </p:sp>
      </p:grpSp>
      <p:sp>
        <p:nvSpPr>
          <p:cNvPr id="8" name="CuadroTexto 7">
            <a:extLst>
              <a:ext uri="{FF2B5EF4-FFF2-40B4-BE49-F238E27FC236}">
                <a16:creationId xmlns:a16="http://schemas.microsoft.com/office/drawing/2014/main" id="{E2861DA7-56CC-0648-8983-C602A2D34CB1}"/>
              </a:ext>
            </a:extLst>
          </p:cNvPr>
          <p:cNvSpPr txBox="1"/>
          <p:nvPr/>
        </p:nvSpPr>
        <p:spPr>
          <a:xfrm>
            <a:off x="5543020" y="2994571"/>
            <a:ext cx="2056973" cy="1668342"/>
          </a:xfrm>
          <a:prstGeom prst="rect">
            <a:avLst/>
          </a:prstGeom>
          <a:noFill/>
        </p:spPr>
        <p:style>
          <a:lnRef idx="0">
            <a:scrgbClr r="0" g="0" b="0"/>
          </a:lnRef>
          <a:fillRef idx="0">
            <a:scrgbClr r="0" g="0" b="0"/>
          </a:fillRef>
          <a:effectRef idx="0">
            <a:scrgbClr r="0" g="0" b="0"/>
          </a:effectRef>
          <a:fontRef idx="major"/>
        </p:style>
        <p:txBody>
          <a:bodyPr wrap="non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nSpc>
                <a:spcPct val="200000"/>
              </a:lnSpc>
            </a:pPr>
            <a:r>
              <a:rPr lang="es-GT" dirty="0">
                <a:solidFill>
                  <a:schemeClr val="tx1">
                    <a:lumMod val="85000"/>
                    <a:lumOff val="15000"/>
                  </a:schemeClr>
                </a:solidFill>
                <a:latin typeface="Arial" panose="020B0604020202020204" pitchFamily="34" charset="0"/>
                <a:cs typeface="Arial" panose="020B0604020202020204" pitchFamily="34" charset="0"/>
              </a:rPr>
              <a:t>Vigente</a:t>
            </a:r>
          </a:p>
          <a:p>
            <a:pPr>
              <a:lnSpc>
                <a:spcPct val="200000"/>
              </a:lnSpc>
            </a:pPr>
            <a:r>
              <a:rPr lang="es-GT" dirty="0">
                <a:solidFill>
                  <a:schemeClr val="tx1">
                    <a:lumMod val="85000"/>
                    <a:lumOff val="15000"/>
                  </a:schemeClr>
                </a:solidFill>
                <a:latin typeface="Arial" panose="020B0604020202020204" pitchFamily="34" charset="0"/>
                <a:cs typeface="Arial" panose="020B0604020202020204" pitchFamily="34" charset="0"/>
              </a:rPr>
              <a:t>Ejecutado</a:t>
            </a:r>
          </a:p>
          <a:p>
            <a:pPr>
              <a:lnSpc>
                <a:spcPct val="200000"/>
              </a:lnSpc>
            </a:pPr>
            <a:r>
              <a:rPr lang="es-GT" dirty="0">
                <a:solidFill>
                  <a:schemeClr val="tx1">
                    <a:lumMod val="85000"/>
                    <a:lumOff val="15000"/>
                  </a:schemeClr>
                </a:solidFill>
                <a:latin typeface="Arial" panose="020B0604020202020204" pitchFamily="34" charset="0"/>
                <a:cs typeface="Arial" panose="020B0604020202020204" pitchFamily="34" charset="0"/>
              </a:rPr>
              <a:t>Saldo por ejecutar</a:t>
            </a:r>
          </a:p>
        </p:txBody>
      </p:sp>
      <p:sp>
        <p:nvSpPr>
          <p:cNvPr id="9" name="Elipse 8">
            <a:extLst>
              <a:ext uri="{FF2B5EF4-FFF2-40B4-BE49-F238E27FC236}">
                <a16:creationId xmlns:a16="http://schemas.microsoft.com/office/drawing/2014/main" id="{0C03F716-C397-6E40-98BE-AD4D9A12BAF7}"/>
              </a:ext>
            </a:extLst>
          </p:cNvPr>
          <p:cNvSpPr/>
          <p:nvPr/>
        </p:nvSpPr>
        <p:spPr>
          <a:xfrm>
            <a:off x="5381654" y="3300894"/>
            <a:ext cx="161366" cy="161366"/>
          </a:xfrm>
          <a:prstGeom prst="ellipse">
            <a:avLst/>
          </a:prstGeom>
          <a:solidFill>
            <a:srgbClr val="0252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GT"/>
          </a:p>
        </p:txBody>
      </p:sp>
      <p:sp>
        <p:nvSpPr>
          <p:cNvPr id="10" name="Elipse 9">
            <a:extLst>
              <a:ext uri="{FF2B5EF4-FFF2-40B4-BE49-F238E27FC236}">
                <a16:creationId xmlns:a16="http://schemas.microsoft.com/office/drawing/2014/main" id="{DCD95391-BE88-7446-A4A3-1FDDA19168DA}"/>
              </a:ext>
            </a:extLst>
          </p:cNvPr>
          <p:cNvSpPr/>
          <p:nvPr/>
        </p:nvSpPr>
        <p:spPr>
          <a:xfrm>
            <a:off x="5381654" y="3852223"/>
            <a:ext cx="161366" cy="161366"/>
          </a:xfrm>
          <a:prstGeom prst="ellipse">
            <a:avLst/>
          </a:prstGeom>
          <a:solidFill>
            <a:srgbClr val="34B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GT"/>
          </a:p>
        </p:txBody>
      </p:sp>
      <p:sp>
        <p:nvSpPr>
          <p:cNvPr id="11" name="Elipse 10">
            <a:extLst>
              <a:ext uri="{FF2B5EF4-FFF2-40B4-BE49-F238E27FC236}">
                <a16:creationId xmlns:a16="http://schemas.microsoft.com/office/drawing/2014/main" id="{46A1D1BA-277C-8444-9CF9-6D744263DCCC}"/>
              </a:ext>
            </a:extLst>
          </p:cNvPr>
          <p:cNvSpPr/>
          <p:nvPr/>
        </p:nvSpPr>
        <p:spPr>
          <a:xfrm>
            <a:off x="5381654" y="4390106"/>
            <a:ext cx="161366" cy="161366"/>
          </a:xfrm>
          <a:prstGeom prst="ellipse">
            <a:avLst/>
          </a:prstGeom>
          <a:solidFill>
            <a:srgbClr val="69C9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GT"/>
          </a:p>
        </p:txBody>
      </p:sp>
    </p:spTree>
    <p:extLst>
      <p:ext uri="{BB962C8B-B14F-4D97-AF65-F5344CB8AC3E}">
        <p14:creationId xmlns:p14="http://schemas.microsoft.com/office/powerpoint/2010/main" val="1808705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D3A60"/>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B85C621-E17F-4E41-A143-0D4736F05802}"/>
              </a:ext>
            </a:extLst>
          </p:cNvPr>
          <p:cNvSpPr txBox="1"/>
          <p:nvPr/>
        </p:nvSpPr>
        <p:spPr>
          <a:xfrm>
            <a:off x="6548282" y="338137"/>
            <a:ext cx="1619534" cy="600164"/>
          </a:xfrm>
          <a:prstGeom prst="rect">
            <a:avLst/>
          </a:prstGeom>
          <a:noFill/>
        </p:spPr>
        <p:txBody>
          <a:bodyPr wrap="square" rtlCol="0">
            <a:spAutoFit/>
          </a:bodyPr>
          <a:lstStyle/>
          <a:p>
            <a:r>
              <a:rPr lang="es-GT" sz="1100" b="1" dirty="0">
                <a:solidFill>
                  <a:srgbClr val="003353"/>
                </a:solidFill>
                <a:latin typeface="Montserrat" pitchFamily="2" charset="77"/>
              </a:rPr>
              <a:t>MINISTERIO</a:t>
            </a:r>
          </a:p>
          <a:p>
            <a:r>
              <a:rPr lang="es-GT" sz="1100" b="1" dirty="0">
                <a:solidFill>
                  <a:srgbClr val="003353"/>
                </a:solidFill>
                <a:latin typeface="Montserrat" pitchFamily="2" charset="77"/>
              </a:rPr>
              <a:t>DE RELACIONES</a:t>
            </a:r>
          </a:p>
          <a:p>
            <a:r>
              <a:rPr lang="es-GT" sz="1100" b="1" dirty="0">
                <a:solidFill>
                  <a:srgbClr val="003353"/>
                </a:solidFill>
                <a:latin typeface="Montserrat" pitchFamily="2" charset="77"/>
              </a:rPr>
              <a:t>EXTERIORES</a:t>
            </a:r>
          </a:p>
        </p:txBody>
      </p:sp>
      <p:pic>
        <p:nvPicPr>
          <p:cNvPr id="15" name="Imagen 14">
            <a:extLst>
              <a:ext uri="{FF2B5EF4-FFF2-40B4-BE49-F238E27FC236}">
                <a16:creationId xmlns:a16="http://schemas.microsoft.com/office/drawing/2014/main" id="{8FD27603-C66C-754F-852A-EE61C9237F30}"/>
              </a:ext>
            </a:extLst>
          </p:cNvPr>
          <p:cNvPicPr>
            <a:picLocks noChangeAspect="1"/>
          </p:cNvPicPr>
          <p:nvPr/>
        </p:nvPicPr>
        <p:blipFill rotWithShape="1">
          <a:blip r:embed="rId2"/>
          <a:srcRect t="10304"/>
          <a:stretch/>
        </p:blipFill>
        <p:spPr>
          <a:xfrm>
            <a:off x="3835619" y="0"/>
            <a:ext cx="4555823" cy="1294545"/>
          </a:xfrm>
          <a:prstGeom prst="rect">
            <a:avLst/>
          </a:prstGeom>
        </p:spPr>
      </p:pic>
      <p:sp>
        <p:nvSpPr>
          <p:cNvPr id="17" name="Título 1">
            <a:extLst>
              <a:ext uri="{FF2B5EF4-FFF2-40B4-BE49-F238E27FC236}">
                <a16:creationId xmlns:a16="http://schemas.microsoft.com/office/drawing/2014/main" id="{D51531FB-A11C-204E-A083-6A9048BF476E}"/>
              </a:ext>
            </a:extLst>
          </p:cNvPr>
          <p:cNvSpPr txBox="1">
            <a:spLocks/>
          </p:cNvSpPr>
          <p:nvPr/>
        </p:nvSpPr>
        <p:spPr>
          <a:xfrm>
            <a:off x="2798344" y="2364998"/>
            <a:ext cx="6595313" cy="2128005"/>
          </a:xfrm>
          <a:prstGeom prst="rect">
            <a:avLst/>
          </a:prstGeom>
        </p:spPr>
        <p:txBody>
          <a:bodyPr vert="horz" lIns="91440" tIns="45720" rIns="91440" bIns="45720" rtlCol="0" anchor="ctr" anchorCtr="0">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GT" sz="3400" b="1" dirty="0">
                <a:solidFill>
                  <a:schemeClr val="bg1"/>
                </a:solidFill>
                <a:latin typeface="Poppins" pitchFamily="2" charset="77"/>
                <a:cs typeface="Poppins" pitchFamily="2" charset="77"/>
              </a:rPr>
              <a:t>RENDICIÓN DE CUENTAS</a:t>
            </a:r>
          </a:p>
          <a:p>
            <a:pPr algn="ctr"/>
            <a:br>
              <a:rPr lang="es-GT" sz="3400" b="1" dirty="0">
                <a:latin typeface="Poppins" pitchFamily="2" charset="77"/>
                <a:cs typeface="Poppins" pitchFamily="2" charset="77"/>
              </a:rPr>
            </a:br>
            <a:r>
              <a:rPr lang="es-GT" sz="3600" b="1" dirty="0">
                <a:solidFill>
                  <a:srgbClr val="00B5E2"/>
                </a:solidFill>
                <a:latin typeface="Poppins" pitchFamily="2" charset="77"/>
                <a:cs typeface="Poppins" pitchFamily="2" charset="77"/>
              </a:rPr>
              <a:t>RESULTADOS ESPECÍFICOS</a:t>
            </a:r>
          </a:p>
          <a:p>
            <a:pPr algn="ctr"/>
            <a:r>
              <a:rPr lang="es-GT" sz="3600" b="1" dirty="0">
                <a:solidFill>
                  <a:srgbClr val="00B5E2"/>
                </a:solidFill>
                <a:latin typeface="Poppins" pitchFamily="2" charset="77"/>
                <a:cs typeface="Poppins" pitchFamily="2" charset="77"/>
              </a:rPr>
              <a:t>SEGUNDO CUATRIMESTRE 2021</a:t>
            </a:r>
            <a:endParaRPr lang="es-GT" sz="3400" b="1" dirty="0">
              <a:solidFill>
                <a:srgbClr val="00B5E2"/>
              </a:solidFill>
              <a:latin typeface="Poppins" pitchFamily="2" charset="77"/>
              <a:cs typeface="Poppins" pitchFamily="2" charset="77"/>
            </a:endParaRPr>
          </a:p>
        </p:txBody>
      </p:sp>
    </p:spTree>
    <p:extLst>
      <p:ext uri="{BB962C8B-B14F-4D97-AF65-F5344CB8AC3E}">
        <p14:creationId xmlns:p14="http://schemas.microsoft.com/office/powerpoint/2010/main" val="166523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9B6BF959-4DFF-5544-A99F-70F06DBAD04D}"/>
              </a:ext>
            </a:extLst>
          </p:cNvPr>
          <p:cNvSpPr/>
          <p:nvPr/>
        </p:nvSpPr>
        <p:spPr>
          <a:xfrm>
            <a:off x="507564" y="1637452"/>
            <a:ext cx="4652684" cy="715531"/>
          </a:xfrm>
          <a:prstGeom prst="rect">
            <a:avLst/>
          </a:prstGeom>
          <a:solidFill>
            <a:srgbClr val="0A2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GT"/>
          </a:p>
        </p:txBody>
      </p:sp>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408709" y="406690"/>
            <a:ext cx="8920642" cy="715530"/>
          </a:xfrm>
        </p:spPr>
        <p:txBody>
          <a:bodyPr>
            <a:normAutofit/>
          </a:bodyPr>
          <a:lstStyle/>
          <a:p>
            <a:r>
              <a:rPr lang="es-GT" sz="2400" b="1" dirty="0">
                <a:solidFill>
                  <a:srgbClr val="003353"/>
                </a:solidFill>
                <a:latin typeface="Montserrat" pitchFamily="2" charset="77"/>
              </a:rPr>
              <a:t>GUATEMALTECOS BENEFICIADOS CON SERVICIOS</a:t>
            </a:r>
          </a:p>
        </p:txBody>
      </p:sp>
      <p:sp>
        <p:nvSpPr>
          <p:cNvPr id="6" name="Título 1">
            <a:extLst>
              <a:ext uri="{FF2B5EF4-FFF2-40B4-BE49-F238E27FC236}">
                <a16:creationId xmlns:a16="http://schemas.microsoft.com/office/drawing/2014/main" id="{8D764665-8E4C-A44B-9BD6-5D0B7607C2FC}"/>
              </a:ext>
            </a:extLst>
          </p:cNvPr>
          <p:cNvSpPr txBox="1">
            <a:spLocks/>
          </p:cNvSpPr>
          <p:nvPr/>
        </p:nvSpPr>
        <p:spPr>
          <a:xfrm>
            <a:off x="408708" y="764455"/>
            <a:ext cx="8414015" cy="715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1600" dirty="0">
                <a:solidFill>
                  <a:srgbClr val="00568B"/>
                </a:solidFill>
                <a:latin typeface="Montserrat Medium" pitchFamily="2" charset="77"/>
              </a:rPr>
              <a:t>DE DOCUMENTACIÓN, ASISTENCIA, ATENCIÓN Y PROTECCIÓN CONSULAR</a:t>
            </a:r>
          </a:p>
        </p:txBody>
      </p:sp>
      <p:sp>
        <p:nvSpPr>
          <p:cNvPr id="7" name="CuadroTexto 1">
            <a:extLst>
              <a:ext uri="{FF2B5EF4-FFF2-40B4-BE49-F238E27FC236}">
                <a16:creationId xmlns:a16="http://schemas.microsoft.com/office/drawing/2014/main" id="{E4B27C2A-BA39-5A49-A8B1-C12FA175F84D}"/>
              </a:ext>
            </a:extLst>
          </p:cNvPr>
          <p:cNvSpPr txBox="1"/>
          <p:nvPr/>
        </p:nvSpPr>
        <p:spPr>
          <a:xfrm>
            <a:off x="883119" y="1796003"/>
            <a:ext cx="4000429" cy="646331"/>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GT" b="1" dirty="0">
                <a:solidFill>
                  <a:schemeClr val="bg1"/>
                </a:solidFill>
                <a:latin typeface="Arial" panose="020B0604020202020204" pitchFamily="34" charset="0"/>
                <a:cs typeface="Arial" panose="020B0604020202020204" pitchFamily="34" charset="0"/>
              </a:rPr>
              <a:t>Atención en Consulados móviles</a:t>
            </a:r>
            <a:endParaRPr lang="es-GT" dirty="0">
              <a:solidFill>
                <a:schemeClr val="bg1"/>
              </a:solidFill>
              <a:latin typeface="Arial" panose="020B0604020202020204" pitchFamily="34" charset="0"/>
              <a:cs typeface="Arial" panose="020B0604020202020204" pitchFamily="34" charset="0"/>
            </a:endParaRPr>
          </a:p>
          <a:p>
            <a:endParaRPr lang="es-GT" dirty="0"/>
          </a:p>
        </p:txBody>
      </p:sp>
      <p:pic>
        <p:nvPicPr>
          <p:cNvPr id="9" name="Imagen 8" descr="Un grupo de personas alrededor de una carpa&#10;&#10;Descripción generada automáticamente">
            <a:extLst>
              <a:ext uri="{FF2B5EF4-FFF2-40B4-BE49-F238E27FC236}">
                <a16:creationId xmlns:a16="http://schemas.microsoft.com/office/drawing/2014/main" id="{AE631D8D-DCC8-8840-9DFB-08438F1F288A}"/>
              </a:ext>
            </a:extLst>
          </p:cNvPr>
          <p:cNvPicPr>
            <a:picLocks noChangeAspect="1"/>
          </p:cNvPicPr>
          <p:nvPr/>
        </p:nvPicPr>
        <p:blipFill rotWithShape="1">
          <a:blip r:embed="rId3">
            <a:extLst>
              <a:ext uri="{28A0092B-C50C-407E-A947-70E740481C1C}">
                <a14:useLocalDpi xmlns:a14="http://schemas.microsoft.com/office/drawing/2010/main" val="0"/>
              </a:ext>
            </a:extLst>
          </a:blip>
          <a:srcRect l="9998" r="3361"/>
          <a:stretch/>
        </p:blipFill>
        <p:spPr>
          <a:xfrm>
            <a:off x="507564" y="2366430"/>
            <a:ext cx="4652684" cy="4027558"/>
          </a:xfrm>
          <a:prstGeom prst="rect">
            <a:avLst/>
          </a:prstGeom>
        </p:spPr>
      </p:pic>
      <p:sp>
        <p:nvSpPr>
          <p:cNvPr id="10" name="Marcador de contenido 6">
            <a:extLst>
              <a:ext uri="{FF2B5EF4-FFF2-40B4-BE49-F238E27FC236}">
                <a16:creationId xmlns:a16="http://schemas.microsoft.com/office/drawing/2014/main" id="{E0BBB2CC-44AD-1B4B-9291-CCACA788B129}"/>
              </a:ext>
            </a:extLst>
          </p:cNvPr>
          <p:cNvSpPr txBox="1">
            <a:spLocks/>
          </p:cNvSpPr>
          <p:nvPr/>
        </p:nvSpPr>
        <p:spPr>
          <a:xfrm>
            <a:off x="5367493" y="1795445"/>
            <a:ext cx="6910459" cy="4045651"/>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a:buNone/>
            </a:pPr>
            <a:endParaRPr lang="es-GT" sz="500" b="1" dirty="0">
              <a:latin typeface="Arial" panose="020B0604020202020204" pitchFamily="34" charset="0"/>
              <a:cs typeface="Arial" panose="020B0604020202020204" pitchFamily="34" charset="0"/>
            </a:endParaRPr>
          </a:p>
          <a:p>
            <a:pPr marL="0" indent="0">
              <a:lnSpc>
                <a:spcPts val="2660"/>
              </a:lnSpc>
              <a:buNone/>
            </a:pPr>
            <a:r>
              <a:rPr lang="es-GT" sz="1800" b="1" dirty="0">
                <a:solidFill>
                  <a:srgbClr val="025281"/>
                </a:solidFill>
                <a:latin typeface="Arial" panose="020B0604020202020204" pitchFamily="34" charset="0"/>
                <a:cs typeface="Arial" panose="020B0604020202020204" pitchFamily="34" charset="0"/>
              </a:rPr>
              <a:t>Aspectos presupuestarios</a:t>
            </a:r>
          </a:p>
          <a:p>
            <a:pPr marL="342900" indent="-342900">
              <a:lnSpc>
                <a:spcPts val="2660"/>
              </a:lnSpc>
              <a:buAutoNum type="alphaLcPeriod"/>
            </a:pPr>
            <a:r>
              <a:rPr lang="es-GT" sz="1800" dirty="0">
                <a:solidFill>
                  <a:schemeClr val="tx1">
                    <a:lumMod val="85000"/>
                    <a:lumOff val="15000"/>
                  </a:schemeClr>
                </a:solidFill>
                <a:latin typeface="Arial" panose="020B0604020202020204" pitchFamily="34" charset="0"/>
                <a:cs typeface="Arial" panose="020B0604020202020204" pitchFamily="34" charset="0"/>
              </a:rPr>
              <a:t>Presupuesto vigente: </a:t>
            </a:r>
            <a:r>
              <a:rPr lang="es-GT" sz="1800" b="1" dirty="0">
                <a:solidFill>
                  <a:schemeClr val="tx1">
                    <a:lumMod val="85000"/>
                    <a:lumOff val="15000"/>
                  </a:schemeClr>
                </a:solidFill>
                <a:latin typeface="Arial" panose="020B0604020202020204" pitchFamily="34" charset="0"/>
                <a:cs typeface="Arial" panose="020B0604020202020204" pitchFamily="34" charset="0"/>
              </a:rPr>
              <a:t>Q.217,716,623.00</a:t>
            </a:r>
          </a:p>
          <a:p>
            <a:pPr marL="342900" indent="-342900">
              <a:lnSpc>
                <a:spcPts val="2660"/>
              </a:lnSpc>
              <a:buAutoNum type="alphaLcPeriod"/>
            </a:pPr>
            <a:r>
              <a:rPr lang="es-GT" sz="1800" dirty="0">
                <a:solidFill>
                  <a:schemeClr val="tx1">
                    <a:lumMod val="85000"/>
                    <a:lumOff val="15000"/>
                  </a:schemeClr>
                </a:solidFill>
                <a:latin typeface="Arial" panose="020B0604020202020204" pitchFamily="34" charset="0"/>
                <a:cs typeface="Arial" panose="020B0604020202020204" pitchFamily="34" charset="0"/>
              </a:rPr>
              <a:t>Presupuesto ejecutado (utilizado): </a:t>
            </a:r>
            <a:r>
              <a:rPr lang="es-GT" sz="1800" b="1" dirty="0">
                <a:solidFill>
                  <a:schemeClr val="tx1">
                    <a:lumMod val="85000"/>
                    <a:lumOff val="15000"/>
                  </a:schemeClr>
                </a:solidFill>
                <a:latin typeface="Arial" panose="020B0604020202020204" pitchFamily="34" charset="0"/>
                <a:cs typeface="Arial" panose="020B0604020202020204" pitchFamily="34" charset="0"/>
              </a:rPr>
              <a:t>Q.117,453,591.92</a:t>
            </a:r>
          </a:p>
          <a:p>
            <a:pPr marL="342900" indent="-342900">
              <a:lnSpc>
                <a:spcPts val="2660"/>
              </a:lnSpc>
              <a:buAutoNum type="alphaLcPeriod"/>
            </a:pPr>
            <a:r>
              <a:rPr lang="es-GT" sz="1800" dirty="0">
                <a:solidFill>
                  <a:schemeClr val="tx1">
                    <a:lumMod val="85000"/>
                    <a:lumOff val="15000"/>
                  </a:schemeClr>
                </a:solidFill>
                <a:latin typeface="Arial" panose="020B0604020202020204" pitchFamily="34" charset="0"/>
                <a:cs typeface="Arial" panose="020B0604020202020204" pitchFamily="34" charset="0"/>
              </a:rPr>
              <a:t>Fuente de financiamiento: Ingresos corrientes/ Ingresos propios</a:t>
            </a:r>
          </a:p>
          <a:p>
            <a:pPr marL="342900" indent="-342900">
              <a:lnSpc>
                <a:spcPts val="2660"/>
              </a:lnSpc>
              <a:buAutoNum type="alphaLcPeriod"/>
            </a:pPr>
            <a:endParaRPr lang="es-GT" sz="1800" dirty="0">
              <a:solidFill>
                <a:schemeClr val="tx1">
                  <a:lumMod val="85000"/>
                  <a:lumOff val="15000"/>
                </a:schemeClr>
              </a:solidFill>
              <a:latin typeface="Arial" panose="020B0604020202020204" pitchFamily="34" charset="0"/>
              <a:cs typeface="Arial" panose="020B0604020202020204" pitchFamily="34" charset="0"/>
            </a:endParaRPr>
          </a:p>
          <a:p>
            <a:pPr marL="0" indent="0">
              <a:lnSpc>
                <a:spcPts val="2660"/>
              </a:lnSpc>
              <a:buNone/>
            </a:pPr>
            <a:r>
              <a:rPr lang="es-GT" sz="1800" b="1" dirty="0">
                <a:solidFill>
                  <a:srgbClr val="025281"/>
                </a:solidFill>
                <a:latin typeface="Arial" panose="020B0604020202020204" pitchFamily="34" charset="0"/>
                <a:cs typeface="Arial" panose="020B0604020202020204" pitchFamily="34" charset="0"/>
              </a:rPr>
              <a:t>Aspectos de planificación estatal</a:t>
            </a:r>
          </a:p>
          <a:p>
            <a:pPr marL="457200" indent="-457200">
              <a:lnSpc>
                <a:spcPts val="2660"/>
              </a:lnSpc>
              <a:buAutoNum type="alphaLcPeriod"/>
            </a:pPr>
            <a:r>
              <a:rPr lang="es-GT" sz="1800" dirty="0">
                <a:solidFill>
                  <a:schemeClr val="tx1">
                    <a:lumMod val="85000"/>
                    <a:lumOff val="15000"/>
                  </a:schemeClr>
                </a:solidFill>
                <a:latin typeface="Arial" panose="020B0604020202020204" pitchFamily="34" charset="0"/>
                <a:cs typeface="Arial" panose="020B0604020202020204" pitchFamily="34" charset="0"/>
              </a:rPr>
              <a:t>Programa: Servicios Consulares y de Atención al Migrante</a:t>
            </a:r>
          </a:p>
          <a:p>
            <a:pPr marL="457200" indent="-457200">
              <a:lnSpc>
                <a:spcPts val="2660"/>
              </a:lnSpc>
              <a:buAutoNum type="alphaLcPeriod"/>
            </a:pPr>
            <a:r>
              <a:rPr lang="es-GT" sz="1800" dirty="0">
                <a:solidFill>
                  <a:schemeClr val="tx1">
                    <a:lumMod val="85000"/>
                    <a:lumOff val="15000"/>
                  </a:schemeClr>
                </a:solidFill>
                <a:latin typeface="Arial" panose="020B0604020202020204" pitchFamily="34" charset="0"/>
                <a:cs typeface="Arial" panose="020B0604020202020204" pitchFamily="34" charset="0"/>
              </a:rPr>
              <a:t>Meta programada: </a:t>
            </a:r>
            <a:r>
              <a:rPr lang="es-GT" sz="1800" b="1" dirty="0">
                <a:solidFill>
                  <a:schemeClr val="tx1">
                    <a:lumMod val="85000"/>
                    <a:lumOff val="15000"/>
                  </a:schemeClr>
                </a:solidFill>
                <a:latin typeface="Arial" panose="020B0604020202020204" pitchFamily="34" charset="0"/>
                <a:cs typeface="Arial" panose="020B0604020202020204" pitchFamily="34" charset="0"/>
              </a:rPr>
              <a:t>953,660</a:t>
            </a:r>
          </a:p>
          <a:p>
            <a:pPr marL="457200" indent="-457200">
              <a:lnSpc>
                <a:spcPts val="2660"/>
              </a:lnSpc>
              <a:buAutoNum type="alphaLcPeriod"/>
            </a:pPr>
            <a:r>
              <a:rPr lang="es-GT" sz="1800" dirty="0">
                <a:solidFill>
                  <a:schemeClr val="tx1">
                    <a:lumMod val="85000"/>
                    <a:lumOff val="15000"/>
                  </a:schemeClr>
                </a:solidFill>
                <a:latin typeface="Arial" panose="020B0604020202020204" pitchFamily="34" charset="0"/>
                <a:cs typeface="Arial" panose="020B0604020202020204" pitchFamily="34" charset="0"/>
              </a:rPr>
              <a:t>Población beneficiada: </a:t>
            </a:r>
            <a:r>
              <a:rPr lang="es-GT" sz="1800" b="1" dirty="0">
                <a:solidFill>
                  <a:schemeClr val="tx1">
                    <a:lumMod val="85000"/>
                    <a:lumOff val="15000"/>
                  </a:schemeClr>
                </a:solidFill>
                <a:latin typeface="Arial" panose="020B0604020202020204" pitchFamily="34" charset="0"/>
                <a:cs typeface="Arial" panose="020B0604020202020204" pitchFamily="34" charset="0"/>
              </a:rPr>
              <a:t>642,755</a:t>
            </a:r>
          </a:p>
          <a:p>
            <a:pPr marL="457200" indent="-457200">
              <a:lnSpc>
                <a:spcPts val="2660"/>
              </a:lnSpc>
              <a:buAutoNum type="alphaLcPeriod"/>
            </a:pPr>
            <a:r>
              <a:rPr lang="es-GT" sz="1800" dirty="0">
                <a:solidFill>
                  <a:schemeClr val="tx1">
                    <a:lumMod val="85000"/>
                    <a:lumOff val="15000"/>
                  </a:schemeClr>
                </a:solidFill>
                <a:latin typeface="Arial" panose="020B0604020202020204" pitchFamily="34" charset="0"/>
                <a:cs typeface="Arial" panose="020B0604020202020204" pitchFamily="34" charset="0"/>
              </a:rPr>
              <a:t>Ubicación geográfica: 3800/0101</a:t>
            </a:r>
          </a:p>
          <a:p>
            <a:pPr marL="457200" indent="-457200">
              <a:lnSpc>
                <a:spcPts val="2660"/>
              </a:lnSpc>
              <a:buAutoNum type="alphaLcPeriod"/>
            </a:pPr>
            <a:r>
              <a:rPr lang="es-GT" sz="1800" dirty="0">
                <a:solidFill>
                  <a:schemeClr val="tx1">
                    <a:lumMod val="85000"/>
                    <a:lumOff val="15000"/>
                  </a:schemeClr>
                </a:solidFill>
                <a:latin typeface="Arial" panose="020B0604020202020204" pitchFamily="34" charset="0"/>
                <a:cs typeface="Arial" panose="020B0604020202020204" pitchFamily="34" charset="0"/>
              </a:rPr>
              <a:t>Plazo de ejecución: Del 1 de enero al 31 de diciembre 2021.</a:t>
            </a:r>
          </a:p>
        </p:txBody>
      </p:sp>
    </p:spTree>
    <p:extLst>
      <p:ext uri="{BB962C8B-B14F-4D97-AF65-F5344CB8AC3E}">
        <p14:creationId xmlns:p14="http://schemas.microsoft.com/office/powerpoint/2010/main" val="4042668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Un grupo de personas en una biblioteca&#10;&#10;Descripción generada automáticamente con confianza media">
            <a:extLst>
              <a:ext uri="{FF2B5EF4-FFF2-40B4-BE49-F238E27FC236}">
                <a16:creationId xmlns:a16="http://schemas.microsoft.com/office/drawing/2014/main" id="{D70382E0-822B-034A-884D-60F267A5E086}"/>
              </a:ext>
            </a:extLst>
          </p:cNvPr>
          <p:cNvPicPr>
            <a:picLocks noChangeAspect="1"/>
          </p:cNvPicPr>
          <p:nvPr/>
        </p:nvPicPr>
        <p:blipFill rotWithShape="1">
          <a:blip r:embed="rId3"/>
          <a:srcRect l="7676" r="4785" b="1557"/>
          <a:stretch/>
        </p:blipFill>
        <p:spPr>
          <a:xfrm>
            <a:off x="408707" y="2835104"/>
            <a:ext cx="4660442" cy="3508288"/>
          </a:xfrm>
          <a:prstGeom prst="rect">
            <a:avLst/>
          </a:prstGeom>
        </p:spPr>
      </p:pic>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408707" y="406689"/>
            <a:ext cx="10354028" cy="445928"/>
          </a:xfrm>
        </p:spPr>
        <p:txBody>
          <a:bodyPr>
            <a:normAutofit/>
          </a:bodyPr>
          <a:lstStyle/>
          <a:p>
            <a:r>
              <a:rPr lang="es-GT" sz="2400" b="1" dirty="0">
                <a:solidFill>
                  <a:srgbClr val="003353"/>
                </a:solidFill>
                <a:latin typeface="Montserrat" pitchFamily="2" charset="77"/>
              </a:rPr>
              <a:t>FORTALECIMIENTO DE LAS RELACIONES INTERNACIONALES </a:t>
            </a:r>
          </a:p>
        </p:txBody>
      </p:sp>
      <p:sp>
        <p:nvSpPr>
          <p:cNvPr id="6" name="Título 1">
            <a:extLst>
              <a:ext uri="{FF2B5EF4-FFF2-40B4-BE49-F238E27FC236}">
                <a16:creationId xmlns:a16="http://schemas.microsoft.com/office/drawing/2014/main" id="{8D764665-8E4C-A44B-9BD6-5D0B7607C2FC}"/>
              </a:ext>
            </a:extLst>
          </p:cNvPr>
          <p:cNvSpPr txBox="1">
            <a:spLocks/>
          </p:cNvSpPr>
          <p:nvPr/>
        </p:nvSpPr>
        <p:spPr>
          <a:xfrm>
            <a:off x="408709" y="764455"/>
            <a:ext cx="7091842" cy="4459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1600" dirty="0">
                <a:solidFill>
                  <a:srgbClr val="00568B"/>
                </a:solidFill>
                <a:latin typeface="Montserrat Medium" pitchFamily="2" charset="77"/>
              </a:rPr>
              <a:t>(BILATERALES, MULTILATERALES Y REGIONALES)</a:t>
            </a:r>
          </a:p>
        </p:txBody>
      </p:sp>
      <p:sp>
        <p:nvSpPr>
          <p:cNvPr id="7" name="Rectángulo 6">
            <a:extLst>
              <a:ext uri="{FF2B5EF4-FFF2-40B4-BE49-F238E27FC236}">
                <a16:creationId xmlns:a16="http://schemas.microsoft.com/office/drawing/2014/main" id="{7CEB9D3E-7F12-914E-8EFF-E2B8FC745602}"/>
              </a:ext>
            </a:extLst>
          </p:cNvPr>
          <p:cNvSpPr/>
          <p:nvPr/>
        </p:nvSpPr>
        <p:spPr>
          <a:xfrm>
            <a:off x="416465" y="1568149"/>
            <a:ext cx="4652684" cy="1251376"/>
          </a:xfrm>
          <a:prstGeom prst="rect">
            <a:avLst/>
          </a:prstGeom>
          <a:solidFill>
            <a:srgbClr val="769E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GT"/>
          </a:p>
        </p:txBody>
      </p:sp>
      <p:sp>
        <p:nvSpPr>
          <p:cNvPr id="9" name="Marcador de contenido 6">
            <a:extLst>
              <a:ext uri="{FF2B5EF4-FFF2-40B4-BE49-F238E27FC236}">
                <a16:creationId xmlns:a16="http://schemas.microsoft.com/office/drawing/2014/main" id="{1841A0C1-F6B8-EC4A-81FF-A3E98EFC176A}"/>
              </a:ext>
            </a:extLst>
          </p:cNvPr>
          <p:cNvSpPr txBox="1">
            <a:spLocks/>
          </p:cNvSpPr>
          <p:nvPr/>
        </p:nvSpPr>
        <p:spPr>
          <a:xfrm>
            <a:off x="5436248" y="1804845"/>
            <a:ext cx="6488021" cy="4538546"/>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lnSpcReduction="10000"/>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a:buNone/>
            </a:pPr>
            <a:endParaRPr lang="es-GT" sz="500" b="1" dirty="0">
              <a:solidFill>
                <a:schemeClr val="tx1">
                  <a:lumMod val="85000"/>
                  <a:lumOff val="15000"/>
                </a:schemeClr>
              </a:solidFill>
              <a:latin typeface="Arial" panose="020B0604020202020204" pitchFamily="34" charset="0"/>
              <a:cs typeface="Arial" panose="020B0604020202020204" pitchFamily="34" charset="0"/>
            </a:endParaRPr>
          </a:p>
          <a:p>
            <a:pPr marL="0" indent="0">
              <a:lnSpc>
                <a:spcPct val="150000"/>
              </a:lnSpc>
              <a:buNone/>
            </a:pPr>
            <a:r>
              <a:rPr lang="es-GT" sz="1800" b="1" dirty="0">
                <a:solidFill>
                  <a:srgbClr val="025281"/>
                </a:solidFill>
                <a:latin typeface="Arial" panose="020B0604020202020204" pitchFamily="34" charset="0"/>
                <a:cs typeface="Arial" panose="020B0604020202020204" pitchFamily="34" charset="0"/>
              </a:rPr>
              <a:t>Aspectos presupuestarios</a:t>
            </a:r>
          </a:p>
          <a:p>
            <a:pPr marL="342900" indent="-342900">
              <a:lnSpc>
                <a:spcPct val="150000"/>
              </a:lnSpc>
              <a:buAutoNum type="alphaLcPeriod"/>
            </a:pPr>
            <a:r>
              <a:rPr lang="es-GT" sz="1800" dirty="0">
                <a:solidFill>
                  <a:schemeClr val="tx1">
                    <a:lumMod val="85000"/>
                    <a:lumOff val="15000"/>
                  </a:schemeClr>
                </a:solidFill>
                <a:latin typeface="Arial" panose="020B0604020202020204" pitchFamily="34" charset="0"/>
                <a:cs typeface="Arial" panose="020B0604020202020204" pitchFamily="34" charset="0"/>
              </a:rPr>
              <a:t>Presupuesto vigente: </a:t>
            </a:r>
            <a:r>
              <a:rPr lang="es-GT" sz="1800" b="1" dirty="0">
                <a:solidFill>
                  <a:schemeClr val="tx1">
                    <a:lumMod val="85000"/>
                    <a:lumOff val="15000"/>
                  </a:schemeClr>
                </a:solidFill>
                <a:latin typeface="Arial" panose="020B0604020202020204" pitchFamily="34" charset="0"/>
                <a:cs typeface="Arial" panose="020B0604020202020204" pitchFamily="34" charset="0"/>
              </a:rPr>
              <a:t>Q.214,225,025.00</a:t>
            </a:r>
          </a:p>
          <a:p>
            <a:pPr marL="342900" indent="-342900">
              <a:lnSpc>
                <a:spcPct val="150000"/>
              </a:lnSpc>
              <a:buAutoNum type="alphaLcPeriod"/>
            </a:pPr>
            <a:r>
              <a:rPr lang="es-GT" sz="1800" dirty="0">
                <a:solidFill>
                  <a:schemeClr val="tx1">
                    <a:lumMod val="85000"/>
                    <a:lumOff val="15000"/>
                  </a:schemeClr>
                </a:solidFill>
                <a:latin typeface="Arial" panose="020B0604020202020204" pitchFamily="34" charset="0"/>
                <a:cs typeface="Arial" panose="020B0604020202020204" pitchFamily="34" charset="0"/>
              </a:rPr>
              <a:t>Presupuesto ejecutado (utilizado): </a:t>
            </a:r>
            <a:r>
              <a:rPr lang="es-GT" sz="1800" b="1" dirty="0">
                <a:solidFill>
                  <a:schemeClr val="tx1">
                    <a:lumMod val="85000"/>
                    <a:lumOff val="15000"/>
                  </a:schemeClr>
                </a:solidFill>
                <a:latin typeface="Arial" panose="020B0604020202020204" pitchFamily="34" charset="0"/>
                <a:cs typeface="Arial" panose="020B0604020202020204" pitchFamily="34" charset="0"/>
              </a:rPr>
              <a:t>Q.138,986,600.26</a:t>
            </a:r>
          </a:p>
          <a:p>
            <a:pPr marL="342900" indent="-342900">
              <a:lnSpc>
                <a:spcPct val="150000"/>
              </a:lnSpc>
              <a:buAutoNum type="alphaLcPeriod"/>
            </a:pPr>
            <a:r>
              <a:rPr lang="es-GT" sz="1800" dirty="0">
                <a:solidFill>
                  <a:schemeClr val="tx1">
                    <a:lumMod val="85000"/>
                    <a:lumOff val="15000"/>
                  </a:schemeClr>
                </a:solidFill>
                <a:latin typeface="Arial" panose="020B0604020202020204" pitchFamily="34" charset="0"/>
                <a:cs typeface="Arial" panose="020B0604020202020204" pitchFamily="34" charset="0"/>
              </a:rPr>
              <a:t>Fuente de financiamiento: Ingresos corrientes</a:t>
            </a:r>
          </a:p>
          <a:p>
            <a:pPr marL="342900" indent="-342900">
              <a:lnSpc>
                <a:spcPct val="150000"/>
              </a:lnSpc>
              <a:buAutoNum type="alphaLcPeriod"/>
            </a:pPr>
            <a:endParaRPr lang="es-GT" sz="1800" dirty="0">
              <a:solidFill>
                <a:schemeClr val="tx1">
                  <a:lumMod val="85000"/>
                  <a:lumOff val="15000"/>
                </a:schemeClr>
              </a:solidFill>
              <a:latin typeface="Arial" panose="020B0604020202020204" pitchFamily="34" charset="0"/>
              <a:cs typeface="Arial" panose="020B0604020202020204" pitchFamily="34" charset="0"/>
            </a:endParaRPr>
          </a:p>
          <a:p>
            <a:pPr marL="0" indent="0">
              <a:lnSpc>
                <a:spcPct val="150000"/>
              </a:lnSpc>
              <a:buNone/>
            </a:pPr>
            <a:r>
              <a:rPr lang="es-GT" sz="1800" b="1" dirty="0">
                <a:solidFill>
                  <a:srgbClr val="025281"/>
                </a:solidFill>
                <a:latin typeface="Arial" panose="020B0604020202020204" pitchFamily="34" charset="0"/>
                <a:cs typeface="Arial" panose="020B0604020202020204" pitchFamily="34" charset="0"/>
              </a:rPr>
              <a:t>Aspectos de planificación estatal</a:t>
            </a:r>
          </a:p>
          <a:p>
            <a:pPr marL="457200" indent="-457200">
              <a:lnSpc>
                <a:spcPct val="150000"/>
              </a:lnSpc>
              <a:buAutoNum type="alphaLcPeriod"/>
            </a:pPr>
            <a:r>
              <a:rPr lang="es-GT" sz="1800" dirty="0">
                <a:solidFill>
                  <a:schemeClr val="tx1">
                    <a:lumMod val="85000"/>
                    <a:lumOff val="15000"/>
                  </a:schemeClr>
                </a:solidFill>
                <a:latin typeface="Arial" panose="020B0604020202020204" pitchFamily="34" charset="0"/>
                <a:cs typeface="Arial" panose="020B0604020202020204" pitchFamily="34" charset="0"/>
              </a:rPr>
              <a:t>Programa: Servicios de Política Exterior</a:t>
            </a:r>
          </a:p>
          <a:p>
            <a:pPr marL="457200" indent="-457200">
              <a:lnSpc>
                <a:spcPct val="150000"/>
              </a:lnSpc>
              <a:buAutoNum type="alphaLcPeriod"/>
            </a:pPr>
            <a:r>
              <a:rPr lang="es-GT" sz="1800" dirty="0">
                <a:solidFill>
                  <a:schemeClr val="tx1">
                    <a:lumMod val="85000"/>
                    <a:lumOff val="15000"/>
                  </a:schemeClr>
                </a:solidFill>
                <a:latin typeface="Arial" panose="020B0604020202020204" pitchFamily="34" charset="0"/>
                <a:cs typeface="Arial" panose="020B0604020202020204" pitchFamily="34" charset="0"/>
              </a:rPr>
              <a:t>Meta Programada: </a:t>
            </a:r>
            <a:r>
              <a:rPr lang="es-GT" sz="1800" b="1" dirty="0">
                <a:solidFill>
                  <a:schemeClr val="tx1">
                    <a:lumMod val="85000"/>
                    <a:lumOff val="15000"/>
                  </a:schemeClr>
                </a:solidFill>
                <a:latin typeface="Arial" panose="020B0604020202020204" pitchFamily="34" charset="0"/>
                <a:cs typeface="Arial" panose="020B0604020202020204" pitchFamily="34" charset="0"/>
              </a:rPr>
              <a:t>10,120</a:t>
            </a:r>
          </a:p>
          <a:p>
            <a:pPr marL="457200" indent="-457200">
              <a:lnSpc>
                <a:spcPct val="150000"/>
              </a:lnSpc>
              <a:buAutoNum type="alphaLcPeriod"/>
            </a:pPr>
            <a:r>
              <a:rPr lang="es-GT" sz="1800" dirty="0">
                <a:solidFill>
                  <a:schemeClr val="tx1">
                    <a:lumMod val="85000"/>
                    <a:lumOff val="15000"/>
                  </a:schemeClr>
                </a:solidFill>
                <a:latin typeface="Arial" panose="020B0604020202020204" pitchFamily="34" charset="0"/>
                <a:cs typeface="Arial" panose="020B0604020202020204" pitchFamily="34" charset="0"/>
              </a:rPr>
              <a:t>Ubicación geográfica: 3800/0101</a:t>
            </a:r>
          </a:p>
          <a:p>
            <a:pPr marL="457200" indent="-457200">
              <a:lnSpc>
                <a:spcPct val="150000"/>
              </a:lnSpc>
              <a:buAutoNum type="alphaLcPeriod"/>
            </a:pPr>
            <a:r>
              <a:rPr lang="es-GT" sz="1800" dirty="0">
                <a:solidFill>
                  <a:schemeClr val="tx1">
                    <a:lumMod val="85000"/>
                    <a:lumOff val="15000"/>
                  </a:schemeClr>
                </a:solidFill>
                <a:latin typeface="Arial" panose="020B0604020202020204" pitchFamily="34" charset="0"/>
                <a:cs typeface="Arial" panose="020B0604020202020204" pitchFamily="34" charset="0"/>
              </a:rPr>
              <a:t>Plazo de ejecución: Del 1 de enero al 31 de diciembre 2021.</a:t>
            </a:r>
          </a:p>
        </p:txBody>
      </p:sp>
      <p:sp>
        <p:nvSpPr>
          <p:cNvPr id="4" name="CuadroTexto 1">
            <a:extLst>
              <a:ext uri="{FF2B5EF4-FFF2-40B4-BE49-F238E27FC236}">
                <a16:creationId xmlns:a16="http://schemas.microsoft.com/office/drawing/2014/main" id="{61C07E18-634E-A342-8DD0-51DBCA393E79}"/>
              </a:ext>
            </a:extLst>
          </p:cNvPr>
          <p:cNvSpPr txBox="1"/>
          <p:nvPr/>
        </p:nvSpPr>
        <p:spPr>
          <a:xfrm>
            <a:off x="528998" y="1713405"/>
            <a:ext cx="4419859" cy="1200329"/>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GT" b="1" dirty="0">
                <a:solidFill>
                  <a:schemeClr val="bg1"/>
                </a:solidFill>
                <a:latin typeface="Arial" panose="020B0604020202020204" pitchFamily="34" charset="0"/>
                <a:cs typeface="Arial" panose="020B0604020202020204" pitchFamily="34" charset="0"/>
              </a:rPr>
              <a:t>7,774 acciones estratégicas en el marco de la representación del Estado de Guatemala </a:t>
            </a:r>
            <a:r>
              <a:rPr lang="es-GT" dirty="0">
                <a:solidFill>
                  <a:schemeClr val="bg1"/>
                </a:solidFill>
                <a:latin typeface="Arial" panose="020B0604020202020204" pitchFamily="34" charset="0"/>
                <a:cs typeface="Arial" panose="020B0604020202020204" pitchFamily="34" charset="0"/>
              </a:rPr>
              <a:t>en el ámbito internacional</a:t>
            </a:r>
          </a:p>
          <a:p>
            <a:endParaRPr lang="es-GT" dirty="0"/>
          </a:p>
        </p:txBody>
      </p:sp>
    </p:spTree>
    <p:extLst>
      <p:ext uri="{BB962C8B-B14F-4D97-AF65-F5344CB8AC3E}">
        <p14:creationId xmlns:p14="http://schemas.microsoft.com/office/powerpoint/2010/main" val="1032488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Manada de jirafas en un campo&#10;&#10;Descripción generada automáticamente">
            <a:extLst>
              <a:ext uri="{FF2B5EF4-FFF2-40B4-BE49-F238E27FC236}">
                <a16:creationId xmlns:a16="http://schemas.microsoft.com/office/drawing/2014/main" id="{0A0B86F2-5C22-1244-9942-13878AD93247}"/>
              </a:ext>
            </a:extLst>
          </p:cNvPr>
          <p:cNvPicPr>
            <a:picLocks noChangeAspect="1"/>
          </p:cNvPicPr>
          <p:nvPr/>
        </p:nvPicPr>
        <p:blipFill rotWithShape="1">
          <a:blip r:embed="rId3"/>
          <a:srcRect r="11498" b="7241"/>
          <a:stretch/>
        </p:blipFill>
        <p:spPr>
          <a:xfrm>
            <a:off x="554398" y="3164527"/>
            <a:ext cx="4652684" cy="3227134"/>
          </a:xfrm>
          <a:prstGeom prst="rect">
            <a:avLst/>
          </a:prstGeom>
        </p:spPr>
      </p:pic>
      <p:sp>
        <p:nvSpPr>
          <p:cNvPr id="7" name="Rectángulo 6">
            <a:extLst>
              <a:ext uri="{FF2B5EF4-FFF2-40B4-BE49-F238E27FC236}">
                <a16:creationId xmlns:a16="http://schemas.microsoft.com/office/drawing/2014/main" id="{48FE721C-815A-024D-890C-61F51CFD9689}"/>
              </a:ext>
            </a:extLst>
          </p:cNvPr>
          <p:cNvSpPr/>
          <p:nvPr/>
        </p:nvSpPr>
        <p:spPr>
          <a:xfrm>
            <a:off x="554397" y="1391441"/>
            <a:ext cx="4652684" cy="1929984"/>
          </a:xfrm>
          <a:prstGeom prst="rect">
            <a:avLst/>
          </a:prstGeom>
          <a:solidFill>
            <a:srgbClr val="3D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GT"/>
          </a:p>
        </p:txBody>
      </p:sp>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408708" y="406690"/>
            <a:ext cx="7549043" cy="507710"/>
          </a:xfrm>
        </p:spPr>
        <p:txBody>
          <a:bodyPr>
            <a:normAutofit/>
          </a:bodyPr>
          <a:lstStyle/>
          <a:p>
            <a:r>
              <a:rPr lang="es-GT" sz="2400" b="1" dirty="0">
                <a:solidFill>
                  <a:srgbClr val="003353"/>
                </a:solidFill>
                <a:latin typeface="Montserrat" pitchFamily="2" charset="77"/>
              </a:rPr>
              <a:t>CONSERVACIÓN Y DEMARCACIÓN DE: </a:t>
            </a:r>
          </a:p>
        </p:txBody>
      </p:sp>
      <p:sp>
        <p:nvSpPr>
          <p:cNvPr id="6" name="Título 1">
            <a:extLst>
              <a:ext uri="{FF2B5EF4-FFF2-40B4-BE49-F238E27FC236}">
                <a16:creationId xmlns:a16="http://schemas.microsoft.com/office/drawing/2014/main" id="{8D764665-8E4C-A44B-9BD6-5D0B7607C2FC}"/>
              </a:ext>
            </a:extLst>
          </p:cNvPr>
          <p:cNvSpPr txBox="1">
            <a:spLocks/>
          </p:cNvSpPr>
          <p:nvPr/>
        </p:nvSpPr>
        <p:spPr>
          <a:xfrm>
            <a:off x="408709" y="764455"/>
            <a:ext cx="8809432" cy="5077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1600" dirty="0">
                <a:solidFill>
                  <a:srgbClr val="00568B"/>
                </a:solidFill>
                <a:latin typeface="Montserrat Medium" pitchFamily="2" charset="77"/>
              </a:rPr>
              <a:t>LOS LÍMITES TERRESTRES, FLUVIALES Y LACUSTRES DEL TERRITORIO NACIONAL</a:t>
            </a:r>
          </a:p>
        </p:txBody>
      </p:sp>
      <p:sp>
        <p:nvSpPr>
          <p:cNvPr id="4" name="CuadroTexto 1">
            <a:extLst>
              <a:ext uri="{FF2B5EF4-FFF2-40B4-BE49-F238E27FC236}">
                <a16:creationId xmlns:a16="http://schemas.microsoft.com/office/drawing/2014/main" id="{8EFFF846-13C6-B34F-917C-64E7ED00F7E2}"/>
              </a:ext>
            </a:extLst>
          </p:cNvPr>
          <p:cNvSpPr txBox="1"/>
          <p:nvPr/>
        </p:nvSpPr>
        <p:spPr>
          <a:xfrm>
            <a:off x="812995" y="1575343"/>
            <a:ext cx="4290346" cy="193899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GT" sz="1700" b="1" dirty="0">
                <a:solidFill>
                  <a:schemeClr val="bg1"/>
                </a:solidFill>
                <a:latin typeface="Arial" panose="020B0604020202020204" pitchFamily="34" charset="0"/>
                <a:cs typeface="Arial" panose="020B0604020202020204" pitchFamily="34" charset="0"/>
              </a:rPr>
              <a:t>889 m3 de estabilización de límites fluviales </a:t>
            </a:r>
            <a:r>
              <a:rPr lang="es-GT" sz="1700" dirty="0">
                <a:solidFill>
                  <a:schemeClr val="bg1"/>
                </a:solidFill>
                <a:latin typeface="Arial" panose="020B0604020202020204" pitchFamily="34" charset="0"/>
                <a:cs typeface="Arial" panose="020B0604020202020204" pitchFamily="34" charset="0"/>
              </a:rPr>
              <a:t>entre Guatemala y los países vecinos</a:t>
            </a:r>
          </a:p>
          <a:p>
            <a:r>
              <a:rPr lang="es-GT" sz="1700" b="1" dirty="0">
                <a:solidFill>
                  <a:schemeClr val="bg1"/>
                </a:solidFill>
                <a:latin typeface="Arial" panose="020B0604020202020204" pitchFamily="34" charset="0"/>
                <a:cs typeface="Arial" panose="020B0604020202020204" pitchFamily="34" charset="0"/>
              </a:rPr>
              <a:t>320 Km.</a:t>
            </a:r>
            <a:r>
              <a:rPr lang="es-GT" sz="1700" dirty="0">
                <a:solidFill>
                  <a:schemeClr val="bg1"/>
                </a:solidFill>
                <a:latin typeface="Arial" panose="020B0604020202020204" pitchFamily="34" charset="0"/>
                <a:cs typeface="Arial" panose="020B0604020202020204" pitchFamily="34" charset="0"/>
              </a:rPr>
              <a:t> </a:t>
            </a:r>
            <a:r>
              <a:rPr lang="es-GT" sz="1700" b="1" dirty="0">
                <a:solidFill>
                  <a:schemeClr val="bg1"/>
                </a:solidFill>
                <a:latin typeface="Arial" panose="020B0604020202020204" pitchFamily="34" charset="0"/>
                <a:cs typeface="Arial" panose="020B0604020202020204" pitchFamily="34" charset="0"/>
              </a:rPr>
              <a:t>de conservación de los límites terrestres y fluviales </a:t>
            </a:r>
            <a:r>
              <a:rPr lang="es-GT" sz="1700" dirty="0">
                <a:solidFill>
                  <a:schemeClr val="bg1"/>
                </a:solidFill>
                <a:latin typeface="Arial" panose="020B0604020202020204" pitchFamily="34" charset="0"/>
                <a:cs typeface="Arial" panose="020B0604020202020204" pitchFamily="34" charset="0"/>
              </a:rPr>
              <a:t>entre Guatemala y los países vecinos</a:t>
            </a:r>
          </a:p>
          <a:p>
            <a:endParaRPr lang="es-GT" dirty="0"/>
          </a:p>
        </p:txBody>
      </p:sp>
      <p:sp>
        <p:nvSpPr>
          <p:cNvPr id="9" name="Marcador de contenido 6">
            <a:extLst>
              <a:ext uri="{FF2B5EF4-FFF2-40B4-BE49-F238E27FC236}">
                <a16:creationId xmlns:a16="http://schemas.microsoft.com/office/drawing/2014/main" id="{40C11FE2-0951-9F48-A95F-B337245E1E47}"/>
              </a:ext>
            </a:extLst>
          </p:cNvPr>
          <p:cNvSpPr txBox="1">
            <a:spLocks/>
          </p:cNvSpPr>
          <p:nvPr/>
        </p:nvSpPr>
        <p:spPr>
          <a:xfrm>
            <a:off x="5580381" y="1575342"/>
            <a:ext cx="6057222" cy="4632417"/>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rmAutofit fontScale="92500" lnSpcReduction="10000"/>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a:buNone/>
            </a:pPr>
            <a:endParaRPr lang="es-GT" sz="500" b="1" dirty="0">
              <a:latin typeface="Poppins" pitchFamily="2" charset="77"/>
              <a:cs typeface="Poppins" pitchFamily="2" charset="77"/>
            </a:endParaRPr>
          </a:p>
          <a:p>
            <a:pPr>
              <a:lnSpc>
                <a:spcPct val="150000"/>
              </a:lnSpc>
            </a:pPr>
            <a:r>
              <a:rPr lang="es-GT" b="1" dirty="0">
                <a:solidFill>
                  <a:srgbClr val="025281"/>
                </a:solidFill>
                <a:latin typeface="Arial" panose="020B0604020202020204" pitchFamily="34" charset="0"/>
                <a:cs typeface="Arial" panose="020B0604020202020204" pitchFamily="34" charset="0"/>
              </a:rPr>
              <a:t>Aspectos presupuestarios</a:t>
            </a:r>
            <a:endParaRPr lang="es-GT" sz="1800" b="1" dirty="0">
              <a:solidFill>
                <a:srgbClr val="0D3A60"/>
              </a:solidFill>
              <a:latin typeface="Arial" panose="020B0604020202020204" pitchFamily="34" charset="0"/>
              <a:cs typeface="Arial" panose="020B0604020202020204" pitchFamily="34" charset="0"/>
            </a:endParaRPr>
          </a:p>
          <a:p>
            <a:pPr marL="342900" indent="-342900">
              <a:lnSpc>
                <a:spcPct val="150000"/>
              </a:lnSpc>
              <a:buAutoNum type="alphaLcPeriod"/>
            </a:pPr>
            <a:r>
              <a:rPr lang="es-GT" sz="1800" dirty="0">
                <a:solidFill>
                  <a:schemeClr val="tx1">
                    <a:lumMod val="85000"/>
                    <a:lumOff val="15000"/>
                  </a:schemeClr>
                </a:solidFill>
                <a:latin typeface="Arial" panose="020B0604020202020204" pitchFamily="34" charset="0"/>
                <a:cs typeface="Arial" panose="020B0604020202020204" pitchFamily="34" charset="0"/>
              </a:rPr>
              <a:t>Presupuesto vigente: </a:t>
            </a:r>
            <a:r>
              <a:rPr lang="es-GT" sz="1800" b="1" dirty="0">
                <a:solidFill>
                  <a:schemeClr val="tx1">
                    <a:lumMod val="85000"/>
                    <a:lumOff val="15000"/>
                  </a:schemeClr>
                </a:solidFill>
                <a:latin typeface="Arial" panose="020B0604020202020204" pitchFamily="34" charset="0"/>
                <a:cs typeface="Arial" panose="020B0604020202020204" pitchFamily="34" charset="0"/>
              </a:rPr>
              <a:t>Q.21,420,314.00</a:t>
            </a:r>
          </a:p>
          <a:p>
            <a:pPr marL="342900" indent="-342900">
              <a:lnSpc>
                <a:spcPct val="150000"/>
              </a:lnSpc>
              <a:buAutoNum type="alphaLcPeriod"/>
            </a:pPr>
            <a:r>
              <a:rPr lang="es-GT" sz="1800" dirty="0">
                <a:solidFill>
                  <a:schemeClr val="tx1">
                    <a:lumMod val="85000"/>
                    <a:lumOff val="15000"/>
                  </a:schemeClr>
                </a:solidFill>
                <a:latin typeface="Arial" panose="020B0604020202020204" pitchFamily="34" charset="0"/>
                <a:cs typeface="Arial" panose="020B0604020202020204" pitchFamily="34" charset="0"/>
              </a:rPr>
              <a:t>Presupuesto ejecutado (utilizado): </a:t>
            </a:r>
            <a:r>
              <a:rPr lang="es-GT" sz="1800" b="1" dirty="0">
                <a:solidFill>
                  <a:schemeClr val="tx1">
                    <a:lumMod val="85000"/>
                    <a:lumOff val="15000"/>
                  </a:schemeClr>
                </a:solidFill>
                <a:latin typeface="Arial" panose="020B0604020202020204" pitchFamily="34" charset="0"/>
                <a:cs typeface="Arial" panose="020B0604020202020204" pitchFamily="34" charset="0"/>
              </a:rPr>
              <a:t>Q.8,585,756.31</a:t>
            </a:r>
          </a:p>
          <a:p>
            <a:pPr marL="342900" indent="-342900">
              <a:lnSpc>
                <a:spcPct val="150000"/>
              </a:lnSpc>
              <a:buAutoNum type="alphaLcPeriod"/>
            </a:pPr>
            <a:r>
              <a:rPr lang="es-GT" sz="1800" dirty="0">
                <a:solidFill>
                  <a:schemeClr val="tx1">
                    <a:lumMod val="85000"/>
                    <a:lumOff val="15000"/>
                  </a:schemeClr>
                </a:solidFill>
                <a:latin typeface="Arial" panose="020B0604020202020204" pitchFamily="34" charset="0"/>
                <a:cs typeface="Arial" panose="020B0604020202020204" pitchFamily="34" charset="0"/>
              </a:rPr>
              <a:t>Fuente de financiamiento: Ingresos corrientes</a:t>
            </a:r>
          </a:p>
          <a:p>
            <a:pPr marL="0" indent="0">
              <a:lnSpc>
                <a:spcPct val="150000"/>
              </a:lnSpc>
              <a:buNone/>
            </a:pPr>
            <a:endParaRPr lang="es-GT" sz="1800" b="1" dirty="0">
              <a:solidFill>
                <a:schemeClr val="tx1">
                  <a:lumMod val="85000"/>
                  <a:lumOff val="15000"/>
                </a:schemeClr>
              </a:solidFill>
              <a:latin typeface="Arial" panose="020B0604020202020204" pitchFamily="34" charset="0"/>
              <a:cs typeface="Arial" panose="020B0604020202020204" pitchFamily="34" charset="0"/>
            </a:endParaRPr>
          </a:p>
          <a:p>
            <a:pPr>
              <a:lnSpc>
                <a:spcPct val="150000"/>
              </a:lnSpc>
            </a:pPr>
            <a:r>
              <a:rPr lang="es-GT" b="1" dirty="0">
                <a:solidFill>
                  <a:srgbClr val="025281"/>
                </a:solidFill>
                <a:latin typeface="Arial" panose="020B0604020202020204" pitchFamily="34" charset="0"/>
                <a:cs typeface="Arial" panose="020B0604020202020204" pitchFamily="34" charset="0"/>
              </a:rPr>
              <a:t>Aspectos de planificación estatal</a:t>
            </a:r>
          </a:p>
          <a:p>
            <a:pPr marL="457200" indent="-457200">
              <a:lnSpc>
                <a:spcPct val="150000"/>
              </a:lnSpc>
              <a:buAutoNum type="alphaLcPeriod"/>
            </a:pPr>
            <a:r>
              <a:rPr lang="es-GT" sz="1800" dirty="0">
                <a:solidFill>
                  <a:schemeClr val="tx1">
                    <a:lumMod val="85000"/>
                    <a:lumOff val="15000"/>
                  </a:schemeClr>
                </a:solidFill>
                <a:latin typeface="Arial" panose="020B0604020202020204" pitchFamily="34" charset="0"/>
                <a:cs typeface="Arial" panose="020B0604020202020204" pitchFamily="34" charset="0"/>
              </a:rPr>
              <a:t>Programa: Conservación y Demarcación de Límites Internacionales del Territorio Nacional</a:t>
            </a:r>
          </a:p>
          <a:p>
            <a:pPr marL="457200" indent="-457200">
              <a:lnSpc>
                <a:spcPct val="150000"/>
              </a:lnSpc>
              <a:buAutoNum type="alphaLcPeriod"/>
            </a:pPr>
            <a:r>
              <a:rPr lang="es-ES" sz="1800" dirty="0">
                <a:solidFill>
                  <a:schemeClr val="tx1">
                    <a:lumMod val="85000"/>
                    <a:lumOff val="15000"/>
                  </a:schemeClr>
                </a:solidFill>
                <a:latin typeface="Arial" panose="020B0604020202020204" pitchFamily="34" charset="0"/>
                <a:cs typeface="Arial" panose="020B0604020202020204" pitchFamily="34" charset="0"/>
              </a:rPr>
              <a:t>Metra programada: </a:t>
            </a:r>
            <a:r>
              <a:rPr lang="es-ES" sz="1800" b="1" dirty="0">
                <a:solidFill>
                  <a:schemeClr val="tx1">
                    <a:lumMod val="85000"/>
                    <a:lumOff val="15000"/>
                  </a:schemeClr>
                </a:solidFill>
                <a:latin typeface="Arial" panose="020B0604020202020204" pitchFamily="34" charset="0"/>
                <a:cs typeface="Arial" panose="020B0604020202020204" pitchFamily="34" charset="0"/>
              </a:rPr>
              <a:t>448 Km. y 8,780 m³</a:t>
            </a:r>
            <a:r>
              <a:rPr lang="es-ES" sz="1800" dirty="0">
                <a:solidFill>
                  <a:schemeClr val="tx1">
                    <a:lumMod val="85000"/>
                    <a:lumOff val="15000"/>
                  </a:schemeClr>
                </a:solidFill>
                <a:latin typeface="Arial" panose="020B0604020202020204" pitchFamily="34" charset="0"/>
                <a:cs typeface="Arial" panose="020B0604020202020204" pitchFamily="34" charset="0"/>
              </a:rPr>
              <a:t> </a:t>
            </a:r>
            <a:r>
              <a:rPr lang="es-GT" sz="1800" dirty="0">
                <a:solidFill>
                  <a:schemeClr val="tx1">
                    <a:lumMod val="85000"/>
                    <a:lumOff val="15000"/>
                  </a:schemeClr>
                </a:solidFill>
                <a:latin typeface="Arial" panose="020B0604020202020204" pitchFamily="34" charset="0"/>
                <a:cs typeface="Arial" panose="020B0604020202020204" pitchFamily="34" charset="0"/>
              </a:rPr>
              <a:t>Ubicación geográfica:</a:t>
            </a:r>
          </a:p>
          <a:p>
            <a:pPr marL="457200" indent="-457200">
              <a:lnSpc>
                <a:spcPct val="150000"/>
              </a:lnSpc>
              <a:buAutoNum type="alphaLcPeriod"/>
            </a:pPr>
            <a:r>
              <a:rPr lang="es-GT" sz="1800" dirty="0">
                <a:solidFill>
                  <a:schemeClr val="tx1">
                    <a:lumMod val="85000"/>
                    <a:lumOff val="15000"/>
                  </a:schemeClr>
                </a:solidFill>
                <a:latin typeface="Arial" panose="020B0604020202020204" pitchFamily="34" charset="0"/>
                <a:cs typeface="Arial" panose="020B0604020202020204" pitchFamily="34" charset="0"/>
              </a:rPr>
              <a:t>Plazo de ejecución: Del 1 de enero al 31 de diciembre 2021.</a:t>
            </a:r>
          </a:p>
        </p:txBody>
      </p:sp>
    </p:spTree>
    <p:extLst>
      <p:ext uri="{BB962C8B-B14F-4D97-AF65-F5344CB8AC3E}">
        <p14:creationId xmlns:p14="http://schemas.microsoft.com/office/powerpoint/2010/main" val="2566470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D3A60"/>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B85C621-E17F-4E41-A143-0D4736F05802}"/>
              </a:ext>
            </a:extLst>
          </p:cNvPr>
          <p:cNvSpPr txBox="1"/>
          <p:nvPr/>
        </p:nvSpPr>
        <p:spPr>
          <a:xfrm>
            <a:off x="6548282" y="338137"/>
            <a:ext cx="1619534" cy="600164"/>
          </a:xfrm>
          <a:prstGeom prst="rect">
            <a:avLst/>
          </a:prstGeom>
          <a:noFill/>
        </p:spPr>
        <p:txBody>
          <a:bodyPr wrap="square" rtlCol="0">
            <a:spAutoFit/>
          </a:bodyPr>
          <a:lstStyle/>
          <a:p>
            <a:r>
              <a:rPr lang="es-GT" sz="1100" b="1" dirty="0">
                <a:solidFill>
                  <a:srgbClr val="003353"/>
                </a:solidFill>
                <a:latin typeface="Montserrat" pitchFamily="2" charset="77"/>
              </a:rPr>
              <a:t>MINISTERIO</a:t>
            </a:r>
          </a:p>
          <a:p>
            <a:r>
              <a:rPr lang="es-GT" sz="1100" b="1" dirty="0">
                <a:solidFill>
                  <a:srgbClr val="003353"/>
                </a:solidFill>
                <a:latin typeface="Montserrat" pitchFamily="2" charset="77"/>
              </a:rPr>
              <a:t>DE RELACIONES</a:t>
            </a:r>
          </a:p>
          <a:p>
            <a:r>
              <a:rPr lang="es-GT" sz="1100" b="1" dirty="0">
                <a:solidFill>
                  <a:srgbClr val="003353"/>
                </a:solidFill>
                <a:latin typeface="Montserrat" pitchFamily="2" charset="77"/>
              </a:rPr>
              <a:t>EXTERIORES</a:t>
            </a:r>
          </a:p>
        </p:txBody>
      </p:sp>
      <p:pic>
        <p:nvPicPr>
          <p:cNvPr id="15" name="Imagen 14">
            <a:extLst>
              <a:ext uri="{FF2B5EF4-FFF2-40B4-BE49-F238E27FC236}">
                <a16:creationId xmlns:a16="http://schemas.microsoft.com/office/drawing/2014/main" id="{8FD27603-C66C-754F-852A-EE61C9237F30}"/>
              </a:ext>
            </a:extLst>
          </p:cNvPr>
          <p:cNvPicPr>
            <a:picLocks noChangeAspect="1"/>
          </p:cNvPicPr>
          <p:nvPr/>
        </p:nvPicPr>
        <p:blipFill rotWithShape="1">
          <a:blip r:embed="rId2"/>
          <a:srcRect t="10304"/>
          <a:stretch/>
        </p:blipFill>
        <p:spPr>
          <a:xfrm>
            <a:off x="3835619" y="0"/>
            <a:ext cx="4555823" cy="1294545"/>
          </a:xfrm>
          <a:prstGeom prst="rect">
            <a:avLst/>
          </a:prstGeom>
        </p:spPr>
      </p:pic>
      <p:sp>
        <p:nvSpPr>
          <p:cNvPr id="17" name="Título 1">
            <a:extLst>
              <a:ext uri="{FF2B5EF4-FFF2-40B4-BE49-F238E27FC236}">
                <a16:creationId xmlns:a16="http://schemas.microsoft.com/office/drawing/2014/main" id="{D51531FB-A11C-204E-A083-6A9048BF476E}"/>
              </a:ext>
            </a:extLst>
          </p:cNvPr>
          <p:cNvSpPr txBox="1">
            <a:spLocks/>
          </p:cNvSpPr>
          <p:nvPr/>
        </p:nvSpPr>
        <p:spPr>
          <a:xfrm>
            <a:off x="2798344" y="2364998"/>
            <a:ext cx="6595313" cy="2128005"/>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GT" sz="3400" b="1" dirty="0">
                <a:solidFill>
                  <a:schemeClr val="bg1"/>
                </a:solidFill>
                <a:latin typeface="Poppins" pitchFamily="2" charset="77"/>
                <a:cs typeface="Poppins" pitchFamily="2" charset="77"/>
              </a:rPr>
              <a:t>RENDICIÓN DE CUENTAS</a:t>
            </a:r>
          </a:p>
          <a:p>
            <a:pPr algn="ctr"/>
            <a:br>
              <a:rPr lang="es-GT" sz="3400" b="1" dirty="0">
                <a:latin typeface="Poppins" pitchFamily="2" charset="77"/>
                <a:cs typeface="Poppins" pitchFamily="2" charset="77"/>
              </a:rPr>
            </a:br>
            <a:r>
              <a:rPr lang="es-GT" sz="3600" b="1" dirty="0">
                <a:solidFill>
                  <a:srgbClr val="00B5E2"/>
                </a:solidFill>
                <a:latin typeface="Poppins" pitchFamily="2" charset="77"/>
                <a:cs typeface="Poppins" pitchFamily="2" charset="77"/>
              </a:rPr>
              <a:t>TENDENCIAS Y DESAFÍOS</a:t>
            </a:r>
            <a:endParaRPr lang="es-GT" sz="3400" b="1" dirty="0">
              <a:solidFill>
                <a:srgbClr val="00B5E2"/>
              </a:solidFill>
              <a:latin typeface="Poppins" pitchFamily="2" charset="77"/>
              <a:cs typeface="Poppins" pitchFamily="2" charset="77"/>
            </a:endParaRPr>
          </a:p>
        </p:txBody>
      </p:sp>
    </p:spTree>
    <p:extLst>
      <p:ext uri="{BB962C8B-B14F-4D97-AF65-F5344CB8AC3E}">
        <p14:creationId xmlns:p14="http://schemas.microsoft.com/office/powerpoint/2010/main" val="3258159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408709" y="406690"/>
            <a:ext cx="4939146" cy="715530"/>
          </a:xfrm>
        </p:spPr>
        <p:txBody>
          <a:bodyPr>
            <a:normAutofit/>
          </a:bodyPr>
          <a:lstStyle/>
          <a:p>
            <a:r>
              <a:rPr lang="es-GT" sz="2400" b="1" dirty="0">
                <a:solidFill>
                  <a:srgbClr val="003353"/>
                </a:solidFill>
                <a:latin typeface="Montserrat" pitchFamily="2" charset="77"/>
              </a:rPr>
              <a:t>PRINCIPALES FUNCIONES</a:t>
            </a:r>
          </a:p>
        </p:txBody>
      </p:sp>
      <p:sp>
        <p:nvSpPr>
          <p:cNvPr id="4" name="Título 1">
            <a:extLst>
              <a:ext uri="{FF2B5EF4-FFF2-40B4-BE49-F238E27FC236}">
                <a16:creationId xmlns:a16="http://schemas.microsoft.com/office/drawing/2014/main" id="{DEB13389-7D91-3D49-9EAE-BBBA52318A9A}"/>
              </a:ext>
            </a:extLst>
          </p:cNvPr>
          <p:cNvSpPr txBox="1">
            <a:spLocks/>
          </p:cNvSpPr>
          <p:nvPr/>
        </p:nvSpPr>
        <p:spPr>
          <a:xfrm>
            <a:off x="408709" y="764455"/>
            <a:ext cx="6041518" cy="715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1600" dirty="0">
                <a:solidFill>
                  <a:srgbClr val="00568B"/>
                </a:solidFill>
                <a:latin typeface="Montserrat Medium" pitchFamily="2" charset="77"/>
              </a:rPr>
              <a:t>DEL MINISTERIO DE RELACIONES EXTERIORES</a:t>
            </a:r>
          </a:p>
        </p:txBody>
      </p:sp>
      <p:sp>
        <p:nvSpPr>
          <p:cNvPr id="6" name="Marcador de contenido 4">
            <a:extLst>
              <a:ext uri="{FF2B5EF4-FFF2-40B4-BE49-F238E27FC236}">
                <a16:creationId xmlns:a16="http://schemas.microsoft.com/office/drawing/2014/main" id="{20D0777E-1341-574B-A199-04F82F6BAFE9}"/>
              </a:ext>
            </a:extLst>
          </p:cNvPr>
          <p:cNvSpPr txBox="1">
            <a:spLocks/>
          </p:cNvSpPr>
          <p:nvPr/>
        </p:nvSpPr>
        <p:spPr>
          <a:xfrm>
            <a:off x="408709" y="1837750"/>
            <a:ext cx="11006600" cy="4255795"/>
          </a:xfrm>
          <a:prstGeom prst="rect">
            <a:avLst/>
          </a:prstGeom>
        </p:spPr>
        <p:txBody>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just">
              <a:lnSpc>
                <a:spcPct val="100000"/>
              </a:lnSpc>
              <a:buNone/>
            </a:pPr>
            <a:r>
              <a:rPr lang="es-GT" sz="1800" b="1"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De conformidad con las normas que regulan su funcionamiento, las </a:t>
            </a:r>
            <a:r>
              <a:rPr lang="es-GT" sz="1800" b="1" dirty="0">
                <a:solidFill>
                  <a:srgbClr val="197BB4"/>
                </a:solidFill>
                <a:latin typeface="Arial" panose="020B0604020202020204" pitchFamily="34" charset="0"/>
                <a:ea typeface="Open Sans" panose="020B0606030504020204" pitchFamily="34" charset="0"/>
                <a:cs typeface="Arial" panose="020B0604020202020204" pitchFamily="34" charset="0"/>
              </a:rPr>
              <a:t>principales funciones</a:t>
            </a:r>
            <a:r>
              <a:rPr lang="es-GT" sz="1800" b="1"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 del “Ministerio de Relaciones Exteriores” son:</a:t>
            </a:r>
          </a:p>
          <a:p>
            <a:pPr algn="just">
              <a:lnSpc>
                <a:spcPct val="100000"/>
              </a:lnSpc>
            </a:pPr>
            <a:r>
              <a:rPr lang="es-GT" sz="1600"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Formulación de las políticas y la aplicación del régimen jurídico relativo a las relaciones del Estado de Guatemala con otros Estados y personas o instituciones jurídicas de derecho internacional.</a:t>
            </a:r>
          </a:p>
          <a:p>
            <a:pPr algn="just">
              <a:lnSpc>
                <a:spcPct val="100000"/>
              </a:lnSpc>
            </a:pPr>
            <a:r>
              <a:rPr lang="es-GT" sz="1600"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Representación diplomática del Estado. </a:t>
            </a:r>
          </a:p>
          <a:p>
            <a:pPr algn="just">
              <a:lnSpc>
                <a:spcPct val="100000"/>
              </a:lnSpc>
            </a:pPr>
            <a:r>
              <a:rPr lang="es-GT" sz="1600"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Otorga la nacionalidad guatemalteca.</a:t>
            </a:r>
          </a:p>
          <a:p>
            <a:pPr algn="just">
              <a:lnSpc>
                <a:spcPct val="100000"/>
              </a:lnSpc>
            </a:pPr>
            <a:r>
              <a:rPr lang="es-GT" sz="1600"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Vela por la demarcación y preservación del territorio nacional.</a:t>
            </a:r>
          </a:p>
          <a:p>
            <a:pPr algn="just">
              <a:lnSpc>
                <a:spcPct val="100000"/>
              </a:lnSpc>
            </a:pPr>
            <a:r>
              <a:rPr lang="es-GT" sz="1600"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Negocia y resguarda los tratados y convenios internacionales.</a:t>
            </a:r>
          </a:p>
          <a:p>
            <a:pPr algn="just">
              <a:lnSpc>
                <a:spcPct val="100000"/>
              </a:lnSpc>
            </a:pPr>
            <a:r>
              <a:rPr lang="es-GT" sz="1600"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Analiza, apoya y da seguimiento a asuntos diplomáticos y consulares. </a:t>
            </a:r>
          </a:p>
          <a:p>
            <a:pPr marL="0" indent="0">
              <a:lnSpc>
                <a:spcPct val="100000"/>
              </a:lnSpc>
              <a:buFont typeface="Arial" panose="020B0604020202020204" pitchFamily="34" charset="0"/>
              <a:buNone/>
            </a:pPr>
            <a:endParaRPr lang="es-GT" sz="18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buFont typeface="Arial" panose="020B0604020202020204" pitchFamily="34" charset="0"/>
              <a:buNone/>
            </a:pPr>
            <a:endParaRPr lang="es-GT" sz="1800" dirty="0">
              <a:solidFill>
                <a:schemeClr val="accent1">
                  <a:lumMod val="50000"/>
                </a:schemeClr>
              </a:solidFill>
            </a:endParaRPr>
          </a:p>
        </p:txBody>
      </p:sp>
    </p:spTree>
    <p:extLst>
      <p:ext uri="{BB962C8B-B14F-4D97-AF65-F5344CB8AC3E}">
        <p14:creationId xmlns:p14="http://schemas.microsoft.com/office/powerpoint/2010/main" val="3453679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E8FFDF73-F443-854B-9A95-3FA58FE32CB9}"/>
              </a:ext>
            </a:extLst>
          </p:cNvPr>
          <p:cNvSpPr/>
          <p:nvPr/>
        </p:nvSpPr>
        <p:spPr>
          <a:xfrm>
            <a:off x="497585" y="3290646"/>
            <a:ext cx="3469341" cy="3020784"/>
          </a:xfrm>
          <a:prstGeom prst="rect">
            <a:avLst/>
          </a:prstGeom>
          <a:solidFill>
            <a:srgbClr val="2D6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GT"/>
          </a:p>
        </p:txBody>
      </p:sp>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408709" y="406690"/>
            <a:ext cx="8191594" cy="927840"/>
          </a:xfrm>
        </p:spPr>
        <p:txBody>
          <a:bodyPr>
            <a:normAutofit/>
          </a:bodyPr>
          <a:lstStyle/>
          <a:p>
            <a:r>
              <a:rPr lang="es-GT" sz="2400" b="1" dirty="0">
                <a:solidFill>
                  <a:srgbClr val="003353"/>
                </a:solidFill>
                <a:latin typeface="Montserrat" pitchFamily="2" charset="77"/>
              </a:rPr>
              <a:t>¿QUÉ TENDENCIA MUESTRA EL USO DE LOS RECURSOS PÚBLICOS?</a:t>
            </a:r>
          </a:p>
        </p:txBody>
      </p:sp>
      <p:sp>
        <p:nvSpPr>
          <p:cNvPr id="7" name="Título 1">
            <a:extLst>
              <a:ext uri="{FF2B5EF4-FFF2-40B4-BE49-F238E27FC236}">
                <a16:creationId xmlns:a16="http://schemas.microsoft.com/office/drawing/2014/main" id="{C06A25C6-B383-3043-98DC-6A06729D60F2}"/>
              </a:ext>
            </a:extLst>
          </p:cNvPr>
          <p:cNvSpPr txBox="1">
            <a:spLocks/>
          </p:cNvSpPr>
          <p:nvPr/>
        </p:nvSpPr>
        <p:spPr>
          <a:xfrm>
            <a:off x="621939" y="3434691"/>
            <a:ext cx="3327219" cy="2772047"/>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lIns="91440" tIns="45720" rIns="91440" bIns="45720" rtlCol="0" anchor="ctr" anchorCtr="0">
            <a:normAutofit fontScale="97500"/>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l">
              <a:lnSpc>
                <a:spcPct val="100000"/>
              </a:lnSpc>
            </a:pPr>
            <a:r>
              <a:rPr lang="es-GT" sz="1800" b="0" dirty="0">
                <a:solidFill>
                  <a:schemeClr val="bg1"/>
                </a:solidFill>
                <a:latin typeface="Arial" panose="020B0604020202020204" pitchFamily="34" charset="0"/>
                <a:cs typeface="Arial" panose="020B0604020202020204" pitchFamily="34" charset="0"/>
              </a:rPr>
              <a:t>Se espera que en el </a:t>
            </a:r>
            <a:r>
              <a:rPr lang="es-GT" sz="1800" b="1" dirty="0">
                <a:solidFill>
                  <a:schemeClr val="bg1"/>
                </a:solidFill>
                <a:latin typeface="Arial" panose="020B0604020202020204" pitchFamily="34" charset="0"/>
                <a:cs typeface="Arial" panose="020B0604020202020204" pitchFamily="34" charset="0"/>
              </a:rPr>
              <a:t>último cuatrimestre del 2021 </a:t>
            </a:r>
            <a:r>
              <a:rPr lang="es-GT" sz="1800" b="0" dirty="0">
                <a:solidFill>
                  <a:schemeClr val="bg1"/>
                </a:solidFill>
                <a:latin typeface="Arial" panose="020B0604020202020204" pitchFamily="34" charset="0"/>
                <a:cs typeface="Arial" panose="020B0604020202020204" pitchFamily="34" charset="0"/>
              </a:rPr>
              <a:t>se de cumplimiento a la totalidad de las metas programadas en el marco de los objetivos operativos para el presente ejercicio fiscal.</a:t>
            </a:r>
          </a:p>
        </p:txBody>
      </p:sp>
      <p:pic>
        <p:nvPicPr>
          <p:cNvPr id="9" name="Picture 2" descr="7 TENDENCIAS TECNOLÓGICAS PARA EL EL 2021 | MQA">
            <a:extLst>
              <a:ext uri="{FF2B5EF4-FFF2-40B4-BE49-F238E27FC236}">
                <a16:creationId xmlns:a16="http://schemas.microsoft.com/office/drawing/2014/main" id="{AEA94960-0839-7F45-BCB2-C337F594F3C5}"/>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82442" y="1473326"/>
            <a:ext cx="2406215" cy="1927747"/>
          </a:xfrm>
          <a:prstGeom prst="rect">
            <a:avLst/>
          </a:prstGeom>
          <a:noFill/>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581D9E36-322B-4E43-83F4-4F56CC44D7B4}"/>
              </a:ext>
            </a:extLst>
          </p:cNvPr>
          <p:cNvSpPr txBox="1">
            <a:spLocks/>
          </p:cNvSpPr>
          <p:nvPr/>
        </p:nvSpPr>
        <p:spPr>
          <a:xfrm>
            <a:off x="4258472" y="3151019"/>
            <a:ext cx="6590759" cy="3209839"/>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wrap="square" lIns="91440" tIns="45720" rIns="91440" bIns="45720" rtlCol="0"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just">
              <a:lnSpc>
                <a:spcPts val="2660"/>
              </a:lnSpc>
            </a:pPr>
            <a:r>
              <a:rPr lang="es-GT" sz="1900" b="0" dirty="0">
                <a:solidFill>
                  <a:schemeClr val="tx1">
                    <a:lumMod val="85000"/>
                    <a:lumOff val="15000"/>
                  </a:schemeClr>
                </a:solidFill>
                <a:latin typeface="Arial" panose="020B0604020202020204" pitchFamily="34" charset="0"/>
                <a:cs typeface="Arial" panose="020B0604020202020204" pitchFamily="34" charset="0"/>
              </a:rPr>
              <a:t>Los datos obtenidos durante el </a:t>
            </a:r>
            <a:r>
              <a:rPr lang="es-GT" sz="1900" b="1" dirty="0">
                <a:solidFill>
                  <a:srgbClr val="0070C0"/>
                </a:solidFill>
                <a:latin typeface="Arial" panose="020B0604020202020204" pitchFamily="34" charset="0"/>
                <a:cs typeface="Arial" panose="020B0604020202020204" pitchFamily="34" charset="0"/>
              </a:rPr>
              <a:t>cuatrimestre reportado </a:t>
            </a:r>
            <a:r>
              <a:rPr lang="es-GT" sz="1900" b="0" dirty="0">
                <a:solidFill>
                  <a:schemeClr val="tx1">
                    <a:lumMod val="85000"/>
                    <a:lumOff val="15000"/>
                  </a:schemeClr>
                </a:solidFill>
                <a:latin typeface="Arial" panose="020B0604020202020204" pitchFamily="34" charset="0"/>
                <a:cs typeface="Arial" panose="020B0604020202020204" pitchFamily="34" charset="0"/>
              </a:rPr>
              <a:t>permiten establecer que la ejecución del presupuesto se destinó principalmente para atender los servicios de asistencia, atención, protección y documentación consular a los guatemaltecos en el exterior, en la representación del Estado de Guatemala en el ámbito internacional y en la conservación demarcación y estabilización de los límites terrestres, fluviales y lacustres del territorio nacional con los países vecinos.</a:t>
            </a:r>
          </a:p>
        </p:txBody>
      </p:sp>
    </p:spTree>
    <p:extLst>
      <p:ext uri="{BB962C8B-B14F-4D97-AF65-F5344CB8AC3E}">
        <p14:creationId xmlns:p14="http://schemas.microsoft.com/office/powerpoint/2010/main" val="3787847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408709" y="406690"/>
            <a:ext cx="8006242" cy="919794"/>
          </a:xfrm>
        </p:spPr>
        <p:txBody>
          <a:bodyPr>
            <a:normAutofit/>
          </a:bodyPr>
          <a:lstStyle/>
          <a:p>
            <a:r>
              <a:rPr lang="es-GT" sz="2400" b="1" dirty="0">
                <a:solidFill>
                  <a:srgbClr val="003353"/>
                </a:solidFill>
                <a:latin typeface="Montserrat" pitchFamily="2" charset="77"/>
              </a:rPr>
              <a:t>¿QUÉ RESULTADOS SE OBTUVIERON EN EL MARCO DE LA PGG?</a:t>
            </a:r>
          </a:p>
        </p:txBody>
      </p:sp>
      <p:pic>
        <p:nvPicPr>
          <p:cNvPr id="4" name="Picture 6" descr="Noticias de Canción de Abril - TuneCore">
            <a:extLst>
              <a:ext uri="{FF2B5EF4-FFF2-40B4-BE49-F238E27FC236}">
                <a16:creationId xmlns:a16="http://schemas.microsoft.com/office/drawing/2014/main" id="{DD0A6DD5-3839-CE4A-9B66-F4C38F1005D1}"/>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90495" y="1722969"/>
            <a:ext cx="1482929" cy="1475868"/>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9AB83D89-4472-2547-A870-1A0255E92634}"/>
              </a:ext>
            </a:extLst>
          </p:cNvPr>
          <p:cNvSpPr/>
          <p:nvPr/>
        </p:nvSpPr>
        <p:spPr>
          <a:xfrm>
            <a:off x="593124" y="3198837"/>
            <a:ext cx="2877670" cy="2439964"/>
          </a:xfrm>
          <a:prstGeom prst="rect">
            <a:avLst/>
          </a:prstGeom>
          <a:solidFill>
            <a:srgbClr val="2D6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GT"/>
          </a:p>
        </p:txBody>
      </p:sp>
      <p:sp>
        <p:nvSpPr>
          <p:cNvPr id="9" name="Título 1">
            <a:extLst>
              <a:ext uri="{FF2B5EF4-FFF2-40B4-BE49-F238E27FC236}">
                <a16:creationId xmlns:a16="http://schemas.microsoft.com/office/drawing/2014/main" id="{0373C737-E002-864C-91C5-B85B5DADBAF6}"/>
              </a:ext>
            </a:extLst>
          </p:cNvPr>
          <p:cNvSpPr txBox="1">
            <a:spLocks/>
          </p:cNvSpPr>
          <p:nvPr/>
        </p:nvSpPr>
        <p:spPr>
          <a:xfrm>
            <a:off x="3704085" y="2581400"/>
            <a:ext cx="7661500" cy="3388577"/>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lIns="91440" tIns="45720" rIns="91440" bIns="45720" rtlCol="0"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just">
              <a:lnSpc>
                <a:spcPts val="2460"/>
              </a:lnSpc>
            </a:pPr>
            <a:r>
              <a:rPr lang="es-GT" sz="1900" b="0" dirty="0">
                <a:solidFill>
                  <a:schemeClr val="tx1">
                    <a:lumMod val="85000"/>
                    <a:lumOff val="15000"/>
                  </a:schemeClr>
                </a:solidFill>
                <a:latin typeface="Arial" panose="020B0604020202020204" pitchFamily="34" charset="0"/>
                <a:cs typeface="Arial" panose="020B0604020202020204" pitchFamily="34" charset="0"/>
              </a:rPr>
              <a:t>La</a:t>
            </a:r>
            <a:r>
              <a:rPr lang="es-GT" sz="1900" b="0" dirty="0">
                <a:solidFill>
                  <a:schemeClr val="tx1"/>
                </a:solidFill>
                <a:latin typeface="Arial" panose="020B0604020202020204" pitchFamily="34" charset="0"/>
                <a:cs typeface="Arial" panose="020B0604020202020204" pitchFamily="34" charset="0"/>
              </a:rPr>
              <a:t> </a:t>
            </a:r>
            <a:r>
              <a:rPr lang="es-GT" sz="1900" b="1" dirty="0">
                <a:solidFill>
                  <a:srgbClr val="0070C0"/>
                </a:solidFill>
                <a:latin typeface="Arial" panose="020B0604020202020204" pitchFamily="34" charset="0"/>
                <a:cs typeface="Arial" panose="020B0604020202020204" pitchFamily="34" charset="0"/>
              </a:rPr>
              <a:t>Política General de Gobierno (PGG) </a:t>
            </a:r>
            <a:r>
              <a:rPr lang="es-GT" sz="1900" b="0" dirty="0">
                <a:solidFill>
                  <a:schemeClr val="tx1">
                    <a:lumMod val="85000"/>
                    <a:lumOff val="15000"/>
                  </a:schemeClr>
                </a:solidFill>
                <a:latin typeface="Arial" panose="020B0604020202020204" pitchFamily="34" charset="0"/>
                <a:cs typeface="Arial" panose="020B0604020202020204" pitchFamily="34" charset="0"/>
              </a:rPr>
              <a:t>es el plan de acción del Gobierno de Guatemala, en donde se plasman los objetivos estratégicos y los lineamientos de las políticas públicas.</a:t>
            </a:r>
          </a:p>
          <a:p>
            <a:pPr algn="just">
              <a:lnSpc>
                <a:spcPts val="2460"/>
              </a:lnSpc>
            </a:pPr>
            <a:endParaRPr lang="es-GT" sz="1900" b="0" dirty="0">
              <a:solidFill>
                <a:schemeClr val="tx1">
                  <a:lumMod val="85000"/>
                  <a:lumOff val="15000"/>
                </a:schemeClr>
              </a:solidFill>
              <a:latin typeface="Arial" panose="020B0604020202020204" pitchFamily="34" charset="0"/>
              <a:cs typeface="Arial" panose="020B0604020202020204" pitchFamily="34" charset="0"/>
            </a:endParaRPr>
          </a:p>
          <a:p>
            <a:pPr algn="just">
              <a:lnSpc>
                <a:spcPts val="2460"/>
              </a:lnSpc>
            </a:pPr>
            <a:r>
              <a:rPr lang="es-GT" sz="1900" b="0" dirty="0">
                <a:solidFill>
                  <a:schemeClr val="tx1">
                    <a:lumMod val="85000"/>
                    <a:lumOff val="15000"/>
                  </a:schemeClr>
                </a:solidFill>
                <a:latin typeface="Arial" panose="020B0604020202020204" pitchFamily="34" charset="0"/>
                <a:cs typeface="Arial" panose="020B0604020202020204" pitchFamily="34" charset="0"/>
              </a:rPr>
              <a:t>El Ministerio de Relaciones Exteriores, durante el cuatrimestre habilitó los centros de impresión de pasaportes en los </a:t>
            </a:r>
            <a:r>
              <a:rPr lang="es-GT" sz="1900" b="1" dirty="0">
                <a:solidFill>
                  <a:schemeClr val="tx1">
                    <a:lumMod val="85000"/>
                    <a:lumOff val="15000"/>
                  </a:schemeClr>
                </a:solidFill>
                <a:latin typeface="Arial" panose="020B0604020202020204" pitchFamily="34" charset="0"/>
                <a:cs typeface="Arial" panose="020B0604020202020204" pitchFamily="34" charset="0"/>
              </a:rPr>
              <a:t>Consulados de Guatemala en Filadelfia, Pensilvania y Riverhead, Nueva York</a:t>
            </a:r>
            <a:r>
              <a:rPr lang="es-GT" sz="1900" b="0" dirty="0">
                <a:solidFill>
                  <a:schemeClr val="tx1">
                    <a:lumMod val="85000"/>
                    <a:lumOff val="15000"/>
                  </a:schemeClr>
                </a:solidFill>
                <a:latin typeface="Arial" panose="020B0604020202020204" pitchFamily="34" charset="0"/>
                <a:cs typeface="Arial" panose="020B0604020202020204" pitchFamily="34" charset="0"/>
              </a:rPr>
              <a:t>, con el propósito de acercar los servicios a los guatemaltecos en el exterior</a:t>
            </a:r>
            <a:r>
              <a:rPr lang="es-GT" sz="1900" dirty="0">
                <a:solidFill>
                  <a:schemeClr val="tx1">
                    <a:lumMod val="85000"/>
                    <a:lumOff val="15000"/>
                  </a:schemeClr>
                </a:solidFill>
                <a:latin typeface="Arial" panose="020B0604020202020204" pitchFamily="34" charset="0"/>
                <a:cs typeface="Arial" panose="020B0604020202020204" pitchFamily="34" charset="0"/>
              </a:rPr>
              <a:t> y se reorientaron </a:t>
            </a:r>
            <a:r>
              <a:rPr lang="es-GT" sz="1900" b="0" dirty="0">
                <a:solidFill>
                  <a:schemeClr val="tx1">
                    <a:lumMod val="85000"/>
                    <a:lumOff val="15000"/>
                  </a:schemeClr>
                </a:solidFill>
                <a:latin typeface="Arial" panose="020B0604020202020204" pitchFamily="34" charset="0"/>
                <a:cs typeface="Arial" panose="020B0604020202020204" pitchFamily="34" charset="0"/>
              </a:rPr>
              <a:t>recursos para fortalecer la gestión consular. </a:t>
            </a:r>
          </a:p>
        </p:txBody>
      </p:sp>
      <p:sp>
        <p:nvSpPr>
          <p:cNvPr id="7" name="Título 1">
            <a:extLst>
              <a:ext uri="{FF2B5EF4-FFF2-40B4-BE49-F238E27FC236}">
                <a16:creationId xmlns:a16="http://schemas.microsoft.com/office/drawing/2014/main" id="{144D0B7C-13A1-CF4F-862D-0E50CDEB0F14}"/>
              </a:ext>
            </a:extLst>
          </p:cNvPr>
          <p:cNvSpPr txBox="1">
            <a:spLocks/>
          </p:cNvSpPr>
          <p:nvPr/>
        </p:nvSpPr>
        <p:spPr>
          <a:xfrm>
            <a:off x="826415" y="3608629"/>
            <a:ext cx="2411087" cy="1922887"/>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lIns="91440" tIns="45720" rIns="91440" bIns="45720" rtlCol="0" anchor="ctr" anchorCtr="0">
            <a:normAutofit fontScale="97500"/>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l">
              <a:lnSpc>
                <a:spcPct val="100000"/>
              </a:lnSpc>
            </a:pPr>
            <a:r>
              <a:rPr lang="es-GT" sz="1800" b="0" dirty="0">
                <a:solidFill>
                  <a:schemeClr val="bg1"/>
                </a:solidFill>
                <a:latin typeface="Arial" panose="020B0604020202020204" pitchFamily="34" charset="0"/>
                <a:cs typeface="Arial" panose="020B0604020202020204" pitchFamily="34" charset="0"/>
              </a:rPr>
              <a:t>Se contribuyó con </a:t>
            </a:r>
            <a:r>
              <a:rPr lang="es-GT" dirty="0">
                <a:solidFill>
                  <a:schemeClr val="bg1"/>
                </a:solidFill>
                <a:latin typeface="Arial" panose="020B0604020202020204" pitchFamily="34" charset="0"/>
                <a:cs typeface="Arial" panose="020B0604020202020204" pitchFamily="34" charset="0"/>
              </a:rPr>
              <a:t>el</a:t>
            </a:r>
            <a:r>
              <a:rPr lang="es-GT" sz="1800" b="0" dirty="0">
                <a:solidFill>
                  <a:schemeClr val="bg1"/>
                </a:solidFill>
                <a:latin typeface="Arial" panose="020B0604020202020204" pitchFamily="34" charset="0"/>
                <a:cs typeface="Arial" panose="020B0604020202020204" pitchFamily="34" charset="0"/>
              </a:rPr>
              <a:t> pilar:</a:t>
            </a:r>
          </a:p>
          <a:p>
            <a:pPr algn="l">
              <a:lnSpc>
                <a:spcPct val="100000"/>
              </a:lnSpc>
            </a:pPr>
            <a:endParaRPr lang="es-GT" sz="1800" b="0" dirty="0">
              <a:solidFill>
                <a:schemeClr val="bg1"/>
              </a:solidFill>
              <a:latin typeface="Arial" panose="020B0604020202020204" pitchFamily="34" charset="0"/>
              <a:cs typeface="Arial" panose="020B0604020202020204" pitchFamily="34" charset="0"/>
            </a:endParaRPr>
          </a:p>
          <a:p>
            <a:pPr marL="285750" indent="-285750" algn="l">
              <a:lnSpc>
                <a:spcPct val="100000"/>
              </a:lnSpc>
              <a:buFont typeface="Arial" panose="020B0604020202020204" pitchFamily="34" charset="0"/>
              <a:buChar char="•"/>
            </a:pPr>
            <a:r>
              <a:rPr lang="es-GT" sz="1800" b="1" dirty="0">
                <a:solidFill>
                  <a:schemeClr val="bg1"/>
                </a:solidFill>
                <a:latin typeface="Arial" panose="020B0604020202020204" pitchFamily="34" charset="0"/>
                <a:cs typeface="Arial" panose="020B0604020202020204" pitchFamily="34" charset="0"/>
              </a:rPr>
              <a:t>Relaciones con el Mundo.</a:t>
            </a:r>
          </a:p>
        </p:txBody>
      </p:sp>
    </p:spTree>
    <p:extLst>
      <p:ext uri="{BB962C8B-B14F-4D97-AF65-F5344CB8AC3E}">
        <p14:creationId xmlns:p14="http://schemas.microsoft.com/office/powerpoint/2010/main" val="1096886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C4B328B0-918E-6F4E-882F-A0BA5B9522DF}"/>
              </a:ext>
            </a:extLst>
          </p:cNvPr>
          <p:cNvSpPr/>
          <p:nvPr/>
        </p:nvSpPr>
        <p:spPr>
          <a:xfrm>
            <a:off x="408709" y="3072761"/>
            <a:ext cx="2909452" cy="3020784"/>
          </a:xfrm>
          <a:prstGeom prst="rect">
            <a:avLst/>
          </a:prstGeom>
          <a:solidFill>
            <a:srgbClr val="2D6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GT"/>
          </a:p>
        </p:txBody>
      </p:sp>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408707" y="406690"/>
            <a:ext cx="9908109" cy="776067"/>
          </a:xfrm>
        </p:spPr>
        <p:txBody>
          <a:bodyPr>
            <a:normAutofit/>
          </a:bodyPr>
          <a:lstStyle/>
          <a:p>
            <a:r>
              <a:rPr lang="es-GT" sz="2400" b="1" dirty="0">
                <a:solidFill>
                  <a:srgbClr val="003353"/>
                </a:solidFill>
                <a:latin typeface="Montserrat" pitchFamily="2" charset="77"/>
              </a:rPr>
              <a:t>¿QUÉ MEDIDAS DE TRANSFERENCIA SE HAN APLICADO?</a:t>
            </a:r>
          </a:p>
        </p:txBody>
      </p:sp>
      <p:sp>
        <p:nvSpPr>
          <p:cNvPr id="4" name="Título 1">
            <a:extLst>
              <a:ext uri="{FF2B5EF4-FFF2-40B4-BE49-F238E27FC236}">
                <a16:creationId xmlns:a16="http://schemas.microsoft.com/office/drawing/2014/main" id="{1F338570-632D-0547-A6AF-6D5ACCF42B62}"/>
              </a:ext>
            </a:extLst>
          </p:cNvPr>
          <p:cNvSpPr txBox="1">
            <a:spLocks/>
          </p:cNvSpPr>
          <p:nvPr/>
        </p:nvSpPr>
        <p:spPr>
          <a:xfrm>
            <a:off x="544793" y="3067804"/>
            <a:ext cx="2659694" cy="3030698"/>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lIns="91440" tIns="45720" rIns="91440" bIns="45720" rtlCol="0"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l">
              <a:lnSpc>
                <a:spcPct val="100000"/>
              </a:lnSpc>
            </a:pPr>
            <a:r>
              <a:rPr lang="es-GT" sz="1800" b="0" dirty="0">
                <a:solidFill>
                  <a:schemeClr val="bg1"/>
                </a:solidFill>
                <a:latin typeface="Arial" panose="020B0604020202020204" pitchFamily="34" charset="0"/>
                <a:cs typeface="Arial" panose="020B0604020202020204" pitchFamily="34" charset="0"/>
              </a:rPr>
              <a:t>Se tiene previsto aplicar nuevas medidas de transparencia como la permanente rendición de cuentas y control de la calidad del gasto público </a:t>
            </a:r>
          </a:p>
        </p:txBody>
      </p:sp>
      <p:pic>
        <p:nvPicPr>
          <p:cNvPr id="7" name="Picture 10" descr="Iconos de Transparencia - 450 iconos vectoriales gratis">
            <a:extLst>
              <a:ext uri="{FF2B5EF4-FFF2-40B4-BE49-F238E27FC236}">
                <a16:creationId xmlns:a16="http://schemas.microsoft.com/office/drawing/2014/main" id="{4A9D8B2C-50DD-9541-9B01-06D0012F8B95}"/>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02005" y="1602578"/>
            <a:ext cx="1322861" cy="1322862"/>
          </a:xfrm>
          <a:prstGeom prst="rect">
            <a:avLst/>
          </a:prstGeom>
          <a:noFill/>
          <a:extLst>
            <a:ext uri="{909E8E84-426E-40DD-AFC4-6F175D3DCCD1}">
              <a14:hiddenFill xmlns:a14="http://schemas.microsoft.com/office/drawing/2010/main">
                <a:solidFill>
                  <a:srgbClr val="FFFFFF"/>
                </a:solidFill>
              </a14:hiddenFill>
            </a:ext>
          </a:extLst>
        </p:spPr>
      </p:pic>
      <p:sp>
        <p:nvSpPr>
          <p:cNvPr id="9" name="Título 1">
            <a:extLst>
              <a:ext uri="{FF2B5EF4-FFF2-40B4-BE49-F238E27FC236}">
                <a16:creationId xmlns:a16="http://schemas.microsoft.com/office/drawing/2014/main" id="{377706CE-4D5C-2B4C-A7DA-69DD14BBB5D5}"/>
              </a:ext>
            </a:extLst>
          </p:cNvPr>
          <p:cNvSpPr txBox="1">
            <a:spLocks/>
          </p:cNvSpPr>
          <p:nvPr/>
        </p:nvSpPr>
        <p:spPr>
          <a:xfrm>
            <a:off x="3595660" y="2693773"/>
            <a:ext cx="7809625" cy="3412129"/>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lIns="91440" tIns="45720" rIns="91440" bIns="45720" rtlCol="0"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just">
              <a:lnSpc>
                <a:spcPts val="2460"/>
              </a:lnSpc>
            </a:pPr>
            <a:r>
              <a:rPr lang="es-GT" sz="1900" b="0" dirty="0">
                <a:solidFill>
                  <a:schemeClr val="tx1">
                    <a:lumMod val="85000"/>
                    <a:lumOff val="15000"/>
                  </a:schemeClr>
                </a:solidFill>
                <a:latin typeface="Arial" panose="020B0604020202020204" pitchFamily="34" charset="0"/>
                <a:cs typeface="Arial" panose="020B0604020202020204" pitchFamily="34" charset="0"/>
              </a:rPr>
              <a:t>Para garantizar el </a:t>
            </a:r>
            <a:r>
              <a:rPr lang="es-GT" sz="1900" b="1" dirty="0">
                <a:solidFill>
                  <a:srgbClr val="0070C0"/>
                </a:solidFill>
                <a:latin typeface="Arial" panose="020B0604020202020204" pitchFamily="34" charset="0"/>
                <a:cs typeface="Arial" panose="020B0604020202020204" pitchFamily="34" charset="0"/>
              </a:rPr>
              <a:t>uso adecuado del dinero público </a:t>
            </a:r>
            <a:r>
              <a:rPr lang="es-GT" sz="1900" b="0" dirty="0">
                <a:solidFill>
                  <a:schemeClr val="tx1">
                    <a:lumMod val="85000"/>
                    <a:lumOff val="15000"/>
                  </a:schemeClr>
                </a:solidFill>
                <a:latin typeface="Arial" panose="020B0604020202020204" pitchFamily="34" charset="0"/>
                <a:cs typeface="Arial" panose="020B0604020202020204" pitchFamily="34" charset="0"/>
              </a:rPr>
              <a:t>y el avance en el cumplimiento de los objetivos de Estado, el Ministerio de Relaciones Exteriores cumple con la normativa vigente para todos los procesos de ejecución presupuestaria.  Cuenta con la Unidad de Control Interno para la realización de las diferentes auditorías de gabinete y de campo.  </a:t>
            </a:r>
          </a:p>
          <a:p>
            <a:pPr algn="just">
              <a:lnSpc>
                <a:spcPts val="2460"/>
              </a:lnSpc>
            </a:pPr>
            <a:endParaRPr lang="es-GT" sz="1900" b="0" dirty="0">
              <a:solidFill>
                <a:schemeClr val="tx1">
                  <a:lumMod val="85000"/>
                  <a:lumOff val="15000"/>
                </a:schemeClr>
              </a:solidFill>
              <a:latin typeface="Arial" panose="020B0604020202020204" pitchFamily="34" charset="0"/>
              <a:cs typeface="Arial" panose="020B0604020202020204" pitchFamily="34" charset="0"/>
            </a:endParaRPr>
          </a:p>
          <a:p>
            <a:pPr algn="just">
              <a:lnSpc>
                <a:spcPts val="2460"/>
              </a:lnSpc>
            </a:pPr>
            <a:r>
              <a:rPr lang="es-GT" sz="1900" b="0" dirty="0">
                <a:solidFill>
                  <a:schemeClr val="tx1">
                    <a:lumMod val="85000"/>
                    <a:lumOff val="15000"/>
                  </a:schemeClr>
                </a:solidFill>
                <a:latin typeface="Arial" panose="020B0604020202020204" pitchFamily="34" charset="0"/>
                <a:cs typeface="Arial" panose="020B0604020202020204" pitchFamily="34" charset="0"/>
              </a:rPr>
              <a:t>Se capacita permanentemente a los funcionarios en temas financieros y administrativos. Se promueven valores institucionales planteados en el Plan Estratégico Institucional para estimular en los servidores públicos actos de probidad y ética. </a:t>
            </a:r>
          </a:p>
        </p:txBody>
      </p:sp>
    </p:spTree>
    <p:extLst>
      <p:ext uri="{BB962C8B-B14F-4D97-AF65-F5344CB8AC3E}">
        <p14:creationId xmlns:p14="http://schemas.microsoft.com/office/powerpoint/2010/main" val="2690411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9B5163B9-1EB5-0442-8C5E-DF497E25ED23}"/>
              </a:ext>
            </a:extLst>
          </p:cNvPr>
          <p:cNvSpPr/>
          <p:nvPr/>
        </p:nvSpPr>
        <p:spPr>
          <a:xfrm>
            <a:off x="515601" y="3219612"/>
            <a:ext cx="3200400" cy="3020784"/>
          </a:xfrm>
          <a:prstGeom prst="rect">
            <a:avLst/>
          </a:prstGeom>
          <a:solidFill>
            <a:srgbClr val="2D6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GT"/>
          </a:p>
        </p:txBody>
      </p:sp>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408707" y="406690"/>
            <a:ext cx="8920644" cy="779560"/>
          </a:xfrm>
        </p:spPr>
        <p:txBody>
          <a:bodyPr>
            <a:normAutofit/>
          </a:bodyPr>
          <a:lstStyle/>
          <a:p>
            <a:r>
              <a:rPr lang="es-GT" sz="2400" b="1" dirty="0">
                <a:solidFill>
                  <a:srgbClr val="003353"/>
                </a:solidFill>
                <a:latin typeface="Montserrat" pitchFamily="2" charset="77"/>
              </a:rPr>
              <a:t>¿QUÉ DESAFÍOS INSTITUCIONALES SE TIENEN DURANTE EL 2021?</a:t>
            </a:r>
          </a:p>
        </p:txBody>
      </p:sp>
      <p:sp>
        <p:nvSpPr>
          <p:cNvPr id="4" name="Título 1">
            <a:extLst>
              <a:ext uri="{FF2B5EF4-FFF2-40B4-BE49-F238E27FC236}">
                <a16:creationId xmlns:a16="http://schemas.microsoft.com/office/drawing/2014/main" id="{9D27D141-7F7D-C649-8DC6-09A5788F4655}"/>
              </a:ext>
            </a:extLst>
          </p:cNvPr>
          <p:cNvSpPr txBox="1">
            <a:spLocks/>
          </p:cNvSpPr>
          <p:nvPr/>
        </p:nvSpPr>
        <p:spPr>
          <a:xfrm>
            <a:off x="608735" y="3318063"/>
            <a:ext cx="3014132" cy="2823882"/>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lIns="91440" tIns="45720" rIns="91440" bIns="45720" rtlCol="0" anchor="ctr" anchorCtr="0">
            <a:normAutofit fontScale="97500"/>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l">
              <a:lnSpc>
                <a:spcPct val="100000"/>
              </a:lnSpc>
            </a:pPr>
            <a:r>
              <a:rPr lang="es-GT" sz="1600" b="0" dirty="0">
                <a:solidFill>
                  <a:schemeClr val="bg1"/>
                </a:solidFill>
                <a:latin typeface="Arial" panose="020B0604020202020204" pitchFamily="34" charset="0"/>
                <a:cs typeface="Arial" panose="020B0604020202020204" pitchFamily="34" charset="0"/>
              </a:rPr>
              <a:t>Las acciones inmediatas a seguir son: solicitud de ampliación presupuestaria, justificación para aprobación de cuotas solicitadas, reprogramación de proceso de adquisición de segunda fase de equipo de cómputo.</a:t>
            </a:r>
          </a:p>
        </p:txBody>
      </p:sp>
      <p:pic>
        <p:nvPicPr>
          <p:cNvPr id="8" name="Picture 2" descr="Icono-Comprensión-Desafio Neurolectura | Desafío Neurolectura">
            <a:extLst>
              <a:ext uri="{FF2B5EF4-FFF2-40B4-BE49-F238E27FC236}">
                <a16:creationId xmlns:a16="http://schemas.microsoft.com/office/drawing/2014/main" id="{715B51F3-5951-A04F-9460-55DF3595CFBB}"/>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1371" y="1420794"/>
            <a:ext cx="1528861" cy="1544074"/>
          </a:xfrm>
          <a:prstGeom prst="rect">
            <a:avLst/>
          </a:prstGeom>
          <a:noFill/>
          <a:extLst>
            <a:ext uri="{909E8E84-426E-40DD-AFC4-6F175D3DCCD1}">
              <a14:hiddenFill xmlns:a14="http://schemas.microsoft.com/office/drawing/2010/main">
                <a:solidFill>
                  <a:srgbClr val="FFFFFF"/>
                </a:solidFill>
              </a14:hiddenFill>
            </a:ext>
          </a:extLst>
        </p:spPr>
      </p:pic>
      <p:sp>
        <p:nvSpPr>
          <p:cNvPr id="9" name="Título 1">
            <a:extLst>
              <a:ext uri="{FF2B5EF4-FFF2-40B4-BE49-F238E27FC236}">
                <a16:creationId xmlns:a16="http://schemas.microsoft.com/office/drawing/2014/main" id="{18549EC9-6589-FC4B-94D5-369B5D110FE2}"/>
              </a:ext>
            </a:extLst>
          </p:cNvPr>
          <p:cNvSpPr txBox="1">
            <a:spLocks/>
          </p:cNvSpPr>
          <p:nvPr/>
        </p:nvSpPr>
        <p:spPr>
          <a:xfrm>
            <a:off x="3906270" y="2397211"/>
            <a:ext cx="7676995" cy="3723318"/>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lIns="91440" tIns="45720" rIns="91440" bIns="45720" rtlCol="0"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just">
              <a:lnSpc>
                <a:spcPts val="2600"/>
              </a:lnSpc>
            </a:pPr>
            <a:r>
              <a:rPr lang="es-GT" sz="2000" b="0" dirty="0">
                <a:solidFill>
                  <a:schemeClr val="tx1">
                    <a:lumMod val="85000"/>
                    <a:lumOff val="15000"/>
                  </a:schemeClr>
                </a:solidFill>
                <a:latin typeface="Arial" panose="020B0604020202020204" pitchFamily="34" charset="0"/>
                <a:cs typeface="Arial" panose="020B0604020202020204" pitchFamily="34" charset="0"/>
              </a:rPr>
              <a:t>Los</a:t>
            </a:r>
            <a:r>
              <a:rPr lang="es-GT" sz="2000" b="0" dirty="0">
                <a:solidFill>
                  <a:schemeClr val="tx1"/>
                </a:solidFill>
                <a:latin typeface="Arial" panose="020B0604020202020204" pitchFamily="34" charset="0"/>
                <a:cs typeface="Arial" panose="020B0604020202020204" pitchFamily="34" charset="0"/>
              </a:rPr>
              <a:t> </a:t>
            </a:r>
            <a:r>
              <a:rPr lang="es-GT" sz="2000" b="1" dirty="0">
                <a:solidFill>
                  <a:srgbClr val="0070C0"/>
                </a:solidFill>
                <a:latin typeface="Arial" panose="020B0604020202020204" pitchFamily="34" charset="0"/>
                <a:cs typeface="Arial" panose="020B0604020202020204" pitchFamily="34" charset="0"/>
              </a:rPr>
              <a:t>principales desafíos </a:t>
            </a:r>
            <a:r>
              <a:rPr lang="es-GT" sz="2000" b="0" dirty="0">
                <a:solidFill>
                  <a:schemeClr val="tx1">
                    <a:lumMod val="85000"/>
                    <a:lumOff val="15000"/>
                  </a:schemeClr>
                </a:solidFill>
                <a:latin typeface="Arial" panose="020B0604020202020204" pitchFamily="34" charset="0"/>
                <a:cs typeface="Arial" panose="020B0604020202020204" pitchFamily="34" charset="0"/>
              </a:rPr>
              <a:t>del Ministerio de Relaciones Exteriores en cuanto al uso de los recursos públicos y el cumplimiento de los planes nacionales son:</a:t>
            </a:r>
          </a:p>
          <a:p>
            <a:pPr algn="just">
              <a:lnSpc>
                <a:spcPts val="2600"/>
              </a:lnSpc>
            </a:pPr>
            <a:endParaRPr lang="es-GT" sz="2000" b="0" dirty="0">
              <a:solidFill>
                <a:schemeClr val="tx1"/>
              </a:solidFill>
              <a:latin typeface="Arial" panose="020B0604020202020204" pitchFamily="34" charset="0"/>
              <a:cs typeface="Arial" panose="020B0604020202020204" pitchFamily="34" charset="0"/>
            </a:endParaRPr>
          </a:p>
          <a:p>
            <a:pPr marL="342900" indent="-342900" algn="just">
              <a:lnSpc>
                <a:spcPts val="2600"/>
              </a:lnSpc>
              <a:buClr>
                <a:srgbClr val="2786C0"/>
              </a:buClr>
              <a:buFont typeface="Arial" panose="020B0604020202020204" pitchFamily="34" charset="0"/>
              <a:buChar char="•"/>
            </a:pPr>
            <a:r>
              <a:rPr lang="es-GT" sz="2000" b="0" dirty="0">
                <a:solidFill>
                  <a:schemeClr val="tx1">
                    <a:lumMod val="85000"/>
                    <a:lumOff val="15000"/>
                  </a:schemeClr>
                </a:solidFill>
                <a:latin typeface="Arial" panose="020B0604020202020204" pitchFamily="34" charset="0"/>
                <a:cs typeface="Arial" panose="020B0604020202020204" pitchFamily="34" charset="0"/>
              </a:rPr>
              <a:t>Cumplimiento de los objetivos con presupuesto insuficiente.</a:t>
            </a:r>
          </a:p>
          <a:p>
            <a:pPr marL="342900" indent="-342900" algn="just">
              <a:lnSpc>
                <a:spcPts val="2600"/>
              </a:lnSpc>
              <a:buClr>
                <a:srgbClr val="2786C0"/>
              </a:buClr>
              <a:buFont typeface="Arial" panose="020B0604020202020204" pitchFamily="34" charset="0"/>
              <a:buChar char="•"/>
            </a:pPr>
            <a:r>
              <a:rPr lang="es-ES" sz="2000" b="0" dirty="0">
                <a:solidFill>
                  <a:schemeClr val="tx1">
                    <a:lumMod val="85000"/>
                    <a:lumOff val="15000"/>
                  </a:schemeClr>
                </a:solidFill>
                <a:latin typeface="Arial" panose="020B0604020202020204" pitchFamily="34" charset="0"/>
                <a:cs typeface="Arial" panose="020B0604020202020204" pitchFamily="34" charset="0"/>
              </a:rPr>
              <a:t>Lograr la probación de la totalidad de las cuotas financieras solicitadas.</a:t>
            </a:r>
          </a:p>
          <a:p>
            <a:pPr marL="342900" indent="-342900" algn="just">
              <a:lnSpc>
                <a:spcPts val="2600"/>
              </a:lnSpc>
              <a:buClr>
                <a:srgbClr val="2786C0"/>
              </a:buClr>
              <a:buFont typeface="Arial" panose="020B0604020202020204" pitchFamily="34" charset="0"/>
              <a:buChar char="•"/>
            </a:pPr>
            <a:r>
              <a:rPr lang="es-ES" sz="2000" b="0" dirty="0">
                <a:solidFill>
                  <a:schemeClr val="tx1">
                    <a:lumMod val="85000"/>
                    <a:lumOff val="15000"/>
                  </a:schemeClr>
                </a:solidFill>
                <a:latin typeface="Arial" panose="020B0604020202020204" pitchFamily="34" charset="0"/>
                <a:cs typeface="Arial" panose="020B0604020202020204" pitchFamily="34" charset="0"/>
              </a:rPr>
              <a:t>Identificar otros proveedores para adquisición de equipos de captura de datos.</a:t>
            </a:r>
          </a:p>
          <a:p>
            <a:pPr marL="342900" indent="-342900" algn="just">
              <a:lnSpc>
                <a:spcPts val="2600"/>
              </a:lnSpc>
              <a:buClr>
                <a:srgbClr val="2786C0"/>
              </a:buClr>
              <a:buFont typeface="Arial" panose="020B0604020202020204" pitchFamily="34" charset="0"/>
              <a:buChar char="•"/>
            </a:pPr>
            <a:r>
              <a:rPr lang="es-ES" sz="2000" b="0" dirty="0">
                <a:solidFill>
                  <a:schemeClr val="tx1">
                    <a:lumMod val="85000"/>
                    <a:lumOff val="15000"/>
                  </a:schemeClr>
                </a:solidFill>
                <a:latin typeface="Arial" panose="020B0604020202020204" pitchFamily="34" charset="0"/>
                <a:cs typeface="Arial" panose="020B0604020202020204" pitchFamily="34" charset="0"/>
              </a:rPr>
              <a:t>Enfrentar los efectos de la pandemia para avanzar en las acciones estratégicas.</a:t>
            </a:r>
            <a:endParaRPr lang="es-ES" sz="2000" b="0" dirty="0">
              <a:solidFill>
                <a:schemeClr val="tx1">
                  <a:lumMod val="85000"/>
                  <a:lumOff val="15000"/>
                </a:schemeClr>
              </a:solidFill>
              <a:latin typeface="Poppins" pitchFamily="2" charset="77"/>
              <a:cs typeface="Poppins" pitchFamily="2" charset="77"/>
            </a:endParaRPr>
          </a:p>
        </p:txBody>
      </p:sp>
    </p:spTree>
    <p:extLst>
      <p:ext uri="{BB962C8B-B14F-4D97-AF65-F5344CB8AC3E}">
        <p14:creationId xmlns:p14="http://schemas.microsoft.com/office/powerpoint/2010/main" val="2473624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B85C621-E17F-4E41-A143-0D4736F05802}"/>
              </a:ext>
            </a:extLst>
          </p:cNvPr>
          <p:cNvSpPr txBox="1"/>
          <p:nvPr/>
        </p:nvSpPr>
        <p:spPr>
          <a:xfrm>
            <a:off x="6548282" y="338137"/>
            <a:ext cx="1619534" cy="600164"/>
          </a:xfrm>
          <a:prstGeom prst="rect">
            <a:avLst/>
          </a:prstGeom>
          <a:noFill/>
        </p:spPr>
        <p:txBody>
          <a:bodyPr wrap="square" rtlCol="0">
            <a:spAutoFit/>
          </a:bodyPr>
          <a:lstStyle/>
          <a:p>
            <a:r>
              <a:rPr lang="es-GT" sz="1100" b="1" dirty="0">
                <a:solidFill>
                  <a:srgbClr val="003353"/>
                </a:solidFill>
                <a:latin typeface="Montserrat" pitchFamily="2" charset="77"/>
              </a:rPr>
              <a:t>MINISTERIO</a:t>
            </a:r>
          </a:p>
          <a:p>
            <a:r>
              <a:rPr lang="es-GT" sz="1100" b="1" dirty="0">
                <a:solidFill>
                  <a:srgbClr val="003353"/>
                </a:solidFill>
                <a:latin typeface="Montserrat" pitchFamily="2" charset="77"/>
              </a:rPr>
              <a:t>DE RELACIONES</a:t>
            </a:r>
          </a:p>
          <a:p>
            <a:r>
              <a:rPr lang="es-GT" sz="1100" b="1" dirty="0">
                <a:solidFill>
                  <a:srgbClr val="003353"/>
                </a:solidFill>
                <a:latin typeface="Montserrat" pitchFamily="2" charset="77"/>
              </a:rPr>
              <a:t>EXTERIORES</a:t>
            </a:r>
          </a:p>
        </p:txBody>
      </p:sp>
      <p:sp>
        <p:nvSpPr>
          <p:cNvPr id="3" name="CuadroTexto 2">
            <a:extLst>
              <a:ext uri="{FF2B5EF4-FFF2-40B4-BE49-F238E27FC236}">
                <a16:creationId xmlns:a16="http://schemas.microsoft.com/office/drawing/2014/main" id="{4BCE1CC5-54D2-A544-84CA-A9D3ACF28E46}"/>
              </a:ext>
            </a:extLst>
          </p:cNvPr>
          <p:cNvSpPr txBox="1"/>
          <p:nvPr/>
        </p:nvSpPr>
        <p:spPr>
          <a:xfrm>
            <a:off x="7643466" y="6161568"/>
            <a:ext cx="2395055" cy="307777"/>
          </a:xfrm>
          <a:prstGeom prst="rect">
            <a:avLst/>
          </a:prstGeom>
          <a:noFill/>
        </p:spPr>
        <p:txBody>
          <a:bodyPr wrap="square" rtlCol="0">
            <a:spAutoFit/>
          </a:bodyPr>
          <a:lstStyle/>
          <a:p>
            <a:r>
              <a:rPr lang="es-GT" sz="1400" b="1" dirty="0">
                <a:solidFill>
                  <a:schemeClr val="bg1"/>
                </a:solidFill>
                <a:latin typeface="Montserrat ExtraBold" pitchFamily="2" charset="77"/>
              </a:rPr>
              <a:t>@minexgt</a:t>
            </a:r>
          </a:p>
        </p:txBody>
      </p:sp>
    </p:spTree>
    <p:extLst>
      <p:ext uri="{BB962C8B-B14F-4D97-AF65-F5344CB8AC3E}">
        <p14:creationId xmlns:p14="http://schemas.microsoft.com/office/powerpoint/2010/main" val="1502660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408709" y="406690"/>
            <a:ext cx="4939146" cy="715530"/>
          </a:xfrm>
        </p:spPr>
        <p:txBody>
          <a:bodyPr>
            <a:normAutofit/>
          </a:bodyPr>
          <a:lstStyle/>
          <a:p>
            <a:r>
              <a:rPr lang="es-GT" sz="2400" b="1" dirty="0">
                <a:solidFill>
                  <a:srgbClr val="003353"/>
                </a:solidFill>
                <a:latin typeface="Montserrat" pitchFamily="2" charset="77"/>
              </a:rPr>
              <a:t>PRINCIPALES OBJETIVOS</a:t>
            </a:r>
          </a:p>
        </p:txBody>
      </p:sp>
      <p:sp>
        <p:nvSpPr>
          <p:cNvPr id="6" name="Título 1">
            <a:extLst>
              <a:ext uri="{FF2B5EF4-FFF2-40B4-BE49-F238E27FC236}">
                <a16:creationId xmlns:a16="http://schemas.microsoft.com/office/drawing/2014/main" id="{8D764665-8E4C-A44B-9BD6-5D0B7607C2FC}"/>
              </a:ext>
            </a:extLst>
          </p:cNvPr>
          <p:cNvSpPr txBox="1">
            <a:spLocks/>
          </p:cNvSpPr>
          <p:nvPr/>
        </p:nvSpPr>
        <p:spPr>
          <a:xfrm>
            <a:off x="408709" y="764455"/>
            <a:ext cx="5547248" cy="715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1600" dirty="0">
                <a:solidFill>
                  <a:srgbClr val="00568B"/>
                </a:solidFill>
                <a:latin typeface="Montserrat Medium" pitchFamily="2" charset="77"/>
              </a:rPr>
              <a:t>DEL MINISTERIO DE RELACIONES EXTERIORES</a:t>
            </a:r>
          </a:p>
        </p:txBody>
      </p:sp>
      <p:sp>
        <p:nvSpPr>
          <p:cNvPr id="7" name="Marcador de contenido 4">
            <a:extLst>
              <a:ext uri="{FF2B5EF4-FFF2-40B4-BE49-F238E27FC236}">
                <a16:creationId xmlns:a16="http://schemas.microsoft.com/office/drawing/2014/main" id="{4DF86C91-4222-CC43-A212-6039DB916D4E}"/>
              </a:ext>
            </a:extLst>
          </p:cNvPr>
          <p:cNvSpPr txBox="1">
            <a:spLocks/>
          </p:cNvSpPr>
          <p:nvPr/>
        </p:nvSpPr>
        <p:spPr>
          <a:xfrm>
            <a:off x="403411" y="1463510"/>
            <a:ext cx="11236654" cy="4630035"/>
          </a:xfrm>
          <a:prstGeom prst="rect">
            <a:avLst/>
          </a:prstGeom>
        </p:spPr>
        <p:txBody>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just">
              <a:lnSpc>
                <a:spcPct val="100000"/>
              </a:lnSpc>
              <a:buNone/>
            </a:pPr>
            <a:r>
              <a:rPr lang="es-GT" sz="1800" b="1" dirty="0">
                <a:latin typeface="Arial" panose="020B0604020202020204" pitchFamily="34" charset="0"/>
                <a:ea typeface="Open Sans" panose="020B0606030504020204" pitchFamily="34" charset="0"/>
                <a:cs typeface="Arial" panose="020B0604020202020204" pitchFamily="34" charset="0"/>
              </a:rPr>
              <a:t>Para el cumplimiento de sus funciones y satisfacer las necesidades de la población, “la institución” debe cumplir con los siguientes objetivos:</a:t>
            </a:r>
          </a:p>
          <a:p>
            <a:pPr algn="just">
              <a:lnSpc>
                <a:spcPct val="100000"/>
              </a:lnSpc>
            </a:pPr>
            <a:r>
              <a:rPr lang="es-GT" sz="1600"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Ejecutar efectivamente la Política Exterior del Estado de Guatemala, a través de diálogos políticos, negociaciones y alianzas estratégicas con otros Estados, misiones, organismos internacionales, oficinas consulares y migratorias, así como con otras instancias donde se discutan temas de interés nacional en materia política, económica, social y ambiental.</a:t>
            </a:r>
          </a:p>
          <a:p>
            <a:pPr algn="just">
              <a:lnSpc>
                <a:spcPct val="100000"/>
              </a:lnSpc>
            </a:pPr>
            <a:r>
              <a:rPr lang="es-GT" sz="1600"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Posicionar la Política Exterior del Estado de Guatemala mediante la gestión institucional del Ministerio de Relaciones Exteriores.</a:t>
            </a:r>
          </a:p>
          <a:p>
            <a:pPr algn="just">
              <a:lnSpc>
                <a:spcPct val="100000"/>
              </a:lnSpc>
            </a:pPr>
            <a:r>
              <a:rPr lang="es-GT" sz="1600"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Ampliar la cobertura de los servicios de documentación, asistencia, atención y protección consular para los guatemaltecos en el exterior y en Guatemala, con el fin de que se garantice el respeto de sus derechos y el goce de sus libertades.</a:t>
            </a:r>
          </a:p>
          <a:p>
            <a:pPr algn="just">
              <a:lnSpc>
                <a:spcPct val="100000"/>
              </a:lnSpc>
            </a:pPr>
            <a:r>
              <a:rPr lang="es-GT" sz="1600"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Impulsar, coordinar y dar seguimiento a las acciones de promoción para la integración económica, el comercio exterior, el turismo, así como el intercambio académico y cultural en el marco de la Política Exterior del Estado de Guatemala.</a:t>
            </a:r>
          </a:p>
          <a:p>
            <a:pPr marL="0" indent="0">
              <a:buFont typeface="Arial" panose="020B0604020202020204" pitchFamily="34" charset="0"/>
              <a:buNone/>
            </a:pPr>
            <a:endParaRPr lang="es-GT" sz="1800" dirty="0">
              <a:solidFill>
                <a:schemeClr val="accent1">
                  <a:lumMod val="50000"/>
                </a:schemeClr>
              </a:solidFill>
            </a:endParaRPr>
          </a:p>
        </p:txBody>
      </p:sp>
    </p:spTree>
    <p:extLst>
      <p:ext uri="{BB962C8B-B14F-4D97-AF65-F5344CB8AC3E}">
        <p14:creationId xmlns:p14="http://schemas.microsoft.com/office/powerpoint/2010/main" val="3140206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D3A60"/>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B85C621-E17F-4E41-A143-0D4736F05802}"/>
              </a:ext>
            </a:extLst>
          </p:cNvPr>
          <p:cNvSpPr txBox="1"/>
          <p:nvPr/>
        </p:nvSpPr>
        <p:spPr>
          <a:xfrm>
            <a:off x="6548282" y="338137"/>
            <a:ext cx="1619534" cy="600164"/>
          </a:xfrm>
          <a:prstGeom prst="rect">
            <a:avLst/>
          </a:prstGeom>
          <a:noFill/>
        </p:spPr>
        <p:txBody>
          <a:bodyPr wrap="square" rtlCol="0">
            <a:spAutoFit/>
          </a:bodyPr>
          <a:lstStyle/>
          <a:p>
            <a:r>
              <a:rPr lang="es-GT" sz="1100" b="1" dirty="0">
                <a:solidFill>
                  <a:srgbClr val="003353"/>
                </a:solidFill>
                <a:latin typeface="Montserrat" pitchFamily="2" charset="77"/>
              </a:rPr>
              <a:t>MINISTERIO</a:t>
            </a:r>
          </a:p>
          <a:p>
            <a:r>
              <a:rPr lang="es-GT" sz="1100" b="1" dirty="0">
                <a:solidFill>
                  <a:srgbClr val="003353"/>
                </a:solidFill>
                <a:latin typeface="Montserrat" pitchFamily="2" charset="77"/>
              </a:rPr>
              <a:t>DE RELACIONES</a:t>
            </a:r>
          </a:p>
          <a:p>
            <a:r>
              <a:rPr lang="es-GT" sz="1100" b="1" dirty="0">
                <a:solidFill>
                  <a:srgbClr val="003353"/>
                </a:solidFill>
                <a:latin typeface="Montserrat" pitchFamily="2" charset="77"/>
              </a:rPr>
              <a:t>EXTERIORES</a:t>
            </a:r>
          </a:p>
        </p:txBody>
      </p:sp>
      <p:pic>
        <p:nvPicPr>
          <p:cNvPr id="15" name="Imagen 14">
            <a:extLst>
              <a:ext uri="{FF2B5EF4-FFF2-40B4-BE49-F238E27FC236}">
                <a16:creationId xmlns:a16="http://schemas.microsoft.com/office/drawing/2014/main" id="{8FD27603-C66C-754F-852A-EE61C9237F30}"/>
              </a:ext>
            </a:extLst>
          </p:cNvPr>
          <p:cNvPicPr>
            <a:picLocks noChangeAspect="1"/>
          </p:cNvPicPr>
          <p:nvPr/>
        </p:nvPicPr>
        <p:blipFill rotWithShape="1">
          <a:blip r:embed="rId2"/>
          <a:srcRect t="10304"/>
          <a:stretch/>
        </p:blipFill>
        <p:spPr>
          <a:xfrm>
            <a:off x="3835619" y="0"/>
            <a:ext cx="4555823" cy="1294545"/>
          </a:xfrm>
          <a:prstGeom prst="rect">
            <a:avLst/>
          </a:prstGeom>
        </p:spPr>
      </p:pic>
      <p:sp>
        <p:nvSpPr>
          <p:cNvPr id="17" name="Título 1">
            <a:extLst>
              <a:ext uri="{FF2B5EF4-FFF2-40B4-BE49-F238E27FC236}">
                <a16:creationId xmlns:a16="http://schemas.microsoft.com/office/drawing/2014/main" id="{D51531FB-A11C-204E-A083-6A9048BF476E}"/>
              </a:ext>
            </a:extLst>
          </p:cNvPr>
          <p:cNvSpPr txBox="1">
            <a:spLocks/>
          </p:cNvSpPr>
          <p:nvPr/>
        </p:nvSpPr>
        <p:spPr>
          <a:xfrm>
            <a:off x="2931746" y="2364998"/>
            <a:ext cx="6607670" cy="2128005"/>
          </a:xfrm>
          <a:prstGeom prst="rect">
            <a:avLst/>
          </a:prstGeom>
        </p:spPr>
        <p:txBody>
          <a:bodyPr vert="horz" lIns="91440" tIns="45720" rIns="91440" bIns="45720" rtlCol="0" anchor="ctr" anchorCtr="0">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GT" sz="3400" b="1" dirty="0">
                <a:solidFill>
                  <a:schemeClr val="bg1"/>
                </a:solidFill>
                <a:latin typeface="Poppins" pitchFamily="2" charset="77"/>
                <a:cs typeface="Poppins" pitchFamily="2" charset="77"/>
              </a:rPr>
              <a:t>RENDICIÓN DE CUENTAS</a:t>
            </a:r>
          </a:p>
          <a:p>
            <a:pPr algn="ctr"/>
            <a:br>
              <a:rPr lang="es-GT" sz="3400" b="1" dirty="0">
                <a:latin typeface="Poppins" pitchFamily="2" charset="77"/>
                <a:cs typeface="Poppins" pitchFamily="2" charset="77"/>
              </a:rPr>
            </a:br>
            <a:r>
              <a:rPr lang="es-GT" sz="3600" b="1" dirty="0">
                <a:solidFill>
                  <a:srgbClr val="00B5E2"/>
                </a:solidFill>
                <a:latin typeface="Poppins" pitchFamily="2" charset="77"/>
                <a:cs typeface="Poppins" pitchFamily="2" charset="77"/>
              </a:rPr>
              <a:t>PARTE GENERAL</a:t>
            </a:r>
          </a:p>
          <a:p>
            <a:pPr algn="ctr"/>
            <a:r>
              <a:rPr lang="es-GT" sz="3600" b="1" dirty="0">
                <a:solidFill>
                  <a:srgbClr val="00B5E2"/>
                </a:solidFill>
                <a:latin typeface="Poppins" pitchFamily="2" charset="77"/>
                <a:cs typeface="Poppins" pitchFamily="2" charset="77"/>
              </a:rPr>
              <a:t>SEGUNDO CUATRIMESTRE 2021</a:t>
            </a:r>
            <a:endParaRPr lang="es-GT" sz="3400" b="1" dirty="0">
              <a:solidFill>
                <a:srgbClr val="00B5E2"/>
              </a:solidFill>
              <a:latin typeface="Poppins" pitchFamily="2" charset="77"/>
              <a:cs typeface="Poppins" pitchFamily="2" charset="77"/>
            </a:endParaRPr>
          </a:p>
        </p:txBody>
      </p:sp>
    </p:spTree>
    <p:extLst>
      <p:ext uri="{BB962C8B-B14F-4D97-AF65-F5344CB8AC3E}">
        <p14:creationId xmlns:p14="http://schemas.microsoft.com/office/powerpoint/2010/main" val="2787548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Llamada de flecha a la derecha 13">
            <a:extLst>
              <a:ext uri="{FF2B5EF4-FFF2-40B4-BE49-F238E27FC236}">
                <a16:creationId xmlns:a16="http://schemas.microsoft.com/office/drawing/2014/main" id="{BC9A6EC4-C0BA-4341-9C00-B0B2A813A1C6}"/>
              </a:ext>
            </a:extLst>
          </p:cNvPr>
          <p:cNvSpPr/>
          <p:nvPr/>
        </p:nvSpPr>
        <p:spPr>
          <a:xfrm>
            <a:off x="497540" y="2000496"/>
            <a:ext cx="4171089" cy="1048872"/>
          </a:xfrm>
          <a:prstGeom prst="rightArrowCallout">
            <a:avLst>
              <a:gd name="adj1" fmla="val 22674"/>
              <a:gd name="adj2" fmla="val 21512"/>
              <a:gd name="adj3" fmla="val 26163"/>
              <a:gd name="adj4" fmla="val 87960"/>
            </a:avLst>
          </a:prstGeom>
          <a:solidFill>
            <a:srgbClr val="059B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GT"/>
          </a:p>
        </p:txBody>
      </p:sp>
      <p:sp>
        <p:nvSpPr>
          <p:cNvPr id="15" name="Llamada de flecha a la derecha 14">
            <a:extLst>
              <a:ext uri="{FF2B5EF4-FFF2-40B4-BE49-F238E27FC236}">
                <a16:creationId xmlns:a16="http://schemas.microsoft.com/office/drawing/2014/main" id="{7CFCBB83-424B-3E44-A1D1-E35B68857F1E}"/>
              </a:ext>
            </a:extLst>
          </p:cNvPr>
          <p:cNvSpPr/>
          <p:nvPr/>
        </p:nvSpPr>
        <p:spPr>
          <a:xfrm>
            <a:off x="497540" y="3600696"/>
            <a:ext cx="4171089" cy="1048872"/>
          </a:xfrm>
          <a:prstGeom prst="rightArrowCallout">
            <a:avLst>
              <a:gd name="adj1" fmla="val 22674"/>
              <a:gd name="adj2" fmla="val 21512"/>
              <a:gd name="adj3" fmla="val 26163"/>
              <a:gd name="adj4" fmla="val 87960"/>
            </a:avLst>
          </a:prstGeom>
          <a:solidFill>
            <a:srgbClr val="047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GT"/>
          </a:p>
        </p:txBody>
      </p:sp>
      <p:sp>
        <p:nvSpPr>
          <p:cNvPr id="16" name="Llamada de flecha a la derecha 15">
            <a:extLst>
              <a:ext uri="{FF2B5EF4-FFF2-40B4-BE49-F238E27FC236}">
                <a16:creationId xmlns:a16="http://schemas.microsoft.com/office/drawing/2014/main" id="{DE2D00F7-FDA1-FE40-927C-7E602BB71CE1}"/>
              </a:ext>
            </a:extLst>
          </p:cNvPr>
          <p:cNvSpPr/>
          <p:nvPr/>
        </p:nvSpPr>
        <p:spPr>
          <a:xfrm>
            <a:off x="497540" y="5039531"/>
            <a:ext cx="4171089" cy="1048872"/>
          </a:xfrm>
          <a:prstGeom prst="rightArrowCallout">
            <a:avLst>
              <a:gd name="adj1" fmla="val 22674"/>
              <a:gd name="adj2" fmla="val 21512"/>
              <a:gd name="adj3" fmla="val 26163"/>
              <a:gd name="adj4" fmla="val 87960"/>
            </a:avLst>
          </a:prstGeom>
          <a:solidFill>
            <a:srgbClr val="304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GT"/>
          </a:p>
        </p:txBody>
      </p:sp>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408708" y="406690"/>
            <a:ext cx="6708783" cy="715530"/>
          </a:xfrm>
        </p:spPr>
        <p:txBody>
          <a:bodyPr>
            <a:noAutofit/>
          </a:bodyPr>
          <a:lstStyle/>
          <a:p>
            <a:r>
              <a:rPr lang="es-GT" sz="2400" b="1" dirty="0">
                <a:solidFill>
                  <a:srgbClr val="003353"/>
                </a:solidFill>
                <a:latin typeface="Montserrat" pitchFamily="2" charset="77"/>
              </a:rPr>
              <a:t>CIFRAS GENERALES DEL PRESUPUESTO</a:t>
            </a:r>
          </a:p>
        </p:txBody>
      </p:sp>
      <p:sp>
        <p:nvSpPr>
          <p:cNvPr id="6" name="Título 1">
            <a:extLst>
              <a:ext uri="{FF2B5EF4-FFF2-40B4-BE49-F238E27FC236}">
                <a16:creationId xmlns:a16="http://schemas.microsoft.com/office/drawing/2014/main" id="{8D764665-8E4C-A44B-9BD6-5D0B7607C2FC}"/>
              </a:ext>
            </a:extLst>
          </p:cNvPr>
          <p:cNvSpPr txBox="1">
            <a:spLocks/>
          </p:cNvSpPr>
          <p:nvPr/>
        </p:nvSpPr>
        <p:spPr>
          <a:xfrm>
            <a:off x="408709" y="764455"/>
            <a:ext cx="4939146" cy="715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1600" dirty="0">
                <a:solidFill>
                  <a:srgbClr val="00568B"/>
                </a:solidFill>
                <a:latin typeface="Montserrat Medium" pitchFamily="2" charset="77"/>
              </a:rPr>
              <a:t>AL SEGUNDO CUATRIMESTRE 2021</a:t>
            </a:r>
          </a:p>
        </p:txBody>
      </p:sp>
      <p:sp>
        <p:nvSpPr>
          <p:cNvPr id="13" name="Marcador de contenido 6">
            <a:extLst>
              <a:ext uri="{FF2B5EF4-FFF2-40B4-BE49-F238E27FC236}">
                <a16:creationId xmlns:a16="http://schemas.microsoft.com/office/drawing/2014/main" id="{E1B153EA-141D-C047-95B0-5792F0E73EC6}"/>
              </a:ext>
            </a:extLst>
          </p:cNvPr>
          <p:cNvSpPr>
            <a:spLocks noGrp="1"/>
          </p:cNvSpPr>
          <p:nvPr/>
        </p:nvSpPr>
        <p:spPr>
          <a:xfrm>
            <a:off x="0" y="1696504"/>
            <a:ext cx="4079199" cy="4614170"/>
          </a:xfrm>
          <a:prstGeom prst="rect">
            <a:avLst/>
          </a:prstGeom>
        </p:spPr>
        <p:style>
          <a:lnRef idx="0">
            <a:scrgbClr r="0" g="0" b="0"/>
          </a:lnRef>
          <a:fillRef idx="0">
            <a:scrgbClr r="0" g="0" b="0"/>
          </a:fillRef>
          <a:effectRef idx="0">
            <a:scrgbClr r="0" g="0" b="0"/>
          </a:effectRef>
          <a:fontRef idx="major"/>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j-ea"/>
                <a:cs typeface="+mj-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j-ea"/>
                <a:cs typeface="+mj-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j-ea"/>
                <a:cs typeface="+mj-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j-ea"/>
                <a:cs typeface="+mj-cs"/>
              </a:defRPr>
            </a:lvl9pPr>
          </a:lstStyle>
          <a:p>
            <a:pPr marL="0" indent="0">
              <a:buNone/>
            </a:pPr>
            <a:endParaRPr lang="es-GT" b="1" dirty="0">
              <a:latin typeface="Poppins" pitchFamily="2" charset="77"/>
              <a:cs typeface="Poppins" pitchFamily="2" charset="77"/>
            </a:endParaRPr>
          </a:p>
          <a:p>
            <a:pPr marL="457200" lvl="1" indent="0" algn="r">
              <a:buNone/>
            </a:pPr>
            <a:r>
              <a:rPr lang="es-GT" dirty="0">
                <a:solidFill>
                  <a:schemeClr val="bg1"/>
                </a:solidFill>
                <a:latin typeface="Arial" panose="020B0604020202020204" pitchFamily="34" charset="0"/>
                <a:cs typeface="Arial" panose="020B0604020202020204" pitchFamily="34" charset="0"/>
              </a:rPr>
              <a:t>Presupuesto vigente</a:t>
            </a:r>
          </a:p>
          <a:p>
            <a:pPr marL="457200" lvl="1" indent="0" algn="r">
              <a:buNone/>
            </a:pPr>
            <a:r>
              <a:rPr lang="es-GT" b="1" dirty="0">
                <a:solidFill>
                  <a:schemeClr val="bg1"/>
                </a:solidFill>
                <a:latin typeface="Arial" panose="020B0604020202020204" pitchFamily="34" charset="0"/>
                <a:cs typeface="Arial" panose="020B0604020202020204" pitchFamily="34" charset="0"/>
              </a:rPr>
              <a:t>total:</a:t>
            </a:r>
          </a:p>
          <a:p>
            <a:pPr marL="457200" lvl="1" indent="0" algn="r">
              <a:buNone/>
            </a:pPr>
            <a:endParaRPr lang="es-GT" dirty="0">
              <a:latin typeface="Arial" panose="020B0604020202020204" pitchFamily="34" charset="0"/>
              <a:cs typeface="Arial" panose="020B0604020202020204" pitchFamily="34" charset="0"/>
            </a:endParaRPr>
          </a:p>
          <a:p>
            <a:pPr marL="457200" lvl="1" indent="0" algn="r">
              <a:buNone/>
            </a:pPr>
            <a:endParaRPr lang="es-GT" dirty="0">
              <a:latin typeface="Arial" panose="020B0604020202020204" pitchFamily="34" charset="0"/>
              <a:cs typeface="Arial" panose="020B0604020202020204" pitchFamily="34" charset="0"/>
            </a:endParaRPr>
          </a:p>
          <a:p>
            <a:pPr marL="457200" lvl="1" indent="0" algn="r">
              <a:buNone/>
            </a:pPr>
            <a:r>
              <a:rPr lang="es-GT" dirty="0">
                <a:solidFill>
                  <a:schemeClr val="bg1"/>
                </a:solidFill>
                <a:latin typeface="Arial" panose="020B0604020202020204" pitchFamily="34" charset="0"/>
                <a:cs typeface="Arial" panose="020B0604020202020204" pitchFamily="34" charset="0"/>
              </a:rPr>
              <a:t>Presupuesto</a:t>
            </a:r>
          </a:p>
          <a:p>
            <a:pPr marL="457200" lvl="1" indent="0" algn="r">
              <a:buNone/>
            </a:pPr>
            <a:r>
              <a:rPr lang="es-GT" b="1" dirty="0">
                <a:solidFill>
                  <a:schemeClr val="bg1"/>
                </a:solidFill>
                <a:latin typeface="Arial" panose="020B0604020202020204" pitchFamily="34" charset="0"/>
                <a:cs typeface="Arial" panose="020B0604020202020204" pitchFamily="34" charset="0"/>
              </a:rPr>
              <a:t>ejecutado</a:t>
            </a:r>
            <a:r>
              <a:rPr lang="es-GT" dirty="0">
                <a:solidFill>
                  <a:schemeClr val="bg1"/>
                </a:solidFill>
                <a:latin typeface="Arial" panose="020B0604020202020204" pitchFamily="34" charset="0"/>
                <a:cs typeface="Arial" panose="020B0604020202020204" pitchFamily="34" charset="0"/>
              </a:rPr>
              <a:t> (utilizado):</a:t>
            </a:r>
            <a:br>
              <a:rPr lang="es-GT" dirty="0">
                <a:solidFill>
                  <a:schemeClr val="bg1"/>
                </a:solidFill>
                <a:latin typeface="Arial" panose="020B0604020202020204" pitchFamily="34" charset="0"/>
                <a:cs typeface="Arial" panose="020B0604020202020204" pitchFamily="34" charset="0"/>
              </a:rPr>
            </a:br>
            <a:endParaRPr lang="es-GT" dirty="0">
              <a:solidFill>
                <a:schemeClr val="bg1"/>
              </a:solidFill>
              <a:latin typeface="Arial" panose="020B0604020202020204" pitchFamily="34" charset="0"/>
              <a:cs typeface="Arial" panose="020B0604020202020204" pitchFamily="34" charset="0"/>
            </a:endParaRPr>
          </a:p>
          <a:p>
            <a:pPr marL="457200" lvl="1" indent="0" algn="r">
              <a:buNone/>
            </a:pPr>
            <a:endParaRPr lang="es-GT" dirty="0">
              <a:solidFill>
                <a:schemeClr val="bg1"/>
              </a:solidFill>
              <a:latin typeface="Arial" panose="020B0604020202020204" pitchFamily="34" charset="0"/>
              <a:cs typeface="Arial" panose="020B0604020202020204" pitchFamily="34" charset="0"/>
            </a:endParaRPr>
          </a:p>
          <a:p>
            <a:pPr marL="457200" lvl="1" indent="0" algn="r">
              <a:buNone/>
            </a:pPr>
            <a:r>
              <a:rPr lang="es-GT" b="1" dirty="0">
                <a:solidFill>
                  <a:schemeClr val="bg1"/>
                </a:solidFill>
                <a:latin typeface="Arial" panose="020B0604020202020204" pitchFamily="34" charset="0"/>
                <a:cs typeface="Arial" panose="020B0604020202020204" pitchFamily="34" charset="0"/>
              </a:rPr>
              <a:t>Saldo</a:t>
            </a:r>
            <a:r>
              <a:rPr lang="es-GT" dirty="0">
                <a:solidFill>
                  <a:schemeClr val="bg1"/>
                </a:solidFill>
                <a:latin typeface="Arial" panose="020B0604020202020204" pitchFamily="34" charset="0"/>
                <a:cs typeface="Arial" panose="020B0604020202020204" pitchFamily="34" charset="0"/>
              </a:rPr>
              <a:t> por ejecutar </a:t>
            </a:r>
            <a:br>
              <a:rPr lang="es-GT" dirty="0">
                <a:solidFill>
                  <a:schemeClr val="bg1"/>
                </a:solidFill>
                <a:latin typeface="Arial" panose="020B0604020202020204" pitchFamily="34" charset="0"/>
                <a:cs typeface="Arial" panose="020B0604020202020204" pitchFamily="34" charset="0"/>
              </a:rPr>
            </a:br>
            <a:r>
              <a:rPr lang="es-GT" dirty="0">
                <a:solidFill>
                  <a:schemeClr val="bg1"/>
                </a:solidFill>
                <a:latin typeface="Arial" panose="020B0604020202020204" pitchFamily="34" charset="0"/>
                <a:cs typeface="Arial" panose="020B0604020202020204" pitchFamily="34" charset="0"/>
              </a:rPr>
              <a:t>(por utilizar):</a:t>
            </a:r>
            <a:br>
              <a:rPr lang="es-GT" dirty="0">
                <a:solidFill>
                  <a:schemeClr val="bg1"/>
                </a:solidFill>
                <a:latin typeface="Arial" panose="020B0604020202020204" pitchFamily="34" charset="0"/>
                <a:cs typeface="Arial" panose="020B0604020202020204" pitchFamily="34" charset="0"/>
              </a:rPr>
            </a:br>
            <a:endParaRPr lang="es-GT" sz="4000" b="1" dirty="0">
              <a:solidFill>
                <a:schemeClr val="bg1"/>
              </a:solidFill>
              <a:latin typeface="Arial" panose="020B0604020202020204" pitchFamily="34" charset="0"/>
              <a:cs typeface="Arial" panose="020B0604020202020204" pitchFamily="34" charset="0"/>
            </a:endParaRPr>
          </a:p>
          <a:p>
            <a:pPr lvl="1"/>
            <a:endParaRPr lang="es-GT" dirty="0">
              <a:latin typeface="Poppins" pitchFamily="2" charset="77"/>
              <a:cs typeface="Poppins" pitchFamily="2" charset="77"/>
            </a:endParaRPr>
          </a:p>
        </p:txBody>
      </p:sp>
      <p:sp>
        <p:nvSpPr>
          <p:cNvPr id="17" name="CuadroTexto 1">
            <a:extLst>
              <a:ext uri="{FF2B5EF4-FFF2-40B4-BE49-F238E27FC236}">
                <a16:creationId xmlns:a16="http://schemas.microsoft.com/office/drawing/2014/main" id="{A0230397-4631-1F44-B0A8-5C396D9D2EFE}"/>
              </a:ext>
            </a:extLst>
          </p:cNvPr>
          <p:cNvSpPr txBox="1"/>
          <p:nvPr/>
        </p:nvSpPr>
        <p:spPr>
          <a:xfrm>
            <a:off x="4776205" y="2164400"/>
            <a:ext cx="5320296" cy="698645"/>
          </a:xfrm>
          <a:prstGeom prst="rect">
            <a:avLst/>
          </a:prstGeom>
          <a:noFill/>
        </p:spPr>
        <p:style>
          <a:lnRef idx="0">
            <a:scrgbClr r="0" g="0" b="0"/>
          </a:lnRef>
          <a:fillRef idx="0">
            <a:scrgbClr r="0" g="0" b="0"/>
          </a:fillRef>
          <a:effectRef idx="0">
            <a:scrgbClr r="0" g="0" b="0"/>
          </a:effectRef>
          <a:fontRef idx="major"/>
        </p:style>
        <p:txBody>
          <a:bodyPr wrap="none" rtlCol="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GT" sz="4600" b="1" dirty="0">
                <a:solidFill>
                  <a:srgbClr val="059BA8"/>
                </a:solidFill>
                <a:latin typeface="Montserrat" pitchFamily="2" charset="77"/>
                <a:cs typeface="Poppins" pitchFamily="2" charset="77"/>
              </a:rPr>
              <a:t>Q. 582,712,000.00</a:t>
            </a:r>
          </a:p>
          <a:p>
            <a:endParaRPr lang="es-GT" sz="4600" dirty="0"/>
          </a:p>
        </p:txBody>
      </p:sp>
      <p:sp>
        <p:nvSpPr>
          <p:cNvPr id="18" name="CuadroTexto 2">
            <a:extLst>
              <a:ext uri="{FF2B5EF4-FFF2-40B4-BE49-F238E27FC236}">
                <a16:creationId xmlns:a16="http://schemas.microsoft.com/office/drawing/2014/main" id="{F00DC1C8-A061-5A4A-9E5C-92F663538C70}"/>
              </a:ext>
            </a:extLst>
          </p:cNvPr>
          <p:cNvSpPr txBox="1"/>
          <p:nvPr/>
        </p:nvSpPr>
        <p:spPr>
          <a:xfrm>
            <a:off x="4910676" y="3741667"/>
            <a:ext cx="5320296" cy="698645"/>
          </a:xfrm>
          <a:prstGeom prst="rect">
            <a:avLst/>
          </a:prstGeom>
          <a:noFill/>
        </p:spPr>
        <p:style>
          <a:lnRef idx="0">
            <a:scrgbClr r="0" g="0" b="0"/>
          </a:lnRef>
          <a:fillRef idx="0">
            <a:scrgbClr r="0" g="0" b="0"/>
          </a:fillRef>
          <a:effectRef idx="0">
            <a:scrgbClr r="0" g="0" b="0"/>
          </a:effectRef>
          <a:fontRef idx="major"/>
        </p:style>
        <p:txBody>
          <a:bodyPr wrap="none" rtlCol="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lvl="1" algn="r"/>
            <a:r>
              <a:rPr lang="es-GT" sz="4600" b="1" dirty="0">
                <a:solidFill>
                  <a:srgbClr val="047CB6"/>
                </a:solidFill>
                <a:latin typeface="Montserrat" pitchFamily="2" charset="77"/>
                <a:cs typeface="Poppins" pitchFamily="2" charset="77"/>
              </a:rPr>
              <a:t>Q. 340,959,733.00</a:t>
            </a:r>
          </a:p>
        </p:txBody>
      </p:sp>
      <p:sp>
        <p:nvSpPr>
          <p:cNvPr id="19" name="CuadroTexto 3">
            <a:extLst>
              <a:ext uri="{FF2B5EF4-FFF2-40B4-BE49-F238E27FC236}">
                <a16:creationId xmlns:a16="http://schemas.microsoft.com/office/drawing/2014/main" id="{DD422DCD-6F32-5444-A677-D72D09CF12BE}"/>
              </a:ext>
            </a:extLst>
          </p:cNvPr>
          <p:cNvSpPr txBox="1"/>
          <p:nvPr/>
        </p:nvSpPr>
        <p:spPr>
          <a:xfrm>
            <a:off x="4668629" y="5242987"/>
            <a:ext cx="5320296" cy="698645"/>
          </a:xfrm>
          <a:prstGeom prst="rect">
            <a:avLst/>
          </a:prstGeom>
          <a:noFill/>
        </p:spPr>
        <p:style>
          <a:lnRef idx="0">
            <a:scrgbClr r="0" g="0" b="0"/>
          </a:lnRef>
          <a:fillRef idx="0">
            <a:scrgbClr r="0" g="0" b="0"/>
          </a:fillRef>
          <a:effectRef idx="0">
            <a:scrgbClr r="0" g="0" b="0"/>
          </a:effectRef>
          <a:fontRef idx="major"/>
        </p:style>
        <p:txBody>
          <a:bodyPr wrap="none" rtlCol="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lvl="1" algn="r"/>
            <a:r>
              <a:rPr lang="es-GT" sz="4600" b="1" dirty="0">
                <a:solidFill>
                  <a:srgbClr val="304B8F"/>
                </a:solidFill>
                <a:latin typeface="Montserrat" pitchFamily="2" charset="77"/>
                <a:cs typeface="Poppins" pitchFamily="2" charset="77"/>
              </a:rPr>
              <a:t>Q. 241,752,266.61</a:t>
            </a:r>
          </a:p>
        </p:txBody>
      </p:sp>
    </p:spTree>
    <p:extLst>
      <p:ext uri="{BB962C8B-B14F-4D97-AF65-F5344CB8AC3E}">
        <p14:creationId xmlns:p14="http://schemas.microsoft.com/office/powerpoint/2010/main" val="779068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Llamada de flecha hacia abajo 11">
            <a:extLst>
              <a:ext uri="{FF2B5EF4-FFF2-40B4-BE49-F238E27FC236}">
                <a16:creationId xmlns:a16="http://schemas.microsoft.com/office/drawing/2014/main" id="{6F5FDDC8-1AEE-BA43-AA94-FA60FDFBB506}"/>
              </a:ext>
            </a:extLst>
          </p:cNvPr>
          <p:cNvSpPr/>
          <p:nvPr/>
        </p:nvSpPr>
        <p:spPr>
          <a:xfrm>
            <a:off x="2523973" y="2407023"/>
            <a:ext cx="5647764" cy="2043953"/>
          </a:xfrm>
          <a:prstGeom prst="downArrowCallout">
            <a:avLst/>
          </a:prstGeom>
          <a:solidFill>
            <a:srgbClr val="006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GT"/>
          </a:p>
        </p:txBody>
      </p:sp>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408708" y="406690"/>
            <a:ext cx="6708783" cy="715530"/>
          </a:xfrm>
        </p:spPr>
        <p:txBody>
          <a:bodyPr>
            <a:noAutofit/>
          </a:bodyPr>
          <a:lstStyle/>
          <a:p>
            <a:r>
              <a:rPr lang="es-GT" sz="2400" b="1" dirty="0">
                <a:solidFill>
                  <a:srgbClr val="003353"/>
                </a:solidFill>
                <a:latin typeface="Montserrat" pitchFamily="2" charset="77"/>
              </a:rPr>
              <a:t>CIFRAS GENERALES DEL PRESUPUESTO</a:t>
            </a:r>
          </a:p>
        </p:txBody>
      </p:sp>
      <p:sp>
        <p:nvSpPr>
          <p:cNvPr id="6" name="Título 1">
            <a:extLst>
              <a:ext uri="{FF2B5EF4-FFF2-40B4-BE49-F238E27FC236}">
                <a16:creationId xmlns:a16="http://schemas.microsoft.com/office/drawing/2014/main" id="{8D764665-8E4C-A44B-9BD6-5D0B7607C2FC}"/>
              </a:ext>
            </a:extLst>
          </p:cNvPr>
          <p:cNvSpPr txBox="1">
            <a:spLocks/>
          </p:cNvSpPr>
          <p:nvPr/>
        </p:nvSpPr>
        <p:spPr>
          <a:xfrm>
            <a:off x="408709" y="764455"/>
            <a:ext cx="4939146" cy="715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1600" dirty="0">
                <a:solidFill>
                  <a:srgbClr val="00568B"/>
                </a:solidFill>
                <a:latin typeface="Montserrat Medium" pitchFamily="2" charset="77"/>
              </a:rPr>
              <a:t>AL SEGUNDO CUATRIMESTRE 2021</a:t>
            </a:r>
          </a:p>
        </p:txBody>
      </p:sp>
      <p:sp>
        <p:nvSpPr>
          <p:cNvPr id="11" name="CuadroTexto 1">
            <a:extLst>
              <a:ext uri="{FF2B5EF4-FFF2-40B4-BE49-F238E27FC236}">
                <a16:creationId xmlns:a16="http://schemas.microsoft.com/office/drawing/2014/main" id="{60E6E5C3-30D1-0A4B-9EE0-86C1C0A4FD40}"/>
              </a:ext>
            </a:extLst>
          </p:cNvPr>
          <p:cNvSpPr txBox="1"/>
          <p:nvPr/>
        </p:nvSpPr>
        <p:spPr>
          <a:xfrm>
            <a:off x="2826531" y="2756564"/>
            <a:ext cx="5042648" cy="830997"/>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s-GT" sz="3000" b="1" dirty="0">
                <a:solidFill>
                  <a:schemeClr val="bg1"/>
                </a:solidFill>
                <a:latin typeface="Arial" panose="020B0604020202020204" pitchFamily="34" charset="0"/>
                <a:cs typeface="Arial" panose="020B0604020202020204" pitchFamily="34" charset="0"/>
              </a:rPr>
              <a:t>Porcentaje de ejecución:</a:t>
            </a:r>
          </a:p>
          <a:p>
            <a:pPr algn="ctr"/>
            <a:endParaRPr lang="es-GT" dirty="0"/>
          </a:p>
        </p:txBody>
      </p:sp>
      <p:sp>
        <p:nvSpPr>
          <p:cNvPr id="20" name="CuadroTexto 3">
            <a:extLst>
              <a:ext uri="{FF2B5EF4-FFF2-40B4-BE49-F238E27FC236}">
                <a16:creationId xmlns:a16="http://schemas.microsoft.com/office/drawing/2014/main" id="{1400423F-0066-B148-8BC4-3017AD09DF39}"/>
              </a:ext>
            </a:extLst>
          </p:cNvPr>
          <p:cNvSpPr txBox="1"/>
          <p:nvPr/>
        </p:nvSpPr>
        <p:spPr>
          <a:xfrm>
            <a:off x="2900490" y="4674775"/>
            <a:ext cx="5271247" cy="129266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s-GT" sz="6000" b="1" dirty="0">
                <a:solidFill>
                  <a:schemeClr val="tx1">
                    <a:lumMod val="85000"/>
                    <a:lumOff val="15000"/>
                  </a:schemeClr>
                </a:solidFill>
                <a:latin typeface="Montserrat ExtraBold" pitchFamily="2" charset="77"/>
                <a:cs typeface="Poppins" pitchFamily="2" charset="77"/>
              </a:rPr>
              <a:t>58.5%</a:t>
            </a:r>
          </a:p>
          <a:p>
            <a:pPr algn="ctr"/>
            <a:endParaRPr lang="es-GT" dirty="0"/>
          </a:p>
        </p:txBody>
      </p:sp>
    </p:spTree>
    <p:extLst>
      <p:ext uri="{BB962C8B-B14F-4D97-AF65-F5344CB8AC3E}">
        <p14:creationId xmlns:p14="http://schemas.microsoft.com/office/powerpoint/2010/main" val="392868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408708" y="406690"/>
            <a:ext cx="5522535" cy="715530"/>
          </a:xfrm>
        </p:spPr>
        <p:txBody>
          <a:bodyPr>
            <a:normAutofit/>
          </a:bodyPr>
          <a:lstStyle/>
          <a:p>
            <a:r>
              <a:rPr lang="es-GT" sz="2400" b="1" dirty="0">
                <a:solidFill>
                  <a:srgbClr val="003353"/>
                </a:solidFill>
                <a:latin typeface="Montserrat" pitchFamily="2" charset="77"/>
              </a:rPr>
              <a:t>¿EN QUÉ SE UTILIZA EL DINERO?</a:t>
            </a:r>
          </a:p>
        </p:txBody>
      </p:sp>
      <p:sp>
        <p:nvSpPr>
          <p:cNvPr id="4" name="Título 1">
            <a:extLst>
              <a:ext uri="{FF2B5EF4-FFF2-40B4-BE49-F238E27FC236}">
                <a16:creationId xmlns:a16="http://schemas.microsoft.com/office/drawing/2014/main" id="{227EC3AF-45DC-7A4A-A978-0643C8F125FB}"/>
              </a:ext>
            </a:extLst>
          </p:cNvPr>
          <p:cNvSpPr txBox="1">
            <a:spLocks/>
          </p:cNvSpPr>
          <p:nvPr/>
        </p:nvSpPr>
        <p:spPr>
          <a:xfrm>
            <a:off x="2724165" y="2743200"/>
            <a:ext cx="7704938" cy="2644346"/>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lIns="0" tIns="0" rIns="0" bIns="0" rtlCol="0"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just">
              <a:lnSpc>
                <a:spcPts val="2120"/>
              </a:lnSpc>
            </a:pPr>
            <a:r>
              <a:rPr lang="es-ES" sz="1800" b="1" dirty="0">
                <a:solidFill>
                  <a:schemeClr val="tx1">
                    <a:lumMod val="85000"/>
                    <a:lumOff val="15000"/>
                  </a:schemeClr>
                </a:solidFill>
                <a:latin typeface="Arial" panose="020B0604020202020204" pitchFamily="34" charset="0"/>
                <a:cs typeface="Arial" panose="020B0604020202020204" pitchFamily="34" charset="0"/>
              </a:rPr>
              <a:t>Los recursos financieros asignados a este Ministerio</a:t>
            </a:r>
            <a:r>
              <a:rPr lang="es-ES" sz="1800" b="0" dirty="0">
                <a:solidFill>
                  <a:schemeClr val="tx1">
                    <a:lumMod val="85000"/>
                    <a:lumOff val="15000"/>
                  </a:schemeClr>
                </a:solidFill>
                <a:latin typeface="Arial" panose="020B0604020202020204" pitchFamily="34" charset="0"/>
                <a:cs typeface="Arial" panose="020B0604020202020204" pitchFamily="34" charset="0"/>
              </a:rPr>
              <a:t>, se utilizan para el pago del recurso humano, así como la contratación y adquisición de servicios, bienes y suministros necesarios para dar cumplimiento de sus objetivos, asimismo se destinan recursos para el pago de prestaciones laborales, aportes a organismos internacionales y regionales de los cuales el Estado de Guatemala forma parte, y el aporte al Consejo Nacional de Atención al Migrante de Guatemala -CONAMIGUA- conforme lo establece la legislación y convenios vigentes.</a:t>
            </a:r>
          </a:p>
          <a:p>
            <a:pPr algn="just">
              <a:lnSpc>
                <a:spcPts val="2120"/>
              </a:lnSpc>
            </a:pPr>
            <a:r>
              <a:rPr lang="es-ES" sz="1800" b="0" dirty="0">
                <a:solidFill>
                  <a:schemeClr val="tx1">
                    <a:lumMod val="85000"/>
                    <a:lumOff val="15000"/>
                  </a:schemeClr>
                </a:solidFill>
                <a:latin typeface="Arial" panose="020B0604020202020204" pitchFamily="34" charset="0"/>
                <a:cs typeface="Arial" panose="020B0604020202020204" pitchFamily="34" charset="0"/>
              </a:rPr>
              <a:t> </a:t>
            </a:r>
          </a:p>
          <a:p>
            <a:pPr algn="just">
              <a:lnSpc>
                <a:spcPts val="2120"/>
              </a:lnSpc>
            </a:pPr>
            <a:r>
              <a:rPr lang="es-ES" sz="1800" b="1" dirty="0">
                <a:solidFill>
                  <a:schemeClr val="tx1">
                    <a:lumMod val="85000"/>
                    <a:lumOff val="15000"/>
                  </a:schemeClr>
                </a:solidFill>
                <a:latin typeface="Arial" panose="020B0604020202020204" pitchFamily="34" charset="0"/>
                <a:cs typeface="Arial" panose="020B0604020202020204" pitchFamily="34" charset="0"/>
              </a:rPr>
              <a:t>Al 31 de agosto del presente año</a:t>
            </a:r>
            <a:r>
              <a:rPr lang="es-ES" sz="1800" b="0" dirty="0">
                <a:solidFill>
                  <a:schemeClr val="tx1">
                    <a:lumMod val="85000"/>
                    <a:lumOff val="15000"/>
                  </a:schemeClr>
                </a:solidFill>
                <a:latin typeface="Arial" panose="020B0604020202020204" pitchFamily="34" charset="0"/>
                <a:cs typeface="Arial" panose="020B0604020202020204" pitchFamily="34" charset="0"/>
              </a:rPr>
              <a:t>, la ejecución del Ministerio de Relaciones Exteriores, se ha registrado en los siguientes grupos de gasto, conforme lo regulado en el Manual de Clasificaciones Presupuestarias para el Sector Público de Guatemala.</a:t>
            </a:r>
          </a:p>
          <a:p>
            <a:endParaRPr lang="es-GT" sz="2000" b="0" dirty="0">
              <a:solidFill>
                <a:schemeClr val="accent1">
                  <a:lumMod val="50000"/>
                </a:schemeClr>
              </a:solidFill>
              <a:latin typeface="Arial" panose="020B0604020202020204" pitchFamily="34" charset="0"/>
              <a:cs typeface="Arial" panose="020B0604020202020204" pitchFamily="34" charset="0"/>
            </a:endParaRPr>
          </a:p>
          <a:p>
            <a:br>
              <a:rPr lang="es-GT" sz="2000" b="0" dirty="0">
                <a:solidFill>
                  <a:schemeClr val="accent1">
                    <a:lumMod val="50000"/>
                  </a:schemeClr>
                </a:solidFill>
                <a:latin typeface="Arial" panose="020B0604020202020204" pitchFamily="34" charset="0"/>
                <a:cs typeface="Arial" panose="020B0604020202020204" pitchFamily="34" charset="0"/>
              </a:rPr>
            </a:br>
            <a:endParaRPr lang="es-GT" sz="2000" b="0" dirty="0">
              <a:solidFill>
                <a:schemeClr val="accent1">
                  <a:lumMod val="50000"/>
                </a:schemeClr>
              </a:solidFill>
              <a:latin typeface="Arial" panose="020B0604020202020204" pitchFamily="34" charset="0"/>
              <a:cs typeface="Arial" panose="020B0604020202020204" pitchFamily="34" charset="0"/>
            </a:endParaRPr>
          </a:p>
        </p:txBody>
      </p:sp>
      <p:sp>
        <p:nvSpPr>
          <p:cNvPr id="8" name="Llamada de flecha a la derecha 7">
            <a:extLst>
              <a:ext uri="{FF2B5EF4-FFF2-40B4-BE49-F238E27FC236}">
                <a16:creationId xmlns:a16="http://schemas.microsoft.com/office/drawing/2014/main" id="{DF55CC75-2FA2-8443-954A-2AA87B809CA0}"/>
              </a:ext>
            </a:extLst>
          </p:cNvPr>
          <p:cNvSpPr/>
          <p:nvPr/>
        </p:nvSpPr>
        <p:spPr>
          <a:xfrm>
            <a:off x="316556" y="2367771"/>
            <a:ext cx="2199732" cy="1048872"/>
          </a:xfrm>
          <a:prstGeom prst="rightArrowCallout">
            <a:avLst>
              <a:gd name="adj1" fmla="val 14982"/>
              <a:gd name="adj2" fmla="val 20230"/>
              <a:gd name="adj3" fmla="val 26163"/>
              <a:gd name="adj4" fmla="val 85816"/>
            </a:avLst>
          </a:prstGeom>
          <a:solidFill>
            <a:srgbClr val="0252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GT"/>
          </a:p>
        </p:txBody>
      </p:sp>
      <p:sp>
        <p:nvSpPr>
          <p:cNvPr id="7" name="Título 1">
            <a:extLst>
              <a:ext uri="{FF2B5EF4-FFF2-40B4-BE49-F238E27FC236}">
                <a16:creationId xmlns:a16="http://schemas.microsoft.com/office/drawing/2014/main" id="{758D45D7-D85B-6342-A5A2-E170A8CD7582}"/>
              </a:ext>
            </a:extLst>
          </p:cNvPr>
          <p:cNvSpPr txBox="1">
            <a:spLocks/>
          </p:cNvSpPr>
          <p:nvPr/>
        </p:nvSpPr>
        <p:spPr>
          <a:xfrm>
            <a:off x="524433" y="2093449"/>
            <a:ext cx="1783977" cy="1572802"/>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lIns="91440" tIns="45720" rIns="91440" bIns="45720" rtlCol="0" anchor="ctr" anchorCtr="0">
            <a:normAutofit fontScale="97500"/>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nSpc>
                <a:spcPct val="100000"/>
              </a:lnSpc>
            </a:pPr>
            <a:r>
              <a:rPr lang="es-GT" sz="1800" b="0" dirty="0">
                <a:solidFill>
                  <a:schemeClr val="bg1"/>
                </a:solidFill>
                <a:latin typeface="Arial" panose="020B0604020202020204" pitchFamily="34" charset="0"/>
                <a:cs typeface="Arial" panose="020B0604020202020204" pitchFamily="34" charset="0"/>
              </a:rPr>
              <a:t>El gasto se</a:t>
            </a:r>
          </a:p>
          <a:p>
            <a:pPr>
              <a:lnSpc>
                <a:spcPct val="100000"/>
              </a:lnSpc>
            </a:pPr>
            <a:r>
              <a:rPr lang="es-GT" sz="1800" b="0" dirty="0">
                <a:solidFill>
                  <a:schemeClr val="bg1"/>
                </a:solidFill>
                <a:latin typeface="Arial" panose="020B0604020202020204" pitchFamily="34" charset="0"/>
                <a:cs typeface="Arial" panose="020B0604020202020204" pitchFamily="34" charset="0"/>
              </a:rPr>
              <a:t>divide </a:t>
            </a:r>
          </a:p>
          <a:p>
            <a:pPr>
              <a:lnSpc>
                <a:spcPct val="100000"/>
              </a:lnSpc>
            </a:pPr>
            <a:r>
              <a:rPr lang="es-GT" sz="1800" b="0" dirty="0">
                <a:solidFill>
                  <a:schemeClr val="bg1"/>
                </a:solidFill>
                <a:latin typeface="Arial" panose="020B0604020202020204" pitchFamily="34" charset="0"/>
                <a:cs typeface="Arial" panose="020B0604020202020204" pitchFamily="34" charset="0"/>
              </a:rPr>
              <a:t>en </a:t>
            </a:r>
            <a:r>
              <a:rPr lang="es-GT" sz="1800" dirty="0">
                <a:solidFill>
                  <a:schemeClr val="bg1"/>
                </a:solidFill>
                <a:latin typeface="Arial" panose="020B0604020202020204" pitchFamily="34" charset="0"/>
                <a:cs typeface="Arial" panose="020B0604020202020204" pitchFamily="34" charset="0"/>
              </a:rPr>
              <a:t>6 grupos</a:t>
            </a:r>
          </a:p>
        </p:txBody>
      </p:sp>
    </p:spTree>
    <p:extLst>
      <p:ext uri="{BB962C8B-B14F-4D97-AF65-F5344CB8AC3E}">
        <p14:creationId xmlns:p14="http://schemas.microsoft.com/office/powerpoint/2010/main" val="3056742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408709" y="406690"/>
            <a:ext cx="5250686" cy="828986"/>
          </a:xfrm>
        </p:spPr>
        <p:txBody>
          <a:bodyPr>
            <a:normAutofit/>
          </a:bodyPr>
          <a:lstStyle/>
          <a:p>
            <a:r>
              <a:rPr lang="es-GT" sz="2400" b="1" dirty="0">
                <a:solidFill>
                  <a:srgbClr val="003353"/>
                </a:solidFill>
                <a:latin typeface="Montserrat" pitchFamily="2" charset="77"/>
              </a:rPr>
              <a:t>EJECUCIÓN PRESUPUESTARIA</a:t>
            </a:r>
          </a:p>
        </p:txBody>
      </p:sp>
      <p:sp>
        <p:nvSpPr>
          <p:cNvPr id="6" name="Título 1">
            <a:extLst>
              <a:ext uri="{FF2B5EF4-FFF2-40B4-BE49-F238E27FC236}">
                <a16:creationId xmlns:a16="http://schemas.microsoft.com/office/drawing/2014/main" id="{8D764665-8E4C-A44B-9BD6-5D0B7607C2FC}"/>
              </a:ext>
            </a:extLst>
          </p:cNvPr>
          <p:cNvSpPr txBox="1">
            <a:spLocks/>
          </p:cNvSpPr>
          <p:nvPr/>
        </p:nvSpPr>
        <p:spPr>
          <a:xfrm>
            <a:off x="408708" y="764455"/>
            <a:ext cx="7301907" cy="8289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1600" dirty="0">
                <a:solidFill>
                  <a:srgbClr val="00568B"/>
                </a:solidFill>
                <a:latin typeface="Montserrat Medium" pitchFamily="2" charset="77"/>
              </a:rPr>
              <a:t>POR GRUPO DE GASTO AL SEGUNDO CUATRIMESTRE 2021</a:t>
            </a:r>
          </a:p>
        </p:txBody>
      </p:sp>
      <p:pic>
        <p:nvPicPr>
          <p:cNvPr id="7" name="Imagen 6">
            <a:extLst>
              <a:ext uri="{FF2B5EF4-FFF2-40B4-BE49-F238E27FC236}">
                <a16:creationId xmlns:a16="http://schemas.microsoft.com/office/drawing/2014/main" id="{0558E873-909E-C141-8DF2-031C3388779E}"/>
              </a:ext>
            </a:extLst>
          </p:cNvPr>
          <p:cNvPicPr>
            <a:picLocks noChangeAspect="1"/>
          </p:cNvPicPr>
          <p:nvPr/>
        </p:nvPicPr>
        <p:blipFill rotWithShape="1">
          <a:blip r:embed="rId3"/>
          <a:srcRect l="642" t="1443" r="853" b="739"/>
          <a:stretch/>
        </p:blipFill>
        <p:spPr>
          <a:xfrm>
            <a:off x="532274" y="1593441"/>
            <a:ext cx="10381130" cy="5048203"/>
          </a:xfrm>
          <a:prstGeom prst="rect">
            <a:avLst/>
          </a:prstGeom>
        </p:spPr>
      </p:pic>
    </p:spTree>
    <p:extLst>
      <p:ext uri="{BB962C8B-B14F-4D97-AF65-F5344CB8AC3E}">
        <p14:creationId xmlns:p14="http://schemas.microsoft.com/office/powerpoint/2010/main" val="1618915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75F5E5B-C759-3D4C-B1DB-47169BE1E4DF}"/>
              </a:ext>
            </a:extLst>
          </p:cNvPr>
          <p:cNvSpPr/>
          <p:nvPr/>
        </p:nvSpPr>
        <p:spPr>
          <a:xfrm>
            <a:off x="518106" y="2981399"/>
            <a:ext cx="3469341" cy="2832167"/>
          </a:xfrm>
          <a:prstGeom prst="rect">
            <a:avLst/>
          </a:prstGeom>
          <a:solidFill>
            <a:srgbClr val="2D6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GT"/>
          </a:p>
        </p:txBody>
      </p:sp>
      <p:sp>
        <p:nvSpPr>
          <p:cNvPr id="5" name="Título 1">
            <a:extLst>
              <a:ext uri="{FF2B5EF4-FFF2-40B4-BE49-F238E27FC236}">
                <a16:creationId xmlns:a16="http://schemas.microsoft.com/office/drawing/2014/main" id="{7BD4445B-8362-F04D-BCEB-32058CB5AC6C}"/>
              </a:ext>
            </a:extLst>
          </p:cNvPr>
          <p:cNvSpPr>
            <a:spLocks noGrp="1"/>
          </p:cNvSpPr>
          <p:nvPr>
            <p:ph type="title"/>
          </p:nvPr>
        </p:nvSpPr>
        <p:spPr>
          <a:xfrm>
            <a:off x="408709" y="406690"/>
            <a:ext cx="6435438" cy="618921"/>
          </a:xfrm>
        </p:spPr>
        <p:txBody>
          <a:bodyPr>
            <a:normAutofit/>
          </a:bodyPr>
          <a:lstStyle/>
          <a:p>
            <a:r>
              <a:rPr lang="es-GT" sz="2400" b="1" dirty="0">
                <a:solidFill>
                  <a:srgbClr val="003353"/>
                </a:solidFill>
                <a:latin typeface="Montserrat" pitchFamily="2" charset="77"/>
              </a:rPr>
              <a:t>¿CUÁL ES LA IMPORTANCIA DEL PAGO</a:t>
            </a:r>
          </a:p>
        </p:txBody>
      </p:sp>
      <p:sp>
        <p:nvSpPr>
          <p:cNvPr id="6" name="Título 1">
            <a:extLst>
              <a:ext uri="{FF2B5EF4-FFF2-40B4-BE49-F238E27FC236}">
                <a16:creationId xmlns:a16="http://schemas.microsoft.com/office/drawing/2014/main" id="{8D764665-8E4C-A44B-9BD6-5D0B7607C2FC}"/>
              </a:ext>
            </a:extLst>
          </p:cNvPr>
          <p:cNvSpPr txBox="1">
            <a:spLocks/>
          </p:cNvSpPr>
          <p:nvPr/>
        </p:nvSpPr>
        <p:spPr>
          <a:xfrm>
            <a:off x="408709" y="764455"/>
            <a:ext cx="4939146" cy="715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1600" dirty="0">
                <a:solidFill>
                  <a:srgbClr val="00568B"/>
                </a:solidFill>
                <a:latin typeface="Montserrat Medium" pitchFamily="2" charset="77"/>
              </a:rPr>
              <a:t>DE SERVIDORES PÚBLICOS?</a:t>
            </a:r>
          </a:p>
        </p:txBody>
      </p:sp>
      <p:pic>
        <p:nvPicPr>
          <p:cNvPr id="7" name="Picture 2">
            <a:extLst>
              <a:ext uri="{FF2B5EF4-FFF2-40B4-BE49-F238E27FC236}">
                <a16:creationId xmlns:a16="http://schemas.microsoft.com/office/drawing/2014/main" id="{ECD31A03-6F9B-DB43-8F37-78203820677D}"/>
              </a:ext>
            </a:extLst>
          </p:cNvPr>
          <p:cNvPicPr>
            <a:picLocks noChangeAspect="1" noChangeArrowheads="1"/>
          </p:cNvPicPr>
          <p:nvPr/>
        </p:nvPicPr>
        <p:blipFill>
          <a:blip r:embed="rId3" cstate="hq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96828" y="1726759"/>
            <a:ext cx="1111896" cy="1111896"/>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88E9BB9B-1A3C-1746-8216-504318A75D8D}"/>
              </a:ext>
            </a:extLst>
          </p:cNvPr>
          <p:cNvSpPr txBox="1">
            <a:spLocks/>
          </p:cNvSpPr>
          <p:nvPr/>
        </p:nvSpPr>
        <p:spPr>
          <a:xfrm>
            <a:off x="728521" y="2715087"/>
            <a:ext cx="3212748" cy="2928593"/>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lIns="91440" tIns="45720" rIns="91440" bIns="45720" rtlCol="0" anchor="ctr" anchorCtr="0">
            <a:normAutofit fontScale="82500" lnSpcReduction="10000"/>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l">
              <a:lnSpc>
                <a:spcPct val="150000"/>
              </a:lnSpc>
            </a:pPr>
            <a:br>
              <a:rPr lang="es-GT" sz="2000" b="0" dirty="0">
                <a:latin typeface="Arial" panose="020B0604020202020204" pitchFamily="34" charset="0"/>
                <a:cs typeface="Arial" panose="020B0604020202020204" pitchFamily="34" charset="0"/>
              </a:rPr>
            </a:br>
            <a:r>
              <a:rPr lang="es-GT" sz="2000" b="0" dirty="0">
                <a:solidFill>
                  <a:schemeClr val="bg1"/>
                </a:solidFill>
                <a:latin typeface="Arial" panose="020B0604020202020204" pitchFamily="34" charset="0"/>
                <a:cs typeface="Arial" panose="020B0604020202020204" pitchFamily="34" charset="0"/>
              </a:rPr>
              <a:t>Durante el cuatrimestre reportado, </a:t>
            </a:r>
            <a:r>
              <a:rPr lang="es-GT" sz="2000" b="0" u="sng" dirty="0">
                <a:solidFill>
                  <a:schemeClr val="bg1"/>
                </a:solidFill>
                <a:latin typeface="Arial" panose="020B0604020202020204" pitchFamily="34" charset="0"/>
                <a:cs typeface="Arial" panose="020B0604020202020204" pitchFamily="34" charset="0"/>
              </a:rPr>
              <a:t>“la institución” </a:t>
            </a:r>
            <a:r>
              <a:rPr lang="es-GT" sz="2000" b="0" dirty="0">
                <a:solidFill>
                  <a:schemeClr val="bg1"/>
                </a:solidFill>
                <a:latin typeface="Arial" panose="020B0604020202020204" pitchFamily="34" charset="0"/>
                <a:cs typeface="Arial" panose="020B0604020202020204" pitchFamily="34" charset="0"/>
              </a:rPr>
              <a:t>atendió y dio cobertura a </a:t>
            </a:r>
            <a:r>
              <a:rPr lang="es-GT" sz="2900" b="1" dirty="0">
                <a:solidFill>
                  <a:schemeClr val="bg1"/>
                </a:solidFill>
                <a:latin typeface="Arial" panose="020B0604020202020204" pitchFamily="34" charset="0"/>
                <a:cs typeface="Arial" panose="020B0604020202020204" pitchFamily="34" charset="0"/>
              </a:rPr>
              <a:t>642,755</a:t>
            </a:r>
            <a:r>
              <a:rPr lang="es-GT" sz="2200" dirty="0">
                <a:solidFill>
                  <a:schemeClr val="bg1"/>
                </a:solidFill>
                <a:latin typeface="Arial" panose="020B0604020202020204" pitchFamily="34" charset="0"/>
                <a:cs typeface="Arial" panose="020B0604020202020204" pitchFamily="34" charset="0"/>
              </a:rPr>
              <a:t> guatemaltecos en el exterior con Asistencia y Protección Consular.</a:t>
            </a:r>
            <a:endParaRPr lang="es-GT" sz="2200" b="0" dirty="0">
              <a:solidFill>
                <a:schemeClr val="bg1"/>
              </a:solidFill>
              <a:latin typeface="Arial" panose="020B0604020202020204" pitchFamily="34" charset="0"/>
              <a:cs typeface="Arial" panose="020B0604020202020204" pitchFamily="34" charset="0"/>
            </a:endParaRPr>
          </a:p>
        </p:txBody>
      </p:sp>
      <p:sp>
        <p:nvSpPr>
          <p:cNvPr id="10" name="Título 1">
            <a:extLst>
              <a:ext uri="{FF2B5EF4-FFF2-40B4-BE49-F238E27FC236}">
                <a16:creationId xmlns:a16="http://schemas.microsoft.com/office/drawing/2014/main" id="{87C5C3BA-9007-434F-9ABE-D6AD49B924FA}"/>
              </a:ext>
            </a:extLst>
          </p:cNvPr>
          <p:cNvSpPr txBox="1">
            <a:spLocks/>
          </p:cNvSpPr>
          <p:nvPr/>
        </p:nvSpPr>
        <p:spPr>
          <a:xfrm>
            <a:off x="4261080" y="1479985"/>
            <a:ext cx="6538725" cy="4870021"/>
          </a:xfrm>
          <a:prstGeom prst="rect">
            <a:avLst/>
          </a:prstGeom>
          <a:noFill/>
          <a:effectLst>
            <a:outerShdw blurRad="50800" dist="50800" dir="5400000" sx="1000" sy="1000" algn="ctr" rotWithShape="0">
              <a:srgbClr val="000000"/>
            </a:outerShdw>
          </a:effectLst>
        </p:spPr>
        <p:style>
          <a:lnRef idx="0">
            <a:scrgbClr r="0" g="0" b="0"/>
          </a:lnRef>
          <a:fillRef idx="0">
            <a:scrgbClr r="0" g="0" b="0"/>
          </a:fillRef>
          <a:effectRef idx="0">
            <a:scrgbClr r="0" g="0" b="0"/>
          </a:effectRef>
          <a:fontRef idx="major"/>
        </p:style>
        <p:txBody>
          <a:bodyPr vert="horz" lIns="91440" tIns="45720" rIns="91440" bIns="45720" rtlCol="0"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just">
              <a:lnSpc>
                <a:spcPct val="150000"/>
              </a:lnSpc>
            </a:pPr>
            <a:r>
              <a:rPr lang="es-GT" sz="1700" b="0" dirty="0">
                <a:solidFill>
                  <a:schemeClr val="tx1">
                    <a:lumMod val="85000"/>
                    <a:lumOff val="15000"/>
                  </a:schemeClr>
                </a:solidFill>
                <a:latin typeface="Arial" panose="020B0604020202020204" pitchFamily="34" charset="0"/>
                <a:cs typeface="Arial" panose="020B0604020202020204" pitchFamily="34" charset="0"/>
              </a:rPr>
              <a:t>Los recursos financieros utilizados en el grupo </a:t>
            </a:r>
            <a:r>
              <a:rPr lang="es-GT" sz="1700" b="1" dirty="0" err="1">
                <a:solidFill>
                  <a:srgbClr val="025281"/>
                </a:solidFill>
                <a:latin typeface="Arial" panose="020B0604020202020204" pitchFamily="34" charset="0"/>
                <a:cs typeface="Arial" panose="020B0604020202020204" pitchFamily="34" charset="0"/>
              </a:rPr>
              <a:t>grupo</a:t>
            </a:r>
            <a:r>
              <a:rPr lang="es-GT" sz="1700" b="1" dirty="0">
                <a:solidFill>
                  <a:srgbClr val="025281"/>
                </a:solidFill>
                <a:latin typeface="Arial" panose="020B0604020202020204" pitchFamily="34" charset="0"/>
                <a:cs typeface="Arial" panose="020B0604020202020204" pitchFamily="34" charset="0"/>
              </a:rPr>
              <a:t> 0</a:t>
            </a:r>
            <a:r>
              <a:rPr lang="es-GT" sz="1700" dirty="0">
                <a:solidFill>
                  <a:schemeClr val="tx1">
                    <a:lumMod val="85000"/>
                    <a:lumOff val="15000"/>
                  </a:schemeClr>
                </a:solidFill>
                <a:latin typeface="Arial" panose="020B0604020202020204" pitchFamily="34" charset="0"/>
                <a:cs typeface="Arial" panose="020B0604020202020204" pitchFamily="34" charset="0"/>
              </a:rPr>
              <a:t>,</a:t>
            </a:r>
            <a:r>
              <a:rPr lang="es-GT" sz="1700" b="0" dirty="0">
                <a:solidFill>
                  <a:schemeClr val="tx1">
                    <a:lumMod val="85000"/>
                    <a:lumOff val="15000"/>
                  </a:schemeClr>
                </a:solidFill>
                <a:latin typeface="Arial" panose="020B0604020202020204" pitchFamily="34" charset="0"/>
                <a:cs typeface="Arial" panose="020B0604020202020204" pitchFamily="34" charset="0"/>
              </a:rPr>
              <a:t> corresponden al pago de nómina de Planta Central y Servicio Exterior, lo cual permite al Ministerio de Relaciones Exteriores, atender las funciones específicas que por ley le competen a través de 84 misiones de representación en el servicio exterior y las diferentes Unidades Administrativas en Planta Central.  El recurso humano con el que cuenta el Ministerio corresponde a</a:t>
            </a:r>
            <a:r>
              <a:rPr lang="es-GT" sz="1700" dirty="0">
                <a:solidFill>
                  <a:schemeClr val="tx1">
                    <a:lumMod val="85000"/>
                    <a:lumOff val="15000"/>
                  </a:schemeClr>
                </a:solidFill>
                <a:latin typeface="Arial" panose="020B0604020202020204" pitchFamily="34" charset="0"/>
                <a:cs typeface="Arial" panose="020B0604020202020204" pitchFamily="34" charset="0"/>
              </a:rPr>
              <a:t> </a:t>
            </a:r>
            <a:r>
              <a:rPr lang="es-GT" sz="1700" b="1" dirty="0">
                <a:solidFill>
                  <a:schemeClr val="tx1">
                    <a:lumMod val="85000"/>
                    <a:lumOff val="15000"/>
                  </a:schemeClr>
                </a:solidFill>
                <a:latin typeface="Arial" panose="020B0604020202020204" pitchFamily="34" charset="0"/>
                <a:cs typeface="Arial" panose="020B0604020202020204" pitchFamily="34" charset="0"/>
              </a:rPr>
              <a:t>644 servidores públicos nombrados en renglón permanente y temporal (011 y 022), 146 contrataciones por jornal (031) y 80 contrataciones (029).</a:t>
            </a:r>
          </a:p>
        </p:txBody>
      </p:sp>
    </p:spTree>
    <p:extLst>
      <p:ext uri="{BB962C8B-B14F-4D97-AF65-F5344CB8AC3E}">
        <p14:creationId xmlns:p14="http://schemas.microsoft.com/office/powerpoint/2010/main" val="60964371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1706</Words>
  <Application>Microsoft Macintosh PowerPoint</Application>
  <PresentationFormat>Panorámica</PresentationFormat>
  <Paragraphs>187</Paragraphs>
  <Slides>24</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24</vt:i4>
      </vt:variant>
    </vt:vector>
  </HeadingPairs>
  <TitlesOfParts>
    <vt:vector size="33" baseType="lpstr">
      <vt:lpstr>Arial</vt:lpstr>
      <vt:lpstr>Calibri</vt:lpstr>
      <vt:lpstr>Calibri Light</vt:lpstr>
      <vt:lpstr>Montserrat</vt:lpstr>
      <vt:lpstr>Montserrat ExtraBold</vt:lpstr>
      <vt:lpstr>Montserrat Medium</vt:lpstr>
      <vt:lpstr>Open Sans</vt:lpstr>
      <vt:lpstr>Poppins</vt:lpstr>
      <vt:lpstr>Tema de Office</vt:lpstr>
      <vt:lpstr>Presentación de PowerPoint</vt:lpstr>
      <vt:lpstr>PRINCIPALES FUNCIONES</vt:lpstr>
      <vt:lpstr>PRINCIPALES OBJETIVOS</vt:lpstr>
      <vt:lpstr>Presentación de PowerPoint</vt:lpstr>
      <vt:lpstr>CIFRAS GENERALES DEL PRESUPUESTO</vt:lpstr>
      <vt:lpstr>CIFRAS GENERALES DEL PRESUPUESTO</vt:lpstr>
      <vt:lpstr>¿EN QUÉ SE UTILIZA EL DINERO?</vt:lpstr>
      <vt:lpstr>EJECUCIÓN PRESUPUESTARIA</vt:lpstr>
      <vt:lpstr>¿CUÁL ES LA IMPORTANCIA DEL PAGO</vt:lpstr>
      <vt:lpstr>RECURSOS FINANCIEROS DESTINADOS A PAGO </vt:lpstr>
      <vt:lpstr>¿EN QUÉ INVIERTE EL MINISTERIO DE RELACIONES EXTERIORES?</vt:lpstr>
      <vt:lpstr>MONTO UTILIZADO EN INVERSIÓN A LA FECHA</vt:lpstr>
      <vt:lpstr>¿QUÉ FINALIDADES ATIENDE</vt:lpstr>
      <vt:lpstr>EJECUCIÓN PRESUPUESTARIA POR FINALIDAD</vt:lpstr>
      <vt:lpstr>Presentación de PowerPoint</vt:lpstr>
      <vt:lpstr>GUATEMALTECOS BENEFICIADOS CON SERVICIOS</vt:lpstr>
      <vt:lpstr>FORTALECIMIENTO DE LAS RELACIONES INTERNACIONALES </vt:lpstr>
      <vt:lpstr>CONSERVACIÓN Y DEMARCACIÓN DE: </vt:lpstr>
      <vt:lpstr>Presentación de PowerPoint</vt:lpstr>
      <vt:lpstr>¿QUÉ TENDENCIA MUESTRA EL USO DE LOS RECURSOS PÚBLICOS?</vt:lpstr>
      <vt:lpstr>¿QUÉ RESULTADOS SE OBTUVIERON EN EL MARCO DE LA PGG?</vt:lpstr>
      <vt:lpstr>¿QUÉ MEDIDAS DE TRANSFERENCIA SE HAN APLICADO?</vt:lpstr>
      <vt:lpstr>¿QUÉ DESAFÍOS INSTITUCIONALES SE TIENEN DURANTE EL 2021?</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Carlos Enrique  Coyote Yos</cp:lastModifiedBy>
  <cp:revision>26</cp:revision>
  <dcterms:created xsi:type="dcterms:W3CDTF">2021-05-04T19:30:50Z</dcterms:created>
  <dcterms:modified xsi:type="dcterms:W3CDTF">2021-09-17T20:50:58Z</dcterms:modified>
</cp:coreProperties>
</file>