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9236075" cy="6964350"/>
  <p:embeddedFontLst>
    <p:embeddedFont>
      <p:font typeface="Montserra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uYEwPtjN0XT6N8tUaLR5IZA8C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30849" y="1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614718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375" lIns="90750" spcFirstLastPara="1" rIns="90750" wrap="square" tIns="45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375" lIns="90750" spcFirstLastPara="1" rIns="90750" wrap="square" tIns="453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G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24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5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6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7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59618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4000"/>
              <a:buFont typeface="Montserrat"/>
              <a:buNone/>
              <a:defRPr b="1" sz="40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40758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7BB4"/>
              </a:buClr>
              <a:buSzPts val="2400"/>
              <a:buNone/>
              <a:defRPr sz="2400">
                <a:solidFill>
                  <a:srgbClr val="197BB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/>
          <p:nvPr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0"/>
          <p:cNvSpPr txBox="1"/>
          <p:nvPr>
            <p:ph type="title"/>
          </p:nvPr>
        </p:nvSpPr>
        <p:spPr>
          <a:xfrm>
            <a:off x="1737360" y="365126"/>
            <a:ext cx="8886305" cy="840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" type="body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/>
          <p:nvPr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2"/>
          <p:cNvSpPr txBox="1"/>
          <p:nvPr>
            <p:ph type="title"/>
          </p:nvPr>
        </p:nvSpPr>
        <p:spPr>
          <a:xfrm>
            <a:off x="1636221" y="136525"/>
            <a:ext cx="8919557" cy="1072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838200" y="1504604"/>
            <a:ext cx="5181600" cy="4672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2" type="body"/>
          </p:nvPr>
        </p:nvSpPr>
        <p:spPr>
          <a:xfrm>
            <a:off x="6172200" y="1504604"/>
            <a:ext cx="5181600" cy="4672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3"/>
          <p:cNvSpPr txBox="1"/>
          <p:nvPr>
            <p:ph type="title"/>
          </p:nvPr>
        </p:nvSpPr>
        <p:spPr>
          <a:xfrm>
            <a:off x="1594657" y="193761"/>
            <a:ext cx="9002685" cy="1072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F3C"/>
              </a:buClr>
              <a:buSzPts val="2400"/>
              <a:buNone/>
              <a:defRPr b="1" sz="24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86C0"/>
              </a:buClr>
              <a:buSzPts val="2800"/>
              <a:buChar char="•"/>
              <a:defRPr>
                <a:solidFill>
                  <a:srgbClr val="2786C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2400"/>
              <a:buChar char="•"/>
              <a:defRPr>
                <a:solidFill>
                  <a:srgbClr val="2786C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2000"/>
              <a:buChar char="•"/>
              <a:defRPr>
                <a:solidFill>
                  <a:srgbClr val="2786C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1800"/>
              <a:buChar char="•"/>
              <a:defRPr>
                <a:solidFill>
                  <a:srgbClr val="2786C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1800"/>
              <a:buChar char="•"/>
              <a:defRPr>
                <a:solidFill>
                  <a:srgbClr val="2786C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F3C"/>
              </a:buClr>
              <a:buSzPts val="2400"/>
              <a:buNone/>
              <a:defRPr b="1" sz="24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/>
          <p:nvPr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4"/>
          <p:cNvSpPr txBox="1"/>
          <p:nvPr>
            <p:ph type="title"/>
          </p:nvPr>
        </p:nvSpPr>
        <p:spPr>
          <a:xfrm>
            <a:off x="1770611" y="136525"/>
            <a:ext cx="8620298" cy="99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839788" y="1404850"/>
            <a:ext cx="3932237" cy="652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  <a:defRPr b="1" sz="20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F3C"/>
              </a:buClr>
              <a:buSzPts val="2800"/>
              <a:buChar char="•"/>
              <a:defRPr b="1" sz="28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839788" y="2057400"/>
            <a:ext cx="3932237" cy="411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7BB4"/>
              </a:buClr>
              <a:buSzPts val="1600"/>
              <a:buNone/>
              <a:defRPr sz="1600">
                <a:solidFill>
                  <a:srgbClr val="197BB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>
            <p:ph type="title"/>
          </p:nvPr>
        </p:nvSpPr>
        <p:spPr>
          <a:xfrm>
            <a:off x="836612" y="1313410"/>
            <a:ext cx="3935413" cy="743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7BB4"/>
              </a:buClr>
              <a:buSzPts val="2000"/>
              <a:buFont typeface="Montserrat"/>
              <a:buNone/>
              <a:defRPr b="1" sz="2000">
                <a:solidFill>
                  <a:srgbClr val="197BB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/>
          <p:nvPr>
            <p:ph idx="2" type="pic"/>
          </p:nvPr>
        </p:nvSpPr>
        <p:spPr>
          <a:xfrm>
            <a:off x="5183188" y="1313410"/>
            <a:ext cx="6172200" cy="454764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4.jp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0.jp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ctrTitle"/>
          </p:nvPr>
        </p:nvSpPr>
        <p:spPr>
          <a:xfrm>
            <a:off x="1524000" y="2169650"/>
            <a:ext cx="9144000" cy="238920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b="1" lang="es-GT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RENDICIÓN DE CUENTAS DEL ORGANISMO EJECUTIVO </a:t>
            </a:r>
            <a:br>
              <a:rPr b="1" lang="es-GT" sz="40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GT" sz="4000">
                <a:latin typeface="Arial"/>
                <a:ea typeface="Arial"/>
                <a:cs typeface="Arial"/>
                <a:sym typeface="Arial"/>
              </a:rPr>
            </a:br>
            <a:r>
              <a:rPr b="1" lang="es-GT" sz="40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endParaRPr b="1" sz="4000">
              <a:solidFill>
                <a:srgbClr val="197B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br>
              <a:rPr b="1" lang="es-GT" sz="40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Comisio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n Presidencial contra la Discriminacion y el Racismo contra los Pueblos 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Indígenas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 en Guatemala</a:t>
            </a:r>
            <a:r>
              <a:rPr lang="es-GT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 -CODISRA-</a:t>
            </a: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7599439" y="150231"/>
            <a:ext cx="510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5200" y="51239"/>
            <a:ext cx="38100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820" y="5423600"/>
            <a:ext cx="1052351" cy="12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ctrTitle"/>
          </p:nvPr>
        </p:nvSpPr>
        <p:spPr>
          <a:xfrm>
            <a:off x="406581" y="840649"/>
            <a:ext cx="10566219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PAGO DE SALARIOS A SERVIDORES PÚBLICOS A LA FECHA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 total para el pago de servidores públicos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6,333,042.00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utilizado al </a:t>
            </a:r>
            <a:r>
              <a:rPr b="1" lang="es-GT" sz="2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r>
              <a:rPr b="1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el pago de servidores públicos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3,404,613.72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pendiente de utilizar para el pago de servidores públicos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2,927,428.28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rubro constituye el </a:t>
            </a:r>
            <a:r>
              <a:rPr b="1" lang="es-GT" sz="2200">
                <a:solidFill>
                  <a:srgbClr val="FF0000"/>
                </a:solidFill>
              </a:rPr>
              <a:t>60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s-GT" sz="2200">
                <a:solidFill>
                  <a:srgbClr val="FF0000"/>
                </a:solidFill>
              </a:rPr>
              <a:t>31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b="0" lang="es-GT" sz="22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total del presupuesto de 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200" u="sng">
                <a:solidFill>
                  <a:schemeClr val="dk1"/>
                </a:solidFill>
              </a:rPr>
              <a:t>CODISRA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arrollando capacidades de ciencia de datos en Directivos Públicos" id="152" name="Google Shape;15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8368" y="237076"/>
            <a:ext cx="1111896" cy="111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ctrTitle"/>
          </p:nvPr>
        </p:nvSpPr>
        <p:spPr>
          <a:xfrm>
            <a:off x="387531" y="793024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¿EN QUÉ INVIERTE “</a:t>
            </a:r>
            <a:r>
              <a:rPr lang="es-GT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”?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4558936" y="1458006"/>
            <a:ext cx="7406641" cy="5579063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invierte en la adquisición de equipo, licencias y programas para computadoras, entre otros, que sirven para producir bienes y servicios para la población. 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400"/>
              <a:buFont typeface="Montserrat"/>
              <a:buNone/>
            </a:pPr>
            <a:r>
              <a:t/>
            </a:r>
            <a:endParaRPr b="0" sz="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Asimismo, invierte en reparaciones  y en mejoras a los equipos.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500"/>
              <a:buFont typeface="Montserrat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el trimestre reportado destaca la adquisición de </a:t>
            </a:r>
            <a:r>
              <a:rPr lang="es-GT" sz="2000">
                <a:solidFill>
                  <a:schemeClr val="dk1"/>
                </a:solidFill>
              </a:rPr>
              <a:t>l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icencias y  </a:t>
            </a:r>
            <a:r>
              <a:rPr lang="es-GT" sz="2000">
                <a:solidFill>
                  <a:schemeClr val="dk1"/>
                </a:solidFill>
              </a:rPr>
              <a:t>accesorios  de </a:t>
            </a:r>
            <a:r>
              <a:rPr lang="es-GT" sz="2000">
                <a:solidFill>
                  <a:schemeClr val="dk1"/>
                </a:solidFill>
              </a:rPr>
              <a:t>computación</a:t>
            </a:r>
            <a:r>
              <a:rPr lang="es-GT" sz="20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inversión se divide principalmente en  adquisición de equipo de </a:t>
            </a:r>
            <a:r>
              <a:rPr lang="es-GT" sz="2000">
                <a:solidFill>
                  <a:schemeClr val="dk1"/>
                </a:solidFill>
              </a:rPr>
              <a:t>computo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Arial"/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ificio - Iconos gratis de edificios" id="160" name="Google Shape;1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7110" y="91453"/>
            <a:ext cx="1288467" cy="128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625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 total para la inversión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185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lang="es-GT" sz="4500">
                <a:solidFill>
                  <a:srgbClr val="0070C0"/>
                </a:solidFill>
              </a:rPr>
              <a:t>423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.00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utilizado al </a:t>
            </a:r>
            <a:r>
              <a:rPr b="1" lang="es-GT" sz="2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r>
              <a:rPr b="1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la inversión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22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lang="es-GT" sz="4500">
                <a:solidFill>
                  <a:srgbClr val="0070C0"/>
                </a:solidFill>
              </a:rPr>
              <a:t>128.58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pendiente de utilizar para la inversión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163,294.42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rubro constituye el </a:t>
            </a:r>
            <a:r>
              <a:rPr b="1" lang="es-GT" sz="2200">
                <a:solidFill>
                  <a:srgbClr val="FF0000"/>
                </a:solidFill>
              </a:rPr>
              <a:t>1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s-GT" sz="2200">
                <a:solidFill>
                  <a:srgbClr val="FF0000"/>
                </a:solidFill>
              </a:rPr>
              <a:t>77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b="0" lang="es-GT" sz="22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total del presupuesto de 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200" u="sng">
                <a:solidFill>
                  <a:schemeClr val="dk1"/>
                </a:solidFill>
              </a:rPr>
              <a:t>CODISRA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>
            <p:ph type="ctrTitle"/>
          </p:nvPr>
        </p:nvSpPr>
        <p:spPr>
          <a:xfrm>
            <a:off x="450375" y="945425"/>
            <a:ext cx="10408200" cy="77430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MONTO UTILIZADO EN INVERSIÓN A LA FECHA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ificio - Iconos gratis de edificios" id="168" name="Google Shape;1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7110" y="91453"/>
            <a:ext cx="1288467" cy="128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ctrTitle"/>
          </p:nvPr>
        </p:nvSpPr>
        <p:spPr>
          <a:xfrm>
            <a:off x="387530" y="793024"/>
            <a:ext cx="9146435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FINALIDADES ATIENDE “LA INSTITUCIÓN”?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4558936" y="1324791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recursos públicos se utilizan con fines específicos para el cumplimiento de los objetivos sociales y económicos del Estado que impactan directamente en la población.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entidad atiende y prioriza las finalidades que le corresponden de conformidad con la ley. En el caso de 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”, destina su presupuesto a </a:t>
            </a:r>
            <a:r>
              <a:rPr lang="es-GT" sz="2000">
                <a:solidFill>
                  <a:schemeClr val="dk1"/>
                </a:solidFill>
              </a:rPr>
              <a:t>la proteccion social de los derechos de los pueblos </a:t>
            </a:r>
            <a:r>
              <a:rPr lang="es-GT" sz="2000">
                <a:solidFill>
                  <a:schemeClr val="dk1"/>
                </a:solidFill>
              </a:rPr>
              <a:t>indígenas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principal finalidad que se atiende es </a:t>
            </a:r>
            <a:r>
              <a:rPr lang="es-GT" sz="2000">
                <a:solidFill>
                  <a:schemeClr val="dk1"/>
                </a:solidFill>
              </a:rPr>
              <a:t>protección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social con un </a:t>
            </a:r>
            <a:r>
              <a:rPr b="1" lang="es-GT" sz="2000">
                <a:solidFill>
                  <a:srgbClr val="FF0000"/>
                </a:solidFill>
              </a:rPr>
              <a:t>46.73</a:t>
            </a:r>
            <a:r>
              <a:rPr b="1" lang="es-GT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presupuesto total de  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rget arm | Icono Gratis" id="176" name="Google Shape;17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7707" y="56535"/>
            <a:ext cx="1477870" cy="147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1789611" y="575125"/>
            <a:ext cx="8791303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EJECUCIÓN PRESUPUESTARIA POR FINALIDAD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10149453" y="6145305"/>
            <a:ext cx="20425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Cifras en millones de quetzales</a:t>
            </a:r>
            <a:endParaRPr/>
          </a:p>
        </p:txBody>
      </p:sp>
      <p:pic>
        <p:nvPicPr>
          <p:cNvPr id="183" name="Google Shape;1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325" y="1245475"/>
            <a:ext cx="8791327" cy="511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s-GT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1" lang="es-GT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RESULTADOS ESPECÍFICOS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0" y="95800"/>
            <a:ext cx="3810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/>
        </p:nvSpPr>
        <p:spPr>
          <a:xfrm>
            <a:off x="1838366" y="244873"/>
            <a:ext cx="79431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b="1" lang="es-GT" sz="28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PRINCIPALES RESULTADOS Y AVANCES</a:t>
            </a:r>
            <a:endParaRPr/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484898"/>
            <a:ext cx="11887200" cy="496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/>
        </p:nvSpPr>
        <p:spPr>
          <a:xfrm>
            <a:off x="1819216" y="455573"/>
            <a:ext cx="7943094" cy="6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b="1" lang="es-GT" sz="28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PRINCIPALES RESULTADOS Y AVANCES</a:t>
            </a:r>
            <a:endParaRPr/>
          </a:p>
        </p:txBody>
      </p:sp>
      <p:pic>
        <p:nvPicPr>
          <p:cNvPr id="203" name="Google Shape;2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5923"/>
            <a:ext cx="11887198" cy="471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497525"/>
            <a:ext cx="4524851" cy="292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lang="es-GT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br>
              <a:rPr b="1" lang="es-GT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GT" sz="3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TENDENCIAS Y DESAFÍOS</a:t>
            </a:r>
            <a:endParaRPr/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75" y="105250"/>
            <a:ext cx="3810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ctrTitle"/>
          </p:nvPr>
        </p:nvSpPr>
        <p:spPr>
          <a:xfrm>
            <a:off x="387530" y="1041218"/>
            <a:ext cx="10049693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TENDENCIA MUESTRA EL USO DE LOS RECURSOS PÚBLICOS?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4571999" y="1533796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obtenidos durante el </a:t>
            </a:r>
            <a:r>
              <a:rPr b="1" lang="es-GT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cuatrimestre reportado 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permiten establecer que la ejecución del presupuesto se caracterizó principalmente por </a:t>
            </a:r>
            <a:r>
              <a:rPr lang="es-GT" sz="2000">
                <a:solidFill>
                  <a:schemeClr val="dk1"/>
                </a:solidFill>
              </a:rPr>
              <a:t> las diferentes </a:t>
            </a:r>
            <a:r>
              <a:rPr lang="es-GT" sz="2000">
                <a:solidFill>
                  <a:schemeClr val="dk1"/>
                </a:solidFill>
              </a:rPr>
              <a:t>intervenciones</a:t>
            </a:r>
            <a:r>
              <a:rPr lang="es-GT" sz="2000">
                <a:solidFill>
                  <a:schemeClr val="dk1"/>
                </a:solidFill>
              </a:rPr>
              <a:t> para  la </a:t>
            </a:r>
            <a:r>
              <a:rPr lang="es-GT" sz="2000">
                <a:solidFill>
                  <a:schemeClr val="dk1"/>
                </a:solidFill>
              </a:rPr>
              <a:t>eliminación de la discriminacion</a:t>
            </a:r>
            <a:r>
              <a:rPr lang="es-GT" sz="2000">
                <a:solidFill>
                  <a:schemeClr val="dk1"/>
                </a:solidFill>
              </a:rPr>
              <a:t> y el racismo,  y promover la convivencia </a:t>
            </a:r>
            <a:r>
              <a:rPr lang="es-GT" sz="2000">
                <a:solidFill>
                  <a:schemeClr val="dk1"/>
                </a:solidFill>
              </a:rPr>
              <a:t>armónica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7 TENDENCIAS TECNOLÓGICAS PARA EL EL 2021 | MQA" id="218" name="Google Shape;21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5785" y="-89694"/>
            <a:ext cx="2406215" cy="1927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espera que en los </a:t>
            </a:r>
            <a:r>
              <a:rPr b="1" lang="es-GT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siguientes cuatrimestres  alcanzar los objetivos </a:t>
            </a:r>
            <a:r>
              <a:rPr b="1" lang="es-GT" sz="1600">
                <a:solidFill>
                  <a:srgbClr val="0070C0"/>
                </a:solidFill>
              </a:rPr>
              <a:t>estratégicos</a:t>
            </a:r>
            <a:r>
              <a:rPr b="1" lang="es-GT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planificados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PRINCIPALES FUNCIONES DE “</a:t>
            </a:r>
            <a:r>
              <a:rPr lang="es-GT" sz="2800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 sz="2800"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>
            <p:ph idx="1" type="body"/>
          </p:nvPr>
        </p:nvSpPr>
        <p:spPr>
          <a:xfrm>
            <a:off x="483324" y="1624347"/>
            <a:ext cx="10646230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232"/>
              <a:buNone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De conformidad con las normas que regulan su funcionamiento, las </a:t>
            </a:r>
            <a:r>
              <a:rPr b="1" lang="es-GT" sz="3650">
                <a:solidFill>
                  <a:srgbClr val="2786C0"/>
                </a:solidFill>
                <a:latin typeface="Arial"/>
                <a:ea typeface="Arial"/>
                <a:cs typeface="Arial"/>
                <a:sym typeface="Arial"/>
              </a:rPr>
              <a:t>principales funciones </a:t>
            </a:r>
            <a:r>
              <a:rPr lang="es-GT" sz="3650">
                <a:latin typeface="Arial"/>
                <a:ea typeface="Arial"/>
                <a:cs typeface="Arial"/>
                <a:sym typeface="Arial"/>
              </a:rPr>
              <a:t>de “</a:t>
            </a:r>
            <a:r>
              <a:rPr lang="es-GT" sz="3650" u="sng">
                <a:latin typeface="Arial"/>
                <a:ea typeface="Arial"/>
                <a:cs typeface="Arial"/>
                <a:sym typeface="Arial"/>
              </a:rPr>
              <a:t>la CODISRA</a:t>
            </a:r>
            <a:r>
              <a:rPr lang="es-GT" sz="3650">
                <a:latin typeface="Arial"/>
                <a:ea typeface="Arial"/>
                <a:cs typeface="Arial"/>
                <a:sym typeface="Arial"/>
              </a:rPr>
              <a:t>” son:</a:t>
            </a:r>
            <a:endParaRPr sz="3650"/>
          </a:p>
          <a:p>
            <a:pPr indent="-151209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a) Asesorar y acompañar a las distintas instituciones y funcionarios del Estado, así como a las instituciones privadas, para desarrollar mecanismos efectivos en la erradicación de la Discriminación y el Racismo que se da contra los pueblos indígenas en Guatemala.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b) Formular políticas públicas que garanticen la no discriminación y el racismo contra los indígenas y dar seguimiento a su ejecución.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c) Monitorear las políticas de las instituciones privadas y sugerir criterios a adoptar para afrontar positivamente el problema de la discriminación.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d) Actuar como enlace entre las organizaciones de los pueblos indígenas y el Organismo Ejecutivo en materia de discriminación y racismo.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e) Llevar registro de denuncias de casos de racismo y discriminación, y canalizarlos a las instituciones competentes.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f) Presentar al Presidente de la República informes semestrales sobre el avance del respeto y ejercicio de los derechos de los pueblos indígenas, los cuales serán públicos.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g) Elaborar informes que el Estado de Guatemala deba presentar en materia de Pueblos Indígenas ante organismos internacionales.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h) Impulsar campañas de sensibilización ciudadana en contra de los actos de discriminación.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i) Gestionar y administrar la cooperación nacional e internacional para el cumplimiento de sus funciones.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j) Coordinar acciones a nivel nacional con organizaciones de los Pueblos Indígenas, interesadas en la temática de la Comisión para definir políticas y acciones de Gobierno de la República en el ámbito internacional, referente a los derechos de los pueblos indígenas.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ctrTitle"/>
          </p:nvPr>
        </p:nvSpPr>
        <p:spPr>
          <a:xfrm>
            <a:off x="387531" y="1041218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RESULTADOS SE OBTUVIERON EN EL MARCO DE LA PGG?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GT" sz="1800">
                <a:solidFill>
                  <a:srgbClr val="0070C0"/>
                </a:solidFill>
              </a:rPr>
              <a:t>La Politica </a:t>
            </a:r>
            <a:r>
              <a:rPr b="1" lang="es-GT" sz="1800">
                <a:solidFill>
                  <a:srgbClr val="0070C0"/>
                </a:solidFill>
              </a:rPr>
              <a:t>General de Gobierno </a:t>
            </a:r>
            <a:r>
              <a:rPr lang="es-GT" sz="1800">
                <a:solidFill>
                  <a:schemeClr val="dk1"/>
                </a:solidFill>
              </a:rPr>
              <a:t>(PGG) es el plan de acción del Gobierno de Guatemala, en donde se plasman los objetivos estratégicos y los lineamientos de las políticas públicas.</a:t>
            </a:r>
            <a:r>
              <a:rPr lang="es-GT" sz="1800">
                <a:solidFill>
                  <a:schemeClr val="dk1"/>
                </a:solidFill>
              </a:rPr>
              <a:t>CODISRA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durante el cuatrimestre reportado colaboró con el cumplimiento de la PGG mediante vinculación de la Política Pública para la Eliminación del Racismo y la Discriminación Racial -PPCER- y los ejes 7 y 12 de la Política Nacional de Desarrollo Integral de las Mujeres -PNPDIM- para la prevención del Racismo y la Discriminación Racial contra mujeres mayas, garífunas y xinkas.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contribuyó con los pilares y ejes</a:t>
            </a:r>
            <a:r>
              <a:rPr lang="es-GT" sz="1600">
                <a:solidFill>
                  <a:schemeClr val="dk1"/>
                </a:solidFill>
              </a:rPr>
              <a:t> 7 y 12 -</a:t>
            </a:r>
            <a:r>
              <a:rPr lang="es-GT" sz="2000">
                <a:solidFill>
                  <a:schemeClr val="dk1"/>
                </a:solidFill>
              </a:rPr>
              <a:t>PNPDIM-</a:t>
            </a:r>
            <a:endParaRPr/>
          </a:p>
        </p:txBody>
      </p:sp>
      <p:pic>
        <p:nvPicPr>
          <p:cNvPr descr="Noticias de Canción de Abril - TuneCore" id="227" name="Google Shape;2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3182" y="202303"/>
            <a:ext cx="1482929" cy="147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ctrTitle"/>
          </p:nvPr>
        </p:nvSpPr>
        <p:spPr>
          <a:xfrm>
            <a:off x="387531" y="1041218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MEDIDAS DE TRANSPARENCIA SE HAN APLICADO?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garantizar el </a:t>
            </a:r>
            <a:r>
              <a:rPr b="1" lang="es-GT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uso adecuado del dinero público 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el avance en el cumplimiento de los objetivos de Estado, 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ha adoptado como medidas de transparencia: el uso de</a:t>
            </a:r>
            <a:r>
              <a:rPr lang="es-GT" sz="2000">
                <a:solidFill>
                  <a:schemeClr val="dk1"/>
                </a:solidFill>
              </a:rPr>
              <a:t> 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sistemas aut</a:t>
            </a:r>
            <a:r>
              <a:rPr lang="es-GT" sz="2000">
                <a:solidFill>
                  <a:schemeClr val="dk1"/>
                </a:solidFill>
              </a:rPr>
              <a:t>orizados por MFP con la </a:t>
            </a:r>
            <a:r>
              <a:rPr lang="es-GT" sz="2000">
                <a:solidFill>
                  <a:schemeClr val="dk1"/>
                </a:solidFill>
              </a:rPr>
              <a:t>documentación</a:t>
            </a:r>
            <a:r>
              <a:rPr lang="es-GT" sz="2000">
                <a:solidFill>
                  <a:schemeClr val="dk1"/>
                </a:solidFill>
              </a:rPr>
              <a:t> de respaldo y debidamente resguardados y capacitaciones </a:t>
            </a:r>
            <a:r>
              <a:rPr lang="es-GT" sz="2000">
                <a:solidFill>
                  <a:schemeClr val="dk1"/>
                </a:solidFill>
              </a:rPr>
              <a:t>relacionados</a:t>
            </a:r>
            <a:r>
              <a:rPr lang="es-GT" sz="2000">
                <a:solidFill>
                  <a:schemeClr val="dk1"/>
                </a:solidFill>
              </a:rPr>
              <a:t> con la </a:t>
            </a:r>
            <a:r>
              <a:rPr lang="es-GT" sz="2000">
                <a:solidFill>
                  <a:schemeClr val="dk1"/>
                </a:solidFill>
              </a:rPr>
              <a:t>ética</a:t>
            </a:r>
            <a:r>
              <a:rPr lang="es-GT" sz="2000">
                <a:solidFill>
                  <a:schemeClr val="dk1"/>
                </a:solidFill>
              </a:rPr>
              <a:t> y transparencia impulsadas por el ente Fiscalizador.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tiene previsto aplicar nuevas medidas de transparencia como calidad del gasto y </a:t>
            </a:r>
            <a:r>
              <a:rPr lang="es-GT" sz="1600">
                <a:solidFill>
                  <a:schemeClr val="dk1"/>
                </a:solidFill>
              </a:rPr>
              <a:t>austeridad</a:t>
            </a: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Iconos de Transparencia - 450 iconos vectoriales gratis" id="235" name="Google Shape;2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2121" y="200840"/>
            <a:ext cx="1471205" cy="147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type="ctrTitle"/>
          </p:nvPr>
        </p:nvSpPr>
        <p:spPr>
          <a:xfrm>
            <a:off x="387531" y="1041218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DESAFÍOS INSTITUCIONALES SE TIENEN DURANTE 2021?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b="1" lang="es-GT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principales desafíos 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“</a:t>
            </a:r>
            <a:r>
              <a:rPr lang="es-GT" sz="1800" u="sng">
                <a:solidFill>
                  <a:schemeClr val="dk1"/>
                </a:solidFill>
              </a:rPr>
              <a:t>CODISRA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en cuanto al uso de los recursos públicos y el cumplimiento de los planes nacionales son 1-</a:t>
            </a:r>
            <a:r>
              <a:rPr lang="es-GT" sz="1800">
                <a:solidFill>
                  <a:schemeClr val="dk1"/>
                </a:solidFill>
              </a:rPr>
              <a:t>s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ensibilización a la población en general, en los temas: Racismo y Discriminación; 2-Asesoría para la implementación del plan de vinculación de la Política Pública para la Eliminación del Racismo y la Discriminación Racial -PPCER-</a:t>
            </a:r>
            <a:r>
              <a:rPr lang="es-GT" sz="1800">
                <a:solidFill>
                  <a:schemeClr val="dk1"/>
                </a:solidFill>
              </a:rPr>
              <a:t> 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3-</a:t>
            </a:r>
            <a:r>
              <a:rPr lang="es-GT" sz="1800">
                <a:solidFill>
                  <a:schemeClr val="dk1"/>
                </a:solidFill>
              </a:rPr>
              <a:t>T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rabajo virtual con la Mesa de coordinación interinstitucional para la elaboración de informes de Estado, para el seguimiento y recopilación de información institucional como insumos para la elaboración del informe periódico combinado 18°, 19° y 20° de la Convención Internacional sobre Todas las formas de Discriminación Racial, correspondiente al período 2017-2021.</a:t>
            </a:r>
            <a:endParaRPr b="0" sz="18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acciones inmediatas a seguir son </a:t>
            </a:r>
            <a:r>
              <a:rPr lang="es-GT" sz="1800">
                <a:solidFill>
                  <a:schemeClr val="dk1"/>
                </a:solidFill>
              </a:rPr>
              <a:t>las 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capacitaciones y la sensibilizadas en la prevención y erradicación del racismo y la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discriminación racial de servidores públicos y personas de la sociedad civil en general.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Icono-Comprensión-Desafio Neurolectura | Desafío Neurolectura" id="243" name="Google Shape;2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0090" y="133797"/>
            <a:ext cx="1796960" cy="181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PRINCIPALES OBJETIVO DE “</a:t>
            </a:r>
            <a:r>
              <a:rPr lang="es-GT" sz="2800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 sz="2800"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483325" y="1624350"/>
            <a:ext cx="106461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428"/>
              <a:buNone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Para el cumplimiento de sus funciones y satisfacer las necesidades de la población, “</a:t>
            </a:r>
            <a:r>
              <a:rPr lang="es-GT" sz="5600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”,  se 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describen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 algunos </a:t>
            </a:r>
            <a:r>
              <a:rPr b="1" lang="es-GT" sz="5600">
                <a:solidFill>
                  <a:srgbClr val="2786C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: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129063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59821"/>
              <a:buFont typeface="Noto Sans Symbols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Promoción del Día Nacional de la Eliminación de todas las formas de Discriminación Racial y la Semana de Solidaridad con los Pueblos que luchan contra el Racismo y la Discriminación Racial</a:t>
            </a:r>
            <a:r>
              <a:rPr b="1" lang="es-GT" sz="5600">
                <a:latin typeface="Arial"/>
                <a:ea typeface="Arial"/>
                <a:cs typeface="Arial"/>
                <a:sym typeface="Arial"/>
              </a:rPr>
              <a:t> (Acuerdo Gubernativo 126-2004) 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como aporte a la construcción de la convivencia armónica en un Estado pluricultural, multiétnico y multilingüe. 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1651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Fortalecimiento de conocimientos y sensibilización a servidores públicos del Organismo Ejecutivo,  Municipalidades y sociedad civil, en temas relacionados a Derechos de los Pueblos Indígenas, Racismo y Discriminación Racial, para la implementación de acciones tendientes a la prevención y eliminación del racismo y la discriminación racial en los ámbitos:  social, económico, político y cultural, además se busca </a:t>
            </a:r>
            <a:r>
              <a:rPr lang="es-GT" sz="5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transformación de actitudes, mentalidades y comportamientos, para la convivencia armónica.  </a:t>
            </a:r>
            <a:endParaRPr sz="5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651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Fortalecimiento de conocimientos a los miembros de la Red de Derivación de la Oficina de Atención a la Víctima del Ministerio Público (OAV-MP), en busca de la justicia pronta y cumplida a víctimas de discriminación hacia personas pertenecientes a los Pueblos Indígenas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1651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Establecimiento de coordinación interinstitucional con autoridades municipales e instituciones del Organismo Ejecutivo, para asumir compromisos en la ejecución de acciones en prevención del racismo y la discriminación Racial hacía los pueblos Indígenas a nivel municipal.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857"/>
              <a:buNone/>
            </a:pPr>
            <a:r>
              <a:t/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2857"/>
              <a:buNone/>
            </a:pPr>
            <a:r>
              <a:t/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1297925" y="388680"/>
            <a:ext cx="9144000" cy="59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1" lang="es-GT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br>
              <a:rPr b="1" lang="es-GT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PARTE GENERAL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700"/>
              <a:buFont typeface="Arial"/>
              <a:buNone/>
            </a:pP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0125" y="6133213"/>
            <a:ext cx="3810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CIFRAS GENERALES DEL PRESUPUESTO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1097278" y="1754976"/>
            <a:ext cx="4585065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Presupuesto vigente </a:t>
            </a:r>
            <a:r>
              <a:rPr b="1" lang="es-GT">
                <a:latin typeface="Arial"/>
                <a:ea typeface="Arial"/>
                <a:cs typeface="Arial"/>
                <a:sym typeface="Arial"/>
              </a:rPr>
              <a:t>total: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Presupuesto </a:t>
            </a:r>
            <a:r>
              <a:rPr b="1" lang="es-GT">
                <a:latin typeface="Arial"/>
                <a:ea typeface="Arial"/>
                <a:cs typeface="Arial"/>
                <a:sym typeface="Arial"/>
              </a:rPr>
              <a:t>ejecutado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 (utilizado):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Saldo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 por ejecutar 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r>
              <a:rPr lang="es-GT">
                <a:latin typeface="Arial"/>
                <a:ea typeface="Arial"/>
                <a:cs typeface="Arial"/>
                <a:sym typeface="Arial"/>
              </a:rPr>
              <a:t>(por utilizar):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754880" y="1754969"/>
            <a:ext cx="59697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10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,500,000.00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4754880" y="3238530"/>
            <a:ext cx="59697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4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,906,885.17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5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,593,114.83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CIFRAS GENERALES DEL PRESUPUESTO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2132701" y="2803491"/>
            <a:ext cx="4585065" cy="144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GT" sz="2600">
                <a:latin typeface="Arial"/>
                <a:ea typeface="Arial"/>
                <a:cs typeface="Arial"/>
                <a:sym typeface="Arial"/>
              </a:rPr>
              <a:t>Porcentaje de ejecución</a:t>
            </a:r>
            <a:r>
              <a:rPr b="1" lang="es-GT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5857155" y="2534194"/>
            <a:ext cx="2884203" cy="1984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b="1" lang="es-GT" sz="5000">
                <a:solidFill>
                  <a:srgbClr val="FF0000"/>
                </a:solidFill>
              </a:rPr>
              <a:t>46.73</a:t>
            </a:r>
            <a:r>
              <a:rPr b="1" i="0" lang="es-GT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ctrTitle"/>
          </p:nvPr>
        </p:nvSpPr>
        <p:spPr>
          <a:xfrm>
            <a:off x="387531" y="1345474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¿EN QUÉ UTILIZA EL DINERO DE “</a:t>
            </a:r>
            <a:r>
              <a:rPr lang="es-GT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”?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4493623" y="1721224"/>
            <a:ext cx="7406641" cy="4814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dinero se utiliza en la adquisición de diferentes bienes o servicios y en transferencias que son necesarias para cumplir con las finalidades de la institución.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mostrar de forma ordenada a la población en qué se utiliza el dinero, el gasto del sector público se muestra por </a:t>
            </a:r>
            <a:r>
              <a:rPr b="1" lang="es-GT" sz="26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grupos de gasto</a:t>
            </a:r>
            <a:r>
              <a:rPr b="0" lang="es-GT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El gasto se divide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Arial"/>
              <a:buNone/>
            </a:pPr>
            <a: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b="1" lang="es-GT" sz="3100">
                <a:solidFill>
                  <a:srgbClr val="FF0000"/>
                </a:solidFill>
              </a:rPr>
              <a:t>5</a:t>
            </a:r>
            <a:r>
              <a:rPr b="1" lang="es-GT" sz="3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1789611" y="575125"/>
            <a:ext cx="8791303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EJECUCIÓN PRESUPUESTARIA POR GRUPO DE GASTO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10031505" y="2689412"/>
            <a:ext cx="186461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Cifras en millones de quetzales</a:t>
            </a: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450" y="1299950"/>
            <a:ext cx="8672123" cy="491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ctrTitle"/>
          </p:nvPr>
        </p:nvSpPr>
        <p:spPr>
          <a:xfrm>
            <a:off x="387531" y="1021624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¿CUÁL ES LA IMPORTANCIA DEL PAGO DE SERVIDORES PÚBLICOS?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493623" y="1591234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dinero utilizado en el pago de servidores públicos (</a:t>
            </a:r>
            <a:r>
              <a:rPr b="1" lang="es-GT" sz="24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grupo 0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aunque se clasifica como un gasto de funcionamiento, en realidad, constituye el medio para prestar servicios o entregar bienes a la población beneficiaria, y con ello, satisfacer las necesidades sociales; a través de la contratación de </a:t>
            </a:r>
            <a:r>
              <a:rPr lang="es-GT" sz="2400">
                <a:solidFill>
                  <a:schemeClr val="dk1"/>
                </a:solidFill>
              </a:rPr>
              <a:t>personal por jornal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s-GT" sz="2400">
                <a:solidFill>
                  <a:schemeClr val="dk1"/>
                </a:solidFill>
              </a:rPr>
              <a:t> personal temporal 029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 personal administrativo que brinda los servicios </a:t>
            </a:r>
            <a:r>
              <a:rPr lang="es-GT" sz="2400">
                <a:solidFill>
                  <a:schemeClr val="dk1"/>
                </a:solidFill>
              </a:rPr>
              <a:t>técnicos</a:t>
            </a:r>
            <a:r>
              <a:rPr lang="es-GT" sz="2400">
                <a:solidFill>
                  <a:schemeClr val="dk1"/>
                </a:solidFill>
              </a:rPr>
              <a:t>,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GT" sz="2400">
                <a:solidFill>
                  <a:schemeClr val="dk1"/>
                </a:solidFill>
              </a:rPr>
              <a:t>profesionales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 atención a la población.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el cuatrimestre reportado, </a:t>
            </a:r>
            <a:r>
              <a:rPr b="0" lang="es-GT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atendió y dio cobertura a </a:t>
            </a:r>
            <a:r>
              <a:rPr b="1" lang="es-GT" sz="2200">
                <a:solidFill>
                  <a:srgbClr val="FF0000"/>
                </a:solidFill>
              </a:rPr>
              <a:t>474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persona</a:t>
            </a:r>
            <a:r>
              <a:rPr b="1" lang="es-GT" sz="2200">
                <a:solidFill>
                  <a:srgbClr val="FF0000"/>
                </a:solidFill>
              </a:rPr>
              <a:t>s  capacitadas y 18 </a:t>
            </a:r>
            <a:r>
              <a:rPr b="1" lang="es-GT" sz="2200">
                <a:solidFill>
                  <a:srgbClr val="FF0000"/>
                </a:solidFill>
              </a:rPr>
              <a:t>guatemaltecos asesorados. </a:t>
            </a:r>
            <a:endParaRPr b="0"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arrollando capacidades de ciencia de datos en Directivos Públicos" id="144" name="Google Shape;1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8368" y="237076"/>
            <a:ext cx="1111896" cy="111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2020-10-26T21:37:44Z</dcterms:created>
  <dc:creator>CPCC-RMONROY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