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 id="2147483680" r:id="rId3"/>
    <p:sldMasterId id="2147483690" r:id="rId4"/>
  </p:sldMasterIdLst>
  <p:notesMasterIdLst>
    <p:notesMasterId r:id="rId36"/>
  </p:notesMasterIdLst>
  <p:sldIdLst>
    <p:sldId id="256" r:id="rId5"/>
    <p:sldId id="257" r:id="rId6"/>
    <p:sldId id="314" r:id="rId7"/>
    <p:sldId id="343" r:id="rId8"/>
    <p:sldId id="317" r:id="rId9"/>
    <p:sldId id="258" r:id="rId10"/>
    <p:sldId id="318" r:id="rId11"/>
    <p:sldId id="319" r:id="rId12"/>
    <p:sldId id="320" r:id="rId13"/>
    <p:sldId id="321"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9" r:id="rId31"/>
    <p:sldId id="340" r:id="rId32"/>
    <p:sldId id="341" r:id="rId33"/>
    <p:sldId id="342" r:id="rId34"/>
    <p:sldId id="313" r:id="rId35"/>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A60"/>
    <a:srgbClr val="00568B"/>
    <a:srgbClr val="003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405"/>
  </p:normalViewPr>
  <p:slideViewPr>
    <p:cSldViewPr snapToGrid="0" snapToObjects="1">
      <p:cViewPr varScale="1">
        <p:scale>
          <a:sx n="115" d="100"/>
          <a:sy n="115" d="100"/>
        </p:scale>
        <p:origin x="39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19275485542571"/>
          <c:y val="0.11748185757899662"/>
          <c:w val="0.88327144934435231"/>
          <c:h val="0.83425883499006126"/>
        </c:manualLayout>
      </c:layout>
      <c:barChart>
        <c:barDir val="col"/>
        <c:grouping val="clustered"/>
        <c:varyColors val="0"/>
        <c:ser>
          <c:idx val="1"/>
          <c:order val="1"/>
          <c:tx>
            <c:strRef>
              <c:f>Hoja1!$F$5</c:f>
              <c:strCache>
                <c:ptCount val="1"/>
                <c:pt idx="0">
                  <c:v>VIGENTE</c:v>
                </c:pt>
              </c:strCache>
            </c:strRef>
          </c:tx>
          <c:spPr>
            <a:solidFill>
              <a:schemeClr val="accent3"/>
            </a:solidFill>
            <a:ln>
              <a:noFill/>
            </a:ln>
            <a:effectLst/>
          </c:spPr>
          <c:invertIfNegative val="0"/>
          <c:dLbls>
            <c:dLbl>
              <c:idx val="0"/>
              <c:layout>
                <c:manualLayout>
                  <c:x val="4.02258934679745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AC-4A64-857B-836CF3BFAFC1}"/>
                </c:ext>
              </c:extLst>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Hoja1!$E$6:$E$11</c:f>
              <c:strCache>
                <c:ptCount val="6"/>
                <c:pt idx="0">
                  <c:v>000</c:v>
                </c:pt>
                <c:pt idx="1">
                  <c:v>100</c:v>
                </c:pt>
                <c:pt idx="2">
                  <c:v>200</c:v>
                </c:pt>
                <c:pt idx="3">
                  <c:v>300</c:v>
                </c:pt>
                <c:pt idx="4">
                  <c:v>400</c:v>
                </c:pt>
                <c:pt idx="5">
                  <c:v>900</c:v>
                </c:pt>
              </c:strCache>
            </c:strRef>
          </c:cat>
          <c:val>
            <c:numRef>
              <c:f>Hoja1!$F$6:$F$11</c:f>
              <c:numCache>
                <c:formatCode>_("Q"* #,##0.00_);_("Q"* \(#,##0.00\);_("Q"* "-"??_);_(@_)</c:formatCode>
                <c:ptCount val="6"/>
                <c:pt idx="0">
                  <c:v>15105731</c:v>
                </c:pt>
                <c:pt idx="1">
                  <c:v>7150930</c:v>
                </c:pt>
                <c:pt idx="2">
                  <c:v>5480151</c:v>
                </c:pt>
                <c:pt idx="3">
                  <c:v>821820</c:v>
                </c:pt>
                <c:pt idx="4">
                  <c:v>265093</c:v>
                </c:pt>
                <c:pt idx="5">
                  <c:v>476275</c:v>
                </c:pt>
              </c:numCache>
            </c:numRef>
          </c:val>
          <c:extLst>
            <c:ext xmlns:c16="http://schemas.microsoft.com/office/drawing/2014/chart" uri="{C3380CC4-5D6E-409C-BE32-E72D297353CC}">
              <c16:uniqueId val="{00000001-9AAC-4A64-857B-836CF3BFAFC1}"/>
            </c:ext>
          </c:extLst>
        </c:ser>
        <c:ser>
          <c:idx val="2"/>
          <c:order val="2"/>
          <c:tx>
            <c:strRef>
              <c:f>Hoja1!$G$5</c:f>
              <c:strCache>
                <c:ptCount val="1"/>
                <c:pt idx="0">
                  <c:v>EJECUTADO</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Hoja1!$E$6:$E$11</c:f>
              <c:strCache>
                <c:ptCount val="6"/>
                <c:pt idx="0">
                  <c:v>000</c:v>
                </c:pt>
                <c:pt idx="1">
                  <c:v>100</c:v>
                </c:pt>
                <c:pt idx="2">
                  <c:v>200</c:v>
                </c:pt>
                <c:pt idx="3">
                  <c:v>300</c:v>
                </c:pt>
                <c:pt idx="4">
                  <c:v>400</c:v>
                </c:pt>
                <c:pt idx="5">
                  <c:v>900</c:v>
                </c:pt>
              </c:strCache>
            </c:strRef>
          </c:cat>
          <c:val>
            <c:numRef>
              <c:f>Hoja1!$G$6:$G$11</c:f>
              <c:numCache>
                <c:formatCode>_("Q"* #,##0.00_);_("Q"* \(#,##0.00\);_("Q"* "-"??_);_(@_)</c:formatCode>
                <c:ptCount val="6"/>
                <c:pt idx="0">
                  <c:v>6092871.9100000001</c:v>
                </c:pt>
                <c:pt idx="1">
                  <c:v>3707256.84</c:v>
                </c:pt>
                <c:pt idx="2">
                  <c:v>1143940.99</c:v>
                </c:pt>
                <c:pt idx="3">
                  <c:v>195163.39</c:v>
                </c:pt>
                <c:pt idx="4">
                  <c:v>242667.35</c:v>
                </c:pt>
                <c:pt idx="5">
                  <c:v>476274.45</c:v>
                </c:pt>
              </c:numCache>
            </c:numRef>
          </c:val>
          <c:extLst>
            <c:ext xmlns:c16="http://schemas.microsoft.com/office/drawing/2014/chart" uri="{C3380CC4-5D6E-409C-BE32-E72D297353CC}">
              <c16:uniqueId val="{00000002-9AAC-4A64-857B-836CF3BFAFC1}"/>
            </c:ext>
          </c:extLst>
        </c:ser>
        <c:ser>
          <c:idx val="3"/>
          <c:order val="3"/>
          <c:tx>
            <c:strRef>
              <c:f>Hoja1!$H$5</c:f>
              <c:strCache>
                <c:ptCount val="1"/>
                <c:pt idx="0">
                  <c:v>SALDO POR EJECUTAR</c:v>
                </c:pt>
              </c:strCache>
            </c:strRef>
          </c:tx>
          <c:spPr>
            <a:solidFill>
              <a:schemeClr val="accent1">
                <a:lumMod val="60000"/>
              </a:schemeClr>
            </a:solidFill>
            <a:ln>
              <a:noFill/>
            </a:ln>
            <a:effectLst/>
          </c:spPr>
          <c:invertIfNegative val="0"/>
          <c:dLbls>
            <c:dLbl>
              <c:idx val="0"/>
              <c:layout>
                <c:manualLayout>
                  <c:x val="-1.7813400839109363E-3"/>
                  <c:y val="-5.08892644719798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AC-4A64-857B-836CF3BFAFC1}"/>
                </c:ext>
              </c:extLst>
            </c:dLbl>
            <c:dLbl>
              <c:idx val="1"/>
              <c:layout>
                <c:manualLayout>
                  <c:x val="0"/>
                  <c:y val="-9.330677111175205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AAC-4A64-857B-836CF3BFAFC1}"/>
                </c:ext>
              </c:extLst>
            </c:dLbl>
            <c:dLbl>
              <c:idx val="2"/>
              <c:layout>
                <c:manualLayout>
                  <c:x val="0"/>
                  <c:y val="-1.07452986089130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AC-4A64-857B-836CF3BFAFC1}"/>
                </c:ext>
              </c:extLst>
            </c:dLbl>
            <c:dLbl>
              <c:idx val="3"/>
              <c:layout>
                <c:manualLayout>
                  <c:x val="1.7813400839109363E-3"/>
                  <c:y val="2.67000119313916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AAC-4A64-857B-836CF3BFAFC1}"/>
                </c:ext>
              </c:extLst>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Hoja1!$E$6:$E$11</c:f>
              <c:strCache>
                <c:ptCount val="6"/>
                <c:pt idx="0">
                  <c:v>000</c:v>
                </c:pt>
                <c:pt idx="1">
                  <c:v>100</c:v>
                </c:pt>
                <c:pt idx="2">
                  <c:v>200</c:v>
                </c:pt>
                <c:pt idx="3">
                  <c:v>300</c:v>
                </c:pt>
                <c:pt idx="4">
                  <c:v>400</c:v>
                </c:pt>
                <c:pt idx="5">
                  <c:v>900</c:v>
                </c:pt>
              </c:strCache>
            </c:strRef>
          </c:cat>
          <c:val>
            <c:numRef>
              <c:f>Hoja1!$H$6:$H$11</c:f>
              <c:numCache>
                <c:formatCode>_("Q"* #,##0.00_);_("Q"* \(#,##0.00\);_("Q"* "-"??_);_(@_)</c:formatCode>
                <c:ptCount val="6"/>
                <c:pt idx="0">
                  <c:v>9012859.0899999999</c:v>
                </c:pt>
                <c:pt idx="1">
                  <c:v>3443673.16</c:v>
                </c:pt>
                <c:pt idx="2">
                  <c:v>4336210.01</c:v>
                </c:pt>
                <c:pt idx="3">
                  <c:v>626656.61</c:v>
                </c:pt>
                <c:pt idx="4">
                  <c:v>22425.649999999994</c:v>
                </c:pt>
                <c:pt idx="5">
                  <c:v>0.54999999998835847</c:v>
                </c:pt>
              </c:numCache>
            </c:numRef>
          </c:val>
          <c:extLst>
            <c:ext xmlns:c16="http://schemas.microsoft.com/office/drawing/2014/chart" uri="{C3380CC4-5D6E-409C-BE32-E72D297353CC}">
              <c16:uniqueId val="{00000007-9AAC-4A64-857B-836CF3BFAFC1}"/>
            </c:ext>
          </c:extLst>
        </c:ser>
        <c:dLbls>
          <c:showLegendKey val="0"/>
          <c:showVal val="1"/>
          <c:showCatName val="0"/>
          <c:showSerName val="0"/>
          <c:showPercent val="0"/>
          <c:showBubbleSize val="0"/>
        </c:dLbls>
        <c:gapWidth val="75"/>
        <c:axId val="1350602512"/>
        <c:axId val="1350603760"/>
        <c:extLst>
          <c:ext xmlns:c15="http://schemas.microsoft.com/office/drawing/2012/chart" uri="{02D57815-91ED-43cb-92C2-25804820EDAC}">
            <c15:filteredBarSeries>
              <c15:ser>
                <c:idx val="0"/>
                <c:order val="0"/>
                <c:tx>
                  <c:strRef>
                    <c:extLst>
                      <c:ext uri="{02D57815-91ED-43cb-92C2-25804820EDAC}">
                        <c15:formulaRef>
                          <c15:sqref>Hoja1!$E$5</c15:sqref>
                        </c15:formulaRef>
                      </c:ext>
                    </c:extLst>
                    <c:strCache>
                      <c:ptCount val="1"/>
                      <c:pt idx="0">
                        <c:v>GRUPO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Hoja1!$E$6:$E$11</c15:sqref>
                        </c15:formulaRef>
                      </c:ext>
                    </c:extLst>
                    <c:strCache>
                      <c:ptCount val="6"/>
                      <c:pt idx="0">
                        <c:v>000</c:v>
                      </c:pt>
                      <c:pt idx="1">
                        <c:v>100</c:v>
                      </c:pt>
                      <c:pt idx="2">
                        <c:v>200</c:v>
                      </c:pt>
                      <c:pt idx="3">
                        <c:v>300</c:v>
                      </c:pt>
                      <c:pt idx="4">
                        <c:v>400</c:v>
                      </c:pt>
                      <c:pt idx="5">
                        <c:v>900</c:v>
                      </c:pt>
                    </c:strCache>
                  </c:strRef>
                </c:cat>
                <c:val>
                  <c:numRef>
                    <c:extLst>
                      <c:ext uri="{02D57815-91ED-43cb-92C2-25804820EDAC}">
                        <c15:formulaRef>
                          <c15:sqref>Hoja1!$E$6:$E$11</c15:sqref>
                        </c15:formulaRef>
                      </c:ext>
                    </c:extLst>
                    <c:numCache>
                      <c:formatCode>General</c:formatCode>
                      <c:ptCount val="6"/>
                      <c:pt idx="0" formatCode="@">
                        <c:v>0</c:v>
                      </c:pt>
                      <c:pt idx="1">
                        <c:v>100</c:v>
                      </c:pt>
                      <c:pt idx="2">
                        <c:v>200</c:v>
                      </c:pt>
                      <c:pt idx="3">
                        <c:v>300</c:v>
                      </c:pt>
                      <c:pt idx="4">
                        <c:v>400</c:v>
                      </c:pt>
                      <c:pt idx="5">
                        <c:v>900</c:v>
                      </c:pt>
                    </c:numCache>
                  </c:numRef>
                </c:val>
                <c:extLst>
                  <c:ext xmlns:c16="http://schemas.microsoft.com/office/drawing/2014/chart" uri="{C3380CC4-5D6E-409C-BE32-E72D297353CC}">
                    <c16:uniqueId val="{00000008-9AAC-4A64-857B-836CF3BFAFC1}"/>
                  </c:ext>
                </c:extLst>
              </c15:ser>
            </c15:filteredBarSeries>
          </c:ext>
        </c:extLst>
      </c:barChart>
      <c:catAx>
        <c:axId val="135060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350603760"/>
        <c:crosses val="autoZero"/>
        <c:auto val="1"/>
        <c:lblAlgn val="ctr"/>
        <c:lblOffset val="100"/>
        <c:noMultiLvlLbl val="0"/>
      </c:catAx>
      <c:valAx>
        <c:axId val="1350603760"/>
        <c:scaling>
          <c:orientation val="minMax"/>
        </c:scaling>
        <c:delete val="0"/>
        <c:axPos val="l"/>
        <c:numFmt formatCode="_(&quot;Q&quot;* #,##0.00_);_(&quot;Q&quot;* \(#,##0.00\);_(&quot;Q&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350602512"/>
        <c:crosses val="autoZero"/>
        <c:crossBetween val="between"/>
      </c:valAx>
      <c:spPr>
        <a:noFill/>
        <a:ln>
          <a:noFill/>
        </a:ln>
        <a:effectLst/>
      </c:spPr>
    </c:plotArea>
    <c:legend>
      <c:legendPos val="b"/>
      <c:layout>
        <c:manualLayout>
          <c:xMode val="edge"/>
          <c:yMode val="edge"/>
          <c:x val="0.67148148542826014"/>
          <c:y val="0.18109447719862889"/>
          <c:w val="0.30500479156864752"/>
          <c:h val="4.437899964714477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7.8171861340088578E-2"/>
          <c:y val="6.6499647561977834E-2"/>
          <c:w val="0.90705562846310883"/>
          <c:h val="0.62529261319325746"/>
        </c:manualLayout>
      </c:layout>
      <c:barChart>
        <c:barDir val="col"/>
        <c:grouping val="clustered"/>
        <c:varyColors val="0"/>
        <c:ser>
          <c:idx val="1"/>
          <c:order val="1"/>
          <c:tx>
            <c:strRef>
              <c:f>'Hoja1 (2)'!$D$5</c:f>
              <c:strCache>
                <c:ptCount val="1"/>
                <c:pt idx="0">
                  <c:v>VIGENTE</c:v>
                </c:pt>
              </c:strCache>
            </c:strRef>
          </c:tx>
          <c:spPr>
            <a:solidFill>
              <a:schemeClr val="accent1">
                <a:shade val="86000"/>
              </a:schemeClr>
            </a:solidFill>
            <a:ln>
              <a:noFill/>
            </a:ln>
            <a:effectLst/>
          </c:spPr>
          <c:invertIfNegative val="0"/>
          <c:dLbls>
            <c:dLbl>
              <c:idx val="0"/>
              <c:layout>
                <c:manualLayout>
                  <c:x val="1.918214295182799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26-4D01-902E-0B978C44E45B}"/>
                </c:ext>
              </c:extLst>
            </c:dLbl>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 (2)'!$C$6:$C$16</c:f>
              <c:strCache>
                <c:ptCount val="11"/>
                <c:pt idx="0">
                  <c:v>Dirección y Coordinación</c:v>
                </c:pt>
                <c:pt idx="1">
                  <c:v>Tratamiento de las aguas residuales a través de las plantas de tratamiento a cargo de la Institución</c:v>
                </c:pt>
                <c:pt idx="2">
                  <c:v>Entidades asesoradas en temas de control y manejo de aguas residuales generadas, sistemas de producción agroindustrial y el uso del agua de pozos en la Cuenca del Lago de Amatitlán </c:v>
                </c:pt>
                <c:pt idx="3">
                  <c:v>Control y manejo de los desechos sólidos en la cuenca del lago de Amatitlán </c:v>
                </c:pt>
                <c:pt idx="4">
                  <c:v>Volumen de desechos sólidos flotantes y plantas acuáticas extraídos del Lago de Amatitlán </c:v>
                </c:pt>
                <c:pt idx="5">
                  <c:v>Personas capacitadas y sensibilizadas en temas ambientales dirigido al sector formal / no formal </c:v>
                </c:pt>
                <c:pt idx="6">
                  <c:v>Informes de control y monitoreo de la calidad del agua de los principales cuerpos de agua superficiales, residuales y del lago de Amatitlán </c:v>
                </c:pt>
                <c:pt idx="7">
                  <c:v>Retención de sedimentos a través de la conformación de diques y otros mecanismos de control</c:v>
                </c:pt>
                <c:pt idx="8">
                  <c:v>Estabilización del cauce del río Villalobos y tributarios al Lago de Amatitlán</c:v>
                </c:pt>
                <c:pt idx="9">
                  <c:v>Conservación de suelos y agua en la cuenca del lago de Amatitlán</c:v>
                </c:pt>
                <c:pt idx="10">
                  <c:v>Reforestación y mantenimiento de áreas en la cuenca del lago de Amatitlán</c:v>
                </c:pt>
              </c:strCache>
            </c:strRef>
          </c:cat>
          <c:val>
            <c:numRef>
              <c:f>'Hoja1 (2)'!$D$6:$D$16</c:f>
              <c:numCache>
                <c:formatCode>_("Q"* #,##0.00_);_("Q"* \(#,##0.00\);_("Q"* "-"??_);_(@_)</c:formatCode>
                <c:ptCount val="11"/>
                <c:pt idx="0">
                  <c:v>14067163</c:v>
                </c:pt>
                <c:pt idx="1">
                  <c:v>4540492</c:v>
                </c:pt>
                <c:pt idx="2">
                  <c:v>121600</c:v>
                </c:pt>
                <c:pt idx="3">
                  <c:v>1628182</c:v>
                </c:pt>
                <c:pt idx="4">
                  <c:v>1493611</c:v>
                </c:pt>
                <c:pt idx="5">
                  <c:v>478400</c:v>
                </c:pt>
                <c:pt idx="6">
                  <c:v>1421006</c:v>
                </c:pt>
                <c:pt idx="7">
                  <c:v>1818098</c:v>
                </c:pt>
                <c:pt idx="8">
                  <c:v>130000</c:v>
                </c:pt>
                <c:pt idx="9">
                  <c:v>2483003</c:v>
                </c:pt>
                <c:pt idx="10">
                  <c:v>1118445</c:v>
                </c:pt>
              </c:numCache>
            </c:numRef>
          </c:val>
          <c:extLst>
            <c:ext xmlns:c16="http://schemas.microsoft.com/office/drawing/2014/chart" uri="{C3380CC4-5D6E-409C-BE32-E72D297353CC}">
              <c16:uniqueId val="{00000001-ED26-4D01-902E-0B978C44E45B}"/>
            </c:ext>
          </c:extLst>
        </c:ser>
        <c:ser>
          <c:idx val="2"/>
          <c:order val="2"/>
          <c:tx>
            <c:strRef>
              <c:f>'Hoja1 (2)'!$E$5</c:f>
              <c:strCache>
                <c:ptCount val="1"/>
                <c:pt idx="0">
                  <c:v>EJECUTADO</c:v>
                </c:pt>
              </c:strCache>
            </c:strRef>
          </c:tx>
          <c:spPr>
            <a:solidFill>
              <a:schemeClr val="accent1">
                <a:tint val="86000"/>
              </a:schemeClr>
            </a:solidFill>
            <a:ln>
              <a:noFill/>
            </a:ln>
            <a:effectLst/>
          </c:spPr>
          <c:invertIfNegative val="0"/>
          <c:dLbls>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 (2)'!$C$6:$C$16</c:f>
              <c:strCache>
                <c:ptCount val="11"/>
                <c:pt idx="0">
                  <c:v>Dirección y Coordinación</c:v>
                </c:pt>
                <c:pt idx="1">
                  <c:v>Tratamiento de las aguas residuales a través de las plantas de tratamiento a cargo de la Institución</c:v>
                </c:pt>
                <c:pt idx="2">
                  <c:v>Entidades asesoradas en temas de control y manejo de aguas residuales generadas, sistemas de producción agroindustrial y el uso del agua de pozos en la Cuenca del Lago de Amatitlán </c:v>
                </c:pt>
                <c:pt idx="3">
                  <c:v>Control y manejo de los desechos sólidos en la cuenca del lago de Amatitlán </c:v>
                </c:pt>
                <c:pt idx="4">
                  <c:v>Volumen de desechos sólidos flotantes y plantas acuáticas extraídos del Lago de Amatitlán </c:v>
                </c:pt>
                <c:pt idx="5">
                  <c:v>Personas capacitadas y sensibilizadas en temas ambientales dirigido al sector formal / no formal </c:v>
                </c:pt>
                <c:pt idx="6">
                  <c:v>Informes de control y monitoreo de la calidad del agua de los principales cuerpos de agua superficiales, residuales y del lago de Amatitlán </c:v>
                </c:pt>
                <c:pt idx="7">
                  <c:v>Retención de sedimentos a través de la conformación de diques y otros mecanismos de control</c:v>
                </c:pt>
                <c:pt idx="8">
                  <c:v>Estabilización del cauce del río Villalobos y tributarios al Lago de Amatitlán</c:v>
                </c:pt>
                <c:pt idx="9">
                  <c:v>Conservación de suelos y agua en la cuenca del lago de Amatitlán</c:v>
                </c:pt>
                <c:pt idx="10">
                  <c:v>Reforestación y mantenimiento de áreas en la cuenca del lago de Amatitlán</c:v>
                </c:pt>
              </c:strCache>
            </c:strRef>
          </c:cat>
          <c:val>
            <c:numRef>
              <c:f>'Hoja1 (2)'!$E$6:$E$16</c:f>
              <c:numCache>
                <c:formatCode>_("Q"* #,##0.00_);_("Q"* \(#,##0.00\);_("Q"* "-"??_);_(@_)</c:formatCode>
                <c:ptCount val="11"/>
                <c:pt idx="0">
                  <c:v>7027515.8700000001</c:v>
                </c:pt>
                <c:pt idx="1">
                  <c:v>1253271.82</c:v>
                </c:pt>
                <c:pt idx="2">
                  <c:v>80087.149999999994</c:v>
                </c:pt>
                <c:pt idx="3">
                  <c:v>635019.24</c:v>
                </c:pt>
                <c:pt idx="4">
                  <c:v>671106.96000000008</c:v>
                </c:pt>
                <c:pt idx="5">
                  <c:v>78246.83</c:v>
                </c:pt>
                <c:pt idx="6">
                  <c:v>474880.07</c:v>
                </c:pt>
                <c:pt idx="7">
                  <c:v>87564.51</c:v>
                </c:pt>
                <c:pt idx="8">
                  <c:v>0</c:v>
                </c:pt>
                <c:pt idx="9">
                  <c:v>1461853</c:v>
                </c:pt>
                <c:pt idx="10">
                  <c:v>88629.48</c:v>
                </c:pt>
              </c:numCache>
            </c:numRef>
          </c:val>
          <c:extLst>
            <c:ext xmlns:c16="http://schemas.microsoft.com/office/drawing/2014/chart" uri="{C3380CC4-5D6E-409C-BE32-E72D297353CC}">
              <c16:uniqueId val="{00000002-ED26-4D01-902E-0B978C44E45B}"/>
            </c:ext>
          </c:extLst>
        </c:ser>
        <c:ser>
          <c:idx val="3"/>
          <c:order val="3"/>
          <c:tx>
            <c:strRef>
              <c:f>'Hoja1 (2)'!$F$5</c:f>
              <c:strCache>
                <c:ptCount val="1"/>
                <c:pt idx="0">
                  <c:v>SALDO POR EJECUTAR</c:v>
                </c:pt>
              </c:strCache>
            </c:strRef>
          </c:tx>
          <c:spPr>
            <a:solidFill>
              <a:schemeClr val="accent1">
                <a:tint val="58000"/>
              </a:schemeClr>
            </a:solidFill>
            <a:ln>
              <a:noFill/>
            </a:ln>
            <a:effectLst/>
          </c:spPr>
          <c:invertIfNegative val="0"/>
          <c:dLbls>
            <c:dLbl>
              <c:idx val="0"/>
              <c:layout>
                <c:manualLayout>
                  <c:x val="-1.7813400839109363E-3"/>
                  <c:y val="-5.08892644719798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26-4D01-902E-0B978C44E45B}"/>
                </c:ext>
              </c:extLst>
            </c:dLbl>
            <c:dLbl>
              <c:idx val="1"/>
              <c:layout>
                <c:manualLayout>
                  <c:x val="1.0521885521885522E-3"/>
                  <c:y val="1.98490816849948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26-4D01-902E-0B978C44E45B}"/>
                </c:ext>
              </c:extLst>
            </c:dLbl>
            <c:dLbl>
              <c:idx val="3"/>
              <c:layout>
                <c:manualLayout>
                  <c:x val="0"/>
                  <c:y val="4.924389139942324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26-4D01-902E-0B978C44E45B}"/>
                </c:ext>
              </c:extLst>
            </c:dLbl>
            <c:dLbl>
              <c:idx val="4"/>
              <c:layout>
                <c:manualLayout>
                  <c:x val="0"/>
                  <c:y val="2.77677776320881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26-4D01-902E-0B978C44E45B}"/>
                </c:ext>
              </c:extLst>
            </c:dLbl>
            <c:dLbl>
              <c:idx val="6"/>
              <c:layout>
                <c:manualLayout>
                  <c:x val="0"/>
                  <c:y val="3.090296377112325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26-4D01-902E-0B978C44E45B}"/>
                </c:ext>
              </c:extLst>
            </c:dLbl>
            <c:dLbl>
              <c:idx val="7"/>
              <c:layout>
                <c:manualLayout>
                  <c:x val="0"/>
                  <c:y val="-1.2508807176116375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26-4D01-902E-0B978C44E45B}"/>
                </c:ext>
              </c:extLst>
            </c:dLbl>
            <c:dLbl>
              <c:idx val="9"/>
              <c:layout>
                <c:manualLayout>
                  <c:x val="-2.1043771043772587E-3"/>
                  <c:y val="-7.4449581434020298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D26-4D01-902E-0B978C44E45B}"/>
                </c:ext>
              </c:extLst>
            </c:dLbl>
            <c:dLbl>
              <c:idx val="10"/>
              <c:layout>
                <c:manualLayout>
                  <c:x val="-1.0521885521887066E-3"/>
                  <c:y val="1.84669028495062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D26-4D01-902E-0B978C44E45B}"/>
                </c:ext>
              </c:extLst>
            </c:dLbl>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s-G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 (2)'!$C$6:$C$16</c:f>
              <c:strCache>
                <c:ptCount val="11"/>
                <c:pt idx="0">
                  <c:v>Dirección y Coordinación</c:v>
                </c:pt>
                <c:pt idx="1">
                  <c:v>Tratamiento de las aguas residuales a través de las plantas de tratamiento a cargo de la Institución</c:v>
                </c:pt>
                <c:pt idx="2">
                  <c:v>Entidades asesoradas en temas de control y manejo de aguas residuales generadas, sistemas de producción agroindustrial y el uso del agua de pozos en la Cuenca del Lago de Amatitlán </c:v>
                </c:pt>
                <c:pt idx="3">
                  <c:v>Control y manejo de los desechos sólidos en la cuenca del lago de Amatitlán </c:v>
                </c:pt>
                <c:pt idx="4">
                  <c:v>Volumen de desechos sólidos flotantes y plantas acuáticas extraídos del Lago de Amatitlán </c:v>
                </c:pt>
                <c:pt idx="5">
                  <c:v>Personas capacitadas y sensibilizadas en temas ambientales dirigido al sector formal / no formal </c:v>
                </c:pt>
                <c:pt idx="6">
                  <c:v>Informes de control y monitoreo de la calidad del agua de los principales cuerpos de agua superficiales, residuales y del lago de Amatitlán </c:v>
                </c:pt>
                <c:pt idx="7">
                  <c:v>Retención de sedimentos a través de la conformación de diques y otros mecanismos de control</c:v>
                </c:pt>
                <c:pt idx="8">
                  <c:v>Estabilización del cauce del río Villalobos y tributarios al Lago de Amatitlán</c:v>
                </c:pt>
                <c:pt idx="9">
                  <c:v>Conservación de suelos y agua en la cuenca del lago de Amatitlán</c:v>
                </c:pt>
                <c:pt idx="10">
                  <c:v>Reforestación y mantenimiento de áreas en la cuenca del lago de Amatitlán</c:v>
                </c:pt>
              </c:strCache>
            </c:strRef>
          </c:cat>
          <c:val>
            <c:numRef>
              <c:f>'Hoja1 (2)'!$F$6:$F$16</c:f>
              <c:numCache>
                <c:formatCode>_("Q"* #,##0.00_);_("Q"* \(#,##0.00\);_("Q"* "-"??_);_(@_)</c:formatCode>
                <c:ptCount val="11"/>
                <c:pt idx="0">
                  <c:v>7039647.1299999999</c:v>
                </c:pt>
                <c:pt idx="1">
                  <c:v>3287220.1799999997</c:v>
                </c:pt>
                <c:pt idx="2">
                  <c:v>41512.850000000006</c:v>
                </c:pt>
                <c:pt idx="3">
                  <c:v>993162.76</c:v>
                </c:pt>
                <c:pt idx="4">
                  <c:v>822504.03999999992</c:v>
                </c:pt>
                <c:pt idx="5">
                  <c:v>400153.17</c:v>
                </c:pt>
                <c:pt idx="6">
                  <c:v>946125.92999999993</c:v>
                </c:pt>
                <c:pt idx="7">
                  <c:v>1730533.49</c:v>
                </c:pt>
                <c:pt idx="8">
                  <c:v>130000</c:v>
                </c:pt>
                <c:pt idx="9">
                  <c:v>1021150</c:v>
                </c:pt>
                <c:pt idx="10">
                  <c:v>1029815.52</c:v>
                </c:pt>
              </c:numCache>
            </c:numRef>
          </c:val>
          <c:extLst>
            <c:ext xmlns:c16="http://schemas.microsoft.com/office/drawing/2014/chart" uri="{C3380CC4-5D6E-409C-BE32-E72D297353CC}">
              <c16:uniqueId val="{0000000B-ED26-4D01-902E-0B978C44E45B}"/>
            </c:ext>
          </c:extLst>
        </c:ser>
        <c:dLbls>
          <c:showLegendKey val="0"/>
          <c:showVal val="1"/>
          <c:showCatName val="0"/>
          <c:showSerName val="0"/>
          <c:showPercent val="0"/>
          <c:showBubbleSize val="0"/>
        </c:dLbls>
        <c:gapWidth val="75"/>
        <c:axId val="1350602512"/>
        <c:axId val="1350603760"/>
        <c:extLst>
          <c:ext xmlns:c15="http://schemas.microsoft.com/office/drawing/2012/chart" uri="{02D57815-91ED-43cb-92C2-25804820EDAC}">
            <c15:filteredBarSeries>
              <c15:ser>
                <c:idx val="0"/>
                <c:order val="0"/>
                <c:tx>
                  <c:strRef>
                    <c:extLst>
                      <c:ext uri="{02D57815-91ED-43cb-92C2-25804820EDAC}">
                        <c15:formulaRef>
                          <c15:sqref>'Hoja1 (2)'!$C$5</c15:sqref>
                        </c15:formulaRef>
                      </c:ext>
                    </c:extLst>
                    <c:strCache>
                      <c:ptCount val="1"/>
                      <c:pt idx="0">
                        <c:v>GRUPO</c:v>
                      </c:pt>
                    </c:strCache>
                  </c:strRef>
                </c:tx>
                <c:spPr>
                  <a:solidFill>
                    <a:schemeClr val="accent1">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'Hoja1 (2)'!$C$6:$C$16</c15:sqref>
                        </c15:formulaRef>
                      </c:ext>
                    </c:extLst>
                    <c:strCache>
                      <c:ptCount val="11"/>
                      <c:pt idx="0">
                        <c:v>Dirección y Coordinación</c:v>
                      </c:pt>
                      <c:pt idx="1">
                        <c:v>Tratamiento de las aguas residuales a través de las plantas de tratamiento a cargo de la Institución</c:v>
                      </c:pt>
                      <c:pt idx="2">
                        <c:v>Entidades asesoradas en temas de control y manejo de aguas residuales generadas, sistemas de producción agroindustrial y el uso del agua de pozos en la Cuenca del Lago de Amatitlán </c:v>
                      </c:pt>
                      <c:pt idx="3">
                        <c:v>Control y manejo de los desechos sólidos en la cuenca del lago de Amatitlán </c:v>
                      </c:pt>
                      <c:pt idx="4">
                        <c:v>Volumen de desechos sólidos flotantes y plantas acuáticas extraídos del Lago de Amatitlán </c:v>
                      </c:pt>
                      <c:pt idx="5">
                        <c:v>Personas capacitadas y sensibilizadas en temas ambientales dirigido al sector formal / no formal </c:v>
                      </c:pt>
                      <c:pt idx="6">
                        <c:v>Informes de control y monitoreo de la calidad del agua de los principales cuerpos de agua superficiales, residuales y del lago de Amatitlán </c:v>
                      </c:pt>
                      <c:pt idx="7">
                        <c:v>Retención de sedimentos a través de la conformación de diques y otros mecanismos de control</c:v>
                      </c:pt>
                      <c:pt idx="8">
                        <c:v>Estabilización del cauce del río Villalobos y tributarios al Lago de Amatitlán</c:v>
                      </c:pt>
                      <c:pt idx="9">
                        <c:v>Conservación de suelos y agua en la cuenca del lago de Amatitlán</c:v>
                      </c:pt>
                      <c:pt idx="10">
                        <c:v>Reforestación y mantenimiento de áreas en la cuenca del lago de Amatitlán</c:v>
                      </c:pt>
                    </c:strCache>
                  </c:strRef>
                </c:cat>
                <c:val>
                  <c:numRef>
                    <c:extLst>
                      <c:ext uri="{02D57815-91ED-43cb-92C2-25804820EDAC}">
                        <c15:formulaRef>
                          <c15:sqref>'Hoja1 (2)'!$C$6:$C$16</c15:sqref>
                        </c15:formulaRef>
                      </c:ext>
                    </c:extLst>
                    <c:numCache>
                      <c:formatCode>@</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C-ED26-4D01-902E-0B978C44E45B}"/>
                  </c:ext>
                </c:extLst>
              </c15:ser>
            </c15:filteredBarSeries>
          </c:ext>
        </c:extLst>
      </c:barChart>
      <c:catAx>
        <c:axId val="135060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GT"/>
          </a:p>
        </c:txPr>
        <c:crossAx val="1350603760"/>
        <c:crosses val="autoZero"/>
        <c:auto val="1"/>
        <c:lblAlgn val="ctr"/>
        <c:lblOffset val="100"/>
        <c:noMultiLvlLbl val="0"/>
      </c:catAx>
      <c:valAx>
        <c:axId val="1350603760"/>
        <c:scaling>
          <c:orientation val="minMax"/>
        </c:scaling>
        <c:delete val="0"/>
        <c:axPos val="l"/>
        <c:numFmt formatCode="_(&quot;Q&quot;* #,##0.00_);_(&quot;Q&quot;* \(#,##0.00\);_(&quot;Q&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GT"/>
          </a:p>
        </c:txPr>
        <c:crossAx val="13506025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GT"/>
        </a:p>
      </c:txPr>
    </c:legend>
    <c:plotVisOnly val="1"/>
    <c:dispBlanksAs val="gap"/>
    <c:showDLblsOverMax val="0"/>
  </c:chart>
  <c:spPr>
    <a:noFill/>
    <a:ln>
      <a:noFill/>
    </a:ln>
    <a:effectLst/>
  </c:spPr>
  <c:txPr>
    <a:bodyPr/>
    <a:lstStyle/>
    <a:p>
      <a:pPr>
        <a:defRPr sz="800"/>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FD8CE-A9D2-4AF6-828F-87B100B5C5FE}" type="datetimeFigureOut">
              <a:rPr lang="es-GT" smtClean="0"/>
              <a:t>21/09/2021</a:t>
            </a:fld>
            <a:endParaRPr lang="es-GT"/>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GT"/>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CE11E-BEB8-437A-B596-3AED56020AE1}" type="slidenum">
              <a:rPr lang="es-GT" smtClean="0"/>
              <a:t>‹Nº›</a:t>
            </a:fld>
            <a:endParaRPr lang="es-GT"/>
          </a:p>
        </p:txBody>
      </p:sp>
    </p:spTree>
    <p:extLst>
      <p:ext uri="{BB962C8B-B14F-4D97-AF65-F5344CB8AC3E}">
        <p14:creationId xmlns:p14="http://schemas.microsoft.com/office/powerpoint/2010/main" val="1508236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10337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56090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824587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B6441-B249-9247-AE10-1388FD060A6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id="{8FE77E3A-E3BF-3F44-B853-D260F038D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id="{5C0EF935-6F60-AE42-8202-ADFFFD4A61F2}"/>
              </a:ext>
            </a:extLst>
          </p:cNvPr>
          <p:cNvSpPr>
            <a:spLocks noGrp="1"/>
          </p:cNvSpPr>
          <p:nvPr>
            <p:ph type="dt" sz="half" idx="10"/>
          </p:nvPr>
        </p:nvSpPr>
        <p:spPr/>
        <p:txBody>
          <a:bodyPr/>
          <a:lstStyle/>
          <a:p>
            <a:fld id="{48699454-3534-1D49-A98A-910895A582FE}" type="datetimeFigureOut">
              <a:rPr lang="es-GT" smtClean="0"/>
              <a:t>21/09/2021</a:t>
            </a:fld>
            <a:endParaRPr lang="es-GT"/>
          </a:p>
        </p:txBody>
      </p:sp>
      <p:sp>
        <p:nvSpPr>
          <p:cNvPr id="5" name="Marcador de pie de página 4">
            <a:extLst>
              <a:ext uri="{FF2B5EF4-FFF2-40B4-BE49-F238E27FC236}">
                <a16:creationId xmlns:a16="http://schemas.microsoft.com/office/drawing/2014/main" id="{07F58EF3-C05C-824E-B9A2-F65C2E42CBD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489687CB-568A-7243-A153-A219D59B7089}"/>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3795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C5EDB-6E8B-014B-9E67-05E684E002E9}"/>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B0586737-3F28-0C45-8BEE-75B0537CA80F}"/>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9F961E91-98DD-064C-9FD1-9A0CDA9630CC}"/>
              </a:ext>
            </a:extLst>
          </p:cNvPr>
          <p:cNvSpPr>
            <a:spLocks noGrp="1"/>
          </p:cNvSpPr>
          <p:nvPr>
            <p:ph type="dt" sz="half" idx="10"/>
          </p:nvPr>
        </p:nvSpPr>
        <p:spPr/>
        <p:txBody>
          <a:bodyPr/>
          <a:lstStyle/>
          <a:p>
            <a:fld id="{48699454-3534-1D49-A98A-910895A582FE}" type="datetimeFigureOut">
              <a:rPr lang="es-GT" smtClean="0"/>
              <a:t>21/09/2021</a:t>
            </a:fld>
            <a:endParaRPr lang="es-GT"/>
          </a:p>
        </p:txBody>
      </p:sp>
      <p:sp>
        <p:nvSpPr>
          <p:cNvPr id="5" name="Marcador de pie de página 4">
            <a:extLst>
              <a:ext uri="{FF2B5EF4-FFF2-40B4-BE49-F238E27FC236}">
                <a16:creationId xmlns:a16="http://schemas.microsoft.com/office/drawing/2014/main" id="{45C860E0-7E67-1340-B11A-CCBCD7EED6F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AF36C1FF-20AA-1D49-919D-81743C36EA04}"/>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89707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F8BE944-AE88-334A-B7A2-FED1BE2948D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8262D3D4-1425-674C-B0E9-4D3E019B5C9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019DD82D-E448-6B46-8BDF-2763FEF85BF1}"/>
              </a:ext>
            </a:extLst>
          </p:cNvPr>
          <p:cNvSpPr>
            <a:spLocks noGrp="1"/>
          </p:cNvSpPr>
          <p:nvPr>
            <p:ph type="dt" sz="half" idx="10"/>
          </p:nvPr>
        </p:nvSpPr>
        <p:spPr/>
        <p:txBody>
          <a:bodyPr/>
          <a:lstStyle/>
          <a:p>
            <a:fld id="{48699454-3534-1D49-A98A-910895A582FE}" type="datetimeFigureOut">
              <a:rPr lang="es-GT" smtClean="0"/>
              <a:t>21/09/2021</a:t>
            </a:fld>
            <a:endParaRPr lang="es-GT"/>
          </a:p>
        </p:txBody>
      </p:sp>
      <p:sp>
        <p:nvSpPr>
          <p:cNvPr id="5" name="Marcador de pie de página 4">
            <a:extLst>
              <a:ext uri="{FF2B5EF4-FFF2-40B4-BE49-F238E27FC236}">
                <a16:creationId xmlns:a16="http://schemas.microsoft.com/office/drawing/2014/main" id="{0B209232-B37A-C844-82E3-39B9DEC4D47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02C12606-0B84-EE4B-9DA5-A47C5FE8B62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2903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CB6E6-1275-4A54-B4F3-1FDFC8980757}"/>
              </a:ext>
            </a:extLst>
          </p:cNvPr>
          <p:cNvSpPr>
            <a:spLocks noGrp="1"/>
          </p:cNvSpPr>
          <p:nvPr>
            <p:ph type="ctrTitle" hasCustomPrompt="1"/>
          </p:nvPr>
        </p:nvSpPr>
        <p:spPr>
          <a:xfrm>
            <a:off x="1524000" y="1596188"/>
            <a:ext cx="9144000" cy="2387600"/>
          </a:xfrm>
        </p:spPr>
        <p:txBody>
          <a:bodyPr anchor="b">
            <a:normAutofit/>
          </a:bodyPr>
          <a:lstStyle>
            <a:lvl1pPr algn="ctr">
              <a:defRPr sz="4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Subtítulo 2">
            <a:extLst>
              <a:ext uri="{FF2B5EF4-FFF2-40B4-BE49-F238E27FC236}">
                <a16:creationId xmlns:a16="http://schemas.microsoft.com/office/drawing/2014/main" id="{7A40FC4E-DF3E-4DB4-AED5-B01B15BD4776}"/>
              </a:ext>
            </a:extLst>
          </p:cNvPr>
          <p:cNvSpPr>
            <a:spLocks noGrp="1"/>
          </p:cNvSpPr>
          <p:nvPr>
            <p:ph type="subTitle" idx="1"/>
          </p:nvPr>
        </p:nvSpPr>
        <p:spPr>
          <a:xfrm>
            <a:off x="1524000" y="4075863"/>
            <a:ext cx="9144000" cy="1655762"/>
          </a:xfrm>
        </p:spPr>
        <p:txBody>
          <a:bodyPr/>
          <a:lstStyle>
            <a:lvl1pPr marL="0" indent="0" algn="ctr">
              <a:buNone/>
              <a:defRPr sz="2400">
                <a:solidFill>
                  <a:srgbClr val="197BB4"/>
                </a:solidFill>
                <a:latin typeface="Montserrat"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GT" dirty="0"/>
          </a:p>
        </p:txBody>
      </p:sp>
      <p:sp>
        <p:nvSpPr>
          <p:cNvPr id="4" name="Marcador de fecha 3">
            <a:extLst>
              <a:ext uri="{FF2B5EF4-FFF2-40B4-BE49-F238E27FC236}">
                <a16:creationId xmlns:a16="http://schemas.microsoft.com/office/drawing/2014/main" id="{980F5FD4-74A1-4C0A-8923-49068F8CEC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08A815-C8B2-4F30-9335-A540ED979A65}"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D6BE2AE7-3AC6-4190-A4FE-1D321727D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E3F07A74-9836-4943-B7A0-5E8FB7721B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15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3B128BC-8CE4-44FE-ABE0-2ADEC50E0719}"/>
              </a:ext>
            </a:extLst>
          </p:cNvPr>
          <p:cNvSpPr/>
          <p:nvPr userDrawn="1"/>
        </p:nvSpPr>
        <p:spPr>
          <a:xfrm>
            <a:off x="1737360" y="294571"/>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6306812-D2D4-4A6A-A9D7-CA4F86A0409C}"/>
              </a:ext>
            </a:extLst>
          </p:cNvPr>
          <p:cNvSpPr>
            <a:spLocks noGrp="1"/>
          </p:cNvSpPr>
          <p:nvPr>
            <p:ph type="title" hasCustomPrompt="1"/>
          </p:nvPr>
        </p:nvSpPr>
        <p:spPr>
          <a:xfrm>
            <a:off x="1737360" y="365126"/>
            <a:ext cx="8886305" cy="840220"/>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146A8AB6-1C67-49AF-B1F6-2C1D959884C4}"/>
              </a:ext>
            </a:extLst>
          </p:cNvPr>
          <p:cNvSpPr>
            <a:spLocks noGrp="1"/>
          </p:cNvSpPr>
          <p:nvPr>
            <p:ph idx="1"/>
          </p:nvPr>
        </p:nvSpPr>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36788F09-FFB8-47A4-83A1-FFB352EF2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B612D7-C7C1-40DF-91F1-E4035ACD5280}"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169DA829-DECC-4D81-BB89-F7AF43401F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3315B1D-184D-423F-AE37-A16F1D9CF7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807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7F6C1-9961-4E83-AC75-6EE35CC30791}"/>
              </a:ext>
            </a:extLst>
          </p:cNvPr>
          <p:cNvSpPr>
            <a:spLocks noGrp="1"/>
          </p:cNvSpPr>
          <p:nvPr>
            <p:ph type="title" hasCustomPrompt="1"/>
          </p:nvPr>
        </p:nvSpPr>
        <p:spPr>
          <a:xfrm>
            <a:off x="831850" y="1709738"/>
            <a:ext cx="10515600" cy="2852737"/>
          </a:xfrm>
        </p:spPr>
        <p:txBody>
          <a:bodyPr anchor="b">
            <a:normAutofit/>
          </a:bodyPr>
          <a:lstStyle>
            <a:lvl1pPr>
              <a:defRPr sz="4400" b="1">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EE54C6EA-948A-4DA3-B798-D9F5CD294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ontserrat" panose="000005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BAD124C8-1552-464D-8D15-02CF0EA9AD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AE0D9E-9211-474E-867D-A3D7FD03901F}"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42A29C28-A3FD-46A7-A594-7566F0522C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419F7CD-D6CB-4397-86C0-972D7E8A20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17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16E1A9F3-6D03-4C47-B91C-E2AA71DE8885}"/>
              </a:ext>
            </a:extLst>
          </p:cNvPr>
          <p:cNvSpPr/>
          <p:nvPr userDrawn="1"/>
        </p:nvSpPr>
        <p:spPr>
          <a:xfrm>
            <a:off x="1655059" y="190372"/>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BACE8EB-23E3-468D-B8DF-8F6F8180ABDA}"/>
              </a:ext>
            </a:extLst>
          </p:cNvPr>
          <p:cNvSpPr>
            <a:spLocks noGrp="1"/>
          </p:cNvSpPr>
          <p:nvPr>
            <p:ph type="title" hasCustomPrompt="1"/>
          </p:nvPr>
        </p:nvSpPr>
        <p:spPr>
          <a:xfrm>
            <a:off x="1636221" y="136525"/>
            <a:ext cx="8919557" cy="1072977"/>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01741142-687E-4D6E-816F-0ADEEEF33D97}"/>
              </a:ext>
            </a:extLst>
          </p:cNvPr>
          <p:cNvSpPr>
            <a:spLocks noGrp="1"/>
          </p:cNvSpPr>
          <p:nvPr>
            <p:ph sz="half" idx="1"/>
          </p:nvPr>
        </p:nvSpPr>
        <p:spPr>
          <a:xfrm>
            <a:off x="838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contenido 3">
            <a:extLst>
              <a:ext uri="{FF2B5EF4-FFF2-40B4-BE49-F238E27FC236}">
                <a16:creationId xmlns:a16="http://schemas.microsoft.com/office/drawing/2014/main" id="{6DFFE13E-8A03-436A-9288-33FC9675262D}"/>
              </a:ext>
            </a:extLst>
          </p:cNvPr>
          <p:cNvSpPr>
            <a:spLocks noGrp="1"/>
          </p:cNvSpPr>
          <p:nvPr>
            <p:ph sz="half" idx="2"/>
          </p:nvPr>
        </p:nvSpPr>
        <p:spPr>
          <a:xfrm>
            <a:off x="6172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fecha 4">
            <a:extLst>
              <a:ext uri="{FF2B5EF4-FFF2-40B4-BE49-F238E27FC236}">
                <a16:creationId xmlns:a16="http://schemas.microsoft.com/office/drawing/2014/main" id="{47D89AFC-ABD0-40BC-AC54-3A38F80E87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38F817-0E65-4E88-96D4-9FA2057239B0}"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6BE2BE64-E0E5-41C6-B062-B215B384B6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38B3788F-E72A-4C3A-89B7-18D56D0971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425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652DB460-91BF-40E4-A0AA-0651BD241B34}"/>
              </a:ext>
            </a:extLst>
          </p:cNvPr>
          <p:cNvSpPr/>
          <p:nvPr userDrawn="1"/>
        </p:nvSpPr>
        <p:spPr>
          <a:xfrm>
            <a:off x="1645639" y="239584"/>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E4DDACD-DC1D-40EC-B008-0C6C6E4609A8}"/>
              </a:ext>
            </a:extLst>
          </p:cNvPr>
          <p:cNvSpPr>
            <a:spLocks noGrp="1"/>
          </p:cNvSpPr>
          <p:nvPr>
            <p:ph type="title" hasCustomPrompt="1"/>
          </p:nvPr>
        </p:nvSpPr>
        <p:spPr>
          <a:xfrm>
            <a:off x="1594657" y="193761"/>
            <a:ext cx="9002685" cy="1072977"/>
          </a:xfrm>
        </p:spPr>
        <p:txBody>
          <a:bodyPr>
            <a:norm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924C65F4-D5FD-46C8-9703-77A81401D28D}"/>
              </a:ext>
            </a:extLst>
          </p:cNvPr>
          <p:cNvSpPr>
            <a:spLocks noGrp="1"/>
          </p:cNvSpPr>
          <p:nvPr>
            <p:ph type="body" idx="1"/>
          </p:nvPr>
        </p:nvSpPr>
        <p:spPr>
          <a:xfrm>
            <a:off x="839788" y="1681163"/>
            <a:ext cx="5157787"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61A1675D-6C06-452F-95D3-D65F6CFEF25E}"/>
              </a:ext>
            </a:extLst>
          </p:cNvPr>
          <p:cNvSpPr>
            <a:spLocks noGrp="1"/>
          </p:cNvSpPr>
          <p:nvPr>
            <p:ph sz="half" idx="2"/>
          </p:nvPr>
        </p:nvSpPr>
        <p:spPr>
          <a:xfrm>
            <a:off x="839788" y="2505075"/>
            <a:ext cx="5157787" cy="3684588"/>
          </a:xfrm>
        </p:spPr>
        <p:txBody>
          <a:bodyPr/>
          <a:lstStyle>
            <a:lvl1pPr>
              <a:defRPr>
                <a:solidFill>
                  <a:srgbClr val="2786C0"/>
                </a:solidFill>
              </a:defRPr>
            </a:lvl1pPr>
            <a:lvl2pPr>
              <a:defRPr>
                <a:solidFill>
                  <a:srgbClr val="2786C0"/>
                </a:solidFill>
              </a:defRPr>
            </a:lvl2pPr>
            <a:lvl3pPr>
              <a:defRPr>
                <a:solidFill>
                  <a:srgbClr val="2786C0"/>
                </a:solidFill>
              </a:defRPr>
            </a:lvl3pPr>
            <a:lvl4pPr>
              <a:defRPr>
                <a:solidFill>
                  <a:srgbClr val="2786C0"/>
                </a:solidFill>
              </a:defRPr>
            </a:lvl4pPr>
            <a:lvl5pPr>
              <a:defRPr>
                <a:solidFill>
                  <a:srgbClr val="2786C0"/>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texto 4">
            <a:extLst>
              <a:ext uri="{FF2B5EF4-FFF2-40B4-BE49-F238E27FC236}">
                <a16:creationId xmlns:a16="http://schemas.microsoft.com/office/drawing/2014/main" id="{EBAF319F-5A1F-4AFD-B317-078D77EEA37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17312336-CD22-4874-AC1F-69CEB2E90A82}"/>
              </a:ext>
            </a:extLst>
          </p:cNvPr>
          <p:cNvSpPr>
            <a:spLocks noGrp="1"/>
          </p:cNvSpPr>
          <p:nvPr>
            <p:ph sz="quarter" idx="4"/>
          </p:nvPr>
        </p:nvSpPr>
        <p:spPr>
          <a:xfrm>
            <a:off x="6172200" y="2505075"/>
            <a:ext cx="5183188" cy="368458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7" name="Marcador de fecha 6">
            <a:extLst>
              <a:ext uri="{FF2B5EF4-FFF2-40B4-BE49-F238E27FC236}">
                <a16:creationId xmlns:a16="http://schemas.microsoft.com/office/drawing/2014/main" id="{BB949558-7597-4FEE-979C-DF702AC77D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36FBD1-9373-42E6-933C-D2861B1129DE}"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8CFA7AA0-5007-4667-A160-C1E297AE8A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D339C2D9-749C-4887-B363-FDF969BBB0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126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63A0B61-F4E4-4E19-A8B4-CE98D5FE76EB}"/>
              </a:ext>
            </a:extLst>
          </p:cNvPr>
          <p:cNvSpPr/>
          <p:nvPr userDrawn="1"/>
        </p:nvSpPr>
        <p:spPr>
          <a:xfrm>
            <a:off x="1645640" y="120105"/>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2AE606A6-0C7D-4197-928F-3C235A39C8DB}"/>
              </a:ext>
            </a:extLst>
          </p:cNvPr>
          <p:cNvSpPr>
            <a:spLocks noGrp="1"/>
          </p:cNvSpPr>
          <p:nvPr>
            <p:ph type="title" hasCustomPrompt="1"/>
          </p:nvPr>
        </p:nvSpPr>
        <p:spPr>
          <a:xfrm>
            <a:off x="1770611" y="136525"/>
            <a:ext cx="8620298" cy="998162"/>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fecha 2">
            <a:extLst>
              <a:ext uri="{FF2B5EF4-FFF2-40B4-BE49-F238E27FC236}">
                <a16:creationId xmlns:a16="http://schemas.microsoft.com/office/drawing/2014/main" id="{75C57BED-D6DF-44F6-9853-7EFDD2F3E7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1679AE-6D20-40E8-83B9-AFE348460766}"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0146AB7B-43B6-4733-8D28-C0066CA76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998F1706-5A68-44DD-B37E-14665B3D3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369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552EFF-1F48-4A1B-89BB-7FAB56D4A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B172B5-4A68-4E4F-B447-FC61244663D3}"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A862CED3-F354-4189-B03B-51CD8EA405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4F0B8D55-B61D-4D96-8511-53BB2F5B2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928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32846-A75C-44A9-9F1C-FBB8758540C1}"/>
              </a:ext>
            </a:extLst>
          </p:cNvPr>
          <p:cNvSpPr>
            <a:spLocks noGrp="1"/>
          </p:cNvSpPr>
          <p:nvPr>
            <p:ph type="title"/>
          </p:nvPr>
        </p:nvSpPr>
        <p:spPr>
          <a:xfrm>
            <a:off x="839788" y="1404850"/>
            <a:ext cx="3932237" cy="652549"/>
          </a:xfrm>
        </p:spPr>
        <p:txBody>
          <a:bodyPr anchor="b">
            <a:noAutofit/>
          </a:bodyPr>
          <a:lstStyle>
            <a:lvl1pPr>
              <a:defRPr sz="2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5E931F63-922A-415B-BB5F-7D41CA2241A2}"/>
              </a:ext>
            </a:extLst>
          </p:cNvPr>
          <p:cNvSpPr>
            <a:spLocks noGrp="1"/>
          </p:cNvSpPr>
          <p:nvPr>
            <p:ph idx="1"/>
          </p:nvPr>
        </p:nvSpPr>
        <p:spPr>
          <a:xfrm>
            <a:off x="5183188" y="987425"/>
            <a:ext cx="6172200" cy="4873625"/>
          </a:xfrm>
        </p:spPr>
        <p:txBody>
          <a:bodyPr/>
          <a:lstStyle>
            <a:lvl1pPr>
              <a:defRPr sz="2800" b="1">
                <a:solidFill>
                  <a:srgbClr val="0D1F3C"/>
                </a:solidFill>
                <a:latin typeface="Montserrat" panose="00000500000000000000" pitchFamily="50" charset="0"/>
              </a:defRPr>
            </a:lvl1pPr>
            <a:lvl2pPr>
              <a:defRPr sz="2800">
                <a:latin typeface="Montserrat" panose="00000500000000000000" pitchFamily="50" charset="0"/>
              </a:defRPr>
            </a:lvl2pPr>
            <a:lvl3pPr>
              <a:defRPr sz="2400">
                <a:latin typeface="Montserrat" panose="00000500000000000000" pitchFamily="50" charset="0"/>
              </a:defRPr>
            </a:lvl3pPr>
            <a:lvl4pPr>
              <a:defRPr sz="2000">
                <a:latin typeface="Montserrat" panose="00000500000000000000" pitchFamily="50" charset="0"/>
              </a:defRPr>
            </a:lvl4pPr>
            <a:lvl5pPr>
              <a:defRPr sz="2000">
                <a:latin typeface="Montserrat" panose="00000500000000000000" pitchFamily="50"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texto 3">
            <a:extLst>
              <a:ext uri="{FF2B5EF4-FFF2-40B4-BE49-F238E27FC236}">
                <a16:creationId xmlns:a16="http://schemas.microsoft.com/office/drawing/2014/main" id="{CF220F18-37FF-47B0-AB64-623062892CCA}"/>
              </a:ext>
            </a:extLst>
          </p:cNvPr>
          <p:cNvSpPr>
            <a:spLocks noGrp="1"/>
          </p:cNvSpPr>
          <p:nvPr>
            <p:ph type="body" sz="half" idx="2"/>
          </p:nvPr>
        </p:nvSpPr>
        <p:spPr>
          <a:xfrm>
            <a:off x="839788" y="2057400"/>
            <a:ext cx="3932237" cy="4110644"/>
          </a:xfrm>
        </p:spPr>
        <p:txBody>
          <a:bodyPr/>
          <a:lstStyle>
            <a:lvl1pPr marL="0" indent="0">
              <a:buNone/>
              <a:defRPr sz="1600">
                <a:solidFill>
                  <a:srgbClr val="197BB4"/>
                </a:solidFill>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4D0E3C1-285A-495C-96A3-33F7D65E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CEE30F-A687-4E64-8B35-3DBF00F44A58}"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0034785C-E43F-4595-B07D-6E417DD1F8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BB244D92-DDFF-46A2-AB5B-51C2229EC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5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169E00-77AB-B741-9AF9-40B02CD163B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7E3BB3D2-440B-1745-B695-8A4979D3A48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CEBC45A4-C0E0-F740-A4E5-FBAEE182849B}"/>
              </a:ext>
            </a:extLst>
          </p:cNvPr>
          <p:cNvSpPr>
            <a:spLocks noGrp="1"/>
          </p:cNvSpPr>
          <p:nvPr>
            <p:ph type="dt" sz="half" idx="10"/>
          </p:nvPr>
        </p:nvSpPr>
        <p:spPr/>
        <p:txBody>
          <a:bodyPr/>
          <a:lstStyle/>
          <a:p>
            <a:fld id="{48699454-3534-1D49-A98A-910895A582FE}" type="datetimeFigureOut">
              <a:rPr lang="es-GT" smtClean="0"/>
              <a:t>21/09/2021</a:t>
            </a:fld>
            <a:endParaRPr lang="es-GT"/>
          </a:p>
        </p:txBody>
      </p:sp>
      <p:sp>
        <p:nvSpPr>
          <p:cNvPr id="5" name="Marcador de pie de página 4">
            <a:extLst>
              <a:ext uri="{FF2B5EF4-FFF2-40B4-BE49-F238E27FC236}">
                <a16:creationId xmlns:a16="http://schemas.microsoft.com/office/drawing/2014/main" id="{EDC82089-1EAD-FE47-B722-98DC30A4F928}"/>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C9D37CC0-C5FA-9F45-8CAC-88FE795C7EB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804611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5B584-4CB1-4D6F-89AE-431534AA9666}"/>
              </a:ext>
            </a:extLst>
          </p:cNvPr>
          <p:cNvSpPr>
            <a:spLocks noGrp="1"/>
          </p:cNvSpPr>
          <p:nvPr>
            <p:ph type="title"/>
          </p:nvPr>
        </p:nvSpPr>
        <p:spPr>
          <a:xfrm>
            <a:off x="836612" y="1313410"/>
            <a:ext cx="3935413" cy="743989"/>
          </a:xfrm>
        </p:spPr>
        <p:txBody>
          <a:bodyPr anchor="b">
            <a:noAutofit/>
          </a:bodyPr>
          <a:lstStyle>
            <a:lvl1pPr>
              <a:defRPr sz="2000" b="1">
                <a:solidFill>
                  <a:srgbClr val="197BB4"/>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posición de imagen 2">
            <a:extLst>
              <a:ext uri="{FF2B5EF4-FFF2-40B4-BE49-F238E27FC236}">
                <a16:creationId xmlns:a16="http://schemas.microsoft.com/office/drawing/2014/main" id="{EDBEDE39-5EC8-4D3F-A632-F6711B701598}"/>
              </a:ext>
            </a:extLst>
          </p:cNvPr>
          <p:cNvSpPr>
            <a:spLocks noGrp="1"/>
          </p:cNvSpPr>
          <p:nvPr>
            <p:ph type="pic" idx="1"/>
          </p:nvPr>
        </p:nvSpPr>
        <p:spPr>
          <a:xfrm>
            <a:off x="5183188" y="1313410"/>
            <a:ext cx="6172200" cy="4547640"/>
          </a:xfrm>
        </p:spPr>
        <p:txBody>
          <a:bodyPr/>
          <a:lstStyle>
            <a:lvl1pPr marL="0" indent="0">
              <a:buNone/>
              <a:defRPr sz="3200">
                <a:latin typeface="Montserrat" panose="00000500000000000000" pitchFamily="5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s-GT" dirty="0"/>
          </a:p>
        </p:txBody>
      </p:sp>
      <p:sp>
        <p:nvSpPr>
          <p:cNvPr id="4" name="Marcador de texto 3">
            <a:extLst>
              <a:ext uri="{FF2B5EF4-FFF2-40B4-BE49-F238E27FC236}">
                <a16:creationId xmlns:a16="http://schemas.microsoft.com/office/drawing/2014/main" id="{00C32553-3871-4822-8759-F079B3A434A9}"/>
              </a:ext>
            </a:extLst>
          </p:cNvPr>
          <p:cNvSpPr>
            <a:spLocks noGrp="1"/>
          </p:cNvSpPr>
          <p:nvPr>
            <p:ph type="body" sz="half" idx="2"/>
          </p:nvPr>
        </p:nvSpPr>
        <p:spPr>
          <a:xfrm>
            <a:off x="839788" y="2057400"/>
            <a:ext cx="3932237" cy="3811588"/>
          </a:xfrm>
        </p:spPr>
        <p:txBody>
          <a:bodyPr/>
          <a:lstStyle>
            <a:lvl1pPr marL="0" indent="0">
              <a:buNone/>
              <a:defRPr sz="1600">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1AF83E3-EDF5-459F-9A25-88140AF67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CFAAE8-BB1F-46DC-B02E-828226DC17C2}"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53D80533-4066-4EB8-ACD1-3BA4D7250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90609986-8A8B-4DF7-A038-5BA4E8D74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966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CB6E6-1275-4A54-B4F3-1FDFC8980757}"/>
              </a:ext>
            </a:extLst>
          </p:cNvPr>
          <p:cNvSpPr>
            <a:spLocks noGrp="1"/>
          </p:cNvSpPr>
          <p:nvPr>
            <p:ph type="ctrTitle" hasCustomPrompt="1"/>
          </p:nvPr>
        </p:nvSpPr>
        <p:spPr>
          <a:xfrm>
            <a:off x="1524000" y="1596188"/>
            <a:ext cx="9144000" cy="2387600"/>
          </a:xfrm>
        </p:spPr>
        <p:txBody>
          <a:bodyPr anchor="b">
            <a:normAutofit/>
          </a:bodyPr>
          <a:lstStyle>
            <a:lvl1pPr algn="ctr">
              <a:defRPr sz="4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Subtítulo 2">
            <a:extLst>
              <a:ext uri="{FF2B5EF4-FFF2-40B4-BE49-F238E27FC236}">
                <a16:creationId xmlns:a16="http://schemas.microsoft.com/office/drawing/2014/main" id="{7A40FC4E-DF3E-4DB4-AED5-B01B15BD4776}"/>
              </a:ext>
            </a:extLst>
          </p:cNvPr>
          <p:cNvSpPr>
            <a:spLocks noGrp="1"/>
          </p:cNvSpPr>
          <p:nvPr>
            <p:ph type="subTitle" idx="1"/>
          </p:nvPr>
        </p:nvSpPr>
        <p:spPr>
          <a:xfrm>
            <a:off x="1524000" y="4075863"/>
            <a:ext cx="9144000" cy="1655762"/>
          </a:xfrm>
        </p:spPr>
        <p:txBody>
          <a:bodyPr/>
          <a:lstStyle>
            <a:lvl1pPr marL="0" indent="0" algn="ctr">
              <a:buNone/>
              <a:defRPr sz="2400">
                <a:solidFill>
                  <a:srgbClr val="197BB4"/>
                </a:solidFill>
                <a:latin typeface="Montserrat"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GT" dirty="0"/>
          </a:p>
        </p:txBody>
      </p:sp>
      <p:sp>
        <p:nvSpPr>
          <p:cNvPr id="4" name="Marcador de fecha 3">
            <a:extLst>
              <a:ext uri="{FF2B5EF4-FFF2-40B4-BE49-F238E27FC236}">
                <a16:creationId xmlns:a16="http://schemas.microsoft.com/office/drawing/2014/main" id="{980F5FD4-74A1-4C0A-8923-49068F8CEC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08A815-C8B2-4F30-9335-A540ED979A65}"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D6BE2AE7-3AC6-4190-A4FE-1D321727D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E3F07A74-9836-4943-B7A0-5E8FB7721B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834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3B128BC-8CE4-44FE-ABE0-2ADEC50E0719}"/>
              </a:ext>
            </a:extLst>
          </p:cNvPr>
          <p:cNvSpPr/>
          <p:nvPr userDrawn="1"/>
        </p:nvSpPr>
        <p:spPr>
          <a:xfrm>
            <a:off x="1737360" y="294571"/>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6306812-D2D4-4A6A-A9D7-CA4F86A0409C}"/>
              </a:ext>
            </a:extLst>
          </p:cNvPr>
          <p:cNvSpPr>
            <a:spLocks noGrp="1"/>
          </p:cNvSpPr>
          <p:nvPr>
            <p:ph type="title" hasCustomPrompt="1"/>
          </p:nvPr>
        </p:nvSpPr>
        <p:spPr>
          <a:xfrm>
            <a:off x="1737360" y="365126"/>
            <a:ext cx="8886305" cy="840220"/>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146A8AB6-1C67-49AF-B1F6-2C1D959884C4}"/>
              </a:ext>
            </a:extLst>
          </p:cNvPr>
          <p:cNvSpPr>
            <a:spLocks noGrp="1"/>
          </p:cNvSpPr>
          <p:nvPr>
            <p:ph idx="1"/>
          </p:nvPr>
        </p:nvSpPr>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36788F09-FFB8-47A4-83A1-FFB352EF2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B612D7-C7C1-40DF-91F1-E4035ACD5280}"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169DA829-DECC-4D81-BB89-F7AF43401F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3315B1D-184D-423F-AE37-A16F1D9CF7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668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7F6C1-9961-4E83-AC75-6EE35CC30791}"/>
              </a:ext>
            </a:extLst>
          </p:cNvPr>
          <p:cNvSpPr>
            <a:spLocks noGrp="1"/>
          </p:cNvSpPr>
          <p:nvPr>
            <p:ph type="title" hasCustomPrompt="1"/>
          </p:nvPr>
        </p:nvSpPr>
        <p:spPr>
          <a:xfrm>
            <a:off x="831850" y="1709738"/>
            <a:ext cx="10515600" cy="2852737"/>
          </a:xfrm>
        </p:spPr>
        <p:txBody>
          <a:bodyPr anchor="b">
            <a:normAutofit/>
          </a:bodyPr>
          <a:lstStyle>
            <a:lvl1pPr>
              <a:defRPr sz="4400" b="1">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EE54C6EA-948A-4DA3-B798-D9F5CD294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ontserrat" panose="000005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BAD124C8-1552-464D-8D15-02CF0EA9AD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AE0D9E-9211-474E-867D-A3D7FD03901F}"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42A29C28-A3FD-46A7-A594-7566F0522C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419F7CD-D6CB-4397-86C0-972D7E8A20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721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16E1A9F3-6D03-4C47-B91C-E2AA71DE8885}"/>
              </a:ext>
            </a:extLst>
          </p:cNvPr>
          <p:cNvSpPr/>
          <p:nvPr userDrawn="1"/>
        </p:nvSpPr>
        <p:spPr>
          <a:xfrm>
            <a:off x="1655059" y="190372"/>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BACE8EB-23E3-468D-B8DF-8F6F8180ABDA}"/>
              </a:ext>
            </a:extLst>
          </p:cNvPr>
          <p:cNvSpPr>
            <a:spLocks noGrp="1"/>
          </p:cNvSpPr>
          <p:nvPr>
            <p:ph type="title" hasCustomPrompt="1"/>
          </p:nvPr>
        </p:nvSpPr>
        <p:spPr>
          <a:xfrm>
            <a:off x="1636221" y="136525"/>
            <a:ext cx="8919557" cy="1072977"/>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01741142-687E-4D6E-816F-0ADEEEF33D97}"/>
              </a:ext>
            </a:extLst>
          </p:cNvPr>
          <p:cNvSpPr>
            <a:spLocks noGrp="1"/>
          </p:cNvSpPr>
          <p:nvPr>
            <p:ph sz="half" idx="1"/>
          </p:nvPr>
        </p:nvSpPr>
        <p:spPr>
          <a:xfrm>
            <a:off x="838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contenido 3">
            <a:extLst>
              <a:ext uri="{FF2B5EF4-FFF2-40B4-BE49-F238E27FC236}">
                <a16:creationId xmlns:a16="http://schemas.microsoft.com/office/drawing/2014/main" id="{6DFFE13E-8A03-436A-9288-33FC9675262D}"/>
              </a:ext>
            </a:extLst>
          </p:cNvPr>
          <p:cNvSpPr>
            <a:spLocks noGrp="1"/>
          </p:cNvSpPr>
          <p:nvPr>
            <p:ph sz="half" idx="2"/>
          </p:nvPr>
        </p:nvSpPr>
        <p:spPr>
          <a:xfrm>
            <a:off x="6172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fecha 4">
            <a:extLst>
              <a:ext uri="{FF2B5EF4-FFF2-40B4-BE49-F238E27FC236}">
                <a16:creationId xmlns:a16="http://schemas.microsoft.com/office/drawing/2014/main" id="{47D89AFC-ABD0-40BC-AC54-3A38F80E87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38F817-0E65-4E88-96D4-9FA2057239B0}"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6BE2BE64-E0E5-41C6-B062-B215B384B6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38B3788F-E72A-4C3A-89B7-18D56D0971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89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652DB460-91BF-40E4-A0AA-0651BD241B34}"/>
              </a:ext>
            </a:extLst>
          </p:cNvPr>
          <p:cNvSpPr/>
          <p:nvPr userDrawn="1"/>
        </p:nvSpPr>
        <p:spPr>
          <a:xfrm>
            <a:off x="1645639" y="239584"/>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E4DDACD-DC1D-40EC-B008-0C6C6E4609A8}"/>
              </a:ext>
            </a:extLst>
          </p:cNvPr>
          <p:cNvSpPr>
            <a:spLocks noGrp="1"/>
          </p:cNvSpPr>
          <p:nvPr>
            <p:ph type="title" hasCustomPrompt="1"/>
          </p:nvPr>
        </p:nvSpPr>
        <p:spPr>
          <a:xfrm>
            <a:off x="1594657" y="193761"/>
            <a:ext cx="9002685" cy="1072977"/>
          </a:xfrm>
        </p:spPr>
        <p:txBody>
          <a:bodyPr>
            <a:norm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924C65F4-D5FD-46C8-9703-77A81401D28D}"/>
              </a:ext>
            </a:extLst>
          </p:cNvPr>
          <p:cNvSpPr>
            <a:spLocks noGrp="1"/>
          </p:cNvSpPr>
          <p:nvPr>
            <p:ph type="body" idx="1"/>
          </p:nvPr>
        </p:nvSpPr>
        <p:spPr>
          <a:xfrm>
            <a:off x="839788" y="1681163"/>
            <a:ext cx="5157787"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61A1675D-6C06-452F-95D3-D65F6CFEF25E}"/>
              </a:ext>
            </a:extLst>
          </p:cNvPr>
          <p:cNvSpPr>
            <a:spLocks noGrp="1"/>
          </p:cNvSpPr>
          <p:nvPr>
            <p:ph sz="half" idx="2"/>
          </p:nvPr>
        </p:nvSpPr>
        <p:spPr>
          <a:xfrm>
            <a:off x="839788" y="2505075"/>
            <a:ext cx="5157787" cy="3684588"/>
          </a:xfrm>
        </p:spPr>
        <p:txBody>
          <a:bodyPr/>
          <a:lstStyle>
            <a:lvl1pPr>
              <a:defRPr>
                <a:solidFill>
                  <a:srgbClr val="2786C0"/>
                </a:solidFill>
              </a:defRPr>
            </a:lvl1pPr>
            <a:lvl2pPr>
              <a:defRPr>
                <a:solidFill>
                  <a:srgbClr val="2786C0"/>
                </a:solidFill>
              </a:defRPr>
            </a:lvl2pPr>
            <a:lvl3pPr>
              <a:defRPr>
                <a:solidFill>
                  <a:srgbClr val="2786C0"/>
                </a:solidFill>
              </a:defRPr>
            </a:lvl3pPr>
            <a:lvl4pPr>
              <a:defRPr>
                <a:solidFill>
                  <a:srgbClr val="2786C0"/>
                </a:solidFill>
              </a:defRPr>
            </a:lvl4pPr>
            <a:lvl5pPr>
              <a:defRPr>
                <a:solidFill>
                  <a:srgbClr val="2786C0"/>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texto 4">
            <a:extLst>
              <a:ext uri="{FF2B5EF4-FFF2-40B4-BE49-F238E27FC236}">
                <a16:creationId xmlns:a16="http://schemas.microsoft.com/office/drawing/2014/main" id="{EBAF319F-5A1F-4AFD-B317-078D77EEA37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17312336-CD22-4874-AC1F-69CEB2E90A82}"/>
              </a:ext>
            </a:extLst>
          </p:cNvPr>
          <p:cNvSpPr>
            <a:spLocks noGrp="1"/>
          </p:cNvSpPr>
          <p:nvPr>
            <p:ph sz="quarter" idx="4"/>
          </p:nvPr>
        </p:nvSpPr>
        <p:spPr>
          <a:xfrm>
            <a:off x="6172200" y="2505075"/>
            <a:ext cx="5183188" cy="368458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7" name="Marcador de fecha 6">
            <a:extLst>
              <a:ext uri="{FF2B5EF4-FFF2-40B4-BE49-F238E27FC236}">
                <a16:creationId xmlns:a16="http://schemas.microsoft.com/office/drawing/2014/main" id="{BB949558-7597-4FEE-979C-DF702AC77D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36FBD1-9373-42E6-933C-D2861B1129DE}"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8CFA7AA0-5007-4667-A160-C1E297AE8A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D339C2D9-749C-4887-B363-FDF969BBB0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163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63A0B61-F4E4-4E19-A8B4-CE98D5FE76EB}"/>
              </a:ext>
            </a:extLst>
          </p:cNvPr>
          <p:cNvSpPr/>
          <p:nvPr userDrawn="1"/>
        </p:nvSpPr>
        <p:spPr>
          <a:xfrm>
            <a:off x="1645640" y="120105"/>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2AE606A6-0C7D-4197-928F-3C235A39C8DB}"/>
              </a:ext>
            </a:extLst>
          </p:cNvPr>
          <p:cNvSpPr>
            <a:spLocks noGrp="1"/>
          </p:cNvSpPr>
          <p:nvPr>
            <p:ph type="title" hasCustomPrompt="1"/>
          </p:nvPr>
        </p:nvSpPr>
        <p:spPr>
          <a:xfrm>
            <a:off x="1770611" y="136525"/>
            <a:ext cx="8620298" cy="998162"/>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fecha 2">
            <a:extLst>
              <a:ext uri="{FF2B5EF4-FFF2-40B4-BE49-F238E27FC236}">
                <a16:creationId xmlns:a16="http://schemas.microsoft.com/office/drawing/2014/main" id="{75C57BED-D6DF-44F6-9853-7EFDD2F3E7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1679AE-6D20-40E8-83B9-AFE348460766}"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0146AB7B-43B6-4733-8D28-C0066CA76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998F1706-5A68-44DD-B37E-14665B3D3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823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552EFF-1F48-4A1B-89BB-7FAB56D4A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B172B5-4A68-4E4F-B447-FC61244663D3}"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A862CED3-F354-4189-B03B-51CD8EA405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4F0B8D55-B61D-4D96-8511-53BB2F5B2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510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32846-A75C-44A9-9F1C-FBB8758540C1}"/>
              </a:ext>
            </a:extLst>
          </p:cNvPr>
          <p:cNvSpPr>
            <a:spLocks noGrp="1"/>
          </p:cNvSpPr>
          <p:nvPr>
            <p:ph type="title"/>
          </p:nvPr>
        </p:nvSpPr>
        <p:spPr>
          <a:xfrm>
            <a:off x="839788" y="1404850"/>
            <a:ext cx="3932237" cy="652549"/>
          </a:xfrm>
        </p:spPr>
        <p:txBody>
          <a:bodyPr anchor="b">
            <a:noAutofit/>
          </a:bodyPr>
          <a:lstStyle>
            <a:lvl1pPr>
              <a:defRPr sz="2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5E931F63-922A-415B-BB5F-7D41CA2241A2}"/>
              </a:ext>
            </a:extLst>
          </p:cNvPr>
          <p:cNvSpPr>
            <a:spLocks noGrp="1"/>
          </p:cNvSpPr>
          <p:nvPr>
            <p:ph idx="1"/>
          </p:nvPr>
        </p:nvSpPr>
        <p:spPr>
          <a:xfrm>
            <a:off x="5183188" y="987425"/>
            <a:ext cx="6172200" cy="4873625"/>
          </a:xfrm>
        </p:spPr>
        <p:txBody>
          <a:bodyPr/>
          <a:lstStyle>
            <a:lvl1pPr>
              <a:defRPr sz="2800" b="1">
                <a:solidFill>
                  <a:srgbClr val="0D1F3C"/>
                </a:solidFill>
                <a:latin typeface="Montserrat" panose="00000500000000000000" pitchFamily="50" charset="0"/>
              </a:defRPr>
            </a:lvl1pPr>
            <a:lvl2pPr>
              <a:defRPr sz="2800">
                <a:latin typeface="Montserrat" panose="00000500000000000000" pitchFamily="50" charset="0"/>
              </a:defRPr>
            </a:lvl2pPr>
            <a:lvl3pPr>
              <a:defRPr sz="2400">
                <a:latin typeface="Montserrat" panose="00000500000000000000" pitchFamily="50" charset="0"/>
              </a:defRPr>
            </a:lvl3pPr>
            <a:lvl4pPr>
              <a:defRPr sz="2000">
                <a:latin typeface="Montserrat" panose="00000500000000000000" pitchFamily="50" charset="0"/>
              </a:defRPr>
            </a:lvl4pPr>
            <a:lvl5pPr>
              <a:defRPr sz="2000">
                <a:latin typeface="Montserrat" panose="00000500000000000000" pitchFamily="50"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texto 3">
            <a:extLst>
              <a:ext uri="{FF2B5EF4-FFF2-40B4-BE49-F238E27FC236}">
                <a16:creationId xmlns:a16="http://schemas.microsoft.com/office/drawing/2014/main" id="{CF220F18-37FF-47B0-AB64-623062892CCA}"/>
              </a:ext>
            </a:extLst>
          </p:cNvPr>
          <p:cNvSpPr>
            <a:spLocks noGrp="1"/>
          </p:cNvSpPr>
          <p:nvPr>
            <p:ph type="body" sz="half" idx="2"/>
          </p:nvPr>
        </p:nvSpPr>
        <p:spPr>
          <a:xfrm>
            <a:off x="839788" y="2057400"/>
            <a:ext cx="3932237" cy="4110644"/>
          </a:xfrm>
        </p:spPr>
        <p:txBody>
          <a:bodyPr/>
          <a:lstStyle>
            <a:lvl1pPr marL="0" indent="0">
              <a:buNone/>
              <a:defRPr sz="1600">
                <a:solidFill>
                  <a:srgbClr val="197BB4"/>
                </a:solidFill>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4D0E3C1-285A-495C-96A3-33F7D65E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CEE30F-A687-4E64-8B35-3DBF00F44A58}"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0034785C-E43F-4595-B07D-6E417DD1F8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BB244D92-DDFF-46A2-AB5B-51C2229EC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214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5B584-4CB1-4D6F-89AE-431534AA9666}"/>
              </a:ext>
            </a:extLst>
          </p:cNvPr>
          <p:cNvSpPr>
            <a:spLocks noGrp="1"/>
          </p:cNvSpPr>
          <p:nvPr>
            <p:ph type="title"/>
          </p:nvPr>
        </p:nvSpPr>
        <p:spPr>
          <a:xfrm>
            <a:off x="836612" y="1313410"/>
            <a:ext cx="3935413" cy="743989"/>
          </a:xfrm>
        </p:spPr>
        <p:txBody>
          <a:bodyPr anchor="b">
            <a:noAutofit/>
          </a:bodyPr>
          <a:lstStyle>
            <a:lvl1pPr>
              <a:defRPr sz="2000" b="1">
                <a:solidFill>
                  <a:srgbClr val="197BB4"/>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posición de imagen 2">
            <a:extLst>
              <a:ext uri="{FF2B5EF4-FFF2-40B4-BE49-F238E27FC236}">
                <a16:creationId xmlns:a16="http://schemas.microsoft.com/office/drawing/2014/main" id="{EDBEDE39-5EC8-4D3F-A632-F6711B701598}"/>
              </a:ext>
            </a:extLst>
          </p:cNvPr>
          <p:cNvSpPr>
            <a:spLocks noGrp="1"/>
          </p:cNvSpPr>
          <p:nvPr>
            <p:ph type="pic" idx="1"/>
          </p:nvPr>
        </p:nvSpPr>
        <p:spPr>
          <a:xfrm>
            <a:off x="5183188" y="1313410"/>
            <a:ext cx="6172200" cy="4547640"/>
          </a:xfrm>
        </p:spPr>
        <p:txBody>
          <a:bodyPr/>
          <a:lstStyle>
            <a:lvl1pPr marL="0" indent="0">
              <a:buNone/>
              <a:defRPr sz="3200">
                <a:latin typeface="Montserrat" panose="00000500000000000000" pitchFamily="5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s-GT" dirty="0"/>
          </a:p>
        </p:txBody>
      </p:sp>
      <p:sp>
        <p:nvSpPr>
          <p:cNvPr id="4" name="Marcador de texto 3">
            <a:extLst>
              <a:ext uri="{FF2B5EF4-FFF2-40B4-BE49-F238E27FC236}">
                <a16:creationId xmlns:a16="http://schemas.microsoft.com/office/drawing/2014/main" id="{00C32553-3871-4822-8759-F079B3A434A9}"/>
              </a:ext>
            </a:extLst>
          </p:cNvPr>
          <p:cNvSpPr>
            <a:spLocks noGrp="1"/>
          </p:cNvSpPr>
          <p:nvPr>
            <p:ph type="body" sz="half" idx="2"/>
          </p:nvPr>
        </p:nvSpPr>
        <p:spPr>
          <a:xfrm>
            <a:off x="839788" y="2057400"/>
            <a:ext cx="3932237" cy="3811588"/>
          </a:xfrm>
        </p:spPr>
        <p:txBody>
          <a:bodyPr/>
          <a:lstStyle>
            <a:lvl1pPr marL="0" indent="0">
              <a:buNone/>
              <a:defRPr sz="1600">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1AF83E3-EDF5-459F-9A25-88140AF67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CFAAE8-BB1F-46DC-B02E-828226DC17C2}"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53D80533-4066-4EB8-ACD1-3BA4D7250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90609986-8A8B-4DF7-A038-5BA4E8D74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132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A2CA6-6171-B24C-B6C8-49140719A37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E389AA0-DCEB-BE42-B937-F94DEA765E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9280672-797A-D041-A412-92E73B842E44}"/>
              </a:ext>
            </a:extLst>
          </p:cNvPr>
          <p:cNvSpPr>
            <a:spLocks noGrp="1"/>
          </p:cNvSpPr>
          <p:nvPr>
            <p:ph type="dt" sz="half" idx="10"/>
          </p:nvPr>
        </p:nvSpPr>
        <p:spPr/>
        <p:txBody>
          <a:bodyPr/>
          <a:lstStyle/>
          <a:p>
            <a:fld id="{48699454-3534-1D49-A98A-910895A582FE}" type="datetimeFigureOut">
              <a:rPr lang="es-GT" smtClean="0"/>
              <a:t>21/09/2021</a:t>
            </a:fld>
            <a:endParaRPr lang="es-GT"/>
          </a:p>
        </p:txBody>
      </p:sp>
      <p:sp>
        <p:nvSpPr>
          <p:cNvPr id="5" name="Marcador de pie de página 4">
            <a:extLst>
              <a:ext uri="{FF2B5EF4-FFF2-40B4-BE49-F238E27FC236}">
                <a16:creationId xmlns:a16="http://schemas.microsoft.com/office/drawing/2014/main" id="{5FA7A7EC-BBB0-CD45-807A-E26D2FDCC29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11AC2D5E-2EF3-F24C-B0D3-72654B84B24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998466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CB6E6-1275-4A54-B4F3-1FDFC8980757}"/>
              </a:ext>
            </a:extLst>
          </p:cNvPr>
          <p:cNvSpPr>
            <a:spLocks noGrp="1"/>
          </p:cNvSpPr>
          <p:nvPr>
            <p:ph type="ctrTitle" hasCustomPrompt="1"/>
          </p:nvPr>
        </p:nvSpPr>
        <p:spPr>
          <a:xfrm>
            <a:off x="1524000" y="1596188"/>
            <a:ext cx="9144000" cy="2387600"/>
          </a:xfrm>
        </p:spPr>
        <p:txBody>
          <a:bodyPr anchor="b">
            <a:normAutofit/>
          </a:bodyPr>
          <a:lstStyle>
            <a:lvl1pPr algn="ctr">
              <a:defRPr sz="4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Subtítulo 2">
            <a:extLst>
              <a:ext uri="{FF2B5EF4-FFF2-40B4-BE49-F238E27FC236}">
                <a16:creationId xmlns:a16="http://schemas.microsoft.com/office/drawing/2014/main" id="{7A40FC4E-DF3E-4DB4-AED5-B01B15BD4776}"/>
              </a:ext>
            </a:extLst>
          </p:cNvPr>
          <p:cNvSpPr>
            <a:spLocks noGrp="1"/>
          </p:cNvSpPr>
          <p:nvPr>
            <p:ph type="subTitle" idx="1"/>
          </p:nvPr>
        </p:nvSpPr>
        <p:spPr>
          <a:xfrm>
            <a:off x="1524000" y="4075863"/>
            <a:ext cx="9144000" cy="1655762"/>
          </a:xfrm>
        </p:spPr>
        <p:txBody>
          <a:bodyPr/>
          <a:lstStyle>
            <a:lvl1pPr marL="0" indent="0" algn="ctr">
              <a:buNone/>
              <a:defRPr sz="2400">
                <a:solidFill>
                  <a:srgbClr val="197BB4"/>
                </a:solidFill>
                <a:latin typeface="Montserrat"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GT" dirty="0"/>
          </a:p>
        </p:txBody>
      </p:sp>
      <p:sp>
        <p:nvSpPr>
          <p:cNvPr id="4" name="Marcador de fecha 3">
            <a:extLst>
              <a:ext uri="{FF2B5EF4-FFF2-40B4-BE49-F238E27FC236}">
                <a16:creationId xmlns:a16="http://schemas.microsoft.com/office/drawing/2014/main" id="{980F5FD4-74A1-4C0A-8923-49068F8CEC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08A815-C8B2-4F30-9335-A540ED979A65}"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D6BE2AE7-3AC6-4190-A4FE-1D321727D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E3F07A74-9836-4943-B7A0-5E8FB7721B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724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3B128BC-8CE4-44FE-ABE0-2ADEC50E0719}"/>
              </a:ext>
            </a:extLst>
          </p:cNvPr>
          <p:cNvSpPr/>
          <p:nvPr userDrawn="1"/>
        </p:nvSpPr>
        <p:spPr>
          <a:xfrm>
            <a:off x="1737360" y="294571"/>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6306812-D2D4-4A6A-A9D7-CA4F86A0409C}"/>
              </a:ext>
            </a:extLst>
          </p:cNvPr>
          <p:cNvSpPr>
            <a:spLocks noGrp="1"/>
          </p:cNvSpPr>
          <p:nvPr>
            <p:ph type="title" hasCustomPrompt="1"/>
          </p:nvPr>
        </p:nvSpPr>
        <p:spPr>
          <a:xfrm>
            <a:off x="1737360" y="365126"/>
            <a:ext cx="8886305" cy="840220"/>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146A8AB6-1C67-49AF-B1F6-2C1D959884C4}"/>
              </a:ext>
            </a:extLst>
          </p:cNvPr>
          <p:cNvSpPr>
            <a:spLocks noGrp="1"/>
          </p:cNvSpPr>
          <p:nvPr>
            <p:ph idx="1"/>
          </p:nvPr>
        </p:nvSpPr>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36788F09-FFB8-47A4-83A1-FFB352EF2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B612D7-C7C1-40DF-91F1-E4035ACD5280}"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169DA829-DECC-4D81-BB89-F7AF43401F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3315B1D-184D-423F-AE37-A16F1D9CF7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480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7F6C1-9961-4E83-AC75-6EE35CC30791}"/>
              </a:ext>
            </a:extLst>
          </p:cNvPr>
          <p:cNvSpPr>
            <a:spLocks noGrp="1"/>
          </p:cNvSpPr>
          <p:nvPr>
            <p:ph type="title" hasCustomPrompt="1"/>
          </p:nvPr>
        </p:nvSpPr>
        <p:spPr>
          <a:xfrm>
            <a:off x="831850" y="1709738"/>
            <a:ext cx="10515600" cy="2852737"/>
          </a:xfrm>
        </p:spPr>
        <p:txBody>
          <a:bodyPr anchor="b">
            <a:normAutofit/>
          </a:bodyPr>
          <a:lstStyle>
            <a:lvl1pPr>
              <a:defRPr sz="4400" b="1">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EE54C6EA-948A-4DA3-B798-D9F5CD294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ontserrat" panose="000005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BAD124C8-1552-464D-8D15-02CF0EA9AD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AE0D9E-9211-474E-867D-A3D7FD03901F}"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42A29C28-A3FD-46A7-A594-7566F0522C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F419F7CD-D6CB-4397-86C0-972D7E8A20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63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16E1A9F3-6D03-4C47-B91C-E2AA71DE8885}"/>
              </a:ext>
            </a:extLst>
          </p:cNvPr>
          <p:cNvSpPr/>
          <p:nvPr userDrawn="1"/>
        </p:nvSpPr>
        <p:spPr>
          <a:xfrm>
            <a:off x="1655059" y="190372"/>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BACE8EB-23E3-468D-B8DF-8F6F8180ABDA}"/>
              </a:ext>
            </a:extLst>
          </p:cNvPr>
          <p:cNvSpPr>
            <a:spLocks noGrp="1"/>
          </p:cNvSpPr>
          <p:nvPr>
            <p:ph type="title" hasCustomPrompt="1"/>
          </p:nvPr>
        </p:nvSpPr>
        <p:spPr>
          <a:xfrm>
            <a:off x="1636221" y="136525"/>
            <a:ext cx="8919557" cy="1072977"/>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01741142-687E-4D6E-816F-0ADEEEF33D97}"/>
              </a:ext>
            </a:extLst>
          </p:cNvPr>
          <p:cNvSpPr>
            <a:spLocks noGrp="1"/>
          </p:cNvSpPr>
          <p:nvPr>
            <p:ph sz="half" idx="1"/>
          </p:nvPr>
        </p:nvSpPr>
        <p:spPr>
          <a:xfrm>
            <a:off x="838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contenido 3">
            <a:extLst>
              <a:ext uri="{FF2B5EF4-FFF2-40B4-BE49-F238E27FC236}">
                <a16:creationId xmlns:a16="http://schemas.microsoft.com/office/drawing/2014/main" id="{6DFFE13E-8A03-436A-9288-33FC9675262D}"/>
              </a:ext>
            </a:extLst>
          </p:cNvPr>
          <p:cNvSpPr>
            <a:spLocks noGrp="1"/>
          </p:cNvSpPr>
          <p:nvPr>
            <p:ph sz="half" idx="2"/>
          </p:nvPr>
        </p:nvSpPr>
        <p:spPr>
          <a:xfrm>
            <a:off x="6172200" y="1504604"/>
            <a:ext cx="5181600" cy="4672359"/>
          </a:xfrm>
        </p:spPr>
        <p:txBody>
          <a:bodyPr/>
          <a:lstStyle>
            <a:lvl1pPr>
              <a:defRPr>
                <a:latin typeface="Montserrat" panose="00000500000000000000" pitchFamily="50" charset="0"/>
              </a:defRPr>
            </a:lvl1pPr>
            <a:lvl2pPr>
              <a:defRPr>
                <a:latin typeface="Montserrat" panose="00000500000000000000" pitchFamily="50" charset="0"/>
              </a:defRPr>
            </a:lvl2pPr>
            <a:lvl3pPr>
              <a:defRPr>
                <a:latin typeface="Montserrat" panose="00000500000000000000" pitchFamily="50" charset="0"/>
              </a:defRPr>
            </a:lvl3pPr>
            <a:lvl4pPr>
              <a:defRPr>
                <a:latin typeface="Montserrat" panose="00000500000000000000" pitchFamily="50" charset="0"/>
              </a:defRPr>
            </a:lvl4pPr>
            <a:lvl5pPr>
              <a:defRPr>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fecha 4">
            <a:extLst>
              <a:ext uri="{FF2B5EF4-FFF2-40B4-BE49-F238E27FC236}">
                <a16:creationId xmlns:a16="http://schemas.microsoft.com/office/drawing/2014/main" id="{47D89AFC-ABD0-40BC-AC54-3A38F80E87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38F817-0E65-4E88-96D4-9FA2057239B0}"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6BE2BE64-E0E5-41C6-B062-B215B384B6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38B3788F-E72A-4C3A-89B7-18D56D0971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36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652DB460-91BF-40E4-A0AA-0651BD241B34}"/>
              </a:ext>
            </a:extLst>
          </p:cNvPr>
          <p:cNvSpPr/>
          <p:nvPr userDrawn="1"/>
        </p:nvSpPr>
        <p:spPr>
          <a:xfrm>
            <a:off x="1645639" y="239584"/>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E4DDACD-DC1D-40EC-B008-0C6C6E4609A8}"/>
              </a:ext>
            </a:extLst>
          </p:cNvPr>
          <p:cNvSpPr>
            <a:spLocks noGrp="1"/>
          </p:cNvSpPr>
          <p:nvPr>
            <p:ph type="title" hasCustomPrompt="1"/>
          </p:nvPr>
        </p:nvSpPr>
        <p:spPr>
          <a:xfrm>
            <a:off x="1594657" y="193761"/>
            <a:ext cx="9002685" cy="1072977"/>
          </a:xfrm>
        </p:spPr>
        <p:txBody>
          <a:bodyPr>
            <a:norm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924C65F4-D5FD-46C8-9703-77A81401D28D}"/>
              </a:ext>
            </a:extLst>
          </p:cNvPr>
          <p:cNvSpPr>
            <a:spLocks noGrp="1"/>
          </p:cNvSpPr>
          <p:nvPr>
            <p:ph type="body" idx="1"/>
          </p:nvPr>
        </p:nvSpPr>
        <p:spPr>
          <a:xfrm>
            <a:off x="839788" y="1681163"/>
            <a:ext cx="5157787"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61A1675D-6C06-452F-95D3-D65F6CFEF25E}"/>
              </a:ext>
            </a:extLst>
          </p:cNvPr>
          <p:cNvSpPr>
            <a:spLocks noGrp="1"/>
          </p:cNvSpPr>
          <p:nvPr>
            <p:ph sz="half" idx="2"/>
          </p:nvPr>
        </p:nvSpPr>
        <p:spPr>
          <a:xfrm>
            <a:off x="839788" y="2505075"/>
            <a:ext cx="5157787" cy="3684588"/>
          </a:xfrm>
        </p:spPr>
        <p:txBody>
          <a:bodyPr/>
          <a:lstStyle>
            <a:lvl1pPr>
              <a:defRPr>
                <a:solidFill>
                  <a:srgbClr val="2786C0"/>
                </a:solidFill>
              </a:defRPr>
            </a:lvl1pPr>
            <a:lvl2pPr>
              <a:defRPr>
                <a:solidFill>
                  <a:srgbClr val="2786C0"/>
                </a:solidFill>
              </a:defRPr>
            </a:lvl2pPr>
            <a:lvl3pPr>
              <a:defRPr>
                <a:solidFill>
                  <a:srgbClr val="2786C0"/>
                </a:solidFill>
              </a:defRPr>
            </a:lvl3pPr>
            <a:lvl4pPr>
              <a:defRPr>
                <a:solidFill>
                  <a:srgbClr val="2786C0"/>
                </a:solidFill>
              </a:defRPr>
            </a:lvl4pPr>
            <a:lvl5pPr>
              <a:defRPr>
                <a:solidFill>
                  <a:srgbClr val="2786C0"/>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5" name="Marcador de texto 4">
            <a:extLst>
              <a:ext uri="{FF2B5EF4-FFF2-40B4-BE49-F238E27FC236}">
                <a16:creationId xmlns:a16="http://schemas.microsoft.com/office/drawing/2014/main" id="{EBAF319F-5A1F-4AFD-B317-078D77EEA37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D1F3C"/>
                </a:solidFill>
                <a:latin typeface="Montserrat"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17312336-CD22-4874-AC1F-69CEB2E90A82}"/>
              </a:ext>
            </a:extLst>
          </p:cNvPr>
          <p:cNvSpPr>
            <a:spLocks noGrp="1"/>
          </p:cNvSpPr>
          <p:nvPr>
            <p:ph sz="quarter" idx="4"/>
          </p:nvPr>
        </p:nvSpPr>
        <p:spPr>
          <a:xfrm>
            <a:off x="6172200" y="2505075"/>
            <a:ext cx="5183188" cy="368458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7" name="Marcador de fecha 6">
            <a:extLst>
              <a:ext uri="{FF2B5EF4-FFF2-40B4-BE49-F238E27FC236}">
                <a16:creationId xmlns:a16="http://schemas.microsoft.com/office/drawing/2014/main" id="{BB949558-7597-4FEE-979C-DF702AC77D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36FBD1-9373-42E6-933C-D2861B1129DE}"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8CFA7AA0-5007-4667-A160-C1E297AE8A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D339C2D9-749C-4887-B363-FDF969BBB0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827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63A0B61-F4E4-4E19-A8B4-CE98D5FE76EB}"/>
              </a:ext>
            </a:extLst>
          </p:cNvPr>
          <p:cNvSpPr/>
          <p:nvPr userDrawn="1"/>
        </p:nvSpPr>
        <p:spPr>
          <a:xfrm>
            <a:off x="1645640" y="120105"/>
            <a:ext cx="8900719" cy="98133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2AE606A6-0C7D-4197-928F-3C235A39C8DB}"/>
              </a:ext>
            </a:extLst>
          </p:cNvPr>
          <p:cNvSpPr>
            <a:spLocks noGrp="1"/>
          </p:cNvSpPr>
          <p:nvPr>
            <p:ph type="title" hasCustomPrompt="1"/>
          </p:nvPr>
        </p:nvSpPr>
        <p:spPr>
          <a:xfrm>
            <a:off x="1770611" y="136525"/>
            <a:ext cx="8620298" cy="998162"/>
          </a:xfrm>
        </p:spPr>
        <p:txBody>
          <a:bodyPr>
            <a:noAutofit/>
          </a:bodyPr>
          <a:lstStyle>
            <a:lvl1pPr algn="ctr">
              <a:defRPr sz="36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fecha 2">
            <a:extLst>
              <a:ext uri="{FF2B5EF4-FFF2-40B4-BE49-F238E27FC236}">
                <a16:creationId xmlns:a16="http://schemas.microsoft.com/office/drawing/2014/main" id="{75C57BED-D6DF-44F6-9853-7EFDD2F3E7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1679AE-6D20-40E8-83B9-AFE348460766}"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0146AB7B-43B6-4733-8D28-C0066CA76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998F1706-5A68-44DD-B37E-14665B3D3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333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552EFF-1F48-4A1B-89BB-7FAB56D4A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B172B5-4A68-4E4F-B447-FC61244663D3}"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A862CED3-F354-4189-B03B-51CD8EA405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4F0B8D55-B61D-4D96-8511-53BB2F5B2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552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32846-A75C-44A9-9F1C-FBB8758540C1}"/>
              </a:ext>
            </a:extLst>
          </p:cNvPr>
          <p:cNvSpPr>
            <a:spLocks noGrp="1"/>
          </p:cNvSpPr>
          <p:nvPr>
            <p:ph type="title"/>
          </p:nvPr>
        </p:nvSpPr>
        <p:spPr>
          <a:xfrm>
            <a:off x="839788" y="1404850"/>
            <a:ext cx="3932237" cy="652549"/>
          </a:xfrm>
        </p:spPr>
        <p:txBody>
          <a:bodyPr anchor="b">
            <a:noAutofit/>
          </a:bodyPr>
          <a:lstStyle>
            <a:lvl1pPr>
              <a:defRPr sz="2000" b="1">
                <a:solidFill>
                  <a:srgbClr val="0D1F3C"/>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contenido 2">
            <a:extLst>
              <a:ext uri="{FF2B5EF4-FFF2-40B4-BE49-F238E27FC236}">
                <a16:creationId xmlns:a16="http://schemas.microsoft.com/office/drawing/2014/main" id="{5E931F63-922A-415B-BB5F-7D41CA2241A2}"/>
              </a:ext>
            </a:extLst>
          </p:cNvPr>
          <p:cNvSpPr>
            <a:spLocks noGrp="1"/>
          </p:cNvSpPr>
          <p:nvPr>
            <p:ph idx="1"/>
          </p:nvPr>
        </p:nvSpPr>
        <p:spPr>
          <a:xfrm>
            <a:off x="5183188" y="987425"/>
            <a:ext cx="6172200" cy="4873625"/>
          </a:xfrm>
        </p:spPr>
        <p:txBody>
          <a:bodyPr/>
          <a:lstStyle>
            <a:lvl1pPr>
              <a:defRPr sz="2800" b="1">
                <a:solidFill>
                  <a:srgbClr val="0D1F3C"/>
                </a:solidFill>
                <a:latin typeface="Montserrat" panose="00000500000000000000" pitchFamily="50" charset="0"/>
              </a:defRPr>
            </a:lvl1pPr>
            <a:lvl2pPr>
              <a:defRPr sz="2800">
                <a:latin typeface="Montserrat" panose="00000500000000000000" pitchFamily="50" charset="0"/>
              </a:defRPr>
            </a:lvl2pPr>
            <a:lvl3pPr>
              <a:defRPr sz="2400">
                <a:latin typeface="Montserrat" panose="00000500000000000000" pitchFamily="50" charset="0"/>
              </a:defRPr>
            </a:lvl3pPr>
            <a:lvl4pPr>
              <a:defRPr sz="2000">
                <a:latin typeface="Montserrat" panose="00000500000000000000" pitchFamily="50" charset="0"/>
              </a:defRPr>
            </a:lvl4pPr>
            <a:lvl5pPr>
              <a:defRPr sz="2000">
                <a:latin typeface="Montserrat" panose="00000500000000000000" pitchFamily="50"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texto 3">
            <a:extLst>
              <a:ext uri="{FF2B5EF4-FFF2-40B4-BE49-F238E27FC236}">
                <a16:creationId xmlns:a16="http://schemas.microsoft.com/office/drawing/2014/main" id="{CF220F18-37FF-47B0-AB64-623062892CCA}"/>
              </a:ext>
            </a:extLst>
          </p:cNvPr>
          <p:cNvSpPr>
            <a:spLocks noGrp="1"/>
          </p:cNvSpPr>
          <p:nvPr>
            <p:ph type="body" sz="half" idx="2"/>
          </p:nvPr>
        </p:nvSpPr>
        <p:spPr>
          <a:xfrm>
            <a:off x="839788" y="2057400"/>
            <a:ext cx="3932237" cy="4110644"/>
          </a:xfrm>
        </p:spPr>
        <p:txBody>
          <a:bodyPr/>
          <a:lstStyle>
            <a:lvl1pPr marL="0" indent="0">
              <a:buNone/>
              <a:defRPr sz="1600">
                <a:solidFill>
                  <a:srgbClr val="197BB4"/>
                </a:solidFill>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4D0E3C1-285A-495C-96A3-33F7D65E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CEE30F-A687-4E64-8B35-3DBF00F44A58}"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0034785C-E43F-4595-B07D-6E417DD1F8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BB244D92-DDFF-46A2-AB5B-51C2229EC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429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5B584-4CB1-4D6F-89AE-431534AA9666}"/>
              </a:ext>
            </a:extLst>
          </p:cNvPr>
          <p:cNvSpPr>
            <a:spLocks noGrp="1"/>
          </p:cNvSpPr>
          <p:nvPr>
            <p:ph type="title"/>
          </p:nvPr>
        </p:nvSpPr>
        <p:spPr>
          <a:xfrm>
            <a:off x="836612" y="1313410"/>
            <a:ext cx="3935413" cy="743989"/>
          </a:xfrm>
        </p:spPr>
        <p:txBody>
          <a:bodyPr anchor="b">
            <a:noAutofit/>
          </a:bodyPr>
          <a:lstStyle>
            <a:lvl1pPr>
              <a:defRPr sz="2000" b="1">
                <a:solidFill>
                  <a:srgbClr val="197BB4"/>
                </a:solidFill>
                <a:latin typeface="Montserrat" panose="00000500000000000000" pitchFamily="50" charset="0"/>
              </a:defRPr>
            </a:lvl1pPr>
          </a:lstStyle>
          <a:p>
            <a:r>
              <a:rPr lang="es-ES" dirty="0"/>
              <a:t>Haga clic para modificar el estilo de título del patrón</a:t>
            </a:r>
            <a:endParaRPr lang="es-GT" dirty="0"/>
          </a:p>
        </p:txBody>
      </p:sp>
      <p:sp>
        <p:nvSpPr>
          <p:cNvPr id="3" name="Marcador de posición de imagen 2">
            <a:extLst>
              <a:ext uri="{FF2B5EF4-FFF2-40B4-BE49-F238E27FC236}">
                <a16:creationId xmlns:a16="http://schemas.microsoft.com/office/drawing/2014/main" id="{EDBEDE39-5EC8-4D3F-A632-F6711B701598}"/>
              </a:ext>
            </a:extLst>
          </p:cNvPr>
          <p:cNvSpPr>
            <a:spLocks noGrp="1"/>
          </p:cNvSpPr>
          <p:nvPr>
            <p:ph type="pic" idx="1"/>
          </p:nvPr>
        </p:nvSpPr>
        <p:spPr>
          <a:xfrm>
            <a:off x="5183188" y="1313410"/>
            <a:ext cx="6172200" cy="4547640"/>
          </a:xfrm>
        </p:spPr>
        <p:txBody>
          <a:bodyPr/>
          <a:lstStyle>
            <a:lvl1pPr marL="0" indent="0">
              <a:buNone/>
              <a:defRPr sz="3200">
                <a:latin typeface="Montserrat" panose="00000500000000000000" pitchFamily="5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s-GT" dirty="0"/>
          </a:p>
        </p:txBody>
      </p:sp>
      <p:sp>
        <p:nvSpPr>
          <p:cNvPr id="4" name="Marcador de texto 3">
            <a:extLst>
              <a:ext uri="{FF2B5EF4-FFF2-40B4-BE49-F238E27FC236}">
                <a16:creationId xmlns:a16="http://schemas.microsoft.com/office/drawing/2014/main" id="{00C32553-3871-4822-8759-F079B3A434A9}"/>
              </a:ext>
            </a:extLst>
          </p:cNvPr>
          <p:cNvSpPr>
            <a:spLocks noGrp="1"/>
          </p:cNvSpPr>
          <p:nvPr>
            <p:ph type="body" sz="half" idx="2"/>
          </p:nvPr>
        </p:nvSpPr>
        <p:spPr>
          <a:xfrm>
            <a:off x="839788" y="2057400"/>
            <a:ext cx="3932237" cy="3811588"/>
          </a:xfrm>
        </p:spPr>
        <p:txBody>
          <a:bodyPr/>
          <a:lstStyle>
            <a:lvl1pPr marL="0" indent="0">
              <a:buNone/>
              <a:defRPr sz="1600">
                <a:latin typeface="Montserrat" panose="000005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91AF83E3-EDF5-459F-9A25-88140AF67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CFAAE8-BB1F-46DC-B02E-828226DC17C2}"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53D80533-4066-4EB8-ACD1-3BA4D72503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90609986-8A8B-4DF7-A038-5BA4E8D74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954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E2D90-329D-4740-B68C-04C7C945CA7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4336B08B-4935-094A-B33F-D97618EFE6A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contenido 3">
            <a:extLst>
              <a:ext uri="{FF2B5EF4-FFF2-40B4-BE49-F238E27FC236}">
                <a16:creationId xmlns:a16="http://schemas.microsoft.com/office/drawing/2014/main" id="{9D83ADBF-A853-6940-B33B-DD82F0410CF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fecha 4">
            <a:extLst>
              <a:ext uri="{FF2B5EF4-FFF2-40B4-BE49-F238E27FC236}">
                <a16:creationId xmlns:a16="http://schemas.microsoft.com/office/drawing/2014/main" id="{93E49A73-9C32-8B40-A486-1CF99257E759}"/>
              </a:ext>
            </a:extLst>
          </p:cNvPr>
          <p:cNvSpPr>
            <a:spLocks noGrp="1"/>
          </p:cNvSpPr>
          <p:nvPr>
            <p:ph type="dt" sz="half" idx="10"/>
          </p:nvPr>
        </p:nvSpPr>
        <p:spPr/>
        <p:txBody>
          <a:bodyPr/>
          <a:lstStyle/>
          <a:p>
            <a:fld id="{48699454-3534-1D49-A98A-910895A582FE}" type="datetimeFigureOut">
              <a:rPr lang="es-GT" smtClean="0"/>
              <a:t>21/09/2021</a:t>
            </a:fld>
            <a:endParaRPr lang="es-GT"/>
          </a:p>
        </p:txBody>
      </p:sp>
      <p:sp>
        <p:nvSpPr>
          <p:cNvPr id="6" name="Marcador de pie de página 5">
            <a:extLst>
              <a:ext uri="{FF2B5EF4-FFF2-40B4-BE49-F238E27FC236}">
                <a16:creationId xmlns:a16="http://schemas.microsoft.com/office/drawing/2014/main" id="{574B5B25-1056-5F42-BE33-520529E12BE9}"/>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2AC08E08-A861-5C43-86DC-44730BB8713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72675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2BDFF-7E5D-D146-AF9A-22884A574E8F}"/>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1572D0B7-6919-2046-AC74-B9B4C71F3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75EF5F6-01E7-7F40-806C-4FBA577FAAE7}"/>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texto 4">
            <a:extLst>
              <a:ext uri="{FF2B5EF4-FFF2-40B4-BE49-F238E27FC236}">
                <a16:creationId xmlns:a16="http://schemas.microsoft.com/office/drawing/2014/main" id="{9BF112B9-6299-1843-9CC7-65375E6D9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96D8782-F004-964D-B750-FB6CEA5E70C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7" name="Marcador de fecha 6">
            <a:extLst>
              <a:ext uri="{FF2B5EF4-FFF2-40B4-BE49-F238E27FC236}">
                <a16:creationId xmlns:a16="http://schemas.microsoft.com/office/drawing/2014/main" id="{4ADD34C9-A59D-5E48-B67C-93E35889F12D}"/>
              </a:ext>
            </a:extLst>
          </p:cNvPr>
          <p:cNvSpPr>
            <a:spLocks noGrp="1"/>
          </p:cNvSpPr>
          <p:nvPr>
            <p:ph type="dt" sz="half" idx="10"/>
          </p:nvPr>
        </p:nvSpPr>
        <p:spPr/>
        <p:txBody>
          <a:bodyPr/>
          <a:lstStyle/>
          <a:p>
            <a:fld id="{48699454-3534-1D49-A98A-910895A582FE}" type="datetimeFigureOut">
              <a:rPr lang="es-GT" smtClean="0"/>
              <a:t>21/09/2021</a:t>
            </a:fld>
            <a:endParaRPr lang="es-GT"/>
          </a:p>
        </p:txBody>
      </p:sp>
      <p:sp>
        <p:nvSpPr>
          <p:cNvPr id="8" name="Marcador de pie de página 7">
            <a:extLst>
              <a:ext uri="{FF2B5EF4-FFF2-40B4-BE49-F238E27FC236}">
                <a16:creationId xmlns:a16="http://schemas.microsoft.com/office/drawing/2014/main" id="{6B720579-97C2-BD4F-9153-6FB2546CCD4B}"/>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C2C017CD-7E32-BE40-9D67-E4FF13FA63AC}"/>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79195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9BDA8-39BE-1A4F-AB6A-F9F77C91E4D3}"/>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fecha 2">
            <a:extLst>
              <a:ext uri="{FF2B5EF4-FFF2-40B4-BE49-F238E27FC236}">
                <a16:creationId xmlns:a16="http://schemas.microsoft.com/office/drawing/2014/main" id="{C1926EBD-3C2A-4549-B409-C9FBD07B3004}"/>
              </a:ext>
            </a:extLst>
          </p:cNvPr>
          <p:cNvSpPr>
            <a:spLocks noGrp="1"/>
          </p:cNvSpPr>
          <p:nvPr>
            <p:ph type="dt" sz="half" idx="10"/>
          </p:nvPr>
        </p:nvSpPr>
        <p:spPr/>
        <p:txBody>
          <a:bodyPr/>
          <a:lstStyle/>
          <a:p>
            <a:fld id="{48699454-3534-1D49-A98A-910895A582FE}" type="datetimeFigureOut">
              <a:rPr lang="es-GT" smtClean="0"/>
              <a:t>21/09/2021</a:t>
            </a:fld>
            <a:endParaRPr lang="es-GT"/>
          </a:p>
        </p:txBody>
      </p:sp>
      <p:sp>
        <p:nvSpPr>
          <p:cNvPr id="4" name="Marcador de pie de página 3">
            <a:extLst>
              <a:ext uri="{FF2B5EF4-FFF2-40B4-BE49-F238E27FC236}">
                <a16:creationId xmlns:a16="http://schemas.microsoft.com/office/drawing/2014/main" id="{E7F35479-7959-7142-AECF-E767E961EA6C}"/>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37E51BC6-C4A4-6D43-AC42-354DEE746646}"/>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08253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B6C563-1D34-AC47-801F-7F11D69BA201}"/>
              </a:ext>
            </a:extLst>
          </p:cNvPr>
          <p:cNvSpPr>
            <a:spLocks noGrp="1"/>
          </p:cNvSpPr>
          <p:nvPr>
            <p:ph type="dt" sz="half" idx="10"/>
          </p:nvPr>
        </p:nvSpPr>
        <p:spPr/>
        <p:txBody>
          <a:bodyPr/>
          <a:lstStyle/>
          <a:p>
            <a:fld id="{48699454-3534-1D49-A98A-910895A582FE}" type="datetimeFigureOut">
              <a:rPr lang="es-GT" smtClean="0"/>
              <a:t>21/09/2021</a:t>
            </a:fld>
            <a:endParaRPr lang="es-GT"/>
          </a:p>
        </p:txBody>
      </p:sp>
      <p:sp>
        <p:nvSpPr>
          <p:cNvPr id="3" name="Marcador de pie de página 2">
            <a:extLst>
              <a:ext uri="{FF2B5EF4-FFF2-40B4-BE49-F238E27FC236}">
                <a16:creationId xmlns:a16="http://schemas.microsoft.com/office/drawing/2014/main" id="{DA39EF87-DB60-474F-A2BF-40C8629F409C}"/>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D27D300E-02FB-8645-B6EB-6D60D768F66B}"/>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77470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30F86-4DDF-C54F-8E06-6BE3D43236A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BE17E9C7-EC44-FD48-A592-BDE222EAA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texto 3">
            <a:extLst>
              <a:ext uri="{FF2B5EF4-FFF2-40B4-BE49-F238E27FC236}">
                <a16:creationId xmlns:a16="http://schemas.microsoft.com/office/drawing/2014/main" id="{A2D32D36-1BBF-844E-9A8D-49451F0AC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CC88E43-E4AC-D94C-AF2E-1EEB7F4BAF4A}"/>
              </a:ext>
            </a:extLst>
          </p:cNvPr>
          <p:cNvSpPr>
            <a:spLocks noGrp="1"/>
          </p:cNvSpPr>
          <p:nvPr>
            <p:ph type="dt" sz="half" idx="10"/>
          </p:nvPr>
        </p:nvSpPr>
        <p:spPr/>
        <p:txBody>
          <a:bodyPr/>
          <a:lstStyle/>
          <a:p>
            <a:fld id="{48699454-3534-1D49-A98A-910895A582FE}" type="datetimeFigureOut">
              <a:rPr lang="es-GT" smtClean="0"/>
              <a:t>21/09/2021</a:t>
            </a:fld>
            <a:endParaRPr lang="es-GT"/>
          </a:p>
        </p:txBody>
      </p:sp>
      <p:sp>
        <p:nvSpPr>
          <p:cNvPr id="6" name="Marcador de pie de página 5">
            <a:extLst>
              <a:ext uri="{FF2B5EF4-FFF2-40B4-BE49-F238E27FC236}">
                <a16:creationId xmlns:a16="http://schemas.microsoft.com/office/drawing/2014/main" id="{4DE6F123-133C-604F-80D1-58B4DC1632D7}"/>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F9133666-B2BA-B84C-BC64-F50EF213552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3609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97CCD-7FE3-CA4C-9F3C-2A5599B8CCA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posición de imagen 2">
            <a:extLst>
              <a:ext uri="{FF2B5EF4-FFF2-40B4-BE49-F238E27FC236}">
                <a16:creationId xmlns:a16="http://schemas.microsoft.com/office/drawing/2014/main" id="{D73688EB-C5C7-FE4A-9716-B0BA62794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21FADA65-7BAA-7649-86A6-CF4679B1A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C81C9E9-584D-C04C-8B68-FEA1402466EE}"/>
              </a:ext>
            </a:extLst>
          </p:cNvPr>
          <p:cNvSpPr>
            <a:spLocks noGrp="1"/>
          </p:cNvSpPr>
          <p:nvPr>
            <p:ph type="dt" sz="half" idx="10"/>
          </p:nvPr>
        </p:nvSpPr>
        <p:spPr/>
        <p:txBody>
          <a:bodyPr/>
          <a:lstStyle/>
          <a:p>
            <a:fld id="{48699454-3534-1D49-A98A-910895A582FE}" type="datetimeFigureOut">
              <a:rPr lang="es-GT" smtClean="0"/>
              <a:t>21/09/2021</a:t>
            </a:fld>
            <a:endParaRPr lang="es-GT"/>
          </a:p>
        </p:txBody>
      </p:sp>
      <p:sp>
        <p:nvSpPr>
          <p:cNvPr id="6" name="Marcador de pie de página 5">
            <a:extLst>
              <a:ext uri="{FF2B5EF4-FFF2-40B4-BE49-F238E27FC236}">
                <a16:creationId xmlns:a16="http://schemas.microsoft.com/office/drawing/2014/main" id="{F319748B-5368-FB49-83C6-78E291E6AD8E}"/>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CC533CF9-6B15-F743-83F6-A08FA041501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1127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2B3DFA-3FCB-F14E-999C-BAF165F97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21494C4-B03E-7649-A1E1-F80D34FE6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81CBEC7F-6696-8E4D-9B90-EC4FCBA2C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99454-3534-1D49-A98A-910895A582FE}" type="datetimeFigureOut">
              <a:rPr lang="es-GT" smtClean="0"/>
              <a:t>21/09/2021</a:t>
            </a:fld>
            <a:endParaRPr lang="es-GT"/>
          </a:p>
        </p:txBody>
      </p:sp>
      <p:sp>
        <p:nvSpPr>
          <p:cNvPr id="5" name="Marcador de pie de página 4">
            <a:extLst>
              <a:ext uri="{FF2B5EF4-FFF2-40B4-BE49-F238E27FC236}">
                <a16:creationId xmlns:a16="http://schemas.microsoft.com/office/drawing/2014/main" id="{43F6D007-FA7E-2549-ADC5-7A526F901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EAD0DB35-4C29-1D49-BB89-C5CF69AD10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9D110-6ABA-C143-928A-531D07B07F9C}" type="slidenum">
              <a:rPr lang="es-GT" smtClean="0"/>
              <a:t>‹Nº›</a:t>
            </a:fld>
            <a:endParaRPr lang="es-GT"/>
          </a:p>
        </p:txBody>
      </p:sp>
    </p:spTree>
    <p:extLst>
      <p:ext uri="{BB962C8B-B14F-4D97-AF65-F5344CB8AC3E}">
        <p14:creationId xmlns:p14="http://schemas.microsoft.com/office/powerpoint/2010/main" val="3477022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7E8E04-EF2E-4F63-9D4D-BE724953BDBD}"/>
              </a:ext>
            </a:extLst>
          </p:cNvPr>
          <p:cNvSpPr>
            <a:spLocks noGrp="1"/>
          </p:cNvSpPr>
          <p:nvPr>
            <p:ph type="title"/>
          </p:nvPr>
        </p:nvSpPr>
        <p:spPr>
          <a:xfrm>
            <a:off x="1654233" y="136525"/>
            <a:ext cx="9002684" cy="1052195"/>
          </a:xfrm>
          <a:prstGeom prst="rect">
            <a:avLst/>
          </a:prstGeom>
        </p:spPr>
        <p:txBody>
          <a:bodyPr vert="horz" lIns="91440" tIns="45720" rIns="91440" bIns="45720" rtlCol="0" anchor="ctr">
            <a:noAutofit/>
          </a:body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AFAFA078-C0C9-4771-8193-FFB214DF70C0}"/>
              </a:ext>
            </a:extLst>
          </p:cNvPr>
          <p:cNvSpPr>
            <a:spLocks noGrp="1"/>
          </p:cNvSpPr>
          <p:nvPr>
            <p:ph type="body" idx="1"/>
          </p:nvPr>
        </p:nvSpPr>
        <p:spPr>
          <a:xfrm>
            <a:off x="838200" y="1562793"/>
            <a:ext cx="10515600" cy="4614170"/>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1D26AF5A-4F9D-4BDC-86B4-1B7993E1A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17F50F-492E-4C5A-B836-C79014F93E1E}"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F9B547E-DC76-4B85-B30F-5FFB7C489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94C9F76D-DAC4-4BE5-9B37-2B889D24F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06530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sldNum="0" hdr="0" ftr="0" dt="0"/>
  <p:txStyles>
    <p:title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7E8E04-EF2E-4F63-9D4D-BE724953BDBD}"/>
              </a:ext>
            </a:extLst>
          </p:cNvPr>
          <p:cNvSpPr>
            <a:spLocks noGrp="1"/>
          </p:cNvSpPr>
          <p:nvPr>
            <p:ph type="title"/>
          </p:nvPr>
        </p:nvSpPr>
        <p:spPr>
          <a:xfrm>
            <a:off x="1654233" y="136525"/>
            <a:ext cx="9002684" cy="1052195"/>
          </a:xfrm>
          <a:prstGeom prst="rect">
            <a:avLst/>
          </a:prstGeom>
        </p:spPr>
        <p:txBody>
          <a:bodyPr vert="horz" lIns="91440" tIns="45720" rIns="91440" bIns="45720" rtlCol="0" anchor="ctr">
            <a:noAutofit/>
          </a:body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AFAFA078-C0C9-4771-8193-FFB214DF70C0}"/>
              </a:ext>
            </a:extLst>
          </p:cNvPr>
          <p:cNvSpPr>
            <a:spLocks noGrp="1"/>
          </p:cNvSpPr>
          <p:nvPr>
            <p:ph type="body" idx="1"/>
          </p:nvPr>
        </p:nvSpPr>
        <p:spPr>
          <a:xfrm>
            <a:off x="838200" y="1562793"/>
            <a:ext cx="10515600" cy="4614170"/>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1D26AF5A-4F9D-4BDC-86B4-1B7993E1A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17F50F-492E-4C5A-B836-C79014F93E1E}"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F9B547E-DC76-4B85-B30F-5FFB7C489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94C9F76D-DAC4-4BE5-9B37-2B889D24F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87899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sldNum="0" hdr="0" ftr="0" dt="0"/>
  <p:txStyles>
    <p:title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7E8E04-EF2E-4F63-9D4D-BE724953BDBD}"/>
              </a:ext>
            </a:extLst>
          </p:cNvPr>
          <p:cNvSpPr>
            <a:spLocks noGrp="1"/>
          </p:cNvSpPr>
          <p:nvPr>
            <p:ph type="title"/>
          </p:nvPr>
        </p:nvSpPr>
        <p:spPr>
          <a:xfrm>
            <a:off x="1654233" y="136525"/>
            <a:ext cx="9002684" cy="1052195"/>
          </a:xfrm>
          <a:prstGeom prst="rect">
            <a:avLst/>
          </a:prstGeom>
        </p:spPr>
        <p:txBody>
          <a:bodyPr vert="horz" lIns="91440" tIns="45720" rIns="91440" bIns="45720" rtlCol="0" anchor="ctr">
            <a:noAutofit/>
          </a:bodyPr>
          <a:lstStyle/>
          <a:p>
            <a:r>
              <a:rPr lang="es-ES" dirty="0"/>
              <a:t>HAGA CLIC PARA MODIFICAR EL ESTILO DE TÍTULO DEL PATRÓN</a:t>
            </a:r>
            <a:endParaRPr lang="es-GT" dirty="0"/>
          </a:p>
        </p:txBody>
      </p:sp>
      <p:sp>
        <p:nvSpPr>
          <p:cNvPr id="3" name="Marcador de texto 2">
            <a:extLst>
              <a:ext uri="{FF2B5EF4-FFF2-40B4-BE49-F238E27FC236}">
                <a16:creationId xmlns:a16="http://schemas.microsoft.com/office/drawing/2014/main" id="{AFAFA078-C0C9-4771-8193-FFB214DF70C0}"/>
              </a:ext>
            </a:extLst>
          </p:cNvPr>
          <p:cNvSpPr>
            <a:spLocks noGrp="1"/>
          </p:cNvSpPr>
          <p:nvPr>
            <p:ph type="body" idx="1"/>
          </p:nvPr>
        </p:nvSpPr>
        <p:spPr>
          <a:xfrm>
            <a:off x="838200" y="1562793"/>
            <a:ext cx="10515600" cy="4614170"/>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GT" dirty="0"/>
          </a:p>
        </p:txBody>
      </p:sp>
      <p:sp>
        <p:nvSpPr>
          <p:cNvPr id="4" name="Marcador de fecha 3">
            <a:extLst>
              <a:ext uri="{FF2B5EF4-FFF2-40B4-BE49-F238E27FC236}">
                <a16:creationId xmlns:a16="http://schemas.microsoft.com/office/drawing/2014/main" id="{1D26AF5A-4F9D-4BDC-86B4-1B7993E1A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17F50F-492E-4C5A-B836-C79014F93E1E}" type="datetime1">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21/09/2021</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F9B547E-DC76-4B85-B30F-5FFB7C489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94C9F76D-DAC4-4BE5-9B37-2B889D24F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F94ECC-E985-4DCB-BC79-BB238F702D18}" type="slidenum">
              <a:rPr kumimoji="0" lang="es-G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G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03770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sldNum="0" hdr="0" ftr="0" dt="0"/>
  <p:txStyles>
    <p:title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48282" y="375208"/>
            <a:ext cx="1619534" cy="646331"/>
          </a:xfrm>
          <a:prstGeom prst="rect">
            <a:avLst/>
          </a:prstGeom>
          <a:noFill/>
        </p:spPr>
        <p:txBody>
          <a:bodyPr wrap="square" rtlCol="0">
            <a:spAutoFit/>
          </a:bodyPr>
          <a:lstStyle/>
          <a:p>
            <a:r>
              <a:rPr lang="es-ES" sz="900" b="1" dirty="0">
                <a:solidFill>
                  <a:srgbClr val="003353"/>
                </a:solidFill>
                <a:latin typeface="Montserrat" pitchFamily="2" charset="77"/>
              </a:rPr>
              <a:t>Autoridad para el Manejo Sustentable de la Cuenca y del Lago de Amatitlán                    -AMSA- </a:t>
            </a:r>
          </a:p>
        </p:txBody>
      </p:sp>
    </p:spTree>
    <p:extLst>
      <p:ext uri="{BB962C8B-B14F-4D97-AF65-F5344CB8AC3E}">
        <p14:creationId xmlns:p14="http://schemas.microsoft.com/office/powerpoint/2010/main" val="1323831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fontScale="90000"/>
          </a:bodyPr>
          <a:lstStyle/>
          <a:p>
            <a:r>
              <a:rPr lang="es-ES" sz="2800" b="1" dirty="0">
                <a:solidFill>
                  <a:srgbClr val="003353"/>
                </a:solidFill>
                <a:latin typeface="Montserrat" pitchFamily="2" charset="77"/>
              </a:rPr>
              <a:t>PAGO DE SALARIOS A SERVIDORES PÚBLICOS A LA </a:t>
            </a:r>
            <a:r>
              <a:rPr lang="es-ES" sz="2800" b="1" dirty="0" smtClean="0">
                <a:solidFill>
                  <a:srgbClr val="003353"/>
                </a:solidFill>
                <a:latin typeface="Montserrat" pitchFamily="2" charset="77"/>
              </a:rPr>
              <a:t>FECHA</a:t>
            </a:r>
            <a:endParaRPr lang="es-GT" sz="2800" b="1" dirty="0">
              <a:solidFill>
                <a:srgbClr val="003353"/>
              </a:solidFill>
              <a:latin typeface="Montserrat" pitchFamily="2" charset="77"/>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753453" y="1978430"/>
            <a:ext cx="3243436" cy="238644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ES" sz="1800" b="0" dirty="0">
                <a:solidFill>
                  <a:schemeClr val="tx1"/>
                </a:solidFill>
                <a:latin typeface="Times New Roman" panose="02020603050405020304" pitchFamily="18" charset="0"/>
                <a:cs typeface="Times New Roman" panose="02020603050405020304" pitchFamily="18" charset="0"/>
              </a:rPr>
              <a:t/>
            </a:r>
            <a:br>
              <a:rPr lang="es-ES" sz="1800" b="0" dirty="0">
                <a:solidFill>
                  <a:schemeClr val="tx1"/>
                </a:solidFill>
                <a:latin typeface="Times New Roman" panose="02020603050405020304" pitchFamily="18" charset="0"/>
                <a:cs typeface="Times New Roman" panose="02020603050405020304" pitchFamily="18" charset="0"/>
              </a:rPr>
            </a:br>
            <a:r>
              <a:rPr lang="es-ES" sz="1800" b="0" dirty="0">
                <a:solidFill>
                  <a:schemeClr val="tx1"/>
                </a:solidFill>
                <a:latin typeface="Times New Roman" panose="02020603050405020304" pitchFamily="18" charset="0"/>
                <a:cs typeface="Times New Roman" panose="02020603050405020304" pitchFamily="18" charset="0"/>
              </a:rPr>
              <a:t>Este rubro constituye el </a:t>
            </a:r>
            <a:r>
              <a:rPr lang="es-ES" sz="1800" dirty="0">
                <a:solidFill>
                  <a:srgbClr val="FF0000"/>
                </a:solidFill>
                <a:latin typeface="Times New Roman" panose="02020603050405020304" pitchFamily="18" charset="0"/>
                <a:cs typeface="Times New Roman" panose="02020603050405020304" pitchFamily="18" charset="0"/>
              </a:rPr>
              <a:t>52% </a:t>
            </a:r>
            <a:r>
              <a:rPr lang="es-ES" sz="1800" b="0" dirty="0">
                <a:solidFill>
                  <a:schemeClr val="tx1"/>
                </a:solidFill>
                <a:latin typeface="Times New Roman" panose="02020603050405020304" pitchFamily="18" charset="0"/>
                <a:cs typeface="Times New Roman" panose="02020603050405020304" pitchFamily="18" charset="0"/>
              </a:rPr>
              <a:t>del total del presupuesto de </a:t>
            </a:r>
            <a:r>
              <a:rPr lang="es-ES" sz="1800" b="0" dirty="0" smtClean="0">
                <a:solidFill>
                  <a:schemeClr val="tx1"/>
                </a:solidFill>
                <a:latin typeface="Times New Roman" panose="02020603050405020304" pitchFamily="18" charset="0"/>
                <a:cs typeface="Times New Roman" panose="02020603050405020304" pitchFamily="18" charset="0"/>
              </a:rPr>
              <a:t>AMSA</a:t>
            </a:r>
            <a:endParaRPr lang="es-ES" sz="1800" b="0" dirty="0">
              <a:solidFill>
                <a:schemeClr val="tx1"/>
              </a:solidFill>
              <a:latin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4601689" y="2091732"/>
            <a:ext cx="7406641" cy="4269664"/>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Times New Roman" panose="02020603050405020304" pitchFamily="18" charset="0"/>
                <a:cs typeface="Times New Roman" panose="02020603050405020304" pitchFamily="18" charset="0"/>
              </a:rPr>
              <a:t>Presupuesto vigente total para el pago de servidores públicos</a:t>
            </a:r>
          </a:p>
          <a:p>
            <a:pPr marL="0" lvl="1" algn="just">
              <a:lnSpc>
                <a:spcPct val="150000"/>
              </a:lnSpc>
              <a:spcBef>
                <a:spcPct val="0"/>
              </a:spcBef>
            </a:pPr>
            <a:r>
              <a:rPr lang="es-GT" sz="2800" b="1" dirty="0">
                <a:solidFill>
                  <a:srgbClr val="0070C0"/>
                </a:solidFill>
                <a:latin typeface="Times New Roman" panose="02020603050405020304" pitchFamily="18" charset="0"/>
                <a:cs typeface="Times New Roman" panose="02020603050405020304" pitchFamily="18" charset="0"/>
              </a:rPr>
              <a:t>Q 15,105,731.00</a:t>
            </a:r>
          </a:p>
          <a:p>
            <a:pPr algn="just">
              <a:lnSpc>
                <a:spcPct val="150000"/>
              </a:lnSpc>
            </a:pPr>
            <a:endParaRPr lang="es-GT" sz="20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000" b="0" dirty="0">
                <a:solidFill>
                  <a:schemeClr val="tx1"/>
                </a:solidFill>
                <a:latin typeface="Times New Roman" panose="02020603050405020304" pitchFamily="18" charset="0"/>
                <a:cs typeface="Times New Roman" panose="02020603050405020304" pitchFamily="18" charset="0"/>
              </a:rPr>
              <a:t>Presupuesto utilizado al </a:t>
            </a:r>
            <a:r>
              <a:rPr lang="es-GT" sz="2000" u="sng" dirty="0">
                <a:solidFill>
                  <a:schemeClr val="tx1"/>
                </a:solidFill>
                <a:latin typeface="Times New Roman" panose="02020603050405020304" pitchFamily="18" charset="0"/>
                <a:cs typeface="Times New Roman" panose="02020603050405020304" pitchFamily="18" charset="0"/>
              </a:rPr>
              <a:t>segundo cuatrimestre 2021</a:t>
            </a:r>
            <a:r>
              <a:rPr lang="es-GT" sz="2000" dirty="0">
                <a:solidFill>
                  <a:schemeClr val="tx1"/>
                </a:solidFill>
                <a:latin typeface="Times New Roman" panose="02020603050405020304" pitchFamily="18" charset="0"/>
                <a:cs typeface="Times New Roman" panose="02020603050405020304" pitchFamily="18" charset="0"/>
              </a:rPr>
              <a:t> </a:t>
            </a:r>
            <a:r>
              <a:rPr lang="es-GT" sz="2000" b="0" dirty="0">
                <a:solidFill>
                  <a:schemeClr val="tx1"/>
                </a:solidFill>
                <a:latin typeface="Times New Roman" panose="02020603050405020304" pitchFamily="18" charset="0"/>
                <a:cs typeface="Times New Roman" panose="02020603050405020304" pitchFamily="18" charset="0"/>
              </a:rPr>
              <a:t>para el pago de servidores públicos</a:t>
            </a:r>
          </a:p>
          <a:p>
            <a:pPr marL="0" lvl="1" algn="just">
              <a:lnSpc>
                <a:spcPct val="150000"/>
              </a:lnSpc>
              <a:spcBef>
                <a:spcPct val="0"/>
              </a:spcBef>
            </a:pPr>
            <a:r>
              <a:rPr lang="es-GT" sz="2800" b="1" dirty="0">
                <a:solidFill>
                  <a:srgbClr val="0070C0"/>
                </a:solidFill>
                <a:latin typeface="Times New Roman" panose="02020603050405020304" pitchFamily="18" charset="0"/>
                <a:cs typeface="Times New Roman" panose="02020603050405020304" pitchFamily="18" charset="0"/>
              </a:rPr>
              <a:t>Q 6,092,871.91</a:t>
            </a:r>
          </a:p>
          <a:p>
            <a:pPr algn="just">
              <a:lnSpc>
                <a:spcPct val="150000"/>
              </a:lnSpc>
            </a:pPr>
            <a:endParaRPr lang="es-GT" sz="20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000" b="0" dirty="0">
                <a:solidFill>
                  <a:schemeClr val="tx1"/>
                </a:solidFill>
                <a:latin typeface="Times New Roman" panose="02020603050405020304" pitchFamily="18" charset="0"/>
                <a:cs typeface="Times New Roman" panose="02020603050405020304" pitchFamily="18" charset="0"/>
              </a:rPr>
              <a:t>Presupuesto pendiente de utilizar para el pago de servidores públicos</a:t>
            </a:r>
          </a:p>
          <a:p>
            <a:pPr marL="0" lvl="1" algn="just">
              <a:lnSpc>
                <a:spcPct val="150000"/>
              </a:lnSpc>
              <a:spcBef>
                <a:spcPct val="0"/>
              </a:spcBef>
            </a:pPr>
            <a:r>
              <a:rPr lang="es-GT" sz="2800" b="1" dirty="0">
                <a:solidFill>
                  <a:srgbClr val="0070C0"/>
                </a:solidFill>
                <a:latin typeface="Times New Roman" panose="02020603050405020304" pitchFamily="18" charset="0"/>
                <a:cs typeface="Times New Roman" panose="02020603050405020304" pitchFamily="18" charset="0"/>
              </a:rPr>
              <a:t>Q 9,012,859.09</a:t>
            </a:r>
          </a:p>
          <a:p>
            <a:pPr algn="just">
              <a:lnSpc>
                <a:spcPct val="150000"/>
              </a:lnSpc>
            </a:pPr>
            <a:endParaRPr lang="es-GT" sz="2000" b="0" dirty="0">
              <a:solidFill>
                <a:schemeClr val="tx1"/>
              </a:solidFill>
              <a:latin typeface="Times New Roman" panose="02020603050405020304" pitchFamily="18" charset="0"/>
              <a:cs typeface="Times New Roman" panose="02020603050405020304" pitchFamily="18" charset="0"/>
            </a:endParaRPr>
          </a:p>
          <a:p>
            <a:pPr algn="just"/>
            <a:endParaRPr lang="es-GT" sz="2000" b="0" dirty="0">
              <a:solidFill>
                <a:schemeClr val="accent1">
                  <a:lumMod val="50000"/>
                </a:schemeClr>
              </a:solidFill>
              <a:latin typeface="Times New Roman" panose="02020603050405020304" pitchFamily="18" charset="0"/>
              <a:cs typeface="Times New Roman" panose="02020603050405020304" pitchFamily="18" charset="0"/>
            </a:endParaRPr>
          </a:p>
          <a:p>
            <a:pPr algn="just"/>
            <a:r>
              <a:rPr lang="es-GT" sz="2000" b="0" dirty="0">
                <a:solidFill>
                  <a:schemeClr val="accent1">
                    <a:lumMod val="50000"/>
                  </a:schemeClr>
                </a:solidFill>
                <a:latin typeface="Times New Roman" panose="02020603050405020304" pitchFamily="18" charset="0"/>
                <a:cs typeface="Times New Roman" panose="02020603050405020304" pitchFamily="18" charset="0"/>
              </a:rPr>
              <a:t/>
            </a:r>
            <a:br>
              <a:rPr lang="es-GT" sz="2000" b="0" dirty="0">
                <a:solidFill>
                  <a:schemeClr val="accent1">
                    <a:lumMod val="50000"/>
                  </a:schemeClr>
                </a:solidFill>
                <a:latin typeface="Times New Roman" panose="02020603050405020304" pitchFamily="18" charset="0"/>
                <a:cs typeface="Times New Roman" panose="02020603050405020304" pitchFamily="18" charset="0"/>
              </a:rPr>
            </a:br>
            <a:endParaRPr lang="es-GT" sz="20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775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¿EN QUÉ INVIERTE AMSA</a:t>
            </a:r>
            <a:r>
              <a:rPr lang="es-ES" sz="2800" b="1" dirty="0" smtClean="0">
                <a:solidFill>
                  <a:srgbClr val="003353"/>
                </a:solidFill>
                <a:latin typeface="Montserrat" pitchFamily="2" charset="77"/>
              </a:rPr>
              <a:t>?</a:t>
            </a:r>
            <a:endParaRPr lang="es-GT" sz="2800" b="1" dirty="0">
              <a:solidFill>
                <a:srgbClr val="003353"/>
              </a:solidFill>
              <a:latin typeface="Montserrat" pitchFamily="2" charset="77"/>
            </a:endParaRPr>
          </a:p>
        </p:txBody>
      </p:sp>
      <p:sp>
        <p:nvSpPr>
          <p:cNvPr id="7" name="Título 1">
            <a:extLst>
              <a:ext uri="{FF2B5EF4-FFF2-40B4-BE49-F238E27FC236}">
                <a16:creationId xmlns:a16="http://schemas.microsoft.com/office/drawing/2014/main" id="{E40743F2-234A-4544-BBAC-8877FB423F76}"/>
              </a:ext>
            </a:extLst>
          </p:cNvPr>
          <p:cNvSpPr txBox="1">
            <a:spLocks/>
          </p:cNvSpPr>
          <p:nvPr/>
        </p:nvSpPr>
        <p:spPr>
          <a:xfrm>
            <a:off x="490454" y="2026063"/>
            <a:ext cx="3491345"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400" b="0" dirty="0" smtClean="0">
                <a:solidFill>
                  <a:schemeClr val="tx1"/>
                </a:solidFill>
                <a:latin typeface="Times New Roman" panose="02020603050405020304" pitchFamily="18" charset="0"/>
                <a:cs typeface="Times New Roman" panose="02020603050405020304" pitchFamily="18" charset="0"/>
              </a:rPr>
              <a:t>La </a:t>
            </a:r>
            <a:r>
              <a:rPr lang="es-GT" sz="1400" b="0" dirty="0">
                <a:solidFill>
                  <a:schemeClr val="tx1"/>
                </a:solidFill>
                <a:latin typeface="Times New Roman" panose="02020603050405020304" pitchFamily="18" charset="0"/>
                <a:cs typeface="Times New Roman" panose="02020603050405020304" pitchFamily="18" charset="0"/>
              </a:rPr>
              <a:t>inversión se </a:t>
            </a:r>
            <a:r>
              <a:rPr lang="es-GT" sz="1400" b="0" dirty="0" smtClean="0">
                <a:solidFill>
                  <a:schemeClr val="tx1"/>
                </a:solidFill>
                <a:latin typeface="Times New Roman" panose="02020603050405020304" pitchFamily="18" charset="0"/>
                <a:cs typeface="Times New Roman" panose="02020603050405020304" pitchFamily="18" charset="0"/>
              </a:rPr>
              <a:t>divide principalmente en </a:t>
            </a:r>
            <a:r>
              <a:rPr lang="es-ES" sz="1400" b="0" dirty="0" smtClean="0">
                <a:solidFill>
                  <a:schemeClr val="tx1"/>
                </a:solidFill>
                <a:latin typeface="Times New Roman" panose="02020603050405020304" pitchFamily="18" charset="0"/>
                <a:cs typeface="Times New Roman" panose="02020603050405020304" pitchFamily="18" charset="0"/>
              </a:rPr>
              <a:t>el mantenimiento de las plantas de tratamiento de aguas residuales,  manejo </a:t>
            </a:r>
            <a:r>
              <a:rPr lang="es-ES" sz="1400" b="0" dirty="0">
                <a:solidFill>
                  <a:schemeClr val="tx1"/>
                </a:solidFill>
                <a:latin typeface="Times New Roman" panose="02020603050405020304" pitchFamily="18" charset="0"/>
                <a:cs typeface="Times New Roman" panose="02020603050405020304" pitchFamily="18" charset="0"/>
              </a:rPr>
              <a:t>del vertedero </a:t>
            </a:r>
            <a:r>
              <a:rPr lang="es-ES" sz="1400" b="0" dirty="0" smtClean="0">
                <a:solidFill>
                  <a:schemeClr val="tx1"/>
                </a:solidFill>
                <a:latin typeface="Times New Roman" panose="02020603050405020304" pitchFamily="18" charset="0"/>
                <a:cs typeface="Times New Roman" panose="02020603050405020304" pitchFamily="18" charset="0"/>
              </a:rPr>
              <a:t>controlado, limpieza del lago, reforestaciones</a:t>
            </a:r>
            <a:r>
              <a:rPr lang="es-GT" sz="1400" b="0" dirty="0" smtClean="0">
                <a:solidFill>
                  <a:schemeClr val="tx1"/>
                </a:solidFill>
                <a:latin typeface="Times New Roman" panose="02020603050405020304" pitchFamily="18" charset="0"/>
                <a:cs typeface="Times New Roman" panose="02020603050405020304" pitchFamily="18" charset="0"/>
              </a:rPr>
              <a:t> y </a:t>
            </a:r>
            <a:r>
              <a:rPr lang="es-GT" sz="1400" b="0" dirty="0">
                <a:solidFill>
                  <a:schemeClr val="tx1"/>
                </a:solidFill>
                <a:latin typeface="Times New Roman" panose="02020603050405020304" pitchFamily="18" charset="0"/>
                <a:cs typeface="Times New Roman" panose="02020603050405020304" pitchFamily="18" charset="0"/>
              </a:rPr>
              <a:t>adquisición de </a:t>
            </a:r>
            <a:r>
              <a:rPr lang="es-GT" sz="1400" b="0" dirty="0" smtClean="0">
                <a:solidFill>
                  <a:schemeClr val="tx1"/>
                </a:solidFill>
                <a:latin typeface="Times New Roman" panose="02020603050405020304" pitchFamily="18" charset="0"/>
                <a:cs typeface="Times New Roman" panose="02020603050405020304" pitchFamily="18" charset="0"/>
              </a:rPr>
              <a:t>equipo </a:t>
            </a:r>
            <a:r>
              <a:rPr lang="es-GT" sz="1400" b="0" dirty="0">
                <a:solidFill>
                  <a:schemeClr val="tx1"/>
                </a:solidFill>
                <a:latin typeface="Times New Roman" panose="02020603050405020304" pitchFamily="18" charset="0"/>
                <a:cs typeface="Times New Roman" panose="02020603050405020304" pitchFamily="18" charset="0"/>
              </a:rPr>
              <a:t>e </a:t>
            </a:r>
            <a:r>
              <a:rPr lang="es-GT" sz="1400" b="0" dirty="0" smtClean="0">
                <a:solidFill>
                  <a:schemeClr val="tx1"/>
                </a:solidFill>
                <a:latin typeface="Times New Roman" panose="02020603050405020304" pitchFamily="18" charset="0"/>
                <a:cs typeface="Times New Roman" panose="02020603050405020304" pitchFamily="18" charset="0"/>
              </a:rPr>
              <a:t>insumos.</a:t>
            </a:r>
            <a:endParaRPr lang="es-GT" sz="1600" b="0" dirty="0">
              <a:solidFill>
                <a:schemeClr val="tx1"/>
              </a:solidFill>
              <a:latin typeface="Times New Roman" panose="02020603050405020304" pitchFamily="18" charset="0"/>
              <a:cs typeface="Times New Roman" panose="02020603050405020304" pitchFamily="18" charset="0"/>
            </a:endParaRPr>
          </a:p>
        </p:txBody>
      </p:sp>
      <p:sp>
        <p:nvSpPr>
          <p:cNvPr id="8" name="Título 1">
            <a:extLst>
              <a:ext uri="{FF2B5EF4-FFF2-40B4-BE49-F238E27FC236}">
                <a16:creationId xmlns:a16="http://schemas.microsoft.com/office/drawing/2014/main" id="{E40743F2-234A-4544-BBAC-8877FB423F76}"/>
              </a:ext>
            </a:extLst>
          </p:cNvPr>
          <p:cNvSpPr txBox="1">
            <a:spLocks/>
          </p:cNvSpPr>
          <p:nvPr/>
        </p:nvSpPr>
        <p:spPr>
          <a:xfrm>
            <a:off x="4182224" y="1523186"/>
            <a:ext cx="7547957" cy="425845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700" b="0" dirty="0" smtClean="0">
                <a:solidFill>
                  <a:schemeClr val="tx1"/>
                </a:solidFill>
                <a:latin typeface="Times New Roman" panose="02020603050405020304" pitchFamily="18" charset="0"/>
                <a:cs typeface="Times New Roman" panose="02020603050405020304" pitchFamily="18" charset="0"/>
              </a:rPr>
              <a:t>AMSA invierte </a:t>
            </a:r>
            <a:r>
              <a:rPr lang="es-GT" sz="1700" b="0" dirty="0">
                <a:solidFill>
                  <a:schemeClr val="tx1"/>
                </a:solidFill>
                <a:latin typeface="Times New Roman" panose="02020603050405020304" pitchFamily="18" charset="0"/>
                <a:cs typeface="Times New Roman" panose="02020603050405020304" pitchFamily="18" charset="0"/>
              </a:rPr>
              <a:t>en la adquisición </a:t>
            </a:r>
            <a:r>
              <a:rPr lang="es-GT" sz="1700" b="0" dirty="0" smtClean="0">
                <a:solidFill>
                  <a:schemeClr val="tx1"/>
                </a:solidFill>
                <a:latin typeface="Times New Roman" panose="02020603050405020304" pitchFamily="18" charset="0"/>
                <a:cs typeface="Times New Roman" panose="02020603050405020304" pitchFamily="18" charset="0"/>
              </a:rPr>
              <a:t>de equipo</a:t>
            </a:r>
            <a:r>
              <a:rPr lang="es-GT" sz="1700" b="0" dirty="0">
                <a:solidFill>
                  <a:schemeClr val="tx1"/>
                </a:solidFill>
                <a:latin typeface="Times New Roman" panose="02020603050405020304" pitchFamily="18" charset="0"/>
                <a:cs typeface="Times New Roman" panose="02020603050405020304" pitchFamily="18" charset="0"/>
              </a:rPr>
              <a:t>, licencias y programas para computadoras, </a:t>
            </a:r>
            <a:r>
              <a:rPr lang="es-GT" sz="1700" b="0" dirty="0" smtClean="0">
                <a:solidFill>
                  <a:schemeClr val="tx1"/>
                </a:solidFill>
                <a:latin typeface="Times New Roman" panose="02020603050405020304" pitchFamily="18" charset="0"/>
                <a:cs typeface="Times New Roman" panose="02020603050405020304" pitchFamily="18" charset="0"/>
              </a:rPr>
              <a:t>arrendamiento de maquinaria pesada, estudios, entre </a:t>
            </a:r>
            <a:r>
              <a:rPr lang="es-GT" sz="1700" b="0" dirty="0">
                <a:solidFill>
                  <a:schemeClr val="tx1"/>
                </a:solidFill>
                <a:latin typeface="Times New Roman" panose="02020603050405020304" pitchFamily="18" charset="0"/>
                <a:cs typeface="Times New Roman" panose="02020603050405020304" pitchFamily="18" charset="0"/>
              </a:rPr>
              <a:t>otros, que sirven para producir bienes y servicios para la población.  </a:t>
            </a:r>
            <a:endParaRPr lang="es-GT" sz="1700" b="0" dirty="0" smtClean="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1700" b="0" dirty="0" smtClean="0">
                <a:solidFill>
                  <a:schemeClr val="tx1"/>
                </a:solidFill>
                <a:latin typeface="Times New Roman" panose="02020603050405020304" pitchFamily="18" charset="0"/>
                <a:cs typeface="Times New Roman" panose="02020603050405020304" pitchFamily="18" charset="0"/>
              </a:rPr>
              <a:t>Asimismo</a:t>
            </a:r>
            <a:r>
              <a:rPr lang="es-GT" sz="1700" b="0" dirty="0">
                <a:solidFill>
                  <a:schemeClr val="tx1"/>
                </a:solidFill>
                <a:latin typeface="Times New Roman" panose="02020603050405020304" pitchFamily="18" charset="0"/>
                <a:cs typeface="Times New Roman" panose="02020603050405020304" pitchFamily="18" charset="0"/>
              </a:rPr>
              <a:t>, invierte en reparaciones y ampliaciones de construcciones y en mejoras a los equipos.</a:t>
            </a:r>
          </a:p>
          <a:p>
            <a:pPr algn="just">
              <a:lnSpc>
                <a:spcPct val="150000"/>
              </a:lnSpc>
            </a:pPr>
            <a:endParaRPr lang="es-GT" sz="1700" b="0" dirty="0" smtClean="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1700" b="0" dirty="0" smtClean="0">
                <a:solidFill>
                  <a:schemeClr val="tx1"/>
                </a:solidFill>
                <a:latin typeface="Times New Roman" panose="02020603050405020304" pitchFamily="18" charset="0"/>
                <a:cs typeface="Times New Roman" panose="02020603050405020304" pitchFamily="18" charset="0"/>
              </a:rPr>
              <a:t>Durante </a:t>
            </a:r>
            <a:r>
              <a:rPr lang="es-GT" sz="1700" b="0" dirty="0">
                <a:solidFill>
                  <a:schemeClr val="tx1"/>
                </a:solidFill>
                <a:latin typeface="Times New Roman" panose="02020603050405020304" pitchFamily="18" charset="0"/>
                <a:cs typeface="Times New Roman" panose="02020603050405020304" pitchFamily="18" charset="0"/>
              </a:rPr>
              <a:t>el </a:t>
            </a:r>
            <a:r>
              <a:rPr lang="es-GT" sz="1700" b="0" dirty="0" smtClean="0">
                <a:solidFill>
                  <a:schemeClr val="tx1"/>
                </a:solidFill>
                <a:latin typeface="Times New Roman" panose="02020603050405020304" pitchFamily="18" charset="0"/>
                <a:cs typeface="Times New Roman" panose="02020603050405020304" pitchFamily="18" charset="0"/>
              </a:rPr>
              <a:t>cuatrimestre </a:t>
            </a:r>
            <a:r>
              <a:rPr lang="es-GT" sz="1700" b="0" dirty="0">
                <a:solidFill>
                  <a:schemeClr val="tx1"/>
                </a:solidFill>
                <a:latin typeface="Times New Roman" panose="02020603050405020304" pitchFamily="18" charset="0"/>
                <a:cs typeface="Times New Roman" panose="02020603050405020304" pitchFamily="18" charset="0"/>
              </a:rPr>
              <a:t>reportado destaca </a:t>
            </a:r>
            <a:r>
              <a:rPr lang="es-GT" sz="1700" b="0" dirty="0" smtClean="0">
                <a:solidFill>
                  <a:schemeClr val="tx1"/>
                </a:solidFill>
                <a:latin typeface="Times New Roman" panose="02020603050405020304" pitchFamily="18" charset="0"/>
                <a:cs typeface="Times New Roman" panose="02020603050405020304" pitchFamily="18" charset="0"/>
              </a:rPr>
              <a:t>el remozamiento del muro perimetral de la parte frontal de las instalaciones, </a:t>
            </a:r>
            <a:r>
              <a:rPr lang="es-ES" sz="1700" b="0" dirty="0">
                <a:solidFill>
                  <a:schemeClr val="tx1"/>
                </a:solidFill>
                <a:latin typeface="Times New Roman" panose="02020603050405020304" pitchFamily="18" charset="0"/>
                <a:cs typeface="Times New Roman" panose="02020603050405020304" pitchFamily="18" charset="0"/>
              </a:rPr>
              <a:t>mantenimiento de las plantas de tratamiento de aguas residuales, </a:t>
            </a:r>
            <a:r>
              <a:rPr lang="es-ES" sz="1700" b="0" dirty="0" smtClean="0">
                <a:solidFill>
                  <a:schemeClr val="tx1"/>
                </a:solidFill>
                <a:latin typeface="Times New Roman" panose="02020603050405020304" pitchFamily="18" charset="0"/>
                <a:cs typeface="Times New Roman" panose="02020603050405020304" pitchFamily="18" charset="0"/>
              </a:rPr>
              <a:t>limpieza del lago, reforestaciones, </a:t>
            </a:r>
            <a:r>
              <a:rPr lang="es-GT" sz="1700" b="0" dirty="0" smtClean="0">
                <a:solidFill>
                  <a:schemeClr val="tx1"/>
                </a:solidFill>
                <a:latin typeface="Times New Roman" panose="02020603050405020304" pitchFamily="18" charset="0"/>
                <a:cs typeface="Times New Roman" panose="02020603050405020304" pitchFamily="18" charset="0"/>
              </a:rPr>
              <a:t>arrendamiento de maquinaria pesada e insumos para el manejo del vertedero controlado, adquisición de equipo de cómputo, compra de insumos para efectuar análisis de laboratorio </a:t>
            </a:r>
            <a:r>
              <a:rPr lang="es-ES" sz="1700" b="0" dirty="0">
                <a:solidFill>
                  <a:schemeClr val="tx1"/>
                </a:solidFill>
                <a:latin typeface="Times New Roman" panose="02020603050405020304" pitchFamily="18" charset="0"/>
                <a:cs typeface="Times New Roman" panose="02020603050405020304" pitchFamily="18" charset="0"/>
              </a:rPr>
              <a:t>de los principales cuerpos de </a:t>
            </a:r>
            <a:r>
              <a:rPr lang="es-ES" sz="1700" b="0" dirty="0" smtClean="0">
                <a:solidFill>
                  <a:schemeClr val="tx1"/>
                </a:solidFill>
                <a:latin typeface="Times New Roman" panose="02020603050405020304" pitchFamily="18" charset="0"/>
                <a:cs typeface="Times New Roman" panose="02020603050405020304" pitchFamily="18" charset="0"/>
              </a:rPr>
              <a:t>aguas </a:t>
            </a:r>
            <a:r>
              <a:rPr lang="es-ES" sz="1700" b="0" dirty="0">
                <a:solidFill>
                  <a:schemeClr val="tx1"/>
                </a:solidFill>
                <a:latin typeface="Times New Roman" panose="02020603050405020304" pitchFamily="18" charset="0"/>
                <a:cs typeface="Times New Roman" panose="02020603050405020304" pitchFamily="18" charset="0"/>
              </a:rPr>
              <a:t>superficiales, residuales y del lago de </a:t>
            </a:r>
            <a:r>
              <a:rPr lang="es-ES" sz="1700" b="0" dirty="0" smtClean="0">
                <a:solidFill>
                  <a:schemeClr val="tx1"/>
                </a:solidFill>
                <a:latin typeface="Times New Roman" panose="02020603050405020304" pitchFamily="18" charset="0"/>
                <a:cs typeface="Times New Roman" panose="02020603050405020304" pitchFamily="18" charset="0"/>
              </a:rPr>
              <a:t>Amatitlán.</a:t>
            </a:r>
            <a:endParaRPr lang="es-GT" sz="17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854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MONTO UTILIZADO EN INVERSIÓN A LA </a:t>
            </a:r>
            <a:r>
              <a:rPr lang="es-ES" sz="2800" b="1" dirty="0" smtClean="0">
                <a:solidFill>
                  <a:srgbClr val="003353"/>
                </a:solidFill>
                <a:latin typeface="Montserrat" pitchFamily="2" charset="77"/>
              </a:rPr>
              <a:t>FECHA</a:t>
            </a:r>
            <a:endParaRPr lang="es-GT" sz="2800" b="1" dirty="0">
              <a:solidFill>
                <a:srgbClr val="003353"/>
              </a:solidFill>
              <a:latin typeface="Montserrat" pitchFamily="2" charset="77"/>
            </a:endParaRPr>
          </a:p>
        </p:txBody>
      </p:sp>
      <p:sp>
        <p:nvSpPr>
          <p:cNvPr id="7" name="Título 1">
            <a:extLst>
              <a:ext uri="{FF2B5EF4-FFF2-40B4-BE49-F238E27FC236}">
                <a16:creationId xmlns:a16="http://schemas.microsoft.com/office/drawing/2014/main" id="{E40743F2-234A-4544-BBAC-8877FB423F76}"/>
              </a:ext>
            </a:extLst>
          </p:cNvPr>
          <p:cNvSpPr txBox="1">
            <a:spLocks/>
          </p:cNvSpPr>
          <p:nvPr/>
        </p:nvSpPr>
        <p:spPr>
          <a:xfrm>
            <a:off x="490454" y="2026063"/>
            <a:ext cx="3491345"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ES" sz="1800" b="0" dirty="0">
                <a:solidFill>
                  <a:schemeClr val="tx1"/>
                </a:solidFill>
                <a:latin typeface="Times New Roman" panose="02020603050405020304" pitchFamily="18" charset="0"/>
                <a:cs typeface="Times New Roman" panose="02020603050405020304" pitchFamily="18" charset="0"/>
              </a:rPr>
              <a:t/>
            </a:r>
            <a:br>
              <a:rPr lang="es-ES" sz="1800" b="0" dirty="0">
                <a:solidFill>
                  <a:schemeClr val="tx1"/>
                </a:solidFill>
                <a:latin typeface="Times New Roman" panose="02020603050405020304" pitchFamily="18" charset="0"/>
                <a:cs typeface="Times New Roman" panose="02020603050405020304" pitchFamily="18" charset="0"/>
              </a:rPr>
            </a:br>
            <a:r>
              <a:rPr lang="es-ES" sz="1800" b="0" dirty="0">
                <a:solidFill>
                  <a:schemeClr val="tx1"/>
                </a:solidFill>
                <a:latin typeface="Times New Roman" panose="02020603050405020304" pitchFamily="18" charset="0"/>
                <a:cs typeface="Times New Roman" panose="02020603050405020304" pitchFamily="18" charset="0"/>
              </a:rPr>
              <a:t>Este rubro constituye el</a:t>
            </a:r>
            <a:r>
              <a:rPr lang="es-ES" sz="1800" dirty="0">
                <a:solidFill>
                  <a:srgbClr val="FF0000"/>
                </a:solidFill>
                <a:latin typeface="Times New Roman" panose="02020603050405020304" pitchFamily="18" charset="0"/>
                <a:cs typeface="Times New Roman" panose="02020603050405020304" pitchFamily="18" charset="0"/>
              </a:rPr>
              <a:t> 3% </a:t>
            </a:r>
            <a:r>
              <a:rPr lang="es-ES" sz="1800" b="0" dirty="0">
                <a:solidFill>
                  <a:schemeClr val="tx1"/>
                </a:solidFill>
                <a:latin typeface="Times New Roman" panose="02020603050405020304" pitchFamily="18" charset="0"/>
                <a:cs typeface="Times New Roman" panose="02020603050405020304" pitchFamily="18" charset="0"/>
              </a:rPr>
              <a:t>del total del presupuesto de AMSA</a:t>
            </a:r>
            <a:br>
              <a:rPr lang="es-ES" sz="1800" b="0" dirty="0">
                <a:solidFill>
                  <a:schemeClr val="tx1"/>
                </a:solidFill>
                <a:latin typeface="Times New Roman" panose="02020603050405020304" pitchFamily="18" charset="0"/>
                <a:cs typeface="Times New Roman" panose="02020603050405020304" pitchFamily="18" charset="0"/>
              </a:rPr>
            </a:br>
            <a:endParaRPr lang="es-ES" sz="1800" b="0" dirty="0">
              <a:solidFill>
                <a:schemeClr val="tx1"/>
              </a:solidFill>
              <a:latin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4717671" y="1615257"/>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75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Times New Roman" panose="02020603050405020304" pitchFamily="18" charset="0"/>
                <a:cs typeface="Times New Roman" panose="02020603050405020304" pitchFamily="18" charset="0"/>
              </a:rPr>
              <a:t>Presupuesto vigente total para la inversión</a:t>
            </a:r>
          </a:p>
          <a:p>
            <a:pPr marL="0" lvl="1" algn="just">
              <a:lnSpc>
                <a:spcPct val="150000"/>
              </a:lnSpc>
              <a:spcBef>
                <a:spcPct val="0"/>
              </a:spcBef>
            </a:pPr>
            <a:r>
              <a:rPr lang="es-GT" sz="4500" b="1" dirty="0" smtClean="0">
                <a:solidFill>
                  <a:srgbClr val="0070C0"/>
                </a:solidFill>
                <a:latin typeface="Times New Roman" panose="02020603050405020304" pitchFamily="18" charset="0"/>
                <a:cs typeface="Times New Roman" panose="02020603050405020304" pitchFamily="18" charset="0"/>
              </a:rPr>
              <a:t>Q 821,820.00</a:t>
            </a:r>
          </a:p>
          <a:p>
            <a:pPr marL="0" lvl="1" algn="just">
              <a:lnSpc>
                <a:spcPct val="150000"/>
              </a:lnSpc>
              <a:spcBef>
                <a:spcPct val="0"/>
              </a:spcBef>
            </a:pPr>
            <a:endParaRPr lang="es-GT" sz="24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700" b="0" dirty="0">
                <a:solidFill>
                  <a:schemeClr val="tx1"/>
                </a:solidFill>
                <a:latin typeface="Times New Roman" panose="02020603050405020304" pitchFamily="18" charset="0"/>
                <a:cs typeface="Times New Roman" panose="02020603050405020304" pitchFamily="18" charset="0"/>
              </a:rPr>
              <a:t>Presupuesto utilizado al </a:t>
            </a:r>
            <a:r>
              <a:rPr lang="es-GT" sz="2700" u="sng" dirty="0">
                <a:solidFill>
                  <a:schemeClr val="tx1"/>
                </a:solidFill>
                <a:latin typeface="Times New Roman" panose="02020603050405020304" pitchFamily="18" charset="0"/>
                <a:cs typeface="Times New Roman" panose="02020603050405020304" pitchFamily="18" charset="0"/>
              </a:rPr>
              <a:t>segundo cuatrimestre 2021</a:t>
            </a:r>
            <a:r>
              <a:rPr lang="es-GT" sz="2700" dirty="0">
                <a:solidFill>
                  <a:schemeClr val="tx1"/>
                </a:solidFill>
                <a:latin typeface="Times New Roman" panose="02020603050405020304" pitchFamily="18" charset="0"/>
                <a:cs typeface="Times New Roman" panose="02020603050405020304" pitchFamily="18" charset="0"/>
              </a:rPr>
              <a:t> </a:t>
            </a:r>
            <a:r>
              <a:rPr lang="es-GT" sz="2700" b="0" dirty="0">
                <a:solidFill>
                  <a:schemeClr val="tx1"/>
                </a:solidFill>
                <a:latin typeface="Times New Roman" panose="02020603050405020304" pitchFamily="18" charset="0"/>
                <a:cs typeface="Times New Roman" panose="02020603050405020304" pitchFamily="18" charset="0"/>
              </a:rPr>
              <a:t>para la inversión</a:t>
            </a:r>
          </a:p>
          <a:p>
            <a:pPr marL="0" lvl="1" algn="just">
              <a:lnSpc>
                <a:spcPct val="150000"/>
              </a:lnSpc>
              <a:spcBef>
                <a:spcPct val="0"/>
              </a:spcBef>
            </a:pPr>
            <a:r>
              <a:rPr lang="es-GT" sz="4500" b="1" dirty="0" smtClean="0">
                <a:solidFill>
                  <a:srgbClr val="0070C0"/>
                </a:solidFill>
                <a:latin typeface="Times New Roman" panose="02020603050405020304" pitchFamily="18" charset="0"/>
                <a:cs typeface="Times New Roman" panose="02020603050405020304" pitchFamily="18" charset="0"/>
              </a:rPr>
              <a:t>Q 195,163.39</a:t>
            </a:r>
          </a:p>
          <a:p>
            <a:pPr marL="0" lvl="1" algn="just">
              <a:lnSpc>
                <a:spcPct val="150000"/>
              </a:lnSpc>
              <a:spcBef>
                <a:spcPct val="0"/>
              </a:spcBef>
            </a:pPr>
            <a:endParaRPr lang="es-GT" sz="24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700" b="0" dirty="0">
                <a:solidFill>
                  <a:schemeClr val="tx1"/>
                </a:solidFill>
                <a:latin typeface="Times New Roman" panose="02020603050405020304" pitchFamily="18" charset="0"/>
                <a:cs typeface="Times New Roman" panose="02020603050405020304" pitchFamily="18" charset="0"/>
              </a:rPr>
              <a:t>Presupuesto pendiente de utilizar para la inversión</a:t>
            </a:r>
          </a:p>
          <a:p>
            <a:pPr marL="0" lvl="1" algn="just">
              <a:lnSpc>
                <a:spcPct val="150000"/>
              </a:lnSpc>
              <a:spcBef>
                <a:spcPct val="0"/>
              </a:spcBef>
            </a:pPr>
            <a:r>
              <a:rPr lang="es-GT" sz="4500" b="1" dirty="0" smtClean="0">
                <a:solidFill>
                  <a:srgbClr val="0070C0"/>
                </a:solidFill>
                <a:latin typeface="Times New Roman" panose="02020603050405020304" pitchFamily="18" charset="0"/>
                <a:cs typeface="Times New Roman" panose="02020603050405020304" pitchFamily="18" charset="0"/>
              </a:rPr>
              <a:t>Q </a:t>
            </a:r>
            <a:r>
              <a:rPr lang="es-GT" sz="4500" b="1" dirty="0">
                <a:solidFill>
                  <a:srgbClr val="0070C0"/>
                </a:solidFill>
                <a:latin typeface="Times New Roman" panose="02020603050405020304" pitchFamily="18" charset="0"/>
                <a:cs typeface="Times New Roman" panose="02020603050405020304" pitchFamily="18" charset="0"/>
              </a:rPr>
              <a:t>626,656.61</a:t>
            </a:r>
            <a:endParaRPr lang="es-GT" sz="20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150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¿QUÉ FINALIDADES ATIENDE AMSA</a:t>
            </a:r>
            <a:r>
              <a:rPr lang="es-ES" sz="2800" b="1" dirty="0" smtClean="0">
                <a:solidFill>
                  <a:srgbClr val="003353"/>
                </a:solidFill>
                <a:latin typeface="Montserrat" pitchFamily="2" charset="77"/>
              </a:rPr>
              <a:t>?</a:t>
            </a:r>
            <a:endParaRPr lang="es-GT" sz="2800" b="1" dirty="0">
              <a:solidFill>
                <a:srgbClr val="003353"/>
              </a:solidFill>
              <a:latin typeface="Montserrat" pitchFamily="2" charset="77"/>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4717671" y="1523817"/>
            <a:ext cx="7119653"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800" b="0" dirty="0">
                <a:solidFill>
                  <a:schemeClr val="tx1"/>
                </a:solidFill>
                <a:latin typeface="Times New Roman" panose="02020603050405020304" pitchFamily="18" charset="0"/>
                <a:cs typeface="Times New Roman" panose="02020603050405020304" pitchFamily="18" charset="0"/>
              </a:rPr>
              <a:t>Los recursos públicos se utilizan con fines específicos para el cumplimiento de los objetivos sociales y económicos del Estado que impactan directamente en la población. </a:t>
            </a:r>
          </a:p>
          <a:p>
            <a:pPr algn="just">
              <a:lnSpc>
                <a:spcPct val="150000"/>
              </a:lnSpc>
            </a:pPr>
            <a:endParaRPr lang="es-GT" sz="28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800" b="0" dirty="0">
                <a:solidFill>
                  <a:schemeClr val="tx1"/>
                </a:solidFill>
                <a:latin typeface="Times New Roman" panose="02020603050405020304" pitchFamily="18" charset="0"/>
                <a:cs typeface="Times New Roman" panose="02020603050405020304" pitchFamily="18" charset="0"/>
              </a:rPr>
              <a:t>Cada entidad atiende y prioriza las finalidades que le corresponden de conformidad con la ley. En el caso de AMSA, destina su presupuesto a la recuperación del lago de Amatitlán y su cuenca. </a:t>
            </a: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819792" y="2054184"/>
            <a:ext cx="332721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solidFill>
                  <a:schemeClr val="tx1"/>
                </a:solidFill>
                <a:latin typeface="Times New Roman" panose="02020603050405020304" pitchFamily="18" charset="0"/>
                <a:cs typeface="Times New Roman" panose="02020603050405020304" pitchFamily="18" charset="0"/>
              </a:rPr>
              <a:t/>
            </a:r>
            <a:br>
              <a:rPr lang="es-GT" sz="2000" b="0" dirty="0">
                <a:solidFill>
                  <a:schemeClr val="tx1"/>
                </a:solidFill>
                <a:latin typeface="Times New Roman" panose="02020603050405020304" pitchFamily="18" charset="0"/>
                <a:cs typeface="Times New Roman" panose="02020603050405020304" pitchFamily="18" charset="0"/>
              </a:rPr>
            </a:br>
            <a:r>
              <a:rPr lang="es-GT" sz="2000" b="0" dirty="0">
                <a:solidFill>
                  <a:schemeClr val="tx1"/>
                </a:solidFill>
                <a:latin typeface="Times New Roman" panose="02020603050405020304" pitchFamily="18" charset="0"/>
                <a:cs typeface="Times New Roman" panose="02020603050405020304" pitchFamily="18" charset="0"/>
              </a:rPr>
              <a:t>La principal finalidad que se atiende es </a:t>
            </a:r>
            <a:r>
              <a:rPr lang="es-GT" sz="2000" b="0" dirty="0" smtClean="0">
                <a:solidFill>
                  <a:schemeClr val="tx1"/>
                </a:solidFill>
                <a:latin typeface="Times New Roman" panose="02020603050405020304" pitchFamily="18" charset="0"/>
                <a:cs typeface="Times New Roman" panose="02020603050405020304" pitchFamily="18" charset="0"/>
              </a:rPr>
              <a:t>la recuperación del algo de Amatitlán y su cuenca </a:t>
            </a:r>
            <a:r>
              <a:rPr lang="es-GT" sz="2000" b="0" dirty="0">
                <a:solidFill>
                  <a:schemeClr val="tx1"/>
                </a:solidFill>
                <a:latin typeface="Times New Roman" panose="02020603050405020304" pitchFamily="18" charset="0"/>
                <a:cs typeface="Times New Roman" panose="02020603050405020304" pitchFamily="18" charset="0"/>
              </a:rPr>
              <a:t>con un </a:t>
            </a:r>
            <a:r>
              <a:rPr lang="es-GT" sz="2000" dirty="0" smtClean="0">
                <a:solidFill>
                  <a:srgbClr val="FF0000"/>
                </a:solidFill>
                <a:latin typeface="Times New Roman" panose="02020603050405020304" pitchFamily="18" charset="0"/>
                <a:cs typeface="Times New Roman" panose="02020603050405020304" pitchFamily="18" charset="0"/>
              </a:rPr>
              <a:t>48%</a:t>
            </a:r>
            <a:r>
              <a:rPr lang="es-GT" sz="2000" b="0" dirty="0" smtClean="0">
                <a:solidFill>
                  <a:schemeClr val="tx1"/>
                </a:solidFill>
                <a:latin typeface="Times New Roman" panose="02020603050405020304" pitchFamily="18" charset="0"/>
                <a:cs typeface="Times New Roman" panose="02020603050405020304" pitchFamily="18" charset="0"/>
              </a:rPr>
              <a:t> </a:t>
            </a:r>
            <a:r>
              <a:rPr lang="es-GT" sz="2000" b="0" dirty="0">
                <a:solidFill>
                  <a:schemeClr val="tx1"/>
                </a:solidFill>
                <a:latin typeface="Times New Roman" panose="02020603050405020304" pitchFamily="18" charset="0"/>
                <a:cs typeface="Times New Roman" panose="02020603050405020304" pitchFamily="18" charset="0"/>
              </a:rPr>
              <a:t>del presupuesto total </a:t>
            </a:r>
            <a:r>
              <a:rPr lang="es-GT" sz="2000" b="0" dirty="0" smtClean="0">
                <a:solidFill>
                  <a:schemeClr val="tx1"/>
                </a:solidFill>
                <a:latin typeface="Times New Roman" panose="02020603050405020304" pitchFamily="18" charset="0"/>
                <a:cs typeface="Times New Roman" panose="02020603050405020304" pitchFamily="18" charset="0"/>
              </a:rPr>
              <a:t>de AMSA.</a:t>
            </a:r>
            <a:endParaRPr lang="es-GT" sz="24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2400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642548" y="464880"/>
            <a:ext cx="7079976" cy="715530"/>
          </a:xfrm>
        </p:spPr>
        <p:txBody>
          <a:bodyPr>
            <a:noAutofit/>
          </a:bodyPr>
          <a:lstStyle/>
          <a:p>
            <a:r>
              <a:rPr lang="es-ES" sz="2400" b="1" dirty="0">
                <a:solidFill>
                  <a:srgbClr val="003353"/>
                </a:solidFill>
                <a:latin typeface="Montserrat" pitchFamily="2" charset="77"/>
              </a:rPr>
              <a:t>EJECUCIÓN PRESUPUESTARIA POR FINALIDAD AL SEGUNDO CUATRIMESTRE 2021</a:t>
            </a:r>
            <a:endParaRPr lang="es-GT" sz="2400" b="1" dirty="0">
              <a:solidFill>
                <a:srgbClr val="003353"/>
              </a:solidFill>
              <a:latin typeface="Montserrat" pitchFamily="2" charset="77"/>
            </a:endParaRPr>
          </a:p>
        </p:txBody>
      </p:sp>
      <p:graphicFrame>
        <p:nvGraphicFramePr>
          <p:cNvPr id="4" name="Gráfico 3"/>
          <p:cNvGraphicFramePr>
            <a:graphicFrameLocks/>
          </p:cNvGraphicFramePr>
          <p:nvPr>
            <p:extLst>
              <p:ext uri="{D42A27DB-BD31-4B8C-83A1-F6EECF244321}">
                <p14:modId xmlns:p14="http://schemas.microsoft.com/office/powerpoint/2010/main" val="2038060157"/>
              </p:ext>
            </p:extLst>
          </p:nvPr>
        </p:nvGraphicFramePr>
        <p:xfrm>
          <a:off x="199505" y="1356125"/>
          <a:ext cx="11912138" cy="53522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7061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A2162693-C48A-1D46-A173-005AE60ACA54}"/>
              </a:ext>
            </a:extLst>
          </p:cNvPr>
          <p:cNvSpPr txBox="1">
            <a:spLocks/>
          </p:cNvSpPr>
          <p:nvPr/>
        </p:nvSpPr>
        <p:spPr>
          <a:xfrm>
            <a:off x="2865120" y="5017050"/>
            <a:ext cx="9144000" cy="1572448"/>
          </a:xfrm>
          <a:prstGeom prst="rect">
            <a:avLst/>
          </a:prstGeom>
        </p:spPr>
        <p:txBody>
          <a:bodyPr vert="horz" lIns="91440" tIns="45720" rIns="91440" bIns="45720" rtlCol="0"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GT" sz="37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RENDICIÓN DE CUENTAS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GT" sz="37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r>
            <a:br>
              <a:rPr kumimoji="0" lang="es-GT" sz="37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s-GT" sz="37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RESULTADOS ESPECÍFICOS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GT" sz="37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SEGUNDO CUATRIMESTRE 2021</a:t>
            </a: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08239" y="922957"/>
            <a:ext cx="3989783" cy="2992337"/>
          </a:xfrm>
          <a:prstGeom prst="rect">
            <a:avLst/>
          </a:prstGeom>
        </p:spPr>
      </p:pic>
    </p:spTree>
    <p:extLst>
      <p:ext uri="{BB962C8B-B14F-4D97-AF65-F5344CB8AC3E}">
        <p14:creationId xmlns:p14="http://schemas.microsoft.com/office/powerpoint/2010/main" val="9146084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b="1" dirty="0">
                <a:latin typeface="Times New Roman" panose="02020603050405020304" pitchFamily="18" charset="0"/>
                <a:cs typeface="Times New Roman" panose="02020603050405020304" pitchFamily="18" charset="0"/>
              </a:rPr>
              <a:t>27, 673 metros cúbicos </a:t>
            </a:r>
            <a:r>
              <a:rPr lang="es-ES" sz="2000" dirty="0" smtClean="0">
                <a:latin typeface="Times New Roman" panose="02020603050405020304" pitchFamily="18" charset="0"/>
                <a:cs typeface="Times New Roman" panose="02020603050405020304" pitchFamily="18" charset="0"/>
              </a:rPr>
              <a:t>en</a:t>
            </a:r>
            <a:r>
              <a:rPr lang="es-ES" sz="2000" b="1" dirty="0" smtClean="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cs typeface="Times New Roman" panose="02020603050405020304" pitchFamily="18" charset="0"/>
              </a:rPr>
              <a:t>volumen de desechos sólidos flotantes y plantas acuáticas </a:t>
            </a:r>
            <a:r>
              <a:rPr lang="es-ES" sz="2000" dirty="0">
                <a:latin typeface="Times New Roman" panose="02020603050405020304" pitchFamily="18" charset="0"/>
                <a:cs typeface="Times New Roman" panose="02020603050405020304" pitchFamily="18" charset="0"/>
              </a:rPr>
              <a:t>extraídos del lago de </a:t>
            </a:r>
            <a:r>
              <a:rPr lang="es-ES" sz="2000" dirty="0" smtClean="0">
                <a:latin typeface="Times New Roman" panose="02020603050405020304" pitchFamily="18" charset="0"/>
                <a:cs typeface="Times New Roman" panose="02020603050405020304" pitchFamily="18" charset="0"/>
              </a:rPr>
              <a:t>Amatitlán durante el segundo cuatrimestre.</a:t>
            </a: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endParaRPr lang="es-GT" sz="2000" dirty="0" smtClean="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r>
              <a:rPr lang="es-GT" sz="2000" dirty="0">
                <a:latin typeface="Times New Roman" panose="02020603050405020304" pitchFamily="18" charset="0"/>
                <a:cs typeface="Times New Roman" panose="02020603050405020304" pitchFamily="18" charset="0"/>
              </a:rPr>
              <a:t> </a:t>
            </a:r>
            <a:r>
              <a:rPr lang="es-GT" sz="2000" dirty="0" smtClean="0">
                <a:latin typeface="Times New Roman" panose="02020603050405020304" pitchFamily="18" charset="0"/>
                <a:cs typeface="Times New Roman" panose="02020603050405020304" pitchFamily="18" charset="0"/>
              </a:rPr>
              <a:t>          </a:t>
            </a:r>
            <a:r>
              <a:rPr lang="es-GT" sz="1000" b="1" dirty="0" smtClean="0">
                <a:latin typeface="Times New Roman" panose="02020603050405020304" pitchFamily="18" charset="0"/>
                <a:ea typeface="Tahoma" panose="020B0604030504040204" pitchFamily="34" charset="0"/>
                <a:cs typeface="Times New Roman" panose="02020603050405020304" pitchFamily="18" charset="0"/>
              </a:rPr>
              <a:t>Fuente</a:t>
            </a:r>
            <a:r>
              <a:rPr lang="es-GT" sz="1000" b="1" dirty="0">
                <a:latin typeface="Times New Roman" panose="02020603050405020304" pitchFamily="18" charset="0"/>
                <a:ea typeface="Tahoma" panose="020B0604030504040204" pitchFamily="34" charset="0"/>
                <a:cs typeface="Times New Roman" panose="02020603050405020304" pitchFamily="18" charset="0"/>
              </a:rPr>
              <a:t>: </a:t>
            </a:r>
            <a:r>
              <a:rPr lang="es-GT" sz="1000" dirty="0">
                <a:latin typeface="Times New Roman" panose="02020603050405020304" pitchFamily="18" charset="0"/>
                <a:ea typeface="Tahoma" panose="020B0604030504040204" pitchFamily="34" charset="0"/>
                <a:cs typeface="Times New Roman" panose="02020603050405020304" pitchFamily="18" charset="0"/>
              </a:rPr>
              <a:t>Unidad de Mantenimiento y Limpieza del Lago, AMSA 2021.</a:t>
            </a:r>
            <a:endParaRPr lang="es-GT" sz="1000" dirty="0">
              <a:latin typeface="Times New Roman" panose="02020603050405020304" pitchFamily="18" charset="0"/>
              <a:cs typeface="Times New Roman" panose="02020603050405020304" pitchFamily="18" charset="0"/>
            </a:endParaRPr>
          </a:p>
        </p:txBody>
      </p:sp>
      <p:sp>
        <p:nvSpPr>
          <p:cNvPr id="8" name="Marcador de contenido 6">
            <a:extLst>
              <a:ext uri="{FF2B5EF4-FFF2-40B4-BE49-F238E27FC236}">
                <a16:creationId xmlns:a16="http://schemas.microsoft.com/office/drawing/2014/main" id="{FDEFACA7-B903-4B3E-851C-F8FB7B3942D0}"/>
              </a:ext>
            </a:extLst>
          </p:cNvPr>
          <p:cNvSpPr txBox="1">
            <a:spLocks/>
          </p:cNvSpPr>
          <p:nvPr/>
        </p:nvSpPr>
        <p:spPr>
          <a:xfrm>
            <a:off x="5473108" y="2027023"/>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a:t>
            </a:r>
            <a:r>
              <a:rPr lang="es-GT" sz="1600" dirty="0" smtClean="0">
                <a:latin typeface="Times New Roman" panose="02020603050405020304" pitchFamily="18" charset="0"/>
                <a:cs typeface="Times New Roman" panose="02020603050405020304" pitchFamily="18" charset="0"/>
              </a:rPr>
              <a:t>Q1,493,611.00</a:t>
            </a:r>
          </a:p>
          <a:p>
            <a:pPr marL="342900" indent="-342900">
              <a:buAutoNum type="alphaLcPeriod"/>
            </a:pPr>
            <a:r>
              <a:rPr lang="es-GT" sz="1600" dirty="0" smtClean="0">
                <a:latin typeface="Times New Roman" panose="02020603050405020304" pitchFamily="18" charset="0"/>
                <a:cs typeface="Times New Roman" panose="02020603050405020304" pitchFamily="18" charset="0"/>
              </a:rPr>
              <a:t>Presupuesto ejecutado (utilizado): Q671,106.96</a:t>
            </a:r>
          </a:p>
          <a:p>
            <a:pPr marL="342900" indent="-342900">
              <a:buAutoNum type="alphaLcPeriod"/>
            </a:pPr>
            <a:r>
              <a:rPr lang="es-GT" sz="1600" dirty="0" smtClean="0">
                <a:latin typeface="Times New Roman" panose="02020603050405020304" pitchFamily="18" charset="0"/>
                <a:cs typeface="Times New Roman" panose="02020603050405020304" pitchFamily="18" charset="0"/>
              </a:rPr>
              <a:t>Fuente </a:t>
            </a:r>
            <a:r>
              <a:rPr lang="es-GT" sz="1600" dirty="0">
                <a:latin typeface="Times New Roman" panose="02020603050405020304" pitchFamily="18" charset="0"/>
                <a:cs typeface="Times New Roman" panose="02020603050405020304" pitchFamily="18" charset="0"/>
              </a:rPr>
              <a:t>de financiamiento: 11, ingresos </a:t>
            </a:r>
            <a:r>
              <a:rPr lang="es-GT" sz="1600" dirty="0" smtClean="0">
                <a:latin typeface="Times New Roman" panose="02020603050405020304" pitchFamily="18" charset="0"/>
                <a:cs typeface="Times New Roman" panose="02020603050405020304" pitchFamily="18" charset="0"/>
              </a:rPr>
              <a:t>corrientes.</a:t>
            </a:r>
            <a:endParaRPr lang="es-GT" sz="1600" dirty="0">
              <a:latin typeface="Times New Roman" panose="02020603050405020304" pitchFamily="18" charset="0"/>
              <a:cs typeface="Times New Roman" panose="02020603050405020304" pitchFamily="18" charset="0"/>
            </a:endParaRPr>
          </a:p>
          <a:p>
            <a:pPr marL="0" indent="0">
              <a:buNone/>
            </a:pPr>
            <a:r>
              <a:rPr lang="es-GT" sz="1600" b="1" dirty="0" smtClean="0">
                <a:latin typeface="Times New Roman" panose="02020603050405020304" pitchFamily="18" charset="0"/>
                <a:cs typeface="Times New Roman" panose="02020603050405020304" pitchFamily="18" charset="0"/>
              </a:rPr>
              <a:t/>
            </a:r>
            <a:br>
              <a:rPr lang="es-GT" sz="1600" b="1" dirty="0" smtClean="0">
                <a:latin typeface="Times New Roman" panose="02020603050405020304" pitchFamily="18" charset="0"/>
                <a:cs typeface="Times New Roman" panose="02020603050405020304" pitchFamily="18" charset="0"/>
              </a:rPr>
            </a:br>
            <a:r>
              <a:rPr lang="es-GT" sz="1600" b="1" dirty="0" smtClean="0">
                <a:latin typeface="Times New Roman" panose="02020603050405020304" pitchFamily="18" charset="0"/>
                <a:cs typeface="Times New Roman" panose="02020603050405020304" pitchFamily="18" charset="0"/>
              </a:rPr>
              <a:t>Aspectos </a:t>
            </a:r>
            <a:r>
              <a:rPr lang="es-GT" sz="1600" b="1" dirty="0">
                <a:latin typeface="Times New Roman" panose="02020603050405020304" pitchFamily="18" charset="0"/>
                <a:cs typeface="Times New Roman" panose="02020603050405020304" pitchFamily="18" charset="0"/>
              </a:rPr>
              <a:t>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a:t>
            </a:r>
            <a:r>
              <a:rPr lang="es-GT" sz="1600" dirty="0" smtClean="0">
                <a:latin typeface="Times New Roman" panose="02020603050405020304" pitchFamily="18" charset="0"/>
                <a:cs typeface="Times New Roman" panose="02020603050405020304" pitchFamily="18" charset="0"/>
              </a:rPr>
              <a:t>: 033</a:t>
            </a:r>
            <a:endParaRPr lang="es-GT" sz="1600" dirty="0">
              <a:latin typeface="Times New Roman" panose="02020603050405020304" pitchFamily="18" charset="0"/>
              <a:cs typeface="Times New Roman" panose="02020603050405020304" pitchFamily="18" charset="0"/>
            </a:endParaRPr>
          </a:p>
          <a:p>
            <a:pPr marL="457200" indent="-457200">
              <a:buAutoNum type="alphaLcPeriod"/>
            </a:pPr>
            <a:r>
              <a:rPr lang="es-GT" sz="1600" dirty="0">
                <a:latin typeface="Times New Roman" panose="02020603050405020304" pitchFamily="18" charset="0"/>
                <a:cs typeface="Times New Roman" panose="02020603050405020304" pitchFamily="18" charset="0"/>
              </a:rPr>
              <a:t>Meta: </a:t>
            </a:r>
            <a:r>
              <a:rPr lang="es-GT" sz="1600" dirty="0" smtClean="0">
                <a:latin typeface="Times New Roman" panose="02020603050405020304" pitchFamily="18" charset="0"/>
                <a:cs typeface="Times New Roman" panose="02020603050405020304" pitchFamily="18" charset="0"/>
              </a:rPr>
              <a:t>40,000 metros </a:t>
            </a:r>
            <a:r>
              <a:rPr lang="es-GT" sz="1600" dirty="0">
                <a:latin typeface="Times New Roman" panose="02020603050405020304" pitchFamily="18" charset="0"/>
                <a:cs typeface="Times New Roman" panose="02020603050405020304" pitchFamily="18" charset="0"/>
              </a:rPr>
              <a:t>cúbicos anual</a:t>
            </a:r>
          </a:p>
          <a:p>
            <a:pPr marL="457200" indent="-457200">
              <a:buAutoNum type="alphaLcPeriod"/>
            </a:pPr>
            <a:r>
              <a:rPr lang="es-GT" sz="1600" dirty="0">
                <a:latin typeface="Times New Roman" panose="02020603050405020304" pitchFamily="18" charset="0"/>
                <a:cs typeface="Times New Roman" panose="02020603050405020304" pitchFamily="18" charset="0"/>
              </a:rPr>
              <a:t>Población beneficiada</a:t>
            </a:r>
            <a:r>
              <a:rPr lang="es-GT" sz="1600" dirty="0" smtClean="0">
                <a:latin typeface="Times New Roman" panose="02020603050405020304" pitchFamily="18" charset="0"/>
                <a:cs typeface="Times New Roman" panose="02020603050405020304" pitchFamily="18" charset="0"/>
              </a:rPr>
              <a:t>: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smtClean="0">
                <a:latin typeface="Times New Roman" panose="02020603050405020304" pitchFamily="18" charset="0"/>
                <a:cs typeface="Times New Roman" panose="02020603050405020304" pitchFamily="18" charset="0"/>
              </a:rPr>
              <a:t>Ubicación </a:t>
            </a:r>
            <a:r>
              <a:rPr lang="es-GT" sz="1600" dirty="0">
                <a:latin typeface="Times New Roman" panose="02020603050405020304" pitchFamily="18" charset="0"/>
                <a:cs typeface="Times New Roman" panose="02020603050405020304" pitchFamily="18" charset="0"/>
              </a:rPr>
              <a:t>geográfica: Desembocadura del río Villalobos</a:t>
            </a: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a:t>
            </a:r>
          </a:p>
          <a:p>
            <a:pPr marL="0" indent="0">
              <a:buNone/>
            </a:pPr>
            <a:endParaRPr lang="es-GT" sz="1600" dirty="0">
              <a:latin typeface="Times New Roman" panose="02020603050405020304" pitchFamily="18" charset="0"/>
              <a:cs typeface="Times New Roman" panose="02020603050405020304" pitchFamily="18" charset="0"/>
            </a:endParaRPr>
          </a:p>
        </p:txBody>
      </p:sp>
      <p:grpSp>
        <p:nvGrpSpPr>
          <p:cNvPr id="9" name="Grupo 8"/>
          <p:cNvGrpSpPr/>
          <p:nvPr/>
        </p:nvGrpSpPr>
        <p:grpSpPr>
          <a:xfrm>
            <a:off x="920301" y="2579017"/>
            <a:ext cx="3969857" cy="2343150"/>
            <a:chOff x="133246" y="368"/>
            <a:chExt cx="2288480" cy="2025318"/>
          </a:xfrm>
        </p:grpSpPr>
        <p:sp>
          <p:nvSpPr>
            <p:cNvPr id="10" name="Rectángulo 9"/>
            <p:cNvSpPr/>
            <p:nvPr/>
          </p:nvSpPr>
          <p:spPr>
            <a:xfrm>
              <a:off x="133246" y="368"/>
              <a:ext cx="2288480" cy="2025318"/>
            </a:xfrm>
            <a:prstGeom prst="rect">
              <a:avLst/>
            </a:prstGeom>
            <a:blipFill rotWithShape="0">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tretch>
                <a:fillRect/>
              </a:stretch>
            </a:blipFill>
            <a:ln w="19050"/>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CuadroTexto 10"/>
            <p:cNvSpPr txBox="1"/>
            <p:nvPr/>
          </p:nvSpPr>
          <p:spPr>
            <a:xfrm>
              <a:off x="133246" y="368"/>
              <a:ext cx="2288480" cy="20253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 tIns="3810" rIns="3810" bIns="3810" numCol="1" spcCol="1270" anchor="ctr" anchorCtr="0">
              <a:noAutofit/>
            </a:bodyPr>
            <a:lstStyle/>
            <a:p>
              <a:pPr lvl="0" algn="ctr" defTabSz="44450">
                <a:lnSpc>
                  <a:spcPct val="90000"/>
                </a:lnSpc>
                <a:spcBef>
                  <a:spcPct val="0"/>
                </a:spcBef>
                <a:spcAft>
                  <a:spcPct val="35000"/>
                </a:spcAft>
              </a:pPr>
              <a:r>
                <a:rPr lang="es-ES" sz="100" kern="1200" dirty="0" smtClean="0"/>
                <a:t>.</a:t>
              </a:r>
              <a:endParaRPr lang="es-ES" sz="100" kern="1200" dirty="0"/>
            </a:p>
          </p:txBody>
        </p:sp>
      </p:grpSp>
    </p:spTree>
    <p:extLst>
      <p:ext uri="{BB962C8B-B14F-4D97-AF65-F5344CB8AC3E}">
        <p14:creationId xmlns:p14="http://schemas.microsoft.com/office/powerpoint/2010/main" val="1927352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b="1" dirty="0">
                <a:latin typeface="Times New Roman" panose="02020603050405020304" pitchFamily="18" charset="0"/>
                <a:cs typeface="Times New Roman" panose="02020603050405020304" pitchFamily="18" charset="0"/>
              </a:rPr>
              <a:t>925,774 metros cúbicos </a:t>
            </a:r>
            <a:r>
              <a:rPr lang="es-ES" sz="2000" dirty="0">
                <a:latin typeface="Times New Roman" panose="02020603050405020304" pitchFamily="18" charset="0"/>
                <a:cs typeface="Times New Roman" panose="02020603050405020304" pitchFamily="18" charset="0"/>
              </a:rPr>
              <a:t>en</a:t>
            </a:r>
            <a:r>
              <a:rPr lang="es-ES" sz="2000" b="1" dirty="0">
                <a:latin typeface="Times New Roman" panose="02020603050405020304" pitchFamily="18" charset="0"/>
                <a:cs typeface="Times New Roman" panose="02020603050405020304" pitchFamily="18" charset="0"/>
              </a:rPr>
              <a:t> aguas residuales tratadas</a:t>
            </a:r>
            <a:r>
              <a:rPr lang="es-ES" sz="2000" dirty="0">
                <a:latin typeface="Times New Roman" panose="02020603050405020304" pitchFamily="18" charset="0"/>
                <a:cs typeface="Times New Roman" panose="02020603050405020304" pitchFamily="18" charset="0"/>
              </a:rPr>
              <a:t> en el segundo cuatrimestre, a través de las plantas de tratamiento a cargo de la Institución.</a:t>
            </a: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endParaRPr lang="es-GT" sz="2000" dirty="0" smtClean="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r>
              <a:rPr lang="es-GT" sz="2000" dirty="0">
                <a:latin typeface="Times New Roman" panose="02020603050405020304" pitchFamily="18" charset="0"/>
                <a:cs typeface="Times New Roman" panose="02020603050405020304" pitchFamily="18" charset="0"/>
              </a:rPr>
              <a:t/>
            </a:r>
            <a:br>
              <a:rPr lang="es-GT" sz="2000" dirty="0">
                <a:latin typeface="Times New Roman" panose="02020603050405020304" pitchFamily="18" charset="0"/>
                <a:cs typeface="Times New Roman" panose="02020603050405020304" pitchFamily="18" charset="0"/>
              </a:rPr>
            </a:br>
            <a:r>
              <a:rPr lang="es-GT" sz="1000" dirty="0" smtClean="0">
                <a:latin typeface="Times New Roman" panose="02020603050405020304" pitchFamily="18" charset="0"/>
                <a:cs typeface="Times New Roman" panose="02020603050405020304" pitchFamily="18" charset="0"/>
              </a:rPr>
              <a:t>       </a:t>
            </a:r>
            <a:r>
              <a:rPr lang="es-ES" sz="1000" b="1" dirty="0" smtClean="0">
                <a:latin typeface="Times New Roman" panose="02020603050405020304" pitchFamily="18" charset="0"/>
                <a:ea typeface="Tahoma" panose="020B0604030504040204" pitchFamily="34" charset="0"/>
                <a:cs typeface="Times New Roman" panose="02020603050405020304" pitchFamily="18" charset="0"/>
              </a:rPr>
              <a:t> </a:t>
            </a:r>
            <a:r>
              <a:rPr lang="es-ES" sz="1000" b="1" dirty="0">
                <a:latin typeface="Times New Roman" panose="02020603050405020304" pitchFamily="18" charset="0"/>
                <a:ea typeface="Tahoma" panose="020B0604030504040204" pitchFamily="34" charset="0"/>
                <a:cs typeface="Times New Roman" panose="02020603050405020304" pitchFamily="18" charset="0"/>
              </a:rPr>
              <a:t/>
            </a:r>
            <a:br>
              <a:rPr lang="es-ES" sz="1000" b="1" dirty="0">
                <a:latin typeface="Times New Roman" panose="02020603050405020304" pitchFamily="18" charset="0"/>
                <a:ea typeface="Tahoma" panose="020B0604030504040204" pitchFamily="34" charset="0"/>
                <a:cs typeface="Times New Roman" panose="02020603050405020304" pitchFamily="18" charset="0"/>
              </a:rPr>
            </a:br>
            <a:r>
              <a:rPr lang="es-ES" sz="1000" b="1" dirty="0">
                <a:latin typeface="Times New Roman" panose="02020603050405020304" pitchFamily="18" charset="0"/>
                <a:ea typeface="Tahoma" panose="020B0604030504040204" pitchFamily="34" charset="0"/>
                <a:cs typeface="Times New Roman" panose="02020603050405020304" pitchFamily="18" charset="0"/>
              </a:rPr>
              <a:t>           </a:t>
            </a:r>
            <a:r>
              <a:rPr lang="es-ES" sz="1000" b="1" dirty="0" smtClean="0">
                <a:latin typeface="Times New Roman" panose="02020603050405020304" pitchFamily="18" charset="0"/>
                <a:ea typeface="Tahoma" panose="020B0604030504040204" pitchFamily="34" charset="0"/>
                <a:cs typeface="Times New Roman" panose="02020603050405020304" pitchFamily="18" charset="0"/>
              </a:rPr>
              <a:t>             </a:t>
            </a:r>
            <a:r>
              <a:rPr lang="es-ES" sz="1000" b="1" dirty="0">
                <a:latin typeface="Times New Roman" panose="02020603050405020304" pitchFamily="18" charset="0"/>
                <a:ea typeface="Tahoma" panose="020B0604030504040204" pitchFamily="34" charset="0"/>
                <a:cs typeface="Times New Roman" panose="02020603050405020304" pitchFamily="18" charset="0"/>
              </a:rPr>
              <a:t>Fuente: </a:t>
            </a:r>
            <a:r>
              <a:rPr lang="es-ES" sz="1000" dirty="0">
                <a:latin typeface="Times New Roman" panose="02020603050405020304" pitchFamily="18" charset="0"/>
                <a:ea typeface="Tahoma" panose="020B0604030504040204" pitchFamily="34" charset="0"/>
                <a:cs typeface="Times New Roman" panose="02020603050405020304" pitchFamily="18" charset="0"/>
              </a:rPr>
              <a:t>División de Desechos Líquidos y Sólidos, AMSA 2021.</a:t>
            </a:r>
          </a:p>
        </p:txBody>
      </p:sp>
      <p:sp>
        <p:nvSpPr>
          <p:cNvPr id="8" name="Marcador de contenido 6">
            <a:extLst>
              <a:ext uri="{FF2B5EF4-FFF2-40B4-BE49-F238E27FC236}">
                <a16:creationId xmlns:a16="http://schemas.microsoft.com/office/drawing/2014/main" id="{FDEFACA7-B903-4B3E-851C-F8FB7B3942D0}"/>
              </a:ext>
            </a:extLst>
          </p:cNvPr>
          <p:cNvSpPr txBox="1">
            <a:spLocks/>
          </p:cNvSpPr>
          <p:nvPr/>
        </p:nvSpPr>
        <p:spPr>
          <a:xfrm>
            <a:off x="5614424" y="1885707"/>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Q4,540,492.00</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ejecutado (utilizado): Q 1,253,271.82 </a:t>
            </a:r>
          </a:p>
          <a:p>
            <a:pPr marL="342900" indent="-342900">
              <a:buAutoNum type="alphaLcPeriod"/>
            </a:pPr>
            <a:r>
              <a:rPr lang="es-GT" sz="1600" dirty="0">
                <a:latin typeface="Times New Roman" panose="02020603050405020304" pitchFamily="18" charset="0"/>
                <a:cs typeface="Times New Roman" panose="02020603050405020304" pitchFamily="18" charset="0"/>
              </a:rPr>
              <a:t>Fuente de financiamiento: 11, ingresos corrientes.</a:t>
            </a:r>
          </a:p>
          <a:p>
            <a:pPr marL="0" indent="0">
              <a:buNone/>
            </a:pPr>
            <a:r>
              <a:rPr lang="es-GT" sz="1600" b="1" dirty="0">
                <a:latin typeface="Times New Roman" panose="02020603050405020304" pitchFamily="18" charset="0"/>
                <a:cs typeface="Times New Roman" panose="02020603050405020304" pitchFamily="18" charset="0"/>
              </a:rPr>
              <a:t/>
            </a:r>
            <a:br>
              <a:rPr lang="es-GT" sz="1600" b="1" dirty="0">
                <a:latin typeface="Times New Roman" panose="02020603050405020304" pitchFamily="18" charset="0"/>
                <a:cs typeface="Times New Roman" panose="02020603050405020304" pitchFamily="18" charset="0"/>
              </a:rPr>
            </a:br>
            <a:r>
              <a:rPr lang="es-GT" sz="1600" b="1" dirty="0">
                <a:latin typeface="Times New Roman" panose="02020603050405020304" pitchFamily="18" charset="0"/>
                <a:cs typeface="Times New Roman" panose="02020603050405020304" pitchFamily="18" charset="0"/>
              </a:rPr>
              <a:t>Aspectos 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 033</a:t>
            </a:r>
          </a:p>
          <a:p>
            <a:pPr marL="457200" indent="-457200">
              <a:buAutoNum type="alphaLcPeriod"/>
            </a:pPr>
            <a:r>
              <a:rPr lang="es-GT" sz="1600" dirty="0">
                <a:latin typeface="Times New Roman" panose="02020603050405020304" pitchFamily="18" charset="0"/>
                <a:cs typeface="Times New Roman" panose="02020603050405020304" pitchFamily="18" charset="0"/>
              </a:rPr>
              <a:t>Meta: 7,790,256 metros cúbicos anuales</a:t>
            </a:r>
          </a:p>
          <a:p>
            <a:pPr marL="457200" indent="-457200">
              <a:buAutoNum type="alphaLcPeriod"/>
            </a:pPr>
            <a:r>
              <a:rPr lang="es-GT" sz="1600" dirty="0">
                <a:latin typeface="Times New Roman" panose="02020603050405020304" pitchFamily="18" charset="0"/>
                <a:cs typeface="Times New Roman" panose="02020603050405020304" pitchFamily="18" charset="0"/>
              </a:rPr>
              <a:t>Población beneficiada: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a:latin typeface="Times New Roman" panose="02020603050405020304" pitchFamily="18" charset="0"/>
                <a:cs typeface="Times New Roman" panose="02020603050405020304" pitchFamily="18" charset="0"/>
              </a:rPr>
              <a:t>Ubicación geográfica: Municipios de la cuenca</a:t>
            </a: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a:t>
            </a:r>
          </a:p>
          <a:p>
            <a:pPr marL="0" indent="0">
              <a:buNone/>
            </a:pPr>
            <a:endParaRPr lang="es-GT" sz="1600" dirty="0">
              <a:latin typeface="Times New Roman" panose="02020603050405020304" pitchFamily="18" charset="0"/>
              <a:cs typeface="Times New Roman" panose="02020603050405020304" pitchFamily="18" charset="0"/>
            </a:endParaRPr>
          </a:p>
        </p:txBody>
      </p:sp>
      <p:grpSp>
        <p:nvGrpSpPr>
          <p:cNvPr id="12" name="Grupo 11"/>
          <p:cNvGrpSpPr/>
          <p:nvPr/>
        </p:nvGrpSpPr>
        <p:grpSpPr>
          <a:xfrm>
            <a:off x="917079" y="2447762"/>
            <a:ext cx="3976301" cy="2389525"/>
            <a:chOff x="698" y="115341"/>
            <a:chExt cx="2722440" cy="2253723"/>
          </a:xfrm>
        </p:grpSpPr>
        <p:sp>
          <p:nvSpPr>
            <p:cNvPr id="13" name="Rectángulo 12"/>
            <p:cNvSpPr/>
            <p:nvPr/>
          </p:nvSpPr>
          <p:spPr>
            <a:xfrm>
              <a:off x="698" y="115341"/>
              <a:ext cx="2722440" cy="2253723"/>
            </a:xfrm>
            <a:prstGeom prst="rect">
              <a:avLst/>
            </a:prstGeom>
            <a:blipFill rotWithShape="0">
              <a:blip r:embed="rId3"/>
              <a:stretch>
                <a:fillRect/>
              </a:stretch>
            </a:blipFill>
            <a:ln w="1905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sp>
        <p:sp>
          <p:nvSpPr>
            <p:cNvPr id="14" name="CuadroTexto 13"/>
            <p:cNvSpPr txBox="1"/>
            <p:nvPr/>
          </p:nvSpPr>
          <p:spPr>
            <a:xfrm>
              <a:off x="698" y="115341"/>
              <a:ext cx="2722440" cy="22537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 tIns="3810" rIns="3810" bIns="3810" numCol="1" spcCol="1270" anchor="ctr" anchorCtr="0">
              <a:noAutofit/>
            </a:bodyPr>
            <a:lstStyle/>
            <a:p>
              <a:pPr lvl="0" algn="ctr" defTabSz="44450">
                <a:lnSpc>
                  <a:spcPct val="90000"/>
                </a:lnSpc>
                <a:spcBef>
                  <a:spcPct val="0"/>
                </a:spcBef>
                <a:spcAft>
                  <a:spcPct val="35000"/>
                </a:spcAft>
              </a:pPr>
              <a:r>
                <a:rPr lang="es-ES" sz="100" kern="1200" dirty="0" smtClean="0">
                  <a:solidFill>
                    <a:sysClr val="window" lastClr="FFFFFF"/>
                  </a:solidFill>
                  <a:latin typeface="Calibri"/>
                  <a:ea typeface="+mn-ea"/>
                  <a:cs typeface="+mn-cs"/>
                </a:rPr>
                <a:t>.</a:t>
              </a:r>
              <a:endParaRPr lang="es-ES" sz="100" kern="1200" dirty="0">
                <a:solidFill>
                  <a:sysClr val="window" lastClr="FFFFFF"/>
                </a:solidFill>
                <a:latin typeface="Calibri"/>
                <a:ea typeface="+mn-ea"/>
                <a:cs typeface="+mn-cs"/>
              </a:endParaRPr>
            </a:p>
          </p:txBody>
        </p:sp>
      </p:grpSp>
    </p:spTree>
    <p:extLst>
      <p:ext uri="{BB962C8B-B14F-4D97-AF65-F5344CB8AC3E}">
        <p14:creationId xmlns:p14="http://schemas.microsoft.com/office/powerpoint/2010/main" val="4127834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b="1" dirty="0">
                <a:latin typeface="Times New Roman" panose="02020603050405020304" pitchFamily="18" charset="0"/>
                <a:cs typeface="Times New Roman" panose="02020603050405020304" pitchFamily="18" charset="0"/>
              </a:rPr>
              <a:t>28 eventos </a:t>
            </a:r>
            <a:r>
              <a:rPr lang="es-ES" sz="2000" dirty="0">
                <a:latin typeface="Times New Roman" panose="02020603050405020304" pitchFamily="18" charset="0"/>
                <a:cs typeface="Times New Roman" panose="02020603050405020304" pitchFamily="18" charset="0"/>
              </a:rPr>
              <a:t>realizados en el</a:t>
            </a:r>
            <a:r>
              <a:rPr lang="es-ES" sz="2000" b="1" dirty="0">
                <a:latin typeface="Times New Roman" panose="02020603050405020304" pitchFamily="18" charset="0"/>
                <a:cs typeface="Times New Roman" panose="02020603050405020304" pitchFamily="18" charset="0"/>
              </a:rPr>
              <a:t> control y manejo de los desechos sólidos </a:t>
            </a:r>
            <a:r>
              <a:rPr lang="es-ES" sz="2000" dirty="0">
                <a:latin typeface="Times New Roman" panose="02020603050405020304" pitchFamily="18" charset="0"/>
                <a:cs typeface="Times New Roman" panose="02020603050405020304" pitchFamily="18" charset="0"/>
              </a:rPr>
              <a:t>en la cuenca del lago de Amatitlán. En la operación del vertedero controlado, se recibió un aproximado de 200,382 toneladas de desechos sólidos durante el segundo cuatrimestre. </a:t>
            </a: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r>
              <a:rPr lang="es-GT" sz="2000" dirty="0">
                <a:latin typeface="Times New Roman" panose="02020603050405020304" pitchFamily="18" charset="0"/>
                <a:cs typeface="Times New Roman" panose="02020603050405020304" pitchFamily="18" charset="0"/>
              </a:rPr>
              <a:t/>
            </a:r>
            <a:br>
              <a:rPr lang="es-GT" sz="2000" dirty="0">
                <a:latin typeface="Times New Roman" panose="02020603050405020304" pitchFamily="18" charset="0"/>
                <a:cs typeface="Times New Roman" panose="02020603050405020304" pitchFamily="18" charset="0"/>
              </a:rPr>
            </a:br>
            <a:r>
              <a:rPr lang="es-GT" sz="2000" dirty="0" smtClean="0">
                <a:latin typeface="Times New Roman" panose="02020603050405020304" pitchFamily="18" charset="0"/>
                <a:cs typeface="Times New Roman" panose="02020603050405020304" pitchFamily="18" charset="0"/>
              </a:rPr>
              <a:t>       </a:t>
            </a:r>
            <a:r>
              <a:rPr lang="es-ES" sz="2000" b="1" dirty="0" smtClean="0">
                <a:latin typeface="Times New Roman" panose="02020603050405020304" pitchFamily="18" charset="0"/>
                <a:ea typeface="Tahoma" panose="020B0604030504040204" pitchFamily="34" charset="0"/>
                <a:cs typeface="Times New Roman" panose="02020603050405020304" pitchFamily="18" charset="0"/>
              </a:rPr>
              <a:t> </a:t>
            </a:r>
            <a:r>
              <a:rPr lang="es-ES" sz="2000" b="1" dirty="0">
                <a:latin typeface="Times New Roman" panose="02020603050405020304" pitchFamily="18" charset="0"/>
                <a:ea typeface="Tahoma" panose="020B0604030504040204" pitchFamily="34" charset="0"/>
                <a:cs typeface="Times New Roman" panose="02020603050405020304" pitchFamily="18" charset="0"/>
              </a:rPr>
              <a:t/>
            </a:r>
            <a:br>
              <a:rPr lang="es-ES" sz="2000" b="1" dirty="0">
                <a:latin typeface="Times New Roman" panose="02020603050405020304" pitchFamily="18" charset="0"/>
                <a:ea typeface="Tahoma" panose="020B0604030504040204" pitchFamily="34" charset="0"/>
                <a:cs typeface="Times New Roman" panose="02020603050405020304" pitchFamily="18" charset="0"/>
              </a:rPr>
            </a:br>
            <a:r>
              <a:rPr lang="es-ES" sz="2000" b="1" dirty="0">
                <a:latin typeface="Times New Roman" panose="02020603050405020304" pitchFamily="18" charset="0"/>
                <a:ea typeface="Tahoma" panose="020B0604030504040204" pitchFamily="34" charset="0"/>
                <a:cs typeface="Times New Roman" panose="02020603050405020304" pitchFamily="18" charset="0"/>
              </a:rPr>
              <a:t>    </a:t>
            </a:r>
            <a:endParaRPr lang="es-ES" sz="2000" b="1"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r>
              <a:rPr lang="es-ES" sz="2000" b="1" dirty="0" smtClean="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s-ES" sz="2000" b="1" dirty="0">
                <a:latin typeface="Times New Roman" panose="02020603050405020304" pitchFamily="18" charset="0"/>
                <a:ea typeface="Tahoma" panose="020B0604030504040204" pitchFamily="34" charset="0"/>
                <a:cs typeface="Times New Roman" panose="02020603050405020304" pitchFamily="18" charset="0"/>
              </a:rPr>
              <a:t>	</a:t>
            </a:r>
            <a:r>
              <a:rPr lang="es-ES" sz="1000" b="1" dirty="0" smtClean="0">
                <a:latin typeface="Times New Roman" panose="02020603050405020304" pitchFamily="18" charset="0"/>
                <a:ea typeface="Tahoma" panose="020B0604030504040204" pitchFamily="34" charset="0"/>
                <a:cs typeface="Times New Roman" panose="02020603050405020304" pitchFamily="18" charset="0"/>
              </a:rPr>
              <a:t>Fuente</a:t>
            </a:r>
            <a:r>
              <a:rPr lang="es-ES" sz="1000" b="1" dirty="0">
                <a:latin typeface="Times New Roman" panose="02020603050405020304" pitchFamily="18" charset="0"/>
                <a:ea typeface="Tahoma" panose="020B0604030504040204" pitchFamily="34" charset="0"/>
                <a:cs typeface="Times New Roman" panose="02020603050405020304" pitchFamily="18" charset="0"/>
              </a:rPr>
              <a:t>: </a:t>
            </a:r>
            <a:r>
              <a:rPr lang="es-ES" sz="1000" dirty="0">
                <a:latin typeface="Times New Roman" panose="02020603050405020304" pitchFamily="18" charset="0"/>
                <a:ea typeface="Tahoma" panose="020B0604030504040204" pitchFamily="34" charset="0"/>
                <a:cs typeface="Times New Roman" panose="02020603050405020304" pitchFamily="18" charset="0"/>
              </a:rPr>
              <a:t>División de Desechos Líquidos y Sólidos, AMSA 2021.</a:t>
            </a:r>
          </a:p>
        </p:txBody>
      </p:sp>
      <p:grpSp>
        <p:nvGrpSpPr>
          <p:cNvPr id="9" name="Grupo 8"/>
          <p:cNvGrpSpPr/>
          <p:nvPr/>
        </p:nvGrpSpPr>
        <p:grpSpPr>
          <a:xfrm>
            <a:off x="791612" y="2838461"/>
            <a:ext cx="4163812" cy="2389525"/>
            <a:chOff x="2847313" y="467"/>
            <a:chExt cx="2529528" cy="2094024"/>
          </a:xfrm>
        </p:grpSpPr>
        <p:sp>
          <p:nvSpPr>
            <p:cNvPr id="10" name="Rectángulo 9"/>
            <p:cNvSpPr/>
            <p:nvPr/>
          </p:nvSpPr>
          <p:spPr>
            <a:xfrm>
              <a:off x="2847313" y="467"/>
              <a:ext cx="2529528" cy="2094024"/>
            </a:xfrm>
            <a:prstGeom prst="rect">
              <a:avLst/>
            </a:prstGeom>
            <a:blipFill rotWithShape="0">
              <a:blip r:embed="rId3"/>
              <a:stretch>
                <a:fillRect/>
              </a:stretch>
            </a:blipFill>
            <a:ln w="12700" cap="flat" cmpd="sng" algn="ctr">
              <a:solidFill>
                <a:scrgbClr r="0" g="0" b="0"/>
              </a:solidFill>
              <a:prstDash val="solid"/>
            </a:ln>
            <a:effectLst/>
          </p:spPr>
          <p:style>
            <a:lnRef idx="2">
              <a:scrgbClr r="0" g="0" b="0"/>
            </a:lnRef>
            <a:fillRef idx="1">
              <a:scrgbClr r="0" g="0" b="0"/>
            </a:fillRef>
            <a:effectRef idx="0">
              <a:scrgbClr r="0" g="0" b="0"/>
            </a:effectRef>
            <a:fontRef idx="minor">
              <a:schemeClr val="lt1"/>
            </a:fontRef>
          </p:style>
        </p:sp>
        <p:sp>
          <p:nvSpPr>
            <p:cNvPr id="11" name="CuadroTexto 10"/>
            <p:cNvSpPr txBox="1"/>
            <p:nvPr/>
          </p:nvSpPr>
          <p:spPr>
            <a:xfrm>
              <a:off x="2847313" y="467"/>
              <a:ext cx="2529528" cy="2094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 tIns="3810" rIns="3810" bIns="3810" numCol="1" spcCol="1270" anchor="ctr" anchorCtr="0">
              <a:noAutofit/>
            </a:bodyPr>
            <a:lstStyle/>
            <a:p>
              <a:pPr lvl="0" algn="ctr" defTabSz="44450">
                <a:lnSpc>
                  <a:spcPct val="90000"/>
                </a:lnSpc>
                <a:spcBef>
                  <a:spcPct val="0"/>
                </a:spcBef>
                <a:spcAft>
                  <a:spcPct val="35000"/>
                </a:spcAft>
              </a:pPr>
              <a:r>
                <a:rPr lang="es-ES" sz="100" kern="1200" dirty="0" smtClean="0">
                  <a:solidFill>
                    <a:sysClr val="window" lastClr="FFFFFF"/>
                  </a:solidFill>
                  <a:latin typeface="Calibri"/>
                  <a:ea typeface="+mn-ea"/>
                  <a:cs typeface="+mn-cs"/>
                </a:rPr>
                <a:t>.</a:t>
              </a:r>
              <a:endParaRPr lang="es-ES" sz="100" kern="1200" dirty="0">
                <a:solidFill>
                  <a:sysClr val="window" lastClr="FFFFFF"/>
                </a:solidFill>
                <a:latin typeface="Calibri"/>
                <a:ea typeface="+mn-ea"/>
                <a:cs typeface="+mn-cs"/>
              </a:endParaRPr>
            </a:p>
          </p:txBody>
        </p:sp>
      </p:grpSp>
      <p:sp>
        <p:nvSpPr>
          <p:cNvPr id="15" name="Marcador de contenido 6">
            <a:extLst>
              <a:ext uri="{FF2B5EF4-FFF2-40B4-BE49-F238E27FC236}">
                <a16:creationId xmlns:a16="http://schemas.microsoft.com/office/drawing/2014/main" id="{FDEFACA7-B903-4B3E-851C-F8FB7B3942D0}"/>
              </a:ext>
            </a:extLst>
          </p:cNvPr>
          <p:cNvSpPr txBox="1">
            <a:spLocks/>
          </p:cNvSpPr>
          <p:nvPr/>
        </p:nvSpPr>
        <p:spPr>
          <a:xfrm>
            <a:off x="5553811" y="2185369"/>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a:t>
            </a:r>
            <a:r>
              <a:rPr lang="es-GT" sz="1600" dirty="0" smtClean="0">
                <a:latin typeface="Times New Roman" panose="02020603050405020304" pitchFamily="18" charset="0"/>
                <a:cs typeface="Times New Roman" panose="02020603050405020304" pitchFamily="18" charset="0"/>
              </a:rPr>
              <a:t>Q1,628,182.00</a:t>
            </a:r>
          </a:p>
          <a:p>
            <a:pPr marL="342900" indent="-342900">
              <a:buAutoNum type="alphaLcPeriod"/>
            </a:pPr>
            <a:r>
              <a:rPr lang="es-GT" sz="1600" dirty="0" smtClean="0">
                <a:latin typeface="Times New Roman" panose="02020603050405020304" pitchFamily="18" charset="0"/>
                <a:cs typeface="Times New Roman" panose="02020603050405020304" pitchFamily="18" charset="0"/>
              </a:rPr>
              <a:t>Presupuesto </a:t>
            </a:r>
            <a:r>
              <a:rPr lang="es-GT" sz="1600" dirty="0">
                <a:latin typeface="Times New Roman" panose="02020603050405020304" pitchFamily="18" charset="0"/>
                <a:cs typeface="Times New Roman" panose="02020603050405020304" pitchFamily="18" charset="0"/>
              </a:rPr>
              <a:t>ejecutado (utilizado): Q </a:t>
            </a:r>
            <a:r>
              <a:rPr lang="es-GT" sz="1600" dirty="0" smtClean="0">
                <a:latin typeface="Times New Roman" panose="02020603050405020304" pitchFamily="18" charset="0"/>
                <a:cs typeface="Times New Roman" panose="02020603050405020304" pitchFamily="18" charset="0"/>
              </a:rPr>
              <a:t>635,019.24</a:t>
            </a:r>
          </a:p>
          <a:p>
            <a:pPr marL="342900" indent="-342900">
              <a:buAutoNum type="alphaLcPeriod"/>
            </a:pPr>
            <a:r>
              <a:rPr lang="es-GT" sz="1600" dirty="0" smtClean="0">
                <a:latin typeface="Times New Roman" panose="02020603050405020304" pitchFamily="18" charset="0"/>
                <a:cs typeface="Times New Roman" panose="02020603050405020304" pitchFamily="18" charset="0"/>
              </a:rPr>
              <a:t>Fuente </a:t>
            </a:r>
            <a:r>
              <a:rPr lang="es-GT" sz="1600" dirty="0">
                <a:latin typeface="Times New Roman" panose="02020603050405020304" pitchFamily="18" charset="0"/>
                <a:cs typeface="Times New Roman" panose="02020603050405020304" pitchFamily="18" charset="0"/>
              </a:rPr>
              <a:t>de financiamiento: 11, ingresos </a:t>
            </a:r>
            <a:r>
              <a:rPr lang="es-GT" sz="1600" dirty="0" smtClean="0">
                <a:latin typeface="Times New Roman" panose="02020603050405020304" pitchFamily="18" charset="0"/>
                <a:cs typeface="Times New Roman" panose="02020603050405020304" pitchFamily="18" charset="0"/>
              </a:rPr>
              <a:t>corrientes.</a:t>
            </a:r>
            <a:endParaRPr lang="es-GT" sz="1600" dirty="0">
              <a:latin typeface="Times New Roman" panose="02020603050405020304" pitchFamily="18" charset="0"/>
              <a:cs typeface="Times New Roman" panose="02020603050405020304" pitchFamily="18" charset="0"/>
            </a:endParaRPr>
          </a:p>
          <a:p>
            <a:pPr marL="0" indent="0">
              <a:buNone/>
            </a:pPr>
            <a:r>
              <a:rPr lang="es-GT" sz="1600" b="1" dirty="0" smtClean="0">
                <a:latin typeface="Times New Roman" panose="02020603050405020304" pitchFamily="18" charset="0"/>
                <a:cs typeface="Times New Roman" panose="02020603050405020304" pitchFamily="18" charset="0"/>
              </a:rPr>
              <a:t/>
            </a:r>
            <a:br>
              <a:rPr lang="es-GT" sz="1600" b="1" dirty="0" smtClean="0">
                <a:latin typeface="Times New Roman" panose="02020603050405020304" pitchFamily="18" charset="0"/>
                <a:cs typeface="Times New Roman" panose="02020603050405020304" pitchFamily="18" charset="0"/>
              </a:rPr>
            </a:br>
            <a:r>
              <a:rPr lang="es-GT" sz="1600" b="1" dirty="0" smtClean="0">
                <a:latin typeface="Times New Roman" panose="02020603050405020304" pitchFamily="18" charset="0"/>
                <a:cs typeface="Times New Roman" panose="02020603050405020304" pitchFamily="18" charset="0"/>
              </a:rPr>
              <a:t>Aspectos </a:t>
            </a:r>
            <a:r>
              <a:rPr lang="es-GT" sz="1600" b="1" dirty="0">
                <a:latin typeface="Times New Roman" panose="02020603050405020304" pitchFamily="18" charset="0"/>
                <a:cs typeface="Times New Roman" panose="02020603050405020304" pitchFamily="18" charset="0"/>
              </a:rPr>
              <a:t>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a:t>
            </a:r>
            <a:r>
              <a:rPr lang="es-GT" sz="1600" dirty="0" smtClean="0">
                <a:latin typeface="Times New Roman" panose="02020603050405020304" pitchFamily="18" charset="0"/>
                <a:cs typeface="Times New Roman" panose="02020603050405020304" pitchFamily="18" charset="0"/>
              </a:rPr>
              <a:t>: 033</a:t>
            </a:r>
            <a:endParaRPr lang="es-GT" sz="1600" dirty="0">
              <a:latin typeface="Times New Roman" panose="02020603050405020304" pitchFamily="18" charset="0"/>
              <a:cs typeface="Times New Roman" panose="02020603050405020304" pitchFamily="18" charset="0"/>
            </a:endParaRPr>
          </a:p>
          <a:p>
            <a:pPr marL="457200" indent="-457200">
              <a:buAutoNum type="alphaLcPeriod"/>
            </a:pPr>
            <a:r>
              <a:rPr lang="es-GT" sz="1600" dirty="0">
                <a:latin typeface="Times New Roman" panose="02020603050405020304" pitchFamily="18" charset="0"/>
                <a:cs typeface="Times New Roman" panose="02020603050405020304" pitchFamily="18" charset="0"/>
              </a:rPr>
              <a:t>Meta: 65 eventos </a:t>
            </a:r>
            <a:r>
              <a:rPr lang="es-GT" sz="1600" dirty="0" smtClean="0">
                <a:latin typeface="Times New Roman" panose="02020603050405020304" pitchFamily="18" charset="0"/>
                <a:cs typeface="Times New Roman" panose="02020603050405020304" pitchFamily="18" charset="0"/>
              </a:rPr>
              <a:t>anuales</a:t>
            </a:r>
          </a:p>
          <a:p>
            <a:pPr marL="457200" indent="-457200">
              <a:buAutoNum type="alphaLcPeriod"/>
            </a:pPr>
            <a:r>
              <a:rPr lang="es-GT" sz="1600" dirty="0" smtClean="0">
                <a:latin typeface="Times New Roman" panose="02020603050405020304" pitchFamily="18" charset="0"/>
                <a:cs typeface="Times New Roman" panose="02020603050405020304" pitchFamily="18" charset="0"/>
              </a:rPr>
              <a:t>Población </a:t>
            </a:r>
            <a:r>
              <a:rPr lang="es-GT" sz="1600" dirty="0">
                <a:latin typeface="Times New Roman" panose="02020603050405020304" pitchFamily="18" charset="0"/>
                <a:cs typeface="Times New Roman" panose="02020603050405020304" pitchFamily="18" charset="0"/>
              </a:rPr>
              <a:t>beneficiada</a:t>
            </a:r>
            <a:r>
              <a:rPr lang="es-GT" sz="1600" dirty="0" smtClean="0">
                <a:latin typeface="Times New Roman" panose="02020603050405020304" pitchFamily="18" charset="0"/>
                <a:cs typeface="Times New Roman" panose="02020603050405020304" pitchFamily="18" charset="0"/>
              </a:rPr>
              <a:t>: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smtClean="0">
                <a:latin typeface="Times New Roman" panose="02020603050405020304" pitchFamily="18" charset="0"/>
                <a:cs typeface="Times New Roman" panose="02020603050405020304" pitchFamily="18" charset="0"/>
              </a:rPr>
              <a:t>Ubicación </a:t>
            </a:r>
            <a:r>
              <a:rPr lang="es-GT" sz="1600" dirty="0">
                <a:latin typeface="Times New Roman" panose="02020603050405020304" pitchFamily="18" charset="0"/>
                <a:cs typeface="Times New Roman" panose="02020603050405020304" pitchFamily="18" charset="0"/>
              </a:rPr>
              <a:t>geográfica: </a:t>
            </a:r>
            <a:r>
              <a:rPr lang="es-GT" sz="1600" dirty="0" smtClean="0">
                <a:latin typeface="Times New Roman" panose="02020603050405020304" pitchFamily="18" charset="0"/>
                <a:cs typeface="Times New Roman" panose="02020603050405020304" pitchFamily="18" charset="0"/>
              </a:rPr>
              <a:t>Municipios </a:t>
            </a:r>
            <a:r>
              <a:rPr lang="es-GT" sz="1600" dirty="0">
                <a:latin typeface="Times New Roman" panose="02020603050405020304" pitchFamily="18" charset="0"/>
                <a:cs typeface="Times New Roman" panose="02020603050405020304" pitchFamily="18" charset="0"/>
              </a:rPr>
              <a:t>de la </a:t>
            </a:r>
            <a:r>
              <a:rPr lang="es-GT" sz="1600" dirty="0" smtClean="0">
                <a:latin typeface="Times New Roman" panose="02020603050405020304" pitchFamily="18" charset="0"/>
                <a:cs typeface="Times New Roman" panose="02020603050405020304" pitchFamily="18" charset="0"/>
              </a:rPr>
              <a:t>cuenca</a:t>
            </a:r>
            <a:endParaRPr lang="es-GT" sz="1600" dirty="0">
              <a:latin typeface="Times New Roman" panose="02020603050405020304" pitchFamily="18" charset="0"/>
              <a:cs typeface="Times New Roman" panose="02020603050405020304" pitchFamily="18" charset="0"/>
            </a:endParaRP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a:t>
            </a:r>
          </a:p>
          <a:p>
            <a:pPr marL="0" indent="0">
              <a:buNone/>
            </a:pPr>
            <a:endParaRPr lang="es-G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9687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b="1" dirty="0">
                <a:latin typeface="Times New Roman" panose="02020603050405020304" pitchFamily="18" charset="0"/>
                <a:cs typeface="Times New Roman" panose="02020603050405020304" pitchFamily="18" charset="0"/>
              </a:rPr>
              <a:t>4 documentos </a:t>
            </a:r>
            <a:r>
              <a:rPr lang="es-ES" sz="2000" dirty="0">
                <a:latin typeface="Times New Roman" panose="02020603050405020304" pitchFamily="18" charset="0"/>
                <a:cs typeface="Times New Roman" panose="02020603050405020304" pitchFamily="18" charset="0"/>
              </a:rPr>
              <a:t>de</a:t>
            </a:r>
            <a:r>
              <a:rPr lang="es-ES" sz="2000" b="1" dirty="0">
                <a:latin typeface="Times New Roman" panose="02020603050405020304" pitchFamily="18" charset="0"/>
                <a:cs typeface="Times New Roman" panose="02020603050405020304" pitchFamily="18" charset="0"/>
              </a:rPr>
              <a:t> informes de control y monitoreo de la calidad del agua </a:t>
            </a:r>
            <a:r>
              <a:rPr lang="es-ES" sz="2000" dirty="0">
                <a:latin typeface="Times New Roman" panose="02020603050405020304" pitchFamily="18" charset="0"/>
                <a:ea typeface="Tahoma" panose="020B0604030504040204" pitchFamily="34" charset="0"/>
                <a:cs typeface="Times New Roman" panose="02020603050405020304" pitchFamily="18" charset="0"/>
              </a:rPr>
              <a:t>de los principales cuerpos de agua superficiales, residuales y del lago de Amatitlán </a:t>
            </a:r>
            <a:r>
              <a:rPr lang="es-GT" sz="2000" dirty="0">
                <a:latin typeface="Times New Roman" panose="02020603050405020304" pitchFamily="18" charset="0"/>
                <a:ea typeface="Tahoma" panose="020B0604030504040204" pitchFamily="34" charset="0"/>
                <a:cs typeface="Times New Roman" panose="02020603050405020304" pitchFamily="18" charset="0"/>
              </a:rPr>
              <a:t>de avance en el segundo cuatrimestre.</a:t>
            </a: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r>
              <a:rPr lang="es-GT" sz="2000" dirty="0">
                <a:latin typeface="Times New Roman" panose="02020603050405020304" pitchFamily="18" charset="0"/>
                <a:cs typeface="Times New Roman" panose="02020603050405020304" pitchFamily="18" charset="0"/>
              </a:rPr>
              <a:t/>
            </a:r>
            <a:br>
              <a:rPr lang="es-GT" sz="2000" dirty="0">
                <a:latin typeface="Times New Roman" panose="02020603050405020304" pitchFamily="18" charset="0"/>
                <a:cs typeface="Times New Roman" panose="02020603050405020304" pitchFamily="18" charset="0"/>
              </a:rPr>
            </a:br>
            <a:r>
              <a:rPr lang="es-GT" sz="2000" dirty="0" smtClean="0">
                <a:latin typeface="Times New Roman" panose="02020603050405020304" pitchFamily="18" charset="0"/>
                <a:cs typeface="Times New Roman" panose="02020603050405020304" pitchFamily="18" charset="0"/>
              </a:rPr>
              <a:t>       </a:t>
            </a:r>
            <a:r>
              <a:rPr lang="es-ES" sz="2000" b="1" dirty="0" smtClean="0">
                <a:latin typeface="Times New Roman" panose="02020603050405020304" pitchFamily="18" charset="0"/>
                <a:ea typeface="Tahoma" panose="020B0604030504040204" pitchFamily="34" charset="0"/>
                <a:cs typeface="Times New Roman" panose="02020603050405020304" pitchFamily="18" charset="0"/>
              </a:rPr>
              <a:t> </a:t>
            </a:r>
            <a:r>
              <a:rPr lang="es-ES" sz="2000" b="1" dirty="0">
                <a:latin typeface="Times New Roman" panose="02020603050405020304" pitchFamily="18" charset="0"/>
                <a:ea typeface="Tahoma" panose="020B0604030504040204" pitchFamily="34" charset="0"/>
                <a:cs typeface="Times New Roman" panose="02020603050405020304" pitchFamily="18" charset="0"/>
              </a:rPr>
              <a:t/>
            </a:r>
            <a:br>
              <a:rPr lang="es-ES" sz="2000" b="1" dirty="0">
                <a:latin typeface="Times New Roman" panose="02020603050405020304" pitchFamily="18" charset="0"/>
                <a:ea typeface="Tahoma" panose="020B0604030504040204" pitchFamily="34" charset="0"/>
                <a:cs typeface="Times New Roman" panose="02020603050405020304" pitchFamily="18" charset="0"/>
              </a:rPr>
            </a:br>
            <a:r>
              <a:rPr lang="es-ES" sz="2000" b="1" dirty="0">
                <a:latin typeface="Times New Roman" panose="02020603050405020304" pitchFamily="18" charset="0"/>
                <a:ea typeface="Tahoma" panose="020B0604030504040204" pitchFamily="34" charset="0"/>
                <a:cs typeface="Times New Roman" panose="02020603050405020304" pitchFamily="18" charset="0"/>
              </a:rPr>
              <a:t>    </a:t>
            </a:r>
            <a:endParaRPr lang="es-ES" sz="2000" b="1"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r>
              <a:rPr lang="es-ES" sz="2000" b="1" dirty="0" smtClean="0">
                <a:latin typeface="Times New Roman" panose="02020603050405020304" pitchFamily="18" charset="0"/>
                <a:ea typeface="Tahoma" panose="020B0604030504040204" pitchFamily="34" charset="0"/>
                <a:cs typeface="Times New Roman" panose="02020603050405020304" pitchFamily="18" charset="0"/>
              </a:rPr>
              <a:t>             </a:t>
            </a:r>
          </a:p>
          <a:p>
            <a:pPr marL="0" indent="0">
              <a:buNone/>
            </a:pPr>
            <a:r>
              <a:rPr lang="es-GT" sz="1000" b="1" dirty="0" smtClean="0">
                <a:latin typeface="Arial" panose="020B0604020202020204" pitchFamily="34" charset="0"/>
                <a:ea typeface="Tahoma" panose="020B0604030504040204" pitchFamily="34" charset="0"/>
                <a:cs typeface="Arial" panose="020B0604020202020204" pitchFamily="34" charset="0"/>
              </a:rPr>
              <a:t>               </a:t>
            </a:r>
            <a:r>
              <a:rPr lang="es-GT" sz="1000" b="1" dirty="0" smtClean="0">
                <a:latin typeface="Times New Roman" panose="02020603050405020304" pitchFamily="18" charset="0"/>
                <a:ea typeface="Tahoma" panose="020B0604030504040204" pitchFamily="34" charset="0"/>
                <a:cs typeface="Times New Roman" panose="02020603050405020304" pitchFamily="18" charset="0"/>
              </a:rPr>
              <a:t>Fuente</a:t>
            </a:r>
            <a:r>
              <a:rPr lang="es-GT" sz="1000" b="1" dirty="0">
                <a:latin typeface="Times New Roman" panose="02020603050405020304" pitchFamily="18" charset="0"/>
                <a:ea typeface="Tahoma" panose="020B0604030504040204" pitchFamily="34" charset="0"/>
                <a:cs typeface="Times New Roman" panose="02020603050405020304" pitchFamily="18" charset="0"/>
              </a:rPr>
              <a:t>: </a:t>
            </a:r>
            <a:r>
              <a:rPr lang="es-ES" sz="1000" dirty="0">
                <a:latin typeface="Times New Roman" panose="02020603050405020304" pitchFamily="18" charset="0"/>
                <a:ea typeface="Tahoma" panose="020B0604030504040204" pitchFamily="34" charset="0"/>
                <a:cs typeface="Times New Roman" panose="02020603050405020304" pitchFamily="18" charset="0"/>
              </a:rPr>
              <a:t>División de Control, Calidad Ambiental y Manejo de Lagos, AMSA 2021</a:t>
            </a:r>
            <a:r>
              <a:rPr lang="es-GT" sz="1000" dirty="0">
                <a:latin typeface="Times New Roman" panose="02020603050405020304" pitchFamily="18" charset="0"/>
                <a:ea typeface="Tahoma" panose="020B0604030504040204" pitchFamily="34" charset="0"/>
                <a:cs typeface="Times New Roman" panose="02020603050405020304" pitchFamily="18" charset="0"/>
              </a:rPr>
              <a:t>.</a:t>
            </a:r>
            <a:endParaRPr lang="es-GT" sz="1000" dirty="0">
              <a:latin typeface="Times New Roman" panose="02020603050405020304" pitchFamily="18" charset="0"/>
              <a:cs typeface="Times New Roman" panose="02020603050405020304" pitchFamily="18" charset="0"/>
            </a:endParaRPr>
          </a:p>
          <a:p>
            <a:pPr marL="0" indent="0">
              <a:buNone/>
            </a:pPr>
            <a:endParaRPr lang="es-ES" sz="10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8" name="Grupo 7"/>
          <p:cNvGrpSpPr/>
          <p:nvPr/>
        </p:nvGrpSpPr>
        <p:grpSpPr>
          <a:xfrm>
            <a:off x="1252694" y="2870941"/>
            <a:ext cx="3421611" cy="2075184"/>
            <a:chOff x="2945072" y="1134"/>
            <a:chExt cx="2352523" cy="1947494"/>
          </a:xfrm>
        </p:grpSpPr>
        <p:sp>
          <p:nvSpPr>
            <p:cNvPr id="12" name="Rectángulo 11"/>
            <p:cNvSpPr/>
            <p:nvPr/>
          </p:nvSpPr>
          <p:spPr>
            <a:xfrm>
              <a:off x="2945072" y="1134"/>
              <a:ext cx="2352523" cy="1947494"/>
            </a:xfrm>
            <a:prstGeom prst="rect">
              <a:avLst/>
            </a:prstGeom>
            <a:blipFill rotWithShape="0">
              <a:blip r:embed="rId3">
                <a:extLst>
                  <a:ext uri="{BEBA8EAE-BF5A-486C-A8C5-ECC9F3942E4B}">
                    <a14:imgProps xmlns:a14="http://schemas.microsoft.com/office/drawing/2010/main">
                      <a14:imgLayer r:embed="rId4">
                        <a14:imgEffect>
                          <a14:saturation sat="200000"/>
                        </a14:imgEffect>
                      </a14:imgLayer>
                    </a14:imgProps>
                  </a:ext>
                </a:extLst>
              </a:blip>
              <a:stretch>
                <a:fillRect/>
              </a:stretch>
            </a:blipFill>
            <a:ln w="12700" cap="flat" cmpd="sng" algn="ctr">
              <a:solidFill>
                <a:scrgbClr r="0" g="0" b="0"/>
              </a:solidFill>
              <a:prstDash val="solid"/>
            </a:ln>
            <a:effectLst/>
          </p:spPr>
          <p:style>
            <a:lnRef idx="2">
              <a:scrgbClr r="0" g="0" b="0"/>
            </a:lnRef>
            <a:fillRef idx="1">
              <a:scrgbClr r="0" g="0" b="0"/>
            </a:fillRef>
            <a:effectRef idx="0">
              <a:scrgbClr r="0" g="0" b="0"/>
            </a:effectRef>
            <a:fontRef idx="minor">
              <a:schemeClr val="lt1"/>
            </a:fontRef>
          </p:style>
        </p:sp>
        <p:sp>
          <p:nvSpPr>
            <p:cNvPr id="13" name="CuadroTexto 12"/>
            <p:cNvSpPr txBox="1"/>
            <p:nvPr/>
          </p:nvSpPr>
          <p:spPr>
            <a:xfrm>
              <a:off x="2945072" y="1134"/>
              <a:ext cx="2352523" cy="19474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 tIns="3810" rIns="3810" bIns="3810" numCol="1" spcCol="1270" anchor="ctr" anchorCtr="0">
              <a:noAutofit/>
            </a:bodyPr>
            <a:lstStyle/>
            <a:p>
              <a:pPr lvl="0" algn="ctr" defTabSz="44450">
                <a:lnSpc>
                  <a:spcPct val="90000"/>
                </a:lnSpc>
                <a:spcBef>
                  <a:spcPct val="0"/>
                </a:spcBef>
                <a:spcAft>
                  <a:spcPct val="35000"/>
                </a:spcAft>
              </a:pPr>
              <a:r>
                <a:rPr lang="es-ES" sz="100" kern="1200" dirty="0" smtClean="0">
                  <a:solidFill>
                    <a:sysClr val="window" lastClr="FFFFFF"/>
                  </a:solidFill>
                  <a:latin typeface="Calibri"/>
                  <a:ea typeface="+mn-ea"/>
                  <a:cs typeface="+mn-cs"/>
                </a:rPr>
                <a:t>.</a:t>
              </a:r>
              <a:endParaRPr lang="es-ES" sz="100" kern="1200" dirty="0">
                <a:solidFill>
                  <a:sysClr val="window" lastClr="FFFFFF"/>
                </a:solidFill>
                <a:latin typeface="Calibri"/>
                <a:ea typeface="+mn-ea"/>
                <a:cs typeface="+mn-cs"/>
              </a:endParaRPr>
            </a:p>
          </p:txBody>
        </p:sp>
      </p:grpSp>
      <p:sp>
        <p:nvSpPr>
          <p:cNvPr id="14" name="Marcador de contenido 6">
            <a:extLst>
              <a:ext uri="{FF2B5EF4-FFF2-40B4-BE49-F238E27FC236}">
                <a16:creationId xmlns:a16="http://schemas.microsoft.com/office/drawing/2014/main" id="{FDEFACA7-B903-4B3E-851C-F8FB7B3942D0}"/>
              </a:ext>
            </a:extLst>
          </p:cNvPr>
          <p:cNvSpPr txBox="1">
            <a:spLocks/>
          </p:cNvSpPr>
          <p:nvPr/>
        </p:nvSpPr>
        <p:spPr>
          <a:xfrm>
            <a:off x="5589648" y="2101030"/>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Q1,421,006.00</a:t>
            </a:r>
            <a:endParaRPr lang="es-GT" sz="1600" dirty="0" smtClean="0">
              <a:latin typeface="Times New Roman" panose="02020603050405020304" pitchFamily="18" charset="0"/>
              <a:cs typeface="Times New Roman" panose="02020603050405020304" pitchFamily="18" charset="0"/>
            </a:endParaRPr>
          </a:p>
          <a:p>
            <a:pPr marL="342900" indent="-342900">
              <a:buAutoNum type="alphaLcPeriod"/>
            </a:pPr>
            <a:r>
              <a:rPr lang="es-GT" sz="1600" dirty="0" smtClean="0">
                <a:latin typeface="Times New Roman" panose="02020603050405020304" pitchFamily="18" charset="0"/>
                <a:cs typeface="Times New Roman" panose="02020603050405020304" pitchFamily="18" charset="0"/>
              </a:rPr>
              <a:t>Presupuesto </a:t>
            </a:r>
            <a:r>
              <a:rPr lang="es-GT" sz="1600" dirty="0">
                <a:latin typeface="Times New Roman" panose="02020603050405020304" pitchFamily="18" charset="0"/>
                <a:cs typeface="Times New Roman" panose="02020603050405020304" pitchFamily="18" charset="0"/>
              </a:rPr>
              <a:t>ejecutado (utilizado): Q </a:t>
            </a:r>
            <a:r>
              <a:rPr lang="es-GT" sz="1600" dirty="0" smtClean="0">
                <a:latin typeface="Times New Roman" panose="02020603050405020304" pitchFamily="18" charset="0"/>
                <a:cs typeface="Times New Roman" panose="02020603050405020304" pitchFamily="18" charset="0"/>
              </a:rPr>
              <a:t>474,880.07 </a:t>
            </a:r>
          </a:p>
          <a:p>
            <a:pPr marL="342900" indent="-342900">
              <a:buAutoNum type="alphaLcPeriod"/>
            </a:pPr>
            <a:r>
              <a:rPr lang="es-GT" sz="1600" dirty="0" smtClean="0">
                <a:latin typeface="Times New Roman" panose="02020603050405020304" pitchFamily="18" charset="0"/>
                <a:cs typeface="Times New Roman" panose="02020603050405020304" pitchFamily="18" charset="0"/>
              </a:rPr>
              <a:t>Fuente </a:t>
            </a:r>
            <a:r>
              <a:rPr lang="es-GT" sz="1600" dirty="0">
                <a:latin typeface="Times New Roman" panose="02020603050405020304" pitchFamily="18" charset="0"/>
                <a:cs typeface="Times New Roman" panose="02020603050405020304" pitchFamily="18" charset="0"/>
              </a:rPr>
              <a:t>de financiamiento: 11, ingresos </a:t>
            </a:r>
            <a:r>
              <a:rPr lang="es-GT" sz="1600" dirty="0" smtClean="0">
                <a:latin typeface="Times New Roman" panose="02020603050405020304" pitchFamily="18" charset="0"/>
                <a:cs typeface="Times New Roman" panose="02020603050405020304" pitchFamily="18" charset="0"/>
              </a:rPr>
              <a:t>corrientes.</a:t>
            </a:r>
            <a:endParaRPr lang="es-GT" sz="1600" dirty="0">
              <a:latin typeface="Times New Roman" panose="02020603050405020304" pitchFamily="18" charset="0"/>
              <a:cs typeface="Times New Roman" panose="02020603050405020304" pitchFamily="18" charset="0"/>
            </a:endParaRPr>
          </a:p>
          <a:p>
            <a:pPr marL="0" indent="0">
              <a:buNone/>
            </a:pPr>
            <a:r>
              <a:rPr lang="es-GT" sz="1600" b="1" dirty="0" smtClean="0">
                <a:latin typeface="Times New Roman" panose="02020603050405020304" pitchFamily="18" charset="0"/>
                <a:cs typeface="Times New Roman" panose="02020603050405020304" pitchFamily="18" charset="0"/>
              </a:rPr>
              <a:t/>
            </a:r>
            <a:br>
              <a:rPr lang="es-GT" sz="1600" b="1" dirty="0" smtClean="0">
                <a:latin typeface="Times New Roman" panose="02020603050405020304" pitchFamily="18" charset="0"/>
                <a:cs typeface="Times New Roman" panose="02020603050405020304" pitchFamily="18" charset="0"/>
              </a:rPr>
            </a:br>
            <a:r>
              <a:rPr lang="es-GT" sz="1600" b="1" dirty="0" smtClean="0">
                <a:latin typeface="Times New Roman" panose="02020603050405020304" pitchFamily="18" charset="0"/>
                <a:cs typeface="Times New Roman" panose="02020603050405020304" pitchFamily="18" charset="0"/>
              </a:rPr>
              <a:t>Aspectos </a:t>
            </a:r>
            <a:r>
              <a:rPr lang="es-GT" sz="1600" b="1" dirty="0">
                <a:latin typeface="Times New Roman" panose="02020603050405020304" pitchFamily="18" charset="0"/>
                <a:cs typeface="Times New Roman" panose="02020603050405020304" pitchFamily="18" charset="0"/>
              </a:rPr>
              <a:t>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a:t>
            </a:r>
            <a:r>
              <a:rPr lang="es-GT" sz="1600" dirty="0" smtClean="0">
                <a:latin typeface="Times New Roman" panose="02020603050405020304" pitchFamily="18" charset="0"/>
                <a:cs typeface="Times New Roman" panose="02020603050405020304" pitchFamily="18" charset="0"/>
              </a:rPr>
              <a:t>: 033</a:t>
            </a:r>
            <a:endParaRPr lang="es-GT" sz="1600" dirty="0">
              <a:latin typeface="Times New Roman" panose="02020603050405020304" pitchFamily="18" charset="0"/>
              <a:cs typeface="Times New Roman" panose="02020603050405020304" pitchFamily="18" charset="0"/>
            </a:endParaRPr>
          </a:p>
          <a:p>
            <a:pPr marL="457200" indent="-457200">
              <a:buAutoNum type="alphaLcPeriod"/>
            </a:pPr>
            <a:r>
              <a:rPr lang="es-GT" sz="1600" dirty="0">
                <a:latin typeface="Times New Roman" panose="02020603050405020304" pitchFamily="18" charset="0"/>
                <a:cs typeface="Times New Roman" panose="02020603050405020304" pitchFamily="18" charset="0"/>
              </a:rPr>
              <a:t>Meta: 12 documentos </a:t>
            </a:r>
            <a:r>
              <a:rPr lang="es-GT" sz="1600" dirty="0" smtClean="0">
                <a:latin typeface="Times New Roman" panose="02020603050405020304" pitchFamily="18" charset="0"/>
                <a:cs typeface="Times New Roman" panose="02020603050405020304" pitchFamily="18" charset="0"/>
              </a:rPr>
              <a:t>anuales</a:t>
            </a:r>
          </a:p>
          <a:p>
            <a:pPr marL="457200" indent="-457200">
              <a:buAutoNum type="alphaLcPeriod"/>
            </a:pPr>
            <a:r>
              <a:rPr lang="es-GT" sz="1600" dirty="0" smtClean="0">
                <a:latin typeface="Times New Roman" panose="02020603050405020304" pitchFamily="18" charset="0"/>
                <a:cs typeface="Times New Roman" panose="02020603050405020304" pitchFamily="18" charset="0"/>
              </a:rPr>
              <a:t>Población </a:t>
            </a:r>
            <a:r>
              <a:rPr lang="es-GT" sz="1600" dirty="0">
                <a:latin typeface="Times New Roman" panose="02020603050405020304" pitchFamily="18" charset="0"/>
                <a:cs typeface="Times New Roman" panose="02020603050405020304" pitchFamily="18" charset="0"/>
              </a:rPr>
              <a:t>beneficiada</a:t>
            </a:r>
            <a:r>
              <a:rPr lang="es-GT" sz="1600" dirty="0" smtClean="0">
                <a:latin typeface="Times New Roman" panose="02020603050405020304" pitchFamily="18" charset="0"/>
                <a:cs typeface="Times New Roman" panose="02020603050405020304" pitchFamily="18" charset="0"/>
              </a:rPr>
              <a:t>: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smtClean="0">
                <a:latin typeface="Times New Roman" panose="02020603050405020304" pitchFamily="18" charset="0"/>
                <a:cs typeface="Times New Roman" panose="02020603050405020304" pitchFamily="18" charset="0"/>
              </a:rPr>
              <a:t>Ubicación </a:t>
            </a:r>
            <a:r>
              <a:rPr lang="es-GT" sz="1600" dirty="0">
                <a:latin typeface="Times New Roman" panose="02020603050405020304" pitchFamily="18" charset="0"/>
                <a:cs typeface="Times New Roman" panose="02020603050405020304" pitchFamily="18" charset="0"/>
              </a:rPr>
              <a:t>geográfica: </a:t>
            </a:r>
            <a:r>
              <a:rPr lang="es-GT" sz="1600" dirty="0" smtClean="0">
                <a:latin typeface="Times New Roman" panose="02020603050405020304" pitchFamily="18" charset="0"/>
                <a:cs typeface="Times New Roman" panose="02020603050405020304" pitchFamily="18" charset="0"/>
              </a:rPr>
              <a:t>Municipios </a:t>
            </a:r>
            <a:r>
              <a:rPr lang="es-GT" sz="1600" dirty="0">
                <a:latin typeface="Times New Roman" panose="02020603050405020304" pitchFamily="18" charset="0"/>
                <a:cs typeface="Times New Roman" panose="02020603050405020304" pitchFamily="18" charset="0"/>
              </a:rPr>
              <a:t>de la </a:t>
            </a:r>
            <a:r>
              <a:rPr lang="es-GT" sz="1600" dirty="0" smtClean="0">
                <a:latin typeface="Times New Roman" panose="02020603050405020304" pitchFamily="18" charset="0"/>
                <a:cs typeface="Times New Roman" panose="02020603050405020304" pitchFamily="18" charset="0"/>
              </a:rPr>
              <a:t>cuenca</a:t>
            </a:r>
            <a:endParaRPr lang="es-GT" sz="1600" dirty="0">
              <a:latin typeface="Times New Roman" panose="02020603050405020304" pitchFamily="18" charset="0"/>
              <a:cs typeface="Times New Roman" panose="02020603050405020304" pitchFamily="18" charset="0"/>
            </a:endParaRP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a:t>
            </a:r>
          </a:p>
          <a:p>
            <a:pPr marL="0" indent="0">
              <a:buNone/>
            </a:pPr>
            <a:endParaRPr lang="es-G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9208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484218" y="431630"/>
            <a:ext cx="4939146" cy="715530"/>
          </a:xfrm>
        </p:spPr>
        <p:txBody>
          <a:bodyPr>
            <a:normAutofit fontScale="90000"/>
          </a:bodyPr>
          <a:lstStyle/>
          <a:p>
            <a:r>
              <a:rPr lang="es-GT" sz="2400" b="1" dirty="0">
                <a:solidFill>
                  <a:srgbClr val="003353"/>
                </a:solidFill>
                <a:latin typeface="Montserrat" pitchFamily="2" charset="77"/>
              </a:rPr>
              <a:t>PRINCIPALES FUNCIONES DE AMSA</a:t>
            </a:r>
          </a:p>
        </p:txBody>
      </p:sp>
      <p:sp>
        <p:nvSpPr>
          <p:cNvPr id="5" name="CuadroTexto 4">
            <a:extLst>
              <a:ext uri="{FF2B5EF4-FFF2-40B4-BE49-F238E27FC236}">
                <a16:creationId xmlns:a16="http://schemas.microsoft.com/office/drawing/2014/main" id="{772394B1-81AB-2D43-86E5-EDE326CA93F8}"/>
              </a:ext>
            </a:extLst>
          </p:cNvPr>
          <p:cNvSpPr txBox="1"/>
          <p:nvPr/>
        </p:nvSpPr>
        <p:spPr>
          <a:xfrm>
            <a:off x="484218" y="1306234"/>
            <a:ext cx="11303230" cy="4093428"/>
          </a:xfrm>
          <a:prstGeom prst="rect">
            <a:avLst/>
          </a:prstGeom>
          <a:noFill/>
        </p:spPr>
        <p:txBody>
          <a:bodyPr wrap="square" rtlCol="0">
            <a:spAutoFit/>
          </a:bodyPr>
          <a:lstStyle/>
          <a:p>
            <a:pPr algn="just"/>
            <a:r>
              <a:rPr lang="es-ES" sz="2000" dirty="0">
                <a:latin typeface="Times New Roman" panose="02020603050405020304" pitchFamily="18" charset="0"/>
                <a:cs typeface="Times New Roman" panose="02020603050405020304" pitchFamily="18" charset="0"/>
              </a:rPr>
              <a:t>De conformidad con las normas que regulan su funcionamiento, las principales funciones de AMSA son: planificar, coordinar y ejecutar todas las medidas y acciones del sector público y privado que sean necesarias para recuperar el ecosistema del lago de Amatitlán y todas sus cuencas tributarias, entre las cuales destacan las siguientes: </a:t>
            </a:r>
            <a:endParaRPr lang="es-ES" sz="2000" dirty="0" smtClean="0">
              <a:latin typeface="Times New Roman" panose="02020603050405020304" pitchFamily="18" charset="0"/>
              <a:cs typeface="Times New Roman" panose="02020603050405020304" pitchFamily="18" charset="0"/>
            </a:endParaRPr>
          </a:p>
          <a:p>
            <a:pPr algn="just"/>
            <a:endParaRPr lang="es-ES"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s-ES" sz="2000" dirty="0">
                <a:latin typeface="Times New Roman" panose="02020603050405020304" pitchFamily="18" charset="0"/>
                <a:cs typeface="Times New Roman" panose="02020603050405020304" pitchFamily="18" charset="0"/>
              </a:rPr>
              <a:t>Planificar y ejecutar en coordinación con las instituciones que corresponda, todos los trabajos que permitan la prevención, promoción, recuperación y rehabilitación del ecosistema de la cuenca y del Lago de Amatitlán.</a:t>
            </a:r>
          </a:p>
          <a:p>
            <a:pPr marL="342900" indent="-342900" algn="just">
              <a:buFont typeface="Wingdings" panose="05000000000000000000" pitchFamily="2" charset="2"/>
              <a:buChar char="§"/>
            </a:pPr>
            <a:r>
              <a:rPr lang="es-ES" sz="2000" dirty="0">
                <a:latin typeface="Times New Roman" panose="02020603050405020304" pitchFamily="18" charset="0"/>
                <a:cs typeface="Times New Roman" panose="02020603050405020304" pitchFamily="18" charset="0"/>
              </a:rPr>
              <a:t>Promover el mejoramiento de los procesos industriales y agroindustriales, a través de Reingeniería Industrial y Agroindustrial, estimulando el uso de tecnologías compatibles con el medio ambiente.</a:t>
            </a:r>
          </a:p>
          <a:p>
            <a:pPr marL="342900" indent="-342900" algn="just">
              <a:buFont typeface="Wingdings" panose="05000000000000000000" pitchFamily="2" charset="2"/>
              <a:buChar char="§"/>
            </a:pPr>
            <a:r>
              <a:rPr lang="es-ES" sz="2000" dirty="0">
                <a:latin typeface="Times New Roman" panose="02020603050405020304" pitchFamily="18" charset="0"/>
                <a:cs typeface="Times New Roman" panose="02020603050405020304" pitchFamily="18" charset="0"/>
              </a:rPr>
              <a:t>Aplicar el plan de ordenamiento territorial elaborado, estableciendo en forma conjunta con las municipalidades, así como la aplicación del plan de uso del suelo, en la cuenca del Lago de Amatitlán.</a:t>
            </a:r>
          </a:p>
          <a:p>
            <a:pPr marL="342900" indent="-342900" algn="just">
              <a:buFont typeface="Wingdings" panose="05000000000000000000" pitchFamily="2" charset="2"/>
              <a:buChar char="§"/>
            </a:pPr>
            <a:r>
              <a:rPr lang="es-ES" sz="2000" dirty="0">
                <a:latin typeface="Times New Roman" panose="02020603050405020304" pitchFamily="18" charset="0"/>
                <a:cs typeface="Times New Roman" panose="02020603050405020304" pitchFamily="18" charset="0"/>
              </a:rPr>
              <a:t>Entre otras no menos importantes. </a:t>
            </a:r>
          </a:p>
        </p:txBody>
      </p:sp>
    </p:spTree>
    <p:extLst>
      <p:ext uri="{BB962C8B-B14F-4D97-AF65-F5344CB8AC3E}">
        <p14:creationId xmlns:p14="http://schemas.microsoft.com/office/powerpoint/2010/main" val="34536794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b="1" dirty="0">
                <a:latin typeface="Times New Roman" panose="02020603050405020304" pitchFamily="18" charset="0"/>
                <a:cs typeface="Times New Roman" panose="02020603050405020304" pitchFamily="18" charset="0"/>
              </a:rPr>
              <a:t>41 hectáreas </a:t>
            </a:r>
            <a:r>
              <a:rPr lang="es-ES" sz="2000" dirty="0">
                <a:latin typeface="Times New Roman" panose="02020603050405020304" pitchFamily="18" charset="0"/>
                <a:cs typeface="Times New Roman" panose="02020603050405020304" pitchFamily="18" charset="0"/>
              </a:rPr>
              <a:t>de </a:t>
            </a:r>
            <a:r>
              <a:rPr lang="es-ES" sz="2000" b="1" dirty="0">
                <a:latin typeface="Times New Roman" panose="02020603050405020304" pitchFamily="18" charset="0"/>
                <a:cs typeface="Times New Roman" panose="02020603050405020304" pitchFamily="18" charset="0"/>
              </a:rPr>
              <a:t>reforestación y mantenimiento de áreas </a:t>
            </a:r>
            <a:r>
              <a:rPr lang="es-ES" sz="2000" dirty="0">
                <a:latin typeface="Times New Roman" panose="02020603050405020304" pitchFamily="18" charset="0"/>
                <a:cs typeface="Times New Roman" panose="02020603050405020304" pitchFamily="18" charset="0"/>
              </a:rPr>
              <a:t>en la cuenca del lago de Amatitlán en el segundo cuatrimestre, para el </a:t>
            </a:r>
            <a:r>
              <a:rPr lang="es-ES" sz="2000" b="1" dirty="0">
                <a:latin typeface="Times New Roman" panose="02020603050405020304" pitchFamily="18" charset="0"/>
                <a:cs typeface="Times New Roman" panose="02020603050405020304" pitchFamily="18" charset="0"/>
              </a:rPr>
              <a:t> </a:t>
            </a:r>
            <a:r>
              <a:rPr lang="es-ES" sz="2000" dirty="0">
                <a:latin typeface="Times New Roman" panose="02020603050405020304" pitchFamily="18" charset="0"/>
                <a:cs typeface="Times New Roman" panose="02020603050405020304" pitchFamily="18" charset="0"/>
              </a:rPr>
              <a:t>manejo y conservación de la cobertura forestal en la cuenca del lago de Amatitlán para recarga de mantos acuíferos.</a:t>
            </a: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r>
              <a:rPr lang="es-GT" sz="2000" dirty="0">
                <a:latin typeface="Times New Roman" panose="02020603050405020304" pitchFamily="18" charset="0"/>
                <a:cs typeface="Times New Roman" panose="02020603050405020304" pitchFamily="18" charset="0"/>
              </a:rPr>
              <a:t/>
            </a:r>
            <a:br>
              <a:rPr lang="es-GT" sz="2000" dirty="0">
                <a:latin typeface="Times New Roman" panose="02020603050405020304" pitchFamily="18" charset="0"/>
                <a:cs typeface="Times New Roman" panose="02020603050405020304" pitchFamily="18" charset="0"/>
              </a:rPr>
            </a:br>
            <a:r>
              <a:rPr lang="es-GT" sz="2000" dirty="0" smtClean="0">
                <a:latin typeface="Times New Roman" panose="02020603050405020304" pitchFamily="18" charset="0"/>
                <a:cs typeface="Times New Roman" panose="02020603050405020304" pitchFamily="18" charset="0"/>
              </a:rPr>
              <a:t>       </a:t>
            </a:r>
            <a:r>
              <a:rPr lang="es-ES" sz="2000" b="1" dirty="0" smtClean="0">
                <a:latin typeface="Times New Roman" panose="02020603050405020304" pitchFamily="18" charset="0"/>
                <a:ea typeface="Tahoma" panose="020B0604030504040204" pitchFamily="34" charset="0"/>
                <a:cs typeface="Times New Roman" panose="02020603050405020304" pitchFamily="18" charset="0"/>
              </a:rPr>
              <a:t> </a:t>
            </a:r>
            <a:r>
              <a:rPr lang="es-ES" sz="2000" b="1" dirty="0">
                <a:latin typeface="Times New Roman" panose="02020603050405020304" pitchFamily="18" charset="0"/>
                <a:ea typeface="Tahoma" panose="020B0604030504040204" pitchFamily="34" charset="0"/>
                <a:cs typeface="Times New Roman" panose="02020603050405020304" pitchFamily="18" charset="0"/>
              </a:rPr>
              <a:t/>
            </a:r>
            <a:br>
              <a:rPr lang="es-ES" sz="2000" b="1" dirty="0">
                <a:latin typeface="Times New Roman" panose="02020603050405020304" pitchFamily="18" charset="0"/>
                <a:ea typeface="Tahoma" panose="020B0604030504040204" pitchFamily="34" charset="0"/>
                <a:cs typeface="Times New Roman" panose="02020603050405020304" pitchFamily="18" charset="0"/>
              </a:rPr>
            </a:br>
            <a:r>
              <a:rPr lang="es-ES" sz="2000" b="1" dirty="0">
                <a:latin typeface="Times New Roman" panose="02020603050405020304" pitchFamily="18" charset="0"/>
                <a:ea typeface="Tahoma" panose="020B0604030504040204" pitchFamily="34" charset="0"/>
                <a:cs typeface="Times New Roman" panose="02020603050405020304" pitchFamily="18" charset="0"/>
              </a:rPr>
              <a:t>    </a:t>
            </a:r>
            <a:endParaRPr lang="es-ES" sz="2000" b="1"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r>
              <a:rPr lang="es-ES" sz="2000" b="1" dirty="0" smtClean="0">
                <a:latin typeface="Times New Roman" panose="02020603050405020304" pitchFamily="18" charset="0"/>
                <a:ea typeface="Tahoma" panose="020B0604030504040204" pitchFamily="34" charset="0"/>
                <a:cs typeface="Times New Roman" panose="02020603050405020304" pitchFamily="18" charset="0"/>
              </a:rPr>
              <a:t>         </a:t>
            </a:r>
            <a:r>
              <a:rPr lang="es-GT" sz="1800" dirty="0" smtClean="0">
                <a:latin typeface="Arial" panose="020B0604020202020204" pitchFamily="34" charset="0"/>
                <a:cs typeface="Arial" panose="020B0604020202020204" pitchFamily="34" charset="0"/>
              </a:rPr>
              <a:t>           </a:t>
            </a:r>
            <a:r>
              <a:rPr lang="es-GT" sz="1000" b="1" dirty="0">
                <a:latin typeface="Arial" panose="020B0604020202020204" pitchFamily="34" charset="0"/>
                <a:ea typeface="Tahoma" panose="020B0604030504040204" pitchFamily="34" charset="0"/>
                <a:cs typeface="Arial" panose="020B0604020202020204" pitchFamily="34" charset="0"/>
              </a:rPr>
              <a:t>Fuente: </a:t>
            </a:r>
            <a:r>
              <a:rPr lang="es-GT" sz="1000" dirty="0">
                <a:latin typeface="Arial" panose="020B0604020202020204" pitchFamily="34" charset="0"/>
                <a:ea typeface="Tahoma" panose="020B0604030504040204" pitchFamily="34" charset="0"/>
                <a:cs typeface="Arial" panose="020B0604020202020204" pitchFamily="34" charset="0"/>
              </a:rPr>
              <a:t>División Forestal, AMSA 2021.</a:t>
            </a:r>
          </a:p>
          <a:p>
            <a:pPr marL="0" indent="0">
              <a:buNone/>
            </a:pPr>
            <a:endParaRPr lang="es-ES" sz="1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Marcador de contenido 6">
            <a:extLst>
              <a:ext uri="{FF2B5EF4-FFF2-40B4-BE49-F238E27FC236}">
                <a16:creationId xmlns:a16="http://schemas.microsoft.com/office/drawing/2014/main" id="{FDEFACA7-B903-4B3E-851C-F8FB7B3942D0}"/>
              </a:ext>
            </a:extLst>
          </p:cNvPr>
          <p:cNvSpPr txBox="1">
            <a:spLocks/>
          </p:cNvSpPr>
          <p:nvPr/>
        </p:nvSpPr>
        <p:spPr>
          <a:xfrm>
            <a:off x="5589648" y="2101030"/>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Q3,601,448.00</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ejecutado (utilizado): Q 1,550,482.48</a:t>
            </a:r>
          </a:p>
          <a:p>
            <a:pPr marL="342900" indent="-342900">
              <a:buAutoNum type="alphaLcPeriod"/>
            </a:pPr>
            <a:r>
              <a:rPr lang="es-GT" sz="1600" dirty="0">
                <a:latin typeface="Times New Roman" panose="02020603050405020304" pitchFamily="18" charset="0"/>
                <a:cs typeface="Times New Roman" panose="02020603050405020304" pitchFamily="18" charset="0"/>
              </a:rPr>
              <a:t>Fuente de financiamiento: 11, ingresos corrientes.</a:t>
            </a:r>
          </a:p>
          <a:p>
            <a:pPr marL="0" indent="0">
              <a:buNone/>
            </a:pPr>
            <a:r>
              <a:rPr lang="es-GT" sz="1600" b="1" dirty="0">
                <a:latin typeface="Times New Roman" panose="02020603050405020304" pitchFamily="18" charset="0"/>
                <a:cs typeface="Times New Roman" panose="02020603050405020304" pitchFamily="18" charset="0"/>
              </a:rPr>
              <a:t/>
            </a:r>
            <a:br>
              <a:rPr lang="es-GT" sz="1600" b="1" dirty="0">
                <a:latin typeface="Times New Roman" panose="02020603050405020304" pitchFamily="18" charset="0"/>
                <a:cs typeface="Times New Roman" panose="02020603050405020304" pitchFamily="18" charset="0"/>
              </a:rPr>
            </a:br>
            <a:r>
              <a:rPr lang="es-GT" sz="1600" b="1" dirty="0">
                <a:latin typeface="Times New Roman" panose="02020603050405020304" pitchFamily="18" charset="0"/>
                <a:cs typeface="Times New Roman" panose="02020603050405020304" pitchFamily="18" charset="0"/>
              </a:rPr>
              <a:t>Aspectos 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 033</a:t>
            </a:r>
          </a:p>
          <a:p>
            <a:pPr marL="457200" indent="-457200">
              <a:buAutoNum type="alphaLcPeriod"/>
            </a:pPr>
            <a:r>
              <a:rPr lang="es-GT" sz="1600" dirty="0">
                <a:latin typeface="Times New Roman" panose="02020603050405020304" pitchFamily="18" charset="0"/>
                <a:cs typeface="Times New Roman" panose="02020603050405020304" pitchFamily="18" charset="0"/>
              </a:rPr>
              <a:t>Meta: 110 hectáreas anuales</a:t>
            </a:r>
          </a:p>
          <a:p>
            <a:pPr marL="457200" indent="-457200">
              <a:buAutoNum type="alphaLcPeriod"/>
            </a:pPr>
            <a:r>
              <a:rPr lang="es-GT" sz="1600" dirty="0">
                <a:latin typeface="Times New Roman" panose="02020603050405020304" pitchFamily="18" charset="0"/>
                <a:cs typeface="Times New Roman" panose="02020603050405020304" pitchFamily="18" charset="0"/>
              </a:rPr>
              <a:t>Población beneficiada: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a:latin typeface="Times New Roman" panose="02020603050405020304" pitchFamily="18" charset="0"/>
                <a:cs typeface="Times New Roman" panose="02020603050405020304" pitchFamily="18" charset="0"/>
              </a:rPr>
              <a:t>Ubicación geográfica: Municipios de la cuenca</a:t>
            </a: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a:t>
            </a:r>
          </a:p>
          <a:p>
            <a:pPr marL="0" indent="0">
              <a:buNone/>
            </a:pPr>
            <a:endParaRPr lang="es-GT" sz="1600" dirty="0">
              <a:latin typeface="Times New Roman" panose="02020603050405020304" pitchFamily="18" charset="0"/>
              <a:cs typeface="Times New Roman" panose="02020603050405020304" pitchFamily="18" charset="0"/>
            </a:endParaRPr>
          </a:p>
        </p:txBody>
      </p:sp>
      <p:grpSp>
        <p:nvGrpSpPr>
          <p:cNvPr id="9" name="Grupo 8"/>
          <p:cNvGrpSpPr/>
          <p:nvPr/>
        </p:nvGrpSpPr>
        <p:grpSpPr>
          <a:xfrm>
            <a:off x="965486" y="2881191"/>
            <a:ext cx="3559245" cy="2075184"/>
            <a:chOff x="2995383" y="115341"/>
            <a:chExt cx="2722440" cy="2253723"/>
          </a:xfrm>
        </p:grpSpPr>
        <p:sp>
          <p:nvSpPr>
            <p:cNvPr id="10" name="Rectángulo 9"/>
            <p:cNvSpPr/>
            <p:nvPr/>
          </p:nvSpPr>
          <p:spPr>
            <a:xfrm>
              <a:off x="2995383" y="115341"/>
              <a:ext cx="2722440" cy="2253723"/>
            </a:xfrm>
            <a:prstGeom prst="rect">
              <a:avLst/>
            </a:prstGeom>
            <a:blipFill rotWithShape="0">
              <a:blip r:embed="rId3">
                <a:extLst>
                  <a:ext uri="{BEBA8EAE-BF5A-486C-A8C5-ECC9F3942E4B}">
                    <a14:imgProps xmlns:a14="http://schemas.microsoft.com/office/drawing/2010/main">
                      <a14:imgLayer r:embed="rId4">
                        <a14:imgEffect>
                          <a14:saturation sat="200000"/>
                        </a14:imgEffect>
                      </a14:imgLayer>
                    </a14:imgProps>
                  </a:ext>
                </a:extLst>
              </a:blip>
              <a:stretch>
                <a:fillRect/>
              </a:stretch>
            </a:blipFill>
            <a:ln w="19050" cap="flat" cmpd="sng" algn="ctr">
              <a:solidFill>
                <a:schemeClr val="tx1"/>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1" name="CuadroTexto 10"/>
            <p:cNvSpPr txBox="1"/>
            <p:nvPr/>
          </p:nvSpPr>
          <p:spPr>
            <a:xfrm>
              <a:off x="2995383" y="115341"/>
              <a:ext cx="2722440" cy="22537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 tIns="3810" rIns="3810" bIns="3810" numCol="1" spcCol="1270" anchor="ctr" anchorCtr="0">
              <a:noAutofit/>
            </a:bodyPr>
            <a:lstStyle/>
            <a:p>
              <a:pPr lvl="0" algn="ctr" defTabSz="44450">
                <a:lnSpc>
                  <a:spcPct val="90000"/>
                </a:lnSpc>
                <a:spcBef>
                  <a:spcPct val="0"/>
                </a:spcBef>
                <a:spcAft>
                  <a:spcPct val="35000"/>
                </a:spcAft>
              </a:pPr>
              <a:r>
                <a:rPr lang="es-ES" sz="100" kern="1200" dirty="0" smtClean="0">
                  <a:solidFill>
                    <a:sysClr val="window" lastClr="FFFFFF"/>
                  </a:solidFill>
                  <a:latin typeface="Calibri"/>
                  <a:ea typeface="+mn-ea"/>
                  <a:cs typeface="+mn-cs"/>
                </a:rPr>
                <a:t>.</a:t>
              </a:r>
              <a:endParaRPr lang="es-ES" sz="100" kern="1200" dirty="0">
                <a:solidFill>
                  <a:sysClr val="window" lastClr="FFFFFF"/>
                </a:solidFill>
                <a:latin typeface="Calibri"/>
                <a:ea typeface="+mn-ea"/>
                <a:cs typeface="+mn-cs"/>
              </a:endParaRPr>
            </a:p>
          </p:txBody>
        </p:sp>
      </p:grpSp>
    </p:spTree>
    <p:extLst>
      <p:ext uri="{BB962C8B-B14F-4D97-AF65-F5344CB8AC3E}">
        <p14:creationId xmlns:p14="http://schemas.microsoft.com/office/powerpoint/2010/main" val="2170760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b="1" dirty="0">
                <a:latin typeface="Times New Roman" panose="02020603050405020304" pitchFamily="18" charset="0"/>
                <a:cs typeface="Times New Roman" panose="02020603050405020304" pitchFamily="18" charset="0"/>
              </a:rPr>
              <a:t>5,531 personas </a:t>
            </a:r>
            <a:r>
              <a:rPr lang="es-ES" sz="2000" b="1" dirty="0">
                <a:latin typeface="Times New Roman" panose="02020603050405020304" pitchFamily="18" charset="0"/>
                <a:cs typeface="Times New Roman" panose="02020603050405020304" pitchFamily="18" charset="0"/>
              </a:rPr>
              <a:t>capacitadas y sensibilizadas en temas ambientales </a:t>
            </a:r>
            <a:r>
              <a:rPr lang="es-ES" sz="2000" dirty="0">
                <a:latin typeface="Times New Roman" panose="02020603050405020304" pitchFamily="18" charset="0"/>
                <a:cs typeface="Times New Roman" panose="02020603050405020304" pitchFamily="18" charset="0"/>
              </a:rPr>
              <a:t>dirigido al sector formal y no formal (segundo cuatrimestre).</a:t>
            </a: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r>
              <a:rPr lang="es-GT" sz="2000" dirty="0">
                <a:latin typeface="Times New Roman" panose="02020603050405020304" pitchFamily="18" charset="0"/>
                <a:cs typeface="Times New Roman" panose="02020603050405020304" pitchFamily="18" charset="0"/>
              </a:rPr>
              <a:t/>
            </a:r>
            <a:br>
              <a:rPr lang="es-GT" sz="2000" dirty="0">
                <a:latin typeface="Times New Roman" panose="02020603050405020304" pitchFamily="18" charset="0"/>
                <a:cs typeface="Times New Roman" panose="02020603050405020304" pitchFamily="18" charset="0"/>
              </a:rPr>
            </a:br>
            <a:r>
              <a:rPr lang="es-GT" sz="2000" dirty="0" smtClean="0">
                <a:latin typeface="Times New Roman" panose="02020603050405020304" pitchFamily="18" charset="0"/>
                <a:cs typeface="Times New Roman" panose="02020603050405020304" pitchFamily="18" charset="0"/>
              </a:rPr>
              <a:t>       </a:t>
            </a:r>
            <a:r>
              <a:rPr lang="es-ES" sz="2000" b="1" dirty="0" smtClean="0">
                <a:latin typeface="Times New Roman" panose="02020603050405020304" pitchFamily="18" charset="0"/>
                <a:ea typeface="Tahoma" panose="020B0604030504040204" pitchFamily="34" charset="0"/>
                <a:cs typeface="Times New Roman" panose="02020603050405020304" pitchFamily="18" charset="0"/>
              </a:rPr>
              <a:t> </a:t>
            </a:r>
            <a:r>
              <a:rPr lang="es-ES" sz="2000" b="1" dirty="0">
                <a:latin typeface="Times New Roman" panose="02020603050405020304" pitchFamily="18" charset="0"/>
                <a:ea typeface="Tahoma" panose="020B0604030504040204" pitchFamily="34" charset="0"/>
                <a:cs typeface="Times New Roman" panose="02020603050405020304" pitchFamily="18" charset="0"/>
              </a:rPr>
              <a:t/>
            </a:r>
            <a:br>
              <a:rPr lang="es-ES" sz="2000" b="1" dirty="0">
                <a:latin typeface="Times New Roman" panose="02020603050405020304" pitchFamily="18" charset="0"/>
                <a:ea typeface="Tahoma" panose="020B0604030504040204" pitchFamily="34" charset="0"/>
                <a:cs typeface="Times New Roman" panose="02020603050405020304" pitchFamily="18" charset="0"/>
              </a:rPr>
            </a:br>
            <a:r>
              <a:rPr lang="es-ES" sz="2000" b="1" dirty="0">
                <a:latin typeface="Times New Roman" panose="02020603050405020304" pitchFamily="18" charset="0"/>
                <a:ea typeface="Tahoma" panose="020B0604030504040204" pitchFamily="34" charset="0"/>
                <a:cs typeface="Times New Roman" panose="02020603050405020304" pitchFamily="18" charset="0"/>
              </a:rPr>
              <a:t>    </a:t>
            </a:r>
            <a:endParaRPr lang="es-ES" sz="2000" b="1"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r>
              <a:rPr lang="es-GT" sz="1000" dirty="0" smtClean="0">
                <a:latin typeface="Times New Roman" panose="02020603050405020304" pitchFamily="18" charset="0"/>
                <a:cs typeface="Times New Roman" panose="02020603050405020304" pitchFamily="18" charset="0"/>
              </a:rPr>
              <a:t>                            </a:t>
            </a:r>
            <a:r>
              <a:rPr lang="es-GT" sz="1000" b="1" dirty="0">
                <a:latin typeface="Times New Roman" panose="02020603050405020304" pitchFamily="18" charset="0"/>
                <a:ea typeface="Tahoma" panose="020B0604030504040204" pitchFamily="34" charset="0"/>
                <a:cs typeface="Times New Roman" panose="02020603050405020304" pitchFamily="18" charset="0"/>
              </a:rPr>
              <a:t>Fuente: </a:t>
            </a:r>
            <a:r>
              <a:rPr lang="es-ES" sz="1000" dirty="0">
                <a:latin typeface="Times New Roman" panose="02020603050405020304" pitchFamily="18" charset="0"/>
                <a:ea typeface="Tahoma" panose="020B0604030504040204" pitchFamily="34" charset="0"/>
                <a:cs typeface="Times New Roman" panose="02020603050405020304" pitchFamily="18" charset="0"/>
              </a:rPr>
              <a:t>División de Educación Ambiental, AMSA 2021</a:t>
            </a:r>
            <a:endParaRPr lang="es-GT" sz="1000" dirty="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es-ES" sz="1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Marcador de contenido 6">
            <a:extLst>
              <a:ext uri="{FF2B5EF4-FFF2-40B4-BE49-F238E27FC236}">
                <a16:creationId xmlns:a16="http://schemas.microsoft.com/office/drawing/2014/main" id="{FDEFACA7-B903-4B3E-851C-F8FB7B3942D0}"/>
              </a:ext>
            </a:extLst>
          </p:cNvPr>
          <p:cNvSpPr txBox="1">
            <a:spLocks/>
          </p:cNvSpPr>
          <p:nvPr/>
        </p:nvSpPr>
        <p:spPr>
          <a:xfrm>
            <a:off x="5514833" y="1951401"/>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smtClean="0">
                <a:latin typeface="Times New Roman" panose="02020603050405020304" pitchFamily="18" charset="0"/>
                <a:cs typeface="Times New Roman" panose="02020603050405020304" pitchFamily="18" charset="0"/>
              </a:rPr>
              <a:t>Aspectos </a:t>
            </a:r>
            <a:r>
              <a:rPr lang="es-GT" sz="1600" b="1" dirty="0">
                <a:latin typeface="Times New Roman" panose="02020603050405020304" pitchFamily="18" charset="0"/>
                <a:cs typeface="Times New Roman" panose="02020603050405020304" pitchFamily="18" charset="0"/>
              </a:rPr>
              <a:t>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Q478,400.00</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ejecutado (utilizado): Q 78,246.83 </a:t>
            </a:r>
          </a:p>
          <a:p>
            <a:pPr marL="342900" indent="-342900">
              <a:buAutoNum type="alphaLcPeriod"/>
            </a:pPr>
            <a:r>
              <a:rPr lang="es-GT" sz="1600" dirty="0">
                <a:latin typeface="Times New Roman" panose="02020603050405020304" pitchFamily="18" charset="0"/>
                <a:cs typeface="Times New Roman" panose="02020603050405020304" pitchFamily="18" charset="0"/>
              </a:rPr>
              <a:t>Fuente de financiamiento: 11, ingresos corrientes.</a:t>
            </a:r>
          </a:p>
          <a:p>
            <a:pPr marL="0" indent="0">
              <a:buNone/>
            </a:pPr>
            <a:r>
              <a:rPr lang="es-GT" sz="1600" b="1" dirty="0">
                <a:latin typeface="Times New Roman" panose="02020603050405020304" pitchFamily="18" charset="0"/>
                <a:cs typeface="Times New Roman" panose="02020603050405020304" pitchFamily="18" charset="0"/>
              </a:rPr>
              <a:t/>
            </a:r>
            <a:br>
              <a:rPr lang="es-GT" sz="1600" b="1" dirty="0">
                <a:latin typeface="Times New Roman" panose="02020603050405020304" pitchFamily="18" charset="0"/>
                <a:cs typeface="Times New Roman" panose="02020603050405020304" pitchFamily="18" charset="0"/>
              </a:rPr>
            </a:br>
            <a:r>
              <a:rPr lang="es-GT" sz="1600" b="1" dirty="0">
                <a:latin typeface="Times New Roman" panose="02020603050405020304" pitchFamily="18" charset="0"/>
                <a:cs typeface="Times New Roman" panose="02020603050405020304" pitchFamily="18" charset="0"/>
              </a:rPr>
              <a:t>Aspectos 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 033</a:t>
            </a:r>
          </a:p>
          <a:p>
            <a:pPr marL="457200" indent="-457200">
              <a:buAutoNum type="alphaLcPeriod"/>
            </a:pPr>
            <a:r>
              <a:rPr lang="es-GT" sz="1600" dirty="0">
                <a:latin typeface="Times New Roman" panose="02020603050405020304" pitchFamily="18" charset="0"/>
                <a:cs typeface="Times New Roman" panose="02020603050405020304" pitchFamily="18" charset="0"/>
              </a:rPr>
              <a:t>Meta: 50 mil  personas anuales</a:t>
            </a:r>
          </a:p>
          <a:p>
            <a:pPr marL="457200" indent="-457200">
              <a:buAutoNum type="alphaLcPeriod"/>
            </a:pPr>
            <a:r>
              <a:rPr lang="es-GT" sz="1600" dirty="0">
                <a:latin typeface="Times New Roman" panose="02020603050405020304" pitchFamily="18" charset="0"/>
                <a:cs typeface="Times New Roman" panose="02020603050405020304" pitchFamily="18" charset="0"/>
              </a:rPr>
              <a:t>Población beneficiada: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a:latin typeface="Times New Roman" panose="02020603050405020304" pitchFamily="18" charset="0"/>
                <a:cs typeface="Times New Roman" panose="02020603050405020304" pitchFamily="18" charset="0"/>
              </a:rPr>
              <a:t>Ubicación geográfica: Municipios de la cuenca</a:t>
            </a: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a:t>
            </a:r>
          </a:p>
          <a:p>
            <a:pPr marL="0" indent="0">
              <a:buNone/>
            </a:pPr>
            <a:endParaRPr lang="es-GT" sz="1600" dirty="0">
              <a:latin typeface="Times New Roman" panose="02020603050405020304" pitchFamily="18" charset="0"/>
              <a:cs typeface="Times New Roman" panose="02020603050405020304" pitchFamily="18" charset="0"/>
            </a:endParaRPr>
          </a:p>
          <a:p>
            <a:pPr marL="0" indent="0">
              <a:buNone/>
            </a:pPr>
            <a:endParaRPr lang="es-GT" sz="1600" dirty="0">
              <a:latin typeface="Times New Roman" panose="02020603050405020304" pitchFamily="18" charset="0"/>
              <a:cs typeface="Times New Roman" panose="02020603050405020304" pitchFamily="18" charset="0"/>
            </a:endParaRPr>
          </a:p>
        </p:txBody>
      </p:sp>
      <p:grpSp>
        <p:nvGrpSpPr>
          <p:cNvPr id="8" name="Grupo 7"/>
          <p:cNvGrpSpPr/>
          <p:nvPr/>
        </p:nvGrpSpPr>
        <p:grpSpPr>
          <a:xfrm>
            <a:off x="883658" y="2663123"/>
            <a:ext cx="3580275" cy="2274687"/>
            <a:chOff x="698" y="115341"/>
            <a:chExt cx="2722440" cy="2253723"/>
          </a:xfrm>
        </p:grpSpPr>
        <p:sp>
          <p:nvSpPr>
            <p:cNvPr id="12" name="Rectángulo 11"/>
            <p:cNvSpPr/>
            <p:nvPr/>
          </p:nvSpPr>
          <p:spPr>
            <a:xfrm>
              <a:off x="698" y="115341"/>
              <a:ext cx="2722440" cy="2253723"/>
            </a:xfrm>
            <a:prstGeom prst="rect">
              <a:avLst/>
            </a:prstGeom>
            <a:blipFill rotWithShape="0">
              <a:blip r:embed="rId3"/>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3" name="CuadroTexto 12"/>
            <p:cNvSpPr txBox="1"/>
            <p:nvPr/>
          </p:nvSpPr>
          <p:spPr>
            <a:xfrm>
              <a:off x="698" y="115341"/>
              <a:ext cx="2722440" cy="22537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 tIns="3810" rIns="3810" bIns="3810" numCol="1" spcCol="1270" anchor="ctr" anchorCtr="0">
              <a:noAutofit/>
            </a:bodyPr>
            <a:lstStyle/>
            <a:p>
              <a:pPr lvl="0" algn="ctr" defTabSz="44450">
                <a:lnSpc>
                  <a:spcPct val="90000"/>
                </a:lnSpc>
                <a:spcBef>
                  <a:spcPct val="0"/>
                </a:spcBef>
                <a:spcAft>
                  <a:spcPct val="35000"/>
                </a:spcAft>
              </a:pPr>
              <a:r>
                <a:rPr lang="es-ES" sz="100" kern="1200" dirty="0" smtClean="0">
                  <a:solidFill>
                    <a:sysClr val="window" lastClr="FFFFFF"/>
                  </a:solidFill>
                  <a:latin typeface="Calibri"/>
                  <a:ea typeface="+mn-ea"/>
                  <a:cs typeface="+mn-cs"/>
                </a:rPr>
                <a:t>.</a:t>
              </a:r>
              <a:endParaRPr lang="es-ES" sz="100" kern="1200" dirty="0">
                <a:solidFill>
                  <a:sysClr val="window" lastClr="FFFFFF"/>
                </a:solidFill>
                <a:latin typeface="Calibri"/>
                <a:ea typeface="+mn-ea"/>
                <a:cs typeface="+mn-cs"/>
              </a:endParaRPr>
            </a:p>
          </p:txBody>
        </p:sp>
      </p:grpSp>
    </p:spTree>
    <p:extLst>
      <p:ext uri="{BB962C8B-B14F-4D97-AF65-F5344CB8AC3E}">
        <p14:creationId xmlns:p14="http://schemas.microsoft.com/office/powerpoint/2010/main" val="2021001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b="1" dirty="0">
                <a:latin typeface="Times New Roman" panose="02020603050405020304" pitchFamily="18" charset="0"/>
                <a:cs typeface="Times New Roman" panose="02020603050405020304" pitchFamily="18" charset="0"/>
              </a:rPr>
              <a:t>148 entidades </a:t>
            </a:r>
            <a:r>
              <a:rPr lang="es-ES" sz="2000" b="1" dirty="0">
                <a:latin typeface="Times New Roman" panose="02020603050405020304" pitchFamily="18" charset="0"/>
                <a:cs typeface="Times New Roman" panose="02020603050405020304" pitchFamily="18" charset="0"/>
              </a:rPr>
              <a:t>asesoradas en temas de control y manejo de aguas residuales </a:t>
            </a:r>
            <a:r>
              <a:rPr lang="es-ES" sz="2000" dirty="0">
                <a:latin typeface="Times New Roman" panose="02020603050405020304" pitchFamily="18" charset="0"/>
                <a:cs typeface="Times New Roman" panose="02020603050405020304" pitchFamily="18" charset="0"/>
              </a:rPr>
              <a:t>generadas y sistemas de producción agroindustrial en el segundo cuatrimestre. </a:t>
            </a: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r>
              <a:rPr lang="es-GT" sz="2000" dirty="0">
                <a:latin typeface="Times New Roman" panose="02020603050405020304" pitchFamily="18" charset="0"/>
                <a:cs typeface="Times New Roman" panose="02020603050405020304" pitchFamily="18" charset="0"/>
              </a:rPr>
              <a:t/>
            </a:r>
            <a:br>
              <a:rPr lang="es-GT" sz="2000" dirty="0">
                <a:latin typeface="Times New Roman" panose="02020603050405020304" pitchFamily="18" charset="0"/>
                <a:cs typeface="Times New Roman" panose="02020603050405020304" pitchFamily="18" charset="0"/>
              </a:rPr>
            </a:br>
            <a:r>
              <a:rPr lang="es-GT" sz="2000" dirty="0" smtClean="0">
                <a:latin typeface="Times New Roman" panose="02020603050405020304" pitchFamily="18" charset="0"/>
                <a:cs typeface="Times New Roman" panose="02020603050405020304" pitchFamily="18" charset="0"/>
              </a:rPr>
              <a:t>       </a:t>
            </a:r>
            <a:r>
              <a:rPr lang="es-ES" sz="2000" b="1" dirty="0" smtClean="0">
                <a:latin typeface="Times New Roman" panose="02020603050405020304" pitchFamily="18" charset="0"/>
                <a:ea typeface="Tahoma" panose="020B0604030504040204" pitchFamily="34" charset="0"/>
                <a:cs typeface="Times New Roman" panose="02020603050405020304" pitchFamily="18" charset="0"/>
              </a:rPr>
              <a:t> </a:t>
            </a:r>
            <a:r>
              <a:rPr lang="es-ES" sz="2000" b="1" dirty="0">
                <a:latin typeface="Times New Roman" panose="02020603050405020304" pitchFamily="18" charset="0"/>
                <a:ea typeface="Tahoma" panose="020B0604030504040204" pitchFamily="34" charset="0"/>
                <a:cs typeface="Times New Roman" panose="02020603050405020304" pitchFamily="18" charset="0"/>
              </a:rPr>
              <a:t/>
            </a:r>
            <a:br>
              <a:rPr lang="es-ES" sz="2000" b="1" dirty="0">
                <a:latin typeface="Times New Roman" panose="02020603050405020304" pitchFamily="18" charset="0"/>
                <a:ea typeface="Tahoma" panose="020B0604030504040204" pitchFamily="34" charset="0"/>
                <a:cs typeface="Times New Roman" panose="02020603050405020304" pitchFamily="18" charset="0"/>
              </a:rPr>
            </a:br>
            <a:r>
              <a:rPr lang="es-ES" sz="2000" b="1" dirty="0">
                <a:latin typeface="Times New Roman" panose="02020603050405020304" pitchFamily="18" charset="0"/>
                <a:ea typeface="Tahoma" panose="020B0604030504040204" pitchFamily="34" charset="0"/>
                <a:cs typeface="Times New Roman" panose="02020603050405020304" pitchFamily="18" charset="0"/>
              </a:rPr>
              <a:t>    </a:t>
            </a:r>
            <a:endParaRPr lang="es-ES" sz="2000" b="1"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r>
              <a:rPr lang="es-GT" sz="1000" b="1" dirty="0" smtClean="0">
                <a:latin typeface="Arial" panose="020B0604020202020204" pitchFamily="34" charset="0"/>
                <a:ea typeface="Tahoma" panose="020B0604030504040204" pitchFamily="34" charset="0"/>
                <a:cs typeface="Arial" panose="020B0604020202020204" pitchFamily="34" charset="0"/>
              </a:rPr>
              <a:t>                            Fuente</a:t>
            </a:r>
            <a:r>
              <a:rPr lang="es-GT" sz="1000" b="1" dirty="0">
                <a:latin typeface="Arial" panose="020B0604020202020204" pitchFamily="34" charset="0"/>
                <a:ea typeface="Tahoma" panose="020B0604030504040204" pitchFamily="34" charset="0"/>
                <a:cs typeface="Arial" panose="020B0604020202020204" pitchFamily="34" charset="0"/>
              </a:rPr>
              <a:t>: </a:t>
            </a:r>
            <a:r>
              <a:rPr lang="es-ES" sz="1000" dirty="0">
                <a:latin typeface="Arial" panose="020B0604020202020204" pitchFamily="34" charset="0"/>
                <a:ea typeface="Tahoma" panose="020B0604030504040204" pitchFamily="34" charset="0"/>
                <a:cs typeface="Arial" panose="020B0604020202020204" pitchFamily="34" charset="0"/>
              </a:rPr>
              <a:t>División de Reingeniería, AMSA 2021.</a:t>
            </a:r>
          </a:p>
          <a:p>
            <a:pPr marL="0" indent="0">
              <a:buNone/>
            </a:pPr>
            <a:endParaRPr lang="es-ES" sz="10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9" name="Grupo 8"/>
          <p:cNvGrpSpPr/>
          <p:nvPr/>
        </p:nvGrpSpPr>
        <p:grpSpPr>
          <a:xfrm>
            <a:off x="842096" y="2634159"/>
            <a:ext cx="3621840" cy="2253723"/>
            <a:chOff x="698" y="115341"/>
            <a:chExt cx="2722440" cy="2253723"/>
          </a:xfrm>
        </p:grpSpPr>
        <p:sp>
          <p:nvSpPr>
            <p:cNvPr id="10" name="Rectángulo 9"/>
            <p:cNvSpPr/>
            <p:nvPr/>
          </p:nvSpPr>
          <p:spPr>
            <a:xfrm>
              <a:off x="698" y="115341"/>
              <a:ext cx="2722440" cy="2253723"/>
            </a:xfrm>
            <a:prstGeom prst="rect">
              <a:avLst/>
            </a:prstGeom>
            <a:blipFill rotWithShape="0">
              <a:blip r:embed="rId3"/>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1" name="CuadroTexto 10"/>
            <p:cNvSpPr txBox="1"/>
            <p:nvPr/>
          </p:nvSpPr>
          <p:spPr>
            <a:xfrm>
              <a:off x="698" y="115341"/>
              <a:ext cx="2722440" cy="22537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 tIns="3810" rIns="3810" bIns="3810" numCol="1" spcCol="1270" anchor="ctr" anchorCtr="0">
              <a:noAutofit/>
            </a:bodyPr>
            <a:lstStyle/>
            <a:p>
              <a:pPr lvl="0" algn="ctr" defTabSz="44450">
                <a:lnSpc>
                  <a:spcPct val="90000"/>
                </a:lnSpc>
                <a:spcBef>
                  <a:spcPct val="0"/>
                </a:spcBef>
                <a:spcAft>
                  <a:spcPct val="35000"/>
                </a:spcAft>
              </a:pPr>
              <a:r>
                <a:rPr lang="es-ES" sz="100" kern="1200" dirty="0" smtClean="0">
                  <a:solidFill>
                    <a:sysClr val="window" lastClr="FFFFFF"/>
                  </a:solidFill>
                  <a:latin typeface="Calibri"/>
                  <a:ea typeface="+mn-ea"/>
                  <a:cs typeface="+mn-cs"/>
                </a:rPr>
                <a:t>.</a:t>
              </a:r>
              <a:endParaRPr lang="es-ES" sz="100" kern="1200" dirty="0">
                <a:solidFill>
                  <a:sysClr val="window" lastClr="FFFFFF"/>
                </a:solidFill>
                <a:latin typeface="Calibri"/>
                <a:ea typeface="+mn-ea"/>
                <a:cs typeface="+mn-cs"/>
              </a:endParaRPr>
            </a:p>
          </p:txBody>
        </p:sp>
      </p:grpSp>
      <p:sp>
        <p:nvSpPr>
          <p:cNvPr id="15" name="Marcador de contenido 6">
            <a:extLst>
              <a:ext uri="{FF2B5EF4-FFF2-40B4-BE49-F238E27FC236}">
                <a16:creationId xmlns:a16="http://schemas.microsoft.com/office/drawing/2014/main" id="{FDEFACA7-B903-4B3E-851C-F8FB7B3942D0}"/>
              </a:ext>
            </a:extLst>
          </p:cNvPr>
          <p:cNvSpPr txBox="1">
            <a:spLocks/>
          </p:cNvSpPr>
          <p:nvPr/>
        </p:nvSpPr>
        <p:spPr>
          <a:xfrm>
            <a:off x="5400153" y="2000552"/>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a:t>
            </a:r>
            <a:r>
              <a:rPr lang="es-GT" sz="1600" dirty="0" smtClean="0">
                <a:latin typeface="Times New Roman" panose="02020603050405020304" pitchFamily="18" charset="0"/>
                <a:cs typeface="Times New Roman" panose="02020603050405020304" pitchFamily="18" charset="0"/>
              </a:rPr>
              <a:t>Q121,600.00</a:t>
            </a:r>
          </a:p>
          <a:p>
            <a:pPr marL="342900" indent="-342900">
              <a:buAutoNum type="alphaLcPeriod"/>
            </a:pPr>
            <a:r>
              <a:rPr lang="es-GT" sz="1600" dirty="0" smtClean="0">
                <a:latin typeface="Times New Roman" panose="02020603050405020304" pitchFamily="18" charset="0"/>
                <a:cs typeface="Times New Roman" panose="02020603050405020304" pitchFamily="18" charset="0"/>
              </a:rPr>
              <a:t>Presupuesto </a:t>
            </a:r>
            <a:r>
              <a:rPr lang="es-GT" sz="1600" dirty="0">
                <a:latin typeface="Times New Roman" panose="02020603050405020304" pitchFamily="18" charset="0"/>
                <a:cs typeface="Times New Roman" panose="02020603050405020304" pitchFamily="18" charset="0"/>
              </a:rPr>
              <a:t>ejecutado (utilizado): Q </a:t>
            </a:r>
            <a:r>
              <a:rPr lang="es-GT" sz="1600" dirty="0" smtClean="0">
                <a:latin typeface="Times New Roman" panose="02020603050405020304" pitchFamily="18" charset="0"/>
                <a:cs typeface="Times New Roman" panose="02020603050405020304" pitchFamily="18" charset="0"/>
              </a:rPr>
              <a:t>80,087.15</a:t>
            </a:r>
          </a:p>
          <a:p>
            <a:pPr marL="342900" indent="-342900">
              <a:buAutoNum type="alphaLcPeriod"/>
            </a:pPr>
            <a:r>
              <a:rPr lang="es-GT" sz="1600" dirty="0" smtClean="0">
                <a:latin typeface="Times New Roman" panose="02020603050405020304" pitchFamily="18" charset="0"/>
                <a:cs typeface="Times New Roman" panose="02020603050405020304" pitchFamily="18" charset="0"/>
              </a:rPr>
              <a:t>Fuente </a:t>
            </a:r>
            <a:r>
              <a:rPr lang="es-GT" sz="1600" dirty="0">
                <a:latin typeface="Times New Roman" panose="02020603050405020304" pitchFamily="18" charset="0"/>
                <a:cs typeface="Times New Roman" panose="02020603050405020304" pitchFamily="18" charset="0"/>
              </a:rPr>
              <a:t>de financiamiento: 11, ingresos </a:t>
            </a:r>
            <a:r>
              <a:rPr lang="es-GT" sz="1600" dirty="0" smtClean="0">
                <a:latin typeface="Times New Roman" panose="02020603050405020304" pitchFamily="18" charset="0"/>
                <a:cs typeface="Times New Roman" panose="02020603050405020304" pitchFamily="18" charset="0"/>
              </a:rPr>
              <a:t>corrientes.</a:t>
            </a:r>
            <a:endParaRPr lang="es-GT" sz="1600" dirty="0">
              <a:latin typeface="Times New Roman" panose="02020603050405020304" pitchFamily="18" charset="0"/>
              <a:cs typeface="Times New Roman" panose="02020603050405020304" pitchFamily="18" charset="0"/>
            </a:endParaRPr>
          </a:p>
          <a:p>
            <a:pPr marL="0" indent="0">
              <a:buNone/>
            </a:pPr>
            <a:r>
              <a:rPr lang="es-GT" sz="1600" b="1" dirty="0" smtClean="0">
                <a:latin typeface="Times New Roman" panose="02020603050405020304" pitchFamily="18" charset="0"/>
                <a:cs typeface="Times New Roman" panose="02020603050405020304" pitchFamily="18" charset="0"/>
              </a:rPr>
              <a:t/>
            </a:r>
            <a:br>
              <a:rPr lang="es-GT" sz="1600" b="1" dirty="0" smtClean="0">
                <a:latin typeface="Times New Roman" panose="02020603050405020304" pitchFamily="18" charset="0"/>
                <a:cs typeface="Times New Roman" panose="02020603050405020304" pitchFamily="18" charset="0"/>
              </a:rPr>
            </a:br>
            <a:r>
              <a:rPr lang="es-GT" sz="1600" b="1" dirty="0" smtClean="0">
                <a:latin typeface="Times New Roman" panose="02020603050405020304" pitchFamily="18" charset="0"/>
                <a:cs typeface="Times New Roman" panose="02020603050405020304" pitchFamily="18" charset="0"/>
              </a:rPr>
              <a:t>Aspectos </a:t>
            </a:r>
            <a:r>
              <a:rPr lang="es-GT" sz="1600" b="1" dirty="0">
                <a:latin typeface="Times New Roman" panose="02020603050405020304" pitchFamily="18" charset="0"/>
                <a:cs typeface="Times New Roman" panose="02020603050405020304" pitchFamily="18" charset="0"/>
              </a:rPr>
              <a:t>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a:t>
            </a:r>
            <a:r>
              <a:rPr lang="es-GT" sz="1600" dirty="0" smtClean="0">
                <a:latin typeface="Times New Roman" panose="02020603050405020304" pitchFamily="18" charset="0"/>
                <a:cs typeface="Times New Roman" panose="02020603050405020304" pitchFamily="18" charset="0"/>
              </a:rPr>
              <a:t>: 033</a:t>
            </a:r>
            <a:endParaRPr lang="es-GT" sz="1600" dirty="0">
              <a:latin typeface="Times New Roman" panose="02020603050405020304" pitchFamily="18" charset="0"/>
              <a:cs typeface="Times New Roman" panose="02020603050405020304" pitchFamily="18" charset="0"/>
            </a:endParaRPr>
          </a:p>
          <a:p>
            <a:pPr marL="457200" indent="-457200">
              <a:buAutoNum type="alphaLcPeriod"/>
            </a:pPr>
            <a:r>
              <a:rPr lang="es-GT" sz="1600" dirty="0">
                <a:latin typeface="Times New Roman" panose="02020603050405020304" pitchFamily="18" charset="0"/>
                <a:cs typeface="Times New Roman" panose="02020603050405020304" pitchFamily="18" charset="0"/>
              </a:rPr>
              <a:t>Meta: 500 entidades </a:t>
            </a:r>
            <a:r>
              <a:rPr lang="es-GT" sz="1600" dirty="0" smtClean="0">
                <a:latin typeface="Times New Roman" panose="02020603050405020304" pitchFamily="18" charset="0"/>
                <a:cs typeface="Times New Roman" panose="02020603050405020304" pitchFamily="18" charset="0"/>
              </a:rPr>
              <a:t>anuales</a:t>
            </a:r>
          </a:p>
          <a:p>
            <a:pPr marL="457200" indent="-457200">
              <a:buAutoNum type="alphaLcPeriod"/>
            </a:pPr>
            <a:r>
              <a:rPr lang="es-GT" sz="1600" dirty="0" smtClean="0">
                <a:latin typeface="Times New Roman" panose="02020603050405020304" pitchFamily="18" charset="0"/>
                <a:cs typeface="Times New Roman" panose="02020603050405020304" pitchFamily="18" charset="0"/>
              </a:rPr>
              <a:t>Población </a:t>
            </a:r>
            <a:r>
              <a:rPr lang="es-GT" sz="1600" dirty="0">
                <a:latin typeface="Times New Roman" panose="02020603050405020304" pitchFamily="18" charset="0"/>
                <a:cs typeface="Times New Roman" panose="02020603050405020304" pitchFamily="18" charset="0"/>
              </a:rPr>
              <a:t>beneficiada</a:t>
            </a:r>
            <a:r>
              <a:rPr lang="es-GT" sz="1600" dirty="0" smtClean="0">
                <a:latin typeface="Times New Roman" panose="02020603050405020304" pitchFamily="18" charset="0"/>
                <a:cs typeface="Times New Roman" panose="02020603050405020304" pitchFamily="18" charset="0"/>
              </a:rPr>
              <a:t>: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smtClean="0">
                <a:latin typeface="Times New Roman" panose="02020603050405020304" pitchFamily="18" charset="0"/>
                <a:cs typeface="Times New Roman" panose="02020603050405020304" pitchFamily="18" charset="0"/>
              </a:rPr>
              <a:t>Ubicación </a:t>
            </a:r>
            <a:r>
              <a:rPr lang="es-GT" sz="1600" dirty="0">
                <a:latin typeface="Times New Roman" panose="02020603050405020304" pitchFamily="18" charset="0"/>
                <a:cs typeface="Times New Roman" panose="02020603050405020304" pitchFamily="18" charset="0"/>
              </a:rPr>
              <a:t>geográfica: </a:t>
            </a:r>
            <a:r>
              <a:rPr lang="es-GT" sz="1600" dirty="0" smtClean="0">
                <a:latin typeface="Times New Roman" panose="02020603050405020304" pitchFamily="18" charset="0"/>
                <a:cs typeface="Times New Roman" panose="02020603050405020304" pitchFamily="18" charset="0"/>
              </a:rPr>
              <a:t>Municipios </a:t>
            </a:r>
            <a:r>
              <a:rPr lang="es-GT" sz="1600" dirty="0">
                <a:latin typeface="Times New Roman" panose="02020603050405020304" pitchFamily="18" charset="0"/>
                <a:cs typeface="Times New Roman" panose="02020603050405020304" pitchFamily="18" charset="0"/>
              </a:rPr>
              <a:t>de la </a:t>
            </a:r>
            <a:r>
              <a:rPr lang="es-GT" sz="1600" dirty="0" smtClean="0">
                <a:latin typeface="Times New Roman" panose="02020603050405020304" pitchFamily="18" charset="0"/>
                <a:cs typeface="Times New Roman" panose="02020603050405020304" pitchFamily="18" charset="0"/>
              </a:rPr>
              <a:t>cuenca</a:t>
            </a:r>
            <a:endParaRPr lang="es-GT" sz="1600" dirty="0">
              <a:latin typeface="Times New Roman" panose="02020603050405020304" pitchFamily="18" charset="0"/>
              <a:cs typeface="Times New Roman" panose="02020603050405020304" pitchFamily="18" charset="0"/>
            </a:endParaRP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a:t>
            </a:r>
          </a:p>
          <a:p>
            <a:pPr marL="0" indent="0">
              <a:buNone/>
            </a:pPr>
            <a:endParaRPr lang="es-G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1374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b="1" dirty="0">
                <a:latin typeface="Times New Roman" panose="02020603050405020304" pitchFamily="18" charset="0"/>
                <a:cs typeface="Times New Roman" panose="02020603050405020304" pitchFamily="18" charset="0"/>
              </a:rPr>
              <a:t>80 mil metros cúbicos </a:t>
            </a:r>
            <a:r>
              <a:rPr lang="es-GT" sz="2000" dirty="0">
                <a:latin typeface="Times New Roman" panose="02020603050405020304" pitchFamily="18" charset="0"/>
                <a:cs typeface="Times New Roman" panose="02020603050405020304" pitchFamily="18" charset="0"/>
              </a:rPr>
              <a:t>de</a:t>
            </a:r>
            <a:r>
              <a:rPr lang="es-GT" sz="2000" b="1" dirty="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cs typeface="Times New Roman" panose="02020603050405020304" pitchFamily="18" charset="0"/>
              </a:rPr>
              <a:t>retención de sólidos, sedimentos y estabilización de los ríos tributarios </a:t>
            </a:r>
            <a:r>
              <a:rPr lang="es-ES" sz="2000" dirty="0">
                <a:latin typeface="Times New Roman" panose="02020603050405020304" pitchFamily="18" charset="0"/>
                <a:cs typeface="Times New Roman" panose="02020603050405020304" pitchFamily="18" charset="0"/>
              </a:rPr>
              <a:t>del lago de Amatitlán en avance del segundo cuatrimestre.</a:t>
            </a: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r>
              <a:rPr lang="es-GT" sz="2000" dirty="0">
                <a:latin typeface="Times New Roman" panose="02020603050405020304" pitchFamily="18" charset="0"/>
                <a:cs typeface="Times New Roman" panose="02020603050405020304" pitchFamily="18" charset="0"/>
              </a:rPr>
              <a:t/>
            </a:r>
            <a:br>
              <a:rPr lang="es-GT" sz="2000" dirty="0">
                <a:latin typeface="Times New Roman" panose="02020603050405020304" pitchFamily="18" charset="0"/>
                <a:cs typeface="Times New Roman" panose="02020603050405020304" pitchFamily="18" charset="0"/>
              </a:rPr>
            </a:br>
            <a:r>
              <a:rPr lang="es-GT" sz="2000" dirty="0" smtClean="0">
                <a:latin typeface="Times New Roman" panose="02020603050405020304" pitchFamily="18" charset="0"/>
                <a:cs typeface="Times New Roman" panose="02020603050405020304" pitchFamily="18" charset="0"/>
              </a:rPr>
              <a:t>       </a:t>
            </a:r>
            <a:r>
              <a:rPr lang="es-ES" sz="2000" b="1" dirty="0" smtClean="0">
                <a:latin typeface="Times New Roman" panose="02020603050405020304" pitchFamily="18" charset="0"/>
                <a:ea typeface="Tahoma" panose="020B0604030504040204" pitchFamily="34" charset="0"/>
                <a:cs typeface="Times New Roman" panose="02020603050405020304" pitchFamily="18" charset="0"/>
              </a:rPr>
              <a:t> </a:t>
            </a:r>
            <a:r>
              <a:rPr lang="es-ES" sz="2000" b="1" dirty="0">
                <a:latin typeface="Times New Roman" panose="02020603050405020304" pitchFamily="18" charset="0"/>
                <a:ea typeface="Tahoma" panose="020B0604030504040204" pitchFamily="34" charset="0"/>
                <a:cs typeface="Times New Roman" panose="02020603050405020304" pitchFamily="18" charset="0"/>
              </a:rPr>
              <a:t/>
            </a:r>
            <a:br>
              <a:rPr lang="es-ES" sz="2000" b="1" dirty="0">
                <a:latin typeface="Times New Roman" panose="02020603050405020304" pitchFamily="18" charset="0"/>
                <a:ea typeface="Tahoma" panose="020B0604030504040204" pitchFamily="34" charset="0"/>
                <a:cs typeface="Times New Roman" panose="02020603050405020304" pitchFamily="18" charset="0"/>
              </a:rPr>
            </a:br>
            <a:r>
              <a:rPr lang="es-ES" sz="2000" b="1" dirty="0">
                <a:latin typeface="Times New Roman" panose="02020603050405020304" pitchFamily="18" charset="0"/>
                <a:ea typeface="Tahoma" panose="020B0604030504040204" pitchFamily="34" charset="0"/>
                <a:cs typeface="Times New Roman" panose="02020603050405020304" pitchFamily="18" charset="0"/>
              </a:rPr>
              <a:t>    </a:t>
            </a:r>
            <a:endParaRPr lang="es-ES" sz="2000" b="1" dirty="0" smtClean="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r>
              <a:rPr lang="es-GT" sz="1000" dirty="0" smtClean="0">
                <a:latin typeface="Times New Roman" panose="02020603050405020304" pitchFamily="18" charset="0"/>
                <a:cs typeface="Times New Roman" panose="02020603050405020304" pitchFamily="18" charset="0"/>
              </a:rPr>
              <a:t>                                    </a:t>
            </a:r>
            <a:r>
              <a:rPr lang="es-GT" sz="1000" b="1" dirty="0">
                <a:latin typeface="Times New Roman" panose="02020603050405020304" pitchFamily="18" charset="0"/>
                <a:ea typeface="Tahoma" panose="020B0604030504040204" pitchFamily="34" charset="0"/>
                <a:cs typeface="Times New Roman" panose="02020603050405020304" pitchFamily="18" charset="0"/>
              </a:rPr>
              <a:t>Fuente: </a:t>
            </a:r>
            <a:r>
              <a:rPr lang="es-ES" sz="1000" dirty="0">
                <a:latin typeface="Times New Roman" panose="02020603050405020304" pitchFamily="18" charset="0"/>
                <a:ea typeface="Tahoma" panose="020B0604030504040204" pitchFamily="34" charset="0"/>
                <a:cs typeface="Times New Roman" panose="02020603050405020304" pitchFamily="18" charset="0"/>
              </a:rPr>
              <a:t>División Forestal, AMSA 2021.</a:t>
            </a:r>
          </a:p>
        </p:txBody>
      </p:sp>
      <p:pic>
        <p:nvPicPr>
          <p:cNvPr id="8" name="Imagen 7"/>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942079" y="2458607"/>
            <a:ext cx="3435657" cy="2534124"/>
          </a:xfrm>
          <a:prstGeom prst="rect">
            <a:avLst/>
          </a:prstGeom>
          <a:ln w="19050">
            <a:solidFill>
              <a:schemeClr val="tx1"/>
            </a:solidFill>
          </a:ln>
        </p:spPr>
      </p:pic>
      <p:sp>
        <p:nvSpPr>
          <p:cNvPr id="12" name="Marcador de contenido 6">
            <a:extLst>
              <a:ext uri="{FF2B5EF4-FFF2-40B4-BE49-F238E27FC236}">
                <a16:creationId xmlns:a16="http://schemas.microsoft.com/office/drawing/2014/main" id="{FDEFACA7-B903-4B3E-851C-F8FB7B3942D0}"/>
              </a:ext>
            </a:extLst>
          </p:cNvPr>
          <p:cNvSpPr txBox="1">
            <a:spLocks/>
          </p:cNvSpPr>
          <p:nvPr/>
        </p:nvSpPr>
        <p:spPr>
          <a:xfrm>
            <a:off x="5437436" y="2108868"/>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a:t>
            </a:r>
            <a:r>
              <a:rPr lang="es-GT" sz="1600" dirty="0" smtClean="0">
                <a:latin typeface="Times New Roman" panose="02020603050405020304" pitchFamily="18" charset="0"/>
                <a:cs typeface="Times New Roman" panose="02020603050405020304" pitchFamily="18" charset="0"/>
              </a:rPr>
              <a:t>Q 1,818,098</a:t>
            </a:r>
          </a:p>
          <a:p>
            <a:pPr marL="342900" indent="-342900">
              <a:buAutoNum type="alphaLcPeriod"/>
            </a:pPr>
            <a:r>
              <a:rPr lang="es-GT" sz="1600" dirty="0" smtClean="0">
                <a:latin typeface="Times New Roman" panose="02020603050405020304" pitchFamily="18" charset="0"/>
                <a:cs typeface="Times New Roman" panose="02020603050405020304" pitchFamily="18" charset="0"/>
              </a:rPr>
              <a:t>Presupuesto </a:t>
            </a:r>
            <a:r>
              <a:rPr lang="es-GT" sz="1600" dirty="0">
                <a:latin typeface="Times New Roman" panose="02020603050405020304" pitchFamily="18" charset="0"/>
                <a:cs typeface="Times New Roman" panose="02020603050405020304" pitchFamily="18" charset="0"/>
              </a:rPr>
              <a:t>ejecutado (utilizado</a:t>
            </a:r>
            <a:r>
              <a:rPr lang="es-GT" sz="1600" dirty="0" smtClean="0">
                <a:latin typeface="Times New Roman" panose="02020603050405020304" pitchFamily="18" charset="0"/>
                <a:cs typeface="Times New Roman" panose="02020603050405020304" pitchFamily="18" charset="0"/>
              </a:rPr>
              <a:t>): Q87,564.51</a:t>
            </a:r>
          </a:p>
          <a:p>
            <a:pPr marL="342900" indent="-342900">
              <a:buAutoNum type="alphaLcPeriod"/>
            </a:pPr>
            <a:r>
              <a:rPr lang="es-GT" sz="1600" dirty="0" smtClean="0">
                <a:latin typeface="Times New Roman" panose="02020603050405020304" pitchFamily="18" charset="0"/>
                <a:cs typeface="Times New Roman" panose="02020603050405020304" pitchFamily="18" charset="0"/>
              </a:rPr>
              <a:t>Fuente </a:t>
            </a:r>
            <a:r>
              <a:rPr lang="es-GT" sz="1600" dirty="0">
                <a:latin typeface="Times New Roman" panose="02020603050405020304" pitchFamily="18" charset="0"/>
                <a:cs typeface="Times New Roman" panose="02020603050405020304" pitchFamily="18" charset="0"/>
              </a:rPr>
              <a:t>de financiamiento: 11, ingresos </a:t>
            </a:r>
            <a:r>
              <a:rPr lang="es-GT" sz="1600" dirty="0" smtClean="0">
                <a:latin typeface="Times New Roman" panose="02020603050405020304" pitchFamily="18" charset="0"/>
                <a:cs typeface="Times New Roman" panose="02020603050405020304" pitchFamily="18" charset="0"/>
              </a:rPr>
              <a:t>corrientes.</a:t>
            </a:r>
            <a:endParaRPr lang="es-GT" sz="1600" dirty="0">
              <a:latin typeface="Times New Roman" panose="02020603050405020304" pitchFamily="18" charset="0"/>
              <a:cs typeface="Times New Roman" panose="02020603050405020304" pitchFamily="18" charset="0"/>
            </a:endParaRPr>
          </a:p>
          <a:p>
            <a:pPr marL="0" indent="0">
              <a:buNone/>
            </a:pPr>
            <a:r>
              <a:rPr lang="es-GT" sz="1600" b="1" dirty="0" smtClean="0">
                <a:latin typeface="Times New Roman" panose="02020603050405020304" pitchFamily="18" charset="0"/>
                <a:cs typeface="Times New Roman" panose="02020603050405020304" pitchFamily="18" charset="0"/>
              </a:rPr>
              <a:t/>
            </a:r>
            <a:br>
              <a:rPr lang="es-GT" sz="1600" b="1" dirty="0" smtClean="0">
                <a:latin typeface="Times New Roman" panose="02020603050405020304" pitchFamily="18" charset="0"/>
                <a:cs typeface="Times New Roman" panose="02020603050405020304" pitchFamily="18" charset="0"/>
              </a:rPr>
            </a:br>
            <a:r>
              <a:rPr lang="es-GT" sz="1600" b="1" dirty="0" smtClean="0">
                <a:latin typeface="Times New Roman" panose="02020603050405020304" pitchFamily="18" charset="0"/>
                <a:cs typeface="Times New Roman" panose="02020603050405020304" pitchFamily="18" charset="0"/>
              </a:rPr>
              <a:t>Aspectos </a:t>
            </a:r>
            <a:r>
              <a:rPr lang="es-GT" sz="1600" b="1" dirty="0">
                <a:latin typeface="Times New Roman" panose="02020603050405020304" pitchFamily="18" charset="0"/>
                <a:cs typeface="Times New Roman" panose="02020603050405020304" pitchFamily="18" charset="0"/>
              </a:rPr>
              <a:t>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a:t>
            </a:r>
            <a:r>
              <a:rPr lang="es-GT" sz="1600" dirty="0" smtClean="0">
                <a:latin typeface="Times New Roman" panose="02020603050405020304" pitchFamily="18" charset="0"/>
                <a:cs typeface="Times New Roman" panose="02020603050405020304" pitchFamily="18" charset="0"/>
              </a:rPr>
              <a:t>: 033</a:t>
            </a:r>
            <a:endParaRPr lang="es-GT" sz="1600" dirty="0">
              <a:latin typeface="Times New Roman" panose="02020603050405020304" pitchFamily="18" charset="0"/>
              <a:cs typeface="Times New Roman" panose="02020603050405020304" pitchFamily="18" charset="0"/>
            </a:endParaRPr>
          </a:p>
          <a:p>
            <a:pPr marL="457200" indent="-457200">
              <a:buAutoNum type="alphaLcPeriod"/>
            </a:pPr>
            <a:r>
              <a:rPr lang="es-GT" sz="1600" dirty="0">
                <a:latin typeface="Times New Roman" panose="02020603050405020304" pitchFamily="18" charset="0"/>
                <a:cs typeface="Times New Roman" panose="02020603050405020304" pitchFamily="18" charset="0"/>
              </a:rPr>
              <a:t>Meta: 102,804 metros cúbicos anuales</a:t>
            </a:r>
            <a:endParaRPr lang="es-GT" sz="1600" dirty="0" smtClean="0">
              <a:latin typeface="Times New Roman" panose="02020603050405020304" pitchFamily="18" charset="0"/>
              <a:cs typeface="Times New Roman" panose="02020603050405020304" pitchFamily="18" charset="0"/>
            </a:endParaRPr>
          </a:p>
          <a:p>
            <a:pPr marL="457200" indent="-457200">
              <a:buAutoNum type="alphaLcPeriod"/>
            </a:pPr>
            <a:r>
              <a:rPr lang="es-GT" sz="1600" dirty="0" smtClean="0">
                <a:latin typeface="Times New Roman" panose="02020603050405020304" pitchFamily="18" charset="0"/>
                <a:cs typeface="Times New Roman" panose="02020603050405020304" pitchFamily="18" charset="0"/>
              </a:rPr>
              <a:t>Población </a:t>
            </a:r>
            <a:r>
              <a:rPr lang="es-GT" sz="1600" dirty="0">
                <a:latin typeface="Times New Roman" panose="02020603050405020304" pitchFamily="18" charset="0"/>
                <a:cs typeface="Times New Roman" panose="02020603050405020304" pitchFamily="18" charset="0"/>
              </a:rPr>
              <a:t>beneficiada</a:t>
            </a:r>
            <a:r>
              <a:rPr lang="es-GT" sz="1600" dirty="0" smtClean="0">
                <a:latin typeface="Times New Roman" panose="02020603050405020304" pitchFamily="18" charset="0"/>
                <a:cs typeface="Times New Roman" panose="02020603050405020304" pitchFamily="18" charset="0"/>
              </a:rPr>
              <a:t>: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smtClean="0">
                <a:latin typeface="Times New Roman" panose="02020603050405020304" pitchFamily="18" charset="0"/>
                <a:cs typeface="Times New Roman" panose="02020603050405020304" pitchFamily="18" charset="0"/>
              </a:rPr>
              <a:t>Ubicación </a:t>
            </a:r>
            <a:r>
              <a:rPr lang="es-GT" sz="1600" dirty="0">
                <a:latin typeface="Times New Roman" panose="02020603050405020304" pitchFamily="18" charset="0"/>
                <a:cs typeface="Times New Roman" panose="02020603050405020304" pitchFamily="18" charset="0"/>
              </a:rPr>
              <a:t>geográfica: </a:t>
            </a:r>
            <a:r>
              <a:rPr lang="es-GT" sz="1600" dirty="0" smtClean="0">
                <a:latin typeface="Times New Roman" panose="02020603050405020304" pitchFamily="18" charset="0"/>
                <a:cs typeface="Times New Roman" panose="02020603050405020304" pitchFamily="18" charset="0"/>
              </a:rPr>
              <a:t>Municipios </a:t>
            </a:r>
            <a:r>
              <a:rPr lang="es-GT" sz="1600" dirty="0">
                <a:latin typeface="Times New Roman" panose="02020603050405020304" pitchFamily="18" charset="0"/>
                <a:cs typeface="Times New Roman" panose="02020603050405020304" pitchFamily="18" charset="0"/>
              </a:rPr>
              <a:t>de la </a:t>
            </a:r>
            <a:r>
              <a:rPr lang="es-GT" sz="1600" dirty="0" smtClean="0">
                <a:latin typeface="Times New Roman" panose="02020603050405020304" pitchFamily="18" charset="0"/>
                <a:cs typeface="Times New Roman" panose="02020603050405020304" pitchFamily="18" charset="0"/>
              </a:rPr>
              <a:t>cuenca</a:t>
            </a:r>
            <a:endParaRPr lang="es-GT" sz="1600" dirty="0">
              <a:latin typeface="Times New Roman" panose="02020603050405020304" pitchFamily="18" charset="0"/>
              <a:cs typeface="Times New Roman" panose="02020603050405020304" pitchFamily="18" charset="0"/>
            </a:endParaRP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a:t>
            </a:r>
          </a:p>
          <a:p>
            <a:pPr marL="0" indent="0">
              <a:buNone/>
            </a:pPr>
            <a:endParaRPr lang="es-G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1269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b="1" dirty="0">
                <a:latin typeface="Times New Roman" panose="02020603050405020304" pitchFamily="18" charset="0"/>
                <a:cs typeface="Times New Roman" panose="02020603050405020304" pitchFamily="18" charset="0"/>
              </a:rPr>
              <a:t>Tres documentos </a:t>
            </a:r>
            <a:r>
              <a:rPr lang="es-GT" sz="2000" dirty="0">
                <a:latin typeface="Times New Roman" panose="02020603050405020304" pitchFamily="18" charset="0"/>
                <a:cs typeface="Times New Roman" panose="02020603050405020304" pitchFamily="18" charset="0"/>
              </a:rPr>
              <a:t>de </a:t>
            </a:r>
            <a:r>
              <a:rPr lang="es-ES" sz="2000" dirty="0">
                <a:latin typeface="Times New Roman" panose="02020603050405020304" pitchFamily="18" charset="0"/>
                <a:cs typeface="Times New Roman" panose="02020603050405020304" pitchFamily="18" charset="0"/>
              </a:rPr>
              <a:t>avance en el producto de Dirección y Coordinación, en los que destaca el </a:t>
            </a:r>
            <a:r>
              <a:rPr lang="es-GT" sz="2000" b="1" dirty="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cs typeface="Times New Roman" panose="02020603050405020304" pitchFamily="18" charset="0"/>
              </a:rPr>
              <a:t>levantamiento batimétrico del lago de Amatitlán </a:t>
            </a:r>
            <a:r>
              <a:rPr lang="es-ES" sz="2000" dirty="0">
                <a:latin typeface="Times New Roman" panose="02020603050405020304" pitchFamily="18" charset="0"/>
                <a:cs typeface="Times New Roman" panose="02020603050405020304" pitchFamily="18" charset="0"/>
              </a:rPr>
              <a:t>y avances en el proyecto piloto </a:t>
            </a:r>
            <a:r>
              <a:rPr lang="es-ES" sz="2000" b="1" dirty="0">
                <a:latin typeface="Times New Roman" panose="02020603050405020304" pitchFamily="18" charset="0"/>
                <a:cs typeface="Times New Roman" panose="02020603050405020304" pitchFamily="18" charset="0"/>
              </a:rPr>
              <a:t>“Plan de Manejo Integral de la Microcuenca del Río San Lucas”.</a:t>
            </a: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endParaRPr lang="es-GT" sz="1000" b="1" dirty="0" smtClean="0">
              <a:latin typeface="Times New Roman" panose="02020603050405020304" pitchFamily="18" charset="0"/>
              <a:cs typeface="Times New Roman" panose="02020603050405020304" pitchFamily="18" charset="0"/>
            </a:endParaRPr>
          </a:p>
          <a:p>
            <a:pPr marL="0" indent="0">
              <a:buNone/>
            </a:pPr>
            <a:endParaRPr lang="es-GT" sz="1000" b="1" dirty="0">
              <a:latin typeface="Times New Roman" panose="02020603050405020304" pitchFamily="18" charset="0"/>
              <a:cs typeface="Times New Roman" panose="02020603050405020304" pitchFamily="18" charset="0"/>
            </a:endParaRPr>
          </a:p>
          <a:p>
            <a:pPr marL="0" indent="0">
              <a:buNone/>
            </a:pPr>
            <a:r>
              <a:rPr lang="es-GT" sz="1000" b="1" dirty="0" smtClean="0">
                <a:latin typeface="Times New Roman" panose="02020603050405020304" pitchFamily="18" charset="0"/>
                <a:cs typeface="Times New Roman" panose="02020603050405020304" pitchFamily="18" charset="0"/>
              </a:rPr>
              <a:t/>
            </a:r>
            <a:br>
              <a:rPr lang="es-GT" sz="1000" b="1" dirty="0" smtClean="0">
                <a:latin typeface="Times New Roman" panose="02020603050405020304" pitchFamily="18" charset="0"/>
                <a:cs typeface="Times New Roman" panose="02020603050405020304" pitchFamily="18" charset="0"/>
              </a:rPr>
            </a:br>
            <a:r>
              <a:rPr lang="es-GT" sz="1000" b="1" dirty="0" smtClean="0">
                <a:latin typeface="Times New Roman" panose="02020603050405020304" pitchFamily="18" charset="0"/>
                <a:cs typeface="Times New Roman" panose="02020603050405020304" pitchFamily="18" charset="0"/>
              </a:rPr>
              <a:t>       </a:t>
            </a:r>
            <a:r>
              <a:rPr lang="es-ES" sz="1000" b="1" dirty="0" smtClean="0">
                <a:latin typeface="Times New Roman" panose="02020603050405020304" pitchFamily="18" charset="0"/>
                <a:ea typeface="Tahoma" panose="020B0604030504040204" pitchFamily="34" charset="0"/>
                <a:cs typeface="Times New Roman" panose="02020603050405020304" pitchFamily="18" charset="0"/>
              </a:rPr>
              <a:t> </a:t>
            </a:r>
            <a:r>
              <a:rPr lang="es-ES" sz="1000" b="1" dirty="0">
                <a:latin typeface="Times New Roman" panose="02020603050405020304" pitchFamily="18" charset="0"/>
                <a:ea typeface="Tahoma" panose="020B0604030504040204" pitchFamily="34" charset="0"/>
                <a:cs typeface="Times New Roman" panose="02020603050405020304" pitchFamily="18" charset="0"/>
              </a:rPr>
              <a:t/>
            </a:r>
            <a:br>
              <a:rPr lang="es-ES" sz="1000" b="1" dirty="0">
                <a:latin typeface="Times New Roman" panose="02020603050405020304" pitchFamily="18" charset="0"/>
                <a:ea typeface="Tahoma" panose="020B0604030504040204" pitchFamily="34" charset="0"/>
                <a:cs typeface="Times New Roman" panose="02020603050405020304" pitchFamily="18" charset="0"/>
              </a:rPr>
            </a:br>
            <a:r>
              <a:rPr lang="es-ES" sz="1000" b="1" dirty="0">
                <a:latin typeface="Times New Roman" panose="02020603050405020304" pitchFamily="18" charset="0"/>
                <a:ea typeface="Tahoma" panose="020B0604030504040204" pitchFamily="34" charset="0"/>
                <a:cs typeface="Times New Roman" panose="02020603050405020304" pitchFamily="18" charset="0"/>
              </a:rPr>
              <a:t> </a:t>
            </a:r>
            <a:r>
              <a:rPr lang="es-ES" sz="1000" b="1" dirty="0" smtClean="0">
                <a:latin typeface="Times New Roman" panose="02020603050405020304" pitchFamily="18" charset="0"/>
                <a:ea typeface="Tahoma" panose="020B0604030504040204" pitchFamily="34" charset="0"/>
                <a:cs typeface="Times New Roman" panose="02020603050405020304" pitchFamily="18" charset="0"/>
              </a:rPr>
              <a:t>                    Fuente</a:t>
            </a:r>
            <a:r>
              <a:rPr lang="es-ES" sz="1000" b="1" dirty="0">
                <a:latin typeface="Times New Roman" panose="02020603050405020304" pitchFamily="18" charset="0"/>
                <a:ea typeface="Tahoma" panose="020B0604030504040204" pitchFamily="34" charset="0"/>
                <a:cs typeface="Times New Roman" panose="02020603050405020304" pitchFamily="18" charset="0"/>
              </a:rPr>
              <a:t>: </a:t>
            </a:r>
            <a:r>
              <a:rPr lang="es-ES" sz="1000" dirty="0">
                <a:latin typeface="Times New Roman" panose="02020603050405020304" pitchFamily="18" charset="0"/>
                <a:ea typeface="Tahoma" panose="020B0604030504040204" pitchFamily="34" charset="0"/>
                <a:cs typeface="Times New Roman" panose="02020603050405020304" pitchFamily="18" charset="0"/>
              </a:rPr>
              <a:t>División de Ordenamiento Territorial, AMSA 2021.</a:t>
            </a:r>
          </a:p>
        </p:txBody>
      </p:sp>
      <p:grpSp>
        <p:nvGrpSpPr>
          <p:cNvPr id="6" name="Grupo 5"/>
          <p:cNvGrpSpPr/>
          <p:nvPr/>
        </p:nvGrpSpPr>
        <p:grpSpPr>
          <a:xfrm>
            <a:off x="694609" y="3011105"/>
            <a:ext cx="3869644" cy="1994361"/>
            <a:chOff x="1329" y="298948"/>
            <a:chExt cx="2374806" cy="1652843"/>
          </a:xfrm>
        </p:grpSpPr>
        <p:sp>
          <p:nvSpPr>
            <p:cNvPr id="9" name="Rectángulo 8"/>
            <p:cNvSpPr/>
            <p:nvPr/>
          </p:nvSpPr>
          <p:spPr>
            <a:xfrm>
              <a:off x="1329" y="298948"/>
              <a:ext cx="2374806" cy="1652843"/>
            </a:xfrm>
            <a:prstGeom prst="rect">
              <a:avLst/>
            </a:prstGeom>
            <a:blipFill rotWithShape="0">
              <a:blip r:embed="rId3"/>
              <a:stretch>
                <a:fillRect/>
              </a:stretch>
            </a:blipFill>
            <a:ln w="12700"/>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CuadroTexto 9"/>
            <p:cNvSpPr txBox="1"/>
            <p:nvPr/>
          </p:nvSpPr>
          <p:spPr>
            <a:xfrm>
              <a:off x="1329" y="298948"/>
              <a:ext cx="2374806" cy="1652843"/>
            </a:xfrm>
            <a:prstGeom prst="rect">
              <a:avLst/>
            </a:prstGeom>
            <a:ln w="6350"/>
          </p:spPr>
          <p:style>
            <a:lnRef idx="0">
              <a:scrgbClr r="0" g="0" b="0"/>
            </a:lnRef>
            <a:fillRef idx="0">
              <a:scrgbClr r="0" g="0" b="0"/>
            </a:fillRef>
            <a:effectRef idx="0">
              <a:scrgbClr r="0" g="0" b="0"/>
            </a:effectRef>
            <a:fontRef idx="minor">
              <a:schemeClr val="lt1"/>
            </a:fontRef>
          </p:style>
          <p:txBody>
            <a:bodyPr spcFirstLastPara="0" vert="horz" wrap="square" lIns="3810" tIns="3810" rIns="3810" bIns="3810" numCol="1" spcCol="1270" anchor="ctr" anchorCtr="0">
              <a:noAutofit/>
            </a:bodyPr>
            <a:lstStyle/>
            <a:p>
              <a:pPr lvl="0" algn="ctr" defTabSz="44450">
                <a:lnSpc>
                  <a:spcPct val="90000"/>
                </a:lnSpc>
                <a:spcBef>
                  <a:spcPct val="0"/>
                </a:spcBef>
                <a:spcAft>
                  <a:spcPct val="35000"/>
                </a:spcAft>
              </a:pPr>
              <a:r>
                <a:rPr lang="es-ES" sz="100" kern="1200" dirty="0" smtClean="0"/>
                <a:t>.</a:t>
              </a:r>
              <a:endParaRPr lang="es-ES" sz="100" kern="1200" dirty="0"/>
            </a:p>
          </p:txBody>
        </p:sp>
      </p:grpSp>
      <p:sp>
        <p:nvSpPr>
          <p:cNvPr id="11" name="Marcador de contenido 6">
            <a:extLst>
              <a:ext uri="{FF2B5EF4-FFF2-40B4-BE49-F238E27FC236}">
                <a16:creationId xmlns:a16="http://schemas.microsoft.com/office/drawing/2014/main" id="{FDEFACA7-B903-4B3E-851C-F8FB7B3942D0}"/>
              </a:ext>
            </a:extLst>
          </p:cNvPr>
          <p:cNvSpPr txBox="1">
            <a:spLocks/>
          </p:cNvSpPr>
          <p:nvPr/>
        </p:nvSpPr>
        <p:spPr>
          <a:xfrm>
            <a:off x="5563983" y="2138640"/>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Times New Roman" panose="02020603050405020304" pitchFamily="18" charset="0"/>
              <a:cs typeface="Times New Roman" panose="02020603050405020304" pitchFamily="18" charset="0"/>
            </a:endParaRPr>
          </a:p>
          <a:p>
            <a:pPr marL="0" indent="0">
              <a:buNone/>
            </a:pPr>
            <a:r>
              <a:rPr lang="es-GT" sz="1600" b="1" dirty="0">
                <a:latin typeface="Times New Roman" panose="02020603050405020304" pitchFamily="18" charset="0"/>
                <a:cs typeface="Times New Roman" panose="02020603050405020304" pitchFamily="18" charset="0"/>
              </a:rPr>
              <a:t>Aspectos presupuestarios</a:t>
            </a:r>
          </a:p>
          <a:p>
            <a:pPr marL="342900" indent="-342900">
              <a:buAutoNum type="alphaLcPeriod"/>
            </a:pPr>
            <a:r>
              <a:rPr lang="es-GT" sz="1600" dirty="0">
                <a:latin typeface="Times New Roman" panose="02020603050405020304" pitchFamily="18" charset="0"/>
                <a:cs typeface="Times New Roman" panose="02020603050405020304" pitchFamily="18" charset="0"/>
              </a:rPr>
              <a:t>Presupuesto vigente: Q14,067,163.00</a:t>
            </a:r>
            <a:endParaRPr lang="es-GT" sz="1600" dirty="0" smtClean="0">
              <a:latin typeface="Times New Roman" panose="02020603050405020304" pitchFamily="18" charset="0"/>
              <a:cs typeface="Times New Roman" panose="02020603050405020304" pitchFamily="18" charset="0"/>
            </a:endParaRPr>
          </a:p>
          <a:p>
            <a:pPr marL="342900" indent="-342900">
              <a:buAutoNum type="alphaLcPeriod"/>
            </a:pPr>
            <a:r>
              <a:rPr lang="es-GT" sz="1600" dirty="0" smtClean="0">
                <a:latin typeface="Times New Roman" panose="02020603050405020304" pitchFamily="18" charset="0"/>
                <a:cs typeface="Times New Roman" panose="02020603050405020304" pitchFamily="18" charset="0"/>
              </a:rPr>
              <a:t>Presupuesto </a:t>
            </a:r>
            <a:r>
              <a:rPr lang="es-GT" sz="1600" dirty="0">
                <a:latin typeface="Times New Roman" panose="02020603050405020304" pitchFamily="18" charset="0"/>
                <a:cs typeface="Times New Roman" panose="02020603050405020304" pitchFamily="18" charset="0"/>
              </a:rPr>
              <a:t>ejecutado (utilizado</a:t>
            </a:r>
            <a:r>
              <a:rPr lang="es-GT" sz="1600" dirty="0" smtClean="0">
                <a:latin typeface="Times New Roman" panose="02020603050405020304" pitchFamily="18" charset="0"/>
                <a:cs typeface="Times New Roman" panose="02020603050405020304" pitchFamily="18" charset="0"/>
              </a:rPr>
              <a:t>): Q 7,027,515.87</a:t>
            </a:r>
          </a:p>
          <a:p>
            <a:pPr marL="342900" indent="-342900">
              <a:buAutoNum type="alphaLcPeriod"/>
            </a:pPr>
            <a:r>
              <a:rPr lang="es-GT" sz="1600" dirty="0" smtClean="0">
                <a:latin typeface="Times New Roman" panose="02020603050405020304" pitchFamily="18" charset="0"/>
                <a:cs typeface="Times New Roman" panose="02020603050405020304" pitchFamily="18" charset="0"/>
              </a:rPr>
              <a:t>Fuente </a:t>
            </a:r>
            <a:r>
              <a:rPr lang="es-GT" sz="1600" dirty="0">
                <a:latin typeface="Times New Roman" panose="02020603050405020304" pitchFamily="18" charset="0"/>
                <a:cs typeface="Times New Roman" panose="02020603050405020304" pitchFamily="18" charset="0"/>
              </a:rPr>
              <a:t>de financiamiento: 11, ingresos </a:t>
            </a:r>
            <a:r>
              <a:rPr lang="es-GT" sz="1600" dirty="0" smtClean="0">
                <a:latin typeface="Times New Roman" panose="02020603050405020304" pitchFamily="18" charset="0"/>
                <a:cs typeface="Times New Roman" panose="02020603050405020304" pitchFamily="18" charset="0"/>
              </a:rPr>
              <a:t>corrientes.</a:t>
            </a:r>
            <a:endParaRPr lang="es-GT" sz="1600" dirty="0">
              <a:latin typeface="Times New Roman" panose="02020603050405020304" pitchFamily="18" charset="0"/>
              <a:cs typeface="Times New Roman" panose="02020603050405020304" pitchFamily="18" charset="0"/>
            </a:endParaRPr>
          </a:p>
          <a:p>
            <a:pPr marL="0" indent="0">
              <a:buNone/>
            </a:pPr>
            <a:r>
              <a:rPr lang="es-GT" sz="1600" b="1" dirty="0" smtClean="0">
                <a:latin typeface="Times New Roman" panose="02020603050405020304" pitchFamily="18" charset="0"/>
                <a:cs typeface="Times New Roman" panose="02020603050405020304" pitchFamily="18" charset="0"/>
              </a:rPr>
              <a:t/>
            </a:r>
            <a:br>
              <a:rPr lang="es-GT" sz="1600" b="1" dirty="0" smtClean="0">
                <a:latin typeface="Times New Roman" panose="02020603050405020304" pitchFamily="18" charset="0"/>
                <a:cs typeface="Times New Roman" panose="02020603050405020304" pitchFamily="18" charset="0"/>
              </a:rPr>
            </a:br>
            <a:r>
              <a:rPr lang="es-GT" sz="1600" b="1" dirty="0" smtClean="0">
                <a:latin typeface="Times New Roman" panose="02020603050405020304" pitchFamily="18" charset="0"/>
                <a:cs typeface="Times New Roman" panose="02020603050405020304" pitchFamily="18" charset="0"/>
              </a:rPr>
              <a:t>Aspectos </a:t>
            </a:r>
            <a:r>
              <a:rPr lang="es-GT" sz="1600" b="1" dirty="0">
                <a:latin typeface="Times New Roman" panose="02020603050405020304" pitchFamily="18" charset="0"/>
                <a:cs typeface="Times New Roman" panose="02020603050405020304" pitchFamily="18" charset="0"/>
              </a:rPr>
              <a:t>de planificación estatal</a:t>
            </a:r>
          </a:p>
          <a:p>
            <a:pPr marL="457200" indent="-457200">
              <a:buAutoNum type="alphaLcPeriod"/>
            </a:pPr>
            <a:r>
              <a:rPr lang="es-GT" sz="1600" dirty="0">
                <a:latin typeface="Times New Roman" panose="02020603050405020304" pitchFamily="18" charset="0"/>
                <a:cs typeface="Times New Roman" panose="02020603050405020304" pitchFamily="18" charset="0"/>
              </a:rPr>
              <a:t>Programa</a:t>
            </a:r>
            <a:r>
              <a:rPr lang="es-GT" sz="1600" dirty="0" smtClean="0">
                <a:latin typeface="Times New Roman" panose="02020603050405020304" pitchFamily="18" charset="0"/>
                <a:cs typeface="Times New Roman" panose="02020603050405020304" pitchFamily="18" charset="0"/>
              </a:rPr>
              <a:t>: 033</a:t>
            </a:r>
            <a:endParaRPr lang="es-GT" sz="1600" dirty="0">
              <a:latin typeface="Times New Roman" panose="02020603050405020304" pitchFamily="18" charset="0"/>
              <a:cs typeface="Times New Roman" panose="02020603050405020304" pitchFamily="18" charset="0"/>
            </a:endParaRPr>
          </a:p>
          <a:p>
            <a:pPr marL="457200" indent="-457200">
              <a:buAutoNum type="alphaLcPeriod"/>
            </a:pPr>
            <a:r>
              <a:rPr lang="es-GT" sz="1600" dirty="0">
                <a:latin typeface="Times New Roman" panose="02020603050405020304" pitchFamily="18" charset="0"/>
                <a:cs typeface="Times New Roman" panose="02020603050405020304" pitchFamily="18" charset="0"/>
              </a:rPr>
              <a:t>Meta: 12 documentos anuales </a:t>
            </a:r>
            <a:endParaRPr lang="es-GT" sz="1600" dirty="0" smtClean="0">
              <a:latin typeface="Times New Roman" panose="02020603050405020304" pitchFamily="18" charset="0"/>
              <a:cs typeface="Times New Roman" panose="02020603050405020304" pitchFamily="18" charset="0"/>
            </a:endParaRPr>
          </a:p>
          <a:p>
            <a:pPr marL="457200" indent="-457200">
              <a:buAutoNum type="alphaLcPeriod"/>
            </a:pPr>
            <a:r>
              <a:rPr lang="es-GT" sz="1600" dirty="0" smtClean="0">
                <a:latin typeface="Times New Roman" panose="02020603050405020304" pitchFamily="18" charset="0"/>
                <a:cs typeface="Times New Roman" panose="02020603050405020304" pitchFamily="18" charset="0"/>
              </a:rPr>
              <a:t>Población </a:t>
            </a:r>
            <a:r>
              <a:rPr lang="es-GT" sz="1600" dirty="0">
                <a:latin typeface="Times New Roman" panose="02020603050405020304" pitchFamily="18" charset="0"/>
                <a:cs typeface="Times New Roman" panose="02020603050405020304" pitchFamily="18" charset="0"/>
              </a:rPr>
              <a:t>beneficiada</a:t>
            </a:r>
            <a:r>
              <a:rPr lang="es-GT" sz="1600" dirty="0" smtClean="0">
                <a:latin typeface="Times New Roman" panose="02020603050405020304" pitchFamily="18" charset="0"/>
                <a:cs typeface="Times New Roman" panose="02020603050405020304" pitchFamily="18" charset="0"/>
              </a:rPr>
              <a:t>: </a:t>
            </a:r>
            <a:r>
              <a:rPr lang="es-ES" sz="1600" dirty="0">
                <a:latin typeface="Times New Roman" panose="02020603050405020304" pitchFamily="18" charset="0"/>
                <a:cs typeface="Times New Roman" panose="02020603050405020304" pitchFamily="18" charset="0"/>
              </a:rPr>
              <a:t>14 municipios de la cuenca </a:t>
            </a:r>
          </a:p>
          <a:p>
            <a:pPr marL="457200" indent="-457200">
              <a:buAutoNum type="alphaLcPeriod"/>
            </a:pPr>
            <a:r>
              <a:rPr lang="es-GT" sz="1600" dirty="0" smtClean="0">
                <a:latin typeface="Times New Roman" panose="02020603050405020304" pitchFamily="18" charset="0"/>
                <a:cs typeface="Times New Roman" panose="02020603050405020304" pitchFamily="18" charset="0"/>
              </a:rPr>
              <a:t>Ubicación </a:t>
            </a:r>
            <a:r>
              <a:rPr lang="es-GT" sz="1600" dirty="0">
                <a:latin typeface="Times New Roman" panose="02020603050405020304" pitchFamily="18" charset="0"/>
                <a:cs typeface="Times New Roman" panose="02020603050405020304" pitchFamily="18" charset="0"/>
              </a:rPr>
              <a:t>geográfica: </a:t>
            </a:r>
            <a:r>
              <a:rPr lang="es-GT" sz="1600" dirty="0" smtClean="0">
                <a:latin typeface="Times New Roman" panose="02020603050405020304" pitchFamily="18" charset="0"/>
                <a:cs typeface="Times New Roman" panose="02020603050405020304" pitchFamily="18" charset="0"/>
              </a:rPr>
              <a:t>Municipios </a:t>
            </a:r>
            <a:r>
              <a:rPr lang="es-GT" sz="1600" dirty="0">
                <a:latin typeface="Times New Roman" panose="02020603050405020304" pitchFamily="18" charset="0"/>
                <a:cs typeface="Times New Roman" panose="02020603050405020304" pitchFamily="18" charset="0"/>
              </a:rPr>
              <a:t>de la </a:t>
            </a:r>
            <a:r>
              <a:rPr lang="es-GT" sz="1600" dirty="0" smtClean="0">
                <a:latin typeface="Times New Roman" panose="02020603050405020304" pitchFamily="18" charset="0"/>
                <a:cs typeface="Times New Roman" panose="02020603050405020304" pitchFamily="18" charset="0"/>
              </a:rPr>
              <a:t>cuenca</a:t>
            </a:r>
            <a:endParaRPr lang="es-GT" sz="1600" dirty="0">
              <a:latin typeface="Times New Roman" panose="02020603050405020304" pitchFamily="18" charset="0"/>
              <a:cs typeface="Times New Roman" panose="02020603050405020304" pitchFamily="18" charset="0"/>
            </a:endParaRPr>
          </a:p>
          <a:p>
            <a:pPr marL="457200" indent="-457200">
              <a:buAutoNum type="alphaLcPeriod"/>
            </a:pPr>
            <a:r>
              <a:rPr lang="es-GT" sz="1600" dirty="0">
                <a:latin typeface="Times New Roman" panose="02020603050405020304" pitchFamily="18" charset="0"/>
                <a:cs typeface="Times New Roman" panose="02020603050405020304" pitchFamily="18" charset="0"/>
              </a:rPr>
              <a:t>Plazo de ejecución: Cuatrimestre II</a:t>
            </a:r>
          </a:p>
          <a:p>
            <a:pPr marL="0" indent="0">
              <a:buNone/>
            </a:pPr>
            <a:endParaRPr lang="es-G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4079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PRINCIPALES RESULTADOS Y AVANCES</a:t>
            </a:r>
          </a:p>
        </p:txBody>
      </p:sp>
      <p:sp>
        <p:nvSpPr>
          <p:cNvPr id="7" name="Marcador de contenido 6">
            <a:extLst>
              <a:ext uri="{FF2B5EF4-FFF2-40B4-BE49-F238E27FC236}">
                <a16:creationId xmlns:a16="http://schemas.microsoft.com/office/drawing/2014/main" id="{FDEFACA7-B903-4B3E-851C-F8FB7B3942D0}"/>
              </a:ext>
            </a:extLst>
          </p:cNvPr>
          <p:cNvSpPr txBox="1">
            <a:spLocks/>
          </p:cNvSpPr>
          <p:nvPr/>
        </p:nvSpPr>
        <p:spPr>
          <a:xfrm>
            <a:off x="337351" y="1402247"/>
            <a:ext cx="11412375" cy="5012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b="1" dirty="0">
                <a:latin typeface="Times New Roman" panose="02020603050405020304" pitchFamily="18" charset="0"/>
                <a:cs typeface="Times New Roman" panose="02020603050405020304" pitchFamily="18" charset="0"/>
              </a:rPr>
              <a:t>Siete reuniones </a:t>
            </a:r>
            <a:r>
              <a:rPr lang="es-GT" sz="2000" dirty="0">
                <a:latin typeface="Times New Roman" panose="02020603050405020304" pitchFamily="18" charset="0"/>
                <a:cs typeface="Times New Roman" panose="02020603050405020304" pitchFamily="18" charset="0"/>
              </a:rPr>
              <a:t>de la </a:t>
            </a:r>
            <a:r>
              <a:rPr lang="es-ES" sz="2000" b="1" dirty="0">
                <a:latin typeface="Times New Roman" panose="02020603050405020304" pitchFamily="18" charset="0"/>
                <a:cs typeface="Times New Roman" panose="02020603050405020304" pitchFamily="18" charset="0"/>
              </a:rPr>
              <a:t>junta de representantes de los sectores que intervienen en el control del uso de los recursos de la cuenca y del lago de Amatitlán, </a:t>
            </a:r>
            <a:r>
              <a:rPr lang="es-ES" sz="2000" dirty="0">
                <a:latin typeface="Times New Roman" panose="02020603050405020304" pitchFamily="18" charset="0"/>
                <a:cs typeface="Times New Roman" panose="02020603050405020304" pitchFamily="18" charset="0"/>
              </a:rPr>
              <a:t>abordando temas de la planificación operativa de AMSA, implementación de proyectos de impacto positivo a la cuenca y los municipios que la conforman. </a:t>
            </a: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pPr marL="0" indent="0" algn="just">
              <a:buNone/>
            </a:pPr>
            <a:endParaRPr lang="es-GT" sz="2000" dirty="0">
              <a:latin typeface="Times New Roman" panose="02020603050405020304" pitchFamily="18" charset="0"/>
              <a:cs typeface="Times New Roman" panose="02020603050405020304" pitchFamily="18" charset="0"/>
            </a:endParaRPr>
          </a:p>
          <a:p>
            <a:pPr marL="0" indent="0" algn="just">
              <a:buNone/>
            </a:pPr>
            <a:endParaRPr lang="es-GT" sz="2000" dirty="0" smtClean="0">
              <a:latin typeface="Times New Roman" panose="02020603050405020304" pitchFamily="18" charset="0"/>
              <a:cs typeface="Times New Roman" panose="02020603050405020304" pitchFamily="18" charset="0"/>
            </a:endParaRPr>
          </a:p>
          <a:p>
            <a:endParaRPr lang="es-GT" sz="2000" dirty="0">
              <a:latin typeface="Times New Roman" panose="02020603050405020304" pitchFamily="18" charset="0"/>
              <a:cs typeface="Times New Roman" panose="02020603050405020304" pitchFamily="18" charset="0"/>
            </a:endParaRPr>
          </a:p>
          <a:p>
            <a:pPr marL="0" indent="0">
              <a:buNone/>
            </a:pPr>
            <a:endParaRPr lang="es-GT" sz="1000" b="1" dirty="0" smtClean="0">
              <a:latin typeface="Times New Roman" panose="02020603050405020304" pitchFamily="18" charset="0"/>
              <a:cs typeface="Times New Roman" panose="02020603050405020304" pitchFamily="18" charset="0"/>
            </a:endParaRPr>
          </a:p>
          <a:p>
            <a:pPr marL="0" indent="0">
              <a:buNone/>
            </a:pPr>
            <a:endParaRPr lang="es-GT" sz="1000" b="1" dirty="0">
              <a:latin typeface="Times New Roman" panose="02020603050405020304" pitchFamily="18" charset="0"/>
              <a:cs typeface="Times New Roman" panose="02020603050405020304" pitchFamily="18" charset="0"/>
            </a:endParaRPr>
          </a:p>
          <a:p>
            <a:pPr marL="0" indent="0">
              <a:buNone/>
            </a:pPr>
            <a:r>
              <a:rPr lang="es-GT" sz="1000" b="1" dirty="0" smtClean="0">
                <a:latin typeface="Times New Roman" panose="02020603050405020304" pitchFamily="18" charset="0"/>
                <a:cs typeface="Times New Roman" panose="02020603050405020304" pitchFamily="18" charset="0"/>
              </a:rPr>
              <a:t/>
            </a:r>
            <a:br>
              <a:rPr lang="es-GT" sz="1000" b="1" dirty="0" smtClean="0">
                <a:latin typeface="Times New Roman" panose="02020603050405020304" pitchFamily="18" charset="0"/>
                <a:cs typeface="Times New Roman" panose="02020603050405020304" pitchFamily="18" charset="0"/>
              </a:rPr>
            </a:br>
            <a:r>
              <a:rPr lang="es-GT" sz="1000" b="1" dirty="0" smtClean="0">
                <a:latin typeface="Times New Roman" panose="02020603050405020304" pitchFamily="18" charset="0"/>
                <a:cs typeface="Times New Roman" panose="02020603050405020304" pitchFamily="18" charset="0"/>
              </a:rPr>
              <a:t>       </a:t>
            </a:r>
            <a:r>
              <a:rPr lang="es-ES" sz="1000" b="1" dirty="0" smtClean="0">
                <a:latin typeface="Times New Roman" panose="02020603050405020304" pitchFamily="18" charset="0"/>
                <a:ea typeface="Tahoma" panose="020B0604030504040204" pitchFamily="34" charset="0"/>
                <a:cs typeface="Times New Roman" panose="02020603050405020304" pitchFamily="18" charset="0"/>
              </a:rPr>
              <a:t> </a:t>
            </a:r>
            <a:r>
              <a:rPr lang="es-ES" sz="1000" b="1" dirty="0">
                <a:latin typeface="Times New Roman" panose="02020603050405020304" pitchFamily="18" charset="0"/>
                <a:ea typeface="Tahoma" panose="020B0604030504040204" pitchFamily="34" charset="0"/>
                <a:cs typeface="Times New Roman" panose="02020603050405020304" pitchFamily="18" charset="0"/>
              </a:rPr>
              <a:t/>
            </a:r>
            <a:br>
              <a:rPr lang="es-ES" sz="1000" b="1" dirty="0">
                <a:latin typeface="Times New Roman" panose="02020603050405020304" pitchFamily="18" charset="0"/>
                <a:ea typeface="Tahoma" panose="020B0604030504040204" pitchFamily="34" charset="0"/>
                <a:cs typeface="Times New Roman" panose="02020603050405020304" pitchFamily="18" charset="0"/>
              </a:rPr>
            </a:br>
            <a:r>
              <a:rPr lang="es-ES" sz="1000" b="1" dirty="0">
                <a:latin typeface="Times New Roman" panose="02020603050405020304" pitchFamily="18" charset="0"/>
                <a:ea typeface="Tahoma" panose="020B0604030504040204" pitchFamily="34" charset="0"/>
                <a:cs typeface="Times New Roman" panose="02020603050405020304" pitchFamily="18" charset="0"/>
              </a:rPr>
              <a:t> </a:t>
            </a:r>
            <a:r>
              <a:rPr lang="es-ES" sz="1000" b="1" dirty="0" smtClean="0">
                <a:latin typeface="Times New Roman" panose="02020603050405020304" pitchFamily="18" charset="0"/>
                <a:ea typeface="Tahoma" panose="020B0604030504040204" pitchFamily="34" charset="0"/>
                <a:cs typeface="Times New Roman" panose="02020603050405020304" pitchFamily="18" charset="0"/>
              </a:rPr>
              <a:t>                             Fuente</a:t>
            </a:r>
            <a:r>
              <a:rPr lang="es-ES" sz="1000" b="1" dirty="0">
                <a:latin typeface="Times New Roman" panose="02020603050405020304" pitchFamily="18" charset="0"/>
                <a:ea typeface="Tahoma" panose="020B0604030504040204" pitchFamily="34" charset="0"/>
                <a:cs typeface="Times New Roman" panose="02020603050405020304" pitchFamily="18" charset="0"/>
              </a:rPr>
              <a:t>: </a:t>
            </a:r>
            <a:r>
              <a:rPr lang="es-ES" sz="1000" dirty="0">
                <a:latin typeface="Times New Roman" panose="02020603050405020304" pitchFamily="18" charset="0"/>
                <a:ea typeface="Tahoma" panose="020B0604030504040204" pitchFamily="34" charset="0"/>
                <a:cs typeface="Times New Roman" panose="02020603050405020304" pitchFamily="18" charset="0"/>
              </a:rPr>
              <a:t>Unidad de Comunicación Social, AMSA 2021.</a:t>
            </a:r>
          </a:p>
        </p:txBody>
      </p:sp>
      <p:grpSp>
        <p:nvGrpSpPr>
          <p:cNvPr id="8" name="Grupo 7"/>
          <p:cNvGrpSpPr/>
          <p:nvPr/>
        </p:nvGrpSpPr>
        <p:grpSpPr>
          <a:xfrm>
            <a:off x="1020968" y="3014306"/>
            <a:ext cx="3857816" cy="2014139"/>
            <a:chOff x="252082" y="435"/>
            <a:chExt cx="2072622" cy="1715783"/>
          </a:xfrm>
        </p:grpSpPr>
        <p:sp>
          <p:nvSpPr>
            <p:cNvPr id="12" name="Rectángulo 11"/>
            <p:cNvSpPr/>
            <p:nvPr/>
          </p:nvSpPr>
          <p:spPr>
            <a:xfrm>
              <a:off x="252082" y="435"/>
              <a:ext cx="2072622" cy="1715783"/>
            </a:xfrm>
            <a:prstGeom prst="rect">
              <a:avLst/>
            </a:prstGeom>
            <a:blipFill rotWithShape="0">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3" name="CuadroTexto 12"/>
            <p:cNvSpPr txBox="1"/>
            <p:nvPr/>
          </p:nvSpPr>
          <p:spPr>
            <a:xfrm>
              <a:off x="252082" y="435"/>
              <a:ext cx="2072622" cy="17157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 tIns="3810" rIns="3810" bIns="3810" numCol="1" spcCol="1270" anchor="ctr" anchorCtr="0">
              <a:noAutofit/>
            </a:bodyPr>
            <a:lstStyle/>
            <a:p>
              <a:pPr lvl="0" algn="ctr" defTabSz="44450">
                <a:lnSpc>
                  <a:spcPct val="90000"/>
                </a:lnSpc>
                <a:spcBef>
                  <a:spcPct val="0"/>
                </a:spcBef>
                <a:spcAft>
                  <a:spcPct val="35000"/>
                </a:spcAft>
              </a:pPr>
              <a:r>
                <a:rPr lang="es-ES" sz="100" kern="1200" dirty="0" smtClean="0">
                  <a:solidFill>
                    <a:sysClr val="window" lastClr="FFFFFF"/>
                  </a:solidFill>
                  <a:latin typeface="Calibri"/>
                  <a:ea typeface="+mn-ea"/>
                  <a:cs typeface="+mn-cs"/>
                </a:rPr>
                <a:t>.</a:t>
              </a:r>
              <a:endParaRPr lang="es-ES" sz="100" kern="1200" dirty="0">
                <a:solidFill>
                  <a:sysClr val="window" lastClr="FFFFFF"/>
                </a:solidFill>
                <a:latin typeface="Calibri"/>
                <a:ea typeface="+mn-ea"/>
                <a:cs typeface="+mn-cs"/>
              </a:endParaRPr>
            </a:p>
          </p:txBody>
        </p:sp>
      </p:grpSp>
      <p:sp>
        <p:nvSpPr>
          <p:cNvPr id="14" name="Marcador de contenido 6">
            <a:extLst>
              <a:ext uri="{FF2B5EF4-FFF2-40B4-BE49-F238E27FC236}">
                <a16:creationId xmlns:a16="http://schemas.microsoft.com/office/drawing/2014/main" id="{FDEFACA7-B903-4B3E-851C-F8FB7B3942D0}"/>
              </a:ext>
            </a:extLst>
          </p:cNvPr>
          <p:cNvSpPr txBox="1">
            <a:spLocks/>
          </p:cNvSpPr>
          <p:nvPr/>
        </p:nvSpPr>
        <p:spPr>
          <a:xfrm>
            <a:off x="5813687" y="2736833"/>
            <a:ext cx="7112011" cy="40456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GT" sz="1600" b="1" dirty="0">
              <a:latin typeface="Arial" panose="020B0604020202020204" pitchFamily="34" charset="0"/>
              <a:cs typeface="Arial" panose="020B0604020202020204" pitchFamily="34" charset="0"/>
            </a:endParaRPr>
          </a:p>
          <a:p>
            <a:pPr marL="0" indent="0">
              <a:buNone/>
            </a:pPr>
            <a:r>
              <a:rPr lang="es-GT" sz="1600" b="1" dirty="0" smtClean="0">
                <a:latin typeface="Arial" panose="020B0604020202020204" pitchFamily="34" charset="0"/>
                <a:cs typeface="Arial" panose="020B0604020202020204" pitchFamily="34" charset="0"/>
              </a:rPr>
              <a:t/>
            </a:r>
            <a:br>
              <a:rPr lang="es-GT" sz="1600" b="1" dirty="0" smtClean="0">
                <a:latin typeface="Arial" panose="020B0604020202020204" pitchFamily="34" charset="0"/>
                <a:cs typeface="Arial" panose="020B0604020202020204" pitchFamily="34" charset="0"/>
              </a:rPr>
            </a:br>
            <a:r>
              <a:rPr lang="es-GT" sz="1600" b="1" dirty="0" smtClean="0">
                <a:latin typeface="Arial" panose="020B0604020202020204" pitchFamily="34" charset="0"/>
                <a:cs typeface="Arial" panose="020B0604020202020204" pitchFamily="34" charset="0"/>
              </a:rPr>
              <a:t>Aspectos </a:t>
            </a:r>
            <a:r>
              <a:rPr lang="es-GT" sz="1600" b="1" dirty="0">
                <a:latin typeface="Arial" panose="020B0604020202020204" pitchFamily="34" charset="0"/>
                <a:cs typeface="Arial" panose="020B0604020202020204" pitchFamily="34" charset="0"/>
              </a:rPr>
              <a:t>de planificación estatal</a:t>
            </a:r>
          </a:p>
          <a:p>
            <a:pPr marL="457200" indent="-457200">
              <a:buAutoNum type="alphaLcPeriod"/>
            </a:pPr>
            <a:r>
              <a:rPr lang="es-GT" sz="1600" dirty="0" smtClean="0">
                <a:latin typeface="Arial" panose="020B0604020202020204" pitchFamily="34" charset="0"/>
                <a:cs typeface="Arial" panose="020B0604020202020204" pitchFamily="34" charset="0"/>
              </a:rPr>
              <a:t>Población </a:t>
            </a:r>
            <a:r>
              <a:rPr lang="es-GT" sz="1600" dirty="0">
                <a:latin typeface="Arial" panose="020B0604020202020204" pitchFamily="34" charset="0"/>
                <a:cs typeface="Arial" panose="020B0604020202020204" pitchFamily="34" charset="0"/>
              </a:rPr>
              <a:t>beneficiada</a:t>
            </a:r>
            <a:r>
              <a:rPr lang="es-GT" sz="1600" dirty="0" smtClean="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14 municipios de la cuenca </a:t>
            </a:r>
          </a:p>
          <a:p>
            <a:pPr marL="457200" indent="-457200">
              <a:buAutoNum type="alphaLcPeriod"/>
            </a:pPr>
            <a:r>
              <a:rPr lang="es-GT" sz="1600" dirty="0" smtClean="0">
                <a:latin typeface="Arial" panose="020B0604020202020204" pitchFamily="34" charset="0"/>
                <a:cs typeface="Arial" panose="020B0604020202020204" pitchFamily="34" charset="0"/>
              </a:rPr>
              <a:t>Ubicación </a:t>
            </a:r>
            <a:r>
              <a:rPr lang="es-GT" sz="1600" dirty="0">
                <a:latin typeface="Arial" panose="020B0604020202020204" pitchFamily="34" charset="0"/>
                <a:cs typeface="Arial" panose="020B0604020202020204" pitchFamily="34" charset="0"/>
              </a:rPr>
              <a:t>geográfica: </a:t>
            </a:r>
            <a:r>
              <a:rPr lang="es-GT" sz="1600" dirty="0" smtClean="0">
                <a:latin typeface="Arial" panose="020B0604020202020204" pitchFamily="34" charset="0"/>
                <a:cs typeface="Arial" panose="020B0604020202020204" pitchFamily="34" charset="0"/>
              </a:rPr>
              <a:t>Municipios </a:t>
            </a:r>
            <a:r>
              <a:rPr lang="es-GT" sz="1600" dirty="0">
                <a:latin typeface="Arial" panose="020B0604020202020204" pitchFamily="34" charset="0"/>
                <a:cs typeface="Arial" panose="020B0604020202020204" pitchFamily="34" charset="0"/>
              </a:rPr>
              <a:t>de la </a:t>
            </a:r>
            <a:r>
              <a:rPr lang="es-GT" sz="1600" dirty="0" smtClean="0">
                <a:latin typeface="Arial" panose="020B0604020202020204" pitchFamily="34" charset="0"/>
                <a:cs typeface="Arial" panose="020B0604020202020204" pitchFamily="34" charset="0"/>
              </a:rPr>
              <a:t>cuenca</a:t>
            </a:r>
            <a:endParaRPr lang="es-GT" sz="1600" dirty="0">
              <a:latin typeface="Arial" panose="020B0604020202020204" pitchFamily="34" charset="0"/>
              <a:cs typeface="Arial" panose="020B0604020202020204" pitchFamily="34" charset="0"/>
            </a:endParaRPr>
          </a:p>
          <a:p>
            <a:pPr marL="457200" indent="-457200">
              <a:buAutoNum type="alphaLcPeriod"/>
            </a:pPr>
            <a:r>
              <a:rPr lang="es-GT" sz="1600" dirty="0">
                <a:latin typeface="Arial" panose="020B0604020202020204" pitchFamily="34" charset="0"/>
                <a:cs typeface="Arial" panose="020B0604020202020204" pitchFamily="34" charset="0"/>
              </a:rPr>
              <a:t>Plazo de ejecución: Cuatrimestre II</a:t>
            </a:r>
          </a:p>
          <a:p>
            <a:pPr marL="0" indent="0">
              <a:buNone/>
            </a:pPr>
            <a:endParaRPr lang="es-G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1703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A2162693-C48A-1D46-A173-005AE60ACA54}"/>
              </a:ext>
            </a:extLst>
          </p:cNvPr>
          <p:cNvSpPr txBox="1">
            <a:spLocks/>
          </p:cNvSpPr>
          <p:nvPr/>
        </p:nvSpPr>
        <p:spPr>
          <a:xfrm>
            <a:off x="2934787" y="4972043"/>
            <a:ext cx="9144000" cy="1572448"/>
          </a:xfrm>
          <a:prstGeom prst="rect">
            <a:avLst/>
          </a:prstGeom>
        </p:spPr>
        <p:txBody>
          <a:bodyPr vert="horz" lIns="91440" tIns="45720" rIns="91440" bIns="45720" rtlCol="0" anchor="ctr"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s-GT" sz="3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RENDICIÓN DE CUENTAS</a:t>
            </a:r>
            <a:r>
              <a:rPr kumimoji="0" lang="es-GT" sz="3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r>
            <a:br>
              <a:rPr kumimoji="0" lang="es-GT" sz="3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s-GT" sz="34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TENDENCIAS Y DESAFÍOS</a:t>
            </a:r>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08239" y="922957"/>
            <a:ext cx="3989783" cy="2992337"/>
          </a:xfrm>
          <a:prstGeom prst="rect">
            <a:avLst/>
          </a:prstGeom>
        </p:spPr>
      </p:pic>
    </p:spTree>
    <p:extLst>
      <p:ext uri="{BB962C8B-B14F-4D97-AF65-F5344CB8AC3E}">
        <p14:creationId xmlns:p14="http://schemas.microsoft.com/office/powerpoint/2010/main" val="42044665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667096" y="755827"/>
            <a:ext cx="8942415" cy="715530"/>
          </a:xfrm>
        </p:spPr>
        <p:txBody>
          <a:bodyPr>
            <a:normAutofit fontScale="90000"/>
          </a:bodyPr>
          <a:lstStyle/>
          <a:p>
            <a:r>
              <a:rPr lang="es-ES" sz="2800" b="1" dirty="0">
                <a:solidFill>
                  <a:srgbClr val="003353"/>
                </a:solidFill>
                <a:latin typeface="Montserrat" pitchFamily="2" charset="77"/>
              </a:rPr>
              <a:t>¿QUÉ TENDENCIA MUESTRA EL USO DE LOS RECURSOS PÚBLICOS?</a:t>
            </a:r>
            <a:endParaRPr lang="es-GT" sz="2800" b="1" dirty="0">
              <a:solidFill>
                <a:srgbClr val="003353"/>
              </a:solidFill>
              <a:latin typeface="Montserrat" pitchFamily="2" charset="77"/>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5020887" y="1543030"/>
            <a:ext cx="6749935"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ES" sz="2000" b="0" dirty="0">
                <a:solidFill>
                  <a:schemeClr val="tx1"/>
                </a:solidFill>
                <a:latin typeface="Times New Roman" panose="02020603050405020304" pitchFamily="18" charset="0"/>
                <a:cs typeface="Times New Roman" panose="02020603050405020304" pitchFamily="18" charset="0"/>
              </a:rPr>
              <a:t>Los datos obtenidos durante el cuatrimestre reportado permiten establecer que la ejecución del presupuesto se caracterizó principalmente por el desarrollo de las actividades planificadas, entre las cuales destacan mantenimiento de las plantas de tratamiento de aguas residuales,  manejo del vertedero controlado, limpieza del lago, reforestaciones y adquisición de equipo e insumos, así como el pago de nómina.</a:t>
            </a: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296090" y="2056755"/>
            <a:ext cx="4508666"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ES" sz="2000" b="0" dirty="0">
                <a:solidFill>
                  <a:schemeClr val="tx1"/>
                </a:solidFill>
                <a:latin typeface="Times New Roman" panose="02020603050405020304" pitchFamily="18" charset="0"/>
                <a:cs typeface="Times New Roman" panose="02020603050405020304" pitchFamily="18" charset="0"/>
              </a:rPr>
              <a:t/>
            </a:r>
            <a:br>
              <a:rPr lang="es-ES" sz="2000" b="0" dirty="0">
                <a:solidFill>
                  <a:schemeClr val="tx1"/>
                </a:solidFill>
                <a:latin typeface="Times New Roman" panose="02020603050405020304" pitchFamily="18" charset="0"/>
                <a:cs typeface="Times New Roman" panose="02020603050405020304" pitchFamily="18" charset="0"/>
              </a:rPr>
            </a:br>
            <a:r>
              <a:rPr lang="es-ES" sz="2000" b="0" dirty="0">
                <a:solidFill>
                  <a:schemeClr val="tx1"/>
                </a:solidFill>
                <a:latin typeface="Times New Roman" panose="02020603050405020304" pitchFamily="18" charset="0"/>
                <a:cs typeface="Times New Roman" panose="02020603050405020304" pitchFamily="18" charset="0"/>
              </a:rPr>
              <a:t>Se espera que en el siguiente cuatrimestre se lleven a cabo procesos que permitan una alta ejecución presupuestaria y el cumplimiento de las metas físicas programadas.</a:t>
            </a:r>
          </a:p>
        </p:txBody>
      </p:sp>
    </p:spTree>
    <p:extLst>
      <p:ext uri="{BB962C8B-B14F-4D97-AF65-F5344CB8AC3E}">
        <p14:creationId xmlns:p14="http://schemas.microsoft.com/office/powerpoint/2010/main" val="4268537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667096" y="755827"/>
            <a:ext cx="8942415" cy="715530"/>
          </a:xfrm>
        </p:spPr>
        <p:txBody>
          <a:bodyPr>
            <a:normAutofit fontScale="90000"/>
          </a:bodyPr>
          <a:lstStyle/>
          <a:p>
            <a:r>
              <a:rPr lang="es-ES" sz="2800" b="1" dirty="0">
                <a:solidFill>
                  <a:srgbClr val="003353"/>
                </a:solidFill>
                <a:latin typeface="Montserrat" pitchFamily="2" charset="77"/>
              </a:rPr>
              <a:t>¿QUÉ RESULTADOS SE OBTUVIERON EN EL MARCO DE LA PGG</a:t>
            </a:r>
            <a:r>
              <a:rPr lang="es-ES" sz="2800" b="1" dirty="0" smtClean="0">
                <a:solidFill>
                  <a:srgbClr val="003353"/>
                </a:solidFill>
                <a:latin typeface="Montserrat" pitchFamily="2" charset="77"/>
              </a:rPr>
              <a:t>?</a:t>
            </a:r>
            <a:endParaRPr lang="es-GT" sz="2800" b="1" dirty="0">
              <a:solidFill>
                <a:srgbClr val="003353"/>
              </a:solidFill>
              <a:latin typeface="Montserrat" pitchFamily="2" charset="77"/>
            </a:endParaRP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296090" y="2056755"/>
            <a:ext cx="4508666"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ES" sz="2000" b="0" dirty="0">
                <a:solidFill>
                  <a:schemeClr val="tx1"/>
                </a:solidFill>
                <a:latin typeface="Times New Roman" panose="02020603050405020304" pitchFamily="18" charset="0"/>
                <a:cs typeface="Times New Roman" panose="02020603050405020304" pitchFamily="18" charset="0"/>
              </a:rPr>
              <a:t/>
            </a:r>
            <a:br>
              <a:rPr lang="es-ES" sz="2000" b="0" dirty="0">
                <a:solidFill>
                  <a:schemeClr val="tx1"/>
                </a:solidFill>
                <a:latin typeface="Times New Roman" panose="02020603050405020304" pitchFamily="18" charset="0"/>
                <a:cs typeface="Times New Roman" panose="02020603050405020304" pitchFamily="18" charset="0"/>
              </a:rPr>
            </a:br>
            <a:r>
              <a:rPr lang="es-ES" sz="2000" b="0" dirty="0">
                <a:solidFill>
                  <a:schemeClr val="tx1"/>
                </a:solidFill>
                <a:latin typeface="Times New Roman" panose="02020603050405020304" pitchFamily="18" charset="0"/>
                <a:cs typeface="Times New Roman" panose="02020603050405020304" pitchFamily="18" charset="0"/>
              </a:rPr>
              <a:t>Se contribuyó con los pilares de estado responsable, transparente y efectivo y con el aspecto ambiental</a:t>
            </a:r>
            <a:r>
              <a:rPr lang="es-ES" sz="2000" b="0" dirty="0" smtClean="0">
                <a:solidFill>
                  <a:schemeClr val="tx1"/>
                </a:solidFill>
                <a:latin typeface="Times New Roman" panose="02020603050405020304" pitchFamily="18" charset="0"/>
                <a:cs typeface="Times New Roman" panose="02020603050405020304" pitchFamily="18" charset="0"/>
              </a:rPr>
              <a:t>.</a:t>
            </a:r>
            <a:endParaRPr lang="es-ES" sz="2000" b="0" dirty="0">
              <a:solidFill>
                <a:schemeClr val="tx1"/>
              </a:solidFill>
              <a:latin typeface="Times New Roman" panose="02020603050405020304" pitchFamily="18" charset="0"/>
              <a:cs typeface="Times New Roman" panose="02020603050405020304" pitchFamily="18" charset="0"/>
            </a:endParaRPr>
          </a:p>
        </p:txBody>
      </p:sp>
      <p:sp>
        <p:nvSpPr>
          <p:cNvPr id="7" name="Título 1">
            <a:extLst>
              <a:ext uri="{FF2B5EF4-FFF2-40B4-BE49-F238E27FC236}">
                <a16:creationId xmlns:a16="http://schemas.microsoft.com/office/drawing/2014/main" id="{E40743F2-234A-4544-BBAC-8877FB423F76}"/>
              </a:ext>
            </a:extLst>
          </p:cNvPr>
          <p:cNvSpPr txBox="1">
            <a:spLocks/>
          </p:cNvSpPr>
          <p:nvPr/>
        </p:nvSpPr>
        <p:spPr>
          <a:xfrm>
            <a:off x="4887885" y="2056755"/>
            <a:ext cx="7015942" cy="354859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Times New Roman" panose="02020603050405020304" pitchFamily="18" charset="0"/>
                <a:cs typeface="Times New Roman" panose="02020603050405020304" pitchFamily="18" charset="0"/>
              </a:rPr>
              <a:t>La </a:t>
            </a:r>
            <a:r>
              <a:rPr lang="es-GT" sz="1800" dirty="0">
                <a:solidFill>
                  <a:srgbClr val="0070C0"/>
                </a:solidFill>
                <a:latin typeface="Times New Roman" panose="02020603050405020304" pitchFamily="18" charset="0"/>
                <a:cs typeface="Times New Roman" panose="02020603050405020304" pitchFamily="18" charset="0"/>
              </a:rPr>
              <a:t>Política General de Gobierno </a:t>
            </a:r>
            <a:r>
              <a:rPr lang="es-GT" sz="1800" b="0" dirty="0">
                <a:solidFill>
                  <a:schemeClr val="tx1"/>
                </a:solidFill>
                <a:latin typeface="Times New Roman" panose="02020603050405020304" pitchFamily="18" charset="0"/>
                <a:cs typeface="Times New Roman" panose="02020603050405020304" pitchFamily="18" charset="0"/>
              </a:rPr>
              <a:t>(</a:t>
            </a:r>
            <a:r>
              <a:rPr lang="es-GT" sz="1800" b="0" dirty="0" err="1">
                <a:solidFill>
                  <a:schemeClr val="tx1"/>
                </a:solidFill>
                <a:latin typeface="Times New Roman" panose="02020603050405020304" pitchFamily="18" charset="0"/>
                <a:cs typeface="Times New Roman" panose="02020603050405020304" pitchFamily="18" charset="0"/>
              </a:rPr>
              <a:t>PGG</a:t>
            </a:r>
            <a:r>
              <a:rPr lang="es-GT" sz="1800" b="0" dirty="0">
                <a:solidFill>
                  <a:schemeClr val="tx1"/>
                </a:solidFill>
                <a:latin typeface="Times New Roman" panose="02020603050405020304" pitchFamily="18" charset="0"/>
                <a:cs typeface="Times New Roman" panose="02020603050405020304" pitchFamily="18" charset="0"/>
              </a:rPr>
              <a:t>) es el plan de acción del Gobierno de Guatemala, en donde se plasman los objetivos estratégicos y los lineamientos de las políticas públicas.</a:t>
            </a:r>
          </a:p>
          <a:p>
            <a:pPr algn="just">
              <a:lnSpc>
                <a:spcPct val="150000"/>
              </a:lnSpc>
            </a:pPr>
            <a:endParaRPr lang="es-GT" sz="18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1800" b="0" dirty="0" smtClean="0">
                <a:solidFill>
                  <a:schemeClr val="tx1"/>
                </a:solidFill>
                <a:latin typeface="Times New Roman" panose="02020603050405020304" pitchFamily="18" charset="0"/>
                <a:cs typeface="Times New Roman" panose="02020603050405020304" pitchFamily="18" charset="0"/>
              </a:rPr>
              <a:t>AMSA, </a:t>
            </a:r>
            <a:r>
              <a:rPr lang="es-GT" sz="1800" b="0" dirty="0">
                <a:solidFill>
                  <a:schemeClr val="tx1"/>
                </a:solidFill>
                <a:latin typeface="Times New Roman" panose="02020603050405020304" pitchFamily="18" charset="0"/>
                <a:cs typeface="Times New Roman" panose="02020603050405020304" pitchFamily="18" charset="0"/>
              </a:rPr>
              <a:t>durante el cuatrimestre reportado colaboró con el cumplimiento de la PGG </a:t>
            </a:r>
            <a:r>
              <a:rPr lang="es-GT" sz="1800" b="0" dirty="0" smtClean="0">
                <a:solidFill>
                  <a:schemeClr val="tx1"/>
                </a:solidFill>
                <a:latin typeface="Times New Roman" panose="02020603050405020304" pitchFamily="18" charset="0"/>
                <a:cs typeface="Times New Roman" panose="02020603050405020304" pitchFamily="18" charset="0"/>
              </a:rPr>
              <a:t>mediante el cumplimiento de lo establecido en la ley de compras y adquisiciones del estado y cumpliendo las directrices de los entes rectores. </a:t>
            </a:r>
          </a:p>
          <a:p>
            <a:pPr algn="just">
              <a:lnSpc>
                <a:spcPct val="150000"/>
              </a:lnSpc>
            </a:pPr>
            <a:endParaRPr lang="es-GT" sz="18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1800" b="0" dirty="0" smtClean="0">
                <a:solidFill>
                  <a:schemeClr val="tx1"/>
                </a:solidFill>
                <a:latin typeface="Times New Roman" panose="02020603050405020304" pitchFamily="18" charset="0"/>
                <a:cs typeface="Times New Roman" panose="02020603050405020304" pitchFamily="18" charset="0"/>
              </a:rPr>
              <a:t>Las acciones técnicas de AMSA dan cumplimiento al eje transversal de la PGG (aspecto ambiental). </a:t>
            </a:r>
            <a:endParaRPr lang="es-GT" sz="18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1932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667096" y="755827"/>
            <a:ext cx="8942415" cy="715530"/>
          </a:xfrm>
        </p:spPr>
        <p:txBody>
          <a:bodyPr>
            <a:normAutofit fontScale="90000"/>
          </a:bodyPr>
          <a:lstStyle/>
          <a:p>
            <a:r>
              <a:rPr lang="es-ES" sz="2800" b="1" dirty="0">
                <a:solidFill>
                  <a:srgbClr val="003353"/>
                </a:solidFill>
                <a:latin typeface="Montserrat" pitchFamily="2" charset="77"/>
              </a:rPr>
              <a:t>¿QUÉ MEDIDAS DE TRANSPARENCIA SE HAN APLICADO</a:t>
            </a:r>
            <a:r>
              <a:rPr lang="es-ES" sz="2800" b="1" dirty="0" smtClean="0">
                <a:solidFill>
                  <a:srgbClr val="003353"/>
                </a:solidFill>
                <a:latin typeface="Montserrat" pitchFamily="2" charset="77"/>
              </a:rPr>
              <a:t>?</a:t>
            </a:r>
            <a:endParaRPr lang="es-GT" sz="2800" b="1" dirty="0">
              <a:solidFill>
                <a:srgbClr val="003353"/>
              </a:solidFill>
              <a:latin typeface="Montserrat" pitchFamily="2" charset="77"/>
            </a:endParaRP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437408" y="2163928"/>
            <a:ext cx="4508666"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ES" sz="2000" b="0" dirty="0">
                <a:solidFill>
                  <a:schemeClr val="tx1"/>
                </a:solidFill>
                <a:latin typeface="Times New Roman" panose="02020603050405020304" pitchFamily="18" charset="0"/>
                <a:cs typeface="Times New Roman" panose="02020603050405020304" pitchFamily="18" charset="0"/>
              </a:rPr>
              <a:t/>
            </a:r>
            <a:br>
              <a:rPr lang="es-ES" sz="2000" b="0" dirty="0">
                <a:solidFill>
                  <a:schemeClr val="tx1"/>
                </a:solidFill>
                <a:latin typeface="Times New Roman" panose="02020603050405020304" pitchFamily="18" charset="0"/>
                <a:cs typeface="Times New Roman" panose="02020603050405020304" pitchFamily="18" charset="0"/>
              </a:rPr>
            </a:br>
            <a:r>
              <a:rPr lang="es-ES" sz="2000" b="0" dirty="0">
                <a:solidFill>
                  <a:schemeClr val="tx1"/>
                </a:solidFill>
                <a:latin typeface="Times New Roman" panose="02020603050405020304" pitchFamily="18" charset="0"/>
                <a:cs typeface="Times New Roman" panose="02020603050405020304" pitchFamily="18" charset="0"/>
              </a:rPr>
              <a:t>Se tiene previsto aplicar nuevas medidas de transparencia como tomar en cuenta las recomendaciones de la Contraloría General de Cuentas, presentadas en auditorias pasadas. </a:t>
            </a: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5286895" y="1563732"/>
            <a:ext cx="6476802" cy="444998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400" b="0" dirty="0">
                <a:solidFill>
                  <a:schemeClr val="tx1"/>
                </a:solidFill>
                <a:latin typeface="Times New Roman" panose="02020603050405020304" pitchFamily="18" charset="0"/>
                <a:cs typeface="Times New Roman" panose="02020603050405020304" pitchFamily="18" charset="0"/>
              </a:rPr>
              <a:t>Para garantizar el </a:t>
            </a:r>
            <a:r>
              <a:rPr lang="es-GT" sz="2400" dirty="0">
                <a:solidFill>
                  <a:srgbClr val="0070C0"/>
                </a:solidFill>
                <a:latin typeface="Times New Roman" panose="02020603050405020304" pitchFamily="18" charset="0"/>
                <a:cs typeface="Times New Roman" panose="02020603050405020304" pitchFamily="18" charset="0"/>
              </a:rPr>
              <a:t>uso adecuado del dinero público </a:t>
            </a:r>
            <a:r>
              <a:rPr lang="es-GT" sz="2400" b="0" dirty="0">
                <a:solidFill>
                  <a:schemeClr val="tx1"/>
                </a:solidFill>
                <a:latin typeface="Times New Roman" panose="02020603050405020304" pitchFamily="18" charset="0"/>
                <a:cs typeface="Times New Roman" panose="02020603050405020304" pitchFamily="18" charset="0"/>
              </a:rPr>
              <a:t>y el avance en el cumplimiento de los objetivos de </a:t>
            </a:r>
            <a:r>
              <a:rPr lang="es-GT" sz="2400" b="0" dirty="0" smtClean="0">
                <a:solidFill>
                  <a:schemeClr val="tx1"/>
                </a:solidFill>
                <a:latin typeface="Times New Roman" panose="02020603050405020304" pitchFamily="18" charset="0"/>
                <a:cs typeface="Times New Roman" panose="02020603050405020304" pitchFamily="18" charset="0"/>
              </a:rPr>
              <a:t>Estado, AMSA </a:t>
            </a:r>
            <a:r>
              <a:rPr lang="es-GT" sz="2400" b="0" dirty="0">
                <a:solidFill>
                  <a:schemeClr val="tx1"/>
                </a:solidFill>
                <a:latin typeface="Times New Roman" panose="02020603050405020304" pitchFamily="18" charset="0"/>
                <a:cs typeface="Times New Roman" panose="02020603050405020304" pitchFamily="18" charset="0"/>
              </a:rPr>
              <a:t>ha adoptado como </a:t>
            </a:r>
            <a:r>
              <a:rPr lang="es-GT" sz="2400" b="0" dirty="0" smtClean="0">
                <a:solidFill>
                  <a:schemeClr val="tx1"/>
                </a:solidFill>
                <a:latin typeface="Times New Roman" panose="02020603050405020304" pitchFamily="18" charset="0"/>
                <a:cs typeface="Times New Roman" panose="02020603050405020304" pitchFamily="18" charset="0"/>
              </a:rPr>
              <a:t>medida </a:t>
            </a:r>
            <a:r>
              <a:rPr lang="es-GT" sz="2400" b="0" dirty="0">
                <a:solidFill>
                  <a:schemeClr val="tx1"/>
                </a:solidFill>
                <a:latin typeface="Times New Roman" panose="02020603050405020304" pitchFamily="18" charset="0"/>
                <a:cs typeface="Times New Roman" panose="02020603050405020304" pitchFamily="18" charset="0"/>
              </a:rPr>
              <a:t>de transparencia: </a:t>
            </a:r>
            <a:r>
              <a:rPr lang="es-GT" sz="2400" b="0" dirty="0" smtClean="0">
                <a:solidFill>
                  <a:schemeClr val="tx1"/>
                </a:solidFill>
                <a:latin typeface="Times New Roman" panose="02020603050405020304" pitchFamily="18" charset="0"/>
                <a:cs typeface="Times New Roman" panose="02020603050405020304" pitchFamily="18" charset="0"/>
              </a:rPr>
              <a:t>apegarse a la Ley de Creación de AMSA, Ley de Contrataciones del Estado, Ley de Acceso a la Información Pública, entre otras. </a:t>
            </a:r>
            <a:endParaRPr lang="es-GT" sz="24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869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982982" y="697637"/>
            <a:ext cx="4939146" cy="715530"/>
          </a:xfrm>
        </p:spPr>
        <p:txBody>
          <a:bodyPr>
            <a:normAutofit fontScale="90000"/>
          </a:bodyPr>
          <a:lstStyle/>
          <a:p>
            <a:r>
              <a:rPr lang="es-GT" sz="2400" b="1" dirty="0">
                <a:solidFill>
                  <a:srgbClr val="003353"/>
                </a:solidFill>
                <a:latin typeface="Montserrat" pitchFamily="2" charset="77"/>
              </a:rPr>
              <a:t>PRINCIPALES OBJETIVOS DE AMSA</a:t>
            </a:r>
          </a:p>
        </p:txBody>
      </p:sp>
      <p:sp>
        <p:nvSpPr>
          <p:cNvPr id="5" name="CuadroTexto 4">
            <a:extLst>
              <a:ext uri="{FF2B5EF4-FFF2-40B4-BE49-F238E27FC236}">
                <a16:creationId xmlns:a16="http://schemas.microsoft.com/office/drawing/2014/main" id="{772394B1-81AB-2D43-86E5-EDE326CA93F8}"/>
              </a:ext>
            </a:extLst>
          </p:cNvPr>
          <p:cNvSpPr txBox="1"/>
          <p:nvPr/>
        </p:nvSpPr>
        <p:spPr>
          <a:xfrm>
            <a:off x="982982" y="1854874"/>
            <a:ext cx="10604960" cy="3046988"/>
          </a:xfrm>
          <a:prstGeom prst="rect">
            <a:avLst/>
          </a:prstGeom>
          <a:noFill/>
        </p:spPr>
        <p:txBody>
          <a:bodyPr wrap="square" rtlCol="0">
            <a:spAutoFit/>
          </a:bodyPr>
          <a:lstStyle/>
          <a:p>
            <a:pPr algn="just"/>
            <a:r>
              <a:rPr lang="es-ES" sz="2400" dirty="0">
                <a:latin typeface="Times New Roman" panose="02020603050405020304" pitchFamily="18" charset="0"/>
                <a:cs typeface="Times New Roman" panose="02020603050405020304" pitchFamily="18" charset="0"/>
              </a:rPr>
              <a:t>Para el cumplimiento de sus funciones y satisfacer las necesidades de la población, AMSA, debe cumplir con los siguientes objetivos:</a:t>
            </a:r>
          </a:p>
          <a:p>
            <a:pPr algn="just"/>
            <a:endParaRPr lang="es-ES" sz="2400" dirty="0">
              <a:latin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Modernización y Fortalecimiento Institucional</a:t>
            </a:r>
          </a:p>
          <a:p>
            <a:pPr marL="800100" lvl="1" indent="-342900" algn="just">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Gobernanza y Cumplimiento Legal</a:t>
            </a:r>
          </a:p>
          <a:p>
            <a:pPr marL="800100" lvl="1" indent="-342900" algn="just">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Manejo Integral de Cuenca</a:t>
            </a:r>
          </a:p>
          <a:p>
            <a:pPr marL="800100" lvl="1" indent="-342900" algn="just">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Calidad Ambiental y Saneamiento</a:t>
            </a:r>
          </a:p>
          <a:p>
            <a:pPr marL="800100" lvl="1" indent="-342900" algn="just">
              <a:buFont typeface="Wingdings" panose="05000000000000000000" pitchFamily="2" charset="2"/>
              <a:buChar char="§"/>
            </a:pPr>
            <a:r>
              <a:rPr lang="es-ES" sz="2400" dirty="0">
                <a:latin typeface="Times New Roman" panose="02020603050405020304" pitchFamily="18" charset="0"/>
                <a:cs typeface="Times New Roman" panose="02020603050405020304" pitchFamily="18" charset="0"/>
              </a:rPr>
              <a:t>Educación Ambiental</a:t>
            </a:r>
          </a:p>
        </p:txBody>
      </p:sp>
    </p:spTree>
    <p:extLst>
      <p:ext uri="{BB962C8B-B14F-4D97-AF65-F5344CB8AC3E}">
        <p14:creationId xmlns:p14="http://schemas.microsoft.com/office/powerpoint/2010/main" val="25543770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667096" y="755827"/>
            <a:ext cx="8942415" cy="715530"/>
          </a:xfrm>
        </p:spPr>
        <p:txBody>
          <a:bodyPr>
            <a:normAutofit fontScale="90000"/>
          </a:bodyPr>
          <a:lstStyle/>
          <a:p>
            <a:r>
              <a:rPr lang="es-ES" sz="2800" b="1" dirty="0">
                <a:solidFill>
                  <a:srgbClr val="003353"/>
                </a:solidFill>
                <a:latin typeface="Montserrat" pitchFamily="2" charset="77"/>
              </a:rPr>
              <a:t>¿QUÉ DESAFÍOS INSTITUCIONALES SE TIENEN DURANTE 2021</a:t>
            </a:r>
            <a:r>
              <a:rPr lang="es-ES" sz="2800" b="1" dirty="0" smtClean="0">
                <a:solidFill>
                  <a:srgbClr val="003353"/>
                </a:solidFill>
                <a:latin typeface="Montserrat" pitchFamily="2" charset="77"/>
              </a:rPr>
              <a:t>?</a:t>
            </a:r>
            <a:endParaRPr lang="es-GT" sz="2800" b="1" dirty="0">
              <a:solidFill>
                <a:srgbClr val="003353"/>
              </a:solidFill>
              <a:latin typeface="Montserrat" pitchFamily="2" charset="77"/>
            </a:endParaRP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537161" y="1939484"/>
            <a:ext cx="4508666"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ES" sz="2000" b="0" dirty="0">
                <a:solidFill>
                  <a:schemeClr val="tx1"/>
                </a:solidFill>
                <a:latin typeface="Times New Roman" panose="02020603050405020304" pitchFamily="18" charset="0"/>
                <a:cs typeface="Times New Roman" panose="02020603050405020304" pitchFamily="18" charset="0"/>
              </a:rPr>
              <a:t/>
            </a:r>
            <a:br>
              <a:rPr lang="es-ES" sz="2000" b="0" dirty="0">
                <a:solidFill>
                  <a:schemeClr val="tx1"/>
                </a:solidFill>
                <a:latin typeface="Times New Roman" panose="02020603050405020304" pitchFamily="18" charset="0"/>
                <a:cs typeface="Times New Roman" panose="02020603050405020304" pitchFamily="18" charset="0"/>
              </a:rPr>
            </a:br>
            <a:r>
              <a:rPr lang="es-ES" sz="2000" b="0" dirty="0">
                <a:solidFill>
                  <a:schemeClr val="tx1"/>
                </a:solidFill>
                <a:latin typeface="Times New Roman" panose="02020603050405020304" pitchFamily="18" charset="0"/>
                <a:cs typeface="Times New Roman" panose="02020603050405020304" pitchFamily="18" charset="0"/>
              </a:rPr>
              <a:t>Las acciones inmediatas a seguir son cumplir con las metas física planificadas y una ejecución del presupuesto. </a:t>
            </a:r>
          </a:p>
        </p:txBody>
      </p:sp>
      <p:sp>
        <p:nvSpPr>
          <p:cNvPr id="7" name="Título 1">
            <a:extLst>
              <a:ext uri="{FF2B5EF4-FFF2-40B4-BE49-F238E27FC236}">
                <a16:creationId xmlns:a16="http://schemas.microsoft.com/office/drawing/2014/main" id="{E40743F2-234A-4544-BBAC-8877FB423F76}"/>
              </a:ext>
            </a:extLst>
          </p:cNvPr>
          <p:cNvSpPr txBox="1">
            <a:spLocks/>
          </p:cNvSpPr>
          <p:nvPr/>
        </p:nvSpPr>
        <p:spPr>
          <a:xfrm>
            <a:off x="5138303" y="1314350"/>
            <a:ext cx="6667995"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Times New Roman" panose="02020603050405020304" pitchFamily="18" charset="0"/>
                <a:cs typeface="Times New Roman" panose="02020603050405020304" pitchFamily="18" charset="0"/>
              </a:rPr>
              <a:t>Los </a:t>
            </a:r>
            <a:r>
              <a:rPr lang="es-GT" sz="1800" dirty="0">
                <a:solidFill>
                  <a:srgbClr val="0070C0"/>
                </a:solidFill>
                <a:latin typeface="Times New Roman" panose="02020603050405020304" pitchFamily="18" charset="0"/>
                <a:cs typeface="Times New Roman" panose="02020603050405020304" pitchFamily="18" charset="0"/>
              </a:rPr>
              <a:t>principales desafíos </a:t>
            </a:r>
            <a:r>
              <a:rPr lang="es-GT" sz="1800" b="0" dirty="0" smtClean="0">
                <a:solidFill>
                  <a:schemeClr val="tx1"/>
                </a:solidFill>
                <a:latin typeface="Times New Roman" panose="02020603050405020304" pitchFamily="18" charset="0"/>
                <a:cs typeface="Times New Roman" panose="02020603050405020304" pitchFamily="18" charset="0"/>
              </a:rPr>
              <a:t>de AMSA en </a:t>
            </a:r>
            <a:r>
              <a:rPr lang="es-GT" sz="1800" b="0" dirty="0">
                <a:solidFill>
                  <a:schemeClr val="tx1"/>
                </a:solidFill>
                <a:latin typeface="Times New Roman" panose="02020603050405020304" pitchFamily="18" charset="0"/>
                <a:cs typeface="Times New Roman" panose="02020603050405020304" pitchFamily="18" charset="0"/>
              </a:rPr>
              <a:t>cuanto al uso de los recursos públicos y el cumplimiento de los planes nacionales </a:t>
            </a:r>
            <a:r>
              <a:rPr lang="es-GT" sz="1800" b="0" dirty="0" smtClean="0">
                <a:solidFill>
                  <a:schemeClr val="tx1"/>
                </a:solidFill>
                <a:latin typeface="Times New Roman" panose="02020603050405020304" pitchFamily="18" charset="0"/>
                <a:cs typeface="Times New Roman" panose="02020603050405020304" pitchFamily="18" charset="0"/>
              </a:rPr>
              <a:t>son: el cumplimiento de las metas físicas planificadas para este año, logrando con ello una ejecución alta y responsable del presupuesto asignado.</a:t>
            </a:r>
          </a:p>
          <a:p>
            <a:pPr algn="just">
              <a:lnSpc>
                <a:spcPct val="150000"/>
              </a:lnSpc>
            </a:pPr>
            <a:endParaRPr lang="es-GT" sz="18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1800" b="0" dirty="0" smtClean="0">
                <a:solidFill>
                  <a:schemeClr val="tx1"/>
                </a:solidFill>
                <a:latin typeface="Times New Roman" panose="02020603050405020304" pitchFamily="18" charset="0"/>
                <a:cs typeface="Times New Roman" panose="02020603050405020304" pitchFamily="18" charset="0"/>
              </a:rPr>
              <a:t>Asimismo, realizar las gestiones para un cierre paulatino del vertedero controlado del km 22, el mejoramiento de las condiciones de las plantas de tratamiento a cargo de la institución, lograr un número considerable de personas atendidas y concientizadas en temas ambientales, así como entidades visitadas para dar a conocer el acuerdo gubernativo 236-2006. </a:t>
            </a:r>
            <a:endParaRPr lang="es-GT" sz="18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152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19101" y="292081"/>
            <a:ext cx="1619534" cy="646331"/>
          </a:xfrm>
          <a:prstGeom prst="rect">
            <a:avLst/>
          </a:prstGeom>
          <a:noFill/>
        </p:spPr>
        <p:txBody>
          <a:bodyPr wrap="square" rtlCol="0">
            <a:spAutoFit/>
          </a:bodyPr>
          <a:lstStyle/>
          <a:p>
            <a:r>
              <a:rPr lang="es-ES" sz="900" b="1" dirty="0">
                <a:solidFill>
                  <a:srgbClr val="003353"/>
                </a:solidFill>
                <a:latin typeface="Montserrat" pitchFamily="2" charset="77"/>
              </a:rPr>
              <a:t>Autoridad para el Manejo Sustentable de la Cuenca y del Lago de Amatitlán                    -AMSA- </a:t>
            </a:r>
          </a:p>
        </p:txBody>
      </p:sp>
      <p:sp>
        <p:nvSpPr>
          <p:cNvPr id="11" name="CuadroTexto 10">
            <a:extLst>
              <a:ext uri="{FF2B5EF4-FFF2-40B4-BE49-F238E27FC236}">
                <a16:creationId xmlns:a16="http://schemas.microsoft.com/office/drawing/2014/main" id="{4BCE1CC5-54D2-A544-84CA-A9D3ACF28E46}"/>
              </a:ext>
            </a:extLst>
          </p:cNvPr>
          <p:cNvSpPr txBox="1"/>
          <p:nvPr/>
        </p:nvSpPr>
        <p:spPr>
          <a:xfrm>
            <a:off x="7596570" y="6129345"/>
            <a:ext cx="3675487" cy="338554"/>
          </a:xfrm>
          <a:prstGeom prst="rect">
            <a:avLst/>
          </a:prstGeom>
          <a:noFill/>
        </p:spPr>
        <p:txBody>
          <a:bodyPr wrap="square" rtlCol="0">
            <a:spAutoFit/>
          </a:bodyPr>
          <a:lstStyle/>
          <a:p>
            <a:r>
              <a:rPr lang="es-ES" sz="1600" b="1" dirty="0">
                <a:solidFill>
                  <a:schemeClr val="bg1"/>
                </a:solidFill>
                <a:latin typeface="Montserrat Black" pitchFamily="2" charset="77"/>
              </a:rPr>
              <a:t>Autoridad del lago de Amatitlán</a:t>
            </a:r>
            <a:endParaRPr lang="es-GT" sz="1600" b="1" dirty="0">
              <a:solidFill>
                <a:schemeClr val="bg1"/>
              </a:solidFill>
              <a:latin typeface="Montserrat Black" pitchFamily="2" charset="77"/>
            </a:endParaRPr>
          </a:p>
        </p:txBody>
      </p:sp>
    </p:spTree>
    <p:extLst>
      <p:ext uri="{BB962C8B-B14F-4D97-AF65-F5344CB8AC3E}">
        <p14:creationId xmlns:p14="http://schemas.microsoft.com/office/powerpoint/2010/main" val="1502660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A2162693-C48A-1D46-A173-005AE60ACA54}"/>
              </a:ext>
            </a:extLst>
          </p:cNvPr>
          <p:cNvSpPr txBox="1">
            <a:spLocks/>
          </p:cNvSpPr>
          <p:nvPr/>
        </p:nvSpPr>
        <p:spPr>
          <a:xfrm>
            <a:off x="2865120" y="5017050"/>
            <a:ext cx="9144000" cy="1572448"/>
          </a:xfrm>
          <a:prstGeom prst="rect">
            <a:avLst/>
          </a:prstGeom>
        </p:spPr>
        <p:txBody>
          <a:bodyPr vert="horz" lIns="91440" tIns="45720" rIns="91440" bIns="45720" rtlCol="0"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s-GT" sz="37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RENDICIÓN DE CUENTAS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GT" sz="37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r>
            <a:br>
              <a:rPr kumimoji="0" lang="es-GT" sz="37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s-GT" sz="37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PARTE GENERAL</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s-GT" sz="37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SEGUNDO CUATRIMESTRE 2021</a:t>
            </a:r>
          </a:p>
        </p:txBody>
      </p:sp>
      <p:pic>
        <p:nvPicPr>
          <p:cNvPr id="3" name="Imagen 2"/>
          <p:cNvPicPr>
            <a:picLocks noChangeAspect="1"/>
          </p:cNvPicPr>
          <p:nvPr/>
        </p:nvPicPr>
        <p:blipFill>
          <a:blip r:embed="rId4" cstate="hqprint">
            <a:extLst>
              <a:ext uri="{BEBA8EAE-BF5A-486C-A8C5-ECC9F3942E4B}">
                <a14:imgProps xmlns:a14="http://schemas.microsoft.com/office/drawing/2010/main">
                  <a14:imgLayer r:embed="rId5">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08239" y="922957"/>
            <a:ext cx="3989783" cy="2992337"/>
          </a:xfrm>
          <a:prstGeom prst="rect">
            <a:avLst/>
          </a:prstGeom>
        </p:spPr>
      </p:pic>
    </p:spTree>
    <p:extLst>
      <p:ext uri="{BB962C8B-B14F-4D97-AF65-F5344CB8AC3E}">
        <p14:creationId xmlns:p14="http://schemas.microsoft.com/office/powerpoint/2010/main" val="515728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fontScale="90000"/>
          </a:bodyPr>
          <a:lstStyle/>
          <a:p>
            <a:r>
              <a:rPr lang="es-ES" sz="2400" b="1" dirty="0">
                <a:solidFill>
                  <a:srgbClr val="003353"/>
                </a:solidFill>
                <a:latin typeface="Montserrat" pitchFamily="2" charset="77"/>
              </a:rPr>
              <a:t>CIFRAS GENERALES DEL PRESUPUESTO AL SEGUNDO CUATRIMESTRE 2021</a:t>
            </a:r>
            <a:endParaRPr lang="es-GT" sz="2400" b="1" dirty="0">
              <a:solidFill>
                <a:srgbClr val="003353"/>
              </a:solidFill>
              <a:latin typeface="Montserrat" pitchFamily="2" charset="77"/>
            </a:endParaRPr>
          </a:p>
        </p:txBody>
      </p:sp>
      <p:sp>
        <p:nvSpPr>
          <p:cNvPr id="4" name="Marcador de contenido 72"/>
          <p:cNvSpPr>
            <a:spLocks noGrp="1"/>
          </p:cNvSpPr>
          <p:nvPr>
            <p:ph sz="half" idx="1"/>
          </p:nvPr>
        </p:nvSpPr>
        <p:spPr>
          <a:xfrm>
            <a:off x="1361441" y="1734885"/>
            <a:ext cx="5181600" cy="4341719"/>
          </a:xfrm>
        </p:spPr>
        <p:txBody>
          <a:bodyPr>
            <a:normAutofit/>
          </a:bodyPr>
          <a:lstStyle/>
          <a:p>
            <a:pPr marL="457200" lvl="1" indent="0">
              <a:buNone/>
            </a:pPr>
            <a:r>
              <a:rPr lang="es-GT" dirty="0">
                <a:latin typeface="Times New Roman" panose="02020603050405020304" pitchFamily="18" charset="0"/>
                <a:cs typeface="Times New Roman" panose="02020603050405020304" pitchFamily="18" charset="0"/>
              </a:rPr>
              <a:t>Presupuesto vigente </a:t>
            </a:r>
            <a:r>
              <a:rPr lang="es-GT" b="1" dirty="0">
                <a:latin typeface="Times New Roman" panose="02020603050405020304" pitchFamily="18" charset="0"/>
                <a:cs typeface="Times New Roman" panose="02020603050405020304" pitchFamily="18" charset="0"/>
              </a:rPr>
              <a:t>total:</a:t>
            </a:r>
          </a:p>
          <a:p>
            <a:pPr marL="457200" lvl="1" indent="0">
              <a:buNone/>
            </a:pPr>
            <a:endParaRPr lang="es-GT" b="1" dirty="0">
              <a:latin typeface="Times New Roman" panose="02020603050405020304" pitchFamily="18" charset="0"/>
              <a:cs typeface="Times New Roman" panose="02020603050405020304" pitchFamily="18" charset="0"/>
            </a:endParaRPr>
          </a:p>
          <a:p>
            <a:pPr marL="457200" lvl="1" indent="0">
              <a:buNone/>
            </a:pPr>
            <a:r>
              <a:rPr lang="es-GT" b="1" dirty="0">
                <a:latin typeface="Times New Roman" panose="02020603050405020304" pitchFamily="18" charset="0"/>
                <a:cs typeface="Times New Roman" panose="02020603050405020304" pitchFamily="18" charset="0"/>
              </a:rPr>
              <a:t> </a:t>
            </a:r>
            <a:endParaRPr lang="es-GT" dirty="0">
              <a:latin typeface="Times New Roman" panose="02020603050405020304" pitchFamily="18" charset="0"/>
              <a:cs typeface="Times New Roman" panose="02020603050405020304" pitchFamily="18" charset="0"/>
            </a:endParaRPr>
          </a:p>
          <a:p>
            <a:pPr marL="457200" lvl="1" indent="0">
              <a:buNone/>
            </a:pPr>
            <a:r>
              <a:rPr lang="es-GT" dirty="0">
                <a:latin typeface="Times New Roman" panose="02020603050405020304" pitchFamily="18" charset="0"/>
                <a:cs typeface="Times New Roman" panose="02020603050405020304" pitchFamily="18" charset="0"/>
              </a:rPr>
              <a:t>Presupuesto </a:t>
            </a:r>
            <a:r>
              <a:rPr lang="es-GT" b="1" dirty="0">
                <a:latin typeface="Times New Roman" panose="02020603050405020304" pitchFamily="18" charset="0"/>
                <a:cs typeface="Times New Roman" panose="02020603050405020304" pitchFamily="18" charset="0"/>
              </a:rPr>
              <a:t>ejecutado</a:t>
            </a:r>
            <a:r>
              <a:rPr lang="es-GT" dirty="0">
                <a:latin typeface="Times New Roman" panose="02020603050405020304" pitchFamily="18" charset="0"/>
                <a:cs typeface="Times New Roman" panose="02020603050405020304" pitchFamily="18" charset="0"/>
              </a:rPr>
              <a:t> </a:t>
            </a:r>
            <a:r>
              <a:rPr lang="es-GT" dirty="0" smtClean="0">
                <a:latin typeface="Times New Roman" panose="02020603050405020304" pitchFamily="18" charset="0"/>
                <a:cs typeface="Times New Roman" panose="02020603050405020304" pitchFamily="18" charset="0"/>
              </a:rPr>
              <a:t/>
            </a:r>
            <a:br>
              <a:rPr lang="es-GT" dirty="0" smtClean="0">
                <a:latin typeface="Times New Roman" panose="02020603050405020304" pitchFamily="18" charset="0"/>
                <a:cs typeface="Times New Roman" panose="02020603050405020304" pitchFamily="18" charset="0"/>
              </a:rPr>
            </a:br>
            <a:r>
              <a:rPr lang="es-GT" dirty="0" smtClean="0">
                <a:latin typeface="Times New Roman" panose="02020603050405020304" pitchFamily="18" charset="0"/>
                <a:cs typeface="Times New Roman" panose="02020603050405020304" pitchFamily="18" charset="0"/>
              </a:rPr>
              <a:t>(</a:t>
            </a:r>
            <a:r>
              <a:rPr lang="es-GT" dirty="0">
                <a:latin typeface="Times New Roman" panose="02020603050405020304" pitchFamily="18" charset="0"/>
                <a:cs typeface="Times New Roman" panose="02020603050405020304" pitchFamily="18" charset="0"/>
              </a:rPr>
              <a:t>utilizado):</a:t>
            </a:r>
            <a:br>
              <a:rPr lang="es-GT" dirty="0">
                <a:latin typeface="Times New Roman" panose="02020603050405020304" pitchFamily="18" charset="0"/>
                <a:cs typeface="Times New Roman" panose="02020603050405020304" pitchFamily="18" charset="0"/>
              </a:rPr>
            </a:br>
            <a:endParaRPr lang="es-GT" dirty="0">
              <a:latin typeface="Times New Roman" panose="02020603050405020304" pitchFamily="18" charset="0"/>
              <a:cs typeface="Times New Roman" panose="02020603050405020304" pitchFamily="18" charset="0"/>
            </a:endParaRPr>
          </a:p>
          <a:p>
            <a:pPr marL="457200" lvl="1" indent="0">
              <a:buNone/>
            </a:pPr>
            <a:endParaRPr lang="es-GT" dirty="0">
              <a:latin typeface="Times New Roman" panose="02020603050405020304" pitchFamily="18" charset="0"/>
              <a:cs typeface="Times New Roman" panose="02020603050405020304" pitchFamily="18" charset="0"/>
            </a:endParaRPr>
          </a:p>
          <a:p>
            <a:pPr marL="457200" lvl="1" indent="0">
              <a:buNone/>
            </a:pPr>
            <a:r>
              <a:rPr lang="es-GT" b="1" dirty="0" smtClean="0">
                <a:latin typeface="Times New Roman" panose="02020603050405020304" pitchFamily="18" charset="0"/>
                <a:cs typeface="Times New Roman" panose="02020603050405020304" pitchFamily="18" charset="0"/>
              </a:rPr>
              <a:t>Saldo</a:t>
            </a:r>
            <a:r>
              <a:rPr lang="es-GT" dirty="0" smtClean="0">
                <a:latin typeface="Times New Roman" panose="02020603050405020304" pitchFamily="18" charset="0"/>
                <a:cs typeface="Times New Roman" panose="02020603050405020304" pitchFamily="18" charset="0"/>
              </a:rPr>
              <a:t> </a:t>
            </a:r>
            <a:r>
              <a:rPr lang="es-GT" dirty="0">
                <a:latin typeface="Times New Roman" panose="02020603050405020304" pitchFamily="18" charset="0"/>
                <a:cs typeface="Times New Roman" panose="02020603050405020304" pitchFamily="18" charset="0"/>
              </a:rPr>
              <a:t>por ejecutar </a:t>
            </a:r>
            <a:br>
              <a:rPr lang="es-GT" dirty="0">
                <a:latin typeface="Times New Roman" panose="02020603050405020304" pitchFamily="18" charset="0"/>
                <a:cs typeface="Times New Roman" panose="02020603050405020304" pitchFamily="18" charset="0"/>
              </a:rPr>
            </a:br>
            <a:r>
              <a:rPr lang="es-GT" dirty="0">
                <a:latin typeface="Times New Roman" panose="02020603050405020304" pitchFamily="18" charset="0"/>
                <a:cs typeface="Times New Roman" panose="02020603050405020304" pitchFamily="18" charset="0"/>
              </a:rPr>
              <a:t>(por utilizar):</a:t>
            </a:r>
          </a:p>
        </p:txBody>
      </p:sp>
      <p:sp>
        <p:nvSpPr>
          <p:cNvPr id="6" name="Marcador de contenido 73"/>
          <p:cNvSpPr txBox="1">
            <a:spLocks/>
          </p:cNvSpPr>
          <p:nvPr/>
        </p:nvSpPr>
        <p:spPr>
          <a:xfrm>
            <a:off x="6679848" y="1565384"/>
            <a:ext cx="4862021" cy="6382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GT" sz="4600" b="1" dirty="0" smtClean="0">
                <a:solidFill>
                  <a:srgbClr val="0070C0"/>
                </a:solidFill>
                <a:latin typeface="Times New Roman" panose="02020603050405020304" pitchFamily="18" charset="0"/>
                <a:cs typeface="Times New Roman" panose="02020603050405020304" pitchFamily="18" charset="0"/>
              </a:rPr>
              <a:t>Q 29,300,000.00</a:t>
            </a:r>
          </a:p>
          <a:p>
            <a:endParaRPr lang="es-GT" sz="4600" dirty="0">
              <a:latin typeface="Times New Roman" panose="02020603050405020304" pitchFamily="18" charset="0"/>
              <a:cs typeface="Times New Roman" panose="02020603050405020304" pitchFamily="18" charset="0"/>
            </a:endParaRPr>
          </a:p>
        </p:txBody>
      </p:sp>
      <p:sp>
        <p:nvSpPr>
          <p:cNvPr id="7" name="Rectángulo 6"/>
          <p:cNvSpPr/>
          <p:nvPr/>
        </p:nvSpPr>
        <p:spPr>
          <a:xfrm>
            <a:off x="6217345" y="2807609"/>
            <a:ext cx="5245906" cy="800219"/>
          </a:xfrm>
          <a:prstGeom prst="rect">
            <a:avLst/>
          </a:prstGeom>
        </p:spPr>
        <p:txBody>
          <a:bodyPr wrap="square">
            <a:spAutoFit/>
          </a:bodyPr>
          <a:lstStyle/>
          <a:p>
            <a:pPr lvl="1"/>
            <a:r>
              <a:rPr lang="es-GT" sz="4600" b="1" dirty="0" smtClean="0">
                <a:solidFill>
                  <a:srgbClr val="0070C0"/>
                </a:solidFill>
                <a:latin typeface="Times New Roman" panose="02020603050405020304" pitchFamily="18" charset="0"/>
                <a:cs typeface="Times New Roman" panose="02020603050405020304" pitchFamily="18" charset="0"/>
              </a:rPr>
              <a:t>Q </a:t>
            </a:r>
            <a:r>
              <a:rPr lang="es-GT" sz="4600" b="1" dirty="0">
                <a:solidFill>
                  <a:srgbClr val="0070C0"/>
                </a:solidFill>
                <a:latin typeface="Times New Roman" panose="02020603050405020304" pitchFamily="18" charset="0"/>
                <a:cs typeface="Times New Roman" panose="02020603050405020304" pitchFamily="18" charset="0"/>
              </a:rPr>
              <a:t>11,858,174.93</a:t>
            </a:r>
          </a:p>
        </p:txBody>
      </p:sp>
      <p:sp>
        <p:nvSpPr>
          <p:cNvPr id="8" name="Rectángulo 7"/>
          <p:cNvSpPr/>
          <p:nvPr/>
        </p:nvSpPr>
        <p:spPr>
          <a:xfrm>
            <a:off x="6217345" y="4089734"/>
            <a:ext cx="5282959" cy="800219"/>
          </a:xfrm>
          <a:prstGeom prst="rect">
            <a:avLst/>
          </a:prstGeom>
        </p:spPr>
        <p:txBody>
          <a:bodyPr wrap="square">
            <a:spAutoFit/>
          </a:bodyPr>
          <a:lstStyle/>
          <a:p>
            <a:pPr lvl="1"/>
            <a:r>
              <a:rPr lang="es-GT" sz="4600" b="1" dirty="0">
                <a:solidFill>
                  <a:srgbClr val="0070C0"/>
                </a:solidFill>
                <a:latin typeface="Times New Roman" panose="02020603050405020304" pitchFamily="18" charset="0"/>
                <a:cs typeface="Times New Roman" panose="02020603050405020304" pitchFamily="18" charset="0"/>
              </a:rPr>
              <a:t>Q </a:t>
            </a:r>
            <a:r>
              <a:rPr lang="es-GT" sz="4600" b="1" dirty="0" smtClean="0">
                <a:solidFill>
                  <a:srgbClr val="0070C0"/>
                </a:solidFill>
                <a:latin typeface="Times New Roman" panose="02020603050405020304" pitchFamily="18" charset="0"/>
                <a:cs typeface="Times New Roman" panose="02020603050405020304" pitchFamily="18" charset="0"/>
              </a:rPr>
              <a:t>17,441,825.07</a:t>
            </a:r>
            <a:endParaRPr lang="es-GT" sz="4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6861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642548" y="672698"/>
            <a:ext cx="6075218" cy="715530"/>
          </a:xfrm>
        </p:spPr>
        <p:txBody>
          <a:bodyPr>
            <a:noAutofit/>
          </a:bodyPr>
          <a:lstStyle/>
          <a:p>
            <a:r>
              <a:rPr lang="es-ES" sz="2400" b="1" dirty="0">
                <a:solidFill>
                  <a:srgbClr val="003353"/>
                </a:solidFill>
                <a:latin typeface="Montserrat" pitchFamily="2" charset="77"/>
              </a:rPr>
              <a:t>CIFRAS GENERALES DEL PRESUPUESTO AL SEGUNDO CUATRIMESTRE 2021</a:t>
            </a:r>
            <a:endParaRPr lang="es-GT" sz="2400" b="1" dirty="0">
              <a:solidFill>
                <a:srgbClr val="003353"/>
              </a:solidFill>
              <a:latin typeface="Montserrat" pitchFamily="2" charset="77"/>
            </a:endParaRPr>
          </a:p>
        </p:txBody>
      </p:sp>
      <p:sp>
        <p:nvSpPr>
          <p:cNvPr id="7" name="Marcador de contenido 6">
            <a:extLst>
              <a:ext uri="{FF2B5EF4-FFF2-40B4-BE49-F238E27FC236}">
                <a16:creationId xmlns:a16="http://schemas.microsoft.com/office/drawing/2014/main" id="{0246042C-1ABA-4355-A47C-701F270E798C}"/>
              </a:ext>
            </a:extLst>
          </p:cNvPr>
          <p:cNvSpPr>
            <a:spLocks noGrp="1"/>
          </p:cNvSpPr>
          <p:nvPr>
            <p:ph idx="1"/>
          </p:nvPr>
        </p:nvSpPr>
        <p:spPr>
          <a:xfrm>
            <a:off x="1775254" y="2645549"/>
            <a:ext cx="4866615" cy="1445424"/>
          </a:xfrm>
        </p:spPr>
        <p:txBody>
          <a:bodyPr>
            <a:noAutofit/>
          </a:bodyPr>
          <a:lstStyle/>
          <a:p>
            <a:pPr marL="0" indent="0">
              <a:buNone/>
            </a:pPr>
            <a:endParaRPr lang="es-GT" sz="3000" b="1" dirty="0">
              <a:latin typeface="Times New Roman" panose="02020603050405020304" pitchFamily="18" charset="0"/>
              <a:cs typeface="Times New Roman" panose="02020603050405020304" pitchFamily="18" charset="0"/>
            </a:endParaRPr>
          </a:p>
          <a:p>
            <a:pPr marL="457200" lvl="1" indent="0">
              <a:buNone/>
            </a:pPr>
            <a:r>
              <a:rPr lang="es-GT" sz="3000" b="1" dirty="0">
                <a:latin typeface="Times New Roman" panose="02020603050405020304" pitchFamily="18" charset="0"/>
                <a:cs typeface="Times New Roman" panose="02020603050405020304" pitchFamily="18" charset="0"/>
              </a:rPr>
              <a:t>Porcentaje de ejecución:</a:t>
            </a:r>
          </a:p>
          <a:p>
            <a:pPr marL="457200" lvl="1" indent="0">
              <a:buNone/>
            </a:pPr>
            <a:endParaRPr lang="es-GT" sz="3000" b="1" dirty="0">
              <a:latin typeface="Times New Roman" panose="02020603050405020304" pitchFamily="18" charset="0"/>
              <a:cs typeface="Times New Roman" panose="02020603050405020304" pitchFamily="18" charset="0"/>
            </a:endParaRPr>
          </a:p>
          <a:p>
            <a:pPr marL="457200" lvl="1" indent="0">
              <a:buNone/>
            </a:pPr>
            <a:r>
              <a:rPr lang="es-GT" sz="3000" b="1" dirty="0">
                <a:latin typeface="Times New Roman" panose="02020603050405020304" pitchFamily="18" charset="0"/>
                <a:cs typeface="Times New Roman" panose="02020603050405020304" pitchFamily="18" charset="0"/>
              </a:rPr>
              <a:t> </a:t>
            </a:r>
          </a:p>
          <a:p>
            <a:pPr lvl="1"/>
            <a:endParaRPr lang="es-GT" sz="3000" dirty="0">
              <a:latin typeface="Times New Roman" panose="02020603050405020304" pitchFamily="18" charset="0"/>
              <a:cs typeface="Times New Roman" panose="02020603050405020304" pitchFamily="18" charset="0"/>
            </a:endParaRPr>
          </a:p>
        </p:txBody>
      </p:sp>
      <p:sp>
        <p:nvSpPr>
          <p:cNvPr id="8" name="Marcador de contenido 6">
            <a:extLst>
              <a:ext uri="{FF2B5EF4-FFF2-40B4-BE49-F238E27FC236}">
                <a16:creationId xmlns:a16="http://schemas.microsoft.com/office/drawing/2014/main" id="{0246042C-1ABA-4355-A47C-701F270E798C}"/>
              </a:ext>
            </a:extLst>
          </p:cNvPr>
          <p:cNvSpPr txBox="1">
            <a:spLocks/>
          </p:cNvSpPr>
          <p:nvPr/>
        </p:nvSpPr>
        <p:spPr>
          <a:xfrm>
            <a:off x="5965220" y="2144607"/>
            <a:ext cx="2884203" cy="19840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sz="5400" b="1" dirty="0">
              <a:latin typeface="Times New Roman" panose="02020603050405020304" pitchFamily="18" charset="0"/>
              <a:cs typeface="Times New Roman" panose="02020603050405020304" pitchFamily="18" charset="0"/>
            </a:endParaRPr>
          </a:p>
          <a:p>
            <a:pPr marL="457200" lvl="1" indent="0" algn="r">
              <a:buNone/>
            </a:pPr>
            <a:r>
              <a:rPr lang="es-GT" sz="5400" b="1" dirty="0" smtClean="0">
                <a:latin typeface="Times New Roman" panose="02020603050405020304" pitchFamily="18" charset="0"/>
                <a:cs typeface="Times New Roman" panose="02020603050405020304" pitchFamily="18" charset="0"/>
              </a:rPr>
              <a:t>40.47%</a:t>
            </a:r>
            <a:endParaRPr lang="es-GT" sz="5400" b="1" dirty="0">
              <a:latin typeface="Times New Roman" panose="02020603050405020304" pitchFamily="18" charset="0"/>
              <a:cs typeface="Times New Roman" panose="02020603050405020304" pitchFamily="18" charset="0"/>
            </a:endParaRPr>
          </a:p>
          <a:p>
            <a:pPr marL="457200" lvl="1" indent="0" algn="r">
              <a:buNone/>
            </a:pPr>
            <a:endParaRPr lang="es-GT"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206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431630"/>
            <a:ext cx="8942415" cy="715530"/>
          </a:xfrm>
        </p:spPr>
        <p:txBody>
          <a:bodyPr>
            <a:normAutofit/>
          </a:bodyPr>
          <a:lstStyle/>
          <a:p>
            <a:r>
              <a:rPr lang="es-ES" sz="2800" b="1" dirty="0">
                <a:solidFill>
                  <a:srgbClr val="003353"/>
                </a:solidFill>
                <a:latin typeface="Montserrat" pitchFamily="2" charset="77"/>
              </a:rPr>
              <a:t>¿EN QUÉ UTILIZA EL DINERO AMSA</a:t>
            </a:r>
            <a:r>
              <a:rPr lang="es-ES" sz="2800" b="1" dirty="0" smtClean="0">
                <a:solidFill>
                  <a:srgbClr val="003353"/>
                </a:solidFill>
                <a:latin typeface="Montserrat" pitchFamily="2" charset="77"/>
              </a:rPr>
              <a:t>?</a:t>
            </a:r>
            <a:endParaRPr lang="es-GT" sz="2800" b="1" dirty="0">
              <a:solidFill>
                <a:srgbClr val="003353"/>
              </a:solidFill>
              <a:latin typeface="Montserrat" pitchFamily="2" charset="77"/>
            </a:endParaRPr>
          </a:p>
        </p:txBody>
      </p:sp>
      <p:sp>
        <p:nvSpPr>
          <p:cNvPr id="9" name="Título 1">
            <a:extLst>
              <a:ext uri="{FF2B5EF4-FFF2-40B4-BE49-F238E27FC236}">
                <a16:creationId xmlns:a16="http://schemas.microsoft.com/office/drawing/2014/main" id="{E40743F2-234A-4544-BBAC-8877FB423F76}"/>
              </a:ext>
            </a:extLst>
          </p:cNvPr>
          <p:cNvSpPr txBox="1">
            <a:spLocks/>
          </p:cNvSpPr>
          <p:nvPr/>
        </p:nvSpPr>
        <p:spPr>
          <a:xfrm>
            <a:off x="551262" y="2490107"/>
            <a:ext cx="3327219" cy="193711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400" b="0" dirty="0">
                <a:latin typeface="Times New Roman" panose="02020603050405020304" pitchFamily="18" charset="0"/>
                <a:cs typeface="Times New Roman" panose="02020603050405020304" pitchFamily="18" charset="0"/>
              </a:rPr>
              <a:t/>
            </a:r>
            <a:br>
              <a:rPr lang="es-GT" sz="2400" b="0" dirty="0">
                <a:latin typeface="Times New Roman" panose="02020603050405020304" pitchFamily="18" charset="0"/>
                <a:cs typeface="Times New Roman" panose="02020603050405020304" pitchFamily="18" charset="0"/>
              </a:rPr>
            </a:br>
            <a:r>
              <a:rPr lang="es-GT" sz="2400" b="0" dirty="0">
                <a:latin typeface="Times New Roman" panose="02020603050405020304" pitchFamily="18" charset="0"/>
                <a:cs typeface="Times New Roman" panose="02020603050405020304" pitchFamily="18" charset="0"/>
              </a:rPr>
              <a:t>El gasto se divide </a:t>
            </a:r>
          </a:p>
          <a:p>
            <a:pPr>
              <a:lnSpc>
                <a:spcPct val="150000"/>
              </a:lnSpc>
            </a:pPr>
            <a:r>
              <a:rPr lang="es-GT" sz="2400" b="0" dirty="0">
                <a:latin typeface="Times New Roman" panose="02020603050405020304" pitchFamily="18" charset="0"/>
                <a:cs typeface="Times New Roman" panose="02020603050405020304" pitchFamily="18" charset="0"/>
              </a:rPr>
              <a:t>en </a:t>
            </a:r>
            <a:r>
              <a:rPr lang="es-GT" sz="2400" dirty="0">
                <a:solidFill>
                  <a:srgbClr val="FF0000"/>
                </a:solidFill>
                <a:latin typeface="Times New Roman" panose="02020603050405020304" pitchFamily="18" charset="0"/>
                <a:cs typeface="Times New Roman" panose="02020603050405020304" pitchFamily="18" charset="0"/>
              </a:rPr>
              <a:t>6</a:t>
            </a:r>
            <a:r>
              <a:rPr lang="es-GT" sz="2400" dirty="0" smtClean="0">
                <a:solidFill>
                  <a:srgbClr val="FF0000"/>
                </a:solidFill>
                <a:latin typeface="Times New Roman" panose="02020603050405020304" pitchFamily="18" charset="0"/>
                <a:cs typeface="Times New Roman" panose="02020603050405020304" pitchFamily="18" charset="0"/>
              </a:rPr>
              <a:t> </a:t>
            </a:r>
            <a:r>
              <a:rPr lang="es-GT" sz="2400" b="0" dirty="0">
                <a:latin typeface="Times New Roman" panose="02020603050405020304" pitchFamily="18" charset="0"/>
                <a:cs typeface="Times New Roman" panose="02020603050405020304" pitchFamily="18" charset="0"/>
              </a:rPr>
              <a:t>grupos</a:t>
            </a:r>
            <a:r>
              <a:rPr lang="es-GT" sz="2400" b="0" dirty="0">
                <a:solidFill>
                  <a:schemeClr val="accent1">
                    <a:lumMod val="50000"/>
                  </a:schemeClr>
                </a:solidFill>
                <a:latin typeface="Times New Roman" panose="02020603050405020304" pitchFamily="18" charset="0"/>
                <a:cs typeface="Times New Roman" panose="02020603050405020304" pitchFamily="18" charset="0"/>
              </a:rPr>
              <a:t/>
            </a:r>
            <a:br>
              <a:rPr lang="es-GT" sz="2400" b="0" dirty="0">
                <a:solidFill>
                  <a:schemeClr val="accent1">
                    <a:lumMod val="50000"/>
                  </a:schemeClr>
                </a:solidFill>
                <a:latin typeface="Times New Roman" panose="02020603050405020304" pitchFamily="18" charset="0"/>
                <a:cs typeface="Times New Roman" panose="02020603050405020304" pitchFamily="18" charset="0"/>
              </a:rPr>
            </a:br>
            <a:endParaRPr lang="es-GT" sz="2400" b="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E40743F2-234A-4544-BBAC-8877FB423F76}"/>
              </a:ext>
            </a:extLst>
          </p:cNvPr>
          <p:cNvSpPr txBox="1">
            <a:spLocks/>
          </p:cNvSpPr>
          <p:nvPr/>
        </p:nvSpPr>
        <p:spPr>
          <a:xfrm>
            <a:off x="3969921" y="1563770"/>
            <a:ext cx="7406641" cy="4814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400" b="0" dirty="0">
                <a:solidFill>
                  <a:schemeClr val="tx1"/>
                </a:solidFill>
                <a:latin typeface="Times New Roman" panose="02020603050405020304" pitchFamily="18" charset="0"/>
                <a:cs typeface="Times New Roman" panose="02020603050405020304" pitchFamily="18" charset="0"/>
              </a:rPr>
              <a:t>El dinero se utiliza en la adquisición de </a:t>
            </a:r>
            <a:r>
              <a:rPr lang="es-GT" sz="2400" b="0" dirty="0" smtClean="0">
                <a:solidFill>
                  <a:schemeClr val="tx1"/>
                </a:solidFill>
                <a:latin typeface="Times New Roman" panose="02020603050405020304" pitchFamily="18" charset="0"/>
                <a:cs typeface="Times New Roman" panose="02020603050405020304" pitchFamily="18" charset="0"/>
              </a:rPr>
              <a:t>bienes y servicios </a:t>
            </a:r>
            <a:r>
              <a:rPr lang="es-GT" sz="2400" b="0" dirty="0">
                <a:solidFill>
                  <a:schemeClr val="tx1"/>
                </a:solidFill>
                <a:latin typeface="Times New Roman" panose="02020603050405020304" pitchFamily="18" charset="0"/>
                <a:cs typeface="Times New Roman" panose="02020603050405020304" pitchFamily="18" charset="0"/>
              </a:rPr>
              <a:t>y en transferencias que son necesarias para cumplir con las finalidades de la institución.</a:t>
            </a:r>
          </a:p>
          <a:p>
            <a:pPr algn="just">
              <a:lnSpc>
                <a:spcPct val="150000"/>
              </a:lnSpc>
            </a:pPr>
            <a:endParaRPr lang="es-GT" sz="2400" b="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s-GT" sz="2400" b="0" dirty="0">
                <a:solidFill>
                  <a:schemeClr val="tx1"/>
                </a:solidFill>
                <a:latin typeface="Times New Roman" panose="02020603050405020304" pitchFamily="18" charset="0"/>
                <a:cs typeface="Times New Roman" panose="02020603050405020304" pitchFamily="18" charset="0"/>
              </a:rPr>
              <a:t>Para mostrar de forma ordenada a la población en qué se utiliza el dinero, el gasto del sector público se muestra por </a:t>
            </a:r>
            <a:r>
              <a:rPr lang="es-GT" sz="2400" dirty="0">
                <a:solidFill>
                  <a:srgbClr val="197BB4"/>
                </a:solidFill>
                <a:latin typeface="Times New Roman" panose="02020603050405020304" pitchFamily="18" charset="0"/>
                <a:cs typeface="Times New Roman" panose="02020603050405020304" pitchFamily="18" charset="0"/>
              </a:rPr>
              <a:t>grupos de gasto</a:t>
            </a:r>
            <a:r>
              <a:rPr lang="es-GT" sz="2400" b="0" dirty="0">
                <a:solidFill>
                  <a:schemeClr val="tx1"/>
                </a:solidFill>
                <a:latin typeface="Times New Roman" panose="02020603050405020304" pitchFamily="18" charset="0"/>
                <a:cs typeface="Times New Roman" panose="02020603050405020304" pitchFamily="18" charset="0"/>
              </a:rPr>
              <a:t>.</a:t>
            </a:r>
          </a:p>
          <a:p>
            <a:endParaRPr lang="es-GT" sz="2400" b="0" dirty="0">
              <a:solidFill>
                <a:schemeClr val="accent1">
                  <a:lumMod val="50000"/>
                </a:schemeClr>
              </a:solidFill>
              <a:latin typeface="Times New Roman" panose="02020603050405020304" pitchFamily="18" charset="0"/>
              <a:cs typeface="Times New Roman" panose="02020603050405020304" pitchFamily="18" charset="0"/>
            </a:endParaRPr>
          </a:p>
          <a:p>
            <a:r>
              <a:rPr lang="es-GT" sz="2400" b="0" dirty="0">
                <a:solidFill>
                  <a:schemeClr val="accent1">
                    <a:lumMod val="50000"/>
                  </a:schemeClr>
                </a:solidFill>
                <a:latin typeface="Times New Roman" panose="02020603050405020304" pitchFamily="18" charset="0"/>
                <a:cs typeface="Times New Roman" panose="02020603050405020304" pitchFamily="18" charset="0"/>
              </a:rPr>
              <a:t/>
            </a:r>
            <a:br>
              <a:rPr lang="es-GT" sz="2400" b="0" dirty="0">
                <a:solidFill>
                  <a:schemeClr val="accent1">
                    <a:lumMod val="50000"/>
                  </a:schemeClr>
                </a:solidFill>
                <a:latin typeface="Times New Roman" panose="02020603050405020304" pitchFamily="18" charset="0"/>
                <a:cs typeface="Times New Roman" panose="02020603050405020304" pitchFamily="18" charset="0"/>
              </a:rPr>
            </a:br>
            <a:endParaRPr lang="es-GT" sz="24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2585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642547" y="672698"/>
            <a:ext cx="8144005" cy="715530"/>
          </a:xfrm>
        </p:spPr>
        <p:txBody>
          <a:bodyPr>
            <a:noAutofit/>
          </a:bodyPr>
          <a:lstStyle/>
          <a:p>
            <a:r>
              <a:rPr lang="es-ES" sz="2400" b="1" dirty="0">
                <a:solidFill>
                  <a:srgbClr val="003353"/>
                </a:solidFill>
                <a:latin typeface="Montserrat" pitchFamily="2" charset="77"/>
              </a:rPr>
              <a:t>EJECUCIÓN PRESUPUESTARIA POR GRUPO DE GASTO AL SEGUNDO CUATRIMESTRE 2021</a:t>
            </a:r>
            <a:endParaRPr lang="es-GT" sz="2400" b="1" dirty="0">
              <a:solidFill>
                <a:srgbClr val="003353"/>
              </a:solidFill>
              <a:latin typeface="Montserrat" pitchFamily="2" charset="77"/>
            </a:endParaRPr>
          </a:p>
        </p:txBody>
      </p:sp>
      <p:graphicFrame>
        <p:nvGraphicFramePr>
          <p:cNvPr id="6" name="Gráfico 5"/>
          <p:cNvGraphicFramePr>
            <a:graphicFrameLocks/>
          </p:cNvGraphicFramePr>
          <p:nvPr>
            <p:extLst>
              <p:ext uri="{D42A27DB-BD31-4B8C-83A1-F6EECF244321}">
                <p14:modId xmlns:p14="http://schemas.microsoft.com/office/powerpoint/2010/main" val="3132973471"/>
              </p:ext>
            </p:extLst>
          </p:nvPr>
        </p:nvGraphicFramePr>
        <p:xfrm>
          <a:off x="833437" y="1605973"/>
          <a:ext cx="10978948" cy="49191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6379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59031" y="514758"/>
            <a:ext cx="8942415" cy="715530"/>
          </a:xfrm>
        </p:spPr>
        <p:txBody>
          <a:bodyPr>
            <a:normAutofit fontScale="90000"/>
          </a:bodyPr>
          <a:lstStyle/>
          <a:p>
            <a:r>
              <a:rPr lang="es-ES" sz="2800" b="1" dirty="0">
                <a:solidFill>
                  <a:srgbClr val="003353"/>
                </a:solidFill>
                <a:latin typeface="Montserrat" pitchFamily="2" charset="77"/>
              </a:rPr>
              <a:t>¿CUÁL ES LA IMPORTANCIA DEL PAGO DE SERVIDORES PÚBLICOS</a:t>
            </a:r>
            <a:r>
              <a:rPr lang="es-ES" sz="2800" b="1" dirty="0" smtClean="0">
                <a:solidFill>
                  <a:srgbClr val="003353"/>
                </a:solidFill>
                <a:latin typeface="Montserrat" pitchFamily="2" charset="77"/>
              </a:rPr>
              <a:t>?</a:t>
            </a:r>
            <a:endParaRPr lang="es-GT" sz="2800" b="1" dirty="0">
              <a:solidFill>
                <a:srgbClr val="003353"/>
              </a:solidFill>
              <a:latin typeface="Montserrat" pitchFamily="2" charset="77"/>
            </a:endParaRPr>
          </a:p>
        </p:txBody>
      </p:sp>
      <p:sp>
        <p:nvSpPr>
          <p:cNvPr id="5" name="Título 1">
            <a:extLst>
              <a:ext uri="{FF2B5EF4-FFF2-40B4-BE49-F238E27FC236}">
                <a16:creationId xmlns:a16="http://schemas.microsoft.com/office/drawing/2014/main" id="{E40743F2-234A-4544-BBAC-8877FB423F76}"/>
              </a:ext>
            </a:extLst>
          </p:cNvPr>
          <p:cNvSpPr txBox="1">
            <a:spLocks/>
          </p:cNvSpPr>
          <p:nvPr/>
        </p:nvSpPr>
        <p:spPr>
          <a:xfrm>
            <a:off x="520695" y="2066653"/>
            <a:ext cx="339459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800" b="0" dirty="0" smtClean="0">
                <a:solidFill>
                  <a:schemeClr val="tx1"/>
                </a:solidFill>
                <a:latin typeface="Times New Roman" panose="02020603050405020304" pitchFamily="18" charset="0"/>
                <a:cs typeface="Times New Roman" panose="02020603050405020304" pitchFamily="18" charset="0"/>
              </a:rPr>
              <a:t>Durante </a:t>
            </a:r>
            <a:r>
              <a:rPr lang="es-GT" sz="1800" b="0" dirty="0">
                <a:solidFill>
                  <a:schemeClr val="tx1"/>
                </a:solidFill>
                <a:latin typeface="Times New Roman" panose="02020603050405020304" pitchFamily="18" charset="0"/>
                <a:cs typeface="Times New Roman" panose="02020603050405020304" pitchFamily="18" charset="0"/>
              </a:rPr>
              <a:t>el cuatrimestre </a:t>
            </a:r>
            <a:r>
              <a:rPr lang="es-GT" sz="1800" b="0" dirty="0" smtClean="0">
                <a:solidFill>
                  <a:schemeClr val="tx1"/>
                </a:solidFill>
                <a:latin typeface="Times New Roman" panose="02020603050405020304" pitchFamily="18" charset="0"/>
                <a:cs typeface="Times New Roman" panose="02020603050405020304" pitchFamily="18" charset="0"/>
              </a:rPr>
              <a:t>reportado, AMSA atendió </a:t>
            </a:r>
            <a:r>
              <a:rPr lang="es-GT" sz="1800" b="0" dirty="0">
                <a:solidFill>
                  <a:schemeClr val="tx1"/>
                </a:solidFill>
                <a:latin typeface="Times New Roman" panose="02020603050405020304" pitchFamily="18" charset="0"/>
                <a:cs typeface="Times New Roman" panose="02020603050405020304" pitchFamily="18" charset="0"/>
              </a:rPr>
              <a:t>y dio cobertura a </a:t>
            </a:r>
            <a:r>
              <a:rPr lang="es-GT" sz="1800" b="0" dirty="0" smtClean="0">
                <a:solidFill>
                  <a:schemeClr val="tx1"/>
                </a:solidFill>
                <a:latin typeface="Times New Roman" panose="02020603050405020304" pitchFamily="18" charset="0"/>
                <a:cs typeface="Times New Roman" panose="02020603050405020304" pitchFamily="18" charset="0"/>
              </a:rPr>
              <a:t/>
            </a:r>
            <a:br>
              <a:rPr lang="es-GT" sz="1800" b="0" dirty="0" smtClean="0">
                <a:solidFill>
                  <a:schemeClr val="tx1"/>
                </a:solidFill>
                <a:latin typeface="Times New Roman" panose="02020603050405020304" pitchFamily="18" charset="0"/>
                <a:cs typeface="Times New Roman" panose="02020603050405020304" pitchFamily="18" charset="0"/>
              </a:rPr>
            </a:br>
            <a:r>
              <a:rPr lang="es-GT" sz="1800" dirty="0" smtClean="0">
                <a:solidFill>
                  <a:srgbClr val="FF0000"/>
                </a:solidFill>
                <a:latin typeface="Times New Roman" panose="02020603050405020304" pitchFamily="18" charset="0"/>
                <a:cs typeface="Times New Roman" panose="02020603050405020304" pitchFamily="18" charset="0"/>
              </a:rPr>
              <a:t>14 municipios de la cuenca del lago de Amatitlán. </a:t>
            </a:r>
            <a:endParaRPr lang="es-GT" sz="1800" b="0" dirty="0">
              <a:solidFill>
                <a:srgbClr val="FF0000"/>
              </a:solidFill>
              <a:latin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E40743F2-234A-4544-BBAC-8877FB423F76}"/>
              </a:ext>
            </a:extLst>
          </p:cNvPr>
          <p:cNvSpPr txBox="1">
            <a:spLocks/>
          </p:cNvSpPr>
          <p:nvPr/>
        </p:nvSpPr>
        <p:spPr>
          <a:xfrm>
            <a:off x="4235928" y="1341852"/>
            <a:ext cx="7406641"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400" b="0" dirty="0">
                <a:solidFill>
                  <a:schemeClr val="tx1"/>
                </a:solidFill>
                <a:latin typeface="Times New Roman" panose="02020603050405020304" pitchFamily="18" charset="0"/>
                <a:cs typeface="Times New Roman" panose="02020603050405020304" pitchFamily="18" charset="0"/>
              </a:rPr>
              <a:t>El dinero utilizado en el pago de servidores públicos (</a:t>
            </a:r>
            <a:r>
              <a:rPr lang="es-GT" sz="2400" dirty="0">
                <a:solidFill>
                  <a:srgbClr val="197BB4"/>
                </a:solidFill>
                <a:latin typeface="Times New Roman" panose="02020603050405020304" pitchFamily="18" charset="0"/>
                <a:cs typeface="Times New Roman" panose="02020603050405020304" pitchFamily="18" charset="0"/>
              </a:rPr>
              <a:t>grupo 0</a:t>
            </a:r>
            <a:r>
              <a:rPr lang="es-GT" sz="2400" b="0" dirty="0">
                <a:solidFill>
                  <a:schemeClr val="tx1"/>
                </a:solidFill>
                <a:latin typeface="Times New Roman" panose="02020603050405020304" pitchFamily="18" charset="0"/>
                <a:cs typeface="Times New Roman" panose="02020603050405020304" pitchFamily="18" charset="0"/>
              </a:rPr>
              <a:t>), aunque se clasifica como un gasto de funcionamiento, en realidad, constituye el medio para prestar servicios o entregar bienes a la población beneficiaria, y con ello, satisfacer las necesidades sociales; a través de la contratación de </a:t>
            </a:r>
            <a:r>
              <a:rPr lang="es-GT" sz="2400" b="0" dirty="0" smtClean="0">
                <a:solidFill>
                  <a:schemeClr val="tx1"/>
                </a:solidFill>
                <a:latin typeface="Times New Roman" panose="02020603050405020304" pitchFamily="18" charset="0"/>
                <a:cs typeface="Times New Roman" panose="02020603050405020304" pitchFamily="18" charset="0"/>
              </a:rPr>
              <a:t>personal técnico, operativo y administrativo </a:t>
            </a:r>
            <a:r>
              <a:rPr lang="es-GT" sz="2400" b="0" dirty="0">
                <a:solidFill>
                  <a:schemeClr val="tx1"/>
                </a:solidFill>
                <a:latin typeface="Times New Roman" panose="02020603050405020304" pitchFamily="18" charset="0"/>
                <a:cs typeface="Times New Roman" panose="02020603050405020304" pitchFamily="18" charset="0"/>
              </a:rPr>
              <a:t>que brinda los servicios </a:t>
            </a:r>
            <a:r>
              <a:rPr lang="es-GT" sz="2400" b="0" dirty="0" smtClean="0">
                <a:solidFill>
                  <a:schemeClr val="tx1"/>
                </a:solidFill>
                <a:latin typeface="Times New Roman" panose="02020603050405020304" pitchFamily="18" charset="0"/>
                <a:cs typeface="Times New Roman" panose="02020603050405020304" pitchFamily="18" charset="0"/>
              </a:rPr>
              <a:t>para la recuperación del lago de Amatitlán y </a:t>
            </a:r>
            <a:r>
              <a:rPr lang="es-GT" sz="2400" b="0" dirty="0">
                <a:solidFill>
                  <a:schemeClr val="tx1"/>
                </a:solidFill>
                <a:latin typeface="Times New Roman" panose="02020603050405020304" pitchFamily="18" charset="0"/>
                <a:cs typeface="Times New Roman" panose="02020603050405020304" pitchFamily="18" charset="0"/>
              </a:rPr>
              <a:t>atención a la población.</a:t>
            </a:r>
          </a:p>
          <a:p>
            <a:pPr algn="just">
              <a:lnSpc>
                <a:spcPct val="150000"/>
              </a:lnSpc>
            </a:pPr>
            <a:endParaRPr lang="es-GT" sz="2400" b="0" dirty="0">
              <a:solidFill>
                <a:schemeClr val="tx1"/>
              </a:solidFill>
              <a:latin typeface="Times New Roman" panose="02020603050405020304" pitchFamily="18" charset="0"/>
              <a:cs typeface="Times New Roman" panose="02020603050405020304" pitchFamily="18" charset="0"/>
            </a:endParaRPr>
          </a:p>
          <a:p>
            <a:endParaRPr lang="es-GT" sz="2000" b="0" dirty="0">
              <a:solidFill>
                <a:schemeClr val="accent1">
                  <a:lumMod val="50000"/>
                </a:schemeClr>
              </a:solidFill>
              <a:latin typeface="Times New Roman" panose="02020603050405020304" pitchFamily="18" charset="0"/>
              <a:cs typeface="Times New Roman" panose="02020603050405020304" pitchFamily="18" charset="0"/>
            </a:endParaRPr>
          </a:p>
          <a:p>
            <a:r>
              <a:rPr lang="es-GT" sz="2000" b="0" dirty="0">
                <a:solidFill>
                  <a:schemeClr val="accent1">
                    <a:lumMod val="50000"/>
                  </a:schemeClr>
                </a:solidFill>
                <a:latin typeface="Times New Roman" panose="02020603050405020304" pitchFamily="18" charset="0"/>
                <a:cs typeface="Times New Roman" panose="02020603050405020304" pitchFamily="18" charset="0"/>
              </a:rPr>
              <a:t/>
            </a:r>
            <a:br>
              <a:rPr lang="es-GT" sz="2000" b="0" dirty="0">
                <a:solidFill>
                  <a:schemeClr val="accent1">
                    <a:lumMod val="50000"/>
                  </a:schemeClr>
                </a:solidFill>
                <a:latin typeface="Times New Roman" panose="02020603050405020304" pitchFamily="18" charset="0"/>
                <a:cs typeface="Times New Roman" panose="02020603050405020304" pitchFamily="18" charset="0"/>
              </a:rPr>
            </a:br>
            <a:endParaRPr lang="es-GT" sz="2000" b="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1018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CC PPT" id="{10F4F059-A0B9-1049-A250-F7623F8A7F99}" vid="{AC174B93-5168-7E41-BD8C-27F9E39DFEAA}"/>
    </a:ext>
  </a:extLst>
</a:theme>
</file>

<file path=ppt/theme/theme3.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CC PPT" id="{10F4F059-A0B9-1049-A250-F7623F8A7F99}" vid="{AC174B93-5168-7E41-BD8C-27F9E39DFEAA}"/>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CC PPT" id="{10F4F059-A0B9-1049-A250-F7623F8A7F99}" vid="{AC174B93-5168-7E41-BD8C-27F9E39DFEA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1723</Words>
  <Application>Microsoft Office PowerPoint</Application>
  <PresentationFormat>Panorámica</PresentationFormat>
  <Paragraphs>315</Paragraphs>
  <Slides>31</Slides>
  <Notes>3</Notes>
  <HiddenSlides>0</HiddenSlides>
  <MMClips>0</MMClips>
  <ScaleCrop>false</ScaleCrop>
  <HeadingPairs>
    <vt:vector size="6" baseType="variant">
      <vt:variant>
        <vt:lpstr>Fuentes usadas</vt:lpstr>
      </vt:variant>
      <vt:variant>
        <vt:i4>8</vt:i4>
      </vt:variant>
      <vt:variant>
        <vt:lpstr>Tema</vt:lpstr>
      </vt:variant>
      <vt:variant>
        <vt:i4>4</vt:i4>
      </vt:variant>
      <vt:variant>
        <vt:lpstr>Títulos de diapositiva</vt:lpstr>
      </vt:variant>
      <vt:variant>
        <vt:i4>31</vt:i4>
      </vt:variant>
    </vt:vector>
  </HeadingPairs>
  <TitlesOfParts>
    <vt:vector size="43" baseType="lpstr">
      <vt:lpstr>Arial</vt:lpstr>
      <vt:lpstr>Calibri</vt:lpstr>
      <vt:lpstr>Calibri Light</vt:lpstr>
      <vt:lpstr>Montserrat</vt:lpstr>
      <vt:lpstr>Montserrat Black</vt:lpstr>
      <vt:lpstr>Tahoma</vt:lpstr>
      <vt:lpstr>Times New Roman</vt:lpstr>
      <vt:lpstr>Wingdings</vt:lpstr>
      <vt:lpstr>Tema de Office</vt:lpstr>
      <vt:lpstr>2_Tema de Office</vt:lpstr>
      <vt:lpstr>3_Tema de Office</vt:lpstr>
      <vt:lpstr>1_Tema de Office</vt:lpstr>
      <vt:lpstr>Presentación de PowerPoint</vt:lpstr>
      <vt:lpstr>PRINCIPALES FUNCIONES DE AMSA</vt:lpstr>
      <vt:lpstr>PRINCIPALES OBJETIVOS DE AMSA</vt:lpstr>
      <vt:lpstr>Presentación de PowerPoint</vt:lpstr>
      <vt:lpstr>CIFRAS GENERALES DEL PRESUPUESTO AL SEGUNDO CUATRIMESTRE 2021</vt:lpstr>
      <vt:lpstr>CIFRAS GENERALES DEL PRESUPUESTO AL SEGUNDO CUATRIMESTRE 2021</vt:lpstr>
      <vt:lpstr>¿EN QUÉ UTILIZA EL DINERO AMSA?</vt:lpstr>
      <vt:lpstr>EJECUCIÓN PRESUPUESTARIA POR GRUPO DE GASTO AL SEGUNDO CUATRIMESTRE 2021</vt:lpstr>
      <vt:lpstr>¿CUÁL ES LA IMPORTANCIA DEL PAGO DE SERVIDORES PÚBLICOS?</vt:lpstr>
      <vt:lpstr>PAGO DE SALARIOS A SERVIDORES PÚBLICOS A LA FECHA</vt:lpstr>
      <vt:lpstr>¿EN QUÉ INVIERTE AMSA?</vt:lpstr>
      <vt:lpstr>MONTO UTILIZADO EN INVERSIÓN A LA FECHA</vt:lpstr>
      <vt:lpstr>¿QUÉ FINALIDADES ATIENDE AMSA?</vt:lpstr>
      <vt:lpstr>EJECUCIÓN PRESUPUESTARIA POR FINALIDAD AL SEGUNDO CUATRIMESTRE 2021</vt:lpstr>
      <vt:lpstr>Presentación de PowerPoint</vt:lpstr>
      <vt:lpstr>PRINCIPALES RESULTADOS Y AVANCES</vt:lpstr>
      <vt:lpstr>PRINCIPALES RESULTADOS Y AVANCES</vt:lpstr>
      <vt:lpstr>PRINCIPALES RESULTADOS Y AVANCES</vt:lpstr>
      <vt:lpstr>PRINCIPALES RESULTADOS Y AVANCES</vt:lpstr>
      <vt:lpstr>PRINCIPALES RESULTADOS Y AVANCES</vt:lpstr>
      <vt:lpstr>PRINCIPALES RESULTADOS Y AVANCES</vt:lpstr>
      <vt:lpstr>PRINCIPALES RESULTADOS Y AVANCES</vt:lpstr>
      <vt:lpstr>PRINCIPALES RESULTADOS Y AVANCES</vt:lpstr>
      <vt:lpstr>PRINCIPALES RESULTADOS Y AVANCES</vt:lpstr>
      <vt:lpstr>PRINCIPALES RESULTADOS Y AVANCES</vt:lpstr>
      <vt:lpstr>Presentación de PowerPoint</vt:lpstr>
      <vt:lpstr>¿QUÉ TENDENCIA MUESTRA EL USO DE LOS RECURSOS PÚBLICOS?</vt:lpstr>
      <vt:lpstr>¿QUÉ RESULTADOS SE OBTUVIERON EN EL MARCO DE LA PGG?</vt:lpstr>
      <vt:lpstr>¿QUÉ MEDIDAS DE TRANSPARENCIA SE HAN APLICADO?</vt:lpstr>
      <vt:lpstr>¿QUÉ DESAFÍOS INSTITUCIONALES SE TIENEN DURANTE 2021?</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Mirza Maciel Mejia Callejas</cp:lastModifiedBy>
  <cp:revision>25</cp:revision>
  <dcterms:created xsi:type="dcterms:W3CDTF">2021-05-04T19:30:50Z</dcterms:created>
  <dcterms:modified xsi:type="dcterms:W3CDTF">2021-09-21T21:20:48Z</dcterms:modified>
</cp:coreProperties>
</file>