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79" r:id="rId4"/>
    <p:sldId id="258" r:id="rId5"/>
    <p:sldId id="259" r:id="rId6"/>
    <p:sldId id="260" r:id="rId7"/>
    <p:sldId id="262" r:id="rId8"/>
    <p:sldId id="272" r:id="rId9"/>
    <p:sldId id="264" r:id="rId10"/>
    <p:sldId id="285" r:id="rId11"/>
    <p:sldId id="286" r:id="rId12"/>
    <p:sldId id="287" r:id="rId13"/>
    <p:sldId id="265" r:id="rId14"/>
    <p:sldId id="266" r:id="rId15"/>
    <p:sldId id="280" r:id="rId16"/>
    <p:sldId id="282" r:id="rId17"/>
    <p:sldId id="273" r:id="rId18"/>
    <p:sldId id="267" r:id="rId19"/>
    <p:sldId id="274" r:id="rId20"/>
    <p:sldId id="284" r:id="rId21"/>
    <p:sldId id="268" r:id="rId22"/>
    <p:sldId id="269" r:id="rId23"/>
    <p:sldId id="275" r:id="rId24"/>
    <p:sldId id="276" r:id="rId25"/>
    <p:sldId id="277" r:id="rId26"/>
    <p:sldId id="271" r:id="rId27"/>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19"/>
    <p:restoredTop sz="94694"/>
  </p:normalViewPr>
  <p:slideViewPr>
    <p:cSldViewPr snapToGrid="0" snapToObjects="1">
      <p:cViewPr varScale="1">
        <p:scale>
          <a:sx n="83" d="100"/>
          <a:sy n="83" d="100"/>
        </p:scale>
        <p:origin x="224" y="9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937A37-ADC8-9D42-9BDA-3D70495A0DC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a:extLst>
              <a:ext uri="{FF2B5EF4-FFF2-40B4-BE49-F238E27FC236}">
                <a16:creationId xmlns:a16="http://schemas.microsoft.com/office/drawing/2014/main" id="{1F15C5B1-9B33-174F-ACE3-26BF6ABB7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GT"/>
          </a:p>
        </p:txBody>
      </p:sp>
      <p:sp>
        <p:nvSpPr>
          <p:cNvPr id="4" name="Marcador de fecha 3">
            <a:extLst>
              <a:ext uri="{FF2B5EF4-FFF2-40B4-BE49-F238E27FC236}">
                <a16:creationId xmlns:a16="http://schemas.microsoft.com/office/drawing/2014/main" id="{82D15A98-765C-674A-BEE9-6A27CCDC6B92}"/>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5" name="Marcador de pie de página 4">
            <a:extLst>
              <a:ext uri="{FF2B5EF4-FFF2-40B4-BE49-F238E27FC236}">
                <a16:creationId xmlns:a16="http://schemas.microsoft.com/office/drawing/2014/main" id="{5AEF7798-D17D-7F4A-948A-F8C0AF81C4B7}"/>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E5D74EFA-3D5A-D948-87B8-FB09ED092512}"/>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2602185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A63AF3-CB2F-8D43-BC36-5307A8657CA6}"/>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4AEE2994-33E8-1446-804C-CB60EBAF0E3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4DFA2A79-A055-5548-80C6-0508549C4A6E}"/>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5" name="Marcador de pie de página 4">
            <a:extLst>
              <a:ext uri="{FF2B5EF4-FFF2-40B4-BE49-F238E27FC236}">
                <a16:creationId xmlns:a16="http://schemas.microsoft.com/office/drawing/2014/main" id="{A14EF6B1-673B-D049-ABEB-B8E12638123D}"/>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27ADC8A4-7B63-4D48-BD75-28806F41E63D}"/>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401231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A95007E-9E1A-EB47-B86E-7C186F8596E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a:extLst>
              <a:ext uri="{FF2B5EF4-FFF2-40B4-BE49-F238E27FC236}">
                <a16:creationId xmlns:a16="http://schemas.microsoft.com/office/drawing/2014/main" id="{EF84D82F-1DBD-AE4A-AA9C-99B77F79950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5EA77679-42D0-2448-A600-6452313C48CA}"/>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5" name="Marcador de pie de página 4">
            <a:extLst>
              <a:ext uri="{FF2B5EF4-FFF2-40B4-BE49-F238E27FC236}">
                <a16:creationId xmlns:a16="http://schemas.microsoft.com/office/drawing/2014/main" id="{A4D4335F-8406-A540-8824-45D31EEF0D1D}"/>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C26B86DE-20E0-D549-8FB8-989E513A755A}"/>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122906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DD196-CA5D-4B42-A6C0-597C06694B2F}"/>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988D5C64-BC03-304A-8061-158CC54B31D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52B1D9E2-F24E-A247-9303-5B51E07C39E7}"/>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5" name="Marcador de pie de página 4">
            <a:extLst>
              <a:ext uri="{FF2B5EF4-FFF2-40B4-BE49-F238E27FC236}">
                <a16:creationId xmlns:a16="http://schemas.microsoft.com/office/drawing/2014/main" id="{53773EA0-CEC3-D443-892F-E326010F2702}"/>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E5D54F41-344D-D046-9786-47E7B44F98F4}"/>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364282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303375-D738-B54B-A936-1D38E53AA7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D966FC75-C9EA-F044-ADE8-A83664DC81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392DD8D-0FBC-1543-8CAA-14EA17C5DB90}"/>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5" name="Marcador de pie de página 4">
            <a:extLst>
              <a:ext uri="{FF2B5EF4-FFF2-40B4-BE49-F238E27FC236}">
                <a16:creationId xmlns:a16="http://schemas.microsoft.com/office/drawing/2014/main" id="{91E969BF-A6A5-BF42-9587-1AED53087FAE}"/>
              </a:ext>
            </a:extLst>
          </p:cNvPr>
          <p:cNvSpPr>
            <a:spLocks noGrp="1"/>
          </p:cNvSpPr>
          <p:nvPr>
            <p:ph type="ftr" sz="quarter" idx="11"/>
          </p:nvPr>
        </p:nvSpPr>
        <p:spPr/>
        <p:txBody>
          <a:bodyPr/>
          <a:lstStyle/>
          <a:p>
            <a:endParaRPr lang="es-GT"/>
          </a:p>
        </p:txBody>
      </p:sp>
      <p:sp>
        <p:nvSpPr>
          <p:cNvPr id="6" name="Marcador de número de diapositiva 5">
            <a:extLst>
              <a:ext uri="{FF2B5EF4-FFF2-40B4-BE49-F238E27FC236}">
                <a16:creationId xmlns:a16="http://schemas.microsoft.com/office/drawing/2014/main" id="{6F0B793C-9059-9C41-82D3-1BB250B62D1B}"/>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79112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58C37-5972-F443-9771-0D16AAC7E7F6}"/>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8568CF6C-E382-604E-A395-C910A7B1B85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a:extLst>
              <a:ext uri="{FF2B5EF4-FFF2-40B4-BE49-F238E27FC236}">
                <a16:creationId xmlns:a16="http://schemas.microsoft.com/office/drawing/2014/main" id="{E7303E3D-F92B-8341-A928-5B8A64EA0B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a:extLst>
              <a:ext uri="{FF2B5EF4-FFF2-40B4-BE49-F238E27FC236}">
                <a16:creationId xmlns:a16="http://schemas.microsoft.com/office/drawing/2014/main" id="{5A0AD4DE-9C4B-F34C-B597-4F20EB7A73CB}"/>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6" name="Marcador de pie de página 5">
            <a:extLst>
              <a:ext uri="{FF2B5EF4-FFF2-40B4-BE49-F238E27FC236}">
                <a16:creationId xmlns:a16="http://schemas.microsoft.com/office/drawing/2014/main" id="{445172CA-6EAB-5847-BE49-05215C156A28}"/>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210A7B92-D07E-E446-857F-10DDE164631F}"/>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869060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F1C85-7CB6-DD45-B6AD-CB51FC4CB8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532E796E-2220-4B48-92B8-6421B5ADA5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1B4960B-AAE0-F944-8907-9648FA5B620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a:extLst>
              <a:ext uri="{FF2B5EF4-FFF2-40B4-BE49-F238E27FC236}">
                <a16:creationId xmlns:a16="http://schemas.microsoft.com/office/drawing/2014/main" id="{86DADEFD-6F7F-9C43-9B27-DBB3C15CC6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2C04230-9029-F443-B59D-667B5F02BB1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a:extLst>
              <a:ext uri="{FF2B5EF4-FFF2-40B4-BE49-F238E27FC236}">
                <a16:creationId xmlns:a16="http://schemas.microsoft.com/office/drawing/2014/main" id="{E1A9C534-905E-6A42-BADE-E266717427DB}"/>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8" name="Marcador de pie de página 7">
            <a:extLst>
              <a:ext uri="{FF2B5EF4-FFF2-40B4-BE49-F238E27FC236}">
                <a16:creationId xmlns:a16="http://schemas.microsoft.com/office/drawing/2014/main" id="{59FAFB31-F5F5-564C-ADAC-B3741F245638}"/>
              </a:ext>
            </a:extLst>
          </p:cNvPr>
          <p:cNvSpPr>
            <a:spLocks noGrp="1"/>
          </p:cNvSpPr>
          <p:nvPr>
            <p:ph type="ftr" sz="quarter" idx="11"/>
          </p:nvPr>
        </p:nvSpPr>
        <p:spPr/>
        <p:txBody>
          <a:bodyPr/>
          <a:lstStyle/>
          <a:p>
            <a:endParaRPr lang="es-GT"/>
          </a:p>
        </p:txBody>
      </p:sp>
      <p:sp>
        <p:nvSpPr>
          <p:cNvPr id="9" name="Marcador de número de diapositiva 8">
            <a:extLst>
              <a:ext uri="{FF2B5EF4-FFF2-40B4-BE49-F238E27FC236}">
                <a16:creationId xmlns:a16="http://schemas.microsoft.com/office/drawing/2014/main" id="{9B792F83-CFEB-F146-A9BA-D7E7737AA26F}"/>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1500323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D51EBE-D285-ED40-85E3-F922C70D5D1D}"/>
              </a:ext>
            </a:extLst>
          </p:cNvPr>
          <p:cNvSpPr>
            <a:spLocks noGrp="1"/>
          </p:cNvSpPr>
          <p:nvPr>
            <p:ph type="title"/>
          </p:nvPr>
        </p:nvSpPr>
        <p:spPr/>
        <p:txBody>
          <a:bodyPr/>
          <a:lstStyle/>
          <a:p>
            <a:r>
              <a:rPr lang="es-ES"/>
              <a:t>Haga clic para modificar el estilo de título del patrón</a:t>
            </a:r>
            <a:endParaRPr lang="es-GT"/>
          </a:p>
        </p:txBody>
      </p:sp>
      <p:sp>
        <p:nvSpPr>
          <p:cNvPr id="3" name="Marcador de fecha 2">
            <a:extLst>
              <a:ext uri="{FF2B5EF4-FFF2-40B4-BE49-F238E27FC236}">
                <a16:creationId xmlns:a16="http://schemas.microsoft.com/office/drawing/2014/main" id="{44391506-7CCD-AD4C-8963-5A9DCB717F58}"/>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4" name="Marcador de pie de página 3">
            <a:extLst>
              <a:ext uri="{FF2B5EF4-FFF2-40B4-BE49-F238E27FC236}">
                <a16:creationId xmlns:a16="http://schemas.microsoft.com/office/drawing/2014/main" id="{C5B53664-C166-AB44-AD58-04B0167445DF}"/>
              </a:ext>
            </a:extLst>
          </p:cNvPr>
          <p:cNvSpPr>
            <a:spLocks noGrp="1"/>
          </p:cNvSpPr>
          <p:nvPr>
            <p:ph type="ftr" sz="quarter" idx="11"/>
          </p:nvPr>
        </p:nvSpPr>
        <p:spPr/>
        <p:txBody>
          <a:bodyPr/>
          <a:lstStyle/>
          <a:p>
            <a:endParaRPr lang="es-GT"/>
          </a:p>
        </p:txBody>
      </p:sp>
      <p:sp>
        <p:nvSpPr>
          <p:cNvPr id="5" name="Marcador de número de diapositiva 4">
            <a:extLst>
              <a:ext uri="{FF2B5EF4-FFF2-40B4-BE49-F238E27FC236}">
                <a16:creationId xmlns:a16="http://schemas.microsoft.com/office/drawing/2014/main" id="{F356C9D5-B0E8-8F4D-8CE3-C29E62697589}"/>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64201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217043D-DDDA-6244-8E97-098777C879AD}"/>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3" name="Marcador de pie de página 2">
            <a:extLst>
              <a:ext uri="{FF2B5EF4-FFF2-40B4-BE49-F238E27FC236}">
                <a16:creationId xmlns:a16="http://schemas.microsoft.com/office/drawing/2014/main" id="{6FFA580F-9C8E-8141-9CC3-325E9032AB1A}"/>
              </a:ext>
            </a:extLst>
          </p:cNvPr>
          <p:cNvSpPr>
            <a:spLocks noGrp="1"/>
          </p:cNvSpPr>
          <p:nvPr>
            <p:ph type="ftr" sz="quarter" idx="11"/>
          </p:nvPr>
        </p:nvSpPr>
        <p:spPr/>
        <p:txBody>
          <a:bodyPr/>
          <a:lstStyle/>
          <a:p>
            <a:endParaRPr lang="es-GT"/>
          </a:p>
        </p:txBody>
      </p:sp>
      <p:sp>
        <p:nvSpPr>
          <p:cNvPr id="4" name="Marcador de número de diapositiva 3">
            <a:extLst>
              <a:ext uri="{FF2B5EF4-FFF2-40B4-BE49-F238E27FC236}">
                <a16:creationId xmlns:a16="http://schemas.microsoft.com/office/drawing/2014/main" id="{19DEB2C3-4A8E-FE4B-8AD8-BAFDB6246A92}"/>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2485998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968A54-E7FF-BD42-8ED2-45E9AF2218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a:extLst>
              <a:ext uri="{FF2B5EF4-FFF2-40B4-BE49-F238E27FC236}">
                <a16:creationId xmlns:a16="http://schemas.microsoft.com/office/drawing/2014/main" id="{39B7C916-9A35-B24E-8258-5A78EAE7F6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a:extLst>
              <a:ext uri="{FF2B5EF4-FFF2-40B4-BE49-F238E27FC236}">
                <a16:creationId xmlns:a16="http://schemas.microsoft.com/office/drawing/2014/main" id="{A79BD5A5-254F-3040-AE4D-6F9CAA7AF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353F65-EB6A-6547-A16F-6AEAF44B3802}"/>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6" name="Marcador de pie de página 5">
            <a:extLst>
              <a:ext uri="{FF2B5EF4-FFF2-40B4-BE49-F238E27FC236}">
                <a16:creationId xmlns:a16="http://schemas.microsoft.com/office/drawing/2014/main" id="{4CF647A6-2AA8-FA48-8643-E0291FF851C3}"/>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E93ACAC7-35F7-F344-90BE-D91AC2EBE589}"/>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131548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8DC4E3-C0C2-3D4D-B400-98F90286B4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a:extLst>
              <a:ext uri="{FF2B5EF4-FFF2-40B4-BE49-F238E27FC236}">
                <a16:creationId xmlns:a16="http://schemas.microsoft.com/office/drawing/2014/main" id="{344FAF0E-4BFB-DC4E-A38A-D3E4E00879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a:extLst>
              <a:ext uri="{FF2B5EF4-FFF2-40B4-BE49-F238E27FC236}">
                <a16:creationId xmlns:a16="http://schemas.microsoft.com/office/drawing/2014/main" id="{A6E13D42-7999-AE4D-A3DA-D0DCB96E6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2F311E-E8E6-8A4C-A661-067BE6104C37}"/>
              </a:ext>
            </a:extLst>
          </p:cNvPr>
          <p:cNvSpPr>
            <a:spLocks noGrp="1"/>
          </p:cNvSpPr>
          <p:nvPr>
            <p:ph type="dt" sz="half" idx="10"/>
          </p:nvPr>
        </p:nvSpPr>
        <p:spPr/>
        <p:txBody>
          <a:bodyPr/>
          <a:lstStyle/>
          <a:p>
            <a:fld id="{23E5784C-BFA0-CA40-A438-4B583493867F}" type="datetimeFigureOut">
              <a:rPr lang="es-GT" smtClean="0"/>
              <a:t>13/05/21</a:t>
            </a:fld>
            <a:endParaRPr lang="es-GT"/>
          </a:p>
        </p:txBody>
      </p:sp>
      <p:sp>
        <p:nvSpPr>
          <p:cNvPr id="6" name="Marcador de pie de página 5">
            <a:extLst>
              <a:ext uri="{FF2B5EF4-FFF2-40B4-BE49-F238E27FC236}">
                <a16:creationId xmlns:a16="http://schemas.microsoft.com/office/drawing/2014/main" id="{8E697E9E-73C2-384F-8D9A-004C80753B71}"/>
              </a:ext>
            </a:extLst>
          </p:cNvPr>
          <p:cNvSpPr>
            <a:spLocks noGrp="1"/>
          </p:cNvSpPr>
          <p:nvPr>
            <p:ph type="ftr" sz="quarter" idx="11"/>
          </p:nvPr>
        </p:nvSpPr>
        <p:spPr/>
        <p:txBody>
          <a:bodyPr/>
          <a:lstStyle/>
          <a:p>
            <a:endParaRPr lang="es-GT"/>
          </a:p>
        </p:txBody>
      </p:sp>
      <p:sp>
        <p:nvSpPr>
          <p:cNvPr id="7" name="Marcador de número de diapositiva 6">
            <a:extLst>
              <a:ext uri="{FF2B5EF4-FFF2-40B4-BE49-F238E27FC236}">
                <a16:creationId xmlns:a16="http://schemas.microsoft.com/office/drawing/2014/main" id="{63BD982D-F06F-414A-987B-22E2C52BAACC}"/>
              </a:ext>
            </a:extLst>
          </p:cNvPr>
          <p:cNvSpPr>
            <a:spLocks noGrp="1"/>
          </p:cNvSpPr>
          <p:nvPr>
            <p:ph type="sldNum" sz="quarter" idx="12"/>
          </p:nvPr>
        </p:nvSpPr>
        <p:spPr/>
        <p:txBody>
          <a:bodyPr/>
          <a:lstStyle/>
          <a:p>
            <a:fld id="{15F11887-D98B-D24C-A794-1DA261CD47EF}" type="slidenum">
              <a:rPr lang="es-GT" smtClean="0"/>
              <a:t>‹Nº›</a:t>
            </a:fld>
            <a:endParaRPr lang="es-GT"/>
          </a:p>
        </p:txBody>
      </p:sp>
    </p:spTree>
    <p:extLst>
      <p:ext uri="{BB962C8B-B14F-4D97-AF65-F5344CB8AC3E}">
        <p14:creationId xmlns:p14="http://schemas.microsoft.com/office/powerpoint/2010/main" val="161997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DA42FD9-6575-2A41-A774-C0170DB39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a:extLst>
              <a:ext uri="{FF2B5EF4-FFF2-40B4-BE49-F238E27FC236}">
                <a16:creationId xmlns:a16="http://schemas.microsoft.com/office/drawing/2014/main" id="{A2DD2A22-1E15-6740-A55C-090E1A2A3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a:extLst>
              <a:ext uri="{FF2B5EF4-FFF2-40B4-BE49-F238E27FC236}">
                <a16:creationId xmlns:a16="http://schemas.microsoft.com/office/drawing/2014/main" id="{A8089796-60BB-F24E-B48F-0CFCD8771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5784C-BFA0-CA40-A438-4B583493867F}" type="datetimeFigureOut">
              <a:rPr lang="es-GT" smtClean="0"/>
              <a:t>13/05/21</a:t>
            </a:fld>
            <a:endParaRPr lang="es-GT"/>
          </a:p>
        </p:txBody>
      </p:sp>
      <p:sp>
        <p:nvSpPr>
          <p:cNvPr id="5" name="Marcador de pie de página 4">
            <a:extLst>
              <a:ext uri="{FF2B5EF4-FFF2-40B4-BE49-F238E27FC236}">
                <a16:creationId xmlns:a16="http://schemas.microsoft.com/office/drawing/2014/main" id="{E88A56A0-5298-6142-BE9A-BE24CF390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a:extLst>
              <a:ext uri="{FF2B5EF4-FFF2-40B4-BE49-F238E27FC236}">
                <a16:creationId xmlns:a16="http://schemas.microsoft.com/office/drawing/2014/main" id="{6FE3DD13-A4C7-C942-A850-1D8D71C05F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F11887-D98B-D24C-A794-1DA261CD47EF}" type="slidenum">
              <a:rPr lang="es-GT" smtClean="0"/>
              <a:t>‹Nº›</a:t>
            </a:fld>
            <a:endParaRPr lang="es-GT"/>
          </a:p>
        </p:txBody>
      </p:sp>
    </p:spTree>
    <p:extLst>
      <p:ext uri="{BB962C8B-B14F-4D97-AF65-F5344CB8AC3E}">
        <p14:creationId xmlns:p14="http://schemas.microsoft.com/office/powerpoint/2010/main" val="3794473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https://scontent.fgua3-1.fna.fbcdn.net/v/t1.6435-9/176778203_4017705398272615_2480324208965207017_n.jpg?_nc_cat=110&amp;ccb=1-3&amp;_nc_sid=730e14&amp;_nc_ohc=aLs00Pmy8LkAX_42y65&amp;_nc_ht=scontent.fgua3-1.fna&amp;oh=55c990e9ace6404169cf00759663a2bf&amp;oe=60C170D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png"/><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png"/><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7.png"/><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8.png"/><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E2F8D-FFE4-594F-B724-1D187C347917}"/>
              </a:ext>
            </a:extLst>
          </p:cNvPr>
          <p:cNvSpPr>
            <a:spLocks noGrp="1"/>
          </p:cNvSpPr>
          <p:nvPr>
            <p:ph type="ctrTitle"/>
          </p:nvPr>
        </p:nvSpPr>
        <p:spPr>
          <a:xfrm>
            <a:off x="1715386" y="1041400"/>
            <a:ext cx="9144000" cy="2387600"/>
          </a:xfrm>
        </p:spPr>
        <p:txBody>
          <a:bodyPr>
            <a:normAutofit/>
          </a:bodyPr>
          <a:lstStyle/>
          <a:p>
            <a:r>
              <a:rPr lang="es-GT" sz="4800" b="1" dirty="0">
                <a:solidFill>
                  <a:schemeClr val="bg1"/>
                </a:solidFill>
                <a:latin typeface="Montserrat ExtraBold" pitchFamily="2" charset="77"/>
              </a:rPr>
              <a:t>RENDICIÓN DE CUENTAS </a:t>
            </a:r>
            <a:br>
              <a:rPr lang="es-GT" sz="5400" b="1" dirty="0">
                <a:solidFill>
                  <a:schemeClr val="bg1"/>
                </a:solidFill>
                <a:latin typeface="Montserrat ExtraBold" pitchFamily="2" charset="77"/>
              </a:rPr>
            </a:br>
            <a:r>
              <a:rPr lang="es-GT" sz="4400" dirty="0">
                <a:solidFill>
                  <a:schemeClr val="accent4">
                    <a:lumMod val="75000"/>
                  </a:schemeClr>
                </a:solidFill>
                <a:latin typeface="Montserrat Medium" pitchFamily="2" charset="77"/>
              </a:rPr>
              <a:t>PRIMER CUATRIMESTRE 2021</a:t>
            </a:r>
            <a:endParaRPr lang="es-GT" sz="5400" dirty="0">
              <a:solidFill>
                <a:schemeClr val="accent4">
                  <a:lumMod val="75000"/>
                </a:schemeClr>
              </a:solidFill>
              <a:latin typeface="Montserrat Medium" pitchFamily="2" charset="77"/>
            </a:endParaRPr>
          </a:p>
        </p:txBody>
      </p:sp>
      <p:sp>
        <p:nvSpPr>
          <p:cNvPr id="3" name="Subtítulo 2">
            <a:extLst>
              <a:ext uri="{FF2B5EF4-FFF2-40B4-BE49-F238E27FC236}">
                <a16:creationId xmlns:a16="http://schemas.microsoft.com/office/drawing/2014/main" id="{4CC3D18A-7A8B-7946-83F0-BD3C53E1A3D6}"/>
              </a:ext>
            </a:extLst>
          </p:cNvPr>
          <p:cNvSpPr>
            <a:spLocks noGrp="1"/>
          </p:cNvSpPr>
          <p:nvPr>
            <p:ph type="subTitle" idx="1"/>
          </p:nvPr>
        </p:nvSpPr>
        <p:spPr>
          <a:xfrm>
            <a:off x="1715386" y="3885573"/>
            <a:ext cx="9144000" cy="597429"/>
          </a:xfrm>
        </p:spPr>
        <p:txBody>
          <a:bodyPr>
            <a:normAutofit fontScale="85000" lnSpcReduction="10000"/>
          </a:bodyPr>
          <a:lstStyle/>
          <a:p>
            <a:r>
              <a:rPr lang="es-GT" sz="3600" b="1" dirty="0">
                <a:solidFill>
                  <a:schemeClr val="bg1"/>
                </a:solidFill>
                <a:latin typeface="Montserrat" pitchFamily="2" charset="77"/>
              </a:rPr>
              <a:t>SECRETARÍA PRESIDENCIAL DE LA MUJER</a:t>
            </a:r>
          </a:p>
        </p:txBody>
      </p:sp>
    </p:spTree>
    <p:extLst>
      <p:ext uri="{BB962C8B-B14F-4D97-AF65-F5344CB8AC3E}">
        <p14:creationId xmlns:p14="http://schemas.microsoft.com/office/powerpoint/2010/main" val="2818368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6F4203-2D80-E645-B753-E6D0DFC6C8BE}"/>
              </a:ext>
            </a:extLst>
          </p:cNvPr>
          <p:cNvSpPr>
            <a:spLocks noGrp="1"/>
          </p:cNvSpPr>
          <p:nvPr>
            <p:ph type="title"/>
          </p:nvPr>
        </p:nvSpPr>
        <p:spPr>
          <a:xfrm>
            <a:off x="178981" y="18255"/>
            <a:ext cx="7221279" cy="1325563"/>
          </a:xfrm>
        </p:spPr>
        <p:txBody>
          <a:bodyPr>
            <a:noAutofit/>
          </a:bodyPr>
          <a:lstStyle/>
          <a:p>
            <a:r>
              <a:rPr lang="es-ES" sz="2400" dirty="0">
                <a:solidFill>
                  <a:schemeClr val="bg1"/>
                </a:solidFill>
                <a:latin typeface="Montserrat" pitchFamily="2" charset="77"/>
              </a:rPr>
              <a:t>En el marco del </a:t>
            </a:r>
            <a:r>
              <a:rPr lang="es-ES" sz="2400" b="1" dirty="0">
                <a:solidFill>
                  <a:schemeClr val="bg1"/>
                </a:solidFill>
                <a:latin typeface="Montserrat" pitchFamily="2" charset="77"/>
              </a:rPr>
              <a:t>Sistema de Consejos de Desarrollo </a:t>
            </a:r>
            <a:r>
              <a:rPr lang="es-ES" sz="2400" dirty="0">
                <a:solidFill>
                  <a:schemeClr val="bg1"/>
                </a:solidFill>
                <a:latin typeface="Montserrat" pitchFamily="2" charset="77"/>
              </a:rPr>
              <a:t>la SEPREM:</a:t>
            </a:r>
            <a:br>
              <a:rPr lang="es-GT" sz="2400" dirty="0"/>
            </a:br>
            <a:endParaRPr lang="es-GT" sz="2400" dirty="0"/>
          </a:p>
        </p:txBody>
      </p:sp>
      <p:sp>
        <p:nvSpPr>
          <p:cNvPr id="3" name="Marcador de contenido 2">
            <a:extLst>
              <a:ext uri="{FF2B5EF4-FFF2-40B4-BE49-F238E27FC236}">
                <a16:creationId xmlns:a16="http://schemas.microsoft.com/office/drawing/2014/main" id="{A8694102-04AC-6C4C-9658-2C4775B47D1D}"/>
              </a:ext>
            </a:extLst>
          </p:cNvPr>
          <p:cNvSpPr>
            <a:spLocks noGrp="1"/>
          </p:cNvSpPr>
          <p:nvPr>
            <p:ph idx="1"/>
          </p:nvPr>
        </p:nvSpPr>
        <p:spPr>
          <a:xfrm>
            <a:off x="625549" y="1343818"/>
            <a:ext cx="10515600" cy="4351338"/>
          </a:xfrm>
        </p:spPr>
        <p:txBody>
          <a:bodyPr/>
          <a:lstStyle/>
          <a:p>
            <a:pPr lvl="0"/>
            <a:r>
              <a:rPr lang="es-ES" dirty="0">
                <a:latin typeface="Montserrat" pitchFamily="2" charset="77"/>
              </a:rPr>
              <a:t>Coordinó las Comisiones de la Mujer a nivel departamental y nacional.</a:t>
            </a:r>
            <a:endParaRPr lang="es-GT" dirty="0">
              <a:latin typeface="Montserrat" pitchFamily="2" charset="77"/>
            </a:endParaRPr>
          </a:p>
          <a:p>
            <a:pPr lvl="0"/>
            <a:r>
              <a:rPr lang="es-GT" dirty="0">
                <a:latin typeface="Montserrat" pitchFamily="2" charset="77"/>
              </a:rPr>
              <a:t>1 Reunión de la Comisión de la Mujer del CONADUR.</a:t>
            </a:r>
          </a:p>
          <a:p>
            <a:endParaRPr lang="es-GT" dirty="0"/>
          </a:p>
        </p:txBody>
      </p:sp>
      <p:pic>
        <p:nvPicPr>
          <p:cNvPr id="4" name="Imagen 3" descr="Puede ser una imagen de una persona, de pie e interior">
            <a:extLst>
              <a:ext uri="{FF2B5EF4-FFF2-40B4-BE49-F238E27FC236}">
                <a16:creationId xmlns:a16="http://schemas.microsoft.com/office/drawing/2014/main" id="{9631F850-CE5B-2F43-A965-6DEB827ACC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9821" y="2939902"/>
            <a:ext cx="6852358" cy="3591719"/>
          </a:xfrm>
          <a:prstGeom prst="rect">
            <a:avLst/>
          </a:prstGeom>
          <a:noFill/>
          <a:ln>
            <a:noFill/>
          </a:ln>
        </p:spPr>
      </p:pic>
    </p:spTree>
    <p:extLst>
      <p:ext uri="{BB962C8B-B14F-4D97-AF65-F5344CB8AC3E}">
        <p14:creationId xmlns:p14="http://schemas.microsoft.com/office/powerpoint/2010/main" val="2256215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7B75EB8-9DC5-6E4D-AC11-CFA7151A7CB4}"/>
              </a:ext>
            </a:extLst>
          </p:cNvPr>
          <p:cNvSpPr>
            <a:spLocks noGrp="1"/>
          </p:cNvSpPr>
          <p:nvPr>
            <p:ph idx="1"/>
          </p:nvPr>
        </p:nvSpPr>
        <p:spPr>
          <a:xfrm>
            <a:off x="653607" y="1253330"/>
            <a:ext cx="10515600" cy="4351338"/>
          </a:xfrm>
        </p:spPr>
        <p:txBody>
          <a:bodyPr/>
          <a:lstStyle/>
          <a:p>
            <a:pPr lvl="0"/>
            <a:r>
              <a:rPr lang="es-GT" dirty="0">
                <a:latin typeface="Montserrat" pitchFamily="2" charset="77"/>
              </a:rPr>
              <a:t>7 reuniones departamental (Escuintla, Guatemala, 2 Petén, San Marcos, Sacatepéquez y Progreso).</a:t>
            </a:r>
            <a:endParaRPr lang="es-GT" dirty="0"/>
          </a:p>
          <a:p>
            <a:pPr lvl="0"/>
            <a:r>
              <a:rPr lang="es-GT" dirty="0">
                <a:latin typeface="Montserrat" pitchFamily="2" charset="77"/>
              </a:rPr>
              <a:t>Participó en reuniones de 2 COREDUR,  2 UTR, 18 CODEDE y 17 UTD.</a:t>
            </a:r>
          </a:p>
          <a:p>
            <a:endParaRPr lang="es-GT" dirty="0"/>
          </a:p>
        </p:txBody>
      </p:sp>
      <p:sp>
        <p:nvSpPr>
          <p:cNvPr id="6" name="Rectangle 2">
            <a:extLst>
              <a:ext uri="{FF2B5EF4-FFF2-40B4-BE49-F238E27FC236}">
                <a16:creationId xmlns:a16="http://schemas.microsoft.com/office/drawing/2014/main" id="{06DFFC1F-D2D0-F14B-9A75-5EFCC7005DD9}"/>
              </a:ext>
            </a:extLst>
          </p:cNvPr>
          <p:cNvSpPr>
            <a:spLocks noChangeArrowheads="1"/>
          </p:cNvSpPr>
          <p:nvPr/>
        </p:nvSpPr>
        <p:spPr bwMode="auto">
          <a:xfrm>
            <a:off x="3104707"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pic>
        <p:nvPicPr>
          <p:cNvPr id="1025" name="Imagen 12" descr="Puede ser una imagen de una o varias personas, personas de pie e interior">
            <a:extLst>
              <a:ext uri="{FF2B5EF4-FFF2-40B4-BE49-F238E27FC236}">
                <a16:creationId xmlns:a16="http://schemas.microsoft.com/office/drawing/2014/main" id="{41724C5F-8F19-B746-8A2E-91148CB92D8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t="30257"/>
          <a:stretch>
            <a:fillRect/>
          </a:stretch>
        </p:blipFill>
        <p:spPr bwMode="auto">
          <a:xfrm>
            <a:off x="3104707" y="3429000"/>
            <a:ext cx="56134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39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C7DC0C9-0D90-0044-B602-62067E207158}"/>
              </a:ext>
            </a:extLst>
          </p:cNvPr>
          <p:cNvSpPr>
            <a:spLocks noGrp="1"/>
          </p:cNvSpPr>
          <p:nvPr>
            <p:ph idx="1"/>
          </p:nvPr>
        </p:nvSpPr>
        <p:spPr>
          <a:xfrm>
            <a:off x="838200" y="1253331"/>
            <a:ext cx="10515600" cy="4351338"/>
          </a:xfrm>
        </p:spPr>
        <p:txBody>
          <a:bodyPr/>
          <a:lstStyle/>
          <a:p>
            <a:r>
              <a:rPr lang="es-ES" dirty="0">
                <a:latin typeface="Montserrat" pitchFamily="2" charset="77"/>
              </a:rPr>
              <a:t>Realizó la convocatoria para el proceso de elección de titular y suplente de las organizaciones de mujeres ante el CODEDE de Sololá, quienes eligieron a sus 2 nuevas representantes.</a:t>
            </a:r>
            <a:endParaRPr lang="es-GT" dirty="0">
              <a:latin typeface="Montserrat" pitchFamily="2" charset="77"/>
            </a:endParaRPr>
          </a:p>
          <a:p>
            <a:endParaRPr lang="es-GT" dirty="0"/>
          </a:p>
        </p:txBody>
      </p:sp>
      <p:pic>
        <p:nvPicPr>
          <p:cNvPr id="4" name="Imagen 3" descr="Un grupo de personas sentadas alrededor de una carpa&#10;&#10;Descripción generada automáticamente">
            <a:extLst>
              <a:ext uri="{FF2B5EF4-FFF2-40B4-BE49-F238E27FC236}">
                <a16:creationId xmlns:a16="http://schemas.microsoft.com/office/drawing/2014/main" id="{A6A1EC36-BC3D-D449-A498-D6A03FDD824D}"/>
              </a:ext>
            </a:extLst>
          </p:cNvPr>
          <p:cNvPicPr/>
          <p:nvPr/>
        </p:nvPicPr>
        <p:blipFill rotWithShape="1">
          <a:blip r:embed="rId3">
            <a:extLst>
              <a:ext uri="{28A0092B-C50C-407E-A947-70E740481C1C}">
                <a14:useLocalDpi xmlns:a14="http://schemas.microsoft.com/office/drawing/2010/main" val="0"/>
              </a:ext>
            </a:extLst>
          </a:blip>
          <a:srcRect l="12500"/>
          <a:stretch/>
        </p:blipFill>
        <p:spPr>
          <a:xfrm>
            <a:off x="2517077" y="2928694"/>
            <a:ext cx="7157845" cy="3578432"/>
          </a:xfrm>
          <a:prstGeom prst="rect">
            <a:avLst/>
          </a:prstGeom>
        </p:spPr>
      </p:pic>
    </p:spTree>
    <p:extLst>
      <p:ext uri="{BB962C8B-B14F-4D97-AF65-F5344CB8AC3E}">
        <p14:creationId xmlns:p14="http://schemas.microsoft.com/office/powerpoint/2010/main" val="111273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E3C3C-D917-2A44-80D9-239E025710C9}"/>
              </a:ext>
            </a:extLst>
          </p:cNvPr>
          <p:cNvSpPr>
            <a:spLocks noGrp="1"/>
          </p:cNvSpPr>
          <p:nvPr>
            <p:ph type="title"/>
          </p:nvPr>
        </p:nvSpPr>
        <p:spPr>
          <a:xfrm>
            <a:off x="0" y="375"/>
            <a:ext cx="8056132" cy="1325563"/>
          </a:xfrm>
        </p:spPr>
        <p:txBody>
          <a:bodyPr>
            <a:normAutofit/>
          </a:bodyPr>
          <a:lstStyle/>
          <a:p>
            <a:r>
              <a:rPr lang="es-GT" sz="3600" dirty="0">
                <a:latin typeface="Montserrat" pitchFamily="2" charset="77"/>
              </a:rPr>
              <a:t>Principales resultados y avances</a:t>
            </a:r>
          </a:p>
        </p:txBody>
      </p:sp>
      <p:sp>
        <p:nvSpPr>
          <p:cNvPr id="3" name="Marcador de contenido 2">
            <a:extLst>
              <a:ext uri="{FF2B5EF4-FFF2-40B4-BE49-F238E27FC236}">
                <a16:creationId xmlns:a16="http://schemas.microsoft.com/office/drawing/2014/main" id="{8935738E-64AA-4C4E-AF06-CCD0BF39EEC4}"/>
              </a:ext>
            </a:extLst>
          </p:cNvPr>
          <p:cNvSpPr>
            <a:spLocks noGrp="1"/>
          </p:cNvSpPr>
          <p:nvPr>
            <p:ph idx="1"/>
          </p:nvPr>
        </p:nvSpPr>
        <p:spPr>
          <a:xfrm>
            <a:off x="1233377" y="1389733"/>
            <a:ext cx="10100930" cy="764645"/>
          </a:xfrm>
        </p:spPr>
        <p:txBody>
          <a:bodyPr>
            <a:normAutofit fontScale="92500"/>
          </a:bodyPr>
          <a:lstStyle/>
          <a:p>
            <a:r>
              <a:rPr lang="es-ES" sz="2400" dirty="0">
                <a:solidFill>
                  <a:schemeClr val="bg1"/>
                </a:solidFill>
                <a:latin typeface="Montserrat" pitchFamily="2" charset="77"/>
              </a:rPr>
              <a:t>Asesoría técnica a las instituciones públicas y gobiernos locales para la institucionalización de la equidad entre hombres y mujeres</a:t>
            </a:r>
            <a:r>
              <a:rPr lang="es-ES" dirty="0">
                <a:solidFill>
                  <a:schemeClr val="bg1"/>
                </a:solidFill>
                <a:latin typeface="Montserrat" pitchFamily="2" charset="77"/>
              </a:rPr>
              <a:t>:</a:t>
            </a:r>
            <a:r>
              <a:rPr lang="es-GT" dirty="0">
                <a:solidFill>
                  <a:schemeClr val="bg1"/>
                </a:solidFill>
                <a:latin typeface="Montserrat" pitchFamily="2" charset="77"/>
              </a:rPr>
              <a:t> </a:t>
            </a:r>
          </a:p>
          <a:p>
            <a:pPr marL="0" indent="0">
              <a:buNone/>
            </a:pPr>
            <a:endParaRPr lang="es-GT" dirty="0"/>
          </a:p>
        </p:txBody>
      </p:sp>
      <p:sp>
        <p:nvSpPr>
          <p:cNvPr id="7" name="Rectángulo redondeado 6">
            <a:extLst>
              <a:ext uri="{FF2B5EF4-FFF2-40B4-BE49-F238E27FC236}">
                <a16:creationId xmlns:a16="http://schemas.microsoft.com/office/drawing/2014/main" id="{D989D37E-0132-7C43-8100-C7FCAAC46D06}"/>
              </a:ext>
            </a:extLst>
          </p:cNvPr>
          <p:cNvSpPr/>
          <p:nvPr/>
        </p:nvSpPr>
        <p:spPr>
          <a:xfrm>
            <a:off x="2506133" y="2489200"/>
            <a:ext cx="7366000" cy="1253067"/>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bg1"/>
                </a:solidFill>
                <a:latin typeface="Montserrat" pitchFamily="2" charset="77"/>
              </a:rPr>
              <a:t>Fortalecimiento de los Gobiernos locales en pro del desarrollo de las mujeres en el marco de la PNPDIM y Covid-19.</a:t>
            </a:r>
            <a:endParaRPr lang="es-GT" sz="2400" dirty="0">
              <a:solidFill>
                <a:schemeClr val="bg1"/>
              </a:solidFill>
              <a:latin typeface="Montserrat" pitchFamily="2" charset="77"/>
            </a:endParaRPr>
          </a:p>
        </p:txBody>
      </p:sp>
      <p:sp>
        <p:nvSpPr>
          <p:cNvPr id="10" name="Elipse 9">
            <a:extLst>
              <a:ext uri="{FF2B5EF4-FFF2-40B4-BE49-F238E27FC236}">
                <a16:creationId xmlns:a16="http://schemas.microsoft.com/office/drawing/2014/main" id="{67D675E5-4C17-4642-A2CF-21FBE22E231C}"/>
              </a:ext>
            </a:extLst>
          </p:cNvPr>
          <p:cNvSpPr/>
          <p:nvPr/>
        </p:nvSpPr>
        <p:spPr>
          <a:xfrm>
            <a:off x="2997200" y="4078995"/>
            <a:ext cx="1761067" cy="17272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6600" dirty="0"/>
              <a:t>23</a:t>
            </a:r>
          </a:p>
        </p:txBody>
      </p:sp>
      <p:sp>
        <p:nvSpPr>
          <p:cNvPr id="11" name="CuadroTexto 10">
            <a:extLst>
              <a:ext uri="{FF2B5EF4-FFF2-40B4-BE49-F238E27FC236}">
                <a16:creationId xmlns:a16="http://schemas.microsoft.com/office/drawing/2014/main" id="{5FAF210B-0CDA-4A4C-BEC7-756F0A3C286A}"/>
              </a:ext>
            </a:extLst>
          </p:cNvPr>
          <p:cNvSpPr txBox="1"/>
          <p:nvPr/>
        </p:nvSpPr>
        <p:spPr>
          <a:xfrm>
            <a:off x="1233377" y="4703623"/>
            <a:ext cx="1603324" cy="400110"/>
          </a:xfrm>
          <a:prstGeom prst="rect">
            <a:avLst/>
          </a:prstGeom>
          <a:noFill/>
        </p:spPr>
        <p:txBody>
          <a:bodyPr wrap="none" rtlCol="0">
            <a:spAutoFit/>
          </a:bodyPr>
          <a:lstStyle/>
          <a:p>
            <a:r>
              <a:rPr lang="es-GT" sz="2000" dirty="0">
                <a:solidFill>
                  <a:schemeClr val="bg1"/>
                </a:solidFill>
                <a:latin typeface="Montserrat" pitchFamily="2" charset="77"/>
              </a:rPr>
              <a:t>Realizando</a:t>
            </a:r>
          </a:p>
        </p:txBody>
      </p:sp>
      <p:sp>
        <p:nvSpPr>
          <p:cNvPr id="12" name="CuadroTexto 11">
            <a:extLst>
              <a:ext uri="{FF2B5EF4-FFF2-40B4-BE49-F238E27FC236}">
                <a16:creationId xmlns:a16="http://schemas.microsoft.com/office/drawing/2014/main" id="{498AEC3C-2E2B-8D48-8565-96C22529FF2F}"/>
              </a:ext>
            </a:extLst>
          </p:cNvPr>
          <p:cNvSpPr txBox="1"/>
          <p:nvPr/>
        </p:nvSpPr>
        <p:spPr>
          <a:xfrm>
            <a:off x="4918766" y="4457402"/>
            <a:ext cx="7081005" cy="1292662"/>
          </a:xfrm>
          <a:prstGeom prst="rect">
            <a:avLst/>
          </a:prstGeom>
          <a:noFill/>
        </p:spPr>
        <p:txBody>
          <a:bodyPr wrap="square" rtlCol="0">
            <a:spAutoFit/>
          </a:bodyPr>
          <a:lstStyle/>
          <a:p>
            <a:pPr algn="just"/>
            <a:r>
              <a:rPr lang="es-ES" sz="2000" dirty="0">
                <a:solidFill>
                  <a:schemeClr val="bg1"/>
                </a:solidFill>
                <a:latin typeface="Montserrat" pitchFamily="2" charset="77"/>
              </a:rPr>
              <a:t>Talleres con Actores Claves a nivel local, entre estos, </a:t>
            </a:r>
          </a:p>
          <a:p>
            <a:pPr algn="just"/>
            <a:r>
              <a:rPr lang="es-ES" sz="2000" dirty="0">
                <a:solidFill>
                  <a:schemeClr val="bg1"/>
                </a:solidFill>
                <a:latin typeface="Montserrat" pitchFamily="2" charset="77"/>
              </a:rPr>
              <a:t>Gobernadores Departamentales, Alcaldes y sus esposas, y Directoras Municipales de la Mujer.</a:t>
            </a:r>
            <a:endParaRPr lang="es-GT" sz="2000" dirty="0">
              <a:solidFill>
                <a:schemeClr val="bg1"/>
              </a:solidFill>
              <a:latin typeface="Montserrat" pitchFamily="2" charset="77"/>
            </a:endParaRPr>
          </a:p>
          <a:p>
            <a:endParaRPr lang="es-GT" dirty="0"/>
          </a:p>
        </p:txBody>
      </p:sp>
    </p:spTree>
    <p:extLst>
      <p:ext uri="{BB962C8B-B14F-4D97-AF65-F5344CB8AC3E}">
        <p14:creationId xmlns:p14="http://schemas.microsoft.com/office/powerpoint/2010/main" val="3244982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E6BFD7-AEE9-9C4B-B105-F18889EE6C1A}"/>
              </a:ext>
            </a:extLst>
          </p:cNvPr>
          <p:cNvSpPr>
            <a:spLocks noGrp="1"/>
          </p:cNvSpPr>
          <p:nvPr>
            <p:ph type="title"/>
          </p:nvPr>
        </p:nvSpPr>
        <p:spPr>
          <a:xfrm>
            <a:off x="101599" y="154429"/>
            <a:ext cx="10515600" cy="1325563"/>
          </a:xfrm>
        </p:spPr>
        <p:txBody>
          <a:bodyPr>
            <a:normAutofit/>
          </a:bodyPr>
          <a:lstStyle/>
          <a:p>
            <a:r>
              <a:rPr lang="es-GT" sz="3600" dirty="0"/>
              <a:t>Principales resultados y avances</a:t>
            </a:r>
          </a:p>
        </p:txBody>
      </p:sp>
      <p:sp>
        <p:nvSpPr>
          <p:cNvPr id="4" name="Elipse 3">
            <a:extLst>
              <a:ext uri="{FF2B5EF4-FFF2-40B4-BE49-F238E27FC236}">
                <a16:creationId xmlns:a16="http://schemas.microsoft.com/office/drawing/2014/main" id="{8C2E12E8-3424-0A48-9132-0FFFFFC34C52}"/>
              </a:ext>
            </a:extLst>
          </p:cNvPr>
          <p:cNvSpPr/>
          <p:nvPr/>
        </p:nvSpPr>
        <p:spPr>
          <a:xfrm>
            <a:off x="838200" y="1557867"/>
            <a:ext cx="1397000" cy="143933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6600" dirty="0"/>
              <a:t>8</a:t>
            </a:r>
          </a:p>
        </p:txBody>
      </p:sp>
      <p:sp>
        <p:nvSpPr>
          <p:cNvPr id="5" name="CuadroTexto 4">
            <a:extLst>
              <a:ext uri="{FF2B5EF4-FFF2-40B4-BE49-F238E27FC236}">
                <a16:creationId xmlns:a16="http://schemas.microsoft.com/office/drawing/2014/main" id="{C2FEE8EC-7757-F044-B3EC-3641A7834CF8}"/>
              </a:ext>
            </a:extLst>
          </p:cNvPr>
          <p:cNvSpPr txBox="1"/>
          <p:nvPr/>
        </p:nvSpPr>
        <p:spPr>
          <a:xfrm>
            <a:off x="2421467" y="1690688"/>
            <a:ext cx="9127066" cy="1200329"/>
          </a:xfrm>
          <a:prstGeom prst="rect">
            <a:avLst/>
          </a:prstGeom>
          <a:noFill/>
        </p:spPr>
        <p:txBody>
          <a:bodyPr wrap="square" rtlCol="0">
            <a:spAutoFit/>
          </a:bodyPr>
          <a:lstStyle/>
          <a:p>
            <a:r>
              <a:rPr lang="es-GT" sz="2400" dirty="0">
                <a:solidFill>
                  <a:schemeClr val="bg1"/>
                </a:solidFill>
                <a:latin typeface="Montserrat" pitchFamily="2" charset="77"/>
              </a:rPr>
              <a:t>Reuniones de </a:t>
            </a:r>
            <a:r>
              <a:rPr lang="es-ES" sz="2400" dirty="0">
                <a:solidFill>
                  <a:schemeClr val="bg1"/>
                </a:solidFill>
                <a:latin typeface="Montserrat" pitchFamily="2" charset="77"/>
              </a:rPr>
              <a:t>acompañamiento a nivel departamental para el seguimiento de la PNPDIM, agendas estratégicas y prioridades institucionales. </a:t>
            </a:r>
            <a:endParaRPr lang="es-GT" sz="2400" dirty="0">
              <a:solidFill>
                <a:schemeClr val="bg1"/>
              </a:solidFill>
              <a:latin typeface="Montserrat" pitchFamily="2" charset="77"/>
            </a:endParaRPr>
          </a:p>
        </p:txBody>
      </p:sp>
      <p:sp>
        <p:nvSpPr>
          <p:cNvPr id="6" name="Rectángulo redondeado 5">
            <a:extLst>
              <a:ext uri="{FF2B5EF4-FFF2-40B4-BE49-F238E27FC236}">
                <a16:creationId xmlns:a16="http://schemas.microsoft.com/office/drawing/2014/main" id="{B99BEE50-C208-7040-BEFF-D03AA982C26E}"/>
              </a:ext>
            </a:extLst>
          </p:cNvPr>
          <p:cNvSpPr/>
          <p:nvPr/>
        </p:nvSpPr>
        <p:spPr>
          <a:xfrm>
            <a:off x="1659467" y="3418591"/>
            <a:ext cx="8957733" cy="144780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2000" dirty="0">
                <a:latin typeface="Montserrat" pitchFamily="2" charset="77"/>
              </a:rPr>
              <a:t>Asesoría y acompañamiento técnico a diferentes instituciones y gobiernos locales, tanto a nivel sectorial como territorial, para la implementación de la PNPDIM y del CPEG.</a:t>
            </a:r>
            <a:endParaRPr lang="es-GT" sz="2000" dirty="0">
              <a:latin typeface="Montserrat" pitchFamily="2" charset="77"/>
            </a:endParaRPr>
          </a:p>
        </p:txBody>
      </p:sp>
      <p:sp>
        <p:nvSpPr>
          <p:cNvPr id="7" name="Rectángulo redondeado 6">
            <a:extLst>
              <a:ext uri="{FF2B5EF4-FFF2-40B4-BE49-F238E27FC236}">
                <a16:creationId xmlns:a16="http://schemas.microsoft.com/office/drawing/2014/main" id="{97DA94BB-E381-2D4E-807E-597C8468B572}"/>
              </a:ext>
            </a:extLst>
          </p:cNvPr>
          <p:cNvSpPr/>
          <p:nvPr/>
        </p:nvSpPr>
        <p:spPr>
          <a:xfrm>
            <a:off x="1659467" y="5189008"/>
            <a:ext cx="8957732" cy="130386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GT" sz="2000" dirty="0">
                <a:latin typeface="Montserrat" pitchFamily="2" charset="77"/>
              </a:rPr>
              <a:t>Talleres de fortalecimiento a las direcciones técnicas municipales con el acompañamiento de Infom, GyZ y Seprem, con el objetivo de instalar capacidades técnicas desde el que hacer institucional, proceso que durará 3 meses.</a:t>
            </a:r>
          </a:p>
        </p:txBody>
      </p:sp>
    </p:spTree>
    <p:extLst>
      <p:ext uri="{BB962C8B-B14F-4D97-AF65-F5344CB8AC3E}">
        <p14:creationId xmlns:p14="http://schemas.microsoft.com/office/powerpoint/2010/main" val="2013554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6DB9739-B894-9442-8FF8-2924A7C48229}"/>
              </a:ext>
            </a:extLst>
          </p:cNvPr>
          <p:cNvSpPr>
            <a:spLocks noGrp="1"/>
          </p:cNvSpPr>
          <p:nvPr>
            <p:ph type="title"/>
          </p:nvPr>
        </p:nvSpPr>
        <p:spPr>
          <a:xfrm>
            <a:off x="230497" y="66896"/>
            <a:ext cx="10515600" cy="1325563"/>
          </a:xfrm>
        </p:spPr>
        <p:txBody>
          <a:bodyPr>
            <a:normAutofit/>
          </a:bodyPr>
          <a:lstStyle/>
          <a:p>
            <a:r>
              <a:rPr lang="es-GT" sz="3600" dirty="0">
                <a:latin typeface="Montserrat" pitchFamily="2" charset="77"/>
              </a:rPr>
              <a:t>Principales resultados y avances</a:t>
            </a:r>
          </a:p>
        </p:txBody>
      </p:sp>
      <p:sp>
        <p:nvSpPr>
          <p:cNvPr id="5" name="Elipse 4">
            <a:extLst>
              <a:ext uri="{FF2B5EF4-FFF2-40B4-BE49-F238E27FC236}">
                <a16:creationId xmlns:a16="http://schemas.microsoft.com/office/drawing/2014/main" id="{78302BA0-73C8-0D43-9D5F-D619975EF5B9}"/>
              </a:ext>
            </a:extLst>
          </p:cNvPr>
          <p:cNvSpPr/>
          <p:nvPr/>
        </p:nvSpPr>
        <p:spPr>
          <a:xfrm>
            <a:off x="1148317" y="1337601"/>
            <a:ext cx="1755648" cy="166082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GT"/>
          </a:p>
        </p:txBody>
      </p:sp>
      <p:sp>
        <p:nvSpPr>
          <p:cNvPr id="6" name="Rectángulo 5">
            <a:extLst>
              <a:ext uri="{FF2B5EF4-FFF2-40B4-BE49-F238E27FC236}">
                <a16:creationId xmlns:a16="http://schemas.microsoft.com/office/drawing/2014/main" id="{9CCED19F-E7D3-9341-8773-29D0B48E7886}"/>
              </a:ext>
            </a:extLst>
          </p:cNvPr>
          <p:cNvSpPr/>
          <p:nvPr/>
        </p:nvSpPr>
        <p:spPr>
          <a:xfrm>
            <a:off x="1316736" y="1511112"/>
            <a:ext cx="1418810" cy="1323439"/>
          </a:xfrm>
          <a:prstGeom prst="rect">
            <a:avLst/>
          </a:prstGeom>
        </p:spPr>
        <p:txBody>
          <a:bodyPr wrap="square">
            <a:spAutoFit/>
          </a:bodyPr>
          <a:lstStyle/>
          <a:p>
            <a:pPr algn="ctr"/>
            <a:r>
              <a:rPr lang="es-GT" sz="8000" dirty="0">
                <a:solidFill>
                  <a:schemeClr val="bg1"/>
                </a:solidFill>
              </a:rPr>
              <a:t>5</a:t>
            </a:r>
          </a:p>
        </p:txBody>
      </p:sp>
      <p:sp>
        <p:nvSpPr>
          <p:cNvPr id="7" name="CuadroTexto 6">
            <a:extLst>
              <a:ext uri="{FF2B5EF4-FFF2-40B4-BE49-F238E27FC236}">
                <a16:creationId xmlns:a16="http://schemas.microsoft.com/office/drawing/2014/main" id="{56AD05C5-1979-5643-8AD5-B3E29E87DA1D}"/>
              </a:ext>
            </a:extLst>
          </p:cNvPr>
          <p:cNvSpPr txBox="1"/>
          <p:nvPr/>
        </p:nvSpPr>
        <p:spPr>
          <a:xfrm>
            <a:off x="2948551" y="1337601"/>
            <a:ext cx="8715366" cy="1323439"/>
          </a:xfrm>
          <a:prstGeom prst="rect">
            <a:avLst/>
          </a:prstGeom>
          <a:noFill/>
        </p:spPr>
        <p:txBody>
          <a:bodyPr wrap="square" rtlCol="0">
            <a:spAutoFit/>
          </a:bodyPr>
          <a:lstStyle/>
          <a:p>
            <a:r>
              <a:rPr lang="es-ES" sz="2000" dirty="0">
                <a:solidFill>
                  <a:schemeClr val="bg1"/>
                </a:solidFill>
                <a:latin typeface="Montserrat" pitchFamily="2" charset="77"/>
              </a:rPr>
              <a:t>Reuniones para seguimiento de transferencias metodológicas a instituciones públicas y gobiernos locales, para la implementación de la PNPDIM y CPEG articulado al control de convencionalidad de derechos humanos de las mujeres.</a:t>
            </a:r>
            <a:r>
              <a:rPr lang="es-GT" sz="2000" dirty="0">
                <a:solidFill>
                  <a:schemeClr val="bg1"/>
                </a:solidFill>
                <a:latin typeface="Montserrat" pitchFamily="2" charset="77"/>
              </a:rPr>
              <a:t> </a:t>
            </a:r>
          </a:p>
        </p:txBody>
      </p:sp>
      <p:pic>
        <p:nvPicPr>
          <p:cNvPr id="3" name="Imagen 2">
            <a:extLst>
              <a:ext uri="{FF2B5EF4-FFF2-40B4-BE49-F238E27FC236}">
                <a16:creationId xmlns:a16="http://schemas.microsoft.com/office/drawing/2014/main" id="{D1105D14-FB55-974B-A6C1-A70F500E3782}"/>
              </a:ext>
            </a:extLst>
          </p:cNvPr>
          <p:cNvPicPr>
            <a:picLocks noChangeAspect="1"/>
          </p:cNvPicPr>
          <p:nvPr/>
        </p:nvPicPr>
        <p:blipFill rotWithShape="1">
          <a:blip r:embed="rId3"/>
          <a:srcRect t="11461"/>
          <a:stretch/>
        </p:blipFill>
        <p:spPr>
          <a:xfrm>
            <a:off x="3511794" y="2898345"/>
            <a:ext cx="6096000" cy="3598232"/>
          </a:xfrm>
          <a:prstGeom prst="rect">
            <a:avLst/>
          </a:prstGeom>
        </p:spPr>
      </p:pic>
    </p:spTree>
    <p:extLst>
      <p:ext uri="{BB962C8B-B14F-4D97-AF65-F5344CB8AC3E}">
        <p14:creationId xmlns:p14="http://schemas.microsoft.com/office/powerpoint/2010/main" val="2108960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BDD1D42-DC06-044E-93BC-1B4843AFA727}"/>
              </a:ext>
            </a:extLst>
          </p:cNvPr>
          <p:cNvSpPr>
            <a:spLocks noGrp="1"/>
          </p:cNvSpPr>
          <p:nvPr>
            <p:ph idx="1"/>
          </p:nvPr>
        </p:nvSpPr>
        <p:spPr/>
        <p:txBody>
          <a:bodyPr/>
          <a:lstStyle/>
          <a:p>
            <a:pPr algn="just"/>
            <a:r>
              <a:rPr lang="es-GT" sz="3600" dirty="0">
                <a:latin typeface="Montserrat" pitchFamily="2" charset="77"/>
              </a:rPr>
              <a:t>Talleres de fortalecimiento a las direcciones técnicas municipales con el acompañamiento de Infom, Agencia Alemana de Cooperación Internacional (GIZ – Guatemala) y Seprem, con el objetivo de instalar capacidades técnicas desde el quehacer institucional, proceso que durará 3 meses.</a:t>
            </a:r>
          </a:p>
          <a:p>
            <a:endParaRPr lang="es-GT" dirty="0"/>
          </a:p>
        </p:txBody>
      </p:sp>
    </p:spTree>
    <p:extLst>
      <p:ext uri="{BB962C8B-B14F-4D97-AF65-F5344CB8AC3E}">
        <p14:creationId xmlns:p14="http://schemas.microsoft.com/office/powerpoint/2010/main" val="1259435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E80657-1B03-B74F-B348-D93683AAD38B}"/>
              </a:ext>
            </a:extLst>
          </p:cNvPr>
          <p:cNvSpPr>
            <a:spLocks noGrp="1"/>
          </p:cNvSpPr>
          <p:nvPr>
            <p:ph type="title"/>
          </p:nvPr>
        </p:nvSpPr>
        <p:spPr>
          <a:xfrm>
            <a:off x="358697" y="-238223"/>
            <a:ext cx="10515600" cy="1325563"/>
          </a:xfrm>
        </p:spPr>
        <p:txBody>
          <a:bodyPr>
            <a:normAutofit/>
          </a:bodyPr>
          <a:lstStyle/>
          <a:p>
            <a:br>
              <a:rPr lang="es-GT" dirty="0">
                <a:latin typeface="Montserrat" pitchFamily="2" charset="77"/>
              </a:rPr>
            </a:br>
            <a:r>
              <a:rPr lang="es-GT" sz="2800" dirty="0">
                <a:latin typeface="Montserrat" pitchFamily="2" charset="77"/>
              </a:rPr>
              <a:t>Principales resultados y avances</a:t>
            </a:r>
            <a:endParaRPr lang="es-GT" dirty="0">
              <a:latin typeface="Montserrat" pitchFamily="2" charset="77"/>
            </a:endParaRPr>
          </a:p>
        </p:txBody>
      </p:sp>
      <p:sp>
        <p:nvSpPr>
          <p:cNvPr id="3" name="Marcador de contenido 2">
            <a:extLst>
              <a:ext uri="{FF2B5EF4-FFF2-40B4-BE49-F238E27FC236}">
                <a16:creationId xmlns:a16="http://schemas.microsoft.com/office/drawing/2014/main" id="{CD31836E-F638-7D41-8A9F-95124199BDAF}"/>
              </a:ext>
            </a:extLst>
          </p:cNvPr>
          <p:cNvSpPr>
            <a:spLocks noGrp="1"/>
          </p:cNvSpPr>
          <p:nvPr>
            <p:ph idx="1"/>
          </p:nvPr>
        </p:nvSpPr>
        <p:spPr>
          <a:xfrm>
            <a:off x="990600" y="1774825"/>
            <a:ext cx="10515600" cy="4351338"/>
          </a:xfrm>
        </p:spPr>
        <p:txBody>
          <a:bodyPr>
            <a:normAutofit fontScale="85000" lnSpcReduction="20000"/>
          </a:bodyPr>
          <a:lstStyle/>
          <a:p>
            <a:r>
              <a:rPr lang="es-ES" sz="2400" dirty="0">
                <a:solidFill>
                  <a:schemeClr val="bg1"/>
                </a:solidFill>
                <a:latin typeface="Montserrat" pitchFamily="2" charset="77"/>
              </a:rPr>
              <a:t>En el marco del </a:t>
            </a:r>
            <a:r>
              <a:rPr lang="es-ES" sz="2400" b="1" dirty="0">
                <a:solidFill>
                  <a:schemeClr val="bg1"/>
                </a:solidFill>
                <a:latin typeface="Montserrat" pitchFamily="2" charset="77"/>
              </a:rPr>
              <a:t>Sistema de Consejos de Desarrollo </a:t>
            </a:r>
            <a:r>
              <a:rPr lang="es-ES" sz="2400" dirty="0">
                <a:solidFill>
                  <a:schemeClr val="bg1"/>
                </a:solidFill>
                <a:latin typeface="Montserrat" pitchFamily="2" charset="77"/>
              </a:rPr>
              <a:t>la SEPREM:</a:t>
            </a:r>
          </a:p>
          <a:p>
            <a:pPr marL="0" indent="0">
              <a:buNone/>
            </a:pPr>
            <a:endParaRPr lang="es-GT" sz="2400" dirty="0">
              <a:solidFill>
                <a:schemeClr val="bg1"/>
              </a:solidFill>
              <a:latin typeface="Montserrat" pitchFamily="2" charset="77"/>
            </a:endParaRPr>
          </a:p>
          <a:p>
            <a:pPr lvl="0"/>
            <a:r>
              <a:rPr lang="es-ES" sz="2400" dirty="0">
                <a:solidFill>
                  <a:schemeClr val="bg1"/>
                </a:solidFill>
                <a:latin typeface="Montserrat" pitchFamily="2" charset="77"/>
              </a:rPr>
              <a:t>Coordinó las Comisiones de la Mujer 1 (Departamental) y 1 (Nacional).</a:t>
            </a:r>
          </a:p>
          <a:p>
            <a:pPr marL="0" lvl="0" indent="0">
              <a:buNone/>
            </a:pPr>
            <a:endParaRPr lang="es-ES" sz="2400" dirty="0">
              <a:solidFill>
                <a:schemeClr val="bg1"/>
              </a:solidFill>
              <a:latin typeface="Montserrat" pitchFamily="2" charset="77"/>
            </a:endParaRPr>
          </a:p>
          <a:p>
            <a:pPr lvl="0"/>
            <a:r>
              <a:rPr lang="es-GT" sz="2400" dirty="0">
                <a:solidFill>
                  <a:schemeClr val="bg1"/>
                </a:solidFill>
                <a:latin typeface="Montserrat" pitchFamily="2" charset="77"/>
              </a:rPr>
              <a:t>7 Reuniones Departamentales ( Escuintla, Guatemala, Petén (2), San Marcos, Sacatepéquez y Progreso. )</a:t>
            </a:r>
          </a:p>
          <a:p>
            <a:pPr marL="0" indent="0">
              <a:buNone/>
            </a:pPr>
            <a:endParaRPr lang="es-GT" sz="2400" dirty="0">
              <a:solidFill>
                <a:schemeClr val="bg1"/>
              </a:solidFill>
              <a:latin typeface="Montserrat" pitchFamily="2" charset="77"/>
            </a:endParaRPr>
          </a:p>
          <a:p>
            <a:pPr lvl="0"/>
            <a:r>
              <a:rPr lang="es-GT" sz="2400" dirty="0">
                <a:solidFill>
                  <a:schemeClr val="bg1"/>
                </a:solidFill>
                <a:latin typeface="Montserrat" pitchFamily="2" charset="77"/>
              </a:rPr>
              <a:t>Participó en 2 reuniones de COREDUR, 2 UTR, 18 CODEDE y 17 UTD.</a:t>
            </a:r>
          </a:p>
          <a:p>
            <a:pPr marL="0" indent="0">
              <a:buNone/>
            </a:pPr>
            <a:endParaRPr lang="es-GT" sz="2400" dirty="0">
              <a:solidFill>
                <a:schemeClr val="bg1"/>
              </a:solidFill>
              <a:latin typeface="Montserrat" pitchFamily="2" charset="77"/>
            </a:endParaRPr>
          </a:p>
          <a:p>
            <a:pPr lvl="0"/>
            <a:r>
              <a:rPr lang="es-ES" sz="2400" dirty="0">
                <a:solidFill>
                  <a:schemeClr val="bg1"/>
                </a:solidFill>
                <a:latin typeface="Montserrat" pitchFamily="2" charset="77"/>
              </a:rPr>
              <a:t>Realizó la convocatoria para el proceso de elección de titular y suplente de las organizaciones de mujeres ante el CODEDE de Sololá, quienes eligieron a sus 2 nuevas representantes.</a:t>
            </a:r>
            <a:endParaRPr lang="es-GT" sz="2400" dirty="0">
              <a:solidFill>
                <a:schemeClr val="bg1"/>
              </a:solidFill>
              <a:latin typeface="Montserrat" pitchFamily="2" charset="77"/>
            </a:endParaRPr>
          </a:p>
          <a:p>
            <a:pPr lvl="1"/>
            <a:endParaRPr lang="es-GT" dirty="0"/>
          </a:p>
        </p:txBody>
      </p:sp>
    </p:spTree>
    <p:extLst>
      <p:ext uri="{BB962C8B-B14F-4D97-AF65-F5344CB8AC3E}">
        <p14:creationId xmlns:p14="http://schemas.microsoft.com/office/powerpoint/2010/main" val="2729664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92334-5EA6-8E47-A913-05492128571C}"/>
              </a:ext>
            </a:extLst>
          </p:cNvPr>
          <p:cNvSpPr>
            <a:spLocks noGrp="1"/>
          </p:cNvSpPr>
          <p:nvPr>
            <p:ph type="title"/>
          </p:nvPr>
        </p:nvSpPr>
        <p:spPr>
          <a:xfrm>
            <a:off x="482598" y="190239"/>
            <a:ext cx="10515600" cy="1325563"/>
          </a:xfrm>
        </p:spPr>
        <p:txBody>
          <a:bodyPr>
            <a:normAutofit/>
          </a:bodyPr>
          <a:lstStyle/>
          <a:p>
            <a:r>
              <a:rPr lang="es-GT" sz="3200" dirty="0"/>
              <a:t>Principales resultados y avances </a:t>
            </a:r>
          </a:p>
        </p:txBody>
      </p:sp>
      <p:sp>
        <p:nvSpPr>
          <p:cNvPr id="3" name="Marcador de contenido 2">
            <a:extLst>
              <a:ext uri="{FF2B5EF4-FFF2-40B4-BE49-F238E27FC236}">
                <a16:creationId xmlns:a16="http://schemas.microsoft.com/office/drawing/2014/main" id="{CE44AAFA-A173-6D4B-9208-FDD5D3029A68}"/>
              </a:ext>
            </a:extLst>
          </p:cNvPr>
          <p:cNvSpPr>
            <a:spLocks noGrp="1"/>
          </p:cNvSpPr>
          <p:nvPr>
            <p:ph idx="1"/>
          </p:nvPr>
        </p:nvSpPr>
        <p:spPr>
          <a:xfrm>
            <a:off x="482598" y="1508129"/>
            <a:ext cx="3949699" cy="4351338"/>
          </a:xfrm>
        </p:spPr>
        <p:txBody>
          <a:bodyPr>
            <a:normAutofit/>
          </a:bodyPr>
          <a:lstStyle/>
          <a:p>
            <a:pPr marL="0" indent="0" algn="just">
              <a:buNone/>
            </a:pPr>
            <a:endParaRPr lang="es-GT" dirty="0"/>
          </a:p>
          <a:p>
            <a:pPr algn="just"/>
            <a:r>
              <a:rPr lang="es-GT" sz="2400" dirty="0">
                <a:solidFill>
                  <a:schemeClr val="bg1"/>
                </a:solidFill>
              </a:rPr>
              <a:t>La SEPREM ha coordinado y participado en diferentes espacios para la generación de sinergias y puestas en común, tanto en el ámbito técnico como en el nivel político, con actores estratégicos vinculados a los temas para el avance de las mujeres, entre ellas: </a:t>
            </a:r>
          </a:p>
          <a:p>
            <a:endParaRPr lang="es-GT" dirty="0"/>
          </a:p>
        </p:txBody>
      </p:sp>
      <p:sp>
        <p:nvSpPr>
          <p:cNvPr id="9" name="Rectángulo redondeado 8">
            <a:extLst>
              <a:ext uri="{FF2B5EF4-FFF2-40B4-BE49-F238E27FC236}">
                <a16:creationId xmlns:a16="http://schemas.microsoft.com/office/drawing/2014/main" id="{9EDC6D5E-46DC-C145-9A1F-74128E592D38}"/>
              </a:ext>
            </a:extLst>
          </p:cNvPr>
          <p:cNvSpPr/>
          <p:nvPr/>
        </p:nvSpPr>
        <p:spPr>
          <a:xfrm>
            <a:off x="4656666" y="1544641"/>
            <a:ext cx="2099733" cy="132556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2000" dirty="0"/>
              <a:t>Consejo  Consultivo</a:t>
            </a:r>
            <a:endParaRPr lang="es-GT" dirty="0"/>
          </a:p>
        </p:txBody>
      </p:sp>
      <p:sp>
        <p:nvSpPr>
          <p:cNvPr id="11" name="Rectángulo redondeado 10">
            <a:extLst>
              <a:ext uri="{FF2B5EF4-FFF2-40B4-BE49-F238E27FC236}">
                <a16:creationId xmlns:a16="http://schemas.microsoft.com/office/drawing/2014/main" id="{9361C796-5ECA-8A40-9D26-0887870CE6DD}"/>
              </a:ext>
            </a:extLst>
          </p:cNvPr>
          <p:cNvSpPr/>
          <p:nvPr/>
        </p:nvSpPr>
        <p:spPr>
          <a:xfrm>
            <a:off x="7111999" y="1515802"/>
            <a:ext cx="2336802" cy="153219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000" dirty="0"/>
              <a:t>Mesa Interinstitucional de Presupuesto </a:t>
            </a:r>
            <a:r>
              <a:rPr lang="es-GT" sz="1400" dirty="0"/>
              <a:t>para la Equidad entre Hombres y Mujeres </a:t>
            </a:r>
            <a:endParaRPr lang="es-GT" dirty="0"/>
          </a:p>
        </p:txBody>
      </p:sp>
      <p:sp>
        <p:nvSpPr>
          <p:cNvPr id="12" name="Rectángulo redondeado 11">
            <a:extLst>
              <a:ext uri="{FF2B5EF4-FFF2-40B4-BE49-F238E27FC236}">
                <a16:creationId xmlns:a16="http://schemas.microsoft.com/office/drawing/2014/main" id="{C0EF9570-8339-5348-85BB-A846E0E7DD2C}"/>
              </a:ext>
            </a:extLst>
          </p:cNvPr>
          <p:cNvSpPr/>
          <p:nvPr/>
        </p:nvSpPr>
        <p:spPr>
          <a:xfrm>
            <a:off x="4656665" y="3987795"/>
            <a:ext cx="2692402" cy="132556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000" dirty="0"/>
              <a:t>Mesas Temáticas del Gabinete Específico de Desarrollo Social </a:t>
            </a:r>
          </a:p>
        </p:txBody>
      </p:sp>
      <p:sp>
        <p:nvSpPr>
          <p:cNvPr id="13" name="Rectángulo redondeado 12">
            <a:extLst>
              <a:ext uri="{FF2B5EF4-FFF2-40B4-BE49-F238E27FC236}">
                <a16:creationId xmlns:a16="http://schemas.microsoft.com/office/drawing/2014/main" id="{3C683070-AF61-B24E-B227-EB0042962CBB}"/>
              </a:ext>
            </a:extLst>
          </p:cNvPr>
          <p:cNvSpPr/>
          <p:nvPr/>
        </p:nvSpPr>
        <p:spPr>
          <a:xfrm>
            <a:off x="9618135" y="1515803"/>
            <a:ext cx="2099733" cy="132556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000" dirty="0"/>
              <a:t>Asamblea de Conaprevi </a:t>
            </a:r>
          </a:p>
        </p:txBody>
      </p:sp>
      <p:sp>
        <p:nvSpPr>
          <p:cNvPr id="20" name="Flecha a la derecha con bandas 19">
            <a:extLst>
              <a:ext uri="{FF2B5EF4-FFF2-40B4-BE49-F238E27FC236}">
                <a16:creationId xmlns:a16="http://schemas.microsoft.com/office/drawing/2014/main" id="{7E119C43-739B-1341-9CE1-764AD026F44E}"/>
              </a:ext>
            </a:extLst>
          </p:cNvPr>
          <p:cNvSpPr/>
          <p:nvPr/>
        </p:nvSpPr>
        <p:spPr>
          <a:xfrm>
            <a:off x="7476066" y="4470400"/>
            <a:ext cx="719667" cy="425710"/>
          </a:xfrm>
          <a:prstGeom prst="stripedRightArrow">
            <a:avLst>
              <a:gd name="adj1" fmla="val 49999"/>
              <a:gd name="adj2" fmla="val 637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1" name="CuadroTexto 20">
            <a:extLst>
              <a:ext uri="{FF2B5EF4-FFF2-40B4-BE49-F238E27FC236}">
                <a16:creationId xmlns:a16="http://schemas.microsoft.com/office/drawing/2014/main" id="{524C0E5F-60D4-0449-96D0-59A69A7475FD}"/>
              </a:ext>
            </a:extLst>
          </p:cNvPr>
          <p:cNvSpPr txBox="1"/>
          <p:nvPr/>
        </p:nvSpPr>
        <p:spPr>
          <a:xfrm>
            <a:off x="8187267" y="3603448"/>
            <a:ext cx="3699933" cy="2831544"/>
          </a:xfrm>
          <a:prstGeom prst="rect">
            <a:avLst/>
          </a:prstGeom>
          <a:noFill/>
        </p:spPr>
        <p:txBody>
          <a:bodyPr wrap="square" rtlCol="0">
            <a:spAutoFit/>
          </a:bodyPr>
          <a:lstStyle/>
          <a:p>
            <a:pPr marL="285750" indent="-285750">
              <a:buFont typeface="Arial" panose="020B0604020202020204" pitchFamily="34" charset="0"/>
              <a:buChar char="•"/>
            </a:pPr>
            <a:r>
              <a:rPr lang="es-GT" sz="2000" dirty="0">
                <a:solidFill>
                  <a:schemeClr val="bg1"/>
                </a:solidFill>
              </a:rPr>
              <a:t>Mujeres (coordinación)</a:t>
            </a:r>
          </a:p>
          <a:p>
            <a:pPr marL="285750" indent="-285750">
              <a:buFont typeface="Arial" panose="020B0604020202020204" pitchFamily="34" charset="0"/>
              <a:buChar char="•"/>
            </a:pPr>
            <a:r>
              <a:rPr lang="es-GT" sz="2000" dirty="0">
                <a:solidFill>
                  <a:schemeClr val="bg1"/>
                </a:solidFill>
              </a:rPr>
              <a:t>Prevención de la violencia Sexual, explotación y trata </a:t>
            </a:r>
          </a:p>
          <a:p>
            <a:r>
              <a:rPr lang="es-GT" sz="2000" dirty="0">
                <a:solidFill>
                  <a:schemeClr val="bg1"/>
                </a:solidFill>
              </a:rPr>
              <a:t>      de personas. </a:t>
            </a:r>
          </a:p>
          <a:p>
            <a:pPr marL="285750" indent="-285750">
              <a:buFont typeface="Arial" panose="020B0604020202020204" pitchFamily="34" charset="0"/>
              <a:buChar char="•"/>
            </a:pPr>
            <a:r>
              <a:rPr lang="es-GT" sz="2000" dirty="0">
                <a:solidFill>
                  <a:schemeClr val="bg1"/>
                </a:solidFill>
              </a:rPr>
              <a:t>Plan Nacional de Prevención de Embarazos en niñas y adolescentes. </a:t>
            </a:r>
          </a:p>
          <a:p>
            <a:pPr marL="285750" indent="-285750">
              <a:buFont typeface="Arial" panose="020B0604020202020204" pitchFamily="34" charset="0"/>
              <a:buChar char="•"/>
            </a:pPr>
            <a:r>
              <a:rPr lang="es-GT" sz="2000" dirty="0">
                <a:solidFill>
                  <a:schemeClr val="bg1"/>
                </a:solidFill>
              </a:rPr>
              <a:t>Desarrollo Rural Integral</a:t>
            </a:r>
          </a:p>
          <a:p>
            <a:pPr marL="285750" indent="-285750">
              <a:buFont typeface="Arial" panose="020B0604020202020204" pitchFamily="34" charset="0"/>
              <a:buChar char="•"/>
            </a:pPr>
            <a:endParaRPr lang="es-GT" dirty="0"/>
          </a:p>
        </p:txBody>
      </p:sp>
      <p:sp>
        <p:nvSpPr>
          <p:cNvPr id="23" name="Elipse 22">
            <a:extLst>
              <a:ext uri="{FF2B5EF4-FFF2-40B4-BE49-F238E27FC236}">
                <a16:creationId xmlns:a16="http://schemas.microsoft.com/office/drawing/2014/main" id="{C2B22C02-3B27-9846-85C1-DC4129CB8D06}"/>
              </a:ext>
            </a:extLst>
          </p:cNvPr>
          <p:cNvSpPr/>
          <p:nvPr/>
        </p:nvSpPr>
        <p:spPr>
          <a:xfrm>
            <a:off x="4656665" y="1388533"/>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24" name="Elipse 23">
            <a:extLst>
              <a:ext uri="{FF2B5EF4-FFF2-40B4-BE49-F238E27FC236}">
                <a16:creationId xmlns:a16="http://schemas.microsoft.com/office/drawing/2014/main" id="{4AE400AC-966A-FD46-A4CC-F407D121B6A4}"/>
              </a:ext>
            </a:extLst>
          </p:cNvPr>
          <p:cNvSpPr/>
          <p:nvPr/>
        </p:nvSpPr>
        <p:spPr>
          <a:xfrm>
            <a:off x="7082363" y="1349907"/>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25" name="Elipse 24">
            <a:extLst>
              <a:ext uri="{FF2B5EF4-FFF2-40B4-BE49-F238E27FC236}">
                <a16:creationId xmlns:a16="http://schemas.microsoft.com/office/drawing/2014/main" id="{EC778670-3B7D-A34C-98A9-EE5A0905B111}"/>
              </a:ext>
            </a:extLst>
          </p:cNvPr>
          <p:cNvSpPr/>
          <p:nvPr/>
        </p:nvSpPr>
        <p:spPr>
          <a:xfrm>
            <a:off x="9609667" y="1349907"/>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26" name="Elipse 25">
            <a:extLst>
              <a:ext uri="{FF2B5EF4-FFF2-40B4-BE49-F238E27FC236}">
                <a16:creationId xmlns:a16="http://schemas.microsoft.com/office/drawing/2014/main" id="{FB054494-EBF1-2648-B17F-5BADBCD34390}"/>
              </a:ext>
            </a:extLst>
          </p:cNvPr>
          <p:cNvSpPr/>
          <p:nvPr/>
        </p:nvSpPr>
        <p:spPr>
          <a:xfrm>
            <a:off x="4601631" y="3772997"/>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061527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B9D28D78-2278-AA42-A29F-D30F79AB1472}"/>
              </a:ext>
            </a:extLst>
          </p:cNvPr>
          <p:cNvSpPr/>
          <p:nvPr/>
        </p:nvSpPr>
        <p:spPr>
          <a:xfrm>
            <a:off x="4817532" y="2209800"/>
            <a:ext cx="2624666" cy="140546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2400" dirty="0">
                <a:latin typeface="Montserrat" pitchFamily="2" charset="77"/>
              </a:rPr>
              <a:t>Informes de requerimiento internacional</a:t>
            </a:r>
          </a:p>
        </p:txBody>
      </p:sp>
      <p:sp>
        <p:nvSpPr>
          <p:cNvPr id="5" name="Rectángulo redondeado 4">
            <a:extLst>
              <a:ext uri="{FF2B5EF4-FFF2-40B4-BE49-F238E27FC236}">
                <a16:creationId xmlns:a16="http://schemas.microsoft.com/office/drawing/2014/main" id="{A0EE38AD-0767-8241-B980-AF32E0B29A11}"/>
              </a:ext>
            </a:extLst>
          </p:cNvPr>
          <p:cNvSpPr/>
          <p:nvPr/>
        </p:nvSpPr>
        <p:spPr>
          <a:xfrm>
            <a:off x="872067" y="2209800"/>
            <a:ext cx="2624666" cy="14054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2400" dirty="0">
                <a:latin typeface="Montserrat" pitchFamily="2" charset="77"/>
              </a:rPr>
              <a:t>Informes de requerimiento nacional</a:t>
            </a:r>
          </a:p>
        </p:txBody>
      </p:sp>
      <p:sp>
        <p:nvSpPr>
          <p:cNvPr id="6" name="Rectángulo redondeado 5">
            <a:extLst>
              <a:ext uri="{FF2B5EF4-FFF2-40B4-BE49-F238E27FC236}">
                <a16:creationId xmlns:a16="http://schemas.microsoft.com/office/drawing/2014/main" id="{5B65FCC5-9EF9-8F4F-8EBB-2899684CD7B5}"/>
              </a:ext>
            </a:extLst>
          </p:cNvPr>
          <p:cNvSpPr/>
          <p:nvPr/>
        </p:nvSpPr>
        <p:spPr>
          <a:xfrm>
            <a:off x="440267" y="4436533"/>
            <a:ext cx="3488266" cy="1710265"/>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GT" sz="2000" dirty="0">
                <a:latin typeface="Montserrat" pitchFamily="2" charset="77"/>
              </a:rPr>
              <a:t>Activación de la Mesa Interinstitucional sobre mujeres, paz y seguridad MIMPAZ</a:t>
            </a:r>
          </a:p>
        </p:txBody>
      </p:sp>
      <p:sp>
        <p:nvSpPr>
          <p:cNvPr id="7" name="Rectángulo redondeado 6">
            <a:extLst>
              <a:ext uri="{FF2B5EF4-FFF2-40B4-BE49-F238E27FC236}">
                <a16:creationId xmlns:a16="http://schemas.microsoft.com/office/drawing/2014/main" id="{94D4ABD0-734D-B645-B2CE-37D0FD5249D1}"/>
              </a:ext>
            </a:extLst>
          </p:cNvPr>
          <p:cNvSpPr/>
          <p:nvPr/>
        </p:nvSpPr>
        <p:spPr>
          <a:xfrm>
            <a:off x="4385732" y="4436534"/>
            <a:ext cx="3488267" cy="1710266"/>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latin typeface="Montserrat" pitchFamily="2" charset="77"/>
              </a:rPr>
              <a:t>Activación del Mecanismo Intersectorial para el seguimiento de la CEDAW</a:t>
            </a:r>
          </a:p>
          <a:p>
            <a:pPr algn="ctr"/>
            <a:endParaRPr lang="es-GT" dirty="0"/>
          </a:p>
        </p:txBody>
      </p:sp>
      <p:sp>
        <p:nvSpPr>
          <p:cNvPr id="8" name="Rectángulo redondeado 7">
            <a:extLst>
              <a:ext uri="{FF2B5EF4-FFF2-40B4-BE49-F238E27FC236}">
                <a16:creationId xmlns:a16="http://schemas.microsoft.com/office/drawing/2014/main" id="{2A3DA831-A476-7B40-8A4C-873A9F7E88E6}"/>
              </a:ext>
            </a:extLst>
          </p:cNvPr>
          <p:cNvSpPr/>
          <p:nvPr/>
        </p:nvSpPr>
        <p:spPr>
          <a:xfrm>
            <a:off x="8762997" y="2209800"/>
            <a:ext cx="2624666" cy="140546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sz="2800" dirty="0">
                <a:latin typeface="Montserrat" pitchFamily="2" charset="77"/>
              </a:rPr>
              <a:t>Opiniones jurídicas </a:t>
            </a:r>
          </a:p>
        </p:txBody>
      </p:sp>
      <p:sp>
        <p:nvSpPr>
          <p:cNvPr id="9" name="Rectángulo redondeado 8">
            <a:extLst>
              <a:ext uri="{FF2B5EF4-FFF2-40B4-BE49-F238E27FC236}">
                <a16:creationId xmlns:a16="http://schemas.microsoft.com/office/drawing/2014/main" id="{063150F8-213C-184D-B4E9-E6BAE80CE7F3}"/>
              </a:ext>
            </a:extLst>
          </p:cNvPr>
          <p:cNvSpPr/>
          <p:nvPr/>
        </p:nvSpPr>
        <p:spPr>
          <a:xfrm>
            <a:off x="8253342" y="4436534"/>
            <a:ext cx="3633853" cy="171026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GT" dirty="0">
                <a:latin typeface="Montserrat" pitchFamily="2" charset="77"/>
              </a:rPr>
              <a:t>    La acción principal en proceso que es  la Preparación para la elaboración del X informe Periódico de Estado para el seguimiento de la CEDAW.</a:t>
            </a:r>
          </a:p>
        </p:txBody>
      </p:sp>
      <p:sp>
        <p:nvSpPr>
          <p:cNvPr id="11" name="CuadroTexto 10">
            <a:extLst>
              <a:ext uri="{FF2B5EF4-FFF2-40B4-BE49-F238E27FC236}">
                <a16:creationId xmlns:a16="http://schemas.microsoft.com/office/drawing/2014/main" id="{6A6BDC50-B64B-4C47-8AAF-C57AADC6713F}"/>
              </a:ext>
            </a:extLst>
          </p:cNvPr>
          <p:cNvSpPr txBox="1"/>
          <p:nvPr/>
        </p:nvSpPr>
        <p:spPr>
          <a:xfrm>
            <a:off x="1696737" y="963082"/>
            <a:ext cx="756938" cy="1446550"/>
          </a:xfrm>
          <a:prstGeom prst="rect">
            <a:avLst/>
          </a:prstGeom>
          <a:noFill/>
        </p:spPr>
        <p:txBody>
          <a:bodyPr wrap="none" rtlCol="0">
            <a:spAutoFit/>
          </a:bodyPr>
          <a:lstStyle/>
          <a:p>
            <a:r>
              <a:rPr lang="es-GT" sz="8800" b="1" dirty="0">
                <a:solidFill>
                  <a:schemeClr val="bg1"/>
                </a:solidFill>
              </a:rPr>
              <a:t>4</a:t>
            </a:r>
          </a:p>
        </p:txBody>
      </p:sp>
      <p:sp>
        <p:nvSpPr>
          <p:cNvPr id="12" name="CuadroTexto 11">
            <a:extLst>
              <a:ext uri="{FF2B5EF4-FFF2-40B4-BE49-F238E27FC236}">
                <a16:creationId xmlns:a16="http://schemas.microsoft.com/office/drawing/2014/main" id="{C2B19051-7DAD-9E42-81CB-663D391204A0}"/>
              </a:ext>
            </a:extLst>
          </p:cNvPr>
          <p:cNvSpPr txBox="1"/>
          <p:nvPr/>
        </p:nvSpPr>
        <p:spPr>
          <a:xfrm>
            <a:off x="5717531" y="983384"/>
            <a:ext cx="756938" cy="1446550"/>
          </a:xfrm>
          <a:prstGeom prst="rect">
            <a:avLst/>
          </a:prstGeom>
          <a:noFill/>
        </p:spPr>
        <p:txBody>
          <a:bodyPr wrap="none" rtlCol="0">
            <a:spAutoFit/>
          </a:bodyPr>
          <a:lstStyle/>
          <a:p>
            <a:r>
              <a:rPr lang="es-GT" sz="8800" b="1" dirty="0">
                <a:solidFill>
                  <a:schemeClr val="bg1"/>
                </a:solidFill>
              </a:rPr>
              <a:t>3</a:t>
            </a:r>
          </a:p>
        </p:txBody>
      </p:sp>
      <p:sp>
        <p:nvSpPr>
          <p:cNvPr id="13" name="CuadroTexto 12">
            <a:extLst>
              <a:ext uri="{FF2B5EF4-FFF2-40B4-BE49-F238E27FC236}">
                <a16:creationId xmlns:a16="http://schemas.microsoft.com/office/drawing/2014/main" id="{B823BD42-53C6-8A43-8A5F-CC4DD01A0039}"/>
              </a:ext>
            </a:extLst>
          </p:cNvPr>
          <p:cNvSpPr txBox="1"/>
          <p:nvPr/>
        </p:nvSpPr>
        <p:spPr>
          <a:xfrm>
            <a:off x="9595264" y="983384"/>
            <a:ext cx="756938" cy="1446550"/>
          </a:xfrm>
          <a:prstGeom prst="rect">
            <a:avLst/>
          </a:prstGeom>
          <a:noFill/>
        </p:spPr>
        <p:txBody>
          <a:bodyPr wrap="none" rtlCol="0">
            <a:spAutoFit/>
          </a:bodyPr>
          <a:lstStyle/>
          <a:p>
            <a:r>
              <a:rPr lang="es-GT" sz="8800" b="1" dirty="0">
                <a:solidFill>
                  <a:schemeClr val="bg1"/>
                </a:solidFill>
              </a:rPr>
              <a:t>2</a:t>
            </a:r>
          </a:p>
        </p:txBody>
      </p:sp>
      <p:sp>
        <p:nvSpPr>
          <p:cNvPr id="14" name="Rectángulo 13">
            <a:extLst>
              <a:ext uri="{FF2B5EF4-FFF2-40B4-BE49-F238E27FC236}">
                <a16:creationId xmlns:a16="http://schemas.microsoft.com/office/drawing/2014/main" id="{07F8243E-9B68-8244-A8F1-9EEFCFA95CA2}"/>
              </a:ext>
            </a:extLst>
          </p:cNvPr>
          <p:cNvSpPr/>
          <p:nvPr/>
        </p:nvSpPr>
        <p:spPr>
          <a:xfrm>
            <a:off x="440267" y="341870"/>
            <a:ext cx="6074099" cy="523220"/>
          </a:xfrm>
          <a:prstGeom prst="rect">
            <a:avLst/>
          </a:prstGeom>
        </p:spPr>
        <p:txBody>
          <a:bodyPr wrap="none">
            <a:spAutoFit/>
          </a:bodyPr>
          <a:lstStyle/>
          <a:p>
            <a:r>
              <a:rPr lang="es-GT" sz="2800" dirty="0">
                <a:latin typeface="Montserrat" pitchFamily="2" charset="77"/>
              </a:rPr>
              <a:t>Principales resultados y avances </a:t>
            </a:r>
          </a:p>
        </p:txBody>
      </p:sp>
      <p:sp>
        <p:nvSpPr>
          <p:cNvPr id="15" name="Elipse 14">
            <a:extLst>
              <a:ext uri="{FF2B5EF4-FFF2-40B4-BE49-F238E27FC236}">
                <a16:creationId xmlns:a16="http://schemas.microsoft.com/office/drawing/2014/main" id="{0A04A898-68A8-4D45-B664-257EE58D35DF}"/>
              </a:ext>
            </a:extLst>
          </p:cNvPr>
          <p:cNvSpPr/>
          <p:nvPr/>
        </p:nvSpPr>
        <p:spPr>
          <a:xfrm>
            <a:off x="729008" y="2020164"/>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16" name="Elipse 15">
            <a:extLst>
              <a:ext uri="{FF2B5EF4-FFF2-40B4-BE49-F238E27FC236}">
                <a16:creationId xmlns:a16="http://schemas.microsoft.com/office/drawing/2014/main" id="{39D4DB70-E6C3-D146-9B06-A5AC436B711A}"/>
              </a:ext>
            </a:extLst>
          </p:cNvPr>
          <p:cNvSpPr/>
          <p:nvPr/>
        </p:nvSpPr>
        <p:spPr>
          <a:xfrm>
            <a:off x="4682070" y="2078563"/>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17" name="Elipse 16">
            <a:extLst>
              <a:ext uri="{FF2B5EF4-FFF2-40B4-BE49-F238E27FC236}">
                <a16:creationId xmlns:a16="http://schemas.microsoft.com/office/drawing/2014/main" id="{9381DD34-BE31-CC4A-9EAC-4A5B1C2C68D3}"/>
              </a:ext>
            </a:extLst>
          </p:cNvPr>
          <p:cNvSpPr/>
          <p:nvPr/>
        </p:nvSpPr>
        <p:spPr>
          <a:xfrm>
            <a:off x="8724856" y="2078563"/>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18" name="Elipse 17">
            <a:extLst>
              <a:ext uri="{FF2B5EF4-FFF2-40B4-BE49-F238E27FC236}">
                <a16:creationId xmlns:a16="http://schemas.microsoft.com/office/drawing/2014/main" id="{3AC64009-3B0B-A84C-8F80-FC55D06C8D40}"/>
              </a:ext>
            </a:extLst>
          </p:cNvPr>
          <p:cNvSpPr/>
          <p:nvPr/>
        </p:nvSpPr>
        <p:spPr>
          <a:xfrm>
            <a:off x="382657" y="4241799"/>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19" name="Elipse 18">
            <a:extLst>
              <a:ext uri="{FF2B5EF4-FFF2-40B4-BE49-F238E27FC236}">
                <a16:creationId xmlns:a16="http://schemas.microsoft.com/office/drawing/2014/main" id="{C6710F6A-A296-2147-A20D-38BF54664ED4}"/>
              </a:ext>
            </a:extLst>
          </p:cNvPr>
          <p:cNvSpPr/>
          <p:nvPr/>
        </p:nvSpPr>
        <p:spPr>
          <a:xfrm>
            <a:off x="4385732" y="4241799"/>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
        <p:nvSpPr>
          <p:cNvPr id="20" name="Elipse 19">
            <a:extLst>
              <a:ext uri="{FF2B5EF4-FFF2-40B4-BE49-F238E27FC236}">
                <a16:creationId xmlns:a16="http://schemas.microsoft.com/office/drawing/2014/main" id="{5F029796-8D1B-AD4F-A0CA-A75B82BF5238}"/>
              </a:ext>
            </a:extLst>
          </p:cNvPr>
          <p:cNvSpPr/>
          <p:nvPr/>
        </p:nvSpPr>
        <p:spPr>
          <a:xfrm>
            <a:off x="8136464" y="4237564"/>
            <a:ext cx="389468" cy="38946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744812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C3530-2D32-B444-8677-5DF3A2F0C788}"/>
              </a:ext>
            </a:extLst>
          </p:cNvPr>
          <p:cNvSpPr>
            <a:spLocks noGrp="1"/>
          </p:cNvSpPr>
          <p:nvPr>
            <p:ph type="title"/>
          </p:nvPr>
        </p:nvSpPr>
        <p:spPr>
          <a:xfrm>
            <a:off x="838200" y="2285645"/>
            <a:ext cx="10515600" cy="1325563"/>
          </a:xfrm>
        </p:spPr>
        <p:txBody>
          <a:bodyPr/>
          <a:lstStyle/>
          <a:p>
            <a:pPr algn="ctr"/>
            <a:br>
              <a:rPr lang="es-GT" dirty="0">
                <a:solidFill>
                  <a:schemeClr val="bg1"/>
                </a:solidFill>
                <a:latin typeface="Montserrat" pitchFamily="2" charset="77"/>
              </a:rPr>
            </a:br>
            <a:r>
              <a:rPr lang="es-GT" sz="4000" dirty="0">
                <a:solidFill>
                  <a:schemeClr val="bg1"/>
                </a:solidFill>
                <a:latin typeface="Montserrat" pitchFamily="2" charset="77"/>
              </a:rPr>
              <a:t>PARTE GENERAL</a:t>
            </a:r>
            <a:endParaRPr lang="es-GT" dirty="0">
              <a:solidFill>
                <a:schemeClr val="bg1"/>
              </a:solidFill>
              <a:latin typeface="Montserrat" pitchFamily="2" charset="77"/>
            </a:endParaRPr>
          </a:p>
        </p:txBody>
      </p:sp>
    </p:spTree>
    <p:extLst>
      <p:ext uri="{BB962C8B-B14F-4D97-AF65-F5344CB8AC3E}">
        <p14:creationId xmlns:p14="http://schemas.microsoft.com/office/powerpoint/2010/main" val="32155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D3422F-8FA6-B24C-83F3-82D6C2FCFAAD}"/>
              </a:ext>
            </a:extLst>
          </p:cNvPr>
          <p:cNvSpPr>
            <a:spLocks noGrp="1"/>
          </p:cNvSpPr>
          <p:nvPr>
            <p:ph type="title"/>
          </p:nvPr>
        </p:nvSpPr>
        <p:spPr>
          <a:xfrm>
            <a:off x="545592" y="182245"/>
            <a:ext cx="7245096" cy="1325563"/>
          </a:xfrm>
        </p:spPr>
        <p:txBody>
          <a:bodyPr>
            <a:normAutofit fontScale="90000"/>
          </a:bodyPr>
          <a:lstStyle/>
          <a:p>
            <a:r>
              <a:rPr lang="es-GT" sz="2200" dirty="0">
                <a:solidFill>
                  <a:schemeClr val="bg1"/>
                </a:solidFill>
                <a:latin typeface="Montserrat" pitchFamily="2" charset="77"/>
              </a:rPr>
              <a:t>Informes específicos para el seguimiento de tratados y convenios internacionales a requerimiento</a:t>
            </a:r>
            <a:br>
              <a:rPr lang="es-GT" dirty="0"/>
            </a:br>
            <a:endParaRPr lang="es-GT" dirty="0"/>
          </a:p>
        </p:txBody>
      </p:sp>
      <p:sp>
        <p:nvSpPr>
          <p:cNvPr id="3" name="Marcador de contenido 2">
            <a:extLst>
              <a:ext uri="{FF2B5EF4-FFF2-40B4-BE49-F238E27FC236}">
                <a16:creationId xmlns:a16="http://schemas.microsoft.com/office/drawing/2014/main" id="{CA891A98-7E61-9546-90E8-F40174AB2FA8}"/>
              </a:ext>
            </a:extLst>
          </p:cNvPr>
          <p:cNvSpPr>
            <a:spLocks noGrp="1"/>
          </p:cNvSpPr>
          <p:nvPr>
            <p:ph idx="1"/>
          </p:nvPr>
        </p:nvSpPr>
        <p:spPr>
          <a:xfrm>
            <a:off x="838200" y="1507808"/>
            <a:ext cx="10515600" cy="4351338"/>
          </a:xfrm>
        </p:spPr>
        <p:txBody>
          <a:bodyPr/>
          <a:lstStyle/>
          <a:p>
            <a:pPr algn="just"/>
            <a:r>
              <a:rPr lang="es-GT" sz="2400" dirty="0">
                <a:latin typeface="Montserrat" pitchFamily="2" charset="77"/>
              </a:rPr>
              <a:t>La Dirección Análisis Jurídico y Control de Convencionalidad ha proporcionado insumos a requerimiento de organismos internacionales regionales y universales encargados de la protección de los derechos humanos (ONU y OEA) los cuales contribuyen en la elaboración de informes u otros documentos que permitan establecer la situación actual de las mujeres ante sus derechos humanos.  </a:t>
            </a:r>
          </a:p>
          <a:p>
            <a:endParaRPr lang="es-GT" dirty="0"/>
          </a:p>
        </p:txBody>
      </p:sp>
      <p:pic>
        <p:nvPicPr>
          <p:cNvPr id="4" name="Imagen 3">
            <a:extLst>
              <a:ext uri="{FF2B5EF4-FFF2-40B4-BE49-F238E27FC236}">
                <a16:creationId xmlns:a16="http://schemas.microsoft.com/office/drawing/2014/main" id="{70B9AA66-E171-E84E-AEE0-EBD6CDAE6ADC}"/>
              </a:ext>
            </a:extLst>
          </p:cNvPr>
          <p:cNvPicPr>
            <a:picLocks noChangeAspect="1"/>
          </p:cNvPicPr>
          <p:nvPr/>
        </p:nvPicPr>
        <p:blipFill>
          <a:blip r:embed="rId3"/>
          <a:stretch>
            <a:fillRect/>
          </a:stretch>
        </p:blipFill>
        <p:spPr>
          <a:xfrm>
            <a:off x="2486660" y="4237355"/>
            <a:ext cx="3362960" cy="1891665"/>
          </a:xfrm>
          <a:prstGeom prst="rect">
            <a:avLst/>
          </a:prstGeom>
        </p:spPr>
      </p:pic>
      <p:pic>
        <p:nvPicPr>
          <p:cNvPr id="6" name="Imagen 5">
            <a:extLst>
              <a:ext uri="{FF2B5EF4-FFF2-40B4-BE49-F238E27FC236}">
                <a16:creationId xmlns:a16="http://schemas.microsoft.com/office/drawing/2014/main" id="{81BC39E9-EB8C-044D-A815-736F8FDE2629}"/>
              </a:ext>
            </a:extLst>
          </p:cNvPr>
          <p:cNvPicPr>
            <a:picLocks noChangeAspect="1"/>
          </p:cNvPicPr>
          <p:nvPr/>
        </p:nvPicPr>
        <p:blipFill>
          <a:blip r:embed="rId4"/>
          <a:stretch>
            <a:fillRect/>
          </a:stretch>
        </p:blipFill>
        <p:spPr>
          <a:xfrm>
            <a:off x="6391402" y="4001294"/>
            <a:ext cx="2316686" cy="2893568"/>
          </a:xfrm>
          <a:prstGeom prst="rect">
            <a:avLst/>
          </a:prstGeom>
        </p:spPr>
      </p:pic>
    </p:spTree>
    <p:extLst>
      <p:ext uri="{BB962C8B-B14F-4D97-AF65-F5344CB8AC3E}">
        <p14:creationId xmlns:p14="http://schemas.microsoft.com/office/powerpoint/2010/main" val="2003444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D6154D-7C41-DF42-B55C-01593D4B8FCD}"/>
              </a:ext>
            </a:extLst>
          </p:cNvPr>
          <p:cNvSpPr>
            <a:spLocks noGrp="1"/>
          </p:cNvSpPr>
          <p:nvPr>
            <p:ph type="title"/>
          </p:nvPr>
        </p:nvSpPr>
        <p:spPr>
          <a:xfrm>
            <a:off x="838200" y="2420475"/>
            <a:ext cx="10515600" cy="1325563"/>
          </a:xfrm>
        </p:spPr>
        <p:txBody>
          <a:bodyPr/>
          <a:lstStyle/>
          <a:p>
            <a:pPr algn="ctr"/>
            <a:r>
              <a:rPr lang="es-GT" dirty="0">
                <a:solidFill>
                  <a:schemeClr val="bg1"/>
                </a:solidFill>
                <a:latin typeface="Montserrat" pitchFamily="2" charset="77"/>
              </a:rPr>
              <a:t>RENDICIÓN DE CUENTAS</a:t>
            </a:r>
            <a:br>
              <a:rPr lang="es-GT" b="1" dirty="0">
                <a:solidFill>
                  <a:schemeClr val="bg1"/>
                </a:solidFill>
                <a:latin typeface="Montserrat" pitchFamily="2" charset="77"/>
              </a:rPr>
            </a:br>
            <a:r>
              <a:rPr lang="es-GT" b="1" dirty="0">
                <a:solidFill>
                  <a:schemeClr val="bg1"/>
                </a:solidFill>
                <a:latin typeface="Montserrat" pitchFamily="2" charset="77"/>
              </a:rPr>
              <a:t>LOGROS  Y TENDENCIAS</a:t>
            </a:r>
          </a:p>
        </p:txBody>
      </p:sp>
    </p:spTree>
    <p:extLst>
      <p:ext uri="{BB962C8B-B14F-4D97-AF65-F5344CB8AC3E}">
        <p14:creationId xmlns:p14="http://schemas.microsoft.com/office/powerpoint/2010/main" val="38677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5F5B82-F29E-FB45-9E36-EC488818C7E4}"/>
              </a:ext>
            </a:extLst>
          </p:cNvPr>
          <p:cNvSpPr>
            <a:spLocks noGrp="1"/>
          </p:cNvSpPr>
          <p:nvPr>
            <p:ph type="title"/>
          </p:nvPr>
        </p:nvSpPr>
        <p:spPr>
          <a:xfrm>
            <a:off x="211667" y="-176742"/>
            <a:ext cx="10515600" cy="1325563"/>
          </a:xfrm>
        </p:spPr>
        <p:txBody>
          <a:bodyPr/>
          <a:lstStyle/>
          <a:p>
            <a:r>
              <a:rPr lang="es-GT" dirty="0">
                <a:solidFill>
                  <a:schemeClr val="bg1"/>
                </a:solidFill>
                <a:latin typeface="Montserrat" pitchFamily="2" charset="77"/>
              </a:rPr>
              <a:t>Logros y tendencias</a:t>
            </a:r>
          </a:p>
        </p:txBody>
      </p:sp>
      <p:sp>
        <p:nvSpPr>
          <p:cNvPr id="3" name="Marcador de contenido 2">
            <a:extLst>
              <a:ext uri="{FF2B5EF4-FFF2-40B4-BE49-F238E27FC236}">
                <a16:creationId xmlns:a16="http://schemas.microsoft.com/office/drawing/2014/main" id="{C3E6FFBF-2AC1-4549-83EF-DE0D450D8059}"/>
              </a:ext>
            </a:extLst>
          </p:cNvPr>
          <p:cNvSpPr>
            <a:spLocks noGrp="1"/>
          </p:cNvSpPr>
          <p:nvPr>
            <p:ph idx="1"/>
          </p:nvPr>
        </p:nvSpPr>
        <p:spPr>
          <a:xfrm>
            <a:off x="606285" y="1732359"/>
            <a:ext cx="6353315" cy="4351338"/>
          </a:xfrm>
        </p:spPr>
        <p:txBody>
          <a:bodyPr/>
          <a:lstStyle/>
          <a:p>
            <a:pPr algn="just"/>
            <a:r>
              <a:rPr lang="es-GT" sz="2400" dirty="0">
                <a:latin typeface="Montserrat" pitchFamily="2" charset="77"/>
              </a:rPr>
              <a:t>La Seprem como coordinadora de la Mesa Temática de Mujeres del Gabinete Específico de Desarrollo Social coordinó en conjunto con el MINECO y las instituciones integrantes de la mesa, la elaboración y presentación del documento “Acciones estratégicas para la reactivación económica de las mujeres mayas, garífunas, Xinkas, ladinas y/o mestizas 2021-2024” y su ruta estratégica.</a:t>
            </a:r>
          </a:p>
          <a:p>
            <a:endParaRPr lang="es-GT" dirty="0"/>
          </a:p>
        </p:txBody>
      </p:sp>
      <p:pic>
        <p:nvPicPr>
          <p:cNvPr id="5" name="Imagen 4">
            <a:extLst>
              <a:ext uri="{FF2B5EF4-FFF2-40B4-BE49-F238E27FC236}">
                <a16:creationId xmlns:a16="http://schemas.microsoft.com/office/drawing/2014/main" id="{93E2D015-F953-BB4D-8EFB-9A3D8BF949A9}"/>
              </a:ext>
            </a:extLst>
          </p:cNvPr>
          <p:cNvPicPr>
            <a:picLocks noChangeAspect="1"/>
          </p:cNvPicPr>
          <p:nvPr/>
        </p:nvPicPr>
        <p:blipFill>
          <a:blip r:embed="rId3"/>
          <a:stretch>
            <a:fillRect/>
          </a:stretch>
        </p:blipFill>
        <p:spPr>
          <a:xfrm>
            <a:off x="7387148" y="1294077"/>
            <a:ext cx="3944567" cy="5227902"/>
          </a:xfrm>
          <a:prstGeom prst="rect">
            <a:avLst/>
          </a:prstGeom>
          <a:ln w="31750">
            <a:solidFill>
              <a:schemeClr val="accent1">
                <a:shade val="50000"/>
              </a:schemeClr>
            </a:solidFill>
          </a:ln>
        </p:spPr>
      </p:pic>
    </p:spTree>
    <p:extLst>
      <p:ext uri="{BB962C8B-B14F-4D97-AF65-F5344CB8AC3E}">
        <p14:creationId xmlns:p14="http://schemas.microsoft.com/office/powerpoint/2010/main" val="170875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7A39F9-5586-5E43-99AE-022BE0F02580}"/>
              </a:ext>
            </a:extLst>
          </p:cNvPr>
          <p:cNvSpPr>
            <a:spLocks noGrp="1"/>
          </p:cNvSpPr>
          <p:nvPr>
            <p:ph type="title"/>
          </p:nvPr>
        </p:nvSpPr>
        <p:spPr>
          <a:xfrm>
            <a:off x="313267" y="-176741"/>
            <a:ext cx="10515600" cy="1325563"/>
          </a:xfrm>
        </p:spPr>
        <p:txBody>
          <a:bodyPr/>
          <a:lstStyle/>
          <a:p>
            <a:r>
              <a:rPr lang="es-GT" dirty="0">
                <a:solidFill>
                  <a:schemeClr val="bg1"/>
                </a:solidFill>
                <a:latin typeface="Montserrat" pitchFamily="2" charset="77"/>
              </a:rPr>
              <a:t>Logros y tendencias</a:t>
            </a:r>
          </a:p>
        </p:txBody>
      </p:sp>
      <p:sp>
        <p:nvSpPr>
          <p:cNvPr id="3" name="Marcador de contenido 2">
            <a:extLst>
              <a:ext uri="{FF2B5EF4-FFF2-40B4-BE49-F238E27FC236}">
                <a16:creationId xmlns:a16="http://schemas.microsoft.com/office/drawing/2014/main" id="{39C505C9-EC4A-1D44-81D8-81EF797A85C5}"/>
              </a:ext>
            </a:extLst>
          </p:cNvPr>
          <p:cNvSpPr>
            <a:spLocks noGrp="1"/>
          </p:cNvSpPr>
          <p:nvPr>
            <p:ph idx="1"/>
          </p:nvPr>
        </p:nvSpPr>
        <p:spPr>
          <a:xfrm>
            <a:off x="668867" y="1402291"/>
            <a:ext cx="11150600" cy="4351338"/>
          </a:xfrm>
        </p:spPr>
        <p:txBody>
          <a:bodyPr/>
          <a:lstStyle/>
          <a:p>
            <a:pPr algn="just"/>
            <a:r>
              <a:rPr lang="es-GT" sz="2400" dirty="0">
                <a:latin typeface="Montserrat" pitchFamily="2" charset="77"/>
              </a:rPr>
              <a:t>Se gestionó y facilitó el desarrollo de la convocatoria para el proceso de elección de titular y suplente de las organizaciones de mujeres ante el CODEDE de Sololá, como resultado se cuenta con 2 nuevas representantes de organizaciones de mujeres y todos los departamentos están representados ante el SISCODE.</a:t>
            </a:r>
          </a:p>
          <a:p>
            <a:endParaRPr lang="es-GT" dirty="0"/>
          </a:p>
        </p:txBody>
      </p:sp>
      <p:pic>
        <p:nvPicPr>
          <p:cNvPr id="4" name="Imagen 3">
            <a:extLst>
              <a:ext uri="{FF2B5EF4-FFF2-40B4-BE49-F238E27FC236}">
                <a16:creationId xmlns:a16="http://schemas.microsoft.com/office/drawing/2014/main" id="{A6A1EC36-BC3D-D449-A498-D6A03FDD824D}"/>
              </a:ext>
            </a:extLst>
          </p:cNvPr>
          <p:cNvPicPr>
            <a:picLocks noChangeAspect="1"/>
          </p:cNvPicPr>
          <p:nvPr/>
        </p:nvPicPr>
        <p:blipFill rotWithShape="1">
          <a:blip r:embed="rId3"/>
          <a:srcRect l="12500"/>
          <a:stretch/>
        </p:blipFill>
        <p:spPr>
          <a:xfrm>
            <a:off x="355601" y="3585036"/>
            <a:ext cx="5816600" cy="2991394"/>
          </a:xfrm>
          <a:prstGeom prst="rect">
            <a:avLst/>
          </a:prstGeom>
        </p:spPr>
      </p:pic>
      <p:pic>
        <p:nvPicPr>
          <p:cNvPr id="6" name="Imagen 5">
            <a:extLst>
              <a:ext uri="{FF2B5EF4-FFF2-40B4-BE49-F238E27FC236}">
                <a16:creationId xmlns:a16="http://schemas.microsoft.com/office/drawing/2014/main" id="{41990BC0-37BD-1644-BF08-0E64891BF6B1}"/>
              </a:ext>
            </a:extLst>
          </p:cNvPr>
          <p:cNvPicPr>
            <a:picLocks noChangeAspect="1"/>
          </p:cNvPicPr>
          <p:nvPr/>
        </p:nvPicPr>
        <p:blipFill rotWithShape="1">
          <a:blip r:embed="rId4"/>
          <a:srcRect l="14994" r="254"/>
          <a:stretch/>
        </p:blipFill>
        <p:spPr>
          <a:xfrm>
            <a:off x="6244167" y="3585036"/>
            <a:ext cx="5647266" cy="2998470"/>
          </a:xfrm>
          <a:prstGeom prst="rect">
            <a:avLst/>
          </a:prstGeom>
        </p:spPr>
      </p:pic>
    </p:spTree>
    <p:extLst>
      <p:ext uri="{BB962C8B-B14F-4D97-AF65-F5344CB8AC3E}">
        <p14:creationId xmlns:p14="http://schemas.microsoft.com/office/powerpoint/2010/main" val="221498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CC7A99-A604-A548-A713-6526F5463EC3}"/>
              </a:ext>
            </a:extLst>
          </p:cNvPr>
          <p:cNvSpPr>
            <a:spLocks noGrp="1"/>
          </p:cNvSpPr>
          <p:nvPr>
            <p:ph type="title"/>
          </p:nvPr>
        </p:nvSpPr>
        <p:spPr>
          <a:xfrm>
            <a:off x="482600" y="-142875"/>
            <a:ext cx="10515600" cy="1325563"/>
          </a:xfrm>
        </p:spPr>
        <p:txBody>
          <a:bodyPr/>
          <a:lstStyle/>
          <a:p>
            <a:r>
              <a:rPr lang="es-GT" dirty="0">
                <a:solidFill>
                  <a:schemeClr val="bg1"/>
                </a:solidFill>
                <a:latin typeface="Montserrat" pitchFamily="2" charset="77"/>
              </a:rPr>
              <a:t>Logros y tendencias</a:t>
            </a:r>
          </a:p>
        </p:txBody>
      </p:sp>
      <p:sp>
        <p:nvSpPr>
          <p:cNvPr id="3" name="Marcador de contenido 2">
            <a:extLst>
              <a:ext uri="{FF2B5EF4-FFF2-40B4-BE49-F238E27FC236}">
                <a16:creationId xmlns:a16="http://schemas.microsoft.com/office/drawing/2014/main" id="{710F2652-BA9E-CC47-BA5C-F37FA5FCF180}"/>
              </a:ext>
            </a:extLst>
          </p:cNvPr>
          <p:cNvSpPr>
            <a:spLocks noGrp="1"/>
          </p:cNvSpPr>
          <p:nvPr>
            <p:ph idx="1"/>
          </p:nvPr>
        </p:nvSpPr>
        <p:spPr>
          <a:xfrm>
            <a:off x="838200" y="1639359"/>
            <a:ext cx="10515600" cy="4351338"/>
          </a:xfrm>
        </p:spPr>
        <p:txBody>
          <a:bodyPr>
            <a:normAutofit/>
          </a:bodyPr>
          <a:lstStyle/>
          <a:p>
            <a:r>
              <a:rPr lang="es-GT" sz="2000" b="1" dirty="0">
                <a:latin typeface="Montserrat" pitchFamily="2" charset="77"/>
              </a:rPr>
              <a:t>Consejo de Ministras de la Mujer de Centroamérica y República Dominicana -COMMCA-</a:t>
            </a:r>
            <a:endParaRPr lang="es-GT" sz="2000" dirty="0">
              <a:latin typeface="Montserrat" pitchFamily="2" charset="77"/>
            </a:endParaRPr>
          </a:p>
          <a:p>
            <a:r>
              <a:rPr lang="es-GT" sz="2000" dirty="0">
                <a:latin typeface="Montserrat" pitchFamily="2" charset="77"/>
              </a:rPr>
              <a:t>La Secretaría Presidencial de la Mujer en cumplimiento a su mandato y como representante del Estado de Guatemala en el tema de Derechos Humanos de las Mujeres, ha participado en tres reuniones del COMMCA así mismo ha viabilizado la gestión del pago de la cuota de país al Consejo </a:t>
            </a:r>
          </a:p>
        </p:txBody>
      </p:sp>
      <p:pic>
        <p:nvPicPr>
          <p:cNvPr id="5" name="Imagen 4" descr="Interfaz de usuario gráfica, Texto&#10;&#10;Descripción generada automáticamente">
            <a:extLst>
              <a:ext uri="{FF2B5EF4-FFF2-40B4-BE49-F238E27FC236}">
                <a16:creationId xmlns:a16="http://schemas.microsoft.com/office/drawing/2014/main" id="{8BD26CD9-9ECA-774A-A536-BA11C00977C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267994" y="3846591"/>
            <a:ext cx="4277207" cy="2744099"/>
          </a:xfrm>
          <a:prstGeom prst="rect">
            <a:avLst/>
          </a:prstGeom>
          <a:noFill/>
          <a:ln>
            <a:noFill/>
          </a:ln>
        </p:spPr>
      </p:pic>
      <p:pic>
        <p:nvPicPr>
          <p:cNvPr id="6" name="Imagen 5" descr="Una persona en frente de una computadora con letras&#10;&#10;Descripción generada automáticamente con confianza media">
            <a:extLst>
              <a:ext uri="{FF2B5EF4-FFF2-40B4-BE49-F238E27FC236}">
                <a16:creationId xmlns:a16="http://schemas.microsoft.com/office/drawing/2014/main" id="{27DE8368-A8B7-2049-81D8-EC9F3AF468D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46800" y="3846591"/>
            <a:ext cx="4124522" cy="2744099"/>
          </a:xfrm>
          <a:prstGeom prst="rect">
            <a:avLst/>
          </a:prstGeom>
          <a:noFill/>
          <a:ln>
            <a:noFill/>
          </a:ln>
        </p:spPr>
      </p:pic>
    </p:spTree>
    <p:extLst>
      <p:ext uri="{BB962C8B-B14F-4D97-AF65-F5344CB8AC3E}">
        <p14:creationId xmlns:p14="http://schemas.microsoft.com/office/powerpoint/2010/main" val="263372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8E5EF7-1C0F-E04C-95F4-9EB26DBCF83E}"/>
              </a:ext>
            </a:extLst>
          </p:cNvPr>
          <p:cNvSpPr>
            <a:spLocks noGrp="1"/>
          </p:cNvSpPr>
          <p:nvPr>
            <p:ph type="title"/>
          </p:nvPr>
        </p:nvSpPr>
        <p:spPr>
          <a:xfrm>
            <a:off x="4492031" y="2158025"/>
            <a:ext cx="3778250" cy="1325563"/>
          </a:xfrm>
        </p:spPr>
        <p:txBody>
          <a:bodyPr>
            <a:normAutofit fontScale="90000"/>
          </a:bodyPr>
          <a:lstStyle/>
          <a:p>
            <a:r>
              <a:rPr lang="es-GT" sz="6000" b="1" dirty="0">
                <a:solidFill>
                  <a:schemeClr val="bg1"/>
                </a:solidFill>
                <a:latin typeface="Montserrat" pitchFamily="2" charset="77"/>
              </a:rPr>
              <a:t>GRACIAS</a:t>
            </a:r>
          </a:p>
        </p:txBody>
      </p:sp>
      <p:pic>
        <p:nvPicPr>
          <p:cNvPr id="10" name="Imagen 9">
            <a:extLst>
              <a:ext uri="{FF2B5EF4-FFF2-40B4-BE49-F238E27FC236}">
                <a16:creationId xmlns:a16="http://schemas.microsoft.com/office/drawing/2014/main" id="{F3E91FD4-B0D8-5849-AEA3-2E84C3CF1E99}"/>
              </a:ext>
            </a:extLst>
          </p:cNvPr>
          <p:cNvPicPr>
            <a:picLocks noChangeAspect="1"/>
          </p:cNvPicPr>
          <p:nvPr/>
        </p:nvPicPr>
        <p:blipFill>
          <a:blip r:embed="rId2"/>
          <a:stretch>
            <a:fillRect/>
          </a:stretch>
        </p:blipFill>
        <p:spPr>
          <a:xfrm>
            <a:off x="3404890" y="4699975"/>
            <a:ext cx="5952532" cy="15519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1613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44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08FDC39-D664-0D41-A069-C188B6B94980}"/>
              </a:ext>
            </a:extLst>
          </p:cNvPr>
          <p:cNvSpPr>
            <a:spLocks noGrp="1"/>
          </p:cNvSpPr>
          <p:nvPr>
            <p:ph type="title"/>
          </p:nvPr>
        </p:nvSpPr>
        <p:spPr>
          <a:xfrm>
            <a:off x="0" y="-100276"/>
            <a:ext cx="8060267" cy="1325563"/>
          </a:xfrm>
        </p:spPr>
        <p:txBody>
          <a:bodyPr>
            <a:normAutofit/>
          </a:bodyPr>
          <a:lstStyle/>
          <a:p>
            <a:r>
              <a:rPr lang="es-GT" sz="3600" dirty="0">
                <a:solidFill>
                  <a:schemeClr val="bg1"/>
                </a:solidFill>
                <a:latin typeface="Montserrat" pitchFamily="2" charset="77"/>
              </a:rPr>
              <a:t>Asignación Presupuestaria</a:t>
            </a:r>
          </a:p>
        </p:txBody>
      </p:sp>
      <p:sp>
        <p:nvSpPr>
          <p:cNvPr id="6" name="CuadroTexto 5">
            <a:extLst>
              <a:ext uri="{FF2B5EF4-FFF2-40B4-BE49-F238E27FC236}">
                <a16:creationId xmlns:a16="http://schemas.microsoft.com/office/drawing/2014/main" id="{1BC48251-F2D2-8044-9185-145EE10E64CB}"/>
              </a:ext>
            </a:extLst>
          </p:cNvPr>
          <p:cNvSpPr txBox="1"/>
          <p:nvPr/>
        </p:nvSpPr>
        <p:spPr>
          <a:xfrm>
            <a:off x="365760" y="2432304"/>
            <a:ext cx="4078224" cy="3477875"/>
          </a:xfrm>
          <a:prstGeom prst="rect">
            <a:avLst/>
          </a:prstGeom>
          <a:noFill/>
        </p:spPr>
        <p:txBody>
          <a:bodyPr wrap="square" rtlCol="0">
            <a:spAutoFit/>
          </a:bodyPr>
          <a:lstStyle/>
          <a:p>
            <a:pPr algn="just"/>
            <a:r>
              <a:rPr lang="es-GT" sz="2000" dirty="0">
                <a:latin typeface="Montserrat" pitchFamily="2" charset="77"/>
              </a:rPr>
              <a:t>La Secretaría Presidencial de la Mujer se le asignó un presupuesto de Veintiocho millones quinientos cincuenta y ocho mil quetzales exactos (Q. 28,558,000.00), el cual está financiado con fuente 11 “Ingresos Corrientes” y fuente 61 “Donaciones Externas”, distribuido de la siguiente manera: </a:t>
            </a:r>
          </a:p>
        </p:txBody>
      </p:sp>
      <p:sp>
        <p:nvSpPr>
          <p:cNvPr id="2" name="Rectangle 2">
            <a:extLst>
              <a:ext uri="{FF2B5EF4-FFF2-40B4-BE49-F238E27FC236}">
                <a16:creationId xmlns:a16="http://schemas.microsoft.com/office/drawing/2014/main" id="{DF51EDBB-71BD-5B4A-951E-F1361706101A}"/>
              </a:ext>
            </a:extLst>
          </p:cNvPr>
          <p:cNvSpPr>
            <a:spLocks noChangeArrowheads="1"/>
          </p:cNvSpPr>
          <p:nvPr/>
        </p:nvSpPr>
        <p:spPr bwMode="auto">
          <a:xfrm flipV="1">
            <a:off x="3996309" y="2849525"/>
            <a:ext cx="142916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GT"/>
          </a:p>
        </p:txBody>
      </p:sp>
      <p:graphicFrame>
        <p:nvGraphicFramePr>
          <p:cNvPr id="3" name="Objeto 2">
            <a:extLst>
              <a:ext uri="{FF2B5EF4-FFF2-40B4-BE49-F238E27FC236}">
                <a16:creationId xmlns:a16="http://schemas.microsoft.com/office/drawing/2014/main" id="{D510139E-E6F4-1E49-83B3-78E3BA1D1551}"/>
              </a:ext>
            </a:extLst>
          </p:cNvPr>
          <p:cNvGraphicFramePr>
            <a:graphicFrameLocks/>
          </p:cNvGraphicFramePr>
          <p:nvPr>
            <p:extLst>
              <p:ext uri="{D42A27DB-BD31-4B8C-83A1-F6EECF244321}">
                <p14:modId xmlns:p14="http://schemas.microsoft.com/office/powerpoint/2010/main" val="4171392450"/>
              </p:ext>
            </p:extLst>
          </p:nvPr>
        </p:nvGraphicFramePr>
        <p:xfrm>
          <a:off x="5039832" y="1691229"/>
          <a:ext cx="6609907" cy="4543056"/>
        </p:xfrm>
        <a:graphic>
          <a:graphicData uri="http://schemas.openxmlformats.org/presentationml/2006/ole">
            <mc:AlternateContent xmlns:mc="http://schemas.openxmlformats.org/markup-compatibility/2006">
              <mc:Choice xmlns:v="urn:schemas-microsoft-com:vml" Requires="v">
                <p:oleObj spid="_x0000_s2061" name="Gráfico" r:id="rId4" imgW="5861050" imgH="3625850" progId="Excel.Chart.8">
                  <p:embed/>
                </p:oleObj>
              </mc:Choice>
              <mc:Fallback>
                <p:oleObj name="Gráfico" r:id="rId4" imgW="5861050" imgH="3625850" progId="Excel.Chart.8">
                  <p:embed/>
                  <p:pic>
                    <p:nvPicPr>
                      <p:cNvPr id="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9832" y="1691229"/>
                        <a:ext cx="6609907" cy="4543056"/>
                      </a:xfrm>
                      <a:prstGeom prst="rect">
                        <a:avLst/>
                      </a:prstGeom>
                      <a:noFill/>
                    </p:spPr>
                  </p:pic>
                </p:oleObj>
              </mc:Fallback>
            </mc:AlternateContent>
          </a:graphicData>
        </a:graphic>
      </p:graphicFrame>
      <p:sp>
        <p:nvSpPr>
          <p:cNvPr id="4" name="CuadroTexto 3">
            <a:extLst>
              <a:ext uri="{FF2B5EF4-FFF2-40B4-BE49-F238E27FC236}">
                <a16:creationId xmlns:a16="http://schemas.microsoft.com/office/drawing/2014/main" id="{683546AD-CA0B-4E47-B3CC-7F52663E0558}"/>
              </a:ext>
            </a:extLst>
          </p:cNvPr>
          <p:cNvSpPr txBox="1"/>
          <p:nvPr/>
        </p:nvSpPr>
        <p:spPr>
          <a:xfrm>
            <a:off x="5018567" y="6303439"/>
            <a:ext cx="2402959" cy="369332"/>
          </a:xfrm>
          <a:prstGeom prst="rect">
            <a:avLst/>
          </a:prstGeom>
          <a:noFill/>
        </p:spPr>
        <p:txBody>
          <a:bodyPr wrap="square" rtlCol="0">
            <a:spAutoFit/>
          </a:bodyPr>
          <a:lstStyle/>
          <a:p>
            <a:r>
              <a:rPr lang="es-GT" dirty="0">
                <a:latin typeface="Montserrat" pitchFamily="2" charset="77"/>
              </a:rPr>
              <a:t>Fuente: SICOIN</a:t>
            </a:r>
          </a:p>
        </p:txBody>
      </p:sp>
    </p:spTree>
    <p:extLst>
      <p:ext uri="{BB962C8B-B14F-4D97-AF65-F5344CB8AC3E}">
        <p14:creationId xmlns:p14="http://schemas.microsoft.com/office/powerpoint/2010/main" val="4106307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D6E8A-7E37-BF40-9194-A61DE7EB71C6}"/>
              </a:ext>
            </a:extLst>
          </p:cNvPr>
          <p:cNvSpPr>
            <a:spLocks noGrp="1"/>
          </p:cNvSpPr>
          <p:nvPr>
            <p:ph type="title"/>
          </p:nvPr>
        </p:nvSpPr>
        <p:spPr>
          <a:xfrm>
            <a:off x="0" y="-100276"/>
            <a:ext cx="8060267" cy="1325563"/>
          </a:xfrm>
        </p:spPr>
        <p:txBody>
          <a:bodyPr>
            <a:normAutofit/>
          </a:bodyPr>
          <a:lstStyle/>
          <a:p>
            <a:r>
              <a:rPr lang="es-GT" sz="3600" dirty="0">
                <a:solidFill>
                  <a:schemeClr val="bg1"/>
                </a:solidFill>
                <a:latin typeface="Montserrat" pitchFamily="2" charset="77"/>
              </a:rPr>
              <a:t>Ejecución presupuestaría por grupo de gasto</a:t>
            </a:r>
          </a:p>
        </p:txBody>
      </p:sp>
      <p:sp>
        <p:nvSpPr>
          <p:cNvPr id="3" name="Marcador de contenido 2">
            <a:extLst>
              <a:ext uri="{FF2B5EF4-FFF2-40B4-BE49-F238E27FC236}">
                <a16:creationId xmlns:a16="http://schemas.microsoft.com/office/drawing/2014/main" id="{9E57D94A-9119-9347-896E-834937F02BB9}"/>
              </a:ext>
            </a:extLst>
          </p:cNvPr>
          <p:cNvSpPr>
            <a:spLocks noGrp="1"/>
          </p:cNvSpPr>
          <p:nvPr>
            <p:ph idx="1"/>
          </p:nvPr>
        </p:nvSpPr>
        <p:spPr>
          <a:xfrm>
            <a:off x="611525" y="2825725"/>
            <a:ext cx="3761509" cy="4351338"/>
          </a:xfrm>
        </p:spPr>
        <p:txBody>
          <a:bodyPr>
            <a:normAutofit/>
          </a:bodyPr>
          <a:lstStyle/>
          <a:p>
            <a:r>
              <a:rPr lang="es-GT" sz="2000" dirty="0">
                <a:latin typeface="Montserrat" pitchFamily="2" charset="77"/>
              </a:rPr>
              <a:t>Presupuesto asignado</a:t>
            </a:r>
          </a:p>
          <a:p>
            <a:pPr marL="0" indent="0">
              <a:buNone/>
            </a:pPr>
            <a:r>
              <a:rPr lang="es-GT" sz="2000" b="1" dirty="0">
                <a:latin typeface="Montserrat" pitchFamily="2" charset="77"/>
              </a:rPr>
              <a:t>Q. 28,558,000.00</a:t>
            </a:r>
          </a:p>
          <a:p>
            <a:r>
              <a:rPr lang="es-GT" sz="2000" dirty="0">
                <a:latin typeface="Montserrat" pitchFamily="2" charset="77"/>
              </a:rPr>
              <a:t>Presupuesto Vigente</a:t>
            </a:r>
          </a:p>
          <a:p>
            <a:pPr marL="0" indent="0">
              <a:buNone/>
            </a:pPr>
            <a:r>
              <a:rPr lang="es-GT" sz="2000" b="1" dirty="0">
                <a:latin typeface="Montserrat" pitchFamily="2" charset="77"/>
              </a:rPr>
              <a:t>Q. 28,558,000.00</a:t>
            </a:r>
          </a:p>
          <a:p>
            <a:r>
              <a:rPr lang="es-GT" sz="2000" dirty="0">
                <a:latin typeface="Montserrat" pitchFamily="2" charset="77"/>
              </a:rPr>
              <a:t>Presupuesto ejecutado</a:t>
            </a:r>
          </a:p>
          <a:p>
            <a:pPr marL="0" indent="0">
              <a:buNone/>
            </a:pPr>
            <a:r>
              <a:rPr lang="es-GT" sz="2000" b="1" dirty="0">
                <a:latin typeface="Montserrat" pitchFamily="2" charset="77"/>
              </a:rPr>
              <a:t>Q. 4,900,478.69</a:t>
            </a:r>
          </a:p>
          <a:p>
            <a:r>
              <a:rPr lang="es-GT" sz="2000" dirty="0">
                <a:latin typeface="Montserrat" pitchFamily="2" charset="77"/>
              </a:rPr>
              <a:t>Saldo por ejecutar</a:t>
            </a:r>
          </a:p>
          <a:p>
            <a:pPr marL="0" indent="0">
              <a:buNone/>
            </a:pPr>
            <a:r>
              <a:rPr lang="es-GT" sz="2000" b="1" dirty="0">
                <a:latin typeface="Montserrat" pitchFamily="2" charset="77"/>
              </a:rPr>
              <a:t>Q. 23,657,521.31</a:t>
            </a:r>
          </a:p>
          <a:p>
            <a:endParaRPr lang="es-GT" dirty="0"/>
          </a:p>
          <a:p>
            <a:endParaRPr lang="es-GT" dirty="0"/>
          </a:p>
          <a:p>
            <a:endParaRPr lang="es-GT" dirty="0"/>
          </a:p>
          <a:p>
            <a:pPr marL="914400" lvl="2" indent="0">
              <a:buNone/>
            </a:pPr>
            <a:endParaRPr lang="es-GT" dirty="0"/>
          </a:p>
          <a:p>
            <a:pPr marL="914400" lvl="2" indent="0">
              <a:buNone/>
            </a:pPr>
            <a:endParaRPr lang="es-GT" dirty="0"/>
          </a:p>
        </p:txBody>
      </p:sp>
      <p:sp>
        <p:nvSpPr>
          <p:cNvPr id="5" name="CuadroTexto 4">
            <a:extLst>
              <a:ext uri="{FF2B5EF4-FFF2-40B4-BE49-F238E27FC236}">
                <a16:creationId xmlns:a16="http://schemas.microsoft.com/office/drawing/2014/main" id="{D50184EF-173B-6B49-84F9-20FB4B44A22D}"/>
              </a:ext>
            </a:extLst>
          </p:cNvPr>
          <p:cNvSpPr txBox="1"/>
          <p:nvPr/>
        </p:nvSpPr>
        <p:spPr>
          <a:xfrm>
            <a:off x="135466" y="1225287"/>
            <a:ext cx="6740821" cy="1600438"/>
          </a:xfrm>
          <a:prstGeom prst="rect">
            <a:avLst/>
          </a:prstGeom>
          <a:noFill/>
        </p:spPr>
        <p:txBody>
          <a:bodyPr wrap="square" rtlCol="0">
            <a:spAutoFit/>
          </a:bodyPr>
          <a:lstStyle/>
          <a:p>
            <a:pPr algn="just"/>
            <a:r>
              <a:rPr lang="es-GT" sz="2000" dirty="0">
                <a:latin typeface="Montserrat" pitchFamily="2" charset="77"/>
              </a:rPr>
              <a:t>Al 30 de abril del 2021 se ha alcanzado una ejecución presupuestaria de Q.4,900,478.69 equivalentes al 17.16% del presupuesto vigente.</a:t>
            </a:r>
          </a:p>
          <a:p>
            <a:pPr algn="just"/>
            <a:r>
              <a:rPr lang="es-GT" sz="2000" dirty="0"/>
              <a:t>.</a:t>
            </a:r>
          </a:p>
          <a:p>
            <a:endParaRPr lang="es-GT" dirty="0"/>
          </a:p>
        </p:txBody>
      </p:sp>
      <p:sp>
        <p:nvSpPr>
          <p:cNvPr id="4" name="Rectangle 2">
            <a:extLst>
              <a:ext uri="{FF2B5EF4-FFF2-40B4-BE49-F238E27FC236}">
                <a16:creationId xmlns:a16="http://schemas.microsoft.com/office/drawing/2014/main" id="{1C44C066-1ACD-AB46-B437-F2D7727B4928}"/>
              </a:ext>
            </a:extLst>
          </p:cNvPr>
          <p:cNvSpPr>
            <a:spLocks noChangeArrowheads="1"/>
          </p:cNvSpPr>
          <p:nvPr/>
        </p:nvSpPr>
        <p:spPr bwMode="auto">
          <a:xfrm flipV="1">
            <a:off x="3364470" y="2982886"/>
            <a:ext cx="15924995" cy="54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GT"/>
          </a:p>
        </p:txBody>
      </p:sp>
      <p:graphicFrame>
        <p:nvGraphicFramePr>
          <p:cNvPr id="7" name="Objeto 6">
            <a:extLst>
              <a:ext uri="{FF2B5EF4-FFF2-40B4-BE49-F238E27FC236}">
                <a16:creationId xmlns:a16="http://schemas.microsoft.com/office/drawing/2014/main" id="{EC0442F0-19C2-5446-83BF-7CF818A7BA18}"/>
              </a:ext>
            </a:extLst>
          </p:cNvPr>
          <p:cNvGraphicFramePr>
            <a:graphicFrameLocks/>
          </p:cNvGraphicFramePr>
          <p:nvPr>
            <p:extLst>
              <p:ext uri="{D42A27DB-BD31-4B8C-83A1-F6EECF244321}">
                <p14:modId xmlns:p14="http://schemas.microsoft.com/office/powerpoint/2010/main" val="4051327851"/>
              </p:ext>
            </p:extLst>
          </p:nvPr>
        </p:nvGraphicFramePr>
        <p:xfrm>
          <a:off x="4373034" y="2550849"/>
          <a:ext cx="7365310" cy="3297057"/>
        </p:xfrm>
        <a:graphic>
          <a:graphicData uri="http://schemas.openxmlformats.org/presentationml/2006/ole">
            <mc:AlternateContent xmlns:mc="http://schemas.openxmlformats.org/markup-compatibility/2006">
              <mc:Choice xmlns:v="urn:schemas-microsoft-com:vml" Requires="v">
                <p:oleObj spid="_x0000_s3085" name="Gráfico" r:id="rId4" imgW="5861050" imgH="2432050" progId="Excel.Chart.8">
                  <p:embed/>
                </p:oleObj>
              </mc:Choice>
              <mc:Fallback>
                <p:oleObj name="Gráfico" r:id="rId4" imgW="5861050" imgH="2432050" progId="Excel.Chart.8">
                  <p:embed/>
                  <p:pic>
                    <p:nvPicPr>
                      <p:cNvPr id="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034" y="2550849"/>
                        <a:ext cx="7365310" cy="3297057"/>
                      </a:xfrm>
                      <a:prstGeom prst="rect">
                        <a:avLst/>
                      </a:prstGeom>
                      <a:noFill/>
                    </p:spPr>
                  </p:pic>
                </p:oleObj>
              </mc:Fallback>
            </mc:AlternateContent>
          </a:graphicData>
        </a:graphic>
      </p:graphicFrame>
    </p:spTree>
    <p:extLst>
      <p:ext uri="{BB962C8B-B14F-4D97-AF65-F5344CB8AC3E}">
        <p14:creationId xmlns:p14="http://schemas.microsoft.com/office/powerpoint/2010/main" val="403775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59B501-5524-6C4F-B233-9DCB565E340F}"/>
              </a:ext>
            </a:extLst>
          </p:cNvPr>
          <p:cNvSpPr>
            <a:spLocks noGrp="1"/>
          </p:cNvSpPr>
          <p:nvPr>
            <p:ph type="title"/>
          </p:nvPr>
        </p:nvSpPr>
        <p:spPr>
          <a:xfrm>
            <a:off x="152400" y="-108322"/>
            <a:ext cx="10515600" cy="1325563"/>
          </a:xfrm>
        </p:spPr>
        <p:txBody>
          <a:bodyPr>
            <a:normAutofit/>
          </a:bodyPr>
          <a:lstStyle/>
          <a:p>
            <a:r>
              <a:rPr lang="es-GT" sz="3600" dirty="0">
                <a:solidFill>
                  <a:schemeClr val="bg1"/>
                </a:solidFill>
                <a:latin typeface="Montserrat" pitchFamily="2" charset="77"/>
              </a:rPr>
              <a:t>Importancia de la erogación en </a:t>
            </a:r>
            <a:br>
              <a:rPr lang="es-GT" sz="3600" dirty="0">
                <a:solidFill>
                  <a:schemeClr val="bg1"/>
                </a:solidFill>
                <a:latin typeface="Montserrat" pitchFamily="2" charset="77"/>
              </a:rPr>
            </a:br>
            <a:r>
              <a:rPr lang="es-GT" sz="3600" dirty="0">
                <a:solidFill>
                  <a:schemeClr val="bg1"/>
                </a:solidFill>
                <a:latin typeface="Montserrat" pitchFamily="2" charset="77"/>
              </a:rPr>
              <a:t>servicios personales</a:t>
            </a:r>
          </a:p>
        </p:txBody>
      </p:sp>
      <p:sp>
        <p:nvSpPr>
          <p:cNvPr id="3" name="Marcador de contenido 2">
            <a:extLst>
              <a:ext uri="{FF2B5EF4-FFF2-40B4-BE49-F238E27FC236}">
                <a16:creationId xmlns:a16="http://schemas.microsoft.com/office/drawing/2014/main" id="{1ACFE0FF-F2B1-C743-99A8-E41756A4FD14}"/>
              </a:ext>
            </a:extLst>
          </p:cNvPr>
          <p:cNvSpPr>
            <a:spLocks noGrp="1"/>
          </p:cNvSpPr>
          <p:nvPr>
            <p:ph idx="1"/>
          </p:nvPr>
        </p:nvSpPr>
        <p:spPr>
          <a:xfrm>
            <a:off x="453479" y="1416099"/>
            <a:ext cx="4267378" cy="4779539"/>
          </a:xfrm>
        </p:spPr>
        <p:txBody>
          <a:bodyPr>
            <a:normAutofit fontScale="40000" lnSpcReduction="20000"/>
          </a:bodyPr>
          <a:lstStyle/>
          <a:p>
            <a:pPr>
              <a:lnSpc>
                <a:spcPct val="120000"/>
              </a:lnSpc>
            </a:pPr>
            <a:endParaRPr lang="es-GT" sz="3600" dirty="0"/>
          </a:p>
          <a:p>
            <a:pPr>
              <a:lnSpc>
                <a:spcPct val="120000"/>
              </a:lnSpc>
            </a:pPr>
            <a:r>
              <a:rPr lang="es-GT" sz="5100" dirty="0">
                <a:latin typeface="Montserrat" pitchFamily="2" charset="77"/>
              </a:rPr>
              <a:t>Al 30 de abril del 2021, se ha erogado en pago de personal el monto de Q.3,900,920.97 equivalente al 20.17% del presupuesto programado para con esta finalidad:</a:t>
            </a:r>
          </a:p>
          <a:p>
            <a:endParaRPr lang="es-GT" sz="3600" dirty="0">
              <a:latin typeface="Montserrat" pitchFamily="2" charset="77"/>
            </a:endParaRPr>
          </a:p>
          <a:p>
            <a:r>
              <a:rPr lang="es-GT" sz="5100" dirty="0">
                <a:latin typeface="Montserrat" pitchFamily="2" charset="77"/>
              </a:rPr>
              <a:t>Presupuesto Vigente</a:t>
            </a:r>
          </a:p>
          <a:p>
            <a:pPr marL="0" indent="0">
              <a:buNone/>
            </a:pPr>
            <a:r>
              <a:rPr lang="es-GT" sz="5100" b="1" dirty="0">
                <a:latin typeface="Montserrat" pitchFamily="2" charset="77"/>
              </a:rPr>
              <a:t>Q. 19, 335, 534.00</a:t>
            </a:r>
          </a:p>
          <a:p>
            <a:r>
              <a:rPr lang="es-GT" sz="5100" dirty="0">
                <a:latin typeface="Montserrat" pitchFamily="2" charset="77"/>
              </a:rPr>
              <a:t>Presupuesto ejecutado</a:t>
            </a:r>
          </a:p>
          <a:p>
            <a:pPr marL="0" indent="0">
              <a:buNone/>
            </a:pPr>
            <a:r>
              <a:rPr lang="es-GT" sz="5100" b="1" dirty="0">
                <a:latin typeface="Montserrat" pitchFamily="2" charset="77"/>
              </a:rPr>
              <a:t>Q. 3, 900,920.97</a:t>
            </a:r>
          </a:p>
          <a:p>
            <a:r>
              <a:rPr lang="es-GT" sz="5100" dirty="0">
                <a:latin typeface="Montserrat" pitchFamily="2" charset="77"/>
              </a:rPr>
              <a:t>Saldo por ejecutar</a:t>
            </a:r>
          </a:p>
          <a:p>
            <a:pPr marL="0" indent="0">
              <a:buNone/>
            </a:pPr>
            <a:r>
              <a:rPr lang="es-GT" sz="5100" b="1" dirty="0">
                <a:latin typeface="Montserrat" pitchFamily="2" charset="77"/>
              </a:rPr>
              <a:t>Q. 15,434,613.03</a:t>
            </a:r>
            <a:endParaRPr lang="es-GT" sz="5100" dirty="0">
              <a:latin typeface="Montserrat" pitchFamily="2" charset="77"/>
            </a:endParaRPr>
          </a:p>
        </p:txBody>
      </p:sp>
      <p:sp>
        <p:nvSpPr>
          <p:cNvPr id="4" name="Rectangle 2">
            <a:extLst>
              <a:ext uri="{FF2B5EF4-FFF2-40B4-BE49-F238E27FC236}">
                <a16:creationId xmlns:a16="http://schemas.microsoft.com/office/drawing/2014/main" id="{96A70AA0-6733-0C41-AA31-73149CA1EDCD}"/>
              </a:ext>
            </a:extLst>
          </p:cNvPr>
          <p:cNvSpPr>
            <a:spLocks noChangeArrowheads="1"/>
          </p:cNvSpPr>
          <p:nvPr/>
        </p:nvSpPr>
        <p:spPr bwMode="auto">
          <a:xfrm flipV="1">
            <a:off x="3081986" y="3517203"/>
            <a:ext cx="1520601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GT"/>
          </a:p>
        </p:txBody>
      </p:sp>
      <p:graphicFrame>
        <p:nvGraphicFramePr>
          <p:cNvPr id="6" name="Objeto 5">
            <a:extLst>
              <a:ext uri="{FF2B5EF4-FFF2-40B4-BE49-F238E27FC236}">
                <a16:creationId xmlns:a16="http://schemas.microsoft.com/office/drawing/2014/main" id="{1D36818A-8FBD-704B-8D2E-BA77E263F2F5}"/>
              </a:ext>
            </a:extLst>
          </p:cNvPr>
          <p:cNvGraphicFramePr>
            <a:graphicFrameLocks/>
          </p:cNvGraphicFramePr>
          <p:nvPr>
            <p:extLst>
              <p:ext uri="{D42A27DB-BD31-4B8C-83A1-F6EECF244321}">
                <p14:modId xmlns:p14="http://schemas.microsoft.com/office/powerpoint/2010/main" val="524900257"/>
              </p:ext>
            </p:extLst>
          </p:nvPr>
        </p:nvGraphicFramePr>
        <p:xfrm>
          <a:off x="4800777" y="1898705"/>
          <a:ext cx="6937744" cy="3814325"/>
        </p:xfrm>
        <a:graphic>
          <a:graphicData uri="http://schemas.openxmlformats.org/presentationml/2006/ole">
            <mc:AlternateContent xmlns:mc="http://schemas.openxmlformats.org/markup-compatibility/2006">
              <mc:Choice xmlns:v="urn:schemas-microsoft-com:vml" Requires="v">
                <p:oleObj spid="_x0000_s4109" name="Gráfico" r:id="rId4" imgW="5784850" imgH="2990850" progId="Excel.Chart.8">
                  <p:embed/>
                </p:oleObj>
              </mc:Choice>
              <mc:Fallback>
                <p:oleObj name="Gráfico" r:id="rId4" imgW="5784850" imgH="2990850" progId="Excel.Chart.8">
                  <p:embed/>
                  <p:pic>
                    <p:nvPicPr>
                      <p:cNvPr id="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777" y="1898705"/>
                        <a:ext cx="6937744" cy="3814325"/>
                      </a:xfrm>
                      <a:prstGeom prst="rect">
                        <a:avLst/>
                      </a:prstGeom>
                      <a:noFill/>
                    </p:spPr>
                  </p:pic>
                </p:oleObj>
              </mc:Fallback>
            </mc:AlternateContent>
          </a:graphicData>
        </a:graphic>
      </p:graphicFrame>
    </p:spTree>
    <p:extLst>
      <p:ext uri="{BB962C8B-B14F-4D97-AF65-F5344CB8AC3E}">
        <p14:creationId xmlns:p14="http://schemas.microsoft.com/office/powerpoint/2010/main" val="1913136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F6082-B6D6-1C4A-AEE8-982D31CCE1AC}"/>
              </a:ext>
            </a:extLst>
          </p:cNvPr>
          <p:cNvSpPr>
            <a:spLocks noGrp="1"/>
          </p:cNvSpPr>
          <p:nvPr>
            <p:ph type="title"/>
          </p:nvPr>
        </p:nvSpPr>
        <p:spPr>
          <a:xfrm>
            <a:off x="0" y="-134675"/>
            <a:ext cx="7941733" cy="1325563"/>
          </a:xfrm>
        </p:spPr>
        <p:txBody>
          <a:bodyPr>
            <a:normAutofit/>
          </a:bodyPr>
          <a:lstStyle/>
          <a:p>
            <a:r>
              <a:rPr lang="es-GT" sz="3600" dirty="0">
                <a:solidFill>
                  <a:schemeClr val="bg1"/>
                </a:solidFill>
                <a:latin typeface="Montserrat" pitchFamily="2" charset="77"/>
              </a:rPr>
              <a:t>Ejecución presupuestaria de la inversión para equipamiento</a:t>
            </a:r>
          </a:p>
        </p:txBody>
      </p:sp>
      <p:sp>
        <p:nvSpPr>
          <p:cNvPr id="3" name="Marcador de contenido 2">
            <a:extLst>
              <a:ext uri="{FF2B5EF4-FFF2-40B4-BE49-F238E27FC236}">
                <a16:creationId xmlns:a16="http://schemas.microsoft.com/office/drawing/2014/main" id="{2089B0C4-FD7A-5C47-8176-5DCAEA0BB93F}"/>
              </a:ext>
            </a:extLst>
          </p:cNvPr>
          <p:cNvSpPr>
            <a:spLocks noGrp="1"/>
          </p:cNvSpPr>
          <p:nvPr>
            <p:ph idx="1"/>
          </p:nvPr>
        </p:nvSpPr>
        <p:spPr>
          <a:xfrm>
            <a:off x="426379" y="2715058"/>
            <a:ext cx="3773763" cy="3558645"/>
          </a:xfrm>
        </p:spPr>
        <p:txBody>
          <a:bodyPr/>
          <a:lstStyle/>
          <a:p>
            <a:r>
              <a:rPr lang="es-GT" sz="2400" dirty="0">
                <a:latin typeface="Montserrat" pitchFamily="2" charset="77"/>
              </a:rPr>
              <a:t>Presupuesto </a:t>
            </a:r>
          </a:p>
          <a:p>
            <a:pPr marL="0" indent="0">
              <a:buNone/>
            </a:pPr>
            <a:r>
              <a:rPr lang="es-GT" sz="2400" dirty="0">
                <a:latin typeface="Montserrat" pitchFamily="2" charset="77"/>
              </a:rPr>
              <a:t>   vigente</a:t>
            </a:r>
          </a:p>
          <a:p>
            <a:pPr marL="0" indent="0">
              <a:buNone/>
            </a:pPr>
            <a:r>
              <a:rPr lang="es-GT" sz="2400" b="1" dirty="0">
                <a:latin typeface="Montserrat" pitchFamily="2" charset="77"/>
              </a:rPr>
              <a:t>Q. 20,050.00</a:t>
            </a:r>
          </a:p>
          <a:p>
            <a:r>
              <a:rPr lang="es-GT" sz="2400" dirty="0">
                <a:latin typeface="Montserrat" pitchFamily="2" charset="77"/>
              </a:rPr>
              <a:t>Presupuesto  ejecutado</a:t>
            </a:r>
          </a:p>
          <a:p>
            <a:pPr marL="0" indent="0">
              <a:buNone/>
            </a:pPr>
            <a:r>
              <a:rPr lang="es-GT" sz="2400" b="1" dirty="0">
                <a:latin typeface="Montserrat" pitchFamily="2" charset="77"/>
              </a:rPr>
              <a:t>Q. 0.00</a:t>
            </a:r>
          </a:p>
          <a:p>
            <a:pPr marL="0" indent="0">
              <a:buNone/>
            </a:pPr>
            <a:r>
              <a:rPr lang="es-GT" sz="2400" dirty="0">
                <a:latin typeface="Montserrat" pitchFamily="2" charset="77"/>
              </a:rPr>
              <a:t>Saldo por ejecutar</a:t>
            </a:r>
          </a:p>
          <a:p>
            <a:pPr marL="0" indent="0">
              <a:buNone/>
            </a:pPr>
            <a:r>
              <a:rPr lang="es-GT" sz="2400" b="1" dirty="0">
                <a:latin typeface="Montserrat" pitchFamily="2" charset="77"/>
              </a:rPr>
              <a:t>Q. 20,050.00</a:t>
            </a:r>
            <a:endParaRPr lang="es-GT" sz="2400" dirty="0">
              <a:latin typeface="Montserrat" pitchFamily="2" charset="77"/>
            </a:endParaRPr>
          </a:p>
          <a:p>
            <a:endParaRPr lang="es-GT" dirty="0"/>
          </a:p>
        </p:txBody>
      </p:sp>
      <p:sp>
        <p:nvSpPr>
          <p:cNvPr id="5" name="CuadroTexto 4">
            <a:extLst>
              <a:ext uri="{FF2B5EF4-FFF2-40B4-BE49-F238E27FC236}">
                <a16:creationId xmlns:a16="http://schemas.microsoft.com/office/drawing/2014/main" id="{CBFA0C49-B6CA-AD49-8501-658282F562F2}"/>
              </a:ext>
            </a:extLst>
          </p:cNvPr>
          <p:cNvSpPr txBox="1"/>
          <p:nvPr/>
        </p:nvSpPr>
        <p:spPr>
          <a:xfrm>
            <a:off x="426379" y="1291014"/>
            <a:ext cx="10610215" cy="984885"/>
          </a:xfrm>
          <a:prstGeom prst="rect">
            <a:avLst/>
          </a:prstGeom>
          <a:noFill/>
        </p:spPr>
        <p:txBody>
          <a:bodyPr wrap="square" rtlCol="0">
            <a:spAutoFit/>
          </a:bodyPr>
          <a:lstStyle/>
          <a:p>
            <a:r>
              <a:rPr lang="es-GT" sz="2000" dirty="0">
                <a:latin typeface="Montserrat" pitchFamily="2" charset="77"/>
              </a:rPr>
              <a:t>La Secretaría tiene como presupuesto de inversión un monto de Q.20,050.00 para la adquisición de mobiliario y equipo, el cual a la fecha no ha sido ejecutado.</a:t>
            </a:r>
          </a:p>
          <a:p>
            <a:endParaRPr lang="es-GT" dirty="0"/>
          </a:p>
        </p:txBody>
      </p:sp>
      <p:sp>
        <p:nvSpPr>
          <p:cNvPr id="4" name="Rectangle 2">
            <a:extLst>
              <a:ext uri="{FF2B5EF4-FFF2-40B4-BE49-F238E27FC236}">
                <a16:creationId xmlns:a16="http://schemas.microsoft.com/office/drawing/2014/main" id="{698CD962-7335-594F-A651-AE8AEACB70DC}"/>
              </a:ext>
            </a:extLst>
          </p:cNvPr>
          <p:cNvSpPr>
            <a:spLocks noChangeArrowheads="1"/>
          </p:cNvSpPr>
          <p:nvPr/>
        </p:nvSpPr>
        <p:spPr bwMode="auto">
          <a:xfrm>
            <a:off x="3721394" y="2376024"/>
            <a:ext cx="16506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GT"/>
          </a:p>
        </p:txBody>
      </p:sp>
      <p:graphicFrame>
        <p:nvGraphicFramePr>
          <p:cNvPr id="7" name="Objeto 6">
            <a:extLst>
              <a:ext uri="{FF2B5EF4-FFF2-40B4-BE49-F238E27FC236}">
                <a16:creationId xmlns:a16="http://schemas.microsoft.com/office/drawing/2014/main" id="{91324C97-0C7B-294E-8127-A204F4708A7B}"/>
              </a:ext>
            </a:extLst>
          </p:cNvPr>
          <p:cNvGraphicFramePr>
            <a:graphicFrameLocks/>
          </p:cNvGraphicFramePr>
          <p:nvPr>
            <p:extLst>
              <p:ext uri="{D42A27DB-BD31-4B8C-83A1-F6EECF244321}">
                <p14:modId xmlns:p14="http://schemas.microsoft.com/office/powerpoint/2010/main" val="1325384118"/>
              </p:ext>
            </p:extLst>
          </p:nvPr>
        </p:nvGraphicFramePr>
        <p:xfrm>
          <a:off x="3721394" y="2376024"/>
          <a:ext cx="7634177" cy="3558645"/>
        </p:xfrm>
        <a:graphic>
          <a:graphicData uri="http://schemas.openxmlformats.org/presentationml/2006/ole">
            <mc:AlternateContent xmlns:mc="http://schemas.openxmlformats.org/markup-compatibility/2006">
              <mc:Choice xmlns:v="urn:schemas-microsoft-com:vml" Requires="v">
                <p:oleObj spid="_x0000_s5133" name="Gráfico" r:id="rId4" imgW="5861050" imgH="2444750" progId="Excel.Chart.8">
                  <p:embed/>
                </p:oleObj>
              </mc:Choice>
              <mc:Fallback>
                <p:oleObj name="Gráfico" r:id="rId4" imgW="5861050" imgH="2444750" progId="Excel.Chart.8">
                  <p:embed/>
                  <p:pic>
                    <p:nvPicPr>
                      <p:cNvPr id="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394" y="2376024"/>
                        <a:ext cx="7634177" cy="3558645"/>
                      </a:xfrm>
                      <a:prstGeom prst="rect">
                        <a:avLst/>
                      </a:prstGeom>
                      <a:noFill/>
                    </p:spPr>
                  </p:pic>
                </p:oleObj>
              </mc:Fallback>
            </mc:AlternateContent>
          </a:graphicData>
        </a:graphic>
      </p:graphicFrame>
    </p:spTree>
    <p:extLst>
      <p:ext uri="{BB962C8B-B14F-4D97-AF65-F5344CB8AC3E}">
        <p14:creationId xmlns:p14="http://schemas.microsoft.com/office/powerpoint/2010/main" val="384961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FE87E3-2BA4-F742-B211-1D9105B65D82}"/>
              </a:ext>
            </a:extLst>
          </p:cNvPr>
          <p:cNvSpPr>
            <a:spLocks noGrp="1"/>
          </p:cNvSpPr>
          <p:nvPr>
            <p:ph type="title"/>
          </p:nvPr>
        </p:nvSpPr>
        <p:spPr>
          <a:xfrm>
            <a:off x="0" y="0"/>
            <a:ext cx="8038214" cy="1325563"/>
          </a:xfrm>
        </p:spPr>
        <p:txBody>
          <a:bodyPr>
            <a:normAutofit/>
          </a:bodyPr>
          <a:lstStyle/>
          <a:p>
            <a:r>
              <a:rPr lang="es-GT" sz="3600" dirty="0">
                <a:solidFill>
                  <a:schemeClr val="bg1"/>
                </a:solidFill>
                <a:latin typeface="Montserrat" pitchFamily="2" charset="77"/>
              </a:rPr>
              <a:t>Ejecución presupuestaria por principales finalidades</a:t>
            </a:r>
          </a:p>
        </p:txBody>
      </p:sp>
      <p:sp>
        <p:nvSpPr>
          <p:cNvPr id="3" name="Rectángulo 2">
            <a:extLst>
              <a:ext uri="{FF2B5EF4-FFF2-40B4-BE49-F238E27FC236}">
                <a16:creationId xmlns:a16="http://schemas.microsoft.com/office/drawing/2014/main" id="{856248F2-73F8-6948-92D9-B0F588423EAB}"/>
              </a:ext>
            </a:extLst>
          </p:cNvPr>
          <p:cNvSpPr/>
          <p:nvPr/>
        </p:nvSpPr>
        <p:spPr>
          <a:xfrm>
            <a:off x="465667" y="1598040"/>
            <a:ext cx="4792133" cy="4185761"/>
          </a:xfrm>
          <a:prstGeom prst="rect">
            <a:avLst/>
          </a:prstGeom>
        </p:spPr>
        <p:txBody>
          <a:bodyPr wrap="square">
            <a:spAutoFit/>
          </a:bodyPr>
          <a:lstStyle/>
          <a:p>
            <a:pPr algn="just" fontAlgn="base"/>
            <a:r>
              <a:rPr lang="es-GT" sz="1900" dirty="0">
                <a:latin typeface="Montserrat" pitchFamily="2" charset="77"/>
              </a:rPr>
              <a:t>La Secretaria Presidencial de la Mujer, tiene asignado un solo programa, siendo este el </a:t>
            </a:r>
            <a:r>
              <a:rPr lang="es-GT" sz="1900" b="1" dirty="0">
                <a:latin typeface="Montserrat" pitchFamily="2" charset="77"/>
              </a:rPr>
              <a:t>Programa No.47 Promoción y Desarrollo Integral de la Mujer,</a:t>
            </a:r>
            <a:r>
              <a:rPr lang="es-GT" sz="1900" dirty="0">
                <a:latin typeface="Montserrat" pitchFamily="2" charset="77"/>
              </a:rPr>
              <a:t> a través del cual da el acompañamiento técnico y metodológico a la institucionalidad pública, tanto a instancias centralizadas, descentralizadas, autónomas, semiautónomas y gobiernos locales, para la gestión de instrumentos de política pública vinculados con la equidad entre hombres y mujeres.</a:t>
            </a:r>
          </a:p>
        </p:txBody>
      </p:sp>
      <p:sp>
        <p:nvSpPr>
          <p:cNvPr id="5" name="Rectángulo 4">
            <a:extLst>
              <a:ext uri="{FF2B5EF4-FFF2-40B4-BE49-F238E27FC236}">
                <a16:creationId xmlns:a16="http://schemas.microsoft.com/office/drawing/2014/main" id="{6E107633-CCB5-9649-97FF-120D444C2B35}"/>
              </a:ext>
            </a:extLst>
          </p:cNvPr>
          <p:cNvSpPr/>
          <p:nvPr/>
        </p:nvSpPr>
        <p:spPr>
          <a:xfrm>
            <a:off x="98003" y="6070368"/>
            <a:ext cx="12060131" cy="338554"/>
          </a:xfrm>
          <a:prstGeom prst="rect">
            <a:avLst/>
          </a:prstGeom>
        </p:spPr>
        <p:txBody>
          <a:bodyPr wrap="square">
            <a:spAutoFit/>
          </a:bodyPr>
          <a:lstStyle/>
          <a:p>
            <a:r>
              <a:rPr lang="es-GT" sz="1600" dirty="0">
                <a:latin typeface="Montserrat" pitchFamily="2" charset="77"/>
              </a:rPr>
              <a:t>Presupuesto Vigente </a:t>
            </a:r>
            <a:r>
              <a:rPr lang="es-GT" sz="1600" b="1" dirty="0">
                <a:latin typeface="Montserrat" pitchFamily="2" charset="77"/>
              </a:rPr>
              <a:t>Q. 28, 558,000 </a:t>
            </a:r>
            <a:r>
              <a:rPr lang="es-GT" sz="1600" dirty="0">
                <a:latin typeface="Montserrat" pitchFamily="2" charset="77"/>
              </a:rPr>
              <a:t>Presupuesto ejecutado </a:t>
            </a:r>
            <a:r>
              <a:rPr lang="es-GT" sz="1600" b="1" dirty="0">
                <a:latin typeface="Montserrat" pitchFamily="2" charset="77"/>
              </a:rPr>
              <a:t>Q4,900,478.69 </a:t>
            </a:r>
            <a:r>
              <a:rPr lang="es-GT" sz="1600" dirty="0">
                <a:latin typeface="Montserrat" pitchFamily="2" charset="77"/>
              </a:rPr>
              <a:t>Saldo por ejecutar </a:t>
            </a:r>
            <a:r>
              <a:rPr lang="es-GT" sz="1600" b="1" dirty="0">
                <a:latin typeface="Montserrat" pitchFamily="2" charset="77"/>
              </a:rPr>
              <a:t>Q. 23,657,521.31</a:t>
            </a:r>
            <a:endParaRPr lang="es-GT" sz="1600" dirty="0">
              <a:latin typeface="Montserrat" pitchFamily="2" charset="77"/>
            </a:endParaRPr>
          </a:p>
        </p:txBody>
      </p:sp>
      <p:sp>
        <p:nvSpPr>
          <p:cNvPr id="4" name="Rectangle 2">
            <a:extLst>
              <a:ext uri="{FF2B5EF4-FFF2-40B4-BE49-F238E27FC236}">
                <a16:creationId xmlns:a16="http://schemas.microsoft.com/office/drawing/2014/main" id="{A5745AE1-9216-9E4E-B56E-1663C6325688}"/>
              </a:ext>
            </a:extLst>
          </p:cNvPr>
          <p:cNvSpPr>
            <a:spLocks noChangeArrowheads="1"/>
          </p:cNvSpPr>
          <p:nvPr/>
        </p:nvSpPr>
        <p:spPr bwMode="auto">
          <a:xfrm>
            <a:off x="5400147" y="1325563"/>
            <a:ext cx="1358370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GT"/>
          </a:p>
        </p:txBody>
      </p:sp>
      <p:graphicFrame>
        <p:nvGraphicFramePr>
          <p:cNvPr id="7" name="Objeto 6">
            <a:extLst>
              <a:ext uri="{FF2B5EF4-FFF2-40B4-BE49-F238E27FC236}">
                <a16:creationId xmlns:a16="http://schemas.microsoft.com/office/drawing/2014/main" id="{86D36789-BCDF-4C43-A683-8962F5A89763}"/>
              </a:ext>
            </a:extLst>
          </p:cNvPr>
          <p:cNvGraphicFramePr>
            <a:graphicFrameLocks/>
          </p:cNvGraphicFramePr>
          <p:nvPr>
            <p:extLst>
              <p:ext uri="{D42A27DB-BD31-4B8C-83A1-F6EECF244321}">
                <p14:modId xmlns:p14="http://schemas.microsoft.com/office/powerpoint/2010/main" val="59328585"/>
              </p:ext>
            </p:extLst>
          </p:nvPr>
        </p:nvGraphicFramePr>
        <p:xfrm>
          <a:off x="5400147" y="1325564"/>
          <a:ext cx="6282464" cy="4458238"/>
        </p:xfrm>
        <a:graphic>
          <a:graphicData uri="http://schemas.openxmlformats.org/presentationml/2006/ole">
            <mc:AlternateContent xmlns:mc="http://schemas.openxmlformats.org/markup-compatibility/2006">
              <mc:Choice xmlns:v="urn:schemas-microsoft-com:vml" Requires="v">
                <p:oleObj spid="_x0000_s6157" name="Gráfico" r:id="rId4" imgW="5861050" imgH="3473450" progId="Excel.Chart.8">
                  <p:embed/>
                </p:oleObj>
              </mc:Choice>
              <mc:Fallback>
                <p:oleObj name="Gráfico" r:id="rId4" imgW="5861050" imgH="3473450" progId="Excel.Chart.8">
                  <p:embed/>
                  <p:pic>
                    <p:nvPicPr>
                      <p:cNvPr id="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0147" y="1325564"/>
                        <a:ext cx="6282464" cy="4458238"/>
                      </a:xfrm>
                      <a:prstGeom prst="rect">
                        <a:avLst/>
                      </a:prstGeom>
                      <a:noFill/>
                    </p:spPr>
                  </p:pic>
                </p:oleObj>
              </mc:Fallback>
            </mc:AlternateContent>
          </a:graphicData>
        </a:graphic>
      </p:graphicFrame>
    </p:spTree>
    <p:extLst>
      <p:ext uri="{BB962C8B-B14F-4D97-AF65-F5344CB8AC3E}">
        <p14:creationId xmlns:p14="http://schemas.microsoft.com/office/powerpoint/2010/main" val="316048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55F2FE-0402-CF4E-943C-7960D8FA0E7E}"/>
              </a:ext>
            </a:extLst>
          </p:cNvPr>
          <p:cNvSpPr>
            <a:spLocks noGrp="1"/>
          </p:cNvSpPr>
          <p:nvPr>
            <p:ph type="title"/>
          </p:nvPr>
        </p:nvSpPr>
        <p:spPr>
          <a:xfrm>
            <a:off x="0" y="-59026"/>
            <a:ext cx="8506047" cy="1325563"/>
          </a:xfrm>
        </p:spPr>
        <p:txBody>
          <a:bodyPr>
            <a:normAutofit/>
          </a:bodyPr>
          <a:lstStyle/>
          <a:p>
            <a:r>
              <a:rPr lang="es-GT" sz="3600" dirty="0">
                <a:solidFill>
                  <a:schemeClr val="bg1"/>
                </a:solidFill>
                <a:latin typeface="Montserrat" pitchFamily="2" charset="77"/>
              </a:rPr>
              <a:t>Ejecución presupuestaria por</a:t>
            </a:r>
            <a:br>
              <a:rPr lang="es-GT" sz="3600" dirty="0">
                <a:solidFill>
                  <a:schemeClr val="bg1"/>
                </a:solidFill>
                <a:latin typeface="Montserrat" pitchFamily="2" charset="77"/>
              </a:rPr>
            </a:br>
            <a:r>
              <a:rPr lang="es-GT" sz="3600" dirty="0">
                <a:solidFill>
                  <a:schemeClr val="bg1"/>
                </a:solidFill>
                <a:latin typeface="Montserrat" pitchFamily="2" charset="77"/>
              </a:rPr>
              <a:t> ubicación geográfica</a:t>
            </a:r>
          </a:p>
        </p:txBody>
      </p:sp>
      <p:sp>
        <p:nvSpPr>
          <p:cNvPr id="3" name="Marcador de contenido 2">
            <a:extLst>
              <a:ext uri="{FF2B5EF4-FFF2-40B4-BE49-F238E27FC236}">
                <a16:creationId xmlns:a16="http://schemas.microsoft.com/office/drawing/2014/main" id="{B5AC197B-9509-A248-851E-28B1B4158B5C}"/>
              </a:ext>
            </a:extLst>
          </p:cNvPr>
          <p:cNvSpPr>
            <a:spLocks noGrp="1"/>
          </p:cNvSpPr>
          <p:nvPr>
            <p:ph idx="1"/>
          </p:nvPr>
        </p:nvSpPr>
        <p:spPr>
          <a:xfrm>
            <a:off x="618067" y="1478612"/>
            <a:ext cx="10515600" cy="848302"/>
          </a:xfrm>
        </p:spPr>
        <p:txBody>
          <a:bodyPr>
            <a:normAutofit fontScale="62500" lnSpcReduction="20000"/>
          </a:bodyPr>
          <a:lstStyle/>
          <a:p>
            <a:pPr>
              <a:lnSpc>
                <a:spcPct val="120000"/>
              </a:lnSpc>
            </a:pPr>
            <a:r>
              <a:rPr lang="es-GT" dirty="0">
                <a:latin typeface="Montserrat" pitchFamily="2" charset="77"/>
              </a:rPr>
              <a:t>La Secretaría tiene un solo centro de costo, el cual se ubica en la Sede Central, por lo que el presupuesto es ejecutado en la ubicación Geográfica 0101 Guatemala:</a:t>
            </a:r>
          </a:p>
          <a:p>
            <a:endParaRPr lang="es-GT" dirty="0"/>
          </a:p>
        </p:txBody>
      </p:sp>
      <p:sp>
        <p:nvSpPr>
          <p:cNvPr id="5" name="Marcador de contenido 2">
            <a:extLst>
              <a:ext uri="{FF2B5EF4-FFF2-40B4-BE49-F238E27FC236}">
                <a16:creationId xmlns:a16="http://schemas.microsoft.com/office/drawing/2014/main" id="{E6A646B9-603D-E442-A61E-9EFB6E4383E5}"/>
              </a:ext>
            </a:extLst>
          </p:cNvPr>
          <p:cNvSpPr txBox="1">
            <a:spLocks/>
          </p:cNvSpPr>
          <p:nvPr/>
        </p:nvSpPr>
        <p:spPr>
          <a:xfrm>
            <a:off x="618068" y="2406222"/>
            <a:ext cx="4106332" cy="35586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GT" dirty="0">
                <a:latin typeface="Montserrat" pitchFamily="2" charset="77"/>
              </a:rPr>
              <a:t>Presupuesto Vigente</a:t>
            </a:r>
          </a:p>
          <a:p>
            <a:pPr marL="0" indent="0">
              <a:buNone/>
            </a:pPr>
            <a:r>
              <a:rPr lang="es-GT" b="1" dirty="0">
                <a:latin typeface="Montserrat" pitchFamily="2" charset="77"/>
              </a:rPr>
              <a:t>Q. 28, 558,000 </a:t>
            </a:r>
            <a:r>
              <a:rPr lang="es-GT" dirty="0">
                <a:latin typeface="Montserrat" pitchFamily="2" charset="77"/>
              </a:rPr>
              <a:t>Presupuesto ejecutado</a:t>
            </a:r>
          </a:p>
          <a:p>
            <a:pPr marL="0" indent="0">
              <a:buNone/>
            </a:pPr>
            <a:r>
              <a:rPr lang="es-GT" b="1" dirty="0">
                <a:latin typeface="Montserrat" pitchFamily="2" charset="77"/>
              </a:rPr>
              <a:t>Q. 4,900,478.69 </a:t>
            </a:r>
          </a:p>
          <a:p>
            <a:pPr marL="0" indent="0">
              <a:buNone/>
            </a:pPr>
            <a:r>
              <a:rPr lang="es-GT" dirty="0">
                <a:latin typeface="Montserrat" pitchFamily="2" charset="77"/>
              </a:rPr>
              <a:t>Saldo por ejecutar</a:t>
            </a:r>
          </a:p>
          <a:p>
            <a:pPr marL="0" indent="0">
              <a:buNone/>
            </a:pPr>
            <a:r>
              <a:rPr lang="es-GT" b="1" dirty="0">
                <a:latin typeface="Montserrat" pitchFamily="2" charset="77"/>
              </a:rPr>
              <a:t>Q. 23,657,521.31</a:t>
            </a:r>
            <a:endParaRPr lang="es-GT" dirty="0">
              <a:latin typeface="Montserrat" pitchFamily="2" charset="77"/>
            </a:endParaRPr>
          </a:p>
        </p:txBody>
      </p:sp>
      <p:sp>
        <p:nvSpPr>
          <p:cNvPr id="4" name="Rectangle 2">
            <a:extLst>
              <a:ext uri="{FF2B5EF4-FFF2-40B4-BE49-F238E27FC236}">
                <a16:creationId xmlns:a16="http://schemas.microsoft.com/office/drawing/2014/main" id="{2C2A5A6D-C928-D641-97CE-F6A1CAD11054}"/>
              </a:ext>
            </a:extLst>
          </p:cNvPr>
          <p:cNvSpPr>
            <a:spLocks noChangeArrowheads="1"/>
          </p:cNvSpPr>
          <p:nvPr/>
        </p:nvSpPr>
        <p:spPr bwMode="auto">
          <a:xfrm>
            <a:off x="4648201" y="2263119"/>
            <a:ext cx="1497455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GT"/>
          </a:p>
        </p:txBody>
      </p:sp>
      <p:graphicFrame>
        <p:nvGraphicFramePr>
          <p:cNvPr id="7" name="Objeto 6">
            <a:extLst>
              <a:ext uri="{FF2B5EF4-FFF2-40B4-BE49-F238E27FC236}">
                <a16:creationId xmlns:a16="http://schemas.microsoft.com/office/drawing/2014/main" id="{4C2C2ADC-7084-2649-8F85-7E76F7004D0F}"/>
              </a:ext>
            </a:extLst>
          </p:cNvPr>
          <p:cNvGraphicFramePr>
            <a:graphicFrameLocks/>
          </p:cNvGraphicFramePr>
          <p:nvPr>
            <p:extLst>
              <p:ext uri="{D42A27DB-BD31-4B8C-83A1-F6EECF244321}">
                <p14:modId xmlns:p14="http://schemas.microsoft.com/office/powerpoint/2010/main" val="1683393514"/>
              </p:ext>
            </p:extLst>
          </p:nvPr>
        </p:nvGraphicFramePr>
        <p:xfrm>
          <a:off x="4648202" y="2263119"/>
          <a:ext cx="6925730" cy="4137681"/>
        </p:xfrm>
        <a:graphic>
          <a:graphicData uri="http://schemas.openxmlformats.org/presentationml/2006/ole">
            <mc:AlternateContent xmlns:mc="http://schemas.openxmlformats.org/markup-compatibility/2006">
              <mc:Choice xmlns:v="urn:schemas-microsoft-com:vml" Requires="v">
                <p:oleObj spid="_x0000_s7181" name="Gráfico" r:id="rId4" imgW="5861050" imgH="3473450" progId="Excel.Chart.8">
                  <p:embed/>
                </p:oleObj>
              </mc:Choice>
              <mc:Fallback>
                <p:oleObj name="Gráfico" r:id="rId4" imgW="5861050" imgH="3473450" progId="Excel.Chart.8">
                  <p:embed/>
                  <p:pic>
                    <p:nvPicPr>
                      <p:cNvPr id="0" name="Gráfico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2" y="2263119"/>
                        <a:ext cx="6925730" cy="4137681"/>
                      </a:xfrm>
                      <a:prstGeom prst="rect">
                        <a:avLst/>
                      </a:prstGeom>
                      <a:noFill/>
                    </p:spPr>
                  </p:pic>
                </p:oleObj>
              </mc:Fallback>
            </mc:AlternateContent>
          </a:graphicData>
        </a:graphic>
      </p:graphicFrame>
    </p:spTree>
    <p:extLst>
      <p:ext uri="{BB962C8B-B14F-4D97-AF65-F5344CB8AC3E}">
        <p14:creationId xmlns:p14="http://schemas.microsoft.com/office/powerpoint/2010/main" val="1749852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A019150-0368-FB49-94C1-C3413002B56D}"/>
              </a:ext>
            </a:extLst>
          </p:cNvPr>
          <p:cNvSpPr>
            <a:spLocks noGrp="1"/>
          </p:cNvSpPr>
          <p:nvPr>
            <p:ph idx="1"/>
          </p:nvPr>
        </p:nvSpPr>
        <p:spPr>
          <a:xfrm>
            <a:off x="2429736" y="2036407"/>
            <a:ext cx="7857066" cy="2378076"/>
          </a:xfrm>
        </p:spPr>
        <p:txBody>
          <a:bodyPr>
            <a:normAutofit fontScale="92500"/>
          </a:bodyPr>
          <a:lstStyle/>
          <a:p>
            <a:pPr marL="0" indent="0" algn="ctr">
              <a:buNone/>
            </a:pPr>
            <a:r>
              <a:rPr lang="es-GT" sz="4300" dirty="0">
                <a:solidFill>
                  <a:schemeClr val="bg1"/>
                </a:solidFill>
                <a:latin typeface="Montserrat" pitchFamily="2" charset="77"/>
              </a:rPr>
              <a:t>PARTE ESPECÍFICA </a:t>
            </a:r>
          </a:p>
          <a:p>
            <a:pPr marL="0" indent="0" algn="ctr">
              <a:buNone/>
            </a:pPr>
            <a:r>
              <a:rPr lang="es-GT" sz="4300" dirty="0">
                <a:solidFill>
                  <a:schemeClr val="bg1"/>
                </a:solidFill>
                <a:latin typeface="Montserrat" pitchFamily="2" charset="77"/>
              </a:rPr>
              <a:t>RESULTADOS Y AVANCES</a:t>
            </a:r>
          </a:p>
          <a:p>
            <a:pPr marL="0" indent="0" algn="ctr">
              <a:buNone/>
            </a:pPr>
            <a:r>
              <a:rPr lang="es-GT" sz="4300" dirty="0">
                <a:solidFill>
                  <a:schemeClr val="bg1"/>
                </a:solidFill>
                <a:latin typeface="Montserrat" pitchFamily="2" charset="77"/>
              </a:rPr>
              <a:t>PRIMER CUATRIMESTRE 2021</a:t>
            </a:r>
            <a:endParaRPr lang="es-GT" sz="4400" dirty="0">
              <a:solidFill>
                <a:schemeClr val="bg1"/>
              </a:solidFill>
              <a:latin typeface="Montserrat" pitchFamily="2" charset="77"/>
            </a:endParaRPr>
          </a:p>
        </p:txBody>
      </p:sp>
    </p:spTree>
    <p:extLst>
      <p:ext uri="{BB962C8B-B14F-4D97-AF65-F5344CB8AC3E}">
        <p14:creationId xmlns:p14="http://schemas.microsoft.com/office/powerpoint/2010/main" val="22690627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TotalTime>
  <Words>1280</Words>
  <Application>Microsoft Macintosh PowerPoint</Application>
  <PresentationFormat>Panorámica</PresentationFormat>
  <Paragraphs>117</Paragraphs>
  <Slides>26</Slides>
  <Notes>0</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26</vt:i4>
      </vt:variant>
    </vt:vector>
  </HeadingPairs>
  <TitlesOfParts>
    <vt:vector size="34" baseType="lpstr">
      <vt:lpstr>Arial</vt:lpstr>
      <vt:lpstr>Calibri</vt:lpstr>
      <vt:lpstr>Calibri Light</vt:lpstr>
      <vt:lpstr>Montserrat</vt:lpstr>
      <vt:lpstr>Montserrat ExtraBold</vt:lpstr>
      <vt:lpstr>Montserrat Medium</vt:lpstr>
      <vt:lpstr>Tema de Office</vt:lpstr>
      <vt:lpstr>Gráfico</vt:lpstr>
      <vt:lpstr>RENDICIÓN DE CUENTAS  PRIMER CUATRIMESTRE 2021</vt:lpstr>
      <vt:lpstr> PARTE GENERAL</vt:lpstr>
      <vt:lpstr>Asignación Presupuestaria</vt:lpstr>
      <vt:lpstr>Ejecución presupuestaría por grupo de gasto</vt:lpstr>
      <vt:lpstr>Importancia de la erogación en  servicios personales</vt:lpstr>
      <vt:lpstr>Ejecución presupuestaria de la inversión para equipamiento</vt:lpstr>
      <vt:lpstr>Ejecución presupuestaria por principales finalidades</vt:lpstr>
      <vt:lpstr>Ejecución presupuestaria por  ubicación geográfica</vt:lpstr>
      <vt:lpstr>Presentación de PowerPoint</vt:lpstr>
      <vt:lpstr>En el marco del Sistema de Consejos de Desarrollo la SEPREM: </vt:lpstr>
      <vt:lpstr>Presentación de PowerPoint</vt:lpstr>
      <vt:lpstr>Presentación de PowerPoint</vt:lpstr>
      <vt:lpstr>Principales resultados y avances</vt:lpstr>
      <vt:lpstr>Principales resultados y avances</vt:lpstr>
      <vt:lpstr>Principales resultados y avances</vt:lpstr>
      <vt:lpstr>Presentación de PowerPoint</vt:lpstr>
      <vt:lpstr> Principales resultados y avances</vt:lpstr>
      <vt:lpstr>Principales resultados y avances </vt:lpstr>
      <vt:lpstr>Presentación de PowerPoint</vt:lpstr>
      <vt:lpstr>Informes específicos para el seguimiento de tratados y convenios internacionales a requerimiento </vt:lpstr>
      <vt:lpstr>RENDICIÓN DE CUENTAS LOGROS  Y TENDENCIAS</vt:lpstr>
      <vt:lpstr>Logros y tendencias</vt:lpstr>
      <vt:lpstr>Logros y tendencias</vt:lpstr>
      <vt:lpstr>Logros y tendencias</vt:lpstr>
      <vt:lpstr>GRACIAS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PRIMER TRIMESTRE 2021</dc:title>
  <dc:creator>Dirección Comunicación Social</dc:creator>
  <cp:lastModifiedBy>Direccion Sistemas de Informacion y Estadisticas3</cp:lastModifiedBy>
  <cp:revision>47</cp:revision>
  <dcterms:created xsi:type="dcterms:W3CDTF">2021-04-11T05:28:38Z</dcterms:created>
  <dcterms:modified xsi:type="dcterms:W3CDTF">2021-05-13T19:52:32Z</dcterms:modified>
</cp:coreProperties>
</file>