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2" r:id="rId2"/>
    <p:sldId id="309" r:id="rId3"/>
    <p:sldId id="323" r:id="rId4"/>
    <p:sldId id="310" r:id="rId5"/>
    <p:sldId id="311" r:id="rId6"/>
    <p:sldId id="312" r:id="rId7"/>
    <p:sldId id="313" r:id="rId8"/>
    <p:sldId id="314" r:id="rId9"/>
    <p:sldId id="330" r:id="rId10"/>
    <p:sldId id="324" r:id="rId11"/>
    <p:sldId id="331" r:id="rId12"/>
    <p:sldId id="332" r:id="rId13"/>
    <p:sldId id="333" r:id="rId14"/>
    <p:sldId id="334" r:id="rId15"/>
    <p:sldId id="335" r:id="rId16"/>
    <p:sldId id="336" r:id="rId17"/>
    <p:sldId id="317" r:id="rId18"/>
    <p:sldId id="325" r:id="rId19"/>
    <p:sldId id="326" r:id="rId20"/>
    <p:sldId id="327" r:id="rId21"/>
    <p:sldId id="328" r:id="rId22"/>
    <p:sldId id="337" r:id="rId23"/>
    <p:sldId id="319" r:id="rId24"/>
  </p:sldIdLst>
  <p:sldSz cx="12192000" cy="6858000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 Enamorado" initials="ME" lastIdx="2" clrIdx="0">
    <p:extLst>
      <p:ext uri="{19B8F6BF-5375-455C-9EA6-DF929625EA0E}">
        <p15:presenceInfo xmlns="" xmlns:p15="http://schemas.microsoft.com/office/powerpoint/2012/main" userId="S-1-5-21-3493709827-1784827400-2039739247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BB4"/>
    <a:srgbClr val="2786C0"/>
    <a:srgbClr val="BDD7EE"/>
    <a:srgbClr val="0D1F3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05" autoAdjust="0"/>
    <p:restoredTop sz="94291" autoAdjust="0"/>
  </p:normalViewPr>
  <p:slideViewPr>
    <p:cSldViewPr snapToGrid="0">
      <p:cViewPr>
        <p:scale>
          <a:sx n="100" d="100"/>
          <a:sy n="100" d="100"/>
        </p:scale>
        <p:origin x="216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_\Desktop\SBS%20Detalle%20Presupuesto%20Rendicion%20de%20Cuentas%20I%20Cuatrimestre%20202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_\Desktop\SBS%20Detalle%20Presupuesto%20Rendicion%20de%20Cuentas%20I%20Cuatrimestre%20202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iel.fuentes\Documents\Planificaci&#243;n\2021\Informes%20Cuatrimestrales%20Rendicion%20de%20Cuentas\Recibido%201C%2005-05-2021\Copia%20de%20Formatos%20MR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Ejecución Financiera por Grupo de Gasto</a:t>
            </a:r>
          </a:p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Primer Cuatrimestre Ejercicio Fiscal 2021</a:t>
            </a:r>
          </a:p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 Quetzales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'Grupo Gasto'!$B$2</c:f>
              <c:strCache>
                <c:ptCount val="1"/>
                <c:pt idx="0">
                  <c:v>Asignado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'Grupo Gasto'!$A$3:$A$10</c:f>
              <c:strCache>
                <c:ptCount val="8"/>
                <c:pt idx="1">
                  <c:v>64-000 Servicios Personales</c:v>
                </c:pt>
                <c:pt idx="2">
                  <c:v>64-100 Servicios No Personales</c:v>
                </c:pt>
                <c:pt idx="3">
                  <c:v>64-200 Materiales y Suministros</c:v>
                </c:pt>
                <c:pt idx="4">
                  <c:v>64-300 Propiedad, Planta, Equipo e Intangibles</c:v>
                </c:pt>
                <c:pt idx="5">
                  <c:v>64-400 Transferencias Corrientes</c:v>
                </c:pt>
                <c:pt idx="6">
                  <c:v>64-900 Asignaciones Globales</c:v>
                </c:pt>
                <c:pt idx="7">
                  <c:v>Total</c:v>
                </c:pt>
              </c:strCache>
            </c:strRef>
          </c:cat>
          <c:val>
            <c:numRef>
              <c:f>'Grupo Gasto'!$B$3:$B$10</c:f>
              <c:numCache>
                <c:formatCode>#,##0.00</c:formatCode>
                <c:ptCount val="8"/>
                <c:pt idx="1">
                  <c:v>138090534</c:v>
                </c:pt>
                <c:pt idx="2">
                  <c:v>45573883</c:v>
                </c:pt>
                <c:pt idx="3">
                  <c:v>85853354</c:v>
                </c:pt>
                <c:pt idx="4">
                  <c:v>6656850</c:v>
                </c:pt>
                <c:pt idx="5">
                  <c:v>19075379</c:v>
                </c:pt>
                <c:pt idx="6" formatCode="0.00">
                  <c:v>0</c:v>
                </c:pt>
                <c:pt idx="7">
                  <c:v>295250000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B1-4732-A0BD-29DDE66A61DA}"/>
            </c:ext>
          </c:extLst>
        </c:ser>
        <c:ser>
          <c:idx val="1"/>
          <c:order val="1"/>
          <c:tx>
            <c:strRef>
              <c:f>'Grupo Gasto'!$C$2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'Grupo Gasto'!$A$3:$A$10</c:f>
              <c:strCache>
                <c:ptCount val="8"/>
                <c:pt idx="1">
                  <c:v>64-000 Servicios Personales</c:v>
                </c:pt>
                <c:pt idx="2">
                  <c:v>64-100 Servicios No Personales</c:v>
                </c:pt>
                <c:pt idx="3">
                  <c:v>64-200 Materiales y Suministros</c:v>
                </c:pt>
                <c:pt idx="4">
                  <c:v>64-300 Propiedad, Planta, Equipo e Intangibles</c:v>
                </c:pt>
                <c:pt idx="5">
                  <c:v>64-400 Transferencias Corrientes</c:v>
                </c:pt>
                <c:pt idx="6">
                  <c:v>64-900 Asignaciones Globales</c:v>
                </c:pt>
                <c:pt idx="7">
                  <c:v>Total</c:v>
                </c:pt>
              </c:strCache>
            </c:strRef>
          </c:cat>
          <c:val>
            <c:numRef>
              <c:f>'Grupo Gasto'!$C$3:$C$10</c:f>
              <c:numCache>
                <c:formatCode>#,##0.00</c:formatCode>
                <c:ptCount val="8"/>
                <c:pt idx="1">
                  <c:v>186995924</c:v>
                </c:pt>
                <c:pt idx="2">
                  <c:v>30503600</c:v>
                </c:pt>
                <c:pt idx="3">
                  <c:v>49996989</c:v>
                </c:pt>
                <c:pt idx="4">
                  <c:v>6672980</c:v>
                </c:pt>
                <c:pt idx="5">
                  <c:v>18520887</c:v>
                </c:pt>
                <c:pt idx="6">
                  <c:v>2559620</c:v>
                </c:pt>
                <c:pt idx="7">
                  <c:v>295250000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B1-4732-A0BD-29DDE66A61DA}"/>
            </c:ext>
          </c:extLst>
        </c:ser>
        <c:ser>
          <c:idx val="2"/>
          <c:order val="2"/>
          <c:tx>
            <c:strRef>
              <c:f>'Grupo Gasto'!$D$2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'Grupo Gasto'!$A$3:$A$10</c:f>
              <c:strCache>
                <c:ptCount val="8"/>
                <c:pt idx="1">
                  <c:v>64-000 Servicios Personales</c:v>
                </c:pt>
                <c:pt idx="2">
                  <c:v>64-100 Servicios No Personales</c:v>
                </c:pt>
                <c:pt idx="3">
                  <c:v>64-200 Materiales y Suministros</c:v>
                </c:pt>
                <c:pt idx="4">
                  <c:v>64-300 Propiedad, Planta, Equipo e Intangibles</c:v>
                </c:pt>
                <c:pt idx="5">
                  <c:v>64-400 Transferencias Corrientes</c:v>
                </c:pt>
                <c:pt idx="6">
                  <c:v>64-900 Asignaciones Globales</c:v>
                </c:pt>
                <c:pt idx="7">
                  <c:v>Total</c:v>
                </c:pt>
              </c:strCache>
            </c:strRef>
          </c:cat>
          <c:val>
            <c:numRef>
              <c:f>'Grupo Gasto'!$D$3:$D$10</c:f>
              <c:numCache>
                <c:formatCode>#,##0.00</c:formatCode>
                <c:ptCount val="8"/>
                <c:pt idx="1">
                  <c:v>51090829.43</c:v>
                </c:pt>
                <c:pt idx="2">
                  <c:v>5378130.7400000002</c:v>
                </c:pt>
                <c:pt idx="3">
                  <c:v>16407508.859999999</c:v>
                </c:pt>
                <c:pt idx="4">
                  <c:v>424803</c:v>
                </c:pt>
                <c:pt idx="5">
                  <c:v>6270633.8399999999</c:v>
                </c:pt>
                <c:pt idx="6">
                  <c:v>997869.73</c:v>
                </c:pt>
                <c:pt idx="7">
                  <c:v>80569775.599999994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B1-4732-A0BD-29DDE66A61DA}"/>
            </c:ext>
          </c:extLst>
        </c:ser>
        <c:ser>
          <c:idx val="4"/>
          <c:order val="3"/>
          <c:tx>
            <c:strRef>
              <c:f>'Grupo Gasto'!$F$2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'Grupo Gasto'!$A$3:$A$10</c:f>
              <c:strCache>
                <c:ptCount val="8"/>
                <c:pt idx="1">
                  <c:v>64-000 Servicios Personales</c:v>
                </c:pt>
                <c:pt idx="2">
                  <c:v>64-100 Servicios No Personales</c:v>
                </c:pt>
                <c:pt idx="3">
                  <c:v>64-200 Materiales y Suministros</c:v>
                </c:pt>
                <c:pt idx="4">
                  <c:v>64-300 Propiedad, Planta, Equipo e Intangibles</c:v>
                </c:pt>
                <c:pt idx="5">
                  <c:v>64-400 Transferencias Corrientes</c:v>
                </c:pt>
                <c:pt idx="6">
                  <c:v>64-900 Asignaciones Globales</c:v>
                </c:pt>
                <c:pt idx="7">
                  <c:v>Total</c:v>
                </c:pt>
              </c:strCache>
            </c:strRef>
          </c:cat>
          <c:val>
            <c:numRef>
              <c:f>'Grupo Gasto'!$F$3:$F$10</c:f>
              <c:numCache>
                <c:formatCode>#,##0.00</c:formatCode>
                <c:ptCount val="8"/>
                <c:pt idx="1">
                  <c:v>135905094.56999999</c:v>
                </c:pt>
                <c:pt idx="2">
                  <c:v>25125469.260000002</c:v>
                </c:pt>
                <c:pt idx="3">
                  <c:v>33589480.140000001</c:v>
                </c:pt>
                <c:pt idx="4">
                  <c:v>6248177</c:v>
                </c:pt>
                <c:pt idx="5">
                  <c:v>12250253.16</c:v>
                </c:pt>
                <c:pt idx="6">
                  <c:v>1561750.27</c:v>
                </c:pt>
                <c:pt idx="7">
                  <c:v>214680224.40000001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7B1-4732-A0BD-29DDE66A61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32834688"/>
        <c:axId val="32836224"/>
      </c:barChart>
      <c:catAx>
        <c:axId val="32834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36224"/>
        <c:crosses val="autoZero"/>
        <c:auto val="1"/>
        <c:lblAlgn val="ctr"/>
        <c:lblOffset val="100"/>
        <c:noMultiLvlLbl val="0"/>
      </c:catAx>
      <c:valAx>
        <c:axId val="3283622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28346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Ejecución Financiera por Grupo de Gasto</a:t>
            </a:r>
            <a:endParaRPr lang="es-GT" sz="1100"/>
          </a:p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Primer Cuatrimestre Ejercicio Fiscal 2021</a:t>
            </a:r>
            <a:endParaRPr lang="es-GT" sz="1100"/>
          </a:p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/>
              <a:t>En Quetzales</a:t>
            </a:r>
            <a:endParaRPr lang="es-GT" sz="1100"/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169603425249714E-2"/>
          <c:y val="0.26666565865912678"/>
          <c:w val="0.89138883846000372"/>
          <c:h val="0.578387310337081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'Grupo 0'!$D$2</c:f>
              <c:strCache>
                <c:ptCount val="1"/>
                <c:pt idx="0">
                  <c:v>Devengado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'Grupo 0'!$A$3:$A$27</c:f>
              <c:strCache>
                <c:ptCount val="25"/>
                <c:pt idx="1">
                  <c:v>011</c:v>
                </c:pt>
                <c:pt idx="2">
                  <c:v>012</c:v>
                </c:pt>
                <c:pt idx="3">
                  <c:v>013</c:v>
                </c:pt>
                <c:pt idx="4">
                  <c:v>014</c:v>
                </c:pt>
                <c:pt idx="5">
                  <c:v>015</c:v>
                </c:pt>
                <c:pt idx="6">
                  <c:v>021</c:v>
                </c:pt>
                <c:pt idx="7">
                  <c:v>022</c:v>
                </c:pt>
                <c:pt idx="8">
                  <c:v>023</c:v>
                </c:pt>
                <c:pt idx="9">
                  <c:v>025</c:v>
                </c:pt>
                <c:pt idx="10">
                  <c:v>026</c:v>
                </c:pt>
                <c:pt idx="11">
                  <c:v>027</c:v>
                </c:pt>
                <c:pt idx="12">
                  <c:v>029</c:v>
                </c:pt>
                <c:pt idx="13">
                  <c:v>031</c:v>
                </c:pt>
                <c:pt idx="14">
                  <c:v>032</c:v>
                </c:pt>
                <c:pt idx="15">
                  <c:v>033</c:v>
                </c:pt>
                <c:pt idx="16">
                  <c:v>035</c:v>
                </c:pt>
                <c:pt idx="17">
                  <c:v>041</c:v>
                </c:pt>
                <c:pt idx="18">
                  <c:v>042</c:v>
                </c:pt>
                <c:pt idx="19">
                  <c:v>043</c:v>
                </c:pt>
                <c:pt idx="20">
                  <c:v>063</c:v>
                </c:pt>
                <c:pt idx="21">
                  <c:v>071</c:v>
                </c:pt>
                <c:pt idx="22">
                  <c:v>072</c:v>
                </c:pt>
                <c:pt idx="23">
                  <c:v>073</c:v>
                </c:pt>
                <c:pt idx="24">
                  <c:v>TOTAL</c:v>
                </c:pt>
              </c:strCache>
            </c:strRef>
          </c:cat>
          <c:val>
            <c:numRef>
              <c:f>'Grupo 0'!$D$3:$D$27</c:f>
              <c:numCache>
                <c:formatCode>#,##0.00</c:formatCode>
                <c:ptCount val="25"/>
                <c:pt idx="1">
                  <c:v>2728460.9</c:v>
                </c:pt>
                <c:pt idx="2">
                  <c:v>682962.57</c:v>
                </c:pt>
                <c:pt idx="3">
                  <c:v>7700</c:v>
                </c:pt>
                <c:pt idx="4">
                  <c:v>173445.27</c:v>
                </c:pt>
                <c:pt idx="5">
                  <c:v>1365114.85</c:v>
                </c:pt>
                <c:pt idx="6">
                  <c:v>19508703.300000001</c:v>
                </c:pt>
                <c:pt idx="7">
                  <c:v>1628659.76</c:v>
                </c:pt>
                <c:pt idx="8" formatCode="0.00">
                  <c:v>0</c:v>
                </c:pt>
                <c:pt idx="9">
                  <c:v>27538.55</c:v>
                </c:pt>
                <c:pt idx="10">
                  <c:v>354466.19</c:v>
                </c:pt>
                <c:pt idx="11">
                  <c:v>10716100.91</c:v>
                </c:pt>
                <c:pt idx="12">
                  <c:v>5245160.82</c:v>
                </c:pt>
                <c:pt idx="13">
                  <c:v>5480955.6799999997</c:v>
                </c:pt>
                <c:pt idx="14">
                  <c:v>12072.89</c:v>
                </c:pt>
                <c:pt idx="15">
                  <c:v>1799901.03</c:v>
                </c:pt>
                <c:pt idx="16">
                  <c:v>96000</c:v>
                </c:pt>
                <c:pt idx="17">
                  <c:v>18568.12</c:v>
                </c:pt>
                <c:pt idx="18">
                  <c:v>231461.27</c:v>
                </c:pt>
                <c:pt idx="19" formatCode="General">
                  <c:v>649.88</c:v>
                </c:pt>
                <c:pt idx="20">
                  <c:v>192000</c:v>
                </c:pt>
                <c:pt idx="21">
                  <c:v>765499.6</c:v>
                </c:pt>
                <c:pt idx="22">
                  <c:v>54345.13</c:v>
                </c:pt>
                <c:pt idx="23">
                  <c:v>1062.71</c:v>
                </c:pt>
                <c:pt idx="24">
                  <c:v>51090829.43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18-4E22-9E58-BDCE07143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32909568"/>
        <c:axId val="32911360"/>
      </c:barChart>
      <c:catAx>
        <c:axId val="3290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911360"/>
        <c:crosses val="autoZero"/>
        <c:auto val="1"/>
        <c:lblAlgn val="ctr"/>
        <c:lblOffset val="100"/>
        <c:noMultiLvlLbl val="0"/>
      </c:catAx>
      <c:valAx>
        <c:axId val="32911360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329095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G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/>
              <a:t>Ejecución Financiera por Finalidad</a:t>
            </a:r>
          </a:p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/>
              <a:t>Primer Cuatrimestre Ejercicio Fiscal 2021</a:t>
            </a:r>
          </a:p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GT" sz="1400"/>
              <a:t>En Quetzales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0998877471144031E-2"/>
          <c:y val="0.35572884423929768"/>
          <c:w val="0.96543209937640451"/>
          <c:h val="0.54283259420158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Finalidad!$B$2</c:f>
              <c:strCache>
                <c:ptCount val="1"/>
                <c:pt idx="0">
                  <c:v>Vigente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Finalidad!$A$3:$A$6</c:f>
              <c:strCache>
                <c:ptCount val="4"/>
                <c:pt idx="0">
                  <c:v>64-010000 SERVICIOS PÚBLICOS GENERALES</c:v>
                </c:pt>
                <c:pt idx="1">
                  <c:v>64-100000 EDUCACIÓN</c:v>
                </c:pt>
                <c:pt idx="2">
                  <c:v>64-110000 PROTECCIÓN SOCIAL </c:v>
                </c:pt>
                <c:pt idx="3">
                  <c:v>TOTAL</c:v>
                </c:pt>
              </c:strCache>
            </c:strRef>
          </c:cat>
          <c:val>
            <c:numRef>
              <c:f>Finalidad!$B$3:$B$6</c:f>
              <c:numCache>
                <c:formatCode>#,##0.00</c:formatCode>
                <c:ptCount val="4"/>
                <c:pt idx="0">
                  <c:v>417428</c:v>
                </c:pt>
                <c:pt idx="1">
                  <c:v>193848</c:v>
                </c:pt>
                <c:pt idx="2">
                  <c:v>294638724</c:v>
                </c:pt>
                <c:pt idx="3">
                  <c:v>295250000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83-418D-AB07-7EF6994BAA91}"/>
            </c:ext>
          </c:extLst>
        </c:ser>
        <c:ser>
          <c:idx val="1"/>
          <c:order val="1"/>
          <c:tx>
            <c:strRef>
              <c:f>Finalidad!$C$2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Finalidad!$A$3:$A$6</c:f>
              <c:strCache>
                <c:ptCount val="4"/>
                <c:pt idx="0">
                  <c:v>64-010000 SERVICIOS PÚBLICOS GENERALES</c:v>
                </c:pt>
                <c:pt idx="1">
                  <c:v>64-100000 EDUCACIÓN</c:v>
                </c:pt>
                <c:pt idx="2">
                  <c:v>64-110000 PROTECCIÓN SOCIAL </c:v>
                </c:pt>
                <c:pt idx="3">
                  <c:v>TOTAL</c:v>
                </c:pt>
              </c:strCache>
            </c:strRef>
          </c:cat>
          <c:val>
            <c:numRef>
              <c:f>Finalidad!$C$3:$C$6</c:f>
              <c:numCache>
                <c:formatCode>#,##0.00</c:formatCode>
                <c:ptCount val="4"/>
                <c:pt idx="0">
                  <c:v>39770</c:v>
                </c:pt>
                <c:pt idx="1">
                  <c:v>64616</c:v>
                </c:pt>
                <c:pt idx="2">
                  <c:v>80465389.599999994</c:v>
                </c:pt>
                <c:pt idx="3">
                  <c:v>80569775.599999994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83-418D-AB07-7EF6994BAA91}"/>
            </c:ext>
          </c:extLst>
        </c:ser>
        <c:ser>
          <c:idx val="2"/>
          <c:order val="2"/>
          <c:tx>
            <c:strRef>
              <c:f>Finalidad!$E$2</c:f>
              <c:strCache>
                <c:ptCount val="1"/>
                <c:pt idx="0">
                  <c:v>Saldo por Ejecutar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Finalidad!$A$3:$A$6</c:f>
              <c:strCache>
                <c:ptCount val="4"/>
                <c:pt idx="0">
                  <c:v>64-010000 SERVICIOS PÚBLICOS GENERALES</c:v>
                </c:pt>
                <c:pt idx="1">
                  <c:v>64-100000 EDUCACIÓN</c:v>
                </c:pt>
                <c:pt idx="2">
                  <c:v>64-110000 PROTECCIÓN SOCIAL </c:v>
                </c:pt>
                <c:pt idx="3">
                  <c:v>TOTAL</c:v>
                </c:pt>
              </c:strCache>
            </c:strRef>
          </c:cat>
          <c:val>
            <c:numRef>
              <c:f>Finalidad!$E$3:$E$6</c:f>
              <c:numCache>
                <c:formatCode>#,##0.00</c:formatCode>
                <c:ptCount val="4"/>
                <c:pt idx="0">
                  <c:v>377658</c:v>
                </c:pt>
                <c:pt idx="1">
                  <c:v>129232</c:v>
                </c:pt>
                <c:pt idx="2">
                  <c:v>214173334.40000001</c:v>
                </c:pt>
                <c:pt idx="3">
                  <c:v>214680224.40000001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83-418D-AB07-7EF6994BAA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2818688"/>
        <c:axId val="32820224"/>
      </c:barChart>
      <c:catAx>
        <c:axId val="32818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32820224"/>
        <c:crosses val="autoZero"/>
        <c:auto val="1"/>
        <c:lblAlgn val="ctr"/>
        <c:lblOffset val="100"/>
        <c:noMultiLvlLbl val="0"/>
      </c:catAx>
      <c:valAx>
        <c:axId val="3282022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28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G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62AB811F-186B-4725-A7F7-35C2BE0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8E64013-480C-4439-BC5E-022BA71C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0781529-3644-42FB-BDB8-7BCF6AB8D8F0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F6170D5-344D-4ECF-A7BB-2563D18D79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50EBB728-8F58-4BB2-8C0F-D983E5A77D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23D6B16-8452-4088-B7E7-5F9F0FEA3A9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75777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F889F5E-1FF3-4626-856E-81C394864066}" type="datetimeFigureOut">
              <a:rPr lang="es-GT" smtClean="0"/>
              <a:t>12/05/2021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6" y="4473575"/>
            <a:ext cx="5607050" cy="3660775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6725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A115BA9-5F40-4A42-9873-4A856A2BCB2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28341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4176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55079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566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723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2610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576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1735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908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9874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3751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9334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8229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447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73262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3774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13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356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5970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02578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023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3259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2139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4CB6E6-1275-4A54-B4F3-1FDFC89807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96188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A40FC4E-DF3E-4DB4-AED5-B01B15BD4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586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80F5FD4-74A1-4C0A-8923-49068F8C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F97D-6BD1-466C-A06E-03962CFE66CA}" type="datetime1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6BE2AE7-3AC6-4190-A4FE-1D321727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3F07A74-9836-4943-B7A0-5E8FB772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69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43B128BC-8CE4-44FE-ABE0-2ADEC50E0719}"/>
              </a:ext>
            </a:extLst>
          </p:cNvPr>
          <p:cNvSpPr/>
          <p:nvPr userDrawn="1"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306812-D2D4-4A6A-A9D7-CA4F86A040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7360" y="365126"/>
            <a:ext cx="8886305" cy="84022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6A8AB6-1C67-49AF-B1F6-2C1D9598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788F09-FFB8-47A4-83A1-FFB352EF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3C214-BF31-4BD3-AE6C-C05EBA1ECFDF}" type="datetime1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69DA829-DECC-4D81-BB89-F7AF4340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3315B1D-184D-423F-AE37-A16F1D9C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994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E7F6C1-9961-4E83-AC75-6EE35CC30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54C6EA-948A-4DA3-B798-D9F5CD294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D124C8-1552-464D-8D15-02CF0EA9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09AEE-1AA2-4060-B4B7-300817EA1879}" type="datetime1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2A29C28-A3FD-46A7-A594-7566F0522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419F7CD-D6CB-4397-86C0-972D7E8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441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16E1A9F3-6D03-4C47-B91C-E2AA71DE8885}"/>
              </a:ext>
            </a:extLst>
          </p:cNvPr>
          <p:cNvSpPr/>
          <p:nvPr userDrawn="1"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ACE8EB-23E3-468D-B8DF-8F6F8180A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221" y="136525"/>
            <a:ext cx="8919557" cy="107297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1741142-687E-4D6E-816F-0ADEEEF33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DFFE13E-8A03-436A-9288-33FC96752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4604"/>
            <a:ext cx="5181600" cy="4672359"/>
          </a:xfrm>
        </p:spPr>
        <p:txBody>
          <a:bodyPr/>
          <a:lstStyle>
            <a:lvl1pPr>
              <a:defRPr>
                <a:latin typeface="Montserrat" panose="00000500000000000000" pitchFamily="50" charset="0"/>
              </a:defRPr>
            </a:lvl1pPr>
            <a:lvl2pPr>
              <a:defRPr>
                <a:latin typeface="Montserrat" panose="00000500000000000000" pitchFamily="50" charset="0"/>
              </a:defRPr>
            </a:lvl2pPr>
            <a:lvl3pPr>
              <a:defRPr>
                <a:latin typeface="Montserrat" panose="00000500000000000000" pitchFamily="50" charset="0"/>
              </a:defRPr>
            </a:lvl3pPr>
            <a:lvl4pPr>
              <a:defRPr>
                <a:latin typeface="Montserrat" panose="00000500000000000000" pitchFamily="50" charset="0"/>
              </a:defRPr>
            </a:lvl4pPr>
            <a:lvl5pPr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7D89AFC-ABD0-40BC-AC54-3A38F80E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6020-9A21-49CD-8ED8-17BD1BECDB02}" type="datetime1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BE2BE64-E0E5-41C6-B062-B215B384B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8B3788F-E72A-4C3A-89B7-18D56D097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930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652DB460-91BF-40E4-A0AA-0651BD241B34}"/>
              </a:ext>
            </a:extLst>
          </p:cNvPr>
          <p:cNvSpPr/>
          <p:nvPr userDrawn="1"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E4DDACD-DC1D-40EC-B008-0C6C6E460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657" y="193761"/>
            <a:ext cx="9002685" cy="1072977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24C65F4-D5FD-46C8-9703-77A81401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1A1675D-6C06-452F-95D3-D65F6CFEF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786C0"/>
                </a:solidFill>
              </a:defRPr>
            </a:lvl1pPr>
            <a:lvl2pPr>
              <a:defRPr>
                <a:solidFill>
                  <a:srgbClr val="2786C0"/>
                </a:solidFill>
              </a:defRPr>
            </a:lvl2pPr>
            <a:lvl3pPr>
              <a:defRPr>
                <a:solidFill>
                  <a:srgbClr val="2786C0"/>
                </a:solidFill>
              </a:defRPr>
            </a:lvl3pPr>
            <a:lvl4pPr>
              <a:defRPr>
                <a:solidFill>
                  <a:srgbClr val="2786C0"/>
                </a:solidFill>
              </a:defRPr>
            </a:lvl4pPr>
            <a:lvl5pPr>
              <a:defRPr>
                <a:solidFill>
                  <a:srgbClr val="2786C0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EBAF319F-5A1F-4AFD-B317-078D77EEA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7312336-CD22-4874-AC1F-69CEB2E90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B949558-7597-4FEE-979C-DF702AC7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29DD-23BC-4893-88C1-CED6ACE02A8B}" type="datetime1">
              <a:rPr lang="es-GT" smtClean="0"/>
              <a:t>12/05/2021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CFA7AA0-5007-4667-A160-C1E297AE8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339C2D9-749C-4887-B363-FDF969BB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776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F63A0B61-F4E4-4E19-A8B4-CE98D5FE76EB}"/>
              </a:ext>
            </a:extLst>
          </p:cNvPr>
          <p:cNvSpPr/>
          <p:nvPr userDrawn="1"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E606A6-0C7D-4197-928F-3C235A39C8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0611" y="136525"/>
            <a:ext cx="8620298" cy="998162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5C57BED-D6DF-44F6-9853-7EFDD2F3E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4E75-C655-4437-AA53-EAF27F311E57}" type="datetime1">
              <a:rPr lang="es-GT" smtClean="0"/>
              <a:t>12/05/2021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146AB7B-43B6-4733-8D28-C0066CA76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98F1706-5A68-44DD-B37E-14665B3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316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4552EFF-1F48-4A1B-89BB-7FAB56D4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0C0D-90FB-47C8-AC3B-A7BAF291BC5B}" type="datetime1">
              <a:rPr lang="es-GT" smtClean="0"/>
              <a:t>12/05/2021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862CED3-F354-4189-B03B-51CD8EA4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F0B8D55-B61D-4D96-8511-53BB2F5B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22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C32846-A75C-44A9-9F1C-FBB87585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04850"/>
            <a:ext cx="3932237" cy="65254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E931F63-922A-415B-BB5F-7D41CA22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 b="1">
                <a:solidFill>
                  <a:srgbClr val="0D1F3C"/>
                </a:solidFill>
                <a:latin typeface="Montserrat" panose="00000500000000000000" pitchFamily="50" charset="0"/>
              </a:defRPr>
            </a:lvl1pPr>
            <a:lvl2pPr>
              <a:defRPr sz="2800">
                <a:latin typeface="Montserrat" panose="00000500000000000000" pitchFamily="50" charset="0"/>
              </a:defRPr>
            </a:lvl2pPr>
            <a:lvl3pPr>
              <a:defRPr sz="2400">
                <a:latin typeface="Montserrat" panose="00000500000000000000" pitchFamily="50" charset="0"/>
              </a:defRPr>
            </a:lvl3pPr>
            <a:lvl4pPr>
              <a:defRPr sz="2000">
                <a:latin typeface="Montserrat" panose="00000500000000000000" pitchFamily="50" charset="0"/>
              </a:defRPr>
            </a:lvl4pPr>
            <a:lvl5pPr>
              <a:defRPr sz="2000">
                <a:latin typeface="Montserrat" panose="00000500000000000000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F220F18-37FF-47B0-AB64-623062892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0644"/>
          </a:xfrm>
        </p:spPr>
        <p:txBody>
          <a:bodyPr/>
          <a:lstStyle>
            <a:lvl1pPr marL="0" indent="0">
              <a:buNone/>
              <a:defRPr sz="1600">
                <a:solidFill>
                  <a:srgbClr val="197BB4"/>
                </a:solidFill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4D0E3C1-285A-495C-96A3-33F7D65E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DD3-C74F-4BE5-8E40-BA3FB83016D0}" type="datetime1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034785C-E43F-4595-B07D-6E417DD1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B244D92-DDFF-46A2-AB5B-51C2229E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589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F5B584-4CB1-4D6F-89AE-431534AA9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13410"/>
            <a:ext cx="3935413" cy="743989"/>
          </a:xfrm>
        </p:spPr>
        <p:txBody>
          <a:bodyPr anchor="b">
            <a:noAutofit/>
          </a:bodyPr>
          <a:lstStyle>
            <a:lvl1pPr>
              <a:defRPr sz="2000" b="1">
                <a:solidFill>
                  <a:srgbClr val="197BB4"/>
                </a:solidFill>
                <a:latin typeface="Montserrat" panose="00000500000000000000" pitchFamily="50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EDBEDE39-5EC8-4D3F-A632-F6711B7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410"/>
            <a:ext cx="6172200" cy="4547640"/>
          </a:xfrm>
        </p:spPr>
        <p:txBody>
          <a:bodyPr/>
          <a:lstStyle>
            <a:lvl1pPr marL="0" indent="0">
              <a:buNone/>
              <a:defRPr sz="3200">
                <a:latin typeface="Montserrat" panose="00000500000000000000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s-GT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00C32553-3871-4822-8759-F079B3A43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1AF83E3-EDF5-459F-9A25-88140AF6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76C4-387C-4A82-86F6-90801EDC84E0}" type="datetime1">
              <a:rPr lang="es-GT" smtClean="0"/>
              <a:t>12/05/2021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3D80533-4066-4EB8-ACD1-3BA4D7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0609986-8A8B-4DF7-A038-5BA4E8D74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3947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B7E8E04-EF2E-4F63-9D4D-BE724953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FAFA078-C0C9-4771-8193-FFB214DF7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26AF5A-4F9D-4BDC-86B4-1B7993E1A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1470-FF6E-4EC2-BD0C-ABC200F378B3}" type="datetime1">
              <a:rPr lang="es-GT" smtClean="0"/>
              <a:t>12/05/2021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9B547E-DC76-4B85-B30F-5FFB7C489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4C9F76D-DAC4-4BE5-9B37-2B889D24F1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94ECC-E985-4DCB-BC79-BB238F702D18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27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D1F3C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EE31E71A-AC9B-4B20-A8F2-11DD3AC71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40743F2-234A-4544-BBAC-8877FB423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803021"/>
            <a:ext cx="9144000" cy="2871975"/>
          </a:xfrm>
          <a:solidFill>
            <a:schemeClr val="bg1">
              <a:alpha val="72000"/>
            </a:schemeClr>
          </a:solidFill>
          <a:effectLst>
            <a:outerShdw blurRad="50800" dist="50800" dir="5400000" sx="1000" sy="1000" algn="ctr" rotWithShape="0">
              <a:srgbClr val="000000"/>
            </a:outerShdw>
          </a:effectLst>
        </p:spPr>
        <p:txBody>
          <a:bodyPr anchor="ctr" anchorCtr="0">
            <a:normAutofit fontScale="90000"/>
          </a:bodyPr>
          <a:lstStyle/>
          <a:p>
            <a:r>
              <a:rPr lang="es-GT" sz="4000" b="1" dirty="0">
                <a:solidFill>
                  <a:srgbClr val="197BB4"/>
                </a:solidFill>
                <a:latin typeface="Arial" pitchFamily="34" charset="0"/>
                <a:cs typeface="Arial" pitchFamily="34" charset="0"/>
              </a:rPr>
              <a:t>RENDICIÓN DE CUENTAS</a:t>
            </a:r>
            <a:r>
              <a:rPr lang="es-GT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s-GT" sz="4000" b="1" dirty="0">
                <a:latin typeface="Arial" pitchFamily="34" charset="0"/>
                <a:cs typeface="Arial" pitchFamily="34" charset="0"/>
              </a:rPr>
            </a:br>
            <a:r>
              <a:rPr lang="es-GT" sz="4000" b="1" dirty="0">
                <a:solidFill>
                  <a:srgbClr val="197BB4"/>
                </a:solidFill>
                <a:latin typeface="Arial" pitchFamily="34" charset="0"/>
                <a:cs typeface="Arial" pitchFamily="34" charset="0"/>
              </a:rPr>
              <a:t>PRIMER CUATRIMESTRE 2021</a:t>
            </a:r>
            <a:r>
              <a:rPr lang="es-GT" sz="4000" b="1" dirty="0">
                <a:latin typeface="Arial" pitchFamily="34" charset="0"/>
                <a:cs typeface="Arial" pitchFamily="34" charset="0"/>
              </a:rPr>
              <a:t/>
            </a:r>
            <a:br>
              <a:rPr lang="es-GT" sz="4000" b="1" dirty="0">
                <a:latin typeface="Arial" pitchFamily="34" charset="0"/>
                <a:cs typeface="Arial" pitchFamily="34" charset="0"/>
              </a:rPr>
            </a:br>
            <a:r>
              <a:rPr lang="es-GT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SECRETARÍA DE BIENESTAR SOCIAL DE LA PRESIDENCIA DE LA REPÚBLICA</a:t>
            </a: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GT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GT" sz="4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resultados y avances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2B34441E-C714-4AEA-AE5C-62C49B12DBE3}"/>
              </a:ext>
            </a:extLst>
          </p:cNvPr>
          <p:cNvSpPr/>
          <p:nvPr/>
        </p:nvSpPr>
        <p:spPr>
          <a:xfrm>
            <a:off x="10366362" y="4824017"/>
            <a:ext cx="1800000" cy="180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Ubicación </a:t>
            </a:r>
            <a:r>
              <a:rPr lang="es-GT" sz="1100" dirty="0" smtClean="0">
                <a:latin typeface="Montserrat" panose="00000500000000000000"/>
              </a:rPr>
              <a:t>geográfica: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dirty="0" smtClean="0">
                <a:latin typeface="Montserrat" panose="00000500000000000000"/>
              </a:rPr>
              <a:t>Sede Central Ciudad de Guatemala</a:t>
            </a:r>
            <a:endParaRPr lang="es-GT" sz="1100" dirty="0">
              <a:latin typeface="Montserrat" panose="0000050000000000000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E80071E7-46CE-4B55-9C23-5ADEBEE2EBA6}"/>
              </a:ext>
            </a:extLst>
          </p:cNvPr>
          <p:cNvSpPr/>
          <p:nvPr/>
        </p:nvSpPr>
        <p:spPr>
          <a:xfrm>
            <a:off x="5790763" y="1480088"/>
            <a:ext cx="1800000" cy="180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Plazo de </a:t>
            </a:r>
            <a:r>
              <a:rPr lang="es-GT" sz="1100" dirty="0" smtClean="0">
                <a:latin typeface="Montserrat" panose="00000500000000000000"/>
              </a:rPr>
              <a:t>ejecución: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b="1" dirty="0" smtClean="0">
                <a:latin typeface="Montserrat" panose="00000500000000000000"/>
              </a:rPr>
              <a:t>Anual</a:t>
            </a:r>
            <a:endParaRPr lang="es-GT" sz="1100" b="1" dirty="0">
              <a:latin typeface="Montserrat" panose="00000500000000000000"/>
            </a:endParaRPr>
          </a:p>
        </p:txBody>
      </p:sp>
      <p:pic>
        <p:nvPicPr>
          <p:cNvPr id="23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1" y="3364571"/>
            <a:ext cx="1718310" cy="2291080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24" descr="C:\Users\nineth.deleon\Pictures\Acreditaciones\Escuintla\CAI Ecuintl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7788" y="877243"/>
            <a:ext cx="1666875" cy="2963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Imagen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7" y="3364571"/>
            <a:ext cx="2896707" cy="229108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26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142" y="1525577"/>
            <a:ext cx="1479056" cy="1764554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0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45" y="2681062"/>
            <a:ext cx="2435225" cy="1824990"/>
          </a:xfrm>
          <a:prstGeom prst="rect">
            <a:avLst/>
          </a:prstGeom>
          <a:ln w="952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876" y="2490645"/>
            <a:ext cx="2971440" cy="2992817"/>
          </a:xfrm>
          <a:prstGeom prst="rect">
            <a:avLst/>
          </a:prstGeom>
        </p:spPr>
      </p:pic>
      <p:sp>
        <p:nvSpPr>
          <p:cNvPr id="28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9839223" y="3087312"/>
            <a:ext cx="1962520" cy="40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100" dirty="0" smtClean="0"/>
              <a:t>Cobertura a Nivel Nacional</a:t>
            </a:r>
            <a:endParaRPr lang="es-MX" sz="1050" dirty="0" smtClean="0"/>
          </a:p>
        </p:txBody>
      </p:sp>
    </p:spTree>
    <p:extLst>
      <p:ext uri="{BB962C8B-B14F-4D97-AF65-F5344CB8AC3E}">
        <p14:creationId xmlns:p14="http://schemas.microsoft.com/office/powerpoint/2010/main" val="29170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79531" y="1978773"/>
            <a:ext cx="4189022" cy="2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000" dirty="0" smtClean="0"/>
              <a:t>1. Cumplimiento </a:t>
            </a:r>
            <a:r>
              <a:rPr lang="es-MX" sz="2000" dirty="0" smtClean="0"/>
              <a:t>de </a:t>
            </a:r>
            <a:r>
              <a:rPr lang="es-MX" sz="2000" dirty="0"/>
              <a:t>las sanciones impuestas a los adolescentes transgresores de la Ley Penal, así como lo rehabilitación, formación para la vida, trabajo productivo y prevención a la violencia</a:t>
            </a:r>
            <a:endParaRPr lang="es-MX" sz="1800" dirty="0" smtClean="0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resultados y avances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61" y="1422209"/>
            <a:ext cx="10515600" cy="556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1800" b="1" dirty="0" smtClean="0"/>
              <a:t>Subsecretaría de Reinserción y Resocialización de Adolescentes en Conflicto con la Ley Penal</a:t>
            </a:r>
            <a:endParaRPr lang="es-GT" sz="1800" b="1" dirty="0"/>
          </a:p>
          <a:p>
            <a:pPr marL="0" indent="0">
              <a:buNone/>
            </a:pPr>
            <a:endParaRPr lang="es-GT" sz="1800" b="1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9E0022DC-A950-45C7-A8B4-167F71E8BEF3}"/>
              </a:ext>
            </a:extLst>
          </p:cNvPr>
          <p:cNvSpPr/>
          <p:nvPr/>
        </p:nvSpPr>
        <p:spPr>
          <a:xfrm>
            <a:off x="418743" y="4308119"/>
            <a:ext cx="1956988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50" dirty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vigente: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>
                <a:latin typeface="Montserrat" panose="00000500000000000000"/>
              </a:rPr>
              <a:t>Q 86,509,599.00 </a:t>
            </a:r>
            <a:r>
              <a:rPr lang="es-GT" sz="1050" dirty="0">
                <a:latin typeface="Montserrat" panose="00000500000000000000"/>
              </a:rPr>
              <a:t/>
            </a:r>
            <a:br>
              <a:rPr lang="es-GT" sz="1050" dirty="0">
                <a:latin typeface="Montserrat" panose="00000500000000000000"/>
              </a:rPr>
            </a:b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ejecutado: 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>
                <a:latin typeface="Montserrat" panose="00000500000000000000"/>
              </a:rPr>
              <a:t>Q 25,293,124.79</a:t>
            </a:r>
            <a:br>
              <a:rPr lang="es-GT" sz="1050" b="1" dirty="0">
                <a:latin typeface="Montserrat" panose="00000500000000000000"/>
              </a:rPr>
            </a:br>
            <a:endParaRPr lang="es-GT" sz="1050" b="1" dirty="0">
              <a:latin typeface="Montserrat" panose="0000050000000000000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C89FF6C7-18FA-4B5D-9D52-EB5E37BC636D}"/>
              </a:ext>
            </a:extLst>
          </p:cNvPr>
          <p:cNvSpPr/>
          <p:nvPr/>
        </p:nvSpPr>
        <p:spPr>
          <a:xfrm>
            <a:off x="2751744" y="4308119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Fuente de </a:t>
            </a:r>
            <a:r>
              <a:rPr lang="es-GT" sz="1050" dirty="0" smtClean="0">
                <a:latin typeface="Montserrat" panose="00000500000000000000"/>
              </a:rPr>
              <a:t>financiamiento</a:t>
            </a:r>
            <a:r>
              <a:rPr lang="es-GT" sz="1100" dirty="0" smtClean="0">
                <a:latin typeface="Montserrat" panose="00000500000000000000"/>
              </a:rPr>
              <a:t>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dirty="0" smtClean="0">
                <a:latin typeface="Montserrat" panose="00000500000000000000"/>
              </a:rPr>
              <a:t>11 Ingresos Corrientes</a:t>
            </a:r>
            <a:endParaRPr lang="es-GT" sz="1100" dirty="0">
              <a:latin typeface="Montserrat" panose="0000050000000000000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13398"/>
              </p:ext>
            </p:extLst>
          </p:nvPr>
        </p:nvGraphicFramePr>
        <p:xfrm>
          <a:off x="5323621" y="2139777"/>
          <a:ext cx="6409754" cy="3941148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77864">
                  <a:extLst>
                    <a:ext uri="{9D8B030D-6E8A-4147-A177-3AD203B41FA5}">
                      <a16:colId xmlns="" xmlns:a16="http://schemas.microsoft.com/office/drawing/2014/main" val="3718027341"/>
                    </a:ext>
                  </a:extLst>
                </a:gridCol>
                <a:gridCol w="4215118">
                  <a:extLst>
                    <a:ext uri="{9D8B030D-6E8A-4147-A177-3AD203B41FA5}">
                      <a16:colId xmlns="" xmlns:a16="http://schemas.microsoft.com/office/drawing/2014/main" val="672326569"/>
                    </a:ext>
                  </a:extLst>
                </a:gridCol>
                <a:gridCol w="1716772">
                  <a:extLst>
                    <a:ext uri="{9D8B030D-6E8A-4147-A177-3AD203B41FA5}">
                      <a16:colId xmlns="" xmlns:a16="http://schemas.microsoft.com/office/drawing/2014/main" val="1152668252"/>
                    </a:ext>
                  </a:extLst>
                </a:gridCol>
              </a:tblGrid>
              <a:tr h="278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NO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PROGRAMA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POBLACIÓN BENEFICIADA</a:t>
                      </a:r>
                      <a:endParaRPr lang="es-GT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29445687"/>
                  </a:ext>
                </a:extLst>
              </a:tr>
              <a:tr h="81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1</a:t>
                      </a:r>
                      <a:endParaRPr lang="es-GT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Programa de Privación de Libertad de Adolescentes de 13 a 17 años en conflicto con la Ley Penal, atendidos integralmente en los centros especializados de privación de libertad.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756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16193638"/>
                  </a:ext>
                </a:extLst>
              </a:tr>
              <a:tr h="811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2</a:t>
                      </a:r>
                      <a:endParaRPr lang="es-GT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Programa de Medidas Socioeducativas para adolescentes en conflicto con la Ley Penal bajo una medida socioeducativa atendidos para su reinserción y resocialización.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717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14573201"/>
                  </a:ext>
                </a:extLst>
              </a:tr>
              <a:tr h="1362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3</a:t>
                      </a:r>
                      <a:endParaRPr lang="es-GT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Atención especializada a adolescentes en Prevención Terciaria de Pre y Post sanción por conflicto con la Ley Penal reciben orientación, asistencia educativa para su inserción laboral y económica (atención psicológica, pedagogía, orientación e intermediación laboral, prevención del delito).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200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97713592"/>
                  </a:ext>
                </a:extLst>
              </a:tr>
              <a:tr h="53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4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>
                          <a:effectLst/>
                        </a:rPr>
                        <a:t>Programa de capacitación y formación técnica integral para adolescentes en conflicto con la Ley Penal</a:t>
                      </a:r>
                      <a:endParaRPr lang="es-GT" sz="12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200" dirty="0">
                          <a:effectLst/>
                        </a:rPr>
                        <a:t>600</a:t>
                      </a:r>
                      <a:endParaRPr lang="es-GT" sz="12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53920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95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resultados y avances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E80071E7-46CE-4B55-9C23-5ADEBEE2EBA6}"/>
              </a:ext>
            </a:extLst>
          </p:cNvPr>
          <p:cNvSpPr/>
          <p:nvPr/>
        </p:nvSpPr>
        <p:spPr>
          <a:xfrm>
            <a:off x="5790763" y="1480088"/>
            <a:ext cx="1440000" cy="144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50" dirty="0">
                <a:latin typeface="Montserrat" panose="00000500000000000000"/>
              </a:rPr>
              <a:t>Plazo de </a:t>
            </a:r>
            <a:r>
              <a:rPr lang="es-GT" sz="1050" dirty="0" smtClean="0">
                <a:latin typeface="Montserrat" panose="00000500000000000000"/>
              </a:rPr>
              <a:t>ejecución:</a:t>
            </a:r>
            <a:br>
              <a:rPr lang="es-GT" sz="1050" dirty="0" smtClean="0">
                <a:latin typeface="Montserrat" panose="00000500000000000000"/>
              </a:rPr>
            </a:br>
            <a:r>
              <a:rPr lang="es-GT" sz="1050" b="1" dirty="0" smtClean="0">
                <a:latin typeface="Montserrat" panose="00000500000000000000"/>
              </a:rPr>
              <a:t>Anual</a:t>
            </a:r>
            <a:endParaRPr lang="es-GT" sz="1050" b="1" dirty="0">
              <a:latin typeface="Montserrat" panose="0000050000000000000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675" y="2469606"/>
            <a:ext cx="2971440" cy="2992817"/>
          </a:xfrm>
          <a:prstGeom prst="rect">
            <a:avLst/>
          </a:prstGeom>
        </p:spPr>
      </p:pic>
      <p:sp>
        <p:nvSpPr>
          <p:cNvPr id="28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9762310" y="2689867"/>
            <a:ext cx="1962520" cy="79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100" dirty="0" smtClean="0"/>
              <a:t>Los Centros de Privación de Libertad reciben </a:t>
            </a:r>
            <a:r>
              <a:rPr lang="es-MX" sz="1100" dirty="0" smtClean="0"/>
              <a:t>población </a:t>
            </a:r>
            <a:r>
              <a:rPr lang="es-MX" sz="1100" dirty="0"/>
              <a:t>a nivel de toda la República de Guatemala.</a:t>
            </a:r>
            <a:endParaRPr lang="es-MX" sz="1050" dirty="0" smtClean="0"/>
          </a:p>
        </p:txBody>
      </p:sp>
      <p:pic>
        <p:nvPicPr>
          <p:cNvPr id="12" name="Imagen 11" descr="C:\Users\metropolitana 12\AppData\Local\Microsoft\Windows\INetCache\Content.Outlook\IE1XEK8N\IMG-20210504-WA00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9" y="1741752"/>
            <a:ext cx="2538948" cy="167755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20" name="Imagen 19" descr="C:\Users\sbs\Desktop\2021\CCFI\FOTOS TALLERES\GORRIONES\WhatsApp Image 2021-03-25 at 14.24.59 (1)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15" y="4041732"/>
            <a:ext cx="2356485" cy="1767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Imagen 20" descr="C:\Users\sbs\Desktop\2021\CCFI\FOTOS TALLERES\GAVIOTAS\WhatsApp Image 2021-03-12 at 17.30.06 (1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39" y="3548337"/>
            <a:ext cx="1695450" cy="226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Imagen 21" descr="C:\Users\sbs\Desktop\2021\CCFI\FOTOS TALLERES\CASA INTERMEDIA\WhatsApp Image 2021-03-12 at 18.15.11.jpe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 b="18046"/>
          <a:stretch/>
        </p:blipFill>
        <p:spPr bwMode="auto">
          <a:xfrm>
            <a:off x="3756100" y="1756433"/>
            <a:ext cx="1447800" cy="222123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n 26" descr="C:\Users\sbs\Desktop\2021\CCFI\FOTOS TALLERES\CASA INTERMEDIA\WhatsApp Image 2021-03-12 at 18.15.12.jpe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/>
        </p:blipFill>
        <p:spPr bwMode="auto">
          <a:xfrm>
            <a:off x="1772121" y="2996576"/>
            <a:ext cx="2609215" cy="168206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8633766" y="5708590"/>
            <a:ext cx="3532699" cy="846033"/>
          </a:xfrm>
          <a:prstGeom prst="rect">
            <a:avLst/>
          </a:prstGeom>
          <a:solidFill>
            <a:srgbClr val="197BB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s-GT" sz="900" dirty="0" smtClean="0">
                <a:solidFill>
                  <a:schemeClr val="bg1"/>
                </a:solidFill>
              </a:rPr>
              <a:t>Ubicación Geográfica:</a:t>
            </a:r>
            <a:br>
              <a:rPr lang="es-GT" sz="900" dirty="0" smtClean="0">
                <a:solidFill>
                  <a:schemeClr val="bg1"/>
                </a:solidFill>
              </a:rPr>
            </a:br>
            <a:r>
              <a:rPr lang="es-GT" sz="900" b="1" dirty="0" smtClean="0">
                <a:solidFill>
                  <a:schemeClr val="bg1"/>
                </a:solidFill>
              </a:rPr>
              <a:t>Centros de Privación de Libertad: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s-GT" sz="900" dirty="0" smtClean="0">
                <a:solidFill>
                  <a:schemeClr val="bg1"/>
                </a:solidFill>
              </a:rPr>
              <a:t>Ciudad de Guatemala, San Juan Sacatepéquez, San José </a:t>
            </a:r>
            <a:r>
              <a:rPr lang="es-GT" sz="900" dirty="0" err="1" smtClean="0">
                <a:solidFill>
                  <a:schemeClr val="bg1"/>
                </a:solidFill>
              </a:rPr>
              <a:t>Pinula</a:t>
            </a:r>
            <a:r>
              <a:rPr lang="es-GT" sz="900" dirty="0" smtClean="0">
                <a:solidFill>
                  <a:schemeClr val="bg1"/>
                </a:solidFill>
              </a:rPr>
              <a:t/>
            </a:r>
            <a:br>
              <a:rPr lang="es-GT" sz="900" dirty="0" smtClean="0">
                <a:solidFill>
                  <a:schemeClr val="bg1"/>
                </a:solidFill>
              </a:rPr>
            </a:br>
            <a:r>
              <a:rPr lang="es-GT" sz="900" b="1" dirty="0" smtClean="0">
                <a:solidFill>
                  <a:schemeClr val="bg1"/>
                </a:solidFill>
              </a:rPr>
              <a:t>Medidas Socioeducativas: 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s-GT" sz="900" dirty="0" smtClean="0">
                <a:solidFill>
                  <a:schemeClr val="bg1"/>
                </a:solidFill>
              </a:rPr>
              <a:t>Departamento de Guatemala, Chimaltenango y Quetzaltenango </a:t>
            </a:r>
            <a:endParaRPr lang="es-MX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79531" y="1978773"/>
            <a:ext cx="4189022" cy="2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800" dirty="0" smtClean="0"/>
              <a:t>1. B</a:t>
            </a:r>
            <a:r>
              <a:rPr lang="es-MX" sz="1800" dirty="0" smtClean="0"/>
              <a:t>rinda </a:t>
            </a:r>
            <a:r>
              <a:rPr lang="es-MX" sz="1800" dirty="0"/>
              <a:t>atención, educación, apoyo, cuidado, protección y abrigo a niñas, niños y adolescentes y aquellos en situación de riesgo social para la restitución de sus derechos garantizando la preservación y reunificación familiar</a:t>
            </a:r>
            <a:endParaRPr lang="es-MX" sz="1600" dirty="0" smtClean="0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</a:t>
            </a:r>
            <a:r>
              <a:rPr lang="es-GT" sz="2800" dirty="0" smtClean="0"/>
              <a:t>Resultados </a:t>
            </a:r>
            <a:r>
              <a:rPr lang="es-GT" sz="2800" dirty="0"/>
              <a:t>y </a:t>
            </a:r>
            <a:r>
              <a:rPr lang="es-GT" sz="2800" dirty="0" smtClean="0"/>
              <a:t>Avances</a:t>
            </a:r>
            <a:endParaRPr lang="es-GT" sz="2800" dirty="0"/>
          </a:p>
        </p:txBody>
      </p:sp>
      <p:sp>
        <p:nvSpPr>
          <p:cNvPr id="1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61" y="1422209"/>
            <a:ext cx="10515600" cy="556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1800" b="1" dirty="0" smtClean="0"/>
              <a:t>Subsecretaría de Protección y Acogimiento a la Niñez y Adolescencia</a:t>
            </a:r>
            <a:endParaRPr lang="es-GT" sz="1800" b="1" dirty="0"/>
          </a:p>
          <a:p>
            <a:pPr marL="0" indent="0">
              <a:buNone/>
            </a:pPr>
            <a:endParaRPr lang="es-GT" sz="1800" b="1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9E0022DC-A950-45C7-A8B4-167F71E8BEF3}"/>
              </a:ext>
            </a:extLst>
          </p:cNvPr>
          <p:cNvSpPr/>
          <p:nvPr/>
        </p:nvSpPr>
        <p:spPr>
          <a:xfrm>
            <a:off x="418743" y="4308119"/>
            <a:ext cx="1956988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50" dirty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vigente: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>
                <a:latin typeface="Montserrat" panose="00000500000000000000"/>
              </a:rPr>
              <a:t>Q 80,246,758.00</a:t>
            </a:r>
            <a:r>
              <a:rPr lang="es-GT" sz="1050" dirty="0">
                <a:latin typeface="Montserrat" panose="00000500000000000000"/>
              </a:rPr>
              <a:t/>
            </a:r>
            <a:br>
              <a:rPr lang="es-GT" sz="1050" dirty="0">
                <a:latin typeface="Montserrat" panose="00000500000000000000"/>
              </a:rPr>
            </a:b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ejecutado: 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>
                <a:latin typeface="Montserrat" panose="00000500000000000000"/>
              </a:rPr>
              <a:t>Q 23,979,630.02</a:t>
            </a:r>
            <a:br>
              <a:rPr lang="es-GT" sz="1050" b="1" dirty="0">
                <a:latin typeface="Montserrat" panose="00000500000000000000"/>
              </a:rPr>
            </a:br>
            <a:endParaRPr lang="es-GT" sz="1050" b="1" dirty="0">
              <a:latin typeface="Montserrat" panose="0000050000000000000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C89FF6C7-18FA-4B5D-9D52-EB5E37BC636D}"/>
              </a:ext>
            </a:extLst>
          </p:cNvPr>
          <p:cNvSpPr/>
          <p:nvPr/>
        </p:nvSpPr>
        <p:spPr>
          <a:xfrm>
            <a:off x="2751744" y="4308119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Fuente de </a:t>
            </a:r>
            <a:r>
              <a:rPr lang="es-GT" sz="1050" dirty="0" smtClean="0">
                <a:latin typeface="Montserrat" panose="00000500000000000000"/>
              </a:rPr>
              <a:t>financiamiento</a:t>
            </a:r>
            <a:r>
              <a:rPr lang="es-GT" sz="1100" dirty="0" smtClean="0">
                <a:latin typeface="Montserrat" panose="00000500000000000000"/>
              </a:rPr>
              <a:t>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dirty="0" smtClean="0">
                <a:latin typeface="Montserrat" panose="00000500000000000000"/>
              </a:rPr>
              <a:t>11 Ingresos Corrientes</a:t>
            </a:r>
            <a:endParaRPr lang="es-GT" sz="1100" dirty="0">
              <a:latin typeface="Montserrat" panose="0000050000000000000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17300"/>
              </p:ext>
            </p:extLst>
          </p:nvPr>
        </p:nvGraphicFramePr>
        <p:xfrm>
          <a:off x="5374896" y="2043545"/>
          <a:ext cx="6443938" cy="390105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80413">
                  <a:extLst>
                    <a:ext uri="{9D8B030D-6E8A-4147-A177-3AD203B41FA5}">
                      <a16:colId xmlns="" xmlns:a16="http://schemas.microsoft.com/office/drawing/2014/main" val="4008574191"/>
                    </a:ext>
                  </a:extLst>
                </a:gridCol>
                <a:gridCol w="4237597">
                  <a:extLst>
                    <a:ext uri="{9D8B030D-6E8A-4147-A177-3AD203B41FA5}">
                      <a16:colId xmlns="" xmlns:a16="http://schemas.microsoft.com/office/drawing/2014/main" val="2613080700"/>
                    </a:ext>
                  </a:extLst>
                </a:gridCol>
                <a:gridCol w="1725928">
                  <a:extLst>
                    <a:ext uri="{9D8B030D-6E8A-4147-A177-3AD203B41FA5}">
                      <a16:colId xmlns="" xmlns:a16="http://schemas.microsoft.com/office/drawing/2014/main" val="1426150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NO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PROGRAMA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POBLACIÓN BENEFICIADA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5558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1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Programa de hogares de Protección y abrigo para niñas, niños y adolescentes con Discapacidad Severa y Profunda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85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44861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2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Programa de hogares de Protección y abrigo para niñas, niños y adolescentes de 0 a 18 años vulnerados, que reciben atención especial residencial para la restitución de sus derechos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486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5665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3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Programa de Familias Sustitutas para niñas, niños y adolescentes de 0 a 18 años vulnerados en sus derechos, atendidos integralmente y acogidos por una familia sustituta temporal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96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0234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4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Programa de Atención Temporal a Niñez y Adolescencia Migrante no Acompañada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1,376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630950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5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Programa de Prevención de Delincuencia en Niñez, Adolescencia y Juventud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1,628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884956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6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Programa de atención para niñas, niños y adolescentes no institucionalizados beneficiados con actividades psicosociales para la prevención de la violencia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1,598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43246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7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Programa de protección a la niñez y adolescencia víctima de violencia sexual con enfoque de género.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102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07719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8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>
                          <a:effectLst/>
                          <a:latin typeface="Montserrat" panose="00000500000000000000"/>
                        </a:rPr>
                        <a:t>Programa de atención a niñez y adolescencia víctima de violencia sexual, explotación y trata de personas.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100" dirty="0">
                          <a:effectLst/>
                          <a:latin typeface="Montserrat" panose="00000500000000000000"/>
                        </a:rPr>
                        <a:t>88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14472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2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</a:t>
            </a:r>
            <a:r>
              <a:rPr lang="es-GT" sz="2800" dirty="0" smtClean="0"/>
              <a:t>Resultados </a:t>
            </a:r>
            <a:r>
              <a:rPr lang="es-GT" sz="2800" dirty="0"/>
              <a:t>y </a:t>
            </a:r>
            <a:r>
              <a:rPr lang="es-GT" sz="2800" dirty="0" smtClean="0"/>
              <a:t>Avances</a:t>
            </a:r>
            <a:endParaRPr lang="es-GT" sz="2800" dirty="0"/>
          </a:p>
        </p:txBody>
      </p:sp>
      <p:sp>
        <p:nvSpPr>
          <p:cNvPr id="17" name="Elipse 16">
            <a:extLst>
              <a:ext uri="{FF2B5EF4-FFF2-40B4-BE49-F238E27FC236}">
                <a16:creationId xmlns="" xmlns:a16="http://schemas.microsoft.com/office/drawing/2014/main" id="{2B34441E-C714-4AEA-AE5C-62C49B12DBE3}"/>
              </a:ext>
            </a:extLst>
          </p:cNvPr>
          <p:cNvSpPr/>
          <p:nvPr/>
        </p:nvSpPr>
        <p:spPr>
          <a:xfrm>
            <a:off x="10203993" y="4806925"/>
            <a:ext cx="1800000" cy="180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Ubicación </a:t>
            </a:r>
            <a:r>
              <a:rPr lang="es-GT" sz="1100" dirty="0" smtClean="0">
                <a:latin typeface="Montserrat" panose="00000500000000000000"/>
              </a:rPr>
              <a:t>geográfica: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dirty="0" smtClean="0">
                <a:latin typeface="Montserrat" panose="00000500000000000000"/>
              </a:rPr>
              <a:t>Sede Central Ciudad de Guatemala</a:t>
            </a:r>
            <a:endParaRPr lang="es-GT" sz="1100" dirty="0">
              <a:latin typeface="Montserrat" panose="0000050000000000000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E80071E7-46CE-4B55-9C23-5ADEBEE2EBA6}"/>
              </a:ext>
            </a:extLst>
          </p:cNvPr>
          <p:cNvSpPr/>
          <p:nvPr/>
        </p:nvSpPr>
        <p:spPr>
          <a:xfrm>
            <a:off x="5249533" y="1485365"/>
            <a:ext cx="1800000" cy="180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Plazo de </a:t>
            </a:r>
            <a:r>
              <a:rPr lang="es-GT" sz="1100" dirty="0" smtClean="0">
                <a:latin typeface="Montserrat" panose="00000500000000000000"/>
              </a:rPr>
              <a:t>ejecución: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b="1" dirty="0" smtClean="0">
                <a:latin typeface="Montserrat" panose="00000500000000000000"/>
              </a:rPr>
              <a:t>Anual</a:t>
            </a:r>
            <a:endParaRPr lang="es-GT" sz="1100" b="1" dirty="0">
              <a:latin typeface="Montserrat" panose="0000050000000000000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24" y="2349884"/>
            <a:ext cx="2971440" cy="2992817"/>
          </a:xfrm>
          <a:prstGeom prst="rect">
            <a:avLst/>
          </a:prstGeom>
        </p:spPr>
      </p:pic>
      <p:sp>
        <p:nvSpPr>
          <p:cNvPr id="28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9762310" y="2726082"/>
            <a:ext cx="1962520" cy="405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100" dirty="0" smtClean="0"/>
              <a:t>Cobertura a Nivel Nacional</a:t>
            </a:r>
            <a:endParaRPr lang="es-MX" sz="1050" dirty="0" smtClean="0"/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306" y="1712940"/>
            <a:ext cx="1519555" cy="20262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" name="Imagen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105" y="3846293"/>
            <a:ext cx="2246085" cy="17646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Imagen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9" y="1726251"/>
            <a:ext cx="2245114" cy="16087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Imagen 2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59" y="3505465"/>
            <a:ext cx="1563527" cy="21054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Imagen 21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75" y="2770980"/>
            <a:ext cx="2131060" cy="15963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53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79531" y="1978774"/>
            <a:ext cx="4411213" cy="1789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800" dirty="0"/>
              <a:t>1. </a:t>
            </a:r>
            <a:r>
              <a:rPr lang="es-GT" sz="1800" dirty="0" smtClean="0"/>
              <a:t>D</a:t>
            </a:r>
            <a:r>
              <a:rPr lang="es-MX" sz="1800" dirty="0" err="1" smtClean="0"/>
              <a:t>esconcentración</a:t>
            </a:r>
            <a:r>
              <a:rPr lang="es-MX" sz="1800" dirty="0" smtClean="0"/>
              <a:t> </a:t>
            </a:r>
            <a:r>
              <a:rPr lang="es-MX" sz="1800" dirty="0"/>
              <a:t>de los programas </a:t>
            </a:r>
            <a:r>
              <a:rPr lang="es-MX" sz="1800" dirty="0" smtClean="0"/>
              <a:t>de </a:t>
            </a:r>
            <a:r>
              <a:rPr lang="es-MX" sz="1800" dirty="0"/>
              <a:t>preservación, reinserción y protección a nivel </a:t>
            </a:r>
            <a:r>
              <a:rPr lang="es-MX" sz="1800" dirty="0" smtClean="0"/>
              <a:t>departamental, </a:t>
            </a:r>
            <a:r>
              <a:rPr lang="es-MX" sz="1800" dirty="0"/>
              <a:t>realizando acciones preventivas que involucren a la familia o grupos comunitarios.</a:t>
            </a:r>
            <a:endParaRPr lang="es-MX" sz="1600" dirty="0" smtClean="0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</a:t>
            </a:r>
            <a:r>
              <a:rPr lang="es-GT" sz="2800" dirty="0" smtClean="0"/>
              <a:t>Resultados </a:t>
            </a:r>
            <a:r>
              <a:rPr lang="es-GT" sz="2800" dirty="0"/>
              <a:t>y </a:t>
            </a:r>
            <a:r>
              <a:rPr lang="es-GT" sz="2800" dirty="0" smtClean="0"/>
              <a:t>Avances</a:t>
            </a:r>
            <a:endParaRPr lang="es-GT" sz="2800" dirty="0"/>
          </a:p>
        </p:txBody>
      </p:sp>
      <p:sp>
        <p:nvSpPr>
          <p:cNvPr id="1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61" y="1422209"/>
            <a:ext cx="10515600" cy="556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1800" b="1" dirty="0" smtClean="0"/>
              <a:t>Dirección Departamental</a:t>
            </a:r>
            <a:endParaRPr lang="es-GT" sz="1800" b="1" dirty="0"/>
          </a:p>
          <a:p>
            <a:pPr marL="0" indent="0">
              <a:buNone/>
            </a:pPr>
            <a:endParaRPr lang="es-GT" sz="1800" b="1" dirty="0"/>
          </a:p>
        </p:txBody>
      </p:sp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9E0022DC-A950-45C7-A8B4-167F71E8BEF3}"/>
              </a:ext>
            </a:extLst>
          </p:cNvPr>
          <p:cNvSpPr/>
          <p:nvPr/>
        </p:nvSpPr>
        <p:spPr>
          <a:xfrm>
            <a:off x="785861" y="3906633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50" dirty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vigente: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 smtClean="0">
                <a:latin typeface="Montserrat" panose="00000500000000000000"/>
              </a:rPr>
              <a:t>Q </a:t>
            </a:r>
            <a:r>
              <a:rPr lang="es-GT" sz="1050" b="1" dirty="0">
                <a:latin typeface="Montserrat" panose="00000500000000000000"/>
              </a:rPr>
              <a:t>11,527,754.00</a:t>
            </a:r>
            <a:r>
              <a:rPr lang="es-GT" sz="1050" dirty="0">
                <a:latin typeface="Montserrat" panose="00000500000000000000"/>
              </a:rPr>
              <a:t/>
            </a:r>
            <a:br>
              <a:rPr lang="es-GT" sz="1050" dirty="0">
                <a:latin typeface="Montserrat" panose="00000500000000000000"/>
              </a:rPr>
            </a:b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ejecutado: 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 smtClean="0">
                <a:latin typeface="Montserrat" panose="00000500000000000000"/>
              </a:rPr>
              <a:t>Q </a:t>
            </a:r>
            <a:r>
              <a:rPr lang="es-GT" sz="1050" b="1" dirty="0">
                <a:latin typeface="Montserrat" panose="00000500000000000000"/>
              </a:rPr>
              <a:t>2,276,309.43</a:t>
            </a:r>
            <a:r>
              <a:rPr lang="es-GT" sz="1100" b="1" dirty="0">
                <a:latin typeface="Montserrat" panose="00000500000000000000"/>
              </a:rPr>
              <a:t/>
            </a:r>
            <a:br>
              <a:rPr lang="es-GT" sz="1100" b="1" dirty="0">
                <a:latin typeface="Montserrat" panose="00000500000000000000"/>
              </a:rPr>
            </a:br>
            <a:endParaRPr lang="es-GT" sz="1100" b="1" dirty="0">
              <a:latin typeface="Montserrat" panose="0000050000000000000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C89FF6C7-18FA-4B5D-9D52-EB5E37BC636D}"/>
              </a:ext>
            </a:extLst>
          </p:cNvPr>
          <p:cNvSpPr/>
          <p:nvPr/>
        </p:nvSpPr>
        <p:spPr>
          <a:xfrm>
            <a:off x="3162370" y="3906633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50" dirty="0">
                <a:latin typeface="Montserrat" panose="00000500000000000000"/>
              </a:rPr>
              <a:t>Fuente de </a:t>
            </a:r>
            <a:r>
              <a:rPr lang="es-GT" sz="1050" dirty="0" smtClean="0">
                <a:latin typeface="Montserrat" panose="00000500000000000000"/>
              </a:rPr>
              <a:t>financiamiento:</a:t>
            </a:r>
            <a:br>
              <a:rPr lang="es-GT" sz="1050" dirty="0" smtClean="0">
                <a:latin typeface="Montserrat" panose="00000500000000000000"/>
              </a:rPr>
            </a:br>
            <a:r>
              <a:rPr lang="es-GT" sz="1050" dirty="0" smtClean="0">
                <a:latin typeface="Montserrat" panose="00000500000000000000"/>
              </a:rPr>
              <a:t>11 Ingresos Corrientes</a:t>
            </a:r>
            <a:endParaRPr lang="es-GT" sz="1050" dirty="0">
              <a:latin typeface="Montserrat" panose="0000050000000000000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19890"/>
              </p:ext>
            </p:extLst>
          </p:nvPr>
        </p:nvGraphicFramePr>
        <p:xfrm>
          <a:off x="5713851" y="1362264"/>
          <a:ext cx="6032933" cy="522541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77197">
                  <a:extLst>
                    <a:ext uri="{9D8B030D-6E8A-4147-A177-3AD203B41FA5}">
                      <a16:colId xmlns="" xmlns:a16="http://schemas.microsoft.com/office/drawing/2014/main" val="355465212"/>
                    </a:ext>
                  </a:extLst>
                </a:gridCol>
                <a:gridCol w="1448154">
                  <a:extLst>
                    <a:ext uri="{9D8B030D-6E8A-4147-A177-3AD203B41FA5}">
                      <a16:colId xmlns="" xmlns:a16="http://schemas.microsoft.com/office/drawing/2014/main" val="2136809318"/>
                    </a:ext>
                  </a:extLst>
                </a:gridCol>
                <a:gridCol w="1807582">
                  <a:extLst>
                    <a:ext uri="{9D8B030D-6E8A-4147-A177-3AD203B41FA5}">
                      <a16:colId xmlns="" xmlns:a16="http://schemas.microsoft.com/office/drawing/2014/main" val="3228224792"/>
                    </a:ext>
                  </a:extLst>
                </a:gridCol>
              </a:tblGrid>
              <a:tr h="391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 smtClean="0">
                          <a:effectLst/>
                        </a:rPr>
                        <a:t>PROGRAMA /</a:t>
                      </a:r>
                      <a:r>
                        <a:rPr lang="es-ES_tradnl" sz="1100" baseline="0" dirty="0" smtClean="0">
                          <a:effectLst/>
                        </a:rPr>
                        <a:t> ACCIONES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 ATENDIDOS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BENEFICIARIOS DIRECTOS E INDIRECTOS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4023913630"/>
                  </a:ext>
                </a:extLst>
              </a:tr>
              <a:tr h="401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Educando en Familia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355 Talleres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2,521 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2,380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Familias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2437892576"/>
                  </a:ext>
                </a:extLst>
              </a:tr>
              <a:tr h="4281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Subsidios Familiares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1,857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1,857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3848786231"/>
                  </a:ext>
                </a:extLst>
              </a:tr>
              <a:tr h="4012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Casos de Prevención a la institucionalización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479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479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1330618823"/>
                  </a:ext>
                </a:extLst>
              </a:tr>
              <a:tr h="435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Casos PGN-SBS Derivados del Hogar Seguro Virgen de la Asunción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195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195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525771786"/>
                  </a:ext>
                </a:extLst>
              </a:tr>
              <a:tr h="437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Seguimiento a NNA Migrante No acompañada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1713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1713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1259967486"/>
                  </a:ext>
                </a:extLst>
              </a:tr>
              <a:tr h="444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Búsqueda y fortalecimiento de Recurso Familiar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228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228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631398904"/>
                  </a:ext>
                </a:extLst>
              </a:tr>
              <a:tr h="51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Acogimiento Familiar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 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5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5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3626548410"/>
                  </a:ext>
                </a:extLst>
              </a:tr>
              <a:tr h="4381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Medidas Socioeducativas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183</a:t>
                      </a:r>
                      <a:endParaRPr lang="es-GT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NNA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183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NNA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extLst>
                  <a:ext uri="{0D108BD9-81ED-4DB2-BD59-A6C34878D82A}">
                    <a16:rowId xmlns="" xmlns:a16="http://schemas.microsoft.com/office/drawing/2014/main" val="3853987742"/>
                  </a:ext>
                </a:extLst>
              </a:tr>
              <a:tr h="537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Monitoreo de hogares privados de protección y atención a niñez y adolescencia vulnerada en sus derechos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132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Monitoreo a hogares de protección.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9830251"/>
                  </a:ext>
                </a:extLst>
              </a:tr>
              <a:tr h="70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100">
                          <a:effectLst/>
                        </a:rPr>
                        <a:t>Talleres Informativos Preventivos o Terapéuticos</a:t>
                      </a:r>
                      <a:endParaRPr lang="es-G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79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 Talleres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</a:rPr>
                        <a:t> </a:t>
                      </a:r>
                      <a:endParaRPr lang="es-GT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1297 participantes</a:t>
                      </a:r>
                      <a:endParaRPr lang="es-G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41" marR="22441" marT="0" marB="0" anchor="ctr"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0941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4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</a:t>
            </a:r>
            <a:r>
              <a:rPr lang="es-GT" sz="2800" dirty="0" smtClean="0"/>
              <a:t>Resultados </a:t>
            </a:r>
            <a:r>
              <a:rPr lang="es-GT" sz="2800" dirty="0"/>
              <a:t>y </a:t>
            </a:r>
            <a:r>
              <a:rPr lang="es-GT" sz="2800" dirty="0" smtClean="0"/>
              <a:t>Avances</a:t>
            </a:r>
            <a:endParaRPr lang="es-GT" sz="2800" dirty="0"/>
          </a:p>
        </p:txBody>
      </p:sp>
      <p:sp>
        <p:nvSpPr>
          <p:cNvPr id="19" name="Elipse 18">
            <a:extLst>
              <a:ext uri="{FF2B5EF4-FFF2-40B4-BE49-F238E27FC236}">
                <a16:creationId xmlns="" xmlns:a16="http://schemas.microsoft.com/office/drawing/2014/main" id="{E80071E7-46CE-4B55-9C23-5ADEBEE2EBA6}"/>
              </a:ext>
            </a:extLst>
          </p:cNvPr>
          <p:cNvSpPr/>
          <p:nvPr/>
        </p:nvSpPr>
        <p:spPr>
          <a:xfrm>
            <a:off x="4890763" y="4032012"/>
            <a:ext cx="1800000" cy="18000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100" dirty="0">
                <a:latin typeface="Montserrat" panose="00000500000000000000"/>
              </a:rPr>
              <a:t>Plazo de </a:t>
            </a:r>
            <a:r>
              <a:rPr lang="es-GT" sz="1100" dirty="0" smtClean="0">
                <a:latin typeface="Montserrat" panose="00000500000000000000"/>
              </a:rPr>
              <a:t>ejecución:</a:t>
            </a:r>
            <a:br>
              <a:rPr lang="es-GT" sz="1100" dirty="0" smtClean="0">
                <a:latin typeface="Montserrat" panose="00000500000000000000"/>
              </a:rPr>
            </a:br>
            <a:r>
              <a:rPr lang="es-GT" sz="1100" b="1" dirty="0" smtClean="0">
                <a:latin typeface="Montserrat" panose="00000500000000000000"/>
              </a:rPr>
              <a:t>Anual</a:t>
            </a:r>
            <a:endParaRPr lang="es-GT" sz="1100" b="1" dirty="0">
              <a:latin typeface="Montserrat" panose="0000050000000000000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50" y="1907263"/>
            <a:ext cx="2971440" cy="2992817"/>
          </a:xfrm>
          <a:prstGeom prst="rect">
            <a:avLst/>
          </a:prstGeom>
        </p:spPr>
      </p:pic>
      <p:sp>
        <p:nvSpPr>
          <p:cNvPr id="28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9693943" y="2439806"/>
            <a:ext cx="1962520" cy="593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100" dirty="0" smtClean="0"/>
              <a:t>Cobertura en 16 Departamentos de la República de Guatemala</a:t>
            </a:r>
            <a:endParaRPr lang="es-MX" sz="1050" dirty="0" smtClean="0"/>
          </a:p>
        </p:txBody>
      </p:sp>
      <p:pic>
        <p:nvPicPr>
          <p:cNvPr id="12" name="Imagen 11" descr="C:\Users\PATRIC~1.AYA\AppData\Local\Temp\Rar$DR02.931\Fotografi¦Ças Direccio¦Çn Departamental\Desarrollo de Educandos en Familia\Educando en Familia III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3" y="1762940"/>
            <a:ext cx="2391410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C:\Users\PATRIC~1.AYA\AppData\Local\Temp\Rar$DR02.931\Fotografi¦Ças Direccio¦Çn Departamental\Desarrollo de Educandos en Familia\Educando en Familia II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113" y="1762940"/>
            <a:ext cx="2406650" cy="180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C:\Users\PATRIC~1.AYA\AppData\Local\Temp\Rar$DI21.291\Atencio¦Çn en Sede Dep. II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50" y="3916225"/>
            <a:ext cx="238950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8587170" y="5706925"/>
            <a:ext cx="3532699" cy="846033"/>
          </a:xfrm>
          <a:prstGeom prst="rect">
            <a:avLst/>
          </a:prstGeom>
          <a:solidFill>
            <a:srgbClr val="197BB4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4000"/>
              </a:lnSpc>
              <a:spcBef>
                <a:spcPts val="0"/>
              </a:spcBef>
              <a:buNone/>
            </a:pPr>
            <a:r>
              <a:rPr lang="es-GT" sz="900" dirty="0" smtClean="0">
                <a:solidFill>
                  <a:schemeClr val="bg1"/>
                </a:solidFill>
              </a:rPr>
              <a:t>Ubicación Geográfica:</a:t>
            </a:r>
            <a:br>
              <a:rPr lang="es-GT" sz="900" dirty="0" smtClean="0">
                <a:solidFill>
                  <a:schemeClr val="bg1"/>
                </a:solidFill>
              </a:rPr>
            </a:br>
            <a:r>
              <a:rPr lang="es-GT" sz="900" dirty="0">
                <a:solidFill>
                  <a:schemeClr val="bg1"/>
                </a:solidFill>
              </a:rPr>
              <a:t>Alta Verapaz, Baja Verapaz, Chimaltenango, Escuintla, Guatemala, Huehuetenango, Izabal, Jutiapa, Petén, Quetzaltenango, Quiche, Sacatepéquez, San Marcos, Sololá, Suchitepéquez, Zacapa</a:t>
            </a:r>
            <a:endParaRPr lang="es-MX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58090F7-B011-46B2-ABEA-88BE12AEF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1976095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700" b="1" dirty="0">
                <a:solidFill>
                  <a:schemeClr val="bg1"/>
                </a:solidFill>
                <a:latin typeface="Montserrat" panose="00000500000000000000" pitchFamily="50" charset="0"/>
              </a:rPr>
              <a:t>RENDICIÓN DE CUENTAS</a:t>
            </a:r>
            <a:r>
              <a:rPr lang="es-GT" sz="3700" b="1" dirty="0">
                <a:latin typeface="Montserrat" panose="00000500000000000000" pitchFamily="50" charset="0"/>
              </a:rPr>
              <a:t/>
            </a:r>
            <a:br>
              <a:rPr lang="es-GT" sz="3700" b="1" dirty="0">
                <a:latin typeface="Montserrat" panose="00000500000000000000" pitchFamily="50" charset="0"/>
              </a:rPr>
            </a:br>
            <a:r>
              <a:rPr lang="es-GT" sz="3700" b="1" dirty="0">
                <a:solidFill>
                  <a:srgbClr val="00B0F0"/>
                </a:solidFill>
                <a:latin typeface="Montserrat" panose="00000500000000000000" pitchFamily="50" charset="0"/>
              </a:rPr>
              <a:t>LOGROS Y TENDENCIAS</a:t>
            </a:r>
          </a:p>
        </p:txBody>
      </p:sp>
    </p:spTree>
    <p:extLst>
      <p:ext uri="{BB962C8B-B14F-4D97-AF65-F5344CB8AC3E}">
        <p14:creationId xmlns:p14="http://schemas.microsoft.com/office/powerpoint/2010/main" val="1110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18" y="531853"/>
            <a:ext cx="7021702" cy="618395"/>
          </a:xfrm>
        </p:spPr>
        <p:txBody>
          <a:bodyPr>
            <a:normAutofit/>
          </a:bodyPr>
          <a:lstStyle/>
          <a:p>
            <a:pPr algn="l"/>
            <a:r>
              <a:rPr lang="es-GT" sz="2800" dirty="0"/>
              <a:t>Logros y </a:t>
            </a:r>
            <a:r>
              <a:rPr lang="es-GT" sz="2800" dirty="0" smtClean="0"/>
              <a:t>Tendencias</a:t>
            </a:r>
            <a:endParaRPr lang="es-GT" sz="1800" b="1" dirty="0"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03"/>
          <a:stretch/>
        </p:blipFill>
        <p:spPr>
          <a:xfrm>
            <a:off x="253201" y="2649195"/>
            <a:ext cx="11685598" cy="3879791"/>
          </a:xfrm>
          <a:prstGeom prst="rect">
            <a:avLst/>
          </a:prstGeom>
        </p:spPr>
      </p:pic>
      <p:sp>
        <p:nvSpPr>
          <p:cNvPr id="8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0424"/>
            <a:ext cx="10515600" cy="114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1800" b="1" dirty="0" smtClean="0"/>
              <a:t>Primer </a:t>
            </a:r>
            <a:r>
              <a:rPr lang="es-GT" sz="1800" b="1" dirty="0" smtClean="0"/>
              <a:t>Cuatrimestre </a:t>
            </a:r>
            <a:r>
              <a:rPr lang="es-GT" sz="1800" b="1" dirty="0" smtClean="0"/>
              <a:t>2021</a:t>
            </a:r>
            <a:endParaRPr lang="es-GT" b="1" dirty="0" smtClean="0"/>
          </a:p>
          <a:p>
            <a:pPr marL="0" indent="0">
              <a:buNone/>
            </a:pPr>
            <a:endParaRPr lang="es-GT" sz="800" b="1" dirty="0" smtClean="0"/>
          </a:p>
          <a:p>
            <a:pPr marL="0" indent="0" algn="ctr">
              <a:buNone/>
            </a:pPr>
            <a:r>
              <a:rPr lang="es-GT" b="1" dirty="0" smtClean="0"/>
              <a:t>LOGROS INSTITUCIONALES</a:t>
            </a: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27362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18" y="531853"/>
            <a:ext cx="7021702" cy="618395"/>
          </a:xfrm>
        </p:spPr>
        <p:txBody>
          <a:bodyPr>
            <a:normAutofit/>
          </a:bodyPr>
          <a:lstStyle/>
          <a:p>
            <a:pPr algn="l"/>
            <a:r>
              <a:rPr lang="es-GT" sz="2800" dirty="0"/>
              <a:t>Logros y </a:t>
            </a:r>
            <a:r>
              <a:rPr lang="es-GT" sz="2800" dirty="0" smtClean="0"/>
              <a:t>Tendencias</a:t>
            </a:r>
            <a:endParaRPr lang="es-GT" sz="1800" b="1" dirty="0">
              <a:latin typeface="Montserrat" panose="00000500000000000000" pitchFamily="50" charset="0"/>
            </a:endParaRPr>
          </a:p>
        </p:txBody>
      </p:sp>
      <p:pic>
        <p:nvPicPr>
          <p:cNvPr id="1026" name="Picture 2" descr="C:\Users\daniel.fuentes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19" y="1727992"/>
            <a:ext cx="11557040" cy="366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58090F7-B011-46B2-ABEA-88BE12AEF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1976095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3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RENDICIÓN DE CUENTAS</a:t>
            </a:r>
            <a:r>
              <a:rPr lang="es-GT" sz="3700" b="1" dirty="0">
                <a:latin typeface="Arial" pitchFamily="34" charset="0"/>
                <a:cs typeface="Arial" pitchFamily="34" charset="0"/>
              </a:rPr>
              <a:t/>
            </a:r>
            <a:br>
              <a:rPr lang="es-GT" sz="3700" b="1" dirty="0">
                <a:latin typeface="Arial" pitchFamily="34" charset="0"/>
                <a:cs typeface="Arial" pitchFamily="34" charset="0"/>
              </a:rPr>
            </a:br>
            <a:r>
              <a:rPr lang="es-GT" sz="37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PARTE GENERAL</a:t>
            </a:r>
          </a:p>
        </p:txBody>
      </p:sp>
    </p:spTree>
    <p:extLst>
      <p:ext uri="{BB962C8B-B14F-4D97-AF65-F5344CB8AC3E}">
        <p14:creationId xmlns:p14="http://schemas.microsoft.com/office/powerpoint/2010/main" val="272884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18" y="531853"/>
            <a:ext cx="7021702" cy="618395"/>
          </a:xfrm>
        </p:spPr>
        <p:txBody>
          <a:bodyPr>
            <a:normAutofit/>
          </a:bodyPr>
          <a:lstStyle/>
          <a:p>
            <a:pPr algn="l"/>
            <a:r>
              <a:rPr lang="es-GT" sz="2800" dirty="0"/>
              <a:t>Logros y </a:t>
            </a:r>
            <a:r>
              <a:rPr lang="es-GT" sz="2800" dirty="0" smtClean="0"/>
              <a:t>Tendencias</a:t>
            </a:r>
            <a:endParaRPr lang="es-GT" sz="1800" b="1" dirty="0">
              <a:latin typeface="Montserrat" panose="00000500000000000000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t="69273" r="73" b="-2170"/>
          <a:stretch/>
        </p:blipFill>
        <p:spPr>
          <a:xfrm>
            <a:off x="284312" y="1350234"/>
            <a:ext cx="11685598" cy="38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18" y="531853"/>
            <a:ext cx="7021702" cy="618395"/>
          </a:xfrm>
        </p:spPr>
        <p:txBody>
          <a:bodyPr>
            <a:normAutofit/>
          </a:bodyPr>
          <a:lstStyle/>
          <a:p>
            <a:pPr algn="l"/>
            <a:r>
              <a:rPr lang="es-GT" sz="2800" dirty="0"/>
              <a:t>Logros y </a:t>
            </a:r>
            <a:r>
              <a:rPr lang="es-GT" sz="2800" dirty="0" smtClean="0"/>
              <a:t>Tendencias</a:t>
            </a:r>
            <a:endParaRPr lang="es-GT" sz="18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26" y="1468789"/>
            <a:ext cx="10515600" cy="8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sz="2400" b="1" dirty="0" smtClean="0"/>
              <a:t>Tendencias </a:t>
            </a:r>
            <a:r>
              <a:rPr lang="es-GT" sz="2400" b="1" dirty="0" smtClean="0"/>
              <a:t>Observadas </a:t>
            </a:r>
            <a:r>
              <a:rPr lang="es-GT" sz="2400" b="1" dirty="0" smtClean="0"/>
              <a:t>en la </a:t>
            </a:r>
            <a:r>
              <a:rPr lang="es-GT" sz="2400" b="1" dirty="0" smtClean="0"/>
              <a:t>Ejecución Presupuestaria</a:t>
            </a:r>
            <a:endParaRPr lang="es-GT" sz="2400" b="1" dirty="0"/>
          </a:p>
          <a:p>
            <a:pPr marL="0" indent="0">
              <a:buNone/>
            </a:pPr>
            <a:endParaRPr lang="es-GT" sz="2400" b="1" dirty="0"/>
          </a:p>
          <a:p>
            <a:pPr marL="0" indent="0">
              <a:buNone/>
            </a:pPr>
            <a:endParaRPr lang="es-GT" sz="2400" b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1826" y="2059535"/>
            <a:ext cx="10895176" cy="4307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000 “Servicios Personales”</a:t>
            </a:r>
            <a:r>
              <a:rPr lang="es-MX" dirty="0" smtClean="0"/>
              <a:t> alcanzó un 27.32%, se proyecta para el segundo cuatrimestre del presente ejercicio fiscal de acuerdo a los puestos ocupados una ejecución de un 31% derivado a que durante este se paga la bonificación anual (Bono 14) lo que incrementará la ejecución presupuestaria de este grupo de gasto.</a:t>
            </a:r>
          </a:p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100 “Servicios no Personales”</a:t>
            </a:r>
            <a:r>
              <a:rPr lang="es-MX" dirty="0" smtClean="0"/>
              <a:t> alcanzó un 17.63%, se proyecta para el segundo cuatrimestre del presente ejercicio fiscal una ejecución del 28.60% tomando en consideración el incremento que se pueda dar por la apertura total de los servicios en varios Centros de Atención Integral a nivel nacional, así como la ejecución del proyecto del Centro de Atención Integral Terminal.</a:t>
            </a:r>
          </a:p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200 “Materiales y Suministros”</a:t>
            </a:r>
            <a:r>
              <a:rPr lang="es-MX" dirty="0" smtClean="0"/>
              <a:t> alcanzo un 32.82%, se proyecta para el segundo cuatrimestre del presente ejercicio fiscal una ejecución del 39%, tomando en consideración el incremento que se pueda dar por la apertura total de los servicios en varios Centros de Atención Integral a nivel nacional.</a:t>
            </a:r>
            <a:endParaRPr lang="es-G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502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18" y="531853"/>
            <a:ext cx="7021702" cy="618395"/>
          </a:xfrm>
        </p:spPr>
        <p:txBody>
          <a:bodyPr>
            <a:normAutofit/>
          </a:bodyPr>
          <a:lstStyle/>
          <a:p>
            <a:pPr algn="l"/>
            <a:r>
              <a:rPr lang="es-GT" sz="2800" dirty="0"/>
              <a:t>Logros y </a:t>
            </a:r>
            <a:r>
              <a:rPr lang="es-GT" sz="2800" dirty="0" smtClean="0"/>
              <a:t>Tendencias</a:t>
            </a:r>
            <a:endParaRPr lang="es-GT" sz="1800" b="1" dirty="0">
              <a:latin typeface="Montserrat" panose="00000500000000000000" pitchFamily="50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26" y="1468789"/>
            <a:ext cx="10515600" cy="8556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GT" b="1" dirty="0" smtClean="0"/>
              <a:t>Tendencias </a:t>
            </a:r>
            <a:r>
              <a:rPr lang="es-GT" b="1" dirty="0" smtClean="0"/>
              <a:t>Observadas </a:t>
            </a:r>
            <a:r>
              <a:rPr lang="es-GT" b="1" dirty="0" smtClean="0"/>
              <a:t>en la </a:t>
            </a:r>
            <a:r>
              <a:rPr lang="es-GT" b="1" dirty="0" smtClean="0"/>
              <a:t>Ejecución Presupuestaria</a:t>
            </a:r>
            <a:endParaRPr lang="es-GT" b="1" dirty="0"/>
          </a:p>
          <a:p>
            <a:pPr marL="0" indent="0">
              <a:buNone/>
            </a:pPr>
            <a:endParaRPr lang="es-GT" b="1" dirty="0"/>
          </a:p>
          <a:p>
            <a:pPr marL="0" indent="0">
              <a:buNone/>
            </a:pPr>
            <a:endParaRPr lang="es-GT" b="1" dirty="0"/>
          </a:p>
        </p:txBody>
      </p:sp>
      <p:sp>
        <p:nvSpPr>
          <p:cNvPr id="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 txBox="1">
            <a:spLocks/>
          </p:cNvSpPr>
          <p:nvPr/>
        </p:nvSpPr>
        <p:spPr>
          <a:xfrm>
            <a:off x="581826" y="2059535"/>
            <a:ext cx="10515600" cy="4426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300 “Propiedad, Planta, Equipo e Intangibles”</a:t>
            </a:r>
            <a:r>
              <a:rPr lang="es-MX" dirty="0" smtClean="0"/>
              <a:t> alcanzó un 6.37%, se proyecta para el segundo cuatrimestre del presente ejercicio fiscal una ejecución del 3%.</a:t>
            </a:r>
          </a:p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400 “Transferencias Corrientes”</a:t>
            </a:r>
            <a:r>
              <a:rPr lang="es-MX" dirty="0" smtClean="0"/>
              <a:t> alcanzó un 33.86%, se proyecta para el segundo cuatrimestre del presente ejercicio fiscal una ejecución de 31% manteniendo la misma tendencia de ejecución en los programas de otorgamiento de beneficios económicos (Subsidios Familiares, Familias Sustitutas, Servicio Cívico y Pensión Vitalicia), existiendo posibles variaciones por el pago de posibles expedientes prestaciones laborales.</a:t>
            </a:r>
          </a:p>
          <a:p>
            <a:pPr lvl="1" algn="just">
              <a:lnSpc>
                <a:spcPct val="150000"/>
              </a:lnSpc>
            </a:pPr>
            <a:endParaRPr lang="es-MX" dirty="0" smtClean="0"/>
          </a:p>
          <a:p>
            <a:pPr lvl="1" algn="just">
              <a:lnSpc>
                <a:spcPct val="150000"/>
              </a:lnSpc>
            </a:pPr>
            <a:r>
              <a:rPr lang="es-MX" dirty="0" smtClean="0"/>
              <a:t>La tendencia observada de la ejecución presupuestaria durante el primer cuatrimestre en el </a:t>
            </a:r>
            <a:r>
              <a:rPr lang="es-MX" b="1" dirty="0" smtClean="0"/>
              <a:t>Grupo de Gasto 900 “Asignaciones Globales”</a:t>
            </a:r>
            <a:r>
              <a:rPr lang="es-MX" dirty="0" smtClean="0"/>
              <a:t> alcanzó un 38.99%, se proyecta para el segundo cuatrimestre del presente ejercicio fiscal una ejecución del 61.01%, conforme los expedientes pendientes de pago.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GT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GT" b="1" dirty="0"/>
          </a:p>
        </p:txBody>
      </p:sp>
    </p:spTree>
    <p:extLst>
      <p:ext uri="{BB962C8B-B14F-4D97-AF65-F5344CB8AC3E}">
        <p14:creationId xmlns:p14="http://schemas.microsoft.com/office/powerpoint/2010/main" val="41255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58090F7-B011-46B2-ABEA-88BE12AEF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5" y="0"/>
            <a:ext cx="12191999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3999" y="788230"/>
            <a:ext cx="9144000" cy="15724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8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GRACIAS</a:t>
            </a:r>
            <a:endParaRPr lang="es-GT" sz="3700" b="1" dirty="0">
              <a:solidFill>
                <a:srgbClr val="00B0F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3999" y="2294305"/>
            <a:ext cx="9144000" cy="87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Secretaría de Bienestar Social de la Presidencia de la República</a:t>
            </a:r>
            <a:endParaRPr lang="es-GT" sz="1600" b="1" dirty="0">
              <a:solidFill>
                <a:srgbClr val="00B0F0"/>
              </a:solidFill>
              <a:latin typeface="Montserrat" panose="00000500000000000000" pitchFamily="50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62455" y="2999574"/>
            <a:ext cx="9144000" cy="11256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1600" b="1" dirty="0">
                <a:solidFill>
                  <a:srgbClr val="00B0F0"/>
                </a:solidFill>
                <a:latin typeface="Montserrat" panose="00000500000000000000" pitchFamily="50" charset="0"/>
              </a:rPr>
              <a:t>32 Calle 9-34 Zona 11, Las Charcas Guatemala, Guatemala. </a:t>
            </a:r>
            <a:r>
              <a:rPr lang="es-MX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/>
            </a:r>
            <a:br>
              <a:rPr lang="es-MX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</a:br>
            <a:r>
              <a:rPr lang="es-MX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Teléfono</a:t>
            </a:r>
            <a:r>
              <a:rPr lang="es-MX" sz="1600" b="1" dirty="0">
                <a:solidFill>
                  <a:srgbClr val="00B0F0"/>
                </a:solidFill>
                <a:latin typeface="Montserrat" panose="00000500000000000000" pitchFamily="50" charset="0"/>
              </a:rPr>
              <a:t>: (</a:t>
            </a:r>
            <a:r>
              <a:rPr lang="es-MX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502)24143535</a:t>
            </a:r>
            <a:r>
              <a:rPr lang="es-MX" sz="16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/>
            </a:r>
            <a:br>
              <a:rPr lang="es-MX" sz="16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</a:br>
            <a:r>
              <a:rPr lang="es-GT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/>
            </a:r>
            <a:br>
              <a:rPr lang="es-GT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</a:br>
            <a:r>
              <a:rPr lang="es-GT" sz="1600" b="1" dirty="0" smtClean="0">
                <a:solidFill>
                  <a:srgbClr val="00B0F0"/>
                </a:solidFill>
                <a:latin typeface="Montserrat" panose="00000500000000000000" pitchFamily="50" charset="0"/>
              </a:rPr>
              <a:t>www.sbs.gob.gt</a:t>
            </a:r>
            <a:endParaRPr lang="es-GT" sz="1600" b="1" dirty="0">
              <a:solidFill>
                <a:srgbClr val="00B0F0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048625" cy="547089"/>
          </a:xfrm>
        </p:spPr>
        <p:txBody>
          <a:bodyPr>
            <a:noAutofit/>
          </a:bodyPr>
          <a:lstStyle/>
          <a:p>
            <a:pPr algn="l"/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Ejecución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Presupuestaria </a:t>
            </a: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Grupo </a:t>
            </a: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Gasto</a:t>
            </a:r>
            <a:endParaRPr lang="es-GT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03" y="1647426"/>
            <a:ext cx="4665292" cy="4427809"/>
          </a:xfrm>
        </p:spPr>
        <p:txBody>
          <a:bodyPr>
            <a:normAutofit/>
          </a:bodyPr>
          <a:lstStyle/>
          <a:p>
            <a:pPr lvl="1"/>
            <a:r>
              <a:rPr lang="es-GT" sz="2000" dirty="0" smtClean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asignado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2000" dirty="0" smtClean="0">
                <a:latin typeface="Arial" pitchFamily="34" charset="0"/>
                <a:cs typeface="Arial" pitchFamily="34" charset="0"/>
              </a:rPr>
            </a:br>
            <a:r>
              <a:rPr lang="es-G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. 295,250,000.00)</a:t>
            </a:r>
          </a:p>
          <a:p>
            <a:pPr lvl="1"/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GT" sz="2000" dirty="0" smtClean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vigente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2000" dirty="0" smtClean="0">
                <a:latin typeface="Arial" pitchFamily="34" charset="0"/>
                <a:cs typeface="Arial" pitchFamily="34" charset="0"/>
              </a:rPr>
            </a:br>
            <a:r>
              <a:rPr lang="es-G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. 295,250,00.00)</a:t>
            </a:r>
          </a:p>
          <a:p>
            <a:pPr lvl="1"/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GT" sz="2000" dirty="0" smtClean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2000" b="1" dirty="0">
                <a:latin typeface="Arial" pitchFamily="34" charset="0"/>
                <a:cs typeface="Arial" pitchFamily="34" charset="0"/>
              </a:rPr>
              <a:t>ejecutado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 </a:t>
            </a:r>
            <a:endParaRPr lang="es-GT" sz="2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GT" sz="20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. 80,569,775.60)</a:t>
            </a:r>
          </a:p>
          <a:p>
            <a:pPr lvl="1"/>
            <a:endParaRPr lang="es-GT" sz="2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GT" sz="2000" b="1" dirty="0" smtClean="0">
                <a:latin typeface="Arial" pitchFamily="34" charset="0"/>
                <a:cs typeface="Arial" pitchFamily="34" charset="0"/>
              </a:rPr>
              <a:t>Saldo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por ejecutar 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2000" dirty="0" smtClean="0">
                <a:latin typeface="Arial" pitchFamily="34" charset="0"/>
                <a:cs typeface="Arial" pitchFamily="34" charset="0"/>
              </a:rPr>
            </a:br>
            <a:r>
              <a:rPr lang="es-GT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20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2000" dirty="0" smtClean="0">
                <a:latin typeface="Arial" pitchFamily="34" charset="0"/>
                <a:cs typeface="Arial" pitchFamily="34" charset="0"/>
              </a:rPr>
              <a:t>. 214,680,224.40)</a:t>
            </a:r>
            <a:endParaRPr lang="es-GT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118743"/>
              </p:ext>
            </p:extLst>
          </p:nvPr>
        </p:nvGraphicFramePr>
        <p:xfrm>
          <a:off x="4426722" y="1755847"/>
          <a:ext cx="7498400" cy="370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79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562062"/>
            <a:ext cx="8766495" cy="547089"/>
          </a:xfrm>
        </p:spPr>
        <p:txBody>
          <a:bodyPr>
            <a:normAutofit fontScale="90000"/>
          </a:bodyPr>
          <a:lstStyle/>
          <a:p>
            <a:pPr algn="l"/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Importancia de la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Erogación </a:t>
            </a: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Servicios Personales</a:t>
            </a:r>
            <a:endParaRPr lang="es-GT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015" y="1700613"/>
            <a:ext cx="5648769" cy="3992881"/>
          </a:xfrm>
        </p:spPr>
        <p:txBody>
          <a:bodyPr>
            <a:noAutofit/>
          </a:bodyPr>
          <a:lstStyle/>
          <a:p>
            <a:pPr marL="0" lvl="1" indent="0" algn="just">
              <a:lnSpc>
                <a:spcPct val="150000"/>
              </a:lnSpc>
              <a:buNone/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800" dirty="0">
                <a:latin typeface="Arial" pitchFamily="34" charset="0"/>
                <a:cs typeface="Arial" pitchFamily="34" charset="0"/>
              </a:rPr>
              <a:t>monto presupuestado permitirá contar con el personal que cubrirá las necesidades existentes para el funcionamiento de cada uno de los programas, dependencias y actividades de la entidad, con la finalidad de proporcionar un servicio integral y adecuado para la niñez y adolescencia, esto permitirá entregar jóvenes adultos íntegros que posean los conocimientos y valores morales necesarios, </a:t>
            </a:r>
            <a:r>
              <a:rPr lang="es-MX" sz="1800" b="1" dirty="0">
                <a:latin typeface="Arial" pitchFamily="34" charset="0"/>
                <a:cs typeface="Arial" pitchFamily="34" charset="0"/>
              </a:rPr>
              <a:t>que les permita involucrarse activamente en la sociedad guatemalteca.</a:t>
            </a:r>
          </a:p>
          <a:p>
            <a:pPr lvl="1">
              <a:lnSpc>
                <a:spcPct val="150000"/>
              </a:lnSpc>
            </a:pP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49139"/>
              </p:ext>
            </p:extLst>
          </p:nvPr>
        </p:nvGraphicFramePr>
        <p:xfrm>
          <a:off x="6385378" y="1375873"/>
          <a:ext cx="5484753" cy="403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6CDEE441-1197-4D00-9237-A15981688EB5}"/>
              </a:ext>
            </a:extLst>
          </p:cNvPr>
          <p:cNvSpPr/>
          <p:nvPr/>
        </p:nvSpPr>
        <p:spPr>
          <a:xfrm>
            <a:off x="6096000" y="5539478"/>
            <a:ext cx="548714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1300" dirty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1300" b="1" dirty="0">
                <a:latin typeface="Arial" pitchFamily="34" charset="0"/>
                <a:cs typeface="Arial" pitchFamily="34" charset="0"/>
              </a:rPr>
              <a:t>vigente</a:t>
            </a:r>
            <a:r>
              <a:rPr lang="es-GT" sz="1300" dirty="0">
                <a:latin typeface="Arial" pitchFamily="34" charset="0"/>
                <a:cs typeface="Arial" pitchFamily="34" charset="0"/>
              </a:rPr>
              <a:t> (Q</a:t>
            </a:r>
            <a:r>
              <a:rPr lang="es-GT" sz="1300" dirty="0" smtClean="0">
                <a:latin typeface="Arial" pitchFamily="34" charset="0"/>
                <a:cs typeface="Arial" pitchFamily="34" charset="0"/>
              </a:rPr>
              <a:t>. 186,995,924.00)</a:t>
            </a:r>
            <a:endParaRPr lang="es-GT" sz="13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1300" dirty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1300" b="1" dirty="0">
                <a:latin typeface="Arial" pitchFamily="34" charset="0"/>
                <a:cs typeface="Arial" pitchFamily="34" charset="0"/>
              </a:rPr>
              <a:t>ejecutado</a:t>
            </a:r>
            <a:r>
              <a:rPr lang="es-GT" sz="1300" dirty="0">
                <a:latin typeface="Arial" pitchFamily="34" charset="0"/>
                <a:cs typeface="Arial" pitchFamily="34" charset="0"/>
              </a:rPr>
              <a:t> (Q</a:t>
            </a:r>
            <a:r>
              <a:rPr lang="es-GT" sz="1300" dirty="0" smtClean="0">
                <a:latin typeface="Arial" pitchFamily="34" charset="0"/>
                <a:cs typeface="Arial" pitchFamily="34" charset="0"/>
              </a:rPr>
              <a:t>. 51,090,829.43)</a:t>
            </a:r>
            <a:endParaRPr lang="es-GT" sz="13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GT" sz="1300" b="1" dirty="0">
                <a:latin typeface="Arial" pitchFamily="34" charset="0"/>
                <a:cs typeface="Arial" pitchFamily="34" charset="0"/>
              </a:rPr>
              <a:t>Saldo</a:t>
            </a:r>
            <a:r>
              <a:rPr lang="es-GT" sz="1300" dirty="0">
                <a:latin typeface="Arial" pitchFamily="34" charset="0"/>
                <a:cs typeface="Arial" pitchFamily="34" charset="0"/>
              </a:rPr>
              <a:t> por ejecutar (Q</a:t>
            </a:r>
            <a:r>
              <a:rPr lang="es-GT" sz="1300" dirty="0" smtClean="0">
                <a:latin typeface="Arial" pitchFamily="34" charset="0"/>
                <a:cs typeface="Arial" pitchFamily="34" charset="0"/>
              </a:rPr>
              <a:t>. 135,905,094.57)</a:t>
            </a:r>
            <a:endParaRPr lang="es-GT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42" y="171298"/>
            <a:ext cx="8816829" cy="855677"/>
          </a:xfrm>
        </p:spPr>
        <p:txBody>
          <a:bodyPr>
            <a:normAutofit fontScale="90000"/>
          </a:bodyPr>
          <a:lstStyle/>
          <a:p>
            <a:pPr algn="l"/>
            <a:r>
              <a:rPr lang="es-GT" sz="3100" dirty="0">
                <a:latin typeface="Arial" pitchFamily="34" charset="0"/>
                <a:cs typeface="Arial" pitchFamily="34" charset="0"/>
              </a:rPr>
              <a:t/>
            </a:r>
            <a:br>
              <a:rPr lang="es-GT" sz="3100" dirty="0">
                <a:latin typeface="Arial" pitchFamily="34" charset="0"/>
                <a:cs typeface="Arial" pitchFamily="34" charset="0"/>
              </a:rPr>
            </a:br>
            <a:r>
              <a:rPr lang="es-GT" sz="3100" dirty="0">
                <a:latin typeface="Arial" pitchFamily="34" charset="0"/>
                <a:cs typeface="Arial" pitchFamily="34" charset="0"/>
              </a:rPr>
              <a:t/>
            </a:r>
            <a:br>
              <a:rPr lang="es-GT" sz="3100" dirty="0">
                <a:latin typeface="Arial" pitchFamily="34" charset="0"/>
                <a:cs typeface="Arial" pitchFamily="34" charset="0"/>
              </a:rPr>
            </a:br>
            <a:r>
              <a:rPr lang="es-GT" sz="3100" dirty="0">
                <a:latin typeface="Arial" pitchFamily="34" charset="0"/>
                <a:cs typeface="Arial" pitchFamily="34" charset="0"/>
              </a:rPr>
              <a:t/>
            </a:r>
            <a:br>
              <a:rPr lang="es-GT" sz="3100" dirty="0">
                <a:latin typeface="Arial" pitchFamily="34" charset="0"/>
                <a:cs typeface="Arial" pitchFamily="34" charset="0"/>
              </a:rPr>
            </a:br>
            <a:r>
              <a:rPr lang="es-GT" sz="3100" dirty="0">
                <a:latin typeface="Arial" pitchFamily="34" charset="0"/>
                <a:cs typeface="Arial" pitchFamily="34" charset="0"/>
              </a:rPr>
              <a:t>Ejecución </a:t>
            </a:r>
            <a:r>
              <a:rPr lang="es-GT" sz="3100" dirty="0" smtClean="0">
                <a:latin typeface="Arial" pitchFamily="34" charset="0"/>
                <a:cs typeface="Arial" pitchFamily="34" charset="0"/>
              </a:rPr>
              <a:t>Presupuestaria </a:t>
            </a:r>
            <a:r>
              <a:rPr lang="es-GT" sz="3100" dirty="0">
                <a:latin typeface="Arial" pitchFamily="34" charset="0"/>
                <a:cs typeface="Arial" pitchFamily="34" charset="0"/>
              </a:rPr>
              <a:t>de la </a:t>
            </a:r>
            <a:r>
              <a:rPr lang="es-GT" sz="3100" dirty="0" smtClean="0">
                <a:latin typeface="Arial" pitchFamily="34" charset="0"/>
                <a:cs typeface="Arial" pitchFamily="34" charset="0"/>
              </a:rPr>
              <a:t>Inversión</a:t>
            </a:r>
            <a:r>
              <a:rPr lang="es-GT" sz="2700" dirty="0">
                <a:latin typeface="Arial" pitchFamily="34" charset="0"/>
                <a:cs typeface="Arial" pitchFamily="34" charset="0"/>
              </a:rPr>
              <a:t/>
            </a:r>
            <a:br>
              <a:rPr lang="es-GT" sz="2700" dirty="0">
                <a:latin typeface="Arial" pitchFamily="34" charset="0"/>
                <a:cs typeface="Arial" pitchFamily="34" charset="0"/>
              </a:rPr>
            </a:br>
            <a:r>
              <a:rPr lang="es-GT" dirty="0">
                <a:latin typeface="Arial" pitchFamily="34" charset="0"/>
                <a:cs typeface="Arial" pitchFamily="34" charset="0"/>
              </a:rPr>
              <a:t/>
            </a:r>
            <a:br>
              <a:rPr lang="es-GT" dirty="0">
                <a:latin typeface="Arial" pitchFamily="34" charset="0"/>
                <a:cs typeface="Arial" pitchFamily="34" charset="0"/>
              </a:rPr>
            </a:br>
            <a:endParaRPr lang="es-GT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Marcador de contenido 6">
            <a:extLst>
              <a:ext uri="{FF2B5EF4-FFF2-40B4-BE49-F238E27FC236}">
                <a16:creationId xmlns="" xmlns:a16="http://schemas.microsoft.com/office/drawing/2014/main" id="{EF4A319E-161E-438C-9354-438E7CBA8189}"/>
              </a:ext>
            </a:extLst>
          </p:cNvPr>
          <p:cNvSpPr txBox="1">
            <a:spLocks/>
          </p:cNvSpPr>
          <p:nvPr/>
        </p:nvSpPr>
        <p:spPr>
          <a:xfrm>
            <a:off x="790479" y="1608758"/>
            <a:ext cx="10806164" cy="3040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GT" sz="1400" dirty="0" smtClean="0">
                <a:latin typeface="Arial" pitchFamily="34" charset="0"/>
                <a:cs typeface="Arial" pitchFamily="34" charset="0"/>
              </a:rPr>
              <a:t>De acuerdo a lo establecido en el Artículo 8 de la Ley del Organismo Ejecutivo (Decreto 114-97)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GT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1200" dirty="0" smtClean="0">
                <a:latin typeface="Arial" pitchFamily="34" charset="0"/>
                <a:cs typeface="Arial" pitchFamily="34" charset="0"/>
              </a:rPr>
            </a:br>
            <a:r>
              <a:rPr lang="es-GT" sz="1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Secretarías de la Presidencia son dependencias de apoyo a las 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funciones del 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Presidente de la República.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1200" i="1" dirty="0">
                <a:latin typeface="Arial" pitchFamily="34" charset="0"/>
                <a:cs typeface="Arial" pitchFamily="34" charset="0"/>
              </a:rPr>
              <a:t>No podrán ejercer funciones de ejecución de programas, </a:t>
            </a:r>
            <a:r>
              <a:rPr lang="es-MX" sz="1200" b="1" i="1" u="sng" dirty="0">
                <a:latin typeface="Arial" pitchFamily="34" charset="0"/>
                <a:cs typeface="Arial" pitchFamily="34" charset="0"/>
              </a:rPr>
              <a:t>proyectos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 ni 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otras funciones 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a cargo de Ministerios u otras instituciones de Gobierno, 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con excepción 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de la Secretaría de Coordinación Ejecutiva de la Presidencia, quien 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sí podrá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, por encargo del Presidente, realizar </a:t>
            </a:r>
            <a:r>
              <a:rPr lang="es-MX" sz="1200" i="1" dirty="0" smtClean="0">
                <a:latin typeface="Arial" pitchFamily="34" charset="0"/>
                <a:cs typeface="Arial" pitchFamily="34" charset="0"/>
              </a:rPr>
              <a:t>tales funciones</a:t>
            </a:r>
            <a:r>
              <a:rPr lang="es-MX" sz="12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1200" dirty="0" smtClean="0">
                <a:latin typeface="Arial" pitchFamily="34" charset="0"/>
                <a:cs typeface="Arial" pitchFamily="34" charset="0"/>
              </a:rPr>
              <a:t>“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1200" dirty="0" smtClean="0">
                <a:latin typeface="Arial" pitchFamily="34" charset="0"/>
                <a:cs typeface="Arial" pitchFamily="34" charset="0"/>
              </a:rPr>
            </a:br>
            <a:endParaRPr lang="es-GT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arcador de contenido 6">
            <a:extLst>
              <a:ext uri="{FF2B5EF4-FFF2-40B4-BE49-F238E27FC236}">
                <a16:creationId xmlns="" xmlns:a16="http://schemas.microsoft.com/office/drawing/2014/main" id="{EF4A319E-161E-438C-9354-438E7CBA8189}"/>
              </a:ext>
            </a:extLst>
          </p:cNvPr>
          <p:cNvSpPr txBox="1">
            <a:spLocks/>
          </p:cNvSpPr>
          <p:nvPr/>
        </p:nvSpPr>
        <p:spPr>
          <a:xfrm>
            <a:off x="790479" y="4392537"/>
            <a:ext cx="10806164" cy="12049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70000"/>
              </a:lnSpc>
              <a:buNone/>
            </a:pPr>
            <a:r>
              <a:rPr lang="es-GT" sz="1800" dirty="0" smtClean="0">
                <a:latin typeface="Arial" pitchFamily="34" charset="0"/>
                <a:cs typeface="Arial" pitchFamily="34" charset="0"/>
              </a:rPr>
              <a:t>Derivado de lo anterior, la Secretaría de Bienestar Social de la Presidencia de la República, no presenta ejecución presupuestaria en inversión pública. </a:t>
            </a: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MX" sz="1600" dirty="0" smtClean="0">
                <a:latin typeface="Arial" pitchFamily="34" charset="0"/>
                <a:cs typeface="Arial" pitchFamily="34" charset="0"/>
              </a:rPr>
            </a:br>
            <a:endParaRPr lang="es-GT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D0DB10-AE31-47D2-A485-453D2186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967" y="490756"/>
            <a:ext cx="8749717" cy="618395"/>
          </a:xfrm>
        </p:spPr>
        <p:txBody>
          <a:bodyPr>
            <a:noAutofit/>
          </a:bodyPr>
          <a:lstStyle/>
          <a:p>
            <a:pPr algn="l"/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</a:b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Ejecución </a:t>
            </a:r>
            <a:r>
              <a:rPr lang="es-GT" sz="28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resupuestaria </a:t>
            </a: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s-GT" sz="2800" b="1" dirty="0" smtClean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>Principales Finalidades</a:t>
            </a:r>
            <a: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GT" sz="2800" b="1" dirty="0">
                <a:solidFill>
                  <a:srgbClr val="0D1F3C"/>
                </a:solidFill>
                <a:latin typeface="Arial" pitchFamily="34" charset="0"/>
                <a:cs typeface="Arial" pitchFamily="34" charset="0"/>
              </a:rPr>
            </a:br>
            <a:endParaRPr lang="es-GT" sz="2800" b="1" dirty="0">
              <a:highlight>
                <a:srgbClr val="FFFF00"/>
              </a:highligh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arcador de contenido 6">
            <a:extLst>
              <a:ext uri="{FF2B5EF4-FFF2-40B4-BE49-F238E27FC236}">
                <a16:creationId xmlns="" xmlns:a16="http://schemas.microsoft.com/office/drawing/2014/main" id="{BDAC9255-D948-4BF6-B426-0D02996C1793}"/>
              </a:ext>
            </a:extLst>
          </p:cNvPr>
          <p:cNvSpPr txBox="1">
            <a:spLocks/>
          </p:cNvSpPr>
          <p:nvPr/>
        </p:nvSpPr>
        <p:spPr>
          <a:xfrm>
            <a:off x="542651" y="1867327"/>
            <a:ext cx="3841341" cy="3097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Arial" panose="020B0604020202020204" pitchFamily="34" charset="0"/>
              <a:buNone/>
            </a:pPr>
            <a:endParaRPr lang="es-GT" sz="1200" b="1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s-GT" sz="1600" dirty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1600" b="1" dirty="0">
                <a:latin typeface="Arial" pitchFamily="34" charset="0"/>
                <a:cs typeface="Arial" pitchFamily="34" charset="0"/>
              </a:rPr>
              <a:t>vigente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1600" dirty="0" smtClean="0">
                <a:latin typeface="Arial" pitchFamily="34" charset="0"/>
                <a:cs typeface="Arial" pitchFamily="34" charset="0"/>
              </a:rPr>
            </a:br>
            <a:r>
              <a:rPr lang="es-GT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>. 295,250,000.00)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endParaRPr lang="es-GT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s-GT" sz="1600" dirty="0">
                <a:latin typeface="Arial" pitchFamily="34" charset="0"/>
                <a:cs typeface="Arial" pitchFamily="34" charset="0"/>
              </a:rPr>
              <a:t>Presupuesto </a:t>
            </a:r>
            <a:r>
              <a:rPr lang="es-GT" sz="1600" b="1" dirty="0">
                <a:latin typeface="Arial" pitchFamily="34" charset="0"/>
                <a:cs typeface="Arial" pitchFamily="34" charset="0"/>
              </a:rPr>
              <a:t>ejecutado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1600" dirty="0" smtClean="0">
                <a:latin typeface="Arial" pitchFamily="34" charset="0"/>
                <a:cs typeface="Arial" pitchFamily="34" charset="0"/>
              </a:rPr>
            </a:br>
            <a:r>
              <a:rPr lang="es-GT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>. 80,569,775.60)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endParaRPr lang="es-GT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s-GT" sz="1600" b="1" dirty="0">
                <a:latin typeface="Arial" pitchFamily="34" charset="0"/>
                <a:cs typeface="Arial" pitchFamily="34" charset="0"/>
              </a:rPr>
              <a:t>Saldo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 por ejecutar 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GT" sz="1600" dirty="0" smtClean="0">
                <a:latin typeface="Arial" pitchFamily="34" charset="0"/>
                <a:cs typeface="Arial" pitchFamily="34" charset="0"/>
              </a:rPr>
            </a:br>
            <a:r>
              <a:rPr lang="es-GT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GT" sz="1600" dirty="0">
                <a:latin typeface="Arial" pitchFamily="34" charset="0"/>
                <a:cs typeface="Arial" pitchFamily="34" charset="0"/>
              </a:rPr>
              <a:t>Q</a:t>
            </a:r>
            <a:r>
              <a:rPr lang="es-GT" sz="1600" dirty="0" smtClean="0">
                <a:latin typeface="Arial" pitchFamily="34" charset="0"/>
                <a:cs typeface="Arial" pitchFamily="34" charset="0"/>
              </a:rPr>
              <a:t>. 214,680,224.80)</a:t>
            </a:r>
            <a:endParaRPr lang="es-GT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001059536"/>
              </p:ext>
            </p:extLst>
          </p:nvPr>
        </p:nvGraphicFramePr>
        <p:xfrm>
          <a:off x="4205961" y="1409881"/>
          <a:ext cx="6965653" cy="4999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9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0A61841E-D16E-EC48-8B4E-0C859B5E420F}"/>
              </a:ext>
            </a:extLst>
          </p:cNvPr>
          <p:cNvSpPr txBox="1">
            <a:spLocks/>
          </p:cNvSpPr>
          <p:nvPr/>
        </p:nvSpPr>
        <p:spPr>
          <a:xfrm>
            <a:off x="1791350" y="659827"/>
            <a:ext cx="8889825" cy="759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400" b="1" dirty="0">
                <a:latin typeface="Montserrat"/>
              </a:rPr>
              <a:t>Ejecución </a:t>
            </a:r>
            <a:r>
              <a:rPr lang="es-GT" sz="2400" b="1" dirty="0" smtClean="0">
                <a:latin typeface="Montserrat"/>
              </a:rPr>
              <a:t>Presupuestaria </a:t>
            </a:r>
            <a:r>
              <a:rPr lang="es-GT" sz="2400" b="1" dirty="0">
                <a:latin typeface="Montserrat"/>
              </a:rPr>
              <a:t>por </a:t>
            </a:r>
            <a:r>
              <a:rPr lang="es-GT" sz="2400" b="1" dirty="0" smtClean="0">
                <a:latin typeface="Montserrat"/>
              </a:rPr>
              <a:t>Ubicación Geográfica</a:t>
            </a:r>
            <a:r>
              <a:rPr lang="es-GT" sz="2400" b="1" dirty="0">
                <a:latin typeface="Montserrat"/>
              </a:rPr>
              <a:t/>
            </a:r>
            <a:br>
              <a:rPr lang="es-GT" sz="2400" b="1" dirty="0">
                <a:latin typeface="Montserrat"/>
              </a:rPr>
            </a:br>
            <a:endParaRPr lang="es-GT" sz="2400" b="1" dirty="0">
              <a:latin typeface="Montserrat" panose="00000500000000000000" pitchFamily="50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="" xmlns:a16="http://schemas.microsoft.com/office/drawing/2014/main" id="{A19A1BDD-6C7D-453D-98C1-547A522AE58D}"/>
              </a:ext>
            </a:extLst>
          </p:cNvPr>
          <p:cNvSpPr txBox="1">
            <a:spLocks/>
          </p:cNvSpPr>
          <p:nvPr/>
        </p:nvSpPr>
        <p:spPr>
          <a:xfrm>
            <a:off x="4161638" y="2099405"/>
            <a:ext cx="2993472" cy="3481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GT" sz="2400">
              <a:latin typeface="Montserra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91" y="1484108"/>
            <a:ext cx="9870303" cy="46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4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F58090F7-B011-46B2-ABEA-88BE12AEF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A2162693-C48A-1D46-A173-005AE60ACA54}"/>
              </a:ext>
            </a:extLst>
          </p:cNvPr>
          <p:cNvSpPr txBox="1">
            <a:spLocks/>
          </p:cNvSpPr>
          <p:nvPr/>
        </p:nvSpPr>
        <p:spPr>
          <a:xfrm>
            <a:off x="1524000" y="1819275"/>
            <a:ext cx="9144000" cy="22574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>
                <a:solidFill>
                  <a:schemeClr val="bg1"/>
                </a:solidFill>
                <a:latin typeface="Montserrat" panose="00000500000000000000" pitchFamily="50" charset="0"/>
              </a:rPr>
              <a:t>RENDICIÓN DE CUENTAS</a:t>
            </a:r>
            <a:r>
              <a:rPr lang="es-GT" sz="4000" b="1" dirty="0">
                <a:latin typeface="Montserrat" panose="00000500000000000000" pitchFamily="50" charset="0"/>
              </a:rPr>
              <a:t/>
            </a:r>
            <a:br>
              <a:rPr lang="es-GT" sz="4000" b="1" dirty="0">
                <a:latin typeface="Montserrat" panose="00000500000000000000" pitchFamily="50" charset="0"/>
              </a:rPr>
            </a:br>
            <a:endParaRPr lang="es-GT" sz="4000" b="1" dirty="0">
              <a:solidFill>
                <a:srgbClr val="00B0F0"/>
              </a:solidFill>
              <a:latin typeface="Montserrat" panose="00000500000000000000" pitchFamily="50" charset="0"/>
            </a:endParaRPr>
          </a:p>
          <a:p>
            <a:pPr algn="ctr"/>
            <a:r>
              <a:rPr lang="es-GT" sz="4000" b="1" dirty="0">
                <a:solidFill>
                  <a:srgbClr val="00B0F0"/>
                </a:solidFill>
                <a:latin typeface="Montserrat" panose="00000500000000000000" pitchFamily="50" charset="0"/>
              </a:rPr>
              <a:t>PARTE ESPECÍFICA</a:t>
            </a:r>
          </a:p>
          <a:p>
            <a:pPr algn="ctr"/>
            <a:r>
              <a:rPr lang="es-GT" sz="4000" b="1" dirty="0">
                <a:solidFill>
                  <a:srgbClr val="00B0F0"/>
                </a:solidFill>
                <a:latin typeface="Montserrat" panose="00000500000000000000" pitchFamily="50" charset="0"/>
              </a:rPr>
              <a:t>RESULTADOS Y AVANCES </a:t>
            </a:r>
            <a:br>
              <a:rPr lang="es-GT" sz="4000" b="1" dirty="0">
                <a:solidFill>
                  <a:srgbClr val="00B0F0"/>
                </a:solidFill>
                <a:latin typeface="Montserrat" panose="00000500000000000000" pitchFamily="50" charset="0"/>
              </a:rPr>
            </a:br>
            <a:r>
              <a:rPr lang="es-GT" sz="4000" b="1" dirty="0">
                <a:solidFill>
                  <a:srgbClr val="00B0F0"/>
                </a:solidFill>
                <a:latin typeface="Montserrat" panose="00000500000000000000" pitchFamily="50" charset="0"/>
              </a:rPr>
              <a:t>PRIMER CUATRIMESTRE 2021</a:t>
            </a:r>
          </a:p>
        </p:txBody>
      </p:sp>
    </p:spTree>
    <p:extLst>
      <p:ext uri="{BB962C8B-B14F-4D97-AF65-F5344CB8AC3E}">
        <p14:creationId xmlns:p14="http://schemas.microsoft.com/office/powerpoint/2010/main" val="21670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6">
            <a:extLst>
              <a:ext uri="{FF2B5EF4-FFF2-40B4-BE49-F238E27FC236}">
                <a16:creationId xmlns="" xmlns:a16="http://schemas.microsoft.com/office/drawing/2014/main" id="{FDEFACA7-B903-4B3E-851C-F8FB7B3942D0}"/>
              </a:ext>
            </a:extLst>
          </p:cNvPr>
          <p:cNvSpPr txBox="1">
            <a:spLocks/>
          </p:cNvSpPr>
          <p:nvPr/>
        </p:nvSpPr>
        <p:spPr>
          <a:xfrm>
            <a:off x="579531" y="1978773"/>
            <a:ext cx="3948157" cy="2089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2000" dirty="0"/>
              <a:t>1. </a:t>
            </a:r>
            <a:r>
              <a:rPr lang="es-GT" sz="2000" dirty="0" smtClean="0"/>
              <a:t> A</a:t>
            </a:r>
            <a:r>
              <a:rPr lang="es-MX" sz="1800" dirty="0" smtClean="0"/>
              <a:t>tención </a:t>
            </a:r>
            <a:r>
              <a:rPr lang="es-MX" sz="1800" dirty="0"/>
              <a:t>integral a niñez en primera infancia en pobreza y pobreza extrema, educación especial a niñez con disparidad</a:t>
            </a:r>
            <a:r>
              <a:rPr lang="es-MX" sz="1800" dirty="0" smtClean="0"/>
              <a:t>, subsidios familiares, fortalecimiento </a:t>
            </a:r>
            <a:r>
              <a:rPr lang="es-MX" sz="1800" dirty="0"/>
              <a:t>a la </a:t>
            </a:r>
            <a:r>
              <a:rPr lang="es-MX" sz="1800" dirty="0" smtClean="0"/>
              <a:t>familia y regulación de centros de cuidado infantil diario. 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1E4339DE-E389-44FD-9430-E98D48BA7BA0}"/>
              </a:ext>
            </a:extLst>
          </p:cNvPr>
          <p:cNvSpPr txBox="1">
            <a:spLocks/>
          </p:cNvSpPr>
          <p:nvPr/>
        </p:nvSpPr>
        <p:spPr>
          <a:xfrm>
            <a:off x="1819216" y="455573"/>
            <a:ext cx="7943094" cy="66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D1F3C"/>
                </a:solidFill>
                <a:latin typeface="Montserrat" panose="00000500000000000000" pitchFamily="50" charset="0"/>
                <a:ea typeface="+mj-ea"/>
                <a:cs typeface="+mj-cs"/>
              </a:defRPr>
            </a:lvl1pPr>
          </a:lstStyle>
          <a:p>
            <a:pPr algn="l"/>
            <a:r>
              <a:rPr lang="es-GT" sz="2800" dirty="0"/>
              <a:t>Principales resultados y avances</a:t>
            </a:r>
          </a:p>
        </p:txBody>
      </p:sp>
      <p:sp>
        <p:nvSpPr>
          <p:cNvPr id="14" name="Marcador de contenido 6">
            <a:extLst>
              <a:ext uri="{FF2B5EF4-FFF2-40B4-BE49-F238E27FC236}">
                <a16:creationId xmlns="" xmlns:a16="http://schemas.microsoft.com/office/drawing/2014/main" id="{0246042C-1ABA-4355-A47C-701F270E7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61" y="1422209"/>
            <a:ext cx="10515600" cy="556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1800" b="1" dirty="0" smtClean="0"/>
              <a:t>Subsecretaría de Preservación Familiar, Fortalecimiento y Apoyo Comunitario</a:t>
            </a:r>
            <a:endParaRPr lang="es-GT" sz="1800" b="1" dirty="0"/>
          </a:p>
          <a:p>
            <a:pPr marL="0" indent="0">
              <a:buNone/>
            </a:pPr>
            <a:endParaRPr lang="es-GT" sz="18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58356"/>
              </p:ext>
            </p:extLst>
          </p:nvPr>
        </p:nvGraphicFramePr>
        <p:xfrm>
          <a:off x="4948014" y="1978773"/>
          <a:ext cx="6750126" cy="385572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490456">
                  <a:extLst>
                    <a:ext uri="{9D8B030D-6E8A-4147-A177-3AD203B41FA5}">
                      <a16:colId xmlns="" xmlns:a16="http://schemas.microsoft.com/office/drawing/2014/main" val="1987396391"/>
                    </a:ext>
                  </a:extLst>
                </a:gridCol>
                <a:gridCol w="4326184">
                  <a:extLst>
                    <a:ext uri="{9D8B030D-6E8A-4147-A177-3AD203B41FA5}">
                      <a16:colId xmlns="" xmlns:a16="http://schemas.microsoft.com/office/drawing/2014/main" val="305871270"/>
                    </a:ext>
                  </a:extLst>
                </a:gridCol>
                <a:gridCol w="1933486">
                  <a:extLst>
                    <a:ext uri="{9D8B030D-6E8A-4147-A177-3AD203B41FA5}">
                      <a16:colId xmlns="" xmlns:a16="http://schemas.microsoft.com/office/drawing/2014/main" val="3424681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NO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PROGRAMA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POBLACIÓN BENEFICIADA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200009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1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Programa de Atención Integral para niñas y niños en pobreza y pobreza extrema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1,506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63633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2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Programa de Discapacidad en Centro de Educación Especial </a:t>
                      </a:r>
                      <a:r>
                        <a:rPr lang="es-GT" sz="1000" dirty="0" err="1">
                          <a:effectLst/>
                          <a:latin typeface="Montserrat" panose="00000500000000000000"/>
                        </a:rPr>
                        <a:t>Alida</a:t>
                      </a: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 España de Arana y Centro de Educación Especial Totonicapán, para niñas y niños de 0 a 14 años de edad con discapacidad física e intelectual leve y moderada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380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85501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3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Programa de Discapacidad en Centro de Capacitación Ocupacional -CCO-, para adolescentes de 14 a 18 años con discapacidad física e intelectual leve y moderada, capacitados en temas laborales y ocupacionales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65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978349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4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Programa de Subsidios Familiares para niñas, niños y adolescentes con necesidades especiales, enfermedades crónicas degenerativas o discapacidad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2,129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56645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5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Programa de Regulación de Centros de Cuidado Infantil Diario por medio del cual se regulan las acciones de autorización, inscripción y se definen controles para su buen funcionamiento.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140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97206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effectLst/>
                          <a:latin typeface="Montserrat" panose="00000500000000000000"/>
                        </a:rPr>
                        <a:t>6</a:t>
                      </a:r>
                      <a:endParaRPr lang="es-GT" sz="110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Programa Educando en Familia para la Preservación Familiar, que nace por la necesidad de orientar a las madres y padres de familia en desarrollar adecuadamente sus patrones de crianza y sus responsabilidades parentales, apoyando en el desarrollo integral de las familias guatemaltecas.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effectLst/>
                          <a:latin typeface="Montserrat" panose="00000500000000000000"/>
                        </a:rPr>
                        <a:t>2,780</a:t>
                      </a:r>
                      <a:endParaRPr lang="es-GT" sz="1100" dirty="0">
                        <a:effectLst/>
                        <a:latin typeface="Montserrat" panose="0000050000000000000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200580321"/>
                  </a:ext>
                </a:extLst>
              </a:tr>
            </a:tbl>
          </a:graphicData>
        </a:graphic>
      </p:graphicFrame>
      <p:sp>
        <p:nvSpPr>
          <p:cNvPr id="26" name="Elipse 25">
            <a:extLst>
              <a:ext uri="{FF2B5EF4-FFF2-40B4-BE49-F238E27FC236}">
                <a16:creationId xmlns="" xmlns:a16="http://schemas.microsoft.com/office/drawing/2014/main" id="{9E0022DC-A950-45C7-A8B4-167F71E8BEF3}"/>
              </a:ext>
            </a:extLst>
          </p:cNvPr>
          <p:cNvSpPr/>
          <p:nvPr/>
        </p:nvSpPr>
        <p:spPr>
          <a:xfrm>
            <a:off x="418743" y="4308119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1050" dirty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vigente: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 smtClean="0">
                <a:latin typeface="Montserrat" panose="00000500000000000000"/>
              </a:rPr>
              <a:t>Q 59,559,623.00 </a:t>
            </a:r>
            <a:r>
              <a:rPr lang="es-GT" sz="1050" dirty="0">
                <a:latin typeface="Montserrat" panose="00000500000000000000"/>
              </a:rPr>
              <a:t/>
            </a:r>
            <a:br>
              <a:rPr lang="es-GT" sz="1050" dirty="0">
                <a:latin typeface="Montserrat" panose="00000500000000000000"/>
              </a:rPr>
            </a:b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dirty="0" smtClean="0">
                <a:latin typeface="Montserrat" panose="00000500000000000000"/>
              </a:rPr>
              <a:t>Presupuesto </a:t>
            </a:r>
            <a:r>
              <a:rPr lang="es-GT" sz="1050" dirty="0">
                <a:latin typeface="Montserrat" panose="00000500000000000000"/>
              </a:rPr>
              <a:t>ejecutado:  </a:t>
            </a:r>
            <a:endParaRPr lang="es-GT" sz="1050" dirty="0" smtClean="0">
              <a:latin typeface="Montserrat" panose="00000500000000000000"/>
            </a:endParaRPr>
          </a:p>
          <a:p>
            <a:pPr algn="ctr"/>
            <a:r>
              <a:rPr lang="es-GT" sz="1050" b="1" dirty="0" smtClean="0">
                <a:latin typeface="Montserrat" panose="00000500000000000000"/>
              </a:rPr>
              <a:t>Q </a:t>
            </a:r>
            <a:r>
              <a:rPr lang="es-GT" sz="1050" b="1" dirty="0">
                <a:latin typeface="Montserrat" panose="00000500000000000000"/>
              </a:rPr>
              <a:t>13,063,354.76</a:t>
            </a:r>
            <a:r>
              <a:rPr lang="es-GT" sz="1100" b="1" dirty="0">
                <a:latin typeface="Montserrat" panose="00000500000000000000"/>
              </a:rPr>
              <a:t/>
            </a:r>
            <a:br>
              <a:rPr lang="es-GT" sz="1100" b="1" dirty="0">
                <a:latin typeface="Montserrat" panose="00000500000000000000"/>
              </a:rPr>
            </a:br>
            <a:endParaRPr lang="es-GT" sz="1100" b="1" dirty="0">
              <a:latin typeface="Montserrat" panose="0000050000000000000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="" xmlns:a16="http://schemas.microsoft.com/office/drawing/2014/main" id="{C89FF6C7-18FA-4B5D-9D52-EB5E37BC636D}"/>
              </a:ext>
            </a:extLst>
          </p:cNvPr>
          <p:cNvSpPr/>
          <p:nvPr/>
        </p:nvSpPr>
        <p:spPr>
          <a:xfrm>
            <a:off x="2751744" y="4308119"/>
            <a:ext cx="1958400" cy="1958400"/>
          </a:xfrm>
          <a:prstGeom prst="ellipse">
            <a:avLst/>
          </a:prstGeom>
          <a:solidFill>
            <a:srgbClr val="197BB4"/>
          </a:solidFill>
          <a:ln>
            <a:solidFill>
              <a:srgbClr val="278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050" dirty="0">
                <a:latin typeface="Montserrat" panose="00000500000000000000"/>
              </a:rPr>
              <a:t>Fuente de </a:t>
            </a:r>
            <a:r>
              <a:rPr lang="es-GT" sz="1050" dirty="0" smtClean="0">
                <a:latin typeface="Montserrat" panose="00000500000000000000"/>
              </a:rPr>
              <a:t>financiamiento:</a:t>
            </a:r>
            <a:br>
              <a:rPr lang="es-GT" sz="1050" dirty="0" smtClean="0">
                <a:latin typeface="Montserrat" panose="00000500000000000000"/>
              </a:rPr>
            </a:br>
            <a:r>
              <a:rPr lang="es-GT" sz="1050" dirty="0" smtClean="0">
                <a:latin typeface="Montserrat" panose="00000500000000000000"/>
              </a:rPr>
              <a:t>11 Ingresos Corrientes</a:t>
            </a:r>
            <a:endParaRPr lang="es-GT" sz="1050" dirty="0">
              <a:latin typeface="Montserrat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0775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PCC PPT" id="{10F4F059-A0B9-1049-A250-F7623F8A7F99}" vid="{AC174B93-5168-7E41-BD8C-27F9E39DFEA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CPCC PPT 001</Template>
  <TotalTime>3188</TotalTime>
  <Words>1560</Words>
  <Application>Microsoft Office PowerPoint</Application>
  <PresentationFormat>Personalizado</PresentationFormat>
  <Paragraphs>237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RENDICIÓN DE CUENTAS PRIMER CUATRIMESTRE 2021 SECRETARÍA DE BIENESTAR SOCIAL DE LA PRESIDENCIA DE LA REPÚBLICA </vt:lpstr>
      <vt:lpstr>Presentación de PowerPoint</vt:lpstr>
      <vt:lpstr>Ejecución Presupuestaria por Grupo de Gasto</vt:lpstr>
      <vt:lpstr>Importancia de la Erogación en Servicios Personales</vt:lpstr>
      <vt:lpstr>   Ejecución Presupuestaria de la Inversión  </vt:lpstr>
      <vt:lpstr> Ejecución Presupuestaria por Principales Finalidades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Logros y Tendencias</vt:lpstr>
      <vt:lpstr>Logros y Tendencias</vt:lpstr>
      <vt:lpstr>Logros y Tendencias</vt:lpstr>
      <vt:lpstr>Logros y Tendencias</vt:lpstr>
      <vt:lpstr>Logros y Tendencias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Subtitular</dc:title>
  <dc:creator>CPCC-RMONROY</dc:creator>
  <cp:lastModifiedBy>Patricia Ayapan</cp:lastModifiedBy>
  <cp:revision>275</cp:revision>
  <cp:lastPrinted>2021-05-12T16:30:52Z</cp:lastPrinted>
  <dcterms:created xsi:type="dcterms:W3CDTF">2020-10-26T21:37:44Z</dcterms:created>
  <dcterms:modified xsi:type="dcterms:W3CDTF">2021-05-12T17:24:35Z</dcterms:modified>
</cp:coreProperties>
</file>