
<file path=[Content_Types].xml><?xml version="1.0" encoding="utf-8"?>
<Types xmlns="http://schemas.openxmlformats.org/package/2006/content-types">
  <Default Extension="emf" ContentType="image/x-emf"/>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8"/>
  </p:notesMasterIdLst>
  <p:sldIdLst>
    <p:sldId id="309" r:id="rId2"/>
    <p:sldId id="310" r:id="rId3"/>
    <p:sldId id="324" r:id="rId4"/>
    <p:sldId id="325" r:id="rId5"/>
    <p:sldId id="323" r:id="rId6"/>
    <p:sldId id="311" r:id="rId7"/>
    <p:sldId id="312" r:id="rId8"/>
    <p:sldId id="313" r:id="rId9"/>
    <p:sldId id="314" r:id="rId10"/>
    <p:sldId id="315" r:id="rId11"/>
    <p:sldId id="321" r:id="rId12"/>
    <p:sldId id="317" r:id="rId13"/>
    <p:sldId id="322" r:id="rId14"/>
    <p:sldId id="274" r:id="rId15"/>
    <p:sldId id="302" r:id="rId16"/>
    <p:sldId id="271" r:id="rId17"/>
  </p:sldIdLst>
  <p:sldSz cx="12192000" cy="6858000"/>
  <p:notesSz cx="7102475" cy="9388475"/>
  <p:embeddedFontLst>
    <p:embeddedFont>
      <p:font typeface="Calibri" panose="020F0502020204030204" pitchFamily="34" charset="0"/>
      <p:regular r:id="rId19"/>
      <p:bold r:id="rId20"/>
      <p:italic r:id="rId21"/>
      <p:boldItalic r:id="rId22"/>
    </p:embeddedFont>
    <p:embeddedFont>
      <p:font typeface="Lucida Sans Unicode" panose="020B0602030504020204" pitchFamily="34" charset="0"/>
      <p:regular r:id="rId23"/>
    </p:embeddedFont>
    <p:embeddedFont>
      <p:font typeface="Montserrat" panose="020B0604020202020204"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3840">
          <p15:clr>
            <a:srgbClr val="000000"/>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0" roundtripDataSignature="AMtx7miN8UKHqa5OpdpzDJYn0W7z9HlTc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22D3B47-B8BC-4BC5-9904-44667A094223}">
  <a:tblStyle styleId="{222D3B47-B8BC-4BC5-9904-44667A094223}" styleName="Table_0">
    <a:wholeTbl>
      <a:tcTxStyle>
        <a:font>
          <a:latin typeface="Arial"/>
          <a:ea typeface="Arial"/>
          <a:cs typeface="Arial"/>
        </a:font>
        <a:srgbClr val="000000"/>
      </a:tcTxStyle>
      <a:tcStyle>
        <a:tcBdr>
          <a:left>
            <a:ln cap="flat" cmpd="sng">
              <a:solidFill>
                <a:srgbClr val="000000"/>
              </a:solidFill>
              <a:prstDash val="solid"/>
              <a:round/>
              <a:headEnd type="none" w="sm" len="sm"/>
              <a:tailEnd type="none" w="sm" len="sm"/>
            </a:ln>
          </a:left>
          <a:right>
            <a:ln cap="flat" cmpd="sng">
              <a:solidFill>
                <a:srgbClr val="000000"/>
              </a:solidFill>
              <a:prstDash val="solid"/>
              <a:round/>
              <a:headEnd type="none" w="sm" len="sm"/>
              <a:tailEnd type="none" w="sm" len="sm"/>
            </a:ln>
          </a:right>
          <a:top>
            <a:ln cap="flat" cmpd="sng">
              <a:solidFill>
                <a:srgbClr val="000000"/>
              </a:solidFill>
              <a:prstDash val="solid"/>
              <a:round/>
              <a:headEnd type="none" w="sm" len="sm"/>
              <a:tailEnd type="none" w="sm" len="sm"/>
            </a:ln>
          </a:top>
          <a:bottom>
            <a:ln cap="flat" cmpd="sng">
              <a:solidFill>
                <a:srgbClr val="000000"/>
              </a:solidFill>
              <a:prstDash val="solid"/>
              <a:round/>
              <a:headEnd type="none" w="sm" len="sm"/>
              <a:tailEnd type="none" w="sm" len="sm"/>
            </a:ln>
          </a:bottom>
          <a:insideH>
            <a:ln cap="flat" cmpd="sng">
              <a:solidFill>
                <a:srgbClr val="000000"/>
              </a:solidFill>
              <a:prstDash val="solid"/>
              <a:round/>
              <a:headEnd type="none" w="sm" len="sm"/>
              <a:tailEnd type="none" w="sm" len="sm"/>
            </a:ln>
          </a:insideH>
          <a:insideV>
            <a:ln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865" autoAdjust="0"/>
  </p:normalViewPr>
  <p:slideViewPr>
    <p:cSldViewPr snapToGrid="0">
      <p:cViewPr varScale="1">
        <p:scale>
          <a:sx n="67" d="100"/>
          <a:sy n="67" d="100"/>
        </p:scale>
        <p:origin x="936" y="-24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40"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font" Target="fonts/font1.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1" y="0"/>
            <a:ext cx="3077739" cy="471054"/>
          </a:xfrm>
          <a:prstGeom prst="rect">
            <a:avLst/>
          </a:prstGeom>
          <a:noFill/>
          <a:ln>
            <a:noFill/>
          </a:ln>
        </p:spPr>
        <p:txBody>
          <a:bodyPr spcFirstLastPara="1" wrap="square" lIns="94213" tIns="47094" rIns="94213" bIns="47094"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023093" y="0"/>
            <a:ext cx="3077739" cy="471054"/>
          </a:xfrm>
          <a:prstGeom prst="rect">
            <a:avLst/>
          </a:prstGeom>
          <a:noFill/>
          <a:ln>
            <a:noFill/>
          </a:ln>
        </p:spPr>
        <p:txBody>
          <a:bodyPr spcFirstLastPara="1" wrap="square" lIns="94213" tIns="47094" rIns="94213" bIns="47094"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10248" y="4518204"/>
            <a:ext cx="5681980" cy="3696712"/>
          </a:xfrm>
          <a:prstGeom prst="rect">
            <a:avLst/>
          </a:prstGeom>
          <a:noFill/>
          <a:ln>
            <a:noFill/>
          </a:ln>
        </p:spPr>
        <p:txBody>
          <a:bodyPr spcFirstLastPara="1" wrap="square" lIns="94213" tIns="47094" rIns="94213" bIns="47094"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1" y="8917423"/>
            <a:ext cx="3077739" cy="471053"/>
          </a:xfrm>
          <a:prstGeom prst="rect">
            <a:avLst/>
          </a:prstGeom>
          <a:noFill/>
          <a:ln>
            <a:noFill/>
          </a:ln>
        </p:spPr>
        <p:txBody>
          <a:bodyPr spcFirstLastPara="1" wrap="square" lIns="94213" tIns="47094" rIns="94213" bIns="47094"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023093" y="8917423"/>
            <a:ext cx="3077739" cy="471053"/>
          </a:xfrm>
          <a:prstGeom prst="rect">
            <a:avLst/>
          </a:prstGeom>
          <a:noFill/>
          <a:ln>
            <a:noFill/>
          </a:ln>
        </p:spPr>
        <p:txBody>
          <a:bodyPr spcFirstLastPara="1" wrap="square" lIns="94213" tIns="47094" rIns="94213" bIns="47094" anchor="b" anchorCtr="0">
            <a:noAutofit/>
          </a:bodyPr>
          <a:lstStyle/>
          <a:p>
            <a:pPr algn="r">
              <a:buSzPts val="1200"/>
            </a:pPr>
            <a:fld id="{00000000-1234-1234-1234-123412341234}" type="slidenum">
              <a:rPr lang="es-GT" sz="1200" smtClean="0">
                <a:solidFill>
                  <a:schemeClr val="dk1"/>
                </a:solidFill>
                <a:latin typeface="Calibri"/>
                <a:ea typeface="Calibri"/>
                <a:cs typeface="Calibri"/>
                <a:sym typeface="Calibri"/>
              </a:rPr>
              <a:pPr algn="r">
                <a:buSzPts val="1200"/>
              </a:pPr>
              <a:t>‹Nº›</a:t>
            </a:fld>
            <a:endParaRPr lang="es-GT" sz="12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28820421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17337938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23058175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12783432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73:notes"/>
          <p:cNvSpPr txBox="1">
            <a:spLocks noGrp="1"/>
          </p:cNvSpPr>
          <p:nvPr>
            <p:ph type="body" idx="1"/>
          </p:nvPr>
        </p:nvSpPr>
        <p:spPr>
          <a:xfrm>
            <a:off x="710248" y="4518204"/>
            <a:ext cx="5681980" cy="3696866"/>
          </a:xfrm>
          <a:prstGeom prst="rect">
            <a:avLst/>
          </a:prstGeom>
          <a:noFill/>
          <a:ln>
            <a:noFill/>
          </a:ln>
        </p:spPr>
        <p:txBody>
          <a:bodyPr spcFirstLastPara="1" wrap="square" lIns="94213" tIns="47094" rIns="94213" bIns="47094" anchor="t" anchorCtr="0">
            <a:noAutofit/>
          </a:bodyPr>
          <a:lstStyle/>
          <a:p>
            <a:pPr marL="0" indent="0"/>
            <a:endParaRPr dirty="0"/>
          </a:p>
        </p:txBody>
      </p:sp>
      <p:sp>
        <p:nvSpPr>
          <p:cNvPr id="215" name="Google Shape;215;p173: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34732597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33934267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17956601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35991920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26063655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16062624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36139144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Tree>
    <p:extLst>
      <p:ext uri="{BB962C8B-B14F-4D97-AF65-F5344CB8AC3E}">
        <p14:creationId xmlns:p14="http://schemas.microsoft.com/office/powerpoint/2010/main" val="23001856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15"/>
        <p:cNvGrpSpPr/>
        <p:nvPr/>
      </p:nvGrpSpPr>
      <p:grpSpPr>
        <a:xfrm>
          <a:off x="0" y="0"/>
          <a:ext cx="0" cy="0"/>
          <a:chOff x="0" y="0"/>
          <a:chExt cx="0" cy="0"/>
        </a:xfrm>
      </p:grpSpPr>
      <p:sp>
        <p:nvSpPr>
          <p:cNvPr id="16" name="Google Shape;16;p17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7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7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7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7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GT"/>
              <a:t>‹Nº›</a:t>
            </a:fld>
            <a:endParaRPr/>
          </a:p>
        </p:txBody>
      </p:sp>
      <p:sp>
        <p:nvSpPr>
          <p:cNvPr id="7" name="Google Shape;104;p2">
            <a:extLst>
              <a:ext uri="{FF2B5EF4-FFF2-40B4-BE49-F238E27FC236}">
                <a16:creationId xmlns:a16="http://schemas.microsoft.com/office/drawing/2014/main" id="{86030409-1F48-423B-969A-DD2EC994C7DE}"/>
              </a:ext>
            </a:extLst>
          </p:cNvPr>
          <p:cNvSpPr/>
          <p:nvPr userDrawn="1"/>
        </p:nvSpPr>
        <p:spPr>
          <a:xfrm>
            <a:off x="0" y="0"/>
            <a:ext cx="11115000" cy="1244700"/>
          </a:xfrm>
          <a:prstGeom prst="rect">
            <a:avLst/>
          </a:prstGeom>
          <a:solidFill>
            <a:srgbClr val="0F365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highlight>
                <a:srgbClr val="000080"/>
              </a:highlight>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_WITH_CAPTION_TEXT" type="picTx">
  <p:cSld name="PICTURE_WITH_CAPTION_TEXT">
    <p:spTree>
      <p:nvGrpSpPr>
        <p:cNvPr id="1" name="Shape 77"/>
        <p:cNvGrpSpPr/>
        <p:nvPr/>
      </p:nvGrpSpPr>
      <p:grpSpPr>
        <a:xfrm>
          <a:off x="0" y="0"/>
          <a:ext cx="0" cy="0"/>
          <a:chOff x="0" y="0"/>
          <a:chExt cx="0" cy="0"/>
        </a:xfrm>
      </p:grpSpPr>
      <p:sp>
        <p:nvSpPr>
          <p:cNvPr id="78" name="Google Shape;78;p185"/>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85"/>
          <p:cNvSpPr>
            <a:spLocks noGrp="1"/>
          </p:cNvSpPr>
          <p:nvPr>
            <p:ph type="pic" idx="2"/>
          </p:nvPr>
        </p:nvSpPr>
        <p:spPr>
          <a:xfrm>
            <a:off x="5183188" y="987425"/>
            <a:ext cx="6172200" cy="48735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000000"/>
              </a:buClr>
              <a:buSzPts val="14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rgbClr val="000000"/>
              </a:buClr>
              <a:buSzPts val="14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rgbClr val="000000"/>
              </a:buClr>
              <a:buSzPts val="14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rgbClr val="000000"/>
              </a:buClr>
              <a:buSzPts val="14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rgbClr val="000000"/>
              </a:buClr>
              <a:buSzPts val="14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rgbClr val="000000"/>
              </a:buClr>
              <a:buSzPts val="14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rgbClr val="000000"/>
              </a:buClr>
              <a:buSzPts val="14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rgbClr val="000000"/>
              </a:buClr>
              <a:buSzPts val="14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80" name="Google Shape;80;p185"/>
          <p:cNvSpPr txBox="1">
            <a:spLocks noGrp="1"/>
          </p:cNvSpPr>
          <p:nvPr>
            <p:ph type="body" idx="1"/>
          </p:nvPr>
        </p:nvSpPr>
        <p:spPr>
          <a:xfrm>
            <a:off x="839788" y="2057400"/>
            <a:ext cx="3932100" cy="38115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1" name="Google Shape;81;p18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8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8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GT"/>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306812-D2D4-4A6A-A9D7-CA4F86A0409C}"/>
              </a:ext>
            </a:extLst>
          </p:cNvPr>
          <p:cNvSpPr>
            <a:spLocks noGrp="1"/>
          </p:cNvSpPr>
          <p:nvPr>
            <p:ph type="title" hasCustomPrompt="1"/>
          </p:nvPr>
        </p:nvSpPr>
        <p:spPr>
          <a:xfrm>
            <a:off x="1737360" y="365126"/>
            <a:ext cx="8886305" cy="840220"/>
          </a:xfrm>
        </p:spPr>
        <p:txBody>
          <a:bodyPr>
            <a:noAutofit/>
          </a:bodyPr>
          <a:lstStyle>
            <a:lvl1pPr algn="ctr">
              <a:defRPr sz="3600" b="1">
                <a:solidFill>
                  <a:srgbClr val="0D1F3C"/>
                </a:solidFill>
                <a:latin typeface="Montserrat" panose="00000500000000000000" pitchFamily="50" charset="0"/>
              </a:defRPr>
            </a:lvl1pPr>
          </a:lstStyle>
          <a:p>
            <a:r>
              <a:rPr lang="es-ES" dirty="0"/>
              <a:t>HAGA CLIC PARA MODIFICAR EL ESTILO DE TÍTULO DEL PATRÓN</a:t>
            </a:r>
            <a:endParaRPr lang="es-GT" dirty="0"/>
          </a:p>
        </p:txBody>
      </p:sp>
      <p:sp>
        <p:nvSpPr>
          <p:cNvPr id="3" name="Marcador de contenido 2">
            <a:extLst>
              <a:ext uri="{FF2B5EF4-FFF2-40B4-BE49-F238E27FC236}">
                <a16:creationId xmlns:a16="http://schemas.microsoft.com/office/drawing/2014/main" id="{146A8AB6-1C67-49AF-B1F6-2C1D959884C4}"/>
              </a:ext>
            </a:extLst>
          </p:cNvPr>
          <p:cNvSpPr>
            <a:spLocks noGrp="1"/>
          </p:cNvSpPr>
          <p:nvPr>
            <p:ph idx="1"/>
          </p:nvPr>
        </p:nvSpPr>
        <p:spPr/>
        <p:txBody>
          <a:bodyPr/>
          <a:lstStyle>
            <a:lvl1pPr>
              <a:defRPr>
                <a:latin typeface="Montserrat" panose="00000500000000000000" pitchFamily="50" charset="0"/>
              </a:defRPr>
            </a:lvl1pPr>
            <a:lvl2pPr>
              <a:defRPr>
                <a:latin typeface="Montserrat" panose="00000500000000000000" pitchFamily="50" charset="0"/>
              </a:defRPr>
            </a:lvl2pPr>
            <a:lvl3pPr>
              <a:defRPr>
                <a:latin typeface="Montserrat" panose="00000500000000000000" pitchFamily="50" charset="0"/>
              </a:defRPr>
            </a:lvl3pPr>
            <a:lvl4pPr>
              <a:defRPr>
                <a:latin typeface="Montserrat" panose="00000500000000000000" pitchFamily="50" charset="0"/>
              </a:defRPr>
            </a:lvl4pPr>
            <a:lvl5pPr>
              <a:defRPr>
                <a:latin typeface="Montserrat" panose="00000500000000000000" pitchFamily="50" charset="0"/>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GT" dirty="0"/>
          </a:p>
        </p:txBody>
      </p:sp>
      <p:sp>
        <p:nvSpPr>
          <p:cNvPr id="4" name="Marcador de fecha 3">
            <a:extLst>
              <a:ext uri="{FF2B5EF4-FFF2-40B4-BE49-F238E27FC236}">
                <a16:creationId xmlns:a16="http://schemas.microsoft.com/office/drawing/2014/main" id="{36788F09-FFB8-47A4-83A1-FFB352EF22C9}"/>
              </a:ext>
            </a:extLst>
          </p:cNvPr>
          <p:cNvSpPr>
            <a:spLocks noGrp="1"/>
          </p:cNvSpPr>
          <p:nvPr>
            <p:ph type="dt" sz="half" idx="10"/>
          </p:nvPr>
        </p:nvSpPr>
        <p:spPr/>
        <p:txBody>
          <a:bodyPr/>
          <a:lstStyle/>
          <a:p>
            <a:fld id="{2323C214-BF31-4BD3-AE6C-C05EBA1ECFDF}" type="datetime1">
              <a:rPr lang="es-GT" smtClean="0"/>
              <a:t>12/05/2021</a:t>
            </a:fld>
            <a:endParaRPr lang="es-GT"/>
          </a:p>
        </p:txBody>
      </p:sp>
      <p:sp>
        <p:nvSpPr>
          <p:cNvPr id="5" name="Marcador de pie de página 4">
            <a:extLst>
              <a:ext uri="{FF2B5EF4-FFF2-40B4-BE49-F238E27FC236}">
                <a16:creationId xmlns:a16="http://schemas.microsoft.com/office/drawing/2014/main" id="{169DA829-DECC-4D81-BB89-F7AF43401F2B}"/>
              </a:ext>
            </a:extLst>
          </p:cNvPr>
          <p:cNvSpPr>
            <a:spLocks noGrp="1"/>
          </p:cNvSpPr>
          <p:nvPr>
            <p:ph type="ftr" sz="quarter" idx="11"/>
          </p:nvPr>
        </p:nvSpPr>
        <p:spPr/>
        <p:txBody>
          <a:bodyPr/>
          <a:lstStyle/>
          <a:p>
            <a:endParaRPr lang="es-GT"/>
          </a:p>
        </p:txBody>
      </p:sp>
      <p:sp>
        <p:nvSpPr>
          <p:cNvPr id="6" name="Marcador de número de diapositiva 5">
            <a:extLst>
              <a:ext uri="{FF2B5EF4-FFF2-40B4-BE49-F238E27FC236}">
                <a16:creationId xmlns:a16="http://schemas.microsoft.com/office/drawing/2014/main" id="{F3315B1D-184D-423F-AE37-A16F1D9CF722}"/>
              </a:ext>
            </a:extLst>
          </p:cNvPr>
          <p:cNvSpPr>
            <a:spLocks noGrp="1"/>
          </p:cNvSpPr>
          <p:nvPr>
            <p:ph type="sldNum" sz="quarter" idx="12"/>
          </p:nvPr>
        </p:nvSpPr>
        <p:spPr/>
        <p:txBody>
          <a:bodyPr/>
          <a:lstStyle/>
          <a:p>
            <a:fld id="{8EF94ECC-E985-4DCB-BC79-BB238F702D18}" type="slidenum">
              <a:rPr lang="es-GT" smtClean="0"/>
              <a:t>‹Nº›</a:t>
            </a:fld>
            <a:endParaRPr lang="es-GT"/>
          </a:p>
        </p:txBody>
      </p:sp>
    </p:spTree>
    <p:extLst>
      <p:ext uri="{BB962C8B-B14F-4D97-AF65-F5344CB8AC3E}">
        <p14:creationId xmlns:p14="http://schemas.microsoft.com/office/powerpoint/2010/main" val="5529711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_HEADER" type="secHead">
  <p:cSld name="SECTION_HEADER">
    <p:spTree>
      <p:nvGrpSpPr>
        <p:cNvPr id="1" name="Shape 27"/>
        <p:cNvGrpSpPr/>
        <p:nvPr/>
      </p:nvGrpSpPr>
      <p:grpSpPr>
        <a:xfrm>
          <a:off x="0" y="0"/>
          <a:ext cx="0" cy="0"/>
          <a:chOff x="0" y="0"/>
          <a:chExt cx="0" cy="0"/>
        </a:xfrm>
      </p:grpSpPr>
      <p:sp>
        <p:nvSpPr>
          <p:cNvPr id="28" name="Google Shape;28;p17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7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17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7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17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GT"/>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_OBJECTS" type="twoObj">
  <p:cSld name="TWO_OBJECTS">
    <p:spTree>
      <p:nvGrpSpPr>
        <p:cNvPr id="1" name="Shape 33"/>
        <p:cNvGrpSpPr/>
        <p:nvPr/>
      </p:nvGrpSpPr>
      <p:grpSpPr>
        <a:xfrm>
          <a:off x="0" y="0"/>
          <a:ext cx="0" cy="0"/>
          <a:chOff x="0" y="0"/>
          <a:chExt cx="0" cy="0"/>
        </a:xfrm>
      </p:grpSpPr>
      <p:sp>
        <p:nvSpPr>
          <p:cNvPr id="34" name="Google Shape;34;p17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7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7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17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7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7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GT"/>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_OBJECTS_WITH_TEXT" type="twoTxTwoObj">
  <p:cSld name="TWO_OBJECTS_WITH_TEXT">
    <p:spTree>
      <p:nvGrpSpPr>
        <p:cNvPr id="1" name="Shape 40"/>
        <p:cNvGrpSpPr/>
        <p:nvPr/>
      </p:nvGrpSpPr>
      <p:grpSpPr>
        <a:xfrm>
          <a:off x="0" y="0"/>
          <a:ext cx="0" cy="0"/>
          <a:chOff x="0" y="0"/>
          <a:chExt cx="0" cy="0"/>
        </a:xfrm>
      </p:grpSpPr>
      <p:sp>
        <p:nvSpPr>
          <p:cNvPr id="41" name="Google Shape;41;p17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7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17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7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7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7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7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7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GT"/>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_ONLY" type="titleOnly">
  <p:cSld name="TITLE_ONLY">
    <p:spTree>
      <p:nvGrpSpPr>
        <p:cNvPr id="1" name="Shape 49"/>
        <p:cNvGrpSpPr/>
        <p:nvPr/>
      </p:nvGrpSpPr>
      <p:grpSpPr>
        <a:xfrm>
          <a:off x="0" y="0"/>
          <a:ext cx="0" cy="0"/>
          <a:chOff x="0" y="0"/>
          <a:chExt cx="0" cy="0"/>
        </a:xfrm>
      </p:grpSpPr>
      <p:sp>
        <p:nvSpPr>
          <p:cNvPr id="50" name="Google Shape;50;p18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8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8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8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GT"/>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18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8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18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GT"/>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BJECT_WITH_CAPTION_TEXT" type="objTx">
  <p:cSld name="OBJECT_WITH_CAPTION_TEXT">
    <p:spTree>
      <p:nvGrpSpPr>
        <p:cNvPr id="1" name="Shape 58"/>
        <p:cNvGrpSpPr/>
        <p:nvPr/>
      </p:nvGrpSpPr>
      <p:grpSpPr>
        <a:xfrm>
          <a:off x="0" y="0"/>
          <a:ext cx="0" cy="0"/>
          <a:chOff x="0" y="0"/>
          <a:chExt cx="0" cy="0"/>
        </a:xfrm>
      </p:grpSpPr>
      <p:sp>
        <p:nvSpPr>
          <p:cNvPr id="59" name="Google Shape;59;p18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8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18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18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8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18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GT"/>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VERTICAL_TEXT" type="vertTx">
  <p:cSld name="VERTICAL_TEXT">
    <p:spTree>
      <p:nvGrpSpPr>
        <p:cNvPr id="1" name="Shape 65"/>
        <p:cNvGrpSpPr/>
        <p:nvPr/>
      </p:nvGrpSpPr>
      <p:grpSpPr>
        <a:xfrm>
          <a:off x="0" y="0"/>
          <a:ext cx="0" cy="0"/>
          <a:chOff x="0" y="0"/>
          <a:chExt cx="0" cy="0"/>
        </a:xfrm>
      </p:grpSpPr>
      <p:sp>
        <p:nvSpPr>
          <p:cNvPr id="66" name="Google Shape;66;p18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8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8" name="Google Shape;68;p18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18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8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GT"/>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_TITLE_AND_VERTICAL_TEXT" type="vertTitleAndTx">
  <p:cSld name="VERTICAL_TITLE_AND_VERTICAL_TEXT">
    <p:spTree>
      <p:nvGrpSpPr>
        <p:cNvPr id="1" name="Shape 71"/>
        <p:cNvGrpSpPr/>
        <p:nvPr/>
      </p:nvGrpSpPr>
      <p:grpSpPr>
        <a:xfrm>
          <a:off x="0" y="0"/>
          <a:ext cx="0" cy="0"/>
          <a:chOff x="0" y="0"/>
          <a:chExt cx="0" cy="0"/>
        </a:xfrm>
      </p:grpSpPr>
      <p:sp>
        <p:nvSpPr>
          <p:cNvPr id="72" name="Google Shape;72;p18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8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 name="Google Shape;74;p18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18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8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GT"/>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7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7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7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7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7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GT"/>
              <a:t>‹Nº›</a:t>
            </a:fld>
            <a:endParaRPr/>
          </a:p>
        </p:txBody>
      </p:sp>
      <p:sp>
        <p:nvSpPr>
          <p:cNvPr id="7" name="Google Shape;104;p2">
            <a:extLst>
              <a:ext uri="{FF2B5EF4-FFF2-40B4-BE49-F238E27FC236}">
                <a16:creationId xmlns:a16="http://schemas.microsoft.com/office/drawing/2014/main" id="{741FB4F6-8A0C-4926-8FAC-DFE3B6C55168}"/>
              </a:ext>
            </a:extLst>
          </p:cNvPr>
          <p:cNvSpPr/>
          <p:nvPr userDrawn="1"/>
        </p:nvSpPr>
        <p:spPr>
          <a:xfrm>
            <a:off x="0" y="0"/>
            <a:ext cx="12192000" cy="1244700"/>
          </a:xfrm>
          <a:prstGeom prst="rect">
            <a:avLst/>
          </a:prstGeom>
          <a:solidFill>
            <a:srgbClr val="0F365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highlight>
                <a:srgbClr val="000080"/>
              </a:highlight>
              <a:latin typeface="Calibri"/>
              <a:ea typeface="Calibri"/>
              <a:cs typeface="Calibri"/>
              <a:sym typeface="Calibri"/>
            </a:endParaRPr>
          </a:p>
        </p:txBody>
      </p:sp>
      <p:pic>
        <p:nvPicPr>
          <p:cNvPr id="9" name="Imagen 8">
            <a:extLst>
              <a:ext uri="{FF2B5EF4-FFF2-40B4-BE49-F238E27FC236}">
                <a16:creationId xmlns:a16="http://schemas.microsoft.com/office/drawing/2014/main" id="{EE31E71A-AC9B-4B20-A8F2-11DD3AC71FD4}"/>
              </a:ext>
            </a:extLst>
          </p:cNvPr>
          <p:cNvPicPr>
            <a:picLocks noChangeAspect="1"/>
          </p:cNvPicPr>
          <p:nvPr userDrawn="1"/>
        </p:nvPicPr>
        <p:blipFill rotWithShape="1">
          <a:blip r:embed="rId13">
            <a:extLst>
              <a:ext uri="{28A0092B-C50C-407E-A947-70E740481C1C}">
                <a14:useLocalDpi xmlns:a14="http://schemas.microsoft.com/office/drawing/2010/main" val="0"/>
              </a:ext>
            </a:extLst>
          </a:blip>
          <a:srcRect t="43148"/>
          <a:stretch/>
        </p:blipFill>
        <p:spPr>
          <a:xfrm>
            <a:off x="0" y="2463114"/>
            <a:ext cx="12192000" cy="4394886"/>
          </a:xfrm>
          <a:prstGeom prst="rect">
            <a:avLst/>
          </a:prstGeom>
        </p:spPr>
      </p:pic>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0743F2-234A-4544-BBAC-8877FB423F76}"/>
              </a:ext>
            </a:extLst>
          </p:cNvPr>
          <p:cNvSpPr>
            <a:spLocks noGrp="1"/>
          </p:cNvSpPr>
          <p:nvPr>
            <p:ph type="ctrTitle"/>
          </p:nvPr>
        </p:nvSpPr>
        <p:spPr>
          <a:xfrm>
            <a:off x="1489500" y="207275"/>
            <a:ext cx="9403976" cy="977153"/>
          </a:xfrm>
          <a:noFill/>
          <a:effectLst>
            <a:outerShdw blurRad="50800" dist="50800" dir="5400000" sx="1000" sy="1000" algn="ctr" rotWithShape="0">
              <a:srgbClr val="000000"/>
            </a:outerShdw>
          </a:effectLst>
        </p:spPr>
        <p:txBody>
          <a:bodyPr anchor="ctr" anchorCtr="0">
            <a:normAutofit/>
          </a:bodyPr>
          <a:lstStyle/>
          <a:p>
            <a:r>
              <a:rPr lang="es-MX" sz="3200" b="1" dirty="0">
                <a:solidFill>
                  <a:schemeClr val="bg1"/>
                </a:solidFill>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SECRETARIA PRIVADA DE LA PRESIDENCIA</a:t>
            </a:r>
            <a:endParaRPr lang="es-GT" sz="3200" b="1" dirty="0">
              <a:solidFill>
                <a:schemeClr val="bg1"/>
              </a:solidFill>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endParaRPr>
          </a:p>
        </p:txBody>
      </p:sp>
      <p:sp>
        <p:nvSpPr>
          <p:cNvPr id="5" name="Google Shape;90;p1"/>
          <p:cNvSpPr txBox="1">
            <a:spLocks/>
          </p:cNvSpPr>
          <p:nvPr/>
        </p:nvSpPr>
        <p:spPr>
          <a:xfrm>
            <a:off x="1727200" y="2634713"/>
            <a:ext cx="8737600" cy="1900654"/>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chemeClr val="lt1"/>
              </a:buClr>
              <a:buSzPts val="5400"/>
            </a:pPr>
            <a:endParaRPr lang="es-MX" sz="4000" b="1" dirty="0">
              <a:solidFill>
                <a:schemeClr val="accent1">
                  <a:lumMod val="75000"/>
                </a:schemeClr>
              </a:solidFill>
              <a:latin typeface="Montserrat"/>
              <a:ea typeface="Montserrat"/>
              <a:cs typeface="Montserrat"/>
              <a:sym typeface="Montserrat"/>
            </a:endParaRPr>
          </a:p>
          <a:p>
            <a:pPr>
              <a:buClr>
                <a:schemeClr val="lt1"/>
              </a:buClr>
              <a:buSzPts val="5400"/>
            </a:pPr>
            <a:r>
              <a:rPr lang="es-GT" sz="4000" b="1" dirty="0">
                <a:solidFill>
                  <a:schemeClr val="accent1">
                    <a:lumMod val="75000"/>
                  </a:schemeClr>
                </a:solidFill>
                <a:effectLst>
                  <a:outerShdw blurRad="38100" dist="38100" dir="2700000" algn="tl">
                    <a:srgbClr val="000000">
                      <a:alpha val="43137"/>
                    </a:srgbClr>
                  </a:outerShdw>
                </a:effectLst>
                <a:latin typeface="Montserrat"/>
              </a:rPr>
              <a:t>RENDICIÓN DE CUENTAS</a:t>
            </a:r>
            <a:br>
              <a:rPr lang="es-GT" sz="4000" b="1" dirty="0">
                <a:solidFill>
                  <a:schemeClr val="accent1">
                    <a:lumMod val="75000"/>
                  </a:schemeClr>
                </a:solidFill>
                <a:effectLst>
                  <a:outerShdw blurRad="38100" dist="38100" dir="2700000" algn="tl">
                    <a:srgbClr val="000000">
                      <a:alpha val="43137"/>
                    </a:srgbClr>
                  </a:outerShdw>
                </a:effectLst>
                <a:latin typeface="Montserrat" panose="00000500000000000000" pitchFamily="50" charset="0"/>
              </a:rPr>
            </a:br>
            <a:r>
              <a:rPr lang="es-GT" sz="4000" b="1" dirty="0">
                <a:solidFill>
                  <a:schemeClr val="accent1">
                    <a:lumMod val="75000"/>
                  </a:schemeClr>
                </a:solidFill>
                <a:effectLst>
                  <a:outerShdw blurRad="38100" dist="38100" dir="2700000" algn="tl">
                    <a:srgbClr val="000000">
                      <a:alpha val="43137"/>
                    </a:srgbClr>
                  </a:outerShdw>
                </a:effectLst>
                <a:latin typeface="Montserrat"/>
              </a:rPr>
              <a:t>PRIMER CUATRIMESTRE 2021</a:t>
            </a:r>
          </a:p>
          <a:p>
            <a:pPr>
              <a:buClr>
                <a:schemeClr val="lt1"/>
              </a:buClr>
              <a:buSzPts val="5400"/>
            </a:pPr>
            <a:r>
              <a:rPr lang="es-GT" sz="4000" b="1" dirty="0">
                <a:solidFill>
                  <a:schemeClr val="accent1">
                    <a:lumMod val="75000"/>
                  </a:schemeClr>
                </a:solidFill>
                <a:effectLst>
                  <a:outerShdw blurRad="38100" dist="38100" dir="2700000" algn="tl">
                    <a:srgbClr val="000000">
                      <a:alpha val="43137"/>
                    </a:srgbClr>
                  </a:outerShdw>
                </a:effectLst>
                <a:latin typeface="Montserrat"/>
                <a:ea typeface="Montserrat"/>
                <a:cs typeface="Montserrat"/>
                <a:sym typeface="Montserrat"/>
              </a:rPr>
              <a:t>(Enero-Abril)</a:t>
            </a:r>
            <a:br>
              <a:rPr lang="es-MX" sz="4000" b="1" dirty="0">
                <a:solidFill>
                  <a:schemeClr val="accent1">
                    <a:lumMod val="75000"/>
                  </a:schemeClr>
                </a:solidFill>
                <a:effectLst>
                  <a:outerShdw blurRad="38100" dist="38100" dir="2700000" algn="tl">
                    <a:srgbClr val="000000">
                      <a:alpha val="43137"/>
                    </a:srgbClr>
                  </a:outerShdw>
                </a:effectLst>
                <a:latin typeface="Montserrat"/>
                <a:ea typeface="Montserrat"/>
                <a:cs typeface="Montserrat"/>
                <a:sym typeface="Montserrat"/>
              </a:rPr>
            </a:br>
            <a:r>
              <a:rPr lang="es-MX" sz="4000" b="1" dirty="0">
                <a:solidFill>
                  <a:schemeClr val="accent1">
                    <a:lumMod val="75000"/>
                  </a:schemeClr>
                </a:solidFill>
                <a:effectLst>
                  <a:outerShdw blurRad="38100" dist="38100" dir="2700000" algn="tl">
                    <a:srgbClr val="000000">
                      <a:alpha val="43137"/>
                    </a:srgbClr>
                  </a:outerShdw>
                </a:effectLst>
                <a:latin typeface="Montserrat"/>
                <a:ea typeface="Montserrat"/>
                <a:cs typeface="Montserrat"/>
                <a:sym typeface="Montserrat"/>
              </a:rPr>
              <a:t>           </a:t>
            </a:r>
            <a:endParaRPr lang="es-MX" sz="4000" b="1" dirty="0">
              <a:solidFill>
                <a:schemeClr val="accent1">
                  <a:lumMod val="75000"/>
                </a:schemeClr>
              </a:solidFill>
              <a:latin typeface="Montserrat"/>
              <a:ea typeface="Montserrat"/>
              <a:cs typeface="Montserrat"/>
              <a:sym typeface="Montserrat"/>
            </a:endParaRPr>
          </a:p>
        </p:txBody>
      </p:sp>
      <p:sp>
        <p:nvSpPr>
          <p:cNvPr id="4" name="Google Shape;90;p1">
            <a:extLst>
              <a:ext uri="{FF2B5EF4-FFF2-40B4-BE49-F238E27FC236}">
                <a16:creationId xmlns:a16="http://schemas.microsoft.com/office/drawing/2014/main" id="{EFEF36BA-7570-4E7C-9AA2-12A413B7C4A7}"/>
              </a:ext>
            </a:extLst>
          </p:cNvPr>
          <p:cNvSpPr txBox="1">
            <a:spLocks/>
          </p:cNvSpPr>
          <p:nvPr/>
        </p:nvSpPr>
        <p:spPr>
          <a:xfrm>
            <a:off x="1822688" y="5497075"/>
            <a:ext cx="8737600" cy="977154"/>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chemeClr val="lt1"/>
              </a:buClr>
              <a:buSzPts val="5400"/>
            </a:pPr>
            <a:endParaRPr lang="es-MX" sz="4000" b="1" dirty="0">
              <a:solidFill>
                <a:schemeClr val="accent1">
                  <a:lumMod val="75000"/>
                </a:schemeClr>
              </a:solidFill>
              <a:latin typeface="Montserrat"/>
              <a:ea typeface="Montserrat"/>
              <a:cs typeface="Montserrat"/>
              <a:sym typeface="Montserrat"/>
            </a:endParaRPr>
          </a:p>
          <a:p>
            <a:pPr>
              <a:buClr>
                <a:schemeClr val="lt1"/>
              </a:buClr>
              <a:buSzPts val="5400"/>
            </a:pPr>
            <a:r>
              <a:rPr lang="es-MX" sz="3000" b="1" dirty="0">
                <a:solidFill>
                  <a:schemeClr val="accent1">
                    <a:lumMod val="75000"/>
                  </a:schemeClr>
                </a:solidFill>
                <a:effectLst>
                  <a:outerShdw blurRad="38100" dist="38100" dir="2700000" algn="tl">
                    <a:srgbClr val="000000">
                      <a:alpha val="43137"/>
                    </a:srgbClr>
                  </a:outerShdw>
                </a:effectLst>
                <a:latin typeface="Montserrat"/>
                <a:ea typeface="Montserrat"/>
                <a:cs typeface="Montserrat"/>
                <a:sym typeface="Montserrat"/>
              </a:rPr>
              <a:t>Guatemala, Mayo 2021</a:t>
            </a:r>
            <a:br>
              <a:rPr lang="es-MX" sz="4000" b="1" dirty="0">
                <a:solidFill>
                  <a:schemeClr val="accent1">
                    <a:lumMod val="75000"/>
                  </a:schemeClr>
                </a:solidFill>
                <a:effectLst>
                  <a:outerShdw blurRad="38100" dist="38100" dir="2700000" algn="tl">
                    <a:srgbClr val="000000">
                      <a:alpha val="43137"/>
                    </a:srgbClr>
                  </a:outerShdw>
                </a:effectLst>
                <a:latin typeface="Montserrat"/>
                <a:ea typeface="Montserrat"/>
                <a:cs typeface="Montserrat"/>
                <a:sym typeface="Montserrat"/>
              </a:rPr>
            </a:br>
            <a:endParaRPr lang="es-MX" sz="4000" b="1" dirty="0">
              <a:solidFill>
                <a:schemeClr val="accent1">
                  <a:lumMod val="75000"/>
                </a:schemeClr>
              </a:solidFill>
              <a:latin typeface="Montserrat"/>
              <a:ea typeface="Montserrat"/>
              <a:cs typeface="Montserrat"/>
              <a:sym typeface="Montserrat"/>
            </a:endParaRPr>
          </a:p>
        </p:txBody>
      </p:sp>
    </p:spTree>
    <p:extLst>
      <p:ext uri="{BB962C8B-B14F-4D97-AF65-F5344CB8AC3E}">
        <p14:creationId xmlns:p14="http://schemas.microsoft.com/office/powerpoint/2010/main" val="34542632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arcador de contenido 2">
            <a:extLst>
              <a:ext uri="{FF2B5EF4-FFF2-40B4-BE49-F238E27FC236}">
                <a16:creationId xmlns:a16="http://schemas.microsoft.com/office/drawing/2014/main" id="{A19A1BDD-6C7D-453D-98C1-547A522AE58D}"/>
              </a:ext>
            </a:extLst>
          </p:cNvPr>
          <p:cNvSpPr txBox="1">
            <a:spLocks/>
          </p:cNvSpPr>
          <p:nvPr/>
        </p:nvSpPr>
        <p:spPr>
          <a:xfrm>
            <a:off x="4161638" y="2099405"/>
            <a:ext cx="2993472" cy="348141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endParaRPr lang="es-GT" sz="2400">
              <a:latin typeface="Montserrat"/>
            </a:endParaRPr>
          </a:p>
        </p:txBody>
      </p:sp>
      <p:sp>
        <p:nvSpPr>
          <p:cNvPr id="2" name="CuadroTexto 1">
            <a:extLst>
              <a:ext uri="{FF2B5EF4-FFF2-40B4-BE49-F238E27FC236}">
                <a16:creationId xmlns:a16="http://schemas.microsoft.com/office/drawing/2014/main" id="{56FC3AAA-D9F8-4C19-8763-053DF5B17F56}"/>
              </a:ext>
            </a:extLst>
          </p:cNvPr>
          <p:cNvSpPr txBox="1"/>
          <p:nvPr/>
        </p:nvSpPr>
        <p:spPr>
          <a:xfrm>
            <a:off x="921704" y="2209806"/>
            <a:ext cx="5069179" cy="2800767"/>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400050" indent="-400050" algn="just">
              <a:buAutoNum type="romanUcPeriod"/>
            </a:pPr>
            <a:r>
              <a:rPr lang="es-GT" sz="1600" dirty="0">
                <a:solidFill>
                  <a:schemeClr val="accent1">
                    <a:lumMod val="50000"/>
                  </a:schemeClr>
                </a:solidFill>
                <a:latin typeface="+mj-lt"/>
              </a:rPr>
              <a:t>Región Metropolitana, Guatemala:  La Secretaría Privada de la Presidencia, únicamente tiene representación geográfica, en la región metropolitana de Guatemala y su código que lo representa según el Manual de Clasificaciones Presupuestarias para el Sector Público de Guatemala es 0100, la ejecución presupuestaria se sitúa en Q. 3.2 millones de quetzales al 30 de abril de 2021.</a:t>
            </a:r>
          </a:p>
          <a:p>
            <a:pPr algn="just"/>
            <a:endParaRPr lang="es-GT" sz="1600" b="1" dirty="0">
              <a:solidFill>
                <a:schemeClr val="accent1"/>
              </a:solidFill>
              <a:latin typeface="+mj-lt"/>
            </a:endParaRPr>
          </a:p>
          <a:p>
            <a:pPr marL="400050" indent="-400050" algn="just">
              <a:buAutoNum type="romanUcPeriod"/>
            </a:pPr>
            <a:endParaRPr lang="es-GT" sz="1600" b="1" dirty="0">
              <a:latin typeface="Montserrat" panose="00000500000000000000" pitchFamily="50" charset="0"/>
            </a:endParaRPr>
          </a:p>
        </p:txBody>
      </p:sp>
      <p:sp>
        <p:nvSpPr>
          <p:cNvPr id="7" name="Título 1">
            <a:extLst>
              <a:ext uri="{FF2B5EF4-FFF2-40B4-BE49-F238E27FC236}">
                <a16:creationId xmlns:a16="http://schemas.microsoft.com/office/drawing/2014/main" id="{67D0DB10-AE31-47D2-A485-453D2186D26D}"/>
              </a:ext>
            </a:extLst>
          </p:cNvPr>
          <p:cNvSpPr>
            <a:spLocks noGrp="1"/>
          </p:cNvSpPr>
          <p:nvPr>
            <p:ph type="title"/>
          </p:nvPr>
        </p:nvSpPr>
        <p:spPr>
          <a:xfrm>
            <a:off x="1565020" y="119397"/>
            <a:ext cx="9079345" cy="1095137"/>
          </a:xfrm>
        </p:spPr>
        <p:txBody>
          <a:bodyPr>
            <a:normAutofit fontScale="90000"/>
          </a:bodyPr>
          <a:lstStyle/>
          <a:p>
            <a:r>
              <a:rPr lang="es-GT" sz="2800" b="1" dirty="0">
                <a:solidFill>
                  <a:schemeClr val="bg1"/>
                </a:solidFill>
                <a:latin typeface="Montserrat" panose="00000500000000000000" pitchFamily="50" charset="0"/>
              </a:rPr>
              <a:t>Ejecución Presupuestaria por </a:t>
            </a:r>
            <a:r>
              <a:rPr lang="es-GT" sz="2800" dirty="0">
                <a:solidFill>
                  <a:schemeClr val="bg1"/>
                </a:solidFill>
              </a:rPr>
              <a:t>Ubicación Geográfica Enero-Abril Año 2021</a:t>
            </a:r>
            <a:br>
              <a:rPr lang="es-GT" sz="2800" dirty="0">
                <a:solidFill>
                  <a:schemeClr val="bg1"/>
                </a:solidFill>
              </a:rPr>
            </a:br>
            <a:r>
              <a:rPr lang="es-GT" sz="2200" dirty="0">
                <a:solidFill>
                  <a:schemeClr val="bg1"/>
                </a:solidFill>
              </a:rPr>
              <a:t>(Millones de Quetzales)</a:t>
            </a:r>
            <a:endParaRPr lang="es-GT" sz="1800" b="1" dirty="0">
              <a:solidFill>
                <a:schemeClr val="bg1"/>
              </a:solidFill>
              <a:latin typeface="Montserrat" panose="00000500000000000000" pitchFamily="50" charset="0"/>
            </a:endParaRPr>
          </a:p>
        </p:txBody>
      </p:sp>
      <p:grpSp>
        <p:nvGrpSpPr>
          <p:cNvPr id="6" name="Grupo 5"/>
          <p:cNvGrpSpPr/>
          <p:nvPr/>
        </p:nvGrpSpPr>
        <p:grpSpPr>
          <a:xfrm>
            <a:off x="6455414" y="2099405"/>
            <a:ext cx="4188951" cy="4230262"/>
            <a:chOff x="6455414" y="2099405"/>
            <a:chExt cx="4188951" cy="4230262"/>
          </a:xfrm>
        </p:grpSpPr>
        <p:pic>
          <p:nvPicPr>
            <p:cNvPr id="5" name="Imagen 4"/>
            <p:cNvPicPr>
              <a:picLocks noChangeAspect="1"/>
            </p:cNvPicPr>
            <p:nvPr/>
          </p:nvPicPr>
          <p:blipFill>
            <a:blip r:embed="rId3"/>
            <a:stretch>
              <a:fillRect/>
            </a:stretch>
          </p:blipFill>
          <p:spPr>
            <a:xfrm>
              <a:off x="6455414" y="2099405"/>
              <a:ext cx="4188951" cy="4230262"/>
            </a:xfrm>
            <a:prstGeom prst="rect">
              <a:avLst/>
            </a:prstGeom>
          </p:spPr>
        </p:pic>
        <p:sp>
          <p:nvSpPr>
            <p:cNvPr id="4" name="CuadroTexto 3"/>
            <p:cNvSpPr txBox="1"/>
            <p:nvPr/>
          </p:nvSpPr>
          <p:spPr>
            <a:xfrm>
              <a:off x="8309070" y="4899401"/>
              <a:ext cx="804504" cy="261610"/>
            </a:xfrm>
            <a:prstGeom prst="rect">
              <a:avLst/>
            </a:prstGeom>
            <a:solidFill>
              <a:schemeClr val="lt1"/>
            </a:solidFill>
            <a:ln>
              <a:solidFill>
                <a:schemeClr val="tx1"/>
              </a:solidFill>
            </a:ln>
          </p:spPr>
          <p:txBody>
            <a:bodyPr wrap="square" rtlCol="0">
              <a:spAutoFit/>
            </a:bodyPr>
            <a:lstStyle/>
            <a:p>
              <a:r>
                <a:rPr lang="es-MX" sz="1100" b="1" dirty="0"/>
                <a:t>Q. 3.2 m</a:t>
              </a:r>
              <a:endParaRPr lang="es-GT" sz="1100" b="1" dirty="0"/>
            </a:p>
          </p:txBody>
        </p:sp>
      </p:grpSp>
    </p:spTree>
    <p:extLst>
      <p:ext uri="{BB962C8B-B14F-4D97-AF65-F5344CB8AC3E}">
        <p14:creationId xmlns:p14="http://schemas.microsoft.com/office/powerpoint/2010/main" val="21038306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
            <a:extLst>
              <a:ext uri="{FF2B5EF4-FFF2-40B4-BE49-F238E27FC236}">
                <a16:creationId xmlns:a16="http://schemas.microsoft.com/office/drawing/2014/main" id="{A2162693-C48A-1D46-A173-005AE60ACA54}"/>
              </a:ext>
            </a:extLst>
          </p:cNvPr>
          <p:cNvSpPr txBox="1">
            <a:spLocks/>
          </p:cNvSpPr>
          <p:nvPr/>
        </p:nvSpPr>
        <p:spPr>
          <a:xfrm>
            <a:off x="1422400" y="2816603"/>
            <a:ext cx="9144000" cy="1572448"/>
          </a:xfrm>
          <a:prstGeom prst="rect">
            <a:avLst/>
          </a:prstGeom>
        </p:spPr>
        <p:txBody>
          <a:bodyPr vert="horz" lIns="91440" tIns="45720" rIns="91440" bIns="4572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GT" sz="3700" b="1" dirty="0">
                <a:solidFill>
                  <a:schemeClr val="accent1">
                    <a:lumMod val="50000"/>
                  </a:schemeClr>
                </a:solidFill>
                <a:latin typeface="Montserrat" panose="00000500000000000000" pitchFamily="50" charset="0"/>
              </a:rPr>
              <a:t>RENDICIÓN DE CUENTAS</a:t>
            </a:r>
            <a:br>
              <a:rPr lang="es-GT" sz="3700" b="1" dirty="0">
                <a:solidFill>
                  <a:schemeClr val="accent1">
                    <a:lumMod val="50000"/>
                  </a:schemeClr>
                </a:solidFill>
                <a:latin typeface="Montserrat" panose="00000500000000000000" pitchFamily="50" charset="0"/>
              </a:rPr>
            </a:br>
            <a:r>
              <a:rPr lang="es-GT" sz="3700" b="1" dirty="0">
                <a:solidFill>
                  <a:schemeClr val="accent1">
                    <a:lumMod val="50000"/>
                  </a:schemeClr>
                </a:solidFill>
                <a:latin typeface="Montserrat" panose="00000500000000000000" pitchFamily="50" charset="0"/>
              </a:rPr>
              <a:t>Resultados y Avances</a:t>
            </a:r>
          </a:p>
        </p:txBody>
      </p:sp>
    </p:spTree>
    <p:extLst>
      <p:ext uri="{BB962C8B-B14F-4D97-AF65-F5344CB8AC3E}">
        <p14:creationId xmlns:p14="http://schemas.microsoft.com/office/powerpoint/2010/main" val="38938976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Marcador de contenido 6">
            <a:extLst>
              <a:ext uri="{FF2B5EF4-FFF2-40B4-BE49-F238E27FC236}">
                <a16:creationId xmlns:a16="http://schemas.microsoft.com/office/drawing/2014/main" id="{FDEFACA7-B903-4B3E-851C-F8FB7B3942D0}"/>
              </a:ext>
            </a:extLst>
          </p:cNvPr>
          <p:cNvSpPr txBox="1">
            <a:spLocks/>
          </p:cNvSpPr>
          <p:nvPr/>
        </p:nvSpPr>
        <p:spPr>
          <a:xfrm>
            <a:off x="260891" y="1623898"/>
            <a:ext cx="6275664" cy="328254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SzPts val="1000"/>
            </a:pPr>
            <a:r>
              <a:rPr lang="es-GT" sz="1600" dirty="0">
                <a:solidFill>
                  <a:schemeClr val="accent1">
                    <a:lumMod val="50000"/>
                  </a:schemeClr>
                </a:solidFill>
                <a:latin typeface="+mj-lt"/>
              </a:rPr>
              <a:t>Implementación del Sistema de Gestión de Correspondencia, con el apoyo del Ministerio de Gobernación y la Comisión Presidencial de Gobierno Abierto y Electrónico -GAE-, a través de convenios interinstitucionales, por lo cual no tuvo impacto financiero para la Secretaría. </a:t>
            </a:r>
          </a:p>
          <a:p>
            <a:pPr algn="just">
              <a:buSzPts val="1000"/>
            </a:pPr>
            <a:endParaRPr lang="es-GT" sz="500" dirty="0">
              <a:solidFill>
                <a:schemeClr val="accent1">
                  <a:lumMod val="50000"/>
                </a:schemeClr>
              </a:solidFill>
              <a:latin typeface="+mj-lt"/>
            </a:endParaRPr>
          </a:p>
          <a:p>
            <a:pPr algn="just"/>
            <a:r>
              <a:rPr lang="es-GT" sz="1600" dirty="0">
                <a:solidFill>
                  <a:schemeClr val="accent1">
                    <a:lumMod val="50000"/>
                  </a:schemeClr>
                </a:solidFill>
                <a:latin typeface="+mj-lt"/>
              </a:rPr>
              <a:t>Es importante mencionar que la Secretaría Privada de la Presidencia es una Institución cuyo objetivo es brindar apoyo al Presidente de la República y sus resultados están orientados al apoyo para el cumplimiento de las Prioridades de Gobierno. </a:t>
            </a:r>
          </a:p>
          <a:p>
            <a:pPr marL="0" indent="0" algn="just">
              <a:buNone/>
            </a:pPr>
            <a:endParaRPr lang="es-GT" sz="1600" dirty="0">
              <a:solidFill>
                <a:schemeClr val="accent1">
                  <a:lumMod val="50000"/>
                </a:schemeClr>
              </a:solidFill>
              <a:latin typeface="+mj-lt"/>
            </a:endParaRPr>
          </a:p>
          <a:p>
            <a:pPr algn="just"/>
            <a:r>
              <a:rPr lang="es-MX" sz="1600" dirty="0">
                <a:solidFill>
                  <a:schemeClr val="accent1">
                    <a:lumMod val="50000"/>
                  </a:schemeClr>
                </a:solidFill>
                <a:latin typeface="+mj-lt"/>
              </a:rPr>
              <a:t>Por su naturaleza, los resultados de la institución no están orientados a la población en si, sin embargo se apoya a la ciudadanía en sus requerimientos al Presidente de la República.</a:t>
            </a:r>
            <a:endParaRPr lang="es-GT" sz="1600" dirty="0">
              <a:solidFill>
                <a:schemeClr val="accent1">
                  <a:lumMod val="50000"/>
                </a:schemeClr>
              </a:solidFill>
              <a:latin typeface="+mj-lt"/>
            </a:endParaRPr>
          </a:p>
          <a:p>
            <a:pPr marL="0" indent="0">
              <a:buFont typeface="Arial" panose="020B0604020202020204" pitchFamily="34" charset="0"/>
              <a:buNone/>
            </a:pPr>
            <a:endParaRPr lang="es-GT" sz="2000" dirty="0">
              <a:solidFill>
                <a:schemeClr val="accent1">
                  <a:lumMod val="50000"/>
                </a:schemeClr>
              </a:solidFill>
            </a:endParaRPr>
          </a:p>
          <a:p>
            <a:pPr marL="0" indent="0">
              <a:buNone/>
            </a:pPr>
            <a:endParaRPr lang="es-GT" sz="1200" dirty="0">
              <a:solidFill>
                <a:schemeClr val="accent1">
                  <a:lumMod val="50000"/>
                </a:schemeClr>
              </a:solidFill>
            </a:endParaRPr>
          </a:p>
        </p:txBody>
      </p:sp>
      <p:grpSp>
        <p:nvGrpSpPr>
          <p:cNvPr id="2" name="Grupo 1"/>
          <p:cNvGrpSpPr/>
          <p:nvPr/>
        </p:nvGrpSpPr>
        <p:grpSpPr>
          <a:xfrm>
            <a:off x="7056836" y="1774948"/>
            <a:ext cx="4918360" cy="3200465"/>
            <a:chOff x="7056836" y="1960926"/>
            <a:chExt cx="4918360" cy="3200465"/>
          </a:xfrm>
        </p:grpSpPr>
        <p:sp>
          <p:nvSpPr>
            <p:cNvPr id="17" name="Elipse 16">
              <a:extLst>
                <a:ext uri="{FF2B5EF4-FFF2-40B4-BE49-F238E27FC236}">
                  <a16:creationId xmlns:a16="http://schemas.microsoft.com/office/drawing/2014/main" id="{2B34441E-C714-4AEA-AE5C-62C49B12DBE3}"/>
                </a:ext>
              </a:extLst>
            </p:cNvPr>
            <p:cNvSpPr/>
            <p:nvPr/>
          </p:nvSpPr>
          <p:spPr>
            <a:xfrm>
              <a:off x="8760232" y="3693317"/>
              <a:ext cx="1565828" cy="1468074"/>
            </a:xfrm>
            <a:prstGeom prst="ellipse">
              <a:avLst/>
            </a:prstGeom>
            <a:solidFill>
              <a:srgbClr val="197BB4"/>
            </a:solidFill>
            <a:ln>
              <a:solidFill>
                <a:srgbClr val="2786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GT" sz="1100" dirty="0">
                  <a:latin typeface="Montserrat" panose="00000500000000000000"/>
                </a:rPr>
                <a:t>Ubicación geográfica</a:t>
              </a:r>
            </a:p>
            <a:p>
              <a:pPr algn="ctr"/>
              <a:endParaRPr lang="es-MX" sz="1100" dirty="0">
                <a:latin typeface="Montserrat" panose="00000500000000000000"/>
              </a:endParaRPr>
            </a:p>
            <a:p>
              <a:pPr algn="ctr"/>
              <a:r>
                <a:rPr lang="es-MX" sz="1100" b="1" dirty="0">
                  <a:latin typeface="Montserrat" panose="00000500000000000000"/>
                </a:rPr>
                <a:t>0100 “Guatemala”</a:t>
              </a:r>
              <a:endParaRPr lang="es-GT" sz="1100" b="1" dirty="0">
                <a:latin typeface="Montserrat" panose="00000500000000000000"/>
              </a:endParaRPr>
            </a:p>
          </p:txBody>
        </p:sp>
        <p:sp>
          <p:nvSpPr>
            <p:cNvPr id="18" name="Elipse 17">
              <a:extLst>
                <a:ext uri="{FF2B5EF4-FFF2-40B4-BE49-F238E27FC236}">
                  <a16:creationId xmlns:a16="http://schemas.microsoft.com/office/drawing/2014/main" id="{FFAE45C6-02E6-49EF-BBAD-7C05D941D019}"/>
                </a:ext>
              </a:extLst>
            </p:cNvPr>
            <p:cNvSpPr/>
            <p:nvPr/>
          </p:nvSpPr>
          <p:spPr>
            <a:xfrm>
              <a:off x="7111096" y="3693317"/>
              <a:ext cx="1565828" cy="1468074"/>
            </a:xfrm>
            <a:prstGeom prst="ellipse">
              <a:avLst/>
            </a:prstGeom>
            <a:solidFill>
              <a:srgbClr val="197BB4"/>
            </a:solidFill>
            <a:ln>
              <a:solidFill>
                <a:srgbClr val="2786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GT" sz="1100" dirty="0">
                  <a:latin typeface="Montserrat" panose="00000500000000000000"/>
                </a:rPr>
                <a:t>Población beneficiada </a:t>
              </a:r>
            </a:p>
            <a:p>
              <a:pPr algn="ctr"/>
              <a:endParaRPr lang="es-GT" sz="1100" dirty="0">
                <a:latin typeface="Montserrat" panose="00000500000000000000"/>
              </a:endParaRPr>
            </a:p>
            <a:p>
              <a:pPr algn="ctr"/>
              <a:r>
                <a:rPr lang="es-GT" sz="1100" dirty="0">
                  <a:latin typeface="Montserrat" panose="00000500000000000000"/>
                </a:rPr>
                <a:t>- </a:t>
              </a:r>
              <a:r>
                <a:rPr lang="es-GT" sz="900" b="1" dirty="0">
                  <a:latin typeface="Montserrat" panose="00000500000000000000"/>
                </a:rPr>
                <a:t>Ciudadanos de Guatemala que dirigen requerimientos al Presidente de la República </a:t>
              </a:r>
            </a:p>
          </p:txBody>
        </p:sp>
        <p:sp>
          <p:nvSpPr>
            <p:cNvPr id="19" name="Elipse 18">
              <a:extLst>
                <a:ext uri="{FF2B5EF4-FFF2-40B4-BE49-F238E27FC236}">
                  <a16:creationId xmlns:a16="http://schemas.microsoft.com/office/drawing/2014/main" id="{E80071E7-46CE-4B55-9C23-5ADEBEE2EBA6}"/>
                </a:ext>
              </a:extLst>
            </p:cNvPr>
            <p:cNvSpPr/>
            <p:nvPr/>
          </p:nvSpPr>
          <p:spPr>
            <a:xfrm>
              <a:off x="10409368" y="3693317"/>
              <a:ext cx="1565828" cy="1468074"/>
            </a:xfrm>
            <a:prstGeom prst="ellipse">
              <a:avLst/>
            </a:prstGeom>
            <a:solidFill>
              <a:srgbClr val="197BB4"/>
            </a:solidFill>
            <a:ln>
              <a:solidFill>
                <a:srgbClr val="2786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GT" sz="1100" dirty="0">
                  <a:latin typeface="Montserrat" panose="00000500000000000000"/>
                </a:rPr>
                <a:t>Plazo de ejecución:</a:t>
              </a:r>
            </a:p>
            <a:p>
              <a:pPr algn="ctr"/>
              <a:endParaRPr lang="es-MX" sz="1100" dirty="0">
                <a:latin typeface="Montserrat" panose="00000500000000000000"/>
              </a:endParaRPr>
            </a:p>
            <a:p>
              <a:pPr algn="ctr"/>
              <a:r>
                <a:rPr lang="es-MX" sz="1100" b="1" dirty="0">
                  <a:latin typeface="Montserrat" panose="00000500000000000000"/>
                </a:rPr>
                <a:t>Implementación inmediata</a:t>
              </a:r>
              <a:endParaRPr lang="es-GT" sz="1100" b="1" dirty="0">
                <a:latin typeface="Montserrat" panose="00000500000000000000"/>
              </a:endParaRPr>
            </a:p>
          </p:txBody>
        </p:sp>
        <p:sp>
          <p:nvSpPr>
            <p:cNvPr id="20" name="Elipse 19">
              <a:extLst>
                <a:ext uri="{FF2B5EF4-FFF2-40B4-BE49-F238E27FC236}">
                  <a16:creationId xmlns:a16="http://schemas.microsoft.com/office/drawing/2014/main" id="{9E0022DC-A950-45C7-A8B4-167F71E8BEF3}"/>
                </a:ext>
              </a:extLst>
            </p:cNvPr>
            <p:cNvSpPr/>
            <p:nvPr/>
          </p:nvSpPr>
          <p:spPr>
            <a:xfrm>
              <a:off x="8705972" y="1960926"/>
              <a:ext cx="1647796" cy="1468074"/>
            </a:xfrm>
            <a:prstGeom prst="ellipse">
              <a:avLst/>
            </a:prstGeom>
            <a:solidFill>
              <a:srgbClr val="197BB4"/>
            </a:solidFill>
            <a:ln>
              <a:solidFill>
                <a:srgbClr val="2786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sz="1000" dirty="0">
                <a:latin typeface="Montserrat" panose="00000500000000000000"/>
              </a:endParaRPr>
            </a:p>
            <a:p>
              <a:pPr algn="ctr"/>
              <a:endParaRPr lang="es-GT" sz="1000" dirty="0">
                <a:latin typeface="Montserrat" panose="00000500000000000000"/>
              </a:endParaRPr>
            </a:p>
            <a:p>
              <a:pPr algn="ctr"/>
              <a:r>
                <a:rPr lang="es-GT" sz="1000" dirty="0">
                  <a:latin typeface="Montserrat" panose="00000500000000000000"/>
                </a:rPr>
                <a:t>Presupuesto vigente:            </a:t>
              </a:r>
              <a:r>
                <a:rPr lang="es-GT" sz="1000" b="1" dirty="0">
                  <a:latin typeface="Montserrat" panose="00000500000000000000"/>
                </a:rPr>
                <a:t>Q. 15.5 millones </a:t>
              </a:r>
              <a:r>
                <a:rPr lang="es-GT" sz="1000" dirty="0">
                  <a:latin typeface="Montserrat" panose="00000500000000000000"/>
                </a:rPr>
                <a:t>_______ </a:t>
              </a:r>
              <a:br>
                <a:rPr lang="es-GT" sz="1000" dirty="0">
                  <a:latin typeface="Montserrat" panose="00000500000000000000"/>
                </a:rPr>
              </a:br>
              <a:r>
                <a:rPr lang="es-GT" sz="1000" dirty="0">
                  <a:latin typeface="Montserrat" panose="00000500000000000000"/>
                </a:rPr>
                <a:t>Presupuesto ejecutado:       </a:t>
              </a:r>
              <a:r>
                <a:rPr lang="es-GT" sz="1000" b="1" dirty="0">
                  <a:latin typeface="Montserrat" panose="00000500000000000000"/>
                </a:rPr>
                <a:t>Q. 3.2 millones </a:t>
              </a:r>
              <a:r>
                <a:rPr lang="es-GT" sz="1000" dirty="0">
                  <a:latin typeface="Montserrat" panose="00000500000000000000"/>
                </a:rPr>
                <a:t>________</a:t>
              </a:r>
              <a:br>
                <a:rPr lang="es-GT" sz="1000" dirty="0">
                  <a:latin typeface="Montserrat" panose="00000500000000000000"/>
                </a:rPr>
              </a:br>
              <a:br>
                <a:rPr lang="es-GT" sz="1000" dirty="0">
                  <a:latin typeface="Montserrat" panose="00000500000000000000"/>
                </a:rPr>
              </a:br>
              <a:endParaRPr lang="es-GT" sz="1000" dirty="0">
                <a:latin typeface="Montserrat" panose="00000500000000000000"/>
              </a:endParaRPr>
            </a:p>
          </p:txBody>
        </p:sp>
        <p:sp>
          <p:nvSpPr>
            <p:cNvPr id="21" name="Elipse 20">
              <a:extLst>
                <a:ext uri="{FF2B5EF4-FFF2-40B4-BE49-F238E27FC236}">
                  <a16:creationId xmlns:a16="http://schemas.microsoft.com/office/drawing/2014/main" id="{7ACA3FC4-6608-4E07-BCF9-A14B56A09B24}"/>
                </a:ext>
              </a:extLst>
            </p:cNvPr>
            <p:cNvSpPr/>
            <p:nvPr/>
          </p:nvSpPr>
          <p:spPr>
            <a:xfrm>
              <a:off x="7056836" y="1960926"/>
              <a:ext cx="1565828" cy="1468074"/>
            </a:xfrm>
            <a:prstGeom prst="ellipse">
              <a:avLst/>
            </a:prstGeom>
            <a:solidFill>
              <a:srgbClr val="197BB4"/>
            </a:solidFill>
            <a:ln>
              <a:solidFill>
                <a:srgbClr val="2786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GT" sz="1100" dirty="0">
                  <a:latin typeface="Montserrat" panose="00000500000000000000"/>
                </a:rPr>
                <a:t>Programa: __________</a:t>
              </a:r>
              <a:br>
                <a:rPr lang="es-GT" sz="1100" dirty="0">
                  <a:latin typeface="Montserrat" panose="00000500000000000000"/>
                </a:rPr>
              </a:br>
              <a:r>
                <a:rPr lang="es-GT" sz="1100" b="1" dirty="0">
                  <a:latin typeface="Montserrat" panose="00000500000000000000"/>
                </a:rPr>
                <a:t>Gestión Privada Presidencial </a:t>
              </a:r>
              <a:r>
                <a:rPr lang="es-GT" sz="1100" dirty="0">
                  <a:latin typeface="Montserrat" panose="00000500000000000000"/>
                </a:rPr>
                <a:t>__________</a:t>
              </a:r>
            </a:p>
          </p:txBody>
        </p:sp>
        <p:sp>
          <p:nvSpPr>
            <p:cNvPr id="22" name="Elipse 21">
              <a:extLst>
                <a:ext uri="{FF2B5EF4-FFF2-40B4-BE49-F238E27FC236}">
                  <a16:creationId xmlns:a16="http://schemas.microsoft.com/office/drawing/2014/main" id="{C89FF6C7-18FA-4B5D-9D52-EB5E37BC636D}"/>
                </a:ext>
              </a:extLst>
            </p:cNvPr>
            <p:cNvSpPr/>
            <p:nvPr/>
          </p:nvSpPr>
          <p:spPr>
            <a:xfrm>
              <a:off x="10353768" y="1960926"/>
              <a:ext cx="1565828" cy="1468074"/>
            </a:xfrm>
            <a:prstGeom prst="ellipse">
              <a:avLst/>
            </a:prstGeom>
            <a:solidFill>
              <a:srgbClr val="197BB4"/>
            </a:solidFill>
            <a:ln>
              <a:solidFill>
                <a:srgbClr val="2786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GT" sz="1100" dirty="0">
                  <a:latin typeface="Montserrat" panose="00000500000000000000"/>
                </a:rPr>
                <a:t>Fuente de financia-</a:t>
              </a:r>
              <a:br>
                <a:rPr lang="es-GT" sz="1100" dirty="0">
                  <a:latin typeface="Montserrat" panose="00000500000000000000"/>
                </a:rPr>
              </a:br>
              <a:r>
                <a:rPr lang="es-GT" sz="1100" dirty="0">
                  <a:latin typeface="Montserrat" panose="00000500000000000000"/>
                </a:rPr>
                <a:t>miento</a:t>
              </a:r>
            </a:p>
            <a:p>
              <a:pPr algn="ctr"/>
              <a:endParaRPr lang="es-MX" sz="1100" dirty="0">
                <a:latin typeface="Montserrat" panose="00000500000000000000"/>
              </a:endParaRPr>
            </a:p>
            <a:p>
              <a:pPr algn="ctr"/>
              <a:r>
                <a:rPr lang="es-MX" sz="1100" b="1" dirty="0">
                  <a:latin typeface="Montserrat" panose="00000500000000000000"/>
                </a:rPr>
                <a:t>11 “Ingresos Corrientes”</a:t>
              </a:r>
              <a:endParaRPr lang="es-GT" sz="1100" b="1" dirty="0">
                <a:latin typeface="Montserrat" panose="00000500000000000000"/>
              </a:endParaRPr>
            </a:p>
          </p:txBody>
        </p:sp>
      </p:grpSp>
      <p:sp>
        <p:nvSpPr>
          <p:cNvPr id="14" name="Título 1">
            <a:extLst>
              <a:ext uri="{FF2B5EF4-FFF2-40B4-BE49-F238E27FC236}">
                <a16:creationId xmlns:a16="http://schemas.microsoft.com/office/drawing/2014/main" id="{67D0DB10-AE31-47D2-A485-453D2186D26D}"/>
              </a:ext>
            </a:extLst>
          </p:cNvPr>
          <p:cNvSpPr>
            <a:spLocks noGrp="1"/>
          </p:cNvSpPr>
          <p:nvPr>
            <p:ph type="title"/>
          </p:nvPr>
        </p:nvSpPr>
        <p:spPr>
          <a:xfrm>
            <a:off x="1565020" y="119397"/>
            <a:ext cx="9079345" cy="1095137"/>
          </a:xfrm>
        </p:spPr>
        <p:txBody>
          <a:bodyPr>
            <a:normAutofit/>
          </a:bodyPr>
          <a:lstStyle/>
          <a:p>
            <a:r>
              <a:rPr lang="es-MX" sz="2800" dirty="0">
                <a:solidFill>
                  <a:schemeClr val="bg1"/>
                </a:solidFill>
              </a:rPr>
              <a:t>Principales Resultados y Avances</a:t>
            </a:r>
            <a:endParaRPr lang="es-GT" sz="1800" b="1" dirty="0">
              <a:solidFill>
                <a:schemeClr val="bg1"/>
              </a:solidFill>
              <a:latin typeface="Montserrat" panose="00000500000000000000" pitchFamily="50" charset="0"/>
            </a:endParaRPr>
          </a:p>
        </p:txBody>
      </p:sp>
    </p:spTree>
    <p:extLst>
      <p:ext uri="{BB962C8B-B14F-4D97-AF65-F5344CB8AC3E}">
        <p14:creationId xmlns:p14="http://schemas.microsoft.com/office/powerpoint/2010/main" val="5352223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
            <a:extLst>
              <a:ext uri="{FF2B5EF4-FFF2-40B4-BE49-F238E27FC236}">
                <a16:creationId xmlns:a16="http://schemas.microsoft.com/office/drawing/2014/main" id="{A2162693-C48A-1D46-A173-005AE60ACA54}"/>
              </a:ext>
            </a:extLst>
          </p:cNvPr>
          <p:cNvSpPr txBox="1">
            <a:spLocks/>
          </p:cNvSpPr>
          <p:nvPr/>
        </p:nvSpPr>
        <p:spPr>
          <a:xfrm>
            <a:off x="1422400" y="2816603"/>
            <a:ext cx="9144000" cy="1572448"/>
          </a:xfrm>
          <a:prstGeom prst="rect">
            <a:avLst/>
          </a:prstGeom>
        </p:spPr>
        <p:txBody>
          <a:bodyPr vert="horz" lIns="91440" tIns="45720" rIns="91440" bIns="4572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GT" sz="3700" b="1" dirty="0">
                <a:solidFill>
                  <a:schemeClr val="accent1">
                    <a:lumMod val="50000"/>
                  </a:schemeClr>
                </a:solidFill>
                <a:latin typeface="Montserrat" panose="00000500000000000000" pitchFamily="50" charset="0"/>
              </a:rPr>
              <a:t>RENDICIÓN DE CUENTAS</a:t>
            </a:r>
            <a:br>
              <a:rPr lang="es-GT" sz="3700" b="1" dirty="0">
                <a:solidFill>
                  <a:schemeClr val="accent1">
                    <a:lumMod val="50000"/>
                  </a:schemeClr>
                </a:solidFill>
                <a:latin typeface="Montserrat" panose="00000500000000000000" pitchFamily="50" charset="0"/>
              </a:rPr>
            </a:br>
            <a:r>
              <a:rPr lang="es-GT" sz="3700" b="1" dirty="0">
                <a:solidFill>
                  <a:schemeClr val="accent1">
                    <a:lumMod val="50000"/>
                  </a:schemeClr>
                </a:solidFill>
                <a:latin typeface="Montserrat" panose="00000500000000000000" pitchFamily="50" charset="0"/>
              </a:rPr>
              <a:t>Logros y Tendencias</a:t>
            </a:r>
          </a:p>
        </p:txBody>
      </p:sp>
    </p:spTree>
    <p:extLst>
      <p:ext uri="{BB962C8B-B14F-4D97-AF65-F5344CB8AC3E}">
        <p14:creationId xmlns:p14="http://schemas.microsoft.com/office/powerpoint/2010/main" val="28186266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3202436" y="306242"/>
            <a:ext cx="5787127" cy="707886"/>
          </a:xfrm>
          <a:prstGeom prst="rect">
            <a:avLst/>
          </a:prstGeom>
          <a:noFill/>
        </p:spPr>
        <p:txBody>
          <a:bodyPr wrap="square" rtlCol="0">
            <a:spAutoFit/>
          </a:bodyPr>
          <a:lstStyle/>
          <a:p>
            <a:pPr algn="ctr"/>
            <a:r>
              <a:rPr lang="es-GT" sz="4000" b="1" dirty="0">
                <a:solidFill>
                  <a:schemeClr val="bg1"/>
                </a:solidFill>
                <a:effectLst>
                  <a:outerShdw blurRad="38100" dist="38100" dir="2700000" algn="tl">
                    <a:srgbClr val="000000">
                      <a:alpha val="43137"/>
                    </a:srgbClr>
                  </a:outerShdw>
                </a:effectLst>
              </a:rPr>
              <a:t>LOGROS</a:t>
            </a:r>
          </a:p>
        </p:txBody>
      </p:sp>
      <p:sp>
        <p:nvSpPr>
          <p:cNvPr id="5" name="CuadroTexto 4">
            <a:extLst>
              <a:ext uri="{FF2B5EF4-FFF2-40B4-BE49-F238E27FC236}">
                <a16:creationId xmlns:a16="http://schemas.microsoft.com/office/drawing/2014/main" id="{5CC0D86A-D6BA-4AC5-986D-C924C7742058}"/>
              </a:ext>
            </a:extLst>
          </p:cNvPr>
          <p:cNvSpPr txBox="1"/>
          <p:nvPr/>
        </p:nvSpPr>
        <p:spPr>
          <a:xfrm>
            <a:off x="2004316" y="1402878"/>
            <a:ext cx="8204495" cy="7556364"/>
          </a:xfrm>
          <a:prstGeom prst="rect">
            <a:avLst/>
          </a:prstGeom>
          <a:noFill/>
        </p:spPr>
        <p:txBody>
          <a:bodyPr wrap="square" rtlCol="0">
            <a:spAutoFit/>
          </a:bodyPr>
          <a:lstStyle/>
          <a:p>
            <a:pPr marL="357188" indent="-357188" algn="just">
              <a:buAutoNum type="arabicPeriod"/>
            </a:pPr>
            <a:r>
              <a:rPr lang="es-GT" sz="1600" dirty="0">
                <a:solidFill>
                  <a:schemeClr val="accent1">
                    <a:lumMod val="50000"/>
                  </a:schemeClr>
                </a:solidFill>
              </a:rPr>
              <a:t>Con el fin de hacer mas eficientes las asignaciones presupuestarias, se puso a disposición del Ministerio de Finanzas Públicas, Q. 1.7 millones, para ser reorientados a las prioridades de gobierno, de acuerdo a las necesidades del país. </a:t>
            </a:r>
          </a:p>
          <a:p>
            <a:pPr marL="357188" indent="-357188" algn="just">
              <a:buAutoNum type="arabicPeriod"/>
            </a:pPr>
            <a:endParaRPr lang="es-GT" sz="1600" dirty="0">
              <a:solidFill>
                <a:schemeClr val="accent1">
                  <a:lumMod val="50000"/>
                </a:schemeClr>
              </a:solidFill>
            </a:endParaRPr>
          </a:p>
          <a:p>
            <a:pPr marL="357188" indent="-357188" algn="just">
              <a:buFont typeface="Arial"/>
              <a:buAutoNum type="arabicPeriod"/>
            </a:pPr>
            <a:r>
              <a:rPr lang="es-GT" sz="1600" dirty="0">
                <a:solidFill>
                  <a:schemeClr val="accent1">
                    <a:lumMod val="50000"/>
                  </a:schemeClr>
                </a:solidFill>
              </a:rPr>
              <a:t>Implementación del Sistema de Gestión de Correspondencia, con el apoyo del Ministerio de Gobernación y la Comisión Presidencial de Gobierno Abierto y Electrónico -GAE-, a través de convenios interinstitucionales, por lo cual no tuvo impacto financiero para la Secretaría. </a:t>
            </a:r>
          </a:p>
          <a:p>
            <a:pPr marL="357188" indent="-357188" algn="just">
              <a:buFont typeface="Arial"/>
              <a:buAutoNum type="arabicPeriod"/>
            </a:pPr>
            <a:endParaRPr lang="es-GT" sz="1600" dirty="0">
              <a:solidFill>
                <a:schemeClr val="accent1">
                  <a:lumMod val="50000"/>
                </a:schemeClr>
              </a:solidFill>
            </a:endParaRPr>
          </a:p>
          <a:p>
            <a:pPr marL="357188" indent="-357188" algn="just">
              <a:buFont typeface="Arial"/>
              <a:buAutoNum type="arabicPeriod"/>
            </a:pPr>
            <a:r>
              <a:rPr lang="es-GT" sz="1600" dirty="0">
                <a:solidFill>
                  <a:schemeClr val="accent1">
                    <a:lumMod val="50000"/>
                  </a:schemeClr>
                </a:solidFill>
              </a:rPr>
              <a:t>Se elaboró un programa anual de capacitaciones y fortalecimiento Institucional así como el fortalecimiento de procesos en temas de contratación, reclutamiento, promoción de ascensos y clima laboral. </a:t>
            </a:r>
          </a:p>
          <a:p>
            <a:pPr marL="357188" indent="-357188" algn="just">
              <a:buAutoNum type="arabicPeriod"/>
            </a:pPr>
            <a:endParaRPr lang="es-GT" sz="1600" dirty="0">
              <a:solidFill>
                <a:schemeClr val="accent1">
                  <a:lumMod val="50000"/>
                </a:schemeClr>
              </a:solidFill>
            </a:endParaRPr>
          </a:p>
          <a:p>
            <a:pPr marL="357188" lvl="0" indent="-357188" algn="just">
              <a:lnSpc>
                <a:spcPct val="107000"/>
              </a:lnSpc>
              <a:spcAft>
                <a:spcPts val="800"/>
              </a:spcAft>
              <a:buFont typeface="+mj-lt"/>
              <a:buAutoNum type="arabicPeriod"/>
              <a:tabLst>
                <a:tab pos="457200" algn="l"/>
              </a:tabLst>
            </a:pPr>
            <a:r>
              <a:rPr lang="es-GT" sz="1600" dirty="0">
                <a:solidFill>
                  <a:schemeClr val="accent1">
                    <a:lumMod val="50000"/>
                  </a:schemeClr>
                </a:solidFill>
              </a:rPr>
              <a:t>En apoyo directo al Presidente de la República se estableció un equipo técnico y profesional multidisciplinario, que da seguimiento, evalúa y monitorea las prioridades de gobierno  </a:t>
            </a:r>
          </a:p>
          <a:p>
            <a:pPr marL="357188" indent="-357188" algn="just">
              <a:buAutoNum type="arabicPeriod"/>
            </a:pPr>
            <a:r>
              <a:rPr lang="es-GT" sz="1600" dirty="0">
                <a:solidFill>
                  <a:schemeClr val="accent1">
                    <a:lumMod val="50000"/>
                  </a:schemeClr>
                </a:solidFill>
              </a:rPr>
              <a:t>Implementación de un Sistema de Gestión por Resultados en las áreas funcionales</a:t>
            </a:r>
          </a:p>
          <a:p>
            <a:pPr marL="357188" indent="-357188" algn="just">
              <a:buAutoNum type="arabicPeriod"/>
            </a:pPr>
            <a:endParaRPr lang="es-GT" sz="1600" dirty="0">
              <a:solidFill>
                <a:schemeClr val="accent1">
                  <a:lumMod val="50000"/>
                </a:schemeClr>
              </a:solidFill>
            </a:endParaRPr>
          </a:p>
          <a:p>
            <a:pPr marL="357188" indent="-357188" algn="just">
              <a:buFont typeface="Arial"/>
              <a:buAutoNum type="arabicPeriod"/>
            </a:pPr>
            <a:r>
              <a:rPr lang="es-GT" sz="1600" dirty="0">
                <a:solidFill>
                  <a:schemeClr val="accent1">
                    <a:lumMod val="50000"/>
                  </a:schemeClr>
                </a:solidFill>
              </a:rPr>
              <a:t>Alineación de las metas institucionales con los objetivos de desarrollo sostenible con el Plan Nacional de Desarrollo </a:t>
            </a:r>
            <a:r>
              <a:rPr lang="es-GT" sz="1600" dirty="0" err="1">
                <a:solidFill>
                  <a:schemeClr val="accent1">
                    <a:lumMod val="50000"/>
                  </a:schemeClr>
                </a:solidFill>
              </a:rPr>
              <a:t>K´atun</a:t>
            </a:r>
            <a:r>
              <a:rPr lang="es-GT" sz="1600" dirty="0">
                <a:solidFill>
                  <a:schemeClr val="accent1">
                    <a:lumMod val="50000"/>
                  </a:schemeClr>
                </a:solidFill>
              </a:rPr>
              <a:t> 2032.</a:t>
            </a:r>
          </a:p>
          <a:p>
            <a:pPr marL="457200" indent="-457200" algn="just">
              <a:buAutoNum type="arabicPeriod"/>
            </a:pPr>
            <a:endParaRPr lang="es-GT" sz="1600" dirty="0">
              <a:solidFill>
                <a:schemeClr val="accent1">
                  <a:lumMod val="50000"/>
                </a:schemeClr>
              </a:solidFill>
            </a:endParaRPr>
          </a:p>
          <a:p>
            <a:pPr marL="457200" indent="-457200" algn="just">
              <a:buAutoNum type="arabicPeriod"/>
            </a:pPr>
            <a:endParaRPr lang="es-GT" sz="1100" dirty="0">
              <a:solidFill>
                <a:schemeClr val="accent1">
                  <a:lumMod val="50000"/>
                </a:schemeClr>
              </a:solidFill>
            </a:endParaRPr>
          </a:p>
          <a:p>
            <a:pPr algn="just"/>
            <a:endParaRPr lang="es-GT" sz="1600" dirty="0">
              <a:solidFill>
                <a:schemeClr val="accent1">
                  <a:lumMod val="50000"/>
                </a:schemeClr>
              </a:solidFill>
            </a:endParaRPr>
          </a:p>
          <a:p>
            <a:pPr marL="457200" indent="-457200" algn="just">
              <a:buAutoNum type="arabicPeriod"/>
            </a:pPr>
            <a:endParaRPr lang="es-GT" sz="1600" dirty="0">
              <a:solidFill>
                <a:schemeClr val="accent1">
                  <a:lumMod val="50000"/>
                </a:schemeClr>
              </a:solidFill>
            </a:endParaRPr>
          </a:p>
          <a:p>
            <a:pPr algn="just"/>
            <a:endParaRPr lang="es-GT" sz="1600" dirty="0">
              <a:solidFill>
                <a:schemeClr val="accent1">
                  <a:lumMod val="50000"/>
                </a:schemeClr>
              </a:solidFill>
            </a:endParaRPr>
          </a:p>
          <a:p>
            <a:pPr marL="457200" indent="-457200" algn="just">
              <a:buAutoNum type="arabicPeriod"/>
            </a:pPr>
            <a:endParaRPr lang="es-GT" sz="1600" dirty="0">
              <a:solidFill>
                <a:schemeClr val="accent1">
                  <a:lumMod val="50000"/>
                </a:schemeClr>
              </a:solidFill>
            </a:endParaRPr>
          </a:p>
          <a:p>
            <a:pPr marL="457200" indent="-457200" algn="just">
              <a:buAutoNum type="arabicPeriod"/>
            </a:pPr>
            <a:endParaRPr lang="es-GT" sz="1600" dirty="0">
              <a:solidFill>
                <a:schemeClr val="accent1">
                  <a:lumMod val="50000"/>
                </a:schemeClr>
              </a:solidFill>
            </a:endParaRPr>
          </a:p>
          <a:p>
            <a:pPr algn="just"/>
            <a:endParaRPr lang="es-GT" sz="2400" dirty="0">
              <a:solidFill>
                <a:schemeClr val="accent1">
                  <a:lumMod val="50000"/>
                </a:schemeClr>
              </a:solidFill>
            </a:endParaRPr>
          </a:p>
          <a:p>
            <a:pPr marL="457200" indent="-457200" algn="just">
              <a:buAutoNum type="arabicPeriod"/>
            </a:pPr>
            <a:endParaRPr lang="es-GT" sz="2400" dirty="0">
              <a:solidFill>
                <a:schemeClr val="accent1">
                  <a:lumMod val="50000"/>
                </a:schemeClr>
              </a:solidFill>
            </a:endParaRPr>
          </a:p>
        </p:txBody>
      </p:sp>
    </p:spTree>
    <p:extLst>
      <p:ext uri="{BB962C8B-B14F-4D97-AF65-F5344CB8AC3E}">
        <p14:creationId xmlns:p14="http://schemas.microsoft.com/office/powerpoint/2010/main" val="35213476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3201375" y="319383"/>
            <a:ext cx="5933294" cy="646331"/>
          </a:xfrm>
          <a:prstGeom prst="rect">
            <a:avLst/>
          </a:prstGeom>
          <a:noFill/>
        </p:spPr>
        <p:txBody>
          <a:bodyPr wrap="square" rtlCol="0">
            <a:spAutoFit/>
          </a:bodyPr>
          <a:lstStyle/>
          <a:p>
            <a:pPr algn="ctr"/>
            <a:r>
              <a:rPr lang="es-GT" sz="3600" b="1" dirty="0">
                <a:solidFill>
                  <a:schemeClr val="bg1"/>
                </a:solidFill>
                <a:effectLst>
                  <a:outerShdw blurRad="38100" dist="38100" dir="2700000" algn="tl">
                    <a:srgbClr val="000000">
                      <a:alpha val="43137"/>
                    </a:srgbClr>
                  </a:outerShdw>
                </a:effectLst>
              </a:rPr>
              <a:t>TENDENCIAS</a:t>
            </a:r>
          </a:p>
        </p:txBody>
      </p:sp>
      <p:sp>
        <p:nvSpPr>
          <p:cNvPr id="5" name="CuadroTexto 4">
            <a:extLst>
              <a:ext uri="{FF2B5EF4-FFF2-40B4-BE49-F238E27FC236}">
                <a16:creationId xmlns:a16="http://schemas.microsoft.com/office/drawing/2014/main" id="{5CC0D86A-D6BA-4AC5-986D-C924C7742058}"/>
              </a:ext>
            </a:extLst>
          </p:cNvPr>
          <p:cNvSpPr txBox="1"/>
          <p:nvPr/>
        </p:nvSpPr>
        <p:spPr>
          <a:xfrm>
            <a:off x="2074178" y="1577861"/>
            <a:ext cx="8043644" cy="6632585"/>
          </a:xfrm>
          <a:prstGeom prst="rect">
            <a:avLst/>
          </a:prstGeom>
          <a:noFill/>
        </p:spPr>
        <p:txBody>
          <a:bodyPr wrap="square" rtlCol="0">
            <a:spAutoFit/>
          </a:bodyPr>
          <a:lstStyle/>
          <a:p>
            <a:pPr marL="457200" indent="-457200" algn="just">
              <a:buAutoNum type="arabicPeriod"/>
            </a:pPr>
            <a:endParaRPr lang="es-GT" sz="1700" dirty="0">
              <a:solidFill>
                <a:schemeClr val="accent1">
                  <a:lumMod val="50000"/>
                </a:schemeClr>
              </a:solidFill>
            </a:endParaRPr>
          </a:p>
          <a:p>
            <a:pPr marL="357188" indent="-357188" algn="just">
              <a:buAutoNum type="arabicPeriod"/>
            </a:pPr>
            <a:r>
              <a:rPr lang="es-GT" sz="1700" dirty="0">
                <a:solidFill>
                  <a:schemeClr val="accent1">
                    <a:lumMod val="50000"/>
                  </a:schemeClr>
                </a:solidFill>
              </a:rPr>
              <a:t>Se planea la Implementación de informes de análisis sobre monitoreo de los compromisos Ministeriales y Presidenciales y la atención que se le brinda al ciudadano por parte de las Instituciones que conforman el Organismo Ejecutivo. </a:t>
            </a:r>
          </a:p>
          <a:p>
            <a:pPr marL="357188" indent="-357188" algn="just">
              <a:buAutoNum type="arabicPeriod"/>
            </a:pPr>
            <a:endParaRPr lang="es-GT" sz="1700" dirty="0">
              <a:solidFill>
                <a:schemeClr val="accent1">
                  <a:lumMod val="50000"/>
                </a:schemeClr>
              </a:solidFill>
            </a:endParaRPr>
          </a:p>
          <a:p>
            <a:pPr marL="357188" lvl="0" indent="-357188" algn="just">
              <a:buFont typeface="+mj-lt"/>
              <a:buAutoNum type="arabicPeriod"/>
              <a:tabLst>
                <a:tab pos="457200" algn="l"/>
              </a:tabLst>
            </a:pPr>
            <a:r>
              <a:rPr lang="es-GT" sz="1700" dirty="0">
                <a:solidFill>
                  <a:schemeClr val="accent1">
                    <a:lumMod val="50000"/>
                  </a:schemeClr>
                </a:solidFill>
              </a:rPr>
              <a:t>Fortalecer la mediación entre el gobierno y la sociedad, por medio de la implementación de procesos previos de diálogo, con el fin de evitar el desarrollo de conflictos.</a:t>
            </a:r>
          </a:p>
          <a:p>
            <a:pPr marL="357188" indent="-357188" algn="just">
              <a:buAutoNum type="arabicPeriod"/>
            </a:pPr>
            <a:endParaRPr lang="es-GT" sz="1700" dirty="0">
              <a:solidFill>
                <a:schemeClr val="accent1">
                  <a:lumMod val="50000"/>
                </a:schemeClr>
              </a:solidFill>
            </a:endParaRPr>
          </a:p>
          <a:p>
            <a:pPr marL="357188" lvl="0" indent="-357188" algn="just">
              <a:buFont typeface="+mj-lt"/>
              <a:buAutoNum type="arabicPeriod"/>
              <a:tabLst>
                <a:tab pos="457200" algn="l"/>
              </a:tabLst>
            </a:pPr>
            <a:r>
              <a:rPr lang="es-GT" sz="1700" dirty="0">
                <a:solidFill>
                  <a:schemeClr val="accent1">
                    <a:lumMod val="50000"/>
                  </a:schemeClr>
                </a:solidFill>
              </a:rPr>
              <a:t>Proceso de suscripción de una serie de convenios interinstitucionales para el fortalecimiento de las capacidades del personal en temas de transparencia y ética y probidad, datos abiertos, salud y seguridad ocupacional entre otros.</a:t>
            </a:r>
          </a:p>
          <a:p>
            <a:pPr marL="357188" lvl="0" indent="-357188" algn="just">
              <a:buFont typeface="+mj-lt"/>
              <a:buAutoNum type="arabicPeriod"/>
              <a:tabLst>
                <a:tab pos="457200" algn="l"/>
              </a:tabLst>
            </a:pPr>
            <a:endParaRPr lang="es-GT" sz="1700" dirty="0">
              <a:solidFill>
                <a:schemeClr val="accent1">
                  <a:lumMod val="50000"/>
                </a:schemeClr>
              </a:solidFill>
            </a:endParaRPr>
          </a:p>
          <a:p>
            <a:pPr marL="357188" lvl="0" indent="-357188" algn="just">
              <a:buFont typeface="+mj-lt"/>
              <a:buAutoNum type="arabicPeriod"/>
              <a:tabLst>
                <a:tab pos="457200" algn="l"/>
              </a:tabLst>
            </a:pPr>
            <a:r>
              <a:rPr lang="es-GT" sz="1700" dirty="0">
                <a:solidFill>
                  <a:schemeClr val="accent1">
                    <a:lumMod val="50000"/>
                  </a:schemeClr>
                </a:solidFill>
              </a:rPr>
              <a:t>Convenios con las Universidades, para la profesionalización del capital humano. </a:t>
            </a:r>
          </a:p>
          <a:p>
            <a:pPr marL="357188" indent="-357188" algn="just">
              <a:buAutoNum type="arabicPeriod"/>
            </a:pPr>
            <a:endParaRPr lang="es-GT" sz="1700" dirty="0">
              <a:solidFill>
                <a:schemeClr val="accent1">
                  <a:lumMod val="50000"/>
                </a:schemeClr>
              </a:solidFill>
            </a:endParaRPr>
          </a:p>
          <a:p>
            <a:pPr marL="457200" indent="-457200" algn="just">
              <a:buAutoNum type="arabicPeriod" startAt="4"/>
            </a:pPr>
            <a:endParaRPr lang="es-GT" sz="1700" dirty="0">
              <a:solidFill>
                <a:schemeClr val="accent1">
                  <a:lumMod val="50000"/>
                </a:schemeClr>
              </a:solidFill>
            </a:endParaRPr>
          </a:p>
          <a:p>
            <a:pPr marL="457200" indent="-457200" algn="just">
              <a:buAutoNum type="arabicPeriod" startAt="4"/>
            </a:pPr>
            <a:endParaRPr lang="es-GT" sz="1700" dirty="0">
              <a:solidFill>
                <a:schemeClr val="accent1">
                  <a:lumMod val="50000"/>
                </a:schemeClr>
              </a:solidFill>
            </a:endParaRPr>
          </a:p>
          <a:p>
            <a:pPr marL="457200" indent="-457200" algn="just">
              <a:buAutoNum type="arabicPeriod" startAt="4"/>
            </a:pPr>
            <a:endParaRPr lang="es-GT" sz="1700" dirty="0">
              <a:solidFill>
                <a:schemeClr val="accent1">
                  <a:lumMod val="50000"/>
                </a:schemeClr>
              </a:solidFill>
            </a:endParaRPr>
          </a:p>
          <a:p>
            <a:pPr marL="457200" indent="-457200" algn="just">
              <a:buAutoNum type="arabicPeriod" startAt="4"/>
            </a:pPr>
            <a:endParaRPr lang="es-GT" sz="1700" dirty="0">
              <a:solidFill>
                <a:schemeClr val="accent1">
                  <a:lumMod val="50000"/>
                </a:schemeClr>
              </a:solidFill>
            </a:endParaRPr>
          </a:p>
          <a:p>
            <a:pPr marL="457200" indent="-457200" algn="just">
              <a:buAutoNum type="arabicPeriod" startAt="4"/>
            </a:pPr>
            <a:endParaRPr lang="es-GT" sz="1700" dirty="0">
              <a:solidFill>
                <a:schemeClr val="accent1">
                  <a:lumMod val="50000"/>
                </a:schemeClr>
              </a:solidFill>
            </a:endParaRPr>
          </a:p>
          <a:p>
            <a:pPr marL="457200" indent="-457200" algn="just">
              <a:buAutoNum type="arabicPeriod" startAt="4"/>
            </a:pPr>
            <a:endParaRPr lang="es-GT" sz="1700" dirty="0">
              <a:solidFill>
                <a:schemeClr val="accent1">
                  <a:lumMod val="50000"/>
                </a:schemeClr>
              </a:solidFill>
            </a:endParaRPr>
          </a:p>
          <a:p>
            <a:pPr algn="just"/>
            <a:endParaRPr lang="es-GT" sz="1700" dirty="0">
              <a:solidFill>
                <a:schemeClr val="accent1">
                  <a:lumMod val="50000"/>
                </a:schemeClr>
              </a:solidFill>
            </a:endParaRPr>
          </a:p>
          <a:p>
            <a:pPr marL="457200" indent="-457200" algn="just">
              <a:buAutoNum type="arabicPeriod"/>
            </a:pPr>
            <a:endParaRPr lang="es-GT" sz="1700" dirty="0">
              <a:solidFill>
                <a:schemeClr val="accent1">
                  <a:lumMod val="50000"/>
                </a:schemeClr>
              </a:solidFill>
            </a:endParaRPr>
          </a:p>
        </p:txBody>
      </p:sp>
    </p:spTree>
    <p:extLst>
      <p:ext uri="{BB962C8B-B14F-4D97-AF65-F5344CB8AC3E}">
        <p14:creationId xmlns:p14="http://schemas.microsoft.com/office/powerpoint/2010/main" val="9381535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pic>
        <p:nvPicPr>
          <p:cNvPr id="217" name="Google Shape;217;p173"/>
          <p:cNvPicPr preferRelativeResize="0"/>
          <p:nvPr/>
        </p:nvPicPr>
        <p:blipFill rotWithShape="1">
          <a:blip r:embed="rId3">
            <a:alphaModFix/>
          </a:blip>
          <a:srcRect t="9584" b="15410"/>
          <a:stretch/>
        </p:blipFill>
        <p:spPr>
          <a:xfrm>
            <a:off x="0" y="0"/>
            <a:ext cx="12192000" cy="4965538"/>
          </a:xfrm>
          <a:prstGeom prst="rect">
            <a:avLst/>
          </a:prstGeom>
          <a:noFill/>
          <a:ln>
            <a:noFill/>
          </a:ln>
        </p:spPr>
      </p:pic>
      <p:sp>
        <p:nvSpPr>
          <p:cNvPr id="218" name="Google Shape;218;p173"/>
          <p:cNvSpPr/>
          <p:nvPr/>
        </p:nvSpPr>
        <p:spPr>
          <a:xfrm>
            <a:off x="0" y="-25"/>
            <a:ext cx="12192000" cy="4965600"/>
          </a:xfrm>
          <a:prstGeom prst="rect">
            <a:avLst/>
          </a:prstGeom>
          <a:solidFill>
            <a:srgbClr val="0B2A4A">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9" name="Google Shape;219;p173"/>
          <p:cNvSpPr txBox="1">
            <a:spLocks noGrp="1"/>
          </p:cNvSpPr>
          <p:nvPr>
            <p:ph type="ctrTitle"/>
          </p:nvPr>
        </p:nvSpPr>
        <p:spPr>
          <a:xfrm>
            <a:off x="2440050" y="1475954"/>
            <a:ext cx="7311900" cy="14496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lt1"/>
              </a:buClr>
              <a:buSzPts val="6600"/>
              <a:buFont typeface="Arial"/>
              <a:buNone/>
            </a:pPr>
            <a:r>
              <a:rPr lang="es-GT" sz="6600" b="1" dirty="0">
                <a:solidFill>
                  <a:schemeClr val="lt1"/>
                </a:solidFill>
                <a:latin typeface="Montserrat"/>
                <a:ea typeface="Montserrat"/>
                <a:cs typeface="Montserrat"/>
                <a:sym typeface="Montserrat"/>
              </a:rPr>
              <a:t>GRACIAS</a:t>
            </a:r>
            <a:endParaRPr b="1" dirty="0">
              <a:latin typeface="Montserrat"/>
              <a:ea typeface="Montserrat"/>
              <a:cs typeface="Montserrat"/>
              <a:sym typeface="Montserra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
            <a:extLst>
              <a:ext uri="{FF2B5EF4-FFF2-40B4-BE49-F238E27FC236}">
                <a16:creationId xmlns:a16="http://schemas.microsoft.com/office/drawing/2014/main" id="{A2162693-C48A-1D46-A173-005AE60ACA54}"/>
              </a:ext>
            </a:extLst>
          </p:cNvPr>
          <p:cNvSpPr txBox="1">
            <a:spLocks/>
          </p:cNvSpPr>
          <p:nvPr/>
        </p:nvSpPr>
        <p:spPr>
          <a:xfrm>
            <a:off x="1450109" y="2751949"/>
            <a:ext cx="9144000" cy="1572448"/>
          </a:xfrm>
          <a:prstGeom prst="rect">
            <a:avLst/>
          </a:prstGeom>
        </p:spPr>
        <p:txBody>
          <a:bodyPr vert="horz" lIns="91440" tIns="45720" rIns="91440" bIns="4572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GT" sz="3700" b="1" dirty="0">
                <a:solidFill>
                  <a:schemeClr val="accent1">
                    <a:lumMod val="75000"/>
                  </a:schemeClr>
                </a:solidFill>
                <a:latin typeface="Montserrat" panose="00000500000000000000" pitchFamily="50" charset="0"/>
              </a:rPr>
              <a:t>RENDICIÓN DE CUENTAS</a:t>
            </a:r>
            <a:br>
              <a:rPr lang="es-GT" sz="3700" b="1" dirty="0">
                <a:solidFill>
                  <a:schemeClr val="accent1">
                    <a:lumMod val="75000"/>
                  </a:schemeClr>
                </a:solidFill>
                <a:latin typeface="Montserrat" panose="00000500000000000000" pitchFamily="50" charset="0"/>
              </a:rPr>
            </a:br>
            <a:r>
              <a:rPr lang="es-GT" sz="3700" b="1" dirty="0">
                <a:solidFill>
                  <a:schemeClr val="accent1">
                    <a:lumMod val="75000"/>
                  </a:schemeClr>
                </a:solidFill>
                <a:latin typeface="Montserrat" panose="00000500000000000000" pitchFamily="50" charset="0"/>
              </a:rPr>
              <a:t>Parte General</a:t>
            </a:r>
          </a:p>
        </p:txBody>
      </p:sp>
    </p:spTree>
    <p:extLst>
      <p:ext uri="{BB962C8B-B14F-4D97-AF65-F5344CB8AC3E}">
        <p14:creationId xmlns:p14="http://schemas.microsoft.com/office/powerpoint/2010/main" val="37480586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D0DB10-AE31-47D2-A485-453D2186D26D}"/>
              </a:ext>
            </a:extLst>
          </p:cNvPr>
          <p:cNvSpPr>
            <a:spLocks noGrp="1"/>
          </p:cNvSpPr>
          <p:nvPr>
            <p:ph type="title"/>
          </p:nvPr>
        </p:nvSpPr>
        <p:spPr>
          <a:xfrm>
            <a:off x="1699490" y="358862"/>
            <a:ext cx="9079345" cy="547089"/>
          </a:xfrm>
        </p:spPr>
        <p:txBody>
          <a:bodyPr>
            <a:normAutofit fontScale="90000"/>
          </a:bodyPr>
          <a:lstStyle/>
          <a:p>
            <a:r>
              <a:rPr lang="es-GT" sz="2800" b="1" dirty="0">
                <a:solidFill>
                  <a:schemeClr val="bg1"/>
                </a:solidFill>
                <a:latin typeface="Montserrat" panose="00000500000000000000" pitchFamily="50" charset="0"/>
              </a:rPr>
              <a:t>Ejecución Presupuestaria </a:t>
            </a:r>
            <a:br>
              <a:rPr lang="es-GT" sz="2800" b="1" dirty="0">
                <a:solidFill>
                  <a:schemeClr val="bg1"/>
                </a:solidFill>
                <a:latin typeface="Montserrat" panose="00000500000000000000" pitchFamily="50" charset="0"/>
              </a:rPr>
            </a:br>
            <a:r>
              <a:rPr lang="es-GT" sz="2800" dirty="0">
                <a:solidFill>
                  <a:schemeClr val="bg1"/>
                </a:solidFill>
              </a:rPr>
              <a:t>Enero-Abril Año 2021</a:t>
            </a:r>
            <a:br>
              <a:rPr lang="es-GT" sz="2800" dirty="0">
                <a:solidFill>
                  <a:schemeClr val="bg1"/>
                </a:solidFill>
              </a:rPr>
            </a:br>
            <a:r>
              <a:rPr lang="es-GT" sz="2200" dirty="0">
                <a:solidFill>
                  <a:schemeClr val="bg1"/>
                </a:solidFill>
              </a:rPr>
              <a:t>(Millones de Quetzales)</a:t>
            </a:r>
            <a:endParaRPr lang="es-GT" sz="1800" b="1" dirty="0">
              <a:solidFill>
                <a:schemeClr val="bg1"/>
              </a:solidFill>
              <a:latin typeface="Montserrat" panose="00000500000000000000" pitchFamily="50" charset="0"/>
            </a:endParaRPr>
          </a:p>
        </p:txBody>
      </p:sp>
      <p:pic>
        <p:nvPicPr>
          <p:cNvPr id="3" name="Imagen 2">
            <a:extLst>
              <a:ext uri="{FF2B5EF4-FFF2-40B4-BE49-F238E27FC236}">
                <a16:creationId xmlns:a16="http://schemas.microsoft.com/office/drawing/2014/main" id="{ABBEEE65-7724-487A-8931-B608A9E43FFD}"/>
              </a:ext>
            </a:extLst>
          </p:cNvPr>
          <p:cNvPicPr>
            <a:picLocks noChangeAspect="1"/>
          </p:cNvPicPr>
          <p:nvPr/>
        </p:nvPicPr>
        <p:blipFill rotWithShape="1">
          <a:blip r:embed="rId3"/>
          <a:srcRect t="16045"/>
          <a:stretch/>
        </p:blipFill>
        <p:spPr>
          <a:xfrm>
            <a:off x="2262753" y="1564570"/>
            <a:ext cx="7640208" cy="4934568"/>
          </a:xfrm>
          <a:prstGeom prst="rect">
            <a:avLst/>
          </a:prstGeom>
        </p:spPr>
      </p:pic>
    </p:spTree>
    <p:extLst>
      <p:ext uri="{BB962C8B-B14F-4D97-AF65-F5344CB8AC3E}">
        <p14:creationId xmlns:p14="http://schemas.microsoft.com/office/powerpoint/2010/main" val="40493982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D0DB10-AE31-47D2-A485-453D2186D26D}"/>
              </a:ext>
            </a:extLst>
          </p:cNvPr>
          <p:cNvSpPr>
            <a:spLocks noGrp="1"/>
          </p:cNvSpPr>
          <p:nvPr>
            <p:ph type="title"/>
          </p:nvPr>
        </p:nvSpPr>
        <p:spPr>
          <a:xfrm>
            <a:off x="1699490" y="358862"/>
            <a:ext cx="9079345" cy="547089"/>
          </a:xfrm>
        </p:spPr>
        <p:txBody>
          <a:bodyPr>
            <a:normAutofit fontScale="90000"/>
          </a:bodyPr>
          <a:lstStyle/>
          <a:p>
            <a:r>
              <a:rPr lang="es-GT" sz="2800" b="1" dirty="0">
                <a:solidFill>
                  <a:schemeClr val="bg1"/>
                </a:solidFill>
                <a:latin typeface="Montserrat" panose="00000500000000000000" pitchFamily="50" charset="0"/>
              </a:rPr>
              <a:t>Ejecución Presupuestaria </a:t>
            </a:r>
            <a:br>
              <a:rPr lang="es-GT" sz="2800" b="1" dirty="0">
                <a:solidFill>
                  <a:schemeClr val="bg1"/>
                </a:solidFill>
                <a:latin typeface="Montserrat" panose="00000500000000000000" pitchFamily="50" charset="0"/>
              </a:rPr>
            </a:br>
            <a:r>
              <a:rPr lang="es-GT" sz="2800" dirty="0">
                <a:solidFill>
                  <a:schemeClr val="bg1"/>
                </a:solidFill>
              </a:rPr>
              <a:t>Enero-Abril Año 2021</a:t>
            </a:r>
            <a:br>
              <a:rPr lang="es-GT" sz="2800" dirty="0">
                <a:solidFill>
                  <a:schemeClr val="bg1"/>
                </a:solidFill>
              </a:rPr>
            </a:br>
            <a:r>
              <a:rPr lang="es-GT" sz="2200" dirty="0">
                <a:solidFill>
                  <a:schemeClr val="bg1"/>
                </a:solidFill>
              </a:rPr>
              <a:t>(Millones de Quetzales)</a:t>
            </a:r>
            <a:endParaRPr lang="es-GT" sz="1800" b="1" dirty="0">
              <a:solidFill>
                <a:schemeClr val="bg1"/>
              </a:solidFill>
              <a:latin typeface="Montserrat" panose="00000500000000000000" pitchFamily="50" charset="0"/>
            </a:endParaRPr>
          </a:p>
        </p:txBody>
      </p:sp>
      <p:pic>
        <p:nvPicPr>
          <p:cNvPr id="5" name="Imagen 4">
            <a:extLst>
              <a:ext uri="{FF2B5EF4-FFF2-40B4-BE49-F238E27FC236}">
                <a16:creationId xmlns:a16="http://schemas.microsoft.com/office/drawing/2014/main" id="{8F0A5E89-EFA7-4A9A-AE31-C02A00E3D733}"/>
              </a:ext>
            </a:extLst>
          </p:cNvPr>
          <p:cNvPicPr>
            <a:picLocks noChangeAspect="1"/>
          </p:cNvPicPr>
          <p:nvPr/>
        </p:nvPicPr>
        <p:blipFill>
          <a:blip r:embed="rId3"/>
          <a:stretch>
            <a:fillRect/>
          </a:stretch>
        </p:blipFill>
        <p:spPr>
          <a:xfrm>
            <a:off x="1556327" y="1596326"/>
            <a:ext cx="9079346" cy="4742481"/>
          </a:xfrm>
          <a:prstGeom prst="rect">
            <a:avLst/>
          </a:prstGeom>
        </p:spPr>
      </p:pic>
    </p:spTree>
    <p:extLst>
      <p:ext uri="{BB962C8B-B14F-4D97-AF65-F5344CB8AC3E}">
        <p14:creationId xmlns:p14="http://schemas.microsoft.com/office/powerpoint/2010/main" val="3791064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D0DB10-AE31-47D2-A485-453D2186D26D}"/>
              </a:ext>
            </a:extLst>
          </p:cNvPr>
          <p:cNvSpPr>
            <a:spLocks noGrp="1"/>
          </p:cNvSpPr>
          <p:nvPr>
            <p:ph type="title"/>
          </p:nvPr>
        </p:nvSpPr>
        <p:spPr>
          <a:xfrm>
            <a:off x="1699490" y="358862"/>
            <a:ext cx="9079345" cy="547089"/>
          </a:xfrm>
        </p:spPr>
        <p:txBody>
          <a:bodyPr>
            <a:normAutofit fontScale="90000"/>
          </a:bodyPr>
          <a:lstStyle/>
          <a:p>
            <a:r>
              <a:rPr lang="es-GT" sz="2800" b="1" dirty="0">
                <a:solidFill>
                  <a:schemeClr val="bg1"/>
                </a:solidFill>
                <a:latin typeface="Montserrat" panose="00000500000000000000" pitchFamily="50" charset="0"/>
              </a:rPr>
              <a:t>Ejecución Presupuestaria por Grupo de Gasto</a:t>
            </a:r>
            <a:br>
              <a:rPr lang="es-GT" sz="2800" b="1" dirty="0">
                <a:solidFill>
                  <a:schemeClr val="bg1"/>
                </a:solidFill>
                <a:latin typeface="Montserrat" panose="00000500000000000000" pitchFamily="50" charset="0"/>
              </a:rPr>
            </a:br>
            <a:r>
              <a:rPr lang="es-GT" sz="2800" dirty="0">
                <a:solidFill>
                  <a:schemeClr val="bg1"/>
                </a:solidFill>
              </a:rPr>
              <a:t>Enero-Abril Año 2021</a:t>
            </a:r>
            <a:br>
              <a:rPr lang="es-GT" sz="2800" dirty="0">
                <a:solidFill>
                  <a:schemeClr val="bg1"/>
                </a:solidFill>
              </a:rPr>
            </a:br>
            <a:r>
              <a:rPr lang="es-GT" sz="2200" dirty="0">
                <a:solidFill>
                  <a:schemeClr val="bg1"/>
                </a:solidFill>
              </a:rPr>
              <a:t>(Millones de Quetzales)</a:t>
            </a:r>
            <a:endParaRPr lang="es-GT" sz="1800" b="1" dirty="0">
              <a:solidFill>
                <a:schemeClr val="bg1"/>
              </a:solidFill>
              <a:latin typeface="Montserrat" panose="00000500000000000000" pitchFamily="50" charset="0"/>
            </a:endParaRPr>
          </a:p>
        </p:txBody>
      </p:sp>
      <p:pic>
        <p:nvPicPr>
          <p:cNvPr id="4" name="Imagen 3"/>
          <p:cNvPicPr>
            <a:picLocks noChangeAspect="1"/>
          </p:cNvPicPr>
          <p:nvPr/>
        </p:nvPicPr>
        <p:blipFill rotWithShape="1">
          <a:blip r:embed="rId3"/>
          <a:srcRect t="16235"/>
          <a:stretch/>
        </p:blipFill>
        <p:spPr>
          <a:xfrm>
            <a:off x="2140400" y="1715527"/>
            <a:ext cx="8168207" cy="4648328"/>
          </a:xfrm>
          <a:prstGeom prst="rect">
            <a:avLst/>
          </a:prstGeom>
        </p:spPr>
      </p:pic>
    </p:spTree>
    <p:extLst>
      <p:ext uri="{BB962C8B-B14F-4D97-AF65-F5344CB8AC3E}">
        <p14:creationId xmlns:p14="http://schemas.microsoft.com/office/powerpoint/2010/main" val="21875995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D0DB10-AE31-47D2-A485-453D2186D26D}"/>
              </a:ext>
            </a:extLst>
          </p:cNvPr>
          <p:cNvSpPr>
            <a:spLocks noGrp="1"/>
          </p:cNvSpPr>
          <p:nvPr>
            <p:ph type="title"/>
          </p:nvPr>
        </p:nvSpPr>
        <p:spPr>
          <a:xfrm>
            <a:off x="1699490" y="358862"/>
            <a:ext cx="9079345" cy="547089"/>
          </a:xfrm>
        </p:spPr>
        <p:txBody>
          <a:bodyPr>
            <a:normAutofit fontScale="90000"/>
          </a:bodyPr>
          <a:lstStyle/>
          <a:p>
            <a:r>
              <a:rPr lang="es-GT" sz="2800" b="1" dirty="0">
                <a:solidFill>
                  <a:schemeClr val="bg1"/>
                </a:solidFill>
                <a:latin typeface="Montserrat" panose="00000500000000000000" pitchFamily="50" charset="0"/>
              </a:rPr>
              <a:t>Ejecución Presupuestaria por Grupo de Gasto</a:t>
            </a:r>
            <a:br>
              <a:rPr lang="es-GT" sz="2800" b="1" dirty="0">
                <a:solidFill>
                  <a:schemeClr val="bg1"/>
                </a:solidFill>
                <a:latin typeface="Montserrat" panose="00000500000000000000" pitchFamily="50" charset="0"/>
              </a:rPr>
            </a:br>
            <a:r>
              <a:rPr lang="es-GT" sz="2800" dirty="0">
                <a:solidFill>
                  <a:schemeClr val="bg1"/>
                </a:solidFill>
              </a:rPr>
              <a:t>Enero-Abril Año 2021</a:t>
            </a:r>
            <a:br>
              <a:rPr lang="es-GT" sz="2800" dirty="0">
                <a:solidFill>
                  <a:schemeClr val="bg1"/>
                </a:solidFill>
              </a:rPr>
            </a:br>
            <a:r>
              <a:rPr lang="es-GT" sz="2200" dirty="0">
                <a:solidFill>
                  <a:schemeClr val="bg1"/>
                </a:solidFill>
              </a:rPr>
              <a:t>(Millones de Quetzales)</a:t>
            </a:r>
            <a:endParaRPr lang="es-GT" sz="1800" b="1" dirty="0">
              <a:solidFill>
                <a:schemeClr val="bg1"/>
              </a:solidFill>
              <a:latin typeface="Montserrat" panose="00000500000000000000" pitchFamily="50" charset="0"/>
            </a:endParaRPr>
          </a:p>
        </p:txBody>
      </p:sp>
      <p:pic>
        <p:nvPicPr>
          <p:cNvPr id="4" name="Imagen 3"/>
          <p:cNvPicPr>
            <a:picLocks noChangeAspect="1"/>
          </p:cNvPicPr>
          <p:nvPr/>
        </p:nvPicPr>
        <p:blipFill rotWithShape="1">
          <a:blip r:embed="rId3"/>
          <a:srcRect t="16235"/>
          <a:stretch/>
        </p:blipFill>
        <p:spPr>
          <a:xfrm>
            <a:off x="2140400" y="1715527"/>
            <a:ext cx="8168207" cy="4648328"/>
          </a:xfrm>
          <a:prstGeom prst="rect">
            <a:avLst/>
          </a:prstGeom>
        </p:spPr>
      </p:pic>
    </p:spTree>
    <p:extLst>
      <p:ext uri="{BB962C8B-B14F-4D97-AF65-F5344CB8AC3E}">
        <p14:creationId xmlns:p14="http://schemas.microsoft.com/office/powerpoint/2010/main" val="28264202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1">
            <a:extLst>
              <a:ext uri="{FF2B5EF4-FFF2-40B4-BE49-F238E27FC236}">
                <a16:creationId xmlns:a16="http://schemas.microsoft.com/office/drawing/2014/main" id="{67D0DB10-AE31-47D2-A485-453D2186D26D}"/>
              </a:ext>
            </a:extLst>
          </p:cNvPr>
          <p:cNvSpPr>
            <a:spLocks noGrp="1"/>
          </p:cNvSpPr>
          <p:nvPr>
            <p:ph type="title"/>
          </p:nvPr>
        </p:nvSpPr>
        <p:spPr>
          <a:xfrm>
            <a:off x="1609843" y="215427"/>
            <a:ext cx="9079345" cy="815514"/>
          </a:xfrm>
        </p:spPr>
        <p:txBody>
          <a:bodyPr>
            <a:normAutofit fontScale="90000"/>
          </a:bodyPr>
          <a:lstStyle/>
          <a:p>
            <a:r>
              <a:rPr lang="es-GT" sz="2800" b="1" dirty="0">
                <a:solidFill>
                  <a:schemeClr val="bg1"/>
                </a:solidFill>
                <a:latin typeface="Montserrat" panose="00000500000000000000" pitchFamily="50" charset="0"/>
              </a:rPr>
              <a:t>Ejecución Presupuestaria de Servicios Personales</a:t>
            </a:r>
            <a:br>
              <a:rPr lang="es-GT" sz="2800" b="1" dirty="0">
                <a:solidFill>
                  <a:schemeClr val="bg1"/>
                </a:solidFill>
                <a:latin typeface="Montserrat" panose="00000500000000000000" pitchFamily="50" charset="0"/>
              </a:rPr>
            </a:br>
            <a:r>
              <a:rPr lang="es-GT" sz="2800" dirty="0">
                <a:solidFill>
                  <a:schemeClr val="bg1"/>
                </a:solidFill>
              </a:rPr>
              <a:t>Enero-Abril Año 2021</a:t>
            </a:r>
            <a:br>
              <a:rPr lang="es-GT" sz="2800" dirty="0">
                <a:solidFill>
                  <a:schemeClr val="bg1"/>
                </a:solidFill>
              </a:rPr>
            </a:br>
            <a:r>
              <a:rPr lang="es-GT" sz="2200" dirty="0">
                <a:solidFill>
                  <a:schemeClr val="bg1"/>
                </a:solidFill>
              </a:rPr>
              <a:t>(Millones de Quetzales)</a:t>
            </a:r>
            <a:endParaRPr lang="es-GT" sz="1800" b="1" dirty="0">
              <a:solidFill>
                <a:schemeClr val="bg1"/>
              </a:solidFill>
              <a:latin typeface="Montserrat" panose="00000500000000000000" pitchFamily="50" charset="0"/>
            </a:endParaRPr>
          </a:p>
        </p:txBody>
      </p:sp>
      <p:pic>
        <p:nvPicPr>
          <p:cNvPr id="2" name="Imagen 1">
            <a:extLst>
              <a:ext uri="{FF2B5EF4-FFF2-40B4-BE49-F238E27FC236}">
                <a16:creationId xmlns:a16="http://schemas.microsoft.com/office/drawing/2014/main" id="{9C6CB16F-F3D0-4355-B4DA-E484BA1E6C42}"/>
              </a:ext>
            </a:extLst>
          </p:cNvPr>
          <p:cNvPicPr>
            <a:picLocks noChangeAspect="1"/>
          </p:cNvPicPr>
          <p:nvPr/>
        </p:nvPicPr>
        <p:blipFill>
          <a:blip r:embed="rId3"/>
          <a:stretch>
            <a:fillRect/>
          </a:stretch>
        </p:blipFill>
        <p:spPr>
          <a:xfrm>
            <a:off x="2300245" y="1332854"/>
            <a:ext cx="7591509" cy="5309719"/>
          </a:xfrm>
          <a:prstGeom prst="rect">
            <a:avLst/>
          </a:prstGeom>
        </p:spPr>
      </p:pic>
    </p:spTree>
    <p:extLst>
      <p:ext uri="{BB962C8B-B14F-4D97-AF65-F5344CB8AC3E}">
        <p14:creationId xmlns:p14="http://schemas.microsoft.com/office/powerpoint/2010/main" val="7826321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6">
            <a:extLst>
              <a:ext uri="{FF2B5EF4-FFF2-40B4-BE49-F238E27FC236}">
                <a16:creationId xmlns:a16="http://schemas.microsoft.com/office/drawing/2014/main" id="{0246042C-1ABA-4355-A47C-701F270E798C}"/>
              </a:ext>
            </a:extLst>
          </p:cNvPr>
          <p:cNvSpPr>
            <a:spLocks noGrp="1"/>
          </p:cNvSpPr>
          <p:nvPr>
            <p:ph idx="1"/>
          </p:nvPr>
        </p:nvSpPr>
        <p:spPr>
          <a:xfrm>
            <a:off x="1275198" y="1598790"/>
            <a:ext cx="10515600" cy="4745728"/>
          </a:xfrm>
        </p:spPr>
        <p:txBody>
          <a:bodyPr numCol="1">
            <a:normAutofit/>
          </a:bodyPr>
          <a:lstStyle/>
          <a:p>
            <a:pPr marL="0" indent="0">
              <a:buNone/>
            </a:pPr>
            <a:endParaRPr lang="es-GT" b="1" dirty="0"/>
          </a:p>
          <a:p>
            <a:pPr marL="0" indent="0">
              <a:buNone/>
            </a:pPr>
            <a:endParaRPr lang="es-GT" b="1" dirty="0"/>
          </a:p>
          <a:p>
            <a:pPr marL="0" indent="0">
              <a:buNone/>
            </a:pPr>
            <a:endParaRPr lang="es-GT" b="1" dirty="0"/>
          </a:p>
          <a:p>
            <a:pPr marL="0" indent="0">
              <a:buNone/>
            </a:pPr>
            <a:endParaRPr lang="es-GT" b="1" dirty="0"/>
          </a:p>
          <a:p>
            <a:pPr marL="0" indent="0">
              <a:buNone/>
            </a:pPr>
            <a:endParaRPr lang="es-GT" b="1" dirty="0"/>
          </a:p>
          <a:p>
            <a:pPr marL="0" indent="0">
              <a:buNone/>
            </a:pPr>
            <a:endParaRPr lang="es-GT" b="1" dirty="0"/>
          </a:p>
          <a:p>
            <a:pPr marL="0" indent="0">
              <a:buNone/>
            </a:pPr>
            <a:endParaRPr lang="es-GT" b="1" dirty="0"/>
          </a:p>
          <a:p>
            <a:pPr marL="0" indent="0">
              <a:buNone/>
            </a:pPr>
            <a:endParaRPr lang="es-GT" b="1" dirty="0"/>
          </a:p>
          <a:p>
            <a:pPr marL="0" indent="0">
              <a:buNone/>
            </a:pPr>
            <a:endParaRPr lang="es-GT" b="1" dirty="0"/>
          </a:p>
          <a:p>
            <a:pPr marL="0" indent="0">
              <a:buNone/>
            </a:pPr>
            <a:endParaRPr lang="es-GT" b="1" dirty="0"/>
          </a:p>
          <a:p>
            <a:pPr lvl="1"/>
            <a:endParaRPr lang="es-GT" sz="2000" dirty="0"/>
          </a:p>
          <a:p>
            <a:pPr lvl="1"/>
            <a:endParaRPr lang="es-GT" sz="2000" dirty="0"/>
          </a:p>
          <a:p>
            <a:pPr lvl="1"/>
            <a:endParaRPr lang="es-GT" sz="2000" dirty="0"/>
          </a:p>
          <a:p>
            <a:pPr lvl="1"/>
            <a:endParaRPr lang="es-GT" sz="2000" dirty="0"/>
          </a:p>
          <a:p>
            <a:pPr lvl="1"/>
            <a:endParaRPr lang="es-GT" sz="2000" dirty="0"/>
          </a:p>
          <a:p>
            <a:pPr lvl="1"/>
            <a:endParaRPr lang="es-GT" sz="2000" dirty="0"/>
          </a:p>
          <a:p>
            <a:pPr lvl="1"/>
            <a:endParaRPr lang="es-GT" sz="2000" dirty="0"/>
          </a:p>
          <a:p>
            <a:pPr lvl="1"/>
            <a:endParaRPr lang="es-GT" sz="2000" dirty="0"/>
          </a:p>
          <a:p>
            <a:pPr lvl="1"/>
            <a:endParaRPr lang="es-GT" sz="2000" dirty="0"/>
          </a:p>
          <a:p>
            <a:pPr lvl="1"/>
            <a:endParaRPr lang="es-GT" sz="2000" dirty="0"/>
          </a:p>
          <a:p>
            <a:pPr lvl="1"/>
            <a:endParaRPr lang="es-GT" sz="2000" dirty="0"/>
          </a:p>
          <a:p>
            <a:pPr lvl="1"/>
            <a:endParaRPr lang="es-GT" sz="2000" dirty="0"/>
          </a:p>
          <a:p>
            <a:pPr lvl="1"/>
            <a:endParaRPr lang="es-GT" sz="2000" dirty="0"/>
          </a:p>
          <a:p>
            <a:pPr marL="457200" lvl="1" indent="0">
              <a:buNone/>
            </a:pPr>
            <a:endParaRPr lang="es-GT" sz="2000" dirty="0"/>
          </a:p>
          <a:p>
            <a:pPr marL="0" indent="0">
              <a:buNone/>
            </a:pPr>
            <a:endParaRPr lang="es-GT" b="1" dirty="0"/>
          </a:p>
        </p:txBody>
      </p:sp>
      <p:sp>
        <p:nvSpPr>
          <p:cNvPr id="8" name="Marcador de contenido 6">
            <a:extLst>
              <a:ext uri="{FF2B5EF4-FFF2-40B4-BE49-F238E27FC236}">
                <a16:creationId xmlns:a16="http://schemas.microsoft.com/office/drawing/2014/main" id="{EF4A319E-161E-438C-9354-438E7CBA8189}"/>
              </a:ext>
            </a:extLst>
          </p:cNvPr>
          <p:cNvSpPr txBox="1">
            <a:spLocks/>
          </p:cNvSpPr>
          <p:nvPr/>
        </p:nvSpPr>
        <p:spPr>
          <a:xfrm>
            <a:off x="1275198" y="5903764"/>
            <a:ext cx="9633434" cy="15243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s-GT" sz="1600" b="1" dirty="0"/>
          </a:p>
          <a:p>
            <a:pPr lvl="1"/>
            <a:r>
              <a:rPr lang="es-GT" sz="1600" b="1" dirty="0">
                <a:solidFill>
                  <a:schemeClr val="accent1">
                    <a:lumMod val="50000"/>
                  </a:schemeClr>
                </a:solidFill>
                <a:latin typeface="+mj-lt"/>
              </a:rPr>
              <a:t>NOTA: </a:t>
            </a:r>
            <a:r>
              <a:rPr lang="es-GT" sz="1600" dirty="0">
                <a:solidFill>
                  <a:schemeClr val="accent1">
                    <a:lumMod val="50000"/>
                  </a:schemeClr>
                </a:solidFill>
                <a:latin typeface="+mj-lt"/>
              </a:rPr>
              <a:t>La Secretaría Privada de la Presidencia, no maneja programas ni proyectos de inversión pública.</a:t>
            </a:r>
          </a:p>
        </p:txBody>
      </p:sp>
      <p:sp>
        <p:nvSpPr>
          <p:cNvPr id="9" name="Título 1">
            <a:extLst>
              <a:ext uri="{FF2B5EF4-FFF2-40B4-BE49-F238E27FC236}">
                <a16:creationId xmlns:a16="http://schemas.microsoft.com/office/drawing/2014/main" id="{67D0DB10-AE31-47D2-A485-453D2186D26D}"/>
              </a:ext>
            </a:extLst>
          </p:cNvPr>
          <p:cNvSpPr>
            <a:spLocks noGrp="1"/>
          </p:cNvSpPr>
          <p:nvPr>
            <p:ph type="title"/>
          </p:nvPr>
        </p:nvSpPr>
        <p:spPr>
          <a:xfrm>
            <a:off x="1699491" y="110432"/>
            <a:ext cx="9079345" cy="1095137"/>
          </a:xfrm>
        </p:spPr>
        <p:txBody>
          <a:bodyPr>
            <a:normAutofit fontScale="90000"/>
          </a:bodyPr>
          <a:lstStyle/>
          <a:p>
            <a:r>
              <a:rPr lang="es-GT" sz="2800" b="1" dirty="0">
                <a:solidFill>
                  <a:schemeClr val="bg1"/>
                </a:solidFill>
                <a:latin typeface="Montserrat" panose="00000500000000000000" pitchFamily="50" charset="0"/>
              </a:rPr>
              <a:t>Ejecución Presupuestaria de la Inversión (Equipamiento)</a:t>
            </a:r>
            <a:br>
              <a:rPr lang="es-GT" sz="2800" b="1" dirty="0">
                <a:solidFill>
                  <a:schemeClr val="bg1"/>
                </a:solidFill>
                <a:latin typeface="Montserrat" panose="00000500000000000000" pitchFamily="50" charset="0"/>
              </a:rPr>
            </a:br>
            <a:r>
              <a:rPr lang="es-GT" sz="2800" dirty="0">
                <a:solidFill>
                  <a:schemeClr val="bg1"/>
                </a:solidFill>
              </a:rPr>
              <a:t>Enero-Abril Año 2021</a:t>
            </a:r>
            <a:br>
              <a:rPr lang="es-GT" sz="2800" dirty="0">
                <a:solidFill>
                  <a:schemeClr val="bg1"/>
                </a:solidFill>
              </a:rPr>
            </a:br>
            <a:r>
              <a:rPr lang="es-GT" sz="2200" dirty="0">
                <a:solidFill>
                  <a:schemeClr val="bg1"/>
                </a:solidFill>
              </a:rPr>
              <a:t>(Millones de Quetzales)</a:t>
            </a:r>
            <a:endParaRPr lang="es-GT" sz="1800" b="1" dirty="0">
              <a:solidFill>
                <a:schemeClr val="bg1"/>
              </a:solidFill>
              <a:latin typeface="Montserrat" panose="00000500000000000000" pitchFamily="50" charset="0"/>
            </a:endParaRPr>
          </a:p>
        </p:txBody>
      </p:sp>
      <p:pic>
        <p:nvPicPr>
          <p:cNvPr id="4" name="Imagen 3"/>
          <p:cNvPicPr>
            <a:picLocks noChangeAspect="1"/>
          </p:cNvPicPr>
          <p:nvPr/>
        </p:nvPicPr>
        <p:blipFill>
          <a:blip r:embed="rId3"/>
          <a:stretch>
            <a:fillRect/>
          </a:stretch>
        </p:blipFill>
        <p:spPr>
          <a:xfrm>
            <a:off x="1899731" y="1387911"/>
            <a:ext cx="8688058" cy="4659963"/>
          </a:xfrm>
          <a:prstGeom prst="rect">
            <a:avLst/>
          </a:prstGeom>
        </p:spPr>
      </p:pic>
    </p:spTree>
    <p:extLst>
      <p:ext uri="{BB962C8B-B14F-4D97-AF65-F5344CB8AC3E}">
        <p14:creationId xmlns:p14="http://schemas.microsoft.com/office/powerpoint/2010/main" val="16036505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a:extLst>
              <a:ext uri="{FF2B5EF4-FFF2-40B4-BE49-F238E27FC236}">
                <a16:creationId xmlns:a16="http://schemas.microsoft.com/office/drawing/2014/main" id="{67D0DB10-AE31-47D2-A485-453D2186D26D}"/>
              </a:ext>
            </a:extLst>
          </p:cNvPr>
          <p:cNvSpPr>
            <a:spLocks noGrp="1"/>
          </p:cNvSpPr>
          <p:nvPr>
            <p:ph type="title"/>
          </p:nvPr>
        </p:nvSpPr>
        <p:spPr>
          <a:xfrm>
            <a:off x="1591914" y="119397"/>
            <a:ext cx="9079345" cy="1095137"/>
          </a:xfrm>
        </p:spPr>
        <p:txBody>
          <a:bodyPr>
            <a:normAutofit fontScale="90000"/>
          </a:bodyPr>
          <a:lstStyle/>
          <a:p>
            <a:r>
              <a:rPr lang="es-GT" sz="2800" b="1" dirty="0">
                <a:solidFill>
                  <a:schemeClr val="bg1"/>
                </a:solidFill>
                <a:latin typeface="Montserrat" panose="00000500000000000000" pitchFamily="50" charset="0"/>
              </a:rPr>
              <a:t>Ejecución Presupuestaria por Finalidad </a:t>
            </a:r>
            <a:br>
              <a:rPr lang="es-GT" sz="2800" b="1" dirty="0">
                <a:solidFill>
                  <a:schemeClr val="bg1"/>
                </a:solidFill>
                <a:latin typeface="Montserrat" panose="00000500000000000000" pitchFamily="50" charset="0"/>
              </a:rPr>
            </a:br>
            <a:r>
              <a:rPr lang="es-GT" sz="2800" dirty="0">
                <a:solidFill>
                  <a:schemeClr val="bg1"/>
                </a:solidFill>
              </a:rPr>
              <a:t>Enero-Abril Año 2021</a:t>
            </a:r>
            <a:br>
              <a:rPr lang="es-GT" sz="2800" dirty="0">
                <a:solidFill>
                  <a:schemeClr val="bg1"/>
                </a:solidFill>
              </a:rPr>
            </a:br>
            <a:r>
              <a:rPr lang="es-GT" sz="2200" dirty="0">
                <a:solidFill>
                  <a:schemeClr val="bg1"/>
                </a:solidFill>
              </a:rPr>
              <a:t>(Millones de Quetzales)</a:t>
            </a:r>
            <a:endParaRPr lang="es-GT" sz="1800" b="1" dirty="0">
              <a:solidFill>
                <a:schemeClr val="bg1"/>
              </a:solidFill>
              <a:latin typeface="Montserrat" panose="00000500000000000000" pitchFamily="50" charset="0"/>
            </a:endParaRPr>
          </a:p>
        </p:txBody>
      </p:sp>
      <p:pic>
        <p:nvPicPr>
          <p:cNvPr id="2" name="Imagen 1">
            <a:extLst>
              <a:ext uri="{FF2B5EF4-FFF2-40B4-BE49-F238E27FC236}">
                <a16:creationId xmlns:a16="http://schemas.microsoft.com/office/drawing/2014/main" id="{859DDC6D-DCEF-47F8-A647-16D5F5637FAA}"/>
              </a:ext>
            </a:extLst>
          </p:cNvPr>
          <p:cNvPicPr>
            <a:picLocks noChangeAspect="1"/>
          </p:cNvPicPr>
          <p:nvPr/>
        </p:nvPicPr>
        <p:blipFill rotWithShape="1">
          <a:blip r:embed="rId2"/>
          <a:srcRect t="16054"/>
          <a:stretch/>
        </p:blipFill>
        <p:spPr>
          <a:xfrm>
            <a:off x="1953841" y="1653539"/>
            <a:ext cx="8402344" cy="4803244"/>
          </a:xfrm>
          <a:prstGeom prst="rect">
            <a:avLst/>
          </a:prstGeom>
        </p:spPr>
      </p:pic>
    </p:spTree>
    <p:extLst>
      <p:ext uri="{BB962C8B-B14F-4D97-AF65-F5344CB8AC3E}">
        <p14:creationId xmlns:p14="http://schemas.microsoft.com/office/powerpoint/2010/main" val="1094599440"/>
      </p:ext>
    </p:extLst>
  </p:cSld>
  <p:clrMapOvr>
    <a:masterClrMapping/>
  </p:clrMapOvr>
</p:sld>
</file>

<file path=ppt/theme/theme1.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1272</TotalTime>
  <Words>725</Words>
  <Application>Microsoft Office PowerPoint</Application>
  <PresentationFormat>Panorámica</PresentationFormat>
  <Paragraphs>101</Paragraphs>
  <Slides>16</Slides>
  <Notes>13</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16</vt:i4>
      </vt:variant>
    </vt:vector>
  </HeadingPairs>
  <TitlesOfParts>
    <vt:vector size="21" baseType="lpstr">
      <vt:lpstr>Calibri</vt:lpstr>
      <vt:lpstr>Lucida Sans Unicode</vt:lpstr>
      <vt:lpstr>Arial</vt:lpstr>
      <vt:lpstr>Montserrat</vt:lpstr>
      <vt:lpstr>Tema de Office</vt:lpstr>
      <vt:lpstr>SECRETARIA PRIVADA DE LA PRESIDENCIA</vt:lpstr>
      <vt:lpstr>Presentación de PowerPoint</vt:lpstr>
      <vt:lpstr>Ejecución Presupuestaria  Enero-Abril Año 2021 (Millones de Quetzales)</vt:lpstr>
      <vt:lpstr>Ejecución Presupuestaria  Enero-Abril Año 2021 (Millones de Quetzales)</vt:lpstr>
      <vt:lpstr>Ejecución Presupuestaria por Grupo de Gasto Enero-Abril Año 2021 (Millones de Quetzales)</vt:lpstr>
      <vt:lpstr>Ejecución Presupuestaria por Grupo de Gasto Enero-Abril Año 2021 (Millones de Quetzales)</vt:lpstr>
      <vt:lpstr>Ejecución Presupuestaria de Servicios Personales Enero-Abril Año 2021 (Millones de Quetzales)</vt:lpstr>
      <vt:lpstr>Ejecución Presupuestaria de la Inversión (Equipamiento) Enero-Abril Año 2021 (Millones de Quetzales)</vt:lpstr>
      <vt:lpstr>Ejecución Presupuestaria por Finalidad  Enero-Abril Año 2021 (Millones de Quetzales)</vt:lpstr>
      <vt:lpstr>Ejecución Presupuestaria por Ubicación Geográfica Enero-Abril Año 2021 (Millones de Quetzales)</vt:lpstr>
      <vt:lpstr>Presentación de PowerPoint</vt:lpstr>
      <vt:lpstr>Principales Resultados y Avances</vt:lpstr>
      <vt:lpstr>Presentación de PowerPoint</vt:lpstr>
      <vt:lpstr>Presentación de PowerPoint</vt:lpstr>
      <vt:lpstr>Presentación de PowerPoint</vt:lpstr>
      <vt:lpstr>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SECRETARÍA PRIVADA DE LA PRESIDENCIA  AÑO 2021</dc:title>
  <dc:creator>Maria Jose Morales</dc:creator>
  <cp:lastModifiedBy>Licda. Maria Jose Morales</cp:lastModifiedBy>
  <cp:revision>66</cp:revision>
  <cp:lastPrinted>2021-05-10T15:43:32Z</cp:lastPrinted>
  <dcterms:modified xsi:type="dcterms:W3CDTF">2021-05-12T20:49:06Z</dcterms:modified>
</cp:coreProperties>
</file>