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filesaas001\Compartida%20Presupuesto\A&#209;O%202021\INFORMES%20CUATRIMESTRALES-RENDICION%20DE%20CUENTA%20OE\RENDICI&#211;N%20DE%20CUENTAS-PRIMER%20CUATRIMESTRE%20202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filesaas001\Compartida%20Presupuesto\A&#209;O%202021\INFORMES%20CUATRIMESTRALES-RENDICION%20DE%20CUENTA%20OE\RENDICI&#211;N%20DE%20CUENTAS-PRIMER%20CUATRIMESTRE%20202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filesaas001\Compartida%20Presupuesto\A&#209;O%202021\INFORMES%20CUATRIMESTRALES-RENDICION%20DE%20CUENTA%20OE\RENDICI&#211;N%20DE%20CUENTAS-PRIMER%20CUATRIMESTRE%202021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filesaas001\Compartida%20Presupuesto\A&#209;O%202021\INFORMES%20CUATRIMESTRALES-RENDICION%20DE%20CUENTA%20OE\RENDICI&#211;N%20DE%20CUENTAS-PRIMER%20CUATRIMESTRE%2020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GT" sz="14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14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Presupuestaria</a:t>
            </a:r>
          </a:p>
          <a:p>
            <a:pPr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Grupo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 Gasto</a:t>
            </a:r>
          </a:p>
          <a:p>
            <a:pPr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(en millones de Quetzales)</a:t>
            </a:r>
          </a:p>
        </c:rich>
      </c:tx>
      <c:layout>
        <c:manualLayout>
          <c:xMode val="edge"/>
          <c:yMode val="edge"/>
          <c:x val="0.3459014871586826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'GRUPO DE GASTO'!$C$7</c:f>
              <c:strCache>
                <c:ptCount val="1"/>
                <c:pt idx="0">
                  <c:v>ASIGNADO</c:v>
                </c:pt>
              </c:strCache>
            </c:strRef>
          </c:tx>
          <c:invertIfNegative val="0"/>
          <c:cat>
            <c:strRef>
              <c:f>'GRUPO DE GASTO'!$B$8:$B$13</c:f>
              <c:strCache>
                <c:ptCount val="6"/>
                <c:pt idx="0">
                  <c:v>GRUPO 0</c:v>
                </c:pt>
                <c:pt idx="1">
                  <c:v>GRUPO 1</c:v>
                </c:pt>
                <c:pt idx="2">
                  <c:v>GRUPO 2</c:v>
                </c:pt>
                <c:pt idx="3">
                  <c:v>GRUPO 3</c:v>
                </c:pt>
                <c:pt idx="4">
                  <c:v>GRUPO 4</c:v>
                </c:pt>
                <c:pt idx="5">
                  <c:v>GRUPO 9</c:v>
                </c:pt>
              </c:strCache>
            </c:strRef>
          </c:cat>
          <c:val>
            <c:numRef>
              <c:f>'GRUPO DE GASTO'!$C$8:$C$13</c:f>
              <c:numCache>
                <c:formatCode>#,##0.00_);[Red]\(#,##0.00\)</c:formatCode>
                <c:ptCount val="6"/>
                <c:pt idx="0">
                  <c:v>124222921</c:v>
                </c:pt>
                <c:pt idx="1">
                  <c:v>13571549</c:v>
                </c:pt>
                <c:pt idx="2">
                  <c:v>21205530</c:v>
                </c:pt>
                <c:pt idx="3">
                  <c:v>0</c:v>
                </c:pt>
                <c:pt idx="4">
                  <c:v>2500000</c:v>
                </c:pt>
                <c:pt idx="5">
                  <c:v>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3C-42ED-8620-CDDB769C7CEE}"/>
            </c:ext>
          </c:extLst>
        </c:ser>
        <c:ser>
          <c:idx val="1"/>
          <c:order val="1"/>
          <c:tx>
            <c:strRef>
              <c:f>'GRUPO DE GASTO'!$D$7</c:f>
              <c:strCache>
                <c:ptCount val="1"/>
                <c:pt idx="0">
                  <c:v>VIGENTE</c:v>
                </c:pt>
              </c:strCache>
            </c:strRef>
          </c:tx>
          <c:invertIfNegative val="0"/>
          <c:cat>
            <c:strRef>
              <c:f>'GRUPO DE GASTO'!$B$8:$B$13</c:f>
              <c:strCache>
                <c:ptCount val="6"/>
                <c:pt idx="0">
                  <c:v>GRUPO 0</c:v>
                </c:pt>
                <c:pt idx="1">
                  <c:v>GRUPO 1</c:v>
                </c:pt>
                <c:pt idx="2">
                  <c:v>GRUPO 2</c:v>
                </c:pt>
                <c:pt idx="3">
                  <c:v>GRUPO 3</c:v>
                </c:pt>
                <c:pt idx="4">
                  <c:v>GRUPO 4</c:v>
                </c:pt>
                <c:pt idx="5">
                  <c:v>GRUPO 9</c:v>
                </c:pt>
              </c:strCache>
            </c:strRef>
          </c:cat>
          <c:val>
            <c:numRef>
              <c:f>'GRUPO DE GASTO'!$D$8:$D$13</c:f>
              <c:numCache>
                <c:formatCode>#,##0.00_);[Red]\(#,##0.00\)</c:formatCode>
                <c:ptCount val="6"/>
                <c:pt idx="0">
                  <c:v>124222921</c:v>
                </c:pt>
                <c:pt idx="1">
                  <c:v>13571549</c:v>
                </c:pt>
                <c:pt idx="2">
                  <c:v>20971182</c:v>
                </c:pt>
                <c:pt idx="3">
                  <c:v>70448</c:v>
                </c:pt>
                <c:pt idx="4">
                  <c:v>2663900</c:v>
                </c:pt>
                <c:pt idx="5">
                  <c:v>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3C-42ED-8620-CDDB769C7CEE}"/>
            </c:ext>
          </c:extLst>
        </c:ser>
        <c:ser>
          <c:idx val="2"/>
          <c:order val="2"/>
          <c:tx>
            <c:strRef>
              <c:f>'GRUPO DE GASTO'!$E$7</c:f>
              <c:strCache>
                <c:ptCount val="1"/>
                <c:pt idx="0">
                  <c:v>EJECUTADO</c:v>
                </c:pt>
              </c:strCache>
            </c:strRef>
          </c:tx>
          <c:invertIfNegative val="0"/>
          <c:cat>
            <c:strRef>
              <c:f>'GRUPO DE GASTO'!$B$8:$B$13</c:f>
              <c:strCache>
                <c:ptCount val="6"/>
                <c:pt idx="0">
                  <c:v>GRUPO 0</c:v>
                </c:pt>
                <c:pt idx="1">
                  <c:v>GRUPO 1</c:v>
                </c:pt>
                <c:pt idx="2">
                  <c:v>GRUPO 2</c:v>
                </c:pt>
                <c:pt idx="3">
                  <c:v>GRUPO 3</c:v>
                </c:pt>
                <c:pt idx="4">
                  <c:v>GRUPO 4</c:v>
                </c:pt>
                <c:pt idx="5">
                  <c:v>GRUPO 9</c:v>
                </c:pt>
              </c:strCache>
            </c:strRef>
          </c:cat>
          <c:val>
            <c:numRef>
              <c:f>'GRUPO DE GASTO'!$E$8:$E$13</c:f>
              <c:numCache>
                <c:formatCode>#,##0.00_);[Red]\(#,##0.00\)</c:formatCode>
                <c:ptCount val="6"/>
                <c:pt idx="0">
                  <c:v>31188499.710000001</c:v>
                </c:pt>
                <c:pt idx="1">
                  <c:v>1403946.66</c:v>
                </c:pt>
                <c:pt idx="2">
                  <c:v>2353941.77</c:v>
                </c:pt>
                <c:pt idx="3">
                  <c:v>70447.81</c:v>
                </c:pt>
                <c:pt idx="4">
                  <c:v>2140025.7799999998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3C-42ED-8620-CDDB769C7CEE}"/>
            </c:ext>
          </c:extLst>
        </c:ser>
        <c:ser>
          <c:idx val="3"/>
          <c:order val="3"/>
          <c:tx>
            <c:strRef>
              <c:f>'GRUPO DE GASTO'!$F$7</c:f>
              <c:strCache>
                <c:ptCount val="1"/>
                <c:pt idx="0">
                  <c:v>SALDO POR EJECUTAR</c:v>
                </c:pt>
              </c:strCache>
            </c:strRef>
          </c:tx>
          <c:invertIfNegative val="0"/>
          <c:cat>
            <c:strRef>
              <c:f>'GRUPO DE GASTO'!$B$8:$B$13</c:f>
              <c:strCache>
                <c:ptCount val="6"/>
                <c:pt idx="0">
                  <c:v>GRUPO 0</c:v>
                </c:pt>
                <c:pt idx="1">
                  <c:v>GRUPO 1</c:v>
                </c:pt>
                <c:pt idx="2">
                  <c:v>GRUPO 2</c:v>
                </c:pt>
                <c:pt idx="3">
                  <c:v>GRUPO 3</c:v>
                </c:pt>
                <c:pt idx="4">
                  <c:v>GRUPO 4</c:v>
                </c:pt>
                <c:pt idx="5">
                  <c:v>GRUPO 9</c:v>
                </c:pt>
              </c:strCache>
            </c:strRef>
          </c:cat>
          <c:val>
            <c:numRef>
              <c:f>'GRUPO DE GASTO'!$F$8:$F$13</c:f>
              <c:numCache>
                <c:formatCode>#,##0.00_);[Red]\(#,##0.00\)</c:formatCode>
                <c:ptCount val="6"/>
                <c:pt idx="0">
                  <c:v>92042507.280000001</c:v>
                </c:pt>
                <c:pt idx="1">
                  <c:v>12167602.34</c:v>
                </c:pt>
                <c:pt idx="2">
                  <c:v>18604405.440000001</c:v>
                </c:pt>
                <c:pt idx="3">
                  <c:v>0.19</c:v>
                </c:pt>
                <c:pt idx="4">
                  <c:v>523874.22</c:v>
                </c:pt>
                <c:pt idx="5">
                  <c:v>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3C-42ED-8620-CDDB769C7C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660480"/>
        <c:axId val="94662016"/>
      </c:barChart>
      <c:catAx>
        <c:axId val="94660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94662016"/>
        <c:crosses val="autoZero"/>
        <c:auto val="1"/>
        <c:lblAlgn val="ctr"/>
        <c:lblOffset val="100"/>
        <c:noMultiLvlLbl val="0"/>
      </c:catAx>
      <c:valAx>
        <c:axId val="94662016"/>
        <c:scaling>
          <c:orientation val="minMax"/>
        </c:scaling>
        <c:delete val="0"/>
        <c:axPos val="l"/>
        <c:majorGridlines/>
        <c:numFmt formatCode="#,##0.00_);[Red]\(#,##0.00\)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946604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s-G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Ejecución Presupuestaria</a:t>
            </a:r>
            <a:endParaRPr lang="es-G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Grupo de Gasto 0: Servicios Personales</a:t>
            </a:r>
            <a:endParaRPr lang="es-G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(en millones de Quetzales)</a:t>
            </a:r>
            <a:endParaRPr lang="es-GT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'SERVICIOS PERSONALES'!$B$9</c:f>
              <c:strCache>
                <c:ptCount val="1"/>
                <c:pt idx="0">
                  <c:v>GRUPO 0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BDE-4C26-83F4-FA2CB23132C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5BDE-4C26-83F4-FA2CB23132C7}"/>
              </c:ext>
            </c:extLst>
          </c:dPt>
          <c:cat>
            <c:strRef>
              <c:f>'SERVICIOS PERSONALES'!$C$8:$E$8</c:f>
              <c:strCache>
                <c:ptCount val="3"/>
                <c:pt idx="0">
                  <c:v>VIGENTE</c:v>
                </c:pt>
                <c:pt idx="1">
                  <c:v>EJECUTADO</c:v>
                </c:pt>
                <c:pt idx="2">
                  <c:v>SALDO POR EJECUTAR</c:v>
                </c:pt>
              </c:strCache>
            </c:strRef>
          </c:cat>
          <c:val>
            <c:numRef>
              <c:f>'SERVICIOS PERSONALES'!$C$9:$E$9</c:f>
              <c:numCache>
                <c:formatCode>#,##0.00_);[Red]\(#,##0.00\)</c:formatCode>
                <c:ptCount val="3"/>
                <c:pt idx="0">
                  <c:v>124222921</c:v>
                </c:pt>
                <c:pt idx="1">
                  <c:v>31188499.710000001</c:v>
                </c:pt>
                <c:pt idx="2">
                  <c:v>92042507.280000001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DE-4C26-83F4-FA2CB2313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8165120"/>
        <c:axId val="38173696"/>
        <c:axId val="0"/>
      </c:bar3DChart>
      <c:catAx>
        <c:axId val="3816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38173696"/>
        <c:crosses val="autoZero"/>
        <c:auto val="1"/>
        <c:lblAlgn val="ctr"/>
        <c:lblOffset val="100"/>
        <c:noMultiLvlLbl val="0"/>
      </c:catAx>
      <c:valAx>
        <c:axId val="3817369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</a:ln>
          </c:spPr>
        </c:majorGridlines>
        <c:numFmt formatCode="#,##0.00_);[Red]\(#,##0.00\)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381651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s-G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GT" sz="1400" dirty="0">
                <a:latin typeface="Arial" panose="020B0604020202020204" pitchFamily="34" charset="0"/>
                <a:cs typeface="Arial" panose="020B0604020202020204" pitchFamily="34" charset="0"/>
              </a:rPr>
              <a:t>Ejecución</a:t>
            </a:r>
            <a:r>
              <a:rPr lang="es-GT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Presupuestaria de la Inversión</a:t>
            </a:r>
          </a:p>
          <a:p>
            <a:pPr>
              <a:defRPr/>
            </a:pPr>
            <a:r>
              <a:rPr lang="es-GT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(en miles de Quetzales)</a:t>
            </a:r>
            <a:endParaRPr lang="es-GT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INVERSIÓN!$C$10</c:f>
              <c:strCache>
                <c:ptCount val="1"/>
                <c:pt idx="0">
                  <c:v>VIGENTE</c:v>
                </c:pt>
              </c:strCache>
            </c:strRef>
          </c:tx>
          <c:invertIfNegative val="0"/>
          <c:cat>
            <c:strRef>
              <c:f>INVERSIÓN!$B$11:$B$14</c:f>
              <c:strCache>
                <c:ptCount val="4"/>
                <c:pt idx="0">
                  <c:v>EQUIPAMIENTO</c:v>
                </c:pt>
                <c:pt idx="1">
                  <c:v>OBRA FÍSICA</c:v>
                </c:pt>
                <c:pt idx="2">
                  <c:v>INVERSIÓN FINANCIERA</c:v>
                </c:pt>
                <c:pt idx="3">
                  <c:v>TRANSFERENCIA DE CAPITAL</c:v>
                </c:pt>
              </c:strCache>
            </c:strRef>
          </c:cat>
          <c:val>
            <c:numRef>
              <c:f>INVERSIÓN!$C$11:$C$14</c:f>
              <c:numCache>
                <c:formatCode>#,##0.00_);[Red]\(#,##0.00\)</c:formatCode>
                <c:ptCount val="4"/>
                <c:pt idx="0">
                  <c:v>70448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D-4CEF-822D-98786D210D4D}"/>
            </c:ext>
          </c:extLst>
        </c:ser>
        <c:ser>
          <c:idx val="1"/>
          <c:order val="1"/>
          <c:tx>
            <c:strRef>
              <c:f>INVERSIÓN!$D$10</c:f>
              <c:strCache>
                <c:ptCount val="1"/>
                <c:pt idx="0">
                  <c:v>EJECUTADO</c:v>
                </c:pt>
              </c:strCache>
            </c:strRef>
          </c:tx>
          <c:invertIfNegative val="0"/>
          <c:cat>
            <c:strRef>
              <c:f>INVERSIÓN!$B$11:$B$14</c:f>
              <c:strCache>
                <c:ptCount val="4"/>
                <c:pt idx="0">
                  <c:v>EQUIPAMIENTO</c:v>
                </c:pt>
                <c:pt idx="1">
                  <c:v>OBRA FÍSICA</c:v>
                </c:pt>
                <c:pt idx="2">
                  <c:v>INVERSIÓN FINANCIERA</c:v>
                </c:pt>
                <c:pt idx="3">
                  <c:v>TRANSFERENCIA DE CAPITAL</c:v>
                </c:pt>
              </c:strCache>
            </c:strRef>
          </c:cat>
          <c:val>
            <c:numRef>
              <c:f>INVERSIÓN!$D$11:$D$14</c:f>
              <c:numCache>
                <c:formatCode>#,##0.00_);[Red]\(#,##0.00\)</c:formatCode>
                <c:ptCount val="4"/>
                <c:pt idx="0">
                  <c:v>70447.81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D-4CEF-822D-98786D210D4D}"/>
            </c:ext>
          </c:extLst>
        </c:ser>
        <c:ser>
          <c:idx val="2"/>
          <c:order val="2"/>
          <c:tx>
            <c:strRef>
              <c:f>INVERSIÓN!$E$10</c:f>
              <c:strCache>
                <c:ptCount val="1"/>
                <c:pt idx="0">
                  <c:v>SALDO POR EJECUTAR</c:v>
                </c:pt>
              </c:strCache>
            </c:strRef>
          </c:tx>
          <c:invertIfNegative val="0"/>
          <c:cat>
            <c:strRef>
              <c:f>INVERSIÓN!$B$11:$B$14</c:f>
              <c:strCache>
                <c:ptCount val="4"/>
                <c:pt idx="0">
                  <c:v>EQUIPAMIENTO</c:v>
                </c:pt>
                <c:pt idx="1">
                  <c:v>OBRA FÍSICA</c:v>
                </c:pt>
                <c:pt idx="2">
                  <c:v>INVERSIÓN FINANCIERA</c:v>
                </c:pt>
                <c:pt idx="3">
                  <c:v>TRANSFERENCIA DE CAPITAL</c:v>
                </c:pt>
              </c:strCache>
            </c:strRef>
          </c:cat>
          <c:val>
            <c:numRef>
              <c:f>INVERSIÓN!$E$11:$E$14</c:f>
              <c:numCache>
                <c:formatCode>#,##0.00_);[Red]\(#,##0.00\)</c:formatCode>
                <c:ptCount val="4"/>
                <c:pt idx="0">
                  <c:v>0.19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D-4CEF-822D-98786D210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6352896"/>
        <c:axId val="96359552"/>
        <c:axId val="0"/>
      </c:bar3DChart>
      <c:catAx>
        <c:axId val="96352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96359552"/>
        <c:crosses val="autoZero"/>
        <c:auto val="1"/>
        <c:lblAlgn val="ctr"/>
        <c:lblOffset val="100"/>
        <c:noMultiLvlLbl val="0"/>
      </c:catAx>
      <c:valAx>
        <c:axId val="96359552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963528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s-G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Ejecución</a:t>
            </a:r>
            <a:r>
              <a:rPr lang="en-US" baseline="0" dirty="0"/>
              <a:t> Presupuestaria</a:t>
            </a:r>
          </a:p>
          <a:p>
            <a:pPr>
              <a:defRPr/>
            </a:pPr>
            <a:r>
              <a:rPr lang="en-US" baseline="0" dirty="0"/>
              <a:t>por Finalidad</a:t>
            </a:r>
          </a:p>
          <a:p>
            <a:pPr>
              <a:defRPr/>
            </a:pPr>
            <a:r>
              <a:rPr lang="en-US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(en millones de Quetzales)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FINALIDAD!$B$10</c:f>
              <c:strCache>
                <c:ptCount val="1"/>
                <c:pt idx="0">
                  <c:v>SERVICIOS PÚBLICOS GENERALES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29CB-46C6-A6A1-84E8423E19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9CB-46C6-A6A1-84E8423E1970}"/>
              </c:ext>
            </c:extLst>
          </c:dPt>
          <c:cat>
            <c:strRef>
              <c:f>FINALIDAD!$C$9:$E$9</c:f>
              <c:strCache>
                <c:ptCount val="3"/>
                <c:pt idx="0">
                  <c:v>VIGENTE</c:v>
                </c:pt>
                <c:pt idx="1">
                  <c:v>EJECUTADO</c:v>
                </c:pt>
                <c:pt idx="2">
                  <c:v>SALDO POR EJECUTAR</c:v>
                </c:pt>
              </c:strCache>
            </c:strRef>
          </c:cat>
          <c:val>
            <c:numRef>
              <c:f>FINALIDAD!$C$10:$E$10</c:f>
              <c:numCache>
                <c:formatCode>#,##0.00_);[Red]\(#,##0.00\)</c:formatCode>
                <c:ptCount val="3"/>
                <c:pt idx="0">
                  <c:v>162000000</c:v>
                </c:pt>
                <c:pt idx="1">
                  <c:v>37156861.729999997</c:v>
                </c:pt>
                <c:pt idx="2">
                  <c:v>123838389.47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CB-46C6-A6A1-84E8423E1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37778944"/>
        <c:axId val="38171392"/>
        <c:axId val="0"/>
      </c:bar3DChart>
      <c:catAx>
        <c:axId val="37778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5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s-GT" sz="1500" dirty="0">
                    <a:latin typeface="Arial" panose="020B0604020202020204" pitchFamily="34" charset="0"/>
                    <a:cs typeface="Arial" panose="020B0604020202020204" pitchFamily="34" charset="0"/>
                  </a:rPr>
                  <a:t>SERVICIOS PÚBLICOS</a:t>
                </a:r>
                <a:r>
                  <a:rPr lang="es-GT" sz="150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GENERALES</a:t>
                </a:r>
                <a:endParaRPr lang="es-GT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38171392"/>
        <c:crosses val="autoZero"/>
        <c:auto val="1"/>
        <c:lblAlgn val="ctr"/>
        <c:lblOffset val="100"/>
        <c:noMultiLvlLbl val="0"/>
      </c:catAx>
      <c:valAx>
        <c:axId val="38171392"/>
        <c:scaling>
          <c:orientation val="minMax"/>
        </c:scaling>
        <c:delete val="0"/>
        <c:axPos val="l"/>
        <c:majorGridlines/>
        <c:numFmt formatCode="#,##0.00_);[Red]\(#,##0.00\)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s-GT"/>
          </a:p>
        </c:txPr>
        <c:crossAx val="377789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s-GT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0.75148</cdr:x>
      <cdr:y>0.94342</cdr:y>
    </cdr:from>
    <cdr:to>
      <cdr:x>0.97337</cdr:x>
      <cdr:y>0.98524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838700" y="3652839"/>
          <a:ext cx="1428750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GT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86755-D024-4D56-A973-901CB72EC14A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CB42E-BC75-4AD4-9BD2-F600054E85CA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1388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CB42E-BC75-4AD4-9BD2-F600054E85CA}" type="slidenum">
              <a:rPr lang="es-GT" smtClean="0"/>
              <a:t>3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96727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43343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53026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02391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08314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99618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91252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31911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74444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12215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13980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45276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EB6E-0FE2-43DB-8EBD-004314FE4FAC}" type="datetimeFigureOut">
              <a:rPr lang="es-GT" smtClean="0"/>
              <a:t>13/05/2021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D5923-9FAA-4EDA-9418-F17FAB51ED40}" type="slidenum">
              <a:rPr lang="es-GT" smtClean="0"/>
              <a:t>‹Nº›</a:t>
            </a:fld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46266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8640"/>
            <a:ext cx="273630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</p:spPr>
        <p:txBody>
          <a:bodyPr/>
          <a:lstStyle/>
          <a:p>
            <a:r>
              <a:rPr lang="es-MX" b="1" dirty="0" smtClean="0"/>
              <a:t>RENDICIÓN DE CUENTAS</a:t>
            </a:r>
            <a:br>
              <a:rPr lang="es-MX" b="1" dirty="0" smtClean="0"/>
            </a:br>
            <a:r>
              <a:rPr lang="es-MX" b="1" dirty="0" smtClean="0"/>
              <a:t>PRIMER CUATRIMESTRE 2021</a:t>
            </a:r>
            <a:endParaRPr lang="es-GT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49115" y="3717032"/>
            <a:ext cx="7591722" cy="1440160"/>
          </a:xfrm>
        </p:spPr>
        <p:txBody>
          <a:bodyPr>
            <a:normAutofit fontScale="62500" lnSpcReduction="20000"/>
          </a:bodyPr>
          <a:lstStyle/>
          <a:p>
            <a:r>
              <a:rPr lang="es-MX" sz="5400" b="1" dirty="0" smtClean="0">
                <a:solidFill>
                  <a:schemeClr val="tx1"/>
                </a:solidFill>
              </a:rPr>
              <a:t>“Secretaría de Asuntos Administrativos y de Seguridad de la Presidencia de la República -SAAS-”</a:t>
            </a:r>
            <a:endParaRPr lang="es-GT" sz="5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733256"/>
            <a:ext cx="1852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68650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5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123728" y="493080"/>
            <a:ext cx="489654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PRINCIPALES </a:t>
            </a:r>
            <a:r>
              <a:rPr lang="es-MX" sz="2400" b="1" dirty="0"/>
              <a:t>RESULTADOS Y </a:t>
            </a:r>
            <a:r>
              <a:rPr lang="es-MX" sz="2400" b="1" dirty="0" smtClean="0"/>
              <a:t>AVANCES EN MATERIA DE INVERSIÓN</a:t>
            </a:r>
            <a:endParaRPr lang="es-G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88324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60" y="388324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547664" y="2852936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SAAS no cuenta con ejecución presupuestaria enfocada a temas de inversión de obra pública.</a:t>
            </a:r>
            <a:endParaRPr lang="es-G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2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23728" y="493080"/>
            <a:ext cx="489654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LOGROS Y TENDENCIAS</a:t>
            </a:r>
            <a:endParaRPr lang="es-G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8146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25" y="317395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331640" y="2204864"/>
            <a:ext cx="6408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  <a:t>Tomando en consideración el objetivo de la Secretaría de Asuntos Administrativos y de Seguridad de la Presidencia de la República, el logro fundamental es mantener la integridad física del binomio presidencial, lo que permite mantener la democracia del País y la Institucionalidad del </a:t>
            </a: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Gobierno.</a:t>
            </a:r>
            <a:endParaRPr lang="es-G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3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4549" y="2660903"/>
            <a:ext cx="1835696" cy="267765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Asignado (Q162,000,000.00).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Vigente (Q162,000,000.00).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Ejecutado (Q37,156,861.73).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Saldo por Ejecutar (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Q124,843,138.27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G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44805" y="219886"/>
            <a:ext cx="489654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PRESUPUESTARIA POR GRUPO DE GASTO</a:t>
            </a: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468399"/>
              </p:ext>
            </p:extLst>
          </p:nvPr>
        </p:nvGraphicFramePr>
        <p:xfrm>
          <a:off x="2123728" y="1137518"/>
          <a:ext cx="6840225" cy="5512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349" y="33327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131840" y="5529265"/>
            <a:ext cx="4896544" cy="101566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Vigente (Q124,222,921.00)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Ejecutado (Q31,188,499.71)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Saldo por Ejecutar (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 93,034,421.29)</a:t>
            </a:r>
            <a:endParaRPr lang="es-G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491187"/>
            <a:ext cx="504056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IMPORTANCIA DE LA EROGACIÓN EN SERVICIOS PERSONALES</a:t>
            </a: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5023" y="2304948"/>
            <a:ext cx="1584176" cy="23698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G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servici</a:t>
            </a:r>
            <a:r>
              <a:rPr lang="es-G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público que brinda SAAS es seguridad del binomio Presidencial y sus familias.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GT" dirty="0"/>
          </a:p>
        </p:txBody>
      </p:sp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889122"/>
              </p:ext>
            </p:extLst>
          </p:nvPr>
        </p:nvGraphicFramePr>
        <p:xfrm>
          <a:off x="1763688" y="1077543"/>
          <a:ext cx="6691274" cy="4451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08" y="268146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9" y="268146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5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982172"/>
              </p:ext>
            </p:extLst>
          </p:nvPr>
        </p:nvGraphicFramePr>
        <p:xfrm>
          <a:off x="2024837" y="1390876"/>
          <a:ext cx="6795635" cy="5278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1608" y="2708920"/>
            <a:ext cx="1846689" cy="193899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Vigente (Q70,448.00)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Ejecutado (Q70,447.81).</a:t>
            </a:r>
          </a:p>
          <a:p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Saldo por Ejecutar (Q0.19)</a:t>
            </a:r>
            <a:endParaRPr lang="es-G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339752" y="491187"/>
            <a:ext cx="489654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PRESUPUESTARIA DE LA INVERSIÓN</a:t>
            </a: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08" y="295712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9" y="268146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0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63526"/>
              </p:ext>
            </p:extLst>
          </p:nvPr>
        </p:nvGraphicFramePr>
        <p:xfrm>
          <a:off x="1209140" y="1050994"/>
          <a:ext cx="7251292" cy="497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843808" y="6021287"/>
            <a:ext cx="3456384" cy="646331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Vigente (Q162,000,000.00)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Ejecutado (Q37,156,861.73)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Saldo por Ejecutar (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Q124,843,138.27)</a:t>
            </a:r>
            <a:endParaRPr lang="es-G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339752" y="404664"/>
            <a:ext cx="489654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PRESUPUESTARIA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 FINALIDAD</a:t>
            </a: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016" y="268146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9" y="268146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9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129844"/>
            <a:ext cx="4608512" cy="4737819"/>
          </a:xfrm>
        </p:spPr>
      </p:pic>
      <p:sp>
        <p:nvSpPr>
          <p:cNvPr id="6" name="5 CuadroTexto"/>
          <p:cNvSpPr txBox="1"/>
          <p:nvPr/>
        </p:nvSpPr>
        <p:spPr>
          <a:xfrm>
            <a:off x="2339752" y="404664"/>
            <a:ext cx="4896544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PRESUPUESTARIA</a:t>
            </a:r>
          </a:p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 UBICACIÓN GEOGRÁFICA</a:t>
            </a: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724128" y="5373216"/>
            <a:ext cx="8640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162</a:t>
            </a:r>
            <a:r>
              <a:rPr lang="es-MX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endParaRPr lang="es-G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050361"/>
              </p:ext>
            </p:extLst>
          </p:nvPr>
        </p:nvGraphicFramePr>
        <p:xfrm>
          <a:off x="465942" y="2276872"/>
          <a:ext cx="3479800" cy="965835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UBICACIÓN GEOGRÁFICA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ASIGNADO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REGIÓN I METROPOLITANA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162,000,000.00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t"/>
                      <a:r>
                        <a:rPr lang="es-G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08" y="268146"/>
            <a:ext cx="1728192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39" y="268146"/>
            <a:ext cx="1993403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30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GT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53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123728" y="572990"/>
            <a:ext cx="489654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RESULTADOS Y AVANCES</a:t>
            </a:r>
            <a:endParaRPr lang="es-G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83569"/>
            <a:ext cx="1584176" cy="140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hedelin.cojon\Desktop\bicentar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1883"/>
            <a:ext cx="1827286" cy="11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259632" y="1916832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SAAS tiene como objetivo garantizar permanentemente la seguridad, integridad física y la vida del Presidente y Vicepresidente de la República y la de sus respectivas familias, así como brindarles toda clase de apoyo administrativo y logístico en actividades oficiales y personales dentro del territorio nacional y en el extranjero; por lo cual no cuenta con resultados estratégicos e institucionales.</a:t>
            </a:r>
            <a:endParaRPr lang="es-G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8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334</Words>
  <Application>Microsoft Office PowerPoint</Application>
  <PresentationFormat>Presentación en pantalla (4:3)</PresentationFormat>
  <Paragraphs>57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Arial</vt:lpstr>
      <vt:lpstr>Calibri</vt:lpstr>
      <vt:lpstr>Tema de Office</vt:lpstr>
      <vt:lpstr>RENDICIÓN DE CUENTAS PRIMER CUATRIMESTRE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Sparrow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RENDICIÓN DE CUENTAS</dc:title>
  <dc:creator>Hedelin S. Cojon Chacon</dc:creator>
  <cp:lastModifiedBy>Guillermo E. Barahona Murga</cp:lastModifiedBy>
  <cp:revision>32</cp:revision>
  <dcterms:created xsi:type="dcterms:W3CDTF">2021-05-04T19:40:11Z</dcterms:created>
  <dcterms:modified xsi:type="dcterms:W3CDTF">2021-05-13T20:19:12Z</dcterms:modified>
</cp:coreProperties>
</file>