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304" r:id="rId3"/>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301" r:id="rId17"/>
    <p:sldId id="302" r:id="rId18"/>
    <p:sldId id="303" r:id="rId19"/>
    <p:sldId id="286" r:id="rId20"/>
    <p:sldId id="287" r:id="rId21"/>
    <p:sldId id="293" r:id="rId22"/>
    <p:sldId id="289" r:id="rId23"/>
    <p:sldId id="290" r:id="rId24"/>
    <p:sldId id="298" r:id="rId25"/>
    <p:sldId id="299" r:id="rId26"/>
    <p:sldId id="305" r:id="rId27"/>
    <p:sldId id="312" r:id="rId28"/>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8B"/>
    <a:srgbClr val="003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405"/>
  </p:normalViewPr>
  <p:slideViewPr>
    <p:cSldViewPr snapToGrid="0" snapToObjects="1">
      <p:cViewPr varScale="1">
        <p:scale>
          <a:sx n="90" d="100"/>
          <a:sy n="90" d="100"/>
        </p:scale>
        <p:origin x="5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chan\OneDrive%20-%20Ministerio%20De%20Educacion\Desktop\Comision%20Presidencial%20contra%20la%20corrupcion\graficas%20cuatrimestral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chan\OneDrive%20-%20Ministerio%20De%20Educacion\Desktop\Comision%20Presidencial%20contra%20la%20corrupcion\graficas%20cuatrimestral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chan\OneDrive%20-%20Ministerio%20De%20Educacion\Desktop\Comision%20Presidencial%20contra%20la%20corrupcion\graficas%20cuatrimestrale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s-GT" sz="1100" b="1" i="0" u="none" strike="noStrike" kern="1200" baseline="0" noProof="0">
                <a:solidFill>
                  <a:schemeClr val="accent1">
                    <a:lumMod val="50000"/>
                  </a:schemeClr>
                </a:solidFill>
                <a:latin typeface="Arial" panose="020B0604020202020204" pitchFamily="34" charset="0"/>
                <a:ea typeface="+mn-ea"/>
                <a:cs typeface="Arial" panose="020B0604020202020204" pitchFamily="34" charset="0"/>
              </a:defRPr>
            </a:pPr>
            <a:r>
              <a:rPr lang="es-GT" sz="1100" noProof="0" dirty="0">
                <a:solidFill>
                  <a:schemeClr val="accent1">
                    <a:lumMod val="50000"/>
                  </a:schemeClr>
                </a:solidFill>
                <a:latin typeface="Arial" panose="020B0604020202020204" pitchFamily="34" charset="0"/>
                <a:cs typeface="Arial" panose="020B0604020202020204" pitchFamily="34" charset="0"/>
              </a:rPr>
              <a:t>Porcentaje de Ejecución </a:t>
            </a:r>
          </a:p>
          <a:p>
            <a:pPr>
              <a:defRPr lang="es-GT" sz="1100" noProof="0">
                <a:solidFill>
                  <a:schemeClr val="accent1">
                    <a:lumMod val="50000"/>
                  </a:schemeClr>
                </a:solidFill>
                <a:latin typeface="Arial" panose="020B0604020202020204" pitchFamily="34" charset="0"/>
                <a:cs typeface="Arial" panose="020B0604020202020204" pitchFamily="34" charset="0"/>
              </a:defRPr>
            </a:pPr>
            <a:r>
              <a:rPr lang="es-GT" sz="1100" noProof="0" dirty="0">
                <a:solidFill>
                  <a:schemeClr val="accent1">
                    <a:lumMod val="50000"/>
                  </a:schemeClr>
                </a:solidFill>
                <a:latin typeface="Arial" panose="020B0604020202020204" pitchFamily="34" charset="0"/>
                <a:cs typeface="Arial" panose="020B0604020202020204" pitchFamily="34" charset="0"/>
              </a:rPr>
              <a:t>31.49%</a:t>
            </a:r>
          </a:p>
        </c:rich>
      </c:tx>
      <c:layout>
        <c:manualLayout>
          <c:xMode val="edge"/>
          <c:yMode val="edge"/>
          <c:x val="0.76577788710734906"/>
          <c:y val="0.84970227323172443"/>
        </c:manualLayout>
      </c:layout>
      <c:overlay val="0"/>
      <c:spPr>
        <a:noFill/>
        <a:ln>
          <a:noFill/>
        </a:ln>
        <a:effectLst/>
      </c:spPr>
      <c:txPr>
        <a:bodyPr rot="0" spcFirstLastPara="1" vertOverflow="ellipsis" vert="horz" wrap="square" anchor="ctr" anchorCtr="1"/>
        <a:lstStyle/>
        <a:p>
          <a:pPr>
            <a:defRPr lang="es-GT" sz="1100" b="1" i="0" u="none" strike="noStrike" kern="1200" baseline="0" noProof="0">
              <a:solidFill>
                <a:schemeClr val="accent1">
                  <a:lumMod val="50000"/>
                </a:schemeClr>
              </a:solidFill>
              <a:latin typeface="Arial" panose="020B0604020202020204" pitchFamily="34" charset="0"/>
              <a:ea typeface="+mn-ea"/>
              <a:cs typeface="Arial" panose="020B0604020202020204" pitchFamily="34" charset="0"/>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380855120520987"/>
          <c:y val="9.7281220801995055E-2"/>
          <c:w val="0.65774107419962935"/>
          <c:h val="0.75100900155467021"/>
        </c:manualLayout>
      </c:layout>
      <c:bar3DChart>
        <c:barDir val="col"/>
        <c:grouping val="clustered"/>
        <c:varyColors val="0"/>
        <c:ser>
          <c:idx val="0"/>
          <c:order val="0"/>
          <c:tx>
            <c:strRef>
              <c:f>'Grupo de gasto'!$C$49</c:f>
              <c:strCache>
                <c:ptCount val="1"/>
                <c:pt idx="0">
                  <c:v>Presupuesto Vigente</c:v>
                </c:pt>
              </c:strCache>
            </c:strRef>
          </c:tx>
          <c:spPr>
            <a:solidFill>
              <a:srgbClr val="00B050"/>
            </a:solidFill>
            <a:ln>
              <a:noFill/>
            </a:ln>
            <a:effectLst>
              <a:outerShdw blurRad="57150" dist="19050" dir="5400000" algn="ctr" rotWithShape="0">
                <a:srgbClr val="000000">
                  <a:alpha val="63000"/>
                </a:srgbClr>
              </a:outerShdw>
            </a:effectLst>
            <a:sp3d/>
          </c:spPr>
          <c:invertIfNegative val="0"/>
          <c:cat>
            <c:strRef>
              <c:f>'Grupo de gasto'!$D$48</c:f>
              <c:strCache>
                <c:ptCount val="1"/>
                <c:pt idx="0">
                  <c:v>Monto en millones de Quetzales</c:v>
                </c:pt>
              </c:strCache>
            </c:strRef>
          </c:cat>
          <c:val>
            <c:numRef>
              <c:f>'Grupo de gasto'!$D$49</c:f>
              <c:numCache>
                <c:formatCode>_(* #,##0.00_);_(* \(#,##0.00\);_(* "-"??_);_(@_)</c:formatCode>
                <c:ptCount val="1"/>
                <c:pt idx="0">
                  <c:v>17598.086425000001</c:v>
                </c:pt>
              </c:numCache>
            </c:numRef>
          </c:val>
          <c:extLst>
            <c:ext xmlns:c16="http://schemas.microsoft.com/office/drawing/2014/chart" uri="{C3380CC4-5D6E-409C-BE32-E72D297353CC}">
              <c16:uniqueId val="{00000000-3CF5-421D-A41A-8A9B8AD797A9}"/>
            </c:ext>
          </c:extLst>
        </c:ser>
        <c:ser>
          <c:idx val="1"/>
          <c:order val="1"/>
          <c:tx>
            <c:strRef>
              <c:f>'Grupo de gasto'!$C$50</c:f>
              <c:strCache>
                <c:ptCount val="1"/>
                <c:pt idx="0">
                  <c:v>Prespuesto Ejecutado</c:v>
                </c:pt>
              </c:strCache>
            </c:strRef>
          </c:tx>
          <c:spPr>
            <a:solidFill>
              <a:srgbClr val="FF0000"/>
            </a:solidFill>
            <a:ln>
              <a:noFill/>
            </a:ln>
            <a:effectLst>
              <a:outerShdw blurRad="57150" dist="19050" dir="5400000" algn="ctr" rotWithShape="0">
                <a:srgbClr val="000000">
                  <a:alpha val="63000"/>
                </a:srgbClr>
              </a:outerShdw>
            </a:effectLst>
            <a:sp3d/>
          </c:spPr>
          <c:invertIfNegative val="0"/>
          <c:cat>
            <c:strRef>
              <c:f>'Grupo de gasto'!$D$48</c:f>
              <c:strCache>
                <c:ptCount val="1"/>
                <c:pt idx="0">
                  <c:v>Monto en millones de Quetzales</c:v>
                </c:pt>
              </c:strCache>
            </c:strRef>
          </c:cat>
          <c:val>
            <c:numRef>
              <c:f>'Grupo de gasto'!$D$50</c:f>
              <c:numCache>
                <c:formatCode>_(* #,##0.00_);_(* \(#,##0.00\);_(* "-"??_);_(@_)</c:formatCode>
                <c:ptCount val="1"/>
                <c:pt idx="0">
                  <c:v>5541.8429656599992</c:v>
                </c:pt>
              </c:numCache>
            </c:numRef>
          </c:val>
          <c:extLst>
            <c:ext xmlns:c16="http://schemas.microsoft.com/office/drawing/2014/chart" uri="{C3380CC4-5D6E-409C-BE32-E72D297353CC}">
              <c16:uniqueId val="{00000001-3CF5-421D-A41A-8A9B8AD797A9}"/>
            </c:ext>
          </c:extLst>
        </c:ser>
        <c:dLbls>
          <c:showLegendKey val="0"/>
          <c:showVal val="0"/>
          <c:showCatName val="0"/>
          <c:showSerName val="0"/>
          <c:showPercent val="0"/>
          <c:showBubbleSize val="0"/>
        </c:dLbls>
        <c:gapWidth val="150"/>
        <c:shape val="box"/>
        <c:axId val="1797265504"/>
        <c:axId val="1797264416"/>
        <c:axId val="0"/>
      </c:bar3DChart>
      <c:catAx>
        <c:axId val="17972655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1797264416"/>
        <c:crosses val="autoZero"/>
        <c:auto val="1"/>
        <c:lblAlgn val="ctr"/>
        <c:lblOffset val="100"/>
        <c:noMultiLvlLbl val="0"/>
      </c:catAx>
      <c:valAx>
        <c:axId val="1797264416"/>
        <c:scaling>
          <c:orientation val="minMax"/>
        </c:scaling>
        <c:delete val="0"/>
        <c:axPos val="l"/>
        <c:majorGridlines>
          <c:spPr>
            <a:ln w="9525" cap="flat" cmpd="sng" algn="ctr">
              <a:solidFill>
                <a:schemeClr val="accent1">
                  <a:lumMod val="50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crossAx val="1797265504"/>
        <c:crosses val="autoZero"/>
        <c:crossBetween val="between"/>
      </c:valAx>
      <c:dTable>
        <c:showHorzBorder val="1"/>
        <c:showVertBorder val="1"/>
        <c:showOutline val="1"/>
        <c:showKeys val="1"/>
        <c:spPr>
          <a:noFill/>
          <a:ln w="9525" cap="flat" cmpd="sng" algn="ctr">
            <a:solidFill>
              <a:schemeClr val="accent1">
                <a:lumMod val="50000"/>
              </a:schemeClr>
            </a:solidFill>
            <a:round/>
          </a:ln>
          <a:effectLst/>
        </c:spPr>
        <c:txPr>
          <a:bodyPr rot="0" spcFirstLastPara="1" vertOverflow="ellipsis" vert="horz" wrap="square" anchor="ctr" anchorCtr="1"/>
          <a:lstStyle/>
          <a:p>
            <a:pPr rtl="0">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dTable>
      <c:spPr>
        <a:noFill/>
        <a:ln>
          <a:noFill/>
        </a:ln>
        <a:effectLst/>
      </c:spPr>
    </c:plotArea>
    <c:plotVisOnly val="1"/>
    <c:dispBlanksAs val="gap"/>
    <c:showDLblsOverMax val="0"/>
  </c:chart>
  <c:spPr>
    <a:gradFill flip="none" rotWithShape="1">
      <a:gsLst>
        <a:gs pos="58000">
          <a:schemeClr val="accent1">
            <a:lumMod val="0"/>
            <a:lumOff val="100000"/>
          </a:schemeClr>
        </a:gs>
        <a:gs pos="77000">
          <a:schemeClr val="accent1">
            <a:lumMod val="30000"/>
            <a:lumOff val="70000"/>
          </a:schemeClr>
        </a:gs>
        <a:gs pos="100000">
          <a:schemeClr val="accent1">
            <a:lumMod val="42000"/>
            <a:lumOff val="58000"/>
          </a:schemeClr>
        </a:gs>
      </a:gsLst>
      <a:lin ang="5400000" scaled="1"/>
      <a:tileRect/>
    </a:gradFill>
    <a:ln w="9525" cap="flat" cmpd="sng" algn="ctr">
      <a:noFill/>
      <a:round/>
    </a:ln>
    <a:effectLst/>
  </c:spPr>
  <c:txPr>
    <a:bodyPr/>
    <a:lstStyle/>
    <a:p>
      <a:pPr>
        <a:defRPr/>
      </a:pPr>
      <a:endParaRPr lang="es-G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rotY val="30"/>
      <c:depthPercent val="125"/>
      <c:rAngAx val="1"/>
    </c:view3D>
    <c:floor>
      <c:thickness val="0"/>
      <c:spPr>
        <a:noFill/>
        <a:ln>
          <a:noFill/>
        </a:ln>
        <a:effectLst/>
        <a:sp3d/>
      </c:spPr>
    </c:floor>
    <c:sideWall>
      <c:thickness val="0"/>
      <c:spPr>
        <a:noFill/>
        <a:ln>
          <a:noFill/>
        </a:ln>
        <a:effectLst/>
        <a:scene3d>
          <a:camera prst="orthographicFront"/>
          <a:lightRig rig="threePt" dir="t"/>
        </a:scene3d>
        <a:sp3d/>
      </c:spPr>
    </c:sideWall>
    <c:backWall>
      <c:thickness val="0"/>
      <c:spPr>
        <a:noFill/>
        <a:ln>
          <a:noFill/>
        </a:ln>
        <a:effectLst/>
        <a:scene3d>
          <a:camera prst="orthographicFront"/>
          <a:lightRig rig="threePt" dir="t"/>
        </a:scene3d>
        <a:sp3d/>
      </c:spPr>
    </c:backWall>
    <c:plotArea>
      <c:layout/>
      <c:bar3DChart>
        <c:barDir val="col"/>
        <c:grouping val="clustered"/>
        <c:varyColors val="0"/>
        <c:ser>
          <c:idx val="0"/>
          <c:order val="0"/>
          <c:tx>
            <c:strRef>
              <c:f>'Grupo de gasto'!$C$2</c:f>
              <c:strCache>
                <c:ptCount val="1"/>
                <c:pt idx="0">
                  <c:v>Asignado</c:v>
                </c:pt>
              </c:strCache>
            </c:strRef>
          </c:tx>
          <c:spPr>
            <a:solidFill>
              <a:srgbClr val="00B050"/>
            </a:solidFill>
            <a:ln>
              <a:noFill/>
            </a:ln>
            <a:effectLst/>
            <a:scene3d>
              <a:camera prst="orthographicFront"/>
              <a:lightRig rig="threePt" dir="t"/>
            </a:scene3d>
            <a:sp3d prstMaterial="matte">
              <a:bevelT w="0" h="0"/>
              <a:bevelB w="0" h="0"/>
            </a:sp3d>
          </c:spPr>
          <c:invertIfNegative val="0"/>
          <c:cat>
            <c:strRef>
              <c:f>'Grupo de gasto'!$B$3:$B$9</c:f>
              <c:strCache>
                <c:ptCount val="7"/>
                <c:pt idx="0">
                  <c:v>Grupo 000</c:v>
                </c:pt>
                <c:pt idx="1">
                  <c:v>Grupo 100</c:v>
                </c:pt>
                <c:pt idx="2">
                  <c:v>Grupo 200</c:v>
                </c:pt>
                <c:pt idx="3">
                  <c:v>Grupo 300</c:v>
                </c:pt>
                <c:pt idx="4">
                  <c:v>Grupo 400</c:v>
                </c:pt>
                <c:pt idx="5">
                  <c:v>Grupo 500</c:v>
                </c:pt>
                <c:pt idx="6">
                  <c:v>Grupo 900</c:v>
                </c:pt>
              </c:strCache>
            </c:strRef>
          </c:cat>
          <c:val>
            <c:numRef>
              <c:f>'Grupo de gasto'!$C$3:$C$9</c:f>
              <c:numCache>
                <c:formatCode>#,##0.00</c:formatCode>
                <c:ptCount val="7"/>
                <c:pt idx="0">
                  <c:v>13650.058784000001</c:v>
                </c:pt>
                <c:pt idx="1">
                  <c:v>604.714381</c:v>
                </c:pt>
                <c:pt idx="2">
                  <c:v>342.80803700000001</c:v>
                </c:pt>
                <c:pt idx="3">
                  <c:v>148.91747599999999</c:v>
                </c:pt>
                <c:pt idx="4">
                  <c:v>2825.30933</c:v>
                </c:pt>
                <c:pt idx="5">
                  <c:v>5.9030950000000004</c:v>
                </c:pt>
                <c:pt idx="6">
                  <c:v>20.375322000000001</c:v>
                </c:pt>
              </c:numCache>
            </c:numRef>
          </c:val>
          <c:extLst>
            <c:ext xmlns:c16="http://schemas.microsoft.com/office/drawing/2014/chart" uri="{C3380CC4-5D6E-409C-BE32-E72D297353CC}">
              <c16:uniqueId val="{00000000-7C92-4530-B3B9-61EB81AFCB33}"/>
            </c:ext>
          </c:extLst>
        </c:ser>
        <c:ser>
          <c:idx val="1"/>
          <c:order val="1"/>
          <c:tx>
            <c:strRef>
              <c:f>'Grupo de gasto'!$D$2</c:f>
              <c:strCache>
                <c:ptCount val="1"/>
                <c:pt idx="0">
                  <c:v>Vigente</c:v>
                </c:pt>
              </c:strCache>
            </c:strRef>
          </c:tx>
          <c:spPr>
            <a:solidFill>
              <a:srgbClr val="FFFF00"/>
            </a:solidFill>
            <a:ln>
              <a:noFill/>
            </a:ln>
            <a:effectLst/>
            <a:scene3d>
              <a:camera prst="orthographicFront"/>
              <a:lightRig rig="threePt" dir="t"/>
            </a:scene3d>
            <a:sp3d>
              <a:bevelT w="0" h="0"/>
              <a:bevelB w="0" h="0"/>
            </a:sp3d>
          </c:spPr>
          <c:invertIfNegative val="0"/>
          <c:cat>
            <c:strRef>
              <c:f>'Grupo de gasto'!$B$3:$B$9</c:f>
              <c:strCache>
                <c:ptCount val="7"/>
                <c:pt idx="0">
                  <c:v>Grupo 000</c:v>
                </c:pt>
                <c:pt idx="1">
                  <c:v>Grupo 100</c:v>
                </c:pt>
                <c:pt idx="2">
                  <c:v>Grupo 200</c:v>
                </c:pt>
                <c:pt idx="3">
                  <c:v>Grupo 300</c:v>
                </c:pt>
                <c:pt idx="4">
                  <c:v>Grupo 400</c:v>
                </c:pt>
                <c:pt idx="5">
                  <c:v>Grupo 500</c:v>
                </c:pt>
                <c:pt idx="6">
                  <c:v>Grupo 900</c:v>
                </c:pt>
              </c:strCache>
            </c:strRef>
          </c:cat>
          <c:val>
            <c:numRef>
              <c:f>'Grupo de gasto'!$D$3:$D$9</c:f>
              <c:numCache>
                <c:formatCode>#,##0.00</c:formatCode>
                <c:ptCount val="7"/>
                <c:pt idx="0">
                  <c:v>13650.178784</c:v>
                </c:pt>
                <c:pt idx="1">
                  <c:v>601.98503200000005</c:v>
                </c:pt>
                <c:pt idx="2">
                  <c:v>303.66795170999995</c:v>
                </c:pt>
                <c:pt idx="3">
                  <c:v>163.55916228999999</c:v>
                </c:pt>
                <c:pt idx="4">
                  <c:v>2863.2956079999999</c:v>
                </c:pt>
                <c:pt idx="5">
                  <c:v>5.9030950000000004</c:v>
                </c:pt>
                <c:pt idx="6">
                  <c:v>9.4967919999999992</c:v>
                </c:pt>
              </c:numCache>
            </c:numRef>
          </c:val>
          <c:extLst>
            <c:ext xmlns:c16="http://schemas.microsoft.com/office/drawing/2014/chart" uri="{C3380CC4-5D6E-409C-BE32-E72D297353CC}">
              <c16:uniqueId val="{00000001-7C92-4530-B3B9-61EB81AFCB33}"/>
            </c:ext>
          </c:extLst>
        </c:ser>
        <c:ser>
          <c:idx val="2"/>
          <c:order val="2"/>
          <c:tx>
            <c:strRef>
              <c:f>'Grupo de gasto'!$E$2</c:f>
              <c:strCache>
                <c:ptCount val="1"/>
                <c:pt idx="0">
                  <c:v>Ejecutado</c:v>
                </c:pt>
              </c:strCache>
            </c:strRef>
          </c:tx>
          <c:spPr>
            <a:solidFill>
              <a:srgbClr val="FF0000"/>
            </a:solidFill>
            <a:ln>
              <a:noFill/>
            </a:ln>
            <a:effectLst/>
            <a:scene3d>
              <a:camera prst="orthographicFront"/>
              <a:lightRig rig="threePt" dir="t"/>
            </a:scene3d>
            <a:sp3d>
              <a:bevelT w="0" h="0"/>
              <a:bevelB w="0" h="0"/>
            </a:sp3d>
          </c:spPr>
          <c:invertIfNegative val="0"/>
          <c:cat>
            <c:strRef>
              <c:f>'Grupo de gasto'!$B$3:$B$9</c:f>
              <c:strCache>
                <c:ptCount val="7"/>
                <c:pt idx="0">
                  <c:v>Grupo 000</c:v>
                </c:pt>
                <c:pt idx="1">
                  <c:v>Grupo 100</c:v>
                </c:pt>
                <c:pt idx="2">
                  <c:v>Grupo 200</c:v>
                </c:pt>
                <c:pt idx="3">
                  <c:v>Grupo 300</c:v>
                </c:pt>
                <c:pt idx="4">
                  <c:v>Grupo 400</c:v>
                </c:pt>
                <c:pt idx="5">
                  <c:v>Grupo 500</c:v>
                </c:pt>
                <c:pt idx="6">
                  <c:v>Grupo 900</c:v>
                </c:pt>
              </c:strCache>
            </c:strRef>
          </c:cat>
          <c:val>
            <c:numRef>
              <c:f>'Grupo de gasto'!$E$3:$E$9</c:f>
              <c:numCache>
                <c:formatCode>#,##0.00</c:formatCode>
                <c:ptCount val="7"/>
                <c:pt idx="0">
                  <c:v>4243.8772143300002</c:v>
                </c:pt>
                <c:pt idx="1">
                  <c:v>59.340845340000001</c:v>
                </c:pt>
                <c:pt idx="2">
                  <c:v>13.690785230000001</c:v>
                </c:pt>
                <c:pt idx="3">
                  <c:v>14.066604539999998</c:v>
                </c:pt>
                <c:pt idx="4">
                  <c:v>1207.83282044</c:v>
                </c:pt>
                <c:pt idx="5">
                  <c:v>0</c:v>
                </c:pt>
                <c:pt idx="6">
                  <c:v>3.0346957799999998</c:v>
                </c:pt>
              </c:numCache>
            </c:numRef>
          </c:val>
          <c:extLst>
            <c:ext xmlns:c16="http://schemas.microsoft.com/office/drawing/2014/chart" uri="{C3380CC4-5D6E-409C-BE32-E72D297353CC}">
              <c16:uniqueId val="{00000002-7C92-4530-B3B9-61EB81AFCB33}"/>
            </c:ext>
          </c:extLst>
        </c:ser>
        <c:ser>
          <c:idx val="3"/>
          <c:order val="3"/>
          <c:tx>
            <c:strRef>
              <c:f>'Grupo de gasto'!$F$2</c:f>
              <c:strCache>
                <c:ptCount val="1"/>
                <c:pt idx="0">
                  <c:v>Saldo por Ejecutar</c:v>
                </c:pt>
              </c:strCache>
            </c:strRef>
          </c:tx>
          <c:spPr>
            <a:solidFill>
              <a:srgbClr val="0070C0"/>
            </a:solidFill>
            <a:ln>
              <a:noFill/>
            </a:ln>
            <a:effectLst/>
            <a:scene3d>
              <a:camera prst="orthographicFront"/>
              <a:lightRig rig="threePt" dir="t"/>
            </a:scene3d>
            <a:sp3d>
              <a:bevelT w="0" h="0"/>
              <a:bevelB w="0" h="0"/>
            </a:sp3d>
          </c:spPr>
          <c:invertIfNegative val="0"/>
          <c:cat>
            <c:strRef>
              <c:f>'Grupo de gasto'!$B$3:$B$9</c:f>
              <c:strCache>
                <c:ptCount val="7"/>
                <c:pt idx="0">
                  <c:v>Grupo 000</c:v>
                </c:pt>
                <c:pt idx="1">
                  <c:v>Grupo 100</c:v>
                </c:pt>
                <c:pt idx="2">
                  <c:v>Grupo 200</c:v>
                </c:pt>
                <c:pt idx="3">
                  <c:v>Grupo 300</c:v>
                </c:pt>
                <c:pt idx="4">
                  <c:v>Grupo 400</c:v>
                </c:pt>
                <c:pt idx="5">
                  <c:v>Grupo 500</c:v>
                </c:pt>
                <c:pt idx="6">
                  <c:v>Grupo 900</c:v>
                </c:pt>
              </c:strCache>
            </c:strRef>
          </c:cat>
          <c:val>
            <c:numRef>
              <c:f>'Grupo de gasto'!$F$3:$F$9</c:f>
              <c:numCache>
                <c:formatCode>#,##0.00</c:formatCode>
                <c:ptCount val="7"/>
                <c:pt idx="0">
                  <c:v>9406.3015696700004</c:v>
                </c:pt>
                <c:pt idx="1">
                  <c:v>542.64418665999995</c:v>
                </c:pt>
                <c:pt idx="2">
                  <c:v>289.97716647999994</c:v>
                </c:pt>
                <c:pt idx="3">
                  <c:v>149.49255775</c:v>
                </c:pt>
                <c:pt idx="4">
                  <c:v>1655.4627875599999</c:v>
                </c:pt>
                <c:pt idx="5">
                  <c:v>5.9030950000000004</c:v>
                </c:pt>
                <c:pt idx="6">
                  <c:v>6.4620962200000003</c:v>
                </c:pt>
              </c:numCache>
            </c:numRef>
          </c:val>
          <c:extLst>
            <c:ext xmlns:c16="http://schemas.microsoft.com/office/drawing/2014/chart" uri="{C3380CC4-5D6E-409C-BE32-E72D297353CC}">
              <c16:uniqueId val="{00000003-7C92-4530-B3B9-61EB81AFCB33}"/>
            </c:ext>
          </c:extLst>
        </c:ser>
        <c:dLbls>
          <c:showLegendKey val="0"/>
          <c:showVal val="0"/>
          <c:showCatName val="0"/>
          <c:showSerName val="0"/>
          <c:showPercent val="0"/>
          <c:showBubbleSize val="0"/>
        </c:dLbls>
        <c:gapWidth val="150"/>
        <c:shape val="box"/>
        <c:axId val="99515440"/>
        <c:axId val="99506736"/>
        <c:axId val="0"/>
      </c:bar3DChart>
      <c:catAx>
        <c:axId val="995154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9506736"/>
        <c:crosses val="autoZero"/>
        <c:auto val="1"/>
        <c:lblAlgn val="ctr"/>
        <c:lblOffset val="100"/>
        <c:noMultiLvlLbl val="0"/>
      </c:catAx>
      <c:valAx>
        <c:axId val="99506736"/>
        <c:scaling>
          <c:orientation val="minMax"/>
        </c:scaling>
        <c:delete val="0"/>
        <c:axPos val="l"/>
        <c:majorGridlines>
          <c:spPr>
            <a:ln w="9525" cap="flat" cmpd="sng" algn="ctr">
              <a:solidFill>
                <a:schemeClr val="accent1">
                  <a:lumMod val="50000"/>
                </a:schemeClr>
              </a:solidFill>
              <a:round/>
            </a:ln>
            <a:effectLst/>
          </c:spPr>
        </c:majorGridlines>
        <c:numFmt formatCode="_(* #,##0.00_);_(* \(#,##0.0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crossAx val="99515440"/>
        <c:crosses val="autoZero"/>
        <c:crossBetween val="between"/>
      </c:valAx>
      <c:dTable>
        <c:showHorzBorder val="1"/>
        <c:showVertBorder val="1"/>
        <c:showOutline val="1"/>
        <c:showKeys val="1"/>
        <c:spPr>
          <a:noFill/>
          <a:ln w="9525" cap="flat" cmpd="sng" algn="ctr">
            <a:solidFill>
              <a:schemeClr val="accent1">
                <a:lumMod val="50000"/>
              </a:schemeClr>
            </a:solidFill>
            <a:round/>
          </a:ln>
          <a:effectLst/>
        </c:spPr>
        <c:txPr>
          <a:bodyPr rot="0" spcFirstLastPara="1" vertOverflow="ellipsis" vert="horz" wrap="square" anchor="ctr" anchorCtr="1"/>
          <a:lstStyle/>
          <a:p>
            <a:pPr rtl="0">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dTable>
      <c:spPr>
        <a:noFill/>
        <a:ln>
          <a:noFill/>
        </a:ln>
        <a:effectLst/>
      </c:spPr>
    </c:plotArea>
    <c:plotVisOnly val="1"/>
    <c:dispBlanksAs val="gap"/>
    <c:showDLblsOverMax val="0"/>
  </c:chart>
  <c:spPr>
    <a:gradFill flip="none" rotWithShape="1">
      <a:gsLst>
        <a:gs pos="58000">
          <a:schemeClr val="accent5">
            <a:lumMod val="0"/>
            <a:lumOff val="100000"/>
          </a:schemeClr>
        </a:gs>
        <a:gs pos="77000">
          <a:schemeClr val="accent5">
            <a:lumMod val="30000"/>
            <a:lumOff val="70000"/>
          </a:schemeClr>
        </a:gs>
        <a:gs pos="100000">
          <a:schemeClr val="accent5">
            <a:lumMod val="42000"/>
            <a:lumOff val="58000"/>
          </a:schemeClr>
        </a:gs>
      </a:gsLst>
      <a:lin ang="5400000" scaled="1"/>
      <a:tileRect/>
    </a:gradFill>
    <a:ln w="9525" cap="flat" cmpd="sng" algn="ctr">
      <a:noFill/>
      <a:round/>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9032238659853093"/>
          <c:y val="0.15055410774964975"/>
          <c:w val="0.70668169200756481"/>
          <c:h val="0.57783311408860916"/>
        </c:manualLayout>
      </c:layout>
      <c:bar3DChart>
        <c:barDir val="col"/>
        <c:grouping val="clustered"/>
        <c:varyColors val="0"/>
        <c:ser>
          <c:idx val="0"/>
          <c:order val="0"/>
          <c:tx>
            <c:strRef>
              <c:f>'Grupo 0'!$G$4</c:f>
              <c:strCache>
                <c:ptCount val="1"/>
                <c:pt idx="0">
                  <c:v>Grupo de Gasto 000 "Servicios Personales"</c:v>
                </c:pt>
              </c:strCache>
            </c:strRef>
          </c:tx>
          <c:spPr>
            <a:solidFill>
              <a:schemeClr val="accent1"/>
            </a:solidFill>
            <a:ln>
              <a:noFill/>
            </a:ln>
            <a:effectLst/>
            <a:scene3d>
              <a:camera prst="orthographicFront"/>
              <a:lightRig rig="threePt" dir="t"/>
            </a:scene3d>
            <a:sp3d>
              <a:bevelT w="0" h="0"/>
              <a:bevelB w="0" h="0"/>
            </a:sp3d>
          </c:spPr>
          <c:invertIfNegative val="0"/>
          <c:dPt>
            <c:idx val="0"/>
            <c:invertIfNegative val="0"/>
            <c:bubble3D val="0"/>
            <c:spPr>
              <a:solidFill>
                <a:srgbClr val="FFFF00"/>
              </a:solidFill>
              <a:ln>
                <a:noFill/>
              </a:ln>
              <a:effectLst/>
              <a:scene3d>
                <a:camera prst="orthographicFront"/>
                <a:lightRig rig="threePt" dir="t"/>
              </a:scene3d>
              <a:sp3d>
                <a:bevelT w="0" h="0"/>
                <a:bevelB w="0" h="0"/>
              </a:sp3d>
            </c:spPr>
            <c:extLst>
              <c:ext xmlns:c16="http://schemas.microsoft.com/office/drawing/2014/chart" uri="{C3380CC4-5D6E-409C-BE32-E72D297353CC}">
                <c16:uniqueId val="{00000001-34E7-4B59-A60A-CDD36347CBFF}"/>
              </c:ext>
            </c:extLst>
          </c:dPt>
          <c:dPt>
            <c:idx val="1"/>
            <c:invertIfNegative val="0"/>
            <c:bubble3D val="0"/>
            <c:spPr>
              <a:solidFill>
                <a:srgbClr val="FF0000"/>
              </a:solidFill>
              <a:ln>
                <a:noFill/>
              </a:ln>
              <a:effectLst/>
              <a:scene3d>
                <a:camera prst="orthographicFront"/>
                <a:lightRig rig="threePt" dir="t"/>
              </a:scene3d>
              <a:sp3d>
                <a:bevelT w="0" h="0"/>
                <a:bevelB w="0" h="0"/>
              </a:sp3d>
            </c:spPr>
            <c:extLst>
              <c:ext xmlns:c16="http://schemas.microsoft.com/office/drawing/2014/chart" uri="{C3380CC4-5D6E-409C-BE32-E72D297353CC}">
                <c16:uniqueId val="{00000003-34E7-4B59-A60A-CDD36347CBFF}"/>
              </c:ext>
            </c:extLst>
          </c:dPt>
          <c:dPt>
            <c:idx val="2"/>
            <c:invertIfNegative val="0"/>
            <c:bubble3D val="0"/>
            <c:spPr>
              <a:solidFill>
                <a:srgbClr val="0070C0"/>
              </a:solidFill>
              <a:ln>
                <a:noFill/>
              </a:ln>
              <a:effectLst/>
              <a:scene3d>
                <a:camera prst="orthographicFront"/>
                <a:lightRig rig="threePt" dir="t"/>
              </a:scene3d>
              <a:sp3d>
                <a:bevelT w="0" h="0"/>
                <a:bevelB w="0" h="0"/>
              </a:sp3d>
            </c:spPr>
            <c:extLst>
              <c:ext xmlns:c16="http://schemas.microsoft.com/office/drawing/2014/chart" uri="{C3380CC4-5D6E-409C-BE32-E72D297353CC}">
                <c16:uniqueId val="{00000005-34E7-4B59-A60A-CDD36347CBFF}"/>
              </c:ext>
            </c:extLst>
          </c:dPt>
          <c:cat>
            <c:strRef>
              <c:f>'Grupo 0'!$H$3:$J$3</c:f>
              <c:strCache>
                <c:ptCount val="3"/>
                <c:pt idx="0">
                  <c:v>Vigente</c:v>
                </c:pt>
                <c:pt idx="1">
                  <c:v>Ejecutado</c:v>
                </c:pt>
                <c:pt idx="2">
                  <c:v>Saldo por Ejecutar</c:v>
                </c:pt>
              </c:strCache>
            </c:strRef>
          </c:cat>
          <c:val>
            <c:numRef>
              <c:f>'Grupo 0'!$H$4:$J$4</c:f>
              <c:numCache>
                <c:formatCode>_(* #,##0.00_);_(* \(#,##0.00\);_(* "-"??_);_(@_)</c:formatCode>
                <c:ptCount val="3"/>
                <c:pt idx="0">
                  <c:v>13650.178784</c:v>
                </c:pt>
                <c:pt idx="1">
                  <c:v>4243.8772143300002</c:v>
                </c:pt>
                <c:pt idx="2">
                  <c:v>9406.3015696700004</c:v>
                </c:pt>
              </c:numCache>
            </c:numRef>
          </c:val>
          <c:extLst>
            <c:ext xmlns:c16="http://schemas.microsoft.com/office/drawing/2014/chart" uri="{C3380CC4-5D6E-409C-BE32-E72D297353CC}">
              <c16:uniqueId val="{00000006-34E7-4B59-A60A-CDD36347CBFF}"/>
            </c:ext>
          </c:extLst>
        </c:ser>
        <c:dLbls>
          <c:showLegendKey val="0"/>
          <c:showVal val="0"/>
          <c:showCatName val="0"/>
          <c:showSerName val="0"/>
          <c:showPercent val="0"/>
          <c:showBubbleSize val="0"/>
        </c:dLbls>
        <c:gapWidth val="150"/>
        <c:shape val="box"/>
        <c:axId val="1797264960"/>
        <c:axId val="1797260064"/>
        <c:axId val="0"/>
      </c:bar3DChart>
      <c:catAx>
        <c:axId val="1797264960"/>
        <c:scaling>
          <c:orientation val="minMax"/>
        </c:scaling>
        <c:delete val="0"/>
        <c:axPos val="b"/>
        <c:numFmt formatCode="_(* #,##0.00_);_(* \(#,##0.00\);_(* &quot;-&quot;??_);_(@_)"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crossAx val="1797260064"/>
        <c:crosses val="autoZero"/>
        <c:auto val="1"/>
        <c:lblAlgn val="ctr"/>
        <c:lblOffset val="100"/>
        <c:noMultiLvlLbl val="0"/>
      </c:catAx>
      <c:valAx>
        <c:axId val="1797260064"/>
        <c:scaling>
          <c:orientation val="minMax"/>
        </c:scaling>
        <c:delete val="0"/>
        <c:axPos val="l"/>
        <c:majorGridlines>
          <c:spPr>
            <a:ln w="9525" cap="flat" cmpd="sng" algn="ctr">
              <a:solidFill>
                <a:schemeClr val="tx2">
                  <a:lumMod val="60000"/>
                  <a:lumOff val="40000"/>
                </a:schemeClr>
              </a:solidFill>
              <a:round/>
            </a:ln>
            <a:effectLst/>
          </c:spPr>
        </c:majorGridlines>
        <c:numFmt formatCode="_(* #,##0.00_);_(* \(#,##0.00\);_(* &quot;-&quot;??_);_(@_)" sourceLinked="0"/>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crossAx val="1797264960"/>
        <c:crosses val="autoZero"/>
        <c:crossBetween val="between"/>
      </c:valAx>
      <c:dTable>
        <c:showHorzBorder val="1"/>
        <c:showVertBorder val="1"/>
        <c:showOutline val="1"/>
        <c:showKeys val="0"/>
        <c:spPr>
          <a:noFill/>
          <a:ln w="9525" cap="flat" cmpd="sng" algn="ctr">
            <a:solidFill>
              <a:schemeClr val="tx2">
                <a:lumMod val="60000"/>
                <a:lumOff val="40000"/>
              </a:schemeClr>
            </a:solidFill>
            <a:round/>
          </a:ln>
          <a:effectLst/>
        </c:spPr>
        <c:txPr>
          <a:bodyPr rot="0" spcFirstLastPara="1" vertOverflow="ellipsis" vert="horz" wrap="square" anchor="ctr" anchorCtr="1"/>
          <a:lstStyle/>
          <a:p>
            <a:pPr rtl="0">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dTable>
      <c:spPr>
        <a:noFill/>
        <a:ln w="25400">
          <a:noFill/>
        </a:ln>
        <a:effectLst/>
      </c:spPr>
    </c:plotArea>
    <c:plotVisOnly val="1"/>
    <c:dispBlanksAs val="gap"/>
    <c:showDLblsOverMax val="0"/>
  </c:chart>
  <c:spPr>
    <a:gradFill flip="none" rotWithShape="1">
      <a:gsLst>
        <a:gs pos="77000">
          <a:srgbClr val="E3EAF6">
            <a:lumMod val="30000"/>
            <a:lumOff val="70000"/>
          </a:srgbClr>
        </a:gs>
        <a:gs pos="58000">
          <a:schemeClr val="accent5">
            <a:lumMod val="0"/>
            <a:lumOff val="100000"/>
          </a:schemeClr>
        </a:gs>
        <a:gs pos="58000">
          <a:schemeClr val="accent5">
            <a:lumMod val="0"/>
            <a:lumOff val="100000"/>
          </a:schemeClr>
        </a:gs>
        <a:gs pos="100000">
          <a:schemeClr val="accent5">
            <a:lumMod val="42000"/>
            <a:lumOff val="58000"/>
          </a:schemeClr>
        </a:gs>
      </a:gsLst>
      <a:lin ang="5400000" scaled="1"/>
      <a:tileRect/>
    </a:gra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9857112646207"/>
          <c:y val="2.1828563543317161E-2"/>
          <c:w val="0.77097379959828527"/>
          <c:h val="0.7872179411136303"/>
        </c:manualLayout>
      </c:layout>
      <c:bar3DChart>
        <c:barDir val="col"/>
        <c:grouping val="clustered"/>
        <c:varyColors val="0"/>
        <c:ser>
          <c:idx val="0"/>
          <c:order val="0"/>
          <c:tx>
            <c:strRef>
              <c:f>Inversión!$B$9</c:f>
              <c:strCache>
                <c:ptCount val="1"/>
                <c:pt idx="0">
                  <c:v>Presupuesto Vigente</c:v>
                </c:pt>
              </c:strCache>
            </c:strRef>
          </c:tx>
          <c:spPr>
            <a:solidFill>
              <a:srgbClr val="FFFF00"/>
            </a:solidFill>
            <a:ln>
              <a:noFill/>
            </a:ln>
            <a:effectLst/>
            <a:scene3d>
              <a:camera prst="orthographicFront"/>
              <a:lightRig rig="threePt" dir="t"/>
            </a:scene3d>
            <a:sp3d>
              <a:bevelT w="0" h="0"/>
              <a:bevelB w="0" h="0"/>
            </a:sp3d>
          </c:spPr>
          <c:invertIfNegative val="0"/>
          <c:cat>
            <c:strRef>
              <c:f>Inversión!$C$8:$E$8</c:f>
              <c:strCache>
                <c:ptCount val="3"/>
                <c:pt idx="0">
                  <c:v>Equipamiento</c:v>
                </c:pt>
                <c:pt idx="1">
                  <c:v>Obra Física</c:v>
                </c:pt>
                <c:pt idx="2">
                  <c:v>Transferencias de Capital</c:v>
                </c:pt>
              </c:strCache>
            </c:strRef>
          </c:cat>
          <c:val>
            <c:numRef>
              <c:f>Inversión!$C$9:$E$9</c:f>
              <c:numCache>
                <c:formatCode>_(* #,##0.00_);_(* \(#,##0.00\);_(* "-"??_);_(@_)</c:formatCode>
                <c:ptCount val="3"/>
                <c:pt idx="0">
                  <c:v>99.91931129000001</c:v>
                </c:pt>
                <c:pt idx="1">
                  <c:v>63.639851</c:v>
                </c:pt>
                <c:pt idx="2">
                  <c:v>5.9</c:v>
                </c:pt>
              </c:numCache>
            </c:numRef>
          </c:val>
          <c:extLst>
            <c:ext xmlns:c16="http://schemas.microsoft.com/office/drawing/2014/chart" uri="{C3380CC4-5D6E-409C-BE32-E72D297353CC}">
              <c16:uniqueId val="{00000000-F9AA-4FE3-A66D-92CB0FA74B0A}"/>
            </c:ext>
          </c:extLst>
        </c:ser>
        <c:ser>
          <c:idx val="1"/>
          <c:order val="1"/>
          <c:tx>
            <c:strRef>
              <c:f>Inversión!$B$10</c:f>
              <c:strCache>
                <c:ptCount val="1"/>
                <c:pt idx="0">
                  <c:v>Presupuesto Ejecutado</c:v>
                </c:pt>
              </c:strCache>
            </c:strRef>
          </c:tx>
          <c:spPr>
            <a:solidFill>
              <a:srgbClr val="FF0000"/>
            </a:solidFill>
            <a:ln>
              <a:noFill/>
            </a:ln>
            <a:effectLst/>
            <a:scene3d>
              <a:camera prst="orthographicFront"/>
              <a:lightRig rig="threePt" dir="t"/>
            </a:scene3d>
            <a:sp3d>
              <a:bevelT w="0" h="0"/>
              <a:bevelB w="0" h="0"/>
            </a:sp3d>
          </c:spPr>
          <c:invertIfNegative val="0"/>
          <c:cat>
            <c:strRef>
              <c:f>Inversión!$C$8:$E$8</c:f>
              <c:strCache>
                <c:ptCount val="3"/>
                <c:pt idx="0">
                  <c:v>Equipamiento</c:v>
                </c:pt>
                <c:pt idx="1">
                  <c:v>Obra Física</c:v>
                </c:pt>
                <c:pt idx="2">
                  <c:v>Transferencias de Capital</c:v>
                </c:pt>
              </c:strCache>
            </c:strRef>
          </c:cat>
          <c:val>
            <c:numRef>
              <c:f>Inversión!$C$10:$E$10</c:f>
              <c:numCache>
                <c:formatCode>_(* #,##0.00_);_(* \(#,##0.00\);_(* "-"??_);_(@_)</c:formatCode>
                <c:ptCount val="3"/>
                <c:pt idx="0">
                  <c:v>14.066604539999998</c:v>
                </c:pt>
                <c:pt idx="1">
                  <c:v>0</c:v>
                </c:pt>
                <c:pt idx="2">
                  <c:v>0</c:v>
                </c:pt>
              </c:numCache>
            </c:numRef>
          </c:val>
          <c:extLst>
            <c:ext xmlns:c16="http://schemas.microsoft.com/office/drawing/2014/chart" uri="{C3380CC4-5D6E-409C-BE32-E72D297353CC}">
              <c16:uniqueId val="{00000001-F9AA-4FE3-A66D-92CB0FA74B0A}"/>
            </c:ext>
          </c:extLst>
        </c:ser>
        <c:ser>
          <c:idx val="2"/>
          <c:order val="2"/>
          <c:tx>
            <c:strRef>
              <c:f>Inversión!$B$11</c:f>
              <c:strCache>
                <c:ptCount val="1"/>
                <c:pt idx="0">
                  <c:v>Saldo por ejecutar</c:v>
                </c:pt>
              </c:strCache>
            </c:strRef>
          </c:tx>
          <c:spPr>
            <a:solidFill>
              <a:srgbClr val="0070C0"/>
            </a:solidFill>
            <a:ln>
              <a:noFill/>
            </a:ln>
            <a:effectLst/>
            <a:scene3d>
              <a:camera prst="orthographicFront"/>
              <a:lightRig rig="threePt" dir="t"/>
            </a:scene3d>
            <a:sp3d>
              <a:bevelT w="0" h="0"/>
            </a:sp3d>
          </c:spPr>
          <c:invertIfNegative val="0"/>
          <c:cat>
            <c:strRef>
              <c:f>Inversión!$C$8:$E$8</c:f>
              <c:strCache>
                <c:ptCount val="3"/>
                <c:pt idx="0">
                  <c:v>Equipamiento</c:v>
                </c:pt>
                <c:pt idx="1">
                  <c:v>Obra Física</c:v>
                </c:pt>
                <c:pt idx="2">
                  <c:v>Transferencias de Capital</c:v>
                </c:pt>
              </c:strCache>
            </c:strRef>
          </c:cat>
          <c:val>
            <c:numRef>
              <c:f>Inversión!$C$11:$E$11</c:f>
              <c:numCache>
                <c:formatCode>_(* #,##0.00_);_(* \(#,##0.00\);_(* "-"??_);_(@_)</c:formatCode>
                <c:ptCount val="3"/>
                <c:pt idx="0">
                  <c:v>85.852706749999996</c:v>
                </c:pt>
                <c:pt idx="1">
                  <c:v>63.639851</c:v>
                </c:pt>
                <c:pt idx="2">
                  <c:v>5.9030950000000004</c:v>
                </c:pt>
              </c:numCache>
            </c:numRef>
          </c:val>
          <c:extLst>
            <c:ext xmlns:c16="http://schemas.microsoft.com/office/drawing/2014/chart" uri="{C3380CC4-5D6E-409C-BE32-E72D297353CC}">
              <c16:uniqueId val="{00000002-F9AA-4FE3-A66D-92CB0FA74B0A}"/>
            </c:ext>
          </c:extLst>
        </c:ser>
        <c:dLbls>
          <c:showLegendKey val="0"/>
          <c:showVal val="0"/>
          <c:showCatName val="0"/>
          <c:showSerName val="0"/>
          <c:showPercent val="0"/>
          <c:showBubbleSize val="0"/>
        </c:dLbls>
        <c:gapWidth val="150"/>
        <c:shape val="box"/>
        <c:axId val="1797261696"/>
        <c:axId val="1797258432"/>
        <c:axId val="0"/>
      </c:bar3DChart>
      <c:catAx>
        <c:axId val="1797261696"/>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crossAx val="1797258432"/>
        <c:crosses val="autoZero"/>
        <c:auto val="1"/>
        <c:lblAlgn val="ctr"/>
        <c:lblOffset val="100"/>
        <c:noMultiLvlLbl val="0"/>
      </c:catAx>
      <c:valAx>
        <c:axId val="1797258432"/>
        <c:scaling>
          <c:orientation val="minMax"/>
        </c:scaling>
        <c:delete val="0"/>
        <c:axPos val="l"/>
        <c:majorGridlines>
          <c:spPr>
            <a:ln w="9525" cap="flat" cmpd="sng" algn="ctr">
              <a:solidFill>
                <a:schemeClr val="tx2">
                  <a:lumMod val="60000"/>
                  <a:lumOff val="40000"/>
                </a:schemeClr>
              </a:solidFill>
              <a:round/>
            </a:ln>
            <a:effectLst/>
          </c:spPr>
        </c:majorGridlines>
        <c:numFmt formatCode="_(* #,##0.00_);_(* \(#,##0.00\);_(*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crossAx val="1797261696"/>
        <c:crosses val="autoZero"/>
        <c:crossBetween val="between"/>
      </c:valAx>
      <c:dTable>
        <c:showHorzBorder val="1"/>
        <c:showVertBorder val="1"/>
        <c:showOutline val="1"/>
        <c:showKeys val="1"/>
        <c:spPr>
          <a:noFill/>
          <a:ln w="9525" cap="flat" cmpd="sng" algn="ctr">
            <a:solidFill>
              <a:schemeClr val="tx2">
                <a:lumMod val="60000"/>
                <a:lumOff val="40000"/>
              </a:schemeClr>
            </a:solidFill>
            <a:round/>
          </a:ln>
          <a:effectLst/>
        </c:spPr>
        <c:txPr>
          <a:bodyPr rot="0" spcFirstLastPara="1" vertOverflow="ellipsis" vert="horz" wrap="square" anchor="ctr" anchorCtr="1"/>
          <a:lstStyle/>
          <a:p>
            <a:pPr rtl="0">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dTable>
      <c:spPr>
        <a:noFill/>
        <a:ln>
          <a:solidFill>
            <a:schemeClr val="tx2">
              <a:lumMod val="60000"/>
              <a:lumOff val="40000"/>
              <a:alpha val="0"/>
            </a:schemeClr>
          </a:solidFill>
        </a:ln>
        <a:effectLst/>
      </c:spPr>
    </c:plotArea>
    <c:plotVisOnly val="1"/>
    <c:dispBlanksAs val="gap"/>
    <c:showDLblsOverMax val="0"/>
  </c:chart>
  <c:spPr>
    <a:gradFill flip="none" rotWithShape="1">
      <a:gsLst>
        <a:gs pos="58000">
          <a:schemeClr val="accent5">
            <a:lumMod val="0"/>
            <a:lumOff val="100000"/>
          </a:schemeClr>
        </a:gs>
        <a:gs pos="77000">
          <a:schemeClr val="accent5">
            <a:lumMod val="30000"/>
            <a:lumOff val="70000"/>
          </a:schemeClr>
        </a:gs>
        <a:gs pos="100000">
          <a:schemeClr val="accent5">
            <a:lumMod val="42000"/>
            <a:lumOff val="58000"/>
          </a:schemeClr>
        </a:gs>
      </a:gsLst>
      <a:lin ang="5400000" scaled="1"/>
      <a:tileRect/>
    </a:grad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G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finalidad!$C$7</c:f>
              <c:strCache>
                <c:ptCount val="1"/>
                <c:pt idx="0">
                  <c:v>Presupuesto Vigente</c:v>
                </c:pt>
              </c:strCache>
            </c:strRef>
          </c:tx>
          <c:spPr>
            <a:solidFill>
              <a:srgbClr val="FFFF00"/>
            </a:solidFill>
            <a:ln>
              <a:noFill/>
            </a:ln>
            <a:effectLst/>
            <a:sp3d/>
          </c:spPr>
          <c:invertIfNegative val="0"/>
          <c:cat>
            <c:strRef>
              <c:f>finalidad!$B$8:$B$9</c:f>
              <c:strCache>
                <c:ptCount val="2"/>
                <c:pt idx="0">
                  <c:v>Educación</c:v>
                </c:pt>
                <c:pt idx="1">
                  <c:v>Servicios Públicos Generales</c:v>
                </c:pt>
              </c:strCache>
            </c:strRef>
          </c:cat>
          <c:val>
            <c:numRef>
              <c:f>finalidad!$C$8:$C$9</c:f>
              <c:numCache>
                <c:formatCode>_(* #,##0.00_);_(* \(#,##0.00\);_(* "-"??_);_(@_)</c:formatCode>
                <c:ptCount val="2"/>
                <c:pt idx="0">
                  <c:v>17581.113589000001</c:v>
                </c:pt>
                <c:pt idx="1">
                  <c:v>16.972836000000001</c:v>
                </c:pt>
              </c:numCache>
            </c:numRef>
          </c:val>
          <c:extLst>
            <c:ext xmlns:c16="http://schemas.microsoft.com/office/drawing/2014/chart" uri="{C3380CC4-5D6E-409C-BE32-E72D297353CC}">
              <c16:uniqueId val="{00000000-B9C5-4A8B-BC9B-3E201DBB2C59}"/>
            </c:ext>
          </c:extLst>
        </c:ser>
        <c:ser>
          <c:idx val="1"/>
          <c:order val="1"/>
          <c:tx>
            <c:strRef>
              <c:f>finalidad!$D$7</c:f>
              <c:strCache>
                <c:ptCount val="1"/>
                <c:pt idx="0">
                  <c:v>Presupuesto Ejecutado</c:v>
                </c:pt>
              </c:strCache>
            </c:strRef>
          </c:tx>
          <c:spPr>
            <a:solidFill>
              <a:srgbClr val="FF0000"/>
            </a:solidFill>
            <a:ln>
              <a:noFill/>
            </a:ln>
            <a:effectLst/>
            <a:sp3d/>
          </c:spPr>
          <c:invertIfNegative val="0"/>
          <c:cat>
            <c:strRef>
              <c:f>finalidad!$B$8:$B$9</c:f>
              <c:strCache>
                <c:ptCount val="2"/>
                <c:pt idx="0">
                  <c:v>Educación</c:v>
                </c:pt>
                <c:pt idx="1">
                  <c:v>Servicios Públicos Generales</c:v>
                </c:pt>
              </c:strCache>
            </c:strRef>
          </c:cat>
          <c:val>
            <c:numRef>
              <c:f>finalidad!$D$8:$D$9</c:f>
              <c:numCache>
                <c:formatCode>_(* #,##0.00_);_(* \(#,##0.00\);_(* "-"??_);_(@_)</c:formatCode>
                <c:ptCount val="2"/>
                <c:pt idx="0">
                  <c:v>5535.4528818599993</c:v>
                </c:pt>
                <c:pt idx="1">
                  <c:v>6.3900937999999998</c:v>
                </c:pt>
              </c:numCache>
            </c:numRef>
          </c:val>
          <c:extLst>
            <c:ext xmlns:c16="http://schemas.microsoft.com/office/drawing/2014/chart" uri="{C3380CC4-5D6E-409C-BE32-E72D297353CC}">
              <c16:uniqueId val="{00000001-B9C5-4A8B-BC9B-3E201DBB2C59}"/>
            </c:ext>
          </c:extLst>
        </c:ser>
        <c:ser>
          <c:idx val="2"/>
          <c:order val="2"/>
          <c:tx>
            <c:strRef>
              <c:f>finalidad!$E$7</c:f>
              <c:strCache>
                <c:ptCount val="1"/>
                <c:pt idx="0">
                  <c:v>Saldo por Ejecutar</c:v>
                </c:pt>
              </c:strCache>
            </c:strRef>
          </c:tx>
          <c:spPr>
            <a:solidFill>
              <a:srgbClr val="0070C0"/>
            </a:solidFill>
            <a:ln>
              <a:noFill/>
            </a:ln>
            <a:effectLst/>
            <a:sp3d/>
          </c:spPr>
          <c:invertIfNegative val="0"/>
          <c:cat>
            <c:strRef>
              <c:f>finalidad!$B$8:$B$9</c:f>
              <c:strCache>
                <c:ptCount val="2"/>
                <c:pt idx="0">
                  <c:v>Educación</c:v>
                </c:pt>
                <c:pt idx="1">
                  <c:v>Servicios Públicos Generales</c:v>
                </c:pt>
              </c:strCache>
            </c:strRef>
          </c:cat>
          <c:val>
            <c:numRef>
              <c:f>finalidad!$E$8:$E$9</c:f>
              <c:numCache>
                <c:formatCode>_(* #,##0.00_);_(* \(#,##0.00\);_(* "-"??_);_(@_)</c:formatCode>
                <c:ptCount val="2"/>
                <c:pt idx="0">
                  <c:v>12045.660707139999</c:v>
                </c:pt>
                <c:pt idx="1">
                  <c:v>10.582742199999998</c:v>
                </c:pt>
              </c:numCache>
            </c:numRef>
          </c:val>
          <c:extLst>
            <c:ext xmlns:c16="http://schemas.microsoft.com/office/drawing/2014/chart" uri="{C3380CC4-5D6E-409C-BE32-E72D297353CC}">
              <c16:uniqueId val="{00000002-B9C5-4A8B-BC9B-3E201DBB2C59}"/>
            </c:ext>
          </c:extLst>
        </c:ser>
        <c:dLbls>
          <c:showLegendKey val="0"/>
          <c:showVal val="0"/>
          <c:showCatName val="0"/>
          <c:showSerName val="0"/>
          <c:showPercent val="0"/>
          <c:showBubbleSize val="0"/>
        </c:dLbls>
        <c:gapWidth val="150"/>
        <c:shape val="box"/>
        <c:axId val="1797270944"/>
        <c:axId val="1797262784"/>
        <c:axId val="0"/>
      </c:bar3DChart>
      <c:catAx>
        <c:axId val="17972709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GT"/>
          </a:p>
        </c:txPr>
        <c:crossAx val="1797262784"/>
        <c:crosses val="autoZero"/>
        <c:auto val="1"/>
        <c:lblAlgn val="ctr"/>
        <c:lblOffset val="100"/>
        <c:noMultiLvlLbl val="0"/>
      </c:catAx>
      <c:valAx>
        <c:axId val="1797262784"/>
        <c:scaling>
          <c:orientation val="minMax"/>
        </c:scaling>
        <c:delete val="0"/>
        <c:axPos val="l"/>
        <c:majorGridlines>
          <c:spPr>
            <a:ln w="9525" cap="flat" cmpd="sng" algn="ctr">
              <a:solidFill>
                <a:schemeClr val="tx2">
                  <a:lumMod val="60000"/>
                  <a:lumOff val="40000"/>
                </a:schemeClr>
              </a:solidFill>
              <a:round/>
            </a:ln>
            <a:effectLst/>
          </c:spPr>
        </c:majorGridlines>
        <c:numFmt formatCode="_(* #,##0.00_);_(* \(#,##0.0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crossAx val="1797270944"/>
        <c:crosses val="autoZero"/>
        <c:crossBetween val="between"/>
      </c:valAx>
      <c:dTable>
        <c:showHorzBorder val="1"/>
        <c:showVertBorder val="1"/>
        <c:showOutline val="1"/>
        <c:showKeys val="1"/>
        <c:spPr>
          <a:noFill/>
          <a:ln w="9525" cap="flat" cmpd="sng" algn="ctr">
            <a:solidFill>
              <a:schemeClr val="tx2">
                <a:lumMod val="60000"/>
                <a:lumOff val="40000"/>
              </a:schemeClr>
            </a:solidFill>
            <a:round/>
          </a:ln>
          <a:effectLst/>
        </c:spPr>
        <c:txPr>
          <a:bodyPr rot="0" spcFirstLastPara="1" vertOverflow="ellipsis" vert="horz" wrap="square" anchor="ctr" anchorCtr="1"/>
          <a:lstStyle/>
          <a:p>
            <a:pPr rtl="0">
              <a:defRPr sz="1200" b="1"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s-GT"/>
          </a:p>
        </c:txPr>
      </c:dTable>
      <c:spPr>
        <a:noFill/>
        <a:ln>
          <a:noFill/>
        </a:ln>
        <a:effectLst/>
      </c:spPr>
    </c:plotArea>
    <c:plotVisOnly val="1"/>
    <c:dispBlanksAs val="gap"/>
    <c:showDLblsOverMax val="0"/>
  </c:chart>
  <c:spPr>
    <a:gradFill>
      <a:gsLst>
        <a:gs pos="58000">
          <a:schemeClr val="accent5">
            <a:lumMod val="0"/>
            <a:lumOff val="100000"/>
          </a:schemeClr>
        </a:gs>
        <a:gs pos="77000">
          <a:schemeClr val="accent5">
            <a:lumMod val="30000"/>
            <a:lumOff val="70000"/>
          </a:schemeClr>
        </a:gs>
        <a:gs pos="100000">
          <a:schemeClr val="accent5">
            <a:lumMod val="42000"/>
            <a:lumOff val="58000"/>
          </a:schemeClr>
        </a:gs>
      </a:gsLst>
      <a:lin ang="5400000" scaled="1"/>
    </a:gradFill>
    <a:ln w="9525" cap="flat" cmpd="sng" algn="ctr">
      <a:noFill/>
      <a:round/>
    </a:ln>
    <a:effectLst/>
  </c:spPr>
  <c:txPr>
    <a:bodyPr/>
    <a:lstStyle/>
    <a:p>
      <a:pPr>
        <a:defRPr sz="1100" b="1">
          <a:latin typeface="Arial" panose="020B0604020202020204" pitchFamily="34" charset="0"/>
          <a:cs typeface="Arial" panose="020B0604020202020204" pitchFamily="34" charset="0"/>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E7024-2A0E-4926-A3A4-E456B596DE6A}" type="datetimeFigureOut">
              <a:rPr lang="en-US" smtClean="0"/>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F580B-4FBA-4672-8CE0-610506F098D0}" type="slidenum">
              <a:rPr lang="en-US" smtClean="0"/>
              <a:t>‹Nº›</a:t>
            </a:fld>
            <a:endParaRPr lang="en-US"/>
          </a:p>
        </p:txBody>
      </p:sp>
    </p:spTree>
    <p:extLst>
      <p:ext uri="{BB962C8B-B14F-4D97-AF65-F5344CB8AC3E}">
        <p14:creationId xmlns:p14="http://schemas.microsoft.com/office/powerpoint/2010/main" val="888932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319488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765034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30918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96249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708064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25186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02636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067278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722499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127244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93244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296504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640629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805188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709300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196924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09334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58054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239574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46431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1162050"/>
            <a:ext cx="5575300" cy="3136900"/>
          </a:xfrm>
        </p:spPr>
      </p:sp>
      <p:sp>
        <p:nvSpPr>
          <p:cNvPr id="3" name="Marcador de notas 2"/>
          <p:cNvSpPr>
            <a:spLocks noGrp="1"/>
          </p:cNvSpPr>
          <p:nvPr>
            <p:ph type="body" idx="1"/>
          </p:nvPr>
        </p:nvSpPr>
        <p:spPr/>
        <p:txBody>
          <a:bodyPr/>
          <a:lstStyle/>
          <a:p>
            <a:endParaRPr lang="es-GT"/>
          </a:p>
        </p:txBody>
      </p:sp>
    </p:spTree>
    <p:extLst>
      <p:ext uri="{BB962C8B-B14F-4D97-AF65-F5344CB8AC3E}">
        <p14:creationId xmlns:p14="http://schemas.microsoft.com/office/powerpoint/2010/main" val="1607477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2175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183446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47675" y="1262063"/>
            <a:ext cx="6053138" cy="3405187"/>
          </a:xfrm>
        </p:spPr>
      </p:sp>
      <p:sp>
        <p:nvSpPr>
          <p:cNvPr id="3" name="Marcador de notas 2"/>
          <p:cNvSpPr>
            <a:spLocks noGrp="1"/>
          </p:cNvSpPr>
          <p:nvPr>
            <p:ph type="body" idx="1"/>
          </p:nvPr>
        </p:nvSpPr>
        <p:spPr/>
        <p:txBody>
          <a:bodyPr/>
          <a:lstStyle/>
          <a:p>
            <a:endParaRPr lang="es-GT" dirty="0"/>
          </a:p>
        </p:txBody>
      </p:sp>
    </p:spTree>
    <p:extLst>
      <p:ext uri="{BB962C8B-B14F-4D97-AF65-F5344CB8AC3E}">
        <p14:creationId xmlns:p14="http://schemas.microsoft.com/office/powerpoint/2010/main" val="3367943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B6441-B249-9247-AE10-1388FD060A6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GT"/>
          </a:p>
        </p:txBody>
      </p:sp>
      <p:sp>
        <p:nvSpPr>
          <p:cNvPr id="3" name="Subtítulo 2">
            <a:extLst>
              <a:ext uri="{FF2B5EF4-FFF2-40B4-BE49-F238E27FC236}">
                <a16:creationId xmlns:a16="http://schemas.microsoft.com/office/drawing/2014/main" id="{8FE77E3A-E3BF-3F44-B853-D260F038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GT"/>
          </a:p>
        </p:txBody>
      </p:sp>
      <p:sp>
        <p:nvSpPr>
          <p:cNvPr id="4" name="Marcador de fecha 3">
            <a:extLst>
              <a:ext uri="{FF2B5EF4-FFF2-40B4-BE49-F238E27FC236}">
                <a16:creationId xmlns:a16="http://schemas.microsoft.com/office/drawing/2014/main" id="{5C0EF935-6F60-AE42-8202-ADFFFD4A61F2}"/>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07F58EF3-C05C-824E-B9A2-F65C2E42CBD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489687CB-568A-7243-A153-A219D59B7089}"/>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37957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C5EDB-6E8B-014B-9E67-05E684E002E9}"/>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B0586737-3F28-0C45-8BEE-75B0537CA80F}"/>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9F961E91-98DD-064C-9FD1-9A0CDA9630CC}"/>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45C860E0-7E67-1340-B11A-CCBCD7EED6FB}"/>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AF36C1FF-20AA-1D49-919D-81743C36EA04}"/>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897076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F8BE944-AE88-334A-B7A2-FED1BE2948D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GT"/>
          </a:p>
        </p:txBody>
      </p:sp>
      <p:sp>
        <p:nvSpPr>
          <p:cNvPr id="3" name="Marcador de texto vertical 2">
            <a:extLst>
              <a:ext uri="{FF2B5EF4-FFF2-40B4-BE49-F238E27FC236}">
                <a16:creationId xmlns:a16="http://schemas.microsoft.com/office/drawing/2014/main" id="{8262D3D4-1425-674C-B0E9-4D3E019B5C99}"/>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019DD82D-E448-6B46-8BDF-2763FEF85BF1}"/>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0B209232-B37A-C844-82E3-39B9DEC4D47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02C12606-0B84-EE4B-9DA5-A47C5FE8B62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29035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04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69E00-77AB-B741-9AF9-40B02CD163B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7E3BB3D2-440B-1745-B695-8A4979D3A48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CEBC45A4-C0E0-F740-A4E5-FBAEE182849B}"/>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EDC82089-1EAD-FE47-B722-98DC30A4F928}"/>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9D37CC0-C5FA-9F45-8CAC-88FE795C7EB2}"/>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80461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A2CA6-6171-B24C-B6C8-49140719A37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E389AA0-DCEB-BE42-B937-F94DEA765E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9280672-797A-D041-A412-92E73B842E44}"/>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5FA7A7EC-BBB0-CD45-807A-E26D2FDCC291}"/>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11AC2D5E-2EF3-F24C-B0D3-72654B84B24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99846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4E2D90-329D-4740-B68C-04C7C945CA71}"/>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4336B08B-4935-094A-B33F-D97618EFE6A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contenido 3">
            <a:extLst>
              <a:ext uri="{FF2B5EF4-FFF2-40B4-BE49-F238E27FC236}">
                <a16:creationId xmlns:a16="http://schemas.microsoft.com/office/drawing/2014/main" id="{9D83ADBF-A853-6940-B33B-DD82F0410CF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fecha 4">
            <a:extLst>
              <a:ext uri="{FF2B5EF4-FFF2-40B4-BE49-F238E27FC236}">
                <a16:creationId xmlns:a16="http://schemas.microsoft.com/office/drawing/2014/main" id="{93E49A73-9C32-8B40-A486-1CF99257E759}"/>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6" name="Marcador de pie de página 5">
            <a:extLst>
              <a:ext uri="{FF2B5EF4-FFF2-40B4-BE49-F238E27FC236}">
                <a16:creationId xmlns:a16="http://schemas.microsoft.com/office/drawing/2014/main" id="{574B5B25-1056-5F42-BE33-520529E12BE9}"/>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AC08E08-A861-5C43-86DC-44730BB8713D}"/>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72675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2BDFF-7E5D-D146-AF9A-22884A574E8F}"/>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1572D0B7-6919-2046-AC74-B9B4C71F3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75EF5F6-01E7-7F40-806C-4FBA577FAAE7}"/>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5" name="Marcador de texto 4">
            <a:extLst>
              <a:ext uri="{FF2B5EF4-FFF2-40B4-BE49-F238E27FC236}">
                <a16:creationId xmlns:a16="http://schemas.microsoft.com/office/drawing/2014/main" id="{9BF112B9-6299-1843-9CC7-65375E6D9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96D8782-F004-964D-B750-FB6CEA5E70C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7" name="Marcador de fecha 6">
            <a:extLst>
              <a:ext uri="{FF2B5EF4-FFF2-40B4-BE49-F238E27FC236}">
                <a16:creationId xmlns:a16="http://schemas.microsoft.com/office/drawing/2014/main" id="{4ADD34C9-A59D-5E48-B67C-93E35889F12D}"/>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8" name="Marcador de pie de página 7">
            <a:extLst>
              <a:ext uri="{FF2B5EF4-FFF2-40B4-BE49-F238E27FC236}">
                <a16:creationId xmlns:a16="http://schemas.microsoft.com/office/drawing/2014/main" id="{6B720579-97C2-BD4F-9153-6FB2546CCD4B}"/>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C2C017CD-7E32-BE40-9D67-E4FF13FA63AC}"/>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79195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D9BDA8-39BE-1A4F-AB6A-F9F77C91E4D3}"/>
              </a:ext>
            </a:extLst>
          </p:cNvPr>
          <p:cNvSpPr>
            <a:spLocks noGrp="1"/>
          </p:cNvSpPr>
          <p:nvPr>
            <p:ph type="title"/>
          </p:nvPr>
        </p:nvSpPr>
        <p:spPr/>
        <p:txBody>
          <a:bodyPr/>
          <a:lstStyle/>
          <a:p>
            <a:r>
              <a:rPr lang="es-MX"/>
              <a:t>Haz clic para modificar el estilo de título del patrón</a:t>
            </a:r>
            <a:endParaRPr lang="es-GT"/>
          </a:p>
        </p:txBody>
      </p:sp>
      <p:sp>
        <p:nvSpPr>
          <p:cNvPr id="3" name="Marcador de fecha 2">
            <a:extLst>
              <a:ext uri="{FF2B5EF4-FFF2-40B4-BE49-F238E27FC236}">
                <a16:creationId xmlns:a16="http://schemas.microsoft.com/office/drawing/2014/main" id="{C1926EBD-3C2A-4549-B409-C9FBD07B3004}"/>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4" name="Marcador de pie de página 3">
            <a:extLst>
              <a:ext uri="{FF2B5EF4-FFF2-40B4-BE49-F238E27FC236}">
                <a16:creationId xmlns:a16="http://schemas.microsoft.com/office/drawing/2014/main" id="{E7F35479-7959-7142-AECF-E767E961EA6C}"/>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37E51BC6-C4A4-6D43-AC42-354DEE746646}"/>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208253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B6C563-1D34-AC47-801F-7F11D69BA201}"/>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3" name="Marcador de pie de página 2">
            <a:extLst>
              <a:ext uri="{FF2B5EF4-FFF2-40B4-BE49-F238E27FC236}">
                <a16:creationId xmlns:a16="http://schemas.microsoft.com/office/drawing/2014/main" id="{DA39EF87-DB60-474F-A2BF-40C8629F409C}"/>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D27D300E-02FB-8645-B6EB-6D60D768F66B}"/>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774709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C30F86-4DDF-C54F-8E06-6BE3D43236A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contenido 2">
            <a:extLst>
              <a:ext uri="{FF2B5EF4-FFF2-40B4-BE49-F238E27FC236}">
                <a16:creationId xmlns:a16="http://schemas.microsoft.com/office/drawing/2014/main" id="{BE17E9C7-EC44-FD48-A592-BDE222EAA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texto 3">
            <a:extLst>
              <a:ext uri="{FF2B5EF4-FFF2-40B4-BE49-F238E27FC236}">
                <a16:creationId xmlns:a16="http://schemas.microsoft.com/office/drawing/2014/main" id="{A2D32D36-1BBF-844E-9A8D-49451F0AC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CC88E43-E4AC-D94C-AF2E-1EEB7F4BAF4A}"/>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6" name="Marcador de pie de página 5">
            <a:extLst>
              <a:ext uri="{FF2B5EF4-FFF2-40B4-BE49-F238E27FC236}">
                <a16:creationId xmlns:a16="http://schemas.microsoft.com/office/drawing/2014/main" id="{4DE6F123-133C-604F-80D1-58B4DC1632D7}"/>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F9133666-B2BA-B84C-BC64-F50EF213552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173609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97CCD-7FE3-CA4C-9F3C-2A5599B8CCA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GT"/>
          </a:p>
        </p:txBody>
      </p:sp>
      <p:sp>
        <p:nvSpPr>
          <p:cNvPr id="3" name="Marcador de posición de imagen 2">
            <a:extLst>
              <a:ext uri="{FF2B5EF4-FFF2-40B4-BE49-F238E27FC236}">
                <a16:creationId xmlns:a16="http://schemas.microsoft.com/office/drawing/2014/main" id="{D73688EB-C5C7-FE4A-9716-B0BA62794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21FADA65-7BAA-7649-86A6-CF4679B1A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C81C9E9-584D-C04C-8B68-FEA1402466EE}"/>
              </a:ext>
            </a:extLst>
          </p:cNvPr>
          <p:cNvSpPr>
            <a:spLocks noGrp="1"/>
          </p:cNvSpPr>
          <p:nvPr>
            <p:ph type="dt" sz="half" idx="10"/>
          </p:nvPr>
        </p:nvSpPr>
        <p:spPr/>
        <p:txBody>
          <a:bodyPr/>
          <a:lstStyle/>
          <a:p>
            <a:fld id="{48699454-3534-1D49-A98A-910895A582FE}" type="datetimeFigureOut">
              <a:rPr lang="es-GT" smtClean="0"/>
              <a:t>12/05/2021</a:t>
            </a:fld>
            <a:endParaRPr lang="es-GT"/>
          </a:p>
        </p:txBody>
      </p:sp>
      <p:sp>
        <p:nvSpPr>
          <p:cNvPr id="6" name="Marcador de pie de página 5">
            <a:extLst>
              <a:ext uri="{FF2B5EF4-FFF2-40B4-BE49-F238E27FC236}">
                <a16:creationId xmlns:a16="http://schemas.microsoft.com/office/drawing/2014/main" id="{F319748B-5368-FB49-83C6-78E291E6AD8E}"/>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CC533CF9-6B15-F743-83F6-A08FA041501F}"/>
              </a:ext>
            </a:extLst>
          </p:cNvPr>
          <p:cNvSpPr>
            <a:spLocks noGrp="1"/>
          </p:cNvSpPr>
          <p:nvPr>
            <p:ph type="sldNum" sz="quarter" idx="12"/>
          </p:nvPr>
        </p:nvSpPr>
        <p:spPr/>
        <p:txBody>
          <a:bodyPr/>
          <a:lstStyle/>
          <a:p>
            <a:fld id="{87B9D110-6ABA-C143-928A-531D07B07F9C}" type="slidenum">
              <a:rPr lang="es-GT" smtClean="0"/>
              <a:t>‹Nº›</a:t>
            </a:fld>
            <a:endParaRPr lang="es-GT"/>
          </a:p>
        </p:txBody>
      </p:sp>
    </p:spTree>
    <p:extLst>
      <p:ext uri="{BB962C8B-B14F-4D97-AF65-F5344CB8AC3E}">
        <p14:creationId xmlns:p14="http://schemas.microsoft.com/office/powerpoint/2010/main" val="311274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2B3DFA-3FCB-F14E-999C-BAF165F973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GT"/>
          </a:p>
        </p:txBody>
      </p:sp>
      <p:sp>
        <p:nvSpPr>
          <p:cNvPr id="3" name="Marcador de texto 2">
            <a:extLst>
              <a:ext uri="{FF2B5EF4-FFF2-40B4-BE49-F238E27FC236}">
                <a16:creationId xmlns:a16="http://schemas.microsoft.com/office/drawing/2014/main" id="{A21494C4-B03E-7649-A1E1-F80D34FE6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GT"/>
          </a:p>
        </p:txBody>
      </p:sp>
      <p:sp>
        <p:nvSpPr>
          <p:cNvPr id="4" name="Marcador de fecha 3">
            <a:extLst>
              <a:ext uri="{FF2B5EF4-FFF2-40B4-BE49-F238E27FC236}">
                <a16:creationId xmlns:a16="http://schemas.microsoft.com/office/drawing/2014/main" id="{81CBEC7F-6696-8E4D-9B90-EC4FCBA2C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699454-3534-1D49-A98A-910895A582FE}" type="datetimeFigureOut">
              <a:rPr lang="es-GT" smtClean="0"/>
              <a:t>12/05/2021</a:t>
            </a:fld>
            <a:endParaRPr lang="es-GT"/>
          </a:p>
        </p:txBody>
      </p:sp>
      <p:sp>
        <p:nvSpPr>
          <p:cNvPr id="5" name="Marcador de pie de página 4">
            <a:extLst>
              <a:ext uri="{FF2B5EF4-FFF2-40B4-BE49-F238E27FC236}">
                <a16:creationId xmlns:a16="http://schemas.microsoft.com/office/drawing/2014/main" id="{43F6D007-FA7E-2549-ADC5-7A526F901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EAD0DB35-4C29-1D49-BB89-C5CF69AD10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B9D110-6ABA-C143-928A-531D07B07F9C}" type="slidenum">
              <a:rPr lang="es-GT" smtClean="0"/>
              <a:t>‹Nº›</a:t>
            </a:fld>
            <a:endParaRPr lang="es-GT"/>
          </a:p>
        </p:txBody>
      </p:sp>
    </p:spTree>
    <p:extLst>
      <p:ext uri="{BB962C8B-B14F-4D97-AF65-F5344CB8AC3E}">
        <p14:creationId xmlns:p14="http://schemas.microsoft.com/office/powerpoint/2010/main" val="3477022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jp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3.jp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jp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3.wdp"/><Relationship Id="rId10" Type="http://schemas.openxmlformats.org/officeDocument/2006/relationships/image" Target="../media/image9.png"/><Relationship Id="rId4" Type="http://schemas.openxmlformats.org/officeDocument/2006/relationships/image" Target="../media/image16.png"/><Relationship Id="rId9" Type="http://schemas.microsoft.com/office/2007/relationships/hdphoto" Target="../media/hdphoto2.wdp"/><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0.png"/><Relationship Id="rId3" Type="http://schemas.openxmlformats.org/officeDocument/2006/relationships/image" Target="../media/image3.jpg"/><Relationship Id="rId7" Type="http://schemas.microsoft.com/office/2007/relationships/hdphoto" Target="../media/hdphoto2.wdp"/><Relationship Id="rId12" Type="http://schemas.microsoft.com/office/2007/relationships/hdphoto" Target="../media/hdphoto6.wdp"/><Relationship Id="rId17" Type="http://schemas.microsoft.com/office/2007/relationships/hdphoto" Target="../media/hdphoto7.wdp"/><Relationship Id="rId2" Type="http://schemas.openxmlformats.org/officeDocument/2006/relationships/notesSlide" Target="../notesSlides/notesSlide18.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2.png"/><Relationship Id="rId5" Type="http://schemas.microsoft.com/office/2007/relationships/hdphoto" Target="../media/hdphoto4.wdp"/><Relationship Id="rId1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20.png"/><Relationship Id="rId9" Type="http://schemas.microsoft.com/office/2007/relationships/hdphoto" Target="../media/hdphoto5.wdp"/><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jpg"/><Relationship Id="rId7" Type="http://schemas.microsoft.com/office/2007/relationships/hdphoto" Target="../media/hdphoto9.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1.png"/><Relationship Id="rId3" Type="http://schemas.openxmlformats.org/officeDocument/2006/relationships/image" Target="../media/image3.jpg"/><Relationship Id="rId7" Type="http://schemas.openxmlformats.org/officeDocument/2006/relationships/image" Target="../media/image21.png"/><Relationship Id="rId12" Type="http://schemas.openxmlformats.org/officeDocument/2006/relationships/image" Target="../media/image10.png"/><Relationship Id="rId2" Type="http://schemas.openxmlformats.org/officeDocument/2006/relationships/notesSlide" Target="../notesSlides/notesSlide20.xml"/><Relationship Id="rId16" Type="http://schemas.microsoft.com/office/2007/relationships/hdphoto" Target="../media/hdphoto7.wdp"/><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8.png"/><Relationship Id="rId15" Type="http://schemas.openxmlformats.org/officeDocument/2006/relationships/image" Target="../media/image23.png"/><Relationship Id="rId10" Type="http://schemas.openxmlformats.org/officeDocument/2006/relationships/image" Target="../media/image22.png"/><Relationship Id="rId4" Type="http://schemas.openxmlformats.org/officeDocument/2006/relationships/image" Target="../media/image28.jpeg"/><Relationship Id="rId9" Type="http://schemas.openxmlformats.org/officeDocument/2006/relationships/image" Target="../media/image9.png"/><Relationship Id="rId1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g"/><Relationship Id="rId7"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jpeg"/><Relationship Id="rId5" Type="http://schemas.microsoft.com/office/2007/relationships/hdphoto" Target="../media/hdphoto12.wdp"/><Relationship Id="rId4" Type="http://schemas.openxmlformats.org/officeDocument/2006/relationships/image" Target="../media/image29.png"/><Relationship Id="rId9"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Excel_Worksheet2.xlsx"/><Relationship Id="rId5" Type="http://schemas.openxmlformats.org/officeDocument/2006/relationships/image" Target="../media/image5.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95FFC72A-B561-46A5-8E1E-781340C5EB28}"/>
              </a:ext>
            </a:extLst>
          </p:cNvPr>
          <p:cNvPicPr>
            <a:picLocks noChangeAspect="1"/>
          </p:cNvPicPr>
          <p:nvPr/>
        </p:nvPicPr>
        <p:blipFill rotWithShape="1">
          <a:blip r:embed="rId3"/>
          <a:srcRect l="3601" t="6886" r="3183" b="9668"/>
          <a:stretch/>
        </p:blipFill>
        <p:spPr>
          <a:xfrm>
            <a:off x="4456590" y="118425"/>
            <a:ext cx="3355760" cy="795976"/>
          </a:xfrm>
          <a:prstGeom prst="rect">
            <a:avLst/>
          </a:prstGeom>
        </p:spPr>
      </p:pic>
    </p:spTree>
    <p:extLst>
      <p:ext uri="{BB962C8B-B14F-4D97-AF65-F5344CB8AC3E}">
        <p14:creationId xmlns:p14="http://schemas.microsoft.com/office/powerpoint/2010/main" val="132383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428265" y="396817"/>
            <a:ext cx="5450220" cy="745926"/>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100" b="1" dirty="0">
                <a:solidFill>
                  <a:schemeClr val="accent1">
                    <a:lumMod val="50000"/>
                  </a:schemeClr>
                </a:solidFill>
                <a:latin typeface="Arial" panose="020B0604020202020204" pitchFamily="34" charset="0"/>
                <a:cs typeface="Arial" panose="020B0604020202020204" pitchFamily="34" charset="0"/>
              </a:rPr>
              <a:t>Estudiantes del Nivel Preprimario atendidos en el Sistema Escolar.</a:t>
            </a:r>
          </a:p>
          <a:p>
            <a:pPr marL="0" indent="0">
              <a:buNone/>
            </a:pPr>
            <a:r>
              <a:rPr lang="es-GT" sz="1050" dirty="0"/>
              <a:t>    </a:t>
            </a:r>
          </a:p>
          <a:p>
            <a:endParaRPr lang="es-GT" sz="1050" dirty="0"/>
          </a:p>
          <a:p>
            <a:endParaRPr lang="es-GT" sz="1050" dirty="0"/>
          </a:p>
          <a:p>
            <a:endParaRPr lang="es-GT" sz="1050" dirty="0"/>
          </a:p>
          <a:p>
            <a:endParaRPr lang="es-GT" sz="1050" dirty="0"/>
          </a:p>
        </p:txBody>
      </p:sp>
      <p:grpSp>
        <p:nvGrpSpPr>
          <p:cNvPr id="3" name="Group 2">
            <a:extLst>
              <a:ext uri="{FF2B5EF4-FFF2-40B4-BE49-F238E27FC236}">
                <a16:creationId xmlns:a16="http://schemas.microsoft.com/office/drawing/2014/main" id="{3C6B218B-9EAE-4694-9E77-972E150E0BE1}"/>
              </a:ext>
            </a:extLst>
          </p:cNvPr>
          <p:cNvGrpSpPr/>
          <p:nvPr/>
        </p:nvGrpSpPr>
        <p:grpSpPr>
          <a:xfrm>
            <a:off x="6226589" y="1579855"/>
            <a:ext cx="4706190" cy="3874363"/>
            <a:chOff x="6393070" y="2001465"/>
            <a:chExt cx="3981918" cy="3278107"/>
          </a:xfrm>
        </p:grpSpPr>
        <p:grpSp>
          <p:nvGrpSpPr>
            <p:cNvPr id="53" name="Grupo 52"/>
            <p:cNvGrpSpPr/>
            <p:nvPr/>
          </p:nvGrpSpPr>
          <p:grpSpPr>
            <a:xfrm>
              <a:off x="6879862" y="3640518"/>
              <a:ext cx="2979137" cy="1639054"/>
              <a:chOff x="6790232" y="4089213"/>
              <a:chExt cx="4095609" cy="2185405"/>
            </a:xfrm>
            <a:effectLst>
              <a:outerShdw blurRad="76200" dir="18900000" sy="23000" kx="-1200000" algn="bl" rotWithShape="0">
                <a:prstClr val="black">
                  <a:alpha val="20000"/>
                </a:prstClr>
              </a:outerShdw>
            </a:effectLst>
          </p:grpSpPr>
          <p:sp>
            <p:nvSpPr>
              <p:cNvPr id="62" name="Forma libre 61"/>
              <p:cNvSpPr/>
              <p:nvPr/>
            </p:nvSpPr>
            <p:spPr>
              <a:xfrm>
                <a:off x="6790232"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Centros Educativos</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13,477</a:t>
                </a: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64" name="Forma libre 63"/>
              <p:cNvSpPr/>
              <p:nvPr/>
            </p:nvSpPr>
            <p:spPr>
              <a:xfrm>
                <a:off x="8168819"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9966FF"/>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Ubicación Geográfica</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340 municipios</a:t>
                </a:r>
              </a:p>
            </p:txBody>
          </p:sp>
          <p:sp>
            <p:nvSpPr>
              <p:cNvPr id="66" name="Forma libre 65"/>
              <p:cNvSpPr/>
              <p:nvPr/>
            </p:nvSpPr>
            <p:spPr>
              <a:xfrm>
                <a:off x="9547407"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CC33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Plazo de Ejecución</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 meses </a:t>
                </a: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(enero-abril)</a:t>
                </a:r>
              </a:p>
            </p:txBody>
          </p:sp>
        </p:grpSp>
        <p:pic>
          <p:nvPicPr>
            <p:cNvPr id="6" name="Imagen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4667" y1="35556" x2="54667" y2="35556"/>
                        </a14:backgroundRemoval>
                      </a14:imgEffect>
                    </a14:imgLayer>
                  </a14:imgProps>
                </a:ext>
                <a:ext uri="{28A0092B-C50C-407E-A947-70E740481C1C}">
                  <a14:useLocalDpi xmlns:a14="http://schemas.microsoft.com/office/drawing/2010/main" val="0"/>
                </a:ext>
              </a:extLst>
            </a:blip>
            <a:stretch>
              <a:fillRect/>
            </a:stretch>
          </p:blipFill>
          <p:spPr>
            <a:xfrm>
              <a:off x="7146607" y="3809643"/>
              <a:ext cx="500015" cy="500015"/>
            </a:xfrm>
            <a:prstGeom prst="rect">
              <a:avLst/>
            </a:prstGeom>
          </p:spPr>
        </p:pic>
        <p:pic>
          <p:nvPicPr>
            <p:cNvPr id="8" name="Imagen 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127427" y="3798790"/>
              <a:ext cx="573899" cy="573899"/>
            </a:xfrm>
            <a:prstGeom prst="rect">
              <a:avLst/>
            </a:prstGeom>
          </p:spPr>
        </p:pic>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5104" y="3884520"/>
              <a:ext cx="372862" cy="372862"/>
            </a:xfrm>
            <a:prstGeom prst="rect">
              <a:avLst/>
            </a:prstGeom>
          </p:spPr>
        </p:pic>
        <p:grpSp>
          <p:nvGrpSpPr>
            <p:cNvPr id="24" name="Grupo 23"/>
            <p:cNvGrpSpPr/>
            <p:nvPr/>
          </p:nvGrpSpPr>
          <p:grpSpPr>
            <a:xfrm>
              <a:off x="6393070" y="2001465"/>
              <a:ext cx="3981918" cy="1639054"/>
              <a:chOff x="1275883" y="4089213"/>
              <a:chExt cx="5474196" cy="2185405"/>
            </a:xfrm>
            <a:effectLst>
              <a:outerShdw blurRad="76200" dir="18900000" sy="23000" kx="-1200000" algn="bl" rotWithShape="0">
                <a:prstClr val="black">
                  <a:alpha val="20000"/>
                </a:prstClr>
              </a:outerShdw>
            </a:effectLst>
          </p:grpSpPr>
          <p:sp>
            <p:nvSpPr>
              <p:cNvPr id="25" name="Forma libre 24"/>
              <p:cNvSpPr/>
              <p:nvPr/>
            </p:nvSpPr>
            <p:spPr>
              <a:xfrm>
                <a:off x="1275883"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Meta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566,168 estudiantes</a:t>
                </a:r>
              </a:p>
            </p:txBody>
          </p:sp>
          <p:sp>
            <p:nvSpPr>
              <p:cNvPr id="26" name="Forma libre 25"/>
              <p:cNvSpPr/>
              <p:nvPr/>
            </p:nvSpPr>
            <p:spPr>
              <a:xfrm>
                <a:off x="2654471"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Vigente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Q.1,912.85 millones</a:t>
                </a:r>
              </a:p>
            </p:txBody>
          </p:sp>
          <p:sp>
            <p:nvSpPr>
              <p:cNvPr id="27" name="Forma libre 26"/>
              <p:cNvSpPr/>
              <p:nvPr/>
            </p:nvSpPr>
            <p:spPr>
              <a:xfrm>
                <a:off x="4033058"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Ejecutado</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Q.725.73 millones </a:t>
                </a:r>
              </a:p>
            </p:txBody>
          </p:sp>
          <p:sp>
            <p:nvSpPr>
              <p:cNvPr id="28" name="Forma libre 27"/>
              <p:cNvSpPr/>
              <p:nvPr/>
            </p:nvSpPr>
            <p:spPr>
              <a:xfrm>
                <a:off x="5411645"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Fuente de Financiamiento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Ingresos Nacionales</a:t>
                </a:r>
              </a:p>
            </p:txBody>
          </p:sp>
        </p:grpSp>
        <p:pic>
          <p:nvPicPr>
            <p:cNvPr id="33" name="Imagen 32"/>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9629469" y="2113978"/>
              <a:ext cx="517471" cy="517471"/>
            </a:xfrm>
            <a:prstGeom prst="rect">
              <a:avLst/>
            </a:prstGeom>
          </p:spPr>
        </p:pic>
        <p:pic>
          <p:nvPicPr>
            <p:cNvPr id="35" name="Imagen 34"/>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8618426" y="2137176"/>
              <a:ext cx="473500" cy="473500"/>
            </a:xfrm>
            <a:prstGeom prst="rect">
              <a:avLst/>
            </a:prstGeom>
          </p:spPr>
        </p:pic>
        <p:pic>
          <p:nvPicPr>
            <p:cNvPr id="37" name="Imagen 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43814" y="2137968"/>
              <a:ext cx="493476" cy="493476"/>
            </a:xfrm>
            <a:prstGeom prst="rect">
              <a:avLst/>
            </a:prstGeom>
          </p:spPr>
        </p:pic>
        <p:pic>
          <p:nvPicPr>
            <p:cNvPr id="38" name="Imagen 37"/>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6500682" y="2005532"/>
              <a:ext cx="758357" cy="758357"/>
            </a:xfrm>
            <a:prstGeom prst="rect">
              <a:avLst/>
            </a:prstGeom>
          </p:spPr>
        </p:pic>
      </p:grpSp>
      <p:pic>
        <p:nvPicPr>
          <p:cNvPr id="2" name="Imagen 1"/>
          <p:cNvPicPr>
            <a:picLocks noChangeAspect="1"/>
          </p:cNvPicPr>
          <p:nvPr/>
        </p:nvPicPr>
        <p:blipFill>
          <a:blip r:embed="rId13"/>
          <a:stretch>
            <a:fillRect/>
          </a:stretch>
        </p:blipFill>
        <p:spPr>
          <a:xfrm>
            <a:off x="344009" y="1514319"/>
            <a:ext cx="5765334" cy="3939899"/>
          </a:xfrm>
          <a:prstGeom prst="rect">
            <a:avLst/>
          </a:prstGeom>
        </p:spPr>
      </p:pic>
    </p:spTree>
    <p:extLst>
      <p:ext uri="{BB962C8B-B14F-4D97-AF65-F5344CB8AC3E}">
        <p14:creationId xmlns:p14="http://schemas.microsoft.com/office/powerpoint/2010/main" val="39011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528658" y="415328"/>
            <a:ext cx="5230994" cy="732408"/>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0" algn="l"/>
              </a:tabLst>
            </a:pPr>
            <a:r>
              <a:rPr lang="es-GT" sz="2100" b="1" dirty="0">
                <a:solidFill>
                  <a:schemeClr val="accent1">
                    <a:lumMod val="50000"/>
                  </a:schemeClr>
                </a:solidFill>
                <a:latin typeface="Arial" panose="020B0604020202020204" pitchFamily="34" charset="0"/>
                <a:cs typeface="Arial" panose="020B0604020202020204" pitchFamily="34" charset="0"/>
              </a:rPr>
              <a:t>Estudiantes del Nivel Primario atendidos en el Sistema Escolar</a:t>
            </a:r>
          </a:p>
          <a:p>
            <a:pPr marL="0" indent="0">
              <a:buNone/>
            </a:pPr>
            <a:r>
              <a:rPr lang="es-GT" sz="1050" dirty="0"/>
              <a:t>    </a:t>
            </a:r>
          </a:p>
          <a:p>
            <a:endParaRPr lang="es-GT" sz="1050" dirty="0"/>
          </a:p>
          <a:p>
            <a:endParaRPr lang="es-GT" sz="1050" dirty="0"/>
          </a:p>
          <a:p>
            <a:endParaRPr lang="es-GT" sz="1050" dirty="0"/>
          </a:p>
          <a:p>
            <a:endParaRPr lang="es-GT" sz="1050" dirty="0"/>
          </a:p>
        </p:txBody>
      </p:sp>
      <p:grpSp>
        <p:nvGrpSpPr>
          <p:cNvPr id="3" name="Group 2">
            <a:extLst>
              <a:ext uri="{FF2B5EF4-FFF2-40B4-BE49-F238E27FC236}">
                <a16:creationId xmlns:a16="http://schemas.microsoft.com/office/drawing/2014/main" id="{D7D6F801-D3F9-4396-A010-69DEF97C8190}"/>
              </a:ext>
            </a:extLst>
          </p:cNvPr>
          <p:cNvGrpSpPr/>
          <p:nvPr/>
        </p:nvGrpSpPr>
        <p:grpSpPr>
          <a:xfrm>
            <a:off x="6113102" y="1604032"/>
            <a:ext cx="4850379" cy="4007581"/>
            <a:chOff x="5626310" y="2001465"/>
            <a:chExt cx="3967496" cy="3278107"/>
          </a:xfrm>
        </p:grpSpPr>
        <p:grpSp>
          <p:nvGrpSpPr>
            <p:cNvPr id="54" name="Grupo 53"/>
            <p:cNvGrpSpPr/>
            <p:nvPr/>
          </p:nvGrpSpPr>
          <p:grpSpPr>
            <a:xfrm>
              <a:off x="6113102" y="3640518"/>
              <a:ext cx="2979137" cy="1639054"/>
              <a:chOff x="6790232" y="4089213"/>
              <a:chExt cx="4095609" cy="2185405"/>
            </a:xfrm>
            <a:effectLst>
              <a:outerShdw blurRad="76200" dir="18900000" sy="23000" kx="-1200000" algn="bl" rotWithShape="0">
                <a:prstClr val="black">
                  <a:alpha val="20000"/>
                </a:prstClr>
              </a:outerShdw>
            </a:effectLst>
          </p:grpSpPr>
          <p:sp>
            <p:nvSpPr>
              <p:cNvPr id="55" name="Forma libre 54"/>
              <p:cNvSpPr/>
              <p:nvPr/>
            </p:nvSpPr>
            <p:spPr>
              <a:xfrm>
                <a:off x="6790232"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Centros Educativos</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16,399</a:t>
                </a: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6" name="Forma libre 55"/>
              <p:cNvSpPr/>
              <p:nvPr/>
            </p:nvSpPr>
            <p:spPr>
              <a:xfrm>
                <a:off x="8168819"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9966FF"/>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Ubicación Geográfica</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340 municipios</a:t>
                </a:r>
              </a:p>
            </p:txBody>
          </p:sp>
          <p:sp>
            <p:nvSpPr>
              <p:cNvPr id="57" name="Forma libre 56"/>
              <p:cNvSpPr/>
              <p:nvPr/>
            </p:nvSpPr>
            <p:spPr>
              <a:xfrm>
                <a:off x="9547407"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CC33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Plazo de Ejecución</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 meses </a:t>
                </a: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(enero-abril)</a:t>
                </a:r>
              </a:p>
            </p:txBody>
          </p:sp>
        </p:grpSp>
        <p:pic>
          <p:nvPicPr>
            <p:cNvPr id="58" name="Imagen 5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4667" y1="35556" x2="54667" y2="35556"/>
                        </a14:backgroundRemoval>
                      </a14:imgEffect>
                    </a14:imgLayer>
                  </a14:imgProps>
                </a:ext>
                <a:ext uri="{28A0092B-C50C-407E-A947-70E740481C1C}">
                  <a14:useLocalDpi xmlns:a14="http://schemas.microsoft.com/office/drawing/2010/main" val="0"/>
                </a:ext>
              </a:extLst>
            </a:blip>
            <a:stretch>
              <a:fillRect/>
            </a:stretch>
          </p:blipFill>
          <p:spPr>
            <a:xfrm>
              <a:off x="6379847" y="3809643"/>
              <a:ext cx="500015" cy="500015"/>
            </a:xfrm>
            <a:prstGeom prst="rect">
              <a:avLst/>
            </a:prstGeom>
          </p:spPr>
        </p:pic>
        <p:pic>
          <p:nvPicPr>
            <p:cNvPr id="59" name="Imagen 5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60667" y="3798790"/>
              <a:ext cx="573899" cy="573899"/>
            </a:xfrm>
            <a:prstGeom prst="rect">
              <a:avLst/>
            </a:prstGeom>
          </p:spPr>
        </p:pic>
        <p:pic>
          <p:nvPicPr>
            <p:cNvPr id="60" name="Imagen 5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8344" y="3884520"/>
              <a:ext cx="372862" cy="372862"/>
            </a:xfrm>
            <a:prstGeom prst="rect">
              <a:avLst/>
            </a:prstGeom>
          </p:spPr>
        </p:pic>
        <p:grpSp>
          <p:nvGrpSpPr>
            <p:cNvPr id="61" name="Grupo 60"/>
            <p:cNvGrpSpPr/>
            <p:nvPr/>
          </p:nvGrpSpPr>
          <p:grpSpPr>
            <a:xfrm>
              <a:off x="5626310" y="2001465"/>
              <a:ext cx="3967496" cy="1643120"/>
              <a:chOff x="1275883" y="4089213"/>
              <a:chExt cx="5454368" cy="2190826"/>
            </a:xfrm>
            <a:effectLst>
              <a:outerShdw blurRad="76200" dir="18900000" sy="23000" kx="-1200000" algn="bl" rotWithShape="0">
                <a:prstClr val="black">
                  <a:alpha val="20000"/>
                </a:prstClr>
              </a:outerShdw>
            </a:effectLst>
          </p:grpSpPr>
          <p:sp>
            <p:nvSpPr>
              <p:cNvPr id="62" name="Forma libre 61"/>
              <p:cNvSpPr/>
              <p:nvPr/>
            </p:nvSpPr>
            <p:spPr>
              <a:xfrm>
                <a:off x="1275883"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Meta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2,115,304 estudiantes</a:t>
                </a:r>
              </a:p>
            </p:txBody>
          </p:sp>
          <p:sp>
            <p:nvSpPr>
              <p:cNvPr id="63" name="Forma libre 62"/>
              <p:cNvSpPr/>
              <p:nvPr/>
            </p:nvSpPr>
            <p:spPr>
              <a:xfrm>
                <a:off x="2654471"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Vigente</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Q.9,862.15 millones</a:t>
                </a:r>
              </a:p>
            </p:txBody>
          </p:sp>
          <p:sp>
            <p:nvSpPr>
              <p:cNvPr id="64" name="Forma libre 63"/>
              <p:cNvSpPr/>
              <p:nvPr/>
            </p:nvSpPr>
            <p:spPr>
              <a:xfrm>
                <a:off x="4012986"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Ejecutado</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Q.3,062.06 millones </a:t>
                </a:r>
              </a:p>
            </p:txBody>
          </p:sp>
          <p:sp>
            <p:nvSpPr>
              <p:cNvPr id="65" name="Forma libre 64"/>
              <p:cNvSpPr/>
              <p:nvPr/>
            </p:nvSpPr>
            <p:spPr>
              <a:xfrm>
                <a:off x="5391817" y="4094634"/>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Fuente de Financiamiento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Ingresos Nacionales y Prestamos Externos</a:t>
                </a:r>
              </a:p>
            </p:txBody>
          </p:sp>
        </p:grpSp>
        <p:pic>
          <p:nvPicPr>
            <p:cNvPr id="66" name="Imagen 65"/>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8862709" y="2113978"/>
              <a:ext cx="517471" cy="517471"/>
            </a:xfrm>
            <a:prstGeom prst="rect">
              <a:avLst/>
            </a:prstGeom>
          </p:spPr>
        </p:pic>
        <p:pic>
          <p:nvPicPr>
            <p:cNvPr id="67" name="Imagen 66"/>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7851666" y="2137176"/>
              <a:ext cx="473500" cy="473500"/>
            </a:xfrm>
            <a:prstGeom prst="rect">
              <a:avLst/>
            </a:prstGeom>
          </p:spPr>
        </p:pic>
        <p:pic>
          <p:nvPicPr>
            <p:cNvPr id="68" name="Imagen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77054" y="2137968"/>
              <a:ext cx="493476" cy="493476"/>
            </a:xfrm>
            <a:prstGeom prst="rect">
              <a:avLst/>
            </a:prstGeom>
          </p:spPr>
        </p:pic>
        <p:pic>
          <p:nvPicPr>
            <p:cNvPr id="69" name="Imagen 68"/>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5733922" y="2005532"/>
              <a:ext cx="758357" cy="758357"/>
            </a:xfrm>
            <a:prstGeom prst="rect">
              <a:avLst/>
            </a:prstGeom>
          </p:spPr>
        </p:pic>
      </p:grpSp>
      <p:pic>
        <p:nvPicPr>
          <p:cNvPr id="2" name="Imagen 1"/>
          <p:cNvPicPr>
            <a:picLocks noChangeAspect="1"/>
          </p:cNvPicPr>
          <p:nvPr/>
        </p:nvPicPr>
        <p:blipFill>
          <a:blip r:embed="rId13"/>
          <a:stretch>
            <a:fillRect/>
          </a:stretch>
        </p:blipFill>
        <p:spPr>
          <a:xfrm>
            <a:off x="289251" y="1595127"/>
            <a:ext cx="5709809" cy="4035334"/>
          </a:xfrm>
          <a:prstGeom prst="rect">
            <a:avLst/>
          </a:prstGeom>
        </p:spPr>
      </p:pic>
    </p:spTree>
    <p:extLst>
      <p:ext uri="{BB962C8B-B14F-4D97-AF65-F5344CB8AC3E}">
        <p14:creationId xmlns:p14="http://schemas.microsoft.com/office/powerpoint/2010/main" val="3595062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512515" y="380648"/>
            <a:ext cx="6637509" cy="740384"/>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tabLst>
                <a:tab pos="0" algn="l"/>
              </a:tabLst>
            </a:pPr>
            <a:r>
              <a:rPr lang="es-GT" sz="2100" b="1" dirty="0">
                <a:solidFill>
                  <a:schemeClr val="accent1">
                    <a:lumMod val="50000"/>
                  </a:schemeClr>
                </a:solidFill>
                <a:latin typeface="Arial" panose="020B0604020202020204" pitchFamily="34" charset="0"/>
                <a:cs typeface="Arial" panose="020B0604020202020204" pitchFamily="34" charset="0"/>
              </a:rPr>
              <a:t>Estudiantes del Nivel Medio Ciclo Básico, atendidos en el Sistema Escolar</a:t>
            </a:r>
          </a:p>
        </p:txBody>
      </p:sp>
      <p:pic>
        <p:nvPicPr>
          <p:cNvPr id="20" name="Imagen 19"/>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80154" y="1684344"/>
            <a:ext cx="5608075" cy="3828133"/>
          </a:xfrm>
          <a:prstGeom prst="rect">
            <a:avLst/>
          </a:prstGeom>
          <a:effectLst>
            <a:outerShdw blurRad="50800" dist="38100" dir="18900000" algn="bl" rotWithShape="0">
              <a:prstClr val="black">
                <a:alpha val="40000"/>
              </a:prstClr>
            </a:outerShdw>
          </a:effectLst>
        </p:spPr>
      </p:pic>
      <p:grpSp>
        <p:nvGrpSpPr>
          <p:cNvPr id="2" name="Group 1">
            <a:extLst>
              <a:ext uri="{FF2B5EF4-FFF2-40B4-BE49-F238E27FC236}">
                <a16:creationId xmlns:a16="http://schemas.microsoft.com/office/drawing/2014/main" id="{FB108C80-D501-4B5D-8C8C-450CC2BC5DC3}"/>
              </a:ext>
            </a:extLst>
          </p:cNvPr>
          <p:cNvGrpSpPr/>
          <p:nvPr/>
        </p:nvGrpSpPr>
        <p:grpSpPr>
          <a:xfrm>
            <a:off x="6096000" y="1603420"/>
            <a:ext cx="4846636" cy="3989984"/>
            <a:chOff x="5626310" y="2001465"/>
            <a:chExt cx="3981918" cy="3278107"/>
          </a:xfrm>
        </p:grpSpPr>
        <p:grpSp>
          <p:nvGrpSpPr>
            <p:cNvPr id="23" name="Grupo 22"/>
            <p:cNvGrpSpPr/>
            <p:nvPr/>
          </p:nvGrpSpPr>
          <p:grpSpPr>
            <a:xfrm>
              <a:off x="6113102" y="3640518"/>
              <a:ext cx="2979137" cy="1639054"/>
              <a:chOff x="6790232" y="4089213"/>
              <a:chExt cx="4095609" cy="2185405"/>
            </a:xfrm>
            <a:effectLst>
              <a:outerShdw blurRad="76200" dir="18900000" sy="23000" kx="-1200000" algn="bl" rotWithShape="0">
                <a:prstClr val="black">
                  <a:alpha val="20000"/>
                </a:prstClr>
              </a:outerShdw>
            </a:effectLst>
          </p:grpSpPr>
          <p:sp>
            <p:nvSpPr>
              <p:cNvPr id="25" name="Forma libre 24"/>
              <p:cNvSpPr/>
              <p:nvPr/>
            </p:nvSpPr>
            <p:spPr>
              <a:xfrm>
                <a:off x="6790232"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Centros Educativos</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3,246</a:t>
                </a: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7" name="Forma libre 26"/>
              <p:cNvSpPr/>
              <p:nvPr/>
            </p:nvSpPr>
            <p:spPr>
              <a:xfrm>
                <a:off x="8168819"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9966FF"/>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Ubicación Geográfica</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332 municipios</a:t>
                </a:r>
              </a:p>
            </p:txBody>
          </p:sp>
          <p:sp>
            <p:nvSpPr>
              <p:cNvPr id="29" name="Forma libre 28"/>
              <p:cNvSpPr/>
              <p:nvPr/>
            </p:nvSpPr>
            <p:spPr>
              <a:xfrm>
                <a:off x="9547407"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CC33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Plazo de Ejecución</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 meses </a:t>
                </a: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(enero-abril)</a:t>
                </a:r>
              </a:p>
            </p:txBody>
          </p:sp>
        </p:grpSp>
        <p:pic>
          <p:nvPicPr>
            <p:cNvPr id="31" name="Imagen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4667" y1="35556" x2="54667" y2="35556"/>
                        </a14:backgroundRemoval>
                      </a14:imgEffect>
                    </a14:imgLayer>
                  </a14:imgProps>
                </a:ext>
                <a:ext uri="{28A0092B-C50C-407E-A947-70E740481C1C}">
                  <a14:useLocalDpi xmlns:a14="http://schemas.microsoft.com/office/drawing/2010/main" val="0"/>
                </a:ext>
              </a:extLst>
            </a:blip>
            <a:stretch>
              <a:fillRect/>
            </a:stretch>
          </p:blipFill>
          <p:spPr>
            <a:xfrm>
              <a:off x="6379847" y="3809643"/>
              <a:ext cx="500015" cy="500015"/>
            </a:xfrm>
            <a:prstGeom prst="rect">
              <a:avLst/>
            </a:prstGeom>
          </p:spPr>
        </p:pic>
        <p:pic>
          <p:nvPicPr>
            <p:cNvPr id="33" name="Imagen 32"/>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60667" y="3798790"/>
              <a:ext cx="573899" cy="573899"/>
            </a:xfrm>
            <a:prstGeom prst="rect">
              <a:avLst/>
            </a:prstGeom>
          </p:spPr>
        </p:pic>
        <p:pic>
          <p:nvPicPr>
            <p:cNvPr id="36" name="Imagen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8344" y="3884520"/>
              <a:ext cx="372862" cy="372862"/>
            </a:xfrm>
            <a:prstGeom prst="rect">
              <a:avLst/>
            </a:prstGeom>
          </p:spPr>
        </p:pic>
        <p:grpSp>
          <p:nvGrpSpPr>
            <p:cNvPr id="37" name="Grupo 36"/>
            <p:cNvGrpSpPr/>
            <p:nvPr/>
          </p:nvGrpSpPr>
          <p:grpSpPr>
            <a:xfrm>
              <a:off x="5626310" y="2001465"/>
              <a:ext cx="3981918" cy="1639054"/>
              <a:chOff x="1275883" y="4089213"/>
              <a:chExt cx="5474196" cy="2185405"/>
            </a:xfrm>
            <a:effectLst>
              <a:outerShdw blurRad="76200" dir="18900000" sy="23000" kx="-1200000" algn="bl" rotWithShape="0">
                <a:prstClr val="black">
                  <a:alpha val="20000"/>
                </a:prstClr>
              </a:outerShdw>
            </a:effectLst>
          </p:grpSpPr>
          <p:sp>
            <p:nvSpPr>
              <p:cNvPr id="38" name="Forma libre 37"/>
              <p:cNvSpPr/>
              <p:nvPr/>
            </p:nvSpPr>
            <p:spPr>
              <a:xfrm>
                <a:off x="1275883"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Meta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315,597 estudiantes</a:t>
                </a:r>
              </a:p>
            </p:txBody>
          </p:sp>
          <p:sp>
            <p:nvSpPr>
              <p:cNvPr id="39" name="Forma libre 38"/>
              <p:cNvSpPr/>
              <p:nvPr/>
            </p:nvSpPr>
            <p:spPr>
              <a:xfrm>
                <a:off x="2654471"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Vigente</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Q.1,281.30 millones</a:t>
                </a:r>
              </a:p>
            </p:txBody>
          </p:sp>
          <p:sp>
            <p:nvSpPr>
              <p:cNvPr id="40" name="Forma libre 39"/>
              <p:cNvSpPr/>
              <p:nvPr/>
            </p:nvSpPr>
            <p:spPr>
              <a:xfrm>
                <a:off x="4033058"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Ejecutado</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Q.319.37 millones </a:t>
                </a:r>
              </a:p>
            </p:txBody>
          </p:sp>
          <p:sp>
            <p:nvSpPr>
              <p:cNvPr id="41" name="Forma libre 40"/>
              <p:cNvSpPr/>
              <p:nvPr/>
            </p:nvSpPr>
            <p:spPr>
              <a:xfrm>
                <a:off x="5411645"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Fuente de Financiamiento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Ingresos Nacionales</a:t>
                </a:r>
              </a:p>
            </p:txBody>
          </p:sp>
        </p:grpSp>
        <p:pic>
          <p:nvPicPr>
            <p:cNvPr id="42" name="Imagen 41"/>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8862709" y="2113978"/>
              <a:ext cx="517471" cy="517471"/>
            </a:xfrm>
            <a:prstGeom prst="rect">
              <a:avLst/>
            </a:prstGeom>
          </p:spPr>
        </p:pic>
        <p:pic>
          <p:nvPicPr>
            <p:cNvPr id="45" name="Imagen 44"/>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7851666" y="2137176"/>
              <a:ext cx="473500" cy="473500"/>
            </a:xfrm>
            <a:prstGeom prst="rect">
              <a:avLst/>
            </a:prstGeom>
          </p:spPr>
        </p:pic>
        <p:pic>
          <p:nvPicPr>
            <p:cNvPr id="49" name="Imagen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77054" y="2137968"/>
              <a:ext cx="493476" cy="493476"/>
            </a:xfrm>
            <a:prstGeom prst="rect">
              <a:avLst/>
            </a:prstGeom>
          </p:spPr>
        </p:pic>
        <p:pic>
          <p:nvPicPr>
            <p:cNvPr id="52" name="Imagen 51"/>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5733922" y="2005532"/>
              <a:ext cx="758357" cy="758357"/>
            </a:xfrm>
            <a:prstGeom prst="rect">
              <a:avLst/>
            </a:prstGeom>
          </p:spPr>
        </p:pic>
      </p:grpSp>
    </p:spTree>
    <p:extLst>
      <p:ext uri="{BB962C8B-B14F-4D97-AF65-F5344CB8AC3E}">
        <p14:creationId xmlns:p14="http://schemas.microsoft.com/office/powerpoint/2010/main" val="396933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506252" y="411259"/>
            <a:ext cx="6002363" cy="712433"/>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100" b="1" dirty="0">
                <a:solidFill>
                  <a:schemeClr val="accent1">
                    <a:lumMod val="50000"/>
                  </a:schemeClr>
                </a:solidFill>
                <a:latin typeface="Arial" panose="020B0604020202020204" pitchFamily="34" charset="0"/>
                <a:cs typeface="Arial" panose="020B0604020202020204" pitchFamily="34" charset="0"/>
              </a:rPr>
              <a:t>Estudiantes del Nivel Medio Ciclo Diversificado, atendidos en el Sistema Escolar</a:t>
            </a:r>
            <a:endParaRPr lang="es-GT" sz="2100" b="1" dirty="0"/>
          </a:p>
          <a:p>
            <a:endParaRPr lang="es-GT" sz="2100" b="1" dirty="0"/>
          </a:p>
        </p:txBody>
      </p:sp>
      <p:pic>
        <p:nvPicPr>
          <p:cNvPr id="3" name="Imagen 2"/>
          <p:cNvPicPr>
            <a:picLocks noChangeAspect="1"/>
          </p:cNvPicPr>
          <p:nvPr/>
        </p:nvPicPr>
        <p:blipFill>
          <a:blip r:embed="rId4"/>
          <a:stretch>
            <a:fillRect/>
          </a:stretch>
        </p:blipFill>
        <p:spPr>
          <a:xfrm>
            <a:off x="583500" y="1614817"/>
            <a:ext cx="5623162" cy="3857766"/>
          </a:xfrm>
          <a:prstGeom prst="rect">
            <a:avLst/>
          </a:prstGeom>
        </p:spPr>
      </p:pic>
      <p:grpSp>
        <p:nvGrpSpPr>
          <p:cNvPr id="2" name="Group 1">
            <a:extLst>
              <a:ext uri="{FF2B5EF4-FFF2-40B4-BE49-F238E27FC236}">
                <a16:creationId xmlns:a16="http://schemas.microsoft.com/office/drawing/2014/main" id="{7DB9E34A-DDBD-4D1F-A91F-2D61AE940E05}"/>
              </a:ext>
            </a:extLst>
          </p:cNvPr>
          <p:cNvGrpSpPr/>
          <p:nvPr/>
        </p:nvGrpSpPr>
        <p:grpSpPr>
          <a:xfrm>
            <a:off x="6303720" y="1609823"/>
            <a:ext cx="4889290" cy="4025099"/>
            <a:chOff x="5626310" y="2001465"/>
            <a:chExt cx="3981918" cy="3278107"/>
          </a:xfrm>
        </p:grpSpPr>
        <p:grpSp>
          <p:nvGrpSpPr>
            <p:cNvPr id="24" name="Grupo 23"/>
            <p:cNvGrpSpPr/>
            <p:nvPr/>
          </p:nvGrpSpPr>
          <p:grpSpPr>
            <a:xfrm>
              <a:off x="6113102" y="3640518"/>
              <a:ext cx="2979137" cy="1639054"/>
              <a:chOff x="6790232" y="4089213"/>
              <a:chExt cx="4095609" cy="2185405"/>
            </a:xfrm>
            <a:effectLst>
              <a:outerShdw blurRad="76200" dir="18900000" sy="23000" kx="-1200000" algn="bl" rotWithShape="0">
                <a:prstClr val="black">
                  <a:alpha val="20000"/>
                </a:prstClr>
              </a:outerShdw>
            </a:effectLst>
          </p:grpSpPr>
          <p:sp>
            <p:nvSpPr>
              <p:cNvPr id="25" name="Forma libre 24"/>
              <p:cNvSpPr/>
              <p:nvPr/>
            </p:nvSpPr>
            <p:spPr>
              <a:xfrm>
                <a:off x="6790232"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Centros Educativos</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677</a:t>
                </a: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8" name="Forma libre 27"/>
              <p:cNvSpPr/>
              <p:nvPr/>
            </p:nvSpPr>
            <p:spPr>
              <a:xfrm>
                <a:off x="8168819"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9966FF"/>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Ubicación Geográfica</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270 municipios</a:t>
                </a:r>
              </a:p>
            </p:txBody>
          </p:sp>
          <p:sp>
            <p:nvSpPr>
              <p:cNvPr id="30" name="Forma libre 29"/>
              <p:cNvSpPr/>
              <p:nvPr/>
            </p:nvSpPr>
            <p:spPr>
              <a:xfrm>
                <a:off x="9547407"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CC33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Plazo de Ejecución</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 meses </a:t>
                </a: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(enero-abril)</a:t>
                </a:r>
              </a:p>
            </p:txBody>
          </p:sp>
        </p:grpSp>
        <p:pic>
          <p:nvPicPr>
            <p:cNvPr id="32" name="Imagen 3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4667" y1="35556" x2="54667" y2="35556"/>
                        </a14:backgroundRemoval>
                      </a14:imgEffect>
                    </a14:imgLayer>
                  </a14:imgProps>
                </a:ext>
                <a:ext uri="{28A0092B-C50C-407E-A947-70E740481C1C}">
                  <a14:useLocalDpi xmlns:a14="http://schemas.microsoft.com/office/drawing/2010/main" val="0"/>
                </a:ext>
              </a:extLst>
            </a:blip>
            <a:stretch>
              <a:fillRect/>
            </a:stretch>
          </p:blipFill>
          <p:spPr>
            <a:xfrm>
              <a:off x="6379847" y="3809643"/>
              <a:ext cx="500015" cy="500015"/>
            </a:xfrm>
            <a:prstGeom prst="rect">
              <a:avLst/>
            </a:prstGeom>
          </p:spPr>
        </p:pic>
        <p:pic>
          <p:nvPicPr>
            <p:cNvPr id="34" name="Imagen 3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60667" y="3798790"/>
              <a:ext cx="573899" cy="573899"/>
            </a:xfrm>
            <a:prstGeom prst="rect">
              <a:avLst/>
            </a:prstGeom>
          </p:spPr>
        </p:pic>
        <p:pic>
          <p:nvPicPr>
            <p:cNvPr id="36" name="Imagen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8344" y="3884520"/>
              <a:ext cx="372862" cy="372862"/>
            </a:xfrm>
            <a:prstGeom prst="rect">
              <a:avLst/>
            </a:prstGeom>
          </p:spPr>
        </p:pic>
        <p:grpSp>
          <p:nvGrpSpPr>
            <p:cNvPr id="38" name="Grupo 37"/>
            <p:cNvGrpSpPr/>
            <p:nvPr/>
          </p:nvGrpSpPr>
          <p:grpSpPr>
            <a:xfrm>
              <a:off x="5626310" y="2001465"/>
              <a:ext cx="3981918" cy="1639054"/>
              <a:chOff x="1275883" y="4089213"/>
              <a:chExt cx="5474196" cy="2185405"/>
            </a:xfrm>
            <a:effectLst>
              <a:outerShdw blurRad="76200" dir="18900000" sy="23000" kx="-1200000" algn="bl" rotWithShape="0">
                <a:prstClr val="black">
                  <a:alpha val="20000"/>
                </a:prstClr>
              </a:outerShdw>
            </a:effectLst>
          </p:grpSpPr>
          <p:sp>
            <p:nvSpPr>
              <p:cNvPr id="40" name="Forma libre 39"/>
              <p:cNvSpPr/>
              <p:nvPr/>
            </p:nvSpPr>
            <p:spPr>
              <a:xfrm>
                <a:off x="1275883"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Meta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89,487 estudiantes</a:t>
                </a:r>
              </a:p>
            </p:txBody>
          </p:sp>
          <p:sp>
            <p:nvSpPr>
              <p:cNvPr id="41" name="Forma libre 40"/>
              <p:cNvSpPr/>
              <p:nvPr/>
            </p:nvSpPr>
            <p:spPr>
              <a:xfrm>
                <a:off x="2654471"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Vigente</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Q.514.33 millones</a:t>
                </a:r>
              </a:p>
            </p:txBody>
          </p:sp>
          <p:sp>
            <p:nvSpPr>
              <p:cNvPr id="42" name="Forma libre 41"/>
              <p:cNvSpPr/>
              <p:nvPr/>
            </p:nvSpPr>
            <p:spPr>
              <a:xfrm>
                <a:off x="4033058"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Ejecutado</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Q.127.81 millones </a:t>
                </a:r>
              </a:p>
            </p:txBody>
          </p:sp>
          <p:sp>
            <p:nvSpPr>
              <p:cNvPr id="43" name="Forma libre 42"/>
              <p:cNvSpPr/>
              <p:nvPr/>
            </p:nvSpPr>
            <p:spPr>
              <a:xfrm>
                <a:off x="5411645"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Fuente de Financiamiento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Ingresos Nacionales</a:t>
                </a:r>
              </a:p>
            </p:txBody>
          </p:sp>
        </p:grpSp>
        <p:pic>
          <p:nvPicPr>
            <p:cNvPr id="44" name="Imagen 43"/>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8862709" y="2113978"/>
              <a:ext cx="517471" cy="517471"/>
            </a:xfrm>
            <a:prstGeom prst="rect">
              <a:avLst/>
            </a:prstGeom>
          </p:spPr>
        </p:pic>
        <p:pic>
          <p:nvPicPr>
            <p:cNvPr id="45" name="Imagen 44"/>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7851666" y="2137176"/>
              <a:ext cx="473500" cy="473500"/>
            </a:xfrm>
            <a:prstGeom prst="rect">
              <a:avLst/>
            </a:prstGeom>
          </p:spPr>
        </p:pic>
        <p:pic>
          <p:nvPicPr>
            <p:cNvPr id="46" name="Imagen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77054" y="2137968"/>
              <a:ext cx="493476" cy="493476"/>
            </a:xfrm>
            <a:prstGeom prst="rect">
              <a:avLst/>
            </a:prstGeom>
          </p:spPr>
        </p:pic>
        <p:pic>
          <p:nvPicPr>
            <p:cNvPr id="47" name="Imagen 46"/>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5733922" y="2005532"/>
              <a:ext cx="758357" cy="758357"/>
            </a:xfrm>
            <a:prstGeom prst="rect">
              <a:avLst/>
            </a:prstGeom>
          </p:spPr>
        </p:pic>
      </p:grpSp>
    </p:spTree>
    <p:extLst>
      <p:ext uri="{BB962C8B-B14F-4D97-AF65-F5344CB8AC3E}">
        <p14:creationId xmlns:p14="http://schemas.microsoft.com/office/powerpoint/2010/main" val="1957612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641342" y="386807"/>
            <a:ext cx="6658253" cy="725750"/>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0" algn="l"/>
              </a:tabLst>
            </a:pPr>
            <a:r>
              <a:rPr lang="es-GT" sz="2100" b="1" dirty="0">
                <a:solidFill>
                  <a:schemeClr val="accent1">
                    <a:lumMod val="50000"/>
                  </a:schemeClr>
                </a:solidFill>
                <a:latin typeface="Arial" panose="020B0604020202020204" pitchFamily="34" charset="0"/>
                <a:cs typeface="Arial" panose="020B0604020202020204" pitchFamily="34" charset="0"/>
              </a:rPr>
              <a:t>Estudiantes del Nivel Medio Modalidad Extraescolar, atendidos en el Sistema Escolar</a:t>
            </a:r>
          </a:p>
        </p:txBody>
      </p:sp>
      <p:pic>
        <p:nvPicPr>
          <p:cNvPr id="3" name="Imagen 2"/>
          <p:cNvPicPr>
            <a:picLocks noChangeAspect="1"/>
          </p:cNvPicPr>
          <p:nvPr/>
        </p:nvPicPr>
        <p:blipFill>
          <a:blip r:embed="rId4"/>
          <a:stretch>
            <a:fillRect/>
          </a:stretch>
        </p:blipFill>
        <p:spPr>
          <a:xfrm>
            <a:off x="569822" y="1387602"/>
            <a:ext cx="6110208" cy="4063633"/>
          </a:xfrm>
          <a:prstGeom prst="rect">
            <a:avLst/>
          </a:prstGeom>
        </p:spPr>
      </p:pic>
      <p:grpSp>
        <p:nvGrpSpPr>
          <p:cNvPr id="2" name="Group 1">
            <a:extLst>
              <a:ext uri="{FF2B5EF4-FFF2-40B4-BE49-F238E27FC236}">
                <a16:creationId xmlns:a16="http://schemas.microsoft.com/office/drawing/2014/main" id="{AFF7E794-04D2-40FC-8A59-C40D4F9B0EDE}"/>
              </a:ext>
            </a:extLst>
          </p:cNvPr>
          <p:cNvGrpSpPr/>
          <p:nvPr/>
        </p:nvGrpSpPr>
        <p:grpSpPr>
          <a:xfrm>
            <a:off x="6848898" y="1387603"/>
            <a:ext cx="3854659" cy="4082793"/>
            <a:chOff x="6239449" y="1910648"/>
            <a:chExt cx="3143149" cy="3329173"/>
          </a:xfrm>
        </p:grpSpPr>
        <p:grpSp>
          <p:nvGrpSpPr>
            <p:cNvPr id="21" name="Grupo 20"/>
            <p:cNvGrpSpPr/>
            <p:nvPr/>
          </p:nvGrpSpPr>
          <p:grpSpPr>
            <a:xfrm>
              <a:off x="6239449" y="3585144"/>
              <a:ext cx="3143149" cy="1654677"/>
              <a:chOff x="5393061" y="4068382"/>
              <a:chExt cx="4092621" cy="2206236"/>
            </a:xfrm>
            <a:effectLst>
              <a:outerShdw blurRad="76200" dir="18900000" sy="23000" kx="-1200000" algn="bl" rotWithShape="0">
                <a:prstClr val="black">
                  <a:alpha val="20000"/>
                </a:prstClr>
              </a:outerShdw>
            </a:effectLst>
          </p:grpSpPr>
          <p:sp>
            <p:nvSpPr>
              <p:cNvPr id="31" name="Forma libre 30"/>
              <p:cNvSpPr/>
              <p:nvPr/>
            </p:nvSpPr>
            <p:spPr>
              <a:xfrm>
                <a:off x="5393061" y="4068382"/>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Fuente de Financiamiento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Ingresos Nacionales </a:t>
                </a:r>
              </a:p>
            </p:txBody>
          </p:sp>
          <p:sp>
            <p:nvSpPr>
              <p:cNvPr id="33" name="Forma libre 32"/>
              <p:cNvSpPr/>
              <p:nvPr/>
            </p:nvSpPr>
            <p:spPr>
              <a:xfrm>
                <a:off x="6790232"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Centros Educativos</a:t>
                </a:r>
              </a:p>
              <a:p>
                <a:pPr algn="ctr" defTabSz="366704">
                  <a:lnSpc>
                    <a:spcPct val="90000"/>
                  </a:lnSpc>
                  <a:spcBef>
                    <a:spcPct val="0"/>
                  </a:spcBef>
                  <a:spcAft>
                    <a:spcPct val="35000"/>
                  </a:spcAft>
                </a:pPr>
                <a:endParaRPr lang="es-ES"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110</a:t>
                </a: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7" name="Forma libre 36"/>
              <p:cNvSpPr/>
              <p:nvPr/>
            </p:nvSpPr>
            <p:spPr>
              <a:xfrm>
                <a:off x="8147248" y="4089212"/>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CC33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Plazo de Ejecución</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 meses </a:t>
                </a: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(enero-abril)</a:t>
                </a:r>
              </a:p>
            </p:txBody>
          </p:sp>
        </p:grpSp>
        <p:pic>
          <p:nvPicPr>
            <p:cNvPr id="24" name="Imagen 23"/>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6445812" y="3680528"/>
              <a:ext cx="593321" cy="593321"/>
            </a:xfrm>
            <a:prstGeom prst="rect">
              <a:avLst/>
            </a:prstGeom>
          </p:spPr>
        </p:pic>
        <p:pic>
          <p:nvPicPr>
            <p:cNvPr id="43" name="Imagen 4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2201" y="3771123"/>
              <a:ext cx="372862" cy="372862"/>
            </a:xfrm>
            <a:prstGeom prst="rect">
              <a:avLst/>
            </a:prstGeom>
          </p:spPr>
        </p:pic>
        <p:pic>
          <p:nvPicPr>
            <p:cNvPr id="46" name="Imagen 4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667" y1="35556" x2="54667" y2="35556"/>
                        </a14:backgroundRemoval>
                      </a14:imgEffect>
                    </a14:imgLayer>
                  </a14:imgProps>
                </a:ext>
                <a:ext uri="{28A0092B-C50C-407E-A947-70E740481C1C}">
                  <a14:useLocalDpi xmlns:a14="http://schemas.microsoft.com/office/drawing/2010/main" val="0"/>
                </a:ext>
              </a:extLst>
            </a:blip>
            <a:stretch>
              <a:fillRect/>
            </a:stretch>
          </p:blipFill>
          <p:spPr>
            <a:xfrm>
              <a:off x="7561016" y="3747665"/>
              <a:ext cx="500015" cy="500015"/>
            </a:xfrm>
            <a:prstGeom prst="rect">
              <a:avLst/>
            </a:prstGeom>
          </p:spPr>
        </p:pic>
        <p:grpSp>
          <p:nvGrpSpPr>
            <p:cNvPr id="26" name="Grupo 25"/>
            <p:cNvGrpSpPr/>
            <p:nvPr/>
          </p:nvGrpSpPr>
          <p:grpSpPr>
            <a:xfrm>
              <a:off x="6242703" y="1910648"/>
              <a:ext cx="3139892" cy="1639054"/>
              <a:chOff x="1275883" y="4089213"/>
              <a:chExt cx="4095609" cy="2185405"/>
            </a:xfrm>
            <a:effectLst>
              <a:outerShdw blurRad="76200" dir="18900000" sy="23000" kx="-1200000" algn="bl" rotWithShape="0">
                <a:prstClr val="black">
                  <a:alpha val="20000"/>
                </a:prstClr>
              </a:outerShdw>
            </a:effectLst>
          </p:grpSpPr>
          <p:sp>
            <p:nvSpPr>
              <p:cNvPr id="28" name="Forma libre 27"/>
              <p:cNvSpPr/>
              <p:nvPr/>
            </p:nvSpPr>
            <p:spPr>
              <a:xfrm>
                <a:off x="1275883"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Meta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31,473 estudiantes</a:t>
                </a:r>
              </a:p>
            </p:txBody>
          </p:sp>
          <p:sp>
            <p:nvSpPr>
              <p:cNvPr id="30" name="Forma libre 29"/>
              <p:cNvSpPr/>
              <p:nvPr/>
            </p:nvSpPr>
            <p:spPr>
              <a:xfrm>
                <a:off x="2654471"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Vigente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Q.123.75 millones</a:t>
                </a:r>
              </a:p>
            </p:txBody>
          </p:sp>
          <p:sp>
            <p:nvSpPr>
              <p:cNvPr id="32" name="Forma libre 31"/>
              <p:cNvSpPr/>
              <p:nvPr/>
            </p:nvSpPr>
            <p:spPr>
              <a:xfrm>
                <a:off x="4033058"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Ejecutado</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Q.22.67  millones </a:t>
                </a:r>
              </a:p>
            </p:txBody>
          </p:sp>
        </p:grpSp>
        <p:pic>
          <p:nvPicPr>
            <p:cNvPr id="47" name="Imagen 46"/>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8631882" y="2077316"/>
              <a:ext cx="473500" cy="473500"/>
            </a:xfrm>
            <a:prstGeom prst="rect">
              <a:avLst/>
            </a:prstGeom>
          </p:spPr>
        </p:pic>
        <p:pic>
          <p:nvPicPr>
            <p:cNvPr id="49" name="Imagen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1031" y="2057339"/>
              <a:ext cx="493476" cy="493476"/>
            </a:xfrm>
            <a:prstGeom prst="rect">
              <a:avLst/>
            </a:prstGeom>
          </p:spPr>
        </p:pic>
        <p:pic>
          <p:nvPicPr>
            <p:cNvPr id="50" name="Imagen 49"/>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6366623" y="1997084"/>
              <a:ext cx="758357" cy="758357"/>
            </a:xfrm>
            <a:prstGeom prst="rect">
              <a:avLst/>
            </a:prstGeom>
          </p:spPr>
        </p:pic>
      </p:grpSp>
    </p:spTree>
    <p:extLst>
      <p:ext uri="{BB962C8B-B14F-4D97-AF65-F5344CB8AC3E}">
        <p14:creationId xmlns:p14="http://schemas.microsoft.com/office/powerpoint/2010/main" val="2767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Marcador de contenido 6">
            <a:extLst>
              <a:ext uri="{FF2B5EF4-FFF2-40B4-BE49-F238E27FC236}">
                <a16:creationId xmlns:a16="http://schemas.microsoft.com/office/drawing/2014/main" id="{FDEFACA7-B903-4B3E-851C-F8FB7B3942D0}"/>
              </a:ext>
            </a:extLst>
          </p:cNvPr>
          <p:cNvSpPr txBox="1">
            <a:spLocks/>
          </p:cNvSpPr>
          <p:nvPr/>
        </p:nvSpPr>
        <p:spPr>
          <a:xfrm>
            <a:off x="565890" y="491623"/>
            <a:ext cx="6638278" cy="687282"/>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100" b="1" dirty="0">
                <a:solidFill>
                  <a:schemeClr val="accent1">
                    <a:lumMod val="50000"/>
                  </a:schemeClr>
                </a:solidFill>
                <a:latin typeface="Arial" panose="020B0604020202020204" pitchFamily="34" charset="0"/>
                <a:cs typeface="Arial" panose="020B0604020202020204" pitchFamily="34" charset="0"/>
              </a:rPr>
              <a:t>Estudiantes del Nivel Inicial atendidos en el Sistema Escolar</a:t>
            </a:r>
            <a:endParaRPr lang="es-GT" sz="1575" dirty="0"/>
          </a:p>
          <a:p>
            <a:endParaRPr lang="es-GT" sz="1575" dirty="0"/>
          </a:p>
        </p:txBody>
      </p:sp>
      <p:grpSp>
        <p:nvGrpSpPr>
          <p:cNvPr id="2" name="Group 1">
            <a:extLst>
              <a:ext uri="{FF2B5EF4-FFF2-40B4-BE49-F238E27FC236}">
                <a16:creationId xmlns:a16="http://schemas.microsoft.com/office/drawing/2014/main" id="{BC99B0C8-C58D-4922-82DD-2BABF71887B8}"/>
              </a:ext>
            </a:extLst>
          </p:cNvPr>
          <p:cNvGrpSpPr/>
          <p:nvPr/>
        </p:nvGrpSpPr>
        <p:grpSpPr>
          <a:xfrm>
            <a:off x="6571520" y="1277219"/>
            <a:ext cx="4281806" cy="4303562"/>
            <a:chOff x="6239448" y="1946088"/>
            <a:chExt cx="3277082" cy="3293733"/>
          </a:xfrm>
        </p:grpSpPr>
        <p:grpSp>
          <p:nvGrpSpPr>
            <p:cNvPr id="20" name="Grupo 19"/>
            <p:cNvGrpSpPr/>
            <p:nvPr/>
          </p:nvGrpSpPr>
          <p:grpSpPr>
            <a:xfrm>
              <a:off x="6239448" y="3585144"/>
              <a:ext cx="3261141" cy="1654677"/>
              <a:chOff x="5393061" y="4068382"/>
              <a:chExt cx="4092621" cy="2206236"/>
            </a:xfrm>
            <a:effectLst>
              <a:outerShdw blurRad="76200" dir="18900000" sy="23000" kx="-1200000" algn="bl" rotWithShape="0">
                <a:prstClr val="black">
                  <a:alpha val="20000"/>
                </a:prstClr>
              </a:outerShdw>
            </a:effectLst>
          </p:grpSpPr>
          <p:sp>
            <p:nvSpPr>
              <p:cNvPr id="24" name="Forma libre 23"/>
              <p:cNvSpPr/>
              <p:nvPr/>
            </p:nvSpPr>
            <p:spPr>
              <a:xfrm>
                <a:off x="5393061" y="4068382"/>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Fuente de Financiamiento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Ingresos Nacionales </a:t>
                </a:r>
              </a:p>
            </p:txBody>
          </p:sp>
          <p:sp>
            <p:nvSpPr>
              <p:cNvPr id="25" name="Forma libre 24"/>
              <p:cNvSpPr/>
              <p:nvPr/>
            </p:nvSpPr>
            <p:spPr>
              <a:xfrm>
                <a:off x="6790232"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Ubicación Geográfica</a:t>
                </a:r>
              </a:p>
              <a:p>
                <a:pPr algn="ctr" defTabSz="366704">
                  <a:lnSpc>
                    <a:spcPct val="90000"/>
                  </a:lnSpc>
                  <a:spcBef>
                    <a:spcPct val="0"/>
                  </a:spcBef>
                  <a:spcAft>
                    <a:spcPct val="35000"/>
                  </a:spcAft>
                </a:pPr>
                <a:endParaRPr lang="es-ES"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31 municipios</a:t>
                </a: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8" name="Forma libre 27"/>
              <p:cNvSpPr/>
              <p:nvPr/>
            </p:nvSpPr>
            <p:spPr>
              <a:xfrm>
                <a:off x="8147248" y="4089212"/>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olidFill>
                <a:srgbClr val="CC330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Plazo de Ejecución</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4 meses </a:t>
                </a: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(enero-abril)</a:t>
                </a:r>
              </a:p>
            </p:txBody>
          </p:sp>
        </p:grpSp>
        <p:pic>
          <p:nvPicPr>
            <p:cNvPr id="30" name="Imagen 29"/>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6525000" y="3666965"/>
              <a:ext cx="593321" cy="593321"/>
            </a:xfrm>
            <a:prstGeom prst="rect">
              <a:avLst/>
            </a:prstGeom>
          </p:spPr>
        </p:pic>
        <p:pic>
          <p:nvPicPr>
            <p:cNvPr id="32" name="Imagen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6843" y="3777189"/>
              <a:ext cx="372862" cy="372862"/>
            </a:xfrm>
            <a:prstGeom prst="rect">
              <a:avLst/>
            </a:prstGeom>
          </p:spPr>
        </p:pic>
        <p:grpSp>
          <p:nvGrpSpPr>
            <p:cNvPr id="36" name="Grupo 35"/>
            <p:cNvGrpSpPr/>
            <p:nvPr/>
          </p:nvGrpSpPr>
          <p:grpSpPr>
            <a:xfrm>
              <a:off x="6253008" y="1946088"/>
              <a:ext cx="3263522" cy="1639054"/>
              <a:chOff x="1275884" y="4089213"/>
              <a:chExt cx="4095608" cy="2185405"/>
            </a:xfrm>
            <a:effectLst>
              <a:outerShdw blurRad="76200" dir="18900000" sy="23000" kx="-1200000" algn="bl" rotWithShape="0">
                <a:prstClr val="black">
                  <a:alpha val="20000"/>
                </a:prstClr>
              </a:outerShdw>
            </a:effectLst>
          </p:grpSpPr>
          <p:sp>
            <p:nvSpPr>
              <p:cNvPr id="37" name="Forma libre 36"/>
              <p:cNvSpPr/>
              <p:nvPr/>
            </p:nvSpPr>
            <p:spPr>
              <a:xfrm>
                <a:off x="1275884"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Meta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10,113</a:t>
                </a: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niños de 0 a 4 años</a:t>
                </a:r>
              </a:p>
            </p:txBody>
          </p:sp>
          <p:sp>
            <p:nvSpPr>
              <p:cNvPr id="38" name="Forma libre 37"/>
              <p:cNvSpPr/>
              <p:nvPr/>
            </p:nvSpPr>
            <p:spPr>
              <a:xfrm>
                <a:off x="2654471"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Vigente </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Q.11.32  millones</a:t>
                </a:r>
              </a:p>
            </p:txBody>
          </p:sp>
          <p:sp>
            <p:nvSpPr>
              <p:cNvPr id="40" name="Forma libre 39"/>
              <p:cNvSpPr/>
              <p:nvPr/>
            </p:nvSpPr>
            <p:spPr>
              <a:xfrm>
                <a:off x="4033058" y="4089213"/>
                <a:ext cx="1338434" cy="2185405"/>
              </a:xfrm>
              <a:custGeom>
                <a:avLst/>
                <a:gdLst>
                  <a:gd name="connsiteX0" fmla="*/ 0 w 1338434"/>
                  <a:gd name="connsiteY0" fmla="*/ 133843 h 2185405"/>
                  <a:gd name="connsiteX1" fmla="*/ 133843 w 1338434"/>
                  <a:gd name="connsiteY1" fmla="*/ 0 h 2185405"/>
                  <a:gd name="connsiteX2" fmla="*/ 1204591 w 1338434"/>
                  <a:gd name="connsiteY2" fmla="*/ 0 h 2185405"/>
                  <a:gd name="connsiteX3" fmla="*/ 1338434 w 1338434"/>
                  <a:gd name="connsiteY3" fmla="*/ 133843 h 2185405"/>
                  <a:gd name="connsiteX4" fmla="*/ 1338434 w 1338434"/>
                  <a:gd name="connsiteY4" fmla="*/ 2051562 h 2185405"/>
                  <a:gd name="connsiteX5" fmla="*/ 1204591 w 1338434"/>
                  <a:gd name="connsiteY5" fmla="*/ 2185405 h 2185405"/>
                  <a:gd name="connsiteX6" fmla="*/ 133843 w 1338434"/>
                  <a:gd name="connsiteY6" fmla="*/ 2185405 h 2185405"/>
                  <a:gd name="connsiteX7" fmla="*/ 0 w 1338434"/>
                  <a:gd name="connsiteY7" fmla="*/ 2051562 h 2185405"/>
                  <a:gd name="connsiteX8" fmla="*/ 0 w 1338434"/>
                  <a:gd name="connsiteY8" fmla="*/ 133843 h 218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434" h="2185405">
                    <a:moveTo>
                      <a:pt x="0" y="133843"/>
                    </a:moveTo>
                    <a:cubicBezTo>
                      <a:pt x="0" y="59924"/>
                      <a:pt x="59924" y="0"/>
                      <a:pt x="133843" y="0"/>
                    </a:cubicBezTo>
                    <a:lnTo>
                      <a:pt x="1204591" y="0"/>
                    </a:lnTo>
                    <a:cubicBezTo>
                      <a:pt x="1278510" y="0"/>
                      <a:pt x="1338434" y="59924"/>
                      <a:pt x="1338434" y="133843"/>
                    </a:cubicBezTo>
                    <a:lnTo>
                      <a:pt x="1338434" y="2051562"/>
                    </a:lnTo>
                    <a:cubicBezTo>
                      <a:pt x="1338434" y="2125481"/>
                      <a:pt x="1278510" y="2185405"/>
                      <a:pt x="1204591" y="2185405"/>
                    </a:cubicBezTo>
                    <a:lnTo>
                      <a:pt x="133843" y="2185405"/>
                    </a:lnTo>
                    <a:cubicBezTo>
                      <a:pt x="59924" y="2185405"/>
                      <a:pt x="0" y="2125481"/>
                      <a:pt x="0" y="2051562"/>
                    </a:cubicBezTo>
                    <a:lnTo>
                      <a:pt x="0" y="133843"/>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14296" rIns="58674" bIns="38648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endPar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Presupuesto Ejecutado</a:t>
                </a:r>
              </a:p>
              <a:p>
                <a:pPr algn="ctr" defTabSz="366704">
                  <a:lnSpc>
                    <a:spcPct val="90000"/>
                  </a:lnSpc>
                  <a:spcBef>
                    <a:spcPct val="0"/>
                  </a:spcBef>
                  <a:spcAft>
                    <a:spcPct val="35000"/>
                  </a:spcAft>
                </a:pPr>
                <a:endParaRPr lang="es-GT" sz="37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Q.2.13  millones </a:t>
                </a:r>
              </a:p>
            </p:txBody>
          </p:sp>
        </p:grpSp>
        <p:pic>
          <p:nvPicPr>
            <p:cNvPr id="41" name="Imagen 40"/>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8781248" y="2079926"/>
              <a:ext cx="473500" cy="473500"/>
            </a:xfrm>
            <a:prstGeom prst="rect">
              <a:avLst/>
            </a:prstGeom>
          </p:spPr>
        </p:pic>
        <p:pic>
          <p:nvPicPr>
            <p:cNvPr id="42" name="Imagen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85" y="2079925"/>
              <a:ext cx="493476" cy="493476"/>
            </a:xfrm>
            <a:prstGeom prst="rect">
              <a:avLst/>
            </a:prstGeom>
          </p:spPr>
        </p:pic>
        <p:pic>
          <p:nvPicPr>
            <p:cNvPr id="43" name="Imagen 42"/>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6445811" y="1983521"/>
              <a:ext cx="758357" cy="758357"/>
            </a:xfrm>
            <a:prstGeom prst="rect">
              <a:avLst/>
            </a:prstGeom>
          </p:spPr>
        </p:pic>
        <p:pic>
          <p:nvPicPr>
            <p:cNvPr id="44" name="Imagen 43"/>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20089" y="3676676"/>
              <a:ext cx="573899" cy="573899"/>
            </a:xfrm>
            <a:prstGeom prst="rect">
              <a:avLst/>
            </a:prstGeom>
          </p:spPr>
        </p:pic>
      </p:grpSp>
      <p:pic>
        <p:nvPicPr>
          <p:cNvPr id="3" name="Imagen 2"/>
          <p:cNvPicPr>
            <a:picLocks noChangeAspect="1"/>
          </p:cNvPicPr>
          <p:nvPr/>
        </p:nvPicPr>
        <p:blipFill>
          <a:blip r:embed="rId11"/>
          <a:stretch>
            <a:fillRect/>
          </a:stretch>
        </p:blipFill>
        <p:spPr>
          <a:xfrm>
            <a:off x="460455" y="1398363"/>
            <a:ext cx="5948366" cy="4154537"/>
          </a:xfrm>
          <a:prstGeom prst="rect">
            <a:avLst/>
          </a:prstGeom>
        </p:spPr>
      </p:pic>
    </p:spTree>
    <p:extLst>
      <p:ext uri="{BB962C8B-B14F-4D97-AF65-F5344CB8AC3E}">
        <p14:creationId xmlns:p14="http://schemas.microsoft.com/office/powerpoint/2010/main" val="2970809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64944505"/>
              </p:ext>
            </p:extLst>
          </p:nvPr>
        </p:nvGraphicFramePr>
        <p:xfrm>
          <a:off x="1605064" y="1284051"/>
          <a:ext cx="8687707" cy="4601552"/>
        </p:xfrm>
        <a:graphic>
          <a:graphicData uri="http://schemas.openxmlformats.org/drawingml/2006/table">
            <a:tbl>
              <a:tblPr firstRow="1" bandRow="1">
                <a:tableStyleId>{5C22544A-7EE6-4342-B048-85BDC9FD1C3A}</a:tableStyleId>
              </a:tblPr>
              <a:tblGrid>
                <a:gridCol w="2496763">
                  <a:extLst>
                    <a:ext uri="{9D8B030D-6E8A-4147-A177-3AD203B41FA5}">
                      <a16:colId xmlns:a16="http://schemas.microsoft.com/office/drawing/2014/main" val="20000"/>
                    </a:ext>
                  </a:extLst>
                </a:gridCol>
                <a:gridCol w="1728959">
                  <a:extLst>
                    <a:ext uri="{9D8B030D-6E8A-4147-A177-3AD203B41FA5}">
                      <a16:colId xmlns:a16="http://schemas.microsoft.com/office/drawing/2014/main" val="20001"/>
                    </a:ext>
                  </a:extLst>
                </a:gridCol>
                <a:gridCol w="1163042">
                  <a:extLst>
                    <a:ext uri="{9D8B030D-6E8A-4147-A177-3AD203B41FA5}">
                      <a16:colId xmlns:a16="http://schemas.microsoft.com/office/drawing/2014/main" val="20002"/>
                    </a:ext>
                  </a:extLst>
                </a:gridCol>
                <a:gridCol w="1097210">
                  <a:extLst>
                    <a:ext uri="{9D8B030D-6E8A-4147-A177-3AD203B41FA5}">
                      <a16:colId xmlns:a16="http://schemas.microsoft.com/office/drawing/2014/main" val="20003"/>
                    </a:ext>
                  </a:extLst>
                </a:gridCol>
                <a:gridCol w="1119153">
                  <a:extLst>
                    <a:ext uri="{9D8B030D-6E8A-4147-A177-3AD203B41FA5}">
                      <a16:colId xmlns:a16="http://schemas.microsoft.com/office/drawing/2014/main" val="20004"/>
                    </a:ext>
                  </a:extLst>
                </a:gridCol>
                <a:gridCol w="1082580">
                  <a:extLst>
                    <a:ext uri="{9D8B030D-6E8A-4147-A177-3AD203B41FA5}">
                      <a16:colId xmlns:a16="http://schemas.microsoft.com/office/drawing/2014/main" val="20005"/>
                    </a:ext>
                  </a:extLst>
                </a:gridCol>
              </a:tblGrid>
              <a:tr h="394880">
                <a:tc>
                  <a:txBody>
                    <a:bodyPr/>
                    <a:lstStyle/>
                    <a:p>
                      <a:pPr algn="ctr"/>
                      <a:r>
                        <a:rPr lang="es-ES" sz="1000" dirty="0">
                          <a:latin typeface="Arial" panose="020B0604020202020204" pitchFamily="34" charset="0"/>
                          <a:cs typeface="Arial" panose="020B0604020202020204" pitchFamily="34" charset="0"/>
                        </a:rPr>
                        <a:t>Programa</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Nivel Educativo</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baseline="0" dirty="0">
                          <a:latin typeface="Arial" panose="020B0604020202020204" pitchFamily="34" charset="0"/>
                          <a:cs typeface="Arial" panose="020B0604020202020204" pitchFamily="34" charset="0"/>
                        </a:rPr>
                        <a:t>Beneficiados</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Presupuesto</a:t>
                      </a:r>
                      <a:r>
                        <a:rPr lang="es-ES" sz="1000" baseline="0" dirty="0">
                          <a:latin typeface="Arial" panose="020B0604020202020204" pitchFamily="34" charset="0"/>
                          <a:cs typeface="Arial" panose="020B0604020202020204" pitchFamily="34" charset="0"/>
                        </a:rPr>
                        <a:t> Vigente</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Presupuesto Ejecutado</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Porcentaje de Ejecución</a:t>
                      </a:r>
                      <a:endParaRPr lang="es-GT" sz="10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233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dirty="0">
                          <a:latin typeface="Arial" panose="020B0604020202020204" pitchFamily="34" charset="0"/>
                          <a:cs typeface="Arial" panose="020B0604020202020204" pitchFamily="34" charset="0"/>
                        </a:rPr>
                        <a:t>Alimentación</a:t>
                      </a:r>
                      <a:r>
                        <a:rPr lang="es-ES" sz="1000" b="1" baseline="0" dirty="0">
                          <a:latin typeface="Arial" panose="020B0604020202020204" pitchFamily="34" charset="0"/>
                          <a:cs typeface="Arial" panose="020B0604020202020204" pitchFamily="34" charset="0"/>
                        </a:rPr>
                        <a:t> Escolar</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dirty="0">
                          <a:effectLst/>
                          <a:latin typeface="Arial" panose="020B0604020202020204" pitchFamily="34" charset="0"/>
                          <a:cs typeface="Arial" panose="020B0604020202020204" pitchFamily="34" charset="0"/>
                        </a:rPr>
                        <a:t>Total</a:t>
                      </a:r>
                      <a:endParaRPr lang="es-GT" sz="1000" b="1" u="sng" dirty="0">
                        <a:effectLst/>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b="1" u="dbl" kern="1200" baseline="0" dirty="0">
                          <a:solidFill>
                            <a:schemeClr val="dk1"/>
                          </a:solidFill>
                          <a:latin typeface="Arial" panose="020B0604020202020204" pitchFamily="34" charset="0"/>
                          <a:ea typeface="+mn-ea"/>
                          <a:cs typeface="Arial" panose="020B0604020202020204" pitchFamily="34" charset="0"/>
                        </a:rPr>
                        <a:t>2,676,806</a:t>
                      </a:r>
                    </a:p>
                  </a:txBody>
                  <a:tcPr marL="68580" marR="68580" marT="34290" marB="34290"/>
                </a:tc>
                <a:tc>
                  <a:txBody>
                    <a:bodyPr/>
                    <a:lstStyle/>
                    <a:p>
                      <a:pPr algn="r"/>
                      <a:r>
                        <a:rPr lang="es-GT" sz="1000" b="1" u="dbl" baseline="0" dirty="0">
                          <a:latin typeface="Arial" panose="020B0604020202020204" pitchFamily="34" charset="0"/>
                          <a:cs typeface="Arial" panose="020B0604020202020204" pitchFamily="34" charset="0"/>
                        </a:rPr>
                        <a:t>1,869.16</a:t>
                      </a:r>
                    </a:p>
                  </a:txBody>
                  <a:tcPr marL="68580" marR="68580" marT="34290" marB="34290"/>
                </a:tc>
                <a:tc>
                  <a:txBody>
                    <a:bodyPr/>
                    <a:lstStyle/>
                    <a:p>
                      <a:pPr algn="r"/>
                      <a:r>
                        <a:rPr lang="es-GT" sz="1000" b="1" u="dbl" baseline="0" dirty="0">
                          <a:latin typeface="Arial" panose="020B0604020202020204" pitchFamily="34" charset="0"/>
                          <a:cs typeface="Arial" panose="020B0604020202020204" pitchFamily="34" charset="0"/>
                        </a:rPr>
                        <a:t>762.75</a:t>
                      </a:r>
                    </a:p>
                  </a:txBody>
                  <a:tcPr marL="68580" marR="68580" marT="34290" marB="34290"/>
                </a:tc>
                <a:tc>
                  <a:txBody>
                    <a:bodyPr/>
                    <a:lstStyle/>
                    <a:p>
                      <a:pPr algn="r"/>
                      <a:r>
                        <a:rPr lang="es-GT" sz="1000" b="1" u="dbl" baseline="0" dirty="0">
                          <a:latin typeface="Arial" panose="020B0604020202020204" pitchFamily="34" charset="0"/>
                          <a:cs typeface="Arial" panose="020B0604020202020204" pitchFamily="34" charset="0"/>
                        </a:rPr>
                        <a:t>40.81 %</a:t>
                      </a:r>
                    </a:p>
                  </a:txBody>
                  <a:tcPr marL="68580" marR="68580" marT="34290" marB="34290"/>
                </a:tc>
                <a:extLst>
                  <a:ext uri="{0D108BD9-81ED-4DB2-BD59-A6C34878D82A}">
                    <a16:rowId xmlns:a16="http://schemas.microsoft.com/office/drawing/2014/main" val="10001"/>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566,168</a:t>
                      </a: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447.67</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147.08</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32.85 %</a:t>
                      </a:r>
                    </a:p>
                  </a:txBody>
                  <a:tcPr marL="68580" marR="68580" marT="34290" marB="34290"/>
                </a:tc>
                <a:extLst>
                  <a:ext uri="{0D108BD9-81ED-4DB2-BD59-A6C34878D82A}">
                    <a16:rowId xmlns:a16="http://schemas.microsoft.com/office/drawing/2014/main" val="10002"/>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2,110,638</a:t>
                      </a: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1,421.49</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615,67</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43.31%</a:t>
                      </a:r>
                    </a:p>
                  </a:txBody>
                  <a:tcPr marL="68580" marR="68580" marT="34290" marB="34290"/>
                </a:tc>
                <a:extLst>
                  <a:ext uri="{0D108BD9-81ED-4DB2-BD59-A6C34878D82A}">
                    <a16:rowId xmlns:a16="http://schemas.microsoft.com/office/drawing/2014/main" val="10003"/>
                  </a:ext>
                </a:extLst>
              </a:tr>
              <a:tr h="233704">
                <a:tc>
                  <a:txBody>
                    <a:bodyPr/>
                    <a:lstStyle/>
                    <a:p>
                      <a:pPr algn="ctr"/>
                      <a:endParaRPr lang="es-GT" sz="1000" b="1" dirty="0">
                        <a:effectLst/>
                        <a:latin typeface="Arial" panose="020B0604020202020204" pitchFamily="34" charset="0"/>
                        <a:cs typeface="Arial" panose="020B0604020202020204" pitchFamily="34" charset="0"/>
                      </a:endParaRPr>
                    </a:p>
                  </a:txBody>
                  <a:tcPr marL="68580" marR="68580" marT="34290" marB="34290" anchor="ctr"/>
                </a:tc>
                <a:tc>
                  <a:txBody>
                    <a:bodyPr/>
                    <a:lstStyle/>
                    <a:p>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endParaRPr lang="es-GT"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68580" marR="68580" marT="34290" marB="34290"/>
                </a:tc>
                <a:tc>
                  <a:txBody>
                    <a:bodyPr/>
                    <a:lstStyle/>
                    <a:p>
                      <a:pPr algn="ctr"/>
                      <a:endParaRPr lang="es-GT"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68580" marR="68580" marT="34290" marB="34290"/>
                </a:tc>
                <a:tc>
                  <a:txBody>
                    <a:bodyPr/>
                    <a:lstStyle/>
                    <a:p>
                      <a:pPr algn="ct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GT" sz="1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233704">
                <a:tc>
                  <a:txBody>
                    <a:bodyPr/>
                    <a:lstStyle/>
                    <a:p>
                      <a:pPr algn="ctr"/>
                      <a:r>
                        <a:rPr lang="es-ES" sz="1000" b="1" dirty="0">
                          <a:latin typeface="Arial" panose="020B0604020202020204" pitchFamily="34" charset="0"/>
                          <a:cs typeface="Arial" panose="020B0604020202020204" pitchFamily="34" charset="0"/>
                        </a:rPr>
                        <a:t>Útiles Escolares</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dirty="0">
                          <a:effectLst/>
                          <a:latin typeface="Arial" panose="020B0604020202020204" pitchFamily="34" charset="0"/>
                          <a:cs typeface="Arial" panose="020B0604020202020204" pitchFamily="34" charset="0"/>
                        </a:rPr>
                        <a:t>Total</a:t>
                      </a:r>
                      <a:endParaRPr lang="es-GT" sz="1000" b="1" u="sng" dirty="0">
                        <a:effectLst/>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b="1" u="dbl" kern="1200" baseline="0" dirty="0">
                          <a:solidFill>
                            <a:schemeClr val="dk1"/>
                          </a:solidFill>
                          <a:latin typeface="Arial" panose="020B0604020202020204" pitchFamily="34" charset="0"/>
                          <a:ea typeface="+mn-ea"/>
                          <a:cs typeface="Arial" panose="020B0604020202020204" pitchFamily="34" charset="0"/>
                        </a:rPr>
                        <a:t>2,676,806</a:t>
                      </a:r>
                    </a:p>
                  </a:txBody>
                  <a:tcPr marL="68580" marR="68580" marT="34290" marB="34290"/>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144.25</a:t>
                      </a:r>
                    </a:p>
                  </a:txBody>
                  <a:tcPr marL="68580" marR="68580" marT="34290" marB="34290"/>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134.27</a:t>
                      </a:r>
                    </a:p>
                  </a:txBody>
                  <a:tcPr marL="68580" marR="68580" marT="34290" marB="34290"/>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93.08 %</a:t>
                      </a:r>
                    </a:p>
                  </a:txBody>
                  <a:tcPr marL="68580" marR="68580" marT="34290" marB="34290"/>
                </a:tc>
                <a:extLst>
                  <a:ext uri="{0D108BD9-81ED-4DB2-BD59-A6C34878D82A}">
                    <a16:rowId xmlns:a16="http://schemas.microsoft.com/office/drawing/2014/main" val="10005"/>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dirty="0">
                          <a:latin typeface="Arial" panose="020B0604020202020204" pitchFamily="34" charset="0"/>
                          <a:cs typeface="Arial" panose="020B0604020202020204" pitchFamily="34" charset="0"/>
                        </a:rPr>
                        <a:t>Preprimaria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566,168</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30.85</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25.90</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83.98 %</a:t>
                      </a:r>
                    </a:p>
                  </a:txBody>
                  <a:tcPr marL="68580" marR="68580" marT="34290" marB="34290"/>
                </a:tc>
                <a:extLst>
                  <a:ext uri="{0D108BD9-81ED-4DB2-BD59-A6C34878D82A}">
                    <a16:rowId xmlns:a16="http://schemas.microsoft.com/office/drawing/2014/main" val="10006"/>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2,110,638</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113.40</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108.36</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95.56 %</a:t>
                      </a:r>
                    </a:p>
                  </a:txBody>
                  <a:tcPr marL="68580" marR="68580" marT="34290" marB="34290"/>
                </a:tc>
                <a:extLst>
                  <a:ext uri="{0D108BD9-81ED-4DB2-BD59-A6C34878D82A}">
                    <a16:rowId xmlns:a16="http://schemas.microsoft.com/office/drawing/2014/main" val="10007"/>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endParaRPr lang="es-GT" sz="1000" b="1"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b="1"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8"/>
                  </a:ext>
                </a:extLst>
              </a:tr>
              <a:tr h="2337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dirty="0">
                          <a:latin typeface="Arial" panose="020B0604020202020204" pitchFamily="34" charset="0"/>
                          <a:cs typeface="Arial" panose="020B0604020202020204" pitchFamily="34" charset="0"/>
                        </a:rPr>
                        <a:t>Valija Didáctica</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kern="1200" dirty="0">
                          <a:solidFill>
                            <a:schemeClr val="dk1"/>
                          </a:solidFill>
                          <a:latin typeface="Arial" panose="020B0604020202020204" pitchFamily="34" charset="0"/>
                          <a:ea typeface="+mn-ea"/>
                          <a:cs typeface="Arial" panose="020B0604020202020204" pitchFamily="34" charset="0"/>
                        </a:rPr>
                        <a:t>Total</a:t>
                      </a:r>
                      <a:endParaRPr lang="es-GT" sz="1000" b="1" u="sng"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GT" sz="1000" b="1" u="dbl" kern="1200" baseline="0" dirty="0">
                          <a:solidFill>
                            <a:schemeClr val="dk1"/>
                          </a:solidFill>
                          <a:latin typeface="Arial" panose="020B0604020202020204" pitchFamily="34" charset="0"/>
                          <a:ea typeface="+mn-ea"/>
                          <a:cs typeface="Arial" panose="020B0604020202020204" pitchFamily="34" charset="0"/>
                        </a:rPr>
                        <a:t>102,885</a:t>
                      </a: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GT" sz="1000" b="1" u="dbl" kern="1200" baseline="0" dirty="0">
                          <a:solidFill>
                            <a:schemeClr val="dk1"/>
                          </a:solidFill>
                          <a:latin typeface="Arial" panose="020B0604020202020204" pitchFamily="34" charset="0"/>
                          <a:ea typeface="+mn-ea"/>
                          <a:cs typeface="Arial" panose="020B0604020202020204" pitchFamily="34" charset="0"/>
                        </a:rPr>
                        <a:t>26.97</a:t>
                      </a: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GT" sz="1000" b="1" u="dbl" kern="1200" baseline="0" dirty="0">
                          <a:solidFill>
                            <a:schemeClr val="dk1"/>
                          </a:solidFill>
                          <a:latin typeface="Arial" panose="020B0604020202020204" pitchFamily="34" charset="0"/>
                          <a:ea typeface="+mn-ea"/>
                          <a:cs typeface="Arial" panose="020B0604020202020204" pitchFamily="34" charset="0"/>
                        </a:rPr>
                        <a:t>23.41</a:t>
                      </a: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GT" sz="1000" b="1" u="dbl" kern="1200" baseline="0" dirty="0">
                          <a:solidFill>
                            <a:schemeClr val="dk1"/>
                          </a:solidFill>
                          <a:latin typeface="Arial" panose="020B0604020202020204" pitchFamily="34" charset="0"/>
                          <a:ea typeface="+mn-ea"/>
                          <a:cs typeface="Arial" panose="020B0604020202020204" pitchFamily="34" charset="0"/>
                        </a:rPr>
                        <a:t>86.80 %</a:t>
                      </a:r>
                    </a:p>
                  </a:txBody>
                  <a:tcPr marL="68580" marR="68580" marT="34290" marB="34290"/>
                </a:tc>
                <a:extLst>
                  <a:ext uri="{0D108BD9-81ED-4DB2-BD59-A6C34878D82A}">
                    <a16:rowId xmlns:a16="http://schemas.microsoft.com/office/drawing/2014/main" val="10009"/>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20,470</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6.69</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4.56</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68.23 %</a:t>
                      </a:r>
                    </a:p>
                  </a:txBody>
                  <a:tcPr marL="68580" marR="68580" marT="34290" marB="34290"/>
                </a:tc>
                <a:extLst>
                  <a:ext uri="{0D108BD9-81ED-4DB2-BD59-A6C34878D82A}">
                    <a16:rowId xmlns:a16="http://schemas.microsoft.com/office/drawing/2014/main" val="10010"/>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82,415</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20.28</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18.85</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92.93 %</a:t>
                      </a:r>
                    </a:p>
                  </a:txBody>
                  <a:tcPr marL="68580" marR="68580" marT="34290" marB="34290"/>
                </a:tc>
                <a:extLst>
                  <a:ext uri="{0D108BD9-81ED-4DB2-BD59-A6C34878D82A}">
                    <a16:rowId xmlns:a16="http://schemas.microsoft.com/office/drawing/2014/main" val="10011"/>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endParaRPr lang="es-GT" sz="1000" b="1"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b="1"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12"/>
                  </a:ext>
                </a:extLst>
              </a:tr>
              <a:tr h="233704">
                <a:tc>
                  <a:txBody>
                    <a:bodyPr/>
                    <a:lstStyle/>
                    <a:p>
                      <a:pPr algn="ctr"/>
                      <a:r>
                        <a:rPr lang="es-ES" sz="1000" b="1" dirty="0">
                          <a:latin typeface="Arial" panose="020B0604020202020204" pitchFamily="34" charset="0"/>
                          <a:cs typeface="Arial" panose="020B0604020202020204" pitchFamily="34" charset="0"/>
                        </a:rPr>
                        <a:t>Gratuidad</a:t>
                      </a:r>
                      <a:r>
                        <a:rPr lang="es-ES" sz="1000" b="1" baseline="0" dirty="0">
                          <a:latin typeface="Arial" panose="020B0604020202020204" pitchFamily="34" charset="0"/>
                          <a:cs typeface="Arial" panose="020B0604020202020204" pitchFamily="34" charset="0"/>
                        </a:rPr>
                        <a:t> de la Educación</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dirty="0">
                          <a:latin typeface="Arial" panose="020B0604020202020204" pitchFamily="34" charset="0"/>
                          <a:cs typeface="Arial" panose="020B0604020202020204" pitchFamily="34" charset="0"/>
                        </a:rPr>
                        <a:t>Total</a:t>
                      </a:r>
                      <a:endParaRPr lang="es-GT" sz="1000" b="1" u="sng" dirty="0">
                        <a:latin typeface="Arial" panose="020B0604020202020204" pitchFamily="34" charset="0"/>
                        <a:cs typeface="Arial" panose="020B0604020202020204" pitchFamily="34" charset="0"/>
                      </a:endParaRP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GT" sz="1000" b="1" u="dbl" kern="1200" baseline="0" dirty="0">
                          <a:solidFill>
                            <a:schemeClr val="dk1"/>
                          </a:solidFill>
                          <a:latin typeface="Arial" panose="020B0604020202020204" pitchFamily="34" charset="0"/>
                          <a:ea typeface="+mn-ea"/>
                          <a:cs typeface="Arial" panose="020B0604020202020204" pitchFamily="34" charset="0"/>
                        </a:rPr>
                        <a:t>3,092,171</a:t>
                      </a: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GT" sz="1000" b="1" u="dbl" kern="1200" baseline="0" dirty="0">
                          <a:solidFill>
                            <a:schemeClr val="dk1"/>
                          </a:solidFill>
                          <a:latin typeface="Arial" panose="020B0604020202020204" pitchFamily="34" charset="0"/>
                          <a:ea typeface="+mn-ea"/>
                          <a:cs typeface="Arial" panose="020B0604020202020204" pitchFamily="34" charset="0"/>
                        </a:rPr>
                        <a:t>207.36</a:t>
                      </a: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GT" sz="1000" b="1" u="dbl" kern="1200" baseline="0" dirty="0">
                          <a:solidFill>
                            <a:schemeClr val="dk1"/>
                          </a:solidFill>
                          <a:latin typeface="Arial" panose="020B0604020202020204" pitchFamily="34" charset="0"/>
                          <a:ea typeface="+mn-ea"/>
                          <a:cs typeface="Arial" panose="020B0604020202020204" pitchFamily="34" charset="0"/>
                        </a:rPr>
                        <a:t>79.33</a:t>
                      </a: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GT" sz="1000" b="1" u="dbl" kern="1200" baseline="0" dirty="0">
                          <a:solidFill>
                            <a:schemeClr val="dk1"/>
                          </a:solidFill>
                          <a:latin typeface="Arial" panose="020B0604020202020204" pitchFamily="34" charset="0"/>
                          <a:ea typeface="+mn-ea"/>
                          <a:cs typeface="Arial" panose="020B0604020202020204" pitchFamily="34" charset="0"/>
                        </a:rPr>
                        <a:t>37.92 %</a:t>
                      </a:r>
                    </a:p>
                  </a:txBody>
                  <a:tcPr marL="68580" marR="68580" marT="34290" marB="34290"/>
                </a:tc>
                <a:extLst>
                  <a:ext uri="{0D108BD9-81ED-4DB2-BD59-A6C34878D82A}">
                    <a16:rowId xmlns:a16="http://schemas.microsoft.com/office/drawing/2014/main" val="10013"/>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0" u="none" dirty="0">
                          <a:latin typeface="Arial" panose="020B0604020202020204" pitchFamily="34" charset="0"/>
                          <a:cs typeface="Arial" panose="020B0604020202020204" pitchFamily="34" charset="0"/>
                        </a:rPr>
                        <a:t>Educación Especial</a:t>
                      </a:r>
                      <a:endParaRPr lang="es-GT" sz="1000" b="0" u="none" dirty="0">
                        <a:latin typeface="Arial" panose="020B0604020202020204" pitchFamily="34" charset="0"/>
                        <a:cs typeface="Arial" panose="020B0604020202020204" pitchFamily="34" charset="0"/>
                      </a:endParaRP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00" b="0" u="none" kern="1200" baseline="0" dirty="0">
                          <a:solidFill>
                            <a:schemeClr val="dk1"/>
                          </a:solidFill>
                          <a:latin typeface="Arial" panose="020B0604020202020204" pitchFamily="34" charset="0"/>
                          <a:ea typeface="+mn-ea"/>
                          <a:cs typeface="Arial" panose="020B0604020202020204" pitchFamily="34" charset="0"/>
                        </a:rPr>
                        <a:t>10,281</a:t>
                      </a:r>
                      <a:endParaRPr lang="es-GT" sz="1000" b="0" u="none"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00" b="0" u="none" kern="1200" baseline="0" dirty="0">
                          <a:solidFill>
                            <a:schemeClr val="dk1"/>
                          </a:solidFill>
                          <a:latin typeface="Arial" panose="020B0604020202020204" pitchFamily="34" charset="0"/>
                          <a:ea typeface="+mn-ea"/>
                          <a:cs typeface="Arial" panose="020B0604020202020204" pitchFamily="34" charset="0"/>
                        </a:rPr>
                        <a:t>2.12</a:t>
                      </a:r>
                      <a:endParaRPr lang="es-GT" sz="1000" b="0" u="none"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00" b="0" u="none" kern="1200" baseline="0" dirty="0">
                          <a:solidFill>
                            <a:schemeClr val="dk1"/>
                          </a:solidFill>
                          <a:latin typeface="Arial" panose="020B0604020202020204" pitchFamily="34" charset="0"/>
                          <a:ea typeface="+mn-ea"/>
                          <a:cs typeface="Arial" panose="020B0604020202020204" pitchFamily="34" charset="0"/>
                        </a:rPr>
                        <a:t>0.13</a:t>
                      </a:r>
                      <a:endParaRPr lang="es-GT" sz="1000" b="0" u="none"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 sz="1000" b="0" u="none" kern="1200" baseline="0" dirty="0">
                          <a:solidFill>
                            <a:schemeClr val="dk1"/>
                          </a:solidFill>
                          <a:latin typeface="Arial" panose="020B0604020202020204" pitchFamily="34" charset="0"/>
                          <a:ea typeface="+mn-ea"/>
                          <a:cs typeface="Arial" panose="020B0604020202020204" pitchFamily="34" charset="0"/>
                        </a:rPr>
                        <a:t>6.13 %</a:t>
                      </a:r>
                      <a:endParaRPr lang="es-GT" sz="1000" b="0" u="none"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extLst>
                  <a:ext uri="{0D108BD9-81ED-4DB2-BD59-A6C34878D82A}">
                    <a16:rowId xmlns:a16="http://schemas.microsoft.com/office/drawing/2014/main" val="10014"/>
                  </a:ext>
                </a:extLst>
              </a:tr>
              <a:tr h="233704">
                <a:tc>
                  <a:txBody>
                    <a:bodyPr/>
                    <a:lstStyle/>
                    <a:p>
                      <a:pPr algn="l"/>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566,168</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27.71</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10.35</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37.34 %</a:t>
                      </a:r>
                    </a:p>
                  </a:txBody>
                  <a:tcPr marL="68580" marR="68580" marT="34290" marB="34290"/>
                </a:tc>
                <a:extLst>
                  <a:ext uri="{0D108BD9-81ED-4DB2-BD59-A6C34878D82A}">
                    <a16:rowId xmlns:a16="http://schemas.microsoft.com/office/drawing/2014/main" val="10015"/>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2,115,304</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112.75</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46.28</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41.05 %</a:t>
                      </a:r>
                    </a:p>
                  </a:txBody>
                  <a:tcPr marL="68580" marR="68580" marT="34290" marB="34290"/>
                </a:tc>
                <a:extLst>
                  <a:ext uri="{0D108BD9-81ED-4DB2-BD59-A6C34878D82A}">
                    <a16:rowId xmlns:a16="http://schemas.microsoft.com/office/drawing/2014/main" val="10016"/>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algn="ctr" defTabSz="914400" rtl="0" eaLnBrk="1" latinLnBrk="0" hangingPunct="1"/>
                      <a:r>
                        <a:rPr lang="es-ES" sz="1000" kern="1200" dirty="0">
                          <a:solidFill>
                            <a:schemeClr val="dk1"/>
                          </a:solidFill>
                          <a:latin typeface="Arial" panose="020B0604020202020204" pitchFamily="34" charset="0"/>
                          <a:ea typeface="+mn-ea"/>
                          <a:cs typeface="Arial" panose="020B0604020202020204" pitchFamily="34" charset="0"/>
                        </a:rPr>
                        <a:t>Básicos </a:t>
                      </a:r>
                      <a:endParaRPr lang="es-GT" sz="10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r"/>
                      <a:r>
                        <a:rPr lang="es-GT" sz="1000" b="0" dirty="0">
                          <a:latin typeface="Arial" panose="020B0604020202020204" pitchFamily="34" charset="0"/>
                          <a:cs typeface="Arial" panose="020B0604020202020204" pitchFamily="34" charset="0"/>
                        </a:rPr>
                        <a:t>315,597</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49.84</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17.30</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34.70 %</a:t>
                      </a:r>
                    </a:p>
                  </a:txBody>
                  <a:tcPr marL="68580" marR="68580" marT="34290" marB="34290"/>
                </a:tc>
                <a:extLst>
                  <a:ext uri="{0D108BD9-81ED-4DB2-BD59-A6C34878D82A}">
                    <a16:rowId xmlns:a16="http://schemas.microsoft.com/office/drawing/2014/main" val="10017"/>
                  </a:ext>
                </a:extLst>
              </a:tr>
              <a:tr h="233704">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algn="ctr" defTabSz="914400" rtl="0" eaLnBrk="1" latinLnBrk="0" hangingPunct="1"/>
                      <a:r>
                        <a:rPr lang="es-ES" sz="1000" kern="1200" dirty="0">
                          <a:solidFill>
                            <a:schemeClr val="dk1"/>
                          </a:solidFill>
                          <a:latin typeface="Arial" panose="020B0604020202020204" pitchFamily="34" charset="0"/>
                          <a:ea typeface="+mn-ea"/>
                          <a:cs typeface="Arial" panose="020B0604020202020204" pitchFamily="34" charset="0"/>
                        </a:rPr>
                        <a:t>Diversificado</a:t>
                      </a:r>
                      <a:endParaRPr lang="es-GT" sz="1000" kern="120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89,487</a:t>
                      </a: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17.06</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5.40</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31.67 %</a:t>
                      </a:r>
                    </a:p>
                  </a:txBody>
                  <a:tcPr marL="68580" marR="68580" marT="34290" marB="34290"/>
                </a:tc>
                <a:extLst>
                  <a:ext uri="{0D108BD9-81ED-4DB2-BD59-A6C34878D82A}">
                    <a16:rowId xmlns:a16="http://schemas.microsoft.com/office/drawing/2014/main" val="10018"/>
                  </a:ext>
                </a:extLst>
              </a:tr>
            </a:tbl>
          </a:graphicData>
        </a:graphic>
      </p:graphicFrame>
      <p:sp>
        <p:nvSpPr>
          <p:cNvPr id="6" name="Marcador de contenido 6">
            <a:extLst>
              <a:ext uri="{FF2B5EF4-FFF2-40B4-BE49-F238E27FC236}">
                <a16:creationId xmlns:a16="http://schemas.microsoft.com/office/drawing/2014/main" id="{FDEFACA7-B903-4B3E-851C-F8FB7B3942D0}"/>
              </a:ext>
            </a:extLst>
          </p:cNvPr>
          <p:cNvSpPr txBox="1">
            <a:spLocks/>
          </p:cNvSpPr>
          <p:nvPr/>
        </p:nvSpPr>
        <p:spPr>
          <a:xfrm>
            <a:off x="562524" y="332196"/>
            <a:ext cx="6638278" cy="687282"/>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100" b="1" dirty="0">
                <a:solidFill>
                  <a:schemeClr val="accent1">
                    <a:lumMod val="50000"/>
                  </a:schemeClr>
                </a:solidFill>
                <a:latin typeface="Arial" panose="020B0604020202020204" pitchFamily="34" charset="0"/>
                <a:cs typeface="Arial" panose="020B0604020202020204" pitchFamily="34" charset="0"/>
              </a:rPr>
              <a:t>Ejecución Presupuestaria Programas de Apoyo </a:t>
            </a:r>
            <a:r>
              <a:rPr lang="es-GT" sz="1500" b="1" dirty="0">
                <a:solidFill>
                  <a:schemeClr val="accent1">
                    <a:lumMod val="50000"/>
                  </a:schemeClr>
                </a:solidFill>
                <a:latin typeface="Arial" panose="020B0604020202020204" pitchFamily="34" charset="0"/>
                <a:cs typeface="Arial" panose="020B0604020202020204" pitchFamily="34" charset="0"/>
              </a:rPr>
              <a:t>(cifras expresadas en millones de quetzales)</a:t>
            </a:r>
            <a:endParaRPr lang="es-GT" sz="1350" dirty="0"/>
          </a:p>
          <a:p>
            <a:endParaRPr lang="es-GT" sz="1575" dirty="0"/>
          </a:p>
        </p:txBody>
      </p:sp>
      <p:sp>
        <p:nvSpPr>
          <p:cNvPr id="7" name="CuadroTexto 6"/>
          <p:cNvSpPr txBox="1"/>
          <p:nvPr/>
        </p:nvSpPr>
        <p:spPr>
          <a:xfrm>
            <a:off x="1836940" y="6408489"/>
            <a:ext cx="366869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spTree>
    <p:extLst>
      <p:ext uri="{BB962C8B-B14F-4D97-AF65-F5344CB8AC3E}">
        <p14:creationId xmlns:p14="http://schemas.microsoft.com/office/powerpoint/2010/main" val="562740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552796" y="435792"/>
            <a:ext cx="6638278" cy="687282"/>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100" b="1" dirty="0">
                <a:solidFill>
                  <a:schemeClr val="accent1">
                    <a:lumMod val="50000"/>
                  </a:schemeClr>
                </a:solidFill>
                <a:latin typeface="Arial" panose="020B0604020202020204" pitchFamily="34" charset="0"/>
                <a:cs typeface="Arial" panose="020B0604020202020204" pitchFamily="34" charset="0"/>
              </a:rPr>
              <a:t>Ejecución Presupuestaria  de otros Programas </a:t>
            </a:r>
            <a:r>
              <a:rPr lang="es-GT" sz="1500" b="1" dirty="0">
                <a:solidFill>
                  <a:schemeClr val="accent1">
                    <a:lumMod val="50000"/>
                  </a:schemeClr>
                </a:solidFill>
                <a:latin typeface="Arial" panose="020B0604020202020204" pitchFamily="34" charset="0"/>
                <a:cs typeface="Arial" panose="020B0604020202020204" pitchFamily="34" charset="0"/>
              </a:rPr>
              <a:t>(cifras expresadas en millones de quetzales)</a:t>
            </a:r>
            <a:endParaRPr lang="es-GT" sz="1350" dirty="0"/>
          </a:p>
          <a:p>
            <a:endParaRPr lang="es-GT" sz="1575" dirty="0"/>
          </a:p>
        </p:txBody>
      </p:sp>
      <p:graphicFrame>
        <p:nvGraphicFramePr>
          <p:cNvPr id="6" name="Tabla 5"/>
          <p:cNvGraphicFramePr>
            <a:graphicFrameLocks noGrp="1"/>
          </p:cNvGraphicFramePr>
          <p:nvPr>
            <p:extLst>
              <p:ext uri="{D42A27DB-BD31-4B8C-83A1-F6EECF244321}">
                <p14:modId xmlns:p14="http://schemas.microsoft.com/office/powerpoint/2010/main" val="2934933591"/>
              </p:ext>
            </p:extLst>
          </p:nvPr>
        </p:nvGraphicFramePr>
        <p:xfrm>
          <a:off x="1264596" y="1381329"/>
          <a:ext cx="9085634" cy="4499574"/>
        </p:xfrm>
        <a:graphic>
          <a:graphicData uri="http://schemas.openxmlformats.org/drawingml/2006/table">
            <a:tbl>
              <a:tblPr firstRow="1" bandRow="1">
                <a:tableStyleId>{5C22544A-7EE6-4342-B048-85BDC9FD1C3A}</a:tableStyleId>
              </a:tblPr>
              <a:tblGrid>
                <a:gridCol w="2407053">
                  <a:extLst>
                    <a:ext uri="{9D8B030D-6E8A-4147-A177-3AD203B41FA5}">
                      <a16:colId xmlns:a16="http://schemas.microsoft.com/office/drawing/2014/main" val="20000"/>
                    </a:ext>
                  </a:extLst>
                </a:gridCol>
                <a:gridCol w="1553158">
                  <a:extLst>
                    <a:ext uri="{9D8B030D-6E8A-4147-A177-3AD203B41FA5}">
                      <a16:colId xmlns:a16="http://schemas.microsoft.com/office/drawing/2014/main" val="20001"/>
                    </a:ext>
                  </a:extLst>
                </a:gridCol>
                <a:gridCol w="1728857">
                  <a:extLst>
                    <a:ext uri="{9D8B030D-6E8A-4147-A177-3AD203B41FA5}">
                      <a16:colId xmlns:a16="http://schemas.microsoft.com/office/drawing/2014/main" val="20002"/>
                    </a:ext>
                  </a:extLst>
                </a:gridCol>
                <a:gridCol w="1093986">
                  <a:extLst>
                    <a:ext uri="{9D8B030D-6E8A-4147-A177-3AD203B41FA5}">
                      <a16:colId xmlns:a16="http://schemas.microsoft.com/office/drawing/2014/main" val="20003"/>
                    </a:ext>
                  </a:extLst>
                </a:gridCol>
                <a:gridCol w="1170415">
                  <a:extLst>
                    <a:ext uri="{9D8B030D-6E8A-4147-A177-3AD203B41FA5}">
                      <a16:colId xmlns:a16="http://schemas.microsoft.com/office/drawing/2014/main" val="20004"/>
                    </a:ext>
                  </a:extLst>
                </a:gridCol>
                <a:gridCol w="1132165">
                  <a:extLst>
                    <a:ext uri="{9D8B030D-6E8A-4147-A177-3AD203B41FA5}">
                      <a16:colId xmlns:a16="http://schemas.microsoft.com/office/drawing/2014/main" val="20005"/>
                    </a:ext>
                  </a:extLst>
                </a:gridCol>
              </a:tblGrid>
              <a:tr h="420054">
                <a:tc>
                  <a:txBody>
                    <a:bodyPr/>
                    <a:lstStyle/>
                    <a:p>
                      <a:pPr algn="ctr"/>
                      <a:r>
                        <a:rPr lang="es-ES" sz="1000" dirty="0">
                          <a:latin typeface="Arial" panose="020B0604020202020204" pitchFamily="34" charset="0"/>
                          <a:cs typeface="Arial" panose="020B0604020202020204" pitchFamily="34" charset="0"/>
                        </a:rPr>
                        <a:t>Programa</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Nivel Educativo</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baseline="0" dirty="0">
                          <a:latin typeface="Arial" panose="020B0604020202020204" pitchFamily="34" charset="0"/>
                          <a:cs typeface="Arial" panose="020B0604020202020204" pitchFamily="34" charset="0"/>
                        </a:rPr>
                        <a:t>Beneficiados</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Presupuesto</a:t>
                      </a:r>
                      <a:r>
                        <a:rPr lang="es-ES" sz="1000" baseline="0" dirty="0">
                          <a:latin typeface="Arial" panose="020B0604020202020204" pitchFamily="34" charset="0"/>
                          <a:cs typeface="Arial" panose="020B0604020202020204" pitchFamily="34" charset="0"/>
                        </a:rPr>
                        <a:t> Vigente</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Presupuesto Ejecutado</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Porcentaje de Ejecución</a:t>
                      </a:r>
                      <a:endParaRPr lang="es-GT" sz="10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2486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dirty="0">
                          <a:latin typeface="Arial" panose="020B0604020202020204" pitchFamily="34" charset="0"/>
                          <a:cs typeface="Arial" panose="020B0604020202020204" pitchFamily="34" charset="0"/>
                        </a:rPr>
                        <a:t>Seguro Médico</a:t>
                      </a:r>
                      <a:r>
                        <a:rPr lang="es-ES" sz="1000" b="1" baseline="0" dirty="0">
                          <a:latin typeface="Arial" panose="020B0604020202020204" pitchFamily="34" charset="0"/>
                          <a:cs typeface="Arial" panose="020B0604020202020204" pitchFamily="34" charset="0"/>
                        </a:rPr>
                        <a:t> Escolar</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dirty="0">
                          <a:effectLst/>
                          <a:latin typeface="Arial" panose="020B0604020202020204" pitchFamily="34" charset="0"/>
                          <a:cs typeface="Arial" panose="020B0604020202020204" pitchFamily="34" charset="0"/>
                        </a:rPr>
                        <a:t>Total</a:t>
                      </a:r>
                      <a:endParaRPr lang="es-GT" sz="1000" b="1" u="sng" dirty="0">
                        <a:effectLst/>
                        <a:latin typeface="Arial" panose="020B0604020202020204" pitchFamily="34" charset="0"/>
                        <a:cs typeface="Arial" panose="020B0604020202020204" pitchFamily="34" charset="0"/>
                      </a:endParaRP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1,154,498</a:t>
                      </a:r>
                    </a:p>
                  </a:txBody>
                  <a:tcPr marL="68580" marR="68580" marT="34290" marB="34290" anchor="ctr"/>
                </a:tc>
                <a:tc>
                  <a:txBody>
                    <a:bodyPr/>
                    <a:lstStyle/>
                    <a:p>
                      <a:pPr algn="r"/>
                      <a:r>
                        <a:rPr lang="es-GT" sz="1000" b="1" u="dbl" baseline="0" dirty="0">
                          <a:latin typeface="Arial" panose="020B0604020202020204" pitchFamily="34" charset="0"/>
                          <a:cs typeface="Arial" panose="020B0604020202020204" pitchFamily="34" charset="0"/>
                        </a:rPr>
                        <a:t>45.60</a:t>
                      </a:r>
                    </a:p>
                  </a:txBody>
                  <a:tcPr marL="68580" marR="68580" marT="34290" marB="34290" anchor="ctr"/>
                </a:tc>
                <a:tc>
                  <a:txBody>
                    <a:bodyPr/>
                    <a:lstStyle/>
                    <a:p>
                      <a:pPr algn="r"/>
                      <a:r>
                        <a:rPr lang="es-GT" sz="1000" b="1" u="dbl" baseline="0" dirty="0">
                          <a:latin typeface="Arial" panose="020B0604020202020204" pitchFamily="34" charset="0"/>
                          <a:cs typeface="Arial" panose="020B0604020202020204" pitchFamily="34" charset="0"/>
                        </a:rPr>
                        <a:t>28.81</a:t>
                      </a:r>
                    </a:p>
                  </a:txBody>
                  <a:tcPr marL="68580" marR="68580" marT="34290" marB="34290" anchor="ctr"/>
                </a:tc>
                <a:tc>
                  <a:txBody>
                    <a:bodyPr/>
                    <a:lstStyle/>
                    <a:p>
                      <a:pPr algn="r"/>
                      <a:r>
                        <a:rPr lang="es-GT" sz="1000" b="1" u="dbl" baseline="0" dirty="0">
                          <a:latin typeface="Arial" panose="020B0604020202020204" pitchFamily="34" charset="0"/>
                          <a:cs typeface="Arial" panose="020B0604020202020204" pitchFamily="34" charset="0"/>
                        </a:rPr>
                        <a:t>63.17 %</a:t>
                      </a:r>
                    </a:p>
                  </a:txBody>
                  <a:tcPr marL="68580" marR="68580" marT="34290" marB="34290" anchor="ctr"/>
                </a:tc>
                <a:extLst>
                  <a:ext uri="{0D108BD9-81ED-4DB2-BD59-A6C34878D82A}">
                    <a16:rowId xmlns:a16="http://schemas.microsoft.com/office/drawing/2014/main" val="10001"/>
                  </a:ext>
                </a:extLst>
              </a:tr>
              <a:tr h="248603">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235,084</a:t>
                      </a: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9.65</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5.34</a:t>
                      </a: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55.37 %</a:t>
                      </a:r>
                    </a:p>
                  </a:txBody>
                  <a:tcPr marL="68580" marR="68580" marT="34290" marB="34290"/>
                </a:tc>
                <a:extLst>
                  <a:ext uri="{0D108BD9-81ED-4DB2-BD59-A6C34878D82A}">
                    <a16:rowId xmlns:a16="http://schemas.microsoft.com/office/drawing/2014/main" val="10002"/>
                  </a:ext>
                </a:extLst>
              </a:tr>
              <a:tr h="248603">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919,414</a:t>
                      </a: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35.95</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23.47</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65.27</a:t>
                      </a:r>
                      <a:r>
                        <a:rPr lang="es-GT" sz="1000" baseline="0" dirty="0">
                          <a:latin typeface="Arial" panose="020B0604020202020204" pitchFamily="34" charset="0"/>
                          <a:cs typeface="Arial" panose="020B0604020202020204" pitchFamily="34" charset="0"/>
                        </a:rPr>
                        <a:t> %</a:t>
                      </a:r>
                      <a:endParaRPr lang="es-GT" sz="1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248603">
                <a:tc>
                  <a:txBody>
                    <a:bodyPr/>
                    <a:lstStyle/>
                    <a:p>
                      <a:pPr algn="ctr"/>
                      <a:endParaRPr lang="es-GT" sz="1000" b="1" dirty="0">
                        <a:effectLst/>
                        <a:latin typeface="Arial" panose="020B0604020202020204" pitchFamily="34" charset="0"/>
                        <a:cs typeface="Arial" panose="020B0604020202020204" pitchFamily="34" charset="0"/>
                      </a:endParaRPr>
                    </a:p>
                  </a:txBody>
                  <a:tcPr marL="68580" marR="68580" marT="34290" marB="34290" anchor="ctr"/>
                </a:tc>
                <a:tc>
                  <a:txBody>
                    <a:bodyPr/>
                    <a:lstStyle/>
                    <a:p>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endParaRPr lang="es-GT"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68580" marR="68580" marT="34290" marB="34290"/>
                </a:tc>
                <a:tc>
                  <a:txBody>
                    <a:bodyPr/>
                    <a:lstStyle/>
                    <a:p>
                      <a:pPr algn="ctr"/>
                      <a:endParaRPr lang="es-GT"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68580" marR="68580" marT="34290" marB="34290"/>
                </a:tc>
                <a:tc>
                  <a:txBody>
                    <a:bodyPr/>
                    <a:lstStyle/>
                    <a:p>
                      <a:pPr algn="ct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ctr"/>
                      <a:endParaRPr lang="es-GT" sz="10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420054">
                <a:tc>
                  <a:txBody>
                    <a:bodyPr/>
                    <a:lstStyle/>
                    <a:p>
                      <a:pPr algn="ctr"/>
                      <a:r>
                        <a:rPr lang="es-ES" sz="1000" b="1" dirty="0">
                          <a:latin typeface="Arial" panose="020B0604020202020204" pitchFamily="34" charset="0"/>
                          <a:cs typeface="Arial" panose="020B0604020202020204" pitchFamily="34" charset="0"/>
                        </a:rPr>
                        <a:t>Remozamiento</a:t>
                      </a:r>
                      <a:r>
                        <a:rPr lang="es-ES" sz="1000" b="1" baseline="0" dirty="0">
                          <a:latin typeface="Arial" panose="020B0604020202020204" pitchFamily="34" charset="0"/>
                          <a:cs typeface="Arial" panose="020B0604020202020204" pitchFamily="34" charset="0"/>
                        </a:rPr>
                        <a:t> Centros Educativos Públicos</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dirty="0">
                          <a:effectLst/>
                          <a:latin typeface="Arial" panose="020B0604020202020204" pitchFamily="34" charset="0"/>
                          <a:cs typeface="Arial" panose="020B0604020202020204" pitchFamily="34" charset="0"/>
                        </a:rPr>
                        <a:t>Total</a:t>
                      </a:r>
                      <a:endParaRPr lang="es-GT" sz="1000" b="1" u="sng" dirty="0">
                        <a:effectLst/>
                        <a:latin typeface="Arial" panose="020B0604020202020204" pitchFamily="34" charset="0"/>
                        <a:cs typeface="Arial" panose="020B0604020202020204" pitchFamily="34" charset="0"/>
                      </a:endParaRP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129 establecimientos</a:t>
                      </a: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57.00</a:t>
                      </a: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9.39</a:t>
                      </a: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16.47 %</a:t>
                      </a:r>
                    </a:p>
                  </a:txBody>
                  <a:tcPr marL="68580" marR="68580" marT="34290" marB="34290" anchor="ctr"/>
                </a:tc>
                <a:extLst>
                  <a:ext uri="{0D108BD9-81ED-4DB2-BD59-A6C34878D82A}">
                    <a16:rowId xmlns:a16="http://schemas.microsoft.com/office/drawing/2014/main" val="10005"/>
                  </a:ext>
                </a:extLst>
              </a:tr>
              <a:tr h="248603">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dirty="0">
                          <a:latin typeface="Arial" panose="020B0604020202020204" pitchFamily="34" charset="0"/>
                          <a:cs typeface="Arial" panose="020B0604020202020204" pitchFamily="34" charset="0"/>
                        </a:rPr>
                        <a:t>Preprimaria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7 establecimientos</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8.40</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0.66</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7.83 %</a:t>
                      </a:r>
                    </a:p>
                  </a:txBody>
                  <a:tcPr marL="68580" marR="68580" marT="34290" marB="34290"/>
                </a:tc>
                <a:extLst>
                  <a:ext uri="{0D108BD9-81ED-4DB2-BD59-A6C34878D82A}">
                    <a16:rowId xmlns:a16="http://schemas.microsoft.com/office/drawing/2014/main" val="10006"/>
                  </a:ext>
                </a:extLst>
              </a:tr>
              <a:tr h="248603">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Primaria</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GT" sz="1000" dirty="0">
                          <a:latin typeface="Arial" panose="020B0604020202020204" pitchFamily="34" charset="0"/>
                          <a:cs typeface="Arial" panose="020B0604020202020204" pitchFamily="34" charset="0"/>
                        </a:rPr>
                        <a:t>122 establecimientos</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48.60</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8.73</a:t>
                      </a:r>
                    </a:p>
                  </a:txBody>
                  <a:tcPr marL="68580" marR="68580" marT="34290" marB="34290"/>
                </a:tc>
                <a:tc>
                  <a:txBody>
                    <a:bodyPr/>
                    <a:lstStyle/>
                    <a:p>
                      <a:pPr algn="r"/>
                      <a:r>
                        <a:rPr lang="es-GT" sz="1000" b="0" dirty="0">
                          <a:latin typeface="Arial" panose="020B0604020202020204" pitchFamily="34" charset="0"/>
                          <a:cs typeface="Arial" panose="020B0604020202020204" pitchFamily="34" charset="0"/>
                        </a:rPr>
                        <a:t>17.97%</a:t>
                      </a:r>
                    </a:p>
                  </a:txBody>
                  <a:tcPr marL="68580" marR="68580" marT="34290" marB="34290"/>
                </a:tc>
                <a:extLst>
                  <a:ext uri="{0D108BD9-81ED-4DB2-BD59-A6C34878D82A}">
                    <a16:rowId xmlns:a16="http://schemas.microsoft.com/office/drawing/2014/main" val="10007"/>
                  </a:ext>
                </a:extLst>
              </a:tr>
              <a:tr h="248603">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b="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8"/>
                  </a:ext>
                </a:extLst>
              </a:tr>
              <a:tr h="248603">
                <a:tc>
                  <a:txBody>
                    <a:bodyPr/>
                    <a:lstStyle/>
                    <a:p>
                      <a:pPr algn="ctr"/>
                      <a:r>
                        <a:rPr lang="es-ES" sz="1000" b="1" dirty="0">
                          <a:latin typeface="Arial" panose="020B0604020202020204" pitchFamily="34" charset="0"/>
                          <a:cs typeface="Arial" panose="020B0604020202020204" pitchFamily="34" charset="0"/>
                        </a:rPr>
                        <a:t>Becas de Alimentación</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dirty="0">
                          <a:effectLst/>
                          <a:latin typeface="Arial" panose="020B0604020202020204" pitchFamily="34" charset="0"/>
                          <a:cs typeface="Arial" panose="020B0604020202020204" pitchFamily="34" charset="0"/>
                        </a:rPr>
                        <a:t>Total</a:t>
                      </a:r>
                      <a:endParaRPr lang="es-GT" sz="1000" b="1" u="sng" dirty="0">
                        <a:effectLst/>
                        <a:latin typeface="Arial" panose="020B0604020202020204" pitchFamily="34" charset="0"/>
                        <a:cs typeface="Arial" panose="020B0604020202020204" pitchFamily="34" charset="0"/>
                      </a:endParaRP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1,716</a:t>
                      </a: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10.04</a:t>
                      </a: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2.02</a:t>
                      </a:r>
                    </a:p>
                  </a:txBody>
                  <a:tcPr marL="68580" marR="68580" marT="34290" marB="34290" anchor="ctr"/>
                </a:tc>
                <a:tc>
                  <a:txBody>
                    <a:bodyPr/>
                    <a:lstStyle/>
                    <a:p>
                      <a:pPr marL="0" algn="r" defTabSz="914400" rtl="0" eaLnBrk="1" latinLnBrk="0" hangingPunct="1"/>
                      <a:r>
                        <a:rPr lang="es-GT" sz="1000" b="1" u="dbl" kern="1200" baseline="0" dirty="0">
                          <a:solidFill>
                            <a:schemeClr val="dk1"/>
                          </a:solidFill>
                          <a:latin typeface="Arial" panose="020B0604020202020204" pitchFamily="34" charset="0"/>
                          <a:ea typeface="+mn-ea"/>
                          <a:cs typeface="Arial" panose="020B0604020202020204" pitchFamily="34" charset="0"/>
                        </a:rPr>
                        <a:t>20.12 %</a:t>
                      </a:r>
                    </a:p>
                  </a:txBody>
                  <a:tcPr marL="68580" marR="68580" marT="34290" marB="34290" anchor="ctr"/>
                </a:tc>
                <a:extLst>
                  <a:ext uri="{0D108BD9-81ED-4DB2-BD59-A6C34878D82A}">
                    <a16:rowId xmlns:a16="http://schemas.microsoft.com/office/drawing/2014/main" val="10009"/>
                  </a:ext>
                </a:extLst>
              </a:tr>
              <a:tr h="248603">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Diversificado</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1,716</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10.04</a:t>
                      </a: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2.02</a:t>
                      </a: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20.12</a:t>
                      </a:r>
                      <a:endParaRPr lang="es-GT" sz="1000" b="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10"/>
                  </a:ext>
                </a:extLst>
              </a:tr>
              <a:tr h="248603">
                <a:tc>
                  <a:txBody>
                    <a:bodyPr/>
                    <a:lstStyle/>
                    <a:p>
                      <a:endParaRPr lang="es-GT" sz="1000" dirty="0"/>
                    </a:p>
                  </a:txBody>
                  <a:tcPr marL="68580" marR="68580" marT="34290" marB="34290" anchor="ctr"/>
                </a:tc>
                <a:tc>
                  <a:txBody>
                    <a:bodyPr/>
                    <a:lstStyle/>
                    <a:p>
                      <a:endParaRPr lang="es-GT" sz="1000" dirty="0"/>
                    </a:p>
                  </a:txBody>
                  <a:tcPr marL="68580" marR="68580" marT="34290" marB="34290"/>
                </a:tc>
                <a:tc>
                  <a:txBody>
                    <a:bodyPr/>
                    <a:lstStyle/>
                    <a:p>
                      <a:pPr algn="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endParaRPr lang="es-GT" sz="1000" b="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11"/>
                  </a:ext>
                </a:extLst>
              </a:tr>
              <a:tr h="256176">
                <a:tc>
                  <a:txBody>
                    <a:bodyPr/>
                    <a:lstStyle/>
                    <a:p>
                      <a:pPr algn="ctr"/>
                      <a:r>
                        <a:rPr lang="es-ES" sz="1000" b="1" dirty="0">
                          <a:latin typeface="Arial" panose="020B0604020202020204" pitchFamily="34" charset="0"/>
                          <a:cs typeface="Arial" panose="020B0604020202020204" pitchFamily="34" charset="0"/>
                        </a:rPr>
                        <a:t>Textos</a:t>
                      </a:r>
                      <a:r>
                        <a:rPr lang="es-ES" sz="1000" b="1" baseline="0" dirty="0">
                          <a:latin typeface="Arial" panose="020B0604020202020204" pitchFamily="34" charset="0"/>
                          <a:cs typeface="Arial" panose="020B0604020202020204" pitchFamily="34" charset="0"/>
                        </a:rPr>
                        <a:t> Escolares</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b="1" u="sng" dirty="0">
                          <a:latin typeface="Arial" panose="020B0604020202020204" pitchFamily="34" charset="0"/>
                          <a:cs typeface="Arial" panose="020B0604020202020204" pitchFamily="34" charset="0"/>
                        </a:rPr>
                        <a:t>Total</a:t>
                      </a:r>
                      <a:endParaRPr lang="es-GT" sz="1000" b="1" u="sng" dirty="0">
                        <a:latin typeface="Arial" panose="020B0604020202020204" pitchFamily="34" charset="0"/>
                        <a:cs typeface="Arial" panose="020B0604020202020204" pitchFamily="34" charset="0"/>
                      </a:endParaRPr>
                    </a:p>
                  </a:txBody>
                  <a:tcPr marL="68580" marR="68580" marT="34290" marB="34290" anchor="ctr"/>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1,471,634</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145.60</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2.89</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2.11 %</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10012"/>
                  </a:ext>
                </a:extLst>
              </a:tr>
              <a:tr h="420054">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s-ES" sz="1000" dirty="0">
                          <a:latin typeface="Arial" panose="020B0604020202020204" pitchFamily="34" charset="0"/>
                          <a:cs typeface="Arial" panose="020B0604020202020204" pitchFamily="34" charset="0"/>
                        </a:rPr>
                        <a:t>Materiales Educativos,</a:t>
                      </a:r>
                      <a:r>
                        <a:rPr lang="es-ES" sz="1000" baseline="0" dirty="0">
                          <a:latin typeface="Arial" panose="020B0604020202020204" pitchFamily="34" charset="0"/>
                          <a:cs typeface="Arial" panose="020B0604020202020204" pitchFamily="34" charset="0"/>
                        </a:rPr>
                        <a:t> Guías de Aprendizaje y Textos</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Preprimaria</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10.75</a:t>
                      </a:r>
                      <a:endParaRPr lang="es-GT" sz="1000" b="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0.56</a:t>
                      </a:r>
                      <a:endParaRPr lang="es-GT" sz="1000" b="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5.14 %</a:t>
                      </a:r>
                      <a:endParaRPr lang="es-GT" sz="1000" b="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13"/>
                  </a:ext>
                </a:extLst>
              </a:tr>
              <a:tr h="248603">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Primaria</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117.78</a:t>
                      </a:r>
                      <a:endParaRPr lang="es-GT" sz="1000" b="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2.06</a:t>
                      </a:r>
                      <a:endParaRPr lang="es-GT" sz="1000" b="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1.75 %</a:t>
                      </a:r>
                      <a:endParaRPr lang="es-GT" sz="1000" b="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14"/>
                  </a:ext>
                </a:extLst>
              </a:tr>
              <a:tr h="248603">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Básicos</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17.10</a:t>
                      </a:r>
                      <a:endParaRPr lang="es-GT" sz="1000" b="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0.28</a:t>
                      </a:r>
                      <a:endParaRPr lang="es-GT" sz="1000" b="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b="0" dirty="0">
                          <a:latin typeface="Arial" panose="020B0604020202020204" pitchFamily="34" charset="0"/>
                          <a:cs typeface="Arial" panose="020B0604020202020204" pitchFamily="34" charset="0"/>
                        </a:rPr>
                        <a:t>1.66 %</a:t>
                      </a:r>
                      <a:endParaRPr lang="es-GT" sz="1000" b="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15"/>
                  </a:ext>
                </a:extLst>
              </a:tr>
            </a:tbl>
          </a:graphicData>
        </a:graphic>
      </p:graphicFrame>
      <p:sp>
        <p:nvSpPr>
          <p:cNvPr id="8" name="CuadroTexto 7"/>
          <p:cNvSpPr txBox="1"/>
          <p:nvPr/>
        </p:nvSpPr>
        <p:spPr>
          <a:xfrm>
            <a:off x="1830281" y="6380217"/>
            <a:ext cx="359101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spTree>
    <p:extLst>
      <p:ext uri="{BB962C8B-B14F-4D97-AF65-F5344CB8AC3E}">
        <p14:creationId xmlns:p14="http://schemas.microsoft.com/office/powerpoint/2010/main" val="2900344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contenido 6">
            <a:extLst>
              <a:ext uri="{FF2B5EF4-FFF2-40B4-BE49-F238E27FC236}">
                <a16:creationId xmlns:a16="http://schemas.microsoft.com/office/drawing/2014/main" id="{FDEFACA7-B903-4B3E-851C-F8FB7B3942D0}"/>
              </a:ext>
            </a:extLst>
          </p:cNvPr>
          <p:cNvSpPr txBox="1">
            <a:spLocks/>
          </p:cNvSpPr>
          <p:nvPr/>
        </p:nvSpPr>
        <p:spPr>
          <a:xfrm>
            <a:off x="508215" y="418589"/>
            <a:ext cx="6638278" cy="687282"/>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T" sz="2100" b="1" dirty="0">
                <a:solidFill>
                  <a:schemeClr val="accent1">
                    <a:lumMod val="50000"/>
                  </a:schemeClr>
                </a:solidFill>
                <a:latin typeface="Arial" panose="020B0604020202020204" pitchFamily="34" charset="0"/>
                <a:cs typeface="Arial" panose="020B0604020202020204" pitchFamily="34" charset="0"/>
              </a:rPr>
              <a:t>Ejecución Presupuestaria  de otros Programas </a:t>
            </a:r>
            <a:r>
              <a:rPr lang="es-GT" sz="1500" b="1" dirty="0">
                <a:solidFill>
                  <a:schemeClr val="accent1">
                    <a:lumMod val="50000"/>
                  </a:schemeClr>
                </a:solidFill>
                <a:latin typeface="Arial" panose="020B0604020202020204" pitchFamily="34" charset="0"/>
                <a:cs typeface="Arial" panose="020B0604020202020204" pitchFamily="34" charset="0"/>
              </a:rPr>
              <a:t>(cifras expresadas en millones de quetzales)</a:t>
            </a:r>
            <a:endParaRPr lang="es-GT" sz="1350" dirty="0"/>
          </a:p>
          <a:p>
            <a:endParaRPr lang="es-GT" sz="1575" dirty="0"/>
          </a:p>
        </p:txBody>
      </p:sp>
      <p:graphicFrame>
        <p:nvGraphicFramePr>
          <p:cNvPr id="5" name="Tabla 4"/>
          <p:cNvGraphicFramePr>
            <a:graphicFrameLocks noGrp="1"/>
          </p:cNvGraphicFramePr>
          <p:nvPr>
            <p:extLst>
              <p:ext uri="{D42A27DB-BD31-4B8C-83A1-F6EECF244321}">
                <p14:modId xmlns:p14="http://schemas.microsoft.com/office/powerpoint/2010/main" val="1247470505"/>
              </p:ext>
            </p:extLst>
          </p:nvPr>
        </p:nvGraphicFramePr>
        <p:xfrm>
          <a:off x="1468876" y="1580717"/>
          <a:ext cx="9114816" cy="3696565"/>
        </p:xfrm>
        <a:graphic>
          <a:graphicData uri="http://schemas.openxmlformats.org/drawingml/2006/table">
            <a:tbl>
              <a:tblPr firstRow="1" bandRow="1">
                <a:tableStyleId>{5C22544A-7EE6-4342-B048-85BDC9FD1C3A}</a:tableStyleId>
              </a:tblPr>
              <a:tblGrid>
                <a:gridCol w="2432373">
                  <a:extLst>
                    <a:ext uri="{9D8B030D-6E8A-4147-A177-3AD203B41FA5}">
                      <a16:colId xmlns:a16="http://schemas.microsoft.com/office/drawing/2014/main" val="20000"/>
                    </a:ext>
                  </a:extLst>
                </a:gridCol>
                <a:gridCol w="1205840">
                  <a:extLst>
                    <a:ext uri="{9D8B030D-6E8A-4147-A177-3AD203B41FA5}">
                      <a16:colId xmlns:a16="http://schemas.microsoft.com/office/drawing/2014/main" val="20001"/>
                    </a:ext>
                  </a:extLst>
                </a:gridCol>
                <a:gridCol w="2015476">
                  <a:extLst>
                    <a:ext uri="{9D8B030D-6E8A-4147-A177-3AD203B41FA5}">
                      <a16:colId xmlns:a16="http://schemas.microsoft.com/office/drawing/2014/main" val="20002"/>
                    </a:ext>
                  </a:extLst>
                </a:gridCol>
                <a:gridCol w="1151151">
                  <a:extLst>
                    <a:ext uri="{9D8B030D-6E8A-4147-A177-3AD203B41FA5}">
                      <a16:colId xmlns:a16="http://schemas.microsoft.com/office/drawing/2014/main" val="20003"/>
                    </a:ext>
                  </a:extLst>
                </a:gridCol>
                <a:gridCol w="1174174">
                  <a:extLst>
                    <a:ext uri="{9D8B030D-6E8A-4147-A177-3AD203B41FA5}">
                      <a16:colId xmlns:a16="http://schemas.microsoft.com/office/drawing/2014/main" val="20004"/>
                    </a:ext>
                  </a:extLst>
                </a:gridCol>
                <a:gridCol w="1135802">
                  <a:extLst>
                    <a:ext uri="{9D8B030D-6E8A-4147-A177-3AD203B41FA5}">
                      <a16:colId xmlns:a16="http://schemas.microsoft.com/office/drawing/2014/main" val="20005"/>
                    </a:ext>
                  </a:extLst>
                </a:gridCol>
              </a:tblGrid>
              <a:tr h="514579">
                <a:tc>
                  <a:txBody>
                    <a:bodyPr/>
                    <a:lstStyle/>
                    <a:p>
                      <a:pPr algn="ctr"/>
                      <a:r>
                        <a:rPr lang="es-ES" sz="1000" dirty="0">
                          <a:latin typeface="Arial" panose="020B0604020202020204" pitchFamily="34" charset="0"/>
                          <a:cs typeface="Arial" panose="020B0604020202020204" pitchFamily="34" charset="0"/>
                        </a:rPr>
                        <a:t>Programa</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baseline="0" dirty="0">
                          <a:latin typeface="Arial" panose="020B0604020202020204" pitchFamily="34" charset="0"/>
                          <a:cs typeface="Arial" panose="020B0604020202020204" pitchFamily="34" charset="0"/>
                        </a:rPr>
                        <a:t>Beneficiados</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Presupuesto</a:t>
                      </a:r>
                      <a:r>
                        <a:rPr lang="es-ES" sz="1000" baseline="0" dirty="0">
                          <a:latin typeface="Arial" panose="020B0604020202020204" pitchFamily="34" charset="0"/>
                          <a:cs typeface="Arial" panose="020B0604020202020204" pitchFamily="34" charset="0"/>
                        </a:rPr>
                        <a:t> Vigente</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Presupuesto Ejecutado</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Porcentaje de Ejecución</a:t>
                      </a:r>
                      <a:endParaRPr lang="es-GT" sz="10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724611">
                <a:tc>
                  <a:txBody>
                    <a:bodyPr/>
                    <a:lstStyle/>
                    <a:p>
                      <a:pPr algn="ctr"/>
                      <a:r>
                        <a:rPr lang="es-ES" sz="1000" b="1" dirty="0">
                          <a:latin typeface="Arial" panose="020B0604020202020204" pitchFamily="34" charset="0"/>
                          <a:cs typeface="Arial" panose="020B0604020202020204" pitchFamily="34" charset="0"/>
                        </a:rPr>
                        <a:t>Subvención</a:t>
                      </a:r>
                      <a:r>
                        <a:rPr lang="es-ES" sz="1000" b="1" baseline="0" dirty="0">
                          <a:latin typeface="Arial" panose="020B0604020202020204" pitchFamily="34" charset="0"/>
                          <a:cs typeface="Arial" panose="020B0604020202020204" pitchFamily="34" charset="0"/>
                        </a:rPr>
                        <a:t> a Institutos de Educación por Cooperativa de Enseñanza</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b="1" u="sng" dirty="0">
                          <a:latin typeface="Arial" panose="020B0604020202020204" pitchFamily="34" charset="0"/>
                          <a:cs typeface="Arial" panose="020B0604020202020204" pitchFamily="34" charset="0"/>
                        </a:rPr>
                        <a:t>Total</a:t>
                      </a:r>
                      <a:endParaRPr lang="es-GT" sz="1000" b="1" u="sng" dirty="0">
                        <a:latin typeface="Arial" panose="020B0604020202020204" pitchFamily="34" charset="0"/>
                        <a:cs typeface="Arial" panose="020B0604020202020204" pitchFamily="34" charset="0"/>
                      </a:endParaRPr>
                    </a:p>
                  </a:txBody>
                  <a:tcPr marL="68580" marR="68580" marT="34290" marB="34290" anchor="ctr"/>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1,245 establecimientos</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185.34</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73.23</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39.51 %</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nchor="ctr"/>
                </a:tc>
                <a:extLst>
                  <a:ext uri="{0D108BD9-81ED-4DB2-BD59-A6C34878D82A}">
                    <a16:rowId xmlns:a16="http://schemas.microsoft.com/office/drawing/2014/main" val="10001"/>
                  </a:ext>
                </a:extLst>
              </a:tr>
              <a:tr h="304546">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Básicos</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1,060 establecimientos</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160.08</a:t>
                      </a: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63.39</a:t>
                      </a: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39.60 %</a:t>
                      </a:r>
                      <a:endParaRPr lang="es-GT" sz="1000" b="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2"/>
                  </a:ext>
                </a:extLst>
              </a:tr>
              <a:tr h="304546">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Diversificado</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185 establecimientos</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25.26</a:t>
                      </a: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9.84</a:t>
                      </a:r>
                      <a:endParaRPr lang="es-GT" sz="1000" b="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b="0" dirty="0">
                          <a:latin typeface="Arial" panose="020B0604020202020204" pitchFamily="34" charset="0"/>
                          <a:cs typeface="Arial" panose="020B0604020202020204" pitchFamily="34" charset="0"/>
                        </a:rPr>
                        <a:t>38.98 %</a:t>
                      </a:r>
                      <a:endParaRPr lang="es-GT" sz="1000" b="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3"/>
                  </a:ext>
                </a:extLst>
              </a:tr>
              <a:tr h="3045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GT" sz="1000" b="1" u="sng" dirty="0">
                        <a:effectLst/>
                        <a:latin typeface="Arial" panose="020B0604020202020204" pitchFamily="34" charset="0"/>
                        <a:cs typeface="Arial" panose="020B0604020202020204" pitchFamily="34" charset="0"/>
                      </a:endParaRPr>
                    </a:p>
                  </a:txBody>
                  <a:tcPr marL="68580" marR="68580" marT="34290" marB="34290"/>
                </a:tc>
                <a:tc>
                  <a:txBody>
                    <a:bodyPr/>
                    <a:lstStyle/>
                    <a:p>
                      <a:pPr marL="0" algn="ctr" defTabSz="914400" rtl="0" eaLnBrk="1" latinLnBrk="0" hangingPunct="1"/>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r" defTabSz="914400" rtl="0" eaLnBrk="1" latinLnBrk="0" hangingPunct="1"/>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r" defTabSz="914400" rtl="0" eaLnBrk="1" latinLnBrk="0" hangingPunct="1"/>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r" defTabSz="914400" rtl="0" eaLnBrk="1" latinLnBrk="0" hangingPunct="1"/>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extLst>
                  <a:ext uri="{0D108BD9-81ED-4DB2-BD59-A6C34878D82A}">
                    <a16:rowId xmlns:a16="http://schemas.microsoft.com/office/drawing/2014/main" val="10004"/>
                  </a:ext>
                </a:extLst>
              </a:tr>
              <a:tr h="5145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dirty="0">
                          <a:latin typeface="Arial" panose="020B0604020202020204" pitchFamily="34" charset="0"/>
                          <a:cs typeface="Arial" panose="020B0604020202020204" pitchFamily="34" charset="0"/>
                        </a:rPr>
                        <a:t>Subvenciones</a:t>
                      </a: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sng" dirty="0">
                          <a:effectLst/>
                          <a:latin typeface="Arial" panose="020B0604020202020204" pitchFamily="34" charset="0"/>
                          <a:cs typeface="Arial" panose="020B0604020202020204" pitchFamily="34" charset="0"/>
                        </a:rPr>
                        <a:t>Total</a:t>
                      </a:r>
                      <a:endParaRPr lang="es-GT" sz="1000" b="1" u="sng" dirty="0">
                        <a:effectLst/>
                        <a:latin typeface="Arial" panose="020B0604020202020204" pitchFamily="34" charset="0"/>
                        <a:cs typeface="Arial" panose="020B0604020202020204" pitchFamily="34"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000" b="1" u="dbl" kern="1200" baseline="0" dirty="0">
                          <a:solidFill>
                            <a:schemeClr val="dk1"/>
                          </a:solidFill>
                          <a:latin typeface="Arial" panose="020B0604020202020204" pitchFamily="34" charset="0"/>
                          <a:ea typeface="+mn-ea"/>
                          <a:cs typeface="Arial" panose="020B0604020202020204" pitchFamily="34" charset="0"/>
                        </a:rPr>
                        <a:t>18 Asociaciones y/o Fundaciones</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141.43</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76.04</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tc>
                  <a:txBody>
                    <a:bodyPr/>
                    <a:lstStyle/>
                    <a:p>
                      <a:pPr marL="0" algn="r" defTabSz="914400" rtl="0" eaLnBrk="1" latinLnBrk="0" hangingPunct="1"/>
                      <a:r>
                        <a:rPr lang="es-ES" sz="1000" b="1" u="dbl" kern="1200" baseline="0" dirty="0">
                          <a:solidFill>
                            <a:schemeClr val="dk1"/>
                          </a:solidFill>
                          <a:latin typeface="Arial" panose="020B0604020202020204" pitchFamily="34" charset="0"/>
                          <a:ea typeface="+mn-ea"/>
                          <a:cs typeface="Arial" panose="020B0604020202020204" pitchFamily="34" charset="0"/>
                        </a:rPr>
                        <a:t>75.23 %</a:t>
                      </a:r>
                      <a:endParaRPr lang="es-GT" sz="1000" b="1" u="dbl" kern="1200" baseline="0" dirty="0">
                        <a:solidFill>
                          <a:schemeClr val="dk1"/>
                        </a:solidFill>
                        <a:latin typeface="Arial" panose="020B0604020202020204" pitchFamily="34" charset="0"/>
                        <a:ea typeface="+mn-ea"/>
                        <a:cs typeface="Arial" panose="020B0604020202020204" pitchFamily="34" charset="0"/>
                      </a:endParaRPr>
                    </a:p>
                  </a:txBody>
                  <a:tcPr marL="68580" marR="68580" marT="34290" marB="34290"/>
                </a:tc>
                <a:extLst>
                  <a:ext uri="{0D108BD9-81ED-4DB2-BD59-A6C34878D82A}">
                    <a16:rowId xmlns:a16="http://schemas.microsoft.com/office/drawing/2014/main" val="10005"/>
                  </a:ext>
                </a:extLst>
              </a:tr>
              <a:tr h="514579">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Subvenciones</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18  Asociaciones</a:t>
                      </a:r>
                      <a:r>
                        <a:rPr lang="es-ES" sz="1000" baseline="0" dirty="0">
                          <a:latin typeface="Arial" panose="020B0604020202020204" pitchFamily="34" charset="0"/>
                          <a:cs typeface="Arial" panose="020B0604020202020204" pitchFamily="34" charset="0"/>
                        </a:rPr>
                        <a:t> y/o Fundaciones</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132.57</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dirty="0">
                          <a:latin typeface="Arial" panose="020B0604020202020204" pitchFamily="34" charset="0"/>
                          <a:cs typeface="Arial" panose="020B0604020202020204" pitchFamily="34" charset="0"/>
                        </a:rPr>
                        <a:t>67.20</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dirty="0">
                          <a:latin typeface="Arial" panose="020B0604020202020204" pitchFamily="34" charset="0"/>
                          <a:cs typeface="Arial" panose="020B0604020202020204" pitchFamily="34" charset="0"/>
                        </a:rPr>
                        <a:t>50.69 %</a:t>
                      </a:r>
                      <a:endParaRPr lang="es-GT" sz="10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6"/>
                  </a:ext>
                </a:extLst>
              </a:tr>
              <a:tr h="514579">
                <a:tc>
                  <a:txBody>
                    <a:bodyPr/>
                    <a:lstStyle/>
                    <a:p>
                      <a:pPr algn="ctr"/>
                      <a:endParaRPr lang="es-GT" sz="10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Alimentación</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ES" sz="1000" dirty="0">
                          <a:latin typeface="Arial" panose="020B0604020202020204" pitchFamily="34" charset="0"/>
                          <a:cs typeface="Arial" panose="020B0604020202020204" pitchFamily="34" charset="0"/>
                        </a:rPr>
                        <a:t>9 Asociaciones</a:t>
                      </a:r>
                      <a:r>
                        <a:rPr lang="es-ES" sz="1000" baseline="0" dirty="0">
                          <a:latin typeface="Arial" panose="020B0604020202020204" pitchFamily="34" charset="0"/>
                          <a:cs typeface="Arial" panose="020B0604020202020204" pitchFamily="34" charset="0"/>
                        </a:rPr>
                        <a:t> y/o Fundaciones</a:t>
                      </a:r>
                      <a:endParaRPr lang="es-GT" sz="1000" dirty="0">
                        <a:latin typeface="Arial" panose="020B0604020202020204" pitchFamily="34" charset="0"/>
                        <a:cs typeface="Arial" panose="020B0604020202020204" pitchFamily="34" charset="0"/>
                      </a:endParaRPr>
                    </a:p>
                  </a:txBody>
                  <a:tcPr marL="68580" marR="68580" marT="34290" marB="34290"/>
                </a:tc>
                <a:tc>
                  <a:txBody>
                    <a:bodyPr/>
                    <a:lstStyle/>
                    <a:p>
                      <a:pPr algn="r"/>
                      <a:r>
                        <a:rPr lang="es-ES" sz="1000" dirty="0">
                          <a:latin typeface="Arial" panose="020B0604020202020204" pitchFamily="34" charset="0"/>
                          <a:cs typeface="Arial" panose="020B0604020202020204" pitchFamily="34" charset="0"/>
                        </a:rPr>
                        <a:t>8.86</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dirty="0">
                          <a:latin typeface="Arial" panose="020B0604020202020204" pitchFamily="34" charset="0"/>
                          <a:cs typeface="Arial" panose="020B0604020202020204" pitchFamily="34" charset="0"/>
                        </a:rPr>
                        <a:t>8.84</a:t>
                      </a:r>
                      <a:endParaRPr lang="es-GT" sz="10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s-ES" sz="1000" dirty="0">
                          <a:latin typeface="Arial" panose="020B0604020202020204" pitchFamily="34" charset="0"/>
                          <a:cs typeface="Arial" panose="020B0604020202020204" pitchFamily="34" charset="0"/>
                        </a:rPr>
                        <a:t>99.77 %</a:t>
                      </a:r>
                      <a:endParaRPr lang="es-GT" sz="10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7"/>
                  </a:ext>
                </a:extLst>
              </a:tr>
            </a:tbl>
          </a:graphicData>
        </a:graphic>
      </p:graphicFrame>
      <p:sp>
        <p:nvSpPr>
          <p:cNvPr id="7" name="CuadroTexto 6"/>
          <p:cNvSpPr txBox="1"/>
          <p:nvPr/>
        </p:nvSpPr>
        <p:spPr>
          <a:xfrm>
            <a:off x="1830281" y="6380217"/>
            <a:ext cx="359101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spTree>
    <p:extLst>
      <p:ext uri="{BB962C8B-B14F-4D97-AF65-F5344CB8AC3E}">
        <p14:creationId xmlns:p14="http://schemas.microsoft.com/office/powerpoint/2010/main" val="3348417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26915" y="219511"/>
            <a:ext cx="8815737" cy="861928"/>
          </a:xfrm>
        </p:spPr>
        <p:txBody>
          <a:bodyPr/>
          <a:lstStyle/>
          <a:p>
            <a:r>
              <a:rPr lang="es-GT" sz="1600" dirty="0">
                <a:solidFill>
                  <a:schemeClr val="accent1">
                    <a:lumMod val="50000"/>
                  </a:schemeClr>
                </a:solidFill>
                <a:latin typeface="Arial" panose="020B0604020202020204" pitchFamily="34" charset="0"/>
                <a:cs typeface="Arial" panose="020B0604020202020204" pitchFamily="34" charset="0"/>
              </a:rPr>
              <a:t>Proyecto de Inversión</a:t>
            </a:r>
            <a:br>
              <a:rPr lang="es-GT" sz="1600" dirty="0">
                <a:solidFill>
                  <a:schemeClr val="accent1">
                    <a:lumMod val="50000"/>
                  </a:schemeClr>
                </a:solidFill>
                <a:latin typeface="Arial" panose="020B0604020202020204" pitchFamily="34" charset="0"/>
                <a:cs typeface="Arial" panose="020B0604020202020204" pitchFamily="34" charset="0"/>
              </a:rPr>
            </a:br>
            <a:r>
              <a:rPr lang="es-GT" sz="1600" dirty="0">
                <a:solidFill>
                  <a:schemeClr val="accent1">
                    <a:lumMod val="50000"/>
                  </a:schemeClr>
                </a:solidFill>
                <a:latin typeface="Arial" panose="020B0604020202020204" pitchFamily="34" charset="0"/>
                <a:cs typeface="Arial" panose="020B0604020202020204" pitchFamily="34" charset="0"/>
              </a:rPr>
              <a:t>Construcción Instituto Diversificado Rabinal, Baja Verapaz</a:t>
            </a:r>
            <a:br>
              <a:rPr lang="es-GT" sz="1600" dirty="0">
                <a:solidFill>
                  <a:schemeClr val="accent1">
                    <a:lumMod val="50000"/>
                  </a:schemeClr>
                </a:solidFill>
                <a:latin typeface="Arial" panose="020B0604020202020204" pitchFamily="34" charset="0"/>
                <a:cs typeface="Arial" panose="020B0604020202020204" pitchFamily="34" charset="0"/>
              </a:rPr>
            </a:br>
            <a:r>
              <a:rPr lang="es-GT" sz="1600" dirty="0">
                <a:solidFill>
                  <a:schemeClr val="accent1">
                    <a:lumMod val="50000"/>
                  </a:schemeClr>
                </a:solidFill>
                <a:latin typeface="Arial" panose="020B0604020202020204" pitchFamily="34" charset="0"/>
                <a:cs typeface="Arial" panose="020B0604020202020204" pitchFamily="34" charset="0"/>
              </a:rPr>
              <a:t>Con recursos del Préstamo Kreditanstalt für Wiederaufbau  -KfW- PROEDUC V</a:t>
            </a:r>
          </a:p>
        </p:txBody>
      </p:sp>
      <p:pic>
        <p:nvPicPr>
          <p:cNvPr id="13" name="Imagen 12">
            <a:extLst>
              <a:ext uri="{FF2B5EF4-FFF2-40B4-BE49-F238E27FC236}">
                <a16:creationId xmlns:a16="http://schemas.microsoft.com/office/drawing/2014/main" id="{CA9214CF-F5F8-4CB4-ADE0-6B0F53F9DA8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12423" t="-434" r="10677" b="434"/>
          <a:stretch/>
        </p:blipFill>
        <p:spPr>
          <a:xfrm>
            <a:off x="600011" y="1779606"/>
            <a:ext cx="5988750" cy="3483969"/>
          </a:xfrm>
          <a:prstGeom prst="rect">
            <a:avLst/>
          </a:prstGeom>
          <a:effectLst>
            <a:outerShdw blurRad="50800" dist="38100" algn="l" rotWithShape="0">
              <a:prstClr val="black">
                <a:alpha val="40000"/>
              </a:prstClr>
            </a:outerShdw>
          </a:effectLst>
        </p:spPr>
      </p:pic>
      <p:sp>
        <p:nvSpPr>
          <p:cNvPr id="14" name="CuadroTexto 13"/>
          <p:cNvSpPr txBox="1"/>
          <p:nvPr/>
        </p:nvSpPr>
        <p:spPr>
          <a:xfrm>
            <a:off x="600011" y="5321798"/>
            <a:ext cx="2317584" cy="196208"/>
          </a:xfrm>
          <a:prstGeom prst="rect">
            <a:avLst/>
          </a:prstGeom>
          <a:noFill/>
        </p:spPr>
        <p:txBody>
          <a:bodyPr wrap="square" rtlCol="0">
            <a:spAutoFit/>
          </a:bodyPr>
          <a:lstStyle/>
          <a:p>
            <a:r>
              <a:rPr lang="es-GT" sz="675" dirty="0">
                <a:solidFill>
                  <a:schemeClr val="accent1">
                    <a:lumMod val="50000"/>
                  </a:schemeClr>
                </a:solidFill>
                <a:latin typeface="Arial" panose="020B0604020202020204" pitchFamily="34" charset="0"/>
                <a:cs typeface="Arial" panose="020B0604020202020204" pitchFamily="34" charset="0"/>
              </a:rPr>
              <a:t>Fuente: Dirección de Planificación Educativa -DIPLAN-</a:t>
            </a:r>
          </a:p>
        </p:txBody>
      </p:sp>
      <p:sp>
        <p:nvSpPr>
          <p:cNvPr id="16" name="CuadroTexto 15"/>
          <p:cNvSpPr txBox="1"/>
          <p:nvPr/>
        </p:nvSpPr>
        <p:spPr>
          <a:xfrm>
            <a:off x="3083315" y="1467467"/>
            <a:ext cx="1528972" cy="253916"/>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Módulo Taller 1</a:t>
            </a:r>
          </a:p>
        </p:txBody>
      </p:sp>
      <p:grpSp>
        <p:nvGrpSpPr>
          <p:cNvPr id="6" name="Group 5">
            <a:extLst>
              <a:ext uri="{FF2B5EF4-FFF2-40B4-BE49-F238E27FC236}">
                <a16:creationId xmlns:a16="http://schemas.microsoft.com/office/drawing/2014/main" id="{DF3DAE93-BB75-48FA-B0E9-684986B8D16E}"/>
              </a:ext>
            </a:extLst>
          </p:cNvPr>
          <p:cNvGrpSpPr/>
          <p:nvPr/>
        </p:nvGrpSpPr>
        <p:grpSpPr>
          <a:xfrm>
            <a:off x="6928653" y="1538472"/>
            <a:ext cx="3881334" cy="3894460"/>
            <a:chOff x="6226106" y="1882464"/>
            <a:chExt cx="3865026" cy="3878097"/>
          </a:xfrm>
        </p:grpSpPr>
        <p:sp>
          <p:nvSpPr>
            <p:cNvPr id="45" name="Forma libre 44"/>
            <p:cNvSpPr/>
            <p:nvPr/>
          </p:nvSpPr>
          <p:spPr>
            <a:xfrm>
              <a:off x="6227553" y="5008320"/>
              <a:ext cx="3863579" cy="722770"/>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olidFill>
              <a:srgbClr val="CC3300"/>
            </a:solidFill>
            <a:effectLst>
              <a:outerShdw blurRad="76200" dir="18900000" sy="23000" kx="-1200000" algn="bl" rotWithShape="0">
                <a:prstClr val="black">
                  <a:alpha val="2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grpSp>
          <p:nvGrpSpPr>
            <p:cNvPr id="3" name="Grupo 2"/>
            <p:cNvGrpSpPr/>
            <p:nvPr/>
          </p:nvGrpSpPr>
          <p:grpSpPr>
            <a:xfrm>
              <a:off x="6226826" y="3445392"/>
              <a:ext cx="2897322" cy="1562930"/>
              <a:chOff x="6273328" y="4126690"/>
              <a:chExt cx="3863096" cy="2328669"/>
            </a:xfrm>
            <a:effectLst>
              <a:outerShdw blurRad="76200" dir="18900000" sy="23000" kx="-1200000" algn="bl" rotWithShape="0">
                <a:prstClr val="black">
                  <a:alpha val="20000"/>
                </a:prstClr>
              </a:outerShdw>
            </a:effectLst>
          </p:grpSpPr>
          <p:sp>
            <p:nvSpPr>
              <p:cNvPr id="15" name="Forma libre 14"/>
              <p:cNvSpPr/>
              <p:nvPr/>
            </p:nvSpPr>
            <p:spPr>
              <a:xfrm>
                <a:off x="6273328"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Población beneficiada </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630 Estudiantes</a:t>
                </a:r>
              </a:p>
            </p:txBody>
          </p:sp>
          <p:sp>
            <p:nvSpPr>
              <p:cNvPr id="19" name="Forma libre 18"/>
              <p:cNvSpPr/>
              <p:nvPr/>
            </p:nvSpPr>
            <p:spPr>
              <a:xfrm>
                <a:off x="7561670"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Ubicación Geográfica</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Rabinal, Baja Verapaz</a:t>
                </a:r>
              </a:p>
            </p:txBody>
          </p:sp>
          <p:sp>
            <p:nvSpPr>
              <p:cNvPr id="21" name="Forma libre 20"/>
              <p:cNvSpPr/>
              <p:nvPr/>
            </p:nvSpPr>
            <p:spPr>
              <a:xfrm>
                <a:off x="8850012"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gradFill>
                <a:gsLst>
                  <a:gs pos="0">
                    <a:srgbClr val="FF99FF"/>
                  </a:gs>
                  <a:gs pos="50000">
                    <a:srgbClr val="FF66FF"/>
                  </a:gs>
                  <a:gs pos="100000">
                    <a:srgbClr val="CC00CC"/>
                  </a:gs>
                </a:gsLst>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Porcentaje de Avance Físico</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12.06%</a:t>
                </a:r>
              </a:p>
            </p:txBody>
          </p:sp>
        </p:grpSp>
        <p:pic>
          <p:nvPicPr>
            <p:cNvPr id="28" name="Imagen 2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90616" y="3589326"/>
              <a:ext cx="573899" cy="573899"/>
            </a:xfrm>
            <a:prstGeom prst="rect">
              <a:avLst/>
            </a:prstGeom>
          </p:spPr>
        </p:pic>
        <p:pic>
          <p:nvPicPr>
            <p:cNvPr id="29" name="Imagen 28"/>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25455" y1="30978" x2="25455" y2="30978"/>
                          <a14:foregroundMark x1="58909" y1="24457" x2="58909" y2="24457"/>
                          <a14:foregroundMark x1="70182" y1="19565" x2="70182" y2="19565"/>
                        </a14:backgroundRemoval>
                      </a14:imgEffect>
                    </a14:imgLayer>
                  </a14:imgProps>
                </a:ext>
                <a:ext uri="{28A0092B-C50C-407E-A947-70E740481C1C}">
                  <a14:useLocalDpi xmlns:a14="http://schemas.microsoft.com/office/drawing/2010/main" val="0"/>
                </a:ext>
              </a:extLst>
            </a:blip>
            <a:stretch>
              <a:fillRect/>
            </a:stretch>
          </p:blipFill>
          <p:spPr>
            <a:xfrm>
              <a:off x="6323512" y="3602862"/>
              <a:ext cx="775778" cy="519066"/>
            </a:xfrm>
            <a:prstGeom prst="rect">
              <a:avLst/>
            </a:prstGeom>
          </p:spPr>
        </p:pic>
        <p:pic>
          <p:nvPicPr>
            <p:cNvPr id="31" name="Imagen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5847" y="5143080"/>
              <a:ext cx="372862" cy="372862"/>
            </a:xfrm>
            <a:prstGeom prst="rect">
              <a:avLst/>
            </a:prstGeom>
          </p:spPr>
        </p:pic>
        <p:pic>
          <p:nvPicPr>
            <p:cNvPr id="17" name="Imagen 16"/>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5056" y1="53906" x2="45056" y2="53906"/>
                          <a14:foregroundMark x1="69213" y1="76563" x2="69213" y2="76563"/>
                          <a14:foregroundMark x1="34270" y1="48633" x2="34270" y2="48633"/>
                        </a14:backgroundRemoval>
                      </a14:imgEffect>
                    </a14:imgLayer>
                  </a14:imgProps>
                </a:ext>
                <a:ext uri="{28A0092B-C50C-407E-A947-70E740481C1C}">
                  <a14:useLocalDpi xmlns:a14="http://schemas.microsoft.com/office/drawing/2010/main" val="0"/>
                </a:ext>
              </a:extLst>
            </a:blip>
            <a:stretch>
              <a:fillRect/>
            </a:stretch>
          </p:blipFill>
          <p:spPr>
            <a:xfrm>
              <a:off x="8220568" y="3613708"/>
              <a:ext cx="846692" cy="487085"/>
            </a:xfrm>
            <a:prstGeom prst="rect">
              <a:avLst/>
            </a:prstGeom>
          </p:spPr>
        </p:pic>
        <p:grpSp>
          <p:nvGrpSpPr>
            <p:cNvPr id="27" name="Grupo 26"/>
            <p:cNvGrpSpPr/>
            <p:nvPr/>
          </p:nvGrpSpPr>
          <p:grpSpPr>
            <a:xfrm>
              <a:off x="6226106" y="1882464"/>
              <a:ext cx="3863579" cy="3125859"/>
              <a:chOff x="1119961" y="4126690"/>
              <a:chExt cx="5151438" cy="4657336"/>
            </a:xfrm>
            <a:effectLst/>
          </p:grpSpPr>
          <p:sp>
            <p:nvSpPr>
              <p:cNvPr id="33" name="Forma libre 32"/>
              <p:cNvSpPr/>
              <p:nvPr/>
            </p:nvSpPr>
            <p:spPr>
              <a:xfrm>
                <a:off x="1119961"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rgbClr r="0" g="0" b="0"/>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Numero de Operaciones de Guatecompras (NOG)</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solidFill>
                      <a:schemeClr val="bg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9550321</a:t>
                </a:r>
              </a:p>
            </p:txBody>
          </p:sp>
          <p:sp>
            <p:nvSpPr>
              <p:cNvPr id="34" name="Forma libre 33"/>
              <p:cNvSpPr/>
              <p:nvPr/>
            </p:nvSpPr>
            <p:spPr>
              <a:xfrm>
                <a:off x="2408303"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Presupuesto Vigente </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Q. 19.53 millones (Contrato)</a:t>
                </a:r>
              </a:p>
            </p:txBody>
          </p:sp>
          <p:sp>
            <p:nvSpPr>
              <p:cNvPr id="35" name="Forma libre 34"/>
              <p:cNvSpPr/>
              <p:nvPr/>
            </p:nvSpPr>
            <p:spPr>
              <a:xfrm>
                <a:off x="3696645"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Presupuesto Ejecutado</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Q. 1.95 millones</a:t>
                </a:r>
              </a:p>
            </p:txBody>
          </p:sp>
          <p:sp>
            <p:nvSpPr>
              <p:cNvPr id="36" name="Forma libre 35"/>
              <p:cNvSpPr/>
              <p:nvPr/>
            </p:nvSpPr>
            <p:spPr>
              <a:xfrm>
                <a:off x="4984987" y="4126690"/>
                <a:ext cx="1286412" cy="4657336"/>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effectLst>
                <a:outerShdw blurRad="76200" dir="18900000" sy="23000" kx="-1200000" algn="bl" rotWithShape="0">
                  <a:prstClr val="black">
                    <a:alpha val="2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Fuente de Financiamiento*</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 52 “</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Prestamos Externos”</a:t>
                </a:r>
              </a:p>
              <a:p>
                <a:pPr algn="ctr" defTabSz="366704">
                  <a:lnSpc>
                    <a:spcPct val="90000"/>
                  </a:lnSpc>
                  <a:spcBef>
                    <a:spcPct val="0"/>
                  </a:spcBef>
                  <a:spcAft>
                    <a:spcPct val="35000"/>
                  </a:spcAft>
                </a:pPr>
                <a:endPar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solidFill>
                      <a:schemeClr val="bg1"/>
                    </a:solidFill>
                    <a:effectLst>
                      <a:outerShdw blurRad="38100" dist="38100" dir="2700000" algn="tl" rotWithShape="0">
                        <a:srgbClr val="000000">
                          <a:alpha val="43137"/>
                        </a:srgbClr>
                      </a:outerShdw>
                    </a:effectLst>
                    <a:latin typeface="Arial" panose="020B0604020202020204" pitchFamily="34" charset="0"/>
                    <a:cs typeface="Arial" panose="020B0604020202020204" pitchFamily="34" charset="0"/>
                  </a:rPr>
                  <a:t> Organismo 0505 “</a:t>
                </a:r>
                <a:r>
                  <a:rPr lang="es-GT" sz="825"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Kreditanstalt</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GT" sz="825"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für</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GT" sz="825"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Wiederaufbau</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GT" sz="825"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KfW</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defTabSz="366704">
                  <a:lnSpc>
                    <a:spcPct val="90000"/>
                  </a:lnSpc>
                  <a:spcBef>
                    <a:spcPct val="0"/>
                  </a:spcBef>
                  <a:spcAft>
                    <a:spcPct val="35000"/>
                  </a:spcAft>
                </a:pPr>
                <a:endPar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solidFill>
                      <a:schemeClr val="bg1"/>
                    </a:solidFill>
                    <a:effectLst>
                      <a:outerShdw blurRad="38100" dist="38100" dir="2700000" algn="tl" rotWithShape="0">
                        <a:srgbClr val="000000">
                          <a:alpha val="43137"/>
                        </a:srgbClr>
                      </a:outerShdw>
                    </a:effectLst>
                    <a:latin typeface="Arial" panose="020B0604020202020204" pitchFamily="34" charset="0"/>
                    <a:cs typeface="Arial" panose="020B0604020202020204" pitchFamily="34" charset="0"/>
                  </a:rPr>
                  <a:t>Correlativo 0013 “</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Proyecto de Educación Rural V PROEDUC V No. 2008 65 725”</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grpSp>
        <p:pic>
          <p:nvPicPr>
            <p:cNvPr id="41" name="Imagen 40"/>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a:off x="9342652" y="1949711"/>
              <a:ext cx="517471" cy="517471"/>
            </a:xfrm>
            <a:prstGeom prst="rect">
              <a:avLst/>
            </a:prstGeom>
          </p:spPr>
        </p:pic>
        <p:pic>
          <p:nvPicPr>
            <p:cNvPr id="42" name="Imagen 41"/>
            <p:cNvPicPr>
              <a:picLocks noChangeAspect="1"/>
            </p:cNvPicPr>
            <p:nvPr/>
          </p:nvPicPr>
          <p:blipFill>
            <a:blip r:embed="rId14">
              <a:biLevel thresh="75000"/>
              <a:extLst>
                <a:ext uri="{28A0092B-C50C-407E-A947-70E740481C1C}">
                  <a14:useLocalDpi xmlns:a14="http://schemas.microsoft.com/office/drawing/2010/main" val="0"/>
                </a:ext>
              </a:extLst>
            </a:blip>
            <a:stretch>
              <a:fillRect/>
            </a:stretch>
          </p:blipFill>
          <p:spPr>
            <a:xfrm>
              <a:off x="8397455" y="1950558"/>
              <a:ext cx="473500" cy="473500"/>
            </a:xfrm>
            <a:prstGeom prst="rect">
              <a:avLst/>
            </a:prstGeom>
          </p:spPr>
        </p:pic>
        <p:pic>
          <p:nvPicPr>
            <p:cNvPr id="43" name="Imagen 4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2132" y="1957607"/>
              <a:ext cx="493476" cy="493476"/>
            </a:xfrm>
            <a:prstGeom prst="rect">
              <a:avLst/>
            </a:prstGeom>
          </p:spPr>
        </p:pic>
        <p:pic>
          <p:nvPicPr>
            <p:cNvPr id="44" name="Imagen 43"/>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30469" y1="81445" x2="30469" y2="81445"/>
                          <a14:foregroundMark x1="66016" y1="81445" x2="66016" y2="81445"/>
                          <a14:foregroundMark x1="34180" y1="41602" x2="34180" y2="41602"/>
                          <a14:foregroundMark x1="48047" y1="41602" x2="48047" y2="41602"/>
                        </a14:backgroundRemoval>
                      </a14:imgEffect>
                    </a14:imgLayer>
                  </a14:imgProps>
                </a:ext>
                <a:ext uri="{28A0092B-C50C-407E-A947-70E740481C1C}">
                  <a14:useLocalDpi xmlns:a14="http://schemas.microsoft.com/office/drawing/2010/main" val="0"/>
                </a:ext>
              </a:extLst>
            </a:blip>
            <a:stretch>
              <a:fillRect/>
            </a:stretch>
          </p:blipFill>
          <p:spPr>
            <a:xfrm>
              <a:off x="6455850" y="1943423"/>
              <a:ext cx="502281" cy="502281"/>
            </a:xfrm>
            <a:prstGeom prst="rect">
              <a:avLst/>
            </a:prstGeom>
          </p:spPr>
        </p:pic>
        <p:sp>
          <p:nvSpPr>
            <p:cNvPr id="8" name="CuadroTexto 7"/>
            <p:cNvSpPr txBox="1"/>
            <p:nvPr/>
          </p:nvSpPr>
          <p:spPr>
            <a:xfrm>
              <a:off x="7099294" y="5143084"/>
              <a:ext cx="2700919" cy="617477"/>
            </a:xfrm>
            <a:prstGeom prst="rect">
              <a:avLst/>
            </a:prstGeom>
            <a:noFill/>
          </p:spPr>
          <p:txBody>
            <a:bodyPr wrap="square" rtlCol="0">
              <a:spAutoFit/>
            </a:bodyPr>
            <a:lstStyle/>
            <a:p>
              <a:pPr algn="ctr" defTabSz="366704">
                <a:lnSpc>
                  <a:spcPct val="90000"/>
                </a:lnSpc>
                <a:spcBef>
                  <a:spcPct val="0"/>
                </a:spcBef>
                <a:spcAft>
                  <a:spcPct val="35000"/>
                </a:spcAft>
              </a:pPr>
              <a:r>
                <a:rPr lang="es-GT" sz="825" b="1" dirty="0">
                  <a:solidFill>
                    <a:schemeClr val="lt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Plazo de Ejecución</a:t>
              </a:r>
            </a:p>
            <a:p>
              <a:pPr algn="ctr" defTabSz="366704">
                <a:lnSpc>
                  <a:spcPct val="90000"/>
                </a:lnSpc>
                <a:spcBef>
                  <a:spcPct val="0"/>
                </a:spcBef>
                <a:spcAft>
                  <a:spcPct val="35000"/>
                </a:spcAft>
              </a:pPr>
              <a:r>
                <a:rPr lang="es-GT" sz="825" b="1" dirty="0">
                  <a:solidFill>
                    <a:schemeClr val="lt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446 días  (finaliza el 15/08/2021)</a:t>
              </a:r>
              <a:endParaRPr lang="es-GT" sz="1350"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endParaRPr lang="es-GT" sz="1350" dirty="0"/>
            </a:p>
          </p:txBody>
        </p:sp>
      </p:grpSp>
    </p:spTree>
    <p:extLst>
      <p:ext uri="{BB962C8B-B14F-4D97-AF65-F5344CB8AC3E}">
        <p14:creationId xmlns:p14="http://schemas.microsoft.com/office/powerpoint/2010/main" val="256516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698660" y="393574"/>
            <a:ext cx="7492029" cy="926241"/>
          </a:xfrm>
          <a:noFill/>
        </p:spPr>
        <p:txBody>
          <a:bodyPr>
            <a:normAutofit/>
          </a:bodyPr>
          <a:lstStyle/>
          <a:p>
            <a:r>
              <a:rPr lang="es-GT" sz="2400" b="1" dirty="0">
                <a:solidFill>
                  <a:schemeClr val="accent1">
                    <a:lumMod val="50000"/>
                  </a:schemeClr>
                </a:solidFill>
                <a:latin typeface="Arial" panose="020B0604020202020204" pitchFamily="34" charset="0"/>
                <a:cs typeface="Arial" panose="020B0604020202020204" pitchFamily="34" charset="0"/>
              </a:rPr>
              <a:t>Ejecución Presupuestaria por Grupo de Gasto</a:t>
            </a:r>
            <a:br>
              <a:rPr lang="es-GT" sz="1575" b="1" dirty="0">
                <a:solidFill>
                  <a:schemeClr val="accent1">
                    <a:lumMod val="50000"/>
                  </a:schemeClr>
                </a:solidFill>
                <a:latin typeface="Arial" panose="020B0604020202020204" pitchFamily="34" charset="0"/>
                <a:cs typeface="Arial" panose="020B0604020202020204" pitchFamily="34" charset="0"/>
              </a:rPr>
            </a:br>
            <a:r>
              <a:rPr lang="es-GT" sz="1050" b="1" dirty="0">
                <a:solidFill>
                  <a:schemeClr val="accent1">
                    <a:lumMod val="50000"/>
                  </a:schemeClr>
                </a:solidFill>
                <a:latin typeface="Arial" panose="020B0604020202020204" pitchFamily="34" charset="0"/>
                <a:cs typeface="Arial" panose="020B0604020202020204" pitchFamily="34" charset="0"/>
              </a:rPr>
              <a:t>(cifras expresadas en millones de Quetzales</a:t>
            </a:r>
            <a:r>
              <a:rPr lang="es-GT" sz="1050" b="1" dirty="0">
                <a:solidFill>
                  <a:schemeClr val="accent1">
                    <a:lumMod val="75000"/>
                  </a:schemeClr>
                </a:solidFill>
                <a:latin typeface="Arial" panose="020B0604020202020204" pitchFamily="34" charset="0"/>
                <a:cs typeface="Arial" panose="020B0604020202020204" pitchFamily="34" charset="0"/>
              </a:rPr>
              <a:t>)</a:t>
            </a:r>
          </a:p>
        </p:txBody>
      </p:sp>
      <p:sp>
        <p:nvSpPr>
          <p:cNvPr id="9" name="CuadroTexto 8"/>
          <p:cNvSpPr txBox="1"/>
          <p:nvPr/>
        </p:nvSpPr>
        <p:spPr>
          <a:xfrm>
            <a:off x="1823622" y="6395023"/>
            <a:ext cx="424130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graphicFrame>
        <p:nvGraphicFramePr>
          <p:cNvPr id="8" name="Gráfico 7"/>
          <p:cNvGraphicFramePr>
            <a:graphicFrameLocks/>
          </p:cNvGraphicFramePr>
          <p:nvPr/>
        </p:nvGraphicFramePr>
        <p:xfrm>
          <a:off x="1923495" y="1829359"/>
          <a:ext cx="8016536" cy="41719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9531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p:cNvSpPr>
            <a:spLocks noGrp="1"/>
          </p:cNvSpPr>
          <p:nvPr>
            <p:ph type="title"/>
          </p:nvPr>
        </p:nvSpPr>
        <p:spPr/>
        <p:txBody>
          <a:bodyPr/>
          <a:lstStyle/>
          <a:p>
            <a:r>
              <a:rPr lang="es-GT" sz="1600" dirty="0">
                <a:solidFill>
                  <a:schemeClr val="accent1">
                    <a:lumMod val="50000"/>
                  </a:schemeClr>
                </a:solidFill>
                <a:latin typeface="Arial" panose="020B0604020202020204" pitchFamily="34" charset="0"/>
                <a:cs typeface="Arial" panose="020B0604020202020204" pitchFamily="34" charset="0"/>
              </a:rPr>
              <a:t>Proyecto de Inversión</a:t>
            </a:r>
            <a:br>
              <a:rPr lang="es-GT" sz="1600" dirty="0">
                <a:solidFill>
                  <a:schemeClr val="accent1">
                    <a:lumMod val="50000"/>
                  </a:schemeClr>
                </a:solidFill>
                <a:latin typeface="Arial" panose="020B0604020202020204" pitchFamily="34" charset="0"/>
                <a:cs typeface="Arial" panose="020B0604020202020204" pitchFamily="34" charset="0"/>
              </a:rPr>
            </a:br>
            <a:r>
              <a:rPr lang="es-GT" sz="1600" dirty="0">
                <a:solidFill>
                  <a:schemeClr val="accent1">
                    <a:lumMod val="50000"/>
                  </a:schemeClr>
                </a:solidFill>
                <a:latin typeface="Arial" panose="020B0604020202020204" pitchFamily="34" charset="0"/>
                <a:cs typeface="Arial" panose="020B0604020202020204" pitchFamily="34" charset="0"/>
              </a:rPr>
              <a:t>Construcción Instituto Diversificado Rabinal, Baja Verapaz</a:t>
            </a:r>
            <a:br>
              <a:rPr lang="es-GT" sz="1600" dirty="0">
                <a:solidFill>
                  <a:schemeClr val="accent1">
                    <a:lumMod val="50000"/>
                  </a:schemeClr>
                </a:solidFill>
                <a:latin typeface="Arial" panose="020B0604020202020204" pitchFamily="34" charset="0"/>
                <a:cs typeface="Arial" panose="020B0604020202020204" pitchFamily="34" charset="0"/>
              </a:rPr>
            </a:br>
            <a:r>
              <a:rPr lang="es-GT" sz="1600" dirty="0">
                <a:solidFill>
                  <a:schemeClr val="accent1">
                    <a:lumMod val="50000"/>
                  </a:schemeClr>
                </a:solidFill>
                <a:latin typeface="Arial" panose="020B0604020202020204" pitchFamily="34" charset="0"/>
                <a:cs typeface="Arial" panose="020B0604020202020204" pitchFamily="34" charset="0"/>
              </a:rPr>
              <a:t>Con recursos del Préstamo Kreditanstalt für Wiederaufbau  -KfW- PROEDUC V</a:t>
            </a:r>
            <a:endParaRPr lang="es-GT" sz="3200" dirty="0">
              <a:solidFill>
                <a:schemeClr val="accent1">
                  <a:lumMod val="50000"/>
                </a:schemeClr>
              </a:solidFill>
            </a:endParaRPr>
          </a:p>
        </p:txBody>
      </p:sp>
      <p:pic>
        <p:nvPicPr>
          <p:cNvPr id="6" name="Marcador de contenido 3">
            <a:extLst>
              <a:ext uri="{FF2B5EF4-FFF2-40B4-BE49-F238E27FC236}">
                <a16:creationId xmlns:a16="http://schemas.microsoft.com/office/drawing/2014/main" id="{97F428F9-60AC-45D3-B07C-31DD8113AF7C}"/>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827021" y="1902468"/>
            <a:ext cx="2894400" cy="1670493"/>
          </a:xfrm>
          <a:prstGeom prst="rect">
            <a:avLst/>
          </a:prstGeom>
          <a:effectLst>
            <a:outerShdw blurRad="50800" dist="38100" algn="l" rotWithShape="0">
              <a:prstClr val="black">
                <a:alpha val="40000"/>
              </a:prstClr>
            </a:outerShdw>
          </a:effectLst>
        </p:spPr>
      </p:pic>
      <p:pic>
        <p:nvPicPr>
          <p:cNvPr id="8" name="Imagen 7">
            <a:extLst>
              <a:ext uri="{FF2B5EF4-FFF2-40B4-BE49-F238E27FC236}">
                <a16:creationId xmlns:a16="http://schemas.microsoft.com/office/drawing/2014/main" id="{B7575A85-D2A2-42DF-935D-38E80994479F}"/>
              </a:ext>
            </a:extLst>
          </p:cNvPr>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529" y="1898957"/>
            <a:ext cx="2894400" cy="1674000"/>
          </a:xfrm>
          <a:prstGeom prst="rect">
            <a:avLst/>
          </a:prstGeom>
          <a:noFill/>
          <a:ln>
            <a:noFill/>
          </a:ln>
          <a:effectLst>
            <a:outerShdw blurRad="50800" dist="38100" algn="l" rotWithShape="0">
              <a:prstClr val="black">
                <a:alpha val="40000"/>
              </a:prstClr>
            </a:outerShdw>
          </a:effectLst>
        </p:spPr>
      </p:pic>
      <p:sp>
        <p:nvSpPr>
          <p:cNvPr id="12" name="CuadroTexto 11"/>
          <p:cNvSpPr txBox="1"/>
          <p:nvPr/>
        </p:nvSpPr>
        <p:spPr>
          <a:xfrm>
            <a:off x="7236587" y="3539338"/>
            <a:ext cx="1616171" cy="253916"/>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Auditorio</a:t>
            </a:r>
            <a:endParaRPr lang="es-GT" sz="900" b="1" dirty="0">
              <a:solidFill>
                <a:schemeClr val="accent1">
                  <a:lumMod val="50000"/>
                </a:schemeClr>
              </a:solidFill>
              <a:latin typeface="Arial" panose="020B0604020202020204" pitchFamily="34" charset="0"/>
              <a:cs typeface="Arial" panose="020B0604020202020204" pitchFamily="34" charset="0"/>
            </a:endParaRPr>
          </a:p>
        </p:txBody>
      </p:sp>
      <p:sp>
        <p:nvSpPr>
          <p:cNvPr id="13" name="CuadroTexto 12"/>
          <p:cNvSpPr txBox="1"/>
          <p:nvPr/>
        </p:nvSpPr>
        <p:spPr>
          <a:xfrm>
            <a:off x="3007168" y="3540220"/>
            <a:ext cx="2534108" cy="253916"/>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Módulo</a:t>
            </a:r>
            <a:r>
              <a:rPr lang="es-GT" sz="900" b="1" dirty="0">
                <a:solidFill>
                  <a:schemeClr val="accent1">
                    <a:lumMod val="50000"/>
                  </a:schemeClr>
                </a:solidFill>
                <a:latin typeface="Arial" panose="020B0604020202020204" pitchFamily="34" charset="0"/>
                <a:cs typeface="Arial" panose="020B0604020202020204" pitchFamily="34" charset="0"/>
              </a:rPr>
              <a:t> </a:t>
            </a:r>
            <a:r>
              <a:rPr lang="es-GT" sz="1050" b="1" dirty="0">
                <a:solidFill>
                  <a:schemeClr val="accent1">
                    <a:lumMod val="50000"/>
                  </a:schemeClr>
                </a:solidFill>
                <a:latin typeface="Arial" panose="020B0604020202020204" pitchFamily="34" charset="0"/>
                <a:cs typeface="Arial" panose="020B0604020202020204" pitchFamily="34" charset="0"/>
              </a:rPr>
              <a:t>Administrativo (Oficinas)</a:t>
            </a:r>
          </a:p>
        </p:txBody>
      </p:sp>
      <p:sp>
        <p:nvSpPr>
          <p:cNvPr id="18" name="CuadroTexto 17"/>
          <p:cNvSpPr txBox="1"/>
          <p:nvPr/>
        </p:nvSpPr>
        <p:spPr>
          <a:xfrm>
            <a:off x="1772574" y="6370715"/>
            <a:ext cx="3062366" cy="196208"/>
          </a:xfrm>
          <a:prstGeom prst="rect">
            <a:avLst/>
          </a:prstGeom>
          <a:noFill/>
        </p:spPr>
        <p:txBody>
          <a:bodyPr wrap="square" rtlCol="0">
            <a:spAutoFit/>
          </a:bodyPr>
          <a:lstStyle/>
          <a:p>
            <a:r>
              <a:rPr lang="es-GT" sz="675" dirty="0">
                <a:solidFill>
                  <a:schemeClr val="accent1">
                    <a:lumMod val="50000"/>
                  </a:schemeClr>
                </a:solidFill>
                <a:latin typeface="Arial" panose="020B0604020202020204" pitchFamily="34" charset="0"/>
                <a:cs typeface="Arial" panose="020B0604020202020204" pitchFamily="34" charset="0"/>
              </a:rPr>
              <a:t>Fuente: Dirección de Planificación Educativa -DIPLAN-</a:t>
            </a:r>
          </a:p>
        </p:txBody>
      </p:sp>
      <p:pic>
        <p:nvPicPr>
          <p:cNvPr id="9" name="Imagen 8">
            <a:extLst>
              <a:ext uri="{FF2B5EF4-FFF2-40B4-BE49-F238E27FC236}">
                <a16:creationId xmlns:a16="http://schemas.microsoft.com/office/drawing/2014/main" id="{1F625545-9991-4558-8941-98CC4D13A2B2}"/>
              </a:ext>
            </a:extLst>
          </p:cNvPr>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830200" y="3788894"/>
            <a:ext cx="2894400" cy="1674000"/>
          </a:xfrm>
          <a:prstGeom prst="rect">
            <a:avLst/>
          </a:prstGeom>
          <a:noFill/>
          <a:ln>
            <a:noFill/>
          </a:ln>
          <a:effectLst>
            <a:outerShdw blurRad="50800" dist="38100" algn="l" rotWithShape="0">
              <a:prstClr val="black">
                <a:alpha val="40000"/>
              </a:prstClr>
            </a:outerShdw>
          </a:effectLst>
        </p:spPr>
      </p:pic>
      <p:pic>
        <p:nvPicPr>
          <p:cNvPr id="10" name="Imagen 9">
            <a:extLst>
              <a:ext uri="{FF2B5EF4-FFF2-40B4-BE49-F238E27FC236}">
                <a16:creationId xmlns:a16="http://schemas.microsoft.com/office/drawing/2014/main" id="{3BB21B6A-9668-4F01-B525-373850B3E410}"/>
              </a:ext>
            </a:extLst>
          </p:cNvPr>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600768" y="3796887"/>
            <a:ext cx="2894162" cy="1672552"/>
          </a:xfrm>
          <a:prstGeom prst="rect">
            <a:avLst/>
          </a:prstGeom>
          <a:noFill/>
          <a:ln>
            <a:noFill/>
          </a:ln>
          <a:effectLst>
            <a:outerShdw blurRad="50800" dist="38100" algn="l" rotWithShape="0">
              <a:prstClr val="black">
                <a:alpha val="40000"/>
              </a:prstClr>
            </a:outerShdw>
          </a:effectLst>
        </p:spPr>
      </p:pic>
      <p:sp>
        <p:nvSpPr>
          <p:cNvPr id="11" name="CuadroTexto 10"/>
          <p:cNvSpPr txBox="1"/>
          <p:nvPr/>
        </p:nvSpPr>
        <p:spPr>
          <a:xfrm>
            <a:off x="3713502" y="5428025"/>
            <a:ext cx="1121438" cy="415498"/>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Módulo Taller 2</a:t>
            </a:r>
          </a:p>
        </p:txBody>
      </p:sp>
      <p:sp>
        <p:nvSpPr>
          <p:cNvPr id="14" name="CuadroTexto 13"/>
          <p:cNvSpPr txBox="1"/>
          <p:nvPr/>
        </p:nvSpPr>
        <p:spPr>
          <a:xfrm>
            <a:off x="6939400" y="5428025"/>
            <a:ext cx="2210540" cy="253916"/>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Módulo de Aulas y Laboratorios</a:t>
            </a:r>
          </a:p>
        </p:txBody>
      </p:sp>
    </p:spTree>
    <p:extLst>
      <p:ext uri="{BB962C8B-B14F-4D97-AF65-F5344CB8AC3E}">
        <p14:creationId xmlns:p14="http://schemas.microsoft.com/office/powerpoint/2010/main" val="2824586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ángulo 11"/>
          <p:cNvSpPr/>
          <p:nvPr/>
        </p:nvSpPr>
        <p:spPr>
          <a:xfrm>
            <a:off x="2872468" y="257623"/>
            <a:ext cx="6707275" cy="1077218"/>
          </a:xfrm>
          <a:prstGeom prst="rect">
            <a:avLst/>
          </a:prstGeom>
        </p:spPr>
        <p:txBody>
          <a:bodyPr wrap="square">
            <a:spAutoFit/>
          </a:bodyPr>
          <a:lstStyle/>
          <a:p>
            <a:pPr algn="ctr"/>
            <a:r>
              <a:rPr lang="es-GT" sz="1600" b="1" dirty="0">
                <a:solidFill>
                  <a:schemeClr val="accent1">
                    <a:lumMod val="50000"/>
                  </a:schemeClr>
                </a:solidFill>
                <a:latin typeface="Arial" panose="020B0604020202020204" pitchFamily="34" charset="0"/>
                <a:ea typeface="+mj-ea"/>
                <a:cs typeface="Arial" panose="020B0604020202020204" pitchFamily="34" charset="0"/>
              </a:rPr>
              <a:t>Proyecto</a:t>
            </a:r>
            <a:r>
              <a:rPr lang="es-GT" sz="1600" b="1" dirty="0">
                <a:solidFill>
                  <a:schemeClr val="accent1">
                    <a:lumMod val="50000"/>
                  </a:schemeClr>
                </a:solidFill>
              </a:rPr>
              <a:t> </a:t>
            </a:r>
            <a:r>
              <a:rPr lang="es-GT" sz="1600" b="1" dirty="0">
                <a:solidFill>
                  <a:schemeClr val="accent1">
                    <a:lumMod val="50000"/>
                  </a:schemeClr>
                </a:solidFill>
                <a:latin typeface="Arial" panose="020B0604020202020204" pitchFamily="34" charset="0"/>
                <a:ea typeface="+mj-ea"/>
                <a:cs typeface="Arial" panose="020B0604020202020204" pitchFamily="34" charset="0"/>
              </a:rPr>
              <a:t>de Inversión</a:t>
            </a:r>
          </a:p>
          <a:p>
            <a:pPr algn="ctr"/>
            <a:r>
              <a:rPr lang="es-GT" sz="1600" b="1" dirty="0">
                <a:solidFill>
                  <a:schemeClr val="accent1">
                    <a:lumMod val="50000"/>
                  </a:schemeClr>
                </a:solidFill>
                <a:latin typeface="Arial" panose="020B0604020202020204" pitchFamily="34" charset="0"/>
                <a:ea typeface="+mj-ea"/>
                <a:cs typeface="Arial" panose="020B0604020202020204" pitchFamily="34" charset="0"/>
              </a:rPr>
              <a:t>Construcción Instituto Diversificado Chisec, Alta Verapaz</a:t>
            </a:r>
          </a:p>
          <a:p>
            <a:pPr algn="ctr"/>
            <a:r>
              <a:rPr lang="es-GT" sz="1600" b="1" dirty="0">
                <a:solidFill>
                  <a:schemeClr val="accent1">
                    <a:lumMod val="50000"/>
                  </a:schemeClr>
                </a:solidFill>
                <a:latin typeface="Arial" panose="020B0604020202020204" pitchFamily="34" charset="0"/>
                <a:ea typeface="+mj-ea"/>
                <a:cs typeface="Arial" panose="020B0604020202020204" pitchFamily="34" charset="0"/>
              </a:rPr>
              <a:t>Con recursos del Préstamo Kreditanstalt für Wiederaufbau  -KfW- PROEDUC V</a:t>
            </a:r>
          </a:p>
        </p:txBody>
      </p:sp>
      <p:pic>
        <p:nvPicPr>
          <p:cNvPr id="14" name="Imagen 13">
            <a:extLst>
              <a:ext uri="{FF2B5EF4-FFF2-40B4-BE49-F238E27FC236}">
                <a16:creationId xmlns:a16="http://schemas.microsoft.com/office/drawing/2014/main" id="{1414B301-13B7-468D-AEA8-4433411942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1470" y="1964041"/>
            <a:ext cx="6223349" cy="3619282"/>
          </a:xfrm>
          <a:prstGeom prst="rect">
            <a:avLst/>
          </a:prstGeom>
          <a:noFill/>
          <a:ln>
            <a:noFill/>
          </a:ln>
          <a:effectLst>
            <a:outerShdw blurRad="50800" dist="38100" algn="l" rotWithShape="0">
              <a:prstClr val="black">
                <a:alpha val="40000"/>
              </a:prstClr>
            </a:outerShdw>
          </a:effectLst>
        </p:spPr>
      </p:pic>
      <p:sp>
        <p:nvSpPr>
          <p:cNvPr id="15" name="CuadroTexto 14"/>
          <p:cNvSpPr txBox="1"/>
          <p:nvPr/>
        </p:nvSpPr>
        <p:spPr>
          <a:xfrm>
            <a:off x="1369658" y="1629727"/>
            <a:ext cx="4686971" cy="252633"/>
          </a:xfrm>
          <a:prstGeom prst="rect">
            <a:avLst/>
          </a:prstGeom>
          <a:noFill/>
        </p:spPr>
        <p:txBody>
          <a:bodyPr wrap="square" rtlCol="0">
            <a:spAutoFit/>
          </a:bodyPr>
          <a:lstStyle/>
          <a:p>
            <a:pPr algn="ctr">
              <a:lnSpc>
                <a:spcPct val="107000"/>
              </a:lnSpc>
              <a:spcAft>
                <a:spcPts val="600"/>
              </a:spcAft>
            </a:pPr>
            <a:r>
              <a:rPr lang="es-GT" sz="1050" b="1" dirty="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Módulos Taller 1, Taller 2 y Taller Gastronómico</a:t>
            </a:r>
          </a:p>
        </p:txBody>
      </p:sp>
      <p:sp>
        <p:nvSpPr>
          <p:cNvPr id="17" name="CuadroTexto 16"/>
          <p:cNvSpPr txBox="1"/>
          <p:nvPr/>
        </p:nvSpPr>
        <p:spPr>
          <a:xfrm>
            <a:off x="1796323" y="6411630"/>
            <a:ext cx="3178825" cy="196208"/>
          </a:xfrm>
          <a:prstGeom prst="rect">
            <a:avLst/>
          </a:prstGeom>
          <a:noFill/>
        </p:spPr>
        <p:txBody>
          <a:bodyPr wrap="square" rtlCol="0">
            <a:spAutoFit/>
          </a:bodyPr>
          <a:lstStyle/>
          <a:p>
            <a:pPr lvl="0"/>
            <a:r>
              <a:rPr lang="es-GT" sz="675" dirty="0">
                <a:solidFill>
                  <a:schemeClr val="accent1">
                    <a:lumMod val="50000"/>
                  </a:schemeClr>
                </a:solidFill>
                <a:latin typeface="Arial" panose="020B0604020202020204" pitchFamily="34" charset="0"/>
                <a:cs typeface="Arial" panose="020B0604020202020204" pitchFamily="34" charset="0"/>
              </a:rPr>
              <a:t>Fuente: Dirección de Planificación Educativa -DIPLAN-</a:t>
            </a:r>
            <a:endParaRPr lang="es-GT" sz="525" dirty="0">
              <a:solidFill>
                <a:schemeClr val="accent1">
                  <a:lumMod val="50000"/>
                </a:schemeClr>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EECCC82-F975-4C15-B669-848EB4DEA945}"/>
              </a:ext>
            </a:extLst>
          </p:cNvPr>
          <p:cNvGrpSpPr/>
          <p:nvPr/>
        </p:nvGrpSpPr>
        <p:grpSpPr>
          <a:xfrm>
            <a:off x="7104427" y="1720376"/>
            <a:ext cx="3849927" cy="3862947"/>
            <a:chOff x="6226106" y="1882464"/>
            <a:chExt cx="3865026" cy="3878097"/>
          </a:xfrm>
        </p:grpSpPr>
        <p:sp>
          <p:nvSpPr>
            <p:cNvPr id="25" name="Forma libre 24"/>
            <p:cNvSpPr/>
            <p:nvPr/>
          </p:nvSpPr>
          <p:spPr>
            <a:xfrm>
              <a:off x="6227553" y="5008320"/>
              <a:ext cx="3863579" cy="722770"/>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olidFill>
              <a:srgbClr val="CC3300"/>
            </a:solidFill>
            <a:effectLst>
              <a:outerShdw blurRad="76200" dir="18900000" sy="23000" kx="-1200000" algn="bl" rotWithShape="0">
                <a:prstClr val="black">
                  <a:alpha val="2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grpSp>
          <p:nvGrpSpPr>
            <p:cNvPr id="27" name="Grupo 26"/>
            <p:cNvGrpSpPr/>
            <p:nvPr/>
          </p:nvGrpSpPr>
          <p:grpSpPr>
            <a:xfrm>
              <a:off x="6226106" y="1882464"/>
              <a:ext cx="3863579" cy="3125859"/>
              <a:chOff x="1119961" y="4126690"/>
              <a:chExt cx="5151438" cy="4657336"/>
            </a:xfrm>
            <a:effectLst/>
          </p:grpSpPr>
          <p:sp>
            <p:nvSpPr>
              <p:cNvPr id="29" name="Forma libre 28"/>
              <p:cNvSpPr/>
              <p:nvPr/>
            </p:nvSpPr>
            <p:spPr>
              <a:xfrm>
                <a:off x="1119961"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effectLst>
                <a:outerShdw blurRad="50800" dist="38100" algn="l" rotWithShape="0">
                  <a:prstClr val="black">
                    <a:alpha val="4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rgbClr r="0" g="0" b="0"/>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Numero de Operaciones de Guatecompras (NOG)</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solidFill>
                      <a:schemeClr val="bg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9550321</a:t>
                </a:r>
              </a:p>
            </p:txBody>
          </p:sp>
          <p:sp>
            <p:nvSpPr>
              <p:cNvPr id="31" name="Forma libre 30"/>
              <p:cNvSpPr/>
              <p:nvPr/>
            </p:nvSpPr>
            <p:spPr>
              <a:xfrm>
                <a:off x="2408303"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Presupuesto Vigente </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Q. 19.71 millones (Contrato)</a:t>
                </a:r>
              </a:p>
            </p:txBody>
          </p:sp>
          <p:sp>
            <p:nvSpPr>
              <p:cNvPr id="41" name="Forma libre 40"/>
              <p:cNvSpPr/>
              <p:nvPr/>
            </p:nvSpPr>
            <p:spPr>
              <a:xfrm>
                <a:off x="3696645"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Presupuesto Ejecutado</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Q. 0.00</a:t>
                </a: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En proceso de aprobación de estimación del 10%</a:t>
                </a:r>
              </a:p>
            </p:txBody>
          </p:sp>
          <p:sp>
            <p:nvSpPr>
              <p:cNvPr id="42" name="Forma libre 41"/>
              <p:cNvSpPr/>
              <p:nvPr/>
            </p:nvSpPr>
            <p:spPr>
              <a:xfrm>
                <a:off x="4984987" y="4126690"/>
                <a:ext cx="1286412" cy="4657336"/>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effectLst>
                <a:outerShdw blurRad="76200" dir="18900000" sy="23000" kx="-1200000" algn="bl" rotWithShape="0">
                  <a:prstClr val="black">
                    <a:alpha val="20000"/>
                  </a:prstClr>
                </a:outerShdw>
              </a:effectLst>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Fuente de Financiamiento*</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 52 “</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Prestamos Externos”</a:t>
                </a:r>
              </a:p>
              <a:p>
                <a:pPr algn="ctr" defTabSz="366704">
                  <a:lnSpc>
                    <a:spcPct val="90000"/>
                  </a:lnSpc>
                  <a:spcBef>
                    <a:spcPct val="0"/>
                  </a:spcBef>
                  <a:spcAft>
                    <a:spcPct val="35000"/>
                  </a:spcAft>
                </a:pPr>
                <a:endPar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solidFill>
                      <a:schemeClr val="bg1"/>
                    </a:solidFill>
                    <a:effectLst>
                      <a:outerShdw blurRad="38100" dist="38100" dir="2700000" algn="tl" rotWithShape="0">
                        <a:srgbClr val="000000">
                          <a:alpha val="43137"/>
                        </a:srgbClr>
                      </a:outerShdw>
                    </a:effectLst>
                    <a:latin typeface="Arial" panose="020B0604020202020204" pitchFamily="34" charset="0"/>
                    <a:cs typeface="Arial" panose="020B0604020202020204" pitchFamily="34" charset="0"/>
                  </a:rPr>
                  <a:t> Organismo 0505 “</a:t>
                </a:r>
                <a:r>
                  <a:rPr lang="es-GT" sz="825"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Kreditanstalt</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GT" sz="825"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für</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GT" sz="825"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Wiederaufbau</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GT" sz="825"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KfW</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defTabSz="366704">
                  <a:lnSpc>
                    <a:spcPct val="90000"/>
                  </a:lnSpc>
                  <a:spcBef>
                    <a:spcPct val="0"/>
                  </a:spcBef>
                  <a:spcAft>
                    <a:spcPct val="35000"/>
                  </a:spcAft>
                </a:pPr>
                <a:endPar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solidFill>
                      <a:schemeClr val="bg1"/>
                    </a:solidFill>
                    <a:effectLst>
                      <a:outerShdw blurRad="38100" dist="38100" dir="2700000" algn="tl" rotWithShape="0">
                        <a:srgbClr val="000000">
                          <a:alpha val="43137"/>
                        </a:srgbClr>
                      </a:outerShdw>
                    </a:effectLst>
                    <a:latin typeface="Arial" panose="020B0604020202020204" pitchFamily="34" charset="0"/>
                    <a:cs typeface="Arial" panose="020B0604020202020204" pitchFamily="34" charset="0"/>
                  </a:rPr>
                  <a:t>Correlativo 0013 “</a:t>
                </a:r>
                <a:r>
                  <a:rPr lang="es-GT" sz="825"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Proyecto de Educación Rural V PROEDUC V No. 2008 65 725”</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grpSp>
        <p:grpSp>
          <p:nvGrpSpPr>
            <p:cNvPr id="43" name="Grupo 42"/>
            <p:cNvGrpSpPr/>
            <p:nvPr/>
          </p:nvGrpSpPr>
          <p:grpSpPr>
            <a:xfrm>
              <a:off x="6226826" y="3445392"/>
              <a:ext cx="2897322" cy="1562930"/>
              <a:chOff x="6273328" y="4126690"/>
              <a:chExt cx="3863096" cy="2328669"/>
            </a:xfrm>
            <a:effectLst>
              <a:outerShdw blurRad="76200" dir="18900000" sy="23000" kx="-1200000" algn="bl" rotWithShape="0">
                <a:prstClr val="black">
                  <a:alpha val="20000"/>
                </a:prstClr>
              </a:outerShdw>
            </a:effectLst>
          </p:grpSpPr>
          <p:sp>
            <p:nvSpPr>
              <p:cNvPr id="44" name="Forma libre 43"/>
              <p:cNvSpPr/>
              <p:nvPr/>
            </p:nvSpPr>
            <p:spPr>
              <a:xfrm>
                <a:off x="6273328"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Población beneficiada </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630 Estudiantes</a:t>
                </a:r>
              </a:p>
            </p:txBody>
          </p:sp>
          <p:sp>
            <p:nvSpPr>
              <p:cNvPr id="45" name="Forma libre 44"/>
              <p:cNvSpPr/>
              <p:nvPr/>
            </p:nvSpPr>
            <p:spPr>
              <a:xfrm>
                <a:off x="7561670"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Ubicación Geográfica</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err="1">
                    <a:effectLst>
                      <a:outerShdw blurRad="50800" dist="38100" algn="l" rotWithShape="0">
                        <a:prstClr val="black">
                          <a:alpha val="40000"/>
                        </a:prstClr>
                      </a:outerShdw>
                    </a:effectLst>
                    <a:latin typeface="Arial" panose="020B0604020202020204" pitchFamily="34" charset="0"/>
                    <a:cs typeface="Arial" panose="020B0604020202020204" pitchFamily="34" charset="0"/>
                  </a:rPr>
                  <a:t>Chisec</a:t>
                </a: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 </a:t>
                </a:r>
                <a:r>
                  <a:rPr lang="es-GT" sz="825" b="1" dirty="0" err="1">
                    <a:effectLst>
                      <a:outerShdw blurRad="50800" dist="38100" algn="l" rotWithShape="0">
                        <a:prstClr val="black">
                          <a:alpha val="40000"/>
                        </a:prstClr>
                      </a:outerShdw>
                    </a:effectLst>
                    <a:latin typeface="Arial" panose="020B0604020202020204" pitchFamily="34" charset="0"/>
                    <a:cs typeface="Arial" panose="020B0604020202020204" pitchFamily="34" charset="0"/>
                  </a:rPr>
                  <a:t>Allta</a:t>
                </a: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 Verapaz</a:t>
                </a:r>
              </a:p>
            </p:txBody>
          </p:sp>
          <p:sp>
            <p:nvSpPr>
              <p:cNvPr id="46" name="Forma libre 45"/>
              <p:cNvSpPr/>
              <p:nvPr/>
            </p:nvSpPr>
            <p:spPr>
              <a:xfrm>
                <a:off x="8850012" y="4126690"/>
                <a:ext cx="1286412" cy="2328669"/>
              </a:xfrm>
              <a:custGeom>
                <a:avLst/>
                <a:gdLst>
                  <a:gd name="connsiteX0" fmla="*/ 0 w 1286412"/>
                  <a:gd name="connsiteY0" fmla="*/ 128641 h 2328669"/>
                  <a:gd name="connsiteX1" fmla="*/ 128641 w 1286412"/>
                  <a:gd name="connsiteY1" fmla="*/ 0 h 2328669"/>
                  <a:gd name="connsiteX2" fmla="*/ 1157771 w 1286412"/>
                  <a:gd name="connsiteY2" fmla="*/ 0 h 2328669"/>
                  <a:gd name="connsiteX3" fmla="*/ 1286412 w 1286412"/>
                  <a:gd name="connsiteY3" fmla="*/ 128641 h 2328669"/>
                  <a:gd name="connsiteX4" fmla="*/ 1286412 w 1286412"/>
                  <a:gd name="connsiteY4" fmla="*/ 2200028 h 2328669"/>
                  <a:gd name="connsiteX5" fmla="*/ 1157771 w 1286412"/>
                  <a:gd name="connsiteY5" fmla="*/ 2328669 h 2328669"/>
                  <a:gd name="connsiteX6" fmla="*/ 128641 w 1286412"/>
                  <a:gd name="connsiteY6" fmla="*/ 2328669 h 2328669"/>
                  <a:gd name="connsiteX7" fmla="*/ 0 w 1286412"/>
                  <a:gd name="connsiteY7" fmla="*/ 2200028 h 2328669"/>
                  <a:gd name="connsiteX8" fmla="*/ 0 w 1286412"/>
                  <a:gd name="connsiteY8" fmla="*/ 128641 h 23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412" h="2328669">
                    <a:moveTo>
                      <a:pt x="0" y="128641"/>
                    </a:moveTo>
                    <a:cubicBezTo>
                      <a:pt x="0" y="57595"/>
                      <a:pt x="57595" y="0"/>
                      <a:pt x="128641" y="0"/>
                    </a:cubicBezTo>
                    <a:lnTo>
                      <a:pt x="1157771" y="0"/>
                    </a:lnTo>
                    <a:cubicBezTo>
                      <a:pt x="1228817" y="0"/>
                      <a:pt x="1286412" y="57595"/>
                      <a:pt x="1286412" y="128641"/>
                    </a:cubicBezTo>
                    <a:lnTo>
                      <a:pt x="1286412" y="2200028"/>
                    </a:lnTo>
                    <a:cubicBezTo>
                      <a:pt x="1286412" y="2271074"/>
                      <a:pt x="1228817" y="2328669"/>
                      <a:pt x="1157771" y="2328669"/>
                    </a:cubicBezTo>
                    <a:lnTo>
                      <a:pt x="128641" y="2328669"/>
                    </a:lnTo>
                    <a:cubicBezTo>
                      <a:pt x="57595" y="2328669"/>
                      <a:pt x="0" y="2271074"/>
                      <a:pt x="0" y="2200028"/>
                    </a:cubicBezTo>
                    <a:lnTo>
                      <a:pt x="0" y="128641"/>
                    </a:lnTo>
                    <a:close/>
                  </a:path>
                </a:pathLst>
              </a:custGeom>
              <a:gradFill>
                <a:gsLst>
                  <a:gs pos="0">
                    <a:srgbClr val="FF99FF"/>
                  </a:gs>
                  <a:gs pos="50000">
                    <a:srgbClr val="FF66FF"/>
                  </a:gs>
                  <a:gs pos="100000">
                    <a:srgbClr val="CC00CC"/>
                  </a:gs>
                </a:gsLst>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8674" tIns="757275" rIns="58674" bIns="407975" numCol="1" spcCol="1270" anchor="ctr" anchorCtr="0">
                <a:noAutofit/>
              </a:bodyPr>
              <a:lstStyle/>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Porcentaje de Avance Físico</a:t>
                </a:r>
              </a:p>
              <a:p>
                <a:pPr algn="ctr" defTabSz="366704">
                  <a:lnSpc>
                    <a:spcPct val="90000"/>
                  </a:lnSpc>
                  <a:spcBef>
                    <a:spcPct val="0"/>
                  </a:spcBef>
                  <a:spcAft>
                    <a:spcPct val="35000"/>
                  </a:spcAft>
                </a:pPr>
                <a:endPar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pPr algn="ctr" defTabSz="366704">
                  <a:lnSpc>
                    <a:spcPct val="90000"/>
                  </a:lnSpc>
                  <a:spcBef>
                    <a:spcPct val="0"/>
                  </a:spcBef>
                  <a:spcAft>
                    <a:spcPct val="35000"/>
                  </a:spcAft>
                </a:pPr>
                <a:r>
                  <a:rPr lang="es-GT" sz="825"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rPr>
                  <a:t>10.00%</a:t>
                </a:r>
              </a:p>
            </p:txBody>
          </p:sp>
        </p:grpSp>
        <p:pic>
          <p:nvPicPr>
            <p:cNvPr id="47" name="Imagen 4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90616" y="3589326"/>
              <a:ext cx="573899" cy="573899"/>
            </a:xfrm>
            <a:prstGeom prst="rect">
              <a:avLst/>
            </a:prstGeom>
          </p:spPr>
        </p:pic>
        <p:pic>
          <p:nvPicPr>
            <p:cNvPr id="48" name="Imagen 47"/>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25455" y1="30978" x2="25455" y2="30978"/>
                          <a14:foregroundMark x1="58909" y1="24457" x2="58909" y2="24457"/>
                          <a14:foregroundMark x1="70182" y1="19565" x2="70182" y2="19565"/>
                        </a14:backgroundRemoval>
                      </a14:imgEffect>
                    </a14:imgLayer>
                  </a14:imgProps>
                </a:ext>
                <a:ext uri="{28A0092B-C50C-407E-A947-70E740481C1C}">
                  <a14:useLocalDpi xmlns:a14="http://schemas.microsoft.com/office/drawing/2010/main" val="0"/>
                </a:ext>
              </a:extLst>
            </a:blip>
            <a:stretch>
              <a:fillRect/>
            </a:stretch>
          </p:blipFill>
          <p:spPr>
            <a:xfrm>
              <a:off x="6323512" y="3602862"/>
              <a:ext cx="775778" cy="519066"/>
            </a:xfrm>
            <a:prstGeom prst="rect">
              <a:avLst/>
            </a:prstGeom>
          </p:spPr>
        </p:pic>
        <p:pic>
          <p:nvPicPr>
            <p:cNvPr id="49" name="Imagen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5847" y="5143080"/>
              <a:ext cx="372862" cy="372862"/>
            </a:xfrm>
            <a:prstGeom prst="rect">
              <a:avLst/>
            </a:prstGeom>
          </p:spPr>
        </p:pic>
        <p:pic>
          <p:nvPicPr>
            <p:cNvPr id="50" name="Imagen 49"/>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5056" y1="53906" x2="45056" y2="53906"/>
                          <a14:foregroundMark x1="69213" y1="76563" x2="69213" y2="76563"/>
                          <a14:foregroundMark x1="34270" y1="48633" x2="34270" y2="48633"/>
                        </a14:backgroundRemoval>
                      </a14:imgEffect>
                    </a14:imgLayer>
                  </a14:imgProps>
                </a:ext>
                <a:ext uri="{28A0092B-C50C-407E-A947-70E740481C1C}">
                  <a14:useLocalDpi xmlns:a14="http://schemas.microsoft.com/office/drawing/2010/main" val="0"/>
                </a:ext>
              </a:extLst>
            </a:blip>
            <a:stretch>
              <a:fillRect/>
            </a:stretch>
          </p:blipFill>
          <p:spPr>
            <a:xfrm>
              <a:off x="8220568" y="3613708"/>
              <a:ext cx="846692" cy="487085"/>
            </a:xfrm>
            <a:prstGeom prst="rect">
              <a:avLst/>
            </a:prstGeom>
          </p:spPr>
        </p:pic>
        <p:pic>
          <p:nvPicPr>
            <p:cNvPr id="51" name="Imagen 50"/>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9342652" y="1949711"/>
              <a:ext cx="517471" cy="517471"/>
            </a:xfrm>
            <a:prstGeom prst="rect">
              <a:avLst/>
            </a:prstGeom>
          </p:spPr>
        </p:pic>
        <p:pic>
          <p:nvPicPr>
            <p:cNvPr id="52" name="Imagen 51"/>
            <p:cNvPicPr>
              <a:picLocks noChangeAspect="1"/>
            </p:cNvPicPr>
            <p:nvPr/>
          </p:nvPicPr>
          <p:blipFill>
            <a:blip r:embed="rId13">
              <a:biLevel thresh="75000"/>
              <a:extLst>
                <a:ext uri="{28A0092B-C50C-407E-A947-70E740481C1C}">
                  <a14:useLocalDpi xmlns:a14="http://schemas.microsoft.com/office/drawing/2010/main" val="0"/>
                </a:ext>
              </a:extLst>
            </a:blip>
            <a:stretch>
              <a:fillRect/>
            </a:stretch>
          </p:blipFill>
          <p:spPr>
            <a:xfrm>
              <a:off x="8397455" y="1950558"/>
              <a:ext cx="473500" cy="473500"/>
            </a:xfrm>
            <a:prstGeom prst="rect">
              <a:avLst/>
            </a:prstGeom>
          </p:spPr>
        </p:pic>
        <p:pic>
          <p:nvPicPr>
            <p:cNvPr id="53" name="Imagen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22132" y="1957607"/>
              <a:ext cx="493476" cy="493476"/>
            </a:xfrm>
            <a:prstGeom prst="rect">
              <a:avLst/>
            </a:prstGeom>
          </p:spPr>
        </p:pic>
        <p:pic>
          <p:nvPicPr>
            <p:cNvPr id="54" name="Imagen 53"/>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30469" y1="81445" x2="30469" y2="81445"/>
                          <a14:foregroundMark x1="66016" y1="81445" x2="66016" y2="81445"/>
                          <a14:foregroundMark x1="34180" y1="41602" x2="34180" y2="41602"/>
                          <a14:foregroundMark x1="48047" y1="41602" x2="48047" y2="41602"/>
                        </a14:backgroundRemoval>
                      </a14:imgEffect>
                    </a14:imgLayer>
                  </a14:imgProps>
                </a:ext>
                <a:ext uri="{28A0092B-C50C-407E-A947-70E740481C1C}">
                  <a14:useLocalDpi xmlns:a14="http://schemas.microsoft.com/office/drawing/2010/main" val="0"/>
                </a:ext>
              </a:extLst>
            </a:blip>
            <a:stretch>
              <a:fillRect/>
            </a:stretch>
          </p:blipFill>
          <p:spPr>
            <a:xfrm>
              <a:off x="6455850" y="1943423"/>
              <a:ext cx="502281" cy="502281"/>
            </a:xfrm>
            <a:prstGeom prst="rect">
              <a:avLst/>
            </a:prstGeom>
          </p:spPr>
        </p:pic>
        <p:sp>
          <p:nvSpPr>
            <p:cNvPr id="55" name="CuadroTexto 54"/>
            <p:cNvSpPr txBox="1"/>
            <p:nvPr/>
          </p:nvSpPr>
          <p:spPr>
            <a:xfrm>
              <a:off x="7099294" y="5143084"/>
              <a:ext cx="2700919" cy="617477"/>
            </a:xfrm>
            <a:prstGeom prst="rect">
              <a:avLst/>
            </a:prstGeom>
            <a:noFill/>
          </p:spPr>
          <p:txBody>
            <a:bodyPr wrap="square" rtlCol="0">
              <a:spAutoFit/>
            </a:bodyPr>
            <a:lstStyle/>
            <a:p>
              <a:pPr algn="ctr" defTabSz="366704">
                <a:lnSpc>
                  <a:spcPct val="90000"/>
                </a:lnSpc>
                <a:spcBef>
                  <a:spcPct val="0"/>
                </a:spcBef>
                <a:spcAft>
                  <a:spcPct val="35000"/>
                </a:spcAft>
              </a:pPr>
              <a:r>
                <a:rPr lang="es-GT" sz="825" b="1" dirty="0">
                  <a:solidFill>
                    <a:schemeClr val="lt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Plazo de Ejecución</a:t>
              </a:r>
            </a:p>
            <a:p>
              <a:pPr algn="ctr" defTabSz="366704">
                <a:lnSpc>
                  <a:spcPct val="90000"/>
                </a:lnSpc>
                <a:spcBef>
                  <a:spcPct val="0"/>
                </a:spcBef>
                <a:spcAft>
                  <a:spcPct val="35000"/>
                </a:spcAft>
              </a:pPr>
              <a:r>
                <a:rPr lang="es-GT" sz="825" b="1" dirty="0">
                  <a:solidFill>
                    <a:schemeClr val="lt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446 días  (finaliza el 15/08/2021)</a:t>
              </a:r>
              <a:endParaRPr lang="es-GT" sz="1350" b="1" dirty="0">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a:p>
              <a:endParaRPr lang="es-GT" sz="1350" dirty="0"/>
            </a:p>
          </p:txBody>
        </p:sp>
      </p:grpSp>
    </p:spTree>
    <p:extLst>
      <p:ext uri="{BB962C8B-B14F-4D97-AF65-F5344CB8AC3E}">
        <p14:creationId xmlns:p14="http://schemas.microsoft.com/office/powerpoint/2010/main" val="2780642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480960" y="289666"/>
            <a:ext cx="8254478" cy="830997"/>
          </a:xfrm>
          <a:prstGeom prst="rect">
            <a:avLst/>
          </a:prstGeom>
        </p:spPr>
        <p:txBody>
          <a:bodyPr wrap="square">
            <a:spAutoFit/>
          </a:bodyPr>
          <a:lstStyle/>
          <a:p>
            <a:r>
              <a:rPr lang="es-GT" sz="1600" b="1" dirty="0">
                <a:solidFill>
                  <a:schemeClr val="accent1">
                    <a:lumMod val="50000"/>
                  </a:schemeClr>
                </a:solidFill>
                <a:latin typeface="Arial" panose="020B0604020202020204" pitchFamily="34" charset="0"/>
                <a:cs typeface="Arial" panose="020B0604020202020204" pitchFamily="34" charset="0"/>
              </a:rPr>
              <a:t>Proyecto</a:t>
            </a:r>
            <a:r>
              <a:rPr lang="es-GT" sz="1600" b="1" dirty="0">
                <a:solidFill>
                  <a:schemeClr val="accent1">
                    <a:lumMod val="50000"/>
                  </a:schemeClr>
                </a:solidFill>
              </a:rPr>
              <a:t> </a:t>
            </a:r>
            <a:r>
              <a:rPr lang="es-GT" sz="1600" b="1" dirty="0">
                <a:solidFill>
                  <a:schemeClr val="accent1">
                    <a:lumMod val="50000"/>
                  </a:schemeClr>
                </a:solidFill>
                <a:latin typeface="Arial" panose="020B0604020202020204" pitchFamily="34" charset="0"/>
                <a:cs typeface="Arial" panose="020B0604020202020204" pitchFamily="34" charset="0"/>
              </a:rPr>
              <a:t>de Inversión</a:t>
            </a:r>
          </a:p>
          <a:p>
            <a:r>
              <a:rPr lang="es-GT" sz="1600" b="1" dirty="0">
                <a:solidFill>
                  <a:schemeClr val="accent1">
                    <a:lumMod val="50000"/>
                  </a:schemeClr>
                </a:solidFill>
                <a:latin typeface="Arial" panose="020B0604020202020204" pitchFamily="34" charset="0"/>
                <a:cs typeface="Arial" panose="020B0604020202020204" pitchFamily="34" charset="0"/>
              </a:rPr>
              <a:t>Construcción Instituto Diversificado Chisec, Alta Verapaz</a:t>
            </a:r>
          </a:p>
          <a:p>
            <a:r>
              <a:rPr lang="es-GT" sz="1600" b="1" dirty="0">
                <a:solidFill>
                  <a:schemeClr val="accent1">
                    <a:lumMod val="50000"/>
                  </a:schemeClr>
                </a:solidFill>
                <a:latin typeface="Arial" panose="020B0604020202020204" pitchFamily="34" charset="0"/>
                <a:cs typeface="Arial" panose="020B0604020202020204" pitchFamily="34" charset="0"/>
              </a:rPr>
              <a:t>Con recursos del Préstamo Kreditanstalt Fur Wiederaufbau  -KfW- PROEDUC V</a:t>
            </a:r>
          </a:p>
        </p:txBody>
      </p:sp>
      <p:pic>
        <p:nvPicPr>
          <p:cNvPr id="9" name="Marcador de contenido 4">
            <a:extLst>
              <a:ext uri="{FF2B5EF4-FFF2-40B4-BE49-F238E27FC236}">
                <a16:creationId xmlns:a16="http://schemas.microsoft.com/office/drawing/2014/main" id="{35BB6655-CC87-494C-8FE9-D1B4CD2DA1D4}"/>
              </a:ext>
            </a:extLst>
          </p:cNvPr>
          <p:cNvPicPr>
            <a:picLocks noGrp="1"/>
          </p:cNvPicPr>
          <p:nvPr>
            <p:ph idx="1"/>
          </p:nvPr>
        </p:nvPicPr>
        <p:blipFill>
          <a:blip r:embed="rId4">
            <a:extLst>
              <a:ext uri="{BEBA8EAE-BF5A-486C-A8C5-ECC9F3942E4B}">
                <a14:imgProps xmlns:a14="http://schemas.microsoft.com/office/drawing/2010/main">
                  <a14:imgLayer r:embed="rId5">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06187" y="1779916"/>
            <a:ext cx="2894400" cy="1590300"/>
          </a:xfrm>
          <a:prstGeom prst="rect">
            <a:avLst/>
          </a:prstGeom>
          <a:noFill/>
          <a:ln>
            <a:noFill/>
          </a:ln>
          <a:effectLst>
            <a:outerShdw blurRad="50800" dist="38100" algn="l" rotWithShape="0">
              <a:prstClr val="black">
                <a:alpha val="40000"/>
              </a:prstClr>
            </a:outerShdw>
          </a:effectLst>
        </p:spPr>
      </p:pic>
      <p:sp>
        <p:nvSpPr>
          <p:cNvPr id="14" name="CuadroTexto 13"/>
          <p:cNvSpPr txBox="1"/>
          <p:nvPr/>
        </p:nvSpPr>
        <p:spPr>
          <a:xfrm>
            <a:off x="7495371" y="3372506"/>
            <a:ext cx="1116039" cy="415498"/>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Módulo Taller 2</a:t>
            </a:r>
          </a:p>
        </p:txBody>
      </p:sp>
      <p:sp>
        <p:nvSpPr>
          <p:cNvPr id="15" name="CuadroTexto 14"/>
          <p:cNvSpPr txBox="1"/>
          <p:nvPr/>
        </p:nvSpPr>
        <p:spPr>
          <a:xfrm>
            <a:off x="3161694" y="3367750"/>
            <a:ext cx="2163305" cy="415498"/>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Módulo de Aulas y Laboratorios</a:t>
            </a:r>
          </a:p>
        </p:txBody>
      </p:sp>
      <p:sp>
        <p:nvSpPr>
          <p:cNvPr id="20" name="CuadroTexto 19"/>
          <p:cNvSpPr txBox="1"/>
          <p:nvPr/>
        </p:nvSpPr>
        <p:spPr>
          <a:xfrm>
            <a:off x="1786659" y="6402838"/>
            <a:ext cx="2476870" cy="196208"/>
          </a:xfrm>
          <a:prstGeom prst="rect">
            <a:avLst/>
          </a:prstGeom>
          <a:noFill/>
        </p:spPr>
        <p:txBody>
          <a:bodyPr wrap="square" rtlCol="0">
            <a:spAutoFit/>
          </a:bodyPr>
          <a:lstStyle/>
          <a:p>
            <a:r>
              <a:rPr lang="es-GT" sz="675" dirty="0">
                <a:solidFill>
                  <a:schemeClr val="accent1">
                    <a:lumMod val="50000"/>
                  </a:schemeClr>
                </a:solidFill>
                <a:latin typeface="Arial" panose="020B0604020202020204" pitchFamily="34" charset="0"/>
                <a:cs typeface="Arial" panose="020B0604020202020204" pitchFamily="34" charset="0"/>
              </a:rPr>
              <a:t>Fuente: Dirección de Planificación Educativa -DIPLAN-</a:t>
            </a:r>
          </a:p>
        </p:txBody>
      </p:sp>
      <p:pic>
        <p:nvPicPr>
          <p:cNvPr id="10" name="Imagen 9">
            <a:extLst>
              <a:ext uri="{FF2B5EF4-FFF2-40B4-BE49-F238E27FC236}">
                <a16:creationId xmlns:a16="http://schemas.microsoft.com/office/drawing/2014/main" id="{7A749BA1-0E37-4302-B602-E87FFDF5A40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796143" y="3837536"/>
            <a:ext cx="2894400" cy="1590300"/>
          </a:xfrm>
          <a:prstGeom prst="rect">
            <a:avLst/>
          </a:prstGeom>
          <a:noFill/>
          <a:ln>
            <a:noFill/>
          </a:ln>
          <a:effectLst>
            <a:outerShdw blurRad="50800" dist="38100" algn="l" rotWithShape="0">
              <a:prstClr val="black">
                <a:alpha val="40000"/>
              </a:prstClr>
            </a:outerShdw>
          </a:effectLst>
        </p:spPr>
      </p:pic>
      <p:pic>
        <p:nvPicPr>
          <p:cNvPr id="11" name="Imagen 10">
            <a:extLst>
              <a:ext uri="{FF2B5EF4-FFF2-40B4-BE49-F238E27FC236}">
                <a16:creationId xmlns:a16="http://schemas.microsoft.com/office/drawing/2014/main" id="{276D39CC-EF7F-4466-A963-285DDDA0725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606187" y="3837536"/>
            <a:ext cx="2894400" cy="1590300"/>
          </a:xfrm>
          <a:prstGeom prst="rect">
            <a:avLst/>
          </a:prstGeom>
          <a:noFill/>
          <a:ln>
            <a:noFill/>
          </a:ln>
          <a:effectLst>
            <a:outerShdw blurRad="50800" dist="38100" algn="l" rotWithShape="0">
              <a:prstClr val="black">
                <a:alpha val="40000"/>
              </a:prstClr>
            </a:outerShdw>
          </a:effectLst>
        </p:spPr>
      </p:pic>
      <p:pic>
        <p:nvPicPr>
          <p:cNvPr id="12" name="Imagen 11">
            <a:extLst>
              <a:ext uri="{FF2B5EF4-FFF2-40B4-BE49-F238E27FC236}">
                <a16:creationId xmlns:a16="http://schemas.microsoft.com/office/drawing/2014/main" id="{72354C75-F604-413F-825A-20EDA9D37E38}"/>
              </a:ext>
            </a:extLst>
          </p:cNvPr>
          <p:cNvPicPr/>
          <p:nvPr/>
        </p:nvPicPr>
        <p:blipFill>
          <a:blip r:embed="rId8">
            <a:extLst>
              <a:ext uri="{BEBA8EAE-BF5A-486C-A8C5-ECC9F3942E4B}">
                <a14:imgProps xmlns:a14="http://schemas.microsoft.com/office/drawing/2010/main">
                  <a14:imgLayer r:embed="rId9">
                    <a14:imgEffect>
                      <a14:colorTemperature colorTemp="53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16329" y="1779916"/>
            <a:ext cx="2894400" cy="1590300"/>
          </a:xfrm>
          <a:prstGeom prst="rect">
            <a:avLst/>
          </a:prstGeom>
          <a:noFill/>
          <a:ln>
            <a:noFill/>
          </a:ln>
          <a:effectLst>
            <a:outerShdw blurRad="50800" dist="38100" algn="l" rotWithShape="0">
              <a:prstClr val="black">
                <a:alpha val="40000"/>
              </a:prstClr>
            </a:outerShdw>
          </a:effectLst>
        </p:spPr>
      </p:pic>
      <p:pic>
        <p:nvPicPr>
          <p:cNvPr id="16" name="Imagen 15">
            <a:extLst>
              <a:ext uri="{FF2B5EF4-FFF2-40B4-BE49-F238E27FC236}">
                <a16:creationId xmlns:a16="http://schemas.microsoft.com/office/drawing/2014/main" id="{7A749BA1-0E37-4302-B602-E87FFDF5A40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816329" y="3837536"/>
            <a:ext cx="2894400" cy="1590300"/>
          </a:xfrm>
          <a:prstGeom prst="rect">
            <a:avLst/>
          </a:prstGeom>
          <a:noFill/>
          <a:ln>
            <a:noFill/>
          </a:ln>
          <a:effectLst>
            <a:outerShdw blurRad="50800" dist="38100" algn="l" rotWithShape="0">
              <a:prstClr val="black">
                <a:alpha val="40000"/>
              </a:prstClr>
            </a:outerShdw>
          </a:effectLst>
        </p:spPr>
      </p:pic>
      <p:sp>
        <p:nvSpPr>
          <p:cNvPr id="17" name="CuadroTexto 16"/>
          <p:cNvSpPr txBox="1"/>
          <p:nvPr/>
        </p:nvSpPr>
        <p:spPr>
          <a:xfrm>
            <a:off x="3021762" y="5422905"/>
            <a:ext cx="2483541" cy="415498"/>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Módulo Taller, Cocina y Gastronomía</a:t>
            </a:r>
          </a:p>
        </p:txBody>
      </p:sp>
      <p:sp>
        <p:nvSpPr>
          <p:cNvPr id="18" name="CuadroTexto 17"/>
          <p:cNvSpPr txBox="1"/>
          <p:nvPr/>
        </p:nvSpPr>
        <p:spPr>
          <a:xfrm>
            <a:off x="6830685" y="5423131"/>
            <a:ext cx="2445411" cy="253916"/>
          </a:xfrm>
          <a:prstGeom prst="rect">
            <a:avLst/>
          </a:prstGeom>
          <a:noFill/>
        </p:spPr>
        <p:txBody>
          <a:bodyPr wrap="square" rtlCol="0">
            <a:spAutoFit/>
          </a:bodyPr>
          <a:lstStyle/>
          <a:p>
            <a:pPr algn="ctr"/>
            <a:r>
              <a:rPr lang="es-GT" sz="1050" b="1" dirty="0">
                <a:solidFill>
                  <a:schemeClr val="accent1">
                    <a:lumMod val="50000"/>
                  </a:schemeClr>
                </a:solidFill>
                <a:latin typeface="Arial" panose="020B0604020202020204" pitchFamily="34" charset="0"/>
                <a:cs typeface="Arial" panose="020B0604020202020204" pitchFamily="34" charset="0"/>
              </a:rPr>
              <a:t>Módulo Administrativo Comunitario</a:t>
            </a:r>
          </a:p>
        </p:txBody>
      </p:sp>
    </p:spTree>
    <p:extLst>
      <p:ext uri="{BB962C8B-B14F-4D97-AF65-F5344CB8AC3E}">
        <p14:creationId xmlns:p14="http://schemas.microsoft.com/office/powerpoint/2010/main" val="852402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2516018" y="3043771"/>
            <a:ext cx="7159963" cy="884502"/>
          </a:xfrm>
          <a:prstGeom prst="rect">
            <a:avLst/>
          </a:prstGeom>
        </p:spPr>
        <p:txBody>
          <a:bodyPr vert="horz" lIns="51435" tIns="25718" rIns="51435" bIns="25718"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600" b="1" dirty="0">
                <a:solidFill>
                  <a:schemeClr val="bg1"/>
                </a:solidFill>
                <a:latin typeface="Arial" panose="020B0604020202020204" pitchFamily="34" charset="0"/>
                <a:cs typeface="Arial" panose="020B0604020202020204" pitchFamily="34" charset="0"/>
              </a:rPr>
              <a:t>RENDICIÓN DE CUENTAS</a:t>
            </a:r>
            <a:br>
              <a:rPr lang="es-GT" sz="3600" b="1" dirty="0">
                <a:latin typeface="Arial" panose="020B0604020202020204" pitchFamily="34" charset="0"/>
                <a:cs typeface="Arial" panose="020B0604020202020204" pitchFamily="34" charset="0"/>
              </a:rPr>
            </a:br>
            <a:r>
              <a:rPr lang="es-GT" sz="3600" b="1" dirty="0">
                <a:solidFill>
                  <a:srgbClr val="00B0F0"/>
                </a:solidFill>
                <a:latin typeface="Arial" panose="020B0604020202020204" pitchFamily="34" charset="0"/>
                <a:cs typeface="Arial" panose="020B0604020202020204" pitchFamily="34" charset="0"/>
              </a:rPr>
              <a:t>LOGROS Y TENDENCIAS</a:t>
            </a:r>
          </a:p>
        </p:txBody>
      </p:sp>
    </p:spTree>
    <p:extLst>
      <p:ext uri="{BB962C8B-B14F-4D97-AF65-F5344CB8AC3E}">
        <p14:creationId xmlns:p14="http://schemas.microsoft.com/office/powerpoint/2010/main" val="12722456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BB96443-A7CB-48FE-A7CA-8E5B36E7EB52}"/>
              </a:ext>
            </a:extLst>
          </p:cNvPr>
          <p:cNvSpPr txBox="1">
            <a:spLocks/>
          </p:cNvSpPr>
          <p:nvPr/>
        </p:nvSpPr>
        <p:spPr>
          <a:xfrm>
            <a:off x="2960696" y="477500"/>
            <a:ext cx="6633110" cy="759509"/>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400" b="1" dirty="0">
                <a:solidFill>
                  <a:schemeClr val="accent1">
                    <a:lumMod val="50000"/>
                  </a:schemeClr>
                </a:solidFill>
                <a:latin typeface="Arial" panose="020B0604020202020204" pitchFamily="34" charset="0"/>
                <a:cs typeface="Arial" panose="020B0604020202020204" pitchFamily="34" charset="0"/>
              </a:rPr>
              <a:t>Logros y Tendencias</a:t>
            </a:r>
          </a:p>
        </p:txBody>
      </p:sp>
      <p:graphicFrame>
        <p:nvGraphicFramePr>
          <p:cNvPr id="2" name="Tabla 1"/>
          <p:cNvGraphicFramePr>
            <a:graphicFrameLocks noGrp="1"/>
          </p:cNvGraphicFramePr>
          <p:nvPr/>
        </p:nvGraphicFramePr>
        <p:xfrm>
          <a:off x="2023334" y="1561360"/>
          <a:ext cx="8379618" cy="4616686"/>
        </p:xfrm>
        <a:graphic>
          <a:graphicData uri="http://schemas.openxmlformats.org/drawingml/2006/table">
            <a:tbl>
              <a:tblPr firstRow="1" bandRow="1">
                <a:tableStyleId>{5C22544A-7EE6-4342-B048-85BDC9FD1C3A}</a:tableStyleId>
              </a:tblPr>
              <a:tblGrid>
                <a:gridCol w="1794779">
                  <a:extLst>
                    <a:ext uri="{9D8B030D-6E8A-4147-A177-3AD203B41FA5}">
                      <a16:colId xmlns:a16="http://schemas.microsoft.com/office/drawing/2014/main" val="20000"/>
                    </a:ext>
                  </a:extLst>
                </a:gridCol>
                <a:gridCol w="3698314">
                  <a:extLst>
                    <a:ext uri="{9D8B030D-6E8A-4147-A177-3AD203B41FA5}">
                      <a16:colId xmlns:a16="http://schemas.microsoft.com/office/drawing/2014/main" val="20001"/>
                    </a:ext>
                  </a:extLst>
                </a:gridCol>
                <a:gridCol w="2886525">
                  <a:extLst>
                    <a:ext uri="{9D8B030D-6E8A-4147-A177-3AD203B41FA5}">
                      <a16:colId xmlns:a16="http://schemas.microsoft.com/office/drawing/2014/main" val="20002"/>
                    </a:ext>
                  </a:extLst>
                </a:gridCol>
              </a:tblGrid>
              <a:tr h="223646">
                <a:tc>
                  <a:txBody>
                    <a:bodyPr/>
                    <a:lstStyle/>
                    <a:p>
                      <a:pPr algn="ctr">
                        <a:lnSpc>
                          <a:spcPct val="115000"/>
                        </a:lnSpc>
                        <a:spcBef>
                          <a:spcPts val="1000"/>
                        </a:spcBef>
                        <a:spcAft>
                          <a:spcPts val="0"/>
                        </a:spcAft>
                      </a:pPr>
                      <a:r>
                        <a:rPr lang="es-GT" sz="1000" kern="1200" dirty="0">
                          <a:effectLst>
                            <a:outerShdw blurRad="38100" dist="38100" dir="2700000" algn="tl">
                              <a:srgbClr val="000000">
                                <a:alpha val="43000"/>
                              </a:srgbClr>
                            </a:outerShdw>
                          </a:effectLst>
                          <a:latin typeface="Arial" panose="020B0604020202020204" pitchFamily="34" charset="0"/>
                          <a:cs typeface="Arial" panose="020B0604020202020204" pitchFamily="34" charset="0"/>
                        </a:rPr>
                        <a:t>Programa</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ctr">
                        <a:lnSpc>
                          <a:spcPct val="115000"/>
                        </a:lnSpc>
                        <a:spcBef>
                          <a:spcPts val="1000"/>
                        </a:spcBef>
                        <a:spcAft>
                          <a:spcPts val="0"/>
                        </a:spcAft>
                      </a:pPr>
                      <a:r>
                        <a:rPr lang="es-GT" sz="1000" kern="1200">
                          <a:effectLst>
                            <a:outerShdw blurRad="38100" dist="38100" dir="2700000" algn="tl">
                              <a:srgbClr val="000000">
                                <a:alpha val="43000"/>
                              </a:srgbClr>
                            </a:outerShdw>
                          </a:effectLst>
                          <a:latin typeface="Arial" panose="020B0604020202020204" pitchFamily="34" charset="0"/>
                          <a:cs typeface="Arial" panose="020B0604020202020204" pitchFamily="34" charset="0"/>
                        </a:rPr>
                        <a:t>Logro</a:t>
                      </a:r>
                      <a:endParaRPr lang="es-GT" sz="100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ctr">
                        <a:lnSpc>
                          <a:spcPct val="115000"/>
                        </a:lnSpc>
                        <a:spcBef>
                          <a:spcPts val="1000"/>
                        </a:spcBef>
                        <a:spcAft>
                          <a:spcPts val="0"/>
                        </a:spcAft>
                      </a:pPr>
                      <a:r>
                        <a:rPr lang="es-GT" sz="1000" kern="1200" dirty="0">
                          <a:effectLst>
                            <a:outerShdw blurRad="38100" dist="38100" dir="2700000" algn="tl">
                              <a:srgbClr val="000000">
                                <a:alpha val="43000"/>
                              </a:srgbClr>
                            </a:outerShdw>
                          </a:effectLst>
                          <a:latin typeface="Arial" panose="020B0604020202020204" pitchFamily="34" charset="0"/>
                          <a:cs typeface="Arial" panose="020B0604020202020204" pitchFamily="34" charset="0"/>
                        </a:rPr>
                        <a:t>Tendencia</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extLst>
                  <a:ext uri="{0D108BD9-81ED-4DB2-BD59-A6C34878D82A}">
                    <a16:rowId xmlns:a16="http://schemas.microsoft.com/office/drawing/2014/main" val="10000"/>
                  </a:ext>
                </a:extLst>
              </a:tr>
              <a:tr h="669835">
                <a:tc>
                  <a:txBody>
                    <a:bodyPr/>
                    <a:lstStyle/>
                    <a:p>
                      <a:pPr algn="ctr">
                        <a:lnSpc>
                          <a:spcPct val="115000"/>
                        </a:lnSpc>
                        <a:spcBef>
                          <a:spcPts val="1000"/>
                        </a:spcBef>
                        <a:spcAft>
                          <a:spcPts val="0"/>
                        </a:spcAft>
                      </a:pPr>
                      <a:r>
                        <a:rPr lang="es-GT" sz="1000" kern="1200">
                          <a:effectLst/>
                          <a:latin typeface="Arial" panose="020B0604020202020204" pitchFamily="34" charset="0"/>
                          <a:cs typeface="Arial" panose="020B0604020202020204" pitchFamily="34" charset="0"/>
                        </a:rPr>
                        <a:t>Alimentación Escolar</a:t>
                      </a:r>
                      <a:endParaRPr lang="es-GT" sz="100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just">
                        <a:lnSpc>
                          <a:spcPct val="115000"/>
                        </a:lnSpc>
                        <a:spcBef>
                          <a:spcPts val="1000"/>
                        </a:spcBef>
                        <a:spcAft>
                          <a:spcPts val="0"/>
                        </a:spcAft>
                      </a:pPr>
                      <a:r>
                        <a:rPr lang="es-ES" sz="1000" kern="1200">
                          <a:effectLst/>
                          <a:latin typeface="Arial" panose="020B0604020202020204" pitchFamily="34" charset="0"/>
                          <a:cs typeface="Arial" panose="020B0604020202020204" pitchFamily="34" charset="0"/>
                        </a:rPr>
                        <a:t>Se ejecutaron Q762.75 millones en alimentación escolar, para atender aproximadamente a 2.6 millones de estudiantes de los niveles de educación preprimaria y primaria, en 29,876 establecimientos educativos a nivel nacional, correspondiente a 75 días. </a:t>
                      </a:r>
                      <a:endParaRPr lang="es-GT" sz="100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just">
                        <a:lnSpc>
                          <a:spcPct val="115000"/>
                        </a:lnSpc>
                        <a:spcBef>
                          <a:spcPts val="1000"/>
                        </a:spcBef>
                        <a:spcAft>
                          <a:spcPts val="0"/>
                        </a:spcAft>
                      </a:pPr>
                      <a:r>
                        <a:rPr lang="es-GT" sz="1000" kern="1200" dirty="0">
                          <a:effectLst/>
                          <a:latin typeface="Arial" panose="020B0604020202020204" pitchFamily="34" charset="0"/>
                          <a:cs typeface="Arial" panose="020B0604020202020204" pitchFamily="34" charset="0"/>
                        </a:rPr>
                        <a:t>Se estima una ejecución Q.744.71 millones en alimentación escolar, para atender a </a:t>
                      </a:r>
                      <a:r>
                        <a:rPr lang="es-ES" sz="1000" kern="1200" dirty="0">
                          <a:effectLst/>
                          <a:latin typeface="Arial" panose="020B0604020202020204" pitchFamily="34" charset="0"/>
                          <a:cs typeface="Arial" panose="020B0604020202020204" pitchFamily="34" charset="0"/>
                        </a:rPr>
                        <a:t>aproximadamente a 2.6 millones de estudiantes de niveles de educación preprimaria y primaria.</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extLst>
                  <a:ext uri="{0D108BD9-81ED-4DB2-BD59-A6C34878D82A}">
                    <a16:rowId xmlns:a16="http://schemas.microsoft.com/office/drawing/2014/main" val="10001"/>
                  </a:ext>
                </a:extLst>
              </a:tr>
              <a:tr h="512101">
                <a:tc>
                  <a:txBody>
                    <a:bodyPr/>
                    <a:lstStyle/>
                    <a:p>
                      <a:pPr algn="ctr">
                        <a:lnSpc>
                          <a:spcPct val="115000"/>
                        </a:lnSpc>
                        <a:spcBef>
                          <a:spcPts val="1000"/>
                        </a:spcBef>
                        <a:spcAft>
                          <a:spcPts val="0"/>
                        </a:spcAft>
                      </a:pPr>
                      <a:r>
                        <a:rPr lang="es-GT" sz="1000" kern="1200">
                          <a:effectLst/>
                          <a:latin typeface="Arial" panose="020B0604020202020204" pitchFamily="34" charset="0"/>
                          <a:cs typeface="Arial" panose="020B0604020202020204" pitchFamily="34" charset="0"/>
                        </a:rPr>
                        <a:t>Útiles Escolares</a:t>
                      </a:r>
                      <a:endParaRPr lang="es-GT" sz="100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just">
                        <a:lnSpc>
                          <a:spcPct val="115000"/>
                        </a:lnSpc>
                        <a:spcBef>
                          <a:spcPts val="1000"/>
                        </a:spcBef>
                        <a:spcAft>
                          <a:spcPts val="0"/>
                        </a:spcAft>
                      </a:pPr>
                      <a:r>
                        <a:rPr lang="es-ES" sz="1000" kern="1200">
                          <a:effectLst/>
                          <a:latin typeface="Arial" panose="020B0604020202020204" pitchFamily="34" charset="0"/>
                          <a:cs typeface="Arial" panose="020B0604020202020204" pitchFamily="34" charset="0"/>
                        </a:rPr>
                        <a:t>Q.134.27 millones, en útiles escolares para atender a 29,876 establecimientos educativos a nivel nacional y aproximadamente a 2.6 millones de estudiantes de niveles de educación preprimaria y primaria. </a:t>
                      </a:r>
                      <a:endParaRPr lang="es-GT" sz="100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endParaRPr lang="es-GT" sz="1000">
                        <a:effectLst/>
                        <a:latin typeface="Arial" panose="020B0604020202020204" pitchFamily="34" charset="0"/>
                        <a:cs typeface="Arial" panose="020B0604020202020204" pitchFamily="34" charset="0"/>
                      </a:endParaRPr>
                    </a:p>
                  </a:txBody>
                  <a:tcPr marL="52281" marR="52281" marT="26141" marB="26141" anchor="ctr"/>
                </a:tc>
                <a:extLst>
                  <a:ext uri="{0D108BD9-81ED-4DB2-BD59-A6C34878D82A}">
                    <a16:rowId xmlns:a16="http://schemas.microsoft.com/office/drawing/2014/main" val="10002"/>
                  </a:ext>
                </a:extLst>
              </a:tr>
              <a:tr h="512101">
                <a:tc>
                  <a:txBody>
                    <a:bodyPr/>
                    <a:lstStyle/>
                    <a:p>
                      <a:pPr algn="ctr">
                        <a:lnSpc>
                          <a:spcPct val="115000"/>
                        </a:lnSpc>
                        <a:spcBef>
                          <a:spcPts val="1000"/>
                        </a:spcBef>
                        <a:spcAft>
                          <a:spcPts val="0"/>
                        </a:spcAft>
                      </a:pPr>
                      <a:r>
                        <a:rPr lang="es-GT" sz="1000" kern="1200">
                          <a:effectLst/>
                          <a:latin typeface="Arial" panose="020B0604020202020204" pitchFamily="34" charset="0"/>
                          <a:cs typeface="Arial" panose="020B0604020202020204" pitchFamily="34" charset="0"/>
                        </a:rPr>
                        <a:t>Valija Didáctica</a:t>
                      </a:r>
                      <a:endParaRPr lang="es-GT" sz="100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just">
                        <a:lnSpc>
                          <a:spcPct val="115000"/>
                        </a:lnSpc>
                        <a:spcBef>
                          <a:spcPts val="1000"/>
                        </a:spcBef>
                        <a:spcAft>
                          <a:spcPts val="0"/>
                        </a:spcAft>
                      </a:pPr>
                      <a:r>
                        <a:rPr lang="es-ES" sz="1000" kern="1200" dirty="0">
                          <a:effectLst/>
                          <a:latin typeface="Arial" panose="020B0604020202020204" pitchFamily="34" charset="0"/>
                          <a:cs typeface="Arial" panose="020B0604020202020204" pitchFamily="34" charset="0"/>
                        </a:rPr>
                        <a:t>Q.23.41 millones, en valija didáctica para atender a </a:t>
                      </a:r>
                      <a:r>
                        <a:rPr lang="es-GT" sz="1000" kern="1200" dirty="0">
                          <a:effectLst/>
                          <a:latin typeface="Arial" panose="020B0604020202020204" pitchFamily="34" charset="0"/>
                          <a:cs typeface="Arial" panose="020B0604020202020204" pitchFamily="34" charset="0"/>
                        </a:rPr>
                        <a:t>102,885</a:t>
                      </a:r>
                      <a:r>
                        <a:rPr lang="es-ES" sz="1000" kern="1200" dirty="0">
                          <a:effectLst/>
                          <a:latin typeface="Arial" panose="020B0604020202020204" pitchFamily="34" charset="0"/>
                          <a:cs typeface="Arial" panose="020B0604020202020204" pitchFamily="34" charset="0"/>
                        </a:rPr>
                        <a:t> docentes beneficiados, correspondientes a 27,174 establecimientos educativos de los niveles de educación Preprimaria y Primaria.</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endParaRPr lang="es-GT" sz="1000">
                        <a:effectLst/>
                        <a:latin typeface="Arial" panose="020B0604020202020204" pitchFamily="34" charset="0"/>
                        <a:cs typeface="Arial" panose="020B0604020202020204" pitchFamily="34" charset="0"/>
                      </a:endParaRPr>
                    </a:p>
                  </a:txBody>
                  <a:tcPr marL="52281" marR="52281" marT="26141" marB="26141" anchor="ctr"/>
                </a:tc>
                <a:extLst>
                  <a:ext uri="{0D108BD9-81ED-4DB2-BD59-A6C34878D82A}">
                    <a16:rowId xmlns:a16="http://schemas.microsoft.com/office/drawing/2014/main" val="10003"/>
                  </a:ext>
                </a:extLst>
              </a:tr>
              <a:tr h="827569">
                <a:tc>
                  <a:txBody>
                    <a:bodyPr/>
                    <a:lstStyle/>
                    <a:p>
                      <a:pPr algn="ctr">
                        <a:lnSpc>
                          <a:spcPct val="115000"/>
                        </a:lnSpc>
                        <a:spcBef>
                          <a:spcPts val="1000"/>
                        </a:spcBef>
                        <a:spcAft>
                          <a:spcPts val="0"/>
                        </a:spcAft>
                      </a:pPr>
                      <a:r>
                        <a:rPr lang="es-GT" sz="1000" kern="1200">
                          <a:effectLst/>
                          <a:latin typeface="Arial" panose="020B0604020202020204" pitchFamily="34" charset="0"/>
                          <a:cs typeface="Arial" panose="020B0604020202020204" pitchFamily="34" charset="0"/>
                        </a:rPr>
                        <a:t>Gratuidad de la Educación</a:t>
                      </a:r>
                      <a:endParaRPr lang="es-GT" sz="100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just">
                        <a:lnSpc>
                          <a:spcPct val="115000"/>
                        </a:lnSpc>
                        <a:spcBef>
                          <a:spcPts val="1000"/>
                        </a:spcBef>
                        <a:spcAft>
                          <a:spcPts val="0"/>
                        </a:spcAft>
                      </a:pPr>
                      <a:r>
                        <a:rPr lang="es-ES" sz="1000" kern="1200" dirty="0">
                          <a:effectLst/>
                          <a:latin typeface="Arial" panose="020B0604020202020204" pitchFamily="34" charset="0"/>
                          <a:cs typeface="Arial" panose="020B0604020202020204" pitchFamily="34" charset="0"/>
                        </a:rPr>
                        <a:t>Q.79.33 millones entregados para el programa de gratuidad de la educación, incluye servicios básicos, para atender aproximadamente a 3.1 millones de estudiantes de los niveles de educación preprimaria, primaria, medio ciclo básico y diversificado, en 33,925 establecimientos educativos a nivel.</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nSpc>
                          <a:spcPct val="115000"/>
                        </a:lnSpc>
                        <a:spcBef>
                          <a:spcPts val="1000"/>
                        </a:spcBef>
                        <a:spcAft>
                          <a:spcPts val="0"/>
                        </a:spcAft>
                      </a:pPr>
                      <a:r>
                        <a:rPr lang="es-GT" sz="1000" kern="1200" dirty="0">
                          <a:effectLst/>
                          <a:latin typeface="Arial" panose="020B0604020202020204" pitchFamily="34" charset="0"/>
                          <a:cs typeface="Arial" panose="020B0604020202020204" pitchFamily="34" charset="0"/>
                        </a:rPr>
                        <a:t>Se estima una ejecución de  78.27 millones correspondientes al 50% del programa de Gratuidad de la Educación.</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extLst>
                  <a:ext uri="{0D108BD9-81ED-4DB2-BD59-A6C34878D82A}">
                    <a16:rowId xmlns:a16="http://schemas.microsoft.com/office/drawing/2014/main" val="10004"/>
                  </a:ext>
                </a:extLst>
              </a:tr>
              <a:tr h="985303">
                <a:tc>
                  <a:txBody>
                    <a:bodyPr/>
                    <a:lstStyle/>
                    <a:p>
                      <a:pPr algn="ctr">
                        <a:lnSpc>
                          <a:spcPct val="115000"/>
                        </a:lnSpc>
                        <a:spcBef>
                          <a:spcPts val="1000"/>
                        </a:spcBef>
                        <a:spcAft>
                          <a:spcPts val="0"/>
                        </a:spcAft>
                      </a:pPr>
                      <a:r>
                        <a:rPr lang="es-GT" sz="1000" kern="1200">
                          <a:effectLst/>
                          <a:latin typeface="Arial" panose="020B0604020202020204" pitchFamily="34" charset="0"/>
                          <a:cs typeface="Arial" panose="020B0604020202020204" pitchFamily="34" charset="0"/>
                        </a:rPr>
                        <a:t>Seguro Médico Escolar</a:t>
                      </a:r>
                      <a:endParaRPr lang="es-GT" sz="100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just">
                        <a:lnSpc>
                          <a:spcPct val="115000"/>
                        </a:lnSpc>
                        <a:spcBef>
                          <a:spcPts val="1000"/>
                        </a:spcBef>
                        <a:spcAft>
                          <a:spcPts val="0"/>
                        </a:spcAft>
                      </a:pPr>
                      <a:r>
                        <a:rPr lang="es-GT" sz="1000" kern="1200" dirty="0">
                          <a:effectLst/>
                          <a:latin typeface="Arial" panose="020B0604020202020204" pitchFamily="34" charset="0"/>
                          <a:cs typeface="Arial" panose="020B0604020202020204" pitchFamily="34" charset="0"/>
                        </a:rPr>
                        <a:t>Q.28.81 millones correspondientes al programa del Seguro Médico Escolar, para atender aproximadamente a  1.1 millones de estudiantes de los niveles de educación preprimaria y primaria, en 138 municipios del territorio nacional.</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tc>
                  <a:txBody>
                    <a:bodyPr/>
                    <a:lstStyle/>
                    <a:p>
                      <a:pPr algn="just">
                        <a:lnSpc>
                          <a:spcPct val="115000"/>
                        </a:lnSpc>
                        <a:spcBef>
                          <a:spcPts val="1000"/>
                        </a:spcBef>
                        <a:spcAft>
                          <a:spcPts val="0"/>
                        </a:spcAft>
                      </a:pPr>
                      <a:r>
                        <a:rPr lang="es-GT" sz="1000" kern="1200" dirty="0">
                          <a:effectLst/>
                          <a:latin typeface="Arial" panose="020B0604020202020204" pitchFamily="34" charset="0"/>
                          <a:cs typeface="Arial" panose="020B0604020202020204" pitchFamily="34" charset="0"/>
                        </a:rPr>
                        <a:t>Se estima una ejecución de Q.48.24 millones, en el programa del Seguro médico Escolar, con la finalidad de beneficiar aproximadamente a 1.26 millones de estudiantes de los niveles de educación primaria y preprimaria del sector oficial en 138 municipios del territorio nacional.</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52281" marR="52281" marT="26141" marB="26141"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77371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BB96443-A7CB-48FE-A7CA-8E5B36E7EB52}"/>
              </a:ext>
            </a:extLst>
          </p:cNvPr>
          <p:cNvSpPr txBox="1">
            <a:spLocks/>
          </p:cNvSpPr>
          <p:nvPr/>
        </p:nvSpPr>
        <p:spPr>
          <a:xfrm>
            <a:off x="2968276" y="466170"/>
            <a:ext cx="6633110" cy="759509"/>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400" b="1" dirty="0">
                <a:solidFill>
                  <a:schemeClr val="accent1">
                    <a:lumMod val="50000"/>
                  </a:schemeClr>
                </a:solidFill>
                <a:latin typeface="Arial" panose="020B0604020202020204" pitchFamily="34" charset="0"/>
                <a:cs typeface="Arial" panose="020B0604020202020204" pitchFamily="34" charset="0"/>
              </a:rPr>
              <a:t>Logros y Tendencias</a:t>
            </a:r>
          </a:p>
        </p:txBody>
      </p:sp>
      <p:graphicFrame>
        <p:nvGraphicFramePr>
          <p:cNvPr id="2" name="Tabla 1"/>
          <p:cNvGraphicFramePr>
            <a:graphicFrameLocks noGrp="1"/>
          </p:cNvGraphicFramePr>
          <p:nvPr/>
        </p:nvGraphicFramePr>
        <p:xfrm>
          <a:off x="1974058" y="1327831"/>
          <a:ext cx="8165306" cy="5011416"/>
        </p:xfrm>
        <a:graphic>
          <a:graphicData uri="http://schemas.openxmlformats.org/drawingml/2006/table">
            <a:tbl>
              <a:tblPr firstRow="1" bandRow="1">
                <a:tableStyleId>{5C22544A-7EE6-4342-B048-85BDC9FD1C3A}</a:tableStyleId>
              </a:tblPr>
              <a:tblGrid>
                <a:gridCol w="1576995">
                  <a:extLst>
                    <a:ext uri="{9D8B030D-6E8A-4147-A177-3AD203B41FA5}">
                      <a16:colId xmlns:a16="http://schemas.microsoft.com/office/drawing/2014/main" val="20000"/>
                    </a:ext>
                  </a:extLst>
                </a:gridCol>
                <a:gridCol w="2998576">
                  <a:extLst>
                    <a:ext uri="{9D8B030D-6E8A-4147-A177-3AD203B41FA5}">
                      <a16:colId xmlns:a16="http://schemas.microsoft.com/office/drawing/2014/main" val="20001"/>
                    </a:ext>
                  </a:extLst>
                </a:gridCol>
                <a:gridCol w="3589735">
                  <a:extLst>
                    <a:ext uri="{9D8B030D-6E8A-4147-A177-3AD203B41FA5}">
                      <a16:colId xmlns:a16="http://schemas.microsoft.com/office/drawing/2014/main" val="20002"/>
                    </a:ext>
                  </a:extLst>
                </a:gridCol>
              </a:tblGrid>
              <a:tr h="206844">
                <a:tc>
                  <a:txBody>
                    <a:bodyPr/>
                    <a:lstStyle/>
                    <a:p>
                      <a:pPr algn="ctr">
                        <a:lnSpc>
                          <a:spcPct val="115000"/>
                        </a:lnSpc>
                        <a:spcBef>
                          <a:spcPts val="1000"/>
                        </a:spcBef>
                        <a:spcAft>
                          <a:spcPts val="0"/>
                        </a:spcAft>
                      </a:pPr>
                      <a:r>
                        <a:rPr lang="es-GT" sz="1000" kern="1200" dirty="0">
                          <a:effectLst>
                            <a:outerShdw blurRad="38100" dist="38100" dir="2700000" algn="tl">
                              <a:srgbClr val="000000">
                                <a:alpha val="43000"/>
                              </a:srgbClr>
                            </a:outerShdw>
                          </a:effectLst>
                          <a:latin typeface="Arial" panose="020B0604020202020204" pitchFamily="34" charset="0"/>
                          <a:cs typeface="Arial" panose="020B0604020202020204" pitchFamily="34" charset="0"/>
                        </a:rPr>
                        <a:t>Programa</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ctr">
                        <a:lnSpc>
                          <a:spcPct val="115000"/>
                        </a:lnSpc>
                        <a:spcBef>
                          <a:spcPts val="1000"/>
                        </a:spcBef>
                        <a:spcAft>
                          <a:spcPts val="0"/>
                        </a:spcAft>
                      </a:pPr>
                      <a:r>
                        <a:rPr lang="es-GT" sz="1000" kern="1200" dirty="0">
                          <a:effectLst>
                            <a:outerShdw blurRad="38100" dist="38100" dir="2700000" algn="tl">
                              <a:srgbClr val="000000">
                                <a:alpha val="43000"/>
                              </a:srgbClr>
                            </a:outerShdw>
                          </a:effectLst>
                          <a:latin typeface="Arial" panose="020B0604020202020204" pitchFamily="34" charset="0"/>
                          <a:cs typeface="Arial" panose="020B0604020202020204" pitchFamily="34" charset="0"/>
                        </a:rPr>
                        <a:t>Logro</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ctr">
                        <a:lnSpc>
                          <a:spcPct val="115000"/>
                        </a:lnSpc>
                        <a:spcBef>
                          <a:spcPts val="1000"/>
                        </a:spcBef>
                        <a:spcAft>
                          <a:spcPts val="0"/>
                        </a:spcAft>
                      </a:pPr>
                      <a:r>
                        <a:rPr lang="es-GT" sz="1000" kern="1200" dirty="0">
                          <a:effectLst>
                            <a:outerShdw blurRad="38100" dist="38100" dir="2700000" algn="tl">
                              <a:srgbClr val="000000">
                                <a:alpha val="43000"/>
                              </a:srgbClr>
                            </a:outerShdw>
                          </a:effectLst>
                          <a:latin typeface="Arial" panose="020B0604020202020204" pitchFamily="34" charset="0"/>
                          <a:cs typeface="Arial" panose="020B0604020202020204" pitchFamily="34" charset="0"/>
                        </a:rPr>
                        <a:t>Tendencia</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extLst>
                  <a:ext uri="{0D108BD9-81ED-4DB2-BD59-A6C34878D82A}">
                    <a16:rowId xmlns:a16="http://schemas.microsoft.com/office/drawing/2014/main" val="10000"/>
                  </a:ext>
                </a:extLst>
              </a:tr>
              <a:tr h="615181">
                <a:tc>
                  <a:txBody>
                    <a:bodyPr/>
                    <a:lstStyle/>
                    <a:p>
                      <a:pPr algn="ctr">
                        <a:lnSpc>
                          <a:spcPct val="115000"/>
                        </a:lnSpc>
                        <a:spcBef>
                          <a:spcPts val="1000"/>
                        </a:spcBef>
                        <a:spcAft>
                          <a:spcPts val="0"/>
                        </a:spcAft>
                      </a:pPr>
                      <a:r>
                        <a:rPr lang="es-GT" sz="950" kern="1200" dirty="0">
                          <a:effectLst/>
                          <a:latin typeface="Arial" panose="020B0604020202020204" pitchFamily="34" charset="0"/>
                          <a:cs typeface="Arial" panose="020B0604020202020204" pitchFamily="34" charset="0"/>
                        </a:rPr>
                        <a:t>Institutos de Educación por Cooperativa de Enseñanza</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just">
                        <a:lnSpc>
                          <a:spcPct val="115000"/>
                        </a:lnSpc>
                        <a:spcBef>
                          <a:spcPts val="1000"/>
                        </a:spcBef>
                        <a:spcAft>
                          <a:spcPts val="0"/>
                        </a:spcAft>
                      </a:pPr>
                      <a:r>
                        <a:rPr lang="es-ES" sz="950" kern="1200" dirty="0">
                          <a:effectLst/>
                          <a:latin typeface="Arial" panose="020B0604020202020204" pitchFamily="34" charset="0"/>
                          <a:cs typeface="Arial" panose="020B0604020202020204" pitchFamily="34" charset="0"/>
                        </a:rPr>
                        <a:t>Q.73.23 millones, en subvenciones otorgadas a 1,245 Institutos de Educación por Cooperativa de Enseñanza del nivel medio, ciclo Básico y Diversificado, correspondientes al primer cuatrimestre (enero-abril).</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just">
                        <a:lnSpc>
                          <a:spcPct val="115000"/>
                        </a:lnSpc>
                        <a:spcBef>
                          <a:spcPts val="1000"/>
                        </a:spcBef>
                        <a:spcAft>
                          <a:spcPts val="0"/>
                        </a:spcAft>
                      </a:pPr>
                      <a:r>
                        <a:rPr lang="es-ES" sz="950" kern="1200" dirty="0">
                          <a:effectLst/>
                          <a:latin typeface="Arial" panose="020B0604020202020204" pitchFamily="34" charset="0"/>
                          <a:cs typeface="Arial" panose="020B0604020202020204" pitchFamily="34" charset="0"/>
                        </a:rPr>
                        <a:t>Ejecutar Q.72.75 millones, en subvenciones otorgadas a 1,245 Institutos de Educación por Cooperativa de Enseñanza del nivel medio, ciclo Básico y Diversificado, correspondientes al segundo cuatrimestre 2021          (mayo-agosto).</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extLst>
                  <a:ext uri="{0D108BD9-81ED-4DB2-BD59-A6C34878D82A}">
                    <a16:rowId xmlns:a16="http://schemas.microsoft.com/office/drawing/2014/main" val="10001"/>
                  </a:ext>
                </a:extLst>
              </a:tr>
              <a:tr h="1048949">
                <a:tc>
                  <a:txBody>
                    <a:bodyPr/>
                    <a:lstStyle/>
                    <a:p>
                      <a:pPr algn="ctr">
                        <a:lnSpc>
                          <a:spcPct val="115000"/>
                        </a:lnSpc>
                        <a:spcBef>
                          <a:spcPts val="1000"/>
                        </a:spcBef>
                        <a:spcAft>
                          <a:spcPts val="0"/>
                        </a:spcAft>
                      </a:pPr>
                      <a:r>
                        <a:rPr lang="es-GT" sz="950" kern="1200">
                          <a:effectLst/>
                          <a:latin typeface="Arial" panose="020B0604020202020204" pitchFamily="34" charset="0"/>
                          <a:cs typeface="Arial" panose="020B0604020202020204" pitchFamily="34" charset="0"/>
                        </a:rPr>
                        <a:t>Textos Escolares y Guías de Aprendizaje</a:t>
                      </a:r>
                      <a:endParaRPr lang="es-GT" sz="95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just">
                        <a:lnSpc>
                          <a:spcPct val="115000"/>
                        </a:lnSpc>
                        <a:spcBef>
                          <a:spcPts val="1000"/>
                        </a:spcBef>
                        <a:spcAft>
                          <a:spcPts val="0"/>
                        </a:spcAft>
                      </a:pPr>
                      <a:r>
                        <a:rPr lang="es-GT" sz="950" kern="1200" dirty="0">
                          <a:effectLst/>
                          <a:latin typeface="Arial" panose="020B0604020202020204" pitchFamily="34" charset="0"/>
                          <a:cs typeface="Arial" panose="020B0604020202020204" pitchFamily="34" charset="0"/>
                        </a:rPr>
                        <a:t>Q.2.89 millones en impresión de materiales educativos, guías de autoaprendizaje para educación acelerada, Guías para la atención de estudiantes de primer grado de educación primaria y Documento de Refuerzo de Aprendizaje para estudiantes de segundo a sexto primaria</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just">
                        <a:lnSpc>
                          <a:spcPct val="115000"/>
                        </a:lnSpc>
                        <a:spcBef>
                          <a:spcPts val="1000"/>
                        </a:spcBef>
                        <a:spcAft>
                          <a:spcPts val="0"/>
                        </a:spcAft>
                      </a:pPr>
                      <a:r>
                        <a:rPr lang="es-GT" sz="950" kern="1200" dirty="0">
                          <a:effectLst/>
                          <a:latin typeface="Arial" panose="020B0604020202020204" pitchFamily="34" charset="0"/>
                          <a:cs typeface="Arial" panose="020B0604020202020204" pitchFamily="34" charset="0"/>
                        </a:rPr>
                        <a:t>Se proyecta una ejecución de Q.8.09 millones de quetzales en la impresión de Guías de Aprendizaje, para estudiantes del nivel de educación preprimaria de establecimientos educativos oficiales, de todo el territorio nacional.  Asimismo, Q.35.50 millones de quetzales en la impresión de módulos educativos y textos escolares para 19 departamentos en las comunidades lingüísticas </a:t>
                      </a:r>
                      <a:r>
                        <a:rPr lang="es-GT" sz="950" kern="1200" dirty="0" err="1">
                          <a:effectLst/>
                          <a:latin typeface="Arial" panose="020B0604020202020204" pitchFamily="34" charset="0"/>
                          <a:cs typeface="Arial" panose="020B0604020202020204" pitchFamily="34" charset="0"/>
                        </a:rPr>
                        <a:t>Mam</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Q’eqchi</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Kaqchikel</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k’iche</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Q’anjo´b’al</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Chuj</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Popti</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Ixil</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Poqomchi</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Achí</a:t>
                      </a:r>
                      <a:r>
                        <a:rPr lang="es-GT" sz="950" kern="1200" dirty="0">
                          <a:effectLst/>
                          <a:latin typeface="Arial" panose="020B0604020202020204" pitchFamily="34" charset="0"/>
                          <a:cs typeface="Arial" panose="020B0604020202020204" pitchFamily="34" charset="0"/>
                        </a:rPr>
                        <a:t>, </a:t>
                      </a:r>
                      <a:r>
                        <a:rPr lang="es-GT" sz="950" kern="1200" dirty="0" err="1">
                          <a:effectLst/>
                          <a:latin typeface="Arial" panose="020B0604020202020204" pitchFamily="34" charset="0"/>
                          <a:cs typeface="Arial" panose="020B0604020202020204" pitchFamily="34" charset="0"/>
                        </a:rPr>
                        <a:t>Akateko</a:t>
                      </a:r>
                      <a:r>
                        <a:rPr lang="es-GT" sz="950" kern="1200" dirty="0">
                          <a:effectLst/>
                          <a:latin typeface="Arial" panose="020B0604020202020204" pitchFamily="34" charset="0"/>
                          <a:cs typeface="Arial" panose="020B0604020202020204" pitchFamily="34" charset="0"/>
                        </a:rPr>
                        <a:t> y </a:t>
                      </a:r>
                      <a:r>
                        <a:rPr lang="es-GT" sz="950" kern="1200" dirty="0" err="1">
                          <a:effectLst/>
                          <a:latin typeface="Arial" panose="020B0604020202020204" pitchFamily="34" charset="0"/>
                          <a:cs typeface="Arial" panose="020B0604020202020204" pitchFamily="34" charset="0"/>
                        </a:rPr>
                        <a:t>Tz’utujil</a:t>
                      </a:r>
                      <a:r>
                        <a:rPr lang="es-GT" sz="950" kern="1200" dirty="0">
                          <a:effectLst/>
                          <a:latin typeface="Arial" panose="020B0604020202020204" pitchFamily="34" charset="0"/>
                          <a:cs typeface="Arial" panose="020B0604020202020204" pitchFamily="34" charset="0"/>
                        </a:rPr>
                        <a:t>.</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extLst>
                  <a:ext uri="{0D108BD9-81ED-4DB2-BD59-A6C34878D82A}">
                    <a16:rowId xmlns:a16="http://schemas.microsoft.com/office/drawing/2014/main" val="10002"/>
                  </a:ext>
                </a:extLst>
              </a:tr>
              <a:tr h="759770">
                <a:tc>
                  <a:txBody>
                    <a:bodyPr/>
                    <a:lstStyle/>
                    <a:p>
                      <a:pPr algn="ctr">
                        <a:lnSpc>
                          <a:spcPct val="115000"/>
                        </a:lnSpc>
                        <a:spcBef>
                          <a:spcPts val="1000"/>
                        </a:spcBef>
                        <a:spcAft>
                          <a:spcPts val="0"/>
                        </a:spcAft>
                      </a:pPr>
                      <a:r>
                        <a:rPr lang="es-ES" sz="950" kern="1200">
                          <a:effectLst/>
                          <a:latin typeface="Arial" panose="020B0604020202020204" pitchFamily="34" charset="0"/>
                          <a:cs typeface="Arial" panose="020B0604020202020204" pitchFamily="34" charset="0"/>
                        </a:rPr>
                        <a:t>Remozamientos edificios escolares</a:t>
                      </a:r>
                      <a:endParaRPr lang="es-GT" sz="95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just">
                        <a:lnSpc>
                          <a:spcPct val="115000"/>
                        </a:lnSpc>
                        <a:spcBef>
                          <a:spcPts val="1000"/>
                        </a:spcBef>
                        <a:spcAft>
                          <a:spcPts val="0"/>
                        </a:spcAft>
                      </a:pPr>
                      <a:r>
                        <a:rPr lang="es-GT" sz="950" kern="1200" dirty="0">
                          <a:effectLst/>
                          <a:latin typeface="Arial" panose="020B0604020202020204" pitchFamily="34" charset="0"/>
                          <a:cs typeface="Arial" panose="020B0604020202020204" pitchFamily="34" charset="0"/>
                        </a:rPr>
                        <a:t>Q.9.39 millones en remozamiento de edificios escolares, transferido a 7 Organizaciones de Padres de Familia  del Nivel Preprimario y 122 Organizaciones de Padres e Familia del Nivel Primario.</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just">
                        <a:lnSpc>
                          <a:spcPct val="115000"/>
                        </a:lnSpc>
                        <a:spcBef>
                          <a:spcPts val="1000"/>
                        </a:spcBef>
                        <a:spcAft>
                          <a:spcPts val="0"/>
                        </a:spcAft>
                      </a:pPr>
                      <a:r>
                        <a:rPr lang="es-GT" sz="950" kern="1200" dirty="0">
                          <a:solidFill>
                            <a:schemeClr val="dk1"/>
                          </a:solidFill>
                          <a:effectLst/>
                          <a:latin typeface="Arial" panose="020B0604020202020204" pitchFamily="34" charset="0"/>
                          <a:ea typeface="+mn-ea"/>
                          <a:cs typeface="Arial" panose="020B0604020202020204" pitchFamily="34" charset="0"/>
                        </a:rPr>
                        <a:t>Se proyecta una ejecución de Q.26.87 millones de quetzales, los cuales serán trasladados a 360 Organizaciones de Padres de Familia, para realizar remozamientos en Centros Educativos Público, afectados por los huracanes ETA e IOTA; en el marco del Préstamo BID 3618/OC-GUG “Programa para el Mejoramiento de la Calidad y Cobertura Educativa”.</a:t>
                      </a:r>
                    </a:p>
                  </a:txBody>
                  <a:tcPr marL="49110" marR="49110" marT="24555" marB="24555" anchor="ctr"/>
                </a:tc>
                <a:extLst>
                  <a:ext uri="{0D108BD9-81ED-4DB2-BD59-A6C34878D82A}">
                    <a16:rowId xmlns:a16="http://schemas.microsoft.com/office/drawing/2014/main" val="10003"/>
                  </a:ext>
                </a:extLst>
              </a:tr>
              <a:tr h="1193539">
                <a:tc>
                  <a:txBody>
                    <a:bodyPr/>
                    <a:lstStyle/>
                    <a:p>
                      <a:pPr algn="ctr">
                        <a:lnSpc>
                          <a:spcPct val="115000"/>
                        </a:lnSpc>
                        <a:spcBef>
                          <a:spcPts val="1000"/>
                        </a:spcBef>
                        <a:spcAft>
                          <a:spcPts val="0"/>
                        </a:spcAft>
                      </a:pPr>
                      <a:r>
                        <a:rPr lang="es-ES" sz="950" kern="1200" dirty="0">
                          <a:effectLst/>
                          <a:latin typeface="Arial" panose="020B0604020202020204" pitchFamily="34" charset="0"/>
                          <a:cs typeface="Arial" panose="020B0604020202020204" pitchFamily="34" charset="0"/>
                        </a:rPr>
                        <a:t>Educación Extraescolar</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just">
                        <a:lnSpc>
                          <a:spcPct val="115000"/>
                        </a:lnSpc>
                        <a:spcBef>
                          <a:spcPts val="1000"/>
                        </a:spcBef>
                        <a:spcAft>
                          <a:spcPts val="0"/>
                        </a:spcAft>
                      </a:pPr>
                      <a:r>
                        <a:rPr lang="es-ES" sz="950" kern="1200" dirty="0">
                          <a:effectLst/>
                          <a:latin typeface="Arial" panose="020B0604020202020204" pitchFamily="34" charset="0"/>
                          <a:cs typeface="Arial" panose="020B0604020202020204" pitchFamily="34" charset="0"/>
                        </a:rPr>
                        <a:t>Q.22.67 millones para atender a 31,473 Alumnos y 317 docentes en 310 establecimientos Educativos Núcleos Familiares para el Desarrollo (NUFED), Programa de Educación para Adultos por Correspondencia (PEAC), Centros Municipales de Capacitación y Formación Humana (CEMUCAF), Modalidades Flexibles para la Educación Media, Ciclo Diversificado y El Programa Nacional de Educación Alternativa (PRONEA).</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just">
                        <a:lnSpc>
                          <a:spcPct val="115000"/>
                        </a:lnSpc>
                        <a:spcBef>
                          <a:spcPts val="1000"/>
                        </a:spcBef>
                        <a:spcAft>
                          <a:spcPts val="0"/>
                        </a:spcAft>
                      </a:pPr>
                      <a:r>
                        <a:rPr lang="es-ES" sz="950" kern="1200" dirty="0">
                          <a:effectLst/>
                          <a:latin typeface="Arial" panose="020B0604020202020204" pitchFamily="34" charset="0"/>
                          <a:cs typeface="Arial" panose="020B0604020202020204" pitchFamily="34" charset="0"/>
                        </a:rPr>
                        <a:t>Se Proyecta una ejecución de Q. 5.65 millones de quetzales, en la adquisición de materiales y suministros para el funcionamiento de los diferentes programas educativos a cargo de la Dirección General de Educación Extraescolar -DIGEEX-.</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0770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a 3"/>
          <p:cNvGraphicFramePr>
            <a:graphicFrameLocks noGrp="1"/>
          </p:cNvGraphicFramePr>
          <p:nvPr/>
        </p:nvGraphicFramePr>
        <p:xfrm>
          <a:off x="1974058" y="1327831"/>
          <a:ext cx="8165306" cy="1409940"/>
        </p:xfrm>
        <a:graphic>
          <a:graphicData uri="http://schemas.openxmlformats.org/drawingml/2006/table">
            <a:tbl>
              <a:tblPr firstRow="1" bandRow="1">
                <a:tableStyleId>{5C22544A-7EE6-4342-B048-85BDC9FD1C3A}</a:tableStyleId>
              </a:tblPr>
              <a:tblGrid>
                <a:gridCol w="1576995">
                  <a:extLst>
                    <a:ext uri="{9D8B030D-6E8A-4147-A177-3AD203B41FA5}">
                      <a16:colId xmlns:a16="http://schemas.microsoft.com/office/drawing/2014/main" val="20000"/>
                    </a:ext>
                  </a:extLst>
                </a:gridCol>
                <a:gridCol w="2998576">
                  <a:extLst>
                    <a:ext uri="{9D8B030D-6E8A-4147-A177-3AD203B41FA5}">
                      <a16:colId xmlns:a16="http://schemas.microsoft.com/office/drawing/2014/main" val="20001"/>
                    </a:ext>
                  </a:extLst>
                </a:gridCol>
                <a:gridCol w="3589735">
                  <a:extLst>
                    <a:ext uri="{9D8B030D-6E8A-4147-A177-3AD203B41FA5}">
                      <a16:colId xmlns:a16="http://schemas.microsoft.com/office/drawing/2014/main" val="20002"/>
                    </a:ext>
                  </a:extLst>
                </a:gridCol>
              </a:tblGrid>
              <a:tr h="206844">
                <a:tc>
                  <a:txBody>
                    <a:bodyPr/>
                    <a:lstStyle/>
                    <a:p>
                      <a:pPr algn="ctr">
                        <a:lnSpc>
                          <a:spcPct val="115000"/>
                        </a:lnSpc>
                        <a:spcBef>
                          <a:spcPts val="1000"/>
                        </a:spcBef>
                        <a:spcAft>
                          <a:spcPts val="0"/>
                        </a:spcAft>
                      </a:pPr>
                      <a:r>
                        <a:rPr lang="es-GT" sz="1000" kern="1200" dirty="0">
                          <a:effectLst>
                            <a:outerShdw blurRad="38100" dist="38100" dir="2700000" algn="tl">
                              <a:srgbClr val="000000">
                                <a:alpha val="43000"/>
                              </a:srgbClr>
                            </a:outerShdw>
                          </a:effectLst>
                          <a:latin typeface="Arial" panose="020B0604020202020204" pitchFamily="34" charset="0"/>
                          <a:cs typeface="Arial" panose="020B0604020202020204" pitchFamily="34" charset="0"/>
                        </a:rPr>
                        <a:t>Programa</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ctr">
                        <a:lnSpc>
                          <a:spcPct val="115000"/>
                        </a:lnSpc>
                        <a:spcBef>
                          <a:spcPts val="1000"/>
                        </a:spcBef>
                        <a:spcAft>
                          <a:spcPts val="0"/>
                        </a:spcAft>
                      </a:pPr>
                      <a:r>
                        <a:rPr lang="es-GT" sz="1000" kern="1200" dirty="0">
                          <a:effectLst>
                            <a:outerShdw blurRad="38100" dist="38100" dir="2700000" algn="tl">
                              <a:srgbClr val="000000">
                                <a:alpha val="43000"/>
                              </a:srgbClr>
                            </a:outerShdw>
                          </a:effectLst>
                          <a:latin typeface="Arial" panose="020B0604020202020204" pitchFamily="34" charset="0"/>
                          <a:cs typeface="Arial" panose="020B0604020202020204" pitchFamily="34" charset="0"/>
                        </a:rPr>
                        <a:t>Logro</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algn="ctr">
                        <a:lnSpc>
                          <a:spcPct val="115000"/>
                        </a:lnSpc>
                        <a:spcBef>
                          <a:spcPts val="1000"/>
                        </a:spcBef>
                        <a:spcAft>
                          <a:spcPts val="0"/>
                        </a:spcAft>
                      </a:pPr>
                      <a:r>
                        <a:rPr lang="es-GT" sz="1000" kern="1200" dirty="0">
                          <a:effectLst>
                            <a:outerShdw blurRad="38100" dist="38100" dir="2700000" algn="tl">
                              <a:srgbClr val="000000">
                                <a:alpha val="43000"/>
                              </a:srgbClr>
                            </a:outerShdw>
                          </a:effectLst>
                          <a:latin typeface="Arial" panose="020B0604020202020204" pitchFamily="34" charset="0"/>
                          <a:cs typeface="Arial" panose="020B0604020202020204" pitchFamily="34" charset="0"/>
                        </a:rPr>
                        <a:t>Tendencia</a:t>
                      </a:r>
                      <a:endParaRPr lang="es-GT" sz="100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extLst>
                  <a:ext uri="{0D108BD9-81ED-4DB2-BD59-A6C34878D82A}">
                    <a16:rowId xmlns:a16="http://schemas.microsoft.com/office/drawing/2014/main" val="10000"/>
                  </a:ext>
                </a:extLst>
              </a:tr>
              <a:tr h="615181">
                <a:tc>
                  <a:txBody>
                    <a:bodyPr/>
                    <a:lstStyle/>
                    <a:p>
                      <a:pPr algn="ctr">
                        <a:lnSpc>
                          <a:spcPct val="115000"/>
                        </a:lnSpc>
                        <a:spcBef>
                          <a:spcPts val="1000"/>
                        </a:spcBef>
                        <a:spcAft>
                          <a:spcPts val="0"/>
                        </a:spcAft>
                      </a:pPr>
                      <a:r>
                        <a:rPr lang="es-GT" sz="950" kern="1200" dirty="0">
                          <a:effectLst/>
                          <a:latin typeface="Arial" panose="020B0604020202020204" pitchFamily="34" charset="0"/>
                          <a:cs typeface="Arial" panose="020B0604020202020204" pitchFamily="34" charset="0"/>
                        </a:rPr>
                        <a:t>Módulos</a:t>
                      </a:r>
                      <a:r>
                        <a:rPr lang="es-GT" sz="950" kern="1200" baseline="0" dirty="0">
                          <a:effectLst/>
                          <a:latin typeface="Arial" panose="020B0604020202020204" pitchFamily="34" charset="0"/>
                          <a:cs typeface="Arial" panose="020B0604020202020204" pitchFamily="34" charset="0"/>
                        </a:rPr>
                        <a:t> Educativos</a:t>
                      </a: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tc>
                  <a:txBody>
                    <a:bodyPr/>
                    <a:lstStyle/>
                    <a:p>
                      <a:pPr marL="0" marR="0" indent="0" algn="just" defTabSz="685783" rtl="0" eaLnBrk="1" fontAlgn="auto" latinLnBrk="0" hangingPunct="1">
                        <a:lnSpc>
                          <a:spcPct val="115000"/>
                        </a:lnSpc>
                        <a:spcBef>
                          <a:spcPts val="1000"/>
                        </a:spcBef>
                        <a:spcAft>
                          <a:spcPts val="0"/>
                        </a:spcAft>
                        <a:buClrTx/>
                        <a:buSzTx/>
                        <a:buFontTx/>
                        <a:buNone/>
                        <a:tabLst/>
                        <a:defRPr/>
                      </a:pPr>
                      <a:r>
                        <a:rPr lang="es-GT" sz="950" dirty="0">
                          <a:effectLst/>
                          <a:latin typeface="Arial" panose="020B0604020202020204" pitchFamily="34" charset="0"/>
                          <a:ea typeface="Times New Roman" panose="02020603050405020304" pitchFamily="18" charset="0"/>
                          <a:cs typeface="Arial" panose="020B0604020202020204" pitchFamily="34" charset="0"/>
                        </a:rPr>
                        <a:t>Ejecución de Q. 10.54 millones</a:t>
                      </a:r>
                      <a:r>
                        <a:rPr lang="es-GT" sz="950" baseline="0" dirty="0">
                          <a:effectLst/>
                          <a:latin typeface="Arial" panose="020B0604020202020204" pitchFamily="34" charset="0"/>
                          <a:ea typeface="Times New Roman" panose="02020603050405020304" pitchFamily="18" charset="0"/>
                          <a:cs typeface="Arial" panose="020B0604020202020204" pitchFamily="34" charset="0"/>
                        </a:rPr>
                        <a:t> de quetzales, en la construcción de 54 Módulos Educativos para el nivel de educación primaria, ubicados en 14 Departamentos del territorio Nacional, beneficiando así a 1,620 estudiantes, </a:t>
                      </a:r>
                      <a:r>
                        <a:rPr lang="es-GT" sz="950" kern="1200" dirty="0">
                          <a:solidFill>
                            <a:schemeClr val="dk1"/>
                          </a:solidFill>
                          <a:effectLst/>
                          <a:latin typeface="Arial" panose="020B0604020202020204" pitchFamily="34" charset="0"/>
                          <a:ea typeface="+mn-ea"/>
                          <a:cs typeface="Arial" panose="020B0604020202020204" pitchFamily="34" charset="0"/>
                        </a:rPr>
                        <a:t>en el marco del Préstamo BID 3618/OC-GUG “Programa para el Mejoramiento de la Calidad y Cobertura Educativa”.</a:t>
                      </a:r>
                    </a:p>
                  </a:txBody>
                  <a:tcPr marL="49110" marR="49110" marT="24555" marB="24555" anchor="ctr"/>
                </a:tc>
                <a:tc>
                  <a:txBody>
                    <a:bodyPr/>
                    <a:lstStyle/>
                    <a:p>
                      <a:pPr marL="0" marR="0" indent="0" algn="just" defTabSz="685783" rtl="0" eaLnBrk="1" fontAlgn="auto" latinLnBrk="0" hangingPunct="1">
                        <a:lnSpc>
                          <a:spcPct val="115000"/>
                        </a:lnSpc>
                        <a:spcBef>
                          <a:spcPts val="1000"/>
                        </a:spcBef>
                        <a:spcAft>
                          <a:spcPts val="0"/>
                        </a:spcAft>
                        <a:buClrTx/>
                        <a:buSzTx/>
                        <a:buFontTx/>
                        <a:buNone/>
                        <a:tabLst/>
                        <a:defRPr/>
                      </a:pPr>
                      <a:r>
                        <a:rPr lang="es-GT" sz="950" dirty="0">
                          <a:effectLst/>
                          <a:latin typeface="Arial" panose="020B0604020202020204" pitchFamily="34" charset="0"/>
                          <a:ea typeface="Times New Roman" panose="02020603050405020304" pitchFamily="18" charset="0"/>
                          <a:cs typeface="Arial" panose="020B0604020202020204" pitchFamily="34" charset="0"/>
                        </a:rPr>
                        <a:t>Se proyecta</a:t>
                      </a:r>
                      <a:r>
                        <a:rPr lang="es-GT" sz="950" baseline="0" dirty="0">
                          <a:effectLst/>
                          <a:latin typeface="Arial" panose="020B0604020202020204" pitchFamily="34" charset="0"/>
                          <a:ea typeface="Times New Roman" panose="02020603050405020304" pitchFamily="18" charset="0"/>
                          <a:cs typeface="Arial" panose="020B0604020202020204" pitchFamily="34" charset="0"/>
                        </a:rPr>
                        <a:t> la ejecución de Q. 9.57 millones de quetzales en la construcción de 49 módulos educativos, para beneficiar a 1,470 alumnos del nivel de educación Primaria, </a:t>
                      </a:r>
                      <a:r>
                        <a:rPr lang="es-GT" sz="950" kern="1200" dirty="0">
                          <a:solidFill>
                            <a:schemeClr val="dk1"/>
                          </a:solidFill>
                          <a:effectLst/>
                          <a:latin typeface="Arial" panose="020B0604020202020204" pitchFamily="34" charset="0"/>
                          <a:ea typeface="+mn-ea"/>
                          <a:cs typeface="Arial" panose="020B0604020202020204" pitchFamily="34" charset="0"/>
                        </a:rPr>
                        <a:t>en el marco del Préstamo BID 3618/OC-GUG “Programa para el Mejoramiento de la Calidad y Cobertura Educativa”.</a:t>
                      </a:r>
                    </a:p>
                    <a:p>
                      <a:pPr algn="just">
                        <a:lnSpc>
                          <a:spcPct val="115000"/>
                        </a:lnSpc>
                        <a:spcBef>
                          <a:spcPts val="1000"/>
                        </a:spcBef>
                        <a:spcAft>
                          <a:spcPts val="0"/>
                        </a:spcAft>
                      </a:pPr>
                      <a:endParaRPr lang="es-GT" sz="950" dirty="0">
                        <a:effectLst/>
                        <a:latin typeface="Arial" panose="020B0604020202020204" pitchFamily="34" charset="0"/>
                        <a:ea typeface="Times New Roman" panose="02020603050405020304" pitchFamily="18" charset="0"/>
                        <a:cs typeface="Arial" panose="020B0604020202020204" pitchFamily="34" charset="0"/>
                      </a:endParaRPr>
                    </a:p>
                  </a:txBody>
                  <a:tcPr marL="49110" marR="49110" marT="24555" marB="24555" anchor="ctr"/>
                </a:tc>
                <a:extLst>
                  <a:ext uri="{0D108BD9-81ED-4DB2-BD59-A6C34878D82A}">
                    <a16:rowId xmlns:a16="http://schemas.microsoft.com/office/drawing/2014/main" val="10001"/>
                  </a:ext>
                </a:extLst>
              </a:tr>
            </a:tbl>
          </a:graphicData>
        </a:graphic>
      </p:graphicFrame>
      <p:sp>
        <p:nvSpPr>
          <p:cNvPr id="6" name="Título 1">
            <a:extLst>
              <a:ext uri="{FF2B5EF4-FFF2-40B4-BE49-F238E27FC236}">
                <a16:creationId xmlns:a16="http://schemas.microsoft.com/office/drawing/2014/main" id="{6BB96443-A7CB-48FE-A7CA-8E5B36E7EB52}"/>
              </a:ext>
            </a:extLst>
          </p:cNvPr>
          <p:cNvSpPr txBox="1">
            <a:spLocks/>
          </p:cNvSpPr>
          <p:nvPr/>
        </p:nvSpPr>
        <p:spPr>
          <a:xfrm>
            <a:off x="2960696" y="477500"/>
            <a:ext cx="6633110" cy="759509"/>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2400" b="1" dirty="0">
                <a:solidFill>
                  <a:schemeClr val="accent1">
                    <a:lumMod val="50000"/>
                  </a:schemeClr>
                </a:solidFill>
                <a:latin typeface="Arial" panose="020B0604020202020204" pitchFamily="34" charset="0"/>
                <a:cs typeface="Arial" panose="020B0604020202020204" pitchFamily="34" charset="0"/>
              </a:rPr>
              <a:t>Logros y Tendencias</a:t>
            </a:r>
          </a:p>
        </p:txBody>
      </p:sp>
    </p:spTree>
    <p:extLst>
      <p:ext uri="{BB962C8B-B14F-4D97-AF65-F5344CB8AC3E}">
        <p14:creationId xmlns:p14="http://schemas.microsoft.com/office/powerpoint/2010/main" val="433011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B2929-5C1F-409B-A400-5B2AFBD09C91}"/>
              </a:ext>
            </a:extLst>
          </p:cNvPr>
          <p:cNvGrpSpPr/>
          <p:nvPr/>
        </p:nvGrpSpPr>
        <p:grpSpPr>
          <a:xfrm>
            <a:off x="3816350" y="2677886"/>
            <a:ext cx="4559300" cy="1502228"/>
            <a:chOff x="3816350" y="2677886"/>
            <a:chExt cx="4559300" cy="1502228"/>
          </a:xfrm>
        </p:grpSpPr>
        <p:pic>
          <p:nvPicPr>
            <p:cNvPr id="156" name="Imagen 155">
              <a:extLst>
                <a:ext uri="{FF2B5EF4-FFF2-40B4-BE49-F238E27FC236}">
                  <a16:creationId xmlns:a16="http://schemas.microsoft.com/office/drawing/2014/main" id="{14108756-2E0E-CC49-8161-952CE6D3E950}"/>
                </a:ext>
              </a:extLst>
            </p:cNvPr>
            <p:cNvPicPr>
              <a:picLocks noChangeAspect="1"/>
            </p:cNvPicPr>
            <p:nvPr/>
          </p:nvPicPr>
          <p:blipFill rotWithShape="1">
            <a:blip r:embed="rId3"/>
            <a:srcRect t="2266" b="6242"/>
            <a:stretch/>
          </p:blipFill>
          <p:spPr>
            <a:xfrm>
              <a:off x="3816350" y="2677886"/>
              <a:ext cx="4559300" cy="1502228"/>
            </a:xfrm>
            <a:prstGeom prst="rect">
              <a:avLst/>
            </a:prstGeom>
            <a:effectLst>
              <a:outerShdw blurRad="210917" dist="50800" dir="5400000" sx="83958" sy="83958" algn="ctr" rotWithShape="0">
                <a:schemeClr val="tx2">
                  <a:lumMod val="50000"/>
                </a:schemeClr>
              </a:outerShdw>
            </a:effectLst>
          </p:spPr>
        </p:pic>
        <p:pic>
          <p:nvPicPr>
            <p:cNvPr id="5" name="Picture 4" descr="A picture containing logo&#10;&#10;Description automatically generated">
              <a:extLst>
                <a:ext uri="{FF2B5EF4-FFF2-40B4-BE49-F238E27FC236}">
                  <a16:creationId xmlns:a16="http://schemas.microsoft.com/office/drawing/2014/main" id="{1590D137-E5B2-418F-8EED-44735A95273F}"/>
                </a:ext>
              </a:extLst>
            </p:cNvPr>
            <p:cNvPicPr>
              <a:picLocks noChangeAspect="1"/>
            </p:cNvPicPr>
            <p:nvPr/>
          </p:nvPicPr>
          <p:blipFill rotWithShape="1">
            <a:blip r:embed="rId4"/>
            <a:srcRect l="3601" t="6886" r="3183" b="9668"/>
            <a:stretch/>
          </p:blipFill>
          <p:spPr>
            <a:xfrm>
              <a:off x="4118704" y="2959991"/>
              <a:ext cx="3954592" cy="938017"/>
            </a:xfrm>
            <a:prstGeom prst="rect">
              <a:avLst/>
            </a:prstGeom>
          </p:spPr>
        </p:pic>
      </p:grpSp>
    </p:spTree>
    <p:extLst>
      <p:ext uri="{BB962C8B-B14F-4D97-AF65-F5344CB8AC3E}">
        <p14:creationId xmlns:p14="http://schemas.microsoft.com/office/powerpoint/2010/main" val="2424383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600534" y="307234"/>
            <a:ext cx="7512334" cy="1029809"/>
          </a:xfrm>
          <a:noFill/>
        </p:spPr>
        <p:txBody>
          <a:bodyPr>
            <a:normAutofit/>
          </a:bodyPr>
          <a:lstStyle/>
          <a:p>
            <a:r>
              <a:rPr lang="es-GT" sz="2400" b="1" dirty="0">
                <a:solidFill>
                  <a:schemeClr val="accent1">
                    <a:lumMod val="50000"/>
                  </a:schemeClr>
                </a:solidFill>
                <a:latin typeface="Arial" panose="020B0604020202020204" pitchFamily="34" charset="0"/>
                <a:cs typeface="Arial" panose="020B0604020202020204" pitchFamily="34" charset="0"/>
              </a:rPr>
              <a:t>Ejecución Presupuestaria por Grupo de Gasto</a:t>
            </a:r>
            <a:br>
              <a:rPr lang="es-GT" sz="1575" b="1" dirty="0">
                <a:solidFill>
                  <a:schemeClr val="accent1">
                    <a:lumMod val="50000"/>
                  </a:schemeClr>
                </a:solidFill>
                <a:latin typeface="Arial" panose="020B0604020202020204" pitchFamily="34" charset="0"/>
                <a:cs typeface="Arial" panose="020B0604020202020204" pitchFamily="34" charset="0"/>
              </a:rPr>
            </a:br>
            <a:r>
              <a:rPr lang="es-GT" sz="1050" b="1" dirty="0">
                <a:solidFill>
                  <a:schemeClr val="accent1">
                    <a:lumMod val="50000"/>
                  </a:schemeClr>
                </a:solidFill>
                <a:latin typeface="Arial" panose="020B0604020202020204" pitchFamily="34" charset="0"/>
                <a:cs typeface="Arial" panose="020B0604020202020204" pitchFamily="34" charset="0"/>
              </a:rPr>
              <a:t>(cifras expresadas en millones de Quetzales</a:t>
            </a:r>
            <a:r>
              <a:rPr lang="es-GT" sz="1050" b="1" dirty="0">
                <a:solidFill>
                  <a:schemeClr val="accent1">
                    <a:lumMod val="75000"/>
                  </a:schemeClr>
                </a:solidFill>
                <a:latin typeface="Arial" panose="020B0604020202020204" pitchFamily="34" charset="0"/>
                <a:cs typeface="Arial" panose="020B0604020202020204" pitchFamily="34" charset="0"/>
              </a:rPr>
              <a:t>)</a:t>
            </a:r>
          </a:p>
        </p:txBody>
      </p:sp>
      <p:sp>
        <p:nvSpPr>
          <p:cNvPr id="9" name="CuadroTexto 8"/>
          <p:cNvSpPr txBox="1"/>
          <p:nvPr/>
        </p:nvSpPr>
        <p:spPr>
          <a:xfrm>
            <a:off x="1805867" y="6430534"/>
            <a:ext cx="424130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graphicFrame>
        <p:nvGraphicFramePr>
          <p:cNvPr id="7" name="Gráfico 6">
            <a:extLst>
              <a:ext uri="{FF2B5EF4-FFF2-40B4-BE49-F238E27FC236}">
                <a16:creationId xmlns:a16="http://schemas.microsoft.com/office/drawing/2014/main" id="{00000000-0008-0000-0000-000003000000}"/>
              </a:ext>
            </a:extLst>
          </p:cNvPr>
          <p:cNvGraphicFramePr>
            <a:graphicFrameLocks/>
          </p:cNvGraphicFramePr>
          <p:nvPr/>
        </p:nvGraphicFramePr>
        <p:xfrm>
          <a:off x="2023373" y="1669089"/>
          <a:ext cx="8036511" cy="45364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4235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496929" y="370199"/>
            <a:ext cx="8335785" cy="719138"/>
          </a:xfrm>
          <a:noFill/>
        </p:spPr>
        <p:txBody>
          <a:bodyPr>
            <a:noAutofit/>
          </a:bodyPr>
          <a:lstStyle/>
          <a:p>
            <a:pPr algn="ctr"/>
            <a:r>
              <a:rPr lang="es-GT" sz="2400" b="1" dirty="0">
                <a:solidFill>
                  <a:schemeClr val="accent1">
                    <a:lumMod val="50000"/>
                  </a:schemeClr>
                </a:solidFill>
                <a:latin typeface="Arial" panose="020B0604020202020204" pitchFamily="34" charset="0"/>
                <a:cs typeface="Arial" panose="020B0604020202020204" pitchFamily="34" charset="0"/>
              </a:rPr>
              <a:t>Importancia de la erogación en Servicios Personales</a:t>
            </a:r>
            <a:br>
              <a:rPr lang="es-G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s-GT"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ángulo 10"/>
          <p:cNvSpPr/>
          <p:nvPr/>
        </p:nvSpPr>
        <p:spPr>
          <a:xfrm>
            <a:off x="1790331" y="1842420"/>
            <a:ext cx="8422688" cy="3754874"/>
          </a:xfrm>
          <a:prstGeom prst="rect">
            <a:avLst/>
          </a:prstGeom>
        </p:spPr>
        <p:txBody>
          <a:bodyPr wrap="square">
            <a:spAutoFit/>
          </a:bodyPr>
          <a:lstStyle/>
          <a:p>
            <a:pPr algn="just"/>
            <a:r>
              <a:rPr lang="es-GT" sz="1400" dirty="0">
                <a:solidFill>
                  <a:schemeClr val="accent1">
                    <a:lumMod val="50000"/>
                  </a:schemeClr>
                </a:solidFill>
                <a:latin typeface="Arial" panose="020B0604020202020204" pitchFamily="34" charset="0"/>
                <a:cs typeface="Arial" panose="020B0604020202020204" pitchFamily="34" charset="0"/>
              </a:rPr>
              <a:t>De conformidad con los artículos 74 y 76 de la Constitución Política de la República de Guatemala, la educación constituye un derecho y obligación de todos los guatemaltecos de recibir la educación Inicial, Preprimaria, Primaria y Básica y para el Estado la de promoción de la Educación Diversificada, Especial y Extraescolar o Paralela, dentro de los límites de edad que fija la ley, orientada del manera científica, tecnológica y humanística, mejorando el nivel cultural de la población; en ese sentido, el Ministerio de Educación, es el responsable de la educación en Guatemala, por lo cual le corresponde lo relativo a la aplicación del régimen jurídico concerniente a los servicios escolares y extra-escolares para la educación de los guatemaltecos. </a:t>
            </a:r>
          </a:p>
          <a:p>
            <a:pPr algn="just"/>
            <a:endParaRPr lang="es-GT" sz="1400" dirty="0">
              <a:solidFill>
                <a:schemeClr val="accent1">
                  <a:lumMod val="50000"/>
                </a:schemeClr>
              </a:solidFill>
              <a:latin typeface="Arial" panose="020B0604020202020204" pitchFamily="34" charset="0"/>
              <a:cs typeface="Arial" panose="020B0604020202020204" pitchFamily="34" charset="0"/>
            </a:endParaRPr>
          </a:p>
          <a:p>
            <a:pPr algn="just"/>
            <a:r>
              <a:rPr lang="es-GT" sz="1400" dirty="0">
                <a:solidFill>
                  <a:schemeClr val="accent1">
                    <a:lumMod val="50000"/>
                  </a:schemeClr>
                </a:solidFill>
                <a:latin typeface="Arial" panose="020B0604020202020204" pitchFamily="34" charset="0"/>
                <a:cs typeface="Arial" panose="020B0604020202020204" pitchFamily="34" charset="0"/>
              </a:rPr>
              <a:t>Para cumplir con el mandato legal, el Ministerio de Educación considera indispensable la contratación de personal con funciones docentes y administrativas, toda vez que, son protagonistas esenciales del proceso de enseñanza-aprendizaje, que garantizan la formación de capital humano, con competencias y capacidades necesarias para la vida; es por ello que en el presupuesto del Ministerio de Educación, se ve reflejada la inversión de un 77.6% para pago de sueldos a 121,571 personas con funciones docentes y 9,431 empleados con funciones administrativas, quienes atienden aproximadamente a 3.1 millones de estudiantes inscritos en el sector oficial, escolar y extraescolar, en 34,235 centros educativos en todos los niveles educativos</a:t>
            </a:r>
            <a:endParaRPr lang="es-ES" sz="135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408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7D0DB10-AE31-47D2-A485-453D2186D26D}"/>
              </a:ext>
            </a:extLst>
          </p:cNvPr>
          <p:cNvSpPr>
            <a:spLocks noGrp="1"/>
          </p:cNvSpPr>
          <p:nvPr>
            <p:ph type="title"/>
          </p:nvPr>
        </p:nvSpPr>
        <p:spPr>
          <a:xfrm>
            <a:off x="773929" y="378641"/>
            <a:ext cx="7290299" cy="719138"/>
          </a:xfrm>
          <a:noFill/>
        </p:spPr>
        <p:txBody>
          <a:bodyPr>
            <a:normAutofit fontScale="90000"/>
          </a:bodyPr>
          <a:lstStyle/>
          <a:p>
            <a:r>
              <a:rPr lang="es-GT" sz="2400" b="1" dirty="0">
                <a:solidFill>
                  <a:schemeClr val="accent1">
                    <a:lumMod val="50000"/>
                  </a:schemeClr>
                </a:solidFill>
                <a:latin typeface="Arial" panose="020B0604020202020204" pitchFamily="34" charset="0"/>
                <a:cs typeface="Arial" panose="020B0604020202020204" pitchFamily="34" charset="0"/>
              </a:rPr>
              <a:t>Importancia de la Erogación en Servicios Personales</a:t>
            </a:r>
            <a:br>
              <a:rPr lang="es-GT" sz="1575" dirty="0">
                <a:solidFill>
                  <a:schemeClr val="accent1">
                    <a:lumMod val="50000"/>
                  </a:schemeClr>
                </a:solidFill>
                <a:latin typeface="Arial" panose="020B0604020202020204" pitchFamily="34" charset="0"/>
                <a:cs typeface="Arial" panose="020B0604020202020204" pitchFamily="34" charset="0"/>
              </a:rPr>
            </a:br>
            <a:r>
              <a:rPr lang="es-GT" sz="1050" b="1" dirty="0">
                <a:solidFill>
                  <a:schemeClr val="accent1">
                    <a:lumMod val="50000"/>
                  </a:schemeClr>
                </a:solidFill>
                <a:latin typeface="Arial" panose="020B0604020202020204" pitchFamily="34" charset="0"/>
                <a:cs typeface="Arial" panose="020B0604020202020204" pitchFamily="34" charset="0"/>
              </a:rPr>
              <a:t>(cifras expresadas en millones de Quetzales)</a:t>
            </a:r>
          </a:p>
        </p:txBody>
      </p:sp>
      <p:sp>
        <p:nvSpPr>
          <p:cNvPr id="12" name="CuadroTexto 11"/>
          <p:cNvSpPr txBox="1"/>
          <p:nvPr/>
        </p:nvSpPr>
        <p:spPr>
          <a:xfrm>
            <a:off x="1816965" y="6410243"/>
            <a:ext cx="366869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graphicFrame>
        <p:nvGraphicFramePr>
          <p:cNvPr id="8" name="Gráfico 7"/>
          <p:cNvGraphicFramePr>
            <a:graphicFrameLocks/>
          </p:cNvGraphicFramePr>
          <p:nvPr/>
        </p:nvGraphicFramePr>
        <p:xfrm>
          <a:off x="1816966" y="1722269"/>
          <a:ext cx="8478175" cy="45808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9618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629718" y="325164"/>
            <a:ext cx="6507333" cy="742950"/>
          </a:xfrm>
          <a:noFill/>
        </p:spPr>
        <p:txBody>
          <a:bodyPr>
            <a:normAutofit fontScale="90000"/>
          </a:bodyPr>
          <a:lstStyle/>
          <a:p>
            <a:br>
              <a:rPr lang="es-GT" sz="1744" dirty="0"/>
            </a:br>
            <a:br>
              <a:rPr lang="es-GT" sz="1744" dirty="0"/>
            </a:br>
            <a:br>
              <a:rPr lang="es-GT" sz="2700" dirty="0"/>
            </a:br>
            <a:r>
              <a:rPr lang="es-GT" sz="2700" b="1" dirty="0">
                <a:solidFill>
                  <a:schemeClr val="accent1">
                    <a:lumMod val="50000"/>
                  </a:schemeClr>
                </a:solidFill>
                <a:latin typeface="Arial" panose="020B0604020202020204" pitchFamily="34" charset="0"/>
                <a:cs typeface="Arial" panose="020B0604020202020204" pitchFamily="34" charset="0"/>
              </a:rPr>
              <a:t>Ejecución Presupuestaria de la Inversión</a:t>
            </a:r>
            <a:br>
              <a:rPr lang="es-GT" sz="1744" dirty="0">
                <a:solidFill>
                  <a:schemeClr val="accent1">
                    <a:lumMod val="50000"/>
                  </a:schemeClr>
                </a:solidFill>
                <a:latin typeface="Arial" panose="020B0604020202020204" pitchFamily="34" charset="0"/>
                <a:cs typeface="Arial" panose="020B0604020202020204" pitchFamily="34" charset="0"/>
              </a:rPr>
            </a:br>
            <a:r>
              <a:rPr lang="es-GT" sz="1200" b="1" dirty="0">
                <a:solidFill>
                  <a:schemeClr val="accent1">
                    <a:lumMod val="50000"/>
                  </a:schemeClr>
                </a:solidFill>
                <a:latin typeface="Arial" panose="020B0604020202020204" pitchFamily="34" charset="0"/>
                <a:cs typeface="Arial" panose="020B0604020202020204" pitchFamily="34" charset="0"/>
              </a:rPr>
              <a:t>(cifras expresadas en millones de Quetzales)</a:t>
            </a:r>
            <a:br>
              <a:rPr lang="es-GT" sz="1200" dirty="0">
                <a:solidFill>
                  <a:schemeClr val="accent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s-GT" sz="1519" dirty="0">
                <a:solidFill>
                  <a:schemeClr val="accent1">
                    <a:lumMod val="50000"/>
                  </a:schemeClr>
                </a:solidFill>
                <a:latin typeface="Arial" panose="020B0604020202020204" pitchFamily="34" charset="0"/>
                <a:cs typeface="Arial" panose="020B0604020202020204" pitchFamily="34" charset="0"/>
              </a:rPr>
            </a:br>
            <a:br>
              <a:rPr lang="es-GT" dirty="0">
                <a:latin typeface="Arial" panose="020B0604020202020204" pitchFamily="34" charset="0"/>
                <a:cs typeface="Arial" panose="020B0604020202020204" pitchFamily="34" charset="0"/>
              </a:rPr>
            </a:br>
            <a:endParaRPr lang="es-GT" sz="1238" dirty="0">
              <a:latin typeface="Arial" panose="020B0604020202020204" pitchFamily="34" charset="0"/>
              <a:cs typeface="Arial" panose="020B0604020202020204" pitchFamily="34" charset="0"/>
            </a:endParaRPr>
          </a:p>
        </p:txBody>
      </p:sp>
      <p:graphicFrame>
        <p:nvGraphicFramePr>
          <p:cNvPr id="9" name="Gráfico 8"/>
          <p:cNvGraphicFramePr>
            <a:graphicFrameLocks/>
          </p:cNvGraphicFramePr>
          <p:nvPr/>
        </p:nvGraphicFramePr>
        <p:xfrm>
          <a:off x="1906249" y="1829357"/>
          <a:ext cx="8263328" cy="4429400"/>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7"/>
          <p:cNvSpPr txBox="1"/>
          <p:nvPr/>
        </p:nvSpPr>
        <p:spPr>
          <a:xfrm>
            <a:off x="1816965" y="6445754"/>
            <a:ext cx="366869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spTree>
    <p:extLst>
      <p:ext uri="{BB962C8B-B14F-4D97-AF65-F5344CB8AC3E}">
        <p14:creationId xmlns:p14="http://schemas.microsoft.com/office/powerpoint/2010/main" val="1022295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D0DB10-AE31-47D2-A485-453D2186D26D}"/>
              </a:ext>
            </a:extLst>
          </p:cNvPr>
          <p:cNvSpPr>
            <a:spLocks noGrp="1"/>
          </p:cNvSpPr>
          <p:nvPr>
            <p:ph type="title"/>
          </p:nvPr>
        </p:nvSpPr>
        <p:spPr>
          <a:xfrm>
            <a:off x="531591" y="382682"/>
            <a:ext cx="8096843" cy="728663"/>
          </a:xfrm>
          <a:noFill/>
        </p:spPr>
        <p:txBody>
          <a:bodyPr>
            <a:noAutofit/>
          </a:bodyPr>
          <a:lstStyle/>
          <a:p>
            <a:br>
              <a:rPr lang="es-GT" sz="1575" dirty="0">
                <a:effectLst>
                  <a:outerShdw blurRad="38100" dist="38100" dir="2700000" algn="tl">
                    <a:srgbClr val="000000">
                      <a:alpha val="43137"/>
                    </a:srgbClr>
                  </a:outerShdw>
                </a:effectLst>
              </a:rPr>
            </a:br>
            <a:r>
              <a:rPr lang="es-GT" sz="2400" b="1" dirty="0">
                <a:solidFill>
                  <a:schemeClr val="accent1">
                    <a:lumMod val="50000"/>
                  </a:schemeClr>
                </a:solidFill>
                <a:latin typeface="Arial" panose="020B0604020202020204" pitchFamily="34" charset="0"/>
                <a:cs typeface="Arial" panose="020B0604020202020204" pitchFamily="34" charset="0"/>
              </a:rPr>
              <a:t>Ejecución Presupuestaria por Principales Finalidades</a:t>
            </a:r>
            <a:br>
              <a:rPr lang="es-GT" sz="1425" dirty="0">
                <a:solidFill>
                  <a:schemeClr val="accent1">
                    <a:lumMod val="50000"/>
                  </a:schemeClr>
                </a:solidFill>
                <a:latin typeface="Arial" panose="020B0604020202020204" pitchFamily="34" charset="0"/>
                <a:cs typeface="Arial" panose="020B0604020202020204" pitchFamily="34" charset="0"/>
              </a:rPr>
            </a:br>
            <a:r>
              <a:rPr lang="es-GT" sz="1050" b="1" dirty="0">
                <a:solidFill>
                  <a:schemeClr val="accent1">
                    <a:lumMod val="50000"/>
                  </a:schemeClr>
                </a:solidFill>
                <a:latin typeface="Arial" panose="020B0604020202020204" pitchFamily="34" charset="0"/>
                <a:cs typeface="Arial" panose="020B0604020202020204" pitchFamily="34" charset="0"/>
              </a:rPr>
              <a:t>(cifras expresadas en millones de Quetzales)</a:t>
            </a:r>
            <a:br>
              <a:rPr lang="es-GT" sz="1575" dirty="0">
                <a:solidFill>
                  <a:schemeClr val="accent1">
                    <a:lumMod val="50000"/>
                  </a:schemeClr>
                </a:solidFill>
              </a:rPr>
            </a:br>
            <a:endParaRPr lang="es-GT" sz="1575" dirty="0">
              <a:solidFill>
                <a:schemeClr val="accent1">
                  <a:lumMod val="50000"/>
                </a:schemeClr>
              </a:solidFill>
              <a:highlight>
                <a:srgbClr val="FFFF00"/>
              </a:highlight>
            </a:endParaRPr>
          </a:p>
        </p:txBody>
      </p:sp>
      <p:graphicFrame>
        <p:nvGraphicFramePr>
          <p:cNvPr id="6" name="Gráfico 5"/>
          <p:cNvGraphicFramePr>
            <a:graphicFrameLocks/>
          </p:cNvGraphicFramePr>
          <p:nvPr/>
        </p:nvGraphicFramePr>
        <p:xfrm>
          <a:off x="1939977" y="1829357"/>
          <a:ext cx="8229600" cy="4376135"/>
        </p:xfrm>
        <a:graphic>
          <a:graphicData uri="http://schemas.openxmlformats.org/drawingml/2006/chart">
            <c:chart xmlns:c="http://schemas.openxmlformats.org/drawingml/2006/chart" xmlns:r="http://schemas.openxmlformats.org/officeDocument/2006/relationships" r:id="rId4"/>
          </a:graphicData>
        </a:graphic>
      </p:graphicFrame>
      <p:sp>
        <p:nvSpPr>
          <p:cNvPr id="7" name="CuadroTexto 6"/>
          <p:cNvSpPr txBox="1"/>
          <p:nvPr/>
        </p:nvSpPr>
        <p:spPr>
          <a:xfrm>
            <a:off x="1816965" y="6392487"/>
            <a:ext cx="366869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spTree>
    <p:extLst>
      <p:ext uri="{BB962C8B-B14F-4D97-AF65-F5344CB8AC3E}">
        <p14:creationId xmlns:p14="http://schemas.microsoft.com/office/powerpoint/2010/main" val="3724285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0A61841E-D16E-EC48-8B4E-0C859B5E420F}"/>
              </a:ext>
            </a:extLst>
          </p:cNvPr>
          <p:cNvSpPr txBox="1">
            <a:spLocks/>
          </p:cNvSpPr>
          <p:nvPr/>
        </p:nvSpPr>
        <p:spPr>
          <a:xfrm>
            <a:off x="697102" y="373161"/>
            <a:ext cx="7920146" cy="733425"/>
          </a:xfrm>
          <a:prstGeom prst="rect">
            <a:avLst/>
          </a:prstGeom>
          <a:noFill/>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2400" b="1" dirty="0">
                <a:solidFill>
                  <a:schemeClr val="accent1">
                    <a:lumMod val="50000"/>
                  </a:schemeClr>
                </a:solidFill>
                <a:latin typeface="Arial" panose="020B0604020202020204" pitchFamily="34" charset="0"/>
                <a:cs typeface="Arial" panose="020B0604020202020204" pitchFamily="34" charset="0"/>
              </a:rPr>
              <a:t>Ejecución Presupuestaria por Ubicación Geográfica</a:t>
            </a:r>
          </a:p>
          <a:p>
            <a:r>
              <a:rPr lang="es-GT" sz="1050" b="1" dirty="0">
                <a:solidFill>
                  <a:schemeClr val="accent1">
                    <a:lumMod val="50000"/>
                  </a:schemeClr>
                </a:solidFill>
                <a:latin typeface="Arial" panose="020B0604020202020204" pitchFamily="34" charset="0"/>
                <a:cs typeface="Arial" panose="020B0604020202020204" pitchFamily="34" charset="0"/>
              </a:rPr>
              <a:t>(cifras expresadas en millones de Quetzales)</a:t>
            </a:r>
          </a:p>
        </p:txBody>
      </p:sp>
      <p:pic>
        <p:nvPicPr>
          <p:cNvPr id="1026" name="Picture 2" descr="Secretaría de coordinación Ejecutiva de Presidenc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0458" y="1207948"/>
            <a:ext cx="3777148" cy="463005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Llamada con línea 1 4"/>
          <p:cNvSpPr/>
          <p:nvPr/>
        </p:nvSpPr>
        <p:spPr>
          <a:xfrm>
            <a:off x="8241245" y="2750340"/>
            <a:ext cx="596933" cy="226856"/>
          </a:xfrm>
          <a:prstGeom prst="borderCallout1">
            <a:avLst>
              <a:gd name="adj1" fmla="val 115893"/>
              <a:gd name="adj2" fmla="val 51923"/>
              <a:gd name="adj3" fmla="val 321072"/>
              <a:gd name="adj4" fmla="val 68846"/>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25" b="1" dirty="0">
                <a:solidFill>
                  <a:schemeClr val="accent1">
                    <a:lumMod val="50000"/>
                  </a:schemeClr>
                </a:solidFill>
                <a:latin typeface="Arial" panose="020B0604020202020204" pitchFamily="34" charset="0"/>
                <a:cs typeface="Arial" panose="020B0604020202020204" pitchFamily="34" charset="0"/>
              </a:rPr>
              <a:t>247.95</a:t>
            </a:r>
            <a:endParaRPr lang="es-GT" sz="788" b="1" dirty="0">
              <a:solidFill>
                <a:schemeClr val="accent1">
                  <a:lumMod val="50000"/>
                </a:schemeClr>
              </a:solidFill>
              <a:latin typeface="Arial" panose="020B0604020202020204" pitchFamily="34" charset="0"/>
              <a:cs typeface="Arial" panose="020B0604020202020204" pitchFamily="34" charset="0"/>
            </a:endParaRPr>
          </a:p>
        </p:txBody>
      </p:sp>
      <p:sp>
        <p:nvSpPr>
          <p:cNvPr id="10" name="Llamada con línea 1 9"/>
          <p:cNvSpPr/>
          <p:nvPr/>
        </p:nvSpPr>
        <p:spPr>
          <a:xfrm>
            <a:off x="7191014" y="4074689"/>
            <a:ext cx="597113" cy="258173"/>
          </a:xfrm>
          <a:prstGeom prst="borderCallout1">
            <a:avLst>
              <a:gd name="adj1" fmla="val 115894"/>
              <a:gd name="adj2" fmla="val 51923"/>
              <a:gd name="adj3" fmla="val 415239"/>
              <a:gd name="adj4" fmla="val 18117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25" b="1" dirty="0">
                <a:solidFill>
                  <a:schemeClr val="accent1">
                    <a:lumMod val="50000"/>
                  </a:schemeClr>
                </a:solidFill>
                <a:latin typeface="Arial" panose="020B0604020202020204" pitchFamily="34" charset="0"/>
                <a:cs typeface="Arial" panose="020B0604020202020204" pitchFamily="34" charset="0"/>
              </a:rPr>
              <a:t>811.34</a:t>
            </a:r>
            <a:endParaRPr lang="es-GT" sz="825" b="1" dirty="0">
              <a:solidFill>
                <a:schemeClr val="accent1">
                  <a:lumMod val="50000"/>
                </a:schemeClr>
              </a:solidFill>
              <a:latin typeface="Arial" panose="020B0604020202020204" pitchFamily="34" charset="0"/>
              <a:cs typeface="Arial" panose="020B0604020202020204" pitchFamily="34" charset="0"/>
            </a:endParaRPr>
          </a:p>
        </p:txBody>
      </p:sp>
      <p:sp>
        <p:nvSpPr>
          <p:cNvPr id="11" name="Llamada con línea 1 10"/>
          <p:cNvSpPr/>
          <p:nvPr/>
        </p:nvSpPr>
        <p:spPr>
          <a:xfrm>
            <a:off x="6821367" y="4714761"/>
            <a:ext cx="739293" cy="222885"/>
          </a:xfrm>
          <a:prstGeom prst="borderCallout1">
            <a:avLst>
              <a:gd name="adj1" fmla="val 67464"/>
              <a:gd name="adj2" fmla="val 103254"/>
              <a:gd name="adj3" fmla="val 156952"/>
              <a:gd name="adj4" fmla="val 232821"/>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25" b="1" dirty="0">
                <a:solidFill>
                  <a:schemeClr val="accent1">
                    <a:lumMod val="50000"/>
                  </a:schemeClr>
                </a:solidFill>
                <a:latin typeface="Arial" panose="020B0604020202020204" pitchFamily="34" charset="0"/>
                <a:cs typeface="Arial" panose="020B0604020202020204" pitchFamily="34" charset="0"/>
              </a:rPr>
              <a:t>1,467.74</a:t>
            </a:r>
            <a:endParaRPr lang="es-GT" sz="825" b="1" dirty="0">
              <a:solidFill>
                <a:schemeClr val="accent1">
                  <a:lumMod val="50000"/>
                </a:schemeClr>
              </a:solidFill>
              <a:latin typeface="Arial" panose="020B0604020202020204" pitchFamily="34" charset="0"/>
              <a:cs typeface="Arial" panose="020B0604020202020204" pitchFamily="34" charset="0"/>
            </a:endParaRPr>
          </a:p>
        </p:txBody>
      </p:sp>
      <p:sp>
        <p:nvSpPr>
          <p:cNvPr id="12" name="Llamada con línea 1 11"/>
          <p:cNvSpPr/>
          <p:nvPr/>
        </p:nvSpPr>
        <p:spPr>
          <a:xfrm>
            <a:off x="8097372" y="5135758"/>
            <a:ext cx="503324" cy="183787"/>
          </a:xfrm>
          <a:prstGeom prst="borderCallout1">
            <a:avLst>
              <a:gd name="adj1" fmla="val -153155"/>
              <a:gd name="adj2" fmla="val -40852"/>
              <a:gd name="adj3" fmla="val -17928"/>
              <a:gd name="adj4" fmla="val 39177"/>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825" b="1" dirty="0">
                <a:solidFill>
                  <a:schemeClr val="accent1">
                    <a:lumMod val="50000"/>
                  </a:schemeClr>
                </a:solidFill>
                <a:latin typeface="Arial" panose="020B0604020202020204" pitchFamily="34" charset="0"/>
                <a:cs typeface="Arial" panose="020B0604020202020204" pitchFamily="34" charset="0"/>
              </a:rPr>
              <a:t>491.42</a:t>
            </a:r>
          </a:p>
        </p:txBody>
      </p:sp>
      <p:sp>
        <p:nvSpPr>
          <p:cNvPr id="13" name="Llamada con línea 1 12"/>
          <p:cNvSpPr/>
          <p:nvPr/>
        </p:nvSpPr>
        <p:spPr>
          <a:xfrm>
            <a:off x="8637435" y="4436301"/>
            <a:ext cx="495508" cy="278456"/>
          </a:xfrm>
          <a:prstGeom prst="borderCallout1">
            <a:avLst>
              <a:gd name="adj1" fmla="val -128941"/>
              <a:gd name="adj2" fmla="val -14009"/>
              <a:gd name="adj3" fmla="val -17928"/>
              <a:gd name="adj4" fmla="val 39177"/>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25" b="1" dirty="0">
                <a:solidFill>
                  <a:schemeClr val="accent1">
                    <a:lumMod val="50000"/>
                  </a:schemeClr>
                </a:solidFill>
                <a:latin typeface="Arial" panose="020B0604020202020204" pitchFamily="34" charset="0"/>
                <a:cs typeface="Arial" panose="020B0604020202020204" pitchFamily="34" charset="0"/>
              </a:rPr>
              <a:t>525.45</a:t>
            </a:r>
            <a:endParaRPr lang="es-GT" sz="825" b="1" dirty="0">
              <a:solidFill>
                <a:schemeClr val="accent1">
                  <a:lumMod val="50000"/>
                </a:schemeClr>
              </a:solidFill>
              <a:latin typeface="Arial" panose="020B0604020202020204" pitchFamily="34" charset="0"/>
              <a:cs typeface="Arial" panose="020B0604020202020204" pitchFamily="34" charset="0"/>
            </a:endParaRPr>
          </a:p>
        </p:txBody>
      </p:sp>
      <p:sp>
        <p:nvSpPr>
          <p:cNvPr id="14" name="Llamada con línea 1 13"/>
          <p:cNvSpPr/>
          <p:nvPr/>
        </p:nvSpPr>
        <p:spPr>
          <a:xfrm>
            <a:off x="8044093" y="4144020"/>
            <a:ext cx="495619" cy="188841"/>
          </a:xfrm>
          <a:prstGeom prst="borderCallout1">
            <a:avLst>
              <a:gd name="adj1" fmla="val 306917"/>
              <a:gd name="adj2" fmla="val -61573"/>
              <a:gd name="adj3" fmla="val 78929"/>
              <a:gd name="adj4" fmla="val 21281"/>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25" b="1" dirty="0">
                <a:solidFill>
                  <a:schemeClr val="accent1">
                    <a:lumMod val="50000"/>
                  </a:schemeClr>
                </a:solidFill>
                <a:latin typeface="Arial" panose="020B0604020202020204" pitchFamily="34" charset="0"/>
                <a:cs typeface="Arial" panose="020B0604020202020204" pitchFamily="34" charset="0"/>
              </a:rPr>
              <a:t>563.09</a:t>
            </a:r>
            <a:endParaRPr lang="es-GT" sz="825" b="1" dirty="0">
              <a:solidFill>
                <a:schemeClr val="accent1">
                  <a:lumMod val="50000"/>
                </a:schemeClr>
              </a:solidFill>
              <a:latin typeface="Arial" panose="020B0604020202020204" pitchFamily="34" charset="0"/>
              <a:cs typeface="Arial" panose="020B0604020202020204" pitchFamily="34" charset="0"/>
            </a:endParaRPr>
          </a:p>
        </p:txBody>
      </p:sp>
      <p:sp>
        <p:nvSpPr>
          <p:cNvPr id="15" name="Llamada con línea 1 14"/>
          <p:cNvSpPr/>
          <p:nvPr/>
        </p:nvSpPr>
        <p:spPr>
          <a:xfrm>
            <a:off x="7468438" y="5132657"/>
            <a:ext cx="561751" cy="186887"/>
          </a:xfrm>
          <a:prstGeom prst="borderCallout1">
            <a:avLst>
              <a:gd name="adj1" fmla="val 45940"/>
              <a:gd name="adj2" fmla="val 111044"/>
              <a:gd name="adj3" fmla="val -15238"/>
              <a:gd name="adj4" fmla="val 190094"/>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25" b="1" dirty="0">
                <a:solidFill>
                  <a:schemeClr val="accent1">
                    <a:lumMod val="50000"/>
                  </a:schemeClr>
                </a:solidFill>
                <a:latin typeface="Arial" panose="020B0604020202020204" pitchFamily="34" charset="0"/>
                <a:cs typeface="Arial" panose="020B0604020202020204" pitchFamily="34" charset="0"/>
              </a:rPr>
              <a:t>531.13</a:t>
            </a:r>
            <a:endParaRPr lang="es-GT" sz="825" b="1" dirty="0">
              <a:solidFill>
                <a:schemeClr val="accent1">
                  <a:lumMod val="50000"/>
                </a:schemeClr>
              </a:solidFill>
              <a:latin typeface="Arial" panose="020B0604020202020204" pitchFamily="34" charset="0"/>
              <a:cs typeface="Arial" panose="020B0604020202020204" pitchFamily="34" charset="0"/>
            </a:endParaRPr>
          </a:p>
        </p:txBody>
      </p:sp>
      <p:sp>
        <p:nvSpPr>
          <p:cNvPr id="16" name="Llamada con línea 1 15"/>
          <p:cNvSpPr/>
          <p:nvPr/>
        </p:nvSpPr>
        <p:spPr>
          <a:xfrm>
            <a:off x="7816627" y="4753628"/>
            <a:ext cx="502907" cy="277667"/>
          </a:xfrm>
          <a:prstGeom prst="borderCallout1">
            <a:avLst>
              <a:gd name="adj1" fmla="val 56366"/>
              <a:gd name="adj2" fmla="val 100267"/>
              <a:gd name="adj3" fmla="val 54210"/>
              <a:gd name="adj4" fmla="val 103920"/>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25" b="1" dirty="0">
                <a:solidFill>
                  <a:schemeClr val="accent1">
                    <a:lumMod val="50000"/>
                  </a:schemeClr>
                </a:solidFill>
                <a:latin typeface="Arial" panose="020B0604020202020204" pitchFamily="34" charset="0"/>
                <a:cs typeface="Arial" panose="020B0604020202020204" pitchFamily="34" charset="0"/>
              </a:rPr>
              <a:t>903.72</a:t>
            </a:r>
            <a:endParaRPr lang="es-GT" sz="825" b="1" dirty="0">
              <a:solidFill>
                <a:schemeClr val="accent1">
                  <a:lumMod val="50000"/>
                </a:schemeClr>
              </a:solidFill>
              <a:latin typeface="Arial" panose="020B0604020202020204" pitchFamily="34" charset="0"/>
              <a:cs typeface="Arial" panose="020B0604020202020204" pitchFamily="34" charset="0"/>
            </a:endParaRPr>
          </a:p>
        </p:txBody>
      </p:sp>
      <p:graphicFrame>
        <p:nvGraphicFramePr>
          <p:cNvPr id="22" name="Objeto 21"/>
          <p:cNvGraphicFramePr>
            <a:graphicFrameLocks noChangeAspect="1"/>
          </p:cNvGraphicFramePr>
          <p:nvPr/>
        </p:nvGraphicFramePr>
        <p:xfrm>
          <a:off x="2157246" y="2221792"/>
          <a:ext cx="4143375" cy="1850231"/>
        </p:xfrm>
        <a:graphic>
          <a:graphicData uri="http://schemas.openxmlformats.org/presentationml/2006/ole">
            <mc:AlternateContent xmlns:mc="http://schemas.openxmlformats.org/markup-compatibility/2006">
              <mc:Choice xmlns:v="urn:schemas-microsoft-com:vml" Requires="v">
                <p:oleObj spid="_x0000_s1026" name="Hoja de cálculo" r:id="rId6" imgW="5524485" imgH="2467082" progId="Excel.Sheet.12">
                  <p:embed/>
                </p:oleObj>
              </mc:Choice>
              <mc:Fallback>
                <p:oleObj name="Hoja de cálculo" r:id="rId6" imgW="5524485" imgH="2467082" progId="Excel.Sheet.12">
                  <p:embed/>
                  <p:pic>
                    <p:nvPicPr>
                      <p:cNvPr id="22" name="Objeto 21"/>
                      <p:cNvPicPr/>
                      <p:nvPr/>
                    </p:nvPicPr>
                    <p:blipFill>
                      <a:blip r:embed="rId7"/>
                      <a:stretch>
                        <a:fillRect/>
                      </a:stretch>
                    </p:blipFill>
                    <p:spPr>
                      <a:xfrm>
                        <a:off x="2157246" y="2221792"/>
                        <a:ext cx="4143375" cy="1850231"/>
                      </a:xfrm>
                      <a:prstGeom prst="rect">
                        <a:avLst/>
                      </a:prstGeom>
                    </p:spPr>
                  </p:pic>
                </p:oleObj>
              </mc:Fallback>
            </mc:AlternateContent>
          </a:graphicData>
        </a:graphic>
      </p:graphicFrame>
      <p:graphicFrame>
        <p:nvGraphicFramePr>
          <p:cNvPr id="6" name="Tabla 5"/>
          <p:cNvGraphicFramePr>
            <a:graphicFrameLocks noGrp="1"/>
          </p:cNvGraphicFramePr>
          <p:nvPr/>
        </p:nvGraphicFramePr>
        <p:xfrm>
          <a:off x="2122754" y="4244783"/>
          <a:ext cx="4177866" cy="1743598"/>
        </p:xfrm>
        <a:graphic>
          <a:graphicData uri="http://schemas.openxmlformats.org/drawingml/2006/table">
            <a:tbl>
              <a:tblPr firstRow="1" bandRow="1">
                <a:tableStyleId>{5C22544A-7EE6-4342-B048-85BDC9FD1C3A}</a:tableStyleId>
              </a:tblPr>
              <a:tblGrid>
                <a:gridCol w="1475974">
                  <a:extLst>
                    <a:ext uri="{9D8B030D-6E8A-4147-A177-3AD203B41FA5}">
                      <a16:colId xmlns:a16="http://schemas.microsoft.com/office/drawing/2014/main" val="20000"/>
                    </a:ext>
                  </a:extLst>
                </a:gridCol>
                <a:gridCol w="937471">
                  <a:extLst>
                    <a:ext uri="{9D8B030D-6E8A-4147-A177-3AD203B41FA5}">
                      <a16:colId xmlns:a16="http://schemas.microsoft.com/office/drawing/2014/main" val="20001"/>
                    </a:ext>
                  </a:extLst>
                </a:gridCol>
                <a:gridCol w="926221">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320040">
                <a:tc>
                  <a:txBody>
                    <a:bodyPr/>
                    <a:lstStyle/>
                    <a:p>
                      <a:endParaRPr lang="es-GT" sz="8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s-GT" sz="800" dirty="0">
                          <a:latin typeface="Arial" panose="020B0604020202020204" pitchFamily="34" charset="0"/>
                          <a:cs typeface="Arial" panose="020B0604020202020204" pitchFamily="34" charset="0"/>
                        </a:rPr>
                        <a:t>Presupuesto</a:t>
                      </a:r>
                      <a:r>
                        <a:rPr lang="es-GT" sz="800" baseline="0" dirty="0">
                          <a:latin typeface="Arial" panose="020B0604020202020204" pitchFamily="34" charset="0"/>
                          <a:cs typeface="Arial" panose="020B0604020202020204" pitchFamily="34" charset="0"/>
                        </a:rPr>
                        <a:t> Vigente</a:t>
                      </a:r>
                      <a:endParaRPr lang="es-GT" sz="800"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s-GT" sz="800" dirty="0">
                          <a:latin typeface="Arial" panose="020B0604020202020204" pitchFamily="34" charset="0"/>
                          <a:cs typeface="Arial" panose="020B0604020202020204" pitchFamily="34" charset="0"/>
                        </a:rPr>
                        <a:t>Presupuesto Ejecutado</a:t>
                      </a:r>
                    </a:p>
                  </a:txBody>
                  <a:tcPr marL="68580" marR="68580" marT="34290" marB="34290" anchor="ctr"/>
                </a:tc>
                <a:tc>
                  <a:txBody>
                    <a:bodyPr/>
                    <a:lstStyle/>
                    <a:p>
                      <a:pPr algn="ctr"/>
                      <a:r>
                        <a:rPr lang="es-GT" sz="800" dirty="0">
                          <a:latin typeface="Arial" panose="020B0604020202020204" pitchFamily="34" charset="0"/>
                          <a:cs typeface="Arial" panose="020B0604020202020204" pitchFamily="34" charset="0"/>
                        </a:rPr>
                        <a:t>Saldo por Ejecutar</a:t>
                      </a:r>
                    </a:p>
                  </a:txBody>
                  <a:tcPr marL="68580" marR="68580" marT="34290" marB="34290" anchor="ctr"/>
                </a:tc>
                <a:extLst>
                  <a:ext uri="{0D108BD9-81ED-4DB2-BD59-A6C34878D82A}">
                    <a16:rowId xmlns:a16="http://schemas.microsoft.com/office/drawing/2014/main" val="10000"/>
                  </a:ext>
                </a:extLst>
              </a:tr>
              <a:tr h="150763">
                <a:tc>
                  <a:txBody>
                    <a:bodyPr/>
                    <a:lstStyle/>
                    <a:p>
                      <a:pPr algn="l" fontAlgn="b"/>
                      <a:r>
                        <a:rPr lang="es-GT" sz="800" b="1" i="0" u="none" strike="noStrike" dirty="0">
                          <a:solidFill>
                            <a:srgbClr val="222B35"/>
                          </a:solidFill>
                          <a:effectLst/>
                          <a:latin typeface="Arial" panose="020B0604020202020204" pitchFamily="34" charset="0"/>
                        </a:rPr>
                        <a:t>Total</a:t>
                      </a:r>
                    </a:p>
                  </a:txBody>
                  <a:tcPr marL="7144" marR="7144" marT="7144" marB="0" anchor="ctr"/>
                </a:tc>
                <a:tc>
                  <a:txBody>
                    <a:bodyPr/>
                    <a:lstStyle/>
                    <a:p>
                      <a:pPr algn="r" fontAlgn="b"/>
                      <a:r>
                        <a:rPr lang="es-ES" sz="800" b="1" i="0" u="none" strike="noStrike" dirty="0">
                          <a:solidFill>
                            <a:srgbClr val="222B35"/>
                          </a:solidFill>
                          <a:effectLst/>
                          <a:latin typeface="Arial" panose="020B0604020202020204" pitchFamily="34" charset="0"/>
                        </a:rPr>
                        <a:t>17,598.09</a:t>
                      </a:r>
                    </a:p>
                  </a:txBody>
                  <a:tcPr marL="7144" marR="7144" marT="7144" marB="0" anchor="ctr"/>
                </a:tc>
                <a:tc>
                  <a:txBody>
                    <a:bodyPr/>
                    <a:lstStyle/>
                    <a:p>
                      <a:pPr algn="r" fontAlgn="b"/>
                      <a:r>
                        <a:rPr lang="es-ES" sz="800" b="1" i="0" u="none" strike="noStrike" dirty="0">
                          <a:solidFill>
                            <a:srgbClr val="222B35"/>
                          </a:solidFill>
                          <a:effectLst/>
                          <a:latin typeface="Arial" panose="020B0604020202020204" pitchFamily="34" charset="0"/>
                        </a:rPr>
                        <a:t>5,541.84</a:t>
                      </a:r>
                      <a:endParaRPr lang="es-GT" sz="800" b="1"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1" i="0" u="none" strike="noStrike" dirty="0">
                          <a:solidFill>
                            <a:srgbClr val="222B35"/>
                          </a:solidFill>
                          <a:effectLst/>
                          <a:latin typeface="Arial" panose="020B0604020202020204" pitchFamily="34" charset="0"/>
                        </a:rPr>
                        <a:t>12,056.24</a:t>
                      </a:r>
                      <a:endParaRPr lang="es-GT" sz="800" b="1" i="0" u="none" strike="noStrike" dirty="0">
                        <a:solidFill>
                          <a:srgbClr val="222B35"/>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0001"/>
                  </a:ext>
                </a:extLst>
              </a:tr>
              <a:tr h="160656">
                <a:tc>
                  <a:txBody>
                    <a:bodyPr/>
                    <a:lstStyle/>
                    <a:p>
                      <a:pPr algn="l" fontAlgn="b"/>
                      <a:r>
                        <a:rPr lang="es-GT" sz="800" b="0" i="0" u="none" strike="noStrike" dirty="0">
                          <a:solidFill>
                            <a:srgbClr val="222B35"/>
                          </a:solidFill>
                          <a:effectLst/>
                          <a:latin typeface="Arial" panose="020B0604020202020204" pitchFamily="34" charset="0"/>
                        </a:rPr>
                        <a:t>Región  I Metropolitana</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3,077.01</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903.72</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2,173.29</a:t>
                      </a:r>
                      <a:endParaRPr lang="es-GT" sz="800" b="0" i="0" u="none" strike="noStrike" dirty="0">
                        <a:solidFill>
                          <a:srgbClr val="222B35"/>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0002"/>
                  </a:ext>
                </a:extLst>
              </a:tr>
              <a:tr h="158873">
                <a:tc>
                  <a:txBody>
                    <a:bodyPr/>
                    <a:lstStyle/>
                    <a:p>
                      <a:pPr algn="l" fontAlgn="b"/>
                      <a:r>
                        <a:rPr lang="es-GT" sz="800" b="0" i="0" u="none" strike="noStrike" dirty="0">
                          <a:solidFill>
                            <a:srgbClr val="222B35"/>
                          </a:solidFill>
                          <a:effectLst/>
                          <a:latin typeface="Arial" panose="020B0604020202020204" pitchFamily="34" charset="0"/>
                        </a:rPr>
                        <a:t>Región II Norte</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1,776.34</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563.09</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1,21</a:t>
                      </a:r>
                      <a:r>
                        <a:rPr lang="es-GT" sz="800" b="0" i="0" u="none" strike="noStrike" dirty="0">
                          <a:solidFill>
                            <a:srgbClr val="222B35"/>
                          </a:solidFill>
                          <a:effectLst/>
                          <a:latin typeface="Arial" panose="020B0604020202020204" pitchFamily="34" charset="0"/>
                        </a:rPr>
                        <a:t>3.25</a:t>
                      </a:r>
                      <a:endParaRPr lang="es-ES" sz="800" b="0" i="0" u="none" strike="noStrike" dirty="0">
                        <a:solidFill>
                          <a:srgbClr val="222B35"/>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0003"/>
                  </a:ext>
                </a:extLst>
              </a:tr>
              <a:tr h="158901">
                <a:tc>
                  <a:txBody>
                    <a:bodyPr/>
                    <a:lstStyle/>
                    <a:p>
                      <a:pPr algn="l" fontAlgn="b"/>
                      <a:r>
                        <a:rPr lang="es-GT" sz="800" b="0" i="0" u="none" strike="noStrike" dirty="0">
                          <a:solidFill>
                            <a:srgbClr val="222B35"/>
                          </a:solidFill>
                          <a:effectLst/>
                          <a:latin typeface="Arial" panose="020B0604020202020204" pitchFamily="34" charset="0"/>
                        </a:rPr>
                        <a:t>Región III Nororiente</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1,822.09</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525.45</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1,296.64</a:t>
                      </a:r>
                      <a:endParaRPr lang="es-GT" sz="800" b="0" i="0" u="none" strike="noStrike" dirty="0">
                        <a:solidFill>
                          <a:srgbClr val="222B35"/>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0004"/>
                  </a:ext>
                </a:extLst>
              </a:tr>
              <a:tr h="158873">
                <a:tc>
                  <a:txBody>
                    <a:bodyPr/>
                    <a:lstStyle/>
                    <a:p>
                      <a:pPr algn="l" fontAlgn="b"/>
                      <a:r>
                        <a:rPr lang="es-GT" sz="800" b="0" i="0" u="none" strike="noStrike" dirty="0">
                          <a:solidFill>
                            <a:srgbClr val="222B35"/>
                          </a:solidFill>
                          <a:effectLst/>
                          <a:latin typeface="Arial" panose="020B0604020202020204" pitchFamily="34" charset="0"/>
                        </a:rPr>
                        <a:t>Región IV Suroriente</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1,573.14</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491.42</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1,081.72</a:t>
                      </a:r>
                      <a:endParaRPr lang="es-GT" sz="800" b="0" i="0" u="none" strike="noStrike" dirty="0">
                        <a:solidFill>
                          <a:srgbClr val="222B35"/>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0005"/>
                  </a:ext>
                </a:extLst>
              </a:tr>
              <a:tr h="158873">
                <a:tc>
                  <a:txBody>
                    <a:bodyPr/>
                    <a:lstStyle/>
                    <a:p>
                      <a:pPr algn="l" fontAlgn="b"/>
                      <a:r>
                        <a:rPr lang="es-GT" sz="800" b="0" i="0" u="none" strike="noStrike" dirty="0">
                          <a:solidFill>
                            <a:srgbClr val="222B35"/>
                          </a:solidFill>
                          <a:effectLst/>
                          <a:latin typeface="Arial" panose="020B0604020202020204" pitchFamily="34" charset="0"/>
                        </a:rPr>
                        <a:t>Región V Central</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1,649.08</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531.13</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1,117.95</a:t>
                      </a:r>
                      <a:endParaRPr lang="es-GT" sz="800" b="0" i="0" u="none" strike="noStrike" dirty="0">
                        <a:solidFill>
                          <a:srgbClr val="222B35"/>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0006"/>
                  </a:ext>
                </a:extLst>
              </a:tr>
              <a:tr h="158873">
                <a:tc>
                  <a:txBody>
                    <a:bodyPr/>
                    <a:lstStyle/>
                    <a:p>
                      <a:pPr algn="l" fontAlgn="b"/>
                      <a:r>
                        <a:rPr lang="es-GT" sz="800" b="0" i="0" u="none" strike="noStrike" dirty="0">
                          <a:solidFill>
                            <a:srgbClr val="222B35"/>
                          </a:solidFill>
                          <a:effectLst/>
                          <a:latin typeface="Arial" panose="020B0604020202020204" pitchFamily="34" charset="0"/>
                        </a:rPr>
                        <a:t>Región VI Suroccidente</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4,544.35</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1,467.74</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3,076.61</a:t>
                      </a:r>
                      <a:endParaRPr lang="es-GT" sz="800" b="0" i="0" u="none" strike="noStrike" dirty="0">
                        <a:solidFill>
                          <a:srgbClr val="222B35"/>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0007"/>
                  </a:ext>
                </a:extLst>
              </a:tr>
              <a:tr h="158873">
                <a:tc>
                  <a:txBody>
                    <a:bodyPr/>
                    <a:lstStyle/>
                    <a:p>
                      <a:pPr algn="l" fontAlgn="b"/>
                      <a:r>
                        <a:rPr lang="es-GT" sz="800" b="0" i="0" u="none" strike="noStrike" dirty="0">
                          <a:solidFill>
                            <a:srgbClr val="222B35"/>
                          </a:solidFill>
                          <a:effectLst/>
                          <a:latin typeface="Arial" panose="020B0604020202020204" pitchFamily="34" charset="0"/>
                        </a:rPr>
                        <a:t>Región VII Noroccidente</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2,314.46</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811.34</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1,503.12</a:t>
                      </a:r>
                      <a:endParaRPr lang="es-GT" sz="800" b="0" i="0" u="none" strike="noStrike" dirty="0">
                        <a:solidFill>
                          <a:srgbClr val="222B35"/>
                        </a:solidFill>
                        <a:effectLst/>
                        <a:latin typeface="Arial" panose="020B0604020202020204" pitchFamily="34" charset="0"/>
                      </a:endParaRPr>
                    </a:p>
                  </a:txBody>
                  <a:tcPr marL="7144" marR="7144" marT="7144" marB="0" anchor="ctr"/>
                </a:tc>
                <a:extLst>
                  <a:ext uri="{0D108BD9-81ED-4DB2-BD59-A6C34878D82A}">
                    <a16:rowId xmlns:a16="http://schemas.microsoft.com/office/drawing/2014/main" val="10008"/>
                  </a:ext>
                </a:extLst>
              </a:tr>
              <a:tr h="158873">
                <a:tc>
                  <a:txBody>
                    <a:bodyPr/>
                    <a:lstStyle/>
                    <a:p>
                      <a:pPr algn="l" fontAlgn="b"/>
                      <a:r>
                        <a:rPr lang="es-GT" sz="800" b="0" i="0" u="none" strike="noStrike" dirty="0">
                          <a:solidFill>
                            <a:srgbClr val="222B35"/>
                          </a:solidFill>
                          <a:effectLst/>
                          <a:latin typeface="Arial" panose="020B0604020202020204" pitchFamily="34" charset="0"/>
                        </a:rPr>
                        <a:t>Región VIII Petén</a:t>
                      </a: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841.62</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247.95</a:t>
                      </a:r>
                      <a:endParaRPr lang="es-GT" sz="800" b="0" i="0" u="none" strike="noStrike" dirty="0">
                        <a:solidFill>
                          <a:srgbClr val="222B35"/>
                        </a:solidFill>
                        <a:effectLst/>
                        <a:latin typeface="Arial" panose="020B0604020202020204" pitchFamily="34" charset="0"/>
                      </a:endParaRPr>
                    </a:p>
                  </a:txBody>
                  <a:tcPr marL="7144" marR="7144" marT="7144" marB="0" anchor="ctr"/>
                </a:tc>
                <a:tc>
                  <a:txBody>
                    <a:bodyPr/>
                    <a:lstStyle/>
                    <a:p>
                      <a:pPr algn="r" fontAlgn="b"/>
                      <a:r>
                        <a:rPr lang="es-ES" sz="800" b="0" i="0" u="none" strike="noStrike" dirty="0">
                          <a:solidFill>
                            <a:srgbClr val="222B35"/>
                          </a:solidFill>
                          <a:effectLst/>
                          <a:latin typeface="Arial" panose="020B0604020202020204" pitchFamily="34" charset="0"/>
                        </a:rPr>
                        <a:t>593.67</a:t>
                      </a:r>
                    </a:p>
                  </a:txBody>
                  <a:tcPr marL="7144" marR="7144" marT="7144" marB="0" anchor="ctr"/>
                </a:tc>
                <a:extLst>
                  <a:ext uri="{0D108BD9-81ED-4DB2-BD59-A6C34878D82A}">
                    <a16:rowId xmlns:a16="http://schemas.microsoft.com/office/drawing/2014/main" val="10009"/>
                  </a:ext>
                </a:extLst>
              </a:tr>
            </a:tbl>
          </a:graphicData>
        </a:graphic>
      </p:graphicFrame>
      <p:sp>
        <p:nvSpPr>
          <p:cNvPr id="19" name="CuadroTexto 18"/>
          <p:cNvSpPr txBox="1"/>
          <p:nvPr/>
        </p:nvSpPr>
        <p:spPr>
          <a:xfrm>
            <a:off x="1816965" y="6365855"/>
            <a:ext cx="3668696" cy="196208"/>
          </a:xfrm>
          <a:prstGeom prst="rect">
            <a:avLst/>
          </a:prstGeom>
          <a:noFill/>
        </p:spPr>
        <p:txBody>
          <a:bodyPr wrap="square" rtlCol="0">
            <a:spAutoFit/>
          </a:bodyPr>
          <a:lstStyle/>
          <a:p>
            <a:r>
              <a:rPr lang="es-GT" sz="675" dirty="0">
                <a:latin typeface="Arial" panose="020B0604020202020204" pitchFamily="34" charset="0"/>
                <a:cs typeface="Arial" panose="020B0604020202020204" pitchFamily="34" charset="0"/>
              </a:rPr>
              <a:t>Fuente: Sistema de Contabilidad Integrada -SICOIN- al 30 de abril de 2021</a:t>
            </a:r>
          </a:p>
        </p:txBody>
      </p:sp>
    </p:spTree>
    <p:extLst>
      <p:ext uri="{BB962C8B-B14F-4D97-AF65-F5344CB8AC3E}">
        <p14:creationId xmlns:p14="http://schemas.microsoft.com/office/powerpoint/2010/main" val="2926853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1" name="Título 1">
            <a:extLst>
              <a:ext uri="{FF2B5EF4-FFF2-40B4-BE49-F238E27FC236}">
                <a16:creationId xmlns:a16="http://schemas.microsoft.com/office/drawing/2014/main" id="{A2162693-C48A-1D46-A173-005AE60ACA54}"/>
              </a:ext>
            </a:extLst>
          </p:cNvPr>
          <p:cNvSpPr txBox="1">
            <a:spLocks/>
          </p:cNvSpPr>
          <p:nvPr/>
        </p:nvSpPr>
        <p:spPr>
          <a:xfrm>
            <a:off x="1869347" y="2523532"/>
            <a:ext cx="8476841" cy="2202164"/>
          </a:xfrm>
          <a:prstGeom prst="rect">
            <a:avLst/>
          </a:prstGeom>
        </p:spPr>
        <p:txBody>
          <a:bodyPr vert="horz" lIns="51435" tIns="25718" rIns="51435" bIns="25718"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600" b="1" dirty="0">
                <a:solidFill>
                  <a:schemeClr val="bg1"/>
                </a:solidFill>
                <a:latin typeface="Arial" panose="020B0604020202020204" pitchFamily="34" charset="0"/>
                <a:cs typeface="Arial" panose="020B0604020202020204" pitchFamily="34" charset="0"/>
              </a:rPr>
              <a:t>RESULTADOS Y AVANCES </a:t>
            </a:r>
            <a:br>
              <a:rPr lang="es-GT" sz="3600" b="1" dirty="0">
                <a:solidFill>
                  <a:srgbClr val="00B0F0"/>
                </a:solidFill>
                <a:latin typeface="Arial" panose="020B0604020202020204" pitchFamily="34" charset="0"/>
                <a:cs typeface="Arial" panose="020B0604020202020204" pitchFamily="34" charset="0"/>
              </a:rPr>
            </a:br>
            <a:r>
              <a:rPr lang="es-GT" sz="3600" b="1" dirty="0">
                <a:solidFill>
                  <a:srgbClr val="00B0F0"/>
                </a:solidFill>
                <a:latin typeface="Arial" panose="020B0604020202020204" pitchFamily="34" charset="0"/>
                <a:cs typeface="Arial" panose="020B0604020202020204" pitchFamily="34" charset="0"/>
              </a:rPr>
              <a:t>PRIMER CUATRIMESTRE 2021</a:t>
            </a:r>
          </a:p>
        </p:txBody>
      </p:sp>
    </p:spTree>
    <p:extLst>
      <p:ext uri="{BB962C8B-B14F-4D97-AF65-F5344CB8AC3E}">
        <p14:creationId xmlns:p14="http://schemas.microsoft.com/office/powerpoint/2010/main" val="17413008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142</TotalTime>
  <Words>2345</Words>
  <Application>Microsoft Office PowerPoint</Application>
  <PresentationFormat>Panorámica</PresentationFormat>
  <Paragraphs>616</Paragraphs>
  <Slides>27</Slides>
  <Notes>24</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27</vt:i4>
      </vt:variant>
    </vt:vector>
  </HeadingPairs>
  <TitlesOfParts>
    <vt:vector size="34" baseType="lpstr">
      <vt:lpstr>Arial</vt:lpstr>
      <vt:lpstr>Calibri</vt:lpstr>
      <vt:lpstr>Calibri Light</vt:lpstr>
      <vt:lpstr>Montserrat</vt:lpstr>
      <vt:lpstr>Times New Roman</vt:lpstr>
      <vt:lpstr>Tema de Office</vt:lpstr>
      <vt:lpstr>Hoja de cálculo</vt:lpstr>
      <vt:lpstr>Presentación de PowerPoint</vt:lpstr>
      <vt:lpstr>Ejecución Presupuestaria por Grupo de Gasto (cifras expresadas en millones de Quetzales)</vt:lpstr>
      <vt:lpstr>Ejecución Presupuestaria por Grupo de Gasto (cifras expresadas en millones de Quetzales)</vt:lpstr>
      <vt:lpstr>Importancia de la erogación en Servicios Personales </vt:lpstr>
      <vt:lpstr>Importancia de la Erogación en Servicios Personales (cifras expresadas en millones de Quetzales)</vt:lpstr>
      <vt:lpstr>   Ejecución Presupuestaria de la Inversión (cifras expresadas en millones de Quetzales)   </vt:lpstr>
      <vt:lpstr> Ejecución Presupuestaria por Principales Finalidades (cifras expresadas en millones de Quetzales)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 de Inversión Construcción Instituto Diversificado Rabinal, Baja Verapaz Con recursos del Préstamo Kreditanstalt für Wiederaufbau  -KfW- PROEDUC V</vt:lpstr>
      <vt:lpstr>Proyecto de Inversión Construcción Instituto Diversificado Rabinal, Baja Verapaz Con recursos del Préstamo Kreditanstalt für Wiederaufbau  -KfW- PROEDUC V</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Erick Mauricio Fuentes Leiva</cp:lastModifiedBy>
  <cp:revision>13</cp:revision>
  <dcterms:created xsi:type="dcterms:W3CDTF">2021-05-04T19:30:50Z</dcterms:created>
  <dcterms:modified xsi:type="dcterms:W3CDTF">2021-05-12T17:55:20Z</dcterms:modified>
</cp:coreProperties>
</file>