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4" r:id="rId4"/>
    <p:sldId id="276" r:id="rId5"/>
    <p:sldId id="279" r:id="rId6"/>
    <p:sldId id="327" r:id="rId7"/>
    <p:sldId id="330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9" r:id="rId16"/>
    <p:sldId id="304" r:id="rId17"/>
    <p:sldId id="303" r:id="rId18"/>
    <p:sldId id="307" r:id="rId19"/>
    <p:sldId id="306" r:id="rId20"/>
    <p:sldId id="313" r:id="rId21"/>
    <p:sldId id="293" r:id="rId22"/>
    <p:sldId id="315" r:id="rId23"/>
    <p:sldId id="316" r:id="rId24"/>
    <p:sldId id="319" r:id="rId25"/>
    <p:sldId id="318" r:id="rId26"/>
    <p:sldId id="295" r:id="rId27"/>
    <p:sldId id="322" r:id="rId28"/>
    <p:sldId id="323" r:id="rId29"/>
    <p:sldId id="288" r:id="rId30"/>
    <p:sldId id="289" r:id="rId31"/>
    <p:sldId id="290" r:id="rId32"/>
    <p:sldId id="325" r:id="rId33"/>
    <p:sldId id="326" r:id="rId34"/>
    <p:sldId id="269" r:id="rId3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5"/>
    <a:srgbClr val="06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3C99F-405C-0000-9E68-97A99962364B}" v="2" dt="2021-05-19T05:30:36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9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9dec1e0695a0fba5ff05f6684138ab13d67878081cacd0c91e8ded1bae20523e::" providerId="AD" clId="Web-{F053C99F-405C-0000-9E68-97A99962364B}"/>
    <pc:docChg chg="modSld">
      <pc:chgData name="Usuario invitado" userId="S::urn:spo:anon#9dec1e0695a0fba5ff05f6684138ab13d67878081cacd0c91e8ded1bae20523e::" providerId="AD" clId="Web-{F053C99F-405C-0000-9E68-97A99962364B}" dt="2021-05-19T05:30:36.249" v="1" actId="1076"/>
      <pc:docMkLst>
        <pc:docMk/>
      </pc:docMkLst>
      <pc:sldChg chg="modSp">
        <pc:chgData name="Usuario invitado" userId="S::urn:spo:anon#9dec1e0695a0fba5ff05f6684138ab13d67878081cacd0c91e8ded1bae20523e::" providerId="AD" clId="Web-{F053C99F-405C-0000-9E68-97A99962364B}" dt="2021-05-19T05:30:36.249" v="1" actId="1076"/>
        <pc:sldMkLst>
          <pc:docMk/>
          <pc:sldMk cId="2585226427" sldId="284"/>
        </pc:sldMkLst>
        <pc:spChg chg="mod">
          <ac:chgData name="Usuario invitado" userId="S::urn:spo:anon#9dec1e0695a0fba5ff05f6684138ab13d67878081cacd0c91e8ded1bae20523e::" providerId="AD" clId="Web-{F053C99F-405C-0000-9E68-97A99962364B}" dt="2021-05-19T05:30:35.014" v="0" actId="1076"/>
          <ac:spMkLst>
            <pc:docMk/>
            <pc:sldMk cId="2585226427" sldId="284"/>
            <ac:spMk id="3" creationId="{56FC3AAA-D9F8-4C19-8763-053DF5B17F56}"/>
          </ac:spMkLst>
        </pc:spChg>
        <pc:spChg chg="mod">
          <ac:chgData name="Usuario invitado" userId="S::urn:spo:anon#9dec1e0695a0fba5ff05f6684138ab13d67878081cacd0c91e8ded1bae20523e::" providerId="AD" clId="Web-{F053C99F-405C-0000-9E68-97A99962364B}" dt="2021-05-19T05:30:36.249" v="1" actId="1076"/>
          <ac:spMkLst>
            <pc:docMk/>
            <pc:sldMk cId="2585226427" sldId="284"/>
            <ac:spMk id="8" creationId="{BDAC9255-D948-4BF6-B426-0D02996C179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/>
              <a:t>Ejecución</a:t>
            </a:r>
            <a:r>
              <a:rPr lang="es-GT" baseline="0"/>
              <a:t> presupuestaria</a:t>
            </a:r>
          </a:p>
          <a:p>
            <a:pPr>
              <a:defRPr/>
            </a:pPr>
            <a:r>
              <a:rPr lang="es-GT" baseline="0"/>
              <a:t>Grupo de Gasto</a:t>
            </a:r>
          </a:p>
          <a:p>
            <a:pPr>
              <a:defRPr/>
            </a:pPr>
            <a:r>
              <a:rPr lang="es-GT" baseline="0"/>
              <a:t>(en millones de Quetzales)</a:t>
            </a:r>
            <a:endParaRPr lang="es-G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'STCNS Grupo de gasto '!$C$5</c:f>
              <c:strCache>
                <c:ptCount val="1"/>
                <c:pt idx="0">
                  <c:v>Asignado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'STCNS Grupo de gasto '!$B$6:$B$10</c:f>
              <c:strCache>
                <c:ptCount val="5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</c:strCache>
            </c:strRef>
          </c:cat>
          <c:val>
            <c:numRef>
              <c:f>'STCNS Grupo de gasto '!$C$6:$C$10</c:f>
              <c:numCache>
                <c:formatCode>_("Q"* #,##0.00_);_("Q"* \(#,##0.00\);_("Q"* "-"??_);_(@_)</c:formatCode>
                <c:ptCount val="5"/>
                <c:pt idx="0">
                  <c:v>24076072</c:v>
                </c:pt>
                <c:pt idx="1">
                  <c:v>2360847</c:v>
                </c:pt>
                <c:pt idx="2">
                  <c:v>1563081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5-4232-90F6-8CA167C8A025}"/>
            </c:ext>
          </c:extLst>
        </c:ser>
        <c:ser>
          <c:idx val="1"/>
          <c:order val="1"/>
          <c:tx>
            <c:strRef>
              <c:f>'STCNS Grupo de gasto '!$D$5</c:f>
              <c:strCache>
                <c:ptCount val="1"/>
                <c:pt idx="0">
                  <c:v>Vigente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'STCNS Grupo de gasto '!$B$6:$B$10</c:f>
              <c:strCache>
                <c:ptCount val="5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</c:strCache>
            </c:strRef>
          </c:cat>
          <c:val>
            <c:numRef>
              <c:f>'STCNS Grupo de gasto '!$D$6:$D$10</c:f>
              <c:numCache>
                <c:formatCode>_("Q"* #,##0.00_);_("Q"* \(#,##0.00\);_("Q"* "-"??_);_(@_)</c:formatCode>
                <c:ptCount val="5"/>
                <c:pt idx="0">
                  <c:v>24277815</c:v>
                </c:pt>
                <c:pt idx="1">
                  <c:v>1985534</c:v>
                </c:pt>
                <c:pt idx="2">
                  <c:v>570562</c:v>
                </c:pt>
                <c:pt idx="3">
                  <c:v>36269</c:v>
                </c:pt>
                <c:pt idx="4">
                  <c:v>1129820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5-4232-90F6-8CA167C8A025}"/>
            </c:ext>
          </c:extLst>
        </c:ser>
        <c:ser>
          <c:idx val="2"/>
          <c:order val="2"/>
          <c:tx>
            <c:strRef>
              <c:f>'STCNS Grupo de gasto '!$E$5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'STCNS Grupo de gasto '!$B$6:$B$10</c:f>
              <c:strCache>
                <c:ptCount val="5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</c:strCache>
            </c:strRef>
          </c:cat>
          <c:val>
            <c:numRef>
              <c:f>'STCNS Grupo de gasto '!$E$6:$E$10</c:f>
              <c:numCache>
                <c:formatCode>_("Q"* #,##0.00_);_("Q"* \(#,##0.00\);_("Q"* "-"??_);_(@_)</c:formatCode>
                <c:ptCount val="5"/>
                <c:pt idx="0">
                  <c:v>6814997.25</c:v>
                </c:pt>
                <c:pt idx="1">
                  <c:v>497523.64</c:v>
                </c:pt>
                <c:pt idx="2">
                  <c:v>142176.26</c:v>
                </c:pt>
                <c:pt idx="3">
                  <c:v>8370</c:v>
                </c:pt>
                <c:pt idx="4">
                  <c:v>487963.94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F5-4232-90F6-8CA167C8A025}"/>
            </c:ext>
          </c:extLst>
        </c:ser>
        <c:ser>
          <c:idx val="3"/>
          <c:order val="3"/>
          <c:tx>
            <c:strRef>
              <c:f>'STCNS Grupo de gasto '!$F$5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'STCNS Grupo de gasto '!$B$6:$B$10</c:f>
              <c:strCache>
                <c:ptCount val="5"/>
                <c:pt idx="0">
                  <c:v>Grupo 0</c:v>
                </c:pt>
                <c:pt idx="1">
                  <c:v>Grupo 1</c:v>
                </c:pt>
                <c:pt idx="2">
                  <c:v>Grupo 2</c:v>
                </c:pt>
                <c:pt idx="3">
                  <c:v>Grupo 3</c:v>
                </c:pt>
                <c:pt idx="4">
                  <c:v>Grupo 4</c:v>
                </c:pt>
              </c:strCache>
            </c:strRef>
          </c:cat>
          <c:val>
            <c:numRef>
              <c:f>'STCNS Grupo de gasto '!$F$6:$F$10</c:f>
              <c:numCache>
                <c:formatCode>_("Q"* #,##0.00_);_("Q"* \(#,##0.00\);_("Q"* "-"??_);_(@_)</c:formatCode>
                <c:ptCount val="5"/>
                <c:pt idx="0">
                  <c:v>17462817.75</c:v>
                </c:pt>
                <c:pt idx="1">
                  <c:v>1488010.3599999999</c:v>
                </c:pt>
                <c:pt idx="2">
                  <c:v>428385.74</c:v>
                </c:pt>
                <c:pt idx="3">
                  <c:v>27899</c:v>
                </c:pt>
                <c:pt idx="4">
                  <c:v>641856.06000000006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F5-4232-90F6-8CA167C8A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198824"/>
        <c:axId val="339201992"/>
        <c:axId val="0"/>
      </c:bar3DChart>
      <c:catAx>
        <c:axId val="33919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201992"/>
        <c:crosses val="autoZero"/>
        <c:auto val="1"/>
        <c:lblAlgn val="ctr"/>
        <c:lblOffset val="100"/>
        <c:noMultiLvlLbl val="0"/>
      </c:catAx>
      <c:valAx>
        <c:axId val="33920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19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800" b="1" i="0" baseline="0">
                <a:effectLst/>
              </a:rPr>
              <a:t>Ejecución presupuestaria</a:t>
            </a:r>
            <a:br>
              <a:rPr lang="es-GT" sz="1800" b="1" i="0" baseline="0">
                <a:effectLst/>
              </a:rPr>
            </a:br>
            <a:r>
              <a:rPr lang="es-GT" sz="1800" b="1" i="0" baseline="0">
                <a:effectLst/>
              </a:rPr>
              <a:t>Grupo de Gasto 0: Servicios personales</a:t>
            </a:r>
            <a:endParaRPr lang="es-GT">
              <a:effectLst/>
            </a:endParaRPr>
          </a:p>
          <a:p>
            <a:pPr>
              <a:defRPr/>
            </a:pPr>
            <a:r>
              <a:rPr lang="es-GT" sz="1800" b="1" i="0" baseline="0">
                <a:effectLst/>
              </a:rPr>
              <a:t>(en millones de Quetzales)</a:t>
            </a:r>
            <a:endParaRPr lang="es-GT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'Grupo de gasto Cero'!$G$13</c:f>
              <c:strCache>
                <c:ptCount val="1"/>
                <c:pt idx="0">
                  <c:v>Grupo 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90-4D43-87E7-216582A914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90-4D43-87E7-216582A914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90-4D43-87E7-216582A914FE}"/>
              </c:ext>
            </c:extLst>
          </c:dPt>
          <c:cat>
            <c:strRef>
              <c:f>'Grupo de gasto Cero'!$H$12:$J$12</c:f>
              <c:strCache>
                <c:ptCount val="3"/>
                <c:pt idx="0">
                  <c:v>Vigente </c:v>
                </c:pt>
                <c:pt idx="1">
                  <c:v>Ejecutado </c:v>
                </c:pt>
                <c:pt idx="2">
                  <c:v>Saldo por Ejecutar</c:v>
                </c:pt>
              </c:strCache>
            </c:strRef>
          </c:cat>
          <c:val>
            <c:numRef>
              <c:f>'Grupo de gasto Cero'!$H$13:$J$13</c:f>
              <c:numCache>
                <c:formatCode>_("Q"* #,##0.00_);_("Q"* \(#,##0.00\);_("Q"* "-"??_);_(@_)</c:formatCode>
                <c:ptCount val="3"/>
                <c:pt idx="0">
                  <c:v>24277815</c:v>
                </c:pt>
                <c:pt idx="1">
                  <c:v>6814997.25</c:v>
                </c:pt>
                <c:pt idx="2">
                  <c:v>17462817.75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90-4D43-87E7-216582A91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202776"/>
        <c:axId val="339199248"/>
        <c:axId val="0"/>
      </c:bar3DChart>
      <c:catAx>
        <c:axId val="33920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199248"/>
        <c:crosses val="autoZero"/>
        <c:auto val="1"/>
        <c:lblAlgn val="ctr"/>
        <c:lblOffset val="100"/>
        <c:noMultiLvlLbl val="0"/>
      </c:catAx>
      <c:valAx>
        <c:axId val="3391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20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800" b="1" i="0" baseline="0" dirty="0">
                <a:effectLst/>
              </a:rPr>
              <a:t>Ejecución presupuestaria de la inversión</a:t>
            </a:r>
            <a:br>
              <a:rPr lang="es-GT" sz="1800" b="1" i="0" baseline="0" dirty="0">
                <a:effectLst/>
              </a:rPr>
            </a:br>
            <a:r>
              <a:rPr lang="es-GT" sz="1800" b="1" i="0" baseline="0" dirty="0">
                <a:effectLst/>
              </a:rPr>
              <a:t>(en miles de Quetzales)</a:t>
            </a:r>
            <a:br>
              <a:rPr lang="es-GT" sz="1800" b="1" i="0" baseline="0" dirty="0">
                <a:effectLst/>
              </a:rPr>
            </a:br>
            <a:endParaRPr lang="es-G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Invesrsion!$B$7</c:f>
              <c:strCache>
                <c:ptCount val="1"/>
                <c:pt idx="0">
                  <c:v>Vigente 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Invesrsion!$A$8:$A$11</c:f>
              <c:strCache>
                <c:ptCount val="4"/>
                <c:pt idx="0">
                  <c:v>Equipamiento</c:v>
                </c:pt>
                <c:pt idx="1">
                  <c:v>Obra Física </c:v>
                </c:pt>
                <c:pt idx="2">
                  <c:v>Inversion Financiera</c:v>
                </c:pt>
                <c:pt idx="3">
                  <c:v>Trasnferencias  de Capital</c:v>
                </c:pt>
              </c:strCache>
            </c:strRef>
          </c:cat>
          <c:val>
            <c:numRef>
              <c:f>Invesrsion!$B$8:$B$11</c:f>
              <c:numCache>
                <c:formatCode>_("Q"* #,##0.00_);_("Q"* \(#,##0.00\);_("Q"* "-"??_);_(@_)</c:formatCode>
                <c:ptCount val="4"/>
                <c:pt idx="0">
                  <c:v>24269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D-4C62-B8DA-8F83C23A9A1F}"/>
            </c:ext>
          </c:extLst>
        </c:ser>
        <c:ser>
          <c:idx val="1"/>
          <c:order val="1"/>
          <c:tx>
            <c:strRef>
              <c:f>Invesrsion!$C$7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Invesrsion!$A$8:$A$11</c:f>
              <c:strCache>
                <c:ptCount val="4"/>
                <c:pt idx="0">
                  <c:v>Equipamiento</c:v>
                </c:pt>
                <c:pt idx="1">
                  <c:v>Obra Física </c:v>
                </c:pt>
                <c:pt idx="2">
                  <c:v>Inversion Financiera</c:v>
                </c:pt>
                <c:pt idx="3">
                  <c:v>Trasnferencias  de Capital</c:v>
                </c:pt>
              </c:strCache>
            </c:strRef>
          </c:cat>
          <c:val>
            <c:numRef>
              <c:f>Invesrsion!$C$8:$C$11</c:f>
              <c:numCache>
                <c:formatCode>_("Q"* #,##0.00_);_("Q"* \(#,##0.00\);_("Q"* "-"??_);_(@_)</c:formatCode>
                <c:ptCount val="4"/>
                <c:pt idx="0">
                  <c:v>8370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D-4C62-B8DA-8F83C23A9A1F}"/>
            </c:ext>
          </c:extLst>
        </c:ser>
        <c:ser>
          <c:idx val="2"/>
          <c:order val="2"/>
          <c:tx>
            <c:strRef>
              <c:f>Invesrsion!$D$7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Invesrsion!$A$8:$A$11</c:f>
              <c:strCache>
                <c:ptCount val="4"/>
                <c:pt idx="0">
                  <c:v>Equipamiento</c:v>
                </c:pt>
                <c:pt idx="1">
                  <c:v>Obra Física </c:v>
                </c:pt>
                <c:pt idx="2">
                  <c:v>Inversion Financiera</c:v>
                </c:pt>
                <c:pt idx="3">
                  <c:v>Trasnferencias  de Capital</c:v>
                </c:pt>
              </c:strCache>
            </c:strRef>
          </c:cat>
          <c:val>
            <c:numRef>
              <c:f>Invesrsion!$D$8:$D$11</c:f>
              <c:numCache>
                <c:formatCode>_("Q"* #,##0.00_);_("Q"* \(#,##0.00\);_("Q"* "-"??_);_(@_)</c:formatCode>
                <c:ptCount val="4"/>
                <c:pt idx="0">
                  <c:v>15899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D-4C62-B8DA-8F83C23A9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201600"/>
        <c:axId val="339202384"/>
      </c:barChart>
      <c:catAx>
        <c:axId val="3392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202384"/>
        <c:crosses val="autoZero"/>
        <c:auto val="1"/>
        <c:lblAlgn val="ctr"/>
        <c:lblOffset val="100"/>
        <c:noMultiLvlLbl val="0"/>
      </c:catAx>
      <c:valAx>
        <c:axId val="33920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2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800" b="1" i="0" baseline="0">
                <a:effectLst/>
              </a:rPr>
              <a:t>Ejecución presupuestaria por finalidad</a:t>
            </a:r>
            <a:br>
              <a:rPr lang="es-GT" sz="1800" b="1" i="0" baseline="0">
                <a:effectLst/>
              </a:rPr>
            </a:br>
            <a:r>
              <a:rPr lang="es-GT" sz="1800" b="1" i="0" baseline="0">
                <a:effectLst/>
              </a:rPr>
              <a:t>(en millones de Quetzales)</a:t>
            </a:r>
            <a:endParaRPr lang="es-GT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Finalidad!$B$5</c:f>
              <c:strCache>
                <c:ptCount val="1"/>
                <c:pt idx="0">
                  <c:v>ORDEN PÚBLICO Y SEGURIDAD CIUDADANA</c:v>
                </c:pt>
              </c:strCache>
            </c:strRef>
          </c:tx>
          <c:spPr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98-42B0-ADF1-E61FD531BA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98-42B0-ADF1-E61FD531BA3C}"/>
              </c:ext>
            </c:extLst>
          </c:dPt>
          <c:cat>
            <c:strRef>
              <c:f>Finalidad!$C$4:$E$4</c:f>
              <c:strCache>
                <c:ptCount val="3"/>
                <c:pt idx="0">
                  <c:v>Vigente </c:v>
                </c:pt>
                <c:pt idx="1">
                  <c:v>Ejecutado </c:v>
                </c:pt>
                <c:pt idx="2">
                  <c:v>Saldo por Ejecutar</c:v>
                </c:pt>
              </c:strCache>
            </c:strRef>
          </c:cat>
          <c:val>
            <c:numRef>
              <c:f>Finalidad!$C$5:$E$5</c:f>
              <c:numCache>
                <c:formatCode>_("Q"* #,##0.00_);_("Q"* \(#,##0.00\);_("Q"* "-"??_);_(@_)</c:formatCode>
                <c:ptCount val="3"/>
                <c:pt idx="0">
                  <c:v>28000000</c:v>
                </c:pt>
                <c:pt idx="1">
                  <c:v>5927140.8500000006</c:v>
                </c:pt>
                <c:pt idx="2">
                  <c:v>22072859.150000002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98-42B0-ADF1-E61FD531B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200424"/>
        <c:axId val="339200816"/>
      </c:barChart>
      <c:catAx>
        <c:axId val="339200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 dirty="0"/>
              </a:p>
              <a:p>
                <a:pPr>
                  <a:defRPr/>
                </a:pPr>
                <a:r>
                  <a:rPr lang="es-GT" b="1" dirty="0">
                    <a:solidFill>
                      <a:schemeClr val="tx1"/>
                    </a:solidFill>
                  </a:rPr>
                  <a:t>ORDEN PÚBLICO Y SEGURIDAD CIUDADANA</a:t>
                </a:r>
              </a:p>
              <a:p>
                <a:pPr>
                  <a:defRPr/>
                </a:pPr>
                <a:endParaRPr lang="es-G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200816"/>
        <c:crosses val="autoZero"/>
        <c:auto val="1"/>
        <c:lblAlgn val="ctr"/>
        <c:lblOffset val="100"/>
        <c:noMultiLvlLbl val="0"/>
      </c:catAx>
      <c:valAx>
        <c:axId val="33920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20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FC065-C217-4AB9-8B56-DDA2538A8D6E}" type="datetimeFigureOut">
              <a:rPr lang="es-GT" smtClean="0"/>
              <a:t>18/05/2021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62D9-A77B-40D6-BC20-889865B5A4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114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51418-06C6-4813-A7DE-D685D7607AB9}" type="datetimeFigureOut">
              <a:rPr lang="es-GT" smtClean="0"/>
              <a:t>18/05/2021</a:t>
            </a:fld>
            <a:endParaRPr lang="es-GT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D3E5-8A58-4257-B53B-2AA6FB7A46AD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7964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3E5-8A58-4257-B53B-2AA6FB7A46AD}" type="slidenum">
              <a:rPr lang="es-GT" smtClean="0"/>
              <a:t>2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1148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9" t="-423" r="12132" b="423"/>
          <a:stretch/>
        </p:blipFill>
        <p:spPr>
          <a:xfrm>
            <a:off x="29029" y="0"/>
            <a:ext cx="12197129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2586B0B-1177-B44B-B655-07C60000B6D3}"/>
              </a:ext>
            </a:extLst>
          </p:cNvPr>
          <p:cNvSpPr/>
          <p:nvPr userDrawn="1"/>
        </p:nvSpPr>
        <p:spPr>
          <a:xfrm>
            <a:off x="0" y="3072"/>
            <a:ext cx="12253530" cy="6851856"/>
          </a:xfrm>
          <a:prstGeom prst="rect">
            <a:avLst/>
          </a:prstGeom>
          <a:solidFill>
            <a:srgbClr val="0F3655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51" y="3848793"/>
            <a:ext cx="2486144" cy="2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2586B0B-1177-B44B-B655-07C60000B6D3}"/>
              </a:ext>
            </a:extLst>
          </p:cNvPr>
          <p:cNvSpPr/>
          <p:nvPr userDrawn="1"/>
        </p:nvSpPr>
        <p:spPr>
          <a:xfrm>
            <a:off x="0" y="1"/>
            <a:ext cx="12192000" cy="2981852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"/>
          <a:stretch/>
        </p:blipFill>
        <p:spPr>
          <a:xfrm>
            <a:off x="0" y="2981852"/>
            <a:ext cx="12192000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2586B0B-1177-B44B-B655-07C60000B6D3}"/>
              </a:ext>
            </a:extLst>
          </p:cNvPr>
          <p:cNvSpPr/>
          <p:nvPr userDrawn="1"/>
        </p:nvSpPr>
        <p:spPr>
          <a:xfrm>
            <a:off x="25401" y="14961"/>
            <a:ext cx="11235266" cy="84863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 userDrawn="1"/>
        </p:nvSpPr>
        <p:spPr>
          <a:xfrm>
            <a:off x="485990" y="10895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  <a:latin typeface="Montserrat SemiBold" pitchFamily="2" charset="77"/>
              </a:rPr>
              <a:t>SECRETARIA TÉCNICA </a:t>
            </a:r>
          </a:p>
          <a:p>
            <a:r>
              <a:rPr lang="es-MX" sz="1050" b="1" dirty="0">
                <a:solidFill>
                  <a:schemeClr val="bg1"/>
                </a:solidFill>
                <a:latin typeface="Montserrat SemiBold" pitchFamily="2" charset="77"/>
              </a:rPr>
              <a:t>DEL CONSEJO NACIONAL</a:t>
            </a:r>
          </a:p>
          <a:p>
            <a:r>
              <a:rPr lang="es-MX" sz="1050" b="1" dirty="0">
                <a:solidFill>
                  <a:schemeClr val="bg1"/>
                </a:solidFill>
                <a:latin typeface="Montserrat SemiBold" pitchFamily="2" charset="77"/>
              </a:rPr>
              <a:t>DE SEGURIDAD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 userDrawn="1"/>
        </p:nvSpPr>
        <p:spPr>
          <a:xfrm>
            <a:off x="471590" y="57545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068" y="19850"/>
            <a:ext cx="873143" cy="8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 userDrawn="1"/>
        </p:nvSpPr>
        <p:spPr>
          <a:xfrm>
            <a:off x="10721858" y="6054232"/>
            <a:ext cx="1399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Montserrat SemiBold" pitchFamily="2" charset="77"/>
              </a:rPr>
              <a:t>SECRETARÍA TÉCNICA</a:t>
            </a:r>
          </a:p>
          <a:p>
            <a:r>
              <a:rPr lang="es-MX" sz="800" b="1" dirty="0">
                <a:solidFill>
                  <a:schemeClr val="bg1"/>
                </a:solidFill>
                <a:latin typeface="Montserrat SemiBold" pitchFamily="2" charset="77"/>
              </a:rPr>
              <a:t>DEL CONSEJO</a:t>
            </a:r>
          </a:p>
          <a:p>
            <a:r>
              <a:rPr lang="es-MX" sz="800" b="1" dirty="0">
                <a:solidFill>
                  <a:schemeClr val="bg1"/>
                </a:solidFill>
                <a:latin typeface="Montserrat SemiBold" pitchFamily="2" charset="77"/>
              </a:rPr>
              <a:t>NACIONAL</a:t>
            </a:r>
          </a:p>
          <a:p>
            <a:r>
              <a:rPr lang="es-MX" sz="800" b="1" dirty="0">
                <a:solidFill>
                  <a:schemeClr val="bg1"/>
                </a:solidFill>
                <a:latin typeface="Montserrat SemiBold" pitchFamily="2" charset="77"/>
              </a:rPr>
              <a:t>DE SEGURIDAD</a:t>
            </a:r>
            <a:endParaRPr lang="es-GT" sz="8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 userDrawn="1"/>
        </p:nvSpPr>
        <p:spPr>
          <a:xfrm>
            <a:off x="10707458" y="5998623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1131204" y="54649"/>
            <a:ext cx="1058922" cy="6794887"/>
            <a:chOff x="11131204" y="54649"/>
            <a:chExt cx="1058922" cy="6794887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204" y="54649"/>
              <a:ext cx="1058922" cy="1058922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D59EE55-70F0-0641-8B3C-0C967CC2A542}"/>
                </a:ext>
              </a:extLst>
            </p:cNvPr>
            <p:cNvSpPr/>
            <p:nvPr userDrawn="1"/>
          </p:nvSpPr>
          <p:spPr>
            <a:xfrm>
              <a:off x="11131204" y="1030864"/>
              <a:ext cx="1048518" cy="5818672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0A53449-5E37-064A-9BE1-FEA65A89046A}"/>
                </a:ext>
              </a:extLst>
            </p:cNvPr>
            <p:cNvSpPr/>
            <p:nvPr userDrawn="1"/>
          </p:nvSpPr>
          <p:spPr>
            <a:xfrm>
              <a:off x="11274998" y="6244350"/>
              <a:ext cx="8363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600" b="1" dirty="0">
                  <a:solidFill>
                    <a:schemeClr val="bg1"/>
                  </a:solidFill>
                  <a:latin typeface="Montserrat SemiBold" pitchFamily="2" charset="77"/>
                </a:rPr>
                <a:t>SECRETARÍA TÉCNICA</a:t>
              </a:r>
            </a:p>
            <a:p>
              <a:r>
                <a:rPr lang="es-MX" sz="600" b="1" dirty="0">
                  <a:solidFill>
                    <a:schemeClr val="bg1"/>
                  </a:solidFill>
                  <a:latin typeface="Montserrat SemiBold" pitchFamily="2" charset="77"/>
                </a:rPr>
                <a:t>DEL CONSEJO</a:t>
              </a:r>
            </a:p>
            <a:p>
              <a:r>
                <a:rPr lang="es-MX" sz="600" b="1" dirty="0">
                  <a:solidFill>
                    <a:schemeClr val="bg1"/>
                  </a:solidFill>
                  <a:latin typeface="Montserrat SemiBold" pitchFamily="2" charset="77"/>
                </a:rPr>
                <a:t>NACIONAL</a:t>
              </a:r>
            </a:p>
            <a:p>
              <a:r>
                <a:rPr lang="es-MX" sz="600" b="1" dirty="0">
                  <a:solidFill>
                    <a:schemeClr val="bg1"/>
                  </a:solidFill>
                  <a:latin typeface="Montserrat SemiBold" pitchFamily="2" charset="77"/>
                </a:rPr>
                <a:t>DE SEGURIDAD</a:t>
              </a:r>
              <a:endParaRPr lang="es-GT" sz="600" b="1" dirty="0">
                <a:solidFill>
                  <a:schemeClr val="bg1"/>
                </a:solidFill>
                <a:latin typeface="Montserrat SemiBold" pitchFamily="2" charset="77"/>
              </a:endParaRPr>
            </a:p>
          </p:txBody>
        </p:sp>
        <p:cxnSp>
          <p:nvCxnSpPr>
            <p:cNvPr id="14" name="Conector recto 13"/>
            <p:cNvCxnSpPr/>
            <p:nvPr userDrawn="1"/>
          </p:nvCxnSpPr>
          <p:spPr>
            <a:xfrm>
              <a:off x="11305142" y="6274494"/>
              <a:ext cx="0" cy="4771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18/05/2021</a:t>
            </a:fld>
            <a:endParaRPr lang="es-GT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57" y="2138289"/>
            <a:ext cx="2553286" cy="25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18/05/2021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7045FEAA-14A2-D946-AD1C-8F22934E2418}"/>
              </a:ext>
            </a:extLst>
          </p:cNvPr>
          <p:cNvSpPr txBox="1">
            <a:spLocks/>
          </p:cNvSpPr>
          <p:nvPr/>
        </p:nvSpPr>
        <p:spPr>
          <a:xfrm>
            <a:off x="838200" y="3515043"/>
            <a:ext cx="7028145" cy="22456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200" b="1" dirty="0">
                <a:solidFill>
                  <a:schemeClr val="bg1"/>
                </a:solidFill>
                <a:latin typeface="Montserrat" pitchFamily="2" charset="77"/>
              </a:rPr>
              <a:t>INFORME</a:t>
            </a:r>
            <a:br>
              <a:rPr lang="es-GT" sz="42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s-GT" sz="4200" b="1" dirty="0">
                <a:solidFill>
                  <a:srgbClr val="178CC5"/>
                </a:solidFill>
                <a:latin typeface="Montserrat" pitchFamily="2" charset="77"/>
              </a:rPr>
              <a:t>RENDICIÓN DE CUENTAS </a:t>
            </a:r>
            <a:r>
              <a:rPr lang="es-GT" sz="4200" b="1" dirty="0">
                <a:solidFill>
                  <a:schemeClr val="bg1"/>
                </a:solidFill>
                <a:latin typeface="Montserrat" pitchFamily="2" charset="77"/>
              </a:rPr>
              <a:t>STCNS</a:t>
            </a:r>
            <a:br>
              <a:rPr lang="es-GT" sz="42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s-GT" sz="2400" b="1" dirty="0">
                <a:solidFill>
                  <a:srgbClr val="178CC5"/>
                </a:solidFill>
                <a:latin typeface="Montserrat" pitchFamily="2" charset="77"/>
              </a:rPr>
              <a:t>ENERO – ABRIL 2021</a:t>
            </a:r>
            <a:endParaRPr lang="es-GT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Ejecución presupuestaria de la inversión 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EF4A319E-161E-438C-9354-438E7CBA8189}"/>
              </a:ext>
            </a:extLst>
          </p:cNvPr>
          <p:cNvSpPr txBox="1">
            <a:spLocks/>
          </p:cNvSpPr>
          <p:nvPr/>
        </p:nvSpPr>
        <p:spPr>
          <a:xfrm>
            <a:off x="516243" y="1845153"/>
            <a:ext cx="4681833" cy="230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s-GT" sz="2000" dirty="0"/>
              <a:t>Presupuesto </a:t>
            </a:r>
            <a:r>
              <a:rPr lang="es-GT" sz="2000" b="1" dirty="0"/>
              <a:t>vigente</a:t>
            </a:r>
            <a:r>
              <a:rPr lang="es-GT" sz="2000" dirty="0"/>
              <a:t>     Q.24,269.00</a:t>
            </a:r>
          </a:p>
          <a:p>
            <a:pPr lvl="1">
              <a:spcAft>
                <a:spcPts val="600"/>
              </a:spcAft>
            </a:pPr>
            <a:r>
              <a:rPr lang="es-GT" sz="2000" dirty="0"/>
              <a:t>Presupuesto </a:t>
            </a:r>
            <a:r>
              <a:rPr lang="es-GT" sz="2000" b="1" dirty="0"/>
              <a:t>ejecutado</a:t>
            </a:r>
            <a:r>
              <a:rPr lang="es-GT" sz="2000" dirty="0"/>
              <a:t>  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s-GT" sz="2000" dirty="0"/>
              <a:t>   Q. 8,370.00</a:t>
            </a:r>
          </a:p>
          <a:p>
            <a:pPr lvl="1">
              <a:spcAft>
                <a:spcPts val="600"/>
              </a:spcAft>
            </a:pPr>
            <a:r>
              <a:rPr lang="es-GT" sz="2000" b="1" dirty="0"/>
              <a:t>Saldo</a:t>
            </a:r>
            <a:r>
              <a:rPr lang="es-GT" sz="2000" dirty="0"/>
              <a:t> por ejecutar         Q.15,899.00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378393"/>
              </p:ext>
            </p:extLst>
          </p:nvPr>
        </p:nvGraphicFramePr>
        <p:xfrm>
          <a:off x="6085371" y="1861506"/>
          <a:ext cx="5136292" cy="307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547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Ejecución presupuestaria por principales finalidades 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295412"/>
              </p:ext>
            </p:extLst>
          </p:nvPr>
        </p:nvGraphicFramePr>
        <p:xfrm>
          <a:off x="5448280" y="1260389"/>
          <a:ext cx="5810379" cy="393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BDAC9255-D948-4BF6-B426-0D02996C1793}"/>
              </a:ext>
            </a:extLst>
          </p:cNvPr>
          <p:cNvSpPr txBox="1">
            <a:spLocks/>
          </p:cNvSpPr>
          <p:nvPr/>
        </p:nvSpPr>
        <p:spPr>
          <a:xfrm>
            <a:off x="4761470" y="5270726"/>
            <a:ext cx="7430530" cy="1524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2000" b="1" dirty="0"/>
          </a:p>
          <a:p>
            <a:pPr lvl="1"/>
            <a:r>
              <a:rPr lang="es-GT" sz="2000" dirty="0"/>
              <a:t>Presupuesto </a:t>
            </a:r>
            <a:r>
              <a:rPr lang="es-GT" sz="2000" b="1" dirty="0"/>
              <a:t>vigente</a:t>
            </a:r>
            <a:r>
              <a:rPr lang="es-GT" sz="2000" dirty="0"/>
              <a:t>       Q.28,000,000.00</a:t>
            </a:r>
          </a:p>
          <a:p>
            <a:pPr lvl="1"/>
            <a:r>
              <a:rPr lang="es-GT" sz="2000" dirty="0"/>
              <a:t>Presupuesto </a:t>
            </a:r>
            <a:r>
              <a:rPr lang="es-GT" sz="2000" b="1" dirty="0"/>
              <a:t>ejecutado</a:t>
            </a:r>
            <a:r>
              <a:rPr lang="es-GT" sz="2000" dirty="0"/>
              <a:t>   Q.  7,951,031.09</a:t>
            </a:r>
          </a:p>
          <a:p>
            <a:pPr lvl="1"/>
            <a:r>
              <a:rPr lang="es-GT" sz="2000" b="1" dirty="0"/>
              <a:t>Saldo</a:t>
            </a:r>
            <a:r>
              <a:rPr lang="es-GT" sz="2000" dirty="0"/>
              <a:t> por ejecutar           Q.20,048,968.91</a:t>
            </a:r>
          </a:p>
        </p:txBody>
      </p:sp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264622" y="2607050"/>
            <a:ext cx="5005647" cy="14713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000" b="1" dirty="0">
                <a:latin typeface="Montserrat" panose="00000500000000000000"/>
              </a:rPr>
              <a:t>La institución como parte del Sistema Nacional de Seguridad tiene como finalidad coadyuvar en aspectos relacionados al Orden Público y Seguridad Ciudadana.</a:t>
            </a:r>
            <a:endParaRPr lang="es-MX" sz="2200" b="1" dirty="0">
              <a:latin typeface="Montserrat" panose="00000500000000000000"/>
            </a:endParaRP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135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Ejecución presupuestaria por ubicación geográfica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FC3AAA-D9F8-4C19-8763-053DF5B17F56}"/>
              </a:ext>
            </a:extLst>
          </p:cNvPr>
          <p:cNvSpPr txBox="1"/>
          <p:nvPr/>
        </p:nvSpPr>
        <p:spPr>
          <a:xfrm>
            <a:off x="311940" y="1912598"/>
            <a:ext cx="4550413" cy="32162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Metropolitana: Guatemala</a:t>
            </a:r>
          </a:p>
          <a:p>
            <a:pPr marL="400050" indent="-400050" algn="just">
              <a:buAutoNum type="romanUcPeriod"/>
            </a:pPr>
            <a:endParaRPr lang="es-GT" sz="1050" dirty="0">
              <a:latin typeface="Montserrat" panose="00000500000000000000" pitchFamily="50" charset="0"/>
            </a:endParaRPr>
          </a:p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Norte: Alta Verapaz y Baja Verapaz</a:t>
            </a:r>
          </a:p>
          <a:p>
            <a:pPr marL="400050" indent="-400050" algn="just">
              <a:buAutoNum type="romanUcPeriod"/>
            </a:pPr>
            <a:endParaRPr lang="es-GT" sz="1050" dirty="0">
              <a:latin typeface="Montserrat" panose="00000500000000000000" pitchFamily="50" charset="0"/>
            </a:endParaRPr>
          </a:p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Nororiente: Izabal, Chiquimula, Zacapa y El Progreso</a:t>
            </a:r>
          </a:p>
          <a:p>
            <a:pPr marL="400050" indent="-400050" algn="just">
              <a:buAutoNum type="romanUcPeriod"/>
            </a:pPr>
            <a:endParaRPr lang="es-GT" sz="1050" dirty="0">
              <a:latin typeface="Montserrat" panose="00000500000000000000" pitchFamily="50" charset="0"/>
            </a:endParaRPr>
          </a:p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Suroriente: Jutiapa, Jalapa y Santa Rosa</a:t>
            </a:r>
          </a:p>
          <a:p>
            <a:pPr marL="400050" indent="-400050" algn="just">
              <a:buAutoNum type="romanUcPeriod"/>
            </a:pPr>
            <a:endParaRPr lang="es-GT" sz="1050" dirty="0">
              <a:latin typeface="Montserrat" panose="00000500000000000000" pitchFamily="50" charset="0"/>
            </a:endParaRPr>
          </a:p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Central: Chimaltenango, Sacatepéquez y Escuintla</a:t>
            </a:r>
          </a:p>
          <a:p>
            <a:pPr marL="400050" indent="-400050" algn="just">
              <a:buAutoNum type="romanUcPeriod"/>
            </a:pPr>
            <a:endParaRPr lang="es-GT" sz="1050" dirty="0">
              <a:latin typeface="Montserrat" panose="00000500000000000000" pitchFamily="50" charset="0"/>
            </a:endParaRPr>
          </a:p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Suroccidente: San Marcos, Quetzaltenango, Totonicapán, Sololá, Retalhuleu y Suchitepéquez</a:t>
            </a:r>
          </a:p>
          <a:p>
            <a:pPr marL="400050" indent="-400050" algn="just">
              <a:buAutoNum type="romanUcPeriod"/>
            </a:pPr>
            <a:endParaRPr lang="es-GT" sz="1050" dirty="0">
              <a:latin typeface="Montserrat" panose="00000500000000000000" pitchFamily="50" charset="0"/>
            </a:endParaRPr>
          </a:p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Noroccidente: Huehuetenango y Quiché</a:t>
            </a:r>
          </a:p>
          <a:p>
            <a:pPr marL="400050" indent="-400050" algn="just">
              <a:buAutoNum type="romanUcPeriod"/>
            </a:pPr>
            <a:endParaRPr lang="es-GT" sz="1050" dirty="0">
              <a:latin typeface="Montserrat" panose="00000500000000000000" pitchFamily="50" charset="0"/>
            </a:endParaRPr>
          </a:p>
          <a:p>
            <a:pPr marL="400050" indent="-400050" algn="just">
              <a:buAutoNum type="romanUcPeriod"/>
            </a:pPr>
            <a:r>
              <a:rPr lang="es-GT" sz="1050" dirty="0">
                <a:latin typeface="Montserrat" panose="00000500000000000000" pitchFamily="50" charset="0"/>
              </a:rPr>
              <a:t>Región Petén: Petén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1400" dirty="0">
              <a:latin typeface="Montserrat" panose="00000500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40367" y="1213808"/>
            <a:ext cx="353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/>
              <a:t>Distribución geográfica del Presupuesto total</a:t>
            </a:r>
          </a:p>
          <a:p>
            <a:pPr algn="ctr"/>
            <a:r>
              <a:rPr lang="es-GT" sz="1200" dirty="0"/>
              <a:t>ejecutado por región</a:t>
            </a:r>
          </a:p>
          <a:p>
            <a:pPr algn="ctr"/>
            <a:r>
              <a:rPr lang="es-GT" sz="1200" dirty="0"/>
              <a:t>(en millones de Quetzales)</a:t>
            </a:r>
          </a:p>
        </p:txBody>
      </p:sp>
      <p:pic>
        <p:nvPicPr>
          <p:cNvPr id="5" name="Imagen 4" descr="http://ww2.oj.gob.gt/estadisticalaboral/images/mapa_regiones/mapa_por_regiones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89" y="1912973"/>
            <a:ext cx="3514609" cy="3799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8428829" y="4488759"/>
            <a:ext cx="36603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GT" sz="1050" dirty="0"/>
              <a:t>7.9</a:t>
            </a: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BDAC9255-D948-4BF6-B426-0D02996C1793}"/>
              </a:ext>
            </a:extLst>
          </p:cNvPr>
          <p:cNvSpPr txBox="1">
            <a:spLocks/>
          </p:cNvSpPr>
          <p:nvPr/>
        </p:nvSpPr>
        <p:spPr>
          <a:xfrm>
            <a:off x="0" y="3996809"/>
            <a:ext cx="6528138" cy="171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GT" sz="2000" b="1" dirty="0"/>
              <a:t>   I. Región Metropolitana: Guatemala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sz="900" b="1" dirty="0"/>
          </a:p>
          <a:p>
            <a:pPr lvl="1"/>
            <a:r>
              <a:rPr lang="es-GT" sz="1600" dirty="0"/>
              <a:t>Presupuesto </a:t>
            </a:r>
            <a:r>
              <a:rPr lang="es-GT" sz="1600" b="1" dirty="0"/>
              <a:t>vigente</a:t>
            </a:r>
            <a:r>
              <a:rPr lang="es-GT" sz="1600" dirty="0"/>
              <a:t>      Q.28,000,000.00</a:t>
            </a:r>
          </a:p>
          <a:p>
            <a:pPr lvl="1"/>
            <a:r>
              <a:rPr lang="es-GT" sz="1600" dirty="0"/>
              <a:t>Presupuesto </a:t>
            </a:r>
            <a:r>
              <a:rPr lang="es-GT" sz="1600" b="1" dirty="0"/>
              <a:t>ejecutado</a:t>
            </a:r>
            <a:r>
              <a:rPr lang="es-GT" sz="1600" dirty="0"/>
              <a:t>  Q.  7,951,031.09</a:t>
            </a:r>
          </a:p>
          <a:p>
            <a:pPr lvl="1"/>
            <a:r>
              <a:rPr lang="es-GT" sz="1600" b="1" dirty="0"/>
              <a:t>Saldo</a:t>
            </a:r>
            <a:r>
              <a:rPr lang="es-GT" sz="1600" dirty="0"/>
              <a:t> por ejecutar          Q.20,048,968.91</a:t>
            </a:r>
          </a:p>
        </p:txBody>
      </p:sp>
    </p:spTree>
    <p:extLst>
      <p:ext uri="{BB962C8B-B14F-4D97-AF65-F5344CB8AC3E}">
        <p14:creationId xmlns:p14="http://schemas.microsoft.com/office/powerpoint/2010/main" val="258522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4000" y="1819275"/>
            <a:ext cx="9144000" cy="2257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4000" b="1" dirty="0">
                <a:latin typeface="Montserrat" panose="00000500000000000000" pitchFamily="50" charset="0"/>
              </a:rPr>
              <a:t>RENDICIÓN DE CUENTAS</a:t>
            </a:r>
            <a:br>
              <a:rPr lang="es-GT" sz="4000" b="1" dirty="0">
                <a:latin typeface="Montserrat" panose="00000500000000000000" pitchFamily="50" charset="0"/>
              </a:rPr>
            </a:br>
            <a:endParaRPr lang="es-GT" sz="4000" b="1" dirty="0">
              <a:latin typeface="Montserrat" panose="00000500000000000000" pitchFamily="50" charset="0"/>
            </a:endParaRPr>
          </a:p>
          <a:p>
            <a:pPr algn="ctr"/>
            <a:r>
              <a:rPr lang="es-GT" sz="3900" b="1" dirty="0">
                <a:solidFill>
                  <a:srgbClr val="197BB4"/>
                </a:solidFill>
                <a:latin typeface="Montserrat"/>
              </a:rPr>
              <a:t>PARTE ESPECÍFICA</a:t>
            </a:r>
          </a:p>
          <a:p>
            <a:pPr algn="ctr"/>
            <a:r>
              <a:rPr lang="es-GT" sz="3900" b="1" dirty="0">
                <a:solidFill>
                  <a:srgbClr val="197BB4"/>
                </a:solidFill>
                <a:latin typeface="Montserrat"/>
              </a:rPr>
              <a:t>RESULTADOS Y AVANCES </a:t>
            </a:r>
            <a:br>
              <a:rPr lang="es-GT" sz="3900" b="1" dirty="0">
                <a:solidFill>
                  <a:srgbClr val="197BB4"/>
                </a:solidFill>
                <a:latin typeface="Montserrat"/>
              </a:rPr>
            </a:br>
            <a:r>
              <a:rPr lang="es-GT" sz="3900" b="1" dirty="0">
                <a:solidFill>
                  <a:srgbClr val="197BB4"/>
                </a:solidFill>
                <a:latin typeface="Montserrat"/>
              </a:rPr>
              <a:t>PRIMER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68803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485419" y="1442582"/>
            <a:ext cx="5734147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GT" sz="1600" b="1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La Secretaría Técnica del Consejo Nacional de Seguridad, tiene a cargo el programa No. 67, denominado “Fortalecimiento y Apoyo al Sistema Nacional de Seguridad”, el cual contiene cuatro actividades que vinculan, a cuatro productos y ocho subproductos, los cual se presentan a continuación: </a:t>
            </a:r>
            <a:endParaRPr lang="es-GT" sz="1600" b="1" dirty="0">
              <a:effectLst/>
              <a:latin typeface="Montserrat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4873"/>
              </p:ext>
            </p:extLst>
          </p:nvPr>
        </p:nvGraphicFramePr>
        <p:xfrm>
          <a:off x="498928" y="3682852"/>
          <a:ext cx="4749800" cy="2585085"/>
        </p:xfrm>
        <a:graphic>
          <a:graphicData uri="http://schemas.openxmlformats.org/drawingml/2006/table">
            <a:tbl>
              <a:tblPr/>
              <a:tblGrid>
                <a:gridCol w="9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001- Dirección y Coordinación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y Coordinación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Convocatoria a reuniones ordinarias del Consejo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004- Política Nacional de Seguridad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Socialización e informes de seguimiento y evaluación de instrumentos de Seguridad de la Nación y otros documentos de planificación y gestión para el fortalecimiento del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socializadas con instrumentos de Seguridad de la Nación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de Seguimiento y Evaluación de la Política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3390"/>
              </p:ext>
            </p:extLst>
          </p:nvPr>
        </p:nvGraphicFramePr>
        <p:xfrm>
          <a:off x="6507843" y="3723997"/>
          <a:ext cx="4749800" cy="1845945"/>
        </p:xfrm>
        <a:graphic>
          <a:graphicData uri="http://schemas.openxmlformats.org/drawingml/2006/table">
            <a:tbl>
              <a:tblPr/>
              <a:tblGrid>
                <a:gridCol w="9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006- Monitoreo y Comunicación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Socialización e informes del Plan y Agenda Estratégica de Seguridad de la Nación y avances sobre el establecimiento de la carrera profesional para 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socializadas con la Agenda y el Plan Estratégico de Seguridad de la Nación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para toma de decisiones de asesoría técnica para el funcionamiento del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de avances sobre el establecimiento de la Carrera Profesional del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11593"/>
              </p:ext>
            </p:extLst>
          </p:nvPr>
        </p:nvGraphicFramePr>
        <p:xfrm>
          <a:off x="6507843" y="1451999"/>
          <a:ext cx="4749800" cy="1632585"/>
        </p:xfrm>
        <a:graphic>
          <a:graphicData uri="http://schemas.openxmlformats.org/drawingml/2006/table">
            <a:tbl>
              <a:tblPr/>
              <a:tblGrid>
                <a:gridCol w="9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005- Monitoreo y Comunicación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en materia de seguridad para el Consejo Nacional de Seguridad y sobre el avance en la implementación e interoperabilidad de la plataforma tecnológica del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estadísticos y situacionales en materia de seguridad para el Consejo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avances de la implementación e interoperabilidad de la Plataforma Tecnológica del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37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3101" y="1512916"/>
            <a:ext cx="5107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Para el año 2021, se programaron 12 Reuniones Ordinarias de Consejo; el subproducto Dirección y Coordinación alcanzó 33.3%, de la programación anual y se ha ejecutado conforme a lo proyectado para el primer cuatrimestre. Además Se dio seguimiento a la propuesta a las Reformas a la Ley Marco del Sistema Nacional de Seguridad.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492990" y="1621934"/>
            <a:ext cx="4804006" cy="3839528"/>
            <a:chOff x="0" y="0"/>
            <a:chExt cx="4345690" cy="284395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5" y="0"/>
              <a:ext cx="4305935" cy="2640965"/>
            </a:xfrm>
            <a:prstGeom prst="rect">
              <a:avLst/>
            </a:prstGeom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0" y="2640966"/>
              <a:ext cx="3518720" cy="2029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32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674517"/>
            <a:ext cx="510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Personas Socializadas con Instrumentos de Seguridad de la Nación alcanzó un 35.0% de la programación anual y se ha ejecutado conforme a lo proyectado para el primer cuatrimestre.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6164204" y="1685157"/>
            <a:ext cx="5199294" cy="3809556"/>
            <a:chOff x="0" y="0"/>
            <a:chExt cx="5059680" cy="421186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" y="0"/>
              <a:ext cx="5012055" cy="3938905"/>
            </a:xfrm>
            <a:prstGeom prst="rect">
              <a:avLst/>
            </a:prstGeom>
          </p:spPr>
        </p:pic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0" y="3943229"/>
              <a:ext cx="4124325" cy="2686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22279" y="3267345"/>
            <a:ext cx="51073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>
                <a:latin typeface="Montserrat" panose="00000500000000000000"/>
              </a:rPr>
              <a:t>Para la revisión del cumplimiento de la Política Nacional de Seguridad,  se realizaron diferentes actividades entre las cuales se destacan:</a:t>
            </a:r>
          </a:p>
          <a:p>
            <a:pPr algn="just"/>
            <a:endParaRPr lang="es-GT" dirty="0">
              <a:latin typeface="Montserrat" panose="00000500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>
                <a:latin typeface="Montserrat" panose="00000500000000000000"/>
              </a:rPr>
              <a:t>Informe de avances de la actualización 	de la Política Nacional de Seguridad 2021-2032: Guatemala Próspera y Segura.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>
                <a:latin typeface="Montserrat" panose="00000500000000000000"/>
              </a:rPr>
              <a:t>Elaboración de árbol de problemas con modificaciones sugeridas por la SEGEPLAN dentro del marco de revisión de la Política Nacional de Seguridad.</a:t>
            </a:r>
          </a:p>
        </p:txBody>
      </p:sp>
    </p:spTree>
    <p:extLst>
      <p:ext uri="{BB962C8B-B14F-4D97-AF65-F5344CB8AC3E}">
        <p14:creationId xmlns:p14="http://schemas.microsoft.com/office/powerpoint/2010/main" val="459559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603965"/>
            <a:ext cx="510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Informes Estadísticos y Situacionales en Materia de Seguridad para el Consejo Nacional de Seguridad alcanzó el 33.2%, de la programación anual y se ha ejecutado conforme a lo proyectado para el primer cuatrimestre.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5815561" y="1603965"/>
            <a:ext cx="5373370" cy="3957250"/>
            <a:chOff x="0" y="0"/>
            <a:chExt cx="5803900" cy="417870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803900" cy="3956685"/>
            </a:xfrm>
            <a:prstGeom prst="rect">
              <a:avLst/>
            </a:prstGeom>
          </p:spPr>
        </p:pic>
        <p:sp>
          <p:nvSpPr>
            <p:cNvPr id="15" name="Cuadro de texto 2"/>
            <p:cNvSpPr txBox="1">
              <a:spLocks noChangeArrowheads="1"/>
            </p:cNvSpPr>
            <p:nvPr/>
          </p:nvSpPr>
          <p:spPr bwMode="auto">
            <a:xfrm>
              <a:off x="0" y="3871841"/>
              <a:ext cx="3656922" cy="306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29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720479"/>
            <a:ext cx="510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Informes de avances en la implementación e interoperabilidad de la Plataforma Tecnológica del Sistema Nacional de Seguridad alcanzo el 33.3%, de la programación anual y se ha ejecutado conforme a lo proyectado para el primer cuatrimestre.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014257" y="1720479"/>
            <a:ext cx="5315989" cy="3549790"/>
            <a:chOff x="0" y="0"/>
            <a:chExt cx="5740400" cy="323993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40400" cy="3056890"/>
            </a:xfrm>
            <a:prstGeom prst="rect">
              <a:avLst/>
            </a:prstGeom>
            <a:noFill/>
          </p:spPr>
        </p:pic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39757" y="2997641"/>
              <a:ext cx="3656922" cy="2422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56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720479"/>
            <a:ext cx="5107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Personas socializadas con la Agenda Estratégica y el Plan Estratégico de Seguridad alcanzó el 33.3%, de la programación anual y se ha ejecutado conforme a lo programado para el primer cuatrimestre, presentando los contenidos de los instrumentos de seguridad a 200 personas en el mes de abril a servidores públicos de las instituciones del Sistema Nacional de Seguridad</a:t>
            </a:r>
            <a:r>
              <a:rPr lang="es-GT" dirty="0"/>
              <a:t>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856922" y="1750642"/>
            <a:ext cx="5373573" cy="4084893"/>
            <a:chOff x="0" y="0"/>
            <a:chExt cx="5063490" cy="418311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63490" cy="3969385"/>
            </a:xfrm>
            <a:prstGeom prst="rect">
              <a:avLst/>
            </a:prstGeom>
          </p:spPr>
        </p:pic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0" y="3976783"/>
              <a:ext cx="3114047" cy="206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69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417166" y="782764"/>
            <a:ext cx="4968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SECRETARÍA TÉCNICA DEL </a:t>
            </a:r>
          </a:p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CONEJO NACIONAL DE </a:t>
            </a:r>
          </a:p>
          <a:p>
            <a:r>
              <a:rPr lang="es-GT" sz="2400" dirty="0">
                <a:solidFill>
                  <a:schemeClr val="bg1"/>
                </a:solidFill>
                <a:latin typeface="Montserrat" pitchFamily="2" charset="77"/>
              </a:rPr>
              <a:t>SEGURIDAD</a:t>
            </a:r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4713896" y="889297"/>
            <a:ext cx="6900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  <a:latin typeface="Montserrat" pitchFamily="2" charset="77"/>
              </a:rPr>
              <a:t>La Secretaría Técnica es el órgano permanente, profesional y especializado, que garantiza el funcionamiento del Consejo Nacional de Seguridad por medio de apoyo técnico y administrativo.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496033"/>
            <a:ext cx="510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Informes para la toma de decisiones de Asesoría Técnica para el funcionamiento del Sistema Nacional de Seguridad alcanzo el 25.0%, de la programación anual y se ha ejecutado conforme a lo proyectado para el primer cuatrimestre.</a:t>
            </a:r>
            <a:endParaRPr lang="es-GT" dirty="0"/>
          </a:p>
        </p:txBody>
      </p:sp>
      <p:grpSp>
        <p:nvGrpSpPr>
          <p:cNvPr id="10" name="Grupo 9"/>
          <p:cNvGrpSpPr/>
          <p:nvPr/>
        </p:nvGrpSpPr>
        <p:grpSpPr>
          <a:xfrm>
            <a:off x="6096000" y="1477645"/>
            <a:ext cx="5165090" cy="3902710"/>
            <a:chOff x="0" y="0"/>
            <a:chExt cx="5213985" cy="416662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13985" cy="3983355"/>
            </a:xfrm>
            <a:prstGeom prst="rect">
              <a:avLst/>
            </a:prstGeom>
          </p:spPr>
        </p:pic>
        <p:sp>
          <p:nvSpPr>
            <p:cNvPr id="12" name="Cuadro de texto 2"/>
            <p:cNvSpPr txBox="1">
              <a:spLocks noChangeArrowheads="1"/>
            </p:cNvSpPr>
            <p:nvPr/>
          </p:nvSpPr>
          <p:spPr bwMode="auto">
            <a:xfrm>
              <a:off x="0" y="3975652"/>
              <a:ext cx="2826230" cy="1909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16737" y="3777536"/>
            <a:ext cx="51073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latin typeface="Montserrat" pitchFamily="2" charset="77"/>
              </a:rPr>
              <a:t>En el subproducto Informes de avances sobre el establecimiento de la Carrera Profesional del Sistema Nacional de Seguridad, se realizaron las siguientes acciones:</a:t>
            </a:r>
          </a:p>
          <a:p>
            <a:pPr algn="just"/>
            <a:endParaRPr lang="es-GT" sz="1600" b="1" dirty="0">
              <a:latin typeface="Montserrat" pitchFamily="2" charset="77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GT" sz="1400" b="1" dirty="0">
                <a:latin typeface="Montserrat" pitchFamily="2" charset="77"/>
              </a:rPr>
              <a:t>Presentación de los avances en diseñar la Carrera Profesional de Inteligencia dentro del Sistema Nacional de Inteligencia.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GT" sz="1400" b="1" dirty="0">
                <a:latin typeface="Montserrat" pitchFamily="2" charset="77"/>
              </a:rPr>
              <a:t>4ta. Reunión ordinaria del Consejo Académico Interinstitucional de la Carrera Profesional del Sistema Nacional de Seguridad.</a:t>
            </a:r>
          </a:p>
        </p:txBody>
      </p:sp>
    </p:spTree>
    <p:extLst>
      <p:ext uri="{BB962C8B-B14F-4D97-AF65-F5344CB8AC3E}">
        <p14:creationId xmlns:p14="http://schemas.microsoft.com/office/powerpoint/2010/main" val="131128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9313" y="1348036"/>
            <a:ext cx="10778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latin typeface="Montserrat" panose="00000500000000000000"/>
              </a:rPr>
              <a:t>El Instituto Nacional de Estudios Estratégicos en Seguridad -INEES-, tiene a cargo el programa No. 68, denominado “</a:t>
            </a:r>
            <a:r>
              <a:rPr lang="es-GT" b="1" dirty="0">
                <a:latin typeface="Montserrat" panose="00000500000000000000"/>
              </a:rPr>
              <a:t>Estudios Estratégicos en Seguridad</a:t>
            </a:r>
            <a:r>
              <a:rPr lang="es-GT" dirty="0">
                <a:latin typeface="Montserrat" panose="00000500000000000000"/>
              </a:rPr>
              <a:t>”, el cual contiene dos actividades que vinculan, a 2 productos y 4 subproductos  los cuales se presenta a continuación: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"/>
              </p:ext>
            </p:extLst>
          </p:nvPr>
        </p:nvGraphicFramePr>
        <p:xfrm>
          <a:off x="3712392" y="2816384"/>
          <a:ext cx="4749800" cy="2857500"/>
        </p:xfrm>
        <a:graphic>
          <a:graphicData uri="http://schemas.openxmlformats.org/drawingml/2006/table">
            <a:tbl>
              <a:tblPr/>
              <a:tblGrid>
                <a:gridCol w="9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001- Dirección y Coordinación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y Coordinación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interinstitucionales para la formación académica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002- Profesionalización, especialización y capacitación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 humano del Sistema Nacional de Seguridad con formación, profesionalización, especialización y capacitación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especializadas en 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profesionalizadas del Sistema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capacitadas en temas de Seguridad Nacional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2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80" y="1496033"/>
            <a:ext cx="464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Las metas establecidas para el subproducto Dirección y Coordinación, Informes al Consejo Académico Interinstitucional (CAI), convenios y acreditaciones, fueron ejecutadas conforme a lo planificado en el primer cuatrimestre y alcanzó 29.3%, de la programación anual</a:t>
            </a:r>
            <a:r>
              <a:rPr lang="es-GT" dirty="0"/>
              <a:t>.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31" y="1496032"/>
            <a:ext cx="5588638" cy="39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496033"/>
            <a:ext cx="5230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Recurso Humano del Sistema Nacional de Seguridad con formación, profesionalización, especialización y capacitación se ejecutó conforme a su programación. Como se observa al cierre del cuatrimestre alcanzó el 20.7 %, sobre la programación anual.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64390" y="1658974"/>
            <a:ext cx="5060950" cy="3848099"/>
            <a:chOff x="0" y="0"/>
            <a:chExt cx="5284470" cy="424109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84470" cy="3952875"/>
            </a:xfrm>
            <a:prstGeom prst="rect">
              <a:avLst/>
            </a:prstGeom>
          </p:spPr>
        </p:pic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47767" y="3971374"/>
              <a:ext cx="2553342" cy="269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0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471094"/>
            <a:ext cx="523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Personas Profesionalizadas del Sistema Nacional de Seguridad subproducto se ejecutó conforme a su programación, alcanzó el 14.1 %, sobre la programación anual.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1199" r="2120"/>
          <a:stretch/>
        </p:blipFill>
        <p:spPr bwMode="auto">
          <a:xfrm>
            <a:off x="6251575" y="1512370"/>
            <a:ext cx="4809490" cy="33007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23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496033"/>
            <a:ext cx="523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Personas Capacitadas en Temas de Seguridad Nacional se ejecutó conforme a su programación. Como se observa al cierre del cuatrimestre alcanzó el 26.3 %, sobre la programación anual.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83745" y="1595786"/>
            <a:ext cx="4979036" cy="3331211"/>
            <a:chOff x="-92775" y="-70618"/>
            <a:chExt cx="5281850" cy="4226943"/>
          </a:xfrm>
        </p:grpSpPr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-92775" y="3917488"/>
              <a:ext cx="2553342" cy="2388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"/>
            <a:stretch/>
          </p:blipFill>
          <p:spPr>
            <a:xfrm>
              <a:off x="-33742" y="-70618"/>
              <a:ext cx="5222817" cy="4045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5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9313" y="1348036"/>
            <a:ext cx="10778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b="1" dirty="0">
                <a:latin typeface="Montserrat" panose="00000500000000000000"/>
              </a:rPr>
              <a:t>El programa No. 69 denominado “Inspectoría General del Sistema Nacional de Seguridad”, el cual contiene dos actividades que vinculan a 2 productos y 2 subproductos, detallados a continuación: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721100" y="2953544"/>
          <a:ext cx="4749800" cy="2095500"/>
        </p:xfrm>
        <a:graphic>
          <a:graphicData uri="http://schemas.openxmlformats.org/drawingml/2006/table">
            <a:tbl>
              <a:tblPr/>
              <a:tblGrid>
                <a:gridCol w="9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001- Dirección y Coordinación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y Coordinación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Inforemes al Consejo Nacional de Seguridad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009- Profesionalización, especialización y capacitación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de inspecciones a instituciones que conforman el Sistema Nacional de Seguridad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Subproducto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de inspecciones a instituciones que conforman el Sistema Nacional de Seguridad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63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488324"/>
            <a:ext cx="5230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Se observa que el subproducto Dirección y Coordinación de Informes al Consejo Nacional de Seguridad alcanzó el 33.3%, de la programación anual y se ha ejecutado conforme a lo programado para el primer cuatrimestre.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6312967" y="1488324"/>
            <a:ext cx="4963795" cy="4030980"/>
            <a:chOff x="0" y="0"/>
            <a:chExt cx="4963795" cy="418303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963795" cy="3958590"/>
            </a:xfrm>
            <a:prstGeom prst="rect">
              <a:avLst/>
            </a:prstGeom>
          </p:spPr>
        </p:pic>
        <p:sp>
          <p:nvSpPr>
            <p:cNvPr id="12" name="Cuadro de texto 2"/>
            <p:cNvSpPr txBox="1">
              <a:spLocks noChangeArrowheads="1"/>
            </p:cNvSpPr>
            <p:nvPr/>
          </p:nvSpPr>
          <p:spPr bwMode="auto">
            <a:xfrm>
              <a:off x="13648" y="3957419"/>
              <a:ext cx="2553342" cy="2256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Principales productos, subproductos y avances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2279" y="1545913"/>
            <a:ext cx="5230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latin typeface="Montserrat" pitchFamily="2" charset="77"/>
              </a:rPr>
              <a:t>El subproducto Informes de Inspecciones a Instituciones que Conforman el Sistema Nacional de Seguridad se ejecutó conforme a su programación. Como se observa al cierre del cuatrimestre se alcanzó 32.4%, sobre la programación anual.</a:t>
            </a:r>
          </a:p>
          <a:p>
            <a:pPr algn="just"/>
            <a:r>
              <a:rPr lang="es-GT" b="1" dirty="0">
                <a:latin typeface="Montserrat" pitchFamily="2" charset="77"/>
              </a:rPr>
              <a:t>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993103" y="1624330"/>
            <a:ext cx="5226685" cy="3609340"/>
            <a:chOff x="0" y="0"/>
            <a:chExt cx="4977130" cy="410215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977130" cy="3923665"/>
            </a:xfrm>
            <a:prstGeom prst="rect">
              <a:avLst/>
            </a:prstGeom>
          </p:spPr>
        </p:pic>
        <p:sp>
          <p:nvSpPr>
            <p:cNvPr id="12" name="Cuadro de texto 2"/>
            <p:cNvSpPr txBox="1">
              <a:spLocks noChangeArrowheads="1"/>
            </p:cNvSpPr>
            <p:nvPr/>
          </p:nvSpPr>
          <p:spPr bwMode="auto">
            <a:xfrm>
              <a:off x="0" y="3875493"/>
              <a:ext cx="2553342" cy="2266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GT" sz="70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Elaborado: Dirección de Planificación  </a:t>
              </a:r>
              <a:endParaRPr lang="es-G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528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4000" y="1976095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700" b="1" dirty="0">
                <a:latin typeface="Montserrat" panose="00000500000000000000" pitchFamily="50" charset="0"/>
              </a:rPr>
              <a:t>RENDICIÓN DE CUENTAS</a:t>
            </a:r>
            <a:br>
              <a:rPr lang="es-GT" sz="3700" b="1" dirty="0">
                <a:latin typeface="Montserrat" panose="00000500000000000000" pitchFamily="50" charset="0"/>
              </a:rPr>
            </a:br>
            <a:r>
              <a:rPr lang="es-GT" sz="3600" b="1" dirty="0">
                <a:solidFill>
                  <a:srgbClr val="197BB4"/>
                </a:solidFill>
                <a:latin typeface="Montserrat"/>
              </a:rPr>
              <a:t>LOGROS Y TENDENCIAS</a:t>
            </a:r>
          </a:p>
        </p:txBody>
      </p:sp>
    </p:spTree>
    <p:extLst>
      <p:ext uri="{BB962C8B-B14F-4D97-AF65-F5344CB8AC3E}">
        <p14:creationId xmlns:p14="http://schemas.microsoft.com/office/powerpoint/2010/main" val="265985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523999" y="2594850"/>
            <a:ext cx="9144000" cy="2158645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b="1" dirty="0">
                <a:solidFill>
                  <a:srgbClr val="197BB4"/>
                </a:solidFill>
                <a:latin typeface="Montserrat"/>
              </a:rPr>
              <a:t>MECANISMO DE </a:t>
            </a:r>
          </a:p>
          <a:p>
            <a:r>
              <a:rPr lang="es-GT" b="1" dirty="0">
                <a:solidFill>
                  <a:srgbClr val="197BB4"/>
                </a:solidFill>
                <a:latin typeface="Montserrat"/>
              </a:rPr>
              <a:t>RENDICIÓN DE CUENTAS</a:t>
            </a:r>
            <a:br>
              <a:rPr lang="es-GT" dirty="0">
                <a:solidFill>
                  <a:srgbClr val="197BB4"/>
                </a:solidFill>
                <a:latin typeface="Montserrat"/>
              </a:rPr>
            </a:br>
            <a:r>
              <a:rPr lang="es-GT" sz="4000" b="1" dirty="0">
                <a:latin typeface="Montserrat" panose="00000500000000000000" pitchFamily="50" charset="0"/>
              </a:rPr>
              <a:t>DEL ORGANISMO EJECUTIVO</a:t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274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50225" y="1491200"/>
            <a:ext cx="79081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latin typeface="Montserrat" pitchFamily="2" charset="77"/>
              </a:rPr>
              <a:t>La Dirección de Política y Estrategia, a través del Programa Estratégico 1: </a:t>
            </a:r>
            <a:r>
              <a:rPr lang="es-GT" b="1" dirty="0">
                <a:latin typeface="Montserrat" pitchFamily="2" charset="77"/>
              </a:rPr>
              <a:t>Gestión Integral de la Seguridad de la Nación (GISEC): </a:t>
            </a:r>
            <a:r>
              <a:rPr lang="es-GT" dirty="0">
                <a:latin typeface="Montserrat" pitchFamily="2" charset="77"/>
              </a:rPr>
              <a:t>realizó acciones complementarías con las instituciones de seguridad en el logro de objetivos y esfuerzos compartidos, por medio de los mecanismos o proceso integrales de colaboración, cooperación y coordinación, a través de las siguientes reuniones:</a:t>
            </a:r>
          </a:p>
          <a:p>
            <a:pPr algn="just"/>
            <a:endParaRPr lang="es-GT" dirty="0">
              <a:latin typeface="Montserrat" pitchFamily="2" charset="77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GT" dirty="0">
                <a:latin typeface="Montserrat" pitchFamily="2" charset="77"/>
              </a:rPr>
              <a:t>Reunión sobre la Estrategia Nacional contra el Narcotráfico, Ministerio de Gobernación.</a:t>
            </a:r>
          </a:p>
          <a:p>
            <a:r>
              <a:rPr lang="es-GT" dirty="0">
                <a:latin typeface="Montserrat" pitchFamily="2" charset="77"/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GT" dirty="0">
                <a:latin typeface="Montserrat" pitchFamily="2" charset="77"/>
              </a:rPr>
              <a:t>Participación de disertación sobre el Sistema Nacional de Seguridad a personal de la Escuela de Inteligencia de la Dirección de Inteligencia del Estado Mayor de la Defensa Nacional.</a:t>
            </a:r>
          </a:p>
          <a:p>
            <a:r>
              <a:rPr lang="es-GT" dirty="0">
                <a:latin typeface="Montserrat" pitchFamily="2" charset="77"/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GT" dirty="0">
                <a:latin typeface="Montserrat" pitchFamily="2" charset="77"/>
              </a:rPr>
              <a:t>Participación en la Mesa Interinstitucional para el uso de la herramienta INFORM Guatemala de la Coordinadora Nacional para la Reducción de Desastres. </a:t>
            </a:r>
          </a:p>
          <a:p>
            <a:r>
              <a:rPr lang="es-GT" dirty="0"/>
              <a:t> 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33651" y="166255"/>
            <a:ext cx="5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Logros y tendencias   </a:t>
            </a:r>
          </a:p>
        </p:txBody>
      </p:sp>
    </p:spTree>
    <p:extLst>
      <p:ext uri="{BB962C8B-B14F-4D97-AF65-F5344CB8AC3E}">
        <p14:creationId xmlns:p14="http://schemas.microsoft.com/office/powerpoint/2010/main" val="2093551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3658" y="1642275"/>
            <a:ext cx="9609513" cy="371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Como parte de formular, evaluar y dar seguimiento al Plan Estratégico de Seguridad de la Nación, la cual contribuirá a reforzar los elementos estratégicos, políticos, tácticos, operativos y tecnológicos  que podrán ser utilizados en torno a la seguridad se participó en las actividades siguientes:</a:t>
            </a:r>
            <a:endParaRPr lang="es-GT" sz="1600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GT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Participación en capacitación de matriz de cumplimiento del Plan Estratégico de Seguridad e la Nación 2020-2024 con el personal de la Dirección de Planificación del Ministerio de Gobernación.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GT" sz="1600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GT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Reuniones Interinstitucionales para el proceso de Elaboración de Modelos Lógicos de los Resultados Estratégicos de Seguridad, con personal de la Comisión de Asesoramiento y Planificación, Secretaría Técnica del Consejo Nacional de Seguridad y la Secretaría de Planificación y Programación </a:t>
            </a:r>
            <a:endParaRPr lang="es-GT" sz="1600" dirty="0"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651" y="166255"/>
            <a:ext cx="5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Logros y tendencias   </a:t>
            </a:r>
          </a:p>
        </p:txBody>
      </p:sp>
    </p:spTree>
    <p:extLst>
      <p:ext uri="{BB962C8B-B14F-4D97-AF65-F5344CB8AC3E}">
        <p14:creationId xmlns:p14="http://schemas.microsoft.com/office/powerpoint/2010/main" val="70571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3651" y="166255"/>
            <a:ext cx="5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Logros y tendencias 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8393" y="1354458"/>
            <a:ext cx="10058400" cy="4692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Logros y Aspectos Asociados al Cumplimiento de Metas y Objetivos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GT" sz="1600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lnSpc>
                <a:spcPct val="107000"/>
              </a:lnSpc>
              <a:spcAft>
                <a:spcPts val="800"/>
              </a:spcAft>
            </a:pPr>
            <a:r>
              <a:rPr lang="es-GT" sz="1600" dirty="0"/>
              <a:t>	</a:t>
            </a:r>
            <a:r>
              <a:rPr lang="es-GT" sz="1600" dirty="0">
                <a:latin typeface="Montserrat"/>
              </a:rPr>
              <a:t>Como parte de la vinculación de la producción de las instituciones del Sistema Nacional de Seguridad, la Comisión de Asesoramiento y planificación, socializado la Directiva de Planificación Estratégica y Operativa y herramientas de seguimiento al PES, a la Jefatura de Planificación Estratégica y Desarrollo Institucional –JEPEDI- de la Dirección de la Policía Nacional Civil. </a:t>
            </a:r>
          </a:p>
          <a:p>
            <a:pPr marL="447675" indent="-447675" algn="just">
              <a:lnSpc>
                <a:spcPct val="107000"/>
              </a:lnSpc>
              <a:spcAft>
                <a:spcPts val="800"/>
              </a:spcAft>
            </a:pPr>
            <a:endParaRPr lang="es-GT" sz="1600" dirty="0">
              <a:latin typeface="Montserrat"/>
            </a:endParaRPr>
          </a:p>
          <a:p>
            <a:pPr marL="447675" indent="-447675" algn="just">
              <a:lnSpc>
                <a:spcPct val="107000"/>
              </a:lnSpc>
              <a:spcAft>
                <a:spcPts val="800"/>
              </a:spcAft>
            </a:pPr>
            <a:r>
              <a:rPr lang="es-GT" sz="1600" dirty="0">
                <a:latin typeface="Montserrat"/>
              </a:rPr>
              <a:t>	Para dar cumplimiento al mandato de la Ley Marco del Sistema Nacional de Seguridad, en donde se constituye la capacidad de Estado para el desarrollo e implementar políticas de prevención, preparación, mitigación, respuesta y recuperación ante eventos de orden tecnológico que puedan afectar a la población, sus bienes y entorno, a nivel nacional, departamental y municipal, se integra la asesoría del factor Ciberseguridad y Ciberdefensa, realizando acciones para la presentación del acuerdo gubernativo para crear el comité de Seguridad Cibernética. </a:t>
            </a:r>
          </a:p>
          <a:p>
            <a:pPr marL="447675" indent="-447675" algn="just">
              <a:lnSpc>
                <a:spcPct val="107000"/>
              </a:lnSpc>
              <a:spcAft>
                <a:spcPts val="800"/>
              </a:spcAft>
            </a:pPr>
            <a:endParaRPr lang="es-GT" sz="1600" dirty="0"/>
          </a:p>
          <a:p>
            <a:pPr marL="447675" indent="-447675" algn="just">
              <a:lnSpc>
                <a:spcPct val="107000"/>
              </a:lnSpc>
              <a:spcAft>
                <a:spcPts val="800"/>
              </a:spcAft>
            </a:pPr>
            <a:endParaRPr lang="es-G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45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3651" y="166255"/>
            <a:ext cx="5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Logros y tendencias 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8393" y="1354458"/>
            <a:ext cx="10058400" cy="186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Logros y Aspectos Asociados al Cumplimiento de Metas y Objetivos</a:t>
            </a:r>
            <a:endParaRPr lang="es-G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GT" dirty="0"/>
              <a:t>Se realizaron acciones de trabajo con el Ministro de Cultura y Deportes, para formar parte en la elaboración del </a:t>
            </a:r>
            <a:r>
              <a:rPr lang="es-GT" b="1" dirty="0"/>
              <a:t>Catálogo de Infraestructuras Estratégicas y Críticas</a:t>
            </a:r>
            <a:r>
              <a:rPr lang="es-GT" dirty="0"/>
              <a:t>, diseño del Plan de Protección Nacional de Infraestructuras Estratégicas y Críticas para la implementación de un Centro Nacional de Protección de Infraestructuras Criticas a nivel Nacional.</a:t>
            </a:r>
          </a:p>
          <a:p>
            <a:pPr marL="447675" indent="-447675" algn="just">
              <a:lnSpc>
                <a:spcPct val="107000"/>
              </a:lnSpc>
              <a:spcAft>
                <a:spcPts val="800"/>
              </a:spcAft>
            </a:pPr>
            <a:endParaRPr lang="es-G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79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523999" y="2626888"/>
            <a:ext cx="9144000" cy="2158645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4000" b="1" dirty="0">
                <a:solidFill>
                  <a:srgbClr val="197BB4"/>
                </a:solidFill>
                <a:latin typeface="Montserrat"/>
              </a:rPr>
              <a:t>RENDICIÓN DE CUENTAS</a:t>
            </a:r>
            <a:br>
              <a:rPr lang="es-GT" sz="4000" b="1" dirty="0">
                <a:latin typeface="Montserrat" panose="00000500000000000000" pitchFamily="50" charset="0"/>
              </a:rPr>
            </a:br>
            <a:r>
              <a:rPr lang="es-GT" sz="4000" b="1" dirty="0">
                <a:solidFill>
                  <a:srgbClr val="197BB4"/>
                </a:solidFill>
                <a:latin typeface="Montserrat"/>
              </a:rPr>
              <a:t>PRIMER CUATRIMESTRE 2021</a:t>
            </a:r>
            <a:br>
              <a:rPr lang="es-GT" sz="4000" b="1" dirty="0">
                <a:latin typeface="Montserrat" panose="00000500000000000000" pitchFamily="50" charset="0"/>
              </a:rPr>
            </a:b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Secretaría Técnica del Consejo Nacional de Seguridad</a:t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7446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4000" y="227535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700" b="1" dirty="0">
                <a:latin typeface="Montserrat" panose="00000500000000000000" pitchFamily="50" charset="0"/>
              </a:rPr>
              <a:t>RENDICIÓN DE CUENTAS</a:t>
            </a:r>
            <a:br>
              <a:rPr lang="es-GT" sz="3700" b="1" dirty="0">
                <a:latin typeface="Montserrat" panose="00000500000000000000" pitchFamily="50" charset="0"/>
              </a:rPr>
            </a:br>
            <a:r>
              <a:rPr lang="es-GT" sz="3600" b="1" dirty="0">
                <a:solidFill>
                  <a:srgbClr val="197BB4"/>
                </a:solidFill>
                <a:latin typeface="Montserrat"/>
              </a:rPr>
              <a:t>PARTE GENERAL</a:t>
            </a:r>
          </a:p>
        </p:txBody>
      </p:sp>
    </p:spTree>
    <p:extLst>
      <p:ext uri="{BB962C8B-B14F-4D97-AF65-F5344CB8AC3E}">
        <p14:creationId xmlns:p14="http://schemas.microsoft.com/office/powerpoint/2010/main" val="31460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16974" y="1576375"/>
            <a:ext cx="8007927" cy="519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La Secretaría Técnica es el órgano permanente, profesional y especializado, que garantiza el funcionamiento del Consejo Nacional de Seguridad por medio de apoyo técnico y administrativo. Son funciones de la Secretaría Técnica: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/>
              </a:rPr>
              <a:t>Desarrollar las labores técnicas y administrativas necesarias para el funcionamiento del Consejo Nacional de Seguridad.</a:t>
            </a:r>
            <a:endParaRPr lang="es-GT" dirty="0">
              <a:latin typeface="Montserrat"/>
            </a:endParaRPr>
          </a:p>
          <a:p>
            <a:pPr marL="55626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/>
              </a:rPr>
              <a:t>Formular el proyecto de Política Nacional de Seguridad.</a:t>
            </a:r>
            <a:endParaRPr lang="es-GT" dirty="0">
              <a:latin typeface="Montserrat"/>
            </a:endParaRPr>
          </a:p>
          <a:p>
            <a:pPr marL="55626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/>
              </a:rPr>
              <a:t>Dar seguimiento a aquellas políticas, planes y directivas que se determinen por el Consejo Nacional de Seguridad.</a:t>
            </a:r>
            <a:endParaRPr lang="es-GT" dirty="0">
              <a:latin typeface="Montserrat"/>
            </a:endParaRPr>
          </a:p>
          <a:p>
            <a:pPr marL="55626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/>
              </a:rPr>
              <a:t>Mantener activos los mecanismos de comunicación entre los miembros del Sistema Nacional de Seguridad.</a:t>
            </a:r>
            <a:endParaRPr lang="es-GT" dirty="0">
              <a:latin typeface="Montserrat"/>
            </a:endParaRPr>
          </a:p>
          <a:p>
            <a:pPr marL="55626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/>
              </a:rPr>
              <a:t>Apoyar logística y administrativamente a la Comisión de Asesoramiento y Planificación.</a:t>
            </a:r>
            <a:endParaRPr lang="es-GT" dirty="0">
              <a:latin typeface="Montserrat"/>
            </a:endParaRP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es-G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5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16974" y="1227245"/>
            <a:ext cx="8007927" cy="2281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Montserrat"/>
              </a:rPr>
              <a:t>El Instituto Nacional de Estudios Estratégicos en Seguridad, es responsable de formar, profesionalizar y especializar el recurso humano idóneo en el ámbito de la Seguridad de la Nación, mediante la dirección y coordinación de diferentes instituciones de enseñanza del Estado en materia de seguridad, impulsando programas de diplomados, licenciaturas, maestrías y doctorados. </a:t>
            </a:r>
            <a:endParaRPr lang="es-MX" b="1" dirty="0"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es-G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16974" y="3407960"/>
            <a:ext cx="8007927" cy="283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Montserrat"/>
              </a:rPr>
              <a:t>La Inspectoría General del Sistema Nacional de Seguridad -IGSNS-, es responsable de velar por el cumplimiento de los controles internos del Sistema, debiendo rendir informes permanentes al Consejo Nacional de Seguridad, y coordinar funcionalmente su trabajo con las instancias de control e inspectorías de los ministerios e instituciones que conforman el Sistema Nacional de Seguridad, para garantizar la eficiencia y eficacia de la organización, el respeto a la legalidad en sus actividades y la transparencia en el empleo de los recursos asignados.</a:t>
            </a:r>
            <a:endParaRPr lang="es-GT" b="1" dirty="0">
              <a:latin typeface="Montserrat"/>
            </a:endParaRP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es-G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8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Ejecución presupuestaria por grupo de gasto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642552" y="1562793"/>
            <a:ext cx="4710844" cy="4614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GT" sz="2200" dirty="0"/>
              <a:t>Presupuesto </a:t>
            </a:r>
            <a:r>
              <a:rPr lang="es-GT" sz="2200" b="1" dirty="0"/>
              <a:t>asignado</a:t>
            </a:r>
            <a:r>
              <a:rPr lang="es-GT" sz="2200" dirty="0"/>
              <a:t> </a:t>
            </a:r>
          </a:p>
          <a:p>
            <a:pPr marL="457200" lvl="1" indent="0">
              <a:buNone/>
            </a:pPr>
            <a:r>
              <a:rPr lang="es-GT" sz="2200" dirty="0"/>
              <a:t>    Q. 28,000,000.00</a:t>
            </a:r>
          </a:p>
          <a:p>
            <a:pPr lvl="1"/>
            <a:endParaRPr lang="es-GT" sz="2200" dirty="0"/>
          </a:p>
          <a:p>
            <a:pPr lvl="1"/>
            <a:r>
              <a:rPr lang="es-GT" sz="2200" dirty="0"/>
              <a:t>Presupuesto </a:t>
            </a:r>
            <a:r>
              <a:rPr lang="es-GT" sz="2200" b="1" dirty="0"/>
              <a:t>vigente</a:t>
            </a:r>
            <a:r>
              <a:rPr lang="es-GT" sz="2200" dirty="0"/>
              <a:t> </a:t>
            </a:r>
          </a:p>
          <a:p>
            <a:pPr marL="457200" lvl="1" indent="0">
              <a:buNone/>
            </a:pPr>
            <a:r>
              <a:rPr lang="es-GT" sz="2200" dirty="0"/>
              <a:t>    Q. 28,000,000.00</a:t>
            </a:r>
          </a:p>
          <a:p>
            <a:pPr lvl="1"/>
            <a:endParaRPr lang="es-GT" sz="2200" dirty="0"/>
          </a:p>
          <a:p>
            <a:pPr lvl="1"/>
            <a:r>
              <a:rPr lang="es-GT" sz="2200" dirty="0"/>
              <a:t>Presupuesto </a:t>
            </a:r>
            <a:r>
              <a:rPr lang="es-GT" sz="2200" b="1" dirty="0"/>
              <a:t>ejecutado </a:t>
            </a:r>
            <a:r>
              <a:rPr lang="es-GT" sz="2200" dirty="0"/>
              <a:t>               Q. 7,951,031.09</a:t>
            </a:r>
          </a:p>
          <a:p>
            <a:pPr lvl="1"/>
            <a:endParaRPr lang="es-GT" sz="2200" dirty="0"/>
          </a:p>
          <a:p>
            <a:pPr lvl="1"/>
            <a:r>
              <a:rPr lang="es-GT" sz="2200" b="1" dirty="0"/>
              <a:t>Saldo</a:t>
            </a:r>
            <a:r>
              <a:rPr lang="es-GT" sz="2200" dirty="0"/>
              <a:t> por ejecutar                        Q. 20,048,968.91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965315"/>
              </p:ext>
            </p:extLst>
          </p:nvPr>
        </p:nvGraphicFramePr>
        <p:xfrm>
          <a:off x="5424477" y="1562793"/>
          <a:ext cx="5827184" cy="387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99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3651" y="166255"/>
            <a:ext cx="55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Montserrat" pitchFamily="2" charset="77"/>
              </a:rPr>
              <a:t>Importancia de la erogación en servicios personales 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789965"/>
              </p:ext>
            </p:extLst>
          </p:nvPr>
        </p:nvGraphicFramePr>
        <p:xfrm>
          <a:off x="6276975" y="1560397"/>
          <a:ext cx="5734049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CDEE441-1197-4D00-9237-A15981688EB5}"/>
              </a:ext>
            </a:extLst>
          </p:cNvPr>
          <p:cNvSpPr/>
          <p:nvPr/>
        </p:nvSpPr>
        <p:spPr>
          <a:xfrm>
            <a:off x="5926976" y="5380672"/>
            <a:ext cx="6168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>
                <a:latin typeface="Montserrat" panose="00000500000000000000" pitchFamily="50" charset="0"/>
              </a:rPr>
              <a:t>Presupuesto </a:t>
            </a:r>
            <a:r>
              <a:rPr lang="es-GT" b="1" dirty="0">
                <a:latin typeface="Montserrat" panose="00000500000000000000" pitchFamily="50" charset="0"/>
              </a:rPr>
              <a:t>vigente      </a:t>
            </a:r>
            <a:r>
              <a:rPr lang="es-GT" dirty="0">
                <a:latin typeface="Montserrat" panose="00000500000000000000" pitchFamily="50" charset="0"/>
              </a:rPr>
              <a:t>Q.24,277,815.00</a:t>
            </a:r>
          </a:p>
          <a:p>
            <a:pPr marL="80010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>
                <a:latin typeface="Montserrat" panose="00000500000000000000" pitchFamily="50" charset="0"/>
              </a:rPr>
              <a:t>Presupuesto </a:t>
            </a:r>
            <a:r>
              <a:rPr lang="es-GT" b="1" dirty="0">
                <a:latin typeface="Montserrat" panose="00000500000000000000" pitchFamily="50" charset="0"/>
              </a:rPr>
              <a:t>ejecutado</a:t>
            </a:r>
            <a:r>
              <a:rPr lang="es-GT" dirty="0">
                <a:latin typeface="Montserrat" panose="00000500000000000000" pitchFamily="50" charset="0"/>
              </a:rPr>
              <a:t>  Q.  6,814,997.25</a:t>
            </a:r>
          </a:p>
          <a:p>
            <a:pPr marL="800100" lvl="1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b="1" dirty="0">
                <a:latin typeface="Montserrat" panose="00000500000000000000" pitchFamily="50" charset="0"/>
              </a:rPr>
              <a:t>Saldo</a:t>
            </a:r>
            <a:r>
              <a:rPr lang="es-GT" dirty="0">
                <a:latin typeface="Montserrat" panose="00000500000000000000" pitchFamily="50" charset="0"/>
              </a:rPr>
              <a:t> por ejecutar          Q.18,954,086.01</a:t>
            </a:r>
          </a:p>
        </p:txBody>
      </p:sp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55567" y="1562793"/>
            <a:ext cx="5257800" cy="4614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2200" b="1" dirty="0"/>
          </a:p>
          <a:p>
            <a:pPr marL="0" indent="0" algn="just">
              <a:buNone/>
            </a:pPr>
            <a:r>
              <a:rPr lang="es-GT" sz="2200" dirty="0"/>
              <a:t>El grupo de gasto cero correspondiente a Servicios Personales es el más relevante para la Secretaría Técnica del Consejo Nacional de Seguridad, por ser una institución profesional y especializada, que garantiza el funcionamiento del Consejo Nacional de </a:t>
            </a:r>
            <a:r>
              <a:rPr lang="es-MX" sz="2200" dirty="0"/>
              <a:t>Seguridad por medio de apoyo técnico y administrativo.</a:t>
            </a:r>
            <a:endParaRPr lang="es-GT" sz="2200" dirty="0"/>
          </a:p>
          <a:p>
            <a:pPr lvl="1"/>
            <a:endParaRPr lang="es-MX" sz="2200" dirty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7419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F3655">
            <a:alpha val="72000"/>
          </a:srgbClr>
        </a:solidFill>
        <a:ln>
          <a:noFill/>
        </a:ln>
      </a:spPr>
      <a:bodyPr rtlCol="0" anchor="ctr"/>
      <a:lstStyle>
        <a:defPPr algn="ctr">
          <a:defRPr dirty="0">
            <a:highlight>
              <a:srgbClr val="000080"/>
            </a:highligh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1999</Words>
  <Application>Microsoft Office PowerPoint</Application>
  <PresentationFormat>Panorámica</PresentationFormat>
  <Paragraphs>209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Ricardo Gonzalez</cp:lastModifiedBy>
  <cp:revision>127</cp:revision>
  <dcterms:created xsi:type="dcterms:W3CDTF">2020-01-14T01:41:24Z</dcterms:created>
  <dcterms:modified xsi:type="dcterms:W3CDTF">2021-05-19T05:30:45Z</dcterms:modified>
</cp:coreProperties>
</file>