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950075" cy="9236075"/>
  <p:embeddedFontLst>
    <p:embeddedFont>
      <p:font typeface="Montserrat" panose="02000505000000020004" pitchFamily="2" charset="0"/>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QeuzLizaWdsRVTSDh0Nwznw2k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1AFEB1-6539-4657-8DFF-2C5B9E63250C}">
  <a:tblStyle styleId="{D01AFEB1-6539-4657-8DFF-2C5B9E6325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win.lopez\Desktop\CUADROS%20PARA%20INFORME%20DE%20RENDICION%20DE%20CUENTAS%201ER%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win.lopez\Desktop\CUADROS%20PARA%20INFORME%20DE%20RENDICION%20DE%20CUENTAS%201ER%20CUATRIMEST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50" charset="0"/>
                <a:ea typeface="+mn-ea"/>
                <a:cs typeface="+mn-cs"/>
              </a:defRPr>
            </a:pPr>
            <a:r>
              <a:rPr lang="es-GT"/>
              <a:t>EJECUCIÓN FINANCIERA POR GRUPO DE GASTO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50" charset="0"/>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 Gasto'!$B$2:$B$3</c:f>
              <c:strCache>
                <c:ptCount val="2"/>
                <c:pt idx="0">
                  <c:v>Asignado</c:v>
                </c:pt>
              </c:strCache>
            </c:strRef>
          </c:tx>
          <c:spPr>
            <a:solidFill>
              <a:schemeClr val="accent1"/>
            </a:solidFill>
            <a:ln>
              <a:noFill/>
            </a:ln>
            <a:effectLst/>
            <a:sp3d/>
          </c:spPr>
          <c:invertIfNegative val="0"/>
          <c:cat>
            <c:strRef>
              <c:f>'Grupo Gasto'!$A$4:$A$9</c:f>
              <c:strCache>
                <c:ptCount val="6"/>
                <c:pt idx="0">
                  <c:v>Grupo 000 </c:v>
                </c:pt>
                <c:pt idx="1">
                  <c:v>Grupo 100 </c:v>
                </c:pt>
                <c:pt idx="2">
                  <c:v>Grupo 200</c:v>
                </c:pt>
                <c:pt idx="3">
                  <c:v>Grupo 300 </c:v>
                </c:pt>
                <c:pt idx="4">
                  <c:v>Grupo 400</c:v>
                </c:pt>
                <c:pt idx="5">
                  <c:v>Grupo 900</c:v>
                </c:pt>
              </c:strCache>
            </c:strRef>
          </c:cat>
          <c:val>
            <c:numRef>
              <c:f>'Grupo Gasto'!$B$4:$B$9</c:f>
              <c:numCache>
                <c:formatCode>#,##0.00</c:formatCode>
                <c:ptCount val="6"/>
                <c:pt idx="0">
                  <c:v>68877068</c:v>
                </c:pt>
                <c:pt idx="1">
                  <c:v>7784557</c:v>
                </c:pt>
                <c:pt idx="2">
                  <c:v>12387850</c:v>
                </c:pt>
                <c:pt idx="3">
                  <c:v>1754739</c:v>
                </c:pt>
                <c:pt idx="4">
                  <c:v>109548786</c:v>
                </c:pt>
                <c:pt idx="5" formatCode="General">
                  <c:v>0</c:v>
                </c:pt>
              </c:numCache>
            </c:numRef>
          </c:val>
        </c:ser>
        <c:ser>
          <c:idx val="1"/>
          <c:order val="1"/>
          <c:tx>
            <c:strRef>
              <c:f>'Grupo Gasto'!$C$2:$C$3</c:f>
              <c:strCache>
                <c:ptCount val="2"/>
                <c:pt idx="0">
                  <c:v>Vigente</c:v>
                </c:pt>
              </c:strCache>
            </c:strRef>
          </c:tx>
          <c:spPr>
            <a:solidFill>
              <a:schemeClr val="accent2"/>
            </a:solidFill>
            <a:ln>
              <a:noFill/>
            </a:ln>
            <a:effectLst/>
            <a:sp3d/>
          </c:spPr>
          <c:invertIfNegative val="0"/>
          <c:cat>
            <c:strRef>
              <c:f>'Grupo Gasto'!$A$4:$A$9</c:f>
              <c:strCache>
                <c:ptCount val="6"/>
                <c:pt idx="0">
                  <c:v>Grupo 000 </c:v>
                </c:pt>
                <c:pt idx="1">
                  <c:v>Grupo 100 </c:v>
                </c:pt>
                <c:pt idx="2">
                  <c:v>Grupo 200</c:v>
                </c:pt>
                <c:pt idx="3">
                  <c:v>Grupo 300 </c:v>
                </c:pt>
                <c:pt idx="4">
                  <c:v>Grupo 400</c:v>
                </c:pt>
                <c:pt idx="5">
                  <c:v>Grupo 900</c:v>
                </c:pt>
              </c:strCache>
            </c:strRef>
          </c:cat>
          <c:val>
            <c:numRef>
              <c:f>'Grupo Gasto'!$C$4:$C$9</c:f>
              <c:numCache>
                <c:formatCode>#,##0.00</c:formatCode>
                <c:ptCount val="6"/>
                <c:pt idx="0">
                  <c:v>77155618</c:v>
                </c:pt>
                <c:pt idx="1">
                  <c:v>7777702</c:v>
                </c:pt>
                <c:pt idx="2">
                  <c:v>12272162</c:v>
                </c:pt>
                <c:pt idx="3">
                  <c:v>1877282</c:v>
                </c:pt>
                <c:pt idx="4">
                  <c:v>100756193</c:v>
                </c:pt>
                <c:pt idx="5">
                  <c:v>514043</c:v>
                </c:pt>
              </c:numCache>
            </c:numRef>
          </c:val>
        </c:ser>
        <c:ser>
          <c:idx val="2"/>
          <c:order val="2"/>
          <c:tx>
            <c:strRef>
              <c:f>'Grupo Gasto'!$D$2:$D$3</c:f>
              <c:strCache>
                <c:ptCount val="2"/>
                <c:pt idx="0">
                  <c:v>Ejecutado</c:v>
                </c:pt>
              </c:strCache>
            </c:strRef>
          </c:tx>
          <c:spPr>
            <a:solidFill>
              <a:schemeClr val="accent3"/>
            </a:solidFill>
            <a:ln>
              <a:noFill/>
            </a:ln>
            <a:effectLst/>
            <a:sp3d/>
          </c:spPr>
          <c:invertIfNegative val="0"/>
          <c:cat>
            <c:strRef>
              <c:f>'Grupo Gasto'!$A$4:$A$9</c:f>
              <c:strCache>
                <c:ptCount val="6"/>
                <c:pt idx="0">
                  <c:v>Grupo 000 </c:v>
                </c:pt>
                <c:pt idx="1">
                  <c:v>Grupo 100 </c:v>
                </c:pt>
                <c:pt idx="2">
                  <c:v>Grupo 200</c:v>
                </c:pt>
                <c:pt idx="3">
                  <c:v>Grupo 300 </c:v>
                </c:pt>
                <c:pt idx="4">
                  <c:v>Grupo 400</c:v>
                </c:pt>
                <c:pt idx="5">
                  <c:v>Grupo 900</c:v>
                </c:pt>
              </c:strCache>
            </c:strRef>
          </c:cat>
          <c:val>
            <c:numRef>
              <c:f>'Grupo Gasto'!$D$4:$D$9</c:f>
              <c:numCache>
                <c:formatCode>#,##0.00</c:formatCode>
                <c:ptCount val="6"/>
                <c:pt idx="0">
                  <c:v>18001520.440000001</c:v>
                </c:pt>
                <c:pt idx="1">
                  <c:v>1165467.6399999999</c:v>
                </c:pt>
                <c:pt idx="2">
                  <c:v>1454090.43</c:v>
                </c:pt>
                <c:pt idx="3">
                  <c:v>42210</c:v>
                </c:pt>
                <c:pt idx="4">
                  <c:v>19698142.239999998</c:v>
                </c:pt>
                <c:pt idx="5" formatCode="General">
                  <c:v>0</c:v>
                </c:pt>
              </c:numCache>
            </c:numRef>
          </c:val>
        </c:ser>
        <c:ser>
          <c:idx val="3"/>
          <c:order val="3"/>
          <c:tx>
            <c:strRef>
              <c:f>'Grupo Gasto'!$E$2:$E$3</c:f>
              <c:strCache>
                <c:ptCount val="2"/>
                <c:pt idx="0">
                  <c:v>% Ejecución</c:v>
                </c:pt>
              </c:strCache>
            </c:strRef>
          </c:tx>
          <c:spPr>
            <a:solidFill>
              <a:schemeClr val="accent4"/>
            </a:solidFill>
            <a:ln>
              <a:noFill/>
            </a:ln>
            <a:effectLst/>
            <a:sp3d/>
          </c:spPr>
          <c:invertIfNegative val="0"/>
          <c:cat>
            <c:strRef>
              <c:f>'Grupo Gasto'!$A$4:$A$9</c:f>
              <c:strCache>
                <c:ptCount val="6"/>
                <c:pt idx="0">
                  <c:v>Grupo 000 </c:v>
                </c:pt>
                <c:pt idx="1">
                  <c:v>Grupo 100 </c:v>
                </c:pt>
                <c:pt idx="2">
                  <c:v>Grupo 200</c:v>
                </c:pt>
                <c:pt idx="3">
                  <c:v>Grupo 300 </c:v>
                </c:pt>
                <c:pt idx="4">
                  <c:v>Grupo 400</c:v>
                </c:pt>
                <c:pt idx="5">
                  <c:v>Grupo 900</c:v>
                </c:pt>
              </c:strCache>
            </c:strRef>
          </c:cat>
          <c:val>
            <c:numRef>
              <c:f>'Grupo Gasto'!$E$4:$E$9</c:f>
              <c:numCache>
                <c:formatCode>0.00%</c:formatCode>
                <c:ptCount val="6"/>
                <c:pt idx="0">
                  <c:v>0.23331444821036884</c:v>
                </c:pt>
                <c:pt idx="1">
                  <c:v>0.14984729936940241</c:v>
                </c:pt>
                <c:pt idx="2">
                  <c:v>0.11848689986328406</c:v>
                </c:pt>
                <c:pt idx="3">
                  <c:v>2.2484634700593732E-2</c:v>
                </c:pt>
                <c:pt idx="4">
                  <c:v>0.19550304208099645</c:v>
                </c:pt>
                <c:pt idx="5">
                  <c:v>0</c:v>
                </c:pt>
              </c:numCache>
            </c:numRef>
          </c:val>
        </c:ser>
        <c:ser>
          <c:idx val="4"/>
          <c:order val="4"/>
          <c:tx>
            <c:strRef>
              <c:f>'Grupo Gasto'!$F$2:$F$3</c:f>
              <c:strCache>
                <c:ptCount val="2"/>
                <c:pt idx="0">
                  <c:v>Saldo por Ejecutar</c:v>
                </c:pt>
              </c:strCache>
            </c:strRef>
          </c:tx>
          <c:spPr>
            <a:solidFill>
              <a:schemeClr val="accent5"/>
            </a:solidFill>
            <a:ln>
              <a:noFill/>
            </a:ln>
            <a:effectLst/>
            <a:sp3d/>
          </c:spPr>
          <c:invertIfNegative val="0"/>
          <c:cat>
            <c:strRef>
              <c:f>'Grupo Gasto'!$A$4:$A$9</c:f>
              <c:strCache>
                <c:ptCount val="6"/>
                <c:pt idx="0">
                  <c:v>Grupo 000 </c:v>
                </c:pt>
                <c:pt idx="1">
                  <c:v>Grupo 100 </c:v>
                </c:pt>
                <c:pt idx="2">
                  <c:v>Grupo 200</c:v>
                </c:pt>
                <c:pt idx="3">
                  <c:v>Grupo 300 </c:v>
                </c:pt>
                <c:pt idx="4">
                  <c:v>Grupo 400</c:v>
                </c:pt>
                <c:pt idx="5">
                  <c:v>Grupo 900</c:v>
                </c:pt>
              </c:strCache>
            </c:strRef>
          </c:cat>
          <c:val>
            <c:numRef>
              <c:f>'Grupo Gasto'!$F$4:$F$9</c:f>
              <c:numCache>
                <c:formatCode>#,##0.00</c:formatCode>
                <c:ptCount val="6"/>
                <c:pt idx="0">
                  <c:v>59154097.560000002</c:v>
                </c:pt>
                <c:pt idx="1">
                  <c:v>6612234.3600000003</c:v>
                </c:pt>
                <c:pt idx="2">
                  <c:v>10818071.57</c:v>
                </c:pt>
                <c:pt idx="3">
                  <c:v>1835072</c:v>
                </c:pt>
                <c:pt idx="4">
                  <c:v>81058050.760000005</c:v>
                </c:pt>
                <c:pt idx="5">
                  <c:v>514043</c:v>
                </c:pt>
              </c:numCache>
            </c:numRef>
          </c:val>
        </c:ser>
        <c:dLbls>
          <c:showLegendKey val="0"/>
          <c:showVal val="0"/>
          <c:showCatName val="0"/>
          <c:showSerName val="0"/>
          <c:showPercent val="0"/>
          <c:showBubbleSize val="0"/>
        </c:dLbls>
        <c:gapWidth val="150"/>
        <c:shape val="box"/>
        <c:axId val="314806304"/>
        <c:axId val="314803168"/>
        <c:axId val="0"/>
      </c:bar3DChart>
      <c:catAx>
        <c:axId val="314806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crossAx val="314803168"/>
        <c:crosses val="autoZero"/>
        <c:auto val="1"/>
        <c:lblAlgn val="ctr"/>
        <c:lblOffset val="100"/>
        <c:noMultiLvlLbl val="0"/>
      </c:catAx>
      <c:valAx>
        <c:axId val="314803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crossAx val="314806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legend>
    <c:plotVisOnly val="1"/>
    <c:dispBlanksAs val="gap"/>
    <c:showDLblsOverMax val="0"/>
  </c:chart>
  <c:spPr>
    <a:noFill/>
    <a:ln>
      <a:noFill/>
    </a:ln>
    <a:effectLst/>
  </c:spPr>
  <c:txPr>
    <a:bodyPr/>
    <a:lstStyle/>
    <a:p>
      <a:pPr>
        <a:defRPr>
          <a:latin typeface="Montserrat" panose="00000500000000000000" pitchFamily="50"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50" charset="0"/>
                <a:ea typeface="+mn-ea"/>
                <a:cs typeface="+mn-cs"/>
              </a:defRPr>
            </a:pPr>
            <a:r>
              <a:rPr lang="es-GT"/>
              <a:t>Ejecucion Presupuestaria Grupo de Gasto 000 </a:t>
            </a:r>
          </a:p>
          <a:p>
            <a:pPr>
              <a:defRPr/>
            </a:pPr>
            <a:r>
              <a:rPr lang="es-GT"/>
              <a:t>"Servicios Personales" </a:t>
            </a:r>
            <a:br>
              <a:rPr lang="es-GT"/>
            </a:br>
            <a:r>
              <a:rPr lang="es-GT"/>
              <a:t>(en millones de quetzales)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50" charset="0"/>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5">
                <a:tint val="77000"/>
              </a:schemeClr>
            </a:solidFill>
            <a:ln>
              <a:noFill/>
            </a:ln>
            <a:effectLst/>
            <a:sp3d/>
          </c:spPr>
          <c:invertIfNegative val="0"/>
          <c:dPt>
            <c:idx val="0"/>
            <c:invertIfNegative val="0"/>
            <c:bubble3D val="0"/>
            <c:spPr>
              <a:solidFill>
                <a:schemeClr val="accent5">
                  <a:lumMod val="60000"/>
                  <a:lumOff val="40000"/>
                </a:schemeClr>
              </a:solidFill>
              <a:ln>
                <a:noFill/>
              </a:ln>
              <a:effectLst/>
              <a:sp3d/>
            </c:spPr>
          </c:dPt>
          <c:dPt>
            <c:idx val="1"/>
            <c:invertIfNegative val="0"/>
            <c:bubble3D val="0"/>
            <c:spPr>
              <a:solidFill>
                <a:schemeClr val="accent6">
                  <a:lumMod val="60000"/>
                  <a:lumOff val="40000"/>
                </a:schemeClr>
              </a:solidFill>
              <a:ln>
                <a:noFill/>
              </a:ln>
              <a:effectLst/>
              <a:sp3d/>
            </c:spPr>
          </c:dPt>
          <c:dPt>
            <c:idx val="2"/>
            <c:invertIfNegative val="0"/>
            <c:bubble3D val="0"/>
            <c:spPr>
              <a:solidFill>
                <a:srgbClr val="FFC000"/>
              </a:solidFill>
              <a:ln>
                <a:noFill/>
              </a:ln>
              <a:effectLst/>
              <a:sp3d/>
            </c:spPr>
          </c:dPt>
          <c:dLbls>
            <c:dLbl>
              <c:idx val="0"/>
              <c:layout>
                <c:manualLayout>
                  <c:x val="0"/>
                  <c:y val="-3.913304478898826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54552499049272E-3"/>
                  <c:y val="-4.624814384153162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09104998098544E-3"/>
                  <c:y val="-4.269059431525995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ontserrat" panose="00000500000000000000" pitchFamily="50"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'Grupo 0'!$B$15:$D$15</c:f>
              <c:strCache>
                <c:ptCount val="3"/>
                <c:pt idx="0">
                  <c:v>Vigente</c:v>
                </c:pt>
                <c:pt idx="1">
                  <c:v>Ejecutado </c:v>
                </c:pt>
                <c:pt idx="2">
                  <c:v>Saldo Por ejecutar </c:v>
                </c:pt>
              </c:strCache>
            </c:strRef>
          </c:cat>
          <c:val>
            <c:numRef>
              <c:f>'Grupo 0'!$B$17:$D$17</c:f>
              <c:numCache>
                <c:formatCode>"Q"#,##0.00</c:formatCode>
                <c:ptCount val="3"/>
                <c:pt idx="0">
                  <c:v>77155618</c:v>
                </c:pt>
                <c:pt idx="1">
                  <c:v>18001520.440000001</c:v>
                </c:pt>
                <c:pt idx="2">
                  <c:v>59154097.560000002</c:v>
                </c:pt>
              </c:numCache>
            </c:numRef>
          </c:val>
        </c:ser>
        <c:dLbls>
          <c:showLegendKey val="0"/>
          <c:showVal val="1"/>
          <c:showCatName val="0"/>
          <c:showSerName val="0"/>
          <c:showPercent val="0"/>
          <c:showBubbleSize val="0"/>
        </c:dLbls>
        <c:gapWidth val="150"/>
        <c:shape val="box"/>
        <c:axId val="314802384"/>
        <c:axId val="314808264"/>
        <c:axId val="0"/>
        <c:extLst>
          <c:ext xmlns:c15="http://schemas.microsoft.com/office/drawing/2012/chart" uri="{02D57815-91ED-43cb-92C2-25804820EDAC}">
            <c15:filteredBarSeries>
              <c15:ser>
                <c:idx val="0"/>
                <c:order val="0"/>
                <c:spPr>
                  <a:solidFill>
                    <a:schemeClr val="accent5">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50" charset="0"/>
                          <a:ea typeface="+mn-ea"/>
                          <a:cs typeface="+mn-cs"/>
                        </a:defRPr>
                      </a:pPr>
                      <a:endParaRPr lang="es-GT"/>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'Grupo 0'!$B$15:$D$15</c15:sqref>
                        </c15:formulaRef>
                      </c:ext>
                    </c:extLst>
                    <c:strCache>
                      <c:ptCount val="3"/>
                      <c:pt idx="0">
                        <c:v>Vigente</c:v>
                      </c:pt>
                      <c:pt idx="1">
                        <c:v>Ejecutado </c:v>
                      </c:pt>
                      <c:pt idx="2">
                        <c:v>Saldo Por ejecutar </c:v>
                      </c:pt>
                    </c:strCache>
                  </c:strRef>
                </c:cat>
                <c:val>
                  <c:numRef>
                    <c:extLst>
                      <c:ext uri="{02D57815-91ED-43cb-92C2-25804820EDAC}">
                        <c15:formulaRef>
                          <c15:sqref>'Grupo 0'!$B$16:$D$16</c15:sqref>
                        </c15:formulaRef>
                      </c:ext>
                    </c:extLst>
                    <c:numCache>
                      <c:formatCode>General</c:formatCode>
                      <c:ptCount val="3"/>
                    </c:numCache>
                  </c:numRef>
                </c:val>
              </c15:ser>
            </c15:filteredBarSeries>
          </c:ext>
        </c:extLst>
      </c:bar3DChart>
      <c:catAx>
        <c:axId val="31480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crossAx val="314808264"/>
        <c:crosses val="autoZero"/>
        <c:auto val="1"/>
        <c:lblAlgn val="ctr"/>
        <c:lblOffset val="100"/>
        <c:noMultiLvlLbl val="0"/>
      </c:catAx>
      <c:valAx>
        <c:axId val="314808264"/>
        <c:scaling>
          <c:orientation val="minMax"/>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crossAx val="3148023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ontserrat" panose="00000500000000000000" pitchFamily="50"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98693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83" name="Google Shape;83;p1: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64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859261ed6_0_9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63" name="Google Shape;163;gd859261ed6_0_9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2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859261ed6_0_10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73" name="Google Shape;173;gd859261ed6_0_103: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48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859261ed6_0_111: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83" name="Google Shape;183;gd859261ed6_0_11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47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859261ed6_0_12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92" name="Google Shape;192;gd859261ed6_0_127: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92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859261ed6_0_13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02" name="Google Shape;202;gd859261ed6_0_135: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90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859261ed6_0_14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12" name="Google Shape;212;gd859261ed6_0_14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74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859261ed6_0_16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22" name="Google Shape;222;gd859261ed6_0_16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9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859261ed6_0_17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32" name="Google Shape;232;gd859261ed6_0_17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43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859261ed6_0_17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42" name="Google Shape;242;gd859261ed6_0_17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1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859261ed6_0_19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51" name="Google Shape;251;gd859261ed6_0_193: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4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89" name="Google Shape;89;p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092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859261ed6_0_20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60" name="Google Shape;260;gd859261ed6_0_20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467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859261ed6_0_21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69" name="Google Shape;269;gd859261ed6_0_21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80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278" name="Google Shape;278;p8: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96" name="Google Shape;96;p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62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859261ed6_0_8: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04" name="Google Shape;104;gd859261ed6_0_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34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859261ed6_0_13: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12" name="Google Shape;112;gd859261ed6_0_1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6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859261ed6_0_17: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21" name="Google Shape;121;gd859261ed6_0_1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78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859261ed6_0_32: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33" name="Google Shape;133;gd859261ed6_0_3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88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859261ed6_0_6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43" name="Google Shape;143;gd859261ed6_0_6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33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859261ed6_0_7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
        <p:nvSpPr>
          <p:cNvPr id="153" name="Google Shape;153;gd859261ed6_0_7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07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_Slide">
  <p:cSld name="Blank_Slide">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6548282" y="239281"/>
            <a:ext cx="1274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900" b="1" i="0" u="none" strike="noStrike" cap="none">
                <a:solidFill>
                  <a:srgbClr val="003353"/>
                </a:solidFill>
                <a:latin typeface="Montserrat"/>
                <a:ea typeface="Montserrat"/>
                <a:cs typeface="Montserrat"/>
                <a:sym typeface="Montserrat"/>
              </a:rPr>
              <a:t>SECRETARÍA DE </a:t>
            </a:r>
            <a:r>
              <a:rPr lang="es-GT" sz="900" b="1">
                <a:solidFill>
                  <a:srgbClr val="003353"/>
                </a:solidFill>
                <a:latin typeface="Montserrat"/>
                <a:ea typeface="Montserrat"/>
                <a:cs typeface="Montserrat"/>
                <a:sym typeface="Montserrat"/>
              </a:rPr>
              <a:t>OBRAS SOCIALES DE LA ESPOSA DEL PRESIDENTE</a:t>
            </a:r>
            <a:r>
              <a:rPr lang="es-GT" sz="900" b="1" i="0" u="none" strike="noStrike" cap="none">
                <a:solidFill>
                  <a:srgbClr val="003353"/>
                </a:solidFill>
                <a:latin typeface="Montserrat"/>
                <a:ea typeface="Montserrat"/>
                <a:cs typeface="Montserrat"/>
                <a:sym typeface="Montserrat"/>
              </a:rPr>
              <a:t> </a:t>
            </a:r>
            <a:endParaRPr/>
          </a:p>
        </p:txBody>
      </p:sp>
      <p:cxnSp>
        <p:nvCxnSpPr>
          <p:cNvPr id="86" name="Google Shape;86;p1"/>
          <p:cNvCxnSpPr/>
          <p:nvPr/>
        </p:nvCxnSpPr>
        <p:spPr>
          <a:xfrm>
            <a:off x="6453895" y="228130"/>
            <a:ext cx="0" cy="612231"/>
          </a:xfrm>
          <a:prstGeom prst="straightConnector1">
            <a:avLst/>
          </a:prstGeom>
          <a:noFill/>
          <a:ln w="12700" cap="flat" cmpd="sng">
            <a:solidFill>
              <a:srgbClr val="003353"/>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gd859261ed6_0_95"/>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SERVICIO SOCIAL </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66" name="Google Shape;166;gd859261ed6_0_95"/>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67" name="Google Shape;167;gd859261ed6_0_95"/>
          <p:cNvSpPr txBox="1"/>
          <p:nvPr/>
        </p:nvSpPr>
        <p:spPr>
          <a:xfrm>
            <a:off x="846900" y="1885950"/>
            <a:ext cx="5098500" cy="2630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La Dirección de Servicio Social contribuye en el mejoramiento de las condiciones de vida de la población guatemalteca en condición de pobreza o pobreza extrema, proporcionándole asistencia en salud, promoviendo mecanismos de atención focalizada y concreta para el manejo de la morbilidad y la discapacidad de la población en condición más vulnerable del país. </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68" name="Google Shape;168;gd859261ed6_0_95"/>
          <p:cNvSpPr txBox="1"/>
          <p:nvPr/>
        </p:nvSpPr>
        <p:spPr>
          <a:xfrm>
            <a:off x="848600" y="4928375"/>
            <a:ext cx="940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b="1">
                <a:solidFill>
                  <a:schemeClr val="dk1"/>
                </a:solidFill>
                <a:latin typeface="Montserrat"/>
                <a:ea typeface="Montserrat"/>
                <a:cs typeface="Montserrat"/>
                <a:sym typeface="Montserrat"/>
              </a:rPr>
              <a:t>Bienes y/o servicios que entrega a la población beneficiaria</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s-GT">
                <a:solidFill>
                  <a:schemeClr val="dk1"/>
                </a:solidFill>
                <a:latin typeface="Montserrat"/>
                <a:ea typeface="Montserrat"/>
                <a:cs typeface="Montserrat"/>
                <a:sym typeface="Montserrat"/>
              </a:rPr>
              <a:t>•	Dotación de aparatos ortopédicos, tratamientos médicos y otros servicios sociales</a:t>
            </a: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s-GT">
                <a:solidFill>
                  <a:schemeClr val="dk1"/>
                </a:solidFill>
                <a:latin typeface="Montserrat"/>
                <a:ea typeface="Montserrat"/>
                <a:cs typeface="Montserrat"/>
                <a:sym typeface="Montserrat"/>
              </a:rPr>
              <a:t>•	Atención a Unidades Familiares Migrantes Retornados.</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p:txBody>
      </p:sp>
      <p:pic>
        <p:nvPicPr>
          <p:cNvPr id="169" name="Google Shape;169;gd859261ed6_0_95"/>
          <p:cNvPicPr preferRelativeResize="0"/>
          <p:nvPr/>
        </p:nvPicPr>
        <p:blipFill>
          <a:blip r:embed="rId4">
            <a:alphaModFix/>
          </a:blip>
          <a:stretch>
            <a:fillRect/>
          </a:stretch>
        </p:blipFill>
        <p:spPr>
          <a:xfrm>
            <a:off x="6774775" y="1347325"/>
            <a:ext cx="4439125" cy="3325100"/>
          </a:xfrm>
          <a:prstGeom prst="rect">
            <a:avLst/>
          </a:prstGeom>
          <a:noFill/>
          <a:ln>
            <a:noFill/>
          </a:ln>
        </p:spPr>
      </p:pic>
      <p:pic>
        <p:nvPicPr>
          <p:cNvPr id="170" name="Google Shape;170;gd859261ed6_0_95"/>
          <p:cNvPicPr preferRelativeResize="0"/>
          <p:nvPr/>
        </p:nvPicPr>
        <p:blipFill>
          <a:blip r:embed="rId5">
            <a:alphaModFix/>
          </a:blip>
          <a:stretch>
            <a:fillRect/>
          </a:stretch>
        </p:blipFill>
        <p:spPr>
          <a:xfrm>
            <a:off x="9700242" y="110850"/>
            <a:ext cx="2318583" cy="71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gd859261ed6_0_103"/>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6" name="Google Shape;176;gd859261ed6_0_103"/>
          <p:cNvSpPr txBox="1"/>
          <p:nvPr/>
        </p:nvSpPr>
        <p:spPr>
          <a:xfrm>
            <a:off x="2265225" y="304800"/>
            <a:ext cx="6896100" cy="1533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600">
                <a:solidFill>
                  <a:schemeClr val="dk1"/>
                </a:solidFill>
                <a:latin typeface="Montserrat"/>
                <a:ea typeface="Montserrat"/>
                <a:cs typeface="Montserrat"/>
                <a:sym typeface="Montserrat"/>
              </a:rPr>
              <a:t>Personas beneficiadas con dotaciones, desagregado a nivel departamental y municipal, enero-abril de 2021.</a:t>
            </a: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s-GT">
                <a:latin typeface="Calibri"/>
                <a:ea typeface="Calibri"/>
                <a:cs typeface="Calibri"/>
                <a:sym typeface="Calibri"/>
              </a:rPr>
              <a:t>∑∑∑∑</a:t>
            </a:r>
            <a:endParaRPr>
              <a:latin typeface="Calibri"/>
              <a:ea typeface="Calibri"/>
              <a:cs typeface="Calibri"/>
              <a:sym typeface="Calibri"/>
            </a:endParaRPr>
          </a:p>
        </p:txBody>
      </p:sp>
      <p:sp>
        <p:nvSpPr>
          <p:cNvPr id="177" name="Google Shape;177;gd859261ed6_0_1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GT" sz="1200">
                <a:latin typeface="Calibri"/>
                <a:ea typeface="Calibri"/>
                <a:cs typeface="Calibri"/>
                <a:sym typeface="Calibri"/>
              </a:rPr>
              <a:t> </a:t>
            </a:r>
            <a:endParaRPr sz="1200">
              <a:latin typeface="Calibri"/>
              <a:ea typeface="Calibri"/>
              <a:cs typeface="Calibri"/>
              <a:sym typeface="Calibri"/>
            </a:endParaRPr>
          </a:p>
        </p:txBody>
      </p:sp>
      <p:graphicFrame>
        <p:nvGraphicFramePr>
          <p:cNvPr id="178" name="Google Shape;178;gd859261ed6_0_103"/>
          <p:cNvGraphicFramePr/>
          <p:nvPr/>
        </p:nvGraphicFramePr>
        <p:xfrm>
          <a:off x="2265225" y="1300750"/>
          <a:ext cx="6896100" cy="5008020"/>
        </p:xfrm>
        <a:graphic>
          <a:graphicData uri="http://schemas.openxmlformats.org/drawingml/2006/table">
            <a:tbl>
              <a:tblPr>
                <a:noFill/>
                <a:tableStyleId>{D01AFEB1-6539-4657-8DFF-2C5B9E63250C}</a:tableStyleId>
              </a:tblPr>
              <a:tblGrid>
                <a:gridCol w="1743075"/>
                <a:gridCol w="676275"/>
                <a:gridCol w="657225"/>
                <a:gridCol w="742950"/>
                <a:gridCol w="752475"/>
                <a:gridCol w="647700"/>
                <a:gridCol w="695325"/>
                <a:gridCol w="981075"/>
              </a:tblGrid>
              <a:tr h="276225">
                <a:tc rowSpan="2">
                  <a:txBody>
                    <a:bodyPr/>
                    <a:lstStyle/>
                    <a:p>
                      <a:pPr marL="0" lvl="0" indent="0" algn="ctr" rtl="0">
                        <a:lnSpc>
                          <a:spcPct val="107000"/>
                        </a:lnSpc>
                        <a:spcBef>
                          <a:spcPts val="0"/>
                        </a:spcBef>
                        <a:spcAft>
                          <a:spcPts val="0"/>
                        </a:spcAft>
                        <a:buNone/>
                      </a:pPr>
                      <a:r>
                        <a:rPr lang="es-GT" sz="900" b="1">
                          <a:solidFill>
                            <a:srgbClr val="FFFFFF"/>
                          </a:solidFill>
                          <a:latin typeface="Calibri"/>
                          <a:ea typeface="Calibri"/>
                          <a:cs typeface="Calibri"/>
                          <a:sym typeface="Calibri"/>
                        </a:rPr>
                        <a:t>DEPARTAMENTO</a:t>
                      </a:r>
                      <a:endParaRPr sz="9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gridSpan="3">
                  <a:txBody>
                    <a:bodyPr/>
                    <a:lstStyle/>
                    <a:p>
                      <a:pPr marL="0" lvl="0" indent="0" algn="ctr" rtl="0">
                        <a:lnSpc>
                          <a:spcPct val="107000"/>
                        </a:lnSpc>
                        <a:spcBef>
                          <a:spcPts val="0"/>
                        </a:spcBef>
                        <a:spcAft>
                          <a:spcPts val="0"/>
                        </a:spcAft>
                        <a:buNone/>
                      </a:pPr>
                      <a:r>
                        <a:rPr lang="es-GT" sz="900" b="1">
                          <a:solidFill>
                            <a:srgbClr val="FFFFFF"/>
                          </a:solidFill>
                          <a:latin typeface="Calibri"/>
                          <a:ea typeface="Calibri"/>
                          <a:cs typeface="Calibri"/>
                          <a:sym typeface="Calibri"/>
                        </a:rPr>
                        <a:t>GÉNERO</a:t>
                      </a:r>
                      <a:endParaRPr sz="9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hMerge="1">
                  <a:txBody>
                    <a:bodyPr/>
                    <a:lstStyle/>
                    <a:p>
                      <a:endParaRPr lang="es-GT"/>
                    </a:p>
                  </a:txBody>
                  <a:tcPr/>
                </a:tc>
                <a:tc hMerge="1">
                  <a:txBody>
                    <a:bodyPr/>
                    <a:lstStyle/>
                    <a:p>
                      <a:endParaRPr lang="es-GT"/>
                    </a:p>
                  </a:txBody>
                  <a:tcPr/>
                </a:tc>
                <a:tc gridSpan="3">
                  <a:txBody>
                    <a:bodyPr/>
                    <a:lstStyle/>
                    <a:p>
                      <a:pPr marL="0" lvl="0" indent="0" algn="ctr" rtl="0">
                        <a:lnSpc>
                          <a:spcPct val="107000"/>
                        </a:lnSpc>
                        <a:spcBef>
                          <a:spcPts val="0"/>
                        </a:spcBef>
                        <a:spcAft>
                          <a:spcPts val="0"/>
                        </a:spcAft>
                        <a:buNone/>
                      </a:pPr>
                      <a:r>
                        <a:rPr lang="es-GT" sz="900" b="1">
                          <a:solidFill>
                            <a:srgbClr val="FFFFFF"/>
                          </a:solidFill>
                          <a:latin typeface="Calibri"/>
                          <a:ea typeface="Calibri"/>
                          <a:cs typeface="Calibri"/>
                          <a:sym typeface="Calibri"/>
                        </a:rPr>
                        <a:t>PUEBLO</a:t>
                      </a:r>
                      <a:endParaRPr sz="9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hMerge="1">
                  <a:txBody>
                    <a:bodyPr/>
                    <a:lstStyle/>
                    <a:p>
                      <a:endParaRPr lang="es-GT"/>
                    </a:p>
                  </a:txBody>
                  <a:tcPr/>
                </a:tc>
                <a:tc hMerge="1">
                  <a:txBody>
                    <a:bodyPr/>
                    <a:lstStyle/>
                    <a:p>
                      <a:endParaRPr lang="es-GT"/>
                    </a:p>
                  </a:txBody>
                  <a:tcPr/>
                </a:tc>
                <a:tc rowSpan="2">
                  <a:txBody>
                    <a:bodyPr/>
                    <a:lstStyle/>
                    <a:p>
                      <a:pPr marL="0" lvl="0" indent="0" algn="ctr" rtl="0">
                        <a:lnSpc>
                          <a:spcPct val="107000"/>
                        </a:lnSpc>
                        <a:spcBef>
                          <a:spcPts val="0"/>
                        </a:spcBef>
                        <a:spcAft>
                          <a:spcPts val="0"/>
                        </a:spcAft>
                        <a:buNone/>
                      </a:pPr>
                      <a:r>
                        <a:rPr lang="es-GT" sz="900" b="1">
                          <a:solidFill>
                            <a:srgbClr val="FFFFFF"/>
                          </a:solidFill>
                          <a:latin typeface="Calibri"/>
                          <a:ea typeface="Calibri"/>
                          <a:cs typeface="Calibri"/>
                          <a:sym typeface="Calibri"/>
                        </a:rPr>
                        <a:t>TOTAL DOTACIONES</a:t>
                      </a:r>
                      <a:endParaRPr sz="9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504825">
                <a:tc vMerge="1">
                  <a:txBody>
                    <a:bodyPr/>
                    <a:lstStyle/>
                    <a:p>
                      <a:endParaRPr lang="es-GT"/>
                    </a:p>
                  </a:txBody>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HOMBRE</a:t>
                      </a:r>
                      <a:endParaRPr sz="800">
                        <a:latin typeface="Calibri"/>
                        <a:ea typeface="Calibri"/>
                        <a:cs typeface="Calibri"/>
                        <a:sym typeface="Calibri"/>
                      </a:endParaRPr>
                    </a:p>
                  </a:txBody>
                  <a:tcPr marL="44450" marR="44450" marT="9525" marB="91425" anchor="ctr">
                    <a:lnL w="3810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MUJER</a:t>
                      </a:r>
                      <a:endParaRPr sz="8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TOTAL GÉNERO</a:t>
                      </a:r>
                      <a:endParaRPr sz="8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LADINO / MESTIZO</a:t>
                      </a:r>
                      <a:endParaRPr sz="8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MAYA</a:t>
                      </a:r>
                      <a:endParaRPr sz="8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TOTAL PUEBLO</a:t>
                      </a:r>
                      <a:endParaRPr sz="8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vMerge="1">
                  <a:txBody>
                    <a:bodyPr/>
                    <a:lstStyle/>
                    <a:p>
                      <a:endParaRPr lang="es-GT"/>
                    </a:p>
                  </a:txBody>
                  <a:tcPr/>
                </a:tc>
              </a:tr>
              <a:tr h="266700">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Chimaltenango</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El Progreso</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5</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Escuintla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Guatemala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5</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Huehuetenango</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Jalapa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Jutiapa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48</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81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Quetzaltenango</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15</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Quiché</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Retalhuleu</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17</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25</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Sacatepéquez</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San Marcos</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5</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Santa Rosa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37</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Sololá</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Zacapa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 </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30</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57175">
                <a:tc>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 TOTALES</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189</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222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378</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411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bl>
          </a:graphicData>
        </a:graphic>
      </p:graphicFrame>
      <p:sp>
        <p:nvSpPr>
          <p:cNvPr id="179" name="Google Shape;179;gd859261ed6_0_103"/>
          <p:cNvSpPr txBox="1"/>
          <p:nvPr/>
        </p:nvSpPr>
        <p:spPr>
          <a:xfrm>
            <a:off x="2067825" y="6395525"/>
            <a:ext cx="72909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Elaboración propia con datos proporcionados por la Dirección de Servicio Social con fecha 26/04/2021.</a:t>
            </a:r>
            <a:endParaRPr sz="1000">
              <a:solidFill>
                <a:schemeClr val="dk1"/>
              </a:solidFill>
              <a:latin typeface="Montserrat"/>
              <a:ea typeface="Montserrat"/>
              <a:cs typeface="Montserrat"/>
              <a:sym typeface="Montserrat"/>
            </a:endParaRPr>
          </a:p>
        </p:txBody>
      </p:sp>
      <p:pic>
        <p:nvPicPr>
          <p:cNvPr id="180" name="Google Shape;180;gd859261ed6_0_103"/>
          <p:cNvPicPr preferRelativeResize="0"/>
          <p:nvPr/>
        </p:nvPicPr>
        <p:blipFill>
          <a:blip r:embed="rId4">
            <a:alphaModFix/>
          </a:blip>
          <a:stretch>
            <a:fillRect/>
          </a:stretch>
        </p:blipFill>
        <p:spPr>
          <a:xfrm>
            <a:off x="9769517" y="128175"/>
            <a:ext cx="2318583" cy="715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d859261ed6_0_111"/>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LOGROS INSTITUCIONALES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86" name="Google Shape;186;gd859261ed6_0_111"/>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7" name="Google Shape;187;gd859261ed6_0_111"/>
          <p:cNvSpPr txBox="1"/>
          <p:nvPr/>
        </p:nvSpPr>
        <p:spPr>
          <a:xfrm>
            <a:off x="6269175" y="2074425"/>
            <a:ext cx="4925400" cy="3905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La Dirección de Servicio social en cumplimiento a los objetivos institucionales ha logrado tener una cobertura de 411 personas beneficiadas con productos ortopédicos, tratamientos médicos y otros servicios sociales. </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168 Unidades Familiares Migrantes Guatemaltecas Retornadas con atención psicosocial.</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Los resultados de brindar servicios sociales a personas afectadas por alguna discapacidad física se reflejan en la mejoran sus capacidades motoras o sensitivas, que les permiten integrarse a labores económicas para su subsistencia.</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88" name="Google Shape;188;gd859261ed6_0_111"/>
          <p:cNvPicPr preferRelativeResize="0"/>
          <p:nvPr/>
        </p:nvPicPr>
        <p:blipFill>
          <a:blip r:embed="rId4">
            <a:alphaModFix/>
          </a:blip>
          <a:stretch>
            <a:fillRect/>
          </a:stretch>
        </p:blipFill>
        <p:spPr>
          <a:xfrm>
            <a:off x="829600" y="1598638"/>
            <a:ext cx="5133100" cy="3855429"/>
          </a:xfrm>
          <a:prstGeom prst="rect">
            <a:avLst/>
          </a:prstGeom>
          <a:noFill/>
          <a:ln>
            <a:noFill/>
          </a:ln>
        </p:spPr>
      </p:pic>
      <p:pic>
        <p:nvPicPr>
          <p:cNvPr id="189" name="Google Shape;189;gd859261ed6_0_111"/>
          <p:cNvPicPr preferRelativeResize="0"/>
          <p:nvPr/>
        </p:nvPicPr>
        <p:blipFill>
          <a:blip r:embed="rId5">
            <a:alphaModFix/>
          </a:blip>
          <a:stretch>
            <a:fillRect/>
          </a:stretch>
        </p:blipFill>
        <p:spPr>
          <a:xfrm>
            <a:off x="9717567" y="93525"/>
            <a:ext cx="2318583" cy="71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gd859261ed6_0_127"/>
          <p:cNvSpPr txBox="1">
            <a:spLocks noGrp="1"/>
          </p:cNvSpPr>
          <p:nvPr>
            <p:ph type="title"/>
          </p:nvPr>
        </p:nvSpPr>
        <p:spPr>
          <a:xfrm>
            <a:off x="609600" y="519550"/>
            <a:ext cx="8326500" cy="8280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MEJORAMIENTO DE LAS CONDICIONES SOCIOECONÓMICAS DE LA MUJER </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95" name="Google Shape;195;gd859261ed6_0_127"/>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6" name="Google Shape;196;gd859261ed6_0_127"/>
          <p:cNvSpPr txBox="1"/>
          <p:nvPr/>
        </p:nvSpPr>
        <p:spPr>
          <a:xfrm>
            <a:off x="609600" y="1741950"/>
            <a:ext cx="6335100" cy="337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a:solidFill>
                  <a:schemeClr val="dk1"/>
                </a:solidFill>
                <a:latin typeface="Calibri"/>
                <a:ea typeface="Calibri"/>
                <a:cs typeface="Calibri"/>
                <a:sym typeface="Calibri"/>
              </a:rPr>
              <a:t>E</a:t>
            </a:r>
            <a:r>
              <a:rPr lang="es-GT">
                <a:solidFill>
                  <a:schemeClr val="dk1"/>
                </a:solidFill>
                <a:latin typeface="Montserrat"/>
                <a:ea typeface="Montserrat"/>
                <a:cs typeface="Montserrat"/>
                <a:sym typeface="Montserrat"/>
              </a:rPr>
              <a:t>s un programa dirigido a mujeres del área rural, en condiciones de pobreza o extrema pobreza, buscando fortalecer su capacidad productiva y de comercialización, así como contribuir al mejoramiento de la Seguridad Alimentaria y Nutricional -SAN-, a través de la conformación de Unidades Productivas.</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La estrategia se basa en el potencial productivo y de mercado, acompañado de procesos de educación alimentaria y nutricional, capacitación y asistencia técnica productiva, apoyo para la gestión de financiamiento y comercialización de los productos.</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97" name="Google Shape;197;gd859261ed6_0_127"/>
          <p:cNvSpPr txBox="1"/>
          <p:nvPr/>
        </p:nvSpPr>
        <p:spPr>
          <a:xfrm>
            <a:off x="1295550" y="4596000"/>
            <a:ext cx="9600900" cy="2262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b="1">
                <a:solidFill>
                  <a:schemeClr val="dk1"/>
                </a:solidFill>
                <a:latin typeface="Montserrat"/>
                <a:ea typeface="Montserrat"/>
                <a:cs typeface="Montserrat"/>
                <a:sym typeface="Montserrat"/>
              </a:rPr>
              <a:t>Bienes y/o servicios que entrega a la población beneficiaria</a:t>
            </a:r>
            <a:endParaRPr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Calibri"/>
                <a:ea typeface="Calibri"/>
                <a:cs typeface="Calibri"/>
                <a:sym typeface="Calibri"/>
              </a:rPr>
              <a:t>•  </a:t>
            </a:r>
            <a:r>
              <a:rPr lang="es-GT" sz="1300">
                <a:solidFill>
                  <a:schemeClr val="dk1"/>
                </a:solidFill>
                <a:latin typeface="Montserrat"/>
                <a:ea typeface="Montserrat"/>
                <a:cs typeface="Montserrat"/>
                <a:sym typeface="Montserrat"/>
              </a:rPr>
              <a:t>Asistencia técnica en proyectos productivos.</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  Capacitación en Seguridad Alimentaria.</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  Asistencia técnica para el establecimiento de la marca comercial de sus productos.</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  Gestiones para la participación en eventos de promoción y comercialización</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  Asistencia técnica para la gestión de microcréditos.</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p:txBody>
      </p:sp>
      <p:pic>
        <p:nvPicPr>
          <p:cNvPr id="198" name="Google Shape;198;gd859261ed6_0_127"/>
          <p:cNvPicPr preferRelativeResize="0"/>
          <p:nvPr/>
        </p:nvPicPr>
        <p:blipFill>
          <a:blip r:embed="rId4">
            <a:alphaModFix/>
          </a:blip>
          <a:stretch>
            <a:fillRect/>
          </a:stretch>
        </p:blipFill>
        <p:spPr>
          <a:xfrm>
            <a:off x="7668600" y="1741950"/>
            <a:ext cx="4194350" cy="2728850"/>
          </a:xfrm>
          <a:prstGeom prst="rect">
            <a:avLst/>
          </a:prstGeom>
          <a:noFill/>
          <a:ln>
            <a:noFill/>
          </a:ln>
        </p:spPr>
      </p:pic>
      <p:pic>
        <p:nvPicPr>
          <p:cNvPr id="199" name="Google Shape;199;gd859261ed6_0_127"/>
          <p:cNvPicPr preferRelativeResize="0"/>
          <p:nvPr/>
        </p:nvPicPr>
        <p:blipFill>
          <a:blip r:embed="rId5">
            <a:alphaModFix/>
          </a:blip>
          <a:stretch>
            <a:fillRect/>
          </a:stretch>
        </p:blipFill>
        <p:spPr>
          <a:xfrm>
            <a:off x="9682917" y="93525"/>
            <a:ext cx="2318583" cy="71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gd859261ed6_0_135"/>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5" name="Google Shape;205;gd859261ed6_0_135"/>
          <p:cNvSpPr txBox="1"/>
          <p:nvPr/>
        </p:nvSpPr>
        <p:spPr>
          <a:xfrm>
            <a:off x="1472050" y="176225"/>
            <a:ext cx="8052900" cy="1232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500">
                <a:solidFill>
                  <a:schemeClr val="dk1"/>
                </a:solidFill>
                <a:latin typeface="Montserrat"/>
                <a:ea typeface="Montserrat"/>
                <a:cs typeface="Montserrat"/>
                <a:sym typeface="Montserrat"/>
              </a:rPr>
              <a:t>Mujeres beneficiadas desagregadas a nivel departamental, enero-abril de 2021</a:t>
            </a:r>
            <a:endParaRPr sz="20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06" name="Google Shape;206;gd859261ed6_0_1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GT" sz="1200">
                <a:latin typeface="Calibri"/>
                <a:ea typeface="Calibri"/>
                <a:cs typeface="Calibri"/>
                <a:sym typeface="Calibri"/>
              </a:rPr>
              <a:t> </a:t>
            </a:r>
            <a:endParaRPr sz="1200">
              <a:latin typeface="Calibri"/>
              <a:ea typeface="Calibri"/>
              <a:cs typeface="Calibri"/>
              <a:sym typeface="Calibri"/>
            </a:endParaRPr>
          </a:p>
        </p:txBody>
      </p:sp>
      <p:graphicFrame>
        <p:nvGraphicFramePr>
          <p:cNvPr id="207" name="Google Shape;207;gd859261ed6_0_135"/>
          <p:cNvGraphicFramePr/>
          <p:nvPr/>
        </p:nvGraphicFramePr>
        <p:xfrm>
          <a:off x="809650" y="737750"/>
          <a:ext cx="9135250" cy="5657717"/>
        </p:xfrm>
        <a:graphic>
          <a:graphicData uri="http://schemas.openxmlformats.org/drawingml/2006/table">
            <a:tbl>
              <a:tblPr>
                <a:noFill/>
                <a:tableStyleId>{D01AFEB1-6539-4657-8DFF-2C5B9E63250C}</a:tableStyleId>
              </a:tblPr>
              <a:tblGrid>
                <a:gridCol w="1651575"/>
                <a:gridCol w="1221475"/>
                <a:gridCol w="1531125"/>
                <a:gridCol w="1479500"/>
                <a:gridCol w="1376325"/>
                <a:gridCol w="1875250"/>
              </a:tblGrid>
              <a:tr h="336000">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DEPARTAMENTO</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MUNICIPIOS</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MUJERES BENEFICIARIAS</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UNIDADES PRODUCTIVAS ORGANIZADAS</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EVENTOS DE FORMACIÓN</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700" b="1">
                          <a:solidFill>
                            <a:srgbClr val="FFFFFF"/>
                          </a:solidFill>
                          <a:latin typeface="Calibri"/>
                          <a:ea typeface="Calibri"/>
                          <a:cs typeface="Calibri"/>
                          <a:sym typeface="Calibri"/>
                        </a:rPr>
                        <a:t>EVENTOS DE COMERCIALIZACIÓN</a:t>
                      </a:r>
                      <a:endParaRPr sz="7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Alta Verapaz</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1,031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452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Baja Verapaz</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686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197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Chimaltenango</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1,003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506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Chiquimula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695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352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El Progreso</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258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128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Escuintla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764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376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Guatemala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482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302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Huehuetenango</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2,070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183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1,234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Izabal</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858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430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Jalapa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122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 </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Jutiapa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1,095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111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540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Petén</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253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144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Quetzaltenango</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891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469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Quiché</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482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228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Retalhuleu</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520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136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Sacatepéquez</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671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369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San Marcos</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695</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266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Santa Rosa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929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356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Sololá</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293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181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Suchitepéquez</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19</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1,000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250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 </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Totonicapán</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1,458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113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736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Zacapa</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10</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1,201</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94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586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4</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19825">
                <a:tc>
                  <a:txBody>
                    <a:bodyPr/>
                    <a:lstStyle/>
                    <a:p>
                      <a:pPr marL="0" lvl="0" indent="0" algn="l" rtl="0">
                        <a:lnSpc>
                          <a:spcPct val="107000"/>
                        </a:lnSpc>
                        <a:spcBef>
                          <a:spcPts val="0"/>
                        </a:spcBef>
                        <a:spcAft>
                          <a:spcPts val="0"/>
                        </a:spcAft>
                        <a:buNone/>
                      </a:pPr>
                      <a:r>
                        <a:rPr lang="es-GT" sz="800" b="1">
                          <a:solidFill>
                            <a:srgbClr val="FFFFFF"/>
                          </a:solidFill>
                          <a:latin typeface="Calibri"/>
                          <a:ea typeface="Calibri"/>
                          <a:cs typeface="Calibri"/>
                          <a:sym typeface="Calibri"/>
                        </a:rPr>
                        <a:t>TOTALES</a:t>
                      </a:r>
                      <a:endParaRPr sz="800" b="1">
                        <a:solidFill>
                          <a:srgbClr val="FFFFFF"/>
                        </a:solidFill>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223</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17,457</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1,436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8,256</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800">
                          <a:latin typeface="Calibri"/>
                          <a:ea typeface="Calibri"/>
                          <a:cs typeface="Calibri"/>
                          <a:sym typeface="Calibri"/>
                        </a:rPr>
                        <a:t>58</a:t>
                      </a:r>
                      <a:endParaRPr sz="800">
                        <a:latin typeface="Calibri"/>
                        <a:ea typeface="Calibri"/>
                        <a:cs typeface="Calibri"/>
                        <a:sym typeface="Calibri"/>
                      </a:endParaRPr>
                    </a:p>
                  </a:txBody>
                  <a:tcPr marL="34300" marR="343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bl>
          </a:graphicData>
        </a:graphic>
      </p:graphicFrame>
      <p:sp>
        <p:nvSpPr>
          <p:cNvPr id="208" name="Google Shape;208;gd859261ed6_0_135"/>
          <p:cNvSpPr txBox="1"/>
          <p:nvPr/>
        </p:nvSpPr>
        <p:spPr>
          <a:xfrm>
            <a:off x="285700" y="6462650"/>
            <a:ext cx="104256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Elaboración propia con datos proporcionados por la Dirección Mejoramiento de las Condiciones Socioeconómicas de la mujer con fecha 26/04/2021.</a:t>
            </a:r>
            <a:endParaRPr sz="1000">
              <a:solidFill>
                <a:schemeClr val="dk1"/>
              </a:solidFill>
              <a:latin typeface="Montserrat"/>
              <a:ea typeface="Montserrat"/>
              <a:cs typeface="Montserrat"/>
              <a:sym typeface="Montserrat"/>
            </a:endParaRPr>
          </a:p>
        </p:txBody>
      </p:sp>
      <p:pic>
        <p:nvPicPr>
          <p:cNvPr id="209" name="Google Shape;209;gd859261ed6_0_135"/>
          <p:cNvPicPr preferRelativeResize="0"/>
          <p:nvPr/>
        </p:nvPicPr>
        <p:blipFill>
          <a:blip r:embed="rId4">
            <a:alphaModFix/>
          </a:blip>
          <a:stretch>
            <a:fillRect/>
          </a:stretch>
        </p:blipFill>
        <p:spPr>
          <a:xfrm>
            <a:off x="9873417" y="93525"/>
            <a:ext cx="2318583" cy="71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gd859261ed6_0_142"/>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LOGROS INSTITUCIONALES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15" name="Google Shape;215;gd859261ed6_0_142"/>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16" name="Google Shape;216;gd859261ed6_0_142"/>
          <p:cNvSpPr txBox="1"/>
          <p:nvPr/>
        </p:nvSpPr>
        <p:spPr>
          <a:xfrm>
            <a:off x="4814475" y="1574375"/>
            <a:ext cx="6736800" cy="3869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Cobertura en 223 municipios, atendiendo 17,457 mujeres organizadas en 1,436 unidades productivas, se han desarrollado 8,256 eventos de formación y 58 eventos comerciales.</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Se ha apoyado en la reactivación económica de las beneficiarias; durante este periodo se reportan ingresos totales de Q.556,879.50; el 14% generados en los eventos comerciales y  el 86% en ventas individuales.</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Se han desarrollado planes de comercialización e imagen gráfica para cuatro unidades productivas, se ha apoyado con el diseño de la imagen comercial, tales como empaque, logotipos, tarjetas de presentación, banners, fanpage, correo electrónico y whatsapp business a siete unidades productivas </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17" name="Google Shape;217;gd859261ed6_0_142"/>
          <p:cNvPicPr preferRelativeResize="0"/>
          <p:nvPr/>
        </p:nvPicPr>
        <p:blipFill>
          <a:blip r:embed="rId4">
            <a:alphaModFix/>
          </a:blip>
          <a:stretch>
            <a:fillRect/>
          </a:stretch>
        </p:blipFill>
        <p:spPr>
          <a:xfrm>
            <a:off x="793175" y="1574375"/>
            <a:ext cx="3622975" cy="2710975"/>
          </a:xfrm>
          <a:prstGeom prst="rect">
            <a:avLst/>
          </a:prstGeom>
          <a:noFill/>
          <a:ln>
            <a:noFill/>
          </a:ln>
        </p:spPr>
      </p:pic>
      <p:sp>
        <p:nvSpPr>
          <p:cNvPr id="218" name="Google Shape;218;gd859261ed6_0_142"/>
          <p:cNvSpPr txBox="1"/>
          <p:nvPr/>
        </p:nvSpPr>
        <p:spPr>
          <a:xfrm>
            <a:off x="1143000" y="4693225"/>
            <a:ext cx="9074700" cy="1550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Los resultados de corto plazo en la implementación del Modelo productivo se visualiza, en el empoderamiento de las Mujeres que participan en los procesos productivos, en las Mejores prácticas de manufactura; el fortalecimiento de la organización comunitaria; y el impulso que se da a los productos artesanales en el mercado  local, acciones que tienen como fin lograr la sostenibilidad de los pequeños emprendimientos de las mujeres.</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pic>
        <p:nvPicPr>
          <p:cNvPr id="219" name="Google Shape;219;gd859261ed6_0_142"/>
          <p:cNvPicPr preferRelativeResize="0"/>
          <p:nvPr/>
        </p:nvPicPr>
        <p:blipFill>
          <a:blip r:embed="rId5">
            <a:alphaModFix/>
          </a:blip>
          <a:stretch>
            <a:fillRect/>
          </a:stretch>
        </p:blipFill>
        <p:spPr>
          <a:xfrm>
            <a:off x="9682917" y="93525"/>
            <a:ext cx="2318583" cy="71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gd859261ed6_0_162"/>
          <p:cNvSpPr txBox="1">
            <a:spLocks noGrp="1"/>
          </p:cNvSpPr>
          <p:nvPr>
            <p:ph type="title"/>
          </p:nvPr>
        </p:nvSpPr>
        <p:spPr>
          <a:xfrm>
            <a:off x="609600" y="519550"/>
            <a:ext cx="8326500" cy="8280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MIS AÑOS DORADOS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25" name="Google Shape;225;gd859261ed6_0_162"/>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6" name="Google Shape;226;gd859261ed6_0_162"/>
          <p:cNvSpPr txBox="1"/>
          <p:nvPr/>
        </p:nvSpPr>
        <p:spPr>
          <a:xfrm>
            <a:off x="609600" y="1473925"/>
            <a:ext cx="6733200" cy="238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El Programa Nacional del Adulto Mayor “Mis Años Dorados” tiene como objetivo principal, la atención de las personas mayores, priorizando aquellas en condición de pobreza o pobreza extrema; con la finalidad de respetar y promover sus derechos humanos, facilitandoles servicios de atención integral para mejorar su calidad de vida y reducir la brecha generacional.</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227" name="Google Shape;227;gd859261ed6_0_162"/>
          <p:cNvSpPr txBox="1"/>
          <p:nvPr/>
        </p:nvSpPr>
        <p:spPr>
          <a:xfrm>
            <a:off x="720450" y="3221175"/>
            <a:ext cx="9600900" cy="3996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b="1">
                <a:solidFill>
                  <a:schemeClr val="dk1"/>
                </a:solidFill>
                <a:latin typeface="Montserrat"/>
                <a:ea typeface="Montserrat"/>
                <a:cs typeface="Montserrat"/>
                <a:sym typeface="Montserrat"/>
              </a:rPr>
              <a:t>Modalidades de atención</a:t>
            </a:r>
            <a:endParaRPr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500">
                <a:solidFill>
                  <a:schemeClr val="dk1"/>
                </a:solidFill>
                <a:latin typeface="Montserrat"/>
                <a:ea typeface="Montserrat"/>
                <a:cs typeface="Montserrat"/>
                <a:sym typeface="Montserrat"/>
              </a:rPr>
              <a:t>•  </a:t>
            </a:r>
            <a:r>
              <a:rPr lang="es-GT" sz="1300">
                <a:solidFill>
                  <a:schemeClr val="dk1"/>
                </a:solidFill>
                <a:latin typeface="Montserrat"/>
                <a:ea typeface="Montserrat"/>
                <a:cs typeface="Montserrat"/>
                <a:sym typeface="Montserrat"/>
              </a:rPr>
              <a:t>Centros de Atención Diurna</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Centros de Atención Permanente</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b="1">
                <a:solidFill>
                  <a:schemeClr val="dk1"/>
                </a:solidFill>
                <a:latin typeface="Montserrat"/>
                <a:ea typeface="Montserrat"/>
                <a:cs typeface="Montserrat"/>
                <a:sym typeface="Montserrat"/>
              </a:rPr>
              <a:t>Bienes y/o servicios que entrega a la población beneficiaria</a:t>
            </a:r>
            <a:endParaRPr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Alimentación</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Terapia Física</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Atención primaria en salud</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Apoyo Psicológico</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Terapia Ocupacional</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  Alfabetización </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p:txBody>
      </p:sp>
      <p:pic>
        <p:nvPicPr>
          <p:cNvPr id="228" name="Google Shape;228;gd859261ed6_0_162"/>
          <p:cNvPicPr preferRelativeResize="0"/>
          <p:nvPr/>
        </p:nvPicPr>
        <p:blipFill>
          <a:blip r:embed="rId4">
            <a:alphaModFix/>
          </a:blip>
          <a:stretch>
            <a:fillRect/>
          </a:stretch>
        </p:blipFill>
        <p:spPr>
          <a:xfrm>
            <a:off x="7723900" y="1953700"/>
            <a:ext cx="3984825" cy="3625300"/>
          </a:xfrm>
          <a:prstGeom prst="rect">
            <a:avLst/>
          </a:prstGeom>
          <a:noFill/>
          <a:ln>
            <a:noFill/>
          </a:ln>
        </p:spPr>
      </p:pic>
      <p:pic>
        <p:nvPicPr>
          <p:cNvPr id="229" name="Google Shape;229;gd859261ed6_0_162"/>
          <p:cNvPicPr preferRelativeResize="0"/>
          <p:nvPr/>
        </p:nvPicPr>
        <p:blipFill>
          <a:blip r:embed="rId5">
            <a:alphaModFix/>
          </a:blip>
          <a:stretch>
            <a:fillRect/>
          </a:stretch>
        </p:blipFill>
        <p:spPr>
          <a:xfrm>
            <a:off x="9648292" y="93525"/>
            <a:ext cx="2318583" cy="71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gd859261ed6_0_170"/>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5" name="Google Shape;235;gd859261ed6_0_170"/>
          <p:cNvSpPr txBox="1"/>
          <p:nvPr/>
        </p:nvSpPr>
        <p:spPr>
          <a:xfrm>
            <a:off x="304800" y="176225"/>
            <a:ext cx="10086000" cy="119645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500" dirty="0">
                <a:solidFill>
                  <a:schemeClr val="dk1"/>
                </a:solidFill>
                <a:latin typeface="Montserrat"/>
                <a:ea typeface="Montserrat"/>
                <a:cs typeface="Montserrat"/>
                <a:sym typeface="Montserrat"/>
              </a:rPr>
              <a:t>Personas Adultas mayores atendidas y Centros de Atención en </a:t>
            </a:r>
            <a:r>
              <a:rPr lang="es-GT" sz="1500" dirty="0" smtClean="0">
                <a:solidFill>
                  <a:schemeClr val="dk1"/>
                </a:solidFill>
                <a:latin typeface="Montserrat"/>
                <a:ea typeface="Montserrat"/>
                <a:cs typeface="Montserrat"/>
                <a:sym typeface="Montserrat"/>
              </a:rPr>
              <a:t>funcionamiento,</a:t>
            </a:r>
          </a:p>
          <a:p>
            <a:pPr marL="0" lvl="0" indent="0" algn="ctr" rtl="0">
              <a:lnSpc>
                <a:spcPct val="115000"/>
              </a:lnSpc>
              <a:spcBef>
                <a:spcPts val="0"/>
              </a:spcBef>
              <a:spcAft>
                <a:spcPts val="0"/>
              </a:spcAft>
              <a:buNone/>
            </a:pPr>
            <a:r>
              <a:rPr lang="es-GT" sz="1500" dirty="0" smtClean="0">
                <a:solidFill>
                  <a:schemeClr val="dk1"/>
                </a:solidFill>
                <a:latin typeface="Montserrat"/>
                <a:ea typeface="Montserrat"/>
                <a:cs typeface="Montserrat"/>
                <a:sym typeface="Montserrat"/>
              </a:rPr>
              <a:t> </a:t>
            </a:r>
            <a:r>
              <a:rPr lang="es-GT" sz="1500" dirty="0">
                <a:solidFill>
                  <a:schemeClr val="dk1"/>
                </a:solidFill>
                <a:latin typeface="Montserrat"/>
                <a:ea typeface="Montserrat"/>
                <a:cs typeface="Montserrat"/>
                <a:sym typeface="Montserrat"/>
              </a:rPr>
              <a:t>enero-abril de 2021.</a:t>
            </a:r>
            <a:endParaRPr sz="1500" dirty="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latin typeface="Calibri"/>
              <a:ea typeface="Calibri"/>
              <a:cs typeface="Calibri"/>
              <a:sym typeface="Calibri"/>
            </a:endParaRPr>
          </a:p>
        </p:txBody>
      </p:sp>
      <p:sp>
        <p:nvSpPr>
          <p:cNvPr id="238" name="Google Shape;238;gd859261ed6_0_170"/>
          <p:cNvSpPr txBox="1"/>
          <p:nvPr/>
        </p:nvSpPr>
        <p:spPr>
          <a:xfrm>
            <a:off x="1472050" y="6505400"/>
            <a:ext cx="83970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Elaboración propia con datos proporcionados por la Dirección de Servicio Social con fecha 26/04/2021.</a:t>
            </a:r>
            <a:endParaRPr sz="1000">
              <a:solidFill>
                <a:schemeClr val="dk1"/>
              </a:solidFill>
              <a:latin typeface="Montserrat"/>
              <a:ea typeface="Montserrat"/>
              <a:cs typeface="Montserrat"/>
              <a:sym typeface="Montserrat"/>
            </a:endParaRPr>
          </a:p>
        </p:txBody>
      </p:sp>
      <p:pic>
        <p:nvPicPr>
          <p:cNvPr id="239" name="Google Shape;239;gd859261ed6_0_170"/>
          <p:cNvPicPr preferRelativeResize="0"/>
          <p:nvPr/>
        </p:nvPicPr>
        <p:blipFill>
          <a:blip r:embed="rId4">
            <a:alphaModFix/>
          </a:blip>
          <a:stretch>
            <a:fillRect/>
          </a:stretch>
        </p:blipFill>
        <p:spPr>
          <a:xfrm>
            <a:off x="9873417" y="93525"/>
            <a:ext cx="2318583" cy="71550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601326744"/>
              </p:ext>
            </p:extLst>
          </p:nvPr>
        </p:nvGraphicFramePr>
        <p:xfrm>
          <a:off x="1635618" y="1372676"/>
          <a:ext cx="8458966" cy="4804286"/>
        </p:xfrm>
        <a:graphic>
          <a:graphicData uri="http://schemas.openxmlformats.org/drawingml/2006/table">
            <a:tbl>
              <a:tblPr firstRow="1" firstCol="1" bandRow="1">
                <a:tableStyleId>{D01AFEB1-6539-4657-8DFF-2C5B9E63250C}</a:tableStyleId>
              </a:tblPr>
              <a:tblGrid>
                <a:gridCol w="1223216"/>
                <a:gridCol w="692515"/>
                <a:gridCol w="646635"/>
                <a:gridCol w="610677"/>
                <a:gridCol w="657795"/>
                <a:gridCol w="657795"/>
                <a:gridCol w="610058"/>
                <a:gridCol w="535660"/>
                <a:gridCol w="535660"/>
                <a:gridCol w="791091"/>
                <a:gridCol w="1497864"/>
              </a:tblGrid>
              <a:tr h="185876">
                <a:tc rowSpan="2">
                  <a:txBody>
                    <a:bodyPr/>
                    <a:lstStyle/>
                    <a:p>
                      <a:pPr algn="ctr">
                        <a:spcAft>
                          <a:spcPts val="0"/>
                        </a:spcAft>
                      </a:pPr>
                      <a:r>
                        <a:rPr lang="es-GT" sz="700" dirty="0">
                          <a:solidFill>
                            <a:schemeClr val="bg1"/>
                          </a:solidFill>
                          <a:effectLst/>
                        </a:rPr>
                        <a:t>DEPARTAMENTO</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rowSpan="2">
                  <a:txBody>
                    <a:bodyPr/>
                    <a:lstStyle/>
                    <a:p>
                      <a:pPr algn="ctr">
                        <a:spcAft>
                          <a:spcPts val="0"/>
                        </a:spcAft>
                      </a:pPr>
                      <a:r>
                        <a:rPr lang="es-GT" sz="700" dirty="0">
                          <a:solidFill>
                            <a:schemeClr val="bg1"/>
                          </a:solidFill>
                          <a:effectLst/>
                        </a:rPr>
                        <a:t>CENTROS DE ATENCIÓN</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gridSpan="3">
                  <a:txBody>
                    <a:bodyPr/>
                    <a:lstStyle/>
                    <a:p>
                      <a:pPr algn="ctr">
                        <a:spcAft>
                          <a:spcPts val="0"/>
                        </a:spcAft>
                      </a:pPr>
                      <a:r>
                        <a:rPr lang="es-GT" sz="700" dirty="0">
                          <a:solidFill>
                            <a:schemeClr val="bg1"/>
                          </a:solidFill>
                          <a:effectLst/>
                        </a:rPr>
                        <a:t>GÉNERO</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hMerge="1">
                  <a:txBody>
                    <a:bodyPr/>
                    <a:lstStyle/>
                    <a:p>
                      <a:endParaRPr lang="es-GT"/>
                    </a:p>
                  </a:txBody>
                  <a:tcPr/>
                </a:tc>
                <a:tc hMerge="1">
                  <a:txBody>
                    <a:bodyPr/>
                    <a:lstStyle/>
                    <a:p>
                      <a:endParaRPr lang="es-GT"/>
                    </a:p>
                  </a:txBody>
                  <a:tcPr/>
                </a:tc>
                <a:tc gridSpan="4">
                  <a:txBody>
                    <a:bodyPr/>
                    <a:lstStyle/>
                    <a:p>
                      <a:pPr algn="ctr">
                        <a:spcAft>
                          <a:spcPts val="0"/>
                        </a:spcAft>
                      </a:pPr>
                      <a:r>
                        <a:rPr lang="es-GT" sz="700" dirty="0">
                          <a:solidFill>
                            <a:schemeClr val="bg1"/>
                          </a:solidFill>
                          <a:effectLst/>
                        </a:rPr>
                        <a:t>PUEBLO</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hMerge="1">
                  <a:txBody>
                    <a:bodyPr/>
                    <a:lstStyle/>
                    <a:p>
                      <a:endParaRPr lang="es-GT"/>
                    </a:p>
                  </a:txBody>
                  <a:tcPr/>
                </a:tc>
                <a:tc hMerge="1">
                  <a:txBody>
                    <a:bodyPr/>
                    <a:lstStyle/>
                    <a:p>
                      <a:endParaRPr lang="es-GT"/>
                    </a:p>
                  </a:txBody>
                  <a:tcPr/>
                </a:tc>
                <a:tc hMerge="1">
                  <a:txBody>
                    <a:bodyPr/>
                    <a:lstStyle/>
                    <a:p>
                      <a:endParaRPr lang="es-GT"/>
                    </a:p>
                  </a:txBody>
                  <a:tcPr/>
                </a:tc>
                <a:tc rowSpan="2">
                  <a:txBody>
                    <a:bodyPr/>
                    <a:lstStyle/>
                    <a:p>
                      <a:pPr algn="ctr">
                        <a:spcAft>
                          <a:spcPts val="0"/>
                        </a:spcAft>
                      </a:pPr>
                      <a:r>
                        <a:rPr lang="es-GT" sz="700" dirty="0">
                          <a:solidFill>
                            <a:schemeClr val="bg1"/>
                          </a:solidFill>
                          <a:effectLst/>
                        </a:rPr>
                        <a:t>ATENCIONES INTEGRALES</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rowSpan="2">
                  <a:txBody>
                    <a:bodyPr/>
                    <a:lstStyle/>
                    <a:p>
                      <a:pPr algn="ctr">
                        <a:spcAft>
                          <a:spcPts val="0"/>
                        </a:spcAft>
                      </a:pPr>
                      <a:r>
                        <a:rPr lang="es-GT" sz="700" dirty="0">
                          <a:solidFill>
                            <a:schemeClr val="bg1"/>
                          </a:solidFill>
                          <a:effectLst/>
                        </a:rPr>
                        <a:t>EVENTOS REDUCCIÓN BRECHA GENERACIONAL</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r>
              <a:tr h="372399">
                <a:tc vMerge="1">
                  <a:txBody>
                    <a:bodyPr/>
                    <a:lstStyle/>
                    <a:p>
                      <a:endParaRPr lang="es-GT"/>
                    </a:p>
                  </a:txBody>
                  <a:tcPr/>
                </a:tc>
                <a:tc vMerge="1">
                  <a:txBody>
                    <a:bodyPr/>
                    <a:lstStyle/>
                    <a:p>
                      <a:endParaRPr lang="es-GT"/>
                    </a:p>
                  </a:txBody>
                  <a:tcPr/>
                </a:tc>
                <a:tc>
                  <a:txBody>
                    <a:bodyPr/>
                    <a:lstStyle/>
                    <a:p>
                      <a:pPr algn="ctr">
                        <a:spcAft>
                          <a:spcPts val="0"/>
                        </a:spcAft>
                      </a:pPr>
                      <a:r>
                        <a:rPr lang="es-GT" sz="700" dirty="0">
                          <a:solidFill>
                            <a:schemeClr val="tx1"/>
                          </a:solidFill>
                          <a:effectLst/>
                        </a:rPr>
                        <a:t>HOMBRES</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MUJERES</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TOTAL GÉNERO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GARÍFUNA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LADINO / MESTIZO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MAYA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a:txBody>
                    <a:bodyPr/>
                    <a:lstStyle/>
                    <a:p>
                      <a:pPr algn="ctr">
                        <a:spcAft>
                          <a:spcPts val="0"/>
                        </a:spcAft>
                      </a:pPr>
                      <a:r>
                        <a:rPr lang="es-GT" sz="700" dirty="0">
                          <a:solidFill>
                            <a:schemeClr val="tx1"/>
                          </a:solidFill>
                          <a:effectLst/>
                        </a:rPr>
                        <a:t>TOTAL PUEBLO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60000"/>
                        <a:lumOff val="40000"/>
                      </a:schemeClr>
                    </a:solidFill>
                  </a:tcPr>
                </a:tc>
                <a:tc vMerge="1">
                  <a:txBody>
                    <a:bodyPr/>
                    <a:lstStyle/>
                    <a:p>
                      <a:endParaRPr lang="es-GT"/>
                    </a:p>
                  </a:txBody>
                  <a:tcPr/>
                </a:tc>
                <a:tc vMerge="1">
                  <a:txBody>
                    <a:bodyPr/>
                    <a:lstStyle/>
                    <a:p>
                      <a:endParaRPr lang="es-GT"/>
                    </a:p>
                  </a:txBody>
                  <a:tcPr/>
                </a:tc>
              </a:tr>
              <a:tr h="216963">
                <a:tc>
                  <a:txBody>
                    <a:bodyPr/>
                    <a:lstStyle/>
                    <a:p>
                      <a:pPr>
                        <a:spcAft>
                          <a:spcPts val="0"/>
                        </a:spcAft>
                      </a:pPr>
                      <a:r>
                        <a:rPr lang="es-GT" sz="800" dirty="0">
                          <a:solidFill>
                            <a:schemeClr val="tx1"/>
                          </a:solidFill>
                          <a:effectLst/>
                        </a:rPr>
                        <a:t>Alta Verapaz</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105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165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153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165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639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Chimaltenango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82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154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236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94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139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236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908</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Chiquimula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48</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89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137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113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137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539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El Progreso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dirty="0">
                          <a:effectLst/>
                        </a:rPr>
                        <a:t>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 </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 </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143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Escuintla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136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196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185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196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756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Guatemala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14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283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469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752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10</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661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81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752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2,901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56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Huehuetenango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101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170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143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170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675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Izabal</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86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48</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86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327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Jalapa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131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252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211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38</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252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985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Jutiapa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198</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203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401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399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401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1,585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142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Quetzaltenango</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42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86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 </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79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86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342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8</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Quiché</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44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72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116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29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86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116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375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Retalhuleu</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113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237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174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60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237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804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Sacatepéquez</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68</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118</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186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179</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186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766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44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San Marcos</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78</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82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160</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116</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43</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160</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617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Santa Rosa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75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147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144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 </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147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579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Sololá</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35</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85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107</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120</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462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06602">
                <a:tc>
                  <a:txBody>
                    <a:bodyPr/>
                    <a:lstStyle/>
                    <a:p>
                      <a:pPr>
                        <a:spcAft>
                          <a:spcPts val="0"/>
                        </a:spcAft>
                      </a:pPr>
                      <a:r>
                        <a:rPr lang="es-GT" sz="800" dirty="0">
                          <a:solidFill>
                            <a:schemeClr val="tx1"/>
                          </a:solidFill>
                          <a:effectLst/>
                        </a:rPr>
                        <a:t>Suchitepéquez</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bg1"/>
                    </a:solidFill>
                  </a:tcPr>
                </a:tc>
                <a:tc>
                  <a:txBody>
                    <a:bodyPr/>
                    <a:lstStyle/>
                    <a:p>
                      <a:pPr algn="ctr">
                        <a:spcAft>
                          <a:spcPts val="0"/>
                        </a:spcAft>
                      </a:pPr>
                      <a:r>
                        <a:rPr lang="es-GT" sz="800">
                          <a:effectLst/>
                        </a:rPr>
                        <a:t>4</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a:effectLst/>
                        </a:rPr>
                        <a:t>72</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63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135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 </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76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59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135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437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c>
                  <a:txBody>
                    <a:bodyPr/>
                    <a:lstStyle/>
                    <a:p>
                      <a:pPr algn="ctr">
                        <a:spcAft>
                          <a:spcPts val="0"/>
                        </a:spcAft>
                      </a:pPr>
                      <a:r>
                        <a:rPr lang="es-GT" sz="800" dirty="0">
                          <a:effectLst/>
                        </a:rPr>
                        <a:t>14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tc>
              </a:tr>
              <a:tr h="216963">
                <a:tc>
                  <a:txBody>
                    <a:bodyPr/>
                    <a:lstStyle/>
                    <a:p>
                      <a:pPr>
                        <a:spcAft>
                          <a:spcPts val="0"/>
                        </a:spcAft>
                      </a:pPr>
                      <a:r>
                        <a:rPr lang="es-GT" sz="800" dirty="0">
                          <a:solidFill>
                            <a:schemeClr val="tx1"/>
                          </a:solidFill>
                          <a:effectLst/>
                        </a:rPr>
                        <a:t>Zacapa</a:t>
                      </a:r>
                      <a:endParaRPr lang="es-G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150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121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271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269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a:effectLst/>
                        </a:rPr>
                        <a:t>1</a:t>
                      </a:r>
                      <a:endParaRPr lang="es-GT" sz="10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271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1,055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c>
                  <a:txBody>
                    <a:bodyPr/>
                    <a:lstStyle/>
                    <a:p>
                      <a:pPr algn="ctr">
                        <a:spcAft>
                          <a:spcPts val="0"/>
                        </a:spcAft>
                      </a:pPr>
                      <a:r>
                        <a:rPr lang="es-GT" sz="800" dirty="0">
                          <a:effectLst/>
                        </a:rPr>
                        <a:t>20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20000"/>
                        <a:lumOff val="80000"/>
                      </a:schemeClr>
                    </a:solidFill>
                  </a:tcPr>
                </a:tc>
              </a:tr>
              <a:tr h="216963">
                <a:tc>
                  <a:txBody>
                    <a:bodyPr/>
                    <a:lstStyle/>
                    <a:p>
                      <a:pPr>
                        <a:spcAft>
                          <a:spcPts val="0"/>
                        </a:spcAft>
                      </a:pPr>
                      <a:r>
                        <a:rPr lang="es-GT" sz="800" dirty="0">
                          <a:solidFill>
                            <a:schemeClr val="bg1"/>
                          </a:solidFill>
                          <a:effectLst/>
                        </a:rPr>
                        <a:t> TOTALES</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85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1,737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2,153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3,890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49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2,979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862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3,890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14,895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c>
                  <a:txBody>
                    <a:bodyPr/>
                    <a:lstStyle/>
                    <a:p>
                      <a:pPr algn="ctr">
                        <a:spcAft>
                          <a:spcPts val="0"/>
                        </a:spcAft>
                      </a:pPr>
                      <a:r>
                        <a:rPr lang="es-GT" sz="800" dirty="0">
                          <a:solidFill>
                            <a:schemeClr val="bg1"/>
                          </a:solidFill>
                          <a:effectLst/>
                        </a:rPr>
                        <a:t>466 </a:t>
                      </a:r>
                      <a:endParaRPr lang="es-G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nchor="ctr">
                    <a:solidFill>
                      <a:schemeClr val="accent5">
                        <a:lumMod val="75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gd859261ed6_0_177"/>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LOGROS INSTITUCIONALES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45" name="Google Shape;245;gd859261ed6_0_177"/>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6" name="Google Shape;246;gd859261ed6_0_177"/>
          <p:cNvSpPr txBox="1"/>
          <p:nvPr/>
        </p:nvSpPr>
        <p:spPr>
          <a:xfrm>
            <a:off x="5074225" y="2116325"/>
            <a:ext cx="6234600" cy="4099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300" dirty="0">
                <a:solidFill>
                  <a:schemeClr val="dk1"/>
                </a:solidFill>
                <a:latin typeface="Montserrat"/>
                <a:ea typeface="Montserrat"/>
                <a:cs typeface="Montserrat"/>
                <a:sym typeface="Montserrat"/>
              </a:rPr>
              <a:t>La Dirección de Mis Años Dorados en el periodo reportado  presto los servicios en  83 Centros de Atención Diurna y 2 Centros de Atención Permanente;  logró atender  </a:t>
            </a:r>
            <a:r>
              <a:rPr lang="es-GT" sz="1300" dirty="0" smtClean="0">
                <a:solidFill>
                  <a:schemeClr val="dk1"/>
                </a:solidFill>
                <a:latin typeface="Montserrat"/>
                <a:ea typeface="Montserrat"/>
                <a:cs typeface="Montserrat"/>
                <a:sym typeface="Montserrat"/>
              </a:rPr>
              <a:t>3,890 </a:t>
            </a:r>
            <a:r>
              <a:rPr lang="es-GT" sz="1300" dirty="0">
                <a:solidFill>
                  <a:schemeClr val="dk1"/>
                </a:solidFill>
                <a:latin typeface="Montserrat"/>
                <a:ea typeface="Montserrat"/>
                <a:cs typeface="Montserrat"/>
                <a:sym typeface="Montserrat"/>
              </a:rPr>
              <a:t>Adultos mayores, al recibir una atención integral con lo  cual se  mejora su calidad de vida de estas personas, que a pesar de la Pandemia de COVID-19 están siendo asistidos con alimentos, atención primaria en salud y actividades de terapia ocupacional a través de visitas domiciliares.</a:t>
            </a:r>
            <a:endParaRPr sz="13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dirty="0">
                <a:solidFill>
                  <a:schemeClr val="dk1"/>
                </a:solidFill>
                <a:latin typeface="Montserrat"/>
                <a:ea typeface="Montserrat"/>
                <a:cs typeface="Montserrat"/>
                <a:sym typeface="Montserrat"/>
              </a:rPr>
              <a:t>Los Resultados en el corto plazo con los servicios que prestados  es que se logra el fortalecimiento de la integración familiar y social del adulto mayor, así como el mejoramiento de la salud física y emocional de los mismos.</a:t>
            </a:r>
            <a:endParaRPr sz="13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1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47" name="Google Shape;247;gd859261ed6_0_177"/>
          <p:cNvPicPr preferRelativeResize="0"/>
          <p:nvPr/>
        </p:nvPicPr>
        <p:blipFill>
          <a:blip r:embed="rId4">
            <a:alphaModFix/>
          </a:blip>
          <a:stretch>
            <a:fillRect/>
          </a:stretch>
        </p:blipFill>
        <p:spPr>
          <a:xfrm>
            <a:off x="897075" y="1574375"/>
            <a:ext cx="4003975" cy="4411650"/>
          </a:xfrm>
          <a:prstGeom prst="rect">
            <a:avLst/>
          </a:prstGeom>
          <a:noFill/>
          <a:ln>
            <a:noFill/>
          </a:ln>
        </p:spPr>
      </p:pic>
      <p:pic>
        <p:nvPicPr>
          <p:cNvPr id="248" name="Google Shape;248;gd859261ed6_0_177"/>
          <p:cNvPicPr preferRelativeResize="0"/>
          <p:nvPr/>
        </p:nvPicPr>
        <p:blipFill>
          <a:blip r:embed="rId5">
            <a:alphaModFix/>
          </a:blip>
          <a:stretch>
            <a:fillRect/>
          </a:stretch>
        </p:blipFill>
        <p:spPr>
          <a:xfrm>
            <a:off x="9769517" y="93525"/>
            <a:ext cx="2318583" cy="71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gd859261ed6_0_193"/>
          <p:cNvSpPr txBox="1">
            <a:spLocks noGrp="1"/>
          </p:cNvSpPr>
          <p:nvPr>
            <p:ph type="title"/>
          </p:nvPr>
        </p:nvSpPr>
        <p:spPr>
          <a:xfrm>
            <a:off x="495300" y="666475"/>
            <a:ext cx="10269900" cy="715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chemeClr val="dk1"/>
              </a:buClr>
              <a:buSzPct val="41684"/>
              <a:buFont typeface="Arial"/>
              <a:buNone/>
            </a:pPr>
            <a:r>
              <a:rPr lang="es-GT" sz="2638" b="1">
                <a:solidFill>
                  <a:srgbClr val="0E3755"/>
                </a:solidFill>
                <a:latin typeface="Montserrat"/>
                <a:ea typeface="Montserrat"/>
                <a:cs typeface="Montserrat"/>
                <a:sym typeface="Montserrat"/>
              </a:rPr>
              <a:t>EJECUCIÓN DE METAS FÍSICAS DE PRODUCTOS Y SUBPRODUCTOS</a:t>
            </a:r>
            <a:endParaRPr sz="2638" b="1">
              <a:solidFill>
                <a:srgbClr val="0E3755"/>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54" name="Google Shape;254;gd859261ed6_0_193"/>
          <p:cNvSpPr txBox="1"/>
          <p:nvPr/>
        </p:nvSpPr>
        <p:spPr>
          <a:xfrm>
            <a:off x="294400" y="1162050"/>
            <a:ext cx="10269900" cy="89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GT" sz="1500">
                <a:solidFill>
                  <a:schemeClr val="dk1"/>
                </a:solidFill>
                <a:latin typeface="Montserrat"/>
                <a:ea typeface="Montserrat"/>
                <a:cs typeface="Montserrat"/>
                <a:sym typeface="Montserrat"/>
              </a:rPr>
              <a:t>Resumen de ejecución de metas físicas desagregado por productos y subproductos, enero-abril de 2021.</a:t>
            </a: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graphicFrame>
        <p:nvGraphicFramePr>
          <p:cNvPr id="255" name="Google Shape;255;gd859261ed6_0_193"/>
          <p:cNvGraphicFramePr/>
          <p:nvPr/>
        </p:nvGraphicFramePr>
        <p:xfrm>
          <a:off x="1412500" y="1728325"/>
          <a:ext cx="8381175" cy="4738224"/>
        </p:xfrm>
        <a:graphic>
          <a:graphicData uri="http://schemas.openxmlformats.org/drawingml/2006/table">
            <a:tbl>
              <a:tblPr>
                <a:noFill/>
                <a:tableStyleId>{D01AFEB1-6539-4657-8DFF-2C5B9E63250C}</a:tableStyleId>
              </a:tblPr>
              <a:tblGrid>
                <a:gridCol w="4807100"/>
                <a:gridCol w="1072225"/>
                <a:gridCol w="1304525"/>
                <a:gridCol w="1197325"/>
              </a:tblGrid>
              <a:tr h="237250">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CONCEPTO</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META TERMINAL</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EJECUCIÓN ACUMULADA</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 DE EJECUCIÓN</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18160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Dirección y Coordinación</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12</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33.33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8160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Dirección y Coordinación</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12</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33.33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81600">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DIRECCIÓN DE HOGARES COMUNITARIOS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Niños y niñas de 0 a 6 años en situación de pobreza y extrema pobreza, beneficiados con atención integral en Hogares Comunitarios.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22,000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13,756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62.53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Niños y niñas de 0 meses a 6 años de edad reciben educación inicial y educación preprimaria.</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22,000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13,756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62.53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Niños y niñas de 6 meses a 6 años de edad beneficiados con alimentación complementaria.</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22,000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13,756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62.53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81600">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DIRECCIÓN DE SERVICIO SOCIAL</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Personas con problemas de salud en condición de pobreza y pobreza extrema beneficiadas con atención en servicio social.</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7,744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411</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5.31</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Personas beneficiadas con productos ortopédicos, tratamientos médicos y otros servicios sociales.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7,744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411</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5.31</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Personas con problemas de salud en condición de pobreza y pobreza extrema beneficiados con atención en jornadas médicas.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0.00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DIRECCIÓN DE MEJORAMIENTO DE LAS CONDICIONES SOCIOECONÓMICAS DE LA MUJER</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Mujeres beneficiadas con capacitación y asistencia técnica en proyectos productivos.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43,819</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17,457</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39.84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Mujeres organizadas en Unidades Productivas para contribuir al desarrollo integral de las familias guatemaltecas.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3,197</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1,436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44.92</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3830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Mujeres beneficiadas con eventos de formación técnica productiva y en temas de Seguridad Alimentaria y Nutricional, para contribuir a generar mayores ingresos.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23,192</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8,256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35.60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Mujeres beneficiadas con eventos de asistencia técnica para la promoción y comercialización de sus productos.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146</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58</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39.73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81600">
                <a:tc>
                  <a:txBody>
                    <a:bodyPr/>
                    <a:lstStyle/>
                    <a:p>
                      <a:pPr marL="0" lvl="0" indent="0" algn="ctr" rtl="0">
                        <a:lnSpc>
                          <a:spcPct val="107000"/>
                        </a:lnSpc>
                        <a:spcBef>
                          <a:spcPts val="0"/>
                        </a:spcBef>
                        <a:spcAft>
                          <a:spcPts val="0"/>
                        </a:spcAft>
                        <a:buNone/>
                      </a:pPr>
                      <a:r>
                        <a:rPr lang="es-GT" sz="600" b="1">
                          <a:solidFill>
                            <a:srgbClr val="FFFFFF"/>
                          </a:solidFill>
                          <a:latin typeface="Calibri"/>
                          <a:ea typeface="Calibri"/>
                          <a:cs typeface="Calibri"/>
                          <a:sym typeface="Calibri"/>
                        </a:rPr>
                        <a:t>DIRECCIÓN DE MIS AÑOS DORADOS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 </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Adultos mayores en condición de pobreza y extrema pobreza con atención integral.</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5,370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3,890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72.44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Adultos mayores beneficiados con servicios varios en Centros de Atención Diurna.</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5,220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3,830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73.37</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22845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Adultos mayores beneficiados con servicios en Centros de Atención Permanente.</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150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60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40.00</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81600">
                <a:tc>
                  <a:txBody>
                    <a:bodyPr/>
                    <a:lstStyle/>
                    <a:p>
                      <a:pPr marL="0" lvl="0" indent="0" algn="l" rtl="0">
                        <a:lnSpc>
                          <a:spcPct val="107000"/>
                        </a:lnSpc>
                        <a:spcBef>
                          <a:spcPts val="0"/>
                        </a:spcBef>
                        <a:spcAft>
                          <a:spcPts val="0"/>
                        </a:spcAft>
                        <a:buNone/>
                      </a:pPr>
                      <a:r>
                        <a:rPr lang="es-GT" sz="600" b="1">
                          <a:solidFill>
                            <a:srgbClr val="FFFFFF"/>
                          </a:solidFill>
                          <a:latin typeface="Calibri"/>
                          <a:ea typeface="Calibri"/>
                          <a:cs typeface="Calibri"/>
                          <a:sym typeface="Calibri"/>
                        </a:rPr>
                        <a:t> TOTAL PERSONAS BENEFICIADAS</a:t>
                      </a:r>
                      <a:endParaRPr sz="600" b="1">
                        <a:solidFill>
                          <a:srgbClr val="FFFFFF"/>
                        </a:solidFill>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78,933</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35,514</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600">
                          <a:latin typeface="Calibri"/>
                          <a:ea typeface="Calibri"/>
                          <a:cs typeface="Calibri"/>
                          <a:sym typeface="Calibri"/>
                        </a:rPr>
                        <a:t>44.99</a:t>
                      </a:r>
                      <a:endParaRPr sz="600">
                        <a:latin typeface="Calibri"/>
                        <a:ea typeface="Calibri"/>
                        <a:cs typeface="Calibri"/>
                        <a:sym typeface="Calibri"/>
                      </a:endParaRPr>
                    </a:p>
                  </a:txBody>
                  <a:tcPr marL="33400" marR="3340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bl>
          </a:graphicData>
        </a:graphic>
      </p:graphicFrame>
      <p:sp>
        <p:nvSpPr>
          <p:cNvPr id="256" name="Google Shape;256;gd859261ed6_0_193"/>
          <p:cNvSpPr txBox="1"/>
          <p:nvPr/>
        </p:nvSpPr>
        <p:spPr>
          <a:xfrm>
            <a:off x="3151900" y="6450925"/>
            <a:ext cx="40350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SICOIN, reporte generado el 26/04/2021.</a:t>
            </a:r>
            <a:endParaRPr sz="1000">
              <a:solidFill>
                <a:schemeClr val="dk1"/>
              </a:solidFill>
              <a:latin typeface="Montserrat"/>
              <a:ea typeface="Montserrat"/>
              <a:cs typeface="Montserrat"/>
              <a:sym typeface="Montserrat"/>
            </a:endParaRPr>
          </a:p>
        </p:txBody>
      </p:sp>
      <p:pic>
        <p:nvPicPr>
          <p:cNvPr id="257" name="Google Shape;257;gd859261ed6_0_193"/>
          <p:cNvPicPr preferRelativeResize="0"/>
          <p:nvPr/>
        </p:nvPicPr>
        <p:blipFill>
          <a:blip r:embed="rId4">
            <a:alphaModFix/>
          </a:blip>
          <a:stretch>
            <a:fillRect/>
          </a:stretch>
        </p:blipFill>
        <p:spPr>
          <a:xfrm>
            <a:off x="9873417" y="93525"/>
            <a:ext cx="2318583" cy="71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95309" y="666465"/>
            <a:ext cx="49392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PRESENTACIÓN</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92" name="Google Shape;92;p2"/>
          <p:cNvSpPr txBox="1"/>
          <p:nvPr/>
        </p:nvSpPr>
        <p:spPr>
          <a:xfrm>
            <a:off x="1229550" y="1593250"/>
            <a:ext cx="9732900" cy="4710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GT">
                <a:latin typeface="Montserrat"/>
                <a:ea typeface="Montserrat"/>
                <a:cs typeface="Montserrat"/>
                <a:sym typeface="Montserrat"/>
              </a:rPr>
              <a:t>La Secretaría de Obras Sociales de la Esposa del Presidente, SOSEP, realiza acciones de protección social con especial atención a grupos vulnerables, según las estrategias del Pilar de Desarrollo Social, establecidas en la Política General de Gobierno PGG-2020-2024; por medio de sus cuatro programas sustantivos que atienden a niñez, mujeres, personas con discapacidad y adultos mayores que se encuentran en pobreza y pobreza extrema.</a:t>
            </a:r>
            <a:endParaRPr>
              <a:latin typeface="Montserrat"/>
              <a:ea typeface="Montserrat"/>
              <a:cs typeface="Montserrat"/>
              <a:sym typeface="Montserrat"/>
            </a:endParaRPr>
          </a:p>
          <a:p>
            <a:pPr marL="0" lvl="0" indent="0" algn="just" rtl="0">
              <a:spcBef>
                <a:spcPts val="0"/>
              </a:spcBef>
              <a:spcAft>
                <a:spcPts val="0"/>
              </a:spcAft>
              <a:buNone/>
            </a:pPr>
            <a:endParaRPr>
              <a:latin typeface="Montserrat"/>
              <a:ea typeface="Montserrat"/>
              <a:cs typeface="Montserrat"/>
              <a:sym typeface="Montserrat"/>
            </a:endParaRPr>
          </a:p>
          <a:p>
            <a:pPr marL="0" lvl="0" indent="0" algn="just" rtl="0">
              <a:spcBef>
                <a:spcPts val="0"/>
              </a:spcBef>
              <a:spcAft>
                <a:spcPts val="0"/>
              </a:spcAft>
              <a:buNone/>
            </a:pPr>
            <a:r>
              <a:rPr lang="es-GT">
                <a:latin typeface="Montserrat"/>
                <a:ea typeface="Montserrat"/>
                <a:cs typeface="Montserrat"/>
                <a:sym typeface="Montserrat"/>
              </a:rPr>
              <a:t>Los cuatro programas son: Hogares Comunitarios, Mis Años Dorados, Servicio Social y Mejoramiento de las Condiciones Socioeconómicas de la Mujer. </a:t>
            </a:r>
            <a:endParaRPr>
              <a:latin typeface="Montserrat"/>
              <a:ea typeface="Montserrat"/>
              <a:cs typeface="Montserrat"/>
              <a:sym typeface="Montserrat"/>
            </a:endParaRPr>
          </a:p>
          <a:p>
            <a:pPr marL="0" lvl="0" indent="0" algn="just" rtl="0">
              <a:spcBef>
                <a:spcPts val="0"/>
              </a:spcBef>
              <a:spcAft>
                <a:spcPts val="0"/>
              </a:spcAft>
              <a:buNone/>
            </a:pPr>
            <a:endParaRPr>
              <a:latin typeface="Montserrat"/>
              <a:ea typeface="Montserrat"/>
              <a:cs typeface="Montserrat"/>
              <a:sym typeface="Montserrat"/>
            </a:endParaRPr>
          </a:p>
          <a:p>
            <a:pPr marL="0" lvl="0" indent="0" algn="just" rtl="0">
              <a:spcBef>
                <a:spcPts val="0"/>
              </a:spcBef>
              <a:spcAft>
                <a:spcPts val="0"/>
              </a:spcAft>
              <a:buNone/>
            </a:pPr>
            <a:r>
              <a:rPr lang="es-GT">
                <a:latin typeface="Montserrat"/>
                <a:ea typeface="Montserrat"/>
                <a:cs typeface="Montserrat"/>
                <a:sym typeface="Montserrat"/>
              </a:rPr>
              <a:t>Adicional, SOSEP realiza gestiones de donaciones con diferentes entidades nacionales o internacionales, con las cuales, se busca la ampliación de cobertura de sus servicios sociales en  beneficio de la población.</a:t>
            </a:r>
            <a:endParaRPr>
              <a:latin typeface="Montserrat"/>
              <a:ea typeface="Montserrat"/>
              <a:cs typeface="Montserrat"/>
              <a:sym typeface="Montserrat"/>
            </a:endParaRPr>
          </a:p>
          <a:p>
            <a:pPr marL="0" lvl="0" indent="0" algn="just" rtl="0">
              <a:spcBef>
                <a:spcPts val="0"/>
              </a:spcBef>
              <a:spcAft>
                <a:spcPts val="0"/>
              </a:spcAft>
              <a:buNone/>
            </a:pPr>
            <a:endParaRPr>
              <a:latin typeface="Montserrat"/>
              <a:ea typeface="Montserrat"/>
              <a:cs typeface="Montserrat"/>
              <a:sym typeface="Montserrat"/>
            </a:endParaRPr>
          </a:p>
          <a:p>
            <a:pPr marL="0" lvl="0" indent="0" algn="just" rtl="0">
              <a:spcBef>
                <a:spcPts val="0"/>
              </a:spcBef>
              <a:spcAft>
                <a:spcPts val="0"/>
              </a:spcAft>
              <a:buNone/>
            </a:pPr>
            <a:r>
              <a:rPr lang="es-GT">
                <a:latin typeface="Montserrat"/>
                <a:ea typeface="Montserrat"/>
                <a:cs typeface="Montserrat"/>
                <a:sym typeface="Montserrat"/>
              </a:rPr>
              <a:t>Así también, SOSEP lleva a cabo el manejo y administración de albergues como responsables, según la función 2 del Plan Nacional de Respuesta –PNR-.</a:t>
            </a:r>
            <a:endParaRPr>
              <a:latin typeface="Montserrat"/>
              <a:ea typeface="Montserrat"/>
              <a:cs typeface="Montserrat"/>
              <a:sym typeface="Montserrat"/>
            </a:endParaRPr>
          </a:p>
          <a:p>
            <a:pPr marL="0" lvl="0" indent="0" algn="just" rtl="0">
              <a:spcBef>
                <a:spcPts val="0"/>
              </a:spcBef>
              <a:spcAft>
                <a:spcPts val="0"/>
              </a:spcAft>
              <a:buNone/>
            </a:pPr>
            <a:endParaRPr>
              <a:latin typeface="Montserrat"/>
              <a:ea typeface="Montserrat"/>
              <a:cs typeface="Montserrat"/>
              <a:sym typeface="Montserrat"/>
            </a:endParaRPr>
          </a:p>
          <a:p>
            <a:pPr marL="0" lvl="0" indent="0" algn="just" rtl="0">
              <a:spcBef>
                <a:spcPts val="0"/>
              </a:spcBef>
              <a:spcAft>
                <a:spcPts val="0"/>
              </a:spcAft>
              <a:buNone/>
            </a:pPr>
            <a:r>
              <a:rPr lang="es-GT" b="1">
                <a:latin typeface="Montserrat"/>
                <a:ea typeface="Montserrat"/>
                <a:cs typeface="Montserrat"/>
                <a:sym typeface="Montserrat"/>
              </a:rPr>
              <a:t>Con el fin de garantizar transparencia en el manejo de los recursos públicos se presenta el Primer Informe Cuatrimestral de Rendición de Cuentas.</a:t>
            </a:r>
            <a:endParaRPr b="1">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93" name="Google Shape;93;p2"/>
          <p:cNvPicPr preferRelativeResize="0"/>
          <p:nvPr/>
        </p:nvPicPr>
        <p:blipFill>
          <a:blip r:embed="rId4">
            <a:alphaModFix/>
          </a:blip>
          <a:stretch>
            <a:fillRect/>
          </a:stretch>
        </p:blipFill>
        <p:spPr>
          <a:xfrm>
            <a:off x="9717542" y="128175"/>
            <a:ext cx="2318583" cy="71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gd859261ed6_0_207"/>
          <p:cNvSpPr txBox="1">
            <a:spLocks noGrp="1"/>
          </p:cNvSpPr>
          <p:nvPr>
            <p:ph type="title"/>
          </p:nvPr>
        </p:nvSpPr>
        <p:spPr>
          <a:xfrm>
            <a:off x="495300" y="666475"/>
            <a:ext cx="10269900" cy="7155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ct val="33277"/>
              <a:buFont typeface="Arial"/>
              <a:buNone/>
            </a:pPr>
            <a:r>
              <a:rPr lang="es-GT" sz="3305" b="1">
                <a:solidFill>
                  <a:srgbClr val="0E3755"/>
                </a:solidFill>
                <a:latin typeface="Montserrat"/>
                <a:ea typeface="Montserrat"/>
                <a:cs typeface="Montserrat"/>
                <a:sym typeface="Montserrat"/>
              </a:rPr>
              <a:t>UNIDAD DE DONACIONES</a:t>
            </a:r>
            <a:endParaRPr sz="3305" b="1">
              <a:solidFill>
                <a:srgbClr val="0E3755"/>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63" name="Google Shape;263;gd859261ed6_0_207"/>
          <p:cNvSpPr txBox="1"/>
          <p:nvPr/>
        </p:nvSpPr>
        <p:spPr>
          <a:xfrm>
            <a:off x="495300" y="1381975"/>
            <a:ext cx="10470900" cy="1640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Ha realizado  gestión con la cooperación internacional en  búsqueda de insumos que contribuyan a mejorar las condiciones de vida de la población vulnerable, para lograr una mayor cobertura, en este primer cuatrimestre se han hecho las siguientes acciones: </a:t>
            </a:r>
            <a:endParaRPr>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pic>
        <p:nvPicPr>
          <p:cNvPr id="264" name="Google Shape;264;gd859261ed6_0_207"/>
          <p:cNvPicPr preferRelativeResize="0"/>
          <p:nvPr/>
        </p:nvPicPr>
        <p:blipFill>
          <a:blip r:embed="rId4">
            <a:alphaModFix/>
          </a:blip>
          <a:stretch>
            <a:fillRect/>
          </a:stretch>
        </p:blipFill>
        <p:spPr>
          <a:xfrm>
            <a:off x="6771700" y="2470925"/>
            <a:ext cx="4866100" cy="3244075"/>
          </a:xfrm>
          <a:prstGeom prst="rect">
            <a:avLst/>
          </a:prstGeom>
          <a:noFill/>
          <a:ln>
            <a:noFill/>
          </a:ln>
        </p:spPr>
      </p:pic>
      <p:sp>
        <p:nvSpPr>
          <p:cNvPr id="265" name="Google Shape;265;gd859261ed6_0_207"/>
          <p:cNvSpPr txBox="1"/>
          <p:nvPr/>
        </p:nvSpPr>
        <p:spPr>
          <a:xfrm>
            <a:off x="495300" y="2470925"/>
            <a:ext cx="6078600" cy="376800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chemeClr val="dk1"/>
              </a:buClr>
              <a:buSzPts val="1200"/>
              <a:buFont typeface="Montserrat"/>
              <a:buChar char="●"/>
            </a:pPr>
            <a:r>
              <a:rPr lang="es-GT" sz="1200">
                <a:solidFill>
                  <a:schemeClr val="dk1"/>
                </a:solidFill>
                <a:latin typeface="Montserrat"/>
                <a:ea typeface="Montserrat"/>
                <a:cs typeface="Montserrat"/>
                <a:sym typeface="Montserrat"/>
              </a:rPr>
              <a:t>Avance en la implementación de herramientas  para la  regularización de  saldos de donaciones anteriores</a:t>
            </a:r>
            <a:endParaRPr sz="1200">
              <a:solidFill>
                <a:schemeClr val="dk1"/>
              </a:solidFill>
              <a:latin typeface="Montserrat"/>
              <a:ea typeface="Montserrat"/>
              <a:cs typeface="Montserrat"/>
              <a:sym typeface="Montserrat"/>
            </a:endParaRPr>
          </a:p>
          <a:p>
            <a:pPr marL="457200" lvl="0" indent="-304800" algn="just" rtl="0">
              <a:lnSpc>
                <a:spcPct val="115000"/>
              </a:lnSpc>
              <a:spcBef>
                <a:spcPts val="0"/>
              </a:spcBef>
              <a:spcAft>
                <a:spcPts val="0"/>
              </a:spcAft>
              <a:buClr>
                <a:schemeClr val="dk1"/>
              </a:buClr>
              <a:buSzPts val="1200"/>
              <a:buFont typeface="Montserrat"/>
              <a:buChar char="●"/>
            </a:pPr>
            <a:r>
              <a:rPr lang="es-GT" sz="1200">
                <a:solidFill>
                  <a:schemeClr val="dk1"/>
                </a:solidFill>
                <a:latin typeface="Montserrat"/>
                <a:ea typeface="Montserrat"/>
                <a:cs typeface="Montserrat"/>
                <a:sym typeface="Montserrat"/>
              </a:rPr>
              <a:t>Culminar la recepción de donaciones admitidas en dic/2020 (mascarillas donadas por Heron SA) Empresa privada, personal institucional, beneficiarios de los programas y otros.</a:t>
            </a:r>
            <a:endParaRPr sz="1200">
              <a:solidFill>
                <a:schemeClr val="dk1"/>
              </a:solidFill>
              <a:latin typeface="Montserrat"/>
              <a:ea typeface="Montserrat"/>
              <a:cs typeface="Montserrat"/>
              <a:sym typeface="Montserrat"/>
            </a:endParaRPr>
          </a:p>
          <a:p>
            <a:pPr marL="457200" lvl="0" indent="-304800" algn="just" rtl="0">
              <a:lnSpc>
                <a:spcPct val="115000"/>
              </a:lnSpc>
              <a:spcBef>
                <a:spcPts val="0"/>
              </a:spcBef>
              <a:spcAft>
                <a:spcPts val="0"/>
              </a:spcAft>
              <a:buClr>
                <a:schemeClr val="dk1"/>
              </a:buClr>
              <a:buSzPts val="1200"/>
              <a:buFont typeface="Montserrat"/>
              <a:buChar char="●"/>
            </a:pPr>
            <a:r>
              <a:rPr lang="es-GT" sz="1200">
                <a:solidFill>
                  <a:schemeClr val="dk1"/>
                </a:solidFill>
                <a:latin typeface="Montserrat"/>
                <a:ea typeface="Montserrat"/>
                <a:cs typeface="Montserrat"/>
                <a:sym typeface="Montserrat"/>
              </a:rPr>
              <a:t>Recepción de donación de sillas de ruedas para adultos y niños por medio de Gobierno de la República de China – Taiwán. (150 para adultos y 50 para niños)</a:t>
            </a:r>
            <a:endParaRPr sz="1200">
              <a:solidFill>
                <a:schemeClr val="dk1"/>
              </a:solidFill>
              <a:latin typeface="Montserrat"/>
              <a:ea typeface="Montserrat"/>
              <a:cs typeface="Montserrat"/>
              <a:sym typeface="Montserrat"/>
            </a:endParaRPr>
          </a:p>
          <a:p>
            <a:pPr marL="457200" lvl="0" indent="-304800" algn="just" rtl="0">
              <a:lnSpc>
                <a:spcPct val="115000"/>
              </a:lnSpc>
              <a:spcBef>
                <a:spcPts val="0"/>
              </a:spcBef>
              <a:spcAft>
                <a:spcPts val="0"/>
              </a:spcAft>
              <a:buClr>
                <a:schemeClr val="dk1"/>
              </a:buClr>
              <a:buSzPts val="1200"/>
              <a:buFont typeface="Montserrat"/>
              <a:buChar char="●"/>
            </a:pPr>
            <a:r>
              <a:rPr lang="es-GT" sz="1200">
                <a:solidFill>
                  <a:schemeClr val="dk1"/>
                </a:solidFill>
                <a:latin typeface="Montserrat"/>
                <a:ea typeface="Montserrat"/>
                <a:cs typeface="Montserrat"/>
                <a:sym typeface="Montserrat"/>
              </a:rPr>
              <a:t>Recepción de donación de Ropa y Accesorios para Adultos mayores  por Simply Help a través de la Embajada del Gobierno de la República de China – Taiwán (ropa para cama, bufandas, suéteres, gorros, guantes entre otros.)</a:t>
            </a:r>
            <a:endParaRPr sz="1200">
              <a:solidFill>
                <a:schemeClr val="dk1"/>
              </a:solidFill>
              <a:latin typeface="Montserrat"/>
              <a:ea typeface="Montserrat"/>
              <a:cs typeface="Montserrat"/>
              <a:sym typeface="Montserrat"/>
            </a:endParaRPr>
          </a:p>
          <a:p>
            <a:pPr marL="457200" lvl="0" indent="-304800" algn="just" rtl="0">
              <a:lnSpc>
                <a:spcPct val="115000"/>
              </a:lnSpc>
              <a:spcBef>
                <a:spcPts val="0"/>
              </a:spcBef>
              <a:spcAft>
                <a:spcPts val="0"/>
              </a:spcAft>
              <a:buClr>
                <a:schemeClr val="dk1"/>
              </a:buClr>
              <a:buSzPts val="1200"/>
              <a:buFont typeface="Montserrat"/>
              <a:buChar char="●"/>
            </a:pPr>
            <a:r>
              <a:rPr lang="es-GT" sz="1200">
                <a:solidFill>
                  <a:schemeClr val="dk1"/>
                </a:solidFill>
                <a:latin typeface="Montserrat"/>
                <a:ea typeface="Montserrat"/>
                <a:cs typeface="Montserrat"/>
                <a:sym typeface="Montserrat"/>
              </a:rPr>
              <a:t>Recepción de una donación de insumos en equipo de protección personal  y equipo de cómputo a través del Fondo de Cooperación Chile y México del Proyecto Triángulo Norte,  cuyo monto fue de Q 279,360.00 (se adjunta en anexos tabla que detalla los insumos y sus costos).</a:t>
            </a:r>
            <a:endParaRPr sz="1200">
              <a:solidFill>
                <a:schemeClr val="dk1"/>
              </a:solidFill>
              <a:latin typeface="Montserrat"/>
              <a:ea typeface="Montserrat"/>
              <a:cs typeface="Montserrat"/>
              <a:sym typeface="Montserrat"/>
            </a:endParaRPr>
          </a:p>
        </p:txBody>
      </p:sp>
      <p:pic>
        <p:nvPicPr>
          <p:cNvPr id="266" name="Google Shape;266;gd859261ed6_0_207"/>
          <p:cNvPicPr preferRelativeResize="0"/>
          <p:nvPr/>
        </p:nvPicPr>
        <p:blipFill>
          <a:blip r:embed="rId5">
            <a:alphaModFix/>
          </a:blip>
          <a:stretch>
            <a:fillRect/>
          </a:stretch>
        </p:blipFill>
        <p:spPr>
          <a:xfrm>
            <a:off x="9769517" y="110850"/>
            <a:ext cx="2318583" cy="71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gd859261ed6_0_219"/>
          <p:cNvSpPr txBox="1">
            <a:spLocks noGrp="1"/>
          </p:cNvSpPr>
          <p:nvPr>
            <p:ph type="title"/>
          </p:nvPr>
        </p:nvSpPr>
        <p:spPr>
          <a:xfrm>
            <a:off x="495300" y="666475"/>
            <a:ext cx="10269900" cy="7155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ct val="33277"/>
              <a:buFont typeface="Arial"/>
              <a:buNone/>
            </a:pPr>
            <a:r>
              <a:rPr lang="es-GT" sz="3305" b="1">
                <a:solidFill>
                  <a:srgbClr val="0E3755"/>
                </a:solidFill>
                <a:latin typeface="Montserrat"/>
                <a:ea typeface="Montserrat"/>
                <a:cs typeface="Montserrat"/>
                <a:sym typeface="Montserrat"/>
              </a:rPr>
              <a:t>GESTIÓN DE RIESGOS</a:t>
            </a:r>
            <a:endParaRPr sz="3305" b="1">
              <a:solidFill>
                <a:srgbClr val="0E3755"/>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272" name="Google Shape;272;gd859261ed6_0_219"/>
          <p:cNvSpPr txBox="1"/>
          <p:nvPr/>
        </p:nvSpPr>
        <p:spPr>
          <a:xfrm>
            <a:off x="495300" y="1208775"/>
            <a:ext cx="10778700" cy="2631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Se ha gestionado con Cooperación Internacional, la elaboración de Guía de Campo para manejo de Albergues y el Manual de Albergues bajo un enfoque de Derechos Humanos en el marco del Estándar Internacional que se maneja para estos casos.</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En el primer cuatrimestre, se han administrado albergues  por descenso de temperatura, en el Departamento de Guatemala brindando techo, abrigo y alimentación a personas de escasos recursos de la siguiente manera:</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graphicFrame>
        <p:nvGraphicFramePr>
          <p:cNvPr id="273" name="Google Shape;273;gd859261ed6_0_219"/>
          <p:cNvGraphicFramePr/>
          <p:nvPr/>
        </p:nvGraphicFramePr>
        <p:xfrm>
          <a:off x="1961400" y="3304275"/>
          <a:ext cx="7917875" cy="2951575"/>
        </p:xfrm>
        <a:graphic>
          <a:graphicData uri="http://schemas.openxmlformats.org/drawingml/2006/table">
            <a:tbl>
              <a:tblPr>
                <a:noFill/>
                <a:tableStyleId>{D01AFEB1-6539-4657-8DFF-2C5B9E63250C}</a:tableStyleId>
              </a:tblPr>
              <a:tblGrid>
                <a:gridCol w="1455100"/>
                <a:gridCol w="2543175"/>
                <a:gridCol w="2228550"/>
                <a:gridCol w="1691050"/>
              </a:tblGrid>
              <a:tr h="840675">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ALBERGUES</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UBICACIÓN</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FECHA DE COBERTURA</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PERSONAS BENEFICIADAS</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435875">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1</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07000"/>
                        </a:lnSpc>
                        <a:spcBef>
                          <a:spcPts val="0"/>
                        </a:spcBef>
                        <a:spcAft>
                          <a:spcPts val="0"/>
                        </a:spcAft>
                        <a:buNone/>
                      </a:pPr>
                      <a:r>
                        <a:rPr lang="es-GT" sz="1000">
                          <a:latin typeface="Calibri"/>
                          <a:ea typeface="Calibri"/>
                          <a:cs typeface="Calibri"/>
                          <a:sym typeface="Calibri"/>
                        </a:rPr>
                        <a:t>Barrio el Gallito Zona 3</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9-11-2020 al 29-03-2021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1,706</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429625">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1</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07000"/>
                        </a:lnSpc>
                        <a:spcBef>
                          <a:spcPts val="0"/>
                        </a:spcBef>
                        <a:spcAft>
                          <a:spcPts val="0"/>
                        </a:spcAft>
                        <a:buNone/>
                      </a:pPr>
                      <a:r>
                        <a:rPr lang="es-GT" sz="1000">
                          <a:latin typeface="Calibri"/>
                          <a:ea typeface="Calibri"/>
                          <a:cs typeface="Calibri"/>
                          <a:sym typeface="Calibri"/>
                        </a:rPr>
                        <a:t>Hipódromo del Norte Zona 2</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9-11-2020 al 29-03-2021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1,751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809525">
                <a:tc>
                  <a:txBody>
                    <a:bodyPr/>
                    <a:lstStyle/>
                    <a:p>
                      <a:pPr marL="0" lvl="0" indent="0" algn="ctr" rtl="0">
                        <a:lnSpc>
                          <a:spcPct val="107000"/>
                        </a:lnSpc>
                        <a:spcBef>
                          <a:spcPts val="0"/>
                        </a:spcBef>
                        <a:spcAft>
                          <a:spcPts val="0"/>
                        </a:spcAft>
                        <a:buNone/>
                      </a:pPr>
                      <a:r>
                        <a:rPr lang="es-GT" sz="1000" b="1">
                          <a:solidFill>
                            <a:srgbClr val="FFFFFF"/>
                          </a:solidFill>
                          <a:latin typeface="Calibri"/>
                          <a:ea typeface="Calibri"/>
                          <a:cs typeface="Calibri"/>
                          <a:sym typeface="Calibri"/>
                        </a:rPr>
                        <a:t>1</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07000"/>
                        </a:lnSpc>
                        <a:spcBef>
                          <a:spcPts val="0"/>
                        </a:spcBef>
                        <a:spcAft>
                          <a:spcPts val="0"/>
                        </a:spcAft>
                        <a:buNone/>
                      </a:pPr>
                      <a:r>
                        <a:rPr lang="es-GT" sz="1000">
                          <a:latin typeface="Calibri"/>
                          <a:ea typeface="Calibri"/>
                          <a:cs typeface="Calibri"/>
                          <a:sym typeface="Calibri"/>
                        </a:rPr>
                        <a:t>Polideportivo Santo Domingo Zona 1 de Mixco</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9-11-2020 al 29-03-2021</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3,487</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435875">
                <a:tc gridSpan="3">
                  <a:txBody>
                    <a:bodyPr/>
                    <a:lstStyle/>
                    <a:p>
                      <a:pPr marL="0" lvl="0" indent="0" algn="l" rtl="0">
                        <a:lnSpc>
                          <a:spcPct val="107000"/>
                        </a:lnSpc>
                        <a:spcBef>
                          <a:spcPts val="0"/>
                        </a:spcBef>
                        <a:spcAft>
                          <a:spcPts val="0"/>
                        </a:spcAft>
                        <a:buNone/>
                      </a:pPr>
                      <a:r>
                        <a:rPr lang="es-GT" sz="1000" b="1">
                          <a:solidFill>
                            <a:srgbClr val="FFFFFF"/>
                          </a:solidFill>
                          <a:latin typeface="Calibri"/>
                          <a:ea typeface="Calibri"/>
                          <a:cs typeface="Calibri"/>
                          <a:sym typeface="Calibri"/>
                        </a:rPr>
                        <a:t> TOTAL DE PERSONAS ATENDIDAS</a:t>
                      </a:r>
                      <a:endParaRPr sz="10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hMerge="1">
                  <a:txBody>
                    <a:bodyPr/>
                    <a:lstStyle/>
                    <a:p>
                      <a:endParaRPr lang="es-GT"/>
                    </a:p>
                  </a:txBody>
                  <a:tcPr/>
                </a:tc>
                <a:tc hMerge="1">
                  <a:txBody>
                    <a:bodyPr/>
                    <a:lstStyle/>
                    <a:p>
                      <a:endParaRPr lang="es-GT"/>
                    </a:p>
                  </a:txBody>
                  <a:tcPr/>
                </a:tc>
                <a:tc>
                  <a:txBody>
                    <a:bodyPr/>
                    <a:lstStyle/>
                    <a:p>
                      <a:pPr marL="0" lvl="0" indent="0" algn="ctr" rtl="0">
                        <a:lnSpc>
                          <a:spcPct val="107000"/>
                        </a:lnSpc>
                        <a:spcBef>
                          <a:spcPts val="0"/>
                        </a:spcBef>
                        <a:spcAft>
                          <a:spcPts val="0"/>
                        </a:spcAft>
                        <a:buNone/>
                      </a:pPr>
                      <a:r>
                        <a:rPr lang="es-GT" sz="1000">
                          <a:latin typeface="Calibri"/>
                          <a:ea typeface="Calibri"/>
                          <a:cs typeface="Calibri"/>
                          <a:sym typeface="Calibri"/>
                        </a:rPr>
                        <a:t>6,944</a:t>
                      </a:r>
                      <a:endParaRPr sz="10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bl>
          </a:graphicData>
        </a:graphic>
      </p:graphicFrame>
      <p:sp>
        <p:nvSpPr>
          <p:cNvPr id="274" name="Google Shape;274;gd859261ed6_0_219"/>
          <p:cNvSpPr txBox="1"/>
          <p:nvPr/>
        </p:nvSpPr>
        <p:spPr>
          <a:xfrm>
            <a:off x="3002238" y="6355750"/>
            <a:ext cx="58362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datos proporcionados por la Unidad de GRD-SOSEP abril 2021</a:t>
            </a:r>
            <a:endParaRPr sz="1000">
              <a:solidFill>
                <a:schemeClr val="dk1"/>
              </a:solidFill>
              <a:latin typeface="Montserrat"/>
              <a:ea typeface="Montserrat"/>
              <a:cs typeface="Montserrat"/>
              <a:sym typeface="Montserrat"/>
            </a:endParaRPr>
          </a:p>
        </p:txBody>
      </p:sp>
      <p:pic>
        <p:nvPicPr>
          <p:cNvPr id="275" name="Google Shape;275;gd859261ed6_0_219"/>
          <p:cNvPicPr preferRelativeResize="0"/>
          <p:nvPr/>
        </p:nvPicPr>
        <p:blipFill>
          <a:blip r:embed="rId4">
            <a:alphaModFix/>
          </a:blip>
          <a:stretch>
            <a:fillRect/>
          </a:stretch>
        </p:blipFill>
        <p:spPr>
          <a:xfrm>
            <a:off x="9717567" y="93525"/>
            <a:ext cx="2318583" cy="71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pic>
        <p:nvPicPr>
          <p:cNvPr id="280" name="Google Shape;280;p8"/>
          <p:cNvPicPr preferRelativeResize="0"/>
          <p:nvPr/>
        </p:nvPicPr>
        <p:blipFill rotWithShape="1">
          <a:blip r:embed="rId4">
            <a:alphaModFix/>
          </a:blip>
          <a:srcRect t="2265" b="6242"/>
          <a:stretch/>
        </p:blipFill>
        <p:spPr>
          <a:xfrm>
            <a:off x="3816350" y="2677886"/>
            <a:ext cx="4559300" cy="1502228"/>
          </a:xfrm>
          <a:prstGeom prst="rect">
            <a:avLst/>
          </a:prstGeom>
          <a:noFill/>
          <a:ln>
            <a:noFill/>
          </a:ln>
          <a:effectLst>
            <a:outerShdw blurRad="210917" dist="50800" dir="5400000" sx="83958" sy="83958" algn="ctr" rotWithShape="0">
              <a:srgbClr val="222A35"/>
            </a:outerShdw>
          </a:effectLst>
        </p:spPr>
      </p:pic>
      <p:sp>
        <p:nvSpPr>
          <p:cNvPr id="281" name="Google Shape;281;p8"/>
          <p:cNvSpPr txBox="1"/>
          <p:nvPr/>
        </p:nvSpPr>
        <p:spPr>
          <a:xfrm>
            <a:off x="6636772" y="3127606"/>
            <a:ext cx="127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900" b="1">
                <a:solidFill>
                  <a:srgbClr val="003353"/>
                </a:solidFill>
                <a:latin typeface="Montserrat"/>
                <a:ea typeface="Montserrat"/>
                <a:cs typeface="Montserrat"/>
                <a:sym typeface="Montserrat"/>
              </a:rPr>
              <a:t>SECRETARÍA DE COMUNICACIÓN SOCIAL DE LA PRESIDENCIA</a:t>
            </a:r>
            <a:endParaRPr/>
          </a:p>
        </p:txBody>
      </p:sp>
      <p:cxnSp>
        <p:nvCxnSpPr>
          <p:cNvPr id="282" name="Google Shape;282;p8"/>
          <p:cNvCxnSpPr/>
          <p:nvPr/>
        </p:nvCxnSpPr>
        <p:spPr>
          <a:xfrm>
            <a:off x="6527637" y="3116455"/>
            <a:ext cx="0" cy="612231"/>
          </a:xfrm>
          <a:prstGeom prst="straightConnector1">
            <a:avLst/>
          </a:prstGeom>
          <a:noFill/>
          <a:ln w="12700" cap="flat" cmpd="sng">
            <a:solidFill>
              <a:srgbClr val="003353"/>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64100" y="424025"/>
            <a:ext cx="8544900" cy="198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ts val="2400"/>
              <a:buFont typeface="Montserrat"/>
              <a:buNone/>
            </a:pPr>
            <a:r>
              <a:rPr lang="es-GT" sz="2733" b="1">
                <a:solidFill>
                  <a:srgbClr val="003353"/>
                </a:solidFill>
                <a:latin typeface="Montserrat"/>
                <a:ea typeface="Montserrat"/>
                <a:cs typeface="Montserrat"/>
                <a:sym typeface="Montserrat"/>
              </a:rPr>
              <a:t>Ejecución Financiera por Grupo de Gasto</a:t>
            </a:r>
            <a:endParaRPr sz="2733"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ts val="2400"/>
              <a:buFont typeface="Montserrat"/>
              <a:buNone/>
            </a:pPr>
            <a:endParaRPr sz="2400"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ts val="2400"/>
              <a:buFont typeface="Montserrat"/>
              <a:buNone/>
            </a:pPr>
            <a:r>
              <a:rPr lang="es-GT" sz="2400" b="1">
                <a:solidFill>
                  <a:srgbClr val="003353"/>
                </a:solidFill>
                <a:latin typeface="Montserrat"/>
                <a:ea typeface="Montserrat"/>
                <a:cs typeface="Montserrat"/>
                <a:sym typeface="Montserrat"/>
              </a:rPr>
              <a:t> </a:t>
            </a:r>
            <a:endParaRPr sz="2400"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ts val="2400"/>
              <a:buFont typeface="Montserrat"/>
              <a:buNone/>
            </a:pPr>
            <a:endParaRPr sz="2400" b="1">
              <a:solidFill>
                <a:srgbClr val="003353"/>
              </a:solidFill>
              <a:latin typeface="Montserrat"/>
              <a:ea typeface="Montserrat"/>
              <a:cs typeface="Montserrat"/>
              <a:sym typeface="Montserrat"/>
            </a:endParaRPr>
          </a:p>
        </p:txBody>
      </p:sp>
      <p:pic>
        <p:nvPicPr>
          <p:cNvPr id="100" name="Google Shape;100;p3"/>
          <p:cNvPicPr preferRelativeResize="0"/>
          <p:nvPr/>
        </p:nvPicPr>
        <p:blipFill>
          <a:blip r:embed="rId4">
            <a:alphaModFix/>
          </a:blip>
          <a:stretch>
            <a:fillRect/>
          </a:stretch>
        </p:blipFill>
        <p:spPr>
          <a:xfrm>
            <a:off x="4093363" y="6188671"/>
            <a:ext cx="3516875" cy="291800"/>
          </a:xfrm>
          <a:prstGeom prst="rect">
            <a:avLst/>
          </a:prstGeom>
          <a:noFill/>
          <a:ln>
            <a:noFill/>
          </a:ln>
        </p:spPr>
      </p:pic>
      <p:pic>
        <p:nvPicPr>
          <p:cNvPr id="101" name="Google Shape;101;p3"/>
          <p:cNvPicPr preferRelativeResize="0"/>
          <p:nvPr/>
        </p:nvPicPr>
        <p:blipFill>
          <a:blip r:embed="rId5">
            <a:alphaModFix/>
          </a:blip>
          <a:stretch>
            <a:fillRect/>
          </a:stretch>
        </p:blipFill>
        <p:spPr>
          <a:xfrm>
            <a:off x="9786817" y="93525"/>
            <a:ext cx="2318583" cy="715500"/>
          </a:xfrm>
          <a:prstGeom prst="rect">
            <a:avLst/>
          </a:prstGeom>
          <a:noFill/>
          <a:ln>
            <a:noFill/>
          </a:ln>
        </p:spPr>
      </p:pic>
      <p:graphicFrame>
        <p:nvGraphicFramePr>
          <p:cNvPr id="7" name="Gráfico 6"/>
          <p:cNvGraphicFramePr/>
          <p:nvPr>
            <p:extLst>
              <p:ext uri="{D42A27DB-BD31-4B8C-83A1-F6EECF244321}">
                <p14:modId xmlns:p14="http://schemas.microsoft.com/office/powerpoint/2010/main" val="3184915049"/>
              </p:ext>
            </p:extLst>
          </p:nvPr>
        </p:nvGraphicFramePr>
        <p:xfrm>
          <a:off x="1462589" y="1694416"/>
          <a:ext cx="8324228" cy="399804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gd859261ed6_0_8"/>
          <p:cNvSpPr txBox="1">
            <a:spLocks noGrp="1"/>
          </p:cNvSpPr>
          <p:nvPr>
            <p:ph type="title"/>
          </p:nvPr>
        </p:nvSpPr>
        <p:spPr>
          <a:xfrm>
            <a:off x="311725" y="1004450"/>
            <a:ext cx="10044600" cy="571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53"/>
              </a:buClr>
              <a:buSzPct val="91525"/>
              <a:buFont typeface="Montserrat"/>
              <a:buNone/>
            </a:pPr>
            <a:r>
              <a:rPr lang="es-GT" sz="2622" b="1">
                <a:solidFill>
                  <a:srgbClr val="003353"/>
                </a:solidFill>
                <a:latin typeface="Montserrat"/>
                <a:ea typeface="Montserrat"/>
                <a:cs typeface="Montserrat"/>
                <a:sym typeface="Montserrat"/>
              </a:rPr>
              <a:t>I</a:t>
            </a:r>
            <a:r>
              <a:rPr lang="es-GT" sz="2955" b="1">
                <a:solidFill>
                  <a:srgbClr val="003353"/>
                </a:solidFill>
                <a:latin typeface="Montserrat"/>
                <a:ea typeface="Montserrat"/>
                <a:cs typeface="Montserrat"/>
                <a:sym typeface="Montserrat"/>
              </a:rPr>
              <a:t>mportancia de la erogación en servicios personales</a:t>
            </a:r>
            <a:endParaRPr sz="2955"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87804"/>
              <a:buFont typeface="Montserrat"/>
              <a:buNone/>
            </a:pPr>
            <a:endParaRPr sz="2733"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r>
              <a:rPr lang="es-GT" sz="2400" b="1">
                <a:solidFill>
                  <a:srgbClr val="003353"/>
                </a:solidFill>
                <a:latin typeface="Montserrat"/>
                <a:ea typeface="Montserrat"/>
                <a:cs typeface="Montserrat"/>
                <a:sym typeface="Montserrat"/>
              </a:rPr>
              <a:t> </a:t>
            </a:r>
            <a:endParaRPr sz="2400"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08" name="Google Shape;108;gd859261ed6_0_8"/>
          <p:cNvSpPr txBox="1"/>
          <p:nvPr/>
        </p:nvSpPr>
        <p:spPr>
          <a:xfrm>
            <a:off x="1143000" y="5572200"/>
            <a:ext cx="9022800" cy="953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100">
                <a:solidFill>
                  <a:schemeClr val="dk1"/>
                </a:solidFill>
                <a:latin typeface="Montserrat"/>
                <a:ea typeface="Montserrat"/>
                <a:cs typeface="Montserrat"/>
                <a:sym typeface="Montserrat"/>
              </a:rPr>
              <a:t>Para SOSEP es de vital importancia el poder contar con personal calificado y especializado que implemente los programas de protección social,  a los grupos objetivo: a) niñez, b) Mujeres, c) personas de diferentes edades que sufren alguna discapacidad y d) Adultos Mayores que requieren una atención integral.</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pic>
        <p:nvPicPr>
          <p:cNvPr id="109" name="Google Shape;109;gd859261ed6_0_8"/>
          <p:cNvPicPr preferRelativeResize="0"/>
          <p:nvPr/>
        </p:nvPicPr>
        <p:blipFill>
          <a:blip r:embed="rId4">
            <a:alphaModFix/>
          </a:blip>
          <a:stretch>
            <a:fillRect/>
          </a:stretch>
        </p:blipFill>
        <p:spPr>
          <a:xfrm>
            <a:off x="9734867" y="76200"/>
            <a:ext cx="2318583" cy="715500"/>
          </a:xfrm>
          <a:prstGeom prst="rect">
            <a:avLst/>
          </a:prstGeom>
          <a:noFill/>
          <a:ln>
            <a:noFill/>
          </a:ln>
        </p:spPr>
      </p:pic>
      <p:graphicFrame>
        <p:nvGraphicFramePr>
          <p:cNvPr id="6" name="Gráfico 5"/>
          <p:cNvGraphicFramePr/>
          <p:nvPr>
            <p:extLst>
              <p:ext uri="{D42A27DB-BD31-4B8C-83A1-F6EECF244321}">
                <p14:modId xmlns:p14="http://schemas.microsoft.com/office/powerpoint/2010/main" val="3223040188"/>
              </p:ext>
            </p:extLst>
          </p:nvPr>
        </p:nvGraphicFramePr>
        <p:xfrm>
          <a:off x="2627290" y="1575951"/>
          <a:ext cx="6410030" cy="33945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gd859261ed6_0_13"/>
          <p:cNvSpPr txBox="1">
            <a:spLocks noGrp="1"/>
          </p:cNvSpPr>
          <p:nvPr>
            <p:ph type="title"/>
          </p:nvPr>
        </p:nvSpPr>
        <p:spPr>
          <a:xfrm>
            <a:off x="464100" y="424025"/>
            <a:ext cx="8544900" cy="198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87804"/>
              <a:buFont typeface="Montserrat"/>
              <a:buNone/>
            </a:pPr>
            <a:r>
              <a:rPr lang="es-GT" sz="2733" b="1" dirty="0">
                <a:solidFill>
                  <a:srgbClr val="003353"/>
                </a:solidFill>
                <a:latin typeface="Montserrat"/>
                <a:ea typeface="Montserrat"/>
                <a:cs typeface="Montserrat"/>
                <a:sym typeface="Montserrat"/>
              </a:rPr>
              <a:t>Ejecución Presupuestaria desagregada por </a:t>
            </a:r>
            <a:r>
              <a:rPr lang="es-GT" sz="2733" b="1" dirty="0" smtClean="0">
                <a:solidFill>
                  <a:srgbClr val="003353"/>
                </a:solidFill>
                <a:latin typeface="Montserrat"/>
                <a:ea typeface="Montserrat"/>
                <a:cs typeface="Montserrat"/>
                <a:sym typeface="Montserrat"/>
              </a:rPr>
              <a:t>programas, </a:t>
            </a:r>
            <a:r>
              <a:rPr lang="es-GT" sz="2733" b="1" dirty="0">
                <a:solidFill>
                  <a:srgbClr val="003353"/>
                </a:solidFill>
                <a:latin typeface="Montserrat"/>
                <a:ea typeface="Montserrat"/>
                <a:cs typeface="Montserrat"/>
                <a:sym typeface="Montserrat"/>
              </a:rPr>
              <a:t>enero–abril de 2021.</a:t>
            </a:r>
            <a:endParaRPr sz="2733" b="1" dirty="0">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87804"/>
              <a:buFont typeface="Montserrat"/>
              <a:buNone/>
            </a:pPr>
            <a:endParaRPr sz="2733" b="1" dirty="0">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dirty="0">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r>
              <a:rPr lang="es-GT" sz="2400" b="1" dirty="0">
                <a:solidFill>
                  <a:srgbClr val="003353"/>
                </a:solidFill>
                <a:latin typeface="Montserrat"/>
                <a:ea typeface="Montserrat"/>
                <a:cs typeface="Montserrat"/>
                <a:sym typeface="Montserrat"/>
              </a:rPr>
              <a:t> </a:t>
            </a:r>
            <a:endParaRPr sz="2400" b="1" dirty="0">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dirty="0">
              <a:solidFill>
                <a:srgbClr val="003353"/>
              </a:solidFill>
              <a:latin typeface="Montserrat"/>
              <a:ea typeface="Montserrat"/>
              <a:cs typeface="Montserrat"/>
              <a:sym typeface="Montserrat"/>
            </a:endParaRPr>
          </a:p>
        </p:txBody>
      </p:sp>
      <p:sp>
        <p:nvSpPr>
          <p:cNvPr id="115" name="Google Shape;115;gd859261ed6_0_13"/>
          <p:cNvSpPr txBox="1"/>
          <p:nvPr/>
        </p:nvSpPr>
        <p:spPr>
          <a:xfrm>
            <a:off x="1402775" y="1853050"/>
            <a:ext cx="690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116" name="Google Shape;116;gd859261ed6_0_13"/>
          <p:cNvGraphicFramePr/>
          <p:nvPr/>
        </p:nvGraphicFramePr>
        <p:xfrm>
          <a:off x="1156425" y="1607125"/>
          <a:ext cx="9879150" cy="4459650"/>
        </p:xfrm>
        <a:graphic>
          <a:graphicData uri="http://schemas.openxmlformats.org/drawingml/2006/table">
            <a:tbl>
              <a:tblPr>
                <a:noFill/>
                <a:tableStyleId>{D01AFEB1-6539-4657-8DFF-2C5B9E63250C}</a:tableStyleId>
              </a:tblPr>
              <a:tblGrid>
                <a:gridCol w="2681275"/>
                <a:gridCol w="1907000"/>
                <a:gridCol w="1907000"/>
                <a:gridCol w="1864000"/>
                <a:gridCol w="1519875"/>
              </a:tblGrid>
              <a:tr h="871300">
                <a:tc>
                  <a:txBody>
                    <a:bodyPr/>
                    <a:lstStyle/>
                    <a:p>
                      <a:pPr marL="0" lvl="0" indent="0" algn="ctr" rtl="0">
                        <a:lnSpc>
                          <a:spcPct val="107000"/>
                        </a:lnSpc>
                        <a:spcBef>
                          <a:spcPts val="0"/>
                        </a:spcBef>
                        <a:spcAft>
                          <a:spcPts val="0"/>
                        </a:spcAft>
                        <a:buNone/>
                      </a:pPr>
                      <a:r>
                        <a:rPr lang="es-GT" sz="1100" b="1">
                          <a:solidFill>
                            <a:srgbClr val="FFFFFF"/>
                          </a:solidFill>
                          <a:latin typeface="Calibri"/>
                          <a:ea typeface="Calibri"/>
                          <a:cs typeface="Calibri"/>
                          <a:sym typeface="Calibri"/>
                        </a:rPr>
                        <a:t>ACTIVIDAD PRESUPUESTARIA</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100" b="1">
                          <a:solidFill>
                            <a:srgbClr val="FFFFFF"/>
                          </a:solidFill>
                          <a:latin typeface="Calibri"/>
                          <a:ea typeface="Calibri"/>
                          <a:cs typeface="Calibri"/>
                          <a:sym typeface="Calibri"/>
                        </a:rPr>
                        <a:t>ASIGNADO</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100" b="1">
                          <a:solidFill>
                            <a:srgbClr val="FFFFFF"/>
                          </a:solidFill>
                          <a:latin typeface="Calibri"/>
                          <a:ea typeface="Calibri"/>
                          <a:cs typeface="Calibri"/>
                          <a:sym typeface="Calibri"/>
                        </a:rPr>
                        <a:t>VIGENTE</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100" b="1">
                          <a:solidFill>
                            <a:srgbClr val="FFFFFF"/>
                          </a:solidFill>
                          <a:latin typeface="Calibri"/>
                          <a:ea typeface="Calibri"/>
                          <a:cs typeface="Calibri"/>
                          <a:sym typeface="Calibri"/>
                        </a:rPr>
                        <a:t>EJECUTADO</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100" b="1">
                          <a:solidFill>
                            <a:srgbClr val="FFFFFF"/>
                          </a:solidFill>
                          <a:latin typeface="Calibri"/>
                          <a:ea typeface="Calibri"/>
                          <a:cs typeface="Calibri"/>
                          <a:sym typeface="Calibri"/>
                        </a:rPr>
                        <a:t>% DE EJECUCIÓN</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47757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Dirección y Coordinación</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Q32,595,100.00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Q33,038,461.00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Q7,674,675.24</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23.23</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83902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Promoción Comunitaria y Asistencia Alimentaria</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Q117,536,922.00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Q117,974,914.00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Q22,056,960.31</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18.70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47757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Servicio Social</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Q7,194,735.00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Q6,596,188.00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Q1,176,282.82</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17.83</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47757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Creciendo Seguro</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Q10,826,243.00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Q8,480,971.00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Q2,504,212.39</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29.53</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83902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Programa Nacional Mis Años Dorados</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Q32,200,000.00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Q34,262,466.00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Q6,949,299.99</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20.28</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477575">
                <a:tc>
                  <a:txBody>
                    <a:bodyPr/>
                    <a:lstStyle/>
                    <a:p>
                      <a:pPr marL="0" lvl="0" indent="0" algn="l" rtl="0">
                        <a:lnSpc>
                          <a:spcPct val="107000"/>
                        </a:lnSpc>
                        <a:spcBef>
                          <a:spcPts val="0"/>
                        </a:spcBef>
                        <a:spcAft>
                          <a:spcPts val="0"/>
                        </a:spcAft>
                        <a:buNone/>
                      </a:pPr>
                      <a:r>
                        <a:rPr lang="es-GT" sz="1100" b="1">
                          <a:solidFill>
                            <a:srgbClr val="FFFFFF"/>
                          </a:solidFill>
                          <a:latin typeface="Calibri"/>
                          <a:ea typeface="Calibri"/>
                          <a:cs typeface="Calibri"/>
                          <a:sym typeface="Calibri"/>
                        </a:rPr>
                        <a:t> TOTALES</a:t>
                      </a:r>
                      <a:endParaRPr sz="1100" b="1">
                        <a:solidFill>
                          <a:srgbClr val="FFFFFF"/>
                        </a:solidFill>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Q200,353,000.00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Q200,353,000.00</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r" rtl="0">
                        <a:lnSpc>
                          <a:spcPct val="107000"/>
                        </a:lnSpc>
                        <a:spcBef>
                          <a:spcPts val="0"/>
                        </a:spcBef>
                        <a:spcAft>
                          <a:spcPts val="0"/>
                        </a:spcAft>
                        <a:buNone/>
                      </a:pPr>
                      <a:r>
                        <a:rPr lang="es-GT" sz="1100">
                          <a:latin typeface="Calibri"/>
                          <a:ea typeface="Calibri"/>
                          <a:cs typeface="Calibri"/>
                          <a:sym typeface="Calibri"/>
                        </a:rPr>
                        <a:t>Q40,361,430.75</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ctr" rtl="0">
                        <a:lnSpc>
                          <a:spcPct val="107000"/>
                        </a:lnSpc>
                        <a:spcBef>
                          <a:spcPts val="0"/>
                        </a:spcBef>
                        <a:spcAft>
                          <a:spcPts val="0"/>
                        </a:spcAft>
                        <a:buNone/>
                      </a:pPr>
                      <a:r>
                        <a:rPr lang="es-GT" sz="1100">
                          <a:latin typeface="Calibri"/>
                          <a:ea typeface="Calibri"/>
                          <a:cs typeface="Calibri"/>
                          <a:sym typeface="Calibri"/>
                        </a:rPr>
                        <a:t>20.15</a:t>
                      </a:r>
                      <a:endParaRPr sz="1100">
                        <a:latin typeface="Calibri"/>
                        <a:ea typeface="Calibri"/>
                        <a:cs typeface="Calibri"/>
                        <a:sym typeface="Calibri"/>
                      </a:endParaRPr>
                    </a:p>
                  </a:txBody>
                  <a:tcPr marL="44450" marR="44450" marT="9525" marB="914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bl>
          </a:graphicData>
        </a:graphic>
      </p:graphicFrame>
      <p:sp>
        <p:nvSpPr>
          <p:cNvPr id="117" name="Google Shape;117;gd859261ed6_0_13"/>
          <p:cNvSpPr txBox="1"/>
          <p:nvPr/>
        </p:nvSpPr>
        <p:spPr>
          <a:xfrm>
            <a:off x="3688775" y="6066775"/>
            <a:ext cx="368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sz="1000">
                <a:latin typeface="Calibri"/>
                <a:ea typeface="Calibri"/>
                <a:cs typeface="Calibri"/>
                <a:sym typeface="Calibri"/>
              </a:rPr>
              <a:t>Fuente Dirección Financiera 05/05/2021</a:t>
            </a:r>
            <a:endParaRPr sz="1000">
              <a:latin typeface="Calibri"/>
              <a:ea typeface="Calibri"/>
              <a:cs typeface="Calibri"/>
              <a:sym typeface="Calibri"/>
            </a:endParaRPr>
          </a:p>
        </p:txBody>
      </p:sp>
      <p:pic>
        <p:nvPicPr>
          <p:cNvPr id="118" name="Google Shape;118;gd859261ed6_0_13"/>
          <p:cNvPicPr preferRelativeResize="0"/>
          <p:nvPr/>
        </p:nvPicPr>
        <p:blipFill>
          <a:blip r:embed="rId4">
            <a:alphaModFix/>
          </a:blip>
          <a:stretch>
            <a:fillRect/>
          </a:stretch>
        </p:blipFill>
        <p:spPr>
          <a:xfrm>
            <a:off x="9734867" y="128150"/>
            <a:ext cx="2318583" cy="715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gd859261ed6_0_17"/>
          <p:cNvPicPr preferRelativeResize="0"/>
          <p:nvPr/>
        </p:nvPicPr>
        <p:blipFill>
          <a:blip r:embed="rId4">
            <a:alphaModFix/>
          </a:blip>
          <a:stretch>
            <a:fillRect/>
          </a:stretch>
        </p:blipFill>
        <p:spPr>
          <a:xfrm>
            <a:off x="2022775" y="1793250"/>
            <a:ext cx="3016825" cy="2514025"/>
          </a:xfrm>
          <a:prstGeom prst="rect">
            <a:avLst/>
          </a:prstGeom>
          <a:noFill/>
          <a:ln>
            <a:noFill/>
          </a:ln>
        </p:spPr>
      </p:pic>
      <p:pic>
        <p:nvPicPr>
          <p:cNvPr id="124" name="Google Shape;124;gd859261ed6_0_17"/>
          <p:cNvPicPr preferRelativeResize="0"/>
          <p:nvPr/>
        </p:nvPicPr>
        <p:blipFill>
          <a:blip r:embed="rId5">
            <a:alphaModFix/>
          </a:blip>
          <a:stretch>
            <a:fillRect/>
          </a:stretch>
        </p:blipFill>
        <p:spPr>
          <a:xfrm>
            <a:off x="6550250" y="1742783"/>
            <a:ext cx="3548025" cy="2380492"/>
          </a:xfrm>
          <a:prstGeom prst="rect">
            <a:avLst/>
          </a:prstGeom>
          <a:noFill/>
          <a:ln>
            <a:noFill/>
          </a:ln>
        </p:spPr>
      </p:pic>
      <p:pic>
        <p:nvPicPr>
          <p:cNvPr id="125" name="Google Shape;125;gd859261ed6_0_17"/>
          <p:cNvPicPr preferRelativeResize="0"/>
          <p:nvPr/>
        </p:nvPicPr>
        <p:blipFill>
          <a:blip r:embed="rId6">
            <a:alphaModFix/>
          </a:blip>
          <a:stretch>
            <a:fillRect/>
          </a:stretch>
        </p:blipFill>
        <p:spPr>
          <a:xfrm>
            <a:off x="1757163" y="4350412"/>
            <a:ext cx="3548046" cy="2268425"/>
          </a:xfrm>
          <a:prstGeom prst="rect">
            <a:avLst/>
          </a:prstGeom>
          <a:noFill/>
          <a:ln>
            <a:noFill/>
          </a:ln>
        </p:spPr>
      </p:pic>
      <p:pic>
        <p:nvPicPr>
          <p:cNvPr id="126" name="Google Shape;126;gd859261ed6_0_17"/>
          <p:cNvPicPr preferRelativeResize="0"/>
          <p:nvPr/>
        </p:nvPicPr>
        <p:blipFill>
          <a:blip r:embed="rId7">
            <a:alphaModFix/>
          </a:blip>
          <a:stretch>
            <a:fillRect/>
          </a:stretch>
        </p:blipFill>
        <p:spPr>
          <a:xfrm>
            <a:off x="7009425" y="4370450"/>
            <a:ext cx="2849225" cy="2105950"/>
          </a:xfrm>
          <a:prstGeom prst="rect">
            <a:avLst/>
          </a:prstGeom>
          <a:noFill/>
          <a:ln>
            <a:noFill/>
          </a:ln>
        </p:spPr>
      </p:pic>
      <p:sp>
        <p:nvSpPr>
          <p:cNvPr id="127" name="Google Shape;127;gd859261ed6_0_17"/>
          <p:cNvSpPr txBox="1"/>
          <p:nvPr/>
        </p:nvSpPr>
        <p:spPr>
          <a:xfrm>
            <a:off x="6117300" y="6076950"/>
            <a:ext cx="2438400" cy="507900"/>
          </a:xfrm>
          <a:prstGeom prst="rect">
            <a:avLst/>
          </a:prstGeom>
          <a:solidFill>
            <a:srgbClr val="193768"/>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GT" sz="2100">
                <a:solidFill>
                  <a:schemeClr val="dk1"/>
                </a:solidFill>
              </a:rPr>
              <a:t>•</a:t>
            </a:r>
            <a:r>
              <a:rPr lang="es-GT" sz="2100">
                <a:solidFill>
                  <a:srgbClr val="FFFFFF"/>
                </a:solidFill>
                <a:latin typeface="Calibri"/>
                <a:ea typeface="Calibri"/>
                <a:cs typeface="Calibri"/>
                <a:sym typeface="Calibri"/>
              </a:rPr>
              <a:t>Mis Años Dorados</a:t>
            </a:r>
            <a:endParaRPr sz="2100">
              <a:solidFill>
                <a:srgbClr val="FFFFFF"/>
              </a:solidFill>
              <a:latin typeface="Calibri"/>
              <a:ea typeface="Calibri"/>
              <a:cs typeface="Calibri"/>
              <a:sym typeface="Calibri"/>
            </a:endParaRPr>
          </a:p>
        </p:txBody>
      </p:sp>
      <p:sp>
        <p:nvSpPr>
          <p:cNvPr id="128" name="Google Shape;128;gd859261ed6_0_17"/>
          <p:cNvSpPr txBox="1">
            <a:spLocks noGrp="1"/>
          </p:cNvSpPr>
          <p:nvPr>
            <p:ph type="title"/>
          </p:nvPr>
        </p:nvSpPr>
        <p:spPr>
          <a:xfrm>
            <a:off x="495296" y="66647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INFORMACIÓN ESPECÍFICA</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29" name="Google Shape;129;gd859261ed6_0_17"/>
          <p:cNvSpPr txBox="1"/>
          <p:nvPr/>
        </p:nvSpPr>
        <p:spPr>
          <a:xfrm>
            <a:off x="495300" y="1162050"/>
            <a:ext cx="99252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500">
                <a:latin typeface="Montserrat"/>
                <a:ea typeface="Montserrat"/>
                <a:cs typeface="Montserrat"/>
                <a:sym typeface="Montserrat"/>
              </a:rPr>
              <a:t>Desglose de acciones por programas, metas, población beneficiada y ubicación geográfica.</a:t>
            </a:r>
            <a:endParaRPr sz="1500">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pic>
        <p:nvPicPr>
          <p:cNvPr id="130" name="Google Shape;130;gd859261ed6_0_17"/>
          <p:cNvPicPr preferRelativeResize="0"/>
          <p:nvPr/>
        </p:nvPicPr>
        <p:blipFill>
          <a:blip r:embed="rId8">
            <a:alphaModFix/>
          </a:blip>
          <a:stretch>
            <a:fillRect/>
          </a:stretch>
        </p:blipFill>
        <p:spPr>
          <a:xfrm>
            <a:off x="9700217" y="93525"/>
            <a:ext cx="2318583" cy="71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gd859261ed6_0_32"/>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HOGARES COMUNITARIOS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36" name="Google Shape;136;gd859261ed6_0_32"/>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7" name="Google Shape;137;gd859261ed6_0_32"/>
          <p:cNvSpPr txBox="1"/>
          <p:nvPr/>
        </p:nvSpPr>
        <p:spPr>
          <a:xfrm>
            <a:off x="609600" y="1504950"/>
            <a:ext cx="10768500" cy="895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El Programa Hogares Comunitarios beneficia a niños y niñas de 0 a 7 años de edad, hijos de padres de escasos recursos, proporcionándoles alimentación y servicios educativos para los niveles inicial y preprimaria. </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38" name="Google Shape;138;gd859261ed6_0_32"/>
          <p:cNvSpPr txBox="1"/>
          <p:nvPr/>
        </p:nvSpPr>
        <p:spPr>
          <a:xfrm>
            <a:off x="1534400" y="2431775"/>
            <a:ext cx="6882300" cy="4064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500" b="1">
                <a:solidFill>
                  <a:schemeClr val="dk1"/>
                </a:solidFill>
                <a:latin typeface="Montserrat"/>
                <a:ea typeface="Montserrat"/>
                <a:cs typeface="Montserrat"/>
                <a:sym typeface="Montserrat"/>
              </a:rPr>
              <a:t>Modalidades de atención</a:t>
            </a:r>
            <a:endParaRPr sz="1500"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  </a:t>
            </a:r>
            <a:r>
              <a:rPr lang="es-GT">
                <a:solidFill>
                  <a:schemeClr val="dk1"/>
                </a:solidFill>
                <a:latin typeface="Montserrat"/>
                <a:ea typeface="Montserrat"/>
                <a:cs typeface="Montserrat"/>
                <a:sym typeface="Montserrat"/>
              </a:rPr>
              <a:t>Hogares Comunitarios </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a:solidFill>
                  <a:schemeClr val="dk1"/>
                </a:solidFill>
                <a:latin typeface="Montserrat"/>
                <a:ea typeface="Montserrat"/>
                <a:cs typeface="Montserrat"/>
                <a:sym typeface="Montserrat"/>
              </a:rPr>
              <a:t>•  Centro de Atención y Desarrollo Infantil -CADI-</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500" b="1">
                <a:solidFill>
                  <a:schemeClr val="dk1"/>
                </a:solidFill>
                <a:latin typeface="Montserrat"/>
                <a:ea typeface="Montserrat"/>
                <a:cs typeface="Montserrat"/>
                <a:sym typeface="Montserrat"/>
              </a:rPr>
              <a:t>Bienes y/o servicios que entrega </a:t>
            </a:r>
            <a:endParaRPr sz="1500"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500" b="1">
                <a:solidFill>
                  <a:schemeClr val="dk1"/>
                </a:solidFill>
                <a:latin typeface="Montserrat"/>
                <a:ea typeface="Montserrat"/>
                <a:cs typeface="Montserrat"/>
                <a:sym typeface="Montserrat"/>
              </a:rPr>
              <a:t>a la población beneficiaria</a:t>
            </a:r>
            <a:endParaRPr sz="1500"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16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Alimentación complementaria</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Educación inicial y preprimaria</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Salud preventiva:</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Seguridad:</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Recreación:</a:t>
            </a:r>
            <a:endParaRPr>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r>
              <a:rPr lang="es-GT">
                <a:solidFill>
                  <a:schemeClr val="dk1"/>
                </a:solidFill>
                <a:latin typeface="Montserrat"/>
                <a:ea typeface="Montserrat"/>
                <a:cs typeface="Montserrat"/>
                <a:sym typeface="Montserrat"/>
              </a:rPr>
              <a:t>•  Formación de valores</a:t>
            </a:r>
            <a:r>
              <a:rPr lang="es-GT"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pic>
        <p:nvPicPr>
          <p:cNvPr id="139" name="Google Shape;139;gd859261ed6_0_32"/>
          <p:cNvPicPr preferRelativeResize="0"/>
          <p:nvPr/>
        </p:nvPicPr>
        <p:blipFill>
          <a:blip r:embed="rId4">
            <a:alphaModFix/>
          </a:blip>
          <a:stretch>
            <a:fillRect/>
          </a:stretch>
        </p:blipFill>
        <p:spPr>
          <a:xfrm>
            <a:off x="6496450" y="2471550"/>
            <a:ext cx="5279925" cy="3514600"/>
          </a:xfrm>
          <a:prstGeom prst="rect">
            <a:avLst/>
          </a:prstGeom>
          <a:noFill/>
          <a:ln>
            <a:noFill/>
          </a:ln>
        </p:spPr>
      </p:pic>
      <p:pic>
        <p:nvPicPr>
          <p:cNvPr id="140" name="Google Shape;140;gd859261ed6_0_32"/>
          <p:cNvPicPr preferRelativeResize="0"/>
          <p:nvPr/>
        </p:nvPicPr>
        <p:blipFill>
          <a:blip r:embed="rId5">
            <a:alphaModFix/>
          </a:blip>
          <a:stretch>
            <a:fillRect/>
          </a:stretch>
        </p:blipFill>
        <p:spPr>
          <a:xfrm>
            <a:off x="9752192" y="93525"/>
            <a:ext cx="2318583" cy="71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gd859261ed6_0_66"/>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6" name="Google Shape;146;gd859261ed6_0_66"/>
          <p:cNvSpPr txBox="1"/>
          <p:nvPr/>
        </p:nvSpPr>
        <p:spPr>
          <a:xfrm>
            <a:off x="1146475" y="448525"/>
            <a:ext cx="7928400" cy="1249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600" dirty="0">
                <a:solidFill>
                  <a:schemeClr val="dk1"/>
                </a:solidFill>
                <a:latin typeface="Montserrat"/>
                <a:ea typeface="Montserrat"/>
                <a:cs typeface="Montserrat"/>
                <a:sym typeface="Montserrat"/>
              </a:rPr>
              <a:t>Niños atendidos y Centros de Atención en funcionamiento desagregado a nivel departamental y municipal, enero-abril de 2021.</a:t>
            </a:r>
            <a:endParaRPr sz="16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600" dirty="0" smtClean="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lvl="0" indent="0" algn="just" rtl="0">
              <a:spcBef>
                <a:spcPts val="0"/>
              </a:spcBef>
              <a:spcAft>
                <a:spcPts val="0"/>
              </a:spcAft>
              <a:buNone/>
            </a:pPr>
            <a:endParaRPr dirty="0">
              <a:latin typeface="Calibri"/>
              <a:ea typeface="Calibri"/>
              <a:cs typeface="Calibri"/>
              <a:sym typeface="Calibri"/>
            </a:endParaRPr>
          </a:p>
        </p:txBody>
      </p:sp>
      <p:graphicFrame>
        <p:nvGraphicFramePr>
          <p:cNvPr id="147" name="Google Shape;147;gd859261ed6_0_66"/>
          <p:cNvGraphicFramePr/>
          <p:nvPr/>
        </p:nvGraphicFramePr>
        <p:xfrm>
          <a:off x="394875" y="1698325"/>
          <a:ext cx="5505450" cy="4467030"/>
        </p:xfrm>
        <a:graphic>
          <a:graphicData uri="http://schemas.openxmlformats.org/drawingml/2006/table">
            <a:tbl>
              <a:tblPr>
                <a:noFill/>
                <a:tableStyleId>{D01AFEB1-6539-4657-8DFF-2C5B9E63250C}</a:tableStyleId>
              </a:tblPr>
              <a:tblGrid>
                <a:gridCol w="1371600"/>
                <a:gridCol w="1038225"/>
                <a:gridCol w="1314450"/>
                <a:gridCol w="476250"/>
                <a:gridCol w="1304925"/>
              </a:tblGrid>
              <a:tr h="55245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DEPARTAMENTO</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MUNICIPIOS CON PRESENCIA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HOGARES  COMUNITARIOS</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CADI´S</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NIÑOS BENEFICIARIOS</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r>
              <a:tr h="20955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Alta Verapaz</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611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Baja Verapaz</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539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Chimaltenango</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1,009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Chiquimula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463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El Progreso</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148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Escuintla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544</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Guatemala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34</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1,526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Huehuetenango</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395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Izabal</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Jalapa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637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Jutiapa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4</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298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1905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Petén</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295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bl>
          </a:graphicData>
        </a:graphic>
      </p:graphicFrame>
      <p:graphicFrame>
        <p:nvGraphicFramePr>
          <p:cNvPr id="148" name="Google Shape;148;gd859261ed6_0_66"/>
          <p:cNvGraphicFramePr/>
          <p:nvPr/>
        </p:nvGraphicFramePr>
        <p:xfrm>
          <a:off x="6071850" y="1815775"/>
          <a:ext cx="5745300" cy="4220700"/>
        </p:xfrm>
        <a:graphic>
          <a:graphicData uri="http://schemas.openxmlformats.org/drawingml/2006/table">
            <a:tbl>
              <a:tblPr>
                <a:noFill/>
                <a:tableStyleId>{D01AFEB1-6539-4657-8DFF-2C5B9E63250C}</a:tableStyleId>
              </a:tblPr>
              <a:tblGrid>
                <a:gridCol w="1958400"/>
                <a:gridCol w="869300"/>
                <a:gridCol w="1029150"/>
                <a:gridCol w="769375"/>
                <a:gridCol w="1119075"/>
              </a:tblGrid>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Quetzaltenango</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1,360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Quiché</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511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Retalhuleu</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795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Sacatepéquez</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14</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480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San Marcos</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1,092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Santa Rosa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443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Sololá</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15</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362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Suchitepéquez</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14</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639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Totonicapán</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789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Zacapa</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9</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0</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741</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AEFF7"/>
                    </a:solidFill>
                  </a:tcPr>
                </a:tc>
              </a:tr>
              <a:tr h="383700">
                <a:tc>
                  <a:txBody>
                    <a:bodyPr/>
                    <a:lstStyle/>
                    <a:p>
                      <a:pPr marL="0" lvl="0" indent="0" algn="l" rtl="0">
                        <a:lnSpc>
                          <a:spcPct val="115000"/>
                        </a:lnSpc>
                        <a:spcBef>
                          <a:spcPts val="0"/>
                        </a:spcBef>
                        <a:spcAft>
                          <a:spcPts val="0"/>
                        </a:spcAft>
                        <a:buNone/>
                      </a:pPr>
                      <a:r>
                        <a:rPr lang="es-GT" sz="1200" b="1">
                          <a:latin typeface="Calibri"/>
                          <a:ea typeface="Calibri"/>
                          <a:cs typeface="Calibri"/>
                          <a:sym typeface="Calibri"/>
                        </a:rPr>
                        <a:t> TOTALES</a:t>
                      </a:r>
                      <a:endParaRPr sz="1200" b="1">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5B9BD5"/>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218</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143</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462</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None/>
                      </a:pPr>
                      <a:r>
                        <a:rPr lang="es-GT" sz="1200">
                          <a:latin typeface="Calibri"/>
                          <a:ea typeface="Calibri"/>
                          <a:cs typeface="Calibri"/>
                          <a:sym typeface="Calibri"/>
                        </a:rPr>
                        <a:t>13,756</a:t>
                      </a:r>
                      <a:endParaRPr sz="1200">
                        <a:latin typeface="Calibri"/>
                        <a:ea typeface="Calibri"/>
                        <a:cs typeface="Calibri"/>
                        <a:sym typeface="Calibri"/>
                      </a:endParaRPr>
                    </a:p>
                  </a:txBody>
                  <a:tcPr marL="37475" marR="374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2DEEF"/>
                    </a:solidFill>
                  </a:tcPr>
                </a:tc>
              </a:tr>
            </a:tbl>
          </a:graphicData>
        </a:graphic>
      </p:graphicFrame>
      <p:sp>
        <p:nvSpPr>
          <p:cNvPr id="149" name="Google Shape;149;gd859261ed6_0_66"/>
          <p:cNvSpPr txBox="1"/>
          <p:nvPr/>
        </p:nvSpPr>
        <p:spPr>
          <a:xfrm>
            <a:off x="588800" y="6378325"/>
            <a:ext cx="88995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GT" sz="1000">
                <a:solidFill>
                  <a:schemeClr val="dk1"/>
                </a:solidFill>
                <a:latin typeface="Montserrat"/>
                <a:ea typeface="Montserrat"/>
                <a:cs typeface="Montserrat"/>
                <a:sym typeface="Montserrat"/>
              </a:rPr>
              <a:t> Fuente: Elaboración propia con datos proporcionados por la Dirección de Hogares comunitarios con fecha 26/04/2021.</a:t>
            </a:r>
            <a:endParaRPr sz="1000">
              <a:solidFill>
                <a:schemeClr val="dk1"/>
              </a:solidFill>
              <a:latin typeface="Montserrat"/>
              <a:ea typeface="Montserrat"/>
              <a:cs typeface="Montserrat"/>
              <a:sym typeface="Montserrat"/>
            </a:endParaRPr>
          </a:p>
        </p:txBody>
      </p:sp>
      <p:pic>
        <p:nvPicPr>
          <p:cNvPr id="150" name="Google Shape;150;gd859261ed6_0_66"/>
          <p:cNvPicPr preferRelativeResize="0"/>
          <p:nvPr/>
        </p:nvPicPr>
        <p:blipFill>
          <a:blip r:embed="rId4">
            <a:alphaModFix/>
          </a:blip>
          <a:stretch>
            <a:fillRect/>
          </a:stretch>
        </p:blipFill>
        <p:spPr>
          <a:xfrm>
            <a:off x="9804142" y="93525"/>
            <a:ext cx="2318583" cy="71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gd859261ed6_0_74"/>
          <p:cNvSpPr txBox="1">
            <a:spLocks noGrp="1"/>
          </p:cNvSpPr>
          <p:nvPr>
            <p:ph type="title"/>
          </p:nvPr>
        </p:nvSpPr>
        <p:spPr>
          <a:xfrm>
            <a:off x="609596" y="631825"/>
            <a:ext cx="6882300" cy="71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53"/>
              </a:buClr>
              <a:buSzPct val="72972"/>
              <a:buFont typeface="Montserrat"/>
              <a:buNone/>
            </a:pPr>
            <a:r>
              <a:rPr lang="es-GT" sz="3288" b="1">
                <a:solidFill>
                  <a:srgbClr val="003353"/>
                </a:solidFill>
                <a:latin typeface="Montserrat"/>
                <a:ea typeface="Montserrat"/>
                <a:cs typeface="Montserrat"/>
                <a:sym typeface="Montserrat"/>
              </a:rPr>
              <a:t>LOGROS INSTITUCIONALES</a:t>
            </a: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72972"/>
              <a:buFont typeface="Montserrat"/>
              <a:buNone/>
            </a:pPr>
            <a:endParaRPr sz="3288" b="1">
              <a:solidFill>
                <a:srgbClr val="003353"/>
              </a:solidFill>
              <a:latin typeface="Montserrat"/>
              <a:ea typeface="Montserrat"/>
              <a:cs typeface="Montserrat"/>
              <a:sym typeface="Montserrat"/>
            </a:endParaRPr>
          </a:p>
          <a:p>
            <a:pPr marL="0" lvl="0" indent="0" algn="l" rtl="0">
              <a:lnSpc>
                <a:spcPct val="90000"/>
              </a:lnSpc>
              <a:spcBef>
                <a:spcPts val="0"/>
              </a:spcBef>
              <a:spcAft>
                <a:spcPts val="0"/>
              </a:spcAft>
              <a:buClr>
                <a:srgbClr val="003353"/>
              </a:buClr>
              <a:buSzPct val="100000"/>
              <a:buFont typeface="Montserrat"/>
              <a:buNone/>
            </a:pPr>
            <a:endParaRPr sz="2400" b="1">
              <a:solidFill>
                <a:srgbClr val="003353"/>
              </a:solidFill>
              <a:latin typeface="Montserrat"/>
              <a:ea typeface="Montserrat"/>
              <a:cs typeface="Montserrat"/>
              <a:sym typeface="Montserrat"/>
            </a:endParaRPr>
          </a:p>
        </p:txBody>
      </p:sp>
      <p:sp>
        <p:nvSpPr>
          <p:cNvPr id="156" name="Google Shape;156;gd859261ed6_0_74"/>
          <p:cNvSpPr txBox="1"/>
          <p:nvPr/>
        </p:nvSpPr>
        <p:spPr>
          <a:xfrm>
            <a:off x="720450" y="1073725"/>
            <a:ext cx="53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gd859261ed6_0_74"/>
          <p:cNvSpPr txBox="1"/>
          <p:nvPr/>
        </p:nvSpPr>
        <p:spPr>
          <a:xfrm>
            <a:off x="609600" y="1361400"/>
            <a:ext cx="6387000" cy="4135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Cumplir con dotar de  alimentación complementaria, a 13,756 niños y niñas en 143 Hogares Comunitarios y 462 CADIS de 218 municipios; que incluye: desayuno, almuerzo y dos refacciones, estimando un servicio de 1,200 Kcal, por niño al día </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En lo que se refiere a Salud preventiva, se dio el control nutricional, de desarrollo psicomotriz, esquema de vacunación, educación en salud a madres cuidadoras y padres beneficiarios de los niños y niñas. Se desarrollaron actividades recreativas en los 603 Centros de Atención y Desarrollo Infantil -CADI-  a nivel nacional.</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GT" sz="1300">
                <a:solidFill>
                  <a:schemeClr val="dk1"/>
                </a:solidFill>
                <a:latin typeface="Montserrat"/>
                <a:ea typeface="Montserrat"/>
                <a:cs typeface="Montserrat"/>
                <a:sym typeface="Montserrat"/>
              </a:rPr>
              <a:t>Aumentar la meta acumulada establecida de 13,756 (anual) a un incremento de atención de 14,740 en el cuatrimestre reportado; así mismo se Inauguró un  Centro de Atención de Desarrollo Infantil CADI en Jocotán Chiquimula en el mes de abril del año 2021.</a:t>
            </a:r>
            <a:endParaRPr sz="13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58" name="Google Shape;158;gd859261ed6_0_74"/>
          <p:cNvPicPr preferRelativeResize="0"/>
          <p:nvPr/>
        </p:nvPicPr>
        <p:blipFill>
          <a:blip r:embed="rId4">
            <a:alphaModFix/>
          </a:blip>
          <a:stretch>
            <a:fillRect/>
          </a:stretch>
        </p:blipFill>
        <p:spPr>
          <a:xfrm>
            <a:off x="7374075" y="1645225"/>
            <a:ext cx="4375050" cy="2857500"/>
          </a:xfrm>
          <a:prstGeom prst="rect">
            <a:avLst/>
          </a:prstGeom>
          <a:noFill/>
          <a:ln>
            <a:noFill/>
          </a:ln>
        </p:spPr>
      </p:pic>
      <p:sp>
        <p:nvSpPr>
          <p:cNvPr id="159" name="Google Shape;159;gd859261ed6_0_74"/>
          <p:cNvSpPr txBox="1"/>
          <p:nvPr/>
        </p:nvSpPr>
        <p:spPr>
          <a:xfrm>
            <a:off x="609600" y="5230075"/>
            <a:ext cx="9279000" cy="132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300">
                <a:solidFill>
                  <a:schemeClr val="dk1"/>
                </a:solidFill>
                <a:latin typeface="Montserrat"/>
                <a:ea typeface="Montserrat"/>
                <a:cs typeface="Montserrat"/>
                <a:sym typeface="Montserrat"/>
              </a:rPr>
              <a:t>Los resultados que se alcanzaron en el corto plazo con la atención a la primera infancia, se visualizan en la población atendida de niñez de 0-7 años de edad que consume la cantidad de kilocalorías necesarias para un mejor desarrollo, combatiendo en algunos casos la desnutrición crónica que les afecta; así mismo, puede verse que se amplía la cobertura de los servicios de educación inicial y preprimaria a nivel nacional.</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pic>
        <p:nvPicPr>
          <p:cNvPr id="160" name="Google Shape;160;gd859261ed6_0_74"/>
          <p:cNvPicPr preferRelativeResize="0"/>
          <p:nvPr/>
        </p:nvPicPr>
        <p:blipFill>
          <a:blip r:embed="rId5">
            <a:alphaModFix/>
          </a:blip>
          <a:stretch>
            <a:fillRect/>
          </a:stretch>
        </p:blipFill>
        <p:spPr>
          <a:xfrm>
            <a:off x="9734867" y="93525"/>
            <a:ext cx="2318583" cy="7155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2902</Words>
  <Application>Microsoft Office PowerPoint</Application>
  <PresentationFormat>Panorámica</PresentationFormat>
  <Paragraphs>921</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Montserrat</vt:lpstr>
      <vt:lpstr>Arial</vt:lpstr>
      <vt:lpstr>Calibri</vt:lpstr>
      <vt:lpstr>Times New Roman</vt:lpstr>
      <vt:lpstr>Tema de Office</vt:lpstr>
      <vt:lpstr>Presentación de PowerPoint</vt:lpstr>
      <vt:lpstr>PRESENTACIÓN </vt:lpstr>
      <vt:lpstr>Ejecución Financiera por Grupo de Gasto    </vt:lpstr>
      <vt:lpstr>Importancia de la erogación en servicios personales     </vt:lpstr>
      <vt:lpstr>Ejecución Presupuestaria desagregada por programas, enero–abril de 2021.     </vt:lpstr>
      <vt:lpstr>INFORMACIÓN ESPECÍFICA </vt:lpstr>
      <vt:lpstr>HOGARES COMUNITARIOS </vt:lpstr>
      <vt:lpstr>Presentación de PowerPoint</vt:lpstr>
      <vt:lpstr>LOGROS INSTITUCIONALES  </vt:lpstr>
      <vt:lpstr>SERVICIO SOCIAL  </vt:lpstr>
      <vt:lpstr>Presentación de PowerPoint</vt:lpstr>
      <vt:lpstr>LOGROS INSTITUCIONALES  </vt:lpstr>
      <vt:lpstr>MEJORAMIENTO DE LAS CONDICIONES SOCIOECONÓMICAS DE LA MUJER  </vt:lpstr>
      <vt:lpstr>Presentación de PowerPoint</vt:lpstr>
      <vt:lpstr>LOGROS INSTITUCIONALES  </vt:lpstr>
      <vt:lpstr>MIS AÑOS DORADOS </vt:lpstr>
      <vt:lpstr>Presentación de PowerPoint</vt:lpstr>
      <vt:lpstr>LOGROS INSTITUCIONALES  </vt:lpstr>
      <vt:lpstr>EJECUCIÓN DE METAS FÍSICAS DE PRODUCTOS Y SUBPRODUCTOS  </vt:lpstr>
      <vt:lpstr>UNIDAD DE DONACIONES  </vt:lpstr>
      <vt:lpstr>GESTIÓN DE RIESGOS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Dulce María del Carmen rivera Buislay</cp:lastModifiedBy>
  <cp:revision>5</cp:revision>
  <cp:lastPrinted>2021-05-14T16:32:25Z</cp:lastPrinted>
  <dcterms:created xsi:type="dcterms:W3CDTF">2021-05-04T19:30:50Z</dcterms:created>
  <dcterms:modified xsi:type="dcterms:W3CDTF">2021-05-14T16:52:49Z</dcterms:modified>
</cp:coreProperties>
</file>