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4"/>
  </p:notesMasterIdLst>
  <p:sldIdLst>
    <p:sldId id="270" r:id="rId2"/>
    <p:sldId id="258" r:id="rId3"/>
    <p:sldId id="275" r:id="rId4"/>
    <p:sldId id="259" r:id="rId5"/>
    <p:sldId id="271" r:id="rId6"/>
    <p:sldId id="272" r:id="rId7"/>
    <p:sldId id="273" r:id="rId8"/>
    <p:sldId id="274" r:id="rId9"/>
    <p:sldId id="276" r:id="rId10"/>
    <p:sldId id="277" r:id="rId11"/>
    <p:sldId id="278" r:id="rId12"/>
    <p:sldId id="269" r:id="rId1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A46"/>
    <a:srgbClr val="178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/>
    <p:restoredTop sz="94632"/>
  </p:normalViewPr>
  <p:slideViewPr>
    <p:cSldViewPr snapToGrid="0" snapToObjects="1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D4542-962B-4A13-AB2E-0DCE5CF65875}" type="datetimeFigureOut">
              <a:rPr lang="es-GT" smtClean="0"/>
              <a:t>12/05/2021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68AE5-E5A5-4818-8484-0A546BF219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1467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3578A-9157-6141-8D8B-0147C28EC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D462E0-B8B4-354F-B48A-FB65A684D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CE932C-FEF6-D242-9AAF-D16F8416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12/05/2021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073356-E3CF-4442-A9F4-814AE7FE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A816A5-86B9-7647-BA1C-B814A816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6913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EB487-EAA1-A84B-849A-42DEB1AF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29034A-01EE-0C47-8FEC-BA5E7EEF8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1761A3-0142-7E42-804E-E4BAB321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12/05/2021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E0058-26C4-9B4B-A8D5-79F31DAF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D1DE97-164E-9746-B7FA-691C7DBF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846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BBF326-B631-5448-8F72-F16818B27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CE8F4F-8962-874E-BA05-7C8B39785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FC45AB-972C-F34D-BE14-7FD11B80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12/05/2021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B2CF8A-368B-7347-BFE9-C865B14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567150-0AC7-9C48-9C61-BBA901FD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339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F104F-3959-6047-92AC-779B7899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F44DBC-E909-4F4D-9E5E-C981186D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F18716-8607-F748-8A1C-705618AB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12/05/2021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4D4FE-B475-144C-8FAD-BE5D3186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499CCD-B6C2-B94F-897E-8BC8932D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5419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CAF9E-165E-7B4C-9E0E-BFF5853E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5485BF-8AC3-C148-9A1D-6ECE41B37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B6C60E-59A4-E849-BA6B-77E7B967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12/05/2021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5D5C53-892B-854B-9D23-C28147C8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197A51-055B-3743-BC65-31B02234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9338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BF840-BAE4-F34B-8801-4EA48746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FD6930-F026-B34D-873C-247637332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027978-94F2-7C49-9A97-4DBFEF3F0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764144-ADE2-F845-8061-BE941F27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12/05/2021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5F1C9-5A65-BF47-9176-92260EE7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6815B6-6DA8-EF4E-85EE-44EA17FC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315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128C0-7C0C-8F47-B536-5F9DF45D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308102-7615-804F-ADCD-248DDC3DF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0D84D3-6873-5B47-9220-E1C20F7AF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7814A5-AC9F-F84A-8DC8-76642F869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368F02-15BA-6142-86A8-5697AD431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DECEB56-CCDA-134C-9321-BD75F86F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12/05/2021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7BE4FD2-C573-F14C-8A6B-EB4F92E7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1A6395-5C35-F341-96D1-CE5E7A8F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6643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25C1E-4AC5-1440-AF30-CA84B555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09ECEB-25A1-BC46-A5D2-E45C240C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12/05/2021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AF3042-7F6F-9F41-A1C9-0907AB1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B3EA2F-BF71-D04C-A90B-F56C0D24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8398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A2DAE78-1A9B-104D-BFF0-43153E5A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12/05/2021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1DCBAA-6D1C-1E49-81E9-B4647F77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BF2DF7-A9A0-7F41-9DE7-412747CB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2583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19AF7-8A07-A64C-852C-09134359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63323-8811-894C-87C8-22CC7ED7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FD6BA6-18C2-0E43-8E1B-FB59BE406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76ACC2-A71C-AA45-9375-55AED2D8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12/05/2021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60BA5F-85F1-3F41-BB05-0F116231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FB294C-05E9-1049-A27B-00F8871C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7973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F97BD-089A-0047-996D-59C17751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68DC32-C94E-604B-A0C5-10875BF0B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20C940-292F-0E42-BA96-6A3A765C6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049649-229D-5948-A501-B63DEB8B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12/05/2021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A2503E-95BA-D24E-B72A-F6F43BEB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559918-6EB9-4940-96B3-51367236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718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61A75A8-6042-0B4F-932B-2B6E7A71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BFDB75-FC4C-9E46-8267-F3A29FEAC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87E0F5-9507-234E-862A-A62C099BE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B0BA-3CCA-D246-BB92-D00AF938F3BB}" type="datetimeFigureOut">
              <a:rPr lang="es-GT" smtClean="0"/>
              <a:t>12/05/2021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D3D20-0635-984A-A247-3DBABB963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BD18BA-F621-F448-A04A-BF0865C5F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0166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2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045FEAA-14A2-D946-AD1C-8F22934E2418}"/>
              </a:ext>
            </a:extLst>
          </p:cNvPr>
          <p:cNvSpPr txBox="1">
            <a:spLocks/>
          </p:cNvSpPr>
          <p:nvPr/>
        </p:nvSpPr>
        <p:spPr>
          <a:xfrm>
            <a:off x="5315436" y="2490277"/>
            <a:ext cx="9144000" cy="2245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200" b="1" dirty="0">
                <a:solidFill>
                  <a:srgbClr val="062A46"/>
                </a:solidFill>
                <a:latin typeface="Montserrat" pitchFamily="2" charset="77"/>
              </a:rPr>
              <a:t>I Informe Cuatrimestral </a:t>
            </a:r>
          </a:p>
          <a:p>
            <a:r>
              <a:rPr lang="es-ES" sz="4200" b="1" dirty="0">
                <a:solidFill>
                  <a:srgbClr val="062A46"/>
                </a:solidFill>
                <a:latin typeface="Montserrat" pitchFamily="2" charset="77"/>
              </a:rPr>
              <a:t>Enero – Abril 2021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0" y="6462793"/>
            <a:ext cx="966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062A46"/>
                </a:solidFill>
              </a:rPr>
              <a:t>Trabajando para el desarrollo y empoderamiento  de los pueblos ind</a:t>
            </a:r>
            <a:r>
              <a:rPr lang="es-GT" dirty="0" err="1">
                <a:solidFill>
                  <a:srgbClr val="062A46"/>
                </a:solidFill>
              </a:rPr>
              <a:t>ígenas</a:t>
            </a:r>
            <a:endParaRPr lang="es-GT" dirty="0">
              <a:solidFill>
                <a:srgbClr val="062A46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253" y="644275"/>
            <a:ext cx="4896359" cy="134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47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" y="0"/>
            <a:ext cx="12192000" cy="6858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FD59EE55-70F0-0641-8B3C-0C967CC2A542}"/>
              </a:ext>
            </a:extLst>
          </p:cNvPr>
          <p:cNvSpPr/>
          <p:nvPr/>
        </p:nvSpPr>
        <p:spPr>
          <a:xfrm>
            <a:off x="9613294" y="2002743"/>
            <a:ext cx="2559076" cy="4908365"/>
          </a:xfrm>
          <a:prstGeom prst="rect">
            <a:avLst/>
          </a:prstGeom>
          <a:solidFill>
            <a:srgbClr val="0F3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38B1A95-65BE-0E49-B48F-EA28A8F4B5BF}"/>
              </a:ext>
            </a:extLst>
          </p:cNvPr>
          <p:cNvGrpSpPr/>
          <p:nvPr/>
        </p:nvGrpSpPr>
        <p:grpSpPr>
          <a:xfrm>
            <a:off x="9980923" y="5979538"/>
            <a:ext cx="2230707" cy="720000"/>
            <a:chOff x="9948387" y="5899635"/>
            <a:chExt cx="2230707" cy="720000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8DF35E87-EDCC-074A-9B18-2F90D19684B7}"/>
                </a:ext>
              </a:extLst>
            </p:cNvPr>
            <p:cNvSpPr/>
            <p:nvPr/>
          </p:nvSpPr>
          <p:spPr>
            <a:xfrm>
              <a:off x="9975312" y="6051886"/>
              <a:ext cx="220378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FONDO DE DESARROLLO</a:t>
              </a:r>
            </a:p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IND</a:t>
              </a:r>
              <a:r>
                <a:rPr lang="es-ES" sz="1050" b="1" dirty="0">
                  <a:solidFill>
                    <a:schemeClr val="bg1"/>
                  </a:solidFill>
                  <a:latin typeface="Montserrat SemiBold" pitchFamily="2" charset="77"/>
                </a:rPr>
                <a:t>ÍGENA GUATEMALTECO</a:t>
              </a:r>
              <a:endParaRPr lang="es-GT" sz="1050" b="1" dirty="0">
                <a:solidFill>
                  <a:schemeClr val="bg1"/>
                </a:solidFill>
                <a:latin typeface="Montserrat SemiBold" pitchFamily="2" charset="77"/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76DC667-CBEA-BA47-A8E5-A8409307C3A5}"/>
                </a:ext>
              </a:extLst>
            </p:cNvPr>
            <p:cNvSpPr/>
            <p:nvPr/>
          </p:nvSpPr>
          <p:spPr>
            <a:xfrm>
              <a:off x="9948387" y="5899635"/>
              <a:ext cx="144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DD2ED00F-8597-4BE2-999F-D28326B4F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546" y="519442"/>
            <a:ext cx="1479359" cy="123868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5DF38BD-FC43-42FF-A822-AA2011535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305" y="1329543"/>
            <a:ext cx="6429375" cy="175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EA00149-419A-4F25-9FB1-74104841E35B}"/>
              </a:ext>
            </a:extLst>
          </p:cNvPr>
          <p:cNvSpPr txBox="1"/>
          <p:nvPr/>
        </p:nvSpPr>
        <p:spPr>
          <a:xfrm>
            <a:off x="1365172" y="227889"/>
            <a:ext cx="72086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EJECUCIÓN PRESUPUESTARIA POR FUENTE DE FINANCIAMIENTO</a:t>
            </a:r>
            <a:endParaRPr lang="es-GT" sz="2400" dirty="0">
              <a:solidFill>
                <a:schemeClr val="accent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DED3E24-246F-41E2-B2B1-E2DCD0428B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0004" y="3212412"/>
            <a:ext cx="5895975" cy="3533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503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" y="0"/>
            <a:ext cx="12192000" cy="6858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FD59EE55-70F0-0641-8B3C-0C967CC2A542}"/>
              </a:ext>
            </a:extLst>
          </p:cNvPr>
          <p:cNvSpPr/>
          <p:nvPr/>
        </p:nvSpPr>
        <p:spPr>
          <a:xfrm>
            <a:off x="9645450" y="2002743"/>
            <a:ext cx="2559076" cy="4908365"/>
          </a:xfrm>
          <a:prstGeom prst="rect">
            <a:avLst/>
          </a:prstGeom>
          <a:solidFill>
            <a:srgbClr val="0F3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38B1A95-65BE-0E49-B48F-EA28A8F4B5BF}"/>
              </a:ext>
            </a:extLst>
          </p:cNvPr>
          <p:cNvGrpSpPr/>
          <p:nvPr/>
        </p:nvGrpSpPr>
        <p:grpSpPr>
          <a:xfrm>
            <a:off x="9980923" y="5979538"/>
            <a:ext cx="2230707" cy="720000"/>
            <a:chOff x="9948387" y="5899635"/>
            <a:chExt cx="2230707" cy="720000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8DF35E87-EDCC-074A-9B18-2F90D19684B7}"/>
                </a:ext>
              </a:extLst>
            </p:cNvPr>
            <p:cNvSpPr/>
            <p:nvPr/>
          </p:nvSpPr>
          <p:spPr>
            <a:xfrm>
              <a:off x="9975312" y="6051886"/>
              <a:ext cx="220378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FONDO DE DESARROLLO</a:t>
              </a:r>
            </a:p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IND</a:t>
              </a:r>
              <a:r>
                <a:rPr lang="es-ES" sz="1050" b="1" dirty="0">
                  <a:solidFill>
                    <a:schemeClr val="bg1"/>
                  </a:solidFill>
                  <a:latin typeface="Montserrat SemiBold" pitchFamily="2" charset="77"/>
                </a:rPr>
                <a:t>ÍGENA GUATEMALTECO</a:t>
              </a:r>
              <a:endParaRPr lang="es-GT" sz="1050" b="1" dirty="0">
                <a:solidFill>
                  <a:schemeClr val="bg1"/>
                </a:solidFill>
                <a:latin typeface="Montserrat SemiBold" pitchFamily="2" charset="77"/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76DC667-CBEA-BA47-A8E5-A8409307C3A5}"/>
                </a:ext>
              </a:extLst>
            </p:cNvPr>
            <p:cNvSpPr/>
            <p:nvPr/>
          </p:nvSpPr>
          <p:spPr>
            <a:xfrm>
              <a:off x="9948387" y="5899635"/>
              <a:ext cx="144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DD2ED00F-8597-4BE2-999F-D28326B4F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546" y="519442"/>
            <a:ext cx="1479359" cy="123868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63B828A-E19C-4A71-903B-ACADF2EC25AA}"/>
              </a:ext>
            </a:extLst>
          </p:cNvPr>
          <p:cNvSpPr txBox="1"/>
          <p:nvPr/>
        </p:nvSpPr>
        <p:spPr>
          <a:xfrm>
            <a:off x="1562470" y="150110"/>
            <a:ext cx="61611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sz="20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PORCENTAJE DE EJECUCIÓN PRESUPUESTARIA 2021</a:t>
            </a:r>
            <a:endParaRPr lang="es-GT" sz="2000" dirty="0">
              <a:solidFill>
                <a:schemeClr val="accent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0B6B270-1341-4B03-933E-0CBC88E7E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02" y="1192659"/>
            <a:ext cx="6467475" cy="2190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AEF32E3-2410-4CED-B4FB-C111277C7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7510" y="3530029"/>
            <a:ext cx="41910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5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 r="7647"/>
          <a:stretch/>
        </p:blipFill>
        <p:spPr>
          <a:xfrm>
            <a:off x="3889248" y="281336"/>
            <a:ext cx="4473388" cy="129506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73E332B-A45E-4C9F-9A8C-4E878C731CDD}"/>
              </a:ext>
            </a:extLst>
          </p:cNvPr>
          <p:cNvSpPr/>
          <p:nvPr/>
        </p:nvSpPr>
        <p:spPr>
          <a:xfrm>
            <a:off x="3351917" y="1943244"/>
            <a:ext cx="554805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62A4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Gracias…</a:t>
            </a:r>
          </a:p>
        </p:txBody>
      </p:sp>
    </p:spTree>
    <p:extLst>
      <p:ext uri="{BB962C8B-B14F-4D97-AF65-F5344CB8AC3E}">
        <p14:creationId xmlns:p14="http://schemas.microsoft.com/office/powerpoint/2010/main" val="26053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F2586B0B-1177-B44B-B655-07C60000B6D3}"/>
              </a:ext>
            </a:extLst>
          </p:cNvPr>
          <p:cNvSpPr/>
          <p:nvPr/>
        </p:nvSpPr>
        <p:spPr>
          <a:xfrm>
            <a:off x="-88900" y="-13573"/>
            <a:ext cx="10613466" cy="1238681"/>
          </a:xfrm>
          <a:prstGeom prst="rect">
            <a:avLst/>
          </a:prstGeom>
          <a:solidFill>
            <a:srgbClr val="0F3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F6E35FD-8DF9-1943-BE64-C364E8F4E799}"/>
              </a:ext>
            </a:extLst>
          </p:cNvPr>
          <p:cNvSpPr/>
          <p:nvPr/>
        </p:nvSpPr>
        <p:spPr>
          <a:xfrm>
            <a:off x="471590" y="222908"/>
            <a:ext cx="144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754" y="-83528"/>
            <a:ext cx="1413420" cy="141342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4BC17DE4-9B88-418C-AF05-1F947A9CEEEC}"/>
              </a:ext>
            </a:extLst>
          </p:cNvPr>
          <p:cNvSpPr/>
          <p:nvPr/>
        </p:nvSpPr>
        <p:spPr>
          <a:xfrm>
            <a:off x="485990" y="352075"/>
            <a:ext cx="7474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2400" dirty="0">
                <a:solidFill>
                  <a:schemeClr val="bg1"/>
                </a:solidFill>
              </a:rPr>
              <a:t>Fondo de Desarrollo Indígena Guatemalteco -FODIGUA-</a:t>
            </a:r>
            <a:endParaRPr lang="es-E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D78555A-1E0F-45DC-A8DC-8CA10A6ABEEB}"/>
              </a:ext>
            </a:extLst>
          </p:cNvPr>
          <p:cNvSpPr txBox="1"/>
          <p:nvPr/>
        </p:nvSpPr>
        <p:spPr>
          <a:xfrm>
            <a:off x="205260" y="1424311"/>
            <a:ext cx="10909583" cy="5444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G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Fondo de Desarrollo Indígena Guatemalteco -FODIGUA- es una entidad pública dependiente de la Presidencia de la República, con personalidad jurídica y jurisdicción en todo el territorio nacional. Posee autonomía funcional y su presupuesto se integra por una asignación anual del Estado.</a:t>
            </a:r>
          </a:p>
          <a:p>
            <a:pPr>
              <a:lnSpc>
                <a:spcPct val="150000"/>
              </a:lnSpc>
            </a:pPr>
            <a:endParaRPr lang="es-G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G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FODIGUA está destinado a apoyar y fortalecer el proceso de desarrollo humano, sostenido y autogestionado de los Pueblos Indígenas de ascendencia Maya, Garífuna y Xinca, y de sus comunidades y organizaciones en el marco de su cosmovisión para elevar su calidad de vida a través de la ejecución y financiamiento de sus programas y proyectos económicos, sociales y culturales, caracterizándose en velar por sus principios y orientar las operaciones con Respeto, autogestión, participación, consulta, consenso, representación y complementariedad. </a:t>
            </a:r>
          </a:p>
          <a:p>
            <a:pPr>
              <a:lnSpc>
                <a:spcPct val="150000"/>
              </a:lnSpc>
            </a:pPr>
            <a:endParaRPr lang="es-G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G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objetivo principal de FODIGUA </a:t>
            </a:r>
            <a:r>
              <a:rPr lang="es-G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Promover, apoyar y financiar proyectos de desarrollo social, socio productivos, de fortalecimiento institucional, de formación y capacitación de recursos humanos, de desarrollo cultural y gestionar proyectos de captación de recursos financieros y de asistencia técnica.</a:t>
            </a:r>
          </a:p>
        </p:txBody>
      </p:sp>
    </p:spTree>
    <p:extLst>
      <p:ext uri="{BB962C8B-B14F-4D97-AF65-F5344CB8AC3E}">
        <p14:creationId xmlns:p14="http://schemas.microsoft.com/office/powerpoint/2010/main" val="402447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13258"/>
            <a:ext cx="12192000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F2586B0B-1177-B44B-B655-07C60000B6D3}"/>
              </a:ext>
            </a:extLst>
          </p:cNvPr>
          <p:cNvSpPr/>
          <p:nvPr/>
        </p:nvSpPr>
        <p:spPr>
          <a:xfrm>
            <a:off x="-88900" y="-13573"/>
            <a:ext cx="10613466" cy="1238681"/>
          </a:xfrm>
          <a:prstGeom prst="rect">
            <a:avLst/>
          </a:prstGeom>
          <a:solidFill>
            <a:srgbClr val="0F3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13F9B87-CC82-F44D-A028-63EE3F884EE5}"/>
              </a:ext>
            </a:extLst>
          </p:cNvPr>
          <p:cNvSpPr/>
          <p:nvPr/>
        </p:nvSpPr>
        <p:spPr>
          <a:xfrm>
            <a:off x="522790" y="2367772"/>
            <a:ext cx="9837451" cy="280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G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GESTIÓN PARA EL BUEN VIVIR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G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POLÍTICO PARA LA INCIDENCIA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G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AUTORIDADES INDÍGENAS Y ANCESTRALES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G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RECURSOS TECNOLÓGICOS EDUCATIVOS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G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DESARROLLO Y CONSOLIDACIÓN DEL SABER DE  LOS PUEBLOS INDÍGENAS</a:t>
            </a:r>
            <a:endParaRPr lang="es-GT" sz="2000" dirty="0">
              <a:solidFill>
                <a:srgbClr val="002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30D891-A042-6741-AE39-56F2CC9A1FF2}"/>
              </a:ext>
            </a:extLst>
          </p:cNvPr>
          <p:cNvSpPr/>
          <p:nvPr/>
        </p:nvSpPr>
        <p:spPr>
          <a:xfrm>
            <a:off x="522790" y="1541381"/>
            <a:ext cx="65704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2000" dirty="0">
                <a:solidFill>
                  <a:srgbClr val="3285D0"/>
                </a:solidFill>
                <a:latin typeface="Montserrat" pitchFamily="2" charset="77"/>
              </a:rPr>
              <a:t>¿</a:t>
            </a:r>
            <a:r>
              <a:rPr lang="es-GT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ACTIVIDADES PROGRAMATICAS DEL FODIGUA</a:t>
            </a:r>
            <a:r>
              <a:rPr lang="es-GT" sz="2000" dirty="0">
                <a:solidFill>
                  <a:srgbClr val="3285D0"/>
                </a:solidFill>
                <a:latin typeface="Montserrat" pitchFamily="2" charset="77"/>
              </a:rPr>
              <a:t>?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0A53449-5E37-064A-9BE1-FEA65A89046A}"/>
              </a:ext>
            </a:extLst>
          </p:cNvPr>
          <p:cNvSpPr/>
          <p:nvPr/>
        </p:nvSpPr>
        <p:spPr>
          <a:xfrm>
            <a:off x="485990" y="375159"/>
            <a:ext cx="34465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FONDO DE DESARROLLO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IND</a:t>
            </a:r>
            <a:r>
              <a:rPr lang="es-ES" sz="1050" b="1" dirty="0">
                <a:solidFill>
                  <a:schemeClr val="bg1"/>
                </a:solidFill>
                <a:latin typeface="Montserrat SemiBold" pitchFamily="2" charset="77"/>
              </a:rPr>
              <a:t>ÍGENA GUATEMALTECO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F6E35FD-8DF9-1943-BE64-C364E8F4E799}"/>
              </a:ext>
            </a:extLst>
          </p:cNvPr>
          <p:cNvSpPr/>
          <p:nvPr/>
        </p:nvSpPr>
        <p:spPr>
          <a:xfrm>
            <a:off x="471590" y="222908"/>
            <a:ext cx="144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754" y="-83528"/>
            <a:ext cx="1413420" cy="141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3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FD59EE55-70F0-0641-8B3C-0C967CC2A542}"/>
              </a:ext>
            </a:extLst>
          </p:cNvPr>
          <p:cNvSpPr/>
          <p:nvPr/>
        </p:nvSpPr>
        <p:spPr>
          <a:xfrm>
            <a:off x="9645450" y="2002743"/>
            <a:ext cx="2559076" cy="4908365"/>
          </a:xfrm>
          <a:prstGeom prst="rect">
            <a:avLst/>
          </a:prstGeom>
          <a:solidFill>
            <a:srgbClr val="0F3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38B1A95-65BE-0E49-B48F-EA28A8F4B5BF}"/>
              </a:ext>
            </a:extLst>
          </p:cNvPr>
          <p:cNvGrpSpPr/>
          <p:nvPr/>
        </p:nvGrpSpPr>
        <p:grpSpPr>
          <a:xfrm>
            <a:off x="9980923" y="5979538"/>
            <a:ext cx="2230707" cy="720000"/>
            <a:chOff x="9948387" y="5899635"/>
            <a:chExt cx="2230707" cy="720000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8DF35E87-EDCC-074A-9B18-2F90D19684B7}"/>
                </a:ext>
              </a:extLst>
            </p:cNvPr>
            <p:cNvSpPr/>
            <p:nvPr/>
          </p:nvSpPr>
          <p:spPr>
            <a:xfrm>
              <a:off x="9975312" y="6051886"/>
              <a:ext cx="220378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FONDO DE DESARROLLO</a:t>
              </a:r>
            </a:p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IND</a:t>
              </a:r>
              <a:r>
                <a:rPr lang="es-ES" sz="1050" b="1" dirty="0">
                  <a:solidFill>
                    <a:schemeClr val="bg1"/>
                  </a:solidFill>
                  <a:latin typeface="Montserrat SemiBold" pitchFamily="2" charset="77"/>
                </a:rPr>
                <a:t>ÍGENA GUATEMALTECO</a:t>
              </a:r>
              <a:endParaRPr lang="es-GT" sz="1050" b="1" dirty="0">
                <a:solidFill>
                  <a:schemeClr val="bg1"/>
                </a:solidFill>
                <a:latin typeface="Montserrat SemiBold" pitchFamily="2" charset="77"/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76DC667-CBEA-BA47-A8E5-A8409307C3A5}"/>
                </a:ext>
              </a:extLst>
            </p:cNvPr>
            <p:cNvSpPr/>
            <p:nvPr/>
          </p:nvSpPr>
          <p:spPr>
            <a:xfrm>
              <a:off x="9948387" y="5899635"/>
              <a:ext cx="144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BAF234BF-9BE2-CE4F-B755-A49FEF4E2B9A}"/>
              </a:ext>
            </a:extLst>
          </p:cNvPr>
          <p:cNvSpPr/>
          <p:nvPr/>
        </p:nvSpPr>
        <p:spPr>
          <a:xfrm>
            <a:off x="598095" y="532665"/>
            <a:ext cx="8377229" cy="99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GT" sz="2800" b="1" kern="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ANALISIS METAS FISICAS Y EJECUCION DE PROYECTOS</a:t>
            </a:r>
            <a:endParaRPr lang="es-GT" sz="4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2ED00F-8597-4BE2-999F-D28326B4F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546" y="519442"/>
            <a:ext cx="1479359" cy="1238687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434FDEE4-D368-4AAC-8514-78934ED0A1B7}"/>
              </a:ext>
            </a:extLst>
          </p:cNvPr>
          <p:cNvSpPr/>
          <p:nvPr/>
        </p:nvSpPr>
        <p:spPr>
          <a:xfrm>
            <a:off x="642279" y="2456651"/>
            <a:ext cx="8288860" cy="212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G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final del Primer Cuatrimestre, aún no se reportan metas físicas, por la debilidad de no contar con el Director Ejecutivo de la institución, sin embargo, existen avances en cuanto a una readecuación de presupuesto y actualización del portafolio de proyectos aprobados, los cuales se encuentran en la fase de dictamen técnico. Se tiene programado la ejecución de varios proyectos en el segundo cuatrimestre. </a:t>
            </a:r>
          </a:p>
        </p:txBody>
      </p:sp>
    </p:spTree>
    <p:extLst>
      <p:ext uri="{BB962C8B-B14F-4D97-AF65-F5344CB8AC3E}">
        <p14:creationId xmlns:p14="http://schemas.microsoft.com/office/powerpoint/2010/main" val="139421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FD59EE55-70F0-0641-8B3C-0C967CC2A542}"/>
              </a:ext>
            </a:extLst>
          </p:cNvPr>
          <p:cNvSpPr/>
          <p:nvPr/>
        </p:nvSpPr>
        <p:spPr>
          <a:xfrm>
            <a:off x="9645450" y="2002743"/>
            <a:ext cx="2559076" cy="4908365"/>
          </a:xfrm>
          <a:prstGeom prst="rect">
            <a:avLst/>
          </a:prstGeom>
          <a:solidFill>
            <a:srgbClr val="0F3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38B1A95-65BE-0E49-B48F-EA28A8F4B5BF}"/>
              </a:ext>
            </a:extLst>
          </p:cNvPr>
          <p:cNvGrpSpPr/>
          <p:nvPr/>
        </p:nvGrpSpPr>
        <p:grpSpPr>
          <a:xfrm>
            <a:off x="9980923" y="5979538"/>
            <a:ext cx="2230707" cy="720000"/>
            <a:chOff x="9948387" y="5899635"/>
            <a:chExt cx="2230707" cy="720000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8DF35E87-EDCC-074A-9B18-2F90D19684B7}"/>
                </a:ext>
              </a:extLst>
            </p:cNvPr>
            <p:cNvSpPr/>
            <p:nvPr/>
          </p:nvSpPr>
          <p:spPr>
            <a:xfrm>
              <a:off x="9975312" y="6051886"/>
              <a:ext cx="220378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FONDO DE DESARROLLO</a:t>
              </a:r>
            </a:p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IND</a:t>
              </a:r>
              <a:r>
                <a:rPr lang="es-ES" sz="1050" b="1" dirty="0">
                  <a:solidFill>
                    <a:schemeClr val="bg1"/>
                  </a:solidFill>
                  <a:latin typeface="Montserrat SemiBold" pitchFamily="2" charset="77"/>
                </a:rPr>
                <a:t>ÍGENA GUATEMALTECO</a:t>
              </a:r>
              <a:endParaRPr lang="es-GT" sz="1050" b="1" dirty="0">
                <a:solidFill>
                  <a:schemeClr val="bg1"/>
                </a:solidFill>
                <a:latin typeface="Montserrat SemiBold" pitchFamily="2" charset="77"/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76DC667-CBEA-BA47-A8E5-A8409307C3A5}"/>
                </a:ext>
              </a:extLst>
            </p:cNvPr>
            <p:cNvSpPr/>
            <p:nvPr/>
          </p:nvSpPr>
          <p:spPr>
            <a:xfrm>
              <a:off x="9948387" y="5899635"/>
              <a:ext cx="144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BAF234BF-9BE2-CE4F-B755-A49FEF4E2B9A}"/>
              </a:ext>
            </a:extLst>
          </p:cNvPr>
          <p:cNvSpPr/>
          <p:nvPr/>
        </p:nvSpPr>
        <p:spPr>
          <a:xfrm>
            <a:off x="527073" y="921733"/>
            <a:ext cx="8377229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GT" sz="2800" b="1" kern="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PRESUPUESTO EJERCICIO FISCAL 2021</a:t>
            </a:r>
            <a:endParaRPr lang="es-ES" sz="4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2ED00F-8597-4BE2-999F-D28326B4F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546" y="519442"/>
            <a:ext cx="1479359" cy="1238687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F8A1FFC-8667-41A3-82EE-12A2E9631E0A}"/>
              </a:ext>
            </a:extLst>
          </p:cNvPr>
          <p:cNvSpPr/>
          <p:nvPr/>
        </p:nvSpPr>
        <p:spPr>
          <a:xfrm>
            <a:off x="896645" y="2002743"/>
            <a:ext cx="8078679" cy="3407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G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base al Acuerdo Gubernativo 253-2020, del Ministerio de Finanzas Publicas, en el que aprueba la distribución analítica del presupuesto, conforme al Decreto Numero 25-2018 del Congreso de la República de Guatemala, se acuerda en su artículo No. 1 la aprobación del Presupuesto de Ingresos y Egresos del Estado para el ejercicio fiscal comprendido del uno de enero al treinta y uno de diciembre de 2021, asignando para el Fondo de Desarrollo Indígena Guatemalteco -FODIGUA-, la cantidad de TREINTA Y SEIS MILLONES DE QUETZALES EXACTOS (Q.36,000,000.00).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s-E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47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FD59EE55-70F0-0641-8B3C-0C967CC2A542}"/>
              </a:ext>
            </a:extLst>
          </p:cNvPr>
          <p:cNvSpPr/>
          <p:nvPr/>
        </p:nvSpPr>
        <p:spPr>
          <a:xfrm>
            <a:off x="9645450" y="2002743"/>
            <a:ext cx="2559076" cy="4908365"/>
          </a:xfrm>
          <a:prstGeom prst="rect">
            <a:avLst/>
          </a:prstGeom>
          <a:solidFill>
            <a:srgbClr val="0F3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38B1A95-65BE-0E49-B48F-EA28A8F4B5BF}"/>
              </a:ext>
            </a:extLst>
          </p:cNvPr>
          <p:cNvGrpSpPr/>
          <p:nvPr/>
        </p:nvGrpSpPr>
        <p:grpSpPr>
          <a:xfrm>
            <a:off x="9980923" y="5979538"/>
            <a:ext cx="2230707" cy="720000"/>
            <a:chOff x="9948387" y="5899635"/>
            <a:chExt cx="2230707" cy="720000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8DF35E87-EDCC-074A-9B18-2F90D19684B7}"/>
                </a:ext>
              </a:extLst>
            </p:cNvPr>
            <p:cNvSpPr/>
            <p:nvPr/>
          </p:nvSpPr>
          <p:spPr>
            <a:xfrm>
              <a:off x="9975312" y="6051886"/>
              <a:ext cx="220378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FONDO DE DESARROLLO</a:t>
              </a:r>
            </a:p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IND</a:t>
              </a:r>
              <a:r>
                <a:rPr lang="es-ES" sz="1050" b="1" dirty="0">
                  <a:solidFill>
                    <a:schemeClr val="bg1"/>
                  </a:solidFill>
                  <a:latin typeface="Montserrat SemiBold" pitchFamily="2" charset="77"/>
                </a:rPr>
                <a:t>ÍGENA GUATEMALTECO</a:t>
              </a:r>
              <a:endParaRPr lang="es-GT" sz="1050" b="1" dirty="0">
                <a:solidFill>
                  <a:schemeClr val="bg1"/>
                </a:solidFill>
                <a:latin typeface="Montserrat SemiBold" pitchFamily="2" charset="77"/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76DC667-CBEA-BA47-A8E5-A8409307C3A5}"/>
                </a:ext>
              </a:extLst>
            </p:cNvPr>
            <p:cNvSpPr/>
            <p:nvPr/>
          </p:nvSpPr>
          <p:spPr>
            <a:xfrm>
              <a:off x="9948387" y="5899635"/>
              <a:ext cx="144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DD2ED00F-8597-4BE2-999F-D28326B4F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546" y="519442"/>
            <a:ext cx="1479359" cy="12386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B27716B-4FBE-4C8E-BA90-ED296ABE6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888" y="1148539"/>
            <a:ext cx="5410200" cy="2038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1584054B-4024-40F3-A5AC-3854F937D7CC}"/>
              </a:ext>
            </a:extLst>
          </p:cNvPr>
          <p:cNvSpPr/>
          <p:nvPr/>
        </p:nvSpPr>
        <p:spPr>
          <a:xfrm>
            <a:off x="598095" y="83174"/>
            <a:ext cx="8377229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GT" sz="2800" b="1" kern="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PRESUPUESTO EJERCICIO FISCAL 2021</a:t>
            </a:r>
            <a:endParaRPr lang="es-ES" sz="4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3BBBE3-1929-4735-922F-FA92A6EC9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7887" y="3623112"/>
            <a:ext cx="5410200" cy="2924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116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FD59EE55-70F0-0641-8B3C-0C967CC2A542}"/>
              </a:ext>
            </a:extLst>
          </p:cNvPr>
          <p:cNvSpPr/>
          <p:nvPr/>
        </p:nvSpPr>
        <p:spPr>
          <a:xfrm>
            <a:off x="10200443" y="2002743"/>
            <a:ext cx="2004082" cy="4908365"/>
          </a:xfrm>
          <a:prstGeom prst="rect">
            <a:avLst/>
          </a:prstGeom>
          <a:solidFill>
            <a:srgbClr val="0F3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38B1A95-65BE-0E49-B48F-EA28A8F4B5BF}"/>
              </a:ext>
            </a:extLst>
          </p:cNvPr>
          <p:cNvGrpSpPr/>
          <p:nvPr/>
        </p:nvGrpSpPr>
        <p:grpSpPr>
          <a:xfrm>
            <a:off x="10478551" y="5978558"/>
            <a:ext cx="2230707" cy="720000"/>
            <a:chOff x="9948387" y="5899635"/>
            <a:chExt cx="2230707" cy="720000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8DF35E87-EDCC-074A-9B18-2F90D19684B7}"/>
                </a:ext>
              </a:extLst>
            </p:cNvPr>
            <p:cNvSpPr/>
            <p:nvPr/>
          </p:nvSpPr>
          <p:spPr>
            <a:xfrm>
              <a:off x="9975312" y="6051886"/>
              <a:ext cx="220378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FONDO DE DESARROLLO</a:t>
              </a:r>
            </a:p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IND</a:t>
              </a:r>
              <a:r>
                <a:rPr lang="es-ES" sz="1050" b="1" dirty="0">
                  <a:solidFill>
                    <a:schemeClr val="bg1"/>
                  </a:solidFill>
                  <a:latin typeface="Montserrat SemiBold" pitchFamily="2" charset="77"/>
                </a:rPr>
                <a:t>ÍGENA GUATEMALTECO</a:t>
              </a:r>
              <a:endParaRPr lang="es-GT" sz="1050" b="1" dirty="0">
                <a:solidFill>
                  <a:schemeClr val="bg1"/>
                </a:solidFill>
                <a:latin typeface="Montserrat SemiBold" pitchFamily="2" charset="77"/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76DC667-CBEA-BA47-A8E5-A8409307C3A5}"/>
                </a:ext>
              </a:extLst>
            </p:cNvPr>
            <p:cNvSpPr/>
            <p:nvPr/>
          </p:nvSpPr>
          <p:spPr>
            <a:xfrm>
              <a:off x="9948387" y="5899635"/>
              <a:ext cx="144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DD2ED00F-8597-4BE2-999F-D28326B4F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546" y="519442"/>
            <a:ext cx="1479359" cy="123868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565710C-7A1A-42DE-B800-E61596632FDA}"/>
              </a:ext>
            </a:extLst>
          </p:cNvPr>
          <p:cNvSpPr/>
          <p:nvPr/>
        </p:nvSpPr>
        <p:spPr>
          <a:xfrm>
            <a:off x="784525" y="149376"/>
            <a:ext cx="8377229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GT" sz="2800" b="1" kern="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EJECUCION EJERCICIO FISCAL 2021</a:t>
            </a:r>
            <a:endParaRPr lang="es-ES" sz="4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CC4A81-C6D7-4A40-BD6B-D7817F0AF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25" y="2768860"/>
            <a:ext cx="3337588" cy="2000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0181AFE-150E-4334-B7DF-2D7C323DF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8804" y="2002743"/>
            <a:ext cx="5038725" cy="3552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763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69"/>
            <a:ext cx="12192000" cy="6858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FD59EE55-70F0-0641-8B3C-0C967CC2A542}"/>
              </a:ext>
            </a:extLst>
          </p:cNvPr>
          <p:cNvSpPr/>
          <p:nvPr/>
        </p:nvSpPr>
        <p:spPr>
          <a:xfrm>
            <a:off x="10244830" y="2002743"/>
            <a:ext cx="1959695" cy="4908365"/>
          </a:xfrm>
          <a:prstGeom prst="rect">
            <a:avLst/>
          </a:prstGeom>
          <a:solidFill>
            <a:srgbClr val="0F3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38B1A95-65BE-0E49-B48F-EA28A8F4B5BF}"/>
              </a:ext>
            </a:extLst>
          </p:cNvPr>
          <p:cNvGrpSpPr/>
          <p:nvPr/>
        </p:nvGrpSpPr>
        <p:grpSpPr>
          <a:xfrm>
            <a:off x="10471715" y="6050560"/>
            <a:ext cx="2230707" cy="720000"/>
            <a:chOff x="9948387" y="5899635"/>
            <a:chExt cx="2230707" cy="720000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8DF35E87-EDCC-074A-9B18-2F90D19684B7}"/>
                </a:ext>
              </a:extLst>
            </p:cNvPr>
            <p:cNvSpPr/>
            <p:nvPr/>
          </p:nvSpPr>
          <p:spPr>
            <a:xfrm>
              <a:off x="9975312" y="6051886"/>
              <a:ext cx="220378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FONDO DE DESARROLLO</a:t>
              </a:r>
            </a:p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IND</a:t>
              </a:r>
              <a:r>
                <a:rPr lang="es-ES" sz="1050" b="1" dirty="0">
                  <a:solidFill>
                    <a:schemeClr val="bg1"/>
                  </a:solidFill>
                  <a:latin typeface="Montserrat SemiBold" pitchFamily="2" charset="77"/>
                </a:rPr>
                <a:t>ÍGENA GUATEMALTECO</a:t>
              </a:r>
              <a:endParaRPr lang="es-GT" sz="1050" b="1" dirty="0">
                <a:solidFill>
                  <a:schemeClr val="bg1"/>
                </a:solidFill>
                <a:latin typeface="Montserrat SemiBold" pitchFamily="2" charset="77"/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76DC667-CBEA-BA47-A8E5-A8409307C3A5}"/>
                </a:ext>
              </a:extLst>
            </p:cNvPr>
            <p:cNvSpPr/>
            <p:nvPr/>
          </p:nvSpPr>
          <p:spPr>
            <a:xfrm>
              <a:off x="9948387" y="5899635"/>
              <a:ext cx="144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DD2ED00F-8597-4BE2-999F-D28326B4F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8915" y="87440"/>
            <a:ext cx="1479359" cy="123868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BE55E61-18C4-4ED5-8FD5-691665421623}"/>
              </a:ext>
            </a:extLst>
          </p:cNvPr>
          <p:cNvSpPr txBox="1"/>
          <p:nvPr/>
        </p:nvSpPr>
        <p:spPr>
          <a:xfrm>
            <a:off x="1351654" y="87440"/>
            <a:ext cx="8600213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</a:pPr>
            <a:r>
              <a:rPr lang="es-GT" sz="2800" b="1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EJECUCIÓN</a:t>
            </a:r>
            <a:r>
              <a:rPr lang="es-GT" sz="3200" b="1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GT" sz="2800" b="1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PRESUPUESTARIA POR ACTIVIDAD</a:t>
            </a:r>
            <a:endParaRPr lang="es-GT" sz="3200" b="1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617752D-818A-4408-B326-9AD2F93C1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708" y="1002853"/>
            <a:ext cx="6005045" cy="2689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D4740AE-4AD2-4FBA-8FF5-95903D0E9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049" y="3931667"/>
            <a:ext cx="5348936" cy="2838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699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" y="0"/>
            <a:ext cx="12192000" cy="6858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FD59EE55-70F0-0641-8B3C-0C967CC2A542}"/>
              </a:ext>
            </a:extLst>
          </p:cNvPr>
          <p:cNvSpPr/>
          <p:nvPr/>
        </p:nvSpPr>
        <p:spPr>
          <a:xfrm>
            <a:off x="9645450" y="2002743"/>
            <a:ext cx="2559076" cy="4908365"/>
          </a:xfrm>
          <a:prstGeom prst="rect">
            <a:avLst/>
          </a:prstGeom>
          <a:solidFill>
            <a:srgbClr val="0F3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38B1A95-65BE-0E49-B48F-EA28A8F4B5BF}"/>
              </a:ext>
            </a:extLst>
          </p:cNvPr>
          <p:cNvGrpSpPr/>
          <p:nvPr/>
        </p:nvGrpSpPr>
        <p:grpSpPr>
          <a:xfrm>
            <a:off x="9980923" y="5979538"/>
            <a:ext cx="2230707" cy="720000"/>
            <a:chOff x="9948387" y="5899635"/>
            <a:chExt cx="2230707" cy="720000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8DF35E87-EDCC-074A-9B18-2F90D19684B7}"/>
                </a:ext>
              </a:extLst>
            </p:cNvPr>
            <p:cNvSpPr/>
            <p:nvPr/>
          </p:nvSpPr>
          <p:spPr>
            <a:xfrm>
              <a:off x="9975312" y="6051886"/>
              <a:ext cx="220378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FONDO DE DESARROLLO</a:t>
              </a:r>
            </a:p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IND</a:t>
              </a:r>
              <a:r>
                <a:rPr lang="es-ES" sz="1050" b="1" dirty="0">
                  <a:solidFill>
                    <a:schemeClr val="bg1"/>
                  </a:solidFill>
                  <a:latin typeface="Montserrat SemiBold" pitchFamily="2" charset="77"/>
                </a:rPr>
                <a:t>ÍGENA GUATEMALTECO</a:t>
              </a:r>
              <a:endParaRPr lang="es-GT" sz="1050" b="1" dirty="0">
                <a:solidFill>
                  <a:schemeClr val="bg1"/>
                </a:solidFill>
                <a:latin typeface="Montserrat SemiBold" pitchFamily="2" charset="77"/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76DC667-CBEA-BA47-A8E5-A8409307C3A5}"/>
                </a:ext>
              </a:extLst>
            </p:cNvPr>
            <p:cNvSpPr/>
            <p:nvPr/>
          </p:nvSpPr>
          <p:spPr>
            <a:xfrm>
              <a:off x="9948387" y="5899635"/>
              <a:ext cx="144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DD2ED00F-8597-4BE2-999F-D28326B4F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546" y="519442"/>
            <a:ext cx="1479359" cy="123868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4AC97E7-9F59-4CB2-AD83-845537A76692}"/>
              </a:ext>
            </a:extLst>
          </p:cNvPr>
          <p:cNvSpPr txBox="1"/>
          <p:nvPr/>
        </p:nvSpPr>
        <p:spPr>
          <a:xfrm>
            <a:off x="275208" y="117010"/>
            <a:ext cx="8691239" cy="482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s-GT" sz="2400" b="1" kern="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EJECUCIÓN PRESUPUESTARIA POR GRUPO DE GASTO</a:t>
            </a:r>
            <a:endParaRPr lang="es-GT" sz="2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0F1DA47-226D-4A2D-97A1-7C88D0E0B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351" y="976338"/>
            <a:ext cx="6467475" cy="2771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00FEF28-74B5-42C2-9773-EE2E40536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6778" y="4019066"/>
            <a:ext cx="5516594" cy="2771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432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513</Words>
  <Application>Microsoft Office PowerPoint</Application>
  <PresentationFormat>Panorámica</PresentationFormat>
  <Paragraphs>44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Montserrat</vt:lpstr>
      <vt:lpstr>Montserrat SemiBold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Romeo León</dc:creator>
  <cp:lastModifiedBy>Sergio David Perez Posse</cp:lastModifiedBy>
  <cp:revision>39</cp:revision>
  <dcterms:created xsi:type="dcterms:W3CDTF">2020-01-14T01:41:24Z</dcterms:created>
  <dcterms:modified xsi:type="dcterms:W3CDTF">2021-05-12T14:29:54Z</dcterms:modified>
</cp:coreProperties>
</file>