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797675" cy="992822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44664" autoAdjust="0"/>
  </p:normalViewPr>
  <p:slideViewPr>
    <p:cSldViewPr snapToGrid="0">
      <p:cViewPr varScale="1">
        <p:scale>
          <a:sx n="112" d="100"/>
          <a:sy n="112" d="100"/>
        </p:scale>
        <p:origin x="414" y="96"/>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iaz\Documents\PLANIFICACI&#211;N\2020\INFORMES\2021\SEGEPLAN\Gr&#225;ficas%20de%20Infor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iaz\Documents\PLANIFICACI&#211;N\2020\INFORMES\2021\SEGEPLAN\Gr&#225;ficas%20de%20Inform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de%20la%20Comisi&#243;n%20Presidencial%20de%20Asuntos%20Municipa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de%20la%20Comisi&#243;n%20Presidencial%20Contra%20la%20Corrupci&#243;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'ejecución física'!$B$15</c:f>
              <c:strCache>
                <c:ptCount val="1"/>
                <c:pt idx="0">
                  <c:v>ENERO</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física'!$B$16:$B$17</c:f>
              <c:numCache>
                <c:formatCode>0_ ;\-0\ </c:formatCode>
                <c:ptCount val="2"/>
                <c:pt idx="0">
                  <c:v>96</c:v>
                </c:pt>
                <c:pt idx="1">
                  <c:v>372</c:v>
                </c:pt>
              </c:numCache>
            </c:numRef>
          </c:val>
          <c:extLst>
            <c:ext xmlns:c16="http://schemas.microsoft.com/office/drawing/2014/chart" uri="{C3380CC4-5D6E-409C-BE32-E72D297353CC}">
              <c16:uniqueId val="{00000000-0DBD-4300-89A7-EB1DCBCD33E4}"/>
            </c:ext>
          </c:extLst>
        </c:ser>
        <c:ser>
          <c:idx val="1"/>
          <c:order val="1"/>
          <c:tx>
            <c:strRef>
              <c:f>'ejecución física'!$C$15</c:f>
              <c:strCache>
                <c:ptCount val="1"/>
                <c:pt idx="0">
                  <c:v>FEBRERO</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física'!$C$16:$C$17</c:f>
              <c:numCache>
                <c:formatCode>0_ ;\-0\ </c:formatCode>
                <c:ptCount val="2"/>
                <c:pt idx="0">
                  <c:v>74</c:v>
                </c:pt>
                <c:pt idx="1">
                  <c:v>543</c:v>
                </c:pt>
              </c:numCache>
            </c:numRef>
          </c:val>
          <c:extLst>
            <c:ext xmlns:c16="http://schemas.microsoft.com/office/drawing/2014/chart" uri="{C3380CC4-5D6E-409C-BE32-E72D297353CC}">
              <c16:uniqueId val="{00000001-0DBD-4300-89A7-EB1DCBCD33E4}"/>
            </c:ext>
          </c:extLst>
        </c:ser>
        <c:ser>
          <c:idx val="2"/>
          <c:order val="2"/>
          <c:tx>
            <c:strRef>
              <c:f>'ejecución física'!$D$15</c:f>
              <c:strCache>
                <c:ptCount val="1"/>
                <c:pt idx="0">
                  <c:v>MARZO</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física'!$D$16:$D$17</c:f>
              <c:numCache>
                <c:formatCode>0_ ;\-0\ </c:formatCode>
                <c:ptCount val="2"/>
                <c:pt idx="0">
                  <c:v>88</c:v>
                </c:pt>
                <c:pt idx="1">
                  <c:v>492</c:v>
                </c:pt>
              </c:numCache>
            </c:numRef>
          </c:val>
          <c:extLst>
            <c:ext xmlns:c16="http://schemas.microsoft.com/office/drawing/2014/chart" uri="{C3380CC4-5D6E-409C-BE32-E72D297353CC}">
              <c16:uniqueId val="{00000002-0DBD-4300-89A7-EB1DCBCD33E4}"/>
            </c:ext>
          </c:extLst>
        </c:ser>
        <c:ser>
          <c:idx val="3"/>
          <c:order val="3"/>
          <c:tx>
            <c:strRef>
              <c:f>'ejecución física'!$E$15</c:f>
              <c:strCache>
                <c:ptCount val="1"/>
                <c:pt idx="0">
                  <c:v>ABRIL</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física'!$E$16:$E$17</c:f>
              <c:numCache>
                <c:formatCode>0_ ;\-0\ </c:formatCode>
                <c:ptCount val="2"/>
                <c:pt idx="0">
                  <c:v>85</c:v>
                </c:pt>
                <c:pt idx="1">
                  <c:v>507</c:v>
                </c:pt>
              </c:numCache>
            </c:numRef>
          </c:val>
          <c:extLst>
            <c:ext xmlns:c16="http://schemas.microsoft.com/office/drawing/2014/chart" uri="{C3380CC4-5D6E-409C-BE32-E72D297353CC}">
              <c16:uniqueId val="{00000003-0DBD-4300-89A7-EB1DCBCD33E4}"/>
            </c:ext>
          </c:extLst>
        </c:ser>
        <c:dLbls>
          <c:showLegendKey val="0"/>
          <c:showVal val="1"/>
          <c:showCatName val="0"/>
          <c:showSerName val="0"/>
          <c:showPercent val="0"/>
          <c:showBubbleSize val="0"/>
        </c:dLbls>
        <c:gapWidth val="65"/>
        <c:shape val="box"/>
        <c:axId val="147875855"/>
        <c:axId val="147877103"/>
        <c:axId val="0"/>
      </c:bar3DChart>
      <c:catAx>
        <c:axId val="147875855"/>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sz="900" b="1" i="0" baseline="0">
                    <a:effectLst/>
                  </a:rPr>
                  <a:t>Actividad Presupuestaria / Producto</a:t>
                </a:r>
                <a:endParaRPr lang="es-GT" sz="900">
                  <a:effectLst/>
                </a:endParaRP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mn-lt"/>
                <a:ea typeface="+mn-ea"/>
                <a:cs typeface="+mn-cs"/>
              </a:defRPr>
            </a:pPr>
            <a:endParaRPr lang="es-GT"/>
          </a:p>
        </c:txPr>
        <c:crossAx val="147877103"/>
        <c:crosses val="autoZero"/>
        <c:auto val="1"/>
        <c:lblAlgn val="ctr"/>
        <c:lblOffset val="100"/>
        <c:noMultiLvlLbl val="0"/>
      </c:catAx>
      <c:valAx>
        <c:axId val="14787710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a:t>Metas Ejecutadas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GT"/>
          </a:p>
        </c:txPr>
        <c:crossAx val="147875855"/>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GT"/>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'ejecución física (2)'!$B$15</c:f>
              <c:strCache>
                <c:ptCount val="1"/>
                <c:pt idx="0">
                  <c:v>EJECUCIÓN PRIMER CUATRIMESTRE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7.2694229895501712E-3"/>
                  <c:y val="-2.9806259314456036E-2"/>
                </c:manualLayout>
              </c:layout>
              <c:tx>
                <c:rich>
                  <a:bodyPr/>
                  <a:lstStyle/>
                  <a:p>
                    <a:fld id="{D8DBD3B8-67A4-47E2-9885-F916ED9E4D3D}" type="CELLRANGE">
                      <a:rPr lang="en-US"/>
                      <a:pPr/>
                      <a:t>[CELLRANGE]</a:t>
                    </a:fld>
                    <a:endParaRPr lang="en-US" baseline="0"/>
                  </a:p>
                  <a:p>
                    <a:fld id="{9003DEED-871A-458A-A20F-4081278C5E1F}"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9993-4B7B-96EC-829C73E003E1}"/>
                </c:ext>
              </c:extLst>
            </c:dLbl>
            <c:dLbl>
              <c:idx val="1"/>
              <c:layout/>
              <c:tx>
                <c:rich>
                  <a:bodyPr/>
                  <a:lstStyle/>
                  <a:p>
                    <a:fld id="{69AE553B-FA0F-476F-83D8-1BAC9DBB83E9}" type="CELLRANGE">
                      <a:rPr lang="en-US"/>
                      <a:pPr/>
                      <a:t>[CELLRANGE]</a:t>
                    </a:fld>
                    <a:endParaRPr lang="en-US" baseline="0"/>
                  </a:p>
                  <a:p>
                    <a:fld id="{2205B287-B45D-4D72-A8D6-2649546E1AAA}"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9993-4B7B-96EC-829C73E003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dk1">
                          <a:lumMod val="50000"/>
                          <a:lumOff val="50000"/>
                        </a:schemeClr>
                      </a:solidFill>
                    </a:ln>
                    <a:effectLst/>
                  </c:spPr>
                </c15:leaderLines>
              </c:ext>
            </c:extLst>
          </c:dLbls>
          <c:cat>
            <c:strRef>
              <c:f>'ejecución física (2)'!$A$16:$A$19</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 (2)'!$B$16:$B$19</c:f>
              <c:numCache>
                <c:formatCode>0_ ;\-0\ </c:formatCode>
                <c:ptCount val="2"/>
                <c:pt idx="0">
                  <c:v>343</c:v>
                </c:pt>
                <c:pt idx="1">
                  <c:v>1914</c:v>
                </c:pt>
              </c:numCache>
            </c:numRef>
          </c:val>
          <c:extLst>
            <c:ext xmlns:c15="http://schemas.microsoft.com/office/drawing/2012/chart" uri="{02D57815-91ED-43cb-92C2-25804820EDAC}">
              <c15:datalabelsRange>
                <c15:f>'ejecución física (2)'!$D$16:$D$19</c15:f>
                <c15:dlblRangeCache>
                  <c:ptCount val="4"/>
                  <c:pt idx="0">
                    <c:v>37%</c:v>
                  </c:pt>
                  <c:pt idx="1">
                    <c:v>32%</c:v>
                  </c:pt>
                  <c:pt idx="2">
                    <c:v>25%</c:v>
                  </c:pt>
                  <c:pt idx="3">
                    <c:v>31%</c:v>
                  </c:pt>
                </c15:dlblRangeCache>
              </c15:datalabelsRange>
            </c:ext>
            <c:ext xmlns:c16="http://schemas.microsoft.com/office/drawing/2014/chart" uri="{C3380CC4-5D6E-409C-BE32-E72D297353CC}">
              <c16:uniqueId val="{00000002-9993-4B7B-96EC-829C73E003E1}"/>
            </c:ext>
          </c:extLst>
        </c:ser>
        <c:ser>
          <c:idx val="1"/>
          <c:order val="1"/>
          <c:tx>
            <c:strRef>
              <c:f>'ejecución física (2)'!$C$15</c:f>
              <c:strCache>
                <c:ptCount val="1"/>
                <c:pt idx="0">
                  <c:v>PROGRAMACIÓN ANUAL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3.331780381199235E-17"/>
                  <c:y val="-1.9870839542970753E-2"/>
                </c:manualLayout>
              </c:layout>
              <c:tx>
                <c:rich>
                  <a:bodyPr/>
                  <a:lstStyle/>
                  <a:p>
                    <a:fld id="{0D605244-4310-473A-A5E0-E791A6445A75}" type="CELLRANGE">
                      <a:rPr lang="en-US"/>
                      <a:pPr/>
                      <a:t>[CELLRANGE]</a:t>
                    </a:fld>
                    <a:endParaRPr lang="en-US" baseline="0"/>
                  </a:p>
                  <a:p>
                    <a:fld id="{2C17C402-F8E7-4526-9FFC-FD275498B534}"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9993-4B7B-96EC-829C73E003E1}"/>
                </c:ext>
              </c:extLst>
            </c:dLbl>
            <c:dLbl>
              <c:idx val="1"/>
              <c:layout/>
              <c:tx>
                <c:rich>
                  <a:bodyPr/>
                  <a:lstStyle/>
                  <a:p>
                    <a:fld id="{83C1E446-A5C9-4A06-BB9B-204DCC909E45}" type="CELLRANGE">
                      <a:rPr lang="en-US"/>
                      <a:pPr/>
                      <a:t>[CELLRANGE]</a:t>
                    </a:fld>
                    <a:endParaRPr lang="en-US" baseline="0"/>
                  </a:p>
                  <a:p>
                    <a:fld id="{9039448C-6FCC-4FED-8308-33F35D0E6AFE}"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9993-4B7B-96EC-829C73E003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dk1">
                          <a:lumMod val="50000"/>
                          <a:lumOff val="50000"/>
                        </a:schemeClr>
                      </a:solidFill>
                    </a:ln>
                    <a:effectLst/>
                  </c:spPr>
                </c15:leaderLines>
              </c:ext>
            </c:extLst>
          </c:dLbls>
          <c:cat>
            <c:strRef>
              <c:f>'ejecución física (2)'!$A$16:$A$19</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 (2)'!$C$16:$C$19</c:f>
              <c:numCache>
                <c:formatCode>0_ ;\-0\ </c:formatCode>
                <c:ptCount val="2"/>
                <c:pt idx="0">
                  <c:v>915</c:v>
                </c:pt>
                <c:pt idx="1">
                  <c:v>5966</c:v>
                </c:pt>
              </c:numCache>
            </c:numRef>
          </c:val>
          <c:extLst>
            <c:ext xmlns:c15="http://schemas.microsoft.com/office/drawing/2012/chart" uri="{02D57815-91ED-43cb-92C2-25804820EDAC}">
              <c15:datalabelsRange>
                <c15:f>'ejecución física (2)'!$E$16:$E$19</c15:f>
                <c15:dlblRangeCache>
                  <c:ptCount val="4"/>
                  <c:pt idx="0">
                    <c:v>100%</c:v>
                  </c:pt>
                  <c:pt idx="1">
                    <c:v>100%</c:v>
                  </c:pt>
                  <c:pt idx="2">
                    <c:v>100%</c:v>
                  </c:pt>
                  <c:pt idx="3">
                    <c:v>100%</c:v>
                  </c:pt>
                </c15:dlblRangeCache>
              </c15:datalabelsRange>
            </c:ext>
            <c:ext xmlns:c16="http://schemas.microsoft.com/office/drawing/2014/chart" uri="{C3380CC4-5D6E-409C-BE32-E72D297353CC}">
              <c16:uniqueId val="{00000005-9993-4B7B-96EC-829C73E003E1}"/>
            </c:ext>
          </c:extLst>
        </c:ser>
        <c:dLbls>
          <c:showLegendKey val="0"/>
          <c:showVal val="1"/>
          <c:showCatName val="0"/>
          <c:showSerName val="0"/>
          <c:showPercent val="0"/>
          <c:showBubbleSize val="0"/>
        </c:dLbls>
        <c:gapWidth val="65"/>
        <c:shape val="box"/>
        <c:axId val="147875855"/>
        <c:axId val="147877103"/>
        <c:axId val="0"/>
      </c:bar3DChart>
      <c:catAx>
        <c:axId val="147875855"/>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a:t>Actividad Presupuestaria</a:t>
                </a:r>
                <a:r>
                  <a:rPr lang="es-GT" baseline="0"/>
                  <a:t> - Producto</a:t>
                </a:r>
                <a:endParaRPr lang="es-GT"/>
              </a:p>
            </c:rich>
          </c:tx>
          <c:layout>
            <c:manualLayout>
              <c:xMode val="edge"/>
              <c:yMode val="edge"/>
              <c:x val="0.392368966146383"/>
              <c:y val="0.8579699147144608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50" b="0" i="0" u="none" strike="noStrike" kern="1200" cap="all" baseline="0">
                <a:solidFill>
                  <a:schemeClr val="dk1">
                    <a:lumMod val="75000"/>
                    <a:lumOff val="25000"/>
                  </a:schemeClr>
                </a:solidFill>
                <a:latin typeface="+mn-lt"/>
                <a:ea typeface="+mn-ea"/>
                <a:cs typeface="+mn-cs"/>
              </a:defRPr>
            </a:pPr>
            <a:endParaRPr lang="es-GT"/>
          </a:p>
        </c:txPr>
        <c:crossAx val="147877103"/>
        <c:crosses val="autoZero"/>
        <c:auto val="1"/>
        <c:lblAlgn val="ctr"/>
        <c:lblOffset val="100"/>
        <c:noMultiLvlLbl val="0"/>
      </c:catAx>
      <c:valAx>
        <c:axId val="14787710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a:t>Metas Ejecutadas</a:t>
                </a:r>
              </a:p>
            </c:rich>
          </c:tx>
          <c:layout>
            <c:manualLayout>
              <c:xMode val="edge"/>
              <c:yMode val="edge"/>
              <c:x val="1.5936492718055861E-2"/>
              <c:y val="0.2375621452683541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GT"/>
          </a:p>
        </c:txPr>
        <c:crossAx val="147875855"/>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GT"/>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D6FF"/>
              </a:solidFill>
              <a:ln>
                <a:noFill/>
              </a:ln>
              <a:effectLst/>
            </c:spPr>
            <c:extLst>
              <c:ext xmlns:c16="http://schemas.microsoft.com/office/drawing/2014/chart" uri="{C3380CC4-5D6E-409C-BE32-E72D297353CC}">
                <c16:uniqueId val="{00000001-66CD-4BCD-A1D2-D3255AEC4332}"/>
              </c:ext>
            </c:extLst>
          </c:dPt>
          <c:dPt>
            <c:idx val="1"/>
            <c:invertIfNegative val="0"/>
            <c:bubble3D val="0"/>
            <c:spPr>
              <a:solidFill>
                <a:srgbClr val="60C2FF"/>
              </a:solidFill>
              <a:ln>
                <a:noFill/>
              </a:ln>
              <a:effectLst/>
            </c:spPr>
            <c:extLst>
              <c:ext xmlns:c16="http://schemas.microsoft.com/office/drawing/2014/chart" uri="{C3380CC4-5D6E-409C-BE32-E72D297353CC}">
                <c16:uniqueId val="{00000003-66CD-4BCD-A1D2-D3255AEC4332}"/>
              </c:ext>
            </c:extLst>
          </c:dPt>
          <c:dPt>
            <c:idx val="2"/>
            <c:invertIfNegative val="0"/>
            <c:bubble3D val="0"/>
            <c:spPr>
              <a:solidFill>
                <a:srgbClr val="2BA3FF"/>
              </a:solidFill>
              <a:ln>
                <a:noFill/>
              </a:ln>
              <a:effectLst/>
            </c:spPr>
            <c:extLst>
              <c:ext xmlns:c16="http://schemas.microsoft.com/office/drawing/2014/chart" uri="{C3380CC4-5D6E-409C-BE32-E72D297353CC}">
                <c16:uniqueId val="{00000005-66CD-4BCD-A1D2-D3255AEC4332}"/>
              </c:ext>
            </c:extLst>
          </c:dPt>
          <c:dPt>
            <c:idx val="3"/>
            <c:invertIfNegative val="0"/>
            <c:bubble3D val="0"/>
            <c:spPr>
              <a:solidFill>
                <a:srgbClr val="1F7FDB"/>
              </a:solidFill>
              <a:ln>
                <a:noFill/>
              </a:ln>
              <a:effectLst/>
            </c:spPr>
            <c:extLst>
              <c:ext xmlns:c16="http://schemas.microsoft.com/office/drawing/2014/chart" uri="{C3380CC4-5D6E-409C-BE32-E72D297353CC}">
                <c16:uniqueId val="{00000007-66CD-4BCD-A1D2-D3255AEC4332}"/>
              </c:ext>
            </c:extLst>
          </c:dPt>
          <c:dLbls>
            <c:dLbl>
              <c:idx val="0"/>
              <c:layout/>
              <c:tx>
                <c:rich>
                  <a:bodyPr/>
                  <a:lstStyle/>
                  <a:p>
                    <a:fld id="{02222C87-72BC-41A9-A33C-F3A8759C07D8}" type="CELLREF">
                      <a:rPr lang="en-US"/>
                      <a:pPr/>
                      <a:t>[CELLREF]</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dlblFTEntry>
                      <c15:txfldGUID>{02222C87-72BC-41A9-A33C-F3A8759C07D8}</c15:txfldGUID>
                      <c15:f>'[Graficas Presupuestarías Secretaría General de la Presidencia de la República.xlsx]Grafica 1 y 4'!$B$18</c15:f>
                      <c15:dlblFieldTableCache>
                        <c:ptCount val="1"/>
                      </c15:dlblFieldTableCache>
                    </c15:dlblFTEntry>
                  </c15:dlblFieldTable>
                  <c15:showDataLabelsRange val="1"/>
                </c:ext>
                <c:ext xmlns:c16="http://schemas.microsoft.com/office/drawing/2014/chart" uri="{C3380CC4-5D6E-409C-BE32-E72D297353CC}">
                  <c16:uniqueId val="{00000001-66CD-4BCD-A1D2-D3255AEC4332}"/>
                </c:ext>
              </c:extLst>
            </c:dLbl>
            <c:dLbl>
              <c:idx val="1"/>
              <c:layout/>
              <c:tx>
                <c:rich>
                  <a:bodyPr/>
                  <a:lstStyle/>
                  <a:p>
                    <a:fld id="{5DBBFBF9-D5B6-4A54-9D0B-1363F68F6693}" type="CELLRANGE">
                      <a:rPr lang="en-US"/>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66CD-4BCD-A1D2-D3255AEC4332}"/>
                </c:ext>
              </c:extLst>
            </c:dLbl>
            <c:dLbl>
              <c:idx val="2"/>
              <c:layout/>
              <c:tx>
                <c:rich>
                  <a:bodyPr/>
                  <a:lstStyle/>
                  <a:p>
                    <a:fld id="{9693AFFA-1E19-406B-917C-4E46FAC048EB}"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66CD-4BCD-A1D2-D3255AEC4332}"/>
                </c:ext>
              </c:extLst>
            </c:dLbl>
            <c:dLbl>
              <c:idx val="3"/>
              <c:layout/>
              <c:tx>
                <c:rich>
                  <a:bodyPr/>
                  <a:lstStyle/>
                  <a:p>
                    <a:fld id="{56558756-2F03-4A46-8319-7C484577C754}"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6CD-4BCD-A1D2-D3255AEC43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'[Graficas Presupuestarías Secretaría General de la Presidencia de la República.xlsx]Grafica 1 y 4'!$C$13:$F$13</c:f>
              <c:strCache>
                <c:ptCount val="4"/>
                <c:pt idx="0">
                  <c:v>Asignado</c:v>
                </c:pt>
                <c:pt idx="1">
                  <c:v>Vigente</c:v>
                </c:pt>
                <c:pt idx="2">
                  <c:v>Ejecutado</c:v>
                </c:pt>
                <c:pt idx="3">
                  <c:v>Por Ejecutar</c:v>
                </c:pt>
              </c:strCache>
            </c:strRef>
          </c:cat>
          <c:val>
            <c:numRef>
              <c:f>'[Graficas Presupuestarías Secretaría General de la Presidencia de la República.xlsx]Grafica 1 y 4'!$C$14:$F$14</c:f>
              <c:numCache>
                <c:formatCode>"Q"#,##0.00</c:formatCode>
                <c:ptCount val="4"/>
                <c:pt idx="0">
                  <c:v>19000000</c:v>
                </c:pt>
                <c:pt idx="1">
                  <c:v>25000000</c:v>
                </c:pt>
                <c:pt idx="2">
                  <c:v>6349420.2800000003</c:v>
                </c:pt>
                <c:pt idx="3">
                  <c:v>18650579.719999999</c:v>
                </c:pt>
              </c:numCache>
            </c:numRef>
          </c:val>
          <c:extLst>
            <c:ext xmlns:c15="http://schemas.microsoft.com/office/drawing/2012/chart" uri="{02D57815-91ED-43cb-92C2-25804820EDAC}">
              <c15:datalabelsRange>
                <c15:f>'[Graficas Presupuestarías Secretaría General de la Presidencia de la República.xlsx]Grafica 1 y 4'!$C$15:$F$15</c15:f>
                <c15:dlblRangeCache>
                  <c:ptCount val="4"/>
                  <c:pt idx="0">
                    <c:v>Porcentajes</c:v>
                  </c:pt>
                  <c:pt idx="1">
                    <c:v>100%</c:v>
                  </c:pt>
                  <c:pt idx="2">
                    <c:v>25.40%</c:v>
                  </c:pt>
                  <c:pt idx="3">
                    <c:v>74.60%</c:v>
                  </c:pt>
                </c15:dlblRangeCache>
              </c15:datalabelsRange>
            </c:ext>
            <c:ext xmlns:c16="http://schemas.microsoft.com/office/drawing/2014/chart" uri="{C3380CC4-5D6E-409C-BE32-E72D297353CC}">
              <c16:uniqueId val="{00000008-66CD-4BCD-A1D2-D3255AEC4332}"/>
            </c:ext>
          </c:extLst>
        </c:ser>
        <c:ser>
          <c:idx val="1"/>
          <c:order val="1"/>
          <c:spPr>
            <a:solidFill>
              <a:schemeClr val="accent2"/>
            </a:solidFill>
            <a:ln>
              <a:noFill/>
            </a:ln>
            <a:effectLst/>
          </c:spPr>
          <c:invertIfNegative val="0"/>
          <c:cat>
            <c:strRef>
              <c:f>'[Graficas Presupuestarías Secretaría General de la Presidencia de la República.xlsx]Grafica 1 y 4'!$C$13:$F$13</c:f>
              <c:strCache>
                <c:ptCount val="4"/>
                <c:pt idx="0">
                  <c:v>Asignado</c:v>
                </c:pt>
                <c:pt idx="1">
                  <c:v>Vigente</c:v>
                </c:pt>
                <c:pt idx="2">
                  <c:v>Ejecutado</c:v>
                </c:pt>
                <c:pt idx="3">
                  <c:v>Por Ejecutar</c:v>
                </c:pt>
              </c:strCache>
            </c:strRef>
          </c:cat>
          <c:val>
            <c:numRef>
              <c:f>'[Graficas Presupuestarías Secretaría General de la Presidencia de la República.xlsx]Grafica 1 y 4'!$C$15:$F$15</c:f>
              <c:numCache>
                <c:formatCode>0%</c:formatCode>
                <c:ptCount val="4"/>
                <c:pt idx="0" formatCode="0.00%">
                  <c:v>0</c:v>
                </c:pt>
                <c:pt idx="1">
                  <c:v>1</c:v>
                </c:pt>
                <c:pt idx="2" formatCode="0.00%">
                  <c:v>0.254</c:v>
                </c:pt>
                <c:pt idx="3" formatCode="0.00%">
                  <c:v>0.746</c:v>
                </c:pt>
              </c:numCache>
            </c:numRef>
          </c:val>
          <c:extLst>
            <c:ext xmlns:c16="http://schemas.microsoft.com/office/drawing/2014/chart" uri="{C3380CC4-5D6E-409C-BE32-E72D297353CC}">
              <c16:uniqueId val="{00000009-66CD-4BCD-A1D2-D3255AEC4332}"/>
            </c:ext>
          </c:extLst>
        </c:ser>
        <c:dLbls>
          <c:showLegendKey val="0"/>
          <c:showVal val="0"/>
          <c:showCatName val="0"/>
          <c:showSerName val="0"/>
          <c:showPercent val="0"/>
          <c:showBubbleSize val="0"/>
        </c:dLbls>
        <c:gapWidth val="219"/>
        <c:overlap val="-27"/>
        <c:axId val="2021812688"/>
        <c:axId val="2021812144"/>
      </c:barChart>
      <c:catAx>
        <c:axId val="202181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12144"/>
        <c:crosses val="autoZero"/>
        <c:auto val="1"/>
        <c:lblAlgn val="ctr"/>
        <c:lblOffset val="100"/>
        <c:noMultiLvlLbl val="0"/>
      </c:catAx>
      <c:valAx>
        <c:axId val="2021812144"/>
        <c:scaling>
          <c:orientation val="minMax"/>
          <c:max val="27000000"/>
          <c:min val="0"/>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12688"/>
        <c:crosses val="autoZero"/>
        <c:crossBetween val="between"/>
        <c:majorUnit val="2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0C2FF"/>
              </a:solidFill>
              <a:ln>
                <a:noFill/>
              </a:ln>
              <a:effectLst/>
            </c:spPr>
            <c:extLst>
              <c:ext xmlns:c16="http://schemas.microsoft.com/office/drawing/2014/chart" uri="{C3380CC4-5D6E-409C-BE32-E72D297353CC}">
                <c16:uniqueId val="{00000001-F7C1-4114-A541-9D1DEE1F25DF}"/>
              </c:ext>
            </c:extLst>
          </c:dPt>
          <c:dPt>
            <c:idx val="1"/>
            <c:invertIfNegative val="0"/>
            <c:bubble3D val="0"/>
            <c:spPr>
              <a:solidFill>
                <a:srgbClr val="2BA3FF"/>
              </a:solidFill>
              <a:ln>
                <a:noFill/>
              </a:ln>
              <a:effectLst/>
            </c:spPr>
            <c:extLst>
              <c:ext xmlns:c16="http://schemas.microsoft.com/office/drawing/2014/chart" uri="{C3380CC4-5D6E-409C-BE32-E72D297353CC}">
                <c16:uniqueId val="{00000003-F7C1-4114-A541-9D1DEE1F25DF}"/>
              </c:ext>
            </c:extLst>
          </c:dPt>
          <c:dPt>
            <c:idx val="2"/>
            <c:invertIfNegative val="0"/>
            <c:bubble3D val="0"/>
            <c:spPr>
              <a:solidFill>
                <a:srgbClr val="1F7FDB"/>
              </a:solidFill>
              <a:ln>
                <a:noFill/>
              </a:ln>
              <a:effectLst/>
            </c:spPr>
            <c:extLst>
              <c:ext xmlns:c16="http://schemas.microsoft.com/office/drawing/2014/chart" uri="{C3380CC4-5D6E-409C-BE32-E72D297353CC}">
                <c16:uniqueId val="{00000005-F7C1-4114-A541-9D1DEE1F25DF}"/>
              </c:ext>
            </c:extLst>
          </c:dPt>
          <c:dLbls>
            <c:dLbl>
              <c:idx val="0"/>
              <c:layout/>
              <c:tx>
                <c:rich>
                  <a:bodyPr/>
                  <a:lstStyle/>
                  <a:p>
                    <a:fld id="{18114DC4-831F-486A-87C6-E43B3DEDFD69}" type="CELLRANGE">
                      <a:rPr lang="en-US"/>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F7C1-4114-A541-9D1DEE1F25DF}"/>
                </c:ext>
              </c:extLst>
            </c:dLbl>
            <c:dLbl>
              <c:idx val="1"/>
              <c:layout/>
              <c:tx>
                <c:rich>
                  <a:bodyPr/>
                  <a:lstStyle/>
                  <a:p>
                    <a:fld id="{28A06063-9D5C-4EBE-B84C-D3A4B6F6EE24}"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F7C1-4114-A541-9D1DEE1F25DF}"/>
                </c:ext>
              </c:extLst>
            </c:dLbl>
            <c:dLbl>
              <c:idx val="2"/>
              <c:layout/>
              <c:tx>
                <c:rich>
                  <a:bodyPr/>
                  <a:lstStyle/>
                  <a:p>
                    <a:fld id="{F80C9B6C-2112-4D32-80A5-4EA5EEBA0577}"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F7C1-4114-A541-9D1DEE1F25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'Grafica 1 y 4'!$D$13:$F$13</c:f>
              <c:strCache>
                <c:ptCount val="3"/>
                <c:pt idx="0">
                  <c:v>Vigente</c:v>
                </c:pt>
                <c:pt idx="1">
                  <c:v>Ejecutado</c:v>
                </c:pt>
                <c:pt idx="2">
                  <c:v>Por Ejecutar</c:v>
                </c:pt>
              </c:strCache>
            </c:strRef>
          </c:cat>
          <c:val>
            <c:numRef>
              <c:f>'Grafica 1 y 4'!$D$14:$F$14</c:f>
              <c:numCache>
                <c:formatCode>#,##0.00</c:formatCode>
                <c:ptCount val="3"/>
                <c:pt idx="0">
                  <c:v>5000000</c:v>
                </c:pt>
                <c:pt idx="1">
                  <c:v>1088382.24</c:v>
                </c:pt>
                <c:pt idx="2">
                  <c:v>3911617.76</c:v>
                </c:pt>
              </c:numCache>
            </c:numRef>
          </c:val>
          <c:extLst>
            <c:ext xmlns:c15="http://schemas.microsoft.com/office/drawing/2012/chart" uri="{02D57815-91ED-43cb-92C2-25804820EDAC}">
              <c15:datalabelsRange>
                <c15:f>'Grafica 1 y 4'!$D$15:$F$15</c15:f>
                <c15:dlblRangeCache>
                  <c:ptCount val="3"/>
                  <c:pt idx="0">
                    <c:v>100%</c:v>
                  </c:pt>
                  <c:pt idx="1">
                    <c:v>21.77%</c:v>
                  </c:pt>
                  <c:pt idx="2">
                    <c:v>79.23%</c:v>
                  </c:pt>
                </c15:dlblRangeCache>
              </c15:datalabelsRange>
            </c:ext>
            <c:ext xmlns:c16="http://schemas.microsoft.com/office/drawing/2014/chart" uri="{C3380CC4-5D6E-409C-BE32-E72D297353CC}">
              <c16:uniqueId val="{00000006-F7C1-4114-A541-9D1DEE1F25DF}"/>
            </c:ext>
          </c:extLst>
        </c:ser>
        <c:dLbls>
          <c:showLegendKey val="0"/>
          <c:showVal val="0"/>
          <c:showCatName val="0"/>
          <c:showSerName val="0"/>
          <c:showPercent val="0"/>
          <c:showBubbleSize val="0"/>
        </c:dLbls>
        <c:gapWidth val="219"/>
        <c:overlap val="-27"/>
        <c:axId val="2021787664"/>
        <c:axId val="2021812144"/>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'Grafica 1 y 4'!$D$13:$F$13</c15:sqref>
                        </c15:formulaRef>
                      </c:ext>
                    </c:extLst>
                    <c:strCache>
                      <c:ptCount val="3"/>
                      <c:pt idx="0">
                        <c:v>Vigente</c:v>
                      </c:pt>
                      <c:pt idx="1">
                        <c:v>Ejecutado</c:v>
                      </c:pt>
                      <c:pt idx="2">
                        <c:v>Por Ejecutar</c:v>
                      </c:pt>
                    </c:strCache>
                  </c:strRef>
                </c:cat>
                <c:val>
                  <c:numRef>
                    <c:extLst>
                      <c:ext uri="{02D57815-91ED-43cb-92C2-25804820EDAC}">
                        <c15:formulaRef>
                          <c15:sqref>'Grafica 1 y 4'!$C$15:$F$15</c15:sqref>
                        </c15:formulaRef>
                      </c:ext>
                    </c:extLst>
                    <c:numCache>
                      <c:formatCode>0%</c:formatCode>
                      <c:ptCount val="4"/>
                      <c:pt idx="0" formatCode="0.00%">
                        <c:v>0</c:v>
                      </c:pt>
                      <c:pt idx="1">
                        <c:v>1</c:v>
                      </c:pt>
                      <c:pt idx="2" formatCode="0.00%">
                        <c:v>0.2177</c:v>
                      </c:pt>
                      <c:pt idx="3" formatCode="0.00%">
                        <c:v>0.7923</c:v>
                      </c:pt>
                    </c:numCache>
                  </c:numRef>
                </c:val>
                <c:extLst>
                  <c:ext xmlns:c16="http://schemas.microsoft.com/office/drawing/2014/chart" uri="{C3380CC4-5D6E-409C-BE32-E72D297353CC}">
                    <c16:uniqueId val="{00000007-F7C1-4114-A541-9D1DEE1F25DF}"/>
                  </c:ext>
                </c:extLst>
              </c15:ser>
            </c15:filteredBarSeries>
          </c:ext>
        </c:extLst>
      </c:barChart>
      <c:catAx>
        <c:axId val="202178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12144"/>
        <c:crosses val="autoZero"/>
        <c:auto val="1"/>
        <c:lblAlgn val="ctr"/>
        <c:lblOffset val="100"/>
        <c:noMultiLvlLbl val="0"/>
      </c:catAx>
      <c:valAx>
        <c:axId val="2021812144"/>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87664"/>
        <c:crosses val="autoZero"/>
        <c:crossBetween val="between"/>
        <c:maj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0C2FF"/>
              </a:solidFill>
              <a:ln>
                <a:noFill/>
              </a:ln>
              <a:effectLst/>
            </c:spPr>
            <c:extLst>
              <c:ext xmlns:c16="http://schemas.microsoft.com/office/drawing/2014/chart" uri="{C3380CC4-5D6E-409C-BE32-E72D297353CC}">
                <c16:uniqueId val="{00000001-56DB-41E9-8E55-3D8D1A00DC4B}"/>
              </c:ext>
            </c:extLst>
          </c:dPt>
          <c:dPt>
            <c:idx val="1"/>
            <c:invertIfNegative val="0"/>
            <c:bubble3D val="0"/>
            <c:spPr>
              <a:solidFill>
                <a:srgbClr val="2BA3FF"/>
              </a:solidFill>
              <a:ln>
                <a:noFill/>
              </a:ln>
              <a:effectLst/>
            </c:spPr>
            <c:extLst>
              <c:ext xmlns:c16="http://schemas.microsoft.com/office/drawing/2014/chart" uri="{C3380CC4-5D6E-409C-BE32-E72D297353CC}">
                <c16:uniqueId val="{00000003-56DB-41E9-8E55-3D8D1A00DC4B}"/>
              </c:ext>
            </c:extLst>
          </c:dPt>
          <c:dPt>
            <c:idx val="2"/>
            <c:invertIfNegative val="0"/>
            <c:bubble3D val="0"/>
            <c:spPr>
              <a:solidFill>
                <a:srgbClr val="1F7FDB"/>
              </a:solidFill>
              <a:ln>
                <a:noFill/>
              </a:ln>
              <a:effectLst/>
            </c:spPr>
            <c:extLst>
              <c:ext xmlns:c16="http://schemas.microsoft.com/office/drawing/2014/chart" uri="{C3380CC4-5D6E-409C-BE32-E72D297353CC}">
                <c16:uniqueId val="{00000005-56DB-41E9-8E55-3D8D1A00DC4B}"/>
              </c:ext>
            </c:extLst>
          </c:dPt>
          <c:dLbls>
            <c:dLbl>
              <c:idx val="0"/>
              <c:layout/>
              <c:tx>
                <c:rich>
                  <a:bodyPr/>
                  <a:lstStyle/>
                  <a:p>
                    <a:fld id="{1FEFC6DF-6EA7-45DB-BF97-8118948BE35A}" type="CELLRANGE">
                      <a:rPr lang="en-US"/>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6DB-41E9-8E55-3D8D1A00DC4B}"/>
                </c:ext>
              </c:extLst>
            </c:dLbl>
            <c:dLbl>
              <c:idx val="1"/>
              <c:layout/>
              <c:tx>
                <c:rich>
                  <a:bodyPr/>
                  <a:lstStyle/>
                  <a:p>
                    <a:fld id="{30706B5C-D5BA-49B6-96C3-2353F3178540}"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56DB-41E9-8E55-3D8D1A00DC4B}"/>
                </c:ext>
              </c:extLst>
            </c:dLbl>
            <c:dLbl>
              <c:idx val="2"/>
              <c:layout/>
              <c:tx>
                <c:rich>
                  <a:bodyPr/>
                  <a:lstStyle/>
                  <a:p>
                    <a:fld id="{16919456-15DC-4CEC-B566-02E3B150E044}"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56DB-41E9-8E55-3D8D1A00DC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'Grafica 1 y 4'!$D$13:$F$13</c:f>
              <c:strCache>
                <c:ptCount val="3"/>
                <c:pt idx="0">
                  <c:v>Vigente</c:v>
                </c:pt>
                <c:pt idx="1">
                  <c:v>Ejecutado</c:v>
                </c:pt>
                <c:pt idx="2">
                  <c:v>Por Ejecutar</c:v>
                </c:pt>
              </c:strCache>
            </c:strRef>
          </c:cat>
          <c:val>
            <c:numRef>
              <c:f>'Grafica 1 y 4'!$D$14:$F$14</c:f>
              <c:numCache>
                <c:formatCode>"Q"#,##0.00</c:formatCode>
                <c:ptCount val="3"/>
                <c:pt idx="0">
                  <c:v>11500000</c:v>
                </c:pt>
                <c:pt idx="1">
                  <c:v>2980717.44</c:v>
                </c:pt>
                <c:pt idx="2">
                  <c:v>8519282.5600000005</c:v>
                </c:pt>
              </c:numCache>
            </c:numRef>
          </c:val>
          <c:extLst>
            <c:ext xmlns:c15="http://schemas.microsoft.com/office/drawing/2012/chart" uri="{02D57815-91ED-43cb-92C2-25804820EDAC}">
              <c15:datalabelsRange>
                <c15:f>'Grafica 1 y 4'!$D$15:$F$15</c15:f>
                <c15:dlblRangeCache>
                  <c:ptCount val="3"/>
                  <c:pt idx="0">
                    <c:v>100%</c:v>
                  </c:pt>
                  <c:pt idx="1">
                    <c:v>25.92%</c:v>
                  </c:pt>
                  <c:pt idx="2">
                    <c:v>74.08%</c:v>
                  </c:pt>
                </c15:dlblRangeCache>
              </c15:datalabelsRange>
            </c:ext>
            <c:ext xmlns:c16="http://schemas.microsoft.com/office/drawing/2014/chart" uri="{C3380CC4-5D6E-409C-BE32-E72D297353CC}">
              <c16:uniqueId val="{00000006-56DB-41E9-8E55-3D8D1A00DC4B}"/>
            </c:ext>
          </c:extLst>
        </c:ser>
        <c:ser>
          <c:idx val="1"/>
          <c:order val="1"/>
          <c:spPr>
            <a:solidFill>
              <a:schemeClr val="accent2"/>
            </a:solidFill>
            <a:ln>
              <a:noFill/>
            </a:ln>
            <a:effectLst/>
          </c:spPr>
          <c:invertIfNegative val="0"/>
          <c:cat>
            <c:strRef>
              <c:f>'Grafica 1 y 4'!$D$13:$F$13</c:f>
              <c:strCache>
                <c:ptCount val="3"/>
                <c:pt idx="0">
                  <c:v>Vigente</c:v>
                </c:pt>
                <c:pt idx="1">
                  <c:v>Ejecutado</c:v>
                </c:pt>
                <c:pt idx="2">
                  <c:v>Por Ejecutar</c:v>
                </c:pt>
              </c:strCache>
            </c:strRef>
          </c:cat>
          <c:val>
            <c:numRef>
              <c:f>'Grafica 1 y 4'!$D$15:$F$15</c:f>
              <c:numCache>
                <c:formatCode>0.00%</c:formatCode>
                <c:ptCount val="3"/>
                <c:pt idx="0" formatCode="0%">
                  <c:v>1</c:v>
                </c:pt>
                <c:pt idx="1">
                  <c:v>0.25919282086956519</c:v>
                </c:pt>
                <c:pt idx="2">
                  <c:v>0.74080717913043481</c:v>
                </c:pt>
              </c:numCache>
            </c:numRef>
          </c:val>
          <c:extLst>
            <c:ext xmlns:c16="http://schemas.microsoft.com/office/drawing/2014/chart" uri="{C3380CC4-5D6E-409C-BE32-E72D297353CC}">
              <c16:uniqueId val="{00000007-56DB-41E9-8E55-3D8D1A00DC4B}"/>
            </c:ext>
          </c:extLst>
        </c:ser>
        <c:dLbls>
          <c:showLegendKey val="0"/>
          <c:showVal val="0"/>
          <c:showCatName val="0"/>
          <c:showSerName val="0"/>
          <c:showPercent val="0"/>
          <c:showBubbleSize val="0"/>
        </c:dLbls>
        <c:gapWidth val="219"/>
        <c:overlap val="-27"/>
        <c:axId val="2104612736"/>
        <c:axId val="2104638848"/>
      </c:barChart>
      <c:catAx>
        <c:axId val="210461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104638848"/>
        <c:crosses val="autoZero"/>
        <c:auto val="1"/>
        <c:lblAlgn val="ctr"/>
        <c:lblOffset val="100"/>
        <c:noMultiLvlLbl val="0"/>
      </c:catAx>
      <c:valAx>
        <c:axId val="2104638848"/>
        <c:scaling>
          <c:orientation val="minMax"/>
          <c:max val="12000000"/>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104612736"/>
        <c:crosses val="autoZero"/>
        <c:crossBetween val="between"/>
        <c:maj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Presupuestarías Secretaría General de la Presidencia de la República.xlsx]Grafica por Grupos'!$B$14</c:f>
              <c:strCache>
                <c:ptCount val="1"/>
                <c:pt idx="0">
                  <c:v>Grupo 0</c:v>
                </c:pt>
              </c:strCache>
            </c:strRef>
          </c:tx>
          <c:spPr>
            <a:solidFill>
              <a:srgbClr val="5394FC"/>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Grupos'!$C$14:$F$14</c:f>
              <c:numCache>
                <c:formatCode>"Q"#,##0.00</c:formatCode>
                <c:ptCount val="4"/>
                <c:pt idx="0">
                  <c:v>15332286</c:v>
                </c:pt>
                <c:pt idx="1">
                  <c:v>21332286</c:v>
                </c:pt>
                <c:pt idx="2">
                  <c:v>5331254.72</c:v>
                </c:pt>
                <c:pt idx="3">
                  <c:v>16001031.279999999</c:v>
                </c:pt>
              </c:numCache>
            </c:numRef>
          </c:val>
          <c:extLst>
            <c:ext xmlns:c16="http://schemas.microsoft.com/office/drawing/2014/chart" uri="{C3380CC4-5D6E-409C-BE32-E72D297353CC}">
              <c16:uniqueId val="{00000000-1B95-41B8-9C5B-017D15F5E172}"/>
            </c:ext>
          </c:extLst>
        </c:ser>
        <c:ser>
          <c:idx val="1"/>
          <c:order val="1"/>
          <c:tx>
            <c:strRef>
              <c:f>'[Graficas Presupuestarías Secretaría General de la Presidencia de la República.xlsx]Grafica por Grupos'!$B$15</c:f>
              <c:strCache>
                <c:ptCount val="1"/>
                <c:pt idx="0">
                  <c:v>Grupo 1</c:v>
                </c:pt>
              </c:strCache>
            </c:strRef>
          </c:tx>
          <c:spPr>
            <a:solidFill>
              <a:srgbClr val="9CE659"/>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Grupos'!$C$15:$F$15</c:f>
              <c:numCache>
                <c:formatCode>"Q"#,##0.00</c:formatCode>
                <c:ptCount val="4"/>
                <c:pt idx="0">
                  <c:v>1949713</c:v>
                </c:pt>
                <c:pt idx="1">
                  <c:v>1784648</c:v>
                </c:pt>
                <c:pt idx="2">
                  <c:v>502456.22</c:v>
                </c:pt>
                <c:pt idx="3">
                  <c:v>1282191.78</c:v>
                </c:pt>
              </c:numCache>
            </c:numRef>
          </c:val>
          <c:extLst>
            <c:ext xmlns:c16="http://schemas.microsoft.com/office/drawing/2014/chart" uri="{C3380CC4-5D6E-409C-BE32-E72D297353CC}">
              <c16:uniqueId val="{00000001-1B95-41B8-9C5B-017D15F5E172}"/>
            </c:ext>
          </c:extLst>
        </c:ser>
        <c:ser>
          <c:idx val="2"/>
          <c:order val="2"/>
          <c:tx>
            <c:strRef>
              <c:f>'[Graficas Presupuestarías Secretaría General de la Presidencia de la República.xlsx]Grafica por Grupos'!$B$16</c:f>
              <c:strCache>
                <c:ptCount val="1"/>
                <c:pt idx="0">
                  <c:v>Grupo 2</c:v>
                </c:pt>
              </c:strCache>
            </c:strRef>
          </c:tx>
          <c:spPr>
            <a:solidFill>
              <a:srgbClr val="FFCC00"/>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Grupos'!$C$16:$F$16</c:f>
              <c:numCache>
                <c:formatCode>"Q"#,##0.00</c:formatCode>
                <c:ptCount val="4"/>
                <c:pt idx="0">
                  <c:v>552693</c:v>
                </c:pt>
                <c:pt idx="1">
                  <c:v>498758</c:v>
                </c:pt>
                <c:pt idx="2">
                  <c:v>140512.87</c:v>
                </c:pt>
                <c:pt idx="3">
                  <c:v>358245.13</c:v>
                </c:pt>
              </c:numCache>
            </c:numRef>
          </c:val>
          <c:extLst>
            <c:ext xmlns:c16="http://schemas.microsoft.com/office/drawing/2014/chart" uri="{C3380CC4-5D6E-409C-BE32-E72D297353CC}">
              <c16:uniqueId val="{00000002-1B95-41B8-9C5B-017D15F5E172}"/>
            </c:ext>
          </c:extLst>
        </c:ser>
        <c:ser>
          <c:idx val="3"/>
          <c:order val="3"/>
          <c:tx>
            <c:strRef>
              <c:f>'[Graficas Presupuestarías Secretaría General de la Presidencia de la República.xlsx]Grafica por Grupos'!$B$17</c:f>
              <c:strCache>
                <c:ptCount val="1"/>
                <c:pt idx="0">
                  <c:v>Grupo 3</c:v>
                </c:pt>
              </c:strCache>
            </c:strRef>
          </c:tx>
          <c:spPr>
            <a:solidFill>
              <a:srgbClr val="DB811D"/>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Grupos'!$C$17:$F$17</c:f>
              <c:numCache>
                <c:formatCode>"Q"#,##0.00</c:formatCode>
                <c:ptCount val="4"/>
                <c:pt idx="0">
                  <c:v>0</c:v>
                </c:pt>
                <c:pt idx="1">
                  <c:v>219000</c:v>
                </c:pt>
                <c:pt idx="2">
                  <c:v>162405.26</c:v>
                </c:pt>
                <c:pt idx="3">
                  <c:v>56594.74</c:v>
                </c:pt>
              </c:numCache>
            </c:numRef>
          </c:val>
          <c:extLst>
            <c:ext xmlns:c16="http://schemas.microsoft.com/office/drawing/2014/chart" uri="{C3380CC4-5D6E-409C-BE32-E72D297353CC}">
              <c16:uniqueId val="{00000003-1B95-41B8-9C5B-017D15F5E172}"/>
            </c:ext>
          </c:extLst>
        </c:ser>
        <c:ser>
          <c:idx val="4"/>
          <c:order val="4"/>
          <c:tx>
            <c:strRef>
              <c:f>'[Graficas Presupuestarías Secretaría General de la Presidencia de la República.xlsx]Grafica por Grupos'!$B$18</c:f>
              <c:strCache>
                <c:ptCount val="1"/>
                <c:pt idx="0">
                  <c:v>Grupo 4</c:v>
                </c:pt>
              </c:strCache>
            </c:strRef>
          </c:tx>
          <c:spPr>
            <a:solidFill>
              <a:srgbClr val="FF2828"/>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Grupos'!$C$18:$F$18</c:f>
              <c:numCache>
                <c:formatCode>"Q"#,##0.00</c:formatCode>
                <c:ptCount val="4"/>
                <c:pt idx="0">
                  <c:v>1165308</c:v>
                </c:pt>
                <c:pt idx="1">
                  <c:v>1165308</c:v>
                </c:pt>
                <c:pt idx="2">
                  <c:v>212791.21</c:v>
                </c:pt>
                <c:pt idx="3">
                  <c:v>952516.79</c:v>
                </c:pt>
              </c:numCache>
            </c:numRef>
          </c:val>
          <c:extLst>
            <c:ext xmlns:c16="http://schemas.microsoft.com/office/drawing/2014/chart" uri="{C3380CC4-5D6E-409C-BE32-E72D297353CC}">
              <c16:uniqueId val="{00000004-1B95-41B8-9C5B-017D15F5E172}"/>
            </c:ext>
          </c:extLst>
        </c:ser>
        <c:dLbls>
          <c:showLegendKey val="0"/>
          <c:showVal val="0"/>
          <c:showCatName val="0"/>
          <c:showSerName val="0"/>
          <c:showPercent val="0"/>
          <c:showBubbleSize val="0"/>
        </c:dLbls>
        <c:gapWidth val="219"/>
        <c:overlap val="-27"/>
        <c:axId val="2021799632"/>
        <c:axId val="2021798000"/>
      </c:barChart>
      <c:catAx>
        <c:axId val="202179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98000"/>
        <c:crosses val="autoZero"/>
        <c:auto val="1"/>
        <c:lblAlgn val="ctr"/>
        <c:lblOffset val="100"/>
        <c:noMultiLvlLbl val="0"/>
      </c:catAx>
      <c:valAx>
        <c:axId val="2021798000"/>
        <c:scaling>
          <c:orientation val="minMax"/>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99632"/>
        <c:crosses val="autoZero"/>
        <c:crossBetween val="between"/>
      </c:valAx>
      <c:spPr>
        <a:noFill/>
        <a:ln>
          <a:noFill/>
        </a:ln>
        <a:effectLst/>
      </c:spPr>
    </c:plotArea>
    <c:legend>
      <c:legendPos val="b"/>
      <c:layout>
        <c:manualLayout>
          <c:xMode val="edge"/>
          <c:yMode val="edge"/>
          <c:x val="0.19265505899452204"/>
          <c:y val="0.89729089983383414"/>
          <c:w val="0.64386713306904819"/>
          <c:h val="0.102709179003263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D6FF"/>
              </a:solidFill>
              <a:ln>
                <a:noFill/>
              </a:ln>
              <a:effectLst/>
            </c:spPr>
            <c:extLst>
              <c:ext xmlns:c16="http://schemas.microsoft.com/office/drawing/2014/chart" uri="{C3380CC4-5D6E-409C-BE32-E72D297353CC}">
                <c16:uniqueId val="{00000001-8581-4A23-8E52-008A7076F683}"/>
              </c:ext>
            </c:extLst>
          </c:dPt>
          <c:dPt>
            <c:idx val="1"/>
            <c:invertIfNegative val="0"/>
            <c:bubble3D val="0"/>
            <c:spPr>
              <a:solidFill>
                <a:srgbClr val="60C2FF"/>
              </a:solidFill>
              <a:ln>
                <a:noFill/>
              </a:ln>
              <a:effectLst/>
            </c:spPr>
            <c:extLst>
              <c:ext xmlns:c16="http://schemas.microsoft.com/office/drawing/2014/chart" uri="{C3380CC4-5D6E-409C-BE32-E72D297353CC}">
                <c16:uniqueId val="{00000003-8581-4A23-8E52-008A7076F683}"/>
              </c:ext>
            </c:extLst>
          </c:dPt>
          <c:dPt>
            <c:idx val="2"/>
            <c:invertIfNegative val="0"/>
            <c:bubble3D val="0"/>
            <c:spPr>
              <a:solidFill>
                <a:srgbClr val="2BA3FF"/>
              </a:solidFill>
              <a:ln>
                <a:noFill/>
              </a:ln>
              <a:effectLst/>
            </c:spPr>
            <c:extLst>
              <c:ext xmlns:c16="http://schemas.microsoft.com/office/drawing/2014/chart" uri="{C3380CC4-5D6E-409C-BE32-E72D297353CC}">
                <c16:uniqueId val="{00000005-8581-4A23-8E52-008A7076F683}"/>
              </c:ext>
            </c:extLst>
          </c:dPt>
          <c:dPt>
            <c:idx val="3"/>
            <c:invertIfNegative val="0"/>
            <c:bubble3D val="0"/>
            <c:spPr>
              <a:solidFill>
                <a:srgbClr val="1F7FDB"/>
              </a:solidFill>
              <a:ln>
                <a:noFill/>
              </a:ln>
              <a:effectLst/>
            </c:spPr>
            <c:extLst>
              <c:ext xmlns:c16="http://schemas.microsoft.com/office/drawing/2014/chart" uri="{C3380CC4-5D6E-409C-BE32-E72D297353CC}">
                <c16:uniqueId val="{00000007-8581-4A23-8E52-008A7076F683}"/>
              </c:ext>
            </c:extLst>
          </c:dPt>
          <c:cat>
            <c:strRef>
              <c:f>'[Graficas Presupuestarías Secretaría General de la Presidencia de la República.xlsx]Grafica Grupo 0'!$C$14:$F$14</c:f>
              <c:strCache>
                <c:ptCount val="4"/>
                <c:pt idx="0">
                  <c:v>Asignado</c:v>
                </c:pt>
                <c:pt idx="1">
                  <c:v>Vigente</c:v>
                </c:pt>
                <c:pt idx="2">
                  <c:v>Ejecutado</c:v>
                </c:pt>
                <c:pt idx="3">
                  <c:v>Por Ejecutar</c:v>
                </c:pt>
              </c:strCache>
            </c:strRef>
          </c:cat>
          <c:val>
            <c:numRef>
              <c:f>'[Graficas Presupuestarías Secretaría General de la Presidencia de la República.xlsx]Grafica Grupo 0'!$C$15:$F$15</c:f>
              <c:numCache>
                <c:formatCode>"Q"#,##0.00</c:formatCode>
                <c:ptCount val="4"/>
                <c:pt idx="0">
                  <c:v>15332286</c:v>
                </c:pt>
                <c:pt idx="1">
                  <c:v>21332286</c:v>
                </c:pt>
                <c:pt idx="2">
                  <c:v>5331254.72</c:v>
                </c:pt>
                <c:pt idx="3">
                  <c:v>16001031.279999999</c:v>
                </c:pt>
              </c:numCache>
            </c:numRef>
          </c:val>
          <c:extLst>
            <c:ext xmlns:c16="http://schemas.microsoft.com/office/drawing/2014/chart" uri="{C3380CC4-5D6E-409C-BE32-E72D297353CC}">
              <c16:uniqueId val="{00000008-8581-4A23-8E52-008A7076F683}"/>
            </c:ext>
          </c:extLst>
        </c:ser>
        <c:dLbls>
          <c:showLegendKey val="0"/>
          <c:showVal val="0"/>
          <c:showCatName val="0"/>
          <c:showSerName val="0"/>
          <c:showPercent val="0"/>
          <c:showBubbleSize val="0"/>
        </c:dLbls>
        <c:gapWidth val="219"/>
        <c:overlap val="-27"/>
        <c:axId val="2021799088"/>
        <c:axId val="2021797456"/>
      </c:barChart>
      <c:catAx>
        <c:axId val="202179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2021797456"/>
        <c:crosses val="autoZero"/>
        <c:auto val="1"/>
        <c:lblAlgn val="ctr"/>
        <c:lblOffset val="100"/>
        <c:noMultiLvlLbl val="0"/>
      </c:catAx>
      <c:valAx>
        <c:axId val="2021797456"/>
        <c:scaling>
          <c:orientation val="minMax"/>
          <c:max val="25000000"/>
          <c:min val="0"/>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2021799088"/>
        <c:crosses val="autoZero"/>
        <c:crossBetween val="between"/>
        <c:majorUnit val="3000000"/>
        <c:min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0C2FF"/>
              </a:solidFill>
              <a:ln>
                <a:noFill/>
              </a:ln>
              <a:effectLst/>
            </c:spPr>
            <c:extLst>
              <c:ext xmlns:c16="http://schemas.microsoft.com/office/drawing/2014/chart" uri="{C3380CC4-5D6E-409C-BE32-E72D297353CC}">
                <c16:uniqueId val="{00000001-A77A-4ED2-8615-ECC778724797}"/>
              </c:ext>
            </c:extLst>
          </c:dPt>
          <c:dPt>
            <c:idx val="1"/>
            <c:invertIfNegative val="0"/>
            <c:bubble3D val="0"/>
            <c:spPr>
              <a:solidFill>
                <a:srgbClr val="2BA3FF"/>
              </a:solidFill>
              <a:ln>
                <a:noFill/>
              </a:ln>
              <a:effectLst/>
            </c:spPr>
            <c:extLst>
              <c:ext xmlns:c16="http://schemas.microsoft.com/office/drawing/2014/chart" uri="{C3380CC4-5D6E-409C-BE32-E72D297353CC}">
                <c16:uniqueId val="{00000003-A77A-4ED2-8615-ECC778724797}"/>
              </c:ext>
            </c:extLst>
          </c:dPt>
          <c:dPt>
            <c:idx val="2"/>
            <c:invertIfNegative val="0"/>
            <c:bubble3D val="0"/>
            <c:spPr>
              <a:solidFill>
                <a:srgbClr val="1F7FDB"/>
              </a:solidFill>
              <a:ln>
                <a:noFill/>
              </a:ln>
              <a:effectLst/>
            </c:spPr>
            <c:extLst>
              <c:ext xmlns:c16="http://schemas.microsoft.com/office/drawing/2014/chart" uri="{C3380CC4-5D6E-409C-BE32-E72D297353CC}">
                <c16:uniqueId val="{00000005-A77A-4ED2-8615-ECC778724797}"/>
              </c:ext>
            </c:extLst>
          </c:dPt>
          <c:cat>
            <c:strRef>
              <c:f>'[Graficas Presupuestarías Secretaría General de la Presidencia de la República.xlsx]Grafica por Inversión'!$C$12:$E$12</c:f>
              <c:strCache>
                <c:ptCount val="3"/>
                <c:pt idx="0">
                  <c:v>Vigente</c:v>
                </c:pt>
                <c:pt idx="1">
                  <c:v>Ejecutado</c:v>
                </c:pt>
                <c:pt idx="2">
                  <c:v>Por Ejecutar</c:v>
                </c:pt>
              </c:strCache>
            </c:strRef>
          </c:cat>
          <c:val>
            <c:numRef>
              <c:f>'[Graficas Presupuestarías Secretaría General de la Presidencia de la República.xlsx]Grafica por Inversión'!$C$13:$E$13</c:f>
              <c:numCache>
                <c:formatCode>"Q"#,##0.00</c:formatCode>
                <c:ptCount val="3"/>
                <c:pt idx="0">
                  <c:v>219000</c:v>
                </c:pt>
                <c:pt idx="1">
                  <c:v>162405.26</c:v>
                </c:pt>
                <c:pt idx="2">
                  <c:v>56594.74</c:v>
                </c:pt>
              </c:numCache>
            </c:numRef>
          </c:val>
          <c:extLst>
            <c:ext xmlns:c16="http://schemas.microsoft.com/office/drawing/2014/chart" uri="{C3380CC4-5D6E-409C-BE32-E72D297353CC}">
              <c16:uniqueId val="{00000006-A77A-4ED2-8615-ECC778724797}"/>
            </c:ext>
          </c:extLst>
        </c:ser>
        <c:dLbls>
          <c:showLegendKey val="0"/>
          <c:showVal val="0"/>
          <c:showCatName val="0"/>
          <c:showSerName val="0"/>
          <c:showPercent val="0"/>
          <c:showBubbleSize val="0"/>
        </c:dLbls>
        <c:gapWidth val="219"/>
        <c:overlap val="-27"/>
        <c:axId val="2021793648"/>
        <c:axId val="2021809424"/>
      </c:barChart>
      <c:catAx>
        <c:axId val="202179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09424"/>
        <c:crosses val="autoZero"/>
        <c:auto val="1"/>
        <c:lblAlgn val="ctr"/>
        <c:lblOffset val="100"/>
        <c:noMultiLvlLbl val="0"/>
      </c:catAx>
      <c:valAx>
        <c:axId val="2021809424"/>
        <c:scaling>
          <c:orientation val="minMax"/>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93648"/>
        <c:crosses val="autoZero"/>
        <c:crossBetween val="between"/>
        <c:majorUnit val="2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 por Finalidad'!$B$15</c:f>
              <c:strCache>
                <c:ptCount val="1"/>
                <c:pt idx="0">
                  <c:v>Total</c:v>
                </c:pt>
              </c:strCache>
            </c:strRef>
          </c:tx>
          <c:spPr>
            <a:solidFill>
              <a:schemeClr val="accent1"/>
            </a:solidFill>
            <a:ln>
              <a:noFill/>
            </a:ln>
            <a:effectLst/>
          </c:spPr>
          <c:invertIfNegative val="0"/>
          <c:cat>
            <c:strRef>
              <c:f>'Grafica por Finalidad'!$C$12:$F$12</c:f>
              <c:strCache>
                <c:ptCount val="4"/>
                <c:pt idx="0">
                  <c:v>Asignado</c:v>
                </c:pt>
                <c:pt idx="1">
                  <c:v>Vigente</c:v>
                </c:pt>
                <c:pt idx="2">
                  <c:v>Ejecutado</c:v>
                </c:pt>
                <c:pt idx="3">
                  <c:v>Por Ejecutar</c:v>
                </c:pt>
              </c:strCache>
            </c:strRef>
          </c:cat>
          <c:val>
            <c:numRef>
              <c:f>'Grafica por Finalidad'!$C$15:$F$15</c:f>
              <c:numCache>
                <c:formatCode>"Q"#,##0.00</c:formatCode>
                <c:ptCount val="4"/>
                <c:pt idx="0">
                  <c:v>19000000</c:v>
                </c:pt>
                <c:pt idx="1">
                  <c:v>25000000</c:v>
                </c:pt>
                <c:pt idx="2">
                  <c:v>6349420.2800000003</c:v>
                </c:pt>
                <c:pt idx="3">
                  <c:v>18650579.719999999</c:v>
                </c:pt>
              </c:numCache>
            </c:numRef>
          </c:val>
          <c:extLst>
            <c:ext xmlns:c16="http://schemas.microsoft.com/office/drawing/2014/chart" uri="{C3380CC4-5D6E-409C-BE32-E72D297353CC}">
              <c16:uniqueId val="{00000000-C400-4444-BFFB-7238A2D3B9FC}"/>
            </c:ext>
          </c:extLst>
        </c:ser>
        <c:dLbls>
          <c:showLegendKey val="0"/>
          <c:showVal val="0"/>
          <c:showCatName val="0"/>
          <c:showSerName val="0"/>
          <c:showPercent val="0"/>
          <c:showBubbleSize val="0"/>
        </c:dLbls>
        <c:gapWidth val="267"/>
        <c:overlap val="-43"/>
        <c:axId val="2021802896"/>
        <c:axId val="2021783312"/>
      </c:barChart>
      <c:catAx>
        <c:axId val="20218028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GT"/>
          </a:p>
        </c:txPr>
        <c:crossAx val="2021783312"/>
        <c:crosses val="autoZero"/>
        <c:auto val="1"/>
        <c:lblAlgn val="ctr"/>
        <c:lblOffset val="100"/>
        <c:noMultiLvlLbl val="0"/>
      </c:catAx>
      <c:valAx>
        <c:axId val="2021783312"/>
        <c:scaling>
          <c:orientation val="minMax"/>
          <c:max val="25000000"/>
        </c:scaling>
        <c:delete val="0"/>
        <c:axPos val="l"/>
        <c:majorGridlines>
          <c:spPr>
            <a:ln w="9525" cap="flat" cmpd="sng" algn="ctr">
              <a:solidFill>
                <a:schemeClr val="dk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GT"/>
          </a:p>
        </c:txPr>
        <c:crossAx val="20218028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8F9B6-27C8-4CF9-9E32-6BA229AB2901}" type="doc">
      <dgm:prSet loTypeId="urn:microsoft.com/office/officeart/2005/8/layout/radial4" loCatId="relationship" qsTypeId="urn:microsoft.com/office/officeart/2005/8/quickstyle/3d2" qsCatId="3D" csTypeId="urn:microsoft.com/office/officeart/2005/8/colors/accent1_5" csCatId="accent1" phldr="1"/>
      <dgm:spPr/>
      <dgm:t>
        <a:bodyPr/>
        <a:lstStyle/>
        <a:p>
          <a:endParaRPr lang="es-ES"/>
        </a:p>
      </dgm:t>
    </dgm:pt>
    <dgm:pt modelId="{FF391F52-E272-45AA-AD02-EEA43F2A2D98}">
      <dgm:prSet phldrT="[Texto]"/>
      <dgm:spPr/>
      <dgm:t>
        <a:bodyPr/>
        <a:lstStyle/>
        <a:p>
          <a:r>
            <a:rPr lang="es-ES" b="1" dirty="0" smtClean="0">
              <a:solidFill>
                <a:schemeClr val="tx1"/>
              </a:solidFill>
            </a:rPr>
            <a:t>Inversión Física</a:t>
          </a:r>
          <a:endParaRPr lang="es-ES" b="1" dirty="0">
            <a:solidFill>
              <a:schemeClr val="tx1"/>
            </a:solidFill>
          </a:endParaRPr>
        </a:p>
      </dgm:t>
    </dgm:pt>
    <dgm:pt modelId="{7B0D15D2-3E7D-42AC-8FCA-19AB96A4CCE9}" type="parTrans" cxnId="{2D942BE5-7D17-4C6C-A657-A408843796A0}">
      <dgm:prSet/>
      <dgm:spPr/>
      <dgm:t>
        <a:bodyPr/>
        <a:lstStyle/>
        <a:p>
          <a:endParaRPr lang="es-ES"/>
        </a:p>
      </dgm:t>
    </dgm:pt>
    <dgm:pt modelId="{C8B556EC-52EB-4905-8A9D-6E9C8EBC2634}" type="sibTrans" cxnId="{2D942BE5-7D17-4C6C-A657-A408843796A0}">
      <dgm:prSet/>
      <dgm:spPr/>
      <dgm:t>
        <a:bodyPr/>
        <a:lstStyle/>
        <a:p>
          <a:endParaRPr lang="es-ES"/>
        </a:p>
      </dgm:t>
    </dgm:pt>
    <dgm:pt modelId="{43BB068D-0817-4890-89F4-6E6E8FDE1B18}">
      <dgm:prSet phldrT="[Texto]" custT="1"/>
      <dgm:spPr/>
      <dgm:t>
        <a:bodyPr/>
        <a:lstStyle/>
        <a:p>
          <a:r>
            <a:rPr lang="es-ES" sz="2400" b="1" dirty="0" smtClean="0">
              <a:solidFill>
                <a:schemeClr val="tx1"/>
              </a:solidFill>
            </a:rPr>
            <a:t>Inversión</a:t>
          </a:r>
          <a:endParaRPr lang="es-ES" sz="2400" b="1" dirty="0">
            <a:solidFill>
              <a:schemeClr val="tx1"/>
            </a:solidFill>
          </a:endParaRPr>
        </a:p>
      </dgm:t>
    </dgm:pt>
    <dgm:pt modelId="{6185F43D-353B-43CE-A833-34ADA9A7985C}" type="parTrans" cxnId="{29ED1B31-D8A2-4287-BD93-FF3F1765BC71}">
      <dgm:prSet/>
      <dgm:spPr/>
      <dgm:t>
        <a:bodyPr/>
        <a:lstStyle/>
        <a:p>
          <a:endParaRPr lang="es-ES"/>
        </a:p>
      </dgm:t>
    </dgm:pt>
    <dgm:pt modelId="{9F49A2EB-9FE3-47E9-BBD5-5949E4A38848}" type="sibTrans" cxnId="{29ED1B31-D8A2-4287-BD93-FF3F1765BC71}">
      <dgm:prSet/>
      <dgm:spPr/>
      <dgm:t>
        <a:bodyPr/>
        <a:lstStyle/>
        <a:p>
          <a:endParaRPr lang="es-ES"/>
        </a:p>
      </dgm:t>
    </dgm:pt>
    <dgm:pt modelId="{BDBE01BF-F5AD-4125-8513-8C18D03C8B5F}" type="pres">
      <dgm:prSet presAssocID="{0178F9B6-27C8-4CF9-9E32-6BA229AB2901}" presName="cycle" presStyleCnt="0">
        <dgm:presLayoutVars>
          <dgm:chMax val="1"/>
          <dgm:dir/>
          <dgm:animLvl val="ctr"/>
          <dgm:resizeHandles val="exact"/>
        </dgm:presLayoutVars>
      </dgm:prSet>
      <dgm:spPr/>
      <dgm:t>
        <a:bodyPr/>
        <a:lstStyle/>
        <a:p>
          <a:endParaRPr lang="es-ES"/>
        </a:p>
      </dgm:t>
    </dgm:pt>
    <dgm:pt modelId="{74E0E07B-FD75-402A-8510-3B75B0E9A524}" type="pres">
      <dgm:prSet presAssocID="{FF391F52-E272-45AA-AD02-EEA43F2A2D98}" presName="centerShape" presStyleLbl="node0" presStyleIdx="0" presStyleCnt="1"/>
      <dgm:spPr/>
      <dgm:t>
        <a:bodyPr/>
        <a:lstStyle/>
        <a:p>
          <a:endParaRPr lang="es-ES"/>
        </a:p>
      </dgm:t>
    </dgm:pt>
    <dgm:pt modelId="{62E806E1-A4A6-4C36-AA0E-81F99B61D8D4}" type="pres">
      <dgm:prSet presAssocID="{6185F43D-353B-43CE-A833-34ADA9A7985C}" presName="parTrans" presStyleLbl="bgSibTrans2D1" presStyleIdx="0" presStyleCnt="1"/>
      <dgm:spPr/>
      <dgm:t>
        <a:bodyPr/>
        <a:lstStyle/>
        <a:p>
          <a:endParaRPr lang="es-ES"/>
        </a:p>
      </dgm:t>
    </dgm:pt>
    <dgm:pt modelId="{2DE85A6D-2BE0-4D01-8D9F-6B52B058AB34}" type="pres">
      <dgm:prSet presAssocID="{43BB068D-0817-4890-89F4-6E6E8FDE1B18}" presName="node" presStyleLbl="node1" presStyleIdx="0" presStyleCnt="1">
        <dgm:presLayoutVars>
          <dgm:bulletEnabled val="1"/>
        </dgm:presLayoutVars>
      </dgm:prSet>
      <dgm:spPr/>
      <dgm:t>
        <a:bodyPr/>
        <a:lstStyle/>
        <a:p>
          <a:endParaRPr lang="es-ES"/>
        </a:p>
      </dgm:t>
    </dgm:pt>
  </dgm:ptLst>
  <dgm:cxnLst>
    <dgm:cxn modelId="{2D942BE5-7D17-4C6C-A657-A408843796A0}" srcId="{0178F9B6-27C8-4CF9-9E32-6BA229AB2901}" destId="{FF391F52-E272-45AA-AD02-EEA43F2A2D98}" srcOrd="0" destOrd="0" parTransId="{7B0D15D2-3E7D-42AC-8FCA-19AB96A4CCE9}" sibTransId="{C8B556EC-52EB-4905-8A9D-6E9C8EBC2634}"/>
    <dgm:cxn modelId="{29ED1B31-D8A2-4287-BD93-FF3F1765BC71}" srcId="{FF391F52-E272-45AA-AD02-EEA43F2A2D98}" destId="{43BB068D-0817-4890-89F4-6E6E8FDE1B18}" srcOrd="0" destOrd="0" parTransId="{6185F43D-353B-43CE-A833-34ADA9A7985C}" sibTransId="{9F49A2EB-9FE3-47E9-BBD5-5949E4A38848}"/>
    <dgm:cxn modelId="{E739BB32-87A8-4626-AA25-93CA8A8094F6}" type="presOf" srcId="{6185F43D-353B-43CE-A833-34ADA9A7985C}" destId="{62E806E1-A4A6-4C36-AA0E-81F99B61D8D4}" srcOrd="0" destOrd="0" presId="urn:microsoft.com/office/officeart/2005/8/layout/radial4"/>
    <dgm:cxn modelId="{3153E759-E2D3-486E-9DA7-960AF632995E}" type="presOf" srcId="{FF391F52-E272-45AA-AD02-EEA43F2A2D98}" destId="{74E0E07B-FD75-402A-8510-3B75B0E9A524}" srcOrd="0" destOrd="0" presId="urn:microsoft.com/office/officeart/2005/8/layout/radial4"/>
    <dgm:cxn modelId="{3EACAE4E-440F-45F6-96D5-53B6878BDC10}" type="presOf" srcId="{0178F9B6-27C8-4CF9-9E32-6BA229AB2901}" destId="{BDBE01BF-F5AD-4125-8513-8C18D03C8B5F}" srcOrd="0" destOrd="0" presId="urn:microsoft.com/office/officeart/2005/8/layout/radial4"/>
    <dgm:cxn modelId="{73B0FEC4-27D4-428B-A2B2-5F7F3CAF6987}" type="presOf" srcId="{43BB068D-0817-4890-89F4-6E6E8FDE1B18}" destId="{2DE85A6D-2BE0-4D01-8D9F-6B52B058AB34}" srcOrd="0" destOrd="0" presId="urn:microsoft.com/office/officeart/2005/8/layout/radial4"/>
    <dgm:cxn modelId="{9EA7C92F-2FEB-49EA-AEDD-19ED7815282F}" type="presParOf" srcId="{BDBE01BF-F5AD-4125-8513-8C18D03C8B5F}" destId="{74E0E07B-FD75-402A-8510-3B75B0E9A524}" srcOrd="0" destOrd="0" presId="urn:microsoft.com/office/officeart/2005/8/layout/radial4"/>
    <dgm:cxn modelId="{AD4D9E5C-1B71-4C0B-9AFF-02BAAA5BE9AF}" type="presParOf" srcId="{BDBE01BF-F5AD-4125-8513-8C18D03C8B5F}" destId="{62E806E1-A4A6-4C36-AA0E-81F99B61D8D4}" srcOrd="1" destOrd="0" presId="urn:microsoft.com/office/officeart/2005/8/layout/radial4"/>
    <dgm:cxn modelId="{B9049C63-BC6D-4BE1-8A46-F0F10C7F1F79}" type="presParOf" srcId="{BDBE01BF-F5AD-4125-8513-8C18D03C8B5F}" destId="{2DE85A6D-2BE0-4D01-8D9F-6B52B058AB34}" srcOrd="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0E07B-FD75-402A-8510-3B75B0E9A524}">
      <dsp:nvSpPr>
        <dsp:cNvPr id="0" name=""/>
        <dsp:cNvSpPr/>
      </dsp:nvSpPr>
      <dsp:spPr>
        <a:xfrm>
          <a:off x="166092" y="1485649"/>
          <a:ext cx="1488004" cy="1488004"/>
        </a:xfrm>
        <a:prstGeom prst="ellipse">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1" kern="1200" dirty="0" smtClean="0">
              <a:solidFill>
                <a:schemeClr val="tx1"/>
              </a:solidFill>
            </a:rPr>
            <a:t>Inversión Física</a:t>
          </a:r>
          <a:endParaRPr lang="es-ES" sz="2100" b="1" kern="1200" dirty="0">
            <a:solidFill>
              <a:schemeClr val="tx1"/>
            </a:solidFill>
          </a:endParaRPr>
        </a:p>
      </dsp:txBody>
      <dsp:txXfrm>
        <a:off x="384005" y="1703562"/>
        <a:ext cx="1052178" cy="1052178"/>
      </dsp:txXfrm>
    </dsp:sp>
    <dsp:sp modelId="{62E806E1-A4A6-4C36-AA0E-81F99B61D8D4}">
      <dsp:nvSpPr>
        <dsp:cNvPr id="0" name=""/>
        <dsp:cNvSpPr/>
      </dsp:nvSpPr>
      <dsp:spPr>
        <a:xfrm rot="16200000">
          <a:off x="476096" y="789093"/>
          <a:ext cx="867995" cy="424081"/>
        </a:xfrm>
        <a:prstGeom prst="lef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E85A6D-2BE0-4D01-8D9F-6B52B058AB34}">
      <dsp:nvSpPr>
        <dsp:cNvPr id="0" name=""/>
        <dsp:cNvSpPr/>
      </dsp:nvSpPr>
      <dsp:spPr>
        <a:xfrm>
          <a:off x="203292" y="1694"/>
          <a:ext cx="1413604" cy="1130883"/>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Inversión</a:t>
          </a:r>
          <a:endParaRPr lang="es-ES" sz="2400" b="1" kern="1200" dirty="0">
            <a:solidFill>
              <a:schemeClr val="tx1"/>
            </a:solidFill>
          </a:endParaRPr>
        </a:p>
      </dsp:txBody>
      <dsp:txXfrm>
        <a:off x="236414" y="34816"/>
        <a:ext cx="1347360" cy="106463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3E38225-7B55-4B68-A3B5-DC9A1A139B00}" type="datetimeFigureOut">
              <a:rPr lang="es-GT" smtClean="0"/>
              <a:t>12/05/2021</a:t>
            </a:fld>
            <a:endParaRPr lang="es-GT"/>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35DFA1E-F79C-41CF-96A4-9EAC278E0697}" type="slidenum">
              <a:rPr lang="es-GT" smtClean="0"/>
              <a:t>‹Nº›</a:t>
            </a:fld>
            <a:endParaRPr lang="es-GT"/>
          </a:p>
        </p:txBody>
      </p:sp>
    </p:spTree>
    <p:extLst>
      <p:ext uri="{BB962C8B-B14F-4D97-AF65-F5344CB8AC3E}">
        <p14:creationId xmlns:p14="http://schemas.microsoft.com/office/powerpoint/2010/main" val="329286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8263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04473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91394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dirty="0"/>
          </a:p>
        </p:txBody>
      </p:sp>
    </p:spTree>
    <p:extLst>
      <p:ext uri="{BB962C8B-B14F-4D97-AF65-F5344CB8AC3E}">
        <p14:creationId xmlns:p14="http://schemas.microsoft.com/office/powerpoint/2010/main" val="114453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1331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GT" dirty="0"/>
          </a:p>
        </p:txBody>
      </p:sp>
    </p:spTree>
    <p:extLst>
      <p:ext uri="{BB962C8B-B14F-4D97-AF65-F5344CB8AC3E}">
        <p14:creationId xmlns:p14="http://schemas.microsoft.com/office/powerpoint/2010/main" val="236871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2160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dirty="0"/>
          </a:p>
        </p:txBody>
      </p:sp>
    </p:spTree>
    <p:extLst>
      <p:ext uri="{BB962C8B-B14F-4D97-AF65-F5344CB8AC3E}">
        <p14:creationId xmlns:p14="http://schemas.microsoft.com/office/powerpoint/2010/main" val="302258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MX" sz="1100" baseline="0" dirty="0" smtClean="0"/>
          </a:p>
        </p:txBody>
      </p:sp>
    </p:spTree>
    <p:extLst>
      <p:ext uri="{BB962C8B-B14F-4D97-AF65-F5344CB8AC3E}">
        <p14:creationId xmlns:p14="http://schemas.microsoft.com/office/powerpoint/2010/main" val="411622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dirty="0"/>
          </a:p>
        </p:txBody>
      </p:sp>
    </p:spTree>
    <p:extLst>
      <p:ext uri="{BB962C8B-B14F-4D97-AF65-F5344CB8AC3E}">
        <p14:creationId xmlns:p14="http://schemas.microsoft.com/office/powerpoint/2010/main" val="319109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240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9444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3336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1094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79836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GT"/>
          </a:p>
        </p:txBody>
      </p:sp>
      <p:sp>
        <p:nvSpPr>
          <p:cNvPr id="4" name="Marcador de fecha 3"/>
          <p:cNvSpPr>
            <a:spLocks noGrp="1"/>
          </p:cNvSpPr>
          <p:nvPr>
            <p:ph type="dt" sz="half" idx="10"/>
          </p:nvPr>
        </p:nvSpPr>
        <p:spPr/>
        <p:txBody>
          <a:bodyPr/>
          <a:lstStyle/>
          <a:p>
            <a:fld id="{D613FBD5-B7CA-4746-A29C-F5307B501687}" type="datetime1">
              <a:rPr lang="es-GT" smtClean="0"/>
              <a:t>12/05/2021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grpSp>
        <p:nvGrpSpPr>
          <p:cNvPr id="10" name="Grupo 9"/>
          <p:cNvGrpSpPr/>
          <p:nvPr userDrawn="1"/>
        </p:nvGrpSpPr>
        <p:grpSpPr>
          <a:xfrm>
            <a:off x="-2" y="0"/>
            <a:ext cx="12191999" cy="6858000"/>
            <a:chOff x="-2" y="0"/>
            <a:chExt cx="12191999" cy="6858000"/>
          </a:xfrm>
        </p:grpSpPr>
        <p:pic>
          <p:nvPicPr>
            <p:cNvPr id="7" name="Imagen 6">
              <a:extLst>
                <a:ext uri="{FF2B5EF4-FFF2-40B4-BE49-F238E27FC236}">
                  <a16:creationId xmlns:a16="http://schemas.microsoft.com/office/drawing/2014/main" id="{EE31E71A-AC9B-4B20-A8F2-11DD3AC71F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8" name="Rectángulo 7"/>
            <p:cNvSpPr/>
            <p:nvPr userDrawn="1"/>
          </p:nvSpPr>
          <p:spPr>
            <a:xfrm>
              <a:off x="4428067" y="127000"/>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Rectángulo 8"/>
            <p:cNvSpPr/>
            <p:nvPr userDrawn="1"/>
          </p:nvSpPr>
          <p:spPr>
            <a:xfrm>
              <a:off x="8695264" y="3979333"/>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Tree>
    <p:extLst>
      <p:ext uri="{BB962C8B-B14F-4D97-AF65-F5344CB8AC3E}">
        <p14:creationId xmlns:p14="http://schemas.microsoft.com/office/powerpoint/2010/main" val="18322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980B0DC-5AC3-4793-B03C-B8A60A0494B7}" type="datetime1">
              <a:rPr lang="es-GT" smtClean="0"/>
              <a:t>12/05/2021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206080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35A42F00-0980-4DAD-B4C9-DDE3DF99691E}" type="datetime1">
              <a:rPr lang="es-GT" smtClean="0"/>
              <a:t>12/05/2021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4671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F759A19-CA23-4500-AA3D-03FCDE0D11A4}" type="datetime1">
              <a:rPr lang="es-GT" smtClean="0"/>
              <a:t>12/05/2021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
        <p:nvSpPr>
          <p:cNvPr id="7" name="Rectángulo 6"/>
          <p:cNvSpPr/>
          <p:nvPr userDrawn="1"/>
        </p:nvSpPr>
        <p:spPr>
          <a:xfrm>
            <a:off x="4428067" y="127000"/>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8" name="Imagen 7">
            <a:extLst>
              <a:ext uri="{FF2B5EF4-FFF2-40B4-BE49-F238E27FC236}">
                <a16:creationId xmlns:a16="http://schemas.microsoft.com/office/drawing/2014/main" id="{EE31E71A-AC9B-4B20-A8F2-11DD3AC71F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9" name="Rectángulo 8"/>
          <p:cNvSpPr/>
          <p:nvPr userDrawn="1"/>
        </p:nvSpPr>
        <p:spPr>
          <a:xfrm>
            <a:off x="4428067" y="127000"/>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Rectángulo 9"/>
          <p:cNvSpPr/>
          <p:nvPr userDrawn="1"/>
        </p:nvSpPr>
        <p:spPr>
          <a:xfrm>
            <a:off x="8695264" y="3979333"/>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82074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4B231C0-9155-45E9-8720-9950B9C6CE40}" type="datetime1">
              <a:rPr lang="es-GT" smtClean="0"/>
              <a:t>12/05/2021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59688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AB798E53-DA51-4ADB-BE63-04D53E170795}" type="datetime1">
              <a:rPr lang="es-GT" smtClean="0"/>
              <a:t>12/05/2021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359821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1A4B747F-7F51-4D7B-8AFE-56029B67EFF7}" type="datetime1">
              <a:rPr lang="es-GT" smtClean="0"/>
              <a:t>12/05/2021</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283904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FC9B849D-C2E6-4D53-A91E-7E454AB450DC}" type="datetime1">
              <a:rPr lang="es-GT" smtClean="0"/>
              <a:t>12/05/2021</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334286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EDD49D-1643-41D4-A2C6-7749306A0976}" type="datetime1">
              <a:rPr lang="es-GT" smtClean="0"/>
              <a:t>12/05/2021</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103050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76AF446-4648-4B9F-9ACD-D56181630752}" type="datetime1">
              <a:rPr lang="es-GT" smtClean="0"/>
              <a:t>12/05/2021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121580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9A39EB-ACF6-4B17-90D5-BF5333E3A73B}" type="datetime1">
              <a:rPr lang="es-GT" smtClean="0"/>
              <a:t>12/05/2021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333087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A5148-506A-487C-BCB2-EF171C999328}" type="datetime1">
              <a:rPr lang="es-GT" smtClean="0"/>
              <a:t>12/05/2021</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90BA-4A87-4774-B6DE-720AC239D826}" type="slidenum">
              <a:rPr lang="es-GT" smtClean="0"/>
              <a:t>‹Nº›</a:t>
            </a:fld>
            <a:endParaRPr lang="es-GT"/>
          </a:p>
        </p:txBody>
      </p:sp>
    </p:spTree>
    <p:extLst>
      <p:ext uri="{BB962C8B-B14F-4D97-AF65-F5344CB8AC3E}">
        <p14:creationId xmlns:p14="http://schemas.microsoft.com/office/powerpoint/2010/main" val="357461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3.xml"/><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8.xml"/><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em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31E71A-AC9B-4B20-A8F2-11DD3AC71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pic>
        <p:nvPicPr>
          <p:cNvPr id="5" name="Imagen 4">
            <a:extLst>
              <a:ext uri="{FF2B5EF4-FFF2-40B4-BE49-F238E27FC236}">
                <a16:creationId xmlns:a16="http://schemas.microsoft.com/office/drawing/2014/main" id="{EE31E71A-AC9B-4B20-A8F2-11DD3AC71F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864" r="24112" b="26097"/>
          <a:stretch/>
        </p:blipFill>
        <p:spPr>
          <a:xfrm>
            <a:off x="4645426" y="169127"/>
            <a:ext cx="2901141" cy="2939935"/>
          </a:xfrm>
          <a:prstGeom prst="rect">
            <a:avLst/>
          </a:prstGeom>
        </p:spPr>
      </p:pic>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020119" y="2402446"/>
            <a:ext cx="9976338" cy="2485438"/>
          </a:xfrm>
          <a:noFill/>
          <a:effectLst>
            <a:outerShdw blurRad="50800" dist="50800" dir="5400000" sx="1000" sy="1000" algn="ctr" rotWithShape="0">
              <a:srgbClr val="000000"/>
            </a:outerShdw>
          </a:effectLst>
        </p:spPr>
        <p:txBody>
          <a:bodyPr anchor="ctr" anchorCtr="0">
            <a:normAutofit fontScale="90000"/>
          </a:bodyPr>
          <a:lstStyle/>
          <a:p>
            <a:r>
              <a:rPr lang="es-GT" sz="4000" b="1" dirty="0" smtClean="0">
                <a:solidFill>
                  <a:srgbClr val="197BB4"/>
                </a:solidFill>
                <a:latin typeface="Garamond" panose="02020404030301010803" pitchFamily="18" charset="0"/>
              </a:rPr>
              <a:t>Rendición de Cuentas</a:t>
            </a:r>
            <a:r>
              <a:rPr lang="es-GT" sz="4000" b="1" dirty="0" smtClean="0">
                <a:latin typeface="Garamond" panose="02020404030301010803" pitchFamily="18" charset="0"/>
              </a:rPr>
              <a:t/>
            </a:r>
            <a:br>
              <a:rPr lang="es-GT" sz="4000" b="1" dirty="0" smtClean="0">
                <a:latin typeface="Garamond" panose="02020404030301010803" pitchFamily="18" charset="0"/>
              </a:rPr>
            </a:br>
            <a:r>
              <a:rPr lang="es-GT" sz="4000" b="1" dirty="0" smtClean="0">
                <a:solidFill>
                  <a:srgbClr val="197BB4"/>
                </a:solidFill>
                <a:latin typeface="Garamond" panose="02020404030301010803" pitchFamily="18" charset="0"/>
              </a:rPr>
              <a:t>Primer Cuatrimestre 2021</a:t>
            </a:r>
            <a:br>
              <a:rPr lang="es-GT" sz="4000" b="1" dirty="0" smtClean="0">
                <a:solidFill>
                  <a:srgbClr val="197BB4"/>
                </a:solidFill>
                <a:latin typeface="Garamond" panose="02020404030301010803" pitchFamily="18" charset="0"/>
              </a:rPr>
            </a:br>
            <a:r>
              <a:rPr lang="es-GT" sz="4000" b="1" dirty="0" smtClean="0">
                <a:latin typeface="Garamond" panose="02020404030301010803" pitchFamily="18" charset="0"/>
              </a:rPr>
              <a:t/>
            </a:r>
            <a:br>
              <a:rPr lang="es-GT" sz="4000" b="1" dirty="0" smtClean="0">
                <a:latin typeface="Garamond" panose="02020404030301010803" pitchFamily="18" charset="0"/>
              </a:rPr>
            </a:br>
            <a:r>
              <a:rPr lang="es-GT" b="1" dirty="0" smtClean="0">
                <a:solidFill>
                  <a:srgbClr val="197BB4"/>
                </a:solidFill>
                <a:effectLst>
                  <a:outerShdw blurRad="38100" dist="38100" dir="2700000" algn="tl">
                    <a:srgbClr val="000000">
                      <a:alpha val="43137"/>
                    </a:srgbClr>
                  </a:outerShdw>
                </a:effectLst>
                <a:latin typeface="AR JULIAN" panose="02000000000000000000" pitchFamily="2" charset="0"/>
              </a:rPr>
              <a:t>Secretaría General de la Presidencia de la República</a:t>
            </a:r>
            <a:endParaRPr lang="es-GT" sz="4000" b="1" dirty="0">
              <a:solidFill>
                <a:schemeClr val="accent1">
                  <a:lumMod val="50000"/>
                </a:schemeClr>
              </a:solidFill>
              <a:effectLst>
                <a:outerShdw blurRad="38100" dist="38100" dir="2700000" algn="tl">
                  <a:srgbClr val="000000">
                    <a:alpha val="43137"/>
                  </a:srgbClr>
                </a:outerShdw>
              </a:effectLst>
              <a:latin typeface="AR JULIAN" panose="02000000000000000000" pitchFamily="2" charset="0"/>
            </a:endParaRPr>
          </a:p>
        </p:txBody>
      </p:sp>
      <p:pic>
        <p:nvPicPr>
          <p:cNvPr id="3" name="Imagen 2"/>
          <p:cNvPicPr>
            <a:picLocks noChangeAspect="1"/>
          </p:cNvPicPr>
          <p:nvPr/>
        </p:nvPicPr>
        <p:blipFill rotWithShape="1">
          <a:blip r:embed="rId5"/>
          <a:srcRect l="46823" t="21574" r="30156" b="69908"/>
          <a:stretch/>
        </p:blipFill>
        <p:spPr>
          <a:xfrm>
            <a:off x="2751368" y="283272"/>
            <a:ext cx="6513840" cy="1545527"/>
          </a:xfrm>
          <a:prstGeom prst="rect">
            <a:avLst/>
          </a:prstGeom>
        </p:spPr>
      </p:pic>
      <p:sp>
        <p:nvSpPr>
          <p:cNvPr id="4" name="Rectángulo 3"/>
          <p:cNvSpPr/>
          <p:nvPr/>
        </p:nvSpPr>
        <p:spPr>
          <a:xfrm>
            <a:off x="10392229" y="5152571"/>
            <a:ext cx="1799771" cy="170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3830647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819275"/>
            <a:ext cx="9144000" cy="2257425"/>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000" b="1" dirty="0">
                <a:solidFill>
                  <a:schemeClr val="bg1"/>
                </a:solidFill>
                <a:latin typeface="Montserrat" panose="00000500000000000000" pitchFamily="50" charset="0"/>
              </a:rPr>
              <a:t>RENDICIÓN DE CUENTAS</a:t>
            </a:r>
            <a:r>
              <a:rPr lang="es-GT" sz="4000" b="1" dirty="0">
                <a:latin typeface="Montserrat" panose="00000500000000000000" pitchFamily="50" charset="0"/>
              </a:rPr>
              <a:t/>
            </a:r>
            <a:br>
              <a:rPr lang="es-GT" sz="4000" b="1" dirty="0">
                <a:latin typeface="Montserrat" panose="00000500000000000000" pitchFamily="50" charset="0"/>
              </a:rPr>
            </a:br>
            <a:endParaRPr lang="es-GT" sz="4000" b="1" dirty="0">
              <a:solidFill>
                <a:srgbClr val="00B0F0"/>
              </a:solidFill>
              <a:latin typeface="Montserrat" panose="00000500000000000000" pitchFamily="50" charset="0"/>
            </a:endParaRPr>
          </a:p>
          <a:p>
            <a:pPr algn="ctr"/>
            <a:r>
              <a:rPr lang="es-GT" sz="4000" b="1" dirty="0">
                <a:solidFill>
                  <a:srgbClr val="00B0F0"/>
                </a:solidFill>
                <a:latin typeface="Montserrat" panose="00000500000000000000" pitchFamily="50" charset="0"/>
              </a:rPr>
              <a:t>PARTE ESPECÍFICA</a:t>
            </a:r>
          </a:p>
          <a:p>
            <a:pPr algn="ctr"/>
            <a:r>
              <a:rPr lang="es-GT" sz="4000" b="1" dirty="0" smtClean="0">
                <a:solidFill>
                  <a:srgbClr val="00B0F0"/>
                </a:solidFill>
                <a:latin typeface="Montserrat" panose="00000500000000000000" pitchFamily="50" charset="0"/>
              </a:rPr>
              <a:t>PRIMER </a:t>
            </a:r>
            <a:r>
              <a:rPr lang="es-GT" sz="4000" b="1" dirty="0">
                <a:solidFill>
                  <a:srgbClr val="00B0F0"/>
                </a:solidFill>
                <a:latin typeface="Montserrat" panose="00000500000000000000" pitchFamily="50" charset="0"/>
              </a:rPr>
              <a:t>CUATRIMESTRE 2021</a:t>
            </a:r>
          </a:p>
        </p:txBody>
      </p:sp>
      <p:pic>
        <p:nvPicPr>
          <p:cNvPr id="4" name="Imagen 3">
            <a:extLst>
              <a:ext uri="{FF2B5EF4-FFF2-40B4-BE49-F238E27FC236}">
                <a16:creationId xmlns:a16="http://schemas.microsoft.com/office/drawing/2014/main" id="{F58090F7-B011-46B2-ABEA-88BE12AEF2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427" b="61973"/>
          <a:stretch/>
        </p:blipFill>
        <p:spPr>
          <a:xfrm>
            <a:off x="4896740" y="4209396"/>
            <a:ext cx="4336990" cy="2607892"/>
          </a:xfrm>
          <a:prstGeom prst="rect">
            <a:avLst/>
          </a:prstGeom>
        </p:spPr>
      </p:pic>
    </p:spTree>
    <p:extLst>
      <p:ext uri="{BB962C8B-B14F-4D97-AF65-F5344CB8AC3E}">
        <p14:creationId xmlns:p14="http://schemas.microsoft.com/office/powerpoint/2010/main" val="54068506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5573" y="1140192"/>
            <a:ext cx="10300854" cy="4954366"/>
          </a:xfrm>
        </p:spPr>
        <p:txBody>
          <a:bodyPr>
            <a:noAutofit/>
          </a:bodyPr>
          <a:lstStyle/>
          <a:p>
            <a:pPr marL="0" indent="0" algn="just">
              <a:buNone/>
            </a:pPr>
            <a:r>
              <a:rPr lang="es-GT" sz="2400" dirty="0" smtClean="0">
                <a:latin typeface="Garamond" panose="02020404030301010803" pitchFamily="18" charset="0"/>
              </a:rPr>
              <a:t>Meta </a:t>
            </a:r>
            <a:r>
              <a:rPr lang="es-GT" sz="2400" dirty="0" err="1" smtClean="0">
                <a:latin typeface="Garamond" panose="02020404030301010803" pitchFamily="18" charset="0"/>
              </a:rPr>
              <a:t>Estratégia</a:t>
            </a:r>
            <a:r>
              <a:rPr lang="es-GT" sz="2400" dirty="0" smtClean="0">
                <a:latin typeface="Garamond" panose="02020404030301010803" pitchFamily="18" charset="0"/>
              </a:rPr>
              <a:t> establecida </a:t>
            </a:r>
            <a:r>
              <a:rPr lang="es-GT" sz="2400" dirty="0">
                <a:latin typeface="Garamond" panose="02020404030301010803" pitchFamily="18" charset="0"/>
              </a:rPr>
              <a:t>en la Política General de Gobierno </a:t>
            </a:r>
            <a:r>
              <a:rPr lang="es-GT" sz="2400" dirty="0" smtClean="0">
                <a:latin typeface="Garamond" panose="02020404030301010803" pitchFamily="18" charset="0"/>
              </a:rPr>
              <a:t>2020-2024:</a:t>
            </a:r>
          </a:p>
          <a:p>
            <a:pPr marL="0" indent="0" algn="just">
              <a:buNone/>
            </a:pPr>
            <a:endParaRPr lang="es-GT" sz="2400" dirty="0">
              <a:latin typeface="Garamond" panose="02020404030301010803" pitchFamily="18" charset="0"/>
            </a:endParaRPr>
          </a:p>
          <a:p>
            <a:pPr marL="0" indent="0" algn="ctr">
              <a:buNone/>
            </a:pPr>
            <a:r>
              <a:rPr lang="es-GT" sz="2400" i="1" dirty="0" smtClean="0">
                <a:latin typeface="Garamond" panose="02020404030301010803" pitchFamily="18" charset="0"/>
              </a:rPr>
              <a:t>“</a:t>
            </a:r>
            <a:r>
              <a:rPr lang="es-GT" sz="2400" i="1" dirty="0">
                <a:latin typeface="Garamond" panose="02020404030301010803" pitchFamily="18" charset="0"/>
              </a:rPr>
              <a:t>Para el año 2023 se ha implementado la agenda legislativa en apoyo a la Política General de Gobierno 2020-2024 (58 iniciativas de ley presentadas al Congreso de la </a:t>
            </a:r>
            <a:r>
              <a:rPr lang="es-GT" sz="2400" i="1" dirty="0" smtClean="0">
                <a:latin typeface="Garamond" panose="02020404030301010803" pitchFamily="18" charset="0"/>
              </a:rPr>
              <a:t>República).”</a:t>
            </a:r>
          </a:p>
          <a:p>
            <a:pPr marL="0" indent="0" algn="ctr">
              <a:buNone/>
            </a:pPr>
            <a:endParaRPr lang="es-GT" sz="2400" i="1" dirty="0" smtClean="0">
              <a:latin typeface="Garamond" panose="02020404030301010803" pitchFamily="18" charset="0"/>
            </a:endParaRPr>
          </a:p>
          <a:p>
            <a:pPr marL="0" indent="0" algn="just">
              <a:buNone/>
            </a:pPr>
            <a:r>
              <a:rPr lang="es-GT" sz="2400" dirty="0" smtClean="0">
                <a:latin typeface="Garamond" panose="02020404030301010803" pitchFamily="18" charset="0"/>
              </a:rPr>
              <a:t>Avance del </a:t>
            </a:r>
            <a:r>
              <a:rPr lang="es-MX" sz="2400" dirty="0">
                <a:latin typeface="Garamond" panose="02020404030301010803" pitchFamily="18" charset="0"/>
              </a:rPr>
              <a:t>Primer Cuatrimestre de ejercicio fiscal </a:t>
            </a:r>
            <a:r>
              <a:rPr lang="es-MX" sz="2400" dirty="0" smtClean="0">
                <a:latin typeface="Garamond" panose="02020404030301010803" pitchFamily="18" charset="0"/>
              </a:rPr>
              <a:t>2021:</a:t>
            </a:r>
          </a:p>
          <a:p>
            <a:pPr marL="0" indent="0" algn="just">
              <a:buNone/>
            </a:pPr>
            <a:endParaRPr lang="es-GT" sz="2400" dirty="0">
              <a:latin typeface="Garamond" panose="02020404030301010803" pitchFamily="18" charset="0"/>
            </a:endParaRPr>
          </a:p>
        </p:txBody>
      </p:sp>
      <p:sp>
        <p:nvSpPr>
          <p:cNvPr id="10" name="Título 1"/>
          <p:cNvSpPr>
            <a:spLocks noGrp="1"/>
          </p:cNvSpPr>
          <p:nvPr>
            <p:ph type="title"/>
          </p:nvPr>
        </p:nvSpPr>
        <p:spPr>
          <a:xfrm>
            <a:off x="838200" y="-185372"/>
            <a:ext cx="10515600" cy="1325563"/>
          </a:xfrm>
        </p:spPr>
        <p:txBody>
          <a:bodyPr>
            <a:normAutofit/>
          </a:bodyPr>
          <a:lstStyle/>
          <a:p>
            <a:pPr algn="ctr"/>
            <a:r>
              <a:rPr lang="es-MX" b="1" dirty="0" smtClean="0">
                <a:effectLst>
                  <a:outerShdw blurRad="38100" dist="38100" dir="2700000" algn="tl">
                    <a:srgbClr val="000000">
                      <a:alpha val="43137"/>
                    </a:srgbClr>
                  </a:outerShdw>
                </a:effectLst>
              </a:rPr>
              <a:t>Resultados, Logros </a:t>
            </a:r>
            <a:r>
              <a:rPr lang="es-MX" b="1" dirty="0">
                <a:effectLst>
                  <a:outerShdw blurRad="38100" dist="38100" dir="2700000" algn="tl">
                    <a:srgbClr val="000000">
                      <a:alpha val="43137"/>
                    </a:srgbClr>
                  </a:outerShdw>
                </a:effectLst>
              </a:rPr>
              <a:t>y Avances Institucionales</a:t>
            </a:r>
            <a:endParaRPr lang="es-GT" b="1" dirty="0">
              <a:effectLst>
                <a:outerShdw blurRad="38100" dist="38100" dir="2700000" algn="tl">
                  <a:srgbClr val="000000">
                    <a:alpha val="43137"/>
                  </a:srgbClr>
                </a:outerShdw>
              </a:effectLst>
            </a:endParaRPr>
          </a:p>
        </p:txBody>
      </p:sp>
      <p:pic>
        <p:nvPicPr>
          <p:cNvPr id="5" name="Imagen 4"/>
          <p:cNvPicPr>
            <a:picLocks noChangeAspect="1"/>
          </p:cNvPicPr>
          <p:nvPr/>
        </p:nvPicPr>
        <p:blipFill rotWithShape="1">
          <a:blip r:embed="rId3"/>
          <a:srcRect b="33586"/>
          <a:stretch/>
        </p:blipFill>
        <p:spPr>
          <a:xfrm>
            <a:off x="1471515" y="4245697"/>
            <a:ext cx="8672666" cy="797358"/>
          </a:xfrm>
          <a:prstGeom prst="rect">
            <a:avLst/>
          </a:prstGeom>
        </p:spPr>
      </p:pic>
    </p:spTree>
    <p:extLst>
      <p:ext uri="{BB962C8B-B14F-4D97-AF65-F5344CB8AC3E}">
        <p14:creationId xmlns:p14="http://schemas.microsoft.com/office/powerpoint/2010/main" val="300581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0246" y="1008366"/>
            <a:ext cx="10238508" cy="4793959"/>
          </a:xfrm>
        </p:spPr>
        <p:txBody>
          <a:bodyPr numCol="1">
            <a:noAutofit/>
          </a:bodyPr>
          <a:lstStyle/>
          <a:p>
            <a:pPr lvl="0" algn="just"/>
            <a:r>
              <a:rPr lang="es-CR" sz="3200" dirty="0" smtClean="0">
                <a:latin typeface="Garamond" panose="02020404030301010803" pitchFamily="18" charset="0"/>
              </a:rPr>
              <a:t>Dar </a:t>
            </a:r>
            <a:r>
              <a:rPr lang="es-CR" sz="3200" dirty="0">
                <a:latin typeface="Garamond" panose="02020404030301010803" pitchFamily="18" charset="0"/>
              </a:rPr>
              <a:t>fe </a:t>
            </a:r>
            <a:r>
              <a:rPr lang="es-CR" sz="3200" dirty="0" smtClean="0">
                <a:latin typeface="Garamond" panose="02020404030301010803" pitchFamily="18" charset="0"/>
              </a:rPr>
              <a:t>de 343 Acuerdos Gubernativos emitidos por el Presidente </a:t>
            </a:r>
            <a:r>
              <a:rPr lang="es-CR" sz="3200" dirty="0">
                <a:latin typeface="Garamond" panose="02020404030301010803" pitchFamily="18" charset="0"/>
              </a:rPr>
              <a:t>de la República</a:t>
            </a:r>
            <a:r>
              <a:rPr lang="es-CR" sz="3200" dirty="0" smtClean="0">
                <a:latin typeface="Garamond" panose="02020404030301010803" pitchFamily="18" charset="0"/>
              </a:rPr>
              <a:t>.</a:t>
            </a:r>
          </a:p>
          <a:p>
            <a:pPr marL="0" lvl="0" indent="0" algn="just">
              <a:buNone/>
            </a:pPr>
            <a:endParaRPr lang="es-GT" sz="200" dirty="0">
              <a:latin typeface="Garamond" panose="02020404030301010803" pitchFamily="18" charset="0"/>
            </a:endParaRPr>
          </a:p>
          <a:p>
            <a:pPr lvl="0" algn="just"/>
            <a:r>
              <a:rPr lang="es-GT" sz="3200" dirty="0" smtClean="0">
                <a:latin typeface="Garamond" panose="02020404030301010803" pitchFamily="18" charset="0"/>
              </a:rPr>
              <a:t>Consultoría, asesoría y </a:t>
            </a:r>
            <a:r>
              <a:rPr lang="es-CR" sz="3200" dirty="0" smtClean="0">
                <a:latin typeface="Garamond" panose="02020404030301010803" pitchFamily="18" charset="0"/>
              </a:rPr>
              <a:t>revisión de </a:t>
            </a:r>
            <a:r>
              <a:rPr lang="es-CR" sz="3200" dirty="0">
                <a:latin typeface="Garamond" panose="02020404030301010803" pitchFamily="18" charset="0"/>
              </a:rPr>
              <a:t>expedientes </a:t>
            </a:r>
            <a:r>
              <a:rPr lang="es-GT" sz="3200" dirty="0">
                <a:latin typeface="Garamond" panose="02020404030301010803" pitchFamily="18" charset="0"/>
              </a:rPr>
              <a:t>sometidos a conocimiento y aprobación </a:t>
            </a:r>
            <a:r>
              <a:rPr lang="es-CR" sz="3200" dirty="0" smtClean="0">
                <a:latin typeface="Garamond" panose="02020404030301010803" pitchFamily="18" charset="0"/>
              </a:rPr>
              <a:t>del </a:t>
            </a:r>
            <a:r>
              <a:rPr lang="es-CR" sz="3200" dirty="0">
                <a:latin typeface="Garamond" panose="02020404030301010803" pitchFamily="18" charset="0"/>
              </a:rPr>
              <a:t>Presidente de la República</a:t>
            </a:r>
            <a:r>
              <a:rPr lang="es-CR" sz="3200" dirty="0" smtClean="0">
                <a:latin typeface="Garamond" panose="02020404030301010803" pitchFamily="18" charset="0"/>
              </a:rPr>
              <a:t>.</a:t>
            </a:r>
          </a:p>
          <a:p>
            <a:pPr marL="0" lvl="0" indent="0" algn="just">
              <a:buNone/>
            </a:pPr>
            <a:endParaRPr lang="es-GT" sz="200" dirty="0">
              <a:latin typeface="Garamond" panose="02020404030301010803" pitchFamily="18" charset="0"/>
            </a:endParaRPr>
          </a:p>
          <a:p>
            <a:pPr algn="just"/>
            <a:r>
              <a:rPr lang="es-GT" sz="3200" dirty="0">
                <a:latin typeface="Garamond" panose="02020404030301010803" pitchFamily="18" charset="0"/>
              </a:rPr>
              <a:t>Se ha proporcionado al Presidente de la República el apoyo legal necesario, en los órganos jurisdiccionales, en los casos en que interviene la Presidencia de la República, en virtud que le corresponde tramitar los asuntos de Gobierno del Despacho del </a:t>
            </a:r>
            <a:r>
              <a:rPr lang="es-GT" sz="3200" dirty="0" smtClean="0">
                <a:latin typeface="Garamond" panose="02020404030301010803" pitchFamily="18" charset="0"/>
              </a:rPr>
              <a:t>Presidente.</a:t>
            </a:r>
            <a:endParaRPr lang="es-GT" sz="3200" dirty="0">
              <a:latin typeface="Garamond" panose="02020404030301010803" pitchFamily="18" charset="0"/>
            </a:endParaRPr>
          </a:p>
          <a:p>
            <a:pPr algn="just"/>
            <a:endParaRPr lang="es-MX" sz="3200" dirty="0">
              <a:latin typeface="Garamond" panose="02020404030301010803" pitchFamily="18" charset="0"/>
            </a:endParaRPr>
          </a:p>
          <a:p>
            <a:pPr algn="just"/>
            <a:endParaRPr lang="es-MX" sz="3200" dirty="0" smtClean="0">
              <a:latin typeface="Garamond" panose="02020404030301010803" pitchFamily="18" charset="0"/>
            </a:endParaRPr>
          </a:p>
          <a:p>
            <a:pPr algn="just"/>
            <a:endParaRPr lang="es-GT" sz="3200" dirty="0">
              <a:latin typeface="Garamond" panose="02020404030301010803" pitchFamily="18" charset="0"/>
            </a:endParaRPr>
          </a:p>
        </p:txBody>
      </p:sp>
    </p:spTree>
    <p:extLst>
      <p:ext uri="{BB962C8B-B14F-4D97-AF65-F5344CB8AC3E}">
        <p14:creationId xmlns:p14="http://schemas.microsoft.com/office/powerpoint/2010/main" val="385959559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76015"/>
            <a:ext cx="10515600" cy="5800948"/>
          </a:xfrm>
        </p:spPr>
        <p:txBody>
          <a:bodyPr/>
          <a:lstStyle/>
          <a:p>
            <a:pPr marL="538163" algn="just"/>
            <a:r>
              <a:rPr lang="es-GT" dirty="0" smtClean="0">
                <a:latin typeface="Garamond" panose="02020404030301010803" pitchFamily="18" charset="0"/>
              </a:rPr>
              <a:t>Durante </a:t>
            </a:r>
            <a:r>
              <a:rPr lang="es-GT" dirty="0">
                <a:latin typeface="Garamond" panose="02020404030301010803" pitchFamily="18" charset="0"/>
              </a:rPr>
              <a:t>el primer cuatrimestre del año 2021, se ha brindado asesoría </a:t>
            </a:r>
            <a:r>
              <a:rPr lang="es-GT" dirty="0" smtClean="0">
                <a:latin typeface="Garamond" panose="02020404030301010803" pitchFamily="18" charset="0"/>
              </a:rPr>
              <a:t>a las </a:t>
            </a:r>
            <a:r>
              <a:rPr lang="es-MX" dirty="0" smtClean="0">
                <a:latin typeface="Garamond" panose="02020404030301010803" pitchFamily="18" charset="0"/>
              </a:rPr>
              <a:t>dependencias de la Presidencia </a:t>
            </a:r>
            <a:r>
              <a:rPr lang="es-MX" dirty="0">
                <a:latin typeface="Garamond" panose="02020404030301010803" pitchFamily="18" charset="0"/>
              </a:rPr>
              <a:t>de la </a:t>
            </a:r>
            <a:r>
              <a:rPr lang="es-MX" dirty="0" smtClean="0">
                <a:latin typeface="Garamond" panose="02020404030301010803" pitchFamily="18" charset="0"/>
              </a:rPr>
              <a:t>República,</a:t>
            </a:r>
            <a:r>
              <a:rPr lang="es-GT" dirty="0" smtClean="0">
                <a:latin typeface="Garamond" panose="02020404030301010803" pitchFamily="18" charset="0"/>
              </a:rPr>
              <a:t> </a:t>
            </a:r>
            <a:r>
              <a:rPr lang="es-GT" dirty="0">
                <a:latin typeface="Garamond" panose="02020404030301010803" pitchFamily="18" charset="0"/>
              </a:rPr>
              <a:t>se han analizado y verificado </a:t>
            </a:r>
            <a:r>
              <a:rPr lang="es-GT" dirty="0" smtClean="0">
                <a:latin typeface="Garamond" panose="02020404030301010803" pitchFamily="18" charset="0"/>
              </a:rPr>
              <a:t>expedientes </a:t>
            </a:r>
            <a:r>
              <a:rPr lang="es-GT" dirty="0">
                <a:latin typeface="Garamond" panose="02020404030301010803" pitchFamily="18" charset="0"/>
              </a:rPr>
              <a:t>de contrataciones de servicios personales, bienes y </a:t>
            </a:r>
            <a:r>
              <a:rPr lang="es-GT" dirty="0" smtClean="0">
                <a:latin typeface="Garamond" panose="02020404030301010803" pitchFamily="18" charset="0"/>
              </a:rPr>
              <a:t>otros.</a:t>
            </a:r>
            <a:endParaRPr lang="es-GT" dirty="0">
              <a:latin typeface="Garamond" panose="02020404030301010803" pitchFamily="18" charset="0"/>
            </a:endParaRPr>
          </a:p>
          <a:p>
            <a:pPr algn="just"/>
            <a:endParaRPr lang="es-GT" dirty="0">
              <a:latin typeface="Garamond" panose="02020404030301010803" pitchFamily="18" charset="0"/>
            </a:endParaRPr>
          </a:p>
          <a:p>
            <a:endParaRPr lang="es-GT" dirty="0"/>
          </a:p>
        </p:txBody>
      </p:sp>
      <p:pic>
        <p:nvPicPr>
          <p:cNvPr id="4" name="Picture 27407"/>
          <p:cNvPicPr/>
          <p:nvPr/>
        </p:nvPicPr>
        <p:blipFill>
          <a:blip r:embed="rId3"/>
          <a:stretch>
            <a:fillRect/>
          </a:stretch>
        </p:blipFill>
        <p:spPr>
          <a:xfrm>
            <a:off x="3970266" y="2635820"/>
            <a:ext cx="4626804" cy="3541143"/>
          </a:xfrm>
          <a:prstGeom prst="rect">
            <a:avLst/>
          </a:prstGeom>
        </p:spPr>
      </p:pic>
    </p:spTree>
    <p:extLst>
      <p:ext uri="{BB962C8B-B14F-4D97-AF65-F5344CB8AC3E}">
        <p14:creationId xmlns:p14="http://schemas.microsoft.com/office/powerpoint/2010/main" val="3393318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6477" y="118941"/>
            <a:ext cx="10515600" cy="1325563"/>
          </a:xfrm>
        </p:spPr>
        <p:txBody>
          <a:bodyPr>
            <a:normAutofit/>
          </a:bodyPr>
          <a:lstStyle/>
          <a:p>
            <a:pPr algn="ctr"/>
            <a:r>
              <a:rPr lang="es-GT" sz="4000" b="1" dirty="0" smtClean="0">
                <a:effectLst>
                  <a:outerShdw blurRad="38100" dist="38100" dir="2700000" algn="tl">
                    <a:srgbClr val="000000">
                      <a:alpha val="43137"/>
                    </a:srgbClr>
                  </a:outerShdw>
                </a:effectLst>
              </a:rPr>
              <a:t>Acciones Administrativas </a:t>
            </a:r>
            <a:r>
              <a:rPr lang="es-GT" sz="4000" b="1" dirty="0">
                <a:effectLst>
                  <a:outerShdw blurRad="38100" dist="38100" dir="2700000" algn="tl">
                    <a:srgbClr val="000000">
                      <a:alpha val="43137"/>
                    </a:srgbClr>
                  </a:outerShdw>
                </a:effectLst>
              </a:rPr>
              <a:t>q</a:t>
            </a:r>
            <a:r>
              <a:rPr lang="es-GT" sz="4000" b="1" dirty="0" smtClean="0">
                <a:effectLst>
                  <a:outerShdw blurRad="38100" dist="38100" dir="2700000" algn="tl">
                    <a:srgbClr val="000000">
                      <a:alpha val="43137"/>
                    </a:srgbClr>
                  </a:outerShdw>
                </a:effectLst>
              </a:rPr>
              <a:t>ue contribuyen a los Logros Institucionales</a:t>
            </a:r>
            <a:endParaRPr lang="es-GT" sz="40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025769" y="1567717"/>
            <a:ext cx="10515600" cy="4724804"/>
          </a:xfrm>
        </p:spPr>
        <p:txBody>
          <a:bodyPr>
            <a:normAutofit/>
          </a:bodyPr>
          <a:lstStyle/>
          <a:p>
            <a:pPr algn="just"/>
            <a:r>
              <a:rPr lang="es-CR" dirty="0" smtClean="0">
                <a:latin typeface="Garamond" panose="02020404030301010803" pitchFamily="18" charset="0"/>
              </a:rPr>
              <a:t>Se concluyó </a:t>
            </a:r>
            <a:r>
              <a:rPr lang="es-CR" dirty="0">
                <a:latin typeface="Garamond" panose="02020404030301010803" pitchFamily="18" charset="0"/>
              </a:rPr>
              <a:t>la reestructura de la Secretaría General de la Presidencia de la República derivada de la reforma de la estructura orgánica y funciones, contenida en el Reglamento Orgánico Interno, según Acuerdo Gubernativo Número 80-2020, de fecha 24 de junio de 2020.</a:t>
            </a:r>
            <a:endParaRPr lang="es-GT" dirty="0">
              <a:latin typeface="Garamond" panose="02020404030301010803" pitchFamily="18" charset="0"/>
            </a:endParaRPr>
          </a:p>
          <a:p>
            <a:pPr lvl="0" algn="just"/>
            <a:r>
              <a:rPr lang="es-MX" dirty="0" smtClean="0">
                <a:latin typeface="Garamond" panose="02020404030301010803" pitchFamily="18" charset="0"/>
              </a:rPr>
              <a:t>Se </a:t>
            </a:r>
            <a:r>
              <a:rPr lang="es-MX" dirty="0">
                <a:latin typeface="Garamond" panose="02020404030301010803" pitchFamily="18" charset="0"/>
              </a:rPr>
              <a:t>adquirió equipo de cómputo para la renovación parcial del mismo y mejorar el rendimiento para las distintas actividades de esta Secretaría</a:t>
            </a:r>
            <a:r>
              <a:rPr lang="es-MX" dirty="0" smtClean="0">
                <a:latin typeface="Garamond" panose="02020404030301010803" pitchFamily="18" charset="0"/>
              </a:rPr>
              <a:t>.</a:t>
            </a:r>
            <a:endParaRPr lang="es-GT" dirty="0">
              <a:latin typeface="Garamond" panose="02020404030301010803" pitchFamily="18" charset="0"/>
            </a:endParaRPr>
          </a:p>
          <a:p>
            <a:pPr lvl="0" algn="just"/>
            <a:r>
              <a:rPr lang="es-MX" dirty="0" smtClean="0">
                <a:latin typeface="Garamond" panose="02020404030301010803" pitchFamily="18" charset="0"/>
              </a:rPr>
              <a:t>Se continuó </a:t>
            </a:r>
            <a:r>
              <a:rPr lang="es-MX" dirty="0">
                <a:latin typeface="Garamond" panose="02020404030301010803" pitchFamily="18" charset="0"/>
              </a:rPr>
              <a:t>en desarrollo de mejoras en el sistema de registro y control de expedientes de la Secretaría General de la Presidencia de la República</a:t>
            </a:r>
            <a:r>
              <a:rPr lang="es-MX" dirty="0" smtClean="0">
                <a:latin typeface="Garamond" panose="02020404030301010803" pitchFamily="18" charset="0"/>
              </a:rPr>
              <a:t>.</a:t>
            </a:r>
          </a:p>
          <a:p>
            <a:pPr lvl="0" algn="just"/>
            <a:r>
              <a:rPr lang="es-CR" dirty="0" smtClean="0">
                <a:latin typeface="Garamond" panose="02020404030301010803" pitchFamily="18" charset="0"/>
              </a:rPr>
              <a:t>Se realizaron capacitaciones para el fortalecimiento de las competencias del personal de la Secretaría General de la Presidencia de la República. </a:t>
            </a:r>
            <a:endParaRPr lang="es-GT" dirty="0" smtClean="0">
              <a:latin typeface="Garamond" panose="02020404030301010803" pitchFamily="18" charset="0"/>
            </a:endParaRPr>
          </a:p>
          <a:p>
            <a:pPr algn="just"/>
            <a:endParaRPr lang="es-GT" dirty="0">
              <a:latin typeface="Garamond" panose="02020404030301010803" pitchFamily="18" charset="0"/>
            </a:endParaRPr>
          </a:p>
        </p:txBody>
      </p:sp>
    </p:spTree>
    <p:extLst>
      <p:ext uri="{BB962C8B-B14F-4D97-AF65-F5344CB8AC3E}">
        <p14:creationId xmlns:p14="http://schemas.microsoft.com/office/powerpoint/2010/main" val="3414867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9227F0-880C-4A7D-A156-FC27140B0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Imagen 2">
            <a:extLst>
              <a:ext uri="{FF2B5EF4-FFF2-40B4-BE49-F238E27FC236}">
                <a16:creationId xmlns:a16="http://schemas.microsoft.com/office/drawing/2014/main" id="{F58090F7-B011-46B2-ABEA-88BE12AEF2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427" b="61973"/>
          <a:stretch/>
        </p:blipFill>
        <p:spPr>
          <a:xfrm>
            <a:off x="846034" y="4209396"/>
            <a:ext cx="10366048" cy="2607892"/>
          </a:xfrm>
          <a:prstGeom prst="rect">
            <a:avLst/>
          </a:prstGeom>
        </p:spPr>
      </p:pic>
      <p:pic>
        <p:nvPicPr>
          <p:cNvPr id="6" name="Imagen 5">
            <a:extLst>
              <a:ext uri="{FF2B5EF4-FFF2-40B4-BE49-F238E27FC236}">
                <a16:creationId xmlns:a16="http://schemas.microsoft.com/office/drawing/2014/main" id="{F58090F7-B011-46B2-ABEA-88BE12AEF2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427" b="61973"/>
          <a:stretch/>
        </p:blipFill>
        <p:spPr>
          <a:xfrm>
            <a:off x="8328148" y="0"/>
            <a:ext cx="3660652" cy="2607892"/>
          </a:xfrm>
          <a:prstGeom prst="rect">
            <a:avLst/>
          </a:prstGeom>
        </p:spPr>
      </p:pic>
      <p:pic>
        <p:nvPicPr>
          <p:cNvPr id="8" name="Imagen 7">
            <a:extLst>
              <a:ext uri="{FF2B5EF4-FFF2-40B4-BE49-F238E27FC236}">
                <a16:creationId xmlns:a16="http://schemas.microsoft.com/office/drawing/2014/main" id="{F58090F7-B011-46B2-ABEA-88BE12AEF2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427" b="61973"/>
          <a:stretch/>
        </p:blipFill>
        <p:spPr>
          <a:xfrm>
            <a:off x="3487623" y="2395020"/>
            <a:ext cx="5910387" cy="1486936"/>
          </a:xfrm>
          <a:prstGeom prst="rect">
            <a:avLst/>
          </a:prstGeom>
        </p:spPr>
      </p:pic>
      <p:sp>
        <p:nvSpPr>
          <p:cNvPr id="7" name="CuadroTexto 6"/>
          <p:cNvSpPr txBox="1"/>
          <p:nvPr/>
        </p:nvSpPr>
        <p:spPr>
          <a:xfrm>
            <a:off x="1943391" y="2845347"/>
            <a:ext cx="9268691" cy="1200329"/>
          </a:xfrm>
          <a:prstGeom prst="rect">
            <a:avLst/>
          </a:prstGeom>
          <a:noFill/>
        </p:spPr>
        <p:txBody>
          <a:bodyPr wrap="square" rtlCol="0">
            <a:spAutoFit/>
          </a:bodyPr>
          <a:lstStyle/>
          <a:p>
            <a:r>
              <a:rPr lang="es-MX" sz="7200" b="1" dirty="0" smtClean="0">
                <a:solidFill>
                  <a:schemeClr val="bg1"/>
                </a:solidFill>
                <a:effectLst>
                  <a:outerShdw blurRad="38100" dist="38100" dir="2700000" algn="tl">
                    <a:srgbClr val="000000">
                      <a:alpha val="43137"/>
                    </a:srgbClr>
                  </a:outerShdw>
                </a:effectLst>
                <a:latin typeface="Garamond" panose="02020404030301010803" pitchFamily="18" charset="0"/>
              </a:rPr>
              <a:t>MUCHAS GRACIAS</a:t>
            </a:r>
            <a:endParaRPr lang="es-GT" sz="7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8301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976095"/>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bg1"/>
                </a:solidFill>
                <a:latin typeface="Montserrat" panose="00000500000000000000" pitchFamily="50" charset="0"/>
              </a:rPr>
              <a:t>RENDICIÓN DE CUENTAS</a:t>
            </a:r>
            <a:r>
              <a:rPr lang="es-GT" sz="3700" b="1" dirty="0">
                <a:latin typeface="Montserrat" panose="00000500000000000000" pitchFamily="50" charset="0"/>
              </a:rPr>
              <a:t/>
            </a:r>
            <a:br>
              <a:rPr lang="es-GT" sz="3700" b="1" dirty="0">
                <a:latin typeface="Montserrat" panose="00000500000000000000" pitchFamily="50" charset="0"/>
              </a:rPr>
            </a:br>
            <a:r>
              <a:rPr lang="es-GT" sz="3700" b="1" dirty="0">
                <a:solidFill>
                  <a:srgbClr val="00B0F0"/>
                </a:solidFill>
                <a:latin typeface="Montserrat" panose="00000500000000000000" pitchFamily="50" charset="0"/>
              </a:rPr>
              <a:t>PARTE GENERAL</a:t>
            </a:r>
          </a:p>
        </p:txBody>
      </p:sp>
      <p:pic>
        <p:nvPicPr>
          <p:cNvPr id="4" name="Imagen 3">
            <a:extLst>
              <a:ext uri="{FF2B5EF4-FFF2-40B4-BE49-F238E27FC236}">
                <a16:creationId xmlns:a16="http://schemas.microsoft.com/office/drawing/2014/main" id="{F58090F7-B011-46B2-ABEA-88BE12AEF2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427" b="61973"/>
          <a:stretch/>
        </p:blipFill>
        <p:spPr>
          <a:xfrm>
            <a:off x="4896740" y="4209396"/>
            <a:ext cx="4336990" cy="2607892"/>
          </a:xfrm>
          <a:prstGeom prst="rect">
            <a:avLst/>
          </a:prstGeom>
        </p:spPr>
      </p:pic>
    </p:spTree>
    <p:extLst>
      <p:ext uri="{BB962C8B-B14F-4D97-AF65-F5344CB8AC3E}">
        <p14:creationId xmlns:p14="http://schemas.microsoft.com/office/powerpoint/2010/main" val="86249570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732" y="109490"/>
            <a:ext cx="11144279" cy="1158952"/>
          </a:xfrm>
        </p:spPr>
        <p:txBody>
          <a:bodyPr>
            <a:normAutofit/>
          </a:bodyPr>
          <a:lstStyle/>
          <a:p>
            <a:pPr algn="ctr"/>
            <a:r>
              <a:rPr lang="es-MX" sz="3600" b="1" dirty="0">
                <a:effectLst>
                  <a:outerShdw blurRad="38100" dist="38100" dir="2700000" algn="tl">
                    <a:srgbClr val="000000">
                      <a:alpha val="43137"/>
                    </a:srgbClr>
                  </a:outerShdw>
                </a:effectLst>
              </a:rPr>
              <a:t>Ejecución de Metas </a:t>
            </a:r>
            <a:r>
              <a:rPr lang="es-MX" sz="3600" b="1" dirty="0" smtClean="0">
                <a:effectLst>
                  <a:outerShdw blurRad="38100" dist="38100" dir="2700000" algn="tl">
                    <a:srgbClr val="000000">
                      <a:alpha val="43137"/>
                    </a:srgbClr>
                  </a:outerShdw>
                </a:effectLst>
              </a:rPr>
              <a:t>Físicas</a:t>
            </a:r>
            <a:br>
              <a:rPr lang="es-MX" sz="3600" b="1" dirty="0" smtClean="0">
                <a:effectLst>
                  <a:outerShdw blurRad="38100" dist="38100" dir="2700000" algn="tl">
                    <a:srgbClr val="000000">
                      <a:alpha val="43137"/>
                    </a:srgbClr>
                  </a:outerShdw>
                </a:effectLst>
              </a:rPr>
            </a:br>
            <a:r>
              <a:rPr lang="es-MX" sz="3600" b="1" dirty="0" smtClean="0">
                <a:effectLst>
                  <a:outerShdw blurRad="38100" dist="38100" dir="2700000" algn="tl">
                    <a:srgbClr val="000000">
                      <a:alpha val="43137"/>
                    </a:srgbClr>
                  </a:outerShdw>
                </a:effectLst>
              </a:rPr>
              <a:t>Primer Cuatrimestre 2021</a:t>
            </a:r>
            <a:endParaRPr lang="es-GT" sz="3600" b="1" dirty="0">
              <a:effectLst>
                <a:outerShdw blurRad="38100" dist="38100" dir="2700000" algn="tl">
                  <a:srgbClr val="000000">
                    <a:alpha val="43137"/>
                  </a:srgbClr>
                </a:outerShdw>
              </a:effectLst>
            </a:endParaRPr>
          </a:p>
        </p:txBody>
      </p:sp>
      <p:grpSp>
        <p:nvGrpSpPr>
          <p:cNvPr id="10" name="Grupo 9"/>
          <p:cNvGrpSpPr/>
          <p:nvPr/>
        </p:nvGrpSpPr>
        <p:grpSpPr>
          <a:xfrm>
            <a:off x="6751178" y="1566847"/>
            <a:ext cx="5020942" cy="4848618"/>
            <a:chOff x="7772400" y="101178"/>
            <a:chExt cx="4206067" cy="3157412"/>
          </a:xfrm>
        </p:grpSpPr>
        <p:sp>
          <p:nvSpPr>
            <p:cNvPr id="11" name="Rectángulo 10"/>
            <p:cNvSpPr/>
            <p:nvPr/>
          </p:nvSpPr>
          <p:spPr>
            <a:xfrm>
              <a:off x="7772400" y="101178"/>
              <a:ext cx="4206067" cy="3157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5" name="Gráfico 4"/>
            <p:cNvGraphicFramePr/>
            <p:nvPr>
              <p:extLst/>
            </p:nvPr>
          </p:nvGraphicFramePr>
          <p:xfrm>
            <a:off x="7903166" y="439972"/>
            <a:ext cx="3944528" cy="2727873"/>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Rectángulo 8"/>
          <p:cNvSpPr/>
          <p:nvPr/>
        </p:nvSpPr>
        <p:spPr>
          <a:xfrm>
            <a:off x="7364958" y="1566847"/>
            <a:ext cx="3793375" cy="289951"/>
          </a:xfrm>
          <a:prstGeom prst="rect">
            <a:avLst/>
          </a:prstGeom>
        </p:spPr>
        <p:txBody>
          <a:bodyPr wrap="square">
            <a:spAutoFit/>
          </a:bodyPr>
          <a:lstStyle/>
          <a:p>
            <a:pPr algn="ctr">
              <a:lnSpc>
                <a:spcPct val="107000"/>
              </a:lnSpc>
              <a:spcAft>
                <a:spcPts val="0"/>
              </a:spcAft>
            </a:pPr>
            <a:r>
              <a:rPr lang="es-GT"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Ejecución Mensual</a:t>
            </a:r>
            <a:endParaRPr lang="es-GT"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2"/>
          <p:cNvGrpSpPr/>
          <p:nvPr/>
        </p:nvGrpSpPr>
        <p:grpSpPr>
          <a:xfrm>
            <a:off x="164123" y="1268442"/>
            <a:ext cx="6176856" cy="5453033"/>
            <a:chOff x="322783" y="1679884"/>
            <a:chExt cx="7272103" cy="4106487"/>
          </a:xfrm>
        </p:grpSpPr>
        <p:sp>
          <p:nvSpPr>
            <p:cNvPr id="13" name="Rectángulo 12"/>
            <p:cNvSpPr/>
            <p:nvPr/>
          </p:nvSpPr>
          <p:spPr>
            <a:xfrm>
              <a:off x="322783" y="1679884"/>
              <a:ext cx="7272103" cy="4106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17" name="Gráfico 16"/>
            <p:cNvGraphicFramePr/>
            <p:nvPr>
              <p:extLst/>
            </p:nvPr>
          </p:nvGraphicFramePr>
          <p:xfrm>
            <a:off x="450493" y="1981133"/>
            <a:ext cx="6988175" cy="3670547"/>
          </p:xfrm>
          <a:graphic>
            <a:graphicData uri="http://schemas.openxmlformats.org/drawingml/2006/chart">
              <c:chart xmlns:c="http://schemas.openxmlformats.org/drawingml/2006/chart" xmlns:r="http://schemas.openxmlformats.org/officeDocument/2006/relationships" r:id="rId4"/>
            </a:graphicData>
          </a:graphic>
        </p:graphicFrame>
      </p:grpSp>
      <p:sp>
        <p:nvSpPr>
          <p:cNvPr id="18" name="Rectángulo 17"/>
          <p:cNvSpPr/>
          <p:nvPr/>
        </p:nvSpPr>
        <p:spPr>
          <a:xfrm>
            <a:off x="1459566" y="1334060"/>
            <a:ext cx="3793375" cy="289951"/>
          </a:xfrm>
          <a:prstGeom prst="rect">
            <a:avLst/>
          </a:prstGeom>
        </p:spPr>
        <p:txBody>
          <a:bodyPr wrap="square">
            <a:spAutoFit/>
          </a:bodyPr>
          <a:lstStyle/>
          <a:p>
            <a:pPr algn="ctr">
              <a:lnSpc>
                <a:spcPct val="107000"/>
              </a:lnSpc>
              <a:spcAft>
                <a:spcPts val="0"/>
              </a:spcAft>
            </a:pPr>
            <a:r>
              <a:rPr lang="es-GT"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Ejecución Cuatrimestral</a:t>
            </a:r>
            <a:endParaRPr lang="es-GT"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78270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3773978" y="1296785"/>
            <a:ext cx="4576097" cy="521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4" name="Grupo 3"/>
          <p:cNvGrpSpPr/>
          <p:nvPr/>
        </p:nvGrpSpPr>
        <p:grpSpPr>
          <a:xfrm>
            <a:off x="3894453" y="1662545"/>
            <a:ext cx="4335147" cy="4674203"/>
            <a:chOff x="0" y="0"/>
            <a:chExt cx="5619750" cy="3483211"/>
          </a:xfrm>
        </p:grpSpPr>
        <p:graphicFrame>
          <p:nvGraphicFramePr>
            <p:cNvPr id="6" name="Gráfico 5">
              <a:extLst>
                <a:ext uri="{FF2B5EF4-FFF2-40B4-BE49-F238E27FC236}">
                  <a16:creationId xmlns:a16="http://schemas.microsoft.com/office/drawing/2014/main" id="{00000000-0008-0000-0000-000009000000}"/>
                </a:ext>
              </a:extLst>
            </p:cNvPr>
            <p:cNvGraphicFramePr/>
            <p:nvPr/>
          </p:nvGraphicFramePr>
          <p:xfrm>
            <a:off x="0" y="0"/>
            <a:ext cx="5619750" cy="3081655"/>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138" y="3153009"/>
              <a:ext cx="4569157" cy="330202"/>
            </a:xfrm>
            <a:prstGeom prst="rect">
              <a:avLst/>
            </a:prstGeom>
            <a:noFill/>
            <a:ln>
              <a:noFill/>
            </a:ln>
          </p:spPr>
        </p:pic>
      </p:grpSp>
      <p:sp>
        <p:nvSpPr>
          <p:cNvPr id="7" name="Título 1"/>
          <p:cNvSpPr>
            <a:spLocks noGrp="1"/>
          </p:cNvSpPr>
          <p:nvPr>
            <p:ph type="title"/>
          </p:nvPr>
        </p:nvSpPr>
        <p:spPr>
          <a:xfrm>
            <a:off x="471732" y="109490"/>
            <a:ext cx="10983206" cy="804910"/>
          </a:xfrm>
        </p:spPr>
        <p:txBody>
          <a:bodyPr>
            <a:normAutofit fontScale="90000"/>
          </a:bodyPr>
          <a:lstStyle/>
          <a:p>
            <a:pPr algn="ctr"/>
            <a:r>
              <a:rPr lang="es-MX" sz="3600" b="1" dirty="0">
                <a:effectLst>
                  <a:outerShdw blurRad="38100" dist="38100" dir="2700000" algn="tl">
                    <a:srgbClr val="000000">
                      <a:alpha val="43137"/>
                    </a:srgbClr>
                  </a:outerShdw>
                </a:effectLst>
              </a:rPr>
              <a:t>Ejecución </a:t>
            </a:r>
            <a:r>
              <a:rPr lang="es-MX" sz="3600" b="1" dirty="0" smtClean="0">
                <a:effectLst>
                  <a:outerShdw blurRad="38100" dist="38100" dir="2700000" algn="tl">
                    <a:srgbClr val="000000">
                      <a:alpha val="43137"/>
                    </a:srgbClr>
                  </a:outerShdw>
                </a:effectLst>
              </a:rPr>
              <a:t>Presupuestaria</a:t>
            </a:r>
            <a:br>
              <a:rPr lang="es-MX" sz="3600" b="1" dirty="0" smtClean="0">
                <a:effectLst>
                  <a:outerShdw blurRad="38100" dist="38100" dir="2700000" algn="tl">
                    <a:srgbClr val="000000">
                      <a:alpha val="43137"/>
                    </a:srgbClr>
                  </a:outerShdw>
                </a:effectLst>
              </a:rPr>
            </a:br>
            <a:r>
              <a:rPr lang="es-MX" sz="3600" b="1" dirty="0" smtClean="0">
                <a:effectLst>
                  <a:outerShdw blurRad="38100" dist="38100" dir="2700000" algn="tl">
                    <a:srgbClr val="000000">
                      <a:alpha val="43137"/>
                    </a:srgbClr>
                  </a:outerShdw>
                </a:effectLst>
              </a:rPr>
              <a:t>Primer Cuatrimestre 2021</a:t>
            </a:r>
            <a:endParaRPr lang="es-GT" sz="3600" b="1" dirty="0">
              <a:effectLst>
                <a:outerShdw blurRad="38100" dist="38100" dir="2700000" algn="tl">
                  <a:srgbClr val="000000">
                    <a:alpha val="43137"/>
                  </a:srgbClr>
                </a:outerShdw>
              </a:effectLst>
            </a:endParaRPr>
          </a:p>
        </p:txBody>
      </p:sp>
      <p:pic>
        <p:nvPicPr>
          <p:cNvPr id="11" name="Imagen 10"/>
          <p:cNvPicPr>
            <a:picLocks noChangeAspect="1"/>
          </p:cNvPicPr>
          <p:nvPr/>
        </p:nvPicPr>
        <p:blipFill>
          <a:blip r:embed="rId5"/>
          <a:stretch>
            <a:fillRect/>
          </a:stretch>
        </p:blipFill>
        <p:spPr>
          <a:xfrm>
            <a:off x="8976853" y="5877094"/>
            <a:ext cx="2757736" cy="436714"/>
          </a:xfrm>
          <a:prstGeom prst="rect">
            <a:avLst/>
          </a:prstGeom>
        </p:spPr>
      </p:pic>
      <p:sp>
        <p:nvSpPr>
          <p:cNvPr id="12" name="Rectángulo 11"/>
          <p:cNvSpPr/>
          <p:nvPr/>
        </p:nvSpPr>
        <p:spPr>
          <a:xfrm>
            <a:off x="236795" y="1628485"/>
            <a:ext cx="3217025" cy="253916"/>
          </a:xfrm>
          <a:prstGeom prst="rect">
            <a:avLst/>
          </a:prstGeom>
        </p:spPr>
        <p:txBody>
          <a:bodyPr wrap="square">
            <a:spAutoFit/>
          </a:bodyPr>
          <a:lstStyle/>
          <a:p>
            <a:pPr algn="ctr"/>
            <a:r>
              <a:rPr lang="es-GT" sz="1050" b="1"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Comisión Presidencial Contra la </a:t>
            </a:r>
            <a:r>
              <a:rPr lang="es-GT" sz="1050" b="1" dirty="0" smtClean="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Corrupción</a:t>
            </a:r>
            <a:endParaRPr lang="es-GT" sz="1050" b="1" dirty="0">
              <a:effectLst>
                <a:outerShdw blurRad="38100" dist="38100" dir="2700000" algn="tl">
                  <a:srgbClr val="000000">
                    <a:alpha val="43137"/>
                  </a:srgbClr>
                </a:outerShdw>
              </a:effectLst>
            </a:endParaRPr>
          </a:p>
        </p:txBody>
      </p:sp>
      <p:sp>
        <p:nvSpPr>
          <p:cNvPr id="13" name="Rectángulo 12"/>
          <p:cNvSpPr/>
          <p:nvPr/>
        </p:nvSpPr>
        <p:spPr>
          <a:xfrm>
            <a:off x="8618311" y="1662545"/>
            <a:ext cx="3256705" cy="253916"/>
          </a:xfrm>
          <a:prstGeom prst="rect">
            <a:avLst/>
          </a:prstGeom>
        </p:spPr>
        <p:txBody>
          <a:bodyPr wrap="square">
            <a:spAutoFit/>
          </a:bodyPr>
          <a:lstStyle/>
          <a:p>
            <a:pPr algn="ctr"/>
            <a:r>
              <a:rPr lang="es-GT" sz="1050" b="1"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Comisión Presidencial de Asuntos Municipales</a:t>
            </a:r>
          </a:p>
        </p:txBody>
      </p:sp>
      <p:sp>
        <p:nvSpPr>
          <p:cNvPr id="14" name="Rectángulo 13"/>
          <p:cNvSpPr/>
          <p:nvPr/>
        </p:nvSpPr>
        <p:spPr>
          <a:xfrm>
            <a:off x="3894454" y="1334000"/>
            <a:ext cx="4210456" cy="289951"/>
          </a:xfrm>
          <a:prstGeom prst="rect">
            <a:avLst/>
          </a:prstGeom>
        </p:spPr>
        <p:txBody>
          <a:bodyPr wrap="square">
            <a:spAutoFit/>
          </a:bodyPr>
          <a:lstStyle/>
          <a:p>
            <a:pPr algn="ctr">
              <a:lnSpc>
                <a:spcPct val="107000"/>
              </a:lnSpc>
              <a:spcAft>
                <a:spcPts val="0"/>
              </a:spcAft>
            </a:pPr>
            <a:r>
              <a:rPr lang="es-GT" sz="1200" b="1" dirty="0">
                <a:latin typeface="Times New Roman" panose="02020603050405020304" pitchFamily="18" charset="0"/>
                <a:ea typeface="Calibri" panose="020F0502020204030204" pitchFamily="34" charset="0"/>
                <a:cs typeface="Times New Roman" panose="02020603050405020304" pitchFamily="18" charset="0"/>
              </a:rPr>
              <a:t>Secretaría General de la Presidencia de la República</a:t>
            </a:r>
            <a:endParaRPr lang="es-GT"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a:extLst>
              <a:ext uri="{FF2B5EF4-FFF2-40B4-BE49-F238E27FC236}">
                <a16:creationId xmlns:a16="http://schemas.microsoft.com/office/drawing/2014/main" id="{00000000-0008-0000-0000-000009000000}"/>
              </a:ext>
            </a:extLst>
          </p:cNvPr>
          <p:cNvGraphicFramePr>
            <a:graphicFrameLocks/>
          </p:cNvGraphicFramePr>
          <p:nvPr>
            <p:extLst/>
          </p:nvPr>
        </p:nvGraphicFramePr>
        <p:xfrm>
          <a:off x="9009985" y="2266924"/>
          <a:ext cx="2539825" cy="3447328"/>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ángulo 8"/>
          <p:cNvSpPr/>
          <p:nvPr/>
        </p:nvSpPr>
        <p:spPr>
          <a:xfrm>
            <a:off x="414865" y="2266924"/>
            <a:ext cx="2883812" cy="4046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8" name="Grupo 7"/>
          <p:cNvGrpSpPr/>
          <p:nvPr/>
        </p:nvGrpSpPr>
        <p:grpSpPr>
          <a:xfrm>
            <a:off x="414865" y="2266924"/>
            <a:ext cx="2883812" cy="3990813"/>
            <a:chOff x="414865" y="2266924"/>
            <a:chExt cx="2883812" cy="3990813"/>
          </a:xfrm>
          <a:solidFill>
            <a:schemeClr val="bg1"/>
          </a:solidFill>
        </p:grpSpPr>
        <p:pic>
          <p:nvPicPr>
            <p:cNvPr id="2" name="Imagen 1"/>
            <p:cNvPicPr>
              <a:picLocks noChangeAspect="1"/>
            </p:cNvPicPr>
            <p:nvPr/>
          </p:nvPicPr>
          <p:blipFill>
            <a:blip r:embed="rId7"/>
            <a:stretch>
              <a:fillRect/>
            </a:stretch>
          </p:blipFill>
          <p:spPr>
            <a:xfrm>
              <a:off x="602223" y="5877094"/>
              <a:ext cx="2619253" cy="380643"/>
            </a:xfrm>
            <a:prstGeom prst="rect">
              <a:avLst/>
            </a:prstGeom>
            <a:grpFill/>
            <a:ln>
              <a:solidFill>
                <a:schemeClr val="bg1"/>
              </a:solidFill>
            </a:ln>
          </p:spPr>
        </p:pic>
        <p:graphicFrame>
          <p:nvGraphicFramePr>
            <p:cNvPr id="17" name="Gráfico 16">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81641153"/>
                </p:ext>
              </p:extLst>
            </p:nvPr>
          </p:nvGraphicFramePr>
          <p:xfrm>
            <a:off x="414865" y="2266924"/>
            <a:ext cx="2883812" cy="3447328"/>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426198385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574617" y="562062"/>
            <a:ext cx="10913571" cy="547089"/>
          </a:xfrm>
        </p:spPr>
        <p:txBody>
          <a:bodyPr>
            <a:noAutofit/>
          </a:bodyPr>
          <a:lstStyle/>
          <a:p>
            <a:pPr algn="l"/>
            <a:r>
              <a:rPr lang="es-GT" b="1" dirty="0">
                <a:effectLst>
                  <a:outerShdw blurRad="38100" dist="38100" dir="2700000" algn="tl">
                    <a:srgbClr val="000000">
                      <a:alpha val="43137"/>
                    </a:srgbClr>
                  </a:outerShdw>
                </a:effectLst>
              </a:rPr>
              <a:t>Ejecución </a:t>
            </a:r>
            <a:r>
              <a:rPr lang="es-GT" b="1" dirty="0" smtClean="0">
                <a:effectLst>
                  <a:outerShdw blurRad="38100" dist="38100" dir="2700000" algn="tl">
                    <a:srgbClr val="000000">
                      <a:alpha val="43137"/>
                    </a:srgbClr>
                  </a:outerShdw>
                </a:effectLst>
              </a:rPr>
              <a:t>Presupuestaria </a:t>
            </a:r>
            <a:r>
              <a:rPr lang="es-GT" b="1" dirty="0">
                <a:effectLst>
                  <a:outerShdw blurRad="38100" dist="38100" dir="2700000" algn="tl">
                    <a:srgbClr val="000000">
                      <a:alpha val="43137"/>
                    </a:srgbClr>
                  </a:outerShdw>
                </a:effectLst>
              </a:rPr>
              <a:t>por </a:t>
            </a:r>
            <a:r>
              <a:rPr lang="es-GT" b="1" dirty="0" smtClean="0">
                <a:effectLst>
                  <a:outerShdw blurRad="38100" dist="38100" dir="2700000" algn="tl">
                    <a:srgbClr val="000000">
                      <a:alpha val="43137"/>
                    </a:srgbClr>
                  </a:outerShdw>
                </a:effectLst>
              </a:rPr>
              <a:t>Grupo </a:t>
            </a:r>
            <a:r>
              <a:rPr lang="es-GT" b="1" dirty="0">
                <a:effectLst>
                  <a:outerShdw blurRad="38100" dist="38100" dir="2700000" algn="tl">
                    <a:srgbClr val="000000">
                      <a:alpha val="43137"/>
                    </a:srgbClr>
                  </a:outerShdw>
                </a:effectLst>
              </a:rPr>
              <a:t>de </a:t>
            </a:r>
            <a:r>
              <a:rPr lang="es-GT" b="1" dirty="0" smtClean="0">
                <a:effectLst>
                  <a:outerShdw blurRad="38100" dist="38100" dir="2700000" algn="tl">
                    <a:srgbClr val="000000">
                      <a:alpha val="43137"/>
                    </a:srgbClr>
                  </a:outerShdw>
                </a:effectLst>
              </a:rPr>
              <a:t>Gasto</a:t>
            </a:r>
            <a:endParaRPr lang="es-GT" b="1" dirty="0">
              <a:effectLst>
                <a:outerShdw blurRad="38100" dist="38100" dir="2700000" algn="tl">
                  <a:srgbClr val="000000">
                    <a:alpha val="43137"/>
                  </a:srgbClr>
                </a:outerShdw>
              </a:effectLst>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97850550"/>
              </p:ext>
            </p:extLst>
          </p:nvPr>
        </p:nvGraphicFramePr>
        <p:xfrm>
          <a:off x="262145" y="1440230"/>
          <a:ext cx="5144538" cy="3913151"/>
        </p:xfrm>
        <a:graphic>
          <a:graphicData uri="http://schemas.openxmlformats.org/drawingml/2006/table">
            <a:tbl>
              <a:tblPr firstRow="1" firstCol="1" bandRow="1">
                <a:tableStyleId>{5C22544A-7EE6-4342-B048-85BDC9FD1C3A}</a:tableStyleId>
              </a:tblPr>
              <a:tblGrid>
                <a:gridCol w="918272">
                  <a:extLst>
                    <a:ext uri="{9D8B030D-6E8A-4147-A177-3AD203B41FA5}">
                      <a16:colId xmlns:a16="http://schemas.microsoft.com/office/drawing/2014/main" val="1755977502"/>
                    </a:ext>
                  </a:extLst>
                </a:gridCol>
                <a:gridCol w="1028908">
                  <a:extLst>
                    <a:ext uri="{9D8B030D-6E8A-4147-A177-3AD203B41FA5}">
                      <a16:colId xmlns:a16="http://schemas.microsoft.com/office/drawing/2014/main" val="3278958053"/>
                    </a:ext>
                  </a:extLst>
                </a:gridCol>
                <a:gridCol w="1084225">
                  <a:extLst>
                    <a:ext uri="{9D8B030D-6E8A-4147-A177-3AD203B41FA5}">
                      <a16:colId xmlns:a16="http://schemas.microsoft.com/office/drawing/2014/main" val="224407459"/>
                    </a:ext>
                  </a:extLst>
                </a:gridCol>
                <a:gridCol w="1028908">
                  <a:extLst>
                    <a:ext uri="{9D8B030D-6E8A-4147-A177-3AD203B41FA5}">
                      <a16:colId xmlns:a16="http://schemas.microsoft.com/office/drawing/2014/main" val="2018880560"/>
                    </a:ext>
                  </a:extLst>
                </a:gridCol>
                <a:gridCol w="1084225">
                  <a:extLst>
                    <a:ext uri="{9D8B030D-6E8A-4147-A177-3AD203B41FA5}">
                      <a16:colId xmlns:a16="http://schemas.microsoft.com/office/drawing/2014/main" val="912880366"/>
                    </a:ext>
                  </a:extLst>
                </a:gridCol>
              </a:tblGrid>
              <a:tr h="492073">
                <a:tc gridSpan="5">
                  <a:txBody>
                    <a:bodyPr/>
                    <a:lstStyle/>
                    <a:p>
                      <a:pPr algn="ctr">
                        <a:lnSpc>
                          <a:spcPct val="107000"/>
                        </a:lnSpc>
                        <a:spcAft>
                          <a:spcPts val="0"/>
                        </a:spcAft>
                      </a:pPr>
                      <a:r>
                        <a:rPr lang="es-GT" sz="1100" dirty="0">
                          <a:effectLst/>
                        </a:rPr>
                        <a:t>Secretaría General de la Presidencia de la República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941850540"/>
                  </a:ext>
                </a:extLst>
              </a:tr>
              <a:tr h="492073">
                <a:tc>
                  <a:txBody>
                    <a:bodyPr/>
                    <a:lstStyle/>
                    <a:p>
                      <a:pPr algn="ctr">
                        <a:lnSpc>
                          <a:spcPct val="107000"/>
                        </a:lnSpc>
                        <a:spcAft>
                          <a:spcPts val="0"/>
                        </a:spcAft>
                      </a:pPr>
                      <a:r>
                        <a:rPr lang="es-GT" sz="1100">
                          <a:effectLst/>
                        </a:rPr>
                        <a:t>Descripción</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Asignado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Vigente</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Ejecutado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Por Ejecutar</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3718394"/>
                  </a:ext>
                </a:extLst>
              </a:tr>
              <a:tr h="492073">
                <a:tc>
                  <a:txBody>
                    <a:bodyPr/>
                    <a:lstStyle/>
                    <a:p>
                      <a:pPr algn="ctr">
                        <a:lnSpc>
                          <a:spcPct val="107000"/>
                        </a:lnSpc>
                        <a:spcAft>
                          <a:spcPts val="0"/>
                        </a:spcAft>
                      </a:pPr>
                      <a:r>
                        <a:rPr lang="es-GT" sz="1100" dirty="0">
                          <a:effectLst/>
                        </a:rPr>
                        <a:t>Grupo 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Q15,332,286.00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Q21,332,286.00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Q5,331,254.72</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Q16,001,031.28</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3426376"/>
                  </a:ext>
                </a:extLst>
              </a:tr>
              <a:tr h="492073">
                <a:tc>
                  <a:txBody>
                    <a:bodyPr/>
                    <a:lstStyle/>
                    <a:p>
                      <a:pPr algn="ctr">
                        <a:lnSpc>
                          <a:spcPct val="107000"/>
                        </a:lnSpc>
                        <a:spcAft>
                          <a:spcPts val="0"/>
                        </a:spcAft>
                      </a:pPr>
                      <a:r>
                        <a:rPr lang="es-GT" sz="1100" dirty="0">
                          <a:effectLst/>
                        </a:rPr>
                        <a:t>Grupo 1</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Q1,949,713.00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Q1,784,648.00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Q502,456.22</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Q1,282,191.78</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86826538"/>
                  </a:ext>
                </a:extLst>
              </a:tr>
              <a:tr h="492073">
                <a:tc>
                  <a:txBody>
                    <a:bodyPr/>
                    <a:lstStyle/>
                    <a:p>
                      <a:pPr algn="ctr">
                        <a:lnSpc>
                          <a:spcPct val="107000"/>
                        </a:lnSpc>
                        <a:spcAft>
                          <a:spcPts val="0"/>
                        </a:spcAft>
                      </a:pPr>
                      <a:r>
                        <a:rPr lang="es-GT" sz="1100" dirty="0">
                          <a:effectLst/>
                        </a:rPr>
                        <a:t>Grupo 2</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Q552,693.00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Q498,758.00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Q140,512.87</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Q358,245.13</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293359"/>
                  </a:ext>
                </a:extLst>
              </a:tr>
              <a:tr h="492073">
                <a:tc>
                  <a:txBody>
                    <a:bodyPr/>
                    <a:lstStyle/>
                    <a:p>
                      <a:pPr algn="ctr">
                        <a:lnSpc>
                          <a:spcPct val="107000"/>
                        </a:lnSpc>
                        <a:spcAft>
                          <a:spcPts val="0"/>
                        </a:spcAft>
                      </a:pPr>
                      <a:r>
                        <a:rPr lang="es-GT" sz="1100" dirty="0">
                          <a:effectLst/>
                        </a:rPr>
                        <a:t>Grupo 3</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Q219,000.00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Q162,405.26</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Q56,594.74</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04768090"/>
                  </a:ext>
                </a:extLst>
              </a:tr>
              <a:tr h="492073">
                <a:tc>
                  <a:txBody>
                    <a:bodyPr/>
                    <a:lstStyle/>
                    <a:p>
                      <a:pPr algn="ctr">
                        <a:lnSpc>
                          <a:spcPct val="107000"/>
                        </a:lnSpc>
                        <a:spcAft>
                          <a:spcPts val="0"/>
                        </a:spcAft>
                      </a:pPr>
                      <a:r>
                        <a:rPr lang="es-GT" sz="1100" dirty="0">
                          <a:effectLst/>
                        </a:rPr>
                        <a:t>Grupo 4</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Q1,165,308.00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Q1,165,308.00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Q212,791.21</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Q952,516.79</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8023230"/>
                  </a:ext>
                </a:extLst>
              </a:tr>
              <a:tr h="468640">
                <a:tc>
                  <a:txBody>
                    <a:bodyPr/>
                    <a:lstStyle/>
                    <a:p>
                      <a:pPr algn="ctr">
                        <a:lnSpc>
                          <a:spcPct val="107000"/>
                        </a:lnSpc>
                        <a:spcAft>
                          <a:spcPts val="0"/>
                        </a:spcAft>
                      </a:pPr>
                      <a:r>
                        <a:rPr lang="es-GT" sz="1100" u="sng" dirty="0">
                          <a:effectLst/>
                        </a:rPr>
                        <a:t>TOTAL</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a:effectLst/>
                        </a:rPr>
                        <a:t>Q19,000,000.00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dirty="0">
                          <a:effectLst/>
                        </a:rPr>
                        <a:t>Q25,000,000.00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dirty="0">
                          <a:effectLst/>
                        </a:rPr>
                        <a:t>Q6,349,420.28</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dirty="0">
                          <a:effectLst/>
                        </a:rPr>
                        <a:t>Q18,650,579.72</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4379255"/>
                  </a:ext>
                </a:extLst>
              </a:tr>
            </a:tbl>
          </a:graphicData>
        </a:graphic>
      </p:graphicFrame>
      <p:graphicFrame>
        <p:nvGraphicFramePr>
          <p:cNvPr id="8" name="Gráfico 7">
            <a:extLst>
              <a:ext uri="{FF2B5EF4-FFF2-40B4-BE49-F238E27FC236}">
                <a16:creationId xmlns:a16="http://schemas.microsoft.com/office/drawing/2014/main" id="{D5DD82AB-7337-4420-B79C-AA85C5B674C3}"/>
              </a:ext>
            </a:extLst>
          </p:cNvPr>
          <p:cNvGraphicFramePr/>
          <p:nvPr>
            <p:extLst/>
          </p:nvPr>
        </p:nvGraphicFramePr>
        <p:xfrm>
          <a:off x="5602778" y="1260590"/>
          <a:ext cx="6450677" cy="5372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40431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399010" y="562062"/>
            <a:ext cx="11529753" cy="547089"/>
          </a:xfrm>
        </p:spPr>
        <p:txBody>
          <a:bodyPr>
            <a:noAutofit/>
          </a:bodyPr>
          <a:lstStyle/>
          <a:p>
            <a:pPr algn="ctr"/>
            <a:r>
              <a:rPr lang="es-GT" sz="4000" b="1" dirty="0">
                <a:effectLst>
                  <a:outerShdw blurRad="38100" dist="38100" dir="2700000" algn="tl">
                    <a:srgbClr val="000000">
                      <a:alpha val="43137"/>
                    </a:srgbClr>
                  </a:outerShdw>
                </a:effectLst>
              </a:rPr>
              <a:t>Importancia de la erogación en </a:t>
            </a:r>
            <a:r>
              <a:rPr lang="es-GT" sz="4000" b="1" dirty="0" smtClean="0">
                <a:effectLst>
                  <a:outerShdw blurRad="38100" dist="38100" dir="2700000" algn="tl">
                    <a:srgbClr val="000000">
                      <a:alpha val="43137"/>
                    </a:srgbClr>
                  </a:outerShdw>
                </a:effectLst>
              </a:rPr>
              <a:t>servicios </a:t>
            </a:r>
            <a:r>
              <a:rPr lang="es-GT" sz="4000" b="1" dirty="0">
                <a:effectLst>
                  <a:outerShdw blurRad="38100" dist="38100" dir="2700000" algn="tl">
                    <a:srgbClr val="000000">
                      <a:alpha val="43137"/>
                    </a:srgbClr>
                  </a:outerShdw>
                </a:effectLst>
              </a:rPr>
              <a:t>personales</a:t>
            </a:r>
          </a:p>
        </p:txBody>
      </p:sp>
      <p:grpSp>
        <p:nvGrpSpPr>
          <p:cNvPr id="6" name="Grupo 5"/>
          <p:cNvGrpSpPr/>
          <p:nvPr/>
        </p:nvGrpSpPr>
        <p:grpSpPr>
          <a:xfrm>
            <a:off x="5999018" y="1415574"/>
            <a:ext cx="5611091" cy="4859961"/>
            <a:chOff x="6687629" y="695827"/>
            <a:chExt cx="5096387" cy="5189584"/>
          </a:xfrm>
        </p:grpSpPr>
        <p:graphicFrame>
          <p:nvGraphicFramePr>
            <p:cNvPr id="11" name="Gráfico 10">
              <a:extLst>
                <a:ext uri="{FF2B5EF4-FFF2-40B4-BE49-F238E27FC236}">
                  <a16:creationId xmlns:a16="http://schemas.microsoft.com/office/drawing/2014/main" id="{00000000-0008-0000-0200-00000A000000}"/>
                </a:ext>
              </a:extLst>
            </p:cNvPr>
            <p:cNvGraphicFramePr/>
            <p:nvPr>
              <p:extLst/>
            </p:nvPr>
          </p:nvGraphicFramePr>
          <p:xfrm>
            <a:off x="6810076" y="1205057"/>
            <a:ext cx="4973939" cy="390727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2886" y="5353396"/>
              <a:ext cx="4871130" cy="532015"/>
            </a:xfrm>
            <a:prstGeom prst="rect">
              <a:avLst/>
            </a:prstGeom>
            <a:noFill/>
            <a:ln>
              <a:noFill/>
            </a:ln>
          </p:spPr>
        </p:pic>
        <p:sp>
          <p:nvSpPr>
            <p:cNvPr id="3" name="Rectángulo 2"/>
            <p:cNvSpPr/>
            <p:nvPr/>
          </p:nvSpPr>
          <p:spPr>
            <a:xfrm>
              <a:off x="6687629" y="695827"/>
              <a:ext cx="5020990" cy="388696"/>
            </a:xfrm>
            <a:prstGeom prst="rect">
              <a:avLst/>
            </a:prstGeom>
          </p:spPr>
          <p:txBody>
            <a:bodyPr wrap="none">
              <a:spAutoFit/>
            </a:bodyPr>
            <a:lstStyle/>
            <a:p>
              <a:pPr algn="ctr">
                <a:lnSpc>
                  <a:spcPct val="107000"/>
                </a:lnSpc>
                <a:spcAft>
                  <a:spcPts val="0"/>
                </a:spcAft>
              </a:pPr>
              <a:r>
                <a:rPr lang="es-GT" dirty="0"/>
                <a:t>Secretaría General de la Presidencia de la República</a:t>
              </a:r>
              <a:endParaRPr lang="es-GT"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CuadroTexto 7"/>
          <p:cNvSpPr txBox="1"/>
          <p:nvPr/>
        </p:nvSpPr>
        <p:spPr>
          <a:xfrm>
            <a:off x="9556439" y="4185138"/>
            <a:ext cx="609600" cy="369332"/>
          </a:xfrm>
          <a:prstGeom prst="rect">
            <a:avLst/>
          </a:prstGeom>
          <a:noFill/>
        </p:spPr>
        <p:txBody>
          <a:bodyPr wrap="square" rtlCol="0">
            <a:spAutoFit/>
          </a:bodyPr>
          <a:lstStyle/>
          <a:p>
            <a:r>
              <a:rPr lang="es-MX" b="1" dirty="0" smtClean="0"/>
              <a:t>25%</a:t>
            </a:r>
            <a:endParaRPr lang="es-GT" b="1" dirty="0"/>
          </a:p>
        </p:txBody>
      </p:sp>
      <p:sp>
        <p:nvSpPr>
          <p:cNvPr id="9" name="Rectángulo 8"/>
          <p:cNvSpPr/>
          <p:nvPr/>
        </p:nvSpPr>
        <p:spPr>
          <a:xfrm>
            <a:off x="620682" y="1892460"/>
            <a:ext cx="4893850" cy="3416320"/>
          </a:xfrm>
          <a:prstGeom prst="rect">
            <a:avLst/>
          </a:prstGeom>
        </p:spPr>
        <p:txBody>
          <a:bodyPr wrap="square">
            <a:spAutoFit/>
          </a:bodyPr>
          <a:lstStyle/>
          <a:p>
            <a:pPr algn="just"/>
            <a:r>
              <a:rPr lang="es-MX" sz="2400" dirty="0">
                <a:latin typeface="Garamond" panose="02020404030301010803" pitchFamily="18" charset="0"/>
              </a:rPr>
              <a:t>La importancia del recurso humano </a:t>
            </a:r>
            <a:r>
              <a:rPr lang="es-MX" sz="2400" dirty="0" smtClean="0">
                <a:latin typeface="Garamond" panose="02020404030301010803" pitchFamily="18" charset="0"/>
              </a:rPr>
              <a:t>de </a:t>
            </a:r>
            <a:r>
              <a:rPr lang="es-MX" sz="2400" dirty="0">
                <a:latin typeface="Garamond" panose="02020404030301010803" pitchFamily="18" charset="0"/>
              </a:rPr>
              <a:t>la </a:t>
            </a:r>
            <a:r>
              <a:rPr lang="es-MX" sz="2400" dirty="0" smtClean="0">
                <a:latin typeface="Garamond" panose="02020404030301010803" pitchFamily="18" charset="0"/>
              </a:rPr>
              <a:t>Secretaría General </a:t>
            </a:r>
            <a:r>
              <a:rPr lang="es-MX" sz="2400" dirty="0">
                <a:latin typeface="Garamond" panose="02020404030301010803" pitchFamily="18" charset="0"/>
              </a:rPr>
              <a:t>de la Presidencia de la República, radica en poder cumplir con sus funciones sustantivas de conformidad con la ley, como lo es brindar asistencia jurídica y administrativa de carácter constante e inmediato del señor Presidente de la República.</a:t>
            </a:r>
            <a:endParaRPr lang="es-GT" sz="2400" dirty="0">
              <a:latin typeface="Garamond" panose="02020404030301010803" pitchFamily="18" charset="0"/>
            </a:endParaRPr>
          </a:p>
        </p:txBody>
      </p:sp>
    </p:spTree>
    <p:extLst>
      <p:ext uri="{BB962C8B-B14F-4D97-AF65-F5344CB8AC3E}">
        <p14:creationId xmlns:p14="http://schemas.microsoft.com/office/powerpoint/2010/main" val="3938678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45042" y="171298"/>
            <a:ext cx="8816829" cy="855677"/>
          </a:xfrm>
        </p:spPr>
        <p:txBody>
          <a:bodyPr>
            <a:normAutofit fontScale="90000"/>
          </a:bodyPr>
          <a:lstStyle/>
          <a:p>
            <a:pPr algn="ctr"/>
            <a:r>
              <a:rPr lang="es-GT" sz="3100" dirty="0"/>
              <a:t/>
            </a:r>
            <a:br>
              <a:rPr lang="es-GT" sz="3100" dirty="0"/>
            </a:br>
            <a:r>
              <a:rPr lang="es-GT" sz="3100" dirty="0"/>
              <a:t/>
            </a:r>
            <a:br>
              <a:rPr lang="es-GT" sz="3100" dirty="0"/>
            </a:br>
            <a:r>
              <a:rPr lang="es-GT" sz="3100" dirty="0"/>
              <a:t/>
            </a:r>
            <a:br>
              <a:rPr lang="es-GT" sz="3100" dirty="0"/>
            </a:br>
            <a:r>
              <a:rPr lang="es-GT" b="1" dirty="0">
                <a:effectLst>
                  <a:outerShdw blurRad="38100" dist="38100" dir="2700000" algn="tl">
                    <a:srgbClr val="000000">
                      <a:alpha val="43137"/>
                    </a:srgbClr>
                  </a:outerShdw>
                </a:effectLst>
              </a:rPr>
              <a:t>Ejecución presupuestaria </a:t>
            </a:r>
            <a:r>
              <a:rPr lang="es-GT" b="1" dirty="0" smtClean="0">
                <a:effectLst>
                  <a:outerShdw blurRad="38100" dist="38100" dir="2700000" algn="tl">
                    <a:srgbClr val="000000">
                      <a:alpha val="43137"/>
                    </a:srgbClr>
                  </a:outerShdw>
                </a:effectLst>
              </a:rPr>
              <a:t>de </a:t>
            </a:r>
            <a:r>
              <a:rPr lang="es-GT" b="1" dirty="0">
                <a:effectLst>
                  <a:outerShdw blurRad="38100" dist="38100" dir="2700000" algn="tl">
                    <a:srgbClr val="000000">
                      <a:alpha val="43137"/>
                    </a:srgbClr>
                  </a:outerShdw>
                </a:effectLst>
              </a:rPr>
              <a:t>inversión</a:t>
            </a:r>
            <a:r>
              <a:rPr lang="es-GT" sz="2700" dirty="0"/>
              <a:t/>
            </a:r>
            <a:br>
              <a:rPr lang="es-GT" sz="2700" dirty="0"/>
            </a:br>
            <a:r>
              <a:rPr lang="es-GT" dirty="0"/>
              <a:t/>
            </a:r>
            <a:br>
              <a:rPr lang="es-GT" dirty="0"/>
            </a:br>
            <a:endParaRPr lang="es-GT" sz="22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275198" y="1598790"/>
            <a:ext cx="10515600" cy="4745728"/>
          </a:xfrm>
        </p:spPr>
        <p:txBody>
          <a:bodyPr numCol="1">
            <a:normAutofit/>
          </a:bodyPr>
          <a:lstStyle/>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marL="457200" lvl="1" indent="0">
              <a:buNone/>
            </a:pPr>
            <a:endParaRPr lang="es-GT" sz="2000" dirty="0"/>
          </a:p>
          <a:p>
            <a:pPr marL="0" indent="0">
              <a:buNone/>
            </a:pPr>
            <a:endParaRPr lang="es-GT" b="1" dirty="0"/>
          </a:p>
        </p:txBody>
      </p:sp>
      <p:grpSp>
        <p:nvGrpSpPr>
          <p:cNvPr id="12" name="Grupo 11"/>
          <p:cNvGrpSpPr/>
          <p:nvPr/>
        </p:nvGrpSpPr>
        <p:grpSpPr>
          <a:xfrm>
            <a:off x="4861736" y="1699895"/>
            <a:ext cx="6941707" cy="4826925"/>
            <a:chOff x="0" y="0"/>
            <a:chExt cx="4345940" cy="2278335"/>
          </a:xfrm>
        </p:grpSpPr>
        <p:graphicFrame>
          <p:nvGraphicFramePr>
            <p:cNvPr id="14" name="Gráfico 13">
              <a:extLst>
                <a:ext uri="{FF2B5EF4-FFF2-40B4-BE49-F238E27FC236}">
                  <a16:creationId xmlns:a16="http://schemas.microsoft.com/office/drawing/2014/main" id="{8D8CE9F0-E561-4D31-BF95-CBF900A8C485}"/>
                </a:ext>
              </a:extLst>
            </p:cNvPr>
            <p:cNvGraphicFramePr/>
            <p:nvPr/>
          </p:nvGraphicFramePr>
          <p:xfrm>
            <a:off x="0" y="0"/>
            <a:ext cx="4345940" cy="193548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Imagen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140" y="2020508"/>
              <a:ext cx="2915659" cy="257827"/>
            </a:xfrm>
            <a:prstGeom prst="rect">
              <a:avLst/>
            </a:prstGeom>
            <a:noFill/>
            <a:ln>
              <a:noFill/>
            </a:ln>
          </p:spPr>
        </p:pic>
      </p:grpSp>
      <p:sp>
        <p:nvSpPr>
          <p:cNvPr id="4" name="Rectángulo 3"/>
          <p:cNvSpPr/>
          <p:nvPr/>
        </p:nvSpPr>
        <p:spPr>
          <a:xfrm>
            <a:off x="5822094" y="1221128"/>
            <a:ext cx="5020990" cy="388696"/>
          </a:xfrm>
          <a:prstGeom prst="rect">
            <a:avLst/>
          </a:prstGeom>
        </p:spPr>
        <p:txBody>
          <a:bodyPr wrap="none">
            <a:spAutoFit/>
          </a:bodyPr>
          <a:lstStyle/>
          <a:p>
            <a:pPr algn="ctr">
              <a:lnSpc>
                <a:spcPct val="107000"/>
              </a:lnSpc>
              <a:spcAft>
                <a:spcPts val="0"/>
              </a:spcAft>
            </a:pPr>
            <a:r>
              <a:rPr lang="es-GT" dirty="0"/>
              <a:t>Secretaría General de la Presidencia de la República</a:t>
            </a:r>
            <a:endParaRPr lang="es-GT"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upo 9"/>
          <p:cNvGrpSpPr/>
          <p:nvPr/>
        </p:nvGrpSpPr>
        <p:grpSpPr>
          <a:xfrm>
            <a:off x="242517" y="1325766"/>
            <a:ext cx="4492567" cy="4654817"/>
            <a:chOff x="101840" y="1911926"/>
            <a:chExt cx="4492567" cy="4654817"/>
          </a:xfrm>
        </p:grpSpPr>
        <p:sp>
          <p:nvSpPr>
            <p:cNvPr id="9" name="Flecha abajo 8"/>
            <p:cNvSpPr/>
            <p:nvPr/>
          </p:nvSpPr>
          <p:spPr>
            <a:xfrm>
              <a:off x="2722209" y="4639943"/>
              <a:ext cx="425186" cy="560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8" name="Grupo 7"/>
            <p:cNvGrpSpPr/>
            <p:nvPr/>
          </p:nvGrpSpPr>
          <p:grpSpPr>
            <a:xfrm>
              <a:off x="101840" y="1911926"/>
              <a:ext cx="3708160" cy="2975349"/>
              <a:chOff x="144030" y="3162983"/>
              <a:chExt cx="3708160" cy="2975349"/>
            </a:xfrm>
          </p:grpSpPr>
          <p:sp>
            <p:nvSpPr>
              <p:cNvPr id="3" name="Rectángulo 2"/>
              <p:cNvSpPr/>
              <p:nvPr/>
            </p:nvSpPr>
            <p:spPr>
              <a:xfrm>
                <a:off x="144030" y="5154556"/>
                <a:ext cx="2075411" cy="4875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es-GT" sz="2400" dirty="0" smtClean="0">
                    <a:effectLst>
                      <a:outerShdw blurRad="38100" dist="38100" dir="2700000" algn="tl">
                        <a:srgbClr val="000000">
                          <a:alpha val="43137"/>
                        </a:srgbClr>
                      </a:outerShdw>
                    </a:effectLst>
                    <a:latin typeface="Garamond" panose="02020404030301010803" pitchFamily="18" charset="0"/>
                    <a:ea typeface="Montserrat"/>
                    <a:cs typeface="Montserrat"/>
                  </a:rPr>
                  <a:t>Subclasificación</a:t>
                </a:r>
                <a:endParaRPr lang="es-GT"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a 5"/>
              <p:cNvGraphicFramePr/>
              <p:nvPr>
                <p:extLst/>
              </p:nvPr>
            </p:nvGraphicFramePr>
            <p:xfrm>
              <a:off x="2032001" y="3162983"/>
              <a:ext cx="1820189" cy="29753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3" name="Rectángulo 12"/>
            <p:cNvSpPr/>
            <p:nvPr/>
          </p:nvSpPr>
          <p:spPr>
            <a:xfrm>
              <a:off x="1275198" y="5243304"/>
              <a:ext cx="3319209" cy="13234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buAutoNum type="alphaLcParenR"/>
              </a:pPr>
              <a:r>
                <a:rPr lang="es-MX" sz="2000" dirty="0">
                  <a:solidFill>
                    <a:schemeClr val="tx1"/>
                  </a:solidFill>
                  <a:latin typeface="Garamond" panose="02020404030301010803" pitchFamily="18" charset="0"/>
                </a:rPr>
                <a:t>E</a:t>
              </a:r>
              <a:r>
                <a:rPr lang="es-MX" sz="2000" dirty="0" smtClean="0">
                  <a:solidFill>
                    <a:schemeClr val="tx1"/>
                  </a:solidFill>
                  <a:latin typeface="Garamond" panose="02020404030301010803" pitchFamily="18" charset="0"/>
                </a:rPr>
                <a:t>quipo </a:t>
              </a:r>
              <a:r>
                <a:rPr lang="es-MX" sz="2000" dirty="0">
                  <a:solidFill>
                    <a:schemeClr val="tx1"/>
                  </a:solidFill>
                  <a:latin typeface="Garamond" panose="02020404030301010803" pitchFamily="18" charset="0"/>
                </a:rPr>
                <a:t>de </a:t>
              </a:r>
              <a:r>
                <a:rPr lang="es-MX" sz="2000" dirty="0" smtClean="0">
                  <a:solidFill>
                    <a:schemeClr val="tx1"/>
                  </a:solidFill>
                  <a:latin typeface="Garamond" panose="02020404030301010803" pitchFamily="18" charset="0"/>
                </a:rPr>
                <a:t>oficina.</a:t>
              </a:r>
            </a:p>
            <a:p>
              <a:pPr marL="457200" indent="-457200">
                <a:buAutoNum type="alphaLcParenR"/>
              </a:pPr>
              <a:r>
                <a:rPr lang="es-MX" sz="2000" dirty="0">
                  <a:solidFill>
                    <a:schemeClr val="tx1"/>
                  </a:solidFill>
                  <a:latin typeface="Garamond" panose="02020404030301010803" pitchFamily="18" charset="0"/>
                </a:rPr>
                <a:t>E</a:t>
              </a:r>
              <a:r>
                <a:rPr lang="es-MX" sz="2000" dirty="0" smtClean="0">
                  <a:solidFill>
                    <a:schemeClr val="tx1"/>
                  </a:solidFill>
                  <a:latin typeface="Garamond" panose="02020404030301010803" pitchFamily="18" charset="0"/>
                </a:rPr>
                <a:t>quipo </a:t>
              </a:r>
              <a:r>
                <a:rPr lang="es-MX" sz="2000" dirty="0">
                  <a:solidFill>
                    <a:schemeClr val="tx1"/>
                  </a:solidFill>
                  <a:latin typeface="Garamond" panose="02020404030301010803" pitchFamily="18" charset="0"/>
                </a:rPr>
                <a:t>de </a:t>
              </a:r>
              <a:r>
                <a:rPr lang="es-MX" sz="2000" dirty="0" smtClean="0">
                  <a:solidFill>
                    <a:schemeClr val="tx1"/>
                  </a:solidFill>
                  <a:latin typeface="Garamond" panose="02020404030301010803" pitchFamily="18" charset="0"/>
                </a:rPr>
                <a:t>cómputo.</a:t>
              </a:r>
            </a:p>
            <a:p>
              <a:pPr marL="457200" indent="-457200">
                <a:buAutoNum type="alphaLcParenR"/>
              </a:pPr>
              <a:r>
                <a:rPr lang="es-MX" sz="2000" dirty="0">
                  <a:solidFill>
                    <a:schemeClr val="tx1"/>
                  </a:solidFill>
                  <a:latin typeface="Garamond" panose="02020404030301010803" pitchFamily="18" charset="0"/>
                </a:rPr>
                <a:t>E</a:t>
              </a:r>
              <a:r>
                <a:rPr lang="es-MX" sz="2000" dirty="0" smtClean="0">
                  <a:solidFill>
                    <a:schemeClr val="tx1"/>
                  </a:solidFill>
                  <a:latin typeface="Garamond" panose="02020404030301010803" pitchFamily="18" charset="0"/>
                </a:rPr>
                <a:t>quipo </a:t>
              </a:r>
              <a:r>
                <a:rPr lang="es-MX" sz="2000" dirty="0">
                  <a:solidFill>
                    <a:schemeClr val="tx1"/>
                  </a:solidFill>
                  <a:latin typeface="Garamond" panose="02020404030301010803" pitchFamily="18" charset="0"/>
                </a:rPr>
                <a:t>de audio y </a:t>
              </a:r>
              <a:r>
                <a:rPr lang="es-MX" sz="2000" dirty="0" smtClean="0">
                  <a:solidFill>
                    <a:schemeClr val="tx1"/>
                  </a:solidFill>
                  <a:latin typeface="Garamond" panose="02020404030301010803" pitchFamily="18" charset="0"/>
                </a:rPr>
                <a:t>video.</a:t>
              </a:r>
              <a:endParaRPr lang="es-MX" sz="2000" dirty="0">
                <a:solidFill>
                  <a:schemeClr val="tx1"/>
                </a:solidFill>
                <a:latin typeface="Garamond" panose="02020404030301010803" pitchFamily="18" charset="0"/>
              </a:endParaRPr>
            </a:p>
            <a:p>
              <a:pPr marL="457200" indent="-457200">
                <a:buAutoNum type="alphaLcParenR"/>
              </a:pPr>
              <a:r>
                <a:rPr lang="es-MX" sz="2000" dirty="0" smtClean="0">
                  <a:solidFill>
                    <a:schemeClr val="tx1"/>
                  </a:solidFill>
                  <a:latin typeface="Garamond" panose="02020404030301010803" pitchFamily="18" charset="0"/>
                </a:rPr>
                <a:t>Mobiliario.</a:t>
              </a:r>
              <a:endParaRPr lang="es-GT" sz="2000" dirty="0">
                <a:solidFill>
                  <a:schemeClr val="tx1"/>
                </a:solidFill>
                <a:latin typeface="Garamond" panose="02020404030301010803" pitchFamily="18" charset="0"/>
              </a:endParaRPr>
            </a:p>
          </p:txBody>
        </p:sp>
      </p:grpSp>
    </p:spTree>
    <p:extLst>
      <p:ext uri="{BB962C8B-B14F-4D97-AF65-F5344CB8AC3E}">
        <p14:creationId xmlns:p14="http://schemas.microsoft.com/office/powerpoint/2010/main" val="420229186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311727" y="166559"/>
            <a:ext cx="11712632" cy="618395"/>
          </a:xfrm>
        </p:spPr>
        <p:txBody>
          <a:bodyPr>
            <a:noAutofit/>
          </a:bodyPr>
          <a:lstStyle/>
          <a:p>
            <a:pPr algn="ctr"/>
            <a:r>
              <a:rPr lang="es-GT" sz="2800" b="1" dirty="0">
                <a:solidFill>
                  <a:srgbClr val="0D1F3C"/>
                </a:solidFill>
                <a:latin typeface="Montserrat" panose="00000500000000000000" pitchFamily="50" charset="0"/>
              </a:rPr>
              <a:t/>
            </a:r>
            <a:br>
              <a:rPr lang="es-GT" sz="2800" b="1" dirty="0">
                <a:solidFill>
                  <a:srgbClr val="0D1F3C"/>
                </a:solidFill>
                <a:latin typeface="Montserrat" panose="00000500000000000000" pitchFamily="50" charset="0"/>
              </a:rPr>
            </a:br>
            <a:r>
              <a:rPr lang="es-GT" sz="4000" b="1" dirty="0">
                <a:effectLst>
                  <a:outerShdw blurRad="38100" dist="38100" dir="2700000" algn="tl">
                    <a:srgbClr val="000000">
                      <a:alpha val="43137"/>
                    </a:srgbClr>
                  </a:outerShdw>
                </a:effectLst>
              </a:rPr>
              <a:t>Ejecución presupuestaria por </a:t>
            </a:r>
            <a:r>
              <a:rPr lang="es-GT" sz="4000" b="1" dirty="0" smtClean="0">
                <a:effectLst>
                  <a:outerShdw blurRad="38100" dist="38100" dir="2700000" algn="tl">
                    <a:srgbClr val="000000">
                      <a:alpha val="43137"/>
                    </a:srgbClr>
                  </a:outerShdw>
                </a:effectLst>
              </a:rPr>
              <a:t>finalidad</a:t>
            </a:r>
            <a:r>
              <a:rPr lang="es-GT" sz="2800" b="1" dirty="0">
                <a:solidFill>
                  <a:srgbClr val="0D1F3C"/>
                </a:solidFill>
                <a:latin typeface="Montserrat" panose="00000500000000000000" pitchFamily="50" charset="0"/>
              </a:rPr>
              <a:t/>
            </a:r>
            <a:br>
              <a:rPr lang="es-GT" sz="2800" b="1" dirty="0">
                <a:solidFill>
                  <a:srgbClr val="0D1F3C"/>
                </a:solidFill>
                <a:latin typeface="Montserrat" panose="00000500000000000000" pitchFamily="50" charset="0"/>
              </a:rPr>
            </a:br>
            <a:endParaRPr lang="es-GT" sz="2800" b="1" dirty="0">
              <a:highlight>
                <a:srgbClr val="FFFF00"/>
              </a:highlight>
              <a:latin typeface="Montserrat" panose="00000500000000000000" pitchFamily="50" charset="0"/>
            </a:endParaRPr>
          </a:p>
        </p:txBody>
      </p:sp>
      <p:sp>
        <p:nvSpPr>
          <p:cNvPr id="3" name="Rectángulo 2"/>
          <p:cNvSpPr/>
          <p:nvPr/>
        </p:nvSpPr>
        <p:spPr>
          <a:xfrm>
            <a:off x="8534400" y="1942732"/>
            <a:ext cx="3352800" cy="2726900"/>
          </a:xfrm>
          <a:prstGeom prst="rect">
            <a:avLst/>
          </a:prstGeom>
        </p:spPr>
        <p:txBody>
          <a:bodyPr wrap="square">
            <a:spAutoFit/>
          </a:bodyPr>
          <a:lstStyle/>
          <a:p>
            <a:pPr algn="just">
              <a:lnSpc>
                <a:spcPct val="107000"/>
              </a:lnSpc>
              <a:spcAft>
                <a:spcPts val="0"/>
              </a:spcAft>
            </a:pPr>
            <a:r>
              <a:rPr lang="es-GT" sz="2000" dirty="0">
                <a:latin typeface="Garamond" panose="02020404030301010803" pitchFamily="18" charset="0"/>
                <a:ea typeface="Montserrat" panose="00000500000000000000"/>
                <a:cs typeface="Montserrat" panose="00000500000000000000"/>
              </a:rPr>
              <a:t>El presupuesto total de la Secretaría General de la Presidencia de la República, se encuentra orientado a la finalidad 01 Servicios Públicos </a:t>
            </a:r>
            <a:r>
              <a:rPr lang="es-GT" sz="2000" dirty="0" smtClean="0">
                <a:latin typeface="Garamond" panose="02020404030301010803" pitchFamily="18" charset="0"/>
                <a:ea typeface="Montserrat" panose="00000500000000000000"/>
                <a:cs typeface="Montserrat" panose="00000500000000000000"/>
              </a:rPr>
              <a:t>Generales, </a:t>
            </a:r>
            <a:r>
              <a:rPr lang="es-GT" sz="2000" dirty="0">
                <a:latin typeface="Garamond" panose="02020404030301010803" pitchFamily="18" charset="0"/>
                <a:ea typeface="Montserrat" panose="00000500000000000000"/>
                <a:cs typeface="Montserrat" panose="00000500000000000000"/>
              </a:rPr>
              <a:t>la cual está orientada a la Administración, gestión o apoyo del Organismo </a:t>
            </a:r>
            <a:r>
              <a:rPr lang="es-GT" sz="2000" dirty="0" smtClean="0">
                <a:latin typeface="Garamond" panose="02020404030301010803" pitchFamily="18" charset="0"/>
                <a:ea typeface="Montserrat" panose="00000500000000000000"/>
                <a:cs typeface="Montserrat" panose="00000500000000000000"/>
              </a:rPr>
              <a:t>Ejecutivo. </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Gráfico 9">
            <a:extLst>
              <a:ext uri="{FF2B5EF4-FFF2-40B4-BE49-F238E27FC236}">
                <a16:creationId xmlns:a16="http://schemas.microsoft.com/office/drawing/2014/main" id="{63945A9E-2B38-45FA-B926-DDB325C0E9EB}"/>
              </a:ext>
            </a:extLst>
          </p:cNvPr>
          <p:cNvGraphicFramePr>
            <a:graphicFrameLocks/>
          </p:cNvGraphicFramePr>
          <p:nvPr>
            <p:extLst>
              <p:ext uri="{D42A27DB-BD31-4B8C-83A1-F6EECF244321}">
                <p14:modId xmlns:p14="http://schemas.microsoft.com/office/powerpoint/2010/main" val="332933147"/>
              </p:ext>
            </p:extLst>
          </p:nvPr>
        </p:nvGraphicFramePr>
        <p:xfrm>
          <a:off x="1688123" y="1759529"/>
          <a:ext cx="6184645" cy="3674064"/>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p:cNvPicPr>
            <a:picLocks noChangeAspect="1"/>
          </p:cNvPicPr>
          <p:nvPr/>
        </p:nvPicPr>
        <p:blipFill rotWithShape="1">
          <a:blip r:embed="rId4"/>
          <a:srcRect l="33782" t="-1368"/>
          <a:stretch/>
        </p:blipFill>
        <p:spPr>
          <a:xfrm>
            <a:off x="2321696" y="5720862"/>
            <a:ext cx="4917498" cy="430075"/>
          </a:xfrm>
          <a:prstGeom prst="rect">
            <a:avLst/>
          </a:prstGeom>
        </p:spPr>
      </p:pic>
      <p:sp>
        <p:nvSpPr>
          <p:cNvPr id="11" name="Rectángulo 10"/>
          <p:cNvSpPr/>
          <p:nvPr/>
        </p:nvSpPr>
        <p:spPr>
          <a:xfrm>
            <a:off x="2321696" y="1277912"/>
            <a:ext cx="5020990" cy="388696"/>
          </a:xfrm>
          <a:prstGeom prst="rect">
            <a:avLst/>
          </a:prstGeom>
        </p:spPr>
        <p:txBody>
          <a:bodyPr wrap="none">
            <a:spAutoFit/>
          </a:bodyPr>
          <a:lstStyle/>
          <a:p>
            <a:pPr algn="ctr">
              <a:lnSpc>
                <a:spcPct val="107000"/>
              </a:lnSpc>
              <a:spcAft>
                <a:spcPts val="0"/>
              </a:spcAft>
            </a:pPr>
            <a:r>
              <a:rPr lang="es-GT" dirty="0"/>
              <a:t>Secretaría General de la Presidencia de la República</a:t>
            </a:r>
            <a:endParaRPr lang="es-G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790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498763" y="323011"/>
            <a:ext cx="10856421" cy="759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000" b="1" dirty="0">
                <a:effectLst>
                  <a:outerShdw blurRad="38100" dist="38100" dir="2700000" algn="tl">
                    <a:srgbClr val="000000">
                      <a:alpha val="43137"/>
                    </a:srgbClr>
                  </a:outerShdw>
                </a:effectLst>
              </a:rPr>
              <a:t>Ejecución presupuestaria por ubicación </a:t>
            </a:r>
            <a:r>
              <a:rPr lang="es-GT" sz="4000" b="1" dirty="0" smtClean="0">
                <a:effectLst>
                  <a:outerShdw blurRad="38100" dist="38100" dir="2700000" algn="tl">
                    <a:srgbClr val="000000">
                      <a:alpha val="43137"/>
                    </a:srgbClr>
                  </a:outerShdw>
                </a:effectLst>
              </a:rPr>
              <a:t>geográfica</a:t>
            </a: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grpSp>
        <p:nvGrpSpPr>
          <p:cNvPr id="7" name="Grupo 6"/>
          <p:cNvGrpSpPr/>
          <p:nvPr/>
        </p:nvGrpSpPr>
        <p:grpSpPr>
          <a:xfrm>
            <a:off x="2559279" y="1332254"/>
            <a:ext cx="6735387" cy="3651539"/>
            <a:chOff x="0" y="0"/>
            <a:chExt cx="6626515" cy="3450812"/>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886200" cy="3398520"/>
            </a:xfrm>
            <a:prstGeom prst="rect">
              <a:avLst/>
            </a:prstGeom>
          </p:spPr>
        </p:pic>
        <p:grpSp>
          <p:nvGrpSpPr>
            <p:cNvPr id="11" name="Grupo 10">
              <a:extLst>
                <a:ext uri="{FF2B5EF4-FFF2-40B4-BE49-F238E27FC236}">
                  <a16:creationId xmlns:a16="http://schemas.microsoft.com/office/drawing/2014/main" id="{5E3F515C-AD36-4226-8D5D-8703B4765EE2}"/>
                </a:ext>
              </a:extLst>
            </p:cNvPr>
            <p:cNvGrpSpPr/>
            <p:nvPr/>
          </p:nvGrpSpPr>
          <p:grpSpPr>
            <a:xfrm>
              <a:off x="1619249" y="161925"/>
              <a:ext cx="5007266" cy="3288887"/>
              <a:chOff x="1620771" y="155320"/>
              <a:chExt cx="4770536" cy="2993572"/>
            </a:xfrm>
          </p:grpSpPr>
          <p:grpSp>
            <p:nvGrpSpPr>
              <p:cNvPr id="12" name="Grupo 11">
                <a:extLst>
                  <a:ext uri="{FF2B5EF4-FFF2-40B4-BE49-F238E27FC236}">
                    <a16:creationId xmlns:a16="http://schemas.microsoft.com/office/drawing/2014/main" id="{D15F0608-D42D-45F7-A928-05DBFB12A0C3}"/>
                  </a:ext>
                </a:extLst>
              </p:cNvPr>
              <p:cNvGrpSpPr/>
              <p:nvPr/>
            </p:nvGrpSpPr>
            <p:grpSpPr>
              <a:xfrm>
                <a:off x="1620771" y="977802"/>
                <a:ext cx="2264594" cy="2169005"/>
                <a:chOff x="1620773" y="977799"/>
                <a:chExt cx="2270423" cy="2122030"/>
              </a:xfrm>
            </p:grpSpPr>
            <p:sp>
              <p:nvSpPr>
                <p:cNvPr id="14" name="Rectángulo 13">
                  <a:extLst>
                    <a:ext uri="{FF2B5EF4-FFF2-40B4-BE49-F238E27FC236}">
                      <a16:creationId xmlns:a16="http://schemas.microsoft.com/office/drawing/2014/main" id="{3A08EF82-953D-41FD-B6FC-A87A929B810E}"/>
                    </a:ext>
                  </a:extLst>
                </p:cNvPr>
                <p:cNvSpPr/>
                <p:nvPr/>
              </p:nvSpPr>
              <p:spPr>
                <a:xfrm>
                  <a:off x="2361982" y="2725988"/>
                  <a:ext cx="1246475" cy="320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GT"/>
                </a:p>
              </p:txBody>
            </p:sp>
            <p:cxnSp>
              <p:nvCxnSpPr>
                <p:cNvPr id="15" name="Conector recto 14">
                  <a:extLst>
                    <a:ext uri="{FF2B5EF4-FFF2-40B4-BE49-F238E27FC236}">
                      <a16:creationId xmlns:a16="http://schemas.microsoft.com/office/drawing/2014/main" id="{485D2412-8B44-4A99-A193-CBF8CD628F4E}"/>
                    </a:ext>
                  </a:extLst>
                </p:cNvPr>
                <p:cNvCxnSpPr/>
                <p:nvPr/>
              </p:nvCxnSpPr>
              <p:spPr>
                <a:xfrm>
                  <a:off x="1673198" y="2674606"/>
                  <a:ext cx="2217998" cy="425223"/>
                </a:xfrm>
                <a:prstGeom prst="line">
                  <a:avLst/>
                </a:prstGeom>
                <a:ln>
                  <a:solidFill>
                    <a:srgbClr val="082F7A"/>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ECBCDB0-EF6C-4E48-AC7F-01D2B9BDB1EF}"/>
                    </a:ext>
                  </a:extLst>
                </p:cNvPr>
                <p:cNvCxnSpPr/>
                <p:nvPr/>
              </p:nvCxnSpPr>
              <p:spPr>
                <a:xfrm flipV="1">
                  <a:off x="1620773" y="977799"/>
                  <a:ext cx="1165458" cy="1312469"/>
                </a:xfrm>
                <a:prstGeom prst="line">
                  <a:avLst/>
                </a:prstGeom>
                <a:ln>
                  <a:solidFill>
                    <a:srgbClr val="082F7A"/>
                  </a:solidFill>
                </a:ln>
              </p:spPr>
              <p:style>
                <a:lnRef idx="1">
                  <a:schemeClr val="accent1"/>
                </a:lnRef>
                <a:fillRef idx="0">
                  <a:schemeClr val="accent1"/>
                </a:fillRef>
                <a:effectRef idx="0">
                  <a:schemeClr val="accent1"/>
                </a:effectRef>
                <a:fontRef idx="minor">
                  <a:schemeClr val="tx1"/>
                </a:fontRef>
              </p:style>
            </p:cxnSp>
          </p:grpSp>
          <p:pic>
            <p:nvPicPr>
              <p:cNvPr id="13" name="Imagen 12">
                <a:extLst>
                  <a:ext uri="{FF2B5EF4-FFF2-40B4-BE49-F238E27FC236}">
                    <a16:creationId xmlns:a16="http://schemas.microsoft.com/office/drawing/2014/main" id="{2C688AD0-E3F6-47E0-B25F-D30474C59B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993" y="155320"/>
                <a:ext cx="3875314" cy="2993572"/>
              </a:xfrm>
              <a:prstGeom prst="rect">
                <a:avLst/>
              </a:prstGeom>
            </p:spPr>
          </p:pic>
        </p:grpSp>
      </p:grpSp>
      <p:sp>
        <p:nvSpPr>
          <p:cNvPr id="4" name="Rectángulo 3"/>
          <p:cNvSpPr/>
          <p:nvPr/>
        </p:nvSpPr>
        <p:spPr>
          <a:xfrm>
            <a:off x="1262393" y="5326278"/>
            <a:ext cx="10115783" cy="369332"/>
          </a:xfrm>
          <a:prstGeom prst="rect">
            <a:avLst/>
          </a:prstGeom>
        </p:spPr>
        <p:txBody>
          <a:bodyPr wrap="none">
            <a:spAutoFit/>
          </a:bodyPr>
          <a:lstStyle/>
          <a:p>
            <a:r>
              <a:rPr lang="es-MX" dirty="0" smtClean="0">
                <a:latin typeface="Garamond" panose="02020404030301010803" pitchFamily="18" charset="0"/>
                <a:ea typeface="Calibri" panose="020F0502020204030204" pitchFamily="34" charset="0"/>
                <a:cs typeface="Times New Roman" panose="02020603050405020304" pitchFamily="18" charset="0"/>
              </a:rPr>
              <a:t>Presupuesto Total Asignado en la ubicación geográfico </a:t>
            </a:r>
            <a:r>
              <a:rPr lang="es-MX" dirty="0">
                <a:latin typeface="Garamond" panose="02020404030301010803" pitchFamily="18" charset="0"/>
                <a:ea typeface="Calibri" panose="020F0502020204030204" pitchFamily="34" charset="0"/>
                <a:cs typeface="Times New Roman" panose="02020603050405020304" pitchFamily="18" charset="0"/>
              </a:rPr>
              <a:t>0101 (Guatemala, Guatemala</a:t>
            </a:r>
            <a:r>
              <a:rPr lang="es-MX" dirty="0" smtClean="0">
                <a:latin typeface="Garamond" panose="02020404030301010803" pitchFamily="18" charset="0"/>
                <a:ea typeface="Calibri" panose="020F0502020204030204" pitchFamily="34" charset="0"/>
                <a:cs typeface="Times New Roman" panose="02020603050405020304" pitchFamily="18" charset="0"/>
              </a:rPr>
              <a:t>), </a:t>
            </a:r>
            <a:r>
              <a:rPr lang="es-MX" dirty="0">
                <a:latin typeface="Garamond" panose="02020404030301010803" pitchFamily="18" charset="0"/>
                <a:ea typeface="Calibri" panose="020F0502020204030204" pitchFamily="34" charset="0"/>
                <a:cs typeface="Times New Roman" panose="02020603050405020304" pitchFamily="18" charset="0"/>
              </a:rPr>
              <a:t>Región I, Metropolitana</a:t>
            </a:r>
            <a:r>
              <a:rPr lang="es-MX" dirty="0" smtClean="0">
                <a:latin typeface="Garamond" panose="02020404030301010803" pitchFamily="18" charset="0"/>
                <a:ea typeface="Calibri" panose="020F0502020204030204" pitchFamily="34" charset="0"/>
                <a:cs typeface="Times New Roman" panose="02020603050405020304" pitchFamily="18" charset="0"/>
              </a:rPr>
              <a:t>.</a:t>
            </a:r>
            <a:endParaRPr lang="es-GT" dirty="0"/>
          </a:p>
        </p:txBody>
      </p:sp>
    </p:spTree>
    <p:extLst>
      <p:ext uri="{BB962C8B-B14F-4D97-AF65-F5344CB8AC3E}">
        <p14:creationId xmlns:p14="http://schemas.microsoft.com/office/powerpoint/2010/main" val="2469343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582</Words>
  <Application>Microsoft Office PowerPoint</Application>
  <PresentationFormat>Panorámica</PresentationFormat>
  <Paragraphs>125</Paragraphs>
  <Slides>15</Slides>
  <Notes>15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 JULIAN</vt:lpstr>
      <vt:lpstr>Arial</vt:lpstr>
      <vt:lpstr>Calibri</vt:lpstr>
      <vt:lpstr>Calibri Light</vt:lpstr>
      <vt:lpstr>Garamond</vt:lpstr>
      <vt:lpstr>Montserrat</vt:lpstr>
      <vt:lpstr>Times New Roman</vt:lpstr>
      <vt:lpstr>Tema de Office</vt:lpstr>
      <vt:lpstr>Rendición de Cuentas Primer Cuatrimestre 2021  Secretaría General de la Presidencia de la República</vt:lpstr>
      <vt:lpstr>Presentación de PowerPoint</vt:lpstr>
      <vt:lpstr>Ejecución de Metas Físicas Primer Cuatrimestre 2021</vt:lpstr>
      <vt:lpstr>Ejecución Presupuestaria Primer Cuatrimestre 2021</vt:lpstr>
      <vt:lpstr>Ejecución Presupuestaria por Grupo de Gasto</vt:lpstr>
      <vt:lpstr>Importancia de la erogación en servicios personales</vt:lpstr>
      <vt:lpstr>   Ejecución presupuestaria de inversión  </vt:lpstr>
      <vt:lpstr> Ejecución presupuestaria por finalidad </vt:lpstr>
      <vt:lpstr>Presentación de PowerPoint</vt:lpstr>
      <vt:lpstr>Presentación de PowerPoint</vt:lpstr>
      <vt:lpstr>Resultados, Logros y Avances Institucionales</vt:lpstr>
      <vt:lpstr>Presentación de PowerPoint</vt:lpstr>
      <vt:lpstr>Presentación de PowerPoint</vt:lpstr>
      <vt:lpstr>Acciones Administrativas que contribuyen a los Logros Institucionales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del Pilar Díaz Palacios</dc:creator>
  <cp:lastModifiedBy>Alejandra del Pilar Díaz Palacios</cp:lastModifiedBy>
  <cp:revision>5</cp:revision>
  <dcterms:created xsi:type="dcterms:W3CDTF">2021-05-12T14:29:57Z</dcterms:created>
  <dcterms:modified xsi:type="dcterms:W3CDTF">2021-05-12T23:25:12Z</dcterms:modified>
</cp:coreProperties>
</file>