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70" r:id="rId12"/>
    <p:sldId id="271" r:id="rId13"/>
    <p:sldId id="269" r:id="rId14"/>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8" d="100"/>
          <a:sy n="118"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s-GT" sz="1400"/>
              <a:t>EJECUCIÓN</a:t>
            </a:r>
            <a:r>
              <a:rPr lang="es-GT" sz="1400" baseline="0"/>
              <a:t> PRESUPESTARIA</a:t>
            </a:r>
          </a:p>
          <a:p>
            <a:pPr>
              <a:defRPr sz="1400"/>
            </a:pPr>
            <a:r>
              <a:rPr lang="es-GT" sz="1400" baseline="0"/>
              <a:t>GRUPO DE GASTO</a:t>
            </a:r>
          </a:p>
          <a:p>
            <a:pPr>
              <a:defRPr sz="1400"/>
            </a:pPr>
            <a:r>
              <a:rPr lang="es-GT" sz="1400" baseline="0"/>
              <a:t>en millones de quetzales</a:t>
            </a:r>
            <a:endParaRPr lang="es-GT"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s-MX"/>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Hoja2!$C$3</c:f>
              <c:strCache>
                <c:ptCount val="1"/>
                <c:pt idx="0">
                  <c:v> Presupuesto Asignado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Hoja2!$B$4:$B$9</c:f>
              <c:strCache>
                <c:ptCount val="6"/>
                <c:pt idx="0">
                  <c:v>000</c:v>
                </c:pt>
                <c:pt idx="1">
                  <c:v>100</c:v>
                </c:pt>
                <c:pt idx="2">
                  <c:v>200</c:v>
                </c:pt>
                <c:pt idx="3">
                  <c:v>300</c:v>
                </c:pt>
                <c:pt idx="4">
                  <c:v>400</c:v>
                </c:pt>
                <c:pt idx="5">
                  <c:v>900</c:v>
                </c:pt>
              </c:strCache>
            </c:strRef>
          </c:cat>
          <c:val>
            <c:numRef>
              <c:f>Hoja2!$C$4:$C$9</c:f>
              <c:numCache>
                <c:formatCode>_(* #,##0.00_);_(* \(#,##0.00\);_(* "-"??_);_(@_)</c:formatCode>
                <c:ptCount val="6"/>
                <c:pt idx="0">
                  <c:v>73617218</c:v>
                </c:pt>
                <c:pt idx="1">
                  <c:v>27404561</c:v>
                </c:pt>
                <c:pt idx="2">
                  <c:v>9627403</c:v>
                </c:pt>
                <c:pt idx="3">
                  <c:v>11445170</c:v>
                </c:pt>
                <c:pt idx="4">
                  <c:v>2689648</c:v>
                </c:pt>
                <c:pt idx="5">
                  <c:v>2500000</c:v>
                </c:pt>
              </c:numCache>
            </c:numRef>
          </c:val>
          <c:extLst>
            <c:ext xmlns:c16="http://schemas.microsoft.com/office/drawing/2014/chart" uri="{C3380CC4-5D6E-409C-BE32-E72D297353CC}">
              <c16:uniqueId val="{00000000-EA80-463C-91C3-380E589B573E}"/>
            </c:ext>
          </c:extLst>
        </c:ser>
        <c:ser>
          <c:idx val="1"/>
          <c:order val="1"/>
          <c:tx>
            <c:strRef>
              <c:f>Hoja2!$D$3</c:f>
              <c:strCache>
                <c:ptCount val="1"/>
                <c:pt idx="0">
                  <c:v> Presupuesto Vigente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Hoja2!$B$4:$B$9</c:f>
              <c:strCache>
                <c:ptCount val="6"/>
                <c:pt idx="0">
                  <c:v>000</c:v>
                </c:pt>
                <c:pt idx="1">
                  <c:v>100</c:v>
                </c:pt>
                <c:pt idx="2">
                  <c:v>200</c:v>
                </c:pt>
                <c:pt idx="3">
                  <c:v>300</c:v>
                </c:pt>
                <c:pt idx="4">
                  <c:v>400</c:v>
                </c:pt>
                <c:pt idx="5">
                  <c:v>900</c:v>
                </c:pt>
              </c:strCache>
            </c:strRef>
          </c:cat>
          <c:val>
            <c:numRef>
              <c:f>Hoja2!$D$4:$D$9</c:f>
              <c:numCache>
                <c:formatCode>_(* #,##0.00_);_(* \(#,##0.00\);_(* "-"??_);_(@_)</c:formatCode>
                <c:ptCount val="6"/>
                <c:pt idx="0">
                  <c:v>76525314</c:v>
                </c:pt>
                <c:pt idx="1">
                  <c:v>18675156</c:v>
                </c:pt>
                <c:pt idx="2">
                  <c:v>14743024</c:v>
                </c:pt>
                <c:pt idx="3">
                  <c:v>11475170</c:v>
                </c:pt>
                <c:pt idx="4">
                  <c:v>5025480</c:v>
                </c:pt>
                <c:pt idx="5">
                  <c:v>839856</c:v>
                </c:pt>
              </c:numCache>
            </c:numRef>
          </c:val>
          <c:extLst>
            <c:ext xmlns:c16="http://schemas.microsoft.com/office/drawing/2014/chart" uri="{C3380CC4-5D6E-409C-BE32-E72D297353CC}">
              <c16:uniqueId val="{00000001-EA80-463C-91C3-380E589B573E}"/>
            </c:ext>
          </c:extLst>
        </c:ser>
        <c:ser>
          <c:idx val="2"/>
          <c:order val="2"/>
          <c:tx>
            <c:strRef>
              <c:f>Hoja2!$E$3</c:f>
              <c:strCache>
                <c:ptCount val="1"/>
                <c:pt idx="0">
                  <c:v> Total Devengado </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Hoja2!$B$4:$B$9</c:f>
              <c:strCache>
                <c:ptCount val="6"/>
                <c:pt idx="0">
                  <c:v>000</c:v>
                </c:pt>
                <c:pt idx="1">
                  <c:v>100</c:v>
                </c:pt>
                <c:pt idx="2">
                  <c:v>200</c:v>
                </c:pt>
                <c:pt idx="3">
                  <c:v>300</c:v>
                </c:pt>
                <c:pt idx="4">
                  <c:v>400</c:v>
                </c:pt>
                <c:pt idx="5">
                  <c:v>900</c:v>
                </c:pt>
              </c:strCache>
            </c:strRef>
          </c:cat>
          <c:val>
            <c:numRef>
              <c:f>Hoja2!$E$4:$E$9</c:f>
              <c:numCache>
                <c:formatCode>_(* #,##0.00_);_(* \(#,##0.00\);_(* "-"??_);_(@_)</c:formatCode>
                <c:ptCount val="6"/>
                <c:pt idx="0">
                  <c:v>27616967.570000004</c:v>
                </c:pt>
                <c:pt idx="1">
                  <c:v>5763713.1600000001</c:v>
                </c:pt>
                <c:pt idx="2">
                  <c:v>1275739.47</c:v>
                </c:pt>
                <c:pt idx="3">
                  <c:v>3171582.6100000003</c:v>
                </c:pt>
                <c:pt idx="4">
                  <c:v>3262099.19</c:v>
                </c:pt>
                <c:pt idx="5">
                  <c:v>823998.07</c:v>
                </c:pt>
              </c:numCache>
            </c:numRef>
          </c:val>
          <c:extLst>
            <c:ext xmlns:c16="http://schemas.microsoft.com/office/drawing/2014/chart" uri="{C3380CC4-5D6E-409C-BE32-E72D297353CC}">
              <c16:uniqueId val="{00000002-EA80-463C-91C3-380E589B573E}"/>
            </c:ext>
          </c:extLst>
        </c:ser>
        <c:ser>
          <c:idx val="3"/>
          <c:order val="3"/>
          <c:tx>
            <c:strRef>
              <c:f>Hoja2!$F$3</c:f>
              <c:strCache>
                <c:ptCount val="1"/>
                <c:pt idx="0">
                  <c:v> SALDO POR DEVENGAR </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cat>
            <c:strRef>
              <c:f>Hoja2!$B$4:$B$9</c:f>
              <c:strCache>
                <c:ptCount val="6"/>
                <c:pt idx="0">
                  <c:v>000</c:v>
                </c:pt>
                <c:pt idx="1">
                  <c:v>100</c:v>
                </c:pt>
                <c:pt idx="2">
                  <c:v>200</c:v>
                </c:pt>
                <c:pt idx="3">
                  <c:v>300</c:v>
                </c:pt>
                <c:pt idx="4">
                  <c:v>400</c:v>
                </c:pt>
                <c:pt idx="5">
                  <c:v>900</c:v>
                </c:pt>
              </c:strCache>
            </c:strRef>
          </c:cat>
          <c:val>
            <c:numRef>
              <c:f>Hoja2!$F$4:$F$9</c:f>
              <c:numCache>
                <c:formatCode>_(* #,##0.00_);_(* \(#,##0.00\);_(* "-"??_);_(@_)</c:formatCode>
                <c:ptCount val="6"/>
                <c:pt idx="0">
                  <c:v>48908346.429999992</c:v>
                </c:pt>
                <c:pt idx="1">
                  <c:v>12911442.84</c:v>
                </c:pt>
                <c:pt idx="2">
                  <c:v>13467284.529999999</c:v>
                </c:pt>
                <c:pt idx="3">
                  <c:v>8303587.3899999997</c:v>
                </c:pt>
                <c:pt idx="4">
                  <c:v>1763380.81</c:v>
                </c:pt>
                <c:pt idx="5">
                  <c:v>15857.930000000051</c:v>
                </c:pt>
              </c:numCache>
            </c:numRef>
          </c:val>
          <c:extLst>
            <c:ext xmlns:c16="http://schemas.microsoft.com/office/drawing/2014/chart" uri="{C3380CC4-5D6E-409C-BE32-E72D297353CC}">
              <c16:uniqueId val="{00000003-EA80-463C-91C3-380E589B573E}"/>
            </c:ext>
          </c:extLst>
        </c:ser>
        <c:dLbls>
          <c:showLegendKey val="0"/>
          <c:showVal val="0"/>
          <c:showCatName val="0"/>
          <c:showSerName val="0"/>
          <c:showPercent val="0"/>
          <c:showBubbleSize val="0"/>
        </c:dLbls>
        <c:gapWidth val="65"/>
        <c:shape val="box"/>
        <c:axId val="290709759"/>
        <c:axId val="399018687"/>
        <c:axId val="0"/>
      </c:bar3DChart>
      <c:catAx>
        <c:axId val="29070975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MX"/>
          </a:p>
        </c:txPr>
        <c:crossAx val="399018687"/>
        <c:crosses val="autoZero"/>
        <c:auto val="1"/>
        <c:lblAlgn val="ctr"/>
        <c:lblOffset val="100"/>
        <c:noMultiLvlLbl val="0"/>
      </c:catAx>
      <c:valAx>
        <c:axId val="399018687"/>
        <c:scaling>
          <c:orientation val="minMax"/>
        </c:scaling>
        <c:delete val="0"/>
        <c:axPos val="l"/>
        <c:majorGridlines>
          <c:spPr>
            <a:ln w="9525" cap="flat" cmpd="sng" algn="ctr">
              <a:solidFill>
                <a:schemeClr val="dk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crossAx val="29070975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r>
              <a:rPr lang="en-US"/>
              <a:t>EJECUCION PRESUPUESTARIA </a:t>
            </a:r>
          </a:p>
          <a:p>
            <a:pPr>
              <a:defRPr/>
            </a:pPr>
            <a:r>
              <a:rPr lang="en-US"/>
              <a:t>GRUPO 0:  SERVICIOS PERSONALES</a:t>
            </a:r>
          </a:p>
          <a:p>
            <a:pPr>
              <a:defRPr/>
            </a:pPr>
            <a:r>
              <a:rPr lang="en-US"/>
              <a:t>en millones de quetzales</a:t>
            </a:r>
          </a:p>
        </c:rich>
      </c:tx>
      <c:layout/>
      <c:overlay val="0"/>
      <c:spPr>
        <a:noFill/>
        <a:ln>
          <a:noFill/>
        </a:ln>
        <a:effectLst/>
      </c:spPr>
      <c:txPr>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endParaRPr lang="es-MX"/>
        </a:p>
      </c:tx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Hoja2!$B$4</c:f>
              <c:strCache>
                <c:ptCount val="1"/>
                <c:pt idx="0">
                  <c:v>000</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Pt>
            <c:idx val="0"/>
            <c:invertIfNegative val="0"/>
            <c:bubble3D val="0"/>
            <c:spPr>
              <a:solidFill>
                <a:schemeClr val="accent1">
                  <a:lumMod val="40000"/>
                  <a:lumOff val="60000"/>
                </a:schemeClr>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extLst>
              <c:ext xmlns:c16="http://schemas.microsoft.com/office/drawing/2014/chart" uri="{C3380CC4-5D6E-409C-BE32-E72D297353CC}">
                <c16:uniqueId val="{00000001-4BD9-4E85-A31D-7454E8F10F61}"/>
              </c:ext>
            </c:extLst>
          </c:dPt>
          <c:dPt>
            <c:idx val="1"/>
            <c:invertIfNegative val="0"/>
            <c:bubble3D val="0"/>
            <c:spPr>
              <a:solidFill>
                <a:schemeClr val="accent6">
                  <a:lumMod val="60000"/>
                  <a:lumOff val="40000"/>
                </a:schemeClr>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extLst>
              <c:ext xmlns:c16="http://schemas.microsoft.com/office/drawing/2014/chart" uri="{C3380CC4-5D6E-409C-BE32-E72D297353CC}">
                <c16:uniqueId val="{00000003-4BD9-4E85-A31D-7454E8F10F61}"/>
              </c:ext>
            </c:extLst>
          </c:dPt>
          <c:dPt>
            <c:idx val="2"/>
            <c:invertIfNegative val="0"/>
            <c:bubble3D val="0"/>
            <c:spPr>
              <a:solidFill>
                <a:schemeClr val="accent2">
                  <a:lumMod val="60000"/>
                  <a:lumOff val="40000"/>
                </a:schemeClr>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extLst>
              <c:ext xmlns:c16="http://schemas.microsoft.com/office/drawing/2014/chart" uri="{C3380CC4-5D6E-409C-BE32-E72D297353CC}">
                <c16:uniqueId val="{00000005-4BD9-4E85-A31D-7454E8F10F61}"/>
              </c:ext>
            </c:extLst>
          </c:dPt>
          <c:cat>
            <c:multiLvlStrRef>
              <c:f>Hoja2!$D$3:$F$4</c:f>
              <c:multiLvlStrCache>
                <c:ptCount val="3"/>
                <c:lvl>
                  <c:pt idx="0">
                    <c:v> 76,525,314.00 </c:v>
                  </c:pt>
                  <c:pt idx="1">
                    <c:v> 27,616,967.57 </c:v>
                  </c:pt>
                  <c:pt idx="2">
                    <c:v> 48,908,346.43 </c:v>
                  </c:pt>
                </c:lvl>
                <c:lvl>
                  <c:pt idx="0">
                    <c:v> Presupuesto Vigente </c:v>
                  </c:pt>
                  <c:pt idx="1">
                    <c:v> Total Devengado </c:v>
                  </c:pt>
                  <c:pt idx="2">
                    <c:v> SALDO POR DEVENGAR </c:v>
                  </c:pt>
                </c:lvl>
              </c:multiLvlStrCache>
            </c:multiLvlStrRef>
          </c:cat>
          <c:val>
            <c:numRef>
              <c:f>Hoja2!$D$4:$F$4</c:f>
              <c:numCache>
                <c:formatCode>_(* #,##0.00_);_(* \(#,##0.00\);_(* "-"??_);_(@_)</c:formatCode>
                <c:ptCount val="3"/>
                <c:pt idx="0">
                  <c:v>76525314</c:v>
                </c:pt>
                <c:pt idx="1">
                  <c:v>27616967.570000004</c:v>
                </c:pt>
                <c:pt idx="2">
                  <c:v>48908346.429999992</c:v>
                </c:pt>
              </c:numCache>
            </c:numRef>
          </c:val>
          <c:extLst>
            <c:ext xmlns:c16="http://schemas.microsoft.com/office/drawing/2014/chart" uri="{C3380CC4-5D6E-409C-BE32-E72D297353CC}">
              <c16:uniqueId val="{00000006-4BD9-4E85-A31D-7454E8F10F61}"/>
            </c:ext>
          </c:extLst>
        </c:ser>
        <c:dLbls>
          <c:showLegendKey val="0"/>
          <c:showVal val="0"/>
          <c:showCatName val="0"/>
          <c:showSerName val="0"/>
          <c:showPercent val="0"/>
          <c:showBubbleSize val="0"/>
        </c:dLbls>
        <c:gapWidth val="150"/>
        <c:shape val="box"/>
        <c:axId val="406981311"/>
        <c:axId val="289248639"/>
        <c:axId val="0"/>
      </c:bar3DChart>
      <c:catAx>
        <c:axId val="4069813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MX"/>
          </a:p>
        </c:txPr>
        <c:crossAx val="289248639"/>
        <c:crosses val="autoZero"/>
        <c:auto val="1"/>
        <c:lblAlgn val="ctr"/>
        <c:lblOffset val="100"/>
        <c:noMultiLvlLbl val="0"/>
      </c:catAx>
      <c:valAx>
        <c:axId val="289248639"/>
        <c:scaling>
          <c:orientation val="minMax"/>
        </c:scaling>
        <c:delete val="0"/>
        <c:axPos val="l"/>
        <c:majorGridlines>
          <c:spPr>
            <a:ln w="9525" cap="flat" cmpd="sng" algn="ctr">
              <a:solidFill>
                <a:schemeClr val="tx1">
                  <a:lumMod val="5000"/>
                  <a:lumOff val="9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MX"/>
          </a:p>
        </c:txPr>
        <c:crossAx val="4069813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all" spc="100" normalizeH="0" baseline="0">
                <a:solidFill>
                  <a:schemeClr val="lt1"/>
                </a:solidFill>
                <a:latin typeface="+mn-lt"/>
                <a:ea typeface="+mn-ea"/>
                <a:cs typeface="+mn-cs"/>
              </a:defRPr>
            </a:pPr>
            <a:r>
              <a:rPr lang="en-US" sz="1200"/>
              <a:t>EJecucion</a:t>
            </a:r>
            <a:r>
              <a:rPr lang="en-US" sz="1200" baseline="0"/>
              <a:t> prespuestaria de la invercion</a:t>
            </a:r>
          </a:p>
          <a:p>
            <a:pPr>
              <a:defRPr sz="1200"/>
            </a:pPr>
            <a:r>
              <a:rPr lang="en-US" sz="1200" baseline="0"/>
              <a:t>(en millones de Quetzales)</a:t>
            </a:r>
            <a:endParaRPr lang="en-US" sz="1200"/>
          </a:p>
        </c:rich>
      </c:tx>
      <c:overlay val="0"/>
      <c:spPr>
        <a:noFill/>
        <a:ln>
          <a:noFill/>
        </a:ln>
        <a:effectLst/>
      </c:spPr>
      <c:txPr>
        <a:bodyPr rot="0" spcFirstLastPara="1" vertOverflow="ellipsis" vert="horz" wrap="square" anchor="ctr" anchorCtr="1"/>
        <a:lstStyle/>
        <a:p>
          <a:pPr>
            <a:defRPr sz="1200" b="1" i="0" u="none" strike="noStrike" kern="1200" cap="all" spc="100" normalizeH="0" baseline="0">
              <a:solidFill>
                <a:schemeClr val="lt1"/>
              </a:solidFill>
              <a:latin typeface="+mn-lt"/>
              <a:ea typeface="+mn-ea"/>
              <a:cs typeface="+mn-cs"/>
            </a:defRPr>
          </a:pPr>
          <a:endParaRPr lang="es-MX"/>
        </a:p>
      </c:txPr>
    </c:title>
    <c:autoTitleDeleted val="0"/>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188692038495188"/>
          <c:y val="0.16708333333333336"/>
          <c:w val="0.77144641294838145"/>
          <c:h val="0.67003098571011954"/>
        </c:manualLayout>
      </c:layout>
      <c:bar3DChart>
        <c:barDir val="col"/>
        <c:grouping val="clustered"/>
        <c:varyColors val="0"/>
        <c:ser>
          <c:idx val="0"/>
          <c:order val="0"/>
          <c:tx>
            <c:strRef>
              <c:f>'TIPO DE GASTO'!$C$21</c:f>
              <c:strCache>
                <c:ptCount val="1"/>
                <c:pt idx="0">
                  <c:v>INVERSION</c:v>
                </c:pt>
              </c:strCache>
            </c:strRef>
          </c:tx>
          <c:spPr>
            <a:solidFill>
              <a:schemeClr val="accent1">
                <a:lumMod val="20000"/>
                <a:lumOff val="80000"/>
              </a:schemeClr>
            </a:solidFill>
            <a:ln>
              <a:noFill/>
            </a:ln>
            <a:effectLst/>
            <a:sp3d/>
          </c:spPr>
          <c:invertIfNegative val="0"/>
          <c:cat>
            <c:strRef>
              <c:f>'TIPO DE GASTO'!$D$19:$F$19</c:f>
              <c:strCache>
                <c:ptCount val="3"/>
                <c:pt idx="0">
                  <c:v> Presupuesto Vigente </c:v>
                </c:pt>
                <c:pt idx="1">
                  <c:v> Total Devengado </c:v>
                </c:pt>
                <c:pt idx="2">
                  <c:v> SALDO POR DEVENGAR </c:v>
                </c:pt>
              </c:strCache>
            </c:strRef>
          </c:cat>
          <c:val>
            <c:numRef>
              <c:f>'TIPO DE GASTO'!$D$21:$F$21</c:f>
              <c:numCache>
                <c:formatCode>_(* #,##0.00_);_(* \(#,##0.00\);_(* "-"??_);_(@_)</c:formatCode>
                <c:ptCount val="3"/>
                <c:pt idx="0">
                  <c:v>11475170</c:v>
                </c:pt>
                <c:pt idx="1">
                  <c:v>3171582.6100000003</c:v>
                </c:pt>
                <c:pt idx="2">
                  <c:v>8303587.3899999997</c:v>
                </c:pt>
              </c:numCache>
            </c:numRef>
          </c:val>
          <c:extLst>
            <c:ext xmlns:c16="http://schemas.microsoft.com/office/drawing/2014/chart" uri="{C3380CC4-5D6E-409C-BE32-E72D297353CC}">
              <c16:uniqueId val="{00000000-543B-4247-9E17-A8451B034F0E}"/>
            </c:ext>
          </c:extLst>
        </c:ser>
        <c:dLbls>
          <c:showLegendKey val="0"/>
          <c:showVal val="0"/>
          <c:showCatName val="0"/>
          <c:showSerName val="0"/>
          <c:showPercent val="0"/>
          <c:showBubbleSize val="0"/>
        </c:dLbls>
        <c:gapWidth val="154"/>
        <c:gapDepth val="0"/>
        <c:shape val="box"/>
        <c:axId val="536785871"/>
        <c:axId val="289251967"/>
        <c:axId val="0"/>
      </c:bar3DChart>
      <c:catAx>
        <c:axId val="536785871"/>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all" spc="150" normalizeH="0" baseline="0">
                <a:solidFill>
                  <a:schemeClr val="lt1"/>
                </a:solidFill>
                <a:latin typeface="+mn-lt"/>
                <a:ea typeface="+mn-ea"/>
                <a:cs typeface="+mn-cs"/>
              </a:defRPr>
            </a:pPr>
            <a:endParaRPr lang="es-MX"/>
          </a:p>
        </c:txPr>
        <c:crossAx val="289251967"/>
        <c:crosses val="autoZero"/>
        <c:auto val="1"/>
        <c:lblAlgn val="ctr"/>
        <c:lblOffset val="100"/>
        <c:noMultiLvlLbl val="0"/>
      </c:catAx>
      <c:valAx>
        <c:axId val="289251967"/>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s-MX"/>
          </a:p>
        </c:txPr>
        <c:crossAx val="5367858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accent1"/>
      </a:solidFill>
      <a:round/>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r>
              <a:rPr lang="en-US" sz="1600" dirty="0"/>
              <a:t>EJECUCION</a:t>
            </a:r>
            <a:r>
              <a:rPr lang="en-US" sz="1600" baseline="0" dirty="0"/>
              <a:t> PRESUPESTARIA                                         </a:t>
            </a:r>
            <a:r>
              <a:rPr lang="en-US" sz="1600" dirty="0"/>
              <a:t>400: TRANSFERENCIAS CORRIENTES                              </a:t>
            </a:r>
            <a:r>
              <a:rPr lang="en-US" sz="1200" dirty="0"/>
              <a:t>(EN MILLONES DE QUETZALES</a:t>
            </a:r>
            <a:r>
              <a:rPr lang="en-US" sz="1200" baseline="0" dirty="0"/>
              <a:t>)</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'TIPO DE GASTO'!$C$10</c:f>
              <c:strCache>
                <c:ptCount val="1"/>
                <c:pt idx="0">
                  <c:v>400: TRANSFERENCIAS CORRIENTES</c:v>
                </c:pt>
              </c:strCache>
            </c:strRef>
          </c:tx>
          <c:spPr>
            <a:solidFill>
              <a:schemeClr val="accent1"/>
            </a:solidFill>
            <a:ln>
              <a:noFill/>
            </a:ln>
            <a:effectLst/>
            <a:sp3d/>
          </c:spPr>
          <c:invertIfNegative val="0"/>
          <c:dPt>
            <c:idx val="0"/>
            <c:invertIfNegative val="0"/>
            <c:bubble3D val="0"/>
            <c:spPr>
              <a:solidFill>
                <a:schemeClr val="accent6">
                  <a:lumMod val="60000"/>
                  <a:lumOff val="40000"/>
                </a:schemeClr>
              </a:solidFill>
              <a:ln>
                <a:noFill/>
              </a:ln>
              <a:effectLst/>
              <a:sp3d/>
            </c:spPr>
            <c:extLst>
              <c:ext xmlns:c16="http://schemas.microsoft.com/office/drawing/2014/chart" uri="{C3380CC4-5D6E-409C-BE32-E72D297353CC}">
                <c16:uniqueId val="{00000001-472D-4ECE-B29C-F18D6CE69199}"/>
              </c:ext>
            </c:extLst>
          </c:dPt>
          <c:dPt>
            <c:idx val="1"/>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3-472D-4ECE-B29C-F18D6CE69199}"/>
              </c:ext>
            </c:extLst>
          </c:dPt>
          <c:dPt>
            <c:idx val="2"/>
            <c:invertIfNegative val="0"/>
            <c:bubble3D val="0"/>
            <c:spPr>
              <a:solidFill>
                <a:schemeClr val="accent5">
                  <a:lumMod val="60000"/>
                  <a:lumOff val="40000"/>
                </a:schemeClr>
              </a:solidFill>
              <a:ln>
                <a:noFill/>
              </a:ln>
              <a:effectLst/>
              <a:sp3d/>
            </c:spPr>
            <c:extLst>
              <c:ext xmlns:c16="http://schemas.microsoft.com/office/drawing/2014/chart" uri="{C3380CC4-5D6E-409C-BE32-E72D297353CC}">
                <c16:uniqueId val="{00000005-472D-4ECE-B29C-F18D6CE69199}"/>
              </c:ext>
            </c:extLst>
          </c:dPt>
          <c:dLbls>
            <c:dLbl>
              <c:idx val="0"/>
              <c:layout>
                <c:manualLayout>
                  <c:x val="5.0925337632079971E-17"/>
                  <c:y val="-3.2407407407407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2D-4ECE-B29C-F18D6CE69199}"/>
                </c:ext>
              </c:extLst>
            </c:dLbl>
            <c:dLbl>
              <c:idx val="1"/>
              <c:layout>
                <c:manualLayout>
                  <c:x val="1.6666666666666666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2D-4ECE-B29C-F18D6CE69199}"/>
                </c:ext>
              </c:extLst>
            </c:dLbl>
            <c:dLbl>
              <c:idx val="2"/>
              <c:layout>
                <c:manualLayout>
                  <c:x val="2.2222222222222223E-2"/>
                  <c:y val="-3.7037037037036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2D-4ECE-B29C-F18D6CE691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'TIPO DE GASTO'!$E$5:$G$5</c:f>
              <c:strCache>
                <c:ptCount val="3"/>
                <c:pt idx="0">
                  <c:v> Presupuesto Vigente </c:v>
                </c:pt>
                <c:pt idx="1">
                  <c:v> Total Devengado </c:v>
                </c:pt>
                <c:pt idx="2">
                  <c:v> SALDO POR DEVENGAR </c:v>
                </c:pt>
              </c:strCache>
            </c:strRef>
          </c:cat>
          <c:val>
            <c:numRef>
              <c:f>'TIPO DE GASTO'!$E$10:$G$10</c:f>
              <c:numCache>
                <c:formatCode>_(* #,##0.00_);_(* \(#,##0.00\);_(* "-"??_);_(@_)</c:formatCode>
                <c:ptCount val="3"/>
                <c:pt idx="0">
                  <c:v>5025480</c:v>
                </c:pt>
                <c:pt idx="1">
                  <c:v>3262099.19</c:v>
                </c:pt>
                <c:pt idx="2">
                  <c:v>1763380.81</c:v>
                </c:pt>
              </c:numCache>
            </c:numRef>
          </c:val>
          <c:extLst>
            <c:ext xmlns:c16="http://schemas.microsoft.com/office/drawing/2014/chart" uri="{C3380CC4-5D6E-409C-BE32-E72D297353CC}">
              <c16:uniqueId val="{00000006-472D-4ECE-B29C-F18D6CE69199}"/>
            </c:ext>
          </c:extLst>
        </c:ser>
        <c:dLbls>
          <c:showLegendKey val="0"/>
          <c:showVal val="1"/>
          <c:showCatName val="0"/>
          <c:showSerName val="0"/>
          <c:showPercent val="0"/>
          <c:showBubbleSize val="0"/>
        </c:dLbls>
        <c:gapWidth val="150"/>
        <c:shape val="box"/>
        <c:axId val="288494895"/>
        <c:axId val="603592463"/>
        <c:axId val="0"/>
      </c:bar3DChart>
      <c:catAx>
        <c:axId val="288494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MX"/>
          </a:p>
        </c:txPr>
        <c:crossAx val="603592463"/>
        <c:crosses val="autoZero"/>
        <c:auto val="1"/>
        <c:lblAlgn val="ctr"/>
        <c:lblOffset val="100"/>
        <c:noMultiLvlLbl val="0"/>
      </c:catAx>
      <c:valAx>
        <c:axId val="60359246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8494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a:t>EJECUCION</a:t>
            </a:r>
            <a:r>
              <a:rPr lang="es-GT" baseline="0"/>
              <a:t> PRESUPUESTARIA POR FINALIDAD</a:t>
            </a:r>
          </a:p>
          <a:p>
            <a:pPr>
              <a:defRPr/>
            </a:pPr>
            <a:r>
              <a:rPr lang="es-GT" baseline="0"/>
              <a:t>(en millones de quetzales)</a:t>
            </a:r>
            <a:endParaRPr lang="es-G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'Por Finalidad'!$D$1</c:f>
              <c:strCache>
                <c:ptCount val="1"/>
                <c:pt idx="0">
                  <c:v> Presupuesto Vigente </c:v>
                </c:pt>
              </c:strCache>
            </c:strRef>
          </c:tx>
          <c:spPr>
            <a:solidFill>
              <a:schemeClr val="accent2"/>
            </a:solidFill>
            <a:ln>
              <a:noFill/>
            </a:ln>
            <a:effectLst/>
            <a:sp3d/>
          </c:spPr>
          <c:invertIfNegative val="0"/>
          <c:dLbls>
            <c:dLbl>
              <c:idx val="0"/>
              <c:layout>
                <c:manualLayout>
                  <c:x val="0"/>
                  <c:y val="-6.6980605291072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A1-45B1-9F9C-22B6D28E5B9C}"/>
                </c:ext>
              </c:extLst>
            </c:dLbl>
            <c:dLbl>
              <c:idx val="1"/>
              <c:layout>
                <c:manualLayout>
                  <c:x val="3.887269193391571E-3"/>
                  <c:y val="-4.6049166137612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A1-45B1-9F9C-22B6D28E5B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Finalidad'!$B$3:$B$4</c:f>
              <c:strCache>
                <c:ptCount val="2"/>
                <c:pt idx="0">
                  <c:v>SERVICIOS PUBLICOS GENERALES</c:v>
                </c:pt>
                <c:pt idx="1">
                  <c:v>PROTECCION AMBIENTAL</c:v>
                </c:pt>
              </c:strCache>
            </c:strRef>
          </c:cat>
          <c:val>
            <c:numRef>
              <c:f>'Por Finalidad'!$D$3:$D$4</c:f>
              <c:numCache>
                <c:formatCode>_(* #,##0.00_);_(* \(#,##0.00\);_(* "-"??_);_(@_)</c:formatCode>
                <c:ptCount val="2"/>
                <c:pt idx="0">
                  <c:v>12703380</c:v>
                </c:pt>
                <c:pt idx="1">
                  <c:v>114580620</c:v>
                </c:pt>
              </c:numCache>
            </c:numRef>
          </c:val>
          <c:extLst>
            <c:ext xmlns:c16="http://schemas.microsoft.com/office/drawing/2014/chart" uri="{C3380CC4-5D6E-409C-BE32-E72D297353CC}">
              <c16:uniqueId val="{00000002-10A1-45B1-9F9C-22B6D28E5B9C}"/>
            </c:ext>
          </c:extLst>
        </c:ser>
        <c:ser>
          <c:idx val="2"/>
          <c:order val="2"/>
          <c:tx>
            <c:strRef>
              <c:f>'Por Finalidad'!$E$1</c:f>
              <c:strCache>
                <c:ptCount val="1"/>
                <c:pt idx="0">
                  <c:v> Total Devengado </c:v>
                </c:pt>
              </c:strCache>
            </c:strRef>
          </c:tx>
          <c:spPr>
            <a:solidFill>
              <a:schemeClr val="accent3"/>
            </a:solidFill>
            <a:ln>
              <a:noFill/>
            </a:ln>
            <a:effectLst/>
            <a:sp3d/>
          </c:spPr>
          <c:invertIfNegative val="0"/>
          <c:dLbls>
            <c:dLbl>
              <c:idx val="0"/>
              <c:layout>
                <c:manualLayout>
                  <c:x val="2.137998056365396E-2"/>
                  <c:y val="-0.180010376719756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A1-45B1-9F9C-22B6D28E5B9C}"/>
                </c:ext>
              </c:extLst>
            </c:dLbl>
            <c:dLbl>
              <c:idx val="1"/>
              <c:layout>
                <c:manualLayout>
                  <c:x val="1.9436345966958212E-2"/>
                  <c:y val="-5.0235453968304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A1-45B1-9F9C-22B6D28E5B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Finalidad'!$B$3:$B$4</c:f>
              <c:strCache>
                <c:ptCount val="2"/>
                <c:pt idx="0">
                  <c:v>SERVICIOS PUBLICOS GENERALES</c:v>
                </c:pt>
                <c:pt idx="1">
                  <c:v>PROTECCION AMBIENTAL</c:v>
                </c:pt>
              </c:strCache>
            </c:strRef>
          </c:cat>
          <c:val>
            <c:numRef>
              <c:f>'Por Finalidad'!$E$3:$E$4</c:f>
              <c:numCache>
                <c:formatCode>_(* #,##0.00_);_(* \(#,##0.00\);_(* "-"??_);_(@_)</c:formatCode>
                <c:ptCount val="2"/>
                <c:pt idx="0">
                  <c:v>6597111.5499999998</c:v>
                </c:pt>
                <c:pt idx="1">
                  <c:v>35316988.520000003</c:v>
                </c:pt>
              </c:numCache>
            </c:numRef>
          </c:val>
          <c:extLst>
            <c:ext xmlns:c16="http://schemas.microsoft.com/office/drawing/2014/chart" uri="{C3380CC4-5D6E-409C-BE32-E72D297353CC}">
              <c16:uniqueId val="{00000005-10A1-45B1-9F9C-22B6D28E5B9C}"/>
            </c:ext>
          </c:extLst>
        </c:ser>
        <c:ser>
          <c:idx val="3"/>
          <c:order val="3"/>
          <c:tx>
            <c:strRef>
              <c:f>'Por Finalidad'!$F$1</c:f>
              <c:strCache>
                <c:ptCount val="1"/>
                <c:pt idx="0">
                  <c:v> SALDO POR DEVENGAR </c:v>
                </c:pt>
              </c:strCache>
            </c:strRef>
          </c:tx>
          <c:spPr>
            <a:solidFill>
              <a:schemeClr val="accent4"/>
            </a:solidFill>
            <a:ln>
              <a:noFill/>
            </a:ln>
            <a:effectLst/>
            <a:sp3d/>
          </c:spPr>
          <c:invertIfNegative val="0"/>
          <c:dLbls>
            <c:dLbl>
              <c:idx val="0"/>
              <c:layout>
                <c:manualLayout>
                  <c:x val="5.6365403304178816E-2"/>
                  <c:y val="-6.2794317460380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A1-45B1-9F9C-22B6D28E5B9C}"/>
                </c:ext>
              </c:extLst>
            </c:dLbl>
            <c:dLbl>
              <c:idx val="1"/>
              <c:layout>
                <c:manualLayout>
                  <c:x val="3.4985422740524637E-2"/>
                  <c:y val="-5.02354539683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A1-45B1-9F9C-22B6D28E5B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Finalidad'!$B$3:$B$4</c:f>
              <c:strCache>
                <c:ptCount val="2"/>
                <c:pt idx="0">
                  <c:v>SERVICIOS PUBLICOS GENERALES</c:v>
                </c:pt>
                <c:pt idx="1">
                  <c:v>PROTECCION AMBIENTAL</c:v>
                </c:pt>
              </c:strCache>
            </c:strRef>
          </c:cat>
          <c:val>
            <c:numRef>
              <c:f>'Por Finalidad'!$F$3:$F$4</c:f>
              <c:numCache>
                <c:formatCode>_(* #,##0.00_);_(* \(#,##0.00\);_(* "-"??_);_(@_)</c:formatCode>
                <c:ptCount val="2"/>
                <c:pt idx="0">
                  <c:v>6106268.4500000002</c:v>
                </c:pt>
                <c:pt idx="1">
                  <c:v>79263631.479999989</c:v>
                </c:pt>
              </c:numCache>
            </c:numRef>
          </c:val>
          <c:extLst>
            <c:ext xmlns:c16="http://schemas.microsoft.com/office/drawing/2014/chart" uri="{C3380CC4-5D6E-409C-BE32-E72D297353CC}">
              <c16:uniqueId val="{00000008-10A1-45B1-9F9C-22B6D28E5B9C}"/>
            </c:ext>
          </c:extLst>
        </c:ser>
        <c:dLbls>
          <c:showLegendKey val="0"/>
          <c:showVal val="1"/>
          <c:showCatName val="0"/>
          <c:showSerName val="0"/>
          <c:showPercent val="0"/>
          <c:showBubbleSize val="0"/>
        </c:dLbls>
        <c:gapWidth val="150"/>
        <c:shape val="box"/>
        <c:axId val="548152175"/>
        <c:axId val="532908479"/>
        <c:axId val="0"/>
        <c:extLst>
          <c:ext xmlns:c15="http://schemas.microsoft.com/office/drawing/2012/chart" uri="{02D57815-91ED-43cb-92C2-25804820EDAC}">
            <c15:filteredBarSeries>
              <c15:ser>
                <c:idx val="0"/>
                <c:order val="0"/>
                <c:tx>
                  <c:strRef>
                    <c:extLst>
                      <c:ext uri="{02D57815-91ED-43cb-92C2-25804820EDAC}">
                        <c15:formulaRef>
                          <c15:sqref>'Por Finalidad'!$C$1</c15:sqref>
                        </c15:formulaRef>
                      </c:ext>
                    </c:extLst>
                    <c:strCache>
                      <c:ptCount val="1"/>
                      <c:pt idx="0">
                        <c:v> Presupuesto Asignado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'Por Finalidad'!$B$3:$B$4</c15:sqref>
                        </c15:formulaRef>
                      </c:ext>
                    </c:extLst>
                    <c:strCache>
                      <c:ptCount val="2"/>
                      <c:pt idx="0">
                        <c:v>SERVICIOS PUBLICOS GENERALES</c:v>
                      </c:pt>
                      <c:pt idx="1">
                        <c:v>PROTECCION AMBIENTAL</c:v>
                      </c:pt>
                    </c:strCache>
                  </c:strRef>
                </c:cat>
                <c:val>
                  <c:numRef>
                    <c:extLst>
                      <c:ext uri="{02D57815-91ED-43cb-92C2-25804820EDAC}">
                        <c15:formulaRef>
                          <c15:sqref>'Por Finalidad'!$C$3:$C$4</c15:sqref>
                        </c15:formulaRef>
                      </c:ext>
                    </c:extLst>
                    <c:numCache>
                      <c:formatCode>_(* #,##0.00_);_(* \(#,##0.00\);_(* "-"??_);_(@_)</c:formatCode>
                      <c:ptCount val="2"/>
                      <c:pt idx="0">
                        <c:v>26136034</c:v>
                      </c:pt>
                      <c:pt idx="1">
                        <c:v>101147966</c:v>
                      </c:pt>
                    </c:numCache>
                  </c:numRef>
                </c:val>
                <c:extLst>
                  <c:ext xmlns:c16="http://schemas.microsoft.com/office/drawing/2014/chart" uri="{C3380CC4-5D6E-409C-BE32-E72D297353CC}">
                    <c16:uniqueId val="{00000009-10A1-45B1-9F9C-22B6D28E5B9C}"/>
                  </c:ext>
                </c:extLst>
              </c15:ser>
            </c15:filteredBarSeries>
          </c:ext>
        </c:extLst>
      </c:bar3DChart>
      <c:catAx>
        <c:axId val="5481521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32908479"/>
        <c:crosses val="autoZero"/>
        <c:auto val="1"/>
        <c:lblAlgn val="ctr"/>
        <c:lblOffset val="100"/>
        <c:noMultiLvlLbl val="0"/>
      </c:catAx>
      <c:valAx>
        <c:axId val="532908479"/>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48152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52ACE7-F59D-4B71-B43B-F10E3566E2DA}" type="datetimeFigureOut">
              <a:rPr lang="es-MX" smtClean="0"/>
              <a:t>10/05/2021</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FCDF51-1A93-4021-BCAA-157049A84E57}" type="slidenum">
              <a:rPr lang="es-MX" smtClean="0"/>
              <a:t>‹Nº›</a:t>
            </a:fld>
            <a:endParaRPr lang="es-MX"/>
          </a:p>
        </p:txBody>
      </p:sp>
    </p:spTree>
    <p:extLst>
      <p:ext uri="{BB962C8B-B14F-4D97-AF65-F5344CB8AC3E}">
        <p14:creationId xmlns:p14="http://schemas.microsoft.com/office/powerpoint/2010/main" val="114786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16768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27516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69484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9337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74201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252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62397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2602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62307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3612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94687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2951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48FB5ED4-430B-44CA-B7DD-F0FE087F03DA}" type="datetimeFigureOut">
              <a:rPr lang="es-MX" smtClean="0"/>
              <a:t>10/05/2021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120541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8FB5ED4-430B-44CA-B7DD-F0FE087F03DA}" type="datetimeFigureOut">
              <a:rPr lang="es-MX" smtClean="0"/>
              <a:t>10/05/2021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292233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8FB5ED4-430B-44CA-B7DD-F0FE087F03DA}" type="datetimeFigureOut">
              <a:rPr lang="es-MX" smtClean="0"/>
              <a:t>10/05/2021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115312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8FB5ED4-430B-44CA-B7DD-F0FE087F03DA}" type="datetimeFigureOut">
              <a:rPr lang="es-MX" smtClean="0"/>
              <a:t>10/05/2021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21088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8FB5ED4-430B-44CA-B7DD-F0FE087F03DA}" type="datetimeFigureOut">
              <a:rPr lang="es-MX" smtClean="0"/>
              <a:t>10/05/2021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419083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48FB5ED4-430B-44CA-B7DD-F0FE087F03DA}" type="datetimeFigureOut">
              <a:rPr lang="es-MX" smtClean="0"/>
              <a:t>10/05/2021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386743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48FB5ED4-430B-44CA-B7DD-F0FE087F03DA}" type="datetimeFigureOut">
              <a:rPr lang="es-MX" smtClean="0"/>
              <a:t>10/05/2021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19297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48FB5ED4-430B-44CA-B7DD-F0FE087F03DA}" type="datetimeFigureOut">
              <a:rPr lang="es-MX" smtClean="0"/>
              <a:t>10/05/2021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276971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8FB5ED4-430B-44CA-B7DD-F0FE087F03DA}" type="datetimeFigureOut">
              <a:rPr lang="es-MX" smtClean="0"/>
              <a:t>10/05/2021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239076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8FB5ED4-430B-44CA-B7DD-F0FE087F03DA}" type="datetimeFigureOut">
              <a:rPr lang="es-MX" smtClean="0"/>
              <a:t>10/05/2021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173750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8FB5ED4-430B-44CA-B7DD-F0FE087F03DA}" type="datetimeFigureOut">
              <a:rPr lang="es-MX" smtClean="0"/>
              <a:t>10/05/2021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8B9B895-EB2C-46E6-AEC0-53005FC0B6EE}" type="slidenum">
              <a:rPr lang="es-MX" smtClean="0"/>
              <a:t>‹Nº›</a:t>
            </a:fld>
            <a:endParaRPr lang="es-MX"/>
          </a:p>
        </p:txBody>
      </p:sp>
    </p:spTree>
    <p:extLst>
      <p:ext uri="{BB962C8B-B14F-4D97-AF65-F5344CB8AC3E}">
        <p14:creationId xmlns:p14="http://schemas.microsoft.com/office/powerpoint/2010/main" val="395424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B5ED4-430B-44CA-B7DD-F0FE087F03DA}" type="datetimeFigureOut">
              <a:rPr lang="es-MX" smtClean="0"/>
              <a:t>10/05/2021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9B895-EB2C-46E6-AEC0-53005FC0B6EE}" type="slidenum">
              <a:rPr lang="es-MX" smtClean="0"/>
              <a:t>‹Nº›</a:t>
            </a:fld>
            <a:endParaRPr lang="es-MX"/>
          </a:p>
        </p:txBody>
      </p:sp>
    </p:spTree>
    <p:extLst>
      <p:ext uri="{BB962C8B-B14F-4D97-AF65-F5344CB8AC3E}">
        <p14:creationId xmlns:p14="http://schemas.microsoft.com/office/powerpoint/2010/main" val="369063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31E71A-AC9B-4B20-A8F2-11DD3AC71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523997" y="3086980"/>
            <a:ext cx="9144000" cy="2158645"/>
          </a:xfrm>
          <a:solidFill>
            <a:schemeClr val="bg1">
              <a:alpha val="72000"/>
            </a:schemeClr>
          </a:solidFill>
          <a:effectLst>
            <a:outerShdw blurRad="50800" dist="50800" dir="5400000" sx="1000" sy="1000" algn="ctr" rotWithShape="0">
              <a:srgbClr val="000000"/>
            </a:outerShdw>
          </a:effectLst>
        </p:spPr>
        <p:txBody>
          <a:bodyPr anchor="ctr" anchorCtr="0">
            <a:normAutofit/>
          </a:bodyPr>
          <a:lstStyle/>
          <a:p>
            <a:r>
              <a:rPr lang="es-GT" sz="2800" b="1" dirty="0">
                <a:solidFill>
                  <a:srgbClr val="197BB4"/>
                </a:solidFill>
                <a:latin typeface="Montserrat"/>
              </a:rPr>
              <a:t>RENDICIÓN DE CUENTAS</a:t>
            </a:r>
            <a:r>
              <a:rPr lang="es-GT" sz="2800" b="1" dirty="0">
                <a:latin typeface="Montserrat" panose="00000500000000000000" pitchFamily="50" charset="0"/>
              </a:rPr>
              <a:t/>
            </a:r>
            <a:br>
              <a:rPr lang="es-GT" sz="2800" b="1" dirty="0">
                <a:latin typeface="Montserrat" panose="00000500000000000000" pitchFamily="50" charset="0"/>
              </a:rPr>
            </a:br>
            <a:r>
              <a:rPr lang="es-GT" sz="2800" b="1" dirty="0">
                <a:solidFill>
                  <a:srgbClr val="197BB4"/>
                </a:solidFill>
                <a:latin typeface="Montserrat"/>
              </a:rPr>
              <a:t>PRIMER CUATRIMESTRE 2021</a:t>
            </a:r>
            <a:r>
              <a:rPr lang="es-GT" sz="4000" b="1" dirty="0">
                <a:latin typeface="Montserrat" panose="00000500000000000000" pitchFamily="50" charset="0"/>
              </a:rPr>
              <a:t/>
            </a:r>
            <a:br>
              <a:rPr lang="es-GT" sz="4000" b="1" dirty="0">
                <a:latin typeface="Montserrat" panose="00000500000000000000" pitchFamily="50" charset="0"/>
              </a:rPr>
            </a:br>
            <a:r>
              <a:rPr lang="es-GT" sz="4000" b="1" dirty="0">
                <a:solidFill>
                  <a:schemeClr val="accent1">
                    <a:lumMod val="50000"/>
                  </a:schemeClr>
                </a:solidFill>
                <a:latin typeface="Montserrat"/>
              </a:rPr>
              <a:t>MINISTERIO DE AMBIENTE Y RECURSOS NATURALES</a:t>
            </a:r>
          </a:p>
        </p:txBody>
      </p:sp>
    </p:spTree>
    <p:extLst>
      <p:ext uri="{BB962C8B-B14F-4D97-AF65-F5344CB8AC3E}">
        <p14:creationId xmlns:p14="http://schemas.microsoft.com/office/powerpoint/2010/main" val="272439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4199" y="1660813"/>
            <a:ext cx="11680465" cy="3687228"/>
          </a:xfrm>
          <a:prstGeom prst="rect">
            <a:avLst/>
          </a:prstGeom>
        </p:spPr>
        <p:txBody>
          <a:bodyPr wrap="square">
            <a:spAutoFit/>
          </a:bodyPr>
          <a:lstStyle/>
          <a:p>
            <a:pPr algn="just">
              <a:lnSpc>
                <a:spcPct val="107000"/>
              </a:lnSpc>
              <a:spcAft>
                <a:spcPts val="800"/>
              </a:spcAft>
            </a:pPr>
            <a:r>
              <a:rPr lang="es-MX" sz="1400" dirty="0">
                <a:latin typeface="Arial" panose="020B0604020202020204" pitchFamily="34" charset="0"/>
                <a:ea typeface="Times New Roman" panose="02020603050405020304" pitchFamily="18" charset="0"/>
                <a:cs typeface="Arial" panose="020B0604020202020204" pitchFamily="34" charset="0"/>
              </a:rPr>
              <a:t>Se implementó el Laboratorio de Calidad del Agua, se cuenta con personal, instalaciones y manuales de procesos (Acreditación ISO 17025), que permiten el funcionamiento del LACECAM, para apoyar los monitoreos de recurso hídrico y se prevenga la contaminación de las cuencas del país</a:t>
            </a:r>
            <a:r>
              <a:rPr lang="es-MX" sz="1400" dirty="0" smtClean="0">
                <a:latin typeface="Arial" panose="020B0604020202020204" pitchFamily="34" charset="0"/>
                <a:ea typeface="Times New Roman" panose="02020603050405020304" pitchFamily="18" charset="0"/>
                <a:cs typeface="Arial" panose="020B0604020202020204" pitchFamily="34" charset="0"/>
              </a:rPr>
              <a:t>.</a:t>
            </a:r>
            <a:r>
              <a:rPr lang="es-MX"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r>
              <a:rPr lang="es-MX" sz="1400" dirty="0">
                <a:latin typeface="Arial" panose="020B0604020202020204" pitchFamily="34" charset="0"/>
                <a:ea typeface="Times New Roman" panose="02020603050405020304" pitchFamily="18" charset="0"/>
                <a:cs typeface="Arial" panose="020B0604020202020204" pitchFamily="34" charset="0"/>
              </a:rPr>
              <a:t>Se implementó la Política Nacional del Recurso Hídrico, la cual se encuentra la Procuraduría General de la Nacional para su posterior aprobación mediante Acuerdo </a:t>
            </a:r>
            <a:r>
              <a:rPr lang="es-MX" sz="1400" dirty="0" err="1">
                <a:latin typeface="Arial" panose="020B0604020202020204" pitchFamily="34" charset="0"/>
                <a:ea typeface="Times New Roman" panose="02020603050405020304" pitchFamily="18" charset="0"/>
                <a:cs typeface="Arial" panose="020B0604020202020204" pitchFamily="34" charset="0"/>
              </a:rPr>
              <a:t>Gubernativo.Plan</a:t>
            </a:r>
            <a:r>
              <a:rPr lang="es-MX" sz="1400" dirty="0">
                <a:latin typeface="Arial" panose="020B0604020202020204" pitchFamily="34" charset="0"/>
                <a:ea typeface="Times New Roman" panose="02020603050405020304" pitchFamily="18" charset="0"/>
                <a:cs typeface="Arial" panose="020B0604020202020204" pitchFamily="34" charset="0"/>
              </a:rPr>
              <a:t> de Acción de la Estrategia; en conjunto con el CONAP y el aporte del proyecto </a:t>
            </a:r>
            <a:r>
              <a:rPr lang="es-MX" sz="1400" dirty="0" err="1">
                <a:latin typeface="Arial" panose="020B0604020202020204" pitchFamily="34" charset="0"/>
                <a:ea typeface="Times New Roman" panose="02020603050405020304" pitchFamily="18" charset="0"/>
                <a:cs typeface="Arial" panose="020B0604020202020204" pitchFamily="34" charset="0"/>
              </a:rPr>
              <a:t>LifeWeb</a:t>
            </a:r>
            <a:r>
              <a:rPr lang="es-MX" sz="1400" dirty="0">
                <a:latin typeface="Arial" panose="020B0604020202020204" pitchFamily="34" charset="0"/>
                <a:ea typeface="Times New Roman" panose="02020603050405020304" pitchFamily="18" charset="0"/>
                <a:cs typeface="Arial" panose="020B0604020202020204" pitchFamily="34" charset="0"/>
              </a:rPr>
              <a:t> en la protección de bosques nubosos y de montaña en el departamento de Huehuetenango por medio de la declaración de nuevas áreas protegidas y la implementación de corredores biológicos</a:t>
            </a:r>
            <a:r>
              <a:rPr lang="es-MX" sz="1400" dirty="0" smtClean="0">
                <a:latin typeface="Arial" panose="020B0604020202020204" pitchFamily="34" charset="0"/>
                <a:ea typeface="Times New Roman" panose="02020603050405020304" pitchFamily="18" charset="0"/>
                <a:cs typeface="Arial" panose="020B0604020202020204" pitchFamily="34" charset="0"/>
              </a:rPr>
              <a:t>.</a:t>
            </a:r>
          </a:p>
          <a:p>
            <a:r>
              <a:rPr lang="es-MX" sz="1400" dirty="0">
                <a:latin typeface="Arial" panose="020B0604020202020204" pitchFamily="34" charset="0"/>
                <a:cs typeface="Arial" panose="020B0604020202020204" pitchFamily="34" charset="0"/>
              </a:rPr>
              <a:t>Con el apoyo de EUROCLIMA, se trabajó en el diseño del Corredor Biológico Sustentable Cuyamel </a:t>
            </a:r>
            <a:r>
              <a:rPr lang="es-MX" sz="1400" dirty="0" err="1">
                <a:latin typeface="Arial" panose="020B0604020202020204" pitchFamily="34" charset="0"/>
                <a:cs typeface="Arial" panose="020B0604020202020204" pitchFamily="34" charset="0"/>
              </a:rPr>
              <a:t>Omoa</a:t>
            </a:r>
            <a:r>
              <a:rPr lang="es-MX" sz="1400" dirty="0">
                <a:latin typeface="Arial" panose="020B0604020202020204" pitchFamily="34" charset="0"/>
                <a:cs typeface="Arial" panose="020B0604020202020204" pitchFamily="34" charset="0"/>
              </a:rPr>
              <a:t>-Punta de </a:t>
            </a:r>
            <a:r>
              <a:rPr lang="es-MX" sz="1400" dirty="0" err="1">
                <a:latin typeface="Arial" panose="020B0604020202020204" pitchFamily="34" charset="0"/>
                <a:cs typeface="Arial" panose="020B0604020202020204" pitchFamily="34" charset="0"/>
              </a:rPr>
              <a:t>Manabique</a:t>
            </a:r>
            <a:r>
              <a:rPr lang="es-MX" sz="1400" dirty="0">
                <a:latin typeface="Arial" panose="020B0604020202020204" pitchFamily="34" charset="0"/>
                <a:cs typeface="Arial" panose="020B0604020202020204" pitchFamily="34" charset="0"/>
              </a:rPr>
              <a:t> Guatemala - Honduras, de forma participativa para mejorar la gobernanza de la región; se destaca la actividad, fortalecimiento de la Gestión Nacional de Áreas Protegidas en Guatemala, específicamente del Sistema Guatemalteco de Áreas Protegidas (SIGAP).</a:t>
            </a:r>
          </a:p>
          <a:p>
            <a:endParaRPr lang="es-MX" sz="1400" dirty="0" smtClean="0">
              <a:latin typeface="Arial" panose="020B0604020202020204" pitchFamily="34" charset="0"/>
              <a:cs typeface="Arial" panose="020B0604020202020204" pitchFamily="34" charset="0"/>
            </a:endParaRPr>
          </a:p>
          <a:p>
            <a:r>
              <a:rPr lang="es-MX" sz="1400" dirty="0" smtClean="0">
                <a:latin typeface="Arial" panose="020B0604020202020204" pitchFamily="34" charset="0"/>
                <a:cs typeface="Arial" panose="020B0604020202020204" pitchFamily="34" charset="0"/>
              </a:rPr>
              <a:t>Aprobación </a:t>
            </a:r>
            <a:r>
              <a:rPr lang="es-MX" sz="1400" dirty="0">
                <a:latin typeface="Arial" panose="020B0604020202020204" pitchFamily="34" charset="0"/>
                <a:cs typeface="Arial" panose="020B0604020202020204" pitchFamily="34" charset="0"/>
              </a:rPr>
              <a:t>del Plan de Trabajo MARN/MINEDUC 2021 e incorporación al calendario ambiental fechas conmemorativas vinculadas al quehacer del Departamento de Ecosistemas.</a:t>
            </a:r>
          </a:p>
          <a:p>
            <a:r>
              <a:rPr lang="es-MX" sz="1400" dirty="0">
                <a:latin typeface="Arial" panose="020B0604020202020204" pitchFamily="34" charset="0"/>
                <a:cs typeface="Arial" panose="020B0604020202020204" pitchFamily="34" charset="0"/>
              </a:rPr>
              <a:t> </a:t>
            </a:r>
          </a:p>
          <a:p>
            <a:r>
              <a:rPr lang="es-MX" sz="1400" dirty="0">
                <a:latin typeface="Arial" panose="020B0604020202020204" pitchFamily="34" charset="0"/>
                <a:cs typeface="Arial" panose="020B0604020202020204" pitchFamily="34" charset="0"/>
              </a:rPr>
              <a:t>Manual de buenas prácticas en los procesos de instalación y mantenimiento de sistemas de refrigeración y aire acondicionado. Un manual físico de buenas prácticas en los procesos de instalación y mantenimiento de sistemas de refrigeración y aire acondicionado.</a:t>
            </a:r>
          </a:p>
        </p:txBody>
      </p:sp>
      <p:sp>
        <p:nvSpPr>
          <p:cNvPr id="13" name="Rectángulo 12"/>
          <p:cNvSpPr/>
          <p:nvPr/>
        </p:nvSpPr>
        <p:spPr>
          <a:xfrm>
            <a:off x="1974573" y="1128706"/>
            <a:ext cx="7763883" cy="369332"/>
          </a:xfrm>
          <a:prstGeom prst="rect">
            <a:avLst/>
          </a:prstGeom>
        </p:spPr>
        <p:txBody>
          <a:bodyPr wrap="square">
            <a:spAutoFit/>
          </a:bodyPr>
          <a:lstStyle/>
          <a:p>
            <a:pPr algn="ctr"/>
            <a:r>
              <a:rPr lang="es-MX" dirty="0"/>
              <a:t>012 CONSERVACIÓN Y PROTECCIÓN DE LOS RECURSOS NATURALES Y AMBIENTE</a:t>
            </a:r>
            <a:endParaRPr lang="es-MX" sz="1600" dirty="0"/>
          </a:p>
        </p:txBody>
      </p:sp>
      <p:sp>
        <p:nvSpPr>
          <p:cNvPr id="16" name="Título 1">
            <a:extLst>
              <a:ext uri="{FF2B5EF4-FFF2-40B4-BE49-F238E27FC236}">
                <a16:creationId xmlns:a16="http://schemas.microsoft.com/office/drawing/2014/main" id="{1E4339DE-E389-44FD-9430-E98D48BA7BA0}"/>
              </a:ext>
            </a:extLst>
          </p:cNvPr>
          <p:cNvSpPr txBox="1">
            <a:spLocks/>
          </p:cNvSpPr>
          <p:nvPr/>
        </p:nvSpPr>
        <p:spPr>
          <a:xfrm>
            <a:off x="1795362" y="457204"/>
            <a:ext cx="7943094" cy="50872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t>Principales resultados y avances</a:t>
            </a:r>
          </a:p>
        </p:txBody>
      </p:sp>
    </p:spTree>
    <p:extLst>
      <p:ext uri="{BB962C8B-B14F-4D97-AF65-F5344CB8AC3E}">
        <p14:creationId xmlns:p14="http://schemas.microsoft.com/office/powerpoint/2010/main" val="166663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4573" y="1740326"/>
            <a:ext cx="7808180" cy="2862322"/>
          </a:xfrm>
          <a:prstGeom prst="rect">
            <a:avLst/>
          </a:prstGeom>
        </p:spPr>
        <p:txBody>
          <a:bodyPr wrap="square">
            <a:spAutoFit/>
          </a:bodyPr>
          <a:lstStyle/>
          <a:p>
            <a:pPr algn="ctr"/>
            <a:r>
              <a:rPr lang="es-MX" sz="2400" dirty="0" smtClean="0">
                <a:solidFill>
                  <a:srgbClr val="FF0000"/>
                </a:solidFill>
                <a:latin typeface="Arial" panose="020B0604020202020204" pitchFamily="34" charset="0"/>
                <a:cs typeface="Arial" panose="020B0604020202020204" pitchFamily="34" charset="0"/>
              </a:rPr>
              <a:t>15,817 personas capacitadas en procesos de educación ambiental a nivel nacional </a:t>
            </a:r>
          </a:p>
          <a:p>
            <a:pPr algn="ctr"/>
            <a:endParaRPr lang="es-MX"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smtClean="0">
                <a:latin typeface="Arial" panose="020B0604020202020204" pitchFamily="34" charset="0"/>
                <a:cs typeface="Arial" panose="020B0604020202020204" pitchFamily="34" charset="0"/>
              </a:rPr>
              <a:t>Programa </a:t>
            </a:r>
            <a:r>
              <a:rPr lang="es-MX" dirty="0">
                <a:latin typeface="Arial" panose="020B0604020202020204" pitchFamily="34" charset="0"/>
                <a:cs typeface="Arial" panose="020B0604020202020204" pitchFamily="34" charset="0"/>
              </a:rPr>
              <a:t>de Educación Ambiental de Guardianes Ecológicos con un avance cuatrimestral de </a:t>
            </a:r>
            <a:r>
              <a:rPr lang="es-MX" dirty="0" smtClean="0">
                <a:latin typeface="Arial" panose="020B0604020202020204" pitchFamily="34" charset="0"/>
                <a:cs typeface="Arial" panose="020B0604020202020204" pitchFamily="34" charset="0"/>
              </a:rPr>
              <a:t>1,695 </a:t>
            </a:r>
            <a:r>
              <a:rPr lang="es-MX" dirty="0">
                <a:latin typeface="Arial" panose="020B0604020202020204" pitchFamily="34" charset="0"/>
                <a:cs typeface="Arial" panose="020B0604020202020204" pitchFamily="34" charset="0"/>
              </a:rPr>
              <a:t>personas capacitadas a nivel nacional</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Implementación de Diplomados de Educación ambiental con un avance de 525 personas a nivel nacional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Programa de educación Ambiental en Gestión Integrada de Recursos Hídrico con un avance de 430 personas a nivel nacional </a:t>
            </a:r>
            <a:endParaRPr lang="es-MX" sz="1400" dirty="0">
              <a:latin typeface="Arial" panose="020B0604020202020204" pitchFamily="34" charset="0"/>
              <a:cs typeface="Arial" panose="020B0604020202020204" pitchFamily="34" charset="0"/>
            </a:endParaRPr>
          </a:p>
        </p:txBody>
      </p:sp>
      <p:sp>
        <p:nvSpPr>
          <p:cNvPr id="13" name="Rectángulo 12"/>
          <p:cNvSpPr/>
          <p:nvPr/>
        </p:nvSpPr>
        <p:spPr>
          <a:xfrm>
            <a:off x="1974573" y="1128706"/>
            <a:ext cx="7763883" cy="369332"/>
          </a:xfrm>
          <a:prstGeom prst="rect">
            <a:avLst/>
          </a:prstGeom>
        </p:spPr>
        <p:txBody>
          <a:bodyPr wrap="square">
            <a:spAutoFit/>
          </a:bodyPr>
          <a:lstStyle/>
          <a:p>
            <a:pPr algn="ctr"/>
            <a:r>
              <a:rPr lang="es-MX" dirty="0"/>
              <a:t>013 SENSIBILIZACIÓN SOCIO AMBIENTAL Y PARTICIPACIÓN CIUDADANA </a:t>
            </a:r>
            <a:endParaRPr lang="es-MX" sz="1600" dirty="0"/>
          </a:p>
        </p:txBody>
      </p:sp>
      <p:sp>
        <p:nvSpPr>
          <p:cNvPr id="16" name="Título 1">
            <a:extLst>
              <a:ext uri="{FF2B5EF4-FFF2-40B4-BE49-F238E27FC236}">
                <a16:creationId xmlns:a16="http://schemas.microsoft.com/office/drawing/2014/main" id="{1E4339DE-E389-44FD-9430-E98D48BA7BA0}"/>
              </a:ext>
            </a:extLst>
          </p:cNvPr>
          <p:cNvSpPr txBox="1">
            <a:spLocks/>
          </p:cNvSpPr>
          <p:nvPr/>
        </p:nvSpPr>
        <p:spPr>
          <a:xfrm>
            <a:off x="1795362" y="457204"/>
            <a:ext cx="7943094" cy="50872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t>Principales resultados y avances</a:t>
            </a:r>
          </a:p>
        </p:txBody>
      </p:sp>
    </p:spTree>
    <p:extLst>
      <p:ext uri="{BB962C8B-B14F-4D97-AF65-F5344CB8AC3E}">
        <p14:creationId xmlns:p14="http://schemas.microsoft.com/office/powerpoint/2010/main" val="324266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974573" y="1128706"/>
            <a:ext cx="7763883" cy="369332"/>
          </a:xfrm>
          <a:prstGeom prst="rect">
            <a:avLst/>
          </a:prstGeom>
        </p:spPr>
        <p:txBody>
          <a:bodyPr wrap="square">
            <a:spAutoFit/>
          </a:bodyPr>
          <a:lstStyle/>
          <a:p>
            <a:pPr algn="ctr"/>
            <a:r>
              <a:rPr lang="es-MX" dirty="0">
                <a:latin typeface="Arial" panose="020B0604020202020204" pitchFamily="34" charset="0"/>
                <a:cs typeface="Arial" panose="020B0604020202020204" pitchFamily="34" charset="0"/>
              </a:rPr>
              <a:t>001 ADMINISTRACIÓN INSTITUCIONAL</a:t>
            </a:r>
            <a:endParaRPr lang="es-MX" sz="1600" dirty="0">
              <a:latin typeface="Arial" panose="020B0604020202020204" pitchFamily="34" charset="0"/>
              <a:cs typeface="Arial" panose="020B0604020202020204" pitchFamily="34" charset="0"/>
            </a:endParaRPr>
          </a:p>
        </p:txBody>
      </p:sp>
      <p:sp>
        <p:nvSpPr>
          <p:cNvPr id="16" name="Título 1">
            <a:extLst>
              <a:ext uri="{FF2B5EF4-FFF2-40B4-BE49-F238E27FC236}">
                <a16:creationId xmlns:a16="http://schemas.microsoft.com/office/drawing/2014/main" id="{1E4339DE-E389-44FD-9430-E98D48BA7BA0}"/>
              </a:ext>
            </a:extLst>
          </p:cNvPr>
          <p:cNvSpPr txBox="1">
            <a:spLocks/>
          </p:cNvSpPr>
          <p:nvPr/>
        </p:nvSpPr>
        <p:spPr>
          <a:xfrm>
            <a:off x="1795362" y="457204"/>
            <a:ext cx="7943094" cy="50872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t>Principales resultados y avances</a:t>
            </a:r>
          </a:p>
        </p:txBody>
      </p:sp>
      <p:sp>
        <p:nvSpPr>
          <p:cNvPr id="3" name="Rectángulo 2"/>
          <p:cNvSpPr/>
          <p:nvPr/>
        </p:nvSpPr>
        <p:spPr>
          <a:xfrm>
            <a:off x="461176" y="2945293"/>
            <a:ext cx="11036410" cy="3323987"/>
          </a:xfrm>
          <a:prstGeom prst="rect">
            <a:avLst/>
          </a:prstGeom>
        </p:spPr>
        <p:txBody>
          <a:bodyPr wrap="square">
            <a:spAutoFit/>
          </a:bodyPr>
          <a:lstStyle/>
          <a:p>
            <a:pPr>
              <a:spcAft>
                <a:spcPts val="0"/>
              </a:spcAft>
            </a:pPr>
            <a:r>
              <a:rPr lang="es-ES_tradnl" sz="1400" dirty="0">
                <a:latin typeface="Arial" panose="020B0604020202020204" pitchFamily="34" charset="0"/>
                <a:ea typeface="Calibri" panose="020F0502020204030204" pitchFamily="34" charset="0"/>
                <a:cs typeface="Arial" panose="020B0604020202020204" pitchFamily="34" charset="0"/>
              </a:rPr>
              <a:t>Pese a la situación sanitaria por la que está pasando el país, se atendió solicitudes de combustible por parte de usuarios del MARN Central, Delegaciones Departamentales y Autoridades de Cuenca.</a:t>
            </a:r>
            <a:endParaRPr lang="es-MX"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s-ES_tradnl" sz="1400" dirty="0">
                <a:latin typeface="Arial" panose="020B0604020202020204" pitchFamily="34" charset="0"/>
                <a:ea typeface="Calibri" panose="020F0502020204030204" pitchFamily="34" charset="0"/>
                <a:cs typeface="Arial" panose="020B0604020202020204" pitchFamily="34" charset="0"/>
              </a:rPr>
              <a:t>Se diseñaron y desarrollaron los sistemas siguientes:</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s-ES_tradnl" sz="1400" dirty="0">
                <a:latin typeface="Arial" panose="020B0604020202020204" pitchFamily="34" charset="0"/>
                <a:ea typeface="Calibri" panose="020F0502020204030204" pitchFamily="34" charset="0"/>
                <a:cs typeface="Arial" panose="020B0604020202020204" pitchFamily="34" charset="0"/>
              </a:rPr>
              <a:t>CLINICA MARN   Beneficios: </a:t>
            </a:r>
            <a:endParaRPr lang="es-MX"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Courier New" panose="02070309020205020404" pitchFamily="49" charset="0"/>
              <a:buChar char="o"/>
            </a:pPr>
            <a:r>
              <a:rPr lang="es-ES_tradnl" sz="1400" dirty="0">
                <a:latin typeface="Arial" panose="020B0604020202020204" pitchFamily="34" charset="0"/>
                <a:ea typeface="Calibri" panose="020F0502020204030204" pitchFamily="34" charset="0"/>
                <a:cs typeface="Arial" panose="020B0604020202020204" pitchFamily="34" charset="0"/>
              </a:rPr>
              <a:t>Control de medicamentos</a:t>
            </a:r>
            <a:endParaRPr lang="es-MX"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Courier New" panose="02070309020205020404" pitchFamily="49" charset="0"/>
              <a:buChar char="o"/>
            </a:pPr>
            <a:r>
              <a:rPr lang="es-ES_tradnl" sz="1400" dirty="0">
                <a:latin typeface="Arial" panose="020B0604020202020204" pitchFamily="34" charset="0"/>
                <a:ea typeface="Calibri" panose="020F0502020204030204" pitchFamily="34" charset="0"/>
                <a:cs typeface="Arial" panose="020B0604020202020204" pitchFamily="34" charset="0"/>
              </a:rPr>
              <a:t>Registro de consultas médicas</a:t>
            </a:r>
            <a:endParaRPr lang="es-MX"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Courier New" panose="02070309020205020404" pitchFamily="49" charset="0"/>
              <a:buChar char="o"/>
            </a:pPr>
            <a:r>
              <a:rPr lang="es-ES_tradnl" sz="1400" dirty="0">
                <a:latin typeface="Arial" panose="020B0604020202020204" pitchFamily="34" charset="0"/>
                <a:ea typeface="Calibri" panose="020F0502020204030204" pitchFamily="34" charset="0"/>
                <a:cs typeface="Arial" panose="020B0604020202020204" pitchFamily="34" charset="0"/>
              </a:rPr>
              <a:t>Control de pacientes</a:t>
            </a:r>
            <a:endParaRPr lang="es-MX"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Courier New" panose="02070309020205020404" pitchFamily="49" charset="0"/>
              <a:buChar char="o"/>
            </a:pPr>
            <a:r>
              <a:rPr lang="es-ES_tradnl" sz="1400" dirty="0">
                <a:latin typeface="Arial" panose="020B0604020202020204" pitchFamily="34" charset="0"/>
                <a:ea typeface="Calibri" panose="020F0502020204030204" pitchFamily="34" charset="0"/>
                <a:cs typeface="Arial" panose="020B0604020202020204" pitchFamily="34" charset="0"/>
              </a:rPr>
              <a:t>Control de entrega de medicamentos</a:t>
            </a:r>
            <a:endParaRPr lang="es-MX"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Courier New" panose="02070309020205020404" pitchFamily="49" charset="0"/>
              <a:buChar char="o"/>
            </a:pPr>
            <a:r>
              <a:rPr lang="es-ES_tradnl" sz="1400" dirty="0">
                <a:latin typeface="Arial" panose="020B0604020202020204" pitchFamily="34" charset="0"/>
                <a:ea typeface="Calibri" panose="020F0502020204030204" pitchFamily="34" charset="0"/>
                <a:cs typeface="Arial" panose="020B0604020202020204" pitchFamily="34" charset="0"/>
              </a:rPr>
              <a:t>Reportes y estadísticas </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s-ES_tradnl" sz="1400" dirty="0">
                <a:latin typeface="Arial" panose="020B0604020202020204" pitchFamily="34" charset="0"/>
                <a:ea typeface="Calibri" panose="020F0502020204030204" pitchFamily="34" charset="0"/>
                <a:cs typeface="Arial" panose="020B0604020202020204" pitchFamily="34" charset="0"/>
              </a:rPr>
              <a:t>Ajustes al sistema general de entes generadores de aguas residuales (SIGEGAR)</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s-ES_tradnl" sz="1400" dirty="0">
                <a:latin typeface="Arial" panose="020B0604020202020204" pitchFamily="34" charset="0"/>
                <a:ea typeface="Calibri" panose="020F0502020204030204" pitchFamily="34" charset="0"/>
                <a:cs typeface="Arial" panose="020B0604020202020204" pitchFamily="34" charset="0"/>
              </a:rPr>
              <a:t>Expedientes ambientales: Mejoras e impresión al módulo de licencias ambientales</a:t>
            </a:r>
            <a:endParaRPr lang="es-MX"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ES_tradnl" sz="1400" dirty="0">
                <a:latin typeface="Arial" panose="020B0604020202020204" pitchFamily="34" charset="0"/>
                <a:ea typeface="Calibri" panose="020F0502020204030204" pitchFamily="34" charset="0"/>
                <a:cs typeface="Arial" panose="020B0604020202020204" pitchFamily="34" charset="0"/>
              </a:rPr>
              <a:t>Se han realizado contrataciones y recontrataciones en los diferentes renglones presupuestarios con el objetivo de cumplir con las metas institucionales propuestas para el presente periodo </a:t>
            </a:r>
            <a:r>
              <a:rPr lang="es-ES_tradnl" sz="1400" dirty="0" smtClean="0">
                <a:latin typeface="Arial" panose="020B0604020202020204" pitchFamily="34" charset="0"/>
                <a:ea typeface="Calibri" panose="020F0502020204030204" pitchFamily="34" charset="0"/>
                <a:cs typeface="Arial" panose="020B0604020202020204" pitchFamily="34" charset="0"/>
              </a:rPr>
              <a:t>fiscal.</a:t>
            </a:r>
          </a:p>
          <a:p>
            <a:pPr algn="just"/>
            <a:r>
              <a:rPr lang="es-ES" sz="1400" dirty="0" smtClean="0">
                <a:latin typeface="Arial" panose="020B0604020202020204" pitchFamily="34" charset="0"/>
                <a:ea typeface="Calibri" panose="020F0502020204030204" pitchFamily="34" charset="0"/>
                <a:cs typeface="Arial" panose="020B0604020202020204" pitchFamily="34" charset="0"/>
              </a:rPr>
              <a:t>Se </a:t>
            </a:r>
            <a:r>
              <a:rPr lang="es-ES" sz="1400" dirty="0">
                <a:latin typeface="Arial" panose="020B0604020202020204" pitchFamily="34" charset="0"/>
                <a:ea typeface="Calibri" panose="020F0502020204030204" pitchFamily="34" charset="0"/>
                <a:cs typeface="Arial" panose="020B0604020202020204" pitchFamily="34" charset="0"/>
              </a:rPr>
              <a:t>atendieron un </a:t>
            </a:r>
            <a:r>
              <a:rPr lang="es-ES" sz="1400" dirty="0" smtClean="0">
                <a:latin typeface="Arial" panose="020B0604020202020204" pitchFamily="34" charset="0"/>
                <a:ea typeface="Calibri" panose="020F0502020204030204" pitchFamily="34" charset="0"/>
                <a:cs typeface="Arial" panose="020B0604020202020204" pitchFamily="34" charset="0"/>
              </a:rPr>
              <a:t>760 solicitudes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smtClean="0">
                <a:latin typeface="Arial" panose="020B0604020202020204" pitchFamily="34" charset="0"/>
                <a:ea typeface="Calibri" panose="020F0502020204030204" pitchFamily="34" charset="0"/>
                <a:cs typeface="Arial" panose="020B0604020202020204" pitchFamily="34" charset="0"/>
              </a:rPr>
              <a:t>superando </a:t>
            </a:r>
            <a:r>
              <a:rPr lang="es-ES" sz="1400" dirty="0">
                <a:latin typeface="Arial" panose="020B0604020202020204" pitchFamily="34" charset="0"/>
                <a:ea typeface="Calibri" panose="020F0502020204030204" pitchFamily="34" charset="0"/>
                <a:cs typeface="Arial" panose="020B0604020202020204" pitchFamily="34" charset="0"/>
              </a:rPr>
              <a:t>en un </a:t>
            </a:r>
            <a:r>
              <a:rPr lang="es-ES" sz="1400" dirty="0" smtClean="0">
                <a:latin typeface="Arial" panose="020B0604020202020204" pitchFamily="34" charset="0"/>
                <a:ea typeface="Calibri" panose="020F0502020204030204" pitchFamily="34" charset="0"/>
                <a:cs typeface="Arial" panose="020B0604020202020204" pitchFamily="34" charset="0"/>
              </a:rPr>
              <a:t>78% </a:t>
            </a:r>
            <a:r>
              <a:rPr lang="es-ES" sz="1400" dirty="0">
                <a:latin typeface="Arial" panose="020B0604020202020204" pitchFamily="34" charset="0"/>
                <a:ea typeface="Calibri" panose="020F0502020204030204" pitchFamily="34" charset="0"/>
                <a:cs typeface="Arial" panose="020B0604020202020204" pitchFamily="34" charset="0"/>
              </a:rPr>
              <a:t>lo programado para dicho </a:t>
            </a:r>
            <a:r>
              <a:rPr lang="es-ES" sz="1400" dirty="0" smtClean="0">
                <a:latin typeface="Arial" panose="020B0604020202020204" pitchFamily="34" charset="0"/>
                <a:ea typeface="Calibri" panose="020F0502020204030204" pitchFamily="34" charset="0"/>
                <a:cs typeface="Arial" panose="020B0604020202020204" pitchFamily="34" charset="0"/>
              </a:rPr>
              <a:t>período, generando un </a:t>
            </a:r>
            <a:r>
              <a:rPr lang="es-ES" sz="1400" dirty="0">
                <a:latin typeface="Arial" panose="020B0604020202020204" pitchFamily="34" charset="0"/>
                <a:ea typeface="Calibri" panose="020F0502020204030204" pitchFamily="34" charset="0"/>
                <a:cs typeface="Arial" panose="020B0604020202020204" pitchFamily="34" charset="0"/>
              </a:rPr>
              <a:t>aproximado de </a:t>
            </a:r>
            <a:r>
              <a:rPr lang="es-ES" sz="1400" dirty="0" smtClean="0">
                <a:latin typeface="Arial" panose="020B0604020202020204" pitchFamily="34" charset="0"/>
                <a:ea typeface="Calibri" panose="020F0502020204030204" pitchFamily="34" charset="0"/>
                <a:cs typeface="Arial" panose="020B0604020202020204" pitchFamily="34" charset="0"/>
              </a:rPr>
              <a:t>1,000 </a:t>
            </a:r>
            <a:r>
              <a:rPr lang="es-ES" sz="1400" dirty="0">
                <a:latin typeface="Arial" panose="020B0604020202020204" pitchFamily="34" charset="0"/>
                <a:ea typeface="Calibri" panose="020F0502020204030204" pitchFamily="34" charset="0"/>
                <a:cs typeface="Arial" panose="020B0604020202020204" pitchFamily="34" charset="0"/>
              </a:rPr>
              <a:t>requerimientos a las distintas dependencias de la </a:t>
            </a:r>
            <a:r>
              <a:rPr lang="es-ES" sz="1400">
                <a:latin typeface="Arial" panose="020B0604020202020204" pitchFamily="34" charset="0"/>
                <a:ea typeface="Calibri" panose="020F0502020204030204" pitchFamily="34" charset="0"/>
                <a:cs typeface="Arial" panose="020B0604020202020204" pitchFamily="34" charset="0"/>
              </a:rPr>
              <a:t>institución</a:t>
            </a:r>
            <a:r>
              <a:rPr lang="es-ES" sz="1400" smtClean="0">
                <a:latin typeface="Arial" panose="020B0604020202020204" pitchFamily="34" charset="0"/>
                <a:ea typeface="Calibri" panose="020F0502020204030204" pitchFamily="34" charset="0"/>
                <a:cs typeface="Arial" panose="020B0604020202020204" pitchFamily="34" charset="0"/>
              </a:rPr>
              <a:t>.</a:t>
            </a:r>
            <a:endParaRPr lang="es-MX" sz="3200" dirty="0">
              <a:latin typeface="Arial" panose="020B0604020202020204" pitchFamily="34" charset="0"/>
              <a:cs typeface="Arial" panose="020B0604020202020204" pitchFamily="34" charset="0"/>
            </a:endParaRPr>
          </a:p>
        </p:txBody>
      </p:sp>
      <p:sp>
        <p:nvSpPr>
          <p:cNvPr id="4" name="Rectángulo 3"/>
          <p:cNvSpPr/>
          <p:nvPr/>
        </p:nvSpPr>
        <p:spPr>
          <a:xfrm>
            <a:off x="1470991" y="1621501"/>
            <a:ext cx="832501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b="1" u="sng" dirty="0">
                <a:latin typeface="Arial" panose="020B0604020202020204" pitchFamily="34" charset="0"/>
                <a:ea typeface="Calibri" panose="020F0502020204030204" pitchFamily="34" charset="0"/>
                <a:cs typeface="Arial" panose="020B0604020202020204" pitchFamily="34" charset="0"/>
              </a:rPr>
              <a:t>La ejecución presupuestaria alcanzada al 30 de abril del 2021 que es equivalente un porcentaje del 32.93%,</a:t>
            </a:r>
            <a:r>
              <a:rPr lang="es-ES_tradnl" dirty="0">
                <a:latin typeface="Arial" panose="020B0604020202020204" pitchFamily="34" charset="0"/>
                <a:ea typeface="Calibri" panose="020F0502020204030204" pitchFamily="34" charset="0"/>
                <a:cs typeface="Arial" panose="020B0604020202020204" pitchFamily="34" charset="0"/>
              </a:rPr>
              <a:t> dicho porcentaje asciende a un monto total de Q. 41,914,100.07 de los Q. 127,284,000.00 disponibles dentro del presupuesto de egresos del Ministerio de Ambiente y Recursos Naturales</a:t>
            </a:r>
            <a:endParaRPr lang="es-MX" dirty="0"/>
          </a:p>
        </p:txBody>
      </p:sp>
    </p:spTree>
    <p:extLst>
      <p:ext uri="{BB962C8B-B14F-4D97-AF65-F5344CB8AC3E}">
        <p14:creationId xmlns:p14="http://schemas.microsoft.com/office/powerpoint/2010/main" val="84102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9227F0-880C-4A7D-A156-FC27140B0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59513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976095"/>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dirty="0">
                <a:solidFill>
                  <a:schemeClr val="bg1"/>
                </a:solidFill>
                <a:latin typeface="Montserrat" panose="00000500000000000000" pitchFamily="50" charset="0"/>
              </a:rPr>
              <a:t>RENDICIÓN DE CUENTAS</a:t>
            </a:r>
            <a:r>
              <a:rPr lang="es-GT" sz="3700" b="1" dirty="0">
                <a:latin typeface="Montserrat" panose="00000500000000000000" pitchFamily="50" charset="0"/>
              </a:rPr>
              <a:t/>
            </a:r>
            <a:br>
              <a:rPr lang="es-GT" sz="3700" b="1" dirty="0">
                <a:latin typeface="Montserrat" panose="00000500000000000000" pitchFamily="50" charset="0"/>
              </a:rPr>
            </a:br>
            <a:r>
              <a:rPr lang="es-GT" sz="3700" b="1" dirty="0">
                <a:solidFill>
                  <a:srgbClr val="00B0F0"/>
                </a:solidFill>
                <a:latin typeface="Montserrat" panose="00000500000000000000" pitchFamily="50" charset="0"/>
              </a:rPr>
              <a:t>PARTE GENERAL</a:t>
            </a:r>
          </a:p>
        </p:txBody>
      </p:sp>
    </p:spTree>
    <p:extLst>
      <p:ext uri="{BB962C8B-B14F-4D97-AF65-F5344CB8AC3E}">
        <p14:creationId xmlns:p14="http://schemas.microsoft.com/office/powerpoint/2010/main" val="73759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6870583" cy="547089"/>
          </a:xfrm>
        </p:spPr>
        <p:txBody>
          <a:bodyPr>
            <a:normAutofit fontScale="90000"/>
          </a:bodyPr>
          <a:lstStyle/>
          <a:p>
            <a:pPr algn="l"/>
            <a:r>
              <a:rPr lang="es-GT" sz="2800" b="1" dirty="0">
                <a:solidFill>
                  <a:srgbClr val="0D1F3C"/>
                </a:solidFill>
                <a:latin typeface="Montserrat" panose="00000500000000000000" pitchFamily="50" charset="0"/>
              </a:rPr>
              <a:t>Ejecución presupuestaria por grupo de gasto</a:t>
            </a:r>
            <a:endParaRPr lang="es-GT" sz="1800" b="1" dirty="0">
              <a:latin typeface="Montserrat" panose="00000500000000000000" pitchFamily="50"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606056" y="1562793"/>
            <a:ext cx="3817088" cy="4614170"/>
          </a:xfrm>
        </p:spPr>
        <p:txBody>
          <a:bodyPr>
            <a:normAutofit/>
          </a:bodyPr>
          <a:lstStyle/>
          <a:p>
            <a:pPr marL="0" indent="0">
              <a:buNone/>
            </a:pPr>
            <a:endParaRPr lang="es-GT" b="1" dirty="0"/>
          </a:p>
          <a:p>
            <a:pPr lvl="1"/>
            <a:r>
              <a:rPr lang="es-GT" dirty="0"/>
              <a:t>Presupuesto </a:t>
            </a:r>
            <a:r>
              <a:rPr lang="es-GT" b="1" dirty="0"/>
              <a:t>asignado</a:t>
            </a:r>
            <a:r>
              <a:rPr lang="es-GT" dirty="0"/>
              <a:t> (Q.127,284,000.00)</a:t>
            </a:r>
          </a:p>
          <a:p>
            <a:pPr lvl="1"/>
            <a:endParaRPr lang="es-GT" dirty="0"/>
          </a:p>
          <a:p>
            <a:pPr lvl="1"/>
            <a:r>
              <a:rPr lang="es-GT" dirty="0"/>
              <a:t>Presupuesto </a:t>
            </a:r>
            <a:r>
              <a:rPr lang="es-GT" b="1" dirty="0"/>
              <a:t>vigente                   </a:t>
            </a:r>
            <a:r>
              <a:rPr lang="es-GT" dirty="0"/>
              <a:t> (Q. 127,284,000.00)</a:t>
            </a:r>
          </a:p>
          <a:p>
            <a:pPr lvl="1"/>
            <a:endParaRPr lang="es-GT" dirty="0"/>
          </a:p>
          <a:p>
            <a:pPr lvl="1"/>
            <a:r>
              <a:rPr lang="es-GT" dirty="0"/>
              <a:t>Presupuesto </a:t>
            </a:r>
            <a:r>
              <a:rPr lang="es-GT" b="1" dirty="0"/>
              <a:t>ejecutado</a:t>
            </a:r>
            <a:r>
              <a:rPr lang="es-GT" dirty="0"/>
              <a:t>               (Q. 41,914,100.07)</a:t>
            </a:r>
          </a:p>
          <a:p>
            <a:pPr lvl="1"/>
            <a:endParaRPr lang="es-GT" dirty="0"/>
          </a:p>
          <a:p>
            <a:pPr lvl="1"/>
            <a:r>
              <a:rPr lang="es-GT" b="1" dirty="0"/>
              <a:t>Saldo</a:t>
            </a:r>
            <a:r>
              <a:rPr lang="es-GT" dirty="0"/>
              <a:t> por ejecutar                        (Q. 85,369,899.93)</a:t>
            </a:r>
          </a:p>
        </p:txBody>
      </p:sp>
      <p:graphicFrame>
        <p:nvGraphicFramePr>
          <p:cNvPr id="6" name="Gráfico 5">
            <a:extLst>
              <a:ext uri="{FF2B5EF4-FFF2-40B4-BE49-F238E27FC236}">
                <a16:creationId xmlns:a16="http://schemas.microsoft.com/office/drawing/2014/main" id="{8BD494D5-5F01-4BF1-A8F3-BA79484AC73D}"/>
              </a:ext>
            </a:extLst>
          </p:cNvPr>
          <p:cNvGraphicFramePr>
            <a:graphicFrameLocks/>
          </p:cNvGraphicFramePr>
          <p:nvPr>
            <p:extLst>
              <p:ext uri="{D42A27DB-BD31-4B8C-83A1-F6EECF244321}">
                <p14:modId xmlns:p14="http://schemas.microsoft.com/office/powerpoint/2010/main" val="3393190856"/>
              </p:ext>
            </p:extLst>
          </p:nvPr>
        </p:nvGraphicFramePr>
        <p:xfrm>
          <a:off x="4816549" y="1679945"/>
          <a:ext cx="6537251" cy="4497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36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985963" y="626320"/>
            <a:ext cx="9649090" cy="547089"/>
          </a:xfrm>
        </p:spPr>
        <p:txBody>
          <a:bodyPr>
            <a:normAutofit/>
          </a:bodyPr>
          <a:lstStyle/>
          <a:p>
            <a:pPr algn="l"/>
            <a:r>
              <a:rPr lang="es-GT" sz="2400" b="1" dirty="0">
                <a:solidFill>
                  <a:srgbClr val="0D1F3C"/>
                </a:solidFill>
                <a:latin typeface="Montserrat" panose="00000500000000000000" pitchFamily="50" charset="0"/>
              </a:rPr>
              <a:t>Importancia de la erogación en </a:t>
            </a:r>
            <a:r>
              <a:rPr lang="es-GT" sz="2400" b="1" dirty="0" smtClean="0">
                <a:solidFill>
                  <a:srgbClr val="0D1F3C"/>
                </a:solidFill>
                <a:latin typeface="Montserrat" panose="00000500000000000000" pitchFamily="50" charset="0"/>
              </a:rPr>
              <a:t>servicios personales</a:t>
            </a:r>
            <a:endParaRPr lang="es-GT" sz="1400" b="1" dirty="0">
              <a:latin typeface="Montserrat" panose="00000500000000000000" pitchFamily="50"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7513890" y="4835080"/>
            <a:ext cx="4131464" cy="1490508"/>
          </a:xfrm>
        </p:spPr>
        <p:txBody>
          <a:bodyPr>
            <a:normAutofit fontScale="92500" lnSpcReduction="10000"/>
          </a:bodyPr>
          <a:lstStyle/>
          <a:p>
            <a:pPr marL="0" indent="0" algn="just">
              <a:buNone/>
            </a:pPr>
            <a:r>
              <a:rPr lang="es-MX" sz="2000" dirty="0" smtClean="0">
                <a:latin typeface="Arial" panose="020B0604020202020204" pitchFamily="34" charset="0"/>
                <a:cs typeface="Arial" panose="020B0604020202020204" pitchFamily="34" charset="0"/>
              </a:rPr>
              <a:t>El Ministerio de Ambiente y Recursos Naturales tienen como función principal ser el ente rector del ambiente y los recursos naturales para la conservación, protección y mejoramiento</a:t>
            </a:r>
            <a:endParaRPr lang="es-MX" sz="20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6CDEE441-1197-4D00-9237-A15981688EB5}"/>
              </a:ext>
            </a:extLst>
          </p:cNvPr>
          <p:cNvSpPr/>
          <p:nvPr/>
        </p:nvSpPr>
        <p:spPr>
          <a:xfrm>
            <a:off x="286880" y="5239323"/>
            <a:ext cx="6550890" cy="923330"/>
          </a:xfrm>
          <a:prstGeom prst="rect">
            <a:avLst/>
          </a:prstGeom>
        </p:spPr>
        <p:txBody>
          <a:bodyPr wrap="square">
            <a:spAutoFit/>
          </a:bodyPr>
          <a:lstStyle/>
          <a:p>
            <a:pPr marL="800100" lvl="1" indent="-342900">
              <a:buFont typeface="Arial" panose="020B0604020202020204" pitchFamily="34" charset="0"/>
              <a:buChar char="•"/>
            </a:pPr>
            <a:r>
              <a:rPr lang="es-GT" dirty="0">
                <a:latin typeface="Montserrat" panose="00000500000000000000" pitchFamily="50" charset="0"/>
              </a:rPr>
              <a:t>Presupuesto </a:t>
            </a:r>
            <a:r>
              <a:rPr lang="es-GT" b="1" dirty="0">
                <a:latin typeface="Montserrat" panose="00000500000000000000" pitchFamily="50" charset="0"/>
              </a:rPr>
              <a:t>vigente</a:t>
            </a:r>
            <a:r>
              <a:rPr lang="es-GT" dirty="0">
                <a:latin typeface="Montserrat" panose="00000500000000000000" pitchFamily="50" charset="0"/>
              </a:rPr>
              <a:t> (Q. 76,525,314.00)</a:t>
            </a:r>
          </a:p>
          <a:p>
            <a:pPr marL="800100" lvl="1" indent="-342900">
              <a:buFont typeface="Arial" panose="020B0604020202020204" pitchFamily="34" charset="0"/>
              <a:buChar char="•"/>
            </a:pPr>
            <a:r>
              <a:rPr lang="es-GT" dirty="0">
                <a:latin typeface="Montserrat" panose="00000500000000000000" pitchFamily="50" charset="0"/>
              </a:rPr>
              <a:t>Presupuesto </a:t>
            </a:r>
            <a:r>
              <a:rPr lang="es-GT" b="1" dirty="0">
                <a:latin typeface="Montserrat" panose="00000500000000000000" pitchFamily="50" charset="0"/>
              </a:rPr>
              <a:t>ejecutado</a:t>
            </a:r>
            <a:r>
              <a:rPr lang="es-GT" dirty="0">
                <a:latin typeface="Montserrat" panose="00000500000000000000" pitchFamily="50" charset="0"/>
              </a:rPr>
              <a:t> (Q. 27,616,967.57)</a:t>
            </a:r>
          </a:p>
          <a:p>
            <a:pPr marL="800100" lvl="1" indent="-342900">
              <a:buFont typeface="Arial" panose="020B0604020202020204" pitchFamily="34" charset="0"/>
              <a:buChar char="•"/>
            </a:pPr>
            <a:r>
              <a:rPr lang="es-GT" b="1" dirty="0">
                <a:latin typeface="Montserrat" panose="00000500000000000000" pitchFamily="50" charset="0"/>
              </a:rPr>
              <a:t>Saldo</a:t>
            </a:r>
            <a:r>
              <a:rPr lang="es-GT" dirty="0">
                <a:latin typeface="Montserrat" panose="00000500000000000000" pitchFamily="50" charset="0"/>
              </a:rPr>
              <a:t> por ejecutar (Q. 48,908,346.43)</a:t>
            </a:r>
          </a:p>
        </p:txBody>
      </p:sp>
      <p:graphicFrame>
        <p:nvGraphicFramePr>
          <p:cNvPr id="9" name="Gráfico 8">
            <a:extLst>
              <a:ext uri="{FF2B5EF4-FFF2-40B4-BE49-F238E27FC236}">
                <a16:creationId xmlns:a16="http://schemas.microsoft.com/office/drawing/2014/main" id="{7F9EA88C-3745-4D32-AA8D-1989DC22CE94}"/>
              </a:ext>
            </a:extLst>
          </p:cNvPr>
          <p:cNvGraphicFramePr>
            <a:graphicFrameLocks/>
          </p:cNvGraphicFramePr>
          <p:nvPr>
            <p:extLst>
              <p:ext uri="{D42A27DB-BD31-4B8C-83A1-F6EECF244321}">
                <p14:modId xmlns:p14="http://schemas.microsoft.com/office/powerpoint/2010/main" val="1387403316"/>
              </p:ext>
            </p:extLst>
          </p:nvPr>
        </p:nvGraphicFramePr>
        <p:xfrm>
          <a:off x="536185" y="1491805"/>
          <a:ext cx="7021002" cy="33432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7396121" y="1563850"/>
            <a:ext cx="4367002" cy="2893100"/>
          </a:xfrm>
          <a:prstGeom prst="rect">
            <a:avLst/>
          </a:prstGeom>
        </p:spPr>
        <p:txBody>
          <a:bodyPr wrap="square">
            <a:spAutoFit/>
          </a:bodyPr>
          <a:lstStyle/>
          <a:p>
            <a:pPr algn="just">
              <a:spcAft>
                <a:spcPts val="0"/>
              </a:spcAft>
            </a:pPr>
            <a:r>
              <a:rPr lang="es-GT" sz="1400" dirty="0">
                <a:latin typeface="Arial" panose="020B0604020202020204" pitchFamily="34" charset="0"/>
                <a:ea typeface="Calibri" panose="020F0502020204030204" pitchFamily="34" charset="0"/>
                <a:cs typeface="Arial" panose="020B0604020202020204" pitchFamily="34" charset="0"/>
              </a:rPr>
              <a:t>La importancia de las erogaciones por concepto de pago por los servicios personales, que presta el personal en relación de dependencia con cargo a los renglones de gasto 011, 022 y 031, comprende el pago de salarios, bonificaciones, prestaciones laborales y honorarios que se paga por los servicios técnicos y profesionales, derivado del resultado de la prestación de servicios para el cumplimiento de metas y objetivos planteados en la planeación estratégica y el plan operativo anual del Ministerio que conllevan la promoción y sensibilización para cuidar el medio ambiente y la sostenibilidad de los recursos naturales disponibles.</a:t>
            </a:r>
            <a:endParaRPr lang="es-MX"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23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45042" y="171298"/>
            <a:ext cx="8816829" cy="855677"/>
          </a:xfrm>
        </p:spPr>
        <p:txBody>
          <a:bodyPr>
            <a:normAutofit fontScale="90000"/>
          </a:bodyPr>
          <a:lstStyle/>
          <a:p>
            <a:pPr algn="l"/>
            <a:r>
              <a:rPr lang="es-GT" sz="3100" dirty="0"/>
              <a:t/>
            </a:r>
            <a:br>
              <a:rPr lang="es-GT" sz="3100" dirty="0"/>
            </a:br>
            <a:r>
              <a:rPr lang="es-GT" sz="3100" dirty="0"/>
              <a:t/>
            </a:r>
            <a:br>
              <a:rPr lang="es-GT" sz="3100" dirty="0"/>
            </a:br>
            <a:r>
              <a:rPr lang="es-GT" sz="3100" dirty="0"/>
              <a:t/>
            </a:r>
            <a:br>
              <a:rPr lang="es-GT" sz="3100" dirty="0"/>
            </a:br>
            <a:r>
              <a:rPr lang="es-GT" sz="3100" dirty="0"/>
              <a:t>Ejecución presupuestaria de la inversión</a:t>
            </a:r>
            <a:r>
              <a:rPr lang="es-GT" sz="2700" dirty="0"/>
              <a:t/>
            </a:r>
            <a:br>
              <a:rPr lang="es-GT" sz="2700" dirty="0"/>
            </a:br>
            <a:r>
              <a:rPr lang="es-GT" dirty="0"/>
              <a:t/>
            </a:r>
            <a:br>
              <a:rPr lang="es-GT" dirty="0"/>
            </a:br>
            <a:endParaRPr lang="es-GT" sz="2200" b="1" dirty="0">
              <a:latin typeface="Montserrat" panose="00000500000000000000" pitchFamily="50" charset="0"/>
            </a:endParaRPr>
          </a:p>
        </p:txBody>
      </p:sp>
      <p:sp>
        <p:nvSpPr>
          <p:cNvPr id="8" name="Marcador de contenido 6">
            <a:extLst>
              <a:ext uri="{FF2B5EF4-FFF2-40B4-BE49-F238E27FC236}">
                <a16:creationId xmlns:a16="http://schemas.microsoft.com/office/drawing/2014/main" id="{EF4A319E-161E-438C-9354-438E7CBA8189}"/>
              </a:ext>
            </a:extLst>
          </p:cNvPr>
          <p:cNvSpPr txBox="1">
            <a:spLocks/>
          </p:cNvSpPr>
          <p:nvPr/>
        </p:nvSpPr>
        <p:spPr>
          <a:xfrm>
            <a:off x="240466" y="4689472"/>
            <a:ext cx="5746865" cy="1524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p>
          <a:p>
            <a:pPr lvl="1"/>
            <a:r>
              <a:rPr lang="es-GT" sz="1800" dirty="0"/>
              <a:t>Presupuesto </a:t>
            </a:r>
            <a:r>
              <a:rPr lang="es-GT" sz="1800" b="1" dirty="0"/>
              <a:t>vigente</a:t>
            </a:r>
            <a:r>
              <a:rPr lang="es-GT" sz="1800" dirty="0"/>
              <a:t> (Q.</a:t>
            </a:r>
            <a:r>
              <a:rPr lang="es-GT" sz="2000" b="1" dirty="0"/>
              <a:t> 11,475,170.00 </a:t>
            </a:r>
            <a:r>
              <a:rPr lang="es-GT" sz="1800" dirty="0"/>
              <a:t>)</a:t>
            </a:r>
          </a:p>
          <a:p>
            <a:pPr lvl="1"/>
            <a:r>
              <a:rPr lang="es-GT" sz="1800" dirty="0"/>
              <a:t>Presupuesto </a:t>
            </a:r>
            <a:r>
              <a:rPr lang="es-GT" sz="1800" b="1" dirty="0"/>
              <a:t>ejecutado</a:t>
            </a:r>
            <a:r>
              <a:rPr lang="es-GT" sz="1800" dirty="0"/>
              <a:t> (Q.</a:t>
            </a:r>
            <a:r>
              <a:rPr lang="es-GT" sz="2000" b="1" dirty="0"/>
              <a:t> 3,171,582.61 </a:t>
            </a:r>
            <a:r>
              <a:rPr lang="es-GT" sz="1800" dirty="0"/>
              <a:t>)</a:t>
            </a:r>
          </a:p>
          <a:p>
            <a:pPr lvl="1"/>
            <a:r>
              <a:rPr lang="es-GT" sz="1800" b="1" dirty="0"/>
              <a:t>Saldo</a:t>
            </a:r>
            <a:r>
              <a:rPr lang="es-GT" sz="1800" dirty="0"/>
              <a:t> por ejecutar (Q.</a:t>
            </a:r>
            <a:r>
              <a:rPr lang="es-GT" sz="2000" b="1" dirty="0"/>
              <a:t> 8,303,587.39 </a:t>
            </a:r>
            <a:r>
              <a:rPr lang="es-GT" sz="1800" dirty="0"/>
              <a:t>)</a:t>
            </a:r>
          </a:p>
        </p:txBody>
      </p:sp>
      <p:graphicFrame>
        <p:nvGraphicFramePr>
          <p:cNvPr id="9" name="Gráfico 8">
            <a:extLst>
              <a:ext uri="{FF2B5EF4-FFF2-40B4-BE49-F238E27FC236}">
                <a16:creationId xmlns:a16="http://schemas.microsoft.com/office/drawing/2014/main" id="{16DBF54A-FB72-48F6-BFAE-98426233B68F}"/>
              </a:ext>
            </a:extLst>
          </p:cNvPr>
          <p:cNvGraphicFramePr>
            <a:graphicFrameLocks/>
          </p:cNvGraphicFramePr>
          <p:nvPr>
            <p:extLst>
              <p:ext uri="{D42A27DB-BD31-4B8C-83A1-F6EECF244321}">
                <p14:modId xmlns:p14="http://schemas.microsoft.com/office/powerpoint/2010/main" val="4006225861"/>
              </p:ext>
            </p:extLst>
          </p:nvPr>
        </p:nvGraphicFramePr>
        <p:xfrm>
          <a:off x="401201" y="1689187"/>
          <a:ext cx="5694797" cy="2909888"/>
        </p:xfrm>
        <a:graphic>
          <a:graphicData uri="http://schemas.openxmlformats.org/drawingml/2006/chart">
            <c:chart xmlns:c="http://schemas.openxmlformats.org/drawingml/2006/chart" xmlns:r="http://schemas.openxmlformats.org/officeDocument/2006/relationships" r:id="rId3"/>
          </a:graphicData>
        </a:graphic>
      </p:graphicFrame>
      <p:sp>
        <p:nvSpPr>
          <p:cNvPr id="13" name="Marcador de contenido 6">
            <a:extLst>
              <a:ext uri="{FF2B5EF4-FFF2-40B4-BE49-F238E27FC236}">
                <a16:creationId xmlns:a16="http://schemas.microsoft.com/office/drawing/2014/main" id="{BCD7AF1C-A9BA-4B96-8FFE-CAE95F657798}"/>
              </a:ext>
            </a:extLst>
          </p:cNvPr>
          <p:cNvSpPr txBox="1">
            <a:spLocks/>
          </p:cNvSpPr>
          <p:nvPr/>
        </p:nvSpPr>
        <p:spPr>
          <a:xfrm>
            <a:off x="6095998" y="4633490"/>
            <a:ext cx="5618072" cy="15243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p>
          <a:p>
            <a:pPr lvl="1"/>
            <a:r>
              <a:rPr lang="es-GT" sz="2000" dirty="0"/>
              <a:t>Presupuesto </a:t>
            </a:r>
            <a:r>
              <a:rPr lang="es-GT" sz="2000" b="1" dirty="0"/>
              <a:t>vigente</a:t>
            </a:r>
            <a:r>
              <a:rPr lang="es-GT" sz="2000" dirty="0"/>
              <a:t> (Q.</a:t>
            </a:r>
            <a:r>
              <a:rPr lang="es-GT" b="1" dirty="0"/>
              <a:t> 5,025,480.00 </a:t>
            </a:r>
            <a:r>
              <a:rPr lang="es-GT" sz="2000" dirty="0"/>
              <a:t>)</a:t>
            </a:r>
          </a:p>
          <a:p>
            <a:pPr lvl="1"/>
            <a:r>
              <a:rPr lang="es-GT" sz="2000" dirty="0"/>
              <a:t>Presupuesto </a:t>
            </a:r>
            <a:r>
              <a:rPr lang="es-GT" sz="2000" b="1" dirty="0"/>
              <a:t>ejecutado</a:t>
            </a:r>
            <a:r>
              <a:rPr lang="es-GT" sz="2000" dirty="0"/>
              <a:t> (Q.</a:t>
            </a:r>
            <a:r>
              <a:rPr lang="es-GT" b="1" dirty="0"/>
              <a:t> 3,262,099.19 </a:t>
            </a:r>
            <a:r>
              <a:rPr lang="es-GT" sz="2000" dirty="0"/>
              <a:t>)</a:t>
            </a:r>
          </a:p>
          <a:p>
            <a:pPr lvl="1"/>
            <a:r>
              <a:rPr lang="es-GT" sz="2000" b="1" dirty="0"/>
              <a:t>Saldo</a:t>
            </a:r>
            <a:r>
              <a:rPr lang="es-GT" sz="2000" dirty="0"/>
              <a:t> por ejecutar (Q.</a:t>
            </a:r>
            <a:r>
              <a:rPr lang="es-GT" b="1" dirty="0"/>
              <a:t> 1,763,380.81 </a:t>
            </a:r>
            <a:r>
              <a:rPr lang="es-GT" sz="2000" dirty="0"/>
              <a:t>)</a:t>
            </a:r>
          </a:p>
        </p:txBody>
      </p:sp>
      <p:graphicFrame>
        <p:nvGraphicFramePr>
          <p:cNvPr id="14" name="Gráfico 13">
            <a:extLst>
              <a:ext uri="{FF2B5EF4-FFF2-40B4-BE49-F238E27FC236}">
                <a16:creationId xmlns:a16="http://schemas.microsoft.com/office/drawing/2014/main" id="{9AFB3967-2A4A-48E1-B095-2B864EE28E5D}"/>
              </a:ext>
            </a:extLst>
          </p:cNvPr>
          <p:cNvGraphicFramePr>
            <a:graphicFrameLocks/>
          </p:cNvGraphicFramePr>
          <p:nvPr>
            <p:extLst>
              <p:ext uri="{D42A27DB-BD31-4B8C-83A1-F6EECF244321}">
                <p14:modId xmlns:p14="http://schemas.microsoft.com/office/powerpoint/2010/main" val="74068592"/>
              </p:ext>
            </p:extLst>
          </p:nvPr>
        </p:nvGraphicFramePr>
        <p:xfrm>
          <a:off x="6253457" y="1689187"/>
          <a:ext cx="5618072"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Conector recto 5">
            <a:extLst>
              <a:ext uri="{FF2B5EF4-FFF2-40B4-BE49-F238E27FC236}">
                <a16:creationId xmlns:a16="http://schemas.microsoft.com/office/drawing/2014/main" id="{1C414052-2F7A-42F0-ACFE-211F21E514E3}"/>
              </a:ext>
            </a:extLst>
          </p:cNvPr>
          <p:cNvCxnSpPr/>
          <p:nvPr/>
        </p:nvCxnSpPr>
        <p:spPr>
          <a:xfrm>
            <a:off x="6253457" y="1180214"/>
            <a:ext cx="0" cy="5507665"/>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7172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53967" y="490756"/>
            <a:ext cx="8749717" cy="618395"/>
          </a:xfrm>
        </p:spPr>
        <p:txBody>
          <a:bodyPr>
            <a:noAutofit/>
          </a:bodyPr>
          <a:lstStyle/>
          <a:p>
            <a:pPr algn="l"/>
            <a:r>
              <a:rPr lang="es-GT" sz="2800" b="1" dirty="0">
                <a:solidFill>
                  <a:srgbClr val="0D1F3C"/>
                </a:solidFill>
                <a:latin typeface="Montserrat" panose="00000500000000000000" pitchFamily="50" charset="0"/>
              </a:rPr>
              <a:t/>
            </a:r>
            <a:br>
              <a:rPr lang="es-GT" sz="2800" b="1" dirty="0">
                <a:solidFill>
                  <a:srgbClr val="0D1F3C"/>
                </a:solidFill>
                <a:latin typeface="Montserrat" panose="00000500000000000000" pitchFamily="50" charset="0"/>
              </a:rPr>
            </a:br>
            <a:r>
              <a:rPr lang="es-GT" sz="2800" b="1" dirty="0">
                <a:solidFill>
                  <a:srgbClr val="0D1F3C"/>
                </a:solidFill>
                <a:latin typeface="Montserrat" panose="00000500000000000000" pitchFamily="50" charset="0"/>
              </a:rPr>
              <a:t>Ejecución </a:t>
            </a:r>
            <a:r>
              <a:rPr lang="es-GT" sz="2800" dirty="0"/>
              <a:t>p</a:t>
            </a:r>
            <a:r>
              <a:rPr lang="es-GT" sz="2800" b="1" dirty="0">
                <a:solidFill>
                  <a:srgbClr val="0D1F3C"/>
                </a:solidFill>
                <a:latin typeface="Montserrat" panose="00000500000000000000" pitchFamily="50" charset="0"/>
              </a:rPr>
              <a:t>resupuestaria por principales finalidades</a:t>
            </a:r>
            <a:br>
              <a:rPr lang="es-GT" sz="2800" b="1" dirty="0">
                <a:solidFill>
                  <a:srgbClr val="0D1F3C"/>
                </a:solidFill>
                <a:latin typeface="Montserrat" panose="00000500000000000000" pitchFamily="50" charset="0"/>
              </a:rPr>
            </a:br>
            <a:endParaRPr lang="es-GT" sz="2800" b="1" dirty="0">
              <a:highlight>
                <a:srgbClr val="FFFF00"/>
              </a:highlight>
              <a:latin typeface="Montserrat" panose="00000500000000000000" pitchFamily="50" charset="0"/>
            </a:endParaRPr>
          </a:p>
        </p:txBody>
      </p:sp>
      <p:sp>
        <p:nvSpPr>
          <p:cNvPr id="6" name="Marcador de contenido 6">
            <a:extLst>
              <a:ext uri="{FF2B5EF4-FFF2-40B4-BE49-F238E27FC236}">
                <a16:creationId xmlns:a16="http://schemas.microsoft.com/office/drawing/2014/main" id="{BDAC9255-D948-4BF6-B426-0D02996C1793}"/>
              </a:ext>
            </a:extLst>
          </p:cNvPr>
          <p:cNvSpPr txBox="1">
            <a:spLocks/>
          </p:cNvSpPr>
          <p:nvPr/>
        </p:nvSpPr>
        <p:spPr>
          <a:xfrm>
            <a:off x="1998733" y="4945857"/>
            <a:ext cx="7614605" cy="1524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p>
          <a:p>
            <a:pPr lvl="1"/>
            <a:r>
              <a:rPr lang="es-GT" sz="2000" dirty="0"/>
              <a:t>Presupuesto </a:t>
            </a:r>
            <a:r>
              <a:rPr lang="es-GT" sz="2000" b="1" dirty="0"/>
              <a:t>vigente</a:t>
            </a:r>
            <a:r>
              <a:rPr lang="es-GT" sz="2000" dirty="0"/>
              <a:t> (Q. 127,284,000)</a:t>
            </a:r>
          </a:p>
          <a:p>
            <a:pPr lvl="1"/>
            <a:r>
              <a:rPr lang="es-GT" sz="2000" dirty="0"/>
              <a:t>Presupuesto </a:t>
            </a:r>
            <a:r>
              <a:rPr lang="es-GT" sz="2000" b="1" dirty="0"/>
              <a:t>ejecutado</a:t>
            </a:r>
            <a:r>
              <a:rPr lang="es-GT" sz="2000" dirty="0"/>
              <a:t> (Q. 41,914,100.07)</a:t>
            </a:r>
          </a:p>
          <a:p>
            <a:pPr lvl="1"/>
            <a:r>
              <a:rPr lang="es-GT" sz="2000" b="1" dirty="0"/>
              <a:t>Saldo</a:t>
            </a:r>
            <a:r>
              <a:rPr lang="es-GT" sz="2000" dirty="0"/>
              <a:t> por ejecutar (Q. 85,369,899.93)</a:t>
            </a:r>
          </a:p>
        </p:txBody>
      </p:sp>
      <p:graphicFrame>
        <p:nvGraphicFramePr>
          <p:cNvPr id="7" name="Gráfico 6">
            <a:extLst>
              <a:ext uri="{FF2B5EF4-FFF2-40B4-BE49-F238E27FC236}">
                <a16:creationId xmlns:a16="http://schemas.microsoft.com/office/drawing/2014/main" id="{972A409B-93C3-412A-816A-4581785831D4}"/>
              </a:ext>
            </a:extLst>
          </p:cNvPr>
          <p:cNvGraphicFramePr>
            <a:graphicFrameLocks/>
          </p:cNvGraphicFramePr>
          <p:nvPr>
            <p:extLst>
              <p:ext uri="{D42A27DB-BD31-4B8C-83A1-F6EECF244321}">
                <p14:modId xmlns:p14="http://schemas.microsoft.com/office/powerpoint/2010/main" val="1820152278"/>
              </p:ext>
            </p:extLst>
          </p:nvPr>
        </p:nvGraphicFramePr>
        <p:xfrm>
          <a:off x="1297172" y="1109151"/>
          <a:ext cx="9803219" cy="3836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08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A61841E-D16E-EC48-8B4E-0C859B5E420F}"/>
              </a:ext>
            </a:extLst>
          </p:cNvPr>
          <p:cNvSpPr txBox="1">
            <a:spLocks/>
          </p:cNvSpPr>
          <p:nvPr/>
        </p:nvSpPr>
        <p:spPr>
          <a:xfrm>
            <a:off x="1791350" y="659827"/>
            <a:ext cx="8889825" cy="7599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800" b="1" dirty="0">
                <a:latin typeface="Montserrat"/>
              </a:rPr>
              <a:t>Ejecución presupuestaria por ubicación geográfica</a:t>
            </a:r>
            <a:br>
              <a:rPr lang="es-GT" sz="2800" b="1" dirty="0">
                <a:latin typeface="Montserrat"/>
              </a:rPr>
            </a:br>
            <a:endParaRPr lang="es-GT" sz="2800" b="1" dirty="0">
              <a:latin typeface="Montserrat" panose="00000500000000000000" pitchFamily="50" charset="0"/>
            </a:endParaRPr>
          </a:p>
        </p:txBody>
      </p:sp>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sp>
        <p:nvSpPr>
          <p:cNvPr id="2" name="CuadroTexto 1">
            <a:extLst>
              <a:ext uri="{FF2B5EF4-FFF2-40B4-BE49-F238E27FC236}">
                <a16:creationId xmlns:a16="http://schemas.microsoft.com/office/drawing/2014/main" id="{56FC3AAA-D9F8-4C19-8763-053DF5B17F56}"/>
              </a:ext>
            </a:extLst>
          </p:cNvPr>
          <p:cNvSpPr txBox="1"/>
          <p:nvPr/>
        </p:nvSpPr>
        <p:spPr>
          <a:xfrm>
            <a:off x="473777" y="1534949"/>
            <a:ext cx="4550413" cy="397031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00050" indent="-400050" algn="just">
              <a:buAutoNum type="romanUcPeriod"/>
            </a:pPr>
            <a:r>
              <a:rPr lang="es-GT" sz="1200" dirty="0">
                <a:latin typeface="Montserrat" panose="00000500000000000000" pitchFamily="50" charset="0"/>
              </a:rPr>
              <a:t>Región Metropolitana: Guatemala</a:t>
            </a:r>
          </a:p>
          <a:p>
            <a:pPr marL="400050" indent="-400050" algn="just">
              <a:buAutoNum type="romanUcPeriod"/>
            </a:pPr>
            <a:endParaRPr lang="es-GT" sz="1200" dirty="0">
              <a:latin typeface="Montserrat" panose="00000500000000000000" pitchFamily="50" charset="0"/>
            </a:endParaRPr>
          </a:p>
          <a:p>
            <a:pPr marL="400050" indent="-400050" algn="just">
              <a:buAutoNum type="romanUcPeriod"/>
            </a:pPr>
            <a:r>
              <a:rPr lang="es-GT" sz="1200" dirty="0">
                <a:latin typeface="Montserrat" panose="00000500000000000000" pitchFamily="50" charset="0"/>
              </a:rPr>
              <a:t>Región Norte: Alta Verapaz y Baja Verapaz</a:t>
            </a:r>
          </a:p>
          <a:p>
            <a:pPr marL="400050" indent="-400050" algn="just">
              <a:buAutoNum type="romanUcPeriod"/>
            </a:pPr>
            <a:endParaRPr lang="es-GT" sz="1200" dirty="0">
              <a:latin typeface="Montserrat" panose="00000500000000000000" pitchFamily="50" charset="0"/>
            </a:endParaRPr>
          </a:p>
          <a:p>
            <a:pPr marL="400050" indent="-400050" algn="just">
              <a:buAutoNum type="romanUcPeriod"/>
            </a:pPr>
            <a:r>
              <a:rPr lang="es-GT" sz="1200" dirty="0">
                <a:latin typeface="Montserrat" panose="00000500000000000000" pitchFamily="50" charset="0"/>
              </a:rPr>
              <a:t>Región Nororiente: Izabal, Chiquimula, Zacapa y El Progreso</a:t>
            </a:r>
          </a:p>
          <a:p>
            <a:pPr marL="400050" indent="-400050" algn="just">
              <a:buAutoNum type="romanUcPeriod"/>
            </a:pPr>
            <a:endParaRPr lang="es-GT" sz="1200" dirty="0">
              <a:latin typeface="Montserrat" panose="00000500000000000000" pitchFamily="50" charset="0"/>
            </a:endParaRPr>
          </a:p>
          <a:p>
            <a:pPr marL="400050" indent="-400050" algn="just">
              <a:buAutoNum type="romanUcPeriod"/>
            </a:pPr>
            <a:r>
              <a:rPr lang="es-GT" sz="1200" dirty="0">
                <a:latin typeface="Montserrat" panose="00000500000000000000" pitchFamily="50" charset="0"/>
              </a:rPr>
              <a:t>Región Suroriente: Jutiapa, Jalapa y Santa Rosa</a:t>
            </a:r>
          </a:p>
          <a:p>
            <a:pPr marL="400050" indent="-400050" algn="just">
              <a:buAutoNum type="romanUcPeriod"/>
            </a:pPr>
            <a:endParaRPr lang="es-GT" sz="1200" dirty="0">
              <a:latin typeface="Montserrat" panose="00000500000000000000" pitchFamily="50" charset="0"/>
            </a:endParaRPr>
          </a:p>
          <a:p>
            <a:pPr marL="400050" indent="-400050" algn="just">
              <a:buAutoNum type="romanUcPeriod"/>
            </a:pPr>
            <a:r>
              <a:rPr lang="es-GT" sz="1200" dirty="0">
                <a:latin typeface="Montserrat" panose="00000500000000000000" pitchFamily="50" charset="0"/>
              </a:rPr>
              <a:t>Región Central: Chimaltenango, Sacatepéquez y Escuintla</a:t>
            </a:r>
          </a:p>
          <a:p>
            <a:pPr marL="400050" indent="-400050" algn="just">
              <a:buAutoNum type="romanUcPeriod"/>
            </a:pPr>
            <a:endParaRPr lang="es-GT" sz="1200" dirty="0">
              <a:latin typeface="Montserrat" panose="00000500000000000000" pitchFamily="50" charset="0"/>
            </a:endParaRPr>
          </a:p>
          <a:p>
            <a:pPr marL="400050" indent="-400050" algn="just">
              <a:buAutoNum type="romanUcPeriod"/>
            </a:pPr>
            <a:r>
              <a:rPr lang="es-GT" sz="1200" dirty="0">
                <a:latin typeface="Montserrat" panose="00000500000000000000" pitchFamily="50" charset="0"/>
              </a:rPr>
              <a:t>Región Suroccidente: San Marcos, Quetzaltenango, Totonicapán, Sololá, Retalhuleu y Suchitepéquez</a:t>
            </a:r>
          </a:p>
          <a:p>
            <a:pPr marL="400050" indent="-400050" algn="just">
              <a:buAutoNum type="romanUcPeriod"/>
            </a:pPr>
            <a:endParaRPr lang="es-GT" sz="1200" dirty="0">
              <a:latin typeface="Montserrat" panose="00000500000000000000" pitchFamily="50" charset="0"/>
            </a:endParaRPr>
          </a:p>
          <a:p>
            <a:pPr marL="400050" indent="-400050" algn="just">
              <a:buAutoNum type="romanUcPeriod"/>
            </a:pPr>
            <a:r>
              <a:rPr lang="es-GT" sz="1200" dirty="0">
                <a:latin typeface="Montserrat" panose="00000500000000000000" pitchFamily="50" charset="0"/>
              </a:rPr>
              <a:t>Región Noroccidente: Huehuetenango y Quiché</a:t>
            </a:r>
          </a:p>
          <a:p>
            <a:pPr marL="400050" indent="-400050" algn="just">
              <a:buAutoNum type="romanUcPeriod"/>
            </a:pPr>
            <a:endParaRPr lang="es-GT" sz="1200" dirty="0">
              <a:latin typeface="Montserrat" panose="00000500000000000000" pitchFamily="50" charset="0"/>
            </a:endParaRPr>
          </a:p>
          <a:p>
            <a:pPr marL="400050" indent="-400050" algn="just">
              <a:buAutoNum type="romanUcPeriod"/>
            </a:pPr>
            <a:r>
              <a:rPr lang="es-GT" sz="1200" dirty="0">
                <a:latin typeface="Montserrat" panose="00000500000000000000" pitchFamily="50" charset="0"/>
              </a:rPr>
              <a:t>Región Petén: Petén</a:t>
            </a:r>
          </a:p>
          <a:p>
            <a:pPr marL="342900" indent="-342900">
              <a:buFont typeface="Arial" panose="020B0604020202020204" pitchFamily="34" charset="0"/>
              <a:buChar char="•"/>
            </a:pPr>
            <a:endParaRPr lang="es-GT" sz="1200" dirty="0">
              <a:latin typeface="Montserrat" panose="00000500000000000000" pitchFamily="50"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330" y="862633"/>
            <a:ext cx="4333875" cy="5314950"/>
          </a:xfrm>
          <a:prstGeom prst="rect">
            <a:avLst/>
          </a:prstGeom>
          <a:noFill/>
        </p:spPr>
      </p:pic>
    </p:spTree>
    <p:extLst>
      <p:ext uri="{BB962C8B-B14F-4D97-AF65-F5344CB8AC3E}">
        <p14:creationId xmlns:p14="http://schemas.microsoft.com/office/powerpoint/2010/main" val="178086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819275"/>
            <a:ext cx="9144000" cy="2257425"/>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4000" b="1" dirty="0">
                <a:solidFill>
                  <a:schemeClr val="bg1"/>
                </a:solidFill>
                <a:latin typeface="Montserrat" panose="00000500000000000000" pitchFamily="50" charset="0"/>
              </a:rPr>
              <a:t>RENDICIÓN DE CUENTAS</a:t>
            </a:r>
            <a:r>
              <a:rPr lang="es-GT" sz="4000" b="1" dirty="0">
                <a:latin typeface="Montserrat" panose="00000500000000000000" pitchFamily="50" charset="0"/>
              </a:rPr>
              <a:t/>
            </a:r>
            <a:br>
              <a:rPr lang="es-GT" sz="4000" b="1" dirty="0">
                <a:latin typeface="Montserrat" panose="00000500000000000000" pitchFamily="50" charset="0"/>
              </a:rPr>
            </a:br>
            <a:endParaRPr lang="es-GT" sz="4000" b="1" dirty="0">
              <a:solidFill>
                <a:srgbClr val="00B0F0"/>
              </a:solidFill>
              <a:latin typeface="Montserrat" panose="00000500000000000000" pitchFamily="50" charset="0"/>
            </a:endParaRPr>
          </a:p>
          <a:p>
            <a:pPr algn="ctr"/>
            <a:r>
              <a:rPr lang="es-GT" sz="4000" b="1" dirty="0">
                <a:solidFill>
                  <a:srgbClr val="00B0F0"/>
                </a:solidFill>
                <a:latin typeface="Montserrat" panose="00000500000000000000" pitchFamily="50" charset="0"/>
              </a:rPr>
              <a:t>PARTE ESPECÍFICA</a:t>
            </a:r>
          </a:p>
          <a:p>
            <a:pPr algn="ctr"/>
            <a:r>
              <a:rPr lang="es-GT" sz="4000" b="1" dirty="0">
                <a:solidFill>
                  <a:srgbClr val="00B0F0"/>
                </a:solidFill>
                <a:latin typeface="Montserrat" panose="00000500000000000000" pitchFamily="50" charset="0"/>
              </a:rPr>
              <a:t>RESULTADOS Y AVANCES </a:t>
            </a:r>
            <a:br>
              <a:rPr lang="es-GT" sz="4000" b="1" dirty="0">
                <a:solidFill>
                  <a:srgbClr val="00B0F0"/>
                </a:solidFill>
                <a:latin typeface="Montserrat" panose="00000500000000000000" pitchFamily="50" charset="0"/>
              </a:rPr>
            </a:br>
            <a:r>
              <a:rPr lang="es-GT" sz="4000" b="1" dirty="0">
                <a:solidFill>
                  <a:srgbClr val="00B0F0"/>
                </a:solidFill>
                <a:latin typeface="Montserrat" panose="00000500000000000000" pitchFamily="50" charset="0"/>
              </a:rPr>
              <a:t>PRIMER CUATRIMESTRE 2021</a:t>
            </a:r>
          </a:p>
        </p:txBody>
      </p:sp>
    </p:spTree>
    <p:extLst>
      <p:ext uri="{BB962C8B-B14F-4D97-AF65-F5344CB8AC3E}">
        <p14:creationId xmlns:p14="http://schemas.microsoft.com/office/powerpoint/2010/main" val="379438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600386" y="1376884"/>
            <a:ext cx="6275664" cy="46141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GT" sz="2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210713"/>
            <a:ext cx="7943094" cy="50872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t>Principales resultados y avances</a:t>
            </a:r>
          </a:p>
        </p:txBody>
      </p:sp>
      <p:sp>
        <p:nvSpPr>
          <p:cNvPr id="2" name="Rectángulo 1"/>
          <p:cNvSpPr/>
          <p:nvPr/>
        </p:nvSpPr>
        <p:spPr>
          <a:xfrm>
            <a:off x="302150" y="1376884"/>
            <a:ext cx="11521440" cy="4832092"/>
          </a:xfrm>
          <a:prstGeom prst="rect">
            <a:avLst/>
          </a:prstGeom>
        </p:spPr>
        <p:txBody>
          <a:bodyPr wrap="square">
            <a:spAutoFit/>
          </a:bodyPr>
          <a:lstStyle/>
          <a:p>
            <a:pPr algn="just"/>
            <a:r>
              <a:rPr lang="es-MX" sz="1400" dirty="0">
                <a:latin typeface="Arial" panose="020B0604020202020204" pitchFamily="34" charset="0"/>
                <a:cs typeface="Arial" panose="020B0604020202020204" pitchFamily="34" charset="0"/>
              </a:rPr>
              <a:t>Ventanilla ambiental de ingreso de instrumentos ambientales: Con la implementación y funcionamiento de sistema de filas, para una mejor atención a los proponentes o usuarios que realizan sus Gestiones Ambientales, ante las diversas Ventanillas del Departamento de Atención a la Gestión Ambiental, se logró aumentar la eficiencia con relación a la atención al público en un 90% comparado con años anteriores.</a:t>
            </a:r>
          </a:p>
          <a:p>
            <a:pPr algn="just"/>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Se aumentó 70% la emisión de Expedientes Ambientales y Licencias haciéndola más rápida y efectiva durante el cuatrimestre en relación con años anteriores.</a:t>
            </a:r>
            <a:endParaRPr lang="es-MX" sz="14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400" dirty="0" smtClean="0">
                <a:latin typeface="Arial" panose="020B0604020202020204" pitchFamily="34" charset="0"/>
                <a:ea typeface="Calibri" panose="020F0502020204030204" pitchFamily="34" charset="0"/>
                <a:cs typeface="Arial" panose="020B0604020202020204" pitchFamily="34" charset="0"/>
              </a:rPr>
              <a:t>En </a:t>
            </a:r>
            <a:r>
              <a:rPr lang="es-MX" sz="1400" dirty="0">
                <a:latin typeface="Arial" panose="020B0604020202020204" pitchFamily="34" charset="0"/>
                <a:ea typeface="Calibri" panose="020F0502020204030204" pitchFamily="34" charset="0"/>
                <a:cs typeface="Arial" panose="020B0604020202020204" pitchFamily="34" charset="0"/>
              </a:rPr>
              <a:t>el primer cuatrimestre se aumentó la eficiencia en el ingreso de 1,216 instrumentos, y se tenía proyectado el ingreso de 914 instrumentos, por lo que se alcanzó fue el ingreso de 302 instrumentos ambientales.</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Se logró el ingreso de 943 instrumentos ambientales de las diversas categorías que en la plataforma BIAWEB de los cuales estaba proyectado el ingreso de 745 expedientes, por lo que se logró alcanzar el ingreso de 198 expedientes de más a lo establecido.</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Se emitieron 2,078 licencias ambientales de las diversas categorías Licencias de Proyectos y Obras, e Industrias las cuales fueron proyectadas 1,700 y se realizaron 378 más de la meta prevista para estos meses del presente año.</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El avance para la certificación de edificio verde es de 70% DE LA CERTIFICACIÓN EDGE y 50% DE LA CERTIFICACION LEED</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Se aprobaron 3 movimientos trasfronterizos cumpliendo con los requerimientos del Convenio de Basilea Movimientos Transfronterizos de exportación bajo el Convenio de Basilea 10,000 toneladas de baterías ácido-plomo usadas hacia Corea, para reciclaje.</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Proyecto de Eliminación de PCB y DDT. con esto se daría cumplimiento a uno de los compromisos adquiridos al ser miembro parte del Convenio de Estocolmo. Se encuentra en fase de eliminación de 400 toneladas de PCB y 15 toneladas de DDT.</a:t>
            </a:r>
          </a:p>
        </p:txBody>
      </p:sp>
      <p:sp>
        <p:nvSpPr>
          <p:cNvPr id="3" name="Rectángulo 2"/>
          <p:cNvSpPr/>
          <p:nvPr/>
        </p:nvSpPr>
        <p:spPr>
          <a:xfrm>
            <a:off x="2337684" y="937362"/>
            <a:ext cx="7763883" cy="338554"/>
          </a:xfrm>
          <a:prstGeom prst="rect">
            <a:avLst/>
          </a:prstGeom>
        </p:spPr>
        <p:txBody>
          <a:bodyPr wrap="square">
            <a:spAutoFit/>
          </a:bodyPr>
          <a:lstStyle/>
          <a:p>
            <a:r>
              <a:rPr lang="es-MX" sz="1600" dirty="0">
                <a:latin typeface="Arial" panose="020B0604020202020204" pitchFamily="34" charset="0"/>
                <a:ea typeface="Times New Roman" panose="02020603050405020304" pitchFamily="18" charset="0"/>
              </a:rPr>
              <a:t>011 </a:t>
            </a:r>
            <a:r>
              <a:rPr lang="es-MX" sz="1600" dirty="0">
                <a:latin typeface="Arial" panose="020B0604020202020204" pitchFamily="34" charset="0"/>
                <a:ea typeface="Calibri" panose="020F0502020204030204" pitchFamily="34" charset="0"/>
              </a:rPr>
              <a:t>GESTIÓN AMBIENTAL CON ÉNFASIS EN EL CAMBIO CLIMÁTICO</a:t>
            </a:r>
            <a:endParaRPr lang="es-MX" sz="1600" dirty="0"/>
          </a:p>
        </p:txBody>
      </p:sp>
    </p:spTree>
    <p:extLst>
      <p:ext uri="{BB962C8B-B14F-4D97-AF65-F5344CB8AC3E}">
        <p14:creationId xmlns:p14="http://schemas.microsoft.com/office/powerpoint/2010/main" val="40860263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368</TotalTime>
  <Words>808</Words>
  <Application>Microsoft Office PowerPoint</Application>
  <PresentationFormat>Panorámica</PresentationFormat>
  <Paragraphs>108</Paragraphs>
  <Slides>13</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Calibri</vt:lpstr>
      <vt:lpstr>Calibri Light</vt:lpstr>
      <vt:lpstr>Courier New</vt:lpstr>
      <vt:lpstr>Montserrat</vt:lpstr>
      <vt:lpstr>Symbol</vt:lpstr>
      <vt:lpstr>Times New Roman</vt:lpstr>
      <vt:lpstr>Tema de Office</vt:lpstr>
      <vt:lpstr>RENDICIÓN DE CUENTAS PRIMER CUATRIMESTRE 2021 MINISTERIO DE AMBIENTE Y RECURSOS NATURALES</vt:lpstr>
      <vt:lpstr>Presentación de PowerPoint</vt:lpstr>
      <vt:lpstr>Ejecución presupuestaria por grupo de gasto</vt:lpstr>
      <vt:lpstr>Importancia de la erogación en servicios personales</vt:lpstr>
      <vt:lpstr>   Ejecución presupuestaria de la inversión  </vt:lpstr>
      <vt:lpstr> Ejecución presupuestaria por principales finalidades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PRIMER CUATRIMESTRE 2021 MINISTERIO DE AMBIENTE Y RECURSOS NATURALES</dc:title>
  <dc:creator>Alejandro Estrada</dc:creator>
  <cp:lastModifiedBy>Alejandro Estrada</cp:lastModifiedBy>
  <cp:revision>14</cp:revision>
  <cp:lastPrinted>2021-05-06T19:30:26Z</cp:lastPrinted>
  <dcterms:created xsi:type="dcterms:W3CDTF">2021-05-06T13:54:38Z</dcterms:created>
  <dcterms:modified xsi:type="dcterms:W3CDTF">2021-05-10T13:33:49Z</dcterms:modified>
</cp:coreProperties>
</file>