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5" r:id="rId3"/>
    <p:sldId id="313" r:id="rId4"/>
    <p:sldId id="257" r:id="rId5"/>
    <p:sldId id="258" r:id="rId6"/>
    <p:sldId id="314" r:id="rId7"/>
    <p:sldId id="316" r:id="rId8"/>
    <p:sldId id="318" r:id="rId9"/>
    <p:sldId id="317" r:id="rId10"/>
    <p:sldId id="319" r:id="rId11"/>
    <p:sldId id="322" r:id="rId12"/>
    <p:sldId id="336" r:id="rId13"/>
    <p:sldId id="337" r:id="rId14"/>
    <p:sldId id="350"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1" r:id="rId28"/>
    <p:sldId id="312" r:id="rId2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go Comparinu" initials="DC" lastIdx="1" clrIdx="0">
    <p:extLst>
      <p:ext uri="{19B8F6BF-5375-455C-9EA6-DF929625EA0E}">
        <p15:presenceInfo xmlns:p15="http://schemas.microsoft.com/office/powerpoint/2012/main" userId="Diego Compari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B"/>
    <a:srgbClr val="003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napToObjects="1">
      <p:cViewPr varScale="1">
        <p:scale>
          <a:sx n="88" d="100"/>
          <a:sy n="88" d="100"/>
        </p:scale>
        <p:origin x="3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trigueros\Desktop\DOC.%20CONTRA%20LA%20CORRUPCION\Formatos%20MR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haperon\Downloads\INFORME%20CUATRIMESTRAL%20DEL%20GRUPO%20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trigueros\Desktop\DOC.%20CONTRA%20LA%20CORRUPCION\Formatos%20MR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trigueros\Desktop\DOC.%20CONTRA%20LA%20CORRUPCION\Formatos%20MRC.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'Grupo Gasto (3)'!$B$4</c:f>
              <c:strCache>
                <c:ptCount val="1"/>
                <c:pt idx="0">
                  <c:v>Asignado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 Gasto (3)'!$C$2:$N$3</c:f>
              <c:strCache>
                <c:ptCount val="6"/>
                <c:pt idx="0">
                  <c:v>Grupo 0</c:v>
                </c:pt>
                <c:pt idx="1">
                  <c:v>Grupo 1</c:v>
                </c:pt>
                <c:pt idx="2">
                  <c:v>Grupo 2</c:v>
                </c:pt>
                <c:pt idx="3">
                  <c:v>Grupo 3</c:v>
                </c:pt>
                <c:pt idx="4">
                  <c:v>Grupo 4</c:v>
                </c:pt>
                <c:pt idx="5">
                  <c:v>Grupo 9</c:v>
                </c:pt>
              </c:strCache>
            </c:strRef>
          </c:cat>
          <c:val>
            <c:numRef>
              <c:f>'Grupo Gasto (3)'!$C$4:$N$4</c:f>
              <c:numCache>
                <c:formatCode>#,##0.00</c:formatCode>
                <c:ptCount val="6"/>
                <c:pt idx="0">
                  <c:v>7.87</c:v>
                </c:pt>
                <c:pt idx="1">
                  <c:v>2.41</c:v>
                </c:pt>
                <c:pt idx="2">
                  <c:v>0.92</c:v>
                </c:pt>
                <c:pt idx="3">
                  <c:v>0.88</c:v>
                </c:pt>
                <c:pt idx="4">
                  <c:v>0.92</c:v>
                </c:pt>
                <c:pt idx="5">
                  <c:v>0</c:v>
                </c:pt>
              </c:numCache>
            </c:numRef>
          </c:val>
          <c:extLst>
            <c:ext xmlns:c16="http://schemas.microsoft.com/office/drawing/2014/chart" uri="{C3380CC4-5D6E-409C-BE32-E72D297353CC}">
              <c16:uniqueId val="{00000000-21E3-4FC5-9601-5068850ABF06}"/>
            </c:ext>
          </c:extLst>
        </c:ser>
        <c:ser>
          <c:idx val="1"/>
          <c:order val="1"/>
          <c:tx>
            <c:strRef>
              <c:f>'Grupo Gasto (3)'!$B$5</c:f>
              <c:strCache>
                <c:ptCount val="1"/>
                <c:pt idx="0">
                  <c:v>Vigente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 Gasto (3)'!$C$2:$N$3</c:f>
              <c:strCache>
                <c:ptCount val="6"/>
                <c:pt idx="0">
                  <c:v>Grupo 0</c:v>
                </c:pt>
                <c:pt idx="1">
                  <c:v>Grupo 1</c:v>
                </c:pt>
                <c:pt idx="2">
                  <c:v>Grupo 2</c:v>
                </c:pt>
                <c:pt idx="3">
                  <c:v>Grupo 3</c:v>
                </c:pt>
                <c:pt idx="4">
                  <c:v>Grupo 4</c:v>
                </c:pt>
                <c:pt idx="5">
                  <c:v>Grupo 9</c:v>
                </c:pt>
              </c:strCache>
            </c:strRef>
          </c:cat>
          <c:val>
            <c:numRef>
              <c:f>'Grupo Gasto (3)'!$C$5:$N$5</c:f>
              <c:numCache>
                <c:formatCode>#,##0.00</c:formatCode>
                <c:ptCount val="6"/>
                <c:pt idx="0">
                  <c:v>9.06</c:v>
                </c:pt>
                <c:pt idx="1">
                  <c:v>1.79</c:v>
                </c:pt>
                <c:pt idx="2">
                  <c:v>0.33</c:v>
                </c:pt>
                <c:pt idx="3">
                  <c:v>0.88</c:v>
                </c:pt>
                <c:pt idx="4">
                  <c:v>0.47</c:v>
                </c:pt>
                <c:pt idx="5">
                  <c:v>0.51</c:v>
                </c:pt>
              </c:numCache>
            </c:numRef>
          </c:val>
          <c:extLst>
            <c:ext xmlns:c16="http://schemas.microsoft.com/office/drawing/2014/chart" uri="{C3380CC4-5D6E-409C-BE32-E72D297353CC}">
              <c16:uniqueId val="{00000001-21E3-4FC5-9601-5068850ABF06}"/>
            </c:ext>
          </c:extLst>
        </c:ser>
        <c:ser>
          <c:idx val="2"/>
          <c:order val="2"/>
          <c:tx>
            <c:strRef>
              <c:f>'Grupo Gasto (3)'!$B$6</c:f>
              <c:strCache>
                <c:ptCount val="1"/>
                <c:pt idx="0">
                  <c:v>Ejecutado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 Gasto (3)'!$C$2:$N$3</c:f>
              <c:strCache>
                <c:ptCount val="6"/>
                <c:pt idx="0">
                  <c:v>Grupo 0</c:v>
                </c:pt>
                <c:pt idx="1">
                  <c:v>Grupo 1</c:v>
                </c:pt>
                <c:pt idx="2">
                  <c:v>Grupo 2</c:v>
                </c:pt>
                <c:pt idx="3">
                  <c:v>Grupo 3</c:v>
                </c:pt>
                <c:pt idx="4">
                  <c:v>Grupo 4</c:v>
                </c:pt>
                <c:pt idx="5">
                  <c:v>Grupo 9</c:v>
                </c:pt>
              </c:strCache>
            </c:strRef>
          </c:cat>
          <c:val>
            <c:numRef>
              <c:f>'Grupo Gasto (3)'!$C$6:$N$6</c:f>
              <c:numCache>
                <c:formatCode>#,##0.00</c:formatCode>
                <c:ptCount val="6"/>
                <c:pt idx="0">
                  <c:v>2.44</c:v>
                </c:pt>
                <c:pt idx="1">
                  <c:v>0.33</c:v>
                </c:pt>
                <c:pt idx="2">
                  <c:v>6.0000000000000001E-3</c:v>
                </c:pt>
                <c:pt idx="3">
                  <c:v>0.01</c:v>
                </c:pt>
                <c:pt idx="4">
                  <c:v>0.18</c:v>
                </c:pt>
                <c:pt idx="5">
                  <c:v>0.51</c:v>
                </c:pt>
              </c:numCache>
            </c:numRef>
          </c:val>
          <c:extLst>
            <c:ext xmlns:c16="http://schemas.microsoft.com/office/drawing/2014/chart" uri="{C3380CC4-5D6E-409C-BE32-E72D297353CC}">
              <c16:uniqueId val="{00000002-21E3-4FC5-9601-5068850ABF06}"/>
            </c:ext>
          </c:extLst>
        </c:ser>
        <c:ser>
          <c:idx val="3"/>
          <c:order val="3"/>
          <c:tx>
            <c:strRef>
              <c:f>'Grupo Gasto (3)'!$B$7</c:f>
              <c:strCache>
                <c:ptCount val="1"/>
                <c:pt idx="0">
                  <c:v>Saldo por ejecutar </c:v>
                </c:pt>
              </c:strCache>
            </c:strRef>
          </c:tx>
          <c:spPr>
            <a:solidFill>
              <a:schemeClr val="accent4"/>
            </a:solidFill>
            <a:ln>
              <a:noFill/>
            </a:ln>
            <a:effectLst/>
          </c:spPr>
          <c:invertIfNegative val="0"/>
          <c:dLbls>
            <c:dLbl>
              <c:idx val="3"/>
              <c:layout>
                <c:manualLayout>
                  <c:x val="1.521511883321134E-2"/>
                  <c:y val="-2.690072699744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E3-4FC5-9601-5068850ABF06}"/>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 Gasto (3)'!$C$2:$N$3</c:f>
              <c:strCache>
                <c:ptCount val="6"/>
                <c:pt idx="0">
                  <c:v>Grupo 0</c:v>
                </c:pt>
                <c:pt idx="1">
                  <c:v>Grupo 1</c:v>
                </c:pt>
                <c:pt idx="2">
                  <c:v>Grupo 2</c:v>
                </c:pt>
                <c:pt idx="3">
                  <c:v>Grupo 3</c:v>
                </c:pt>
                <c:pt idx="4">
                  <c:v>Grupo 4</c:v>
                </c:pt>
                <c:pt idx="5">
                  <c:v>Grupo 9</c:v>
                </c:pt>
              </c:strCache>
            </c:strRef>
          </c:cat>
          <c:val>
            <c:numRef>
              <c:f>'Grupo Gasto (3)'!$C$7:$N$7</c:f>
              <c:numCache>
                <c:formatCode>#,##0.00</c:formatCode>
                <c:ptCount val="6"/>
                <c:pt idx="0">
                  <c:v>6.59</c:v>
                </c:pt>
                <c:pt idx="1">
                  <c:v>1.4</c:v>
                </c:pt>
                <c:pt idx="2">
                  <c:v>0.27</c:v>
                </c:pt>
                <c:pt idx="3" formatCode="#,##0.000000">
                  <c:v>9.9999999999999995E-7</c:v>
                </c:pt>
                <c:pt idx="4">
                  <c:v>0.28999999999999998</c:v>
                </c:pt>
                <c:pt idx="5">
                  <c:v>0</c:v>
                </c:pt>
              </c:numCache>
            </c:numRef>
          </c:val>
          <c:extLst>
            <c:ext xmlns:c16="http://schemas.microsoft.com/office/drawing/2014/chart" uri="{C3380CC4-5D6E-409C-BE32-E72D297353CC}">
              <c16:uniqueId val="{00000004-21E3-4FC5-9601-5068850ABF06}"/>
            </c:ext>
          </c:extLst>
        </c:ser>
        <c:dLbls>
          <c:showLegendKey val="0"/>
          <c:showVal val="0"/>
          <c:showCatName val="0"/>
          <c:showSerName val="0"/>
          <c:showPercent val="0"/>
          <c:showBubbleSize val="0"/>
        </c:dLbls>
        <c:gapWidth val="219"/>
        <c:overlap val="-27"/>
        <c:axId val="147346920"/>
        <c:axId val="147347704"/>
      </c:barChart>
      <c:catAx>
        <c:axId val="14734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147347704"/>
        <c:crosses val="autoZero"/>
        <c:auto val="1"/>
        <c:lblAlgn val="ctr"/>
        <c:lblOffset val="100"/>
        <c:noMultiLvlLbl val="0"/>
      </c:catAx>
      <c:valAx>
        <c:axId val="147347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34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41719725225736"/>
          <c:y val="0.11308919718368539"/>
          <c:w val="0.75668487611297397"/>
          <c:h val="0.73142018819699939"/>
        </c:manualLayout>
      </c:layout>
      <c:barChart>
        <c:barDir val="col"/>
        <c:grouping val="clustered"/>
        <c:varyColors val="0"/>
        <c:ser>
          <c:idx val="0"/>
          <c:order val="0"/>
          <c:tx>
            <c:strRef>
              <c:f>Hoja1!$I$8</c:f>
              <c:strCache>
                <c:ptCount val="1"/>
                <c:pt idx="0">
                  <c:v>VIGENTE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Hoja1!$I$9</c:f>
              <c:numCache>
                <c:formatCode>_(* #,##0.00_);_(* \(#,##0.00\);_(* "-"??_);_(@_)</c:formatCode>
                <c:ptCount val="1"/>
                <c:pt idx="0">
                  <c:v>9026910</c:v>
                </c:pt>
              </c:numCache>
            </c:numRef>
          </c:val>
          <c:extLst>
            <c:ext xmlns:c16="http://schemas.microsoft.com/office/drawing/2014/chart" uri="{C3380CC4-5D6E-409C-BE32-E72D297353CC}">
              <c16:uniqueId val="{00000000-403E-4F5A-AEFD-C4DB00145D69}"/>
            </c:ext>
          </c:extLst>
        </c:ser>
        <c:ser>
          <c:idx val="1"/>
          <c:order val="1"/>
          <c:tx>
            <c:strRef>
              <c:f>Hoja1!$J$8</c:f>
              <c:strCache>
                <c:ptCount val="1"/>
                <c:pt idx="0">
                  <c:v>DEVENGADO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Hoja1!$J$9</c:f>
              <c:numCache>
                <c:formatCode>_(* #,##0.00_);_(* \(#,##0.00\);_(* "-"??_);_(@_)</c:formatCode>
                <c:ptCount val="1"/>
                <c:pt idx="0">
                  <c:v>2439744.36</c:v>
                </c:pt>
              </c:numCache>
            </c:numRef>
          </c:val>
          <c:extLst>
            <c:ext xmlns:c16="http://schemas.microsoft.com/office/drawing/2014/chart" uri="{C3380CC4-5D6E-409C-BE32-E72D297353CC}">
              <c16:uniqueId val="{00000001-403E-4F5A-AEFD-C4DB00145D69}"/>
            </c:ext>
          </c:extLst>
        </c:ser>
        <c:ser>
          <c:idx val="2"/>
          <c:order val="2"/>
          <c:tx>
            <c:strRef>
              <c:f>Hoja1!$K$8</c:f>
              <c:strCache>
                <c:ptCount val="1"/>
                <c:pt idx="0">
                  <c:v>SALDO POR DEVENGAR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Hoja1!$K$9</c:f>
              <c:numCache>
                <c:formatCode>_(* #,##0.00_);_(* \(#,##0.00\);_(* "-"??_);_(@_)</c:formatCode>
                <c:ptCount val="1"/>
                <c:pt idx="0">
                  <c:v>6587165.6399999997</c:v>
                </c:pt>
              </c:numCache>
            </c:numRef>
          </c:val>
          <c:extLst>
            <c:ext xmlns:c16="http://schemas.microsoft.com/office/drawing/2014/chart" uri="{C3380CC4-5D6E-409C-BE32-E72D297353CC}">
              <c16:uniqueId val="{00000002-403E-4F5A-AEFD-C4DB00145D69}"/>
            </c:ext>
          </c:extLst>
        </c:ser>
        <c:dLbls>
          <c:showLegendKey val="0"/>
          <c:showVal val="0"/>
          <c:showCatName val="0"/>
          <c:showSerName val="0"/>
          <c:showPercent val="0"/>
          <c:showBubbleSize val="0"/>
        </c:dLbls>
        <c:gapWidth val="219"/>
        <c:overlap val="-27"/>
        <c:axId val="147345744"/>
        <c:axId val="147379776"/>
      </c:barChart>
      <c:catAx>
        <c:axId val="147345744"/>
        <c:scaling>
          <c:orientation val="minMax"/>
        </c:scaling>
        <c:delete val="1"/>
        <c:axPos val="b"/>
        <c:numFmt formatCode="General" sourceLinked="1"/>
        <c:majorTickMark val="none"/>
        <c:minorTickMark val="none"/>
        <c:tickLblPos val="nextTo"/>
        <c:crossAx val="147379776"/>
        <c:crosses val="autoZero"/>
        <c:auto val="1"/>
        <c:lblAlgn val="ctr"/>
        <c:lblOffset val="100"/>
        <c:noMultiLvlLbl val="0"/>
      </c:catAx>
      <c:valAx>
        <c:axId val="14737977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345744"/>
        <c:crosses val="autoZero"/>
        <c:crossBetween val="between"/>
      </c:valAx>
      <c:spPr>
        <a:noFill/>
        <a:ln>
          <a:noFill/>
        </a:ln>
        <a:effectLst/>
      </c:spPr>
    </c:plotArea>
    <c:legend>
      <c:legendPos val="b"/>
      <c:layout>
        <c:manualLayout>
          <c:xMode val="edge"/>
          <c:yMode val="edge"/>
          <c:x val="0.12450313328058872"/>
          <c:y val="0.90799848708867714"/>
          <c:w val="0.74461389694709212"/>
          <c:h val="7.142907136607924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Inversión!$A$3</c:f>
              <c:strCache>
                <c:ptCount val="1"/>
                <c:pt idx="0">
                  <c:v>Vigente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Inversión!$B$2:$D$2</c:f>
              <c:strCache>
                <c:ptCount val="2"/>
                <c:pt idx="0">
                  <c:v>Equipamiento</c:v>
                </c:pt>
                <c:pt idx="1">
                  <c:v>Transferencias de capital</c:v>
                </c:pt>
              </c:strCache>
            </c:strRef>
          </c:cat>
          <c:val>
            <c:numRef>
              <c:f>Inversión!$B$3:$D$3</c:f>
              <c:numCache>
                <c:formatCode>_(* #,##0.00_);_(* \(#,##0.00\);_(* "-"??_);_(@_)</c:formatCode>
                <c:ptCount val="2"/>
                <c:pt idx="0">
                  <c:v>0.875</c:v>
                </c:pt>
                <c:pt idx="1">
                  <c:v>0.47</c:v>
                </c:pt>
              </c:numCache>
            </c:numRef>
          </c:val>
          <c:extLst>
            <c:ext xmlns:c16="http://schemas.microsoft.com/office/drawing/2014/chart" uri="{C3380CC4-5D6E-409C-BE32-E72D297353CC}">
              <c16:uniqueId val="{00000000-F032-4D43-83DE-8724EC035ABC}"/>
            </c:ext>
          </c:extLst>
        </c:ser>
        <c:ser>
          <c:idx val="1"/>
          <c:order val="1"/>
          <c:tx>
            <c:strRef>
              <c:f>Inversión!$A$4</c:f>
              <c:strCache>
                <c:ptCount val="1"/>
                <c:pt idx="0">
                  <c:v>Ejecutad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Inversión!$B$2:$D$2</c:f>
              <c:strCache>
                <c:ptCount val="2"/>
                <c:pt idx="0">
                  <c:v>Equipamiento</c:v>
                </c:pt>
                <c:pt idx="1">
                  <c:v>Transferencias de capital</c:v>
                </c:pt>
              </c:strCache>
            </c:strRef>
          </c:cat>
          <c:val>
            <c:numRef>
              <c:f>Inversión!$B$4:$D$4</c:f>
              <c:numCache>
                <c:formatCode>0.00</c:formatCode>
                <c:ptCount val="2"/>
                <c:pt idx="0">
                  <c:v>0.01</c:v>
                </c:pt>
                <c:pt idx="1">
                  <c:v>0.18</c:v>
                </c:pt>
              </c:numCache>
            </c:numRef>
          </c:val>
          <c:extLst>
            <c:ext xmlns:c16="http://schemas.microsoft.com/office/drawing/2014/chart" uri="{C3380CC4-5D6E-409C-BE32-E72D297353CC}">
              <c16:uniqueId val="{00000001-F032-4D43-83DE-8724EC035ABC}"/>
            </c:ext>
          </c:extLst>
        </c:ser>
        <c:ser>
          <c:idx val="2"/>
          <c:order val="2"/>
          <c:tx>
            <c:strRef>
              <c:f>Inversión!$A$5</c:f>
              <c:strCache>
                <c:ptCount val="1"/>
                <c:pt idx="0">
                  <c:v>Saldo por Ejecutar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Inversión!$B$2:$D$2</c:f>
              <c:strCache>
                <c:ptCount val="2"/>
                <c:pt idx="0">
                  <c:v>Equipamiento</c:v>
                </c:pt>
                <c:pt idx="1">
                  <c:v>Transferencias de capital</c:v>
                </c:pt>
              </c:strCache>
            </c:strRef>
          </c:cat>
          <c:val>
            <c:numRef>
              <c:f>Inversión!$B$5:$D$5</c:f>
              <c:numCache>
                <c:formatCode>0.00</c:formatCode>
                <c:ptCount val="2"/>
                <c:pt idx="0">
                  <c:v>0.87</c:v>
                </c:pt>
                <c:pt idx="1">
                  <c:v>0.28999999999999998</c:v>
                </c:pt>
              </c:numCache>
            </c:numRef>
          </c:val>
          <c:extLst>
            <c:ext xmlns:c16="http://schemas.microsoft.com/office/drawing/2014/chart" uri="{C3380CC4-5D6E-409C-BE32-E72D297353CC}">
              <c16:uniqueId val="{00000002-F032-4D43-83DE-8724EC035ABC}"/>
            </c:ext>
          </c:extLst>
        </c:ser>
        <c:dLbls>
          <c:showLegendKey val="0"/>
          <c:showVal val="0"/>
          <c:showCatName val="0"/>
          <c:showSerName val="0"/>
          <c:showPercent val="0"/>
          <c:showBubbleSize val="0"/>
        </c:dLbls>
        <c:gapWidth val="219"/>
        <c:overlap val="-27"/>
        <c:axId val="147378992"/>
        <c:axId val="147380168"/>
      </c:barChart>
      <c:catAx>
        <c:axId val="14737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147380168"/>
        <c:crosses val="autoZero"/>
        <c:auto val="1"/>
        <c:lblAlgn val="ctr"/>
        <c:lblOffset val="100"/>
        <c:noMultiLvlLbl val="0"/>
      </c:catAx>
      <c:valAx>
        <c:axId val="14738016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147378992"/>
        <c:crosses val="autoZero"/>
        <c:crossBetween val="between"/>
      </c:valAx>
      <c:spPr>
        <a:noFill/>
        <a:ln>
          <a:noFill/>
        </a:ln>
        <a:effectLst/>
      </c:spPr>
    </c:plotArea>
    <c:legend>
      <c:legendPos val="b"/>
      <c:layout>
        <c:manualLayout>
          <c:xMode val="edge"/>
          <c:yMode val="edge"/>
          <c:x val="0.30964598937327958"/>
          <c:y val="0.91472813474978576"/>
          <c:w val="0.42691601049868766"/>
          <c:h val="7.7974621352411025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Inversión!$A$3</c:f>
              <c:strCache>
                <c:ptCount val="1"/>
                <c:pt idx="0">
                  <c:v>Vigente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Inversión!$B$2:$D$2</c:f>
              <c:strCache>
                <c:ptCount val="2"/>
                <c:pt idx="0">
                  <c:v>Equipamiento</c:v>
                </c:pt>
                <c:pt idx="1">
                  <c:v>Transferencias de capital</c:v>
                </c:pt>
              </c:strCache>
            </c:strRef>
          </c:cat>
          <c:val>
            <c:numRef>
              <c:f>Inversión!$B$3:$D$3</c:f>
              <c:numCache>
                <c:formatCode>_(* #,##0.00_);_(* \(#,##0.00\);_(* "-"??_);_(@_)</c:formatCode>
                <c:ptCount val="2"/>
                <c:pt idx="0">
                  <c:v>0.875</c:v>
                </c:pt>
                <c:pt idx="1">
                  <c:v>0.47</c:v>
                </c:pt>
              </c:numCache>
            </c:numRef>
          </c:val>
          <c:extLst>
            <c:ext xmlns:c16="http://schemas.microsoft.com/office/drawing/2014/chart" uri="{C3380CC4-5D6E-409C-BE32-E72D297353CC}">
              <c16:uniqueId val="{00000000-35E8-45C5-A52B-B4E8DCFD2281}"/>
            </c:ext>
          </c:extLst>
        </c:ser>
        <c:ser>
          <c:idx val="1"/>
          <c:order val="1"/>
          <c:tx>
            <c:strRef>
              <c:f>Inversión!$A$4</c:f>
              <c:strCache>
                <c:ptCount val="1"/>
                <c:pt idx="0">
                  <c:v>Ejecutad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Inversión!$B$2:$D$2</c:f>
              <c:strCache>
                <c:ptCount val="2"/>
                <c:pt idx="0">
                  <c:v>Equipamiento</c:v>
                </c:pt>
                <c:pt idx="1">
                  <c:v>Transferencias de capital</c:v>
                </c:pt>
              </c:strCache>
            </c:strRef>
          </c:cat>
          <c:val>
            <c:numRef>
              <c:f>Inversión!$B$4:$D$4</c:f>
              <c:numCache>
                <c:formatCode>0.00</c:formatCode>
                <c:ptCount val="2"/>
                <c:pt idx="0">
                  <c:v>0.01</c:v>
                </c:pt>
                <c:pt idx="1">
                  <c:v>0.18</c:v>
                </c:pt>
              </c:numCache>
            </c:numRef>
          </c:val>
          <c:extLst>
            <c:ext xmlns:c16="http://schemas.microsoft.com/office/drawing/2014/chart" uri="{C3380CC4-5D6E-409C-BE32-E72D297353CC}">
              <c16:uniqueId val="{00000001-35E8-45C5-A52B-B4E8DCFD2281}"/>
            </c:ext>
          </c:extLst>
        </c:ser>
        <c:dLbls>
          <c:showLegendKey val="0"/>
          <c:showVal val="0"/>
          <c:showCatName val="0"/>
          <c:showSerName val="0"/>
          <c:showPercent val="0"/>
          <c:showBubbleSize val="0"/>
        </c:dLbls>
        <c:gapWidth val="219"/>
        <c:overlap val="-27"/>
        <c:axId val="222351200"/>
        <c:axId val="222348456"/>
      </c:barChart>
      <c:catAx>
        <c:axId val="22235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crossAx val="222348456"/>
        <c:crosses val="autoZero"/>
        <c:auto val="1"/>
        <c:lblAlgn val="ctr"/>
        <c:lblOffset val="100"/>
        <c:noMultiLvlLbl val="0"/>
      </c:catAx>
      <c:valAx>
        <c:axId val="22234845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2235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5C0EF935-6F60-AE42-8202-ADFFFD4A61F2}"/>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5" name="Marcador de pie de página 4">
            <a:extLst>
              <a:ext uri="{FF2B5EF4-FFF2-40B4-BE49-F238E27FC236}">
                <a16:creationId xmlns:a16="http://schemas.microsoft.com/office/drawing/2014/main" id="{07F58EF3-C05C-824E-B9A2-F65C2E42CBD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89687CB-568A-7243-A153-A219D59B7089}"/>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379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F961E91-98DD-064C-9FD1-9A0CDA9630CC}"/>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5" name="Marcador de pie de página 4">
            <a:extLst>
              <a:ext uri="{FF2B5EF4-FFF2-40B4-BE49-F238E27FC236}">
                <a16:creationId xmlns:a16="http://schemas.microsoft.com/office/drawing/2014/main" id="{45C860E0-7E67-1340-B11A-CCBCD7EED6F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F36C1FF-20AA-1D49-919D-81743C36EA04}"/>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89707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019DD82D-E448-6B46-8BDF-2763FEF85BF1}"/>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5" name="Marcador de pie de página 4">
            <a:extLst>
              <a:ext uri="{FF2B5EF4-FFF2-40B4-BE49-F238E27FC236}">
                <a16:creationId xmlns:a16="http://schemas.microsoft.com/office/drawing/2014/main" id="{0B209232-B37A-C844-82E3-39B9DEC4D47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02C12606-0B84-EE4B-9DA5-A47C5FE8B62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72903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4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CEBC45A4-C0E0-F740-A4E5-FBAEE182849B}"/>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5" name="Marcador de pie de página 4">
            <a:extLst>
              <a:ext uri="{FF2B5EF4-FFF2-40B4-BE49-F238E27FC236}">
                <a16:creationId xmlns:a16="http://schemas.microsoft.com/office/drawing/2014/main" id="{EDC82089-1EAD-FE47-B722-98DC30A4F92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9D37CC0-C5FA-9F45-8CAC-88FE795C7EB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80461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280672-797A-D041-A412-92E73B842E44}"/>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5" name="Marcador de pie de página 4">
            <a:extLst>
              <a:ext uri="{FF2B5EF4-FFF2-40B4-BE49-F238E27FC236}">
                <a16:creationId xmlns:a16="http://schemas.microsoft.com/office/drawing/2014/main" id="{5FA7A7EC-BBB0-CD45-807A-E26D2FDCC29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1AC2D5E-2EF3-F24C-B0D3-72654B84B24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99846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93E49A73-9C32-8B40-A486-1CF99257E759}"/>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6" name="Marcador de pie de página 5">
            <a:extLst>
              <a:ext uri="{FF2B5EF4-FFF2-40B4-BE49-F238E27FC236}">
                <a16:creationId xmlns:a16="http://schemas.microsoft.com/office/drawing/2014/main" id="{574B5B25-1056-5F42-BE33-520529E12BE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AC08E08-A861-5C43-86DC-44730BB8713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72675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4ADD34C9-A59D-5E48-B67C-93E35889F12D}"/>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8" name="Marcador de pie de página 7">
            <a:extLst>
              <a:ext uri="{FF2B5EF4-FFF2-40B4-BE49-F238E27FC236}">
                <a16:creationId xmlns:a16="http://schemas.microsoft.com/office/drawing/2014/main" id="{6B720579-97C2-BD4F-9153-6FB2546CCD4B}"/>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C2C017CD-7E32-BE40-9D67-E4FF13FA63AC}"/>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79195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C1926EBD-3C2A-4549-B409-C9FBD07B3004}"/>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4" name="Marcador de pie de página 3">
            <a:extLst>
              <a:ext uri="{FF2B5EF4-FFF2-40B4-BE49-F238E27FC236}">
                <a16:creationId xmlns:a16="http://schemas.microsoft.com/office/drawing/2014/main" id="{E7F35479-7959-7142-AECF-E767E961EA6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37E51BC6-C4A4-6D43-AC42-354DEE746646}"/>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08253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B6C563-1D34-AC47-801F-7F11D69BA201}"/>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3" name="Marcador de pie de página 2">
            <a:extLst>
              <a:ext uri="{FF2B5EF4-FFF2-40B4-BE49-F238E27FC236}">
                <a16:creationId xmlns:a16="http://schemas.microsoft.com/office/drawing/2014/main" id="{DA39EF87-DB60-474F-A2BF-40C8629F409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D27D300E-02FB-8645-B6EB-6D60D768F66B}"/>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77470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C88E43-E4AC-D94C-AF2E-1EEB7F4BAF4A}"/>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6" name="Marcador de pie de página 5">
            <a:extLst>
              <a:ext uri="{FF2B5EF4-FFF2-40B4-BE49-F238E27FC236}">
                <a16:creationId xmlns:a16="http://schemas.microsoft.com/office/drawing/2014/main" id="{4DE6F123-133C-604F-80D1-58B4DC1632D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9133666-B2BA-B84C-BC64-F50EF213552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73609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C81C9E9-584D-C04C-8B68-FEA1402466EE}"/>
              </a:ext>
            </a:extLst>
          </p:cNvPr>
          <p:cNvSpPr>
            <a:spLocks noGrp="1"/>
          </p:cNvSpPr>
          <p:nvPr>
            <p:ph type="dt" sz="half" idx="10"/>
          </p:nvPr>
        </p:nvSpPr>
        <p:spPr/>
        <p:txBody>
          <a:bodyPr/>
          <a:lstStyle/>
          <a:p>
            <a:fld id="{48699454-3534-1D49-A98A-910895A582FE}" type="datetimeFigureOut">
              <a:rPr lang="es-GT" smtClean="0"/>
              <a:t>13/05/2021</a:t>
            </a:fld>
            <a:endParaRPr lang="es-GT"/>
          </a:p>
        </p:txBody>
      </p:sp>
      <p:sp>
        <p:nvSpPr>
          <p:cNvPr id="6" name="Marcador de pie de página 5">
            <a:extLst>
              <a:ext uri="{FF2B5EF4-FFF2-40B4-BE49-F238E27FC236}">
                <a16:creationId xmlns:a16="http://schemas.microsoft.com/office/drawing/2014/main" id="{F319748B-5368-FB49-83C6-78E291E6AD8E}"/>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C533CF9-6B15-F743-83F6-A08FA041501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112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t>13/05/2021</a:t>
            </a:fld>
            <a:endParaRPr lang="es-GT"/>
          </a:p>
        </p:txBody>
      </p:sp>
      <p:sp>
        <p:nvSpPr>
          <p:cNvPr id="5" name="Marcador de pie de página 4">
            <a:extLst>
              <a:ext uri="{FF2B5EF4-FFF2-40B4-BE49-F238E27FC236}">
                <a16:creationId xmlns:a16="http://schemas.microsoft.com/office/drawing/2014/main"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t>‹Nº›</a:t>
            </a:fld>
            <a:endParaRPr lang="es-GT"/>
          </a:p>
        </p:txBody>
      </p:sp>
    </p:spTree>
    <p:extLst>
      <p:ext uri="{BB962C8B-B14F-4D97-AF65-F5344CB8AC3E}">
        <p14:creationId xmlns:p14="http://schemas.microsoft.com/office/powerpoint/2010/main" val="347702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85C621-E17F-4E41-A143-0D4736F05802}"/>
              </a:ext>
            </a:extLst>
          </p:cNvPr>
          <p:cNvSpPr txBox="1"/>
          <p:nvPr/>
        </p:nvSpPr>
        <p:spPr>
          <a:xfrm>
            <a:off x="6548282" y="239281"/>
            <a:ext cx="1274262" cy="600164"/>
          </a:xfrm>
          <a:prstGeom prst="rect">
            <a:avLst/>
          </a:prstGeom>
          <a:noFill/>
        </p:spPr>
        <p:txBody>
          <a:bodyPr wrap="square" rtlCol="0">
            <a:spAutoFit/>
          </a:bodyPr>
          <a:lstStyle/>
          <a:p>
            <a:r>
              <a:rPr lang="es-GT" sz="1100" b="1" dirty="0">
                <a:solidFill>
                  <a:srgbClr val="003353"/>
                </a:solidFill>
                <a:latin typeface="Montserrat" pitchFamily="2" charset="77"/>
              </a:rPr>
              <a:t>CONSEJO NACIONAL DE LA JUVENTUD</a:t>
            </a:r>
          </a:p>
        </p:txBody>
      </p:sp>
      <p:cxnSp>
        <p:nvCxnSpPr>
          <p:cNvPr id="7" name="Conector recto 6">
            <a:extLst>
              <a:ext uri="{FF2B5EF4-FFF2-40B4-BE49-F238E27FC236}">
                <a16:creationId xmlns:a16="http://schemas.microsoft.com/office/drawing/2014/main" id="{FF375C9D-7172-DD48-9FE4-5DD97FB9433F}"/>
              </a:ext>
            </a:extLst>
          </p:cNvPr>
          <p:cNvCxnSpPr>
            <a:cxnSpLocks/>
          </p:cNvCxnSpPr>
          <p:nvPr/>
        </p:nvCxnSpPr>
        <p:spPr>
          <a:xfrm>
            <a:off x="6453895" y="228130"/>
            <a:ext cx="0" cy="612231"/>
          </a:xfrm>
          <a:prstGeom prst="line">
            <a:avLst/>
          </a:prstGeom>
          <a:ln w="12700">
            <a:solidFill>
              <a:srgbClr val="0033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83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fontScale="90000"/>
          </a:bodyPr>
          <a:lstStyle/>
          <a:p>
            <a:r>
              <a:rPr lang="es-ES" sz="2400" b="1" dirty="0">
                <a:solidFill>
                  <a:srgbClr val="003353"/>
                </a:solidFill>
                <a:latin typeface="Montserrat" pitchFamily="2" charset="77"/>
              </a:rPr>
              <a:t>8. Distribución geográfica del presupuesto total ejecutado por región </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pic>
        <p:nvPicPr>
          <p:cNvPr id="3" name="Imagen 2">
            <a:extLst>
              <a:ext uri="{FF2B5EF4-FFF2-40B4-BE49-F238E27FC236}">
                <a16:creationId xmlns:a16="http://schemas.microsoft.com/office/drawing/2014/main" id="{6411FDEE-A0BD-4078-936C-7C36339FCFE5}"/>
              </a:ext>
            </a:extLst>
          </p:cNvPr>
          <p:cNvPicPr>
            <a:picLocks noChangeAspect="1"/>
          </p:cNvPicPr>
          <p:nvPr/>
        </p:nvPicPr>
        <p:blipFill>
          <a:blip r:embed="rId3"/>
          <a:stretch>
            <a:fillRect/>
          </a:stretch>
        </p:blipFill>
        <p:spPr>
          <a:xfrm>
            <a:off x="690483" y="1227436"/>
            <a:ext cx="4761083" cy="5112497"/>
          </a:xfrm>
          <a:prstGeom prst="rect">
            <a:avLst/>
          </a:prstGeom>
        </p:spPr>
      </p:pic>
      <p:sp>
        <p:nvSpPr>
          <p:cNvPr id="6" name="CuadroTexto 5">
            <a:extLst>
              <a:ext uri="{FF2B5EF4-FFF2-40B4-BE49-F238E27FC236}">
                <a16:creationId xmlns:a16="http://schemas.microsoft.com/office/drawing/2014/main" id="{A203BFD0-2D53-428C-A791-B06E2AEA2925}"/>
              </a:ext>
            </a:extLst>
          </p:cNvPr>
          <p:cNvSpPr txBox="1"/>
          <p:nvPr/>
        </p:nvSpPr>
        <p:spPr>
          <a:xfrm>
            <a:off x="5766461" y="1479985"/>
            <a:ext cx="4527070" cy="4401205"/>
          </a:xfrm>
          <a:prstGeom prst="rect">
            <a:avLst/>
          </a:prstGeom>
          <a:noFill/>
        </p:spPr>
        <p:txBody>
          <a:bodyPr wrap="square" rtlCol="0">
            <a:spAutoFit/>
          </a:bodyPr>
          <a:lstStyle/>
          <a:p>
            <a:r>
              <a:rPr lang="es-ES_tradnl" sz="2000" dirty="0">
                <a:latin typeface="Montserrat"/>
                <a:ea typeface="Montserrat"/>
                <a:cs typeface="Montserrat"/>
              </a:rPr>
              <a:t>Con</a:t>
            </a:r>
            <a:r>
              <a:rPr lang="es-ES_tradnl" sz="2000" dirty="0">
                <a:effectLst/>
                <a:latin typeface="Montserrat"/>
                <a:ea typeface="Montserrat"/>
                <a:cs typeface="Montserrat"/>
              </a:rPr>
              <a:t> referencia a la ejecución en el primer cuatrimestre se ejecutó un monto total de tres millones quinientos sesenta y un mil cuarenta y siente quetzales con treinta y cinco centavos (Q.3,561,047.35), además de una ejecución por doscientos mil quetzales exactos (Q.200,000.00) por servicios contratados por el renglón 029 “Otras remuneraciones de personal temporal” que corresponde a los delegados que cubren los departamentos de: Jutiapa, Chiquimula, San Marcos, Quetzaltenango, Sololá, Escuintla y Alta Verapaz.</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88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Administrativas</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016758"/>
          </a:xfrm>
          <a:prstGeom prst="rect">
            <a:avLst/>
          </a:prstGeom>
          <a:noFill/>
        </p:spPr>
        <p:txBody>
          <a:bodyPr wrap="square" rtlCol="0">
            <a:spAutoFit/>
          </a:bodyPr>
          <a:lstStyle/>
          <a:p>
            <a:pPr lvl="0"/>
            <a:r>
              <a:rPr lang="es-ES_tradnl" sz="2000" dirty="0">
                <a:latin typeface="Montserrat"/>
              </a:rPr>
              <a:t>1. Durante el primer cuatrimestre el área jurídica en conjunto con el área sustantiva elaboró y desarrollaron 1 convenios y 2 cartas de entendimiento con entidades públicas, los cuales se enlistan a continuación:</a:t>
            </a:r>
            <a:endParaRPr lang="es-GT" sz="2000" dirty="0">
              <a:latin typeface="Montserrat"/>
            </a:endParaRPr>
          </a:p>
          <a:p>
            <a:r>
              <a:rPr lang="es-ES_tradnl" sz="2000" dirty="0">
                <a:latin typeface="Montserrat"/>
              </a:rPr>
              <a:t> </a:t>
            </a:r>
            <a:endParaRPr lang="es-GT" sz="2000" dirty="0">
              <a:latin typeface="Montserrat"/>
            </a:endParaRPr>
          </a:p>
          <a:p>
            <a:pPr marL="804863" lvl="0" indent="-342900">
              <a:buFont typeface="Arial" panose="020B0604020202020204" pitchFamily="34" charset="0"/>
              <a:buChar char="•"/>
            </a:pPr>
            <a:r>
              <a:rPr lang="es-ES_tradnl" sz="2000" dirty="0">
                <a:latin typeface="Montserrat"/>
              </a:rPr>
              <a:t>Convenio entre el CONJUVE y el Benemérito Comité Pro-Ciegos y Sordos de Guatemala.</a:t>
            </a:r>
            <a:endParaRPr lang="es-GT" sz="2000" dirty="0">
              <a:latin typeface="Montserrat"/>
            </a:endParaRPr>
          </a:p>
          <a:p>
            <a:pPr marL="804863" lvl="0" indent="-342900">
              <a:buFont typeface="Arial" panose="020B0604020202020204" pitchFamily="34" charset="0"/>
              <a:buChar char="•"/>
            </a:pPr>
            <a:r>
              <a:rPr lang="es-ES_tradnl" sz="2000" dirty="0">
                <a:latin typeface="Montserrat"/>
              </a:rPr>
              <a:t>Carta de entendimiento para la cooperación interinstitucional entre el CONJUVE y las Clínicas de Atención Integral a Adolescentes –CAIA- en los hospitales de la red de servicios del Ministerio de Salud Pública y Asistencia Social –MSPAS-.</a:t>
            </a:r>
            <a:endParaRPr lang="es-GT" sz="2000" dirty="0">
              <a:latin typeface="Montserrat"/>
            </a:endParaRPr>
          </a:p>
          <a:p>
            <a:pPr marL="804863" lvl="0" indent="-342900">
              <a:buFont typeface="Arial" panose="020B0604020202020204" pitchFamily="34" charset="0"/>
              <a:buChar char="•"/>
            </a:pPr>
            <a:r>
              <a:rPr lang="es-ES_tradnl" sz="2000" dirty="0">
                <a:latin typeface="Montserrat"/>
              </a:rPr>
              <a:t>Carta de entendimiento interinstitucional entre el CONJUVE y Comité Nacional de alfabetización –CONALFA-. </a:t>
            </a:r>
            <a:endParaRPr lang="es-GT" sz="2000" dirty="0">
              <a:latin typeface="Montserrat"/>
            </a:endParaRPr>
          </a:p>
          <a:p>
            <a:endParaRPr lang="es-ES_tradnl" sz="2000" dirty="0">
              <a:latin typeface="Montserrat"/>
            </a:endParaRPr>
          </a:p>
          <a:p>
            <a:r>
              <a:rPr lang="es-ES_tradnl" sz="2000" dirty="0">
                <a:latin typeface="Montserrat"/>
              </a:rPr>
              <a:t>2. Conforme a lo establecido en Acuerdo Interno No. 91-2020, la Unidad de Información Pública, durante el periodo de enero a abril se han atendido 40 consultas efectuadas por terceros ante la institución.</a:t>
            </a:r>
            <a:endParaRPr lang="es-GT" sz="2000" dirty="0">
              <a:latin typeface="Montserrat"/>
            </a:endParaRPr>
          </a:p>
          <a:p>
            <a:endParaRPr lang="es-GT" sz="2000" dirty="0">
              <a:latin typeface="Montserrat"/>
            </a:endParaRPr>
          </a:p>
        </p:txBody>
      </p:sp>
    </p:spTree>
    <p:extLst>
      <p:ext uri="{BB962C8B-B14F-4D97-AF65-F5344CB8AC3E}">
        <p14:creationId xmlns:p14="http://schemas.microsoft.com/office/powerpoint/2010/main" val="403710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Administrativas</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4708981"/>
          </a:xfrm>
          <a:prstGeom prst="rect">
            <a:avLst/>
          </a:prstGeom>
          <a:noFill/>
        </p:spPr>
        <p:txBody>
          <a:bodyPr wrap="square" rtlCol="0">
            <a:spAutoFit/>
          </a:bodyPr>
          <a:lstStyle/>
          <a:p>
            <a:pPr lvl="0"/>
            <a:r>
              <a:rPr lang="es-ES_tradnl" sz="2000" dirty="0">
                <a:latin typeface="Montserrat"/>
              </a:rPr>
              <a:t>3. En el primer cuatrimestre de 2021 se generaron herramientas que contienen información y datos relacionados con la juventud a través de publicaciones, estas permitirán que la población y entidades conozcan más acerca de estadísticas y otros datos relacionados con la juventud y su contexto local, las cuales son:  Participación, un derecho de las juventudes y</a:t>
            </a:r>
            <a:r>
              <a:rPr lang="es-ES_tradnl" sz="2000" baseline="30000" dirty="0">
                <a:latin typeface="Montserrat"/>
              </a:rPr>
              <a:t> </a:t>
            </a:r>
            <a:r>
              <a:rPr lang="es-ES_tradnl" sz="2000" dirty="0">
                <a:latin typeface="Montserrat"/>
              </a:rPr>
              <a:t>Derechos de las jóvenes en Guatemala.</a:t>
            </a:r>
            <a:endParaRPr lang="es-GT" sz="2000" dirty="0">
              <a:latin typeface="Montserrat"/>
            </a:endParaRPr>
          </a:p>
          <a:p>
            <a:r>
              <a:rPr lang="es-ES_tradnl" sz="2000" dirty="0">
                <a:latin typeface="Montserrat"/>
              </a:rPr>
              <a:t> </a:t>
            </a:r>
            <a:endParaRPr lang="es-GT" sz="2000" dirty="0">
              <a:latin typeface="Montserrat"/>
            </a:endParaRPr>
          </a:p>
          <a:p>
            <a:r>
              <a:rPr lang="es-ES_tradnl" sz="2000" dirty="0">
                <a:latin typeface="Montserrat"/>
              </a:rPr>
              <a:t>4. Con el fin de informar y dar a conocer dichas herramientas se trabajó con la Unidad de Comunicación y Divulgación en la elaboración de una Estrategia de Comunicación y Socialización, y el diseño de dos botones de acceso nombrados “Publicaciones” y “Base de datos” estos incluidos en la página web institucional para alcanzar el objetivo indicado.</a:t>
            </a:r>
          </a:p>
          <a:p>
            <a:endParaRPr lang="es-ES_tradnl" sz="2000" dirty="0">
              <a:latin typeface="Montserrat"/>
            </a:endParaRPr>
          </a:p>
          <a:p>
            <a:r>
              <a:rPr lang="es-ES_tradnl" sz="2000" dirty="0">
                <a:latin typeface="Montserrat"/>
              </a:rPr>
              <a:t>5. Se habilitó en la página web institucional en el área de Juventud en Datos</a:t>
            </a:r>
            <a:r>
              <a:rPr lang="es-ES_tradnl" sz="2000" baseline="30000" dirty="0">
                <a:latin typeface="Montserrat"/>
              </a:rPr>
              <a:t>,</a:t>
            </a:r>
            <a:r>
              <a:rPr lang="es-ES_tradnl" sz="2000" dirty="0">
                <a:latin typeface="Montserrat"/>
              </a:rPr>
              <a:t> una sección de estadística, en donde se incluyeron datos estadísticos y gráficas de temas enfocados en la juventud, basados en los resultados del censo y documentación de otras instituciones.</a:t>
            </a:r>
            <a:endParaRPr lang="es-ES_tradnl" sz="2000" b="1" dirty="0">
              <a:latin typeface="Montserrat"/>
            </a:endParaRPr>
          </a:p>
          <a:p>
            <a:endParaRPr lang="es-GT" sz="2000" dirty="0">
              <a:latin typeface="Montserrat"/>
            </a:endParaRPr>
          </a:p>
        </p:txBody>
      </p:sp>
    </p:spTree>
    <p:extLst>
      <p:ext uri="{BB962C8B-B14F-4D97-AF65-F5344CB8AC3E}">
        <p14:creationId xmlns:p14="http://schemas.microsoft.com/office/powerpoint/2010/main" val="72058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Administrativas</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016758"/>
          </a:xfrm>
          <a:prstGeom prst="rect">
            <a:avLst/>
          </a:prstGeom>
          <a:noFill/>
        </p:spPr>
        <p:txBody>
          <a:bodyPr wrap="square" rtlCol="0">
            <a:spAutoFit/>
          </a:bodyPr>
          <a:lstStyle/>
          <a:p>
            <a:pPr lvl="0"/>
            <a:r>
              <a:rPr lang="es-ES_tradnl" sz="2000" dirty="0">
                <a:latin typeface="Montserrat"/>
              </a:rPr>
              <a:t>6. Se analizaron los datos del XII Censo de Población y VII de vivienda realizado por el Instituto Nacional de Estadística -INE- en el año 2018, de la población de 13 a 30 años, después se elaboraron 4 capas que contienen variables enfocadas a la juventud, las cuales son:</a:t>
            </a:r>
            <a:r>
              <a:rPr lang="es-GT" sz="2000" dirty="0">
                <a:latin typeface="Montserrat"/>
              </a:rPr>
              <a:t> </a:t>
            </a:r>
          </a:p>
          <a:p>
            <a:pPr marL="800100" lvl="1" indent="-342900">
              <a:buFont typeface="Wingdings" panose="05000000000000000000" pitchFamily="2" charset="2"/>
              <a:buChar char="ü"/>
            </a:pPr>
            <a:r>
              <a:rPr lang="es-ES_tradnl" sz="2000" dirty="0">
                <a:latin typeface="Montserrat"/>
              </a:rPr>
              <a:t>Población joven 13-30 años por municipio </a:t>
            </a:r>
            <a:endParaRPr lang="es-GT" sz="2000" dirty="0">
              <a:latin typeface="Montserrat"/>
            </a:endParaRPr>
          </a:p>
          <a:p>
            <a:pPr marL="800100" lvl="1" indent="-342900">
              <a:buFont typeface="Wingdings" panose="05000000000000000000" pitchFamily="2" charset="2"/>
              <a:buChar char="ü"/>
            </a:pPr>
            <a:r>
              <a:rPr lang="es-ES_tradnl" sz="2000" dirty="0">
                <a:latin typeface="Montserrat"/>
              </a:rPr>
              <a:t>Población joven 13-30 años por departamento </a:t>
            </a:r>
            <a:endParaRPr lang="es-GT" sz="2000" dirty="0">
              <a:latin typeface="Montserrat"/>
            </a:endParaRPr>
          </a:p>
          <a:p>
            <a:pPr marL="800100" lvl="1" indent="-342900">
              <a:buFont typeface="Wingdings" panose="05000000000000000000" pitchFamily="2" charset="2"/>
              <a:buChar char="ü"/>
            </a:pPr>
            <a:r>
              <a:rPr lang="es-ES_tradnl" sz="2000" dirty="0">
                <a:latin typeface="Montserrat"/>
              </a:rPr>
              <a:t>Uso de </a:t>
            </a:r>
            <a:r>
              <a:rPr lang="es-ES_tradnl" sz="2000" dirty="0" err="1">
                <a:latin typeface="Montserrat"/>
              </a:rPr>
              <a:t>TIC’s</a:t>
            </a:r>
            <a:r>
              <a:rPr lang="es-ES_tradnl" sz="2000" dirty="0">
                <a:latin typeface="Montserrat"/>
              </a:rPr>
              <a:t> en la población joven 13-30 años </a:t>
            </a:r>
            <a:endParaRPr lang="es-GT" sz="2000" dirty="0">
              <a:latin typeface="Montserrat"/>
            </a:endParaRPr>
          </a:p>
          <a:p>
            <a:pPr marL="800100" lvl="1" indent="-342900">
              <a:buFont typeface="Wingdings" panose="05000000000000000000" pitchFamily="2" charset="2"/>
              <a:buChar char="ü"/>
            </a:pPr>
            <a:r>
              <a:rPr lang="es-ES_tradnl" sz="2000" dirty="0">
                <a:latin typeface="Montserrat"/>
              </a:rPr>
              <a:t>Población joven 13-30 años con rezago educativo </a:t>
            </a:r>
            <a:endParaRPr lang="es-GT" sz="2000" dirty="0">
              <a:latin typeface="Montserrat"/>
            </a:endParaRPr>
          </a:p>
          <a:p>
            <a:r>
              <a:rPr lang="es-ES_tradnl" sz="2000" dirty="0">
                <a:latin typeface="Montserrat"/>
              </a:rPr>
              <a:t> </a:t>
            </a:r>
            <a:endParaRPr lang="es-GT" sz="2000" dirty="0">
              <a:latin typeface="Montserrat"/>
            </a:endParaRPr>
          </a:p>
          <a:p>
            <a:r>
              <a:rPr lang="es-ES_tradnl" sz="2000" dirty="0">
                <a:latin typeface="Montserrat"/>
              </a:rPr>
              <a:t>Las cuales fueron incorporadas en el </a:t>
            </a:r>
            <a:r>
              <a:rPr lang="es-ES_tradnl" sz="2000" dirty="0" err="1">
                <a:latin typeface="Montserrat"/>
              </a:rPr>
              <a:t>Geoportal</a:t>
            </a:r>
            <a:r>
              <a:rPr lang="es-ES_tradnl" sz="2000" dirty="0">
                <a:latin typeface="Montserrat"/>
              </a:rPr>
              <a:t> de la Secretaría de Planificación y Programación de la Presidencia –SEGEPLAN, como parte de la Infraestructura de Datos Espaciales de Guatemala –IDEG-.  Estos datos permitirán que las entidades y organizaciones que destinan recursos a la juventud puedan contar con datos e información acerca de la misma para priorizas a los jóvenes vulnerados para futuros programas, proyectos y planes.</a:t>
            </a:r>
            <a:endParaRPr lang="es-GT" sz="2000" dirty="0">
              <a:latin typeface="Montserrat"/>
            </a:endParaRPr>
          </a:p>
          <a:p>
            <a:endParaRPr lang="es-ES_tradnl" sz="2000" b="1" dirty="0">
              <a:latin typeface="Montserrat"/>
            </a:endParaRPr>
          </a:p>
          <a:p>
            <a:endParaRPr lang="es-GT" sz="2000" dirty="0">
              <a:latin typeface="Montserrat"/>
            </a:endParaRPr>
          </a:p>
        </p:txBody>
      </p:sp>
    </p:spTree>
    <p:extLst>
      <p:ext uri="{BB962C8B-B14F-4D97-AF65-F5344CB8AC3E}">
        <p14:creationId xmlns:p14="http://schemas.microsoft.com/office/powerpoint/2010/main" val="3107590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Administrativas</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723276" y="1382449"/>
            <a:ext cx="3827451" cy="3170099"/>
          </a:xfrm>
          <a:prstGeom prst="rect">
            <a:avLst/>
          </a:prstGeom>
          <a:noFill/>
        </p:spPr>
        <p:txBody>
          <a:bodyPr wrap="square" rtlCol="0">
            <a:spAutoFit/>
          </a:bodyPr>
          <a:lstStyle/>
          <a:p>
            <a:pPr lvl="0"/>
            <a:r>
              <a:rPr lang="es-ES_tradnl" sz="2000" dirty="0">
                <a:latin typeface="Montserrat"/>
              </a:rPr>
              <a:t>7.</a:t>
            </a:r>
            <a:r>
              <a:rPr lang="es-ES" sz="2000" dirty="0">
                <a:latin typeface="Montserrat"/>
              </a:rPr>
              <a:t> Para el Primer Cuatrimestre se tuvo un total de 8 procesos competitivos por medio del Número de Operación de GUATECOMPRAS -NOG- por un monto de Q 355,588.14; y 158 publicaciones con Número de Publicación en GUATECOMPRAS                -NPG-.</a:t>
            </a:r>
            <a:r>
              <a:rPr lang="es-ES_tradnl" sz="2000" dirty="0">
                <a:latin typeface="Montserrat"/>
              </a:rPr>
              <a:t> </a:t>
            </a:r>
            <a:endParaRPr lang="es-ES_tradnl" sz="2000" b="1" dirty="0">
              <a:latin typeface="Montserrat"/>
            </a:endParaRPr>
          </a:p>
          <a:p>
            <a:endParaRPr lang="es-GT" sz="2000" dirty="0">
              <a:latin typeface="Montserrat"/>
            </a:endParaRPr>
          </a:p>
        </p:txBody>
      </p:sp>
      <p:pic>
        <p:nvPicPr>
          <p:cNvPr id="5" name="Imagen 4">
            <a:extLst>
              <a:ext uri="{FF2B5EF4-FFF2-40B4-BE49-F238E27FC236}">
                <a16:creationId xmlns:a16="http://schemas.microsoft.com/office/drawing/2014/main" id="{0E12C19C-11A4-4974-879D-518D5B0E96F4}"/>
              </a:ext>
            </a:extLst>
          </p:cNvPr>
          <p:cNvPicPr/>
          <p:nvPr/>
        </p:nvPicPr>
        <p:blipFill rotWithShape="1">
          <a:blip r:embed="rId3" cstate="print">
            <a:extLst>
              <a:ext uri="{28A0092B-C50C-407E-A947-70E740481C1C}">
                <a14:useLocalDpi xmlns:a14="http://schemas.microsoft.com/office/drawing/2010/main" val="0"/>
              </a:ext>
            </a:extLst>
          </a:blip>
          <a:srcRect l="8761" r="7921"/>
          <a:stretch/>
        </p:blipFill>
        <p:spPr bwMode="auto">
          <a:xfrm>
            <a:off x="4550727" y="1382449"/>
            <a:ext cx="5248593" cy="49269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418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530579"/>
            <a:ext cx="9823427" cy="5062924"/>
          </a:xfrm>
          <a:prstGeom prst="rect">
            <a:avLst/>
          </a:prstGeom>
          <a:noFill/>
        </p:spPr>
        <p:txBody>
          <a:bodyPr wrap="square" rtlCol="0">
            <a:spAutoFit/>
          </a:bodyPr>
          <a:lstStyle/>
          <a:p>
            <a:pPr lvl="0"/>
            <a:r>
              <a:rPr lang="es-ES_tradnl" sz="1900" dirty="0">
                <a:latin typeface="Montserrat"/>
              </a:rPr>
              <a:t>1. Se estableció la Red de Investigación para la Juventud la cual será un espacio que favorecerá la generación de investigaciones y estudios por parte de las entidades, organizaciones y otros actores que realizan investigaciones científicas enfocadas a la juventud.</a:t>
            </a:r>
          </a:p>
          <a:p>
            <a:pPr lvl="0"/>
            <a:endParaRPr lang="es-ES_tradnl" sz="1900" dirty="0">
              <a:latin typeface="Montserrat"/>
            </a:endParaRPr>
          </a:p>
          <a:p>
            <a:pPr lvl="0"/>
            <a:r>
              <a:rPr lang="es-ES_tradnl" sz="1900" dirty="0">
                <a:latin typeface="Montserrat"/>
              </a:rPr>
              <a:t>2. Se gestionó con las diferentes municipalidades del territorio nacional espacios de participación ciudadana para que los jóvenes tengan involucramiento activo y conozcan los procesos de toma de decisiones públicas en su municipio; a la vez se instó a las autoridades a </a:t>
            </a:r>
            <a:r>
              <a:rPr lang="es-ES_tradnl" sz="1900" dirty="0" err="1">
                <a:latin typeface="Montserrat"/>
              </a:rPr>
              <a:t>aperturar</a:t>
            </a:r>
            <a:r>
              <a:rPr lang="es-ES_tradnl" sz="1900" dirty="0">
                <a:latin typeface="Montserrat"/>
              </a:rPr>
              <a:t> Oficinas Municipales de la Juventud -OMJ- estas permitirán conformar Comisiones Municipales de Juventud -CMJ-que son espacios de participación juvenil, conformados por jóvenes de los municipios, estos espacios permiten generar procesos de diálogo, que la juventud colabore con la formulación y seguimiento a los planes, programas y proyectos municipales de juventud. </a:t>
            </a:r>
            <a:endParaRPr lang="es-GT" sz="1900" dirty="0">
              <a:latin typeface="Montserrat"/>
            </a:endParaRPr>
          </a:p>
          <a:p>
            <a:r>
              <a:rPr lang="es-ES_tradnl" sz="1900" dirty="0">
                <a:latin typeface="Montserrat"/>
              </a:rPr>
              <a:t> </a:t>
            </a:r>
            <a:endParaRPr lang="es-GT" sz="1900" dirty="0">
              <a:latin typeface="Montserrat"/>
            </a:endParaRPr>
          </a:p>
          <a:p>
            <a:r>
              <a:rPr lang="es-ES_tradnl" sz="1900" dirty="0">
                <a:latin typeface="Montserrat"/>
              </a:rPr>
              <a:t>3. Las OMJ y CMJ deben trabajar en conjunto para crear la Política Municipal de la Juventud de acuerdo a las necesidades de los jóvenes de cada área, a la fecha se tienen vigentes 93 OMJ.</a:t>
            </a:r>
          </a:p>
          <a:p>
            <a:endParaRPr lang="es-ES_tradnl" sz="1900" dirty="0">
              <a:latin typeface="Montserrat"/>
            </a:endParaRPr>
          </a:p>
          <a:p>
            <a:endParaRPr lang="es-ES_tradnl" sz="1900" b="1" dirty="0">
              <a:latin typeface="Montserrat"/>
            </a:endParaRPr>
          </a:p>
          <a:p>
            <a:endParaRPr lang="es-GT" sz="1900" dirty="0">
              <a:latin typeface="Montserrat"/>
            </a:endParaRPr>
          </a:p>
        </p:txBody>
      </p:sp>
    </p:spTree>
    <p:extLst>
      <p:ext uri="{BB962C8B-B14F-4D97-AF65-F5344CB8AC3E}">
        <p14:creationId xmlns:p14="http://schemas.microsoft.com/office/powerpoint/2010/main" val="371906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632311"/>
          </a:xfrm>
          <a:prstGeom prst="rect">
            <a:avLst/>
          </a:prstGeom>
          <a:noFill/>
        </p:spPr>
        <p:txBody>
          <a:bodyPr wrap="square" rtlCol="0">
            <a:spAutoFit/>
          </a:bodyPr>
          <a:lstStyle/>
          <a:p>
            <a:pPr lvl="0"/>
            <a:r>
              <a:rPr lang="es-ES_tradnl" sz="2000" dirty="0">
                <a:latin typeface="Montserrat"/>
              </a:rPr>
              <a:t>4. Se desarrollaron una serie de capacitaciones dirigidas a la juventud del país, las cuales tuvieron como objetivo fortalecer las capacidades de los jóvenes en los ejes de la Política Nacional de la Juventud –PNJ-, los temas impartidos fueron: Inclusión y exclusión de la juventud guatemalteca, Prevención de la violencia, socialización del proceso de actualización de la PNJ y Jóvenes en revolución digital. Se logró beneficiar a un total de 1,171 personas de las cuales 630 mujeres y 541 hombres de 13 a 30 años y que pertenecen a los departamentos de Chiquimula, Jutiapa, San Marcos, Santa Rosa y Sololá.  </a:t>
            </a:r>
          </a:p>
          <a:p>
            <a:endParaRPr lang="es-ES_tradnl" sz="2000" dirty="0">
              <a:latin typeface="Montserrat"/>
            </a:endParaRPr>
          </a:p>
          <a:p>
            <a:r>
              <a:rPr lang="es-ES_tradnl" sz="2000" dirty="0">
                <a:latin typeface="Montserrat"/>
              </a:rPr>
              <a:t>5. Se gestionó con la Secretaría Ejecutiva de Servicio Cívico –SESC- capacitaciones de Servicio Cívico y con la Comisión Presidencial de Gobierno Abierto y Electrónico -CPGAE- cursos de: Ley de Libre Acceso a la Información Pública, Transparencia y Gobierno Electrónico para los jóvenes de las Juntas Locales de Servicio Cívico electos de los distintos departamentos del país, teniendo como finalidad empoderar a los jóvenes acerca de las normativas vigentes y que cumplan con las responsabilidades y obligaciones de acuerdo a lo establecido.</a:t>
            </a:r>
          </a:p>
          <a:p>
            <a:endParaRPr lang="es-ES_tradnl" sz="2000" dirty="0">
              <a:latin typeface="Montserrat"/>
            </a:endParaRPr>
          </a:p>
          <a:p>
            <a:endParaRPr lang="es-GT" sz="2000" dirty="0">
              <a:latin typeface="Montserrat"/>
            </a:endParaRPr>
          </a:p>
          <a:p>
            <a:endParaRPr lang="es-ES_tradnl" sz="2000" b="1" dirty="0">
              <a:latin typeface="Montserrat"/>
            </a:endParaRPr>
          </a:p>
          <a:p>
            <a:endParaRPr lang="es-GT" sz="2000" dirty="0">
              <a:latin typeface="Montserrat"/>
            </a:endParaRPr>
          </a:p>
        </p:txBody>
      </p:sp>
    </p:spTree>
    <p:extLst>
      <p:ext uri="{BB962C8B-B14F-4D97-AF65-F5344CB8AC3E}">
        <p14:creationId xmlns:p14="http://schemas.microsoft.com/office/powerpoint/2010/main" val="238728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909310"/>
          </a:xfrm>
          <a:prstGeom prst="rect">
            <a:avLst/>
          </a:prstGeom>
          <a:noFill/>
        </p:spPr>
        <p:txBody>
          <a:bodyPr wrap="square" rtlCol="0">
            <a:spAutoFit/>
          </a:bodyPr>
          <a:lstStyle/>
          <a:p>
            <a:r>
              <a:rPr lang="es-ES_tradnl" dirty="0">
                <a:latin typeface="Montserrat"/>
              </a:rPr>
              <a:t>6. En cumplimiento a los acuerdos establecidos en el convenio entre el Centro de Voluntariado Guatemala –CVG- y el CONJUVE se participó en el lanzamiento de VOLUNTEAM en el departamento de Huehuetenango, la actividad  fue convocada por Hábitat para la Humanidad de Guatemala organización que forma parte del CVG.</a:t>
            </a:r>
            <a:endParaRPr lang="es-GT" dirty="0">
              <a:latin typeface="Montserrat"/>
            </a:endParaRPr>
          </a:p>
          <a:p>
            <a:endParaRPr lang="es-ES_tradnl" dirty="0">
              <a:latin typeface="Montserrat"/>
            </a:endParaRPr>
          </a:p>
          <a:p>
            <a:r>
              <a:rPr lang="es-ES_tradnl" dirty="0">
                <a:latin typeface="Montserrat"/>
              </a:rPr>
              <a:t>7. Se brindó acompañamiento técnico en el proceso de actualización de la Política Municipal de Villa Nueva, por medio del cual se facilitaron aportes metodológicos en 4 diálogos juveniles realizados a través de la Coordinadora municipal, esta con la finalidad de que dicha actualización sea vinculada con la actualización de la nueva PNJ.</a:t>
            </a:r>
          </a:p>
          <a:p>
            <a:endParaRPr lang="es-ES_tradnl" dirty="0">
              <a:latin typeface="Montserrat"/>
            </a:endParaRPr>
          </a:p>
          <a:p>
            <a:r>
              <a:rPr lang="es-GT" dirty="0">
                <a:latin typeface="Montserrat"/>
              </a:rPr>
              <a:t>8. Se analizó y dio seguimiento a los programas destinados a la juventud de las instituciones públicas a nivel ejecutivo por medio de: solicitudes de información Pública, portales web de las instituciones y el Sistema de Contabilidad Integrada –SICOIN-, como resultado se elaboró un listado preliminar de 89 programas con su descripción y monto presupuestario al mes de abril 2021. </a:t>
            </a:r>
          </a:p>
          <a:p>
            <a:endParaRPr lang="es-GT" dirty="0">
              <a:latin typeface="Montserrat"/>
            </a:endParaRPr>
          </a:p>
          <a:p>
            <a:r>
              <a:rPr lang="es-ES_tradnl" dirty="0">
                <a:latin typeface="Montserrat"/>
              </a:rPr>
              <a:t>9. Se llevó a cabo la feria inclusiva de empleo virtual por medio de la plataforma Tu empleo, la actividad tuvo como fin facilitar la comunicación de oferentes en el marcado laboral para que jóvenes con discapacidad en búsqueda de empleo apliquen a un trabajo que más se adecue a su perfil.</a:t>
            </a:r>
          </a:p>
          <a:p>
            <a:endParaRPr lang="es-GT" dirty="0">
              <a:latin typeface="Montserrat"/>
            </a:endParaRPr>
          </a:p>
          <a:p>
            <a:endParaRPr lang="es-ES_tradnl" b="1" dirty="0">
              <a:latin typeface="Montserrat"/>
            </a:endParaRPr>
          </a:p>
          <a:p>
            <a:endParaRPr lang="es-GT" dirty="0">
              <a:latin typeface="Montserrat"/>
            </a:endParaRPr>
          </a:p>
        </p:txBody>
      </p:sp>
    </p:spTree>
    <p:extLst>
      <p:ext uri="{BB962C8B-B14F-4D97-AF65-F5344CB8AC3E}">
        <p14:creationId xmlns:p14="http://schemas.microsoft.com/office/powerpoint/2010/main" val="81706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4093428"/>
          </a:xfrm>
          <a:prstGeom prst="rect">
            <a:avLst/>
          </a:prstGeom>
          <a:noFill/>
        </p:spPr>
        <p:txBody>
          <a:bodyPr wrap="square" rtlCol="0">
            <a:spAutoFit/>
          </a:bodyPr>
          <a:lstStyle/>
          <a:p>
            <a:r>
              <a:rPr lang="es-ES_tradnl" sz="2000" dirty="0">
                <a:latin typeface="Montserrat"/>
              </a:rPr>
              <a:t>10. La feria se trabajó en conjunto con el Ministerio de Trabajo -MINTRAB-, Consejo Nacional de Discapacidad -CONADI-y el CONJUVE y participaron un total de 653 personas, distribuidas en 352 hombres y 301 mujeres de los 22 departamentos del país. </a:t>
            </a:r>
          </a:p>
          <a:p>
            <a:endParaRPr lang="es-ES_tradnl" sz="2000" dirty="0">
              <a:latin typeface="Montserrat"/>
            </a:endParaRPr>
          </a:p>
          <a:p>
            <a:r>
              <a:rPr lang="es-ES_tradnl" sz="2000" dirty="0">
                <a:latin typeface="Montserrat"/>
              </a:rPr>
              <a:t>11. Se llevó a cabo el diplomado “Aprendamos a Ser Inclusivos” que tuvo como objetivo generar conciencia sobre los derechos de las personas con discapacidad para su inclusión en la sociedad, la actividad estuvo dirigida a servidores públicos,  personal de cooperación y la juventud. La actividad se realizó en conjunto con CONADI y Jóvenes Artistas por la Justicia Social –JAXJS-, logrando un total de 256 participantes, siendo 199 mujeres y 57 hombres, durante el proceso el CONJUVE apoyo con la línea gráfica y los elementos de evaluación.</a:t>
            </a:r>
          </a:p>
          <a:p>
            <a:endParaRPr lang="es-GT" sz="2000" dirty="0">
              <a:latin typeface="Montserrat"/>
            </a:endParaRPr>
          </a:p>
          <a:p>
            <a:endParaRPr lang="es-ES_tradnl" sz="2000" b="1" dirty="0">
              <a:latin typeface="Montserrat"/>
            </a:endParaRPr>
          </a:p>
          <a:p>
            <a:endParaRPr lang="es-GT" sz="2000" dirty="0">
              <a:latin typeface="Montserrat"/>
            </a:endParaRPr>
          </a:p>
        </p:txBody>
      </p:sp>
    </p:spTree>
    <p:extLst>
      <p:ext uri="{BB962C8B-B14F-4D97-AF65-F5344CB8AC3E}">
        <p14:creationId xmlns:p14="http://schemas.microsoft.com/office/powerpoint/2010/main" val="67211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355312"/>
          </a:xfrm>
          <a:prstGeom prst="rect">
            <a:avLst/>
          </a:prstGeom>
          <a:noFill/>
        </p:spPr>
        <p:txBody>
          <a:bodyPr wrap="square" rtlCol="0">
            <a:spAutoFit/>
          </a:bodyPr>
          <a:lstStyle/>
          <a:p>
            <a:r>
              <a:rPr lang="es-ES_tradnl" dirty="0">
                <a:latin typeface="Montserrat"/>
              </a:rPr>
              <a:t>12. Se elaboró un informe para dar a conocer la ejecución presupuestaria de los gobiernos locales, el cual tuvo como fin identificar el gasto municipal enfocado a la juventud ejecutado durante el año 2020, asimismo permitió dar a conocer que municipalidades están asignando recursos en beneficio de este segmento de la población. La información fue obtenida por medio del sistema SICOIN GL, es importante hacer mención que de las 340 municipalidades únicamente 87 están asignando recursos a la juventud. </a:t>
            </a:r>
          </a:p>
          <a:p>
            <a:endParaRPr lang="es-ES_tradnl" dirty="0">
              <a:latin typeface="Montserrat"/>
            </a:endParaRPr>
          </a:p>
          <a:p>
            <a:r>
              <a:rPr lang="es-ES_tradnl" dirty="0">
                <a:latin typeface="Montserrat"/>
              </a:rPr>
              <a:t>13. Se realizó el informe “Desarrollo Social” que contiene información de los programas de: Ministerio de Desarrollo Social -MIDES-, Secretaría de Bienestar Social -SBS- y la Secretaría de Obras Sociales de la Esposa del Presidente -SOSEP-, el propósito de dicho informe es conocer e identificar la oferta programática que destinan estas entidades a los jóvenes del país.</a:t>
            </a:r>
          </a:p>
          <a:p>
            <a:endParaRPr lang="es-ES_tradnl" dirty="0">
              <a:latin typeface="Montserrat"/>
            </a:endParaRPr>
          </a:p>
          <a:p>
            <a:r>
              <a:rPr lang="es-ES_tradnl" dirty="0">
                <a:latin typeface="Montserrat"/>
              </a:rPr>
              <a:t>14. En cumplimiento a lo que establece el PLANEA se dio seguimiento a los acuerdos establecidos en la mesa nacional y departamental relacionados a la atención de adolescentes, en ese sentido se gestionó en conjunto con la Organización Siembra Bien la solicitud de </a:t>
            </a:r>
            <a:r>
              <a:rPr lang="es-ES_tradnl" dirty="0" err="1">
                <a:latin typeface="Montserrat"/>
              </a:rPr>
              <a:t>webinars</a:t>
            </a:r>
            <a:r>
              <a:rPr lang="es-ES_tradnl" dirty="0">
                <a:latin typeface="Montserrat"/>
              </a:rPr>
              <a:t> a la Secretaría Ejecutiva de la Comisión Contra las Adicciones y el Tráfico Ilícito de Drogas -SECCATID- relacionados con temas de: Adicciones y el Tráfico Ilícito de Drogas.</a:t>
            </a:r>
            <a:endParaRPr lang="es-GT" dirty="0">
              <a:latin typeface="Montserrat"/>
            </a:endParaRPr>
          </a:p>
          <a:p>
            <a:endParaRPr lang="es-GT" dirty="0">
              <a:latin typeface="Montserrat"/>
            </a:endParaRPr>
          </a:p>
          <a:p>
            <a:endParaRPr lang="es-ES_tradnl" b="1" dirty="0">
              <a:latin typeface="Montserrat"/>
            </a:endParaRPr>
          </a:p>
          <a:p>
            <a:endParaRPr lang="es-GT" dirty="0">
              <a:latin typeface="Montserrat"/>
            </a:endParaRPr>
          </a:p>
        </p:txBody>
      </p:sp>
    </p:spTree>
    <p:extLst>
      <p:ext uri="{BB962C8B-B14F-4D97-AF65-F5344CB8AC3E}">
        <p14:creationId xmlns:p14="http://schemas.microsoft.com/office/powerpoint/2010/main" val="252009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BD4445B-8362-F04D-BCEB-32058CB5AC6C}"/>
              </a:ext>
            </a:extLst>
          </p:cNvPr>
          <p:cNvSpPr>
            <a:spLocks noGrp="1"/>
          </p:cNvSpPr>
          <p:nvPr>
            <p:ph type="title"/>
          </p:nvPr>
        </p:nvSpPr>
        <p:spPr>
          <a:xfrm>
            <a:off x="408709" y="406690"/>
            <a:ext cx="6157554" cy="715530"/>
          </a:xfrm>
        </p:spPr>
        <p:txBody>
          <a:bodyPr>
            <a:normAutofit fontScale="90000"/>
          </a:bodyPr>
          <a:lstStyle/>
          <a:p>
            <a:r>
              <a:rPr lang="es-GT" sz="2400" b="1" dirty="0">
                <a:solidFill>
                  <a:srgbClr val="003353"/>
                </a:solidFill>
                <a:latin typeface="Montserrat" pitchFamily="2" charset="77"/>
              </a:rPr>
              <a:t>1. Resultados y/o metas estratégicas institucionales</a:t>
            </a:r>
          </a:p>
        </p:txBody>
      </p:sp>
      <p:sp>
        <p:nvSpPr>
          <p:cNvPr id="6" name="Título 1">
            <a:extLst>
              <a:ext uri="{FF2B5EF4-FFF2-40B4-BE49-F238E27FC236}">
                <a16:creationId xmlns:a16="http://schemas.microsoft.com/office/drawing/2014/main" id="{8D764665-8E4C-A44B-9BD6-5D0B7607C2FC}"/>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pic>
        <p:nvPicPr>
          <p:cNvPr id="7" name="Imagen 6">
            <a:extLst>
              <a:ext uri="{FF2B5EF4-FFF2-40B4-BE49-F238E27FC236}">
                <a16:creationId xmlns:a16="http://schemas.microsoft.com/office/drawing/2014/main" id="{621AB1A5-D346-4BC3-8EF0-2B34883613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 y="1479985"/>
            <a:ext cx="11190514" cy="4346049"/>
          </a:xfrm>
          <a:prstGeom prst="rect">
            <a:avLst/>
          </a:prstGeom>
          <a:noFill/>
          <a:ln>
            <a:noFill/>
          </a:ln>
        </p:spPr>
      </p:pic>
    </p:spTree>
    <p:extLst>
      <p:ext uri="{BB962C8B-B14F-4D97-AF65-F5344CB8AC3E}">
        <p14:creationId xmlns:p14="http://schemas.microsoft.com/office/powerpoint/2010/main" val="364705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632311"/>
          </a:xfrm>
          <a:prstGeom prst="rect">
            <a:avLst/>
          </a:prstGeom>
          <a:noFill/>
        </p:spPr>
        <p:txBody>
          <a:bodyPr wrap="square" rtlCol="0">
            <a:spAutoFit/>
          </a:bodyPr>
          <a:lstStyle/>
          <a:p>
            <a:r>
              <a:rPr lang="es-ES_tradnl" dirty="0">
                <a:latin typeface="Montserrat"/>
              </a:rPr>
              <a:t>15. Se realizó un análisis de la cantidad de jóvenes estudiantes que se encuentran en el nivel educativo formal y extraescolar lo cual permitió identificar el número de jóvenes que no estudian actualmente. Posteriormente, se realizó una revisión de la oferta programática que brinda del Ministerio de Educación -MINEDUC-a la juventud.</a:t>
            </a:r>
            <a:endParaRPr lang="es-GT" dirty="0">
              <a:latin typeface="Montserrat"/>
            </a:endParaRPr>
          </a:p>
          <a:p>
            <a:endParaRPr lang="es-GT" dirty="0">
              <a:latin typeface="Montserrat"/>
            </a:endParaRPr>
          </a:p>
          <a:p>
            <a:r>
              <a:rPr lang="es-ES_tradnl" dirty="0">
                <a:latin typeface="Montserrat"/>
              </a:rPr>
              <a:t>16. Se gestionó con International Young </a:t>
            </a:r>
            <a:r>
              <a:rPr lang="es-ES_tradnl" dirty="0" err="1">
                <a:latin typeface="Montserrat"/>
              </a:rPr>
              <a:t>Fellowship</a:t>
            </a:r>
            <a:r>
              <a:rPr lang="es-ES_tradnl" dirty="0">
                <a:latin typeface="Montserrat"/>
              </a:rPr>
              <a:t>  -IYF- (por sus siglas en inglés) un curso  básico  de idioma coreano dirigido a personas de 13 a  30 años en modalidad presencial y virtual;  esto con el objetivo que la juventud adquiera conocimientos básicos del idioma coreano, mejores oportunidades académicas, laborales, entre otras.</a:t>
            </a:r>
          </a:p>
          <a:p>
            <a:endParaRPr lang="es-ES_tradnl" dirty="0">
              <a:latin typeface="Montserrat"/>
            </a:endParaRPr>
          </a:p>
          <a:p>
            <a:r>
              <a:rPr lang="es-ES_tradnl" dirty="0">
                <a:latin typeface="Montserrat"/>
              </a:rPr>
              <a:t>17. Se verificaron, analizaron y determino que de los 6 programadas destinados a juventud por parte del Ministerio de Cultura y Deporte –MICUDE- en referencia a los temas de: Arte, Cultura,  Deporte y recreación,  2 de estos a la fecha se encuentran pendientes de ejecución, el motivo de debe a la pandemia actual del COVID-19 que ha afectado debido a las restricciones de actividades presenciales, por lo que procedió a elaborar un informe por medio del cual se dio a conocer la situación con los programas mencionados con el objetivo de que estos sean ejecutados en el menor tiempo posible considerando que estos contribuyen al desarrollo personal de la juventud </a:t>
            </a:r>
          </a:p>
          <a:p>
            <a:endParaRPr lang="es-GT" dirty="0">
              <a:latin typeface="Montserrat"/>
            </a:endParaRPr>
          </a:p>
          <a:p>
            <a:endParaRPr lang="es-ES_tradnl" b="1" dirty="0">
              <a:latin typeface="Montserrat"/>
            </a:endParaRPr>
          </a:p>
          <a:p>
            <a:endParaRPr lang="es-GT" dirty="0">
              <a:latin typeface="Montserrat"/>
            </a:endParaRPr>
          </a:p>
        </p:txBody>
      </p:sp>
    </p:spTree>
    <p:extLst>
      <p:ext uri="{BB962C8B-B14F-4D97-AF65-F5344CB8AC3E}">
        <p14:creationId xmlns:p14="http://schemas.microsoft.com/office/powerpoint/2010/main" val="3463039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909310"/>
          </a:xfrm>
          <a:prstGeom prst="rect">
            <a:avLst/>
          </a:prstGeom>
          <a:noFill/>
        </p:spPr>
        <p:txBody>
          <a:bodyPr wrap="square" rtlCol="0">
            <a:spAutoFit/>
          </a:bodyPr>
          <a:lstStyle/>
          <a:p>
            <a:r>
              <a:rPr lang="es-ES_tradnl" dirty="0">
                <a:latin typeface="Montserrat"/>
              </a:rPr>
              <a:t>18. Se gestionó con el MICUDE capacitaciones de entrenamiento personal para jóvenes de 13 a 30 años que se encuentran en situaciones de vulnerabilidad económica, social y educativa, se iniciará con una prueba piloto con los jóvenes del municipio de San Miguel etapa en el mes de mayo, las capacitaciones se impartirán por medio de la aplicación zoom y a la fecha se está trabajando en la elaboración de borrador de convenio con el Ministerio. </a:t>
            </a:r>
          </a:p>
          <a:p>
            <a:endParaRPr lang="es-ES_tradnl" dirty="0">
              <a:latin typeface="Montserrat"/>
            </a:endParaRPr>
          </a:p>
          <a:p>
            <a:r>
              <a:rPr lang="es-ES_tradnl" dirty="0">
                <a:latin typeface="Montserrat"/>
              </a:rPr>
              <a:t>19. Se trabajó de forma conjunta con la Secretaria contra la Violencia Sexual, Explotación y Trata de Personas –SVET- y el Centro de llamadas </a:t>
            </a:r>
            <a:r>
              <a:rPr lang="es-ES_tradnl" dirty="0" err="1">
                <a:latin typeface="Montserrat"/>
              </a:rPr>
              <a:t>Telus</a:t>
            </a:r>
            <a:r>
              <a:rPr lang="es-ES_tradnl" dirty="0">
                <a:latin typeface="Montserrat"/>
              </a:rPr>
              <a:t> para apoyar en la vinculación de 50 jóvenes migrantes retornados de Estados Unidos al programa de empleo de los cuales 16 son mujeres y 34 son hombres, el programa brinda oportunidades de trabajo con requisitos flexibles para los jóvenes que cuentan con un 50% de nivel de inglés de los departamentos de Quetzaltenango, San Marcos y Huehuetenango.</a:t>
            </a:r>
          </a:p>
          <a:p>
            <a:endParaRPr lang="es-ES_tradnl" dirty="0">
              <a:latin typeface="Montserrat"/>
            </a:endParaRPr>
          </a:p>
          <a:p>
            <a:r>
              <a:rPr lang="es-ES_tradnl" dirty="0">
                <a:latin typeface="Montserrat"/>
              </a:rPr>
              <a:t>20. Se participó en reuniones del proceso de reactivación de las mesas departamentales del Plan Nacional de Prevención de Embarazos en Adolescentes -PLANEA- del departamento de Quetzaltenango esto en respuesta a la convocatoria realizada por el MSPAS dentro de los temas abordados están: Qué es el PLANEA, acreditación y responsabilidades de las instituciones involucradas en el tema de prevención de embarazos.</a:t>
            </a:r>
          </a:p>
          <a:p>
            <a:endParaRPr lang="es-GT" dirty="0">
              <a:latin typeface="Montserrat"/>
            </a:endParaRPr>
          </a:p>
          <a:p>
            <a:endParaRPr lang="es-ES_tradnl" b="1" dirty="0">
              <a:latin typeface="Montserrat"/>
            </a:endParaRPr>
          </a:p>
          <a:p>
            <a:endParaRPr lang="es-ES_tradnl" b="1" dirty="0">
              <a:latin typeface="Montserrat"/>
            </a:endParaRPr>
          </a:p>
          <a:p>
            <a:endParaRPr lang="es-GT" dirty="0">
              <a:latin typeface="Montserrat"/>
            </a:endParaRPr>
          </a:p>
        </p:txBody>
      </p:sp>
    </p:spTree>
    <p:extLst>
      <p:ext uri="{BB962C8B-B14F-4D97-AF65-F5344CB8AC3E}">
        <p14:creationId xmlns:p14="http://schemas.microsoft.com/office/powerpoint/2010/main" val="279085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Acciones Sustantivas</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408709" y="1874189"/>
            <a:ext cx="2581275" cy="2419350"/>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3159148" y="1916474"/>
            <a:ext cx="2619375" cy="2409825"/>
          </a:xfrm>
          <a:prstGeom prst="rect">
            <a:avLst/>
          </a:prstGeom>
        </p:spPr>
      </p:pic>
      <p:sp>
        <p:nvSpPr>
          <p:cNvPr id="7" name="CuadroTexto 6">
            <a:extLst>
              <a:ext uri="{FF2B5EF4-FFF2-40B4-BE49-F238E27FC236}">
                <a16:creationId xmlns:a16="http://schemas.microsoft.com/office/drawing/2014/main" id="{A203BFD0-2D53-428C-A791-B06E2AEA2925}"/>
              </a:ext>
            </a:extLst>
          </p:cNvPr>
          <p:cNvSpPr txBox="1"/>
          <p:nvPr/>
        </p:nvSpPr>
        <p:spPr>
          <a:xfrm>
            <a:off x="6181916" y="1711611"/>
            <a:ext cx="4527070" cy="3477875"/>
          </a:xfrm>
          <a:prstGeom prst="rect">
            <a:avLst/>
          </a:prstGeom>
          <a:noFill/>
        </p:spPr>
        <p:txBody>
          <a:bodyPr wrap="square" rtlCol="0">
            <a:spAutoFit/>
          </a:bodyPr>
          <a:lstStyle/>
          <a:p>
            <a:pPr lvl="0"/>
            <a:r>
              <a:rPr lang="es-ES_tradnl" sz="2000" dirty="0">
                <a:latin typeface="Montserrat"/>
              </a:rPr>
              <a:t>21. Se coordinó en conjunto con la SBS la donación de 30 árboles siendo 15 de estos cipreses y 15 jacarandas, los cuales fueron proporcionados por el Instituto Nacional de Bosques -INAB-  para llevar a cabo una actividad de la SBS de productividad y desarrollo, esto permitió adquirir responsabilidad con el entorno y medio ambiente por parte de los adolescentes de 15 a 18 años del programa.</a:t>
            </a:r>
            <a:endParaRPr lang="es-GT" sz="2000" dirty="0">
              <a:latin typeface="Montserrat"/>
            </a:endParaRPr>
          </a:p>
        </p:txBody>
      </p:sp>
    </p:spTree>
    <p:extLst>
      <p:ext uri="{BB962C8B-B14F-4D97-AF65-F5344CB8AC3E}">
        <p14:creationId xmlns:p14="http://schemas.microsoft.com/office/powerpoint/2010/main" val="390303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Otras Acciones </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078313"/>
          </a:xfrm>
          <a:prstGeom prst="rect">
            <a:avLst/>
          </a:prstGeom>
          <a:noFill/>
        </p:spPr>
        <p:txBody>
          <a:bodyPr wrap="square" rtlCol="0">
            <a:spAutoFit/>
          </a:bodyPr>
          <a:lstStyle/>
          <a:p>
            <a:r>
              <a:rPr lang="es-ES_tradnl" dirty="0">
                <a:latin typeface="Montserrat"/>
              </a:rPr>
              <a:t>22. Se realizó el lanzamiento del proyecto “Emprendi2” en conjunto con USAID, el proyecto tiene como objetivo desarrollar competencias emprendedoras jóvenes que les permita diseñar una idea de negocio factible y centrada en el usuario, inicialmente el espacio era para 1025 jóvenes de 18 a 29 años de los departamentos de Guatemala, San Marcos, Retalhuleu, Quetzaltenango, Chimaltenango, Escuintla, Chiquimula e Izabal, sin embargo es importante hacer mención que la actividad tuvo un impacto alto en la juventud y se sobrepasó la cantidad de jóvenes postulantes a 1205 a nivel nacional.</a:t>
            </a:r>
            <a:endParaRPr lang="es-GT" dirty="0">
              <a:latin typeface="Montserrat"/>
            </a:endParaRPr>
          </a:p>
          <a:p>
            <a:endParaRPr lang="es-GT" dirty="0">
              <a:latin typeface="Montserrat"/>
            </a:endParaRPr>
          </a:p>
          <a:p>
            <a:r>
              <a:rPr lang="es-ES_tradnl" dirty="0">
                <a:latin typeface="Montserrat"/>
              </a:rPr>
              <a:t>23. El CONJUVE con el fin de promover, respetar, garantizar y proteger el desarrollo integral de la juventud guatemalteca se encuentra liderando el proceso de actualización de la Política Nacional de la Juventud la cual tendrá una vigencia de 2021–2032, esto con el objeto que el contenido de la citada política se encuentre alineada con el Plan Nacional de Desarrollo: </a:t>
            </a:r>
            <a:r>
              <a:rPr lang="es-ES_tradnl" dirty="0" err="1">
                <a:latin typeface="Montserrat"/>
              </a:rPr>
              <a:t>K'atun</a:t>
            </a:r>
            <a:r>
              <a:rPr lang="es-ES_tradnl" dirty="0">
                <a:latin typeface="Montserrat"/>
              </a:rPr>
              <a:t> y los Objetivos de Desarrollo Sostenibles –ODS– y por ende a la Política General de Gobierno 2020–2024, dicha política tendrá como objetivo “Promover acciones estratégicas que garanticen el bien común de la juventud, respondiendo al cumplimiento de sus derechos, para que las intervenciones del Estado sean oportunas y orientadas a su desarrollo integral, consolidando sus identidades como protagonistas estratégicos del progreso del país”.</a:t>
            </a:r>
            <a:endParaRPr lang="es-GT" dirty="0">
              <a:latin typeface="Montserrat"/>
            </a:endParaRPr>
          </a:p>
          <a:p>
            <a:endParaRPr lang="es-ES_tradnl" b="1" dirty="0">
              <a:latin typeface="Montserrat"/>
            </a:endParaRPr>
          </a:p>
          <a:p>
            <a:endParaRPr lang="es-GT" dirty="0">
              <a:latin typeface="Montserrat"/>
            </a:endParaRPr>
          </a:p>
        </p:txBody>
      </p:sp>
    </p:spTree>
    <p:extLst>
      <p:ext uri="{BB962C8B-B14F-4D97-AF65-F5344CB8AC3E}">
        <p14:creationId xmlns:p14="http://schemas.microsoft.com/office/powerpoint/2010/main" val="339662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Otras Acciones </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4801314"/>
          </a:xfrm>
          <a:prstGeom prst="rect">
            <a:avLst/>
          </a:prstGeom>
          <a:noFill/>
        </p:spPr>
        <p:txBody>
          <a:bodyPr wrap="square" rtlCol="0">
            <a:spAutoFit/>
          </a:bodyPr>
          <a:lstStyle/>
          <a:p>
            <a:pPr lvl="0"/>
            <a:r>
              <a:rPr lang="es-ES_tradnl" dirty="0">
                <a:latin typeface="Montserrat"/>
              </a:rPr>
              <a:t>24. Gestión de cooperación para obtener apoyo a través del Proyecto de Gobernabilidad Urbana UMG de la USAID, como resultado proporcionaron un consultor especialista en temas como: migración, género y prevención de la violencia, el profesional estará apoyando en el proceso de la actualización y en la integración del Plan de Acción Interinstitucional -PAI- de la nueva PNJ.</a:t>
            </a:r>
          </a:p>
          <a:p>
            <a:pPr lvl="0"/>
            <a:endParaRPr lang="es-GT" dirty="0">
              <a:latin typeface="Montserrat"/>
            </a:endParaRPr>
          </a:p>
          <a:p>
            <a:pPr lvl="0"/>
            <a:r>
              <a:rPr lang="es-ES_tradnl" dirty="0">
                <a:latin typeface="Montserrat"/>
              </a:rPr>
              <a:t>25. Elaboración de priorización departamental para medir la magnitud de las causas indirectas identificadas en el árbol de problemas e intervención del Estado para atender las causas indirectas identificadas. Este proceso se llevó a cabo por medio de Google </a:t>
            </a:r>
            <a:r>
              <a:rPr lang="es-ES_tradnl" dirty="0" err="1">
                <a:latin typeface="Montserrat"/>
              </a:rPr>
              <a:t>Forms</a:t>
            </a:r>
            <a:r>
              <a:rPr lang="es-ES_tradnl" dirty="0">
                <a:latin typeface="Montserrat"/>
              </a:rPr>
              <a:t> y permito que la juventud de los diferentes departamentos del país realice aportes en el proceso de actualización de la PNJ.</a:t>
            </a:r>
          </a:p>
          <a:p>
            <a:pPr lvl="0"/>
            <a:endParaRPr lang="es-GT" dirty="0">
              <a:latin typeface="Montserrat"/>
            </a:endParaRPr>
          </a:p>
          <a:p>
            <a:pPr lvl="0"/>
            <a:r>
              <a:rPr lang="es-ES_tradnl" dirty="0">
                <a:latin typeface="Montserrat"/>
              </a:rPr>
              <a:t>26. Establecer ejes y líneas de acción, tomando como referencia el contenido del documento denominado “6 millones de razones, propuestas de las juventudes guatemaltecas para una Política Nacional de Juventud que erradique las desigualdades”, posteriormente, estas fueron validadas a través de mesas temáticas de trabajo en donde participaron personal de secretarías, consejos, comisiones y ministerios del Organismo Ejecutivo. </a:t>
            </a:r>
          </a:p>
          <a:p>
            <a:endParaRPr lang="es-ES_tradnl" b="1" dirty="0">
              <a:latin typeface="Montserrat"/>
            </a:endParaRPr>
          </a:p>
          <a:p>
            <a:endParaRPr lang="es-GT" dirty="0">
              <a:latin typeface="Montserrat"/>
            </a:endParaRPr>
          </a:p>
        </p:txBody>
      </p:sp>
    </p:spTree>
    <p:extLst>
      <p:ext uri="{BB962C8B-B14F-4D97-AF65-F5344CB8AC3E}">
        <p14:creationId xmlns:p14="http://schemas.microsoft.com/office/powerpoint/2010/main" val="235371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Otras Acciones </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5324535"/>
          </a:xfrm>
          <a:prstGeom prst="rect">
            <a:avLst/>
          </a:prstGeom>
          <a:noFill/>
        </p:spPr>
        <p:txBody>
          <a:bodyPr wrap="square" rtlCol="0">
            <a:spAutoFit/>
          </a:bodyPr>
          <a:lstStyle/>
          <a:p>
            <a:pPr lvl="0"/>
            <a:r>
              <a:rPr lang="es-ES_tradnl" sz="2000" dirty="0">
                <a:latin typeface="Montserrat"/>
              </a:rPr>
              <a:t>27. Revisión de ejes y líneas de acción, la actividad se realizó con instituciones de gobierno que han participado y brindado aportes en el proceso de actualización de la PNJ, la cual tuvo como fin que las entidades revisaran y validaran los ejes y líneas de acción de la nueva PNJ, así como indicar la viabilidad presupuestaria.</a:t>
            </a:r>
          </a:p>
          <a:p>
            <a:pPr lvl="0"/>
            <a:endParaRPr lang="es-ES_tradnl" sz="2000" dirty="0">
              <a:latin typeface="Montserrat"/>
            </a:endParaRPr>
          </a:p>
          <a:p>
            <a:pPr lvl="0"/>
            <a:r>
              <a:rPr lang="es-ES_tradnl" sz="2000" dirty="0">
                <a:latin typeface="Montserrat"/>
              </a:rPr>
              <a:t>28. Se realizaron 8 talleres de trabajo para la revisión de ejes y líneas de acción de la PNJ, contando con la participación de un total de 130 personas de las cuales 53 son mujeres y 77 hombres que pertenecen a las instituciones de gobierno que han apoyado en el proceso. </a:t>
            </a:r>
          </a:p>
          <a:p>
            <a:pPr lvl="0"/>
            <a:endParaRPr lang="es-GT" sz="2000" dirty="0">
              <a:latin typeface="Montserrat"/>
            </a:endParaRPr>
          </a:p>
          <a:p>
            <a:r>
              <a:rPr lang="es-ES_tradnl" sz="2000" dirty="0">
                <a:latin typeface="Montserrat"/>
              </a:rPr>
              <a:t>29. Se establecieron grupos de acuerdo a cada eje y línea, fueron seleccionadas las entidades de acuerdo a su relación con el tema, después se entregaron las propuestas y se solicitó a cada grupo realizar la revisión, validación, viabilidad presupuestaria del contenido de la propuesta, durante el proceso apoyaron de facilitadores quienes orientaron a los participantes y posteriormente debían entregar las no objeciones por cada institución.</a:t>
            </a:r>
            <a:endParaRPr lang="es-GT" sz="2000" dirty="0">
              <a:latin typeface="Montserrat"/>
            </a:endParaRPr>
          </a:p>
          <a:p>
            <a:pPr lvl="0"/>
            <a:endParaRPr lang="es-GT" sz="2000" dirty="0">
              <a:latin typeface="Montserrat"/>
            </a:endParaRPr>
          </a:p>
          <a:p>
            <a:endParaRPr lang="es-ES_tradnl" sz="2000" b="1" dirty="0">
              <a:latin typeface="Montserrat"/>
            </a:endParaRPr>
          </a:p>
          <a:p>
            <a:endParaRPr lang="es-GT" sz="2000" dirty="0">
              <a:latin typeface="Montserrat"/>
            </a:endParaRPr>
          </a:p>
        </p:txBody>
      </p:sp>
    </p:spTree>
    <p:extLst>
      <p:ext uri="{BB962C8B-B14F-4D97-AF65-F5344CB8AC3E}">
        <p14:creationId xmlns:p14="http://schemas.microsoft.com/office/powerpoint/2010/main" val="404833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Otras Acciones </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Específica</a:t>
            </a:r>
          </a:p>
        </p:txBody>
      </p:sp>
      <p:sp>
        <p:nvSpPr>
          <p:cNvPr id="3" name="CuadroTexto 2"/>
          <p:cNvSpPr txBox="1"/>
          <p:nvPr/>
        </p:nvSpPr>
        <p:spPr>
          <a:xfrm>
            <a:off x="577873" y="1382449"/>
            <a:ext cx="9823427" cy="3785652"/>
          </a:xfrm>
          <a:prstGeom prst="rect">
            <a:avLst/>
          </a:prstGeom>
          <a:noFill/>
        </p:spPr>
        <p:txBody>
          <a:bodyPr wrap="square" rtlCol="0">
            <a:spAutoFit/>
          </a:bodyPr>
          <a:lstStyle/>
          <a:p>
            <a:r>
              <a:rPr lang="es-ES_tradnl" sz="2000" dirty="0">
                <a:latin typeface="Montserrat"/>
              </a:rPr>
              <a:t>30. Asimismo, se llevaron a cabo 2 encuentros con organizaciones juveniles a través de la aplicación xxx se logró contar con 60 participantes, 27 fueron mujeres y 33 hombres la actividad tuvo la finalidad de obtener opiniones acerca del contenido del documento de la PNJ y posteriormente incluirlos en el documento indicado.</a:t>
            </a:r>
            <a:endParaRPr lang="es-GT" sz="2000" dirty="0">
              <a:latin typeface="Montserrat"/>
            </a:endParaRPr>
          </a:p>
          <a:p>
            <a:endParaRPr lang="es-GT" sz="2000" dirty="0">
              <a:latin typeface="Montserrat"/>
            </a:endParaRPr>
          </a:p>
          <a:p>
            <a:r>
              <a:rPr lang="es-ES_tradnl" sz="2000" dirty="0">
                <a:latin typeface="Montserrat"/>
              </a:rPr>
              <a:t>31. Se realizó una alineación y recapitulación de políticas sectoriales vigentes, para orientar y articular las acciones del Organismo Ejecutivo a favor de la población comprendida entre los 13 y 30 años, dicha alineación fue con el Plan </a:t>
            </a:r>
            <a:r>
              <a:rPr lang="es-ES_tradnl" sz="2000" dirty="0" err="1">
                <a:latin typeface="Montserrat"/>
              </a:rPr>
              <a:t>K”atun</a:t>
            </a:r>
            <a:r>
              <a:rPr lang="es-ES_tradnl" sz="2000" dirty="0">
                <a:latin typeface="Montserrat"/>
              </a:rPr>
              <a:t>, Nuestra Guatemala 2032 y los Objetivos de Desarrollo Sostenible -ODS- .</a:t>
            </a:r>
            <a:endParaRPr lang="es-GT" sz="2000" dirty="0">
              <a:latin typeface="Montserrat"/>
            </a:endParaRPr>
          </a:p>
          <a:p>
            <a:endParaRPr lang="es-ES_tradnl" sz="2000" b="1" dirty="0">
              <a:latin typeface="Montserrat"/>
            </a:endParaRPr>
          </a:p>
          <a:p>
            <a:endParaRPr lang="es-ES_tradnl" sz="2000" b="1" dirty="0">
              <a:latin typeface="Montserrat"/>
            </a:endParaRPr>
          </a:p>
          <a:p>
            <a:endParaRPr lang="es-GT" sz="2000" dirty="0">
              <a:latin typeface="Montserrat"/>
            </a:endParaRPr>
          </a:p>
        </p:txBody>
      </p:sp>
    </p:spTree>
    <p:extLst>
      <p:ext uri="{BB962C8B-B14F-4D97-AF65-F5344CB8AC3E}">
        <p14:creationId xmlns:p14="http://schemas.microsoft.com/office/powerpoint/2010/main" val="337660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648700" cy="715530"/>
          </a:xfrm>
        </p:spPr>
        <p:txBody>
          <a:bodyPr>
            <a:normAutofit/>
          </a:bodyPr>
          <a:lstStyle/>
          <a:p>
            <a:r>
              <a:rPr lang="es-ES" sz="2400" b="1" dirty="0">
                <a:solidFill>
                  <a:srgbClr val="003353"/>
                </a:solidFill>
                <a:latin typeface="Montserrat" pitchFamily="2" charset="77"/>
              </a:rPr>
              <a:t>Conclusiones </a:t>
            </a: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GT" sz="1600" dirty="0">
              <a:solidFill>
                <a:srgbClr val="00568B"/>
              </a:solidFill>
              <a:latin typeface="Montserrat Medium" pitchFamily="2" charset="77"/>
            </a:endParaRPr>
          </a:p>
        </p:txBody>
      </p:sp>
      <p:sp>
        <p:nvSpPr>
          <p:cNvPr id="3" name="CuadroTexto 2"/>
          <p:cNvSpPr txBox="1"/>
          <p:nvPr/>
        </p:nvSpPr>
        <p:spPr>
          <a:xfrm>
            <a:off x="577873" y="940489"/>
            <a:ext cx="9823427" cy="6232475"/>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s-ES_tradnl" sz="1900" dirty="0">
                <a:effectLst/>
                <a:latin typeface="Montserrat"/>
                <a:ea typeface="Montserrat"/>
                <a:cs typeface="Montserrat"/>
              </a:rPr>
              <a:t>El presupuesto del CONJUVE es utilizado en gran parte para el funcionamiento de la institución, por lo que es necesario contar con una mayor asignación presupuestaria, reiterando que para el presente ejercicio fiscal la población joven del país corresponde al 35.31% del total de la población nacional, para poder contribuir al desarrollo integral y mejorar la calidad de vida de los jóvenes este Consejo debe contar con el recurso humano idóneo para cubrir el territorio, sin embargo debido al bajo presupuesto la institución se encuentra debilitada en ese aspecto.</a:t>
            </a:r>
            <a:endParaRPr lang="en-US" sz="1900" dirty="0">
              <a:effectLst/>
              <a:latin typeface="Montserrat"/>
              <a:ea typeface="Calibri" panose="020F0502020204030204" pitchFamily="34" charset="0"/>
              <a:cs typeface="Times New Roman" panose="02020603050405020304" pitchFamily="18" charset="0"/>
            </a:endParaRPr>
          </a:p>
          <a:p>
            <a:pPr marL="457200" marR="0" algn="just">
              <a:spcBef>
                <a:spcPts val="0"/>
              </a:spcBef>
              <a:spcAft>
                <a:spcPts val="0"/>
              </a:spcAft>
            </a:pPr>
            <a:r>
              <a:rPr lang="es-ES_tradnl" sz="1900" dirty="0">
                <a:effectLst/>
                <a:latin typeface="Montserrat"/>
                <a:ea typeface="Montserrat"/>
                <a:cs typeface="Montserrat"/>
              </a:rPr>
              <a:t> </a:t>
            </a:r>
            <a:endParaRPr lang="en-US" sz="1900" dirty="0">
              <a:effectLst/>
              <a:latin typeface="Montserra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ES_tradnl" sz="1900" dirty="0">
                <a:effectLst/>
                <a:latin typeface="Montserrat"/>
                <a:ea typeface="Montserrat"/>
                <a:cs typeface="Montserrat"/>
              </a:rPr>
              <a:t>El CONJUVE se encuentra cumpliendo con sus funciones y responsabilidades como ente rector de la temática de juventud, logrando para este cuatrimestre dar seguimiento a las entidades de gobierno, organizaciones y otros actores que dirigen recursos a la juventud   y así poner a disposición de los jóvenes estos beneficios para reducir la desigualdad y falta de oportunidades.</a:t>
            </a:r>
            <a:endParaRPr lang="en-US" sz="1900" dirty="0">
              <a:effectLst/>
              <a:latin typeface="Montserrat"/>
              <a:ea typeface="Calibri" panose="020F0502020204030204" pitchFamily="34" charset="0"/>
              <a:cs typeface="Times New Roman" panose="02020603050405020304" pitchFamily="18" charset="0"/>
            </a:endParaRPr>
          </a:p>
          <a:p>
            <a:pPr marL="450215" marR="0" algn="just">
              <a:spcBef>
                <a:spcPts val="0"/>
              </a:spcBef>
              <a:spcAft>
                <a:spcPts val="0"/>
              </a:spcAft>
            </a:pPr>
            <a:r>
              <a:rPr lang="es-ES_tradnl" sz="1900" dirty="0">
                <a:effectLst/>
                <a:latin typeface="Montserrat"/>
                <a:ea typeface="Montserrat"/>
                <a:cs typeface="Montserrat"/>
              </a:rPr>
              <a:t> </a:t>
            </a:r>
            <a:endParaRPr lang="en-US" sz="1900" dirty="0">
              <a:effectLst/>
              <a:latin typeface="Montserra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s-ES_tradnl" sz="1900" dirty="0">
                <a:effectLst/>
                <a:latin typeface="Montserrat"/>
                <a:ea typeface="Montserrat"/>
                <a:cs typeface="Montserrat"/>
              </a:rPr>
              <a:t>El proceso de actualización del documento de la PNJ ha sido inclusivo e integral, con la finalidad de que la política sea de Estado y responda a las necesidades de este segmento poblacional y que las diferentes entidades estatales dirijan sus intervenciones en función de los ejes y líneas de acción establecidas en el documento.</a:t>
            </a:r>
            <a:endParaRPr lang="en-US" sz="1900" dirty="0">
              <a:effectLst/>
              <a:latin typeface="Montserrat"/>
              <a:ea typeface="Calibri" panose="020F0502020204030204" pitchFamily="34" charset="0"/>
              <a:cs typeface="Times New Roman" panose="02020603050405020304" pitchFamily="18" charset="0"/>
            </a:endParaRPr>
          </a:p>
          <a:p>
            <a:endParaRPr lang="es-ES_tradnl" sz="1900" b="1" dirty="0">
              <a:latin typeface="Montserrat"/>
            </a:endParaRPr>
          </a:p>
          <a:p>
            <a:endParaRPr lang="es-ES_tradnl" sz="1900" b="1" dirty="0">
              <a:latin typeface="Montserrat"/>
            </a:endParaRPr>
          </a:p>
          <a:p>
            <a:endParaRPr lang="es-GT" sz="1900" dirty="0">
              <a:latin typeface="Montserrat"/>
            </a:endParaRPr>
          </a:p>
        </p:txBody>
      </p:sp>
    </p:spTree>
    <p:extLst>
      <p:ext uri="{BB962C8B-B14F-4D97-AF65-F5344CB8AC3E}">
        <p14:creationId xmlns:p14="http://schemas.microsoft.com/office/powerpoint/2010/main" val="1951745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6" name="Imagen 155">
            <a:extLst>
              <a:ext uri="{FF2B5EF4-FFF2-40B4-BE49-F238E27FC236}">
                <a16:creationId xmlns:a16="http://schemas.microsoft.com/office/drawing/2014/main" id="{14108756-2E0E-CC49-8161-952CE6D3E950}"/>
              </a:ext>
            </a:extLst>
          </p:cNvPr>
          <p:cNvPicPr>
            <a:picLocks noChangeAspect="1"/>
          </p:cNvPicPr>
          <p:nvPr/>
        </p:nvPicPr>
        <p:blipFill rotWithShape="1">
          <a:blip r:embed="rId3"/>
          <a:srcRect t="2266" b="6242"/>
          <a:stretch/>
        </p:blipFill>
        <p:spPr>
          <a:xfrm>
            <a:off x="3816350" y="2677886"/>
            <a:ext cx="4559300" cy="1502228"/>
          </a:xfrm>
          <a:prstGeom prst="rect">
            <a:avLst/>
          </a:prstGeom>
          <a:effectLst>
            <a:outerShdw blurRad="210917" dist="50800" dir="5400000" sx="83958" sy="83958" algn="ctr" rotWithShape="0">
              <a:schemeClr val="tx2">
                <a:lumMod val="50000"/>
              </a:schemeClr>
            </a:outerShdw>
          </a:effectLst>
        </p:spPr>
      </p:pic>
      <p:cxnSp>
        <p:nvCxnSpPr>
          <p:cNvPr id="158" name="Conector recto 157">
            <a:extLst>
              <a:ext uri="{FF2B5EF4-FFF2-40B4-BE49-F238E27FC236}">
                <a16:creationId xmlns:a16="http://schemas.microsoft.com/office/drawing/2014/main" id="{C93F79F2-18CD-0946-9C79-04BF229D903B}"/>
              </a:ext>
            </a:extLst>
          </p:cNvPr>
          <p:cNvCxnSpPr>
            <a:cxnSpLocks/>
          </p:cNvCxnSpPr>
          <p:nvPr/>
        </p:nvCxnSpPr>
        <p:spPr>
          <a:xfrm>
            <a:off x="6527637" y="3116455"/>
            <a:ext cx="0" cy="612231"/>
          </a:xfrm>
          <a:prstGeom prst="line">
            <a:avLst/>
          </a:prstGeom>
          <a:ln w="12700">
            <a:solidFill>
              <a:srgbClr val="003353"/>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0C906E5-FDD6-482F-AE25-B843C5BD7BD3}"/>
              </a:ext>
            </a:extLst>
          </p:cNvPr>
          <p:cNvSpPr txBox="1"/>
          <p:nvPr/>
        </p:nvSpPr>
        <p:spPr>
          <a:xfrm>
            <a:off x="6678911" y="3116455"/>
            <a:ext cx="1274262" cy="600164"/>
          </a:xfrm>
          <a:prstGeom prst="rect">
            <a:avLst/>
          </a:prstGeom>
          <a:noFill/>
        </p:spPr>
        <p:txBody>
          <a:bodyPr wrap="square" rtlCol="0">
            <a:spAutoFit/>
          </a:bodyPr>
          <a:lstStyle/>
          <a:p>
            <a:r>
              <a:rPr lang="es-GT" sz="1100" b="1" dirty="0">
                <a:solidFill>
                  <a:srgbClr val="003353"/>
                </a:solidFill>
                <a:latin typeface="Montserrat" pitchFamily="2" charset="77"/>
              </a:rPr>
              <a:t>CONSEJO NACIONAL DE LA JUVENTUD</a:t>
            </a:r>
          </a:p>
        </p:txBody>
      </p:sp>
    </p:spTree>
    <p:extLst>
      <p:ext uri="{BB962C8B-B14F-4D97-AF65-F5344CB8AC3E}">
        <p14:creationId xmlns:p14="http://schemas.microsoft.com/office/powerpoint/2010/main" val="242438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8935588" cy="715530"/>
          </a:xfrm>
        </p:spPr>
        <p:txBody>
          <a:bodyPr>
            <a:normAutofit fontScale="90000"/>
          </a:bodyPr>
          <a:lstStyle/>
          <a:p>
            <a:r>
              <a:rPr lang="es-GT" sz="2400" b="1" dirty="0">
                <a:solidFill>
                  <a:srgbClr val="003353"/>
                </a:solidFill>
                <a:latin typeface="Montserrat" pitchFamily="2" charset="77"/>
              </a:rPr>
              <a:t>2. Presupuesto asignado, vigente, ejecutado y saldo por ejecutar según grupo de gasto</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78378" y="900797"/>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sp>
        <p:nvSpPr>
          <p:cNvPr id="6" name="Marcador de contenido 6">
            <a:extLst>
              <a:ext uri="{FF2B5EF4-FFF2-40B4-BE49-F238E27FC236}">
                <a16:creationId xmlns:a16="http://schemas.microsoft.com/office/drawing/2014/main" id="{AB90D173-FF39-4104-B7EC-9E72921354E3}"/>
              </a:ext>
            </a:extLst>
          </p:cNvPr>
          <p:cNvSpPr>
            <a:spLocks noGrp="1"/>
          </p:cNvSpPr>
          <p:nvPr>
            <p:ph idx="1"/>
          </p:nvPr>
        </p:nvSpPr>
        <p:spPr>
          <a:xfrm>
            <a:off x="408709" y="1397330"/>
            <a:ext cx="11025645" cy="1556589"/>
          </a:xfrm>
        </p:spPr>
        <p:txBody>
          <a:bodyPr>
            <a:normAutofit/>
          </a:bodyPr>
          <a:lstStyle/>
          <a:p>
            <a:pPr marL="0" indent="0" algn="just">
              <a:buNone/>
            </a:pPr>
            <a:r>
              <a:rPr lang="es-ES" sz="2400" dirty="0"/>
              <a:t>El presupuesto aprobado para el CONJUVE para el presente ejercicio fiscal es por un monto de trece millones de quetzales (Q. 13,000, 000.00), en el primer cuatrimestre se ejecutaron tres millones quinientos ochenta y tres mil seiscientos setenta y dos quetzales con 25/100 (Q. 3,583, 672.25) que representa 27.57%. de la ejecución.</a:t>
            </a:r>
            <a:endParaRPr lang="es-GT" sz="2400" dirty="0"/>
          </a:p>
        </p:txBody>
      </p:sp>
      <p:graphicFrame>
        <p:nvGraphicFramePr>
          <p:cNvPr id="3" name="Tabla 2">
            <a:extLst>
              <a:ext uri="{FF2B5EF4-FFF2-40B4-BE49-F238E27FC236}">
                <a16:creationId xmlns:a16="http://schemas.microsoft.com/office/drawing/2014/main" id="{FC70F40B-8C5F-4B32-AFDC-AB20CB057769}"/>
              </a:ext>
            </a:extLst>
          </p:cNvPr>
          <p:cNvGraphicFramePr>
            <a:graphicFrameLocks noGrp="1"/>
          </p:cNvGraphicFramePr>
          <p:nvPr>
            <p:extLst>
              <p:ext uri="{D42A27DB-BD31-4B8C-83A1-F6EECF244321}">
                <p14:modId xmlns:p14="http://schemas.microsoft.com/office/powerpoint/2010/main" val="273642040"/>
              </p:ext>
            </p:extLst>
          </p:nvPr>
        </p:nvGraphicFramePr>
        <p:xfrm>
          <a:off x="1301931" y="3231455"/>
          <a:ext cx="9588138" cy="1835082"/>
        </p:xfrm>
        <a:graphic>
          <a:graphicData uri="http://schemas.openxmlformats.org/drawingml/2006/table">
            <a:tbl>
              <a:tblPr firstRow="1" firstCol="1" bandRow="1"/>
              <a:tblGrid>
                <a:gridCol w="1770854">
                  <a:extLst>
                    <a:ext uri="{9D8B030D-6E8A-4147-A177-3AD203B41FA5}">
                      <a16:colId xmlns:a16="http://schemas.microsoft.com/office/drawing/2014/main" val="981404996"/>
                    </a:ext>
                  </a:extLst>
                </a:gridCol>
                <a:gridCol w="1395944">
                  <a:extLst>
                    <a:ext uri="{9D8B030D-6E8A-4147-A177-3AD203B41FA5}">
                      <a16:colId xmlns:a16="http://schemas.microsoft.com/office/drawing/2014/main" val="1749079683"/>
                    </a:ext>
                  </a:extLst>
                </a:gridCol>
                <a:gridCol w="1475712">
                  <a:extLst>
                    <a:ext uri="{9D8B030D-6E8A-4147-A177-3AD203B41FA5}">
                      <a16:colId xmlns:a16="http://schemas.microsoft.com/office/drawing/2014/main" val="3538052584"/>
                    </a:ext>
                  </a:extLst>
                </a:gridCol>
                <a:gridCol w="1296233">
                  <a:extLst>
                    <a:ext uri="{9D8B030D-6E8A-4147-A177-3AD203B41FA5}">
                      <a16:colId xmlns:a16="http://schemas.microsoft.com/office/drawing/2014/main" val="1960368025"/>
                    </a:ext>
                  </a:extLst>
                </a:gridCol>
                <a:gridCol w="1296233">
                  <a:extLst>
                    <a:ext uri="{9D8B030D-6E8A-4147-A177-3AD203B41FA5}">
                      <a16:colId xmlns:a16="http://schemas.microsoft.com/office/drawing/2014/main" val="3839045130"/>
                    </a:ext>
                  </a:extLst>
                </a:gridCol>
                <a:gridCol w="1156639">
                  <a:extLst>
                    <a:ext uri="{9D8B030D-6E8A-4147-A177-3AD203B41FA5}">
                      <a16:colId xmlns:a16="http://schemas.microsoft.com/office/drawing/2014/main" val="900278239"/>
                    </a:ext>
                  </a:extLst>
                </a:gridCol>
                <a:gridCol w="1196523">
                  <a:extLst>
                    <a:ext uri="{9D8B030D-6E8A-4147-A177-3AD203B41FA5}">
                      <a16:colId xmlns:a16="http://schemas.microsoft.com/office/drawing/2014/main" val="3440762091"/>
                    </a:ext>
                  </a:extLst>
                </a:gridCol>
              </a:tblGrid>
              <a:tr h="223049">
                <a:tc>
                  <a:txBody>
                    <a:bodyPr/>
                    <a:lstStyle/>
                    <a:p>
                      <a:pPr marL="0" marR="0" algn="ctr">
                        <a:spcBef>
                          <a:spcPts val="0"/>
                        </a:spcBef>
                        <a:spcAft>
                          <a:spcPts val="0"/>
                        </a:spcAft>
                      </a:pPr>
                      <a:r>
                        <a:rPr lang="es-GT"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Grupo 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Grupo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Grupo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Grupo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Grupo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Grupo 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034198515"/>
                  </a:ext>
                </a:extLst>
              </a:tr>
              <a:tr h="291484">
                <a:tc>
                  <a:txBody>
                    <a:bodyPr/>
                    <a:lstStyle/>
                    <a:p>
                      <a:pPr marL="0" marR="0" algn="ct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Asignado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692579"/>
                  </a:ext>
                </a:extLst>
              </a:tr>
              <a:tr h="291484">
                <a:tc>
                  <a:txBody>
                    <a:bodyPr/>
                    <a:lstStyle/>
                    <a:p>
                      <a:pPr marL="0" marR="0" algn="ct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650665"/>
                  </a:ext>
                </a:extLst>
              </a:tr>
              <a:tr h="291484">
                <a:tc>
                  <a:txBody>
                    <a:bodyPr/>
                    <a:lstStyle/>
                    <a:p>
                      <a:pPr marL="0" marR="0" algn="ct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Ejecutado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36461"/>
                  </a:ext>
                </a:extLst>
              </a:tr>
              <a:tr h="446097">
                <a:tc>
                  <a:txBody>
                    <a:bodyPr/>
                    <a:lstStyle/>
                    <a:p>
                      <a:pPr marL="0" marR="0" algn="ct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Saldo por ejecutar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115808"/>
                  </a:ext>
                </a:extLst>
              </a:tr>
              <a:tr h="291484">
                <a:tc>
                  <a:txBody>
                    <a:bodyPr/>
                    <a:lstStyle/>
                    <a:p>
                      <a:pPr marL="0" marR="0">
                        <a:spcBef>
                          <a:spcPts val="0"/>
                        </a:spcBef>
                        <a:spcAft>
                          <a:spcPts val="0"/>
                        </a:spcAft>
                      </a:pPr>
                      <a:r>
                        <a:rPr lang="es-GT"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GT"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441241"/>
                  </a:ext>
                </a:extLst>
              </a:tr>
            </a:tbl>
          </a:graphicData>
        </a:graphic>
      </p:graphicFrame>
    </p:spTree>
    <p:extLst>
      <p:ext uri="{BB962C8B-B14F-4D97-AF65-F5344CB8AC3E}">
        <p14:creationId xmlns:p14="http://schemas.microsoft.com/office/powerpoint/2010/main" val="403887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8" y="406690"/>
            <a:ext cx="5844045" cy="715530"/>
          </a:xfrm>
        </p:spPr>
        <p:txBody>
          <a:bodyPr>
            <a:normAutofit/>
          </a:bodyPr>
          <a:lstStyle/>
          <a:p>
            <a:r>
              <a:rPr lang="es-GT" sz="2400" b="1" dirty="0">
                <a:solidFill>
                  <a:srgbClr val="003353"/>
                </a:solidFill>
                <a:latin typeface="Montserrat" pitchFamily="2" charset="77"/>
              </a:rPr>
              <a:t>Ejecución presupuestaría por grupo de gasto</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8"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sp>
        <p:nvSpPr>
          <p:cNvPr id="6" name="Marcador de contenido 6">
            <a:extLst>
              <a:ext uri="{FF2B5EF4-FFF2-40B4-BE49-F238E27FC236}">
                <a16:creationId xmlns:a16="http://schemas.microsoft.com/office/drawing/2014/main" id="{F65A6015-0A49-4248-9A7B-9A8DB4F111AB}"/>
              </a:ext>
            </a:extLst>
          </p:cNvPr>
          <p:cNvSpPr>
            <a:spLocks noGrp="1"/>
          </p:cNvSpPr>
          <p:nvPr>
            <p:ph idx="1"/>
          </p:nvPr>
        </p:nvSpPr>
        <p:spPr>
          <a:xfrm>
            <a:off x="408709" y="2238102"/>
            <a:ext cx="4303643" cy="3773397"/>
          </a:xfrm>
        </p:spPr>
        <p:txBody>
          <a:bodyPr>
            <a:normAutofit/>
          </a:bodyPr>
          <a:lstStyle/>
          <a:p>
            <a:pPr marL="0" indent="0" algn="just">
              <a:buNone/>
            </a:pPr>
            <a:r>
              <a:rPr lang="es-ES" sz="2400" dirty="0"/>
              <a:t>En la grafica se observa que el mayor gasto en el presupuesto institucional es el grupo de 000 “Servicios Personales”, que tiene como fin dar cumplimiento con los objetivos Institucionales, a este grupo le corresponde el 61% del presupuesto.</a:t>
            </a:r>
            <a:endParaRPr lang="es-GT" sz="2400" dirty="0"/>
          </a:p>
        </p:txBody>
      </p:sp>
      <p:graphicFrame>
        <p:nvGraphicFramePr>
          <p:cNvPr id="8" name="Gráfico 7">
            <a:extLst>
              <a:ext uri="{FF2B5EF4-FFF2-40B4-BE49-F238E27FC236}">
                <a16:creationId xmlns:a16="http://schemas.microsoft.com/office/drawing/2014/main" id="{59807C4A-F93B-40DB-923C-E3607089A6D3}"/>
              </a:ext>
            </a:extLst>
          </p:cNvPr>
          <p:cNvGraphicFramePr/>
          <p:nvPr>
            <p:extLst>
              <p:ext uri="{D42A27DB-BD31-4B8C-83A1-F6EECF244321}">
                <p14:modId xmlns:p14="http://schemas.microsoft.com/office/powerpoint/2010/main" val="4275863525"/>
              </p:ext>
            </p:extLst>
          </p:nvPr>
        </p:nvGraphicFramePr>
        <p:xfrm>
          <a:off x="4781008" y="1122220"/>
          <a:ext cx="6104706" cy="4223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367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BD4445B-8362-F04D-BCEB-32058CB5AC6C}"/>
              </a:ext>
            </a:extLst>
          </p:cNvPr>
          <p:cNvSpPr>
            <a:spLocks noGrp="1"/>
          </p:cNvSpPr>
          <p:nvPr>
            <p:ph type="title"/>
          </p:nvPr>
        </p:nvSpPr>
        <p:spPr>
          <a:xfrm>
            <a:off x="408709" y="406690"/>
            <a:ext cx="4939146" cy="715530"/>
          </a:xfrm>
        </p:spPr>
        <p:txBody>
          <a:bodyPr>
            <a:normAutofit/>
          </a:bodyPr>
          <a:lstStyle/>
          <a:p>
            <a:r>
              <a:rPr lang="es-GT" sz="2400" b="1" dirty="0">
                <a:solidFill>
                  <a:srgbClr val="003353"/>
                </a:solidFill>
                <a:latin typeface="Montserrat" pitchFamily="2" charset="77"/>
              </a:rPr>
              <a:t>4. Erogación en servicios personales</a:t>
            </a:r>
          </a:p>
        </p:txBody>
      </p:sp>
      <p:sp>
        <p:nvSpPr>
          <p:cNvPr id="6" name="Título 1">
            <a:extLst>
              <a:ext uri="{FF2B5EF4-FFF2-40B4-BE49-F238E27FC236}">
                <a16:creationId xmlns:a16="http://schemas.microsoft.com/office/drawing/2014/main" id="{8D764665-8E4C-A44B-9BD6-5D0B7607C2FC}"/>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graphicFrame>
        <p:nvGraphicFramePr>
          <p:cNvPr id="7" name="Tabla 6">
            <a:extLst>
              <a:ext uri="{FF2B5EF4-FFF2-40B4-BE49-F238E27FC236}">
                <a16:creationId xmlns:a16="http://schemas.microsoft.com/office/drawing/2014/main" id="{66C65BBB-ADDC-431F-9517-A5A777BB8D36}"/>
              </a:ext>
            </a:extLst>
          </p:cNvPr>
          <p:cNvGraphicFramePr>
            <a:graphicFrameLocks noGrp="1"/>
          </p:cNvGraphicFramePr>
          <p:nvPr>
            <p:extLst>
              <p:ext uri="{D42A27DB-BD31-4B8C-83A1-F6EECF244321}">
                <p14:modId xmlns:p14="http://schemas.microsoft.com/office/powerpoint/2010/main" val="657044639"/>
              </p:ext>
            </p:extLst>
          </p:nvPr>
        </p:nvGraphicFramePr>
        <p:xfrm>
          <a:off x="783771" y="1479985"/>
          <a:ext cx="10537371" cy="4433137"/>
        </p:xfrm>
        <a:graphic>
          <a:graphicData uri="http://schemas.openxmlformats.org/drawingml/2006/table">
            <a:tbl>
              <a:tblPr firstRow="1" firstCol="1" bandRow="1"/>
              <a:tblGrid>
                <a:gridCol w="1135200">
                  <a:extLst>
                    <a:ext uri="{9D8B030D-6E8A-4147-A177-3AD203B41FA5}">
                      <a16:colId xmlns:a16="http://schemas.microsoft.com/office/drawing/2014/main" val="3043587160"/>
                    </a:ext>
                  </a:extLst>
                </a:gridCol>
                <a:gridCol w="4731534">
                  <a:extLst>
                    <a:ext uri="{9D8B030D-6E8A-4147-A177-3AD203B41FA5}">
                      <a16:colId xmlns:a16="http://schemas.microsoft.com/office/drawing/2014/main" val="4149287327"/>
                    </a:ext>
                  </a:extLst>
                </a:gridCol>
                <a:gridCol w="1502877">
                  <a:extLst>
                    <a:ext uri="{9D8B030D-6E8A-4147-A177-3AD203B41FA5}">
                      <a16:colId xmlns:a16="http://schemas.microsoft.com/office/drawing/2014/main" val="1021818377"/>
                    </a:ext>
                  </a:extLst>
                </a:gridCol>
                <a:gridCol w="1509770">
                  <a:extLst>
                    <a:ext uri="{9D8B030D-6E8A-4147-A177-3AD203B41FA5}">
                      <a16:colId xmlns:a16="http://schemas.microsoft.com/office/drawing/2014/main" val="3966181687"/>
                    </a:ext>
                  </a:extLst>
                </a:gridCol>
                <a:gridCol w="1657990">
                  <a:extLst>
                    <a:ext uri="{9D8B030D-6E8A-4147-A177-3AD203B41FA5}">
                      <a16:colId xmlns:a16="http://schemas.microsoft.com/office/drawing/2014/main" val="2328523728"/>
                    </a:ext>
                  </a:extLst>
                </a:gridCol>
              </a:tblGrid>
              <a:tr h="382442">
                <a:tc>
                  <a:txBody>
                    <a:bodyPr/>
                    <a:lstStyle/>
                    <a:p>
                      <a:pPr marL="0" marR="0" algn="ctr">
                        <a:spcBef>
                          <a:spcPts val="0"/>
                        </a:spcBef>
                        <a:spcAft>
                          <a:spcPts val="0"/>
                        </a:spcAft>
                      </a:pPr>
                      <a:r>
                        <a:rPr lang="es-GT"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Renglón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Vigente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Devengado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GT"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Saldo por devengar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782365195"/>
                  </a:ext>
                </a:extLst>
              </a:tr>
              <a:tr h="226278">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Personal permanente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483960.00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139352.85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344607.15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657334"/>
                  </a:ext>
                </a:extLst>
              </a:tr>
              <a:tr h="382442">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Complemento personal al salario del personal permanente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52800.00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44800.00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238816"/>
                  </a:ext>
                </a:extLst>
              </a:tr>
              <a:tr h="382442">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Complemento por calidad profesional al personal permanente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1875.00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2625.00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549437"/>
                  </a:ext>
                </a:extLst>
              </a:tr>
              <a:tr h="382442">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Complementos específicos al personal permanente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12872.65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14127.35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252809"/>
                  </a:ext>
                </a:extLst>
              </a:tr>
              <a:tr h="223091">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Personal por contrato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1225920.00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359854.90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866065.10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548240"/>
                  </a:ext>
                </a:extLst>
              </a:tr>
              <a:tr h="382442">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Complemento por calidad profesional al personal temporal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3229.90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14770.10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287462"/>
                  </a:ext>
                </a:extLst>
              </a:tr>
              <a:tr h="382442">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Complementos específicos al personal temporal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9120.69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23879.31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381117"/>
                  </a:ext>
                </a:extLst>
              </a:tr>
              <a:tr h="358539">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Otras remuneraciones de personal temporal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6808200.00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1782265.82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5025934.18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323862"/>
                  </a:ext>
                </a:extLst>
              </a:tr>
              <a:tr h="221496">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 De Representación En El Interior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902480"/>
                  </a:ext>
                </a:extLst>
              </a:tr>
              <a:tr h="231855">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Aguinaldo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148765.00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70371.29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78393.71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850391"/>
                  </a:ext>
                </a:extLst>
              </a:tr>
              <a:tr h="223091">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Bonificación Anual (Bono 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148765.00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28688.93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120076.07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152390"/>
                  </a:ext>
                </a:extLst>
              </a:tr>
              <a:tr h="204766">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Bono vacacional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3887.67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496165"/>
                  </a:ext>
                </a:extLst>
              </a:tr>
              <a:tr h="449369">
                <a:tc>
                  <a:txBody>
                    <a:bodyPr/>
                    <a:lstStyle/>
                    <a:p>
                      <a:pPr marL="0" marR="0" algn="ctr">
                        <a:spcBef>
                          <a:spcPts val="0"/>
                        </a:spcBef>
                        <a:spcAft>
                          <a:spcPts val="0"/>
                        </a:spcAft>
                      </a:pPr>
                      <a:r>
                        <a:rPr lang="es-GT"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GT"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11130016-0221  Secretarías y otras dependencias del ejecutivo CONJUVE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9,026,910.00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2,439,744.36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GT"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6,587,165.64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201231"/>
                  </a:ext>
                </a:extLst>
              </a:tr>
            </a:tbl>
          </a:graphicData>
        </a:graphic>
      </p:graphicFrame>
    </p:spTree>
    <p:extLst>
      <p:ext uri="{BB962C8B-B14F-4D97-AF65-F5344CB8AC3E}">
        <p14:creationId xmlns:p14="http://schemas.microsoft.com/office/powerpoint/2010/main" val="314020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7594468" cy="715530"/>
          </a:xfrm>
        </p:spPr>
        <p:txBody>
          <a:bodyPr>
            <a:normAutofit/>
          </a:bodyPr>
          <a:lstStyle/>
          <a:p>
            <a:r>
              <a:rPr lang="es-GT" sz="2400" b="1" dirty="0">
                <a:solidFill>
                  <a:srgbClr val="003353"/>
                </a:solidFill>
                <a:latin typeface="Montserrat" pitchFamily="2" charset="77"/>
              </a:rPr>
              <a:t>5. Importancia de la erogación en servicios personales</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graphicFrame>
        <p:nvGraphicFramePr>
          <p:cNvPr id="6" name="Gráfico 5">
            <a:extLst>
              <a:ext uri="{FF2B5EF4-FFF2-40B4-BE49-F238E27FC236}">
                <a16:creationId xmlns:a16="http://schemas.microsoft.com/office/drawing/2014/main" id="{631576C9-97EA-4B45-BCF1-826D4BAC59C0}"/>
              </a:ext>
            </a:extLst>
          </p:cNvPr>
          <p:cNvGraphicFramePr/>
          <p:nvPr>
            <p:extLst>
              <p:ext uri="{D42A27DB-BD31-4B8C-83A1-F6EECF244321}">
                <p14:modId xmlns:p14="http://schemas.microsoft.com/office/powerpoint/2010/main" val="749898576"/>
              </p:ext>
            </p:extLst>
          </p:nvPr>
        </p:nvGraphicFramePr>
        <p:xfrm>
          <a:off x="5855699" y="1001013"/>
          <a:ext cx="4516210" cy="4128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to 9">
            <a:extLst>
              <a:ext uri="{FF2B5EF4-FFF2-40B4-BE49-F238E27FC236}">
                <a16:creationId xmlns:a16="http://schemas.microsoft.com/office/drawing/2014/main" id="{70C01A59-BC89-45E7-8D5C-F79A8CFF00B3}"/>
              </a:ext>
            </a:extLst>
          </p:cNvPr>
          <p:cNvGraphicFramePr>
            <a:graphicFrameLocks noChangeAspect="1"/>
          </p:cNvGraphicFramePr>
          <p:nvPr>
            <p:extLst>
              <p:ext uri="{D42A27DB-BD31-4B8C-83A1-F6EECF244321}">
                <p14:modId xmlns:p14="http://schemas.microsoft.com/office/powerpoint/2010/main" val="1889729428"/>
              </p:ext>
            </p:extLst>
          </p:nvPr>
        </p:nvGraphicFramePr>
        <p:xfrm>
          <a:off x="1049166" y="5054962"/>
          <a:ext cx="8597378" cy="1053974"/>
        </p:xfrm>
        <a:graphic>
          <a:graphicData uri="http://schemas.openxmlformats.org/presentationml/2006/ole">
            <mc:AlternateContent xmlns:mc="http://schemas.openxmlformats.org/markup-compatibility/2006">
              <mc:Choice xmlns:v="urn:schemas-microsoft-com:vml" Requires="v">
                <p:oleObj name="Document" r:id="rId4" imgW="6099363" imgH="747498" progId="Word.Document.12">
                  <p:embed/>
                </p:oleObj>
              </mc:Choice>
              <mc:Fallback>
                <p:oleObj name="Document" r:id="rId4" imgW="6099363" imgH="747498" progId="Word.Document.12">
                  <p:embed/>
                  <p:pic>
                    <p:nvPicPr>
                      <p:cNvPr id="0" name=""/>
                      <p:cNvPicPr/>
                      <p:nvPr/>
                    </p:nvPicPr>
                    <p:blipFill>
                      <a:blip r:embed="rId5"/>
                      <a:stretch>
                        <a:fillRect/>
                      </a:stretch>
                    </p:blipFill>
                    <p:spPr>
                      <a:xfrm>
                        <a:off x="1049166" y="5054962"/>
                        <a:ext cx="8597378" cy="1053974"/>
                      </a:xfrm>
                      <a:prstGeom prst="rect">
                        <a:avLst/>
                      </a:prstGeom>
                    </p:spPr>
                  </p:pic>
                </p:oleObj>
              </mc:Fallback>
            </mc:AlternateContent>
          </a:graphicData>
        </a:graphic>
      </p:graphicFrame>
      <p:sp>
        <p:nvSpPr>
          <p:cNvPr id="11" name="Marcador de contenido 6">
            <a:extLst>
              <a:ext uri="{FF2B5EF4-FFF2-40B4-BE49-F238E27FC236}">
                <a16:creationId xmlns:a16="http://schemas.microsoft.com/office/drawing/2014/main" id="{11E86D83-D0C5-4712-91D6-DDB31C6165E7}"/>
              </a:ext>
            </a:extLst>
          </p:cNvPr>
          <p:cNvSpPr>
            <a:spLocks noGrp="1"/>
          </p:cNvSpPr>
          <p:nvPr>
            <p:ph idx="1"/>
          </p:nvPr>
        </p:nvSpPr>
        <p:spPr>
          <a:xfrm>
            <a:off x="249382" y="1479375"/>
            <a:ext cx="5257800" cy="4614170"/>
          </a:xfrm>
        </p:spPr>
        <p:txBody>
          <a:bodyPr>
            <a:normAutofit/>
          </a:bodyPr>
          <a:lstStyle/>
          <a:p>
            <a:pPr marL="457200" lvl="1" indent="0" algn="just">
              <a:buNone/>
            </a:pPr>
            <a:r>
              <a:rPr lang="es-ES" sz="2200" dirty="0"/>
              <a:t>De los Q.9,026,910.00 asignados para pago de sueldos, salarios y otras prestaciones directamente relacionadas con remuneraciones, en este cuatrimestre se ha ejecutado un monto de Q.2,439,744.36 lo que equivale a un 27.03% de ejecución.</a:t>
            </a:r>
            <a:endParaRPr lang="es-MX" sz="2200" dirty="0"/>
          </a:p>
        </p:txBody>
      </p:sp>
    </p:spTree>
    <p:extLst>
      <p:ext uri="{BB962C8B-B14F-4D97-AF65-F5344CB8AC3E}">
        <p14:creationId xmlns:p14="http://schemas.microsoft.com/office/powerpoint/2010/main" val="105367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4939146" cy="715530"/>
          </a:xfrm>
        </p:spPr>
        <p:txBody>
          <a:bodyPr>
            <a:normAutofit/>
          </a:bodyPr>
          <a:lstStyle/>
          <a:p>
            <a:r>
              <a:rPr lang="es-GT" sz="2400" b="1" dirty="0">
                <a:solidFill>
                  <a:srgbClr val="003353"/>
                </a:solidFill>
                <a:latin typeface="Montserrat" pitchFamily="2" charset="77"/>
              </a:rPr>
              <a:t>5. Inversión realizada</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graphicFrame>
        <p:nvGraphicFramePr>
          <p:cNvPr id="6" name="Gráfico 5">
            <a:extLst>
              <a:ext uri="{FF2B5EF4-FFF2-40B4-BE49-F238E27FC236}">
                <a16:creationId xmlns:a16="http://schemas.microsoft.com/office/drawing/2014/main" id="{B7C0D49A-B8F9-4966-9AD7-5EABC9052BA3}"/>
              </a:ext>
            </a:extLst>
          </p:cNvPr>
          <p:cNvGraphicFramePr/>
          <p:nvPr>
            <p:extLst>
              <p:ext uri="{D42A27DB-BD31-4B8C-83A1-F6EECF244321}">
                <p14:modId xmlns:p14="http://schemas.microsoft.com/office/powerpoint/2010/main" val="2688671307"/>
              </p:ext>
            </p:extLst>
          </p:nvPr>
        </p:nvGraphicFramePr>
        <p:xfrm>
          <a:off x="5347854" y="1439051"/>
          <a:ext cx="6173586" cy="3172869"/>
        </p:xfrm>
        <a:graphic>
          <a:graphicData uri="http://schemas.openxmlformats.org/drawingml/2006/chart">
            <c:chart xmlns:c="http://schemas.openxmlformats.org/drawingml/2006/chart" xmlns:r="http://schemas.openxmlformats.org/officeDocument/2006/relationships" r:id="rId3"/>
          </a:graphicData>
        </a:graphic>
      </p:graphicFrame>
      <p:sp>
        <p:nvSpPr>
          <p:cNvPr id="7" name="Marcador de contenido 6">
            <a:extLst>
              <a:ext uri="{FF2B5EF4-FFF2-40B4-BE49-F238E27FC236}">
                <a16:creationId xmlns:a16="http://schemas.microsoft.com/office/drawing/2014/main" id="{E05FC0F6-5F22-4F35-A01D-12CF7D4DD553}"/>
              </a:ext>
            </a:extLst>
          </p:cNvPr>
          <p:cNvSpPr>
            <a:spLocks noGrp="1"/>
          </p:cNvSpPr>
          <p:nvPr>
            <p:ph idx="1"/>
          </p:nvPr>
        </p:nvSpPr>
        <p:spPr>
          <a:xfrm>
            <a:off x="408709" y="1479375"/>
            <a:ext cx="4842560" cy="2561402"/>
          </a:xfrm>
        </p:spPr>
        <p:txBody>
          <a:bodyPr>
            <a:normAutofit/>
          </a:bodyPr>
          <a:lstStyle/>
          <a:p>
            <a:pPr marL="457200" lvl="1" indent="0" algn="just">
              <a:buNone/>
            </a:pPr>
            <a:r>
              <a:rPr lang="es-ES" sz="2200" dirty="0"/>
              <a:t>En referencia al tema de gastos de inversión durante el primer cuatrimestre se conformaron transferencias de capital y la inversión financiera.</a:t>
            </a:r>
            <a:endParaRPr lang="es-MX" sz="2200" dirty="0"/>
          </a:p>
        </p:txBody>
      </p:sp>
      <p:graphicFrame>
        <p:nvGraphicFramePr>
          <p:cNvPr id="3" name="Tabla 2">
            <a:extLst>
              <a:ext uri="{FF2B5EF4-FFF2-40B4-BE49-F238E27FC236}">
                <a16:creationId xmlns:a16="http://schemas.microsoft.com/office/drawing/2014/main" id="{298B7E75-19E2-480E-A43C-388C33E2C6DE}"/>
              </a:ext>
            </a:extLst>
          </p:cNvPr>
          <p:cNvGraphicFramePr>
            <a:graphicFrameLocks noGrp="1"/>
          </p:cNvGraphicFramePr>
          <p:nvPr>
            <p:extLst>
              <p:ext uri="{D42A27DB-BD31-4B8C-83A1-F6EECF244321}">
                <p14:modId xmlns:p14="http://schemas.microsoft.com/office/powerpoint/2010/main" val="2639915333"/>
              </p:ext>
            </p:extLst>
          </p:nvPr>
        </p:nvGraphicFramePr>
        <p:xfrm>
          <a:off x="841920" y="3282794"/>
          <a:ext cx="4505935" cy="1515966"/>
        </p:xfrm>
        <a:graphic>
          <a:graphicData uri="http://schemas.openxmlformats.org/drawingml/2006/table">
            <a:tbl>
              <a:tblPr firstRow="1" firstCol="1" bandRow="1"/>
              <a:tblGrid>
                <a:gridCol w="1843480">
                  <a:extLst>
                    <a:ext uri="{9D8B030D-6E8A-4147-A177-3AD203B41FA5}">
                      <a16:colId xmlns:a16="http://schemas.microsoft.com/office/drawing/2014/main" val="438802324"/>
                    </a:ext>
                  </a:extLst>
                </a:gridCol>
                <a:gridCol w="870357">
                  <a:extLst>
                    <a:ext uri="{9D8B030D-6E8A-4147-A177-3AD203B41FA5}">
                      <a16:colId xmlns:a16="http://schemas.microsoft.com/office/drawing/2014/main" val="2856298276"/>
                    </a:ext>
                  </a:extLst>
                </a:gridCol>
                <a:gridCol w="877174">
                  <a:extLst>
                    <a:ext uri="{9D8B030D-6E8A-4147-A177-3AD203B41FA5}">
                      <a16:colId xmlns:a16="http://schemas.microsoft.com/office/drawing/2014/main" val="1451519209"/>
                    </a:ext>
                  </a:extLst>
                </a:gridCol>
                <a:gridCol w="914924">
                  <a:extLst>
                    <a:ext uri="{9D8B030D-6E8A-4147-A177-3AD203B41FA5}">
                      <a16:colId xmlns:a16="http://schemas.microsoft.com/office/drawing/2014/main" val="787806679"/>
                    </a:ext>
                  </a:extLst>
                </a:gridCol>
              </a:tblGrid>
              <a:tr h="559741">
                <a:tc>
                  <a:txBody>
                    <a:bodyPr/>
                    <a:lstStyle/>
                    <a:p>
                      <a:pPr marL="0" marR="0" algn="ctr">
                        <a:spcBef>
                          <a:spcPts val="0"/>
                        </a:spcBef>
                        <a:spcAft>
                          <a:spcPts val="0"/>
                        </a:spcAft>
                      </a:pPr>
                      <a:r>
                        <a:rPr lang="es-ES_tradnl" sz="1200" b="1"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 Descripción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ES_tradnl" sz="1200" b="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Vigente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ES_tradnl" sz="1200" b="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Ejecutado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ES_tradnl" sz="1200" b="1">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Saldo por Ejecutar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466963440"/>
                  </a:ext>
                </a:extLst>
              </a:tr>
              <a:tr h="279871">
                <a:tc>
                  <a:txBody>
                    <a:bodyPr/>
                    <a:lstStyle/>
                    <a:p>
                      <a:pPr marL="0" marR="0">
                        <a:spcBef>
                          <a:spcPts val="0"/>
                        </a:spcBef>
                        <a:spcAft>
                          <a:spcPts val="0"/>
                        </a:spcAft>
                      </a:pPr>
                      <a:r>
                        <a:rPr lang="es-ES_tradnl" sz="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Equipamiento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0,88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0,01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0,87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06471"/>
                  </a:ext>
                </a:extLst>
              </a:tr>
              <a:tr h="396483">
                <a:tc>
                  <a:txBody>
                    <a:bodyPr/>
                    <a:lstStyle/>
                    <a:p>
                      <a:pPr marL="0" marR="0">
                        <a:spcBef>
                          <a:spcPts val="0"/>
                        </a:spcBef>
                        <a:spcAft>
                          <a:spcPts val="0"/>
                        </a:spcAft>
                      </a:pPr>
                      <a:r>
                        <a:rPr lang="es-ES_tradnl" sz="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Transferencias de capital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0,47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0,18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0,29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723925"/>
                  </a:ext>
                </a:extLst>
              </a:tr>
              <a:tr h="279871">
                <a:tc>
                  <a:txBody>
                    <a:bodyPr/>
                    <a:lstStyle/>
                    <a:p>
                      <a:pPr marL="0" marR="0" algn="ctr">
                        <a:spcBef>
                          <a:spcPts val="0"/>
                        </a:spcBef>
                        <a:spcAft>
                          <a:spcPts val="0"/>
                        </a:spcAft>
                      </a:pPr>
                      <a:r>
                        <a:rPr lang="es-ES_tradnl" sz="1200" b="1" dirty="0">
                          <a:effectLst/>
                          <a:latin typeface="Trebuchet MS" panose="020B0603020202020204" pitchFamily="34" charset="0"/>
                          <a:ea typeface="Times New Roman" panose="02020603050405020304" pitchFamily="18"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b="1">
                          <a:effectLst/>
                          <a:latin typeface="Trebuchet MS" panose="020B0603020202020204" pitchFamily="34" charset="0"/>
                          <a:ea typeface="Times New Roman" panose="02020603050405020304" pitchFamily="18" charset="0"/>
                          <a:cs typeface="Times New Roman" panose="02020603050405020304" pitchFamily="18" charset="0"/>
                        </a:rPr>
                        <a:t>        1,34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b="1">
                          <a:effectLst/>
                          <a:latin typeface="Trebuchet MS" panose="020B0603020202020204" pitchFamily="34" charset="0"/>
                          <a:ea typeface="Times New Roman" panose="02020603050405020304" pitchFamily="18" charset="0"/>
                          <a:cs typeface="Times New Roman" panose="02020603050405020304" pitchFamily="18" charset="0"/>
                        </a:rPr>
                        <a:t>       0,18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200" b="1" dirty="0">
                          <a:effectLst/>
                          <a:latin typeface="Trebuchet MS" panose="020B0603020202020204" pitchFamily="34" charset="0"/>
                          <a:ea typeface="Times New Roman" panose="02020603050405020304" pitchFamily="18" charset="0"/>
                          <a:cs typeface="Times New Roman" panose="02020603050405020304" pitchFamily="18" charset="0"/>
                        </a:rPr>
                        <a:t>        1,16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299"/>
                  </a:ext>
                </a:extLst>
              </a:tr>
            </a:tbl>
          </a:graphicData>
        </a:graphic>
      </p:graphicFrame>
    </p:spTree>
    <p:extLst>
      <p:ext uri="{BB962C8B-B14F-4D97-AF65-F5344CB8AC3E}">
        <p14:creationId xmlns:p14="http://schemas.microsoft.com/office/powerpoint/2010/main" val="134367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BD4445B-8362-F04D-BCEB-32058CB5AC6C}"/>
              </a:ext>
            </a:extLst>
          </p:cNvPr>
          <p:cNvSpPr>
            <a:spLocks noGrp="1"/>
          </p:cNvSpPr>
          <p:nvPr>
            <p:ph type="title"/>
          </p:nvPr>
        </p:nvSpPr>
        <p:spPr>
          <a:xfrm>
            <a:off x="408709" y="406690"/>
            <a:ext cx="9048750" cy="715530"/>
          </a:xfrm>
        </p:spPr>
        <p:txBody>
          <a:bodyPr>
            <a:normAutofit fontScale="90000"/>
          </a:bodyPr>
          <a:lstStyle/>
          <a:p>
            <a:r>
              <a:rPr lang="es-GT" sz="2400" b="1" dirty="0">
                <a:solidFill>
                  <a:srgbClr val="003353"/>
                </a:solidFill>
                <a:latin typeface="Montserrat" pitchFamily="2" charset="77"/>
              </a:rPr>
              <a:t>6. Presupuesto vigente y ejecutado de inversión según su subclasificación</a:t>
            </a:r>
          </a:p>
        </p:txBody>
      </p:sp>
      <p:sp>
        <p:nvSpPr>
          <p:cNvPr id="6" name="Título 1">
            <a:extLst>
              <a:ext uri="{FF2B5EF4-FFF2-40B4-BE49-F238E27FC236}">
                <a16:creationId xmlns:a16="http://schemas.microsoft.com/office/drawing/2014/main" id="{8D764665-8E4C-A44B-9BD6-5D0B7607C2FC}"/>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graphicFrame>
        <p:nvGraphicFramePr>
          <p:cNvPr id="7" name="Gráfico 6">
            <a:extLst>
              <a:ext uri="{FF2B5EF4-FFF2-40B4-BE49-F238E27FC236}">
                <a16:creationId xmlns:a16="http://schemas.microsoft.com/office/drawing/2014/main" id="{6D9A4CDD-A852-4540-89A1-F5F3B72DD151}"/>
              </a:ext>
            </a:extLst>
          </p:cNvPr>
          <p:cNvGraphicFramePr/>
          <p:nvPr>
            <p:extLst>
              <p:ext uri="{D42A27DB-BD31-4B8C-83A1-F6EECF244321}">
                <p14:modId xmlns:p14="http://schemas.microsoft.com/office/powerpoint/2010/main" val="4058507988"/>
              </p:ext>
            </p:extLst>
          </p:nvPr>
        </p:nvGraphicFramePr>
        <p:xfrm>
          <a:off x="6096000" y="1393373"/>
          <a:ext cx="5547360" cy="445007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75D4A246-67C1-4AEC-8BDB-C5B8DAAC3495}"/>
              </a:ext>
            </a:extLst>
          </p:cNvPr>
          <p:cNvSpPr txBox="1"/>
          <p:nvPr/>
        </p:nvSpPr>
        <p:spPr>
          <a:xfrm>
            <a:off x="870857" y="1479986"/>
            <a:ext cx="4939146" cy="4524315"/>
          </a:xfrm>
          <a:prstGeom prst="rect">
            <a:avLst/>
          </a:prstGeom>
          <a:noFill/>
        </p:spPr>
        <p:txBody>
          <a:bodyPr wrap="square" rtlCol="0">
            <a:spAutoFit/>
          </a:bodyPr>
          <a:lstStyle/>
          <a:p>
            <a:r>
              <a:rPr lang="es-ES" dirty="0"/>
              <a:t>Se logra observar en la gráfica que el gasto en inversión es decreciente, ya que el presupuesto del CONJUVE está constituido en un 87% por presupuesto de funcionamiento y un 14% en inversión a la fecha se ha ejecutado un monto de ciento ochenta y unos mil setecientos treinta y cinco quetzales con cincuenta y ocho centavos (Q.181,735.58). La inversión es el Equipo e Intangible (computadoras, escritorios, software, impresoras, entre otros), y con las trasferencias corrientes se encuentra el pago de la cuota correspondiente al ejercicio fiscal 2020, a favor de la Organización Iberoamericana de la, Juventud -OIJ- con sede en Madrid, España por un monto de US$15,000, así como vacaciones e indemnización por retiro.</a:t>
            </a:r>
            <a:endParaRPr lang="en-US" dirty="0"/>
          </a:p>
        </p:txBody>
      </p:sp>
    </p:spTree>
    <p:extLst>
      <p:ext uri="{BB962C8B-B14F-4D97-AF65-F5344CB8AC3E}">
        <p14:creationId xmlns:p14="http://schemas.microsoft.com/office/powerpoint/2010/main" val="270104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406690"/>
            <a:ext cx="7202582" cy="715530"/>
          </a:xfrm>
        </p:spPr>
        <p:txBody>
          <a:bodyPr>
            <a:normAutofit/>
          </a:bodyPr>
          <a:lstStyle/>
          <a:p>
            <a:r>
              <a:rPr lang="es-GT" sz="2400" b="1" dirty="0">
                <a:solidFill>
                  <a:srgbClr val="003353"/>
                </a:solidFill>
                <a:latin typeface="Montserrat" pitchFamily="2" charset="77"/>
              </a:rPr>
              <a:t>7. Presupuesto vigente, ejecutado y por ejecutar</a:t>
            </a:r>
          </a:p>
        </p:txBody>
      </p:sp>
      <p:sp>
        <p:nvSpPr>
          <p:cNvPr id="4" name="Título 1">
            <a:extLst>
              <a:ext uri="{FF2B5EF4-FFF2-40B4-BE49-F238E27FC236}">
                <a16:creationId xmlns:a16="http://schemas.microsoft.com/office/drawing/2014/main" id="{DEB13389-7D91-3D49-9EAE-BBBA52318A9A}"/>
              </a:ext>
            </a:extLst>
          </p:cNvPr>
          <p:cNvSpPr txBox="1">
            <a:spLocks/>
          </p:cNvSpPr>
          <p:nvPr/>
        </p:nvSpPr>
        <p:spPr>
          <a:xfrm>
            <a:off x="408709" y="764455"/>
            <a:ext cx="4939146"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600" dirty="0">
                <a:solidFill>
                  <a:srgbClr val="00568B"/>
                </a:solidFill>
                <a:latin typeface="Montserrat Medium" pitchFamily="2" charset="77"/>
              </a:rPr>
              <a:t>Parte General</a:t>
            </a:r>
          </a:p>
        </p:txBody>
      </p:sp>
      <p:graphicFrame>
        <p:nvGraphicFramePr>
          <p:cNvPr id="3" name="Tabla 2">
            <a:extLst>
              <a:ext uri="{FF2B5EF4-FFF2-40B4-BE49-F238E27FC236}">
                <a16:creationId xmlns:a16="http://schemas.microsoft.com/office/drawing/2014/main" id="{CA9BF928-B1DE-44DA-BBB3-E8581FC2FD5C}"/>
              </a:ext>
            </a:extLst>
          </p:cNvPr>
          <p:cNvGraphicFramePr>
            <a:graphicFrameLocks noGrp="1"/>
          </p:cNvGraphicFramePr>
          <p:nvPr>
            <p:extLst>
              <p:ext uri="{D42A27DB-BD31-4B8C-83A1-F6EECF244321}">
                <p14:modId xmlns:p14="http://schemas.microsoft.com/office/powerpoint/2010/main" val="2138897096"/>
              </p:ext>
            </p:extLst>
          </p:nvPr>
        </p:nvGraphicFramePr>
        <p:xfrm>
          <a:off x="1047995" y="3823054"/>
          <a:ext cx="8612776" cy="1889759"/>
        </p:xfrm>
        <a:graphic>
          <a:graphicData uri="http://schemas.openxmlformats.org/drawingml/2006/table">
            <a:tbl>
              <a:tblPr firstRow="1" firstCol="1" bandRow="1"/>
              <a:tblGrid>
                <a:gridCol w="3910933">
                  <a:extLst>
                    <a:ext uri="{9D8B030D-6E8A-4147-A177-3AD203B41FA5}">
                      <a16:colId xmlns:a16="http://schemas.microsoft.com/office/drawing/2014/main" val="2933015117"/>
                    </a:ext>
                  </a:extLst>
                </a:gridCol>
                <a:gridCol w="1865374">
                  <a:extLst>
                    <a:ext uri="{9D8B030D-6E8A-4147-A177-3AD203B41FA5}">
                      <a16:colId xmlns:a16="http://schemas.microsoft.com/office/drawing/2014/main" val="1257632514"/>
                    </a:ext>
                  </a:extLst>
                </a:gridCol>
                <a:gridCol w="1315340">
                  <a:extLst>
                    <a:ext uri="{9D8B030D-6E8A-4147-A177-3AD203B41FA5}">
                      <a16:colId xmlns:a16="http://schemas.microsoft.com/office/drawing/2014/main" val="3444436560"/>
                    </a:ext>
                  </a:extLst>
                </a:gridCol>
                <a:gridCol w="1521129">
                  <a:extLst>
                    <a:ext uri="{9D8B030D-6E8A-4147-A177-3AD203B41FA5}">
                      <a16:colId xmlns:a16="http://schemas.microsoft.com/office/drawing/2014/main" val="2433481747"/>
                    </a:ext>
                  </a:extLst>
                </a:gridCol>
              </a:tblGrid>
              <a:tr h="709163">
                <a:tc>
                  <a:txBody>
                    <a:bodyPr/>
                    <a:lstStyle/>
                    <a:p>
                      <a:pPr marL="0" marR="0" algn="ctr">
                        <a:spcBef>
                          <a:spcPts val="0"/>
                        </a:spcBef>
                        <a:spcAft>
                          <a:spcPts val="0"/>
                        </a:spcAft>
                      </a:pPr>
                      <a:r>
                        <a:rPr lang="es-ES_tradnl"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Finalidad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ES_tradnl"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Vigente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ES_tradnl"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Ejecutado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s-ES_tradnl"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Saldo por Ejecutar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50349785"/>
                  </a:ext>
                </a:extLst>
              </a:tr>
              <a:tr h="393532">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Servicio de Publicación General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90390"/>
                  </a:ext>
                </a:extLst>
              </a:tr>
              <a:tr h="393532">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Protección Social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748363"/>
                  </a:ext>
                </a:extLst>
              </a:tr>
              <a:tr h="393532">
                <a:tc>
                  <a:txBody>
                    <a:bodyPr/>
                    <a:lstStyle/>
                    <a:p>
                      <a:pPr marL="0" marR="0" algn="ctr">
                        <a:spcBef>
                          <a:spcPts val="0"/>
                        </a:spcBef>
                        <a:spcAft>
                          <a:spcPts val="0"/>
                        </a:spcAft>
                      </a:pPr>
                      <a:r>
                        <a:rPr lang="es-ES_tradnl"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616454"/>
                  </a:ext>
                </a:extLst>
              </a:tr>
            </a:tbl>
          </a:graphicData>
        </a:graphic>
      </p:graphicFrame>
      <p:sp>
        <p:nvSpPr>
          <p:cNvPr id="6" name="CuadroTexto 5">
            <a:extLst>
              <a:ext uri="{FF2B5EF4-FFF2-40B4-BE49-F238E27FC236}">
                <a16:creationId xmlns:a16="http://schemas.microsoft.com/office/drawing/2014/main" id="{6073A97B-8034-46F9-967B-035FC3971CFE}"/>
              </a:ext>
            </a:extLst>
          </p:cNvPr>
          <p:cNvSpPr txBox="1"/>
          <p:nvPr/>
        </p:nvSpPr>
        <p:spPr>
          <a:xfrm>
            <a:off x="792480" y="1479985"/>
            <a:ext cx="10502537" cy="1754326"/>
          </a:xfrm>
          <a:prstGeom prst="rect">
            <a:avLst/>
          </a:prstGeom>
          <a:noFill/>
        </p:spPr>
        <p:txBody>
          <a:bodyPr wrap="square" rtlCol="0">
            <a:spAutoFit/>
          </a:bodyPr>
          <a:lstStyle/>
          <a:p>
            <a:r>
              <a:rPr lang="es-ES" dirty="0"/>
              <a:t>Las finalidades constituyen los objetivos generales del CONJUVE, dentro de los cuales se pueden mencionar: realizar acciones en beneficio de la juventud como el proceso de actualización de la Política Nacional de la Juventud -PNJ-,  dar seguimiento a las diferentes entidades públicas, organizaciones y otros actores que destinan recursos, bienes y servicios en favor de los jóvenes  esto con el propósito de dar a conocer este tipo de intervenciones a la juventud y que los mismos tengan acceso a  estas acciones y así contribuir al desarrollo de la juventud guatemalteca.</a:t>
            </a:r>
            <a:endParaRPr lang="en-US" dirty="0"/>
          </a:p>
        </p:txBody>
      </p:sp>
    </p:spTree>
    <p:extLst>
      <p:ext uri="{BB962C8B-B14F-4D97-AF65-F5344CB8AC3E}">
        <p14:creationId xmlns:p14="http://schemas.microsoft.com/office/powerpoint/2010/main" val="36663074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3899</Words>
  <Application>Microsoft Office PowerPoint</Application>
  <PresentationFormat>Panorámica</PresentationFormat>
  <Paragraphs>291</Paragraphs>
  <Slides>28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7" baseType="lpstr">
      <vt:lpstr>Arial</vt:lpstr>
      <vt:lpstr>Calibri</vt:lpstr>
      <vt:lpstr>Calibri Light</vt:lpstr>
      <vt:lpstr>Montserrat</vt:lpstr>
      <vt:lpstr>Montserrat Medium</vt:lpstr>
      <vt:lpstr>Trebuchet MS</vt:lpstr>
      <vt:lpstr>Wingdings</vt:lpstr>
      <vt:lpstr>Tema de Office</vt:lpstr>
      <vt:lpstr>Document</vt:lpstr>
      <vt:lpstr>Presentación de PowerPoint</vt:lpstr>
      <vt:lpstr>1. Resultados y/o metas estratégicas institucionales</vt:lpstr>
      <vt:lpstr>2. Presupuesto asignado, vigente, ejecutado y saldo por ejecutar según grupo de gasto</vt:lpstr>
      <vt:lpstr>Ejecución presupuestaría por grupo de gasto</vt:lpstr>
      <vt:lpstr>4. Erogación en servicios personales</vt:lpstr>
      <vt:lpstr>5. Importancia de la erogación en servicios personales</vt:lpstr>
      <vt:lpstr>5. Inversión realizada</vt:lpstr>
      <vt:lpstr>6. Presupuesto vigente y ejecutado de inversión según su subclasificación</vt:lpstr>
      <vt:lpstr>7. Presupuesto vigente, ejecutado y por ejecutar</vt:lpstr>
      <vt:lpstr>8. Distribución geográfica del presupuesto total ejecutado por región </vt:lpstr>
      <vt:lpstr>Acciones Administrativas</vt:lpstr>
      <vt:lpstr>Acciones Administrativas</vt:lpstr>
      <vt:lpstr>Acciones Administrativas</vt:lpstr>
      <vt:lpstr>Acciones Administrativas</vt:lpstr>
      <vt:lpstr>Acciones Sustantivas</vt:lpstr>
      <vt:lpstr>Acciones Sustantivas</vt:lpstr>
      <vt:lpstr>Acciones Sustantivas</vt:lpstr>
      <vt:lpstr>Acciones Sustantivas</vt:lpstr>
      <vt:lpstr>Acciones Sustantivas</vt:lpstr>
      <vt:lpstr>Acciones Sustantivas</vt:lpstr>
      <vt:lpstr>Acciones Sustantivas</vt:lpstr>
      <vt:lpstr>Acciones Sustantivas</vt:lpstr>
      <vt:lpstr>Otras Acciones </vt:lpstr>
      <vt:lpstr>Otras Acciones </vt:lpstr>
      <vt:lpstr>Otras Acciones </vt:lpstr>
      <vt:lpstr>Otras Acciones </vt:lpstr>
      <vt:lpstr>Conclusiones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Diego Comparinu</cp:lastModifiedBy>
  <cp:revision>39</cp:revision>
  <dcterms:created xsi:type="dcterms:W3CDTF">2021-05-04T19:30:50Z</dcterms:created>
  <dcterms:modified xsi:type="dcterms:W3CDTF">2021-05-13T18:00:48Z</dcterms:modified>
</cp:coreProperties>
</file>