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44" r:id="rId3"/>
    <p:sldId id="314" r:id="rId4"/>
    <p:sldId id="322" r:id="rId5"/>
    <p:sldId id="313" r:id="rId6"/>
    <p:sldId id="341" r:id="rId7"/>
    <p:sldId id="324" r:id="rId8"/>
    <p:sldId id="343" r:id="rId9"/>
    <p:sldId id="325" r:id="rId10"/>
    <p:sldId id="349" r:id="rId11"/>
    <p:sldId id="350" r:id="rId12"/>
    <p:sldId id="351" r:id="rId13"/>
    <p:sldId id="353" r:id="rId14"/>
    <p:sldId id="352" r:id="rId15"/>
    <p:sldId id="354" r:id="rId16"/>
    <p:sldId id="347" r:id="rId17"/>
    <p:sldId id="355" r:id="rId18"/>
    <p:sldId id="356" r:id="rId19"/>
    <p:sldId id="339" r:id="rId20"/>
    <p:sldId id="312" r:id="rId21"/>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8B"/>
    <a:srgbClr val="00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405"/>
  </p:normalViewPr>
  <p:slideViewPr>
    <p:cSldViewPr snapToGrid="0" snapToObjects="1">
      <p:cViewPr varScale="1">
        <p:scale>
          <a:sx n="115" d="100"/>
          <a:sy n="115" d="100"/>
        </p:scale>
        <p:origin x="3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indy.juarez\Desktop\PRIMER%20INFORME%20CUATRIMESTRAL\BENEFICIARIOS%20PRIMER%20CUATRIMEST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indy.juarez\Desktop\PRIMER%20INFORME%20CUATRIMESTRAL\BENEFICIARIOS%20PRIMER%20CUATRIMEST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indy.juarez\Desktop\PRIMER%20INFORME%20CUATRIMESTRAL\BENEFICIARIOS%20PRIMER%20CUATRIMESTR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solidFill>
                <a:latin typeface="+mn-lt"/>
                <a:ea typeface="+mn-ea"/>
                <a:cs typeface="+mn-cs"/>
              </a:defRPr>
            </a:pPr>
            <a:r>
              <a:rPr lang="es-GT">
                <a:solidFill>
                  <a:schemeClr val="tx1"/>
                </a:solidFill>
              </a:rPr>
              <a:t>Ejecución</a:t>
            </a:r>
            <a:r>
              <a:rPr lang="es-GT" baseline="0">
                <a:solidFill>
                  <a:schemeClr val="tx1"/>
                </a:solidFill>
              </a:rPr>
              <a:t> presupuestaria </a:t>
            </a:r>
          </a:p>
          <a:p>
            <a:pPr algn="ctr">
              <a:defRPr>
                <a:solidFill>
                  <a:schemeClr val="tx1"/>
                </a:solidFill>
              </a:defRPr>
            </a:pPr>
            <a:r>
              <a:rPr lang="es-GT" baseline="0">
                <a:solidFill>
                  <a:schemeClr val="tx1"/>
                </a:solidFill>
              </a:rPr>
              <a:t>Grupo de Gasto</a:t>
            </a:r>
          </a:p>
          <a:p>
            <a:pPr algn="ctr">
              <a:defRPr>
                <a:solidFill>
                  <a:schemeClr val="tx1"/>
                </a:solidFill>
              </a:defRPr>
            </a:pPr>
            <a:r>
              <a:rPr lang="es-GT" baseline="0">
                <a:solidFill>
                  <a:schemeClr val="tx1"/>
                </a:solidFill>
              </a:rPr>
              <a:t>(en millones de quetzales)</a:t>
            </a:r>
            <a:endParaRPr lang="es-GT">
              <a:solidFill>
                <a:schemeClr val="tx1"/>
              </a:solidFill>
            </a:endParaRPr>
          </a:p>
        </c:rich>
      </c:tx>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solidFill>
              <a:latin typeface="+mn-lt"/>
              <a:ea typeface="+mn-ea"/>
              <a:cs typeface="+mn-cs"/>
            </a:defRPr>
          </a:pPr>
          <a:endParaRPr lang="es-GT"/>
        </a:p>
      </c:txPr>
    </c:title>
    <c:autoTitleDeleted val="0"/>
    <c:plotArea>
      <c:layout/>
      <c:barChart>
        <c:barDir val="col"/>
        <c:grouping val="clustered"/>
        <c:varyColors val="0"/>
        <c:ser>
          <c:idx val="0"/>
          <c:order val="0"/>
          <c:tx>
            <c:strRef>
              <c:f>Hoja2!$B$1</c:f>
              <c:strCache>
                <c:ptCount val="1"/>
                <c:pt idx="0">
                  <c:v>Asignado</c:v>
                </c:pt>
              </c:strCache>
            </c:strRef>
          </c:tx>
          <c:spPr>
            <a:solidFill>
              <a:schemeClr val="accent1"/>
            </a:solidFill>
            <a:ln>
              <a:noFill/>
            </a:ln>
            <a:effectLst/>
          </c:spPr>
          <c:invertIfNegative val="0"/>
          <c:cat>
            <c:strRef>
              <c:f>Hoja2!$A$2:$A$6</c:f>
              <c:strCache>
                <c:ptCount val="5"/>
                <c:pt idx="1">
                  <c:v>Grupo 0: </c:v>
                </c:pt>
                <c:pt idx="2">
                  <c:v>Grupo 1: </c:v>
                </c:pt>
                <c:pt idx="3">
                  <c:v>Grupo 2: </c:v>
                </c:pt>
                <c:pt idx="4">
                  <c:v>Grupo 4: </c:v>
                </c:pt>
              </c:strCache>
            </c:strRef>
          </c:cat>
          <c:val>
            <c:numRef>
              <c:f>Hoja2!$B$2:$B$6</c:f>
              <c:numCache>
                <c:formatCode>"Q"#,##0.00</c:formatCode>
                <c:ptCount val="5"/>
                <c:pt idx="1">
                  <c:v>40926883</c:v>
                </c:pt>
                <c:pt idx="2">
                  <c:v>7101733</c:v>
                </c:pt>
                <c:pt idx="3">
                  <c:v>1352119</c:v>
                </c:pt>
                <c:pt idx="4">
                  <c:v>2619265</c:v>
                </c:pt>
              </c:numCache>
            </c:numRef>
          </c:val>
          <c:extLst>
            <c:ext xmlns:c16="http://schemas.microsoft.com/office/drawing/2014/chart" uri="{C3380CC4-5D6E-409C-BE32-E72D297353CC}">
              <c16:uniqueId val="{00000000-4DAF-4904-A5C5-FED00D12C49E}"/>
            </c:ext>
          </c:extLst>
        </c:ser>
        <c:ser>
          <c:idx val="1"/>
          <c:order val="1"/>
          <c:tx>
            <c:strRef>
              <c:f>Hoja2!$C$1</c:f>
              <c:strCache>
                <c:ptCount val="1"/>
                <c:pt idx="0">
                  <c:v>Vigente</c:v>
                </c:pt>
              </c:strCache>
            </c:strRef>
          </c:tx>
          <c:spPr>
            <a:solidFill>
              <a:schemeClr val="accent2"/>
            </a:solidFill>
            <a:ln>
              <a:noFill/>
            </a:ln>
            <a:effectLst/>
          </c:spPr>
          <c:invertIfNegative val="0"/>
          <c:cat>
            <c:strRef>
              <c:f>Hoja2!$A$2:$A$6</c:f>
              <c:strCache>
                <c:ptCount val="5"/>
                <c:pt idx="1">
                  <c:v>Grupo 0: </c:v>
                </c:pt>
                <c:pt idx="2">
                  <c:v>Grupo 1: </c:v>
                </c:pt>
                <c:pt idx="3">
                  <c:v>Grupo 2: </c:v>
                </c:pt>
                <c:pt idx="4">
                  <c:v>Grupo 4: </c:v>
                </c:pt>
              </c:strCache>
            </c:strRef>
          </c:cat>
          <c:val>
            <c:numRef>
              <c:f>Hoja2!$C$2:$C$6</c:f>
              <c:numCache>
                <c:formatCode>"Q"#,##0.00</c:formatCode>
                <c:ptCount val="5"/>
                <c:pt idx="1">
                  <c:v>44455639</c:v>
                </c:pt>
                <c:pt idx="2">
                  <c:v>4821152</c:v>
                </c:pt>
                <c:pt idx="3">
                  <c:v>426039</c:v>
                </c:pt>
                <c:pt idx="4">
                  <c:v>2297170</c:v>
                </c:pt>
              </c:numCache>
            </c:numRef>
          </c:val>
          <c:extLst>
            <c:ext xmlns:c16="http://schemas.microsoft.com/office/drawing/2014/chart" uri="{C3380CC4-5D6E-409C-BE32-E72D297353CC}">
              <c16:uniqueId val="{00000001-4DAF-4904-A5C5-FED00D12C49E}"/>
            </c:ext>
          </c:extLst>
        </c:ser>
        <c:ser>
          <c:idx val="2"/>
          <c:order val="2"/>
          <c:tx>
            <c:strRef>
              <c:f>Hoja2!$D$1</c:f>
              <c:strCache>
                <c:ptCount val="1"/>
                <c:pt idx="0">
                  <c:v>Ejecutado</c:v>
                </c:pt>
              </c:strCache>
            </c:strRef>
          </c:tx>
          <c:spPr>
            <a:solidFill>
              <a:schemeClr val="accent3"/>
            </a:solidFill>
            <a:ln>
              <a:noFill/>
            </a:ln>
            <a:effectLst/>
          </c:spPr>
          <c:invertIfNegative val="0"/>
          <c:cat>
            <c:strRef>
              <c:f>Hoja2!$A$2:$A$6</c:f>
              <c:strCache>
                <c:ptCount val="5"/>
                <c:pt idx="1">
                  <c:v>Grupo 0: </c:v>
                </c:pt>
                <c:pt idx="2">
                  <c:v>Grupo 1: </c:v>
                </c:pt>
                <c:pt idx="3">
                  <c:v>Grupo 2: </c:v>
                </c:pt>
                <c:pt idx="4">
                  <c:v>Grupo 4: </c:v>
                </c:pt>
              </c:strCache>
            </c:strRef>
          </c:cat>
          <c:val>
            <c:numRef>
              <c:f>Hoja2!$D$2:$D$6</c:f>
              <c:numCache>
                <c:formatCode>"Q"#,##0.00</c:formatCode>
                <c:ptCount val="5"/>
                <c:pt idx="1">
                  <c:v>12925826.039999999</c:v>
                </c:pt>
                <c:pt idx="2">
                  <c:v>493734.27</c:v>
                </c:pt>
                <c:pt idx="3">
                  <c:v>178891.88</c:v>
                </c:pt>
                <c:pt idx="4">
                  <c:v>1532690.25</c:v>
                </c:pt>
              </c:numCache>
            </c:numRef>
          </c:val>
          <c:extLst>
            <c:ext xmlns:c16="http://schemas.microsoft.com/office/drawing/2014/chart" uri="{C3380CC4-5D6E-409C-BE32-E72D297353CC}">
              <c16:uniqueId val="{00000002-4DAF-4904-A5C5-FED00D12C49E}"/>
            </c:ext>
          </c:extLst>
        </c:ser>
        <c:ser>
          <c:idx val="3"/>
          <c:order val="3"/>
          <c:tx>
            <c:strRef>
              <c:f>Hoja2!$E$1</c:f>
              <c:strCache>
                <c:ptCount val="1"/>
                <c:pt idx="0">
                  <c:v>Saldo por Ejecutar</c:v>
                </c:pt>
              </c:strCache>
            </c:strRef>
          </c:tx>
          <c:spPr>
            <a:solidFill>
              <a:schemeClr val="accent4"/>
            </a:solidFill>
            <a:ln>
              <a:noFill/>
            </a:ln>
            <a:effectLst/>
          </c:spPr>
          <c:invertIfNegative val="0"/>
          <c:cat>
            <c:strRef>
              <c:f>Hoja2!$A$2:$A$6</c:f>
              <c:strCache>
                <c:ptCount val="5"/>
                <c:pt idx="1">
                  <c:v>Grupo 0: </c:v>
                </c:pt>
                <c:pt idx="2">
                  <c:v>Grupo 1: </c:v>
                </c:pt>
                <c:pt idx="3">
                  <c:v>Grupo 2: </c:v>
                </c:pt>
                <c:pt idx="4">
                  <c:v>Grupo 4: </c:v>
                </c:pt>
              </c:strCache>
            </c:strRef>
          </c:cat>
          <c:val>
            <c:numRef>
              <c:f>Hoja2!$E$2:$E$6</c:f>
              <c:numCache>
                <c:formatCode>"Q"#,##0.00</c:formatCode>
                <c:ptCount val="5"/>
                <c:pt idx="1">
                  <c:v>31529812.960000001</c:v>
                </c:pt>
                <c:pt idx="2">
                  <c:v>4327417.7300000004</c:v>
                </c:pt>
                <c:pt idx="3">
                  <c:v>247147.12</c:v>
                </c:pt>
                <c:pt idx="4">
                  <c:v>764479.75</c:v>
                </c:pt>
              </c:numCache>
            </c:numRef>
          </c:val>
          <c:extLst>
            <c:ext xmlns:c16="http://schemas.microsoft.com/office/drawing/2014/chart" uri="{C3380CC4-5D6E-409C-BE32-E72D297353CC}">
              <c16:uniqueId val="{00000003-4DAF-4904-A5C5-FED00D12C49E}"/>
            </c:ext>
          </c:extLst>
        </c:ser>
        <c:dLbls>
          <c:showLegendKey val="0"/>
          <c:showVal val="0"/>
          <c:showCatName val="0"/>
          <c:showSerName val="0"/>
          <c:showPercent val="0"/>
          <c:showBubbleSize val="0"/>
        </c:dLbls>
        <c:gapWidth val="219"/>
        <c:overlap val="-27"/>
        <c:axId val="51903160"/>
        <c:axId val="51903488"/>
      </c:barChart>
      <c:catAx>
        <c:axId val="5190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GT"/>
          </a:p>
        </c:txPr>
        <c:crossAx val="51903488"/>
        <c:crosses val="autoZero"/>
        <c:auto val="1"/>
        <c:lblAlgn val="ctr"/>
        <c:lblOffset val="100"/>
        <c:noMultiLvlLbl val="0"/>
      </c:catAx>
      <c:valAx>
        <c:axId val="51903488"/>
        <c:scaling>
          <c:orientation val="minMax"/>
        </c:scaling>
        <c:delete val="0"/>
        <c:axPos val="l"/>
        <c:majorGridlines>
          <c:spPr>
            <a:ln w="9525" cap="flat" cmpd="sng" algn="ctr">
              <a:solidFill>
                <a:schemeClr val="tx1">
                  <a:lumMod val="15000"/>
                  <a:lumOff val="85000"/>
                </a:schemeClr>
              </a:solidFill>
              <a:round/>
            </a:ln>
            <a:effectLst/>
          </c:spPr>
        </c:majorGridlines>
        <c:numFmt formatCode="&quot;Q&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1903160"/>
        <c:crosses val="autoZero"/>
        <c:crossBetween val="between"/>
      </c:valAx>
      <c:spPr>
        <a:noFill/>
        <a:ln>
          <a:noFill/>
        </a:ln>
        <a:effectLst/>
      </c:spPr>
    </c:plotArea>
    <c:legend>
      <c:legendPos val="b"/>
      <c:layout>
        <c:manualLayout>
          <c:xMode val="edge"/>
          <c:yMode val="edge"/>
          <c:x val="0.2294706907190836"/>
          <c:y val="0.93664793484556208"/>
          <c:w val="0.71313089363005644"/>
          <c:h val="6.335206515443794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solidFill>
                <a:latin typeface="+mn-lt"/>
                <a:ea typeface="+mn-ea"/>
                <a:cs typeface="+mn-cs"/>
              </a:defRPr>
            </a:pPr>
            <a:r>
              <a:rPr lang="es-GT" sz="1400" b="0" i="0" baseline="0" dirty="0">
                <a:solidFill>
                  <a:schemeClr val="tx1"/>
                </a:solidFill>
                <a:effectLst/>
              </a:rPr>
              <a:t>Ejecución presupuestaria</a:t>
            </a:r>
            <a:endParaRPr lang="es-GT" sz="1100" dirty="0">
              <a:solidFill>
                <a:schemeClr val="tx1"/>
              </a:solidFill>
              <a:effectLst/>
            </a:endParaRPr>
          </a:p>
          <a:p>
            <a:pPr>
              <a:defRPr>
                <a:solidFill>
                  <a:schemeClr val="tx1"/>
                </a:solidFill>
              </a:defRPr>
            </a:pPr>
            <a:r>
              <a:rPr lang="es-GT" sz="1400" b="0" i="0" baseline="0" dirty="0">
                <a:solidFill>
                  <a:schemeClr val="tx1"/>
                </a:solidFill>
                <a:effectLst/>
              </a:rPr>
              <a:t>Grupo de Gasto 0: Servicios personales</a:t>
            </a:r>
            <a:endParaRPr lang="es-GT" sz="1100" dirty="0">
              <a:solidFill>
                <a:schemeClr val="tx1"/>
              </a:solidFill>
              <a:effectLst/>
            </a:endParaRPr>
          </a:p>
          <a:p>
            <a:pPr>
              <a:defRPr>
                <a:solidFill>
                  <a:schemeClr val="tx1"/>
                </a:solidFill>
              </a:defRPr>
            </a:pPr>
            <a:r>
              <a:rPr lang="es-GT" sz="1400" b="0" i="0" baseline="0" dirty="0">
                <a:solidFill>
                  <a:schemeClr val="tx1"/>
                </a:solidFill>
                <a:effectLst/>
              </a:rPr>
              <a:t> (en millones de quetzales)</a:t>
            </a:r>
            <a:endParaRPr lang="es-GT" sz="1100" dirty="0">
              <a:solidFill>
                <a:schemeClr val="tx1"/>
              </a:solidFill>
              <a:effectLst/>
            </a:endParaRPr>
          </a:p>
        </c:rich>
      </c:tx>
      <c:layout>
        <c:manualLayout>
          <c:xMode val="edge"/>
          <c:yMode val="edge"/>
          <c:x val="0.20749081735581956"/>
          <c:y val="1.6116720589998877E-2"/>
        </c:manualLayout>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solidFill>
              <a:latin typeface="+mn-lt"/>
              <a:ea typeface="+mn-ea"/>
              <a:cs typeface="+mn-cs"/>
            </a:defRPr>
          </a:pPr>
          <a:endParaRPr lang="es-GT"/>
        </a:p>
      </c:txPr>
    </c:title>
    <c:autoTitleDeleted val="0"/>
    <c:plotArea>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Hoja3!$C$21:$E$21</c:f>
              <c:strCache>
                <c:ptCount val="3"/>
                <c:pt idx="0">
                  <c:v>Vigente</c:v>
                </c:pt>
                <c:pt idx="1">
                  <c:v>Ejecutado</c:v>
                </c:pt>
                <c:pt idx="2">
                  <c:v>Saldo por ejecutar</c:v>
                </c:pt>
              </c:strCache>
            </c:strRef>
          </c:cat>
          <c:val>
            <c:numRef>
              <c:f>Hoja3!$C$22:$E$22</c:f>
              <c:numCache>
                <c:formatCode>General</c:formatCode>
                <c:ptCount val="3"/>
              </c:numCache>
            </c:numRef>
          </c:val>
          <c:extLst>
            <c:ext xmlns:c16="http://schemas.microsoft.com/office/drawing/2014/chart" uri="{C3380CC4-5D6E-409C-BE32-E72D297353CC}">
              <c16:uniqueId val="{00000000-AA1D-4E41-8680-E101091B4857}"/>
            </c:ext>
          </c:extLst>
        </c:ser>
        <c:ser>
          <c:idx val="1"/>
          <c:order val="1"/>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Pt>
            <c:idx val="0"/>
            <c:invertIfNegative val="0"/>
            <c:bubble3D val="0"/>
            <c:spPr>
              <a:solidFill>
                <a:schemeClr val="accent1">
                  <a:lumMod val="40000"/>
                  <a:lumOff val="60000"/>
                </a:schemeClr>
              </a:solidFill>
              <a:ln w="9525" cap="flat" cmpd="sng" algn="ctr">
                <a:noFill/>
                <a:round/>
              </a:ln>
              <a:effectLst/>
            </c:spPr>
            <c:extLst>
              <c:ext xmlns:c16="http://schemas.microsoft.com/office/drawing/2014/chart" uri="{C3380CC4-5D6E-409C-BE32-E72D297353CC}">
                <c16:uniqueId val="{00000003-AA1D-4E41-8680-E101091B4857}"/>
              </c:ext>
            </c:extLst>
          </c:dPt>
          <c:dPt>
            <c:idx val="1"/>
            <c:invertIfNegative val="0"/>
            <c:bubble3D val="0"/>
            <c:spPr>
              <a:solidFill>
                <a:schemeClr val="accent2">
                  <a:lumMod val="75000"/>
                </a:schemeClr>
              </a:solidFill>
              <a:ln w="9525" cap="flat" cmpd="sng" algn="ctr">
                <a:solidFill>
                  <a:schemeClr val="accent2"/>
                </a:solidFill>
                <a:round/>
              </a:ln>
              <a:effectLst/>
            </c:spPr>
            <c:extLst>
              <c:ext xmlns:c16="http://schemas.microsoft.com/office/drawing/2014/chart" uri="{C3380CC4-5D6E-409C-BE32-E72D297353CC}">
                <c16:uniqueId val="{00000004-AA1D-4E41-8680-E101091B4857}"/>
              </c:ext>
            </c:extLst>
          </c:dPt>
          <c:dPt>
            <c:idx val="2"/>
            <c:invertIfNegative val="0"/>
            <c:bubble3D val="0"/>
            <c:spPr>
              <a:solidFill>
                <a:schemeClr val="accent6">
                  <a:lumMod val="75000"/>
                </a:schemeClr>
              </a:solidFill>
              <a:ln w="9525" cap="flat" cmpd="sng" algn="ctr">
                <a:noFill/>
                <a:round/>
              </a:ln>
              <a:effectLst/>
            </c:spPr>
            <c:extLst>
              <c:ext xmlns:c16="http://schemas.microsoft.com/office/drawing/2014/chart" uri="{C3380CC4-5D6E-409C-BE32-E72D297353CC}">
                <c16:uniqueId val="{00000002-AA1D-4E41-8680-E101091B4857}"/>
              </c:ext>
            </c:extLst>
          </c:dPt>
          <c:dLbls>
            <c:dLbl>
              <c:idx val="0"/>
              <c:layout>
                <c:manualLayout>
                  <c:x val="1.1669806158973827E-2"/>
                  <c:y val="1.055645198644924E-2"/>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fld id="{D398773E-210B-4BE3-BA1B-E30E45F7430F}" type="VALUE">
                      <a:rPr lang="en-US" sz="1400" b="1"/>
                      <a:pPr>
                        <a:defRPr sz="1100" b="1">
                          <a:solidFill>
                            <a:schemeClr val="tx1"/>
                          </a:solidFill>
                        </a:defRPr>
                      </a:pPr>
                      <a:t>[VALOR]</a:t>
                    </a:fld>
                    <a:endParaRPr lang="es-GT"/>
                  </a:p>
                </c:rich>
              </c:tx>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s-GT"/>
                </a:p>
              </c:txPr>
              <c:dLblPos val="outEnd"/>
              <c:showLegendKey val="0"/>
              <c:showVal val="1"/>
              <c:showCatName val="0"/>
              <c:showSerName val="0"/>
              <c:showPercent val="0"/>
              <c:showBubbleSize val="0"/>
              <c:extLst>
                <c:ext xmlns:c15="http://schemas.microsoft.com/office/drawing/2012/chart" uri="{CE6537A1-D6FC-4f65-9D91-7224C49458BB}">
                  <c15:layout>
                    <c:manualLayout>
                      <c:w val="0.23427506964660869"/>
                      <c:h val="6.2935793903945617E-2"/>
                    </c:manualLayout>
                  </c15:layout>
                  <c15:dlblFieldTable/>
                  <c15:showDataLabelsRange val="0"/>
                </c:ext>
                <c:ext xmlns:c16="http://schemas.microsoft.com/office/drawing/2014/chart" uri="{C3380CC4-5D6E-409C-BE32-E72D297353CC}">
                  <c16:uniqueId val="{00000003-AA1D-4E41-8680-E101091B4857}"/>
                </c:ext>
              </c:extLst>
            </c:dLbl>
            <c:dLbl>
              <c:idx val="1"/>
              <c:layout>
                <c:manualLayout>
                  <c:x val="8.9715691474920953E-3"/>
                  <c:y val="9.213391937282692E-3"/>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fld id="{FD070167-AC0A-498D-BA5F-01C9C2D14D68}" type="VALUE">
                      <a:rPr lang="en-US" sz="1400" b="1"/>
                      <a:pPr>
                        <a:defRPr sz="1100" b="1">
                          <a:solidFill>
                            <a:schemeClr val="tx1"/>
                          </a:solidFill>
                        </a:defRPr>
                      </a:pPr>
                      <a:t>[VALOR]</a:t>
                    </a:fld>
                    <a:endParaRPr lang="es-GT"/>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GT"/>
                </a:p>
              </c:txPr>
              <c:dLblPos val="outEnd"/>
              <c:showLegendKey val="0"/>
              <c:showVal val="1"/>
              <c:showCatName val="0"/>
              <c:showSerName val="0"/>
              <c:showPercent val="0"/>
              <c:showBubbleSize val="0"/>
              <c:extLst>
                <c:ext xmlns:c15="http://schemas.microsoft.com/office/drawing/2012/chart" uri="{CE6537A1-D6FC-4f65-9D91-7224C49458BB}">
                  <c15:layout>
                    <c:manualLayout>
                      <c:w val="0.22660479569631992"/>
                      <c:h val="9.9869945256026368E-2"/>
                    </c:manualLayout>
                  </c15:layout>
                  <c15:dlblFieldTable/>
                  <c15:showDataLabelsRange val="0"/>
                </c:ext>
                <c:ext xmlns:c16="http://schemas.microsoft.com/office/drawing/2014/chart" uri="{C3380CC4-5D6E-409C-BE32-E72D297353CC}">
                  <c16:uniqueId val="{00000004-AA1D-4E41-8680-E101091B4857}"/>
                </c:ext>
              </c:extLst>
            </c:dLbl>
            <c:dLbl>
              <c:idx val="2"/>
              <c:layout>
                <c:manualLayout>
                  <c:x val="8.344645251291638E-3"/>
                  <c:y val="1.155031642283302E-3"/>
                </c:manualLayout>
              </c:layout>
              <c:tx>
                <c:rich>
                  <a:bodyPr/>
                  <a:lstStyle/>
                  <a:p>
                    <a:fld id="{EE0A68DE-C7A0-4863-AB0E-C37278B27984}" type="VALUE">
                      <a:rPr lang="en-US" sz="1400" b="1"/>
                      <a:pPr/>
                      <a:t>[VALOR]</a:t>
                    </a:fld>
                    <a:endParaRPr lang="es-GT"/>
                  </a:p>
                </c:rich>
              </c:tx>
              <c:dLblPos val="outEnd"/>
              <c:showLegendKey val="0"/>
              <c:showVal val="1"/>
              <c:showCatName val="0"/>
              <c:showSerName val="0"/>
              <c:showPercent val="0"/>
              <c:showBubbleSize val="0"/>
              <c:extLst>
                <c:ext xmlns:c15="http://schemas.microsoft.com/office/drawing/2012/chart" uri="{CE6537A1-D6FC-4f65-9D91-7224C49458BB}">
                  <c15:layout>
                    <c:manualLayout>
                      <c:w val="0.2085395304544676"/>
                      <c:h val="9.9869945256026368E-2"/>
                    </c:manualLayout>
                  </c15:layout>
                  <c15:dlblFieldTable/>
                  <c15:showDataLabelsRange val="0"/>
                </c:ext>
                <c:ext xmlns:c16="http://schemas.microsoft.com/office/drawing/2014/chart" uri="{C3380CC4-5D6E-409C-BE32-E72D297353CC}">
                  <c16:uniqueId val="{00000002-AA1D-4E41-8680-E101091B485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Hoja3!$C$21:$E$21</c:f>
              <c:strCache>
                <c:ptCount val="3"/>
                <c:pt idx="0">
                  <c:v>Vigente</c:v>
                </c:pt>
                <c:pt idx="1">
                  <c:v>Ejecutado</c:v>
                </c:pt>
                <c:pt idx="2">
                  <c:v>Saldo por ejecutar</c:v>
                </c:pt>
              </c:strCache>
            </c:strRef>
          </c:cat>
          <c:val>
            <c:numRef>
              <c:f>Hoja3!$C$23:$E$23</c:f>
              <c:numCache>
                <c:formatCode>"Q"#,##0.00</c:formatCode>
                <c:ptCount val="3"/>
                <c:pt idx="0">
                  <c:v>44455639</c:v>
                </c:pt>
                <c:pt idx="1">
                  <c:v>12925826.039999999</c:v>
                </c:pt>
                <c:pt idx="2">
                  <c:v>31529812.960000001</c:v>
                </c:pt>
              </c:numCache>
            </c:numRef>
          </c:val>
          <c:extLst>
            <c:ext xmlns:c16="http://schemas.microsoft.com/office/drawing/2014/chart" uri="{C3380CC4-5D6E-409C-BE32-E72D297353CC}">
              <c16:uniqueId val="{00000001-AA1D-4E41-8680-E101091B4857}"/>
            </c:ext>
          </c:extLst>
        </c:ser>
        <c:dLbls>
          <c:dLblPos val="inEnd"/>
          <c:showLegendKey val="0"/>
          <c:showVal val="1"/>
          <c:showCatName val="0"/>
          <c:showSerName val="0"/>
          <c:showPercent val="0"/>
          <c:showBubbleSize val="0"/>
        </c:dLbls>
        <c:gapWidth val="100"/>
        <c:overlap val="-24"/>
        <c:axId val="307383016"/>
        <c:axId val="307377112"/>
      </c:barChart>
      <c:catAx>
        <c:axId val="30738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GT"/>
          </a:p>
        </c:txPr>
        <c:crossAx val="307377112"/>
        <c:crosses val="autoZero"/>
        <c:auto val="1"/>
        <c:lblAlgn val="ctr"/>
        <c:lblOffset val="100"/>
        <c:noMultiLvlLbl val="0"/>
      </c:catAx>
      <c:valAx>
        <c:axId val="307377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GT"/>
          </a:p>
        </c:txPr>
        <c:crossAx val="307383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r>
              <a:rPr lang="es-GT" baseline="0" dirty="0">
                <a:solidFill>
                  <a:schemeClr val="tx1"/>
                </a:solidFill>
              </a:rPr>
              <a:t>Ejecución presupuestaria por </a:t>
            </a:r>
            <a:r>
              <a:rPr lang="es-GT" baseline="0" dirty="0" smtClean="0">
                <a:solidFill>
                  <a:schemeClr val="tx1"/>
                </a:solidFill>
              </a:rPr>
              <a:t>finalidad</a:t>
            </a:r>
          </a:p>
          <a:p>
            <a: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es-GT" baseline="0" dirty="0" smtClean="0">
                <a:solidFill>
                  <a:schemeClr val="tx1"/>
                </a:solidFill>
              </a:rPr>
              <a:t>FINALIDAD 1 </a:t>
            </a:r>
            <a:r>
              <a:rPr lang="es-GT" sz="1400" b="1" i="0" baseline="0" dirty="0" smtClean="0">
                <a:solidFill>
                  <a:schemeClr val="tx1"/>
                </a:solidFill>
                <a:effectLst/>
              </a:rPr>
              <a:t>SERVICIOS PÚBLICOS GENERALES</a:t>
            </a:r>
            <a:endParaRPr lang="es-GT" sz="1400" b="1" dirty="0" smtClean="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es-GT" baseline="0" dirty="0" smtClean="0">
                <a:solidFill>
                  <a:schemeClr val="tx1"/>
                </a:solidFill>
              </a:rPr>
              <a:t> FUNCIÓN 04- DIVISIÓN 01- ADMINISTRACIÓN GENERAL </a:t>
            </a:r>
          </a:p>
          <a:p>
            <a: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es-GT" baseline="0" dirty="0" smtClean="0">
                <a:solidFill>
                  <a:schemeClr val="tx1"/>
                </a:solidFill>
              </a:rPr>
              <a:t>DEL RECURSO HUMANO</a:t>
            </a:r>
          </a:p>
          <a:p>
            <a:pPr marL="0" marR="0" indent="0" algn="ctr" defTabSz="914400" rtl="0" eaLnBrk="1" fontAlgn="auto" latinLnBrk="0" hangingPunct="1">
              <a:lnSpc>
                <a:spcPct val="100000"/>
              </a:lnSpc>
              <a:spcBef>
                <a:spcPts val="0"/>
              </a:spcBef>
              <a:spcAft>
                <a:spcPts val="0"/>
              </a:spcAft>
              <a:buClrTx/>
              <a:buSzTx/>
              <a:buFontTx/>
              <a:buNone/>
              <a:tabLst/>
              <a:defRPr>
                <a:solidFill>
                  <a:schemeClr val="tx1"/>
                </a:solidFill>
              </a:defRPr>
            </a:pPr>
            <a:r>
              <a:rPr lang="es-GT" baseline="0" dirty="0" smtClean="0">
                <a:solidFill>
                  <a:schemeClr val="tx1"/>
                </a:solidFill>
              </a:rPr>
              <a:t>(</a:t>
            </a:r>
            <a:r>
              <a:rPr lang="es-GT" baseline="0" dirty="0">
                <a:solidFill>
                  <a:schemeClr val="tx1"/>
                </a:solidFill>
              </a:rPr>
              <a:t>en millones de quetzales)</a:t>
            </a:r>
          </a:p>
        </c:rich>
      </c:tx>
      <c:layout>
        <c:manualLayout>
          <c:xMode val="edge"/>
          <c:yMode val="edge"/>
          <c:x val="0.22840363293513996"/>
          <c:y val="0"/>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tx1"/>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1-610E-49F0-BC38-8193003FB75B}"/>
              </c:ext>
            </c:extLst>
          </c:dPt>
          <c:dPt>
            <c:idx val="2"/>
            <c:invertIfNegative val="0"/>
            <c:bubble3D val="0"/>
            <c:spPr>
              <a:solidFill>
                <a:schemeClr val="accent2">
                  <a:lumMod val="75000"/>
                </a:schemeClr>
              </a:solidFill>
              <a:ln>
                <a:noFill/>
              </a:ln>
              <a:effectLst/>
              <a:sp3d/>
            </c:spPr>
            <c:extLst>
              <c:ext xmlns:c16="http://schemas.microsoft.com/office/drawing/2014/chart" uri="{C3380CC4-5D6E-409C-BE32-E72D297353CC}">
                <c16:uniqueId val="{00000003-610E-49F0-BC38-8193003FB75B}"/>
              </c:ext>
            </c:extLst>
          </c:dPt>
          <c:cat>
            <c:strRef>
              <c:f>Hoja3!$B$42:$D$42</c:f>
              <c:strCache>
                <c:ptCount val="3"/>
                <c:pt idx="0">
                  <c:v>Vigente</c:v>
                </c:pt>
                <c:pt idx="1">
                  <c:v>Ejecutado</c:v>
                </c:pt>
                <c:pt idx="2">
                  <c:v>Saldo por ejecutar</c:v>
                </c:pt>
              </c:strCache>
            </c:strRef>
          </c:cat>
          <c:val>
            <c:numRef>
              <c:f>Hoja3!$B$43:$D$43</c:f>
              <c:numCache>
                <c:formatCode>#,##0.00</c:formatCode>
                <c:ptCount val="3"/>
                <c:pt idx="0">
                  <c:v>52097000</c:v>
                </c:pt>
                <c:pt idx="1">
                  <c:v>15131142.439999999</c:v>
                </c:pt>
                <c:pt idx="2">
                  <c:v>36965857.560000002</c:v>
                </c:pt>
              </c:numCache>
            </c:numRef>
          </c:val>
          <c:extLst>
            <c:ext xmlns:c16="http://schemas.microsoft.com/office/drawing/2014/chart" uri="{C3380CC4-5D6E-409C-BE32-E72D297353CC}">
              <c16:uniqueId val="{00000004-610E-49F0-BC38-8193003FB75B}"/>
            </c:ext>
          </c:extLst>
        </c:ser>
        <c:dLbls>
          <c:showLegendKey val="0"/>
          <c:showVal val="0"/>
          <c:showCatName val="0"/>
          <c:showSerName val="0"/>
          <c:showPercent val="0"/>
          <c:showBubbleSize val="0"/>
        </c:dLbls>
        <c:gapWidth val="150"/>
        <c:shape val="box"/>
        <c:axId val="360423568"/>
        <c:axId val="360418976"/>
        <c:axId val="0"/>
      </c:bar3DChart>
      <c:catAx>
        <c:axId val="360423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GT"/>
          </a:p>
        </c:txPr>
        <c:crossAx val="360418976"/>
        <c:crosses val="autoZero"/>
        <c:auto val="1"/>
        <c:lblAlgn val="ctr"/>
        <c:lblOffset val="100"/>
        <c:noMultiLvlLbl val="0"/>
      </c:catAx>
      <c:valAx>
        <c:axId val="360418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GT"/>
          </a:p>
        </c:txPr>
        <c:crossAx val="360423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4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239281"/>
            <a:ext cx="1274262" cy="507831"/>
          </a:xfrm>
          <a:prstGeom prst="rect">
            <a:avLst/>
          </a:prstGeom>
          <a:noFill/>
        </p:spPr>
        <p:txBody>
          <a:bodyPr wrap="square" rtlCol="0">
            <a:spAutoFit/>
          </a:bodyPr>
          <a:lstStyle/>
          <a:p>
            <a:r>
              <a:rPr lang="es-GT" sz="900" b="1" dirty="0">
                <a:solidFill>
                  <a:srgbClr val="003353"/>
                </a:solidFill>
                <a:latin typeface="Montserrat" pitchFamily="2" charset="77"/>
              </a:rPr>
              <a:t>OFICINA NACIONAL DE SERVICIO CIVIL</a:t>
            </a:r>
          </a:p>
        </p:txBody>
      </p:sp>
      <p:cxnSp>
        <p:nvCxnSpPr>
          <p:cNvPr id="7" name="Conector recto 6">
            <a:extLst>
              <a:ext uri="{FF2B5EF4-FFF2-40B4-BE49-F238E27FC236}">
                <a16:creationId xmlns:a16="http://schemas.microsoft.com/office/drawing/2014/main" id="{FF375C9D-7172-DD48-9FE4-5DD97FB9433F}"/>
              </a:ext>
            </a:extLst>
          </p:cNvPr>
          <p:cNvCxnSpPr>
            <a:cxnSpLocks/>
          </p:cNvCxnSpPr>
          <p:nvPr/>
        </p:nvCxnSpPr>
        <p:spPr>
          <a:xfrm>
            <a:off x="6453895" y="228130"/>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1" y="4513468"/>
            <a:ext cx="12191999" cy="584775"/>
          </a:xfrm>
          <a:prstGeom prst="rect">
            <a:avLst/>
          </a:prstGeom>
          <a:noFill/>
        </p:spPr>
        <p:txBody>
          <a:bodyPr wrap="square" rtlCol="0">
            <a:spAutoFit/>
          </a:bodyPr>
          <a:lstStyle/>
          <a:p>
            <a:pPr algn="ctr"/>
            <a:r>
              <a:rPr lang="es-GT" sz="3200" b="1" dirty="0" smtClean="0">
                <a:solidFill>
                  <a:schemeClr val="bg1"/>
                </a:solidFill>
                <a:latin typeface="Montserrat" panose="00000500000000000000" pitchFamily="50" charset="0"/>
              </a:rPr>
              <a:t>OFICINA NACIONAL DE SERVICIO CIVIL</a:t>
            </a:r>
            <a:endParaRPr lang="es-GT" sz="3200" b="1"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323831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115774"/>
            <a:ext cx="9048750" cy="782002"/>
          </a:xfrm>
        </p:spPr>
        <p:txBody>
          <a:bodyPr>
            <a:normAutofit/>
          </a:bodyPr>
          <a:lstStyle/>
          <a:p>
            <a:r>
              <a:rPr lang="es-GT" sz="2400" b="1" dirty="0" smtClean="0">
                <a:solidFill>
                  <a:srgbClr val="003353"/>
                </a:solidFill>
                <a:latin typeface="Montserrat" pitchFamily="2" charset="77"/>
              </a:rPr>
              <a:t>PRINCIPALES RESULTADOS </a:t>
            </a:r>
            <a:r>
              <a:rPr lang="es-GT" sz="2400" b="1" dirty="0" smtClean="0">
                <a:solidFill>
                  <a:srgbClr val="003353"/>
                </a:solidFill>
                <a:latin typeface="Montserrat" pitchFamily="2" charset="77"/>
              </a:rPr>
              <a:t>DE LA GESTIÓN </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408709" y="887686"/>
            <a:ext cx="10605655" cy="674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startAt="2"/>
            </a:pPr>
            <a:r>
              <a:rPr lang="es-GT" sz="1800" dirty="0" smtClean="0"/>
              <a:t>Cantidad </a:t>
            </a:r>
            <a:r>
              <a:rPr lang="es-GT" sz="1800" dirty="0"/>
              <a:t>de acciones de personal registradas y aprobadas (nombramientos, prórrogas, tomas de posesión y entregas de puestos</a:t>
            </a:r>
            <a:r>
              <a:rPr lang="es-GT" sz="1800" dirty="0" smtClean="0"/>
              <a:t>).</a:t>
            </a:r>
            <a:endParaRPr lang="es-GT" sz="1800" dirty="0"/>
          </a:p>
          <a:p>
            <a:pPr marL="342900" indent="-342900" algn="just">
              <a:buFont typeface="+mj-lt"/>
              <a:buAutoNum type="arabicPeriod" startAt="2"/>
            </a:pPr>
            <a:endParaRPr lang="es-GT" sz="1800" dirty="0" smtClean="0"/>
          </a:p>
          <a:p>
            <a:pPr marL="342900" indent="-342900" algn="just">
              <a:buFont typeface="+mj-lt"/>
              <a:buAutoNum type="arabicPeriod" startAt="2"/>
            </a:pPr>
            <a:endParaRPr lang="es-GT" sz="1800" dirty="0"/>
          </a:p>
          <a:p>
            <a:pPr marL="0" indent="0" algn="just">
              <a:buNone/>
            </a:pPr>
            <a:endParaRPr lang="es-GT" dirty="0"/>
          </a:p>
          <a:p>
            <a:pPr marL="0" indent="0" algn="just">
              <a:buNone/>
            </a:pPr>
            <a:endParaRPr lang="es-GT" dirty="0"/>
          </a:p>
          <a:p>
            <a:pPr marL="0" indent="0" algn="just">
              <a:buNone/>
            </a:pPr>
            <a:endParaRPr lang="es-GT" dirty="0"/>
          </a:p>
          <a:p>
            <a:pPr marL="0" indent="0" algn="just">
              <a:buNone/>
            </a:pPr>
            <a:endParaRPr lang="es-GT" dirty="0"/>
          </a:p>
          <a:p>
            <a:pPr marL="0" indent="0" algn="just">
              <a:buNone/>
            </a:pPr>
            <a:endParaRPr lang="es-GT" dirty="0"/>
          </a:p>
          <a:p>
            <a:pPr marL="0" indent="0" algn="just">
              <a:buNone/>
            </a:pPr>
            <a:endParaRPr lang="es-GT" dirty="0"/>
          </a:p>
          <a:p>
            <a:pPr marL="0" indent="0" algn="just">
              <a:buNone/>
            </a:pPr>
            <a:endParaRPr lang="es-GT" sz="1000" dirty="0"/>
          </a:p>
        </p:txBody>
      </p:sp>
      <p:sp>
        <p:nvSpPr>
          <p:cNvPr id="10" name="Elipse 9">
            <a:extLst>
              <a:ext uri="{FF2B5EF4-FFF2-40B4-BE49-F238E27FC236}">
                <a16:creationId xmlns:a16="http://schemas.microsoft.com/office/drawing/2014/main" id="{9E0022DC-A950-45C7-A8B4-167F71E8BEF3}"/>
              </a:ext>
            </a:extLst>
          </p:cNvPr>
          <p:cNvSpPr/>
          <p:nvPr/>
        </p:nvSpPr>
        <p:spPr>
          <a:xfrm>
            <a:off x="9307640" y="1366426"/>
            <a:ext cx="2363742" cy="2343133"/>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100" dirty="0">
              <a:latin typeface="Montserrat" panose="00000500000000000000" pitchFamily="50" charset="0"/>
            </a:endParaRPr>
          </a:p>
          <a:p>
            <a:pPr algn="ctr"/>
            <a:endParaRPr lang="es-GT" sz="1100" dirty="0">
              <a:latin typeface="Montserrat" panose="00000500000000000000" pitchFamily="50" charset="0"/>
            </a:endParaRPr>
          </a:p>
          <a:p>
            <a:pPr algn="ctr"/>
            <a:r>
              <a:rPr lang="es-GT" sz="1100" dirty="0">
                <a:latin typeface="Montserrat" panose="00000500000000000000" pitchFamily="50" charset="0"/>
              </a:rPr>
              <a:t>Presupuesto vigente: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4,069,461.00</a:t>
            </a:r>
          </a:p>
          <a:p>
            <a:pPr algn="ctr"/>
            <a:r>
              <a:rPr lang="es-GT" sz="1100" dirty="0" smtClean="0">
                <a:latin typeface="Montserrat" panose="00000500000000000000" pitchFamily="50" charset="0"/>
              </a:rPr>
              <a:t>_______ </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Presupuesto ejecutado</a:t>
            </a:r>
            <a:r>
              <a:rPr lang="es-GT" sz="1100" dirty="0" smtClean="0">
                <a:latin typeface="Montserrat" panose="00000500000000000000" pitchFamily="50" charset="0"/>
              </a:rPr>
              <a:t>:</a:t>
            </a:r>
          </a:p>
          <a:p>
            <a:pPr algn="ctr"/>
            <a:r>
              <a:rPr lang="es-GT" sz="1100" dirty="0" smtClean="0">
                <a:latin typeface="Montserrat" panose="00000500000000000000" pitchFamily="50" charset="0"/>
              </a:rPr>
              <a:t>1,238,054.33</a:t>
            </a:r>
          </a:p>
          <a:p>
            <a:pPr algn="ctr"/>
            <a:r>
              <a:rPr lang="es-GT" sz="1100" dirty="0" smtClean="0">
                <a:latin typeface="Montserrat" panose="00000500000000000000" pitchFamily="50" charset="0"/>
              </a:rPr>
              <a:t>________</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
            </a:r>
            <a:br>
              <a:rPr lang="es-GT" sz="1100" dirty="0">
                <a:latin typeface="Montserrat" panose="00000500000000000000" pitchFamily="50" charset="0"/>
              </a:rPr>
            </a:br>
            <a:endParaRPr lang="es-GT" sz="11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828426" y="1366426"/>
            <a:ext cx="2333115" cy="2337708"/>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Programa: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Administración de Recursos Humanos de la Administración Pública y Régimen de Clases Pasivas</a:t>
            </a:r>
          </a:p>
          <a:p>
            <a:pPr algn="ctr"/>
            <a:r>
              <a:rPr lang="es-GT" sz="1000" dirty="0" smtClean="0">
                <a:latin typeface="Montserrat" panose="00000500000000000000" pitchFamily="50" charset="0"/>
              </a:rPr>
              <a:t>__________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Metas: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Crear instituciones eficaces, responsables y transparentes</a:t>
            </a:r>
            <a:endParaRPr lang="es-GT" sz="1000" dirty="0">
              <a:latin typeface="Montserrat" panose="00000500000000000000" pitchFamily="50"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20" y="1864728"/>
            <a:ext cx="3055619" cy="20370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Elipse 7">
            <a:extLst>
              <a:ext uri="{FF2B5EF4-FFF2-40B4-BE49-F238E27FC236}">
                <a16:creationId xmlns:a16="http://schemas.microsoft.com/office/drawing/2014/main" id="{FFAE45C6-02E6-49EF-BBAD-7C05D941D019}"/>
              </a:ext>
            </a:extLst>
          </p:cNvPr>
          <p:cNvSpPr/>
          <p:nvPr/>
        </p:nvSpPr>
        <p:spPr>
          <a:xfrm>
            <a:off x="6828426" y="3901808"/>
            <a:ext cx="2333115" cy="2362649"/>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Beneficiados</a:t>
            </a:r>
          </a:p>
          <a:p>
            <a:pPr algn="ctr"/>
            <a:endParaRPr lang="es-GT" sz="1600" dirty="0">
              <a:latin typeface="Montserrat" panose="00000500000000000000" pitchFamily="50" charset="0"/>
            </a:endParaRPr>
          </a:p>
          <a:p>
            <a:pPr algn="ctr"/>
            <a:r>
              <a:rPr lang="es-GT" sz="1600" dirty="0" smtClean="0">
                <a:latin typeface="Montserrat" panose="00000500000000000000" pitchFamily="50" charset="0"/>
              </a:rPr>
              <a:t>12,686</a:t>
            </a:r>
          </a:p>
          <a:p>
            <a:pPr algn="ctr"/>
            <a:r>
              <a:rPr lang="es-GT" sz="1600" dirty="0" smtClean="0">
                <a:latin typeface="Montserrat" panose="00000500000000000000" pitchFamily="50" charset="0"/>
              </a:rPr>
              <a:t>personas</a:t>
            </a:r>
            <a:endParaRPr lang="es-GT" sz="1600" dirty="0">
              <a:latin typeface="Montserrat" panose="00000500000000000000" pitchFamily="50" charset="0"/>
            </a:endParaRPr>
          </a:p>
        </p:txBody>
      </p:sp>
      <p:sp>
        <p:nvSpPr>
          <p:cNvPr id="12" name="Elipse 11">
            <a:extLst>
              <a:ext uri="{FF2B5EF4-FFF2-40B4-BE49-F238E27FC236}">
                <a16:creationId xmlns:a16="http://schemas.microsoft.com/office/drawing/2014/main" id="{C89FF6C7-18FA-4B5D-9D52-EB5E37BC636D}"/>
              </a:ext>
            </a:extLst>
          </p:cNvPr>
          <p:cNvSpPr/>
          <p:nvPr/>
        </p:nvSpPr>
        <p:spPr>
          <a:xfrm>
            <a:off x="9338267" y="3901807"/>
            <a:ext cx="2333115" cy="2362649"/>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Fuente de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sp>
        <p:nvSpPr>
          <p:cNvPr id="13" name="Rectángulo 12"/>
          <p:cNvSpPr/>
          <p:nvPr/>
        </p:nvSpPr>
        <p:spPr>
          <a:xfrm>
            <a:off x="943720" y="6042995"/>
            <a:ext cx="4261933" cy="246221"/>
          </a:xfrm>
          <a:prstGeom prst="rect">
            <a:avLst/>
          </a:prstGeom>
        </p:spPr>
        <p:txBody>
          <a:bodyPr wrap="square">
            <a:spAutoFit/>
          </a:bodyPr>
          <a:lstStyle/>
          <a:p>
            <a:r>
              <a:rPr lang="es-GT" sz="1000" b="1" dirty="0">
                <a:latin typeface="Montserrat" panose="00000500000000000000" pitchFamily="50" charset="0"/>
              </a:rPr>
              <a:t>Fuente</a:t>
            </a:r>
            <a:r>
              <a:rPr lang="es-GT" sz="1000" b="1" dirty="0" smtClean="0">
                <a:latin typeface="Montserrat" panose="00000500000000000000" pitchFamily="50" charset="0"/>
              </a:rPr>
              <a:t>: </a:t>
            </a:r>
            <a:r>
              <a:rPr lang="es-GT" sz="1000" dirty="0" smtClean="0">
                <a:latin typeface="Montserrat" panose="00000500000000000000" pitchFamily="50" charset="0"/>
              </a:rPr>
              <a:t>Oficina Nacional de Servicio Civil -ONSEC-.</a:t>
            </a:r>
            <a:endParaRPr lang="es-GT" sz="1000" dirty="0">
              <a:latin typeface="Montserrat" panose="00000500000000000000" pitchFamily="50" charset="0"/>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362" y="3757086"/>
            <a:ext cx="3055619" cy="20370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94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0" grpId="0" animBg="1"/>
      <p:bldP spid="11" grpId="0" animBg="1"/>
      <p:bldP spid="8"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27717" y="259010"/>
            <a:ext cx="9048750" cy="618055"/>
          </a:xfrm>
        </p:spPr>
        <p:txBody>
          <a:bodyPr>
            <a:normAutofit/>
          </a:bodyPr>
          <a:lstStyle/>
          <a:p>
            <a:r>
              <a:rPr lang="es-GT" sz="2400" b="1" dirty="0" smtClean="0">
                <a:solidFill>
                  <a:srgbClr val="003353"/>
                </a:solidFill>
                <a:latin typeface="Montserrat" pitchFamily="2" charset="77"/>
              </a:rPr>
              <a:t>PRINCIPALES RESULTADOS ESTRATÉGICOS </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427717" y="828575"/>
            <a:ext cx="10827713" cy="875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s-GT" sz="1800" dirty="0" smtClean="0"/>
              <a:t>Candidatos certificados como elegibles para optar a cargos públicos en las instituciones del Organismo Ejecutivo y otras regidas por la Ley de Servicio Civil.</a:t>
            </a:r>
            <a:endParaRPr lang="es-GT" sz="1800" dirty="0"/>
          </a:p>
          <a:p>
            <a:pPr marL="514350" indent="-514350">
              <a:buFont typeface="+mj-lt"/>
              <a:buAutoNum type="arabicPeriod" startAt="3"/>
            </a:pPr>
            <a:endParaRPr lang="es-GT" sz="1800" dirty="0"/>
          </a:p>
          <a:p>
            <a:pPr marL="0" indent="0">
              <a:buNone/>
            </a:pPr>
            <a:endParaRPr lang="es-GT" sz="1800" dirty="0"/>
          </a:p>
          <a:p>
            <a:pPr marL="514350" indent="-514350">
              <a:buFont typeface="+mj-lt"/>
              <a:buAutoNum type="arabicPeriod" startAt="3"/>
            </a:pPr>
            <a:endParaRPr lang="es-GT" sz="1800" dirty="0"/>
          </a:p>
          <a:p>
            <a:pPr marL="514350" indent="-514350">
              <a:buFont typeface="+mj-lt"/>
              <a:buAutoNum type="arabicPeriod" startAt="3"/>
            </a:pPr>
            <a:endParaRPr lang="es-GT" sz="1800" dirty="0"/>
          </a:p>
          <a:p>
            <a:pPr marL="514350" indent="-514350">
              <a:buFont typeface="+mj-lt"/>
              <a:buAutoNum type="arabicPeriod" startAt="3"/>
            </a:pPr>
            <a:endParaRPr lang="es-GT" sz="1800" dirty="0"/>
          </a:p>
          <a:p>
            <a:pPr marL="514350" indent="-514350">
              <a:buFont typeface="+mj-lt"/>
              <a:buAutoNum type="arabicPeriod" startAt="3"/>
            </a:pPr>
            <a:endParaRPr lang="es-GT" sz="1800" dirty="0"/>
          </a:p>
          <a:p>
            <a:pPr>
              <a:buFont typeface="+mj-lt"/>
              <a:buAutoNum type="arabicPeriod" startAt="3"/>
            </a:pPr>
            <a:endParaRPr lang="es-GT" sz="1800" dirty="0"/>
          </a:p>
        </p:txBody>
      </p:sp>
      <p:sp>
        <p:nvSpPr>
          <p:cNvPr id="10" name="Elipse 9">
            <a:extLst>
              <a:ext uri="{FF2B5EF4-FFF2-40B4-BE49-F238E27FC236}">
                <a16:creationId xmlns:a16="http://schemas.microsoft.com/office/drawing/2014/main" id="{9E0022DC-A950-45C7-A8B4-167F71E8BEF3}"/>
              </a:ext>
            </a:extLst>
          </p:cNvPr>
          <p:cNvSpPr/>
          <p:nvPr/>
        </p:nvSpPr>
        <p:spPr>
          <a:xfrm>
            <a:off x="8944286" y="1543609"/>
            <a:ext cx="2274499" cy="2254668"/>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100" dirty="0">
              <a:latin typeface="Montserrat" panose="00000500000000000000" pitchFamily="50" charset="0"/>
            </a:endParaRPr>
          </a:p>
          <a:p>
            <a:pPr algn="ctr"/>
            <a:endParaRPr lang="es-GT" sz="1100" dirty="0">
              <a:latin typeface="Montserrat" panose="00000500000000000000" pitchFamily="50" charset="0"/>
            </a:endParaRPr>
          </a:p>
          <a:p>
            <a:pPr algn="ctr"/>
            <a:r>
              <a:rPr lang="es-GT" sz="1100" dirty="0">
                <a:latin typeface="Montserrat" panose="00000500000000000000" pitchFamily="50" charset="0"/>
              </a:rPr>
              <a:t>Presupuesto vigente: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2,483,975.00</a:t>
            </a:r>
          </a:p>
          <a:p>
            <a:pPr algn="ctr"/>
            <a:r>
              <a:rPr lang="es-GT" sz="1100" dirty="0" smtClean="0">
                <a:latin typeface="Montserrat" panose="00000500000000000000" pitchFamily="50" charset="0"/>
              </a:rPr>
              <a:t>_______ </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Presupuesto ejecutado</a:t>
            </a:r>
            <a:r>
              <a:rPr lang="es-GT" sz="1100" dirty="0" smtClean="0">
                <a:latin typeface="Montserrat" panose="00000500000000000000" pitchFamily="50" charset="0"/>
              </a:rPr>
              <a:t>:</a:t>
            </a:r>
          </a:p>
          <a:p>
            <a:pPr algn="ctr"/>
            <a:r>
              <a:rPr lang="es-GT" sz="1100" dirty="0" smtClean="0">
                <a:latin typeface="Montserrat" panose="00000500000000000000" pitchFamily="50" charset="0"/>
              </a:rPr>
              <a:t>664,718.58 </a:t>
            </a:r>
          </a:p>
          <a:p>
            <a:pPr algn="ctr"/>
            <a:r>
              <a:rPr lang="es-GT" sz="1100" dirty="0" smtClean="0">
                <a:latin typeface="Montserrat" panose="00000500000000000000" pitchFamily="50" charset="0"/>
              </a:rPr>
              <a:t>________</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
            </a:r>
            <a:br>
              <a:rPr lang="es-GT" sz="1100" dirty="0">
                <a:latin typeface="Montserrat" panose="00000500000000000000" pitchFamily="50" charset="0"/>
              </a:rPr>
            </a:br>
            <a:endParaRPr lang="es-GT" sz="11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308991" y="1543609"/>
            <a:ext cx="2250238" cy="2254668"/>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Programa: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Administración de Recursos Humanos de la Administración Pública y Régimen de Clases Pasivas</a:t>
            </a:r>
          </a:p>
          <a:p>
            <a:pPr algn="ctr"/>
            <a:r>
              <a:rPr lang="es-GT" sz="1000" dirty="0" smtClean="0">
                <a:latin typeface="Montserrat" panose="00000500000000000000" pitchFamily="50" charset="0"/>
              </a:rPr>
              <a:t>__________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Metas: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Crear instituciones eficaces, responsables y transparentes</a:t>
            </a:r>
            <a:endParaRPr lang="es-GT" sz="1000" dirty="0">
              <a:latin typeface="Montserrat" panose="00000500000000000000" pitchFamily="50"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9434" t="2120" r="16961" b="5301"/>
          <a:stretch/>
        </p:blipFill>
        <p:spPr>
          <a:xfrm>
            <a:off x="1180832" y="2001737"/>
            <a:ext cx="4180114" cy="34224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ángulo 8"/>
          <p:cNvSpPr/>
          <p:nvPr/>
        </p:nvSpPr>
        <p:spPr>
          <a:xfrm>
            <a:off x="1655968" y="5500549"/>
            <a:ext cx="4261933" cy="246221"/>
          </a:xfrm>
          <a:prstGeom prst="rect">
            <a:avLst/>
          </a:prstGeom>
        </p:spPr>
        <p:txBody>
          <a:bodyPr wrap="square">
            <a:spAutoFit/>
          </a:bodyPr>
          <a:lstStyle/>
          <a:p>
            <a:r>
              <a:rPr lang="es-GT" sz="1000" b="1" dirty="0">
                <a:latin typeface="Montserrat" panose="00000500000000000000" pitchFamily="50" charset="0"/>
              </a:rPr>
              <a:t>Fuente: </a:t>
            </a:r>
            <a:r>
              <a:rPr lang="es-GT" sz="1000" dirty="0" smtClean="0">
                <a:latin typeface="Montserrat" panose="00000500000000000000" pitchFamily="50" charset="0"/>
              </a:rPr>
              <a:t>ONSEC- Dirección de Carrera Administrativa.</a:t>
            </a:r>
            <a:endParaRPr lang="es-GT" sz="1000" dirty="0">
              <a:latin typeface="Montserrat" panose="00000500000000000000" pitchFamily="50" charset="0"/>
            </a:endParaRPr>
          </a:p>
        </p:txBody>
      </p:sp>
      <p:sp>
        <p:nvSpPr>
          <p:cNvPr id="8" name="Elipse 7">
            <a:extLst>
              <a:ext uri="{FF2B5EF4-FFF2-40B4-BE49-F238E27FC236}">
                <a16:creationId xmlns:a16="http://schemas.microsoft.com/office/drawing/2014/main" id="{FFAE45C6-02E6-49EF-BBAD-7C05D941D019}"/>
              </a:ext>
            </a:extLst>
          </p:cNvPr>
          <p:cNvSpPr/>
          <p:nvPr/>
        </p:nvSpPr>
        <p:spPr>
          <a:xfrm>
            <a:off x="6414175" y="3983019"/>
            <a:ext cx="2222749" cy="2250887"/>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Beneficiados</a:t>
            </a:r>
          </a:p>
          <a:p>
            <a:pPr algn="ctr"/>
            <a:endParaRPr lang="es-GT" sz="1100" dirty="0" smtClean="0">
              <a:latin typeface="Montserrat" panose="00000500000000000000" pitchFamily="50" charset="0"/>
            </a:endParaRPr>
          </a:p>
          <a:p>
            <a:pPr algn="ctr"/>
            <a:r>
              <a:rPr lang="es-GT" sz="1600" dirty="0" smtClean="0">
                <a:latin typeface="Montserrat" panose="00000500000000000000" pitchFamily="50" charset="0"/>
              </a:rPr>
              <a:t>259</a:t>
            </a:r>
          </a:p>
          <a:p>
            <a:pPr algn="ctr"/>
            <a:r>
              <a:rPr lang="es-GT" sz="1600" dirty="0" smtClean="0">
                <a:latin typeface="Montserrat" panose="00000500000000000000" pitchFamily="50" charset="0"/>
              </a:rPr>
              <a:t>personas</a:t>
            </a:r>
            <a:endParaRPr lang="es-GT" sz="1600" dirty="0">
              <a:latin typeface="Montserrat" panose="00000500000000000000" pitchFamily="50" charset="0"/>
            </a:endParaRPr>
          </a:p>
        </p:txBody>
      </p:sp>
      <p:sp>
        <p:nvSpPr>
          <p:cNvPr id="12" name="Elipse 11">
            <a:extLst>
              <a:ext uri="{FF2B5EF4-FFF2-40B4-BE49-F238E27FC236}">
                <a16:creationId xmlns:a16="http://schemas.microsoft.com/office/drawing/2014/main" id="{C89FF6C7-18FA-4B5D-9D52-EB5E37BC636D}"/>
              </a:ext>
            </a:extLst>
          </p:cNvPr>
          <p:cNvSpPr/>
          <p:nvPr/>
        </p:nvSpPr>
        <p:spPr>
          <a:xfrm>
            <a:off x="8996036" y="3983018"/>
            <a:ext cx="2222749" cy="2250887"/>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Fuente de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spTree>
    <p:extLst>
      <p:ext uri="{BB962C8B-B14F-4D97-AF65-F5344CB8AC3E}">
        <p14:creationId xmlns:p14="http://schemas.microsoft.com/office/powerpoint/2010/main" val="1103959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203534"/>
            <a:ext cx="9048750" cy="552923"/>
          </a:xfrm>
        </p:spPr>
        <p:txBody>
          <a:bodyPr>
            <a:normAutofit/>
          </a:bodyPr>
          <a:lstStyle/>
          <a:p>
            <a:r>
              <a:rPr lang="es-GT" sz="2400" b="1" dirty="0" smtClean="0">
                <a:solidFill>
                  <a:srgbClr val="003353"/>
                </a:solidFill>
                <a:latin typeface="Montserrat" pitchFamily="2" charset="77"/>
              </a:rPr>
              <a:t>PRINCIPALES RESULTADOS </a:t>
            </a:r>
            <a:r>
              <a:rPr lang="es-GT" sz="2400" b="1" dirty="0" smtClean="0">
                <a:solidFill>
                  <a:srgbClr val="003353"/>
                </a:solidFill>
                <a:latin typeface="Montserrat" pitchFamily="2" charset="77"/>
              </a:rPr>
              <a:t>DE LA GESTIÓN </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552762" y="738612"/>
            <a:ext cx="10328598" cy="666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4"/>
            </a:pPr>
            <a:r>
              <a:rPr lang="es-GT" sz="1800" dirty="0" smtClean="0"/>
              <a:t>Servidores, </a:t>
            </a:r>
            <a:r>
              <a:rPr lang="es-GT" sz="1800" dirty="0" err="1" smtClean="0"/>
              <a:t>exservidores</a:t>
            </a:r>
            <a:r>
              <a:rPr lang="es-GT" sz="1800" dirty="0" smtClean="0"/>
              <a:t> públicos o sus beneficiarios con peticiones jurídico laborales resueltas presentadas ante la </a:t>
            </a:r>
            <a:r>
              <a:rPr lang="es-GT" sz="1800" b="1" dirty="0" err="1" smtClean="0"/>
              <a:t>Onsec</a:t>
            </a:r>
            <a:r>
              <a:rPr lang="es-GT" sz="1800" b="1" dirty="0" smtClean="0"/>
              <a:t>.</a:t>
            </a:r>
          </a:p>
          <a:p>
            <a:pPr marL="514350" indent="-514350">
              <a:buFont typeface="+mj-lt"/>
              <a:buAutoNum type="arabicPeriod" startAt="4"/>
            </a:pPr>
            <a:endParaRPr lang="es-GT" dirty="0"/>
          </a:p>
          <a:p>
            <a:pPr marL="514350" indent="-514350">
              <a:buFont typeface="+mj-lt"/>
              <a:buAutoNum type="arabicPeriod" startAt="4"/>
            </a:pPr>
            <a:endParaRPr lang="es-GT" dirty="0"/>
          </a:p>
          <a:p>
            <a:pPr marL="514350" indent="-514350">
              <a:buFont typeface="+mj-lt"/>
              <a:buAutoNum type="arabicPeriod" startAt="4"/>
            </a:pPr>
            <a:endParaRPr lang="es-GT" dirty="0"/>
          </a:p>
          <a:p>
            <a:pPr marL="514350" indent="-514350">
              <a:buFont typeface="+mj-lt"/>
              <a:buAutoNum type="arabicPeriod" startAt="4"/>
            </a:pPr>
            <a:endParaRPr lang="es-GT" dirty="0"/>
          </a:p>
          <a:p>
            <a:pPr marL="514350" indent="-514350">
              <a:buFont typeface="+mj-lt"/>
              <a:buAutoNum type="arabicPeriod" startAt="4"/>
            </a:pPr>
            <a:endParaRPr lang="es-GT" dirty="0"/>
          </a:p>
          <a:p>
            <a:pPr marL="514350" indent="-514350">
              <a:buFont typeface="+mj-lt"/>
              <a:buAutoNum type="arabicPeriod" startAt="4"/>
            </a:pPr>
            <a:endParaRPr lang="es-GT" dirty="0"/>
          </a:p>
          <a:p>
            <a:pPr>
              <a:buFont typeface="+mj-lt"/>
              <a:buAutoNum type="arabicPeriod" startAt="4"/>
            </a:pPr>
            <a:endParaRPr lang="es-GT" sz="1000" dirty="0"/>
          </a:p>
        </p:txBody>
      </p:sp>
      <p:sp>
        <p:nvSpPr>
          <p:cNvPr id="8" name="Elipse 7">
            <a:extLst>
              <a:ext uri="{FF2B5EF4-FFF2-40B4-BE49-F238E27FC236}">
                <a16:creationId xmlns:a16="http://schemas.microsoft.com/office/drawing/2014/main" id="{FFAE45C6-02E6-49EF-BBAD-7C05D941D019}"/>
              </a:ext>
            </a:extLst>
          </p:cNvPr>
          <p:cNvSpPr/>
          <p:nvPr/>
        </p:nvSpPr>
        <p:spPr>
          <a:xfrm>
            <a:off x="6854078" y="3835727"/>
            <a:ext cx="2273297" cy="23020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Beneficiados</a:t>
            </a:r>
          </a:p>
          <a:p>
            <a:pPr algn="ctr"/>
            <a:endParaRPr lang="es-GT" sz="1100" dirty="0" smtClean="0">
              <a:latin typeface="Montserrat" panose="00000500000000000000" pitchFamily="50" charset="0"/>
            </a:endParaRPr>
          </a:p>
          <a:p>
            <a:pPr algn="ctr"/>
            <a:r>
              <a:rPr lang="es-GT" sz="1600" dirty="0" smtClean="0">
                <a:latin typeface="Montserrat" panose="00000500000000000000" pitchFamily="50" charset="0"/>
              </a:rPr>
              <a:t>1,358</a:t>
            </a:r>
          </a:p>
          <a:p>
            <a:pPr algn="ctr"/>
            <a:r>
              <a:rPr lang="es-GT" sz="1600" dirty="0" smtClean="0">
                <a:latin typeface="Montserrat" panose="00000500000000000000" pitchFamily="50" charset="0"/>
              </a:rPr>
              <a:t>personas</a:t>
            </a:r>
            <a:endParaRPr lang="es-GT" sz="1600" dirty="0">
              <a:latin typeface="Montserrat" panose="00000500000000000000" pitchFamily="50" charset="0"/>
            </a:endParaRPr>
          </a:p>
        </p:txBody>
      </p:sp>
      <p:sp>
        <p:nvSpPr>
          <p:cNvPr id="10" name="Elipse 9">
            <a:extLst>
              <a:ext uri="{FF2B5EF4-FFF2-40B4-BE49-F238E27FC236}">
                <a16:creationId xmlns:a16="http://schemas.microsoft.com/office/drawing/2014/main" id="{9E0022DC-A950-45C7-A8B4-167F71E8BEF3}"/>
              </a:ext>
            </a:extLst>
          </p:cNvPr>
          <p:cNvSpPr/>
          <p:nvPr/>
        </p:nvSpPr>
        <p:spPr>
          <a:xfrm>
            <a:off x="9248989" y="1468552"/>
            <a:ext cx="2322323" cy="23020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100" dirty="0">
              <a:latin typeface="Montserrat" panose="00000500000000000000" pitchFamily="50" charset="0"/>
            </a:endParaRPr>
          </a:p>
          <a:p>
            <a:pPr algn="ctr"/>
            <a:endParaRPr lang="es-GT" sz="1100" dirty="0">
              <a:latin typeface="Montserrat" panose="00000500000000000000" pitchFamily="50" charset="0"/>
            </a:endParaRPr>
          </a:p>
          <a:p>
            <a:pPr algn="ctr"/>
            <a:r>
              <a:rPr lang="es-GT" sz="1100" dirty="0">
                <a:latin typeface="Montserrat" panose="00000500000000000000" pitchFamily="50" charset="0"/>
              </a:rPr>
              <a:t>Presupuesto vigente: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2,907,935.00</a:t>
            </a:r>
          </a:p>
          <a:p>
            <a:pPr algn="ctr"/>
            <a:r>
              <a:rPr lang="es-GT" sz="1100" dirty="0" smtClean="0">
                <a:latin typeface="Montserrat" panose="00000500000000000000" pitchFamily="50" charset="0"/>
              </a:rPr>
              <a:t>_______ </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Presupuesto ejecutado</a:t>
            </a:r>
            <a:r>
              <a:rPr lang="es-GT" sz="1100" dirty="0" smtClean="0">
                <a:latin typeface="Montserrat" panose="00000500000000000000" pitchFamily="50" charset="0"/>
              </a:rPr>
              <a:t>:</a:t>
            </a:r>
          </a:p>
          <a:p>
            <a:pPr algn="ctr"/>
            <a:r>
              <a:rPr lang="es-GT" sz="1100" dirty="0" smtClean="0">
                <a:latin typeface="Montserrat" panose="00000500000000000000" pitchFamily="50" charset="0"/>
              </a:rPr>
              <a:t>866,767.74 </a:t>
            </a:r>
          </a:p>
          <a:p>
            <a:pPr algn="ctr"/>
            <a:r>
              <a:rPr lang="es-GT" sz="1100" dirty="0" smtClean="0">
                <a:latin typeface="Montserrat" panose="00000500000000000000" pitchFamily="50" charset="0"/>
              </a:rPr>
              <a:t>________</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
            </a:r>
            <a:br>
              <a:rPr lang="es-GT" sz="1100" dirty="0">
                <a:latin typeface="Montserrat" panose="00000500000000000000" pitchFamily="50" charset="0"/>
              </a:rPr>
            </a:br>
            <a:endParaRPr lang="es-GT" sz="11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828426" y="1468552"/>
            <a:ext cx="2298949" cy="230347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Programa: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Administración de Recursos Humanos de la Administración Pública y Régimen de Clases Pasivas</a:t>
            </a:r>
          </a:p>
          <a:p>
            <a:pPr algn="ctr"/>
            <a:r>
              <a:rPr lang="es-GT" sz="1000" dirty="0" smtClean="0">
                <a:latin typeface="Montserrat" panose="00000500000000000000" pitchFamily="50" charset="0"/>
              </a:rPr>
              <a:t>__________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Metas: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Crear instituciones eficaces, responsables y transparentes</a:t>
            </a:r>
            <a:endParaRPr lang="es-GT" sz="1000" dirty="0">
              <a:latin typeface="Montserrat" panose="00000500000000000000" pitchFamily="50"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9" y="1958520"/>
            <a:ext cx="5207958" cy="3471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C89FF6C7-18FA-4B5D-9D52-EB5E37BC636D}"/>
              </a:ext>
            </a:extLst>
          </p:cNvPr>
          <p:cNvSpPr/>
          <p:nvPr/>
        </p:nvSpPr>
        <p:spPr>
          <a:xfrm>
            <a:off x="9298015" y="3835727"/>
            <a:ext cx="2273297" cy="23020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Fuente de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sp>
        <p:nvSpPr>
          <p:cNvPr id="13" name="Rectángulo 12"/>
          <p:cNvSpPr/>
          <p:nvPr/>
        </p:nvSpPr>
        <p:spPr>
          <a:xfrm>
            <a:off x="1287295" y="5494602"/>
            <a:ext cx="4261933" cy="246221"/>
          </a:xfrm>
          <a:prstGeom prst="rect">
            <a:avLst/>
          </a:prstGeom>
        </p:spPr>
        <p:txBody>
          <a:bodyPr wrap="square">
            <a:spAutoFit/>
          </a:bodyPr>
          <a:lstStyle/>
          <a:p>
            <a:r>
              <a:rPr lang="es-GT" sz="1000" b="1" dirty="0">
                <a:latin typeface="Montserrat" panose="00000500000000000000" pitchFamily="50" charset="0"/>
              </a:rPr>
              <a:t>Fuente</a:t>
            </a:r>
            <a:r>
              <a:rPr lang="es-GT" sz="1000" b="1" dirty="0" smtClean="0">
                <a:latin typeface="Montserrat" panose="00000500000000000000" pitchFamily="50" charset="0"/>
              </a:rPr>
              <a:t>: </a:t>
            </a:r>
            <a:r>
              <a:rPr lang="es-GT" sz="1000" dirty="0" smtClean="0">
                <a:latin typeface="Montserrat" panose="00000500000000000000" pitchFamily="50" charset="0"/>
              </a:rPr>
              <a:t>Oficina Nacional de Servicio Civil -ONSEC-.</a:t>
            </a:r>
            <a:endParaRPr lang="es-GT" sz="1000" dirty="0">
              <a:latin typeface="Montserrat" panose="00000500000000000000" pitchFamily="50" charset="0"/>
            </a:endParaRPr>
          </a:p>
        </p:txBody>
      </p:sp>
    </p:spTree>
    <p:extLst>
      <p:ext uri="{BB962C8B-B14F-4D97-AF65-F5344CB8AC3E}">
        <p14:creationId xmlns:p14="http://schemas.microsoft.com/office/powerpoint/2010/main" val="18830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animBg="1"/>
      <p:bldP spid="10" grpId="0" animBg="1"/>
      <p:bldP spid="11" grpId="0" animBg="1"/>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83523" y="247380"/>
            <a:ext cx="9048750" cy="614253"/>
          </a:xfrm>
        </p:spPr>
        <p:txBody>
          <a:bodyPr>
            <a:normAutofit/>
          </a:bodyPr>
          <a:lstStyle/>
          <a:p>
            <a:r>
              <a:rPr lang="es-GT" sz="2400" b="1" dirty="0" smtClean="0">
                <a:solidFill>
                  <a:srgbClr val="003353"/>
                </a:solidFill>
                <a:latin typeface="Montserrat" pitchFamily="2" charset="77"/>
              </a:rPr>
              <a:t>PRINCIPALES RESULTADOS </a:t>
            </a:r>
            <a:r>
              <a:rPr lang="es-GT" sz="2400" b="1" dirty="0" smtClean="0">
                <a:solidFill>
                  <a:srgbClr val="003353"/>
                </a:solidFill>
                <a:latin typeface="Montserrat" pitchFamily="2" charset="77"/>
              </a:rPr>
              <a:t>DE LA GESTIÓN </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469447" y="861633"/>
            <a:ext cx="10444625" cy="666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5"/>
            </a:pPr>
            <a:r>
              <a:rPr lang="es-GT" sz="1800" dirty="0" smtClean="0"/>
              <a:t>Acciones de puestos aprobadas a las instituciones del Organismo Ejecutivo y otras que se rigen por la Ley de Servicio Civil.</a:t>
            </a:r>
            <a:endParaRPr lang="es-GT" sz="1800" b="1" dirty="0" smtClean="0"/>
          </a:p>
          <a:p>
            <a:pPr marL="514350" indent="-514350">
              <a:buFont typeface="+mj-lt"/>
              <a:buAutoNum type="arabicPeriod" startAt="5"/>
            </a:pPr>
            <a:endParaRPr lang="es-GT" b="1" dirty="0"/>
          </a:p>
          <a:p>
            <a:pPr marL="514350" indent="-514350">
              <a:buFont typeface="+mj-lt"/>
              <a:buAutoNum type="arabicPeriod" startAt="5"/>
            </a:pPr>
            <a:endParaRPr lang="es-GT" dirty="0"/>
          </a:p>
          <a:p>
            <a:pPr marL="514350" indent="-514350">
              <a:buFont typeface="+mj-lt"/>
              <a:buAutoNum type="arabicPeriod" startAt="5"/>
            </a:pPr>
            <a:endParaRPr lang="es-GT" dirty="0"/>
          </a:p>
          <a:p>
            <a:pPr marL="514350" indent="-514350">
              <a:buFont typeface="+mj-lt"/>
              <a:buAutoNum type="arabicPeriod" startAt="5"/>
            </a:pPr>
            <a:endParaRPr lang="es-GT" dirty="0"/>
          </a:p>
          <a:p>
            <a:pPr marL="514350" indent="-514350">
              <a:buFont typeface="+mj-lt"/>
              <a:buAutoNum type="arabicPeriod" startAt="5"/>
            </a:pPr>
            <a:endParaRPr lang="es-GT" dirty="0"/>
          </a:p>
          <a:p>
            <a:pPr marL="514350" indent="-514350">
              <a:buFont typeface="+mj-lt"/>
              <a:buAutoNum type="arabicPeriod" startAt="5"/>
            </a:pPr>
            <a:endParaRPr lang="es-GT" dirty="0"/>
          </a:p>
          <a:p>
            <a:pPr>
              <a:buFont typeface="+mj-lt"/>
              <a:buAutoNum type="arabicPeriod" startAt="5"/>
            </a:pPr>
            <a:endParaRPr lang="es-GT" sz="1000" dirty="0"/>
          </a:p>
        </p:txBody>
      </p:sp>
      <p:sp>
        <p:nvSpPr>
          <p:cNvPr id="8" name="Elipse 7">
            <a:extLst>
              <a:ext uri="{FF2B5EF4-FFF2-40B4-BE49-F238E27FC236}">
                <a16:creationId xmlns:a16="http://schemas.microsoft.com/office/drawing/2014/main" id="{FFAE45C6-02E6-49EF-BBAD-7C05D941D019}"/>
              </a:ext>
            </a:extLst>
          </p:cNvPr>
          <p:cNvSpPr/>
          <p:nvPr/>
        </p:nvSpPr>
        <p:spPr>
          <a:xfrm>
            <a:off x="6853366" y="3865413"/>
            <a:ext cx="2337584" cy="23671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Avance Físico:</a:t>
            </a:r>
          </a:p>
          <a:p>
            <a:pPr algn="ctr"/>
            <a:endParaRPr lang="es-GT" sz="1100" dirty="0" smtClean="0">
              <a:latin typeface="Montserrat" panose="00000500000000000000" pitchFamily="50" charset="0"/>
            </a:endParaRPr>
          </a:p>
          <a:p>
            <a:pPr algn="ctr"/>
            <a:r>
              <a:rPr lang="es-GT" sz="1600" dirty="0" smtClean="0">
                <a:latin typeface="Montserrat" panose="00000500000000000000" pitchFamily="50" charset="0"/>
              </a:rPr>
              <a:t>29,010</a:t>
            </a:r>
          </a:p>
          <a:p>
            <a:pPr algn="ctr"/>
            <a:r>
              <a:rPr lang="es-MX" sz="1600" dirty="0" smtClean="0">
                <a:latin typeface="Montserrat" panose="00000500000000000000" pitchFamily="50" charset="0"/>
              </a:rPr>
              <a:t>Registros</a:t>
            </a:r>
            <a:endParaRPr lang="es-GT" sz="1600" dirty="0">
              <a:latin typeface="Montserrat" panose="00000500000000000000" pitchFamily="50" charset="0"/>
            </a:endParaRPr>
          </a:p>
        </p:txBody>
      </p:sp>
      <p:sp>
        <p:nvSpPr>
          <p:cNvPr id="10" name="Elipse 9">
            <a:extLst>
              <a:ext uri="{FF2B5EF4-FFF2-40B4-BE49-F238E27FC236}">
                <a16:creationId xmlns:a16="http://schemas.microsoft.com/office/drawing/2014/main" id="{9E0022DC-A950-45C7-A8B4-167F71E8BEF3}"/>
              </a:ext>
            </a:extLst>
          </p:cNvPr>
          <p:cNvSpPr/>
          <p:nvPr/>
        </p:nvSpPr>
        <p:spPr>
          <a:xfrm>
            <a:off x="9330552" y="1404850"/>
            <a:ext cx="2387995" cy="23671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100" dirty="0">
              <a:latin typeface="Montserrat" panose="00000500000000000000" pitchFamily="50" charset="0"/>
            </a:endParaRPr>
          </a:p>
          <a:p>
            <a:pPr algn="ctr"/>
            <a:endParaRPr lang="es-GT" sz="1100" dirty="0">
              <a:latin typeface="Montserrat" panose="00000500000000000000" pitchFamily="50" charset="0"/>
            </a:endParaRPr>
          </a:p>
          <a:p>
            <a:pPr algn="ctr"/>
            <a:r>
              <a:rPr lang="es-GT" sz="1100" dirty="0">
                <a:latin typeface="Montserrat" panose="00000500000000000000" pitchFamily="50" charset="0"/>
              </a:rPr>
              <a:t>Presupuesto vigente: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2,934,372.00</a:t>
            </a:r>
          </a:p>
          <a:p>
            <a:pPr algn="ctr"/>
            <a:r>
              <a:rPr lang="es-GT" sz="1100" dirty="0" smtClean="0">
                <a:latin typeface="Montserrat" panose="00000500000000000000" pitchFamily="50" charset="0"/>
              </a:rPr>
              <a:t>_______ </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Presupuesto ejecutado</a:t>
            </a:r>
            <a:r>
              <a:rPr lang="es-GT" sz="1100" dirty="0" smtClean="0">
                <a:latin typeface="Montserrat" panose="00000500000000000000" pitchFamily="50" charset="0"/>
              </a:rPr>
              <a:t>:</a:t>
            </a:r>
          </a:p>
          <a:p>
            <a:pPr algn="ctr"/>
            <a:r>
              <a:rPr lang="es-GT" sz="1100" dirty="0" smtClean="0">
                <a:latin typeface="Montserrat" panose="00000500000000000000" pitchFamily="50" charset="0"/>
              </a:rPr>
              <a:t>925,267.71</a:t>
            </a:r>
          </a:p>
          <a:p>
            <a:pPr algn="ctr"/>
            <a:r>
              <a:rPr lang="es-GT" sz="1100" dirty="0" smtClean="0">
                <a:latin typeface="Montserrat" panose="00000500000000000000" pitchFamily="50" charset="0"/>
              </a:rPr>
              <a:t>________</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
            </a:r>
            <a:br>
              <a:rPr lang="es-GT" sz="1100" dirty="0">
                <a:latin typeface="Montserrat" panose="00000500000000000000" pitchFamily="50" charset="0"/>
              </a:rPr>
            </a:br>
            <a:endParaRPr lang="es-GT" sz="11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828426" y="1404850"/>
            <a:ext cx="2362524" cy="23671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Programa: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Administración de Recursos Humanos de la Administración Pública y Régimen de Clases Pasivas</a:t>
            </a:r>
          </a:p>
          <a:p>
            <a:pPr algn="ctr"/>
            <a:r>
              <a:rPr lang="es-GT" sz="1000" dirty="0" smtClean="0">
                <a:latin typeface="Montserrat" panose="00000500000000000000" pitchFamily="50" charset="0"/>
              </a:rPr>
              <a:t>__________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Metas: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Crear instituciones eficaces, responsables y transparentes</a:t>
            </a:r>
            <a:endParaRPr lang="es-GT" sz="1000" dirty="0">
              <a:latin typeface="Montserrat" panose="00000500000000000000" pitchFamily="50"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70" y="1758641"/>
            <a:ext cx="3389487" cy="22596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ángulo 8"/>
          <p:cNvSpPr/>
          <p:nvPr/>
        </p:nvSpPr>
        <p:spPr>
          <a:xfrm>
            <a:off x="899259" y="6086580"/>
            <a:ext cx="4261933" cy="246221"/>
          </a:xfrm>
          <a:prstGeom prst="rect">
            <a:avLst/>
          </a:prstGeom>
        </p:spPr>
        <p:txBody>
          <a:bodyPr wrap="square">
            <a:spAutoFit/>
          </a:bodyPr>
          <a:lstStyle/>
          <a:p>
            <a:r>
              <a:rPr lang="es-GT" sz="1000" b="1" dirty="0">
                <a:latin typeface="Montserrat" panose="00000500000000000000" pitchFamily="50" charset="0"/>
              </a:rPr>
              <a:t>Fuente</a:t>
            </a:r>
            <a:r>
              <a:rPr lang="es-GT" sz="1000" b="1" dirty="0" smtClean="0">
                <a:latin typeface="Montserrat" panose="00000500000000000000" pitchFamily="50" charset="0"/>
              </a:rPr>
              <a:t>: </a:t>
            </a:r>
            <a:r>
              <a:rPr lang="es-GT" sz="1000" dirty="0" smtClean="0">
                <a:latin typeface="Montserrat" panose="00000500000000000000" pitchFamily="50" charset="0"/>
              </a:rPr>
              <a:t>Oficina Nacional de Servicio Civil -ONSEC-.</a:t>
            </a:r>
            <a:endParaRPr lang="es-GT" sz="1000" dirty="0">
              <a:latin typeface="Montserrat" panose="00000500000000000000" pitchFamily="50" charset="0"/>
            </a:endParaRPr>
          </a:p>
        </p:txBody>
      </p:sp>
      <p:sp>
        <p:nvSpPr>
          <p:cNvPr id="12" name="Elipse 11">
            <a:extLst>
              <a:ext uri="{FF2B5EF4-FFF2-40B4-BE49-F238E27FC236}">
                <a16:creationId xmlns:a16="http://schemas.microsoft.com/office/drawing/2014/main" id="{C89FF6C7-18FA-4B5D-9D52-EB5E37BC636D}"/>
              </a:ext>
            </a:extLst>
          </p:cNvPr>
          <p:cNvSpPr/>
          <p:nvPr/>
        </p:nvSpPr>
        <p:spPr>
          <a:xfrm>
            <a:off x="9411552" y="3865413"/>
            <a:ext cx="2306995" cy="236717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Fuente de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794" y="3729908"/>
            <a:ext cx="3389485" cy="22596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42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animBg="1"/>
      <p:bldP spid="10" grpId="0" animBg="1"/>
      <p:bldP spid="11" grpId="0" animBg="1"/>
      <p:bldP spid="9"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278345"/>
            <a:ext cx="9048750" cy="660994"/>
          </a:xfrm>
        </p:spPr>
        <p:txBody>
          <a:bodyPr>
            <a:normAutofit/>
          </a:bodyPr>
          <a:lstStyle/>
          <a:p>
            <a:r>
              <a:rPr lang="es-GT" sz="2400" b="1" dirty="0" smtClean="0">
                <a:solidFill>
                  <a:srgbClr val="003353"/>
                </a:solidFill>
                <a:latin typeface="Montserrat" pitchFamily="2" charset="77"/>
              </a:rPr>
              <a:t>PRINCIPALES RESULTADOS </a:t>
            </a:r>
            <a:r>
              <a:rPr lang="es-GT" sz="2400" b="1" dirty="0" smtClean="0">
                <a:solidFill>
                  <a:srgbClr val="003353"/>
                </a:solidFill>
                <a:latin typeface="Montserrat" pitchFamily="2" charset="77"/>
              </a:rPr>
              <a:t>DE LA GESTIÓN</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377844" y="842746"/>
            <a:ext cx="10387138" cy="556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6"/>
            </a:pPr>
            <a:r>
              <a:rPr lang="es-GT" sz="1800" dirty="0" smtClean="0"/>
              <a:t>Servidores, </a:t>
            </a:r>
            <a:r>
              <a:rPr lang="es-GT" sz="1800" dirty="0" err="1" smtClean="0"/>
              <a:t>exservidores</a:t>
            </a:r>
            <a:r>
              <a:rPr lang="es-GT" sz="1800" dirty="0" smtClean="0"/>
              <a:t> públicos o sus beneficiarios con peticiones jurídico laborales por apelación resueltas, presentadas ante la </a:t>
            </a:r>
            <a:r>
              <a:rPr lang="es-GT" sz="1800" b="1" dirty="0" smtClean="0"/>
              <a:t>Junta Nacional de Servicio Civil.</a:t>
            </a:r>
          </a:p>
          <a:p>
            <a:pPr marL="342900" indent="-342900">
              <a:buFont typeface="+mj-lt"/>
              <a:buAutoNum type="arabicPeriod" startAt="6"/>
            </a:pPr>
            <a:endParaRPr lang="es-GT" sz="1800" b="1" dirty="0"/>
          </a:p>
          <a:p>
            <a:pPr marL="342900" indent="-342900">
              <a:buFont typeface="+mj-lt"/>
              <a:buAutoNum type="arabicPeriod" startAt="6"/>
            </a:pPr>
            <a:endParaRPr lang="es-GT" sz="1800" dirty="0"/>
          </a:p>
          <a:p>
            <a:pPr marL="342900" indent="-342900">
              <a:buFont typeface="+mj-lt"/>
              <a:buAutoNum type="arabicPeriod" startAt="6"/>
            </a:pPr>
            <a:endParaRPr lang="es-GT" sz="1800" dirty="0"/>
          </a:p>
          <a:p>
            <a:pPr marL="342900" indent="-342900">
              <a:buFont typeface="+mj-lt"/>
              <a:buAutoNum type="arabicPeriod" startAt="6"/>
            </a:pPr>
            <a:endParaRPr lang="es-GT" sz="1800" dirty="0"/>
          </a:p>
          <a:p>
            <a:pPr marL="342900" indent="-342900">
              <a:buFont typeface="+mj-lt"/>
              <a:buAutoNum type="arabicPeriod" startAt="6"/>
            </a:pPr>
            <a:endParaRPr lang="es-GT" sz="1800" dirty="0"/>
          </a:p>
          <a:p>
            <a:pPr marL="342900" indent="-342900">
              <a:buFont typeface="+mj-lt"/>
              <a:buAutoNum type="arabicPeriod" startAt="6"/>
            </a:pPr>
            <a:endParaRPr lang="es-GT" sz="1800" dirty="0"/>
          </a:p>
          <a:p>
            <a:pPr marL="342900" indent="-342900">
              <a:buFont typeface="+mj-lt"/>
              <a:buAutoNum type="arabicPeriod" startAt="6"/>
            </a:pPr>
            <a:endParaRPr lang="es-GT" sz="1800" dirty="0"/>
          </a:p>
        </p:txBody>
      </p:sp>
      <p:sp>
        <p:nvSpPr>
          <p:cNvPr id="8" name="Elipse 7">
            <a:extLst>
              <a:ext uri="{FF2B5EF4-FFF2-40B4-BE49-F238E27FC236}">
                <a16:creationId xmlns:a16="http://schemas.microsoft.com/office/drawing/2014/main" id="{FFAE45C6-02E6-49EF-BBAD-7C05D941D019}"/>
              </a:ext>
            </a:extLst>
          </p:cNvPr>
          <p:cNvSpPr/>
          <p:nvPr/>
        </p:nvSpPr>
        <p:spPr>
          <a:xfrm>
            <a:off x="6868889" y="3971474"/>
            <a:ext cx="2249269" cy="2277743"/>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Beneficiados</a:t>
            </a:r>
          </a:p>
          <a:p>
            <a:pPr algn="ctr"/>
            <a:endParaRPr lang="es-GT" sz="1100" dirty="0" smtClean="0">
              <a:latin typeface="Montserrat" panose="00000500000000000000" pitchFamily="50" charset="0"/>
            </a:endParaRPr>
          </a:p>
          <a:p>
            <a:pPr algn="ctr"/>
            <a:r>
              <a:rPr lang="es-GT" sz="1600" dirty="0" smtClean="0">
                <a:latin typeface="Montserrat" panose="00000500000000000000" pitchFamily="50" charset="0"/>
              </a:rPr>
              <a:t>102</a:t>
            </a:r>
          </a:p>
          <a:p>
            <a:pPr algn="ctr"/>
            <a:r>
              <a:rPr lang="es-GT" sz="1600" dirty="0" smtClean="0">
                <a:latin typeface="Montserrat" panose="00000500000000000000" pitchFamily="50" charset="0"/>
              </a:rPr>
              <a:t>personas</a:t>
            </a:r>
            <a:endParaRPr lang="es-GT" sz="1600" dirty="0">
              <a:latin typeface="Montserrat" panose="00000500000000000000" pitchFamily="50" charset="0"/>
            </a:endParaRPr>
          </a:p>
        </p:txBody>
      </p:sp>
      <p:sp>
        <p:nvSpPr>
          <p:cNvPr id="10" name="Elipse 9">
            <a:extLst>
              <a:ext uri="{FF2B5EF4-FFF2-40B4-BE49-F238E27FC236}">
                <a16:creationId xmlns:a16="http://schemas.microsoft.com/office/drawing/2014/main" id="{9E0022DC-A950-45C7-A8B4-167F71E8BEF3}"/>
              </a:ext>
            </a:extLst>
          </p:cNvPr>
          <p:cNvSpPr/>
          <p:nvPr/>
        </p:nvSpPr>
        <p:spPr>
          <a:xfrm>
            <a:off x="9293338" y="1585725"/>
            <a:ext cx="2302914" cy="2282836"/>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100" dirty="0">
              <a:latin typeface="Montserrat" panose="00000500000000000000" pitchFamily="50" charset="0"/>
            </a:endParaRPr>
          </a:p>
          <a:p>
            <a:pPr algn="ctr"/>
            <a:endParaRPr lang="es-GT" sz="1100" dirty="0">
              <a:latin typeface="Montserrat" panose="00000500000000000000" pitchFamily="50" charset="0"/>
            </a:endParaRPr>
          </a:p>
          <a:p>
            <a:pPr algn="ctr"/>
            <a:r>
              <a:rPr lang="es-GT" sz="1100" dirty="0">
                <a:latin typeface="Montserrat" panose="00000500000000000000" pitchFamily="50" charset="0"/>
              </a:rPr>
              <a:t>Presupuesto vigente: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1,808,878.00</a:t>
            </a:r>
          </a:p>
          <a:p>
            <a:pPr algn="ctr"/>
            <a:r>
              <a:rPr lang="es-GT" sz="1100" dirty="0" smtClean="0">
                <a:latin typeface="Montserrat" panose="00000500000000000000" pitchFamily="50" charset="0"/>
              </a:rPr>
              <a:t>_______ </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Presupuesto ejecutado</a:t>
            </a:r>
            <a:r>
              <a:rPr lang="es-GT" sz="1100" dirty="0" smtClean="0">
                <a:latin typeface="Montserrat" panose="00000500000000000000" pitchFamily="50" charset="0"/>
              </a:rPr>
              <a:t>:</a:t>
            </a:r>
          </a:p>
          <a:p>
            <a:pPr algn="ctr"/>
            <a:r>
              <a:rPr lang="es-GT" sz="1100" dirty="0" smtClean="0">
                <a:latin typeface="Montserrat" panose="00000500000000000000" pitchFamily="50" charset="0"/>
              </a:rPr>
              <a:t>532,184.07 </a:t>
            </a:r>
          </a:p>
          <a:p>
            <a:pPr algn="ctr"/>
            <a:r>
              <a:rPr lang="es-GT" sz="1100" dirty="0" smtClean="0">
                <a:latin typeface="Montserrat" panose="00000500000000000000" pitchFamily="50" charset="0"/>
              </a:rPr>
              <a:t>________</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
            </a:r>
            <a:br>
              <a:rPr lang="es-GT" sz="1100" dirty="0">
                <a:latin typeface="Montserrat" panose="00000500000000000000" pitchFamily="50" charset="0"/>
              </a:rPr>
            </a:br>
            <a:endParaRPr lang="es-GT" sz="11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836739" y="1587733"/>
            <a:ext cx="2271264" cy="2275735"/>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Programa: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Administración de Recursos Humanos de la Administración Pública y Régimen de Clases Pasivas</a:t>
            </a:r>
          </a:p>
          <a:p>
            <a:pPr algn="ctr"/>
            <a:r>
              <a:rPr lang="es-GT" sz="1000" dirty="0" smtClean="0">
                <a:latin typeface="Montserrat" panose="00000500000000000000" pitchFamily="50" charset="0"/>
              </a:rPr>
              <a:t>__________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Metas: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Crear instituciones eficaces, responsables y transparentes</a:t>
            </a:r>
            <a:endParaRPr lang="es-GT" sz="1000" dirty="0">
              <a:latin typeface="Montserrat" panose="00000500000000000000" pitchFamily="50"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13" y="2431792"/>
            <a:ext cx="4365089" cy="29100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ángulo 8"/>
          <p:cNvSpPr/>
          <p:nvPr/>
        </p:nvSpPr>
        <p:spPr>
          <a:xfrm>
            <a:off x="1561614" y="5381494"/>
            <a:ext cx="4261933" cy="246221"/>
          </a:xfrm>
          <a:prstGeom prst="rect">
            <a:avLst/>
          </a:prstGeom>
        </p:spPr>
        <p:txBody>
          <a:bodyPr wrap="square">
            <a:spAutoFit/>
          </a:bodyPr>
          <a:lstStyle/>
          <a:p>
            <a:r>
              <a:rPr lang="es-GT" sz="1000" b="1" dirty="0">
                <a:latin typeface="Montserrat" panose="00000500000000000000" pitchFamily="50" charset="0"/>
              </a:rPr>
              <a:t>Fuente</a:t>
            </a:r>
            <a:r>
              <a:rPr lang="es-GT" sz="1000" b="1" dirty="0" smtClean="0">
                <a:latin typeface="Montserrat" panose="00000500000000000000" pitchFamily="50" charset="0"/>
              </a:rPr>
              <a:t>: </a:t>
            </a:r>
            <a:r>
              <a:rPr lang="es-GT" sz="1000" dirty="0" smtClean="0">
                <a:latin typeface="Montserrat" panose="00000500000000000000" pitchFamily="50" charset="0"/>
              </a:rPr>
              <a:t>Oficina Nacional de Servicio Civil -ONSEC-.</a:t>
            </a:r>
            <a:endParaRPr lang="es-GT" sz="1000" dirty="0">
              <a:latin typeface="Montserrat" panose="00000500000000000000" pitchFamily="50" charset="0"/>
            </a:endParaRPr>
          </a:p>
        </p:txBody>
      </p:sp>
      <p:sp>
        <p:nvSpPr>
          <p:cNvPr id="12" name="Elipse 11">
            <a:extLst>
              <a:ext uri="{FF2B5EF4-FFF2-40B4-BE49-F238E27FC236}">
                <a16:creationId xmlns:a16="http://schemas.microsoft.com/office/drawing/2014/main" id="{C89FF6C7-18FA-4B5D-9D52-EB5E37BC636D}"/>
              </a:ext>
            </a:extLst>
          </p:cNvPr>
          <p:cNvSpPr/>
          <p:nvPr/>
        </p:nvSpPr>
        <p:spPr>
          <a:xfrm>
            <a:off x="9346983" y="3971474"/>
            <a:ext cx="2249269" cy="2277743"/>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Fuente de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spTree>
    <p:extLst>
      <p:ext uri="{BB962C8B-B14F-4D97-AF65-F5344CB8AC3E}">
        <p14:creationId xmlns:p14="http://schemas.microsoft.com/office/powerpoint/2010/main" val="349075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animBg="1"/>
      <p:bldP spid="10" grpId="0" animBg="1"/>
      <p:bldP spid="11" grpId="0" animBg="1"/>
      <p:bldP spid="9"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342874"/>
            <a:ext cx="9048750" cy="614253"/>
          </a:xfrm>
        </p:spPr>
        <p:txBody>
          <a:bodyPr>
            <a:normAutofit/>
          </a:bodyPr>
          <a:lstStyle/>
          <a:p>
            <a:r>
              <a:rPr lang="es-GT" sz="2400" b="1" dirty="0" smtClean="0">
                <a:solidFill>
                  <a:srgbClr val="003353"/>
                </a:solidFill>
                <a:latin typeface="Montserrat" pitchFamily="2" charset="77"/>
              </a:rPr>
              <a:t>PRINCIPALES RESULTADOS </a:t>
            </a:r>
            <a:r>
              <a:rPr lang="es-GT" sz="2400" b="1" dirty="0" smtClean="0">
                <a:solidFill>
                  <a:srgbClr val="003353"/>
                </a:solidFill>
                <a:latin typeface="Montserrat" pitchFamily="2" charset="77"/>
              </a:rPr>
              <a:t>DE LA GESTIÓN</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488684" y="939280"/>
            <a:ext cx="10301236" cy="631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7"/>
            </a:pPr>
            <a:r>
              <a:rPr lang="es-GT" sz="1800" dirty="0" smtClean="0"/>
              <a:t>Servidores y </a:t>
            </a:r>
            <a:r>
              <a:rPr lang="es-GT" sz="1800" dirty="0" err="1" smtClean="0"/>
              <a:t>exservidores</a:t>
            </a:r>
            <a:r>
              <a:rPr lang="es-GT" sz="1800" dirty="0" smtClean="0"/>
              <a:t> públicos del Estado y sus beneficiarios con pensiones y otros beneficios. </a:t>
            </a:r>
            <a:endParaRPr lang="es-GT" sz="1800" b="1" dirty="0" smtClean="0"/>
          </a:p>
          <a:p>
            <a:pPr marL="514350" indent="-514350">
              <a:buFont typeface="+mj-lt"/>
              <a:buAutoNum type="arabicPeriod" startAt="7"/>
            </a:pPr>
            <a:endParaRPr lang="es-GT" b="1" dirty="0"/>
          </a:p>
          <a:p>
            <a:pPr marL="514350" indent="-514350">
              <a:buFont typeface="+mj-lt"/>
              <a:buAutoNum type="arabicPeriod" startAt="7"/>
            </a:pPr>
            <a:endParaRPr lang="es-GT" dirty="0"/>
          </a:p>
          <a:p>
            <a:pPr marL="514350" indent="-514350">
              <a:buFont typeface="+mj-lt"/>
              <a:buAutoNum type="arabicPeriod" startAt="7"/>
            </a:pPr>
            <a:endParaRPr lang="es-GT" dirty="0"/>
          </a:p>
          <a:p>
            <a:pPr marL="514350" indent="-514350">
              <a:buFont typeface="+mj-lt"/>
              <a:buAutoNum type="arabicPeriod" startAt="7"/>
            </a:pPr>
            <a:endParaRPr lang="es-GT" dirty="0"/>
          </a:p>
          <a:p>
            <a:pPr marL="514350" indent="-514350">
              <a:buFont typeface="+mj-lt"/>
              <a:buAutoNum type="arabicPeriod" startAt="7"/>
            </a:pPr>
            <a:endParaRPr lang="es-GT" dirty="0"/>
          </a:p>
          <a:p>
            <a:pPr marL="514350" indent="-514350">
              <a:buFont typeface="+mj-lt"/>
              <a:buAutoNum type="arabicPeriod" startAt="7"/>
            </a:pPr>
            <a:endParaRPr lang="es-GT" dirty="0"/>
          </a:p>
          <a:p>
            <a:pPr>
              <a:buFont typeface="+mj-lt"/>
              <a:buAutoNum type="arabicPeriod" startAt="7"/>
            </a:pPr>
            <a:endParaRPr lang="es-GT" sz="1000" dirty="0"/>
          </a:p>
        </p:txBody>
      </p:sp>
      <p:sp>
        <p:nvSpPr>
          <p:cNvPr id="8" name="Elipse 7">
            <a:extLst>
              <a:ext uri="{FF2B5EF4-FFF2-40B4-BE49-F238E27FC236}">
                <a16:creationId xmlns:a16="http://schemas.microsoft.com/office/drawing/2014/main" id="{FFAE45C6-02E6-49EF-BBAD-7C05D941D019}"/>
              </a:ext>
            </a:extLst>
          </p:cNvPr>
          <p:cNvSpPr/>
          <p:nvPr/>
        </p:nvSpPr>
        <p:spPr>
          <a:xfrm>
            <a:off x="6922588" y="3837727"/>
            <a:ext cx="2265025" cy="2293698"/>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Beneficiados</a:t>
            </a:r>
          </a:p>
          <a:p>
            <a:pPr algn="ctr"/>
            <a:endParaRPr lang="es-GT" sz="1100" dirty="0" smtClean="0">
              <a:latin typeface="Montserrat" panose="00000500000000000000" pitchFamily="50" charset="0"/>
            </a:endParaRPr>
          </a:p>
          <a:p>
            <a:pPr algn="ctr"/>
            <a:r>
              <a:rPr lang="es-GT" sz="1600" dirty="0" smtClean="0">
                <a:latin typeface="Montserrat" panose="00000500000000000000" pitchFamily="50" charset="0"/>
              </a:rPr>
              <a:t>2,633</a:t>
            </a:r>
          </a:p>
          <a:p>
            <a:pPr algn="ctr"/>
            <a:r>
              <a:rPr lang="es-GT" sz="1600" dirty="0" smtClean="0">
                <a:latin typeface="Montserrat" panose="00000500000000000000" pitchFamily="50" charset="0"/>
              </a:rPr>
              <a:t>personas</a:t>
            </a:r>
            <a:endParaRPr lang="es-GT" sz="1600" dirty="0">
              <a:latin typeface="Montserrat" panose="00000500000000000000" pitchFamily="50" charset="0"/>
            </a:endParaRPr>
          </a:p>
        </p:txBody>
      </p:sp>
      <p:sp>
        <p:nvSpPr>
          <p:cNvPr id="10" name="Elipse 9">
            <a:extLst>
              <a:ext uri="{FF2B5EF4-FFF2-40B4-BE49-F238E27FC236}">
                <a16:creationId xmlns:a16="http://schemas.microsoft.com/office/drawing/2014/main" id="{9E0022DC-A950-45C7-A8B4-167F71E8BEF3}"/>
              </a:ext>
            </a:extLst>
          </p:cNvPr>
          <p:cNvSpPr/>
          <p:nvPr/>
        </p:nvSpPr>
        <p:spPr>
          <a:xfrm>
            <a:off x="9272790" y="1493541"/>
            <a:ext cx="2298526" cy="2278486"/>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100" dirty="0">
              <a:latin typeface="Montserrat" panose="00000500000000000000" pitchFamily="50" charset="0"/>
            </a:endParaRPr>
          </a:p>
          <a:p>
            <a:pPr algn="ctr"/>
            <a:endParaRPr lang="es-GT" sz="1100" dirty="0">
              <a:latin typeface="Montserrat" panose="00000500000000000000" pitchFamily="50" charset="0"/>
            </a:endParaRPr>
          </a:p>
          <a:p>
            <a:pPr algn="ctr"/>
            <a:r>
              <a:rPr lang="es-GT" sz="1100" dirty="0">
                <a:latin typeface="Montserrat" panose="00000500000000000000" pitchFamily="50" charset="0"/>
              </a:rPr>
              <a:t>Presupuesto vigente: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10,757,584.00</a:t>
            </a:r>
          </a:p>
          <a:p>
            <a:pPr algn="ctr"/>
            <a:r>
              <a:rPr lang="es-GT" sz="1100" dirty="0" smtClean="0">
                <a:latin typeface="Montserrat" panose="00000500000000000000" pitchFamily="50" charset="0"/>
              </a:rPr>
              <a:t>_______ </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Presupuesto ejecutado</a:t>
            </a:r>
            <a:r>
              <a:rPr lang="es-GT" sz="1100" dirty="0" smtClean="0">
                <a:latin typeface="Montserrat" panose="00000500000000000000" pitchFamily="50" charset="0"/>
              </a:rPr>
              <a:t>:</a:t>
            </a:r>
          </a:p>
          <a:p>
            <a:pPr algn="ctr"/>
            <a:r>
              <a:rPr lang="es-GT" sz="1100" dirty="0" smtClean="0">
                <a:latin typeface="Montserrat" panose="00000500000000000000" pitchFamily="50" charset="0"/>
              </a:rPr>
              <a:t>3,082,971.16</a:t>
            </a:r>
          </a:p>
          <a:p>
            <a:pPr algn="ctr"/>
            <a:r>
              <a:rPr lang="es-GT" sz="1100" dirty="0" smtClean="0">
                <a:latin typeface="Montserrat" panose="00000500000000000000" pitchFamily="50" charset="0"/>
              </a:rPr>
              <a:t>________</a:t>
            </a:r>
            <a:r>
              <a:rPr lang="es-GT" sz="1100" dirty="0">
                <a:latin typeface="Montserrat" panose="00000500000000000000" pitchFamily="50" charset="0"/>
              </a:rPr>
              <a:t/>
            </a:r>
            <a:br>
              <a:rPr lang="es-GT" sz="1100" dirty="0">
                <a:latin typeface="Montserrat" panose="00000500000000000000" pitchFamily="50" charset="0"/>
              </a:rPr>
            </a:br>
            <a:r>
              <a:rPr lang="es-GT" sz="1100" dirty="0">
                <a:latin typeface="Montserrat" panose="00000500000000000000" pitchFamily="50" charset="0"/>
              </a:rPr>
              <a:t/>
            </a:r>
            <a:br>
              <a:rPr lang="es-GT" sz="1100" dirty="0">
                <a:latin typeface="Montserrat" panose="00000500000000000000" pitchFamily="50" charset="0"/>
              </a:rPr>
            </a:br>
            <a:endParaRPr lang="es-GT" sz="11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828426" y="1493540"/>
            <a:ext cx="2274010" cy="2278486"/>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Programa: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Administración de Recursos Humanos de la Administración Pública y Régimen de Clases Pasivas</a:t>
            </a:r>
          </a:p>
          <a:p>
            <a:pPr algn="ctr"/>
            <a:r>
              <a:rPr lang="es-GT" sz="1000" dirty="0" smtClean="0">
                <a:latin typeface="Montserrat" panose="00000500000000000000" pitchFamily="50" charset="0"/>
              </a:rPr>
              <a:t>__________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Metas: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Crear instituciones eficaces, responsables y transparentes</a:t>
            </a:r>
            <a:endParaRPr lang="es-GT" sz="1000" dirty="0">
              <a:latin typeface="Montserrat" panose="00000500000000000000" pitchFamily="50"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85" y="1859941"/>
            <a:ext cx="2821180" cy="18807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ángulo 8"/>
          <p:cNvSpPr/>
          <p:nvPr/>
        </p:nvSpPr>
        <p:spPr>
          <a:xfrm>
            <a:off x="1094479" y="5916873"/>
            <a:ext cx="4261933" cy="246221"/>
          </a:xfrm>
          <a:prstGeom prst="rect">
            <a:avLst/>
          </a:prstGeom>
        </p:spPr>
        <p:txBody>
          <a:bodyPr wrap="square">
            <a:spAutoFit/>
          </a:bodyPr>
          <a:lstStyle/>
          <a:p>
            <a:r>
              <a:rPr lang="es-GT" sz="1000" b="1" dirty="0">
                <a:latin typeface="Montserrat" panose="00000500000000000000" pitchFamily="50" charset="0"/>
              </a:rPr>
              <a:t>Fuente</a:t>
            </a:r>
            <a:r>
              <a:rPr lang="es-GT" sz="1000" b="1" dirty="0" smtClean="0">
                <a:latin typeface="Montserrat" panose="00000500000000000000" pitchFamily="50" charset="0"/>
              </a:rPr>
              <a:t>: </a:t>
            </a:r>
            <a:r>
              <a:rPr lang="es-GT" sz="1000" dirty="0" smtClean="0">
                <a:latin typeface="Montserrat" panose="00000500000000000000" pitchFamily="50" charset="0"/>
              </a:rPr>
              <a:t>Oficina Nacional de Servicio Civil -ONSEC-.</a:t>
            </a:r>
            <a:endParaRPr lang="es-GT" sz="1000" dirty="0">
              <a:latin typeface="Montserrat" panose="00000500000000000000" pitchFamily="50" charset="0"/>
            </a:endParaRPr>
          </a:p>
        </p:txBody>
      </p:sp>
      <p:sp>
        <p:nvSpPr>
          <p:cNvPr id="12" name="Elipse 11">
            <a:extLst>
              <a:ext uri="{FF2B5EF4-FFF2-40B4-BE49-F238E27FC236}">
                <a16:creationId xmlns:a16="http://schemas.microsoft.com/office/drawing/2014/main" id="{C89FF6C7-18FA-4B5D-9D52-EB5E37BC636D}"/>
              </a:ext>
            </a:extLst>
          </p:cNvPr>
          <p:cNvSpPr/>
          <p:nvPr/>
        </p:nvSpPr>
        <p:spPr>
          <a:xfrm>
            <a:off x="9338386" y="3837727"/>
            <a:ext cx="2265025" cy="2293698"/>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Fuente de </a:t>
            </a:r>
            <a:endParaRPr lang="es-GT" sz="1100" dirty="0" smtClean="0">
              <a:latin typeface="Montserrat" panose="00000500000000000000" pitchFamily="50" charset="0"/>
            </a:endParaRPr>
          </a:p>
          <a:p>
            <a:pPr algn="ctr"/>
            <a:r>
              <a:rPr lang="es-GT" sz="11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760" y="3984631"/>
            <a:ext cx="2452299" cy="18392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03" y="1838695"/>
            <a:ext cx="2536045" cy="19020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160" y="3984631"/>
            <a:ext cx="2758836" cy="18392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94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Effect transition="in" filter="fade">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animBg="1"/>
      <p:bldP spid="10" grpId="0" animBg="1"/>
      <p:bldP spid="11" grpId="0" animBg="1"/>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239281"/>
            <a:ext cx="1274262" cy="507831"/>
          </a:xfrm>
          <a:prstGeom prst="rect">
            <a:avLst/>
          </a:prstGeom>
          <a:noFill/>
        </p:spPr>
        <p:txBody>
          <a:bodyPr wrap="square" rtlCol="0">
            <a:spAutoFit/>
          </a:bodyPr>
          <a:lstStyle/>
          <a:p>
            <a:r>
              <a:rPr lang="es-GT" sz="900" b="1" dirty="0">
                <a:solidFill>
                  <a:srgbClr val="003353"/>
                </a:solidFill>
                <a:latin typeface="Montserrat" pitchFamily="2" charset="77"/>
              </a:rPr>
              <a:t>OFICINA NACIONAL DE SERVICIO CIVIL</a:t>
            </a:r>
          </a:p>
        </p:txBody>
      </p:sp>
      <p:cxnSp>
        <p:nvCxnSpPr>
          <p:cNvPr id="7" name="Conector recto 6">
            <a:extLst>
              <a:ext uri="{FF2B5EF4-FFF2-40B4-BE49-F238E27FC236}">
                <a16:creationId xmlns:a16="http://schemas.microsoft.com/office/drawing/2014/main" id="{FF375C9D-7172-DD48-9FE4-5DD97FB9433F}"/>
              </a:ext>
            </a:extLst>
          </p:cNvPr>
          <p:cNvCxnSpPr>
            <a:cxnSpLocks/>
          </p:cNvCxnSpPr>
          <p:nvPr/>
        </p:nvCxnSpPr>
        <p:spPr>
          <a:xfrm>
            <a:off x="6453895" y="228130"/>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0" y="5080000"/>
            <a:ext cx="12191999" cy="646331"/>
          </a:xfrm>
          <a:prstGeom prst="rect">
            <a:avLst/>
          </a:prstGeom>
          <a:noFill/>
        </p:spPr>
        <p:txBody>
          <a:bodyPr wrap="square" rtlCol="0">
            <a:spAutoFit/>
          </a:bodyPr>
          <a:lstStyle/>
          <a:p>
            <a:pPr algn="ctr"/>
            <a:r>
              <a:rPr lang="es-GT" sz="3600" b="1" dirty="0" smtClean="0">
                <a:solidFill>
                  <a:schemeClr val="bg1"/>
                </a:solidFill>
                <a:latin typeface="Montserrat" panose="00000500000000000000" pitchFamily="50" charset="0"/>
              </a:rPr>
              <a:t>LOGROS Y TENDENCIAS</a:t>
            </a:r>
            <a:endParaRPr lang="es-GT" sz="3600" b="1"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49050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CCC5BE-3C22-F14E-8136-B134B3A1C80E}"/>
              </a:ext>
            </a:extLst>
          </p:cNvPr>
          <p:cNvSpPr txBox="1"/>
          <p:nvPr/>
        </p:nvSpPr>
        <p:spPr>
          <a:xfrm>
            <a:off x="1055717" y="1685817"/>
            <a:ext cx="10208602" cy="3416320"/>
          </a:xfrm>
          <a:prstGeom prst="rect">
            <a:avLst/>
          </a:prstGeom>
          <a:noFill/>
        </p:spPr>
        <p:txBody>
          <a:bodyPr wrap="square" rtlCol="0">
            <a:spAutoFit/>
          </a:bodyPr>
          <a:lstStyle/>
          <a:p>
            <a:pPr marL="285750" indent="-285750" algn="just">
              <a:buFont typeface="Arial" panose="020B0604020202020204" pitchFamily="34" charset="0"/>
              <a:buChar char="•"/>
            </a:pPr>
            <a:r>
              <a:rPr lang="es-GT" dirty="0" smtClean="0">
                <a:latin typeface="Montserrat" panose="00000500000000000000" pitchFamily="50" charset="0"/>
              </a:rPr>
              <a:t>Desarrollo del SIARH mediante el diseño e implementación de una aplicación para que las instituciones del Organismo Ejecutivo gestionen la realización e informe de resultados de evaluaciones psicométricas a candidatos a optar a puestos vacantes.</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r>
              <a:rPr lang="es-GT" dirty="0" smtClean="0">
                <a:latin typeface="Montserrat" panose="00000500000000000000" pitchFamily="50" charset="0"/>
              </a:rPr>
              <a:t>Coordinación interinstitucional y apoyo al MSPAS para gestionar los procesos de dotación de recurso humano a través de SIARH, lo que desde la implementación del mismo (2015) no había sido posible.</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r>
              <a:rPr lang="es-GT" dirty="0" smtClean="0">
                <a:latin typeface="Montserrat" panose="00000500000000000000" pitchFamily="50" charset="0"/>
              </a:rPr>
              <a:t>Asesorías en materia de puestos y </a:t>
            </a:r>
            <a:r>
              <a:rPr lang="es-GT" dirty="0">
                <a:latin typeface="Montserrat" panose="00000500000000000000" pitchFamily="50" charset="0"/>
              </a:rPr>
              <a:t>remuneraciones </a:t>
            </a:r>
            <a:r>
              <a:rPr lang="es-GT" dirty="0" smtClean="0">
                <a:latin typeface="Montserrat" panose="00000500000000000000" pitchFamily="50" charset="0"/>
              </a:rPr>
              <a:t>a entidades del Organismo Ejecutivo y Descentralizadas, a un total de 245 personas.</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endParaRPr lang="es-GT" dirty="0">
              <a:latin typeface="Montserrat" panose="00000500000000000000" pitchFamily="50" charset="0"/>
            </a:endParaRPr>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1360517" y="1037708"/>
            <a:ext cx="9048750" cy="619426"/>
          </a:xfrm>
        </p:spPr>
        <p:txBody>
          <a:bodyPr>
            <a:normAutofit/>
          </a:bodyPr>
          <a:lstStyle/>
          <a:p>
            <a:r>
              <a:rPr lang="es-GT" sz="2400" b="1" dirty="0" smtClean="0">
                <a:solidFill>
                  <a:srgbClr val="003353"/>
                </a:solidFill>
                <a:latin typeface="Montserrat" pitchFamily="2" charset="77"/>
              </a:rPr>
              <a:t>LOGROS</a:t>
            </a:r>
            <a:endParaRPr lang="es-GT" sz="2400" b="1" dirty="0">
              <a:solidFill>
                <a:srgbClr val="003353"/>
              </a:solidFill>
              <a:latin typeface="Montserrat" pitchFamily="2" charset="77"/>
            </a:endParaRPr>
          </a:p>
        </p:txBody>
      </p:sp>
    </p:spTree>
    <p:extLst>
      <p:ext uri="{BB962C8B-B14F-4D97-AF65-F5344CB8AC3E}">
        <p14:creationId xmlns:p14="http://schemas.microsoft.com/office/powerpoint/2010/main" val="30323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CCC5BE-3C22-F14E-8136-B134B3A1C80E}"/>
              </a:ext>
            </a:extLst>
          </p:cNvPr>
          <p:cNvSpPr txBox="1"/>
          <p:nvPr/>
        </p:nvSpPr>
        <p:spPr>
          <a:xfrm>
            <a:off x="1055717" y="1828692"/>
            <a:ext cx="10208602" cy="3139321"/>
          </a:xfrm>
          <a:prstGeom prst="rect">
            <a:avLst/>
          </a:prstGeom>
          <a:noFill/>
        </p:spPr>
        <p:txBody>
          <a:bodyPr wrap="square" rtlCol="0">
            <a:spAutoFit/>
          </a:bodyPr>
          <a:lstStyle/>
          <a:p>
            <a:pPr marL="285750" indent="-285750" algn="just">
              <a:buFont typeface="Arial" panose="020B0604020202020204" pitchFamily="34" charset="0"/>
              <a:buChar char="•"/>
            </a:pPr>
            <a:r>
              <a:rPr lang="es-GT" dirty="0" smtClean="0">
                <a:latin typeface="Montserrat" panose="00000500000000000000" pitchFamily="50" charset="0"/>
              </a:rPr>
              <a:t>Coordinación con la Escuela de estudios judiciales de la Corte Suprema de Justicia, Contraloría General de Cuentas y Ministerio de Trabajo, para abordar la problemática de la incorrecta clasificación del empleo público, que derivó en la realización del Diplomado “Contratos de trabajo y contrato de servicios técnicos y profesionales en el sector público”, dirigido a jueces y magistrados de trabajo y previsión social. </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r>
              <a:rPr lang="es-GT" dirty="0" smtClean="0">
                <a:latin typeface="Montserrat" panose="00000500000000000000" pitchFamily="50" charset="0"/>
              </a:rPr>
              <a:t>Acercamiento y fortalecimiento en la coordinación interinstitucional con la Procuraduría General de la Nación para el diseño conjunto de directrices que orienten el litigio de los intereses laborales del Estado de Guatemala dentro del marco de cumplimiento de compromisos internacionales.</a:t>
            </a:r>
          </a:p>
          <a:p>
            <a:pPr marL="285750" indent="-285750" algn="just">
              <a:buFont typeface="Arial" panose="020B0604020202020204" pitchFamily="34" charset="0"/>
              <a:buChar char="•"/>
            </a:pPr>
            <a:endParaRPr lang="es-GT" dirty="0">
              <a:latin typeface="Montserrat" panose="00000500000000000000" pitchFamily="50" charset="0"/>
            </a:endParaRPr>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1408142" y="1209266"/>
            <a:ext cx="9048750" cy="619426"/>
          </a:xfrm>
        </p:spPr>
        <p:txBody>
          <a:bodyPr>
            <a:normAutofit/>
          </a:bodyPr>
          <a:lstStyle/>
          <a:p>
            <a:r>
              <a:rPr lang="es-GT" sz="2400" b="1" dirty="0" smtClean="0">
                <a:solidFill>
                  <a:srgbClr val="003353"/>
                </a:solidFill>
                <a:latin typeface="Montserrat" pitchFamily="2" charset="77"/>
              </a:rPr>
              <a:t>LOGROS</a:t>
            </a:r>
            <a:endParaRPr lang="es-GT" sz="2400" b="1" dirty="0">
              <a:solidFill>
                <a:srgbClr val="003353"/>
              </a:solidFill>
              <a:latin typeface="Montserrat" pitchFamily="2" charset="77"/>
            </a:endParaRPr>
          </a:p>
        </p:txBody>
      </p:sp>
    </p:spTree>
    <p:extLst>
      <p:ext uri="{BB962C8B-B14F-4D97-AF65-F5344CB8AC3E}">
        <p14:creationId xmlns:p14="http://schemas.microsoft.com/office/powerpoint/2010/main" val="41969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BD4445B-8362-F04D-BCEB-32058CB5AC6C}"/>
              </a:ext>
            </a:extLst>
          </p:cNvPr>
          <p:cNvSpPr txBox="1">
            <a:spLocks/>
          </p:cNvSpPr>
          <p:nvPr/>
        </p:nvSpPr>
        <p:spPr>
          <a:xfrm>
            <a:off x="1078930" y="437678"/>
            <a:ext cx="8258774" cy="608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400" b="1" dirty="0" smtClean="0">
                <a:solidFill>
                  <a:srgbClr val="003353"/>
                </a:solidFill>
                <a:latin typeface="Montserrat" pitchFamily="2" charset="77"/>
              </a:rPr>
              <a:t>TENDENCIAS</a:t>
            </a:r>
            <a:endParaRPr lang="es-GT" sz="2400" b="1" dirty="0">
              <a:solidFill>
                <a:srgbClr val="003353"/>
              </a:solidFill>
              <a:latin typeface="Montserrat" pitchFamily="2" charset="77"/>
            </a:endParaRPr>
          </a:p>
          <a:p>
            <a:endParaRPr lang="es-GT" sz="2400" b="1" dirty="0" smtClean="0">
              <a:solidFill>
                <a:srgbClr val="003353"/>
              </a:solidFill>
              <a:latin typeface="Montserrat" pitchFamily="2" charset="77"/>
            </a:endParaRPr>
          </a:p>
        </p:txBody>
      </p:sp>
      <p:sp>
        <p:nvSpPr>
          <p:cNvPr id="7" name="CuadroTexto 6">
            <a:extLst>
              <a:ext uri="{FF2B5EF4-FFF2-40B4-BE49-F238E27FC236}">
                <a16:creationId xmlns:a16="http://schemas.microsoft.com/office/drawing/2014/main" id="{EBCCC5BE-3C22-F14E-8136-B134B3A1C80E}"/>
              </a:ext>
            </a:extLst>
          </p:cNvPr>
          <p:cNvSpPr txBox="1"/>
          <p:nvPr/>
        </p:nvSpPr>
        <p:spPr>
          <a:xfrm>
            <a:off x="1078930" y="1092556"/>
            <a:ext cx="9324306" cy="5078313"/>
          </a:xfrm>
          <a:prstGeom prst="rect">
            <a:avLst/>
          </a:prstGeom>
          <a:noFill/>
        </p:spPr>
        <p:txBody>
          <a:bodyPr wrap="square" rtlCol="0">
            <a:spAutoFit/>
          </a:bodyPr>
          <a:lstStyle/>
          <a:p>
            <a:pPr marL="285750" indent="-285750" algn="just">
              <a:buFont typeface="Arial" panose="020B0604020202020204" pitchFamily="34" charset="0"/>
              <a:buChar char="•"/>
            </a:pPr>
            <a:r>
              <a:rPr lang="es-GT" dirty="0" smtClean="0">
                <a:latin typeface="Montserrat" panose="00000500000000000000" pitchFamily="50" charset="0"/>
              </a:rPr>
              <a:t>Continuar con el desarrollo de acciones para fortalecer la capacidad de rectoría de la Oficina Nacional de Servicio Civil y avanzar progresivamente en la ruta del fortalecimiento de las instituciones del servicio civil profesional. </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r>
              <a:rPr lang="es-GT" dirty="0" smtClean="0">
                <a:latin typeface="Montserrat" panose="00000500000000000000" pitchFamily="50" charset="0"/>
              </a:rPr>
              <a:t>Concluir la implementación del sistema informático de previsión –SIP- para la administración de pensiones.</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r>
              <a:rPr lang="es-GT" dirty="0" smtClean="0">
                <a:latin typeface="Montserrat" panose="00000500000000000000" pitchFamily="50" charset="0"/>
              </a:rPr>
              <a:t>Fortalecimiento de la coordinación interinstitucional con actores clave para promover y robustecer las capacidades institucionales requeridas en el proceso de reforma y mejoramiento del sistema de servicio civil. </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r>
              <a:rPr lang="es-GT" dirty="0" smtClean="0">
                <a:latin typeface="Montserrat" panose="00000500000000000000" pitchFamily="50" charset="0"/>
              </a:rPr>
              <a:t>Consolidar las acciones institucionales que contribuyan a la continuidad de los esfuerzos del Gobierno de Guatemala para trasparentar el sistema de servicio civil, prevenir y erradicar prácticas inapropiadas basadas en una cultura informal en las acciones de gestión de personal de las entidades públicas, que vulneran el principio de legalidad.</a:t>
            </a:r>
          </a:p>
          <a:p>
            <a:pPr marL="285750" indent="-285750" algn="just">
              <a:buFont typeface="Arial" panose="020B0604020202020204" pitchFamily="34" charset="0"/>
              <a:buChar char="•"/>
            </a:pPr>
            <a:endParaRPr lang="es-GT" dirty="0">
              <a:latin typeface="Montserrat" panose="00000500000000000000" pitchFamily="50" charset="0"/>
            </a:endParaRPr>
          </a:p>
          <a:p>
            <a:pPr marL="285750" indent="-285750" algn="just">
              <a:buFont typeface="Arial" panose="020B0604020202020204" pitchFamily="34" charset="0"/>
              <a:buChar char="•"/>
            </a:pPr>
            <a:endParaRPr lang="es-GT" dirty="0">
              <a:latin typeface="Montserrat" panose="00000500000000000000" pitchFamily="50" charset="0"/>
            </a:endParaRPr>
          </a:p>
        </p:txBody>
      </p:sp>
    </p:spTree>
    <p:extLst>
      <p:ext uri="{BB962C8B-B14F-4D97-AF65-F5344CB8AC3E}">
        <p14:creationId xmlns:p14="http://schemas.microsoft.com/office/powerpoint/2010/main" val="333643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p:cTn id="2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p:cTn id="35"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239281"/>
            <a:ext cx="1274262" cy="507831"/>
          </a:xfrm>
          <a:prstGeom prst="rect">
            <a:avLst/>
          </a:prstGeom>
          <a:noFill/>
        </p:spPr>
        <p:txBody>
          <a:bodyPr wrap="square" rtlCol="0">
            <a:spAutoFit/>
          </a:bodyPr>
          <a:lstStyle/>
          <a:p>
            <a:r>
              <a:rPr lang="es-GT" sz="900" b="1" dirty="0">
                <a:solidFill>
                  <a:srgbClr val="003353"/>
                </a:solidFill>
                <a:latin typeface="Montserrat" pitchFamily="2" charset="77"/>
              </a:rPr>
              <a:t>OFICINA NACIONAL DE SERVICIO CIVIL</a:t>
            </a:r>
          </a:p>
        </p:txBody>
      </p:sp>
      <p:cxnSp>
        <p:nvCxnSpPr>
          <p:cNvPr id="7" name="Conector recto 6">
            <a:extLst>
              <a:ext uri="{FF2B5EF4-FFF2-40B4-BE49-F238E27FC236}">
                <a16:creationId xmlns:a16="http://schemas.microsoft.com/office/drawing/2014/main" id="{FF375C9D-7172-DD48-9FE4-5DD97FB9433F}"/>
              </a:ext>
            </a:extLst>
          </p:cNvPr>
          <p:cNvCxnSpPr>
            <a:cxnSpLocks/>
          </p:cNvCxnSpPr>
          <p:nvPr/>
        </p:nvCxnSpPr>
        <p:spPr>
          <a:xfrm>
            <a:off x="6453895" y="228130"/>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0" y="5080000"/>
            <a:ext cx="12191999" cy="646331"/>
          </a:xfrm>
          <a:prstGeom prst="rect">
            <a:avLst/>
          </a:prstGeom>
          <a:noFill/>
        </p:spPr>
        <p:txBody>
          <a:bodyPr wrap="square" rtlCol="0">
            <a:spAutoFit/>
          </a:bodyPr>
          <a:lstStyle/>
          <a:p>
            <a:pPr algn="ctr"/>
            <a:r>
              <a:rPr lang="es-GT" sz="3600" b="1" dirty="0" smtClean="0">
                <a:solidFill>
                  <a:schemeClr val="bg1"/>
                </a:solidFill>
                <a:latin typeface="Montserrat" panose="00000500000000000000" pitchFamily="50" charset="0"/>
              </a:rPr>
              <a:t>PARTE GENERAL</a:t>
            </a:r>
            <a:endParaRPr lang="es-GT" sz="3600" b="1"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3287660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6" name="Imagen 155">
            <a:extLst>
              <a:ext uri="{FF2B5EF4-FFF2-40B4-BE49-F238E27FC236}">
                <a16:creationId xmlns:a16="http://schemas.microsoft.com/office/drawing/2014/main" id="{14108756-2E0E-CC49-8161-952CE6D3E950}"/>
              </a:ext>
            </a:extLst>
          </p:cNvPr>
          <p:cNvPicPr>
            <a:picLocks noChangeAspect="1"/>
          </p:cNvPicPr>
          <p:nvPr/>
        </p:nvPicPr>
        <p:blipFill rotWithShape="1">
          <a:blip r:embed="rId3"/>
          <a:srcRect t="2266" b="6242"/>
          <a:stretch/>
        </p:blipFill>
        <p:spPr>
          <a:xfrm>
            <a:off x="3816350" y="2677886"/>
            <a:ext cx="4559300" cy="1502228"/>
          </a:xfrm>
          <a:prstGeom prst="rect">
            <a:avLst/>
          </a:prstGeom>
          <a:effectLst>
            <a:outerShdw blurRad="210917" dist="50800" dir="5400000" sx="83958" sy="83958" algn="ctr" rotWithShape="0">
              <a:schemeClr val="tx2">
                <a:lumMod val="50000"/>
              </a:schemeClr>
            </a:outerShdw>
          </a:effectLst>
        </p:spPr>
      </p:pic>
      <p:sp>
        <p:nvSpPr>
          <p:cNvPr id="157" name="CuadroTexto 156">
            <a:extLst>
              <a:ext uri="{FF2B5EF4-FFF2-40B4-BE49-F238E27FC236}">
                <a16:creationId xmlns:a16="http://schemas.microsoft.com/office/drawing/2014/main" id="{AAF6FF93-3AD4-0E47-9EBA-CC00478FA167}"/>
              </a:ext>
            </a:extLst>
          </p:cNvPr>
          <p:cNvSpPr txBox="1"/>
          <p:nvPr/>
        </p:nvSpPr>
        <p:spPr>
          <a:xfrm>
            <a:off x="6636772" y="3127606"/>
            <a:ext cx="1274262" cy="577081"/>
          </a:xfrm>
          <a:prstGeom prst="rect">
            <a:avLst/>
          </a:prstGeom>
          <a:noFill/>
        </p:spPr>
        <p:txBody>
          <a:bodyPr wrap="square" rtlCol="0">
            <a:spAutoFit/>
          </a:bodyPr>
          <a:lstStyle/>
          <a:p>
            <a:r>
              <a:rPr lang="es-GT" sz="1050" b="1" dirty="0" smtClean="0">
                <a:solidFill>
                  <a:srgbClr val="003353"/>
                </a:solidFill>
                <a:latin typeface="Montserrat" pitchFamily="2" charset="77"/>
              </a:rPr>
              <a:t>OFICINA NACIONAL</a:t>
            </a:r>
            <a:r>
              <a:rPr lang="es-GT" sz="1050" b="1" dirty="0">
                <a:solidFill>
                  <a:srgbClr val="003353"/>
                </a:solidFill>
                <a:latin typeface="Montserrat" pitchFamily="2" charset="77"/>
              </a:rPr>
              <a:t> </a:t>
            </a:r>
            <a:r>
              <a:rPr lang="es-GT" sz="1050" b="1" dirty="0" smtClean="0">
                <a:solidFill>
                  <a:srgbClr val="003353"/>
                </a:solidFill>
                <a:latin typeface="Montserrat" pitchFamily="2" charset="77"/>
              </a:rPr>
              <a:t>DE SERVICIO CIVIL</a:t>
            </a:r>
          </a:p>
        </p:txBody>
      </p:sp>
      <p:cxnSp>
        <p:nvCxnSpPr>
          <p:cNvPr id="158" name="Conector recto 157">
            <a:extLst>
              <a:ext uri="{FF2B5EF4-FFF2-40B4-BE49-F238E27FC236}">
                <a16:creationId xmlns:a16="http://schemas.microsoft.com/office/drawing/2014/main" id="{C93F79F2-18CD-0946-9C79-04BF229D903B}"/>
              </a:ext>
            </a:extLst>
          </p:cNvPr>
          <p:cNvCxnSpPr>
            <a:cxnSpLocks/>
          </p:cNvCxnSpPr>
          <p:nvPr/>
        </p:nvCxnSpPr>
        <p:spPr>
          <a:xfrm>
            <a:off x="6527637" y="3116455"/>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383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CCC5BE-3C22-F14E-8136-B134B3A1C80E}"/>
              </a:ext>
            </a:extLst>
          </p:cNvPr>
          <p:cNvSpPr txBox="1"/>
          <p:nvPr/>
        </p:nvSpPr>
        <p:spPr>
          <a:xfrm>
            <a:off x="408708" y="1086472"/>
            <a:ext cx="11066367" cy="584775"/>
          </a:xfrm>
          <a:prstGeom prst="rect">
            <a:avLst/>
          </a:prstGeom>
          <a:noFill/>
        </p:spPr>
        <p:txBody>
          <a:bodyPr wrap="square" rtlCol="0">
            <a:spAutoFit/>
          </a:bodyPr>
          <a:lstStyle/>
          <a:p>
            <a:r>
              <a:rPr lang="es-ES_tradnl" sz="1600" dirty="0">
                <a:latin typeface="Montserrat" panose="00000500000000000000" pitchFamily="50" charset="0"/>
              </a:rPr>
              <a:t>Del presupuesto de egresos asignado para el presente ejercicio fiscal, al cierre del primer </a:t>
            </a:r>
            <a:r>
              <a:rPr lang="es-ES_tradnl" sz="1600" dirty="0" smtClean="0">
                <a:latin typeface="Montserrat" panose="00000500000000000000" pitchFamily="50" charset="0"/>
              </a:rPr>
              <a:t>cuatrimestre 2021 </a:t>
            </a:r>
          </a:p>
          <a:p>
            <a:r>
              <a:rPr lang="es-ES_tradnl" sz="1600" dirty="0" smtClean="0">
                <a:latin typeface="Montserrat" panose="00000500000000000000" pitchFamily="50" charset="0"/>
              </a:rPr>
              <a:t>se </a:t>
            </a:r>
            <a:r>
              <a:rPr lang="es-ES_tradnl" sz="1600" dirty="0">
                <a:latin typeface="Montserrat" panose="00000500000000000000" pitchFamily="50" charset="0"/>
              </a:rPr>
              <a:t>tiene una ejecución del 29.04</a:t>
            </a:r>
            <a:r>
              <a:rPr lang="es-ES_tradnl" sz="1600" dirty="0" smtClean="0">
                <a:latin typeface="Montserrat" panose="00000500000000000000" pitchFamily="50" charset="0"/>
              </a:rPr>
              <a:t>%. </a:t>
            </a:r>
            <a:endParaRPr lang="es-GT" sz="1600" dirty="0">
              <a:latin typeface="Montserrat" panose="00000500000000000000" pitchFamily="50" charset="0"/>
            </a:endParaRPr>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1591830" y="355404"/>
            <a:ext cx="8700121" cy="715530"/>
          </a:xfrm>
        </p:spPr>
        <p:txBody>
          <a:bodyPr>
            <a:normAutofit fontScale="90000"/>
          </a:bodyPr>
          <a:lstStyle/>
          <a:p>
            <a:pPr algn="ctr"/>
            <a:r>
              <a:rPr lang="es-GT" sz="2400" b="1" dirty="0" smtClean="0">
                <a:solidFill>
                  <a:srgbClr val="003353"/>
                </a:solidFill>
                <a:latin typeface="Montserrat" pitchFamily="2" charset="77"/>
              </a:rPr>
              <a:t>EJECUCIÓN PRESUPUESTARIA POR GRUPO DE GASTO</a:t>
            </a:r>
            <a:endParaRPr lang="es-GT" sz="2400" b="1" dirty="0">
              <a:solidFill>
                <a:srgbClr val="003353"/>
              </a:solidFill>
              <a:latin typeface="Montserrat" pitchFamily="2" charset="77"/>
            </a:endParaRPr>
          </a:p>
        </p:txBody>
      </p:sp>
      <p:sp>
        <p:nvSpPr>
          <p:cNvPr id="8" name="CuadroTexto 7"/>
          <p:cNvSpPr txBox="1"/>
          <p:nvPr/>
        </p:nvSpPr>
        <p:spPr>
          <a:xfrm>
            <a:off x="528034" y="2076758"/>
            <a:ext cx="5069878" cy="3416320"/>
          </a:xfrm>
          <a:prstGeom prst="rect">
            <a:avLst/>
          </a:prstGeom>
          <a:noFill/>
        </p:spPr>
        <p:txBody>
          <a:bodyPr wrap="square" rtlCol="0">
            <a:spAutoFit/>
          </a:bodyPr>
          <a:lstStyle/>
          <a:p>
            <a:pPr marL="285750" indent="-285750">
              <a:buFont typeface="Arial" panose="020B0604020202020204" pitchFamily="34" charset="0"/>
              <a:buChar char="•"/>
            </a:pPr>
            <a:r>
              <a:rPr lang="es-GT" dirty="0" smtClean="0">
                <a:latin typeface="Montserrat" panose="00000500000000000000" pitchFamily="50" charset="0"/>
              </a:rPr>
              <a:t>Presupuesto </a:t>
            </a:r>
            <a:r>
              <a:rPr lang="es-GT" b="1" dirty="0" smtClean="0">
                <a:latin typeface="Montserrat" panose="00000500000000000000" pitchFamily="50" charset="0"/>
              </a:rPr>
              <a:t>asignado</a:t>
            </a:r>
          </a:p>
          <a:p>
            <a:r>
              <a:rPr lang="es-GT" dirty="0">
                <a:latin typeface="Montserrat" panose="00000500000000000000" pitchFamily="50" charset="0"/>
              </a:rPr>
              <a:t> </a:t>
            </a:r>
            <a:r>
              <a:rPr lang="es-GT" dirty="0" smtClean="0">
                <a:latin typeface="Montserrat" panose="00000500000000000000" pitchFamily="50" charset="0"/>
              </a:rPr>
              <a:t>    Q. 52,097,000.00</a:t>
            </a:r>
          </a:p>
          <a:p>
            <a:pPr marL="285750" indent="-285750">
              <a:buFont typeface="Arial" panose="020B0604020202020204" pitchFamily="34" charset="0"/>
              <a:buChar char="•"/>
            </a:pPr>
            <a:endParaRPr lang="es-GT" dirty="0">
              <a:latin typeface="Montserrat" panose="00000500000000000000" pitchFamily="50" charset="0"/>
            </a:endParaRPr>
          </a:p>
          <a:p>
            <a:pPr marL="285750" indent="-285750">
              <a:buFont typeface="Arial" panose="020B0604020202020204" pitchFamily="34" charset="0"/>
              <a:buChar char="•"/>
            </a:pPr>
            <a:r>
              <a:rPr lang="es-GT" dirty="0" smtClean="0">
                <a:latin typeface="Montserrat" panose="00000500000000000000" pitchFamily="50" charset="0"/>
              </a:rPr>
              <a:t>Presupuesto </a:t>
            </a:r>
            <a:r>
              <a:rPr lang="es-GT" b="1" dirty="0" smtClean="0">
                <a:latin typeface="Montserrat" panose="00000500000000000000" pitchFamily="50" charset="0"/>
              </a:rPr>
              <a:t>vigente</a:t>
            </a:r>
          </a:p>
          <a:p>
            <a:r>
              <a:rPr lang="es-GT" dirty="0">
                <a:latin typeface="Montserrat" panose="00000500000000000000" pitchFamily="50" charset="0"/>
              </a:rPr>
              <a:t> </a:t>
            </a:r>
            <a:r>
              <a:rPr lang="es-GT" dirty="0" smtClean="0">
                <a:latin typeface="Montserrat" panose="00000500000000000000" pitchFamily="50" charset="0"/>
              </a:rPr>
              <a:t>    Q. 52,097,000.00</a:t>
            </a:r>
            <a:endParaRPr lang="es-GT" dirty="0">
              <a:latin typeface="Montserrat" panose="00000500000000000000" pitchFamily="50" charset="0"/>
            </a:endParaRPr>
          </a:p>
          <a:p>
            <a:pPr marL="285750" indent="-285750">
              <a:buFont typeface="Arial" panose="020B0604020202020204" pitchFamily="34" charset="0"/>
              <a:buChar char="•"/>
            </a:pPr>
            <a:endParaRPr lang="es-GT" dirty="0">
              <a:latin typeface="Montserrat" panose="00000500000000000000" pitchFamily="50" charset="0"/>
            </a:endParaRPr>
          </a:p>
          <a:p>
            <a:pPr marL="285750" indent="-285750">
              <a:buFont typeface="Arial" panose="020B0604020202020204" pitchFamily="34" charset="0"/>
              <a:buChar char="•"/>
            </a:pPr>
            <a:r>
              <a:rPr lang="es-GT" dirty="0" smtClean="0">
                <a:latin typeface="Montserrat" panose="00000500000000000000" pitchFamily="50" charset="0"/>
              </a:rPr>
              <a:t>Presupuesto </a:t>
            </a:r>
            <a:r>
              <a:rPr lang="es-GT" b="1" dirty="0" smtClean="0">
                <a:latin typeface="Montserrat" panose="00000500000000000000" pitchFamily="50" charset="0"/>
              </a:rPr>
              <a:t>ejecutado</a:t>
            </a:r>
          </a:p>
          <a:p>
            <a:r>
              <a:rPr lang="es-GT" dirty="0">
                <a:latin typeface="Montserrat" panose="00000500000000000000" pitchFamily="50" charset="0"/>
              </a:rPr>
              <a:t> </a:t>
            </a:r>
            <a:r>
              <a:rPr lang="es-GT" dirty="0" smtClean="0">
                <a:latin typeface="Montserrat" panose="00000500000000000000" pitchFamily="50" charset="0"/>
              </a:rPr>
              <a:t>    Q. 15,131,142.44</a:t>
            </a:r>
          </a:p>
          <a:p>
            <a:pPr marL="285750" indent="-285750">
              <a:buFont typeface="Arial" panose="020B0604020202020204" pitchFamily="34" charset="0"/>
              <a:buChar char="•"/>
            </a:pPr>
            <a:endParaRPr lang="es-GT" dirty="0">
              <a:latin typeface="Montserrat" panose="00000500000000000000" pitchFamily="50" charset="0"/>
            </a:endParaRPr>
          </a:p>
          <a:p>
            <a:pPr marL="285750" indent="-285750">
              <a:buFont typeface="Arial" panose="020B0604020202020204" pitchFamily="34" charset="0"/>
              <a:buChar char="•"/>
            </a:pPr>
            <a:r>
              <a:rPr lang="es-GT" b="1" dirty="0" smtClean="0">
                <a:latin typeface="Montserrat" panose="00000500000000000000" pitchFamily="50" charset="0"/>
              </a:rPr>
              <a:t>Saldo</a:t>
            </a:r>
            <a:r>
              <a:rPr lang="es-GT" dirty="0" smtClean="0">
                <a:latin typeface="Montserrat" panose="00000500000000000000" pitchFamily="50" charset="0"/>
              </a:rPr>
              <a:t> por ejecutar</a:t>
            </a:r>
          </a:p>
          <a:p>
            <a:r>
              <a:rPr lang="es-GT" dirty="0">
                <a:latin typeface="Montserrat" panose="00000500000000000000" pitchFamily="50" charset="0"/>
              </a:rPr>
              <a:t> </a:t>
            </a:r>
            <a:r>
              <a:rPr lang="es-GT" dirty="0" smtClean="0">
                <a:latin typeface="Montserrat" panose="00000500000000000000" pitchFamily="50" charset="0"/>
              </a:rPr>
              <a:t>    Q. 36,965,857.56</a:t>
            </a:r>
          </a:p>
          <a:p>
            <a:pPr marL="285750" indent="-285750">
              <a:buFont typeface="Arial" panose="020B0604020202020204" pitchFamily="34" charset="0"/>
              <a:buChar char="•"/>
            </a:pPr>
            <a:endParaRPr lang="es-GT" dirty="0"/>
          </a:p>
        </p:txBody>
      </p:sp>
      <p:graphicFrame>
        <p:nvGraphicFramePr>
          <p:cNvPr id="7" name="Gráfico 6"/>
          <p:cNvGraphicFramePr>
            <a:graphicFrameLocks/>
          </p:cNvGraphicFramePr>
          <p:nvPr>
            <p:extLst>
              <p:ext uri="{D42A27DB-BD31-4B8C-83A1-F6EECF244321}">
                <p14:modId xmlns:p14="http://schemas.microsoft.com/office/powerpoint/2010/main" val="388678423"/>
              </p:ext>
            </p:extLst>
          </p:nvPr>
        </p:nvGraphicFramePr>
        <p:xfrm>
          <a:off x="4684905" y="1793422"/>
          <a:ext cx="6790170" cy="4594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044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CCC5BE-3C22-F14E-8136-B134B3A1C80E}"/>
              </a:ext>
            </a:extLst>
          </p:cNvPr>
          <p:cNvSpPr txBox="1"/>
          <p:nvPr/>
        </p:nvSpPr>
        <p:spPr>
          <a:xfrm>
            <a:off x="408708" y="1702661"/>
            <a:ext cx="4770121" cy="3939540"/>
          </a:xfrm>
          <a:prstGeom prst="rect">
            <a:avLst/>
          </a:prstGeom>
          <a:noFill/>
        </p:spPr>
        <p:txBody>
          <a:bodyPr wrap="square" rtlCol="0">
            <a:spAutoFit/>
          </a:bodyPr>
          <a:lstStyle/>
          <a:p>
            <a:pPr marL="285750" indent="-285750" algn="just">
              <a:buFont typeface="Arial" panose="020B0604020202020204" pitchFamily="34" charset="0"/>
              <a:buChar char="•"/>
            </a:pPr>
            <a:r>
              <a:rPr lang="es-ES_tradnl" sz="1400" dirty="0" smtClean="0">
                <a:latin typeface="Montserrat" panose="00000500000000000000" pitchFamily="50" charset="0"/>
              </a:rPr>
              <a:t>Las actividades de la ONSEC se centran en atender los requerimientos de acciones de recursos humanos de las entidades nominadoras regidas por la Ley de Servicio Civil y la realización de acciones para promover la carrera administrativa, como ejes estratégicos, a través del diseño e implementación de instrumentos técnicos y normativos; además de administrar el régimen de Clases Pasivas del Estado.  En ese sentido la mayor erogación del gasto corresponde a la retribución del recurso humano, que garantiza el funcionamiento ordinario de la Oficina. </a:t>
            </a:r>
          </a:p>
          <a:p>
            <a:pPr algn="just"/>
            <a:endParaRPr lang="es-ES_tradnl" sz="1400" dirty="0" smtClean="0">
              <a:latin typeface="Montserrat" panose="00000500000000000000" pitchFamily="50" charset="0"/>
            </a:endParaRPr>
          </a:p>
          <a:p>
            <a:pPr marL="285750" indent="-285750" algn="just">
              <a:buFont typeface="Arial" panose="020B0604020202020204" pitchFamily="34" charset="0"/>
              <a:buChar char="•"/>
            </a:pPr>
            <a:r>
              <a:rPr lang="es-ES_tradnl" sz="1400" dirty="0" smtClean="0">
                <a:latin typeface="Montserrat" panose="00000500000000000000" pitchFamily="50" charset="0"/>
              </a:rPr>
              <a:t>El impacto positivo radica en la atención a requerimientos directos y al desarrollo progresivo de los ejes estratégicos.</a:t>
            </a:r>
            <a:endParaRPr lang="es-ES_tradnl" sz="1400" dirty="0">
              <a:latin typeface="Montserrat" panose="00000500000000000000" pitchFamily="50" charset="0"/>
            </a:endParaRPr>
          </a:p>
          <a:p>
            <a:pPr marL="285750" indent="-285750" algn="just">
              <a:buFont typeface="Arial" panose="020B0604020202020204" pitchFamily="34" charset="0"/>
              <a:buChar char="•"/>
            </a:pPr>
            <a:endParaRPr lang="es-GT" sz="1200" dirty="0">
              <a:latin typeface="Montserrat" panose="00000500000000000000" pitchFamily="50" charset="0"/>
            </a:endParaRPr>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11478491" cy="715530"/>
          </a:xfrm>
        </p:spPr>
        <p:txBody>
          <a:bodyPr>
            <a:normAutofit/>
          </a:bodyPr>
          <a:lstStyle/>
          <a:p>
            <a:r>
              <a:rPr lang="es-GT" sz="2400" b="1" dirty="0" smtClean="0">
                <a:solidFill>
                  <a:srgbClr val="003353"/>
                </a:solidFill>
                <a:latin typeface="Montserrat" pitchFamily="2" charset="77"/>
              </a:rPr>
              <a:t>IMPORTANCIA DE LA EROGACIÓN EN SERVICIOS PERSONALES</a:t>
            </a:r>
            <a:endParaRPr lang="es-GT" sz="2400" b="1" dirty="0">
              <a:solidFill>
                <a:srgbClr val="003353"/>
              </a:solidFill>
              <a:latin typeface="Montserrat" pitchFamily="2" charset="77"/>
            </a:endParaRPr>
          </a:p>
        </p:txBody>
      </p:sp>
      <p:graphicFrame>
        <p:nvGraphicFramePr>
          <p:cNvPr id="9" name="Gráfico 8"/>
          <p:cNvGraphicFramePr>
            <a:graphicFrameLocks/>
          </p:cNvGraphicFramePr>
          <p:nvPr>
            <p:extLst>
              <p:ext uri="{D42A27DB-BD31-4B8C-83A1-F6EECF244321}">
                <p14:modId xmlns:p14="http://schemas.microsoft.com/office/powerpoint/2010/main" val="3869782784"/>
              </p:ext>
            </p:extLst>
          </p:nvPr>
        </p:nvGraphicFramePr>
        <p:xfrm>
          <a:off x="5512157" y="1308427"/>
          <a:ext cx="5985575" cy="4728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8159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BD4445B-8362-F04D-BCEB-32058CB5AC6C}"/>
              </a:ext>
            </a:extLst>
          </p:cNvPr>
          <p:cNvSpPr txBox="1">
            <a:spLocks/>
          </p:cNvSpPr>
          <p:nvPr/>
        </p:nvSpPr>
        <p:spPr>
          <a:xfrm>
            <a:off x="1085365" y="977649"/>
            <a:ext cx="9039710"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smtClean="0">
                <a:solidFill>
                  <a:srgbClr val="003353"/>
                </a:solidFill>
                <a:latin typeface="Montserrat" pitchFamily="2" charset="77"/>
              </a:rPr>
              <a:t>EJECUCIÓN PRESUPUESTARIA DE LA INVERSIÓN</a:t>
            </a:r>
            <a:endParaRPr lang="es-GT" sz="2400" b="1" dirty="0">
              <a:solidFill>
                <a:srgbClr val="003353"/>
              </a:solidFill>
              <a:latin typeface="Montserrat" pitchFamily="2" charset="77"/>
            </a:endParaRPr>
          </a:p>
        </p:txBody>
      </p:sp>
      <p:sp>
        <p:nvSpPr>
          <p:cNvPr id="6" name="CuadroTexto 5">
            <a:extLst>
              <a:ext uri="{FF2B5EF4-FFF2-40B4-BE49-F238E27FC236}">
                <a16:creationId xmlns:a16="http://schemas.microsoft.com/office/drawing/2014/main" id="{EBCCC5BE-3C22-F14E-8136-B134B3A1C80E}"/>
              </a:ext>
            </a:extLst>
          </p:cNvPr>
          <p:cNvSpPr txBox="1"/>
          <p:nvPr/>
        </p:nvSpPr>
        <p:spPr>
          <a:xfrm>
            <a:off x="1085366" y="2077264"/>
            <a:ext cx="7534759" cy="3139321"/>
          </a:xfrm>
          <a:prstGeom prst="rect">
            <a:avLst/>
          </a:prstGeom>
          <a:noFill/>
        </p:spPr>
        <p:txBody>
          <a:bodyPr wrap="square" rtlCol="0">
            <a:spAutoFit/>
          </a:bodyPr>
          <a:lstStyle/>
          <a:p>
            <a:pPr algn="just"/>
            <a:r>
              <a:rPr lang="es-GT" sz="2200" dirty="0">
                <a:latin typeface="Montserrat" pitchFamily="2" charset="77"/>
              </a:rPr>
              <a:t>L</a:t>
            </a:r>
            <a:r>
              <a:rPr lang="es-GT" sz="2200" dirty="0" smtClean="0">
                <a:latin typeface="Montserrat" pitchFamily="2" charset="77"/>
              </a:rPr>
              <a:t>a ejecución presupuestaria en el primer cuatrimestre 2021 no contempló gastos de inversión, por consiguiente las erogaciones corresponden a funcionamiento </a:t>
            </a:r>
            <a:r>
              <a:rPr lang="es-GT" sz="2200" dirty="0">
                <a:latin typeface="Montserrat" pitchFamily="2" charset="77"/>
              </a:rPr>
              <a:t>como ente </a:t>
            </a:r>
            <a:r>
              <a:rPr lang="es-GT" sz="2200" dirty="0" smtClean="0">
                <a:latin typeface="Montserrat" pitchFamily="2" charset="77"/>
              </a:rPr>
              <a:t>rector </a:t>
            </a:r>
            <a:r>
              <a:rPr lang="es-GT" sz="2200" dirty="0">
                <a:latin typeface="Montserrat" pitchFamily="2" charset="77"/>
              </a:rPr>
              <a:t>del servicio civil en Guatemala, así como </a:t>
            </a:r>
            <a:r>
              <a:rPr lang="es-GT" sz="2200" dirty="0" smtClean="0">
                <a:latin typeface="Montserrat" pitchFamily="2" charset="77"/>
              </a:rPr>
              <a:t>en la administración, registro, trámite, autorización y demás operaciones </a:t>
            </a:r>
            <a:r>
              <a:rPr lang="es-GT" sz="2200" dirty="0">
                <a:latin typeface="Montserrat" pitchFamily="2" charset="77"/>
              </a:rPr>
              <a:t>del </a:t>
            </a:r>
            <a:r>
              <a:rPr lang="es-GT" sz="2200" dirty="0" smtClean="0">
                <a:latin typeface="Montserrat" pitchFamily="2" charset="77"/>
              </a:rPr>
              <a:t>régimen de </a:t>
            </a:r>
            <a:r>
              <a:rPr lang="es-GT" sz="2200" dirty="0">
                <a:latin typeface="Montserrat" pitchFamily="2" charset="77"/>
              </a:rPr>
              <a:t>Clases Pasivas Civiles del </a:t>
            </a:r>
            <a:r>
              <a:rPr lang="es-GT" sz="2200" dirty="0" smtClean="0">
                <a:latin typeface="Montserrat" pitchFamily="2" charset="77"/>
              </a:rPr>
              <a:t>Estado de conformidad con la ley de la materia.</a:t>
            </a:r>
          </a:p>
          <a:p>
            <a:pPr algn="just"/>
            <a:endParaRPr lang="es-GT" sz="2200" dirty="0">
              <a:latin typeface="Montserrat" panose="00000500000000000000" pitchFamily="50" charset="0"/>
            </a:endParaRPr>
          </a:p>
        </p:txBody>
      </p:sp>
    </p:spTree>
    <p:extLst>
      <p:ext uri="{BB962C8B-B14F-4D97-AF65-F5344CB8AC3E}">
        <p14:creationId xmlns:p14="http://schemas.microsoft.com/office/powerpoint/2010/main" val="99889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28165" y="205419"/>
            <a:ext cx="11121875" cy="974157"/>
          </a:xfrm>
        </p:spPr>
        <p:txBody>
          <a:bodyPr>
            <a:normAutofit/>
          </a:bodyPr>
          <a:lstStyle/>
          <a:p>
            <a:pPr algn="ctr"/>
            <a:r>
              <a:rPr lang="es-GT" sz="2400" b="1" dirty="0" smtClean="0">
                <a:solidFill>
                  <a:srgbClr val="003353"/>
                </a:solidFill>
                <a:latin typeface="Montserrat" pitchFamily="2" charset="77"/>
              </a:rPr>
              <a:t>EJECUCIÓN PRESUPUESTARIA POR FINALIDAD</a:t>
            </a:r>
            <a:endParaRPr lang="es-GT" sz="2400" b="1" dirty="0">
              <a:solidFill>
                <a:srgbClr val="003353"/>
              </a:solidFill>
              <a:latin typeface="Montserrat" pitchFamily="2" charset="77"/>
            </a:endParaRPr>
          </a:p>
        </p:txBody>
      </p:sp>
      <p:sp>
        <p:nvSpPr>
          <p:cNvPr id="7" name="CuadroTexto 6"/>
          <p:cNvSpPr txBox="1"/>
          <p:nvPr/>
        </p:nvSpPr>
        <p:spPr>
          <a:xfrm>
            <a:off x="628165" y="1985926"/>
            <a:ext cx="4247166" cy="2862322"/>
          </a:xfrm>
          <a:prstGeom prst="rect">
            <a:avLst/>
          </a:prstGeom>
          <a:noFill/>
        </p:spPr>
        <p:txBody>
          <a:bodyPr wrap="square" rtlCol="0">
            <a:spAutoFit/>
          </a:bodyPr>
          <a:lstStyle/>
          <a:p>
            <a:pPr marL="285750" indent="-285750">
              <a:buFont typeface="Arial" panose="020B0604020202020204" pitchFamily="34" charset="0"/>
              <a:buChar char="•"/>
            </a:pPr>
            <a:r>
              <a:rPr lang="es-GT" sz="2000" dirty="0" smtClean="0">
                <a:latin typeface="Montserrat" panose="00000500000000000000" pitchFamily="50" charset="0"/>
              </a:rPr>
              <a:t>Presupuesto </a:t>
            </a:r>
            <a:r>
              <a:rPr lang="es-GT" sz="2000" b="1" dirty="0" smtClean="0">
                <a:latin typeface="Montserrat" panose="00000500000000000000" pitchFamily="50" charset="0"/>
              </a:rPr>
              <a:t>vigente</a:t>
            </a:r>
          </a:p>
          <a:p>
            <a:r>
              <a:rPr lang="es-GT" sz="2000" dirty="0">
                <a:latin typeface="Montserrat" panose="00000500000000000000" pitchFamily="50" charset="0"/>
              </a:rPr>
              <a:t> </a:t>
            </a:r>
            <a:r>
              <a:rPr lang="es-GT" sz="2000" dirty="0" smtClean="0">
                <a:latin typeface="Montserrat" panose="00000500000000000000" pitchFamily="50" charset="0"/>
              </a:rPr>
              <a:t>    Q</a:t>
            </a:r>
            <a:r>
              <a:rPr lang="es-GT" sz="2000" dirty="0">
                <a:latin typeface="Montserrat" panose="00000500000000000000" pitchFamily="50" charset="0"/>
              </a:rPr>
              <a:t>. 52,097,000.00</a:t>
            </a:r>
          </a:p>
          <a:p>
            <a:pPr marL="285750" indent="-285750">
              <a:buFont typeface="Arial" panose="020B0604020202020204" pitchFamily="34" charset="0"/>
              <a:buChar char="•"/>
            </a:pPr>
            <a:endParaRPr lang="es-GT" sz="2000" dirty="0">
              <a:latin typeface="Montserrat" panose="00000500000000000000" pitchFamily="50" charset="0"/>
            </a:endParaRPr>
          </a:p>
          <a:p>
            <a:pPr marL="285750" indent="-285750">
              <a:buFont typeface="Arial" panose="020B0604020202020204" pitchFamily="34" charset="0"/>
              <a:buChar char="•"/>
            </a:pPr>
            <a:r>
              <a:rPr lang="es-GT" sz="2000" dirty="0" smtClean="0">
                <a:latin typeface="Montserrat" panose="00000500000000000000" pitchFamily="50" charset="0"/>
              </a:rPr>
              <a:t>Presupuesto </a:t>
            </a:r>
            <a:r>
              <a:rPr lang="es-GT" sz="2000" b="1" dirty="0" smtClean="0">
                <a:latin typeface="Montserrat" panose="00000500000000000000" pitchFamily="50" charset="0"/>
              </a:rPr>
              <a:t>ejecutado</a:t>
            </a:r>
          </a:p>
          <a:p>
            <a:r>
              <a:rPr lang="es-GT" sz="2000" dirty="0">
                <a:latin typeface="Montserrat" panose="00000500000000000000" pitchFamily="50" charset="0"/>
              </a:rPr>
              <a:t> </a:t>
            </a:r>
            <a:r>
              <a:rPr lang="es-GT" sz="2000" dirty="0" smtClean="0">
                <a:latin typeface="Montserrat" panose="00000500000000000000" pitchFamily="50" charset="0"/>
              </a:rPr>
              <a:t>    Q. 15,131,142.44</a:t>
            </a:r>
          </a:p>
          <a:p>
            <a:pPr marL="285750" indent="-285750">
              <a:buFont typeface="Arial" panose="020B0604020202020204" pitchFamily="34" charset="0"/>
              <a:buChar char="•"/>
            </a:pPr>
            <a:endParaRPr lang="es-GT" sz="2000" dirty="0">
              <a:latin typeface="Montserrat" panose="00000500000000000000" pitchFamily="50" charset="0"/>
            </a:endParaRPr>
          </a:p>
          <a:p>
            <a:pPr marL="285750" indent="-285750">
              <a:buFont typeface="Arial" panose="020B0604020202020204" pitchFamily="34" charset="0"/>
              <a:buChar char="•"/>
            </a:pPr>
            <a:r>
              <a:rPr lang="es-GT" sz="2000" b="1" dirty="0" smtClean="0">
                <a:latin typeface="Montserrat" panose="00000500000000000000" pitchFamily="50" charset="0"/>
              </a:rPr>
              <a:t>Saldo</a:t>
            </a:r>
            <a:r>
              <a:rPr lang="es-GT" sz="2000" dirty="0" smtClean="0">
                <a:latin typeface="Montserrat" panose="00000500000000000000" pitchFamily="50" charset="0"/>
              </a:rPr>
              <a:t> por ejecutar</a:t>
            </a:r>
          </a:p>
          <a:p>
            <a:r>
              <a:rPr lang="es-GT" sz="2000" dirty="0">
                <a:latin typeface="Montserrat" panose="00000500000000000000" pitchFamily="50" charset="0"/>
              </a:rPr>
              <a:t> </a:t>
            </a:r>
            <a:r>
              <a:rPr lang="es-GT" sz="2000" dirty="0" smtClean="0">
                <a:latin typeface="Montserrat" panose="00000500000000000000" pitchFamily="50" charset="0"/>
              </a:rPr>
              <a:t>    Q. 36,965,857.56</a:t>
            </a:r>
          </a:p>
          <a:p>
            <a:pPr marL="285750" indent="-285750">
              <a:buFont typeface="Arial" panose="020B0604020202020204" pitchFamily="34" charset="0"/>
              <a:buChar char="•"/>
            </a:pPr>
            <a:endParaRPr lang="es-GT" sz="2000" dirty="0"/>
          </a:p>
        </p:txBody>
      </p:sp>
      <p:graphicFrame>
        <p:nvGraphicFramePr>
          <p:cNvPr id="8" name="Gráfico 7"/>
          <p:cNvGraphicFramePr>
            <a:graphicFrameLocks/>
          </p:cNvGraphicFramePr>
          <p:nvPr>
            <p:extLst>
              <p:ext uri="{D42A27DB-BD31-4B8C-83A1-F6EECF244321}">
                <p14:modId xmlns:p14="http://schemas.microsoft.com/office/powerpoint/2010/main" val="3776499460"/>
              </p:ext>
            </p:extLst>
          </p:nvPr>
        </p:nvGraphicFramePr>
        <p:xfrm>
          <a:off x="4455583" y="1360344"/>
          <a:ext cx="6551507" cy="47992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9891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CCC5BE-3C22-F14E-8136-B134B3A1C80E}"/>
              </a:ext>
            </a:extLst>
          </p:cNvPr>
          <p:cNvSpPr txBox="1"/>
          <p:nvPr/>
        </p:nvSpPr>
        <p:spPr>
          <a:xfrm>
            <a:off x="5766380" y="2327372"/>
            <a:ext cx="5339770" cy="2585323"/>
          </a:xfrm>
          <a:prstGeom prst="rect">
            <a:avLst/>
          </a:prstGeom>
          <a:noFill/>
        </p:spPr>
        <p:txBody>
          <a:bodyPr wrap="square" rtlCol="0">
            <a:spAutoFit/>
          </a:bodyPr>
          <a:lstStyle/>
          <a:p>
            <a:pPr algn="just"/>
            <a:r>
              <a:rPr lang="es-ES_tradnl" dirty="0" smtClean="0">
                <a:latin typeface="Montserrat" panose="00000500000000000000" pitchFamily="50" charset="0"/>
              </a:rPr>
              <a:t>La ejecución del presupuesto asignado a la Oficina Nacional de Servicio Civil se centraliza en el departamento de Guatemala, que corresponde a la ubicación geográfica de sus instalaciones. No obstante, por ser actividades transversales a todas las instituciones regidas a Ley de Servicio Civil y a la Ley de Clases Pasivas Civiles del Estado, su impacto es en todo el territorio nacional.</a:t>
            </a:r>
            <a:endParaRPr lang="es-GT" dirty="0">
              <a:latin typeface="Montserrat" panose="00000500000000000000" pitchFamily="50" charset="0"/>
            </a:endParaRPr>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581217" y="284237"/>
            <a:ext cx="10991657" cy="1073296"/>
          </a:xfrm>
        </p:spPr>
        <p:txBody>
          <a:bodyPr>
            <a:normAutofit/>
          </a:bodyPr>
          <a:lstStyle/>
          <a:p>
            <a:r>
              <a:rPr lang="es-GT" sz="2400" b="1" dirty="0" smtClean="0">
                <a:solidFill>
                  <a:srgbClr val="003353"/>
                </a:solidFill>
                <a:latin typeface="Montserrat" pitchFamily="2" charset="77"/>
              </a:rPr>
              <a:t>EJECUCIÓN PRESUPUESTARIA POR UBICACIÓN GEOGRÁFICA</a:t>
            </a:r>
            <a:endParaRPr lang="es-GT" sz="2400" b="1" dirty="0">
              <a:solidFill>
                <a:srgbClr val="003353"/>
              </a:solidFill>
              <a:latin typeface="Montserrat" pitchFamily="2" charset="77"/>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27" y="1398968"/>
            <a:ext cx="4038299" cy="44421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1" name="Grupo 40"/>
          <p:cNvGrpSpPr/>
          <p:nvPr/>
        </p:nvGrpSpPr>
        <p:grpSpPr>
          <a:xfrm>
            <a:off x="1500810" y="2643809"/>
            <a:ext cx="2564294" cy="2812773"/>
            <a:chOff x="1500810" y="2643809"/>
            <a:chExt cx="2564294" cy="2812773"/>
          </a:xfrm>
        </p:grpSpPr>
        <p:cxnSp>
          <p:nvCxnSpPr>
            <p:cNvPr id="7" name="Conector recto de flecha 6"/>
            <p:cNvCxnSpPr/>
            <p:nvPr/>
          </p:nvCxnSpPr>
          <p:spPr>
            <a:xfrm flipV="1">
              <a:off x="2951922" y="2643809"/>
              <a:ext cx="526774" cy="202758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Conector recto de flecha 9"/>
            <p:cNvCxnSpPr/>
            <p:nvPr/>
          </p:nvCxnSpPr>
          <p:spPr>
            <a:xfrm>
              <a:off x="2951922" y="4671391"/>
              <a:ext cx="1113182"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Conector recto de flecha 11"/>
            <p:cNvCxnSpPr/>
            <p:nvPr/>
          </p:nvCxnSpPr>
          <p:spPr>
            <a:xfrm flipV="1">
              <a:off x="2951922" y="3695679"/>
              <a:ext cx="1022201" cy="97571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Conector recto de flecha 14"/>
            <p:cNvCxnSpPr/>
            <p:nvPr/>
          </p:nvCxnSpPr>
          <p:spPr>
            <a:xfrm>
              <a:off x="2946952" y="4671391"/>
              <a:ext cx="713975" cy="4803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7" name="Conector recto de flecha 16"/>
            <p:cNvCxnSpPr/>
            <p:nvPr/>
          </p:nvCxnSpPr>
          <p:spPr>
            <a:xfrm flipH="1">
              <a:off x="2017644" y="4671391"/>
              <a:ext cx="934278" cy="64604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Conector recto de flecha 18"/>
            <p:cNvCxnSpPr/>
            <p:nvPr/>
          </p:nvCxnSpPr>
          <p:spPr>
            <a:xfrm flipH="1" flipV="1">
              <a:off x="1500810" y="4522305"/>
              <a:ext cx="1446142" cy="14908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1" name="Conector recto de flecha 20"/>
            <p:cNvCxnSpPr/>
            <p:nvPr/>
          </p:nvCxnSpPr>
          <p:spPr>
            <a:xfrm flipH="1" flipV="1">
              <a:off x="1789044" y="3737114"/>
              <a:ext cx="1157908" cy="93427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Conector recto de flecha 22"/>
            <p:cNvCxnSpPr/>
            <p:nvPr/>
          </p:nvCxnSpPr>
          <p:spPr>
            <a:xfrm flipH="1" flipV="1">
              <a:off x="2584174" y="3438940"/>
              <a:ext cx="367748" cy="123245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3" name="Conector recto de flecha 32"/>
            <p:cNvCxnSpPr/>
            <p:nvPr/>
          </p:nvCxnSpPr>
          <p:spPr>
            <a:xfrm flipH="1">
              <a:off x="1726925" y="4671391"/>
              <a:ext cx="1197664" cy="24130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6" name="Conector recto de flecha 35"/>
            <p:cNvCxnSpPr/>
            <p:nvPr/>
          </p:nvCxnSpPr>
          <p:spPr>
            <a:xfrm flipV="1">
              <a:off x="2969315" y="4191000"/>
              <a:ext cx="1095789" cy="4803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40" name="Conector recto de flecha 39"/>
            <p:cNvCxnSpPr/>
            <p:nvPr/>
          </p:nvCxnSpPr>
          <p:spPr>
            <a:xfrm>
              <a:off x="2941982" y="4671391"/>
              <a:ext cx="67089" cy="7851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400008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239281"/>
            <a:ext cx="1274262" cy="507831"/>
          </a:xfrm>
          <a:prstGeom prst="rect">
            <a:avLst/>
          </a:prstGeom>
          <a:noFill/>
        </p:spPr>
        <p:txBody>
          <a:bodyPr wrap="square" rtlCol="0">
            <a:spAutoFit/>
          </a:bodyPr>
          <a:lstStyle/>
          <a:p>
            <a:r>
              <a:rPr lang="es-GT" sz="900" b="1" dirty="0">
                <a:solidFill>
                  <a:srgbClr val="003353"/>
                </a:solidFill>
                <a:latin typeface="Montserrat" pitchFamily="2" charset="77"/>
              </a:rPr>
              <a:t>OFICINA NACIONAL DE SERVICIO CIVIL</a:t>
            </a:r>
          </a:p>
        </p:txBody>
      </p:sp>
      <p:cxnSp>
        <p:nvCxnSpPr>
          <p:cNvPr id="7" name="Conector recto 6">
            <a:extLst>
              <a:ext uri="{FF2B5EF4-FFF2-40B4-BE49-F238E27FC236}">
                <a16:creationId xmlns:a16="http://schemas.microsoft.com/office/drawing/2014/main" id="{FF375C9D-7172-DD48-9FE4-5DD97FB9433F}"/>
              </a:ext>
            </a:extLst>
          </p:cNvPr>
          <p:cNvCxnSpPr>
            <a:cxnSpLocks/>
          </p:cNvCxnSpPr>
          <p:nvPr/>
        </p:nvCxnSpPr>
        <p:spPr>
          <a:xfrm>
            <a:off x="6453895" y="228130"/>
            <a:ext cx="0" cy="612231"/>
          </a:xfrm>
          <a:prstGeom prst="line">
            <a:avLst/>
          </a:prstGeom>
          <a:ln w="12700">
            <a:solidFill>
              <a:srgbClr val="003353"/>
            </a:solidFill>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0" y="4822306"/>
            <a:ext cx="12191999" cy="1200329"/>
          </a:xfrm>
          <a:prstGeom prst="rect">
            <a:avLst/>
          </a:prstGeom>
          <a:noFill/>
        </p:spPr>
        <p:txBody>
          <a:bodyPr wrap="square" rtlCol="0">
            <a:spAutoFit/>
          </a:bodyPr>
          <a:lstStyle/>
          <a:p>
            <a:pPr algn="ctr"/>
            <a:r>
              <a:rPr lang="es-GT" sz="3600" b="1" dirty="0" smtClean="0">
                <a:solidFill>
                  <a:schemeClr val="bg1"/>
                </a:solidFill>
                <a:latin typeface="Montserrat" panose="00000500000000000000" pitchFamily="50" charset="0"/>
              </a:rPr>
              <a:t>PARTE ESPECÍFICA </a:t>
            </a:r>
          </a:p>
          <a:p>
            <a:pPr algn="ctr"/>
            <a:r>
              <a:rPr lang="es-GT" sz="3600" b="1" dirty="0" smtClean="0">
                <a:solidFill>
                  <a:schemeClr val="bg1"/>
                </a:solidFill>
                <a:latin typeface="Montserrat" panose="00000500000000000000" pitchFamily="50" charset="0"/>
              </a:rPr>
              <a:t>RESULTADOS Y AVANCES</a:t>
            </a:r>
            <a:endParaRPr lang="es-GT" sz="3600" b="1"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2240472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232154"/>
            <a:ext cx="9048750" cy="838423"/>
          </a:xfrm>
        </p:spPr>
        <p:txBody>
          <a:bodyPr>
            <a:normAutofit/>
          </a:bodyPr>
          <a:lstStyle/>
          <a:p>
            <a:r>
              <a:rPr lang="es-GT" sz="2400" b="1" dirty="0" smtClean="0">
                <a:solidFill>
                  <a:srgbClr val="003353"/>
                </a:solidFill>
                <a:latin typeface="Montserrat" pitchFamily="2" charset="77"/>
              </a:rPr>
              <a:t>PRINCIPALES RESULTADOS ESTRATÉGICOS </a:t>
            </a:r>
            <a:endParaRPr lang="es-GT" sz="2400" b="1" dirty="0">
              <a:solidFill>
                <a:srgbClr val="003353"/>
              </a:solidFill>
              <a:latin typeface="Montserrat" pitchFamily="2" charset="77"/>
            </a:endParaRPr>
          </a:p>
        </p:txBody>
      </p:sp>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408710" y="977627"/>
            <a:ext cx="10938164" cy="786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a:pPr>
            <a:r>
              <a:rPr lang="es-GT" sz="1800" dirty="0" smtClean="0"/>
              <a:t>Cantidad de acciones de recursos humanos aprobadas a servidores y </a:t>
            </a:r>
            <a:r>
              <a:rPr lang="es-GT" sz="1800" dirty="0" err="1" smtClean="0"/>
              <a:t>exservidores</a:t>
            </a:r>
            <a:r>
              <a:rPr lang="es-GT" sz="1800" dirty="0" smtClean="0"/>
              <a:t> públicos del Organismo Ejecutivo y sus beneficiarios.</a:t>
            </a:r>
            <a:endParaRPr lang="es-GT" sz="1800" dirty="0"/>
          </a:p>
          <a:p>
            <a:pPr marL="0" indent="0" algn="just">
              <a:buFont typeface="Arial" panose="020B0604020202020204" pitchFamily="34" charset="0"/>
              <a:buNone/>
            </a:pPr>
            <a:endParaRPr lang="es-GT" dirty="0"/>
          </a:p>
          <a:p>
            <a:pPr algn="just"/>
            <a:endParaRPr lang="es-GT" dirty="0"/>
          </a:p>
          <a:p>
            <a:pPr algn="just"/>
            <a:endParaRPr lang="es-GT" dirty="0"/>
          </a:p>
          <a:p>
            <a:pPr algn="just"/>
            <a:endParaRPr lang="es-GT" dirty="0"/>
          </a:p>
          <a:p>
            <a:pPr algn="just"/>
            <a:endParaRPr lang="es-GT" dirty="0"/>
          </a:p>
          <a:p>
            <a:pPr algn="just"/>
            <a:endParaRPr lang="es-GT" dirty="0"/>
          </a:p>
          <a:p>
            <a:pPr marL="0" indent="0" algn="just">
              <a:buNone/>
            </a:pPr>
            <a:endParaRPr lang="es-GT" sz="1000" dirty="0"/>
          </a:p>
        </p:txBody>
      </p:sp>
      <p:sp>
        <p:nvSpPr>
          <p:cNvPr id="8" name="Elipse 7">
            <a:extLst>
              <a:ext uri="{FF2B5EF4-FFF2-40B4-BE49-F238E27FC236}">
                <a16:creationId xmlns:a16="http://schemas.microsoft.com/office/drawing/2014/main" id="{FFAE45C6-02E6-49EF-BBAD-7C05D941D019}"/>
              </a:ext>
            </a:extLst>
          </p:cNvPr>
          <p:cNvSpPr/>
          <p:nvPr/>
        </p:nvSpPr>
        <p:spPr>
          <a:xfrm>
            <a:off x="6049976" y="3881931"/>
            <a:ext cx="1771398" cy="1793823"/>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Beneficiados</a:t>
            </a:r>
          </a:p>
          <a:p>
            <a:pPr algn="ctr"/>
            <a:endParaRPr lang="es-GT" sz="1100" dirty="0">
              <a:latin typeface="Montserrat" panose="00000500000000000000" pitchFamily="50" charset="0"/>
            </a:endParaRPr>
          </a:p>
          <a:p>
            <a:pPr algn="ctr"/>
            <a:r>
              <a:rPr lang="es-GT" sz="1600" dirty="0" smtClean="0">
                <a:latin typeface="Montserrat" panose="00000500000000000000" pitchFamily="50" charset="0"/>
              </a:rPr>
              <a:t>14,303 </a:t>
            </a:r>
          </a:p>
          <a:p>
            <a:pPr algn="ctr"/>
            <a:r>
              <a:rPr lang="es-GT" sz="1600" dirty="0" smtClean="0">
                <a:latin typeface="Montserrat" panose="00000500000000000000" pitchFamily="50" charset="0"/>
              </a:rPr>
              <a:t>personas</a:t>
            </a:r>
            <a:endParaRPr lang="es-GT" sz="1600" dirty="0">
              <a:latin typeface="Montserrat" panose="00000500000000000000" pitchFamily="50" charset="0"/>
            </a:endParaRPr>
          </a:p>
        </p:txBody>
      </p:sp>
      <p:sp>
        <p:nvSpPr>
          <p:cNvPr id="10" name="Elipse 9">
            <a:extLst>
              <a:ext uri="{FF2B5EF4-FFF2-40B4-BE49-F238E27FC236}">
                <a16:creationId xmlns:a16="http://schemas.microsoft.com/office/drawing/2014/main" id="{9E0022DC-A950-45C7-A8B4-167F71E8BEF3}"/>
              </a:ext>
            </a:extLst>
          </p:cNvPr>
          <p:cNvSpPr/>
          <p:nvPr/>
        </p:nvSpPr>
        <p:spPr>
          <a:xfrm>
            <a:off x="7907422" y="1943753"/>
            <a:ext cx="1795530" cy="1779876"/>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000" dirty="0">
              <a:latin typeface="Montserrat" panose="00000500000000000000" pitchFamily="50" charset="0"/>
            </a:endParaRPr>
          </a:p>
          <a:p>
            <a:pPr algn="ctr"/>
            <a:endParaRPr lang="es-GT" sz="1000" dirty="0">
              <a:latin typeface="Montserrat" panose="00000500000000000000" pitchFamily="50" charset="0"/>
            </a:endParaRPr>
          </a:p>
          <a:p>
            <a:pPr algn="ctr"/>
            <a:r>
              <a:rPr lang="es-GT" sz="1000" dirty="0">
                <a:latin typeface="Montserrat" panose="00000500000000000000" pitchFamily="50" charset="0"/>
              </a:rPr>
              <a:t>Presupuesto vigente: </a:t>
            </a:r>
            <a:endParaRPr lang="es-GT" sz="1000" dirty="0" smtClean="0">
              <a:latin typeface="Montserrat" panose="00000500000000000000" pitchFamily="50" charset="0"/>
            </a:endParaRPr>
          </a:p>
          <a:p>
            <a:pPr algn="ctr"/>
            <a:r>
              <a:rPr lang="es-GT" sz="1000" dirty="0" smtClean="0">
                <a:latin typeface="Montserrat" panose="00000500000000000000" pitchFamily="50" charset="0"/>
              </a:rPr>
              <a:t>12,395,743.00</a:t>
            </a:r>
          </a:p>
          <a:p>
            <a:pPr algn="ctr"/>
            <a:r>
              <a:rPr lang="es-GT" sz="1000" dirty="0" smtClean="0">
                <a:latin typeface="Montserrat" panose="00000500000000000000" pitchFamily="50" charset="0"/>
              </a:rPr>
              <a:t>_______ </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Presupuesto ejecutado</a:t>
            </a:r>
            <a:r>
              <a:rPr lang="es-GT" sz="1000" dirty="0" smtClean="0">
                <a:latin typeface="Montserrat" panose="00000500000000000000" pitchFamily="50" charset="0"/>
              </a:rPr>
              <a:t>:</a:t>
            </a:r>
          </a:p>
          <a:p>
            <a:pPr algn="ctr"/>
            <a:r>
              <a:rPr lang="es-GT" sz="1000" dirty="0" smtClean="0">
                <a:latin typeface="Montserrat" panose="00000500000000000000" pitchFamily="50" charset="0"/>
              </a:rPr>
              <a:t>3,694,808.36 </a:t>
            </a:r>
          </a:p>
          <a:p>
            <a:pPr algn="ctr"/>
            <a:r>
              <a:rPr lang="es-GT" sz="1000" dirty="0" smtClean="0">
                <a:latin typeface="Montserrat" panose="00000500000000000000" pitchFamily="50" charset="0"/>
              </a:rPr>
              <a:t>________</a:t>
            </a:r>
            <a:r>
              <a:rPr lang="es-GT" sz="1000" dirty="0">
                <a:latin typeface="Montserrat" panose="00000500000000000000" pitchFamily="50" charset="0"/>
              </a:rPr>
              <a:t/>
            </a:r>
            <a:br>
              <a:rPr lang="es-GT" sz="1000" dirty="0">
                <a:latin typeface="Montserrat" panose="00000500000000000000" pitchFamily="50" charset="0"/>
              </a:rPr>
            </a:br>
            <a:r>
              <a:rPr lang="es-GT" sz="1000" dirty="0">
                <a:latin typeface="Montserrat" panose="00000500000000000000" pitchFamily="50" charset="0"/>
              </a:rPr>
              <a:t/>
            </a:r>
            <a:br>
              <a:rPr lang="es-GT" sz="1000" dirty="0">
                <a:latin typeface="Montserrat" panose="00000500000000000000" pitchFamily="50" charset="0"/>
              </a:rPr>
            </a:br>
            <a:endParaRPr lang="es-GT" sz="1000" dirty="0">
              <a:latin typeface="Montserrat" panose="00000500000000000000" pitchFamily="50" charset="0"/>
            </a:endParaRPr>
          </a:p>
        </p:txBody>
      </p:sp>
      <p:sp>
        <p:nvSpPr>
          <p:cNvPr id="11" name="Elipse 10">
            <a:extLst>
              <a:ext uri="{FF2B5EF4-FFF2-40B4-BE49-F238E27FC236}">
                <a16:creationId xmlns:a16="http://schemas.microsoft.com/office/drawing/2014/main" id="{7ACA3FC4-6608-4E07-BCF9-A14B56A09B24}"/>
              </a:ext>
            </a:extLst>
          </p:cNvPr>
          <p:cNvSpPr/>
          <p:nvPr/>
        </p:nvSpPr>
        <p:spPr>
          <a:xfrm>
            <a:off x="6032928" y="1943753"/>
            <a:ext cx="1776379" cy="1779876"/>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800" dirty="0">
                <a:latin typeface="Montserrat" panose="00000500000000000000" pitchFamily="50" charset="0"/>
              </a:rPr>
              <a:t>Programa: </a:t>
            </a:r>
            <a:endParaRPr lang="es-GT" sz="800" dirty="0" smtClean="0">
              <a:latin typeface="Montserrat" panose="00000500000000000000" pitchFamily="50" charset="0"/>
            </a:endParaRPr>
          </a:p>
          <a:p>
            <a:pPr algn="ctr"/>
            <a:r>
              <a:rPr lang="es-GT" sz="800" dirty="0" smtClean="0">
                <a:latin typeface="Montserrat" panose="00000500000000000000" pitchFamily="50" charset="0"/>
              </a:rPr>
              <a:t>Administración de Recursos Humanos de la Administración Pública y Régimen de Clases Pasivas</a:t>
            </a:r>
          </a:p>
          <a:p>
            <a:pPr algn="ctr"/>
            <a:r>
              <a:rPr lang="es-GT" sz="800" dirty="0" smtClean="0">
                <a:latin typeface="Montserrat" panose="00000500000000000000" pitchFamily="50" charset="0"/>
              </a:rPr>
              <a:t>__________</a:t>
            </a:r>
            <a:r>
              <a:rPr lang="es-GT" sz="800" dirty="0">
                <a:latin typeface="Montserrat" panose="00000500000000000000" pitchFamily="50" charset="0"/>
              </a:rPr>
              <a:t/>
            </a:r>
            <a:br>
              <a:rPr lang="es-GT" sz="800" dirty="0">
                <a:latin typeface="Montserrat" panose="00000500000000000000" pitchFamily="50" charset="0"/>
              </a:rPr>
            </a:br>
            <a:r>
              <a:rPr lang="es-GT" sz="800" dirty="0">
                <a:latin typeface="Montserrat" panose="00000500000000000000" pitchFamily="50" charset="0"/>
              </a:rPr>
              <a:t>Metas: </a:t>
            </a:r>
            <a:endParaRPr lang="es-GT" sz="800" dirty="0" smtClean="0">
              <a:latin typeface="Montserrat" panose="00000500000000000000" pitchFamily="50" charset="0"/>
            </a:endParaRPr>
          </a:p>
          <a:p>
            <a:pPr algn="ctr"/>
            <a:r>
              <a:rPr lang="es-GT" sz="800" dirty="0" smtClean="0">
                <a:latin typeface="Montserrat" panose="00000500000000000000" pitchFamily="50" charset="0"/>
              </a:rPr>
              <a:t>Crear instituciones eficaces, responsables y transparentes</a:t>
            </a:r>
            <a:endParaRPr lang="es-GT" sz="800" dirty="0">
              <a:latin typeface="Montserrat" panose="00000500000000000000" pitchFamily="50" charset="0"/>
            </a:endParaRPr>
          </a:p>
        </p:txBody>
      </p:sp>
      <p:sp>
        <p:nvSpPr>
          <p:cNvPr id="12" name="Elipse 11">
            <a:extLst>
              <a:ext uri="{FF2B5EF4-FFF2-40B4-BE49-F238E27FC236}">
                <a16:creationId xmlns:a16="http://schemas.microsoft.com/office/drawing/2014/main" id="{C89FF6C7-18FA-4B5D-9D52-EB5E37BC636D}"/>
              </a:ext>
            </a:extLst>
          </p:cNvPr>
          <p:cNvSpPr/>
          <p:nvPr/>
        </p:nvSpPr>
        <p:spPr>
          <a:xfrm>
            <a:off x="9801067" y="1943753"/>
            <a:ext cx="1795531" cy="1779876"/>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000" dirty="0">
                <a:latin typeface="Montserrat" panose="00000500000000000000" pitchFamily="50" charset="0"/>
              </a:rPr>
              <a:t>Fuente de </a:t>
            </a:r>
            <a:r>
              <a:rPr lang="es-GT" sz="1000" dirty="0" smtClean="0">
                <a:latin typeface="Montserrat" panose="00000500000000000000" pitchFamily="50" charset="0"/>
              </a:rPr>
              <a:t>financiamiento:</a:t>
            </a:r>
          </a:p>
          <a:p>
            <a:pPr algn="ctr"/>
            <a:r>
              <a:rPr lang="es-MX" sz="1600" dirty="0" smtClean="0">
                <a:latin typeface="Montserrat" panose="00000500000000000000" pitchFamily="50" charset="0"/>
              </a:rPr>
              <a:t>11</a:t>
            </a:r>
            <a:endParaRPr lang="es-GT" sz="1600" dirty="0">
              <a:latin typeface="Montserrat" panose="00000500000000000000" pitchFamily="50"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28" y="2086757"/>
            <a:ext cx="2467778" cy="16451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Elipse 6">
            <a:extLst>
              <a:ext uri="{FF2B5EF4-FFF2-40B4-BE49-F238E27FC236}">
                <a16:creationId xmlns:a16="http://schemas.microsoft.com/office/drawing/2014/main" id="{2B34441E-C714-4AEA-AE5C-62C49B12DBE3}"/>
              </a:ext>
            </a:extLst>
          </p:cNvPr>
          <p:cNvSpPr/>
          <p:nvPr/>
        </p:nvSpPr>
        <p:spPr>
          <a:xfrm>
            <a:off x="7931555" y="3881929"/>
            <a:ext cx="1771397" cy="1793823"/>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smtClean="0">
                <a:latin typeface="Montserrat" panose="00000500000000000000" pitchFamily="50" charset="0"/>
              </a:rPr>
              <a:t>Cobertura a nivel nacional</a:t>
            </a:r>
            <a:endParaRPr lang="es-GT" sz="1100" dirty="0">
              <a:latin typeface="Montserrat" panose="00000500000000000000" pitchFamily="50" charset="0"/>
            </a:endParaRPr>
          </a:p>
        </p:txBody>
      </p:sp>
      <p:sp>
        <p:nvSpPr>
          <p:cNvPr id="9" name="Elipse 8">
            <a:extLst>
              <a:ext uri="{FF2B5EF4-FFF2-40B4-BE49-F238E27FC236}">
                <a16:creationId xmlns:a16="http://schemas.microsoft.com/office/drawing/2014/main" id="{E80071E7-46CE-4B55-9C23-5ADEBEE2EBA6}"/>
              </a:ext>
            </a:extLst>
          </p:cNvPr>
          <p:cNvSpPr/>
          <p:nvPr/>
        </p:nvSpPr>
        <p:spPr>
          <a:xfrm>
            <a:off x="9813133" y="3842591"/>
            <a:ext cx="1783465" cy="180604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latin typeface="Montserrat" panose="00000500000000000000" pitchFamily="50" charset="0"/>
              </a:rPr>
              <a:t>Plazo de </a:t>
            </a:r>
            <a:r>
              <a:rPr lang="es-GT" sz="1100" dirty="0" smtClean="0">
                <a:latin typeface="Montserrat" panose="00000500000000000000" pitchFamily="50" charset="0"/>
              </a:rPr>
              <a:t>ejecución: </a:t>
            </a:r>
          </a:p>
          <a:p>
            <a:pPr algn="ctr"/>
            <a:r>
              <a:rPr lang="es-MX" sz="1100" dirty="0" smtClean="0">
                <a:latin typeface="Montserrat" panose="00000500000000000000" pitchFamily="50" charset="0"/>
              </a:rPr>
              <a:t>Primer Cuatrimestre 2021</a:t>
            </a:r>
            <a:endParaRPr lang="es-GT" sz="1100" dirty="0">
              <a:latin typeface="Montserrat" panose="00000500000000000000" pitchFamily="50" charset="0"/>
            </a:endParaRPr>
          </a:p>
        </p:txBody>
      </p:sp>
      <p:sp>
        <p:nvSpPr>
          <p:cNvPr id="3" name="Rectángulo 2"/>
          <p:cNvSpPr/>
          <p:nvPr/>
        </p:nvSpPr>
        <p:spPr>
          <a:xfrm>
            <a:off x="813295" y="5751441"/>
            <a:ext cx="4261933" cy="246221"/>
          </a:xfrm>
          <a:prstGeom prst="rect">
            <a:avLst/>
          </a:prstGeom>
        </p:spPr>
        <p:txBody>
          <a:bodyPr wrap="square">
            <a:spAutoFit/>
          </a:bodyPr>
          <a:lstStyle/>
          <a:p>
            <a:r>
              <a:rPr lang="es-GT" sz="1000" b="1" dirty="0">
                <a:latin typeface="Montserrat" panose="00000500000000000000" pitchFamily="50" charset="0"/>
              </a:rPr>
              <a:t>Fuente</a:t>
            </a:r>
            <a:r>
              <a:rPr lang="es-GT" sz="1000" b="1" dirty="0" smtClean="0">
                <a:latin typeface="Montserrat" panose="00000500000000000000" pitchFamily="50" charset="0"/>
              </a:rPr>
              <a:t>: </a:t>
            </a:r>
            <a:r>
              <a:rPr lang="es-GT" sz="1000" dirty="0" smtClean="0">
                <a:latin typeface="Montserrat" panose="00000500000000000000" pitchFamily="50" charset="0"/>
              </a:rPr>
              <a:t>Oficina Nacional de Servicio Civil -ONSEC-.</a:t>
            </a:r>
            <a:endParaRPr lang="es-GT" sz="1000" dirty="0">
              <a:latin typeface="Montserrat" panose="00000500000000000000" pitchFamily="50"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704" y="2086757"/>
            <a:ext cx="2494796" cy="16631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28" y="3996517"/>
            <a:ext cx="2496681" cy="16644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9245" y="3996516"/>
            <a:ext cx="2496682" cy="16644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52617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TotalTime>
  <Words>1224</Words>
  <Application>Microsoft Office PowerPoint</Application>
  <PresentationFormat>Panorámica</PresentationFormat>
  <Paragraphs>259</Paragraphs>
  <Slides>20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Calibri</vt:lpstr>
      <vt:lpstr>Calibri Light</vt:lpstr>
      <vt:lpstr>Montserrat</vt:lpstr>
      <vt:lpstr>Tema de Office</vt:lpstr>
      <vt:lpstr>Presentación de PowerPoint</vt:lpstr>
      <vt:lpstr>Presentación de PowerPoint</vt:lpstr>
      <vt:lpstr>EJECUCIÓN PRESUPUESTARIA POR GRUPO DE GASTO</vt:lpstr>
      <vt:lpstr>IMPORTANCIA DE LA EROGACIÓN EN SERVICIOS PERSONALES</vt:lpstr>
      <vt:lpstr>Presentación de PowerPoint</vt:lpstr>
      <vt:lpstr>EJECUCIÓN PRESUPUESTARIA POR FINALIDAD</vt:lpstr>
      <vt:lpstr>EJECUCIÓN PRESUPUESTARIA POR UBICACIÓN GEOGRÁFICA</vt:lpstr>
      <vt:lpstr>Presentación de PowerPoint</vt:lpstr>
      <vt:lpstr>PRINCIPALES RESULTADOS ESTRATÉGICOS </vt:lpstr>
      <vt:lpstr>PRINCIPALES RESULTADOS DE LA GESTIÓN </vt:lpstr>
      <vt:lpstr>PRINCIPALES RESULTADOS ESTRATÉGICOS </vt:lpstr>
      <vt:lpstr>PRINCIPALES RESULTADOS DE LA GESTIÓN </vt:lpstr>
      <vt:lpstr>PRINCIPALES RESULTADOS DE LA GESTIÓN </vt:lpstr>
      <vt:lpstr>PRINCIPALES RESULTADOS DE LA GESTIÓN</vt:lpstr>
      <vt:lpstr>PRINCIPALES RESULTADOS DE LA GESTIÓN</vt:lpstr>
      <vt:lpstr>Presentación de PowerPoint</vt:lpstr>
      <vt:lpstr>LOGROS</vt:lpstr>
      <vt:lpstr>LOGROS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Karyn Odilia KOOR. Ochoa Ruano</cp:lastModifiedBy>
  <cp:revision>107</cp:revision>
  <dcterms:created xsi:type="dcterms:W3CDTF">2021-05-04T19:30:50Z</dcterms:created>
  <dcterms:modified xsi:type="dcterms:W3CDTF">2021-05-13T03:32:08Z</dcterms:modified>
</cp:coreProperties>
</file>