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950075" cy="9236075"/>
  <p:embeddedFontLst>
    <p:embeddedFont>
      <p:font typeface="Calibri" panose="020F0502020204030204" pitchFamily="34" charset="0"/>
      <p:regular r:id="rId24"/>
      <p:bold r:id="rId25"/>
      <p:italic r:id="rId26"/>
      <p:boldItalic r:id="rId27"/>
    </p:embeddedFont>
    <p:embeddedFont>
      <p:font typeface="Montserrat" panose="02000505000000020004" pitchFamily="2" charset="0"/>
      <p:regular r:id="rId28"/>
      <p:bold r:id="rId29"/>
      <p:italic r:id="rId30"/>
      <p:boldItalic r:id="rId31"/>
    </p:embeddedFont>
    <p:embeddedFont>
      <p:font typeface="Tahoma" panose="020B0604030504040204" pitchFamily="34"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hRoZG4xnNI7fMpbt57Jy3COZR3T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49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aa\Documents\COPADEH\COPADEH\INFORMES\INFORMES%20CPCC\PRIMER%20CUATRIMESTRE\MATRIZ%20DE%20RENDICION%20DE%20CUENTA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aa\Documents\COPADEH\COPADEH\INFORMES\INFORMES%20CPCC\PRIMER%20CUATRIMESTRE\MATRIZ%20DE%20RENDICION%20DE%20CUENTAS.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saa\Documents\COPADEH\COPADEH\INFORMES\INFORMES%20CPCC\PRIMER%20CUATRIMESTRE\MATRIZ%20DE%20RENDICION%20DE%20CUENTAS.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aa\Documents\COPADEH\COPADEH\INFORMES\INFORMES%20CPCC\PRIMER%20CUATRIMESTRE\MATRIZ%20DE%20RENDICION%20DE%20CUENTA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GT"/>
              <a:t>Ejecución Presupuestaria</a:t>
            </a:r>
          </a:p>
          <a:p>
            <a:pPr>
              <a:defRPr sz="1600" b="1" i="0" u="none" strike="noStrike" kern="1200" baseline="0">
                <a:solidFill>
                  <a:schemeClr val="tx1">
                    <a:lumMod val="65000"/>
                    <a:lumOff val="35000"/>
                  </a:schemeClr>
                </a:solidFill>
                <a:latin typeface="+mn-lt"/>
                <a:ea typeface="+mn-ea"/>
                <a:cs typeface="+mn-cs"/>
              </a:defRPr>
            </a:pPr>
            <a:r>
              <a:rPr lang="es-GT"/>
              <a:t>Grupo de</a:t>
            </a:r>
            <a:r>
              <a:rPr lang="es-GT" baseline="0"/>
              <a:t> gasto</a:t>
            </a:r>
          </a:p>
          <a:p>
            <a:pPr>
              <a:defRPr sz="1600" b="1" i="0" u="none" strike="noStrike" kern="1200" baseline="0">
                <a:solidFill>
                  <a:schemeClr val="tx1">
                    <a:lumMod val="65000"/>
                    <a:lumOff val="35000"/>
                  </a:schemeClr>
                </a:solidFill>
                <a:latin typeface="+mn-lt"/>
                <a:ea typeface="+mn-ea"/>
                <a:cs typeface="+mn-cs"/>
              </a:defRPr>
            </a:pPr>
            <a:r>
              <a:rPr lang="es-GT" baseline="0"/>
              <a:t>(en millones de Quetzales)</a:t>
            </a:r>
            <a:endParaRPr lang="es-GT"/>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'Grupo Gasto Grafica'!$B$2</c:f>
              <c:strCache>
                <c:ptCount val="1"/>
                <c:pt idx="0">
                  <c:v>Asignado</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'Grupo Gasto Grafica'!$A$3:$A$6</c:f>
              <c:strCache>
                <c:ptCount val="4"/>
                <c:pt idx="0">
                  <c:v>Grupo 0</c:v>
                </c:pt>
                <c:pt idx="1">
                  <c:v>Grupo 1</c:v>
                </c:pt>
                <c:pt idx="2">
                  <c:v>Grupo 2</c:v>
                </c:pt>
                <c:pt idx="3">
                  <c:v>Grupo 3</c:v>
                </c:pt>
              </c:strCache>
            </c:strRef>
          </c:cat>
          <c:val>
            <c:numRef>
              <c:f>'Grupo Gasto Grafica'!$B$3:$B$6</c:f>
              <c:numCache>
                <c:formatCode>_(* #,##0.00_);_(* \(#,##0.00\);_(* "-"??_);_(@_)</c:formatCode>
                <c:ptCount val="4"/>
                <c:pt idx="0">
                  <c:v>0</c:v>
                </c:pt>
                <c:pt idx="1">
                  <c:v>0</c:v>
                </c:pt>
                <c:pt idx="2">
                  <c:v>0</c:v>
                </c:pt>
                <c:pt idx="3">
                  <c:v>0</c:v>
                </c:pt>
              </c:numCache>
            </c:numRef>
          </c:val>
          <c:extLst>
            <c:ext xmlns:c16="http://schemas.microsoft.com/office/drawing/2014/chart" uri="{C3380CC4-5D6E-409C-BE32-E72D297353CC}">
              <c16:uniqueId val="{00000000-63F2-49C1-844D-D54718742F62}"/>
            </c:ext>
          </c:extLst>
        </c:ser>
        <c:ser>
          <c:idx val="1"/>
          <c:order val="1"/>
          <c:tx>
            <c:strRef>
              <c:f>'Grupo Gasto Grafica'!$C$2</c:f>
              <c:strCache>
                <c:ptCount val="1"/>
                <c:pt idx="0">
                  <c:v>Vigente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'Grupo Gasto Grafica'!$A$3:$A$6</c:f>
              <c:strCache>
                <c:ptCount val="4"/>
                <c:pt idx="0">
                  <c:v>Grupo 0</c:v>
                </c:pt>
                <c:pt idx="1">
                  <c:v>Grupo 1</c:v>
                </c:pt>
                <c:pt idx="2">
                  <c:v>Grupo 2</c:v>
                </c:pt>
                <c:pt idx="3">
                  <c:v>Grupo 3</c:v>
                </c:pt>
              </c:strCache>
            </c:strRef>
          </c:cat>
          <c:val>
            <c:numRef>
              <c:f>'Grupo Gasto Grafica'!$C$3:$C$6</c:f>
              <c:numCache>
                <c:formatCode>_(* #,##0.00_);_(* \(#,##0.00\);_(* "-"??_);_(@_)</c:formatCode>
                <c:ptCount val="4"/>
                <c:pt idx="0">
                  <c:v>22662776</c:v>
                </c:pt>
                <c:pt idx="1">
                  <c:v>12052120</c:v>
                </c:pt>
                <c:pt idx="2">
                  <c:v>2842700</c:v>
                </c:pt>
                <c:pt idx="3">
                  <c:v>1749555</c:v>
                </c:pt>
              </c:numCache>
            </c:numRef>
          </c:val>
          <c:extLst>
            <c:ext xmlns:c16="http://schemas.microsoft.com/office/drawing/2014/chart" uri="{C3380CC4-5D6E-409C-BE32-E72D297353CC}">
              <c16:uniqueId val="{00000001-63F2-49C1-844D-D54718742F62}"/>
            </c:ext>
          </c:extLst>
        </c:ser>
        <c:ser>
          <c:idx val="2"/>
          <c:order val="2"/>
          <c:tx>
            <c:strRef>
              <c:f>'Grupo Gasto Grafica'!$D$2</c:f>
              <c:strCache>
                <c:ptCount val="1"/>
                <c:pt idx="0">
                  <c:v>Ejecutado</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'Grupo Gasto Grafica'!$A$3:$A$6</c:f>
              <c:strCache>
                <c:ptCount val="4"/>
                <c:pt idx="0">
                  <c:v>Grupo 0</c:v>
                </c:pt>
                <c:pt idx="1">
                  <c:v>Grupo 1</c:v>
                </c:pt>
                <c:pt idx="2">
                  <c:v>Grupo 2</c:v>
                </c:pt>
                <c:pt idx="3">
                  <c:v>Grupo 3</c:v>
                </c:pt>
              </c:strCache>
            </c:strRef>
          </c:cat>
          <c:val>
            <c:numRef>
              <c:f>'Grupo Gasto Grafica'!$D$3:$D$6</c:f>
              <c:numCache>
                <c:formatCode>_(* #,##0.00_);_(* \(#,##0.00\);_(* "-"??_);_(@_)</c:formatCode>
                <c:ptCount val="4"/>
                <c:pt idx="0">
                  <c:v>2319493.3400000003</c:v>
                </c:pt>
                <c:pt idx="1">
                  <c:v>1699441.3900000001</c:v>
                </c:pt>
                <c:pt idx="2">
                  <c:v>123742.65</c:v>
                </c:pt>
                <c:pt idx="3">
                  <c:v>27300</c:v>
                </c:pt>
              </c:numCache>
            </c:numRef>
          </c:val>
          <c:extLst>
            <c:ext xmlns:c16="http://schemas.microsoft.com/office/drawing/2014/chart" uri="{C3380CC4-5D6E-409C-BE32-E72D297353CC}">
              <c16:uniqueId val="{00000002-63F2-49C1-844D-D54718742F62}"/>
            </c:ext>
          </c:extLst>
        </c:ser>
        <c:ser>
          <c:idx val="3"/>
          <c:order val="3"/>
          <c:tx>
            <c:strRef>
              <c:f>'Grupo Gasto Grafica'!$E$2</c:f>
              <c:strCache>
                <c:ptCount val="1"/>
                <c:pt idx="0">
                  <c:v>Saldo por Ejecutar</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'Grupo Gasto Grafica'!$A$3:$A$6</c:f>
              <c:strCache>
                <c:ptCount val="4"/>
                <c:pt idx="0">
                  <c:v>Grupo 0</c:v>
                </c:pt>
                <c:pt idx="1">
                  <c:v>Grupo 1</c:v>
                </c:pt>
                <c:pt idx="2">
                  <c:v>Grupo 2</c:v>
                </c:pt>
                <c:pt idx="3">
                  <c:v>Grupo 3</c:v>
                </c:pt>
              </c:strCache>
            </c:strRef>
          </c:cat>
          <c:val>
            <c:numRef>
              <c:f>'Grupo Gasto Grafica'!$E$3:$E$6</c:f>
              <c:numCache>
                <c:formatCode>_(* #,##0.00_);_(* \(#,##0.00\);_(* "-"??_);_(@_)</c:formatCode>
                <c:ptCount val="4"/>
                <c:pt idx="0">
                  <c:v>20343282.66</c:v>
                </c:pt>
                <c:pt idx="1">
                  <c:v>10352678.609999999</c:v>
                </c:pt>
                <c:pt idx="2">
                  <c:v>2718957.35</c:v>
                </c:pt>
                <c:pt idx="3">
                  <c:v>1722255</c:v>
                </c:pt>
              </c:numCache>
            </c:numRef>
          </c:val>
          <c:extLst>
            <c:ext xmlns:c16="http://schemas.microsoft.com/office/drawing/2014/chart" uri="{C3380CC4-5D6E-409C-BE32-E72D297353CC}">
              <c16:uniqueId val="{00000003-63F2-49C1-844D-D54718742F62}"/>
            </c:ext>
          </c:extLst>
        </c:ser>
        <c:dLbls>
          <c:showLegendKey val="0"/>
          <c:showVal val="0"/>
          <c:showCatName val="0"/>
          <c:showSerName val="0"/>
          <c:showPercent val="0"/>
          <c:showBubbleSize val="0"/>
        </c:dLbls>
        <c:gapWidth val="150"/>
        <c:shape val="box"/>
        <c:axId val="396359968"/>
        <c:axId val="396365408"/>
        <c:axId val="0"/>
      </c:bar3DChart>
      <c:catAx>
        <c:axId val="396359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6365408"/>
        <c:crosses val="autoZero"/>
        <c:auto val="1"/>
        <c:lblAlgn val="ctr"/>
        <c:lblOffset val="100"/>
        <c:noMultiLvlLbl val="0"/>
      </c:catAx>
      <c:valAx>
        <c:axId val="396365408"/>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6359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GT"/>
              <a:t>Ejecución Presupuestaria</a:t>
            </a:r>
          </a:p>
          <a:p>
            <a:pPr>
              <a:defRPr sz="1600" b="1" i="0" u="none" strike="noStrike" kern="1200" baseline="0">
                <a:solidFill>
                  <a:schemeClr val="tx1">
                    <a:lumMod val="65000"/>
                    <a:lumOff val="35000"/>
                  </a:schemeClr>
                </a:solidFill>
                <a:latin typeface="+mn-lt"/>
                <a:ea typeface="+mn-ea"/>
                <a:cs typeface="+mn-cs"/>
              </a:defRPr>
            </a:pPr>
            <a:r>
              <a:rPr lang="es-GT"/>
              <a:t>Grupo de</a:t>
            </a:r>
            <a:r>
              <a:rPr lang="es-GT" baseline="0"/>
              <a:t> gasto 0: Servicios personales</a:t>
            </a:r>
          </a:p>
          <a:p>
            <a:pPr>
              <a:defRPr sz="1600" b="1" i="0" u="none" strike="noStrike" kern="1200" baseline="0">
                <a:solidFill>
                  <a:schemeClr val="tx1">
                    <a:lumMod val="65000"/>
                    <a:lumOff val="35000"/>
                  </a:schemeClr>
                </a:solidFill>
                <a:latin typeface="+mn-lt"/>
                <a:ea typeface="+mn-ea"/>
                <a:cs typeface="+mn-cs"/>
              </a:defRPr>
            </a:pPr>
            <a:r>
              <a:rPr lang="es-GT" baseline="0"/>
              <a:t>(en millones de Quetzales)</a:t>
            </a:r>
            <a:endParaRPr lang="es-GT"/>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0"/>
          <c:tx>
            <c:strRef>
              <c:f>'Grupo Gasto Grafica G0'!$A$3</c:f>
              <c:strCache>
                <c:ptCount val="1"/>
                <c:pt idx="0">
                  <c:v>Grupo 0</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Pt>
            <c:idx val="0"/>
            <c:invertIfNegative val="0"/>
            <c:bubble3D val="0"/>
            <c:spPr>
              <a:solidFill>
                <a:schemeClr val="accent1"/>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4880-4D9C-A43A-C32213CE4344}"/>
              </c:ext>
            </c:extLst>
          </c:dPt>
          <c:dPt>
            <c:idx val="1"/>
            <c:invertIfNegative val="0"/>
            <c:bubble3D val="0"/>
            <c:spPr>
              <a:solidFill>
                <a:schemeClr val="accent6"/>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4880-4D9C-A43A-C32213CE4344}"/>
              </c:ext>
            </c:extLst>
          </c:dPt>
          <c:cat>
            <c:strRef>
              <c:f>'Grupo Gasto Grafica G0'!$B$2:$D$2</c:f>
              <c:strCache>
                <c:ptCount val="3"/>
                <c:pt idx="0">
                  <c:v>Vigente</c:v>
                </c:pt>
                <c:pt idx="1">
                  <c:v>Ejecutado</c:v>
                </c:pt>
                <c:pt idx="2">
                  <c:v>Saldo por Ejecutar</c:v>
                </c:pt>
              </c:strCache>
            </c:strRef>
          </c:cat>
          <c:val>
            <c:numRef>
              <c:f>'Grupo Gasto Grafica G0'!$B$3:$D$3</c:f>
              <c:numCache>
                <c:formatCode>_(* #,##0.00_);_(* \(#,##0.00\);_(* "-"??_);_(@_)</c:formatCode>
                <c:ptCount val="3"/>
                <c:pt idx="0">
                  <c:v>22662776</c:v>
                </c:pt>
                <c:pt idx="1">
                  <c:v>2319493.3400000003</c:v>
                </c:pt>
                <c:pt idx="2">
                  <c:v>20343282.66</c:v>
                </c:pt>
              </c:numCache>
            </c:numRef>
          </c:val>
          <c:extLst>
            <c:ext xmlns:c16="http://schemas.microsoft.com/office/drawing/2014/chart" uri="{C3380CC4-5D6E-409C-BE32-E72D297353CC}">
              <c16:uniqueId val="{00000004-4880-4D9C-A43A-C32213CE4344}"/>
            </c:ext>
          </c:extLst>
        </c:ser>
        <c:dLbls>
          <c:showLegendKey val="0"/>
          <c:showVal val="0"/>
          <c:showCatName val="0"/>
          <c:showSerName val="0"/>
          <c:showPercent val="0"/>
          <c:showBubbleSize val="0"/>
        </c:dLbls>
        <c:gapWidth val="150"/>
        <c:shape val="box"/>
        <c:axId val="396353984"/>
        <c:axId val="396355616"/>
        <c:axId val="0"/>
      </c:bar3DChart>
      <c:catAx>
        <c:axId val="396353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6355616"/>
        <c:crosses val="autoZero"/>
        <c:auto val="1"/>
        <c:lblAlgn val="ctr"/>
        <c:lblOffset val="100"/>
        <c:noMultiLvlLbl val="0"/>
      </c:catAx>
      <c:valAx>
        <c:axId val="396355616"/>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6353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GT" dirty="0"/>
              <a:t>Ejecución</a:t>
            </a:r>
            <a:r>
              <a:rPr lang="es-GT" baseline="0" dirty="0"/>
              <a:t> presupuestaria de la inversión</a:t>
            </a:r>
          </a:p>
          <a:p>
            <a:pPr>
              <a:defRPr/>
            </a:pPr>
            <a:r>
              <a:rPr lang="es-GT" baseline="0" dirty="0"/>
              <a:t>(en Quetzales)</a:t>
            </a:r>
            <a:endParaRPr lang="es-GT"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Inversión!$B$2</c:f>
              <c:strCache>
                <c:ptCount val="1"/>
                <c:pt idx="0">
                  <c:v>Vigente</c:v>
                </c:pt>
              </c:strCache>
            </c:strRef>
          </c:tx>
          <c:spPr>
            <a:solidFill>
              <a:schemeClr val="accent2"/>
            </a:solidFill>
            <a:ln>
              <a:solidFill>
                <a:schemeClr val="tx1"/>
              </a:solidFill>
            </a:ln>
            <a:effectLst/>
            <a:sp3d>
              <a:contourClr>
                <a:schemeClr val="tx1"/>
              </a:contourClr>
            </a:sp3d>
          </c:spPr>
          <c:invertIfNegative val="0"/>
          <c:cat>
            <c:strRef>
              <c:f>Inversión!$A$3:$A$6</c:f>
              <c:strCache>
                <c:ptCount val="4"/>
                <c:pt idx="0">
                  <c:v>Equipamiento</c:v>
                </c:pt>
                <c:pt idx="1">
                  <c:v>Obra Física</c:v>
                </c:pt>
                <c:pt idx="2">
                  <c:v>Inversión Financiera</c:v>
                </c:pt>
                <c:pt idx="3">
                  <c:v>Transferencias de capital</c:v>
                </c:pt>
              </c:strCache>
            </c:strRef>
          </c:cat>
          <c:val>
            <c:numRef>
              <c:f>Inversión!$B$3:$B$6</c:f>
              <c:numCache>
                <c:formatCode>General</c:formatCode>
                <c:ptCount val="4"/>
                <c:pt idx="0" formatCode="_(* #,##0.00_);_(* \(#,##0.00\);_(* &quot;-&quot;??_);_(@_)">
                  <c:v>795000</c:v>
                </c:pt>
              </c:numCache>
            </c:numRef>
          </c:val>
          <c:extLst>
            <c:ext xmlns:c16="http://schemas.microsoft.com/office/drawing/2014/chart" uri="{C3380CC4-5D6E-409C-BE32-E72D297353CC}">
              <c16:uniqueId val="{00000000-81A4-4A51-B11E-35DAF1C4DD69}"/>
            </c:ext>
          </c:extLst>
        </c:ser>
        <c:ser>
          <c:idx val="1"/>
          <c:order val="1"/>
          <c:tx>
            <c:strRef>
              <c:f>Inversión!$C$2</c:f>
              <c:strCache>
                <c:ptCount val="1"/>
                <c:pt idx="0">
                  <c:v>Ejecutado</c:v>
                </c:pt>
              </c:strCache>
            </c:strRef>
          </c:tx>
          <c:spPr>
            <a:solidFill>
              <a:schemeClr val="bg2">
                <a:lumMod val="50000"/>
              </a:schemeClr>
            </a:solidFill>
            <a:ln>
              <a:solidFill>
                <a:schemeClr val="tx1"/>
              </a:solidFill>
            </a:ln>
            <a:effectLst/>
            <a:sp3d>
              <a:contourClr>
                <a:schemeClr val="tx1"/>
              </a:contourClr>
            </a:sp3d>
          </c:spPr>
          <c:invertIfNegative val="0"/>
          <c:cat>
            <c:strRef>
              <c:f>Inversión!$A$3:$A$6</c:f>
              <c:strCache>
                <c:ptCount val="4"/>
                <c:pt idx="0">
                  <c:v>Equipamiento</c:v>
                </c:pt>
                <c:pt idx="1">
                  <c:v>Obra Física</c:v>
                </c:pt>
                <c:pt idx="2">
                  <c:v>Inversión Financiera</c:v>
                </c:pt>
                <c:pt idx="3">
                  <c:v>Transferencias de capital</c:v>
                </c:pt>
              </c:strCache>
            </c:strRef>
          </c:cat>
          <c:val>
            <c:numRef>
              <c:f>Inversión!$C$3:$C$6</c:f>
              <c:numCache>
                <c:formatCode>General</c:formatCode>
                <c:ptCount val="4"/>
                <c:pt idx="0" formatCode="_(* #,##0.00_);_(* \(#,##0.00\);_(* &quot;-&quot;??_);_(@_)">
                  <c:v>27300</c:v>
                </c:pt>
              </c:numCache>
            </c:numRef>
          </c:val>
          <c:extLst>
            <c:ext xmlns:c16="http://schemas.microsoft.com/office/drawing/2014/chart" uri="{C3380CC4-5D6E-409C-BE32-E72D297353CC}">
              <c16:uniqueId val="{00000001-81A4-4A51-B11E-35DAF1C4DD69}"/>
            </c:ext>
          </c:extLst>
        </c:ser>
        <c:ser>
          <c:idx val="2"/>
          <c:order val="2"/>
          <c:tx>
            <c:strRef>
              <c:f>Inversión!$D$2</c:f>
              <c:strCache>
                <c:ptCount val="1"/>
                <c:pt idx="0">
                  <c:v>Saldo por Ejecutar</c:v>
                </c:pt>
              </c:strCache>
            </c:strRef>
          </c:tx>
          <c:spPr>
            <a:solidFill>
              <a:schemeClr val="accent4"/>
            </a:solidFill>
            <a:ln>
              <a:solidFill>
                <a:schemeClr val="tx1"/>
              </a:solidFill>
            </a:ln>
            <a:effectLst/>
            <a:sp3d>
              <a:contourClr>
                <a:schemeClr val="tx1"/>
              </a:contourClr>
            </a:sp3d>
          </c:spPr>
          <c:invertIfNegative val="0"/>
          <c:cat>
            <c:strRef>
              <c:f>Inversión!$A$3:$A$6</c:f>
              <c:strCache>
                <c:ptCount val="4"/>
                <c:pt idx="0">
                  <c:v>Equipamiento</c:v>
                </c:pt>
                <c:pt idx="1">
                  <c:v>Obra Física</c:v>
                </c:pt>
                <c:pt idx="2">
                  <c:v>Inversión Financiera</c:v>
                </c:pt>
                <c:pt idx="3">
                  <c:v>Transferencias de capital</c:v>
                </c:pt>
              </c:strCache>
            </c:strRef>
          </c:cat>
          <c:val>
            <c:numRef>
              <c:f>Inversión!$D$3:$D$6</c:f>
              <c:numCache>
                <c:formatCode>General</c:formatCode>
                <c:ptCount val="4"/>
                <c:pt idx="0" formatCode="_(* #,##0.00_);_(* \(#,##0.00\);_(* &quot;-&quot;??_);_(@_)">
                  <c:v>767700</c:v>
                </c:pt>
              </c:numCache>
            </c:numRef>
          </c:val>
          <c:extLst>
            <c:ext xmlns:c16="http://schemas.microsoft.com/office/drawing/2014/chart" uri="{C3380CC4-5D6E-409C-BE32-E72D297353CC}">
              <c16:uniqueId val="{00000002-81A4-4A51-B11E-35DAF1C4DD69}"/>
            </c:ext>
          </c:extLst>
        </c:ser>
        <c:dLbls>
          <c:showLegendKey val="0"/>
          <c:showVal val="0"/>
          <c:showCatName val="0"/>
          <c:showSerName val="0"/>
          <c:showPercent val="0"/>
          <c:showBubbleSize val="0"/>
        </c:dLbls>
        <c:gapWidth val="150"/>
        <c:shape val="box"/>
        <c:axId val="475356768"/>
        <c:axId val="475357856"/>
        <c:axId val="0"/>
      </c:bar3DChart>
      <c:catAx>
        <c:axId val="4753567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5357856"/>
        <c:crosses val="autoZero"/>
        <c:auto val="1"/>
        <c:lblAlgn val="ctr"/>
        <c:lblOffset val="100"/>
        <c:noMultiLvlLbl val="0"/>
      </c:catAx>
      <c:valAx>
        <c:axId val="475357856"/>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5356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GT" sz="1400" b="0" i="0" u="none" strike="noStrike" kern="1200" spc="0" baseline="0" noProof="0">
                <a:solidFill>
                  <a:schemeClr val="tx1">
                    <a:lumMod val="65000"/>
                    <a:lumOff val="35000"/>
                  </a:schemeClr>
                </a:solidFill>
                <a:latin typeface="+mn-lt"/>
                <a:ea typeface="+mn-ea"/>
                <a:cs typeface="+mn-cs"/>
              </a:defRPr>
            </a:pPr>
            <a:r>
              <a:rPr lang="es-MX" noProof="0" dirty="0"/>
              <a:t>Ejecución</a:t>
            </a:r>
            <a:r>
              <a:rPr lang="es-MX" baseline="0" noProof="0" dirty="0"/>
              <a:t> Presupuestaria por Finalidad</a:t>
            </a:r>
          </a:p>
          <a:p>
            <a:pPr>
              <a:defRPr lang="es-GT" noProof="0"/>
            </a:pPr>
            <a:r>
              <a:rPr lang="es-MX" baseline="0" noProof="0" dirty="0"/>
              <a:t>(en millones de Quetzales)</a:t>
            </a:r>
            <a:endParaRPr lang="es-GT" noProof="0" dirty="0"/>
          </a:p>
        </c:rich>
      </c:tx>
      <c:overlay val="0"/>
      <c:spPr>
        <a:noFill/>
        <a:ln>
          <a:noFill/>
        </a:ln>
        <a:effectLst/>
      </c:spPr>
      <c:txPr>
        <a:bodyPr rot="0" spcFirstLastPara="1" vertOverflow="ellipsis" vert="horz" wrap="square" anchor="ctr" anchorCtr="1"/>
        <a:lstStyle/>
        <a:p>
          <a:pPr>
            <a:defRPr lang="es-GT" sz="1400" b="0" i="0" u="none" strike="noStrike" kern="1200" spc="0" baseline="0" noProof="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1"/>
          <c:tx>
            <c:strRef>
              <c:f>'Finalidad Grafica'!$B$5</c:f>
              <c:strCache>
                <c:ptCount val="1"/>
                <c:pt idx="0">
                  <c:v>PROTECCIÓN SOCIAL</c:v>
                </c:pt>
              </c:strCache>
            </c:strRef>
          </c:tx>
          <c:spPr>
            <a:solidFill>
              <a:schemeClr val="accent2"/>
            </a:solidFill>
            <a:ln>
              <a:solidFill>
                <a:schemeClr val="tx1"/>
              </a:solidFill>
            </a:ln>
            <a:effectLst/>
            <a:sp3d>
              <a:contourClr>
                <a:schemeClr val="tx1"/>
              </a:contourClr>
            </a:sp3d>
          </c:spPr>
          <c:invertIfNegative val="0"/>
          <c:dPt>
            <c:idx val="1"/>
            <c:invertIfNegative val="0"/>
            <c:bubble3D val="0"/>
            <c:spPr>
              <a:solidFill>
                <a:schemeClr val="accent6"/>
              </a:solidFill>
              <a:ln>
                <a:solidFill>
                  <a:schemeClr val="tx1"/>
                </a:solidFill>
              </a:ln>
              <a:effectLst/>
              <a:sp3d>
                <a:contourClr>
                  <a:schemeClr val="tx1"/>
                </a:contourClr>
              </a:sp3d>
            </c:spPr>
            <c:extLst>
              <c:ext xmlns:c16="http://schemas.microsoft.com/office/drawing/2014/chart" uri="{C3380CC4-5D6E-409C-BE32-E72D297353CC}">
                <c16:uniqueId val="{00000001-FAC0-416D-8120-A6EB40901579}"/>
              </c:ext>
            </c:extLst>
          </c:dPt>
          <c:dPt>
            <c:idx val="2"/>
            <c:invertIfNegative val="0"/>
            <c:bubble3D val="0"/>
            <c:spPr>
              <a:solidFill>
                <a:schemeClr val="accent4"/>
              </a:solidFill>
              <a:ln>
                <a:solidFill>
                  <a:schemeClr val="tx1"/>
                </a:solidFill>
              </a:ln>
              <a:effectLst/>
              <a:sp3d>
                <a:contourClr>
                  <a:schemeClr val="tx1"/>
                </a:contourClr>
              </a:sp3d>
            </c:spPr>
            <c:extLst>
              <c:ext xmlns:c16="http://schemas.microsoft.com/office/drawing/2014/chart" uri="{C3380CC4-5D6E-409C-BE32-E72D297353CC}">
                <c16:uniqueId val="{00000003-FAC0-416D-8120-A6EB40901579}"/>
              </c:ext>
            </c:extLst>
          </c:dPt>
          <c:cat>
            <c:strRef>
              <c:f>'Finalidad Grafica'!$C$3:$E$3</c:f>
              <c:strCache>
                <c:ptCount val="3"/>
                <c:pt idx="0">
                  <c:v>Vigente</c:v>
                </c:pt>
                <c:pt idx="1">
                  <c:v>Ejecutado</c:v>
                </c:pt>
                <c:pt idx="2">
                  <c:v>Saldo por Ejecutar</c:v>
                </c:pt>
              </c:strCache>
            </c:strRef>
          </c:cat>
          <c:val>
            <c:numRef>
              <c:f>'Finalidad Grafica'!$C$5:$E$5</c:f>
              <c:numCache>
                <c:formatCode>_(* #,##0.00_);_(* \(#,##0.00\);_(* "-"??_);_(@_)</c:formatCode>
                <c:ptCount val="3"/>
                <c:pt idx="0">
                  <c:v>39307151</c:v>
                </c:pt>
                <c:pt idx="1">
                  <c:v>4169977.38</c:v>
                </c:pt>
                <c:pt idx="2">
                  <c:v>35137173.620000005</c:v>
                </c:pt>
              </c:numCache>
            </c:numRef>
          </c:val>
          <c:extLst>
            <c:ext xmlns:c16="http://schemas.microsoft.com/office/drawing/2014/chart" uri="{C3380CC4-5D6E-409C-BE32-E72D297353CC}">
              <c16:uniqueId val="{00000004-FAC0-416D-8120-A6EB40901579}"/>
            </c:ext>
          </c:extLst>
        </c:ser>
        <c:dLbls>
          <c:showLegendKey val="0"/>
          <c:showVal val="0"/>
          <c:showCatName val="0"/>
          <c:showSerName val="0"/>
          <c:showPercent val="0"/>
          <c:showBubbleSize val="0"/>
        </c:dLbls>
        <c:gapWidth val="150"/>
        <c:shape val="box"/>
        <c:axId val="475359488"/>
        <c:axId val="475349152"/>
        <c:axId val="0"/>
        <c:extLst>
          <c:ext xmlns:c15="http://schemas.microsoft.com/office/drawing/2012/chart" uri="{02D57815-91ED-43cb-92C2-25804820EDAC}">
            <c15:filteredBarSeries>
              <c15:ser>
                <c:idx val="0"/>
                <c:order val="0"/>
                <c:tx>
                  <c:strRef>
                    <c:extLst>
                      <c:ext uri="{02D57815-91ED-43cb-92C2-25804820EDAC}">
                        <c15:formulaRef>
                          <c15:sqref>'Finalidad Grafica'!$B$4</c15:sqref>
                        </c15:formulaRef>
                      </c:ext>
                    </c:extLst>
                    <c:strCache>
                      <c:ptCount val="1"/>
                    </c:strCache>
                  </c:strRef>
                </c:tx>
                <c:spPr>
                  <a:solidFill>
                    <a:schemeClr val="accent1"/>
                  </a:solidFill>
                  <a:ln>
                    <a:noFill/>
                  </a:ln>
                  <a:effectLst/>
                  <a:sp3d/>
                </c:spPr>
                <c:invertIfNegative val="0"/>
                <c:cat>
                  <c:strRef>
                    <c:extLst>
                      <c:ext uri="{02D57815-91ED-43cb-92C2-25804820EDAC}">
                        <c15:formulaRef>
                          <c15:sqref>'Finalidad Grafica'!$C$3:$E$3</c15:sqref>
                        </c15:formulaRef>
                      </c:ext>
                    </c:extLst>
                    <c:strCache>
                      <c:ptCount val="3"/>
                      <c:pt idx="0">
                        <c:v>Vigente</c:v>
                      </c:pt>
                      <c:pt idx="1">
                        <c:v>Ejecutado</c:v>
                      </c:pt>
                      <c:pt idx="2">
                        <c:v>Saldo por Ejecutar</c:v>
                      </c:pt>
                    </c:strCache>
                  </c:strRef>
                </c:cat>
                <c:val>
                  <c:numRef>
                    <c:extLst>
                      <c:ext uri="{02D57815-91ED-43cb-92C2-25804820EDAC}">
                        <c15:formulaRef>
                          <c15:sqref>'Finalidad Grafica'!$C$4:$E$4</c15:sqref>
                        </c15:formulaRef>
                      </c:ext>
                    </c:extLst>
                    <c:numCache>
                      <c:formatCode>General</c:formatCode>
                      <c:ptCount val="3"/>
                    </c:numCache>
                  </c:numRef>
                </c:val>
                <c:extLst>
                  <c:ext xmlns:c16="http://schemas.microsoft.com/office/drawing/2014/chart" uri="{C3380CC4-5D6E-409C-BE32-E72D297353CC}">
                    <c16:uniqueId val="{00000005-FAC0-416D-8120-A6EB40901579}"/>
                  </c:ext>
                </c:extLst>
              </c15:ser>
            </c15:filteredBarSeries>
          </c:ext>
        </c:extLst>
      </c:bar3DChart>
      <c:catAx>
        <c:axId val="4753594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5349152"/>
        <c:crosses val="autoZero"/>
        <c:auto val="1"/>
        <c:lblAlgn val="ctr"/>
        <c:lblOffset val="100"/>
        <c:noMultiLvlLbl val="0"/>
      </c:catAx>
      <c:valAx>
        <c:axId val="475349152"/>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535948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12329" cy="463696"/>
          </a:xfrm>
          <a:prstGeom prst="rect">
            <a:avLst/>
          </a:prstGeom>
          <a:noFill/>
          <a:ln>
            <a:noFill/>
          </a:ln>
        </p:spPr>
        <p:txBody>
          <a:bodyPr spcFirstLastPara="1" wrap="square" lIns="90750" tIns="45375" rIns="90750" bIns="453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36173" y="1"/>
            <a:ext cx="3012329" cy="463696"/>
          </a:xfrm>
          <a:prstGeom prst="rect">
            <a:avLst/>
          </a:prstGeom>
          <a:noFill/>
          <a:ln>
            <a:noFill/>
          </a:ln>
        </p:spPr>
        <p:txBody>
          <a:bodyPr spcFirstLastPara="1" wrap="square" lIns="90750" tIns="45375" rIns="90750" bIns="453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5637" y="4444546"/>
            <a:ext cx="5558801" cy="3637020"/>
          </a:xfrm>
          <a:prstGeom prst="rect">
            <a:avLst/>
          </a:prstGeom>
          <a:noFill/>
          <a:ln>
            <a:noFill/>
          </a:ln>
        </p:spPr>
        <p:txBody>
          <a:bodyPr spcFirstLastPara="1" wrap="square" lIns="90750" tIns="45375" rIns="90750" bIns="453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379"/>
            <a:ext cx="3012329" cy="463696"/>
          </a:xfrm>
          <a:prstGeom prst="rect">
            <a:avLst/>
          </a:prstGeom>
          <a:noFill/>
          <a:ln>
            <a:noFill/>
          </a:ln>
        </p:spPr>
        <p:txBody>
          <a:bodyPr spcFirstLastPara="1" wrap="square" lIns="90750" tIns="45375" rIns="90750" bIns="453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36173" y="8772379"/>
            <a:ext cx="3012329" cy="463696"/>
          </a:xfrm>
          <a:prstGeom prst="rect">
            <a:avLst/>
          </a:prstGeom>
          <a:noFill/>
          <a:ln>
            <a:noFill/>
          </a:ln>
        </p:spPr>
        <p:txBody>
          <a:bodyPr spcFirstLastPara="1" wrap="square" lIns="90750" tIns="45375" rIns="90750" bIns="45375" anchor="b" anchorCtr="0">
            <a:noAutofit/>
          </a:bodyPr>
          <a:lstStyle/>
          <a:p>
            <a:pPr marL="0" marR="0" lvl="0" indent="0" algn="r" rtl="0">
              <a:spcBef>
                <a:spcPts val="0"/>
              </a:spcBef>
              <a:spcAft>
                <a:spcPts val="0"/>
              </a:spcAft>
              <a:buNone/>
            </a:pPr>
            <a:fld id="{00000000-1234-1234-1234-123412341234}" type="slidenum">
              <a:rPr lang="es-GT"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1:notes"/>
          <p:cNvSpPr txBox="1">
            <a:spLocks noGrp="1"/>
          </p:cNvSpPr>
          <p:nvPr>
            <p:ph type="body" idx="1"/>
          </p:nvPr>
        </p:nvSpPr>
        <p:spPr>
          <a:xfrm>
            <a:off x="695637" y="4444546"/>
            <a:ext cx="5558801" cy="363702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0: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0:notes"/>
          <p:cNvSpPr txBox="1">
            <a:spLocks noGrp="1"/>
          </p:cNvSpPr>
          <p:nvPr>
            <p:ph type="body" idx="1"/>
          </p:nvPr>
        </p:nvSpPr>
        <p:spPr>
          <a:xfrm>
            <a:off x="695637" y="4444546"/>
            <a:ext cx="5558801" cy="363702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1: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1:notes"/>
          <p:cNvSpPr txBox="1">
            <a:spLocks noGrp="1"/>
          </p:cNvSpPr>
          <p:nvPr>
            <p:ph type="body" idx="1"/>
          </p:nvPr>
        </p:nvSpPr>
        <p:spPr>
          <a:xfrm>
            <a:off x="695637" y="4444546"/>
            <a:ext cx="5558801" cy="363702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2: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2:notes"/>
          <p:cNvSpPr txBox="1">
            <a:spLocks noGrp="1"/>
          </p:cNvSpPr>
          <p:nvPr>
            <p:ph type="body" idx="1"/>
          </p:nvPr>
        </p:nvSpPr>
        <p:spPr>
          <a:xfrm>
            <a:off x="695637" y="4444546"/>
            <a:ext cx="5558801" cy="363702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3:notes"/>
          <p:cNvSpPr txBox="1">
            <a:spLocks noGrp="1"/>
          </p:cNvSpPr>
          <p:nvPr>
            <p:ph type="body" idx="1"/>
          </p:nvPr>
        </p:nvSpPr>
        <p:spPr>
          <a:xfrm>
            <a:off x="695637" y="4444546"/>
            <a:ext cx="5558801" cy="3637020"/>
          </a:xfrm>
          <a:prstGeom prst="rect">
            <a:avLst/>
          </a:prstGeom>
        </p:spPr>
        <p:txBody>
          <a:bodyPr spcFirstLastPara="1" wrap="square" lIns="90750" tIns="45375" rIns="90750" bIns="45375" anchor="t" anchorCtr="0">
            <a:noAutofit/>
          </a:bodyPr>
          <a:lstStyle/>
          <a:p>
            <a:pPr marL="0" lvl="0" indent="0" algn="l" rtl="0">
              <a:spcBef>
                <a:spcPts val="0"/>
              </a:spcBef>
              <a:spcAft>
                <a:spcPts val="0"/>
              </a:spcAft>
              <a:buNone/>
            </a:pPr>
            <a:endParaRPr/>
          </a:p>
        </p:txBody>
      </p:sp>
      <p:sp>
        <p:nvSpPr>
          <p:cNvPr id="180" name="Google Shape;180;p13: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4:notes"/>
          <p:cNvSpPr txBox="1">
            <a:spLocks noGrp="1"/>
          </p:cNvSpPr>
          <p:nvPr>
            <p:ph type="body" idx="1"/>
          </p:nvPr>
        </p:nvSpPr>
        <p:spPr>
          <a:xfrm>
            <a:off x="695637" y="4444546"/>
            <a:ext cx="5558801" cy="3637020"/>
          </a:xfrm>
          <a:prstGeom prst="rect">
            <a:avLst/>
          </a:prstGeom>
        </p:spPr>
        <p:txBody>
          <a:bodyPr spcFirstLastPara="1" wrap="square" lIns="90750" tIns="45375" rIns="90750" bIns="45375" anchor="t" anchorCtr="0">
            <a:noAutofit/>
          </a:bodyPr>
          <a:lstStyle/>
          <a:p>
            <a:pPr marL="0" lvl="0" indent="0" algn="l" rtl="0">
              <a:spcBef>
                <a:spcPts val="0"/>
              </a:spcBef>
              <a:spcAft>
                <a:spcPts val="0"/>
              </a:spcAft>
              <a:buNone/>
            </a:pPr>
            <a:endParaRPr/>
          </a:p>
        </p:txBody>
      </p:sp>
      <p:sp>
        <p:nvSpPr>
          <p:cNvPr id="191" name="Google Shape;191;p14: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5:notes"/>
          <p:cNvSpPr txBox="1">
            <a:spLocks noGrp="1"/>
          </p:cNvSpPr>
          <p:nvPr>
            <p:ph type="body" idx="1"/>
          </p:nvPr>
        </p:nvSpPr>
        <p:spPr>
          <a:xfrm>
            <a:off x="695637" y="4444546"/>
            <a:ext cx="5558801" cy="3637020"/>
          </a:xfrm>
          <a:prstGeom prst="rect">
            <a:avLst/>
          </a:prstGeom>
        </p:spPr>
        <p:txBody>
          <a:bodyPr spcFirstLastPara="1" wrap="square" lIns="90750" tIns="45375" rIns="90750" bIns="45375" anchor="t" anchorCtr="0">
            <a:noAutofit/>
          </a:bodyPr>
          <a:lstStyle/>
          <a:p>
            <a:pPr marL="0" lvl="0" indent="0" algn="l" rtl="0">
              <a:spcBef>
                <a:spcPts val="0"/>
              </a:spcBef>
              <a:spcAft>
                <a:spcPts val="0"/>
              </a:spcAft>
              <a:buNone/>
            </a:pPr>
            <a:endParaRPr/>
          </a:p>
        </p:txBody>
      </p:sp>
      <p:sp>
        <p:nvSpPr>
          <p:cNvPr id="200" name="Google Shape;200;p15: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6:notes"/>
          <p:cNvSpPr txBox="1">
            <a:spLocks noGrp="1"/>
          </p:cNvSpPr>
          <p:nvPr>
            <p:ph type="body" idx="1"/>
          </p:nvPr>
        </p:nvSpPr>
        <p:spPr>
          <a:xfrm>
            <a:off x="695637" y="4444546"/>
            <a:ext cx="5558801" cy="3637020"/>
          </a:xfrm>
          <a:prstGeom prst="rect">
            <a:avLst/>
          </a:prstGeom>
        </p:spPr>
        <p:txBody>
          <a:bodyPr spcFirstLastPara="1" wrap="square" lIns="90750" tIns="45375" rIns="90750" bIns="45375" anchor="t" anchorCtr="0">
            <a:noAutofit/>
          </a:bodyPr>
          <a:lstStyle/>
          <a:p>
            <a:pPr marL="0" lvl="0" indent="0" algn="l" rtl="0">
              <a:spcBef>
                <a:spcPts val="0"/>
              </a:spcBef>
              <a:spcAft>
                <a:spcPts val="0"/>
              </a:spcAft>
              <a:buNone/>
            </a:pPr>
            <a:endParaRPr/>
          </a:p>
        </p:txBody>
      </p:sp>
      <p:sp>
        <p:nvSpPr>
          <p:cNvPr id="208" name="Google Shape;208;p16: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7:notes"/>
          <p:cNvSpPr txBox="1">
            <a:spLocks noGrp="1"/>
          </p:cNvSpPr>
          <p:nvPr>
            <p:ph type="body" idx="1"/>
          </p:nvPr>
        </p:nvSpPr>
        <p:spPr>
          <a:xfrm>
            <a:off x="695637" y="4444546"/>
            <a:ext cx="5558801" cy="3637020"/>
          </a:xfrm>
          <a:prstGeom prst="rect">
            <a:avLst/>
          </a:prstGeom>
        </p:spPr>
        <p:txBody>
          <a:bodyPr spcFirstLastPara="1" wrap="square" lIns="90750" tIns="45375" rIns="90750" bIns="45375" anchor="t" anchorCtr="0">
            <a:noAutofit/>
          </a:bodyPr>
          <a:lstStyle/>
          <a:p>
            <a:pPr marL="0" lvl="0" indent="0" algn="l" rtl="0">
              <a:spcBef>
                <a:spcPts val="0"/>
              </a:spcBef>
              <a:spcAft>
                <a:spcPts val="0"/>
              </a:spcAft>
              <a:buNone/>
            </a:pPr>
            <a:endParaRPr/>
          </a:p>
        </p:txBody>
      </p:sp>
      <p:sp>
        <p:nvSpPr>
          <p:cNvPr id="217" name="Google Shape;217;p17: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8:notes"/>
          <p:cNvSpPr txBox="1">
            <a:spLocks noGrp="1"/>
          </p:cNvSpPr>
          <p:nvPr>
            <p:ph type="body" idx="1"/>
          </p:nvPr>
        </p:nvSpPr>
        <p:spPr>
          <a:xfrm>
            <a:off x="695637" y="4444546"/>
            <a:ext cx="5558801" cy="3637020"/>
          </a:xfrm>
          <a:prstGeom prst="rect">
            <a:avLst/>
          </a:prstGeom>
        </p:spPr>
        <p:txBody>
          <a:bodyPr spcFirstLastPara="1" wrap="square" lIns="90750" tIns="45375" rIns="90750" bIns="45375" anchor="t" anchorCtr="0">
            <a:noAutofit/>
          </a:bodyPr>
          <a:lstStyle/>
          <a:p>
            <a:pPr marL="0" lvl="0" indent="0" algn="l" rtl="0">
              <a:spcBef>
                <a:spcPts val="0"/>
              </a:spcBef>
              <a:spcAft>
                <a:spcPts val="0"/>
              </a:spcAft>
              <a:buNone/>
            </a:pPr>
            <a:endParaRPr/>
          </a:p>
        </p:txBody>
      </p:sp>
      <p:sp>
        <p:nvSpPr>
          <p:cNvPr id="226" name="Google Shape;226;p18: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9:notes"/>
          <p:cNvSpPr txBox="1">
            <a:spLocks noGrp="1"/>
          </p:cNvSpPr>
          <p:nvPr>
            <p:ph type="body" idx="1"/>
          </p:nvPr>
        </p:nvSpPr>
        <p:spPr>
          <a:xfrm>
            <a:off x="695637" y="4444546"/>
            <a:ext cx="5558801" cy="3637020"/>
          </a:xfrm>
          <a:prstGeom prst="rect">
            <a:avLst/>
          </a:prstGeom>
        </p:spPr>
        <p:txBody>
          <a:bodyPr spcFirstLastPara="1" wrap="square" lIns="90750" tIns="45375" rIns="90750" bIns="45375" anchor="t" anchorCtr="0">
            <a:noAutofit/>
          </a:bodyPr>
          <a:lstStyle/>
          <a:p>
            <a:pPr marL="0" lvl="0" indent="0" algn="l" rtl="0">
              <a:spcBef>
                <a:spcPts val="0"/>
              </a:spcBef>
              <a:spcAft>
                <a:spcPts val="0"/>
              </a:spcAft>
              <a:buNone/>
            </a:pPr>
            <a:endParaRPr/>
          </a:p>
        </p:txBody>
      </p:sp>
      <p:sp>
        <p:nvSpPr>
          <p:cNvPr id="235" name="Google Shape;235;p19: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d893f205fb_6_0:notes"/>
          <p:cNvSpPr>
            <a:spLocks noGrp="1" noRot="1" noChangeAspect="1"/>
          </p:cNvSpPr>
          <p:nvPr>
            <p:ph type="sldImg" idx="2"/>
          </p:nvPr>
        </p:nvSpPr>
        <p:spPr>
          <a:xfrm>
            <a:off x="706438" y="1154113"/>
            <a:ext cx="55371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gd893f205fb_6_0:notes"/>
          <p:cNvSpPr txBox="1">
            <a:spLocks noGrp="1"/>
          </p:cNvSpPr>
          <p:nvPr>
            <p:ph type="body" idx="1"/>
          </p:nvPr>
        </p:nvSpPr>
        <p:spPr>
          <a:xfrm>
            <a:off x="695637" y="4444546"/>
            <a:ext cx="5558700" cy="36369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0:notes"/>
          <p:cNvSpPr txBox="1">
            <a:spLocks noGrp="1"/>
          </p:cNvSpPr>
          <p:nvPr>
            <p:ph type="body" idx="1"/>
          </p:nvPr>
        </p:nvSpPr>
        <p:spPr>
          <a:xfrm>
            <a:off x="695637" y="4444546"/>
            <a:ext cx="5558801" cy="3637020"/>
          </a:xfrm>
          <a:prstGeom prst="rect">
            <a:avLst/>
          </a:prstGeom>
        </p:spPr>
        <p:txBody>
          <a:bodyPr spcFirstLastPara="1" wrap="square" lIns="90750" tIns="45375" rIns="90750" bIns="45375" anchor="t" anchorCtr="0">
            <a:noAutofit/>
          </a:bodyPr>
          <a:lstStyle/>
          <a:p>
            <a:pPr marL="0" lvl="0" indent="0" algn="l" rtl="0">
              <a:spcBef>
                <a:spcPts val="0"/>
              </a:spcBef>
              <a:spcAft>
                <a:spcPts val="0"/>
              </a:spcAft>
              <a:buNone/>
            </a:pPr>
            <a:endParaRPr/>
          </a:p>
        </p:txBody>
      </p:sp>
      <p:sp>
        <p:nvSpPr>
          <p:cNvPr id="244" name="Google Shape;244;p20: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1:notes"/>
          <p:cNvSpPr txBox="1">
            <a:spLocks noGrp="1"/>
          </p:cNvSpPr>
          <p:nvPr>
            <p:ph type="body" idx="1"/>
          </p:nvPr>
        </p:nvSpPr>
        <p:spPr>
          <a:xfrm>
            <a:off x="695637" y="4444546"/>
            <a:ext cx="5558801" cy="3637020"/>
          </a:xfrm>
          <a:prstGeom prst="rect">
            <a:avLst/>
          </a:prstGeom>
        </p:spPr>
        <p:txBody>
          <a:bodyPr spcFirstLastPara="1" wrap="square" lIns="90750" tIns="45375" rIns="90750" bIns="45375" anchor="t" anchorCtr="0">
            <a:noAutofit/>
          </a:bodyPr>
          <a:lstStyle/>
          <a:p>
            <a:pPr marL="0" lvl="0" indent="0" algn="l" rtl="0">
              <a:spcBef>
                <a:spcPts val="0"/>
              </a:spcBef>
              <a:spcAft>
                <a:spcPts val="0"/>
              </a:spcAft>
              <a:buNone/>
            </a:pPr>
            <a:endParaRPr/>
          </a:p>
        </p:txBody>
      </p:sp>
      <p:sp>
        <p:nvSpPr>
          <p:cNvPr id="251" name="Google Shape;251;p21: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3:notes"/>
          <p:cNvSpPr txBox="1">
            <a:spLocks noGrp="1"/>
          </p:cNvSpPr>
          <p:nvPr>
            <p:ph type="body" idx="1"/>
          </p:nvPr>
        </p:nvSpPr>
        <p:spPr>
          <a:xfrm>
            <a:off x="695637" y="4444546"/>
            <a:ext cx="5558801" cy="363702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4:notes"/>
          <p:cNvSpPr txBox="1">
            <a:spLocks noGrp="1"/>
          </p:cNvSpPr>
          <p:nvPr>
            <p:ph type="body" idx="1"/>
          </p:nvPr>
        </p:nvSpPr>
        <p:spPr>
          <a:xfrm>
            <a:off x="695637" y="4444546"/>
            <a:ext cx="5558801" cy="363702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5:notes"/>
          <p:cNvSpPr txBox="1">
            <a:spLocks noGrp="1"/>
          </p:cNvSpPr>
          <p:nvPr>
            <p:ph type="body" idx="1"/>
          </p:nvPr>
        </p:nvSpPr>
        <p:spPr>
          <a:xfrm>
            <a:off x="695637" y="4444546"/>
            <a:ext cx="5558801" cy="363702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txBox="1">
            <a:spLocks noGrp="1"/>
          </p:cNvSpPr>
          <p:nvPr>
            <p:ph type="body" idx="1"/>
          </p:nvPr>
        </p:nvSpPr>
        <p:spPr>
          <a:xfrm>
            <a:off x="695637" y="4444546"/>
            <a:ext cx="5558801" cy="3637020"/>
          </a:xfrm>
          <a:prstGeom prst="rect">
            <a:avLst/>
          </a:prstGeom>
        </p:spPr>
        <p:txBody>
          <a:bodyPr spcFirstLastPara="1" wrap="square" lIns="90750" tIns="45375" rIns="90750" bIns="45375" anchor="t" anchorCtr="0">
            <a:noAutofit/>
          </a:bodyPr>
          <a:lstStyle/>
          <a:p>
            <a:pPr marL="0" lvl="0" indent="0" algn="l" rtl="0">
              <a:spcBef>
                <a:spcPts val="0"/>
              </a:spcBef>
              <a:spcAft>
                <a:spcPts val="0"/>
              </a:spcAft>
              <a:buNone/>
            </a:pPr>
            <a:endParaRPr/>
          </a:p>
        </p:txBody>
      </p:sp>
      <p:sp>
        <p:nvSpPr>
          <p:cNvPr id="111" name="Google Shape;111;p6: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7: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7:notes"/>
          <p:cNvSpPr txBox="1">
            <a:spLocks noGrp="1"/>
          </p:cNvSpPr>
          <p:nvPr>
            <p:ph type="body" idx="1"/>
          </p:nvPr>
        </p:nvSpPr>
        <p:spPr>
          <a:xfrm>
            <a:off x="695637" y="4444546"/>
            <a:ext cx="5558801" cy="363702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8:notes"/>
          <p:cNvSpPr txBox="1">
            <a:spLocks noGrp="1"/>
          </p:cNvSpPr>
          <p:nvPr>
            <p:ph type="body" idx="1"/>
          </p:nvPr>
        </p:nvSpPr>
        <p:spPr>
          <a:xfrm>
            <a:off x="695637" y="4444546"/>
            <a:ext cx="5558801" cy="363702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9:notes"/>
          <p:cNvSpPr txBox="1">
            <a:spLocks noGrp="1"/>
          </p:cNvSpPr>
          <p:nvPr>
            <p:ph type="body" idx="1"/>
          </p:nvPr>
        </p:nvSpPr>
        <p:spPr>
          <a:xfrm>
            <a:off x="695637" y="4444546"/>
            <a:ext cx="5558801" cy="363702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1524000" y="1596188"/>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D1F3C"/>
              </a:buClr>
              <a:buSzPts val="4000"/>
              <a:buFont typeface="Montserrat"/>
              <a:buNone/>
              <a:defRPr sz="4000" b="1">
                <a:solidFill>
                  <a:srgbClr val="0D1F3C"/>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4075863"/>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197BB4"/>
              </a:buClr>
              <a:buSzPts val="2400"/>
              <a:buNone/>
              <a:defRPr sz="2400">
                <a:solidFill>
                  <a:srgbClr val="197BB4"/>
                </a:solidFill>
                <a:latin typeface="Montserrat"/>
                <a:ea typeface="Montserrat"/>
                <a:cs typeface="Montserrat"/>
                <a:sym typeface="Montserrat"/>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24"/>
          <p:cNvSpPr/>
          <p:nvPr/>
        </p:nvSpPr>
        <p:spPr>
          <a:xfrm>
            <a:off x="1737360" y="294571"/>
            <a:ext cx="8900719" cy="98133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 name="Google Shape;23;p24"/>
          <p:cNvSpPr txBox="1">
            <a:spLocks noGrp="1"/>
          </p:cNvSpPr>
          <p:nvPr>
            <p:ph type="title"/>
          </p:nvPr>
        </p:nvSpPr>
        <p:spPr>
          <a:xfrm>
            <a:off x="1737360" y="365126"/>
            <a:ext cx="8886305" cy="84022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0D1F3C"/>
              </a:buClr>
              <a:buSzPts val="3600"/>
              <a:buFont typeface="Montserrat"/>
              <a:buNone/>
              <a:defRPr sz="3600" b="1">
                <a:solidFill>
                  <a:srgbClr val="0D1F3C"/>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4"/>
          <p:cNvSpPr txBox="1">
            <a:spLocks noGrp="1"/>
          </p:cNvSpPr>
          <p:nvPr>
            <p:ph type="body" idx="1"/>
          </p:nvPr>
        </p:nvSpPr>
        <p:spPr>
          <a:xfrm>
            <a:off x="838200" y="1562793"/>
            <a:ext cx="10515600" cy="461417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Montserrat"/>
                <a:ea typeface="Montserrat"/>
                <a:cs typeface="Montserrat"/>
                <a:sym typeface="Montserrat"/>
              </a:defRPr>
            </a:lvl1pPr>
            <a:lvl2pPr marL="914400" lvl="1" indent="-381000" algn="l">
              <a:lnSpc>
                <a:spcPct val="90000"/>
              </a:lnSpc>
              <a:spcBef>
                <a:spcPts val="500"/>
              </a:spcBef>
              <a:spcAft>
                <a:spcPts val="0"/>
              </a:spcAft>
              <a:buClr>
                <a:schemeClr val="dk1"/>
              </a:buClr>
              <a:buSzPts val="2400"/>
              <a:buChar char="•"/>
              <a:defRPr>
                <a:latin typeface="Montserrat"/>
                <a:ea typeface="Montserrat"/>
                <a:cs typeface="Montserrat"/>
                <a:sym typeface="Montserrat"/>
              </a:defRPr>
            </a:lvl2pPr>
            <a:lvl3pPr marL="1371600" lvl="2" indent="-355600" algn="l">
              <a:lnSpc>
                <a:spcPct val="90000"/>
              </a:lnSpc>
              <a:spcBef>
                <a:spcPts val="500"/>
              </a:spcBef>
              <a:spcAft>
                <a:spcPts val="0"/>
              </a:spcAft>
              <a:buClr>
                <a:schemeClr val="dk1"/>
              </a:buClr>
              <a:buSzPts val="2000"/>
              <a:buChar char="•"/>
              <a:defRPr>
                <a:latin typeface="Montserrat"/>
                <a:ea typeface="Montserrat"/>
                <a:cs typeface="Montserrat"/>
                <a:sym typeface="Montserrat"/>
              </a:defRPr>
            </a:lvl3pPr>
            <a:lvl4pPr marL="1828800" lvl="3" indent="-342900" algn="l">
              <a:lnSpc>
                <a:spcPct val="90000"/>
              </a:lnSpc>
              <a:spcBef>
                <a:spcPts val="500"/>
              </a:spcBef>
              <a:spcAft>
                <a:spcPts val="0"/>
              </a:spcAft>
              <a:buClr>
                <a:schemeClr val="dk1"/>
              </a:buClr>
              <a:buSzPts val="1800"/>
              <a:buChar char="•"/>
              <a:defRPr>
                <a:latin typeface="Montserrat"/>
                <a:ea typeface="Montserrat"/>
                <a:cs typeface="Montserrat"/>
                <a:sym typeface="Montserrat"/>
              </a:defRPr>
            </a:lvl4pPr>
            <a:lvl5pPr marL="2286000" lvl="4" indent="-342900" algn="l">
              <a:lnSpc>
                <a:spcPct val="90000"/>
              </a:lnSpc>
              <a:spcBef>
                <a:spcPts val="500"/>
              </a:spcBef>
              <a:spcAft>
                <a:spcPts val="0"/>
              </a:spcAft>
              <a:buClr>
                <a:schemeClr val="dk1"/>
              </a:buClr>
              <a:buSzPts val="1800"/>
              <a:buChar char="•"/>
              <a:defRPr>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8"/>
        <p:cNvGrpSpPr/>
        <p:nvPr/>
      </p:nvGrpSpPr>
      <p:grpSpPr>
        <a:xfrm>
          <a:off x="0" y="0"/>
          <a:ext cx="0" cy="0"/>
          <a:chOff x="0" y="0"/>
          <a:chExt cx="0" cy="0"/>
        </a:xfrm>
      </p:grpSpPr>
      <p:sp>
        <p:nvSpPr>
          <p:cNvPr id="29" name="Google Shape;2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2"/>
        <p:cNvGrpSpPr/>
        <p:nvPr/>
      </p:nvGrpSpPr>
      <p:grpSpPr>
        <a:xfrm>
          <a:off x="0" y="0"/>
          <a:ext cx="0" cy="0"/>
          <a:chOff x="0" y="0"/>
          <a:chExt cx="0" cy="0"/>
        </a:xfrm>
      </p:grpSpPr>
      <p:sp>
        <p:nvSpPr>
          <p:cNvPr id="33" name="Google Shape;33;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D1F3C"/>
              </a:buClr>
              <a:buSzPts val="4400"/>
              <a:buFont typeface="Montserrat"/>
              <a:buNone/>
              <a:defRPr sz="4400" b="1">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Montserrat"/>
                <a:ea typeface="Montserrat"/>
                <a:cs typeface="Montserrat"/>
                <a:sym typeface="Montserrat"/>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8"/>
        <p:cNvGrpSpPr/>
        <p:nvPr/>
      </p:nvGrpSpPr>
      <p:grpSpPr>
        <a:xfrm>
          <a:off x="0" y="0"/>
          <a:ext cx="0" cy="0"/>
          <a:chOff x="0" y="0"/>
          <a:chExt cx="0" cy="0"/>
        </a:xfrm>
      </p:grpSpPr>
      <p:sp>
        <p:nvSpPr>
          <p:cNvPr id="39" name="Google Shape;39;p27"/>
          <p:cNvSpPr/>
          <p:nvPr/>
        </p:nvSpPr>
        <p:spPr>
          <a:xfrm>
            <a:off x="1655059" y="190372"/>
            <a:ext cx="8900719" cy="98133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40;p27"/>
          <p:cNvSpPr txBox="1">
            <a:spLocks noGrp="1"/>
          </p:cNvSpPr>
          <p:nvPr>
            <p:ph type="title"/>
          </p:nvPr>
        </p:nvSpPr>
        <p:spPr>
          <a:xfrm>
            <a:off x="1636221" y="136525"/>
            <a:ext cx="8919557" cy="107297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0D1F3C"/>
              </a:buClr>
              <a:buSzPts val="3600"/>
              <a:buFont typeface="Montserrat"/>
              <a:buNone/>
              <a:defRPr sz="3600" b="1">
                <a:solidFill>
                  <a:srgbClr val="0D1F3C"/>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7"/>
          <p:cNvSpPr txBox="1">
            <a:spLocks noGrp="1"/>
          </p:cNvSpPr>
          <p:nvPr>
            <p:ph type="body" idx="1"/>
          </p:nvPr>
        </p:nvSpPr>
        <p:spPr>
          <a:xfrm>
            <a:off x="838200" y="1504604"/>
            <a:ext cx="5181600" cy="467235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Montserrat"/>
                <a:ea typeface="Montserrat"/>
                <a:cs typeface="Montserrat"/>
                <a:sym typeface="Montserrat"/>
              </a:defRPr>
            </a:lvl1pPr>
            <a:lvl2pPr marL="914400" lvl="1" indent="-381000" algn="l">
              <a:lnSpc>
                <a:spcPct val="90000"/>
              </a:lnSpc>
              <a:spcBef>
                <a:spcPts val="500"/>
              </a:spcBef>
              <a:spcAft>
                <a:spcPts val="0"/>
              </a:spcAft>
              <a:buClr>
                <a:schemeClr val="dk1"/>
              </a:buClr>
              <a:buSzPts val="2400"/>
              <a:buChar char="•"/>
              <a:defRPr>
                <a:latin typeface="Montserrat"/>
                <a:ea typeface="Montserrat"/>
                <a:cs typeface="Montserrat"/>
                <a:sym typeface="Montserrat"/>
              </a:defRPr>
            </a:lvl2pPr>
            <a:lvl3pPr marL="1371600" lvl="2" indent="-355600" algn="l">
              <a:lnSpc>
                <a:spcPct val="90000"/>
              </a:lnSpc>
              <a:spcBef>
                <a:spcPts val="500"/>
              </a:spcBef>
              <a:spcAft>
                <a:spcPts val="0"/>
              </a:spcAft>
              <a:buClr>
                <a:schemeClr val="dk1"/>
              </a:buClr>
              <a:buSzPts val="2000"/>
              <a:buChar char="•"/>
              <a:defRPr>
                <a:latin typeface="Montserrat"/>
                <a:ea typeface="Montserrat"/>
                <a:cs typeface="Montserrat"/>
                <a:sym typeface="Montserrat"/>
              </a:defRPr>
            </a:lvl3pPr>
            <a:lvl4pPr marL="1828800" lvl="3" indent="-342900" algn="l">
              <a:lnSpc>
                <a:spcPct val="90000"/>
              </a:lnSpc>
              <a:spcBef>
                <a:spcPts val="500"/>
              </a:spcBef>
              <a:spcAft>
                <a:spcPts val="0"/>
              </a:spcAft>
              <a:buClr>
                <a:schemeClr val="dk1"/>
              </a:buClr>
              <a:buSzPts val="1800"/>
              <a:buChar char="•"/>
              <a:defRPr>
                <a:latin typeface="Montserrat"/>
                <a:ea typeface="Montserrat"/>
                <a:cs typeface="Montserrat"/>
                <a:sym typeface="Montserrat"/>
              </a:defRPr>
            </a:lvl4pPr>
            <a:lvl5pPr marL="2286000" lvl="4" indent="-342900" algn="l">
              <a:lnSpc>
                <a:spcPct val="90000"/>
              </a:lnSpc>
              <a:spcBef>
                <a:spcPts val="500"/>
              </a:spcBef>
              <a:spcAft>
                <a:spcPts val="0"/>
              </a:spcAft>
              <a:buClr>
                <a:schemeClr val="dk1"/>
              </a:buClr>
              <a:buSzPts val="1800"/>
              <a:buChar char="•"/>
              <a:defRPr>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7"/>
          <p:cNvSpPr txBox="1">
            <a:spLocks noGrp="1"/>
          </p:cNvSpPr>
          <p:nvPr>
            <p:ph type="body" idx="2"/>
          </p:nvPr>
        </p:nvSpPr>
        <p:spPr>
          <a:xfrm>
            <a:off x="6172200" y="1504604"/>
            <a:ext cx="5181600" cy="467235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Montserrat"/>
                <a:ea typeface="Montserrat"/>
                <a:cs typeface="Montserrat"/>
                <a:sym typeface="Montserrat"/>
              </a:defRPr>
            </a:lvl1pPr>
            <a:lvl2pPr marL="914400" lvl="1" indent="-381000" algn="l">
              <a:lnSpc>
                <a:spcPct val="90000"/>
              </a:lnSpc>
              <a:spcBef>
                <a:spcPts val="500"/>
              </a:spcBef>
              <a:spcAft>
                <a:spcPts val="0"/>
              </a:spcAft>
              <a:buClr>
                <a:schemeClr val="dk1"/>
              </a:buClr>
              <a:buSzPts val="2400"/>
              <a:buChar char="•"/>
              <a:defRPr>
                <a:latin typeface="Montserrat"/>
                <a:ea typeface="Montserrat"/>
                <a:cs typeface="Montserrat"/>
                <a:sym typeface="Montserrat"/>
              </a:defRPr>
            </a:lvl2pPr>
            <a:lvl3pPr marL="1371600" lvl="2" indent="-355600" algn="l">
              <a:lnSpc>
                <a:spcPct val="90000"/>
              </a:lnSpc>
              <a:spcBef>
                <a:spcPts val="500"/>
              </a:spcBef>
              <a:spcAft>
                <a:spcPts val="0"/>
              </a:spcAft>
              <a:buClr>
                <a:schemeClr val="dk1"/>
              </a:buClr>
              <a:buSzPts val="2000"/>
              <a:buChar char="•"/>
              <a:defRPr>
                <a:latin typeface="Montserrat"/>
                <a:ea typeface="Montserrat"/>
                <a:cs typeface="Montserrat"/>
                <a:sym typeface="Montserrat"/>
              </a:defRPr>
            </a:lvl3pPr>
            <a:lvl4pPr marL="1828800" lvl="3" indent="-342900" algn="l">
              <a:lnSpc>
                <a:spcPct val="90000"/>
              </a:lnSpc>
              <a:spcBef>
                <a:spcPts val="500"/>
              </a:spcBef>
              <a:spcAft>
                <a:spcPts val="0"/>
              </a:spcAft>
              <a:buClr>
                <a:schemeClr val="dk1"/>
              </a:buClr>
              <a:buSzPts val="1800"/>
              <a:buChar char="•"/>
              <a:defRPr>
                <a:latin typeface="Montserrat"/>
                <a:ea typeface="Montserrat"/>
                <a:cs typeface="Montserrat"/>
                <a:sym typeface="Montserrat"/>
              </a:defRPr>
            </a:lvl4pPr>
            <a:lvl5pPr marL="2286000" lvl="4" indent="-342900" algn="l">
              <a:lnSpc>
                <a:spcPct val="90000"/>
              </a:lnSpc>
              <a:spcBef>
                <a:spcPts val="500"/>
              </a:spcBef>
              <a:spcAft>
                <a:spcPts val="0"/>
              </a:spcAft>
              <a:buClr>
                <a:schemeClr val="dk1"/>
              </a:buClr>
              <a:buSzPts val="1800"/>
              <a:buChar char="•"/>
              <a:defRPr>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6"/>
        <p:cNvGrpSpPr/>
        <p:nvPr/>
      </p:nvGrpSpPr>
      <p:grpSpPr>
        <a:xfrm>
          <a:off x="0" y="0"/>
          <a:ext cx="0" cy="0"/>
          <a:chOff x="0" y="0"/>
          <a:chExt cx="0" cy="0"/>
        </a:xfrm>
      </p:grpSpPr>
      <p:sp>
        <p:nvSpPr>
          <p:cNvPr id="47" name="Google Shape;47;p28"/>
          <p:cNvSpPr/>
          <p:nvPr/>
        </p:nvSpPr>
        <p:spPr>
          <a:xfrm>
            <a:off x="1645639" y="239584"/>
            <a:ext cx="8900719" cy="98133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 name="Google Shape;48;p28"/>
          <p:cNvSpPr txBox="1">
            <a:spLocks noGrp="1"/>
          </p:cNvSpPr>
          <p:nvPr>
            <p:ph type="title"/>
          </p:nvPr>
        </p:nvSpPr>
        <p:spPr>
          <a:xfrm>
            <a:off x="1594657" y="193761"/>
            <a:ext cx="9002685" cy="10729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D1F3C"/>
              </a:buClr>
              <a:buSzPts val="3600"/>
              <a:buFont typeface="Montserrat"/>
              <a:buNone/>
              <a:defRPr sz="3600" b="1">
                <a:solidFill>
                  <a:srgbClr val="0D1F3C"/>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D1F3C"/>
              </a:buClr>
              <a:buSzPts val="2400"/>
              <a:buNone/>
              <a:defRPr sz="2400" b="1">
                <a:solidFill>
                  <a:srgbClr val="0D1F3C"/>
                </a:solidFill>
                <a:latin typeface="Montserrat"/>
                <a:ea typeface="Montserrat"/>
                <a:cs typeface="Montserrat"/>
                <a:sym typeface="Montserrat"/>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786C0"/>
              </a:buClr>
              <a:buSzPts val="2800"/>
              <a:buChar char="•"/>
              <a:defRPr>
                <a:solidFill>
                  <a:srgbClr val="2786C0"/>
                </a:solidFill>
              </a:defRPr>
            </a:lvl1pPr>
            <a:lvl2pPr marL="914400" lvl="1" indent="-381000" algn="l">
              <a:lnSpc>
                <a:spcPct val="90000"/>
              </a:lnSpc>
              <a:spcBef>
                <a:spcPts val="500"/>
              </a:spcBef>
              <a:spcAft>
                <a:spcPts val="0"/>
              </a:spcAft>
              <a:buClr>
                <a:srgbClr val="2786C0"/>
              </a:buClr>
              <a:buSzPts val="2400"/>
              <a:buChar char="•"/>
              <a:defRPr>
                <a:solidFill>
                  <a:srgbClr val="2786C0"/>
                </a:solidFill>
              </a:defRPr>
            </a:lvl2pPr>
            <a:lvl3pPr marL="1371600" lvl="2" indent="-355600" algn="l">
              <a:lnSpc>
                <a:spcPct val="90000"/>
              </a:lnSpc>
              <a:spcBef>
                <a:spcPts val="500"/>
              </a:spcBef>
              <a:spcAft>
                <a:spcPts val="0"/>
              </a:spcAft>
              <a:buClr>
                <a:srgbClr val="2786C0"/>
              </a:buClr>
              <a:buSzPts val="2000"/>
              <a:buChar char="•"/>
              <a:defRPr>
                <a:solidFill>
                  <a:srgbClr val="2786C0"/>
                </a:solidFill>
              </a:defRPr>
            </a:lvl3pPr>
            <a:lvl4pPr marL="1828800" lvl="3" indent="-342900" algn="l">
              <a:lnSpc>
                <a:spcPct val="90000"/>
              </a:lnSpc>
              <a:spcBef>
                <a:spcPts val="500"/>
              </a:spcBef>
              <a:spcAft>
                <a:spcPts val="0"/>
              </a:spcAft>
              <a:buClr>
                <a:srgbClr val="2786C0"/>
              </a:buClr>
              <a:buSzPts val="1800"/>
              <a:buChar char="•"/>
              <a:defRPr>
                <a:solidFill>
                  <a:srgbClr val="2786C0"/>
                </a:solidFill>
              </a:defRPr>
            </a:lvl4pPr>
            <a:lvl5pPr marL="2286000" lvl="4" indent="-342900" algn="l">
              <a:lnSpc>
                <a:spcPct val="90000"/>
              </a:lnSpc>
              <a:spcBef>
                <a:spcPts val="500"/>
              </a:spcBef>
              <a:spcAft>
                <a:spcPts val="0"/>
              </a:spcAft>
              <a:buClr>
                <a:srgbClr val="2786C0"/>
              </a:buClr>
              <a:buSzPts val="1800"/>
              <a:buChar char="•"/>
              <a:defRPr>
                <a:solidFill>
                  <a:srgbClr val="2786C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D1F3C"/>
              </a:buClr>
              <a:buSzPts val="2400"/>
              <a:buNone/>
              <a:defRPr sz="2400" b="1">
                <a:solidFill>
                  <a:srgbClr val="0D1F3C"/>
                </a:solidFill>
                <a:latin typeface="Montserrat"/>
                <a:ea typeface="Montserrat"/>
                <a:cs typeface="Montserrat"/>
                <a:sym typeface="Montserrat"/>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7F7F7F"/>
              </a:buClr>
              <a:buSzPts val="2800"/>
              <a:buChar char="•"/>
              <a:defRPr>
                <a:solidFill>
                  <a:srgbClr val="7F7F7F"/>
                </a:solidFill>
              </a:defRPr>
            </a:lvl1pPr>
            <a:lvl2pPr marL="914400" lvl="1" indent="-381000" algn="l">
              <a:lnSpc>
                <a:spcPct val="90000"/>
              </a:lnSpc>
              <a:spcBef>
                <a:spcPts val="500"/>
              </a:spcBef>
              <a:spcAft>
                <a:spcPts val="0"/>
              </a:spcAft>
              <a:buClr>
                <a:srgbClr val="7F7F7F"/>
              </a:buClr>
              <a:buSzPts val="2400"/>
              <a:buChar char="•"/>
              <a:defRPr>
                <a:solidFill>
                  <a:srgbClr val="7F7F7F"/>
                </a:solidFill>
              </a:defRPr>
            </a:lvl2pPr>
            <a:lvl3pPr marL="1371600" lvl="2" indent="-355600" algn="l">
              <a:lnSpc>
                <a:spcPct val="90000"/>
              </a:lnSpc>
              <a:spcBef>
                <a:spcPts val="500"/>
              </a:spcBef>
              <a:spcAft>
                <a:spcPts val="0"/>
              </a:spcAft>
              <a:buClr>
                <a:srgbClr val="7F7F7F"/>
              </a:buClr>
              <a:buSzPts val="2000"/>
              <a:buChar char="•"/>
              <a:defRPr>
                <a:solidFill>
                  <a:srgbClr val="7F7F7F"/>
                </a:solidFill>
              </a:defRPr>
            </a:lvl3pPr>
            <a:lvl4pPr marL="1828800" lvl="3" indent="-342900" algn="l">
              <a:lnSpc>
                <a:spcPct val="90000"/>
              </a:lnSpc>
              <a:spcBef>
                <a:spcPts val="500"/>
              </a:spcBef>
              <a:spcAft>
                <a:spcPts val="0"/>
              </a:spcAft>
              <a:buClr>
                <a:srgbClr val="7F7F7F"/>
              </a:buClr>
              <a:buSzPts val="1800"/>
              <a:buChar char="•"/>
              <a:defRPr>
                <a:solidFill>
                  <a:srgbClr val="7F7F7F"/>
                </a:solidFill>
              </a:defRPr>
            </a:lvl4pPr>
            <a:lvl5pPr marL="2286000" lvl="4" indent="-342900" algn="l">
              <a:lnSpc>
                <a:spcPct val="90000"/>
              </a:lnSpc>
              <a:spcBef>
                <a:spcPts val="500"/>
              </a:spcBef>
              <a:spcAft>
                <a:spcPts val="0"/>
              </a:spcAft>
              <a:buClr>
                <a:srgbClr val="7F7F7F"/>
              </a:buClr>
              <a:buSzPts val="1800"/>
              <a:buChar char="•"/>
              <a:defRPr>
                <a:solidFill>
                  <a:srgbClr val="7F7F7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6"/>
        <p:cNvGrpSpPr/>
        <p:nvPr/>
      </p:nvGrpSpPr>
      <p:grpSpPr>
        <a:xfrm>
          <a:off x="0" y="0"/>
          <a:ext cx="0" cy="0"/>
          <a:chOff x="0" y="0"/>
          <a:chExt cx="0" cy="0"/>
        </a:xfrm>
      </p:grpSpPr>
      <p:sp>
        <p:nvSpPr>
          <p:cNvPr id="57" name="Google Shape;57;p29"/>
          <p:cNvSpPr/>
          <p:nvPr/>
        </p:nvSpPr>
        <p:spPr>
          <a:xfrm>
            <a:off x="1645640" y="120105"/>
            <a:ext cx="8900719" cy="98133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 name="Google Shape;58;p29"/>
          <p:cNvSpPr txBox="1">
            <a:spLocks noGrp="1"/>
          </p:cNvSpPr>
          <p:nvPr>
            <p:ph type="title"/>
          </p:nvPr>
        </p:nvSpPr>
        <p:spPr>
          <a:xfrm>
            <a:off x="1770611" y="136525"/>
            <a:ext cx="8620298" cy="99816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0D1F3C"/>
              </a:buClr>
              <a:buSzPts val="3600"/>
              <a:buFont typeface="Montserrat"/>
              <a:buNone/>
              <a:defRPr sz="3600" b="1">
                <a:solidFill>
                  <a:srgbClr val="0D1F3C"/>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2"/>
        <p:cNvGrpSpPr/>
        <p:nvPr/>
      </p:nvGrpSpPr>
      <p:grpSpPr>
        <a:xfrm>
          <a:off x="0" y="0"/>
          <a:ext cx="0" cy="0"/>
          <a:chOff x="0" y="0"/>
          <a:chExt cx="0" cy="0"/>
        </a:xfrm>
      </p:grpSpPr>
      <p:sp>
        <p:nvSpPr>
          <p:cNvPr id="63" name="Google Shape;63;p30"/>
          <p:cNvSpPr txBox="1">
            <a:spLocks noGrp="1"/>
          </p:cNvSpPr>
          <p:nvPr>
            <p:ph type="title"/>
          </p:nvPr>
        </p:nvSpPr>
        <p:spPr>
          <a:xfrm>
            <a:off x="839788" y="1404850"/>
            <a:ext cx="3932237" cy="652549"/>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0D1F3C"/>
              </a:buClr>
              <a:buSzPts val="2000"/>
              <a:buFont typeface="Montserrat"/>
              <a:buNone/>
              <a:defRPr sz="2000" b="1">
                <a:solidFill>
                  <a:srgbClr val="0D1F3C"/>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D1F3C"/>
              </a:buClr>
              <a:buSzPts val="2800"/>
              <a:buChar char="•"/>
              <a:defRPr sz="2800" b="1">
                <a:solidFill>
                  <a:srgbClr val="0D1F3C"/>
                </a:solidFill>
                <a:latin typeface="Montserrat"/>
                <a:ea typeface="Montserrat"/>
                <a:cs typeface="Montserrat"/>
                <a:sym typeface="Montserrat"/>
              </a:defRPr>
            </a:lvl1pPr>
            <a:lvl2pPr marL="914400" lvl="1" indent="-406400" algn="l">
              <a:lnSpc>
                <a:spcPct val="90000"/>
              </a:lnSpc>
              <a:spcBef>
                <a:spcPts val="500"/>
              </a:spcBef>
              <a:spcAft>
                <a:spcPts val="0"/>
              </a:spcAft>
              <a:buClr>
                <a:schemeClr val="dk1"/>
              </a:buClr>
              <a:buSzPts val="2800"/>
              <a:buChar char="•"/>
              <a:defRPr sz="2800">
                <a:latin typeface="Montserrat"/>
                <a:ea typeface="Montserrat"/>
                <a:cs typeface="Montserrat"/>
                <a:sym typeface="Montserrat"/>
              </a:defRPr>
            </a:lvl2pPr>
            <a:lvl3pPr marL="1371600" lvl="2" indent="-381000" algn="l">
              <a:lnSpc>
                <a:spcPct val="90000"/>
              </a:lnSpc>
              <a:spcBef>
                <a:spcPts val="500"/>
              </a:spcBef>
              <a:spcAft>
                <a:spcPts val="0"/>
              </a:spcAft>
              <a:buClr>
                <a:schemeClr val="dk1"/>
              </a:buClr>
              <a:buSzPts val="2400"/>
              <a:buChar char="•"/>
              <a:defRPr sz="2400">
                <a:latin typeface="Montserrat"/>
                <a:ea typeface="Montserrat"/>
                <a:cs typeface="Montserrat"/>
                <a:sym typeface="Montserrat"/>
              </a:defRPr>
            </a:lvl3pPr>
            <a:lvl4pPr marL="1828800" lvl="3" indent="-355600" algn="l">
              <a:lnSpc>
                <a:spcPct val="90000"/>
              </a:lnSpc>
              <a:spcBef>
                <a:spcPts val="500"/>
              </a:spcBef>
              <a:spcAft>
                <a:spcPts val="0"/>
              </a:spcAft>
              <a:buClr>
                <a:schemeClr val="dk1"/>
              </a:buClr>
              <a:buSzPts val="2000"/>
              <a:buChar char="•"/>
              <a:defRPr sz="2000">
                <a:latin typeface="Montserrat"/>
                <a:ea typeface="Montserrat"/>
                <a:cs typeface="Montserrat"/>
                <a:sym typeface="Montserrat"/>
              </a:defRPr>
            </a:lvl4pPr>
            <a:lvl5pPr marL="2286000" lvl="4" indent="-355600" algn="l">
              <a:lnSpc>
                <a:spcPct val="90000"/>
              </a:lnSpc>
              <a:spcBef>
                <a:spcPts val="500"/>
              </a:spcBef>
              <a:spcAft>
                <a:spcPts val="0"/>
              </a:spcAft>
              <a:buClr>
                <a:schemeClr val="dk1"/>
              </a:buClr>
              <a:buSzPts val="2000"/>
              <a:buChar char="•"/>
              <a:defRPr sz="2000">
                <a:latin typeface="Montserrat"/>
                <a:ea typeface="Montserrat"/>
                <a:cs typeface="Montserrat"/>
                <a:sym typeface="Montserrat"/>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30"/>
          <p:cNvSpPr txBox="1">
            <a:spLocks noGrp="1"/>
          </p:cNvSpPr>
          <p:nvPr>
            <p:ph type="body" idx="2"/>
          </p:nvPr>
        </p:nvSpPr>
        <p:spPr>
          <a:xfrm>
            <a:off x="839788" y="2057400"/>
            <a:ext cx="3932237" cy="411064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97BB4"/>
              </a:buClr>
              <a:buSzPts val="1600"/>
              <a:buNone/>
              <a:defRPr sz="1600">
                <a:solidFill>
                  <a:srgbClr val="197BB4"/>
                </a:solidFill>
                <a:latin typeface="Montserrat"/>
                <a:ea typeface="Montserrat"/>
                <a:cs typeface="Montserrat"/>
                <a:sym typeface="Montserrat"/>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9"/>
        <p:cNvGrpSpPr/>
        <p:nvPr/>
      </p:nvGrpSpPr>
      <p:grpSpPr>
        <a:xfrm>
          <a:off x="0" y="0"/>
          <a:ext cx="0" cy="0"/>
          <a:chOff x="0" y="0"/>
          <a:chExt cx="0" cy="0"/>
        </a:xfrm>
      </p:grpSpPr>
      <p:sp>
        <p:nvSpPr>
          <p:cNvPr id="70" name="Google Shape;70;p31"/>
          <p:cNvSpPr txBox="1">
            <a:spLocks noGrp="1"/>
          </p:cNvSpPr>
          <p:nvPr>
            <p:ph type="title"/>
          </p:nvPr>
        </p:nvSpPr>
        <p:spPr>
          <a:xfrm>
            <a:off x="836612" y="1313410"/>
            <a:ext cx="3935413" cy="743989"/>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197BB4"/>
              </a:buClr>
              <a:buSzPts val="2000"/>
              <a:buFont typeface="Montserrat"/>
              <a:buNone/>
              <a:defRPr sz="2000" b="1">
                <a:solidFill>
                  <a:srgbClr val="197BB4"/>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31"/>
          <p:cNvSpPr>
            <a:spLocks noGrp="1"/>
          </p:cNvSpPr>
          <p:nvPr>
            <p:ph type="pic" idx="2"/>
          </p:nvPr>
        </p:nvSpPr>
        <p:spPr>
          <a:xfrm>
            <a:off x="5183188" y="1313410"/>
            <a:ext cx="6172200" cy="454764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a:ea typeface="Montserrat"/>
                <a:cs typeface="Montserrat"/>
                <a:sym typeface="Montserrat"/>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Montserrat"/>
                <a:ea typeface="Montserrat"/>
                <a:cs typeface="Montserrat"/>
                <a:sym typeface="Montserrat"/>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2" name="Google Shape;72;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Montserrat"/>
                <a:ea typeface="Montserrat"/>
                <a:cs typeface="Montserrat"/>
                <a:sym typeface="Montserrat"/>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1654233" y="136525"/>
            <a:ext cx="9002684" cy="1052195"/>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D1F3C"/>
              </a:buClr>
              <a:buSzPts val="3600"/>
              <a:buFont typeface="Montserrat"/>
              <a:buNone/>
              <a:defRPr sz="3600" b="1" i="0" u="none" strike="noStrike" cap="none">
                <a:solidFill>
                  <a:srgbClr val="0D1F3C"/>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562793"/>
            <a:ext cx="10515600" cy="461417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GT"/>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
        <p:cNvGrpSpPr/>
        <p:nvPr/>
      </p:nvGrpSpPr>
      <p:grpSpPr>
        <a:xfrm>
          <a:off x="0" y="0"/>
          <a:ext cx="0" cy="0"/>
          <a:chOff x="0" y="0"/>
          <a:chExt cx="0" cy="0"/>
        </a:xfrm>
      </p:grpSpPr>
      <p:sp>
        <p:nvSpPr>
          <p:cNvPr id="80" name="Google Shape;80;p1"/>
          <p:cNvSpPr txBox="1"/>
          <p:nvPr/>
        </p:nvSpPr>
        <p:spPr>
          <a:xfrm>
            <a:off x="3941840" y="2879984"/>
            <a:ext cx="510149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rgbClr val="AEABAB"/>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0"/>
          <p:cNvSpPr txBox="1"/>
          <p:nvPr/>
        </p:nvSpPr>
        <p:spPr>
          <a:xfrm>
            <a:off x="264400" y="1619475"/>
            <a:ext cx="5205600" cy="4932600"/>
          </a:xfrm>
          <a:prstGeom prst="rect">
            <a:avLst/>
          </a:prstGeom>
          <a:noFill/>
          <a:ln>
            <a:noFill/>
          </a:ln>
        </p:spPr>
        <p:txBody>
          <a:bodyPr spcFirstLastPara="1" wrap="square" lIns="91425" tIns="45700" rIns="91425" bIns="45700" anchor="t" anchorCtr="0">
            <a:noAutofit/>
          </a:bodyPr>
          <a:lstStyle/>
          <a:p>
            <a:pPr marL="342900" marR="0" lvl="0" indent="-342265" algn="just" rtl="0">
              <a:lnSpc>
                <a:spcPct val="115000"/>
              </a:lnSpc>
              <a:spcBef>
                <a:spcPts val="0"/>
              </a:spcBef>
              <a:spcAft>
                <a:spcPts val="0"/>
              </a:spcAft>
              <a:buClr>
                <a:schemeClr val="dk1"/>
              </a:buClr>
              <a:buSzPts val="1790"/>
              <a:buFont typeface="Calibri"/>
              <a:buAutoNum type="arabicPeriod" startAt="3"/>
            </a:pPr>
            <a:r>
              <a:rPr lang="es-GT" sz="1790">
                <a:solidFill>
                  <a:schemeClr val="dk1"/>
                </a:solidFill>
                <a:latin typeface="Montserrat"/>
                <a:ea typeface="Montserrat"/>
                <a:cs typeface="Montserrat"/>
                <a:sym typeface="Montserrat"/>
              </a:rPr>
              <a:t>Informes y asesorías a las dependencias del Organismo Ejecutivo, para la prevención de conflictos sociales, ambientales y agrarios, entre otros.</a:t>
            </a:r>
            <a:endParaRPr sz="1790">
              <a:solidFill>
                <a:schemeClr val="dk1"/>
              </a:solidFill>
              <a:latin typeface="Montserrat"/>
              <a:ea typeface="Montserrat"/>
              <a:cs typeface="Montserrat"/>
              <a:sym typeface="Montserrat"/>
            </a:endParaRPr>
          </a:p>
          <a:p>
            <a:pPr marL="0" marR="0" lvl="0" indent="0" algn="l" rtl="0">
              <a:lnSpc>
                <a:spcPct val="115000"/>
              </a:lnSpc>
              <a:spcBef>
                <a:spcPts val="1000"/>
              </a:spcBef>
              <a:spcAft>
                <a:spcPts val="0"/>
              </a:spcAft>
              <a:buClr>
                <a:schemeClr val="dk1"/>
              </a:buClr>
              <a:buSzPts val="990"/>
              <a:buFont typeface="Arial"/>
              <a:buNone/>
            </a:pPr>
            <a:endParaRPr sz="1490">
              <a:solidFill>
                <a:schemeClr val="dk1"/>
              </a:solidFill>
              <a:latin typeface="Montserrat"/>
              <a:ea typeface="Montserrat"/>
              <a:cs typeface="Montserrat"/>
              <a:sym typeface="Montserrat"/>
            </a:endParaRPr>
          </a:p>
          <a:p>
            <a:pPr marL="228600" marR="0" lvl="0" indent="-114300" algn="l" rtl="0">
              <a:lnSpc>
                <a:spcPct val="115000"/>
              </a:lnSpc>
              <a:spcBef>
                <a:spcPts val="1000"/>
              </a:spcBef>
              <a:spcAft>
                <a:spcPts val="0"/>
              </a:spcAft>
              <a:buClr>
                <a:schemeClr val="dk1"/>
              </a:buClr>
              <a:buSzPts val="990"/>
              <a:buFont typeface="Arial"/>
              <a:buNone/>
            </a:pPr>
            <a:endParaRPr sz="1490">
              <a:solidFill>
                <a:schemeClr val="dk1"/>
              </a:solidFill>
              <a:latin typeface="Montserrat"/>
              <a:ea typeface="Montserrat"/>
              <a:cs typeface="Montserrat"/>
              <a:sym typeface="Montserrat"/>
            </a:endParaRPr>
          </a:p>
          <a:p>
            <a:pPr marL="228600" marR="0" lvl="0" indent="-114300" algn="l" rtl="0">
              <a:lnSpc>
                <a:spcPct val="115000"/>
              </a:lnSpc>
              <a:spcBef>
                <a:spcPts val="1000"/>
              </a:spcBef>
              <a:spcAft>
                <a:spcPts val="0"/>
              </a:spcAft>
              <a:buClr>
                <a:schemeClr val="dk1"/>
              </a:buClr>
              <a:buSzPts val="990"/>
              <a:buFont typeface="Arial"/>
              <a:buNone/>
            </a:pPr>
            <a:endParaRPr sz="1490">
              <a:solidFill>
                <a:schemeClr val="dk1"/>
              </a:solidFill>
              <a:latin typeface="Montserrat"/>
              <a:ea typeface="Montserrat"/>
              <a:cs typeface="Montserrat"/>
              <a:sym typeface="Montserrat"/>
            </a:endParaRPr>
          </a:p>
          <a:p>
            <a:pPr marL="0" marR="0" lvl="0" indent="0" algn="l" rtl="0">
              <a:lnSpc>
                <a:spcPct val="115000"/>
              </a:lnSpc>
              <a:spcBef>
                <a:spcPts val="1000"/>
              </a:spcBef>
              <a:spcAft>
                <a:spcPts val="0"/>
              </a:spcAft>
              <a:buClr>
                <a:schemeClr val="dk1"/>
              </a:buClr>
              <a:buSzPts val="770"/>
              <a:buFont typeface="Arial"/>
              <a:buNone/>
            </a:pPr>
            <a:br>
              <a:rPr lang="es-GT" sz="1270" b="1">
                <a:solidFill>
                  <a:schemeClr val="dk1"/>
                </a:solidFill>
                <a:latin typeface="Montserrat"/>
                <a:ea typeface="Montserrat"/>
                <a:cs typeface="Montserrat"/>
                <a:sym typeface="Montserrat"/>
              </a:rPr>
            </a:br>
            <a:br>
              <a:rPr lang="es-GT" sz="1270" b="1">
                <a:solidFill>
                  <a:schemeClr val="dk1"/>
                </a:solidFill>
                <a:latin typeface="Montserrat"/>
                <a:ea typeface="Montserrat"/>
                <a:cs typeface="Montserrat"/>
                <a:sym typeface="Montserrat"/>
              </a:rPr>
            </a:br>
            <a:br>
              <a:rPr lang="es-GT" sz="1270" b="1">
                <a:solidFill>
                  <a:schemeClr val="dk1"/>
                </a:solidFill>
                <a:latin typeface="Montserrat"/>
                <a:ea typeface="Montserrat"/>
                <a:cs typeface="Montserrat"/>
                <a:sym typeface="Montserrat"/>
              </a:rPr>
            </a:br>
            <a:br>
              <a:rPr lang="es-GT" sz="1270" b="1">
                <a:solidFill>
                  <a:schemeClr val="dk1"/>
                </a:solidFill>
                <a:latin typeface="Montserrat"/>
                <a:ea typeface="Montserrat"/>
                <a:cs typeface="Montserrat"/>
                <a:sym typeface="Montserrat"/>
              </a:rPr>
            </a:br>
            <a:endParaRPr sz="1270" b="1">
              <a:solidFill>
                <a:schemeClr val="dk1"/>
              </a:solidFill>
              <a:latin typeface="Montserrat"/>
              <a:ea typeface="Montserrat"/>
              <a:cs typeface="Montserrat"/>
              <a:sym typeface="Montserrat"/>
            </a:endParaRPr>
          </a:p>
          <a:p>
            <a:pPr marL="0" marR="0" lvl="0" indent="0" algn="l" rtl="0">
              <a:lnSpc>
                <a:spcPct val="115000"/>
              </a:lnSpc>
              <a:spcBef>
                <a:spcPts val="1000"/>
              </a:spcBef>
              <a:spcAft>
                <a:spcPts val="0"/>
              </a:spcAft>
              <a:buClr>
                <a:schemeClr val="dk1"/>
              </a:buClr>
              <a:buSzPts val="770"/>
              <a:buFont typeface="Arial"/>
              <a:buNone/>
            </a:pPr>
            <a:endParaRPr sz="1270" b="1">
              <a:solidFill>
                <a:schemeClr val="dk1"/>
              </a:solidFill>
              <a:latin typeface="Montserrat"/>
              <a:ea typeface="Montserrat"/>
              <a:cs typeface="Montserrat"/>
              <a:sym typeface="Montserrat"/>
            </a:endParaRPr>
          </a:p>
          <a:p>
            <a:pPr marL="0" marR="0" lvl="0" indent="0" algn="l" rtl="0">
              <a:lnSpc>
                <a:spcPct val="115000"/>
              </a:lnSpc>
              <a:spcBef>
                <a:spcPts val="1000"/>
              </a:spcBef>
              <a:spcAft>
                <a:spcPts val="0"/>
              </a:spcAft>
              <a:buClr>
                <a:schemeClr val="dk1"/>
              </a:buClr>
              <a:buSzPts val="770"/>
              <a:buFont typeface="Arial"/>
              <a:buNone/>
            </a:pPr>
            <a:endParaRPr sz="1270" b="1">
              <a:solidFill>
                <a:schemeClr val="dk1"/>
              </a:solidFill>
              <a:latin typeface="Montserrat"/>
              <a:ea typeface="Montserrat"/>
              <a:cs typeface="Montserrat"/>
              <a:sym typeface="Montserrat"/>
            </a:endParaRPr>
          </a:p>
          <a:p>
            <a:pPr marL="0" marR="0" lvl="0" indent="0" algn="l" rtl="0">
              <a:lnSpc>
                <a:spcPct val="115000"/>
              </a:lnSpc>
              <a:spcBef>
                <a:spcPts val="1000"/>
              </a:spcBef>
              <a:spcAft>
                <a:spcPts val="0"/>
              </a:spcAft>
              <a:buClr>
                <a:schemeClr val="dk1"/>
              </a:buClr>
              <a:buSzPts val="770"/>
              <a:buFont typeface="Arial"/>
              <a:buNone/>
            </a:pPr>
            <a:r>
              <a:rPr lang="es-GT" sz="1270" b="1">
                <a:solidFill>
                  <a:schemeClr val="dk1"/>
                </a:solidFill>
                <a:latin typeface="Montserrat"/>
                <a:ea typeface="Montserrat"/>
                <a:cs typeface="Montserrat"/>
                <a:sym typeface="Montserrat"/>
              </a:rPr>
              <a:t>Fuente: </a:t>
            </a:r>
            <a:r>
              <a:rPr lang="es-GT" sz="1270">
                <a:solidFill>
                  <a:schemeClr val="dk1"/>
                </a:solidFill>
                <a:latin typeface="Montserrat"/>
                <a:ea typeface="Montserrat"/>
                <a:cs typeface="Montserrat"/>
                <a:sym typeface="Montserrat"/>
              </a:rPr>
              <a:t>COPADEH</a:t>
            </a:r>
            <a:endParaRPr sz="1270"/>
          </a:p>
          <a:p>
            <a:pPr marL="0" marR="0" lvl="0" indent="0" algn="l" rtl="0">
              <a:lnSpc>
                <a:spcPct val="115000"/>
              </a:lnSpc>
              <a:spcBef>
                <a:spcPts val="1000"/>
              </a:spcBef>
              <a:spcAft>
                <a:spcPts val="0"/>
              </a:spcAft>
              <a:buClr>
                <a:schemeClr val="dk1"/>
              </a:buClr>
              <a:buSzPts val="770"/>
              <a:buFont typeface="Arial"/>
              <a:buNone/>
            </a:pPr>
            <a:endParaRPr sz="1270">
              <a:solidFill>
                <a:schemeClr val="dk1"/>
              </a:solidFill>
              <a:latin typeface="Montserrat"/>
              <a:ea typeface="Montserrat"/>
              <a:cs typeface="Montserrat"/>
              <a:sym typeface="Montserrat"/>
            </a:endParaRPr>
          </a:p>
        </p:txBody>
      </p:sp>
      <p:sp>
        <p:nvSpPr>
          <p:cNvPr id="156" name="Google Shape;156;p10"/>
          <p:cNvSpPr txBox="1"/>
          <p:nvPr/>
        </p:nvSpPr>
        <p:spPr>
          <a:xfrm>
            <a:off x="10271800" y="6410325"/>
            <a:ext cx="1920200" cy="447675"/>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rmAutofit fontScale="67500" lnSpcReduction="20000"/>
          </a:bodyPr>
          <a:lstStyle/>
          <a:p>
            <a:pPr marL="0" marR="0" lvl="0" indent="0" algn="ctr" rtl="0">
              <a:lnSpc>
                <a:spcPct val="90000"/>
              </a:lnSpc>
              <a:spcBef>
                <a:spcPts val="0"/>
              </a:spcBef>
              <a:spcAft>
                <a:spcPts val="0"/>
              </a:spcAft>
              <a:buClr>
                <a:srgbClr val="0D1F3C"/>
              </a:buClr>
              <a:buSzPct val="100000"/>
              <a:buFont typeface="Montserrat"/>
              <a:buNone/>
            </a:pPr>
            <a:r>
              <a:rPr lang="es-GT" sz="3600" b="1">
                <a:solidFill>
                  <a:srgbClr val="0D1F3C"/>
                </a:solidFill>
                <a:latin typeface="Montserrat"/>
                <a:ea typeface="Montserrat"/>
                <a:cs typeface="Montserrat"/>
                <a:sym typeface="Montserrat"/>
              </a:rPr>
              <a:t>COPADEH</a:t>
            </a:r>
            <a:endParaRPr/>
          </a:p>
        </p:txBody>
      </p:sp>
      <p:sp>
        <p:nvSpPr>
          <p:cNvPr id="157" name="Google Shape;157;p10"/>
          <p:cNvSpPr txBox="1"/>
          <p:nvPr/>
        </p:nvSpPr>
        <p:spPr>
          <a:xfrm>
            <a:off x="1751676" y="422525"/>
            <a:ext cx="8903100" cy="6690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D1F3C"/>
              </a:buClr>
              <a:buSzPts val="2500"/>
              <a:buFont typeface="Montserrat"/>
              <a:buNone/>
            </a:pPr>
            <a:r>
              <a:rPr lang="es-GT" sz="2500" b="1">
                <a:solidFill>
                  <a:srgbClr val="0D1F3C"/>
                </a:solidFill>
                <a:latin typeface="Montserrat"/>
                <a:ea typeface="Montserrat"/>
                <a:cs typeface="Montserrat"/>
                <a:sym typeface="Montserrat"/>
              </a:rPr>
              <a:t>Principales resultados y avances</a:t>
            </a:r>
            <a:endParaRPr/>
          </a:p>
        </p:txBody>
      </p:sp>
      <p:sp>
        <p:nvSpPr>
          <p:cNvPr id="158" name="Google Shape;158;p10"/>
          <p:cNvSpPr/>
          <p:nvPr/>
        </p:nvSpPr>
        <p:spPr>
          <a:xfrm>
            <a:off x="7968037" y="4255531"/>
            <a:ext cx="1917900" cy="1762500"/>
          </a:xfrm>
          <a:prstGeom prst="ellipse">
            <a:avLst/>
          </a:prstGeom>
          <a:solidFill>
            <a:srgbClr val="197BB4"/>
          </a:solidFill>
          <a:ln w="12700" cap="flat" cmpd="sng">
            <a:solidFill>
              <a:srgbClr val="2786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GT" sz="1600">
                <a:solidFill>
                  <a:schemeClr val="lt1"/>
                </a:solidFill>
                <a:latin typeface="Montserrat"/>
                <a:ea typeface="Montserrat"/>
                <a:cs typeface="Montserrat"/>
                <a:sym typeface="Montserrat"/>
              </a:rPr>
              <a:t>Ubicación geográfica:</a:t>
            </a:r>
            <a:endParaRPr sz="2000"/>
          </a:p>
          <a:p>
            <a:pPr marL="0" marR="0" lvl="0" indent="0" algn="ctr" rtl="0">
              <a:spcBef>
                <a:spcPts val="0"/>
              </a:spcBef>
              <a:spcAft>
                <a:spcPts val="0"/>
              </a:spcAft>
              <a:buNone/>
            </a:pPr>
            <a:r>
              <a:rPr lang="es-GT" sz="1600">
                <a:solidFill>
                  <a:schemeClr val="lt1"/>
                </a:solidFill>
                <a:latin typeface="Montserrat"/>
                <a:ea typeface="Montserrat"/>
                <a:cs typeface="Montserrat"/>
                <a:sym typeface="Montserrat"/>
              </a:rPr>
              <a:t>Nacional </a:t>
            </a:r>
            <a:endParaRPr sz="1800"/>
          </a:p>
        </p:txBody>
      </p:sp>
      <p:sp>
        <p:nvSpPr>
          <p:cNvPr id="159" name="Google Shape;159;p10"/>
          <p:cNvSpPr/>
          <p:nvPr/>
        </p:nvSpPr>
        <p:spPr>
          <a:xfrm>
            <a:off x="5849950" y="4255531"/>
            <a:ext cx="2016600" cy="1762500"/>
          </a:xfrm>
          <a:prstGeom prst="ellipse">
            <a:avLst/>
          </a:prstGeom>
          <a:solidFill>
            <a:srgbClr val="197BB4"/>
          </a:solidFill>
          <a:ln w="12700" cap="flat" cmpd="sng">
            <a:solidFill>
              <a:srgbClr val="2786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GT">
                <a:solidFill>
                  <a:schemeClr val="lt1"/>
                </a:solidFill>
                <a:latin typeface="Montserrat"/>
                <a:ea typeface="Montserrat"/>
                <a:cs typeface="Montserrat"/>
                <a:sym typeface="Montserrat"/>
              </a:rPr>
              <a:t>Población beneficiada: </a:t>
            </a:r>
            <a:endParaRPr sz="1800"/>
          </a:p>
          <a:p>
            <a:pPr marL="0" marR="0" lvl="0" indent="0" algn="ctr" rtl="0">
              <a:spcBef>
                <a:spcPts val="0"/>
              </a:spcBef>
              <a:spcAft>
                <a:spcPts val="0"/>
              </a:spcAft>
              <a:buNone/>
            </a:pPr>
            <a:r>
              <a:rPr lang="es-GT">
                <a:solidFill>
                  <a:schemeClr val="lt1"/>
                </a:solidFill>
                <a:latin typeface="Montserrat"/>
                <a:ea typeface="Montserrat"/>
                <a:cs typeface="Montserrat"/>
                <a:sym typeface="Montserrat"/>
              </a:rPr>
              <a:t>Dependencias </a:t>
            </a:r>
            <a:r>
              <a:rPr lang="es-GT" sz="1380">
                <a:solidFill>
                  <a:schemeClr val="lt1"/>
                </a:solidFill>
                <a:latin typeface="Montserrat"/>
                <a:ea typeface="Montserrat"/>
                <a:cs typeface="Montserrat"/>
                <a:sym typeface="Montserrat"/>
              </a:rPr>
              <a:t>del Organismo </a:t>
            </a:r>
            <a:r>
              <a:rPr lang="es-GT">
                <a:solidFill>
                  <a:schemeClr val="lt1"/>
                </a:solidFill>
                <a:latin typeface="Montserrat"/>
                <a:ea typeface="Montserrat"/>
                <a:cs typeface="Montserrat"/>
                <a:sym typeface="Montserrat"/>
              </a:rPr>
              <a:t>Ejecutivo y otros actores y sectores </a:t>
            </a:r>
            <a:endParaRPr sz="1800"/>
          </a:p>
        </p:txBody>
      </p:sp>
      <p:sp>
        <p:nvSpPr>
          <p:cNvPr id="160" name="Google Shape;160;p10"/>
          <p:cNvSpPr/>
          <p:nvPr/>
        </p:nvSpPr>
        <p:spPr>
          <a:xfrm>
            <a:off x="9986306" y="4255531"/>
            <a:ext cx="2016600" cy="1841100"/>
          </a:xfrm>
          <a:prstGeom prst="ellipse">
            <a:avLst/>
          </a:prstGeom>
          <a:solidFill>
            <a:srgbClr val="197BB4"/>
          </a:solidFill>
          <a:ln w="12700" cap="flat" cmpd="sng">
            <a:solidFill>
              <a:srgbClr val="2786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GT" sz="1500">
                <a:solidFill>
                  <a:schemeClr val="lt1"/>
                </a:solidFill>
                <a:latin typeface="Montserrat"/>
                <a:ea typeface="Montserrat"/>
                <a:cs typeface="Montserrat"/>
                <a:sym typeface="Montserrat"/>
              </a:rPr>
              <a:t>Plazo de ejecución:</a:t>
            </a:r>
            <a:endParaRPr sz="1900"/>
          </a:p>
          <a:p>
            <a:pPr marL="0" marR="0" lvl="0" indent="0" algn="ctr" rtl="0">
              <a:spcBef>
                <a:spcPts val="0"/>
              </a:spcBef>
              <a:spcAft>
                <a:spcPts val="0"/>
              </a:spcAft>
              <a:buNone/>
            </a:pPr>
            <a:r>
              <a:rPr lang="es-GT" sz="1500">
                <a:solidFill>
                  <a:schemeClr val="lt1"/>
                </a:solidFill>
                <a:latin typeface="Montserrat"/>
                <a:ea typeface="Montserrat"/>
                <a:cs typeface="Montserrat"/>
                <a:sym typeface="Montserrat"/>
              </a:rPr>
              <a:t>Enero a diciembre</a:t>
            </a:r>
            <a:endParaRPr sz="1900"/>
          </a:p>
        </p:txBody>
      </p:sp>
      <p:sp>
        <p:nvSpPr>
          <p:cNvPr id="161" name="Google Shape;161;p10"/>
          <p:cNvSpPr/>
          <p:nvPr/>
        </p:nvSpPr>
        <p:spPr>
          <a:xfrm>
            <a:off x="7971354" y="1844812"/>
            <a:ext cx="1914600" cy="1762500"/>
          </a:xfrm>
          <a:prstGeom prst="ellipse">
            <a:avLst/>
          </a:prstGeom>
          <a:solidFill>
            <a:srgbClr val="197BB4"/>
          </a:solidFill>
          <a:ln w="12700" cap="flat" cmpd="sng">
            <a:solidFill>
              <a:srgbClr val="2786C0"/>
            </a:solidFill>
            <a:prstDash val="solid"/>
            <a:miter lim="800000"/>
            <a:headEnd type="none" w="sm" len="sm"/>
            <a:tailEnd type="none" w="sm" len="sm"/>
          </a:ln>
        </p:spPr>
        <p:txBody>
          <a:bodyPr spcFirstLastPara="1" wrap="square" lIns="0" tIns="45700" rIns="91425" bIns="45700" anchor="ctr" anchorCtr="0">
            <a:noAutofit/>
          </a:bodyPr>
          <a:lstStyle/>
          <a:p>
            <a:pPr marL="0" marR="0" lvl="0" indent="0" algn="ctr" rtl="0">
              <a:spcBef>
                <a:spcPts val="0"/>
              </a:spcBef>
              <a:spcAft>
                <a:spcPts val="0"/>
              </a:spcAft>
              <a:buNone/>
            </a:pPr>
            <a:endParaRPr>
              <a:solidFill>
                <a:schemeClr val="lt1"/>
              </a:solidFill>
              <a:latin typeface="Montserrat"/>
              <a:ea typeface="Montserrat"/>
              <a:cs typeface="Montserrat"/>
              <a:sym typeface="Montserrat"/>
            </a:endParaRPr>
          </a:p>
          <a:p>
            <a:pPr marL="0" marR="0" lvl="0" indent="0" algn="ctr" rtl="0">
              <a:spcBef>
                <a:spcPts val="0"/>
              </a:spcBef>
              <a:spcAft>
                <a:spcPts val="0"/>
              </a:spcAft>
              <a:buNone/>
            </a:pPr>
            <a:endParaRPr>
              <a:solidFill>
                <a:schemeClr val="lt1"/>
              </a:solidFill>
              <a:latin typeface="Montserrat"/>
              <a:ea typeface="Montserrat"/>
              <a:cs typeface="Montserrat"/>
              <a:sym typeface="Montserrat"/>
            </a:endParaRPr>
          </a:p>
          <a:p>
            <a:pPr marL="0" marR="0" lvl="0" indent="0" algn="ctr" rtl="0">
              <a:spcBef>
                <a:spcPts val="0"/>
              </a:spcBef>
              <a:spcAft>
                <a:spcPts val="0"/>
              </a:spcAft>
              <a:buNone/>
            </a:pPr>
            <a:r>
              <a:rPr lang="es-GT">
                <a:solidFill>
                  <a:schemeClr val="lt1"/>
                </a:solidFill>
                <a:latin typeface="Montserrat"/>
                <a:ea typeface="Montserrat"/>
                <a:cs typeface="Montserrat"/>
                <a:sym typeface="Montserrat"/>
              </a:rPr>
              <a:t>Presupuesto vigente: </a:t>
            </a:r>
            <a:endParaRPr sz="1800"/>
          </a:p>
          <a:p>
            <a:pPr marL="0" marR="0" lvl="0" indent="0" algn="ctr" rtl="0">
              <a:spcBef>
                <a:spcPts val="0"/>
              </a:spcBef>
              <a:spcAft>
                <a:spcPts val="0"/>
              </a:spcAft>
              <a:buNone/>
            </a:pPr>
            <a:r>
              <a:rPr lang="es-GT">
                <a:solidFill>
                  <a:schemeClr val="lt1"/>
                </a:solidFill>
                <a:latin typeface="Montserrat"/>
                <a:ea typeface="Montserrat"/>
                <a:cs typeface="Montserrat"/>
                <a:sym typeface="Montserrat"/>
              </a:rPr>
              <a:t>Q1,194,500.00</a:t>
            </a:r>
            <a:endParaRPr sz="1800"/>
          </a:p>
          <a:p>
            <a:pPr marL="0" marR="0" lvl="0" indent="0" algn="ctr" rtl="0">
              <a:spcBef>
                <a:spcPts val="0"/>
              </a:spcBef>
              <a:spcAft>
                <a:spcPts val="0"/>
              </a:spcAft>
              <a:buNone/>
            </a:pPr>
            <a:r>
              <a:rPr lang="es-GT">
                <a:solidFill>
                  <a:schemeClr val="lt1"/>
                </a:solidFill>
                <a:latin typeface="Montserrat"/>
                <a:ea typeface="Montserrat"/>
                <a:cs typeface="Montserrat"/>
                <a:sym typeface="Montserrat"/>
              </a:rPr>
              <a:t> </a:t>
            </a:r>
            <a:br>
              <a:rPr lang="es-GT">
                <a:solidFill>
                  <a:schemeClr val="lt1"/>
                </a:solidFill>
                <a:latin typeface="Montserrat"/>
                <a:ea typeface="Montserrat"/>
                <a:cs typeface="Montserrat"/>
                <a:sym typeface="Montserrat"/>
              </a:rPr>
            </a:br>
            <a:r>
              <a:rPr lang="es-GT">
                <a:solidFill>
                  <a:schemeClr val="lt1"/>
                </a:solidFill>
                <a:latin typeface="Montserrat"/>
                <a:ea typeface="Montserrat"/>
                <a:cs typeface="Montserrat"/>
                <a:sym typeface="Montserrat"/>
              </a:rPr>
              <a:t>Presupuesto ejecutado:</a:t>
            </a:r>
            <a:endParaRPr sz="1800"/>
          </a:p>
          <a:p>
            <a:pPr marL="0" marR="0" lvl="0" indent="0" algn="ctr" rtl="0">
              <a:spcBef>
                <a:spcPts val="0"/>
              </a:spcBef>
              <a:spcAft>
                <a:spcPts val="0"/>
              </a:spcAft>
              <a:buNone/>
            </a:pPr>
            <a:r>
              <a:rPr lang="es-GT">
                <a:solidFill>
                  <a:schemeClr val="lt1"/>
                </a:solidFill>
                <a:latin typeface="Montserrat"/>
                <a:ea typeface="Montserrat"/>
                <a:cs typeface="Montserrat"/>
                <a:sym typeface="Montserrat"/>
              </a:rPr>
              <a:t>Q71.00</a:t>
            </a:r>
            <a:br>
              <a:rPr lang="es-GT">
                <a:solidFill>
                  <a:schemeClr val="lt1"/>
                </a:solidFill>
                <a:latin typeface="Montserrat"/>
                <a:ea typeface="Montserrat"/>
                <a:cs typeface="Montserrat"/>
                <a:sym typeface="Montserrat"/>
              </a:rPr>
            </a:br>
            <a:br>
              <a:rPr lang="es-GT">
                <a:solidFill>
                  <a:schemeClr val="lt1"/>
                </a:solidFill>
                <a:latin typeface="Montserrat"/>
                <a:ea typeface="Montserrat"/>
                <a:cs typeface="Montserrat"/>
                <a:sym typeface="Montserrat"/>
              </a:rPr>
            </a:br>
            <a:endParaRPr>
              <a:solidFill>
                <a:schemeClr val="lt1"/>
              </a:solidFill>
              <a:latin typeface="Montserrat"/>
              <a:ea typeface="Montserrat"/>
              <a:cs typeface="Montserrat"/>
              <a:sym typeface="Montserrat"/>
            </a:endParaRPr>
          </a:p>
        </p:txBody>
      </p:sp>
      <p:sp>
        <p:nvSpPr>
          <p:cNvPr id="162" name="Google Shape;162;p10"/>
          <p:cNvSpPr/>
          <p:nvPr/>
        </p:nvSpPr>
        <p:spPr>
          <a:xfrm>
            <a:off x="5849949" y="1844812"/>
            <a:ext cx="2016600" cy="1784100"/>
          </a:xfrm>
          <a:prstGeom prst="ellipse">
            <a:avLst/>
          </a:prstGeom>
          <a:solidFill>
            <a:srgbClr val="197BB4"/>
          </a:solidFill>
          <a:ln w="12700" cap="flat" cmpd="sng">
            <a:solidFill>
              <a:srgbClr val="2786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GT">
                <a:solidFill>
                  <a:schemeClr val="lt1"/>
                </a:solidFill>
                <a:latin typeface="Montserrat"/>
                <a:ea typeface="Montserrat"/>
                <a:cs typeface="Montserrat"/>
                <a:sym typeface="Montserrat"/>
              </a:rPr>
              <a:t>Programa: 71 </a:t>
            </a:r>
            <a:endParaRPr sz="1800"/>
          </a:p>
          <a:p>
            <a:pPr marL="0" marR="0" lvl="0" indent="0" algn="ctr" rtl="0">
              <a:spcBef>
                <a:spcPts val="0"/>
              </a:spcBef>
              <a:spcAft>
                <a:spcPts val="0"/>
              </a:spcAft>
              <a:buNone/>
            </a:pPr>
            <a:br>
              <a:rPr lang="es-GT">
                <a:solidFill>
                  <a:schemeClr val="lt1"/>
                </a:solidFill>
                <a:latin typeface="Montserrat"/>
                <a:ea typeface="Montserrat"/>
                <a:cs typeface="Montserrat"/>
                <a:sym typeface="Montserrat"/>
              </a:rPr>
            </a:br>
            <a:r>
              <a:rPr lang="es-GT">
                <a:solidFill>
                  <a:schemeClr val="lt1"/>
                </a:solidFill>
                <a:latin typeface="Montserrat"/>
                <a:ea typeface="Montserrat"/>
                <a:cs typeface="Montserrat"/>
                <a:sym typeface="Montserrat"/>
              </a:rPr>
              <a:t>Metas:</a:t>
            </a:r>
            <a:endParaRPr sz="1800"/>
          </a:p>
          <a:p>
            <a:pPr marL="0" marR="0" lvl="0" indent="0" algn="ctr" rtl="0">
              <a:spcBef>
                <a:spcPts val="0"/>
              </a:spcBef>
              <a:spcAft>
                <a:spcPts val="0"/>
              </a:spcAft>
              <a:buNone/>
            </a:pPr>
            <a:r>
              <a:rPr lang="es-GT">
                <a:solidFill>
                  <a:schemeClr val="lt1"/>
                </a:solidFill>
                <a:latin typeface="Montserrat"/>
                <a:ea typeface="Montserrat"/>
                <a:cs typeface="Montserrat"/>
                <a:sym typeface="Montserrat"/>
              </a:rPr>
              <a:t>3 documento</a:t>
            </a:r>
            <a:endParaRPr sz="1800"/>
          </a:p>
          <a:p>
            <a:pPr marL="0" marR="0" lvl="0" indent="0" algn="ctr" rtl="0">
              <a:spcBef>
                <a:spcPts val="0"/>
              </a:spcBef>
              <a:spcAft>
                <a:spcPts val="0"/>
              </a:spcAft>
              <a:buNone/>
            </a:pPr>
            <a:r>
              <a:rPr lang="es-GT">
                <a:solidFill>
                  <a:schemeClr val="lt1"/>
                </a:solidFill>
                <a:latin typeface="Montserrat"/>
                <a:ea typeface="Montserrat"/>
                <a:cs typeface="Montserrat"/>
                <a:sym typeface="Montserrat"/>
              </a:rPr>
              <a:t>3 evento</a:t>
            </a:r>
            <a:endParaRPr sz="1800"/>
          </a:p>
        </p:txBody>
      </p:sp>
      <p:sp>
        <p:nvSpPr>
          <p:cNvPr id="163" name="Google Shape;163;p10"/>
          <p:cNvSpPr/>
          <p:nvPr/>
        </p:nvSpPr>
        <p:spPr>
          <a:xfrm>
            <a:off x="9986306" y="1787849"/>
            <a:ext cx="2016600" cy="1841100"/>
          </a:xfrm>
          <a:prstGeom prst="ellipse">
            <a:avLst/>
          </a:prstGeom>
          <a:solidFill>
            <a:srgbClr val="197BB4"/>
          </a:solidFill>
          <a:ln w="12700" cap="flat" cmpd="sng">
            <a:solidFill>
              <a:srgbClr val="2786C0"/>
            </a:solidFill>
            <a:prstDash val="solid"/>
            <a:miter lim="800000"/>
            <a:headEnd type="none" w="sm" len="sm"/>
            <a:tailEnd type="none" w="sm" len="sm"/>
          </a:ln>
        </p:spPr>
        <p:txBody>
          <a:bodyPr spcFirstLastPara="1" wrap="square" lIns="0" tIns="45700" rIns="91425" bIns="45700" anchor="ctr" anchorCtr="0">
            <a:noAutofit/>
          </a:bodyPr>
          <a:lstStyle/>
          <a:p>
            <a:pPr marL="0" marR="0" lvl="0" indent="0" algn="ctr" rtl="0">
              <a:spcBef>
                <a:spcPts val="0"/>
              </a:spcBef>
              <a:spcAft>
                <a:spcPts val="0"/>
              </a:spcAft>
              <a:buNone/>
            </a:pPr>
            <a:r>
              <a:rPr lang="es-GT">
                <a:solidFill>
                  <a:schemeClr val="lt1"/>
                </a:solidFill>
                <a:latin typeface="Montserrat"/>
                <a:ea typeface="Montserrat"/>
                <a:cs typeface="Montserrat"/>
                <a:sym typeface="Montserrat"/>
              </a:rPr>
              <a:t>Fuente de </a:t>
            </a:r>
            <a:r>
              <a:rPr lang="es-GT" sz="1380">
                <a:solidFill>
                  <a:schemeClr val="lt1"/>
                </a:solidFill>
                <a:latin typeface="Montserrat"/>
                <a:ea typeface="Montserrat"/>
                <a:cs typeface="Montserrat"/>
                <a:sym typeface="Montserrat"/>
              </a:rPr>
              <a:t>financiamiento:</a:t>
            </a:r>
            <a:endParaRPr sz="1800"/>
          </a:p>
          <a:p>
            <a:pPr marL="0" marR="0" lvl="0" indent="0" algn="ctr" rtl="0">
              <a:spcBef>
                <a:spcPts val="0"/>
              </a:spcBef>
              <a:spcAft>
                <a:spcPts val="0"/>
              </a:spcAft>
              <a:buNone/>
            </a:pPr>
            <a:r>
              <a:rPr lang="es-GT">
                <a:solidFill>
                  <a:schemeClr val="lt1"/>
                </a:solidFill>
                <a:latin typeface="Montserrat"/>
                <a:ea typeface="Montserrat"/>
                <a:cs typeface="Montserrat"/>
                <a:sym typeface="Montserrat"/>
              </a:rPr>
              <a:t>11 – ingresos corrientes</a:t>
            </a:r>
            <a:endParaRPr sz="1800"/>
          </a:p>
        </p:txBody>
      </p:sp>
      <p:pic>
        <p:nvPicPr>
          <p:cNvPr id="164" name="Google Shape;164;p10"/>
          <p:cNvPicPr preferRelativeResize="0"/>
          <p:nvPr/>
        </p:nvPicPr>
        <p:blipFill rotWithShape="1">
          <a:blip r:embed="rId3">
            <a:alphaModFix/>
          </a:blip>
          <a:srcRect/>
          <a:stretch/>
        </p:blipFill>
        <p:spPr>
          <a:xfrm>
            <a:off x="363675" y="3024100"/>
            <a:ext cx="5007050" cy="3072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11"/>
          <p:cNvPicPr preferRelativeResize="0"/>
          <p:nvPr/>
        </p:nvPicPr>
        <p:blipFill rotWithShape="1">
          <a:blip r:embed="rId3">
            <a:alphaModFix/>
          </a:blip>
          <a:srcRect/>
          <a:stretch/>
        </p:blipFill>
        <p:spPr>
          <a:xfrm>
            <a:off x="0" y="0"/>
            <a:ext cx="12191999" cy="6858000"/>
          </a:xfrm>
          <a:prstGeom prst="rect">
            <a:avLst/>
          </a:prstGeom>
          <a:noFill/>
          <a:ln>
            <a:noFill/>
          </a:ln>
        </p:spPr>
      </p:pic>
      <p:sp>
        <p:nvSpPr>
          <p:cNvPr id="170" name="Google Shape;170;p11"/>
          <p:cNvSpPr txBox="1"/>
          <p:nvPr/>
        </p:nvSpPr>
        <p:spPr>
          <a:xfrm>
            <a:off x="1524000" y="1976101"/>
            <a:ext cx="9144000" cy="19074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3700"/>
              <a:buFont typeface="Montserrat"/>
              <a:buNone/>
            </a:pPr>
            <a:r>
              <a:rPr lang="es-GT" sz="3000" b="1">
                <a:solidFill>
                  <a:schemeClr val="lt1"/>
                </a:solidFill>
                <a:latin typeface="Montserrat"/>
                <a:ea typeface="Montserrat"/>
                <a:cs typeface="Montserrat"/>
                <a:sym typeface="Montserrat"/>
              </a:rPr>
              <a:t>RENDICIÓN DE CUENTAS</a:t>
            </a:r>
            <a:endParaRPr sz="3000" b="1">
              <a:solidFill>
                <a:schemeClr val="lt1"/>
              </a:solidFill>
              <a:latin typeface="Montserrat"/>
              <a:ea typeface="Montserrat"/>
              <a:cs typeface="Montserrat"/>
              <a:sym typeface="Montserrat"/>
            </a:endParaRPr>
          </a:p>
          <a:p>
            <a:pPr marL="0" marR="0" lvl="0" indent="0" algn="ctr" rtl="0">
              <a:lnSpc>
                <a:spcPct val="90000"/>
              </a:lnSpc>
              <a:spcBef>
                <a:spcPts val="0"/>
              </a:spcBef>
              <a:spcAft>
                <a:spcPts val="0"/>
              </a:spcAft>
              <a:buClr>
                <a:schemeClr val="lt1"/>
              </a:buClr>
              <a:buSzPts val="3700"/>
              <a:buFont typeface="Montserrat"/>
              <a:buNone/>
            </a:pPr>
            <a:br>
              <a:rPr lang="es-GT" sz="3700" b="1">
                <a:solidFill>
                  <a:schemeClr val="dk1"/>
                </a:solidFill>
                <a:latin typeface="Montserrat"/>
                <a:ea typeface="Montserrat"/>
                <a:cs typeface="Montserrat"/>
                <a:sym typeface="Montserrat"/>
              </a:rPr>
            </a:br>
            <a:r>
              <a:rPr lang="es-GT" sz="4700" b="1">
                <a:solidFill>
                  <a:srgbClr val="00B0F0"/>
                </a:solidFill>
                <a:latin typeface="Montserrat"/>
                <a:ea typeface="Montserrat"/>
                <a:cs typeface="Montserrat"/>
                <a:sym typeface="Montserrat"/>
              </a:rPr>
              <a:t>LOGROS Y TENDENCIAS</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2"/>
          <p:cNvSpPr txBox="1">
            <a:spLocks noGrp="1"/>
          </p:cNvSpPr>
          <p:nvPr>
            <p:ph type="title"/>
          </p:nvPr>
        </p:nvSpPr>
        <p:spPr>
          <a:xfrm>
            <a:off x="1796927" y="494150"/>
            <a:ext cx="8845500" cy="618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D1F3C"/>
              </a:buClr>
              <a:buSzPts val="2400"/>
              <a:buFont typeface="Montserrat"/>
              <a:buNone/>
            </a:pPr>
            <a:r>
              <a:rPr lang="es-GT" sz="2400"/>
              <a:t>Logros y tendencias</a:t>
            </a:r>
            <a:endParaRPr sz="2400" b="1">
              <a:latin typeface="Montserrat"/>
              <a:ea typeface="Montserrat"/>
              <a:cs typeface="Montserrat"/>
              <a:sym typeface="Montserrat"/>
            </a:endParaRPr>
          </a:p>
        </p:txBody>
      </p:sp>
      <p:sp>
        <p:nvSpPr>
          <p:cNvPr id="176" name="Google Shape;176;p12"/>
          <p:cNvSpPr txBox="1">
            <a:spLocks noGrp="1"/>
          </p:cNvSpPr>
          <p:nvPr>
            <p:ph type="body" idx="1"/>
          </p:nvPr>
        </p:nvSpPr>
        <p:spPr>
          <a:xfrm>
            <a:off x="135775" y="1112450"/>
            <a:ext cx="11977200" cy="452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990"/>
              <a:buNone/>
            </a:pPr>
            <a:endParaRPr sz="590" b="1"/>
          </a:p>
          <a:p>
            <a:pPr marL="0" lvl="0" indent="0" algn="l" rtl="0">
              <a:lnSpc>
                <a:spcPct val="100000"/>
              </a:lnSpc>
              <a:spcBef>
                <a:spcPts val="0"/>
              </a:spcBef>
              <a:spcAft>
                <a:spcPts val="0"/>
              </a:spcAft>
              <a:buClr>
                <a:schemeClr val="dk1"/>
              </a:buClr>
              <a:buSzPts val="990"/>
              <a:buNone/>
            </a:pPr>
            <a:r>
              <a:rPr lang="es-GT" sz="1890" b="1"/>
              <a:t>Primer cuatrimestre</a:t>
            </a:r>
            <a:r>
              <a:rPr lang="es-GT" sz="2440"/>
              <a:t> </a:t>
            </a:r>
            <a:endParaRPr sz="2440"/>
          </a:p>
          <a:p>
            <a:pPr marL="0" lvl="0" indent="0" algn="l" rtl="0">
              <a:lnSpc>
                <a:spcPct val="100000"/>
              </a:lnSpc>
              <a:spcBef>
                <a:spcPts val="0"/>
              </a:spcBef>
              <a:spcAft>
                <a:spcPts val="0"/>
              </a:spcAft>
              <a:buClr>
                <a:schemeClr val="dk1"/>
              </a:buClr>
              <a:buSzPts val="990"/>
              <a:buNone/>
            </a:pPr>
            <a:r>
              <a:rPr lang="es-GT" sz="1649"/>
              <a:t>Se realizaron las gestiones para el funcionamiento de la institución con apego a los procesos y requisitos de los entes rectores, como se puede observar en la línea de tiempo, por lo que hay un mayor porcentaje de ejecución en las actividades administrativas y de apoyo</a:t>
            </a:r>
            <a:r>
              <a:rPr lang="es-GT" sz="1090"/>
              <a:t>.</a:t>
            </a:r>
            <a:endParaRPr sz="1090" b="1"/>
          </a:p>
        </p:txBody>
      </p:sp>
      <p:pic>
        <p:nvPicPr>
          <p:cNvPr id="3" name="Imagen 2">
            <a:extLst>
              <a:ext uri="{FF2B5EF4-FFF2-40B4-BE49-F238E27FC236}">
                <a16:creationId xmlns:a16="http://schemas.microsoft.com/office/drawing/2014/main" id="{D248C0EF-C2BF-4890-A2D4-10E706275E0D}"/>
              </a:ext>
            </a:extLst>
          </p:cNvPr>
          <p:cNvPicPr>
            <a:picLocks noChangeAspect="1"/>
          </p:cNvPicPr>
          <p:nvPr/>
        </p:nvPicPr>
        <p:blipFill>
          <a:blip r:embed="rId3"/>
          <a:stretch>
            <a:fillRect/>
          </a:stretch>
        </p:blipFill>
        <p:spPr>
          <a:xfrm>
            <a:off x="287215" y="2479430"/>
            <a:ext cx="11564816" cy="414117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3"/>
          <p:cNvSpPr txBox="1">
            <a:spLocks noGrp="1"/>
          </p:cNvSpPr>
          <p:nvPr>
            <p:ph type="title"/>
          </p:nvPr>
        </p:nvSpPr>
        <p:spPr>
          <a:xfrm>
            <a:off x="1737360" y="365126"/>
            <a:ext cx="8886305" cy="840220"/>
          </a:xfrm>
          <a:prstGeom prst="rect">
            <a:avLst/>
          </a:prstGeom>
          <a:noFill/>
          <a:ln>
            <a:noFill/>
          </a:ln>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Clr>
                <a:srgbClr val="2F5496"/>
              </a:buClr>
              <a:buSzPts val="1800"/>
              <a:buFont typeface="Arial"/>
              <a:buNone/>
            </a:pPr>
            <a:br>
              <a:rPr lang="es-GT" sz="1800">
                <a:solidFill>
                  <a:srgbClr val="2F5496"/>
                </a:solidFill>
                <a:latin typeface="Arial"/>
                <a:ea typeface="Arial"/>
                <a:cs typeface="Arial"/>
                <a:sym typeface="Arial"/>
              </a:rPr>
            </a:br>
            <a:br>
              <a:rPr lang="es-GT" sz="1800">
                <a:solidFill>
                  <a:srgbClr val="2F5496"/>
                </a:solidFill>
                <a:latin typeface="Arial"/>
                <a:ea typeface="Arial"/>
                <a:cs typeface="Arial"/>
                <a:sym typeface="Arial"/>
              </a:rPr>
            </a:br>
            <a:br>
              <a:rPr lang="es-GT" sz="1800" b="1" i="0" u="none" strike="noStrike" cap="none">
                <a:solidFill>
                  <a:srgbClr val="2F5496"/>
                </a:solidFill>
                <a:latin typeface="Arial"/>
                <a:ea typeface="Arial"/>
                <a:cs typeface="Arial"/>
                <a:sym typeface="Arial"/>
              </a:rPr>
            </a:br>
            <a:br>
              <a:rPr lang="es-GT" sz="1800" b="0" i="0" u="none" strike="noStrike" cap="none">
                <a:solidFill>
                  <a:srgbClr val="2F5496"/>
                </a:solidFill>
                <a:latin typeface="Calibri"/>
                <a:ea typeface="Calibri"/>
                <a:cs typeface="Calibri"/>
                <a:sym typeface="Calibri"/>
              </a:rPr>
            </a:br>
            <a:endParaRPr/>
          </a:p>
        </p:txBody>
      </p:sp>
      <p:sp>
        <p:nvSpPr>
          <p:cNvPr id="183" name="Google Shape;183;p13"/>
          <p:cNvSpPr txBox="1">
            <a:spLocks noGrp="1"/>
          </p:cNvSpPr>
          <p:nvPr>
            <p:ph type="body" idx="1"/>
          </p:nvPr>
        </p:nvSpPr>
        <p:spPr>
          <a:xfrm>
            <a:off x="214825" y="1263700"/>
            <a:ext cx="11749500" cy="2666100"/>
          </a:xfrm>
          <a:prstGeom prst="rect">
            <a:avLst/>
          </a:prstGeom>
          <a:noFill/>
          <a:ln>
            <a:noFill/>
          </a:ln>
        </p:spPr>
        <p:txBody>
          <a:bodyPr spcFirstLastPara="1" wrap="square" lIns="91425" tIns="45700" rIns="91425" bIns="45700" anchor="t" anchorCtr="0">
            <a:noAutofit/>
          </a:bodyPr>
          <a:lstStyle/>
          <a:p>
            <a:pPr marL="228600" lvl="0" indent="-254000" algn="just" rtl="0">
              <a:lnSpc>
                <a:spcPct val="110000"/>
              </a:lnSpc>
              <a:spcBef>
                <a:spcPts val="0"/>
              </a:spcBef>
              <a:spcAft>
                <a:spcPts val="0"/>
              </a:spcAft>
              <a:buClr>
                <a:schemeClr val="dk1"/>
              </a:buClr>
              <a:buSzPts val="1600"/>
              <a:buChar char="•"/>
            </a:pPr>
            <a:r>
              <a:rPr lang="es-GT" sz="1600"/>
              <a:t>Con el objeto de promover mecanismos efectivos para la cooperación y la inclusión de acciones que favorezcan la Paz y los Derechos Humanos, así como la Prevención y Atención a la Conflictividad, conforme a nuestro mandato de asesorar y coordinar con las instituciones públicas, organizaciones regionales, municipales, comunitarias y sociales se consideró importante la creación de las Sedes Regionales, para la prevención y monitoreo de la conflictividad.</a:t>
            </a:r>
            <a:endParaRPr sz="1600"/>
          </a:p>
          <a:p>
            <a:pPr marL="228600" lvl="0" indent="0" algn="just" rtl="0">
              <a:lnSpc>
                <a:spcPct val="110000"/>
              </a:lnSpc>
              <a:spcBef>
                <a:spcPts val="0"/>
              </a:spcBef>
              <a:spcAft>
                <a:spcPts val="0"/>
              </a:spcAft>
              <a:buNone/>
            </a:pPr>
            <a:endParaRPr sz="400"/>
          </a:p>
          <a:p>
            <a:pPr marL="228600" lvl="0" indent="0" algn="just" rtl="0">
              <a:lnSpc>
                <a:spcPct val="110000"/>
              </a:lnSpc>
              <a:spcBef>
                <a:spcPts val="0"/>
              </a:spcBef>
              <a:spcAft>
                <a:spcPts val="0"/>
              </a:spcAft>
              <a:buNone/>
            </a:pPr>
            <a:r>
              <a:rPr lang="es-GT" sz="1600"/>
              <a:t>En abril del presente año se inauguraron las siguientes:</a:t>
            </a:r>
            <a:endParaRPr sz="1600"/>
          </a:p>
          <a:p>
            <a:pPr marL="685800" lvl="1" indent="-254000" algn="just" rtl="0">
              <a:lnSpc>
                <a:spcPct val="100000"/>
              </a:lnSpc>
              <a:spcBef>
                <a:spcPts val="0"/>
              </a:spcBef>
              <a:spcAft>
                <a:spcPts val="0"/>
              </a:spcAft>
              <a:buClr>
                <a:schemeClr val="dk1"/>
              </a:buClr>
              <a:buSzPts val="1600"/>
              <a:buChar char="•"/>
            </a:pPr>
            <a:r>
              <a:rPr lang="es-GT" sz="1600"/>
              <a:t>Sede Regional de Cobán, Alta Verapaz 	         10 de abril </a:t>
            </a:r>
            <a:endParaRPr sz="1600"/>
          </a:p>
          <a:p>
            <a:pPr marL="685800" lvl="1" indent="-254000" algn="just" rtl="0">
              <a:lnSpc>
                <a:spcPct val="100000"/>
              </a:lnSpc>
              <a:spcBef>
                <a:spcPts val="0"/>
              </a:spcBef>
              <a:spcAft>
                <a:spcPts val="0"/>
              </a:spcAft>
              <a:buClr>
                <a:schemeClr val="dk1"/>
              </a:buClr>
              <a:buSzPts val="1600"/>
              <a:buChar char="•"/>
            </a:pPr>
            <a:r>
              <a:rPr lang="es-GT" sz="1600"/>
              <a:t>Sede Regional de Salamá, Baja Verapaz                10 de abril </a:t>
            </a:r>
            <a:endParaRPr sz="1600"/>
          </a:p>
          <a:p>
            <a:pPr marL="685800" lvl="1" indent="-254000" algn="just" rtl="0">
              <a:lnSpc>
                <a:spcPct val="100000"/>
              </a:lnSpc>
              <a:spcBef>
                <a:spcPts val="0"/>
              </a:spcBef>
              <a:spcAft>
                <a:spcPts val="0"/>
              </a:spcAft>
              <a:buClr>
                <a:schemeClr val="dk1"/>
              </a:buClr>
              <a:buSzPts val="1600"/>
              <a:buChar char="•"/>
            </a:pPr>
            <a:r>
              <a:rPr lang="es-GT" sz="1600"/>
              <a:t>Sede Regional de Santa María Nebaj, Quiché     	 19 de abril </a:t>
            </a:r>
            <a:endParaRPr sz="1600"/>
          </a:p>
        </p:txBody>
      </p:sp>
      <p:sp>
        <p:nvSpPr>
          <p:cNvPr id="184" name="Google Shape;184;p13"/>
          <p:cNvSpPr txBox="1"/>
          <p:nvPr/>
        </p:nvSpPr>
        <p:spPr>
          <a:xfrm>
            <a:off x="1796927" y="531850"/>
            <a:ext cx="8886300" cy="6183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D1F3C"/>
              </a:buClr>
              <a:buSzPts val="2500"/>
              <a:buFont typeface="Montserrat"/>
              <a:buNone/>
            </a:pPr>
            <a:r>
              <a:rPr lang="es-GT" sz="2500" b="1">
                <a:solidFill>
                  <a:srgbClr val="0D1F3C"/>
                </a:solidFill>
                <a:latin typeface="Montserrat"/>
                <a:ea typeface="Montserrat"/>
                <a:cs typeface="Montserrat"/>
                <a:sym typeface="Montserrat"/>
              </a:rPr>
              <a:t>Inauguración de tres sedes regionales</a:t>
            </a:r>
            <a:endParaRPr/>
          </a:p>
        </p:txBody>
      </p:sp>
      <p:pic>
        <p:nvPicPr>
          <p:cNvPr id="185" name="Google Shape;185;p13"/>
          <p:cNvPicPr preferRelativeResize="0"/>
          <p:nvPr/>
        </p:nvPicPr>
        <p:blipFill rotWithShape="1">
          <a:blip r:embed="rId3">
            <a:alphaModFix/>
          </a:blip>
          <a:srcRect/>
          <a:stretch/>
        </p:blipFill>
        <p:spPr>
          <a:xfrm>
            <a:off x="725287" y="3745600"/>
            <a:ext cx="10741428" cy="2666224"/>
          </a:xfrm>
          <a:prstGeom prst="rect">
            <a:avLst/>
          </a:prstGeom>
          <a:noFill/>
          <a:ln>
            <a:noFill/>
          </a:ln>
        </p:spPr>
      </p:pic>
      <p:sp>
        <p:nvSpPr>
          <p:cNvPr id="186" name="Google Shape;186;p13"/>
          <p:cNvSpPr txBox="1"/>
          <p:nvPr/>
        </p:nvSpPr>
        <p:spPr>
          <a:xfrm>
            <a:off x="849550" y="6297025"/>
            <a:ext cx="3398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GT" sz="1600" b="1">
                <a:solidFill>
                  <a:schemeClr val="dk1"/>
                </a:solidFill>
                <a:latin typeface="Montserrat"/>
                <a:ea typeface="Montserrat"/>
                <a:cs typeface="Montserrat"/>
                <a:sym typeface="Montserrat"/>
              </a:rPr>
              <a:t>Cobán, Alta Verapaz 	</a:t>
            </a:r>
            <a:endParaRPr b="1"/>
          </a:p>
        </p:txBody>
      </p:sp>
      <p:sp>
        <p:nvSpPr>
          <p:cNvPr id="187" name="Google Shape;187;p13"/>
          <p:cNvSpPr txBox="1"/>
          <p:nvPr/>
        </p:nvSpPr>
        <p:spPr>
          <a:xfrm>
            <a:off x="4934613" y="6297025"/>
            <a:ext cx="3000000" cy="431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GT" sz="1600" b="1">
                <a:solidFill>
                  <a:schemeClr val="dk1"/>
                </a:solidFill>
                <a:latin typeface="Montserrat"/>
                <a:ea typeface="Montserrat"/>
                <a:cs typeface="Montserrat"/>
                <a:sym typeface="Montserrat"/>
              </a:rPr>
              <a:t>Salamá, Baja Verapaz  </a:t>
            </a:r>
            <a:endParaRPr b="1"/>
          </a:p>
        </p:txBody>
      </p:sp>
      <p:sp>
        <p:nvSpPr>
          <p:cNvPr id="188" name="Google Shape;188;p13"/>
          <p:cNvSpPr txBox="1"/>
          <p:nvPr/>
        </p:nvSpPr>
        <p:spPr>
          <a:xfrm>
            <a:off x="7821125" y="6297025"/>
            <a:ext cx="3645600" cy="431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GT" sz="1600" b="1">
                <a:solidFill>
                  <a:schemeClr val="dk1"/>
                </a:solidFill>
                <a:latin typeface="Montserrat"/>
                <a:ea typeface="Montserrat"/>
                <a:cs typeface="Montserrat"/>
                <a:sym typeface="Montserrat"/>
              </a:rPr>
              <a:t>       Santa María Nebaj, Quiché </a:t>
            </a:r>
            <a:endParaRPr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4"/>
          <p:cNvSpPr txBox="1">
            <a:spLocks noGrp="1"/>
          </p:cNvSpPr>
          <p:nvPr>
            <p:ph type="title"/>
          </p:nvPr>
        </p:nvSpPr>
        <p:spPr>
          <a:xfrm>
            <a:off x="1737360" y="365126"/>
            <a:ext cx="8886305" cy="840220"/>
          </a:xfrm>
          <a:prstGeom prst="rect">
            <a:avLst/>
          </a:prstGeom>
          <a:noFill/>
          <a:ln>
            <a:noFill/>
          </a:ln>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Clr>
                <a:srgbClr val="2F5496"/>
              </a:buClr>
              <a:buSzPts val="1800"/>
              <a:buFont typeface="Arial"/>
              <a:buNone/>
            </a:pPr>
            <a:br>
              <a:rPr lang="es-GT" sz="1800">
                <a:solidFill>
                  <a:srgbClr val="2F5496"/>
                </a:solidFill>
                <a:latin typeface="Arial"/>
                <a:ea typeface="Arial"/>
                <a:cs typeface="Arial"/>
                <a:sym typeface="Arial"/>
              </a:rPr>
            </a:br>
            <a:br>
              <a:rPr lang="es-GT" sz="1800">
                <a:solidFill>
                  <a:srgbClr val="2F5496"/>
                </a:solidFill>
                <a:latin typeface="Arial"/>
                <a:ea typeface="Arial"/>
                <a:cs typeface="Arial"/>
                <a:sym typeface="Arial"/>
              </a:rPr>
            </a:br>
            <a:br>
              <a:rPr lang="es-GT" sz="1800" b="1" i="0" u="none" strike="noStrike" cap="none">
                <a:solidFill>
                  <a:srgbClr val="2F5496"/>
                </a:solidFill>
                <a:latin typeface="Arial"/>
                <a:ea typeface="Arial"/>
                <a:cs typeface="Arial"/>
                <a:sym typeface="Arial"/>
              </a:rPr>
            </a:br>
            <a:br>
              <a:rPr lang="es-GT" sz="1800" b="0" i="0" u="none" strike="noStrike" cap="none">
                <a:solidFill>
                  <a:srgbClr val="2F5496"/>
                </a:solidFill>
                <a:latin typeface="Calibri"/>
                <a:ea typeface="Calibri"/>
                <a:cs typeface="Calibri"/>
                <a:sym typeface="Calibri"/>
              </a:rPr>
            </a:br>
            <a:endParaRPr/>
          </a:p>
        </p:txBody>
      </p:sp>
      <p:sp>
        <p:nvSpPr>
          <p:cNvPr id="194" name="Google Shape;194;p14"/>
          <p:cNvSpPr txBox="1">
            <a:spLocks noGrp="1"/>
          </p:cNvSpPr>
          <p:nvPr>
            <p:ph type="body" idx="1"/>
          </p:nvPr>
        </p:nvSpPr>
        <p:spPr>
          <a:xfrm>
            <a:off x="275625" y="1315725"/>
            <a:ext cx="11721600" cy="4421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200"/>
              <a:buNone/>
            </a:pPr>
            <a:r>
              <a:rPr lang="es-GT" sz="1400" b="1"/>
              <a:t>Los encargados de las sedes antes mencionadas han participado en diferentes reuniones de trabajo:</a:t>
            </a:r>
            <a:endParaRPr sz="3000"/>
          </a:p>
          <a:p>
            <a:pPr marL="228600" lvl="0" indent="-241300" algn="l" rtl="0">
              <a:lnSpc>
                <a:spcPct val="100000"/>
              </a:lnSpc>
              <a:spcBef>
                <a:spcPts val="600"/>
              </a:spcBef>
              <a:spcAft>
                <a:spcPts val="0"/>
              </a:spcAft>
              <a:buClr>
                <a:schemeClr val="dk1"/>
              </a:buClr>
              <a:buSzPts val="1400"/>
              <a:buChar char="•"/>
            </a:pPr>
            <a:r>
              <a:rPr lang="es-GT" sz="1400"/>
              <a:t>COCODE de la aldea Orejuela, del municipio de Purulhá departamento de Baja Verapaz</a:t>
            </a:r>
            <a:endParaRPr sz="3000"/>
          </a:p>
          <a:p>
            <a:pPr marL="228600" lvl="0" indent="-241300" algn="l" rtl="0">
              <a:lnSpc>
                <a:spcPct val="100000"/>
              </a:lnSpc>
              <a:spcBef>
                <a:spcPts val="600"/>
              </a:spcBef>
              <a:spcAft>
                <a:spcPts val="0"/>
              </a:spcAft>
              <a:buClr>
                <a:schemeClr val="dk1"/>
              </a:buClr>
              <a:buSzPts val="1400"/>
              <a:buChar char="•"/>
            </a:pPr>
            <a:r>
              <a:rPr lang="es-GT" sz="1400"/>
              <a:t>Reunión de COMUDE del municipio de San Jerónimo del departamento de Baja Verapaz</a:t>
            </a:r>
            <a:endParaRPr sz="3000"/>
          </a:p>
          <a:p>
            <a:pPr marL="228600" lvl="0" indent="-241300" algn="l" rtl="0">
              <a:lnSpc>
                <a:spcPct val="100000"/>
              </a:lnSpc>
              <a:spcBef>
                <a:spcPts val="600"/>
              </a:spcBef>
              <a:spcAft>
                <a:spcPts val="0"/>
              </a:spcAft>
              <a:buClr>
                <a:schemeClr val="dk1"/>
              </a:buClr>
              <a:buSzPts val="1400"/>
              <a:buChar char="•"/>
            </a:pPr>
            <a:r>
              <a:rPr lang="es-GT" sz="1400"/>
              <a:t>Reunión de trabajo con la Gobernadora departamental de Baja Verapaz</a:t>
            </a:r>
            <a:endParaRPr sz="3000"/>
          </a:p>
          <a:p>
            <a:pPr marL="228600" lvl="0" indent="-241300" algn="l" rtl="0">
              <a:lnSpc>
                <a:spcPct val="100000"/>
              </a:lnSpc>
              <a:spcBef>
                <a:spcPts val="600"/>
              </a:spcBef>
              <a:spcAft>
                <a:spcPts val="0"/>
              </a:spcAft>
              <a:buClr>
                <a:schemeClr val="dk1"/>
              </a:buClr>
              <a:buSzPts val="1400"/>
              <a:buChar char="•"/>
            </a:pPr>
            <a:r>
              <a:rPr lang="es-GT" sz="1400"/>
              <a:t>Reunión con delegado departamental de SEGEPLAN, quien entregó el Directorio Institucional de Baja Verapaz</a:t>
            </a:r>
            <a:endParaRPr sz="3000"/>
          </a:p>
          <a:p>
            <a:pPr marL="228600" lvl="0" indent="-241300" algn="l" rtl="0">
              <a:lnSpc>
                <a:spcPct val="100000"/>
              </a:lnSpc>
              <a:spcBef>
                <a:spcPts val="600"/>
              </a:spcBef>
              <a:spcAft>
                <a:spcPts val="0"/>
              </a:spcAft>
              <a:buClr>
                <a:schemeClr val="dk1"/>
              </a:buClr>
              <a:buSzPts val="1400"/>
              <a:buChar char="•"/>
            </a:pPr>
            <a:r>
              <a:rPr lang="es-GT" sz="1400"/>
              <a:t>Con la unidad técnica departamental de Baja Verapaz, se procedió a la recopilación del listado de casos de conflictividad                del departamento</a:t>
            </a:r>
            <a:endParaRPr sz="3000"/>
          </a:p>
          <a:p>
            <a:pPr marL="228600" lvl="0" indent="-241300" algn="l" rtl="0">
              <a:lnSpc>
                <a:spcPct val="100000"/>
              </a:lnSpc>
              <a:spcBef>
                <a:spcPts val="600"/>
              </a:spcBef>
              <a:spcAft>
                <a:spcPts val="0"/>
              </a:spcAft>
              <a:buClr>
                <a:schemeClr val="dk1"/>
              </a:buClr>
              <a:buSzPts val="1400"/>
              <a:buChar char="•"/>
            </a:pPr>
            <a:r>
              <a:rPr lang="es-GT" sz="1400"/>
              <a:t>Reunión interinstitucional con el tema coyuntura departamental de Alta Verapaz</a:t>
            </a:r>
            <a:endParaRPr sz="3000"/>
          </a:p>
          <a:p>
            <a:pPr marL="228600" lvl="0" indent="-241300" algn="l" rtl="0">
              <a:lnSpc>
                <a:spcPct val="100000"/>
              </a:lnSpc>
              <a:spcBef>
                <a:spcPts val="600"/>
              </a:spcBef>
              <a:spcAft>
                <a:spcPts val="0"/>
              </a:spcAft>
              <a:buClr>
                <a:schemeClr val="dk1"/>
              </a:buClr>
              <a:buSzPts val="1400"/>
              <a:buChar char="•"/>
            </a:pPr>
            <a:r>
              <a:rPr lang="es-GT" sz="1400"/>
              <a:t>Propiciar el acercamiento con las diferentes instituciones del estado, en las regiones cubiertas por las sedes</a:t>
            </a:r>
            <a:endParaRPr sz="1400"/>
          </a:p>
        </p:txBody>
      </p:sp>
      <p:sp>
        <p:nvSpPr>
          <p:cNvPr id="195" name="Google Shape;195;p14"/>
          <p:cNvSpPr txBox="1"/>
          <p:nvPr/>
        </p:nvSpPr>
        <p:spPr>
          <a:xfrm>
            <a:off x="0" y="6355400"/>
            <a:ext cx="12192000" cy="27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1200" b="0" i="0" u="none" strike="noStrike" cap="none">
                <a:solidFill>
                  <a:srgbClr val="2F5496"/>
                </a:solidFill>
                <a:latin typeface="Montserrat"/>
                <a:ea typeface="Montserrat"/>
                <a:cs typeface="Montserrat"/>
                <a:sym typeface="Montserrat"/>
              </a:rPr>
              <a:t>Informes de asesorías y formación a las dependencias del Organismo Ejecutivo y otros sectores,  en cultura de paz y promoción de los Acuerdos de Paz.</a:t>
            </a:r>
            <a:endParaRPr sz="1200">
              <a:solidFill>
                <a:schemeClr val="dk1"/>
              </a:solidFill>
              <a:latin typeface="Montserrat"/>
              <a:ea typeface="Montserrat"/>
              <a:cs typeface="Montserrat"/>
              <a:sym typeface="Montserrat"/>
            </a:endParaRPr>
          </a:p>
        </p:txBody>
      </p:sp>
      <p:sp>
        <p:nvSpPr>
          <p:cNvPr id="196" name="Google Shape;196;p14"/>
          <p:cNvSpPr txBox="1"/>
          <p:nvPr/>
        </p:nvSpPr>
        <p:spPr>
          <a:xfrm>
            <a:off x="1796927" y="531850"/>
            <a:ext cx="8826900" cy="6183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D1F3C"/>
              </a:buClr>
              <a:buSzPts val="2500"/>
              <a:buFont typeface="Montserrat"/>
              <a:buNone/>
            </a:pPr>
            <a:r>
              <a:rPr lang="es-GT" sz="2500" b="1">
                <a:solidFill>
                  <a:srgbClr val="0D1F3C"/>
                </a:solidFill>
                <a:latin typeface="Montserrat"/>
                <a:ea typeface="Montserrat"/>
                <a:cs typeface="Montserrat"/>
                <a:sym typeface="Montserrat"/>
              </a:rPr>
              <a:t>Inauguración de sedes regionales</a:t>
            </a:r>
            <a:endParaRPr/>
          </a:p>
        </p:txBody>
      </p:sp>
      <p:pic>
        <p:nvPicPr>
          <p:cNvPr id="197" name="Google Shape;197;p14"/>
          <p:cNvPicPr preferRelativeResize="0"/>
          <p:nvPr/>
        </p:nvPicPr>
        <p:blipFill rotWithShape="1">
          <a:blip r:embed="rId3">
            <a:alphaModFix/>
          </a:blip>
          <a:srcRect/>
          <a:stretch/>
        </p:blipFill>
        <p:spPr>
          <a:xfrm>
            <a:off x="920963" y="3874350"/>
            <a:ext cx="10347122" cy="242229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5"/>
          <p:cNvSpPr txBox="1">
            <a:spLocks noGrp="1"/>
          </p:cNvSpPr>
          <p:nvPr>
            <p:ph type="body" idx="1"/>
          </p:nvPr>
        </p:nvSpPr>
        <p:spPr>
          <a:xfrm>
            <a:off x="334250" y="1484550"/>
            <a:ext cx="11520600" cy="1077000"/>
          </a:xfrm>
          <a:prstGeom prst="rect">
            <a:avLst/>
          </a:prstGeom>
          <a:noFill/>
          <a:ln>
            <a:noFill/>
          </a:ln>
        </p:spPr>
        <p:txBody>
          <a:bodyPr spcFirstLastPara="1" wrap="square" lIns="91425" tIns="45700" rIns="91425" bIns="45700" anchor="t" anchorCtr="0">
            <a:normAutofit fontScale="32500" lnSpcReduction="10000"/>
          </a:bodyPr>
          <a:lstStyle/>
          <a:p>
            <a:pPr marL="0" lvl="0" indent="0" algn="just" rtl="0">
              <a:lnSpc>
                <a:spcPct val="115000"/>
              </a:lnSpc>
              <a:spcBef>
                <a:spcPts val="0"/>
              </a:spcBef>
              <a:spcAft>
                <a:spcPts val="0"/>
              </a:spcAft>
              <a:buClr>
                <a:schemeClr val="dk1"/>
              </a:buClr>
              <a:buSzPts val="300"/>
              <a:buNone/>
            </a:pPr>
            <a:r>
              <a:rPr lang="es-GT" sz="7221">
                <a:latin typeface="Montserrat"/>
                <a:ea typeface="Montserrat"/>
                <a:cs typeface="Montserrat"/>
                <a:sym typeface="Montserrat"/>
              </a:rPr>
              <a:t>Se facilitó un taller con 45 participantes, sobre la participación social y política de las mujeres como un aporte a la paz, dirigido a mujeres del área Ixil de Santa María Nebaj, Quiché. </a:t>
            </a:r>
            <a:endParaRPr sz="7221">
              <a:latin typeface="Montserrat"/>
              <a:ea typeface="Montserrat"/>
              <a:cs typeface="Montserrat"/>
              <a:sym typeface="Montserrat"/>
            </a:endParaRPr>
          </a:p>
          <a:p>
            <a:pPr marL="342900" lvl="0" indent="-266700" algn="just" rtl="0">
              <a:lnSpc>
                <a:spcPct val="110000"/>
              </a:lnSpc>
              <a:spcBef>
                <a:spcPts val="800"/>
              </a:spcBef>
              <a:spcAft>
                <a:spcPts val="0"/>
              </a:spcAft>
              <a:buClr>
                <a:schemeClr val="dk1"/>
              </a:buClr>
              <a:buSzPct val="100000"/>
              <a:buFont typeface="Noto Sans Symbols"/>
              <a:buNone/>
            </a:pPr>
            <a:endParaRPr sz="1200">
              <a:latin typeface="Montserrat"/>
              <a:ea typeface="Montserrat"/>
              <a:cs typeface="Montserrat"/>
              <a:sym typeface="Montserrat"/>
            </a:endParaRPr>
          </a:p>
          <a:p>
            <a:pPr marL="0" lvl="0" indent="0" algn="l" rtl="0">
              <a:lnSpc>
                <a:spcPct val="110000"/>
              </a:lnSpc>
              <a:spcBef>
                <a:spcPts val="800"/>
              </a:spcBef>
              <a:spcAft>
                <a:spcPts val="0"/>
              </a:spcAft>
              <a:buClr>
                <a:schemeClr val="dk1"/>
              </a:buClr>
              <a:buSzPct val="100000"/>
              <a:buNone/>
            </a:pPr>
            <a:endParaRPr sz="1200">
              <a:latin typeface="Montserrat"/>
              <a:ea typeface="Montserrat"/>
              <a:cs typeface="Montserrat"/>
              <a:sym typeface="Montserrat"/>
            </a:endParaRPr>
          </a:p>
        </p:txBody>
      </p:sp>
      <p:sp>
        <p:nvSpPr>
          <p:cNvPr id="203" name="Google Shape;203;p15"/>
          <p:cNvSpPr txBox="1">
            <a:spLocks noGrp="1"/>
          </p:cNvSpPr>
          <p:nvPr>
            <p:ph type="title"/>
          </p:nvPr>
        </p:nvSpPr>
        <p:spPr>
          <a:xfrm>
            <a:off x="1796927" y="494150"/>
            <a:ext cx="8741400" cy="618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D1F3C"/>
              </a:buClr>
              <a:buSzPts val="2500"/>
              <a:buFont typeface="Montserrat"/>
              <a:buNone/>
            </a:pPr>
            <a:r>
              <a:rPr lang="es-GT" sz="2500"/>
              <a:t>Taller dirigido a mujeres </a:t>
            </a:r>
            <a:endParaRPr/>
          </a:p>
        </p:txBody>
      </p:sp>
      <p:sp>
        <p:nvSpPr>
          <p:cNvPr id="204" name="Google Shape;204;p15"/>
          <p:cNvSpPr txBox="1"/>
          <p:nvPr/>
        </p:nvSpPr>
        <p:spPr>
          <a:xfrm>
            <a:off x="1183155" y="5960227"/>
            <a:ext cx="982273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1200" b="0" i="0" u="none" strike="noStrike" cap="none">
                <a:solidFill>
                  <a:srgbClr val="2F5597"/>
                </a:solidFill>
                <a:latin typeface="Montserrat"/>
                <a:ea typeface="Montserrat"/>
                <a:cs typeface="Montserrat"/>
                <a:sym typeface="Montserrat"/>
              </a:rPr>
              <a:t>Informes de asesorías y formación a las dependencias del Organismo Ejecutivo y otros sectores,  en cultura de paz y promoción de los Acuerdos de Paz.</a:t>
            </a:r>
            <a:endParaRPr sz="1200">
              <a:solidFill>
                <a:srgbClr val="2F5597"/>
              </a:solidFill>
              <a:latin typeface="Montserrat"/>
              <a:ea typeface="Montserrat"/>
              <a:cs typeface="Montserrat"/>
              <a:sym typeface="Montserrat"/>
            </a:endParaRPr>
          </a:p>
        </p:txBody>
      </p:sp>
      <p:pic>
        <p:nvPicPr>
          <p:cNvPr id="205" name="Google Shape;205;p15"/>
          <p:cNvPicPr preferRelativeResize="0"/>
          <p:nvPr/>
        </p:nvPicPr>
        <p:blipFill rotWithShape="1">
          <a:blip r:embed="rId3">
            <a:alphaModFix/>
          </a:blip>
          <a:srcRect/>
          <a:stretch/>
        </p:blipFill>
        <p:spPr>
          <a:xfrm>
            <a:off x="334250" y="2432700"/>
            <a:ext cx="11520527" cy="31585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6"/>
          <p:cNvSpPr txBox="1">
            <a:spLocks noGrp="1"/>
          </p:cNvSpPr>
          <p:nvPr>
            <p:ph type="title"/>
          </p:nvPr>
        </p:nvSpPr>
        <p:spPr>
          <a:xfrm>
            <a:off x="1737360" y="406316"/>
            <a:ext cx="8886305" cy="84022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F5496"/>
              </a:buClr>
              <a:buSzPts val="1800"/>
              <a:buFont typeface="Arial"/>
              <a:buNone/>
            </a:pPr>
            <a:br>
              <a:rPr lang="es-GT" sz="1800" b="1" i="0" u="none" strike="noStrike" cap="none">
                <a:solidFill>
                  <a:srgbClr val="2F5496"/>
                </a:solidFill>
                <a:latin typeface="Arial"/>
                <a:ea typeface="Arial"/>
                <a:cs typeface="Arial"/>
                <a:sym typeface="Arial"/>
              </a:rPr>
            </a:br>
            <a:r>
              <a:rPr lang="es-GT" sz="2000"/>
              <a:t>Coordinación para la Identificación y visita a cinco fincas                para la reubicación de la comunidad Laguna Larga</a:t>
            </a:r>
            <a:br>
              <a:rPr lang="es-GT" sz="2000"/>
            </a:br>
            <a:endParaRPr sz="2800"/>
          </a:p>
        </p:txBody>
      </p:sp>
      <p:sp>
        <p:nvSpPr>
          <p:cNvPr id="211" name="Google Shape;211;p16"/>
          <p:cNvSpPr txBox="1"/>
          <p:nvPr/>
        </p:nvSpPr>
        <p:spPr>
          <a:xfrm>
            <a:off x="363984" y="6120207"/>
            <a:ext cx="11221375" cy="41549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1050"/>
              <a:buFont typeface="Calibri"/>
              <a:buNone/>
            </a:pPr>
            <a:r>
              <a:rPr lang="es-GT" sz="1050" b="0" i="0" u="none" strike="noStrike" cap="none">
                <a:solidFill>
                  <a:srgbClr val="FF0000"/>
                </a:solidFill>
                <a:latin typeface="Calibri"/>
                <a:ea typeface="Calibri"/>
                <a:cs typeface="Calibri"/>
                <a:sym typeface="Calibri"/>
              </a:rPr>
              <a:t>1</a:t>
            </a:r>
            <a:r>
              <a:rPr lang="es-GT" sz="1050" b="0" i="0" u="none" strike="noStrike" cap="none">
                <a:solidFill>
                  <a:srgbClr val="000000"/>
                </a:solidFill>
                <a:latin typeface="Calibri"/>
                <a:ea typeface="Calibri"/>
                <a:cs typeface="Calibri"/>
                <a:sym typeface="Calibri"/>
              </a:rPr>
              <a:t>. MC, Medida Cautelar </a:t>
            </a:r>
            <a:r>
              <a:rPr lang="es-GT" sz="1050" b="0" i="0" u="none" strike="noStrike" cap="none">
                <a:solidFill>
                  <a:srgbClr val="333333"/>
                </a:solidFill>
                <a:latin typeface="Tahoma"/>
                <a:ea typeface="Tahoma"/>
                <a:cs typeface="Tahoma"/>
                <a:sym typeface="Tahoma"/>
              </a:rPr>
              <a:t>es un mecanismo de protección de la Comisión Interamericana de Derechos Humanos (CIDH), mediante la cual esta solicita a un Estado que proteja a una o más personas que estén en una </a:t>
            </a:r>
            <a:r>
              <a:rPr lang="es-GT" sz="1050" b="1" i="0" u="none" strike="noStrike" cap="none">
                <a:solidFill>
                  <a:srgbClr val="333333"/>
                </a:solidFill>
                <a:latin typeface="Tahoma"/>
                <a:ea typeface="Tahoma"/>
                <a:cs typeface="Tahoma"/>
                <a:sym typeface="Tahoma"/>
              </a:rPr>
              <a:t>situación grave y urgente de sufrir un daño irreparable </a:t>
            </a:r>
            <a:r>
              <a:rPr lang="es-GT" sz="1050" b="0" i="0" u="none" strike="noStrike" cap="none">
                <a:solidFill>
                  <a:srgbClr val="333333"/>
                </a:solidFill>
                <a:latin typeface="Tahoma"/>
                <a:ea typeface="Tahoma"/>
                <a:cs typeface="Tahoma"/>
                <a:sym typeface="Tahoma"/>
              </a:rPr>
              <a:t>(Humanos, 2006).</a:t>
            </a:r>
            <a:endParaRPr sz="1050" b="0" i="0" u="none" strike="noStrike" cap="none">
              <a:solidFill>
                <a:srgbClr val="000000"/>
              </a:solidFill>
              <a:latin typeface="Calibri"/>
              <a:ea typeface="Calibri"/>
              <a:cs typeface="Calibri"/>
              <a:sym typeface="Calibri"/>
            </a:endParaRPr>
          </a:p>
        </p:txBody>
      </p:sp>
      <p:sp>
        <p:nvSpPr>
          <p:cNvPr id="212" name="Google Shape;212;p16"/>
          <p:cNvSpPr txBox="1"/>
          <p:nvPr/>
        </p:nvSpPr>
        <p:spPr>
          <a:xfrm>
            <a:off x="363975" y="1502725"/>
            <a:ext cx="6818400" cy="43713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000000"/>
              </a:buClr>
              <a:buSzPts val="1400"/>
              <a:buFont typeface="Arial"/>
              <a:buNone/>
            </a:pPr>
            <a:r>
              <a:rPr lang="es-GT" sz="1500" b="0" i="0" u="none" strike="noStrike" cap="none">
                <a:solidFill>
                  <a:srgbClr val="000000"/>
                </a:solidFill>
                <a:latin typeface="Arial"/>
                <a:ea typeface="Arial"/>
                <a:cs typeface="Arial"/>
                <a:sym typeface="Arial"/>
              </a:rPr>
              <a:t>En atención a la Medida Cautelar MC</a:t>
            </a:r>
            <a:r>
              <a:rPr lang="es-GT" sz="1000" b="0" i="0" u="none" strike="noStrike" cap="none">
                <a:solidFill>
                  <a:srgbClr val="CC0000"/>
                </a:solidFill>
                <a:latin typeface="Arial"/>
                <a:ea typeface="Arial"/>
                <a:cs typeface="Arial"/>
                <a:sym typeface="Arial"/>
              </a:rPr>
              <a:t>1</a:t>
            </a:r>
            <a:r>
              <a:rPr lang="es-GT" sz="1500"/>
              <a:t> </a:t>
            </a:r>
            <a:r>
              <a:rPr lang="es-GT" sz="1500" b="0" i="0" u="none" strike="noStrike" cap="none">
                <a:solidFill>
                  <a:srgbClr val="000000"/>
                </a:solidFill>
                <a:latin typeface="Arial"/>
                <a:ea typeface="Arial"/>
                <a:cs typeface="Arial"/>
                <a:sym typeface="Arial"/>
              </a:rPr>
              <a:t>412-2017, la COPADEH coordinó con el Ministerio de Gobernación, a través de la Policía Nacional Civil, el Fondo de Tierras y el Ministerio de Relaciones Exteriores, la visita de 12 representantes de la Comunidad Laguna Larga a cinco fincas ubicadas por el Fondo de Tierras,  con la intención de constatar que las fincas cuentan con condiciones de habitabilidad, desarrollo agrícola, ganadero, comercial e industrial. </a:t>
            </a:r>
            <a:endParaRPr sz="1500"/>
          </a:p>
          <a:p>
            <a:pPr marL="0" marR="0" lvl="0" indent="0" algn="just" rtl="0">
              <a:spcBef>
                <a:spcPts val="0"/>
              </a:spcBef>
              <a:spcAft>
                <a:spcPts val="0"/>
              </a:spcAft>
              <a:buClr>
                <a:srgbClr val="000000"/>
              </a:buClr>
              <a:buSzPts val="1400"/>
              <a:buFont typeface="Arial"/>
              <a:buNone/>
            </a:pPr>
            <a:endParaRPr sz="900"/>
          </a:p>
          <a:p>
            <a:pPr marL="0" marR="0" lvl="0" indent="0" algn="just" rtl="0">
              <a:spcBef>
                <a:spcPts val="0"/>
              </a:spcBef>
              <a:spcAft>
                <a:spcPts val="0"/>
              </a:spcAft>
              <a:buClr>
                <a:srgbClr val="000000"/>
              </a:buClr>
              <a:buSzPts val="1400"/>
              <a:buFont typeface="Arial"/>
              <a:buNone/>
            </a:pPr>
            <a:r>
              <a:rPr lang="es-GT" sz="1500" b="0" i="0" u="none" strike="noStrike" cap="none">
                <a:solidFill>
                  <a:srgbClr val="000000"/>
                </a:solidFill>
                <a:latin typeface="Arial"/>
                <a:ea typeface="Arial"/>
                <a:cs typeface="Arial"/>
                <a:sym typeface="Arial"/>
              </a:rPr>
              <a:t>La visita de campo se realizó del 26 al 30 de abril del año en curso, esta fue posible a través de una Mesa Interinstitucional instalada por iniciativa de la COPADEH, con el objeto de coordinar con las instituciones involucradas las acciones de cumplimiento.</a:t>
            </a:r>
            <a:endParaRPr sz="1500"/>
          </a:p>
          <a:p>
            <a:pPr marL="0" marR="0" lvl="0" indent="0" algn="just" rtl="0">
              <a:spcBef>
                <a:spcPts val="0"/>
              </a:spcBef>
              <a:spcAft>
                <a:spcPts val="0"/>
              </a:spcAft>
              <a:buClr>
                <a:srgbClr val="000000"/>
              </a:buClr>
              <a:buSzPts val="1400"/>
              <a:buFont typeface="Arial"/>
              <a:buNone/>
            </a:pPr>
            <a:endParaRPr sz="700"/>
          </a:p>
          <a:p>
            <a:pPr marL="0" marR="0" lvl="0" indent="0" algn="just" rtl="0">
              <a:spcBef>
                <a:spcPts val="0"/>
              </a:spcBef>
              <a:spcAft>
                <a:spcPts val="0"/>
              </a:spcAft>
              <a:buNone/>
            </a:pPr>
            <a:r>
              <a:rPr lang="es-GT" sz="1500">
                <a:solidFill>
                  <a:schemeClr val="dk1"/>
                </a:solidFill>
                <a:latin typeface="Arial"/>
                <a:ea typeface="Arial"/>
                <a:cs typeface="Arial"/>
                <a:sym typeface="Arial"/>
              </a:rPr>
              <a:t>A través de reuniones de seguimiento y mesas técnicas, se coordinó con el Fondo de Tierras la búsqueda de fincas con las cualidades necesarias para proteger la vida e integridad de los miembros de la Comunidad Laguna Larga. De acuerdo a lo solicitado por los beneficiarios, se identificaron cinco posibles fincas que permitirían proceder a la reubicación de esta comunidad.</a:t>
            </a:r>
            <a:endParaRPr sz="1500"/>
          </a:p>
          <a:p>
            <a:pPr marL="0" marR="0" lvl="0" indent="0" algn="just" rtl="0">
              <a:spcBef>
                <a:spcPts val="0"/>
              </a:spcBef>
              <a:spcAft>
                <a:spcPts val="0"/>
              </a:spcAft>
              <a:buNone/>
            </a:pPr>
            <a:endParaRPr sz="700">
              <a:solidFill>
                <a:schemeClr val="dk1"/>
              </a:solidFill>
              <a:latin typeface="Arial"/>
              <a:ea typeface="Arial"/>
              <a:cs typeface="Arial"/>
              <a:sym typeface="Arial"/>
            </a:endParaRPr>
          </a:p>
          <a:p>
            <a:pPr marL="0" marR="0" lvl="0" indent="0" algn="just" rtl="0">
              <a:spcBef>
                <a:spcPts val="0"/>
              </a:spcBef>
              <a:spcAft>
                <a:spcPts val="0"/>
              </a:spcAft>
              <a:buNone/>
            </a:pPr>
            <a:r>
              <a:rPr lang="es-GT" sz="1500">
                <a:solidFill>
                  <a:schemeClr val="dk1"/>
                </a:solidFill>
                <a:latin typeface="Arial"/>
                <a:ea typeface="Arial"/>
                <a:cs typeface="Arial"/>
                <a:sym typeface="Arial"/>
              </a:rPr>
              <a:t>Las coordinaciones permitieron contar con el acompañamiento, en todo el recorrido, del Cónsul de Guatemala en Tenosique, México.</a:t>
            </a:r>
            <a:endParaRPr sz="1500">
              <a:solidFill>
                <a:schemeClr val="dk1"/>
              </a:solidFill>
              <a:latin typeface="Calibri"/>
              <a:ea typeface="Calibri"/>
              <a:cs typeface="Calibri"/>
              <a:sym typeface="Calibri"/>
            </a:endParaRPr>
          </a:p>
        </p:txBody>
      </p:sp>
      <p:sp>
        <p:nvSpPr>
          <p:cNvPr id="213" name="Google Shape;213;p16"/>
          <p:cNvSpPr txBox="1"/>
          <p:nvPr/>
        </p:nvSpPr>
        <p:spPr>
          <a:xfrm>
            <a:off x="437749" y="5847325"/>
            <a:ext cx="108231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F5597"/>
              </a:buClr>
              <a:buSzPts val="1200"/>
              <a:buFont typeface="Montserrat"/>
              <a:buNone/>
            </a:pPr>
            <a:r>
              <a:rPr lang="es-GT" sz="1200">
                <a:solidFill>
                  <a:srgbClr val="2F5597"/>
                </a:solidFill>
                <a:latin typeface="Montserrat"/>
                <a:ea typeface="Montserrat"/>
                <a:cs typeface="Montserrat"/>
                <a:sym typeface="Montserrat"/>
              </a:rPr>
              <a:t>Instituciones Públicas y Personas Jurídicas con acciones de  protección y vigilancia de Derechos Humanos.</a:t>
            </a:r>
            <a:endParaRPr sz="1200">
              <a:solidFill>
                <a:srgbClr val="2F5597"/>
              </a:solidFill>
              <a:latin typeface="Montserrat"/>
              <a:ea typeface="Montserrat"/>
              <a:cs typeface="Montserrat"/>
              <a:sym typeface="Montserrat"/>
            </a:endParaRPr>
          </a:p>
        </p:txBody>
      </p:sp>
      <p:pic>
        <p:nvPicPr>
          <p:cNvPr id="214" name="Google Shape;214;p16"/>
          <p:cNvPicPr preferRelativeResize="0"/>
          <p:nvPr/>
        </p:nvPicPr>
        <p:blipFill rotWithShape="1">
          <a:blip r:embed="rId3">
            <a:alphaModFix/>
          </a:blip>
          <a:srcRect/>
          <a:stretch/>
        </p:blipFill>
        <p:spPr>
          <a:xfrm>
            <a:off x="7328175" y="1502725"/>
            <a:ext cx="3932800" cy="42442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7"/>
          <p:cNvSpPr txBox="1">
            <a:spLocks noGrp="1"/>
          </p:cNvSpPr>
          <p:nvPr>
            <p:ph type="title"/>
          </p:nvPr>
        </p:nvSpPr>
        <p:spPr>
          <a:xfrm>
            <a:off x="1737359" y="433896"/>
            <a:ext cx="8886305" cy="84022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1800"/>
              <a:buFont typeface="Arial"/>
              <a:buNone/>
            </a:pPr>
            <a:br>
              <a:rPr lang="es-GT" sz="1800" b="1">
                <a:solidFill>
                  <a:srgbClr val="2F5496"/>
                </a:solidFill>
                <a:latin typeface="Arial"/>
                <a:ea typeface="Arial"/>
                <a:cs typeface="Arial"/>
                <a:sym typeface="Arial"/>
              </a:rPr>
            </a:br>
            <a:r>
              <a:rPr lang="es-GT" sz="2000"/>
              <a:t>Coordinación de acciones para dar seguimiento al cumplimiento de los compromisos asumidos ante los Sistemas internacionales de protección de Derechos Humanos </a:t>
            </a:r>
            <a:br>
              <a:rPr lang="es-GT" sz="4000">
                <a:latin typeface="Calibri"/>
                <a:ea typeface="Calibri"/>
                <a:cs typeface="Calibri"/>
                <a:sym typeface="Calibri"/>
              </a:rPr>
            </a:br>
            <a:endParaRPr/>
          </a:p>
        </p:txBody>
      </p:sp>
      <p:sp>
        <p:nvSpPr>
          <p:cNvPr id="220" name="Google Shape;220;p17"/>
          <p:cNvSpPr txBox="1"/>
          <p:nvPr/>
        </p:nvSpPr>
        <p:spPr>
          <a:xfrm>
            <a:off x="391100" y="1494125"/>
            <a:ext cx="5883300" cy="50949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GT" sz="1600">
                <a:solidFill>
                  <a:schemeClr val="dk1"/>
                </a:solidFill>
                <a:latin typeface="Montserrat"/>
                <a:ea typeface="Montserrat"/>
                <a:cs typeface="Montserrat"/>
                <a:sym typeface="Montserrat"/>
              </a:rPr>
              <a:t>La COPADEH a través de la Dirección de Vigilancia y Promoción de los Derechos Humanos,  reactivó el Foro Interinstitucional de Derechos Humanos (integrado por 61 instituciones, quienes nombran un delegado titular y un suplente), como mecanismo de apoyo a la coordinación de acciones en materia de Derechos Humanos del Estado de Guatemala y dar seguimiento al cumplimiento de los compromisos asumidos ante los Sistemas internacionales de protección de Derechos Humanos. </a:t>
            </a:r>
            <a:endParaRPr sz="1600"/>
          </a:p>
          <a:p>
            <a:pPr marL="0" marR="0" lvl="0" indent="0" algn="just" rtl="0">
              <a:spcBef>
                <a:spcPts val="0"/>
              </a:spcBef>
              <a:spcAft>
                <a:spcPts val="0"/>
              </a:spcAft>
              <a:buNone/>
            </a:pPr>
            <a:endParaRPr sz="600">
              <a:solidFill>
                <a:schemeClr val="dk1"/>
              </a:solidFill>
              <a:latin typeface="Montserrat"/>
              <a:ea typeface="Montserrat"/>
              <a:cs typeface="Montserrat"/>
              <a:sym typeface="Montserrat"/>
            </a:endParaRPr>
          </a:p>
          <a:p>
            <a:pPr marL="0" marR="0" lvl="0" indent="0" algn="just" rtl="0">
              <a:spcBef>
                <a:spcPts val="0"/>
              </a:spcBef>
              <a:spcAft>
                <a:spcPts val="0"/>
              </a:spcAft>
              <a:buNone/>
            </a:pPr>
            <a:r>
              <a:rPr lang="es-GT" sz="1600">
                <a:solidFill>
                  <a:schemeClr val="dk1"/>
                </a:solidFill>
                <a:latin typeface="Montserrat"/>
                <a:ea typeface="Montserrat"/>
                <a:cs typeface="Montserrat"/>
                <a:sym typeface="Montserrat"/>
              </a:rPr>
              <a:t>Se realizaron las acciones pertinentes para enviar los insumos necesarios, precisos y oportunos al Ministerio de Relaciones Exteriores, con el fin de dar respuesta a 8 solicitudes enviadas por distintos mecanismos de supervisión de la Organización de las Naciones Unidas, siendo: </a:t>
            </a:r>
            <a:endParaRPr sz="1600">
              <a:solidFill>
                <a:schemeClr val="dk1"/>
              </a:solidFill>
              <a:latin typeface="Montserrat"/>
              <a:ea typeface="Montserrat"/>
              <a:cs typeface="Montserrat"/>
              <a:sym typeface="Montserrat"/>
            </a:endParaRPr>
          </a:p>
          <a:p>
            <a:pPr marL="0" marR="0" lvl="0" indent="0" algn="just" rtl="0">
              <a:spcBef>
                <a:spcPts val="0"/>
              </a:spcBef>
              <a:spcAft>
                <a:spcPts val="0"/>
              </a:spcAft>
              <a:buNone/>
            </a:pPr>
            <a:r>
              <a:rPr lang="es-GT" sz="1600">
                <a:solidFill>
                  <a:schemeClr val="dk1"/>
                </a:solidFill>
                <a:latin typeface="Montserrat"/>
                <a:ea typeface="Montserrat"/>
                <a:cs typeface="Montserrat"/>
                <a:sym typeface="Montserrat"/>
              </a:rPr>
              <a:t>2 cuestionarios</a:t>
            </a:r>
            <a:endParaRPr sz="1600">
              <a:solidFill>
                <a:schemeClr val="dk1"/>
              </a:solidFill>
              <a:latin typeface="Montserrat"/>
              <a:ea typeface="Montserrat"/>
              <a:cs typeface="Montserrat"/>
              <a:sym typeface="Montserrat"/>
            </a:endParaRPr>
          </a:p>
          <a:p>
            <a:pPr marL="0" marR="0" lvl="0" indent="0" algn="just" rtl="0">
              <a:spcBef>
                <a:spcPts val="0"/>
              </a:spcBef>
              <a:spcAft>
                <a:spcPts val="0"/>
              </a:spcAft>
              <a:buNone/>
            </a:pPr>
            <a:r>
              <a:rPr lang="es-GT" sz="1600">
                <a:solidFill>
                  <a:schemeClr val="dk1"/>
                </a:solidFill>
                <a:latin typeface="Montserrat"/>
                <a:ea typeface="Montserrat"/>
                <a:cs typeface="Montserrat"/>
                <a:sym typeface="Montserrat"/>
              </a:rPr>
              <a:t>4 informes en diversas temáticas </a:t>
            </a:r>
            <a:endParaRPr sz="1600">
              <a:solidFill>
                <a:schemeClr val="dk1"/>
              </a:solidFill>
              <a:latin typeface="Montserrat"/>
              <a:ea typeface="Montserrat"/>
              <a:cs typeface="Montserrat"/>
              <a:sym typeface="Montserrat"/>
            </a:endParaRPr>
          </a:p>
          <a:p>
            <a:pPr marL="0" marR="0" lvl="0" indent="0" algn="just" rtl="0">
              <a:spcBef>
                <a:spcPts val="0"/>
              </a:spcBef>
              <a:spcAft>
                <a:spcPts val="0"/>
              </a:spcAft>
              <a:buNone/>
            </a:pPr>
            <a:r>
              <a:rPr lang="es-GT" sz="1600">
                <a:solidFill>
                  <a:schemeClr val="dk1"/>
                </a:solidFill>
                <a:latin typeface="Montserrat"/>
                <a:ea typeface="Montserrat"/>
                <a:cs typeface="Montserrat"/>
                <a:sym typeface="Montserrat"/>
              </a:rPr>
              <a:t>2 llamamientos urgentes</a:t>
            </a:r>
            <a:endParaRPr sz="1600">
              <a:solidFill>
                <a:schemeClr val="dk1"/>
              </a:solidFill>
              <a:latin typeface="Montserrat"/>
              <a:ea typeface="Montserrat"/>
              <a:cs typeface="Montserrat"/>
              <a:sym typeface="Montserrat"/>
            </a:endParaRPr>
          </a:p>
          <a:p>
            <a:pPr marL="0" marR="0" lvl="0" indent="0" algn="just" rtl="0">
              <a:spcBef>
                <a:spcPts val="0"/>
              </a:spcBef>
              <a:spcAft>
                <a:spcPts val="0"/>
              </a:spcAft>
              <a:buNone/>
            </a:pPr>
            <a:endParaRPr sz="1500">
              <a:solidFill>
                <a:schemeClr val="dk1"/>
              </a:solidFill>
              <a:latin typeface="Montserrat"/>
              <a:ea typeface="Montserrat"/>
              <a:cs typeface="Montserrat"/>
              <a:sym typeface="Montserrat"/>
            </a:endParaRPr>
          </a:p>
        </p:txBody>
      </p:sp>
      <p:sp>
        <p:nvSpPr>
          <p:cNvPr id="221" name="Google Shape;221;p17"/>
          <p:cNvSpPr txBox="1"/>
          <p:nvPr/>
        </p:nvSpPr>
        <p:spPr>
          <a:xfrm>
            <a:off x="579741" y="6342721"/>
            <a:ext cx="110325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F5496"/>
              </a:buClr>
              <a:buSzPts val="1200"/>
              <a:buFont typeface="Montserrat"/>
              <a:buNone/>
            </a:pPr>
            <a:r>
              <a:rPr lang="es-GT" sz="1200" b="0" i="0" u="none" strike="noStrike" cap="none">
                <a:solidFill>
                  <a:srgbClr val="2F5496"/>
                </a:solidFill>
                <a:latin typeface="Montserrat"/>
                <a:ea typeface="Montserrat"/>
                <a:cs typeface="Montserrat"/>
                <a:sym typeface="Montserrat"/>
              </a:rPr>
              <a:t>Instituciones Públicas y Personas Jurídicas con acciones de  protección y vigilancia de Derechos Humanos.</a:t>
            </a:r>
            <a:endParaRPr sz="1200" b="0" i="0" u="none" strike="noStrike" cap="none">
              <a:solidFill>
                <a:srgbClr val="2F5496"/>
              </a:solidFill>
              <a:latin typeface="Montserrat"/>
              <a:ea typeface="Montserrat"/>
              <a:cs typeface="Montserrat"/>
              <a:sym typeface="Montserrat"/>
            </a:endParaRPr>
          </a:p>
        </p:txBody>
      </p:sp>
      <p:pic>
        <p:nvPicPr>
          <p:cNvPr id="222" name="Google Shape;222;p17"/>
          <p:cNvPicPr preferRelativeResize="0"/>
          <p:nvPr/>
        </p:nvPicPr>
        <p:blipFill rotWithShape="1">
          <a:blip r:embed="rId3">
            <a:alphaModFix/>
          </a:blip>
          <a:srcRect/>
          <a:stretch/>
        </p:blipFill>
        <p:spPr>
          <a:xfrm>
            <a:off x="6614813" y="1527938"/>
            <a:ext cx="4586225" cy="4463700"/>
          </a:xfrm>
          <a:prstGeom prst="rect">
            <a:avLst/>
          </a:prstGeom>
          <a:noFill/>
          <a:ln>
            <a:noFill/>
          </a:ln>
        </p:spPr>
      </p:pic>
      <p:sp>
        <p:nvSpPr>
          <p:cNvPr id="223" name="Google Shape;223;p17"/>
          <p:cNvSpPr txBox="1"/>
          <p:nvPr/>
        </p:nvSpPr>
        <p:spPr>
          <a:xfrm>
            <a:off x="6614863" y="5911625"/>
            <a:ext cx="4586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GT" sz="1600">
                <a:solidFill>
                  <a:schemeClr val="dk1"/>
                </a:solidFill>
                <a:latin typeface="Montserrat"/>
                <a:ea typeface="Montserrat"/>
                <a:cs typeface="Montserrat"/>
                <a:sym typeface="Montserrat"/>
              </a:rPr>
              <a:t>Se realizaron tres reuniones del Foro.</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8"/>
          <p:cNvSpPr txBox="1">
            <a:spLocks noGrp="1"/>
          </p:cNvSpPr>
          <p:nvPr>
            <p:ph type="title"/>
          </p:nvPr>
        </p:nvSpPr>
        <p:spPr>
          <a:xfrm>
            <a:off x="1737360" y="365126"/>
            <a:ext cx="8886305" cy="840220"/>
          </a:xfrm>
          <a:prstGeom prst="rect">
            <a:avLst/>
          </a:prstGeom>
          <a:noFill/>
          <a:ln>
            <a:noFill/>
          </a:ln>
        </p:spPr>
        <p:txBody>
          <a:bodyPr spcFirstLastPara="1" wrap="square" lIns="91425" tIns="45700" rIns="91425" bIns="45700" anchor="ctr" anchorCtr="0">
            <a:noAutofit/>
          </a:bodyPr>
          <a:lstStyle/>
          <a:p>
            <a:pPr marL="0" lvl="0" indent="0" algn="ctr" rtl="0">
              <a:lnSpc>
                <a:spcPct val="107000"/>
              </a:lnSpc>
              <a:spcBef>
                <a:spcPts val="0"/>
              </a:spcBef>
              <a:spcAft>
                <a:spcPts val="0"/>
              </a:spcAft>
              <a:buClr>
                <a:srgbClr val="0D1F3C"/>
              </a:buClr>
              <a:buSzPts val="2400"/>
              <a:buFont typeface="Arial"/>
              <a:buNone/>
            </a:pPr>
            <a:br>
              <a:rPr lang="es-GT" sz="2400" b="1">
                <a:latin typeface="Arial"/>
                <a:ea typeface="Arial"/>
                <a:cs typeface="Arial"/>
                <a:sym typeface="Arial"/>
              </a:rPr>
            </a:br>
            <a:r>
              <a:rPr lang="es-GT" sz="2000"/>
              <a:t>Coordinación para establecimiento de Mesa de Diálogo con la Unión Verapacense de Organizaciones Campesinas (UVOC)</a:t>
            </a:r>
            <a:br>
              <a:rPr lang="es-GT" sz="2000"/>
            </a:br>
            <a:endParaRPr sz="2000"/>
          </a:p>
        </p:txBody>
      </p:sp>
      <p:sp>
        <p:nvSpPr>
          <p:cNvPr id="229" name="Google Shape;229;p18"/>
          <p:cNvSpPr txBox="1"/>
          <p:nvPr/>
        </p:nvSpPr>
        <p:spPr>
          <a:xfrm>
            <a:off x="124709" y="6396725"/>
            <a:ext cx="12111600" cy="27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1200" b="0" i="0" u="none" strike="noStrike" cap="none">
                <a:solidFill>
                  <a:srgbClr val="2F5496"/>
                </a:solidFill>
                <a:latin typeface="Montserrat"/>
                <a:ea typeface="Montserrat"/>
                <a:cs typeface="Montserrat"/>
                <a:sym typeface="Montserrat"/>
              </a:rPr>
              <a:t>Informes y asesorías a las dependencias del Organismo Ejecutivo, para la prevención de conflictos sociales, ambientales y agrarios, entre otros.</a:t>
            </a:r>
            <a:endParaRPr sz="1200">
              <a:solidFill>
                <a:srgbClr val="2F5496"/>
              </a:solidFill>
              <a:latin typeface="Montserrat"/>
              <a:ea typeface="Montserrat"/>
              <a:cs typeface="Montserrat"/>
              <a:sym typeface="Montserrat"/>
            </a:endParaRPr>
          </a:p>
        </p:txBody>
      </p:sp>
      <p:sp>
        <p:nvSpPr>
          <p:cNvPr id="230" name="Google Shape;230;p18"/>
          <p:cNvSpPr txBox="1"/>
          <p:nvPr/>
        </p:nvSpPr>
        <p:spPr>
          <a:xfrm>
            <a:off x="462000" y="1460538"/>
            <a:ext cx="11284200" cy="14739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s-GT" sz="1700">
                <a:solidFill>
                  <a:schemeClr val="dk1"/>
                </a:solidFill>
                <a:latin typeface="Montserrat"/>
                <a:ea typeface="Montserrat"/>
                <a:cs typeface="Montserrat"/>
                <a:sym typeface="Montserrat"/>
              </a:rPr>
              <a:t>Se realizó un acercamiento con la Unión Verapacense de Organizaciones Campesinas (UVOC), con el objeto de priorizar los casos de conflictos de tierras que esta agrupación acompaña. Se priorizó la atención de 9 casos y se acordó una reunión de trabajo con representantes de COPADEH y UVOC, para planificar una mesa de diálogo que permita conocer a mayor profundidad los casos priorizados y definir una ruta de seguimiento de los mismos. </a:t>
            </a:r>
            <a:endParaRPr sz="1700">
              <a:solidFill>
                <a:schemeClr val="dk1"/>
              </a:solidFill>
              <a:latin typeface="Montserrat"/>
              <a:ea typeface="Montserrat"/>
              <a:cs typeface="Montserrat"/>
              <a:sym typeface="Montserrat"/>
            </a:endParaRPr>
          </a:p>
        </p:txBody>
      </p:sp>
      <p:pic>
        <p:nvPicPr>
          <p:cNvPr id="231" name="Google Shape;231;p18"/>
          <p:cNvPicPr preferRelativeResize="0"/>
          <p:nvPr/>
        </p:nvPicPr>
        <p:blipFill rotWithShape="1">
          <a:blip r:embed="rId3">
            <a:alphaModFix/>
          </a:blip>
          <a:srcRect/>
          <a:stretch/>
        </p:blipFill>
        <p:spPr>
          <a:xfrm>
            <a:off x="551225" y="3048000"/>
            <a:ext cx="11105747" cy="2625199"/>
          </a:xfrm>
          <a:prstGeom prst="rect">
            <a:avLst/>
          </a:prstGeom>
          <a:noFill/>
          <a:ln>
            <a:noFill/>
          </a:ln>
        </p:spPr>
      </p:pic>
      <p:sp>
        <p:nvSpPr>
          <p:cNvPr id="232" name="Google Shape;232;p18"/>
          <p:cNvSpPr txBox="1"/>
          <p:nvPr/>
        </p:nvSpPr>
        <p:spPr>
          <a:xfrm>
            <a:off x="627663" y="5673200"/>
            <a:ext cx="11105700" cy="415500"/>
          </a:xfrm>
          <a:prstGeom prst="rect">
            <a:avLst/>
          </a:prstGeom>
          <a:noFill/>
          <a:ln>
            <a:noFill/>
          </a:ln>
        </p:spPr>
        <p:txBody>
          <a:bodyPr spcFirstLastPara="1" wrap="square" lIns="91425" tIns="91425" rIns="91425" bIns="91425" anchor="t" anchorCtr="0">
            <a:spAutoFit/>
          </a:bodyPr>
          <a:lstStyle/>
          <a:p>
            <a:pPr marL="0" lvl="0" indent="0" algn="just" rtl="0">
              <a:lnSpc>
                <a:spcPct val="107000"/>
              </a:lnSpc>
              <a:spcBef>
                <a:spcPts val="0"/>
              </a:spcBef>
              <a:spcAft>
                <a:spcPts val="0"/>
              </a:spcAft>
              <a:buNone/>
            </a:pPr>
            <a:r>
              <a:rPr lang="es-GT" sz="1500">
                <a:solidFill>
                  <a:schemeClr val="dk1"/>
                </a:solidFill>
                <a:latin typeface="Montserrat"/>
                <a:ea typeface="Montserrat"/>
                <a:cs typeface="Montserrat"/>
                <a:sym typeface="Montserrat"/>
              </a:rPr>
              <a:t>La mesa técnica se llevó a cabo el 6 de mayo de 2021 y se contó con participación de líderes comunitarios.</a:t>
            </a: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9"/>
          <p:cNvSpPr txBox="1">
            <a:spLocks noGrp="1"/>
          </p:cNvSpPr>
          <p:nvPr>
            <p:ph type="title"/>
          </p:nvPr>
        </p:nvSpPr>
        <p:spPr>
          <a:xfrm>
            <a:off x="1737360" y="365126"/>
            <a:ext cx="8886305" cy="840220"/>
          </a:xfrm>
          <a:prstGeom prst="rect">
            <a:avLst/>
          </a:prstGeom>
          <a:noFill/>
          <a:ln>
            <a:noFill/>
          </a:ln>
        </p:spPr>
        <p:txBody>
          <a:bodyPr spcFirstLastPara="1" wrap="square" lIns="91425" tIns="45700" rIns="91425" bIns="45700" anchor="ctr" anchorCtr="0">
            <a:noAutofit/>
          </a:bodyPr>
          <a:lstStyle/>
          <a:p>
            <a:pPr marL="228600" marR="0" lvl="0" indent="-228600" algn="ctr" rtl="0">
              <a:lnSpc>
                <a:spcPct val="107000"/>
              </a:lnSpc>
              <a:spcBef>
                <a:spcPts val="0"/>
              </a:spcBef>
              <a:spcAft>
                <a:spcPts val="0"/>
              </a:spcAft>
              <a:buClr>
                <a:srgbClr val="2F5496"/>
              </a:buClr>
              <a:buSzPts val="2500"/>
              <a:buFont typeface="Montserrat"/>
              <a:buNone/>
            </a:pPr>
            <a:br>
              <a:rPr lang="es-GT" sz="2500" b="1" i="0" u="none" strike="noStrike" cap="none">
                <a:solidFill>
                  <a:srgbClr val="2F5496"/>
                </a:solidFill>
                <a:latin typeface="Montserrat"/>
                <a:ea typeface="Montserrat"/>
                <a:cs typeface="Montserrat"/>
                <a:sym typeface="Montserrat"/>
              </a:rPr>
            </a:br>
            <a:r>
              <a:rPr lang="es-GT" sz="2500">
                <a:latin typeface="Montserrat"/>
                <a:ea typeface="Montserrat"/>
                <a:cs typeface="Montserrat"/>
                <a:sym typeface="Montserrat"/>
              </a:rPr>
              <a:t>Acercamiento con autoridades locales</a:t>
            </a:r>
            <a:br>
              <a:rPr lang="es-GT" sz="2500" b="0" i="0" u="none" strike="noStrike" cap="none">
                <a:solidFill>
                  <a:srgbClr val="000000"/>
                </a:solidFill>
                <a:latin typeface="Montserrat"/>
                <a:ea typeface="Montserrat"/>
                <a:cs typeface="Montserrat"/>
                <a:sym typeface="Montserrat"/>
              </a:rPr>
            </a:br>
            <a:endParaRPr sz="2500">
              <a:latin typeface="Montserrat"/>
              <a:ea typeface="Montserrat"/>
              <a:cs typeface="Montserrat"/>
              <a:sym typeface="Montserrat"/>
            </a:endParaRPr>
          </a:p>
        </p:txBody>
      </p:sp>
      <p:sp>
        <p:nvSpPr>
          <p:cNvPr id="238" name="Google Shape;238;p19"/>
          <p:cNvSpPr txBox="1">
            <a:spLocks noGrp="1"/>
          </p:cNvSpPr>
          <p:nvPr>
            <p:ph type="body" idx="1"/>
          </p:nvPr>
        </p:nvSpPr>
        <p:spPr>
          <a:xfrm>
            <a:off x="551225" y="1393900"/>
            <a:ext cx="11121000" cy="1377600"/>
          </a:xfrm>
          <a:prstGeom prst="rect">
            <a:avLst/>
          </a:prstGeom>
          <a:noFill/>
          <a:ln>
            <a:noFill/>
          </a:ln>
        </p:spPr>
        <p:txBody>
          <a:bodyPr spcFirstLastPara="1" wrap="square" lIns="91425" tIns="45700" rIns="91425" bIns="45700" anchor="t" anchorCtr="0">
            <a:noAutofit/>
          </a:bodyPr>
          <a:lstStyle/>
          <a:p>
            <a:pPr marL="0" lvl="0" indent="0" algn="just" rtl="0">
              <a:lnSpc>
                <a:spcPct val="107000"/>
              </a:lnSpc>
              <a:spcBef>
                <a:spcPts val="0"/>
              </a:spcBef>
              <a:spcAft>
                <a:spcPts val="0"/>
              </a:spcAft>
              <a:buClr>
                <a:schemeClr val="dk1"/>
              </a:buClr>
              <a:buSzPts val="1400"/>
              <a:buNone/>
            </a:pPr>
            <a:r>
              <a:rPr lang="es-GT" sz="1800">
                <a:latin typeface="Montserrat"/>
                <a:ea typeface="Montserrat"/>
                <a:cs typeface="Montserrat"/>
                <a:sym typeface="Montserrat"/>
              </a:rPr>
              <a:t>Se coordinó y participó en una reunión con los alcaldes municipales </a:t>
            </a:r>
            <a:r>
              <a:rPr lang="es-GT" sz="1800"/>
              <a:t>de Cunén, Cotzal y Santa María Nebaj, Quiché, </a:t>
            </a:r>
            <a:r>
              <a:rPr lang="es-GT" sz="1800">
                <a:latin typeface="Montserrat"/>
                <a:ea typeface="Montserrat"/>
                <a:cs typeface="Montserrat"/>
                <a:sym typeface="Montserrat"/>
              </a:rPr>
              <a:t>que integran la Mancomunidad Encuentro Regional Ixil por la Paz, con el objeto de abordar la situación de los conflictos agrarios en esos territorios, con miras a realizar actividades dirigidas a la resolución de los mismos.</a:t>
            </a:r>
            <a:endParaRPr sz="1800">
              <a:latin typeface="Montserrat"/>
              <a:ea typeface="Montserrat"/>
              <a:cs typeface="Montserrat"/>
              <a:sym typeface="Montserrat"/>
            </a:endParaRPr>
          </a:p>
          <a:p>
            <a:pPr marL="228600" lvl="0" indent="-139700" algn="l" rtl="0">
              <a:lnSpc>
                <a:spcPct val="90000"/>
              </a:lnSpc>
              <a:spcBef>
                <a:spcPts val="1800"/>
              </a:spcBef>
              <a:spcAft>
                <a:spcPts val="0"/>
              </a:spcAft>
              <a:buClr>
                <a:schemeClr val="dk1"/>
              </a:buClr>
              <a:buSzPts val="1400"/>
              <a:buNone/>
            </a:pPr>
            <a:endParaRPr sz="1600">
              <a:latin typeface="Montserrat"/>
              <a:ea typeface="Montserrat"/>
              <a:cs typeface="Montserrat"/>
              <a:sym typeface="Montserrat"/>
            </a:endParaRPr>
          </a:p>
        </p:txBody>
      </p:sp>
      <p:sp>
        <p:nvSpPr>
          <p:cNvPr id="239" name="Google Shape;239;p19"/>
          <p:cNvSpPr txBox="1"/>
          <p:nvPr/>
        </p:nvSpPr>
        <p:spPr>
          <a:xfrm>
            <a:off x="214262" y="6333800"/>
            <a:ext cx="119325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F5496"/>
              </a:buClr>
              <a:buSzPts val="1200"/>
              <a:buFont typeface="Montserrat"/>
              <a:buNone/>
            </a:pPr>
            <a:r>
              <a:rPr lang="es-GT" sz="1200" b="0" i="0" u="none" strike="noStrike" cap="none">
                <a:solidFill>
                  <a:srgbClr val="2F5496"/>
                </a:solidFill>
                <a:latin typeface="Montserrat"/>
                <a:ea typeface="Montserrat"/>
                <a:cs typeface="Montserrat"/>
                <a:sym typeface="Montserrat"/>
              </a:rPr>
              <a:t>Informes y asesorías a las dependencias del Organismo Ejecutivo, para la prevención de conflictos sociales, ambientales y agrarios, entre otros.</a:t>
            </a:r>
            <a:endParaRPr sz="1200" b="0" i="0" u="none" strike="noStrike" cap="none">
              <a:solidFill>
                <a:srgbClr val="2F5496"/>
              </a:solidFill>
              <a:latin typeface="Montserrat"/>
              <a:ea typeface="Montserrat"/>
              <a:cs typeface="Montserrat"/>
              <a:sym typeface="Montserrat"/>
            </a:endParaRPr>
          </a:p>
        </p:txBody>
      </p:sp>
      <p:pic>
        <p:nvPicPr>
          <p:cNvPr id="240" name="Google Shape;240;p19"/>
          <p:cNvPicPr preferRelativeResize="0"/>
          <p:nvPr/>
        </p:nvPicPr>
        <p:blipFill rotWithShape="1">
          <a:blip r:embed="rId3">
            <a:alphaModFix/>
          </a:blip>
          <a:srcRect/>
          <a:stretch/>
        </p:blipFill>
        <p:spPr>
          <a:xfrm>
            <a:off x="551225" y="2911025"/>
            <a:ext cx="11121123" cy="2682375"/>
          </a:xfrm>
          <a:prstGeom prst="rect">
            <a:avLst/>
          </a:prstGeom>
          <a:noFill/>
          <a:ln>
            <a:noFill/>
          </a:ln>
        </p:spPr>
      </p:pic>
      <p:sp>
        <p:nvSpPr>
          <p:cNvPr id="241" name="Google Shape;241;p19"/>
          <p:cNvSpPr txBox="1"/>
          <p:nvPr/>
        </p:nvSpPr>
        <p:spPr>
          <a:xfrm>
            <a:off x="336150" y="5518825"/>
            <a:ext cx="11519700" cy="431100"/>
          </a:xfrm>
          <a:prstGeom prst="rect">
            <a:avLst/>
          </a:prstGeom>
          <a:noFill/>
          <a:ln>
            <a:noFill/>
          </a:ln>
        </p:spPr>
        <p:txBody>
          <a:bodyPr spcFirstLastPara="1" wrap="square" lIns="91425" tIns="91425" rIns="91425" bIns="91425" anchor="t" anchorCtr="0">
            <a:spAutoFit/>
          </a:bodyPr>
          <a:lstStyle/>
          <a:p>
            <a:pPr marL="0" lvl="0" indent="0" algn="ctr" rtl="0">
              <a:lnSpc>
                <a:spcPct val="107000"/>
              </a:lnSpc>
              <a:spcBef>
                <a:spcPts val="0"/>
              </a:spcBef>
              <a:spcAft>
                <a:spcPts val="0"/>
              </a:spcAft>
              <a:buNone/>
            </a:pPr>
            <a:r>
              <a:rPr lang="es-GT" sz="1600" b="1">
                <a:solidFill>
                  <a:schemeClr val="dk1"/>
                </a:solidFill>
                <a:latin typeface="Montserrat"/>
                <a:ea typeface="Montserrat"/>
                <a:cs typeface="Montserrat"/>
                <a:sym typeface="Montserrat"/>
              </a:rPr>
              <a:t>Reuniones con los alcaldes municipales que integran la Mancomunidad ERIPAZ.</a:t>
            </a:r>
            <a:endParaRPr sz="12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gd893f205fb_6_0"/>
          <p:cNvPicPr preferRelativeResize="0"/>
          <p:nvPr/>
        </p:nvPicPr>
        <p:blipFill rotWithShape="1">
          <a:blip r:embed="rId3">
            <a:alphaModFix/>
          </a:blip>
          <a:srcRect/>
          <a:stretch/>
        </p:blipFill>
        <p:spPr>
          <a:xfrm>
            <a:off x="0" y="0"/>
            <a:ext cx="12192000" cy="6858002"/>
          </a:xfrm>
          <a:prstGeom prst="rect">
            <a:avLst/>
          </a:prstGeom>
          <a:noFill/>
          <a:ln>
            <a:noFill/>
          </a:ln>
        </p:spPr>
      </p:pic>
      <p:sp>
        <p:nvSpPr>
          <p:cNvPr id="86" name="Google Shape;86;gd893f205fb_6_0"/>
          <p:cNvSpPr txBox="1"/>
          <p:nvPr/>
        </p:nvSpPr>
        <p:spPr>
          <a:xfrm>
            <a:off x="799650" y="842800"/>
            <a:ext cx="10592700" cy="3415800"/>
          </a:xfrm>
          <a:prstGeom prst="rect">
            <a:avLst/>
          </a:prstGeom>
          <a:noFill/>
          <a:ln>
            <a:noFill/>
          </a:ln>
        </p:spPr>
        <p:txBody>
          <a:bodyPr spcFirstLastPara="1" wrap="square" lIns="91425" tIns="45700" rIns="91425" bIns="45700" anchor="ctr" anchorCtr="0">
            <a:normAutofit lnSpcReduction="10000"/>
          </a:bodyPr>
          <a:lstStyle/>
          <a:p>
            <a:pPr marL="0" marR="0" lvl="0" indent="0" algn="ctr" rtl="0">
              <a:lnSpc>
                <a:spcPct val="90000"/>
              </a:lnSpc>
              <a:spcBef>
                <a:spcPts val="0"/>
              </a:spcBef>
              <a:spcAft>
                <a:spcPts val="0"/>
              </a:spcAft>
              <a:buClr>
                <a:schemeClr val="lt1"/>
              </a:buClr>
              <a:buSzPts val="4000"/>
              <a:buFont typeface="Montserrat"/>
              <a:buNone/>
            </a:pPr>
            <a:br>
              <a:rPr lang="es-GT" sz="4000" b="1">
                <a:solidFill>
                  <a:schemeClr val="dk1"/>
                </a:solidFill>
                <a:latin typeface="Montserrat"/>
                <a:ea typeface="Montserrat"/>
                <a:cs typeface="Montserrat"/>
                <a:sym typeface="Montserrat"/>
              </a:rPr>
            </a:br>
            <a:endParaRPr sz="4000" b="1">
              <a:solidFill>
                <a:srgbClr val="00B0F0"/>
              </a:solidFill>
              <a:latin typeface="Montserrat"/>
              <a:ea typeface="Montserrat"/>
              <a:cs typeface="Montserrat"/>
              <a:sym typeface="Montserrat"/>
            </a:endParaRPr>
          </a:p>
          <a:p>
            <a:pPr marL="0" marR="0" lvl="0" indent="0" algn="ctr" rtl="0">
              <a:lnSpc>
                <a:spcPct val="90000"/>
              </a:lnSpc>
              <a:spcBef>
                <a:spcPts val="0"/>
              </a:spcBef>
              <a:spcAft>
                <a:spcPts val="0"/>
              </a:spcAft>
              <a:buClr>
                <a:srgbClr val="00B0F0"/>
              </a:buClr>
              <a:buSzPts val="4000"/>
              <a:buFont typeface="Montserrat"/>
              <a:buNone/>
            </a:pPr>
            <a:r>
              <a:rPr lang="es-GT" sz="4000" b="1">
                <a:solidFill>
                  <a:srgbClr val="FFFFFF"/>
                </a:solidFill>
                <a:latin typeface="Montserrat"/>
                <a:ea typeface="Montserrat"/>
                <a:cs typeface="Montserrat"/>
                <a:sym typeface="Montserrat"/>
              </a:rPr>
              <a:t>COMISIÓN PRESIDENCIAL POR LA PAZ Y LOS DERECHOS HUMANOS</a:t>
            </a:r>
            <a:endParaRPr sz="4000" b="1">
              <a:solidFill>
                <a:srgbClr val="FFFFFF"/>
              </a:solidFill>
              <a:latin typeface="Montserrat"/>
              <a:ea typeface="Montserrat"/>
              <a:cs typeface="Montserrat"/>
              <a:sym typeface="Montserrat"/>
            </a:endParaRPr>
          </a:p>
          <a:p>
            <a:pPr marL="0" marR="0" lvl="0" indent="0" algn="ctr" rtl="0">
              <a:lnSpc>
                <a:spcPct val="90000"/>
              </a:lnSpc>
              <a:spcBef>
                <a:spcPts val="0"/>
              </a:spcBef>
              <a:spcAft>
                <a:spcPts val="0"/>
              </a:spcAft>
              <a:buClr>
                <a:srgbClr val="00B0F0"/>
              </a:buClr>
              <a:buSzPts val="4000"/>
              <a:buFont typeface="Montserrat"/>
              <a:buNone/>
            </a:pPr>
            <a:r>
              <a:rPr lang="es-GT" sz="4000" b="1">
                <a:solidFill>
                  <a:srgbClr val="FFFFFF"/>
                </a:solidFill>
                <a:latin typeface="Montserrat"/>
                <a:ea typeface="Montserrat"/>
                <a:cs typeface="Montserrat"/>
                <a:sym typeface="Montserrat"/>
              </a:rPr>
              <a:t>-COPADEH-</a:t>
            </a:r>
            <a:endParaRPr sz="4000" b="1">
              <a:solidFill>
                <a:srgbClr val="FFFFFF"/>
              </a:solidFill>
              <a:latin typeface="Montserrat"/>
              <a:ea typeface="Montserrat"/>
              <a:cs typeface="Montserrat"/>
              <a:sym typeface="Montserrat"/>
            </a:endParaRPr>
          </a:p>
          <a:p>
            <a:pPr marL="0" marR="0" lvl="0" indent="0" algn="ctr" rtl="0">
              <a:lnSpc>
                <a:spcPct val="90000"/>
              </a:lnSpc>
              <a:spcBef>
                <a:spcPts val="0"/>
              </a:spcBef>
              <a:spcAft>
                <a:spcPts val="0"/>
              </a:spcAft>
              <a:buClr>
                <a:srgbClr val="00B0F0"/>
              </a:buClr>
              <a:buSzPts val="4000"/>
              <a:buFont typeface="Montserrat"/>
              <a:buNone/>
            </a:pPr>
            <a:br>
              <a:rPr lang="es-GT" sz="4000" b="1">
                <a:solidFill>
                  <a:srgbClr val="00B0F0"/>
                </a:solidFill>
                <a:latin typeface="Montserrat"/>
                <a:ea typeface="Montserrat"/>
                <a:cs typeface="Montserrat"/>
                <a:sym typeface="Montserrat"/>
              </a:rPr>
            </a:b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0"/>
          <p:cNvSpPr txBox="1">
            <a:spLocks noGrp="1"/>
          </p:cNvSpPr>
          <p:nvPr>
            <p:ph type="title"/>
          </p:nvPr>
        </p:nvSpPr>
        <p:spPr>
          <a:xfrm>
            <a:off x="1737360" y="365126"/>
            <a:ext cx="8886305" cy="84022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D1F3C"/>
              </a:buClr>
              <a:buSzPts val="2500"/>
              <a:buFont typeface="Montserrat"/>
              <a:buNone/>
            </a:pPr>
            <a:br>
              <a:rPr lang="es-GT" sz="2500"/>
            </a:br>
            <a:r>
              <a:rPr lang="es-GT" sz="2500"/>
              <a:t>Tendencias</a:t>
            </a:r>
            <a:br>
              <a:rPr lang="es-GT" sz="2500"/>
            </a:br>
            <a:endParaRPr sz="2500"/>
          </a:p>
        </p:txBody>
      </p:sp>
      <p:sp>
        <p:nvSpPr>
          <p:cNvPr id="247" name="Google Shape;247;p20"/>
          <p:cNvSpPr txBox="1">
            <a:spLocks noGrp="1"/>
          </p:cNvSpPr>
          <p:nvPr>
            <p:ph type="body" idx="1"/>
          </p:nvPr>
        </p:nvSpPr>
        <p:spPr>
          <a:xfrm>
            <a:off x="340475" y="1400425"/>
            <a:ext cx="11300400" cy="4776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400"/>
              <a:buNone/>
            </a:pPr>
            <a:r>
              <a:rPr lang="es-GT" sz="1400">
                <a:latin typeface="Montserrat"/>
                <a:ea typeface="Montserrat"/>
                <a:cs typeface="Montserrat"/>
                <a:sym typeface="Montserrat"/>
              </a:rPr>
              <a:t>Para fortalecer la cobertura de la COPADEH en las demás regiones del país, con índices altos de conflictividad, se abrirán 13 </a:t>
            </a:r>
            <a:r>
              <a:rPr lang="es-GT" sz="1400"/>
              <a:t>sedes regionales más, </a:t>
            </a:r>
            <a:r>
              <a:rPr lang="es-GT" sz="1400">
                <a:latin typeface="Montserrat"/>
                <a:ea typeface="Montserrat"/>
                <a:cs typeface="Montserrat"/>
                <a:sym typeface="Montserrat"/>
              </a:rPr>
              <a:t>para un total de 16. Dichas sedes estarán ubica</a:t>
            </a:r>
            <a:r>
              <a:rPr lang="es-GT" sz="1400"/>
              <a:t>das en</a:t>
            </a:r>
            <a:r>
              <a:rPr lang="es-GT" sz="1400">
                <a:latin typeface="Montserrat"/>
                <a:ea typeface="Montserrat"/>
                <a:cs typeface="Montserrat"/>
                <a:sym typeface="Montserrat"/>
              </a:rPr>
              <a:t>:</a:t>
            </a:r>
            <a:endParaRPr/>
          </a:p>
          <a:p>
            <a:pPr marL="342900" lvl="0" indent="-342900" algn="just" rtl="0">
              <a:lnSpc>
                <a:spcPct val="90000"/>
              </a:lnSpc>
              <a:spcBef>
                <a:spcPts val="1000"/>
              </a:spcBef>
              <a:spcAft>
                <a:spcPts val="0"/>
              </a:spcAft>
              <a:buClr>
                <a:schemeClr val="dk1"/>
              </a:buClr>
              <a:buSzPts val="1400"/>
              <a:buFont typeface="Calibri"/>
              <a:buAutoNum type="arabicPeriod"/>
            </a:pPr>
            <a:r>
              <a:rPr lang="es-GT" sz="1400">
                <a:latin typeface="Montserrat"/>
                <a:ea typeface="Montserrat"/>
                <a:cs typeface="Montserrat"/>
                <a:sym typeface="Montserrat"/>
              </a:rPr>
              <a:t>Mazatenango, Suchitepéquez</a:t>
            </a:r>
            <a:endParaRPr/>
          </a:p>
          <a:p>
            <a:pPr marL="342900" lvl="0" indent="-342900" algn="just" rtl="0">
              <a:lnSpc>
                <a:spcPct val="90000"/>
              </a:lnSpc>
              <a:spcBef>
                <a:spcPts val="1000"/>
              </a:spcBef>
              <a:spcAft>
                <a:spcPts val="0"/>
              </a:spcAft>
              <a:buClr>
                <a:schemeClr val="dk1"/>
              </a:buClr>
              <a:buSzPts val="1400"/>
              <a:buFont typeface="Calibri"/>
              <a:buAutoNum type="arabicPeriod"/>
            </a:pPr>
            <a:r>
              <a:rPr lang="es-GT" sz="1400">
                <a:latin typeface="Montserrat"/>
                <a:ea typeface="Montserrat"/>
                <a:cs typeface="Montserrat"/>
                <a:sym typeface="Montserrat"/>
              </a:rPr>
              <a:t>Santa Elena, Flores Petén</a:t>
            </a:r>
            <a:endParaRPr/>
          </a:p>
          <a:p>
            <a:pPr marL="342900" lvl="0" indent="-342900" algn="just" rtl="0">
              <a:lnSpc>
                <a:spcPct val="90000"/>
              </a:lnSpc>
              <a:spcBef>
                <a:spcPts val="1000"/>
              </a:spcBef>
              <a:spcAft>
                <a:spcPts val="0"/>
              </a:spcAft>
              <a:buClr>
                <a:schemeClr val="dk1"/>
              </a:buClr>
              <a:buSzPts val="1400"/>
              <a:buFont typeface="Calibri"/>
              <a:buAutoNum type="arabicPeriod"/>
            </a:pPr>
            <a:r>
              <a:rPr lang="es-GT" sz="1400">
                <a:latin typeface="Montserrat"/>
                <a:ea typeface="Montserrat"/>
                <a:cs typeface="Montserrat"/>
                <a:sym typeface="Montserrat"/>
              </a:rPr>
              <a:t>Santa Cruz del Quiché</a:t>
            </a:r>
            <a:endParaRPr/>
          </a:p>
          <a:p>
            <a:pPr marL="342900" lvl="0" indent="-342900" algn="just" rtl="0">
              <a:lnSpc>
                <a:spcPct val="90000"/>
              </a:lnSpc>
              <a:spcBef>
                <a:spcPts val="1000"/>
              </a:spcBef>
              <a:spcAft>
                <a:spcPts val="0"/>
              </a:spcAft>
              <a:buClr>
                <a:schemeClr val="dk1"/>
              </a:buClr>
              <a:buSzPts val="1400"/>
              <a:buFont typeface="Calibri"/>
              <a:buAutoNum type="arabicPeriod"/>
            </a:pPr>
            <a:r>
              <a:rPr lang="es-GT" sz="1400">
                <a:latin typeface="Montserrat"/>
                <a:ea typeface="Montserrat"/>
                <a:cs typeface="Montserrat"/>
                <a:sym typeface="Montserrat"/>
              </a:rPr>
              <a:t>La Libertad, departamento de Petén</a:t>
            </a:r>
            <a:endParaRPr/>
          </a:p>
          <a:p>
            <a:pPr marL="342900" lvl="0" indent="-342900" algn="just" rtl="0">
              <a:lnSpc>
                <a:spcPct val="90000"/>
              </a:lnSpc>
              <a:spcBef>
                <a:spcPts val="1000"/>
              </a:spcBef>
              <a:spcAft>
                <a:spcPts val="0"/>
              </a:spcAft>
              <a:buClr>
                <a:schemeClr val="dk1"/>
              </a:buClr>
              <a:buSzPts val="1400"/>
              <a:buFont typeface="Calibri"/>
              <a:buAutoNum type="arabicPeriod"/>
            </a:pPr>
            <a:r>
              <a:rPr lang="es-GT" sz="1400">
                <a:latin typeface="Montserrat"/>
                <a:ea typeface="Montserrat"/>
                <a:cs typeface="Montserrat"/>
                <a:sym typeface="Montserrat"/>
              </a:rPr>
              <a:t>San Marcos</a:t>
            </a:r>
            <a:endParaRPr/>
          </a:p>
          <a:p>
            <a:pPr marL="342900" lvl="0" indent="-342900" algn="just" rtl="0">
              <a:lnSpc>
                <a:spcPct val="90000"/>
              </a:lnSpc>
              <a:spcBef>
                <a:spcPts val="1000"/>
              </a:spcBef>
              <a:spcAft>
                <a:spcPts val="0"/>
              </a:spcAft>
              <a:buClr>
                <a:schemeClr val="dk1"/>
              </a:buClr>
              <a:buSzPts val="1400"/>
              <a:buFont typeface="Calibri"/>
              <a:buAutoNum type="arabicPeriod"/>
            </a:pPr>
            <a:r>
              <a:rPr lang="es-GT" sz="1400">
                <a:latin typeface="Montserrat"/>
                <a:ea typeface="Montserrat"/>
                <a:cs typeface="Montserrat"/>
                <a:sym typeface="Montserrat"/>
              </a:rPr>
              <a:t>Huehuetenango</a:t>
            </a:r>
            <a:endParaRPr/>
          </a:p>
          <a:p>
            <a:pPr marL="342900" lvl="0" indent="-342900" algn="just" rtl="0">
              <a:lnSpc>
                <a:spcPct val="90000"/>
              </a:lnSpc>
              <a:spcBef>
                <a:spcPts val="1000"/>
              </a:spcBef>
              <a:spcAft>
                <a:spcPts val="0"/>
              </a:spcAft>
              <a:buClr>
                <a:schemeClr val="dk1"/>
              </a:buClr>
              <a:buSzPts val="1400"/>
              <a:buFont typeface="Calibri"/>
              <a:buAutoNum type="arabicPeriod"/>
            </a:pPr>
            <a:r>
              <a:rPr lang="es-GT" sz="1400">
                <a:latin typeface="Montserrat"/>
                <a:ea typeface="Montserrat"/>
                <a:cs typeface="Montserrat"/>
                <a:sym typeface="Montserrat"/>
              </a:rPr>
              <a:t>Soloma, Huehuetenango</a:t>
            </a:r>
            <a:endParaRPr/>
          </a:p>
          <a:p>
            <a:pPr marL="342900" lvl="0" indent="-342900" algn="just" rtl="0">
              <a:lnSpc>
                <a:spcPct val="90000"/>
              </a:lnSpc>
              <a:spcBef>
                <a:spcPts val="1000"/>
              </a:spcBef>
              <a:spcAft>
                <a:spcPts val="0"/>
              </a:spcAft>
              <a:buClr>
                <a:schemeClr val="dk1"/>
              </a:buClr>
              <a:buSzPts val="1400"/>
              <a:buFont typeface="Calibri"/>
              <a:buAutoNum type="arabicPeriod"/>
            </a:pPr>
            <a:r>
              <a:rPr lang="es-GT" sz="1400">
                <a:latin typeface="Montserrat"/>
                <a:ea typeface="Montserrat"/>
                <a:cs typeface="Montserrat"/>
                <a:sym typeface="Montserrat"/>
              </a:rPr>
              <a:t>Chiquimula</a:t>
            </a:r>
            <a:endParaRPr/>
          </a:p>
          <a:p>
            <a:pPr marL="342900" lvl="0" indent="-342900" algn="just" rtl="0">
              <a:lnSpc>
                <a:spcPct val="90000"/>
              </a:lnSpc>
              <a:spcBef>
                <a:spcPts val="1000"/>
              </a:spcBef>
              <a:spcAft>
                <a:spcPts val="0"/>
              </a:spcAft>
              <a:buClr>
                <a:schemeClr val="dk1"/>
              </a:buClr>
              <a:buSzPts val="1400"/>
              <a:buFont typeface="Calibri"/>
              <a:buAutoNum type="arabicPeriod"/>
            </a:pPr>
            <a:r>
              <a:rPr lang="es-GT" sz="1400">
                <a:latin typeface="Montserrat"/>
                <a:ea typeface="Montserrat"/>
                <a:cs typeface="Montserrat"/>
                <a:sym typeface="Montserrat"/>
              </a:rPr>
              <a:t>Santa Catalina La Tinta, Alta Verapaz</a:t>
            </a:r>
            <a:endParaRPr/>
          </a:p>
          <a:p>
            <a:pPr marL="342900" lvl="0" indent="-342900" algn="just" rtl="0">
              <a:lnSpc>
                <a:spcPct val="90000"/>
              </a:lnSpc>
              <a:spcBef>
                <a:spcPts val="1000"/>
              </a:spcBef>
              <a:spcAft>
                <a:spcPts val="0"/>
              </a:spcAft>
              <a:buClr>
                <a:schemeClr val="dk1"/>
              </a:buClr>
              <a:buSzPts val="1400"/>
              <a:buFont typeface="Calibri"/>
              <a:buAutoNum type="arabicPeriod"/>
            </a:pPr>
            <a:r>
              <a:rPr lang="es-GT" sz="1400">
                <a:latin typeface="Montserrat"/>
                <a:ea typeface="Montserrat"/>
                <a:cs typeface="Montserrat"/>
                <a:sym typeface="Montserrat"/>
              </a:rPr>
              <a:t>Puerto Barrios, Izabal</a:t>
            </a:r>
            <a:endParaRPr/>
          </a:p>
          <a:p>
            <a:pPr marL="342900" lvl="0" indent="-342900" algn="just" rtl="0">
              <a:lnSpc>
                <a:spcPct val="90000"/>
              </a:lnSpc>
              <a:spcBef>
                <a:spcPts val="1000"/>
              </a:spcBef>
              <a:spcAft>
                <a:spcPts val="0"/>
              </a:spcAft>
              <a:buClr>
                <a:schemeClr val="dk1"/>
              </a:buClr>
              <a:buSzPts val="1400"/>
              <a:buFont typeface="Calibri"/>
              <a:buAutoNum type="arabicPeriod"/>
            </a:pPr>
            <a:r>
              <a:rPr lang="es-GT" sz="1400">
                <a:latin typeface="Montserrat"/>
                <a:ea typeface="Montserrat"/>
                <a:cs typeface="Montserrat"/>
                <a:sym typeface="Montserrat"/>
              </a:rPr>
              <a:t>Chimaltenango</a:t>
            </a:r>
            <a:endParaRPr/>
          </a:p>
          <a:p>
            <a:pPr marL="342900" lvl="0" indent="-342900" algn="just" rtl="0">
              <a:lnSpc>
                <a:spcPct val="90000"/>
              </a:lnSpc>
              <a:spcBef>
                <a:spcPts val="1000"/>
              </a:spcBef>
              <a:spcAft>
                <a:spcPts val="0"/>
              </a:spcAft>
              <a:buClr>
                <a:schemeClr val="dk1"/>
              </a:buClr>
              <a:buSzPts val="1400"/>
              <a:buFont typeface="Calibri"/>
              <a:buAutoNum type="arabicPeriod"/>
            </a:pPr>
            <a:r>
              <a:rPr lang="es-GT" sz="1400">
                <a:latin typeface="Montserrat"/>
                <a:ea typeface="Montserrat"/>
                <a:cs typeface="Montserrat"/>
                <a:sym typeface="Montserrat"/>
              </a:rPr>
              <a:t>Chisec, Alta Verapaz</a:t>
            </a:r>
            <a:endParaRPr/>
          </a:p>
          <a:p>
            <a:pPr marL="342900" lvl="0" indent="-342900" algn="just" rtl="0">
              <a:lnSpc>
                <a:spcPct val="90000"/>
              </a:lnSpc>
              <a:spcBef>
                <a:spcPts val="1000"/>
              </a:spcBef>
              <a:spcAft>
                <a:spcPts val="0"/>
              </a:spcAft>
              <a:buClr>
                <a:schemeClr val="dk1"/>
              </a:buClr>
              <a:buSzPts val="1400"/>
              <a:buFont typeface="Calibri"/>
              <a:buAutoNum type="arabicPeriod"/>
            </a:pPr>
            <a:r>
              <a:rPr lang="es-GT" sz="1400">
                <a:latin typeface="Montserrat"/>
                <a:ea typeface="Montserrat"/>
                <a:cs typeface="Montserrat"/>
                <a:sym typeface="Montserrat"/>
              </a:rPr>
              <a:t>Quetzaltenango</a:t>
            </a:r>
            <a:endParaRPr/>
          </a:p>
          <a:p>
            <a:pPr marL="0" lvl="0" indent="0" algn="just" rtl="0">
              <a:lnSpc>
                <a:spcPct val="90000"/>
              </a:lnSpc>
              <a:spcBef>
                <a:spcPts val="1000"/>
              </a:spcBef>
              <a:spcAft>
                <a:spcPts val="0"/>
              </a:spcAft>
              <a:buClr>
                <a:schemeClr val="dk1"/>
              </a:buClr>
              <a:buSzPts val="1400"/>
              <a:buNone/>
            </a:pPr>
            <a:endParaRPr sz="1400">
              <a:latin typeface="Montserrat"/>
              <a:ea typeface="Montserrat"/>
              <a:cs typeface="Montserrat"/>
              <a:sym typeface="Montserrat"/>
            </a:endParaRPr>
          </a:p>
          <a:p>
            <a:pPr marL="228600" lvl="0" indent="-139700" algn="l" rtl="0">
              <a:lnSpc>
                <a:spcPct val="90000"/>
              </a:lnSpc>
              <a:spcBef>
                <a:spcPts val="1000"/>
              </a:spcBef>
              <a:spcAft>
                <a:spcPts val="0"/>
              </a:spcAft>
              <a:buClr>
                <a:schemeClr val="dk1"/>
              </a:buClr>
              <a:buSzPts val="1400"/>
              <a:buNone/>
            </a:pPr>
            <a:endParaRPr sz="1400">
              <a:latin typeface="Montserrat"/>
              <a:ea typeface="Montserrat"/>
              <a:cs typeface="Montserrat"/>
              <a:sym typeface="Montserrat"/>
            </a:endParaRPr>
          </a:p>
        </p:txBody>
      </p:sp>
      <p:pic>
        <p:nvPicPr>
          <p:cNvPr id="248" name="Google Shape;248;p20"/>
          <p:cNvPicPr preferRelativeResize="0"/>
          <p:nvPr/>
        </p:nvPicPr>
        <p:blipFill rotWithShape="1">
          <a:blip r:embed="rId3">
            <a:alphaModFix/>
          </a:blip>
          <a:srcRect/>
          <a:stretch/>
        </p:blipFill>
        <p:spPr>
          <a:xfrm>
            <a:off x="6573900" y="1910850"/>
            <a:ext cx="4266374" cy="47039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2"/>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title"/>
          </p:nvPr>
        </p:nvSpPr>
        <p:spPr>
          <a:xfrm>
            <a:off x="1828800" y="511275"/>
            <a:ext cx="8766000" cy="547200"/>
          </a:xfrm>
          <a:prstGeom prst="rect">
            <a:avLst/>
          </a:prstGeom>
          <a:noFill/>
          <a:ln>
            <a:noFill/>
          </a:ln>
        </p:spPr>
        <p:txBody>
          <a:bodyPr spcFirstLastPara="1" wrap="square" lIns="91425" tIns="45700" rIns="91425" bIns="45700" anchor="ctr" anchorCtr="0">
            <a:normAutofit fontScale="90000"/>
          </a:bodyPr>
          <a:lstStyle/>
          <a:p>
            <a:pPr marL="2250000" lvl="0" indent="0" algn="l" rtl="0">
              <a:lnSpc>
                <a:spcPct val="90000"/>
              </a:lnSpc>
              <a:spcBef>
                <a:spcPts val="0"/>
              </a:spcBef>
              <a:spcAft>
                <a:spcPts val="0"/>
              </a:spcAft>
              <a:buClr>
                <a:srgbClr val="0D1F3C"/>
              </a:buClr>
              <a:buSzPct val="100000"/>
              <a:buFont typeface="Montserrat"/>
              <a:buNone/>
            </a:pPr>
            <a:r>
              <a:rPr lang="es-GT" sz="2800" b="1">
                <a:solidFill>
                  <a:srgbClr val="0D1F3C"/>
                </a:solidFill>
                <a:latin typeface="Montserrat"/>
                <a:ea typeface="Montserrat"/>
                <a:cs typeface="Montserrat"/>
                <a:sym typeface="Montserrat"/>
              </a:rPr>
              <a:t>Ejecución presupuestaria                                                     </a:t>
            </a:r>
            <a:endParaRPr sz="2800" b="1">
              <a:solidFill>
                <a:srgbClr val="0D1F3C"/>
              </a:solidFill>
              <a:latin typeface="Montserrat"/>
              <a:ea typeface="Montserrat"/>
              <a:cs typeface="Montserrat"/>
              <a:sym typeface="Montserrat"/>
            </a:endParaRPr>
          </a:p>
          <a:p>
            <a:pPr marL="2250000" lvl="0" indent="0" algn="l" rtl="0">
              <a:lnSpc>
                <a:spcPct val="90000"/>
              </a:lnSpc>
              <a:spcBef>
                <a:spcPts val="0"/>
              </a:spcBef>
              <a:spcAft>
                <a:spcPts val="0"/>
              </a:spcAft>
              <a:buClr>
                <a:srgbClr val="0D1F3C"/>
              </a:buClr>
              <a:buSzPct val="100000"/>
              <a:buFont typeface="Montserrat"/>
              <a:buNone/>
            </a:pPr>
            <a:r>
              <a:rPr lang="es-GT" sz="2800"/>
              <a:t>     </a:t>
            </a:r>
            <a:r>
              <a:rPr lang="es-GT" sz="2800" b="1">
                <a:solidFill>
                  <a:srgbClr val="0D1F3C"/>
                </a:solidFill>
                <a:latin typeface="Montserrat"/>
                <a:ea typeface="Montserrat"/>
                <a:cs typeface="Montserrat"/>
                <a:sym typeface="Montserrat"/>
              </a:rPr>
              <a:t>por grupo de gasto</a:t>
            </a:r>
            <a:endParaRPr sz="1800" b="1">
              <a:latin typeface="Montserrat"/>
              <a:ea typeface="Montserrat"/>
              <a:cs typeface="Montserrat"/>
              <a:sym typeface="Montserrat"/>
            </a:endParaRPr>
          </a:p>
        </p:txBody>
      </p:sp>
      <p:sp>
        <p:nvSpPr>
          <p:cNvPr id="92" name="Google Shape;92;p3"/>
          <p:cNvSpPr txBox="1">
            <a:spLocks noGrp="1"/>
          </p:cNvSpPr>
          <p:nvPr>
            <p:ph type="body" idx="1"/>
          </p:nvPr>
        </p:nvSpPr>
        <p:spPr>
          <a:xfrm>
            <a:off x="0" y="1516850"/>
            <a:ext cx="4439100" cy="5076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000"/>
              <a:buNone/>
            </a:pPr>
            <a:endParaRPr sz="2000" b="1"/>
          </a:p>
          <a:p>
            <a:pPr marL="685800" lvl="1" indent="-228600" algn="l" rtl="0">
              <a:lnSpc>
                <a:spcPct val="100000"/>
              </a:lnSpc>
              <a:spcBef>
                <a:spcPts val="500"/>
              </a:spcBef>
              <a:spcAft>
                <a:spcPts val="0"/>
              </a:spcAft>
              <a:buClr>
                <a:schemeClr val="dk1"/>
              </a:buClr>
              <a:buSzPts val="2000"/>
              <a:buChar char="•"/>
            </a:pPr>
            <a:r>
              <a:rPr lang="es-GT" sz="2000">
                <a:latin typeface="Montserrat"/>
                <a:ea typeface="Montserrat"/>
                <a:cs typeface="Montserrat"/>
                <a:sym typeface="Montserrat"/>
              </a:rPr>
              <a:t>Presupu</a:t>
            </a:r>
            <a:r>
              <a:rPr lang="es-GT" sz="2000"/>
              <a:t>e</a:t>
            </a:r>
            <a:r>
              <a:rPr lang="es-GT" sz="2000">
                <a:latin typeface="Montserrat"/>
                <a:ea typeface="Montserrat"/>
                <a:cs typeface="Montserrat"/>
                <a:sym typeface="Montserrat"/>
              </a:rPr>
              <a:t>sto </a:t>
            </a:r>
            <a:r>
              <a:rPr lang="es-GT" sz="2000" b="1">
                <a:latin typeface="Montserrat"/>
                <a:ea typeface="Montserrat"/>
                <a:cs typeface="Montserrat"/>
                <a:sym typeface="Montserrat"/>
              </a:rPr>
              <a:t>asignado</a:t>
            </a:r>
            <a:r>
              <a:rPr lang="es-GT" sz="2000">
                <a:latin typeface="Montserrat"/>
                <a:ea typeface="Montserrat"/>
                <a:cs typeface="Montserrat"/>
                <a:sym typeface="Montserrat"/>
              </a:rPr>
              <a:t> </a:t>
            </a:r>
            <a:endParaRPr/>
          </a:p>
          <a:p>
            <a:pPr marL="457200" lvl="1" indent="0" algn="l" rtl="0">
              <a:lnSpc>
                <a:spcPct val="100000"/>
              </a:lnSpc>
              <a:spcBef>
                <a:spcPts val="500"/>
              </a:spcBef>
              <a:spcAft>
                <a:spcPts val="0"/>
              </a:spcAft>
              <a:buClr>
                <a:schemeClr val="dk1"/>
              </a:buClr>
              <a:buSzPts val="2000"/>
              <a:buNone/>
            </a:pPr>
            <a:r>
              <a:rPr lang="es-GT" sz="2000">
                <a:latin typeface="Montserrat"/>
                <a:ea typeface="Montserrat"/>
                <a:cs typeface="Montserrat"/>
                <a:sym typeface="Montserrat"/>
              </a:rPr>
              <a:t>   Q. 0.00</a:t>
            </a:r>
            <a:endParaRPr sz="2000"/>
          </a:p>
          <a:p>
            <a:pPr marL="685800" lvl="1" indent="-101600" algn="l" rtl="0">
              <a:lnSpc>
                <a:spcPct val="100000"/>
              </a:lnSpc>
              <a:spcBef>
                <a:spcPts val="500"/>
              </a:spcBef>
              <a:spcAft>
                <a:spcPts val="0"/>
              </a:spcAft>
              <a:buClr>
                <a:schemeClr val="dk1"/>
              </a:buClr>
              <a:buSzPts val="2000"/>
              <a:buNone/>
            </a:pPr>
            <a:endParaRPr sz="2000"/>
          </a:p>
          <a:p>
            <a:pPr marL="685800" lvl="1" indent="-228600" algn="l" rtl="0">
              <a:lnSpc>
                <a:spcPct val="100000"/>
              </a:lnSpc>
              <a:spcBef>
                <a:spcPts val="500"/>
              </a:spcBef>
              <a:spcAft>
                <a:spcPts val="0"/>
              </a:spcAft>
              <a:buClr>
                <a:schemeClr val="dk1"/>
              </a:buClr>
              <a:buSzPts val="2000"/>
              <a:buChar char="•"/>
            </a:pPr>
            <a:r>
              <a:rPr lang="es-GT" sz="2000">
                <a:latin typeface="Montserrat"/>
                <a:ea typeface="Montserrat"/>
                <a:cs typeface="Montserrat"/>
                <a:sym typeface="Montserrat"/>
              </a:rPr>
              <a:t>Presupuesto </a:t>
            </a:r>
            <a:r>
              <a:rPr lang="es-GT" sz="2000" b="1">
                <a:latin typeface="Montserrat"/>
                <a:ea typeface="Montserrat"/>
                <a:cs typeface="Montserrat"/>
                <a:sym typeface="Montserrat"/>
              </a:rPr>
              <a:t>vigente</a:t>
            </a:r>
            <a:br>
              <a:rPr lang="es-GT" sz="2000" b="1">
                <a:latin typeface="Montserrat"/>
                <a:ea typeface="Montserrat"/>
                <a:cs typeface="Montserrat"/>
                <a:sym typeface="Montserrat"/>
              </a:rPr>
            </a:br>
            <a:r>
              <a:rPr lang="es-GT" sz="2000">
                <a:latin typeface="Montserrat"/>
                <a:ea typeface="Montserrat"/>
                <a:cs typeface="Montserrat"/>
                <a:sym typeface="Montserrat"/>
              </a:rPr>
              <a:t>Q. 39,307,151.00</a:t>
            </a:r>
            <a:endParaRPr sz="2000"/>
          </a:p>
          <a:p>
            <a:pPr marL="685800" lvl="1" indent="-101600" algn="l" rtl="0">
              <a:lnSpc>
                <a:spcPct val="100000"/>
              </a:lnSpc>
              <a:spcBef>
                <a:spcPts val="500"/>
              </a:spcBef>
              <a:spcAft>
                <a:spcPts val="0"/>
              </a:spcAft>
              <a:buClr>
                <a:schemeClr val="dk1"/>
              </a:buClr>
              <a:buSzPts val="2000"/>
              <a:buNone/>
            </a:pPr>
            <a:endParaRPr sz="2000"/>
          </a:p>
          <a:p>
            <a:pPr marL="685800" lvl="1" indent="-228600" algn="l" rtl="0">
              <a:lnSpc>
                <a:spcPct val="100000"/>
              </a:lnSpc>
              <a:spcBef>
                <a:spcPts val="500"/>
              </a:spcBef>
              <a:spcAft>
                <a:spcPts val="0"/>
              </a:spcAft>
              <a:buClr>
                <a:schemeClr val="dk1"/>
              </a:buClr>
              <a:buSzPts val="2000"/>
              <a:buChar char="•"/>
            </a:pPr>
            <a:r>
              <a:rPr lang="es-GT" sz="2000">
                <a:latin typeface="Montserrat"/>
                <a:ea typeface="Montserrat"/>
                <a:cs typeface="Montserrat"/>
                <a:sym typeface="Montserrat"/>
              </a:rPr>
              <a:t>Presupuesto </a:t>
            </a:r>
            <a:r>
              <a:rPr lang="es-GT" sz="2000" b="1">
                <a:latin typeface="Montserrat"/>
                <a:ea typeface="Montserrat"/>
                <a:cs typeface="Montserrat"/>
                <a:sym typeface="Montserrat"/>
              </a:rPr>
              <a:t>ejecutado</a:t>
            </a:r>
            <a:br>
              <a:rPr lang="es-GT" sz="2000" b="1">
                <a:latin typeface="Montserrat"/>
                <a:ea typeface="Montserrat"/>
                <a:cs typeface="Montserrat"/>
                <a:sym typeface="Montserrat"/>
              </a:rPr>
            </a:br>
            <a:r>
              <a:rPr lang="es-GT" sz="2000">
                <a:latin typeface="Montserrat"/>
                <a:ea typeface="Montserrat"/>
                <a:cs typeface="Montserrat"/>
                <a:sym typeface="Montserrat"/>
              </a:rPr>
              <a:t>Q. 4,169,977.38</a:t>
            </a:r>
            <a:endParaRPr sz="2000"/>
          </a:p>
          <a:p>
            <a:pPr marL="685800" lvl="1" indent="-101600" algn="l" rtl="0">
              <a:lnSpc>
                <a:spcPct val="100000"/>
              </a:lnSpc>
              <a:spcBef>
                <a:spcPts val="500"/>
              </a:spcBef>
              <a:spcAft>
                <a:spcPts val="0"/>
              </a:spcAft>
              <a:buClr>
                <a:schemeClr val="dk1"/>
              </a:buClr>
              <a:buSzPts val="2000"/>
              <a:buNone/>
            </a:pPr>
            <a:endParaRPr sz="2000"/>
          </a:p>
          <a:p>
            <a:pPr marL="685800" lvl="1" indent="-228600" algn="l" rtl="0">
              <a:lnSpc>
                <a:spcPct val="100000"/>
              </a:lnSpc>
              <a:spcBef>
                <a:spcPts val="500"/>
              </a:spcBef>
              <a:spcAft>
                <a:spcPts val="0"/>
              </a:spcAft>
              <a:buClr>
                <a:schemeClr val="dk1"/>
              </a:buClr>
              <a:buSzPts val="2000"/>
              <a:buChar char="•"/>
            </a:pPr>
            <a:r>
              <a:rPr lang="es-GT" sz="2000" b="1">
                <a:latin typeface="Montserrat"/>
                <a:ea typeface="Montserrat"/>
                <a:cs typeface="Montserrat"/>
                <a:sym typeface="Montserrat"/>
              </a:rPr>
              <a:t>Saldo</a:t>
            </a:r>
            <a:r>
              <a:rPr lang="es-GT" sz="2000">
                <a:latin typeface="Montserrat"/>
                <a:ea typeface="Montserrat"/>
                <a:cs typeface="Montserrat"/>
                <a:sym typeface="Montserrat"/>
              </a:rPr>
              <a:t> por ejecutar         </a:t>
            </a:r>
            <a:endParaRPr/>
          </a:p>
          <a:p>
            <a:pPr marL="457200" lvl="1" indent="0" algn="l" rtl="0">
              <a:lnSpc>
                <a:spcPct val="100000"/>
              </a:lnSpc>
              <a:spcBef>
                <a:spcPts val="500"/>
              </a:spcBef>
              <a:spcAft>
                <a:spcPts val="0"/>
              </a:spcAft>
              <a:buClr>
                <a:schemeClr val="dk1"/>
              </a:buClr>
              <a:buSzPts val="2000"/>
              <a:buNone/>
            </a:pPr>
            <a:r>
              <a:rPr lang="es-GT" sz="2000">
                <a:latin typeface="Montserrat"/>
                <a:ea typeface="Montserrat"/>
                <a:cs typeface="Montserrat"/>
                <a:sym typeface="Montserrat"/>
              </a:rPr>
              <a:t>   Q. 35,137,173.62</a:t>
            </a:r>
            <a:endParaRPr sz="2000"/>
          </a:p>
        </p:txBody>
      </p:sp>
      <p:graphicFrame>
        <p:nvGraphicFramePr>
          <p:cNvPr id="93" name="Google Shape;93;p3"/>
          <p:cNvGraphicFramePr/>
          <p:nvPr/>
        </p:nvGraphicFramePr>
        <p:xfrm>
          <a:off x="4065225" y="1434325"/>
          <a:ext cx="7892400" cy="5159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4"/>
          <p:cNvSpPr txBox="1">
            <a:spLocks noGrp="1"/>
          </p:cNvSpPr>
          <p:nvPr>
            <p:ph type="title"/>
          </p:nvPr>
        </p:nvSpPr>
        <p:spPr>
          <a:xfrm>
            <a:off x="1812275" y="429982"/>
            <a:ext cx="8766600" cy="843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D1F3C"/>
              </a:buClr>
              <a:buSzPts val="2500"/>
              <a:buFont typeface="Montserrat"/>
              <a:buNone/>
            </a:pPr>
            <a:r>
              <a:rPr lang="es-GT" sz="2500" b="1">
                <a:solidFill>
                  <a:srgbClr val="0D1F3C"/>
                </a:solidFill>
                <a:latin typeface="Montserrat"/>
                <a:ea typeface="Montserrat"/>
                <a:cs typeface="Montserrat"/>
                <a:sym typeface="Montserrat"/>
              </a:rPr>
              <a:t>Importancia de la erogación                                                 en servicios personales</a:t>
            </a:r>
            <a:endParaRPr sz="2500" b="1">
              <a:latin typeface="Montserrat"/>
              <a:ea typeface="Montserrat"/>
              <a:cs typeface="Montserrat"/>
              <a:sym typeface="Montserrat"/>
            </a:endParaRPr>
          </a:p>
        </p:txBody>
      </p:sp>
      <p:sp>
        <p:nvSpPr>
          <p:cNvPr id="99" name="Google Shape;99;p4"/>
          <p:cNvSpPr txBox="1">
            <a:spLocks noGrp="1"/>
          </p:cNvSpPr>
          <p:nvPr>
            <p:ph type="body" idx="1"/>
          </p:nvPr>
        </p:nvSpPr>
        <p:spPr>
          <a:xfrm>
            <a:off x="499950" y="1485275"/>
            <a:ext cx="4374900" cy="502230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00000"/>
              </a:lnSpc>
              <a:spcBef>
                <a:spcPts val="0"/>
              </a:spcBef>
              <a:spcAft>
                <a:spcPts val="0"/>
              </a:spcAft>
              <a:buClr>
                <a:schemeClr val="dk1"/>
              </a:buClr>
              <a:buSzPct val="100000"/>
              <a:buNone/>
            </a:pPr>
            <a:endParaRPr sz="2000" b="1"/>
          </a:p>
          <a:p>
            <a:pPr marL="0" lvl="0" indent="0" algn="just" rtl="0">
              <a:lnSpc>
                <a:spcPct val="115000"/>
              </a:lnSpc>
              <a:spcBef>
                <a:spcPts val="500"/>
              </a:spcBef>
              <a:spcAft>
                <a:spcPts val="0"/>
              </a:spcAft>
              <a:buNone/>
            </a:pPr>
            <a:r>
              <a:rPr lang="es-GT" sz="2000"/>
              <a:t>El mandato de la </a:t>
            </a:r>
            <a:r>
              <a:rPr lang="es-GT" sz="2000" b="1"/>
              <a:t>COPADEH </a:t>
            </a:r>
            <a:r>
              <a:rPr lang="es-GT" sz="2000"/>
              <a:t>es asesorar y coordinar con las distintas dependencias del Organismo Ejecutivo, la promoción de acciones y mecanismos encaminados a la efectiva vigencia y protección de los derechos humanos, el cumplimiento a los compromisos gubernamentales derivados de los Acuerdos de Paz y la conflictividad del país. </a:t>
            </a:r>
            <a:endParaRPr sz="2000"/>
          </a:p>
          <a:p>
            <a:pPr marL="0" lvl="0" indent="0" algn="just" rtl="0">
              <a:lnSpc>
                <a:spcPct val="115000"/>
              </a:lnSpc>
              <a:spcBef>
                <a:spcPts val="500"/>
              </a:spcBef>
              <a:spcAft>
                <a:spcPts val="0"/>
              </a:spcAft>
              <a:buNone/>
            </a:pPr>
            <a:r>
              <a:rPr lang="es-GT" sz="2000"/>
              <a:t>En virtud de lo anterior el recurso humano especializado e idóneo, es el pilar fundamental para el desarrollo de las funciones institucionales. </a:t>
            </a:r>
            <a:endParaRPr/>
          </a:p>
          <a:p>
            <a:pPr marL="685800" lvl="1" indent="-101600" algn="l" rtl="0">
              <a:lnSpc>
                <a:spcPct val="100000"/>
              </a:lnSpc>
              <a:spcBef>
                <a:spcPts val="500"/>
              </a:spcBef>
              <a:spcAft>
                <a:spcPts val="0"/>
              </a:spcAft>
              <a:buClr>
                <a:schemeClr val="dk1"/>
              </a:buClr>
              <a:buSzPct val="100000"/>
              <a:buNone/>
            </a:pPr>
            <a:endParaRPr sz="2000"/>
          </a:p>
        </p:txBody>
      </p:sp>
      <p:sp>
        <p:nvSpPr>
          <p:cNvPr id="100" name="Google Shape;100;p4"/>
          <p:cNvSpPr/>
          <p:nvPr/>
        </p:nvSpPr>
        <p:spPr>
          <a:xfrm>
            <a:off x="5684700" y="5584200"/>
            <a:ext cx="6147600" cy="9234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Arial"/>
              <a:buChar char="•"/>
            </a:pPr>
            <a:r>
              <a:rPr lang="es-GT" sz="1800">
                <a:solidFill>
                  <a:schemeClr val="dk1"/>
                </a:solidFill>
                <a:latin typeface="Montserrat"/>
                <a:ea typeface="Montserrat"/>
                <a:cs typeface="Montserrat"/>
                <a:sym typeface="Montserrat"/>
              </a:rPr>
              <a:t>Presupuesto </a:t>
            </a:r>
            <a:r>
              <a:rPr lang="es-GT" sz="1800" b="1">
                <a:solidFill>
                  <a:schemeClr val="dk1"/>
                </a:solidFill>
                <a:latin typeface="Montserrat"/>
                <a:ea typeface="Montserrat"/>
                <a:cs typeface="Montserrat"/>
                <a:sym typeface="Montserrat"/>
              </a:rPr>
              <a:t>vigente</a:t>
            </a:r>
            <a:r>
              <a:rPr lang="es-GT" sz="1800">
                <a:solidFill>
                  <a:schemeClr val="dk1"/>
                </a:solidFill>
                <a:latin typeface="Montserrat"/>
                <a:ea typeface="Montserrat"/>
                <a:cs typeface="Montserrat"/>
                <a:sym typeface="Montserrat"/>
              </a:rPr>
              <a:t>         Q. 22,662,776.00</a:t>
            </a:r>
            <a:endParaRPr/>
          </a:p>
          <a:p>
            <a:pPr marL="342900" marR="0" lvl="0" indent="-342900" algn="l" rtl="0">
              <a:spcBef>
                <a:spcPts val="0"/>
              </a:spcBef>
              <a:spcAft>
                <a:spcPts val="0"/>
              </a:spcAft>
              <a:buClr>
                <a:schemeClr val="dk1"/>
              </a:buClr>
              <a:buSzPts val="1800"/>
              <a:buFont typeface="Arial"/>
              <a:buChar char="•"/>
            </a:pPr>
            <a:r>
              <a:rPr lang="es-GT" sz="1800">
                <a:solidFill>
                  <a:schemeClr val="dk1"/>
                </a:solidFill>
                <a:latin typeface="Montserrat"/>
                <a:ea typeface="Montserrat"/>
                <a:cs typeface="Montserrat"/>
                <a:sym typeface="Montserrat"/>
              </a:rPr>
              <a:t>Presupuesto </a:t>
            </a:r>
            <a:r>
              <a:rPr lang="es-GT" sz="1800" b="1">
                <a:solidFill>
                  <a:schemeClr val="dk1"/>
                </a:solidFill>
                <a:latin typeface="Montserrat"/>
                <a:ea typeface="Montserrat"/>
                <a:cs typeface="Montserrat"/>
                <a:sym typeface="Montserrat"/>
              </a:rPr>
              <a:t>ejecutado   </a:t>
            </a:r>
            <a:r>
              <a:rPr lang="es-GT" sz="1800">
                <a:solidFill>
                  <a:schemeClr val="dk1"/>
                </a:solidFill>
                <a:latin typeface="Montserrat"/>
                <a:ea typeface="Montserrat"/>
                <a:cs typeface="Montserrat"/>
                <a:sym typeface="Montserrat"/>
              </a:rPr>
              <a:t> Q.     2,319,493.34</a:t>
            </a:r>
            <a:endParaRPr/>
          </a:p>
          <a:p>
            <a:pPr marL="342900" marR="0" lvl="0" indent="-342900" algn="l" rtl="0">
              <a:spcBef>
                <a:spcPts val="0"/>
              </a:spcBef>
              <a:spcAft>
                <a:spcPts val="0"/>
              </a:spcAft>
              <a:buClr>
                <a:schemeClr val="dk1"/>
              </a:buClr>
              <a:buSzPts val="1800"/>
              <a:buFont typeface="Arial"/>
              <a:buChar char="•"/>
            </a:pPr>
            <a:r>
              <a:rPr lang="es-GT" sz="1800" b="1">
                <a:solidFill>
                  <a:schemeClr val="dk1"/>
                </a:solidFill>
                <a:latin typeface="Montserrat"/>
                <a:ea typeface="Montserrat"/>
                <a:cs typeface="Montserrat"/>
                <a:sym typeface="Montserrat"/>
              </a:rPr>
              <a:t>Saldo</a:t>
            </a:r>
            <a:r>
              <a:rPr lang="es-GT" sz="1800">
                <a:solidFill>
                  <a:schemeClr val="dk1"/>
                </a:solidFill>
                <a:latin typeface="Montserrat"/>
                <a:ea typeface="Montserrat"/>
                <a:cs typeface="Montserrat"/>
                <a:sym typeface="Montserrat"/>
              </a:rPr>
              <a:t> por ejecutar 	          Q. 20,343,282.66</a:t>
            </a:r>
            <a:endParaRPr/>
          </a:p>
        </p:txBody>
      </p:sp>
      <p:graphicFrame>
        <p:nvGraphicFramePr>
          <p:cNvPr id="101" name="Google Shape;101;p4"/>
          <p:cNvGraphicFramePr/>
          <p:nvPr/>
        </p:nvGraphicFramePr>
        <p:xfrm>
          <a:off x="5073275" y="1356425"/>
          <a:ext cx="6924300" cy="4310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5"/>
          <p:cNvSpPr txBox="1">
            <a:spLocks noGrp="1"/>
          </p:cNvSpPr>
          <p:nvPr>
            <p:ph type="title"/>
          </p:nvPr>
        </p:nvSpPr>
        <p:spPr>
          <a:xfrm>
            <a:off x="1845042" y="357561"/>
            <a:ext cx="8816829" cy="85567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D1F3C"/>
              </a:buClr>
              <a:buSzPts val="2500"/>
              <a:buFont typeface="Montserrat"/>
              <a:buNone/>
            </a:pPr>
            <a:br>
              <a:rPr lang="es-GT" sz="2500"/>
            </a:br>
            <a:br>
              <a:rPr lang="es-GT" sz="2500"/>
            </a:br>
            <a:r>
              <a:rPr lang="es-GT" sz="2500"/>
              <a:t>Ejecución presupuestaria de la inversión</a:t>
            </a:r>
            <a:br>
              <a:rPr lang="es-GT" sz="2500"/>
            </a:br>
            <a:br>
              <a:rPr lang="es-GT" sz="2500"/>
            </a:br>
            <a:endParaRPr sz="2500" b="1">
              <a:latin typeface="Montserrat"/>
              <a:ea typeface="Montserrat"/>
              <a:cs typeface="Montserrat"/>
              <a:sym typeface="Montserrat"/>
            </a:endParaRPr>
          </a:p>
        </p:txBody>
      </p:sp>
      <p:sp>
        <p:nvSpPr>
          <p:cNvPr id="107" name="Google Shape;107;p5"/>
          <p:cNvSpPr txBox="1"/>
          <p:nvPr/>
        </p:nvSpPr>
        <p:spPr>
          <a:xfrm>
            <a:off x="8163600" y="2181775"/>
            <a:ext cx="4028400" cy="1524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endParaRPr sz="2000" b="1">
              <a:solidFill>
                <a:schemeClr val="dk1"/>
              </a:solidFill>
              <a:latin typeface="Montserrat"/>
              <a:ea typeface="Montserrat"/>
              <a:cs typeface="Montserrat"/>
              <a:sym typeface="Montserrat"/>
            </a:endParaRPr>
          </a:p>
          <a:p>
            <a:pPr marL="685800" marR="0" lvl="1" indent="-228600" algn="l" rtl="0">
              <a:lnSpc>
                <a:spcPct val="90000"/>
              </a:lnSpc>
              <a:spcBef>
                <a:spcPts val="500"/>
              </a:spcBef>
              <a:spcAft>
                <a:spcPts val="0"/>
              </a:spcAft>
              <a:buClr>
                <a:schemeClr val="dk1"/>
              </a:buClr>
              <a:buSzPts val="2000"/>
              <a:buFont typeface="Arial"/>
              <a:buChar char="•"/>
            </a:pPr>
            <a:r>
              <a:rPr lang="es-GT" sz="2000" b="0" i="0" u="none" strike="noStrike" cap="none">
                <a:solidFill>
                  <a:schemeClr val="dk1"/>
                </a:solidFill>
                <a:latin typeface="Montserrat"/>
                <a:ea typeface="Montserrat"/>
                <a:cs typeface="Montserrat"/>
                <a:sym typeface="Montserrat"/>
              </a:rPr>
              <a:t>Presupuesto </a:t>
            </a:r>
            <a:r>
              <a:rPr lang="es-GT" sz="2000" b="1" i="0" u="none" strike="noStrike" cap="none">
                <a:solidFill>
                  <a:schemeClr val="dk1"/>
                </a:solidFill>
                <a:latin typeface="Montserrat"/>
                <a:ea typeface="Montserrat"/>
                <a:cs typeface="Montserrat"/>
                <a:sym typeface="Montserrat"/>
              </a:rPr>
              <a:t>vigente</a:t>
            </a:r>
            <a:r>
              <a:rPr lang="es-GT" sz="2000" b="0" i="0" u="none" strike="noStrike" cap="none">
                <a:solidFill>
                  <a:schemeClr val="dk1"/>
                </a:solidFill>
                <a:latin typeface="Montserrat"/>
                <a:ea typeface="Montserrat"/>
                <a:cs typeface="Montserrat"/>
                <a:sym typeface="Montserrat"/>
              </a:rPr>
              <a:t>      Q. 795,000.00</a:t>
            </a:r>
            <a:endParaRPr sz="2000" b="0" i="0" u="none" strike="noStrike" cap="none">
              <a:solidFill>
                <a:schemeClr val="dk1"/>
              </a:solidFill>
              <a:latin typeface="Montserrat"/>
              <a:ea typeface="Montserrat"/>
              <a:cs typeface="Montserrat"/>
              <a:sym typeface="Montserrat"/>
            </a:endParaRPr>
          </a:p>
          <a:p>
            <a:pPr marL="914400" marR="0" lvl="0" indent="0" algn="l" rtl="0">
              <a:lnSpc>
                <a:spcPct val="90000"/>
              </a:lnSpc>
              <a:spcBef>
                <a:spcPts val="500"/>
              </a:spcBef>
              <a:spcAft>
                <a:spcPts val="0"/>
              </a:spcAft>
              <a:buNone/>
            </a:pPr>
            <a:endParaRPr sz="2000">
              <a:solidFill>
                <a:schemeClr val="dk1"/>
              </a:solidFill>
              <a:latin typeface="Montserrat"/>
              <a:ea typeface="Montserrat"/>
              <a:cs typeface="Montserrat"/>
              <a:sym typeface="Montserrat"/>
            </a:endParaRPr>
          </a:p>
          <a:p>
            <a:pPr marL="685800" marR="0" lvl="1" indent="-228600" algn="l" rtl="0">
              <a:lnSpc>
                <a:spcPct val="90000"/>
              </a:lnSpc>
              <a:spcBef>
                <a:spcPts val="500"/>
              </a:spcBef>
              <a:spcAft>
                <a:spcPts val="0"/>
              </a:spcAft>
              <a:buClr>
                <a:schemeClr val="dk1"/>
              </a:buClr>
              <a:buSzPts val="2000"/>
              <a:buFont typeface="Arial"/>
              <a:buChar char="•"/>
            </a:pPr>
            <a:r>
              <a:rPr lang="es-GT" sz="2000" b="0" i="0" u="none" strike="noStrike" cap="none">
                <a:solidFill>
                  <a:schemeClr val="dk1"/>
                </a:solidFill>
                <a:latin typeface="Montserrat"/>
                <a:ea typeface="Montserrat"/>
                <a:cs typeface="Montserrat"/>
                <a:sym typeface="Montserrat"/>
              </a:rPr>
              <a:t>Presupuesto </a:t>
            </a:r>
            <a:r>
              <a:rPr lang="es-GT" sz="2000" b="1" i="0" u="none" strike="noStrike" cap="none">
                <a:solidFill>
                  <a:schemeClr val="dk1"/>
                </a:solidFill>
                <a:latin typeface="Montserrat"/>
                <a:ea typeface="Montserrat"/>
                <a:cs typeface="Montserrat"/>
                <a:sym typeface="Montserrat"/>
              </a:rPr>
              <a:t>ejecutado</a:t>
            </a:r>
            <a:r>
              <a:rPr lang="es-GT" sz="2000" b="0" i="0" u="none" strike="noStrike" cap="none">
                <a:solidFill>
                  <a:schemeClr val="dk1"/>
                </a:solidFill>
                <a:latin typeface="Montserrat"/>
                <a:ea typeface="Montserrat"/>
                <a:cs typeface="Montserrat"/>
                <a:sym typeface="Montserrat"/>
              </a:rPr>
              <a:t>  Q.   27,300.00</a:t>
            </a:r>
            <a:endParaRPr sz="2000" b="0" i="0" u="none" strike="noStrike" cap="none">
              <a:solidFill>
                <a:schemeClr val="dk1"/>
              </a:solidFill>
              <a:latin typeface="Montserrat"/>
              <a:ea typeface="Montserrat"/>
              <a:cs typeface="Montserrat"/>
              <a:sym typeface="Montserrat"/>
            </a:endParaRPr>
          </a:p>
          <a:p>
            <a:pPr marL="914400" marR="0" lvl="0" indent="0" algn="l" rtl="0">
              <a:lnSpc>
                <a:spcPct val="90000"/>
              </a:lnSpc>
              <a:spcBef>
                <a:spcPts val="500"/>
              </a:spcBef>
              <a:spcAft>
                <a:spcPts val="0"/>
              </a:spcAft>
              <a:buNone/>
            </a:pPr>
            <a:endParaRPr sz="2000">
              <a:solidFill>
                <a:schemeClr val="dk1"/>
              </a:solidFill>
              <a:latin typeface="Montserrat"/>
              <a:ea typeface="Montserrat"/>
              <a:cs typeface="Montserrat"/>
              <a:sym typeface="Montserrat"/>
            </a:endParaRPr>
          </a:p>
          <a:p>
            <a:pPr marL="685800" marR="0" lvl="1" indent="-228600" algn="l" rtl="0">
              <a:lnSpc>
                <a:spcPct val="90000"/>
              </a:lnSpc>
              <a:spcBef>
                <a:spcPts val="500"/>
              </a:spcBef>
              <a:spcAft>
                <a:spcPts val="0"/>
              </a:spcAft>
              <a:buClr>
                <a:schemeClr val="dk1"/>
              </a:buClr>
              <a:buSzPts val="2000"/>
              <a:buFont typeface="Arial"/>
              <a:buChar char="•"/>
            </a:pPr>
            <a:r>
              <a:rPr lang="es-GT" sz="2000" b="1" i="0" u="none" strike="noStrike" cap="none">
                <a:solidFill>
                  <a:schemeClr val="dk1"/>
                </a:solidFill>
                <a:latin typeface="Montserrat"/>
                <a:ea typeface="Montserrat"/>
                <a:cs typeface="Montserrat"/>
                <a:sym typeface="Montserrat"/>
              </a:rPr>
              <a:t>Saldo</a:t>
            </a:r>
            <a:r>
              <a:rPr lang="es-GT" sz="2000" b="0" i="0" u="none" strike="noStrike" cap="none">
                <a:solidFill>
                  <a:schemeClr val="dk1"/>
                </a:solidFill>
                <a:latin typeface="Montserrat"/>
                <a:ea typeface="Montserrat"/>
                <a:cs typeface="Montserrat"/>
                <a:sym typeface="Montserrat"/>
              </a:rPr>
              <a:t> por ejecutar           Q. 767,700.00</a:t>
            </a:r>
            <a:endParaRPr/>
          </a:p>
        </p:txBody>
      </p:sp>
      <p:graphicFrame>
        <p:nvGraphicFramePr>
          <p:cNvPr id="108" name="Google Shape;108;p5"/>
          <p:cNvGraphicFramePr/>
          <p:nvPr/>
        </p:nvGraphicFramePr>
        <p:xfrm>
          <a:off x="234825" y="1333175"/>
          <a:ext cx="8275800" cy="5277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6"/>
          <p:cNvSpPr txBox="1">
            <a:spLocks noGrp="1"/>
          </p:cNvSpPr>
          <p:nvPr>
            <p:ph type="title"/>
          </p:nvPr>
        </p:nvSpPr>
        <p:spPr>
          <a:xfrm>
            <a:off x="1853967" y="490756"/>
            <a:ext cx="8749717" cy="61839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D1F3C"/>
              </a:buClr>
              <a:buSzPts val="2500"/>
              <a:buFont typeface="Montserrat"/>
              <a:buNone/>
            </a:pPr>
            <a:br>
              <a:rPr lang="es-GT" sz="2500" b="1">
                <a:solidFill>
                  <a:srgbClr val="0D1F3C"/>
                </a:solidFill>
                <a:latin typeface="Montserrat"/>
                <a:ea typeface="Montserrat"/>
                <a:cs typeface="Montserrat"/>
                <a:sym typeface="Montserrat"/>
              </a:rPr>
            </a:br>
            <a:r>
              <a:rPr lang="es-GT" sz="2500" b="1">
                <a:solidFill>
                  <a:srgbClr val="0D1F3C"/>
                </a:solidFill>
                <a:latin typeface="Montserrat"/>
                <a:ea typeface="Montserrat"/>
                <a:cs typeface="Montserrat"/>
                <a:sym typeface="Montserrat"/>
              </a:rPr>
              <a:t>Ejecución </a:t>
            </a:r>
            <a:r>
              <a:rPr lang="es-GT" sz="2500"/>
              <a:t>p</a:t>
            </a:r>
            <a:r>
              <a:rPr lang="es-GT" sz="2500" b="1">
                <a:solidFill>
                  <a:srgbClr val="0D1F3C"/>
                </a:solidFill>
                <a:latin typeface="Montserrat"/>
                <a:ea typeface="Montserrat"/>
                <a:cs typeface="Montserrat"/>
                <a:sym typeface="Montserrat"/>
              </a:rPr>
              <a:t>resupuestaria por principales finalidades</a:t>
            </a:r>
            <a:br>
              <a:rPr lang="es-GT" sz="2500" b="1">
                <a:solidFill>
                  <a:srgbClr val="0D1F3C"/>
                </a:solidFill>
                <a:latin typeface="Montserrat"/>
                <a:ea typeface="Montserrat"/>
                <a:cs typeface="Montserrat"/>
                <a:sym typeface="Montserrat"/>
              </a:rPr>
            </a:br>
            <a:endParaRPr sz="2500" b="1">
              <a:highlight>
                <a:srgbClr val="FFFF00"/>
              </a:highlight>
              <a:latin typeface="Montserrat"/>
              <a:ea typeface="Montserrat"/>
              <a:cs typeface="Montserrat"/>
              <a:sym typeface="Montserrat"/>
            </a:endParaRPr>
          </a:p>
        </p:txBody>
      </p:sp>
      <p:sp>
        <p:nvSpPr>
          <p:cNvPr id="114" name="Google Shape;114;p6"/>
          <p:cNvSpPr txBox="1"/>
          <p:nvPr/>
        </p:nvSpPr>
        <p:spPr>
          <a:xfrm>
            <a:off x="0" y="2275025"/>
            <a:ext cx="3453900" cy="35088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000"/>
              <a:buFont typeface="Arial"/>
              <a:buNone/>
            </a:pPr>
            <a:endParaRPr sz="2000" b="1">
              <a:solidFill>
                <a:schemeClr val="dk1"/>
              </a:solidFill>
              <a:latin typeface="Montserrat"/>
              <a:ea typeface="Montserrat"/>
              <a:cs typeface="Montserrat"/>
              <a:sym typeface="Montserrat"/>
            </a:endParaRPr>
          </a:p>
          <a:p>
            <a:pPr marL="228600" marR="0" lvl="1" indent="-238125" algn="l" rtl="0">
              <a:lnSpc>
                <a:spcPct val="90000"/>
              </a:lnSpc>
              <a:spcBef>
                <a:spcPts val="500"/>
              </a:spcBef>
              <a:spcAft>
                <a:spcPts val="0"/>
              </a:spcAft>
              <a:buClr>
                <a:schemeClr val="dk1"/>
              </a:buClr>
              <a:buSzPts val="2000"/>
              <a:buFont typeface="Arial"/>
              <a:buChar char="•"/>
            </a:pPr>
            <a:r>
              <a:rPr lang="es-GT" sz="2000" b="0" i="0" u="none" strike="noStrike" cap="none">
                <a:solidFill>
                  <a:schemeClr val="dk1"/>
                </a:solidFill>
                <a:latin typeface="Montserrat"/>
                <a:ea typeface="Montserrat"/>
                <a:cs typeface="Montserrat"/>
                <a:sym typeface="Montserrat"/>
              </a:rPr>
              <a:t>Presupuesto </a:t>
            </a:r>
            <a:r>
              <a:rPr lang="es-GT" sz="2000" b="1" i="0" u="none" strike="noStrike" cap="none">
                <a:solidFill>
                  <a:schemeClr val="dk1"/>
                </a:solidFill>
                <a:latin typeface="Montserrat"/>
                <a:ea typeface="Montserrat"/>
                <a:cs typeface="Montserrat"/>
                <a:sym typeface="Montserrat"/>
              </a:rPr>
              <a:t>vigente</a:t>
            </a:r>
            <a:r>
              <a:rPr lang="es-GT" sz="2000" b="0" i="0" u="none" strike="noStrike" cap="none">
                <a:solidFill>
                  <a:schemeClr val="dk1"/>
                </a:solidFill>
                <a:latin typeface="Montserrat"/>
                <a:ea typeface="Montserrat"/>
                <a:cs typeface="Montserrat"/>
                <a:sym typeface="Montserrat"/>
              </a:rPr>
              <a:t>       Q. 39,307,151.00</a:t>
            </a:r>
            <a:endParaRPr sz="2000" b="0" i="0" u="none" strike="noStrike" cap="none">
              <a:solidFill>
                <a:schemeClr val="dk1"/>
              </a:solidFill>
              <a:latin typeface="Montserrat"/>
              <a:ea typeface="Montserrat"/>
              <a:cs typeface="Montserrat"/>
              <a:sym typeface="Montserrat"/>
            </a:endParaRPr>
          </a:p>
          <a:p>
            <a:pPr marL="457200" marR="0" lvl="0" indent="0" algn="l" rtl="0">
              <a:lnSpc>
                <a:spcPct val="90000"/>
              </a:lnSpc>
              <a:spcBef>
                <a:spcPts val="500"/>
              </a:spcBef>
              <a:spcAft>
                <a:spcPts val="0"/>
              </a:spcAft>
              <a:buNone/>
            </a:pPr>
            <a:endParaRPr sz="2000">
              <a:solidFill>
                <a:schemeClr val="dk1"/>
              </a:solidFill>
              <a:latin typeface="Montserrat"/>
              <a:ea typeface="Montserrat"/>
              <a:cs typeface="Montserrat"/>
              <a:sym typeface="Montserrat"/>
            </a:endParaRPr>
          </a:p>
          <a:p>
            <a:pPr marL="228600" marR="0" lvl="1" indent="-238125" algn="l" rtl="0">
              <a:lnSpc>
                <a:spcPct val="90000"/>
              </a:lnSpc>
              <a:spcBef>
                <a:spcPts val="500"/>
              </a:spcBef>
              <a:spcAft>
                <a:spcPts val="0"/>
              </a:spcAft>
              <a:buClr>
                <a:schemeClr val="dk1"/>
              </a:buClr>
              <a:buSzPts val="2000"/>
              <a:buFont typeface="Arial"/>
              <a:buChar char="•"/>
            </a:pPr>
            <a:r>
              <a:rPr lang="es-GT" sz="2000" b="0" i="0" u="none" strike="noStrike" cap="none">
                <a:solidFill>
                  <a:schemeClr val="dk1"/>
                </a:solidFill>
                <a:latin typeface="Montserrat"/>
                <a:ea typeface="Montserrat"/>
                <a:cs typeface="Montserrat"/>
                <a:sym typeface="Montserrat"/>
              </a:rPr>
              <a:t>Presupuesto </a:t>
            </a:r>
            <a:r>
              <a:rPr lang="es-GT" sz="2000" b="1" i="0" u="none" strike="noStrike" cap="none">
                <a:solidFill>
                  <a:schemeClr val="dk1"/>
                </a:solidFill>
                <a:latin typeface="Montserrat"/>
                <a:ea typeface="Montserrat"/>
                <a:cs typeface="Montserrat"/>
                <a:sym typeface="Montserrat"/>
              </a:rPr>
              <a:t>ejecutado</a:t>
            </a:r>
            <a:r>
              <a:rPr lang="es-GT" sz="2000" b="0" i="0" u="none" strike="noStrike" cap="none">
                <a:solidFill>
                  <a:schemeClr val="dk1"/>
                </a:solidFill>
                <a:latin typeface="Montserrat"/>
                <a:ea typeface="Montserrat"/>
                <a:cs typeface="Montserrat"/>
                <a:sym typeface="Montserrat"/>
              </a:rPr>
              <a:t>  Q. 4,169,977.38</a:t>
            </a:r>
            <a:endParaRPr sz="2000" b="0" i="0" u="none" strike="noStrike" cap="none">
              <a:solidFill>
                <a:schemeClr val="dk1"/>
              </a:solidFill>
              <a:latin typeface="Montserrat"/>
              <a:ea typeface="Montserrat"/>
              <a:cs typeface="Montserrat"/>
              <a:sym typeface="Montserrat"/>
            </a:endParaRPr>
          </a:p>
          <a:p>
            <a:pPr marL="457200" marR="0" lvl="0" indent="0" algn="l" rtl="0">
              <a:lnSpc>
                <a:spcPct val="90000"/>
              </a:lnSpc>
              <a:spcBef>
                <a:spcPts val="500"/>
              </a:spcBef>
              <a:spcAft>
                <a:spcPts val="0"/>
              </a:spcAft>
              <a:buNone/>
            </a:pPr>
            <a:endParaRPr sz="2000">
              <a:solidFill>
                <a:schemeClr val="dk1"/>
              </a:solidFill>
              <a:latin typeface="Montserrat"/>
              <a:ea typeface="Montserrat"/>
              <a:cs typeface="Montserrat"/>
              <a:sym typeface="Montserrat"/>
            </a:endParaRPr>
          </a:p>
          <a:p>
            <a:pPr marL="228600" marR="0" lvl="1" indent="-238125" algn="l" rtl="0">
              <a:lnSpc>
                <a:spcPct val="90000"/>
              </a:lnSpc>
              <a:spcBef>
                <a:spcPts val="500"/>
              </a:spcBef>
              <a:spcAft>
                <a:spcPts val="0"/>
              </a:spcAft>
              <a:buClr>
                <a:schemeClr val="dk1"/>
              </a:buClr>
              <a:buSzPts val="2000"/>
              <a:buFont typeface="Arial"/>
              <a:buChar char="•"/>
            </a:pPr>
            <a:r>
              <a:rPr lang="es-GT" sz="2000" b="1" i="0" u="none" strike="noStrike" cap="none">
                <a:solidFill>
                  <a:schemeClr val="dk1"/>
                </a:solidFill>
                <a:latin typeface="Montserrat"/>
                <a:ea typeface="Montserrat"/>
                <a:cs typeface="Montserrat"/>
                <a:sym typeface="Montserrat"/>
              </a:rPr>
              <a:t>Saldo</a:t>
            </a:r>
            <a:r>
              <a:rPr lang="es-GT" sz="2000" b="0" i="0" u="none" strike="noStrike" cap="none">
                <a:solidFill>
                  <a:schemeClr val="dk1"/>
                </a:solidFill>
                <a:latin typeface="Montserrat"/>
                <a:ea typeface="Montserrat"/>
                <a:cs typeface="Montserrat"/>
                <a:sym typeface="Montserrat"/>
              </a:rPr>
              <a:t> por ejecutar           Q. 35,137,173.62</a:t>
            </a:r>
            <a:endParaRPr/>
          </a:p>
        </p:txBody>
      </p:sp>
      <p:graphicFrame>
        <p:nvGraphicFramePr>
          <p:cNvPr id="115" name="Google Shape;115;p6"/>
          <p:cNvGraphicFramePr/>
          <p:nvPr/>
        </p:nvGraphicFramePr>
        <p:xfrm>
          <a:off x="3453800" y="1201525"/>
          <a:ext cx="8659200" cy="5128500"/>
        </p:xfrm>
        <a:graphic>
          <a:graphicData uri="http://schemas.openxmlformats.org/drawingml/2006/chart">
            <c:chart xmlns:c="http://schemas.openxmlformats.org/drawingml/2006/chart" xmlns:r="http://schemas.openxmlformats.org/officeDocument/2006/relationships" r:id="rId3"/>
          </a:graphicData>
        </a:graphic>
      </p:graphicFrame>
      <p:sp>
        <p:nvSpPr>
          <p:cNvPr id="116" name="Google Shape;116;p6"/>
          <p:cNvSpPr txBox="1"/>
          <p:nvPr/>
        </p:nvSpPr>
        <p:spPr>
          <a:xfrm>
            <a:off x="6587589" y="6098645"/>
            <a:ext cx="3303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1400" b="0" i="0" u="none" strike="noStrike">
                <a:solidFill>
                  <a:srgbClr val="595959"/>
                </a:solidFill>
                <a:latin typeface="Calibri"/>
                <a:ea typeface="Calibri"/>
                <a:cs typeface="Calibri"/>
                <a:sym typeface="Calibri"/>
              </a:rPr>
              <a:t>Protección Social</a:t>
            </a:r>
            <a:endParaRPr sz="1400">
              <a:solidFill>
                <a:srgbClr val="595959"/>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7"/>
          <p:cNvPicPr preferRelativeResize="0"/>
          <p:nvPr/>
        </p:nvPicPr>
        <p:blipFill rotWithShape="1">
          <a:blip r:embed="rId3">
            <a:alphaModFix/>
          </a:blip>
          <a:srcRect/>
          <a:stretch/>
        </p:blipFill>
        <p:spPr>
          <a:xfrm>
            <a:off x="0" y="0"/>
            <a:ext cx="12191999" cy="6858000"/>
          </a:xfrm>
          <a:prstGeom prst="rect">
            <a:avLst/>
          </a:prstGeom>
          <a:noFill/>
          <a:ln>
            <a:noFill/>
          </a:ln>
        </p:spPr>
      </p:pic>
      <p:sp>
        <p:nvSpPr>
          <p:cNvPr id="122" name="Google Shape;122;p7"/>
          <p:cNvSpPr txBox="1"/>
          <p:nvPr/>
        </p:nvSpPr>
        <p:spPr>
          <a:xfrm>
            <a:off x="50" y="1305500"/>
            <a:ext cx="12192000" cy="2958300"/>
          </a:xfrm>
          <a:prstGeom prst="rect">
            <a:avLst/>
          </a:prstGeom>
          <a:noFill/>
          <a:ln>
            <a:noFill/>
          </a:ln>
        </p:spPr>
        <p:txBody>
          <a:bodyPr spcFirstLastPara="1" wrap="square" lIns="91425" tIns="45700" rIns="91425" bIns="45700" anchor="ctr" anchorCtr="0">
            <a:normAutofit lnSpcReduction="10000"/>
          </a:bodyPr>
          <a:lstStyle/>
          <a:p>
            <a:pPr marL="0" marR="0" lvl="0" indent="0" algn="ctr" rtl="0">
              <a:lnSpc>
                <a:spcPct val="90000"/>
              </a:lnSpc>
              <a:spcBef>
                <a:spcPts val="0"/>
              </a:spcBef>
              <a:spcAft>
                <a:spcPts val="0"/>
              </a:spcAft>
              <a:buClr>
                <a:schemeClr val="lt1"/>
              </a:buClr>
              <a:buSzPts val="4000"/>
              <a:buFont typeface="Montserrat"/>
              <a:buNone/>
            </a:pPr>
            <a:r>
              <a:rPr lang="es-GT" sz="3050" b="1">
                <a:solidFill>
                  <a:schemeClr val="lt1"/>
                </a:solidFill>
                <a:latin typeface="Montserrat"/>
                <a:ea typeface="Montserrat"/>
                <a:cs typeface="Montserrat"/>
                <a:sym typeface="Montserrat"/>
              </a:rPr>
              <a:t>RENDICIÓN DE CUENTAS</a:t>
            </a:r>
            <a:br>
              <a:rPr lang="es-GT" sz="4000" b="1">
                <a:solidFill>
                  <a:schemeClr val="dk1"/>
                </a:solidFill>
                <a:latin typeface="Montserrat"/>
                <a:ea typeface="Montserrat"/>
                <a:cs typeface="Montserrat"/>
                <a:sym typeface="Montserrat"/>
              </a:rPr>
            </a:br>
            <a:endParaRPr sz="4000" b="1">
              <a:solidFill>
                <a:srgbClr val="00B0F0"/>
              </a:solidFill>
              <a:latin typeface="Montserrat"/>
              <a:ea typeface="Montserrat"/>
              <a:cs typeface="Montserrat"/>
              <a:sym typeface="Montserrat"/>
            </a:endParaRPr>
          </a:p>
          <a:p>
            <a:pPr marL="0" marR="0" lvl="0" indent="0" algn="ctr" rtl="0">
              <a:lnSpc>
                <a:spcPct val="90000"/>
              </a:lnSpc>
              <a:spcBef>
                <a:spcPts val="0"/>
              </a:spcBef>
              <a:spcAft>
                <a:spcPts val="0"/>
              </a:spcAft>
              <a:buClr>
                <a:srgbClr val="00B0F0"/>
              </a:buClr>
              <a:buSzPts val="4000"/>
              <a:buFont typeface="Montserrat"/>
              <a:buNone/>
            </a:pPr>
            <a:r>
              <a:rPr lang="es-GT" sz="4000" b="1">
                <a:solidFill>
                  <a:srgbClr val="00B0F0"/>
                </a:solidFill>
                <a:latin typeface="Montserrat"/>
                <a:ea typeface="Montserrat"/>
                <a:cs typeface="Montserrat"/>
                <a:sym typeface="Montserrat"/>
              </a:rPr>
              <a:t>PARTE ESPECÍFICA</a:t>
            </a:r>
            <a:endParaRPr/>
          </a:p>
          <a:p>
            <a:pPr marL="0" marR="0" lvl="0" indent="0" algn="ctr" rtl="0">
              <a:lnSpc>
                <a:spcPct val="90000"/>
              </a:lnSpc>
              <a:spcBef>
                <a:spcPts val="0"/>
              </a:spcBef>
              <a:spcAft>
                <a:spcPts val="0"/>
              </a:spcAft>
              <a:buClr>
                <a:srgbClr val="00B0F0"/>
              </a:buClr>
              <a:buSzPts val="4000"/>
              <a:buFont typeface="Montserrat"/>
              <a:buNone/>
            </a:pPr>
            <a:r>
              <a:rPr lang="es-GT" sz="4000" b="1">
                <a:solidFill>
                  <a:srgbClr val="00B0F0"/>
                </a:solidFill>
                <a:latin typeface="Montserrat"/>
                <a:ea typeface="Montserrat"/>
                <a:cs typeface="Montserrat"/>
                <a:sym typeface="Montserrat"/>
              </a:rPr>
              <a:t>RESULTADOS Y AVANCES </a:t>
            </a:r>
            <a:endParaRPr sz="4000" b="1">
              <a:solidFill>
                <a:srgbClr val="00B0F0"/>
              </a:solidFill>
              <a:latin typeface="Montserrat"/>
              <a:ea typeface="Montserrat"/>
              <a:cs typeface="Montserrat"/>
              <a:sym typeface="Montserrat"/>
            </a:endParaRPr>
          </a:p>
          <a:p>
            <a:pPr marL="0" marR="0" lvl="0" indent="0" algn="ctr" rtl="0">
              <a:lnSpc>
                <a:spcPct val="90000"/>
              </a:lnSpc>
              <a:spcBef>
                <a:spcPts val="0"/>
              </a:spcBef>
              <a:spcAft>
                <a:spcPts val="0"/>
              </a:spcAft>
              <a:buClr>
                <a:srgbClr val="00B0F0"/>
              </a:buClr>
              <a:buSzPts val="4000"/>
              <a:buFont typeface="Montserrat"/>
              <a:buNone/>
            </a:pPr>
            <a:br>
              <a:rPr lang="es-GT" sz="4000" b="1">
                <a:solidFill>
                  <a:srgbClr val="00B0F0"/>
                </a:solidFill>
                <a:latin typeface="Montserrat"/>
                <a:ea typeface="Montserrat"/>
                <a:cs typeface="Montserrat"/>
                <a:sym typeface="Montserrat"/>
              </a:rPr>
            </a:br>
            <a:r>
              <a:rPr lang="es-GT" sz="3091" b="1">
                <a:solidFill>
                  <a:srgbClr val="FFFFFF"/>
                </a:solidFill>
                <a:latin typeface="Montserrat"/>
                <a:ea typeface="Montserrat"/>
                <a:cs typeface="Montserrat"/>
                <a:sym typeface="Montserrat"/>
              </a:rPr>
              <a:t>PRIMER CUATRIMESTRE 2021</a:t>
            </a:r>
            <a:endParaRPr sz="491">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8"/>
          <p:cNvSpPr txBox="1"/>
          <p:nvPr/>
        </p:nvSpPr>
        <p:spPr>
          <a:xfrm>
            <a:off x="347400" y="1437700"/>
            <a:ext cx="5816400" cy="5155800"/>
          </a:xfrm>
          <a:prstGeom prst="rect">
            <a:avLst/>
          </a:prstGeom>
          <a:noFill/>
          <a:ln>
            <a:noFill/>
          </a:ln>
        </p:spPr>
        <p:txBody>
          <a:bodyPr spcFirstLastPara="1" wrap="square" lIns="91425" tIns="45700" rIns="91425" bIns="45700" anchor="t" anchorCtr="0">
            <a:normAutofit/>
          </a:bodyPr>
          <a:lstStyle/>
          <a:p>
            <a:pPr marL="342900" marR="0" lvl="0" indent="-342900" algn="just" rtl="0">
              <a:lnSpc>
                <a:spcPct val="90000"/>
              </a:lnSpc>
              <a:spcBef>
                <a:spcPts val="0"/>
              </a:spcBef>
              <a:spcAft>
                <a:spcPts val="0"/>
              </a:spcAft>
              <a:buClr>
                <a:schemeClr val="dk1"/>
              </a:buClr>
              <a:buSzPts val="1800"/>
              <a:buFont typeface="Calibri"/>
              <a:buAutoNum type="arabicPeriod"/>
            </a:pPr>
            <a:r>
              <a:rPr lang="es-GT" sz="1800">
                <a:solidFill>
                  <a:schemeClr val="dk1"/>
                </a:solidFill>
                <a:latin typeface="Montserrat"/>
                <a:ea typeface="Montserrat"/>
                <a:cs typeface="Montserrat"/>
                <a:sym typeface="Montserrat"/>
              </a:rPr>
              <a:t>Informes de asesorías y formación a las dependencias del Organismo Ejecutivo y otros sectores,  en cultura de paz y promoción de los Acuerdos de Paz.</a:t>
            </a:r>
            <a:endParaRPr sz="1800">
              <a:solidFill>
                <a:schemeClr val="dk1"/>
              </a:solidFill>
              <a:latin typeface="Montserrat"/>
              <a:ea typeface="Montserrat"/>
              <a:cs typeface="Montserrat"/>
              <a:sym typeface="Montserrat"/>
            </a:endParaRPr>
          </a:p>
          <a:p>
            <a:pPr marL="228600" marR="0" lvl="0" indent="-114300" algn="l" rtl="0">
              <a:lnSpc>
                <a:spcPct val="90000"/>
              </a:lnSpc>
              <a:spcBef>
                <a:spcPts val="1000"/>
              </a:spcBef>
              <a:spcAft>
                <a:spcPts val="0"/>
              </a:spcAft>
              <a:buClr>
                <a:schemeClr val="dk1"/>
              </a:buClr>
              <a:buSzPts val="1800"/>
              <a:buFont typeface="Arial"/>
              <a:buNone/>
            </a:pPr>
            <a:endParaRPr sz="1800">
              <a:solidFill>
                <a:schemeClr val="dk1"/>
              </a:solidFill>
              <a:latin typeface="Montserrat"/>
              <a:ea typeface="Montserrat"/>
              <a:cs typeface="Montserrat"/>
              <a:sym typeface="Montserrat"/>
            </a:endParaRPr>
          </a:p>
          <a:p>
            <a:pPr marL="228600" marR="0" lvl="0" indent="-114300" algn="l" rtl="0">
              <a:lnSpc>
                <a:spcPct val="90000"/>
              </a:lnSpc>
              <a:spcBef>
                <a:spcPts val="1000"/>
              </a:spcBef>
              <a:spcAft>
                <a:spcPts val="0"/>
              </a:spcAft>
              <a:buClr>
                <a:schemeClr val="dk1"/>
              </a:buClr>
              <a:buSzPts val="1800"/>
              <a:buFont typeface="Arial"/>
              <a:buNone/>
            </a:pPr>
            <a:endParaRPr sz="1800">
              <a:solidFill>
                <a:schemeClr val="dk1"/>
              </a:solidFill>
              <a:latin typeface="Montserrat"/>
              <a:ea typeface="Montserrat"/>
              <a:cs typeface="Montserrat"/>
              <a:sym typeface="Montserrat"/>
            </a:endParaRPr>
          </a:p>
          <a:p>
            <a:pPr marL="228600" marR="0" lvl="0" indent="-114300" algn="l" rtl="0">
              <a:lnSpc>
                <a:spcPct val="90000"/>
              </a:lnSpc>
              <a:spcBef>
                <a:spcPts val="1000"/>
              </a:spcBef>
              <a:spcAft>
                <a:spcPts val="0"/>
              </a:spcAft>
              <a:buClr>
                <a:schemeClr val="dk1"/>
              </a:buClr>
              <a:buSzPts val="1800"/>
              <a:buFont typeface="Arial"/>
              <a:buNone/>
            </a:pPr>
            <a:endParaRPr sz="1800">
              <a:solidFill>
                <a:schemeClr val="dk1"/>
              </a:solidFill>
              <a:latin typeface="Montserrat"/>
              <a:ea typeface="Montserrat"/>
              <a:cs typeface="Montserrat"/>
              <a:sym typeface="Montserrat"/>
            </a:endParaRPr>
          </a:p>
          <a:p>
            <a:pPr marL="228600" marR="0" lvl="0" indent="-114300" algn="l" rtl="0">
              <a:lnSpc>
                <a:spcPct val="90000"/>
              </a:lnSpc>
              <a:spcBef>
                <a:spcPts val="1000"/>
              </a:spcBef>
              <a:spcAft>
                <a:spcPts val="0"/>
              </a:spcAft>
              <a:buClr>
                <a:schemeClr val="dk1"/>
              </a:buClr>
              <a:buSzPts val="1800"/>
              <a:buFont typeface="Arial"/>
              <a:buNone/>
            </a:pPr>
            <a:endParaRPr sz="1800">
              <a:solidFill>
                <a:schemeClr val="dk1"/>
              </a:solidFill>
              <a:latin typeface="Montserrat"/>
              <a:ea typeface="Montserrat"/>
              <a:cs typeface="Montserrat"/>
              <a:sym typeface="Montserrat"/>
            </a:endParaRPr>
          </a:p>
          <a:p>
            <a:pPr marL="228600" marR="0" lvl="0" indent="-114300" algn="l" rtl="0">
              <a:lnSpc>
                <a:spcPct val="90000"/>
              </a:lnSpc>
              <a:spcBef>
                <a:spcPts val="1000"/>
              </a:spcBef>
              <a:spcAft>
                <a:spcPts val="0"/>
              </a:spcAft>
              <a:buClr>
                <a:schemeClr val="dk1"/>
              </a:buClr>
              <a:buSzPts val="1800"/>
              <a:buFont typeface="Arial"/>
              <a:buNone/>
            </a:pPr>
            <a:endParaRPr sz="1800">
              <a:solidFill>
                <a:schemeClr val="dk1"/>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1800"/>
              <a:buFont typeface="Arial"/>
              <a:buNone/>
            </a:pPr>
            <a:endParaRPr sz="1800" b="1">
              <a:solidFill>
                <a:schemeClr val="dk1"/>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1800"/>
              <a:buFont typeface="Arial"/>
              <a:buNone/>
            </a:pPr>
            <a:endParaRPr sz="1800" b="1">
              <a:solidFill>
                <a:schemeClr val="dk1"/>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1400"/>
              <a:buFont typeface="Arial"/>
              <a:buNone/>
            </a:pPr>
            <a:endParaRPr b="1">
              <a:solidFill>
                <a:schemeClr val="dk1"/>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1400"/>
              <a:buFont typeface="Arial"/>
              <a:buNone/>
            </a:pPr>
            <a:endParaRPr b="1">
              <a:solidFill>
                <a:schemeClr val="dk1"/>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1400"/>
              <a:buFont typeface="Arial"/>
              <a:buNone/>
            </a:pPr>
            <a:endParaRPr b="1">
              <a:solidFill>
                <a:schemeClr val="dk1"/>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1400"/>
              <a:buFont typeface="Arial"/>
              <a:buNone/>
            </a:pPr>
            <a:r>
              <a:rPr lang="es-GT" sz="1100" b="1">
                <a:solidFill>
                  <a:schemeClr val="dk1"/>
                </a:solidFill>
                <a:latin typeface="Montserrat"/>
                <a:ea typeface="Montserrat"/>
                <a:cs typeface="Montserrat"/>
                <a:sym typeface="Montserrat"/>
              </a:rPr>
              <a:t>Fuente: </a:t>
            </a:r>
            <a:r>
              <a:rPr lang="es-GT" sz="1100">
                <a:solidFill>
                  <a:schemeClr val="dk1"/>
                </a:solidFill>
                <a:latin typeface="Montserrat"/>
                <a:ea typeface="Montserrat"/>
                <a:cs typeface="Montserrat"/>
                <a:sym typeface="Montserrat"/>
              </a:rPr>
              <a:t>COPADEH</a:t>
            </a:r>
            <a:endParaRPr sz="1100"/>
          </a:p>
        </p:txBody>
      </p:sp>
      <p:sp>
        <p:nvSpPr>
          <p:cNvPr id="128" name="Google Shape;128;p8"/>
          <p:cNvSpPr txBox="1"/>
          <p:nvPr/>
        </p:nvSpPr>
        <p:spPr>
          <a:xfrm>
            <a:off x="10271800" y="6410325"/>
            <a:ext cx="1920200" cy="447675"/>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rmAutofit fontScale="67500" lnSpcReduction="20000"/>
          </a:bodyPr>
          <a:lstStyle/>
          <a:p>
            <a:pPr marL="0" marR="0" lvl="0" indent="0" algn="ctr" rtl="0">
              <a:lnSpc>
                <a:spcPct val="90000"/>
              </a:lnSpc>
              <a:spcBef>
                <a:spcPts val="0"/>
              </a:spcBef>
              <a:spcAft>
                <a:spcPts val="0"/>
              </a:spcAft>
              <a:buClr>
                <a:srgbClr val="0D1F3C"/>
              </a:buClr>
              <a:buSzPct val="100000"/>
              <a:buFont typeface="Montserrat"/>
              <a:buNone/>
            </a:pPr>
            <a:r>
              <a:rPr lang="es-GT" sz="3600" b="1">
                <a:solidFill>
                  <a:srgbClr val="0D1F3C"/>
                </a:solidFill>
                <a:latin typeface="Montserrat"/>
                <a:ea typeface="Montserrat"/>
                <a:cs typeface="Montserrat"/>
                <a:sym typeface="Montserrat"/>
              </a:rPr>
              <a:t>COPADEH</a:t>
            </a:r>
            <a:endParaRPr/>
          </a:p>
        </p:txBody>
      </p:sp>
      <p:sp>
        <p:nvSpPr>
          <p:cNvPr id="129" name="Google Shape;129;p8"/>
          <p:cNvSpPr txBox="1"/>
          <p:nvPr/>
        </p:nvSpPr>
        <p:spPr>
          <a:xfrm>
            <a:off x="1819226" y="455575"/>
            <a:ext cx="8790000" cy="6690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D1F3C"/>
              </a:buClr>
              <a:buSzPts val="2500"/>
              <a:buFont typeface="Montserrat"/>
              <a:buNone/>
            </a:pPr>
            <a:r>
              <a:rPr lang="es-GT" sz="2500" b="1">
                <a:solidFill>
                  <a:srgbClr val="0D1F3C"/>
                </a:solidFill>
                <a:latin typeface="Montserrat"/>
                <a:ea typeface="Montserrat"/>
                <a:cs typeface="Montserrat"/>
                <a:sym typeface="Montserrat"/>
              </a:rPr>
              <a:t>Principales resultados y avances</a:t>
            </a:r>
            <a:endParaRPr/>
          </a:p>
        </p:txBody>
      </p:sp>
      <p:sp>
        <p:nvSpPr>
          <p:cNvPr id="130" name="Google Shape;130;p8"/>
          <p:cNvSpPr/>
          <p:nvPr/>
        </p:nvSpPr>
        <p:spPr>
          <a:xfrm>
            <a:off x="8263400" y="4170425"/>
            <a:ext cx="1920300" cy="1762200"/>
          </a:xfrm>
          <a:prstGeom prst="ellipse">
            <a:avLst/>
          </a:prstGeom>
          <a:solidFill>
            <a:srgbClr val="197BB4"/>
          </a:solidFill>
          <a:ln w="12700" cap="flat" cmpd="sng">
            <a:solidFill>
              <a:srgbClr val="2786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GT" sz="1500">
                <a:solidFill>
                  <a:schemeClr val="lt1"/>
                </a:solidFill>
                <a:latin typeface="Montserrat"/>
                <a:ea typeface="Montserrat"/>
                <a:cs typeface="Montserrat"/>
                <a:sym typeface="Montserrat"/>
              </a:rPr>
              <a:t>Ubicación geográfica:</a:t>
            </a:r>
            <a:endParaRPr sz="1900"/>
          </a:p>
          <a:p>
            <a:pPr marL="0" marR="0" lvl="0" indent="0" algn="ctr" rtl="0">
              <a:spcBef>
                <a:spcPts val="0"/>
              </a:spcBef>
              <a:spcAft>
                <a:spcPts val="0"/>
              </a:spcAft>
              <a:buNone/>
            </a:pPr>
            <a:r>
              <a:rPr lang="es-GT" sz="1500">
                <a:solidFill>
                  <a:schemeClr val="lt1"/>
                </a:solidFill>
                <a:latin typeface="Montserrat"/>
                <a:ea typeface="Montserrat"/>
                <a:cs typeface="Montserrat"/>
                <a:sym typeface="Montserrat"/>
              </a:rPr>
              <a:t>Nacional</a:t>
            </a:r>
            <a:endParaRPr sz="1900"/>
          </a:p>
        </p:txBody>
      </p:sp>
      <p:sp>
        <p:nvSpPr>
          <p:cNvPr id="131" name="Google Shape;131;p8"/>
          <p:cNvSpPr/>
          <p:nvPr/>
        </p:nvSpPr>
        <p:spPr>
          <a:xfrm>
            <a:off x="6268125" y="4170425"/>
            <a:ext cx="1920300" cy="1761900"/>
          </a:xfrm>
          <a:prstGeom prst="ellipse">
            <a:avLst/>
          </a:prstGeom>
          <a:solidFill>
            <a:srgbClr val="197BB4"/>
          </a:solidFill>
          <a:ln w="12700" cap="flat" cmpd="sng">
            <a:solidFill>
              <a:srgbClr val="2786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GT" sz="1200">
                <a:solidFill>
                  <a:schemeClr val="lt1"/>
                </a:solidFill>
                <a:latin typeface="Montserrat"/>
                <a:ea typeface="Montserrat"/>
                <a:cs typeface="Montserrat"/>
                <a:sym typeface="Montserrat"/>
              </a:rPr>
              <a:t>P</a:t>
            </a:r>
            <a:r>
              <a:rPr lang="es-GT" sz="1300">
                <a:solidFill>
                  <a:schemeClr val="lt1"/>
                </a:solidFill>
                <a:latin typeface="Montserrat"/>
                <a:ea typeface="Montserrat"/>
                <a:cs typeface="Montserrat"/>
                <a:sym typeface="Montserrat"/>
              </a:rPr>
              <a:t>oblación beneficiada: </a:t>
            </a:r>
            <a:endParaRPr sz="1700"/>
          </a:p>
          <a:p>
            <a:pPr marL="0" marR="0" lvl="0" indent="0" algn="ctr" rtl="0">
              <a:spcBef>
                <a:spcPts val="0"/>
              </a:spcBef>
              <a:spcAft>
                <a:spcPts val="0"/>
              </a:spcAft>
              <a:buNone/>
            </a:pPr>
            <a:r>
              <a:rPr lang="es-GT" sz="1300">
                <a:solidFill>
                  <a:schemeClr val="lt1"/>
                </a:solidFill>
                <a:latin typeface="Montserrat"/>
                <a:ea typeface="Montserrat"/>
                <a:cs typeface="Montserrat"/>
                <a:sym typeface="Montserrat"/>
              </a:rPr>
              <a:t>Dependencias </a:t>
            </a:r>
            <a:r>
              <a:rPr lang="es-GT" sz="1280">
                <a:solidFill>
                  <a:schemeClr val="lt1"/>
                </a:solidFill>
                <a:latin typeface="Montserrat"/>
                <a:ea typeface="Montserrat"/>
                <a:cs typeface="Montserrat"/>
                <a:sym typeface="Montserrat"/>
              </a:rPr>
              <a:t>del Organismo </a:t>
            </a:r>
            <a:r>
              <a:rPr lang="es-GT" sz="1300">
                <a:solidFill>
                  <a:schemeClr val="lt1"/>
                </a:solidFill>
                <a:latin typeface="Montserrat"/>
                <a:ea typeface="Montserrat"/>
                <a:cs typeface="Montserrat"/>
                <a:sym typeface="Montserrat"/>
              </a:rPr>
              <a:t>Ejecutivo y otros actores y </a:t>
            </a:r>
            <a:endParaRPr sz="1300">
              <a:solidFill>
                <a:schemeClr val="lt1"/>
              </a:solidFill>
              <a:latin typeface="Montserrat"/>
              <a:ea typeface="Montserrat"/>
              <a:cs typeface="Montserrat"/>
              <a:sym typeface="Montserrat"/>
            </a:endParaRPr>
          </a:p>
          <a:p>
            <a:pPr marL="0" marR="0" lvl="0" indent="0" algn="ctr" rtl="0">
              <a:spcBef>
                <a:spcPts val="0"/>
              </a:spcBef>
              <a:spcAft>
                <a:spcPts val="0"/>
              </a:spcAft>
              <a:buNone/>
            </a:pPr>
            <a:r>
              <a:rPr lang="es-GT" sz="1300">
                <a:solidFill>
                  <a:schemeClr val="lt1"/>
                </a:solidFill>
                <a:latin typeface="Montserrat"/>
                <a:ea typeface="Montserrat"/>
                <a:cs typeface="Montserrat"/>
                <a:sym typeface="Montserrat"/>
              </a:rPr>
              <a:t>sectores</a:t>
            </a:r>
            <a:r>
              <a:rPr lang="es-GT" sz="1200">
                <a:solidFill>
                  <a:schemeClr val="lt1"/>
                </a:solidFill>
                <a:latin typeface="Montserrat"/>
                <a:ea typeface="Montserrat"/>
                <a:cs typeface="Montserrat"/>
                <a:sym typeface="Montserrat"/>
              </a:rPr>
              <a:t>. </a:t>
            </a:r>
            <a:endParaRPr sz="1600"/>
          </a:p>
        </p:txBody>
      </p:sp>
      <p:sp>
        <p:nvSpPr>
          <p:cNvPr id="132" name="Google Shape;132;p8"/>
          <p:cNvSpPr/>
          <p:nvPr/>
        </p:nvSpPr>
        <p:spPr>
          <a:xfrm>
            <a:off x="10247377" y="4170431"/>
            <a:ext cx="1755600" cy="1762200"/>
          </a:xfrm>
          <a:prstGeom prst="ellipse">
            <a:avLst/>
          </a:prstGeom>
          <a:solidFill>
            <a:srgbClr val="197BB4"/>
          </a:solidFill>
          <a:ln w="12700" cap="flat" cmpd="sng">
            <a:solidFill>
              <a:srgbClr val="2786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GT">
                <a:solidFill>
                  <a:schemeClr val="lt1"/>
                </a:solidFill>
                <a:latin typeface="Montserrat"/>
                <a:ea typeface="Montserrat"/>
                <a:cs typeface="Montserrat"/>
                <a:sym typeface="Montserrat"/>
              </a:rPr>
              <a:t>Plazo de ejecución:</a:t>
            </a:r>
            <a:endParaRPr sz="1800"/>
          </a:p>
          <a:p>
            <a:pPr marL="0" marR="0" lvl="0" indent="0" algn="ctr" rtl="0">
              <a:spcBef>
                <a:spcPts val="0"/>
              </a:spcBef>
              <a:spcAft>
                <a:spcPts val="0"/>
              </a:spcAft>
              <a:buNone/>
            </a:pPr>
            <a:r>
              <a:rPr lang="es-GT">
                <a:solidFill>
                  <a:schemeClr val="lt1"/>
                </a:solidFill>
                <a:latin typeface="Montserrat"/>
                <a:ea typeface="Montserrat"/>
                <a:cs typeface="Montserrat"/>
                <a:sym typeface="Montserrat"/>
              </a:rPr>
              <a:t>enero a diciembre 202</a:t>
            </a:r>
            <a:r>
              <a:rPr lang="es-GT" sz="1200">
                <a:solidFill>
                  <a:schemeClr val="lt1"/>
                </a:solidFill>
                <a:latin typeface="Montserrat"/>
                <a:ea typeface="Montserrat"/>
                <a:cs typeface="Montserrat"/>
                <a:sym typeface="Montserrat"/>
              </a:rPr>
              <a:t>1.</a:t>
            </a:r>
            <a:endParaRPr sz="1600"/>
          </a:p>
        </p:txBody>
      </p:sp>
      <p:sp>
        <p:nvSpPr>
          <p:cNvPr id="133" name="Google Shape;133;p8"/>
          <p:cNvSpPr/>
          <p:nvPr/>
        </p:nvSpPr>
        <p:spPr>
          <a:xfrm>
            <a:off x="8240200" y="1763100"/>
            <a:ext cx="1920300" cy="1768800"/>
          </a:xfrm>
          <a:prstGeom prst="ellipse">
            <a:avLst/>
          </a:prstGeom>
          <a:solidFill>
            <a:srgbClr val="197BB4"/>
          </a:solidFill>
          <a:ln w="12700" cap="flat" cmpd="sng">
            <a:solidFill>
              <a:srgbClr val="2786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Montserrat"/>
              <a:ea typeface="Montserrat"/>
              <a:cs typeface="Montserrat"/>
              <a:sym typeface="Montserrat"/>
            </a:endParaRPr>
          </a:p>
          <a:p>
            <a:pPr marL="0" marR="0" lvl="0" indent="0" algn="ctr" rtl="0">
              <a:spcBef>
                <a:spcPts val="0"/>
              </a:spcBef>
              <a:spcAft>
                <a:spcPts val="0"/>
              </a:spcAft>
              <a:buNone/>
            </a:pPr>
            <a:endParaRPr sz="1200">
              <a:solidFill>
                <a:schemeClr val="lt1"/>
              </a:solidFill>
              <a:latin typeface="Montserrat"/>
              <a:ea typeface="Montserrat"/>
              <a:cs typeface="Montserrat"/>
              <a:sym typeface="Montserrat"/>
            </a:endParaRPr>
          </a:p>
          <a:p>
            <a:pPr marL="0" marR="0" lvl="0" indent="0" algn="ctr" rtl="0">
              <a:spcBef>
                <a:spcPts val="0"/>
              </a:spcBef>
              <a:spcAft>
                <a:spcPts val="0"/>
              </a:spcAft>
              <a:buNone/>
            </a:pPr>
            <a:r>
              <a:rPr lang="es-GT" sz="1200">
                <a:solidFill>
                  <a:schemeClr val="lt1"/>
                </a:solidFill>
                <a:latin typeface="Montserrat"/>
                <a:ea typeface="Montserrat"/>
                <a:cs typeface="Montserrat"/>
                <a:sym typeface="Montserrat"/>
              </a:rPr>
              <a:t>Presupuesto vigente: </a:t>
            </a:r>
            <a:endParaRPr sz="1600"/>
          </a:p>
          <a:p>
            <a:pPr marL="0" marR="0" lvl="0" indent="0" algn="ctr" rtl="0">
              <a:spcBef>
                <a:spcPts val="0"/>
              </a:spcBef>
              <a:spcAft>
                <a:spcPts val="0"/>
              </a:spcAft>
              <a:buNone/>
            </a:pPr>
            <a:r>
              <a:rPr lang="es-GT" b="1">
                <a:solidFill>
                  <a:schemeClr val="lt1"/>
                </a:solidFill>
                <a:latin typeface="Montserrat"/>
                <a:ea typeface="Montserrat"/>
                <a:cs typeface="Montserrat"/>
                <a:sym typeface="Montserrat"/>
              </a:rPr>
              <a:t>Q5,857,555.00</a:t>
            </a:r>
            <a:br>
              <a:rPr lang="es-GT" sz="1000">
                <a:solidFill>
                  <a:schemeClr val="lt1"/>
                </a:solidFill>
                <a:latin typeface="Montserrat"/>
                <a:ea typeface="Montserrat"/>
                <a:cs typeface="Montserrat"/>
                <a:sym typeface="Montserrat"/>
              </a:rPr>
            </a:br>
            <a:br>
              <a:rPr lang="es-GT" sz="1200">
                <a:solidFill>
                  <a:schemeClr val="lt1"/>
                </a:solidFill>
                <a:latin typeface="Montserrat"/>
                <a:ea typeface="Montserrat"/>
                <a:cs typeface="Montserrat"/>
                <a:sym typeface="Montserrat"/>
              </a:rPr>
            </a:br>
            <a:r>
              <a:rPr lang="es-GT" sz="1200">
                <a:solidFill>
                  <a:schemeClr val="lt1"/>
                </a:solidFill>
                <a:latin typeface="Montserrat"/>
                <a:ea typeface="Montserrat"/>
                <a:cs typeface="Montserrat"/>
                <a:sym typeface="Montserrat"/>
              </a:rPr>
              <a:t>Presupuesto             ejecutado:</a:t>
            </a:r>
            <a:endParaRPr sz="1600"/>
          </a:p>
          <a:p>
            <a:pPr marL="0" marR="0" lvl="0" indent="0" algn="ctr" rtl="0">
              <a:spcBef>
                <a:spcPts val="0"/>
              </a:spcBef>
              <a:spcAft>
                <a:spcPts val="0"/>
              </a:spcAft>
              <a:buNone/>
            </a:pPr>
            <a:r>
              <a:rPr lang="es-GT" sz="1300" b="1">
                <a:solidFill>
                  <a:schemeClr val="lt1"/>
                </a:solidFill>
                <a:latin typeface="Montserrat"/>
                <a:ea typeface="Montserrat"/>
                <a:cs typeface="Montserrat"/>
                <a:sym typeface="Montserrat"/>
              </a:rPr>
              <a:t>Q 373,900.00 </a:t>
            </a:r>
            <a:br>
              <a:rPr lang="es-GT" sz="1100">
                <a:solidFill>
                  <a:schemeClr val="lt1"/>
                </a:solidFill>
                <a:latin typeface="Montserrat"/>
                <a:ea typeface="Montserrat"/>
                <a:cs typeface="Montserrat"/>
                <a:sym typeface="Montserrat"/>
              </a:rPr>
            </a:br>
            <a:br>
              <a:rPr lang="es-GT" sz="1200">
                <a:solidFill>
                  <a:schemeClr val="lt1"/>
                </a:solidFill>
                <a:latin typeface="Montserrat"/>
                <a:ea typeface="Montserrat"/>
                <a:cs typeface="Montserrat"/>
                <a:sym typeface="Montserrat"/>
              </a:rPr>
            </a:br>
            <a:endParaRPr sz="1200">
              <a:solidFill>
                <a:schemeClr val="lt1"/>
              </a:solidFill>
              <a:latin typeface="Montserrat"/>
              <a:ea typeface="Montserrat"/>
              <a:cs typeface="Montserrat"/>
              <a:sym typeface="Montserrat"/>
            </a:endParaRPr>
          </a:p>
        </p:txBody>
      </p:sp>
      <p:sp>
        <p:nvSpPr>
          <p:cNvPr id="134" name="Google Shape;134;p8"/>
          <p:cNvSpPr/>
          <p:nvPr/>
        </p:nvSpPr>
        <p:spPr>
          <a:xfrm>
            <a:off x="6256425" y="1766550"/>
            <a:ext cx="1920300" cy="1761900"/>
          </a:xfrm>
          <a:prstGeom prst="ellipse">
            <a:avLst/>
          </a:prstGeom>
          <a:solidFill>
            <a:srgbClr val="197BB4"/>
          </a:solidFill>
          <a:ln w="12700" cap="flat" cmpd="sng">
            <a:solidFill>
              <a:srgbClr val="2786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GT">
                <a:solidFill>
                  <a:schemeClr val="lt1"/>
                </a:solidFill>
                <a:latin typeface="Montserrat"/>
                <a:ea typeface="Montserrat"/>
                <a:cs typeface="Montserrat"/>
                <a:sym typeface="Montserrat"/>
              </a:rPr>
              <a:t>Programa: </a:t>
            </a:r>
            <a:endParaRPr>
              <a:solidFill>
                <a:schemeClr val="lt1"/>
              </a:solidFill>
              <a:latin typeface="Montserrat"/>
              <a:ea typeface="Montserrat"/>
              <a:cs typeface="Montserrat"/>
              <a:sym typeface="Montserrat"/>
            </a:endParaRPr>
          </a:p>
          <a:p>
            <a:pPr marL="0" marR="0" lvl="0" indent="0" algn="ctr" rtl="0">
              <a:spcBef>
                <a:spcPts val="0"/>
              </a:spcBef>
              <a:spcAft>
                <a:spcPts val="0"/>
              </a:spcAft>
              <a:buNone/>
            </a:pPr>
            <a:r>
              <a:rPr lang="es-GT">
                <a:solidFill>
                  <a:schemeClr val="lt1"/>
                </a:solidFill>
                <a:latin typeface="Montserrat"/>
                <a:ea typeface="Montserrat"/>
                <a:cs typeface="Montserrat"/>
                <a:sym typeface="Montserrat"/>
              </a:rPr>
              <a:t>71 </a:t>
            </a:r>
            <a:endParaRPr sz="900"/>
          </a:p>
          <a:p>
            <a:pPr marL="0" marR="0" lvl="0" indent="0" algn="ctr" rtl="0">
              <a:spcBef>
                <a:spcPts val="0"/>
              </a:spcBef>
              <a:spcAft>
                <a:spcPts val="0"/>
              </a:spcAft>
              <a:buNone/>
            </a:pPr>
            <a:br>
              <a:rPr lang="es-GT">
                <a:solidFill>
                  <a:schemeClr val="lt1"/>
                </a:solidFill>
                <a:latin typeface="Montserrat"/>
                <a:ea typeface="Montserrat"/>
                <a:cs typeface="Montserrat"/>
                <a:sym typeface="Montserrat"/>
              </a:rPr>
            </a:br>
            <a:r>
              <a:rPr lang="es-GT">
                <a:solidFill>
                  <a:schemeClr val="lt1"/>
                </a:solidFill>
                <a:latin typeface="Montserrat"/>
                <a:ea typeface="Montserrat"/>
                <a:cs typeface="Montserrat"/>
                <a:sym typeface="Montserrat"/>
              </a:rPr>
              <a:t>Metas:</a:t>
            </a:r>
            <a:endParaRPr sz="1800"/>
          </a:p>
          <a:p>
            <a:pPr marL="0" marR="0" lvl="0" indent="0" algn="ctr" rtl="0">
              <a:spcBef>
                <a:spcPts val="0"/>
              </a:spcBef>
              <a:spcAft>
                <a:spcPts val="0"/>
              </a:spcAft>
              <a:buNone/>
            </a:pPr>
            <a:r>
              <a:rPr lang="es-GT">
                <a:solidFill>
                  <a:schemeClr val="lt1"/>
                </a:solidFill>
                <a:latin typeface="Montserrat"/>
                <a:ea typeface="Montserrat"/>
                <a:cs typeface="Montserrat"/>
                <a:sym typeface="Montserrat"/>
              </a:rPr>
              <a:t>1 documento </a:t>
            </a:r>
            <a:endParaRPr sz="1800"/>
          </a:p>
          <a:p>
            <a:pPr marL="0" marR="0" lvl="0" indent="0" algn="ctr" rtl="0">
              <a:spcBef>
                <a:spcPts val="0"/>
              </a:spcBef>
              <a:spcAft>
                <a:spcPts val="0"/>
              </a:spcAft>
              <a:buNone/>
            </a:pPr>
            <a:r>
              <a:rPr lang="es-GT">
                <a:solidFill>
                  <a:schemeClr val="lt1"/>
                </a:solidFill>
                <a:latin typeface="Montserrat"/>
                <a:ea typeface="Montserrat"/>
                <a:cs typeface="Montserrat"/>
                <a:sym typeface="Montserrat"/>
              </a:rPr>
              <a:t>136 personas</a:t>
            </a:r>
            <a:endParaRPr sz="1800"/>
          </a:p>
        </p:txBody>
      </p:sp>
      <p:sp>
        <p:nvSpPr>
          <p:cNvPr id="135" name="Google Shape;135;p8"/>
          <p:cNvSpPr/>
          <p:nvPr/>
        </p:nvSpPr>
        <p:spPr>
          <a:xfrm>
            <a:off x="10223975" y="1781675"/>
            <a:ext cx="1779000" cy="1768800"/>
          </a:xfrm>
          <a:prstGeom prst="ellipse">
            <a:avLst/>
          </a:prstGeom>
          <a:solidFill>
            <a:srgbClr val="197BB4"/>
          </a:solidFill>
          <a:ln w="12700" cap="flat" cmpd="sng">
            <a:solidFill>
              <a:srgbClr val="2786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GT" sz="1350">
                <a:solidFill>
                  <a:schemeClr val="lt1"/>
                </a:solidFill>
                <a:latin typeface="Montserrat"/>
                <a:ea typeface="Montserrat"/>
                <a:cs typeface="Montserrat"/>
                <a:sym typeface="Montserrat"/>
              </a:rPr>
              <a:t>Fuente de </a:t>
            </a:r>
            <a:r>
              <a:rPr lang="es-GT" sz="1290">
                <a:solidFill>
                  <a:schemeClr val="lt1"/>
                </a:solidFill>
                <a:latin typeface="Montserrat"/>
                <a:ea typeface="Montserrat"/>
                <a:cs typeface="Montserrat"/>
                <a:sym typeface="Montserrat"/>
              </a:rPr>
              <a:t>financiamiento:</a:t>
            </a:r>
            <a:endParaRPr sz="1700"/>
          </a:p>
          <a:p>
            <a:pPr marL="0" marR="0" lvl="0" indent="0" algn="ctr" rtl="0">
              <a:spcBef>
                <a:spcPts val="0"/>
              </a:spcBef>
              <a:spcAft>
                <a:spcPts val="0"/>
              </a:spcAft>
              <a:buNone/>
            </a:pPr>
            <a:r>
              <a:rPr lang="es-GT" sz="1350">
                <a:solidFill>
                  <a:schemeClr val="lt1"/>
                </a:solidFill>
                <a:latin typeface="Montserrat"/>
                <a:ea typeface="Montserrat"/>
                <a:cs typeface="Montserrat"/>
                <a:sym typeface="Montserrat"/>
              </a:rPr>
              <a:t>11 – ingresos corrientes</a:t>
            </a:r>
            <a:endParaRPr sz="1700"/>
          </a:p>
        </p:txBody>
      </p:sp>
      <p:pic>
        <p:nvPicPr>
          <p:cNvPr id="136" name="Google Shape;136;p8"/>
          <p:cNvPicPr preferRelativeResize="0"/>
          <p:nvPr/>
        </p:nvPicPr>
        <p:blipFill rotWithShape="1">
          <a:blip r:embed="rId3">
            <a:alphaModFix/>
          </a:blip>
          <a:srcRect/>
          <a:stretch/>
        </p:blipFill>
        <p:spPr>
          <a:xfrm>
            <a:off x="446200" y="2611000"/>
            <a:ext cx="5582350" cy="3464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9"/>
          <p:cNvSpPr txBox="1"/>
          <p:nvPr/>
        </p:nvSpPr>
        <p:spPr>
          <a:xfrm>
            <a:off x="436125" y="1597850"/>
            <a:ext cx="5496600" cy="5045400"/>
          </a:xfrm>
          <a:prstGeom prst="rect">
            <a:avLst/>
          </a:prstGeom>
          <a:noFill/>
          <a:ln>
            <a:noFill/>
          </a:ln>
        </p:spPr>
        <p:txBody>
          <a:bodyPr spcFirstLastPara="1" wrap="square" lIns="91425" tIns="45700" rIns="91425" bIns="45700" anchor="t" anchorCtr="0">
            <a:normAutofit lnSpcReduction="10000"/>
          </a:bodyPr>
          <a:lstStyle/>
          <a:p>
            <a:pPr marL="342900" marR="0" lvl="0" indent="-342900" algn="l" rtl="0">
              <a:lnSpc>
                <a:spcPct val="115000"/>
              </a:lnSpc>
              <a:spcBef>
                <a:spcPts val="0"/>
              </a:spcBef>
              <a:spcAft>
                <a:spcPts val="0"/>
              </a:spcAft>
              <a:buClr>
                <a:schemeClr val="dk1"/>
              </a:buClr>
              <a:buSzPts val="1800"/>
              <a:buFont typeface="Calibri"/>
              <a:buAutoNum type="arabicPeriod" startAt="2"/>
            </a:pPr>
            <a:r>
              <a:rPr lang="es-GT" sz="1800">
                <a:solidFill>
                  <a:schemeClr val="dk1"/>
                </a:solidFill>
                <a:latin typeface="Montserrat"/>
                <a:ea typeface="Montserrat"/>
                <a:cs typeface="Montserrat"/>
                <a:sym typeface="Montserrat"/>
              </a:rPr>
              <a:t>Instituciones públicas y personas jurídicas con acciones de  protección y vigilancia de Derechos Humanos.</a:t>
            </a:r>
            <a:endParaRPr sz="1800">
              <a:solidFill>
                <a:schemeClr val="dk1"/>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1800"/>
              <a:buFont typeface="Arial"/>
              <a:buNone/>
            </a:pPr>
            <a:endParaRPr sz="1800">
              <a:solidFill>
                <a:schemeClr val="dk1"/>
              </a:solidFill>
              <a:latin typeface="Montserrat"/>
              <a:ea typeface="Montserrat"/>
              <a:cs typeface="Montserrat"/>
              <a:sym typeface="Montserrat"/>
            </a:endParaRPr>
          </a:p>
          <a:p>
            <a:pPr marL="228600" marR="0" lvl="0" indent="-114300" algn="l" rtl="0">
              <a:lnSpc>
                <a:spcPct val="90000"/>
              </a:lnSpc>
              <a:spcBef>
                <a:spcPts val="1000"/>
              </a:spcBef>
              <a:spcAft>
                <a:spcPts val="0"/>
              </a:spcAft>
              <a:buClr>
                <a:schemeClr val="dk1"/>
              </a:buClr>
              <a:buSzPts val="1800"/>
              <a:buFont typeface="Arial"/>
              <a:buNone/>
            </a:pPr>
            <a:endParaRPr sz="1800">
              <a:solidFill>
                <a:schemeClr val="dk1"/>
              </a:solidFill>
              <a:latin typeface="Montserrat"/>
              <a:ea typeface="Montserrat"/>
              <a:cs typeface="Montserrat"/>
              <a:sym typeface="Montserrat"/>
            </a:endParaRPr>
          </a:p>
          <a:p>
            <a:pPr marL="228600" marR="0" lvl="0" indent="-114300" algn="l" rtl="0">
              <a:lnSpc>
                <a:spcPct val="90000"/>
              </a:lnSpc>
              <a:spcBef>
                <a:spcPts val="1000"/>
              </a:spcBef>
              <a:spcAft>
                <a:spcPts val="0"/>
              </a:spcAft>
              <a:buClr>
                <a:schemeClr val="dk1"/>
              </a:buClr>
              <a:buSzPts val="1800"/>
              <a:buFont typeface="Arial"/>
              <a:buNone/>
            </a:pPr>
            <a:endParaRPr sz="1800">
              <a:solidFill>
                <a:schemeClr val="dk1"/>
              </a:solidFill>
              <a:latin typeface="Montserrat"/>
              <a:ea typeface="Montserrat"/>
              <a:cs typeface="Montserrat"/>
              <a:sym typeface="Montserrat"/>
            </a:endParaRPr>
          </a:p>
          <a:p>
            <a:pPr marL="228600" marR="0" lvl="0" indent="-114300" algn="l" rtl="0">
              <a:lnSpc>
                <a:spcPct val="90000"/>
              </a:lnSpc>
              <a:spcBef>
                <a:spcPts val="1000"/>
              </a:spcBef>
              <a:spcAft>
                <a:spcPts val="0"/>
              </a:spcAft>
              <a:buClr>
                <a:schemeClr val="dk1"/>
              </a:buClr>
              <a:buSzPts val="1800"/>
              <a:buFont typeface="Arial"/>
              <a:buNone/>
            </a:pPr>
            <a:endParaRPr sz="1800">
              <a:solidFill>
                <a:schemeClr val="dk1"/>
              </a:solidFill>
              <a:latin typeface="Montserrat"/>
              <a:ea typeface="Montserrat"/>
              <a:cs typeface="Montserrat"/>
              <a:sym typeface="Montserrat"/>
            </a:endParaRPr>
          </a:p>
          <a:p>
            <a:pPr marL="228600" marR="0" lvl="0" indent="-114300" algn="l" rtl="0">
              <a:lnSpc>
                <a:spcPct val="90000"/>
              </a:lnSpc>
              <a:spcBef>
                <a:spcPts val="1000"/>
              </a:spcBef>
              <a:spcAft>
                <a:spcPts val="0"/>
              </a:spcAft>
              <a:buClr>
                <a:schemeClr val="dk1"/>
              </a:buClr>
              <a:buSzPts val="1800"/>
              <a:buFont typeface="Arial"/>
              <a:buNone/>
            </a:pPr>
            <a:endParaRPr sz="1800">
              <a:solidFill>
                <a:schemeClr val="dk1"/>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1400"/>
              <a:buFont typeface="Arial"/>
              <a:buNone/>
            </a:pPr>
            <a:br>
              <a:rPr lang="es-GT" sz="1400" b="1">
                <a:solidFill>
                  <a:schemeClr val="dk1"/>
                </a:solidFill>
                <a:latin typeface="Montserrat"/>
                <a:ea typeface="Montserrat"/>
                <a:cs typeface="Montserrat"/>
                <a:sym typeface="Montserrat"/>
              </a:rPr>
            </a:br>
            <a:br>
              <a:rPr lang="es-GT" sz="1400" b="1">
                <a:solidFill>
                  <a:schemeClr val="dk1"/>
                </a:solidFill>
                <a:latin typeface="Montserrat"/>
                <a:ea typeface="Montserrat"/>
                <a:cs typeface="Montserrat"/>
                <a:sym typeface="Montserrat"/>
              </a:rPr>
            </a:br>
            <a:br>
              <a:rPr lang="es-GT" sz="1400" b="1">
                <a:solidFill>
                  <a:schemeClr val="dk1"/>
                </a:solidFill>
                <a:latin typeface="Montserrat"/>
                <a:ea typeface="Montserrat"/>
                <a:cs typeface="Montserrat"/>
                <a:sym typeface="Montserrat"/>
              </a:rPr>
            </a:br>
            <a:endParaRPr sz="1400" b="1">
              <a:solidFill>
                <a:schemeClr val="dk1"/>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1400"/>
              <a:buFont typeface="Arial"/>
              <a:buNone/>
            </a:pPr>
            <a:endParaRPr b="1">
              <a:solidFill>
                <a:schemeClr val="dk1"/>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1400"/>
              <a:buFont typeface="Arial"/>
              <a:buNone/>
            </a:pPr>
            <a:endParaRPr b="1">
              <a:solidFill>
                <a:schemeClr val="dk1"/>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1400"/>
              <a:buFont typeface="Arial"/>
              <a:buNone/>
            </a:pPr>
            <a:endParaRPr b="1">
              <a:solidFill>
                <a:schemeClr val="dk1"/>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1400"/>
              <a:buFont typeface="Arial"/>
              <a:buNone/>
            </a:pPr>
            <a:r>
              <a:rPr lang="es-GT" sz="1300" b="1">
                <a:solidFill>
                  <a:schemeClr val="dk1"/>
                </a:solidFill>
                <a:latin typeface="Montserrat"/>
                <a:ea typeface="Montserrat"/>
                <a:cs typeface="Montserrat"/>
                <a:sym typeface="Montserrat"/>
              </a:rPr>
              <a:t>Fuente: </a:t>
            </a:r>
            <a:r>
              <a:rPr lang="es-GT" sz="1300">
                <a:solidFill>
                  <a:schemeClr val="dk1"/>
                </a:solidFill>
                <a:latin typeface="Montserrat"/>
                <a:ea typeface="Montserrat"/>
                <a:cs typeface="Montserrat"/>
                <a:sym typeface="Montserrat"/>
              </a:rPr>
              <a:t>COPADEH</a:t>
            </a:r>
            <a:endParaRPr sz="1300"/>
          </a:p>
        </p:txBody>
      </p:sp>
      <p:sp>
        <p:nvSpPr>
          <p:cNvPr id="142" name="Google Shape;142;p9"/>
          <p:cNvSpPr txBox="1"/>
          <p:nvPr/>
        </p:nvSpPr>
        <p:spPr>
          <a:xfrm>
            <a:off x="10271800" y="6410325"/>
            <a:ext cx="1920200" cy="447675"/>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rmAutofit fontScale="67500" lnSpcReduction="20000"/>
          </a:bodyPr>
          <a:lstStyle/>
          <a:p>
            <a:pPr marL="0" marR="0" lvl="0" indent="0" algn="ctr" rtl="0">
              <a:lnSpc>
                <a:spcPct val="90000"/>
              </a:lnSpc>
              <a:spcBef>
                <a:spcPts val="0"/>
              </a:spcBef>
              <a:spcAft>
                <a:spcPts val="0"/>
              </a:spcAft>
              <a:buClr>
                <a:srgbClr val="0D1F3C"/>
              </a:buClr>
              <a:buSzPct val="100000"/>
              <a:buFont typeface="Montserrat"/>
              <a:buNone/>
            </a:pPr>
            <a:r>
              <a:rPr lang="es-GT" sz="3600" b="1">
                <a:solidFill>
                  <a:srgbClr val="0D1F3C"/>
                </a:solidFill>
                <a:latin typeface="Montserrat"/>
                <a:ea typeface="Montserrat"/>
                <a:cs typeface="Montserrat"/>
                <a:sym typeface="Montserrat"/>
              </a:rPr>
              <a:t>COPADEH</a:t>
            </a:r>
            <a:endParaRPr/>
          </a:p>
        </p:txBody>
      </p:sp>
      <p:sp>
        <p:nvSpPr>
          <p:cNvPr id="143" name="Google Shape;143;p9"/>
          <p:cNvSpPr txBox="1"/>
          <p:nvPr/>
        </p:nvSpPr>
        <p:spPr>
          <a:xfrm>
            <a:off x="1819226" y="455575"/>
            <a:ext cx="8806500" cy="6690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D1F3C"/>
              </a:buClr>
              <a:buSzPts val="2500"/>
              <a:buFont typeface="Montserrat"/>
              <a:buNone/>
            </a:pPr>
            <a:r>
              <a:rPr lang="es-GT" sz="2500" b="1">
                <a:solidFill>
                  <a:srgbClr val="0D1F3C"/>
                </a:solidFill>
                <a:latin typeface="Montserrat"/>
                <a:ea typeface="Montserrat"/>
                <a:cs typeface="Montserrat"/>
                <a:sym typeface="Montserrat"/>
              </a:rPr>
              <a:t>Principales resultados y avances</a:t>
            </a:r>
            <a:endParaRPr/>
          </a:p>
        </p:txBody>
      </p:sp>
      <p:sp>
        <p:nvSpPr>
          <p:cNvPr id="144" name="Google Shape;144;p9"/>
          <p:cNvSpPr/>
          <p:nvPr/>
        </p:nvSpPr>
        <p:spPr>
          <a:xfrm>
            <a:off x="8172951" y="4241131"/>
            <a:ext cx="1852500" cy="1807200"/>
          </a:xfrm>
          <a:prstGeom prst="ellipse">
            <a:avLst/>
          </a:prstGeom>
          <a:solidFill>
            <a:srgbClr val="197BB4"/>
          </a:solidFill>
          <a:ln w="12700" cap="flat" cmpd="sng">
            <a:solidFill>
              <a:srgbClr val="2786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GT" sz="1600">
                <a:solidFill>
                  <a:schemeClr val="lt1"/>
                </a:solidFill>
                <a:latin typeface="Montserrat"/>
                <a:ea typeface="Montserrat"/>
                <a:cs typeface="Montserrat"/>
                <a:sym typeface="Montserrat"/>
              </a:rPr>
              <a:t>Ubicación geográfica:</a:t>
            </a:r>
            <a:endParaRPr sz="1600">
              <a:solidFill>
                <a:schemeClr val="lt1"/>
              </a:solidFill>
              <a:latin typeface="Montserrat"/>
              <a:ea typeface="Montserrat"/>
              <a:cs typeface="Montserrat"/>
              <a:sym typeface="Montserrat"/>
            </a:endParaRPr>
          </a:p>
          <a:p>
            <a:pPr marL="0" marR="0" lvl="0" indent="0" algn="ctr" rtl="0">
              <a:spcBef>
                <a:spcPts val="0"/>
              </a:spcBef>
              <a:spcAft>
                <a:spcPts val="0"/>
              </a:spcAft>
              <a:buNone/>
            </a:pPr>
            <a:r>
              <a:rPr lang="es-GT" sz="1600">
                <a:solidFill>
                  <a:schemeClr val="lt1"/>
                </a:solidFill>
                <a:latin typeface="Montserrat"/>
                <a:ea typeface="Montserrat"/>
                <a:cs typeface="Montserrat"/>
                <a:sym typeface="Montserrat"/>
              </a:rPr>
              <a:t>Nacional</a:t>
            </a:r>
            <a:endParaRPr sz="2000"/>
          </a:p>
        </p:txBody>
      </p:sp>
      <p:sp>
        <p:nvSpPr>
          <p:cNvPr id="145" name="Google Shape;145;p9"/>
          <p:cNvSpPr/>
          <p:nvPr/>
        </p:nvSpPr>
        <p:spPr>
          <a:xfrm>
            <a:off x="6180476" y="4241132"/>
            <a:ext cx="1884000" cy="1807200"/>
          </a:xfrm>
          <a:prstGeom prst="ellipse">
            <a:avLst/>
          </a:prstGeom>
          <a:solidFill>
            <a:srgbClr val="197BB4"/>
          </a:solidFill>
          <a:ln w="12700" cap="flat" cmpd="sng">
            <a:solidFill>
              <a:srgbClr val="2786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GT" sz="1300">
                <a:solidFill>
                  <a:schemeClr val="lt1"/>
                </a:solidFill>
                <a:latin typeface="Montserrat"/>
                <a:ea typeface="Montserrat"/>
                <a:cs typeface="Montserrat"/>
                <a:sym typeface="Montserrat"/>
              </a:rPr>
              <a:t>Población beneficiada: </a:t>
            </a:r>
            <a:endParaRPr sz="1700"/>
          </a:p>
          <a:p>
            <a:pPr marL="0" marR="0" lvl="0" indent="0" algn="ctr" rtl="0">
              <a:spcBef>
                <a:spcPts val="0"/>
              </a:spcBef>
              <a:spcAft>
                <a:spcPts val="0"/>
              </a:spcAft>
              <a:buNone/>
            </a:pPr>
            <a:r>
              <a:rPr lang="es-GT" sz="1300">
                <a:solidFill>
                  <a:schemeClr val="lt1"/>
                </a:solidFill>
                <a:latin typeface="Montserrat"/>
                <a:ea typeface="Montserrat"/>
                <a:cs typeface="Montserrat"/>
                <a:sym typeface="Montserrat"/>
              </a:rPr>
              <a:t>Dependencias </a:t>
            </a:r>
            <a:r>
              <a:rPr lang="es-GT" sz="1280">
                <a:solidFill>
                  <a:schemeClr val="lt1"/>
                </a:solidFill>
                <a:latin typeface="Montserrat"/>
                <a:ea typeface="Montserrat"/>
                <a:cs typeface="Montserrat"/>
                <a:sym typeface="Montserrat"/>
              </a:rPr>
              <a:t>del Organismo </a:t>
            </a:r>
            <a:r>
              <a:rPr lang="es-GT" sz="1300">
                <a:solidFill>
                  <a:schemeClr val="lt1"/>
                </a:solidFill>
                <a:latin typeface="Montserrat"/>
                <a:ea typeface="Montserrat"/>
                <a:cs typeface="Montserrat"/>
                <a:sym typeface="Montserrat"/>
              </a:rPr>
              <a:t>Ejecutivo y otros actores y sectores </a:t>
            </a:r>
            <a:endParaRPr sz="1700"/>
          </a:p>
        </p:txBody>
      </p:sp>
      <p:sp>
        <p:nvSpPr>
          <p:cNvPr id="146" name="Google Shape;146;p9"/>
          <p:cNvSpPr/>
          <p:nvPr/>
        </p:nvSpPr>
        <p:spPr>
          <a:xfrm>
            <a:off x="10119014" y="4241131"/>
            <a:ext cx="1884000" cy="1807200"/>
          </a:xfrm>
          <a:prstGeom prst="ellipse">
            <a:avLst/>
          </a:prstGeom>
          <a:solidFill>
            <a:srgbClr val="197BB4"/>
          </a:solidFill>
          <a:ln w="12700" cap="flat" cmpd="sng">
            <a:solidFill>
              <a:srgbClr val="2786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GT" sz="1600">
                <a:solidFill>
                  <a:schemeClr val="lt1"/>
                </a:solidFill>
                <a:latin typeface="Montserrat"/>
                <a:ea typeface="Montserrat"/>
                <a:cs typeface="Montserrat"/>
                <a:sym typeface="Montserrat"/>
              </a:rPr>
              <a:t>Plazo de ejecución:</a:t>
            </a:r>
            <a:endParaRPr sz="2000"/>
          </a:p>
          <a:p>
            <a:pPr marL="0" marR="0" lvl="0" indent="0" algn="ctr" rtl="0">
              <a:spcBef>
                <a:spcPts val="0"/>
              </a:spcBef>
              <a:spcAft>
                <a:spcPts val="0"/>
              </a:spcAft>
              <a:buNone/>
            </a:pPr>
            <a:r>
              <a:rPr lang="es-GT" sz="1600">
                <a:solidFill>
                  <a:schemeClr val="lt1"/>
                </a:solidFill>
                <a:latin typeface="Montserrat"/>
                <a:ea typeface="Montserrat"/>
                <a:cs typeface="Montserrat"/>
                <a:sym typeface="Montserrat"/>
              </a:rPr>
              <a:t>Enero a diciembre 2021</a:t>
            </a:r>
            <a:endParaRPr sz="2000"/>
          </a:p>
        </p:txBody>
      </p:sp>
      <p:sp>
        <p:nvSpPr>
          <p:cNvPr id="147" name="Google Shape;147;p9"/>
          <p:cNvSpPr/>
          <p:nvPr/>
        </p:nvSpPr>
        <p:spPr>
          <a:xfrm>
            <a:off x="8149744" y="1787849"/>
            <a:ext cx="1884000" cy="1807200"/>
          </a:xfrm>
          <a:prstGeom prst="ellipse">
            <a:avLst/>
          </a:prstGeom>
          <a:solidFill>
            <a:srgbClr val="197BB4"/>
          </a:solidFill>
          <a:ln w="12700" cap="flat" cmpd="sng">
            <a:solidFill>
              <a:srgbClr val="2786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chemeClr val="lt1"/>
              </a:solidFill>
              <a:latin typeface="Montserrat"/>
              <a:ea typeface="Montserrat"/>
              <a:cs typeface="Montserrat"/>
              <a:sym typeface="Montserrat"/>
            </a:endParaRPr>
          </a:p>
          <a:p>
            <a:pPr marL="0" marR="0" lvl="0" indent="0" algn="ctr" rtl="0">
              <a:spcBef>
                <a:spcPts val="0"/>
              </a:spcBef>
              <a:spcAft>
                <a:spcPts val="0"/>
              </a:spcAft>
              <a:buNone/>
            </a:pPr>
            <a:endParaRPr sz="1000">
              <a:solidFill>
                <a:schemeClr val="lt1"/>
              </a:solidFill>
              <a:latin typeface="Montserrat"/>
              <a:ea typeface="Montserrat"/>
              <a:cs typeface="Montserrat"/>
              <a:sym typeface="Montserrat"/>
            </a:endParaRPr>
          </a:p>
          <a:p>
            <a:pPr marL="0" marR="0" lvl="0" indent="0" algn="ctr" rtl="0">
              <a:spcBef>
                <a:spcPts val="0"/>
              </a:spcBef>
              <a:spcAft>
                <a:spcPts val="0"/>
              </a:spcAft>
              <a:buNone/>
            </a:pPr>
            <a:r>
              <a:rPr lang="es-GT" sz="1300">
                <a:solidFill>
                  <a:schemeClr val="lt1"/>
                </a:solidFill>
                <a:latin typeface="Montserrat"/>
                <a:ea typeface="Montserrat"/>
                <a:cs typeface="Montserrat"/>
                <a:sym typeface="Montserrat"/>
              </a:rPr>
              <a:t>Presupuesto vigente: </a:t>
            </a:r>
            <a:endParaRPr sz="1700"/>
          </a:p>
          <a:p>
            <a:pPr marL="0" marR="0" lvl="0" indent="0" algn="ctr" rtl="0">
              <a:spcBef>
                <a:spcPts val="0"/>
              </a:spcBef>
              <a:spcAft>
                <a:spcPts val="0"/>
              </a:spcAft>
              <a:buNone/>
            </a:pPr>
            <a:r>
              <a:rPr lang="es-GT" sz="1300" b="1">
                <a:solidFill>
                  <a:schemeClr val="lt1"/>
                </a:solidFill>
                <a:latin typeface="Montserrat"/>
                <a:ea typeface="Montserrat"/>
                <a:cs typeface="Montserrat"/>
                <a:sym typeface="Montserrat"/>
              </a:rPr>
              <a:t>Q231,920.00</a:t>
            </a:r>
            <a:r>
              <a:rPr lang="es-GT" sz="1300">
                <a:solidFill>
                  <a:schemeClr val="lt1"/>
                </a:solidFill>
                <a:latin typeface="Montserrat"/>
                <a:ea typeface="Montserrat"/>
                <a:cs typeface="Montserrat"/>
                <a:sym typeface="Montserrat"/>
              </a:rPr>
              <a:t> </a:t>
            </a:r>
            <a:endParaRPr sz="1700"/>
          </a:p>
          <a:p>
            <a:pPr marL="0" marR="0" lvl="0" indent="0" algn="ctr" rtl="0">
              <a:spcBef>
                <a:spcPts val="0"/>
              </a:spcBef>
              <a:spcAft>
                <a:spcPts val="0"/>
              </a:spcAft>
              <a:buNone/>
            </a:pPr>
            <a:r>
              <a:rPr lang="es-GT" sz="1300">
                <a:solidFill>
                  <a:schemeClr val="lt1"/>
                </a:solidFill>
                <a:latin typeface="Montserrat"/>
                <a:ea typeface="Montserrat"/>
                <a:cs typeface="Montserrat"/>
                <a:sym typeface="Montserrat"/>
              </a:rPr>
              <a:t> </a:t>
            </a:r>
            <a:br>
              <a:rPr lang="es-GT" sz="1300">
                <a:solidFill>
                  <a:schemeClr val="lt1"/>
                </a:solidFill>
                <a:latin typeface="Montserrat"/>
                <a:ea typeface="Montserrat"/>
                <a:cs typeface="Montserrat"/>
                <a:sym typeface="Montserrat"/>
              </a:rPr>
            </a:br>
            <a:r>
              <a:rPr lang="es-GT" sz="1300">
                <a:solidFill>
                  <a:schemeClr val="lt1"/>
                </a:solidFill>
                <a:latin typeface="Montserrat"/>
                <a:ea typeface="Montserrat"/>
                <a:cs typeface="Montserrat"/>
                <a:sym typeface="Montserrat"/>
              </a:rPr>
              <a:t>Presupuesto ejecutado:</a:t>
            </a:r>
            <a:endParaRPr sz="1700"/>
          </a:p>
          <a:p>
            <a:pPr marL="0" marR="0" lvl="0" indent="0" algn="ctr" rtl="0">
              <a:spcBef>
                <a:spcPts val="0"/>
              </a:spcBef>
              <a:spcAft>
                <a:spcPts val="0"/>
              </a:spcAft>
              <a:buNone/>
            </a:pPr>
            <a:r>
              <a:rPr lang="es-GT" sz="1300" b="1">
                <a:solidFill>
                  <a:schemeClr val="lt1"/>
                </a:solidFill>
                <a:latin typeface="Montserrat"/>
                <a:ea typeface="Montserrat"/>
                <a:cs typeface="Montserrat"/>
                <a:sym typeface="Montserrat"/>
              </a:rPr>
              <a:t>Q39,600.50</a:t>
            </a:r>
            <a:br>
              <a:rPr lang="es-GT" sz="1300">
                <a:solidFill>
                  <a:schemeClr val="lt1"/>
                </a:solidFill>
                <a:latin typeface="Montserrat"/>
                <a:ea typeface="Montserrat"/>
                <a:cs typeface="Montserrat"/>
                <a:sym typeface="Montserrat"/>
              </a:rPr>
            </a:br>
            <a:br>
              <a:rPr lang="es-GT" sz="1300">
                <a:solidFill>
                  <a:schemeClr val="lt1"/>
                </a:solidFill>
                <a:latin typeface="Montserrat"/>
                <a:ea typeface="Montserrat"/>
                <a:cs typeface="Montserrat"/>
                <a:sym typeface="Montserrat"/>
              </a:rPr>
            </a:br>
            <a:endParaRPr sz="1300">
              <a:solidFill>
                <a:schemeClr val="lt1"/>
              </a:solidFill>
              <a:latin typeface="Montserrat"/>
              <a:ea typeface="Montserrat"/>
              <a:cs typeface="Montserrat"/>
              <a:sym typeface="Montserrat"/>
            </a:endParaRPr>
          </a:p>
        </p:txBody>
      </p:sp>
      <p:sp>
        <p:nvSpPr>
          <p:cNvPr id="148" name="Google Shape;148;p9"/>
          <p:cNvSpPr/>
          <p:nvPr/>
        </p:nvSpPr>
        <p:spPr>
          <a:xfrm>
            <a:off x="10119014" y="1787849"/>
            <a:ext cx="1884000" cy="1807200"/>
          </a:xfrm>
          <a:prstGeom prst="ellipse">
            <a:avLst/>
          </a:prstGeom>
          <a:solidFill>
            <a:srgbClr val="197BB4"/>
          </a:solidFill>
          <a:ln w="12700" cap="flat" cmpd="sng">
            <a:solidFill>
              <a:srgbClr val="2786C0"/>
            </a:solidFill>
            <a:prstDash val="solid"/>
            <a:miter lim="800000"/>
            <a:headEnd type="none" w="sm" len="sm"/>
            <a:tailEnd type="none" w="sm" len="sm"/>
          </a:ln>
        </p:spPr>
        <p:txBody>
          <a:bodyPr spcFirstLastPara="1" wrap="square" lIns="0" tIns="45700" rIns="91425" bIns="45700" anchor="ctr" anchorCtr="0">
            <a:noAutofit/>
          </a:bodyPr>
          <a:lstStyle/>
          <a:p>
            <a:pPr marL="0" marR="0" lvl="0" indent="-180975" algn="ctr" rtl="0">
              <a:spcBef>
                <a:spcPts val="0"/>
              </a:spcBef>
              <a:spcAft>
                <a:spcPts val="0"/>
              </a:spcAft>
              <a:buNone/>
            </a:pPr>
            <a:r>
              <a:rPr lang="es-GT" sz="1500">
                <a:solidFill>
                  <a:schemeClr val="lt1"/>
                </a:solidFill>
                <a:latin typeface="Montserrat"/>
                <a:ea typeface="Montserrat"/>
                <a:cs typeface="Montserrat"/>
                <a:sym typeface="Montserrat"/>
              </a:rPr>
              <a:t>Fuente de </a:t>
            </a:r>
            <a:r>
              <a:rPr lang="es-GT" sz="1480">
                <a:solidFill>
                  <a:schemeClr val="lt1"/>
                </a:solidFill>
                <a:latin typeface="Montserrat"/>
                <a:ea typeface="Montserrat"/>
                <a:cs typeface="Montserrat"/>
                <a:sym typeface="Montserrat"/>
              </a:rPr>
              <a:t>financiamiento:</a:t>
            </a:r>
            <a:endParaRPr sz="1900"/>
          </a:p>
          <a:p>
            <a:pPr marL="0" marR="0" lvl="0" indent="-180975" algn="ctr" rtl="0">
              <a:spcBef>
                <a:spcPts val="0"/>
              </a:spcBef>
              <a:spcAft>
                <a:spcPts val="0"/>
              </a:spcAft>
              <a:buNone/>
            </a:pPr>
            <a:r>
              <a:rPr lang="es-GT" sz="1500">
                <a:solidFill>
                  <a:schemeClr val="lt1"/>
                </a:solidFill>
                <a:latin typeface="Montserrat"/>
                <a:ea typeface="Montserrat"/>
                <a:cs typeface="Montserrat"/>
                <a:sym typeface="Montserrat"/>
              </a:rPr>
              <a:t>11 – ingresos corrientes</a:t>
            </a:r>
            <a:endParaRPr sz="1900"/>
          </a:p>
        </p:txBody>
      </p:sp>
      <p:sp>
        <p:nvSpPr>
          <p:cNvPr id="149" name="Google Shape;149;p9"/>
          <p:cNvSpPr/>
          <p:nvPr/>
        </p:nvSpPr>
        <p:spPr>
          <a:xfrm>
            <a:off x="6180474" y="1787849"/>
            <a:ext cx="1884000" cy="1807200"/>
          </a:xfrm>
          <a:prstGeom prst="ellipse">
            <a:avLst/>
          </a:prstGeom>
          <a:solidFill>
            <a:srgbClr val="197BB4"/>
          </a:solidFill>
          <a:ln w="12700" cap="flat" cmpd="sng">
            <a:solidFill>
              <a:srgbClr val="2786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266700" algn="ctr" rtl="0">
              <a:spcBef>
                <a:spcPts val="0"/>
              </a:spcBef>
              <a:spcAft>
                <a:spcPts val="0"/>
              </a:spcAft>
              <a:buNone/>
            </a:pPr>
            <a:r>
              <a:rPr lang="es-GT" sz="1500">
                <a:solidFill>
                  <a:schemeClr val="lt1"/>
                </a:solidFill>
                <a:latin typeface="Montserrat"/>
                <a:ea typeface="Montserrat"/>
                <a:cs typeface="Montserrat"/>
                <a:sym typeface="Montserrat"/>
              </a:rPr>
              <a:t>Programa: 71 </a:t>
            </a:r>
            <a:br>
              <a:rPr lang="es-GT" sz="1500">
                <a:solidFill>
                  <a:schemeClr val="lt1"/>
                </a:solidFill>
                <a:latin typeface="Montserrat"/>
                <a:ea typeface="Montserrat"/>
                <a:cs typeface="Montserrat"/>
                <a:sym typeface="Montserrat"/>
              </a:rPr>
            </a:br>
            <a:r>
              <a:rPr lang="es-GT" sz="1500">
                <a:solidFill>
                  <a:schemeClr val="lt1"/>
                </a:solidFill>
                <a:latin typeface="Montserrat"/>
                <a:ea typeface="Montserrat"/>
                <a:cs typeface="Montserrat"/>
                <a:sym typeface="Montserrat"/>
              </a:rPr>
              <a:t>Meta: 12 documentos </a:t>
            </a:r>
            <a:endParaRPr sz="1500"/>
          </a:p>
        </p:txBody>
      </p:sp>
      <p:pic>
        <p:nvPicPr>
          <p:cNvPr id="150" name="Google Shape;150;p9"/>
          <p:cNvPicPr preferRelativeResize="0"/>
          <p:nvPr/>
        </p:nvPicPr>
        <p:blipFill rotWithShape="1">
          <a:blip r:embed="rId3">
            <a:alphaModFix/>
          </a:blip>
          <a:srcRect t="-13999"/>
          <a:stretch/>
        </p:blipFill>
        <p:spPr>
          <a:xfrm>
            <a:off x="436125" y="2049125"/>
            <a:ext cx="5397300" cy="3999125"/>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1740</Words>
  <Application>Microsoft Office PowerPoint</Application>
  <PresentationFormat>Panorámica</PresentationFormat>
  <Paragraphs>214</Paragraphs>
  <Slides>21</Slides>
  <Notes>21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Arial</vt:lpstr>
      <vt:lpstr>Tahoma</vt:lpstr>
      <vt:lpstr>Calibri</vt:lpstr>
      <vt:lpstr>Montserrat</vt:lpstr>
      <vt:lpstr>Noto Sans Symbols</vt:lpstr>
      <vt:lpstr>Tema de Office</vt:lpstr>
      <vt:lpstr>Presentación de PowerPoint</vt:lpstr>
      <vt:lpstr>Presentación de PowerPoint</vt:lpstr>
      <vt:lpstr>Ejecución presupuestaria                                                           por grupo de gasto</vt:lpstr>
      <vt:lpstr>Importancia de la erogación                                                 en servicios personales</vt:lpstr>
      <vt:lpstr>  Ejecución presupuestaria de la inversión  </vt:lpstr>
      <vt:lpstr> Ejecución presupuestaria por principales finalidades </vt:lpstr>
      <vt:lpstr>Presentación de PowerPoint</vt:lpstr>
      <vt:lpstr>Presentación de PowerPoint</vt:lpstr>
      <vt:lpstr>Presentación de PowerPoint</vt:lpstr>
      <vt:lpstr>Presentación de PowerPoint</vt:lpstr>
      <vt:lpstr>Presentación de PowerPoint</vt:lpstr>
      <vt:lpstr>Logros y tendencias</vt:lpstr>
      <vt:lpstr>    </vt:lpstr>
      <vt:lpstr>    </vt:lpstr>
      <vt:lpstr>Taller dirigido a mujeres </vt:lpstr>
      <vt:lpstr> Coordinación para la Identificación y visita a cinco fincas                para la reubicación de la comunidad Laguna Larga </vt:lpstr>
      <vt:lpstr> Coordinación de acciones para dar seguimiento al cumplimiento de los compromisos asumidos ante los Sistemas internacionales de protección de Derechos Humanos  </vt:lpstr>
      <vt:lpstr> Coordinación para establecimiento de Mesa de Diálogo con la Unión Verapacense de Organizaciones Campesinas (UVOC) </vt:lpstr>
      <vt:lpstr> Acercamiento con autoridades locales </vt:lpstr>
      <vt:lpstr> Tendencias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CPCC-RMONROY</dc:creator>
  <cp:lastModifiedBy>Rony Salas</cp:lastModifiedBy>
  <cp:revision>2</cp:revision>
  <dcterms:created xsi:type="dcterms:W3CDTF">2020-10-26T21:37:44Z</dcterms:created>
  <dcterms:modified xsi:type="dcterms:W3CDTF">2021-05-13T01:57:06Z</dcterms:modified>
</cp:coreProperties>
</file>