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22" r:id="rId2"/>
    <p:sldId id="309" r:id="rId3"/>
    <p:sldId id="323" r:id="rId4"/>
    <p:sldId id="329" r:id="rId5"/>
    <p:sldId id="335" r:id="rId6"/>
    <p:sldId id="330" r:id="rId7"/>
    <p:sldId id="331" r:id="rId8"/>
    <p:sldId id="332" r:id="rId9"/>
    <p:sldId id="310" r:id="rId10"/>
    <p:sldId id="311" r:id="rId11"/>
    <p:sldId id="312" r:id="rId12"/>
    <p:sldId id="313" r:id="rId13"/>
    <p:sldId id="334" r:id="rId14"/>
    <p:sldId id="336" r:id="rId15"/>
    <p:sldId id="337" r:id="rId16"/>
    <p:sldId id="338" r:id="rId17"/>
    <p:sldId id="319" r:id="rId18"/>
  </p:sldIdLst>
  <p:sldSz cx="12192000" cy="6858000"/>
  <p:notesSz cx="6950075" cy="9236075"/>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ía Enamorado" initials="ME" lastIdx="2" clrIdx="0">
    <p:extLst>
      <p:ext uri="{19B8F6BF-5375-455C-9EA6-DF929625EA0E}">
        <p15:presenceInfo xmlns:p15="http://schemas.microsoft.com/office/powerpoint/2012/main" userId="S-1-5-21-3493709827-1784827400-2039739247-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7BB4"/>
    <a:srgbClr val="2786C0"/>
    <a:srgbClr val="BDD7EE"/>
    <a:srgbClr val="0D1F3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42"/>
    </mc:Choice>
    <mc:Fallback>
      <c:style val="4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7369415214535479E-2"/>
          <c:y val="0"/>
          <c:w val="0.76721968472802105"/>
          <c:h val="0.50394575678040265"/>
        </c:manualLayout>
      </c:layout>
      <c:barChart>
        <c:barDir val="col"/>
        <c:grouping val="clustered"/>
        <c:varyColors val="0"/>
        <c:ser>
          <c:idx val="0"/>
          <c:order val="0"/>
          <c:tx>
            <c:strRef>
              <c:f>'Ejecución Presupuestaria consol'!$C$9</c:f>
              <c:strCache>
                <c:ptCount val="1"/>
                <c:pt idx="0">
                  <c:v> PRESUPUESTO VIGENTE 2021 </c:v>
                </c:pt>
              </c:strCache>
            </c:strRef>
          </c:tx>
          <c:invertIfNegative val="0"/>
          <c:cat>
            <c:multiLvlStrRef>
              <c:f>'Ejecución Presupuestaria consol'!$A$10:$B$20</c:f>
              <c:multiLvlStrCache>
                <c:ptCount val="8"/>
                <c:lvl>
                  <c:pt idx="0">
                    <c:v>FUENTE 11</c:v>
                  </c:pt>
                  <c:pt idx="1">
                    <c:v>SERVICIOS PERSONALES</c:v>
                  </c:pt>
                  <c:pt idx="2">
                    <c:v>SERVICIOS NO PERSONALES</c:v>
                  </c:pt>
                  <c:pt idx="3">
                    <c:v>MATERIALES Y SUMINISTROS</c:v>
                  </c:pt>
                  <c:pt idx="4">
                    <c:v>PROPIEDAD, PLANTA, EQUIPO E INTANGIBLES</c:v>
                  </c:pt>
                  <c:pt idx="5">
                    <c:v>TRANSFERENCIAS CORRIENTES</c:v>
                  </c:pt>
                  <c:pt idx="6">
                    <c:v>Total </c:v>
                  </c:pt>
                  <c:pt idx="7">
                    <c:v>FUENTE: https://sicoin.minfin.gob.gt</c:v>
                  </c:pt>
                </c:lvl>
                <c:lvl>
                  <c:pt idx="1">
                    <c:v>000</c:v>
                  </c:pt>
                  <c:pt idx="2">
                    <c:v>100</c:v>
                  </c:pt>
                  <c:pt idx="3">
                    <c:v>200</c:v>
                  </c:pt>
                  <c:pt idx="4">
                    <c:v>300</c:v>
                  </c:pt>
                  <c:pt idx="5">
                    <c:v>400</c:v>
                  </c:pt>
                </c:lvl>
              </c:multiLvlStrCache>
            </c:multiLvlStrRef>
          </c:cat>
          <c:val>
            <c:numRef>
              <c:f>'Ejecución Presupuestaria consol'!$C$10:$C$20</c:f>
              <c:numCache>
                <c:formatCode>_("Q"* #,##0.00_);_("Q"* \(#,##0.00\);_("Q"* "-"??_);_(@_)</c:formatCode>
                <c:ptCount val="8"/>
                <c:pt idx="1">
                  <c:v>8960422</c:v>
                </c:pt>
                <c:pt idx="2">
                  <c:v>1660497</c:v>
                </c:pt>
                <c:pt idx="3">
                  <c:v>1530273</c:v>
                </c:pt>
                <c:pt idx="4">
                  <c:v>809159</c:v>
                </c:pt>
                <c:pt idx="5">
                  <c:v>39649</c:v>
                </c:pt>
                <c:pt idx="6">
                  <c:v>13000000</c:v>
                </c:pt>
              </c:numCache>
            </c:numRef>
          </c:val>
          <c:extLst>
            <c:ext xmlns:c16="http://schemas.microsoft.com/office/drawing/2014/chart" uri="{C3380CC4-5D6E-409C-BE32-E72D297353CC}">
              <c16:uniqueId val="{00000000-C31C-4335-9278-8734877A3951}"/>
            </c:ext>
          </c:extLst>
        </c:ser>
        <c:ser>
          <c:idx val="1"/>
          <c:order val="1"/>
          <c:tx>
            <c:strRef>
              <c:f>'Ejecución Presupuestaria consol'!$D$9</c:f>
              <c:strCache>
                <c:ptCount val="1"/>
                <c:pt idx="0">
                  <c:v>EJECUTADO</c:v>
                </c:pt>
              </c:strCache>
            </c:strRef>
          </c:tx>
          <c:invertIfNegative val="0"/>
          <c:cat>
            <c:multiLvlStrRef>
              <c:f>'Ejecución Presupuestaria consol'!$A$10:$B$20</c:f>
              <c:multiLvlStrCache>
                <c:ptCount val="8"/>
                <c:lvl>
                  <c:pt idx="0">
                    <c:v>FUENTE 11</c:v>
                  </c:pt>
                  <c:pt idx="1">
                    <c:v>SERVICIOS PERSONALES</c:v>
                  </c:pt>
                  <c:pt idx="2">
                    <c:v>SERVICIOS NO PERSONALES</c:v>
                  </c:pt>
                  <c:pt idx="3">
                    <c:v>MATERIALES Y SUMINISTROS</c:v>
                  </c:pt>
                  <c:pt idx="4">
                    <c:v>PROPIEDAD, PLANTA, EQUIPO E INTANGIBLES</c:v>
                  </c:pt>
                  <c:pt idx="5">
                    <c:v>TRANSFERENCIAS CORRIENTES</c:v>
                  </c:pt>
                  <c:pt idx="6">
                    <c:v>Total </c:v>
                  </c:pt>
                  <c:pt idx="7">
                    <c:v>FUENTE: https://sicoin.minfin.gob.gt</c:v>
                  </c:pt>
                </c:lvl>
                <c:lvl>
                  <c:pt idx="1">
                    <c:v>000</c:v>
                  </c:pt>
                  <c:pt idx="2">
                    <c:v>100</c:v>
                  </c:pt>
                  <c:pt idx="3">
                    <c:v>200</c:v>
                  </c:pt>
                  <c:pt idx="4">
                    <c:v>300</c:v>
                  </c:pt>
                  <c:pt idx="5">
                    <c:v>400</c:v>
                  </c:pt>
                </c:lvl>
              </c:multiLvlStrCache>
            </c:multiLvlStrRef>
          </c:cat>
          <c:val>
            <c:numRef>
              <c:f>'Ejecución Presupuestaria consol'!$D$10:$D$20</c:f>
              <c:numCache>
                <c:formatCode>_("Q"* #,##0.00_);_("Q"* \(#,##0.00\);_("Q"* "-"??_);_(@_)</c:formatCode>
                <c:ptCount val="8"/>
                <c:pt idx="1">
                  <c:v>2258913.9</c:v>
                </c:pt>
                <c:pt idx="2">
                  <c:v>321893.76000000001</c:v>
                </c:pt>
                <c:pt idx="3">
                  <c:v>326834.65000000002</c:v>
                </c:pt>
                <c:pt idx="4">
                  <c:v>8105</c:v>
                </c:pt>
                <c:pt idx="5">
                  <c:v>39648.15</c:v>
                </c:pt>
                <c:pt idx="6">
                  <c:v>2955395.46</c:v>
                </c:pt>
                <c:pt idx="7">
                  <c:v>7560681.7599999998</c:v>
                </c:pt>
              </c:numCache>
            </c:numRef>
          </c:val>
          <c:extLst>
            <c:ext xmlns:c16="http://schemas.microsoft.com/office/drawing/2014/chart" uri="{C3380CC4-5D6E-409C-BE32-E72D297353CC}">
              <c16:uniqueId val="{00000001-C31C-4335-9278-8734877A3951}"/>
            </c:ext>
          </c:extLst>
        </c:ser>
        <c:ser>
          <c:idx val="2"/>
          <c:order val="2"/>
          <c:tx>
            <c:strRef>
              <c:f>'Ejecución Presupuestaria consol'!$E$9</c:f>
              <c:strCache>
                <c:ptCount val="1"/>
                <c:pt idx="0">
                  <c:v>SALDO</c:v>
                </c:pt>
              </c:strCache>
            </c:strRef>
          </c:tx>
          <c:invertIfNegative val="0"/>
          <c:cat>
            <c:multiLvlStrRef>
              <c:f>'Ejecución Presupuestaria consol'!$A$10:$B$20</c:f>
              <c:multiLvlStrCache>
                <c:ptCount val="8"/>
                <c:lvl>
                  <c:pt idx="0">
                    <c:v>FUENTE 11</c:v>
                  </c:pt>
                  <c:pt idx="1">
                    <c:v>SERVICIOS PERSONALES</c:v>
                  </c:pt>
                  <c:pt idx="2">
                    <c:v>SERVICIOS NO PERSONALES</c:v>
                  </c:pt>
                  <c:pt idx="3">
                    <c:v>MATERIALES Y SUMINISTROS</c:v>
                  </c:pt>
                  <c:pt idx="4">
                    <c:v>PROPIEDAD, PLANTA, EQUIPO E INTANGIBLES</c:v>
                  </c:pt>
                  <c:pt idx="5">
                    <c:v>TRANSFERENCIAS CORRIENTES</c:v>
                  </c:pt>
                  <c:pt idx="6">
                    <c:v>Total </c:v>
                  </c:pt>
                  <c:pt idx="7">
                    <c:v>FUENTE: https://sicoin.minfin.gob.gt</c:v>
                  </c:pt>
                </c:lvl>
                <c:lvl>
                  <c:pt idx="1">
                    <c:v>000</c:v>
                  </c:pt>
                  <c:pt idx="2">
                    <c:v>100</c:v>
                  </c:pt>
                  <c:pt idx="3">
                    <c:v>200</c:v>
                  </c:pt>
                  <c:pt idx="4">
                    <c:v>300</c:v>
                  </c:pt>
                  <c:pt idx="5">
                    <c:v>400</c:v>
                  </c:pt>
                </c:lvl>
              </c:multiLvlStrCache>
            </c:multiLvlStrRef>
          </c:cat>
          <c:val>
            <c:numRef>
              <c:f>'Ejecución Presupuestaria consol'!$E$10:$E$20</c:f>
              <c:numCache>
                <c:formatCode>_("Q"* #,##0.00_);_("Q"* \(#,##0.00\);_("Q"* "-"??_);_(@_)</c:formatCode>
                <c:ptCount val="8"/>
                <c:pt idx="1">
                  <c:v>6701508.0999999996</c:v>
                </c:pt>
                <c:pt idx="2">
                  <c:v>1338603.24</c:v>
                </c:pt>
                <c:pt idx="3">
                  <c:v>1203438.3500000001</c:v>
                </c:pt>
                <c:pt idx="4">
                  <c:v>801054</c:v>
                </c:pt>
                <c:pt idx="5">
                  <c:v>0.84999999999854481</c:v>
                </c:pt>
                <c:pt idx="6">
                  <c:v>10044604.539999999</c:v>
                </c:pt>
              </c:numCache>
            </c:numRef>
          </c:val>
          <c:extLst>
            <c:ext xmlns:c16="http://schemas.microsoft.com/office/drawing/2014/chart" uri="{C3380CC4-5D6E-409C-BE32-E72D297353CC}">
              <c16:uniqueId val="{00000002-C31C-4335-9278-8734877A3951}"/>
            </c:ext>
          </c:extLst>
        </c:ser>
        <c:ser>
          <c:idx val="3"/>
          <c:order val="3"/>
          <c:tx>
            <c:strRef>
              <c:f>'Ejecución Presupuestaria consol'!$F$9</c:f>
              <c:strCache>
                <c:ptCount val="1"/>
                <c:pt idx="0">
                  <c:v> % EJECUTADO </c:v>
                </c:pt>
              </c:strCache>
            </c:strRef>
          </c:tx>
          <c:invertIfNegative val="0"/>
          <c:cat>
            <c:multiLvlStrRef>
              <c:f>'Ejecución Presupuestaria consol'!$A$10:$B$20</c:f>
              <c:multiLvlStrCache>
                <c:ptCount val="8"/>
                <c:lvl>
                  <c:pt idx="0">
                    <c:v>FUENTE 11</c:v>
                  </c:pt>
                  <c:pt idx="1">
                    <c:v>SERVICIOS PERSONALES</c:v>
                  </c:pt>
                  <c:pt idx="2">
                    <c:v>SERVICIOS NO PERSONALES</c:v>
                  </c:pt>
                  <c:pt idx="3">
                    <c:v>MATERIALES Y SUMINISTROS</c:v>
                  </c:pt>
                  <c:pt idx="4">
                    <c:v>PROPIEDAD, PLANTA, EQUIPO E INTANGIBLES</c:v>
                  </c:pt>
                  <c:pt idx="5">
                    <c:v>TRANSFERENCIAS CORRIENTES</c:v>
                  </c:pt>
                  <c:pt idx="6">
                    <c:v>Total </c:v>
                  </c:pt>
                  <c:pt idx="7">
                    <c:v>FUENTE: https://sicoin.minfin.gob.gt</c:v>
                  </c:pt>
                </c:lvl>
                <c:lvl>
                  <c:pt idx="1">
                    <c:v>000</c:v>
                  </c:pt>
                  <c:pt idx="2">
                    <c:v>100</c:v>
                  </c:pt>
                  <c:pt idx="3">
                    <c:v>200</c:v>
                  </c:pt>
                  <c:pt idx="4">
                    <c:v>300</c:v>
                  </c:pt>
                  <c:pt idx="5">
                    <c:v>400</c:v>
                  </c:pt>
                </c:lvl>
              </c:multiLvlStrCache>
            </c:multiLvlStrRef>
          </c:cat>
          <c:val>
            <c:numRef>
              <c:f>'Ejecución Presupuestaria consol'!$F$10:$F$20</c:f>
              <c:numCache>
                <c:formatCode>0.00%</c:formatCode>
                <c:ptCount val="8"/>
                <c:pt idx="1">
                  <c:v>0.25209905292406987</c:v>
                </c:pt>
                <c:pt idx="2">
                  <c:v>0.19385386423462372</c:v>
                </c:pt>
                <c:pt idx="3">
                  <c:v>0.2135793090513915</c:v>
                </c:pt>
                <c:pt idx="4">
                  <c:v>1.0016572762584362E-2</c:v>
                </c:pt>
                <c:pt idx="5">
                  <c:v>0.99997856188050138</c:v>
                </c:pt>
                <c:pt idx="6">
                  <c:v>0.2273381123076923</c:v>
                </c:pt>
              </c:numCache>
            </c:numRef>
          </c:val>
          <c:extLst>
            <c:ext xmlns:c16="http://schemas.microsoft.com/office/drawing/2014/chart" uri="{C3380CC4-5D6E-409C-BE32-E72D297353CC}">
              <c16:uniqueId val="{00000003-C31C-4335-9278-8734877A3951}"/>
            </c:ext>
          </c:extLst>
        </c:ser>
        <c:dLbls>
          <c:showLegendKey val="0"/>
          <c:showVal val="0"/>
          <c:showCatName val="0"/>
          <c:showSerName val="0"/>
          <c:showPercent val="0"/>
          <c:showBubbleSize val="0"/>
        </c:dLbls>
        <c:gapWidth val="150"/>
        <c:axId val="105467432"/>
        <c:axId val="144059976"/>
      </c:barChart>
      <c:catAx>
        <c:axId val="105467432"/>
        <c:scaling>
          <c:orientation val="minMax"/>
        </c:scaling>
        <c:delete val="0"/>
        <c:axPos val="b"/>
        <c:numFmt formatCode="General" sourceLinked="0"/>
        <c:majorTickMark val="out"/>
        <c:minorTickMark val="none"/>
        <c:tickLblPos val="nextTo"/>
        <c:crossAx val="144059976"/>
        <c:crosses val="autoZero"/>
        <c:auto val="1"/>
        <c:lblAlgn val="ctr"/>
        <c:lblOffset val="100"/>
        <c:noMultiLvlLbl val="0"/>
      </c:catAx>
      <c:valAx>
        <c:axId val="144059976"/>
        <c:scaling>
          <c:orientation val="minMax"/>
        </c:scaling>
        <c:delete val="1"/>
        <c:axPos val="l"/>
        <c:numFmt formatCode="_(&quot;Q&quot;* #,##0.00_);_(&quot;Q&quot;* \(#,##0.00\);_(&quot;Q&quot;* &quot;-&quot;??_);_(@_)" sourceLinked="1"/>
        <c:majorTickMark val="out"/>
        <c:minorTickMark val="none"/>
        <c:tickLblPos val="none"/>
        <c:crossAx val="105467432"/>
        <c:crosses val="autoZero"/>
        <c:crossBetween val="between"/>
      </c:valAx>
      <c:spPr>
        <a:solidFill>
          <a:srgbClr val="00B0F0"/>
        </a:solidFill>
        <a:effectLst>
          <a:outerShdw blurRad="50800" dist="50800" dir="5400000" algn="ctr" rotWithShape="0">
            <a:schemeClr val="accent4">
              <a:lumMod val="60000"/>
              <a:lumOff val="40000"/>
            </a:schemeClr>
          </a:outerShdw>
        </a:effectLst>
      </c:spPr>
    </c:plotArea>
    <c:legend>
      <c:legendPos val="r"/>
      <c:layout>
        <c:manualLayout>
          <c:xMode val="edge"/>
          <c:yMode val="edge"/>
          <c:x val="0.78104470037330764"/>
          <c:y val="2.9205868497207212E-2"/>
          <c:w val="0.18543593365814062"/>
          <c:h val="0.40352369188166476"/>
        </c:manualLayout>
      </c:layout>
      <c:overlay val="0"/>
    </c:legend>
    <c:plotVisOnly val="1"/>
    <c:dispBlanksAs val="gap"/>
    <c:showDLblsOverMax val="0"/>
  </c:chart>
  <c:spPr>
    <a:solidFill>
      <a:srgbClr val="0070C0"/>
    </a:solidFill>
    <a:ln>
      <a:solidFill>
        <a:srgbClr val="00B0F0"/>
      </a:solidFill>
    </a:ln>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2AB811F-186B-4725-A7F7-35C2BE0D5134}"/>
              </a:ext>
            </a:extLst>
          </p:cNvPr>
          <p:cNvSpPr>
            <a:spLocks noGrp="1"/>
          </p:cNvSpPr>
          <p:nvPr>
            <p:ph type="hdr" sz="quarter"/>
          </p:nvPr>
        </p:nvSpPr>
        <p:spPr>
          <a:xfrm>
            <a:off x="0" y="1"/>
            <a:ext cx="3012329" cy="463696"/>
          </a:xfrm>
          <a:prstGeom prst="rect">
            <a:avLst/>
          </a:prstGeom>
        </p:spPr>
        <p:txBody>
          <a:bodyPr vert="horz" lIns="90763" tIns="45382" rIns="90763" bIns="45382" rtlCol="0"/>
          <a:lstStyle>
            <a:lvl1pPr algn="l">
              <a:defRPr sz="1200"/>
            </a:lvl1pPr>
          </a:lstStyle>
          <a:p>
            <a:endParaRPr lang="es-GT"/>
          </a:p>
        </p:txBody>
      </p:sp>
      <p:sp>
        <p:nvSpPr>
          <p:cNvPr id="3" name="Marcador de fecha 2">
            <a:extLst>
              <a:ext uri="{FF2B5EF4-FFF2-40B4-BE49-F238E27FC236}">
                <a16:creationId xmlns:a16="http://schemas.microsoft.com/office/drawing/2014/main" id="{28E64013-480C-4439-BC5E-022BA71C28F1}"/>
              </a:ext>
            </a:extLst>
          </p:cNvPr>
          <p:cNvSpPr>
            <a:spLocks noGrp="1"/>
          </p:cNvSpPr>
          <p:nvPr>
            <p:ph type="dt" sz="quarter" idx="1"/>
          </p:nvPr>
        </p:nvSpPr>
        <p:spPr>
          <a:xfrm>
            <a:off x="3936173" y="1"/>
            <a:ext cx="3012329" cy="463696"/>
          </a:xfrm>
          <a:prstGeom prst="rect">
            <a:avLst/>
          </a:prstGeom>
        </p:spPr>
        <p:txBody>
          <a:bodyPr vert="horz" lIns="90763" tIns="45382" rIns="90763" bIns="45382" rtlCol="0"/>
          <a:lstStyle>
            <a:lvl1pPr algn="r">
              <a:defRPr sz="1200"/>
            </a:lvl1pPr>
          </a:lstStyle>
          <a:p>
            <a:fld id="{70781529-3644-42FB-BDB8-7BCF6AB8D8F0}" type="datetimeFigureOut">
              <a:rPr lang="es-GT" smtClean="0"/>
              <a:t>13/05/2021</a:t>
            </a:fld>
            <a:endParaRPr lang="es-GT"/>
          </a:p>
        </p:txBody>
      </p:sp>
      <p:sp>
        <p:nvSpPr>
          <p:cNvPr id="4" name="Marcador de pie de página 3">
            <a:extLst>
              <a:ext uri="{FF2B5EF4-FFF2-40B4-BE49-F238E27FC236}">
                <a16:creationId xmlns:a16="http://schemas.microsoft.com/office/drawing/2014/main" id="{0F6170D5-344D-4ECF-A7BB-2563D18D79A4}"/>
              </a:ext>
            </a:extLst>
          </p:cNvPr>
          <p:cNvSpPr>
            <a:spLocks noGrp="1"/>
          </p:cNvSpPr>
          <p:nvPr>
            <p:ph type="ftr" sz="quarter" idx="2"/>
          </p:nvPr>
        </p:nvSpPr>
        <p:spPr>
          <a:xfrm>
            <a:off x="0" y="8772379"/>
            <a:ext cx="3012329" cy="463696"/>
          </a:xfrm>
          <a:prstGeom prst="rect">
            <a:avLst/>
          </a:prstGeom>
        </p:spPr>
        <p:txBody>
          <a:bodyPr vert="horz" lIns="90763" tIns="45382" rIns="90763" bIns="45382" rtlCol="0" anchor="b"/>
          <a:lstStyle>
            <a:lvl1pPr algn="l">
              <a:defRPr sz="1200"/>
            </a:lvl1pPr>
          </a:lstStyle>
          <a:p>
            <a:endParaRPr lang="es-GT"/>
          </a:p>
        </p:txBody>
      </p:sp>
      <p:sp>
        <p:nvSpPr>
          <p:cNvPr id="5" name="Marcador de número de diapositiva 4">
            <a:extLst>
              <a:ext uri="{FF2B5EF4-FFF2-40B4-BE49-F238E27FC236}">
                <a16:creationId xmlns:a16="http://schemas.microsoft.com/office/drawing/2014/main" id="{50EBB728-8F58-4BB2-8C0F-D983E5A77DC2}"/>
              </a:ext>
            </a:extLst>
          </p:cNvPr>
          <p:cNvSpPr>
            <a:spLocks noGrp="1"/>
          </p:cNvSpPr>
          <p:nvPr>
            <p:ph type="sldNum" sz="quarter" idx="3"/>
          </p:nvPr>
        </p:nvSpPr>
        <p:spPr>
          <a:xfrm>
            <a:off x="3936173" y="8772379"/>
            <a:ext cx="3012329" cy="463696"/>
          </a:xfrm>
          <a:prstGeom prst="rect">
            <a:avLst/>
          </a:prstGeom>
        </p:spPr>
        <p:txBody>
          <a:bodyPr vert="horz" lIns="90763" tIns="45382" rIns="90763" bIns="45382" rtlCol="0" anchor="b"/>
          <a:lstStyle>
            <a:lvl1pPr algn="r">
              <a:defRPr sz="1200"/>
            </a:lvl1pPr>
          </a:lstStyle>
          <a:p>
            <a:fld id="{223D6B16-8452-4088-B7E7-5F9F0FEA3A90}" type="slidenum">
              <a:rPr lang="es-GT" smtClean="0"/>
              <a:t>‹Nº›</a:t>
            </a:fld>
            <a:endParaRPr lang="es-GT"/>
          </a:p>
        </p:txBody>
      </p:sp>
    </p:spTree>
    <p:extLst>
      <p:ext uri="{BB962C8B-B14F-4D97-AF65-F5344CB8AC3E}">
        <p14:creationId xmlns:p14="http://schemas.microsoft.com/office/powerpoint/2010/main" val="15675777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3012329" cy="463696"/>
          </a:xfrm>
          <a:prstGeom prst="rect">
            <a:avLst/>
          </a:prstGeom>
        </p:spPr>
        <p:txBody>
          <a:bodyPr vert="horz" lIns="90763" tIns="45382" rIns="90763" bIns="45382" rtlCol="0"/>
          <a:lstStyle>
            <a:lvl1pPr algn="l">
              <a:defRPr sz="1200"/>
            </a:lvl1pPr>
          </a:lstStyle>
          <a:p>
            <a:endParaRPr lang="es-GT"/>
          </a:p>
        </p:txBody>
      </p:sp>
      <p:sp>
        <p:nvSpPr>
          <p:cNvPr id="3" name="Marcador de fecha 2"/>
          <p:cNvSpPr>
            <a:spLocks noGrp="1"/>
          </p:cNvSpPr>
          <p:nvPr>
            <p:ph type="dt" idx="1"/>
          </p:nvPr>
        </p:nvSpPr>
        <p:spPr>
          <a:xfrm>
            <a:off x="3936173" y="1"/>
            <a:ext cx="3012329" cy="463696"/>
          </a:xfrm>
          <a:prstGeom prst="rect">
            <a:avLst/>
          </a:prstGeom>
        </p:spPr>
        <p:txBody>
          <a:bodyPr vert="horz" lIns="90763" tIns="45382" rIns="90763" bIns="45382" rtlCol="0"/>
          <a:lstStyle>
            <a:lvl1pPr algn="r">
              <a:defRPr sz="1200"/>
            </a:lvl1pPr>
          </a:lstStyle>
          <a:p>
            <a:fld id="{2F889F5E-1FF3-4626-856E-81C394864066}" type="datetimeFigureOut">
              <a:rPr lang="es-GT" smtClean="0"/>
              <a:t>13/05/2021</a:t>
            </a:fld>
            <a:endParaRPr lang="es-GT"/>
          </a:p>
        </p:txBody>
      </p:sp>
      <p:sp>
        <p:nvSpPr>
          <p:cNvPr id="4" name="Marcador de imagen de diapositiva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0763" tIns="45382" rIns="90763" bIns="45382" rtlCol="0" anchor="ctr"/>
          <a:lstStyle/>
          <a:p>
            <a:endParaRPr lang="es-GT"/>
          </a:p>
        </p:txBody>
      </p:sp>
      <p:sp>
        <p:nvSpPr>
          <p:cNvPr id="5" name="Marcador de notas 4"/>
          <p:cNvSpPr>
            <a:spLocks noGrp="1"/>
          </p:cNvSpPr>
          <p:nvPr>
            <p:ph type="body" sz="quarter" idx="3"/>
          </p:nvPr>
        </p:nvSpPr>
        <p:spPr>
          <a:xfrm>
            <a:off x="695637" y="4444546"/>
            <a:ext cx="5558801" cy="3637020"/>
          </a:xfrm>
          <a:prstGeom prst="rect">
            <a:avLst/>
          </a:prstGeom>
        </p:spPr>
        <p:txBody>
          <a:bodyPr vert="horz" lIns="90763" tIns="45382" rIns="90763" bIns="45382"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0" y="8772379"/>
            <a:ext cx="3012329" cy="463696"/>
          </a:xfrm>
          <a:prstGeom prst="rect">
            <a:avLst/>
          </a:prstGeom>
        </p:spPr>
        <p:txBody>
          <a:bodyPr vert="horz" lIns="90763" tIns="45382" rIns="90763" bIns="45382"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936173" y="8772379"/>
            <a:ext cx="3012329" cy="463696"/>
          </a:xfrm>
          <a:prstGeom prst="rect">
            <a:avLst/>
          </a:prstGeom>
        </p:spPr>
        <p:txBody>
          <a:bodyPr vert="horz" lIns="90763" tIns="45382" rIns="90763" bIns="45382" rtlCol="0" anchor="b"/>
          <a:lstStyle>
            <a:lvl1pPr algn="r">
              <a:defRPr sz="1200"/>
            </a:lvl1pPr>
          </a:lstStyle>
          <a:p>
            <a:fld id="{8A115BA9-5F40-4A42-9873-4A856A2BCB21}" type="slidenum">
              <a:rPr lang="es-GT" smtClean="0"/>
              <a:t>‹Nº›</a:t>
            </a:fld>
            <a:endParaRPr lang="es-GT"/>
          </a:p>
        </p:txBody>
      </p:sp>
    </p:spTree>
    <p:extLst>
      <p:ext uri="{BB962C8B-B14F-4D97-AF65-F5344CB8AC3E}">
        <p14:creationId xmlns:p14="http://schemas.microsoft.com/office/powerpoint/2010/main" val="3928341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854176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070994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037748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968229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21310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835643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359708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1002578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2836797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3512856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a:p>
        </p:txBody>
      </p:sp>
    </p:spTree>
    <p:extLst>
      <p:ext uri="{BB962C8B-B14F-4D97-AF65-F5344CB8AC3E}">
        <p14:creationId xmlns:p14="http://schemas.microsoft.com/office/powerpoint/2010/main" val="625948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4CB6E6-1275-4A54-B4F3-1FDFC8980757}"/>
              </a:ext>
            </a:extLst>
          </p:cNvPr>
          <p:cNvSpPr>
            <a:spLocks noGrp="1"/>
          </p:cNvSpPr>
          <p:nvPr>
            <p:ph type="ctrTitle" hasCustomPrompt="1"/>
          </p:nvPr>
        </p:nvSpPr>
        <p:spPr>
          <a:xfrm>
            <a:off x="1524000" y="1596188"/>
            <a:ext cx="9144000" cy="2387600"/>
          </a:xfrm>
        </p:spPr>
        <p:txBody>
          <a:bodyPr anchor="b">
            <a:normAutofit/>
          </a:bodyPr>
          <a:lstStyle>
            <a:lvl1pPr algn="ctr">
              <a:defRPr sz="4000" b="1">
                <a:solidFill>
                  <a:srgbClr val="0D1F3C"/>
                </a:solidFill>
                <a:latin typeface="Montserrat" panose="00000500000000000000" pitchFamily="50" charset="0"/>
              </a:defRPr>
            </a:lvl1pPr>
          </a:lstStyle>
          <a:p>
            <a:r>
              <a:rPr lang="es-ES"/>
              <a:t>HAGA CLIC PARA MODIFICAR EL ESTILO DE TÍTULO DEL PATRÓN</a:t>
            </a:r>
            <a:endParaRPr lang="es-GT"/>
          </a:p>
        </p:txBody>
      </p:sp>
      <p:sp>
        <p:nvSpPr>
          <p:cNvPr id="3" name="Subtítulo 2">
            <a:extLst>
              <a:ext uri="{FF2B5EF4-FFF2-40B4-BE49-F238E27FC236}">
                <a16:creationId xmlns:a16="http://schemas.microsoft.com/office/drawing/2014/main" id="{7A40FC4E-DF3E-4DB4-AED5-B01B15BD4776}"/>
              </a:ext>
            </a:extLst>
          </p:cNvPr>
          <p:cNvSpPr>
            <a:spLocks noGrp="1"/>
          </p:cNvSpPr>
          <p:nvPr>
            <p:ph type="subTitle" idx="1"/>
          </p:nvPr>
        </p:nvSpPr>
        <p:spPr>
          <a:xfrm>
            <a:off x="1524000" y="4075863"/>
            <a:ext cx="9144000" cy="1655762"/>
          </a:xfrm>
        </p:spPr>
        <p:txBody>
          <a:bodyPr/>
          <a:lstStyle>
            <a:lvl1pPr marL="0" indent="0" algn="ctr">
              <a:buNone/>
              <a:defRPr sz="2400">
                <a:solidFill>
                  <a:srgbClr val="197BB4"/>
                </a:solidFill>
                <a:latin typeface="Montserrat"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GT"/>
          </a:p>
        </p:txBody>
      </p:sp>
      <p:sp>
        <p:nvSpPr>
          <p:cNvPr id="4" name="Marcador de fecha 3">
            <a:extLst>
              <a:ext uri="{FF2B5EF4-FFF2-40B4-BE49-F238E27FC236}">
                <a16:creationId xmlns:a16="http://schemas.microsoft.com/office/drawing/2014/main" id="{980F5FD4-74A1-4C0A-8923-49068F8CEC8B}"/>
              </a:ext>
            </a:extLst>
          </p:cNvPr>
          <p:cNvSpPr>
            <a:spLocks noGrp="1"/>
          </p:cNvSpPr>
          <p:nvPr>
            <p:ph type="dt" sz="half" idx="10"/>
          </p:nvPr>
        </p:nvSpPr>
        <p:spPr/>
        <p:txBody>
          <a:bodyPr/>
          <a:lstStyle/>
          <a:p>
            <a:fld id="{41C6F97D-6BD1-466C-A06E-03962CFE66CA}" type="datetime1">
              <a:rPr lang="es-GT" smtClean="0"/>
              <a:t>13/05/2021</a:t>
            </a:fld>
            <a:endParaRPr lang="es-GT"/>
          </a:p>
        </p:txBody>
      </p:sp>
      <p:sp>
        <p:nvSpPr>
          <p:cNvPr id="5" name="Marcador de pie de página 4">
            <a:extLst>
              <a:ext uri="{FF2B5EF4-FFF2-40B4-BE49-F238E27FC236}">
                <a16:creationId xmlns:a16="http://schemas.microsoft.com/office/drawing/2014/main" id="{D6BE2AE7-3AC6-4190-A4FE-1D321727D751}"/>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E3F07A74-9836-4943-B7A0-5E8FB7721BA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4569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3B128BC-8CE4-44FE-ABE0-2ADEC50E0719}"/>
              </a:ext>
            </a:extLst>
          </p:cNvPr>
          <p:cNvSpPr/>
          <p:nvPr userDrawn="1"/>
        </p:nvSpPr>
        <p:spPr>
          <a:xfrm>
            <a:off x="1737360" y="294571"/>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id="{86306812-D2D4-4A6A-A9D7-CA4F86A0409C}"/>
              </a:ext>
            </a:extLst>
          </p:cNvPr>
          <p:cNvSpPr>
            <a:spLocks noGrp="1"/>
          </p:cNvSpPr>
          <p:nvPr>
            <p:ph type="title" hasCustomPrompt="1"/>
          </p:nvPr>
        </p:nvSpPr>
        <p:spPr>
          <a:xfrm>
            <a:off x="1737360" y="365126"/>
            <a:ext cx="8886305" cy="840220"/>
          </a:xfrm>
        </p:spPr>
        <p:txBody>
          <a:bodyPr>
            <a:noAutofit/>
          </a:bodyPr>
          <a:lstStyle>
            <a:lvl1pPr algn="ctr">
              <a:defRPr sz="3600" b="1">
                <a:solidFill>
                  <a:srgbClr val="0D1F3C"/>
                </a:solidFill>
                <a:latin typeface="Montserrat" panose="00000500000000000000" pitchFamily="50" charset="0"/>
              </a:defRPr>
            </a:lvl1p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146A8AB6-1C67-49AF-B1F6-2C1D959884C4}"/>
              </a:ext>
            </a:extLst>
          </p:cNvPr>
          <p:cNvSpPr>
            <a:spLocks noGrp="1"/>
          </p:cNvSpPr>
          <p:nvPr>
            <p:ph idx="1"/>
          </p:nvPr>
        </p:nvSpPr>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36788F09-FFB8-47A4-83A1-FFB352EF22C9}"/>
              </a:ext>
            </a:extLst>
          </p:cNvPr>
          <p:cNvSpPr>
            <a:spLocks noGrp="1"/>
          </p:cNvSpPr>
          <p:nvPr>
            <p:ph type="dt" sz="half" idx="10"/>
          </p:nvPr>
        </p:nvSpPr>
        <p:spPr/>
        <p:txBody>
          <a:bodyPr/>
          <a:lstStyle/>
          <a:p>
            <a:fld id="{2323C214-BF31-4BD3-AE6C-C05EBA1ECFDF}" type="datetime1">
              <a:rPr lang="es-GT" smtClean="0"/>
              <a:t>13/05/2021</a:t>
            </a:fld>
            <a:endParaRPr lang="es-GT"/>
          </a:p>
        </p:txBody>
      </p:sp>
      <p:sp>
        <p:nvSpPr>
          <p:cNvPr id="5" name="Marcador de pie de página 4">
            <a:extLst>
              <a:ext uri="{FF2B5EF4-FFF2-40B4-BE49-F238E27FC236}">
                <a16:creationId xmlns:a16="http://schemas.microsoft.com/office/drawing/2014/main" id="{169DA829-DECC-4D81-BB89-F7AF43401F2B}"/>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F3315B1D-184D-423F-AE37-A16F1D9CF722}"/>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499419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E7F6C1-9961-4E83-AC75-6EE35CC30791}"/>
              </a:ext>
            </a:extLst>
          </p:cNvPr>
          <p:cNvSpPr>
            <a:spLocks noGrp="1"/>
          </p:cNvSpPr>
          <p:nvPr>
            <p:ph type="title" hasCustomPrompt="1"/>
          </p:nvPr>
        </p:nvSpPr>
        <p:spPr>
          <a:xfrm>
            <a:off x="831850" y="1709738"/>
            <a:ext cx="10515600" cy="2852737"/>
          </a:xfrm>
        </p:spPr>
        <p:txBody>
          <a:bodyPr anchor="b">
            <a:normAutofit/>
          </a:bodyPr>
          <a:lstStyle>
            <a:lvl1pPr>
              <a:defRPr sz="4400" b="1">
                <a:latin typeface="Montserrat" panose="00000500000000000000" pitchFamily="50" charset="0"/>
              </a:defRPr>
            </a:lvl1p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EE54C6EA-948A-4DA3-B798-D9F5CD294D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Montserrat" panose="00000500000000000000"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AD124C8-1552-464D-8D15-02CF0EA9ADF0}"/>
              </a:ext>
            </a:extLst>
          </p:cNvPr>
          <p:cNvSpPr>
            <a:spLocks noGrp="1"/>
          </p:cNvSpPr>
          <p:nvPr>
            <p:ph type="dt" sz="half" idx="10"/>
          </p:nvPr>
        </p:nvSpPr>
        <p:spPr/>
        <p:txBody>
          <a:bodyPr/>
          <a:lstStyle/>
          <a:p>
            <a:fld id="{B0509AEE-1AA2-4060-B4B7-300817EA1879}" type="datetime1">
              <a:rPr lang="es-GT" smtClean="0"/>
              <a:t>13/05/2021</a:t>
            </a:fld>
            <a:endParaRPr lang="es-GT"/>
          </a:p>
        </p:txBody>
      </p:sp>
      <p:sp>
        <p:nvSpPr>
          <p:cNvPr id="5" name="Marcador de pie de página 4">
            <a:extLst>
              <a:ext uri="{FF2B5EF4-FFF2-40B4-BE49-F238E27FC236}">
                <a16:creationId xmlns:a16="http://schemas.microsoft.com/office/drawing/2014/main" id="{42A29C28-A3FD-46A7-A594-7566F0522C18}"/>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F419F7CD-D6CB-4397-86C0-972D7E8A2013}"/>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774413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16E1A9F3-6D03-4C47-B91C-E2AA71DE8885}"/>
              </a:ext>
            </a:extLst>
          </p:cNvPr>
          <p:cNvSpPr/>
          <p:nvPr userDrawn="1"/>
        </p:nvSpPr>
        <p:spPr>
          <a:xfrm>
            <a:off x="1655059" y="190372"/>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id="{EBACE8EB-23E3-468D-B8DF-8F6F8180ABDA}"/>
              </a:ext>
            </a:extLst>
          </p:cNvPr>
          <p:cNvSpPr>
            <a:spLocks noGrp="1"/>
          </p:cNvSpPr>
          <p:nvPr>
            <p:ph type="title" hasCustomPrompt="1"/>
          </p:nvPr>
        </p:nvSpPr>
        <p:spPr>
          <a:xfrm>
            <a:off x="1636221" y="136525"/>
            <a:ext cx="8919557" cy="1072977"/>
          </a:xfrm>
        </p:spPr>
        <p:txBody>
          <a:bodyPr>
            <a:noAutofit/>
          </a:bodyPr>
          <a:lstStyle>
            <a:lvl1pPr algn="ctr">
              <a:defRPr sz="3600" b="1">
                <a:solidFill>
                  <a:srgbClr val="0D1F3C"/>
                </a:solidFill>
                <a:latin typeface="Montserrat" panose="00000500000000000000" pitchFamily="50" charset="0"/>
              </a:defRPr>
            </a:lvl1p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01741142-687E-4D6E-816F-0ADEEEF33D97}"/>
              </a:ext>
            </a:extLst>
          </p:cNvPr>
          <p:cNvSpPr>
            <a:spLocks noGrp="1"/>
          </p:cNvSpPr>
          <p:nvPr>
            <p:ph sz="half" idx="1"/>
          </p:nvPr>
        </p:nvSpPr>
        <p:spPr>
          <a:xfrm>
            <a:off x="838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contenido 3">
            <a:extLst>
              <a:ext uri="{FF2B5EF4-FFF2-40B4-BE49-F238E27FC236}">
                <a16:creationId xmlns:a16="http://schemas.microsoft.com/office/drawing/2014/main" id="{6DFFE13E-8A03-436A-9288-33FC9675262D}"/>
              </a:ext>
            </a:extLst>
          </p:cNvPr>
          <p:cNvSpPr>
            <a:spLocks noGrp="1"/>
          </p:cNvSpPr>
          <p:nvPr>
            <p:ph sz="half" idx="2"/>
          </p:nvPr>
        </p:nvSpPr>
        <p:spPr>
          <a:xfrm>
            <a:off x="6172200" y="1504604"/>
            <a:ext cx="5181600" cy="4672359"/>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fecha 4">
            <a:extLst>
              <a:ext uri="{FF2B5EF4-FFF2-40B4-BE49-F238E27FC236}">
                <a16:creationId xmlns:a16="http://schemas.microsoft.com/office/drawing/2014/main" id="{47D89AFC-ABD0-40BC-AC54-3A38F80E877B}"/>
              </a:ext>
            </a:extLst>
          </p:cNvPr>
          <p:cNvSpPr>
            <a:spLocks noGrp="1"/>
          </p:cNvSpPr>
          <p:nvPr>
            <p:ph type="dt" sz="half" idx="10"/>
          </p:nvPr>
        </p:nvSpPr>
        <p:spPr/>
        <p:txBody>
          <a:bodyPr/>
          <a:lstStyle/>
          <a:p>
            <a:fld id="{E2726020-9A21-49CD-8ED8-17BD1BECDB02}" type="datetime1">
              <a:rPr lang="es-GT" smtClean="0"/>
              <a:t>13/05/2021</a:t>
            </a:fld>
            <a:endParaRPr lang="es-GT"/>
          </a:p>
        </p:txBody>
      </p:sp>
      <p:sp>
        <p:nvSpPr>
          <p:cNvPr id="6" name="Marcador de pie de página 5">
            <a:extLst>
              <a:ext uri="{FF2B5EF4-FFF2-40B4-BE49-F238E27FC236}">
                <a16:creationId xmlns:a16="http://schemas.microsoft.com/office/drawing/2014/main" id="{6BE2BE64-E0E5-41C6-B062-B215B384B622}"/>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38B3788F-E72A-4C3A-89B7-18D56D09718D}"/>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299308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652DB460-91BF-40E4-A0AA-0651BD241B34}"/>
              </a:ext>
            </a:extLst>
          </p:cNvPr>
          <p:cNvSpPr/>
          <p:nvPr userDrawn="1"/>
        </p:nvSpPr>
        <p:spPr>
          <a:xfrm>
            <a:off x="1645639" y="239584"/>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id="{8E4DDACD-DC1D-40EC-B008-0C6C6E4609A8}"/>
              </a:ext>
            </a:extLst>
          </p:cNvPr>
          <p:cNvSpPr>
            <a:spLocks noGrp="1"/>
          </p:cNvSpPr>
          <p:nvPr>
            <p:ph type="title" hasCustomPrompt="1"/>
          </p:nvPr>
        </p:nvSpPr>
        <p:spPr>
          <a:xfrm>
            <a:off x="1594657" y="193761"/>
            <a:ext cx="9002685" cy="1072977"/>
          </a:xfrm>
        </p:spPr>
        <p:txBody>
          <a:bodyPr>
            <a:normAutofit/>
          </a:bodyPr>
          <a:lstStyle>
            <a:lvl1pPr algn="ctr">
              <a:defRPr sz="3600" b="1">
                <a:solidFill>
                  <a:srgbClr val="0D1F3C"/>
                </a:solidFill>
                <a:latin typeface="Montserrat" panose="00000500000000000000" pitchFamily="50" charset="0"/>
              </a:defRPr>
            </a:lvl1p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924C65F4-D5FD-46C8-9703-77A81401D28D}"/>
              </a:ext>
            </a:extLst>
          </p:cNvPr>
          <p:cNvSpPr>
            <a:spLocks noGrp="1"/>
          </p:cNvSpPr>
          <p:nvPr>
            <p:ph type="body" idx="1"/>
          </p:nvPr>
        </p:nvSpPr>
        <p:spPr>
          <a:xfrm>
            <a:off x="839788" y="1681163"/>
            <a:ext cx="5157787"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1A1675D-6C06-452F-95D3-D65F6CFEF25E}"/>
              </a:ext>
            </a:extLst>
          </p:cNvPr>
          <p:cNvSpPr>
            <a:spLocks noGrp="1"/>
          </p:cNvSpPr>
          <p:nvPr>
            <p:ph sz="half" idx="2"/>
          </p:nvPr>
        </p:nvSpPr>
        <p:spPr>
          <a:xfrm>
            <a:off x="839788" y="2505075"/>
            <a:ext cx="5157787" cy="3684588"/>
          </a:xfrm>
        </p:spPr>
        <p:txBody>
          <a:bodyPr/>
          <a:lstStyle>
            <a:lvl1pPr>
              <a:defRPr>
                <a:solidFill>
                  <a:srgbClr val="2786C0"/>
                </a:solidFill>
              </a:defRPr>
            </a:lvl1pPr>
            <a:lvl2pPr>
              <a:defRPr>
                <a:solidFill>
                  <a:srgbClr val="2786C0"/>
                </a:solidFill>
              </a:defRPr>
            </a:lvl2pPr>
            <a:lvl3pPr>
              <a:defRPr>
                <a:solidFill>
                  <a:srgbClr val="2786C0"/>
                </a:solidFill>
              </a:defRPr>
            </a:lvl3pPr>
            <a:lvl4pPr>
              <a:defRPr>
                <a:solidFill>
                  <a:srgbClr val="2786C0"/>
                </a:solidFill>
              </a:defRPr>
            </a:lvl4pPr>
            <a:lvl5pPr>
              <a:defRPr>
                <a:solidFill>
                  <a:srgbClr val="2786C0"/>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texto 4">
            <a:extLst>
              <a:ext uri="{FF2B5EF4-FFF2-40B4-BE49-F238E27FC236}">
                <a16:creationId xmlns:a16="http://schemas.microsoft.com/office/drawing/2014/main" id="{EBAF319F-5A1F-4AFD-B317-078D77EEA379}"/>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0D1F3C"/>
                </a:solidFill>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7312336-CD22-4874-AC1F-69CEB2E90A82}"/>
              </a:ext>
            </a:extLst>
          </p:cNvPr>
          <p:cNvSpPr>
            <a:spLocks noGrp="1"/>
          </p:cNvSpPr>
          <p:nvPr>
            <p:ph sz="quarter" idx="4"/>
          </p:nvPr>
        </p:nvSpPr>
        <p:spPr>
          <a:xfrm>
            <a:off x="6172200" y="2505075"/>
            <a:ext cx="5183188" cy="368458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7" name="Marcador de fecha 6">
            <a:extLst>
              <a:ext uri="{FF2B5EF4-FFF2-40B4-BE49-F238E27FC236}">
                <a16:creationId xmlns:a16="http://schemas.microsoft.com/office/drawing/2014/main" id="{BB949558-7597-4FEE-979C-DF702AC77D59}"/>
              </a:ext>
            </a:extLst>
          </p:cNvPr>
          <p:cNvSpPr>
            <a:spLocks noGrp="1"/>
          </p:cNvSpPr>
          <p:nvPr>
            <p:ph type="dt" sz="half" idx="10"/>
          </p:nvPr>
        </p:nvSpPr>
        <p:spPr/>
        <p:txBody>
          <a:bodyPr/>
          <a:lstStyle/>
          <a:p>
            <a:fld id="{B1C429DD-23BC-4893-88C1-CED6ACE02A8B}" type="datetime1">
              <a:rPr lang="es-GT" smtClean="0"/>
              <a:t>13/05/2021</a:t>
            </a:fld>
            <a:endParaRPr lang="es-GT"/>
          </a:p>
        </p:txBody>
      </p:sp>
      <p:sp>
        <p:nvSpPr>
          <p:cNvPr id="8" name="Marcador de pie de página 7">
            <a:extLst>
              <a:ext uri="{FF2B5EF4-FFF2-40B4-BE49-F238E27FC236}">
                <a16:creationId xmlns:a16="http://schemas.microsoft.com/office/drawing/2014/main" id="{8CFA7AA0-5007-4667-A160-C1E297AE8AAC}"/>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D339C2D9-749C-4887-B363-FDF969BBB02A}"/>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977637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63A0B61-F4E4-4E19-A8B4-CE98D5FE76EB}"/>
              </a:ext>
            </a:extLst>
          </p:cNvPr>
          <p:cNvSpPr/>
          <p:nvPr userDrawn="1"/>
        </p:nvSpPr>
        <p:spPr>
          <a:xfrm>
            <a:off x="1645640" y="120105"/>
            <a:ext cx="8900719" cy="98133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2" name="Título 1">
            <a:extLst>
              <a:ext uri="{FF2B5EF4-FFF2-40B4-BE49-F238E27FC236}">
                <a16:creationId xmlns:a16="http://schemas.microsoft.com/office/drawing/2014/main" id="{2AE606A6-0C7D-4197-928F-3C235A39C8DB}"/>
              </a:ext>
            </a:extLst>
          </p:cNvPr>
          <p:cNvSpPr>
            <a:spLocks noGrp="1"/>
          </p:cNvSpPr>
          <p:nvPr>
            <p:ph type="title" hasCustomPrompt="1"/>
          </p:nvPr>
        </p:nvSpPr>
        <p:spPr>
          <a:xfrm>
            <a:off x="1770611" y="136525"/>
            <a:ext cx="8620298" cy="998162"/>
          </a:xfrm>
        </p:spPr>
        <p:txBody>
          <a:bodyPr>
            <a:noAutofit/>
          </a:bodyPr>
          <a:lstStyle>
            <a:lvl1pPr algn="ctr">
              <a:defRPr sz="3600" b="1">
                <a:solidFill>
                  <a:srgbClr val="0D1F3C"/>
                </a:solidFill>
                <a:latin typeface="Montserrat" panose="00000500000000000000" pitchFamily="50" charset="0"/>
              </a:defRPr>
            </a:lvl1pPr>
          </a:lstStyle>
          <a:p>
            <a:r>
              <a:rPr lang="es-ES"/>
              <a:t>HAGA CLIC PARA MODIFICAR EL ESTILO DE TÍTULO DEL PATRÓN</a:t>
            </a:r>
            <a:endParaRPr lang="es-GT"/>
          </a:p>
        </p:txBody>
      </p:sp>
      <p:sp>
        <p:nvSpPr>
          <p:cNvPr id="3" name="Marcador de fecha 2">
            <a:extLst>
              <a:ext uri="{FF2B5EF4-FFF2-40B4-BE49-F238E27FC236}">
                <a16:creationId xmlns:a16="http://schemas.microsoft.com/office/drawing/2014/main" id="{75C57BED-D6DF-44F6-9853-7EFDD2F3E7F7}"/>
              </a:ext>
            </a:extLst>
          </p:cNvPr>
          <p:cNvSpPr>
            <a:spLocks noGrp="1"/>
          </p:cNvSpPr>
          <p:nvPr>
            <p:ph type="dt" sz="half" idx="10"/>
          </p:nvPr>
        </p:nvSpPr>
        <p:spPr/>
        <p:txBody>
          <a:bodyPr/>
          <a:lstStyle/>
          <a:p>
            <a:fld id="{DA2F4E75-C655-4437-AA53-EAF27F311E57}" type="datetime1">
              <a:rPr lang="es-GT" smtClean="0"/>
              <a:t>13/05/2021</a:t>
            </a:fld>
            <a:endParaRPr lang="es-GT"/>
          </a:p>
        </p:txBody>
      </p:sp>
      <p:sp>
        <p:nvSpPr>
          <p:cNvPr id="4" name="Marcador de pie de página 3">
            <a:extLst>
              <a:ext uri="{FF2B5EF4-FFF2-40B4-BE49-F238E27FC236}">
                <a16:creationId xmlns:a16="http://schemas.microsoft.com/office/drawing/2014/main" id="{0146AB7B-43B6-4733-8D28-C0066CA761D0}"/>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998F1706-5A68-44DD-B37E-14665B3D3774}"/>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313316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4552EFF-1F48-4A1B-89BB-7FAB56D4A284}"/>
              </a:ext>
            </a:extLst>
          </p:cNvPr>
          <p:cNvSpPr>
            <a:spLocks noGrp="1"/>
          </p:cNvSpPr>
          <p:nvPr>
            <p:ph type="dt" sz="half" idx="10"/>
          </p:nvPr>
        </p:nvSpPr>
        <p:spPr/>
        <p:txBody>
          <a:bodyPr/>
          <a:lstStyle/>
          <a:p>
            <a:fld id="{9A830C0D-90FB-47C8-AC3B-A7BAF291BC5B}" type="datetime1">
              <a:rPr lang="es-GT" smtClean="0"/>
              <a:t>13/05/2021</a:t>
            </a:fld>
            <a:endParaRPr lang="es-GT"/>
          </a:p>
        </p:txBody>
      </p:sp>
      <p:sp>
        <p:nvSpPr>
          <p:cNvPr id="3" name="Marcador de pie de página 2">
            <a:extLst>
              <a:ext uri="{FF2B5EF4-FFF2-40B4-BE49-F238E27FC236}">
                <a16:creationId xmlns:a16="http://schemas.microsoft.com/office/drawing/2014/main" id="{A862CED3-F354-4189-B03B-51CD8EA4057A}"/>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4F0B8D55-B61D-4D96-8511-53BB2F5B21F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632273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32846-A75C-44A9-9F1C-FBB8758540C1}"/>
              </a:ext>
            </a:extLst>
          </p:cNvPr>
          <p:cNvSpPr>
            <a:spLocks noGrp="1"/>
          </p:cNvSpPr>
          <p:nvPr>
            <p:ph type="title"/>
          </p:nvPr>
        </p:nvSpPr>
        <p:spPr>
          <a:xfrm>
            <a:off x="839788" y="1404850"/>
            <a:ext cx="3932237" cy="652549"/>
          </a:xfrm>
        </p:spPr>
        <p:txBody>
          <a:bodyPr anchor="b">
            <a:noAutofit/>
          </a:bodyPr>
          <a:lstStyle>
            <a:lvl1pPr>
              <a:defRPr sz="2000" b="1">
                <a:solidFill>
                  <a:srgbClr val="0D1F3C"/>
                </a:solidFill>
                <a:latin typeface="Montserrat" panose="00000500000000000000" pitchFamily="50" charset="0"/>
              </a:defRPr>
            </a:lvl1p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5E931F63-922A-415B-BB5F-7D41CA2241A2}"/>
              </a:ext>
            </a:extLst>
          </p:cNvPr>
          <p:cNvSpPr>
            <a:spLocks noGrp="1"/>
          </p:cNvSpPr>
          <p:nvPr>
            <p:ph idx="1"/>
          </p:nvPr>
        </p:nvSpPr>
        <p:spPr>
          <a:xfrm>
            <a:off x="5183188" y="987425"/>
            <a:ext cx="6172200" cy="4873625"/>
          </a:xfrm>
        </p:spPr>
        <p:txBody>
          <a:bodyPr/>
          <a:lstStyle>
            <a:lvl1pPr>
              <a:defRPr sz="2800" b="1">
                <a:solidFill>
                  <a:srgbClr val="0D1F3C"/>
                </a:solidFill>
                <a:latin typeface="Montserrat" panose="00000500000000000000" pitchFamily="50" charset="0"/>
              </a:defRPr>
            </a:lvl1pPr>
            <a:lvl2pPr>
              <a:defRPr sz="2800">
                <a:latin typeface="Montserrat" panose="00000500000000000000" pitchFamily="50" charset="0"/>
              </a:defRPr>
            </a:lvl2pPr>
            <a:lvl3pPr>
              <a:defRPr sz="2400">
                <a:latin typeface="Montserrat" panose="00000500000000000000" pitchFamily="50" charset="0"/>
              </a:defRPr>
            </a:lvl3pPr>
            <a:lvl4pPr>
              <a:defRPr sz="2000">
                <a:latin typeface="Montserrat" panose="00000500000000000000" pitchFamily="50" charset="0"/>
              </a:defRPr>
            </a:lvl4pPr>
            <a:lvl5pPr>
              <a:defRPr sz="2000">
                <a:latin typeface="Montserrat" panose="00000500000000000000" pitchFamily="50" charset="0"/>
              </a:defRPr>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texto 3">
            <a:extLst>
              <a:ext uri="{FF2B5EF4-FFF2-40B4-BE49-F238E27FC236}">
                <a16:creationId xmlns:a16="http://schemas.microsoft.com/office/drawing/2014/main" id="{CF220F18-37FF-47B0-AB64-623062892CCA}"/>
              </a:ext>
            </a:extLst>
          </p:cNvPr>
          <p:cNvSpPr>
            <a:spLocks noGrp="1"/>
          </p:cNvSpPr>
          <p:nvPr>
            <p:ph type="body" sz="half" idx="2"/>
          </p:nvPr>
        </p:nvSpPr>
        <p:spPr>
          <a:xfrm>
            <a:off x="839788" y="2057400"/>
            <a:ext cx="3932237" cy="4110644"/>
          </a:xfrm>
        </p:spPr>
        <p:txBody>
          <a:bodyPr/>
          <a:lstStyle>
            <a:lvl1pPr marL="0" indent="0">
              <a:buNone/>
              <a:defRPr sz="1600">
                <a:solidFill>
                  <a:srgbClr val="197BB4"/>
                </a:solidFill>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4D0E3C1-285A-495C-96A3-33F7D65E314E}"/>
              </a:ext>
            </a:extLst>
          </p:cNvPr>
          <p:cNvSpPr>
            <a:spLocks noGrp="1"/>
          </p:cNvSpPr>
          <p:nvPr>
            <p:ph type="dt" sz="half" idx="10"/>
          </p:nvPr>
        </p:nvSpPr>
        <p:spPr/>
        <p:txBody>
          <a:bodyPr/>
          <a:lstStyle/>
          <a:p>
            <a:fld id="{F8CF3DD3-C74F-4BE5-8E40-BA3FB83016D0}" type="datetime1">
              <a:rPr lang="es-GT" smtClean="0"/>
              <a:t>13/05/2021</a:t>
            </a:fld>
            <a:endParaRPr lang="es-GT"/>
          </a:p>
        </p:txBody>
      </p:sp>
      <p:sp>
        <p:nvSpPr>
          <p:cNvPr id="6" name="Marcador de pie de página 5">
            <a:extLst>
              <a:ext uri="{FF2B5EF4-FFF2-40B4-BE49-F238E27FC236}">
                <a16:creationId xmlns:a16="http://schemas.microsoft.com/office/drawing/2014/main" id="{0034785C-E43F-4595-B07D-6E417DD1F80D}"/>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BB244D92-DDFF-46A2-AB5B-51C2229EC249}"/>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1365897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F5B584-4CB1-4D6F-89AE-431534AA9666}"/>
              </a:ext>
            </a:extLst>
          </p:cNvPr>
          <p:cNvSpPr>
            <a:spLocks noGrp="1"/>
          </p:cNvSpPr>
          <p:nvPr>
            <p:ph type="title"/>
          </p:nvPr>
        </p:nvSpPr>
        <p:spPr>
          <a:xfrm>
            <a:off x="836612" y="1313410"/>
            <a:ext cx="3935413" cy="743989"/>
          </a:xfrm>
        </p:spPr>
        <p:txBody>
          <a:bodyPr anchor="b">
            <a:noAutofit/>
          </a:bodyPr>
          <a:lstStyle>
            <a:lvl1pPr>
              <a:defRPr sz="2000" b="1">
                <a:solidFill>
                  <a:srgbClr val="197BB4"/>
                </a:solidFill>
                <a:latin typeface="Montserrat" panose="00000500000000000000" pitchFamily="50" charset="0"/>
              </a:defRPr>
            </a:lvl1pPr>
          </a:lstStyle>
          <a:p>
            <a:r>
              <a:rPr lang="es-ES"/>
              <a:t>Haga clic para modificar el estilo de título del patrón</a:t>
            </a:r>
            <a:endParaRPr lang="es-GT"/>
          </a:p>
        </p:txBody>
      </p:sp>
      <p:sp>
        <p:nvSpPr>
          <p:cNvPr id="3" name="Marcador de posición de imagen 2">
            <a:extLst>
              <a:ext uri="{FF2B5EF4-FFF2-40B4-BE49-F238E27FC236}">
                <a16:creationId xmlns:a16="http://schemas.microsoft.com/office/drawing/2014/main" id="{EDBEDE39-5EC8-4D3F-A632-F6711B701598}"/>
              </a:ext>
            </a:extLst>
          </p:cNvPr>
          <p:cNvSpPr>
            <a:spLocks noGrp="1"/>
          </p:cNvSpPr>
          <p:nvPr>
            <p:ph type="pic" idx="1"/>
          </p:nvPr>
        </p:nvSpPr>
        <p:spPr>
          <a:xfrm>
            <a:off x="5183188" y="1313410"/>
            <a:ext cx="6172200" cy="4547640"/>
          </a:xfrm>
        </p:spPr>
        <p:txBody>
          <a:bodyPr/>
          <a:lstStyle>
            <a:lvl1pPr marL="0" indent="0">
              <a:buNone/>
              <a:defRPr sz="3200">
                <a:latin typeface="Montserrat" panose="00000500000000000000" pitchFamily="50"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GT"/>
          </a:p>
        </p:txBody>
      </p:sp>
      <p:sp>
        <p:nvSpPr>
          <p:cNvPr id="4" name="Marcador de texto 3">
            <a:extLst>
              <a:ext uri="{FF2B5EF4-FFF2-40B4-BE49-F238E27FC236}">
                <a16:creationId xmlns:a16="http://schemas.microsoft.com/office/drawing/2014/main" id="{00C32553-3871-4822-8759-F079B3A434A9}"/>
              </a:ext>
            </a:extLst>
          </p:cNvPr>
          <p:cNvSpPr>
            <a:spLocks noGrp="1"/>
          </p:cNvSpPr>
          <p:nvPr>
            <p:ph type="body" sz="half" idx="2"/>
          </p:nvPr>
        </p:nvSpPr>
        <p:spPr>
          <a:xfrm>
            <a:off x="839788" y="2057400"/>
            <a:ext cx="3932237" cy="3811588"/>
          </a:xfrm>
        </p:spPr>
        <p:txBody>
          <a:bodyPr/>
          <a:lstStyle>
            <a:lvl1pPr marL="0" indent="0">
              <a:buNone/>
              <a:defRPr sz="1600">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1AF83E3-EDF5-459F-9A25-88140AF675DB}"/>
              </a:ext>
            </a:extLst>
          </p:cNvPr>
          <p:cNvSpPr>
            <a:spLocks noGrp="1"/>
          </p:cNvSpPr>
          <p:nvPr>
            <p:ph type="dt" sz="half" idx="10"/>
          </p:nvPr>
        </p:nvSpPr>
        <p:spPr/>
        <p:txBody>
          <a:bodyPr/>
          <a:lstStyle/>
          <a:p>
            <a:fld id="{BFEA76C4-387C-4A82-86F6-90801EDC84E0}" type="datetime1">
              <a:rPr lang="es-GT" smtClean="0"/>
              <a:t>13/05/2021</a:t>
            </a:fld>
            <a:endParaRPr lang="es-GT"/>
          </a:p>
        </p:txBody>
      </p:sp>
      <p:sp>
        <p:nvSpPr>
          <p:cNvPr id="6" name="Marcador de pie de página 5">
            <a:extLst>
              <a:ext uri="{FF2B5EF4-FFF2-40B4-BE49-F238E27FC236}">
                <a16:creationId xmlns:a16="http://schemas.microsoft.com/office/drawing/2014/main" id="{53D80533-4066-4EB8-ACD1-3BA4D7250397}"/>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90609986-8A8B-4DF7-A038-5BA4E8D74FD4}"/>
              </a:ext>
            </a:extLst>
          </p:cNvPr>
          <p:cNvSpPr>
            <a:spLocks noGrp="1"/>
          </p:cNvSpPr>
          <p:nvPr>
            <p:ph type="sldNum" sz="quarter" idx="12"/>
          </p:nvPr>
        </p:nvSpPr>
        <p:spPr/>
        <p:txBody>
          <a:bodyPr/>
          <a:lstStyle/>
          <a:p>
            <a:fld id="{8EF94ECC-E985-4DCB-BC79-BB238F702D18}" type="slidenum">
              <a:rPr lang="es-GT" smtClean="0"/>
              <a:t>‹Nº›</a:t>
            </a:fld>
            <a:endParaRPr lang="es-GT"/>
          </a:p>
        </p:txBody>
      </p:sp>
    </p:spTree>
    <p:extLst>
      <p:ext uri="{BB962C8B-B14F-4D97-AF65-F5344CB8AC3E}">
        <p14:creationId xmlns:p14="http://schemas.microsoft.com/office/powerpoint/2010/main" val="2739477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B7E8E04-EF2E-4F63-9D4D-BE724953BDBD}"/>
              </a:ext>
            </a:extLst>
          </p:cNvPr>
          <p:cNvSpPr>
            <a:spLocks noGrp="1"/>
          </p:cNvSpPr>
          <p:nvPr>
            <p:ph type="title"/>
          </p:nvPr>
        </p:nvSpPr>
        <p:spPr>
          <a:xfrm>
            <a:off x="1654233" y="136525"/>
            <a:ext cx="9002684" cy="1052195"/>
          </a:xfrm>
          <a:prstGeom prst="rect">
            <a:avLst/>
          </a:prstGeom>
        </p:spPr>
        <p:txBody>
          <a:bodyPr vert="horz" lIns="91440" tIns="45720" rIns="91440" bIns="45720" rtlCol="0" anchor="ctr">
            <a:noAutofit/>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AFAFA078-C0C9-4771-8193-FFB214DF70C0}"/>
              </a:ext>
            </a:extLst>
          </p:cNvPr>
          <p:cNvSpPr>
            <a:spLocks noGrp="1"/>
          </p:cNvSpPr>
          <p:nvPr>
            <p:ph type="body" idx="1"/>
          </p:nvPr>
        </p:nvSpPr>
        <p:spPr>
          <a:xfrm>
            <a:off x="838200" y="1562793"/>
            <a:ext cx="10515600" cy="461417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1D26AF5A-4F9D-4BDC-86B4-1B7993E1A5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731470-FF6E-4EC2-BD0C-ABC200F378B3}" type="datetime1">
              <a:rPr lang="es-GT" smtClean="0"/>
              <a:t>13/05/2021</a:t>
            </a:fld>
            <a:endParaRPr lang="es-GT"/>
          </a:p>
        </p:txBody>
      </p:sp>
      <p:sp>
        <p:nvSpPr>
          <p:cNvPr id="5" name="Marcador de pie de página 4">
            <a:extLst>
              <a:ext uri="{FF2B5EF4-FFF2-40B4-BE49-F238E27FC236}">
                <a16:creationId xmlns:a16="http://schemas.microsoft.com/office/drawing/2014/main" id="{9F9B547E-DC76-4B85-B30F-5FFB7C4893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94C9F76D-DAC4-4BE5-9B37-2B889D24F1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F94ECC-E985-4DCB-BC79-BB238F702D18}" type="slidenum">
              <a:rPr lang="es-GT" smtClean="0"/>
              <a:t>‹Nº›</a:t>
            </a:fld>
            <a:endParaRPr lang="es-GT"/>
          </a:p>
        </p:txBody>
      </p:sp>
    </p:spTree>
    <p:extLst>
      <p:ext uri="{BB962C8B-B14F-4D97-AF65-F5344CB8AC3E}">
        <p14:creationId xmlns:p14="http://schemas.microsoft.com/office/powerpoint/2010/main" val="4132767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lnSpc>
          <a:spcPct val="90000"/>
        </a:lnSpc>
        <a:spcBef>
          <a:spcPct val="0"/>
        </a:spcBef>
        <a:buNone/>
        <a:defRPr sz="3600" b="1" kern="1200">
          <a:solidFill>
            <a:srgbClr val="0D1F3C"/>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EE31E71A-AC9B-4B20-A8F2-11DD3AC71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7756"/>
            <a:ext cx="12191999" cy="6858000"/>
          </a:xfrm>
          <a:prstGeom prst="rect">
            <a:avLst/>
          </a:prstGeom>
        </p:spPr>
      </p:pic>
      <p:sp>
        <p:nvSpPr>
          <p:cNvPr id="2" name="Título 1">
            <a:extLst>
              <a:ext uri="{FF2B5EF4-FFF2-40B4-BE49-F238E27FC236}">
                <a16:creationId xmlns:a16="http://schemas.microsoft.com/office/drawing/2014/main" id="{E40743F2-234A-4544-BBAC-8877FB423F76}"/>
              </a:ext>
            </a:extLst>
          </p:cNvPr>
          <p:cNvSpPr>
            <a:spLocks noGrp="1"/>
          </p:cNvSpPr>
          <p:nvPr>
            <p:ph type="ctrTitle"/>
          </p:nvPr>
        </p:nvSpPr>
        <p:spPr>
          <a:xfrm>
            <a:off x="1107828" y="2902999"/>
            <a:ext cx="9976338" cy="2858610"/>
          </a:xfrm>
          <a:solidFill>
            <a:schemeClr val="bg1">
              <a:alpha val="72000"/>
            </a:schemeClr>
          </a:solidFill>
          <a:effectLst>
            <a:outerShdw blurRad="50800" dist="50800" dir="5400000" sx="1000" sy="1000" algn="ctr" rotWithShape="0">
              <a:srgbClr val="000000"/>
            </a:outerShdw>
          </a:effectLst>
        </p:spPr>
        <p:txBody>
          <a:bodyPr anchor="ctr" anchorCtr="0">
            <a:normAutofit fontScale="90000"/>
          </a:bodyPr>
          <a:lstStyle/>
          <a:p>
            <a:r>
              <a:rPr lang="es-GT" sz="3200" b="1" dirty="0">
                <a:solidFill>
                  <a:srgbClr val="197BB4"/>
                </a:solidFill>
                <a:latin typeface="Montserrat"/>
              </a:rPr>
              <a:t>RENDICIÓN DE CUENTAS</a:t>
            </a:r>
            <a:br>
              <a:rPr lang="es-GT" sz="3200" b="1" dirty="0">
                <a:latin typeface="Montserrat" panose="00000500000000000000" pitchFamily="50" charset="0"/>
              </a:rPr>
            </a:br>
            <a:r>
              <a:rPr lang="es-GT" sz="3200" b="1" dirty="0">
                <a:solidFill>
                  <a:srgbClr val="197BB4"/>
                </a:solidFill>
                <a:latin typeface="Montserrat"/>
              </a:rPr>
              <a:t>PRIMER CUATRIMESTRE 2021</a:t>
            </a:r>
            <a:br>
              <a:rPr lang="es-GT" sz="3200" b="1" dirty="0">
                <a:solidFill>
                  <a:srgbClr val="197BB4"/>
                </a:solidFill>
                <a:latin typeface="Montserrat"/>
              </a:rPr>
            </a:br>
            <a:br>
              <a:rPr lang="es-GT" sz="3200" b="1" dirty="0">
                <a:latin typeface="Montserrat" panose="00000500000000000000" pitchFamily="50" charset="0"/>
              </a:rPr>
            </a:br>
            <a:r>
              <a:rPr lang="es-GT" sz="3600" dirty="0">
                <a:solidFill>
                  <a:srgbClr val="197BB4"/>
                </a:solidFill>
                <a:latin typeface="Montserrat"/>
              </a:rPr>
              <a:t>AUTORIDAD PARA EL MANEJO SUSTENTABLE DE LA CUENCA DEL LAGO DE ATITLÁN Y SU ENTORNO</a:t>
            </a:r>
            <a:br>
              <a:rPr lang="es-GT" sz="3600" dirty="0">
                <a:solidFill>
                  <a:srgbClr val="197BB4"/>
                </a:solidFill>
                <a:latin typeface="Montserrat"/>
              </a:rPr>
            </a:br>
            <a:r>
              <a:rPr lang="es-GT" sz="3600" dirty="0">
                <a:solidFill>
                  <a:srgbClr val="197BB4"/>
                </a:solidFill>
                <a:latin typeface="Montserrat"/>
              </a:rPr>
              <a:t>-AMSCLAE-</a:t>
            </a:r>
            <a:endParaRPr lang="es-GT" sz="3600" b="1" dirty="0">
              <a:solidFill>
                <a:schemeClr val="accent1">
                  <a:lumMod val="50000"/>
                </a:schemeClr>
              </a:solidFill>
              <a:latin typeface="Montserrat"/>
            </a:endParaRPr>
          </a:p>
        </p:txBody>
      </p:sp>
    </p:spTree>
    <p:extLst>
      <p:ext uri="{BB962C8B-B14F-4D97-AF65-F5344CB8AC3E}">
        <p14:creationId xmlns:p14="http://schemas.microsoft.com/office/powerpoint/2010/main" val="70149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845042" y="295835"/>
            <a:ext cx="8816829" cy="1045870"/>
          </a:xfrm>
        </p:spPr>
        <p:txBody>
          <a:bodyPr>
            <a:normAutofit fontScale="90000"/>
          </a:bodyPr>
          <a:lstStyle/>
          <a:p>
            <a:pPr algn="l"/>
            <a:br>
              <a:rPr lang="es-GT" sz="3100" dirty="0"/>
            </a:br>
            <a:br>
              <a:rPr lang="es-GT" sz="3100" dirty="0"/>
            </a:br>
            <a:r>
              <a:rPr lang="es-GT" sz="2000" b="1" u="sng" dirty="0">
                <a:effectLst/>
                <a:latin typeface="Verdana" panose="020B0604030504040204" pitchFamily="34" charset="0"/>
                <a:ea typeface="Calibri" panose="020F0502020204030204" pitchFamily="34" charset="0"/>
                <a:cs typeface="Arial" panose="020B0604020202020204" pitchFamily="34" charset="0"/>
              </a:rPr>
              <a:t>EJECUCIÓN DE ACCIONES DENTRO DEL MANDATO DE LA AMSCLAE “MANEJO INTEGRADO DE CUENCA”.</a:t>
            </a:r>
            <a:br>
              <a:rPr lang="es-GT" sz="2700" dirty="0"/>
            </a:br>
            <a:br>
              <a:rPr lang="es-GT" dirty="0"/>
            </a:br>
            <a:endParaRPr lang="es-GT" sz="2200" b="1" dirty="0">
              <a:latin typeface="Montserrat" panose="00000500000000000000" pitchFamily="50" charset="0"/>
            </a:endParaRP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1275198" y="1598790"/>
            <a:ext cx="10515600" cy="4745728"/>
          </a:xfrm>
        </p:spPr>
        <p:txBody>
          <a:bodyPr numCol="1">
            <a:normAutofit/>
          </a:bodyPr>
          <a:lstStyle/>
          <a:p>
            <a:pPr marL="0" indent="0">
              <a:buNone/>
            </a:pPr>
            <a:endParaRPr lang="es-GT" b="1" dirty="0"/>
          </a:p>
          <a:p>
            <a:pPr marL="0" indent="0">
              <a:buNone/>
            </a:pPr>
            <a:endParaRPr lang="es-GT" b="1" dirty="0"/>
          </a:p>
          <a:p>
            <a:pPr marL="0" indent="0">
              <a:buNone/>
            </a:pPr>
            <a:endParaRPr lang="es-GT" b="1" dirty="0"/>
          </a:p>
          <a:p>
            <a:pPr marL="0" indent="0">
              <a:buNone/>
            </a:pPr>
            <a:endParaRPr lang="es-GT" b="1" dirty="0"/>
          </a:p>
          <a:p>
            <a:pPr marL="0" indent="0">
              <a:buNone/>
            </a:pPr>
            <a:endParaRPr lang="es-GT" b="1" dirty="0"/>
          </a:p>
          <a:p>
            <a:pPr marL="0" indent="0">
              <a:buNone/>
            </a:pPr>
            <a:endParaRPr lang="es-GT" b="1" dirty="0"/>
          </a:p>
          <a:p>
            <a:pPr marL="0" indent="0">
              <a:buNone/>
            </a:pPr>
            <a:endParaRPr lang="es-GT" b="1" dirty="0"/>
          </a:p>
          <a:p>
            <a:pPr marL="0" indent="0">
              <a:buNone/>
            </a:pPr>
            <a:endParaRPr lang="es-GT" b="1" dirty="0"/>
          </a:p>
          <a:p>
            <a:pPr marL="0" indent="0">
              <a:buNone/>
            </a:pPr>
            <a:endParaRPr lang="es-GT" b="1" dirty="0"/>
          </a:p>
          <a:p>
            <a:pPr marL="0" indent="0">
              <a:buNone/>
            </a:pPr>
            <a:endParaRPr lang="es-GT" b="1"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lvl="1"/>
            <a:endParaRPr lang="es-GT" sz="2000" dirty="0"/>
          </a:p>
          <a:p>
            <a:pPr marL="457200" lvl="1" indent="0">
              <a:buNone/>
            </a:pPr>
            <a:endParaRPr lang="es-GT" sz="2000" dirty="0"/>
          </a:p>
          <a:p>
            <a:pPr marL="0" indent="0">
              <a:buNone/>
            </a:pPr>
            <a:endParaRPr lang="es-GT" b="1" dirty="0"/>
          </a:p>
        </p:txBody>
      </p:sp>
      <p:sp>
        <p:nvSpPr>
          <p:cNvPr id="8" name="Marcador de contenido 6">
            <a:extLst>
              <a:ext uri="{FF2B5EF4-FFF2-40B4-BE49-F238E27FC236}">
                <a16:creationId xmlns:a16="http://schemas.microsoft.com/office/drawing/2014/main" id="{EF4A319E-161E-438C-9354-438E7CBA8189}"/>
              </a:ext>
            </a:extLst>
          </p:cNvPr>
          <p:cNvSpPr txBox="1">
            <a:spLocks/>
          </p:cNvSpPr>
          <p:nvPr/>
        </p:nvSpPr>
        <p:spPr>
          <a:xfrm>
            <a:off x="1465729" y="1479177"/>
            <a:ext cx="9196142" cy="4538268"/>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GT" sz="2000" b="1" dirty="0"/>
          </a:p>
          <a:p>
            <a:pPr algn="just">
              <a:lnSpc>
                <a:spcPct val="107000"/>
              </a:lnSpc>
              <a:spcAft>
                <a:spcPts val="800"/>
              </a:spcAft>
            </a:pPr>
            <a:r>
              <a:rPr lang="es-GT" sz="2000" b="1" dirty="0">
                <a:effectLst/>
                <a:latin typeface="Century Gothic" panose="020B0502020202020204" pitchFamily="34" charset="0"/>
                <a:ea typeface="Calibri" panose="020F0502020204030204" pitchFamily="34" charset="0"/>
                <a:cs typeface="Times New Roman" panose="02020603050405020304" pitchFamily="18" charset="0"/>
              </a:rPr>
              <a:t>AMSCLAE inspecciona contaminación en Santa Cruz La Laguna</a:t>
            </a:r>
            <a:endParaRPr lang="es-GT" sz="20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GT" sz="2000" dirty="0">
                <a:effectLst/>
                <a:latin typeface="Century Gothic" panose="020B0502020202020204" pitchFamily="34" charset="0"/>
                <a:ea typeface="Calibri" panose="020F0502020204030204" pitchFamily="34" charset="0"/>
                <a:cs typeface="Times New Roman" panose="02020603050405020304" pitchFamily="18" charset="0"/>
              </a:rPr>
              <a:t>Atendiendo denuncia pública por población de Santa Cruz La Laguna sobre contaminación a orillas de lago, el Director Ejecutivo de AMSCLAE, Ing. Pedro Geovanni </a:t>
            </a:r>
            <a:r>
              <a:rPr lang="es-GT" sz="2000" dirty="0" err="1">
                <a:effectLst/>
                <a:latin typeface="Century Gothic" panose="020B0502020202020204" pitchFamily="34" charset="0"/>
                <a:ea typeface="Calibri" panose="020F0502020204030204" pitchFamily="34" charset="0"/>
                <a:cs typeface="Times New Roman" panose="02020603050405020304" pitchFamily="18" charset="0"/>
              </a:rPr>
              <a:t>Toc</a:t>
            </a:r>
            <a:r>
              <a:rPr lang="es-GT" sz="2000" dirty="0">
                <a:effectLst/>
                <a:latin typeface="Century Gothic" panose="020B0502020202020204" pitchFamily="34" charset="0"/>
                <a:ea typeface="Calibri" panose="020F0502020204030204" pitchFamily="34" charset="0"/>
                <a:cs typeface="Times New Roman" panose="02020603050405020304" pitchFamily="18" charset="0"/>
              </a:rPr>
              <a:t> </a:t>
            </a:r>
            <a:r>
              <a:rPr lang="es-GT" sz="2000" dirty="0" err="1">
                <a:effectLst/>
                <a:latin typeface="Century Gothic" panose="020B0502020202020204" pitchFamily="34" charset="0"/>
                <a:ea typeface="Calibri" panose="020F0502020204030204" pitchFamily="34" charset="0"/>
                <a:cs typeface="Times New Roman" panose="02020603050405020304" pitchFamily="18" charset="0"/>
              </a:rPr>
              <a:t>Cobox</a:t>
            </a:r>
            <a:r>
              <a:rPr lang="es-GT" sz="2000" dirty="0">
                <a:effectLst/>
                <a:latin typeface="Century Gothic" panose="020B0502020202020204" pitchFamily="34" charset="0"/>
                <a:ea typeface="Calibri" panose="020F0502020204030204" pitchFamily="34" charset="0"/>
                <a:cs typeface="Times New Roman" panose="02020603050405020304" pitchFamily="18" charset="0"/>
              </a:rPr>
              <a:t> y técnicos del Departamento de Investigación y Calidad Ambiental, inspeccionaron el área y se constató que existe contaminación por plásticos, madera y basura flotante.</a:t>
            </a:r>
          </a:p>
          <a:p>
            <a:pPr marL="0" indent="0" algn="just">
              <a:buNone/>
            </a:pPr>
            <a:r>
              <a:rPr lang="es-GT" sz="2000" dirty="0">
                <a:effectLst/>
                <a:latin typeface="Century Gothic" panose="020B0502020202020204" pitchFamily="34" charset="0"/>
                <a:ea typeface="Calibri" panose="020F0502020204030204" pitchFamily="34" charset="0"/>
                <a:cs typeface="Times New Roman" panose="02020603050405020304" pitchFamily="18" charset="0"/>
              </a:rPr>
              <a:t>Durante la inspección se tomaron muestras de agua en distintos puntos, las cuales serán evaluadas en el laboratorio de AMSCLAE, para determinar las características físico-químicas y así establecer propuestas de solución a la problemática.</a:t>
            </a:r>
          </a:p>
          <a:p>
            <a:pPr algn="just">
              <a:lnSpc>
                <a:spcPct val="107000"/>
              </a:lnSpc>
              <a:spcAft>
                <a:spcPts val="800"/>
              </a:spcAft>
            </a:pPr>
            <a:r>
              <a:rPr lang="es-GT" sz="2000" b="1" dirty="0">
                <a:effectLst/>
                <a:latin typeface="Verdana" panose="020B0604030504040204" pitchFamily="34" charset="0"/>
                <a:ea typeface="Calibri" panose="020F0502020204030204" pitchFamily="34" charset="0"/>
                <a:cs typeface="Times New Roman" panose="02020603050405020304" pitchFamily="18" charset="0"/>
              </a:rPr>
              <a:t>AMSCLAE y AGREQUIMA firman convenio para fortalecer el manejo integral de residuos sólidos en el sector agrícola de la cuenca del lago de Atitlán</a:t>
            </a:r>
            <a:endParaRPr lang="es-GT" sz="2000" b="1"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GT" sz="2000" dirty="0">
                <a:effectLst/>
                <a:latin typeface="Verdana" panose="020B0604030504040204" pitchFamily="34" charset="0"/>
                <a:ea typeface="Calibri" panose="020F0502020204030204" pitchFamily="34" charset="0"/>
                <a:cs typeface="Times New Roman" panose="02020603050405020304" pitchFamily="18" charset="0"/>
              </a:rPr>
              <a:t>Un convenio de cooperación interinstitucional fue suscrito por la Autoridad para el Manejo Sustentable de la Cuenca del Lago de Atitlán y su Entorno -AMSCLAE- y la Asociación del Gremio Químico Agrícola -AGREQUIMA-, con el objetivo de unir esfuerzos para la contribución del desarrollo del cuidado y protección del medio ambiente a través de la implementación de dos programas que garantizarán el manejo adecuado de envases plásticos de productos agrícolas.</a:t>
            </a:r>
            <a:endParaRPr lang="es-GT"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GT" sz="2000" dirty="0">
                <a:effectLst/>
                <a:latin typeface="Verdana" panose="020B0604030504040204" pitchFamily="34" charset="0"/>
                <a:ea typeface="Calibri" panose="020F0502020204030204" pitchFamily="34" charset="0"/>
                <a:cs typeface="Times New Roman" panose="02020603050405020304" pitchFamily="18" charset="0"/>
              </a:rPr>
              <a:t>Este convenio tiene una vigencia de dos años y tiene como fin, unir esfuerzos institucionales para contribuir a la reducción de la contaminación en la cuenca del lago de Atitlán, a través de los programas </a:t>
            </a:r>
            <a:r>
              <a:rPr lang="es-GT" sz="2000" dirty="0" err="1">
                <a:effectLst/>
                <a:latin typeface="Verdana" panose="020B0604030504040204" pitchFamily="34" charset="0"/>
                <a:ea typeface="Calibri" panose="020F0502020204030204" pitchFamily="34" charset="0"/>
                <a:cs typeface="Times New Roman" panose="02020603050405020304" pitchFamily="18" charset="0"/>
              </a:rPr>
              <a:t>Campolimpio</a:t>
            </a:r>
            <a:r>
              <a:rPr lang="es-GT" sz="2000" dirty="0">
                <a:effectLst/>
                <a:latin typeface="Verdana" panose="020B0604030504040204" pitchFamily="34" charset="0"/>
                <a:ea typeface="Calibri" panose="020F0502020204030204" pitchFamily="34" charset="0"/>
                <a:cs typeface="Times New Roman" panose="02020603050405020304" pitchFamily="18" charset="0"/>
              </a:rPr>
              <a:t> y </a:t>
            </a:r>
            <a:r>
              <a:rPr lang="es-GT" sz="2000" dirty="0" err="1">
                <a:effectLst/>
                <a:latin typeface="Verdana" panose="020B0604030504040204" pitchFamily="34" charset="0"/>
                <a:ea typeface="Calibri" panose="020F0502020204030204" pitchFamily="34" charset="0"/>
                <a:cs typeface="Times New Roman" panose="02020603050405020304" pitchFamily="18" charset="0"/>
              </a:rPr>
              <a:t>Cuidagro</a:t>
            </a:r>
            <a:r>
              <a:rPr lang="es-GT" sz="2000" dirty="0">
                <a:effectLst/>
                <a:latin typeface="Verdana" panose="020B0604030504040204" pitchFamily="34" charset="0"/>
                <a:ea typeface="Calibri" panose="020F0502020204030204" pitchFamily="34" charset="0"/>
                <a:cs typeface="Times New Roman" panose="02020603050405020304" pitchFamily="18" charset="0"/>
              </a:rPr>
              <a:t> de AGREQUIMA.</a:t>
            </a:r>
            <a:endParaRPr lang="es-G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812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853967" y="201706"/>
            <a:ext cx="8749717" cy="907445"/>
          </a:xfrm>
        </p:spPr>
        <p:txBody>
          <a:bodyPr>
            <a:noAutofit/>
          </a:bodyPr>
          <a:lstStyle/>
          <a:p>
            <a:pPr algn="l"/>
            <a:r>
              <a:rPr lang="es-GT" sz="1800" b="1" u="sng" dirty="0">
                <a:effectLst/>
                <a:latin typeface="Verdana" panose="020B0604030504040204" pitchFamily="34" charset="0"/>
                <a:ea typeface="Calibri" panose="020F0502020204030204" pitchFamily="34" charset="0"/>
                <a:cs typeface="Arial" panose="020B0604020202020204" pitchFamily="34" charset="0"/>
              </a:rPr>
              <a:t>EJECUCIÓN DE ACCIONES DENTRO DEL MANDATO DE LA AMSCLAE “MANEJO INTEGRADO DE CUENCA”.</a:t>
            </a:r>
            <a:endParaRPr lang="es-GT" sz="2800" b="1" dirty="0">
              <a:highlight>
                <a:srgbClr val="FFFF00"/>
              </a:highlight>
              <a:latin typeface="Montserrat" panose="00000500000000000000" pitchFamily="50" charset="0"/>
            </a:endParaRPr>
          </a:p>
        </p:txBody>
      </p:sp>
      <p:sp>
        <p:nvSpPr>
          <p:cNvPr id="6" name="Marcador de contenido 6">
            <a:extLst>
              <a:ext uri="{FF2B5EF4-FFF2-40B4-BE49-F238E27FC236}">
                <a16:creationId xmlns:a16="http://schemas.microsoft.com/office/drawing/2014/main" id="{BDAC9255-D948-4BF6-B426-0D02996C1793}"/>
              </a:ext>
            </a:extLst>
          </p:cNvPr>
          <p:cNvSpPr txBox="1">
            <a:spLocks/>
          </p:cNvSpPr>
          <p:nvPr/>
        </p:nvSpPr>
        <p:spPr>
          <a:xfrm>
            <a:off x="1721224" y="1492624"/>
            <a:ext cx="8882459" cy="4770445"/>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s-GT" sz="2000" b="1" dirty="0">
                <a:latin typeface="Verdana" panose="020B0604030504040204" pitchFamily="34" charset="0"/>
                <a:ea typeface="Calibri" panose="020F0502020204030204" pitchFamily="34" charset="0"/>
                <a:cs typeface="Times New Roman" panose="02020603050405020304" pitchFamily="18" charset="0"/>
              </a:rPr>
              <a:t>AMSCLAE y MAGA firman Plan de Trabajo para la Conservación de los Recursos Ecosistémicos de la Cuenca del Lago de Atitlán</a:t>
            </a:r>
            <a:endParaRPr lang="es-GT"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Font typeface="Arial" panose="020B0604020202020204" pitchFamily="34" charset="0"/>
              <a:buNone/>
            </a:pPr>
            <a:r>
              <a:rPr lang="es-419" sz="2000" dirty="0">
                <a:latin typeface="Verdana" panose="020B0604030504040204" pitchFamily="34" charset="0"/>
                <a:ea typeface="Calibri" panose="020F0502020204030204" pitchFamily="34" charset="0"/>
                <a:cs typeface="Times New Roman" panose="02020603050405020304" pitchFamily="18" charset="0"/>
              </a:rPr>
              <a:t>Con el objetivo de coordinar actividades productivas sostenibles en búsqueda del desarrollo rural integral y fortalecer la conservación de los recursos ecosistémicos de la Cuenca del Lago de Atitlán, la Autoridad para el Manejo Sustentable de la Cuenca del Lago de Atitlán y su Entorno -AMSCLAE- y el Ministerio de Agricultura Ganadería y Alimentación -MAGA-, con sede departamental de Sololá, firmaron el plan de trabajo para la coordinación interinstitucional,</a:t>
            </a:r>
            <a:r>
              <a:rPr lang="es-GT" sz="2000" dirty="0">
                <a:latin typeface="Verdana" panose="020B0604030504040204" pitchFamily="34" charset="0"/>
                <a:ea typeface="Calibri" panose="020F0502020204030204" pitchFamily="34" charset="0"/>
                <a:cs typeface="Times New Roman" panose="02020603050405020304" pitchFamily="18" charset="0"/>
              </a:rPr>
              <a:t> el cual fue suscrito por el </a:t>
            </a:r>
            <a:r>
              <a:rPr lang="es-419" sz="2000" dirty="0">
                <a:latin typeface="Verdana" panose="020B0604030504040204" pitchFamily="34" charset="0"/>
                <a:ea typeface="Calibri" panose="020F0502020204030204" pitchFamily="34" charset="0"/>
                <a:cs typeface="Times New Roman" panose="02020603050405020304" pitchFamily="18" charset="0"/>
              </a:rPr>
              <a:t>Director Ejecutivo de la AMSCLAE, Ing. Pedro Geovanni </a:t>
            </a:r>
            <a:r>
              <a:rPr lang="es-419" sz="2000" dirty="0" err="1">
                <a:latin typeface="Verdana" panose="020B0604030504040204" pitchFamily="34" charset="0"/>
                <a:ea typeface="Calibri" panose="020F0502020204030204" pitchFamily="34" charset="0"/>
                <a:cs typeface="Times New Roman" panose="02020603050405020304" pitchFamily="18" charset="0"/>
              </a:rPr>
              <a:t>Toc</a:t>
            </a:r>
            <a:r>
              <a:rPr lang="es-419" sz="2000" dirty="0">
                <a:latin typeface="Verdana" panose="020B0604030504040204" pitchFamily="34" charset="0"/>
                <a:ea typeface="Calibri" panose="020F0502020204030204" pitchFamily="34" charset="0"/>
                <a:cs typeface="Times New Roman" panose="02020603050405020304" pitchFamily="18" charset="0"/>
              </a:rPr>
              <a:t> </a:t>
            </a:r>
            <a:r>
              <a:rPr lang="es-419" sz="2000" dirty="0" err="1">
                <a:latin typeface="Verdana" panose="020B0604030504040204" pitchFamily="34" charset="0"/>
                <a:ea typeface="Calibri" panose="020F0502020204030204" pitchFamily="34" charset="0"/>
                <a:cs typeface="Times New Roman" panose="02020603050405020304" pitchFamily="18" charset="0"/>
              </a:rPr>
              <a:t>Cobox</a:t>
            </a:r>
            <a:r>
              <a:rPr lang="es-419" sz="2000" dirty="0">
                <a:latin typeface="Verdana" panose="020B0604030504040204" pitchFamily="34" charset="0"/>
                <a:ea typeface="Calibri" panose="020F0502020204030204" pitchFamily="34" charset="0"/>
                <a:cs typeface="Times New Roman" panose="02020603050405020304" pitchFamily="18" charset="0"/>
              </a:rPr>
              <a:t> y el jefe Departamental del MAGA, Ing. </a:t>
            </a:r>
            <a:r>
              <a:rPr lang="es-419" sz="2000" dirty="0" err="1">
                <a:latin typeface="Verdana" panose="020B0604030504040204" pitchFamily="34" charset="0"/>
                <a:ea typeface="Calibri" panose="020F0502020204030204" pitchFamily="34" charset="0"/>
                <a:cs typeface="Times New Roman" panose="02020603050405020304" pitchFamily="18" charset="0"/>
              </a:rPr>
              <a:t>Felix</a:t>
            </a:r>
            <a:r>
              <a:rPr lang="es-419" sz="2000" dirty="0">
                <a:latin typeface="Verdana" panose="020B0604030504040204" pitchFamily="34" charset="0"/>
                <a:ea typeface="Calibri" panose="020F0502020204030204" pitchFamily="34" charset="0"/>
                <a:cs typeface="Times New Roman" panose="02020603050405020304" pitchFamily="18" charset="0"/>
              </a:rPr>
              <a:t> López </a:t>
            </a:r>
            <a:r>
              <a:rPr lang="es-419" sz="2000" dirty="0" err="1">
                <a:latin typeface="Verdana" panose="020B0604030504040204" pitchFamily="34" charset="0"/>
                <a:ea typeface="Calibri" panose="020F0502020204030204" pitchFamily="34" charset="0"/>
                <a:cs typeface="Times New Roman" panose="02020603050405020304" pitchFamily="18" charset="0"/>
              </a:rPr>
              <a:t>Borón</a:t>
            </a:r>
            <a:r>
              <a:rPr lang="es-419" sz="2000" dirty="0">
                <a:latin typeface="Verdana" panose="020B0604030504040204" pitchFamily="34" charset="0"/>
                <a:ea typeface="Calibri" panose="020F0502020204030204" pitchFamily="34" charset="0"/>
                <a:cs typeface="Times New Roman" panose="02020603050405020304" pitchFamily="18" charset="0"/>
              </a:rPr>
              <a:t>.</a:t>
            </a:r>
            <a:endParaRPr lang="es-GT" sz="20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Font typeface="Arial" panose="020B0604020202020204" pitchFamily="34" charset="0"/>
              <a:buNone/>
            </a:pPr>
            <a:r>
              <a:rPr lang="es-419" sz="2000" dirty="0">
                <a:latin typeface="Verdana" panose="020B0604030504040204" pitchFamily="34" charset="0"/>
                <a:ea typeface="Calibri" panose="020F0502020204030204" pitchFamily="34" charset="0"/>
                <a:cs typeface="Times New Roman" panose="02020603050405020304" pitchFamily="18" charset="0"/>
              </a:rPr>
              <a:t>El plan incluye dentro de sus ejes de trabajo, programas de reforestación, fortalecimiento a viveros comunitarios y municipales, sistemas agroforestales, conservación de suelos, elaboración de abonos orgánicos, todos estos enfocados a la protección de los suelos y el aumento de la cobertura forestal en las zonas de recarga hídrica de la cuenca.</a:t>
            </a:r>
            <a:endParaRPr lang="es-GT"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84961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A61841E-D16E-EC48-8B4E-0C859B5E420F}"/>
              </a:ext>
            </a:extLst>
          </p:cNvPr>
          <p:cNvSpPr txBox="1">
            <a:spLocks/>
          </p:cNvSpPr>
          <p:nvPr/>
        </p:nvSpPr>
        <p:spPr>
          <a:xfrm>
            <a:off x="1791350" y="336177"/>
            <a:ext cx="8889825" cy="10836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1800" b="1" u="sng" dirty="0">
                <a:effectLst/>
                <a:latin typeface="Verdana" panose="020B0604030504040204" pitchFamily="34" charset="0"/>
                <a:ea typeface="Calibri" panose="020F0502020204030204" pitchFamily="34" charset="0"/>
                <a:cs typeface="Arial" panose="020B0604020202020204" pitchFamily="34" charset="0"/>
              </a:rPr>
              <a:t>EJECUCIÓN DE ACCIONES DENTRO DEL MANDATO DE LA AMSCLAE “MANEJO INTEGRADO DE CUENCA”.</a:t>
            </a:r>
            <a:endParaRPr lang="es-GT" sz="2800" b="1" dirty="0">
              <a:latin typeface="Montserrat" panose="00000500000000000000" pitchFamily="50" charset="0"/>
            </a:endParaRPr>
          </a:p>
        </p:txBody>
      </p:sp>
      <p:sp>
        <p:nvSpPr>
          <p:cNvPr id="9" name="Marcador de contenido 2">
            <a:extLst>
              <a:ext uri="{FF2B5EF4-FFF2-40B4-BE49-F238E27FC236}">
                <a16:creationId xmlns:a16="http://schemas.microsoft.com/office/drawing/2014/main" id="{A19A1BDD-6C7D-453D-98C1-547A522AE58D}"/>
              </a:ext>
            </a:extLst>
          </p:cNvPr>
          <p:cNvSpPr txBox="1">
            <a:spLocks/>
          </p:cNvSpPr>
          <p:nvPr/>
        </p:nvSpPr>
        <p:spPr>
          <a:xfrm>
            <a:off x="4161638" y="2099405"/>
            <a:ext cx="2993472" cy="348141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GT" sz="2400">
              <a:latin typeface="Montserrat"/>
            </a:endParaRPr>
          </a:p>
        </p:txBody>
      </p:sp>
      <p:sp>
        <p:nvSpPr>
          <p:cNvPr id="2" name="CuadroTexto 1">
            <a:extLst>
              <a:ext uri="{FF2B5EF4-FFF2-40B4-BE49-F238E27FC236}">
                <a16:creationId xmlns:a16="http://schemas.microsoft.com/office/drawing/2014/main" id="{56FC3AAA-D9F8-4C19-8763-053DF5B17F56}"/>
              </a:ext>
            </a:extLst>
          </p:cNvPr>
          <p:cNvSpPr txBox="1"/>
          <p:nvPr/>
        </p:nvSpPr>
        <p:spPr>
          <a:xfrm>
            <a:off x="1157589" y="1662170"/>
            <a:ext cx="5633176" cy="3419206"/>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lnSpc>
                <a:spcPct val="107000"/>
              </a:lnSpc>
              <a:spcAft>
                <a:spcPts val="800"/>
              </a:spcAft>
            </a:pPr>
            <a:r>
              <a:rPr lang="es-GT" sz="1400" b="1" dirty="0">
                <a:effectLst/>
                <a:latin typeface="Verdana" panose="020B0604030504040204" pitchFamily="34" charset="0"/>
                <a:ea typeface="Calibri" panose="020F0502020204030204" pitchFamily="34" charset="0"/>
                <a:cs typeface="Times New Roman" panose="02020603050405020304" pitchFamily="18" charset="0"/>
              </a:rPr>
              <a:t>Recolección de semillas nativas de la Cuenca de Atitlán </a:t>
            </a:r>
            <a:endParaRPr lang="es-GT"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GT" sz="1400" dirty="0">
                <a:effectLst/>
                <a:latin typeface="Verdana" panose="020B0604030504040204" pitchFamily="34" charset="0"/>
                <a:ea typeface="Calibri" panose="020F0502020204030204" pitchFamily="34" charset="0"/>
                <a:cs typeface="Times New Roman" panose="02020603050405020304" pitchFamily="18" charset="0"/>
              </a:rPr>
              <a:t>Con el objetivo contribuir a la cobertura forestal de la cuenca del lago de Atitlán e incrementar las especies nativas</a:t>
            </a:r>
            <a:r>
              <a:rPr lang="es-419" sz="1400" dirty="0">
                <a:effectLst/>
                <a:latin typeface="Verdana" panose="020B0604030504040204" pitchFamily="34" charset="0"/>
                <a:ea typeface="Calibri" panose="020F0502020204030204" pitchFamily="34" charset="0"/>
                <a:cs typeface="Times New Roman" panose="02020603050405020304" pitchFamily="18" charset="0"/>
              </a:rPr>
              <a:t> del área</a:t>
            </a:r>
            <a:r>
              <a:rPr lang="es-GT" sz="1400" dirty="0">
                <a:effectLst/>
                <a:latin typeface="Verdana" panose="020B0604030504040204" pitchFamily="34" charset="0"/>
                <a:ea typeface="Calibri" panose="020F0502020204030204" pitchFamily="34" charset="0"/>
                <a:cs typeface="Times New Roman" panose="02020603050405020304" pitchFamily="18" charset="0"/>
              </a:rPr>
              <a:t>, técnicos del Departamento de Agrícola Forestal de la AMSCLAE, realizaron una jornada de recolección de semillas en el municipio de San José Chacayá.</a:t>
            </a:r>
            <a:endParaRPr lang="es-GT" sz="1800" dirty="0">
              <a:effectLst/>
              <a:latin typeface="Calibri" panose="020F0502020204030204" pitchFamily="34" charset="0"/>
              <a:ea typeface="Calibri" panose="020F0502020204030204" pitchFamily="34" charset="0"/>
              <a:cs typeface="Times New Roman" panose="02020603050405020304" pitchFamily="18" charset="0"/>
            </a:endParaRPr>
          </a:p>
          <a:p>
            <a:r>
              <a:rPr lang="es-GT" sz="1400" dirty="0">
                <a:effectLst/>
                <a:latin typeface="Verdana" panose="020B0604030504040204" pitchFamily="34" charset="0"/>
                <a:ea typeface="Calibri" panose="020F0502020204030204" pitchFamily="34" charset="0"/>
                <a:cs typeface="Times New Roman" panose="02020603050405020304" pitchFamily="18" charset="0"/>
              </a:rPr>
              <a:t>Durante la actividad se recolectaron 700 esquejes de sauce y 600 bellotas de encino, las cuales serán trasladadas al vivero de la AMSCLAE para su reproducción, </a:t>
            </a:r>
            <a:r>
              <a:rPr lang="es-419" sz="1400" dirty="0">
                <a:effectLst/>
                <a:latin typeface="Verdana" panose="020B0604030504040204" pitchFamily="34" charset="0"/>
                <a:ea typeface="Calibri" panose="020F0502020204030204" pitchFamily="34" charset="0"/>
                <a:cs typeface="Times New Roman" panose="02020603050405020304" pitchFamily="18" charset="0"/>
              </a:rPr>
              <a:t>estas acciones </a:t>
            </a:r>
            <a:r>
              <a:rPr lang="es-GT" sz="1400" dirty="0">
                <a:effectLst/>
                <a:latin typeface="Verdana" panose="020B0604030504040204" pitchFamily="34" charset="0"/>
                <a:ea typeface="Calibri" panose="020F0502020204030204" pitchFamily="34" charset="0"/>
                <a:cs typeface="Times New Roman" panose="02020603050405020304" pitchFamily="18" charset="0"/>
              </a:rPr>
              <a:t>contribuye</a:t>
            </a:r>
            <a:r>
              <a:rPr lang="es-419" sz="1400" dirty="0">
                <a:effectLst/>
                <a:latin typeface="Verdana" panose="020B0604030504040204" pitchFamily="34" charset="0"/>
                <a:ea typeface="Calibri" panose="020F0502020204030204" pitchFamily="34" charset="0"/>
                <a:cs typeface="Times New Roman" panose="02020603050405020304" pitchFamily="18" charset="0"/>
              </a:rPr>
              <a:t>n a </a:t>
            </a:r>
            <a:r>
              <a:rPr lang="es-GT" sz="1400" dirty="0">
                <a:effectLst/>
                <a:latin typeface="Verdana" panose="020B0604030504040204" pitchFamily="34" charset="0"/>
                <a:ea typeface="Calibri" panose="020F0502020204030204" pitchFamily="34" charset="0"/>
                <a:cs typeface="Times New Roman" panose="02020603050405020304" pitchFamily="18" charset="0"/>
              </a:rPr>
              <a:t>la conservación</a:t>
            </a:r>
            <a:r>
              <a:rPr lang="es-419" sz="1400" dirty="0">
                <a:effectLst/>
                <a:latin typeface="Verdana" panose="020B0604030504040204" pitchFamily="34" charset="0"/>
                <a:ea typeface="Calibri" panose="020F0502020204030204" pitchFamily="34" charset="0"/>
                <a:cs typeface="Times New Roman" panose="02020603050405020304" pitchFamily="18" charset="0"/>
              </a:rPr>
              <a:t> y manejo</a:t>
            </a:r>
            <a:r>
              <a:rPr lang="es-GT" sz="1400" dirty="0">
                <a:effectLst/>
                <a:latin typeface="Verdana" panose="020B0604030504040204" pitchFamily="34" charset="0"/>
                <a:ea typeface="Calibri" panose="020F0502020204030204" pitchFamily="34" charset="0"/>
                <a:cs typeface="Times New Roman" panose="02020603050405020304" pitchFamily="18" charset="0"/>
              </a:rPr>
              <a:t> de suelos, incremento de la cobertura vegetal y la recarga hídrica</a:t>
            </a:r>
            <a:r>
              <a:rPr lang="es-419" sz="1400" dirty="0">
                <a:effectLst/>
                <a:latin typeface="Verdana" panose="020B0604030504040204" pitchFamily="34" charset="0"/>
                <a:ea typeface="Calibri" panose="020F0502020204030204" pitchFamily="34" charset="0"/>
                <a:cs typeface="Times New Roman" panose="02020603050405020304" pitchFamily="18" charset="0"/>
              </a:rPr>
              <a:t> de la </a:t>
            </a:r>
            <a:r>
              <a:rPr lang="es-GT" sz="1400" dirty="0">
                <a:effectLst/>
                <a:latin typeface="Verdana" panose="020B0604030504040204" pitchFamily="34" charset="0"/>
                <a:ea typeface="Calibri" panose="020F0502020204030204" pitchFamily="34" charset="0"/>
                <a:cs typeface="Times New Roman" panose="02020603050405020304" pitchFamily="18" charset="0"/>
              </a:rPr>
              <a:t>Cuenca de lago Atitlán</a:t>
            </a:r>
            <a:endParaRPr lang="es-GT" sz="1400" dirty="0"/>
          </a:p>
          <a:p>
            <a:pPr marL="342900" indent="-342900">
              <a:buFont typeface="Arial" panose="020B0604020202020204" pitchFamily="34" charset="0"/>
              <a:buChar char="•"/>
            </a:pPr>
            <a:endParaRPr lang="es-GT" sz="1400" dirty="0">
              <a:latin typeface="Montserrat" panose="00000500000000000000" pitchFamily="50" charset="0"/>
            </a:endParaRPr>
          </a:p>
        </p:txBody>
      </p:sp>
      <p:pic>
        <p:nvPicPr>
          <p:cNvPr id="7" name="Imagen 6">
            <a:extLst>
              <a:ext uri="{FF2B5EF4-FFF2-40B4-BE49-F238E27FC236}">
                <a16:creationId xmlns:a16="http://schemas.microsoft.com/office/drawing/2014/main" id="{D612FEEC-1EFA-41BA-81A0-594907D03C8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7533" y="1662170"/>
            <a:ext cx="3526065" cy="3905257"/>
          </a:xfrm>
          <a:prstGeom prst="rect">
            <a:avLst/>
          </a:prstGeom>
          <a:noFill/>
          <a:ln>
            <a:noFill/>
          </a:ln>
        </p:spPr>
      </p:pic>
      <p:pic>
        <p:nvPicPr>
          <p:cNvPr id="4" name="Imagen 3">
            <a:extLst>
              <a:ext uri="{FF2B5EF4-FFF2-40B4-BE49-F238E27FC236}">
                <a16:creationId xmlns:a16="http://schemas.microsoft.com/office/drawing/2014/main" id="{CE3EFFED-0D34-4403-A840-105D07A05E7D}"/>
              </a:ext>
            </a:extLst>
          </p:cNvPr>
          <p:cNvPicPr>
            <a:picLocks noChangeAspect="1"/>
          </p:cNvPicPr>
          <p:nvPr/>
        </p:nvPicPr>
        <p:blipFill>
          <a:blip r:embed="rId4"/>
          <a:stretch>
            <a:fillRect/>
          </a:stretch>
        </p:blipFill>
        <p:spPr>
          <a:xfrm>
            <a:off x="3066500" y="3770485"/>
            <a:ext cx="3981033" cy="3981033"/>
          </a:xfrm>
          <a:prstGeom prst="rect">
            <a:avLst/>
          </a:prstGeom>
        </p:spPr>
      </p:pic>
    </p:spTree>
    <p:extLst>
      <p:ext uri="{BB962C8B-B14F-4D97-AF65-F5344CB8AC3E}">
        <p14:creationId xmlns:p14="http://schemas.microsoft.com/office/powerpoint/2010/main" val="1024439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A61841E-D16E-EC48-8B4E-0C859B5E420F}"/>
              </a:ext>
            </a:extLst>
          </p:cNvPr>
          <p:cNvSpPr txBox="1">
            <a:spLocks/>
          </p:cNvSpPr>
          <p:nvPr/>
        </p:nvSpPr>
        <p:spPr>
          <a:xfrm>
            <a:off x="1791350" y="336177"/>
            <a:ext cx="8889825" cy="10836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1800" b="1" u="sng" dirty="0">
                <a:effectLst/>
                <a:latin typeface="Verdana" panose="020B0604030504040204" pitchFamily="34" charset="0"/>
                <a:ea typeface="Calibri" panose="020F0502020204030204" pitchFamily="34" charset="0"/>
                <a:cs typeface="Arial" panose="020B0604020202020204" pitchFamily="34" charset="0"/>
              </a:rPr>
              <a:t>EJECUCIÓN DE ACCIONES DENTRO DEL MANDATO DE LA AMSCLAE “MANEJO INTEGRADO DE CUENCA”.</a:t>
            </a:r>
            <a:endParaRPr lang="es-GT" sz="2800" b="1" dirty="0">
              <a:latin typeface="Montserrat" panose="00000500000000000000" pitchFamily="50" charset="0"/>
            </a:endParaRPr>
          </a:p>
        </p:txBody>
      </p:sp>
      <p:sp>
        <p:nvSpPr>
          <p:cNvPr id="9" name="Marcador de contenido 2">
            <a:extLst>
              <a:ext uri="{FF2B5EF4-FFF2-40B4-BE49-F238E27FC236}">
                <a16:creationId xmlns:a16="http://schemas.microsoft.com/office/drawing/2014/main" id="{A19A1BDD-6C7D-453D-98C1-547A522AE58D}"/>
              </a:ext>
            </a:extLst>
          </p:cNvPr>
          <p:cNvSpPr txBox="1">
            <a:spLocks/>
          </p:cNvSpPr>
          <p:nvPr/>
        </p:nvSpPr>
        <p:spPr>
          <a:xfrm>
            <a:off x="4161638" y="2099405"/>
            <a:ext cx="2993472" cy="348141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GT" sz="2400">
              <a:latin typeface="Montserrat"/>
            </a:endParaRPr>
          </a:p>
        </p:txBody>
      </p:sp>
      <p:sp>
        <p:nvSpPr>
          <p:cNvPr id="2" name="CuadroTexto 1">
            <a:extLst>
              <a:ext uri="{FF2B5EF4-FFF2-40B4-BE49-F238E27FC236}">
                <a16:creationId xmlns:a16="http://schemas.microsoft.com/office/drawing/2014/main" id="{56FC3AAA-D9F8-4C19-8763-053DF5B17F56}"/>
              </a:ext>
            </a:extLst>
          </p:cNvPr>
          <p:cNvSpPr txBox="1"/>
          <p:nvPr/>
        </p:nvSpPr>
        <p:spPr>
          <a:xfrm>
            <a:off x="376518" y="1419779"/>
            <a:ext cx="7570693" cy="3816429"/>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indent="0">
              <a:buNone/>
            </a:pPr>
            <a:r>
              <a:rPr lang="es-MX" sz="1200" b="1" dirty="0"/>
              <a:t>Operarios del tren se aseo de Santiago Atitlán, son capacitados por AMSCLAE</a:t>
            </a:r>
          </a:p>
          <a:p>
            <a:pPr marL="0" indent="0">
              <a:buNone/>
            </a:pPr>
            <a:endParaRPr lang="es-MX" sz="1200" dirty="0"/>
          </a:p>
          <a:p>
            <a:pPr marL="0" indent="0" algn="just">
              <a:buNone/>
            </a:pPr>
            <a:r>
              <a:rPr lang="es-MX" sz="1200" dirty="0"/>
              <a:t>Con el objetivo de preparar las condiciones necesarias, para la implementación del tren de aseo, que cumpla con los mecanismos adecuados para el manejo y gestión integral de los residuos sólidos, la municipalidad de Santiago Atitlán en coordinación con AMSCLAE, inician un proceso de capacitación sobre el manejo integral, clasificación y disposición final de desechos sólidos.</a:t>
            </a:r>
          </a:p>
          <a:p>
            <a:pPr marL="0" indent="0" algn="just">
              <a:buNone/>
            </a:pPr>
            <a:endParaRPr lang="es-MX" sz="1200" dirty="0"/>
          </a:p>
          <a:p>
            <a:pPr marL="0" indent="0" algn="just">
              <a:buNone/>
            </a:pPr>
            <a:r>
              <a:rPr lang="es-MX" sz="1200" dirty="0"/>
              <a:t>En esta primera fase, el Departamento de Educación Ambiental de AMSCLAE, dirigió la capacitación a técnicos de la unidad de medio ambiente, personal del tren de aseo y operarios de la Planta de Tratamiento de Residuos y Desechos Sólidos del municipio, promoviendo acciones y mecanismos que coadyuven al buen manejo y gestión de los residuos sólidos urbanos y orientado hacia la atención de la población.</a:t>
            </a:r>
          </a:p>
          <a:p>
            <a:pPr marL="0" indent="0" algn="just">
              <a:buNone/>
            </a:pPr>
            <a:endParaRPr lang="es-MX" sz="1200" dirty="0"/>
          </a:p>
          <a:p>
            <a:pPr marL="0" indent="0" algn="just">
              <a:buNone/>
            </a:pPr>
            <a:r>
              <a:rPr lang="es-MX" sz="1200" b="1" dirty="0"/>
              <a:t>Lanzamiento Oficial de la Campaña de Sensibilización sobre hábitos higiénicos y saneamiento ambiental</a:t>
            </a:r>
          </a:p>
          <a:p>
            <a:pPr marL="0" indent="0" algn="just">
              <a:buNone/>
            </a:pPr>
            <a:r>
              <a:rPr lang="es-MX" sz="1200" dirty="0"/>
              <a:t>Con el objetivo de sensibilizar a la comunidad educativa sobre los hábitos higiénicos y de saneamiento ambiental, el programa RUK’U’X YA del Fondo de Cooperación para Agua y Saneamiento (FCAS), La Autoridad para el Manejo Sustentable de la Cuenca del Lago de Atitlán y su Entorno (AMSCLAE), en coordinación con el Ministerio de Educación (MINEDUC), El Ministerio de Salud Pública y Asistencia Social (MSPAS) y el programa EPSUM de la Universidad de San Carlos, presentaron la campaña “La higiene es salud”, en la Escuela Oficial Rural Mixta de la Aldea </a:t>
            </a:r>
            <a:r>
              <a:rPr lang="es-MX" sz="1200" dirty="0" err="1"/>
              <a:t>Chitulul</a:t>
            </a:r>
            <a:r>
              <a:rPr lang="es-MX" sz="1200" dirty="0"/>
              <a:t>, San Antonio Palopó.</a:t>
            </a:r>
          </a:p>
          <a:p>
            <a:pPr marL="342900" indent="-342900">
              <a:buFont typeface="Arial" panose="020B0604020202020204" pitchFamily="34" charset="0"/>
              <a:buChar char="•"/>
            </a:pPr>
            <a:endParaRPr lang="es-GT" sz="1400" dirty="0">
              <a:latin typeface="Montserrat" panose="00000500000000000000" pitchFamily="50" charset="0"/>
            </a:endParaRPr>
          </a:p>
        </p:txBody>
      </p:sp>
      <p:pic>
        <p:nvPicPr>
          <p:cNvPr id="3" name="Imagen 2">
            <a:extLst>
              <a:ext uri="{FF2B5EF4-FFF2-40B4-BE49-F238E27FC236}">
                <a16:creationId xmlns:a16="http://schemas.microsoft.com/office/drawing/2014/main" id="{E7C33F86-EA3C-4C66-BACA-BA68283D943A}"/>
              </a:ext>
            </a:extLst>
          </p:cNvPr>
          <p:cNvPicPr>
            <a:picLocks noChangeAspect="1"/>
          </p:cNvPicPr>
          <p:nvPr/>
        </p:nvPicPr>
        <p:blipFill>
          <a:blip r:embed="rId3"/>
          <a:stretch>
            <a:fillRect/>
          </a:stretch>
        </p:blipFill>
        <p:spPr>
          <a:xfrm>
            <a:off x="8166013" y="1435435"/>
            <a:ext cx="2664183" cy="3987130"/>
          </a:xfrm>
          <a:prstGeom prst="rect">
            <a:avLst/>
          </a:prstGeom>
        </p:spPr>
      </p:pic>
      <p:pic>
        <p:nvPicPr>
          <p:cNvPr id="4" name="Imagen 3">
            <a:extLst>
              <a:ext uri="{FF2B5EF4-FFF2-40B4-BE49-F238E27FC236}">
                <a16:creationId xmlns:a16="http://schemas.microsoft.com/office/drawing/2014/main" id="{0667745C-EAC9-4ACB-AC74-6136EABD1EF9}"/>
              </a:ext>
            </a:extLst>
          </p:cNvPr>
          <p:cNvPicPr>
            <a:picLocks noChangeAspect="1"/>
          </p:cNvPicPr>
          <p:nvPr/>
        </p:nvPicPr>
        <p:blipFill>
          <a:blip r:embed="rId4"/>
          <a:stretch>
            <a:fillRect/>
          </a:stretch>
        </p:blipFill>
        <p:spPr>
          <a:xfrm>
            <a:off x="2555025" y="3840112"/>
            <a:ext cx="3981033" cy="3981033"/>
          </a:xfrm>
          <a:prstGeom prst="rect">
            <a:avLst/>
          </a:prstGeom>
        </p:spPr>
      </p:pic>
    </p:spTree>
    <p:extLst>
      <p:ext uri="{BB962C8B-B14F-4D97-AF65-F5344CB8AC3E}">
        <p14:creationId xmlns:p14="http://schemas.microsoft.com/office/powerpoint/2010/main" val="168511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A61841E-D16E-EC48-8B4E-0C859B5E420F}"/>
              </a:ext>
            </a:extLst>
          </p:cNvPr>
          <p:cNvSpPr txBox="1">
            <a:spLocks/>
          </p:cNvSpPr>
          <p:nvPr/>
        </p:nvSpPr>
        <p:spPr>
          <a:xfrm>
            <a:off x="1791350" y="336177"/>
            <a:ext cx="8889825" cy="10836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1800" b="1" u="sng" dirty="0">
                <a:effectLst/>
                <a:latin typeface="Verdana" panose="020B0604030504040204" pitchFamily="34" charset="0"/>
                <a:ea typeface="Calibri" panose="020F0502020204030204" pitchFamily="34" charset="0"/>
                <a:cs typeface="Arial" panose="020B0604020202020204" pitchFamily="34" charset="0"/>
              </a:rPr>
              <a:t>EJECUCIÓN DE ACCIONES DENTRO DEL MANDATO DE LA AMSCLAE “MANEJO INTEGRADO DE CUENCA”.</a:t>
            </a:r>
            <a:endParaRPr lang="es-GT" sz="2800" b="1" dirty="0">
              <a:latin typeface="Montserrat" panose="00000500000000000000" pitchFamily="50" charset="0"/>
            </a:endParaRPr>
          </a:p>
        </p:txBody>
      </p:sp>
      <p:sp>
        <p:nvSpPr>
          <p:cNvPr id="9" name="Marcador de contenido 2">
            <a:extLst>
              <a:ext uri="{FF2B5EF4-FFF2-40B4-BE49-F238E27FC236}">
                <a16:creationId xmlns:a16="http://schemas.microsoft.com/office/drawing/2014/main" id="{A19A1BDD-6C7D-453D-98C1-547A522AE58D}"/>
              </a:ext>
            </a:extLst>
          </p:cNvPr>
          <p:cNvSpPr txBox="1">
            <a:spLocks/>
          </p:cNvSpPr>
          <p:nvPr/>
        </p:nvSpPr>
        <p:spPr>
          <a:xfrm>
            <a:off x="4161638" y="2099405"/>
            <a:ext cx="2993472" cy="348141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GT" sz="2400">
              <a:latin typeface="Montserrat"/>
            </a:endParaRPr>
          </a:p>
        </p:txBody>
      </p:sp>
      <p:sp>
        <p:nvSpPr>
          <p:cNvPr id="2" name="CuadroTexto 1">
            <a:extLst>
              <a:ext uri="{FF2B5EF4-FFF2-40B4-BE49-F238E27FC236}">
                <a16:creationId xmlns:a16="http://schemas.microsoft.com/office/drawing/2014/main" id="{56FC3AAA-D9F8-4C19-8763-053DF5B17F56}"/>
              </a:ext>
            </a:extLst>
          </p:cNvPr>
          <p:cNvSpPr txBox="1"/>
          <p:nvPr/>
        </p:nvSpPr>
        <p:spPr>
          <a:xfrm>
            <a:off x="470647" y="1419776"/>
            <a:ext cx="7422777" cy="318895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indent="0" algn="just">
              <a:buNone/>
            </a:pPr>
            <a:r>
              <a:rPr lang="es-MX" sz="1200" b="1" dirty="0">
                <a:effectLst/>
                <a:latin typeface="Calibri" panose="020F0502020204030204" pitchFamily="34" charset="0"/>
                <a:ea typeface="Calibri" panose="020F0502020204030204" pitchFamily="34" charset="0"/>
                <a:cs typeface="Times New Roman" panose="02020603050405020304" pitchFamily="18" charset="0"/>
              </a:rPr>
              <a:t>AMSCLAE firma convenio interinstitucional para actividades de protección y conservación del lago de Atitlán en el marco del programa RUK’U’X YA</a:t>
            </a:r>
          </a:p>
          <a:p>
            <a:pPr marL="0" indent="0" algn="just">
              <a:buNone/>
            </a:pPr>
            <a:r>
              <a:rPr lang="es-MX" sz="1200" dirty="0">
                <a:effectLst/>
                <a:latin typeface="Calibri" panose="020F0502020204030204" pitchFamily="34" charset="0"/>
                <a:ea typeface="Calibri" panose="020F0502020204030204" pitchFamily="34" charset="0"/>
                <a:cs typeface="Times New Roman" panose="02020603050405020304" pitchFamily="18" charset="0"/>
              </a:rPr>
              <a:t>En el marco del programa RUK’U’X YA’ del Fondo de Cooperación para Agua y Saneamiento (FCAS) de la Agencia Española de Cooperación Internacional para el Desarrollo (AECID), ejecutado por Acción Contra el Hambre en colaboración con HELVETAS Swiss </a:t>
            </a:r>
            <a:r>
              <a:rPr lang="es-MX" sz="1200" dirty="0" err="1">
                <a:effectLst/>
                <a:latin typeface="Calibri" panose="020F0502020204030204" pitchFamily="34" charset="0"/>
                <a:ea typeface="Calibri" panose="020F0502020204030204" pitchFamily="34" charset="0"/>
                <a:cs typeface="Times New Roman" panose="02020603050405020304" pitchFamily="18" charset="0"/>
              </a:rPr>
              <a:t>Intercooperation</a:t>
            </a:r>
            <a:r>
              <a:rPr lang="es-MX" sz="1200" dirty="0">
                <a:effectLst/>
                <a:latin typeface="Calibri" panose="020F0502020204030204" pitchFamily="34" charset="0"/>
                <a:ea typeface="Calibri" panose="020F0502020204030204" pitchFamily="34" charset="0"/>
                <a:cs typeface="Times New Roman" panose="02020603050405020304" pitchFamily="18" charset="0"/>
              </a:rPr>
              <a:t>, AMSCLAE firmó Convenio de Cooperación Interinstitucional con el objetivo de coordinar actividades relacionadas a la protección y conservación del Lago de Atitlán. </a:t>
            </a:r>
          </a:p>
          <a:p>
            <a:pPr marL="0" indent="0" algn="just">
              <a:buNone/>
            </a:pPr>
            <a:endParaRPr lang="es-MX"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419" sz="1200" b="1" dirty="0">
                <a:solidFill>
                  <a:srgbClr val="000000"/>
                </a:solidFill>
                <a:effectLst/>
                <a:latin typeface="Verdana" panose="020B0604030504040204" pitchFamily="34" charset="0"/>
                <a:ea typeface="Calibri" panose="020F0502020204030204" pitchFamily="34" charset="0"/>
                <a:cs typeface="Arial" panose="020B0604020202020204" pitchFamily="34" charset="0"/>
              </a:rPr>
              <a:t>AMSCLAE impulsa “Tour del Tul Atitlán”</a:t>
            </a:r>
            <a:endParaRPr lang="es-GT" sz="1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GT" sz="12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AMSCLAE en coordinación con</a:t>
            </a:r>
            <a:r>
              <a:rPr lang="es-419" sz="12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el Instituto Guatemalteco de Turismo</a:t>
            </a:r>
            <a:r>
              <a:rPr lang="es-GT" sz="12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el Centro de Estudios Atitlán de la Universidad del Valle y el Comité de </a:t>
            </a:r>
            <a:r>
              <a:rPr lang="es-GT" sz="1200" dirty="0" err="1">
                <a:solidFill>
                  <a:srgbClr val="000000"/>
                </a:solidFill>
                <a:effectLst/>
                <a:latin typeface="Verdana" panose="020B0604030504040204" pitchFamily="34" charset="0"/>
                <a:ea typeface="Calibri" panose="020F0502020204030204" pitchFamily="34" charset="0"/>
                <a:cs typeface="Arial" panose="020B0604020202020204" pitchFamily="34" charset="0"/>
              </a:rPr>
              <a:t>Tuleros</a:t>
            </a:r>
            <a:r>
              <a:rPr lang="es-GT" sz="12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de Santiago Atitlán, realizaron la primera prueba piloto del recorrido denominado “Tour del Tul Atitlán”, el cual tiene por objetivo dar a conocer la importancia del tul en el ecosistema del Lago Atitlán, además de propiciar el turismo vivencial, para conocer desde la perspectiva de los </a:t>
            </a:r>
            <a:r>
              <a:rPr lang="es-GT" sz="1200" dirty="0" err="1">
                <a:solidFill>
                  <a:srgbClr val="000000"/>
                </a:solidFill>
                <a:effectLst/>
                <a:latin typeface="Verdana" panose="020B0604030504040204" pitchFamily="34" charset="0"/>
                <a:ea typeface="Calibri" panose="020F0502020204030204" pitchFamily="34" charset="0"/>
                <a:cs typeface="Arial" panose="020B0604020202020204" pitchFamily="34" charset="0"/>
              </a:rPr>
              <a:t>Tuleros</a:t>
            </a:r>
            <a:r>
              <a:rPr lang="es-419" sz="12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a:t>
            </a:r>
            <a:r>
              <a:rPr lang="es-GT" sz="12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el mensaje de respeto y conciencia</a:t>
            </a:r>
            <a:r>
              <a:rPr lang="es-419" sz="1200" dirty="0">
                <a:solidFill>
                  <a:srgbClr val="000000"/>
                </a:solidFill>
                <a:effectLst/>
                <a:latin typeface="Verdana" panose="020B0604030504040204" pitchFamily="34" charset="0"/>
                <a:ea typeface="Calibri" panose="020F0502020204030204" pitchFamily="34" charset="0"/>
                <a:cs typeface="Arial" panose="020B0604020202020204" pitchFamily="34" charset="0"/>
              </a:rPr>
              <a:t>. </a:t>
            </a:r>
            <a:endParaRPr lang="es-GT"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s-GT" sz="1400" dirty="0">
              <a:latin typeface="Montserrat" panose="00000500000000000000" pitchFamily="50" charset="0"/>
            </a:endParaRPr>
          </a:p>
        </p:txBody>
      </p:sp>
      <p:pic>
        <p:nvPicPr>
          <p:cNvPr id="5" name="Imagen 4">
            <a:extLst>
              <a:ext uri="{FF2B5EF4-FFF2-40B4-BE49-F238E27FC236}">
                <a16:creationId xmlns:a16="http://schemas.microsoft.com/office/drawing/2014/main" id="{ACC02DDC-0C20-4E0E-9626-F6A323AD17BB}"/>
              </a:ext>
            </a:extLst>
          </p:cNvPr>
          <p:cNvPicPr>
            <a:picLocks noChangeAspect="1"/>
          </p:cNvPicPr>
          <p:nvPr/>
        </p:nvPicPr>
        <p:blipFill>
          <a:blip r:embed="rId3"/>
          <a:stretch>
            <a:fillRect/>
          </a:stretch>
        </p:blipFill>
        <p:spPr>
          <a:xfrm>
            <a:off x="8242564" y="1419777"/>
            <a:ext cx="2438611" cy="3945599"/>
          </a:xfrm>
          <a:prstGeom prst="rect">
            <a:avLst/>
          </a:prstGeom>
        </p:spPr>
      </p:pic>
      <p:pic>
        <p:nvPicPr>
          <p:cNvPr id="6" name="Imagen 5">
            <a:extLst>
              <a:ext uri="{FF2B5EF4-FFF2-40B4-BE49-F238E27FC236}">
                <a16:creationId xmlns:a16="http://schemas.microsoft.com/office/drawing/2014/main" id="{08D7DB30-A00E-4211-B182-F7009EB132D7}"/>
              </a:ext>
            </a:extLst>
          </p:cNvPr>
          <p:cNvPicPr>
            <a:picLocks noChangeAspect="1"/>
          </p:cNvPicPr>
          <p:nvPr/>
        </p:nvPicPr>
        <p:blipFill>
          <a:blip r:embed="rId4"/>
          <a:stretch>
            <a:fillRect/>
          </a:stretch>
        </p:blipFill>
        <p:spPr>
          <a:xfrm>
            <a:off x="3446577" y="3297835"/>
            <a:ext cx="3981033" cy="3981033"/>
          </a:xfrm>
          <a:prstGeom prst="rect">
            <a:avLst/>
          </a:prstGeom>
        </p:spPr>
      </p:pic>
    </p:spTree>
    <p:extLst>
      <p:ext uri="{BB962C8B-B14F-4D97-AF65-F5344CB8AC3E}">
        <p14:creationId xmlns:p14="http://schemas.microsoft.com/office/powerpoint/2010/main" val="30602086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A61841E-D16E-EC48-8B4E-0C859B5E420F}"/>
              </a:ext>
            </a:extLst>
          </p:cNvPr>
          <p:cNvSpPr txBox="1">
            <a:spLocks/>
          </p:cNvSpPr>
          <p:nvPr/>
        </p:nvSpPr>
        <p:spPr>
          <a:xfrm>
            <a:off x="1791350" y="336177"/>
            <a:ext cx="8889825" cy="10836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1800" b="1" u="sng" dirty="0">
                <a:effectLst/>
                <a:latin typeface="Verdana" panose="020B0604030504040204" pitchFamily="34" charset="0"/>
                <a:ea typeface="Calibri" panose="020F0502020204030204" pitchFamily="34" charset="0"/>
                <a:cs typeface="Arial" panose="020B0604020202020204" pitchFamily="34" charset="0"/>
              </a:rPr>
              <a:t>EJECUCIÓN DE ACCIONES DENTRO DEL MANDATO DE LA AMSCLAE “MANEJO INTEGRADO DE CUENCA”.</a:t>
            </a:r>
            <a:endParaRPr lang="es-GT" sz="2800" b="1" dirty="0">
              <a:latin typeface="Montserrat" panose="00000500000000000000" pitchFamily="50" charset="0"/>
            </a:endParaRPr>
          </a:p>
        </p:txBody>
      </p:sp>
      <p:sp>
        <p:nvSpPr>
          <p:cNvPr id="9" name="Marcador de contenido 2">
            <a:extLst>
              <a:ext uri="{FF2B5EF4-FFF2-40B4-BE49-F238E27FC236}">
                <a16:creationId xmlns:a16="http://schemas.microsoft.com/office/drawing/2014/main" id="{A19A1BDD-6C7D-453D-98C1-547A522AE58D}"/>
              </a:ext>
            </a:extLst>
          </p:cNvPr>
          <p:cNvSpPr txBox="1">
            <a:spLocks/>
          </p:cNvSpPr>
          <p:nvPr/>
        </p:nvSpPr>
        <p:spPr>
          <a:xfrm>
            <a:off x="4161638" y="2099405"/>
            <a:ext cx="2993472" cy="348141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GT" sz="2400">
              <a:latin typeface="Montserrat"/>
            </a:endParaRPr>
          </a:p>
        </p:txBody>
      </p:sp>
      <p:sp>
        <p:nvSpPr>
          <p:cNvPr id="2" name="CuadroTexto 1">
            <a:extLst>
              <a:ext uri="{FF2B5EF4-FFF2-40B4-BE49-F238E27FC236}">
                <a16:creationId xmlns:a16="http://schemas.microsoft.com/office/drawing/2014/main" id="{56FC3AAA-D9F8-4C19-8763-053DF5B17F56}"/>
              </a:ext>
            </a:extLst>
          </p:cNvPr>
          <p:cNvSpPr txBox="1"/>
          <p:nvPr/>
        </p:nvSpPr>
        <p:spPr>
          <a:xfrm>
            <a:off x="376518" y="1419779"/>
            <a:ext cx="7570693" cy="289310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fontAlgn="base"/>
            <a:r>
              <a:rPr lang="es-ES" sz="1200" b="1"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Convenio interinstitucional </a:t>
            </a:r>
            <a:r>
              <a:rPr lang="es-419" sz="1200" b="1"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implementará</a:t>
            </a:r>
            <a:r>
              <a:rPr lang="es-ES" sz="1200" b="1"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 energías renovables en </a:t>
            </a:r>
            <a:r>
              <a:rPr lang="es-419" sz="1200" b="1"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proyecto de agua potable</a:t>
            </a:r>
            <a:r>
              <a:rPr lang="es-GT" sz="1200"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 </a:t>
            </a:r>
            <a:endParaRPr lang="es-GT" sz="1200" dirty="0">
              <a:effectLst/>
              <a:latin typeface="Times New Roman" panose="02020603050405020304" pitchFamily="18" charset="0"/>
              <a:ea typeface="Times New Roman" panose="02020603050405020304" pitchFamily="18" charset="0"/>
            </a:endParaRPr>
          </a:p>
          <a:p>
            <a:pPr marL="0" indent="0" algn="just" fontAlgn="base">
              <a:buNone/>
            </a:pPr>
            <a:r>
              <a:rPr lang="es-GT" sz="1200"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 </a:t>
            </a:r>
            <a:endParaRPr lang="es-GT" sz="1200" dirty="0">
              <a:effectLst/>
              <a:latin typeface="Times New Roman" panose="02020603050405020304" pitchFamily="18" charset="0"/>
              <a:ea typeface="Times New Roman" panose="02020603050405020304" pitchFamily="18" charset="0"/>
            </a:endParaRPr>
          </a:p>
          <a:p>
            <a:pPr marL="0" indent="0" algn="just" fontAlgn="base">
              <a:buNone/>
            </a:pPr>
            <a:r>
              <a:rPr lang="es-ES" sz="1200"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Con el objetivo de promover el desarrollo sostenible en proyectos que garanticen la protección de los recursos naturales y los ecosistemas de la Cuenca del Lago de Atitlán, AMSCLAE firmó el Convenio de Cooperación Interinstitucional con el Comité de Agua Potable por bombeo y gravedad el Manantial del Caserío </a:t>
            </a:r>
            <a:r>
              <a:rPr lang="es-ES" sz="1200" dirty="0" err="1">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Xibalbay</a:t>
            </a:r>
            <a:r>
              <a:rPr lang="es-ES" sz="1200"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 Aldea </a:t>
            </a:r>
            <a:r>
              <a:rPr lang="es-ES" sz="1200" dirty="0" err="1">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Chaquijyá</a:t>
            </a:r>
            <a:r>
              <a:rPr lang="es-ES" sz="1200"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 Sololá, el cual fue signado por el Director Ejecutivo de AMSCLAE, Ing. Pedro Geovanni </a:t>
            </a:r>
            <a:r>
              <a:rPr lang="es-ES" sz="1200" dirty="0" err="1">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Toc</a:t>
            </a:r>
            <a:r>
              <a:rPr lang="es-ES" sz="1200"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 </a:t>
            </a:r>
            <a:r>
              <a:rPr lang="es-ES" sz="1200" dirty="0" err="1">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Cobox</a:t>
            </a:r>
            <a:r>
              <a:rPr lang="es-ES" sz="1200"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 y el Presidente de la Junta Directiva del Comité de agua potable del Caserío </a:t>
            </a:r>
            <a:r>
              <a:rPr lang="es-ES" sz="1200" dirty="0" err="1">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Xibalbay</a:t>
            </a:r>
            <a:r>
              <a:rPr lang="es-ES" sz="1200"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 Señor Mauricio </a:t>
            </a:r>
            <a:r>
              <a:rPr lang="es-ES" sz="1200" dirty="0" err="1">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Panjoj</a:t>
            </a:r>
            <a:r>
              <a:rPr lang="es-ES" sz="1200"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 </a:t>
            </a:r>
            <a:r>
              <a:rPr lang="es-ES" sz="1200" dirty="0" err="1">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Guarcax</a:t>
            </a:r>
            <a:r>
              <a:rPr lang="es-ES" sz="1200"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a:t>
            </a:r>
            <a:r>
              <a:rPr lang="es-GT" sz="1200"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 </a:t>
            </a:r>
            <a:endParaRPr lang="es-GT" sz="1200" dirty="0">
              <a:effectLst/>
              <a:latin typeface="Times New Roman" panose="02020603050405020304" pitchFamily="18" charset="0"/>
              <a:ea typeface="Times New Roman" panose="02020603050405020304" pitchFamily="18" charset="0"/>
            </a:endParaRPr>
          </a:p>
          <a:p>
            <a:pPr marL="0" indent="0" algn="just" fontAlgn="base">
              <a:buNone/>
            </a:pPr>
            <a:r>
              <a:rPr lang="es-GT" sz="1200"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 </a:t>
            </a:r>
            <a:endParaRPr lang="es-GT" sz="1200" dirty="0">
              <a:effectLst/>
              <a:latin typeface="Times New Roman" panose="02020603050405020304" pitchFamily="18" charset="0"/>
              <a:ea typeface="Times New Roman" panose="02020603050405020304" pitchFamily="18" charset="0"/>
            </a:endParaRPr>
          </a:p>
          <a:p>
            <a:pPr marL="0" indent="0" algn="just" fontAlgn="base">
              <a:buNone/>
            </a:pPr>
            <a:r>
              <a:rPr lang="es-419" sz="1200"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Esta cooperación </a:t>
            </a:r>
            <a:r>
              <a:rPr lang="es-ES" sz="1200"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tiene como fin, la implementación de energías renovables a través </a:t>
            </a:r>
            <a:r>
              <a:rPr lang="es-419" sz="1200"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de la implementación de</a:t>
            </a:r>
            <a:r>
              <a:rPr lang="es-ES" sz="1200"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 paneles solares fotovoltaicos en el sistema de bombeo de agua potable "El Manantial" del Caserío </a:t>
            </a:r>
            <a:r>
              <a:rPr lang="es-ES" sz="1200" dirty="0" err="1">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Xibalbay</a:t>
            </a:r>
            <a:r>
              <a:rPr lang="es-ES" sz="1200"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 el cual contribuirá de manera directa a la reducción de los costos, por el pago de la energía eléctrica.</a:t>
            </a:r>
            <a:r>
              <a:rPr lang="es-GT" sz="1200" dirty="0">
                <a:solidFill>
                  <a:srgbClr val="000000"/>
                </a:solidFill>
                <a:effectLst/>
                <a:latin typeface="Verdana" panose="020B0604030504040204" pitchFamily="34" charset="0"/>
                <a:ea typeface="Times New Roman" panose="02020603050405020304" pitchFamily="18" charset="0"/>
                <a:cs typeface="Segoe UI" panose="020B0502040204020203" pitchFamily="34" charset="0"/>
              </a:rPr>
              <a:t> </a:t>
            </a:r>
            <a:endParaRPr lang="es-GT" sz="120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endParaRPr lang="es-GT" sz="1400" dirty="0">
              <a:latin typeface="Montserrat" panose="00000500000000000000" pitchFamily="50" charset="0"/>
            </a:endParaRPr>
          </a:p>
        </p:txBody>
      </p:sp>
      <p:pic>
        <p:nvPicPr>
          <p:cNvPr id="5" name="Imagen 4">
            <a:extLst>
              <a:ext uri="{FF2B5EF4-FFF2-40B4-BE49-F238E27FC236}">
                <a16:creationId xmlns:a16="http://schemas.microsoft.com/office/drawing/2014/main" id="{2941C182-F7F4-46BE-8ECC-49CF912E9E67}"/>
              </a:ext>
            </a:extLst>
          </p:cNvPr>
          <p:cNvPicPr>
            <a:picLocks noChangeAspect="1"/>
          </p:cNvPicPr>
          <p:nvPr/>
        </p:nvPicPr>
        <p:blipFill>
          <a:blip r:embed="rId3"/>
          <a:stretch>
            <a:fillRect/>
          </a:stretch>
        </p:blipFill>
        <p:spPr>
          <a:xfrm>
            <a:off x="3667857" y="3264049"/>
            <a:ext cx="3981033" cy="3981033"/>
          </a:xfrm>
          <a:prstGeom prst="rect">
            <a:avLst/>
          </a:prstGeom>
        </p:spPr>
      </p:pic>
      <p:pic>
        <p:nvPicPr>
          <p:cNvPr id="10" name="Imagen 9">
            <a:extLst>
              <a:ext uri="{FF2B5EF4-FFF2-40B4-BE49-F238E27FC236}">
                <a16:creationId xmlns:a16="http://schemas.microsoft.com/office/drawing/2014/main" id="{92FD0BC2-CA96-4CB9-A4B3-1833DBF5343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2671" y="1961122"/>
            <a:ext cx="2641870" cy="2516750"/>
          </a:xfrm>
          <a:prstGeom prst="rect">
            <a:avLst/>
          </a:prstGeom>
          <a:noFill/>
          <a:ln>
            <a:noFill/>
          </a:ln>
        </p:spPr>
      </p:pic>
    </p:spTree>
    <p:extLst>
      <p:ext uri="{BB962C8B-B14F-4D97-AF65-F5344CB8AC3E}">
        <p14:creationId xmlns:p14="http://schemas.microsoft.com/office/powerpoint/2010/main" val="2613114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0A61841E-D16E-EC48-8B4E-0C859B5E420F}"/>
              </a:ext>
            </a:extLst>
          </p:cNvPr>
          <p:cNvSpPr txBox="1">
            <a:spLocks/>
          </p:cNvSpPr>
          <p:nvPr/>
        </p:nvSpPr>
        <p:spPr>
          <a:xfrm>
            <a:off x="1791350" y="336177"/>
            <a:ext cx="8889825" cy="10836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sz="1800" b="1" u="sng" dirty="0">
                <a:effectLst/>
                <a:latin typeface="Verdana" panose="020B0604030504040204" pitchFamily="34" charset="0"/>
                <a:ea typeface="Calibri" panose="020F0502020204030204" pitchFamily="34" charset="0"/>
                <a:cs typeface="Arial" panose="020B0604020202020204" pitchFamily="34" charset="0"/>
              </a:rPr>
              <a:t>EJECUCIÓN DE ACCIONES DENTRO DEL MANDATO DE LA AMSCLAE “MANEJO INTEGRADO DE CUENCA”.</a:t>
            </a:r>
            <a:endParaRPr lang="es-GT" sz="2800" b="1" dirty="0">
              <a:latin typeface="Montserrat" panose="00000500000000000000" pitchFamily="50" charset="0"/>
            </a:endParaRPr>
          </a:p>
        </p:txBody>
      </p:sp>
      <p:sp>
        <p:nvSpPr>
          <p:cNvPr id="9" name="Marcador de contenido 2">
            <a:extLst>
              <a:ext uri="{FF2B5EF4-FFF2-40B4-BE49-F238E27FC236}">
                <a16:creationId xmlns:a16="http://schemas.microsoft.com/office/drawing/2014/main" id="{A19A1BDD-6C7D-453D-98C1-547A522AE58D}"/>
              </a:ext>
            </a:extLst>
          </p:cNvPr>
          <p:cNvSpPr txBox="1">
            <a:spLocks/>
          </p:cNvSpPr>
          <p:nvPr/>
        </p:nvSpPr>
        <p:spPr>
          <a:xfrm>
            <a:off x="4161638" y="2099405"/>
            <a:ext cx="2993472" cy="348141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es-GT" sz="2400">
              <a:latin typeface="Montserrat"/>
            </a:endParaRPr>
          </a:p>
        </p:txBody>
      </p:sp>
      <p:pic>
        <p:nvPicPr>
          <p:cNvPr id="4" name="Imagen 3">
            <a:extLst>
              <a:ext uri="{FF2B5EF4-FFF2-40B4-BE49-F238E27FC236}">
                <a16:creationId xmlns:a16="http://schemas.microsoft.com/office/drawing/2014/main" id="{0ED7607C-9BEE-4531-8107-A5F36EE553CD}"/>
              </a:ext>
            </a:extLst>
          </p:cNvPr>
          <p:cNvPicPr>
            <a:picLocks noChangeAspect="1"/>
          </p:cNvPicPr>
          <p:nvPr/>
        </p:nvPicPr>
        <p:blipFill>
          <a:blip r:embed="rId3"/>
          <a:stretch>
            <a:fillRect/>
          </a:stretch>
        </p:blipFill>
        <p:spPr>
          <a:xfrm>
            <a:off x="2895248" y="3840112"/>
            <a:ext cx="3981033" cy="3981033"/>
          </a:xfrm>
          <a:prstGeom prst="rect">
            <a:avLst/>
          </a:prstGeom>
        </p:spPr>
      </p:pic>
      <p:sp>
        <p:nvSpPr>
          <p:cNvPr id="7" name="Marcador de contenido 2">
            <a:extLst>
              <a:ext uri="{FF2B5EF4-FFF2-40B4-BE49-F238E27FC236}">
                <a16:creationId xmlns:a16="http://schemas.microsoft.com/office/drawing/2014/main" id="{F016D954-6382-472F-9922-23A590F6046F}"/>
              </a:ext>
            </a:extLst>
          </p:cNvPr>
          <p:cNvSpPr>
            <a:spLocks noGrp="1"/>
          </p:cNvSpPr>
          <p:nvPr>
            <p:ph idx="1"/>
          </p:nvPr>
        </p:nvSpPr>
        <p:spPr>
          <a:xfrm>
            <a:off x="838200" y="1435434"/>
            <a:ext cx="7020339" cy="4012659"/>
          </a:xfrm>
        </p:spPr>
        <p:txBody>
          <a:bodyPr>
            <a:normAutofit fontScale="85000" lnSpcReduction="20000"/>
          </a:bodyPr>
          <a:lstStyle/>
          <a:p>
            <a:pPr marL="0" indent="0" algn="just">
              <a:lnSpc>
                <a:spcPct val="107000"/>
              </a:lnSpc>
              <a:spcAft>
                <a:spcPts val="800"/>
              </a:spcAft>
              <a:buNone/>
            </a:pPr>
            <a:r>
              <a:rPr lang="es-MX" sz="1800" b="1" dirty="0">
                <a:effectLst/>
                <a:latin typeface="Verdana" panose="020B0604030504040204" pitchFamily="34" charset="0"/>
                <a:ea typeface="Calibri" panose="020F0502020204030204" pitchFamily="34" charset="0"/>
                <a:cs typeface="Times New Roman" panose="02020603050405020304" pitchFamily="18" charset="0"/>
              </a:rPr>
              <a:t>Lanzamiento oficial del Programa de Fortalecimiento a Proyectos Verdes de la Cuenca del Lago de Atitlán</a:t>
            </a:r>
            <a:endParaRPr lang="es-G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GT" sz="1800" dirty="0">
                <a:effectLst/>
                <a:latin typeface="Verdana" panose="020B0604030504040204" pitchFamily="34" charset="0"/>
                <a:ea typeface="Times New Roman" panose="02020603050405020304" pitchFamily="18" charset="0"/>
                <a:cs typeface="Times New Roman" panose="02020603050405020304" pitchFamily="18" charset="0"/>
              </a:rPr>
              <a:t>La Autoridad para el Manejo Sustentable de la Cuenca de Lago de Atitlán y su Entorno -AMSCLAE- en coordinación con la Secretaría Nacional de Ciencia y Tecnología -SENACYT-, el Ministerio de Ambiente y Recursos Naturales -MARN-, la Universidad del Valle de Guatemala -UVG- (Campus Altiplano), la Agencia de Cooperación Alemana -GIZ- a través de su programa ADAPTATE y el programa EPSUM de la Universidad San Carlos de Guatemala, participaron en la inauguración del Programa de Fortalecimiento a Proyectos Verdes de la Cuenca del Lago de Atitlán.</a:t>
            </a:r>
            <a:endParaRPr lang="es-G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GT" sz="1800" dirty="0">
                <a:effectLst/>
                <a:latin typeface="Verdana" panose="020B0604030504040204" pitchFamily="34" charset="0"/>
                <a:ea typeface="Times New Roman" panose="02020603050405020304" pitchFamily="18" charset="0"/>
                <a:cs typeface="Times New Roman" panose="02020603050405020304" pitchFamily="18" charset="0"/>
              </a:rPr>
              <a:t>Tras una etapa de convocatoria, se seleccionaron 13 proyectos que contribuyen directamente a problemas medio ambientales de la cuenca del Lago de Atitlán, los cuales serán fortalecidos mediante capacitaciones y asesorías, a través de un equipo de especialistas profesionales de las instituciones que impulsan el proyecto.</a:t>
            </a:r>
            <a:endParaRPr lang="es-GT"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s-GT" dirty="0"/>
          </a:p>
        </p:txBody>
      </p:sp>
      <p:pic>
        <p:nvPicPr>
          <p:cNvPr id="10" name="Imagen 9">
            <a:extLst>
              <a:ext uri="{FF2B5EF4-FFF2-40B4-BE49-F238E27FC236}">
                <a16:creationId xmlns:a16="http://schemas.microsoft.com/office/drawing/2014/main" id="{A294B657-FD0D-48D9-9BC1-E85C1912B44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42671" y="2024705"/>
            <a:ext cx="3483177" cy="2808590"/>
          </a:xfrm>
          <a:prstGeom prst="rect">
            <a:avLst/>
          </a:prstGeom>
          <a:noFill/>
          <a:ln>
            <a:noFill/>
          </a:ln>
        </p:spPr>
      </p:pic>
    </p:spTree>
    <p:extLst>
      <p:ext uri="{BB962C8B-B14F-4D97-AF65-F5344CB8AC3E}">
        <p14:creationId xmlns:p14="http://schemas.microsoft.com/office/powerpoint/2010/main" val="1141781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E9227F0-880C-4A7D-A156-FC27140B0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1205946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F58090F7-B011-46B2-ABEA-88BE12AEF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11" name="Título 1">
            <a:extLst>
              <a:ext uri="{FF2B5EF4-FFF2-40B4-BE49-F238E27FC236}">
                <a16:creationId xmlns:a16="http://schemas.microsoft.com/office/drawing/2014/main" id="{A2162693-C48A-1D46-A173-005AE60ACA54}"/>
              </a:ext>
            </a:extLst>
          </p:cNvPr>
          <p:cNvSpPr txBox="1">
            <a:spLocks/>
          </p:cNvSpPr>
          <p:nvPr/>
        </p:nvSpPr>
        <p:spPr>
          <a:xfrm>
            <a:off x="1524000" y="1976095"/>
            <a:ext cx="9144000" cy="1572448"/>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GT" sz="3700" b="1">
                <a:solidFill>
                  <a:schemeClr val="bg1"/>
                </a:solidFill>
                <a:latin typeface="Montserrat" panose="00000500000000000000" pitchFamily="50" charset="0"/>
              </a:rPr>
              <a:t>RENDICIÓN DE CUENTAS</a:t>
            </a:r>
            <a:br>
              <a:rPr lang="es-GT" sz="3700" b="1">
                <a:latin typeface="Montserrat" panose="00000500000000000000" pitchFamily="50" charset="0"/>
              </a:rPr>
            </a:br>
            <a:r>
              <a:rPr lang="es-GT" sz="3700" b="1">
                <a:solidFill>
                  <a:srgbClr val="00B0F0"/>
                </a:solidFill>
                <a:latin typeface="Montserrat" panose="00000500000000000000" pitchFamily="50" charset="0"/>
              </a:rPr>
              <a:t>PARTE GENERAL</a:t>
            </a:r>
          </a:p>
        </p:txBody>
      </p:sp>
    </p:spTree>
    <p:extLst>
      <p:ext uri="{BB962C8B-B14F-4D97-AF65-F5344CB8AC3E}">
        <p14:creationId xmlns:p14="http://schemas.microsoft.com/office/powerpoint/2010/main" val="2728840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828800" y="562062"/>
            <a:ext cx="8655728" cy="547089"/>
          </a:xfrm>
        </p:spPr>
        <p:txBody>
          <a:bodyPr>
            <a:normAutofit/>
          </a:bodyPr>
          <a:lstStyle/>
          <a:p>
            <a:pPr algn="l"/>
            <a:r>
              <a:rPr lang="es-GT" sz="2800" dirty="0">
                <a:latin typeface="Montserrat"/>
              </a:rPr>
              <a:t>Ejecución del 1er. Cuatrimestre del ejercicio Fiscal 2021 </a:t>
            </a:r>
            <a:endParaRPr lang="es-GT" sz="1800" dirty="0">
              <a:latin typeface="Montserrat"/>
            </a:endParaRP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2984471" y="1298971"/>
            <a:ext cx="5795544" cy="2485424"/>
          </a:xfrm>
        </p:spPr>
        <p:txBody>
          <a:bodyPr vert="horz" lIns="91440" tIns="45720" rIns="91440" bIns="45720" rtlCol="0" anchor="t">
            <a:normAutofit fontScale="85000" lnSpcReduction="20000"/>
          </a:bodyPr>
          <a:lstStyle/>
          <a:p>
            <a:pPr marL="0" indent="0">
              <a:buNone/>
            </a:pPr>
            <a:endParaRPr lang="es-GT" b="1" dirty="0"/>
          </a:p>
          <a:p>
            <a:pPr lvl="1"/>
            <a:r>
              <a:rPr lang="es-GT" dirty="0">
                <a:latin typeface="Montserrat"/>
              </a:rPr>
              <a:t>Presupuesto </a:t>
            </a:r>
            <a:r>
              <a:rPr lang="es-GT" b="1" dirty="0">
                <a:latin typeface="Montserrat"/>
              </a:rPr>
              <a:t>asignado</a:t>
            </a:r>
            <a:r>
              <a:rPr lang="es-GT" dirty="0">
                <a:latin typeface="Montserrat"/>
              </a:rPr>
              <a:t> (Q.) 13,000,000.00</a:t>
            </a:r>
            <a:endParaRPr lang="es-GT" dirty="0"/>
          </a:p>
          <a:p>
            <a:pPr lvl="1"/>
            <a:endParaRPr lang="es-GT" dirty="0"/>
          </a:p>
          <a:p>
            <a:pPr lvl="1"/>
            <a:r>
              <a:rPr lang="es-GT" dirty="0">
                <a:latin typeface="Montserrat"/>
              </a:rPr>
              <a:t>Presupuesto </a:t>
            </a:r>
            <a:r>
              <a:rPr lang="es-GT" b="1" dirty="0">
                <a:latin typeface="Montserrat"/>
              </a:rPr>
              <a:t>vigente</a:t>
            </a:r>
            <a:r>
              <a:rPr lang="es-GT" dirty="0">
                <a:latin typeface="Montserrat"/>
              </a:rPr>
              <a:t> (Q.) 13,000,000.00</a:t>
            </a:r>
            <a:endParaRPr lang="es-GT" dirty="0"/>
          </a:p>
          <a:p>
            <a:pPr lvl="1"/>
            <a:endParaRPr lang="es-GT" dirty="0"/>
          </a:p>
          <a:p>
            <a:pPr lvl="1"/>
            <a:r>
              <a:rPr lang="es-GT" dirty="0">
                <a:latin typeface="Montserrat"/>
              </a:rPr>
              <a:t>Presupuesto </a:t>
            </a:r>
            <a:r>
              <a:rPr lang="es-GT" b="1" dirty="0">
                <a:latin typeface="Montserrat"/>
              </a:rPr>
              <a:t>ejecutado</a:t>
            </a:r>
            <a:r>
              <a:rPr lang="es-GT" dirty="0">
                <a:latin typeface="Montserrat"/>
              </a:rPr>
              <a:t> (Q.) 2,955,395.46</a:t>
            </a:r>
            <a:endParaRPr lang="es-GT" dirty="0"/>
          </a:p>
          <a:p>
            <a:pPr lvl="1"/>
            <a:endParaRPr lang="es-GT" dirty="0"/>
          </a:p>
          <a:p>
            <a:pPr lvl="1"/>
            <a:r>
              <a:rPr lang="es-GT" b="1" dirty="0">
                <a:latin typeface="Montserrat"/>
              </a:rPr>
              <a:t>Saldo</a:t>
            </a:r>
            <a:r>
              <a:rPr lang="es-GT" dirty="0">
                <a:latin typeface="Montserrat"/>
              </a:rPr>
              <a:t> por ejecutar      (Q.) 10,044,604.54</a:t>
            </a:r>
            <a:endParaRPr lang="es-GT" dirty="0"/>
          </a:p>
        </p:txBody>
      </p:sp>
      <p:graphicFrame>
        <p:nvGraphicFramePr>
          <p:cNvPr id="6" name="2 Gráfico">
            <a:extLst>
              <a:ext uri="{FF2B5EF4-FFF2-40B4-BE49-F238E27FC236}">
                <a16:creationId xmlns:a16="http://schemas.microsoft.com/office/drawing/2014/main" id="{00000000-0008-0000-0500-000003000000}"/>
              </a:ext>
            </a:extLst>
          </p:cNvPr>
          <p:cNvGraphicFramePr>
            <a:graphicFrameLocks noGrp="1"/>
          </p:cNvGraphicFramePr>
          <p:nvPr>
            <p:extLst>
              <p:ext uri="{D42A27DB-BD31-4B8C-83A1-F6EECF244321}">
                <p14:modId xmlns:p14="http://schemas.microsoft.com/office/powerpoint/2010/main" val="1378691371"/>
              </p:ext>
            </p:extLst>
          </p:nvPr>
        </p:nvGraphicFramePr>
        <p:xfrm>
          <a:off x="1643943" y="3784395"/>
          <a:ext cx="8904114" cy="21781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7927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E82D82-5E25-45B3-B834-BC0600B351F4}"/>
              </a:ext>
            </a:extLst>
          </p:cNvPr>
          <p:cNvSpPr>
            <a:spLocks noGrp="1"/>
          </p:cNvSpPr>
          <p:nvPr>
            <p:ph type="title"/>
          </p:nvPr>
        </p:nvSpPr>
        <p:spPr/>
        <p:txBody>
          <a:bodyPr/>
          <a:lstStyle/>
          <a:p>
            <a:pPr marL="0" lvl="0" indent="0">
              <a:spcAft>
                <a:spcPts val="0"/>
              </a:spcAft>
              <a:buNone/>
            </a:pPr>
            <a:r>
              <a:rPr lang="es-GT" sz="1800" b="1" u="sng" dirty="0">
                <a:effectLst/>
                <a:latin typeface="Verdana" panose="020B0604030504040204" pitchFamily="34" charset="0"/>
                <a:ea typeface="Calibri" panose="020F0502020204030204" pitchFamily="34" charset="0"/>
                <a:cs typeface="Arial" panose="020B0604020202020204" pitchFamily="34" charset="0"/>
              </a:rPr>
              <a:t>RESPECTO A LA EJECUCIÓN FINANCIERA Y EJECUCIÓN DE METAS</a:t>
            </a:r>
            <a:endParaRPr lang="es-G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Marcador de contenido 2">
            <a:extLst>
              <a:ext uri="{FF2B5EF4-FFF2-40B4-BE49-F238E27FC236}">
                <a16:creationId xmlns:a16="http://schemas.microsoft.com/office/drawing/2014/main" id="{C8D2D9EB-827C-4585-A12B-15DD4D71393C}"/>
              </a:ext>
            </a:extLst>
          </p:cNvPr>
          <p:cNvSpPr>
            <a:spLocks noGrp="1"/>
          </p:cNvSpPr>
          <p:nvPr>
            <p:ph idx="1"/>
          </p:nvPr>
        </p:nvSpPr>
        <p:spPr>
          <a:xfrm>
            <a:off x="833718" y="1371601"/>
            <a:ext cx="10775576" cy="3738282"/>
          </a:xfrm>
        </p:spPr>
        <p:txBody>
          <a:bodyPr>
            <a:normAutofit fontScale="70000" lnSpcReduction="20000"/>
          </a:bodyPr>
          <a:lstStyle/>
          <a:p>
            <a:pPr marL="0" indent="0" algn="just">
              <a:spcAft>
                <a:spcPts val="0"/>
              </a:spcAft>
              <a:buNone/>
            </a:pPr>
            <a:r>
              <a:rPr lang="es-GT" sz="2600" dirty="0">
                <a:effectLst/>
                <a:latin typeface="+mn-lt"/>
                <a:ea typeface="Calibri" panose="020F0502020204030204" pitchFamily="34" charset="0"/>
                <a:cs typeface="Arial" panose="020B0604020202020204" pitchFamily="34" charset="0"/>
              </a:rPr>
              <a:t>Para el primer cuatrimestre del ejercicio fiscal 2021 la AMSCLAE ha invertido Q 2,955,395.46 </a:t>
            </a:r>
            <a:r>
              <a:rPr lang="es-GT" sz="2600" dirty="0">
                <a:latin typeface="+mn-lt"/>
                <a:ea typeface="Calibri" panose="020F0502020204030204" pitchFamily="34" charset="0"/>
                <a:cs typeface="Arial" panose="020B0604020202020204" pitchFamily="34" charset="0"/>
              </a:rPr>
              <a:t>detallado en los grupos de gasto según la tabla anterior. </a:t>
            </a:r>
            <a:endParaRPr lang="es-GT" sz="2600" dirty="0">
              <a:effectLst/>
              <a:latin typeface="+mn-lt"/>
              <a:ea typeface="Calibri" panose="020F0502020204030204" pitchFamily="34" charset="0"/>
              <a:cs typeface="Arial" panose="020B0604020202020204" pitchFamily="34" charset="0"/>
            </a:endParaRPr>
          </a:p>
          <a:p>
            <a:pPr marL="0" indent="0" algn="just">
              <a:spcAft>
                <a:spcPts val="0"/>
              </a:spcAft>
              <a:buNone/>
            </a:pPr>
            <a:endParaRPr lang="es-GT" sz="2600" dirty="0">
              <a:effectLst/>
              <a:latin typeface="+mn-lt"/>
              <a:ea typeface="Calibri" panose="020F0502020204030204" pitchFamily="34" charset="0"/>
              <a:cs typeface="Times New Roman" panose="02020603050405020304" pitchFamily="18" charset="0"/>
            </a:endParaRPr>
          </a:p>
          <a:p>
            <a:pPr marL="0" indent="0" algn="just">
              <a:buNone/>
            </a:pPr>
            <a:r>
              <a:rPr lang="es-MX" sz="2600" dirty="0">
                <a:latin typeface="+mn-lt"/>
              </a:rPr>
              <a:t>A nivel institucional, se puede observar que el Programa 58, “Manejo Integrado de la Cuenca del Lago de Atitlán”, vinculada a los Productos 001-001 y 001-002, para el primer cuatrimestre de 2021 mostró una ejecución financiera del 22.73%, y una ejecución física promedio del 28% con respecto a las metas totales programadas en el POA-2021 vigente, esto a pesar que no se han tenido los fondos suficientes derivado de la no aprobación de las cuotas financieras por parte del Ministerio de Finanzas públicas que la Institución ha solicitado.</a:t>
            </a:r>
          </a:p>
          <a:p>
            <a:pPr marL="0" indent="0" algn="just">
              <a:buNone/>
            </a:pPr>
            <a:endParaRPr lang="es-MX" sz="2600" dirty="0">
              <a:latin typeface="+mn-lt"/>
            </a:endParaRPr>
          </a:p>
          <a:p>
            <a:pPr marL="0" indent="0" algn="just">
              <a:buNone/>
            </a:pPr>
            <a:r>
              <a:rPr lang="es-MX" sz="2600" dirty="0">
                <a:latin typeface="+mn-lt"/>
              </a:rPr>
              <a:t>Para la AMSCLAE, como entidad pública es muy importante contar con todos los fondos disponibles, pues la labor que emprendemos es clave para promover el manejo integrado de la cuenca del lago de Atitlán, que es uno de los bienes naturales más importantes del país, lugar de vivienda de más de 300,000 personas permanentes y con población flotante de más de 500,000 personas. Es uno de los tres destinos turísticos más visitados … y aun con el efecto de la pandemia, y el cese de las actividades normales no ha impedido la generación de contaminación que degrada la calidad del lago y afecta la salud de las personas. </a:t>
            </a:r>
          </a:p>
          <a:p>
            <a:pPr marL="0" indent="0">
              <a:buNone/>
            </a:pPr>
            <a:endParaRPr lang="es-GT" dirty="0"/>
          </a:p>
        </p:txBody>
      </p:sp>
      <p:pic>
        <p:nvPicPr>
          <p:cNvPr id="5" name="Imagen 4">
            <a:extLst>
              <a:ext uri="{FF2B5EF4-FFF2-40B4-BE49-F238E27FC236}">
                <a16:creationId xmlns:a16="http://schemas.microsoft.com/office/drawing/2014/main" id="{A11CB00C-1742-4DBA-B8A8-638B940E0FCD}"/>
              </a:ext>
            </a:extLst>
          </p:cNvPr>
          <p:cNvPicPr>
            <a:picLocks noChangeAspect="1"/>
          </p:cNvPicPr>
          <p:nvPr/>
        </p:nvPicPr>
        <p:blipFill>
          <a:blip r:embed="rId2"/>
          <a:stretch>
            <a:fillRect/>
          </a:stretch>
        </p:blipFill>
        <p:spPr>
          <a:xfrm>
            <a:off x="7377249" y="3670695"/>
            <a:ext cx="3981033" cy="3981033"/>
          </a:xfrm>
          <a:prstGeom prst="rect">
            <a:avLst/>
          </a:prstGeom>
        </p:spPr>
      </p:pic>
    </p:spTree>
    <p:extLst>
      <p:ext uri="{BB962C8B-B14F-4D97-AF65-F5344CB8AC3E}">
        <p14:creationId xmlns:p14="http://schemas.microsoft.com/office/powerpoint/2010/main" val="798642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E82D82-5E25-45B3-B834-BC0600B351F4}"/>
              </a:ext>
            </a:extLst>
          </p:cNvPr>
          <p:cNvSpPr>
            <a:spLocks noGrp="1"/>
          </p:cNvSpPr>
          <p:nvPr>
            <p:ph type="title"/>
          </p:nvPr>
        </p:nvSpPr>
        <p:spPr/>
        <p:txBody>
          <a:bodyPr/>
          <a:lstStyle/>
          <a:p>
            <a:pPr marL="342900" marR="0" lvl="0" indent="-342900" defTabSz="914400" rtl="0" eaLnBrk="1" fontAlgn="auto" latinLnBrk="0" hangingPunct="1">
              <a:lnSpc>
                <a:spcPct val="100000"/>
              </a:lnSpc>
              <a:spcBef>
                <a:spcPts val="0"/>
              </a:spcBef>
              <a:spcAft>
                <a:spcPts val="0"/>
              </a:spcAft>
              <a:tabLst/>
              <a:defRPr/>
            </a:pPr>
            <a:r>
              <a:rPr kumimoji="0" lang="es-GT" sz="1800" b="1" i="0" u="sng" strike="noStrike" kern="120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rPr>
              <a:t>1.- DESARROLLO DE ALIANZAS ESTRATÉGICAS PARA EL RESCATE DEL LAGO DE ATITLAN Y SU CUENCA.</a:t>
            </a:r>
            <a:endParaRPr lang="es-ES" dirty="0"/>
          </a:p>
        </p:txBody>
      </p:sp>
      <p:sp>
        <p:nvSpPr>
          <p:cNvPr id="4" name="Marcador de contenido 2">
            <a:extLst>
              <a:ext uri="{FF2B5EF4-FFF2-40B4-BE49-F238E27FC236}">
                <a16:creationId xmlns:a16="http://schemas.microsoft.com/office/drawing/2014/main" id="{C8D2D9EB-827C-4585-A12B-15DD4D71393C}"/>
              </a:ext>
            </a:extLst>
          </p:cNvPr>
          <p:cNvSpPr>
            <a:spLocks noGrp="1"/>
          </p:cNvSpPr>
          <p:nvPr>
            <p:ph idx="1"/>
          </p:nvPr>
        </p:nvSpPr>
        <p:spPr>
          <a:xfrm>
            <a:off x="833718" y="2149007"/>
            <a:ext cx="10775576" cy="2960875"/>
          </a:xfrm>
        </p:spPr>
        <p:txBody>
          <a:bodyPr>
            <a:normAutofit/>
          </a:bodyPr>
          <a:lstStyle/>
          <a:p>
            <a:r>
              <a:rPr lang="es-419" sz="1800" b="1" dirty="0">
                <a:effectLst/>
                <a:latin typeface="Verdana" panose="020B0604030504040204" pitchFamily="34" charset="0"/>
                <a:ea typeface="Calibri" panose="020F0502020204030204" pitchFamily="34" charset="0"/>
                <a:cs typeface="Times New Roman" panose="02020603050405020304" pitchFamily="18" charset="0"/>
              </a:rPr>
              <a:t>Coordinación de las municipalidades de la cuenca del lago de Atitlán, la vicepresidencia, la cooperación internacional y AMSCLAE</a:t>
            </a:r>
          </a:p>
          <a:p>
            <a:pPr marL="0" indent="0" algn="just">
              <a:buNone/>
            </a:pPr>
            <a:r>
              <a:rPr lang="es-MX" sz="1800" dirty="0">
                <a:effectLst/>
                <a:latin typeface="Verdana" panose="020B0604030504040204" pitchFamily="34" charset="0"/>
                <a:ea typeface="Calibri" panose="020F0502020204030204" pitchFamily="34" charset="0"/>
                <a:cs typeface="Times New Roman" panose="02020603050405020304" pitchFamily="18" charset="0"/>
              </a:rPr>
              <a:t>El Vicepresidente de la República, Guillermo Castillo Reyes, en coordinación con AMSCLAE y cooperación internacional, sostuvieron reunión de coordinación con trece alcaldes municipales, quienes presentaron proyectos para resolver las problemáticas que afectan a los municipios de la cuenca del lago, entre otros: manejo de basura, el tratamiento de las aguas residuales y el abastecimiento de agua. La reunión tuvo lugar en San Pedro la Laguna y contó participación de los embajadores del Reino de España señor José María </a:t>
            </a:r>
            <a:r>
              <a:rPr lang="es-MX" sz="1800" dirty="0" err="1">
                <a:effectLst/>
                <a:latin typeface="Verdana" panose="020B0604030504040204" pitchFamily="34" charset="0"/>
                <a:ea typeface="Calibri" panose="020F0502020204030204" pitchFamily="34" charset="0"/>
                <a:cs typeface="Times New Roman" panose="02020603050405020304" pitchFamily="18" charset="0"/>
              </a:rPr>
              <a:t>Laviña</a:t>
            </a:r>
            <a:r>
              <a:rPr lang="es-MX" sz="1800" dirty="0">
                <a:effectLst/>
                <a:latin typeface="Verdana" panose="020B0604030504040204" pitchFamily="34" charset="0"/>
                <a:ea typeface="Calibri" panose="020F0502020204030204" pitchFamily="34" charset="0"/>
                <a:cs typeface="Times New Roman" panose="02020603050405020304" pitchFamily="18" charset="0"/>
              </a:rPr>
              <a:t> y el embajador de la Unión Europea, señor Thomas </a:t>
            </a:r>
            <a:r>
              <a:rPr lang="es-MX" sz="1800" dirty="0" err="1">
                <a:effectLst/>
                <a:latin typeface="Verdana" panose="020B0604030504040204" pitchFamily="34" charset="0"/>
                <a:ea typeface="Calibri" panose="020F0502020204030204" pitchFamily="34" charset="0"/>
                <a:cs typeface="Times New Roman" panose="02020603050405020304" pitchFamily="18" charset="0"/>
              </a:rPr>
              <a:t>Peyker</a:t>
            </a:r>
            <a:r>
              <a:rPr lang="es-MX" sz="1800" dirty="0">
                <a:effectLst/>
                <a:latin typeface="Verdana" panose="020B0604030504040204" pitchFamily="34" charset="0"/>
                <a:ea typeface="Calibri" panose="020F0502020204030204" pitchFamily="34" charset="0"/>
                <a:cs typeface="Times New Roman" panose="02020603050405020304" pitchFamily="18" charset="0"/>
              </a:rPr>
              <a:t>.</a:t>
            </a:r>
            <a:endParaRPr lang="es-419" sz="1800" dirty="0">
              <a:effectLst/>
              <a:latin typeface="Verdana" panose="020B0604030504040204" pitchFamily="34" charset="0"/>
              <a:ea typeface="Calibri" panose="020F0502020204030204" pitchFamily="34" charset="0"/>
              <a:cs typeface="Times New Roman" panose="02020603050405020304" pitchFamily="18" charset="0"/>
            </a:endParaRPr>
          </a:p>
          <a:p>
            <a:endParaRPr lang="es-GT" dirty="0"/>
          </a:p>
        </p:txBody>
      </p:sp>
      <p:pic>
        <p:nvPicPr>
          <p:cNvPr id="3" name="Imagen 2">
            <a:extLst>
              <a:ext uri="{FF2B5EF4-FFF2-40B4-BE49-F238E27FC236}">
                <a16:creationId xmlns:a16="http://schemas.microsoft.com/office/drawing/2014/main" id="{CD52757F-DE34-4546-B98B-47189CEF28B4}"/>
              </a:ext>
            </a:extLst>
          </p:cNvPr>
          <p:cNvPicPr>
            <a:picLocks noChangeAspect="1"/>
          </p:cNvPicPr>
          <p:nvPr/>
        </p:nvPicPr>
        <p:blipFill>
          <a:blip r:embed="rId2"/>
          <a:stretch>
            <a:fillRect/>
          </a:stretch>
        </p:blipFill>
        <p:spPr>
          <a:xfrm>
            <a:off x="4360977" y="3685599"/>
            <a:ext cx="3981033" cy="3981033"/>
          </a:xfrm>
          <a:prstGeom prst="rect">
            <a:avLst/>
          </a:prstGeom>
        </p:spPr>
      </p:pic>
    </p:spTree>
    <p:extLst>
      <p:ext uri="{BB962C8B-B14F-4D97-AF65-F5344CB8AC3E}">
        <p14:creationId xmlns:p14="http://schemas.microsoft.com/office/powerpoint/2010/main" val="672474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339014-CFCA-4E1A-B9DC-43C8BD4870BF}"/>
              </a:ext>
            </a:extLst>
          </p:cNvPr>
          <p:cNvSpPr>
            <a:spLocks noGrp="1"/>
          </p:cNvSpPr>
          <p:nvPr>
            <p:ph type="title"/>
          </p:nvPr>
        </p:nvSpPr>
        <p:spPr/>
        <p:txBody>
          <a:bodyPr/>
          <a:lstStyle/>
          <a:p>
            <a:r>
              <a:rPr lang="es-GT" sz="1800" b="1" u="sng" dirty="0">
                <a:effectLst/>
                <a:latin typeface="Verdana" panose="020B0604030504040204" pitchFamily="34" charset="0"/>
                <a:ea typeface="Calibri" panose="020F0502020204030204" pitchFamily="34" charset="0"/>
                <a:cs typeface="Arial" panose="020B0604020202020204" pitchFamily="34" charset="0"/>
              </a:rPr>
              <a:t>DESARROLLO DE ALIANZAS ESTRATÉGICAS PARA EL RESCATE DEL LAGO DE ATITLAN Y SU CUENCA.</a:t>
            </a:r>
            <a:endParaRPr lang="es-ES" dirty="0"/>
          </a:p>
        </p:txBody>
      </p:sp>
      <p:sp>
        <p:nvSpPr>
          <p:cNvPr id="3" name="Marcador de contenido 2">
            <a:extLst>
              <a:ext uri="{FF2B5EF4-FFF2-40B4-BE49-F238E27FC236}">
                <a16:creationId xmlns:a16="http://schemas.microsoft.com/office/drawing/2014/main" id="{C861212F-FB50-4EF7-8485-9221DB3664B3}"/>
              </a:ext>
            </a:extLst>
          </p:cNvPr>
          <p:cNvSpPr>
            <a:spLocks noGrp="1"/>
          </p:cNvSpPr>
          <p:nvPr>
            <p:ph idx="1"/>
          </p:nvPr>
        </p:nvSpPr>
        <p:spPr>
          <a:xfrm>
            <a:off x="838200" y="1562793"/>
            <a:ext cx="6544235" cy="4614170"/>
          </a:xfrm>
        </p:spPr>
        <p:txBody>
          <a:bodyPr>
            <a:normAutofit fontScale="85000" lnSpcReduction="10000"/>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GT"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La cartera consta de 70 proyectos, 37 de Plantas de Tratamiento de Aguas Residuales por un monto de inversión de Q.184,900,577.64; 27 de Plantas de Tratamiento de Residuos Sólidos por Q.101,858,576.58; 4 de Agua Potable por Q.32,525,000.00 y 2 de alcantarillados urbanos y pluviales para las municipalidades de la cuenca con un monto de Q353,737,659.00. Invertir en agua y saneamiento ambiental para el rescate del lago de Atitlán, es una prioridad nacional urgente.</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GT"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419" sz="18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Vicepresidente de la República dialoga</a:t>
            </a:r>
            <a:r>
              <a:rPr kumimoji="0" lang="es-GT" sz="1800" b="1"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 con la juventud de la Cuenca del Lago de Atitlán</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Con el objetivo de conocer y conversar con la juventud sobre las inquietudes, retos y necesidades, el Vicepresidente Guillermo Castillo Reyes sostuvo reunión con líderes y lideresas representantes de este sector en el departamento.</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1800" b="0" i="0" u="none" strike="noStrike" kern="1200" cap="none" spc="0" normalizeH="0" baseline="0" noProof="0" dirty="0">
                <a:ln>
                  <a:noFill/>
                </a:ln>
                <a:solidFill>
                  <a:prstClr val="black"/>
                </a:solidFill>
                <a:effectLst/>
                <a:uLnTx/>
                <a:uFillTx/>
                <a:latin typeface="Century Gothic" panose="020B0502020202020204" pitchFamily="34" charset="0"/>
                <a:ea typeface="Calibri" panose="020F0502020204030204" pitchFamily="34" charset="0"/>
                <a:cs typeface="Times New Roman" panose="02020603050405020304" pitchFamily="18" charset="0"/>
              </a:rPr>
              <a:t>Los jóvenes expusieron algunas de las propuestas, entre las que destacaron: 1) Eliminar la violencia contra la mujer y la niñez, 2) Fomentar la participación de la juventud y promover espacios de participación política, 3) Concentrar esfuerzos en agua potable y saneamiento (basura y aguas residuales) y 4) La creación de empleo y oportunidades de educación.</a:t>
            </a:r>
          </a:p>
          <a:p>
            <a:pPr marL="0" indent="0">
              <a:buNone/>
            </a:pPr>
            <a:endParaRPr lang="es-ES" dirty="0"/>
          </a:p>
        </p:txBody>
      </p:sp>
      <p:pic>
        <p:nvPicPr>
          <p:cNvPr id="4" name="Imagen 3">
            <a:extLst>
              <a:ext uri="{FF2B5EF4-FFF2-40B4-BE49-F238E27FC236}">
                <a16:creationId xmlns:a16="http://schemas.microsoft.com/office/drawing/2014/main" id="{A11E4544-5D1A-4A4A-91E7-6E0DF549AE00}"/>
              </a:ext>
            </a:extLst>
          </p:cNvPr>
          <p:cNvPicPr>
            <a:picLocks noChangeAspect="1"/>
          </p:cNvPicPr>
          <p:nvPr/>
        </p:nvPicPr>
        <p:blipFill>
          <a:blip r:embed="rId2"/>
          <a:stretch>
            <a:fillRect/>
          </a:stretch>
        </p:blipFill>
        <p:spPr>
          <a:xfrm>
            <a:off x="7746104" y="1562793"/>
            <a:ext cx="2877561" cy="1853345"/>
          </a:xfrm>
          <a:prstGeom prst="rect">
            <a:avLst/>
          </a:prstGeom>
        </p:spPr>
      </p:pic>
      <p:pic>
        <p:nvPicPr>
          <p:cNvPr id="5" name="Imagen 4">
            <a:extLst>
              <a:ext uri="{FF2B5EF4-FFF2-40B4-BE49-F238E27FC236}">
                <a16:creationId xmlns:a16="http://schemas.microsoft.com/office/drawing/2014/main" id="{9605ADE5-7F0E-43C8-8844-72A36DC73A14}"/>
              </a:ext>
            </a:extLst>
          </p:cNvPr>
          <p:cNvPicPr>
            <a:picLocks noChangeAspect="1"/>
          </p:cNvPicPr>
          <p:nvPr/>
        </p:nvPicPr>
        <p:blipFill>
          <a:blip r:embed="rId3"/>
          <a:stretch>
            <a:fillRect/>
          </a:stretch>
        </p:blipFill>
        <p:spPr>
          <a:xfrm>
            <a:off x="7746104" y="3869878"/>
            <a:ext cx="2877561" cy="1944793"/>
          </a:xfrm>
          <a:prstGeom prst="rect">
            <a:avLst/>
          </a:prstGeom>
        </p:spPr>
      </p:pic>
    </p:spTree>
    <p:extLst>
      <p:ext uri="{BB962C8B-B14F-4D97-AF65-F5344CB8AC3E}">
        <p14:creationId xmlns:p14="http://schemas.microsoft.com/office/powerpoint/2010/main" val="930937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FB82F0-7A07-4221-BBFE-71C0103E3E60}"/>
              </a:ext>
            </a:extLst>
          </p:cNvPr>
          <p:cNvSpPr>
            <a:spLocks noGrp="1"/>
          </p:cNvSpPr>
          <p:nvPr>
            <p:ph type="title"/>
          </p:nvPr>
        </p:nvSpPr>
        <p:spPr/>
        <p:txBody>
          <a:bodyPr/>
          <a:lstStyle/>
          <a:p>
            <a:r>
              <a:rPr lang="es-GT" sz="2000" b="1" u="sng" dirty="0">
                <a:effectLst/>
                <a:latin typeface="Verdana" panose="020B0604030504040204" pitchFamily="34" charset="0"/>
                <a:ea typeface="Calibri" panose="020F0502020204030204" pitchFamily="34" charset="0"/>
                <a:cs typeface="Arial" panose="020B0604020202020204" pitchFamily="34" charset="0"/>
              </a:rPr>
              <a:t>EJECUCIÓN DE ACCIONES DENTRO DEL MANDATO DE LA AMSCLAE “MANEJO INTEGRADO DE CUENCA”.</a:t>
            </a:r>
            <a:endParaRPr lang="es-ES" sz="2000" dirty="0"/>
          </a:p>
        </p:txBody>
      </p:sp>
      <p:sp>
        <p:nvSpPr>
          <p:cNvPr id="3" name="Marcador de contenido 2">
            <a:extLst>
              <a:ext uri="{FF2B5EF4-FFF2-40B4-BE49-F238E27FC236}">
                <a16:creationId xmlns:a16="http://schemas.microsoft.com/office/drawing/2014/main" id="{D112BF49-2CDA-477D-B6C0-BBECEE666A12}"/>
              </a:ext>
            </a:extLst>
          </p:cNvPr>
          <p:cNvSpPr>
            <a:spLocks noGrp="1"/>
          </p:cNvSpPr>
          <p:nvPr>
            <p:ph idx="1"/>
          </p:nvPr>
        </p:nvSpPr>
        <p:spPr>
          <a:xfrm>
            <a:off x="838200" y="1562793"/>
            <a:ext cx="6261847" cy="4614170"/>
          </a:xfrm>
        </p:spPr>
        <p:txBody>
          <a:bodyPr>
            <a:normAutofit lnSpcReduction="10000"/>
          </a:bodyPr>
          <a:lstStyle/>
          <a:p>
            <a:r>
              <a:rPr lang="es-MX" b="1" dirty="0"/>
              <a:t>Cierre técnico de vertedero </a:t>
            </a:r>
          </a:p>
          <a:p>
            <a:pPr marL="0" indent="0" algn="just">
              <a:buNone/>
            </a:pPr>
            <a:r>
              <a:rPr lang="es-MX" dirty="0"/>
              <a:t>Como parte de los avances del proyecto “Recuperación del terreno y cierre de vertederos municipales”, se presentó la primera fase del cierre técnico del basurero (botadero) a cielo abierto ubicado en el sector </a:t>
            </a:r>
            <a:r>
              <a:rPr lang="es-MX" dirty="0" err="1"/>
              <a:t>chupoj</a:t>
            </a:r>
            <a:r>
              <a:rPr lang="es-MX" dirty="0"/>
              <a:t> a orillas del Lago de Atitlán en la cabecera municipal de San Antonio Palopó, uno de los basureros que ha impactado negativamente al ecosistema del lago Atitlán, por más de 20 años.</a:t>
            </a:r>
          </a:p>
          <a:p>
            <a:endParaRPr lang="es-ES" dirty="0"/>
          </a:p>
        </p:txBody>
      </p:sp>
      <p:pic>
        <p:nvPicPr>
          <p:cNvPr id="4" name="Imagen 3">
            <a:extLst>
              <a:ext uri="{FF2B5EF4-FFF2-40B4-BE49-F238E27FC236}">
                <a16:creationId xmlns:a16="http://schemas.microsoft.com/office/drawing/2014/main" id="{92B8C094-FF42-48B2-9999-EA7F3296B61A}"/>
              </a:ext>
            </a:extLst>
          </p:cNvPr>
          <p:cNvPicPr>
            <a:picLocks noChangeAspect="1"/>
          </p:cNvPicPr>
          <p:nvPr/>
        </p:nvPicPr>
        <p:blipFill>
          <a:blip r:embed="rId2"/>
          <a:stretch>
            <a:fillRect/>
          </a:stretch>
        </p:blipFill>
        <p:spPr>
          <a:xfrm>
            <a:off x="7206590" y="2315828"/>
            <a:ext cx="4147210" cy="2686478"/>
          </a:xfrm>
          <a:prstGeom prst="rect">
            <a:avLst/>
          </a:prstGeom>
        </p:spPr>
      </p:pic>
    </p:spTree>
    <p:extLst>
      <p:ext uri="{BB962C8B-B14F-4D97-AF65-F5344CB8AC3E}">
        <p14:creationId xmlns:p14="http://schemas.microsoft.com/office/powerpoint/2010/main" val="2197445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E156C1-E89F-47C6-A488-126DC66A7440}"/>
              </a:ext>
            </a:extLst>
          </p:cNvPr>
          <p:cNvSpPr>
            <a:spLocks noGrp="1"/>
          </p:cNvSpPr>
          <p:nvPr>
            <p:ph type="title"/>
          </p:nvPr>
        </p:nvSpPr>
        <p:spPr>
          <a:xfrm>
            <a:off x="1737360" y="351679"/>
            <a:ext cx="8886305" cy="840220"/>
          </a:xfrm>
        </p:spPr>
        <p:txBody>
          <a:bodyPr/>
          <a:lstStyle/>
          <a:p>
            <a:r>
              <a:rPr lang="es-GT" sz="1800" b="1" u="sng" dirty="0">
                <a:effectLst/>
                <a:latin typeface="Verdana" panose="020B0604030504040204" pitchFamily="34" charset="0"/>
                <a:ea typeface="Calibri" panose="020F0502020204030204" pitchFamily="34" charset="0"/>
                <a:cs typeface="Arial" panose="020B0604020202020204" pitchFamily="34" charset="0"/>
              </a:rPr>
              <a:t>EJECUCIÓN DE ACCIONES DENTRO DEL MANDATO DE LA AMSCLAE “MANEJO INTEGRADO DE CUENCA”.</a:t>
            </a:r>
            <a:endParaRPr lang="es-ES" sz="1800" dirty="0"/>
          </a:p>
        </p:txBody>
      </p:sp>
      <p:sp>
        <p:nvSpPr>
          <p:cNvPr id="3" name="Marcador de contenido 2">
            <a:extLst>
              <a:ext uri="{FF2B5EF4-FFF2-40B4-BE49-F238E27FC236}">
                <a16:creationId xmlns:a16="http://schemas.microsoft.com/office/drawing/2014/main" id="{736D18A4-3669-4492-87A0-60DA1AD0E420}"/>
              </a:ext>
            </a:extLst>
          </p:cNvPr>
          <p:cNvSpPr>
            <a:spLocks noGrp="1"/>
          </p:cNvSpPr>
          <p:nvPr>
            <p:ph idx="1"/>
          </p:nvPr>
        </p:nvSpPr>
        <p:spPr>
          <a:xfrm>
            <a:off x="838200" y="1562793"/>
            <a:ext cx="6651812" cy="4622854"/>
          </a:xfrm>
        </p:spPr>
        <p:txBody>
          <a:bodyPr>
            <a:normAutofit fontScale="62500" lnSpcReduction="20000"/>
          </a:bodyPr>
          <a:lstStyle/>
          <a:p>
            <a:pPr algn="just"/>
            <a:r>
              <a:rPr lang="es-GT" sz="2800" b="1" dirty="0">
                <a:solidFill>
                  <a:srgbClr val="000000"/>
                </a:solidFill>
                <a:effectLst/>
                <a:latin typeface="Verdana" panose="020B0604030504040204" pitchFamily="34" charset="0"/>
                <a:ea typeface="Times New Roman" panose="02020603050405020304" pitchFamily="18" charset="0"/>
              </a:rPr>
              <a:t>AMSCLAE entrega Estudio Final y Estrategia de Inversión para activar la Planta de Tratamiento de Aguas Residuales </a:t>
            </a:r>
            <a:r>
              <a:rPr lang="es-GT" sz="2800" b="1" dirty="0" err="1">
                <a:solidFill>
                  <a:srgbClr val="000000"/>
                </a:solidFill>
                <a:effectLst/>
                <a:latin typeface="Verdana" panose="020B0604030504040204" pitchFamily="34" charset="0"/>
                <a:ea typeface="Times New Roman" panose="02020603050405020304" pitchFamily="18" charset="0"/>
              </a:rPr>
              <a:t>Tzanjuyu</a:t>
            </a:r>
            <a:endParaRPr lang="es-GT" sz="2800" dirty="0">
              <a:effectLst/>
              <a:latin typeface="Times New Roman" panose="02020603050405020304" pitchFamily="18" charset="0"/>
              <a:ea typeface="Times New Roman" panose="02020603050405020304" pitchFamily="18" charset="0"/>
            </a:endParaRPr>
          </a:p>
          <a:p>
            <a:pPr marL="0" indent="0" algn="just">
              <a:buNone/>
            </a:pPr>
            <a:r>
              <a:rPr lang="es-GT" sz="2800" dirty="0">
                <a:solidFill>
                  <a:srgbClr val="000000"/>
                </a:solidFill>
                <a:effectLst/>
                <a:latin typeface="Verdana" panose="020B0604030504040204" pitchFamily="34" charset="0"/>
                <a:ea typeface="Times New Roman" panose="02020603050405020304" pitchFamily="18" charset="0"/>
              </a:rPr>
              <a:t>En cumplimiento a las normativas para conservar, preservar y resguardar el ecosistema del Lago de Atitlán, en atención a la urgencia de tomar acciones coordinadas con la Municipalidad de Panajachel, La Autoridad para el Manejo Sustentable de la Cuenca del Lago de Atitlán y su Entorno -AMSCLAE-, entregó a la Municipalidad, el Estudio final y Estrategia de Inversión para activar y completar la Planta de Tratamiento de Aguas Residuales </a:t>
            </a:r>
            <a:r>
              <a:rPr lang="es-GT" sz="2800" dirty="0" err="1">
                <a:solidFill>
                  <a:srgbClr val="000000"/>
                </a:solidFill>
                <a:effectLst/>
                <a:latin typeface="Verdana" panose="020B0604030504040204" pitchFamily="34" charset="0"/>
                <a:ea typeface="Times New Roman" panose="02020603050405020304" pitchFamily="18" charset="0"/>
              </a:rPr>
              <a:t>Tzanjuyú</a:t>
            </a:r>
            <a:r>
              <a:rPr lang="es-GT" sz="2800" dirty="0">
                <a:solidFill>
                  <a:srgbClr val="000000"/>
                </a:solidFill>
                <a:effectLst/>
                <a:latin typeface="Verdana" panose="020B0604030504040204" pitchFamily="34" charset="0"/>
                <a:ea typeface="Times New Roman" panose="02020603050405020304" pitchFamily="18" charset="0"/>
              </a:rPr>
              <a:t> a la Municipalidad.</a:t>
            </a:r>
            <a:endParaRPr lang="es-GT" sz="2800" dirty="0">
              <a:effectLst/>
              <a:latin typeface="Times New Roman" panose="02020603050405020304" pitchFamily="18" charset="0"/>
              <a:ea typeface="Times New Roman" panose="02020603050405020304" pitchFamily="18" charset="0"/>
            </a:endParaRPr>
          </a:p>
          <a:p>
            <a:pPr algn="just"/>
            <a:r>
              <a:rPr lang="es-GT" sz="2800" b="1" dirty="0">
                <a:solidFill>
                  <a:srgbClr val="000000"/>
                </a:solidFill>
                <a:effectLst/>
                <a:latin typeface="Verdana" panose="020B0604030504040204" pitchFamily="34" charset="0"/>
                <a:ea typeface="Times New Roman" panose="02020603050405020304" pitchFamily="18" charset="0"/>
              </a:rPr>
              <a:t>Campañas de limpieza promueven la protección de la salud en Atitlán</a:t>
            </a:r>
            <a:endParaRPr lang="es-GT" sz="2800" b="1" dirty="0">
              <a:solidFill>
                <a:srgbClr val="000000"/>
              </a:solidFill>
              <a:latin typeface="Times New Roman" panose="02020603050405020304" pitchFamily="18" charset="0"/>
              <a:ea typeface="Times New Roman" panose="02020603050405020304" pitchFamily="18" charset="0"/>
            </a:endParaRPr>
          </a:p>
          <a:p>
            <a:pPr marL="0" indent="0" algn="just">
              <a:buNone/>
            </a:pPr>
            <a:r>
              <a:rPr lang="es-MX" sz="2800" dirty="0">
                <a:effectLst/>
                <a:latin typeface="Calibri" panose="020F0502020204030204" pitchFamily="34" charset="0"/>
                <a:ea typeface="Calibri" panose="020F0502020204030204" pitchFamily="34" charset="0"/>
                <a:cs typeface="Times New Roman" panose="02020603050405020304" pitchFamily="18" charset="0"/>
              </a:rPr>
              <a:t>Como una iniciativa de alianza ciudadana, AMSCLAE y las Municipalidades de la Cuenca del Lago de Atitlán realizaron 9 jornadas limpieza en ríos, callejones y carreteras, con el objetivo de involucrar a la población para que experimente directamente la amenaza por la contaminación y así determinar el rol de responsabilidad de los habitantes locales y de los gobiernos municipales para que apliquen las leyes y reglamentos vigentes.</a:t>
            </a:r>
            <a:endParaRPr lang="es-GT"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pic>
        <p:nvPicPr>
          <p:cNvPr id="4" name="Imagen 3">
            <a:extLst>
              <a:ext uri="{FF2B5EF4-FFF2-40B4-BE49-F238E27FC236}">
                <a16:creationId xmlns:a16="http://schemas.microsoft.com/office/drawing/2014/main" id="{D8B46FD0-4754-4319-B8C9-EDF9021AB468}"/>
              </a:ext>
            </a:extLst>
          </p:cNvPr>
          <p:cNvPicPr>
            <a:picLocks noChangeAspect="1"/>
          </p:cNvPicPr>
          <p:nvPr/>
        </p:nvPicPr>
        <p:blipFill>
          <a:blip r:embed="rId2"/>
          <a:stretch>
            <a:fillRect/>
          </a:stretch>
        </p:blipFill>
        <p:spPr>
          <a:xfrm>
            <a:off x="7733911" y="1503623"/>
            <a:ext cx="2889754" cy="2054530"/>
          </a:xfrm>
          <a:prstGeom prst="rect">
            <a:avLst/>
          </a:prstGeom>
        </p:spPr>
      </p:pic>
      <p:pic>
        <p:nvPicPr>
          <p:cNvPr id="5" name="Imagen 4">
            <a:extLst>
              <a:ext uri="{FF2B5EF4-FFF2-40B4-BE49-F238E27FC236}">
                <a16:creationId xmlns:a16="http://schemas.microsoft.com/office/drawing/2014/main" id="{9F410095-616C-4BD3-9A0F-EA0A6D145C77}"/>
              </a:ext>
            </a:extLst>
          </p:cNvPr>
          <p:cNvPicPr>
            <a:picLocks noChangeAspect="1"/>
          </p:cNvPicPr>
          <p:nvPr/>
        </p:nvPicPr>
        <p:blipFill>
          <a:blip r:embed="rId3"/>
          <a:stretch>
            <a:fillRect/>
          </a:stretch>
        </p:blipFill>
        <p:spPr>
          <a:xfrm>
            <a:off x="7733911" y="3869878"/>
            <a:ext cx="2889754" cy="2054530"/>
          </a:xfrm>
          <a:prstGeom prst="rect">
            <a:avLst/>
          </a:prstGeom>
        </p:spPr>
      </p:pic>
    </p:spTree>
    <p:extLst>
      <p:ext uri="{BB962C8B-B14F-4D97-AF65-F5344CB8AC3E}">
        <p14:creationId xmlns:p14="http://schemas.microsoft.com/office/powerpoint/2010/main" val="3918245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D0DB10-AE31-47D2-A485-453D2186D26D}"/>
              </a:ext>
            </a:extLst>
          </p:cNvPr>
          <p:cNvSpPr>
            <a:spLocks noGrp="1"/>
          </p:cNvSpPr>
          <p:nvPr>
            <p:ph type="title"/>
          </p:nvPr>
        </p:nvSpPr>
        <p:spPr>
          <a:xfrm>
            <a:off x="1828800" y="562062"/>
            <a:ext cx="8766495" cy="547089"/>
          </a:xfrm>
        </p:spPr>
        <p:txBody>
          <a:bodyPr>
            <a:noAutofit/>
          </a:bodyPr>
          <a:lstStyle/>
          <a:p>
            <a:pPr algn="l"/>
            <a:r>
              <a:rPr lang="es-GT" sz="1800" b="1" u="sng" dirty="0">
                <a:effectLst/>
                <a:latin typeface="Verdana" panose="020B0604030504040204" pitchFamily="34" charset="0"/>
                <a:ea typeface="Calibri" panose="020F0502020204030204" pitchFamily="34" charset="0"/>
                <a:cs typeface="Arial" panose="020B0604020202020204" pitchFamily="34" charset="0"/>
              </a:rPr>
              <a:t>EJECUCIÓN DE ACCIONES DENTRO DEL MANDATO DE LA AMSCLAE “MANEJO INTEGRADO DE CUENCA”.</a:t>
            </a:r>
            <a:endParaRPr lang="es-GT" sz="1800" b="1" dirty="0">
              <a:latin typeface="Montserrat" panose="00000500000000000000" pitchFamily="50" charset="0"/>
            </a:endParaRPr>
          </a:p>
        </p:txBody>
      </p:sp>
      <p:sp>
        <p:nvSpPr>
          <p:cNvPr id="7" name="Marcador de contenido 6">
            <a:extLst>
              <a:ext uri="{FF2B5EF4-FFF2-40B4-BE49-F238E27FC236}">
                <a16:creationId xmlns:a16="http://schemas.microsoft.com/office/drawing/2014/main" id="{0246042C-1ABA-4355-A47C-701F270E798C}"/>
              </a:ext>
            </a:extLst>
          </p:cNvPr>
          <p:cNvSpPr>
            <a:spLocks noGrp="1"/>
          </p:cNvSpPr>
          <p:nvPr>
            <p:ph idx="1"/>
          </p:nvPr>
        </p:nvSpPr>
        <p:spPr>
          <a:xfrm>
            <a:off x="838200" y="1562793"/>
            <a:ext cx="6826624" cy="4614170"/>
          </a:xfrm>
        </p:spPr>
        <p:txBody>
          <a:bodyPr>
            <a:normAutofit fontScale="62500" lnSpcReduction="20000"/>
          </a:bodyPr>
          <a:lstStyle/>
          <a:p>
            <a:pPr marL="0" indent="0">
              <a:buNone/>
            </a:pPr>
            <a:endParaRPr lang="es-GT" sz="2200" b="1" dirty="0"/>
          </a:p>
          <a:p>
            <a:pPr algn="just">
              <a:lnSpc>
                <a:spcPct val="107000"/>
              </a:lnSpc>
              <a:spcAft>
                <a:spcPts val="800"/>
              </a:spcAft>
            </a:pPr>
            <a:r>
              <a:rPr lang="es-GT" sz="2400" b="1" dirty="0">
                <a:effectLst/>
                <a:latin typeface="Century Gothic" panose="020B0502020202020204" pitchFamily="34" charset="0"/>
                <a:ea typeface="Calibri" panose="020F0502020204030204" pitchFamily="34" charset="0"/>
                <a:cs typeface="Times New Roman" panose="02020603050405020304" pitchFamily="18" charset="0"/>
              </a:rPr>
              <a:t>AMSCLAE continúa inspecciones de verificación de cumplimiento legal</a:t>
            </a:r>
            <a:endParaRPr lang="es-GT" sz="2400" dirty="0">
              <a:effectLst/>
              <a:latin typeface="Century Gothic" panose="020B050202020202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s-GT" sz="2400" dirty="0">
                <a:effectLst/>
                <a:latin typeface="Century Gothic" panose="020B0502020202020204" pitchFamily="34" charset="0"/>
                <a:ea typeface="Calibri" panose="020F0502020204030204" pitchFamily="34" charset="0"/>
                <a:cs typeface="Times New Roman" panose="02020603050405020304" pitchFamily="18" charset="0"/>
              </a:rPr>
              <a:t>En atención a denuncias y delitos reportados, técnicos de la AMSCLAE, acudieron a una inspección ocular junto a la Fiscalía de Delitos Contra el Ambiente del Ministerio Público, para cumplir con el procedimiento de verificación de infracciones en restaurantes de orillas del lago de Atitlán, con el objetivo de verificar las repercusiones ambientales y legales en cumplimiento a las normativas legales vigentes.</a:t>
            </a:r>
          </a:p>
          <a:p>
            <a:pPr fontAlgn="base"/>
            <a:r>
              <a:rPr lang="es-419" sz="2400" b="1"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AMSCLAE, SENACYT y la USAC unifican esfuerzos para la ejecución de investigaciones científicas en el lago</a:t>
            </a:r>
            <a:r>
              <a:rPr lang="es-419" sz="2400" b="1" dirty="0">
                <a:solidFill>
                  <a:srgbClr val="FF0000"/>
                </a:solidFill>
                <a:effectLst/>
                <a:latin typeface="Century Gothic" panose="020B0502020202020204" pitchFamily="34" charset="0"/>
                <a:ea typeface="Times New Roman" panose="02020603050405020304" pitchFamily="18" charset="0"/>
                <a:cs typeface="Segoe UI" panose="020B0502040204020203" pitchFamily="34" charset="0"/>
              </a:rPr>
              <a:t> </a:t>
            </a:r>
            <a:r>
              <a:rPr lang="es-419" sz="2400" b="1"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Atitlán</a:t>
            </a:r>
            <a:r>
              <a:rPr lang="es-GT" sz="24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 </a:t>
            </a:r>
            <a:endParaRPr lang="es-GT" sz="2400" dirty="0">
              <a:effectLst/>
              <a:latin typeface="Century Gothic" panose="020B0502020202020204" pitchFamily="34" charset="0"/>
              <a:ea typeface="Times New Roman" panose="02020603050405020304" pitchFamily="18" charset="0"/>
            </a:endParaRPr>
          </a:p>
          <a:p>
            <a:pPr marL="0" indent="0" fontAlgn="base">
              <a:buNone/>
            </a:pPr>
            <a:r>
              <a:rPr lang="es-GT" sz="2400" dirty="0">
                <a:effectLst/>
                <a:latin typeface="Century Gothic" panose="020B0502020202020204" pitchFamily="34" charset="0"/>
                <a:ea typeface="Times New Roman" panose="02020603050405020304" pitchFamily="18" charset="0"/>
                <a:cs typeface="Segoe UI" panose="020B0502040204020203" pitchFamily="34" charset="0"/>
              </a:rPr>
              <a:t> </a:t>
            </a:r>
            <a:endParaRPr lang="es-GT" sz="2400" dirty="0">
              <a:effectLst/>
              <a:latin typeface="Century Gothic" panose="020B0502020202020204" pitchFamily="34" charset="0"/>
              <a:ea typeface="Times New Roman" panose="02020603050405020304" pitchFamily="18" charset="0"/>
            </a:endParaRPr>
          </a:p>
          <a:p>
            <a:pPr marL="0" indent="0" algn="just" fontAlgn="base">
              <a:buNone/>
            </a:pPr>
            <a:r>
              <a:rPr lang="es-ES" sz="24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En cumplimiento a las acciones que se derivan del convenio interinstitucional con la Facultad de Ciencias Químicas y Farmacia de la Universidad de San Carlos de Guatemala, AMSCLAE realizó las gestiones de seguimiento con la Secretaría Nacional de Ciencia y Tecnología -SENACYT-, para la donación de un equipo</a:t>
            </a:r>
            <a:r>
              <a:rPr lang="es-419" sz="24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 </a:t>
            </a:r>
            <a:r>
              <a:rPr lang="es-ES" sz="24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cromatógrafo de gases </a:t>
            </a:r>
            <a:r>
              <a:rPr lang="es-419" sz="24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que servirá para la ejecución del proyecto de investigación científica en la cuenca del Lago de Atitlán.</a:t>
            </a:r>
            <a:r>
              <a:rPr lang="es-GT" sz="2400" dirty="0">
                <a:solidFill>
                  <a:srgbClr val="000000"/>
                </a:solidFill>
                <a:effectLst/>
                <a:latin typeface="Century Gothic" panose="020B0502020202020204" pitchFamily="34" charset="0"/>
                <a:ea typeface="Times New Roman" panose="02020603050405020304" pitchFamily="18" charset="0"/>
                <a:cs typeface="Segoe UI" panose="020B0502040204020203" pitchFamily="34" charset="0"/>
              </a:rPr>
              <a:t> </a:t>
            </a:r>
            <a:endParaRPr lang="es-GT" sz="2400" dirty="0">
              <a:effectLst/>
              <a:latin typeface="Century Gothic" panose="020B0502020202020204" pitchFamily="34" charset="0"/>
              <a:ea typeface="Times New Roman" panose="02020603050405020304" pitchFamily="18" charset="0"/>
            </a:endParaRPr>
          </a:p>
          <a:p>
            <a:pPr lvl="1"/>
            <a:endParaRPr lang="es-MX" dirty="0"/>
          </a:p>
        </p:txBody>
      </p:sp>
      <p:pic>
        <p:nvPicPr>
          <p:cNvPr id="4" name="Imagen 3">
            <a:extLst>
              <a:ext uri="{FF2B5EF4-FFF2-40B4-BE49-F238E27FC236}">
                <a16:creationId xmlns:a16="http://schemas.microsoft.com/office/drawing/2014/main" id="{387510BA-B1BD-43E2-AFD4-3FB686329DC6}"/>
              </a:ext>
            </a:extLst>
          </p:cNvPr>
          <p:cNvPicPr>
            <a:picLocks noChangeAspect="1"/>
          </p:cNvPicPr>
          <p:nvPr/>
        </p:nvPicPr>
        <p:blipFill>
          <a:blip r:embed="rId3"/>
          <a:stretch>
            <a:fillRect/>
          </a:stretch>
        </p:blipFill>
        <p:spPr>
          <a:xfrm>
            <a:off x="7845761" y="1562793"/>
            <a:ext cx="2749534" cy="4365114"/>
          </a:xfrm>
          <a:prstGeom prst="rect">
            <a:avLst/>
          </a:prstGeom>
        </p:spPr>
      </p:pic>
    </p:spTree>
    <p:extLst>
      <p:ext uri="{BB962C8B-B14F-4D97-AF65-F5344CB8AC3E}">
        <p14:creationId xmlns:p14="http://schemas.microsoft.com/office/powerpoint/2010/main" val="8086881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CC PPT" id="{10F4F059-A0B9-1049-A250-F7623F8A7F99}" vid="{AC174B93-5168-7E41-BD8C-27F9E39DFEA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CPCC PPT 001</Template>
  <TotalTime>206</TotalTime>
  <Words>2560</Words>
  <Application>Microsoft Office PowerPoint</Application>
  <PresentationFormat>Panorámica</PresentationFormat>
  <Paragraphs>105</Paragraphs>
  <Slides>17</Slides>
  <Notes>11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17</vt:i4>
      </vt:variant>
    </vt:vector>
  </HeadingPairs>
  <TitlesOfParts>
    <vt:vector size="24" baseType="lpstr">
      <vt:lpstr>Arial</vt:lpstr>
      <vt:lpstr>Calibri</vt:lpstr>
      <vt:lpstr>Century Gothic</vt:lpstr>
      <vt:lpstr>Montserrat</vt:lpstr>
      <vt:lpstr>Times New Roman</vt:lpstr>
      <vt:lpstr>Verdana</vt:lpstr>
      <vt:lpstr>Tema de Office</vt:lpstr>
      <vt:lpstr>RENDICIÓN DE CUENTAS PRIMER CUATRIMESTRE 2021  AUTORIDAD PARA EL MANEJO SUSTENTABLE DE LA CUENCA DEL LAGO DE ATITLÁN Y SU ENTORNO -AMSCLAE-</vt:lpstr>
      <vt:lpstr>Presentación de PowerPoint</vt:lpstr>
      <vt:lpstr>Ejecución del 1er. Cuatrimestre del ejercicio Fiscal 2021 </vt:lpstr>
      <vt:lpstr>RESPECTO A LA EJECUCIÓN FINANCIERA Y EJECUCIÓN DE METAS</vt:lpstr>
      <vt:lpstr>1.- DESARROLLO DE ALIANZAS ESTRATÉGICAS PARA EL RESCATE DEL LAGO DE ATITLAN Y SU CUENCA.</vt:lpstr>
      <vt:lpstr>DESARROLLO DE ALIANZAS ESTRATÉGICAS PARA EL RESCATE DEL LAGO DE ATITLAN Y SU CUENCA.</vt:lpstr>
      <vt:lpstr>EJECUCIÓN DE ACCIONES DENTRO DEL MANDATO DE LA AMSCLAE “MANEJO INTEGRADO DE CUENCA”.</vt:lpstr>
      <vt:lpstr>EJECUCIÓN DE ACCIONES DENTRO DEL MANDATO DE LA AMSCLAE “MANEJO INTEGRADO DE CUENCA”.</vt:lpstr>
      <vt:lpstr>EJECUCIÓN DE ACCIONES DENTRO DEL MANDATO DE LA AMSCLAE “MANEJO INTEGRADO DE CUENCA”.</vt:lpstr>
      <vt:lpstr>  EJECUCIÓN DE ACCIONES DENTRO DEL MANDATO DE LA AMSCLAE “MANEJO INTEGRADO DE CUENCA”.  </vt:lpstr>
      <vt:lpstr>EJECUCIÓN DE ACCIONES DENTRO DEL MANDATO DE LA AMSCLAE “MANEJO INTEGRADO DE CUENCA”.</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TITULAR Subtitular</dc:title>
  <dc:subject/>
  <dc:creator>CPCC-RMONROY</dc:creator>
  <cp:keywords/>
  <dc:description/>
  <cp:lastModifiedBy>Jaidy Rodriguez</cp:lastModifiedBy>
  <cp:revision>9</cp:revision>
  <cp:lastPrinted>2021-04-05T13:58:39Z</cp:lastPrinted>
  <dcterms:created xsi:type="dcterms:W3CDTF">2020-10-26T21:37:44Z</dcterms:created>
  <dcterms:modified xsi:type="dcterms:W3CDTF">2021-05-13T21:18:57Z</dcterms:modified>
  <cp:category/>
</cp:coreProperties>
</file>